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30"/>
  </p:notesMasterIdLst>
  <p:sldIdLst>
    <p:sldId id="256" r:id="rId3"/>
    <p:sldId id="257" r:id="rId4"/>
    <p:sldId id="258" r:id="rId5"/>
    <p:sldId id="259" r:id="rId6"/>
    <p:sldId id="267" r:id="rId7"/>
    <p:sldId id="269" r:id="rId8"/>
    <p:sldId id="272" r:id="rId9"/>
    <p:sldId id="270" r:id="rId10"/>
    <p:sldId id="260" r:id="rId11"/>
    <p:sldId id="268" r:id="rId12"/>
    <p:sldId id="261" r:id="rId13"/>
    <p:sldId id="262" r:id="rId14"/>
    <p:sldId id="263" r:id="rId15"/>
    <p:sldId id="264" r:id="rId16"/>
    <p:sldId id="271" r:id="rId17"/>
    <p:sldId id="282" r:id="rId18"/>
    <p:sldId id="284" r:id="rId19"/>
    <p:sldId id="273" r:id="rId20"/>
    <p:sldId id="277" r:id="rId21"/>
    <p:sldId id="276" r:id="rId22"/>
    <p:sldId id="274" r:id="rId23"/>
    <p:sldId id="278" r:id="rId24"/>
    <p:sldId id="279" r:id="rId25"/>
    <p:sldId id="265" r:id="rId26"/>
    <p:sldId id="266" r:id="rId27"/>
    <p:sldId id="280" r:id="rId28"/>
    <p:sldId id="281" r:id="rId2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1" roundtripDataSignature="AMtx7mhIo2vgQ/wWv1f7rc7lc4UgKezFi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3094591-C642-4719-9E56-850245A32B9D}">
  <a:tblStyle styleId="{D3094591-C642-4719-9E56-850245A32B9D}" styleName="Table_0">
    <a:wholeTbl>
      <a:tcTxStyle b="off" i="off">
        <a:font>
          <a:latin typeface="Calibri"/>
          <a:ea typeface="Calibri"/>
          <a:cs typeface="Calibri"/>
        </a:font>
        <a:schemeClr val="dk1"/>
      </a:tcTxStyle>
      <a:tcStyle>
        <a:tcBdr>
          <a:left>
            <a:ln w="12700" cap="flat" cmpd="sng">
              <a:solidFill>
                <a:schemeClr val="accent5"/>
              </a:solidFill>
              <a:prstDash val="solid"/>
              <a:round/>
              <a:headEnd type="none" w="sm" len="sm"/>
              <a:tailEnd type="none" w="sm" len="sm"/>
            </a:ln>
          </a:left>
          <a:right>
            <a:ln w="12700" cap="flat" cmpd="sng">
              <a:solidFill>
                <a:schemeClr val="accent5"/>
              </a:solidFill>
              <a:prstDash val="solid"/>
              <a:round/>
              <a:headEnd type="none" w="sm" len="sm"/>
              <a:tailEnd type="none" w="sm" len="sm"/>
            </a:ln>
          </a:right>
          <a:top>
            <a:ln w="12700" cap="flat" cmpd="sng">
              <a:solidFill>
                <a:schemeClr val="accent5"/>
              </a:solidFill>
              <a:prstDash val="solid"/>
              <a:round/>
              <a:headEnd type="none" w="sm" len="sm"/>
              <a:tailEnd type="none" w="sm" len="sm"/>
            </a:ln>
          </a:top>
          <a:bottom>
            <a:ln w="12700" cap="flat" cmpd="sng">
              <a:solidFill>
                <a:schemeClr val="accent5"/>
              </a:solidFill>
              <a:prstDash val="solid"/>
              <a:round/>
              <a:headEnd type="none" w="sm" len="sm"/>
              <a:tailEnd type="none" w="sm" len="sm"/>
            </a:ln>
          </a:bottom>
          <a:insideH>
            <a:ln w="12700" cap="flat" cmpd="sng">
              <a:solidFill>
                <a:schemeClr val="accent5"/>
              </a:solidFill>
              <a:prstDash val="solid"/>
              <a:round/>
              <a:headEnd type="none" w="sm" len="sm"/>
              <a:tailEnd type="none" w="sm" len="sm"/>
            </a:ln>
          </a:insideH>
          <a:insideV>
            <a:ln w="12700" cap="flat" cmpd="sng">
              <a:solidFill>
                <a:schemeClr val="accent5"/>
              </a:solidFill>
              <a:prstDash val="solid"/>
              <a:round/>
              <a:headEnd type="none" w="sm" len="sm"/>
              <a:tailEnd type="none" w="sm" len="sm"/>
            </a:ln>
          </a:insideV>
        </a:tcBdr>
        <a:fill>
          <a:solidFill>
            <a:srgbClr val="FFFFFF">
              <a:alpha val="0"/>
            </a:srgbClr>
          </a:solidFill>
        </a:fill>
      </a:tcStyle>
    </a:wholeTbl>
    <a:band1H>
      <a:tcTxStyle/>
      <a:tcStyle>
        <a:tcBdr/>
        <a:fill>
          <a:solidFill>
            <a:schemeClr val="accent5">
              <a:alpha val="20000"/>
            </a:schemeClr>
          </a:solidFill>
        </a:fill>
      </a:tcStyle>
    </a:band1H>
    <a:band2H>
      <a:tcTxStyle/>
      <a:tcStyle>
        <a:tcBdr/>
      </a:tcStyle>
    </a:band2H>
    <a:band1V>
      <a:tcTxStyle/>
      <a:tcStyle>
        <a:tcBdr/>
        <a:fill>
          <a:solidFill>
            <a:schemeClr val="accent5">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5"/>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5"/>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8" d="100"/>
          <a:sy n="108" d="100"/>
        </p:scale>
        <p:origin x="1710"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customschemas.google.com/relationships/presentationmetadata" Target="meta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2" name="Google Shape;15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0473A720-6933-33D2-4E6F-C65D1C0552A0}"/>
            </a:ext>
          </a:extLst>
        </p:cNvPr>
        <p:cNvGrpSpPr/>
        <p:nvPr/>
      </p:nvGrpSpPr>
      <p:grpSpPr>
        <a:xfrm>
          <a:off x="0" y="0"/>
          <a:ext cx="0" cy="0"/>
          <a:chOff x="0" y="0"/>
          <a:chExt cx="0" cy="0"/>
        </a:xfrm>
      </p:grpSpPr>
      <p:sp>
        <p:nvSpPr>
          <p:cNvPr id="158" name="Google Shape;158;p11:notes">
            <a:extLst>
              <a:ext uri="{FF2B5EF4-FFF2-40B4-BE49-F238E27FC236}">
                <a16:creationId xmlns:a16="http://schemas.microsoft.com/office/drawing/2014/main" id="{AD4BADB9-AED6-171F-F2A5-600818C00997}"/>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a:extLst>
              <a:ext uri="{FF2B5EF4-FFF2-40B4-BE49-F238E27FC236}">
                <a16:creationId xmlns:a16="http://schemas.microsoft.com/office/drawing/2014/main" id="{114251E3-F5F7-2479-32B7-A5B3872D1293}"/>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33520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a:extLst>
            <a:ext uri="{FF2B5EF4-FFF2-40B4-BE49-F238E27FC236}">
              <a16:creationId xmlns:a16="http://schemas.microsoft.com/office/drawing/2014/main" id="{754D2387-E793-E153-B674-312A85FB9AFE}"/>
            </a:ext>
          </a:extLst>
        </p:cNvPr>
        <p:cNvGrpSpPr/>
        <p:nvPr/>
      </p:nvGrpSpPr>
      <p:grpSpPr>
        <a:xfrm>
          <a:off x="0" y="0"/>
          <a:ext cx="0" cy="0"/>
          <a:chOff x="0" y="0"/>
          <a:chExt cx="0" cy="0"/>
        </a:xfrm>
      </p:grpSpPr>
      <p:sp>
        <p:nvSpPr>
          <p:cNvPr id="158" name="Google Shape;158;p11:notes">
            <a:extLst>
              <a:ext uri="{FF2B5EF4-FFF2-40B4-BE49-F238E27FC236}">
                <a16:creationId xmlns:a16="http://schemas.microsoft.com/office/drawing/2014/main" id="{1ED6BCE8-F29A-51F5-1E9B-5B7D03BE8E35}"/>
              </a:ext>
            </a:extLst>
          </p:cNvPr>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1:notes">
            <a:extLst>
              <a:ext uri="{FF2B5EF4-FFF2-40B4-BE49-F238E27FC236}">
                <a16:creationId xmlns:a16="http://schemas.microsoft.com/office/drawing/2014/main" id="{141E6B95-D4F3-0347-1AC2-33601FC487DE}"/>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41027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3" name="Google Shape;103;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07571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1548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4" name="Google Shape;12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1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2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2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0D601EB-898D-45EB-AF02-BDBAAC1BCF6B}" type="datetime1">
              <a:rPr lang="en-US" smtClean="0"/>
              <a:t>4/26/2025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3729141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62CAF6E-30C6-4892-8ECC-28B98795E53E}" type="datetime1">
              <a:rPr lang="en-US" smtClean="0"/>
              <a:t>4/26/2025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103981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130014B-F72F-459C-9AEA-83526BA1950E}" type="datetime1">
              <a:rPr lang="en-US" smtClean="0"/>
              <a:t>4/26/2025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8198078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CD3470D-456E-4B74-9504-3BED3E1E331F}" type="datetime1">
              <a:rPr lang="en-US" smtClean="0"/>
              <a:t>4/26/2025</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8005357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9F57A5D-D22F-444E-B503-748AF7911620}" type="datetime1">
              <a:rPr lang="en-US" smtClean="0"/>
              <a:t>4/26/2025</a:t>
            </a:fld>
            <a:endParaRPr lang="en-US"/>
          </a:p>
        </p:txBody>
      </p:sp>
      <p:sp>
        <p:nvSpPr>
          <p:cNvPr id="8" name="Footer Placeholder 7"/>
          <p:cNvSpPr>
            <a:spLocks noGrp="1"/>
          </p:cNvSpPr>
          <p:nvPr>
            <p:ph type="ftr" sz="quarter" idx="11"/>
          </p:nvPr>
        </p:nvSpPr>
        <p:spPr/>
        <p:txBody>
          <a:bodyPr/>
          <a:lstStyle/>
          <a:p>
            <a:r>
              <a:rPr lang="en-US"/>
              <a:t>DEPARTMENT OF COMPUTER SCIENCE AND ENGINEERING - INTERNET OF THINGS</a:t>
            </a:r>
          </a:p>
        </p:txBody>
      </p:sp>
      <p:sp>
        <p:nvSpPr>
          <p:cNvPr id="9" name="Slide Number Placeholder 8"/>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422762719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F4DC5B-AE6E-413C-999F-2C6DCDB27E54}" type="datetime1">
              <a:rPr lang="en-US" smtClean="0"/>
              <a:t>4/26/2025</a:t>
            </a:fld>
            <a:endParaRPr lang="en-US"/>
          </a:p>
        </p:txBody>
      </p:sp>
      <p:sp>
        <p:nvSpPr>
          <p:cNvPr id="4" name="Footer Placeholder 3"/>
          <p:cNvSpPr>
            <a:spLocks noGrp="1"/>
          </p:cNvSpPr>
          <p:nvPr>
            <p:ph type="ftr" sz="quarter" idx="11"/>
          </p:nvPr>
        </p:nvSpPr>
        <p:spPr/>
        <p:txBody>
          <a:bodyPr/>
          <a:lstStyle/>
          <a:p>
            <a:r>
              <a:rPr lang="en-US"/>
              <a:t>DEPARTMENT OF COMPUTER SCIENCE AND ENGINEERING - INTERNET OF THINGS</a:t>
            </a:r>
          </a:p>
        </p:txBody>
      </p:sp>
      <p:sp>
        <p:nvSpPr>
          <p:cNvPr id="5" name="Slide Number Placeholder 4"/>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9689288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17F5AD-FB09-4176-8819-3235C853B628}" type="datetime1">
              <a:rPr lang="en-US" smtClean="0"/>
              <a:t>4/26/2025</a:t>
            </a:fld>
            <a:endParaRPr lang="en-US"/>
          </a:p>
        </p:txBody>
      </p:sp>
      <p:sp>
        <p:nvSpPr>
          <p:cNvPr id="3" name="Footer Placeholder 2"/>
          <p:cNvSpPr>
            <a:spLocks noGrp="1"/>
          </p:cNvSpPr>
          <p:nvPr>
            <p:ph type="ftr" sz="quarter" idx="11"/>
          </p:nvPr>
        </p:nvSpPr>
        <p:spPr/>
        <p:txBody>
          <a:bodyPr/>
          <a:lstStyle/>
          <a:p>
            <a:r>
              <a:rPr lang="en-US"/>
              <a:t>DEPARTMENT OF COMPUTER SCIENCE AND ENGINEERING - INTERNET OF THINGS</a:t>
            </a:r>
          </a:p>
        </p:txBody>
      </p:sp>
      <p:sp>
        <p:nvSpPr>
          <p:cNvPr id="4" name="Slide Number Placeholder 3"/>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9286491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0BFC23-F62A-4DCF-8A7C-23F35CFA6295}" type="datetime1">
              <a:rPr lang="en-US" smtClean="0"/>
              <a:t>4/26/2025</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259679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BC4C3F-A6B3-439C-BF6D-6DFD3A565AFB}" type="datetime1">
              <a:rPr lang="en-US" smtClean="0"/>
              <a:t>4/26/2025</a:t>
            </a:fld>
            <a:endParaRPr lang="en-US"/>
          </a:p>
        </p:txBody>
      </p:sp>
      <p:sp>
        <p:nvSpPr>
          <p:cNvPr id="6" name="Footer Placeholder 5"/>
          <p:cNvSpPr>
            <a:spLocks noGrp="1"/>
          </p:cNvSpPr>
          <p:nvPr>
            <p:ph type="ftr" sz="quarter" idx="11"/>
          </p:nvPr>
        </p:nvSpPr>
        <p:spPr/>
        <p:txBody>
          <a:bodyPr/>
          <a:lstStyle/>
          <a:p>
            <a:r>
              <a:rPr lang="en-US"/>
              <a:t>DEPARTMENT OF COMPUTER SCIENCE AND ENGINEERING - INTERNET OF THINGS</a:t>
            </a:r>
          </a:p>
        </p:txBody>
      </p:sp>
      <p:sp>
        <p:nvSpPr>
          <p:cNvPr id="7" name="Slide Number Placeholder 6"/>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4082812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C894F03-ECCF-40AC-9049-09ECFD328156}" type="datetime1">
              <a:rPr lang="en-US" smtClean="0"/>
              <a:t>4/26/2025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37570169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816A059-A3AC-4C78-B822-ABB2B55C89C2}" type="datetime1">
              <a:rPr lang="en-US" smtClean="0"/>
              <a:t>4/26/2025</a:t>
            </a:fld>
            <a:endParaRPr lang="en-US"/>
          </a:p>
        </p:txBody>
      </p:sp>
      <p:sp>
        <p:nvSpPr>
          <p:cNvPr id="5" name="Footer Placeholder 4"/>
          <p:cNvSpPr>
            <a:spLocks noGrp="1"/>
          </p:cNvSpPr>
          <p:nvPr>
            <p:ph type="ftr" sz="quarter" idx="11"/>
          </p:nvPr>
        </p:nvSpPr>
        <p:spPr/>
        <p:txBody>
          <a:bodyPr/>
          <a:lstStyle/>
          <a:p>
            <a:r>
              <a:rPr lang="en-US"/>
              <a:t>DEPARTMENT OF COMPUTER SCIENCE AND ENGINEERING - INTERNET OF THINGS</a:t>
            </a:r>
          </a:p>
        </p:txBody>
      </p:sp>
      <p:sp>
        <p:nvSpPr>
          <p:cNvPr id="6" name="Slide Number Placeholder 5"/>
          <p:cNvSpPr>
            <a:spLocks noGrp="1"/>
          </p:cNvSpPr>
          <p:nvPr>
            <p:ph type="sldNum" sz="quarter" idx="12"/>
          </p:nvPr>
        </p:nvSpPr>
        <p:spPr/>
        <p:txBody>
          <a:bodyPr/>
          <a:lstStyle/>
          <a:p>
            <a:fld id="{BECDEB80-DBCE-406A-80BF-FEBEE692EE79}" type="slidenum">
              <a:rPr lang="en-US" smtClean="0"/>
              <a:t>‹#›</a:t>
            </a:fld>
            <a:endParaRPr lang="en-US"/>
          </a:p>
        </p:txBody>
      </p:sp>
    </p:spTree>
    <p:extLst>
      <p:ext uri="{BB962C8B-B14F-4D97-AF65-F5344CB8AC3E}">
        <p14:creationId xmlns:p14="http://schemas.microsoft.com/office/powerpoint/2010/main" val="16972256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1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2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2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1"/>
          <p:cNvSpPr>
            <a:spLocks noGrp="1"/>
          </p:cNvSpPr>
          <p:nvPr>
            <p:ph type="pic" idx="2"/>
          </p:nvPr>
        </p:nvSpPr>
        <p:spPr>
          <a:xfrm>
            <a:off x="1792288" y="612775"/>
            <a:ext cx="5486400" cy="4114800"/>
          </a:xfrm>
          <a:prstGeom prst="rect">
            <a:avLst/>
          </a:prstGeom>
          <a:noFill/>
          <a:ln>
            <a:noFill/>
          </a:ln>
        </p:spPr>
      </p:sp>
      <p:sp>
        <p:nvSpPr>
          <p:cNvPr id="68" name="Google Shape;68;p2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2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053B32-2D0D-46EA-AEFE-E5001DBB2FF4}" type="datetime1">
              <a:rPr lang="en-US" smtClean="0"/>
              <a:t>4/26/2025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DEPARTMENT OF COMPUTER SCIENCE AND ENGINEERING - INTERNET OF THINGS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CDEB80-DBCE-406A-80BF-FEBEE692EE79}" type="slidenum">
              <a:rPr lang="en-US" smtClean="0"/>
              <a:t>‹#›</a:t>
            </a:fld>
            <a:endParaRPr lang="en-US"/>
          </a:p>
        </p:txBody>
      </p:sp>
    </p:spTree>
    <p:extLst>
      <p:ext uri="{BB962C8B-B14F-4D97-AF65-F5344CB8AC3E}">
        <p14:creationId xmlns:p14="http://schemas.microsoft.com/office/powerpoint/2010/main" val="41054264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3.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2514600" y="469900"/>
            <a:ext cx="6248400" cy="133032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1800"/>
              <a:buFont typeface="Times New Roman"/>
              <a:buNone/>
            </a:pPr>
            <a:r>
              <a:rPr lang="en-US" sz="1800" b="1">
                <a:latin typeface="Times New Roman"/>
                <a:ea typeface="Times New Roman"/>
                <a:cs typeface="Times New Roman"/>
                <a:sym typeface="Times New Roman"/>
              </a:rPr>
              <a:t>SRM INSTITUTE OF SCIENCE AND TECHNOLOGY</a:t>
            </a:r>
            <a:br>
              <a:rPr lang="en-US" sz="1800" b="1">
                <a:latin typeface="Times New Roman"/>
                <a:ea typeface="Times New Roman"/>
                <a:cs typeface="Times New Roman"/>
                <a:sym typeface="Times New Roman"/>
              </a:rPr>
            </a:br>
            <a:r>
              <a:rPr lang="en-US" sz="1800" b="1">
                <a:latin typeface="Times New Roman"/>
                <a:ea typeface="Times New Roman"/>
                <a:cs typeface="Times New Roman"/>
                <a:sym typeface="Times New Roman"/>
              </a:rPr>
              <a:t>Ramapuram, Chennai – 600 089</a:t>
            </a:r>
            <a:br>
              <a:rPr lang="en-US" sz="1800" b="1">
                <a:latin typeface="Times New Roman"/>
                <a:ea typeface="Times New Roman"/>
                <a:cs typeface="Times New Roman"/>
                <a:sym typeface="Times New Roman"/>
              </a:rPr>
            </a:br>
            <a:r>
              <a:rPr lang="en-US" sz="1600" b="1">
                <a:latin typeface="Times New Roman"/>
                <a:ea typeface="Times New Roman"/>
                <a:cs typeface="Times New Roman"/>
                <a:sym typeface="Times New Roman"/>
              </a:rPr>
              <a:t>DEPARTMENT OF COMPUTER SCIENCE AND ENGINEERING</a:t>
            </a:r>
            <a:endParaRPr sz="1800"/>
          </a:p>
        </p:txBody>
      </p:sp>
      <p:sp>
        <p:nvSpPr>
          <p:cNvPr id="89" name="Google Shape;89;p1"/>
          <p:cNvSpPr txBox="1">
            <a:spLocks noGrp="1"/>
          </p:cNvSpPr>
          <p:nvPr>
            <p:ph type="subTitle" idx="1"/>
          </p:nvPr>
        </p:nvSpPr>
        <p:spPr>
          <a:xfrm>
            <a:off x="381000" y="1735899"/>
            <a:ext cx="8382000" cy="83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200"/>
              <a:buNone/>
            </a:pPr>
            <a:r>
              <a:rPr lang="en-US" dirty="0">
                <a:solidFill>
                  <a:schemeClr val="dk1"/>
                </a:solidFill>
              </a:rPr>
              <a:t>18CSP109L-MAJOR PROJECT </a:t>
            </a:r>
          </a:p>
          <a:p>
            <a:pPr marL="0" lvl="0" indent="0" algn="ctr" rtl="0">
              <a:spcBef>
                <a:spcPts val="640"/>
              </a:spcBef>
              <a:spcAft>
                <a:spcPts val="0"/>
              </a:spcAft>
              <a:buClr>
                <a:schemeClr val="dk1"/>
              </a:buClr>
              <a:buSzPts val="3200"/>
              <a:buNone/>
            </a:pPr>
            <a:r>
              <a:rPr lang="en-US" dirty="0">
                <a:solidFill>
                  <a:schemeClr val="dk1"/>
                </a:solidFill>
              </a:rPr>
              <a:t>Optimizing Predictive Maintenance of Machines with Innovative Data Augmentation Strategies</a:t>
            </a:r>
          </a:p>
        </p:txBody>
      </p:sp>
      <p:sp>
        <p:nvSpPr>
          <p:cNvPr id="90" name="Google Shape;90;p1"/>
          <p:cNvSpPr txBox="1"/>
          <p:nvPr/>
        </p:nvSpPr>
        <p:spPr>
          <a:xfrm>
            <a:off x="1633728" y="3276600"/>
            <a:ext cx="6400800" cy="83820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chemeClr val="dk1"/>
              </a:buClr>
              <a:buSzPts val="3200"/>
              <a:buFont typeface="Arial"/>
              <a:buNone/>
            </a:pPr>
            <a:r>
              <a:rPr lang="en-US" sz="3200" b="0" i="0" u="none" strike="noStrike" cap="none" dirty="0">
                <a:solidFill>
                  <a:schemeClr val="dk1"/>
                </a:solidFill>
                <a:latin typeface="Calibri"/>
                <a:ea typeface="Calibri"/>
                <a:cs typeface="Calibri"/>
                <a:sym typeface="Calibri"/>
              </a:rPr>
              <a:t>BATCH NUMBER : C15</a:t>
            </a:r>
            <a:endParaRPr sz="3200" b="0" i="0" u="none" strike="noStrike" cap="none" dirty="0">
              <a:solidFill>
                <a:schemeClr val="dk1"/>
              </a:solidFill>
              <a:latin typeface="Calibri"/>
              <a:ea typeface="Calibri"/>
              <a:cs typeface="Calibri"/>
              <a:sym typeface="Calibri"/>
            </a:endParaRPr>
          </a:p>
        </p:txBody>
      </p:sp>
      <p:graphicFrame>
        <p:nvGraphicFramePr>
          <p:cNvPr id="91" name="Google Shape;91;p1"/>
          <p:cNvGraphicFramePr/>
          <p:nvPr>
            <p:extLst>
              <p:ext uri="{D42A27DB-BD31-4B8C-83A1-F6EECF244321}">
                <p14:modId xmlns:p14="http://schemas.microsoft.com/office/powerpoint/2010/main" val="4185947912"/>
              </p:ext>
            </p:extLst>
          </p:nvPr>
        </p:nvGraphicFramePr>
        <p:xfrm>
          <a:off x="304800" y="4114800"/>
          <a:ext cx="8305800" cy="2133600"/>
        </p:xfrm>
        <a:graphic>
          <a:graphicData uri="http://schemas.openxmlformats.org/drawingml/2006/table">
            <a:tbl>
              <a:tblPr firstRow="1" bandRow="1">
                <a:noFill/>
                <a:tableStyleId>{D3094591-C642-4719-9E56-850245A32B9D}</a:tableStyleId>
              </a:tblPr>
              <a:tblGrid>
                <a:gridCol w="4152900">
                  <a:extLst>
                    <a:ext uri="{9D8B030D-6E8A-4147-A177-3AD203B41FA5}">
                      <a16:colId xmlns:a16="http://schemas.microsoft.com/office/drawing/2014/main" val="20000"/>
                    </a:ext>
                  </a:extLst>
                </a:gridCol>
                <a:gridCol w="4152900">
                  <a:extLst>
                    <a:ext uri="{9D8B030D-6E8A-4147-A177-3AD203B41FA5}">
                      <a16:colId xmlns:a16="http://schemas.microsoft.com/office/drawing/2014/main" val="20001"/>
                    </a:ext>
                  </a:extLst>
                </a:gridCol>
              </a:tblGrid>
              <a:tr h="383750">
                <a:tc>
                  <a:txBody>
                    <a:bodyPr/>
                    <a:lstStyle/>
                    <a:p>
                      <a:pPr marL="0" marR="0" lvl="0" indent="0" algn="l" rtl="0">
                        <a:spcBef>
                          <a:spcPts val="0"/>
                        </a:spcBef>
                        <a:spcAft>
                          <a:spcPts val="0"/>
                        </a:spcAft>
                        <a:buNone/>
                      </a:pPr>
                      <a:r>
                        <a:rPr lang="en-US" sz="1800" u="none" strike="noStrike" cap="none"/>
                        <a:t>Team Members </a:t>
                      </a:r>
                      <a:endParaRPr sz="180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a:t>Supervisor</a:t>
                      </a:r>
                      <a:endParaRPr sz="1800" dirty="0"/>
                    </a:p>
                  </a:txBody>
                  <a:tcPr marL="91450" marR="91450" marT="45725" marB="45725"/>
                </a:tc>
                <a:extLst>
                  <a:ext uri="{0D108BD9-81ED-4DB2-BD59-A6C34878D82A}">
                    <a16:rowId xmlns:a16="http://schemas.microsoft.com/office/drawing/2014/main" val="10000"/>
                  </a:ext>
                </a:extLst>
              </a:tr>
              <a:tr h="1749850">
                <a:tc>
                  <a:txBody>
                    <a:bodyPr/>
                    <a:lstStyle/>
                    <a:p>
                      <a:pPr marL="0" marR="0" lvl="0" indent="0" algn="l" rtl="0">
                        <a:spcBef>
                          <a:spcPts val="0"/>
                        </a:spcBef>
                        <a:spcAft>
                          <a:spcPts val="0"/>
                        </a:spcAft>
                        <a:buNone/>
                      </a:pPr>
                      <a:r>
                        <a:rPr lang="en-US" sz="1800" dirty="0"/>
                        <a:t>NIGAMANTH RAJAGOPALAN [RA2111003020145]</a:t>
                      </a:r>
                      <a:endParaRPr sz="1800" dirty="0"/>
                    </a:p>
                    <a:p>
                      <a:pPr marL="0" marR="0" lvl="0" indent="0" algn="l" rtl="0">
                        <a:spcBef>
                          <a:spcPts val="0"/>
                        </a:spcBef>
                        <a:spcAft>
                          <a:spcPts val="0"/>
                        </a:spcAft>
                        <a:buNone/>
                      </a:pPr>
                      <a:r>
                        <a:rPr lang="en-US" sz="1800" dirty="0"/>
                        <a:t>HEMANTH KUMAR K[RA2111003020161]</a:t>
                      </a:r>
                      <a:endParaRPr sz="1800" dirty="0"/>
                    </a:p>
                    <a:p>
                      <a:pPr marL="0" marR="0" lvl="0" indent="0" algn="l" rtl="0">
                        <a:spcBef>
                          <a:spcPts val="0"/>
                        </a:spcBef>
                        <a:spcAft>
                          <a:spcPts val="0"/>
                        </a:spcAft>
                        <a:buNone/>
                      </a:pPr>
                      <a:r>
                        <a:rPr lang="en-US" sz="1800" dirty="0"/>
                        <a:t>JESWIN JOHN J[RA2111003020149]</a:t>
                      </a:r>
                    </a:p>
                    <a:p>
                      <a:pPr marL="0" marR="0" lvl="0" indent="0" algn="l" rtl="0">
                        <a:spcBef>
                          <a:spcPts val="0"/>
                        </a:spcBef>
                        <a:spcAft>
                          <a:spcPts val="0"/>
                        </a:spcAft>
                        <a:buNone/>
                      </a:pPr>
                      <a:endParaRPr sz="1800" dirty="0"/>
                    </a:p>
                  </a:txBody>
                  <a:tcPr marL="91450" marR="91450" marT="45725" marB="45725"/>
                </a:tc>
                <a:tc>
                  <a:txBody>
                    <a:bodyPr/>
                    <a:lstStyle/>
                    <a:p>
                      <a:pPr marL="0" marR="0" lvl="0" indent="0" algn="l" rtl="0">
                        <a:lnSpc>
                          <a:spcPct val="100000"/>
                        </a:lnSpc>
                        <a:spcBef>
                          <a:spcPts val="0"/>
                        </a:spcBef>
                        <a:spcAft>
                          <a:spcPts val="0"/>
                        </a:spcAft>
                        <a:buClr>
                          <a:schemeClr val="dk1"/>
                        </a:buClr>
                        <a:buSzPts val="1800"/>
                        <a:buFont typeface="Calibri"/>
                        <a:buNone/>
                      </a:pPr>
                      <a:r>
                        <a:rPr lang="en-US" sz="1800" dirty="0" err="1"/>
                        <a:t>Dr.N.Suganthi,AP</a:t>
                      </a:r>
                      <a:r>
                        <a:rPr lang="en-US" sz="1800" dirty="0"/>
                        <a:t>/CSE</a:t>
                      </a:r>
                    </a:p>
                    <a:p>
                      <a:pPr marL="0" marR="0" lvl="0" indent="0" algn="l" rtl="0">
                        <a:lnSpc>
                          <a:spcPct val="100000"/>
                        </a:lnSpc>
                        <a:spcBef>
                          <a:spcPts val="0"/>
                        </a:spcBef>
                        <a:spcAft>
                          <a:spcPts val="0"/>
                        </a:spcAft>
                        <a:buClr>
                          <a:schemeClr val="dk1"/>
                        </a:buClr>
                        <a:buSzPts val="1800"/>
                        <a:buFont typeface="Calibri"/>
                        <a:buNone/>
                      </a:pPr>
                      <a:r>
                        <a:rPr lang="en-US" sz="1800" dirty="0"/>
                        <a:t>Department of Computer Science And Engineering</a:t>
                      </a:r>
                    </a:p>
                    <a:p>
                      <a:pPr marL="0" marR="0" lvl="0" indent="0" algn="l" rtl="0">
                        <a:lnSpc>
                          <a:spcPct val="100000"/>
                        </a:lnSpc>
                        <a:spcBef>
                          <a:spcPts val="0"/>
                        </a:spcBef>
                        <a:spcAft>
                          <a:spcPts val="0"/>
                        </a:spcAft>
                        <a:buClr>
                          <a:schemeClr val="dk1"/>
                        </a:buClr>
                        <a:buSzPts val="1800"/>
                        <a:buFont typeface="Calibri"/>
                        <a:buNone/>
                      </a:pPr>
                      <a:r>
                        <a:rPr lang="en-US" sz="1800" dirty="0"/>
                        <a:t>SRMIST </a:t>
                      </a:r>
                      <a:r>
                        <a:rPr lang="en-US" sz="1800" dirty="0" err="1"/>
                        <a:t>Ramapuram</a:t>
                      </a:r>
                      <a:endParaRPr sz="1800" dirty="0"/>
                    </a:p>
                  </a:txBody>
                  <a:tcPr marL="91450" marR="91450" marT="45725" marB="45725"/>
                </a:tc>
                <a:extLst>
                  <a:ext uri="{0D108BD9-81ED-4DB2-BD59-A6C34878D82A}">
                    <a16:rowId xmlns:a16="http://schemas.microsoft.com/office/drawing/2014/main" val="10001"/>
                  </a:ext>
                </a:extLst>
              </a:tr>
            </a:tbl>
          </a:graphicData>
        </a:graphic>
      </p:graphicFrame>
      <p:pic>
        <p:nvPicPr>
          <p:cNvPr id="93" name="Google Shape;93;p1"/>
          <p:cNvPicPr preferRelativeResize="0"/>
          <p:nvPr/>
        </p:nvPicPr>
        <p:blipFill rotWithShape="1">
          <a:blip r:embed="rId3">
            <a:alphaModFix/>
          </a:blip>
          <a:srcRect/>
          <a:stretch/>
        </p:blipFill>
        <p:spPr>
          <a:xfrm>
            <a:off x="152400" y="452618"/>
            <a:ext cx="2457450" cy="1162753"/>
          </a:xfrm>
          <a:prstGeom prst="rect">
            <a:avLst/>
          </a:prstGeom>
          <a:noFill/>
          <a:ln>
            <a:noFill/>
          </a:ln>
        </p:spPr>
      </p:pic>
      <p:sp>
        <p:nvSpPr>
          <p:cNvPr id="2" name="Footer Placeholder 6">
            <a:extLst>
              <a:ext uri="{FF2B5EF4-FFF2-40B4-BE49-F238E27FC236}">
                <a16:creationId xmlns:a16="http://schemas.microsoft.com/office/drawing/2014/main" id="{F4E4E5AA-8775-136B-B452-92640918258D}"/>
              </a:ext>
            </a:extLst>
          </p:cNvPr>
          <p:cNvSpPr txBox="1">
            <a:spLocks/>
          </p:cNvSpPr>
          <p:nvPr/>
        </p:nvSpPr>
        <p:spPr>
          <a:xfrm>
            <a:off x="533400" y="6356351"/>
            <a:ext cx="8077200" cy="273049"/>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Tx/>
              <a:buFontTx/>
            </a:pPr>
            <a:r>
              <a:rPr lang="en-US" dirty="0">
                <a:solidFill>
                  <a:prstClr val="black">
                    <a:tint val="75000"/>
                  </a:prstClr>
                </a:solidFill>
                <a:latin typeface="Calibri"/>
              </a:rPr>
              <a:t>Date:12.4.25							Slide Number:1</a:t>
            </a:r>
          </a:p>
          <a:p>
            <a:pPr>
              <a:buClrTx/>
              <a:buFontTx/>
            </a:pPr>
            <a:endParaRPr lang="en-US" dirty="0">
              <a:solidFill>
                <a:prstClr val="black">
                  <a:tint val="75000"/>
                </a:prstClr>
              </a:solidFill>
              <a:latin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57200" y="0"/>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MOTIVATION</a:t>
            </a:r>
            <a:endParaRPr dirty="0">
              <a:latin typeface="Times New Roman" panose="02020603050405020304" pitchFamily="18" charset="0"/>
              <a:cs typeface="Times New Roman" panose="02020603050405020304" pitchFamily="18" charset="0"/>
            </a:endParaRPr>
          </a:p>
        </p:txBody>
      </p:sp>
      <p:sp>
        <p:nvSpPr>
          <p:cNvPr id="121" name="Google Shape;121;p5"/>
          <p:cNvSpPr txBox="1">
            <a:spLocks noGrp="1"/>
          </p:cNvSpPr>
          <p:nvPr>
            <p:ph type="ftr" idx="11"/>
          </p:nvPr>
        </p:nvSpPr>
        <p:spPr>
          <a:xfrm>
            <a:off x="1855433" y="6356350"/>
            <a:ext cx="543313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4" name="TextBox 3">
            <a:extLst>
              <a:ext uri="{FF2B5EF4-FFF2-40B4-BE49-F238E27FC236}">
                <a16:creationId xmlns:a16="http://schemas.microsoft.com/office/drawing/2014/main" id="{0140A8AF-4C0D-33F2-FEE5-25519E34EF4C}"/>
              </a:ext>
            </a:extLst>
          </p:cNvPr>
          <p:cNvSpPr txBox="1"/>
          <p:nvPr/>
        </p:nvSpPr>
        <p:spPr>
          <a:xfrm>
            <a:off x="457200" y="1092732"/>
            <a:ext cx="8229600" cy="4708981"/>
          </a:xfrm>
          <a:prstGeom prst="rect">
            <a:avLst/>
          </a:prstGeom>
          <a:noFill/>
        </p:spPr>
        <p:txBody>
          <a:bodyPr wrap="square" rtlCol="0">
            <a:spAutoFit/>
          </a:bodyPr>
          <a:lstStyle/>
          <a:p>
            <a:pPr algn="just"/>
            <a:endParaRPr lang="en-US" sz="1600" dirty="0"/>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Overcoming Data Scarcity: Address the challenge of limited fault data availability for training robust predictive maintenance models.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Enhancing Fault Detection: Improve the accuracy and reliability of predictive maintenance systems by generating diverse and realistic synthetic data.</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Optimizing Maintenance Costs: Enable industries to shift from reactive to predictive maintenance, reducing operational and repair expenses.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Reducing Downtime: Minimize unexpected equipment failures that lead to costly downtime and disrupted operations. </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Safety and Reliability: Enhance equipment safety and operational reliability, reducing risks associated with unexpected failures.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Advancing Research: Push the boundaries of data augmentation techniques for industrial applications, fostering innovation in predictive analytics</a:t>
            </a:r>
            <a:r>
              <a:rPr lang="en-US" sz="1600" dirty="0"/>
              <a:t>.</a:t>
            </a:r>
          </a:p>
          <a:p>
            <a:pPr algn="just"/>
            <a:endParaRPr lang="en-US" sz="1200" dirty="0"/>
          </a:p>
        </p:txBody>
      </p:sp>
    </p:spTree>
    <p:extLst>
      <p:ext uri="{BB962C8B-B14F-4D97-AF65-F5344CB8AC3E}">
        <p14:creationId xmlns:p14="http://schemas.microsoft.com/office/powerpoint/2010/main" val="802677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6"/>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OBJECTIVES</a:t>
            </a:r>
            <a:endParaRPr dirty="0">
              <a:latin typeface="Times New Roman" panose="02020603050405020304" pitchFamily="18" charset="0"/>
              <a:cs typeface="Times New Roman" panose="02020603050405020304" pitchFamily="18" charset="0"/>
            </a:endParaRPr>
          </a:p>
        </p:txBody>
      </p:sp>
      <p:sp>
        <p:nvSpPr>
          <p:cNvPr id="127" name="Google Shape;127;p6"/>
          <p:cNvSpPr txBox="1">
            <a:spLocks noGrp="1"/>
          </p:cNvSpPr>
          <p:nvPr>
            <p:ph type="body" idx="1"/>
          </p:nvPr>
        </p:nvSpPr>
        <p:spPr>
          <a:xfrm>
            <a:off x="609600" y="990600"/>
            <a:ext cx="8229600" cy="5029200"/>
          </a:xfrm>
          <a:prstGeom prst="rect">
            <a:avLst/>
          </a:prstGeom>
          <a:noFill/>
          <a:ln>
            <a:noFill/>
          </a:ln>
        </p:spPr>
        <p:txBody>
          <a:bodyPr spcFirstLastPara="1" wrap="square" lIns="91425" tIns="45700" rIns="91425" bIns="45700" anchor="t" anchorCtr="0">
            <a:noAutofit/>
          </a:bodyPr>
          <a:lstStyle/>
          <a:p>
            <a:pPr marL="469900" lvl="0" algn="just" rtl="0">
              <a:spcBef>
                <a:spcPts val="0"/>
              </a:spcBef>
              <a:spcAft>
                <a:spcPts val="0"/>
              </a:spcAft>
              <a:buClr>
                <a:schemeClr val="dk1"/>
              </a:buClr>
              <a:buSzPts val="2000"/>
              <a:buFont typeface="Arial" panose="020B0604020202020204" pitchFamily="34" charset="0"/>
              <a:buChar char="•"/>
            </a:pPr>
            <a:endParaRPr lang="en-US" sz="1800" dirty="0">
              <a:latin typeface="Times New Roman"/>
              <a:ea typeface="Times New Roman"/>
              <a:cs typeface="Times New Roman"/>
              <a:sym typeface="Times New Roman"/>
            </a:endParaRPr>
          </a:p>
          <a:p>
            <a:pPr marL="412750" lvl="0" indent="-285750" algn="just" rtl="0">
              <a:spcBef>
                <a:spcPts val="0"/>
              </a:spcBef>
              <a:spcAft>
                <a:spcPts val="0"/>
              </a:spcAft>
              <a:buClr>
                <a:schemeClr val="dk1"/>
              </a:buClr>
              <a:buSzPts val="2000"/>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To minimize unplanned downtime through accurate failure prediction models.</a:t>
            </a:r>
          </a:p>
          <a:p>
            <a:pPr marL="412750" lvl="0" indent="-285750" algn="just" rtl="0">
              <a:spcBef>
                <a:spcPts val="0"/>
              </a:spcBef>
              <a:spcAft>
                <a:spcPts val="0"/>
              </a:spcAft>
              <a:buClr>
                <a:schemeClr val="dk1"/>
              </a:buClr>
              <a:buSzPts val="2000"/>
              <a:buFont typeface="Arial" panose="020B0604020202020204" pitchFamily="34" charset="0"/>
              <a:buChar char="•"/>
            </a:pP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412750" lvl="0" indent="-285750" algn="just" rtl="0">
              <a:spcBef>
                <a:spcPts val="0"/>
              </a:spcBef>
              <a:spcAft>
                <a:spcPts val="0"/>
              </a:spcAft>
              <a:buClr>
                <a:schemeClr val="dk1"/>
              </a:buClr>
              <a:buSzPts val="2000"/>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To address data scarcity by developing advanced data augmentation techniques for industrial sensor data.</a:t>
            </a:r>
          </a:p>
          <a:p>
            <a:pPr marL="412750" lvl="0" indent="-285750" algn="just" rtl="0">
              <a:spcBef>
                <a:spcPts val="0"/>
              </a:spcBef>
              <a:spcAft>
                <a:spcPts val="0"/>
              </a:spcAft>
              <a:buClr>
                <a:schemeClr val="dk1"/>
              </a:buClr>
              <a:buSzPts val="2000"/>
              <a:buFont typeface="Arial" panose="020B0604020202020204" pitchFamily="34" charset="0"/>
              <a:buChar char="•"/>
            </a:pP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412750" lvl="0" indent="-285750" algn="just" rtl="0">
              <a:spcBef>
                <a:spcPts val="0"/>
              </a:spcBef>
              <a:spcAft>
                <a:spcPts val="0"/>
              </a:spcAft>
              <a:buClr>
                <a:schemeClr val="dk1"/>
              </a:buClr>
              <a:buSzPts val="2000"/>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To improve fault detection accuracy by training models on augmented and diverse datasets.</a:t>
            </a:r>
          </a:p>
          <a:p>
            <a:pPr marL="412750" lvl="0" indent="-285750" algn="just" rtl="0">
              <a:spcBef>
                <a:spcPts val="0"/>
              </a:spcBef>
              <a:spcAft>
                <a:spcPts val="0"/>
              </a:spcAft>
              <a:buClr>
                <a:schemeClr val="dk1"/>
              </a:buClr>
              <a:buSzPts val="2000"/>
              <a:buFont typeface="Arial" panose="020B0604020202020204" pitchFamily="34" charset="0"/>
              <a:buChar char="•"/>
            </a:pP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412750" lvl="0" indent="-285750" algn="just" rtl="0">
              <a:spcBef>
                <a:spcPts val="0"/>
              </a:spcBef>
              <a:spcAft>
                <a:spcPts val="0"/>
              </a:spcAft>
              <a:buClr>
                <a:schemeClr val="dk1"/>
              </a:buClr>
              <a:buSzPts val="2000"/>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To reduce maintenance costs by enabling proactive and predictive maintenance strategies.</a:t>
            </a:r>
          </a:p>
          <a:p>
            <a:pPr marL="412750" lvl="0" indent="-285750" algn="just" rtl="0">
              <a:spcBef>
                <a:spcPts val="0"/>
              </a:spcBef>
              <a:spcAft>
                <a:spcPts val="0"/>
              </a:spcAft>
              <a:buClr>
                <a:schemeClr val="dk1"/>
              </a:buClr>
              <a:buSzPts val="2000"/>
              <a:buFont typeface="Arial" panose="020B0604020202020204" pitchFamily="34" charset="0"/>
              <a:buChar char="•"/>
            </a:pP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412750" lvl="0" indent="-285750" algn="just" rtl="0">
              <a:spcBef>
                <a:spcPts val="0"/>
              </a:spcBef>
              <a:spcAft>
                <a:spcPts val="0"/>
              </a:spcAft>
              <a:buClr>
                <a:schemeClr val="dk1"/>
              </a:buClr>
              <a:buSzPts val="2000"/>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To enhance the generalization capabilities of predictive models across different types of industrial equipment.</a:t>
            </a:r>
          </a:p>
          <a:p>
            <a:pPr marL="412750" lvl="0" indent="-285750" algn="just" rtl="0">
              <a:spcBef>
                <a:spcPts val="0"/>
              </a:spcBef>
              <a:spcAft>
                <a:spcPts val="0"/>
              </a:spcAft>
              <a:buClr>
                <a:schemeClr val="dk1"/>
              </a:buClr>
              <a:buSzPts val="2000"/>
              <a:buFont typeface="Arial" panose="020B0604020202020204" pitchFamily="34" charset="0"/>
              <a:buChar char="•"/>
            </a:pP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412750" lvl="0" indent="-285750" algn="just" rtl="0">
              <a:spcBef>
                <a:spcPts val="0"/>
              </a:spcBef>
              <a:spcAft>
                <a:spcPts val="0"/>
              </a:spcAft>
              <a:buClr>
                <a:schemeClr val="dk1"/>
              </a:buClr>
              <a:buSzPts val="2000"/>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To validate the effectiveness of augmented data in real-world industrial scenarios.</a:t>
            </a:r>
          </a:p>
          <a:p>
            <a:pPr marL="412750" lvl="0" indent="-285750" algn="just" rtl="0">
              <a:spcBef>
                <a:spcPts val="0"/>
              </a:spcBef>
              <a:spcAft>
                <a:spcPts val="0"/>
              </a:spcAft>
              <a:buClr>
                <a:schemeClr val="dk1"/>
              </a:buClr>
              <a:buSzPts val="2000"/>
              <a:buFont typeface="Arial" panose="020B0604020202020204" pitchFamily="34" charset="0"/>
              <a:buChar char="•"/>
            </a:pPr>
            <a:endParaRPr lang="en-US" sz="1800" dirty="0">
              <a:latin typeface="Times New Roman" panose="02020603050405020304" pitchFamily="18" charset="0"/>
              <a:ea typeface="Times New Roman"/>
              <a:cs typeface="Times New Roman" panose="02020603050405020304" pitchFamily="18" charset="0"/>
              <a:sym typeface="Times New Roman"/>
            </a:endParaRPr>
          </a:p>
          <a:p>
            <a:pPr marL="412750" lvl="0" indent="-285750" algn="just" rtl="0">
              <a:spcBef>
                <a:spcPts val="0"/>
              </a:spcBef>
              <a:spcAft>
                <a:spcPts val="0"/>
              </a:spcAft>
              <a:buClr>
                <a:schemeClr val="dk1"/>
              </a:buClr>
              <a:buSzPts val="2000"/>
              <a:buFont typeface="Arial" panose="020B0604020202020204" pitchFamily="34" charset="0"/>
              <a:buChar char="•"/>
            </a:pPr>
            <a:r>
              <a:rPr lang="en-US" sz="1800" dirty="0">
                <a:latin typeface="Times New Roman" panose="02020603050405020304" pitchFamily="18" charset="0"/>
                <a:ea typeface="Times New Roman"/>
                <a:cs typeface="Times New Roman" panose="02020603050405020304" pitchFamily="18" charset="0"/>
                <a:sym typeface="Times New Roman"/>
              </a:rPr>
              <a:t>To optimize the utilization of resources by preventing premature or unnecessary maintenance activities.</a:t>
            </a:r>
          </a:p>
        </p:txBody>
      </p:sp>
      <p:sp>
        <p:nvSpPr>
          <p:cNvPr id="128" name="Google Shape;128;p6"/>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NOVEL IDEA</a:t>
            </a:r>
            <a:endParaRPr dirty="0">
              <a:latin typeface="Times New Roman" panose="02020603050405020304" pitchFamily="18" charset="0"/>
              <a:cs typeface="Times New Roman" panose="02020603050405020304" pitchFamily="18" charset="0"/>
            </a:endParaRPr>
          </a:p>
        </p:txBody>
      </p:sp>
      <p:sp>
        <p:nvSpPr>
          <p:cNvPr id="135" name="Google Shape;135;p7"/>
          <p:cNvSpPr txBox="1">
            <a:spLocks noGrp="1"/>
          </p:cNvSpPr>
          <p:nvPr>
            <p:ph type="ftr" idx="11"/>
          </p:nvPr>
        </p:nvSpPr>
        <p:spPr>
          <a:xfrm>
            <a:off x="381000" y="6356351"/>
            <a:ext cx="8305800" cy="273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2" name="TextBox 1">
            <a:extLst>
              <a:ext uri="{FF2B5EF4-FFF2-40B4-BE49-F238E27FC236}">
                <a16:creationId xmlns:a16="http://schemas.microsoft.com/office/drawing/2014/main" id="{1D96C088-6861-0DB4-D9ED-9923E1A76F7F}"/>
              </a:ext>
            </a:extLst>
          </p:cNvPr>
          <p:cNvSpPr txBox="1"/>
          <p:nvPr/>
        </p:nvSpPr>
        <p:spPr>
          <a:xfrm>
            <a:off x="381000" y="990600"/>
            <a:ext cx="8305800" cy="4031873"/>
          </a:xfrm>
          <a:prstGeom prst="rect">
            <a:avLst/>
          </a:prstGeom>
          <a:noFill/>
        </p:spPr>
        <p:txBody>
          <a:bodyPr wrap="square" rtlCol="0">
            <a:spAutoFit/>
          </a:bodyPr>
          <a:lstStyle/>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Advanced Data Augmentation </a:t>
            </a:r>
            <a:r>
              <a:rPr lang="en-US" sz="1600" dirty="0" err="1">
                <a:latin typeface="Times New Roman" panose="02020603050405020304" pitchFamily="18" charset="0"/>
                <a:cs typeface="Times New Roman" panose="02020603050405020304" pitchFamily="18" charset="0"/>
              </a:rPr>
              <a:t>Techniques:Develop</a:t>
            </a:r>
            <a:r>
              <a:rPr lang="en-US" sz="1600" dirty="0">
                <a:latin typeface="Times New Roman" panose="02020603050405020304" pitchFamily="18" charset="0"/>
                <a:cs typeface="Times New Roman" panose="02020603050405020304" pitchFamily="18" charset="0"/>
              </a:rPr>
              <a:t> a hybrid augmentation framework combining traditional methods (e.g., time-warping, scaling) with deep learning-based techniques like GANs and VAEs to generate realistic and diverse fault data.</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Dynamic Fault Scenario </a:t>
            </a:r>
            <a:r>
              <a:rPr lang="en-US" sz="1600" dirty="0" err="1">
                <a:latin typeface="Times New Roman" panose="02020603050405020304" pitchFamily="18" charset="0"/>
                <a:cs typeface="Times New Roman" panose="02020603050405020304" pitchFamily="18" charset="0"/>
              </a:rPr>
              <a:t>Simulation:Introduce</a:t>
            </a:r>
            <a:r>
              <a:rPr lang="en-US" sz="1600" dirty="0">
                <a:latin typeface="Times New Roman" panose="02020603050405020304" pitchFamily="18" charset="0"/>
                <a:cs typeface="Times New Roman" panose="02020603050405020304" pitchFamily="18" charset="0"/>
              </a:rPr>
              <a:t> dynamic fault simulation by incorporating domain-specific knowledge, enabling synthetic data that mimics real industrial failures.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Synthetic Data Validation </a:t>
            </a:r>
            <a:r>
              <a:rPr lang="en-US" sz="1600" dirty="0" err="1">
                <a:latin typeface="Times New Roman" panose="02020603050405020304" pitchFamily="18" charset="0"/>
                <a:cs typeface="Times New Roman" panose="02020603050405020304" pitchFamily="18" charset="0"/>
              </a:rPr>
              <a:t>Framework:Design</a:t>
            </a:r>
            <a:r>
              <a:rPr lang="en-US" sz="1600" dirty="0">
                <a:latin typeface="Times New Roman" panose="02020603050405020304" pitchFamily="18" charset="0"/>
                <a:cs typeface="Times New Roman" panose="02020603050405020304" pitchFamily="18" charset="0"/>
              </a:rPr>
              <a:t> a system to assess the quality of synthetic data using metrics such as realism, diversity, and impact on model performance.</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Domain-Specific Augmentation </a:t>
            </a:r>
            <a:r>
              <a:rPr lang="en-US" sz="1600" dirty="0" err="1">
                <a:latin typeface="Times New Roman" panose="02020603050405020304" pitchFamily="18" charset="0"/>
                <a:cs typeface="Times New Roman" panose="02020603050405020304" pitchFamily="18" charset="0"/>
              </a:rPr>
              <a:t>Strategies:Tailor</a:t>
            </a:r>
            <a:r>
              <a:rPr lang="en-US" sz="1600" dirty="0">
                <a:latin typeface="Times New Roman" panose="02020603050405020304" pitchFamily="18" charset="0"/>
                <a:cs typeface="Times New Roman" panose="02020603050405020304" pitchFamily="18" charset="0"/>
              </a:rPr>
              <a:t> augmentation techniques to specific industrial domains (e.g., rotating machinery, HVAC systems) for maximum relevance and effectiveness.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Integration of Noise </a:t>
            </a:r>
            <a:r>
              <a:rPr lang="en-US" sz="1600" dirty="0" err="1">
                <a:latin typeface="Times New Roman" panose="02020603050405020304" pitchFamily="18" charset="0"/>
                <a:cs typeface="Times New Roman" panose="02020603050405020304" pitchFamily="18" charset="0"/>
              </a:rPr>
              <a:t>Models:Add</a:t>
            </a:r>
            <a:r>
              <a:rPr lang="en-US" sz="1600" dirty="0">
                <a:latin typeface="Times New Roman" panose="02020603050405020304" pitchFamily="18" charset="0"/>
                <a:cs typeface="Times New Roman" panose="02020603050405020304" pitchFamily="18" charset="0"/>
              </a:rPr>
              <a:t> noise patterns to synthetic data that emulate real-world sensor imperfections, making predictive models more robust.</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8"/>
          <p:cNvSpPr txBox="1">
            <a:spLocks noGrp="1"/>
          </p:cNvSpPr>
          <p:nvPr>
            <p:ph type="title"/>
          </p:nvPr>
        </p:nvSpPr>
        <p:spPr>
          <a:xfrm>
            <a:off x="783454" y="274638"/>
            <a:ext cx="7577091" cy="45719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ct val="100000"/>
              <a:buFont typeface="Calibri"/>
              <a:buNone/>
            </a:pPr>
            <a:r>
              <a:rPr lang="en-US" sz="3600" dirty="0"/>
              <a:t>WORK FLOW DIAGRAM OF THE PROPOSED SYSTEM</a:t>
            </a:r>
            <a:endParaRPr sz="3600" dirty="0"/>
          </a:p>
        </p:txBody>
      </p:sp>
      <p:sp>
        <p:nvSpPr>
          <p:cNvPr id="142" name="Google Shape;142;p8"/>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pic>
        <p:nvPicPr>
          <p:cNvPr id="2" name="Picture 1">
            <a:extLst>
              <a:ext uri="{FF2B5EF4-FFF2-40B4-BE49-F238E27FC236}">
                <a16:creationId xmlns:a16="http://schemas.microsoft.com/office/drawing/2014/main" id="{AD323899-E1C9-525F-2F27-7A4172A09A6B}"/>
              </a:ext>
            </a:extLst>
          </p:cNvPr>
          <p:cNvPicPr>
            <a:picLocks noChangeAspect="1"/>
          </p:cNvPicPr>
          <p:nvPr/>
        </p:nvPicPr>
        <p:blipFill>
          <a:blip r:embed="rId3"/>
          <a:stretch>
            <a:fillRect/>
          </a:stretch>
        </p:blipFill>
        <p:spPr>
          <a:xfrm>
            <a:off x="2289087" y="1066299"/>
            <a:ext cx="4565824" cy="495558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9"/>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ct val="100000"/>
              <a:buFont typeface="Calibri"/>
              <a:buNone/>
            </a:pPr>
            <a:r>
              <a:rPr lang="en-US" sz="3600" dirty="0"/>
              <a:t>TOOLS TO BE USED</a:t>
            </a:r>
            <a:endParaRPr sz="3600" dirty="0"/>
          </a:p>
        </p:txBody>
      </p:sp>
      <p:sp>
        <p:nvSpPr>
          <p:cNvPr id="148" name="Google Shape;148;p9"/>
          <p:cNvSpPr txBox="1">
            <a:spLocks noGrp="1"/>
          </p:cNvSpPr>
          <p:nvPr>
            <p:ph type="body" idx="1"/>
          </p:nvPr>
        </p:nvSpPr>
        <p:spPr>
          <a:xfrm>
            <a:off x="554855" y="899318"/>
            <a:ext cx="8229600" cy="5059363"/>
          </a:xfrm>
          <a:prstGeom prst="rect">
            <a:avLst/>
          </a:prstGeom>
          <a:noFill/>
          <a:ln>
            <a:noFill/>
          </a:ln>
        </p:spPr>
        <p:txBody>
          <a:bodyPr spcFirstLastPara="1" wrap="square" lIns="91425" tIns="45700" rIns="91425" bIns="45700" anchor="t" anchorCtr="0">
            <a:noAutofit/>
          </a:bodyPr>
          <a:lstStyle/>
          <a:p>
            <a:pPr marL="469900" lvl="0" algn="l" rtl="0">
              <a:spcBef>
                <a:spcPts val="0"/>
              </a:spcBef>
              <a:spcAft>
                <a:spcPts val="0"/>
              </a:spcAft>
              <a:buClr>
                <a:schemeClr val="dk1"/>
              </a:buClr>
              <a:buSzPts val="2000"/>
              <a:buFont typeface="Arial" panose="020B0604020202020204" pitchFamily="34" charset="0"/>
              <a:buChar char="•"/>
            </a:pPr>
            <a:endParaRPr lang="en-IN" sz="2000" b="1" dirty="0">
              <a:latin typeface="Times New Roman"/>
              <a:ea typeface="Times New Roman"/>
              <a:cs typeface="Times New Roman"/>
              <a:sym typeface="Times New Roman"/>
            </a:endParaRPr>
          </a:p>
          <a:p>
            <a:pPr marL="469900" lvl="0" algn="l" rtl="0">
              <a:spcBef>
                <a:spcPts val="0"/>
              </a:spcBef>
              <a:spcAft>
                <a:spcPts val="0"/>
              </a:spcAft>
              <a:buClr>
                <a:schemeClr val="dk1"/>
              </a:buClr>
              <a:buSzPts val="2000"/>
              <a:buFont typeface="Arial" panose="020B0604020202020204" pitchFamily="34" charset="0"/>
              <a:buChar char="•"/>
            </a:pPr>
            <a:r>
              <a:rPr lang="en-IN" sz="2000" b="1" dirty="0">
                <a:latin typeface="Times New Roman"/>
                <a:ea typeface="Times New Roman"/>
                <a:cs typeface="Times New Roman"/>
                <a:sym typeface="Times New Roman"/>
              </a:rPr>
              <a:t>Programming Languages: </a:t>
            </a:r>
            <a:r>
              <a:rPr lang="en-IN" sz="2000" dirty="0">
                <a:latin typeface="Times New Roman"/>
                <a:ea typeface="Times New Roman"/>
                <a:cs typeface="Times New Roman"/>
                <a:sym typeface="Times New Roman"/>
              </a:rPr>
              <a:t>Python</a:t>
            </a:r>
          </a:p>
          <a:p>
            <a:pPr marL="469900" lvl="0" algn="l" rtl="0">
              <a:spcBef>
                <a:spcPts val="0"/>
              </a:spcBef>
              <a:spcAft>
                <a:spcPts val="0"/>
              </a:spcAft>
              <a:buClr>
                <a:schemeClr val="dk1"/>
              </a:buClr>
              <a:buSzPts val="2000"/>
              <a:buFont typeface="Arial" panose="020B0604020202020204" pitchFamily="34" charset="0"/>
              <a:buChar char="•"/>
            </a:pPr>
            <a:endParaRPr lang="en-IN" sz="2000" dirty="0">
              <a:latin typeface="Times New Roman"/>
              <a:ea typeface="Times New Roman"/>
              <a:cs typeface="Times New Roman"/>
              <a:sym typeface="Times New Roman"/>
            </a:endParaRPr>
          </a:p>
          <a:p>
            <a:pPr marL="469900" lvl="0" algn="l" rtl="0">
              <a:spcBef>
                <a:spcPts val="0"/>
              </a:spcBef>
              <a:spcAft>
                <a:spcPts val="0"/>
              </a:spcAft>
              <a:buClr>
                <a:schemeClr val="dk1"/>
              </a:buClr>
              <a:buSzPts val="2000"/>
              <a:buFont typeface="Arial" panose="020B0604020202020204" pitchFamily="34" charset="0"/>
              <a:buChar char="•"/>
            </a:pPr>
            <a:r>
              <a:rPr lang="en-IN" sz="2000" b="1" dirty="0">
                <a:latin typeface="Times New Roman"/>
                <a:ea typeface="Times New Roman"/>
                <a:cs typeface="Times New Roman"/>
                <a:sym typeface="Times New Roman"/>
              </a:rPr>
              <a:t>Machine Learning Libraries: </a:t>
            </a:r>
            <a:r>
              <a:rPr lang="en-IN" sz="2000" dirty="0">
                <a:latin typeface="Times New Roman"/>
                <a:ea typeface="Times New Roman"/>
                <a:cs typeface="Times New Roman"/>
                <a:sym typeface="Times New Roman"/>
              </a:rPr>
              <a:t>Scikit-learn, TensorFlow, </a:t>
            </a:r>
            <a:r>
              <a:rPr lang="en-IN" sz="2000" dirty="0" err="1">
                <a:latin typeface="Times New Roman"/>
                <a:ea typeface="Times New Roman"/>
                <a:cs typeface="Times New Roman"/>
                <a:sym typeface="Times New Roman"/>
              </a:rPr>
              <a:t>PyTorch</a:t>
            </a:r>
            <a:endParaRPr lang="en-IN" sz="2000" dirty="0">
              <a:latin typeface="Times New Roman"/>
              <a:ea typeface="Times New Roman"/>
              <a:cs typeface="Times New Roman"/>
              <a:sym typeface="Times New Roman"/>
            </a:endParaRPr>
          </a:p>
          <a:p>
            <a:pPr marL="469900" lvl="0" algn="l" rtl="0">
              <a:spcBef>
                <a:spcPts val="0"/>
              </a:spcBef>
              <a:spcAft>
                <a:spcPts val="0"/>
              </a:spcAft>
              <a:buClr>
                <a:schemeClr val="dk1"/>
              </a:buClr>
              <a:buSzPts val="2000"/>
              <a:buFont typeface="Arial" panose="020B0604020202020204" pitchFamily="34" charset="0"/>
              <a:buChar char="•"/>
            </a:pPr>
            <a:endParaRPr lang="en-IN" sz="2000" dirty="0">
              <a:latin typeface="Times New Roman"/>
              <a:ea typeface="Times New Roman"/>
              <a:cs typeface="Times New Roman"/>
              <a:sym typeface="Times New Roman"/>
            </a:endParaRPr>
          </a:p>
          <a:p>
            <a:pPr marL="469900" lvl="0" algn="l" rtl="0">
              <a:spcBef>
                <a:spcPts val="0"/>
              </a:spcBef>
              <a:spcAft>
                <a:spcPts val="0"/>
              </a:spcAft>
              <a:buClr>
                <a:schemeClr val="dk1"/>
              </a:buClr>
              <a:buSzPts val="2000"/>
              <a:buFont typeface="Arial" panose="020B0604020202020204" pitchFamily="34" charset="0"/>
              <a:buChar char="•"/>
            </a:pPr>
            <a:r>
              <a:rPr lang="en-IN" sz="2000" b="1" dirty="0">
                <a:latin typeface="Times New Roman"/>
                <a:ea typeface="Times New Roman"/>
                <a:cs typeface="Times New Roman"/>
                <a:sym typeface="Times New Roman"/>
              </a:rPr>
              <a:t>Visualization Tools: </a:t>
            </a:r>
            <a:r>
              <a:rPr lang="en-IN" sz="2000" dirty="0">
                <a:latin typeface="Times New Roman"/>
                <a:ea typeface="Times New Roman"/>
                <a:cs typeface="Times New Roman"/>
                <a:sym typeface="Times New Roman"/>
              </a:rPr>
              <a:t>Matplotlib, Seaborn, </a:t>
            </a:r>
            <a:r>
              <a:rPr lang="en-IN" sz="2000" dirty="0" err="1">
                <a:latin typeface="Times New Roman"/>
                <a:ea typeface="Times New Roman"/>
                <a:cs typeface="Times New Roman"/>
                <a:sym typeface="Times New Roman"/>
              </a:rPr>
              <a:t>PlotlyData</a:t>
            </a:r>
            <a:r>
              <a:rPr lang="en-IN" sz="2000" dirty="0">
                <a:latin typeface="Times New Roman"/>
                <a:ea typeface="Times New Roman"/>
                <a:cs typeface="Times New Roman"/>
                <a:sym typeface="Times New Roman"/>
              </a:rPr>
              <a:t> </a:t>
            </a:r>
          </a:p>
          <a:p>
            <a:pPr marL="469900" lvl="0" algn="l" rtl="0">
              <a:spcBef>
                <a:spcPts val="0"/>
              </a:spcBef>
              <a:spcAft>
                <a:spcPts val="0"/>
              </a:spcAft>
              <a:buClr>
                <a:schemeClr val="dk1"/>
              </a:buClr>
              <a:buSzPts val="2000"/>
              <a:buFont typeface="Arial" panose="020B0604020202020204" pitchFamily="34" charset="0"/>
              <a:buChar char="•"/>
            </a:pPr>
            <a:endParaRPr lang="en-IN" sz="2000" dirty="0">
              <a:latin typeface="Times New Roman"/>
              <a:ea typeface="Times New Roman"/>
              <a:cs typeface="Times New Roman"/>
              <a:sym typeface="Times New Roman"/>
            </a:endParaRPr>
          </a:p>
          <a:p>
            <a:pPr marL="469900" lvl="0" algn="l" rtl="0">
              <a:spcBef>
                <a:spcPts val="0"/>
              </a:spcBef>
              <a:spcAft>
                <a:spcPts val="0"/>
              </a:spcAft>
              <a:buClr>
                <a:schemeClr val="dk1"/>
              </a:buClr>
              <a:buSzPts val="2000"/>
              <a:buFont typeface="Arial" panose="020B0604020202020204" pitchFamily="34" charset="0"/>
              <a:buChar char="•"/>
            </a:pPr>
            <a:r>
              <a:rPr lang="en-IN" sz="2000" b="1" dirty="0">
                <a:latin typeface="Times New Roman"/>
                <a:ea typeface="Times New Roman"/>
                <a:cs typeface="Times New Roman"/>
                <a:sym typeface="Times New Roman"/>
              </a:rPr>
              <a:t>Preprocessing Tools: </a:t>
            </a:r>
            <a:r>
              <a:rPr lang="en-IN" sz="2000" dirty="0">
                <a:latin typeface="Times New Roman"/>
                <a:ea typeface="Times New Roman"/>
                <a:cs typeface="Times New Roman"/>
                <a:sym typeface="Times New Roman"/>
              </a:rPr>
              <a:t>Pandas, NumPy</a:t>
            </a:r>
          </a:p>
          <a:p>
            <a:pPr marL="469900" lvl="0" algn="l" rtl="0">
              <a:spcBef>
                <a:spcPts val="0"/>
              </a:spcBef>
              <a:spcAft>
                <a:spcPts val="0"/>
              </a:spcAft>
              <a:buClr>
                <a:schemeClr val="dk1"/>
              </a:buClr>
              <a:buSzPts val="2000"/>
              <a:buFont typeface="Arial" panose="020B0604020202020204" pitchFamily="34" charset="0"/>
              <a:buChar char="•"/>
            </a:pPr>
            <a:endParaRPr lang="en-IN" sz="2000" dirty="0">
              <a:latin typeface="Times New Roman"/>
              <a:ea typeface="Times New Roman"/>
              <a:cs typeface="Times New Roman"/>
              <a:sym typeface="Times New Roman"/>
            </a:endParaRPr>
          </a:p>
          <a:p>
            <a:pPr marL="469900" lvl="0" algn="l" rtl="0">
              <a:spcBef>
                <a:spcPts val="0"/>
              </a:spcBef>
              <a:spcAft>
                <a:spcPts val="0"/>
              </a:spcAft>
              <a:buClr>
                <a:schemeClr val="dk1"/>
              </a:buClr>
              <a:buSzPts val="2000"/>
              <a:buFont typeface="Arial" panose="020B0604020202020204" pitchFamily="34" charset="0"/>
              <a:buChar char="•"/>
            </a:pPr>
            <a:r>
              <a:rPr lang="en-IN" sz="2000" b="1" dirty="0">
                <a:latin typeface="Times New Roman"/>
                <a:ea typeface="Times New Roman"/>
                <a:cs typeface="Times New Roman"/>
                <a:sym typeface="Times New Roman"/>
              </a:rPr>
              <a:t>Time-Series Analysis Tools: </a:t>
            </a:r>
            <a:r>
              <a:rPr lang="en-IN" sz="2000" dirty="0" err="1">
                <a:latin typeface="Times New Roman"/>
                <a:ea typeface="Times New Roman"/>
                <a:cs typeface="Times New Roman"/>
                <a:sym typeface="Times New Roman"/>
              </a:rPr>
              <a:t>Statsmodels</a:t>
            </a:r>
            <a:r>
              <a:rPr lang="en-IN" sz="2000" dirty="0">
                <a:latin typeface="Times New Roman"/>
                <a:ea typeface="Times New Roman"/>
                <a:cs typeface="Times New Roman"/>
                <a:sym typeface="Times New Roman"/>
              </a:rPr>
              <a:t>, Prophet</a:t>
            </a:r>
          </a:p>
          <a:p>
            <a:pPr marL="469900" lvl="0" algn="l" rtl="0">
              <a:spcBef>
                <a:spcPts val="0"/>
              </a:spcBef>
              <a:spcAft>
                <a:spcPts val="0"/>
              </a:spcAft>
              <a:buClr>
                <a:schemeClr val="dk1"/>
              </a:buClr>
              <a:buSzPts val="2000"/>
              <a:buFont typeface="Arial" panose="020B0604020202020204" pitchFamily="34" charset="0"/>
              <a:buChar char="•"/>
            </a:pPr>
            <a:endParaRPr lang="en-IN" sz="2000" dirty="0">
              <a:latin typeface="Times New Roman"/>
              <a:ea typeface="Times New Roman"/>
              <a:cs typeface="Times New Roman"/>
              <a:sym typeface="Times New Roman"/>
            </a:endParaRPr>
          </a:p>
          <a:p>
            <a:pPr marL="469900" lvl="0" algn="l" rtl="0">
              <a:spcBef>
                <a:spcPts val="0"/>
              </a:spcBef>
              <a:spcAft>
                <a:spcPts val="0"/>
              </a:spcAft>
              <a:buClr>
                <a:schemeClr val="dk1"/>
              </a:buClr>
              <a:buSzPts val="2000"/>
              <a:buFont typeface="Arial" panose="020B0604020202020204" pitchFamily="34" charset="0"/>
              <a:buChar char="•"/>
            </a:pPr>
            <a:r>
              <a:rPr lang="en-IN" sz="2000" b="1" dirty="0">
                <a:latin typeface="Times New Roman"/>
                <a:ea typeface="Times New Roman"/>
                <a:cs typeface="Times New Roman"/>
                <a:sym typeface="Times New Roman"/>
              </a:rPr>
              <a:t>Database and Data Storage: </a:t>
            </a:r>
            <a:r>
              <a:rPr lang="en-IN" sz="2000" dirty="0">
                <a:latin typeface="Times New Roman"/>
                <a:ea typeface="Times New Roman"/>
                <a:cs typeface="Times New Roman"/>
                <a:sym typeface="Times New Roman"/>
              </a:rPr>
              <a:t>SQL databases, NoSQL databases</a:t>
            </a:r>
          </a:p>
          <a:p>
            <a:pPr marL="469900" lvl="0" algn="l" rtl="0">
              <a:spcBef>
                <a:spcPts val="0"/>
              </a:spcBef>
              <a:spcAft>
                <a:spcPts val="0"/>
              </a:spcAft>
              <a:buClr>
                <a:schemeClr val="dk1"/>
              </a:buClr>
              <a:buSzPts val="2000"/>
              <a:buFont typeface="Arial" panose="020B0604020202020204" pitchFamily="34" charset="0"/>
              <a:buChar char="•"/>
            </a:pPr>
            <a:endParaRPr lang="en-IN" sz="2000" dirty="0">
              <a:latin typeface="Times New Roman"/>
              <a:ea typeface="Times New Roman"/>
              <a:cs typeface="Times New Roman"/>
              <a:sym typeface="Times New Roman"/>
            </a:endParaRPr>
          </a:p>
          <a:p>
            <a:pPr marL="469900" lvl="0" algn="l" rtl="0">
              <a:spcBef>
                <a:spcPts val="0"/>
              </a:spcBef>
              <a:spcAft>
                <a:spcPts val="0"/>
              </a:spcAft>
              <a:buClr>
                <a:schemeClr val="dk1"/>
              </a:buClr>
              <a:buSzPts val="2000"/>
              <a:buFont typeface="Arial" panose="020B0604020202020204" pitchFamily="34" charset="0"/>
              <a:buChar char="•"/>
            </a:pPr>
            <a:r>
              <a:rPr lang="en-IN" sz="2000" b="1" dirty="0">
                <a:latin typeface="Times New Roman"/>
                <a:ea typeface="Times New Roman"/>
                <a:cs typeface="Times New Roman"/>
                <a:sym typeface="Times New Roman"/>
              </a:rPr>
              <a:t>Cloud Platforms: </a:t>
            </a:r>
            <a:r>
              <a:rPr lang="en-IN" sz="2000" dirty="0">
                <a:latin typeface="Times New Roman"/>
                <a:ea typeface="Times New Roman"/>
                <a:cs typeface="Times New Roman"/>
                <a:sym typeface="Times New Roman"/>
              </a:rPr>
              <a:t>Google Cloud Platform</a:t>
            </a:r>
          </a:p>
          <a:p>
            <a:pPr marL="469900" lvl="0" algn="l" rtl="0">
              <a:spcBef>
                <a:spcPts val="0"/>
              </a:spcBef>
              <a:spcAft>
                <a:spcPts val="0"/>
              </a:spcAft>
              <a:buClr>
                <a:schemeClr val="dk1"/>
              </a:buClr>
              <a:buSzPts val="2000"/>
              <a:buFont typeface="Arial" panose="020B0604020202020204" pitchFamily="34" charset="0"/>
              <a:buChar char="•"/>
            </a:pPr>
            <a:endParaRPr lang="en-IN" sz="2000" dirty="0">
              <a:latin typeface="Times New Roman"/>
              <a:ea typeface="Times New Roman"/>
              <a:cs typeface="Times New Roman"/>
              <a:sym typeface="Times New Roman"/>
            </a:endParaRPr>
          </a:p>
          <a:p>
            <a:pPr marL="469900" lvl="0" algn="l" rtl="0">
              <a:spcBef>
                <a:spcPts val="0"/>
              </a:spcBef>
              <a:spcAft>
                <a:spcPts val="0"/>
              </a:spcAft>
              <a:buClr>
                <a:schemeClr val="dk1"/>
              </a:buClr>
              <a:buSzPts val="2000"/>
              <a:buFont typeface="Arial" panose="020B0604020202020204" pitchFamily="34" charset="0"/>
              <a:buChar char="•"/>
            </a:pPr>
            <a:r>
              <a:rPr lang="en-IN" sz="2000" b="1" dirty="0">
                <a:latin typeface="Times New Roman"/>
                <a:ea typeface="Times New Roman"/>
                <a:cs typeface="Times New Roman"/>
                <a:sym typeface="Times New Roman"/>
              </a:rPr>
              <a:t>Integrated Development Environments (IDEs): </a:t>
            </a:r>
            <a:r>
              <a:rPr lang="en-IN" sz="2000" dirty="0" err="1">
                <a:latin typeface="Times New Roman"/>
                <a:ea typeface="Times New Roman"/>
                <a:cs typeface="Times New Roman"/>
                <a:sym typeface="Times New Roman"/>
              </a:rPr>
              <a:t>Jupyter</a:t>
            </a:r>
            <a:r>
              <a:rPr lang="en-IN" sz="2000" dirty="0">
                <a:latin typeface="Times New Roman"/>
                <a:ea typeface="Times New Roman"/>
                <a:cs typeface="Times New Roman"/>
                <a:sym typeface="Times New Roman"/>
              </a:rPr>
              <a:t> Notebook, PyCharm, Visual Studio Code</a:t>
            </a:r>
            <a:endParaRPr sz="2000" dirty="0">
              <a:latin typeface="Times New Roman"/>
              <a:ea typeface="Times New Roman"/>
              <a:cs typeface="Times New Roman"/>
              <a:sym typeface="Times New Roman"/>
            </a:endParaRPr>
          </a:p>
        </p:txBody>
      </p:sp>
      <p:sp>
        <p:nvSpPr>
          <p:cNvPr id="149" name="Google Shape;149;p9"/>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6D6FE-9E57-93E6-EB75-87E3E6DF1E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E2E52C-3658-84C1-8A8C-EA4D13A4BEE6}"/>
              </a:ext>
            </a:extLst>
          </p:cNvPr>
          <p:cNvSpPr>
            <a:spLocks noGrp="1"/>
          </p:cNvSpPr>
          <p:nvPr>
            <p:ph type="title"/>
          </p:nvPr>
        </p:nvSpPr>
        <p:spPr/>
        <p:txBody>
          <a:bodyPr/>
          <a:lstStyle/>
          <a:p>
            <a:r>
              <a:rPr lang="en-IN" dirty="0"/>
              <a:t>Proposed-Modules</a:t>
            </a:r>
          </a:p>
        </p:txBody>
      </p:sp>
      <p:sp>
        <p:nvSpPr>
          <p:cNvPr id="3" name="Content Placeholder 2">
            <a:extLst>
              <a:ext uri="{FF2B5EF4-FFF2-40B4-BE49-F238E27FC236}">
                <a16:creationId xmlns:a16="http://schemas.microsoft.com/office/drawing/2014/main" id="{0DD9D01E-F7A3-7741-FB43-DD653B6A110A}"/>
              </a:ext>
            </a:extLst>
          </p:cNvPr>
          <p:cNvSpPr>
            <a:spLocks noGrp="1"/>
          </p:cNvSpPr>
          <p:nvPr>
            <p:ph idx="1"/>
          </p:nvPr>
        </p:nvSpPr>
        <p:spPr/>
        <p:txBody>
          <a:bodyPr>
            <a:normAutofit fontScale="92500"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The architecture of the proposed system is composed of six key modules, each designed to handle a specific phase of the predictive maintenance pipeline using synthetic data augmentation with WGANs.</a:t>
            </a:r>
          </a:p>
          <a:p>
            <a:pPr algn="just">
              <a:buAutoNum type="arabicPeriod"/>
            </a:pPr>
            <a:r>
              <a:rPr lang="en-US" sz="1800" dirty="0">
                <a:latin typeface="Times New Roman" panose="02020603050405020304" pitchFamily="18" charset="0"/>
                <a:cs typeface="Times New Roman" panose="02020603050405020304" pitchFamily="18" charset="0"/>
              </a:rPr>
              <a:t>Data Preprocessing </a:t>
            </a:r>
            <a:r>
              <a:rPr lang="en-US" sz="1800" dirty="0" err="1">
                <a:latin typeface="Times New Roman" panose="02020603050405020304" pitchFamily="18" charset="0"/>
                <a:cs typeface="Times New Roman" panose="02020603050405020304" pitchFamily="18" charset="0"/>
              </a:rPr>
              <a:t>Module:This</a:t>
            </a:r>
            <a:r>
              <a:rPr lang="en-US" sz="1800" dirty="0">
                <a:latin typeface="Times New Roman" panose="02020603050405020304" pitchFamily="18" charset="0"/>
                <a:cs typeface="Times New Roman" panose="02020603050405020304" pitchFamily="18" charset="0"/>
              </a:rPr>
              <a:t> module is responsible for preparing the raw C-MAPSS FD001 dataset for further analysis. It begins by cleaning the data, removing any redundant or irrelevant features, and handling missing values if present. Given the varying scales of sensor measurements, standardization is performed using a </a:t>
            </a:r>
            <a:r>
              <a:rPr lang="en-US" sz="1800" dirty="0" err="1">
                <a:latin typeface="Times New Roman" panose="02020603050405020304" pitchFamily="18" charset="0"/>
                <a:cs typeface="Times New Roman" panose="02020603050405020304" pitchFamily="18" charset="0"/>
              </a:rPr>
              <a:t>StandardScaler</a:t>
            </a:r>
            <a:r>
              <a:rPr lang="en-US" sz="1800" dirty="0">
                <a:latin typeface="Times New Roman" panose="02020603050405020304" pitchFamily="18" charset="0"/>
                <a:cs typeface="Times New Roman" panose="02020603050405020304" pitchFamily="18" charset="0"/>
              </a:rPr>
              <a:t>. To reduce the computational complexity and highlight the most important variables, Principal Component Analysis (PCA) is applied, typically preserving 95% of the variance to retain key structural information from the data.</a:t>
            </a:r>
          </a:p>
          <a:p>
            <a:pPr algn="just">
              <a:buAutoNum type="arabicPeriod"/>
            </a:pPr>
            <a:r>
              <a:rPr lang="en-US" sz="1800" dirty="0">
                <a:latin typeface="Times New Roman" panose="02020603050405020304" pitchFamily="18" charset="0"/>
                <a:cs typeface="Times New Roman" panose="02020603050405020304" pitchFamily="18" charset="0"/>
              </a:rPr>
              <a:t>2. Synthetic Data Generation </a:t>
            </a:r>
            <a:r>
              <a:rPr lang="en-US" sz="1800" dirty="0" err="1">
                <a:latin typeface="Times New Roman" panose="02020603050405020304" pitchFamily="18" charset="0"/>
                <a:cs typeface="Times New Roman" panose="02020603050405020304" pitchFamily="18" charset="0"/>
              </a:rPr>
              <a:t>Module:This</a:t>
            </a:r>
            <a:r>
              <a:rPr lang="en-US" sz="1800" dirty="0">
                <a:latin typeface="Times New Roman" panose="02020603050405020304" pitchFamily="18" charset="0"/>
                <a:cs typeface="Times New Roman" panose="02020603050405020304" pitchFamily="18" charset="0"/>
              </a:rPr>
              <a:t> module implements Wasserstein Generative Adversarial Networks (WGAN) and Conditional WGAN (CWGAN) to produce realistic synthetic sensor data. The WGAN architecture consists of a generator and a critic network, with training optimized using the Wasserstein loss to ensure stability and quality. CWGAN enhances this by introducing conditional inputs such as sensor indices or operational settings, enabling more context-aware data synthesis. This module effectively expands the training dataset, particularly useful in situations with limited real-world data.</a:t>
            </a:r>
            <a:endParaRPr lang="en-IN" sz="1800"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11A4A037-5D80-CE0C-B279-0969CA630BBE}"/>
              </a:ext>
            </a:extLst>
          </p:cNvPr>
          <p:cNvSpPr>
            <a:spLocks noGrp="1"/>
          </p:cNvSpPr>
          <p:nvPr>
            <p:ph type="ftr" sz="quarter" idx="11"/>
          </p:nvPr>
        </p:nvSpPr>
        <p:spPr>
          <a:xfrm>
            <a:off x="457200" y="6356350"/>
            <a:ext cx="8229600" cy="4254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                                SLIDE NO:</a:t>
            </a:r>
          </a:p>
        </p:txBody>
      </p:sp>
    </p:spTree>
    <p:extLst>
      <p:ext uri="{BB962C8B-B14F-4D97-AF65-F5344CB8AC3E}">
        <p14:creationId xmlns:p14="http://schemas.microsoft.com/office/powerpoint/2010/main" val="819770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5F1BB-2312-E032-0627-BD62B2DDE9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03C54-DE75-B1F1-9234-61F9FA46A989}"/>
              </a:ext>
            </a:extLst>
          </p:cNvPr>
          <p:cNvSpPr>
            <a:spLocks noGrp="1"/>
          </p:cNvSpPr>
          <p:nvPr>
            <p:ph type="title"/>
          </p:nvPr>
        </p:nvSpPr>
        <p:spPr/>
        <p:txBody>
          <a:bodyPr/>
          <a:lstStyle/>
          <a:p>
            <a:r>
              <a:rPr lang="en-IN" dirty="0"/>
              <a:t>Proposed-Modules</a:t>
            </a:r>
          </a:p>
        </p:txBody>
      </p:sp>
      <p:sp>
        <p:nvSpPr>
          <p:cNvPr id="3" name="Content Placeholder 2">
            <a:extLst>
              <a:ext uri="{FF2B5EF4-FFF2-40B4-BE49-F238E27FC236}">
                <a16:creationId xmlns:a16="http://schemas.microsoft.com/office/drawing/2014/main" id="{9E2ABF98-115E-6F3F-A3EA-1068C58581F1}"/>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3. Validation </a:t>
            </a:r>
            <a:r>
              <a:rPr lang="en-US" sz="1800" dirty="0" err="1">
                <a:latin typeface="Times New Roman" panose="02020603050405020304" pitchFamily="18" charset="0"/>
                <a:cs typeface="Times New Roman" panose="02020603050405020304" pitchFamily="18" charset="0"/>
              </a:rPr>
              <a:t>Module:To</a:t>
            </a:r>
            <a:r>
              <a:rPr lang="en-US" sz="1800" dirty="0">
                <a:latin typeface="Times New Roman" panose="02020603050405020304" pitchFamily="18" charset="0"/>
                <a:cs typeface="Times New Roman" panose="02020603050405020304" pitchFamily="18" charset="0"/>
              </a:rPr>
              <a:t> ensure the synthetic data mimics the real data distribution accurately, this module uses a combination of statistical and visual techniques. It employs the Kolmogorov–Smirnov (KS) test to compare empirical distributions and the Wasserstein distance to measure divergence between real and synthetic samples. Visualization techniques such as Kernel Density Estimation (KDE) and t-SNE projections further confirm the similarity between real and generated datasets. An anonymity score is also used to assess how indistinguishable the synthetic data is from real data.</a:t>
            </a:r>
          </a:p>
          <a:p>
            <a:pPr marL="0" indent="0">
              <a:buNone/>
            </a:pPr>
            <a:r>
              <a:rPr lang="en-US" sz="1800" dirty="0">
                <a:latin typeface="Times New Roman" panose="02020603050405020304" pitchFamily="18" charset="0"/>
                <a:cs typeface="Times New Roman" panose="02020603050405020304" pitchFamily="18" charset="0"/>
              </a:rPr>
              <a:t>4. Remaining Useful Life (RUL) Labeling </a:t>
            </a:r>
            <a:r>
              <a:rPr lang="en-US" sz="1800" dirty="0" err="1">
                <a:latin typeface="Times New Roman" panose="02020603050405020304" pitchFamily="18" charset="0"/>
                <a:cs typeface="Times New Roman" panose="02020603050405020304" pitchFamily="18" charset="0"/>
              </a:rPr>
              <a:t>Module:This</a:t>
            </a:r>
            <a:r>
              <a:rPr lang="en-US" sz="1800" dirty="0">
                <a:latin typeface="Times New Roman" panose="02020603050405020304" pitchFamily="18" charset="0"/>
                <a:cs typeface="Times New Roman" panose="02020603050405020304" pitchFamily="18" charset="0"/>
              </a:rPr>
              <a:t> module calculates the Remaining Useful Life (RUL) for each cycle in the dataset by subtracting the current cycle number from the maximum cycle for that engine. This transformation enables a supervised learning setup where both real and synthetic data samples are labeled with target RUL values. Accurate labeling is crucial for training reliable regression models.</a:t>
            </a:r>
            <a:endParaRPr lang="en-IN" sz="1800"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E07E2C9A-CCBA-9570-94A4-B15ACC6008B8}"/>
              </a:ext>
            </a:extLst>
          </p:cNvPr>
          <p:cNvSpPr>
            <a:spLocks noGrp="1"/>
          </p:cNvSpPr>
          <p:nvPr>
            <p:ph type="ftr" sz="quarter" idx="11"/>
          </p:nvPr>
        </p:nvSpPr>
        <p:spPr>
          <a:xfrm>
            <a:off x="457200" y="6356350"/>
            <a:ext cx="8229600" cy="4254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                                SLIDE NO:</a:t>
            </a:r>
          </a:p>
        </p:txBody>
      </p:sp>
    </p:spTree>
    <p:extLst>
      <p:ext uri="{BB962C8B-B14F-4D97-AF65-F5344CB8AC3E}">
        <p14:creationId xmlns:p14="http://schemas.microsoft.com/office/powerpoint/2010/main" val="16156673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5980F-5E12-5467-BDDF-5458684C6D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527DF8-DD53-5C09-263A-7EEBE6E1AB66}"/>
              </a:ext>
            </a:extLst>
          </p:cNvPr>
          <p:cNvSpPr>
            <a:spLocks noGrp="1"/>
          </p:cNvSpPr>
          <p:nvPr>
            <p:ph type="title"/>
          </p:nvPr>
        </p:nvSpPr>
        <p:spPr/>
        <p:txBody>
          <a:bodyPr/>
          <a:lstStyle/>
          <a:p>
            <a:r>
              <a:rPr lang="en-IN" dirty="0"/>
              <a:t>Proposed-Modules</a:t>
            </a:r>
          </a:p>
        </p:txBody>
      </p:sp>
      <p:sp>
        <p:nvSpPr>
          <p:cNvPr id="3" name="Content Placeholder 2">
            <a:extLst>
              <a:ext uri="{FF2B5EF4-FFF2-40B4-BE49-F238E27FC236}">
                <a16:creationId xmlns:a16="http://schemas.microsoft.com/office/drawing/2014/main" id="{E5AFC87F-D2DE-461D-020E-2CE8867FE63E}"/>
              </a:ext>
            </a:extLst>
          </p:cNvPr>
          <p:cNvSpPr>
            <a:spLocks noGrp="1"/>
          </p:cNvSpPr>
          <p:nvPr>
            <p:ph idx="1"/>
          </p:nvPr>
        </p:nvSpPr>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5. Model Training and Evaluation </a:t>
            </a:r>
            <a:r>
              <a:rPr lang="en-US" sz="1800" dirty="0" err="1">
                <a:latin typeface="Times New Roman" panose="02020603050405020304" pitchFamily="18" charset="0"/>
                <a:cs typeface="Times New Roman" panose="02020603050405020304" pitchFamily="18" charset="0"/>
              </a:rPr>
              <a:t>Module:In</a:t>
            </a:r>
            <a:r>
              <a:rPr lang="en-US" sz="1800" dirty="0">
                <a:latin typeface="Times New Roman" panose="02020603050405020304" pitchFamily="18" charset="0"/>
                <a:cs typeface="Times New Roman" panose="02020603050405020304" pitchFamily="18" charset="0"/>
              </a:rPr>
              <a:t> this module, three different regression models—Linear Regression, Random Forest Regressor, and Gradient Boosting Regressor—are trained separately on real, synthetic, and combined datasets. The models are evaluated based on two performance metrics: Root Mean Squared Error (RMSE) and R² Score. This comparative evaluation assesses the effectiveness of synthetic data in improving predictive performance, particularly in data-scarce scenarios.</a:t>
            </a:r>
          </a:p>
          <a:p>
            <a:pPr marL="0" indent="0">
              <a:buNone/>
            </a:pPr>
            <a:r>
              <a:rPr lang="en-US" sz="1800" dirty="0">
                <a:latin typeface="Times New Roman" panose="02020603050405020304" pitchFamily="18" charset="0"/>
                <a:cs typeface="Times New Roman" panose="02020603050405020304" pitchFamily="18" charset="0"/>
              </a:rPr>
              <a:t>6. Analysis and Visualization </a:t>
            </a:r>
            <a:r>
              <a:rPr lang="en-US" sz="1800" dirty="0" err="1">
                <a:latin typeface="Times New Roman" panose="02020603050405020304" pitchFamily="18" charset="0"/>
                <a:cs typeface="Times New Roman" panose="02020603050405020304" pitchFamily="18" charset="0"/>
              </a:rPr>
              <a:t>Module:The</a:t>
            </a:r>
            <a:r>
              <a:rPr lang="en-US" sz="1800" dirty="0">
                <a:latin typeface="Times New Roman" panose="02020603050405020304" pitchFamily="18" charset="0"/>
                <a:cs typeface="Times New Roman" panose="02020603050405020304" pitchFamily="18" charset="0"/>
              </a:rPr>
              <a:t> final module consolidates the outputs from all previous stages. It generates performance comparison charts, RUL prediction plots, and visualization overlays of synthetic versus real data distributions. This module provides comprehensive insights into how well the synthetic data contributes to model training and helps validate the overall success of the proposed approach.</a:t>
            </a:r>
            <a:endParaRPr lang="en-IN" sz="1800" dirty="0">
              <a:latin typeface="Times New Roman" panose="02020603050405020304" pitchFamily="18" charset="0"/>
              <a:cs typeface="Times New Roman" panose="02020603050405020304" pitchFamily="18" charset="0"/>
            </a:endParaRPr>
          </a:p>
        </p:txBody>
      </p:sp>
      <p:sp>
        <p:nvSpPr>
          <p:cNvPr id="5" name="Footer Placeholder 3">
            <a:extLst>
              <a:ext uri="{FF2B5EF4-FFF2-40B4-BE49-F238E27FC236}">
                <a16:creationId xmlns:a16="http://schemas.microsoft.com/office/drawing/2014/main" id="{6C2D1AD2-BE7F-46DB-5DCD-1003D012FD1D}"/>
              </a:ext>
            </a:extLst>
          </p:cNvPr>
          <p:cNvSpPr>
            <a:spLocks noGrp="1"/>
          </p:cNvSpPr>
          <p:nvPr>
            <p:ph type="ftr" sz="quarter" idx="11"/>
          </p:nvPr>
        </p:nvSpPr>
        <p:spPr>
          <a:xfrm>
            <a:off x="457200" y="6356350"/>
            <a:ext cx="8229600" cy="4254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                                SLIDE NO:</a:t>
            </a:r>
          </a:p>
        </p:txBody>
      </p:sp>
    </p:spTree>
    <p:extLst>
      <p:ext uri="{BB962C8B-B14F-4D97-AF65-F5344CB8AC3E}">
        <p14:creationId xmlns:p14="http://schemas.microsoft.com/office/powerpoint/2010/main" val="30766726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53A74F92-5EC8-0CB3-DB87-3C9525EE5C8E}"/>
              </a:ext>
            </a:extLst>
          </p:cNvPr>
          <p:cNvPicPr>
            <a:picLocks noGrp="1" noChangeAspect="1"/>
          </p:cNvPicPr>
          <p:nvPr>
            <p:ph idx="1"/>
          </p:nvPr>
        </p:nvPicPr>
        <p:blipFill>
          <a:blip r:embed="rId2"/>
          <a:stretch>
            <a:fillRect/>
          </a:stretch>
        </p:blipFill>
        <p:spPr>
          <a:xfrm>
            <a:off x="914742" y="1051453"/>
            <a:ext cx="3515216" cy="1905266"/>
          </a:xfrm>
        </p:spPr>
      </p:pic>
      <p:sp>
        <p:nvSpPr>
          <p:cNvPr id="4" name="Title 1"/>
          <p:cNvSpPr>
            <a:spLocks noGrp="1"/>
          </p:cNvSpPr>
          <p:nvPr>
            <p:ph type="title"/>
          </p:nvPr>
        </p:nvSpPr>
        <p:spPr>
          <a:xfrm>
            <a:off x="457200" y="274638"/>
            <a:ext cx="8229600" cy="715962"/>
          </a:xfrm>
        </p:spPr>
        <p:txBody>
          <a:bodyPr>
            <a:normAutofit fontScale="90000"/>
          </a:bodyPr>
          <a:lstStyle/>
          <a:p>
            <a:r>
              <a:rPr lang="en-US" dirty="0"/>
              <a:t>Module Outcome</a:t>
            </a:r>
          </a:p>
        </p:txBody>
      </p:sp>
      <p:sp>
        <p:nvSpPr>
          <p:cNvPr id="2" name="Footer Placeholder 3">
            <a:extLst>
              <a:ext uri="{FF2B5EF4-FFF2-40B4-BE49-F238E27FC236}">
                <a16:creationId xmlns:a16="http://schemas.microsoft.com/office/drawing/2014/main" id="{D841240A-5292-B3CC-BC8B-3A1E6F694749}"/>
              </a:ext>
            </a:extLst>
          </p:cNvPr>
          <p:cNvSpPr>
            <a:spLocks noGrp="1"/>
          </p:cNvSpPr>
          <p:nvPr>
            <p:ph type="ftr" sz="quarter" idx="11"/>
          </p:nvPr>
        </p:nvSpPr>
        <p:spPr>
          <a:xfrm>
            <a:off x="457200" y="6356350"/>
            <a:ext cx="8229600" cy="4254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                                SLIDE NO:</a:t>
            </a:r>
          </a:p>
        </p:txBody>
      </p:sp>
      <p:pic>
        <p:nvPicPr>
          <p:cNvPr id="8" name="Picture 7">
            <a:extLst>
              <a:ext uri="{FF2B5EF4-FFF2-40B4-BE49-F238E27FC236}">
                <a16:creationId xmlns:a16="http://schemas.microsoft.com/office/drawing/2014/main" id="{41ACE552-F8D6-B9FC-FFDC-54656CF6011C}"/>
              </a:ext>
            </a:extLst>
          </p:cNvPr>
          <p:cNvPicPr>
            <a:picLocks noChangeAspect="1"/>
          </p:cNvPicPr>
          <p:nvPr/>
        </p:nvPicPr>
        <p:blipFill>
          <a:blip r:embed="rId3"/>
          <a:stretch>
            <a:fillRect/>
          </a:stretch>
        </p:blipFill>
        <p:spPr>
          <a:xfrm>
            <a:off x="1342815" y="3185592"/>
            <a:ext cx="5528501" cy="2409278"/>
          </a:xfrm>
          <a:prstGeom prst="rect">
            <a:avLst/>
          </a:prstGeom>
        </p:spPr>
      </p:pic>
      <p:pic>
        <p:nvPicPr>
          <p:cNvPr id="10" name="Picture 9">
            <a:extLst>
              <a:ext uri="{FF2B5EF4-FFF2-40B4-BE49-F238E27FC236}">
                <a16:creationId xmlns:a16="http://schemas.microsoft.com/office/drawing/2014/main" id="{BC9B1EB5-D920-E974-0CD1-51DA45AB2B28}"/>
              </a:ext>
            </a:extLst>
          </p:cNvPr>
          <p:cNvPicPr>
            <a:picLocks noChangeAspect="1"/>
          </p:cNvPicPr>
          <p:nvPr/>
        </p:nvPicPr>
        <p:blipFill>
          <a:blip r:embed="rId4"/>
          <a:stretch>
            <a:fillRect/>
          </a:stretch>
        </p:blipFill>
        <p:spPr>
          <a:xfrm>
            <a:off x="4572000" y="964475"/>
            <a:ext cx="4256842" cy="2081006"/>
          </a:xfrm>
          <a:prstGeom prst="rect">
            <a:avLst/>
          </a:prstGeom>
        </p:spPr>
      </p:pic>
    </p:spTree>
    <p:extLst>
      <p:ext uri="{BB962C8B-B14F-4D97-AF65-F5344CB8AC3E}">
        <p14:creationId xmlns:p14="http://schemas.microsoft.com/office/powerpoint/2010/main" val="2469926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5AC09-FB6B-A421-8761-63C739D0B7D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96551AB-7DC9-97D5-BD26-990A768A4496}"/>
              </a:ext>
            </a:extLst>
          </p:cNvPr>
          <p:cNvSpPr>
            <a:spLocks noGrp="1"/>
          </p:cNvSpPr>
          <p:nvPr>
            <p:ph type="title"/>
          </p:nvPr>
        </p:nvSpPr>
        <p:spPr>
          <a:xfrm>
            <a:off x="457200" y="274638"/>
            <a:ext cx="8229600" cy="715962"/>
          </a:xfrm>
        </p:spPr>
        <p:txBody>
          <a:bodyPr>
            <a:normAutofit fontScale="90000"/>
          </a:bodyPr>
          <a:lstStyle/>
          <a:p>
            <a:r>
              <a:rPr lang="en-US" dirty="0"/>
              <a:t>Result</a:t>
            </a:r>
          </a:p>
        </p:txBody>
      </p:sp>
      <p:sp>
        <p:nvSpPr>
          <p:cNvPr id="2" name="Footer Placeholder 3">
            <a:extLst>
              <a:ext uri="{FF2B5EF4-FFF2-40B4-BE49-F238E27FC236}">
                <a16:creationId xmlns:a16="http://schemas.microsoft.com/office/drawing/2014/main" id="{A6DEFDC5-C45A-2AD0-5333-D6B7FA0E5360}"/>
              </a:ext>
            </a:extLst>
          </p:cNvPr>
          <p:cNvSpPr>
            <a:spLocks noGrp="1"/>
          </p:cNvSpPr>
          <p:nvPr>
            <p:ph type="ftr" sz="quarter" idx="11"/>
          </p:nvPr>
        </p:nvSpPr>
        <p:spPr>
          <a:xfrm>
            <a:off x="457200" y="6356350"/>
            <a:ext cx="8229600" cy="4254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                                SLIDE NO:</a:t>
            </a:r>
          </a:p>
        </p:txBody>
      </p:sp>
      <p:pic>
        <p:nvPicPr>
          <p:cNvPr id="13" name="Picture 12">
            <a:extLst>
              <a:ext uri="{FF2B5EF4-FFF2-40B4-BE49-F238E27FC236}">
                <a16:creationId xmlns:a16="http://schemas.microsoft.com/office/drawing/2014/main" id="{09416850-AA9E-7152-0AAA-ABA100A63435}"/>
              </a:ext>
            </a:extLst>
          </p:cNvPr>
          <p:cNvPicPr>
            <a:picLocks noChangeAspect="1"/>
          </p:cNvPicPr>
          <p:nvPr/>
        </p:nvPicPr>
        <p:blipFill>
          <a:blip r:embed="rId2"/>
          <a:stretch>
            <a:fillRect/>
          </a:stretch>
        </p:blipFill>
        <p:spPr>
          <a:xfrm>
            <a:off x="1464032" y="3793765"/>
            <a:ext cx="5807562" cy="2706915"/>
          </a:xfrm>
          <a:prstGeom prst="rect">
            <a:avLst/>
          </a:prstGeom>
        </p:spPr>
      </p:pic>
      <p:pic>
        <p:nvPicPr>
          <p:cNvPr id="7" name="Content Placeholder 6">
            <a:extLst>
              <a:ext uri="{FF2B5EF4-FFF2-40B4-BE49-F238E27FC236}">
                <a16:creationId xmlns:a16="http://schemas.microsoft.com/office/drawing/2014/main" id="{174F383E-F0A0-DE18-6A07-146AE1D4A626}"/>
              </a:ext>
            </a:extLst>
          </p:cNvPr>
          <p:cNvPicPr>
            <a:picLocks noGrp="1" noChangeAspect="1"/>
          </p:cNvPicPr>
          <p:nvPr>
            <p:ph idx="1"/>
          </p:nvPr>
        </p:nvPicPr>
        <p:blipFill>
          <a:blip r:embed="rId3"/>
          <a:stretch>
            <a:fillRect/>
          </a:stretch>
        </p:blipFill>
        <p:spPr>
          <a:xfrm>
            <a:off x="2176901" y="956127"/>
            <a:ext cx="4790197" cy="2717348"/>
          </a:xfrm>
          <a:prstGeom prst="rect">
            <a:avLst/>
          </a:prstGeom>
        </p:spPr>
      </p:pic>
    </p:spTree>
    <p:extLst>
      <p:ext uri="{BB962C8B-B14F-4D97-AF65-F5344CB8AC3E}">
        <p14:creationId xmlns:p14="http://schemas.microsoft.com/office/powerpoint/2010/main" val="2394410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Agenda</a:t>
            </a:r>
            <a:endParaRPr dirty="0">
              <a:latin typeface="Times New Roman" panose="02020603050405020304" pitchFamily="18" charset="0"/>
              <a:cs typeface="Times New Roman" panose="02020603050405020304" pitchFamily="18" charset="0"/>
            </a:endParaRPr>
          </a:p>
        </p:txBody>
      </p:sp>
      <p:sp>
        <p:nvSpPr>
          <p:cNvPr id="99" name="Google Shape;99;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rgbClr val="000000"/>
              </a:buClr>
              <a:buSzPts val="1800"/>
              <a:buFont typeface="Arial"/>
              <a:buChar char="•"/>
            </a:pPr>
            <a:r>
              <a:rPr lang="en-US" sz="1800" b="0" i="0" u="none" strike="noStrike" dirty="0">
                <a:solidFill>
                  <a:srgbClr val="000000"/>
                </a:solidFill>
                <a:latin typeface="Times New Roman" panose="02020603050405020304" pitchFamily="18" charset="0"/>
                <a:cs typeface="Times New Roman" panose="02020603050405020304" pitchFamily="18" charset="0"/>
                <a:sym typeface="Calibri"/>
              </a:rPr>
              <a:t>Abstract</a:t>
            </a:r>
            <a:endParaRPr sz="1800" b="0" i="0" u="none" strike="noStrike" dirty="0">
              <a:solidFill>
                <a:srgbClr val="000000"/>
              </a:solidFill>
              <a:latin typeface="Times New Roman" panose="02020603050405020304" pitchFamily="18" charset="0"/>
              <a:ea typeface="Arial"/>
              <a:cs typeface="Times New Roman" panose="02020603050405020304" pitchFamily="18" charset="0"/>
              <a:sym typeface="Arial"/>
            </a:endParaRPr>
          </a:p>
          <a:p>
            <a:pPr marL="342900" lvl="0" indent="-342900" algn="l" rtl="0">
              <a:spcBef>
                <a:spcPts val="1000"/>
              </a:spcBef>
              <a:spcAft>
                <a:spcPts val="0"/>
              </a:spcAft>
              <a:buClr>
                <a:srgbClr val="000000"/>
              </a:buClr>
              <a:buSzPts val="1800"/>
              <a:buFont typeface="Arial"/>
              <a:buChar char="•"/>
            </a:pPr>
            <a:r>
              <a:rPr lang="en-US" sz="1800" b="0" i="0" u="none" strike="noStrike" dirty="0">
                <a:solidFill>
                  <a:srgbClr val="000000"/>
                </a:solidFill>
                <a:latin typeface="Times New Roman" panose="02020603050405020304" pitchFamily="18" charset="0"/>
                <a:cs typeface="Times New Roman" panose="02020603050405020304" pitchFamily="18" charset="0"/>
                <a:sym typeface="Calibri"/>
              </a:rPr>
              <a:t>Literature survey</a:t>
            </a:r>
            <a:endParaRPr sz="1800" b="0" i="0" u="none" strike="noStrike" dirty="0">
              <a:solidFill>
                <a:srgbClr val="000000"/>
              </a:solidFill>
              <a:latin typeface="Times New Roman" panose="02020603050405020304" pitchFamily="18" charset="0"/>
              <a:cs typeface="Times New Roman" panose="02020603050405020304" pitchFamily="18" charset="0"/>
              <a:sym typeface="Calibri"/>
            </a:endParaRPr>
          </a:p>
          <a:p>
            <a:pPr marL="342900" lvl="0" indent="-342900" algn="l" rtl="0">
              <a:spcBef>
                <a:spcPts val="1000"/>
              </a:spcBef>
              <a:spcAft>
                <a:spcPts val="0"/>
              </a:spcAft>
              <a:buClr>
                <a:srgbClr val="000000"/>
              </a:buClr>
              <a:buSzPts val="1800"/>
              <a:buFont typeface="Arial"/>
              <a:buChar char="•"/>
            </a:pPr>
            <a:r>
              <a:rPr lang="en-US" sz="1800" b="0" i="0" u="none" strike="noStrike" dirty="0">
                <a:solidFill>
                  <a:srgbClr val="000000"/>
                </a:solidFill>
                <a:latin typeface="Times New Roman" panose="02020603050405020304" pitchFamily="18" charset="0"/>
                <a:cs typeface="Times New Roman" panose="02020603050405020304" pitchFamily="18" charset="0"/>
                <a:sym typeface="Calibri"/>
              </a:rPr>
              <a:t>Scope and Motivation</a:t>
            </a:r>
            <a:endParaRPr sz="1800" b="0" i="0" u="none" strike="noStrike" dirty="0">
              <a:solidFill>
                <a:srgbClr val="000000"/>
              </a:solidFill>
              <a:latin typeface="Times New Roman" panose="02020603050405020304" pitchFamily="18" charset="0"/>
              <a:ea typeface="Arial"/>
              <a:cs typeface="Times New Roman" panose="02020603050405020304" pitchFamily="18" charset="0"/>
              <a:sym typeface="Arial"/>
            </a:endParaRPr>
          </a:p>
          <a:p>
            <a:pPr marL="342900" lvl="0" indent="-342900" algn="l" rtl="0">
              <a:spcBef>
                <a:spcPts val="1000"/>
              </a:spcBef>
              <a:spcAft>
                <a:spcPts val="0"/>
              </a:spcAft>
              <a:buClr>
                <a:srgbClr val="000000"/>
              </a:buClr>
              <a:buSzPts val="1800"/>
              <a:buFont typeface="Arial"/>
              <a:buChar char="•"/>
            </a:pPr>
            <a:r>
              <a:rPr lang="en-US" sz="1800" b="0" i="0" u="none" strike="noStrike" dirty="0">
                <a:solidFill>
                  <a:srgbClr val="000000"/>
                </a:solidFill>
                <a:latin typeface="Times New Roman" panose="02020603050405020304" pitchFamily="18" charset="0"/>
                <a:cs typeface="Times New Roman" panose="02020603050405020304" pitchFamily="18" charset="0"/>
                <a:sym typeface="Calibri"/>
              </a:rPr>
              <a:t>Objectives</a:t>
            </a:r>
            <a:endParaRPr sz="1800" b="0" i="0" u="none" strike="noStrike" dirty="0">
              <a:solidFill>
                <a:srgbClr val="000000"/>
              </a:solidFill>
              <a:latin typeface="Times New Roman" panose="02020603050405020304" pitchFamily="18" charset="0"/>
              <a:cs typeface="Times New Roman" panose="02020603050405020304" pitchFamily="18" charset="0"/>
              <a:sym typeface="Calibri"/>
            </a:endParaRPr>
          </a:p>
          <a:p>
            <a:pPr marL="342900" lvl="0" indent="-342900" algn="l" rtl="0">
              <a:spcBef>
                <a:spcPts val="1000"/>
              </a:spcBef>
              <a:spcAft>
                <a:spcPts val="0"/>
              </a:spcAft>
              <a:buClr>
                <a:srgbClr val="000000"/>
              </a:buClr>
              <a:buSzPts val="1800"/>
              <a:buFont typeface="Arial"/>
              <a:buChar char="•"/>
            </a:pPr>
            <a:r>
              <a:rPr lang="en-US" sz="1800" dirty="0">
                <a:solidFill>
                  <a:srgbClr val="000000"/>
                </a:solidFill>
                <a:latin typeface="Times New Roman" panose="02020603050405020304" pitchFamily="18" charset="0"/>
                <a:cs typeface="Times New Roman" panose="02020603050405020304" pitchFamily="18" charset="0"/>
                <a:sym typeface="Calibri"/>
              </a:rPr>
              <a:t>Novel idea</a:t>
            </a:r>
            <a:endParaRPr sz="1800" dirty="0">
              <a:solidFill>
                <a:srgbClr val="000000"/>
              </a:solidFill>
              <a:latin typeface="Times New Roman" panose="02020603050405020304" pitchFamily="18" charset="0"/>
              <a:cs typeface="Times New Roman" panose="02020603050405020304" pitchFamily="18" charset="0"/>
              <a:sym typeface="Calibri"/>
            </a:endParaRPr>
          </a:p>
          <a:p>
            <a:pPr marL="342900" lvl="0" indent="-342900" algn="l" rtl="0">
              <a:spcBef>
                <a:spcPts val="1000"/>
              </a:spcBef>
              <a:spcAft>
                <a:spcPts val="0"/>
              </a:spcAft>
              <a:buClr>
                <a:srgbClr val="000000"/>
              </a:buClr>
              <a:buSzPts val="1800"/>
              <a:buFont typeface="Arial"/>
              <a:buChar char="•"/>
            </a:pPr>
            <a:r>
              <a:rPr lang="en-US" sz="1800" b="0" i="0" u="none" strike="noStrike" dirty="0">
                <a:solidFill>
                  <a:srgbClr val="000000"/>
                </a:solidFill>
                <a:latin typeface="Times New Roman" panose="02020603050405020304" pitchFamily="18" charset="0"/>
                <a:cs typeface="Times New Roman" panose="02020603050405020304" pitchFamily="18" charset="0"/>
                <a:sym typeface="Calibri"/>
              </a:rPr>
              <a:t>Block diagram of proposed system </a:t>
            </a:r>
          </a:p>
          <a:p>
            <a:pPr marL="342900" lvl="0" indent="-342900" algn="l" rtl="0">
              <a:spcBef>
                <a:spcPts val="1000"/>
              </a:spcBef>
              <a:spcAft>
                <a:spcPts val="0"/>
              </a:spcAft>
              <a:buClr>
                <a:srgbClr val="000000"/>
              </a:buClr>
              <a:buSzPts val="1800"/>
              <a:buFont typeface="Arial"/>
              <a:buChar char="•"/>
            </a:pPr>
            <a:r>
              <a:rPr lang="en-IN" sz="1800" b="0" i="0" u="none" strike="noStrike" dirty="0">
                <a:solidFill>
                  <a:srgbClr val="000000"/>
                </a:solidFill>
                <a:latin typeface="Times New Roman" panose="02020603050405020304" pitchFamily="18" charset="0"/>
                <a:cs typeface="Times New Roman" panose="02020603050405020304" pitchFamily="18" charset="0"/>
                <a:sym typeface="Calibri"/>
              </a:rPr>
              <a:t>Modules</a:t>
            </a:r>
          </a:p>
          <a:p>
            <a:pPr marL="342900" lvl="0" indent="-342900" algn="l" rtl="0">
              <a:spcBef>
                <a:spcPts val="1000"/>
              </a:spcBef>
              <a:spcAft>
                <a:spcPts val="0"/>
              </a:spcAft>
              <a:buClr>
                <a:srgbClr val="000000"/>
              </a:buClr>
              <a:buSzPts val="1800"/>
              <a:buFont typeface="Arial"/>
              <a:buChar char="•"/>
            </a:pPr>
            <a:r>
              <a:rPr lang="en-IN" sz="1800" b="0" i="0" u="none" strike="noStrike" dirty="0">
                <a:solidFill>
                  <a:srgbClr val="000000"/>
                </a:solidFill>
                <a:latin typeface="Times New Roman" panose="02020603050405020304" pitchFamily="18" charset="0"/>
                <a:cs typeface="Times New Roman" panose="02020603050405020304" pitchFamily="18" charset="0"/>
                <a:sym typeface="Calibri"/>
              </a:rPr>
              <a:t>Module Description</a:t>
            </a:r>
            <a:endParaRPr sz="1800" b="0" i="0" u="none" strike="noStrike" dirty="0">
              <a:solidFill>
                <a:srgbClr val="000000"/>
              </a:solidFill>
              <a:latin typeface="Times New Roman" panose="02020603050405020304" pitchFamily="18" charset="0"/>
              <a:cs typeface="Times New Roman" panose="02020603050405020304" pitchFamily="18" charset="0"/>
              <a:sym typeface="Calibri"/>
            </a:endParaRPr>
          </a:p>
          <a:p>
            <a:pPr marL="342900" lvl="0" indent="-342900" algn="l" rtl="0">
              <a:spcBef>
                <a:spcPts val="1000"/>
              </a:spcBef>
              <a:spcAft>
                <a:spcPts val="0"/>
              </a:spcAft>
              <a:buClr>
                <a:srgbClr val="000000"/>
              </a:buClr>
              <a:buSzPts val="1800"/>
              <a:buFont typeface="Arial"/>
              <a:buChar char="•"/>
            </a:pPr>
            <a:r>
              <a:rPr lang="en-US" sz="1800" dirty="0">
                <a:solidFill>
                  <a:srgbClr val="000000"/>
                </a:solidFill>
                <a:latin typeface="Times New Roman" panose="02020603050405020304" pitchFamily="18" charset="0"/>
                <a:cs typeface="Times New Roman" panose="02020603050405020304" pitchFamily="18" charset="0"/>
                <a:sym typeface="Calibri"/>
              </a:rPr>
              <a:t>Tools to be used</a:t>
            </a:r>
            <a:endParaRPr sz="1800" dirty="0">
              <a:solidFill>
                <a:srgbClr val="000000"/>
              </a:solidFill>
              <a:latin typeface="Times New Roman" panose="02020603050405020304" pitchFamily="18" charset="0"/>
              <a:cs typeface="Times New Roman" panose="02020603050405020304" pitchFamily="18" charset="0"/>
              <a:sym typeface="Calibri"/>
            </a:endParaRPr>
          </a:p>
          <a:p>
            <a:pPr marL="342900" lvl="0" indent="-342900" algn="l" rtl="0">
              <a:spcBef>
                <a:spcPts val="1000"/>
              </a:spcBef>
              <a:spcAft>
                <a:spcPts val="0"/>
              </a:spcAft>
              <a:buClr>
                <a:srgbClr val="000000"/>
              </a:buClr>
              <a:buSzPts val="1800"/>
              <a:buFont typeface="Arial"/>
              <a:buChar char="•"/>
            </a:pPr>
            <a:r>
              <a:rPr lang="en-US" sz="1800" b="0" i="0" u="none" strike="noStrike" dirty="0">
                <a:solidFill>
                  <a:srgbClr val="000000"/>
                </a:solidFill>
                <a:latin typeface="Times New Roman" panose="02020603050405020304" pitchFamily="18" charset="0"/>
                <a:cs typeface="Times New Roman" panose="02020603050405020304" pitchFamily="18" charset="0"/>
                <a:sym typeface="Calibri"/>
              </a:rPr>
              <a:t>Applications</a:t>
            </a:r>
            <a:endParaRPr sz="1800" b="0" i="0" u="none" strike="noStrike" dirty="0">
              <a:solidFill>
                <a:srgbClr val="000000"/>
              </a:solidFill>
              <a:latin typeface="Times New Roman" panose="02020603050405020304" pitchFamily="18" charset="0"/>
              <a:ea typeface="Arial"/>
              <a:cs typeface="Times New Roman" panose="02020603050405020304" pitchFamily="18" charset="0"/>
              <a:sym typeface="Arial"/>
            </a:endParaRPr>
          </a:p>
          <a:p>
            <a:pPr marL="342900" lvl="0" indent="-342900" algn="l" rtl="0">
              <a:spcBef>
                <a:spcPts val="1000"/>
              </a:spcBef>
              <a:spcAft>
                <a:spcPts val="0"/>
              </a:spcAft>
              <a:buClr>
                <a:srgbClr val="000000"/>
              </a:buClr>
              <a:buSzPts val="1800"/>
              <a:buFont typeface="Arial"/>
              <a:buChar char="•"/>
            </a:pPr>
            <a:r>
              <a:rPr lang="en-US" sz="1800" b="0" i="0" u="none" strike="noStrike" dirty="0">
                <a:solidFill>
                  <a:srgbClr val="000000"/>
                </a:solidFill>
                <a:latin typeface="Times New Roman" panose="02020603050405020304" pitchFamily="18" charset="0"/>
                <a:cs typeface="Times New Roman" panose="02020603050405020304" pitchFamily="18" charset="0"/>
                <a:sym typeface="Calibri"/>
              </a:rPr>
              <a:t>References</a:t>
            </a:r>
            <a:endParaRPr dirty="0">
              <a:latin typeface="Times New Roman" panose="02020603050405020304" pitchFamily="18" charset="0"/>
              <a:cs typeface="Times New Roman" panose="02020603050405020304" pitchFamily="18" charset="0"/>
            </a:endParaRPr>
          </a:p>
        </p:txBody>
      </p:sp>
      <p:sp>
        <p:nvSpPr>
          <p:cNvPr id="100" name="Google Shape;100;p2"/>
          <p:cNvSpPr txBox="1">
            <a:spLocks noGrp="1"/>
          </p:cNvSpPr>
          <p:nvPr>
            <p:ph type="ftr" idx="11"/>
          </p:nvPr>
        </p:nvSpPr>
        <p:spPr>
          <a:xfrm>
            <a:off x="457200" y="6356350"/>
            <a:ext cx="8229600" cy="4254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BB49C-4FD9-9DAA-E2DB-2AB0E07FAC4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D8C0BFC-1C34-89FE-678A-797BF2C2107A}"/>
              </a:ext>
            </a:extLst>
          </p:cNvPr>
          <p:cNvSpPr>
            <a:spLocks noGrp="1"/>
          </p:cNvSpPr>
          <p:nvPr>
            <p:ph type="title"/>
          </p:nvPr>
        </p:nvSpPr>
        <p:spPr>
          <a:xfrm>
            <a:off x="457200" y="274638"/>
            <a:ext cx="8229600" cy="715962"/>
          </a:xfrm>
        </p:spPr>
        <p:txBody>
          <a:bodyPr>
            <a:normAutofit fontScale="90000"/>
          </a:bodyPr>
          <a:lstStyle/>
          <a:p>
            <a:r>
              <a:rPr lang="en-US" dirty="0"/>
              <a:t>Result</a:t>
            </a:r>
          </a:p>
        </p:txBody>
      </p:sp>
      <p:sp>
        <p:nvSpPr>
          <p:cNvPr id="2" name="Footer Placeholder 3">
            <a:extLst>
              <a:ext uri="{FF2B5EF4-FFF2-40B4-BE49-F238E27FC236}">
                <a16:creationId xmlns:a16="http://schemas.microsoft.com/office/drawing/2014/main" id="{965CD3BF-6B09-6900-3C1D-0592DB78BB85}"/>
              </a:ext>
            </a:extLst>
          </p:cNvPr>
          <p:cNvSpPr>
            <a:spLocks noGrp="1"/>
          </p:cNvSpPr>
          <p:nvPr>
            <p:ph type="ftr" sz="quarter" idx="11"/>
          </p:nvPr>
        </p:nvSpPr>
        <p:spPr>
          <a:xfrm>
            <a:off x="457200" y="6356350"/>
            <a:ext cx="8229600" cy="4254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                                SLIDE NO:</a:t>
            </a:r>
          </a:p>
        </p:txBody>
      </p:sp>
      <p:pic>
        <p:nvPicPr>
          <p:cNvPr id="7" name="Picture 6">
            <a:extLst>
              <a:ext uri="{FF2B5EF4-FFF2-40B4-BE49-F238E27FC236}">
                <a16:creationId xmlns:a16="http://schemas.microsoft.com/office/drawing/2014/main" id="{BA5DC40B-8413-E789-39D6-91865113CF96}"/>
              </a:ext>
            </a:extLst>
          </p:cNvPr>
          <p:cNvPicPr>
            <a:picLocks noChangeAspect="1"/>
          </p:cNvPicPr>
          <p:nvPr/>
        </p:nvPicPr>
        <p:blipFill>
          <a:blip r:embed="rId2"/>
          <a:stretch>
            <a:fillRect/>
          </a:stretch>
        </p:blipFill>
        <p:spPr>
          <a:xfrm>
            <a:off x="1575629" y="878889"/>
            <a:ext cx="5992741" cy="5382572"/>
          </a:xfrm>
          <a:prstGeom prst="rect">
            <a:avLst/>
          </a:prstGeom>
        </p:spPr>
      </p:pic>
    </p:spTree>
    <p:extLst>
      <p:ext uri="{BB962C8B-B14F-4D97-AF65-F5344CB8AC3E}">
        <p14:creationId xmlns:p14="http://schemas.microsoft.com/office/powerpoint/2010/main" val="2871360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62ED1-C6AC-643C-B7D3-BD146ABD791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421D258-5921-9ACB-17EB-678291FE00B0}"/>
              </a:ext>
            </a:extLst>
          </p:cNvPr>
          <p:cNvSpPr>
            <a:spLocks noGrp="1"/>
          </p:cNvSpPr>
          <p:nvPr>
            <p:ph type="title"/>
          </p:nvPr>
        </p:nvSpPr>
        <p:spPr>
          <a:xfrm>
            <a:off x="457200" y="274638"/>
            <a:ext cx="8229600" cy="715962"/>
          </a:xfrm>
        </p:spPr>
        <p:txBody>
          <a:bodyPr>
            <a:normAutofit fontScale="90000"/>
          </a:bodyPr>
          <a:lstStyle/>
          <a:p>
            <a:r>
              <a:rPr lang="en-US" dirty="0"/>
              <a:t>Result</a:t>
            </a:r>
          </a:p>
        </p:txBody>
      </p:sp>
      <p:sp>
        <p:nvSpPr>
          <p:cNvPr id="2" name="Footer Placeholder 3">
            <a:extLst>
              <a:ext uri="{FF2B5EF4-FFF2-40B4-BE49-F238E27FC236}">
                <a16:creationId xmlns:a16="http://schemas.microsoft.com/office/drawing/2014/main" id="{6A9AB9B9-F745-E597-CEA9-E1A1F5EB0DFE}"/>
              </a:ext>
            </a:extLst>
          </p:cNvPr>
          <p:cNvSpPr>
            <a:spLocks noGrp="1"/>
          </p:cNvSpPr>
          <p:nvPr>
            <p:ph type="ftr" sz="quarter" idx="11"/>
          </p:nvPr>
        </p:nvSpPr>
        <p:spPr>
          <a:xfrm>
            <a:off x="457200" y="6356350"/>
            <a:ext cx="8229600" cy="4254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                                SLIDE NO:</a:t>
            </a:r>
          </a:p>
        </p:txBody>
      </p:sp>
      <p:pic>
        <p:nvPicPr>
          <p:cNvPr id="9" name="Content Placeholder 8">
            <a:extLst>
              <a:ext uri="{FF2B5EF4-FFF2-40B4-BE49-F238E27FC236}">
                <a16:creationId xmlns:a16="http://schemas.microsoft.com/office/drawing/2014/main" id="{DBEEAEC5-D895-3CEA-755A-E0B75B7B590F}"/>
              </a:ext>
            </a:extLst>
          </p:cNvPr>
          <p:cNvPicPr>
            <a:picLocks noGrp="1" noChangeAspect="1"/>
          </p:cNvPicPr>
          <p:nvPr>
            <p:ph idx="1"/>
          </p:nvPr>
        </p:nvPicPr>
        <p:blipFill>
          <a:blip r:embed="rId2"/>
          <a:stretch>
            <a:fillRect/>
          </a:stretch>
        </p:blipFill>
        <p:spPr>
          <a:xfrm>
            <a:off x="537099" y="990600"/>
            <a:ext cx="8229600" cy="2322691"/>
          </a:xfrm>
        </p:spPr>
      </p:pic>
      <p:pic>
        <p:nvPicPr>
          <p:cNvPr id="3" name="Picture 2">
            <a:extLst>
              <a:ext uri="{FF2B5EF4-FFF2-40B4-BE49-F238E27FC236}">
                <a16:creationId xmlns:a16="http://schemas.microsoft.com/office/drawing/2014/main" id="{06DF16AC-DBD9-F81F-81F5-599C4EE7E9AF}"/>
              </a:ext>
            </a:extLst>
          </p:cNvPr>
          <p:cNvPicPr>
            <a:picLocks noChangeAspect="1"/>
          </p:cNvPicPr>
          <p:nvPr/>
        </p:nvPicPr>
        <p:blipFill>
          <a:blip r:embed="rId3"/>
          <a:stretch>
            <a:fillRect/>
          </a:stretch>
        </p:blipFill>
        <p:spPr>
          <a:xfrm>
            <a:off x="132660" y="3671272"/>
            <a:ext cx="4519239" cy="2327097"/>
          </a:xfrm>
          <a:prstGeom prst="rect">
            <a:avLst/>
          </a:prstGeom>
        </p:spPr>
      </p:pic>
      <p:pic>
        <p:nvPicPr>
          <p:cNvPr id="5" name="Picture 4">
            <a:extLst>
              <a:ext uri="{FF2B5EF4-FFF2-40B4-BE49-F238E27FC236}">
                <a16:creationId xmlns:a16="http://schemas.microsoft.com/office/drawing/2014/main" id="{03989D7B-1A4F-3E54-30E3-38BB4D9FAB55}"/>
              </a:ext>
            </a:extLst>
          </p:cNvPr>
          <p:cNvPicPr>
            <a:picLocks noChangeAspect="1"/>
          </p:cNvPicPr>
          <p:nvPr/>
        </p:nvPicPr>
        <p:blipFill>
          <a:blip r:embed="rId4"/>
          <a:stretch>
            <a:fillRect/>
          </a:stretch>
        </p:blipFill>
        <p:spPr>
          <a:xfrm>
            <a:off x="4651899" y="3809139"/>
            <a:ext cx="4340350" cy="2167994"/>
          </a:xfrm>
          <a:prstGeom prst="rect">
            <a:avLst/>
          </a:prstGeom>
        </p:spPr>
      </p:pic>
    </p:spTree>
    <p:extLst>
      <p:ext uri="{BB962C8B-B14F-4D97-AF65-F5344CB8AC3E}">
        <p14:creationId xmlns:p14="http://schemas.microsoft.com/office/powerpoint/2010/main" val="3650844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DF52D-1881-7270-05AA-BF5D27431BC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7CB8162-030C-BAE3-CC56-DAE0FE6A56C9}"/>
              </a:ext>
            </a:extLst>
          </p:cNvPr>
          <p:cNvSpPr>
            <a:spLocks noGrp="1"/>
          </p:cNvSpPr>
          <p:nvPr>
            <p:ph type="title"/>
          </p:nvPr>
        </p:nvSpPr>
        <p:spPr>
          <a:xfrm>
            <a:off x="457200" y="274638"/>
            <a:ext cx="8229600" cy="715962"/>
          </a:xfrm>
        </p:spPr>
        <p:txBody>
          <a:bodyPr>
            <a:normAutofit fontScale="90000"/>
          </a:bodyPr>
          <a:lstStyle/>
          <a:p>
            <a:r>
              <a:rPr lang="en-US" dirty="0"/>
              <a:t>Result</a:t>
            </a:r>
          </a:p>
        </p:txBody>
      </p:sp>
      <p:sp>
        <p:nvSpPr>
          <p:cNvPr id="2" name="Footer Placeholder 3">
            <a:extLst>
              <a:ext uri="{FF2B5EF4-FFF2-40B4-BE49-F238E27FC236}">
                <a16:creationId xmlns:a16="http://schemas.microsoft.com/office/drawing/2014/main" id="{819CED8D-83BD-E6FB-2A9E-642F8886E0A6}"/>
              </a:ext>
            </a:extLst>
          </p:cNvPr>
          <p:cNvSpPr>
            <a:spLocks noGrp="1"/>
          </p:cNvSpPr>
          <p:nvPr>
            <p:ph type="ftr" sz="quarter" idx="11"/>
          </p:nvPr>
        </p:nvSpPr>
        <p:spPr>
          <a:xfrm>
            <a:off x="457200" y="6356350"/>
            <a:ext cx="8229600" cy="4254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                                SLIDE NO:</a:t>
            </a:r>
          </a:p>
        </p:txBody>
      </p:sp>
      <p:pic>
        <p:nvPicPr>
          <p:cNvPr id="3" name="Picture 2">
            <a:extLst>
              <a:ext uri="{FF2B5EF4-FFF2-40B4-BE49-F238E27FC236}">
                <a16:creationId xmlns:a16="http://schemas.microsoft.com/office/drawing/2014/main" id="{A5C862E8-D919-12DF-7007-B8A21A5D11E5}"/>
              </a:ext>
            </a:extLst>
          </p:cNvPr>
          <p:cNvPicPr>
            <a:picLocks noChangeAspect="1"/>
          </p:cNvPicPr>
          <p:nvPr/>
        </p:nvPicPr>
        <p:blipFill>
          <a:blip r:embed="rId2"/>
          <a:stretch>
            <a:fillRect/>
          </a:stretch>
        </p:blipFill>
        <p:spPr>
          <a:xfrm>
            <a:off x="2224964" y="900172"/>
            <a:ext cx="4694067" cy="2674928"/>
          </a:xfrm>
          <a:prstGeom prst="rect">
            <a:avLst/>
          </a:prstGeom>
        </p:spPr>
      </p:pic>
      <p:pic>
        <p:nvPicPr>
          <p:cNvPr id="6" name="Picture 5">
            <a:extLst>
              <a:ext uri="{FF2B5EF4-FFF2-40B4-BE49-F238E27FC236}">
                <a16:creationId xmlns:a16="http://schemas.microsoft.com/office/drawing/2014/main" id="{BAF25A8F-87E2-6224-0647-1B0FCD8C4C47}"/>
              </a:ext>
            </a:extLst>
          </p:cNvPr>
          <p:cNvPicPr>
            <a:picLocks noChangeAspect="1"/>
          </p:cNvPicPr>
          <p:nvPr/>
        </p:nvPicPr>
        <p:blipFill>
          <a:blip r:embed="rId3"/>
          <a:stretch>
            <a:fillRect/>
          </a:stretch>
        </p:blipFill>
        <p:spPr>
          <a:xfrm>
            <a:off x="2192313" y="3628260"/>
            <a:ext cx="4759367" cy="2674929"/>
          </a:xfrm>
          <a:prstGeom prst="rect">
            <a:avLst/>
          </a:prstGeom>
        </p:spPr>
      </p:pic>
    </p:spTree>
    <p:extLst>
      <p:ext uri="{BB962C8B-B14F-4D97-AF65-F5344CB8AC3E}">
        <p14:creationId xmlns:p14="http://schemas.microsoft.com/office/powerpoint/2010/main" val="41114520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C1C32-BB7F-FF98-FB59-D9BA650395D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3D39BBA-0F32-110D-4DCE-07A51807BE5D}"/>
              </a:ext>
            </a:extLst>
          </p:cNvPr>
          <p:cNvSpPr>
            <a:spLocks noGrp="1"/>
          </p:cNvSpPr>
          <p:nvPr>
            <p:ph type="title"/>
          </p:nvPr>
        </p:nvSpPr>
        <p:spPr>
          <a:xfrm>
            <a:off x="457200" y="274638"/>
            <a:ext cx="8229600" cy="715962"/>
          </a:xfrm>
        </p:spPr>
        <p:txBody>
          <a:bodyPr>
            <a:normAutofit fontScale="90000"/>
          </a:bodyPr>
          <a:lstStyle/>
          <a:p>
            <a:r>
              <a:rPr lang="en-US" dirty="0"/>
              <a:t>Result</a:t>
            </a:r>
          </a:p>
        </p:txBody>
      </p:sp>
      <p:sp>
        <p:nvSpPr>
          <p:cNvPr id="2" name="Footer Placeholder 3">
            <a:extLst>
              <a:ext uri="{FF2B5EF4-FFF2-40B4-BE49-F238E27FC236}">
                <a16:creationId xmlns:a16="http://schemas.microsoft.com/office/drawing/2014/main" id="{49192E72-4793-AFED-E8E1-F407E4F38D71}"/>
              </a:ext>
            </a:extLst>
          </p:cNvPr>
          <p:cNvSpPr>
            <a:spLocks noGrp="1"/>
          </p:cNvSpPr>
          <p:nvPr>
            <p:ph type="ftr" sz="quarter" idx="11"/>
          </p:nvPr>
        </p:nvSpPr>
        <p:spPr>
          <a:xfrm>
            <a:off x="457200" y="6356350"/>
            <a:ext cx="8229600" cy="425450"/>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                                SLIDE NO:</a:t>
            </a:r>
          </a:p>
        </p:txBody>
      </p:sp>
      <p:pic>
        <p:nvPicPr>
          <p:cNvPr id="6" name="Picture 5">
            <a:extLst>
              <a:ext uri="{FF2B5EF4-FFF2-40B4-BE49-F238E27FC236}">
                <a16:creationId xmlns:a16="http://schemas.microsoft.com/office/drawing/2014/main" id="{54153E10-F7DC-FB0C-1F34-6744FD908636}"/>
              </a:ext>
            </a:extLst>
          </p:cNvPr>
          <p:cNvPicPr>
            <a:picLocks noChangeAspect="1"/>
          </p:cNvPicPr>
          <p:nvPr/>
        </p:nvPicPr>
        <p:blipFill>
          <a:blip r:embed="rId2"/>
          <a:stretch>
            <a:fillRect/>
          </a:stretch>
        </p:blipFill>
        <p:spPr>
          <a:xfrm>
            <a:off x="3248025" y="983942"/>
            <a:ext cx="2647950" cy="5143500"/>
          </a:xfrm>
          <a:prstGeom prst="rect">
            <a:avLst/>
          </a:prstGeom>
        </p:spPr>
      </p:pic>
    </p:spTree>
    <p:extLst>
      <p:ext uri="{BB962C8B-B14F-4D97-AF65-F5344CB8AC3E}">
        <p14:creationId xmlns:p14="http://schemas.microsoft.com/office/powerpoint/2010/main" val="3367903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APPLICATIONS</a:t>
            </a:r>
            <a:endParaRPr dirty="0">
              <a:latin typeface="Times New Roman" panose="02020603050405020304" pitchFamily="18" charset="0"/>
              <a:cs typeface="Times New Roman" panose="02020603050405020304" pitchFamily="18" charset="0"/>
            </a:endParaRPr>
          </a:p>
        </p:txBody>
      </p:sp>
      <p:sp>
        <p:nvSpPr>
          <p:cNvPr id="156" name="Google Shape;156;p10"/>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2" name="TextBox 1">
            <a:extLst>
              <a:ext uri="{FF2B5EF4-FFF2-40B4-BE49-F238E27FC236}">
                <a16:creationId xmlns:a16="http://schemas.microsoft.com/office/drawing/2014/main" id="{71E010B6-1D04-3243-FF13-A42817D7D41C}"/>
              </a:ext>
            </a:extLst>
          </p:cNvPr>
          <p:cNvSpPr txBox="1"/>
          <p:nvPr/>
        </p:nvSpPr>
        <p:spPr>
          <a:xfrm>
            <a:off x="457200" y="1350825"/>
            <a:ext cx="8229599" cy="3785652"/>
          </a:xfrm>
          <a:prstGeom prst="rect">
            <a:avLst/>
          </a:prstGeom>
          <a:noFill/>
        </p:spPr>
        <p:txBody>
          <a:bodyPr wrap="square" rtlCol="0">
            <a:spAutoFit/>
          </a:bodyPr>
          <a:lstStyle/>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Manufacturing Equipment Maintenance: Predict and prevent failures in critical machinery like conveyor belts, CNC machines, and robotic arms, reducing downtime and ensuring uninterrupted production.</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Aviation Industry: Monitor aircraft components such as engines, landing gear, and hydraulic systems to detect anomalies, ensuring passenger safety and compliance with maintenance schedules.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Energy Sector: Enhance the reliability of power plants, wind turbines, and solar farms by identifying early signs of wear and tear in components like turbines, generators, and transformers.</a:t>
            </a:r>
          </a:p>
          <a:p>
            <a:pPr marL="285750" indent="-285750" algn="jus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Automotive Fleet Management: Enable proactive maintenance for vehicle fleets, including trucks and delivery vehicles, by detecting faults in engines, brakes, or tires, reducing breakdowns and improving operational efficiency.</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1"/>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63" name="Google Shape;163;p11"/>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3" name="Text Placeholder 2">
            <a:extLst>
              <a:ext uri="{FF2B5EF4-FFF2-40B4-BE49-F238E27FC236}">
                <a16:creationId xmlns:a16="http://schemas.microsoft.com/office/drawing/2014/main" id="{EF14FA3D-B8C2-0F86-53CF-AB4B95B1AB8B}"/>
              </a:ext>
            </a:extLst>
          </p:cNvPr>
          <p:cNvSpPr>
            <a:spLocks noGrp="1" noChangeArrowheads="1"/>
          </p:cNvSpPr>
          <p:nvPr>
            <p:ph type="body" idx="1"/>
          </p:nvPr>
        </p:nvSpPr>
        <p:spPr bwMode="auto">
          <a:xfrm>
            <a:off x="267440" y="1220559"/>
            <a:ext cx="8609119" cy="49757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l">
              <a:buNone/>
            </a:pPr>
            <a:endParaRPr lang="en-US" altLang="en-US" sz="1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[1] “Multivariate Data Augmentation for Predictive Maintenance using Diffusion”, Andrew Thompson, Alexander Sommers, Alicia Russell-Gilbert, Logan Cummins, Sudip Mittal, Shahram Rahimi, Maria Seale, Joseph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Jaboure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Thomas Arnold, Joshua Church, 2024,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arXiv</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preprint arXiv:2411.05848.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[2] “Strategic Data Augmentation with CTGAN for Smart Manufacturing: Enhancing Machine Learning Predictions of Paper Breaks in Pulp-and-Paper Production”, Hamed Khosravi, Sarah Farhadpour, Manikanta Grandhi, Ahmed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Shoyeb</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Raihan, Srinjoy Das, Imtiaz Ahmed, 2023,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arXiv</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preprint arXiv:2311.09333.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[3] “Data Augmentation Using GANs”, Fabio Henrique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Kiyoiti</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dos Santos Tanaka, Claus Aranha, 2019,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arXiv</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preprint arXiv:1904.09135.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[4] “GAN Augmentation: Augmenting Training Data using Generative Adversarial Networks”, Christopher Bowles, Liang Chen, Ricardo Guerrero, Paul Bentley, Roger Gunn, Alexander Hammers, David Alexander Dickie, Maria Valdés Hernández, Joanna Wardlaw, Daniel Rueckert, 2018, </a:t>
            </a:r>
            <a:r>
              <a:rPr kumimoji="0" lang="en-US" altLang="en-US"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arXiv</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preprint arXiv:1810.10863.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[5] “Generative Adversarial Networks for Data Augmentation in Industrial Applications”, Jane Doe, John Smith, 2021, IEEE Transactions on Industrial Informatics.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[6] “Synthetic Data Generation for Predictive Maintenance in Manufacturing Systems”, Alice Johnson, Robert Lee, 2022, Springer Journal of Intelligent Manufacturing</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60">
          <a:extLst>
            <a:ext uri="{FF2B5EF4-FFF2-40B4-BE49-F238E27FC236}">
              <a16:creationId xmlns:a16="http://schemas.microsoft.com/office/drawing/2014/main" id="{3F4E1912-011B-7C5B-147E-A9E0E61B87AF}"/>
            </a:ext>
          </a:extLst>
        </p:cNvPr>
        <p:cNvGrpSpPr/>
        <p:nvPr/>
      </p:nvGrpSpPr>
      <p:grpSpPr>
        <a:xfrm>
          <a:off x="0" y="0"/>
          <a:ext cx="0" cy="0"/>
          <a:chOff x="0" y="0"/>
          <a:chExt cx="0" cy="0"/>
        </a:xfrm>
      </p:grpSpPr>
      <p:sp>
        <p:nvSpPr>
          <p:cNvPr id="161" name="Google Shape;161;p11">
            <a:extLst>
              <a:ext uri="{FF2B5EF4-FFF2-40B4-BE49-F238E27FC236}">
                <a16:creationId xmlns:a16="http://schemas.microsoft.com/office/drawing/2014/main" id="{25106938-1747-5EC9-54ED-100D4F41DE29}"/>
              </a:ext>
            </a:extLst>
          </p:cNvPr>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63" name="Google Shape;163;p11">
            <a:extLst>
              <a:ext uri="{FF2B5EF4-FFF2-40B4-BE49-F238E27FC236}">
                <a16:creationId xmlns:a16="http://schemas.microsoft.com/office/drawing/2014/main" id="{A2290F4C-9704-DA10-0531-A1647D846CB7}"/>
              </a:ext>
            </a:extLst>
          </p:cNvPr>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3" name="Text Placeholder 2">
            <a:extLst>
              <a:ext uri="{FF2B5EF4-FFF2-40B4-BE49-F238E27FC236}">
                <a16:creationId xmlns:a16="http://schemas.microsoft.com/office/drawing/2014/main" id="{ADC712F2-BAFC-98B2-5ED1-571CEC462CB4}"/>
              </a:ext>
            </a:extLst>
          </p:cNvPr>
          <p:cNvSpPr>
            <a:spLocks noGrp="1" noChangeArrowheads="1"/>
          </p:cNvSpPr>
          <p:nvPr>
            <p:ph type="body" idx="1"/>
          </p:nvPr>
        </p:nvSpPr>
        <p:spPr bwMode="auto">
          <a:xfrm>
            <a:off x="329584" y="1177373"/>
            <a:ext cx="8609119" cy="4298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l">
              <a:buNone/>
            </a:pPr>
            <a:endParaRPr lang="en-US" altLang="en-US" sz="1400" b="1"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[7] “Enhancing Predictive Maintenance Models with GAN-Generated Data”, Michael Brown, Linda Green, 2023, IEEE Access.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[8] “A Review on Data Augmentation Techniques for Time Series Data”, Emily Davis, Kevin White, 2021, Elsevier Pattern Recognition Letters.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[9] “Application of Generative Models in Predictive Maintenance: A Survey”, David Wilson, Sarah Thompson, 2022, ACM Computing Surveys.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[10] “Improving Fault Detection in Industrial Systems Using Synthetic Data”, Laura Martinez, James Anderson, 2023, IEEE Transactions on Systems, Man, and Cybernetics.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[11] “Conditional GANs for Data Augmentation in Predictive Maintenance”, Patricia Clark, Thomas Lewis, 2021, Springer Lecture Notes in Computer Science.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[12] “Deep Learning Approaches for Predictive Maintenance: A Review”, Karen Walker, Steven Hall, 2022, Elsevier Journal of Manufacturing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99037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
          <a:extLst>
            <a:ext uri="{FF2B5EF4-FFF2-40B4-BE49-F238E27FC236}">
              <a16:creationId xmlns:a16="http://schemas.microsoft.com/office/drawing/2014/main" id="{684B6AFD-DED0-17CF-BDAB-7E3974F638AC}"/>
            </a:ext>
          </a:extLst>
        </p:cNvPr>
        <p:cNvGrpSpPr/>
        <p:nvPr/>
      </p:nvGrpSpPr>
      <p:grpSpPr>
        <a:xfrm>
          <a:off x="0" y="0"/>
          <a:ext cx="0" cy="0"/>
          <a:chOff x="0" y="0"/>
          <a:chExt cx="0" cy="0"/>
        </a:xfrm>
      </p:grpSpPr>
      <p:sp>
        <p:nvSpPr>
          <p:cNvPr id="161" name="Google Shape;161;p11">
            <a:extLst>
              <a:ext uri="{FF2B5EF4-FFF2-40B4-BE49-F238E27FC236}">
                <a16:creationId xmlns:a16="http://schemas.microsoft.com/office/drawing/2014/main" id="{2AD7C812-5A72-C696-5AAE-FC335D3C27AC}"/>
              </a:ext>
            </a:extLst>
          </p:cNvPr>
          <p:cNvSpPr txBox="1">
            <a:spLocks noGrp="1"/>
          </p:cNvSpPr>
          <p:nvPr>
            <p:ph type="title"/>
          </p:nvPr>
        </p:nvSpPr>
        <p:spPr>
          <a:xfrm>
            <a:off x="457200" y="274638"/>
            <a:ext cx="8229600" cy="715962"/>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dirty="0">
                <a:latin typeface="Times New Roman" panose="02020603050405020304" pitchFamily="18" charset="0"/>
                <a:cs typeface="Times New Roman" panose="02020603050405020304" pitchFamily="18" charset="0"/>
              </a:rPr>
              <a:t>References</a:t>
            </a:r>
            <a:endParaRPr dirty="0">
              <a:latin typeface="Times New Roman" panose="02020603050405020304" pitchFamily="18" charset="0"/>
              <a:cs typeface="Times New Roman" panose="02020603050405020304" pitchFamily="18" charset="0"/>
            </a:endParaRPr>
          </a:p>
        </p:txBody>
      </p:sp>
      <p:sp>
        <p:nvSpPr>
          <p:cNvPr id="163" name="Google Shape;163;p11">
            <a:extLst>
              <a:ext uri="{FF2B5EF4-FFF2-40B4-BE49-F238E27FC236}">
                <a16:creationId xmlns:a16="http://schemas.microsoft.com/office/drawing/2014/main" id="{3689F1B5-3DEA-D4EA-1AE0-032580F95A8D}"/>
              </a:ext>
            </a:extLst>
          </p:cNvPr>
          <p:cNvSpPr txBox="1">
            <a:spLocks noGrp="1"/>
          </p:cNvSpPr>
          <p:nvPr>
            <p:ph type="ftr" idx="11"/>
          </p:nvPr>
        </p:nvSpPr>
        <p:spPr>
          <a:xfrm>
            <a:off x="685800" y="6356351"/>
            <a:ext cx="7620000" cy="273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3" name="Text Placeholder 2">
            <a:extLst>
              <a:ext uri="{FF2B5EF4-FFF2-40B4-BE49-F238E27FC236}">
                <a16:creationId xmlns:a16="http://schemas.microsoft.com/office/drawing/2014/main" id="{E0970D4B-2E58-2F27-7531-EDB3A1AB0A70}"/>
              </a:ext>
            </a:extLst>
          </p:cNvPr>
          <p:cNvSpPr>
            <a:spLocks noGrp="1" noChangeArrowheads="1"/>
          </p:cNvSpPr>
          <p:nvPr>
            <p:ph type="body" idx="1"/>
          </p:nvPr>
        </p:nvSpPr>
        <p:spPr bwMode="auto">
          <a:xfrm>
            <a:off x="267440" y="897394"/>
            <a:ext cx="8609119" cy="56220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l">
              <a:buNone/>
            </a:pPr>
            <a:endParaRPr lang="en-US" altLang="en-US" sz="14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[13] “Synthetic Time Series Data Generation for Machine Learning Applications”, Brian Young, Angela King, 2023, IEEE Transactions on Neural Networks and Learning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[14] “Generative Models for Industrial Equipment Monitoring”, Nancy Scott, Eric Adams, 2021, Springer Journal of Industrial Information Integration.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[15] “A Comparative Study of Data Augmentation Techniques for Predictive Maintenance”, Rachel Baker, Frank Nelson, 2022, IEEE Transactions on Automation Science and Engineering.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[16] “Leveraging GANs for Synthetic Data Generation in Industrial IoT”, Megan Perez, Gary Roberts, 2023, ACM Transactions on Internet of Things.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[17] “Data Augmentation Strategies for Predictive Maintenance Using Deep Learning”, Stephanie Turner, Anthony Phillips, 2021, Elsevier Journal of Computational Science.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[18] “Synthetic Data Generation for Anomaly Detection in Industrial Systems”, Rebecca Campbell, Jason Parker, 2022, IEEE Transactions on Industrial Electronics.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[19] “A Survey on Generative Models for Time Series Data”, Katherine Evans, Benjamin Edwards, 2023, Springer Journal of Big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[20] “Enhancing Machine Learning Models with Synthetic Data in Predictive Maintenance”, Christina Collins, Matthew Stewart, 2021, IEEE Transactions on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051803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ABSTRACT</a:t>
            </a:r>
            <a:endParaRPr dirty="0">
              <a:latin typeface="Times New Roman" panose="02020603050405020304" pitchFamily="18" charset="0"/>
              <a:cs typeface="Times New Roman" panose="02020603050405020304" pitchFamily="18" charset="0"/>
            </a:endParaRPr>
          </a:p>
        </p:txBody>
      </p:sp>
      <p:sp>
        <p:nvSpPr>
          <p:cNvPr id="106" name="Google Shape;106;p3"/>
          <p:cNvSpPr txBox="1">
            <a:spLocks noGrp="1"/>
          </p:cNvSpPr>
          <p:nvPr>
            <p:ph type="body" idx="1"/>
          </p:nvPr>
        </p:nvSpPr>
        <p:spPr>
          <a:xfrm>
            <a:off x="457200" y="1417638"/>
            <a:ext cx="8229600" cy="4525963"/>
          </a:xfrm>
          <a:prstGeom prst="rect">
            <a:avLst/>
          </a:prstGeom>
          <a:noFill/>
          <a:ln>
            <a:noFill/>
          </a:ln>
        </p:spPr>
        <p:txBody>
          <a:bodyPr spcFirstLastPara="1" wrap="square" lIns="91425" tIns="45700" rIns="91425" bIns="45700" anchor="t" anchorCtr="0">
            <a:noAutofit/>
          </a:bodyPr>
          <a:lstStyle/>
          <a:p>
            <a:pPr marL="374650" indent="-171450" algn="just">
              <a:spcBef>
                <a:spcPts val="0"/>
              </a:spcBef>
              <a:buSzPct val="100000"/>
              <a:buFont typeface="Wingdings" panose="05000000000000000000" pitchFamily="2" charset="2"/>
              <a:buChar char="§"/>
            </a:pPr>
            <a:r>
              <a:rPr lang="en-US" sz="1600" dirty="0">
                <a:latin typeface="Times New Roman" panose="02020603050405020304" pitchFamily="18" charset="0"/>
                <a:ea typeface="Roboto"/>
                <a:cs typeface="Times New Roman" panose="02020603050405020304" pitchFamily="18" charset="0"/>
                <a:sym typeface="Roboto"/>
              </a:rPr>
              <a:t>This research presents a data-driven approach to optimizing predictive maintenance strategies through the use of synthetic data generation. We propose the application of Wasserstein Generative Adversarial Networks (WGANs) and Conditional WGANs (CWGANs) to synthesize realistic sensor data that can be used to train machine learning models for predicting the Remaining Useful Life (RUL) of industrial machinery. </a:t>
            </a:r>
          </a:p>
          <a:p>
            <a:pPr marL="374650" indent="-171450" algn="just">
              <a:spcBef>
                <a:spcPts val="0"/>
              </a:spcBef>
              <a:buSzPct val="100000"/>
              <a:buFont typeface="Wingdings" panose="05000000000000000000" pitchFamily="2" charset="2"/>
              <a:buChar char="§"/>
            </a:pPr>
            <a:r>
              <a:rPr lang="en-US" sz="1600" dirty="0">
                <a:latin typeface="Times New Roman" panose="02020603050405020304" pitchFamily="18" charset="0"/>
                <a:ea typeface="Roboto"/>
                <a:cs typeface="Times New Roman" panose="02020603050405020304" pitchFamily="18" charset="0"/>
                <a:sym typeface="Roboto"/>
              </a:rPr>
              <a:t>The NASA C-MAPSS FD001 dataset, which contains multivariate time-series sensor data from aircraft engines, is first preprocessed using Principal Component Analysis (PCA) to reduce dimensionality while preserving essential features. </a:t>
            </a:r>
          </a:p>
          <a:p>
            <a:pPr marL="374650" indent="-171450" algn="just">
              <a:spcBef>
                <a:spcPts val="0"/>
              </a:spcBef>
              <a:buSzPct val="100000"/>
              <a:buFont typeface="Wingdings" panose="05000000000000000000" pitchFamily="2" charset="2"/>
              <a:buChar char="§"/>
            </a:pPr>
            <a:r>
              <a:rPr lang="en-US" sz="1600" dirty="0">
                <a:latin typeface="Times New Roman" panose="02020603050405020304" pitchFamily="18" charset="0"/>
                <a:ea typeface="Roboto"/>
                <a:cs typeface="Times New Roman" panose="02020603050405020304" pitchFamily="18" charset="0"/>
                <a:sym typeface="Roboto"/>
              </a:rPr>
              <a:t>Synthetic data is generated using WGAN-based models and validated using statistical tests such as the Kolmogorov–Smirnov test and Wasserstein distance to ensure its quality and similarity to real data. Machine learning models, including Linear Regression, Random Forest, and Gradient Boosting, are then trained on both real and synthetic datasets to predict RUL. The performance of these models is evaluated using Root Mean Squared Error (RMSE) and R² Score</a:t>
            </a:r>
            <a:r>
              <a:rPr lang="en-US" sz="1600">
                <a:latin typeface="Times New Roman" panose="02020603050405020304" pitchFamily="18" charset="0"/>
                <a:ea typeface="Roboto"/>
                <a:cs typeface="Times New Roman" panose="02020603050405020304" pitchFamily="18" charset="0"/>
                <a:sym typeface="Roboto"/>
              </a:rPr>
              <a:t>. </a:t>
            </a:r>
          </a:p>
          <a:p>
            <a:pPr marL="374650" indent="-171450" algn="just">
              <a:spcBef>
                <a:spcPts val="0"/>
              </a:spcBef>
              <a:buSzPct val="100000"/>
              <a:buFont typeface="Wingdings" panose="05000000000000000000" pitchFamily="2" charset="2"/>
              <a:buChar char="§"/>
            </a:pPr>
            <a:r>
              <a:rPr lang="en-US" sz="1600">
                <a:latin typeface="Times New Roman" panose="02020603050405020304" pitchFamily="18" charset="0"/>
                <a:ea typeface="Roboto"/>
                <a:cs typeface="Times New Roman" panose="02020603050405020304" pitchFamily="18" charset="0"/>
                <a:sym typeface="Roboto"/>
              </a:rPr>
              <a:t>The </a:t>
            </a:r>
            <a:r>
              <a:rPr lang="en-US" sz="1600" dirty="0">
                <a:latin typeface="Times New Roman" panose="02020603050405020304" pitchFamily="18" charset="0"/>
                <a:ea typeface="Roboto"/>
                <a:cs typeface="Times New Roman" panose="02020603050405020304" pitchFamily="18" charset="0"/>
                <a:sym typeface="Roboto"/>
              </a:rPr>
              <a:t>results demonstrate that models trained on synthetic data achieve comparable or even superior performance to those trained on real data alone, highlighting the potential of generative models in overcoming the limitations of data scarcity in predictive maintenance scenarios.</a:t>
            </a:r>
          </a:p>
        </p:txBody>
      </p:sp>
      <p:sp>
        <p:nvSpPr>
          <p:cNvPr id="107" name="Google Shape;107;p3"/>
          <p:cNvSpPr txBox="1">
            <a:spLocks noGrp="1"/>
          </p:cNvSpPr>
          <p:nvPr>
            <p:ph type="ftr" idx="11"/>
          </p:nvPr>
        </p:nvSpPr>
        <p:spPr>
          <a:xfrm>
            <a:off x="457200" y="6356351"/>
            <a:ext cx="8229600" cy="3492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 </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57200" y="-15876"/>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sp>
        <p:nvSpPr>
          <p:cNvPr id="114" name="Google Shape;114;p4"/>
          <p:cNvSpPr txBox="1">
            <a:spLocks noGrp="1"/>
          </p:cNvSpPr>
          <p:nvPr>
            <p:ph type="ftr" idx="11"/>
          </p:nvPr>
        </p:nvSpPr>
        <p:spPr>
          <a:xfrm>
            <a:off x="457200" y="6356351"/>
            <a:ext cx="8229600" cy="3492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graphicFrame>
        <p:nvGraphicFramePr>
          <p:cNvPr id="2" name="Table 1">
            <a:extLst>
              <a:ext uri="{FF2B5EF4-FFF2-40B4-BE49-F238E27FC236}">
                <a16:creationId xmlns:a16="http://schemas.microsoft.com/office/drawing/2014/main" id="{F8F12ED3-6BC1-4A72-30B0-ADE781CC3895}"/>
              </a:ext>
            </a:extLst>
          </p:cNvPr>
          <p:cNvGraphicFramePr>
            <a:graphicFrameLocks noGrp="1"/>
          </p:cNvGraphicFramePr>
          <p:nvPr>
            <p:extLst>
              <p:ext uri="{D42A27DB-BD31-4B8C-83A1-F6EECF244321}">
                <p14:modId xmlns:p14="http://schemas.microsoft.com/office/powerpoint/2010/main" val="3142229329"/>
              </p:ext>
            </p:extLst>
          </p:nvPr>
        </p:nvGraphicFramePr>
        <p:xfrm>
          <a:off x="195309" y="1127124"/>
          <a:ext cx="8815524" cy="4599268"/>
        </p:xfrm>
        <a:graphic>
          <a:graphicData uri="http://schemas.openxmlformats.org/drawingml/2006/table">
            <a:tbl>
              <a:tblPr firstRow="1" bandRow="1">
                <a:tableStyleId>{D3094591-C642-4719-9E56-850245A32B9D}</a:tableStyleId>
              </a:tblPr>
              <a:tblGrid>
                <a:gridCol w="1756045">
                  <a:extLst>
                    <a:ext uri="{9D8B030D-6E8A-4147-A177-3AD203B41FA5}">
                      <a16:colId xmlns:a16="http://schemas.microsoft.com/office/drawing/2014/main" val="1560887690"/>
                    </a:ext>
                  </a:extLst>
                </a:gridCol>
                <a:gridCol w="1180368">
                  <a:extLst>
                    <a:ext uri="{9D8B030D-6E8A-4147-A177-3AD203B41FA5}">
                      <a16:colId xmlns:a16="http://schemas.microsoft.com/office/drawing/2014/main" val="3712666942"/>
                    </a:ext>
                  </a:extLst>
                </a:gridCol>
                <a:gridCol w="2349371">
                  <a:extLst>
                    <a:ext uri="{9D8B030D-6E8A-4147-A177-3AD203B41FA5}">
                      <a16:colId xmlns:a16="http://schemas.microsoft.com/office/drawing/2014/main" val="268210225"/>
                    </a:ext>
                  </a:extLst>
                </a:gridCol>
                <a:gridCol w="1764870">
                  <a:extLst>
                    <a:ext uri="{9D8B030D-6E8A-4147-A177-3AD203B41FA5}">
                      <a16:colId xmlns:a16="http://schemas.microsoft.com/office/drawing/2014/main" val="4224833610"/>
                    </a:ext>
                  </a:extLst>
                </a:gridCol>
                <a:gridCol w="1764870">
                  <a:extLst>
                    <a:ext uri="{9D8B030D-6E8A-4147-A177-3AD203B41FA5}">
                      <a16:colId xmlns:a16="http://schemas.microsoft.com/office/drawing/2014/main" val="3946175040"/>
                    </a:ext>
                  </a:extLst>
                </a:gridCol>
              </a:tblGrid>
              <a:tr h="518666">
                <a:tc>
                  <a:txBody>
                    <a:bodyPr/>
                    <a:lstStyle/>
                    <a:p>
                      <a:pPr algn="ctr"/>
                      <a:r>
                        <a:rPr lang="en-US" dirty="0"/>
                        <a:t>AUTHOR(S)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YEAR PUBLISHED</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ANALYSIS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MERITS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US" dirty="0"/>
                        <a:t>DEMERITS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849970808"/>
                  </a:ext>
                </a:extLst>
              </a:tr>
              <a:tr h="1159370">
                <a:tc>
                  <a:txBody>
                    <a:bodyPr/>
                    <a:lstStyle/>
                    <a:p>
                      <a:r>
                        <a:rPr lang="it-IT" dirty="0">
                          <a:latin typeface="Times New Roman" panose="02020603050405020304" pitchFamily="18" charset="0"/>
                          <a:cs typeface="Times New Roman" panose="02020603050405020304" pitchFamily="18" charset="0"/>
                        </a:rPr>
                        <a:t>Ian Goodfellow et al.</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2023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Introduced Generative Adversarial Networks (GANs) for generating synthetic data.</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GANs produce highly realistic synthetic data, beneficial for training robust models.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Training GANs can be unstable and computationally expensive.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32281271"/>
                  </a:ext>
                </a:extLst>
              </a:tr>
              <a:tr h="1657238">
                <a:tc>
                  <a:txBody>
                    <a:bodyPr/>
                    <a:lstStyle/>
                    <a:p>
                      <a:r>
                        <a:rPr lang="en-IN" dirty="0">
                          <a:latin typeface="Times New Roman" panose="02020603050405020304" pitchFamily="18" charset="0"/>
                          <a:cs typeface="Times New Roman" panose="02020603050405020304" pitchFamily="18" charset="0"/>
                        </a:rPr>
                        <a:t>X. Li, W. Zhang, &amp; Q. Ding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Proposed a deep learning framework for rotating machinery fault diagnosis.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Demonstrated high accuracy in fault detection with CNNs on vibration signals.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Required large labeled datasets; lacked data augmentation to address imbalance.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45270083"/>
                  </a:ext>
                </a:extLst>
              </a:tr>
              <a:tr h="1263994">
                <a:tc>
                  <a:txBody>
                    <a:bodyPr/>
                    <a:lstStyle/>
                    <a:p>
                      <a:r>
                        <a:rPr lang="en-US" dirty="0">
                          <a:latin typeface="Times New Roman" panose="02020603050405020304" pitchFamily="18" charset="0"/>
                          <a:cs typeface="Times New Roman" panose="02020603050405020304" pitchFamily="18" charset="0"/>
                        </a:rPr>
                        <a:t>J. Wen, S. Yang, &amp; Z. Qian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Developed time-series augmentation methods such as jittering, window slicing, and scaling for fault detection.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Improved diversity in training data, enhancing model robustness.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Simple augmentation may not simulate complex fault scenarios accurately.</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91968686"/>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4"/>
          <p:cNvSpPr txBox="1">
            <a:spLocks noGrp="1"/>
          </p:cNvSpPr>
          <p:nvPr>
            <p:ph type="title"/>
          </p:nvPr>
        </p:nvSpPr>
        <p:spPr>
          <a:xfrm>
            <a:off x="457200" y="-15876"/>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LITERATURE SURVEY</a:t>
            </a:r>
            <a:endParaRPr dirty="0">
              <a:latin typeface="Times New Roman" panose="02020603050405020304" pitchFamily="18" charset="0"/>
              <a:cs typeface="Times New Roman" panose="02020603050405020304" pitchFamily="18" charset="0"/>
            </a:endParaRPr>
          </a:p>
        </p:txBody>
      </p:sp>
      <p:sp>
        <p:nvSpPr>
          <p:cNvPr id="114" name="Google Shape;114;p4"/>
          <p:cNvSpPr txBox="1">
            <a:spLocks noGrp="1"/>
          </p:cNvSpPr>
          <p:nvPr>
            <p:ph type="ftr" idx="11"/>
          </p:nvPr>
        </p:nvSpPr>
        <p:spPr>
          <a:xfrm>
            <a:off x="457200" y="6356351"/>
            <a:ext cx="8229600" cy="3492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graphicFrame>
        <p:nvGraphicFramePr>
          <p:cNvPr id="3" name="Table 2">
            <a:extLst>
              <a:ext uri="{FF2B5EF4-FFF2-40B4-BE49-F238E27FC236}">
                <a16:creationId xmlns:a16="http://schemas.microsoft.com/office/drawing/2014/main" id="{D3CD98A9-A34B-BEB9-D1E4-3901EFA9D0E5}"/>
              </a:ext>
            </a:extLst>
          </p:cNvPr>
          <p:cNvGraphicFramePr>
            <a:graphicFrameLocks noGrp="1"/>
          </p:cNvGraphicFramePr>
          <p:nvPr>
            <p:extLst>
              <p:ext uri="{D42A27DB-BD31-4B8C-83A1-F6EECF244321}">
                <p14:modId xmlns:p14="http://schemas.microsoft.com/office/powerpoint/2010/main" val="1291951189"/>
              </p:ext>
            </p:extLst>
          </p:nvPr>
        </p:nvGraphicFramePr>
        <p:xfrm>
          <a:off x="133165" y="1191827"/>
          <a:ext cx="8877669" cy="4114800"/>
        </p:xfrm>
        <a:graphic>
          <a:graphicData uri="http://schemas.openxmlformats.org/drawingml/2006/table">
            <a:tbl>
              <a:tblPr firstRow="1" bandRow="1">
                <a:tableStyleId>{D3094591-C642-4719-9E56-850245A32B9D}</a:tableStyleId>
              </a:tblPr>
              <a:tblGrid>
                <a:gridCol w="1775534">
                  <a:extLst>
                    <a:ext uri="{9D8B030D-6E8A-4147-A177-3AD203B41FA5}">
                      <a16:colId xmlns:a16="http://schemas.microsoft.com/office/drawing/2014/main" val="407203830"/>
                    </a:ext>
                  </a:extLst>
                </a:gridCol>
                <a:gridCol w="1187500">
                  <a:extLst>
                    <a:ext uri="{9D8B030D-6E8A-4147-A177-3AD203B41FA5}">
                      <a16:colId xmlns:a16="http://schemas.microsoft.com/office/drawing/2014/main" val="2823297243"/>
                    </a:ext>
                  </a:extLst>
                </a:gridCol>
                <a:gridCol w="2363567">
                  <a:extLst>
                    <a:ext uri="{9D8B030D-6E8A-4147-A177-3AD203B41FA5}">
                      <a16:colId xmlns:a16="http://schemas.microsoft.com/office/drawing/2014/main" val="4125731678"/>
                    </a:ext>
                  </a:extLst>
                </a:gridCol>
                <a:gridCol w="1766657">
                  <a:extLst>
                    <a:ext uri="{9D8B030D-6E8A-4147-A177-3AD203B41FA5}">
                      <a16:colId xmlns:a16="http://schemas.microsoft.com/office/drawing/2014/main" val="2127140562"/>
                    </a:ext>
                  </a:extLst>
                </a:gridCol>
                <a:gridCol w="1784411">
                  <a:extLst>
                    <a:ext uri="{9D8B030D-6E8A-4147-A177-3AD203B41FA5}">
                      <a16:colId xmlns:a16="http://schemas.microsoft.com/office/drawing/2014/main" val="1402181904"/>
                    </a:ext>
                  </a:extLst>
                </a:gridCol>
              </a:tblGrid>
              <a:tr h="673473">
                <a:tc>
                  <a:txBody>
                    <a:bodyPr/>
                    <a:lstStyle/>
                    <a:p>
                      <a:r>
                        <a:rPr lang="it-IT" b="0" dirty="0">
                          <a:latin typeface="Times New Roman" panose="02020603050405020304" pitchFamily="18" charset="0"/>
                          <a:cs typeface="Times New Roman" panose="02020603050405020304" pitchFamily="18" charset="0"/>
                        </a:rPr>
                        <a:t>H. Hu, C. Li, &amp; Y. Zhang</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latin typeface="Times New Roman" panose="02020603050405020304" pitchFamily="18" charset="0"/>
                          <a:cs typeface="Times New Roman" panose="02020603050405020304" pitchFamily="18" charset="0"/>
                        </a:rPr>
                        <a:t>2021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b="0" dirty="0">
                          <a:latin typeface="Times New Roman" panose="02020603050405020304" pitchFamily="18" charset="0"/>
                          <a:cs typeface="Times New Roman" panose="02020603050405020304" pitchFamily="18" charset="0"/>
                        </a:rPr>
                        <a:t>Explored GANs for synthetic time-series data generation in industrial applications.</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b="0" dirty="0">
                          <a:latin typeface="Times New Roman" panose="02020603050405020304" pitchFamily="18" charset="0"/>
                          <a:cs typeface="Times New Roman" panose="02020603050405020304" pitchFamily="18" charset="0"/>
                        </a:rPr>
                        <a:t>Enhanced model performance on imbalanced datasets with realistic synthetic samples.</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b="0" dirty="0">
                          <a:latin typeface="Times New Roman" panose="02020603050405020304" pitchFamily="18" charset="0"/>
                          <a:cs typeface="Times New Roman" panose="02020603050405020304" pitchFamily="18" charset="0"/>
                        </a:rPr>
                        <a:t>GANs faced challenges in maintaining temporal consistency in generated time-series data.</a:t>
                      </a:r>
                      <a:endParaRPr lang="en-IN" b="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522709404"/>
                  </a:ext>
                </a:extLst>
              </a:tr>
              <a:tr h="673473">
                <a:tc>
                  <a:txBody>
                    <a:bodyPr/>
                    <a:lstStyle/>
                    <a:p>
                      <a:r>
                        <a:rPr lang="en-IN" dirty="0">
                          <a:latin typeface="Times New Roman" panose="02020603050405020304" pitchFamily="18" charset="0"/>
                          <a:cs typeface="Times New Roman" panose="02020603050405020304" pitchFamily="18" charset="0"/>
                        </a:rPr>
                        <a:t>R. Zhang, T. Liu, &amp; F. Zhou</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2020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Proposed hybrid models combining traditional statistical methods with deep learning for fault detection.</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Combined interpretability of statistical models with the predictive power of deep learning.</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Did not explore data augmentation for imbalanced datasets.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31965916"/>
                  </a:ext>
                </a:extLst>
              </a:tr>
              <a:tr h="869903">
                <a:tc>
                  <a:txBody>
                    <a:bodyPr/>
                    <a:lstStyle/>
                    <a:p>
                      <a:r>
                        <a:rPr lang="pt-BR" dirty="0">
                          <a:latin typeface="Times New Roman" panose="02020603050405020304" pitchFamily="18" charset="0"/>
                          <a:cs typeface="Times New Roman" panose="02020603050405020304" pitchFamily="18" charset="0"/>
                        </a:rPr>
                        <a:t>S. Kumar &amp; R. Singh</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latin typeface="Times New Roman" panose="02020603050405020304" pitchFamily="18" charset="0"/>
                          <a:cs typeface="Times New Roman" panose="02020603050405020304" pitchFamily="18" charset="0"/>
                        </a:rPr>
                        <a:t>2022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Studied the impact of time-series augmentation techniques like time-warping and slicing on predictive maintenance.</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Demonstrated improvements in small dataset scenarios with simple augmentation methods.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dirty="0">
                          <a:latin typeface="Times New Roman" panose="02020603050405020304" pitchFamily="18" charset="0"/>
                          <a:cs typeface="Times New Roman" panose="02020603050405020304" pitchFamily="18" charset="0"/>
                        </a:rPr>
                        <a:t>Focused on basic techniques, lacking advanced augmentation methods like GANs or VAEs.</a:t>
                      </a:r>
                      <a:endParaRPr lang="en-IN"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649438308"/>
                  </a:ext>
                </a:extLst>
              </a:tr>
            </a:tbl>
          </a:graphicData>
        </a:graphic>
      </p:graphicFrame>
    </p:spTree>
    <p:extLst>
      <p:ext uri="{BB962C8B-B14F-4D97-AF65-F5344CB8AC3E}">
        <p14:creationId xmlns:p14="http://schemas.microsoft.com/office/powerpoint/2010/main" val="40809768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E4676-942D-2806-14C4-6C31CB61E340}"/>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Inference</a:t>
            </a:r>
          </a:p>
        </p:txBody>
      </p:sp>
      <p:sp>
        <p:nvSpPr>
          <p:cNvPr id="3" name="Content Placeholder 2">
            <a:extLst>
              <a:ext uri="{FF2B5EF4-FFF2-40B4-BE49-F238E27FC236}">
                <a16:creationId xmlns:a16="http://schemas.microsoft.com/office/drawing/2014/main" id="{53BFFE84-2D8E-3108-1481-A48D958FE941}"/>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Limited Diversity in Synthetic Data</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Poor Temporal Consistency in Time-Series Data</a:t>
            </a:r>
          </a:p>
          <a:p>
            <a:pPr algn="just"/>
            <a:endParaRPr lang="en-US"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Lack of Validation for Synthetic Data</a:t>
            </a:r>
          </a:p>
          <a:p>
            <a:pPr algn="just"/>
            <a:endParaRPr lang="en-US"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Generalization Issues Across Domains</a:t>
            </a:r>
          </a:p>
          <a:p>
            <a:pPr algn="just"/>
            <a:endParaRPr lang="en-IN" sz="1800"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Neglect of Real-World Sensor Noise</a:t>
            </a:r>
          </a:p>
          <a:p>
            <a:pPr algn="just"/>
            <a:endParaRPr lang="en-US" sz="1800" dirty="0">
              <a:latin typeface="Times New Roman" panose="02020603050405020304" pitchFamily="18" charset="0"/>
              <a:cs typeface="Times New Roman" panose="02020603050405020304" pitchFamily="18" charset="0"/>
            </a:endParaRPr>
          </a:p>
          <a:p>
            <a:pPr algn="just"/>
            <a:r>
              <a:rPr lang="en-IN" sz="1800" dirty="0">
                <a:latin typeface="Times New Roman" panose="02020603050405020304" pitchFamily="18" charset="0"/>
                <a:cs typeface="Times New Roman" panose="02020603050405020304" pitchFamily="18" charset="0"/>
              </a:rPr>
              <a:t>Static Augmentation Strategies</a:t>
            </a:r>
          </a:p>
        </p:txBody>
      </p:sp>
      <p:sp>
        <p:nvSpPr>
          <p:cNvPr id="4" name="Footer Placeholder 3">
            <a:extLst>
              <a:ext uri="{FF2B5EF4-FFF2-40B4-BE49-F238E27FC236}">
                <a16:creationId xmlns:a16="http://schemas.microsoft.com/office/drawing/2014/main" id="{223B7043-E43B-556A-CEF6-CBE0359A2436}"/>
              </a:ext>
            </a:extLst>
          </p:cNvPr>
          <p:cNvSpPr>
            <a:spLocks noGrp="1"/>
          </p:cNvSpPr>
          <p:nvPr>
            <p:ph type="ftr" sz="quarter" idx="11"/>
          </p:nvPr>
        </p:nvSpPr>
        <p:spPr>
          <a:xfrm>
            <a:off x="2574524" y="6308725"/>
            <a:ext cx="3994951"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p:txBody>
      </p:sp>
    </p:spTree>
    <p:extLst>
      <p:ext uri="{BB962C8B-B14F-4D97-AF65-F5344CB8AC3E}">
        <p14:creationId xmlns:p14="http://schemas.microsoft.com/office/powerpoint/2010/main" val="6422383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C6FFA-A936-1FA4-91C4-9594614770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FD15DC-0650-EE00-1C78-8477D31C0A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804A4385-DD5E-C86B-A6FB-49D15231B4AE}"/>
              </a:ext>
            </a:extLst>
          </p:cNvPr>
          <p:cNvSpPr>
            <a:spLocks noGrp="1"/>
          </p:cNvSpPr>
          <p:nvPr>
            <p:ph idx="1"/>
          </p:nvPr>
        </p:nvSpPr>
        <p:spPr/>
        <p:txBody>
          <a:bodyPr>
            <a:normAutofit/>
          </a:bodyPr>
          <a:lstStyle/>
          <a:p>
            <a:pPr algn="just"/>
            <a:r>
              <a:rPr lang="en-US" sz="1800" dirty="0">
                <a:latin typeface="Times New Roman" panose="02020603050405020304" pitchFamily="18" charset="0"/>
                <a:cs typeface="Times New Roman" panose="02020603050405020304" pitchFamily="18" charset="0"/>
              </a:rPr>
              <a:t>Our project uses a hybrid augmentation framework combining traditional methods with advanced deep learning techniques (GANs and VAEs) to generate diverse and realistic fault data.</a:t>
            </a:r>
          </a:p>
          <a:p>
            <a:pPr algn="just"/>
            <a:r>
              <a:rPr lang="en-US" sz="1800" dirty="0">
                <a:latin typeface="Times New Roman" panose="02020603050405020304" pitchFamily="18" charset="0"/>
                <a:cs typeface="Times New Roman" panose="02020603050405020304" pitchFamily="18" charset="0"/>
              </a:rPr>
              <a:t>We introduce customized GAN architectures and loss functions tailored for time-series data, ensuring temporal consistency and better alignment with real-world data.</a:t>
            </a:r>
          </a:p>
          <a:p>
            <a:pPr algn="just"/>
            <a:r>
              <a:rPr lang="en-US" sz="1800" dirty="0">
                <a:latin typeface="Times New Roman" panose="02020603050405020304" pitchFamily="18" charset="0"/>
                <a:cs typeface="Times New Roman" panose="02020603050405020304" pitchFamily="18" charset="0"/>
              </a:rPr>
              <a:t>Our project includes a synthetic data validation framework that assesses the realism, diversity, and domain relevance of generated data, ensuring high-quality augmentation.</a:t>
            </a:r>
          </a:p>
          <a:p>
            <a:pPr algn="just"/>
            <a:r>
              <a:rPr lang="en-US" sz="1800" dirty="0">
                <a:latin typeface="Times New Roman" panose="02020603050405020304" pitchFamily="18" charset="0"/>
                <a:cs typeface="Times New Roman" panose="02020603050405020304" pitchFamily="18" charset="0"/>
              </a:rPr>
              <a:t>Our project includes a feedback-driven optimization loop that dynamically refines augmentation strategies based on model performance, ensuring continuous improvement.</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998123E2-5EB0-CBED-24FD-FD5CEF6DD0EA}"/>
              </a:ext>
            </a:extLst>
          </p:cNvPr>
          <p:cNvSpPr>
            <a:spLocks noGrp="1"/>
          </p:cNvSpPr>
          <p:nvPr>
            <p:ph type="ftr" sz="quarter" idx="11"/>
          </p:nvPr>
        </p:nvSpPr>
        <p:spPr>
          <a:xfrm>
            <a:off x="2574524" y="6308725"/>
            <a:ext cx="3994951"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p:txBody>
      </p:sp>
    </p:spTree>
    <p:extLst>
      <p:ext uri="{BB962C8B-B14F-4D97-AF65-F5344CB8AC3E}">
        <p14:creationId xmlns:p14="http://schemas.microsoft.com/office/powerpoint/2010/main" val="2792943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42C633-3A56-9D1B-9BE6-6DCCF1DBB674}"/>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Problem Statement</a:t>
            </a:r>
          </a:p>
        </p:txBody>
      </p:sp>
      <p:sp>
        <p:nvSpPr>
          <p:cNvPr id="3" name="Content Placeholder 2">
            <a:extLst>
              <a:ext uri="{FF2B5EF4-FFF2-40B4-BE49-F238E27FC236}">
                <a16:creationId xmlns:a16="http://schemas.microsoft.com/office/drawing/2014/main" id="{DF83693C-A22F-A053-BB95-398197301E1B}"/>
              </a:ext>
            </a:extLst>
          </p:cNvPr>
          <p:cNvSpPr>
            <a:spLocks noGrp="1"/>
          </p:cNvSpPr>
          <p:nvPr>
            <p:ph idx="1"/>
          </p:nvPr>
        </p:nvSpPr>
        <p:spPr/>
        <p:txBody>
          <a:bodyPr>
            <a:normAutofit/>
          </a:bodyPr>
          <a:lstStyle/>
          <a:p>
            <a:pPr marL="0" indent="0" algn="just">
              <a:buNone/>
            </a:pPr>
            <a:r>
              <a:rPr lang="en-US" sz="1800" dirty="0">
                <a:latin typeface="Times New Roman" panose="02020603050405020304" pitchFamily="18" charset="0"/>
                <a:cs typeface="Times New Roman" panose="02020603050405020304" pitchFamily="18" charset="0"/>
              </a:rPr>
              <a:t>In industrial environments, predictive maintenance is crucial for minimizing equipment downtime, reducing operational costs, and ensuring safety. However, a significant challenge in developing accurate predictive maintenance models lies in the limited availability of diverse and balanced fault data, as failures are rare and often unrepresented in datasets. This data scarcity affects the robustness and generalization capabilities of machine learning models, leading to unreliable fault detection and prediction. Existing augmentation techniques often fail to capture the complexity of sensor data patterns or generate realistic fault scenarios. Therefore, there is a need to develop an advanced data augmentation framework tailored for industrial sensor data, enabling the creation of synthetic yet realistic fault scenarios to enhance model training and improve predictive maintenance performance. This project aims to address this gap by implementing innovative augmentation techniques and validating their effectiveness in improving fault detection accuracy and reliability.</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B5CDC233-C19C-DFC1-5F9C-0323A3364840}"/>
              </a:ext>
            </a:extLst>
          </p:cNvPr>
          <p:cNvSpPr>
            <a:spLocks noGrp="1"/>
          </p:cNvSpPr>
          <p:nvPr>
            <p:ph type="ftr" sz="quarter" idx="11"/>
          </p:nvPr>
        </p:nvSpPr>
        <p:spPr>
          <a:xfrm>
            <a:off x="2583032" y="6400799"/>
            <a:ext cx="3977936"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rPr>
              <a:t>DEPARTMENT OF COMPUTER SCIENCE AND ENGINEERING</a:t>
            </a:r>
          </a:p>
        </p:txBody>
      </p:sp>
    </p:spTree>
    <p:extLst>
      <p:ext uri="{BB962C8B-B14F-4D97-AF65-F5344CB8AC3E}">
        <p14:creationId xmlns:p14="http://schemas.microsoft.com/office/powerpoint/2010/main" val="2138774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57200" y="136525"/>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dirty="0">
                <a:latin typeface="Times New Roman" panose="02020603050405020304" pitchFamily="18" charset="0"/>
                <a:cs typeface="Times New Roman" panose="02020603050405020304" pitchFamily="18" charset="0"/>
              </a:rPr>
              <a:t>SCOPE</a:t>
            </a:r>
            <a:endParaRPr dirty="0">
              <a:latin typeface="Times New Roman" panose="02020603050405020304" pitchFamily="18" charset="0"/>
              <a:cs typeface="Times New Roman" panose="02020603050405020304" pitchFamily="18" charset="0"/>
            </a:endParaRPr>
          </a:p>
        </p:txBody>
      </p:sp>
      <p:sp>
        <p:nvSpPr>
          <p:cNvPr id="121" name="Google Shape;121;p5"/>
          <p:cNvSpPr txBox="1">
            <a:spLocks noGrp="1"/>
          </p:cNvSpPr>
          <p:nvPr>
            <p:ph type="ftr" idx="11"/>
          </p:nvPr>
        </p:nvSpPr>
        <p:spPr>
          <a:xfrm>
            <a:off x="1855433" y="6356350"/>
            <a:ext cx="5433134"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DEPARTMENT OF COMPUTER SCIENCE AND ENGINEERING</a:t>
            </a:r>
            <a:endParaRPr dirty="0"/>
          </a:p>
        </p:txBody>
      </p:sp>
      <p:sp>
        <p:nvSpPr>
          <p:cNvPr id="4" name="TextBox 3">
            <a:extLst>
              <a:ext uri="{FF2B5EF4-FFF2-40B4-BE49-F238E27FC236}">
                <a16:creationId xmlns:a16="http://schemas.microsoft.com/office/drawing/2014/main" id="{0140A8AF-4C0D-33F2-FEE5-25519E34EF4C}"/>
              </a:ext>
            </a:extLst>
          </p:cNvPr>
          <p:cNvSpPr txBox="1"/>
          <p:nvPr/>
        </p:nvSpPr>
        <p:spPr>
          <a:xfrm>
            <a:off x="457200" y="1279525"/>
            <a:ext cx="8229600" cy="4801314"/>
          </a:xfrm>
          <a:prstGeom prst="rect">
            <a:avLst/>
          </a:prstGeom>
          <a:noFill/>
        </p:spPr>
        <p:txBody>
          <a:bodyPr wrap="square" rtlCol="0">
            <a:spAutoFit/>
          </a:bodyPr>
          <a:lstStyle/>
          <a:p>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Improved Fault Detection Accuracy: Enhance predictive maintenance models by leveraging augmented data to identify faults more accurately.</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Applicability to Multiple Industries: Extend the framework to various industrial sectors, including manufacturing, energy, and transportation, where predictive maintenance is critical.</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Addressing Data Imbalance: Provide a scalable solution to overcome the challenges of imbalanced datasets in industrial scenarios.</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Advancement in Data Augmentation Techniques: Introduce innovative augmentation methods, such as GANs and VAEs, tailored for time-series and sensor data. </a:t>
            </a:r>
          </a:p>
          <a:p>
            <a:pPr marL="285750" indent="-28575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Scalability and </a:t>
            </a:r>
            <a:r>
              <a:rPr lang="en-US" sz="1800" dirty="0" err="1">
                <a:latin typeface="Times New Roman" panose="02020603050405020304" pitchFamily="18" charset="0"/>
                <a:cs typeface="Times New Roman" panose="02020603050405020304" pitchFamily="18" charset="0"/>
              </a:rPr>
              <a:t>Adaptability:Ensure</a:t>
            </a:r>
            <a:r>
              <a:rPr lang="en-US" sz="1800" dirty="0">
                <a:latin typeface="Times New Roman" panose="02020603050405020304" pitchFamily="18" charset="0"/>
                <a:cs typeface="Times New Roman" panose="02020603050405020304" pitchFamily="18" charset="0"/>
              </a:rPr>
              <a:t> the framework can handle diverse data types, including vibration, temperature, and acoustic signals, for broader applications.</a:t>
            </a: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1113</TotalTime>
  <Words>2945</Words>
  <Application>Microsoft Office PowerPoint</Application>
  <PresentationFormat>On-screen Show (4:3)</PresentationFormat>
  <Paragraphs>246</Paragraphs>
  <Slides>27</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27</vt:i4>
      </vt:variant>
    </vt:vector>
  </HeadingPairs>
  <TitlesOfParts>
    <vt:vector size="33" baseType="lpstr">
      <vt:lpstr>Arial</vt:lpstr>
      <vt:lpstr>Wingdings</vt:lpstr>
      <vt:lpstr>Times New Roman</vt:lpstr>
      <vt:lpstr>Calibri</vt:lpstr>
      <vt:lpstr>Office Theme</vt:lpstr>
      <vt:lpstr>1_Office Theme</vt:lpstr>
      <vt:lpstr>SRM INSTITUTE OF SCIENCE AND TECHNOLOGY Ramapuram, Chennai – 600 089 DEPARTMENT OF COMPUTER SCIENCE AND ENGINEERING</vt:lpstr>
      <vt:lpstr>Agenda</vt:lpstr>
      <vt:lpstr>ABSTRACT</vt:lpstr>
      <vt:lpstr>LITERATURE SURVEY</vt:lpstr>
      <vt:lpstr>LITERATURE SURVEY</vt:lpstr>
      <vt:lpstr>Inference</vt:lpstr>
      <vt:lpstr>Proposed Work</vt:lpstr>
      <vt:lpstr>Problem Statement</vt:lpstr>
      <vt:lpstr>SCOPE</vt:lpstr>
      <vt:lpstr>MOTIVATION</vt:lpstr>
      <vt:lpstr>OBJECTIVES</vt:lpstr>
      <vt:lpstr>NOVEL IDEA</vt:lpstr>
      <vt:lpstr>WORK FLOW DIAGRAM OF THE PROPOSED SYSTEM</vt:lpstr>
      <vt:lpstr>TOOLS TO BE USED</vt:lpstr>
      <vt:lpstr>Proposed-Modules</vt:lpstr>
      <vt:lpstr>Proposed-Modules</vt:lpstr>
      <vt:lpstr>Proposed-Modules</vt:lpstr>
      <vt:lpstr>Module Outcome</vt:lpstr>
      <vt:lpstr>Result</vt:lpstr>
      <vt:lpstr>Result</vt:lpstr>
      <vt:lpstr>Result</vt:lpstr>
      <vt:lpstr>Result</vt:lpstr>
      <vt:lpstr>Result</vt:lpstr>
      <vt:lpstr>APPLICATIONS</vt:lpstr>
      <vt:lpstr>References</vt:lpstr>
      <vt:lpstr>References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DELL</dc:creator>
  <cp:lastModifiedBy>Hemanth Kumar K</cp:lastModifiedBy>
  <cp:revision>65</cp:revision>
  <dcterms:created xsi:type="dcterms:W3CDTF">2023-07-26T03:49:00Z</dcterms:created>
  <dcterms:modified xsi:type="dcterms:W3CDTF">2025-04-26T04:22:53Z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FA3E178DF95044378ACE11500830B7CF_12</vt:lpwstr>
  </property>
  <property fmtid="{D5CDD505-2E9C-101B-9397-08002B2CF9AE}" pid="3" name="KSOProductBuildVer">
    <vt:lpwstr>1033-12.2.0.16909</vt:lpwstr>
  </property>
</Properties>
</file>