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308" r:id="rId3"/>
    <p:sldId id="309" r:id="rId4"/>
    <p:sldId id="307" r:id="rId5"/>
    <p:sldId id="30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07"/>
    <p:restoredTop sz="93919"/>
  </p:normalViewPr>
  <p:slideViewPr>
    <p:cSldViewPr snapToGrid="0" snapToObjects="1">
      <p:cViewPr varScale="1">
        <p:scale>
          <a:sx n="47" d="100"/>
          <a:sy n="47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A184C-AB42-BF49-8A7C-46FCBE0B735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EAEC-3701-E544-8DD3-B28B603C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7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5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8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6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80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6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9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1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2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0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1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1EC9-466B-E542-B616-287F00BF11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3E9F-6FFD-554B-AEB6-D03AFB71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ckingdistributed.com/2014/04/06/another-one-bites-the-dust-flexcoi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Lecture_1_1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8--Continued: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The word “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some”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makes this definition powerful &amp;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38684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Same as a serial schedule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for all possible values of A, B = </a:t>
            </a:r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serializable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</a:t>
            </a:r>
            <a:r>
              <a:rPr lang="en-US" sz="2400" u="sng">
                <a:solidFill>
                  <a:prstClr val="black"/>
                </a:solidFill>
                <a:latin typeface="Calibri Light"/>
              </a:rPr>
              <a:t>schedules: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equivalent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any serializable schedule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 = not </a:t>
            </a:r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serializable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</a:t>
            </a:r>
            <a:r>
              <a:rPr lang="en-US" sz="2400" u="sng">
                <a:solidFill>
                  <a:prstClr val="black"/>
                </a:solidFill>
                <a:latin typeface="Calibri Light"/>
              </a:rPr>
              <a:t>schedules:</a:t>
            </a:r>
            <a:endParaRPr lang="en-US" sz="2400" u="sng" dirty="0">
              <a:solidFill>
                <a:prstClr val="black"/>
              </a:solidFill>
              <a:latin typeface="Calibri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</a:t>
            </a:r>
            <a:r>
              <a:rPr lang="en-US" sz="3200" b="1" dirty="0" smtClean="0"/>
              <a:t>conflicts</a:t>
            </a:r>
            <a:r>
              <a:rPr lang="en-US" sz="3200" dirty="0" smtClean="0"/>
              <a:t> </a:t>
            </a:r>
            <a:r>
              <a:rPr lang="en-US" sz="3200" dirty="0" smtClean="0"/>
              <a:t>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7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R(A)</a:t>
            </a:r>
            <a:endParaRPr lang="en-US" sz="28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R(A)</a:t>
            </a:r>
            <a:endParaRPr lang="en-US" sz="28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685" y="1196443"/>
            <a:ext cx="625119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An action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in the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TXNs may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R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eads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a value from </a:t>
            </a:r>
            <a:r>
              <a:rPr lang="en-US" sz="2400" b="1" dirty="0">
                <a:solidFill>
                  <a:prstClr val="black"/>
                </a:solidFill>
                <a:latin typeface="Calibri Light"/>
              </a:rPr>
              <a:t>global memory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to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local memory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Write a value from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local memory 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to </a:t>
            </a:r>
            <a:r>
              <a:rPr lang="en-US" sz="2400" b="1" dirty="0" smtClean="0">
                <a:solidFill>
                  <a:prstClr val="black"/>
                </a:solidFill>
                <a:latin typeface="Calibri Light"/>
              </a:rPr>
              <a:t>global memory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alibri Light"/>
              </a:rPr>
              <a:t>rbitrary computation on local memory</a:t>
            </a:r>
            <a:r>
              <a:rPr lang="is-IS" sz="2400" dirty="0" smtClean="0">
                <a:solidFill>
                  <a:prstClr val="black"/>
                </a:solidFill>
                <a:latin typeface="Calibri Light"/>
              </a:rPr>
              <a:t>…</a:t>
            </a:r>
            <a:endParaRPr lang="en-US" sz="2400" i="1" dirty="0">
              <a:solidFill>
                <a:prstClr val="black"/>
              </a:solidFill>
              <a:latin typeface="Calibri Light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153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Calibri Ligh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</a:t>
            </a:r>
            <a:r>
              <a:rPr lang="en-US" sz="2800" i="1" dirty="0">
                <a:solidFill>
                  <a:prstClr val="black"/>
                </a:solidFill>
                <a:latin typeface="Calibri Light"/>
              </a:rPr>
              <a:t>different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TXNs, involve the same </a:t>
            </a:r>
            <a:r>
              <a:rPr lang="en-US" sz="2800" dirty="0" smtClean="0">
                <a:solidFill>
                  <a:prstClr val="black"/>
                </a:solidFill>
                <a:latin typeface="Calibri Light"/>
              </a:rPr>
              <a:t>object,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 Light"/>
              </a:rPr>
              <a:t>Interleaving anomalies occur with / because of these conflicts between TXNs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Calibri Light"/>
              </a:rPr>
              <a:t>(but these conflicts can occur without causing anomalies!)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See </a:t>
            </a:r>
            <a:r>
              <a:rPr lang="en-US" sz="2400" b="1" i="1">
                <a:solidFill>
                  <a:prstClr val="black"/>
                </a:solidFill>
                <a:latin typeface="Calibri Light"/>
              </a:rPr>
              <a:t>next section for more!</a:t>
            </a:r>
            <a:endParaRPr lang="en-US" sz="24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5180" y="5933614"/>
            <a:ext cx="72216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RW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b="1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some data 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Then,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reads from A again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now gets a different / inconsistent </a:t>
            </a:r>
            <a:r>
              <a:rPr lang="en-US" sz="2400" i="1" dirty="0" smtClean="0">
                <a:solidFill>
                  <a:prstClr val="black"/>
                </a:solidFill>
                <a:latin typeface="Calibri Light"/>
              </a:rPr>
              <a:t>value from its own local memory!</a:t>
            </a:r>
            <a:endParaRPr lang="en-US" sz="2400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89305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2680" y="5933614"/>
            <a:ext cx="722665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WR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aborts-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400" i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570143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“Inconsistent read” / Reading partial commits: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reads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B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writes to B-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400" i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’s result is based on an incomplete commit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R(B)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W(C=A*B)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08987" y="6065406"/>
            <a:ext cx="817403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Again, 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WR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081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Classic Anomalies with Interleaved Execution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/>
              </a:rPr>
              <a:t>Partially-lost update: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then </a:t>
            </a:r>
            <a:r>
              <a:rPr lang="en-US" sz="2400" i="1" u="sng" dirty="0">
                <a:solidFill>
                  <a:prstClr val="black"/>
                </a:solidFill>
                <a:latin typeface="Calibri Light"/>
              </a:rPr>
              <a:t>blind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writes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B; now we have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’s value for B and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’s value for A-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prstClr val="black"/>
                  </a:solidFill>
                  <a:latin typeface="Calibri Light"/>
                </a:rPr>
                <a:t>C</a:t>
              </a:r>
              <a:endParaRPr lang="en-US" sz="2800" dirty="0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20157" y="6016932"/>
            <a:ext cx="735169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prstClr val="black"/>
                </a:solidFill>
                <a:latin typeface="Calibri Light"/>
              </a:rPr>
              <a:t>Occurring because of a </a:t>
            </a:r>
            <a:r>
              <a:rPr lang="en-US" sz="2800" b="1" i="1" dirty="0">
                <a:solidFill>
                  <a:prstClr val="black"/>
                </a:solidFill>
                <a:latin typeface="Calibri Light"/>
              </a:rPr>
              <a:t>WW </a:t>
            </a:r>
            <a:r>
              <a:rPr lang="en-US" sz="2800" b="1" i="1" dirty="0" smtClean="0">
                <a:solidFill>
                  <a:prstClr val="black"/>
                </a:solidFill>
                <a:latin typeface="Calibri Light"/>
              </a:rPr>
              <a:t>conflict. Which pairs?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2164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2598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Announcements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Scores were quite good overall </a:t>
            </a:r>
            <a:r>
              <a:rPr lang="en-US" sz="2400" smtClean="0"/>
              <a:t>for homework! </a:t>
            </a:r>
            <a:r>
              <a:rPr lang="en-US" sz="2400" dirty="0" smtClean="0"/>
              <a:t>We’re excited! </a:t>
            </a:r>
          </a:p>
          <a:p>
            <a:pPr lvl="1"/>
            <a:r>
              <a:rPr lang="en-US" sz="2000" dirty="0" smtClean="0"/>
              <a:t>Destroy the midterm!</a:t>
            </a:r>
          </a:p>
          <a:p>
            <a:endParaRPr lang="en-US" sz="2400" dirty="0"/>
          </a:p>
          <a:p>
            <a:r>
              <a:rPr lang="en-US" sz="2400" dirty="0" smtClean="0"/>
              <a:t>Midterm is with CAs. </a:t>
            </a:r>
          </a:p>
          <a:p>
            <a:pPr lvl="1"/>
            <a:r>
              <a:rPr lang="en-US" sz="2000" dirty="0" smtClean="0"/>
              <a:t>We will post on the page how to divide into overflow rooms</a:t>
            </a:r>
          </a:p>
          <a:p>
            <a:pPr lvl="1"/>
            <a:r>
              <a:rPr lang="en-US" sz="2000" dirty="0" smtClean="0"/>
              <a:t>Please start posting questions (some very good ones already!)</a:t>
            </a:r>
          </a:p>
          <a:p>
            <a:pPr lvl="1"/>
            <a:r>
              <a:rPr lang="en-US" sz="2000" dirty="0" smtClean="0"/>
              <a:t>I promise to be there for final CA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Trolling: no SQL and bitcoin (OPTIONAL!) bitcoin exchange </a:t>
            </a:r>
            <a:r>
              <a:rPr lang="en-US" dirty="0" smtClean="0">
                <a:hlinkClick r:id="rId3"/>
              </a:rPr>
              <a:t>brought down by lack of consistency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sz="2400" dirty="0" smtClean="0"/>
              <a:t>Today, we end early for small group feedback</a:t>
            </a:r>
            <a:r>
              <a:rPr lang="is-IS" sz="2400" dirty="0" smtClean="0"/>
              <a:t>… we read every element, and we take it seriously!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25105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2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7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We call the particular order of interleaving </a:t>
            </a:r>
            <a:r>
              <a:rPr lang="en-US" sz="2800">
                <a:solidFill>
                  <a:prstClr val="black"/>
                </a:solidFill>
                <a:latin typeface="Calibri Light"/>
              </a:rPr>
              <a:t>a </a:t>
            </a:r>
            <a:r>
              <a:rPr lang="en-US" sz="2800" b="1" u="sng">
                <a:solidFill>
                  <a:prstClr val="black"/>
                </a:solidFill>
                <a:latin typeface="Calibri Light"/>
              </a:rPr>
              <a:t>schedule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R(A)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Calibri Light"/>
              </a:rPr>
              <a:t>R(B)</a:t>
            </a:r>
            <a:endParaRPr lang="en-US" sz="20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 Light"/>
              </a:rPr>
              <a:t>We want to develop ways of discerning “good” vs. “bad” schedules</a:t>
            </a:r>
            <a:endParaRPr lang="en-US" sz="3200" b="1" i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We’ll need to define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conflicts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first..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2279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 Light"/>
              </a:rPr>
              <a:t>W-R Conflict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/>
              </a:rPr>
              <a:t>W-W Conflict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4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Two actions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conflict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24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/>
              </a:rPr>
              <a:t>All “conflicts”!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0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prstClr val="black"/>
                    </a:solidFill>
                    <a:latin typeface="Calibri Ligh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Calibri Light"/>
                  </a:rPr>
                  <a:t> serializable</a:t>
                </a:r>
              </a:p>
              <a:p>
                <a:pPr algn="ctr"/>
                <a:r>
                  <a:rPr lang="en-US" sz="2800" dirty="0">
                    <a:solidFill>
                      <a:prstClr val="black"/>
                    </a:solidFill>
                    <a:latin typeface="Calibri Light"/>
                  </a:rPr>
                  <a:t>So if we have conflict serializable, we have consistency &amp; isolation!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64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 Light"/>
              </a:rPr>
              <a:t>Conflict </a:t>
            </a:r>
            <a:r>
              <a:rPr lang="en-US" sz="2800" dirty="0" err="1">
                <a:solidFill>
                  <a:prstClr val="black"/>
                </a:solidFill>
                <a:latin typeface="Calibri Light"/>
              </a:rPr>
              <a:t>serializability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also provides us with an operative notion of “good” vs. “bad” schedules!</a:t>
            </a:r>
            <a:endParaRPr lang="en-US" sz="2800" b="1" i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Note that in the “bad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” schedule, the </a:t>
            </a:r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order of conflicting actions is different than the above (or any) serial schedule!</a:t>
            </a: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81729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5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R(A)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  <a:latin typeface="Calibri Light"/>
                </a:rPr>
                <a:t>R(B)</a:t>
              </a:r>
              <a:endParaRPr lang="en-US" sz="1200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What can we say about “good” vs. “bad” conflict graphs?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A </a:t>
            </a:r>
            <a:r>
              <a:rPr lang="en-US" sz="2800">
                <a:solidFill>
                  <a:prstClr val="black"/>
                </a:solidFill>
                <a:latin typeface="Calibri Light"/>
              </a:rPr>
              <a:t>bit complicated…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2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Serial Schedule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Calibri Ligh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Schedules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What can we say about “good” vs. “bad” conflict graphs?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Calibri Light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Calibri Ligh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Calibri Light"/>
                  </a:rPr>
                  <a:t>2</a:t>
                </a: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Calibri Light"/>
              </a:rPr>
              <a:t>Theorem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: Schedule is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if and only if its conflict graph is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>
                <a:solidFill>
                  <a:prstClr val="black"/>
                </a:solidFill>
                <a:latin typeface="Calibri Light"/>
              </a:rPr>
              <a:t>Simple!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9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Ex: 0, 1, 2</a:t>
            </a:r>
            <a:r>
              <a:rPr lang="en-US" sz="2400">
                <a:solidFill>
                  <a:prstClr val="black"/>
                </a:solidFill>
                <a:latin typeface="Calibri Light"/>
              </a:rPr>
              <a:t>, 3  (or: 0, 1, 3, 2)</a:t>
            </a:r>
            <a:endParaRPr lang="en-US" sz="2400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 Light"/>
              </a:rPr>
              <a:t>There </a:t>
            </a:r>
            <a:r>
              <a:rPr lang="en-US" sz="3200">
                <a:solidFill>
                  <a:prstClr val="black"/>
                </a:solidFill>
                <a:latin typeface="Calibri Light"/>
              </a:rPr>
              <a:t>is none!</a:t>
            </a:r>
            <a:endParaRPr lang="en-US" sz="3200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Calibri Light"/>
              </a:rPr>
              <a:t>Theorem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: Schedule is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if and only if its conflict graph is </a:t>
            </a:r>
            <a:r>
              <a:rPr lang="en-US" sz="2800" b="1" u="sng" dirty="0">
                <a:solidFill>
                  <a:prstClr val="black"/>
                </a:solidFill>
                <a:latin typeface="Calibri Ligh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20780373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Note: Terminology here- “exclusive”, “shared”- meant to be intuitive- no tricks!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4162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prstClr val="black"/>
                </a:solidFill>
              </a:rPr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prstClr val="black"/>
                </a:solidFill>
              </a:rPr>
              <a:t># Locks the TXN has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</a:rPr>
              <a:t>Lock Release</a:t>
            </a:r>
          </a:p>
          <a:p>
            <a:pPr algn="ctr"/>
            <a:r>
              <a:rPr lang="en-US" sz="3000" dirty="0">
                <a:solidFill>
                  <a:prstClr val="black"/>
                </a:solidFill>
              </a:rPr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Calibri Light"/>
                  </a:rPr>
                  <a:t>Therefore, Strict 2PL only allows 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Calibri Light"/>
                  </a:rPr>
                  <a:t>serializable schedules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</a:rPr>
              <a:t>Proof Intuition: </a:t>
            </a:r>
            <a:r>
              <a:rPr lang="en-US" sz="2400" dirty="0">
                <a:solidFill>
                  <a:prstClr val="black"/>
                </a:solidFill>
              </a:rPr>
              <a:t>In strict 2PL, if there is an edge T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(i.e.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conflict) then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needs to wait until T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is finished – so </a:t>
            </a:r>
            <a:r>
              <a:rPr lang="en-US" sz="2400" i="1" dirty="0">
                <a:solidFill>
                  <a:prstClr val="black"/>
                </a:solidFill>
              </a:rPr>
              <a:t>cannot </a:t>
            </a:r>
            <a:r>
              <a:rPr lang="en-US" sz="2400" dirty="0">
                <a:solidFill>
                  <a:prstClr val="black"/>
                </a:solidFill>
              </a:rPr>
              <a:t>have an edge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482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9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First,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 shared lock on A to read from it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630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Next,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 shared lock on B to read from it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8588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then requests an exclusive lock on A to write to it-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 is waiting on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25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Finally, T</a:t>
            </a:r>
            <a:r>
              <a:rPr lang="en-US" sz="28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 Light"/>
              </a:rPr>
              <a:t> requests an exclusive lock on B to write to it- 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now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 is waiting on T</a:t>
            </a:r>
            <a:r>
              <a:rPr lang="en-US" sz="2800" b="1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800" b="1" dirty="0">
                <a:solidFill>
                  <a:prstClr val="black"/>
                </a:solidFill>
                <a:latin typeface="Calibri Light"/>
              </a:rPr>
              <a:t>… DEADLOCK!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Calibri Ligh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solidFill>
                  <a:prstClr val="black"/>
                </a:solidFill>
                <a:latin typeface="Calibri Light"/>
              </a:rPr>
              <a:t>Waits-for graph:</a:t>
            </a:r>
            <a:endParaRPr lang="en-US" dirty="0" smtClea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Calibri Ligh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 Ligh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Calibri Ligh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W(A)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W(B)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/>
              </a:rPr>
              <a:t>Cycle = DEADLOCK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prstClr val="black"/>
                </a:solidFill>
                <a:latin typeface="Calibri Light"/>
              </a:rPr>
              <a:t>Waiting…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012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</a:rPr>
              <a:t>NB: Also movie called wedlock (deadlock) set in a futuristic prison…</a:t>
            </a:r>
          </a:p>
          <a:p>
            <a:r>
              <a:rPr lang="en-US" sz="3000" dirty="0">
                <a:solidFill>
                  <a:prstClr val="black"/>
                </a:solidFill>
              </a:rPr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4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3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922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  <a:latin typeface="Calibri Light"/>
              </a:rPr>
              <a:t>“Flushing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to disk” = writing to disk.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Calibri Ligh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alibri Ligh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Calibri Light"/>
              </a:rPr>
              <a:t>3</a:t>
            </a:r>
            <a:endParaRPr lang="en-US" sz="2800" b="1" dirty="0">
              <a:solidFill>
                <a:prstClr val="black"/>
              </a:solidFill>
              <a:latin typeface="Calibri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Log 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is a </a:t>
            </a:r>
            <a:r>
              <a:rPr lang="en-US" sz="2400" i="1" dirty="0">
                <a:solidFill>
                  <a:prstClr val="black"/>
                </a:solidFill>
                <a:latin typeface="Calibri Light"/>
              </a:rPr>
              <a:t>sequence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 from main memory -&gt; disk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prstClr val="black"/>
                  </a:solidFill>
                  <a:latin typeface="Calibri Light"/>
                </a:rPr>
                <a:t>4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29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alibri Light"/>
              </a:rPr>
              <a:t>Same result!</a:t>
            </a:r>
            <a:endParaRPr lang="en-US" sz="24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3134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Different result than serial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</a:rPr>
              <a:t>1</a:t>
            </a:r>
            <a:r>
              <a:rPr lang="en-US" sz="2400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2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8176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Calibri Ligh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</a:rPr>
              <a:t>Different result than serial 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aseline="-25000" dirty="0">
                <a:solidFill>
                  <a:prstClr val="black"/>
                </a:solidFill>
                <a:latin typeface="Calibri Light"/>
                <a:sym typeface="Wingdings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 Light"/>
                <a:sym typeface="Wingdings"/>
              </a:rPr>
              <a:t> ALSO</a:t>
            </a:r>
            <a:r>
              <a:rPr lang="en-US" sz="2400" dirty="0">
                <a:solidFill>
                  <a:prstClr val="black"/>
                </a:solidFill>
                <a:latin typeface="Calibri Ligh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Serial schedule 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T</a:t>
            </a:r>
            <a:r>
              <a:rPr lang="en-US" sz="2400" b="1" i="1" u="sng" baseline="-25000" dirty="0">
                <a:solidFill>
                  <a:prstClr val="black"/>
                </a:solidFill>
                <a:latin typeface="Calibri Light"/>
              </a:rPr>
              <a:t>2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  <a:sym typeface="Wingdings"/>
              </a:rPr>
              <a:t>,T</a:t>
            </a:r>
            <a:r>
              <a:rPr lang="en-US" sz="2400" b="1" i="1" u="sng" baseline="-25000" dirty="0">
                <a:solidFill>
                  <a:prstClr val="black"/>
                </a:solidFill>
                <a:latin typeface="Calibri Light"/>
                <a:sym typeface="Wingdings"/>
              </a:rPr>
              <a:t>1</a:t>
            </a:r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6844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Calibri Ligh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Calibri Ligh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Calibri Ligh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  <a:latin typeface="Calibri Ligh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 Ligh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 Light"/>
              </a:rPr>
              <a:t>This schedule is different than </a:t>
            </a:r>
            <a:r>
              <a:rPr lang="en-US" sz="3200" b="1" i="1" dirty="0">
                <a:solidFill>
                  <a:prstClr val="black"/>
                </a:solidFill>
                <a:latin typeface="Calibri Light"/>
              </a:rPr>
              <a:t>any serial order!</a:t>
            </a:r>
            <a:r>
              <a:rPr lang="en-US" sz="3200" dirty="0">
                <a:solidFill>
                  <a:prstClr val="black"/>
                </a:solidFill>
                <a:latin typeface="Calibri Light"/>
              </a:rPr>
              <a:t>  We say that it is </a:t>
            </a:r>
            <a:r>
              <a:rPr lang="en-US" sz="3200" b="1" u="sng" dirty="0">
                <a:solidFill>
                  <a:prstClr val="black"/>
                </a:solidFill>
                <a:latin typeface="Calibri Light"/>
              </a:rPr>
              <a:t>not serializable</a:t>
            </a:r>
            <a:endParaRPr lang="en-US" sz="32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prstClr val="black"/>
                </a:solidFill>
                <a:latin typeface="Calibri Light"/>
              </a:rPr>
              <a:t>Interleaved </a:t>
            </a:r>
            <a:r>
              <a:rPr lang="en-US" sz="2400" u="sng" dirty="0">
                <a:solidFill>
                  <a:prstClr val="black"/>
                </a:solidFill>
                <a:latin typeface="Calibri Ligh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280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3204</Words>
  <Application>Microsoft Macintosh PowerPoint</Application>
  <PresentationFormat>Widescreen</PresentationFormat>
  <Paragraphs>759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Calibri Light</vt:lpstr>
      <vt:lpstr>Cambria Math</vt:lpstr>
      <vt:lpstr>Courier</vt:lpstr>
      <vt:lpstr>Menlo</vt:lpstr>
      <vt:lpstr>Wingdings</vt:lpstr>
      <vt:lpstr>Arial</vt:lpstr>
      <vt:lpstr>Office Theme</vt:lpstr>
      <vt:lpstr>1_Office Theme</vt:lpstr>
      <vt:lpstr>Lecture 8--Continued: Concurrency &amp; Locking</vt:lpstr>
      <vt:lpstr>Announcements</vt:lpstr>
      <vt:lpstr>Concurrency: Isolation &amp; Consistency</vt:lpstr>
      <vt:lpstr>Example- consider two TXNs:</vt:lpstr>
      <vt:lpstr>Recall: Three Types of Regions of Memory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Re</dc:creator>
  <cp:lastModifiedBy>Christopher Re</cp:lastModifiedBy>
  <cp:revision>11</cp:revision>
  <dcterms:created xsi:type="dcterms:W3CDTF">2016-10-19T02:00:29Z</dcterms:created>
  <dcterms:modified xsi:type="dcterms:W3CDTF">2016-10-20T21:17:46Z</dcterms:modified>
</cp:coreProperties>
</file>