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5"/>
  </p:notesMasterIdLst>
  <p:sldIdLst>
    <p:sldId id="319" r:id="rId2"/>
    <p:sldId id="521" r:id="rId3"/>
    <p:sldId id="522" r:id="rId4"/>
    <p:sldId id="320" r:id="rId5"/>
    <p:sldId id="413" r:id="rId6"/>
    <p:sldId id="417" r:id="rId7"/>
    <p:sldId id="415" r:id="rId8"/>
    <p:sldId id="416" r:id="rId9"/>
    <p:sldId id="470" r:id="rId10"/>
    <p:sldId id="469" r:id="rId11"/>
    <p:sldId id="468" r:id="rId12"/>
    <p:sldId id="471" r:id="rId13"/>
    <p:sldId id="472" r:id="rId14"/>
    <p:sldId id="321" r:id="rId15"/>
    <p:sldId id="418" r:id="rId16"/>
    <p:sldId id="324" r:id="rId17"/>
    <p:sldId id="325" r:id="rId18"/>
    <p:sldId id="326" r:id="rId19"/>
    <p:sldId id="327" r:id="rId20"/>
    <p:sldId id="328" r:id="rId21"/>
    <p:sldId id="419" r:id="rId22"/>
    <p:sldId id="329" r:id="rId23"/>
    <p:sldId id="331" r:id="rId24"/>
    <p:sldId id="421" r:id="rId25"/>
    <p:sldId id="422" r:id="rId26"/>
    <p:sldId id="423" r:id="rId27"/>
    <p:sldId id="336" r:id="rId28"/>
    <p:sldId id="337" r:id="rId29"/>
    <p:sldId id="339" r:id="rId30"/>
    <p:sldId id="340" r:id="rId31"/>
    <p:sldId id="341" r:id="rId32"/>
    <p:sldId id="342" r:id="rId33"/>
    <p:sldId id="473" r:id="rId34"/>
    <p:sldId id="464" r:id="rId35"/>
    <p:sldId id="465" r:id="rId36"/>
    <p:sldId id="466" r:id="rId37"/>
    <p:sldId id="467" r:id="rId38"/>
    <p:sldId id="424" r:id="rId39"/>
    <p:sldId id="425" r:id="rId40"/>
    <p:sldId id="461" r:id="rId41"/>
    <p:sldId id="350" r:id="rId42"/>
    <p:sldId id="351" r:id="rId43"/>
    <p:sldId id="352" r:id="rId44"/>
    <p:sldId id="520" r:id="rId45"/>
    <p:sldId id="357" r:id="rId46"/>
    <p:sldId id="358" r:id="rId47"/>
    <p:sldId id="359" r:id="rId48"/>
    <p:sldId id="479" r:id="rId49"/>
    <p:sldId id="361" r:id="rId50"/>
    <p:sldId id="480" r:id="rId51"/>
    <p:sldId id="481" r:id="rId52"/>
    <p:sldId id="366" r:id="rId53"/>
    <p:sldId id="367" r:id="rId54"/>
    <p:sldId id="414" r:id="rId55"/>
    <p:sldId id="427" r:id="rId56"/>
    <p:sldId id="428" r:id="rId57"/>
    <p:sldId id="429" r:id="rId58"/>
    <p:sldId id="432" r:id="rId59"/>
    <p:sldId id="433" r:id="rId60"/>
    <p:sldId id="434" r:id="rId61"/>
    <p:sldId id="435" r:id="rId62"/>
    <p:sldId id="436" r:id="rId63"/>
    <p:sldId id="437" r:id="rId64"/>
    <p:sldId id="441" r:id="rId65"/>
    <p:sldId id="484" r:id="rId66"/>
    <p:sldId id="438" r:id="rId67"/>
    <p:sldId id="443" r:id="rId68"/>
    <p:sldId id="442" r:id="rId69"/>
    <p:sldId id="474" r:id="rId70"/>
    <p:sldId id="485" r:id="rId71"/>
    <p:sldId id="486" r:id="rId72"/>
    <p:sldId id="374" r:id="rId73"/>
    <p:sldId id="445" r:id="rId74"/>
    <p:sldId id="447" r:id="rId75"/>
    <p:sldId id="448" r:id="rId76"/>
    <p:sldId id="444" r:id="rId77"/>
    <p:sldId id="379" r:id="rId78"/>
    <p:sldId id="449" r:id="rId79"/>
    <p:sldId id="450" r:id="rId80"/>
    <p:sldId id="451" r:id="rId81"/>
    <p:sldId id="453" r:id="rId82"/>
    <p:sldId id="476" r:id="rId83"/>
    <p:sldId id="487" r:id="rId84"/>
    <p:sldId id="488" r:id="rId85"/>
    <p:sldId id="489" r:id="rId86"/>
    <p:sldId id="492" r:id="rId87"/>
    <p:sldId id="493" r:id="rId88"/>
    <p:sldId id="494" r:id="rId89"/>
    <p:sldId id="495" r:id="rId90"/>
    <p:sldId id="496" r:id="rId91"/>
    <p:sldId id="497" r:id="rId92"/>
    <p:sldId id="498" r:id="rId93"/>
    <p:sldId id="499" r:id="rId94"/>
    <p:sldId id="500" r:id="rId95"/>
    <p:sldId id="501" r:id="rId96"/>
    <p:sldId id="502" r:id="rId97"/>
    <p:sldId id="503" r:id="rId98"/>
    <p:sldId id="504" r:id="rId99"/>
    <p:sldId id="505" r:id="rId100"/>
    <p:sldId id="506" r:id="rId101"/>
    <p:sldId id="507" r:id="rId102"/>
    <p:sldId id="508" r:id="rId103"/>
    <p:sldId id="509" r:id="rId104"/>
    <p:sldId id="510" r:id="rId105"/>
    <p:sldId id="511" r:id="rId106"/>
    <p:sldId id="512" r:id="rId107"/>
    <p:sldId id="513" r:id="rId108"/>
    <p:sldId id="514" r:id="rId109"/>
    <p:sldId id="515" r:id="rId110"/>
    <p:sldId id="516" r:id="rId111"/>
    <p:sldId id="517" r:id="rId112"/>
    <p:sldId id="518" r:id="rId113"/>
    <p:sldId id="519"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77F86-1AD3-E745-8504-58BCD5495FDB}">
          <p14:sldIdLst>
            <p14:sldId id="319"/>
            <p14:sldId id="521"/>
            <p14:sldId id="522"/>
            <p14:sldId id="320"/>
            <p14:sldId id="413"/>
            <p14:sldId id="417"/>
            <p14:sldId id="415"/>
            <p14:sldId id="416"/>
            <p14:sldId id="470"/>
            <p14:sldId id="469"/>
            <p14:sldId id="468"/>
            <p14:sldId id="471"/>
            <p14:sldId id="472"/>
            <p14:sldId id="321"/>
            <p14:sldId id="418"/>
            <p14:sldId id="324"/>
            <p14:sldId id="325"/>
            <p14:sldId id="326"/>
            <p14:sldId id="327"/>
            <p14:sldId id="328"/>
            <p14:sldId id="419"/>
            <p14:sldId id="329"/>
            <p14:sldId id="331"/>
            <p14:sldId id="421"/>
            <p14:sldId id="422"/>
            <p14:sldId id="423"/>
            <p14:sldId id="336"/>
            <p14:sldId id="337"/>
            <p14:sldId id="339"/>
            <p14:sldId id="340"/>
            <p14:sldId id="341"/>
            <p14:sldId id="342"/>
            <p14:sldId id="473"/>
            <p14:sldId id="464"/>
            <p14:sldId id="465"/>
            <p14:sldId id="466"/>
            <p14:sldId id="467"/>
            <p14:sldId id="424"/>
            <p14:sldId id="425"/>
            <p14:sldId id="461"/>
            <p14:sldId id="350"/>
            <p14:sldId id="351"/>
            <p14:sldId id="352"/>
            <p14:sldId id="520"/>
            <p14:sldId id="357"/>
            <p14:sldId id="358"/>
            <p14:sldId id="359"/>
            <p14:sldId id="479"/>
            <p14:sldId id="361"/>
            <p14:sldId id="480"/>
            <p14:sldId id="481"/>
            <p14:sldId id="366"/>
            <p14:sldId id="367"/>
            <p14:sldId id="414"/>
            <p14:sldId id="427"/>
            <p14:sldId id="428"/>
            <p14:sldId id="429"/>
            <p14:sldId id="432"/>
            <p14:sldId id="433"/>
            <p14:sldId id="434"/>
            <p14:sldId id="435"/>
            <p14:sldId id="436"/>
            <p14:sldId id="437"/>
            <p14:sldId id="441"/>
            <p14:sldId id="484"/>
            <p14:sldId id="438"/>
            <p14:sldId id="443"/>
            <p14:sldId id="442"/>
            <p14:sldId id="474"/>
            <p14:sldId id="485"/>
            <p14:sldId id="486"/>
            <p14:sldId id="374"/>
            <p14:sldId id="445"/>
            <p14:sldId id="447"/>
            <p14:sldId id="448"/>
            <p14:sldId id="444"/>
            <p14:sldId id="379"/>
            <p14:sldId id="449"/>
            <p14:sldId id="450"/>
            <p14:sldId id="451"/>
            <p14:sldId id="453"/>
            <p14:sldId id="476"/>
            <p14:sldId id="487"/>
            <p14:sldId id="488"/>
            <p14:sldId id="489"/>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047"/>
    <p:restoredTop sz="93919"/>
  </p:normalViewPr>
  <p:slideViewPr>
    <p:cSldViewPr snapToGrid="0" snapToObjects="1">
      <p:cViewPr varScale="1">
        <p:scale>
          <a:sx n="61" d="100"/>
          <a:sy n="61" d="100"/>
        </p:scale>
        <p:origin x="232" y="3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notesMaster" Target="notesMasters/notesMaster1.xml"/><Relationship Id="rId116" Type="http://schemas.openxmlformats.org/officeDocument/2006/relationships/presProps" Target="presProps.xml"/><Relationship Id="rId117" Type="http://schemas.openxmlformats.org/officeDocument/2006/relationships/viewProps" Target="viewProps.xml"/><Relationship Id="rId118" Type="http://schemas.openxmlformats.org/officeDocument/2006/relationships/theme" Target="theme/theme1.xml"/><Relationship Id="rId119" Type="http://schemas.openxmlformats.org/officeDocument/2006/relationships/tableStyles" Target="tableStyle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8A9A7-2F8A-8542-A5B3-1DCBE9DCB46D}" type="datetimeFigureOut">
              <a:rPr lang="en-US" smtClean="0"/>
              <a:t>10/18/16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1345F-47DA-8D41-A25D-7C1673F27225}" type="slidenum">
              <a:rPr lang="en-US" smtClean="0"/>
              <a:t>‹#›</a:t>
            </a:fld>
            <a:endParaRPr lang="en-US"/>
          </a:p>
        </p:txBody>
      </p:sp>
    </p:spTree>
    <p:extLst>
      <p:ext uri="{BB962C8B-B14F-4D97-AF65-F5344CB8AC3E}">
        <p14:creationId xmlns:p14="http://schemas.microsoft.com/office/powerpoint/2010/main" val="30738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A182C9-36C4-4043-8412-E8D68754989F}" type="slidenum">
              <a:rPr lang="en-US" smtClean="0"/>
              <a:pPr/>
              <a:t>1</a:t>
            </a:fld>
            <a:endParaRPr lang="en-US"/>
          </a:p>
        </p:txBody>
      </p:sp>
    </p:spTree>
    <p:extLst>
      <p:ext uri="{BB962C8B-B14F-4D97-AF65-F5344CB8AC3E}">
        <p14:creationId xmlns:p14="http://schemas.microsoft.com/office/powerpoint/2010/main" val="1860917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93700" y="692150"/>
            <a:ext cx="6070600" cy="3416300"/>
          </a:xfrm>
          <a:ln cap="flat"/>
        </p:spPr>
      </p:sp>
      <p:sp>
        <p:nvSpPr>
          <p:cNvPr id="614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940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26</a:t>
            </a:fld>
            <a:endParaRPr lang="en-US"/>
          </a:p>
        </p:txBody>
      </p:sp>
    </p:spTree>
    <p:extLst>
      <p:ext uri="{BB962C8B-B14F-4D97-AF65-F5344CB8AC3E}">
        <p14:creationId xmlns:p14="http://schemas.microsoft.com/office/powerpoint/2010/main" val="945528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393700" y="692150"/>
            <a:ext cx="6070600" cy="3416300"/>
          </a:xfrm>
          <a:ln cap="flat"/>
        </p:spPr>
      </p:sp>
      <p:sp>
        <p:nvSpPr>
          <p:cNvPr id="2662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3431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992" y="0"/>
            <a:ext cx="2971009" cy="457596"/>
          </a:xfrm>
          <a:prstGeom prst="rect">
            <a:avLst/>
          </a:prstGeom>
          <a:noFill/>
          <a:ln w="9525">
            <a:noFill/>
            <a:miter lim="800000"/>
            <a:headEnd/>
            <a:tailEnd/>
          </a:ln>
          <a:effectLst/>
        </p:spPr>
        <p:txBody>
          <a:bodyPr wrap="none" lIns="91166" tIns="45583" rIns="91166" bIns="45583" anchor="ctr">
            <a:prstTxWarp prst="textNoShape">
              <a:avLst/>
            </a:prstTxWarp>
          </a:bodyPr>
          <a:lstStyle/>
          <a:p>
            <a:endParaRPr lang="en-US">
              <a:solidFill>
                <a:prstClr val="black"/>
              </a:solidFill>
              <a:latin typeface="Calibri"/>
            </a:endParaRPr>
          </a:p>
        </p:txBody>
      </p:sp>
      <p:sp>
        <p:nvSpPr>
          <p:cNvPr id="16387" name="Rectangle 3"/>
          <p:cNvSpPr>
            <a:spLocks noChangeArrowheads="1"/>
          </p:cNvSpPr>
          <p:nvPr/>
        </p:nvSpPr>
        <p:spPr bwMode="auto">
          <a:xfrm>
            <a:off x="3886992" y="8686404"/>
            <a:ext cx="2971009" cy="457596"/>
          </a:xfrm>
          <a:prstGeom prst="rect">
            <a:avLst/>
          </a:prstGeom>
          <a:noFill/>
          <a:ln w="9525">
            <a:noFill/>
            <a:miter lim="800000"/>
            <a:headEnd/>
            <a:tailEnd/>
          </a:ln>
          <a:effectLst/>
        </p:spPr>
        <p:txBody>
          <a:bodyPr lIns="18993" tIns="0" rIns="18993" bIns="0" anchor="b">
            <a:prstTxWarp prst="textNoShape">
              <a:avLst/>
            </a:prstTxWarp>
          </a:bodyPr>
          <a:lstStyle/>
          <a:p>
            <a:pPr algn="r" defTabSz="914822"/>
            <a:r>
              <a:rPr lang="en-US" sz="1000" i="1" dirty="0">
                <a:solidFill>
                  <a:prstClr val="black"/>
                </a:solidFill>
                <a:latin typeface="Book Antiqua" charset="0"/>
              </a:rPr>
              <a:t>7</a:t>
            </a:r>
          </a:p>
        </p:txBody>
      </p:sp>
      <p:sp>
        <p:nvSpPr>
          <p:cNvPr id="16388" name="Rectangle 4"/>
          <p:cNvSpPr>
            <a:spLocks noChangeArrowheads="1"/>
          </p:cNvSpPr>
          <p:nvPr/>
        </p:nvSpPr>
        <p:spPr bwMode="auto">
          <a:xfrm>
            <a:off x="1" y="8686404"/>
            <a:ext cx="2972591" cy="457596"/>
          </a:xfrm>
          <a:prstGeom prst="rect">
            <a:avLst/>
          </a:prstGeom>
          <a:noFill/>
          <a:ln w="9525">
            <a:noFill/>
            <a:miter lim="800000"/>
            <a:headEnd/>
            <a:tailEnd/>
          </a:ln>
          <a:effectLst/>
        </p:spPr>
        <p:txBody>
          <a:bodyPr wrap="none" lIns="91166" tIns="45583" rIns="91166" bIns="45583" anchor="ctr">
            <a:prstTxWarp prst="textNoShape">
              <a:avLst/>
            </a:prstTxWarp>
          </a:bodyPr>
          <a:lstStyle/>
          <a:p>
            <a:endParaRPr lang="en-US">
              <a:solidFill>
                <a:prstClr val="black"/>
              </a:solidFill>
              <a:latin typeface="Calibri"/>
            </a:endParaRPr>
          </a:p>
        </p:txBody>
      </p:sp>
      <p:sp>
        <p:nvSpPr>
          <p:cNvPr id="16389" name="Rectangle 5"/>
          <p:cNvSpPr>
            <a:spLocks noChangeArrowheads="1"/>
          </p:cNvSpPr>
          <p:nvPr/>
        </p:nvSpPr>
        <p:spPr bwMode="auto">
          <a:xfrm>
            <a:off x="1" y="0"/>
            <a:ext cx="2972591" cy="457596"/>
          </a:xfrm>
          <a:prstGeom prst="rect">
            <a:avLst/>
          </a:prstGeom>
          <a:noFill/>
          <a:ln w="9525">
            <a:noFill/>
            <a:miter lim="800000"/>
            <a:headEnd/>
            <a:tailEnd/>
          </a:ln>
          <a:effectLst/>
        </p:spPr>
        <p:txBody>
          <a:bodyPr wrap="none" lIns="91166" tIns="45583" rIns="91166" bIns="45583" anchor="ctr">
            <a:prstTxWarp prst="textNoShape">
              <a:avLst/>
            </a:prstTxWarp>
          </a:bodyPr>
          <a:lstStyle/>
          <a:p>
            <a:endParaRPr lang="en-US">
              <a:solidFill>
                <a:prstClr val="black"/>
              </a:solidFill>
              <a:latin typeface="Calibri"/>
            </a:endParaRPr>
          </a:p>
        </p:txBody>
      </p:sp>
      <p:sp>
        <p:nvSpPr>
          <p:cNvPr id="16390" name="Rectangle 6"/>
          <p:cNvSpPr>
            <a:spLocks noGrp="1" noRot="1" noChangeAspect="1" noChangeArrowheads="1" noTextEdit="1"/>
          </p:cNvSpPr>
          <p:nvPr>
            <p:ph type="sldImg"/>
          </p:nvPr>
        </p:nvSpPr>
        <p:spPr>
          <a:ln cap="flat"/>
        </p:spPr>
      </p:sp>
      <p:sp>
        <p:nvSpPr>
          <p:cNvPr id="1639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08772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992" y="0"/>
            <a:ext cx="2971009" cy="457596"/>
          </a:xfrm>
          <a:prstGeom prst="rect">
            <a:avLst/>
          </a:prstGeom>
          <a:noFill/>
          <a:ln w="9525">
            <a:noFill/>
            <a:miter lim="800000"/>
            <a:headEnd/>
            <a:tailEnd/>
          </a:ln>
          <a:effectLst/>
        </p:spPr>
        <p:txBody>
          <a:bodyPr wrap="none" lIns="91166" tIns="45583" rIns="91166" bIns="45583" anchor="ctr">
            <a:prstTxWarp prst="textNoShape">
              <a:avLst/>
            </a:prstTxWarp>
          </a:bodyPr>
          <a:lstStyle/>
          <a:p>
            <a:endParaRPr lang="en-US">
              <a:solidFill>
                <a:prstClr val="black"/>
              </a:solidFill>
              <a:latin typeface="Calibri"/>
            </a:endParaRPr>
          </a:p>
        </p:txBody>
      </p:sp>
      <p:sp>
        <p:nvSpPr>
          <p:cNvPr id="16387" name="Rectangle 3"/>
          <p:cNvSpPr>
            <a:spLocks noChangeArrowheads="1"/>
          </p:cNvSpPr>
          <p:nvPr/>
        </p:nvSpPr>
        <p:spPr bwMode="auto">
          <a:xfrm>
            <a:off x="3886992" y="8686404"/>
            <a:ext cx="2971009" cy="457596"/>
          </a:xfrm>
          <a:prstGeom prst="rect">
            <a:avLst/>
          </a:prstGeom>
          <a:noFill/>
          <a:ln w="9525">
            <a:noFill/>
            <a:miter lim="800000"/>
            <a:headEnd/>
            <a:tailEnd/>
          </a:ln>
          <a:effectLst/>
        </p:spPr>
        <p:txBody>
          <a:bodyPr lIns="18993" tIns="0" rIns="18993" bIns="0" anchor="b">
            <a:prstTxWarp prst="textNoShape">
              <a:avLst/>
            </a:prstTxWarp>
          </a:bodyPr>
          <a:lstStyle/>
          <a:p>
            <a:pPr algn="r" defTabSz="914822"/>
            <a:r>
              <a:rPr lang="en-US" sz="1000" i="1" dirty="0">
                <a:solidFill>
                  <a:prstClr val="black"/>
                </a:solidFill>
                <a:latin typeface="Book Antiqua" charset="0"/>
              </a:rPr>
              <a:t>7</a:t>
            </a:r>
          </a:p>
        </p:txBody>
      </p:sp>
      <p:sp>
        <p:nvSpPr>
          <p:cNvPr id="16388" name="Rectangle 4"/>
          <p:cNvSpPr>
            <a:spLocks noChangeArrowheads="1"/>
          </p:cNvSpPr>
          <p:nvPr/>
        </p:nvSpPr>
        <p:spPr bwMode="auto">
          <a:xfrm>
            <a:off x="1" y="8686404"/>
            <a:ext cx="2972591" cy="457596"/>
          </a:xfrm>
          <a:prstGeom prst="rect">
            <a:avLst/>
          </a:prstGeom>
          <a:noFill/>
          <a:ln w="9525">
            <a:noFill/>
            <a:miter lim="800000"/>
            <a:headEnd/>
            <a:tailEnd/>
          </a:ln>
          <a:effectLst/>
        </p:spPr>
        <p:txBody>
          <a:bodyPr wrap="none" lIns="91166" tIns="45583" rIns="91166" bIns="45583" anchor="ctr">
            <a:prstTxWarp prst="textNoShape">
              <a:avLst/>
            </a:prstTxWarp>
          </a:bodyPr>
          <a:lstStyle/>
          <a:p>
            <a:endParaRPr lang="en-US">
              <a:solidFill>
                <a:prstClr val="black"/>
              </a:solidFill>
              <a:latin typeface="Calibri"/>
            </a:endParaRPr>
          </a:p>
        </p:txBody>
      </p:sp>
      <p:sp>
        <p:nvSpPr>
          <p:cNvPr id="16389" name="Rectangle 5"/>
          <p:cNvSpPr>
            <a:spLocks noChangeArrowheads="1"/>
          </p:cNvSpPr>
          <p:nvPr/>
        </p:nvSpPr>
        <p:spPr bwMode="auto">
          <a:xfrm>
            <a:off x="1" y="0"/>
            <a:ext cx="2972591" cy="457596"/>
          </a:xfrm>
          <a:prstGeom prst="rect">
            <a:avLst/>
          </a:prstGeom>
          <a:noFill/>
          <a:ln w="9525">
            <a:noFill/>
            <a:miter lim="800000"/>
            <a:headEnd/>
            <a:tailEnd/>
          </a:ln>
          <a:effectLst/>
        </p:spPr>
        <p:txBody>
          <a:bodyPr wrap="none" lIns="91166" tIns="45583" rIns="91166" bIns="45583" anchor="ctr">
            <a:prstTxWarp prst="textNoShape">
              <a:avLst/>
            </a:prstTxWarp>
          </a:bodyPr>
          <a:lstStyle/>
          <a:p>
            <a:endParaRPr lang="en-US">
              <a:solidFill>
                <a:prstClr val="black"/>
              </a:solidFill>
              <a:latin typeface="Calibri"/>
            </a:endParaRPr>
          </a:p>
        </p:txBody>
      </p:sp>
      <p:sp>
        <p:nvSpPr>
          <p:cNvPr id="16390" name="Rectangle 6"/>
          <p:cNvSpPr>
            <a:spLocks noGrp="1" noRot="1" noChangeAspect="1" noChangeArrowheads="1" noTextEdit="1"/>
          </p:cNvSpPr>
          <p:nvPr>
            <p:ph type="sldImg"/>
          </p:nvPr>
        </p:nvSpPr>
        <p:spPr>
          <a:ln cap="flat"/>
        </p:spPr>
      </p:sp>
      <p:sp>
        <p:nvSpPr>
          <p:cNvPr id="1639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50346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39</a:t>
            </a:fld>
            <a:endParaRPr lang="en-US"/>
          </a:p>
        </p:txBody>
      </p:sp>
    </p:spTree>
    <p:extLst>
      <p:ext uri="{BB962C8B-B14F-4D97-AF65-F5344CB8AC3E}">
        <p14:creationId xmlns:p14="http://schemas.microsoft.com/office/powerpoint/2010/main" val="1473820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0577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10373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A182C9-36C4-4043-8412-E8D68754989F}" type="slidenum">
              <a:rPr lang="en-US" smtClean="0"/>
              <a:pPr/>
              <a:t>54</a:t>
            </a:fld>
            <a:endParaRPr lang="en-US"/>
          </a:p>
        </p:txBody>
      </p:sp>
    </p:spTree>
    <p:extLst>
      <p:ext uri="{BB962C8B-B14F-4D97-AF65-F5344CB8AC3E}">
        <p14:creationId xmlns:p14="http://schemas.microsoft.com/office/powerpoint/2010/main" val="705634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55</a:t>
            </a:fld>
            <a:endParaRPr lang="en-US"/>
          </a:p>
        </p:txBody>
      </p:sp>
    </p:spTree>
    <p:extLst>
      <p:ext uri="{BB962C8B-B14F-4D97-AF65-F5344CB8AC3E}">
        <p14:creationId xmlns:p14="http://schemas.microsoft.com/office/powerpoint/2010/main" val="5664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2046897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57</a:t>
            </a:fld>
            <a:endParaRPr lang="en-US"/>
          </a:p>
        </p:txBody>
      </p:sp>
    </p:spTree>
    <p:extLst>
      <p:ext uri="{BB962C8B-B14F-4D97-AF65-F5344CB8AC3E}">
        <p14:creationId xmlns:p14="http://schemas.microsoft.com/office/powerpoint/2010/main" val="227485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393700" y="692150"/>
            <a:ext cx="6070600" cy="3416300"/>
          </a:xfrm>
          <a:ln cap="flat"/>
        </p:spPr>
      </p:sp>
      <p:sp>
        <p:nvSpPr>
          <p:cNvPr id="819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06563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393700" y="692150"/>
            <a:ext cx="6070600" cy="3416300"/>
          </a:xfrm>
          <a:ln cap="flat"/>
        </p:spPr>
      </p:sp>
      <p:sp>
        <p:nvSpPr>
          <p:cNvPr id="1229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8187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393700" y="692150"/>
            <a:ext cx="6070600" cy="3416300"/>
          </a:xfrm>
          <a:ln cap="flat"/>
        </p:spPr>
      </p:sp>
      <p:sp>
        <p:nvSpPr>
          <p:cNvPr id="1229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15604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393700" y="692150"/>
            <a:ext cx="6070600" cy="3416300"/>
          </a:xfrm>
          <a:ln cap="flat"/>
        </p:spPr>
      </p:sp>
      <p:sp>
        <p:nvSpPr>
          <p:cNvPr id="1229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50256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393700" y="692150"/>
            <a:ext cx="6070600" cy="3416300"/>
          </a:xfrm>
          <a:ln cap="flat"/>
        </p:spPr>
      </p:sp>
      <p:sp>
        <p:nvSpPr>
          <p:cNvPr id="1229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8067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393700" y="692150"/>
            <a:ext cx="6070600" cy="3416300"/>
          </a:xfrm>
          <a:ln cap="flat"/>
        </p:spPr>
      </p:sp>
      <p:sp>
        <p:nvSpPr>
          <p:cNvPr id="1229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60018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393700" y="692150"/>
            <a:ext cx="6070600" cy="3416300"/>
          </a:xfrm>
          <a:ln cap="flat"/>
        </p:spPr>
      </p:sp>
      <p:sp>
        <p:nvSpPr>
          <p:cNvPr id="1638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915171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3700" y="692150"/>
            <a:ext cx="6070600" cy="3416300"/>
          </a:xfrm>
          <a:ln cap="flat"/>
        </p:spPr>
      </p:sp>
      <p:sp>
        <p:nvSpPr>
          <p:cNvPr id="184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730911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3700" y="692150"/>
            <a:ext cx="6070600" cy="3416300"/>
          </a:xfrm>
          <a:ln cap="flat"/>
        </p:spPr>
      </p:sp>
      <p:sp>
        <p:nvSpPr>
          <p:cNvPr id="184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1456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18597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3700" y="692150"/>
            <a:ext cx="6070600" cy="3416300"/>
          </a:xfrm>
          <a:ln cap="flat"/>
        </p:spPr>
      </p:sp>
      <p:sp>
        <p:nvSpPr>
          <p:cNvPr id="184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41729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3700" y="692150"/>
            <a:ext cx="6070600" cy="3416300"/>
          </a:xfrm>
          <a:ln cap="flat"/>
        </p:spPr>
      </p:sp>
      <p:sp>
        <p:nvSpPr>
          <p:cNvPr id="184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10772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84</a:t>
            </a:fld>
            <a:endParaRPr lang="en-US"/>
          </a:p>
        </p:txBody>
      </p:sp>
    </p:spTree>
    <p:extLst>
      <p:ext uri="{BB962C8B-B14F-4D97-AF65-F5344CB8AC3E}">
        <p14:creationId xmlns:p14="http://schemas.microsoft.com/office/powerpoint/2010/main" val="246219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393700" y="692150"/>
            <a:ext cx="6070600" cy="3416300"/>
          </a:xfrm>
          <a:ln cap="flat"/>
        </p:spPr>
      </p:sp>
      <p:sp>
        <p:nvSpPr>
          <p:cNvPr id="1638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21205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E765DF5-22DB-424C-88C6-5DE7B0A5BAAF}" type="slidenum">
              <a:rPr lang="en-US"/>
              <a:pPr/>
              <a:t>90</a:t>
            </a:fld>
            <a:endParaRPr lang="en-US"/>
          </a:p>
        </p:txBody>
      </p:sp>
      <p:sp>
        <p:nvSpPr>
          <p:cNvPr id="7170" name="Rectangle 2"/>
          <p:cNvSpPr>
            <a:spLocks noGrp="1" noRot="1" noChangeAspect="1" noChangeArrowheads="1" noTextEdit="1"/>
          </p:cNvSpPr>
          <p:nvPr>
            <p:ph type="sldImg"/>
          </p:nvPr>
        </p:nvSpPr>
        <p:spPr>
          <a:xfrm>
            <a:off x="393700" y="692150"/>
            <a:ext cx="6070600" cy="3416300"/>
          </a:xfrm>
          <a:ln cap="flat"/>
        </p:spPr>
      </p:sp>
      <p:sp>
        <p:nvSpPr>
          <p:cNvPr id="7171" name="Rectangle 3"/>
          <p:cNvSpPr>
            <a:spLocks noGrp="1" noChangeArrowheads="1"/>
          </p:cNvSpPr>
          <p:nvPr>
            <p:ph type="body" idx="1"/>
          </p:nvPr>
        </p:nvSpPr>
        <p:spPr>
          <a:ln/>
        </p:spPr>
        <p:txBody>
          <a:bodyPr lIns="90353" rIns="90353"/>
          <a:lstStyle/>
          <a:p>
            <a:pPr defTabSz="897301"/>
            <a:endParaRPr lang="en-US" dirty="0"/>
          </a:p>
        </p:txBody>
      </p:sp>
    </p:spTree>
    <p:extLst>
      <p:ext uri="{BB962C8B-B14F-4D97-AF65-F5344CB8AC3E}">
        <p14:creationId xmlns:p14="http://schemas.microsoft.com/office/powerpoint/2010/main" val="706425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393700" y="692150"/>
            <a:ext cx="6070600" cy="3416300"/>
          </a:xfrm>
          <a:ln cap="flat"/>
        </p:spPr>
      </p:sp>
      <p:sp>
        <p:nvSpPr>
          <p:cNvPr id="2253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010728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67C84C5-F5FD-3544-8E8D-7E5A1F599A31}" type="slidenum">
              <a:rPr lang="en-US"/>
              <a:pPr/>
              <a:t>104</a:t>
            </a:fld>
            <a:endParaRPr lang="en-US"/>
          </a:p>
        </p:txBody>
      </p:sp>
      <p:sp>
        <p:nvSpPr>
          <p:cNvPr id="13314" name="Rectangle 2"/>
          <p:cNvSpPr>
            <a:spLocks noGrp="1" noRot="1" noChangeAspect="1" noChangeArrowheads="1" noTextEdit="1"/>
          </p:cNvSpPr>
          <p:nvPr>
            <p:ph type="sldImg"/>
          </p:nvPr>
        </p:nvSpPr>
        <p:spPr>
          <a:xfrm>
            <a:off x="393700" y="692150"/>
            <a:ext cx="6070600" cy="3416300"/>
          </a:xfrm>
          <a:ln cap="flat"/>
        </p:spPr>
      </p:sp>
      <p:sp>
        <p:nvSpPr>
          <p:cNvPr id="13315" name="Rectangle 3"/>
          <p:cNvSpPr>
            <a:spLocks noGrp="1" noChangeArrowheads="1"/>
          </p:cNvSpPr>
          <p:nvPr>
            <p:ph type="body" idx="1"/>
          </p:nvPr>
        </p:nvSpPr>
        <p:spPr>
          <a:ln/>
        </p:spPr>
        <p:txBody>
          <a:bodyPr lIns="90353" rIns="90353"/>
          <a:lstStyle/>
          <a:p>
            <a:pPr defTabSz="897301"/>
            <a:endParaRPr lang="en-US" dirty="0"/>
          </a:p>
        </p:txBody>
      </p:sp>
    </p:spTree>
    <p:extLst>
      <p:ext uri="{BB962C8B-B14F-4D97-AF65-F5344CB8AC3E}">
        <p14:creationId xmlns:p14="http://schemas.microsoft.com/office/powerpoint/2010/main" val="1978744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4A4AE58-52BE-A945-B375-FFE6610ACD02}" type="slidenum">
              <a:rPr lang="en-US"/>
              <a:pPr/>
              <a:t>106</a:t>
            </a:fld>
            <a:endParaRPr lang="en-US"/>
          </a:p>
        </p:txBody>
      </p:sp>
      <p:sp>
        <p:nvSpPr>
          <p:cNvPr id="27650" name="Rectangle 2"/>
          <p:cNvSpPr>
            <a:spLocks noGrp="1" noRot="1" noChangeAspect="1" noChangeArrowheads="1" noTextEdit="1"/>
          </p:cNvSpPr>
          <p:nvPr>
            <p:ph type="sldImg"/>
          </p:nvPr>
        </p:nvSpPr>
        <p:spPr>
          <a:xfrm>
            <a:off x="393700" y="692150"/>
            <a:ext cx="6070600" cy="3416300"/>
          </a:xfrm>
          <a:ln cap="flat"/>
        </p:spPr>
      </p:sp>
      <p:sp>
        <p:nvSpPr>
          <p:cNvPr id="27651" name="Rectangle 3"/>
          <p:cNvSpPr>
            <a:spLocks noGrp="1" noChangeArrowheads="1"/>
          </p:cNvSpPr>
          <p:nvPr>
            <p:ph type="body" idx="1"/>
          </p:nvPr>
        </p:nvSpPr>
        <p:spPr>
          <a:ln/>
        </p:spPr>
        <p:txBody>
          <a:bodyPr lIns="90353" rIns="90353"/>
          <a:lstStyle/>
          <a:p>
            <a:pPr defTabSz="897301"/>
            <a:endParaRPr lang="en-US" dirty="0"/>
          </a:p>
        </p:txBody>
      </p:sp>
    </p:spTree>
    <p:extLst>
      <p:ext uri="{BB962C8B-B14F-4D97-AF65-F5344CB8AC3E}">
        <p14:creationId xmlns:p14="http://schemas.microsoft.com/office/powerpoint/2010/main" val="1555309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4A4AE58-52BE-A945-B375-FFE6610ACD02}" type="slidenum">
              <a:rPr lang="en-US"/>
              <a:pPr/>
              <a:t>107</a:t>
            </a:fld>
            <a:endParaRPr lang="en-US"/>
          </a:p>
        </p:txBody>
      </p:sp>
      <p:sp>
        <p:nvSpPr>
          <p:cNvPr id="27650" name="Rectangle 2"/>
          <p:cNvSpPr>
            <a:spLocks noGrp="1" noRot="1" noChangeAspect="1" noChangeArrowheads="1" noTextEdit="1"/>
          </p:cNvSpPr>
          <p:nvPr>
            <p:ph type="sldImg"/>
          </p:nvPr>
        </p:nvSpPr>
        <p:spPr>
          <a:xfrm>
            <a:off x="393700" y="692150"/>
            <a:ext cx="6070600" cy="3416300"/>
          </a:xfrm>
          <a:ln cap="flat"/>
        </p:spPr>
      </p:sp>
      <p:sp>
        <p:nvSpPr>
          <p:cNvPr id="27651" name="Rectangle 3"/>
          <p:cNvSpPr>
            <a:spLocks noGrp="1" noChangeArrowheads="1"/>
          </p:cNvSpPr>
          <p:nvPr>
            <p:ph type="body" idx="1"/>
          </p:nvPr>
        </p:nvSpPr>
        <p:spPr>
          <a:ln/>
        </p:spPr>
        <p:txBody>
          <a:bodyPr lIns="90353" rIns="90353"/>
          <a:lstStyle/>
          <a:p>
            <a:pPr defTabSz="897301"/>
            <a:endParaRPr lang="en-US" dirty="0"/>
          </a:p>
        </p:txBody>
      </p:sp>
    </p:spTree>
    <p:extLst>
      <p:ext uri="{BB962C8B-B14F-4D97-AF65-F5344CB8AC3E}">
        <p14:creationId xmlns:p14="http://schemas.microsoft.com/office/powerpoint/2010/main" val="1039916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4A4AE58-52BE-A945-B375-FFE6610ACD02}" type="slidenum">
              <a:rPr lang="en-US"/>
              <a:pPr/>
              <a:t>108</a:t>
            </a:fld>
            <a:endParaRPr lang="en-US"/>
          </a:p>
        </p:txBody>
      </p:sp>
      <p:sp>
        <p:nvSpPr>
          <p:cNvPr id="27650" name="Rectangle 2"/>
          <p:cNvSpPr>
            <a:spLocks noGrp="1" noRot="1" noChangeAspect="1" noChangeArrowheads="1" noTextEdit="1"/>
          </p:cNvSpPr>
          <p:nvPr>
            <p:ph type="sldImg"/>
          </p:nvPr>
        </p:nvSpPr>
        <p:spPr>
          <a:xfrm>
            <a:off x="393700" y="692150"/>
            <a:ext cx="6070600" cy="3416300"/>
          </a:xfrm>
          <a:ln cap="flat"/>
        </p:spPr>
      </p:sp>
      <p:sp>
        <p:nvSpPr>
          <p:cNvPr id="27651" name="Rectangle 3"/>
          <p:cNvSpPr>
            <a:spLocks noGrp="1" noChangeArrowheads="1"/>
          </p:cNvSpPr>
          <p:nvPr>
            <p:ph type="body" idx="1"/>
          </p:nvPr>
        </p:nvSpPr>
        <p:spPr>
          <a:ln/>
        </p:spPr>
        <p:txBody>
          <a:bodyPr lIns="90353" rIns="90353"/>
          <a:lstStyle/>
          <a:p>
            <a:pPr defTabSz="897301"/>
            <a:endParaRPr lang="en-US" dirty="0"/>
          </a:p>
        </p:txBody>
      </p:sp>
    </p:spTree>
    <p:extLst>
      <p:ext uri="{BB962C8B-B14F-4D97-AF65-F5344CB8AC3E}">
        <p14:creationId xmlns:p14="http://schemas.microsoft.com/office/powerpoint/2010/main" val="814188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A182C9-36C4-4043-8412-E8D68754989F}" type="slidenum">
              <a:rPr lang="en-US" smtClean="0"/>
              <a:pPr/>
              <a:t>5</a:t>
            </a:fld>
            <a:endParaRPr lang="en-US"/>
          </a:p>
        </p:txBody>
      </p:sp>
    </p:spTree>
    <p:extLst>
      <p:ext uri="{BB962C8B-B14F-4D97-AF65-F5344CB8AC3E}">
        <p14:creationId xmlns:p14="http://schemas.microsoft.com/office/powerpoint/2010/main" val="12964471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4A4AE58-52BE-A945-B375-FFE6610ACD02}" type="slidenum">
              <a:rPr lang="en-US"/>
              <a:pPr/>
              <a:t>109</a:t>
            </a:fld>
            <a:endParaRPr lang="en-US"/>
          </a:p>
        </p:txBody>
      </p:sp>
      <p:sp>
        <p:nvSpPr>
          <p:cNvPr id="27650" name="Rectangle 2"/>
          <p:cNvSpPr>
            <a:spLocks noGrp="1" noRot="1" noChangeAspect="1" noChangeArrowheads="1" noTextEdit="1"/>
          </p:cNvSpPr>
          <p:nvPr>
            <p:ph type="sldImg"/>
          </p:nvPr>
        </p:nvSpPr>
        <p:spPr>
          <a:xfrm>
            <a:off x="393700" y="692150"/>
            <a:ext cx="6070600" cy="3416300"/>
          </a:xfrm>
          <a:ln cap="flat"/>
        </p:spPr>
      </p:sp>
      <p:sp>
        <p:nvSpPr>
          <p:cNvPr id="27651" name="Rectangle 3"/>
          <p:cNvSpPr>
            <a:spLocks noGrp="1" noChangeArrowheads="1"/>
          </p:cNvSpPr>
          <p:nvPr>
            <p:ph type="body" idx="1"/>
          </p:nvPr>
        </p:nvSpPr>
        <p:spPr>
          <a:ln/>
        </p:spPr>
        <p:txBody>
          <a:bodyPr lIns="90353" rIns="90353"/>
          <a:lstStyle/>
          <a:p>
            <a:pPr defTabSz="897301"/>
            <a:endParaRPr lang="en-US" dirty="0"/>
          </a:p>
        </p:txBody>
      </p:sp>
    </p:spTree>
    <p:extLst>
      <p:ext uri="{BB962C8B-B14F-4D97-AF65-F5344CB8AC3E}">
        <p14:creationId xmlns:p14="http://schemas.microsoft.com/office/powerpoint/2010/main" val="540819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elioxman.blogspot.com</a:t>
            </a:r>
            <a:r>
              <a:rPr lang="en-US" dirty="0" smtClean="0"/>
              <a:t>/2013/02/</a:t>
            </a:r>
            <a:r>
              <a:rPr lang="en-US" dirty="0" err="1" smtClean="0"/>
              <a:t>postgres-deadlock.html</a:t>
            </a:r>
            <a:endParaRPr lang="en-US" dirty="0"/>
          </a:p>
        </p:txBody>
      </p:sp>
      <p:sp>
        <p:nvSpPr>
          <p:cNvPr id="4" name="Slide Number Placeholder 3"/>
          <p:cNvSpPr>
            <a:spLocks noGrp="1"/>
          </p:cNvSpPr>
          <p:nvPr>
            <p:ph type="sldNum" sz="quarter" idx="10"/>
          </p:nvPr>
        </p:nvSpPr>
        <p:spPr/>
        <p:txBody>
          <a:bodyPr/>
          <a:lstStyle/>
          <a:p>
            <a:fld id="{5F99D1CC-2DD0-9340-8C33-E66EE752760E}" type="slidenum">
              <a:rPr lang="en-US" smtClean="0"/>
              <a:t>110</a:t>
            </a:fld>
            <a:endParaRPr lang="en-US"/>
          </a:p>
        </p:txBody>
      </p:sp>
    </p:spTree>
    <p:extLst>
      <p:ext uri="{BB962C8B-B14F-4D97-AF65-F5344CB8AC3E}">
        <p14:creationId xmlns:p14="http://schemas.microsoft.com/office/powerpoint/2010/main" val="2038732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3B062BF-8938-6540-89F8-D1AD1892A69D}" type="slidenum">
              <a:rPr lang="en-US"/>
              <a:pPr/>
              <a:t>111</a:t>
            </a:fld>
            <a:endParaRPr lang="en-US"/>
          </a:p>
        </p:txBody>
      </p:sp>
      <p:sp>
        <p:nvSpPr>
          <p:cNvPr id="21506" name="Rectangle 2"/>
          <p:cNvSpPr>
            <a:spLocks noGrp="1" noRot="1" noChangeAspect="1" noChangeArrowheads="1" noTextEdit="1"/>
          </p:cNvSpPr>
          <p:nvPr>
            <p:ph type="sldImg"/>
          </p:nvPr>
        </p:nvSpPr>
        <p:spPr>
          <a:xfrm>
            <a:off x="393700" y="692150"/>
            <a:ext cx="6070600" cy="3416300"/>
          </a:xfrm>
          <a:ln cap="flat"/>
        </p:spPr>
      </p:sp>
      <p:sp>
        <p:nvSpPr>
          <p:cNvPr id="21507" name="Rectangle 3"/>
          <p:cNvSpPr>
            <a:spLocks noGrp="1" noChangeArrowheads="1"/>
          </p:cNvSpPr>
          <p:nvPr>
            <p:ph type="body" idx="1"/>
          </p:nvPr>
        </p:nvSpPr>
        <p:spPr>
          <a:ln/>
        </p:spPr>
        <p:txBody>
          <a:bodyPr lIns="90353" rIns="90353"/>
          <a:lstStyle/>
          <a:p>
            <a:pPr defTabSz="897301"/>
            <a:endParaRPr lang="en-US" dirty="0"/>
          </a:p>
        </p:txBody>
      </p:sp>
    </p:spTree>
    <p:extLst>
      <p:ext uri="{BB962C8B-B14F-4D97-AF65-F5344CB8AC3E}">
        <p14:creationId xmlns:p14="http://schemas.microsoft.com/office/powerpoint/2010/main" val="1337912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E6C3445-4911-6741-B235-1793BEBFC7C1}" type="slidenum">
              <a:rPr lang="en-US"/>
              <a:pPr/>
              <a:t>112</a:t>
            </a:fld>
            <a:endParaRPr lang="en-US"/>
          </a:p>
        </p:txBody>
      </p:sp>
      <p:sp>
        <p:nvSpPr>
          <p:cNvPr id="25602" name="Rectangle 2"/>
          <p:cNvSpPr>
            <a:spLocks noGrp="1" noRot="1" noChangeAspect="1" noChangeArrowheads="1" noTextEdit="1"/>
          </p:cNvSpPr>
          <p:nvPr>
            <p:ph type="sldImg"/>
          </p:nvPr>
        </p:nvSpPr>
        <p:spPr>
          <a:xfrm>
            <a:off x="393700" y="692150"/>
            <a:ext cx="6070600" cy="3416300"/>
          </a:xfrm>
          <a:ln cap="flat"/>
        </p:spPr>
      </p:sp>
      <p:sp>
        <p:nvSpPr>
          <p:cNvPr id="25603" name="Rectangle 3"/>
          <p:cNvSpPr>
            <a:spLocks noGrp="1" noChangeArrowheads="1"/>
          </p:cNvSpPr>
          <p:nvPr>
            <p:ph type="body" idx="1"/>
          </p:nvPr>
        </p:nvSpPr>
        <p:spPr>
          <a:ln/>
        </p:spPr>
        <p:txBody>
          <a:bodyPr lIns="90353" rIns="90353"/>
          <a:lstStyle/>
          <a:p>
            <a:pPr defTabSz="897301"/>
            <a:endParaRPr lang="en-US" dirty="0"/>
          </a:p>
        </p:txBody>
      </p:sp>
    </p:spTree>
    <p:extLst>
      <p:ext uri="{BB962C8B-B14F-4D97-AF65-F5344CB8AC3E}">
        <p14:creationId xmlns:p14="http://schemas.microsoft.com/office/powerpoint/2010/main" val="53349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6</a:t>
            </a:fld>
            <a:endParaRPr lang="en-US"/>
          </a:p>
        </p:txBody>
      </p:sp>
    </p:spTree>
    <p:extLst>
      <p:ext uri="{BB962C8B-B14F-4D97-AF65-F5344CB8AC3E}">
        <p14:creationId xmlns:p14="http://schemas.microsoft.com/office/powerpoint/2010/main" val="64198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8</a:t>
            </a:fld>
            <a:endParaRPr lang="en-US"/>
          </a:p>
        </p:txBody>
      </p:sp>
    </p:spTree>
    <p:extLst>
      <p:ext uri="{BB962C8B-B14F-4D97-AF65-F5344CB8AC3E}">
        <p14:creationId xmlns:p14="http://schemas.microsoft.com/office/powerpoint/2010/main" val="1482707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21345F-47DA-8D41-A25D-7C1673F27225}" type="slidenum">
              <a:rPr lang="en-US" smtClean="0"/>
              <a:t>9</a:t>
            </a:fld>
            <a:endParaRPr lang="en-US"/>
          </a:p>
        </p:txBody>
      </p:sp>
    </p:spTree>
    <p:extLst>
      <p:ext uri="{BB962C8B-B14F-4D97-AF65-F5344CB8AC3E}">
        <p14:creationId xmlns:p14="http://schemas.microsoft.com/office/powerpoint/2010/main" val="1499434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93700" y="692150"/>
            <a:ext cx="6070600" cy="3416300"/>
          </a:xfrm>
          <a:ln cap="flat"/>
        </p:spPr>
      </p:sp>
      <p:sp>
        <p:nvSpPr>
          <p:cNvPr id="614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5943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93700" y="692150"/>
            <a:ext cx="6070600" cy="3416300"/>
          </a:xfrm>
          <a:ln cap="flat"/>
        </p:spPr>
      </p:sp>
      <p:sp>
        <p:nvSpPr>
          <p:cNvPr id="614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483663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75508-BB0A-464D-ADEF-3A0075ABE227}" type="datetime1">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30929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159A3-DF54-4C46-A244-9A1C3258A5D5}" type="datetime1">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33751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23A13-4A4C-C245-A282-B82029FF14A9}" type="datetime1">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87471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DBABF-E9B9-0B48-88BB-0E26979FE3C3}" type="datetime1">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82466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0FF0DC-4CC6-E74B-ADE9-A3A724E54A70}" type="datetime1">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13652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6CA4E7-51A4-4043-B144-32E78EB53B2F}" type="datetime1">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93585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A253EF-D8E3-0440-8139-36EEB92428E3}" type="datetime1">
              <a:rPr lang="en-US" smtClean="0"/>
              <a:t>10/18/16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147033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FA77A2-9965-7C42-98E1-8D5C145B4EDB}" type="datetime1">
              <a:rPr lang="en-US" smtClean="0"/>
              <a:t>10/18/16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85761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7D39-643B-3A4B-8B1B-C9B22069A6E3}" type="datetime1">
              <a:rPr lang="en-US" smtClean="0"/>
              <a:t>10/18/16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4407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91225-698E-4144-BE2D-C0FAD87E1DE5}" type="datetime1">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203504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2CE43-A1E8-1340-A845-87D6176A44FB}" type="datetime1">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extLst>
      <p:ext uri="{BB962C8B-B14F-4D97-AF65-F5344CB8AC3E}">
        <p14:creationId xmlns:p14="http://schemas.microsoft.com/office/powerpoint/2010/main" val="21129366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80DAD-0F0E-1C48-9551-E0290ADDD356}" type="datetime1">
              <a:rPr lang="en-US" smtClean="0"/>
              <a:t>10/18/16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959-B587-3B45-A9B3-C17F42F09305}" type="slidenum">
              <a:rPr lang="en-US" smtClean="0"/>
              <a:t>‹#›</a:t>
            </a:fld>
            <a:endParaRPr lang="en-US"/>
          </a:p>
        </p:txBody>
      </p:sp>
    </p:spTree>
    <p:extLst>
      <p:ext uri="{BB962C8B-B14F-4D97-AF65-F5344CB8AC3E}">
        <p14:creationId xmlns:p14="http://schemas.microsoft.com/office/powerpoint/2010/main" val="37746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865438"/>
            <a:ext cx="7772400" cy="1470025"/>
          </a:xfrm>
        </p:spPr>
        <p:txBody>
          <a:bodyPr>
            <a:normAutofit fontScale="90000"/>
          </a:bodyPr>
          <a:lstStyle/>
          <a:p>
            <a:r>
              <a:rPr lang="en-US" dirty="0" smtClean="0"/>
              <a:t>Lectures 7 &amp; 8: Transactions</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12089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Lectures 8 &amp; 9</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543357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Random Access Memory (RAM) or </a:t>
            </a:r>
            <a:r>
              <a:rPr lang="en-US" b="1" dirty="0" smtClean="0"/>
              <a:t>Main Memory</a:t>
            </a:r>
            <a:r>
              <a:rPr lang="en-US" dirty="0" smtClean="0"/>
              <a:t>:</a:t>
            </a:r>
          </a:p>
          <a:p>
            <a:pPr marL="457200" lvl="1" indent="0">
              <a:buNone/>
            </a:pPr>
            <a:endParaRPr lang="en-US" i="1" dirty="0" smtClean="0"/>
          </a:p>
          <a:p>
            <a:pPr lvl="1"/>
            <a:r>
              <a:rPr lang="en-US" i="1" dirty="0" smtClean="0"/>
              <a:t>Fast</a:t>
            </a:r>
          </a:p>
          <a:p>
            <a:pPr lvl="2"/>
            <a:r>
              <a:rPr lang="en-US" dirty="0"/>
              <a:t>Random access, byte </a:t>
            </a:r>
            <a:r>
              <a:rPr lang="en-US" dirty="0" smtClean="0"/>
              <a:t>addressable</a:t>
            </a:r>
          </a:p>
          <a:p>
            <a:pPr lvl="3"/>
            <a:r>
              <a:rPr lang="en-US" dirty="0" smtClean="0"/>
              <a:t>~10x faster for </a:t>
            </a:r>
            <a:r>
              <a:rPr lang="en-US" u="sng" dirty="0" smtClean="0"/>
              <a:t>sequential access</a:t>
            </a:r>
          </a:p>
          <a:p>
            <a:pPr lvl="3"/>
            <a:r>
              <a:rPr lang="en-US" dirty="0" smtClean="0"/>
              <a:t>~100,000x faster for </a:t>
            </a:r>
            <a:r>
              <a:rPr lang="en-US" u="sng" dirty="0" smtClean="0"/>
              <a:t>random access!</a:t>
            </a:r>
          </a:p>
          <a:p>
            <a:pPr lvl="2"/>
            <a:endParaRPr lang="en-US" u="sng" dirty="0"/>
          </a:p>
          <a:p>
            <a:pPr lvl="1"/>
            <a:r>
              <a:rPr lang="en-US" i="1" dirty="0" smtClean="0"/>
              <a:t>Volatile</a:t>
            </a:r>
          </a:p>
          <a:p>
            <a:pPr lvl="2"/>
            <a:r>
              <a:rPr lang="en-US" dirty="0" smtClean="0"/>
              <a:t>Data can be lost if e.g. crash occurs, power goes out, </a:t>
            </a:r>
            <a:r>
              <a:rPr lang="en-US" dirty="0" err="1" smtClean="0"/>
              <a:t>etc</a:t>
            </a:r>
            <a:r>
              <a:rPr lang="en-US" dirty="0" smtClean="0"/>
              <a:t>!</a:t>
            </a:r>
          </a:p>
          <a:p>
            <a:pPr lvl="2"/>
            <a:endParaRPr lang="en-US" u="sng" dirty="0"/>
          </a:p>
          <a:p>
            <a:pPr lvl="1"/>
            <a:r>
              <a:rPr lang="en-US" dirty="0" smtClean="0"/>
              <a:t>Expensive</a:t>
            </a:r>
          </a:p>
          <a:p>
            <a:pPr lvl="2"/>
            <a:r>
              <a:rPr lang="en-US" dirty="0" smtClean="0"/>
              <a:t>For $100, get 16GB of RAM vs. 2TB of disk!</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10</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7590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Our model</a:t>
              </a:r>
              <a:endParaRPr lang="en-US" sz="1400" b="1" i="1" dirty="0">
                <a:solidFill>
                  <a:schemeClr val="tx1">
                    <a:lumMod val="65000"/>
                    <a:lumOff val="35000"/>
                  </a:schemeClr>
                </a:solidFill>
                <a:latin typeface="+mj-lt"/>
              </a:endParaRPr>
            </a:p>
          </p:txBody>
        </p:sp>
      </p:grpSp>
      <p:pic>
        <p:nvPicPr>
          <p:cNvPr id="8" name="Picture 7"/>
          <p:cNvPicPr>
            <a:picLocks noChangeAspect="1"/>
          </p:cNvPicPr>
          <p:nvPr/>
        </p:nvPicPr>
        <p:blipFill>
          <a:blip r:embed="rId2"/>
          <a:stretch>
            <a:fillRect/>
          </a:stretch>
        </p:blipFill>
        <p:spPr>
          <a:xfrm>
            <a:off x="8333448" y="2426486"/>
            <a:ext cx="3297504" cy="2198336"/>
          </a:xfrm>
          <a:prstGeom prst="rect">
            <a:avLst/>
          </a:prstGeom>
        </p:spPr>
      </p:pic>
      <p:sp>
        <p:nvSpPr>
          <p:cNvPr id="10" name="Title 1"/>
          <p:cNvSpPr txBox="1">
            <a:spLocks/>
          </p:cNvSpPr>
          <p:nvPr/>
        </p:nvSpPr>
        <p:spPr>
          <a:xfrm>
            <a:off x="838200" y="3727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High-level: Disk vs. </a:t>
            </a:r>
            <a:r>
              <a:rPr lang="en-US" dirty="0" smtClean="0"/>
              <a:t>Main Memory</a:t>
            </a:r>
            <a:endParaRPr lang="en-US" dirty="0"/>
          </a:p>
        </p:txBody>
      </p:sp>
    </p:spTree>
    <p:extLst>
      <p:ext uri="{BB962C8B-B14F-4D97-AF65-F5344CB8AC3E}">
        <p14:creationId xmlns:p14="http://schemas.microsoft.com/office/powerpoint/2010/main" val="760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to conflict </a:t>
            </a:r>
            <a:r>
              <a:rPr lang="en-US" dirty="0" err="1" smtClean="0"/>
              <a:t>serializability</a:t>
            </a:r>
            <a:endParaRPr lang="en-US" dirty="0"/>
          </a:p>
        </p:txBody>
      </p:sp>
      <p:sp>
        <p:nvSpPr>
          <p:cNvPr id="3" name="Content Placeholder 2"/>
          <p:cNvSpPr>
            <a:spLocks noGrp="1"/>
          </p:cNvSpPr>
          <p:nvPr>
            <p:ph idx="1"/>
          </p:nvPr>
        </p:nvSpPr>
        <p:spPr/>
        <p:txBody>
          <a:bodyPr/>
          <a:lstStyle/>
          <a:p>
            <a:r>
              <a:rPr lang="en-US" dirty="0" smtClean="0"/>
              <a:t>In the conflict graph, a topological ordering of nodes corresponds to </a:t>
            </a:r>
            <a:r>
              <a:rPr lang="en-US" b="1" dirty="0" smtClean="0"/>
              <a:t>a serial ordering of TXNs</a:t>
            </a:r>
            <a:endParaRPr lang="en-US" dirty="0" smtClean="0"/>
          </a:p>
          <a:p>
            <a:endParaRPr lang="en-US" dirty="0" smtClean="0"/>
          </a:p>
          <a:p>
            <a:r>
              <a:rPr lang="en-US" dirty="0" smtClean="0"/>
              <a:t>Thus an </a:t>
            </a:r>
            <a:r>
              <a:rPr lang="en-US" b="1" u="sng" dirty="0" smtClean="0"/>
              <a:t>acyclic</a:t>
            </a:r>
            <a:r>
              <a:rPr lang="en-US" dirty="0"/>
              <a:t> </a:t>
            </a:r>
            <a:r>
              <a:rPr lang="en-US" dirty="0" smtClean="0"/>
              <a:t>conflict graph </a:t>
            </a:r>
            <a:r>
              <a:rPr lang="en-US" dirty="0" smtClean="0">
                <a:sym typeface="Wingdings"/>
              </a:rPr>
              <a:t> conflict serializable!</a:t>
            </a:r>
            <a:endParaRPr lang="en-US" dirty="0"/>
          </a:p>
        </p:txBody>
      </p:sp>
      <p:sp>
        <p:nvSpPr>
          <p:cNvPr id="7" name="Rectangle 6"/>
          <p:cNvSpPr/>
          <p:nvPr/>
        </p:nvSpPr>
        <p:spPr>
          <a:xfrm>
            <a:off x="2431396" y="4987032"/>
            <a:ext cx="7329208"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u="sng" dirty="0" smtClean="0">
                <a:latin typeface="+mj-lt"/>
              </a:rPr>
              <a:t>Theorem</a:t>
            </a:r>
            <a:r>
              <a:rPr lang="en-US" sz="2800" dirty="0">
                <a:latin typeface="+mj-lt"/>
              </a:rPr>
              <a:t>: Schedule is </a:t>
            </a:r>
            <a:r>
              <a:rPr lang="en-US" sz="2800" b="1" dirty="0">
                <a:latin typeface="+mj-lt"/>
              </a:rPr>
              <a:t>conflict serializable</a:t>
            </a:r>
            <a:r>
              <a:rPr lang="en-US" sz="2800" b="1" dirty="0">
                <a:solidFill>
                  <a:srgbClr val="FF0000"/>
                </a:solidFill>
                <a:latin typeface="+mj-lt"/>
              </a:rPr>
              <a:t> </a:t>
            </a:r>
            <a:r>
              <a:rPr lang="en-US" sz="2800" dirty="0">
                <a:latin typeface="+mj-lt"/>
              </a:rPr>
              <a:t>if and only if its </a:t>
            </a:r>
            <a:r>
              <a:rPr lang="en-US" sz="2800" dirty="0" smtClean="0">
                <a:latin typeface="+mj-lt"/>
              </a:rPr>
              <a:t>conflict graph </a:t>
            </a:r>
            <a:r>
              <a:rPr lang="en-US" sz="2800" dirty="0">
                <a:latin typeface="+mj-lt"/>
              </a:rPr>
              <a:t>is </a:t>
            </a:r>
            <a:r>
              <a:rPr lang="en-US" sz="2800" b="1" u="sng" dirty="0">
                <a:latin typeface="+mj-lt"/>
              </a:rPr>
              <a:t>acyclic</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53731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Topological orderings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0050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Two-Phase Locking</a:t>
            </a:r>
            <a:endParaRPr lang="en-US" dirty="0"/>
          </a:p>
        </p:txBody>
      </p:sp>
      <p:sp>
        <p:nvSpPr>
          <p:cNvPr id="3" name="Content Placeholder 2"/>
          <p:cNvSpPr>
            <a:spLocks noGrp="1"/>
          </p:cNvSpPr>
          <p:nvPr>
            <p:ph idx="1"/>
          </p:nvPr>
        </p:nvSpPr>
        <p:spPr/>
        <p:txBody>
          <a:bodyPr/>
          <a:lstStyle/>
          <a:p>
            <a:r>
              <a:rPr lang="en-US" dirty="0" smtClean="0"/>
              <a:t>We consider </a:t>
            </a:r>
            <a:r>
              <a:rPr lang="en-US" b="1" dirty="0" smtClean="0"/>
              <a:t>locking</a:t>
            </a:r>
            <a:r>
              <a:rPr lang="en-US" dirty="0" smtClean="0"/>
              <a:t>- specifically, </a:t>
            </a:r>
            <a:r>
              <a:rPr lang="en-US" i="1" dirty="0" smtClean="0"/>
              <a:t>strict two-phase locking</a:t>
            </a:r>
            <a:r>
              <a:rPr lang="en-US" dirty="0" smtClean="0"/>
              <a:t>- as a way to deal with concurrency, because is </a:t>
            </a:r>
            <a:r>
              <a:rPr lang="en-US" b="1" dirty="0" smtClean="0"/>
              <a:t>guarantees conflict </a:t>
            </a:r>
            <a:r>
              <a:rPr lang="en-US" b="1" dirty="0" err="1" smtClean="0"/>
              <a:t>serializability</a:t>
            </a:r>
            <a:r>
              <a:rPr lang="en-US" b="1" dirty="0" smtClean="0"/>
              <a:t> (if it completes- see upcoming…)</a:t>
            </a:r>
          </a:p>
          <a:p>
            <a:endParaRPr lang="en-US" b="1" dirty="0"/>
          </a:p>
          <a:p>
            <a:r>
              <a:rPr lang="en-US" dirty="0" smtClean="0"/>
              <a:t>Also (</a:t>
            </a:r>
            <a:r>
              <a:rPr lang="en-US" i="1" dirty="0" smtClean="0"/>
              <a:t>conceptually</a:t>
            </a:r>
            <a:r>
              <a:rPr lang="en-US" dirty="0" smtClean="0"/>
              <a:t>) straightforward to implement, and transparent to the user!</a:t>
            </a:r>
            <a:endParaRPr lang="en-US" dirty="0"/>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67573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Strict 2PL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9586150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64385" y="396766"/>
            <a:ext cx="9857561" cy="1104900"/>
          </a:xfrm>
          <a:noFill/>
          <a:ln/>
        </p:spPr>
        <p:txBody>
          <a:bodyPr>
            <a:normAutofit fontScale="90000"/>
          </a:bodyPr>
          <a:lstStyle/>
          <a:p>
            <a:r>
              <a:rPr lang="en-US"/>
              <a:t>Strict Two-phase Locking (Strict 2PL) Protocol:</a:t>
            </a:r>
          </a:p>
        </p:txBody>
      </p:sp>
      <p:sp>
        <p:nvSpPr>
          <p:cNvPr id="21507" name="Rectangle 3"/>
          <p:cNvSpPr>
            <a:spLocks noGrp="1" noChangeArrowheads="1"/>
          </p:cNvSpPr>
          <p:nvPr>
            <p:ph type="body" idx="1"/>
          </p:nvPr>
        </p:nvSpPr>
        <p:spPr>
          <a:xfrm>
            <a:off x="864385" y="1635672"/>
            <a:ext cx="8336259" cy="4841327"/>
          </a:xfrm>
          <a:noFill/>
          <a:ln/>
        </p:spPr>
        <p:txBody>
          <a:bodyPr>
            <a:normAutofit fontScale="92500" lnSpcReduction="10000"/>
          </a:bodyPr>
          <a:lstStyle/>
          <a:p>
            <a:pPr marL="0" indent="0">
              <a:buNone/>
            </a:pPr>
            <a:r>
              <a:rPr lang="en-US" sz="3600" b="1" dirty="0" smtClean="0"/>
              <a:t>TXNs obtain:</a:t>
            </a:r>
            <a:endParaRPr lang="en-US" sz="3500" b="1" dirty="0">
              <a:latin typeface="+mj-lt"/>
            </a:endParaRPr>
          </a:p>
          <a:p>
            <a:endParaRPr lang="en-US" dirty="0" smtClean="0"/>
          </a:p>
          <a:p>
            <a:r>
              <a:rPr lang="en-US" dirty="0"/>
              <a:t>A</a:t>
            </a:r>
            <a:r>
              <a:rPr lang="en-US" dirty="0" smtClean="0"/>
              <a:t>n </a:t>
            </a:r>
            <a:r>
              <a:rPr lang="en-US" b="1" dirty="0"/>
              <a:t>X (</a:t>
            </a:r>
            <a:r>
              <a:rPr lang="en-US" b="1" i="1" dirty="0"/>
              <a:t>exclusive</a:t>
            </a:r>
            <a:r>
              <a:rPr lang="en-US" b="1" dirty="0"/>
              <a:t>) lock </a:t>
            </a:r>
            <a:r>
              <a:rPr lang="en-US" dirty="0"/>
              <a:t>on object before </a:t>
            </a:r>
            <a:r>
              <a:rPr lang="en-US" b="1" dirty="0"/>
              <a:t>writing</a:t>
            </a:r>
            <a:r>
              <a:rPr lang="en-US" dirty="0"/>
              <a:t>.</a:t>
            </a:r>
          </a:p>
          <a:p>
            <a:pPr lvl="1"/>
            <a:endParaRPr lang="en-US" dirty="0" smtClean="0"/>
          </a:p>
          <a:p>
            <a:pPr lvl="1"/>
            <a:r>
              <a:rPr lang="en-US" dirty="0" smtClean="0"/>
              <a:t>If </a:t>
            </a:r>
            <a:r>
              <a:rPr lang="en-US" dirty="0"/>
              <a:t>a TXN </a:t>
            </a:r>
            <a:r>
              <a:rPr lang="en-US" dirty="0" smtClean="0"/>
              <a:t>holds, </a:t>
            </a:r>
            <a:r>
              <a:rPr lang="en-US" dirty="0"/>
              <a:t>no other TXN can get </a:t>
            </a:r>
            <a:r>
              <a:rPr lang="en-US" dirty="0" smtClean="0"/>
              <a:t>a</a:t>
            </a:r>
            <a:r>
              <a:rPr lang="en-US" i="1" dirty="0" smtClean="0"/>
              <a:t> </a:t>
            </a:r>
            <a:r>
              <a:rPr lang="en-US" dirty="0" smtClean="0"/>
              <a:t>lock </a:t>
            </a:r>
            <a:r>
              <a:rPr lang="en-US" dirty="0"/>
              <a:t>(S or X) on that object.</a:t>
            </a:r>
          </a:p>
          <a:p>
            <a:endParaRPr lang="en-US" dirty="0" smtClean="0"/>
          </a:p>
          <a:p>
            <a:r>
              <a:rPr lang="en-US" dirty="0"/>
              <a:t>A</a:t>
            </a:r>
            <a:r>
              <a:rPr lang="en-US" dirty="0" smtClean="0"/>
              <a:t>n </a:t>
            </a:r>
            <a:r>
              <a:rPr lang="en-US" b="1" dirty="0"/>
              <a:t>S (</a:t>
            </a:r>
            <a:r>
              <a:rPr lang="en-US" b="1" i="1" dirty="0"/>
              <a:t>shared</a:t>
            </a:r>
            <a:r>
              <a:rPr lang="en-US" b="1" dirty="0"/>
              <a:t>) lock </a:t>
            </a:r>
            <a:r>
              <a:rPr lang="en-US" dirty="0"/>
              <a:t>on object before </a:t>
            </a:r>
            <a:r>
              <a:rPr lang="en-US" b="1" dirty="0" smtClean="0"/>
              <a:t>reading</a:t>
            </a:r>
            <a:endParaRPr lang="en-US" dirty="0"/>
          </a:p>
          <a:p>
            <a:pPr lvl="1"/>
            <a:endParaRPr lang="en-US" dirty="0" smtClean="0"/>
          </a:p>
          <a:p>
            <a:pPr lvl="1"/>
            <a:r>
              <a:rPr lang="en-US" dirty="0" smtClean="0"/>
              <a:t>If </a:t>
            </a:r>
            <a:r>
              <a:rPr lang="en-US" dirty="0"/>
              <a:t>a TXN </a:t>
            </a:r>
            <a:r>
              <a:rPr lang="en-US" dirty="0" smtClean="0"/>
              <a:t>holds, </a:t>
            </a:r>
            <a:r>
              <a:rPr lang="en-US" dirty="0"/>
              <a:t>no other TXN can get </a:t>
            </a:r>
            <a:r>
              <a:rPr lang="en-US" i="1" u="sng" dirty="0"/>
              <a:t>an X lock</a:t>
            </a:r>
            <a:r>
              <a:rPr lang="en-US" i="1" dirty="0"/>
              <a:t> </a:t>
            </a:r>
            <a:r>
              <a:rPr lang="en-US" dirty="0"/>
              <a:t>on that object</a:t>
            </a:r>
          </a:p>
          <a:p>
            <a:pPr marL="0" indent="0">
              <a:buNone/>
            </a:pPr>
            <a:endParaRPr lang="en-US" dirty="0" smtClean="0"/>
          </a:p>
          <a:p>
            <a:r>
              <a:rPr lang="en-US" dirty="0" smtClean="0"/>
              <a:t>All </a:t>
            </a:r>
            <a:r>
              <a:rPr lang="en-US" dirty="0"/>
              <a:t>locks held by a </a:t>
            </a:r>
            <a:r>
              <a:rPr lang="en-US" dirty="0" smtClean="0"/>
              <a:t>TXN are </a:t>
            </a:r>
            <a:r>
              <a:rPr lang="en-US" dirty="0"/>
              <a:t>released when </a:t>
            </a:r>
            <a:r>
              <a:rPr lang="en-US" dirty="0" smtClean="0"/>
              <a:t>TXN completes. </a:t>
            </a:r>
          </a:p>
          <a:p>
            <a:endParaRPr lang="en-US" dirty="0"/>
          </a:p>
        </p:txBody>
      </p:sp>
      <p:sp>
        <p:nvSpPr>
          <p:cNvPr id="4" name="TextBox 3"/>
          <p:cNvSpPr txBox="1"/>
          <p:nvPr/>
        </p:nvSpPr>
        <p:spPr>
          <a:xfrm>
            <a:off x="5094065" y="2127975"/>
            <a:ext cx="184666" cy="369332"/>
          </a:xfrm>
          <a:prstGeom prst="rect">
            <a:avLst/>
          </a:prstGeom>
          <a:noFill/>
        </p:spPr>
        <p:txBody>
          <a:bodyPr wrap="none" rtlCol="0">
            <a:spAutoFit/>
          </a:bodyPr>
          <a:lstStyle/>
          <a:p>
            <a:endParaRPr lang="en-US" dirty="0"/>
          </a:p>
        </p:txBody>
      </p:sp>
      <p:sp>
        <p:nvSpPr>
          <p:cNvPr id="9" name="TextBox 8"/>
          <p:cNvSpPr txBox="1"/>
          <p:nvPr/>
        </p:nvSpPr>
        <p:spPr>
          <a:xfrm>
            <a:off x="9200643" y="2969920"/>
            <a:ext cx="2879835"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Note: Terminology here- “exclusive”, “shared”- meant to be intuitive- no tricks!</a:t>
            </a:r>
            <a:endParaRPr lang="en-US" sz="2400" dirty="0">
              <a:latin typeface="+mj-lt"/>
            </a:endParaRP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67573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Strict 2PL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4128432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7">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2723109" y="4717576"/>
            <a:ext cx="7092041" cy="0"/>
          </a:xfrm>
          <a:prstGeom prst="line">
            <a:avLst/>
          </a:prstGeom>
          <a:ln w="38100">
            <a:solidFill>
              <a:schemeClr val="bg1">
                <a:lumMod val="5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Picture of 2-Phase Locking (2PL)</a:t>
            </a:r>
            <a:endParaRPr lang="en-US" dirty="0"/>
          </a:p>
        </p:txBody>
      </p:sp>
      <p:cxnSp>
        <p:nvCxnSpPr>
          <p:cNvPr id="4" name="Straight Connector 3"/>
          <p:cNvCxnSpPr/>
          <p:nvPr/>
        </p:nvCxnSpPr>
        <p:spPr>
          <a:xfrm flipV="1">
            <a:off x="3978401" y="2638872"/>
            <a:ext cx="1926304" cy="2078704"/>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978402" y="5335700"/>
            <a:ext cx="4695085" cy="0"/>
          </a:xfrm>
          <a:prstGeom prst="straightConnector1">
            <a:avLst/>
          </a:prstGeom>
          <a:ln w="889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848920" y="5307161"/>
            <a:ext cx="2383219" cy="707886"/>
          </a:xfrm>
          <a:prstGeom prst="rect">
            <a:avLst/>
          </a:prstGeom>
          <a:noFill/>
        </p:spPr>
        <p:txBody>
          <a:bodyPr wrap="square" rtlCol="0">
            <a:spAutoFit/>
          </a:bodyPr>
          <a:lstStyle/>
          <a:p>
            <a:pPr algn="ctr"/>
            <a:r>
              <a:rPr lang="en-US" sz="4000" dirty="0"/>
              <a:t>Time</a:t>
            </a:r>
          </a:p>
        </p:txBody>
      </p:sp>
      <p:cxnSp>
        <p:nvCxnSpPr>
          <p:cNvPr id="9" name="Straight Connector 8"/>
          <p:cNvCxnSpPr/>
          <p:nvPr/>
        </p:nvCxnSpPr>
        <p:spPr>
          <a:xfrm flipV="1">
            <a:off x="5904705" y="2638872"/>
            <a:ext cx="0" cy="2078704"/>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928652" y="4717576"/>
            <a:ext cx="2606973"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5928652" y="2638874"/>
            <a:ext cx="2606972" cy="1926303"/>
          </a:xfrm>
          <a:prstGeom prst="line">
            <a:avLst/>
          </a:prstGeom>
          <a:ln w="38100">
            <a:solidFill>
              <a:srgbClr val="0000FF"/>
            </a:solidFill>
            <a:prstDash val="lgDash"/>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504079" y="6021687"/>
            <a:ext cx="2340407" cy="553998"/>
          </a:xfrm>
          <a:prstGeom prst="rect">
            <a:avLst/>
          </a:prstGeom>
          <a:noFill/>
          <a:ln>
            <a:solidFill>
              <a:schemeClr val="tx1"/>
            </a:solidFill>
          </a:ln>
        </p:spPr>
        <p:txBody>
          <a:bodyPr wrap="square" rtlCol="0">
            <a:spAutoFit/>
          </a:bodyPr>
          <a:lstStyle/>
          <a:p>
            <a:pPr algn="ctr"/>
            <a:r>
              <a:rPr lang="en-US" sz="3000" dirty="0"/>
              <a:t>Strict 2PL</a:t>
            </a:r>
          </a:p>
        </p:txBody>
      </p:sp>
      <p:cxnSp>
        <p:nvCxnSpPr>
          <p:cNvPr id="19" name="Straight Arrow Connector 18"/>
          <p:cNvCxnSpPr>
            <a:stCxn id="17" idx="0"/>
          </p:cNvCxnSpPr>
          <p:nvPr/>
        </p:nvCxnSpPr>
        <p:spPr>
          <a:xfrm flipH="1" flipV="1">
            <a:off x="7232138" y="4717577"/>
            <a:ext cx="442144" cy="1304110"/>
          </a:xfrm>
          <a:prstGeom prst="straightConnector1">
            <a:avLst/>
          </a:prstGeom>
          <a:ln w="1016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265908" y="4051495"/>
            <a:ext cx="1541244" cy="677108"/>
          </a:xfrm>
          <a:prstGeom prst="rect">
            <a:avLst/>
          </a:prstGeom>
          <a:noFill/>
        </p:spPr>
        <p:txBody>
          <a:bodyPr wrap="square" rtlCol="0">
            <a:spAutoFit/>
          </a:bodyPr>
          <a:lstStyle/>
          <a:p>
            <a:pPr algn="ctr"/>
            <a:r>
              <a:rPr lang="en-US" sz="3800" dirty="0"/>
              <a:t>0 locks</a:t>
            </a:r>
          </a:p>
        </p:txBody>
      </p:sp>
      <p:cxnSp>
        <p:nvCxnSpPr>
          <p:cNvPr id="27" name="Straight Arrow Connector 26"/>
          <p:cNvCxnSpPr/>
          <p:nvPr/>
        </p:nvCxnSpPr>
        <p:spPr>
          <a:xfrm flipV="1">
            <a:off x="3992420" y="2284063"/>
            <a:ext cx="0" cy="2444541"/>
          </a:xfrm>
          <a:prstGeom prst="straightConnector1">
            <a:avLst/>
          </a:prstGeom>
          <a:ln w="889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647363" y="1552165"/>
            <a:ext cx="2383219" cy="1938992"/>
          </a:xfrm>
          <a:prstGeom prst="rect">
            <a:avLst/>
          </a:prstGeom>
          <a:noFill/>
        </p:spPr>
        <p:txBody>
          <a:bodyPr wrap="square" rtlCol="0">
            <a:spAutoFit/>
          </a:bodyPr>
          <a:lstStyle/>
          <a:p>
            <a:pPr algn="ctr"/>
            <a:r>
              <a:rPr lang="en-US" sz="4000"/>
              <a:t># Locks the TXN has</a:t>
            </a:r>
            <a:endParaRPr lang="en-US" sz="4000" dirty="0"/>
          </a:p>
        </p:txBody>
      </p:sp>
      <p:sp>
        <p:nvSpPr>
          <p:cNvPr id="3" name="TextBox 2"/>
          <p:cNvSpPr txBox="1"/>
          <p:nvPr/>
        </p:nvSpPr>
        <p:spPr>
          <a:xfrm>
            <a:off x="3951660" y="1587688"/>
            <a:ext cx="2317468" cy="1015663"/>
          </a:xfrm>
          <a:prstGeom prst="rect">
            <a:avLst/>
          </a:prstGeom>
          <a:noFill/>
        </p:spPr>
        <p:txBody>
          <a:bodyPr wrap="square" rtlCol="0">
            <a:spAutoFit/>
          </a:bodyPr>
          <a:lstStyle/>
          <a:p>
            <a:pPr algn="ctr"/>
            <a:r>
              <a:rPr lang="en-US" sz="3000" dirty="0"/>
              <a:t>Lock Acquisition</a:t>
            </a:r>
          </a:p>
        </p:txBody>
      </p:sp>
      <p:sp>
        <p:nvSpPr>
          <p:cNvPr id="16" name="TextBox 15"/>
          <p:cNvSpPr txBox="1"/>
          <p:nvPr/>
        </p:nvSpPr>
        <p:spPr>
          <a:xfrm>
            <a:off x="7232137" y="2337541"/>
            <a:ext cx="3110598" cy="1015663"/>
          </a:xfrm>
          <a:prstGeom prst="rect">
            <a:avLst/>
          </a:prstGeom>
          <a:solidFill>
            <a:schemeClr val="accent1">
              <a:lumMod val="20000"/>
              <a:lumOff val="80000"/>
            </a:schemeClr>
          </a:solidFill>
        </p:spPr>
        <p:txBody>
          <a:bodyPr wrap="square" rtlCol="0">
            <a:spAutoFit/>
          </a:bodyPr>
          <a:lstStyle/>
          <a:p>
            <a:pPr algn="ctr"/>
            <a:r>
              <a:rPr lang="en-US" sz="3000" dirty="0"/>
              <a:t>Lock Release</a:t>
            </a:r>
          </a:p>
          <a:p>
            <a:pPr algn="ctr"/>
            <a:r>
              <a:rPr lang="en-US" sz="3000" dirty="0"/>
              <a:t>On TXN commit!</a:t>
            </a:r>
          </a:p>
        </p:txBody>
      </p:sp>
      <p:grpSp>
        <p:nvGrpSpPr>
          <p:cNvPr id="20" name="Group 19"/>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9" name="TextBox 28"/>
            <p:cNvSpPr txBox="1"/>
            <p:nvPr/>
          </p:nvSpPr>
          <p:spPr>
            <a:xfrm>
              <a:off x="188780" y="-22510"/>
              <a:ext cx="267573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Strict 2PL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4953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P spid="1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vert="horz" lIns="90488" tIns="44450" rIns="90488" bIns="44450" rtlCol="0" anchor="ctr">
            <a:normAutofit/>
          </a:bodyPr>
          <a:lstStyle/>
          <a:p>
            <a:r>
              <a:rPr lang="en-US" dirty="0" smtClean="0"/>
              <a:t>Strict </a:t>
            </a:r>
            <a:r>
              <a:rPr lang="en-US" dirty="0"/>
              <a:t>2PL</a:t>
            </a:r>
          </a:p>
        </p:txBody>
      </p:sp>
      <p:sp>
        <p:nvSpPr>
          <p:cNvPr id="12291" name="Rectangle 3"/>
          <p:cNvSpPr>
            <a:spLocks noGrp="1" noChangeArrowheads="1"/>
          </p:cNvSpPr>
          <p:nvPr>
            <p:ph type="body" idx="1"/>
          </p:nvPr>
        </p:nvSpPr>
        <p:spPr>
          <a:xfrm>
            <a:off x="838200" y="1598388"/>
            <a:ext cx="7258878" cy="844935"/>
          </a:xfrm>
          <a:solidFill>
            <a:schemeClr val="accent1">
              <a:lumMod val="20000"/>
              <a:lumOff val="80000"/>
            </a:schemeClr>
          </a:solidFill>
          <a:ln/>
          <a:effectLst>
            <a:outerShdw blurRad="50800" dist="12700" dir="2700000" algn="tl" rotWithShape="0">
              <a:prstClr val="black">
                <a:alpha val="40000"/>
              </a:prstClr>
            </a:outerShdw>
          </a:effectLst>
        </p:spPr>
        <p:txBody>
          <a:bodyPr vert="horz" lIns="90488" tIns="44450" rIns="90488" bIns="44450" rtlCol="0">
            <a:noAutofit/>
          </a:bodyPr>
          <a:lstStyle/>
          <a:p>
            <a:pPr marL="0" indent="0">
              <a:buNone/>
            </a:pPr>
            <a:r>
              <a:rPr lang="en-US" u="sng" dirty="0" smtClean="0">
                <a:latin typeface="+mj-lt"/>
              </a:rPr>
              <a:t>Theorem:</a:t>
            </a:r>
            <a:r>
              <a:rPr lang="en-US" dirty="0" smtClean="0">
                <a:latin typeface="+mj-lt"/>
              </a:rPr>
              <a:t> Strict </a:t>
            </a:r>
            <a:r>
              <a:rPr lang="en-US" dirty="0">
                <a:latin typeface="+mj-lt"/>
              </a:rPr>
              <a:t>2PL allows only schedules whose </a:t>
            </a:r>
            <a:r>
              <a:rPr lang="en-US" dirty="0" smtClean="0">
                <a:latin typeface="+mj-lt"/>
              </a:rPr>
              <a:t>dependency graph </a:t>
            </a:r>
            <a:r>
              <a:rPr lang="en-US" dirty="0">
                <a:latin typeface="+mj-lt"/>
              </a:rPr>
              <a:t>is acyclic</a:t>
            </a:r>
          </a:p>
        </p:txBody>
      </p:sp>
      <mc:AlternateContent xmlns:mc="http://schemas.openxmlformats.org/markup-compatibility/2006" xmlns:a14="http://schemas.microsoft.com/office/drawing/2010/main">
        <mc:Choice Requires="a14">
          <p:sp>
            <p:nvSpPr>
              <p:cNvPr id="2" name="TextBox 1"/>
              <p:cNvSpPr txBox="1"/>
              <p:nvPr/>
            </p:nvSpPr>
            <p:spPr>
              <a:xfrm>
                <a:off x="2072641" y="5000688"/>
                <a:ext cx="8229600" cy="1077218"/>
              </a:xfrm>
              <a:prstGeom prst="rect">
                <a:avLst/>
              </a:prstGeom>
              <a:solidFill>
                <a:schemeClr val="accent6">
                  <a:lumMod val="20000"/>
                  <a:lumOff val="80000"/>
                </a:schemeClr>
              </a:solidFill>
              <a:ln>
                <a:noFill/>
              </a:ln>
              <a:effectLst>
                <a:outerShdw blurRad="50800" dist="12700" dir="2700000" algn="tl" rotWithShape="0">
                  <a:prstClr val="black">
                    <a:alpha val="40000"/>
                  </a:prstClr>
                </a:outerShdw>
              </a:effectLst>
            </p:spPr>
            <p:txBody>
              <a:bodyPr wrap="square" rtlCol="0">
                <a:spAutoFit/>
              </a:bodyPr>
              <a:lstStyle/>
              <a:p>
                <a:pPr algn="ctr"/>
                <a:r>
                  <a:rPr lang="en-US" sz="3200" dirty="0">
                    <a:latin typeface="+mj-lt"/>
                  </a:rPr>
                  <a:t>Therefore, Strict 2PL only allows </a:t>
                </a:r>
                <a:r>
                  <a:rPr lang="en-US" sz="3200" dirty="0" smtClean="0">
                    <a:latin typeface="+mj-lt"/>
                  </a:rPr>
                  <a:t>conflict serializable </a:t>
                </a:r>
                <a14:m>
                  <m:oMath xmlns:m="http://schemas.openxmlformats.org/officeDocument/2006/math">
                    <m:r>
                      <a:rPr lang="en-US" sz="3200" i="1">
                        <a:latin typeface="Cambria Math" charset="0"/>
                        <a:ea typeface="Cambria Math" charset="0"/>
                        <a:cs typeface="Cambria Math" charset="0"/>
                      </a:rPr>
                      <m:t>⇒</m:t>
                    </m:r>
                  </m:oMath>
                </a14:m>
                <a:r>
                  <a:rPr lang="en-US" sz="3200" dirty="0"/>
                  <a:t> </a:t>
                </a:r>
                <a:r>
                  <a:rPr lang="en-US" sz="3200" dirty="0" smtClean="0">
                    <a:latin typeface="+mj-lt"/>
                  </a:rPr>
                  <a:t>serializable schedules</a:t>
                </a:r>
                <a:endParaRPr lang="en-US" sz="3200" dirty="0">
                  <a:latin typeface="+mj-lt"/>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072641" y="5000688"/>
                <a:ext cx="8229600" cy="1077218"/>
              </a:xfrm>
              <a:prstGeom prst="rect">
                <a:avLst/>
              </a:prstGeom>
              <a:blipFill rotWithShape="0">
                <a:blip r:embed="rId3"/>
                <a:stretch>
                  <a:fillRect/>
                </a:stretch>
              </a:blipFill>
              <a:ln>
                <a:noFill/>
              </a:ln>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6" name="TextBox 5"/>
          <p:cNvSpPr txBox="1"/>
          <p:nvPr/>
        </p:nvSpPr>
        <p:spPr>
          <a:xfrm>
            <a:off x="838200" y="3121841"/>
            <a:ext cx="9372601" cy="1200329"/>
          </a:xfrm>
          <a:prstGeom prst="rect">
            <a:avLst/>
          </a:prstGeom>
          <a:noFill/>
          <a:effectLst/>
        </p:spPr>
        <p:txBody>
          <a:bodyPr wrap="square" rtlCol="0">
            <a:spAutoFit/>
          </a:bodyPr>
          <a:lstStyle/>
          <a:p>
            <a:r>
              <a:rPr lang="en-US" sz="2400" i="1" dirty="0" smtClean="0"/>
              <a:t>Proof Intuition: </a:t>
            </a:r>
            <a:r>
              <a:rPr lang="en-US" sz="2400" dirty="0" smtClean="0"/>
              <a:t>In </a:t>
            </a:r>
            <a:r>
              <a:rPr lang="en-US" sz="2400" dirty="0"/>
              <a:t>strict 2PL, </a:t>
            </a:r>
            <a:r>
              <a:rPr lang="en-US" sz="2400" dirty="0" smtClean="0"/>
              <a:t>if there is an edge </a:t>
            </a:r>
            <a:r>
              <a:rPr lang="en-US" sz="2400" dirty="0"/>
              <a:t>T</a:t>
            </a:r>
            <a:r>
              <a:rPr lang="en-US" sz="2400" baseline="-25000" dirty="0"/>
              <a:t>i</a:t>
            </a:r>
            <a:r>
              <a:rPr lang="en-US" sz="2400" dirty="0"/>
              <a:t> </a:t>
            </a:r>
            <a:r>
              <a:rPr lang="en-US" sz="2400" dirty="0">
                <a:sym typeface="Wingdings"/>
              </a:rPr>
              <a:t></a:t>
            </a:r>
            <a:r>
              <a:rPr lang="en-US" sz="2400" dirty="0"/>
              <a:t> </a:t>
            </a:r>
            <a:r>
              <a:rPr lang="en-US" sz="2400" dirty="0" err="1"/>
              <a:t>T</a:t>
            </a:r>
            <a:r>
              <a:rPr lang="en-US" sz="2400" baseline="-25000" dirty="0" err="1"/>
              <a:t>j</a:t>
            </a:r>
            <a:r>
              <a:rPr lang="en-US" sz="2400" dirty="0"/>
              <a:t> </a:t>
            </a:r>
            <a:r>
              <a:rPr lang="en-US" sz="2400" dirty="0" smtClean="0"/>
              <a:t>(i.e</a:t>
            </a:r>
            <a:r>
              <a:rPr lang="en-US" sz="2400" dirty="0"/>
              <a:t>. </a:t>
            </a:r>
            <a:r>
              <a:rPr lang="en-US" sz="2400" dirty="0" err="1"/>
              <a:t>T</a:t>
            </a:r>
            <a:r>
              <a:rPr lang="en-US" sz="2400" baseline="-25000" dirty="0" err="1"/>
              <a:t>i</a:t>
            </a:r>
            <a:r>
              <a:rPr lang="en-US" sz="2400" baseline="-25000" dirty="0"/>
              <a:t> </a:t>
            </a:r>
            <a:r>
              <a:rPr lang="en-US" sz="2400" dirty="0" smtClean="0"/>
              <a:t>and </a:t>
            </a:r>
            <a:r>
              <a:rPr lang="en-US" sz="2400" dirty="0" err="1" smtClean="0"/>
              <a:t>T</a:t>
            </a:r>
            <a:r>
              <a:rPr lang="en-US" sz="2400" baseline="-25000" dirty="0" err="1" smtClean="0"/>
              <a:t>j</a:t>
            </a:r>
            <a:r>
              <a:rPr lang="en-US" sz="2400" dirty="0" smtClean="0"/>
              <a:t> conflict) then </a:t>
            </a:r>
            <a:r>
              <a:rPr lang="en-US" sz="2400" dirty="0" err="1"/>
              <a:t>T</a:t>
            </a:r>
            <a:r>
              <a:rPr lang="en-US" sz="2400" baseline="-25000" dirty="0" err="1"/>
              <a:t>j</a:t>
            </a:r>
            <a:r>
              <a:rPr lang="en-US" sz="2400" dirty="0"/>
              <a:t> needs to wait until T</a:t>
            </a:r>
            <a:r>
              <a:rPr lang="en-US" sz="2400" baseline="-25000" dirty="0"/>
              <a:t>i</a:t>
            </a:r>
            <a:r>
              <a:rPr lang="en-US" sz="2400" dirty="0"/>
              <a:t> is finished – so </a:t>
            </a:r>
            <a:r>
              <a:rPr lang="en-US" sz="2400" i="1" dirty="0" smtClean="0"/>
              <a:t>cannot </a:t>
            </a:r>
            <a:r>
              <a:rPr lang="en-US" sz="2400" dirty="0" smtClean="0"/>
              <a:t>have an </a:t>
            </a:r>
            <a:r>
              <a:rPr lang="en-US" sz="2400" dirty="0"/>
              <a:t>edge </a:t>
            </a:r>
            <a:r>
              <a:rPr lang="en-US" sz="2400" dirty="0" err="1" smtClean="0"/>
              <a:t>T</a:t>
            </a:r>
            <a:r>
              <a:rPr lang="en-US" sz="2400" baseline="-25000" dirty="0" err="1" smtClean="0"/>
              <a:t>j</a:t>
            </a:r>
            <a:r>
              <a:rPr lang="en-US" sz="2400" dirty="0" smtClean="0"/>
              <a:t> </a:t>
            </a:r>
            <a:r>
              <a:rPr lang="en-US" sz="2400" dirty="0">
                <a:sym typeface="Wingdings"/>
              </a:rPr>
              <a:t></a:t>
            </a:r>
            <a:r>
              <a:rPr lang="en-US" sz="2400" dirty="0"/>
              <a:t> </a:t>
            </a:r>
            <a:r>
              <a:rPr lang="en-US" sz="2400" dirty="0" err="1" smtClean="0"/>
              <a:t>T</a:t>
            </a:r>
            <a:r>
              <a:rPr lang="en-US" sz="2400" baseline="-25000" dirty="0" err="1" smtClean="0"/>
              <a:t>i</a:t>
            </a:r>
            <a:r>
              <a:rPr lang="en-US" sz="2400" dirty="0" smtClean="0"/>
              <a:t> </a:t>
            </a:r>
            <a:endParaRPr lang="en-US" sz="2400" i="1" dirty="0"/>
          </a:p>
        </p:txBody>
      </p:sp>
      <p:grpSp>
        <p:nvGrpSpPr>
          <p:cNvPr id="9" name="Group 8"/>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267573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Strict 2PL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3833331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p:bldP spid="2" grpId="0" animBg="1"/>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a:t>
            </a:r>
            <a:r>
              <a:rPr lang="en-US" dirty="0"/>
              <a:t>2</a:t>
            </a:r>
            <a:r>
              <a:rPr lang="en-US" dirty="0" smtClean="0"/>
              <a:t>PL</a:t>
            </a:r>
            <a:endParaRPr lang="en-US" dirty="0"/>
          </a:p>
        </p:txBody>
      </p:sp>
      <p:sp>
        <p:nvSpPr>
          <p:cNvPr id="3" name="Content Placeholder 2"/>
          <p:cNvSpPr>
            <a:spLocks noGrp="1"/>
          </p:cNvSpPr>
          <p:nvPr>
            <p:ph idx="1"/>
          </p:nvPr>
        </p:nvSpPr>
        <p:spPr/>
        <p:txBody>
          <a:bodyPr/>
          <a:lstStyle/>
          <a:p>
            <a:r>
              <a:rPr lang="en-US" dirty="0" smtClean="0"/>
              <a:t>If a schedule follows strict 2PL</a:t>
            </a:r>
            <a:r>
              <a:rPr lang="en-US" dirty="0"/>
              <a:t> </a:t>
            </a:r>
            <a:r>
              <a:rPr lang="en-US" dirty="0" smtClean="0"/>
              <a:t>and locking, it is conflict serializable…</a:t>
            </a:r>
          </a:p>
          <a:p>
            <a:pPr lvl="1"/>
            <a:endParaRPr lang="en-US" dirty="0"/>
          </a:p>
          <a:p>
            <a:pPr lvl="1"/>
            <a:r>
              <a:rPr lang="en-US" dirty="0" smtClean="0"/>
              <a:t>…and thus serializable</a:t>
            </a:r>
          </a:p>
          <a:p>
            <a:pPr lvl="1"/>
            <a:r>
              <a:rPr lang="en-US" dirty="0" smtClean="0"/>
              <a:t>…and thus maintains isolation &amp; consistency!</a:t>
            </a:r>
          </a:p>
          <a:p>
            <a:endParaRPr lang="en-US" dirty="0" smtClean="0"/>
          </a:p>
          <a:p>
            <a:r>
              <a:rPr lang="en-US" dirty="0" smtClean="0"/>
              <a:t>Not all serializable schedules are allowed by strict 2PL. </a:t>
            </a:r>
          </a:p>
          <a:p>
            <a:endParaRPr lang="en-US" dirty="0"/>
          </a:p>
          <a:p>
            <a:r>
              <a:rPr lang="en-US" dirty="0" smtClean="0"/>
              <a:t>So let’s use strict 2PL, what could go wrong?</a:t>
            </a:r>
            <a:endParaRPr lang="en-US" dirty="0"/>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67573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Strict 2PL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2483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vert="horz" lIns="90488" tIns="44450" rIns="90488" bIns="44450" rtlCol="0" anchor="ctr">
            <a:normAutofit/>
          </a:bodyPr>
          <a:lstStyle/>
          <a:p>
            <a:r>
              <a:rPr lang="en-US" dirty="0"/>
              <a:t>Deadlock </a:t>
            </a:r>
            <a:r>
              <a:rPr lang="en-US" dirty="0" smtClean="0"/>
              <a:t>Detection: Example</a:t>
            </a:r>
            <a:endParaRPr lang="en-US" dirty="0"/>
          </a:p>
        </p:txBody>
      </p:sp>
      <p:sp>
        <p:nvSpPr>
          <p:cNvPr id="26639" name="Oval 15"/>
          <p:cNvSpPr>
            <a:spLocks noChangeArrowheads="1"/>
          </p:cNvSpPr>
          <p:nvPr/>
        </p:nvSpPr>
        <p:spPr bwMode="auto">
          <a:xfrm>
            <a:off x="8996571" y="2471325"/>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6640" name="Oval 16"/>
          <p:cNvSpPr>
            <a:spLocks noChangeArrowheads="1"/>
          </p:cNvSpPr>
          <p:nvPr/>
        </p:nvSpPr>
        <p:spPr bwMode="auto">
          <a:xfrm>
            <a:off x="11130171" y="2471325"/>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7" name="TextBox 26"/>
          <p:cNvSpPr txBox="1"/>
          <p:nvPr/>
        </p:nvSpPr>
        <p:spPr>
          <a:xfrm>
            <a:off x="2483696" y="5085423"/>
            <a:ext cx="4691523"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First, T</a:t>
            </a:r>
            <a:r>
              <a:rPr lang="en-US" sz="2800" baseline="-25000" dirty="0">
                <a:latin typeface="+mj-lt"/>
              </a:rPr>
              <a:t>1</a:t>
            </a:r>
            <a:r>
              <a:rPr lang="en-US" sz="2800" dirty="0" smtClean="0">
                <a:latin typeface="+mj-lt"/>
              </a:rPr>
              <a:t> requests a shared lock on A to read from it</a:t>
            </a:r>
            <a:endParaRPr lang="en-US" sz="2800" b="1" dirty="0">
              <a:latin typeface="+mj-lt"/>
            </a:endParaRPr>
          </a:p>
        </p:txBody>
      </p:sp>
      <p:cxnSp>
        <p:nvCxnSpPr>
          <p:cNvPr id="31" name="Straight Arrow Connector 30"/>
          <p:cNvCxnSpPr/>
          <p:nvPr/>
        </p:nvCxnSpPr>
        <p:spPr>
          <a:xfrm>
            <a:off x="1081864" y="3865517"/>
            <a:ext cx="7935790"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2246" y="2543071"/>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33" name="TextBox 32"/>
          <p:cNvSpPr txBox="1"/>
          <p:nvPr/>
        </p:nvSpPr>
        <p:spPr>
          <a:xfrm>
            <a:off x="602246" y="3143081"/>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38" name="TextBox 37"/>
          <p:cNvSpPr txBox="1"/>
          <p:nvPr/>
        </p:nvSpPr>
        <p:spPr>
          <a:xfrm>
            <a:off x="1221678" y="2611535"/>
            <a:ext cx="679994" cy="461665"/>
          </a:xfrm>
          <a:prstGeom prst="rect">
            <a:avLst/>
          </a:prstGeom>
          <a:solidFill>
            <a:srgbClr val="C00000">
              <a:alpha val="20000"/>
            </a:srgbClr>
          </a:solidFill>
          <a:ln>
            <a:solidFill>
              <a:srgbClr val="C00000"/>
            </a:solidFill>
          </a:ln>
        </p:spPr>
        <p:txBody>
          <a:bodyPr wrap="none" rtlCol="0">
            <a:spAutoFit/>
          </a:bodyPr>
          <a:lstStyle/>
          <a:p>
            <a:r>
              <a:rPr lang="en-US" sz="2400" b="1" i="1" dirty="0">
                <a:latin typeface="+mj-lt"/>
              </a:rPr>
              <a:t>S</a:t>
            </a:r>
            <a:r>
              <a:rPr lang="en-US" sz="2400" b="1" i="1" dirty="0" smtClean="0">
                <a:latin typeface="+mj-lt"/>
              </a:rPr>
              <a:t>(A)</a:t>
            </a:r>
            <a:endParaRPr lang="en-US" sz="2400" b="1" i="1" dirty="0">
              <a:latin typeface="+mj-lt"/>
            </a:endParaRPr>
          </a:p>
        </p:txBody>
      </p:sp>
      <p:sp>
        <p:nvSpPr>
          <p:cNvPr id="45" name="TextBox 44"/>
          <p:cNvSpPr txBox="1"/>
          <p:nvPr/>
        </p:nvSpPr>
        <p:spPr>
          <a:xfrm>
            <a:off x="2020381" y="2611535"/>
            <a:ext cx="704039" cy="461665"/>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R</a:t>
            </a:r>
            <a:r>
              <a:rPr lang="en-US" sz="2400" dirty="0" smtClean="0">
                <a:latin typeface="+mj-lt"/>
              </a:rPr>
              <a:t>(A)</a:t>
            </a:r>
            <a:endParaRPr lang="en-US" sz="2400" dirty="0">
              <a:latin typeface="+mj-lt"/>
            </a:endParaRPr>
          </a:p>
        </p:txBody>
      </p:sp>
      <p:sp>
        <p:nvSpPr>
          <p:cNvPr id="49" name="Rectangle 3"/>
          <p:cNvSpPr txBox="1">
            <a:spLocks noChangeArrowheads="1"/>
          </p:cNvSpPr>
          <p:nvPr/>
        </p:nvSpPr>
        <p:spPr>
          <a:xfrm>
            <a:off x="8982269" y="1776194"/>
            <a:ext cx="2371531" cy="431847"/>
          </a:xfrm>
          <a:prstGeom prst="rect">
            <a:avLst/>
          </a:prstGeom>
          <a:noFill/>
          <a:ln/>
        </p:spPr>
        <p:txBody>
          <a:bodyPr vert="horz" lIns="90488" tIns="44450" rIns="90488" bIns="4445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mtClean="0">
                <a:latin typeface="+mj-lt"/>
              </a:rPr>
              <a:t>Waits-for graph:</a:t>
            </a:r>
            <a:endParaRPr lang="en-US" dirty="0" smtClean="0">
              <a:latin typeface="+mj-lt"/>
            </a:endParaRPr>
          </a:p>
        </p:txBody>
      </p:sp>
      <p:sp>
        <p:nvSpPr>
          <p:cNvPr id="50" name="TextBox 49"/>
          <p:cNvSpPr txBox="1"/>
          <p:nvPr/>
        </p:nvSpPr>
        <p:spPr>
          <a:xfrm>
            <a:off x="9129645" y="2537460"/>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51" name="TextBox 50"/>
          <p:cNvSpPr txBox="1"/>
          <p:nvPr/>
        </p:nvSpPr>
        <p:spPr>
          <a:xfrm>
            <a:off x="11255949" y="2524696"/>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grpSp>
        <p:nvGrpSpPr>
          <p:cNvPr id="42" name="Group 41"/>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269176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Deadlocks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03878553"/>
      </p:ext>
    </p:extLst>
  </p:cSld>
  <p:clrMapOvr>
    <a:masterClrMapping/>
  </p:clrMapOvr>
  <p:transition spd="slow">
    <p:cu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vert="horz" lIns="90488" tIns="44450" rIns="90488" bIns="44450" rtlCol="0" anchor="ctr">
            <a:normAutofit/>
          </a:bodyPr>
          <a:lstStyle/>
          <a:p>
            <a:r>
              <a:rPr lang="en-US" dirty="0"/>
              <a:t>Deadlock </a:t>
            </a:r>
            <a:r>
              <a:rPr lang="en-US" dirty="0" smtClean="0"/>
              <a:t>Detection: Example</a:t>
            </a:r>
            <a:endParaRPr lang="en-US" dirty="0"/>
          </a:p>
        </p:txBody>
      </p:sp>
      <p:sp>
        <p:nvSpPr>
          <p:cNvPr id="26639" name="Oval 15"/>
          <p:cNvSpPr>
            <a:spLocks noChangeArrowheads="1"/>
          </p:cNvSpPr>
          <p:nvPr/>
        </p:nvSpPr>
        <p:spPr bwMode="auto">
          <a:xfrm>
            <a:off x="8996571" y="2471325"/>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6640" name="Oval 16"/>
          <p:cNvSpPr>
            <a:spLocks noChangeArrowheads="1"/>
          </p:cNvSpPr>
          <p:nvPr/>
        </p:nvSpPr>
        <p:spPr bwMode="auto">
          <a:xfrm>
            <a:off x="11130171" y="2471325"/>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7" name="TextBox 26"/>
          <p:cNvSpPr txBox="1"/>
          <p:nvPr/>
        </p:nvSpPr>
        <p:spPr>
          <a:xfrm>
            <a:off x="2483696" y="5085423"/>
            <a:ext cx="4691523"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Next, T</a:t>
            </a:r>
            <a:r>
              <a:rPr lang="en-US" sz="2800" baseline="-25000" dirty="0">
                <a:latin typeface="+mj-lt"/>
              </a:rPr>
              <a:t>2</a:t>
            </a:r>
            <a:r>
              <a:rPr lang="en-US" sz="2800" dirty="0" smtClean="0">
                <a:latin typeface="+mj-lt"/>
              </a:rPr>
              <a:t> requests a shared lock on B to read from it</a:t>
            </a:r>
            <a:endParaRPr lang="en-US" sz="2800" b="1" dirty="0">
              <a:latin typeface="+mj-lt"/>
            </a:endParaRPr>
          </a:p>
        </p:txBody>
      </p:sp>
      <p:cxnSp>
        <p:nvCxnSpPr>
          <p:cNvPr id="31" name="Straight Arrow Connector 30"/>
          <p:cNvCxnSpPr/>
          <p:nvPr/>
        </p:nvCxnSpPr>
        <p:spPr>
          <a:xfrm>
            <a:off x="1081864" y="3865517"/>
            <a:ext cx="7935790"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2246" y="2543071"/>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33" name="TextBox 32"/>
          <p:cNvSpPr txBox="1"/>
          <p:nvPr/>
        </p:nvSpPr>
        <p:spPr>
          <a:xfrm>
            <a:off x="602246" y="3143081"/>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36" name="TextBox 35"/>
          <p:cNvSpPr txBox="1"/>
          <p:nvPr/>
        </p:nvSpPr>
        <p:spPr>
          <a:xfrm>
            <a:off x="2768056" y="3203169"/>
            <a:ext cx="670376" cy="461665"/>
          </a:xfrm>
          <a:prstGeom prst="rect">
            <a:avLst/>
          </a:prstGeom>
          <a:solidFill>
            <a:srgbClr val="0070C0">
              <a:alpha val="20000"/>
            </a:srgbClr>
          </a:solidFill>
          <a:ln>
            <a:solidFill>
              <a:srgbClr val="0070C0"/>
            </a:solidFill>
          </a:ln>
        </p:spPr>
        <p:txBody>
          <a:bodyPr wrap="none" rtlCol="0">
            <a:spAutoFit/>
          </a:bodyPr>
          <a:lstStyle/>
          <a:p>
            <a:r>
              <a:rPr lang="en-US" sz="2400" b="1" i="1" dirty="0">
                <a:latin typeface="+mj-lt"/>
              </a:rPr>
              <a:t>S</a:t>
            </a:r>
            <a:r>
              <a:rPr lang="en-US" sz="2400" b="1" i="1" dirty="0" smtClean="0">
                <a:latin typeface="+mj-lt"/>
              </a:rPr>
              <a:t>(B)</a:t>
            </a:r>
            <a:endParaRPr lang="en-US" sz="2400" b="1" i="1" dirty="0">
              <a:latin typeface="+mj-lt"/>
            </a:endParaRPr>
          </a:p>
        </p:txBody>
      </p:sp>
      <p:sp>
        <p:nvSpPr>
          <p:cNvPr id="37" name="TextBox 36"/>
          <p:cNvSpPr txBox="1"/>
          <p:nvPr/>
        </p:nvSpPr>
        <p:spPr>
          <a:xfrm>
            <a:off x="3574965" y="3203169"/>
            <a:ext cx="696024" cy="461665"/>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R</a:t>
            </a:r>
            <a:r>
              <a:rPr lang="en-US" sz="2400" dirty="0" smtClean="0">
                <a:latin typeface="+mj-lt"/>
              </a:rPr>
              <a:t>(B)</a:t>
            </a:r>
            <a:endParaRPr lang="en-US" sz="2400" dirty="0">
              <a:latin typeface="+mj-lt"/>
            </a:endParaRPr>
          </a:p>
        </p:txBody>
      </p:sp>
      <p:sp>
        <p:nvSpPr>
          <p:cNvPr id="38" name="TextBox 37"/>
          <p:cNvSpPr txBox="1"/>
          <p:nvPr/>
        </p:nvSpPr>
        <p:spPr>
          <a:xfrm>
            <a:off x="1221678" y="2611535"/>
            <a:ext cx="679994" cy="461665"/>
          </a:xfrm>
          <a:prstGeom prst="rect">
            <a:avLst/>
          </a:prstGeom>
          <a:solidFill>
            <a:srgbClr val="C00000">
              <a:alpha val="20000"/>
            </a:srgbClr>
          </a:solidFill>
          <a:ln>
            <a:solidFill>
              <a:srgbClr val="C00000"/>
            </a:solidFill>
          </a:ln>
        </p:spPr>
        <p:txBody>
          <a:bodyPr wrap="none" rtlCol="0">
            <a:spAutoFit/>
          </a:bodyPr>
          <a:lstStyle/>
          <a:p>
            <a:r>
              <a:rPr lang="en-US" sz="2400" b="1" i="1" dirty="0">
                <a:latin typeface="+mj-lt"/>
              </a:rPr>
              <a:t>S</a:t>
            </a:r>
            <a:r>
              <a:rPr lang="en-US" sz="2400" b="1" i="1" dirty="0" smtClean="0">
                <a:latin typeface="+mj-lt"/>
              </a:rPr>
              <a:t>(A)</a:t>
            </a:r>
            <a:endParaRPr lang="en-US" sz="2400" b="1" i="1" dirty="0">
              <a:latin typeface="+mj-lt"/>
            </a:endParaRPr>
          </a:p>
        </p:txBody>
      </p:sp>
      <p:sp>
        <p:nvSpPr>
          <p:cNvPr id="45" name="TextBox 44"/>
          <p:cNvSpPr txBox="1"/>
          <p:nvPr/>
        </p:nvSpPr>
        <p:spPr>
          <a:xfrm>
            <a:off x="2020381" y="2611535"/>
            <a:ext cx="704039" cy="461665"/>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R</a:t>
            </a:r>
            <a:r>
              <a:rPr lang="en-US" sz="2400" dirty="0" smtClean="0">
                <a:latin typeface="+mj-lt"/>
              </a:rPr>
              <a:t>(A)</a:t>
            </a:r>
            <a:endParaRPr lang="en-US" sz="2400" dirty="0">
              <a:latin typeface="+mj-lt"/>
            </a:endParaRPr>
          </a:p>
        </p:txBody>
      </p:sp>
      <p:sp>
        <p:nvSpPr>
          <p:cNvPr id="49" name="Rectangle 3"/>
          <p:cNvSpPr txBox="1">
            <a:spLocks noChangeArrowheads="1"/>
          </p:cNvSpPr>
          <p:nvPr/>
        </p:nvSpPr>
        <p:spPr>
          <a:xfrm>
            <a:off x="8982269" y="1776194"/>
            <a:ext cx="2371531" cy="431847"/>
          </a:xfrm>
          <a:prstGeom prst="rect">
            <a:avLst/>
          </a:prstGeom>
          <a:noFill/>
          <a:ln/>
        </p:spPr>
        <p:txBody>
          <a:bodyPr vert="horz" lIns="90488" tIns="44450" rIns="90488" bIns="4445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mtClean="0">
                <a:latin typeface="+mj-lt"/>
              </a:rPr>
              <a:t>Waits-for graph:</a:t>
            </a:r>
            <a:endParaRPr lang="en-US" dirty="0" smtClean="0">
              <a:latin typeface="+mj-lt"/>
            </a:endParaRPr>
          </a:p>
        </p:txBody>
      </p:sp>
      <p:sp>
        <p:nvSpPr>
          <p:cNvPr id="50" name="TextBox 49"/>
          <p:cNvSpPr txBox="1"/>
          <p:nvPr/>
        </p:nvSpPr>
        <p:spPr>
          <a:xfrm>
            <a:off x="9129645" y="2537460"/>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51" name="TextBox 50"/>
          <p:cNvSpPr txBox="1"/>
          <p:nvPr/>
        </p:nvSpPr>
        <p:spPr>
          <a:xfrm>
            <a:off x="11255949" y="2524696"/>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grpSp>
        <p:nvGrpSpPr>
          <p:cNvPr id="19" name="Group 18"/>
          <p:cNvGrpSpPr/>
          <p:nvPr/>
        </p:nvGrpSpPr>
        <p:grpSpPr>
          <a:xfrm>
            <a:off x="0" y="-22510"/>
            <a:ext cx="12192000" cy="307777"/>
            <a:chOff x="0" y="-22510"/>
            <a:chExt cx="12192000" cy="307777"/>
          </a:xfrm>
        </p:grpSpPr>
        <p:sp>
          <p:nvSpPr>
            <p:cNvPr id="20" name="Rectangle 1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1" name="TextBox 20"/>
            <p:cNvSpPr txBox="1"/>
            <p:nvPr/>
          </p:nvSpPr>
          <p:spPr>
            <a:xfrm>
              <a:off x="188780" y="-22510"/>
              <a:ext cx="269176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Deadlocks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14789989"/>
      </p:ext>
    </p:extLst>
  </p:cSld>
  <p:clrMapOvr>
    <a:masterClrMapping/>
  </p:clrMapOvr>
  <p:transition spd="slow">
    <p:cu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vert="horz" lIns="90488" tIns="44450" rIns="90488" bIns="44450" rtlCol="0" anchor="ctr">
            <a:normAutofit/>
          </a:bodyPr>
          <a:lstStyle/>
          <a:p>
            <a:r>
              <a:rPr lang="en-US" dirty="0"/>
              <a:t>Deadlock </a:t>
            </a:r>
            <a:r>
              <a:rPr lang="en-US" dirty="0" smtClean="0"/>
              <a:t>Detection: Example</a:t>
            </a:r>
            <a:endParaRPr lang="en-US" dirty="0"/>
          </a:p>
        </p:txBody>
      </p:sp>
      <p:sp>
        <p:nvSpPr>
          <p:cNvPr id="26639" name="Oval 15"/>
          <p:cNvSpPr>
            <a:spLocks noChangeArrowheads="1"/>
          </p:cNvSpPr>
          <p:nvPr/>
        </p:nvSpPr>
        <p:spPr bwMode="auto">
          <a:xfrm>
            <a:off x="8996571" y="2471325"/>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6640" name="Oval 16"/>
          <p:cNvSpPr>
            <a:spLocks noChangeArrowheads="1"/>
          </p:cNvSpPr>
          <p:nvPr/>
        </p:nvSpPr>
        <p:spPr bwMode="auto">
          <a:xfrm>
            <a:off x="11130171" y="2471325"/>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7" name="TextBox 26"/>
          <p:cNvSpPr txBox="1"/>
          <p:nvPr/>
        </p:nvSpPr>
        <p:spPr>
          <a:xfrm>
            <a:off x="2483696" y="5085423"/>
            <a:ext cx="4691523"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a:t>
            </a:r>
            <a:r>
              <a:rPr lang="en-US" sz="2800" baseline="-25000" dirty="0" smtClean="0">
                <a:latin typeface="+mj-lt"/>
              </a:rPr>
              <a:t>2</a:t>
            </a:r>
            <a:r>
              <a:rPr lang="en-US" sz="2800" dirty="0" smtClean="0">
                <a:latin typeface="+mj-lt"/>
              </a:rPr>
              <a:t> then requests an exclusive lock on A to write to it- </a:t>
            </a:r>
            <a:r>
              <a:rPr lang="en-US" sz="2800" b="1" dirty="0" smtClean="0">
                <a:latin typeface="+mj-lt"/>
              </a:rPr>
              <a:t>now T</a:t>
            </a:r>
            <a:r>
              <a:rPr lang="en-US" sz="2800" b="1" baseline="-25000" dirty="0">
                <a:latin typeface="+mj-lt"/>
              </a:rPr>
              <a:t>2</a:t>
            </a:r>
            <a:r>
              <a:rPr lang="en-US" sz="2800" b="1" dirty="0" smtClean="0">
                <a:latin typeface="+mj-lt"/>
              </a:rPr>
              <a:t> is waiting on T</a:t>
            </a:r>
            <a:r>
              <a:rPr lang="en-US" sz="2800" b="1" baseline="-25000" dirty="0" smtClean="0">
                <a:latin typeface="+mj-lt"/>
              </a:rPr>
              <a:t>1</a:t>
            </a:r>
            <a:r>
              <a:rPr lang="en-US" sz="2800" b="1" dirty="0" smtClean="0">
                <a:latin typeface="+mj-lt"/>
              </a:rPr>
              <a:t>…</a:t>
            </a:r>
            <a:endParaRPr lang="en-US" sz="2800" b="1" dirty="0">
              <a:latin typeface="+mj-lt"/>
            </a:endParaRPr>
          </a:p>
        </p:txBody>
      </p:sp>
      <p:cxnSp>
        <p:nvCxnSpPr>
          <p:cNvPr id="31" name="Straight Arrow Connector 30"/>
          <p:cNvCxnSpPr/>
          <p:nvPr/>
        </p:nvCxnSpPr>
        <p:spPr>
          <a:xfrm>
            <a:off x="1081864" y="3865517"/>
            <a:ext cx="7935790"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2246" y="2543071"/>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33" name="TextBox 32"/>
          <p:cNvSpPr txBox="1"/>
          <p:nvPr/>
        </p:nvSpPr>
        <p:spPr>
          <a:xfrm>
            <a:off x="602246" y="3143081"/>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35" name="TextBox 34"/>
          <p:cNvSpPr txBox="1"/>
          <p:nvPr/>
        </p:nvSpPr>
        <p:spPr>
          <a:xfrm>
            <a:off x="4407522" y="3203169"/>
            <a:ext cx="694421" cy="461665"/>
          </a:xfrm>
          <a:prstGeom prst="rect">
            <a:avLst/>
          </a:prstGeom>
          <a:solidFill>
            <a:srgbClr val="0070C0">
              <a:alpha val="20000"/>
            </a:srgbClr>
          </a:solidFill>
          <a:ln>
            <a:solidFill>
              <a:srgbClr val="0070C0"/>
            </a:solidFill>
          </a:ln>
        </p:spPr>
        <p:txBody>
          <a:bodyPr wrap="none" rtlCol="0">
            <a:spAutoFit/>
          </a:bodyPr>
          <a:lstStyle/>
          <a:p>
            <a:r>
              <a:rPr lang="en-US" sz="2400" b="1" i="1" dirty="0" smtClean="0">
                <a:latin typeface="+mj-lt"/>
              </a:rPr>
              <a:t>X(A)</a:t>
            </a:r>
            <a:endParaRPr lang="en-US" sz="2400" b="1" i="1" dirty="0">
              <a:latin typeface="+mj-lt"/>
            </a:endParaRPr>
          </a:p>
        </p:txBody>
      </p:sp>
      <p:sp>
        <p:nvSpPr>
          <p:cNvPr id="36" name="TextBox 35"/>
          <p:cNvSpPr txBox="1"/>
          <p:nvPr/>
        </p:nvSpPr>
        <p:spPr>
          <a:xfrm>
            <a:off x="2768056" y="3203169"/>
            <a:ext cx="670376" cy="461665"/>
          </a:xfrm>
          <a:prstGeom prst="rect">
            <a:avLst/>
          </a:prstGeom>
          <a:solidFill>
            <a:srgbClr val="0070C0">
              <a:alpha val="20000"/>
            </a:srgbClr>
          </a:solidFill>
          <a:ln>
            <a:solidFill>
              <a:srgbClr val="0070C0"/>
            </a:solidFill>
          </a:ln>
        </p:spPr>
        <p:txBody>
          <a:bodyPr wrap="none" rtlCol="0">
            <a:spAutoFit/>
          </a:bodyPr>
          <a:lstStyle/>
          <a:p>
            <a:r>
              <a:rPr lang="en-US" sz="2400" b="1" i="1" dirty="0">
                <a:latin typeface="+mj-lt"/>
              </a:rPr>
              <a:t>S</a:t>
            </a:r>
            <a:r>
              <a:rPr lang="en-US" sz="2400" b="1" i="1" dirty="0" smtClean="0">
                <a:latin typeface="+mj-lt"/>
              </a:rPr>
              <a:t>(B)</a:t>
            </a:r>
            <a:endParaRPr lang="en-US" sz="2400" b="1" i="1" dirty="0">
              <a:latin typeface="+mj-lt"/>
            </a:endParaRPr>
          </a:p>
        </p:txBody>
      </p:sp>
      <p:sp>
        <p:nvSpPr>
          <p:cNvPr id="37" name="TextBox 36"/>
          <p:cNvSpPr txBox="1"/>
          <p:nvPr/>
        </p:nvSpPr>
        <p:spPr>
          <a:xfrm>
            <a:off x="3574965" y="3203169"/>
            <a:ext cx="696024" cy="461665"/>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R</a:t>
            </a:r>
            <a:r>
              <a:rPr lang="en-US" sz="2400" dirty="0" smtClean="0">
                <a:latin typeface="+mj-lt"/>
              </a:rPr>
              <a:t>(B)</a:t>
            </a:r>
            <a:endParaRPr lang="en-US" sz="2400" dirty="0">
              <a:latin typeface="+mj-lt"/>
            </a:endParaRPr>
          </a:p>
        </p:txBody>
      </p:sp>
      <p:sp>
        <p:nvSpPr>
          <p:cNvPr id="38" name="TextBox 37"/>
          <p:cNvSpPr txBox="1"/>
          <p:nvPr/>
        </p:nvSpPr>
        <p:spPr>
          <a:xfrm>
            <a:off x="1221678" y="2611535"/>
            <a:ext cx="679994" cy="461665"/>
          </a:xfrm>
          <a:prstGeom prst="rect">
            <a:avLst/>
          </a:prstGeom>
          <a:solidFill>
            <a:srgbClr val="C00000">
              <a:alpha val="20000"/>
            </a:srgbClr>
          </a:solidFill>
          <a:ln>
            <a:solidFill>
              <a:srgbClr val="C00000"/>
            </a:solidFill>
          </a:ln>
        </p:spPr>
        <p:txBody>
          <a:bodyPr wrap="none" rtlCol="0">
            <a:spAutoFit/>
          </a:bodyPr>
          <a:lstStyle/>
          <a:p>
            <a:r>
              <a:rPr lang="en-US" sz="2400" b="1" i="1" dirty="0">
                <a:latin typeface="+mj-lt"/>
              </a:rPr>
              <a:t>S</a:t>
            </a:r>
            <a:r>
              <a:rPr lang="en-US" sz="2400" b="1" i="1" dirty="0" smtClean="0">
                <a:latin typeface="+mj-lt"/>
              </a:rPr>
              <a:t>(A)</a:t>
            </a:r>
            <a:endParaRPr lang="en-US" sz="2400" b="1" i="1" dirty="0">
              <a:latin typeface="+mj-lt"/>
            </a:endParaRPr>
          </a:p>
        </p:txBody>
      </p:sp>
      <p:sp>
        <p:nvSpPr>
          <p:cNvPr id="45" name="TextBox 44"/>
          <p:cNvSpPr txBox="1"/>
          <p:nvPr/>
        </p:nvSpPr>
        <p:spPr>
          <a:xfrm>
            <a:off x="2020381" y="2611535"/>
            <a:ext cx="704039" cy="461665"/>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R</a:t>
            </a:r>
            <a:r>
              <a:rPr lang="en-US" sz="2400" dirty="0" smtClean="0">
                <a:latin typeface="+mj-lt"/>
              </a:rPr>
              <a:t>(A)</a:t>
            </a:r>
            <a:endParaRPr lang="en-US" sz="2400" dirty="0">
              <a:latin typeface="+mj-lt"/>
            </a:endParaRPr>
          </a:p>
        </p:txBody>
      </p:sp>
      <p:sp>
        <p:nvSpPr>
          <p:cNvPr id="49" name="Rectangle 3"/>
          <p:cNvSpPr txBox="1">
            <a:spLocks noChangeArrowheads="1"/>
          </p:cNvSpPr>
          <p:nvPr/>
        </p:nvSpPr>
        <p:spPr>
          <a:xfrm>
            <a:off x="8982269" y="1776194"/>
            <a:ext cx="2371531" cy="431847"/>
          </a:xfrm>
          <a:prstGeom prst="rect">
            <a:avLst/>
          </a:prstGeom>
          <a:noFill/>
          <a:ln/>
        </p:spPr>
        <p:txBody>
          <a:bodyPr vert="horz" lIns="90488" tIns="44450" rIns="90488" bIns="4445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mtClean="0">
                <a:latin typeface="+mj-lt"/>
              </a:rPr>
              <a:t>Waits-for graph:</a:t>
            </a:r>
            <a:endParaRPr lang="en-US" dirty="0" smtClean="0">
              <a:latin typeface="+mj-lt"/>
            </a:endParaRPr>
          </a:p>
        </p:txBody>
      </p:sp>
      <p:sp>
        <p:nvSpPr>
          <p:cNvPr id="50" name="TextBox 49"/>
          <p:cNvSpPr txBox="1"/>
          <p:nvPr/>
        </p:nvSpPr>
        <p:spPr>
          <a:xfrm>
            <a:off x="9129645" y="2537460"/>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51" name="TextBox 50"/>
          <p:cNvSpPr txBox="1"/>
          <p:nvPr/>
        </p:nvSpPr>
        <p:spPr>
          <a:xfrm>
            <a:off x="11255949" y="2524696"/>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53" name="Line 23"/>
          <p:cNvSpPr>
            <a:spLocks noChangeShapeType="1"/>
          </p:cNvSpPr>
          <p:nvPr/>
        </p:nvSpPr>
        <p:spPr bwMode="auto">
          <a:xfrm flipH="1" flipV="1">
            <a:off x="9563189" y="3080699"/>
            <a:ext cx="1692760" cy="0"/>
          </a:xfrm>
          <a:prstGeom prst="line">
            <a:avLst/>
          </a:prstGeom>
          <a:noFill/>
          <a:ln w="38100">
            <a:solidFill>
              <a:schemeClr val="tx1"/>
            </a:solidFill>
            <a:round/>
            <a:headEnd type="none" w="sm" len="sm"/>
            <a:tailEnd type="stealth" w="med" len="med"/>
          </a:ln>
          <a:effectLst/>
        </p:spPr>
        <p:txBody>
          <a:bodyPr>
            <a:prstTxWarp prst="textNoShape">
              <a:avLst/>
            </a:prstTxWarp>
          </a:bodyPr>
          <a:lstStyle/>
          <a:p>
            <a:endParaRPr lang="en-US"/>
          </a:p>
        </p:txBody>
      </p:sp>
      <p:sp>
        <p:nvSpPr>
          <p:cNvPr id="30" name="TextBox 29"/>
          <p:cNvSpPr txBox="1"/>
          <p:nvPr/>
        </p:nvSpPr>
        <p:spPr>
          <a:xfrm>
            <a:off x="5238476" y="3203168"/>
            <a:ext cx="811441" cy="461665"/>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W(A)</a:t>
            </a:r>
            <a:endParaRPr lang="en-US" sz="2400" dirty="0">
              <a:latin typeface="+mj-lt"/>
            </a:endParaRPr>
          </a:p>
        </p:txBody>
      </p:sp>
      <p:sp>
        <p:nvSpPr>
          <p:cNvPr id="2" name="Rectangle 1"/>
          <p:cNvSpPr/>
          <p:nvPr/>
        </p:nvSpPr>
        <p:spPr>
          <a:xfrm>
            <a:off x="5153809" y="3073200"/>
            <a:ext cx="1086124" cy="69446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mtClean="0">
                <a:solidFill>
                  <a:schemeClr val="tx1"/>
                </a:solidFill>
                <a:latin typeface="+mj-lt"/>
              </a:rPr>
              <a:t>Waiting…</a:t>
            </a:r>
            <a:endParaRPr lang="en-US" b="1" i="1">
              <a:solidFill>
                <a:schemeClr val="tx1"/>
              </a:solidFill>
              <a:latin typeface="+mj-lt"/>
            </a:endParaRPr>
          </a:p>
        </p:txBody>
      </p:sp>
      <p:cxnSp>
        <p:nvCxnSpPr>
          <p:cNvPr id="4" name="Straight Connector 3"/>
          <p:cNvCxnSpPr/>
          <p:nvPr/>
        </p:nvCxnSpPr>
        <p:spPr>
          <a:xfrm>
            <a:off x="5179209" y="3080699"/>
            <a:ext cx="0" cy="686968"/>
          </a:xfrm>
          <a:prstGeom prst="line">
            <a:avLst/>
          </a:prstGeom>
          <a:ln w="317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0" y="-22510"/>
            <a:ext cx="12192000" cy="307777"/>
            <a:chOff x="0" y="-22510"/>
            <a:chExt cx="12192000" cy="307777"/>
          </a:xfrm>
        </p:grpSpPr>
        <p:sp>
          <p:nvSpPr>
            <p:cNvPr id="25" name="Rectangle 2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6" name="TextBox 25"/>
            <p:cNvSpPr txBox="1"/>
            <p:nvPr/>
          </p:nvSpPr>
          <p:spPr>
            <a:xfrm>
              <a:off x="188780" y="-22510"/>
              <a:ext cx="269176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Deadlocks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50494464"/>
      </p:ext>
    </p:extLst>
  </p:cSld>
  <p:clrMapOvr>
    <a:masterClrMapping/>
  </p:clrMapOvr>
  <p:transition spd="slow">
    <p:cu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vert="horz" lIns="90488" tIns="44450" rIns="90488" bIns="44450" rtlCol="0" anchor="ctr">
            <a:normAutofit/>
          </a:bodyPr>
          <a:lstStyle/>
          <a:p>
            <a:r>
              <a:rPr lang="en-US" dirty="0"/>
              <a:t>Deadlock </a:t>
            </a:r>
            <a:r>
              <a:rPr lang="en-US" dirty="0" smtClean="0"/>
              <a:t>Detection: Example</a:t>
            </a:r>
            <a:endParaRPr lang="en-US" dirty="0"/>
          </a:p>
        </p:txBody>
      </p:sp>
      <p:sp>
        <p:nvSpPr>
          <p:cNvPr id="26639" name="Oval 15"/>
          <p:cNvSpPr>
            <a:spLocks noChangeArrowheads="1"/>
          </p:cNvSpPr>
          <p:nvPr/>
        </p:nvSpPr>
        <p:spPr bwMode="auto">
          <a:xfrm>
            <a:off x="8996571" y="2471325"/>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6640" name="Oval 16"/>
          <p:cNvSpPr>
            <a:spLocks noChangeArrowheads="1"/>
          </p:cNvSpPr>
          <p:nvPr/>
        </p:nvSpPr>
        <p:spPr bwMode="auto">
          <a:xfrm>
            <a:off x="11130171" y="2471325"/>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6647" name="Line 23"/>
          <p:cNvSpPr>
            <a:spLocks noChangeShapeType="1"/>
          </p:cNvSpPr>
          <p:nvPr/>
        </p:nvSpPr>
        <p:spPr bwMode="auto">
          <a:xfrm>
            <a:off x="9682371" y="2776125"/>
            <a:ext cx="1447800" cy="0"/>
          </a:xfrm>
          <a:prstGeom prst="line">
            <a:avLst/>
          </a:prstGeom>
          <a:noFill/>
          <a:ln w="38100">
            <a:solidFill>
              <a:schemeClr val="tx1"/>
            </a:solidFill>
            <a:round/>
            <a:headEnd type="none" w="sm" len="sm"/>
            <a:tailEnd type="stealth" w="med" len="med"/>
          </a:ln>
          <a:effectLst/>
        </p:spPr>
        <p:txBody>
          <a:bodyPr>
            <a:prstTxWarp prst="textNoShape">
              <a:avLst/>
            </a:prstTxWarp>
          </a:bodyPr>
          <a:lstStyle/>
          <a:p>
            <a:endParaRPr lang="en-US"/>
          </a:p>
        </p:txBody>
      </p:sp>
      <p:sp>
        <p:nvSpPr>
          <p:cNvPr id="27" name="TextBox 26"/>
          <p:cNvSpPr txBox="1"/>
          <p:nvPr/>
        </p:nvSpPr>
        <p:spPr>
          <a:xfrm>
            <a:off x="2483696" y="5085423"/>
            <a:ext cx="4691523"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Finally, T</a:t>
            </a:r>
            <a:r>
              <a:rPr lang="en-US" sz="2800" baseline="-25000" dirty="0">
                <a:latin typeface="+mj-lt"/>
              </a:rPr>
              <a:t>1</a:t>
            </a:r>
            <a:r>
              <a:rPr lang="en-US" sz="2800" dirty="0" smtClean="0">
                <a:latin typeface="+mj-lt"/>
              </a:rPr>
              <a:t> requests an exclusive lock on B to write to it- </a:t>
            </a:r>
            <a:r>
              <a:rPr lang="en-US" sz="2800" b="1" dirty="0" smtClean="0">
                <a:latin typeface="+mj-lt"/>
              </a:rPr>
              <a:t>now T</a:t>
            </a:r>
            <a:r>
              <a:rPr lang="en-US" sz="2800" b="1" baseline="-25000" dirty="0">
                <a:latin typeface="+mj-lt"/>
              </a:rPr>
              <a:t>1</a:t>
            </a:r>
            <a:r>
              <a:rPr lang="en-US" sz="2800" b="1" dirty="0" smtClean="0">
                <a:latin typeface="+mj-lt"/>
              </a:rPr>
              <a:t> is waiting on T</a:t>
            </a:r>
            <a:r>
              <a:rPr lang="en-US" sz="2800" b="1" baseline="-25000" dirty="0">
                <a:latin typeface="+mj-lt"/>
              </a:rPr>
              <a:t>2</a:t>
            </a:r>
            <a:r>
              <a:rPr lang="en-US" sz="2800" b="1" dirty="0" smtClean="0">
                <a:latin typeface="+mj-lt"/>
              </a:rPr>
              <a:t>… DEADLOCK!</a:t>
            </a:r>
            <a:endParaRPr lang="en-US" sz="2800" b="1" dirty="0">
              <a:latin typeface="+mj-lt"/>
            </a:endParaRPr>
          </a:p>
        </p:txBody>
      </p:sp>
      <p:cxnSp>
        <p:nvCxnSpPr>
          <p:cNvPr id="31" name="Straight Arrow Connector 30"/>
          <p:cNvCxnSpPr/>
          <p:nvPr/>
        </p:nvCxnSpPr>
        <p:spPr>
          <a:xfrm>
            <a:off x="1081864" y="3865517"/>
            <a:ext cx="6937671"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2246" y="2543071"/>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33" name="TextBox 32"/>
          <p:cNvSpPr txBox="1"/>
          <p:nvPr/>
        </p:nvSpPr>
        <p:spPr>
          <a:xfrm>
            <a:off x="602246" y="3143081"/>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34" name="TextBox 33"/>
          <p:cNvSpPr txBox="1"/>
          <p:nvPr/>
        </p:nvSpPr>
        <p:spPr>
          <a:xfrm>
            <a:off x="6204128" y="2610544"/>
            <a:ext cx="686406" cy="461665"/>
          </a:xfrm>
          <a:prstGeom prst="rect">
            <a:avLst/>
          </a:prstGeom>
          <a:solidFill>
            <a:srgbClr val="C00000">
              <a:alpha val="20000"/>
            </a:srgbClr>
          </a:solidFill>
          <a:ln>
            <a:solidFill>
              <a:srgbClr val="C00000"/>
            </a:solidFill>
          </a:ln>
        </p:spPr>
        <p:txBody>
          <a:bodyPr wrap="none" rtlCol="0">
            <a:spAutoFit/>
          </a:bodyPr>
          <a:lstStyle/>
          <a:p>
            <a:r>
              <a:rPr lang="en-US" sz="2400" b="1" i="1" dirty="0" smtClean="0">
                <a:latin typeface="+mj-lt"/>
              </a:rPr>
              <a:t>X(B)</a:t>
            </a:r>
            <a:endParaRPr lang="en-US" sz="2400" b="1" i="1" dirty="0">
              <a:latin typeface="+mj-lt"/>
            </a:endParaRPr>
          </a:p>
        </p:txBody>
      </p:sp>
      <p:sp>
        <p:nvSpPr>
          <p:cNvPr id="35" name="TextBox 34"/>
          <p:cNvSpPr txBox="1"/>
          <p:nvPr/>
        </p:nvSpPr>
        <p:spPr>
          <a:xfrm>
            <a:off x="4407522" y="3203169"/>
            <a:ext cx="694421" cy="461665"/>
          </a:xfrm>
          <a:prstGeom prst="rect">
            <a:avLst/>
          </a:prstGeom>
          <a:solidFill>
            <a:srgbClr val="0070C0">
              <a:alpha val="20000"/>
            </a:srgbClr>
          </a:solidFill>
          <a:ln>
            <a:solidFill>
              <a:srgbClr val="0070C0"/>
            </a:solidFill>
          </a:ln>
        </p:spPr>
        <p:txBody>
          <a:bodyPr wrap="none" rtlCol="0">
            <a:spAutoFit/>
          </a:bodyPr>
          <a:lstStyle/>
          <a:p>
            <a:r>
              <a:rPr lang="en-US" sz="2400" b="1" i="1" dirty="0" smtClean="0">
                <a:latin typeface="+mj-lt"/>
              </a:rPr>
              <a:t>X(A)</a:t>
            </a:r>
            <a:endParaRPr lang="en-US" sz="2400" b="1" i="1" dirty="0">
              <a:latin typeface="+mj-lt"/>
            </a:endParaRPr>
          </a:p>
        </p:txBody>
      </p:sp>
      <p:sp>
        <p:nvSpPr>
          <p:cNvPr id="36" name="TextBox 35"/>
          <p:cNvSpPr txBox="1"/>
          <p:nvPr/>
        </p:nvSpPr>
        <p:spPr>
          <a:xfrm>
            <a:off x="2768056" y="3203169"/>
            <a:ext cx="670376" cy="461665"/>
          </a:xfrm>
          <a:prstGeom prst="rect">
            <a:avLst/>
          </a:prstGeom>
          <a:solidFill>
            <a:srgbClr val="0070C0">
              <a:alpha val="20000"/>
            </a:srgbClr>
          </a:solidFill>
          <a:ln>
            <a:solidFill>
              <a:srgbClr val="0070C0"/>
            </a:solidFill>
          </a:ln>
        </p:spPr>
        <p:txBody>
          <a:bodyPr wrap="none" rtlCol="0">
            <a:spAutoFit/>
          </a:bodyPr>
          <a:lstStyle/>
          <a:p>
            <a:r>
              <a:rPr lang="en-US" sz="2400" b="1" i="1" dirty="0">
                <a:latin typeface="+mj-lt"/>
              </a:rPr>
              <a:t>S</a:t>
            </a:r>
            <a:r>
              <a:rPr lang="en-US" sz="2400" b="1" i="1" dirty="0" smtClean="0">
                <a:latin typeface="+mj-lt"/>
              </a:rPr>
              <a:t>(B)</a:t>
            </a:r>
            <a:endParaRPr lang="en-US" sz="2400" b="1" i="1" dirty="0">
              <a:latin typeface="+mj-lt"/>
            </a:endParaRPr>
          </a:p>
        </p:txBody>
      </p:sp>
      <p:sp>
        <p:nvSpPr>
          <p:cNvPr id="37" name="TextBox 36"/>
          <p:cNvSpPr txBox="1"/>
          <p:nvPr/>
        </p:nvSpPr>
        <p:spPr>
          <a:xfrm>
            <a:off x="3574965" y="3203169"/>
            <a:ext cx="696024" cy="461665"/>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R</a:t>
            </a:r>
            <a:r>
              <a:rPr lang="en-US" sz="2400" dirty="0" smtClean="0">
                <a:latin typeface="+mj-lt"/>
              </a:rPr>
              <a:t>(B)</a:t>
            </a:r>
            <a:endParaRPr lang="en-US" sz="2400" dirty="0">
              <a:latin typeface="+mj-lt"/>
            </a:endParaRPr>
          </a:p>
        </p:txBody>
      </p:sp>
      <p:sp>
        <p:nvSpPr>
          <p:cNvPr id="38" name="TextBox 37"/>
          <p:cNvSpPr txBox="1"/>
          <p:nvPr/>
        </p:nvSpPr>
        <p:spPr>
          <a:xfrm>
            <a:off x="1221678" y="2611535"/>
            <a:ext cx="679994" cy="461665"/>
          </a:xfrm>
          <a:prstGeom prst="rect">
            <a:avLst/>
          </a:prstGeom>
          <a:solidFill>
            <a:srgbClr val="C00000">
              <a:alpha val="20000"/>
            </a:srgbClr>
          </a:solidFill>
          <a:ln>
            <a:solidFill>
              <a:srgbClr val="C00000"/>
            </a:solidFill>
          </a:ln>
        </p:spPr>
        <p:txBody>
          <a:bodyPr wrap="none" rtlCol="0">
            <a:spAutoFit/>
          </a:bodyPr>
          <a:lstStyle/>
          <a:p>
            <a:r>
              <a:rPr lang="en-US" sz="2400" b="1" i="1" dirty="0">
                <a:latin typeface="+mj-lt"/>
              </a:rPr>
              <a:t>S</a:t>
            </a:r>
            <a:r>
              <a:rPr lang="en-US" sz="2400" b="1" i="1" dirty="0" smtClean="0">
                <a:latin typeface="+mj-lt"/>
              </a:rPr>
              <a:t>(A)</a:t>
            </a:r>
            <a:endParaRPr lang="en-US" sz="2400" b="1" i="1" dirty="0">
              <a:latin typeface="+mj-lt"/>
            </a:endParaRPr>
          </a:p>
        </p:txBody>
      </p:sp>
      <p:sp>
        <p:nvSpPr>
          <p:cNvPr id="45" name="TextBox 44"/>
          <p:cNvSpPr txBox="1"/>
          <p:nvPr/>
        </p:nvSpPr>
        <p:spPr>
          <a:xfrm>
            <a:off x="2020381" y="2611535"/>
            <a:ext cx="704039" cy="461665"/>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R</a:t>
            </a:r>
            <a:r>
              <a:rPr lang="en-US" sz="2400" dirty="0" smtClean="0">
                <a:latin typeface="+mj-lt"/>
              </a:rPr>
              <a:t>(A)</a:t>
            </a:r>
            <a:endParaRPr lang="en-US" sz="2400" dirty="0">
              <a:latin typeface="+mj-lt"/>
            </a:endParaRPr>
          </a:p>
        </p:txBody>
      </p:sp>
      <p:sp>
        <p:nvSpPr>
          <p:cNvPr id="49" name="Rectangle 3"/>
          <p:cNvSpPr txBox="1">
            <a:spLocks noChangeArrowheads="1"/>
          </p:cNvSpPr>
          <p:nvPr/>
        </p:nvSpPr>
        <p:spPr>
          <a:xfrm>
            <a:off x="8982269" y="1776194"/>
            <a:ext cx="2371531" cy="431847"/>
          </a:xfrm>
          <a:prstGeom prst="rect">
            <a:avLst/>
          </a:prstGeom>
          <a:noFill/>
          <a:ln/>
        </p:spPr>
        <p:txBody>
          <a:bodyPr vert="horz" lIns="90488" tIns="44450" rIns="90488" bIns="4445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mtClean="0">
                <a:latin typeface="+mj-lt"/>
              </a:rPr>
              <a:t>Waits-for graph:</a:t>
            </a:r>
            <a:endParaRPr lang="en-US" dirty="0" smtClean="0">
              <a:latin typeface="+mj-lt"/>
            </a:endParaRPr>
          </a:p>
        </p:txBody>
      </p:sp>
      <p:sp>
        <p:nvSpPr>
          <p:cNvPr id="50" name="TextBox 49"/>
          <p:cNvSpPr txBox="1"/>
          <p:nvPr/>
        </p:nvSpPr>
        <p:spPr>
          <a:xfrm>
            <a:off x="9129645" y="2537460"/>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51" name="TextBox 50"/>
          <p:cNvSpPr txBox="1"/>
          <p:nvPr/>
        </p:nvSpPr>
        <p:spPr>
          <a:xfrm>
            <a:off x="11255949" y="2524696"/>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53" name="Line 23"/>
          <p:cNvSpPr>
            <a:spLocks noChangeShapeType="1"/>
          </p:cNvSpPr>
          <p:nvPr/>
        </p:nvSpPr>
        <p:spPr bwMode="auto">
          <a:xfrm flipH="1" flipV="1">
            <a:off x="9563189" y="3080699"/>
            <a:ext cx="1692760" cy="0"/>
          </a:xfrm>
          <a:prstGeom prst="line">
            <a:avLst/>
          </a:prstGeom>
          <a:noFill/>
          <a:ln w="38100">
            <a:solidFill>
              <a:schemeClr val="tx1"/>
            </a:solidFill>
            <a:round/>
            <a:headEnd type="none" w="sm" len="sm"/>
            <a:tailEnd type="stealth" w="med" len="med"/>
          </a:ln>
          <a:effectLst/>
        </p:spPr>
        <p:txBody>
          <a:bodyPr>
            <a:prstTxWarp prst="textNoShape">
              <a:avLst/>
            </a:prstTxWarp>
          </a:bodyPr>
          <a:lstStyle/>
          <a:p>
            <a:endParaRPr lang="en-US"/>
          </a:p>
        </p:txBody>
      </p:sp>
      <p:sp>
        <p:nvSpPr>
          <p:cNvPr id="30" name="TextBox 29"/>
          <p:cNvSpPr txBox="1"/>
          <p:nvPr/>
        </p:nvSpPr>
        <p:spPr>
          <a:xfrm>
            <a:off x="5238476" y="3203168"/>
            <a:ext cx="811441" cy="461665"/>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W(A)</a:t>
            </a:r>
            <a:endParaRPr lang="en-US" sz="2400" dirty="0">
              <a:latin typeface="+mj-lt"/>
            </a:endParaRPr>
          </a:p>
        </p:txBody>
      </p:sp>
      <p:sp>
        <p:nvSpPr>
          <p:cNvPr id="47" name="TextBox 46"/>
          <p:cNvSpPr txBox="1"/>
          <p:nvPr/>
        </p:nvSpPr>
        <p:spPr>
          <a:xfrm>
            <a:off x="7030187" y="2619034"/>
            <a:ext cx="803425" cy="461665"/>
          </a:xfrm>
          <a:prstGeom prst="rect">
            <a:avLst/>
          </a:prstGeom>
          <a:solidFill>
            <a:srgbClr val="C00000">
              <a:alpha val="20000"/>
            </a:srgbClr>
          </a:solidFill>
          <a:ln>
            <a:solidFill>
              <a:srgbClr val="C00000"/>
            </a:solidFill>
          </a:ln>
        </p:spPr>
        <p:txBody>
          <a:bodyPr wrap="none" rtlCol="0">
            <a:spAutoFit/>
          </a:bodyPr>
          <a:lstStyle/>
          <a:p>
            <a:r>
              <a:rPr lang="en-US" sz="2400" dirty="0" smtClean="0">
                <a:latin typeface="+mj-lt"/>
              </a:rPr>
              <a:t>W(B)</a:t>
            </a:r>
            <a:endParaRPr lang="en-US" sz="2400" dirty="0">
              <a:latin typeface="+mj-lt"/>
            </a:endParaRPr>
          </a:p>
        </p:txBody>
      </p:sp>
      <p:sp>
        <p:nvSpPr>
          <p:cNvPr id="25" name="TextBox 24"/>
          <p:cNvSpPr txBox="1"/>
          <p:nvPr/>
        </p:nvSpPr>
        <p:spPr>
          <a:xfrm>
            <a:off x="9422773" y="3709701"/>
            <a:ext cx="1966996" cy="99074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Cycle = DEADLOCK</a:t>
            </a:r>
            <a:endParaRPr lang="en-US" sz="2800" b="1" dirty="0">
              <a:latin typeface="+mj-lt"/>
            </a:endParaRPr>
          </a:p>
        </p:txBody>
      </p:sp>
      <p:sp>
        <p:nvSpPr>
          <p:cNvPr id="26" name="Rectangle 25"/>
          <p:cNvSpPr/>
          <p:nvPr/>
        </p:nvSpPr>
        <p:spPr>
          <a:xfrm>
            <a:off x="5153809" y="3073200"/>
            <a:ext cx="1086124" cy="69446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mtClean="0">
                <a:solidFill>
                  <a:schemeClr val="tx1"/>
                </a:solidFill>
                <a:latin typeface="+mj-lt"/>
              </a:rPr>
              <a:t>Waiting…</a:t>
            </a:r>
            <a:endParaRPr lang="en-US" b="1" i="1">
              <a:solidFill>
                <a:schemeClr val="tx1"/>
              </a:solidFill>
              <a:latin typeface="+mj-lt"/>
            </a:endParaRPr>
          </a:p>
        </p:txBody>
      </p:sp>
      <p:sp>
        <p:nvSpPr>
          <p:cNvPr id="28" name="Rectangle 27"/>
          <p:cNvSpPr/>
          <p:nvPr/>
        </p:nvSpPr>
        <p:spPr>
          <a:xfrm>
            <a:off x="6933411" y="2494142"/>
            <a:ext cx="1086124" cy="69446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mtClean="0">
                <a:solidFill>
                  <a:schemeClr val="tx1"/>
                </a:solidFill>
                <a:latin typeface="+mj-lt"/>
              </a:rPr>
              <a:t>Waiting…</a:t>
            </a:r>
            <a:endParaRPr lang="en-US" b="1" i="1">
              <a:solidFill>
                <a:schemeClr val="tx1"/>
              </a:solidFill>
              <a:latin typeface="+mj-lt"/>
            </a:endParaRPr>
          </a:p>
        </p:txBody>
      </p:sp>
      <p:cxnSp>
        <p:nvCxnSpPr>
          <p:cNvPr id="29" name="Straight Connector 28"/>
          <p:cNvCxnSpPr/>
          <p:nvPr/>
        </p:nvCxnSpPr>
        <p:spPr>
          <a:xfrm>
            <a:off x="5179209" y="3080699"/>
            <a:ext cx="0" cy="686968"/>
          </a:xfrm>
          <a:prstGeom prst="line">
            <a:avLst/>
          </a:prstGeom>
          <a:ln w="317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968530" y="2502609"/>
            <a:ext cx="0" cy="686968"/>
          </a:xfrm>
          <a:prstGeom prst="line">
            <a:avLst/>
          </a:prstGeom>
          <a:ln w="317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0" y="-22510"/>
            <a:ext cx="12192000" cy="307777"/>
            <a:chOff x="0" y="-22510"/>
            <a:chExt cx="12192000" cy="307777"/>
          </a:xfrm>
        </p:grpSpPr>
        <p:sp>
          <p:nvSpPr>
            <p:cNvPr id="41" name="Rectangle 4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6" name="TextBox 45"/>
            <p:cNvSpPr txBox="1"/>
            <p:nvPr/>
          </p:nvSpPr>
          <p:spPr>
            <a:xfrm>
              <a:off x="188780" y="-22510"/>
              <a:ext cx="269176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Deadlocks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9442155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2570"/>
            <a:ext cx="10515600" cy="1325563"/>
          </a:xfrm>
        </p:spPr>
        <p:txBody>
          <a:bodyPr>
            <a:normAutofit/>
          </a:bodyPr>
          <a:lstStyle/>
          <a:p>
            <a:r>
              <a:rPr lang="en-US" dirty="0" smtClean="0"/>
              <a:t>Our model: Three Types of Regions of Memory</a:t>
            </a:r>
            <a:endParaRPr lang="en-US" dirty="0"/>
          </a:p>
        </p:txBody>
      </p:sp>
      <p:sp>
        <p:nvSpPr>
          <p:cNvPr id="3" name="Content Placeholder 2"/>
          <p:cNvSpPr>
            <a:spLocks noGrp="1"/>
          </p:cNvSpPr>
          <p:nvPr>
            <p:ph idx="1"/>
          </p:nvPr>
        </p:nvSpPr>
        <p:spPr>
          <a:xfrm>
            <a:off x="838200" y="1825624"/>
            <a:ext cx="7656443" cy="5032375"/>
          </a:xfrm>
        </p:spPr>
        <p:txBody>
          <a:bodyPr>
            <a:normAutofit fontScale="92500" lnSpcReduction="10000"/>
          </a:bodyPr>
          <a:lstStyle/>
          <a:p>
            <a:endParaRPr lang="en-US" b="1" dirty="0" smtClean="0"/>
          </a:p>
          <a:p>
            <a:pPr marL="514350" indent="-514350">
              <a:buFont typeface="+mj-lt"/>
              <a:buAutoNum type="arabicPeriod"/>
            </a:pPr>
            <a:r>
              <a:rPr lang="en-US" b="1" dirty="0" smtClean="0"/>
              <a:t>Local: </a:t>
            </a:r>
            <a:r>
              <a:rPr lang="en-US" dirty="0" smtClean="0"/>
              <a:t> In our model each process in a DBMS has its own local memory, where it stores values that only it “sees”</a:t>
            </a:r>
          </a:p>
          <a:p>
            <a:pPr marL="514350" indent="-514350">
              <a:buFont typeface="+mj-lt"/>
              <a:buAutoNum type="arabicPeriod"/>
            </a:pPr>
            <a:endParaRPr lang="en-US" b="1" dirty="0"/>
          </a:p>
          <a:p>
            <a:pPr marL="514350" indent="-514350">
              <a:buFont typeface="+mj-lt"/>
              <a:buAutoNum type="arabicPeriod"/>
            </a:pPr>
            <a:r>
              <a:rPr lang="en-US" b="1" dirty="0" smtClean="0"/>
              <a:t>Global:  </a:t>
            </a:r>
            <a:r>
              <a:rPr lang="en-US" dirty="0" smtClean="0"/>
              <a:t>Each process can read from / write to shared data in main memory</a:t>
            </a:r>
          </a:p>
          <a:p>
            <a:pPr marL="514350" indent="-514350">
              <a:buFont typeface="+mj-lt"/>
              <a:buAutoNum type="arabicPeriod"/>
            </a:pPr>
            <a:endParaRPr lang="en-US" b="1" dirty="0"/>
          </a:p>
          <a:p>
            <a:pPr marL="514350" indent="-514350">
              <a:buFont typeface="+mj-lt"/>
              <a:buAutoNum type="arabicPeriod"/>
            </a:pPr>
            <a:r>
              <a:rPr lang="en-US" b="1" dirty="0" smtClean="0"/>
              <a:t>Disk:  </a:t>
            </a:r>
            <a:r>
              <a:rPr lang="en-US" dirty="0" smtClean="0"/>
              <a:t>Global memory can read from / flush to disk</a:t>
            </a:r>
          </a:p>
          <a:p>
            <a:pPr marL="514350" indent="-514350">
              <a:buFont typeface="+mj-lt"/>
              <a:buAutoNum type="arabicPeriod"/>
            </a:pPr>
            <a:endParaRPr lang="en-US" b="1" dirty="0"/>
          </a:p>
          <a:p>
            <a:pPr marL="514350" indent="-514350">
              <a:buFont typeface="+mj-lt"/>
              <a:buAutoNum type="arabicPeriod"/>
            </a:pPr>
            <a:r>
              <a:rPr lang="en-US" b="1" i="1" dirty="0" smtClean="0"/>
              <a:t>Log: </a:t>
            </a:r>
            <a:r>
              <a:rPr lang="en-US" i="1" dirty="0" smtClean="0"/>
              <a:t>Assume on stable disk storage- spans both main memory and disk…</a:t>
            </a:r>
            <a:endParaRPr lang="en-US" b="1" i="1" dirty="0" smtClean="0"/>
          </a:p>
        </p:txBody>
      </p:sp>
      <p:graphicFrame>
        <p:nvGraphicFramePr>
          <p:cNvPr id="8" name="Table 7"/>
          <p:cNvGraphicFramePr>
            <a:graphicFrameLocks noGrp="1"/>
          </p:cNvGraphicFramePr>
          <p:nvPr>
            <p:extLst>
              <p:ext uri="{D42A27DB-BD31-4B8C-83A1-F6EECF244321}">
                <p14:modId xmlns:p14="http://schemas.microsoft.com/office/powerpoint/2010/main" val="1276991122"/>
              </p:ext>
            </p:extLst>
          </p:nvPr>
        </p:nvGraphicFramePr>
        <p:xfrm>
          <a:off x="8587408" y="1027905"/>
          <a:ext cx="3233531" cy="2465103"/>
        </p:xfrm>
        <a:graphic>
          <a:graphicData uri="http://schemas.openxmlformats.org/drawingml/2006/table">
            <a:tbl>
              <a:tblPr firstRow="1" firstCol="1" bandRow="1">
                <a:tableStyleId>{2D5ABB26-0587-4C30-8999-92F81FD0307C}</a:tableStyleId>
              </a:tblPr>
              <a:tblGrid>
                <a:gridCol w="1041224"/>
                <a:gridCol w="832104"/>
                <a:gridCol w="1360203"/>
              </a:tblGrid>
              <a:tr h="627159">
                <a:tc>
                  <a:txBody>
                    <a:bodyPr/>
                    <a:lstStyle/>
                    <a:p>
                      <a:endParaRPr lang="en-US" dirty="0"/>
                    </a:p>
                  </a:txBody>
                  <a:tcPr/>
                </a:tc>
                <a:tc>
                  <a:txBody>
                    <a:bodyPr/>
                    <a:lstStyle/>
                    <a:p>
                      <a:r>
                        <a:rPr lang="en-US" dirty="0" smtClean="0"/>
                        <a:t>Local</a:t>
                      </a:r>
                      <a:endParaRPr lang="en-US" dirty="0"/>
                    </a:p>
                  </a:txBody>
                  <a:tcPr anchor="b">
                    <a:lnB w="12700" cap="flat" cmpd="sng" algn="ctr">
                      <a:solidFill>
                        <a:schemeClr val="tx1"/>
                      </a:solidFill>
                      <a:prstDash val="solid"/>
                      <a:round/>
                      <a:headEnd type="none" w="med" len="med"/>
                      <a:tailEnd type="none" w="med" len="med"/>
                    </a:lnB>
                  </a:tcPr>
                </a:tc>
                <a:tc>
                  <a:txBody>
                    <a:bodyPr/>
                    <a:lstStyle/>
                    <a:p>
                      <a:r>
                        <a:rPr lang="en-US" dirty="0" smtClean="0"/>
                        <a:t>Global</a:t>
                      </a:r>
                      <a:endParaRPr lang="en-US" dirty="0"/>
                    </a:p>
                  </a:txBody>
                  <a:tcPr anchor="b">
                    <a:lnB w="12700" cap="flat" cmpd="sng" algn="ctr">
                      <a:solidFill>
                        <a:schemeClr val="tx1"/>
                      </a:solidFill>
                      <a:prstDash val="solid"/>
                      <a:round/>
                      <a:headEnd type="none" w="med" len="med"/>
                      <a:tailEnd type="none" w="med" len="med"/>
                    </a:lnB>
                  </a:tcPr>
                </a:tc>
              </a:tr>
              <a:tr h="905256">
                <a:tc>
                  <a:txBody>
                    <a:bodyPr/>
                    <a:lstStyle/>
                    <a:p>
                      <a:pPr algn="r"/>
                      <a:r>
                        <a:rPr lang="en-US" dirty="0" smtClean="0"/>
                        <a:t>Main</a:t>
                      </a:r>
                      <a:r>
                        <a:rPr lang="en-US" baseline="0" dirty="0" smtClean="0"/>
                        <a:t> Memory (RAM)</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3544">
                <a:tc>
                  <a:txBody>
                    <a:bodyPr/>
                    <a:lstStyle/>
                    <a:p>
                      <a:pPr algn="r"/>
                      <a:r>
                        <a:rPr lang="en-US" dirty="0" smtClean="0"/>
                        <a:t>Disk</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Box 8"/>
          <p:cNvSpPr txBox="1"/>
          <p:nvPr/>
        </p:nvSpPr>
        <p:spPr>
          <a:xfrm>
            <a:off x="8726368" y="4982207"/>
            <a:ext cx="3114261" cy="1200329"/>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“Flushing</a:t>
            </a:r>
            <a:r>
              <a:rPr lang="en-US" sz="2400" dirty="0" smtClean="0">
                <a:latin typeface="+mj-lt"/>
              </a:rPr>
              <a:t> to disk” = writing to disk </a:t>
            </a:r>
            <a:r>
              <a:rPr lang="en-US" sz="2400" dirty="0" smtClean="0">
                <a:latin typeface="+mj-lt"/>
              </a:rPr>
              <a:t>from </a:t>
            </a:r>
            <a:r>
              <a:rPr lang="en-US" sz="2400" dirty="0" smtClean="0">
                <a:latin typeface="+mj-lt"/>
              </a:rPr>
              <a:t>main memory</a:t>
            </a:r>
            <a:endParaRPr lang="en-US" sz="2400" dirty="0">
              <a:latin typeface="+mj-lt"/>
            </a:endParaRPr>
          </a:p>
        </p:txBody>
      </p:sp>
      <p:sp>
        <p:nvSpPr>
          <p:cNvPr id="10" name="TextBox 9"/>
          <p:cNvSpPr txBox="1"/>
          <p:nvPr/>
        </p:nvSpPr>
        <p:spPr>
          <a:xfrm>
            <a:off x="9855053" y="1821376"/>
            <a:ext cx="367408" cy="523220"/>
          </a:xfrm>
          <a:prstGeom prst="rect">
            <a:avLst/>
          </a:prstGeom>
          <a:noFill/>
        </p:spPr>
        <p:txBody>
          <a:bodyPr wrap="none" rtlCol="0">
            <a:spAutoFit/>
          </a:bodyPr>
          <a:lstStyle/>
          <a:p>
            <a:r>
              <a:rPr lang="en-US" sz="2800" b="1" smtClean="0">
                <a:latin typeface="+mj-lt"/>
              </a:rPr>
              <a:t>1</a:t>
            </a:r>
            <a:endParaRPr lang="en-US" sz="2800" b="1">
              <a:latin typeface="+mj-lt"/>
            </a:endParaRPr>
          </a:p>
        </p:txBody>
      </p:sp>
      <p:sp>
        <p:nvSpPr>
          <p:cNvPr id="11" name="TextBox 10"/>
          <p:cNvSpPr txBox="1"/>
          <p:nvPr/>
        </p:nvSpPr>
        <p:spPr>
          <a:xfrm>
            <a:off x="10731493" y="1821376"/>
            <a:ext cx="375691" cy="523220"/>
          </a:xfrm>
          <a:prstGeom prst="rect">
            <a:avLst/>
          </a:prstGeom>
          <a:noFill/>
        </p:spPr>
        <p:txBody>
          <a:bodyPr wrap="square" rtlCol="0">
            <a:spAutoFit/>
          </a:bodyPr>
          <a:lstStyle/>
          <a:p>
            <a:r>
              <a:rPr lang="en-US" sz="2800" b="1" dirty="0">
                <a:latin typeface="+mj-lt"/>
              </a:rPr>
              <a:t>2</a:t>
            </a:r>
          </a:p>
        </p:txBody>
      </p:sp>
      <p:sp>
        <p:nvSpPr>
          <p:cNvPr id="12" name="TextBox 11"/>
          <p:cNvSpPr txBox="1"/>
          <p:nvPr/>
        </p:nvSpPr>
        <p:spPr>
          <a:xfrm>
            <a:off x="10731493" y="2751234"/>
            <a:ext cx="515627" cy="523220"/>
          </a:xfrm>
          <a:prstGeom prst="rect">
            <a:avLst/>
          </a:prstGeom>
          <a:noFill/>
        </p:spPr>
        <p:txBody>
          <a:bodyPr wrap="square" rtlCol="0">
            <a:spAutoFit/>
          </a:bodyPr>
          <a:lstStyle/>
          <a:p>
            <a:r>
              <a:rPr lang="en-US" sz="2800" b="1" smtClean="0">
                <a:latin typeface="+mj-lt"/>
              </a:rPr>
              <a:t>3</a:t>
            </a:r>
            <a:endParaRPr lang="en-US" sz="2800" b="1" dirty="0">
              <a:latin typeface="+mj-lt"/>
            </a:endParaRP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7590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Our model</a:t>
              </a:r>
              <a:endParaRPr lang="en-US" sz="1400" b="1" i="1" dirty="0">
                <a:solidFill>
                  <a:schemeClr val="tx1">
                    <a:lumMod val="65000"/>
                    <a:lumOff val="35000"/>
                  </a:schemeClr>
                </a:solidFill>
                <a:latin typeface="+mj-lt"/>
              </a:endParaRPr>
            </a:p>
          </p:txBody>
        </p:sp>
      </p:grpSp>
      <p:sp>
        <p:nvSpPr>
          <p:cNvPr id="4" name="TextBox 3"/>
          <p:cNvSpPr txBox="1"/>
          <p:nvPr/>
        </p:nvSpPr>
        <p:spPr>
          <a:xfrm>
            <a:off x="8842987" y="3899646"/>
            <a:ext cx="297795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Log </a:t>
            </a:r>
            <a:r>
              <a:rPr lang="en-US" sz="2400" dirty="0" smtClean="0">
                <a:latin typeface="+mj-lt"/>
              </a:rPr>
              <a:t>is a </a:t>
            </a:r>
            <a:r>
              <a:rPr lang="en-US" sz="2400" i="1" dirty="0" smtClean="0">
                <a:latin typeface="+mj-lt"/>
              </a:rPr>
              <a:t>sequence</a:t>
            </a:r>
            <a:r>
              <a:rPr lang="en-US" sz="2400" dirty="0" smtClean="0">
                <a:latin typeface="+mj-lt"/>
              </a:rPr>
              <a:t> from main memory -&gt; disk</a:t>
            </a:r>
            <a:endParaRPr lang="en-US" sz="2400" dirty="0">
              <a:latin typeface="+mj-lt"/>
            </a:endParaRPr>
          </a:p>
        </p:txBody>
      </p:sp>
      <p:grpSp>
        <p:nvGrpSpPr>
          <p:cNvPr id="6" name="Group 5"/>
          <p:cNvGrpSpPr/>
          <p:nvPr/>
        </p:nvGrpSpPr>
        <p:grpSpPr>
          <a:xfrm>
            <a:off x="11265127" y="1821376"/>
            <a:ext cx="466875" cy="1342917"/>
            <a:chOff x="11265127" y="1821376"/>
            <a:chExt cx="466875" cy="1342917"/>
          </a:xfrm>
        </p:grpSpPr>
        <p:sp>
          <p:nvSpPr>
            <p:cNvPr id="16" name="TextBox 15"/>
            <p:cNvSpPr txBox="1"/>
            <p:nvPr/>
          </p:nvSpPr>
          <p:spPr>
            <a:xfrm>
              <a:off x="11265127" y="1821376"/>
              <a:ext cx="466875" cy="523220"/>
            </a:xfrm>
            <a:prstGeom prst="rect">
              <a:avLst/>
            </a:prstGeom>
            <a:noFill/>
          </p:spPr>
          <p:txBody>
            <a:bodyPr wrap="square" rtlCol="0">
              <a:spAutoFit/>
            </a:bodyPr>
            <a:lstStyle/>
            <a:p>
              <a:r>
                <a:rPr lang="en-US" sz="2800" b="1" i="1" dirty="0" smtClean="0">
                  <a:latin typeface="+mj-lt"/>
                </a:rPr>
                <a:t>4</a:t>
              </a:r>
              <a:endParaRPr lang="en-US" sz="2800" b="1" i="1" dirty="0">
                <a:latin typeface="+mj-lt"/>
              </a:endParaRPr>
            </a:p>
          </p:txBody>
        </p:sp>
        <p:sp>
          <p:nvSpPr>
            <p:cNvPr id="5" name="Down Arrow 4"/>
            <p:cNvSpPr/>
            <p:nvPr/>
          </p:nvSpPr>
          <p:spPr>
            <a:xfrm>
              <a:off x="11306289" y="2338175"/>
              <a:ext cx="298204" cy="82611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79150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P spid="11" grpId="0"/>
      <p:bldP spid="12" grpId="0"/>
      <p:bldP spid="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5111" y="1255332"/>
            <a:ext cx="8360293" cy="1754327"/>
          </a:xfrm>
          <a:prstGeom prst="rect">
            <a:avLst/>
          </a:prstGeom>
          <a:solidFill>
            <a:schemeClr val="tx1"/>
          </a:solidFill>
        </p:spPr>
        <p:txBody>
          <a:bodyPr wrap="square">
            <a:spAutoFit/>
          </a:bodyPr>
          <a:lstStyle/>
          <a:p>
            <a:r>
              <a:rPr lang="en-US" dirty="0">
                <a:solidFill>
                  <a:srgbClr val="008000"/>
                </a:solidFill>
                <a:latin typeface="Courier"/>
              </a:rPr>
              <a:t>ERROR:  deadlock detected</a:t>
            </a:r>
          </a:p>
          <a:p>
            <a:r>
              <a:rPr lang="en-US" dirty="0">
                <a:solidFill>
                  <a:srgbClr val="008000"/>
                </a:solidFill>
                <a:latin typeface="Courier"/>
              </a:rPr>
              <a:t>DETAIL:  Process 321 waits for </a:t>
            </a:r>
            <a:r>
              <a:rPr lang="en-US" dirty="0" err="1">
                <a:solidFill>
                  <a:srgbClr val="008000"/>
                </a:solidFill>
                <a:latin typeface="Courier"/>
              </a:rPr>
              <a:t>ExclusiveLock</a:t>
            </a:r>
            <a:r>
              <a:rPr lang="en-US" dirty="0">
                <a:solidFill>
                  <a:srgbClr val="008000"/>
                </a:solidFill>
                <a:latin typeface="Courier"/>
              </a:rPr>
              <a:t> on tuple of relation 20 of database 12002; blocked by process 4924.</a:t>
            </a:r>
          </a:p>
          <a:p>
            <a:r>
              <a:rPr lang="en-US" dirty="0">
                <a:solidFill>
                  <a:srgbClr val="008000"/>
                </a:solidFill>
                <a:latin typeface="Courier"/>
              </a:rPr>
              <a:t>Process 404 waits for </a:t>
            </a:r>
            <a:r>
              <a:rPr lang="en-US" dirty="0" err="1">
                <a:solidFill>
                  <a:srgbClr val="008000"/>
                </a:solidFill>
                <a:latin typeface="Courier"/>
              </a:rPr>
              <a:t>ShareLock</a:t>
            </a:r>
            <a:r>
              <a:rPr lang="en-US" dirty="0">
                <a:solidFill>
                  <a:srgbClr val="008000"/>
                </a:solidFill>
                <a:latin typeface="Courier"/>
              </a:rPr>
              <a:t> on transaction 689; blocked by process 552.</a:t>
            </a:r>
          </a:p>
          <a:p>
            <a:r>
              <a:rPr lang="en-US" dirty="0">
                <a:solidFill>
                  <a:srgbClr val="008000"/>
                </a:solidFill>
                <a:latin typeface="Courier"/>
              </a:rPr>
              <a:t>HINT:  See server log for query details.</a:t>
            </a:r>
          </a:p>
        </p:txBody>
      </p:sp>
      <p:sp>
        <p:nvSpPr>
          <p:cNvPr id="2" name="Title 1"/>
          <p:cNvSpPr>
            <a:spLocks noGrp="1"/>
          </p:cNvSpPr>
          <p:nvPr>
            <p:ph type="title"/>
          </p:nvPr>
        </p:nvSpPr>
        <p:spPr>
          <a:xfrm>
            <a:off x="3020641" y="3315623"/>
            <a:ext cx="5614099" cy="1143000"/>
          </a:xfrm>
        </p:spPr>
        <p:txBody>
          <a:bodyPr>
            <a:normAutofit fontScale="90000"/>
          </a:bodyPr>
          <a:lstStyle/>
          <a:p>
            <a:r>
              <a:rPr lang="en-US" dirty="0" smtClean="0"/>
              <a:t>The problem?</a:t>
            </a:r>
            <a:br>
              <a:rPr lang="en-US" dirty="0" smtClean="0"/>
            </a:br>
            <a:r>
              <a:rPr lang="en-US" dirty="0" smtClean="0"/>
              <a:t>Deadlock!??!</a:t>
            </a:r>
            <a:endParaRPr lang="en-US" dirty="0"/>
          </a:p>
        </p:txBody>
      </p:sp>
      <p:pic>
        <p:nvPicPr>
          <p:cNvPr id="4" name="Picture 3"/>
          <p:cNvPicPr>
            <a:picLocks noChangeAspect="1"/>
          </p:cNvPicPr>
          <p:nvPr/>
        </p:nvPicPr>
        <p:blipFill>
          <a:blip r:embed="rId3"/>
          <a:stretch>
            <a:fillRect/>
          </a:stretch>
        </p:blipFill>
        <p:spPr>
          <a:xfrm>
            <a:off x="665111" y="3315623"/>
            <a:ext cx="2072404" cy="3069869"/>
          </a:xfrm>
          <a:prstGeom prst="rect">
            <a:avLst/>
          </a:prstGeom>
        </p:spPr>
      </p:pic>
      <p:sp>
        <p:nvSpPr>
          <p:cNvPr id="5" name="TextBox 4"/>
          <p:cNvSpPr txBox="1"/>
          <p:nvPr/>
        </p:nvSpPr>
        <p:spPr>
          <a:xfrm>
            <a:off x="3020641" y="5051889"/>
            <a:ext cx="6070488" cy="1477328"/>
          </a:xfrm>
          <a:prstGeom prst="rect">
            <a:avLst/>
          </a:prstGeom>
          <a:noFill/>
        </p:spPr>
        <p:txBody>
          <a:bodyPr wrap="square" rtlCol="0">
            <a:spAutoFit/>
          </a:bodyPr>
          <a:lstStyle/>
          <a:p>
            <a:r>
              <a:rPr lang="en-US" sz="3000" dirty="0"/>
              <a:t>NB: Also movie called wedlock (deadlock) set in a futuristic prison…</a:t>
            </a:r>
          </a:p>
          <a:p>
            <a:r>
              <a:rPr lang="en-US" sz="3000" dirty="0"/>
              <a:t>I haven’t seen either of them…</a:t>
            </a:r>
          </a:p>
        </p:txBody>
      </p:sp>
      <p:pic>
        <p:nvPicPr>
          <p:cNvPr id="3" name="Picture 2"/>
          <p:cNvPicPr>
            <a:picLocks noChangeAspect="1"/>
          </p:cNvPicPr>
          <p:nvPr/>
        </p:nvPicPr>
        <p:blipFill rotWithShape="1">
          <a:blip r:embed="rId4"/>
          <a:srcRect l="5373" t="24518" r="41488" b="41564"/>
          <a:stretch/>
        </p:blipFill>
        <p:spPr>
          <a:xfrm>
            <a:off x="665111" y="415743"/>
            <a:ext cx="8360293" cy="533625"/>
          </a:xfrm>
          <a:prstGeom prst="rect">
            <a:avLst/>
          </a:prstGeom>
        </p:spPr>
      </p:pic>
      <p:grpSp>
        <p:nvGrpSpPr>
          <p:cNvPr id="7" name="Group 6"/>
          <p:cNvGrpSpPr/>
          <p:nvPr/>
        </p:nvGrpSpPr>
        <p:grpSpPr>
          <a:xfrm>
            <a:off x="6745441" y="3474976"/>
            <a:ext cx="4897193" cy="1174440"/>
            <a:chOff x="8218096" y="3755906"/>
            <a:chExt cx="2806700" cy="673100"/>
          </a:xfrm>
        </p:grpSpPr>
        <p:sp>
          <p:nvSpPr>
            <p:cNvPr id="24" name="Oval 15"/>
            <p:cNvSpPr>
              <a:spLocks noChangeArrowheads="1"/>
            </p:cNvSpPr>
            <p:nvPr/>
          </p:nvSpPr>
          <p:spPr bwMode="auto">
            <a:xfrm>
              <a:off x="8218096" y="3755906"/>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sz="4800"/>
            </a:p>
          </p:txBody>
        </p:sp>
        <p:sp>
          <p:nvSpPr>
            <p:cNvPr id="25" name="Oval 16"/>
            <p:cNvSpPr>
              <a:spLocks noChangeArrowheads="1"/>
            </p:cNvSpPr>
            <p:nvPr/>
          </p:nvSpPr>
          <p:spPr bwMode="auto">
            <a:xfrm>
              <a:off x="10351696" y="3755906"/>
              <a:ext cx="673100" cy="673100"/>
            </a:xfrm>
            <a:prstGeom prst="ellipse">
              <a:avLst/>
            </a:prstGeom>
            <a:noFill/>
            <a:ln w="12700">
              <a:solidFill>
                <a:schemeClr val="tx1"/>
              </a:solidFill>
              <a:round/>
              <a:headEnd/>
              <a:tailEnd/>
            </a:ln>
            <a:effectLst/>
          </p:spPr>
          <p:txBody>
            <a:bodyPr wrap="none" anchor="ctr">
              <a:prstTxWarp prst="textNoShape">
                <a:avLst/>
              </a:prstTxWarp>
            </a:bodyPr>
            <a:lstStyle/>
            <a:p>
              <a:endParaRPr lang="en-US" sz="4800"/>
            </a:p>
          </p:txBody>
        </p:sp>
        <p:sp>
          <p:nvSpPr>
            <p:cNvPr id="26" name="Line 23"/>
            <p:cNvSpPr>
              <a:spLocks noChangeShapeType="1"/>
            </p:cNvSpPr>
            <p:nvPr/>
          </p:nvSpPr>
          <p:spPr bwMode="auto">
            <a:xfrm>
              <a:off x="8903896" y="4060706"/>
              <a:ext cx="1447800" cy="0"/>
            </a:xfrm>
            <a:prstGeom prst="line">
              <a:avLst/>
            </a:prstGeom>
            <a:noFill/>
            <a:ln w="38100">
              <a:solidFill>
                <a:schemeClr val="tx1"/>
              </a:solidFill>
              <a:round/>
              <a:headEnd type="none" w="sm" len="sm"/>
              <a:tailEnd type="stealth" w="med" len="med"/>
            </a:ln>
            <a:effectLst/>
          </p:spPr>
          <p:txBody>
            <a:bodyPr>
              <a:prstTxWarp prst="textNoShape">
                <a:avLst/>
              </a:prstTxWarp>
            </a:bodyPr>
            <a:lstStyle/>
            <a:p>
              <a:endParaRPr lang="en-US" sz="4800"/>
            </a:p>
          </p:txBody>
        </p:sp>
        <p:sp>
          <p:nvSpPr>
            <p:cNvPr id="27" name="TextBox 26"/>
            <p:cNvSpPr txBox="1"/>
            <p:nvPr/>
          </p:nvSpPr>
          <p:spPr>
            <a:xfrm>
              <a:off x="8351170" y="3822041"/>
              <a:ext cx="396152" cy="476265"/>
            </a:xfrm>
            <a:prstGeom prst="rect">
              <a:avLst/>
            </a:prstGeom>
            <a:noFill/>
          </p:spPr>
          <p:txBody>
            <a:bodyPr wrap="none" rtlCol="0">
              <a:spAutoFit/>
            </a:bodyPr>
            <a:lstStyle/>
            <a:p>
              <a:r>
                <a:rPr lang="en-US" sz="4800" b="1" dirty="0" smtClean="0">
                  <a:solidFill>
                    <a:srgbClr val="C00000"/>
                  </a:solidFill>
                  <a:latin typeface="+mj-lt"/>
                </a:rPr>
                <a:t>T</a:t>
              </a:r>
              <a:r>
                <a:rPr lang="en-US" sz="4800" b="1" baseline="-25000" dirty="0" smtClean="0">
                  <a:solidFill>
                    <a:srgbClr val="C00000"/>
                  </a:solidFill>
                  <a:latin typeface="+mj-lt"/>
                </a:rPr>
                <a:t>1</a:t>
              </a:r>
              <a:endParaRPr lang="en-US" sz="4800" b="1" baseline="-25000" dirty="0">
                <a:solidFill>
                  <a:srgbClr val="C00000"/>
                </a:solidFill>
                <a:latin typeface="+mj-lt"/>
              </a:endParaRPr>
            </a:p>
          </p:txBody>
        </p:sp>
        <p:sp>
          <p:nvSpPr>
            <p:cNvPr id="28" name="TextBox 27"/>
            <p:cNvSpPr txBox="1"/>
            <p:nvPr/>
          </p:nvSpPr>
          <p:spPr>
            <a:xfrm>
              <a:off x="10477474" y="3809277"/>
              <a:ext cx="396152" cy="476265"/>
            </a:xfrm>
            <a:prstGeom prst="rect">
              <a:avLst/>
            </a:prstGeom>
            <a:noFill/>
          </p:spPr>
          <p:txBody>
            <a:bodyPr wrap="none" rtlCol="0">
              <a:spAutoFit/>
            </a:bodyPr>
            <a:lstStyle/>
            <a:p>
              <a:r>
                <a:rPr lang="en-US" sz="4800" b="1" dirty="0" smtClean="0">
                  <a:solidFill>
                    <a:srgbClr val="0070C0"/>
                  </a:solidFill>
                  <a:latin typeface="+mj-lt"/>
                </a:rPr>
                <a:t>T</a:t>
              </a:r>
              <a:r>
                <a:rPr lang="en-US" sz="4800" b="1" baseline="-25000" dirty="0">
                  <a:solidFill>
                    <a:srgbClr val="0070C0"/>
                  </a:solidFill>
                  <a:latin typeface="+mj-lt"/>
                </a:rPr>
                <a:t>2</a:t>
              </a:r>
            </a:p>
          </p:txBody>
        </p:sp>
        <p:sp>
          <p:nvSpPr>
            <p:cNvPr id="29" name="Line 23"/>
            <p:cNvSpPr>
              <a:spLocks noChangeShapeType="1"/>
            </p:cNvSpPr>
            <p:nvPr/>
          </p:nvSpPr>
          <p:spPr bwMode="auto">
            <a:xfrm flipH="1" flipV="1">
              <a:off x="8784714" y="4365280"/>
              <a:ext cx="1692760" cy="0"/>
            </a:xfrm>
            <a:prstGeom prst="line">
              <a:avLst/>
            </a:prstGeom>
            <a:noFill/>
            <a:ln w="38100">
              <a:solidFill>
                <a:schemeClr val="tx1"/>
              </a:solidFill>
              <a:round/>
              <a:headEnd type="none" w="sm" len="sm"/>
              <a:tailEnd type="stealth" w="med" len="med"/>
            </a:ln>
            <a:effectLst/>
          </p:spPr>
          <p:txBody>
            <a:bodyPr>
              <a:prstTxWarp prst="textNoShape">
                <a:avLst/>
              </a:prstTxWarp>
            </a:bodyPr>
            <a:lstStyle/>
            <a:p>
              <a:endParaRPr lang="en-US" sz="4800"/>
            </a:p>
          </p:txBody>
        </p:sp>
      </p:grpSp>
      <p:grpSp>
        <p:nvGrpSpPr>
          <p:cNvPr id="17" name="Group 16"/>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9" name="TextBox 18"/>
            <p:cNvSpPr txBox="1"/>
            <p:nvPr/>
          </p:nvSpPr>
          <p:spPr>
            <a:xfrm>
              <a:off x="188780" y="-22510"/>
              <a:ext cx="269176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Deadlocks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0128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vert="horz" lIns="90488" tIns="44450" rIns="90488" bIns="44450" rtlCol="0" anchor="ctr">
            <a:normAutofit/>
          </a:bodyPr>
          <a:lstStyle/>
          <a:p>
            <a:r>
              <a:rPr lang="en-US" dirty="0"/>
              <a:t>Deadlocks</a:t>
            </a:r>
          </a:p>
        </p:txBody>
      </p:sp>
      <p:sp>
        <p:nvSpPr>
          <p:cNvPr id="20483" name="Rectangle 3"/>
          <p:cNvSpPr>
            <a:spLocks noGrp="1" noChangeArrowheads="1"/>
          </p:cNvSpPr>
          <p:nvPr>
            <p:ph type="body" idx="1"/>
          </p:nvPr>
        </p:nvSpPr>
        <p:spPr>
          <a:noFill/>
          <a:ln/>
        </p:spPr>
        <p:txBody>
          <a:bodyPr vert="horz" lIns="90488" tIns="44450" rIns="90488" bIns="44450" rtlCol="0">
            <a:normAutofit/>
          </a:bodyPr>
          <a:lstStyle/>
          <a:p>
            <a:endParaRPr lang="en-US" b="1" dirty="0" smtClean="0"/>
          </a:p>
          <a:p>
            <a:r>
              <a:rPr lang="en-US" b="1" dirty="0" smtClean="0"/>
              <a:t>Deadlock</a:t>
            </a:r>
            <a:r>
              <a:rPr lang="en-US" dirty="0"/>
              <a:t>: Cycle of transactions waiting for locks to be released by each other.</a:t>
            </a:r>
          </a:p>
          <a:p>
            <a:endParaRPr lang="en-US" dirty="0" smtClean="0"/>
          </a:p>
          <a:p>
            <a:r>
              <a:rPr lang="en-US" dirty="0" smtClean="0"/>
              <a:t>Two </a:t>
            </a:r>
            <a:r>
              <a:rPr lang="en-US" dirty="0"/>
              <a:t>ways of dealing with deadlocks:</a:t>
            </a:r>
          </a:p>
          <a:p>
            <a:pPr lvl="1">
              <a:buSzPct val="75000"/>
            </a:pPr>
            <a:endParaRPr lang="en-US" sz="2800" dirty="0" smtClean="0"/>
          </a:p>
          <a:p>
            <a:pPr marL="971550" lvl="1" indent="-514350">
              <a:buSzPct val="75000"/>
              <a:buFont typeface="+mj-lt"/>
              <a:buAutoNum type="arabicPeriod"/>
            </a:pPr>
            <a:r>
              <a:rPr lang="en-US" sz="2800" dirty="0" smtClean="0"/>
              <a:t>Deadlock </a:t>
            </a:r>
            <a:r>
              <a:rPr lang="en-US" sz="2800" dirty="0"/>
              <a:t>prevention</a:t>
            </a:r>
          </a:p>
          <a:p>
            <a:pPr marL="971550" lvl="1" indent="-514350">
              <a:buSzPct val="75000"/>
              <a:buFont typeface="+mj-lt"/>
              <a:buAutoNum type="arabicPeriod"/>
            </a:pPr>
            <a:endParaRPr lang="en-US" sz="2800" dirty="0" smtClean="0"/>
          </a:p>
          <a:p>
            <a:pPr marL="971550" lvl="1" indent="-514350">
              <a:buSzPct val="75000"/>
              <a:buFont typeface="+mj-lt"/>
              <a:buAutoNum type="arabicPeriod"/>
            </a:pPr>
            <a:r>
              <a:rPr lang="en-US" sz="2800" dirty="0" smtClean="0"/>
              <a:t>Deadlock </a:t>
            </a:r>
            <a:r>
              <a:rPr lang="en-US" sz="2800" dirty="0"/>
              <a:t>detection</a:t>
            </a:r>
          </a:p>
          <a:p>
            <a:pPr>
              <a:buFont typeface="Wingdings" charset="2"/>
              <a:buChar char="§"/>
            </a:pPr>
            <a:endParaRPr lang="en-US" sz="2400" dirty="0"/>
          </a:p>
        </p:txBody>
      </p:sp>
      <p:grpSp>
        <p:nvGrpSpPr>
          <p:cNvPr id="7" name="Group 6"/>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69176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Deadlocks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8217838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vert="horz" lIns="90488" tIns="44450" rIns="90488" bIns="44450" rtlCol="0" anchor="ctr">
            <a:normAutofit/>
          </a:bodyPr>
          <a:lstStyle/>
          <a:p>
            <a:r>
              <a:rPr lang="en-US"/>
              <a:t>Deadlock Detection</a:t>
            </a:r>
          </a:p>
        </p:txBody>
      </p:sp>
      <p:sp>
        <p:nvSpPr>
          <p:cNvPr id="24579" name="Rectangle 3"/>
          <p:cNvSpPr>
            <a:spLocks noGrp="1" noChangeArrowheads="1"/>
          </p:cNvSpPr>
          <p:nvPr>
            <p:ph type="body" idx="1"/>
          </p:nvPr>
        </p:nvSpPr>
        <p:spPr>
          <a:noFill/>
          <a:ln/>
        </p:spPr>
        <p:txBody>
          <a:bodyPr vert="horz" lIns="90488" tIns="44450" rIns="90488" bIns="44450" rtlCol="0">
            <a:normAutofit/>
          </a:bodyPr>
          <a:lstStyle/>
          <a:p>
            <a:r>
              <a:rPr lang="en-US" dirty="0"/>
              <a:t>Create </a:t>
            </a:r>
            <a:r>
              <a:rPr lang="en-US" dirty="0" smtClean="0"/>
              <a:t>the </a:t>
            </a:r>
            <a:r>
              <a:rPr lang="en-US" b="1" dirty="0"/>
              <a:t>waits-for graph</a:t>
            </a:r>
            <a:r>
              <a:rPr lang="en-US" dirty="0"/>
              <a:t>:</a:t>
            </a:r>
          </a:p>
          <a:p>
            <a:pPr lvl="1">
              <a:buSzPct val="75000"/>
            </a:pPr>
            <a:endParaRPr lang="en-US" dirty="0" smtClean="0"/>
          </a:p>
          <a:p>
            <a:pPr lvl="1">
              <a:buSzPct val="75000"/>
            </a:pPr>
            <a:r>
              <a:rPr lang="en-US" dirty="0" smtClean="0"/>
              <a:t>Nodes </a:t>
            </a:r>
            <a:r>
              <a:rPr lang="en-US" dirty="0"/>
              <a:t>are transactions</a:t>
            </a:r>
          </a:p>
          <a:p>
            <a:pPr lvl="1">
              <a:buSzPct val="75000"/>
            </a:pPr>
            <a:endParaRPr lang="en-US" dirty="0" smtClean="0"/>
          </a:p>
          <a:p>
            <a:pPr lvl="1">
              <a:buSzPct val="75000"/>
            </a:pPr>
            <a:r>
              <a:rPr lang="en-US" dirty="0" smtClean="0"/>
              <a:t>There </a:t>
            </a:r>
            <a:r>
              <a:rPr lang="en-US" dirty="0"/>
              <a:t>is an edge from </a:t>
            </a:r>
            <a:r>
              <a:rPr lang="en-US" dirty="0" err="1"/>
              <a:t>T</a:t>
            </a:r>
            <a:r>
              <a:rPr lang="en-US" baseline="-25000" dirty="0" err="1"/>
              <a:t>i</a:t>
            </a:r>
            <a:r>
              <a:rPr lang="en-US" dirty="0"/>
              <a:t> </a:t>
            </a:r>
            <a:r>
              <a:rPr lang="en-US" dirty="0" smtClean="0">
                <a:sym typeface="Wingdings"/>
              </a:rPr>
              <a:t></a:t>
            </a:r>
            <a:r>
              <a:rPr lang="en-US" dirty="0" smtClean="0"/>
              <a:t> </a:t>
            </a:r>
            <a:r>
              <a:rPr lang="en-US" dirty="0" err="1"/>
              <a:t>T</a:t>
            </a:r>
            <a:r>
              <a:rPr lang="en-US" baseline="-25000" dirty="0" err="1"/>
              <a:t>j</a:t>
            </a:r>
            <a:r>
              <a:rPr lang="en-US" dirty="0"/>
              <a:t> if T</a:t>
            </a:r>
            <a:r>
              <a:rPr lang="en-US" baseline="-25000" dirty="0"/>
              <a:t>i</a:t>
            </a:r>
            <a:r>
              <a:rPr lang="en-US" dirty="0"/>
              <a:t> is </a:t>
            </a:r>
            <a:r>
              <a:rPr lang="en-US" i="1" dirty="0"/>
              <a:t>waiting for </a:t>
            </a:r>
            <a:r>
              <a:rPr lang="en-US" i="1" dirty="0" err="1"/>
              <a:t>T</a:t>
            </a:r>
            <a:r>
              <a:rPr lang="en-US" i="1" baseline="-25000" dirty="0" err="1"/>
              <a:t>j</a:t>
            </a:r>
            <a:r>
              <a:rPr lang="en-US" i="1" dirty="0"/>
              <a:t> to release a lock</a:t>
            </a:r>
            <a:endParaRPr lang="en-US" i="1" dirty="0" smtClean="0"/>
          </a:p>
          <a:p>
            <a:endParaRPr lang="en-US" dirty="0" smtClean="0"/>
          </a:p>
          <a:p>
            <a:r>
              <a:rPr lang="en-US" dirty="0" smtClean="0"/>
              <a:t>Periodically </a:t>
            </a:r>
            <a:r>
              <a:rPr lang="en-US" dirty="0"/>
              <a:t>check for </a:t>
            </a:r>
            <a:r>
              <a:rPr lang="en-US" dirty="0" smtClean="0"/>
              <a:t>(</a:t>
            </a:r>
            <a:r>
              <a:rPr lang="en-US" b="1" i="1" dirty="0" smtClean="0"/>
              <a:t>and break</a:t>
            </a:r>
            <a:r>
              <a:rPr lang="en-US" dirty="0" smtClean="0"/>
              <a:t>) cycles </a:t>
            </a:r>
            <a:r>
              <a:rPr lang="en-US" dirty="0"/>
              <a:t>in the waits-for graph</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69176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Deadlocks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390823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Concurrency achieved by </a:t>
            </a:r>
            <a:r>
              <a:rPr lang="en-US" b="1" dirty="0" smtClean="0"/>
              <a:t>interleaving TXNs </a:t>
            </a:r>
            <a:r>
              <a:rPr lang="en-US" dirty="0" smtClean="0"/>
              <a:t>such that </a:t>
            </a:r>
            <a:r>
              <a:rPr lang="en-US" b="1" dirty="0" smtClean="0"/>
              <a:t>isolation </a:t>
            </a:r>
            <a:r>
              <a:rPr lang="en-US" dirty="0" smtClean="0"/>
              <a:t>&amp;</a:t>
            </a:r>
            <a:r>
              <a:rPr lang="en-US" b="1" dirty="0" smtClean="0"/>
              <a:t> consistency </a:t>
            </a:r>
            <a:r>
              <a:rPr lang="en-US" dirty="0" smtClean="0"/>
              <a:t>are maintained</a:t>
            </a:r>
          </a:p>
          <a:p>
            <a:pPr lvl="1"/>
            <a:r>
              <a:rPr lang="en-US" dirty="0" smtClean="0"/>
              <a:t>We formalized a notion of </a:t>
            </a:r>
            <a:r>
              <a:rPr lang="en-US" b="1" u="sng" dirty="0" err="1" smtClean="0"/>
              <a:t>serializability</a:t>
            </a:r>
            <a:r>
              <a:rPr lang="en-US" dirty="0" smtClean="0"/>
              <a:t> that captured such a “good” interleaving schedule</a:t>
            </a:r>
          </a:p>
          <a:p>
            <a:endParaRPr lang="en-US" dirty="0"/>
          </a:p>
          <a:p>
            <a:r>
              <a:rPr lang="en-US" dirty="0" smtClean="0"/>
              <a:t>We defined </a:t>
            </a:r>
            <a:r>
              <a:rPr lang="en-US" b="1" u="sng" dirty="0" smtClean="0"/>
              <a:t>conflict </a:t>
            </a:r>
            <a:r>
              <a:rPr lang="en-US" b="1" u="sng" dirty="0" err="1" smtClean="0"/>
              <a:t>serializability</a:t>
            </a:r>
            <a:r>
              <a:rPr lang="en-US" dirty="0" smtClean="0"/>
              <a:t>, which implies </a:t>
            </a:r>
            <a:r>
              <a:rPr lang="en-US" dirty="0" err="1" smtClean="0"/>
              <a:t>serializability</a:t>
            </a:r>
            <a:endParaRPr lang="en-US" dirty="0" smtClean="0"/>
          </a:p>
          <a:p>
            <a:pPr marL="0" indent="0">
              <a:buNone/>
            </a:pPr>
            <a:endParaRPr lang="en-US" dirty="0"/>
          </a:p>
          <a:p>
            <a:r>
              <a:rPr lang="en-US" b="1" dirty="0" smtClean="0"/>
              <a:t>Locking </a:t>
            </a:r>
            <a:r>
              <a:rPr lang="en-US" dirty="0" smtClean="0"/>
              <a:t>allows only conflict serializable schedules</a:t>
            </a:r>
          </a:p>
          <a:p>
            <a:pPr lvl="1"/>
            <a:r>
              <a:rPr lang="en-US" dirty="0" smtClean="0"/>
              <a:t>If the schedule completes… (it may deadlock!)</a:t>
            </a:r>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3766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308336" cy="4351338"/>
          </a:xfrm>
        </p:spPr>
        <p:txBody>
          <a:bodyPr>
            <a:normAutofit/>
          </a:bodyPr>
          <a:lstStyle/>
          <a:p>
            <a:r>
              <a:rPr lang="en-US" dirty="0" smtClean="0"/>
              <a:t>Keep in mind the tradeoffs here as motivation for the mechanisms we introduce</a:t>
            </a:r>
          </a:p>
          <a:p>
            <a:pPr lvl="1"/>
            <a:endParaRPr lang="en-US" dirty="0"/>
          </a:p>
          <a:p>
            <a:pPr lvl="1"/>
            <a:r>
              <a:rPr lang="en-US" dirty="0" smtClean="0"/>
              <a:t>Main memory: fast but limited capacity, volatile</a:t>
            </a:r>
          </a:p>
          <a:p>
            <a:pPr lvl="1"/>
            <a:endParaRPr lang="en-US" dirty="0"/>
          </a:p>
          <a:p>
            <a:pPr lvl="1"/>
            <a:r>
              <a:rPr lang="en-US" dirty="0" smtClean="0"/>
              <a:t>Vs. Disk: slow but large capacity, durable</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12</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7590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Our model</a:t>
              </a:r>
              <a:endParaRPr lang="en-US" sz="1400" b="1" i="1" dirty="0">
                <a:solidFill>
                  <a:schemeClr val="tx1">
                    <a:lumMod val="65000"/>
                    <a:lumOff val="35000"/>
                  </a:schemeClr>
                </a:solidFill>
                <a:latin typeface="+mj-lt"/>
              </a:endParaRPr>
            </a:p>
          </p:txBody>
        </p:sp>
      </p:grpSp>
      <p:sp>
        <p:nvSpPr>
          <p:cNvPr id="10" name="Title 1"/>
          <p:cNvSpPr txBox="1">
            <a:spLocks/>
          </p:cNvSpPr>
          <p:nvPr/>
        </p:nvSpPr>
        <p:spPr>
          <a:xfrm>
            <a:off x="838200" y="3727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High-level: Disk vs. Main Memory</a:t>
            </a:r>
            <a:endParaRPr lang="en-US" dirty="0"/>
          </a:p>
        </p:txBody>
      </p:sp>
      <p:sp>
        <p:nvSpPr>
          <p:cNvPr id="2" name="TextBox 1"/>
          <p:cNvSpPr txBox="1"/>
          <p:nvPr/>
        </p:nvSpPr>
        <p:spPr>
          <a:xfrm>
            <a:off x="858636" y="5230368"/>
            <a:ext cx="10474727"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pPr algn="ctr"/>
            <a:r>
              <a:rPr lang="en-US" sz="2800" dirty="0" smtClean="0">
                <a:latin typeface="+mj-lt"/>
              </a:rPr>
              <a:t>How do we effectively utilize </a:t>
            </a:r>
            <a:r>
              <a:rPr lang="en-US" sz="2800" b="1" i="1" dirty="0" smtClean="0">
                <a:latin typeface="+mj-lt"/>
              </a:rPr>
              <a:t>both</a:t>
            </a:r>
            <a:r>
              <a:rPr lang="en-US" sz="2800" b="1" dirty="0" smtClean="0">
                <a:latin typeface="+mj-lt"/>
              </a:rPr>
              <a:t> </a:t>
            </a:r>
            <a:r>
              <a:rPr lang="en-US" sz="2800" dirty="0" smtClean="0">
                <a:latin typeface="+mj-lt"/>
              </a:rPr>
              <a:t>ensuring certain critical guarantees?</a:t>
            </a:r>
            <a:endParaRPr lang="en-US" sz="2800" dirty="0">
              <a:latin typeface="+mj-lt"/>
            </a:endParaRPr>
          </a:p>
        </p:txBody>
      </p:sp>
    </p:spTree>
    <p:extLst>
      <p:ext uri="{BB962C8B-B14F-4D97-AF65-F5344CB8AC3E}">
        <p14:creationId xmlns:p14="http://schemas.microsoft.com/office/powerpoint/2010/main" val="151958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0A01959-B587-3B45-A9B3-C17F42F09305}" type="slidenum">
              <a:rPr lang="en-US" smtClean="0"/>
              <a:t>13</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39022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Transactions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11034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Basic Definition</a:t>
            </a:r>
            <a:endParaRPr lang="en-US" dirty="0"/>
          </a:p>
        </p:txBody>
      </p:sp>
      <p:sp>
        <p:nvSpPr>
          <p:cNvPr id="4" name="Rectangle 3"/>
          <p:cNvSpPr/>
          <p:nvPr/>
        </p:nvSpPr>
        <p:spPr>
          <a:xfrm>
            <a:off x="838200" y="1710163"/>
            <a:ext cx="7020339" cy="2358254"/>
          </a:xfrm>
          <a:prstGeom prst="rect">
            <a:avLst/>
          </a:prstGeom>
          <a:solidFill>
            <a:schemeClr val="accent1">
              <a:lumMod val="20000"/>
              <a:lumOff val="80000"/>
            </a:schemeClr>
          </a:solidFill>
          <a:ln>
            <a:noFill/>
          </a:ln>
          <a:effectLst>
            <a:outerShdw blurRad="50800" dist="12700" dir="2700000" algn="tl" rotWithShape="0">
              <a:prstClr val="black">
                <a:alpha val="40000"/>
              </a:prstClr>
            </a:outerShdw>
          </a:effectLst>
        </p:spPr>
        <p:txBody>
          <a:bodyPr wrap="square">
            <a:spAutoFit/>
          </a:bodyPr>
          <a:lstStyle/>
          <a:p>
            <a:r>
              <a:rPr lang="en-US" sz="3600" dirty="0">
                <a:latin typeface="+mj-lt"/>
              </a:rPr>
              <a:t>A </a:t>
            </a:r>
            <a:r>
              <a:rPr lang="en-US" sz="3600" b="1" u="sng" dirty="0">
                <a:latin typeface="+mj-lt"/>
              </a:rPr>
              <a:t>transaction </a:t>
            </a:r>
            <a:r>
              <a:rPr lang="en-US" sz="3600" b="1" u="sng" dirty="0" smtClean="0">
                <a:latin typeface="+mj-lt"/>
              </a:rPr>
              <a:t>(“TXN”) </a:t>
            </a:r>
            <a:r>
              <a:rPr lang="en-US" sz="3600" dirty="0">
                <a:latin typeface="+mj-lt"/>
              </a:rPr>
              <a:t>is </a:t>
            </a:r>
            <a:r>
              <a:rPr lang="en-US" sz="3600" dirty="0" smtClean="0">
                <a:latin typeface="+mj-lt"/>
              </a:rPr>
              <a:t>a sequence of one or more </a:t>
            </a:r>
            <a:r>
              <a:rPr lang="en-US" sz="3600" b="1" i="1" dirty="0" smtClean="0">
                <a:latin typeface="+mj-lt"/>
              </a:rPr>
              <a:t>operations</a:t>
            </a:r>
            <a:r>
              <a:rPr lang="en-US" sz="3600" dirty="0" smtClean="0">
                <a:latin typeface="+mj-lt"/>
              </a:rPr>
              <a:t> (reads or writes) which reflects </a:t>
            </a:r>
            <a:r>
              <a:rPr lang="en-US" sz="3600" b="1" i="1" dirty="0" smtClean="0">
                <a:latin typeface="+mj-lt"/>
              </a:rPr>
              <a:t>a single real-world transition</a:t>
            </a:r>
            <a:r>
              <a:rPr lang="en-US" sz="3600" dirty="0" smtClean="0">
                <a:latin typeface="+mj-lt"/>
              </a:rPr>
              <a:t>.</a:t>
            </a:r>
            <a:endParaRPr lang="en-US" sz="3600" dirty="0">
              <a:latin typeface="+mj-lt"/>
            </a:endParaRPr>
          </a:p>
        </p:txBody>
      </p:sp>
      <p:sp>
        <p:nvSpPr>
          <p:cNvPr id="6" name="Rectangle 3"/>
          <p:cNvSpPr>
            <a:spLocks noChangeArrowheads="1"/>
          </p:cNvSpPr>
          <p:nvPr/>
        </p:nvSpPr>
        <p:spPr bwMode="auto">
          <a:xfrm>
            <a:off x="3310622" y="4416642"/>
            <a:ext cx="5570756"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sz="2400" dirty="0">
                <a:solidFill>
                  <a:schemeClr val="accent2"/>
                </a:solidFill>
                <a:latin typeface="Menlo" charset="0"/>
                <a:ea typeface="Menlo" charset="0"/>
                <a:cs typeface="Menlo" charset="0"/>
              </a:rPr>
              <a:t>START TRANSACTION</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UPDATE</a:t>
            </a:r>
            <a:r>
              <a:rPr lang="en-US" sz="2400" dirty="0">
                <a:latin typeface="Menlo" charset="0"/>
                <a:ea typeface="Menlo" charset="0"/>
                <a:cs typeface="Menlo" charset="0"/>
              </a:rPr>
              <a:t> Product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SET</a:t>
            </a:r>
            <a:r>
              <a:rPr lang="en-US" sz="2400" dirty="0">
                <a:latin typeface="Menlo" charset="0"/>
                <a:ea typeface="Menlo" charset="0"/>
                <a:cs typeface="Menlo" charset="0"/>
              </a:rPr>
              <a:t> Price = Price – 1.99</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pname</a:t>
            </a:r>
            <a:r>
              <a:rPr lang="en-US" sz="2400" dirty="0">
                <a:latin typeface="Menlo" charset="0"/>
                <a:ea typeface="Menlo" charset="0"/>
                <a:cs typeface="Menlo" charset="0"/>
              </a:rPr>
              <a:t> = ‘Gizmo’</a:t>
            </a:r>
          </a:p>
          <a:p>
            <a:pPr eaLnBrk="0" hangingPunct="0"/>
            <a:r>
              <a:rPr lang="en-US" sz="2400" dirty="0">
                <a:solidFill>
                  <a:schemeClr val="accent2"/>
                </a:solidFill>
                <a:latin typeface="Menlo" charset="0"/>
                <a:ea typeface="Menlo" charset="0"/>
                <a:cs typeface="Menlo" charset="0"/>
              </a:rPr>
              <a:t>COMMIT</a:t>
            </a:r>
            <a:endParaRPr lang="en-US" sz="2400" dirty="0">
              <a:latin typeface="Menlo" charset="0"/>
              <a:ea typeface="Menlo" charset="0"/>
              <a:cs typeface="Menlo" charset="0"/>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39022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Transactions Basics</a:t>
              </a:r>
              <a:endParaRPr lang="en-US" sz="1400" b="1" i="1" dirty="0">
                <a:solidFill>
                  <a:schemeClr val="tx1">
                    <a:lumMod val="65000"/>
                    <a:lumOff val="35000"/>
                  </a:schemeClr>
                </a:solidFill>
                <a:latin typeface="+mj-lt"/>
              </a:endParaRPr>
            </a:p>
          </p:txBody>
        </p:sp>
      </p:grpSp>
      <p:sp>
        <p:nvSpPr>
          <p:cNvPr id="3" name="TextBox 2"/>
          <p:cNvSpPr txBox="1"/>
          <p:nvPr/>
        </p:nvSpPr>
        <p:spPr>
          <a:xfrm>
            <a:off x="8315177" y="1710163"/>
            <a:ext cx="3302597"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In the real world, a TXN either happened completely or not at all</a:t>
            </a:r>
            <a:endParaRPr lang="en-US" sz="2400" dirty="0">
              <a:latin typeface="+mj-lt"/>
            </a:endParaRPr>
          </a:p>
        </p:txBody>
      </p:sp>
    </p:spTree>
    <p:extLst>
      <p:ext uri="{BB962C8B-B14F-4D97-AF65-F5344CB8AC3E}">
        <p14:creationId xmlns:p14="http://schemas.microsoft.com/office/powerpoint/2010/main" val="54975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Basic Definition</a:t>
            </a:r>
            <a:endParaRPr lang="en-US" dirty="0"/>
          </a:p>
        </p:txBody>
      </p:sp>
      <p:sp>
        <p:nvSpPr>
          <p:cNvPr id="4" name="Rectangle 3"/>
          <p:cNvSpPr/>
          <p:nvPr/>
        </p:nvSpPr>
        <p:spPr>
          <a:xfrm>
            <a:off x="838199" y="1710163"/>
            <a:ext cx="7086601" cy="1384995"/>
          </a:xfrm>
          <a:prstGeom prst="rect">
            <a:avLst/>
          </a:prstGeom>
          <a:solidFill>
            <a:schemeClr val="accent1">
              <a:lumMod val="20000"/>
              <a:lumOff val="80000"/>
            </a:schemeClr>
          </a:solidFill>
          <a:ln>
            <a:noFill/>
          </a:ln>
          <a:effectLst>
            <a:outerShdw blurRad="50800" dist="12700" dir="2700000" algn="tl" rotWithShape="0">
              <a:prstClr val="black">
                <a:alpha val="40000"/>
              </a:prstClr>
            </a:outerShdw>
          </a:effectLst>
        </p:spPr>
        <p:txBody>
          <a:bodyPr wrap="square">
            <a:spAutoFit/>
          </a:bodyPr>
          <a:lstStyle/>
          <a:p>
            <a:r>
              <a:rPr lang="en-US" sz="2800" dirty="0">
                <a:latin typeface="+mj-lt"/>
              </a:rPr>
              <a:t>A </a:t>
            </a:r>
            <a:r>
              <a:rPr lang="en-US" sz="2800" b="1" u="sng" dirty="0">
                <a:latin typeface="+mj-lt"/>
              </a:rPr>
              <a:t>transaction </a:t>
            </a:r>
            <a:r>
              <a:rPr lang="en-US" sz="2800" b="1" u="sng" dirty="0" smtClean="0">
                <a:latin typeface="+mj-lt"/>
              </a:rPr>
              <a:t>(“TXN”) </a:t>
            </a:r>
            <a:r>
              <a:rPr lang="en-US" sz="2800" dirty="0">
                <a:latin typeface="+mj-lt"/>
              </a:rPr>
              <a:t>is </a:t>
            </a:r>
            <a:r>
              <a:rPr lang="en-US" sz="2800" dirty="0" smtClean="0">
                <a:latin typeface="+mj-lt"/>
              </a:rPr>
              <a:t>a sequence of one or more </a:t>
            </a:r>
            <a:r>
              <a:rPr lang="en-US" sz="2800" b="1" i="1" dirty="0" smtClean="0">
                <a:latin typeface="+mj-lt"/>
              </a:rPr>
              <a:t>operations</a:t>
            </a:r>
            <a:r>
              <a:rPr lang="en-US" sz="2800" dirty="0" smtClean="0">
                <a:latin typeface="+mj-lt"/>
              </a:rPr>
              <a:t> (reads or writes) which reflects </a:t>
            </a:r>
            <a:r>
              <a:rPr lang="en-US" sz="2800" b="1" i="1" dirty="0" smtClean="0">
                <a:latin typeface="+mj-lt"/>
              </a:rPr>
              <a:t>a single real-world transition</a:t>
            </a:r>
            <a:r>
              <a:rPr lang="en-US" sz="2800" dirty="0" smtClean="0">
                <a:latin typeface="+mj-lt"/>
              </a:rPr>
              <a:t>.</a:t>
            </a:r>
            <a:endParaRPr lang="en-US" sz="2800" dirty="0">
              <a:latin typeface="+mj-lt"/>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39022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Transactions Basics</a:t>
              </a:r>
              <a:endParaRPr lang="en-US" sz="1400" b="1" i="1" dirty="0">
                <a:solidFill>
                  <a:schemeClr val="tx1">
                    <a:lumMod val="65000"/>
                    <a:lumOff val="35000"/>
                  </a:schemeClr>
                </a:solidFill>
                <a:latin typeface="+mj-lt"/>
              </a:endParaRPr>
            </a:p>
          </p:txBody>
        </p:sp>
      </p:grpSp>
      <p:sp>
        <p:nvSpPr>
          <p:cNvPr id="3" name="TextBox 2"/>
          <p:cNvSpPr txBox="1"/>
          <p:nvPr/>
        </p:nvSpPr>
        <p:spPr>
          <a:xfrm>
            <a:off x="8315178" y="1710163"/>
            <a:ext cx="3349632" cy="120032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In the real world, a TXN either happened completely or not at all</a:t>
            </a:r>
            <a:endParaRPr lang="en-US" sz="2400" dirty="0">
              <a:latin typeface="+mj-lt"/>
            </a:endParaRPr>
          </a:p>
        </p:txBody>
      </p:sp>
      <p:sp>
        <p:nvSpPr>
          <p:cNvPr id="5" name="Rectangle 4"/>
          <p:cNvSpPr/>
          <p:nvPr/>
        </p:nvSpPr>
        <p:spPr>
          <a:xfrm>
            <a:off x="838200" y="3460140"/>
            <a:ext cx="7666892" cy="3243965"/>
          </a:xfrm>
          <a:prstGeom prst="rect">
            <a:avLst/>
          </a:prstGeom>
        </p:spPr>
        <p:txBody>
          <a:bodyPr wrap="square">
            <a:spAutoFit/>
          </a:bodyPr>
          <a:lstStyle/>
          <a:p>
            <a:pPr>
              <a:lnSpc>
                <a:spcPct val="80000"/>
              </a:lnSpc>
            </a:pPr>
            <a:r>
              <a:rPr lang="en-US" sz="3200" u="sng" dirty="0" smtClean="0">
                <a:latin typeface="+mj-lt"/>
              </a:rPr>
              <a:t>Examples:</a:t>
            </a:r>
          </a:p>
          <a:p>
            <a:pPr>
              <a:lnSpc>
                <a:spcPct val="80000"/>
              </a:lnSpc>
            </a:pPr>
            <a:endParaRPr lang="en-US" sz="3200" u="sng" dirty="0" smtClean="0">
              <a:latin typeface="+mj-lt"/>
            </a:endParaRPr>
          </a:p>
          <a:p>
            <a:pPr marL="285750" indent="-285750">
              <a:lnSpc>
                <a:spcPct val="80000"/>
              </a:lnSpc>
              <a:buFont typeface="Arial" charset="0"/>
              <a:buChar char="•"/>
            </a:pPr>
            <a:r>
              <a:rPr lang="en-US" sz="3200" dirty="0" smtClean="0">
                <a:latin typeface="+mj-lt"/>
              </a:rPr>
              <a:t>Transfer </a:t>
            </a:r>
            <a:r>
              <a:rPr lang="en-US" sz="3200" dirty="0">
                <a:latin typeface="+mj-lt"/>
              </a:rPr>
              <a:t>money between </a:t>
            </a:r>
            <a:r>
              <a:rPr lang="en-US" sz="3200" dirty="0" smtClean="0">
                <a:latin typeface="+mj-lt"/>
              </a:rPr>
              <a:t>accounts</a:t>
            </a:r>
          </a:p>
          <a:p>
            <a:pPr marL="285750" indent="-285750">
              <a:lnSpc>
                <a:spcPct val="80000"/>
              </a:lnSpc>
              <a:buFont typeface="Arial" charset="0"/>
              <a:buChar char="•"/>
            </a:pPr>
            <a:endParaRPr lang="en-US" sz="3200" dirty="0" smtClean="0">
              <a:latin typeface="+mj-lt"/>
            </a:endParaRPr>
          </a:p>
          <a:p>
            <a:pPr marL="285750" indent="-285750">
              <a:lnSpc>
                <a:spcPct val="80000"/>
              </a:lnSpc>
              <a:buFont typeface="Arial" charset="0"/>
              <a:buChar char="•"/>
            </a:pPr>
            <a:r>
              <a:rPr lang="en-US" sz="3200" dirty="0" smtClean="0">
                <a:latin typeface="+mj-lt"/>
              </a:rPr>
              <a:t>Purchase </a:t>
            </a:r>
            <a:r>
              <a:rPr lang="en-US" sz="3200" dirty="0">
                <a:latin typeface="+mj-lt"/>
              </a:rPr>
              <a:t>a group of </a:t>
            </a:r>
            <a:r>
              <a:rPr lang="en-US" sz="3200" dirty="0" smtClean="0">
                <a:latin typeface="+mj-lt"/>
              </a:rPr>
              <a:t>products</a:t>
            </a:r>
          </a:p>
          <a:p>
            <a:pPr marL="285750" indent="-285750">
              <a:lnSpc>
                <a:spcPct val="80000"/>
              </a:lnSpc>
              <a:buFont typeface="Arial" charset="0"/>
              <a:buChar char="•"/>
            </a:pPr>
            <a:endParaRPr lang="en-US" sz="3200" dirty="0" smtClean="0">
              <a:latin typeface="+mj-lt"/>
            </a:endParaRPr>
          </a:p>
          <a:p>
            <a:pPr marL="285750" indent="-285750">
              <a:lnSpc>
                <a:spcPct val="80000"/>
              </a:lnSpc>
              <a:buFont typeface="Arial" charset="0"/>
              <a:buChar char="•"/>
            </a:pPr>
            <a:r>
              <a:rPr lang="en-US" sz="3200" dirty="0" smtClean="0">
                <a:latin typeface="+mj-lt"/>
              </a:rPr>
              <a:t>Register </a:t>
            </a:r>
            <a:r>
              <a:rPr lang="en-US" sz="3200" dirty="0">
                <a:latin typeface="+mj-lt"/>
              </a:rPr>
              <a:t>for a class (either waitlist or allocated)</a:t>
            </a:r>
          </a:p>
        </p:txBody>
      </p:sp>
    </p:spTree>
    <p:extLst>
      <p:ext uri="{BB962C8B-B14F-4D97-AF65-F5344CB8AC3E}">
        <p14:creationId xmlns:p14="http://schemas.microsoft.com/office/powerpoint/2010/main" val="20636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51183D-EB8C-7948-B894-9197A7561CA7}" type="slidenum">
              <a:rPr lang="en-US"/>
              <a:pPr/>
              <a:t>16</a:t>
            </a:fld>
            <a:endParaRPr lang="en-US"/>
          </a:p>
        </p:txBody>
      </p:sp>
      <p:sp>
        <p:nvSpPr>
          <p:cNvPr id="448514" name="Rectangle 2"/>
          <p:cNvSpPr>
            <a:spLocks noGrp="1" noChangeArrowheads="1"/>
          </p:cNvSpPr>
          <p:nvPr>
            <p:ph type="title"/>
          </p:nvPr>
        </p:nvSpPr>
        <p:spPr/>
        <p:txBody>
          <a:bodyPr/>
          <a:lstStyle/>
          <a:p>
            <a:r>
              <a:rPr lang="en-US"/>
              <a:t>Transactions in SQL</a:t>
            </a:r>
          </a:p>
        </p:txBody>
      </p:sp>
      <p:sp>
        <p:nvSpPr>
          <p:cNvPr id="448515" name="Rectangle 3"/>
          <p:cNvSpPr>
            <a:spLocks noGrp="1" noChangeArrowheads="1"/>
          </p:cNvSpPr>
          <p:nvPr>
            <p:ph type="body" idx="1"/>
          </p:nvPr>
        </p:nvSpPr>
        <p:spPr/>
        <p:txBody>
          <a:bodyPr/>
          <a:lstStyle/>
          <a:p>
            <a:r>
              <a:rPr lang="en-US" dirty="0"/>
              <a:t>In “ad-hoc” SQL:</a:t>
            </a:r>
          </a:p>
          <a:p>
            <a:pPr lvl="1"/>
            <a:r>
              <a:rPr lang="en-US" dirty="0"/>
              <a:t>Default: each statement = one transaction</a:t>
            </a:r>
          </a:p>
          <a:p>
            <a:pPr lvl="1"/>
            <a:endParaRPr lang="en-US" dirty="0"/>
          </a:p>
          <a:p>
            <a:r>
              <a:rPr lang="en-US" dirty="0"/>
              <a:t>In a </a:t>
            </a:r>
            <a:r>
              <a:rPr lang="en-US" dirty="0" smtClean="0"/>
              <a:t>program, multiple statements can be grouped together as a transaction:</a:t>
            </a:r>
            <a:endParaRPr lang="en-US"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39022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Transactions Basics</a:t>
              </a:r>
              <a:endParaRPr lang="en-US" sz="1400" b="1" i="1" dirty="0">
                <a:solidFill>
                  <a:schemeClr val="tx1">
                    <a:lumMod val="65000"/>
                    <a:lumOff val="35000"/>
                  </a:schemeClr>
                </a:solidFill>
                <a:latin typeface="+mj-lt"/>
              </a:endParaRPr>
            </a:p>
          </p:txBody>
        </p:sp>
      </p:grpSp>
      <p:sp>
        <p:nvSpPr>
          <p:cNvPr id="11" name="Rectangle 3"/>
          <p:cNvSpPr>
            <a:spLocks noChangeArrowheads="1"/>
          </p:cNvSpPr>
          <p:nvPr/>
        </p:nvSpPr>
        <p:spPr bwMode="auto">
          <a:xfrm>
            <a:off x="3404850" y="3790302"/>
            <a:ext cx="8174033" cy="230832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sz="2400" dirty="0">
                <a:solidFill>
                  <a:schemeClr val="accent2"/>
                </a:solidFill>
                <a:latin typeface="Menlo" charset="0"/>
                <a:ea typeface="Menlo" charset="0"/>
                <a:cs typeface="Menlo" charset="0"/>
              </a:rPr>
              <a:t>START </a:t>
            </a:r>
            <a:r>
              <a:rPr lang="en-US" sz="2400" dirty="0" smtClean="0">
                <a:solidFill>
                  <a:schemeClr val="accent2"/>
                </a:solidFill>
                <a:latin typeface="Menlo" charset="0"/>
                <a:ea typeface="Menlo" charset="0"/>
                <a:cs typeface="Menlo" charset="0"/>
              </a:rPr>
              <a:t>TRANSACTION</a:t>
            </a:r>
          </a:p>
          <a:p>
            <a:pPr eaLnBrk="0" hangingPunct="0"/>
            <a:r>
              <a:rPr lang="en-US" sz="2400" dirty="0" smtClean="0">
                <a:solidFill>
                  <a:schemeClr val="accent2"/>
                </a:solidFill>
                <a:latin typeface="Menlo" charset="0"/>
                <a:ea typeface="Menlo" charset="0"/>
                <a:cs typeface="Menlo" charset="0"/>
              </a:rPr>
              <a:t>	UPDATE</a:t>
            </a:r>
            <a:r>
              <a:rPr lang="en-US" sz="2400" dirty="0" smtClean="0">
                <a:latin typeface="Menlo" charset="0"/>
                <a:ea typeface="Menlo" charset="0"/>
                <a:cs typeface="Menlo" charset="0"/>
              </a:rPr>
              <a:t> Bank</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SET</a:t>
            </a:r>
            <a:r>
              <a:rPr lang="en-US" sz="2400" dirty="0" smtClean="0">
                <a:latin typeface="Menlo" charset="0"/>
                <a:ea typeface="Menlo" charset="0"/>
                <a:cs typeface="Menlo" charset="0"/>
              </a:rPr>
              <a:t> amount </a:t>
            </a:r>
            <a:r>
              <a:rPr lang="en-US" sz="2400" dirty="0">
                <a:latin typeface="Menlo" charset="0"/>
                <a:ea typeface="Menlo" charset="0"/>
                <a:cs typeface="Menlo" charset="0"/>
              </a:rPr>
              <a:t>= </a:t>
            </a:r>
            <a:r>
              <a:rPr lang="en-US" sz="2400" dirty="0" smtClean="0">
                <a:latin typeface="Menlo" charset="0"/>
                <a:ea typeface="Menlo" charset="0"/>
                <a:cs typeface="Menlo" charset="0"/>
              </a:rPr>
              <a:t>amount </a:t>
            </a:r>
            <a:r>
              <a:rPr lang="en-US" sz="2400" dirty="0">
                <a:latin typeface="Menlo" charset="0"/>
                <a:ea typeface="Menlo" charset="0"/>
                <a:cs typeface="Menlo" charset="0"/>
              </a:rPr>
              <a:t>– </a:t>
            </a:r>
            <a:r>
              <a:rPr lang="en-US" sz="2400" dirty="0" smtClean="0">
                <a:latin typeface="Menlo" charset="0"/>
                <a:ea typeface="Menlo" charset="0"/>
                <a:cs typeface="Menlo" charset="0"/>
              </a:rPr>
              <a:t>100</a:t>
            </a:r>
            <a:r>
              <a:rPr lang="en-US" sz="2400" dirty="0">
                <a:latin typeface="Menlo" charset="0"/>
                <a:ea typeface="Menlo" charset="0"/>
                <a:cs typeface="Menlo" charset="0"/>
              </a:rPr>
              <a:t> </a:t>
            </a:r>
            <a:endParaRPr lang="en-US" sz="2400" dirty="0" smtClean="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	WHERE</a:t>
            </a:r>
            <a:r>
              <a:rPr lang="en-US" sz="2400" dirty="0" smtClean="0">
                <a:latin typeface="Menlo" charset="0"/>
                <a:ea typeface="Menlo" charset="0"/>
                <a:cs typeface="Menlo" charset="0"/>
              </a:rPr>
              <a:t> name </a:t>
            </a:r>
            <a:r>
              <a:rPr lang="en-US" sz="2400" dirty="0">
                <a:latin typeface="Menlo" charset="0"/>
                <a:ea typeface="Menlo" charset="0"/>
                <a:cs typeface="Menlo" charset="0"/>
              </a:rPr>
              <a:t>= </a:t>
            </a:r>
            <a:r>
              <a:rPr lang="en-US" sz="2400" dirty="0" smtClean="0">
                <a:latin typeface="Menlo" charset="0"/>
                <a:ea typeface="Menlo" charset="0"/>
                <a:cs typeface="Menlo" charset="0"/>
              </a:rPr>
              <a:t>‘Bob’</a:t>
            </a:r>
            <a:endParaRPr lang="en-US" sz="2400" dirty="0" smtClean="0">
              <a:solidFill>
                <a:schemeClr val="accent2"/>
              </a:solidFill>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	UPDATE</a:t>
            </a:r>
            <a:r>
              <a:rPr lang="en-US" sz="2400" dirty="0" smtClean="0">
                <a:latin typeface="Menlo" charset="0"/>
                <a:ea typeface="Menlo" charset="0"/>
                <a:cs typeface="Menlo" charset="0"/>
              </a:rPr>
              <a:t> </a:t>
            </a:r>
            <a:r>
              <a:rPr lang="en-US" sz="2400" dirty="0">
                <a:latin typeface="Menlo" charset="0"/>
                <a:ea typeface="Menlo" charset="0"/>
                <a:cs typeface="Menlo" charset="0"/>
              </a:rPr>
              <a:t>Bank </a:t>
            </a:r>
            <a:r>
              <a:rPr lang="en-US" sz="2400" dirty="0" smtClean="0">
                <a:solidFill>
                  <a:schemeClr val="accent2"/>
                </a:solidFill>
                <a:latin typeface="Menlo" charset="0"/>
                <a:ea typeface="Menlo" charset="0"/>
                <a:cs typeface="Menlo" charset="0"/>
              </a:rPr>
              <a:t>SET</a:t>
            </a:r>
            <a:r>
              <a:rPr lang="en-US" sz="2400" dirty="0" smtClean="0">
                <a:latin typeface="Menlo" charset="0"/>
                <a:ea typeface="Menlo" charset="0"/>
                <a:cs typeface="Menlo" charset="0"/>
              </a:rPr>
              <a:t> </a:t>
            </a:r>
            <a:r>
              <a:rPr lang="en-US" sz="2400" dirty="0">
                <a:latin typeface="Menlo" charset="0"/>
                <a:ea typeface="Menlo" charset="0"/>
                <a:cs typeface="Menlo" charset="0"/>
              </a:rPr>
              <a:t>amount = amount </a:t>
            </a:r>
            <a:r>
              <a:rPr lang="en-US" sz="2400" dirty="0" smtClean="0">
                <a:latin typeface="Menlo" charset="0"/>
                <a:ea typeface="Menlo" charset="0"/>
                <a:cs typeface="Menlo" charset="0"/>
              </a:rPr>
              <a:t>+ </a:t>
            </a:r>
            <a:r>
              <a:rPr lang="en-US" sz="2400" dirty="0">
                <a:latin typeface="Menlo" charset="0"/>
                <a:ea typeface="Menlo" charset="0"/>
                <a:cs typeface="Menlo" charset="0"/>
              </a:rPr>
              <a:t>100 </a:t>
            </a:r>
            <a:endParaRPr lang="en-US" sz="2400" dirty="0" smtClean="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	WHERE</a:t>
            </a:r>
            <a:r>
              <a:rPr lang="en-US" sz="2400" dirty="0" smtClean="0">
                <a:latin typeface="Menlo" charset="0"/>
                <a:ea typeface="Menlo" charset="0"/>
                <a:cs typeface="Menlo" charset="0"/>
              </a:rPr>
              <a:t> </a:t>
            </a:r>
            <a:r>
              <a:rPr lang="en-US" sz="2400" dirty="0">
                <a:latin typeface="Menlo" charset="0"/>
                <a:ea typeface="Menlo" charset="0"/>
                <a:cs typeface="Menlo" charset="0"/>
              </a:rPr>
              <a:t>name = </a:t>
            </a:r>
            <a:r>
              <a:rPr lang="en-US" sz="2400" dirty="0" smtClean="0">
                <a:latin typeface="Menlo" charset="0"/>
                <a:ea typeface="Menlo" charset="0"/>
                <a:cs typeface="Menlo" charset="0"/>
              </a:rPr>
              <a:t>‘Joe’</a:t>
            </a:r>
          </a:p>
          <a:p>
            <a:pPr eaLnBrk="0" hangingPunct="0"/>
            <a:r>
              <a:rPr lang="en-US" sz="2400" dirty="0">
                <a:solidFill>
                  <a:schemeClr val="accent2"/>
                </a:solidFill>
                <a:latin typeface="Menlo" charset="0"/>
                <a:ea typeface="Menlo" charset="0"/>
                <a:cs typeface="Menlo" charset="0"/>
              </a:rPr>
              <a:t>COMMIT</a:t>
            </a:r>
            <a:endParaRPr lang="en-US" sz="2400" dirty="0">
              <a:latin typeface="Menlo" charset="0"/>
              <a:ea typeface="Menlo" charset="0"/>
              <a:cs typeface="Menlo" charset="0"/>
            </a:endParaRPr>
          </a:p>
        </p:txBody>
      </p:sp>
    </p:spTree>
    <p:extLst>
      <p:ext uri="{BB962C8B-B14F-4D97-AF65-F5344CB8AC3E}">
        <p14:creationId xmlns:p14="http://schemas.microsoft.com/office/powerpoint/2010/main" val="34023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8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5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Transaction for CS 145</a:t>
            </a:r>
            <a:endParaRPr lang="en-US" dirty="0"/>
          </a:p>
        </p:txBody>
      </p:sp>
      <p:sp>
        <p:nvSpPr>
          <p:cNvPr id="3" name="Content Placeholder 2"/>
          <p:cNvSpPr>
            <a:spLocks noGrp="1"/>
          </p:cNvSpPr>
          <p:nvPr>
            <p:ph idx="1"/>
          </p:nvPr>
        </p:nvSpPr>
        <p:spPr>
          <a:xfrm>
            <a:off x="838200" y="1913878"/>
            <a:ext cx="8229600" cy="3219677"/>
          </a:xfrm>
        </p:spPr>
        <p:txBody>
          <a:bodyPr/>
          <a:lstStyle/>
          <a:p>
            <a:pPr marL="0" indent="0">
              <a:buNone/>
            </a:pPr>
            <a:r>
              <a:rPr lang="en-US" i="1" dirty="0" smtClean="0"/>
              <a:t>Note: </a:t>
            </a:r>
            <a:r>
              <a:rPr lang="en-US" dirty="0" smtClean="0"/>
              <a:t>For 145, we assume that the DBMS </a:t>
            </a:r>
            <a:r>
              <a:rPr lang="en-US" i="1" dirty="0" smtClean="0"/>
              <a:t>only </a:t>
            </a:r>
            <a:r>
              <a:rPr lang="en-US" dirty="0" smtClean="0"/>
              <a:t>sees </a:t>
            </a:r>
            <a:r>
              <a:rPr lang="en-US" u="sng" dirty="0"/>
              <a:t>reads and writes to </a:t>
            </a:r>
            <a:r>
              <a:rPr lang="en-US" u="sng" dirty="0" smtClean="0"/>
              <a:t>data</a:t>
            </a:r>
            <a:endParaRPr lang="en-US" u="sng" dirty="0"/>
          </a:p>
          <a:p>
            <a:pPr lvl="1"/>
            <a:endParaRPr lang="en-US" dirty="0" smtClean="0"/>
          </a:p>
          <a:p>
            <a:pPr lvl="1"/>
            <a:r>
              <a:rPr lang="en-US" dirty="0" smtClean="0"/>
              <a:t>User </a:t>
            </a:r>
            <a:r>
              <a:rPr lang="en-US" dirty="0"/>
              <a:t>may do much </a:t>
            </a:r>
            <a:r>
              <a:rPr lang="en-US" dirty="0" smtClean="0"/>
              <a:t>more</a:t>
            </a:r>
          </a:p>
          <a:p>
            <a:pPr lvl="1"/>
            <a:endParaRPr lang="en-US" dirty="0"/>
          </a:p>
          <a:p>
            <a:pPr lvl="1"/>
            <a:r>
              <a:rPr lang="en-US" dirty="0" smtClean="0"/>
              <a:t>In real systems, databases do have more info...</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39022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Transactions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5833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a:lstStyle/>
          <a:p>
            <a:r>
              <a:rPr lang="en-US" dirty="0" smtClean="0"/>
              <a:t>Motivation for Transactions</a:t>
            </a:r>
            <a:endParaRPr lang="en-US" dirty="0"/>
          </a:p>
        </p:txBody>
      </p:sp>
      <p:sp>
        <p:nvSpPr>
          <p:cNvPr id="5123" name="Rectangle 3"/>
          <p:cNvSpPr>
            <a:spLocks noGrp="1" noChangeArrowheads="1"/>
          </p:cNvSpPr>
          <p:nvPr>
            <p:ph type="body" idx="1"/>
          </p:nvPr>
        </p:nvSpPr>
        <p:spPr>
          <a:xfrm>
            <a:off x="838200" y="1578429"/>
            <a:ext cx="8432409" cy="4876800"/>
          </a:xfrm>
          <a:noFill/>
          <a:ln/>
        </p:spPr>
        <p:txBody>
          <a:bodyPr>
            <a:normAutofit/>
          </a:bodyPr>
          <a:lstStyle/>
          <a:p>
            <a:pPr marL="0" indent="0">
              <a:buNone/>
            </a:pPr>
            <a:r>
              <a:rPr lang="en-US" dirty="0" smtClean="0"/>
              <a:t>Grouping user actions (reads &amp; writes) into </a:t>
            </a:r>
            <a:r>
              <a:rPr lang="en-US" i="1" dirty="0" smtClean="0"/>
              <a:t>transactions </a:t>
            </a:r>
            <a:r>
              <a:rPr lang="en-US" dirty="0" smtClean="0"/>
              <a:t>helps with two goals:</a:t>
            </a:r>
          </a:p>
          <a:p>
            <a:pPr marL="0" indent="0">
              <a:buNone/>
            </a:pPr>
            <a:endParaRPr lang="en-US" dirty="0" smtClean="0"/>
          </a:p>
          <a:p>
            <a:pPr marL="514350" indent="-514350">
              <a:buFont typeface="+mj-lt"/>
              <a:buAutoNum type="arabicPeriod"/>
            </a:pPr>
            <a:r>
              <a:rPr lang="en-US" b="1" u="sng" dirty="0" smtClean="0"/>
              <a:t>Recovery &amp; Durability</a:t>
            </a:r>
            <a:r>
              <a:rPr lang="en-US" dirty="0" smtClean="0"/>
              <a:t>:  Keeping the DBMS data consistent  and durable in the face of crashes, aborts, system shutdowns, etc.</a:t>
            </a:r>
          </a:p>
          <a:p>
            <a:pPr marL="514350" indent="-514350">
              <a:buFont typeface="+mj-lt"/>
              <a:buAutoNum type="arabicPeriod"/>
            </a:pPr>
            <a:endParaRPr lang="en-US" b="1" u="sng" dirty="0" smtClean="0"/>
          </a:p>
          <a:p>
            <a:pPr marL="514350" indent="-514350">
              <a:buFont typeface="+mj-lt"/>
              <a:buAutoNum type="arabicPeriod"/>
            </a:pPr>
            <a:r>
              <a:rPr lang="en-US" b="1" u="sng" dirty="0" smtClean="0"/>
              <a:t>Concurrency:</a:t>
            </a:r>
            <a:r>
              <a:rPr lang="en-US" dirty="0" smtClean="0"/>
              <a:t>  Achieving better performance by parallelizing TXNs </a:t>
            </a:r>
            <a:r>
              <a:rPr lang="en-US" i="1" dirty="0" smtClean="0"/>
              <a:t>without</a:t>
            </a:r>
            <a:r>
              <a:rPr lang="en-US" dirty="0" smtClean="0"/>
              <a:t> creating anomalies</a:t>
            </a:r>
            <a:endParaRPr lang="en-US" b="1" u="sng" dirty="0" smtClean="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86488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Motivation</a:t>
              </a:r>
              <a:endParaRPr lang="en-US" sz="1400" b="1" i="1" dirty="0">
                <a:solidFill>
                  <a:schemeClr val="tx1">
                    <a:lumMod val="65000"/>
                    <a:lumOff val="35000"/>
                  </a:schemeClr>
                </a:solidFill>
                <a:latin typeface="+mj-lt"/>
              </a:endParaRPr>
            </a:p>
          </p:txBody>
        </p:sp>
      </p:grpSp>
      <p:sp>
        <p:nvSpPr>
          <p:cNvPr id="3" name="TextBox 2"/>
          <p:cNvSpPr txBox="1"/>
          <p:nvPr/>
        </p:nvSpPr>
        <p:spPr>
          <a:xfrm>
            <a:off x="9608235" y="3288128"/>
            <a:ext cx="1970219"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800" dirty="0" smtClean="0">
                <a:latin typeface="+mj-lt"/>
              </a:rPr>
              <a:t>This lecture!</a:t>
            </a:r>
            <a:endParaRPr lang="en-US" sz="2800" dirty="0">
              <a:latin typeface="+mj-lt"/>
            </a:endParaRPr>
          </a:p>
        </p:txBody>
      </p:sp>
      <p:sp>
        <p:nvSpPr>
          <p:cNvPr id="9" name="TextBox 8"/>
          <p:cNvSpPr txBox="1"/>
          <p:nvPr/>
        </p:nvSpPr>
        <p:spPr>
          <a:xfrm>
            <a:off x="9608235" y="4885568"/>
            <a:ext cx="1948995"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800" i="1" dirty="0" smtClean="0">
                <a:latin typeface="+mj-lt"/>
              </a:rPr>
              <a:t>Next lecture</a:t>
            </a:r>
            <a:endParaRPr lang="en-US" sz="2800" i="1" dirty="0">
              <a:latin typeface="+mj-lt"/>
            </a:endParaRPr>
          </a:p>
        </p:txBody>
      </p:sp>
    </p:spTree>
    <p:extLst>
      <p:ext uri="{BB962C8B-B14F-4D97-AF65-F5344CB8AC3E}">
        <p14:creationId xmlns:p14="http://schemas.microsoft.com/office/powerpoint/2010/main" val="16817087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3"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a:lstStyle/>
          <a:p>
            <a:r>
              <a:rPr lang="en-US" dirty="0" smtClean="0"/>
              <a:t>Motivation</a:t>
            </a:r>
            <a:endParaRPr lang="en-US" dirty="0"/>
          </a:p>
        </p:txBody>
      </p:sp>
      <p:sp>
        <p:nvSpPr>
          <p:cNvPr id="5123" name="Rectangle 3"/>
          <p:cNvSpPr>
            <a:spLocks noGrp="1" noChangeArrowheads="1"/>
          </p:cNvSpPr>
          <p:nvPr>
            <p:ph type="body" idx="1"/>
          </p:nvPr>
        </p:nvSpPr>
        <p:spPr>
          <a:xfrm>
            <a:off x="838200" y="1578429"/>
            <a:ext cx="10515600" cy="3204586"/>
          </a:xfrm>
          <a:noFill/>
          <a:ln/>
        </p:spPr>
        <p:txBody>
          <a:bodyPr>
            <a:normAutofit/>
          </a:bodyPr>
          <a:lstStyle/>
          <a:p>
            <a:pPr marL="0" indent="0">
              <a:buNone/>
            </a:pPr>
            <a:r>
              <a:rPr lang="en-US" sz="3600" b="1" u="sng" dirty="0" smtClean="0"/>
              <a:t>1. Recovery &amp; Durability</a:t>
            </a:r>
            <a:r>
              <a:rPr lang="en-US" sz="3600" dirty="0" smtClean="0"/>
              <a:t> of </a:t>
            </a:r>
            <a:r>
              <a:rPr lang="en-US" sz="3600" dirty="0"/>
              <a:t>user </a:t>
            </a:r>
            <a:r>
              <a:rPr lang="en-US" sz="3600" dirty="0" smtClean="0"/>
              <a:t>data </a:t>
            </a:r>
            <a:r>
              <a:rPr lang="en-US" sz="3600" dirty="0"/>
              <a:t>is essential for </a:t>
            </a:r>
            <a:r>
              <a:rPr lang="en-US" sz="3600" dirty="0" smtClean="0"/>
              <a:t>reliable DBMS usage</a:t>
            </a:r>
            <a:endParaRPr lang="en-US" sz="3600" dirty="0"/>
          </a:p>
          <a:p>
            <a:pPr lvl="1">
              <a:buSzPct val="75000"/>
            </a:pPr>
            <a:endParaRPr lang="en-US" sz="2800" dirty="0" smtClean="0"/>
          </a:p>
          <a:p>
            <a:pPr lvl="1">
              <a:buSzPct val="75000"/>
            </a:pPr>
            <a:r>
              <a:rPr lang="en-US" sz="2800" dirty="0" smtClean="0"/>
              <a:t>The DBMS may experience crashes (e.g. power outages, etc.)</a:t>
            </a:r>
          </a:p>
          <a:p>
            <a:pPr lvl="1">
              <a:buSzPct val="75000"/>
            </a:pPr>
            <a:endParaRPr lang="en-US" sz="2800" dirty="0" smtClean="0"/>
          </a:p>
          <a:p>
            <a:pPr lvl="1">
              <a:buSzPct val="75000"/>
            </a:pPr>
            <a:r>
              <a:rPr lang="en-US" sz="2800" dirty="0" smtClean="0"/>
              <a:t>Individual TXNs may be aborted (e.g. by the user)</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449847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Motivation: Recovery &amp; Durability</a:t>
              </a:r>
              <a:endParaRPr lang="en-US" sz="1400" b="1" i="1" dirty="0">
                <a:solidFill>
                  <a:schemeClr val="tx1">
                    <a:lumMod val="65000"/>
                    <a:lumOff val="35000"/>
                  </a:schemeClr>
                </a:solidFill>
                <a:latin typeface="+mj-lt"/>
              </a:endParaRPr>
            </a:p>
          </p:txBody>
        </p:sp>
      </p:grpSp>
      <p:sp>
        <p:nvSpPr>
          <p:cNvPr id="2" name="Rectangle 1"/>
          <p:cNvSpPr/>
          <p:nvPr/>
        </p:nvSpPr>
        <p:spPr>
          <a:xfrm>
            <a:off x="838200" y="5205045"/>
            <a:ext cx="10515600"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a:spAutoFit/>
          </a:bodyPr>
          <a:lstStyle/>
          <a:p>
            <a:pPr algn="ctr">
              <a:buSzPct val="75000"/>
            </a:pPr>
            <a:r>
              <a:rPr lang="en-US" sz="3200" b="1" dirty="0">
                <a:latin typeface="+mj-lt"/>
              </a:rPr>
              <a:t>Idea</a:t>
            </a:r>
            <a:r>
              <a:rPr lang="en-US" sz="3200" dirty="0">
                <a:latin typeface="+mj-lt"/>
              </a:rPr>
              <a:t>: Make sure that TXNs are either </a:t>
            </a:r>
            <a:r>
              <a:rPr lang="en-US" sz="3200" b="1" dirty="0">
                <a:latin typeface="+mj-lt"/>
              </a:rPr>
              <a:t>durably stored in full</a:t>
            </a:r>
            <a:r>
              <a:rPr lang="en-US" sz="3200" dirty="0">
                <a:latin typeface="+mj-lt"/>
              </a:rPr>
              <a:t>, </a:t>
            </a:r>
            <a:r>
              <a:rPr lang="en-US" sz="3200" b="1" dirty="0">
                <a:latin typeface="+mj-lt"/>
              </a:rPr>
              <a:t>or</a:t>
            </a:r>
            <a:r>
              <a:rPr lang="en-US" sz="3200" dirty="0">
                <a:latin typeface="+mj-lt"/>
              </a:rPr>
              <a:t> </a:t>
            </a:r>
            <a:r>
              <a:rPr lang="en-US" sz="3200" b="1" dirty="0">
                <a:latin typeface="+mj-lt"/>
              </a:rPr>
              <a:t>not at all</a:t>
            </a:r>
            <a:r>
              <a:rPr lang="en-US" sz="3200" dirty="0">
                <a:latin typeface="+mj-lt"/>
              </a:rPr>
              <a:t>; keep log to be able to “roll-back” TXNs</a:t>
            </a:r>
          </a:p>
        </p:txBody>
      </p:sp>
    </p:spTree>
    <p:extLst>
      <p:ext uri="{BB962C8B-B14F-4D97-AF65-F5344CB8AC3E}">
        <p14:creationId xmlns:p14="http://schemas.microsoft.com/office/powerpoint/2010/main" val="336946690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a:xfrm>
            <a:off x="838200" y="1474237"/>
            <a:ext cx="10515600" cy="5094514"/>
          </a:xfrm>
        </p:spPr>
        <p:txBody>
          <a:bodyPr>
            <a:normAutofit fontScale="92500" lnSpcReduction="10000"/>
          </a:bodyPr>
          <a:lstStyle/>
          <a:p>
            <a:r>
              <a:rPr lang="en-US" b="1" dirty="0" smtClean="0">
                <a:latin typeface="+mj-lt"/>
              </a:rPr>
              <a:t>Class Material. </a:t>
            </a:r>
            <a:r>
              <a:rPr lang="en-US" dirty="0" smtClean="0">
                <a:latin typeface="+mj-lt"/>
              </a:rPr>
              <a:t>We pool tips from office hours on Slack and in CA meeting; this generates posts on Piazza. Please check Piazza!</a:t>
            </a:r>
            <a:endParaRPr lang="en-US" dirty="0">
              <a:latin typeface="+mj-lt"/>
            </a:endParaRPr>
          </a:p>
          <a:p>
            <a:pPr lvl="1"/>
            <a:r>
              <a:rPr lang="en-US" dirty="0" smtClean="0">
                <a:latin typeface="+mj-lt"/>
              </a:rPr>
              <a:t>ER is a precise, visual syntax. It’s almost certainly your first experience with this, so some discussion and thrashing is good. Check new Piazza posts! It’s also difficult to create “test yourself” materials like SQL.</a:t>
            </a:r>
          </a:p>
          <a:p>
            <a:pPr lvl="1"/>
            <a:r>
              <a:rPr lang="en-US" dirty="0" smtClean="0">
                <a:latin typeface="+mj-lt"/>
              </a:rPr>
              <a:t>We will expect you to look over lecture slide materials! We did not get to a handful of slides, but we do post Piazza explanations of any material.</a:t>
            </a:r>
          </a:p>
          <a:p>
            <a:pPr marL="971550" lvl="1" indent="-514350">
              <a:buFont typeface="+mj-lt"/>
              <a:buAutoNum type="arabicPeriod"/>
            </a:pPr>
            <a:endParaRPr lang="en-US" dirty="0">
              <a:latin typeface="+mj-lt"/>
            </a:endParaRPr>
          </a:p>
          <a:p>
            <a:r>
              <a:rPr lang="en-US" b="1" dirty="0" smtClean="0">
                <a:latin typeface="+mj-lt"/>
              </a:rPr>
              <a:t>Midterm is coming.</a:t>
            </a:r>
          </a:p>
          <a:p>
            <a:pPr lvl="1"/>
            <a:r>
              <a:rPr lang="en-US" dirty="0" smtClean="0">
                <a:latin typeface="+mj-lt"/>
              </a:rPr>
              <a:t>I am out of town, but we are preparing a new style of review session. We hope you enjoy it! </a:t>
            </a:r>
          </a:p>
          <a:p>
            <a:pPr lvl="1"/>
            <a:r>
              <a:rPr lang="en-US" dirty="0" smtClean="0">
                <a:latin typeface="+mj-lt"/>
              </a:rPr>
              <a:t>Definitely post questions, and we will be polling you in the coming days.</a:t>
            </a:r>
          </a:p>
          <a:p>
            <a:pPr marL="971550" lvl="1" indent="-514350">
              <a:buFont typeface="+mj-lt"/>
              <a:buAutoNum type="arabicPeriod"/>
            </a:pPr>
            <a:endParaRPr lang="en-US" dirty="0" smtClean="0">
              <a:latin typeface="+mj-lt"/>
            </a:endParaRPr>
          </a:p>
          <a:p>
            <a:r>
              <a:rPr lang="en-US" b="1" dirty="0" smtClean="0">
                <a:latin typeface="+mj-lt"/>
              </a:rPr>
              <a:t>Office hours</a:t>
            </a:r>
            <a:r>
              <a:rPr lang="en-US" dirty="0" smtClean="0">
                <a:latin typeface="+mj-lt"/>
              </a:rPr>
              <a:t>! We’ll take some polls to see where we can get more OHs to meet your needs.</a:t>
            </a:r>
          </a:p>
          <a:p>
            <a:pPr marL="514350" indent="-514350">
              <a:buFont typeface="+mj-lt"/>
              <a:buAutoNum type="arabicPeriod"/>
            </a:pPr>
            <a:endParaRPr lang="en-US" dirty="0" smtClean="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4345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A3E0D84F-A299-5F4C-B5FB-7CC6EC81AF43}" type="slidenum">
              <a:rPr lang="en-US"/>
              <a:pPr/>
              <a:t>20</a:t>
            </a:fld>
            <a:endParaRPr lang="en-US"/>
          </a:p>
        </p:txBody>
      </p:sp>
      <p:sp>
        <p:nvSpPr>
          <p:cNvPr id="446466" name="Rectangle 2"/>
          <p:cNvSpPr>
            <a:spLocks noGrp="1" noChangeArrowheads="1"/>
          </p:cNvSpPr>
          <p:nvPr>
            <p:ph type="title"/>
          </p:nvPr>
        </p:nvSpPr>
        <p:spPr/>
        <p:txBody>
          <a:bodyPr/>
          <a:lstStyle/>
          <a:p>
            <a:r>
              <a:rPr lang="en-US" dirty="0"/>
              <a:t>Protection against </a:t>
            </a:r>
            <a:r>
              <a:rPr lang="en-US" dirty="0" smtClean="0"/>
              <a:t>crashes / aborts</a:t>
            </a:r>
            <a:endParaRPr lang="en-US" dirty="0"/>
          </a:p>
        </p:txBody>
      </p:sp>
      <p:sp>
        <p:nvSpPr>
          <p:cNvPr id="446467" name="Rectangle 3"/>
          <p:cNvSpPr>
            <a:spLocks noChangeArrowheads="1"/>
          </p:cNvSpPr>
          <p:nvPr/>
        </p:nvSpPr>
        <p:spPr bwMode="auto">
          <a:xfrm>
            <a:off x="2101958" y="2223185"/>
            <a:ext cx="7988084" cy="304698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sz="2400" dirty="0">
                <a:latin typeface="Menlo" charset="0"/>
                <a:ea typeface="Menlo" charset="0"/>
                <a:cs typeface="Menlo" charset="0"/>
              </a:rPr>
              <a:t>Client 1:</a:t>
            </a: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INSERT INTO</a:t>
            </a:r>
            <a:r>
              <a:rPr lang="en-US" sz="2400" dirty="0">
                <a:latin typeface="Menlo" charset="0"/>
                <a:ea typeface="Menlo" charset="0"/>
                <a:cs typeface="Menlo" charset="0"/>
              </a:rPr>
              <a:t> </a:t>
            </a:r>
            <a:r>
              <a:rPr lang="en-US" sz="2400" dirty="0" err="1" smtClean="0">
                <a:latin typeface="Menlo" charset="0"/>
                <a:ea typeface="Menlo" charset="0"/>
                <a:cs typeface="Menlo" charset="0"/>
              </a:rPr>
              <a:t>SmallProduct</a:t>
            </a:r>
            <a:r>
              <a:rPr lang="en-US" sz="2400" dirty="0" smtClean="0">
                <a:latin typeface="Menlo" charset="0"/>
                <a:ea typeface="Menlo" charset="0"/>
                <a:cs typeface="Menlo" charset="0"/>
              </a:rPr>
              <a:t>(name, price</a:t>
            </a:r>
            <a:r>
              <a:rPr lang="en-US" sz="2400" dirty="0">
                <a:latin typeface="Menlo" charset="0"/>
                <a:ea typeface="Menlo" charset="0"/>
                <a:cs typeface="Menlo" charset="0"/>
              </a:rPr>
              <a: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err="1">
                <a:latin typeface="Menlo" charset="0"/>
                <a:ea typeface="Menlo" charset="0"/>
                <a:cs typeface="Menlo" charset="0"/>
              </a:rPr>
              <a:t>pname</a:t>
            </a:r>
            <a:r>
              <a:rPr lang="en-US" sz="2400" dirty="0">
                <a:latin typeface="Menlo" charset="0"/>
                <a:ea typeface="Menlo" charset="0"/>
                <a:cs typeface="Menlo" charset="0"/>
              </a:rPr>
              <a:t>, price</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a:t>
            </a: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price &lt;= 0.99</a:t>
            </a:r>
          </a:p>
          <a:p>
            <a:pPr eaLnBrk="0" hangingPunct="0"/>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DELETE</a:t>
            </a:r>
            <a:r>
              <a:rPr lang="en-US" sz="2400" dirty="0">
                <a:latin typeface="Menlo" charset="0"/>
                <a:ea typeface="Menlo" charset="0"/>
                <a:cs typeface="Menlo" charset="0"/>
              </a:rPr>
              <a:t> Product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price &lt;=0.99</a:t>
            </a:r>
          </a:p>
        </p:txBody>
      </p:sp>
      <p:sp>
        <p:nvSpPr>
          <p:cNvPr id="446468" name="Rectangle 4"/>
          <p:cNvSpPr>
            <a:spLocks noChangeArrowheads="1"/>
          </p:cNvSpPr>
          <p:nvPr/>
        </p:nvSpPr>
        <p:spPr bwMode="auto">
          <a:xfrm>
            <a:off x="4271012" y="5790908"/>
            <a:ext cx="3649975" cy="646331"/>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nchor="ctr">
            <a:prstTxWarp prst="textNoShape">
              <a:avLst/>
            </a:prstTxWarp>
            <a:spAutoFit/>
          </a:bodyPr>
          <a:lstStyle/>
          <a:p>
            <a:pPr algn="ctr"/>
            <a:r>
              <a:rPr lang="en-US" sz="3600" smtClean="0">
                <a:latin typeface="+mj-lt"/>
              </a:rPr>
              <a:t>What goes wrong?</a:t>
            </a:r>
            <a:endParaRPr lang="en-US" sz="3600" dirty="0">
              <a:latin typeface="+mj-lt"/>
            </a:endParaRPr>
          </a:p>
        </p:txBody>
      </p:sp>
      <p:cxnSp>
        <p:nvCxnSpPr>
          <p:cNvPr id="3" name="Straight Connector 2"/>
          <p:cNvCxnSpPr/>
          <p:nvPr/>
        </p:nvCxnSpPr>
        <p:spPr>
          <a:xfrm>
            <a:off x="0" y="4276579"/>
            <a:ext cx="12192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2592715"/>
            <a:ext cx="12192000" cy="1683864"/>
          </a:xfrm>
          <a:prstGeom prst="rect">
            <a:avLst/>
          </a:prstGeom>
          <a:solidFill>
            <a:srgbClr val="FF00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459982" y="3601255"/>
            <a:ext cx="2259401"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800" b="1" smtClean="0">
                <a:solidFill>
                  <a:srgbClr val="FF0000"/>
                </a:solidFill>
                <a:latin typeface="+mj-lt"/>
              </a:rPr>
              <a:t>Crash / abort!</a:t>
            </a:r>
            <a:endParaRPr lang="en-US" sz="2800" b="1">
              <a:solidFill>
                <a:srgbClr val="FF0000"/>
              </a:solidFill>
              <a:latin typeface="+mj-lt"/>
            </a:endParaRPr>
          </a:p>
        </p:txBody>
      </p:sp>
      <p:grpSp>
        <p:nvGrpSpPr>
          <p:cNvPr id="18" name="Group 17"/>
          <p:cNvGrpSpPr/>
          <p:nvPr/>
        </p:nvGrpSpPr>
        <p:grpSpPr>
          <a:xfrm>
            <a:off x="0" y="-22510"/>
            <a:ext cx="12192000" cy="307777"/>
            <a:chOff x="0" y="-22510"/>
            <a:chExt cx="12192000" cy="307777"/>
          </a:xfrm>
        </p:grpSpPr>
        <p:sp>
          <p:nvSpPr>
            <p:cNvPr id="19" name="Rectangle 1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449847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Motivation: Recovery &amp; Durability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7461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A3E0D84F-A299-5F4C-B5FB-7CC6EC81AF43}" type="slidenum">
              <a:rPr lang="en-US"/>
              <a:pPr/>
              <a:t>21</a:t>
            </a:fld>
            <a:endParaRPr lang="en-US"/>
          </a:p>
        </p:txBody>
      </p:sp>
      <p:sp>
        <p:nvSpPr>
          <p:cNvPr id="446466" name="Rectangle 2"/>
          <p:cNvSpPr>
            <a:spLocks noGrp="1" noChangeArrowheads="1"/>
          </p:cNvSpPr>
          <p:nvPr>
            <p:ph type="title"/>
          </p:nvPr>
        </p:nvSpPr>
        <p:spPr/>
        <p:txBody>
          <a:bodyPr/>
          <a:lstStyle/>
          <a:p>
            <a:r>
              <a:rPr lang="en-US" dirty="0"/>
              <a:t>Protection against </a:t>
            </a:r>
            <a:r>
              <a:rPr lang="en-US" dirty="0" smtClean="0"/>
              <a:t>crashes / aborts</a:t>
            </a:r>
            <a:endParaRPr lang="en-US" dirty="0"/>
          </a:p>
        </p:txBody>
      </p:sp>
      <p:sp>
        <p:nvSpPr>
          <p:cNvPr id="446467" name="Rectangle 3"/>
          <p:cNvSpPr>
            <a:spLocks noChangeArrowheads="1"/>
          </p:cNvSpPr>
          <p:nvPr/>
        </p:nvSpPr>
        <p:spPr bwMode="auto">
          <a:xfrm>
            <a:off x="1640292" y="1690688"/>
            <a:ext cx="8911414" cy="378565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sz="2400" dirty="0">
                <a:latin typeface="Menlo" charset="0"/>
                <a:ea typeface="Menlo" charset="0"/>
                <a:cs typeface="Menlo" charset="0"/>
              </a:rPr>
              <a:t>Client 1:</a:t>
            </a:r>
          </a:p>
          <a:p>
            <a:pPr eaLnBrk="0" hangingPunct="0"/>
            <a:r>
              <a:rPr lang="en-US" sz="2400" dirty="0">
                <a:latin typeface="Menlo" charset="0"/>
                <a:ea typeface="Menlo" charset="0"/>
                <a:cs typeface="Menlo" charset="0"/>
              </a:rPr>
              <a:t>	</a:t>
            </a:r>
            <a:r>
              <a:rPr lang="en-US" sz="2400" dirty="0" smtClean="0">
                <a:solidFill>
                  <a:srgbClr val="FF0000"/>
                </a:solidFill>
                <a:latin typeface="Menlo" charset="0"/>
                <a:ea typeface="Menlo" charset="0"/>
                <a:cs typeface="Menlo" charset="0"/>
              </a:rPr>
              <a:t>START TRANSACTION</a:t>
            </a:r>
          </a:p>
          <a:p>
            <a:pPr eaLnBrk="0" hangingPunct="0"/>
            <a:r>
              <a:rPr lang="en-US" sz="2400" dirty="0">
                <a:solidFill>
                  <a:schemeClr val="accent2"/>
                </a:solidFill>
                <a:latin typeface="Menlo" charset="0"/>
                <a:ea typeface="Menlo" charset="0"/>
                <a:cs typeface="Menlo" charset="0"/>
              </a:rPr>
              <a:t>	</a:t>
            </a:r>
            <a:r>
              <a:rPr lang="en-US" sz="2400" dirty="0" smtClean="0">
                <a:solidFill>
                  <a:schemeClr val="accent2"/>
                </a:solidFill>
                <a:latin typeface="Menlo" charset="0"/>
                <a:ea typeface="Menlo" charset="0"/>
                <a:cs typeface="Menlo" charset="0"/>
              </a:rPr>
              <a:t>	INSERT </a:t>
            </a:r>
            <a:r>
              <a:rPr lang="en-US" sz="2400" dirty="0">
                <a:solidFill>
                  <a:schemeClr val="accent2"/>
                </a:solidFill>
                <a:latin typeface="Menlo" charset="0"/>
                <a:ea typeface="Menlo" charset="0"/>
                <a:cs typeface="Menlo" charset="0"/>
              </a:rPr>
              <a:t>INTO</a:t>
            </a:r>
            <a:r>
              <a:rPr lang="en-US" sz="2400" dirty="0">
                <a:latin typeface="Menlo" charset="0"/>
                <a:ea typeface="Menlo" charset="0"/>
                <a:cs typeface="Menlo" charset="0"/>
              </a:rPr>
              <a:t> </a:t>
            </a:r>
            <a:r>
              <a:rPr lang="en-US" sz="2400" dirty="0" err="1" smtClean="0">
                <a:latin typeface="Menlo" charset="0"/>
                <a:ea typeface="Menlo" charset="0"/>
                <a:cs typeface="Menlo" charset="0"/>
              </a:rPr>
              <a:t>SmallProduct</a:t>
            </a:r>
            <a:r>
              <a:rPr lang="en-US" sz="2400" dirty="0" smtClean="0">
                <a:latin typeface="Menlo" charset="0"/>
                <a:ea typeface="Menlo" charset="0"/>
                <a:cs typeface="Menlo" charset="0"/>
              </a:rPr>
              <a:t>(name, price</a:t>
            </a:r>
            <a:r>
              <a:rPr lang="en-US" sz="2400" dirty="0">
                <a:latin typeface="Menlo" charset="0"/>
                <a:ea typeface="Menlo" charset="0"/>
                <a:cs typeface="Menlo" charset="0"/>
              </a:rPr>
              <a: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SELECT</a:t>
            </a:r>
            <a:r>
              <a:rPr lang="en-US" sz="2400" dirty="0" smtClean="0">
                <a:latin typeface="Menlo" charset="0"/>
                <a:ea typeface="Menlo" charset="0"/>
                <a:cs typeface="Menlo" charset="0"/>
              </a:rPr>
              <a:t> </a:t>
            </a:r>
            <a:r>
              <a:rPr lang="en-US" sz="2400" dirty="0" err="1">
                <a:latin typeface="Menlo" charset="0"/>
                <a:ea typeface="Menlo" charset="0"/>
                <a:cs typeface="Menlo" charset="0"/>
              </a:rPr>
              <a:t>pname</a:t>
            </a:r>
            <a:r>
              <a:rPr lang="en-US" sz="2400" dirty="0">
                <a:latin typeface="Menlo" charset="0"/>
                <a:ea typeface="Menlo" charset="0"/>
                <a:cs typeface="Menlo" charset="0"/>
              </a:rPr>
              <a:t>, price</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a:t>
            </a:r>
            <a:r>
              <a:rPr lang="en-US" sz="2400" dirty="0">
                <a:latin typeface="Menlo" charset="0"/>
                <a:ea typeface="Menlo" charset="0"/>
                <a:cs typeface="Menlo" charset="0"/>
              </a:rPr>
              <a:t>Product</a:t>
            </a: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a:latin typeface="Menlo" charset="0"/>
                <a:ea typeface="Menlo" charset="0"/>
                <a:cs typeface="Menlo" charset="0"/>
              </a:rPr>
              <a:t>price &lt;= 0.99</a:t>
            </a:r>
          </a:p>
          <a:p>
            <a:pPr eaLnBrk="0" hangingPunct="0"/>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DELETE</a:t>
            </a:r>
            <a:r>
              <a:rPr lang="en-US" sz="2400" dirty="0" smtClean="0">
                <a:latin typeface="Menlo" charset="0"/>
                <a:ea typeface="Menlo" charset="0"/>
                <a:cs typeface="Menlo" charset="0"/>
              </a:rPr>
              <a:t> </a:t>
            </a:r>
            <a:r>
              <a:rPr lang="en-US" sz="2400" dirty="0">
                <a:latin typeface="Menlo" charset="0"/>
                <a:ea typeface="Menlo" charset="0"/>
                <a:cs typeface="Menlo" charset="0"/>
              </a:rPr>
              <a:t>Product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a:latin typeface="Menlo" charset="0"/>
                <a:ea typeface="Menlo" charset="0"/>
                <a:cs typeface="Menlo" charset="0"/>
              </a:rPr>
              <a:t>price &lt;=</a:t>
            </a:r>
            <a:r>
              <a:rPr lang="en-US" sz="2400" dirty="0" smtClean="0">
                <a:latin typeface="Menlo" charset="0"/>
                <a:ea typeface="Menlo" charset="0"/>
                <a:cs typeface="Menlo" charset="0"/>
              </a:rPr>
              <a:t>0.99</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smtClean="0">
                <a:solidFill>
                  <a:srgbClr val="FF0000"/>
                </a:solidFill>
                <a:latin typeface="Menlo" charset="0"/>
                <a:ea typeface="Menlo" charset="0"/>
                <a:cs typeface="Menlo" charset="0"/>
              </a:rPr>
              <a:t>COMMIT OR ROLLBACK</a:t>
            </a:r>
          </a:p>
        </p:txBody>
      </p:sp>
      <p:sp>
        <p:nvSpPr>
          <p:cNvPr id="446468" name="Rectangle 4"/>
          <p:cNvSpPr>
            <a:spLocks noChangeArrowheads="1"/>
          </p:cNvSpPr>
          <p:nvPr/>
        </p:nvSpPr>
        <p:spPr bwMode="auto">
          <a:xfrm>
            <a:off x="1273881" y="5892581"/>
            <a:ext cx="9644243" cy="646331"/>
          </a:xfrm>
          <a:prstGeom prst="rect">
            <a:avLst/>
          </a:prstGeom>
          <a:solidFill>
            <a:schemeClr val="accent6">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nchor="ctr">
            <a:prstTxWarp prst="textNoShape">
              <a:avLst/>
            </a:prstTxWarp>
            <a:spAutoFit/>
          </a:bodyPr>
          <a:lstStyle/>
          <a:p>
            <a:pPr algn="ctr"/>
            <a:r>
              <a:rPr lang="en-US" sz="3600" dirty="0" smtClean="0">
                <a:latin typeface="+mj-lt"/>
              </a:rPr>
              <a:t>Now we’d be fine!  We’ll see how / why this lecture</a:t>
            </a:r>
            <a:endParaRPr lang="en-US" sz="3600" dirty="0">
              <a:latin typeface="+mj-lt"/>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449847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Motivation: Recovery &amp; Durability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8961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a:lstStyle/>
          <a:p>
            <a:r>
              <a:rPr lang="en-US" dirty="0" smtClean="0"/>
              <a:t>Motivation</a:t>
            </a:r>
            <a:endParaRPr lang="en-US" dirty="0"/>
          </a:p>
        </p:txBody>
      </p:sp>
      <p:sp>
        <p:nvSpPr>
          <p:cNvPr id="5123" name="Rectangle 3"/>
          <p:cNvSpPr>
            <a:spLocks noGrp="1" noChangeArrowheads="1"/>
          </p:cNvSpPr>
          <p:nvPr>
            <p:ph type="body" idx="1"/>
          </p:nvPr>
        </p:nvSpPr>
        <p:spPr>
          <a:xfrm>
            <a:off x="838200" y="1578429"/>
            <a:ext cx="10515600" cy="3443737"/>
          </a:xfrm>
          <a:noFill/>
          <a:ln/>
        </p:spPr>
        <p:txBody>
          <a:bodyPr>
            <a:normAutofit lnSpcReduction="10000"/>
          </a:bodyPr>
          <a:lstStyle/>
          <a:p>
            <a:pPr marL="0" indent="0">
              <a:buNone/>
            </a:pPr>
            <a:r>
              <a:rPr lang="en-US" sz="3600" b="1" u="sng" dirty="0" smtClean="0"/>
              <a:t>2. Concurrent</a:t>
            </a:r>
            <a:r>
              <a:rPr lang="en-US" sz="3600" u="sng" dirty="0" smtClean="0"/>
              <a:t> </a:t>
            </a:r>
            <a:r>
              <a:rPr lang="en-US" sz="3600" dirty="0"/>
              <a:t>execution of user programs is essential for good DBMS performance.</a:t>
            </a:r>
          </a:p>
          <a:p>
            <a:pPr lvl="1">
              <a:buSzPct val="75000"/>
            </a:pPr>
            <a:endParaRPr lang="en-US" dirty="0" smtClean="0"/>
          </a:p>
          <a:p>
            <a:pPr lvl="1">
              <a:buSzPct val="75000"/>
            </a:pPr>
            <a:r>
              <a:rPr lang="en-US" sz="2800" dirty="0" smtClean="0"/>
              <a:t>Disk </a:t>
            </a:r>
            <a:r>
              <a:rPr lang="en-US" sz="2800" dirty="0"/>
              <a:t>accesses </a:t>
            </a:r>
            <a:r>
              <a:rPr lang="en-US" sz="2800" dirty="0" smtClean="0"/>
              <a:t>may be frequent </a:t>
            </a:r>
            <a:r>
              <a:rPr lang="en-US" sz="2800" dirty="0"/>
              <a:t>and </a:t>
            </a:r>
            <a:r>
              <a:rPr lang="en-US" sz="2800" b="1" dirty="0" smtClean="0"/>
              <a:t>slow</a:t>
            </a:r>
            <a:r>
              <a:rPr lang="en-US" sz="2800" dirty="0" smtClean="0"/>
              <a:t>- optimize for throughput (# of TXNs), trade for latency (time for any one TXN)</a:t>
            </a:r>
            <a:endParaRPr lang="en-US" sz="2800" b="1" dirty="0" smtClean="0"/>
          </a:p>
          <a:p>
            <a:pPr lvl="1">
              <a:buSzPct val="75000"/>
            </a:pPr>
            <a:endParaRPr lang="en-US" sz="2800" b="1" dirty="0"/>
          </a:p>
          <a:p>
            <a:pPr lvl="1">
              <a:buSzPct val="75000"/>
            </a:pPr>
            <a:r>
              <a:rPr lang="en-US" sz="2800" dirty="0" smtClean="0"/>
              <a:t>Users should still be able to execute TXNs as if in </a:t>
            </a:r>
            <a:r>
              <a:rPr lang="en-US" sz="2800" b="1" dirty="0" smtClean="0"/>
              <a:t>isolation</a:t>
            </a:r>
            <a:r>
              <a:rPr lang="en-US" sz="2800" dirty="0" smtClean="0"/>
              <a:t> and such that </a:t>
            </a:r>
            <a:r>
              <a:rPr lang="en-US" sz="2800" b="1" dirty="0" smtClean="0"/>
              <a:t>consistency </a:t>
            </a:r>
            <a:r>
              <a:rPr lang="en-US" sz="2800" dirty="0" smtClean="0"/>
              <a:t>is maintained</a:t>
            </a:r>
          </a:p>
          <a:p>
            <a:pPr lvl="2">
              <a:buSzPct val="75000"/>
            </a:pPr>
            <a:endParaRPr lang="en-US" sz="2800" dirty="0" smtClean="0"/>
          </a:p>
        </p:txBody>
      </p:sp>
      <p:sp>
        <p:nvSpPr>
          <p:cNvPr id="3" name="TextBox 2"/>
          <p:cNvSpPr txBox="1"/>
          <p:nvPr/>
        </p:nvSpPr>
        <p:spPr>
          <a:xfrm>
            <a:off x="1474763" y="5158252"/>
            <a:ext cx="9242474" cy="1077218"/>
          </a:xfrm>
          <a:prstGeom prst="rect">
            <a:avLst/>
          </a:prstGeom>
          <a:solidFill>
            <a:schemeClr val="accent6">
              <a:lumMod val="20000"/>
              <a:lumOff val="80000"/>
            </a:schemeClr>
          </a:solidFill>
          <a:ln>
            <a:noFill/>
          </a:ln>
          <a:effectLst>
            <a:outerShdw blurRad="50800" dist="12700" dir="2700000" algn="tl" rotWithShape="0">
              <a:prstClr val="black">
                <a:alpha val="40000"/>
              </a:prstClr>
            </a:outerShdw>
          </a:effectLst>
        </p:spPr>
        <p:txBody>
          <a:bodyPr wrap="square" rtlCol="0">
            <a:spAutoFit/>
          </a:bodyPr>
          <a:lstStyle/>
          <a:p>
            <a:pPr lvl="1" algn="ctr">
              <a:buSzPct val="75000"/>
            </a:pPr>
            <a:r>
              <a:rPr lang="en-US" sz="3200" b="1" dirty="0">
                <a:latin typeface="+mj-lt"/>
              </a:rPr>
              <a:t>Idea</a:t>
            </a:r>
            <a:r>
              <a:rPr lang="en-US" sz="3200" dirty="0">
                <a:latin typeface="+mj-lt"/>
              </a:rPr>
              <a:t>: </a:t>
            </a:r>
            <a:r>
              <a:rPr lang="en-US" sz="3200" dirty="0" smtClean="0">
                <a:latin typeface="+mj-lt"/>
              </a:rPr>
              <a:t>Have the DBMS handle running several user TXNs concurrently, in order to keep </a:t>
            </a:r>
            <a:r>
              <a:rPr lang="en-US" sz="3200" dirty="0">
                <a:latin typeface="+mj-lt"/>
              </a:rPr>
              <a:t>CPUs </a:t>
            </a:r>
            <a:r>
              <a:rPr lang="en-US" sz="3200" dirty="0" smtClean="0">
                <a:latin typeface="+mj-lt"/>
              </a:rPr>
              <a:t>humming…</a:t>
            </a:r>
            <a:endParaRPr lang="en-US" sz="3200" dirty="0">
              <a:latin typeface="+mj-lt"/>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77859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Motivation: Concurrency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6794248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4E50B4A7-EB86-3047-A92D-BCA70D7BDD47}" type="slidenum">
              <a:rPr lang="en-US"/>
              <a:pPr/>
              <a:t>23</a:t>
            </a:fld>
            <a:endParaRPr lang="en-US"/>
          </a:p>
        </p:txBody>
      </p:sp>
      <p:sp>
        <p:nvSpPr>
          <p:cNvPr id="444418" name="Rectangle 2"/>
          <p:cNvSpPr>
            <a:spLocks noGrp="1" noChangeArrowheads="1"/>
          </p:cNvSpPr>
          <p:nvPr>
            <p:ph type="title"/>
          </p:nvPr>
        </p:nvSpPr>
        <p:spPr/>
        <p:txBody>
          <a:bodyPr/>
          <a:lstStyle/>
          <a:p>
            <a:r>
              <a:rPr lang="en-US"/>
              <a:t>Multiple users: single statements</a:t>
            </a:r>
          </a:p>
        </p:txBody>
      </p:sp>
      <p:sp>
        <p:nvSpPr>
          <p:cNvPr id="444419" name="Rectangle 3"/>
          <p:cNvSpPr>
            <a:spLocks noChangeArrowheads="1"/>
          </p:cNvSpPr>
          <p:nvPr/>
        </p:nvSpPr>
        <p:spPr bwMode="auto">
          <a:xfrm>
            <a:off x="2846924" y="2102543"/>
            <a:ext cx="6494085" cy="2677656"/>
          </a:xfrm>
          <a:prstGeom prst="rect">
            <a:avLst/>
          </a:prstGeom>
          <a:solidFill>
            <a:schemeClr val="bg1"/>
          </a:solidFill>
          <a:ln w="9525">
            <a:solidFill>
              <a:schemeClr val="tx1">
                <a:lumMod val="50000"/>
                <a:lumOff val="50000"/>
              </a:schemeClr>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sz="2400" dirty="0">
                <a:latin typeface="Menlo" charset="0"/>
                <a:ea typeface="Menlo" charset="0"/>
                <a:cs typeface="Menlo" charset="0"/>
              </a:rPr>
              <a:t>Client </a:t>
            </a:r>
            <a:r>
              <a:rPr lang="en-US" sz="2400" dirty="0" smtClean="0">
                <a:latin typeface="Menlo" charset="0"/>
                <a:ea typeface="Menlo" charset="0"/>
                <a:cs typeface="Menlo" charset="0"/>
              </a:rPr>
              <a:t>1: </a:t>
            </a:r>
            <a:r>
              <a:rPr lang="en-US" sz="2400" dirty="0" smtClean="0">
                <a:solidFill>
                  <a:schemeClr val="accent2"/>
                </a:solidFill>
                <a:latin typeface="Menlo" charset="0"/>
                <a:ea typeface="Menlo" charset="0"/>
                <a:cs typeface="Menlo" charset="0"/>
              </a:rPr>
              <a:t>UPDATE</a:t>
            </a:r>
            <a:r>
              <a:rPr lang="en-US" sz="2400" dirty="0" smtClean="0">
                <a:latin typeface="Menlo" charset="0"/>
                <a:ea typeface="Menlo" charset="0"/>
                <a:cs typeface="Menlo" charset="0"/>
              </a:rPr>
              <a:t> </a:t>
            </a:r>
            <a:r>
              <a:rPr lang="en-US" sz="2400" dirty="0">
                <a:latin typeface="Menlo" charset="0"/>
                <a:ea typeface="Menlo" charset="0"/>
                <a:cs typeface="Menlo" charset="0"/>
              </a:rPr>
              <a:t>Product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SET</a:t>
            </a:r>
            <a:r>
              <a:rPr lang="en-US" sz="2400" dirty="0" smtClean="0">
                <a:latin typeface="Menlo" charset="0"/>
                <a:ea typeface="Menlo" charset="0"/>
                <a:cs typeface="Menlo" charset="0"/>
              </a:rPr>
              <a:t> </a:t>
            </a:r>
            <a:r>
              <a:rPr lang="en-US" sz="2400" dirty="0">
                <a:latin typeface="Menlo" charset="0"/>
                <a:ea typeface="Menlo" charset="0"/>
                <a:cs typeface="Menlo" charset="0"/>
              </a:rPr>
              <a:t>Price = Price – 1.99</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a:latin typeface="Menlo" charset="0"/>
                <a:ea typeface="Menlo" charset="0"/>
                <a:cs typeface="Menlo" charset="0"/>
              </a:rPr>
              <a:t>pname</a:t>
            </a:r>
            <a:r>
              <a:rPr lang="en-US" sz="2400" dirty="0">
                <a:latin typeface="Menlo" charset="0"/>
                <a:ea typeface="Menlo" charset="0"/>
                <a:cs typeface="Menlo" charset="0"/>
              </a:rPr>
              <a:t> = ‘Gizmo’</a:t>
            </a:r>
            <a:br>
              <a:rPr lang="en-US" sz="2400" dirty="0">
                <a:latin typeface="Menlo" charset="0"/>
                <a:ea typeface="Menlo" charset="0"/>
                <a:cs typeface="Menlo" charset="0"/>
              </a:rPr>
            </a:br>
            <a:r>
              <a:rPr lang="en-US" sz="2400" dirty="0">
                <a:latin typeface="Menlo" charset="0"/>
                <a:ea typeface="Menlo" charset="0"/>
                <a:cs typeface="Menlo" charset="0"/>
              </a:rPr>
              <a:t/>
            </a:r>
            <a:br>
              <a:rPr lang="en-US" sz="2400" dirty="0">
                <a:latin typeface="Menlo" charset="0"/>
                <a:ea typeface="Menlo" charset="0"/>
                <a:cs typeface="Menlo" charset="0"/>
              </a:rPr>
            </a:br>
            <a:r>
              <a:rPr lang="en-US" sz="2400" dirty="0">
                <a:latin typeface="Menlo" charset="0"/>
                <a:ea typeface="Menlo" charset="0"/>
                <a:cs typeface="Menlo" charset="0"/>
              </a:rPr>
              <a:t>Client </a:t>
            </a:r>
            <a:r>
              <a:rPr lang="en-US" sz="2400" dirty="0" smtClean="0">
                <a:latin typeface="Menlo" charset="0"/>
                <a:ea typeface="Menlo" charset="0"/>
                <a:cs typeface="Menlo" charset="0"/>
              </a:rPr>
              <a:t>2:</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UPDATE</a:t>
            </a:r>
            <a:r>
              <a:rPr lang="en-US" sz="2400" dirty="0" smtClean="0">
                <a:latin typeface="Menlo" charset="0"/>
                <a:ea typeface="Menlo" charset="0"/>
                <a:cs typeface="Menlo" charset="0"/>
              </a:rPr>
              <a:t> Product</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	</a:t>
            </a:r>
            <a:r>
              <a:rPr lang="en-US" sz="2400" dirty="0" smtClean="0">
                <a:solidFill>
                  <a:schemeClr val="accent2"/>
                </a:solidFill>
                <a:latin typeface="Menlo" charset="0"/>
                <a:ea typeface="Menlo" charset="0"/>
                <a:cs typeface="Menlo" charset="0"/>
              </a:rPr>
              <a:t>	SET</a:t>
            </a:r>
            <a:r>
              <a:rPr lang="en-US" sz="2400" dirty="0" smtClean="0">
                <a:latin typeface="Menlo" charset="0"/>
                <a:ea typeface="Menlo" charset="0"/>
                <a:cs typeface="Menlo" charset="0"/>
              </a:rPr>
              <a:t> </a:t>
            </a:r>
            <a:r>
              <a:rPr lang="en-US" sz="2400" dirty="0">
                <a:latin typeface="Menlo" charset="0"/>
                <a:ea typeface="Menlo" charset="0"/>
                <a:cs typeface="Menlo" charset="0"/>
              </a:rPr>
              <a:t>Price = Price*0.5</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a:latin typeface="Menlo" charset="0"/>
                <a:ea typeface="Menlo" charset="0"/>
                <a:cs typeface="Menlo" charset="0"/>
              </a:rPr>
              <a:t>pname</a:t>
            </a:r>
            <a:r>
              <a:rPr lang="en-US" sz="2400" dirty="0">
                <a:latin typeface="Menlo" charset="0"/>
                <a:ea typeface="Menlo" charset="0"/>
                <a:cs typeface="Menlo" charset="0"/>
              </a:rPr>
              <a:t>=‘Gizmo’</a:t>
            </a:r>
          </a:p>
        </p:txBody>
      </p:sp>
      <p:sp>
        <p:nvSpPr>
          <p:cNvPr id="444420" name="Rectangle 4"/>
          <p:cNvSpPr>
            <a:spLocks noChangeArrowheads="1"/>
          </p:cNvSpPr>
          <p:nvPr/>
        </p:nvSpPr>
        <p:spPr bwMode="auto">
          <a:xfrm>
            <a:off x="1348353" y="5584805"/>
            <a:ext cx="9438462" cy="954107"/>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square" anchor="ctr">
            <a:prstTxWarp prst="textNoShape">
              <a:avLst/>
            </a:prstTxWarp>
            <a:spAutoFit/>
          </a:bodyPr>
          <a:lstStyle/>
          <a:p>
            <a:pPr algn="ctr"/>
            <a:r>
              <a:rPr lang="en-US" sz="2800" dirty="0">
                <a:latin typeface="+mj-lt"/>
              </a:rPr>
              <a:t>Two managers attempt to discount </a:t>
            </a:r>
            <a:r>
              <a:rPr lang="en-US" sz="2800" dirty="0" smtClean="0">
                <a:latin typeface="+mj-lt"/>
              </a:rPr>
              <a:t>products </a:t>
            </a:r>
            <a:r>
              <a:rPr lang="en-US" sz="2800" i="1" dirty="0" smtClean="0">
                <a:latin typeface="+mj-lt"/>
              </a:rPr>
              <a:t>concurrently-</a:t>
            </a:r>
            <a:r>
              <a:rPr lang="en-US" sz="2800" dirty="0">
                <a:latin typeface="+mj-lt"/>
              </a:rPr>
              <a:t/>
            </a:r>
            <a:br>
              <a:rPr lang="en-US" sz="2800" dirty="0">
                <a:latin typeface="+mj-lt"/>
              </a:rPr>
            </a:br>
            <a:r>
              <a:rPr lang="en-US" sz="2800" dirty="0">
                <a:latin typeface="+mj-lt"/>
              </a:rPr>
              <a:t>What could go wrong?</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77859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Motivation: Concurrency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8973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4E50B4A7-EB86-3047-A92D-BCA70D7BDD47}" type="slidenum">
              <a:rPr lang="en-US"/>
              <a:pPr/>
              <a:t>24</a:t>
            </a:fld>
            <a:endParaRPr lang="en-US"/>
          </a:p>
        </p:txBody>
      </p:sp>
      <p:sp>
        <p:nvSpPr>
          <p:cNvPr id="444418" name="Rectangle 2"/>
          <p:cNvSpPr>
            <a:spLocks noGrp="1" noChangeArrowheads="1"/>
          </p:cNvSpPr>
          <p:nvPr>
            <p:ph type="title"/>
          </p:nvPr>
        </p:nvSpPr>
        <p:spPr/>
        <p:txBody>
          <a:bodyPr/>
          <a:lstStyle/>
          <a:p>
            <a:r>
              <a:rPr lang="en-US"/>
              <a:t>Multiple users: single statements</a:t>
            </a:r>
          </a:p>
        </p:txBody>
      </p:sp>
      <p:sp>
        <p:nvSpPr>
          <p:cNvPr id="444419" name="Rectangle 3"/>
          <p:cNvSpPr>
            <a:spLocks noChangeArrowheads="1"/>
          </p:cNvSpPr>
          <p:nvPr/>
        </p:nvSpPr>
        <p:spPr bwMode="auto">
          <a:xfrm>
            <a:off x="2564785" y="1560255"/>
            <a:ext cx="7417415" cy="4154984"/>
          </a:xfrm>
          <a:prstGeom prst="rect">
            <a:avLst/>
          </a:prstGeom>
          <a:solidFill>
            <a:schemeClr val="bg1"/>
          </a:solidFill>
          <a:ln w="9525">
            <a:solidFill>
              <a:schemeClr val="tx1">
                <a:lumMod val="50000"/>
                <a:lumOff val="50000"/>
              </a:schemeClr>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sz="2400" dirty="0">
                <a:latin typeface="Menlo" charset="0"/>
                <a:ea typeface="Menlo" charset="0"/>
                <a:cs typeface="Menlo" charset="0"/>
              </a:rPr>
              <a:t>Client </a:t>
            </a:r>
            <a:r>
              <a:rPr lang="en-US" sz="2400" dirty="0" smtClean="0">
                <a:latin typeface="Menlo" charset="0"/>
                <a:ea typeface="Menlo" charset="0"/>
                <a:cs typeface="Menlo" charset="0"/>
              </a:rPr>
              <a:t>1: START TRANSACTION</a:t>
            </a:r>
          </a:p>
          <a:p>
            <a:pPr eaLnBrk="0" hangingPunct="0"/>
            <a:r>
              <a:rPr lang="en-US" sz="2400" dirty="0">
                <a:solidFill>
                  <a:schemeClr val="accent2"/>
                </a:solidFill>
                <a:latin typeface="Menlo" charset="0"/>
                <a:ea typeface="Menlo" charset="0"/>
                <a:cs typeface="Menlo" charset="0"/>
              </a:rPr>
              <a:t>	</a:t>
            </a:r>
            <a:r>
              <a:rPr lang="en-US" sz="2400" dirty="0" smtClean="0">
                <a:solidFill>
                  <a:schemeClr val="accent2"/>
                </a:solidFill>
                <a:latin typeface="Menlo" charset="0"/>
                <a:ea typeface="Menlo" charset="0"/>
                <a:cs typeface="Menlo" charset="0"/>
              </a:rPr>
              <a:t>		UPDATE</a:t>
            </a:r>
            <a:r>
              <a:rPr lang="en-US" sz="2400" dirty="0" smtClean="0">
                <a:latin typeface="Menlo" charset="0"/>
                <a:ea typeface="Menlo" charset="0"/>
                <a:cs typeface="Menlo" charset="0"/>
              </a:rPr>
              <a:t> </a:t>
            </a:r>
            <a:r>
              <a:rPr lang="en-US" sz="2400" dirty="0">
                <a:latin typeface="Menlo" charset="0"/>
                <a:ea typeface="Menlo" charset="0"/>
                <a:cs typeface="Menlo" charset="0"/>
              </a:rPr>
              <a:t>Product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SET</a:t>
            </a:r>
            <a:r>
              <a:rPr lang="en-US" sz="2400" dirty="0" smtClean="0">
                <a:latin typeface="Menlo" charset="0"/>
                <a:ea typeface="Menlo" charset="0"/>
                <a:cs typeface="Menlo" charset="0"/>
              </a:rPr>
              <a:t> </a:t>
            </a:r>
            <a:r>
              <a:rPr lang="en-US" sz="2400" dirty="0">
                <a:latin typeface="Menlo" charset="0"/>
                <a:ea typeface="Menlo" charset="0"/>
                <a:cs typeface="Menlo" charset="0"/>
              </a:rPr>
              <a:t>Price = Price – 1.99</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a:latin typeface="Menlo" charset="0"/>
                <a:ea typeface="Menlo" charset="0"/>
                <a:cs typeface="Menlo" charset="0"/>
              </a:rPr>
              <a:t>pname</a:t>
            </a:r>
            <a:r>
              <a:rPr lang="en-US" sz="2400" dirty="0">
                <a:latin typeface="Menlo" charset="0"/>
                <a:ea typeface="Menlo" charset="0"/>
                <a:cs typeface="Menlo" charset="0"/>
              </a:rPr>
              <a:t> = ‘Gizmo</a:t>
            </a:r>
            <a:r>
              <a:rPr lang="en-US" sz="2400" dirty="0" smtClean="0">
                <a:latin typeface="Menlo" charset="0"/>
                <a:ea typeface="Menlo" charset="0"/>
                <a:cs typeface="Menlo" charset="0"/>
              </a:rPr>
              <a:t>’</a:t>
            </a: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COMMIT</a:t>
            </a:r>
            <a:r>
              <a:rPr lang="en-US" sz="2400" dirty="0">
                <a:latin typeface="Menlo" charset="0"/>
                <a:ea typeface="Menlo" charset="0"/>
                <a:cs typeface="Menlo" charset="0"/>
              </a:rPr>
              <a:t/>
            </a:r>
            <a:br>
              <a:rPr lang="en-US" sz="2400" dirty="0">
                <a:latin typeface="Menlo" charset="0"/>
                <a:ea typeface="Menlo" charset="0"/>
                <a:cs typeface="Menlo" charset="0"/>
              </a:rPr>
            </a:br>
            <a:r>
              <a:rPr lang="en-US" sz="2400" dirty="0">
                <a:latin typeface="Menlo" charset="0"/>
                <a:ea typeface="Menlo" charset="0"/>
                <a:cs typeface="Menlo" charset="0"/>
              </a:rPr>
              <a:t/>
            </a:r>
            <a:br>
              <a:rPr lang="en-US" sz="2400" dirty="0">
                <a:latin typeface="Menlo" charset="0"/>
                <a:ea typeface="Menlo" charset="0"/>
                <a:cs typeface="Menlo" charset="0"/>
              </a:rPr>
            </a:br>
            <a:r>
              <a:rPr lang="en-US" sz="2400" dirty="0">
                <a:latin typeface="Menlo" charset="0"/>
                <a:ea typeface="Menlo" charset="0"/>
                <a:cs typeface="Menlo" charset="0"/>
              </a:rPr>
              <a:t>Client </a:t>
            </a:r>
            <a:r>
              <a:rPr lang="en-US" sz="2400" dirty="0" smtClean="0">
                <a:latin typeface="Menlo" charset="0"/>
                <a:ea typeface="Menlo" charset="0"/>
                <a:cs typeface="Menlo" charset="0"/>
              </a:rPr>
              <a:t>2:</a:t>
            </a:r>
            <a:r>
              <a:rPr lang="en-US" sz="2400" dirty="0">
                <a:latin typeface="Menlo" charset="0"/>
                <a:ea typeface="Menlo" charset="0"/>
                <a:cs typeface="Menlo" charset="0"/>
              </a:rPr>
              <a:t> </a:t>
            </a:r>
            <a:r>
              <a:rPr lang="en-US" sz="2400" dirty="0" smtClean="0">
                <a:latin typeface="Menlo" charset="0"/>
                <a:ea typeface="Menlo" charset="0"/>
                <a:cs typeface="Menlo" charset="0"/>
              </a:rPr>
              <a:t>START TRANSACTION</a:t>
            </a:r>
          </a:p>
          <a:p>
            <a:pPr eaLnBrk="0" hangingPunct="0"/>
            <a:r>
              <a:rPr lang="en-US" sz="2400" dirty="0" smtClean="0">
                <a:solidFill>
                  <a:schemeClr val="accent2"/>
                </a:solidFill>
                <a:latin typeface="Menlo" charset="0"/>
                <a:ea typeface="Menlo" charset="0"/>
                <a:cs typeface="Menlo" charset="0"/>
              </a:rPr>
              <a:t>			UPDATE</a:t>
            </a:r>
            <a:r>
              <a:rPr lang="en-US" sz="2400" dirty="0" smtClean="0">
                <a:latin typeface="Menlo" charset="0"/>
                <a:ea typeface="Menlo" charset="0"/>
                <a:cs typeface="Menlo" charset="0"/>
              </a:rPr>
              <a:t> </a:t>
            </a:r>
            <a:r>
              <a:rPr lang="en-US" sz="2400" dirty="0">
                <a:latin typeface="Menlo" charset="0"/>
                <a:ea typeface="Menlo" charset="0"/>
                <a:cs typeface="Menlo" charset="0"/>
              </a:rPr>
              <a:t>Product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SET</a:t>
            </a:r>
            <a:r>
              <a:rPr lang="en-US" sz="2400" dirty="0" smtClean="0">
                <a:latin typeface="Menlo" charset="0"/>
                <a:ea typeface="Menlo" charset="0"/>
                <a:cs typeface="Menlo" charset="0"/>
              </a:rPr>
              <a:t> </a:t>
            </a:r>
            <a:r>
              <a:rPr lang="en-US" sz="2400" dirty="0">
                <a:latin typeface="Menlo" charset="0"/>
                <a:ea typeface="Menlo" charset="0"/>
                <a:cs typeface="Menlo" charset="0"/>
              </a:rPr>
              <a:t>Price = Price*0.5</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a:latin typeface="Menlo" charset="0"/>
                <a:ea typeface="Menlo" charset="0"/>
                <a:cs typeface="Menlo" charset="0"/>
              </a:rPr>
              <a:t>pname</a:t>
            </a:r>
            <a:r>
              <a:rPr lang="en-US" sz="2400" dirty="0">
                <a:latin typeface="Menlo" charset="0"/>
                <a:ea typeface="Menlo" charset="0"/>
                <a:cs typeface="Menlo" charset="0"/>
              </a:rPr>
              <a:t>=‘Gizmo</a:t>
            </a:r>
            <a:r>
              <a:rPr lang="en-US" sz="2400" dirty="0" smtClean="0">
                <a:latin typeface="Menlo" charset="0"/>
                <a:ea typeface="Menlo" charset="0"/>
                <a:cs typeface="Menlo" charset="0"/>
              </a:rPr>
              <a:t>’</a:t>
            </a: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COMMIT</a:t>
            </a:r>
            <a:endParaRPr lang="en-US" sz="2400" dirty="0">
              <a:latin typeface="Menlo" charset="0"/>
              <a:ea typeface="Menlo" charset="0"/>
              <a:cs typeface="Menlo" charset="0"/>
            </a:endParaRPr>
          </a:p>
        </p:txBody>
      </p:sp>
      <p:sp>
        <p:nvSpPr>
          <p:cNvPr id="444420" name="Rectangle 4"/>
          <p:cNvSpPr>
            <a:spLocks noChangeArrowheads="1"/>
          </p:cNvSpPr>
          <p:nvPr/>
        </p:nvSpPr>
        <p:spPr bwMode="auto">
          <a:xfrm>
            <a:off x="1937180" y="6041580"/>
            <a:ext cx="8672632" cy="523220"/>
          </a:xfrm>
          <a:prstGeom prst="rect">
            <a:avLst/>
          </a:prstGeom>
          <a:solidFill>
            <a:schemeClr val="accent6">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nchor="ctr">
            <a:prstTxWarp prst="textNoShape">
              <a:avLst/>
            </a:prstTxWarp>
            <a:spAutoFit/>
          </a:bodyPr>
          <a:lstStyle/>
          <a:p>
            <a:pPr algn="ctr"/>
            <a:r>
              <a:rPr lang="en-US" sz="2800" dirty="0" smtClean="0">
                <a:latin typeface="+mj-lt"/>
              </a:rPr>
              <a:t>Now works like a charm- we’ll see how / why next lecture…</a:t>
            </a:r>
            <a:endParaRPr lang="en-US" sz="2800" dirty="0">
              <a:latin typeface="+mj-lt"/>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77859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  &gt;  Motivation: Concurrency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842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Properties of Transactions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25</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a:t>
              </a:r>
              <a:r>
                <a:rPr lang="en-US" sz="1400" b="1" i="1" dirty="0">
                  <a:solidFill>
                    <a:schemeClr val="tx1">
                      <a:lumMod val="65000"/>
                      <a:lumOff val="35000"/>
                    </a:schemeClr>
                  </a:solidFill>
                  <a:latin typeface="+mj-lt"/>
                </a:rPr>
                <a:t>2</a:t>
              </a:r>
            </a:p>
          </p:txBody>
        </p:sp>
      </p:grpSp>
    </p:spTree>
    <p:extLst>
      <p:ext uri="{BB962C8B-B14F-4D97-AF65-F5344CB8AC3E}">
        <p14:creationId xmlns:p14="http://schemas.microsoft.com/office/powerpoint/2010/main" val="1430838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1185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fontScale="92500" lnSpcReduction="10000"/>
          </a:bodyPr>
          <a:lstStyle/>
          <a:p>
            <a:pPr marL="514350" indent="-514350">
              <a:buAutoNum type="arabicPeriod"/>
            </a:pPr>
            <a:r>
              <a:rPr lang="en-US" b="1" u="sng" dirty="0" smtClean="0">
                <a:latin typeface="+mj-lt"/>
              </a:rPr>
              <a:t>A</a:t>
            </a:r>
            <a:r>
              <a:rPr lang="en-US" dirty="0" smtClean="0">
                <a:latin typeface="+mj-lt"/>
              </a:rPr>
              <a:t>tomicity</a:t>
            </a:r>
          </a:p>
          <a:p>
            <a:pPr marL="514350" indent="-514350">
              <a:buAutoNum type="arabicPeriod"/>
            </a:pPr>
            <a:endParaRPr lang="en-US" dirty="0">
              <a:latin typeface="+mj-lt"/>
            </a:endParaRPr>
          </a:p>
          <a:p>
            <a:pPr marL="514350" indent="-514350">
              <a:buAutoNum type="arabicPeriod"/>
            </a:pPr>
            <a:r>
              <a:rPr lang="en-US" b="1" u="sng" dirty="0" smtClean="0">
                <a:latin typeface="+mj-lt"/>
              </a:rPr>
              <a:t>C</a:t>
            </a:r>
            <a:r>
              <a:rPr lang="en-US" dirty="0" smtClean="0">
                <a:latin typeface="+mj-lt"/>
              </a:rPr>
              <a:t>onsistency</a:t>
            </a:r>
            <a:endParaRPr lang="en-US" dirty="0">
              <a:latin typeface="+mj-lt"/>
            </a:endParaRPr>
          </a:p>
          <a:p>
            <a:pPr marL="514350" indent="-514350">
              <a:buAutoNum type="arabicPeriod"/>
            </a:pPr>
            <a:endParaRPr lang="en-US" dirty="0" smtClean="0">
              <a:latin typeface="+mj-lt"/>
            </a:endParaRPr>
          </a:p>
          <a:p>
            <a:pPr marL="514350" indent="-514350">
              <a:buAutoNum type="arabicPeriod"/>
            </a:pPr>
            <a:r>
              <a:rPr lang="en-US" b="1" u="sng" dirty="0" smtClean="0">
                <a:latin typeface="+mj-lt"/>
              </a:rPr>
              <a:t>I</a:t>
            </a:r>
            <a:r>
              <a:rPr lang="en-US" dirty="0" smtClean="0">
                <a:latin typeface="+mj-lt"/>
              </a:rPr>
              <a:t>solation</a:t>
            </a:r>
          </a:p>
          <a:p>
            <a:pPr marL="514350" indent="-514350">
              <a:buAutoNum type="arabicPeriod"/>
            </a:pPr>
            <a:endParaRPr lang="en-US" dirty="0">
              <a:latin typeface="+mj-lt"/>
            </a:endParaRPr>
          </a:p>
          <a:p>
            <a:pPr marL="514350" indent="-514350">
              <a:buAutoNum type="arabicPeriod"/>
            </a:pPr>
            <a:r>
              <a:rPr lang="en-US" b="1" u="sng" dirty="0" smtClean="0">
                <a:latin typeface="+mj-lt"/>
              </a:rPr>
              <a:t>D</a:t>
            </a:r>
            <a:r>
              <a:rPr lang="en-US" dirty="0" smtClean="0">
                <a:latin typeface="+mj-lt"/>
              </a:rPr>
              <a:t>urability</a:t>
            </a:r>
          </a:p>
          <a:p>
            <a:pPr marL="514350" indent="-514350">
              <a:buAutoNum type="arabicPeriod"/>
            </a:pPr>
            <a:endParaRPr lang="en-US" dirty="0">
              <a:latin typeface="+mj-lt"/>
            </a:endParaRPr>
          </a:p>
          <a:p>
            <a:pPr marL="514350" indent="-514350">
              <a:buAutoNum type="arabicPeriod"/>
            </a:pPr>
            <a:r>
              <a:rPr lang="en-US" dirty="0" smtClean="0">
                <a:latin typeface="+mj-lt"/>
              </a:rPr>
              <a:t>ACTIVITY?</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26</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a:t>
              </a:r>
              <a:r>
                <a:rPr lang="en-US" sz="1400" b="1" i="1" dirty="0">
                  <a:solidFill>
                    <a:schemeClr val="tx1">
                      <a:lumMod val="65000"/>
                      <a:lumOff val="35000"/>
                    </a:schemeClr>
                  </a:solidFill>
                  <a:latin typeface="+mj-lt"/>
                </a:rPr>
                <a:t>2</a:t>
              </a:r>
            </a:p>
          </p:txBody>
        </p:sp>
      </p:grpSp>
    </p:spTree>
    <p:extLst>
      <p:ext uri="{BB962C8B-B14F-4D97-AF65-F5344CB8AC3E}">
        <p14:creationId xmlns:p14="http://schemas.microsoft.com/office/powerpoint/2010/main" val="5755466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AA81272-E65E-2F47-A732-A2A079177C44}" type="slidenum">
              <a:rPr lang="en-US"/>
              <a:pPr/>
              <a:t>27</a:t>
            </a:fld>
            <a:endParaRPr lang="en-US"/>
          </a:p>
        </p:txBody>
      </p:sp>
      <p:sp>
        <p:nvSpPr>
          <p:cNvPr id="376834" name="Rectangle 2"/>
          <p:cNvSpPr>
            <a:spLocks noGrp="1" noChangeArrowheads="1"/>
          </p:cNvSpPr>
          <p:nvPr>
            <p:ph type="title"/>
          </p:nvPr>
        </p:nvSpPr>
        <p:spPr/>
        <p:txBody>
          <a:bodyPr>
            <a:normAutofit/>
          </a:bodyPr>
          <a:lstStyle/>
          <a:p>
            <a:r>
              <a:rPr lang="en-US" dirty="0"/>
              <a:t>Transaction </a:t>
            </a:r>
            <a:r>
              <a:rPr lang="en-US" dirty="0" smtClean="0"/>
              <a:t>Properties: ACID</a:t>
            </a:r>
            <a:endParaRPr lang="en-US" dirty="0"/>
          </a:p>
        </p:txBody>
      </p:sp>
      <p:sp>
        <p:nvSpPr>
          <p:cNvPr id="376835" name="Rectangle 3"/>
          <p:cNvSpPr>
            <a:spLocks noGrp="1" noChangeArrowheads="1"/>
          </p:cNvSpPr>
          <p:nvPr>
            <p:ph type="body" idx="1"/>
          </p:nvPr>
        </p:nvSpPr>
        <p:spPr/>
        <p:txBody>
          <a:bodyPr/>
          <a:lstStyle/>
          <a:p>
            <a:pPr>
              <a:lnSpc>
                <a:spcPct val="80000"/>
              </a:lnSpc>
            </a:pPr>
            <a:r>
              <a:rPr lang="en-US" dirty="0">
                <a:solidFill>
                  <a:srgbClr val="FF0000"/>
                </a:solidFill>
              </a:rPr>
              <a:t>A</a:t>
            </a:r>
            <a:r>
              <a:rPr lang="en-US" dirty="0"/>
              <a:t>tomic</a:t>
            </a:r>
          </a:p>
          <a:p>
            <a:pPr lvl="1">
              <a:lnSpc>
                <a:spcPct val="80000"/>
              </a:lnSpc>
            </a:pPr>
            <a:r>
              <a:rPr lang="en-US" dirty="0"/>
              <a:t>State shows either all the effects of </a:t>
            </a:r>
            <a:r>
              <a:rPr lang="en-US" dirty="0" err="1"/>
              <a:t>txn</a:t>
            </a:r>
            <a:r>
              <a:rPr lang="en-US" dirty="0"/>
              <a:t>, or none of them</a:t>
            </a:r>
          </a:p>
          <a:p>
            <a:pPr>
              <a:lnSpc>
                <a:spcPct val="80000"/>
              </a:lnSpc>
            </a:pPr>
            <a:r>
              <a:rPr lang="en-US" dirty="0">
                <a:solidFill>
                  <a:srgbClr val="FF0000"/>
                </a:solidFill>
              </a:rPr>
              <a:t>C</a:t>
            </a:r>
            <a:r>
              <a:rPr lang="en-US" dirty="0"/>
              <a:t>onsistent</a:t>
            </a:r>
          </a:p>
          <a:p>
            <a:pPr lvl="1">
              <a:lnSpc>
                <a:spcPct val="80000"/>
              </a:lnSpc>
            </a:pPr>
            <a:r>
              <a:rPr lang="en-US" dirty="0" err="1"/>
              <a:t>Txn</a:t>
            </a:r>
            <a:r>
              <a:rPr lang="en-US" dirty="0"/>
              <a:t> moves from a state where integrity holds, to another where integrity holds</a:t>
            </a:r>
          </a:p>
          <a:p>
            <a:pPr>
              <a:lnSpc>
                <a:spcPct val="80000"/>
              </a:lnSpc>
            </a:pPr>
            <a:r>
              <a:rPr lang="en-US" dirty="0">
                <a:solidFill>
                  <a:srgbClr val="FF0000"/>
                </a:solidFill>
              </a:rPr>
              <a:t>I</a:t>
            </a:r>
            <a:r>
              <a:rPr lang="en-US" dirty="0"/>
              <a:t>solated</a:t>
            </a:r>
          </a:p>
          <a:p>
            <a:pPr lvl="1">
              <a:lnSpc>
                <a:spcPct val="80000"/>
              </a:lnSpc>
            </a:pPr>
            <a:r>
              <a:rPr lang="en-US" dirty="0"/>
              <a:t>Effect of </a:t>
            </a:r>
            <a:r>
              <a:rPr lang="en-US" dirty="0" err="1"/>
              <a:t>txns</a:t>
            </a:r>
            <a:r>
              <a:rPr lang="en-US" dirty="0"/>
              <a:t> is the same as </a:t>
            </a:r>
            <a:r>
              <a:rPr lang="en-US" dirty="0" err="1"/>
              <a:t>txns</a:t>
            </a:r>
            <a:r>
              <a:rPr lang="en-US" dirty="0"/>
              <a:t> running one after another (</a:t>
            </a:r>
            <a:r>
              <a:rPr lang="en-US" dirty="0" err="1"/>
              <a:t>ie</a:t>
            </a:r>
            <a:r>
              <a:rPr lang="en-US" dirty="0"/>
              <a:t> looks like batch mode)</a:t>
            </a:r>
          </a:p>
          <a:p>
            <a:pPr>
              <a:lnSpc>
                <a:spcPct val="80000"/>
              </a:lnSpc>
            </a:pPr>
            <a:r>
              <a:rPr lang="en-US" dirty="0">
                <a:solidFill>
                  <a:srgbClr val="FF0000"/>
                </a:solidFill>
              </a:rPr>
              <a:t>D</a:t>
            </a:r>
            <a:r>
              <a:rPr lang="en-US" dirty="0"/>
              <a:t>urable</a:t>
            </a:r>
          </a:p>
          <a:p>
            <a:pPr lvl="1">
              <a:lnSpc>
                <a:spcPct val="80000"/>
              </a:lnSpc>
            </a:pPr>
            <a:r>
              <a:rPr lang="en-US" dirty="0"/>
              <a:t>Once a </a:t>
            </a:r>
            <a:r>
              <a:rPr lang="en-US" dirty="0" err="1"/>
              <a:t>txn</a:t>
            </a:r>
            <a:r>
              <a:rPr lang="en-US" dirty="0"/>
              <a:t> has committed, its effects remain in the database</a:t>
            </a:r>
          </a:p>
        </p:txBody>
      </p:sp>
      <p:sp>
        <p:nvSpPr>
          <p:cNvPr id="2" name="TextBox 1"/>
          <p:cNvSpPr txBox="1"/>
          <p:nvPr/>
        </p:nvSpPr>
        <p:spPr>
          <a:xfrm>
            <a:off x="1941182" y="6019512"/>
            <a:ext cx="844741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a:latin typeface="+mj-lt"/>
              </a:rPr>
              <a:t>ACID </a:t>
            </a:r>
            <a:r>
              <a:rPr lang="en-US" sz="3200" smtClean="0">
                <a:latin typeface="+mj-lt"/>
              </a:rPr>
              <a:t>continues to be a</a:t>
            </a:r>
            <a:r>
              <a:rPr lang="en-US" sz="3200" smtClean="0">
                <a:latin typeface="+mj-lt"/>
              </a:rPr>
              <a:t> </a:t>
            </a:r>
            <a:r>
              <a:rPr lang="en-US" sz="3200" dirty="0">
                <a:latin typeface="+mj-lt"/>
              </a:rPr>
              <a:t>source of great debate! </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a:t>
              </a:r>
              <a:r>
                <a:rPr lang="en-US" sz="1400" b="1" i="1" dirty="0">
                  <a:solidFill>
                    <a:schemeClr val="tx1">
                      <a:lumMod val="65000"/>
                      <a:lumOff val="35000"/>
                    </a:schemeClr>
                  </a:solidFill>
                  <a:latin typeface="+mj-lt"/>
                </a:rPr>
                <a:t>2</a:t>
              </a:r>
            </a:p>
          </p:txBody>
        </p:sp>
      </p:grpSp>
    </p:spTree>
    <p:extLst>
      <p:ext uri="{BB962C8B-B14F-4D97-AF65-F5344CB8AC3E}">
        <p14:creationId xmlns:p14="http://schemas.microsoft.com/office/powerpoint/2010/main" val="26702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6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6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6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68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68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0051B8B-FADB-7C43-801A-767EAE3497C9}" type="slidenum">
              <a:rPr lang="en-US"/>
              <a:pPr/>
              <a:t>28</a:t>
            </a:fld>
            <a:endParaRPr lang="en-US"/>
          </a:p>
        </p:txBody>
      </p:sp>
      <p:sp>
        <p:nvSpPr>
          <p:cNvPr id="348162" name="Rectangle 2"/>
          <p:cNvSpPr>
            <a:spLocks noGrp="1" noChangeArrowheads="1"/>
          </p:cNvSpPr>
          <p:nvPr>
            <p:ph type="title"/>
          </p:nvPr>
        </p:nvSpPr>
        <p:spPr/>
        <p:txBody>
          <a:bodyPr/>
          <a:lstStyle/>
          <a:p>
            <a:r>
              <a:rPr lang="en-US" b="1" u="sng" dirty="0"/>
              <a:t>A</a:t>
            </a:r>
            <a:r>
              <a:rPr lang="en-US" dirty="0"/>
              <a:t>CID: </a:t>
            </a:r>
            <a:r>
              <a:rPr lang="en-US" b="1" u="sng" dirty="0"/>
              <a:t>A</a:t>
            </a:r>
            <a:r>
              <a:rPr lang="en-US" dirty="0"/>
              <a:t>tomicity</a:t>
            </a:r>
          </a:p>
        </p:txBody>
      </p:sp>
      <p:sp>
        <p:nvSpPr>
          <p:cNvPr id="348163" name="Rectangle 3"/>
          <p:cNvSpPr>
            <a:spLocks noGrp="1" noChangeArrowheads="1"/>
          </p:cNvSpPr>
          <p:nvPr>
            <p:ph type="body" idx="1"/>
          </p:nvPr>
        </p:nvSpPr>
        <p:spPr/>
        <p:txBody>
          <a:bodyPr>
            <a:normAutofit fontScale="92500" lnSpcReduction="20000"/>
          </a:bodyPr>
          <a:lstStyle/>
          <a:p>
            <a:r>
              <a:rPr lang="en-US" sz="3200" dirty="0" smtClean="0"/>
              <a:t>TXN’s </a:t>
            </a:r>
            <a:r>
              <a:rPr lang="en-US" sz="3200" dirty="0"/>
              <a:t>activities are atomic: </a:t>
            </a:r>
            <a:r>
              <a:rPr lang="en-US" sz="3200" b="1" dirty="0"/>
              <a:t>all or </a:t>
            </a:r>
            <a:r>
              <a:rPr lang="en-US" sz="3200" b="1" dirty="0" smtClean="0"/>
              <a:t>nothing</a:t>
            </a:r>
            <a:endParaRPr lang="en-US" sz="3200" dirty="0" smtClean="0"/>
          </a:p>
          <a:p>
            <a:pPr lvl="1"/>
            <a:endParaRPr lang="en-US" sz="3200" dirty="0" smtClean="0"/>
          </a:p>
          <a:p>
            <a:pPr lvl="1"/>
            <a:r>
              <a:rPr lang="en-US" sz="3200" dirty="0" smtClean="0"/>
              <a:t>Intuitively: in the real world, a transaction is something that would either occur </a:t>
            </a:r>
            <a:r>
              <a:rPr lang="en-US" sz="3200" i="1" dirty="0" smtClean="0"/>
              <a:t>completely</a:t>
            </a:r>
            <a:r>
              <a:rPr lang="en-US" sz="3200" dirty="0" smtClean="0"/>
              <a:t> or </a:t>
            </a:r>
            <a:r>
              <a:rPr lang="en-US" sz="3200" i="1" dirty="0" smtClean="0"/>
              <a:t>not at all</a:t>
            </a:r>
            <a:endParaRPr lang="en-US" sz="3200" dirty="0" smtClean="0"/>
          </a:p>
          <a:p>
            <a:endParaRPr lang="en-US" sz="3200" dirty="0" smtClean="0"/>
          </a:p>
          <a:p>
            <a:r>
              <a:rPr lang="en-US" sz="3200" dirty="0" smtClean="0"/>
              <a:t>Two </a:t>
            </a:r>
            <a:r>
              <a:rPr lang="en-US" sz="3200" dirty="0"/>
              <a:t>possible outcomes for a </a:t>
            </a:r>
            <a:r>
              <a:rPr lang="en-US" sz="3200" dirty="0" smtClean="0"/>
              <a:t>TXN</a:t>
            </a:r>
            <a:endParaRPr lang="en-US" sz="3200" dirty="0"/>
          </a:p>
          <a:p>
            <a:pPr lvl="1"/>
            <a:endParaRPr lang="en-US" sz="3200" dirty="0" smtClean="0"/>
          </a:p>
          <a:p>
            <a:pPr lvl="1"/>
            <a:r>
              <a:rPr lang="en-US" sz="3200" dirty="0" smtClean="0"/>
              <a:t>It </a:t>
            </a:r>
            <a:r>
              <a:rPr lang="en-US" sz="3200" i="1" dirty="0"/>
              <a:t>commits</a:t>
            </a:r>
            <a:r>
              <a:rPr lang="en-US" sz="3200" dirty="0"/>
              <a:t>: all the changes are made</a:t>
            </a:r>
          </a:p>
          <a:p>
            <a:pPr lvl="1"/>
            <a:endParaRPr lang="en-US" sz="3200" dirty="0" smtClean="0"/>
          </a:p>
          <a:p>
            <a:pPr lvl="1"/>
            <a:r>
              <a:rPr lang="en-US" sz="3200" dirty="0" smtClean="0"/>
              <a:t>It </a:t>
            </a:r>
            <a:r>
              <a:rPr lang="en-US" sz="3200" i="1" dirty="0"/>
              <a:t>aborts</a:t>
            </a:r>
            <a:r>
              <a:rPr lang="en-US" sz="3200" dirty="0"/>
              <a:t>: no changes are </a:t>
            </a:r>
            <a:r>
              <a:rPr lang="en-US" sz="3200" dirty="0" smtClean="0"/>
              <a:t>made</a:t>
            </a:r>
            <a:endParaRPr lang="en-US" sz="3200"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6820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2  &gt;  Atomicity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49299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F749F1-D323-4347-B6C3-6B3BCD07372F}" type="slidenum">
              <a:rPr lang="en-US"/>
              <a:pPr/>
              <a:t>29</a:t>
            </a:fld>
            <a:endParaRPr lang="en-US"/>
          </a:p>
        </p:txBody>
      </p:sp>
      <p:sp>
        <p:nvSpPr>
          <p:cNvPr id="349186" name="Rectangle 2"/>
          <p:cNvSpPr>
            <a:spLocks noGrp="1" noChangeArrowheads="1"/>
          </p:cNvSpPr>
          <p:nvPr>
            <p:ph type="title"/>
          </p:nvPr>
        </p:nvSpPr>
        <p:spPr/>
        <p:txBody>
          <a:bodyPr/>
          <a:lstStyle/>
          <a:p>
            <a:r>
              <a:rPr lang="en-US" dirty="0"/>
              <a:t>A</a:t>
            </a:r>
            <a:r>
              <a:rPr lang="en-US" b="1" u="sng" dirty="0"/>
              <a:t>C</a:t>
            </a:r>
            <a:r>
              <a:rPr lang="en-US" dirty="0"/>
              <a:t>ID: </a:t>
            </a:r>
            <a:r>
              <a:rPr lang="en-US" b="1" u="sng" dirty="0"/>
              <a:t>C</a:t>
            </a:r>
            <a:r>
              <a:rPr lang="en-US" dirty="0"/>
              <a:t>onsistency</a:t>
            </a:r>
          </a:p>
        </p:txBody>
      </p:sp>
      <p:sp>
        <p:nvSpPr>
          <p:cNvPr id="349187" name="Rectangle 3"/>
          <p:cNvSpPr>
            <a:spLocks noGrp="1" noChangeArrowheads="1"/>
          </p:cNvSpPr>
          <p:nvPr>
            <p:ph type="body" idx="1"/>
          </p:nvPr>
        </p:nvSpPr>
        <p:spPr/>
        <p:txBody>
          <a:bodyPr/>
          <a:lstStyle/>
          <a:p>
            <a:pPr>
              <a:lnSpc>
                <a:spcPct val="90000"/>
              </a:lnSpc>
            </a:pPr>
            <a:r>
              <a:rPr lang="en-US" dirty="0"/>
              <a:t>The tables must </a:t>
            </a:r>
            <a:r>
              <a:rPr lang="en-US" dirty="0" smtClean="0"/>
              <a:t>always satisfy </a:t>
            </a:r>
            <a:r>
              <a:rPr lang="en-US" dirty="0"/>
              <a:t>user-specified </a:t>
            </a:r>
            <a:r>
              <a:rPr lang="en-US" b="1" i="1" dirty="0"/>
              <a:t>integrity constraints</a:t>
            </a:r>
          </a:p>
          <a:p>
            <a:pPr lvl="1">
              <a:lnSpc>
                <a:spcPct val="90000"/>
              </a:lnSpc>
            </a:pPr>
            <a:r>
              <a:rPr lang="en-US" i="1" dirty="0" smtClean="0"/>
              <a:t>Examples:</a:t>
            </a:r>
          </a:p>
          <a:p>
            <a:pPr lvl="2"/>
            <a:r>
              <a:rPr lang="en-US" dirty="0" smtClean="0"/>
              <a:t>Account </a:t>
            </a:r>
            <a:r>
              <a:rPr lang="en-US" dirty="0"/>
              <a:t>number is unique</a:t>
            </a:r>
          </a:p>
          <a:p>
            <a:pPr lvl="2"/>
            <a:r>
              <a:rPr lang="en-US" dirty="0"/>
              <a:t>Stock amount can’t be negative</a:t>
            </a:r>
          </a:p>
          <a:p>
            <a:pPr lvl="2"/>
            <a:r>
              <a:rPr lang="en-US" dirty="0"/>
              <a:t>Sum of </a:t>
            </a:r>
            <a:r>
              <a:rPr lang="en-US" i="1" dirty="0"/>
              <a:t>debits </a:t>
            </a:r>
            <a:r>
              <a:rPr lang="en-US" dirty="0"/>
              <a:t>and of </a:t>
            </a:r>
            <a:r>
              <a:rPr lang="en-US" i="1" dirty="0"/>
              <a:t>credits</a:t>
            </a:r>
            <a:r>
              <a:rPr lang="en-US" dirty="0"/>
              <a:t> is 0</a:t>
            </a:r>
          </a:p>
          <a:p>
            <a:pPr>
              <a:lnSpc>
                <a:spcPct val="90000"/>
              </a:lnSpc>
            </a:pPr>
            <a:endParaRPr lang="en-US" dirty="0"/>
          </a:p>
          <a:p>
            <a:pPr>
              <a:lnSpc>
                <a:spcPct val="90000"/>
              </a:lnSpc>
            </a:pPr>
            <a:r>
              <a:rPr lang="en-US" dirty="0"/>
              <a:t>How consistency is achieved:</a:t>
            </a:r>
          </a:p>
          <a:p>
            <a:pPr lvl="1">
              <a:lnSpc>
                <a:spcPct val="90000"/>
              </a:lnSpc>
            </a:pPr>
            <a:r>
              <a:rPr lang="en-US" dirty="0"/>
              <a:t>Programmer makes sure a </a:t>
            </a:r>
            <a:r>
              <a:rPr lang="en-US" dirty="0" err="1"/>
              <a:t>txn</a:t>
            </a:r>
            <a:r>
              <a:rPr lang="en-US" dirty="0"/>
              <a:t> takes a consistent state to a consistent state</a:t>
            </a:r>
          </a:p>
          <a:p>
            <a:pPr lvl="1">
              <a:lnSpc>
                <a:spcPct val="90000"/>
              </a:lnSpc>
            </a:pPr>
            <a:r>
              <a:rPr lang="en-US" i="1" dirty="0"/>
              <a:t>System</a:t>
            </a:r>
            <a:r>
              <a:rPr lang="en-US" dirty="0"/>
              <a:t> makes sure that the </a:t>
            </a:r>
            <a:r>
              <a:rPr lang="en-US" dirty="0" err="1"/>
              <a:t>txn</a:t>
            </a:r>
            <a:r>
              <a:rPr lang="en-US" dirty="0"/>
              <a:t> is </a:t>
            </a:r>
            <a:r>
              <a:rPr lang="en-US" b="1" dirty="0"/>
              <a:t>atomic</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84289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2  &gt;  Consistency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615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9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9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9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9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91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91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9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a:xfrm>
            <a:off x="838200" y="1474237"/>
            <a:ext cx="10515600" cy="5094514"/>
          </a:xfrm>
        </p:spPr>
        <p:txBody>
          <a:bodyPr>
            <a:normAutofit/>
          </a:bodyPr>
          <a:lstStyle/>
          <a:p>
            <a:pPr marL="514350" indent="-514350">
              <a:buFont typeface="+mj-lt"/>
              <a:buAutoNum type="arabicPeriod"/>
            </a:pPr>
            <a:endParaRPr lang="en-US" dirty="0" smtClean="0">
              <a:latin typeface="+mj-lt"/>
            </a:endParaRPr>
          </a:p>
          <a:p>
            <a:r>
              <a:rPr lang="en-US" b="1" dirty="0" smtClean="0">
                <a:latin typeface="+mj-lt"/>
              </a:rPr>
              <a:t>Late Days.</a:t>
            </a:r>
            <a:r>
              <a:rPr lang="en-US" b="1" dirty="0">
                <a:latin typeface="+mj-lt"/>
              </a:rPr>
              <a:t> </a:t>
            </a:r>
            <a:r>
              <a:rPr lang="en-US" dirty="0" smtClean="0">
                <a:latin typeface="+mj-lt"/>
              </a:rPr>
              <a:t>The three </a:t>
            </a:r>
            <a:r>
              <a:rPr lang="en-US" dirty="0">
                <a:latin typeface="+mj-lt"/>
              </a:rPr>
              <a:t>l</a:t>
            </a:r>
            <a:r>
              <a:rPr lang="en-US" dirty="0" smtClean="0">
                <a:latin typeface="+mj-lt"/>
              </a:rPr>
              <a:t>ate days are not necessary—we give them to you because we know you are busy. But it’s your responsibility to use them.</a:t>
            </a:r>
          </a:p>
          <a:p>
            <a:pPr marL="514350" indent="-514350">
              <a:buFont typeface="+mj-lt"/>
              <a:buAutoNum type="arabicPeriod"/>
            </a:pPr>
            <a:endParaRPr lang="en-US" b="1" dirty="0">
              <a:latin typeface="+mj-lt"/>
            </a:endParaRPr>
          </a:p>
          <a:p>
            <a:r>
              <a:rPr lang="en-US" dirty="0" smtClean="0">
                <a:latin typeface="+mj-lt"/>
              </a:rPr>
              <a:t>Class timing issues (my fault)! We have </a:t>
            </a:r>
            <a:r>
              <a:rPr lang="en-US" dirty="0">
                <a:latin typeface="+mj-lt"/>
              </a:rPr>
              <a:t>s</a:t>
            </a:r>
            <a:r>
              <a:rPr lang="en-US" dirty="0" smtClean="0">
                <a:latin typeface="+mj-lt"/>
              </a:rPr>
              <a:t>mall group feedback in class </a:t>
            </a:r>
            <a:r>
              <a:rPr lang="en-US" i="1" dirty="0" smtClean="0">
                <a:latin typeface="+mj-lt"/>
              </a:rPr>
              <a:t>this Thursday.</a:t>
            </a:r>
          </a:p>
          <a:p>
            <a:pPr lvl="1"/>
            <a:r>
              <a:rPr lang="en-US" dirty="0" smtClean="0">
                <a:latin typeface="+mj-lt"/>
              </a:rPr>
              <a:t>We take your feedback very seriously (hopefully you can see), </a:t>
            </a:r>
          </a:p>
          <a:p>
            <a:pPr lvl="2"/>
            <a:r>
              <a:rPr lang="en-US" dirty="0">
                <a:latin typeface="+mj-lt"/>
              </a:rPr>
              <a:t>W</a:t>
            </a:r>
            <a:r>
              <a:rPr lang="en-US" dirty="0" smtClean="0">
                <a:latin typeface="+mj-lt"/>
              </a:rPr>
              <a:t>e’re also refining this course, so constructive feedback is very much welcome.</a:t>
            </a:r>
            <a:endParaRPr lang="en-US" dirty="0">
              <a:latin typeface="+mj-lt"/>
            </a:endParaRPr>
          </a:p>
          <a:p>
            <a:pPr lvl="1"/>
            <a:r>
              <a:rPr lang="en-US" dirty="0" smtClean="0">
                <a:latin typeface="+mj-lt"/>
              </a:rPr>
              <a:t>I will create a piazza post about what portions of this week’s lecture are on the midterm!</a:t>
            </a: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18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63DC80-09C5-A848-8F8E-33ED83559B32}" type="slidenum">
              <a:rPr lang="en-US"/>
              <a:pPr/>
              <a:t>30</a:t>
            </a:fld>
            <a:endParaRPr lang="en-US"/>
          </a:p>
        </p:txBody>
      </p:sp>
      <p:sp>
        <p:nvSpPr>
          <p:cNvPr id="433154" name="Rectangle 2"/>
          <p:cNvSpPr>
            <a:spLocks noGrp="1" noChangeArrowheads="1"/>
          </p:cNvSpPr>
          <p:nvPr>
            <p:ph type="title"/>
          </p:nvPr>
        </p:nvSpPr>
        <p:spPr/>
        <p:txBody>
          <a:bodyPr/>
          <a:lstStyle/>
          <a:p>
            <a:r>
              <a:rPr lang="en-US" dirty="0"/>
              <a:t>AC</a:t>
            </a:r>
            <a:r>
              <a:rPr lang="en-US" b="1" u="sng" dirty="0"/>
              <a:t>I</a:t>
            </a:r>
            <a:r>
              <a:rPr lang="en-US" dirty="0"/>
              <a:t>D: </a:t>
            </a:r>
            <a:r>
              <a:rPr lang="en-US" b="1" u="sng" dirty="0"/>
              <a:t>I</a:t>
            </a:r>
            <a:r>
              <a:rPr lang="en-US" dirty="0"/>
              <a:t>solation</a:t>
            </a:r>
          </a:p>
        </p:txBody>
      </p:sp>
      <p:sp>
        <p:nvSpPr>
          <p:cNvPr id="433155" name="Rectangle 3"/>
          <p:cNvSpPr>
            <a:spLocks noGrp="1" noChangeArrowheads="1"/>
          </p:cNvSpPr>
          <p:nvPr>
            <p:ph type="body" idx="1"/>
          </p:nvPr>
        </p:nvSpPr>
        <p:spPr/>
        <p:txBody>
          <a:bodyPr>
            <a:normAutofit/>
          </a:bodyPr>
          <a:lstStyle/>
          <a:p>
            <a:r>
              <a:rPr lang="en-US" sz="3200" dirty="0"/>
              <a:t>A transaction executes concurrently with other </a:t>
            </a:r>
            <a:r>
              <a:rPr lang="en-US" sz="3200" dirty="0" smtClean="0"/>
              <a:t>transactions</a:t>
            </a:r>
            <a:endParaRPr lang="en-US" sz="3200" dirty="0"/>
          </a:p>
          <a:p>
            <a:endParaRPr lang="en-US" sz="3200" dirty="0"/>
          </a:p>
          <a:p>
            <a:r>
              <a:rPr lang="en-US" sz="3200" b="1" dirty="0"/>
              <a:t>Isolation</a:t>
            </a:r>
            <a:r>
              <a:rPr lang="en-US" sz="3200" dirty="0"/>
              <a:t>: the effect is as if each transaction executes in </a:t>
            </a:r>
            <a:r>
              <a:rPr lang="en-US" sz="3200" i="1" dirty="0"/>
              <a:t>isolation</a:t>
            </a:r>
            <a:r>
              <a:rPr lang="en-US" sz="3200" dirty="0"/>
              <a:t> of the </a:t>
            </a:r>
            <a:r>
              <a:rPr lang="en-US" sz="3200" dirty="0" smtClean="0"/>
              <a:t>others.</a:t>
            </a:r>
          </a:p>
          <a:p>
            <a:pPr lvl="1"/>
            <a:endParaRPr lang="en-US" sz="3200" dirty="0" smtClean="0"/>
          </a:p>
          <a:p>
            <a:pPr lvl="1"/>
            <a:r>
              <a:rPr lang="en-US" sz="2800" dirty="0" smtClean="0"/>
              <a:t>E.g. Should not be able to observe changes from other transactions during the run</a:t>
            </a:r>
            <a:endParaRPr lang="en-US" sz="2800"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619628"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2  &gt;  Isolation</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07385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1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035F8FB-4A41-0144-97D8-403CCF4A5DD1}" type="slidenum">
              <a:rPr lang="en-US"/>
              <a:pPr/>
              <a:t>31</a:t>
            </a:fld>
            <a:endParaRPr lang="en-US" dirty="0"/>
          </a:p>
        </p:txBody>
      </p:sp>
      <p:sp>
        <p:nvSpPr>
          <p:cNvPr id="434178" name="Rectangle 2"/>
          <p:cNvSpPr>
            <a:spLocks noGrp="1" noChangeArrowheads="1"/>
          </p:cNvSpPr>
          <p:nvPr>
            <p:ph type="title"/>
          </p:nvPr>
        </p:nvSpPr>
        <p:spPr/>
        <p:txBody>
          <a:bodyPr/>
          <a:lstStyle/>
          <a:p>
            <a:r>
              <a:rPr lang="en-US" dirty="0"/>
              <a:t>ACI</a:t>
            </a:r>
            <a:r>
              <a:rPr lang="en-US" b="1" u="sng" dirty="0"/>
              <a:t>D</a:t>
            </a:r>
            <a:r>
              <a:rPr lang="en-US" dirty="0"/>
              <a:t>: </a:t>
            </a:r>
            <a:r>
              <a:rPr lang="en-US" b="1" u="sng" dirty="0"/>
              <a:t>D</a:t>
            </a:r>
            <a:r>
              <a:rPr lang="en-US" dirty="0"/>
              <a:t>urability</a:t>
            </a:r>
          </a:p>
        </p:txBody>
      </p:sp>
      <p:sp>
        <p:nvSpPr>
          <p:cNvPr id="434179" name="Rectangle 3"/>
          <p:cNvSpPr>
            <a:spLocks noGrp="1" noChangeArrowheads="1"/>
          </p:cNvSpPr>
          <p:nvPr>
            <p:ph type="body" idx="1"/>
          </p:nvPr>
        </p:nvSpPr>
        <p:spPr/>
        <p:txBody>
          <a:bodyPr>
            <a:normAutofit/>
          </a:bodyPr>
          <a:lstStyle/>
          <a:p>
            <a:r>
              <a:rPr lang="en-US" sz="3200" dirty="0"/>
              <a:t>The effect of a </a:t>
            </a:r>
            <a:r>
              <a:rPr lang="en-US" sz="3200" dirty="0" smtClean="0"/>
              <a:t>TXN must </a:t>
            </a:r>
            <a:r>
              <a:rPr lang="en-US" sz="3200" dirty="0"/>
              <a:t>continue to </a:t>
            </a:r>
            <a:r>
              <a:rPr lang="en-US" sz="3200" dirty="0" smtClean="0"/>
              <a:t>exist (</a:t>
            </a:r>
            <a:r>
              <a:rPr lang="en-US" sz="3200" b="1" i="1" dirty="0" smtClean="0"/>
              <a:t>“persist”</a:t>
            </a:r>
            <a:r>
              <a:rPr lang="en-US" sz="3200" dirty="0" smtClean="0"/>
              <a:t>) </a:t>
            </a:r>
            <a:r>
              <a:rPr lang="en-US" sz="3200" dirty="0"/>
              <a:t>after the </a:t>
            </a:r>
            <a:r>
              <a:rPr lang="en-US" sz="3200" dirty="0" smtClean="0"/>
              <a:t>TXN</a:t>
            </a:r>
          </a:p>
          <a:p>
            <a:pPr lvl="1"/>
            <a:r>
              <a:rPr lang="en-US" sz="2800" dirty="0" smtClean="0"/>
              <a:t>And after </a:t>
            </a:r>
            <a:r>
              <a:rPr lang="en-US" sz="2800" dirty="0"/>
              <a:t>the whole program has </a:t>
            </a:r>
            <a:r>
              <a:rPr lang="en-US" sz="2800" dirty="0" smtClean="0"/>
              <a:t>terminated</a:t>
            </a:r>
          </a:p>
          <a:p>
            <a:pPr lvl="1"/>
            <a:r>
              <a:rPr lang="en-US" sz="2800" dirty="0" smtClean="0"/>
              <a:t>And even if there are power failures, crashes, etc.</a:t>
            </a:r>
          </a:p>
          <a:p>
            <a:pPr lvl="1"/>
            <a:r>
              <a:rPr lang="en-US" sz="2800" dirty="0" smtClean="0"/>
              <a:t>And etc…</a:t>
            </a:r>
            <a:endParaRPr lang="en-US" sz="2800" dirty="0"/>
          </a:p>
          <a:p>
            <a:pPr lvl="1"/>
            <a:endParaRPr lang="en-US" sz="3200" dirty="0"/>
          </a:p>
          <a:p>
            <a:r>
              <a:rPr lang="en-US" sz="3200" dirty="0"/>
              <a:t>Means: </a:t>
            </a:r>
            <a:r>
              <a:rPr lang="en-US" sz="3200" dirty="0" smtClean="0"/>
              <a:t>Write </a:t>
            </a:r>
            <a:r>
              <a:rPr lang="en-US" sz="3200" dirty="0"/>
              <a:t>data to </a:t>
            </a:r>
            <a:r>
              <a:rPr lang="en-US" sz="3200" b="1" dirty="0"/>
              <a:t>disk</a:t>
            </a:r>
          </a:p>
        </p:txBody>
      </p:sp>
      <p:sp>
        <p:nvSpPr>
          <p:cNvPr id="6" name="TextBox 5"/>
          <p:cNvSpPr txBox="1"/>
          <p:nvPr/>
        </p:nvSpPr>
        <p:spPr>
          <a:xfrm>
            <a:off x="6587313" y="3964211"/>
            <a:ext cx="184666" cy="369332"/>
          </a:xfrm>
          <a:prstGeom prst="rect">
            <a:avLst/>
          </a:prstGeom>
          <a:noFill/>
        </p:spPr>
        <p:txBody>
          <a:bodyPr wrap="none" rtlCol="0">
            <a:spAutoFit/>
          </a:bodyPr>
          <a:lstStyle/>
          <a:p>
            <a:endParaRPr lang="en-US" dirty="0"/>
          </a:p>
        </p:txBody>
      </p:sp>
      <p:sp>
        <p:nvSpPr>
          <p:cNvPr id="7" name="TextBox 6"/>
          <p:cNvSpPr txBox="1"/>
          <p:nvPr/>
        </p:nvSpPr>
        <p:spPr>
          <a:xfrm>
            <a:off x="7611138" y="4333543"/>
            <a:ext cx="3742662" cy="1200329"/>
          </a:xfrm>
          <a:prstGeom prst="rect">
            <a:avLst/>
          </a:prstGeom>
          <a:solidFill>
            <a:schemeClr val="accent4">
              <a:lumMod val="20000"/>
              <a:lumOff val="80000"/>
            </a:schemeClr>
          </a:solidFill>
          <a:ln>
            <a:solidFill>
              <a:schemeClr val="accent5">
                <a:lumMod val="20000"/>
                <a:lumOff val="80000"/>
              </a:schemeClr>
            </a:solidFill>
          </a:ln>
          <a:effectLst>
            <a:outerShdw blurRad="50800" dist="12700" dir="2700000" algn="tl" rotWithShape="0">
              <a:prstClr val="black">
                <a:alpha val="40000"/>
              </a:prstClr>
            </a:outerShdw>
          </a:effectLst>
        </p:spPr>
        <p:txBody>
          <a:bodyPr wrap="square" rtlCol="0">
            <a:spAutoFit/>
          </a:bodyPr>
          <a:lstStyle/>
          <a:p>
            <a:r>
              <a:rPr lang="en-US" sz="2400" dirty="0">
                <a:latin typeface="+mj-lt"/>
              </a:rPr>
              <a:t>Change on the horizon? Non-Volatile Ram (</a:t>
            </a:r>
            <a:r>
              <a:rPr lang="en-US" sz="2400" dirty="0" err="1">
                <a:latin typeface="+mj-lt"/>
              </a:rPr>
              <a:t>NVRam</a:t>
            </a:r>
            <a:r>
              <a:rPr lang="en-US" sz="2400" dirty="0">
                <a:latin typeface="+mj-lt"/>
              </a:rPr>
              <a:t>). Byte addressable.</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0458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2  &gt;  Durability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31401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4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4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4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41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ACID properties</a:t>
            </a:r>
            <a:endParaRPr lang="en-US" dirty="0"/>
          </a:p>
        </p:txBody>
      </p:sp>
      <p:sp>
        <p:nvSpPr>
          <p:cNvPr id="3" name="Content Placeholder 2"/>
          <p:cNvSpPr>
            <a:spLocks noGrp="1"/>
          </p:cNvSpPr>
          <p:nvPr>
            <p:ph idx="1"/>
          </p:nvPr>
        </p:nvSpPr>
        <p:spPr/>
        <p:txBody>
          <a:bodyPr>
            <a:normAutofit/>
          </a:bodyPr>
          <a:lstStyle/>
          <a:p>
            <a:r>
              <a:rPr lang="en-US" dirty="0" smtClean="0"/>
              <a:t>In spite of failures: Power failures, but not media failures</a:t>
            </a:r>
          </a:p>
          <a:p>
            <a:endParaRPr lang="en-US" dirty="0" smtClean="0"/>
          </a:p>
          <a:p>
            <a:r>
              <a:rPr lang="en-US" dirty="0" smtClean="0"/>
              <a:t>Users may abort the program: need to “rollback the changes”</a:t>
            </a:r>
          </a:p>
          <a:p>
            <a:pPr lvl="1"/>
            <a:r>
              <a:rPr lang="en-US" dirty="0" smtClean="0"/>
              <a:t>Need to </a:t>
            </a:r>
            <a:r>
              <a:rPr lang="en-US" i="1" dirty="0" smtClean="0"/>
              <a:t>log</a:t>
            </a:r>
            <a:r>
              <a:rPr lang="en-US" dirty="0" smtClean="0"/>
              <a:t> what happened</a:t>
            </a:r>
          </a:p>
          <a:p>
            <a:endParaRPr lang="en-US" dirty="0" smtClean="0"/>
          </a:p>
          <a:p>
            <a:r>
              <a:rPr lang="en-US" dirty="0" smtClean="0"/>
              <a:t>Many users executing concurrently</a:t>
            </a:r>
          </a:p>
          <a:p>
            <a:pPr lvl="1"/>
            <a:r>
              <a:rPr lang="en-US" dirty="0" smtClean="0"/>
              <a:t>Can be solved via locking (we’ll see this next lecture!)</a:t>
            </a:r>
          </a:p>
          <a:p>
            <a:endParaRPr lang="en-US" dirty="0"/>
          </a:p>
        </p:txBody>
      </p:sp>
      <p:sp>
        <p:nvSpPr>
          <p:cNvPr id="5" name="TextBox 4"/>
          <p:cNvSpPr txBox="1"/>
          <p:nvPr/>
        </p:nvSpPr>
        <p:spPr>
          <a:xfrm>
            <a:off x="2208073" y="5823020"/>
            <a:ext cx="7775854" cy="707886"/>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4000" dirty="0" smtClean="0">
                <a:latin typeface="+mj-lt"/>
              </a:rPr>
              <a:t>And all this with… Performance</a:t>
            </a:r>
            <a:r>
              <a:rPr lang="en-US" sz="4000" dirty="0">
                <a:latin typeface="+mj-lt"/>
              </a:rPr>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2</a:t>
              </a:r>
              <a:endParaRPr lang="en-US" sz="1400" b="1" i="1" dirty="0">
                <a:solidFill>
                  <a:schemeClr val="tx1">
                    <a:lumMod val="65000"/>
                    <a:lumOff val="35000"/>
                  </a:schemeClr>
                </a:solidFill>
                <a:latin typeface="+mj-lt"/>
              </a:endParaRPr>
            </a:p>
          </p:txBody>
        </p:sp>
      </p:grpSp>
      <p:sp>
        <p:nvSpPr>
          <p:cNvPr id="9" name="TextBox 8"/>
          <p:cNvSpPr txBox="1"/>
          <p:nvPr/>
        </p:nvSpPr>
        <p:spPr>
          <a:xfrm>
            <a:off x="10381957" y="2498012"/>
            <a:ext cx="1615058"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dirty="0" smtClean="0">
                <a:latin typeface="+mj-lt"/>
              </a:rPr>
              <a:t>This lecture</a:t>
            </a:r>
            <a:endParaRPr lang="en-US" sz="2400" dirty="0">
              <a:latin typeface="+mj-lt"/>
            </a:endParaRPr>
          </a:p>
        </p:txBody>
      </p:sp>
      <p:sp>
        <p:nvSpPr>
          <p:cNvPr id="10" name="TextBox 9"/>
          <p:cNvSpPr txBox="1"/>
          <p:nvPr/>
        </p:nvSpPr>
        <p:spPr>
          <a:xfrm>
            <a:off x="10301679" y="4465979"/>
            <a:ext cx="1695336"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i="1" dirty="0" smtClean="0">
                <a:latin typeface="+mj-lt"/>
              </a:rPr>
              <a:t>Next lecture</a:t>
            </a:r>
            <a:endParaRPr lang="en-US" sz="2400" i="1" dirty="0">
              <a:latin typeface="+mj-lt"/>
            </a:endParaRPr>
          </a:p>
        </p:txBody>
      </p:sp>
    </p:spTree>
    <p:extLst>
      <p:ext uri="{BB962C8B-B14F-4D97-AF65-F5344CB8AC3E}">
        <p14:creationId xmlns:p14="http://schemas.microsoft.com/office/powerpoint/2010/main" val="97021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ACID is contentious!</a:t>
            </a:r>
            <a:endParaRPr lang="en-US" dirty="0"/>
          </a:p>
        </p:txBody>
      </p:sp>
      <p:sp>
        <p:nvSpPr>
          <p:cNvPr id="3" name="Content Placeholder 2"/>
          <p:cNvSpPr>
            <a:spLocks noGrp="1"/>
          </p:cNvSpPr>
          <p:nvPr>
            <p:ph idx="1"/>
          </p:nvPr>
        </p:nvSpPr>
        <p:spPr>
          <a:xfrm>
            <a:off x="838200" y="1825625"/>
            <a:ext cx="6614160" cy="4351338"/>
          </a:xfrm>
        </p:spPr>
        <p:txBody>
          <a:bodyPr>
            <a:normAutofit/>
          </a:bodyPr>
          <a:lstStyle/>
          <a:p>
            <a:r>
              <a:rPr lang="en-US" dirty="0" smtClean="0"/>
              <a:t>Many debates over ACID, both </a:t>
            </a:r>
            <a:r>
              <a:rPr lang="en-US" b="1" dirty="0" smtClean="0"/>
              <a:t>historically</a:t>
            </a:r>
            <a:r>
              <a:rPr lang="en-US" dirty="0" smtClean="0"/>
              <a:t> and</a:t>
            </a:r>
            <a:r>
              <a:rPr lang="en-US" b="1" dirty="0" smtClean="0"/>
              <a:t> currently</a:t>
            </a:r>
            <a:endParaRPr lang="en-US" dirty="0" smtClean="0"/>
          </a:p>
          <a:p>
            <a:endParaRPr lang="en-US" dirty="0" smtClean="0"/>
          </a:p>
          <a:p>
            <a:r>
              <a:rPr lang="en-US" dirty="0" smtClean="0"/>
              <a:t>Many newer “NoSQL” DBMSs relax ACID</a:t>
            </a:r>
          </a:p>
          <a:p>
            <a:endParaRPr lang="en-US" dirty="0" smtClean="0"/>
          </a:p>
          <a:p>
            <a:r>
              <a:rPr lang="en-US" dirty="0" smtClean="0"/>
              <a:t>In turn, now “</a:t>
            </a:r>
            <a:r>
              <a:rPr lang="en-US" dirty="0" err="1" smtClean="0"/>
              <a:t>NewSQL</a:t>
            </a:r>
            <a:r>
              <a:rPr lang="en-US" dirty="0" smtClean="0"/>
              <a:t>” reintroduces ACID compliance to NoSQL-style DBMSs…</a:t>
            </a:r>
          </a:p>
          <a:p>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2</a:t>
              </a:r>
              <a:endParaRPr lang="en-US" sz="1400" b="1" i="1" dirty="0">
                <a:solidFill>
                  <a:schemeClr val="tx1">
                    <a:lumMod val="65000"/>
                    <a:lumOff val="35000"/>
                  </a:schemeClr>
                </a:solidFill>
                <a:latin typeface="+mj-lt"/>
              </a:endParaRPr>
            </a:p>
          </p:txBody>
        </p:sp>
      </p:grpSp>
      <p:pic>
        <p:nvPicPr>
          <p:cNvPr id="4" name="Picture 3"/>
          <p:cNvPicPr>
            <a:picLocks noChangeAspect="1"/>
          </p:cNvPicPr>
          <p:nvPr/>
        </p:nvPicPr>
        <p:blipFill>
          <a:blip r:embed="rId2"/>
          <a:stretch>
            <a:fillRect/>
          </a:stretch>
        </p:blipFill>
        <p:spPr>
          <a:xfrm>
            <a:off x="8174438" y="953651"/>
            <a:ext cx="1745778" cy="1609012"/>
          </a:xfrm>
          <a:prstGeom prst="rect">
            <a:avLst/>
          </a:prstGeom>
        </p:spPr>
      </p:pic>
      <p:pic>
        <p:nvPicPr>
          <p:cNvPr id="12" name="Picture 11"/>
          <p:cNvPicPr>
            <a:picLocks noChangeAspect="1"/>
          </p:cNvPicPr>
          <p:nvPr/>
        </p:nvPicPr>
        <p:blipFill>
          <a:blip r:embed="rId3"/>
          <a:stretch>
            <a:fillRect/>
          </a:stretch>
        </p:blipFill>
        <p:spPr>
          <a:xfrm>
            <a:off x="7452360" y="2856475"/>
            <a:ext cx="4666841" cy="2775966"/>
          </a:xfrm>
          <a:prstGeom prst="rect">
            <a:avLst/>
          </a:prstGeom>
        </p:spPr>
      </p:pic>
      <p:sp>
        <p:nvSpPr>
          <p:cNvPr id="5" name="TextBox 4"/>
          <p:cNvSpPr txBox="1"/>
          <p:nvPr/>
        </p:nvSpPr>
        <p:spPr>
          <a:xfrm>
            <a:off x="2208073" y="5699909"/>
            <a:ext cx="7775854"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ACID is an extremely important &amp; successful paradigm, but still debated!</a:t>
            </a:r>
            <a:endParaRPr lang="en-US" sz="2800" dirty="0">
              <a:latin typeface="+mj-lt"/>
            </a:endParaRPr>
          </a:p>
        </p:txBody>
      </p:sp>
    </p:spTree>
    <p:extLst>
      <p:ext uri="{BB962C8B-B14F-4D97-AF65-F5344CB8AC3E}">
        <p14:creationId xmlns:p14="http://schemas.microsoft.com/office/powerpoint/2010/main" val="144816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for this lecture: Ensuring Atomicity &amp; Durability</a:t>
            </a:r>
            <a:endParaRPr lang="en-US" dirty="0"/>
          </a:p>
        </p:txBody>
      </p:sp>
      <p:sp>
        <p:nvSpPr>
          <p:cNvPr id="3" name="Content Placeholder 2"/>
          <p:cNvSpPr>
            <a:spLocks noGrp="1"/>
          </p:cNvSpPr>
          <p:nvPr>
            <p:ph idx="1"/>
          </p:nvPr>
        </p:nvSpPr>
        <p:spPr>
          <a:xfrm>
            <a:off x="838200" y="1825624"/>
            <a:ext cx="6223782" cy="1845269"/>
          </a:xfrm>
        </p:spPr>
        <p:txBody>
          <a:bodyPr>
            <a:normAutofit lnSpcReduction="10000"/>
          </a:bodyPr>
          <a:lstStyle/>
          <a:p>
            <a:r>
              <a:rPr lang="en-US" b="1" u="sng" dirty="0" smtClean="0"/>
              <a:t>A</a:t>
            </a:r>
            <a:r>
              <a:rPr lang="en-US" dirty="0" smtClean="0"/>
              <a:t>tomicity:</a:t>
            </a:r>
          </a:p>
          <a:p>
            <a:pPr lvl="1"/>
            <a:r>
              <a:rPr lang="en-US" dirty="0" smtClean="0"/>
              <a:t>TXNs should either happen completely or not at all</a:t>
            </a:r>
          </a:p>
          <a:p>
            <a:pPr lvl="1"/>
            <a:r>
              <a:rPr lang="en-US" dirty="0"/>
              <a:t>I</a:t>
            </a:r>
            <a:r>
              <a:rPr lang="en-US" dirty="0" smtClean="0"/>
              <a:t>f abort / crash during TXN, </a:t>
            </a:r>
            <a:r>
              <a:rPr lang="en-US" i="1" dirty="0" smtClean="0"/>
              <a:t>no</a:t>
            </a:r>
            <a:r>
              <a:rPr lang="en-US" dirty="0" smtClean="0"/>
              <a:t> effects should be seen</a:t>
            </a:r>
          </a:p>
        </p:txBody>
      </p:sp>
      <p:sp>
        <p:nvSpPr>
          <p:cNvPr id="4" name="Slide Number Placeholder 3"/>
          <p:cNvSpPr>
            <a:spLocks noGrp="1"/>
          </p:cNvSpPr>
          <p:nvPr>
            <p:ph type="sldNum" sz="quarter" idx="12"/>
          </p:nvPr>
        </p:nvSpPr>
        <p:spPr/>
        <p:txBody>
          <a:bodyPr/>
          <a:lstStyle/>
          <a:p>
            <a:fld id="{40A01959-B587-3B45-A9B3-C17F42F09305}" type="slidenum">
              <a:rPr lang="en-US" smtClean="0"/>
              <a:t>34</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43235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Motivation &amp; basics</a:t>
              </a:r>
              <a:endParaRPr lang="en-US" sz="1400" b="1" i="1" dirty="0">
                <a:solidFill>
                  <a:schemeClr val="tx1">
                    <a:lumMod val="65000"/>
                    <a:lumOff val="35000"/>
                  </a:schemeClr>
                </a:solidFill>
                <a:latin typeface="+mj-lt"/>
              </a:endParaRPr>
            </a:p>
          </p:txBody>
        </p:sp>
      </p:grpSp>
      <p:sp>
        <p:nvSpPr>
          <p:cNvPr id="8" name="TextBox 7"/>
          <p:cNvSpPr txBox="1"/>
          <p:nvPr/>
        </p:nvSpPr>
        <p:spPr>
          <a:xfrm>
            <a:off x="10614938" y="931727"/>
            <a:ext cx="996107"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3200" b="1" u="sng" dirty="0" smtClean="0">
                <a:latin typeface="+mj-lt"/>
              </a:rPr>
              <a:t>A</a:t>
            </a:r>
            <a:r>
              <a:rPr lang="en-US" sz="3200" dirty="0" smtClean="0">
                <a:latin typeface="+mj-lt"/>
              </a:rPr>
              <a:t>CI</a:t>
            </a:r>
            <a:r>
              <a:rPr lang="en-US" sz="3200" b="1" u="sng" dirty="0" smtClean="0">
                <a:latin typeface="+mj-lt"/>
              </a:rPr>
              <a:t>D</a:t>
            </a:r>
            <a:endParaRPr lang="en-US" sz="3200" b="1" u="sng" dirty="0">
              <a:latin typeface="+mj-lt"/>
            </a:endParaRPr>
          </a:p>
        </p:txBody>
      </p:sp>
      <p:grpSp>
        <p:nvGrpSpPr>
          <p:cNvPr id="24" name="Group 23"/>
          <p:cNvGrpSpPr/>
          <p:nvPr/>
        </p:nvGrpSpPr>
        <p:grpSpPr>
          <a:xfrm>
            <a:off x="7737231" y="1772118"/>
            <a:ext cx="3502855" cy="883696"/>
            <a:chOff x="7737231" y="1772118"/>
            <a:chExt cx="3502855" cy="883696"/>
          </a:xfrm>
        </p:grpSpPr>
        <p:sp>
          <p:nvSpPr>
            <p:cNvPr id="9" name="Rectangle 8"/>
            <p:cNvSpPr/>
            <p:nvPr/>
          </p:nvSpPr>
          <p:spPr>
            <a:xfrm>
              <a:off x="7737231" y="2233783"/>
              <a:ext cx="3502855" cy="42203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737231" y="1772118"/>
              <a:ext cx="918841" cy="461665"/>
            </a:xfrm>
            <a:prstGeom prst="rect">
              <a:avLst/>
            </a:prstGeom>
            <a:noFill/>
          </p:spPr>
          <p:txBody>
            <a:bodyPr wrap="none" rtlCol="0">
              <a:spAutoFit/>
            </a:bodyPr>
            <a:lstStyle/>
            <a:p>
              <a:r>
                <a:rPr lang="en-US" sz="2400" dirty="0" smtClean="0">
                  <a:latin typeface="+mj-lt"/>
                </a:rPr>
                <a:t>TXN 1</a:t>
              </a:r>
              <a:endParaRPr lang="en-US" sz="2400" dirty="0">
                <a:latin typeface="+mj-lt"/>
              </a:endParaRPr>
            </a:p>
          </p:txBody>
        </p:sp>
      </p:grpSp>
      <p:grpSp>
        <p:nvGrpSpPr>
          <p:cNvPr id="27" name="Group 26"/>
          <p:cNvGrpSpPr/>
          <p:nvPr/>
        </p:nvGrpSpPr>
        <p:grpSpPr>
          <a:xfrm>
            <a:off x="7723164" y="3890386"/>
            <a:ext cx="2278965" cy="883696"/>
            <a:chOff x="7723164" y="3890386"/>
            <a:chExt cx="2278965" cy="883696"/>
          </a:xfrm>
        </p:grpSpPr>
        <p:sp>
          <p:nvSpPr>
            <p:cNvPr id="10" name="Rectangle 9"/>
            <p:cNvSpPr/>
            <p:nvPr/>
          </p:nvSpPr>
          <p:spPr>
            <a:xfrm>
              <a:off x="7723164" y="4352051"/>
              <a:ext cx="2278965" cy="422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37231" y="3890386"/>
              <a:ext cx="909223" cy="461665"/>
            </a:xfrm>
            <a:prstGeom prst="rect">
              <a:avLst/>
            </a:prstGeom>
            <a:noFill/>
          </p:spPr>
          <p:txBody>
            <a:bodyPr wrap="none" rtlCol="0">
              <a:spAutoFit/>
            </a:bodyPr>
            <a:lstStyle/>
            <a:p>
              <a:r>
                <a:rPr lang="en-US" sz="2400" dirty="0" smtClean="0">
                  <a:latin typeface="+mj-lt"/>
                </a:rPr>
                <a:t>TXN 2</a:t>
              </a:r>
              <a:endParaRPr lang="en-US" sz="2400" dirty="0">
                <a:latin typeface="+mj-lt"/>
              </a:endParaRPr>
            </a:p>
          </p:txBody>
        </p:sp>
      </p:grpSp>
      <p:sp>
        <p:nvSpPr>
          <p:cNvPr id="17" name="TextBox 16"/>
          <p:cNvSpPr txBox="1"/>
          <p:nvPr/>
        </p:nvSpPr>
        <p:spPr>
          <a:xfrm>
            <a:off x="7723164" y="2711379"/>
            <a:ext cx="1927273" cy="830997"/>
          </a:xfrm>
          <a:prstGeom prst="rect">
            <a:avLst/>
          </a:prstGeom>
          <a:noFill/>
        </p:spPr>
        <p:txBody>
          <a:bodyPr wrap="square" rtlCol="0">
            <a:spAutoFit/>
          </a:bodyPr>
          <a:lstStyle/>
          <a:p>
            <a:r>
              <a:rPr lang="en-US" sz="2400" b="1" i="1" u="sng" dirty="0" smtClean="0"/>
              <a:t>No</a:t>
            </a:r>
            <a:r>
              <a:rPr lang="en-US" sz="2400" i="1" dirty="0" smtClean="0"/>
              <a:t> changes persisted</a:t>
            </a:r>
            <a:endParaRPr lang="en-US" sz="2400" i="1" dirty="0"/>
          </a:p>
        </p:txBody>
      </p:sp>
      <p:sp>
        <p:nvSpPr>
          <p:cNvPr id="18" name="TextBox 17"/>
          <p:cNvSpPr txBox="1"/>
          <p:nvPr/>
        </p:nvSpPr>
        <p:spPr>
          <a:xfrm>
            <a:off x="7737231" y="4854920"/>
            <a:ext cx="1927273" cy="830997"/>
          </a:xfrm>
          <a:prstGeom prst="rect">
            <a:avLst/>
          </a:prstGeom>
          <a:noFill/>
        </p:spPr>
        <p:txBody>
          <a:bodyPr wrap="square" rtlCol="0">
            <a:spAutoFit/>
          </a:bodyPr>
          <a:lstStyle/>
          <a:p>
            <a:r>
              <a:rPr lang="en-US" sz="2400" b="1" i="1" u="sng" dirty="0" smtClean="0"/>
              <a:t>All</a:t>
            </a:r>
            <a:r>
              <a:rPr lang="en-US" sz="2400" i="1" dirty="0" smtClean="0"/>
              <a:t> changes persisted</a:t>
            </a:r>
            <a:endParaRPr lang="en-US" sz="2400" i="1" dirty="0"/>
          </a:p>
        </p:txBody>
      </p:sp>
      <p:sp>
        <p:nvSpPr>
          <p:cNvPr id="19" name="TextBox 18"/>
          <p:cNvSpPr txBox="1"/>
          <p:nvPr/>
        </p:nvSpPr>
        <p:spPr>
          <a:xfrm>
            <a:off x="1924858" y="6094740"/>
            <a:ext cx="8342284"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pPr algn="ctr"/>
            <a:r>
              <a:rPr lang="en-US" sz="2800" dirty="0" smtClean="0">
                <a:latin typeface="+mj-lt"/>
              </a:rPr>
              <a:t>We’ll focus on how to </a:t>
            </a:r>
            <a:r>
              <a:rPr lang="en-US" sz="2800" smtClean="0">
                <a:latin typeface="+mj-lt"/>
              </a:rPr>
              <a:t>accomplish atomicity (via logging)</a:t>
            </a:r>
            <a:endParaRPr lang="en-US" sz="2800">
              <a:latin typeface="+mj-lt"/>
            </a:endParaRPr>
          </a:p>
        </p:txBody>
      </p:sp>
      <p:grpSp>
        <p:nvGrpSpPr>
          <p:cNvPr id="25" name="Group 24"/>
          <p:cNvGrpSpPr/>
          <p:nvPr/>
        </p:nvGrpSpPr>
        <p:grpSpPr>
          <a:xfrm>
            <a:off x="10136944" y="1825625"/>
            <a:ext cx="2031609" cy="3444793"/>
            <a:chOff x="10136944" y="1825625"/>
            <a:chExt cx="2031609" cy="3444793"/>
          </a:xfrm>
        </p:grpSpPr>
        <p:cxnSp>
          <p:nvCxnSpPr>
            <p:cNvPr id="14" name="Straight Connector 13"/>
            <p:cNvCxnSpPr/>
            <p:nvPr/>
          </p:nvCxnSpPr>
          <p:spPr>
            <a:xfrm>
              <a:off x="10136944" y="1825625"/>
              <a:ext cx="0" cy="34447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136944" y="1842557"/>
              <a:ext cx="2031609" cy="461665"/>
            </a:xfrm>
            <a:prstGeom prst="rect">
              <a:avLst/>
            </a:prstGeom>
            <a:noFill/>
            <a:effectLst/>
          </p:spPr>
          <p:txBody>
            <a:bodyPr wrap="square" rtlCol="0">
              <a:spAutoFit/>
            </a:bodyPr>
            <a:lstStyle/>
            <a:p>
              <a:r>
                <a:rPr lang="en-US" sz="2400" b="1" dirty="0" smtClean="0">
                  <a:solidFill>
                    <a:srgbClr val="FF0000"/>
                  </a:solidFill>
                  <a:latin typeface="+mj-lt"/>
                </a:rPr>
                <a:t>Crash / abort</a:t>
              </a:r>
              <a:endParaRPr lang="en-US" sz="2400" b="1" dirty="0">
                <a:solidFill>
                  <a:srgbClr val="FF0000"/>
                </a:solidFill>
                <a:latin typeface="+mj-lt"/>
              </a:endParaRPr>
            </a:p>
          </p:txBody>
        </p:sp>
      </p:grpSp>
      <p:sp>
        <p:nvSpPr>
          <p:cNvPr id="26" name="Content Placeholder 2"/>
          <p:cNvSpPr txBox="1">
            <a:spLocks/>
          </p:cNvSpPr>
          <p:nvPr/>
        </p:nvSpPr>
        <p:spPr>
          <a:xfrm>
            <a:off x="838200" y="4027266"/>
            <a:ext cx="6223782" cy="1711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u="sng" smtClean="0"/>
              <a:t>D</a:t>
            </a:r>
            <a:r>
              <a:rPr lang="en-US" smtClean="0"/>
              <a:t>urability</a:t>
            </a:r>
            <a:r>
              <a:rPr lang="en-US" dirty="0" smtClean="0"/>
              <a:t>:</a:t>
            </a:r>
          </a:p>
          <a:p>
            <a:pPr lvl="1"/>
            <a:r>
              <a:rPr lang="en-US" dirty="0" smtClean="0"/>
              <a:t>If DBMS stops running, changes due to completed TXNs should all persist</a:t>
            </a:r>
          </a:p>
          <a:p>
            <a:pPr lvl="1"/>
            <a:r>
              <a:rPr lang="en-US" i="1" dirty="0" smtClean="0"/>
              <a:t>Just store on stable disk</a:t>
            </a:r>
            <a:endParaRPr lang="en-US" i="1" dirty="0"/>
          </a:p>
        </p:txBody>
      </p:sp>
    </p:spTree>
    <p:extLst>
      <p:ext uri="{BB962C8B-B14F-4D97-AF65-F5344CB8AC3E}">
        <p14:creationId xmlns:p14="http://schemas.microsoft.com/office/powerpoint/2010/main" val="4332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7" grpId="0"/>
      <p:bldP spid="18" grpId="0"/>
      <p:bldP spid="19" grpId="0" animBg="1"/>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dirty="0"/>
              <a:t>The Log</a:t>
            </a:r>
          </a:p>
        </p:txBody>
      </p:sp>
      <p:sp>
        <p:nvSpPr>
          <p:cNvPr id="25603" name="Rectangle 3"/>
          <p:cNvSpPr>
            <a:spLocks noGrp="1" noChangeArrowheads="1"/>
          </p:cNvSpPr>
          <p:nvPr>
            <p:ph type="body" idx="1"/>
          </p:nvPr>
        </p:nvSpPr>
        <p:spPr>
          <a:xfrm>
            <a:off x="838200" y="1561514"/>
            <a:ext cx="10515600" cy="4915486"/>
          </a:xfrm>
          <a:noFill/>
          <a:ln/>
        </p:spPr>
        <p:txBody>
          <a:bodyPr>
            <a:normAutofit/>
          </a:bodyPr>
          <a:lstStyle/>
          <a:p>
            <a:r>
              <a:rPr lang="en-US" sz="3200" dirty="0" smtClean="0"/>
              <a:t>Is a list of modifications</a:t>
            </a:r>
          </a:p>
          <a:p>
            <a:endParaRPr lang="en-US" sz="3200" dirty="0" smtClean="0"/>
          </a:p>
          <a:p>
            <a:r>
              <a:rPr lang="en-US" sz="3200" dirty="0" smtClean="0"/>
              <a:t>Log </a:t>
            </a:r>
            <a:r>
              <a:rPr lang="en-US" sz="3200" dirty="0"/>
              <a:t>is </a:t>
            </a:r>
            <a:r>
              <a:rPr lang="en-US" sz="3200" i="1" dirty="0" smtClean="0"/>
              <a:t>duplexed </a:t>
            </a:r>
            <a:r>
              <a:rPr lang="en-US" sz="3200" dirty="0"/>
              <a:t>and </a:t>
            </a:r>
            <a:r>
              <a:rPr lang="en-US" sz="3200" i="1" dirty="0"/>
              <a:t>archived</a:t>
            </a:r>
            <a:r>
              <a:rPr lang="en-US" sz="3200" dirty="0"/>
              <a:t> on stable storage</a:t>
            </a:r>
            <a:r>
              <a:rPr lang="en-US" sz="3200" dirty="0" smtClean="0"/>
              <a:t>.	</a:t>
            </a:r>
          </a:p>
          <a:p>
            <a:pPr marL="0" indent="0">
              <a:buNone/>
            </a:pPr>
            <a:endParaRPr lang="en-US" sz="3200" dirty="0" smtClean="0"/>
          </a:p>
          <a:p>
            <a:r>
              <a:rPr lang="en-US" sz="3200" dirty="0" smtClean="0"/>
              <a:t>Can </a:t>
            </a:r>
            <a:r>
              <a:rPr lang="en-US" sz="3200" b="1" u="sng" dirty="0" smtClean="0"/>
              <a:t>force write</a:t>
            </a:r>
            <a:r>
              <a:rPr lang="en-US" sz="3200" u="sng" dirty="0" smtClean="0"/>
              <a:t> </a:t>
            </a:r>
            <a:r>
              <a:rPr lang="en-US" sz="3200" dirty="0" smtClean="0"/>
              <a:t>entries to disk</a:t>
            </a:r>
          </a:p>
          <a:p>
            <a:pPr lvl="1"/>
            <a:r>
              <a:rPr lang="en-US" sz="3200" dirty="0" smtClean="0"/>
              <a:t>A page goes to disk.</a:t>
            </a:r>
          </a:p>
          <a:p>
            <a:endParaRPr lang="en-US" sz="3200" dirty="0" smtClean="0"/>
          </a:p>
          <a:p>
            <a:r>
              <a:rPr lang="en-US" sz="3200" dirty="0" smtClean="0"/>
              <a:t>All </a:t>
            </a:r>
            <a:r>
              <a:rPr lang="en-US" sz="3200" dirty="0"/>
              <a:t>log </a:t>
            </a:r>
            <a:r>
              <a:rPr lang="en-US" sz="3200" dirty="0" smtClean="0"/>
              <a:t>activities </a:t>
            </a:r>
            <a:r>
              <a:rPr lang="en-US" sz="3200" b="1" i="1" dirty="0" smtClean="0"/>
              <a:t>handled transparently</a:t>
            </a:r>
            <a:r>
              <a:rPr lang="en-US" sz="3200" dirty="0" smtClean="0"/>
              <a:t> the </a:t>
            </a:r>
            <a:r>
              <a:rPr lang="en-US" sz="3200" dirty="0"/>
              <a:t>DBMS</a:t>
            </a:r>
            <a:r>
              <a:rPr lang="en-US" sz="3200" dirty="0" smtClean="0"/>
              <a:t>.</a:t>
            </a:r>
          </a:p>
        </p:txBody>
      </p:sp>
      <p:sp>
        <p:nvSpPr>
          <p:cNvPr id="2" name="Rectangle 1"/>
          <p:cNvSpPr/>
          <p:nvPr/>
        </p:nvSpPr>
        <p:spPr>
          <a:xfrm>
            <a:off x="9550090" y="2652683"/>
            <a:ext cx="2027621"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dirty="0">
                <a:latin typeface="+mj-lt"/>
              </a:rPr>
              <a:t>Assume we don’t lose it!</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43235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Motivation &amp;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996517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1536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15364" name="Rectangle 4"/>
          <p:cNvSpPr>
            <a:spLocks noGrp="1" noChangeArrowheads="1"/>
          </p:cNvSpPr>
          <p:nvPr>
            <p:ph type="title"/>
          </p:nvPr>
        </p:nvSpPr>
        <p:spPr>
          <a:noFill/>
          <a:ln/>
        </p:spPr>
        <p:txBody>
          <a:bodyPr/>
          <a:lstStyle/>
          <a:p>
            <a:r>
              <a:rPr lang="en-US" dirty="0"/>
              <a:t>Basic Idea</a:t>
            </a:r>
            <a:r>
              <a:rPr lang="en-US" dirty="0" smtClean="0"/>
              <a:t>: (Physical) </a:t>
            </a:r>
            <a:r>
              <a:rPr lang="en-US" dirty="0"/>
              <a:t>Logging</a:t>
            </a:r>
          </a:p>
        </p:txBody>
      </p:sp>
      <p:sp>
        <p:nvSpPr>
          <p:cNvPr id="15365" name="Rectangle 5"/>
          <p:cNvSpPr>
            <a:spLocks noGrp="1" noChangeArrowheads="1"/>
          </p:cNvSpPr>
          <p:nvPr>
            <p:ph type="body" idx="1"/>
          </p:nvPr>
        </p:nvSpPr>
        <p:spPr>
          <a:xfrm>
            <a:off x="838200" y="1690688"/>
            <a:ext cx="10515600" cy="4724400"/>
          </a:xfrm>
          <a:noFill/>
          <a:ln/>
        </p:spPr>
        <p:txBody>
          <a:bodyPr>
            <a:normAutofit/>
          </a:bodyPr>
          <a:lstStyle/>
          <a:p>
            <a:r>
              <a:rPr lang="en-US" dirty="0"/>
              <a:t>Record </a:t>
            </a:r>
            <a:r>
              <a:rPr lang="en-US" dirty="0" smtClean="0"/>
              <a:t>UNDO information for every update!</a:t>
            </a:r>
            <a:endParaRPr lang="en-US" dirty="0"/>
          </a:p>
          <a:p>
            <a:pPr lvl="1"/>
            <a:r>
              <a:rPr lang="en-US" sz="2800" dirty="0"/>
              <a:t>Sequential writes to </a:t>
            </a:r>
            <a:r>
              <a:rPr lang="en-US" sz="2800" dirty="0" smtClean="0"/>
              <a:t>log</a:t>
            </a:r>
            <a:endParaRPr lang="en-US" sz="2800" dirty="0"/>
          </a:p>
          <a:p>
            <a:pPr lvl="1"/>
            <a:r>
              <a:rPr lang="en-US" sz="2800" dirty="0"/>
              <a:t>Minimal info (diff) written to </a:t>
            </a:r>
            <a:r>
              <a:rPr lang="en-US" sz="2800" dirty="0" smtClean="0"/>
              <a:t>log</a:t>
            </a:r>
          </a:p>
          <a:p>
            <a:pPr lvl="1"/>
            <a:endParaRPr lang="en-US" sz="2800" i="1" dirty="0"/>
          </a:p>
          <a:p>
            <a:r>
              <a:rPr lang="en-US" dirty="0" smtClean="0"/>
              <a:t>The </a:t>
            </a:r>
            <a:r>
              <a:rPr lang="en-US" b="1" dirty="0" smtClean="0"/>
              <a:t>log</a:t>
            </a:r>
            <a:r>
              <a:rPr lang="en-US" dirty="0" smtClean="0"/>
              <a:t> consists of </a:t>
            </a:r>
            <a:r>
              <a:rPr lang="en-US" b="1" dirty="0" smtClean="0"/>
              <a:t>an </a:t>
            </a:r>
            <a:r>
              <a:rPr lang="en-US" b="1" dirty="0"/>
              <a:t>ordered list of </a:t>
            </a:r>
            <a:r>
              <a:rPr lang="en-US" b="1" dirty="0" smtClean="0"/>
              <a:t>actions</a:t>
            </a:r>
            <a:endParaRPr lang="en-US" b="1" dirty="0"/>
          </a:p>
          <a:p>
            <a:pPr lvl="1"/>
            <a:r>
              <a:rPr lang="en-US" sz="2800" dirty="0"/>
              <a:t>Log record contains: </a:t>
            </a:r>
          </a:p>
          <a:p>
            <a:pPr lvl="2">
              <a:buFontTx/>
              <a:buNone/>
            </a:pPr>
            <a:r>
              <a:rPr lang="en-US" sz="2800" dirty="0">
                <a:solidFill>
                  <a:srgbClr val="0000FF"/>
                </a:solidFill>
              </a:rPr>
              <a:t>&lt;XID, location, old data, new data&gt; </a:t>
            </a:r>
          </a:p>
        </p:txBody>
      </p:sp>
      <p:sp>
        <p:nvSpPr>
          <p:cNvPr id="2" name="Rectangle 1"/>
          <p:cNvSpPr/>
          <p:nvPr/>
        </p:nvSpPr>
        <p:spPr>
          <a:xfrm>
            <a:off x="2531562" y="5663625"/>
            <a:ext cx="7128876"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a:spAutoFit/>
          </a:bodyPr>
          <a:lstStyle/>
          <a:p>
            <a:pPr algn="ctr"/>
            <a:r>
              <a:rPr lang="en-US" sz="3200" dirty="0" smtClean="0">
                <a:latin typeface="+mj-lt"/>
              </a:rPr>
              <a:t>This is sufficient </a:t>
            </a:r>
            <a:r>
              <a:rPr lang="en-US" sz="3200" dirty="0">
                <a:latin typeface="+mj-lt"/>
              </a:rPr>
              <a:t>to UNDO any transaction!</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43235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Motivation &amp;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165738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1536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15364" name="Rectangle 4"/>
          <p:cNvSpPr>
            <a:spLocks noGrp="1" noChangeArrowheads="1"/>
          </p:cNvSpPr>
          <p:nvPr>
            <p:ph type="title"/>
          </p:nvPr>
        </p:nvSpPr>
        <p:spPr>
          <a:noFill/>
          <a:ln/>
        </p:spPr>
        <p:txBody>
          <a:bodyPr/>
          <a:lstStyle/>
          <a:p>
            <a:r>
              <a:rPr lang="en-US" dirty="0" smtClean="0"/>
              <a:t>Why do we need logging for atomicity?</a:t>
            </a:r>
            <a:endParaRPr lang="en-US" dirty="0"/>
          </a:p>
        </p:txBody>
      </p:sp>
      <p:sp>
        <p:nvSpPr>
          <p:cNvPr id="15365" name="Rectangle 5"/>
          <p:cNvSpPr>
            <a:spLocks noGrp="1" noChangeArrowheads="1"/>
          </p:cNvSpPr>
          <p:nvPr>
            <p:ph type="body" idx="1"/>
          </p:nvPr>
        </p:nvSpPr>
        <p:spPr>
          <a:xfrm>
            <a:off x="838200" y="1690688"/>
            <a:ext cx="10515600" cy="4724400"/>
          </a:xfrm>
          <a:noFill/>
          <a:ln/>
        </p:spPr>
        <p:txBody>
          <a:bodyPr>
            <a:normAutofit/>
          </a:bodyPr>
          <a:lstStyle/>
          <a:p>
            <a:r>
              <a:rPr lang="en-US" dirty="0" smtClean="0"/>
              <a:t>Couldn’t we just write TXN to disk </a:t>
            </a:r>
            <a:r>
              <a:rPr lang="en-US" b="1" dirty="0" smtClean="0"/>
              <a:t>only</a:t>
            </a:r>
            <a:r>
              <a:rPr lang="en-US" dirty="0" smtClean="0"/>
              <a:t> once whole TXN complete?</a:t>
            </a:r>
          </a:p>
          <a:p>
            <a:pPr lvl="1"/>
            <a:r>
              <a:rPr lang="en-US" sz="2400" dirty="0" smtClean="0"/>
              <a:t>Then, if abort / crash and TXN not complete, it has no effect- atomicity!</a:t>
            </a:r>
            <a:endParaRPr lang="en-US" dirty="0" smtClean="0"/>
          </a:p>
          <a:p>
            <a:pPr lvl="1"/>
            <a:r>
              <a:rPr lang="en-US" sz="2400" i="1" dirty="0" smtClean="0"/>
              <a:t>With unlimited memory and time, this could work…</a:t>
            </a:r>
          </a:p>
          <a:p>
            <a:pPr lvl="1"/>
            <a:endParaRPr lang="en-US" i="1" dirty="0"/>
          </a:p>
          <a:p>
            <a:r>
              <a:rPr lang="en-US" sz="2800" dirty="0" smtClean="0"/>
              <a:t>However, we </a:t>
            </a:r>
            <a:r>
              <a:rPr lang="en-US" sz="2800" b="1" dirty="0" smtClean="0"/>
              <a:t>need to log partial results of TXNs</a:t>
            </a:r>
            <a:r>
              <a:rPr lang="en-US" sz="2800" dirty="0" smtClean="0"/>
              <a:t> because of:</a:t>
            </a:r>
          </a:p>
          <a:p>
            <a:pPr lvl="1"/>
            <a:r>
              <a:rPr lang="en-US" sz="2400" dirty="0" smtClean="0"/>
              <a:t>Memory constraints (enough space for full TXN??)</a:t>
            </a:r>
          </a:p>
          <a:p>
            <a:pPr lvl="1"/>
            <a:r>
              <a:rPr lang="en-US" dirty="0" smtClean="0"/>
              <a:t>Time constraints (what if one TXN takes very long?)</a:t>
            </a:r>
            <a:endParaRPr lang="en-US" sz="2400" dirty="0" smtClean="0"/>
          </a:p>
        </p:txBody>
      </p:sp>
      <p:sp>
        <p:nvSpPr>
          <p:cNvPr id="2" name="Rectangle 1"/>
          <p:cNvSpPr/>
          <p:nvPr/>
        </p:nvSpPr>
        <p:spPr>
          <a:xfrm>
            <a:off x="1468066" y="5129184"/>
            <a:ext cx="9255868"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a:spAutoFit/>
          </a:bodyPr>
          <a:lstStyle/>
          <a:p>
            <a:pPr algn="ctr"/>
            <a:r>
              <a:rPr lang="en-US" sz="2800" dirty="0" smtClean="0">
                <a:latin typeface="+mj-lt"/>
              </a:rPr>
              <a:t>We need to write partial results to disk!</a:t>
            </a:r>
          </a:p>
          <a:p>
            <a:pPr algn="ctr"/>
            <a:r>
              <a:rPr lang="en-US" sz="2800" dirty="0" smtClean="0">
                <a:latin typeface="+mj-lt"/>
              </a:rPr>
              <a:t>…And so we need a </a:t>
            </a:r>
            <a:r>
              <a:rPr lang="en-US" sz="2800" b="1" dirty="0" smtClean="0">
                <a:latin typeface="+mj-lt"/>
              </a:rPr>
              <a:t>log</a:t>
            </a:r>
            <a:r>
              <a:rPr lang="en-US" sz="2800" dirty="0" smtClean="0">
                <a:latin typeface="+mj-lt"/>
              </a:rPr>
              <a:t> to be able to </a:t>
            </a:r>
            <a:r>
              <a:rPr lang="en-US" sz="2800" b="1" i="1" dirty="0" smtClean="0">
                <a:latin typeface="+mj-lt"/>
              </a:rPr>
              <a:t>undo</a:t>
            </a:r>
            <a:r>
              <a:rPr lang="en-US" sz="2800" dirty="0" smtClean="0">
                <a:latin typeface="+mj-lt"/>
              </a:rPr>
              <a:t> these partial results!</a:t>
            </a:r>
            <a:endParaRPr lang="en-US" sz="2800" dirty="0">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43235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Motivation &amp;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3426268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Atomicity &amp; Durability via Logging</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38</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77845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2133600"/>
            <a:ext cx="10515600" cy="3867807"/>
          </a:xfrm>
        </p:spPr>
        <p:txBody>
          <a:bodyPr>
            <a:normAutofit/>
          </a:bodyPr>
          <a:lstStyle/>
          <a:p>
            <a:pPr marL="514350" indent="-514350">
              <a:buFont typeface="+mj-lt"/>
              <a:buAutoNum type="arabicPeriod"/>
            </a:pPr>
            <a:r>
              <a:rPr lang="en-US" dirty="0" smtClean="0">
                <a:latin typeface="+mj-lt"/>
              </a:rPr>
              <a:t>Logging: An animation of commit protocols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39</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12248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this pair of lectures</a:t>
            </a:r>
            <a:endParaRPr lang="en-US" dirty="0"/>
          </a:p>
        </p:txBody>
      </p:sp>
      <p:sp>
        <p:nvSpPr>
          <p:cNvPr id="3" name="Content Placeholder 2"/>
          <p:cNvSpPr>
            <a:spLocks noGrp="1"/>
          </p:cNvSpPr>
          <p:nvPr>
            <p:ph idx="1"/>
          </p:nvPr>
        </p:nvSpPr>
        <p:spPr>
          <a:xfrm>
            <a:off x="838200" y="1825624"/>
            <a:ext cx="10515600" cy="4630259"/>
          </a:xfrm>
        </p:spPr>
        <p:txBody>
          <a:bodyPr>
            <a:normAutofit lnSpcReduction="10000"/>
          </a:bodyPr>
          <a:lstStyle/>
          <a:p>
            <a:r>
              <a:rPr lang="en-US" b="1" dirty="0" smtClean="0"/>
              <a:t>Transactions</a:t>
            </a:r>
            <a:r>
              <a:rPr lang="en-US" dirty="0" smtClean="0"/>
              <a:t> are a programming abstraction that enables the DBMS to handle </a:t>
            </a:r>
            <a:r>
              <a:rPr lang="en-US" i="1" dirty="0" smtClean="0"/>
              <a:t>recovery</a:t>
            </a:r>
            <a:r>
              <a:rPr lang="en-US" dirty="0" smtClean="0"/>
              <a:t> and </a:t>
            </a:r>
            <a:r>
              <a:rPr lang="en-US" i="1" dirty="0" smtClean="0"/>
              <a:t>concurrency</a:t>
            </a:r>
            <a:r>
              <a:rPr lang="en-US" dirty="0" smtClean="0"/>
              <a:t> for users.</a:t>
            </a:r>
          </a:p>
          <a:p>
            <a:endParaRPr lang="en-US" dirty="0" smtClean="0"/>
          </a:p>
          <a:p>
            <a:r>
              <a:rPr lang="en-US" b="1" dirty="0" smtClean="0"/>
              <a:t>Application: </a:t>
            </a:r>
            <a:r>
              <a:rPr lang="en-US" dirty="0" smtClean="0"/>
              <a:t>Transactions are critical for users</a:t>
            </a:r>
          </a:p>
          <a:p>
            <a:pPr lvl="1"/>
            <a:r>
              <a:rPr lang="en-US" dirty="0" smtClean="0"/>
              <a:t>Even </a:t>
            </a:r>
            <a:r>
              <a:rPr lang="en-US" dirty="0"/>
              <a:t>casual </a:t>
            </a:r>
            <a:r>
              <a:rPr lang="en-US" dirty="0" smtClean="0"/>
              <a:t>users of data processing systems!</a:t>
            </a:r>
          </a:p>
          <a:p>
            <a:pPr marL="457200" lvl="1" indent="0">
              <a:buNone/>
            </a:pPr>
            <a:endParaRPr lang="en-US" b="1" dirty="0"/>
          </a:p>
          <a:p>
            <a:r>
              <a:rPr lang="en-US" b="1" dirty="0" smtClean="0"/>
              <a:t>Fundamentals: </a:t>
            </a:r>
            <a:r>
              <a:rPr lang="en-US" dirty="0" smtClean="0"/>
              <a:t>The basics of </a:t>
            </a:r>
            <a:r>
              <a:rPr lang="en-US" b="1" dirty="0" smtClean="0"/>
              <a:t>how</a:t>
            </a:r>
            <a:r>
              <a:rPr lang="en-US" dirty="0" smtClean="0"/>
              <a:t> TXNs work</a:t>
            </a:r>
          </a:p>
          <a:p>
            <a:pPr lvl="1"/>
            <a:r>
              <a:rPr lang="en-US" dirty="0" smtClean="0"/>
              <a:t>Transaction processing is part of the debate around new data processing systems</a:t>
            </a:r>
          </a:p>
          <a:p>
            <a:pPr lvl="2"/>
            <a:endParaRPr lang="en-US" dirty="0" smtClean="0"/>
          </a:p>
          <a:p>
            <a:pPr lvl="1"/>
            <a:r>
              <a:rPr lang="en-US" dirty="0" smtClean="0"/>
              <a:t>Give you enough information to understand how TXNs work, and the main concerns with using them</a:t>
            </a:r>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12089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Lectures 7 &amp; </a:t>
              </a:r>
              <a:r>
                <a:rPr lang="en-US" sz="1400" b="1" i="1" dirty="0">
                  <a:solidFill>
                    <a:schemeClr val="tx1">
                      <a:lumMod val="65000"/>
                      <a:lumOff val="35000"/>
                    </a:schemeClr>
                  </a:solidFill>
                  <a:latin typeface="+mj-lt"/>
                </a:rPr>
                <a:t>8</a:t>
              </a:r>
            </a:p>
          </p:txBody>
        </p:sp>
      </p:grpSp>
      <p:sp>
        <p:nvSpPr>
          <p:cNvPr id="7" name="Rectangle 6"/>
          <p:cNvSpPr/>
          <p:nvPr/>
        </p:nvSpPr>
        <p:spPr>
          <a:xfrm>
            <a:off x="7898210" y="6027003"/>
            <a:ext cx="3455590"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i="1" dirty="0">
                <a:latin typeface="+mj-lt"/>
              </a:rPr>
              <a:t>If you want to build a TXN engine, CS245 is needed.</a:t>
            </a:r>
          </a:p>
        </p:txBody>
      </p:sp>
    </p:spTree>
    <p:extLst>
      <p:ext uri="{BB962C8B-B14F-4D97-AF65-F5344CB8AC3E}">
        <p14:creationId xmlns:p14="http://schemas.microsoft.com/office/powerpoint/2010/main" val="238531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49375"/>
            <a:ext cx="8229600" cy="1143000"/>
          </a:xfrm>
        </p:spPr>
        <p:txBody>
          <a:bodyPr/>
          <a:lstStyle/>
          <a:p>
            <a:r>
              <a:rPr lang="en-US" dirty="0" smtClean="0"/>
              <a:t>A Picture of Logging</a:t>
            </a:r>
            <a:endParaRPr lang="en-US" dirty="0"/>
          </a:p>
        </p:txBody>
      </p:sp>
      <p:grpSp>
        <p:nvGrpSpPr>
          <p:cNvPr id="3" name="Group 2"/>
          <p:cNvGrpSpPr/>
          <p:nvPr/>
        </p:nvGrpSpPr>
        <p:grpSpPr>
          <a:xfrm>
            <a:off x="0" y="-22510"/>
            <a:ext cx="12192000" cy="307777"/>
            <a:chOff x="0" y="-22510"/>
            <a:chExt cx="12192000" cy="307777"/>
          </a:xfrm>
        </p:grpSpPr>
        <p:sp>
          <p:nvSpPr>
            <p:cNvPr id="4" name="Rectangle 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 name="TextBox 4"/>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027943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picture of logging</a:t>
            </a:r>
            <a:endParaRPr lang="en-US" dirty="0"/>
          </a:p>
        </p:txBody>
      </p:sp>
      <p:sp>
        <p:nvSpPr>
          <p:cNvPr id="4" name="Can 3"/>
          <p:cNvSpPr/>
          <p:nvPr/>
        </p:nvSpPr>
        <p:spPr>
          <a:xfrm>
            <a:off x="2165683" y="4920916"/>
            <a:ext cx="3114845"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Data on Disk</a:t>
            </a:r>
          </a:p>
        </p:txBody>
      </p:sp>
      <p:sp>
        <p:nvSpPr>
          <p:cNvPr id="5" name="Rectangle 4"/>
          <p:cNvSpPr/>
          <p:nvPr/>
        </p:nvSpPr>
        <p:spPr>
          <a:xfrm>
            <a:off x="2058736" y="2354179"/>
            <a:ext cx="6149473" cy="1858210"/>
          </a:xfrm>
          <a:prstGeom prst="rect">
            <a:avLst/>
          </a:prstGeom>
          <a:solidFill>
            <a:schemeClr val="accent6">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mj-lt"/>
              </a:rPr>
              <a:t>Main Memory</a:t>
            </a:r>
          </a:p>
        </p:txBody>
      </p:sp>
      <p:sp>
        <p:nvSpPr>
          <p:cNvPr id="6" name="Can 5"/>
          <p:cNvSpPr/>
          <p:nvPr/>
        </p:nvSpPr>
        <p:spPr>
          <a:xfrm>
            <a:off x="6149472" y="4920916"/>
            <a:ext cx="2058737"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Log on Disk</a:t>
            </a:r>
          </a:p>
        </p:txBody>
      </p:sp>
      <p:sp>
        <p:nvSpPr>
          <p:cNvPr id="7" name="Rectangle 6"/>
          <p:cNvSpPr/>
          <p:nvPr/>
        </p:nvSpPr>
        <p:spPr>
          <a:xfrm>
            <a:off x="5502438" y="2354179"/>
            <a:ext cx="2705771" cy="695158"/>
          </a:xfrm>
          <a:prstGeom prst="rect">
            <a:avLst/>
          </a:prstGeom>
          <a:solidFill>
            <a:schemeClr val="accent2">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chemeClr val="tx1"/>
                </a:solidFill>
                <a:latin typeface="+mj-lt"/>
              </a:rPr>
              <a:t>Log</a:t>
            </a:r>
          </a:p>
        </p:txBody>
      </p:sp>
      <p:sp>
        <p:nvSpPr>
          <p:cNvPr id="8" name="TextBox 7"/>
          <p:cNvSpPr txBox="1"/>
          <p:nvPr/>
        </p:nvSpPr>
        <p:spPr>
          <a:xfrm>
            <a:off x="-7970" y="2353804"/>
            <a:ext cx="1363579" cy="707886"/>
          </a:xfrm>
          <a:prstGeom prst="rect">
            <a:avLst/>
          </a:prstGeom>
          <a:noFill/>
        </p:spPr>
        <p:txBody>
          <a:bodyPr wrap="square" rtlCol="0">
            <a:spAutoFit/>
          </a:bodyPr>
          <a:lstStyle/>
          <a:p>
            <a:pPr algn="ctr"/>
            <a:r>
              <a:rPr lang="en-US" sz="4000" dirty="0" smtClean="0"/>
              <a:t>T </a:t>
            </a:r>
            <a:endParaRPr lang="en-US" sz="4000" dirty="0"/>
          </a:p>
        </p:txBody>
      </p:sp>
      <p:sp>
        <p:nvSpPr>
          <p:cNvPr id="10" name="Oval 9"/>
          <p:cNvSpPr/>
          <p:nvPr/>
        </p:nvSpPr>
        <p:spPr>
          <a:xfrm>
            <a:off x="2165682" y="2447758"/>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A=0</a:t>
            </a:r>
          </a:p>
        </p:txBody>
      </p:sp>
      <p:sp>
        <p:nvSpPr>
          <p:cNvPr id="14" name="Oval 13"/>
          <p:cNvSpPr/>
          <p:nvPr/>
        </p:nvSpPr>
        <p:spPr>
          <a:xfrm>
            <a:off x="2165682" y="3175000"/>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B=5</a:t>
            </a:r>
          </a:p>
        </p:txBody>
      </p:sp>
      <p:sp>
        <p:nvSpPr>
          <p:cNvPr id="15" name="Oval 14"/>
          <p:cNvSpPr/>
          <p:nvPr/>
        </p:nvSpPr>
        <p:spPr>
          <a:xfrm>
            <a:off x="2219156" y="5027862"/>
            <a:ext cx="1323475"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A=0</a:t>
            </a:r>
          </a:p>
        </p:txBody>
      </p:sp>
      <p:cxnSp>
        <p:nvCxnSpPr>
          <p:cNvPr id="17" name="Straight Arrow Connector 16"/>
          <p:cNvCxnSpPr>
            <a:endCxn id="10" idx="2"/>
          </p:cNvCxnSpPr>
          <p:nvPr/>
        </p:nvCxnSpPr>
        <p:spPr>
          <a:xfrm>
            <a:off x="1256630" y="2735179"/>
            <a:ext cx="909052" cy="0"/>
          </a:xfrm>
          <a:prstGeom prst="straightConnector1">
            <a:avLst/>
          </a:prstGeom>
          <a:ln w="76200">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524000" y="1290958"/>
            <a:ext cx="3689684" cy="707886"/>
          </a:xfrm>
          <a:prstGeom prst="rect">
            <a:avLst/>
          </a:prstGeom>
          <a:noFill/>
        </p:spPr>
        <p:txBody>
          <a:bodyPr wrap="square" rtlCol="0">
            <a:spAutoFit/>
          </a:bodyPr>
          <a:lstStyle/>
          <a:p>
            <a:pPr algn="ctr"/>
            <a:r>
              <a:rPr lang="en-US" sz="4000" dirty="0"/>
              <a:t>T: R(A), W(A) </a:t>
            </a:r>
          </a:p>
        </p:txBody>
      </p:sp>
      <p:grpSp>
        <p:nvGrpSpPr>
          <p:cNvPr id="20" name="Group 19"/>
          <p:cNvGrpSpPr/>
          <p:nvPr/>
        </p:nvGrpSpPr>
        <p:grpSpPr>
          <a:xfrm>
            <a:off x="0" y="-22510"/>
            <a:ext cx="12192000" cy="307777"/>
            <a:chOff x="0" y="-22510"/>
            <a:chExt cx="12192000" cy="307777"/>
          </a:xfrm>
        </p:grpSpPr>
        <p:sp>
          <p:nvSpPr>
            <p:cNvPr id="21" name="Rectangle 2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2" name="TextBox 21"/>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6457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picture of logging</a:t>
            </a:r>
            <a:endParaRPr lang="en-US" dirty="0"/>
          </a:p>
        </p:txBody>
      </p:sp>
      <p:sp>
        <p:nvSpPr>
          <p:cNvPr id="4" name="Can 3"/>
          <p:cNvSpPr/>
          <p:nvPr/>
        </p:nvSpPr>
        <p:spPr>
          <a:xfrm>
            <a:off x="2165683" y="4920748"/>
            <a:ext cx="3114845"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Data on Disk</a:t>
            </a:r>
          </a:p>
        </p:txBody>
      </p:sp>
      <p:sp>
        <p:nvSpPr>
          <p:cNvPr id="5" name="Rectangle 4"/>
          <p:cNvSpPr/>
          <p:nvPr/>
        </p:nvSpPr>
        <p:spPr>
          <a:xfrm>
            <a:off x="2058736" y="2354011"/>
            <a:ext cx="6149473" cy="1858210"/>
          </a:xfrm>
          <a:prstGeom prst="rect">
            <a:avLst/>
          </a:prstGeom>
          <a:solidFill>
            <a:schemeClr val="accent6">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mj-lt"/>
              </a:rPr>
              <a:t>Main Memory</a:t>
            </a:r>
          </a:p>
        </p:txBody>
      </p:sp>
      <p:sp>
        <p:nvSpPr>
          <p:cNvPr id="6" name="Can 5"/>
          <p:cNvSpPr/>
          <p:nvPr/>
        </p:nvSpPr>
        <p:spPr>
          <a:xfrm>
            <a:off x="6149472" y="4920748"/>
            <a:ext cx="2058737"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Log on Disk</a:t>
            </a:r>
          </a:p>
        </p:txBody>
      </p:sp>
      <p:sp>
        <p:nvSpPr>
          <p:cNvPr id="7" name="Rectangle 6"/>
          <p:cNvSpPr/>
          <p:nvPr/>
        </p:nvSpPr>
        <p:spPr>
          <a:xfrm>
            <a:off x="5502438" y="2354011"/>
            <a:ext cx="2705771" cy="695158"/>
          </a:xfrm>
          <a:prstGeom prst="rect">
            <a:avLst/>
          </a:prstGeom>
          <a:solidFill>
            <a:schemeClr val="accent2">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chemeClr val="tx1"/>
                </a:solidFill>
                <a:latin typeface="+mj-lt"/>
              </a:rPr>
              <a:t>Log</a:t>
            </a:r>
          </a:p>
        </p:txBody>
      </p:sp>
      <p:sp>
        <p:nvSpPr>
          <p:cNvPr id="8" name="TextBox 7"/>
          <p:cNvSpPr txBox="1"/>
          <p:nvPr/>
        </p:nvSpPr>
        <p:spPr>
          <a:xfrm>
            <a:off x="0" y="2354012"/>
            <a:ext cx="1363579" cy="707886"/>
          </a:xfrm>
          <a:prstGeom prst="rect">
            <a:avLst/>
          </a:prstGeom>
          <a:noFill/>
        </p:spPr>
        <p:txBody>
          <a:bodyPr wrap="square" rtlCol="0">
            <a:spAutoFit/>
          </a:bodyPr>
          <a:lstStyle/>
          <a:p>
            <a:pPr algn="ctr"/>
            <a:r>
              <a:rPr lang="en-US" sz="4000" dirty="0">
                <a:latin typeface="+mj-lt"/>
              </a:rPr>
              <a:t>T </a:t>
            </a:r>
          </a:p>
        </p:txBody>
      </p:sp>
      <p:sp>
        <p:nvSpPr>
          <p:cNvPr id="10" name="Oval 9"/>
          <p:cNvSpPr/>
          <p:nvPr/>
        </p:nvSpPr>
        <p:spPr>
          <a:xfrm>
            <a:off x="2165682" y="2447590"/>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A=1</a:t>
            </a:r>
          </a:p>
        </p:txBody>
      </p:sp>
      <p:sp>
        <p:nvSpPr>
          <p:cNvPr id="14" name="Oval 13"/>
          <p:cNvSpPr/>
          <p:nvPr/>
        </p:nvSpPr>
        <p:spPr>
          <a:xfrm>
            <a:off x="2165682" y="3174832"/>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B=5</a:t>
            </a:r>
          </a:p>
        </p:txBody>
      </p:sp>
      <p:sp>
        <p:nvSpPr>
          <p:cNvPr id="15" name="Oval 14"/>
          <p:cNvSpPr/>
          <p:nvPr/>
        </p:nvSpPr>
        <p:spPr>
          <a:xfrm>
            <a:off x="2219156" y="5027694"/>
            <a:ext cx="1323475"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A=0</a:t>
            </a:r>
          </a:p>
        </p:txBody>
      </p:sp>
      <p:cxnSp>
        <p:nvCxnSpPr>
          <p:cNvPr id="17" name="Straight Arrow Connector 16"/>
          <p:cNvCxnSpPr>
            <a:endCxn id="10" idx="2"/>
          </p:cNvCxnSpPr>
          <p:nvPr/>
        </p:nvCxnSpPr>
        <p:spPr>
          <a:xfrm>
            <a:off x="1256630" y="2735011"/>
            <a:ext cx="909052" cy="0"/>
          </a:xfrm>
          <a:prstGeom prst="straightConnector1">
            <a:avLst/>
          </a:prstGeom>
          <a:ln w="76200">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524000" y="1290958"/>
            <a:ext cx="3689684" cy="707886"/>
          </a:xfrm>
          <a:prstGeom prst="rect">
            <a:avLst/>
          </a:prstGeom>
          <a:noFill/>
        </p:spPr>
        <p:txBody>
          <a:bodyPr wrap="square" rtlCol="0">
            <a:spAutoFit/>
          </a:bodyPr>
          <a:lstStyle/>
          <a:p>
            <a:pPr algn="ctr"/>
            <a:r>
              <a:rPr lang="en-US" sz="4000" dirty="0"/>
              <a:t>T: R(A), W(A) </a:t>
            </a:r>
          </a:p>
        </p:txBody>
      </p:sp>
      <p:sp>
        <p:nvSpPr>
          <p:cNvPr id="13" name="TextBox 12"/>
          <p:cNvSpPr txBox="1"/>
          <p:nvPr/>
        </p:nvSpPr>
        <p:spPr>
          <a:xfrm>
            <a:off x="5355389" y="1690688"/>
            <a:ext cx="1711158" cy="523220"/>
          </a:xfrm>
          <a:prstGeom prst="rect">
            <a:avLst/>
          </a:prstGeom>
          <a:noFill/>
        </p:spPr>
        <p:txBody>
          <a:bodyPr wrap="square" rtlCol="0">
            <a:spAutoFit/>
          </a:bodyPr>
          <a:lstStyle/>
          <a:p>
            <a:r>
              <a:rPr lang="en-US" sz="2800" dirty="0" smtClean="0">
                <a:latin typeface="+mj-lt"/>
              </a:rPr>
              <a:t>A: 0</a:t>
            </a:r>
            <a:r>
              <a:rPr lang="en-US" sz="2800" dirty="0">
                <a:latin typeface="+mj-lt"/>
                <a:sym typeface="Wingdings"/>
              </a:rPr>
              <a:t>1</a:t>
            </a:r>
            <a:endParaRPr lang="en-US" sz="2800" dirty="0">
              <a:latin typeface="+mj-lt"/>
            </a:endParaRPr>
          </a:p>
        </p:txBody>
      </p:sp>
      <p:sp>
        <p:nvSpPr>
          <p:cNvPr id="16" name="Rectangle 15"/>
          <p:cNvSpPr/>
          <p:nvPr/>
        </p:nvSpPr>
        <p:spPr>
          <a:xfrm>
            <a:off x="5502437" y="2360699"/>
            <a:ext cx="286088" cy="714945"/>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18" name="Group 17"/>
          <p:cNvGrpSpPr/>
          <p:nvPr/>
        </p:nvGrpSpPr>
        <p:grpSpPr>
          <a:xfrm>
            <a:off x="0" y="-22510"/>
            <a:ext cx="12192000" cy="307777"/>
            <a:chOff x="0" y="-22510"/>
            <a:chExt cx="12192000" cy="307777"/>
          </a:xfrm>
        </p:grpSpPr>
        <p:sp>
          <p:nvSpPr>
            <p:cNvPr id="20" name="Rectangle 1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1" name="TextBox 20"/>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891023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picture of logging</a:t>
            </a:r>
            <a:endParaRPr lang="en-US" dirty="0"/>
          </a:p>
        </p:txBody>
      </p:sp>
      <p:sp>
        <p:nvSpPr>
          <p:cNvPr id="4" name="Can 3"/>
          <p:cNvSpPr/>
          <p:nvPr/>
        </p:nvSpPr>
        <p:spPr>
          <a:xfrm>
            <a:off x="2165683" y="4920748"/>
            <a:ext cx="3114845"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Data on Disk</a:t>
            </a:r>
          </a:p>
        </p:txBody>
      </p:sp>
      <p:sp>
        <p:nvSpPr>
          <p:cNvPr id="5" name="Rectangle 4"/>
          <p:cNvSpPr/>
          <p:nvPr/>
        </p:nvSpPr>
        <p:spPr>
          <a:xfrm>
            <a:off x="2058736" y="2354011"/>
            <a:ext cx="6149473" cy="1858210"/>
          </a:xfrm>
          <a:prstGeom prst="rect">
            <a:avLst/>
          </a:prstGeom>
          <a:solidFill>
            <a:schemeClr val="accent6">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mj-lt"/>
              </a:rPr>
              <a:t>Main Memory</a:t>
            </a:r>
          </a:p>
        </p:txBody>
      </p:sp>
      <p:sp>
        <p:nvSpPr>
          <p:cNvPr id="6" name="Can 5"/>
          <p:cNvSpPr/>
          <p:nvPr/>
        </p:nvSpPr>
        <p:spPr>
          <a:xfrm>
            <a:off x="6149472" y="4920748"/>
            <a:ext cx="2058737"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Log on Disk</a:t>
            </a:r>
          </a:p>
        </p:txBody>
      </p:sp>
      <p:sp>
        <p:nvSpPr>
          <p:cNvPr id="7" name="Rectangle 6"/>
          <p:cNvSpPr/>
          <p:nvPr/>
        </p:nvSpPr>
        <p:spPr>
          <a:xfrm>
            <a:off x="5502438" y="2354011"/>
            <a:ext cx="2705771" cy="695158"/>
          </a:xfrm>
          <a:prstGeom prst="rect">
            <a:avLst/>
          </a:prstGeom>
          <a:solidFill>
            <a:schemeClr val="accent2">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chemeClr val="tx1"/>
                </a:solidFill>
                <a:latin typeface="+mj-lt"/>
              </a:rPr>
              <a:t>Log</a:t>
            </a:r>
          </a:p>
        </p:txBody>
      </p:sp>
      <p:sp>
        <p:nvSpPr>
          <p:cNvPr id="8" name="TextBox 7"/>
          <p:cNvSpPr txBox="1"/>
          <p:nvPr/>
        </p:nvSpPr>
        <p:spPr>
          <a:xfrm>
            <a:off x="0" y="2354012"/>
            <a:ext cx="1363579" cy="707886"/>
          </a:xfrm>
          <a:prstGeom prst="rect">
            <a:avLst/>
          </a:prstGeom>
          <a:noFill/>
        </p:spPr>
        <p:txBody>
          <a:bodyPr wrap="square" rtlCol="0">
            <a:spAutoFit/>
          </a:bodyPr>
          <a:lstStyle/>
          <a:p>
            <a:pPr algn="ctr"/>
            <a:r>
              <a:rPr lang="en-US" sz="4000" dirty="0">
                <a:latin typeface="+mj-lt"/>
              </a:rPr>
              <a:t>T </a:t>
            </a:r>
          </a:p>
        </p:txBody>
      </p:sp>
      <p:sp>
        <p:nvSpPr>
          <p:cNvPr id="10" name="Oval 9"/>
          <p:cNvSpPr/>
          <p:nvPr/>
        </p:nvSpPr>
        <p:spPr>
          <a:xfrm>
            <a:off x="2165682" y="2447590"/>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A=1</a:t>
            </a:r>
          </a:p>
        </p:txBody>
      </p:sp>
      <p:sp>
        <p:nvSpPr>
          <p:cNvPr id="14" name="Oval 13"/>
          <p:cNvSpPr/>
          <p:nvPr/>
        </p:nvSpPr>
        <p:spPr>
          <a:xfrm>
            <a:off x="2165682" y="3174832"/>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B=5</a:t>
            </a:r>
          </a:p>
        </p:txBody>
      </p:sp>
      <p:sp>
        <p:nvSpPr>
          <p:cNvPr id="15" name="Oval 14"/>
          <p:cNvSpPr/>
          <p:nvPr/>
        </p:nvSpPr>
        <p:spPr>
          <a:xfrm>
            <a:off x="2219156" y="5027694"/>
            <a:ext cx="1323475"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A=0</a:t>
            </a:r>
          </a:p>
        </p:txBody>
      </p:sp>
      <p:cxnSp>
        <p:nvCxnSpPr>
          <p:cNvPr id="17" name="Straight Arrow Connector 16"/>
          <p:cNvCxnSpPr>
            <a:endCxn id="10" idx="2"/>
          </p:cNvCxnSpPr>
          <p:nvPr/>
        </p:nvCxnSpPr>
        <p:spPr>
          <a:xfrm>
            <a:off x="1256630" y="2735011"/>
            <a:ext cx="909052" cy="0"/>
          </a:xfrm>
          <a:prstGeom prst="straightConnector1">
            <a:avLst/>
          </a:prstGeom>
          <a:ln w="76200">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524000" y="1290958"/>
            <a:ext cx="3689684" cy="707886"/>
          </a:xfrm>
          <a:prstGeom prst="rect">
            <a:avLst/>
          </a:prstGeom>
          <a:noFill/>
        </p:spPr>
        <p:txBody>
          <a:bodyPr wrap="square" rtlCol="0">
            <a:spAutoFit/>
          </a:bodyPr>
          <a:lstStyle/>
          <a:p>
            <a:pPr algn="ctr"/>
            <a:r>
              <a:rPr lang="en-US" sz="4000" dirty="0"/>
              <a:t>T: R(A), W(A) </a:t>
            </a:r>
          </a:p>
        </p:txBody>
      </p:sp>
      <p:sp>
        <p:nvSpPr>
          <p:cNvPr id="9" name="TextBox 8"/>
          <p:cNvSpPr txBox="1"/>
          <p:nvPr/>
        </p:nvSpPr>
        <p:spPr>
          <a:xfrm>
            <a:off x="5355389" y="1690688"/>
            <a:ext cx="1711158" cy="523220"/>
          </a:xfrm>
          <a:prstGeom prst="rect">
            <a:avLst/>
          </a:prstGeom>
          <a:noFill/>
        </p:spPr>
        <p:txBody>
          <a:bodyPr wrap="square" rtlCol="0">
            <a:spAutoFit/>
          </a:bodyPr>
          <a:lstStyle/>
          <a:p>
            <a:r>
              <a:rPr lang="en-US" sz="2800" dirty="0" smtClean="0">
                <a:latin typeface="+mj-lt"/>
              </a:rPr>
              <a:t>A: 0</a:t>
            </a:r>
            <a:r>
              <a:rPr lang="en-US" sz="2800" dirty="0">
                <a:latin typeface="+mj-lt"/>
                <a:sym typeface="Wingdings"/>
              </a:rPr>
              <a:t>1</a:t>
            </a:r>
            <a:endParaRPr lang="en-US" sz="2800" dirty="0">
              <a:latin typeface="+mj-lt"/>
            </a:endParaRPr>
          </a:p>
        </p:txBody>
      </p:sp>
      <p:sp>
        <p:nvSpPr>
          <p:cNvPr id="11" name="Rectangle 10"/>
          <p:cNvSpPr/>
          <p:nvPr/>
        </p:nvSpPr>
        <p:spPr>
          <a:xfrm>
            <a:off x="5502437" y="2360699"/>
            <a:ext cx="286088" cy="714945"/>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16" name="Group 15"/>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
        <p:nvSpPr>
          <p:cNvPr id="22" name="TextBox 21"/>
          <p:cNvSpPr txBox="1"/>
          <p:nvPr/>
        </p:nvSpPr>
        <p:spPr>
          <a:xfrm>
            <a:off x="9232225" y="2354011"/>
            <a:ext cx="2508159"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a:t>Operation recorded in log in main memory!</a:t>
            </a:r>
            <a:endParaRPr lang="en-US" sz="2400" dirty="0"/>
          </a:p>
        </p:txBody>
      </p:sp>
    </p:spTree>
    <p:extLst>
      <p:ext uri="{BB962C8B-B14F-4D97-AF65-F5344CB8AC3E}">
        <p14:creationId xmlns:p14="http://schemas.microsoft.com/office/powerpoint/2010/main" val="36326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correct way to write this all to disk?</a:t>
            </a:r>
            <a:endParaRPr lang="en-US" dirty="0"/>
          </a:p>
        </p:txBody>
      </p:sp>
      <p:sp>
        <p:nvSpPr>
          <p:cNvPr id="3" name="Content Placeholder 2"/>
          <p:cNvSpPr>
            <a:spLocks noGrp="1"/>
          </p:cNvSpPr>
          <p:nvPr>
            <p:ph idx="1"/>
          </p:nvPr>
        </p:nvSpPr>
        <p:spPr/>
        <p:txBody>
          <a:bodyPr/>
          <a:lstStyle/>
          <a:p>
            <a:r>
              <a:rPr lang="en-US" dirty="0" smtClean="0"/>
              <a:t>We’ll look at the </a:t>
            </a:r>
            <a:r>
              <a:rPr lang="en-US" i="1" dirty="0" smtClean="0"/>
              <a:t>Write-Ahead Logging (WAL) </a:t>
            </a:r>
            <a:r>
              <a:rPr lang="en-US" dirty="0" smtClean="0"/>
              <a:t>protocol</a:t>
            </a:r>
          </a:p>
          <a:p>
            <a:endParaRPr lang="en-US" dirty="0"/>
          </a:p>
          <a:p>
            <a:r>
              <a:rPr lang="en-US" dirty="0" smtClean="0"/>
              <a:t>We’ll see why it works by looking at other protocols which are incorrect!</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44</a:t>
            </a:fld>
            <a:endParaRPr lang="en-US"/>
          </a:p>
        </p:txBody>
      </p:sp>
      <p:sp>
        <p:nvSpPr>
          <p:cNvPr id="5" name="TextBox 4"/>
          <p:cNvSpPr txBox="1"/>
          <p:nvPr/>
        </p:nvSpPr>
        <p:spPr>
          <a:xfrm>
            <a:off x="2451600" y="4634022"/>
            <a:ext cx="7288799" cy="1015663"/>
          </a:xfrm>
          <a:prstGeom prst="rect">
            <a:avLst/>
          </a:prstGeom>
          <a:solidFill>
            <a:schemeClr val="accent6">
              <a:lumMod val="20000"/>
              <a:lumOff val="80000"/>
            </a:schemeClr>
          </a:solidFill>
          <a:effectLst>
            <a:outerShdw blurRad="50800" dist="12700" dir="2700000" algn="tl" rotWithShape="0">
              <a:srgbClr val="000000">
                <a:alpha val="43000"/>
              </a:srgbClr>
            </a:outerShdw>
          </a:effectLst>
        </p:spPr>
        <p:txBody>
          <a:bodyPr wrap="square" rtlCol="0">
            <a:spAutoFit/>
          </a:bodyPr>
          <a:lstStyle/>
          <a:p>
            <a:pPr algn="ctr"/>
            <a:r>
              <a:rPr lang="en-US" sz="3000" dirty="0" smtClean="0">
                <a:latin typeface="+mj-lt"/>
              </a:rPr>
              <a:t>Remember: Key idea is to ensure durability </a:t>
            </a:r>
            <a:r>
              <a:rPr lang="en-US" sz="3000" i="1" dirty="0" smtClean="0">
                <a:latin typeface="+mj-lt"/>
              </a:rPr>
              <a:t>while </a:t>
            </a:r>
            <a:r>
              <a:rPr lang="en-US" sz="3000" dirty="0" smtClean="0">
                <a:latin typeface="+mj-lt"/>
              </a:rPr>
              <a:t>maintaining our ability to “undo”!</a:t>
            </a:r>
            <a:endParaRPr lang="en-US" sz="3000" i="1" dirty="0">
              <a:latin typeface="+mj-lt"/>
            </a:endParaRPr>
          </a:p>
        </p:txBody>
      </p:sp>
    </p:spTree>
    <p:extLst>
      <p:ext uri="{BB962C8B-B14F-4D97-AF65-F5344CB8AC3E}">
        <p14:creationId xmlns:p14="http://schemas.microsoft.com/office/powerpoint/2010/main" val="138851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95375"/>
            <a:ext cx="8229600" cy="1143000"/>
          </a:xfrm>
        </p:spPr>
        <p:txBody>
          <a:bodyPr>
            <a:normAutofit fontScale="90000"/>
          </a:bodyPr>
          <a:lstStyle/>
          <a:p>
            <a:r>
              <a:rPr lang="en-US" dirty="0" smtClean="0"/>
              <a:t>Write-Ahead Logging (WAL)</a:t>
            </a:r>
            <a:br>
              <a:rPr lang="en-US" dirty="0" smtClean="0"/>
            </a:br>
            <a:r>
              <a:rPr lang="en-US" dirty="0" smtClean="0"/>
              <a:t>TXN Commit Protocol</a:t>
            </a:r>
            <a:endParaRPr lang="en-US" dirty="0"/>
          </a:p>
        </p:txBody>
      </p:sp>
      <p:grpSp>
        <p:nvGrpSpPr>
          <p:cNvPr id="3" name="Group 2"/>
          <p:cNvGrpSpPr/>
          <p:nvPr/>
        </p:nvGrpSpPr>
        <p:grpSpPr>
          <a:xfrm>
            <a:off x="0" y="-22510"/>
            <a:ext cx="12192000" cy="307777"/>
            <a:chOff x="0" y="-22510"/>
            <a:chExt cx="12192000" cy="307777"/>
          </a:xfrm>
        </p:grpSpPr>
        <p:sp>
          <p:nvSpPr>
            <p:cNvPr id="4" name="Rectangle 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 name="TextBox 4"/>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13372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3584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35844" name="Rectangle 4"/>
          <p:cNvSpPr>
            <a:spLocks noGrp="1" noChangeArrowheads="1"/>
          </p:cNvSpPr>
          <p:nvPr>
            <p:ph type="title"/>
          </p:nvPr>
        </p:nvSpPr>
        <p:spPr>
          <a:noFill/>
          <a:ln/>
        </p:spPr>
        <p:txBody>
          <a:bodyPr/>
          <a:lstStyle/>
          <a:p>
            <a:r>
              <a:rPr lang="en-US" dirty="0"/>
              <a:t>Transaction </a:t>
            </a:r>
            <a:r>
              <a:rPr lang="en-US" dirty="0" smtClean="0"/>
              <a:t>Commit Process</a:t>
            </a:r>
            <a:endParaRPr lang="en-US" dirty="0"/>
          </a:p>
        </p:txBody>
      </p:sp>
      <p:sp>
        <p:nvSpPr>
          <p:cNvPr id="35845" name="Rectangle 5"/>
          <p:cNvSpPr>
            <a:spLocks noGrp="1" noChangeArrowheads="1"/>
          </p:cNvSpPr>
          <p:nvPr>
            <p:ph type="body" idx="1"/>
          </p:nvPr>
        </p:nvSpPr>
        <p:spPr>
          <a:noFill/>
          <a:ln/>
        </p:spPr>
        <p:txBody>
          <a:bodyPr>
            <a:normAutofit/>
          </a:bodyPr>
          <a:lstStyle/>
          <a:p>
            <a:pPr marL="514350" indent="-514350">
              <a:buFont typeface="+mj-lt"/>
              <a:buAutoNum type="arabicPeriod"/>
            </a:pPr>
            <a:r>
              <a:rPr lang="en-US" sz="3200" dirty="0" smtClean="0"/>
              <a:t>FORCE Write </a:t>
            </a:r>
            <a:r>
              <a:rPr lang="en-US" sz="3200" b="1" dirty="0"/>
              <a:t>commit</a:t>
            </a:r>
            <a:r>
              <a:rPr lang="en-US" sz="3200" dirty="0"/>
              <a:t> record to </a:t>
            </a:r>
            <a:r>
              <a:rPr lang="en-US" sz="3200" dirty="0" smtClean="0"/>
              <a:t>log</a:t>
            </a:r>
          </a:p>
          <a:p>
            <a:pPr marL="514350" indent="-514350">
              <a:buFont typeface="+mj-lt"/>
              <a:buAutoNum type="arabicPeriod"/>
            </a:pPr>
            <a:endParaRPr lang="en-US" sz="3200" dirty="0"/>
          </a:p>
          <a:p>
            <a:pPr marL="514350" indent="-514350">
              <a:buFont typeface="+mj-lt"/>
              <a:buAutoNum type="arabicPeriod"/>
            </a:pPr>
            <a:r>
              <a:rPr lang="en-US" sz="3200" dirty="0" smtClean="0"/>
              <a:t>All </a:t>
            </a:r>
            <a:r>
              <a:rPr lang="en-US" sz="3200" dirty="0"/>
              <a:t>log records up to </a:t>
            </a:r>
            <a:r>
              <a:rPr lang="en-US" sz="3200" dirty="0" smtClean="0"/>
              <a:t>last update from this TX are FORCED</a:t>
            </a:r>
          </a:p>
          <a:p>
            <a:pPr marL="514350" indent="-514350">
              <a:buFont typeface="+mj-lt"/>
              <a:buAutoNum type="arabicPeriod"/>
            </a:pPr>
            <a:endParaRPr lang="en-US" sz="3200" dirty="0"/>
          </a:p>
          <a:p>
            <a:pPr marL="514350" indent="-514350">
              <a:buFont typeface="+mj-lt"/>
              <a:buAutoNum type="arabicPeriod"/>
            </a:pPr>
            <a:r>
              <a:rPr lang="en-US" sz="3200" dirty="0" smtClean="0"/>
              <a:t>Commit</a:t>
            </a:r>
            <a:r>
              <a:rPr lang="en-US" sz="3200" dirty="0"/>
              <a:t>() </a:t>
            </a:r>
            <a:r>
              <a:rPr lang="en-US" sz="3200" dirty="0" smtClean="0"/>
              <a:t>returns</a:t>
            </a:r>
            <a:endParaRPr lang="en-US" sz="3200" dirty="0"/>
          </a:p>
        </p:txBody>
      </p:sp>
      <p:sp>
        <p:nvSpPr>
          <p:cNvPr id="6" name="TextBox 5"/>
          <p:cNvSpPr txBox="1"/>
          <p:nvPr/>
        </p:nvSpPr>
        <p:spPr>
          <a:xfrm>
            <a:off x="2451600" y="5232737"/>
            <a:ext cx="7288799" cy="1015663"/>
          </a:xfrm>
          <a:prstGeom prst="rect">
            <a:avLst/>
          </a:prstGeom>
          <a:solidFill>
            <a:schemeClr val="accent6">
              <a:lumMod val="20000"/>
              <a:lumOff val="80000"/>
            </a:schemeClr>
          </a:solidFill>
          <a:effectLst>
            <a:outerShdw blurRad="50800" dist="12700" dir="2700000" algn="tl" rotWithShape="0">
              <a:srgbClr val="000000">
                <a:alpha val="43000"/>
              </a:srgbClr>
            </a:outerShdw>
          </a:effectLst>
        </p:spPr>
        <p:txBody>
          <a:bodyPr wrap="square" rtlCol="0">
            <a:spAutoFit/>
          </a:bodyPr>
          <a:lstStyle/>
          <a:p>
            <a:pPr algn="ctr"/>
            <a:r>
              <a:rPr lang="en-US" sz="3000" dirty="0">
                <a:latin typeface="+mj-lt"/>
              </a:rPr>
              <a:t>Transaction is committed </a:t>
            </a:r>
            <a:r>
              <a:rPr lang="en-US" sz="3000" i="1" dirty="0">
                <a:latin typeface="+mj-lt"/>
              </a:rPr>
              <a:t>once commit </a:t>
            </a:r>
            <a:r>
              <a:rPr lang="en-US" sz="3000" i="1" dirty="0" smtClean="0">
                <a:latin typeface="+mj-lt"/>
              </a:rPr>
              <a:t>log record </a:t>
            </a:r>
            <a:r>
              <a:rPr lang="en-US" sz="3000" i="1" dirty="0">
                <a:latin typeface="+mj-lt"/>
              </a:rPr>
              <a:t>is on stable storage</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2020648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uiExpand="1" build="p"/>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Commit Protocol #1</a:t>
            </a:r>
            <a:endParaRPr lang="en-US" dirty="0"/>
          </a:p>
        </p:txBody>
      </p:sp>
      <p:sp>
        <p:nvSpPr>
          <p:cNvPr id="4" name="Can 3"/>
          <p:cNvSpPr/>
          <p:nvPr/>
        </p:nvSpPr>
        <p:spPr>
          <a:xfrm>
            <a:off x="2165683" y="5110416"/>
            <a:ext cx="3114845"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Data on Disk</a:t>
            </a:r>
          </a:p>
        </p:txBody>
      </p:sp>
      <p:sp>
        <p:nvSpPr>
          <p:cNvPr id="5" name="Rectangle 4"/>
          <p:cNvSpPr/>
          <p:nvPr/>
        </p:nvSpPr>
        <p:spPr>
          <a:xfrm>
            <a:off x="2058736" y="2543679"/>
            <a:ext cx="6149473" cy="1858210"/>
          </a:xfrm>
          <a:prstGeom prst="rect">
            <a:avLst/>
          </a:prstGeom>
          <a:solidFill>
            <a:schemeClr val="accent6">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mj-lt"/>
              </a:rPr>
              <a:t>Main Memory</a:t>
            </a:r>
          </a:p>
        </p:txBody>
      </p:sp>
      <p:sp>
        <p:nvSpPr>
          <p:cNvPr id="6" name="Can 5"/>
          <p:cNvSpPr/>
          <p:nvPr/>
        </p:nvSpPr>
        <p:spPr>
          <a:xfrm>
            <a:off x="6149472" y="5110416"/>
            <a:ext cx="2058737"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Log on Disk</a:t>
            </a:r>
          </a:p>
        </p:txBody>
      </p:sp>
      <p:sp>
        <p:nvSpPr>
          <p:cNvPr id="7" name="Rectangle 6"/>
          <p:cNvSpPr/>
          <p:nvPr/>
        </p:nvSpPr>
        <p:spPr>
          <a:xfrm>
            <a:off x="5502438" y="2543679"/>
            <a:ext cx="2705771" cy="695158"/>
          </a:xfrm>
          <a:prstGeom prst="rect">
            <a:avLst/>
          </a:prstGeom>
          <a:solidFill>
            <a:schemeClr val="accent2">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chemeClr val="tx1"/>
                </a:solidFill>
                <a:latin typeface="+mj-lt"/>
              </a:rPr>
              <a:t>Log</a:t>
            </a:r>
          </a:p>
        </p:txBody>
      </p:sp>
      <p:sp>
        <p:nvSpPr>
          <p:cNvPr id="8" name="TextBox 7"/>
          <p:cNvSpPr txBox="1"/>
          <p:nvPr/>
        </p:nvSpPr>
        <p:spPr>
          <a:xfrm>
            <a:off x="0" y="2543680"/>
            <a:ext cx="1363579" cy="707886"/>
          </a:xfrm>
          <a:prstGeom prst="rect">
            <a:avLst/>
          </a:prstGeom>
          <a:noFill/>
        </p:spPr>
        <p:txBody>
          <a:bodyPr wrap="square" rtlCol="0">
            <a:spAutoFit/>
          </a:bodyPr>
          <a:lstStyle/>
          <a:p>
            <a:pPr algn="ctr"/>
            <a:r>
              <a:rPr lang="en-US" sz="4000" dirty="0">
                <a:latin typeface="+mj-lt"/>
              </a:rPr>
              <a:t>T </a:t>
            </a:r>
          </a:p>
        </p:txBody>
      </p:sp>
      <p:sp>
        <p:nvSpPr>
          <p:cNvPr id="10" name="Oval 9"/>
          <p:cNvSpPr/>
          <p:nvPr/>
        </p:nvSpPr>
        <p:spPr>
          <a:xfrm>
            <a:off x="2165682" y="2637258"/>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A=1</a:t>
            </a:r>
          </a:p>
        </p:txBody>
      </p:sp>
      <p:sp>
        <p:nvSpPr>
          <p:cNvPr id="14" name="Oval 13"/>
          <p:cNvSpPr/>
          <p:nvPr/>
        </p:nvSpPr>
        <p:spPr>
          <a:xfrm>
            <a:off x="2165682" y="3364500"/>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B=5</a:t>
            </a:r>
          </a:p>
        </p:txBody>
      </p:sp>
      <p:sp>
        <p:nvSpPr>
          <p:cNvPr id="15" name="Oval 14"/>
          <p:cNvSpPr/>
          <p:nvPr/>
        </p:nvSpPr>
        <p:spPr>
          <a:xfrm>
            <a:off x="2219156" y="5217362"/>
            <a:ext cx="1323475"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A=0</a:t>
            </a:r>
          </a:p>
        </p:txBody>
      </p:sp>
      <p:cxnSp>
        <p:nvCxnSpPr>
          <p:cNvPr id="17" name="Straight Arrow Connector 16"/>
          <p:cNvCxnSpPr>
            <a:endCxn id="10" idx="2"/>
          </p:cNvCxnSpPr>
          <p:nvPr/>
        </p:nvCxnSpPr>
        <p:spPr>
          <a:xfrm>
            <a:off x="1256630" y="2924679"/>
            <a:ext cx="909052" cy="0"/>
          </a:xfrm>
          <a:prstGeom prst="straightConnector1">
            <a:avLst/>
          </a:prstGeom>
          <a:ln w="76200">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0" y="1681264"/>
            <a:ext cx="3689684" cy="707886"/>
          </a:xfrm>
          <a:prstGeom prst="rect">
            <a:avLst/>
          </a:prstGeom>
          <a:noFill/>
        </p:spPr>
        <p:txBody>
          <a:bodyPr wrap="square" rtlCol="0">
            <a:spAutoFit/>
          </a:bodyPr>
          <a:lstStyle/>
          <a:p>
            <a:pPr algn="ctr"/>
            <a:r>
              <a:rPr lang="en-US" sz="4000" dirty="0">
                <a:latin typeface="+mj-lt"/>
              </a:rPr>
              <a:t>T: R(A), W(A) </a:t>
            </a:r>
          </a:p>
        </p:txBody>
      </p:sp>
      <p:sp>
        <p:nvSpPr>
          <p:cNvPr id="9" name="TextBox 8"/>
          <p:cNvSpPr txBox="1"/>
          <p:nvPr/>
        </p:nvSpPr>
        <p:spPr>
          <a:xfrm>
            <a:off x="5355389" y="1880356"/>
            <a:ext cx="1711158" cy="523220"/>
          </a:xfrm>
          <a:prstGeom prst="rect">
            <a:avLst/>
          </a:prstGeom>
          <a:noFill/>
        </p:spPr>
        <p:txBody>
          <a:bodyPr wrap="square" rtlCol="0">
            <a:spAutoFit/>
          </a:bodyPr>
          <a:lstStyle/>
          <a:p>
            <a:r>
              <a:rPr lang="en-US" sz="2800" dirty="0" smtClean="0">
                <a:latin typeface="+mj-lt"/>
              </a:rPr>
              <a:t>A: 0</a:t>
            </a:r>
            <a:r>
              <a:rPr lang="en-US" sz="2800" dirty="0">
                <a:latin typeface="+mj-lt"/>
                <a:sym typeface="Wingdings"/>
              </a:rPr>
              <a:t>1</a:t>
            </a:r>
            <a:endParaRPr lang="en-US" sz="2800" dirty="0">
              <a:latin typeface="+mj-lt"/>
            </a:endParaRPr>
          </a:p>
        </p:txBody>
      </p:sp>
      <p:sp>
        <p:nvSpPr>
          <p:cNvPr id="11" name="Rectangle 10"/>
          <p:cNvSpPr/>
          <p:nvPr/>
        </p:nvSpPr>
        <p:spPr>
          <a:xfrm>
            <a:off x="5502437" y="2538323"/>
            <a:ext cx="286088" cy="714945"/>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0" name="Rectangle 19"/>
          <p:cNvSpPr/>
          <p:nvPr/>
        </p:nvSpPr>
        <p:spPr>
          <a:xfrm>
            <a:off x="5817387" y="2538323"/>
            <a:ext cx="286088" cy="714945"/>
          </a:xfrm>
          <a:prstGeom prst="rec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
        <p:nvSpPr>
          <p:cNvPr id="24" name="TextBox 23"/>
          <p:cNvSpPr txBox="1"/>
          <p:nvPr/>
        </p:nvSpPr>
        <p:spPr>
          <a:xfrm>
            <a:off x="8825844" y="1053014"/>
            <a:ext cx="2960772"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Let’s try committing </a:t>
            </a:r>
            <a:r>
              <a:rPr lang="en-US" sz="2400" i="1" dirty="0" smtClean="0">
                <a:latin typeface="+mj-lt"/>
              </a:rPr>
              <a:t>before</a:t>
            </a:r>
            <a:r>
              <a:rPr lang="en-US" sz="2400" dirty="0" smtClean="0">
                <a:latin typeface="+mj-lt"/>
              </a:rPr>
              <a:t> we’ve written either data or log to disk…</a:t>
            </a:r>
            <a:endParaRPr lang="en-US" sz="2400" dirty="0">
              <a:latin typeface="+mj-lt"/>
            </a:endParaRPr>
          </a:p>
        </p:txBody>
      </p:sp>
      <p:sp>
        <p:nvSpPr>
          <p:cNvPr id="25" name="TextBox 24"/>
          <p:cNvSpPr txBox="1"/>
          <p:nvPr/>
        </p:nvSpPr>
        <p:spPr>
          <a:xfrm>
            <a:off x="8825844" y="3732909"/>
            <a:ext cx="296077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If we crash now, is T durable?</a:t>
            </a:r>
            <a:endParaRPr lang="en-US" sz="2400" dirty="0">
              <a:latin typeface="+mj-lt"/>
            </a:endParaRPr>
          </a:p>
        </p:txBody>
      </p:sp>
      <p:sp>
        <p:nvSpPr>
          <p:cNvPr id="27" name="TextBox 26"/>
          <p:cNvSpPr txBox="1"/>
          <p:nvPr/>
        </p:nvSpPr>
        <p:spPr>
          <a:xfrm>
            <a:off x="8825844" y="2924679"/>
            <a:ext cx="2348124"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200" b="1" i="1" smtClean="0">
                <a:solidFill>
                  <a:srgbClr val="FF0000"/>
                </a:solidFill>
                <a:latin typeface="+mj-lt"/>
              </a:rPr>
              <a:t>OK, Commit!</a:t>
            </a:r>
            <a:endParaRPr lang="en-US" sz="3200" b="1" i="1" dirty="0">
              <a:solidFill>
                <a:srgbClr val="FF0000"/>
              </a:solidFill>
              <a:latin typeface="+mj-lt"/>
            </a:endParaRPr>
          </a:p>
        </p:txBody>
      </p:sp>
      <p:sp>
        <p:nvSpPr>
          <p:cNvPr id="28" name="TextBox 27"/>
          <p:cNvSpPr txBox="1"/>
          <p:nvPr/>
        </p:nvSpPr>
        <p:spPr>
          <a:xfrm>
            <a:off x="8825844" y="5089366"/>
            <a:ext cx="2823612"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200" b="1" i="1" smtClean="0">
                <a:solidFill>
                  <a:srgbClr val="FF0000"/>
                </a:solidFill>
                <a:latin typeface="+mj-lt"/>
              </a:rPr>
              <a:t>Lost T’s update!</a:t>
            </a:r>
            <a:endParaRPr lang="en-US" sz="3200" b="1" i="1" dirty="0">
              <a:solidFill>
                <a:srgbClr val="FF0000"/>
              </a:solidFill>
              <a:latin typeface="+mj-lt"/>
            </a:endParaRPr>
          </a:p>
        </p:txBody>
      </p:sp>
    </p:spTree>
    <p:extLst>
      <p:ext uri="{BB962C8B-B14F-4D97-AF65-F5344CB8AC3E}">
        <p14:creationId xmlns:p14="http://schemas.microsoft.com/office/powerpoint/2010/main" val="101918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9" presetClass="exit" presetSubtype="0" fill="hold" grpId="0" nodeType="withEffect">
                                  <p:stCondLst>
                                    <p:cond delay="0"/>
                                  </p:stCondLst>
                                  <p:childTnLst>
                                    <p:animEffect transition="out" filter="dissolv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9" presetClass="exit" presetSubtype="0" fill="hold" grpId="1" nodeType="withEffect">
                                  <p:stCondLst>
                                    <p:cond delay="0"/>
                                  </p:stCondLst>
                                  <p:childTnLst>
                                    <p:animEffect transition="out" filter="dissolv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P spid="9" grpId="0"/>
      <p:bldP spid="11" grpId="0" animBg="1"/>
      <p:bldP spid="20" grpId="0" animBg="1"/>
      <p:bldP spid="20" grpId="1" animBg="1"/>
      <p:bldP spid="24" grpId="0" animBg="1"/>
      <p:bldP spid="25"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Commit Protocol #2</a:t>
            </a:r>
            <a:endParaRPr lang="en-US" dirty="0"/>
          </a:p>
        </p:txBody>
      </p:sp>
      <p:sp>
        <p:nvSpPr>
          <p:cNvPr id="4" name="Can 3"/>
          <p:cNvSpPr/>
          <p:nvPr/>
        </p:nvSpPr>
        <p:spPr>
          <a:xfrm>
            <a:off x="2165683" y="5110416"/>
            <a:ext cx="3114845"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Data on Disk</a:t>
            </a:r>
          </a:p>
        </p:txBody>
      </p:sp>
      <p:sp>
        <p:nvSpPr>
          <p:cNvPr id="5" name="Rectangle 4"/>
          <p:cNvSpPr/>
          <p:nvPr/>
        </p:nvSpPr>
        <p:spPr>
          <a:xfrm>
            <a:off x="2058736" y="2543679"/>
            <a:ext cx="6149473" cy="1858210"/>
          </a:xfrm>
          <a:prstGeom prst="rect">
            <a:avLst/>
          </a:prstGeom>
          <a:solidFill>
            <a:schemeClr val="accent6">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mj-lt"/>
              </a:rPr>
              <a:t>Main Memory</a:t>
            </a:r>
          </a:p>
        </p:txBody>
      </p:sp>
      <p:sp>
        <p:nvSpPr>
          <p:cNvPr id="6" name="Can 5"/>
          <p:cNvSpPr/>
          <p:nvPr/>
        </p:nvSpPr>
        <p:spPr>
          <a:xfrm>
            <a:off x="6149472" y="5110416"/>
            <a:ext cx="2058737"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Log on Disk</a:t>
            </a:r>
          </a:p>
        </p:txBody>
      </p:sp>
      <p:sp>
        <p:nvSpPr>
          <p:cNvPr id="7" name="Rectangle 6"/>
          <p:cNvSpPr/>
          <p:nvPr/>
        </p:nvSpPr>
        <p:spPr>
          <a:xfrm>
            <a:off x="5502438" y="2543679"/>
            <a:ext cx="2705771" cy="695158"/>
          </a:xfrm>
          <a:prstGeom prst="rect">
            <a:avLst/>
          </a:prstGeom>
          <a:solidFill>
            <a:schemeClr val="accent2">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chemeClr val="tx1"/>
                </a:solidFill>
                <a:latin typeface="+mj-lt"/>
              </a:rPr>
              <a:t>Log</a:t>
            </a:r>
          </a:p>
        </p:txBody>
      </p:sp>
      <p:sp>
        <p:nvSpPr>
          <p:cNvPr id="8" name="TextBox 7"/>
          <p:cNvSpPr txBox="1"/>
          <p:nvPr/>
        </p:nvSpPr>
        <p:spPr>
          <a:xfrm>
            <a:off x="0" y="2543680"/>
            <a:ext cx="1363579" cy="707886"/>
          </a:xfrm>
          <a:prstGeom prst="rect">
            <a:avLst/>
          </a:prstGeom>
          <a:noFill/>
        </p:spPr>
        <p:txBody>
          <a:bodyPr wrap="square" rtlCol="0">
            <a:spAutoFit/>
          </a:bodyPr>
          <a:lstStyle/>
          <a:p>
            <a:pPr algn="ctr"/>
            <a:r>
              <a:rPr lang="en-US" sz="4000" dirty="0">
                <a:latin typeface="+mj-lt"/>
              </a:rPr>
              <a:t>T </a:t>
            </a:r>
          </a:p>
        </p:txBody>
      </p:sp>
      <p:sp>
        <p:nvSpPr>
          <p:cNvPr id="10" name="Oval 9"/>
          <p:cNvSpPr/>
          <p:nvPr/>
        </p:nvSpPr>
        <p:spPr>
          <a:xfrm>
            <a:off x="2165682" y="2637258"/>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A=1</a:t>
            </a:r>
          </a:p>
        </p:txBody>
      </p:sp>
      <p:sp>
        <p:nvSpPr>
          <p:cNvPr id="14" name="Oval 13"/>
          <p:cNvSpPr/>
          <p:nvPr/>
        </p:nvSpPr>
        <p:spPr>
          <a:xfrm>
            <a:off x="2165682" y="3364500"/>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B=5</a:t>
            </a:r>
          </a:p>
        </p:txBody>
      </p:sp>
      <p:sp>
        <p:nvSpPr>
          <p:cNvPr id="15" name="Oval 14"/>
          <p:cNvSpPr/>
          <p:nvPr/>
        </p:nvSpPr>
        <p:spPr>
          <a:xfrm>
            <a:off x="2219156" y="5217362"/>
            <a:ext cx="1323475"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A=0</a:t>
            </a:r>
          </a:p>
        </p:txBody>
      </p:sp>
      <p:cxnSp>
        <p:nvCxnSpPr>
          <p:cNvPr id="17" name="Straight Arrow Connector 16"/>
          <p:cNvCxnSpPr>
            <a:endCxn id="10" idx="2"/>
          </p:cNvCxnSpPr>
          <p:nvPr/>
        </p:nvCxnSpPr>
        <p:spPr>
          <a:xfrm>
            <a:off x="1256630" y="2924679"/>
            <a:ext cx="909052" cy="0"/>
          </a:xfrm>
          <a:prstGeom prst="straightConnector1">
            <a:avLst/>
          </a:prstGeom>
          <a:ln w="76200">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0" y="1681264"/>
            <a:ext cx="3689684" cy="707886"/>
          </a:xfrm>
          <a:prstGeom prst="rect">
            <a:avLst/>
          </a:prstGeom>
          <a:noFill/>
        </p:spPr>
        <p:txBody>
          <a:bodyPr wrap="square" rtlCol="0">
            <a:spAutoFit/>
          </a:bodyPr>
          <a:lstStyle/>
          <a:p>
            <a:pPr algn="ctr"/>
            <a:r>
              <a:rPr lang="en-US" sz="4000" dirty="0">
                <a:latin typeface="+mj-lt"/>
              </a:rPr>
              <a:t>T: R(A), W(A) </a:t>
            </a:r>
          </a:p>
        </p:txBody>
      </p:sp>
      <p:sp>
        <p:nvSpPr>
          <p:cNvPr id="9" name="TextBox 8"/>
          <p:cNvSpPr txBox="1"/>
          <p:nvPr/>
        </p:nvSpPr>
        <p:spPr>
          <a:xfrm>
            <a:off x="5355389" y="1880356"/>
            <a:ext cx="1711158" cy="523220"/>
          </a:xfrm>
          <a:prstGeom prst="rect">
            <a:avLst/>
          </a:prstGeom>
          <a:noFill/>
        </p:spPr>
        <p:txBody>
          <a:bodyPr wrap="square" rtlCol="0">
            <a:spAutoFit/>
          </a:bodyPr>
          <a:lstStyle/>
          <a:p>
            <a:r>
              <a:rPr lang="en-US" sz="2800" dirty="0" smtClean="0">
                <a:latin typeface="+mj-lt"/>
              </a:rPr>
              <a:t>A: 0</a:t>
            </a:r>
            <a:r>
              <a:rPr lang="en-US" sz="2800" dirty="0">
                <a:latin typeface="+mj-lt"/>
                <a:sym typeface="Wingdings"/>
              </a:rPr>
              <a:t>1</a:t>
            </a:r>
            <a:endParaRPr lang="en-US" sz="2800" dirty="0">
              <a:latin typeface="+mj-lt"/>
            </a:endParaRPr>
          </a:p>
        </p:txBody>
      </p:sp>
      <p:sp>
        <p:nvSpPr>
          <p:cNvPr id="11" name="Rectangle 10"/>
          <p:cNvSpPr/>
          <p:nvPr/>
        </p:nvSpPr>
        <p:spPr>
          <a:xfrm>
            <a:off x="5502437" y="2538323"/>
            <a:ext cx="286088" cy="714945"/>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0" name="Rectangle 19"/>
          <p:cNvSpPr/>
          <p:nvPr/>
        </p:nvSpPr>
        <p:spPr>
          <a:xfrm>
            <a:off x="5817387" y="2538323"/>
            <a:ext cx="286088" cy="714945"/>
          </a:xfrm>
          <a:prstGeom prst="rec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
        <p:nvSpPr>
          <p:cNvPr id="24" name="TextBox 23"/>
          <p:cNvSpPr txBox="1"/>
          <p:nvPr/>
        </p:nvSpPr>
        <p:spPr>
          <a:xfrm>
            <a:off x="8825844" y="1053014"/>
            <a:ext cx="2960772"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Let’s try committing </a:t>
            </a:r>
            <a:r>
              <a:rPr lang="en-US" sz="2400" i="1" dirty="0" smtClean="0">
                <a:latin typeface="+mj-lt"/>
              </a:rPr>
              <a:t>after</a:t>
            </a:r>
            <a:r>
              <a:rPr lang="en-US" sz="2400" dirty="0" smtClean="0">
                <a:latin typeface="+mj-lt"/>
              </a:rPr>
              <a:t> we’ve written data but </a:t>
            </a:r>
            <a:r>
              <a:rPr lang="en-US" sz="2400" i="1" dirty="0" smtClean="0">
                <a:latin typeface="+mj-lt"/>
              </a:rPr>
              <a:t>before</a:t>
            </a:r>
            <a:r>
              <a:rPr lang="en-US" sz="2400" dirty="0" smtClean="0">
                <a:latin typeface="+mj-lt"/>
              </a:rPr>
              <a:t> we’ve written log to disk…</a:t>
            </a:r>
            <a:endParaRPr lang="en-US" sz="2400" dirty="0">
              <a:latin typeface="+mj-lt"/>
            </a:endParaRPr>
          </a:p>
        </p:txBody>
      </p:sp>
      <p:sp>
        <p:nvSpPr>
          <p:cNvPr id="25" name="TextBox 24"/>
          <p:cNvSpPr txBox="1"/>
          <p:nvPr/>
        </p:nvSpPr>
        <p:spPr>
          <a:xfrm>
            <a:off x="8604504" y="3939342"/>
            <a:ext cx="318211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If we crash now, is T durable?  Yes!  Except…</a:t>
            </a:r>
            <a:endParaRPr lang="en-US" sz="2400" dirty="0">
              <a:latin typeface="+mj-lt"/>
            </a:endParaRPr>
          </a:p>
        </p:txBody>
      </p:sp>
      <p:sp>
        <p:nvSpPr>
          <p:cNvPr id="27" name="TextBox 26"/>
          <p:cNvSpPr txBox="1"/>
          <p:nvPr/>
        </p:nvSpPr>
        <p:spPr>
          <a:xfrm>
            <a:off x="8825844" y="2924679"/>
            <a:ext cx="2348124"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200" b="1" i="1" smtClean="0">
                <a:solidFill>
                  <a:srgbClr val="FF0000"/>
                </a:solidFill>
                <a:latin typeface="+mj-lt"/>
              </a:rPr>
              <a:t>OK, Commit!</a:t>
            </a:r>
            <a:endParaRPr lang="en-US" sz="3200" b="1" i="1" dirty="0">
              <a:solidFill>
                <a:srgbClr val="FF0000"/>
              </a:solidFill>
              <a:latin typeface="+mj-lt"/>
            </a:endParaRPr>
          </a:p>
        </p:txBody>
      </p:sp>
      <p:sp>
        <p:nvSpPr>
          <p:cNvPr id="28" name="TextBox 27"/>
          <p:cNvSpPr txBox="1"/>
          <p:nvPr/>
        </p:nvSpPr>
        <p:spPr>
          <a:xfrm>
            <a:off x="8734404" y="5156693"/>
            <a:ext cx="3052212" cy="156966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200" b="1" i="1" smtClean="0">
                <a:solidFill>
                  <a:srgbClr val="FF0000"/>
                </a:solidFill>
                <a:latin typeface="+mj-lt"/>
              </a:rPr>
              <a:t>How do we know whether T was committed??</a:t>
            </a:r>
            <a:endParaRPr lang="en-US" sz="3200" b="1" i="1" dirty="0">
              <a:solidFill>
                <a:srgbClr val="FF0000"/>
              </a:solidFill>
              <a:latin typeface="+mj-lt"/>
            </a:endParaRPr>
          </a:p>
        </p:txBody>
      </p:sp>
    </p:spTree>
    <p:extLst>
      <p:ext uri="{BB962C8B-B14F-4D97-AF65-F5344CB8AC3E}">
        <p14:creationId xmlns:p14="http://schemas.microsoft.com/office/powerpoint/2010/main" val="99359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375E-6 1.11111E-6 L -0.00053 0.37639 " pathEditMode="relative" rAng="0" ptsTypes="AA">
                                      <p:cBhvr>
                                        <p:cTn id="10" dur="2000" fill="hold"/>
                                        <p:tgtEl>
                                          <p:spTgt spid="10"/>
                                        </p:tgtEl>
                                        <p:attrNameLst>
                                          <p:attrName>ppt_x</p:attrName>
                                          <p:attrName>ppt_y</p:attrName>
                                        </p:attrNameLst>
                                      </p:cBhvr>
                                      <p:rCtr x="-26" y="18819"/>
                                    </p:animMotion>
                                  </p:childTnLst>
                                </p:cTn>
                              </p:par>
                              <p:par>
                                <p:cTn id="11" presetID="9" presetClass="exit" presetSubtype="0" fill="hold" grpId="0" nodeType="withEffect">
                                  <p:stCondLst>
                                    <p:cond delay="0"/>
                                  </p:stCondLst>
                                  <p:childTnLst>
                                    <p:animEffect transition="out" filter="dissolv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par>
                                <p:cTn id="24" presetID="9" presetClass="exit" presetSubtype="0" fill="hold" grpId="0" nodeType="withEffect">
                                  <p:stCondLst>
                                    <p:cond delay="0"/>
                                  </p:stCondLst>
                                  <p:childTnLst>
                                    <p:animEffect transition="out" filter="dissolv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P spid="15" grpId="0" animBg="1"/>
      <p:bldP spid="9" grpId="0"/>
      <p:bldP spid="11" grpId="0" animBg="1"/>
      <p:bldP spid="20" grpId="0" animBg="1"/>
      <p:bldP spid="20" grpId="1" animBg="1"/>
      <p:bldP spid="24" grpId="0" animBg="1"/>
      <p:bldP spid="25"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26299"/>
            <a:ext cx="8229600" cy="1143000"/>
          </a:xfrm>
        </p:spPr>
        <p:txBody>
          <a:bodyPr>
            <a:normAutofit/>
          </a:bodyPr>
          <a:lstStyle/>
          <a:p>
            <a:r>
              <a:rPr lang="en-US" dirty="0" smtClean="0"/>
              <a:t>Improved Commit Protocol (WAL)</a:t>
            </a:r>
            <a:endParaRPr lang="en-US" dirty="0"/>
          </a:p>
        </p:txBody>
      </p:sp>
      <p:grpSp>
        <p:nvGrpSpPr>
          <p:cNvPr id="3" name="Group 2"/>
          <p:cNvGrpSpPr/>
          <p:nvPr/>
        </p:nvGrpSpPr>
        <p:grpSpPr>
          <a:xfrm>
            <a:off x="0" y="-22510"/>
            <a:ext cx="12192000" cy="307777"/>
            <a:chOff x="0" y="-22510"/>
            <a:chExt cx="12192000" cy="307777"/>
          </a:xfrm>
        </p:grpSpPr>
        <p:sp>
          <p:nvSpPr>
            <p:cNvPr id="4" name="Rectangle 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 name="TextBox 4"/>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71313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865438"/>
            <a:ext cx="7772400" cy="1470025"/>
          </a:xfrm>
        </p:spPr>
        <p:txBody>
          <a:bodyPr>
            <a:normAutofit fontScale="90000"/>
          </a:bodyPr>
          <a:lstStyle/>
          <a:p>
            <a:r>
              <a:rPr lang="en-US" dirty="0" smtClean="0"/>
              <a:t>Lecture 7: Intro to Transactions &amp; Logging</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022948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Write-ahead Logging (WAL) Commit Protocol</a:t>
            </a:r>
            <a:endParaRPr lang="en-US" dirty="0"/>
          </a:p>
        </p:txBody>
      </p:sp>
      <p:sp>
        <p:nvSpPr>
          <p:cNvPr id="4" name="Can 3"/>
          <p:cNvSpPr/>
          <p:nvPr/>
        </p:nvSpPr>
        <p:spPr>
          <a:xfrm>
            <a:off x="2165683" y="5110416"/>
            <a:ext cx="3114845"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Data on Disk</a:t>
            </a:r>
          </a:p>
        </p:txBody>
      </p:sp>
      <p:sp>
        <p:nvSpPr>
          <p:cNvPr id="5" name="Rectangle 4"/>
          <p:cNvSpPr/>
          <p:nvPr/>
        </p:nvSpPr>
        <p:spPr>
          <a:xfrm>
            <a:off x="2058736" y="2543679"/>
            <a:ext cx="6149473" cy="1858210"/>
          </a:xfrm>
          <a:prstGeom prst="rect">
            <a:avLst/>
          </a:prstGeom>
          <a:solidFill>
            <a:schemeClr val="accent6">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mj-lt"/>
              </a:rPr>
              <a:t>Main Memory</a:t>
            </a:r>
          </a:p>
        </p:txBody>
      </p:sp>
      <p:sp>
        <p:nvSpPr>
          <p:cNvPr id="6" name="Can 5"/>
          <p:cNvSpPr/>
          <p:nvPr/>
        </p:nvSpPr>
        <p:spPr>
          <a:xfrm>
            <a:off x="6149472" y="5110416"/>
            <a:ext cx="2058737"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Log on Disk</a:t>
            </a:r>
          </a:p>
        </p:txBody>
      </p:sp>
      <p:sp>
        <p:nvSpPr>
          <p:cNvPr id="7" name="Rectangle 6"/>
          <p:cNvSpPr/>
          <p:nvPr/>
        </p:nvSpPr>
        <p:spPr>
          <a:xfrm>
            <a:off x="5502438" y="2543679"/>
            <a:ext cx="2705771" cy="695158"/>
          </a:xfrm>
          <a:prstGeom prst="rect">
            <a:avLst/>
          </a:prstGeom>
          <a:solidFill>
            <a:schemeClr val="accent2">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chemeClr val="tx1"/>
                </a:solidFill>
                <a:latin typeface="+mj-lt"/>
              </a:rPr>
              <a:t>Log</a:t>
            </a:r>
          </a:p>
        </p:txBody>
      </p:sp>
      <p:sp>
        <p:nvSpPr>
          <p:cNvPr id="8" name="TextBox 7"/>
          <p:cNvSpPr txBox="1"/>
          <p:nvPr/>
        </p:nvSpPr>
        <p:spPr>
          <a:xfrm>
            <a:off x="0" y="2543680"/>
            <a:ext cx="1363579" cy="707886"/>
          </a:xfrm>
          <a:prstGeom prst="rect">
            <a:avLst/>
          </a:prstGeom>
          <a:noFill/>
        </p:spPr>
        <p:txBody>
          <a:bodyPr wrap="square" rtlCol="0">
            <a:spAutoFit/>
          </a:bodyPr>
          <a:lstStyle/>
          <a:p>
            <a:pPr algn="ctr"/>
            <a:r>
              <a:rPr lang="en-US" sz="4000" dirty="0">
                <a:latin typeface="+mj-lt"/>
              </a:rPr>
              <a:t>T </a:t>
            </a:r>
          </a:p>
        </p:txBody>
      </p:sp>
      <p:sp>
        <p:nvSpPr>
          <p:cNvPr id="10" name="Oval 9"/>
          <p:cNvSpPr/>
          <p:nvPr/>
        </p:nvSpPr>
        <p:spPr>
          <a:xfrm>
            <a:off x="2165682" y="2637258"/>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A=1</a:t>
            </a:r>
          </a:p>
        </p:txBody>
      </p:sp>
      <p:sp>
        <p:nvSpPr>
          <p:cNvPr id="14" name="Oval 13"/>
          <p:cNvSpPr/>
          <p:nvPr/>
        </p:nvSpPr>
        <p:spPr>
          <a:xfrm>
            <a:off x="2165682" y="3364500"/>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B=5</a:t>
            </a:r>
          </a:p>
        </p:txBody>
      </p:sp>
      <p:sp>
        <p:nvSpPr>
          <p:cNvPr id="15" name="Oval 14"/>
          <p:cNvSpPr/>
          <p:nvPr/>
        </p:nvSpPr>
        <p:spPr>
          <a:xfrm>
            <a:off x="2219156" y="5217362"/>
            <a:ext cx="1323475"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A=0</a:t>
            </a:r>
          </a:p>
        </p:txBody>
      </p:sp>
      <p:cxnSp>
        <p:nvCxnSpPr>
          <p:cNvPr id="17" name="Straight Arrow Connector 16"/>
          <p:cNvCxnSpPr>
            <a:endCxn id="10" idx="2"/>
          </p:cNvCxnSpPr>
          <p:nvPr/>
        </p:nvCxnSpPr>
        <p:spPr>
          <a:xfrm>
            <a:off x="1256630" y="2924679"/>
            <a:ext cx="909052" cy="0"/>
          </a:xfrm>
          <a:prstGeom prst="straightConnector1">
            <a:avLst/>
          </a:prstGeom>
          <a:ln w="76200">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0" y="1681264"/>
            <a:ext cx="3689684" cy="707886"/>
          </a:xfrm>
          <a:prstGeom prst="rect">
            <a:avLst/>
          </a:prstGeom>
          <a:noFill/>
        </p:spPr>
        <p:txBody>
          <a:bodyPr wrap="square" rtlCol="0">
            <a:spAutoFit/>
          </a:bodyPr>
          <a:lstStyle/>
          <a:p>
            <a:pPr algn="ctr"/>
            <a:r>
              <a:rPr lang="en-US" sz="4000" dirty="0">
                <a:latin typeface="+mj-lt"/>
              </a:rPr>
              <a:t>T: R(A), W(A) </a:t>
            </a:r>
          </a:p>
        </p:txBody>
      </p:sp>
      <p:grpSp>
        <p:nvGrpSpPr>
          <p:cNvPr id="3" name="Group 2"/>
          <p:cNvGrpSpPr/>
          <p:nvPr/>
        </p:nvGrpSpPr>
        <p:grpSpPr>
          <a:xfrm>
            <a:off x="5355389" y="1880356"/>
            <a:ext cx="1711158" cy="1372912"/>
            <a:chOff x="5355389" y="1880356"/>
            <a:chExt cx="1711158" cy="1372912"/>
          </a:xfrm>
        </p:grpSpPr>
        <p:sp>
          <p:nvSpPr>
            <p:cNvPr id="9" name="TextBox 8"/>
            <p:cNvSpPr txBox="1"/>
            <p:nvPr/>
          </p:nvSpPr>
          <p:spPr>
            <a:xfrm>
              <a:off x="5355389" y="1880356"/>
              <a:ext cx="1711158" cy="523220"/>
            </a:xfrm>
            <a:prstGeom prst="rect">
              <a:avLst/>
            </a:prstGeom>
            <a:noFill/>
          </p:spPr>
          <p:txBody>
            <a:bodyPr wrap="square" rtlCol="0">
              <a:spAutoFit/>
            </a:bodyPr>
            <a:lstStyle/>
            <a:p>
              <a:r>
                <a:rPr lang="en-US" sz="2800" dirty="0" smtClean="0">
                  <a:latin typeface="+mj-lt"/>
                </a:rPr>
                <a:t>A: 0</a:t>
              </a:r>
              <a:r>
                <a:rPr lang="en-US" sz="2800" dirty="0">
                  <a:latin typeface="+mj-lt"/>
                  <a:sym typeface="Wingdings"/>
                </a:rPr>
                <a:t>1</a:t>
              </a:r>
              <a:endParaRPr lang="en-US" sz="2800" dirty="0">
                <a:latin typeface="+mj-lt"/>
              </a:endParaRPr>
            </a:p>
          </p:txBody>
        </p:sp>
        <p:sp>
          <p:nvSpPr>
            <p:cNvPr id="11" name="Rectangle 10"/>
            <p:cNvSpPr/>
            <p:nvPr/>
          </p:nvSpPr>
          <p:spPr>
            <a:xfrm>
              <a:off x="5502437" y="2538323"/>
              <a:ext cx="286088" cy="714945"/>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0" name="Rectangle 19"/>
            <p:cNvSpPr/>
            <p:nvPr/>
          </p:nvSpPr>
          <p:spPr>
            <a:xfrm>
              <a:off x="5817387" y="2538323"/>
              <a:ext cx="286088" cy="714945"/>
            </a:xfrm>
            <a:prstGeom prst="rec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
        <p:nvSpPr>
          <p:cNvPr id="24" name="TextBox 23"/>
          <p:cNvSpPr txBox="1"/>
          <p:nvPr/>
        </p:nvSpPr>
        <p:spPr>
          <a:xfrm>
            <a:off x="8507712" y="1461560"/>
            <a:ext cx="3291840" cy="193899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This time, let’s try committing </a:t>
            </a:r>
            <a:r>
              <a:rPr lang="en-US" sz="2400" b="1" i="1" u="sng" dirty="0" smtClean="0">
                <a:latin typeface="+mj-lt"/>
              </a:rPr>
              <a:t>after</a:t>
            </a:r>
            <a:r>
              <a:rPr lang="en-US" sz="2400" b="1" u="sng" dirty="0" smtClean="0">
                <a:latin typeface="+mj-lt"/>
              </a:rPr>
              <a:t> we’ve written log to disk but </a:t>
            </a:r>
            <a:r>
              <a:rPr lang="en-US" sz="2400" b="1" i="1" u="sng" dirty="0" smtClean="0">
                <a:latin typeface="+mj-lt"/>
              </a:rPr>
              <a:t>before</a:t>
            </a:r>
            <a:r>
              <a:rPr lang="en-US" sz="2400" b="1" u="sng" dirty="0" smtClean="0">
                <a:latin typeface="+mj-lt"/>
              </a:rPr>
              <a:t> we’ve written data to disk</a:t>
            </a:r>
            <a:r>
              <a:rPr lang="en-US" sz="2400" dirty="0" smtClean="0">
                <a:latin typeface="+mj-lt"/>
              </a:rPr>
              <a:t>… this is WAL!</a:t>
            </a:r>
            <a:endParaRPr lang="en-US" sz="2400" dirty="0">
              <a:latin typeface="+mj-lt"/>
            </a:endParaRPr>
          </a:p>
        </p:txBody>
      </p:sp>
      <p:sp>
        <p:nvSpPr>
          <p:cNvPr id="25" name="TextBox 24"/>
          <p:cNvSpPr txBox="1"/>
          <p:nvPr/>
        </p:nvSpPr>
        <p:spPr>
          <a:xfrm>
            <a:off x="8507712" y="4325696"/>
            <a:ext cx="318211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If we crash now, is T durable?</a:t>
            </a:r>
            <a:endParaRPr lang="en-US" sz="2400" dirty="0">
              <a:latin typeface="+mj-lt"/>
            </a:endParaRPr>
          </a:p>
        </p:txBody>
      </p:sp>
      <p:sp>
        <p:nvSpPr>
          <p:cNvPr id="27" name="TextBox 26"/>
          <p:cNvSpPr txBox="1"/>
          <p:nvPr/>
        </p:nvSpPr>
        <p:spPr>
          <a:xfrm>
            <a:off x="8507712" y="3552988"/>
            <a:ext cx="2348124"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200" b="1" i="1" smtClean="0">
                <a:solidFill>
                  <a:srgbClr val="FF0000"/>
                </a:solidFill>
                <a:latin typeface="+mj-lt"/>
              </a:rPr>
              <a:t>OK, Commit!</a:t>
            </a:r>
            <a:endParaRPr lang="en-US" sz="3200" b="1" i="1" dirty="0">
              <a:solidFill>
                <a:srgbClr val="FF0000"/>
              </a:solidFill>
              <a:latin typeface="+mj-lt"/>
            </a:endParaRPr>
          </a:p>
        </p:txBody>
      </p:sp>
    </p:spTree>
    <p:extLst>
      <p:ext uri="{BB962C8B-B14F-4D97-AF65-F5344CB8AC3E}">
        <p14:creationId xmlns:p14="http://schemas.microsoft.com/office/powerpoint/2010/main" val="122487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5E-6 -4.07407E-6 L 0.07787 0.37107 " pathEditMode="relative" rAng="0" ptsTypes="AA">
                                      <p:cBhvr>
                                        <p:cTn id="10" dur="2000" fill="hold"/>
                                        <p:tgtEl>
                                          <p:spTgt spid="3"/>
                                        </p:tgtEl>
                                        <p:attrNameLst>
                                          <p:attrName>ppt_x</p:attrName>
                                          <p:attrName>ppt_y</p:attrName>
                                        </p:attrNameLst>
                                      </p:cBhvr>
                                      <p:rCtr x="3893" y="18542"/>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9" presetClass="exit" presetSubtype="0" fill="hold" grpId="0" nodeType="withEffect">
                                  <p:stCondLst>
                                    <p:cond delay="0"/>
                                  </p:stCondLst>
                                  <p:childTnLst>
                                    <p:animEffect transition="out" filter="dissolv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P spid="24" grpId="0" animBg="1"/>
      <p:bldP spid="25" grpId="0" animBg="1"/>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Write-ahead Logging (WAL) Commit Protocol</a:t>
            </a:r>
            <a:endParaRPr lang="en-US" dirty="0"/>
          </a:p>
        </p:txBody>
      </p:sp>
      <p:sp>
        <p:nvSpPr>
          <p:cNvPr id="4" name="Can 3"/>
          <p:cNvSpPr/>
          <p:nvPr/>
        </p:nvSpPr>
        <p:spPr>
          <a:xfrm>
            <a:off x="2165683" y="5110416"/>
            <a:ext cx="3114845"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Data on Disk</a:t>
            </a:r>
          </a:p>
        </p:txBody>
      </p:sp>
      <p:sp>
        <p:nvSpPr>
          <p:cNvPr id="5" name="Rectangle 4"/>
          <p:cNvSpPr/>
          <p:nvPr/>
        </p:nvSpPr>
        <p:spPr>
          <a:xfrm>
            <a:off x="2058736" y="2543679"/>
            <a:ext cx="6149473" cy="1858210"/>
          </a:xfrm>
          <a:prstGeom prst="rect">
            <a:avLst/>
          </a:prstGeom>
          <a:solidFill>
            <a:schemeClr val="accent6">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tx1"/>
                </a:solidFill>
                <a:latin typeface="+mj-lt"/>
              </a:rPr>
              <a:t>Main Memory</a:t>
            </a:r>
          </a:p>
        </p:txBody>
      </p:sp>
      <p:sp>
        <p:nvSpPr>
          <p:cNvPr id="6" name="Can 5"/>
          <p:cNvSpPr/>
          <p:nvPr/>
        </p:nvSpPr>
        <p:spPr>
          <a:xfrm>
            <a:off x="6149472" y="5110416"/>
            <a:ext cx="2058737" cy="14705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Log on Disk</a:t>
            </a:r>
          </a:p>
        </p:txBody>
      </p:sp>
      <p:sp>
        <p:nvSpPr>
          <p:cNvPr id="8" name="TextBox 7"/>
          <p:cNvSpPr txBox="1"/>
          <p:nvPr/>
        </p:nvSpPr>
        <p:spPr>
          <a:xfrm>
            <a:off x="0" y="2543680"/>
            <a:ext cx="1363579" cy="707886"/>
          </a:xfrm>
          <a:prstGeom prst="rect">
            <a:avLst/>
          </a:prstGeom>
          <a:noFill/>
        </p:spPr>
        <p:txBody>
          <a:bodyPr wrap="square" rtlCol="0">
            <a:spAutoFit/>
          </a:bodyPr>
          <a:lstStyle/>
          <a:p>
            <a:pPr algn="ctr"/>
            <a:r>
              <a:rPr lang="en-US" sz="4000" dirty="0">
                <a:latin typeface="+mj-lt"/>
              </a:rPr>
              <a:t>T </a:t>
            </a:r>
          </a:p>
        </p:txBody>
      </p:sp>
      <p:sp>
        <p:nvSpPr>
          <p:cNvPr id="15" name="Oval 14"/>
          <p:cNvSpPr/>
          <p:nvPr/>
        </p:nvSpPr>
        <p:spPr>
          <a:xfrm>
            <a:off x="2219156" y="5217362"/>
            <a:ext cx="1323475"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A=0</a:t>
            </a:r>
          </a:p>
        </p:txBody>
      </p:sp>
      <p:cxnSp>
        <p:nvCxnSpPr>
          <p:cNvPr id="17" name="Straight Arrow Connector 16"/>
          <p:cNvCxnSpPr/>
          <p:nvPr/>
        </p:nvCxnSpPr>
        <p:spPr>
          <a:xfrm>
            <a:off x="1256630" y="2924679"/>
            <a:ext cx="909052" cy="0"/>
          </a:xfrm>
          <a:prstGeom prst="straightConnector1">
            <a:avLst/>
          </a:prstGeom>
          <a:ln w="76200">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0" y="1681264"/>
            <a:ext cx="3689684" cy="707886"/>
          </a:xfrm>
          <a:prstGeom prst="rect">
            <a:avLst/>
          </a:prstGeom>
          <a:noFill/>
        </p:spPr>
        <p:txBody>
          <a:bodyPr wrap="square" rtlCol="0">
            <a:spAutoFit/>
          </a:bodyPr>
          <a:lstStyle/>
          <a:p>
            <a:pPr algn="ctr"/>
            <a:r>
              <a:rPr lang="en-US" sz="4000" dirty="0">
                <a:latin typeface="+mj-lt"/>
              </a:rPr>
              <a:t>T: R(A), W(A) </a:t>
            </a:r>
          </a:p>
        </p:txBody>
      </p:sp>
      <p:grpSp>
        <p:nvGrpSpPr>
          <p:cNvPr id="3" name="Group 2"/>
          <p:cNvGrpSpPr/>
          <p:nvPr/>
        </p:nvGrpSpPr>
        <p:grpSpPr>
          <a:xfrm>
            <a:off x="6290960" y="4419292"/>
            <a:ext cx="1711158" cy="1372912"/>
            <a:chOff x="5355389" y="1880356"/>
            <a:chExt cx="1711158" cy="1372912"/>
          </a:xfrm>
        </p:grpSpPr>
        <p:sp>
          <p:nvSpPr>
            <p:cNvPr id="9" name="TextBox 8"/>
            <p:cNvSpPr txBox="1"/>
            <p:nvPr/>
          </p:nvSpPr>
          <p:spPr>
            <a:xfrm>
              <a:off x="5355389" y="1880356"/>
              <a:ext cx="1711158" cy="523220"/>
            </a:xfrm>
            <a:prstGeom prst="rect">
              <a:avLst/>
            </a:prstGeom>
            <a:noFill/>
          </p:spPr>
          <p:txBody>
            <a:bodyPr wrap="square" rtlCol="0">
              <a:spAutoFit/>
            </a:bodyPr>
            <a:lstStyle/>
            <a:p>
              <a:r>
                <a:rPr lang="en-US" sz="2800" dirty="0" smtClean="0">
                  <a:latin typeface="+mj-lt"/>
                </a:rPr>
                <a:t>A: 0</a:t>
              </a:r>
              <a:r>
                <a:rPr lang="en-US" sz="2800" dirty="0">
                  <a:latin typeface="+mj-lt"/>
                  <a:sym typeface="Wingdings"/>
                </a:rPr>
                <a:t>1</a:t>
              </a:r>
              <a:endParaRPr lang="en-US" sz="2800" dirty="0">
                <a:latin typeface="+mj-lt"/>
              </a:endParaRPr>
            </a:p>
          </p:txBody>
        </p:sp>
        <p:sp>
          <p:nvSpPr>
            <p:cNvPr id="11" name="Rectangle 10"/>
            <p:cNvSpPr/>
            <p:nvPr/>
          </p:nvSpPr>
          <p:spPr>
            <a:xfrm>
              <a:off x="5502437" y="2538323"/>
              <a:ext cx="286088" cy="714945"/>
            </a:xfrm>
            <a:prstGeom prst="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0" name="Rectangle 19"/>
            <p:cNvSpPr/>
            <p:nvPr/>
          </p:nvSpPr>
          <p:spPr>
            <a:xfrm>
              <a:off x="5817387" y="2538323"/>
              <a:ext cx="286088" cy="714945"/>
            </a:xfrm>
            <a:prstGeom prst="rect">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
        <p:nvSpPr>
          <p:cNvPr id="24" name="TextBox 23"/>
          <p:cNvSpPr txBox="1"/>
          <p:nvPr/>
        </p:nvSpPr>
        <p:spPr>
          <a:xfrm>
            <a:off x="8507712" y="1461560"/>
            <a:ext cx="3291840" cy="193899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This time, let’s try committing </a:t>
            </a:r>
            <a:r>
              <a:rPr lang="en-US" sz="2400" b="1" i="1" u="sng" dirty="0" smtClean="0">
                <a:latin typeface="+mj-lt"/>
              </a:rPr>
              <a:t>after</a:t>
            </a:r>
            <a:r>
              <a:rPr lang="en-US" sz="2400" b="1" u="sng" dirty="0" smtClean="0">
                <a:latin typeface="+mj-lt"/>
              </a:rPr>
              <a:t> we’ve written log to disk but </a:t>
            </a:r>
            <a:r>
              <a:rPr lang="en-US" sz="2400" b="1" i="1" u="sng" dirty="0" smtClean="0">
                <a:latin typeface="+mj-lt"/>
              </a:rPr>
              <a:t>before</a:t>
            </a:r>
            <a:r>
              <a:rPr lang="en-US" sz="2400" b="1" u="sng" dirty="0" smtClean="0">
                <a:latin typeface="+mj-lt"/>
              </a:rPr>
              <a:t> we’ve written data to disk</a:t>
            </a:r>
            <a:r>
              <a:rPr lang="en-US" sz="2400" dirty="0" smtClean="0">
                <a:latin typeface="+mj-lt"/>
              </a:rPr>
              <a:t>… this is WAL!</a:t>
            </a:r>
            <a:endParaRPr lang="en-US" sz="2400" dirty="0">
              <a:latin typeface="+mj-lt"/>
            </a:endParaRPr>
          </a:p>
        </p:txBody>
      </p:sp>
      <p:sp>
        <p:nvSpPr>
          <p:cNvPr id="25" name="TextBox 24"/>
          <p:cNvSpPr txBox="1"/>
          <p:nvPr/>
        </p:nvSpPr>
        <p:spPr>
          <a:xfrm>
            <a:off x="8507712" y="4325696"/>
            <a:ext cx="318211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If we crash now, is T durable?</a:t>
            </a:r>
            <a:endParaRPr lang="en-US" sz="2400" dirty="0">
              <a:latin typeface="+mj-lt"/>
            </a:endParaRPr>
          </a:p>
        </p:txBody>
      </p:sp>
      <p:sp>
        <p:nvSpPr>
          <p:cNvPr id="27" name="TextBox 26"/>
          <p:cNvSpPr txBox="1"/>
          <p:nvPr/>
        </p:nvSpPr>
        <p:spPr>
          <a:xfrm>
            <a:off x="8507712" y="3552988"/>
            <a:ext cx="2348124"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200" b="1" i="1" smtClean="0">
                <a:solidFill>
                  <a:srgbClr val="FF0000"/>
                </a:solidFill>
                <a:latin typeface="+mj-lt"/>
              </a:rPr>
              <a:t>OK, Commit!</a:t>
            </a:r>
            <a:endParaRPr lang="en-US" sz="3200" b="1" i="1" dirty="0">
              <a:solidFill>
                <a:srgbClr val="FF0000"/>
              </a:solidFill>
              <a:latin typeface="+mj-lt"/>
            </a:endParaRPr>
          </a:p>
        </p:txBody>
      </p:sp>
      <p:sp>
        <p:nvSpPr>
          <p:cNvPr id="28" name="TextBox 27"/>
          <p:cNvSpPr txBox="1"/>
          <p:nvPr/>
        </p:nvSpPr>
        <p:spPr>
          <a:xfrm>
            <a:off x="8507712" y="5504783"/>
            <a:ext cx="2619396"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200" b="1" i="1" smtClean="0">
                <a:solidFill>
                  <a:srgbClr val="00B050"/>
                </a:solidFill>
                <a:latin typeface="+mj-lt"/>
              </a:rPr>
              <a:t>USE THE LOG!</a:t>
            </a:r>
            <a:endParaRPr lang="en-US" sz="3200" b="1" i="1" dirty="0">
              <a:solidFill>
                <a:srgbClr val="00B050"/>
              </a:solidFill>
              <a:latin typeface="+mj-lt"/>
            </a:endParaRPr>
          </a:p>
        </p:txBody>
      </p:sp>
      <p:sp>
        <p:nvSpPr>
          <p:cNvPr id="26" name="Oval 25"/>
          <p:cNvSpPr/>
          <p:nvPr/>
        </p:nvSpPr>
        <p:spPr>
          <a:xfrm>
            <a:off x="2283164" y="5217362"/>
            <a:ext cx="1243264" cy="5748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latin typeface="+mj-lt"/>
              </a:rPr>
              <a:t>A=1</a:t>
            </a:r>
          </a:p>
        </p:txBody>
      </p:sp>
    </p:spTree>
    <p:extLst>
      <p:ext uri="{BB962C8B-B14F-4D97-AF65-F5344CB8AC3E}">
        <p14:creationId xmlns:p14="http://schemas.microsoft.com/office/powerpoint/2010/main" val="133633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08333E-6 -4.44444E-6 C 0.00247 -0.00023 0.00286 0.00186 -0.00677 -0.00393 C -0.01055 -0.00625 -0.0099 -0.00694 -0.01354 -0.0081 C -0.0155 -0.00856 -0.01758 -0.00856 -0.01953 -0.00925 C -0.02162 -0.00995 -0.02357 -0.01088 -0.02552 -0.01203 C -0.0263 -0.0125 -0.02696 -0.01296 -0.02774 -0.01342 C -0.0293 -0.01388 -0.03073 -0.01412 -0.03229 -0.01458 C -0.03425 -0.0155 -0.03633 -0.0162 -0.03828 -0.01736 C -0.03906 -0.01782 -0.03972 -0.01851 -0.0405 -0.01875 C -0.04245 -0.01921 -0.04453 -0.01944 -0.04649 -0.0199 C -0.04857 -0.0206 -0.05065 -0.02222 -0.05248 -0.02268 C -0.05456 -0.02314 -0.0569 -0.02338 -0.05847 -0.02407 C -0.06107 -0.02476 -0.06641 -0.02662 -0.06641 -0.02638 C -0.06706 -0.02754 -0.06797 -0.0287 -0.06953 -0.02939 C -0.07018 -0.03009 -0.07149 -0.03009 -0.07279 -0.03055 C -0.08229 -0.03449 -0.06823 -0.02939 -0.07956 -0.03333 C -0.08203 -0.03634 -0.08216 -0.0368 -0.08555 -0.03865 C -0.08672 -0.03935 -0.08828 -0.03935 -0.08932 -0.04004 C -0.0918 -0.04143 -0.09453 -0.04328 -0.09675 -0.04537 C -0.09883 -0.04699 -0.10065 -0.04976 -0.10274 -0.05069 C -0.10378 -0.05115 -0.10482 -0.05138 -0.10573 -0.05208 C -0.10677 -0.05277 -0.10781 -0.0537 -0.10873 -0.05463 C -0.10951 -0.05555 -0.11016 -0.05671 -0.11107 -0.0574 C -0.11224 -0.0581 -0.11354 -0.0581 -0.11472 -0.05856 C -0.1155 -0.05949 -0.11628 -0.06064 -0.11706 -0.06134 C -0.12031 -0.06435 -0.12097 -0.06412 -0.12448 -0.06527 C -0.12852 -0.0699 -0.12487 -0.06643 -0.12982 -0.06921 C -0.13099 -0.07013 -0.13229 -0.07129 -0.13347 -0.07199 C -0.13451 -0.07245 -0.13763 -0.07361 -0.1388 -0.07476 C -0.14037 -0.07615 -0.1418 -0.07824 -0.14323 -0.08009 C -0.14401 -0.08078 -0.14466 -0.08217 -0.14557 -0.08263 C -0.14675 -0.08356 -0.14805 -0.08425 -0.14922 -0.08541 C -0.1513 -0.08703 -0.15326 -0.08912 -0.15534 -0.09074 C -0.15651 -0.09143 -0.15781 -0.09236 -0.15899 -0.09328 C -0.16107 -0.0949 -0.16289 -0.09722 -0.16498 -0.09861 C -0.16628 -0.09953 -0.16758 -0.10046 -0.16875 -0.10138 C -0.17123 -0.103 -0.17487 -0.10463 -0.17709 -0.10532 C -0.17826 -0.10578 -0.17956 -0.10648 -0.18073 -0.10671 C -0.1875 -0.10787 -0.19427 -0.1081 -0.20104 -0.10925 L -0.20781 -0.11064 L -0.24076 -0.10925 C -0.24232 -0.10925 -0.24375 -0.10856 -0.24531 -0.1081 C -0.24688 -0.1074 -0.24974 -0.10532 -0.24974 -0.10509 C -0.25078 -0.10393 -0.25182 -0.10254 -0.25274 -0.10138 C -0.25352 -0.10046 -0.25443 -0.1 -0.25508 -0.09861 C -0.25547 -0.09745 -0.25547 -0.09606 -0.25573 -0.09467 C -0.25547 -0.09328 -0.2556 -0.09166 -0.25508 -0.09074 C -0.25274 -0.08657 -0.25052 -0.08611 -0.24753 -0.08541 C -0.24584 -0.08472 -0.24401 -0.08449 -0.24232 -0.08402 C -0.23776 -0.08449 -0.23321 -0.08425 -0.22878 -0.08541 C -0.22669 -0.08588 -0.22357 -0.08935 -0.22201 -0.09189 C -0.21927 -0.09675 -0.22044 -0.09675 -0.21823 -0.10138 C -0.21341 -0.11157 -0.21823 -0.0993 -0.21459 -0.10925 C -0.21367 -0.11851 -0.21302 -0.12129 -0.21459 -0.13194 C -0.21498 -0.13541 -0.21823 -0.14213 -0.21979 -0.14398 C -0.22084 -0.14537 -0.22227 -0.1456 -0.22357 -0.14675 C -0.22487 -0.14791 -0.22604 -0.1493 -0.22722 -0.15069 C -0.22878 -0.15208 -0.23034 -0.15324 -0.23177 -0.15463 C -0.23307 -0.15578 -0.23425 -0.15763 -0.23555 -0.15856 C -0.23724 -0.15995 -0.23906 -0.16018 -0.24076 -0.16134 C -0.24336 -0.16296 -0.24557 -0.16574 -0.24831 -0.16666 C -0.25404 -0.16875 -0.25078 -0.16759 -0.25807 -0.16921 C -0.26354 -0.16898 -0.26901 -0.16875 -0.27448 -0.16805 C -0.27552 -0.16782 -0.27656 -0.16713 -0.27748 -0.16666 C -0.27904 -0.16574 -0.28073 -0.1655 -0.28203 -0.16388 C -0.28776 -0.15717 -0.28529 -0.16088 -0.28959 -0.15324 C -0.28985 -0.15208 -0.28985 -0.15046 -0.29024 -0.1493 C -0.29115 -0.14699 -0.29258 -0.14513 -0.29323 -0.14259 C -0.29388 -0.14074 -0.29375 -0.13819 -0.29401 -0.13588 C -0.29453 -0.1324 -0.29557 -0.12523 -0.29557 -0.125 C -0.29505 -0.12222 -0.29518 -0.11851 -0.29401 -0.11597 C -0.29323 -0.11435 -0.29154 -0.11458 -0.29024 -0.11458 C -0.2875 -0.11458 -0.28477 -0.1155 -0.28203 -0.11597 C -0.27865 -0.11805 -0.27995 -0.1162 -0.27826 -0.12407 C -0.27774 -0.12662 -0.27682 -0.13194 -0.27682 -0.13171 C -0.27709 -0.13865 -0.27669 -0.14537 -0.27748 -0.15208 C -0.27774 -0.15416 -0.27904 -0.15555 -0.27982 -0.1574 C -0.28112 -0.16064 -0.28151 -0.16273 -0.28347 -0.16527 C -0.28438 -0.16643 -0.28555 -0.16713 -0.28659 -0.16805 C -0.28919 -0.17013 -0.29427 -0.17129 -0.29623 -0.17199 C -0.30156 -0.17384 -0.29883 -0.17291 -0.30456 -0.17453 C -0.30899 -0.1743 -0.31354 -0.1743 -0.31797 -0.17338 C -0.32214 -0.17245 -0.32279 -0.16967 -0.3263 -0.16666 C -0.32969 -0.16365 -0.32761 -0.16736 -0.33073 -0.16273 C -0.33451 -0.15717 -0.33138 -0.15972 -0.33529 -0.1574 C -0.33906 -0.14838 -0.33659 -0.15347 -0.34284 -0.14259 L -0.34505 -0.13865 C -0.34557 -0.13634 -0.34597 -0.13425 -0.34649 -0.13194 C -0.34701 -0.13009 -0.34766 -0.12847 -0.34805 -0.12662 C -0.34844 -0.125 -0.34857 -0.12314 -0.34883 -0.12129 C -0.34857 -0.11504 -0.34883 -0.10879 -0.34805 -0.10254 C -0.34779 -0.10046 -0.34662 -0.09907 -0.34584 -0.09722 C -0.34427 -0.09421 -0.34102 -0.08912 -0.33906 -0.08796 L -0.33672 -0.08657 C -0.33438 -0.08703 -0.32865 -0.08564 -0.3263 -0.09074 C -0.32552 -0.09213 -0.32526 -0.09421 -0.32474 -0.09606 C -0.32552 -0.10046 -0.32578 -0.10578 -0.32774 -0.10925 C -0.32839 -0.11041 -0.32917 -0.11134 -0.33008 -0.11203 C -0.33151 -0.11319 -0.33307 -0.11365 -0.33451 -0.11458 L -0.33672 -0.11597 C -0.3405 -0.1155 -0.34427 -0.11574 -0.34805 -0.11458 C -0.3513 -0.11365 -0.35248 -0.11157 -0.35404 -0.10671 C -0.35521 -0.10324 -0.35638 -0.09976 -0.35703 -0.09606 C -0.35886 -0.08657 -0.35768 -0.09027 -0.36003 -0.08402 C -0.36185 -0.07129 -0.36289 -0.06875 -0.36081 -0.05324 C -0.36042 -0.05023 -0.35886 -0.04791 -0.35781 -0.04537 C -0.3556 -0.04027 -0.35534 -0.03912 -0.35248 -0.03472 C -0.35156 -0.0331 -0.35052 -0.03217 -0.34948 -0.03055 C -0.34557 -0.0243 -0.34636 -0.02361 -0.34284 -0.0199 C -0.3418 -0.01898 -0.34076 -0.01828 -0.33985 -0.01736 C -0.33698 -0.01458 -0.3375 -0.01342 -0.33373 -0.01203 C -0.33177 -0.01111 -0.32982 -0.01111 -0.32774 -0.01064 C -0.32604 -0.01111 -0.32409 -0.01064 -0.32253 -0.01203 C -0.32136 -0.01296 -0.32057 -0.01828 -0.32031 -0.0199 C -0.32057 -0.02175 -0.32044 -0.02384 -0.3211 -0.02523 C -0.32149 -0.02662 -0.32253 -0.02731 -0.32331 -0.028 C -0.32656 -0.03101 -0.32722 -0.03078 -0.33073 -0.03194 C -0.3336 -0.03148 -0.33646 -0.03263 -0.33906 -0.03055 C -0.34037 -0.02963 -0.34037 -0.02592 -0.34128 -0.02407 C -0.34193 -0.02268 -0.34284 -0.02222 -0.34349 -0.02129 C -0.34401 -0.0199 -0.34466 -0.01875 -0.34505 -0.01736 C -0.34544 -0.01597 -0.34544 -0.01458 -0.34584 -0.01342 C -0.34623 -0.01111 -0.34675 -0.00879 -0.34727 -0.00671 C -0.34701 -0.00138 -0.34688 0.00394 -0.34649 0.00926 C -0.3461 0.01436 -0.34544 0.01343 -0.34349 0.01737 C -0.34297 0.01852 -0.34258 0.02014 -0.34206 0.0213 C -0.34102 0.02362 -0.33998 0.0257 -0.33906 0.02801 C -0.33854 0.03056 -0.33776 0.03542 -0.33672 0.03727 C -0.33568 0.03959 -0.33425 0.04075 -0.33307 0.0426 C -0.33229 0.04399 -0.33151 0.04514 -0.33073 0.04676 C -0.32995 0.04838 -0.32943 0.05047 -0.32852 0.05209 C -0.32722 0.05417 -0.32539 0.05533 -0.32409 0.05741 C -0.32318 0.05857 -0.32266 0.06019 -0.32175 0.06135 C -0.32084 0.0625 -0.31979 0.06297 -0.31875 0.06412 C -0.3138 0.06899 -0.31641 0.06737 -0.31133 0.07061 C -0.3086 0.07246 -0.30651 0.07362 -0.30378 0.07477 C -0.3013 0.0757 -0.29623 0.07732 -0.29623 0.07755 C -0.2918 0.07639 -0.28724 0.0757 -0.28281 0.07477 C -0.28177 0.07454 -0.28073 0.07408 -0.27982 0.07338 C -0.27891 0.07269 -0.27826 0.07176 -0.27748 0.07061 C -0.27279 0.0632 -0.27305 0.0632 -0.27005 0.05602 C -0.27031 0.05371 -0.27018 0.05139 -0.27084 0.04931 C -0.27149 0.04723 -0.27409 0.04607 -0.27526 0.04537 C -0.27604 0.04676 -0.27696 0.04792 -0.27748 0.04931 C -0.27813 0.05093 -0.27852 0.05301 -0.27904 0.05463 C -0.27943 0.05602 -0.28008 0.05741 -0.28047 0.05857 C -0.28034 0.0632 -0.28073 0.06783 -0.27982 0.072 C -0.27813 0.07871 -0.27552 0.07894 -0.27305 0.08264 C -0.27227 0.0838 -0.27162 0.08565 -0.27084 0.08658 C -0.27018 0.0875 -0.26927 0.08727 -0.26849 0.08797 C -0.26771 0.08866 -0.26706 0.09005 -0.26628 0.09075 C -0.26211 0.09445 -0.25729 0.09561 -0.25274 0.09746 C -0.24883 0.097 -0.24479 0.09676 -0.24076 0.09607 C -0.23946 0.09584 -0.23828 0.09514 -0.23698 0.09468 C -0.23568 0.09422 -0.23307 0.09306 -0.23177 0.0919 C -0.23073 0.09121 -0.22982 0.09005 -0.22878 0.08936 C -0.2237 0.08588 -0.22774 0.08982 -0.22357 0.08658 C -0.22253 0.08588 -0.22162 0.08473 -0.22057 0.08403 C -0.21979 0.08357 -0.21901 0.08334 -0.21823 0.08264 C -0.21185 0.07778 -0.21875 0.08264 -0.21224 0.07593 C -0.20781 0.07153 -0.21172 0.08033 -0.20547 0.06945 L -0.19427 0.04931 L -0.19206 0.04537 C -0.19128 0.04399 -0.19063 0.04237 -0.18972 0.04144 C -0.18776 0.03866 -0.18594 0.03565 -0.18373 0.03334 C -0.18255 0.03195 -0.18125 0.03056 -0.18008 0.0294 C -0.17904 0.02848 -0.178 0.02755 -0.17709 0.02662 C -0.1763 0.02593 -0.17552 0.02477 -0.17474 0.02408 C -0.17409 0.02338 -0.17318 0.02338 -0.17253 0.02269 C -0.16693 0.0176 -0.17071 0.02014 -0.16654 0.01598 C -0.1655 0.01505 -0.16446 0.01436 -0.16354 0.01343 C -0.16276 0.0125 -0.16211 0.01135 -0.16133 0.01065 C -0.16003 0.0095 -0.15873 0.00903 -0.15755 0.00811 C -0.15677 0.00718 -0.15612 0.00602 -0.15534 0.00533 C -0.1461 -0.00185 -0.15482 0.00602 -0.14779 0.00139 C -0.14245 -0.00231 -0.14675 -0.00231 -0.1388 -0.00393 C -0.12826 -0.00625 -0.13477 -0.00509 -0.11927 -0.00671 L -0.09297 -0.00532 L -0.0711 -0.00393 L -0.02175 -0.00254 C -0.01432 -0.00208 -0.00248 0.00024 2.08333E-6 -4.44444E-6 Z " pathEditMode="relative" rAng="0" ptsTypes="AAAAAAAAAAAAAAAAAAAAAAAAAAAAAAAAAAAAAAAAAAAAAAAAAAAAAAAAAAAAAAAAAAAAAAAAAAAAAAAAAAAAAAAAAAAAAAAAAAAAAAAAAAAAAAAAAAAAAAAAAAAAAAAAAAAAAAAAAAAAAAAAAAAAAAAAAAAAAAAAAAAAAAAAAAAAAAAAAAAAA">
                                      <p:cBhvr>
                                        <p:cTn id="10" dur="2000" fill="hold"/>
                                        <p:tgtEl>
                                          <p:spTgt spid="3"/>
                                        </p:tgtEl>
                                        <p:attrNameLst>
                                          <p:attrName>ppt_x</p:attrName>
                                          <p:attrName>ppt_y</p:attrName>
                                        </p:attrNameLst>
                                      </p:cBhvr>
                                      <p:rCtr x="-18034" y="-3866"/>
                                    </p:animMotion>
                                  </p:childTnLst>
                                </p:cTn>
                              </p:par>
                              <p:par>
                                <p:cTn id="11" presetID="35" presetClass="entr" presetSubtype="0" fill="hold" grpId="0" nodeType="withEffect">
                                  <p:stCondLst>
                                    <p:cond delay="100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2000"/>
                                        <p:tgtEl>
                                          <p:spTgt spid="26"/>
                                        </p:tgtEl>
                                      </p:cBhvr>
                                    </p:animEffect>
                                    <p:anim calcmode="lin" valueType="num">
                                      <p:cBhvr>
                                        <p:cTn id="14" dur="2000" fill="hold"/>
                                        <p:tgtEl>
                                          <p:spTgt spid="26"/>
                                        </p:tgtEl>
                                        <p:attrNameLst>
                                          <p:attrName>style.rotation</p:attrName>
                                        </p:attrNameLst>
                                      </p:cBhvr>
                                      <p:tavLst>
                                        <p:tav tm="0">
                                          <p:val>
                                            <p:fltVal val="720"/>
                                          </p:val>
                                        </p:tav>
                                        <p:tav tm="100000">
                                          <p:val>
                                            <p:fltVal val="0"/>
                                          </p:val>
                                        </p:tav>
                                      </p:tavLst>
                                    </p:anim>
                                    <p:anim calcmode="lin" valueType="num">
                                      <p:cBhvr>
                                        <p:cTn id="15" dur="2000" fill="hold"/>
                                        <p:tgtEl>
                                          <p:spTgt spid="26"/>
                                        </p:tgtEl>
                                        <p:attrNameLst>
                                          <p:attrName>ppt_h</p:attrName>
                                        </p:attrNameLst>
                                      </p:cBhvr>
                                      <p:tavLst>
                                        <p:tav tm="0">
                                          <p:val>
                                            <p:fltVal val="0"/>
                                          </p:val>
                                        </p:tav>
                                        <p:tav tm="100000">
                                          <p:val>
                                            <p:strVal val="#ppt_h"/>
                                          </p:val>
                                        </p:tav>
                                      </p:tavLst>
                                    </p:anim>
                                    <p:anim calcmode="lin" valueType="num">
                                      <p:cBhvr>
                                        <p:cTn id="16" dur="2000" fill="hold"/>
                                        <p:tgtEl>
                                          <p:spTgt spid="2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1741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17412" name="Rectangle 4"/>
          <p:cNvSpPr>
            <a:spLocks noGrp="1" noChangeArrowheads="1"/>
          </p:cNvSpPr>
          <p:nvPr>
            <p:ph type="title"/>
          </p:nvPr>
        </p:nvSpPr>
        <p:spPr>
          <a:noFill/>
          <a:ln/>
        </p:spPr>
        <p:txBody>
          <a:bodyPr/>
          <a:lstStyle/>
          <a:p>
            <a:r>
              <a:rPr lang="en-US" dirty="0"/>
              <a:t>Write-Ahead Logging (WAL)</a:t>
            </a:r>
          </a:p>
        </p:txBody>
      </p:sp>
      <p:sp>
        <p:nvSpPr>
          <p:cNvPr id="17413" name="Rectangle 5"/>
          <p:cNvSpPr>
            <a:spLocks noGrp="1" noChangeArrowheads="1"/>
          </p:cNvSpPr>
          <p:nvPr>
            <p:ph type="body" idx="1"/>
          </p:nvPr>
        </p:nvSpPr>
        <p:spPr>
          <a:xfrm>
            <a:off x="838200" y="1690688"/>
            <a:ext cx="8484046" cy="5014912"/>
          </a:xfrm>
          <a:noFill/>
          <a:ln/>
        </p:spPr>
        <p:txBody>
          <a:bodyPr>
            <a:normAutofit/>
          </a:bodyPr>
          <a:lstStyle/>
          <a:p>
            <a:endParaRPr lang="en-US" dirty="0" smtClean="0"/>
          </a:p>
          <a:p>
            <a:r>
              <a:rPr lang="en-US" sz="3200" dirty="0" smtClean="0"/>
              <a:t>DB uses </a:t>
            </a:r>
            <a:r>
              <a:rPr lang="en-US" sz="3200" b="1" dirty="0" smtClean="0"/>
              <a:t>Write</a:t>
            </a:r>
            <a:r>
              <a:rPr lang="en-US" sz="3200" b="1" dirty="0"/>
              <a:t>-Ahead </a:t>
            </a:r>
            <a:r>
              <a:rPr lang="en-US" sz="3200" b="1" dirty="0" smtClean="0"/>
              <a:t>Logging (WAL)</a:t>
            </a:r>
            <a:r>
              <a:rPr lang="en-US" sz="3200" dirty="0" smtClean="0"/>
              <a:t> Protocol</a:t>
            </a:r>
            <a:r>
              <a:rPr lang="en-US" sz="3200" dirty="0"/>
              <a:t>:</a:t>
            </a:r>
            <a:endParaRPr lang="en-US" sz="3200" dirty="0" smtClean="0"/>
          </a:p>
          <a:p>
            <a:pPr marL="0" indent="0">
              <a:buNone/>
            </a:pPr>
            <a:r>
              <a:rPr lang="en-US" dirty="0"/>
              <a:t>	</a:t>
            </a:r>
          </a:p>
          <a:p>
            <a:pPr marL="971550" lvl="1" indent="-514350">
              <a:buAutoNum type="arabicPeriod"/>
            </a:pPr>
            <a:endParaRPr lang="en-US" sz="2800" dirty="0" smtClean="0"/>
          </a:p>
          <a:p>
            <a:pPr marL="971550" lvl="1" indent="-514350">
              <a:buAutoNum type="arabicPeriod"/>
            </a:pPr>
            <a:r>
              <a:rPr lang="en-US" sz="2800" dirty="0" smtClean="0"/>
              <a:t>Must </a:t>
            </a:r>
            <a:r>
              <a:rPr lang="en-US" sz="2800" i="1" dirty="0"/>
              <a:t>force </a:t>
            </a:r>
            <a:r>
              <a:rPr lang="en-US" sz="2800" i="1" dirty="0" smtClean="0"/>
              <a:t>log </a:t>
            </a:r>
            <a:r>
              <a:rPr lang="en-US" sz="2800" i="1" dirty="0"/>
              <a:t>record</a:t>
            </a:r>
            <a:r>
              <a:rPr lang="en-US" sz="2800" dirty="0"/>
              <a:t> for an update </a:t>
            </a:r>
            <a:r>
              <a:rPr lang="en-US" sz="2800" i="1" dirty="0"/>
              <a:t>before</a:t>
            </a:r>
            <a:r>
              <a:rPr lang="en-US" sz="2800" dirty="0"/>
              <a:t> the corresponding data page </a:t>
            </a:r>
            <a:r>
              <a:rPr lang="en-US" sz="2800" dirty="0" smtClean="0"/>
              <a:t>goes </a:t>
            </a:r>
            <a:r>
              <a:rPr lang="en-US" sz="2800" dirty="0"/>
              <a:t>to </a:t>
            </a:r>
            <a:r>
              <a:rPr lang="en-US" sz="2800" dirty="0" smtClean="0"/>
              <a:t>storage</a:t>
            </a:r>
          </a:p>
          <a:p>
            <a:pPr marL="971550" lvl="1" indent="-514350">
              <a:buAutoNum type="arabicPeriod"/>
            </a:pPr>
            <a:endParaRPr lang="en-US" sz="2800" dirty="0" smtClean="0"/>
          </a:p>
          <a:p>
            <a:pPr marL="971550" lvl="1" indent="-514350">
              <a:buAutoNum type="arabicPeriod"/>
            </a:pPr>
            <a:r>
              <a:rPr lang="en-US" sz="2800" dirty="0" smtClean="0"/>
              <a:t>Must </a:t>
            </a:r>
            <a:r>
              <a:rPr lang="en-US" sz="2800" i="1" dirty="0"/>
              <a:t>write all log records </a:t>
            </a:r>
            <a:r>
              <a:rPr lang="en-US" sz="2800" dirty="0"/>
              <a:t>for a </a:t>
            </a:r>
            <a:r>
              <a:rPr lang="en-US" sz="2800" dirty="0" smtClean="0"/>
              <a:t>TX </a:t>
            </a:r>
            <a:r>
              <a:rPr lang="en-US" sz="2800" i="1" dirty="0" smtClean="0"/>
              <a:t>before</a:t>
            </a:r>
            <a:r>
              <a:rPr lang="en-US" sz="2800" dirty="0" smtClean="0"/>
              <a:t> </a:t>
            </a:r>
            <a:r>
              <a:rPr lang="en-US" sz="2800" i="1" dirty="0" smtClean="0"/>
              <a:t>commit</a:t>
            </a:r>
            <a:endParaRPr lang="en-US" sz="2800"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
        <p:nvSpPr>
          <p:cNvPr id="2" name="Rectangle 1"/>
          <p:cNvSpPr/>
          <p:nvPr/>
        </p:nvSpPr>
        <p:spPr>
          <a:xfrm>
            <a:off x="9322246" y="1690688"/>
            <a:ext cx="2255466"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dirty="0">
                <a:latin typeface="+mj-lt"/>
              </a:rPr>
              <a:t>Each update is logged! Why not reads?</a:t>
            </a:r>
          </a:p>
        </p:txBody>
      </p:sp>
      <p:sp>
        <p:nvSpPr>
          <p:cNvPr id="10" name="Rectangle 9"/>
          <p:cNvSpPr/>
          <p:nvPr/>
        </p:nvSpPr>
        <p:spPr>
          <a:xfrm>
            <a:off x="9253638" y="3613368"/>
            <a:ext cx="2693385"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3200" dirty="0" smtClean="0">
                <a:latin typeface="+mj-lt"/>
                <a:sym typeface="Wingdings"/>
              </a:rPr>
              <a:t></a:t>
            </a:r>
            <a:r>
              <a:rPr lang="en-US" sz="3200" dirty="0" smtClean="0">
                <a:latin typeface="+mj-lt"/>
              </a:rPr>
              <a:t> </a:t>
            </a:r>
            <a:r>
              <a:rPr lang="en-US" sz="3200" b="1" u="sng" dirty="0" smtClean="0">
                <a:latin typeface="+mj-lt"/>
              </a:rPr>
              <a:t>Atomicity</a:t>
            </a:r>
            <a:endParaRPr lang="en-US" sz="3200" b="1" u="sng" dirty="0">
              <a:latin typeface="+mj-lt"/>
            </a:endParaRPr>
          </a:p>
        </p:txBody>
      </p:sp>
      <p:sp>
        <p:nvSpPr>
          <p:cNvPr id="11" name="Rectangle 10"/>
          <p:cNvSpPr/>
          <p:nvPr/>
        </p:nvSpPr>
        <p:spPr>
          <a:xfrm>
            <a:off x="9253638" y="4920494"/>
            <a:ext cx="2693385"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3200" dirty="0" smtClean="0">
                <a:latin typeface="+mj-lt"/>
                <a:sym typeface="Wingdings"/>
              </a:rPr>
              <a:t></a:t>
            </a:r>
            <a:r>
              <a:rPr lang="en-US" sz="3200" dirty="0" smtClean="0">
                <a:latin typeface="+mj-lt"/>
              </a:rPr>
              <a:t> </a:t>
            </a:r>
            <a:r>
              <a:rPr lang="en-US" sz="3200" b="1" u="sng" dirty="0" smtClean="0">
                <a:latin typeface="+mj-lt"/>
              </a:rPr>
              <a:t>Durability</a:t>
            </a:r>
            <a:endParaRPr lang="en-US" sz="3200" b="1" u="sng" dirty="0">
              <a:latin typeface="+mj-lt"/>
            </a:endParaRPr>
          </a:p>
        </p:txBody>
      </p:sp>
    </p:spTree>
    <p:extLst>
      <p:ext uri="{BB962C8B-B14F-4D97-AF65-F5344CB8AC3E}">
        <p14:creationId xmlns:p14="http://schemas.microsoft.com/office/powerpoint/2010/main" val="91012012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Summary</a:t>
            </a:r>
            <a:endParaRPr lang="en-US" dirty="0"/>
          </a:p>
        </p:txBody>
      </p:sp>
      <p:sp>
        <p:nvSpPr>
          <p:cNvPr id="3" name="Content Placeholder 2"/>
          <p:cNvSpPr>
            <a:spLocks noGrp="1"/>
          </p:cNvSpPr>
          <p:nvPr>
            <p:ph idx="1"/>
          </p:nvPr>
        </p:nvSpPr>
        <p:spPr>
          <a:xfrm>
            <a:off x="838200" y="2177317"/>
            <a:ext cx="10515600" cy="4351338"/>
          </a:xfrm>
        </p:spPr>
        <p:txBody>
          <a:bodyPr>
            <a:normAutofit/>
          </a:bodyPr>
          <a:lstStyle/>
          <a:p>
            <a:r>
              <a:rPr lang="en-US" sz="3200" dirty="0" smtClean="0"/>
              <a:t>If DB says TX </a:t>
            </a:r>
            <a:r>
              <a:rPr lang="en-US" sz="3200" b="1" dirty="0" smtClean="0"/>
              <a:t>commits</a:t>
            </a:r>
            <a:r>
              <a:rPr lang="en-US" sz="3200" dirty="0" smtClean="0"/>
              <a:t>, TX effect </a:t>
            </a:r>
            <a:r>
              <a:rPr lang="en-US" sz="3200" b="1" dirty="0" smtClean="0"/>
              <a:t>remains</a:t>
            </a:r>
            <a:r>
              <a:rPr lang="en-US" sz="3200" dirty="0" smtClean="0"/>
              <a:t> after database crash</a:t>
            </a:r>
          </a:p>
          <a:p>
            <a:endParaRPr lang="en-US" sz="3200" dirty="0"/>
          </a:p>
          <a:p>
            <a:r>
              <a:rPr lang="en-US" sz="3200" dirty="0" smtClean="0"/>
              <a:t>DB can </a:t>
            </a:r>
            <a:r>
              <a:rPr lang="en-US" sz="3200" b="1" dirty="0" smtClean="0"/>
              <a:t>undo actions </a:t>
            </a:r>
            <a:r>
              <a:rPr lang="en-US" sz="3200" dirty="0" smtClean="0"/>
              <a:t>and help us with </a:t>
            </a:r>
            <a:r>
              <a:rPr lang="en-US" sz="3200" b="1" dirty="0" smtClean="0"/>
              <a:t>atomicity</a:t>
            </a:r>
          </a:p>
          <a:p>
            <a:endParaRPr lang="en-US" sz="3200" dirty="0" smtClean="0"/>
          </a:p>
          <a:p>
            <a:r>
              <a:rPr lang="en-US" sz="3200" dirty="0" smtClean="0"/>
              <a:t>This is only half the story…</a:t>
            </a:r>
            <a:endParaRPr lang="en-US" sz="3200"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37995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Logging commit protocol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428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865438"/>
            <a:ext cx="7772400" cy="1470025"/>
          </a:xfrm>
        </p:spPr>
        <p:txBody>
          <a:bodyPr>
            <a:normAutofit fontScale="90000"/>
          </a:bodyPr>
          <a:lstStyle/>
          <a:p>
            <a:r>
              <a:rPr lang="en-US" dirty="0" smtClean="0"/>
              <a:t>Lecture 8: Concurrency &amp; Locking</a:t>
            </a:r>
            <a:endParaRPr lang="en-US" dirty="0"/>
          </a:p>
        </p:txBody>
      </p:sp>
      <p:sp>
        <p:nvSpPr>
          <p:cNvPr id="3" name="Rectangle 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631839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Concurrency, scheduling &amp; anomalies</a:t>
            </a:r>
            <a:endParaRPr lang="en-US" dirty="0">
              <a:latin typeface="+mj-lt"/>
            </a:endParaRPr>
          </a:p>
          <a:p>
            <a:pPr marL="514350" indent="-514350">
              <a:buFont typeface="+mj-lt"/>
              <a:buAutoNum type="arabicPeriod"/>
            </a:pPr>
            <a:endParaRPr lang="en-US" dirty="0">
              <a:latin typeface="+mj-lt"/>
            </a:endParaRP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Locking: 2PL, conflict </a:t>
            </a:r>
            <a:r>
              <a:rPr lang="en-US" dirty="0" err="1" smtClean="0">
                <a:latin typeface="+mj-lt"/>
              </a:rPr>
              <a:t>serializability</a:t>
            </a:r>
            <a:r>
              <a:rPr lang="en-US" dirty="0" smtClean="0">
                <a:latin typeface="+mj-lt"/>
              </a:rPr>
              <a:t>, deadlock detection</a:t>
            </a:r>
          </a:p>
        </p:txBody>
      </p:sp>
      <p:sp>
        <p:nvSpPr>
          <p:cNvPr id="4" name="Slide Number Placeholder 3"/>
          <p:cNvSpPr>
            <a:spLocks noGrp="1"/>
          </p:cNvSpPr>
          <p:nvPr>
            <p:ph type="sldNum" sz="quarter" idx="12"/>
          </p:nvPr>
        </p:nvSpPr>
        <p:spPr/>
        <p:txBody>
          <a:bodyPr/>
          <a:lstStyle/>
          <a:p>
            <a:fld id="{DF92A6B5-0D7C-48A8-B49A-953CF10F77E3}" type="slidenum">
              <a:rPr lang="en-US" smtClean="0"/>
              <a:pPr/>
              <a:t>55</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269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Concurrency, Scheduling &amp; Anomalies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56</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549225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62682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Interleaving &amp; scheduling</a:t>
            </a:r>
          </a:p>
          <a:p>
            <a:pPr marL="514350" indent="-514350">
              <a:buAutoNum type="arabicPeriod"/>
            </a:pPr>
            <a:endParaRPr lang="en-US" dirty="0">
              <a:latin typeface="+mj-lt"/>
            </a:endParaRPr>
          </a:p>
          <a:p>
            <a:pPr marL="514350" indent="-514350">
              <a:buAutoNum type="arabicPeriod"/>
            </a:pPr>
            <a:r>
              <a:rPr lang="en-US" dirty="0" smtClean="0">
                <a:latin typeface="+mj-lt"/>
              </a:rPr>
              <a:t>Conflict &amp; anomaly types</a:t>
            </a:r>
            <a:endParaRPr lang="en-US" dirty="0">
              <a:latin typeface="+mj-lt"/>
            </a:endParaRPr>
          </a:p>
          <a:p>
            <a:pPr marL="514350" indent="-514350">
              <a:buAutoNum type="arabicPeriod"/>
            </a:pPr>
            <a:endParaRPr lang="en-US" dirty="0">
              <a:latin typeface="+mj-lt"/>
            </a:endParaRPr>
          </a:p>
          <a:p>
            <a:pPr marL="514350" indent="-514350">
              <a:buAutoNum type="arabicPeriod"/>
            </a:pPr>
            <a:r>
              <a:rPr lang="en-US" dirty="0" smtClean="0">
                <a:latin typeface="+mj-lt"/>
              </a:rPr>
              <a:t>ACTIVITY: TXN viewer</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57</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2953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dirty="0" smtClean="0"/>
              <a:t>Concurrency: Isolation &amp; Consistency</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2" name="Content Placeholder 1"/>
          <p:cNvSpPr>
            <a:spLocks noGrp="1"/>
          </p:cNvSpPr>
          <p:nvPr>
            <p:ph idx="1"/>
          </p:nvPr>
        </p:nvSpPr>
        <p:spPr>
          <a:xfrm>
            <a:off x="838200" y="1825625"/>
            <a:ext cx="8999483" cy="4351338"/>
          </a:xfrm>
        </p:spPr>
        <p:txBody>
          <a:bodyPr/>
          <a:lstStyle/>
          <a:p>
            <a:r>
              <a:rPr lang="en-US" dirty="0" smtClean="0"/>
              <a:t>The DBMS must handle concurrency such that…</a:t>
            </a:r>
          </a:p>
          <a:p>
            <a:pPr marL="971550" lvl="1" indent="-514350">
              <a:buFont typeface="+mj-lt"/>
              <a:buAutoNum type="arabicPeriod"/>
            </a:pPr>
            <a:endParaRPr lang="en-US" dirty="0"/>
          </a:p>
          <a:p>
            <a:pPr marL="971550" lvl="1" indent="-514350">
              <a:buFont typeface="+mj-lt"/>
              <a:buAutoNum type="arabicPeriod"/>
            </a:pPr>
            <a:r>
              <a:rPr lang="en-US" sz="2800" b="1" u="sng" dirty="0" smtClean="0"/>
              <a:t>I</a:t>
            </a:r>
            <a:r>
              <a:rPr lang="en-US" sz="2800" b="1" dirty="0" smtClean="0"/>
              <a:t>solation</a:t>
            </a:r>
            <a:r>
              <a:rPr lang="en-US" sz="2800" dirty="0" smtClean="0"/>
              <a:t> is maintained: Users must be able to execute each TXN </a:t>
            </a:r>
            <a:r>
              <a:rPr lang="en-US" sz="2800" b="1" dirty="0" smtClean="0"/>
              <a:t>as if they were the only user</a:t>
            </a:r>
          </a:p>
          <a:p>
            <a:pPr lvl="2"/>
            <a:r>
              <a:rPr lang="en-US" sz="2400" dirty="0" smtClean="0"/>
              <a:t>DBMS handles the details of </a:t>
            </a:r>
            <a:r>
              <a:rPr lang="en-US" sz="2400" i="1" dirty="0" smtClean="0"/>
              <a:t>interleaving</a:t>
            </a:r>
            <a:r>
              <a:rPr lang="en-US" sz="2400" dirty="0" smtClean="0"/>
              <a:t> various TXNs</a:t>
            </a:r>
          </a:p>
          <a:p>
            <a:pPr lvl="2"/>
            <a:endParaRPr lang="en-US" dirty="0"/>
          </a:p>
          <a:p>
            <a:pPr marL="914400" lvl="1" indent="-457200">
              <a:buFont typeface="+mj-lt"/>
              <a:buAutoNum type="arabicPeriod"/>
            </a:pPr>
            <a:endParaRPr lang="en-US" sz="2800" b="1" u="sng" dirty="0" smtClean="0"/>
          </a:p>
          <a:p>
            <a:pPr marL="914400" lvl="1" indent="-457200">
              <a:buFont typeface="+mj-lt"/>
              <a:buAutoNum type="arabicPeriod"/>
            </a:pPr>
            <a:r>
              <a:rPr lang="en-US" sz="2800" b="1" u="sng" dirty="0" smtClean="0"/>
              <a:t>C</a:t>
            </a:r>
            <a:r>
              <a:rPr lang="en-US" sz="2800" b="1" dirty="0" smtClean="0"/>
              <a:t>onsistency</a:t>
            </a:r>
            <a:r>
              <a:rPr lang="en-US" sz="2800" dirty="0" smtClean="0"/>
              <a:t> is maintained: TXNs must leave the DB in a </a:t>
            </a:r>
            <a:r>
              <a:rPr lang="en-US" sz="2800" b="1" dirty="0" smtClean="0"/>
              <a:t>consistent state</a:t>
            </a:r>
          </a:p>
          <a:p>
            <a:pPr lvl="2"/>
            <a:r>
              <a:rPr lang="en-US" sz="2400" dirty="0" smtClean="0"/>
              <a:t>DBMS handles the details of enforcing integrity constraints</a:t>
            </a:r>
            <a:endParaRPr lang="en-US" sz="2400" dirty="0"/>
          </a:p>
        </p:txBody>
      </p:sp>
      <p:sp>
        <p:nvSpPr>
          <p:cNvPr id="3" name="TextBox 2"/>
          <p:cNvSpPr txBox="1"/>
          <p:nvPr/>
        </p:nvSpPr>
        <p:spPr>
          <a:xfrm>
            <a:off x="10357693" y="2617076"/>
            <a:ext cx="996107"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3200" dirty="0" smtClean="0">
                <a:latin typeface="+mj-lt"/>
              </a:rPr>
              <a:t>AC</a:t>
            </a:r>
            <a:r>
              <a:rPr lang="en-US" sz="3200" b="1" u="sng" dirty="0" smtClean="0">
                <a:latin typeface="+mj-lt"/>
              </a:rPr>
              <a:t>I</a:t>
            </a:r>
            <a:r>
              <a:rPr lang="en-US" sz="3200" dirty="0" smtClean="0">
                <a:latin typeface="+mj-lt"/>
              </a:rPr>
              <a:t>D</a:t>
            </a:r>
            <a:endParaRPr lang="en-US" sz="3200" dirty="0">
              <a:latin typeface="+mj-lt"/>
            </a:endParaRPr>
          </a:p>
        </p:txBody>
      </p:sp>
      <p:sp>
        <p:nvSpPr>
          <p:cNvPr id="9" name="TextBox 8"/>
          <p:cNvSpPr txBox="1"/>
          <p:nvPr/>
        </p:nvSpPr>
        <p:spPr>
          <a:xfrm>
            <a:off x="10357693" y="4593020"/>
            <a:ext cx="996107"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3200" dirty="0" smtClean="0">
                <a:latin typeface="+mj-lt"/>
              </a:rPr>
              <a:t>A</a:t>
            </a:r>
            <a:r>
              <a:rPr lang="en-US" sz="3200" b="1" u="sng" dirty="0" smtClean="0">
                <a:latin typeface="+mj-lt"/>
              </a:rPr>
              <a:t>C</a:t>
            </a:r>
            <a:r>
              <a:rPr lang="en-US" sz="3200" dirty="0" smtClean="0">
                <a:latin typeface="+mj-lt"/>
              </a:rPr>
              <a:t>ID</a:t>
            </a:r>
            <a:endParaRPr lang="en-US" sz="3200" dirty="0">
              <a:latin typeface="+mj-lt"/>
            </a:endParaRPr>
          </a:p>
        </p:txBody>
      </p:sp>
    </p:spTree>
    <p:extLst>
      <p:ext uri="{BB962C8B-B14F-4D97-AF65-F5344CB8AC3E}">
        <p14:creationId xmlns:p14="http://schemas.microsoft.com/office/powerpoint/2010/main" val="463329700"/>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the hard part…</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59</a:t>
            </a:fld>
            <a:endParaRPr lang="en-US"/>
          </a:p>
        </p:txBody>
      </p:sp>
      <p:sp>
        <p:nvSpPr>
          <p:cNvPr id="5" name="Rectangle 4"/>
          <p:cNvSpPr/>
          <p:nvPr/>
        </p:nvSpPr>
        <p:spPr>
          <a:xfrm>
            <a:off x="3472069" y="2085417"/>
            <a:ext cx="5247861"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dirty="0" smtClean="0">
                <a:latin typeface="+mj-lt"/>
              </a:rPr>
              <a:t>…is the effect </a:t>
            </a:r>
            <a:r>
              <a:rPr lang="en-US" sz="2800" dirty="0">
                <a:latin typeface="+mj-lt"/>
              </a:rPr>
              <a:t>of </a:t>
            </a:r>
            <a:r>
              <a:rPr lang="en-US" sz="2800" i="1" dirty="0">
                <a:latin typeface="+mj-lt"/>
              </a:rPr>
              <a:t>interleaving</a:t>
            </a:r>
            <a:r>
              <a:rPr lang="en-US" sz="2800" dirty="0">
                <a:latin typeface="+mj-lt"/>
              </a:rPr>
              <a:t> transactions and </a:t>
            </a:r>
            <a:r>
              <a:rPr lang="en-US" sz="2800" i="1" dirty="0">
                <a:latin typeface="+mj-lt"/>
              </a:rPr>
              <a:t>crashes</a:t>
            </a:r>
            <a:r>
              <a:rPr lang="en-US" sz="2800" dirty="0">
                <a:latin typeface="+mj-lt"/>
              </a:rPr>
              <a:t>.</a:t>
            </a:r>
          </a:p>
          <a:p>
            <a:r>
              <a:rPr lang="en-US" sz="2800" dirty="0" smtClean="0">
                <a:latin typeface="+mj-lt"/>
              </a:rPr>
              <a:t>See </a:t>
            </a:r>
            <a:r>
              <a:rPr lang="en-US" sz="2800" dirty="0">
                <a:latin typeface="+mj-lt"/>
              </a:rPr>
              <a:t>245 for the gory details!</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9366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Transactions</a:t>
            </a:r>
            <a:endParaRPr lang="en-US" dirty="0">
              <a:latin typeface="+mj-lt"/>
            </a:endParaRP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Properties of Transactions: ACID</a:t>
            </a: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Logging</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6</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71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smtClean="0"/>
              <a:t>Example- consider two TXNs:</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12" name="Rectangle 3"/>
          <p:cNvSpPr>
            <a:spLocks noChangeArrowheads="1"/>
          </p:cNvSpPr>
          <p:nvPr/>
        </p:nvSpPr>
        <p:spPr bwMode="auto">
          <a:xfrm>
            <a:off x="543325" y="1690688"/>
            <a:ext cx="4641014" cy="3416320"/>
          </a:xfrm>
          <a:prstGeom prst="rect">
            <a:avLst/>
          </a:prstGeom>
          <a:solidFill>
            <a:schemeClr val="bg1"/>
          </a:solidFill>
          <a:ln w="9525">
            <a:solidFill>
              <a:schemeClr val="tx1">
                <a:lumMod val="50000"/>
                <a:lumOff val="50000"/>
              </a:schemeClr>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sz="2400" dirty="0" smtClean="0">
                <a:latin typeface="Menlo" charset="0"/>
                <a:ea typeface="Menlo" charset="0"/>
                <a:cs typeface="Menlo" charset="0"/>
              </a:rPr>
              <a:t>T1: START TRANSACTION</a:t>
            </a:r>
          </a:p>
          <a:p>
            <a:pPr eaLnBrk="0" hangingPunct="0"/>
            <a:r>
              <a:rPr lang="en-US" sz="2400" dirty="0" smtClean="0">
                <a:solidFill>
                  <a:schemeClr val="accent2"/>
                </a:solidFill>
                <a:latin typeface="Menlo" charset="0"/>
                <a:ea typeface="Menlo" charset="0"/>
                <a:cs typeface="Menlo" charset="0"/>
              </a:rPr>
              <a:t>	UPDATE</a:t>
            </a:r>
            <a:r>
              <a:rPr lang="en-US" sz="2400" dirty="0" smtClean="0">
                <a:latin typeface="Menlo" charset="0"/>
                <a:ea typeface="Menlo" charset="0"/>
                <a:cs typeface="Menlo" charset="0"/>
              </a:rPr>
              <a:t> Accounts</a:t>
            </a:r>
            <a:br>
              <a:rPr lang="en-US" sz="2400" dirty="0" smtClean="0">
                <a:latin typeface="Menlo" charset="0"/>
                <a:ea typeface="Menlo" charset="0"/>
                <a:cs typeface="Menlo" charset="0"/>
              </a:rPr>
            </a:b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SET</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Amt</a:t>
            </a:r>
            <a:r>
              <a:rPr lang="en-US" sz="2400" dirty="0" smtClean="0">
                <a:latin typeface="Menlo" charset="0"/>
                <a:ea typeface="Menlo" charset="0"/>
                <a:cs typeface="Menlo" charset="0"/>
              </a:rPr>
              <a:t> = </a:t>
            </a:r>
            <a:r>
              <a:rPr lang="en-US" sz="2400" dirty="0" err="1" smtClean="0">
                <a:latin typeface="Menlo" charset="0"/>
                <a:ea typeface="Menlo" charset="0"/>
                <a:cs typeface="Menlo" charset="0"/>
              </a:rPr>
              <a:t>Amt</a:t>
            </a:r>
            <a:r>
              <a:rPr lang="en-US" sz="2400" dirty="0" smtClean="0">
                <a:latin typeface="Menlo" charset="0"/>
                <a:ea typeface="Menlo" charset="0"/>
                <a:cs typeface="Menlo" charset="0"/>
              </a:rPr>
              <a:t> + 100</a:t>
            </a:r>
          </a:p>
          <a:p>
            <a:pPr eaLnBrk="0" hangingPunct="0"/>
            <a:r>
              <a:rPr lang="en-US" sz="2400" dirty="0" smtClean="0">
                <a:solidFill>
                  <a:schemeClr val="accent2"/>
                </a:solidFill>
                <a:latin typeface="Menlo" charset="0"/>
                <a:ea typeface="Menlo" charset="0"/>
                <a:cs typeface="Menlo" charset="0"/>
              </a:rPr>
              <a:t>	WHERE</a:t>
            </a:r>
            <a:r>
              <a:rPr lang="en-US" sz="2400" dirty="0" smtClean="0">
                <a:latin typeface="Menlo" charset="0"/>
                <a:ea typeface="Menlo" charset="0"/>
                <a:cs typeface="Menlo" charset="0"/>
              </a:rPr>
              <a:t> Name = ‘A’</a:t>
            </a:r>
          </a:p>
          <a:p>
            <a:pPr eaLnBrk="0" hangingPunct="0"/>
            <a:r>
              <a:rPr lang="en-US" sz="2400" dirty="0" smtClean="0">
                <a:solidFill>
                  <a:schemeClr val="accent2"/>
                </a:solidFill>
                <a:latin typeface="Menlo" charset="0"/>
                <a:ea typeface="Menlo" charset="0"/>
                <a:cs typeface="Menlo" charset="0"/>
              </a:rPr>
              <a:t>	</a:t>
            </a:r>
          </a:p>
          <a:p>
            <a:pPr eaLnBrk="0" hangingPunct="0"/>
            <a:r>
              <a:rPr lang="en-US" sz="2400" dirty="0" smtClean="0">
                <a:solidFill>
                  <a:schemeClr val="accent2"/>
                </a:solidFill>
                <a:latin typeface="Menlo" charset="0"/>
                <a:ea typeface="Menlo" charset="0"/>
                <a:cs typeface="Menlo" charset="0"/>
              </a:rPr>
              <a:t>	UPDATE</a:t>
            </a:r>
            <a:r>
              <a:rPr lang="en-US" sz="2400" dirty="0" smtClean="0">
                <a:latin typeface="Menlo" charset="0"/>
                <a:ea typeface="Menlo" charset="0"/>
                <a:cs typeface="Menlo" charset="0"/>
              </a:rPr>
              <a:t> Accounts</a:t>
            </a:r>
            <a:br>
              <a:rPr lang="en-US" sz="2400" dirty="0" smtClean="0">
                <a:latin typeface="Menlo" charset="0"/>
                <a:ea typeface="Menlo" charset="0"/>
                <a:cs typeface="Menlo" charset="0"/>
              </a:rPr>
            </a:b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SET</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Amt</a:t>
            </a:r>
            <a:r>
              <a:rPr lang="en-US" sz="2400" dirty="0" smtClean="0">
                <a:latin typeface="Menlo" charset="0"/>
                <a:ea typeface="Menlo" charset="0"/>
                <a:cs typeface="Menlo" charset="0"/>
              </a:rPr>
              <a:t> = </a:t>
            </a:r>
            <a:r>
              <a:rPr lang="en-US" sz="2400" dirty="0" err="1" smtClean="0">
                <a:latin typeface="Menlo" charset="0"/>
                <a:ea typeface="Menlo" charset="0"/>
                <a:cs typeface="Menlo" charset="0"/>
              </a:rPr>
              <a:t>Amt</a:t>
            </a:r>
            <a:r>
              <a:rPr lang="en-US" sz="2400" dirty="0" smtClean="0">
                <a:latin typeface="Menlo" charset="0"/>
                <a:ea typeface="Menlo" charset="0"/>
                <a:cs typeface="Menlo" charset="0"/>
              </a:rPr>
              <a:t> - 100</a:t>
            </a:r>
          </a:p>
          <a:p>
            <a:pPr eaLnBrk="0" hangingPunct="0"/>
            <a:r>
              <a:rPr lang="en-US" sz="2400" dirty="0" smtClean="0">
                <a:solidFill>
                  <a:schemeClr val="accent2"/>
                </a:solidFill>
                <a:latin typeface="Menlo" charset="0"/>
                <a:ea typeface="Menlo" charset="0"/>
                <a:cs typeface="Menlo" charset="0"/>
              </a:rPr>
              <a:t>	WHERE</a:t>
            </a:r>
            <a:r>
              <a:rPr lang="en-US" sz="2400" dirty="0" smtClean="0">
                <a:latin typeface="Menlo" charset="0"/>
                <a:ea typeface="Menlo" charset="0"/>
                <a:cs typeface="Menlo" charset="0"/>
              </a:rPr>
              <a:t> Name = ‘B’</a:t>
            </a:r>
          </a:p>
          <a:p>
            <a:pPr eaLnBrk="0" hangingPunct="0"/>
            <a:r>
              <a:rPr lang="en-US" sz="2400" dirty="0" smtClean="0">
                <a:latin typeface="Menlo" charset="0"/>
                <a:ea typeface="Menlo" charset="0"/>
                <a:cs typeface="Menlo" charset="0"/>
              </a:rPr>
              <a:t>COMMIT</a:t>
            </a:r>
            <a:endParaRPr lang="en-US" sz="2400" dirty="0">
              <a:latin typeface="Menlo" charset="0"/>
              <a:ea typeface="Menlo" charset="0"/>
              <a:cs typeface="Menlo" charset="0"/>
            </a:endParaRPr>
          </a:p>
        </p:txBody>
      </p:sp>
      <p:sp>
        <p:nvSpPr>
          <p:cNvPr id="13" name="Rectangle 3"/>
          <p:cNvSpPr>
            <a:spLocks noChangeArrowheads="1"/>
          </p:cNvSpPr>
          <p:nvPr/>
        </p:nvSpPr>
        <p:spPr bwMode="auto">
          <a:xfrm>
            <a:off x="6785269" y="2614018"/>
            <a:ext cx="4826962" cy="1569660"/>
          </a:xfrm>
          <a:prstGeom prst="rect">
            <a:avLst/>
          </a:prstGeom>
          <a:solidFill>
            <a:schemeClr val="bg1"/>
          </a:solidFill>
          <a:ln w="9525">
            <a:solidFill>
              <a:schemeClr val="tx1">
                <a:lumMod val="50000"/>
                <a:lumOff val="50000"/>
              </a:schemeClr>
            </a:solidFill>
            <a:miter lim="800000"/>
            <a:headEnd/>
            <a:tailEnd/>
          </a:ln>
          <a:effectLst>
            <a:outerShdw blurRad="50800" dist="12700" dir="2700000" algn="tl" rotWithShape="0">
              <a:prstClr val="black">
                <a:alpha val="40000"/>
              </a:prstClr>
            </a:outerShdw>
          </a:effectLst>
        </p:spPr>
        <p:txBody>
          <a:bodyPr wrap="none">
            <a:prstTxWarp prst="textNoShape">
              <a:avLst/>
            </a:prstTxWarp>
            <a:spAutoFit/>
          </a:bodyPr>
          <a:lstStyle/>
          <a:p>
            <a:pPr eaLnBrk="0" hangingPunct="0"/>
            <a:r>
              <a:rPr lang="en-US" sz="2400" smtClean="0">
                <a:latin typeface="Menlo" charset="0"/>
                <a:ea typeface="Menlo" charset="0"/>
                <a:cs typeface="Menlo" charset="0"/>
              </a:rPr>
              <a:t>T2: </a:t>
            </a:r>
            <a:r>
              <a:rPr lang="en-US" sz="2400" dirty="0" smtClean="0">
                <a:latin typeface="Menlo" charset="0"/>
                <a:ea typeface="Menlo" charset="0"/>
                <a:cs typeface="Menlo" charset="0"/>
              </a:rPr>
              <a:t>START TRANSACTION</a:t>
            </a:r>
          </a:p>
          <a:p>
            <a:pPr eaLnBrk="0" hangingPunct="0"/>
            <a:r>
              <a:rPr lang="en-US" sz="2400" dirty="0" smtClean="0">
                <a:solidFill>
                  <a:schemeClr val="accent2"/>
                </a:solidFill>
                <a:latin typeface="Menlo" charset="0"/>
                <a:ea typeface="Menlo" charset="0"/>
                <a:cs typeface="Menlo" charset="0"/>
              </a:rPr>
              <a:t>	UPDATE</a:t>
            </a:r>
            <a:r>
              <a:rPr lang="en-US" sz="2400" dirty="0" smtClean="0">
                <a:latin typeface="Menlo" charset="0"/>
                <a:ea typeface="Menlo" charset="0"/>
                <a:cs typeface="Menlo" charset="0"/>
              </a:rPr>
              <a:t> Accounts</a:t>
            </a:r>
            <a:br>
              <a:rPr lang="en-US" sz="2400" dirty="0" smtClean="0">
                <a:latin typeface="Menlo" charset="0"/>
                <a:ea typeface="Menlo" charset="0"/>
                <a:cs typeface="Menlo" charset="0"/>
              </a:rPr>
            </a:b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SET</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Amt</a:t>
            </a:r>
            <a:r>
              <a:rPr lang="en-US" sz="2400" dirty="0" smtClean="0">
                <a:latin typeface="Menlo" charset="0"/>
                <a:ea typeface="Menlo" charset="0"/>
                <a:cs typeface="Menlo" charset="0"/>
              </a:rPr>
              <a:t> = </a:t>
            </a:r>
            <a:r>
              <a:rPr lang="en-US" sz="2400" dirty="0" err="1" smtClean="0">
                <a:latin typeface="Menlo" charset="0"/>
                <a:ea typeface="Menlo" charset="0"/>
                <a:cs typeface="Menlo" charset="0"/>
              </a:rPr>
              <a:t>Amt</a:t>
            </a:r>
            <a:r>
              <a:rPr lang="en-US" sz="2400" dirty="0" smtClean="0">
                <a:latin typeface="Menlo" charset="0"/>
                <a:ea typeface="Menlo" charset="0"/>
                <a:cs typeface="Menlo" charset="0"/>
              </a:rPr>
              <a:t> * 1.06</a:t>
            </a:r>
          </a:p>
          <a:p>
            <a:pPr eaLnBrk="0" hangingPunct="0"/>
            <a:r>
              <a:rPr lang="en-US" sz="2400" dirty="0" smtClean="0">
                <a:latin typeface="Menlo" charset="0"/>
                <a:ea typeface="Menlo" charset="0"/>
                <a:cs typeface="Menlo" charset="0"/>
              </a:rPr>
              <a:t>COMMIT</a:t>
            </a:r>
            <a:endParaRPr lang="en-US" sz="2400" dirty="0">
              <a:latin typeface="Menlo" charset="0"/>
              <a:ea typeface="Menlo" charset="0"/>
              <a:cs typeface="Menlo" charset="0"/>
            </a:endParaRPr>
          </a:p>
        </p:txBody>
      </p:sp>
      <p:sp>
        <p:nvSpPr>
          <p:cNvPr id="2" name="Rectangle 1"/>
          <p:cNvSpPr/>
          <p:nvPr/>
        </p:nvSpPr>
        <p:spPr>
          <a:xfrm>
            <a:off x="543325" y="5304155"/>
            <a:ext cx="464101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dirty="0">
                <a:latin typeface="+mj-lt"/>
              </a:rPr>
              <a:t>T1 transfers $100 from B’s account to A’s account</a:t>
            </a:r>
          </a:p>
        </p:txBody>
      </p:sp>
      <p:sp>
        <p:nvSpPr>
          <p:cNvPr id="15" name="Rectangle 14"/>
          <p:cNvSpPr/>
          <p:nvPr/>
        </p:nvSpPr>
        <p:spPr>
          <a:xfrm>
            <a:off x="6785269" y="5303550"/>
            <a:ext cx="482696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dirty="0">
                <a:latin typeface="+mj-lt"/>
              </a:rPr>
              <a:t>T2 credits both accounts with a 6% interest payment</a:t>
            </a:r>
          </a:p>
        </p:txBody>
      </p:sp>
    </p:spTree>
    <p:extLst>
      <p:ext uri="{BB962C8B-B14F-4D97-AF65-F5344CB8AC3E}">
        <p14:creationId xmlns:p14="http://schemas.microsoft.com/office/powerpoint/2010/main" val="103584641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smtClean="0"/>
              <a:t>Example- consider two TXNs:</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2" name="Rectangle 1"/>
          <p:cNvSpPr/>
          <p:nvPr/>
        </p:nvSpPr>
        <p:spPr>
          <a:xfrm>
            <a:off x="1755755" y="4933719"/>
            <a:ext cx="4033337"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dirty="0">
                <a:latin typeface="+mj-lt"/>
              </a:rPr>
              <a:t>T1 transfers $100 from B’s account to A’s account</a:t>
            </a:r>
          </a:p>
        </p:txBody>
      </p:sp>
      <p:sp>
        <p:nvSpPr>
          <p:cNvPr id="15" name="Rectangle 14"/>
          <p:cNvSpPr/>
          <p:nvPr/>
        </p:nvSpPr>
        <p:spPr>
          <a:xfrm>
            <a:off x="6639828" y="4933719"/>
            <a:ext cx="4315465"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dirty="0">
                <a:latin typeface="+mj-lt"/>
              </a:rPr>
              <a:t>T2 credits both accounts with a 6% interest payment</a:t>
            </a:r>
          </a:p>
        </p:txBody>
      </p:sp>
      <p:cxnSp>
        <p:nvCxnSpPr>
          <p:cNvPr id="4" name="Straight Arrow Connector 3"/>
          <p:cNvCxnSpPr/>
          <p:nvPr/>
        </p:nvCxnSpPr>
        <p:spPr>
          <a:xfrm>
            <a:off x="1192696" y="4399722"/>
            <a:ext cx="10419535" cy="1325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4" name="TextBox 13"/>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0" name="TextBox 9"/>
          <p:cNvSpPr txBox="1"/>
          <p:nvPr/>
        </p:nvSpPr>
        <p:spPr>
          <a:xfrm>
            <a:off x="1755755" y="2666678"/>
            <a:ext cx="1636987" cy="584775"/>
          </a:xfrm>
          <a:prstGeom prst="rect">
            <a:avLst/>
          </a:prstGeom>
          <a:solidFill>
            <a:srgbClr val="C00000">
              <a:alpha val="20000"/>
            </a:srgbClr>
          </a:solidFill>
          <a:ln>
            <a:solidFill>
              <a:srgbClr val="C00000"/>
            </a:solidFill>
          </a:ln>
        </p:spPr>
        <p:txBody>
          <a:bodyPr wrap="none" rtlCol="0">
            <a:spAutoFit/>
          </a:bodyPr>
          <a:lstStyle/>
          <a:p>
            <a:r>
              <a:rPr lang="en-US" sz="3200" smtClean="0">
                <a:latin typeface="+mj-lt"/>
              </a:rPr>
              <a:t>A += 100</a:t>
            </a:r>
            <a:endParaRPr lang="en-US" sz="3200">
              <a:latin typeface="+mj-lt"/>
            </a:endParaRPr>
          </a:p>
        </p:txBody>
      </p:sp>
      <p:sp>
        <p:nvSpPr>
          <p:cNvPr id="19" name="TextBox 18"/>
          <p:cNvSpPr txBox="1"/>
          <p:nvPr/>
        </p:nvSpPr>
        <p:spPr>
          <a:xfrm>
            <a:off x="4243477" y="2666677"/>
            <a:ext cx="1545616" cy="584775"/>
          </a:xfrm>
          <a:prstGeom prst="rect">
            <a:avLst/>
          </a:prstGeom>
          <a:solidFill>
            <a:srgbClr val="C00000">
              <a:alpha val="20000"/>
            </a:srgbClr>
          </a:solidFill>
          <a:ln>
            <a:solidFill>
              <a:srgbClr val="C00000"/>
            </a:solidFill>
          </a:ln>
        </p:spPr>
        <p:txBody>
          <a:bodyPr wrap="none" rtlCol="0">
            <a:spAutoFit/>
          </a:bodyPr>
          <a:lstStyle/>
          <a:p>
            <a:r>
              <a:rPr lang="en-US" sz="3200" dirty="0">
                <a:latin typeface="+mj-lt"/>
              </a:rPr>
              <a:t>B</a:t>
            </a:r>
            <a:r>
              <a:rPr lang="en-US" sz="3200" dirty="0" smtClean="0">
                <a:latin typeface="+mj-lt"/>
              </a:rPr>
              <a:t> -= 100</a:t>
            </a:r>
            <a:endParaRPr lang="en-US" sz="3200" dirty="0">
              <a:latin typeface="+mj-lt"/>
            </a:endParaRPr>
          </a:p>
        </p:txBody>
      </p:sp>
      <p:sp>
        <p:nvSpPr>
          <p:cNvPr id="20" name="TextBox 19"/>
          <p:cNvSpPr txBox="1"/>
          <p:nvPr/>
        </p:nvSpPr>
        <p:spPr>
          <a:xfrm>
            <a:off x="6639828" y="3500631"/>
            <a:ext cx="1737976" cy="584775"/>
          </a:xfrm>
          <a:prstGeom prst="rect">
            <a:avLst/>
          </a:prstGeom>
          <a:solidFill>
            <a:srgbClr val="0070C0">
              <a:alpha val="20000"/>
            </a:srgbClr>
          </a:solidFill>
          <a:ln>
            <a:solidFill>
              <a:srgbClr val="0070C0"/>
            </a:solidFill>
          </a:ln>
        </p:spPr>
        <p:txBody>
          <a:bodyPr wrap="none" rtlCol="0">
            <a:spAutoFit/>
          </a:bodyPr>
          <a:lstStyle/>
          <a:p>
            <a:r>
              <a:rPr lang="en-US" sz="3200" dirty="0" smtClean="0">
                <a:latin typeface="+mj-lt"/>
              </a:rPr>
              <a:t>A *= 1.06</a:t>
            </a:r>
            <a:endParaRPr lang="en-US" sz="3200" dirty="0">
              <a:latin typeface="+mj-lt"/>
            </a:endParaRPr>
          </a:p>
        </p:txBody>
      </p:sp>
      <p:sp>
        <p:nvSpPr>
          <p:cNvPr id="21" name="TextBox 20"/>
          <p:cNvSpPr txBox="1"/>
          <p:nvPr/>
        </p:nvSpPr>
        <p:spPr>
          <a:xfrm>
            <a:off x="9228538" y="3504506"/>
            <a:ext cx="1726755" cy="584775"/>
          </a:xfrm>
          <a:prstGeom prst="rect">
            <a:avLst/>
          </a:prstGeom>
          <a:solidFill>
            <a:srgbClr val="0070C0">
              <a:alpha val="20000"/>
            </a:srgbClr>
          </a:solidFill>
          <a:ln>
            <a:solidFill>
              <a:srgbClr val="0070C0"/>
            </a:solidFill>
          </a:ln>
        </p:spPr>
        <p:txBody>
          <a:bodyPr wrap="none" rtlCol="0">
            <a:spAutoFit/>
          </a:bodyPr>
          <a:lstStyle/>
          <a:p>
            <a:r>
              <a:rPr lang="en-US" sz="3200" dirty="0">
                <a:latin typeface="+mj-lt"/>
              </a:rPr>
              <a:t>B</a:t>
            </a:r>
            <a:r>
              <a:rPr lang="en-US" sz="3200" dirty="0" smtClean="0">
                <a:latin typeface="+mj-lt"/>
              </a:rPr>
              <a:t> *= 1.06</a:t>
            </a:r>
            <a:endParaRPr lang="en-US" sz="3200" dirty="0">
              <a:latin typeface="+mj-lt"/>
            </a:endParaRPr>
          </a:p>
        </p:txBody>
      </p:sp>
      <p:sp>
        <p:nvSpPr>
          <p:cNvPr id="11" name="TextBox 10"/>
          <p:cNvSpPr txBox="1"/>
          <p:nvPr/>
        </p:nvSpPr>
        <p:spPr>
          <a:xfrm>
            <a:off x="10955293" y="4442514"/>
            <a:ext cx="797013" cy="461665"/>
          </a:xfrm>
          <a:prstGeom prst="rect">
            <a:avLst/>
          </a:prstGeom>
          <a:noFill/>
        </p:spPr>
        <p:txBody>
          <a:bodyPr wrap="none" rtlCol="0">
            <a:spAutoFit/>
          </a:bodyPr>
          <a:lstStyle/>
          <a:p>
            <a:r>
              <a:rPr lang="en-US" sz="2400" i="1" smtClean="0">
                <a:latin typeface="+mj-lt"/>
              </a:rPr>
              <a:t>Time</a:t>
            </a:r>
            <a:endParaRPr lang="en-US" sz="2400" i="1">
              <a:latin typeface="+mj-lt"/>
            </a:endParaRPr>
          </a:p>
        </p:txBody>
      </p:sp>
      <p:sp>
        <p:nvSpPr>
          <p:cNvPr id="23" name="TextBox 22"/>
          <p:cNvSpPr txBox="1"/>
          <p:nvPr/>
        </p:nvSpPr>
        <p:spPr>
          <a:xfrm>
            <a:off x="838200" y="1680047"/>
            <a:ext cx="10060318" cy="584775"/>
          </a:xfrm>
          <a:prstGeom prst="rect">
            <a:avLst/>
          </a:prstGeom>
          <a:noFill/>
        </p:spPr>
        <p:txBody>
          <a:bodyPr wrap="none" rtlCol="0">
            <a:spAutoFit/>
          </a:bodyPr>
          <a:lstStyle/>
          <a:p>
            <a:r>
              <a:rPr lang="en-US" sz="3200" dirty="0" smtClean="0">
                <a:latin typeface="+mj-lt"/>
              </a:rPr>
              <a:t>We can look at the TXNs in a timeline view- serial execution:</a:t>
            </a:r>
            <a:endParaRPr lang="en-US" sz="3200" b="1" dirty="0">
              <a:latin typeface="+mj-lt"/>
            </a:endParaRPr>
          </a:p>
        </p:txBody>
      </p:sp>
    </p:spTree>
    <p:extLst>
      <p:ext uri="{BB962C8B-B14F-4D97-AF65-F5344CB8AC3E}">
        <p14:creationId xmlns:p14="http://schemas.microsoft.com/office/powerpoint/2010/main" val="18917661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0" grpId="0" animBg="1"/>
      <p:bldP spid="19" grpId="0" animBg="1"/>
      <p:bldP spid="20" grpId="0" animBg="1"/>
      <p:bldP spid="2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smtClean="0"/>
              <a:t>Example- consider two TXNs:</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2" name="Rectangle 1"/>
          <p:cNvSpPr/>
          <p:nvPr/>
        </p:nvSpPr>
        <p:spPr>
          <a:xfrm>
            <a:off x="6893675" y="4935336"/>
            <a:ext cx="4061618"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dirty="0">
                <a:latin typeface="+mj-lt"/>
              </a:rPr>
              <a:t>T1 transfers $100 from B’s account to A’s account</a:t>
            </a:r>
          </a:p>
        </p:txBody>
      </p:sp>
      <p:sp>
        <p:nvSpPr>
          <p:cNvPr id="15" name="Rectangle 14"/>
          <p:cNvSpPr/>
          <p:nvPr/>
        </p:nvSpPr>
        <p:spPr>
          <a:xfrm>
            <a:off x="1670916" y="4935336"/>
            <a:ext cx="434874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dirty="0">
                <a:latin typeface="+mj-lt"/>
              </a:rPr>
              <a:t>T2 credits both accounts with a 6% interest payment</a:t>
            </a:r>
          </a:p>
        </p:txBody>
      </p:sp>
      <p:cxnSp>
        <p:nvCxnSpPr>
          <p:cNvPr id="4" name="Straight Arrow Connector 3"/>
          <p:cNvCxnSpPr/>
          <p:nvPr/>
        </p:nvCxnSpPr>
        <p:spPr>
          <a:xfrm>
            <a:off x="1192696" y="4399722"/>
            <a:ext cx="10419535" cy="1325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4" name="TextBox 13"/>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0" name="TextBox 9"/>
          <p:cNvSpPr txBox="1"/>
          <p:nvPr/>
        </p:nvSpPr>
        <p:spPr>
          <a:xfrm>
            <a:off x="6893675" y="2697457"/>
            <a:ext cx="1636987" cy="584775"/>
          </a:xfrm>
          <a:prstGeom prst="rect">
            <a:avLst/>
          </a:prstGeom>
          <a:solidFill>
            <a:srgbClr val="C00000">
              <a:alpha val="20000"/>
            </a:srgbClr>
          </a:solidFill>
          <a:ln>
            <a:solidFill>
              <a:srgbClr val="C00000"/>
            </a:solidFill>
          </a:ln>
        </p:spPr>
        <p:txBody>
          <a:bodyPr wrap="none" rtlCol="0">
            <a:spAutoFit/>
          </a:bodyPr>
          <a:lstStyle/>
          <a:p>
            <a:r>
              <a:rPr lang="en-US" sz="3200" smtClean="0">
                <a:latin typeface="+mj-lt"/>
              </a:rPr>
              <a:t>A += 100</a:t>
            </a:r>
            <a:endParaRPr lang="en-US" sz="3200">
              <a:latin typeface="+mj-lt"/>
            </a:endParaRPr>
          </a:p>
        </p:txBody>
      </p:sp>
      <p:sp>
        <p:nvSpPr>
          <p:cNvPr id="19" name="TextBox 18"/>
          <p:cNvSpPr txBox="1"/>
          <p:nvPr/>
        </p:nvSpPr>
        <p:spPr>
          <a:xfrm>
            <a:off x="9409677" y="2666678"/>
            <a:ext cx="1545616" cy="584775"/>
          </a:xfrm>
          <a:prstGeom prst="rect">
            <a:avLst/>
          </a:prstGeom>
          <a:solidFill>
            <a:srgbClr val="C00000">
              <a:alpha val="20000"/>
            </a:srgbClr>
          </a:solidFill>
          <a:ln>
            <a:solidFill>
              <a:srgbClr val="C00000"/>
            </a:solidFill>
          </a:ln>
        </p:spPr>
        <p:txBody>
          <a:bodyPr wrap="none" rtlCol="0">
            <a:spAutoFit/>
          </a:bodyPr>
          <a:lstStyle/>
          <a:p>
            <a:r>
              <a:rPr lang="en-US" sz="3200" dirty="0">
                <a:latin typeface="+mj-lt"/>
              </a:rPr>
              <a:t>B</a:t>
            </a:r>
            <a:r>
              <a:rPr lang="en-US" sz="3200" dirty="0" smtClean="0">
                <a:latin typeface="+mj-lt"/>
              </a:rPr>
              <a:t> -= 100</a:t>
            </a:r>
            <a:endParaRPr lang="en-US" sz="3200" dirty="0">
              <a:latin typeface="+mj-lt"/>
            </a:endParaRPr>
          </a:p>
        </p:txBody>
      </p:sp>
      <p:sp>
        <p:nvSpPr>
          <p:cNvPr id="20" name="TextBox 19"/>
          <p:cNvSpPr txBox="1"/>
          <p:nvPr/>
        </p:nvSpPr>
        <p:spPr>
          <a:xfrm>
            <a:off x="1670916" y="3550699"/>
            <a:ext cx="1737976" cy="584775"/>
          </a:xfrm>
          <a:prstGeom prst="rect">
            <a:avLst/>
          </a:prstGeom>
          <a:solidFill>
            <a:srgbClr val="0070C0">
              <a:alpha val="20000"/>
            </a:srgbClr>
          </a:solidFill>
          <a:ln>
            <a:solidFill>
              <a:srgbClr val="0070C0"/>
            </a:solidFill>
          </a:ln>
        </p:spPr>
        <p:txBody>
          <a:bodyPr wrap="none" rtlCol="0">
            <a:spAutoFit/>
          </a:bodyPr>
          <a:lstStyle/>
          <a:p>
            <a:r>
              <a:rPr lang="en-US" sz="3200" dirty="0" smtClean="0">
                <a:latin typeface="+mj-lt"/>
              </a:rPr>
              <a:t>A *= 1.06</a:t>
            </a:r>
            <a:endParaRPr lang="en-US" sz="3200" dirty="0">
              <a:latin typeface="+mj-lt"/>
            </a:endParaRPr>
          </a:p>
        </p:txBody>
      </p:sp>
      <p:sp>
        <p:nvSpPr>
          <p:cNvPr id="21" name="TextBox 20"/>
          <p:cNvSpPr txBox="1"/>
          <p:nvPr/>
        </p:nvSpPr>
        <p:spPr>
          <a:xfrm>
            <a:off x="4287906" y="3554574"/>
            <a:ext cx="1726755" cy="584775"/>
          </a:xfrm>
          <a:prstGeom prst="rect">
            <a:avLst/>
          </a:prstGeom>
          <a:solidFill>
            <a:srgbClr val="0070C0">
              <a:alpha val="20000"/>
            </a:srgbClr>
          </a:solidFill>
          <a:ln>
            <a:solidFill>
              <a:srgbClr val="0070C0"/>
            </a:solidFill>
          </a:ln>
        </p:spPr>
        <p:txBody>
          <a:bodyPr wrap="none" rtlCol="0">
            <a:spAutoFit/>
          </a:bodyPr>
          <a:lstStyle/>
          <a:p>
            <a:r>
              <a:rPr lang="en-US" sz="3200" dirty="0">
                <a:latin typeface="+mj-lt"/>
              </a:rPr>
              <a:t>B</a:t>
            </a:r>
            <a:r>
              <a:rPr lang="en-US" sz="3200" dirty="0" smtClean="0">
                <a:latin typeface="+mj-lt"/>
              </a:rPr>
              <a:t> *= 1.06</a:t>
            </a:r>
            <a:endParaRPr lang="en-US" sz="3200" dirty="0">
              <a:latin typeface="+mj-lt"/>
            </a:endParaRPr>
          </a:p>
        </p:txBody>
      </p:sp>
      <p:sp>
        <p:nvSpPr>
          <p:cNvPr id="11" name="TextBox 10"/>
          <p:cNvSpPr txBox="1"/>
          <p:nvPr/>
        </p:nvSpPr>
        <p:spPr>
          <a:xfrm>
            <a:off x="10955293" y="4442514"/>
            <a:ext cx="797013" cy="461665"/>
          </a:xfrm>
          <a:prstGeom prst="rect">
            <a:avLst/>
          </a:prstGeom>
          <a:noFill/>
        </p:spPr>
        <p:txBody>
          <a:bodyPr wrap="none" rtlCol="0">
            <a:spAutoFit/>
          </a:bodyPr>
          <a:lstStyle/>
          <a:p>
            <a:r>
              <a:rPr lang="en-US" sz="2400" i="1" smtClean="0">
                <a:latin typeface="+mj-lt"/>
              </a:rPr>
              <a:t>Time</a:t>
            </a:r>
            <a:endParaRPr lang="en-US" sz="2400" i="1">
              <a:latin typeface="+mj-lt"/>
            </a:endParaRPr>
          </a:p>
        </p:txBody>
      </p:sp>
      <p:sp>
        <p:nvSpPr>
          <p:cNvPr id="3" name="TextBox 2"/>
          <p:cNvSpPr txBox="1"/>
          <p:nvPr/>
        </p:nvSpPr>
        <p:spPr>
          <a:xfrm>
            <a:off x="838200" y="1680047"/>
            <a:ext cx="8834021" cy="584775"/>
          </a:xfrm>
          <a:prstGeom prst="rect">
            <a:avLst/>
          </a:prstGeom>
          <a:noFill/>
        </p:spPr>
        <p:txBody>
          <a:bodyPr wrap="none" rtlCol="0">
            <a:spAutoFit/>
          </a:bodyPr>
          <a:lstStyle/>
          <a:p>
            <a:r>
              <a:rPr lang="en-US" sz="3200" smtClean="0">
                <a:latin typeface="+mj-lt"/>
              </a:rPr>
              <a:t>The TXNs could occur in either order… DBMS allows!</a:t>
            </a:r>
            <a:endParaRPr lang="en-US" sz="3200" b="1" dirty="0">
              <a:latin typeface="+mj-lt"/>
            </a:endParaRPr>
          </a:p>
        </p:txBody>
      </p:sp>
    </p:spTree>
    <p:extLst>
      <p:ext uri="{BB962C8B-B14F-4D97-AF65-F5344CB8AC3E}">
        <p14:creationId xmlns:p14="http://schemas.microsoft.com/office/powerpoint/2010/main" val="68852812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0" grpId="0" animBg="1"/>
      <p:bldP spid="19" grpId="0" animBg="1"/>
      <p:bldP spid="20" grpId="0" animBg="1"/>
      <p:bldP spid="2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smtClean="0"/>
              <a:t>Example- consider two TXNs:</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cxnSp>
        <p:nvCxnSpPr>
          <p:cNvPr id="4" name="Straight Arrow Connector 3"/>
          <p:cNvCxnSpPr/>
          <p:nvPr/>
        </p:nvCxnSpPr>
        <p:spPr>
          <a:xfrm>
            <a:off x="1192696" y="4399722"/>
            <a:ext cx="10419535" cy="1325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4" name="TextBox 13"/>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0" name="TextBox 9"/>
          <p:cNvSpPr txBox="1"/>
          <p:nvPr/>
        </p:nvSpPr>
        <p:spPr>
          <a:xfrm>
            <a:off x="4287906" y="2666677"/>
            <a:ext cx="1636987" cy="584775"/>
          </a:xfrm>
          <a:prstGeom prst="rect">
            <a:avLst/>
          </a:prstGeom>
          <a:solidFill>
            <a:srgbClr val="C00000">
              <a:alpha val="20000"/>
            </a:srgbClr>
          </a:solidFill>
          <a:ln>
            <a:solidFill>
              <a:srgbClr val="C00000"/>
            </a:solidFill>
          </a:ln>
        </p:spPr>
        <p:txBody>
          <a:bodyPr wrap="none" rtlCol="0">
            <a:spAutoFit/>
          </a:bodyPr>
          <a:lstStyle/>
          <a:p>
            <a:r>
              <a:rPr lang="en-US" sz="3200" smtClean="0">
                <a:latin typeface="+mj-lt"/>
              </a:rPr>
              <a:t>A += 100</a:t>
            </a:r>
            <a:endParaRPr lang="en-US" sz="3200">
              <a:latin typeface="+mj-lt"/>
            </a:endParaRPr>
          </a:p>
        </p:txBody>
      </p:sp>
      <p:sp>
        <p:nvSpPr>
          <p:cNvPr id="19" name="TextBox 18"/>
          <p:cNvSpPr txBox="1"/>
          <p:nvPr/>
        </p:nvSpPr>
        <p:spPr>
          <a:xfrm>
            <a:off x="9409677" y="2666677"/>
            <a:ext cx="1545616" cy="584775"/>
          </a:xfrm>
          <a:prstGeom prst="rect">
            <a:avLst/>
          </a:prstGeom>
          <a:solidFill>
            <a:srgbClr val="C00000">
              <a:alpha val="20000"/>
            </a:srgbClr>
          </a:solidFill>
          <a:ln>
            <a:solidFill>
              <a:srgbClr val="C00000"/>
            </a:solidFill>
          </a:ln>
        </p:spPr>
        <p:txBody>
          <a:bodyPr wrap="none" rtlCol="0">
            <a:spAutoFit/>
          </a:bodyPr>
          <a:lstStyle/>
          <a:p>
            <a:r>
              <a:rPr lang="en-US" sz="3200" dirty="0">
                <a:latin typeface="+mj-lt"/>
              </a:rPr>
              <a:t>B</a:t>
            </a:r>
            <a:r>
              <a:rPr lang="en-US" sz="3200" dirty="0" smtClean="0">
                <a:latin typeface="+mj-lt"/>
              </a:rPr>
              <a:t> -= 100</a:t>
            </a:r>
            <a:endParaRPr lang="en-US" sz="3200" dirty="0">
              <a:latin typeface="+mj-lt"/>
            </a:endParaRPr>
          </a:p>
        </p:txBody>
      </p:sp>
      <p:sp>
        <p:nvSpPr>
          <p:cNvPr id="20" name="TextBox 19"/>
          <p:cNvSpPr txBox="1"/>
          <p:nvPr/>
        </p:nvSpPr>
        <p:spPr>
          <a:xfrm>
            <a:off x="1670916" y="3550699"/>
            <a:ext cx="1737976" cy="584775"/>
          </a:xfrm>
          <a:prstGeom prst="rect">
            <a:avLst/>
          </a:prstGeom>
          <a:solidFill>
            <a:srgbClr val="0070C0">
              <a:alpha val="20000"/>
            </a:srgbClr>
          </a:solidFill>
          <a:ln>
            <a:solidFill>
              <a:srgbClr val="0070C0"/>
            </a:solidFill>
          </a:ln>
        </p:spPr>
        <p:txBody>
          <a:bodyPr wrap="none" rtlCol="0">
            <a:spAutoFit/>
          </a:bodyPr>
          <a:lstStyle/>
          <a:p>
            <a:r>
              <a:rPr lang="en-US" sz="3200" dirty="0" smtClean="0">
                <a:latin typeface="+mj-lt"/>
              </a:rPr>
              <a:t>A *= 1.06</a:t>
            </a:r>
            <a:endParaRPr lang="en-US" sz="3200" dirty="0">
              <a:latin typeface="+mj-lt"/>
            </a:endParaRPr>
          </a:p>
        </p:txBody>
      </p:sp>
      <p:sp>
        <p:nvSpPr>
          <p:cNvPr id="21" name="TextBox 20"/>
          <p:cNvSpPr txBox="1"/>
          <p:nvPr/>
        </p:nvSpPr>
        <p:spPr>
          <a:xfrm>
            <a:off x="6803907" y="3557652"/>
            <a:ext cx="1726755" cy="584775"/>
          </a:xfrm>
          <a:prstGeom prst="rect">
            <a:avLst/>
          </a:prstGeom>
          <a:solidFill>
            <a:srgbClr val="0070C0">
              <a:alpha val="20000"/>
            </a:srgbClr>
          </a:solidFill>
          <a:ln>
            <a:solidFill>
              <a:srgbClr val="0070C0"/>
            </a:solidFill>
          </a:ln>
        </p:spPr>
        <p:txBody>
          <a:bodyPr wrap="none" rtlCol="0">
            <a:spAutoFit/>
          </a:bodyPr>
          <a:lstStyle/>
          <a:p>
            <a:r>
              <a:rPr lang="en-US" sz="3200" dirty="0">
                <a:latin typeface="+mj-lt"/>
              </a:rPr>
              <a:t>B</a:t>
            </a:r>
            <a:r>
              <a:rPr lang="en-US" sz="3200" dirty="0" smtClean="0">
                <a:latin typeface="+mj-lt"/>
              </a:rPr>
              <a:t> *= 1.06</a:t>
            </a:r>
            <a:endParaRPr lang="en-US" sz="3200" dirty="0">
              <a:latin typeface="+mj-lt"/>
            </a:endParaRPr>
          </a:p>
        </p:txBody>
      </p:sp>
      <p:sp>
        <p:nvSpPr>
          <p:cNvPr id="11" name="TextBox 10"/>
          <p:cNvSpPr txBox="1"/>
          <p:nvPr/>
        </p:nvSpPr>
        <p:spPr>
          <a:xfrm>
            <a:off x="10955293" y="4442514"/>
            <a:ext cx="797013" cy="461665"/>
          </a:xfrm>
          <a:prstGeom prst="rect">
            <a:avLst/>
          </a:prstGeom>
          <a:noFill/>
        </p:spPr>
        <p:txBody>
          <a:bodyPr wrap="none" rtlCol="0">
            <a:spAutoFit/>
          </a:bodyPr>
          <a:lstStyle/>
          <a:p>
            <a:r>
              <a:rPr lang="en-US" sz="2400" i="1" smtClean="0">
                <a:latin typeface="+mj-lt"/>
              </a:rPr>
              <a:t>Time</a:t>
            </a:r>
            <a:endParaRPr lang="en-US" sz="2400" i="1">
              <a:latin typeface="+mj-lt"/>
            </a:endParaRPr>
          </a:p>
        </p:txBody>
      </p:sp>
      <p:sp>
        <p:nvSpPr>
          <p:cNvPr id="3" name="TextBox 2"/>
          <p:cNvSpPr txBox="1"/>
          <p:nvPr/>
        </p:nvSpPr>
        <p:spPr>
          <a:xfrm>
            <a:off x="838200" y="1680047"/>
            <a:ext cx="6735113" cy="584775"/>
          </a:xfrm>
          <a:prstGeom prst="rect">
            <a:avLst/>
          </a:prstGeom>
          <a:noFill/>
        </p:spPr>
        <p:txBody>
          <a:bodyPr wrap="none" rtlCol="0">
            <a:spAutoFit/>
          </a:bodyPr>
          <a:lstStyle/>
          <a:p>
            <a:r>
              <a:rPr lang="en-US" sz="3200" dirty="0" smtClean="0">
                <a:latin typeface="+mj-lt"/>
              </a:rPr>
              <a:t>The DBMS can also </a:t>
            </a:r>
            <a:r>
              <a:rPr lang="en-US" sz="3200" b="1" dirty="0" smtClean="0">
                <a:latin typeface="+mj-lt"/>
              </a:rPr>
              <a:t>interleave</a:t>
            </a:r>
            <a:r>
              <a:rPr lang="en-US" sz="3200" dirty="0" smtClean="0">
                <a:latin typeface="+mj-lt"/>
              </a:rPr>
              <a:t> the TXNs</a:t>
            </a:r>
            <a:endParaRPr lang="en-US" sz="3200" b="1" dirty="0">
              <a:latin typeface="+mj-lt"/>
            </a:endParaRPr>
          </a:p>
        </p:txBody>
      </p:sp>
      <p:sp>
        <p:nvSpPr>
          <p:cNvPr id="17" name="Rectangle 16"/>
          <p:cNvSpPr/>
          <p:nvPr/>
        </p:nvSpPr>
        <p:spPr>
          <a:xfrm>
            <a:off x="1670915" y="4978214"/>
            <a:ext cx="4253977"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dirty="0" smtClean="0">
                <a:latin typeface="+mj-lt"/>
              </a:rPr>
              <a:t>T2 credits A’s account with 6% interest payment, then T1 </a:t>
            </a:r>
            <a:r>
              <a:rPr lang="en-US" sz="2400" dirty="0">
                <a:latin typeface="+mj-lt"/>
              </a:rPr>
              <a:t>transfers $100 </a:t>
            </a:r>
            <a:r>
              <a:rPr lang="en-US" sz="2400" dirty="0" smtClean="0">
                <a:latin typeface="+mj-lt"/>
              </a:rPr>
              <a:t>to </a:t>
            </a:r>
            <a:r>
              <a:rPr lang="en-US" sz="2400" dirty="0">
                <a:latin typeface="+mj-lt"/>
              </a:rPr>
              <a:t>A’s </a:t>
            </a:r>
            <a:r>
              <a:rPr lang="en-US" sz="2400" dirty="0" smtClean="0">
                <a:latin typeface="+mj-lt"/>
              </a:rPr>
              <a:t>account…</a:t>
            </a:r>
            <a:endParaRPr lang="en-US" sz="2400" dirty="0">
              <a:latin typeface="+mj-lt"/>
            </a:endParaRPr>
          </a:p>
        </p:txBody>
      </p:sp>
      <p:sp>
        <p:nvSpPr>
          <p:cNvPr id="18" name="Rectangle 17"/>
          <p:cNvSpPr/>
          <p:nvPr/>
        </p:nvSpPr>
        <p:spPr>
          <a:xfrm>
            <a:off x="6803907" y="4978214"/>
            <a:ext cx="4151386"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dirty="0">
                <a:latin typeface="+mj-lt"/>
              </a:rPr>
              <a:t>T2 credits </a:t>
            </a:r>
            <a:r>
              <a:rPr lang="en-US" sz="2400" dirty="0" smtClean="0">
                <a:latin typeface="+mj-lt"/>
              </a:rPr>
              <a:t>B’s account </a:t>
            </a:r>
            <a:r>
              <a:rPr lang="en-US" sz="2400" dirty="0">
                <a:latin typeface="+mj-lt"/>
              </a:rPr>
              <a:t>with a 6% interest </a:t>
            </a:r>
            <a:r>
              <a:rPr lang="en-US" sz="2400" dirty="0" smtClean="0">
                <a:latin typeface="+mj-lt"/>
              </a:rPr>
              <a:t>payment, then T1 transfers $100 from B’s account…</a:t>
            </a:r>
            <a:endParaRPr lang="en-US" sz="2400" dirty="0">
              <a:latin typeface="+mj-lt"/>
            </a:endParaRPr>
          </a:p>
        </p:txBody>
      </p:sp>
    </p:spTree>
    <p:extLst>
      <p:ext uri="{BB962C8B-B14F-4D97-AF65-F5344CB8AC3E}">
        <p14:creationId xmlns:p14="http://schemas.microsoft.com/office/powerpoint/2010/main" val="150694607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animBg="1"/>
      <p:bldP spid="21" grpId="0" animBg="1"/>
      <p:bldP spid="17" grpId="0" animBg="1"/>
      <p:bldP spid="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smtClean="0"/>
              <a:t>Example- consider two TXNs:</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15" name="Rectangle 14"/>
          <p:cNvSpPr/>
          <p:nvPr/>
        </p:nvSpPr>
        <p:spPr>
          <a:xfrm>
            <a:off x="2934564" y="5386352"/>
            <a:ext cx="6322872"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3200" dirty="0" smtClean="0">
                <a:latin typeface="+mj-lt"/>
              </a:rPr>
              <a:t>What </a:t>
            </a:r>
            <a:r>
              <a:rPr lang="en-US" sz="3200" dirty="0" smtClean="0">
                <a:latin typeface="+mj-lt"/>
              </a:rPr>
              <a:t>goes wrong </a:t>
            </a:r>
            <a:r>
              <a:rPr lang="en-US" sz="3200" dirty="0" smtClean="0">
                <a:latin typeface="+mj-lt"/>
              </a:rPr>
              <a:t>here??</a:t>
            </a:r>
            <a:endParaRPr lang="en-US" sz="3200" b="1" dirty="0">
              <a:latin typeface="+mj-lt"/>
            </a:endParaRPr>
          </a:p>
        </p:txBody>
      </p:sp>
      <p:cxnSp>
        <p:nvCxnSpPr>
          <p:cNvPr id="4" name="Straight Arrow Connector 3"/>
          <p:cNvCxnSpPr/>
          <p:nvPr/>
        </p:nvCxnSpPr>
        <p:spPr>
          <a:xfrm>
            <a:off x="1192696" y="4399722"/>
            <a:ext cx="10419535" cy="1325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4" name="TextBox 13"/>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0" name="TextBox 9"/>
          <p:cNvSpPr txBox="1"/>
          <p:nvPr/>
        </p:nvSpPr>
        <p:spPr>
          <a:xfrm>
            <a:off x="4287906" y="2666677"/>
            <a:ext cx="1636987" cy="584775"/>
          </a:xfrm>
          <a:prstGeom prst="rect">
            <a:avLst/>
          </a:prstGeom>
          <a:solidFill>
            <a:srgbClr val="C00000">
              <a:alpha val="20000"/>
            </a:srgbClr>
          </a:solidFill>
          <a:ln>
            <a:solidFill>
              <a:srgbClr val="C00000"/>
            </a:solidFill>
          </a:ln>
        </p:spPr>
        <p:txBody>
          <a:bodyPr wrap="none" rtlCol="0">
            <a:spAutoFit/>
          </a:bodyPr>
          <a:lstStyle/>
          <a:p>
            <a:r>
              <a:rPr lang="en-US" sz="3200" smtClean="0">
                <a:latin typeface="+mj-lt"/>
              </a:rPr>
              <a:t>A += 100</a:t>
            </a:r>
            <a:endParaRPr lang="en-US" sz="3200">
              <a:latin typeface="+mj-lt"/>
            </a:endParaRPr>
          </a:p>
        </p:txBody>
      </p:sp>
      <p:sp>
        <p:nvSpPr>
          <p:cNvPr id="19" name="TextBox 18"/>
          <p:cNvSpPr txBox="1"/>
          <p:nvPr/>
        </p:nvSpPr>
        <p:spPr>
          <a:xfrm>
            <a:off x="9409677" y="2666677"/>
            <a:ext cx="1545616" cy="584775"/>
          </a:xfrm>
          <a:prstGeom prst="rect">
            <a:avLst/>
          </a:prstGeom>
          <a:solidFill>
            <a:srgbClr val="C00000">
              <a:alpha val="20000"/>
            </a:srgbClr>
          </a:solidFill>
          <a:ln>
            <a:solidFill>
              <a:srgbClr val="C00000"/>
            </a:solidFill>
          </a:ln>
        </p:spPr>
        <p:txBody>
          <a:bodyPr wrap="none" rtlCol="0">
            <a:spAutoFit/>
          </a:bodyPr>
          <a:lstStyle/>
          <a:p>
            <a:r>
              <a:rPr lang="en-US" sz="3200" dirty="0">
                <a:latin typeface="+mj-lt"/>
              </a:rPr>
              <a:t>B</a:t>
            </a:r>
            <a:r>
              <a:rPr lang="en-US" sz="3200" dirty="0" smtClean="0">
                <a:latin typeface="+mj-lt"/>
              </a:rPr>
              <a:t> -= 100</a:t>
            </a:r>
            <a:endParaRPr lang="en-US" sz="3200" dirty="0">
              <a:latin typeface="+mj-lt"/>
            </a:endParaRPr>
          </a:p>
        </p:txBody>
      </p:sp>
      <p:sp>
        <p:nvSpPr>
          <p:cNvPr id="20" name="TextBox 19"/>
          <p:cNvSpPr txBox="1"/>
          <p:nvPr/>
        </p:nvSpPr>
        <p:spPr>
          <a:xfrm>
            <a:off x="1670916" y="3550699"/>
            <a:ext cx="1737976" cy="584775"/>
          </a:xfrm>
          <a:prstGeom prst="rect">
            <a:avLst/>
          </a:prstGeom>
          <a:solidFill>
            <a:srgbClr val="0070C0">
              <a:alpha val="20000"/>
            </a:srgbClr>
          </a:solidFill>
          <a:ln>
            <a:solidFill>
              <a:srgbClr val="0070C0"/>
            </a:solidFill>
          </a:ln>
        </p:spPr>
        <p:txBody>
          <a:bodyPr wrap="none" rtlCol="0">
            <a:spAutoFit/>
          </a:bodyPr>
          <a:lstStyle/>
          <a:p>
            <a:r>
              <a:rPr lang="en-US" sz="3200" dirty="0" smtClean="0">
                <a:latin typeface="+mj-lt"/>
              </a:rPr>
              <a:t>A *= 1.06</a:t>
            </a:r>
            <a:endParaRPr lang="en-US" sz="3200" dirty="0">
              <a:latin typeface="+mj-lt"/>
            </a:endParaRPr>
          </a:p>
        </p:txBody>
      </p:sp>
      <p:sp>
        <p:nvSpPr>
          <p:cNvPr id="21" name="TextBox 20"/>
          <p:cNvSpPr txBox="1"/>
          <p:nvPr/>
        </p:nvSpPr>
        <p:spPr>
          <a:xfrm>
            <a:off x="6803907" y="3557652"/>
            <a:ext cx="1726755" cy="584775"/>
          </a:xfrm>
          <a:prstGeom prst="rect">
            <a:avLst/>
          </a:prstGeom>
          <a:solidFill>
            <a:srgbClr val="0070C0">
              <a:alpha val="20000"/>
            </a:srgbClr>
          </a:solidFill>
          <a:ln>
            <a:solidFill>
              <a:srgbClr val="0070C0"/>
            </a:solidFill>
          </a:ln>
        </p:spPr>
        <p:txBody>
          <a:bodyPr wrap="none" rtlCol="0">
            <a:spAutoFit/>
          </a:bodyPr>
          <a:lstStyle/>
          <a:p>
            <a:r>
              <a:rPr lang="en-US" sz="3200" dirty="0">
                <a:latin typeface="+mj-lt"/>
              </a:rPr>
              <a:t>B</a:t>
            </a:r>
            <a:r>
              <a:rPr lang="en-US" sz="3200" dirty="0" smtClean="0">
                <a:latin typeface="+mj-lt"/>
              </a:rPr>
              <a:t> *= 1.06</a:t>
            </a:r>
            <a:endParaRPr lang="en-US" sz="3200" dirty="0">
              <a:latin typeface="+mj-lt"/>
            </a:endParaRPr>
          </a:p>
        </p:txBody>
      </p:sp>
      <p:sp>
        <p:nvSpPr>
          <p:cNvPr id="11" name="TextBox 10"/>
          <p:cNvSpPr txBox="1"/>
          <p:nvPr/>
        </p:nvSpPr>
        <p:spPr>
          <a:xfrm>
            <a:off x="10955293" y="4442514"/>
            <a:ext cx="797013" cy="461665"/>
          </a:xfrm>
          <a:prstGeom prst="rect">
            <a:avLst/>
          </a:prstGeom>
          <a:noFill/>
        </p:spPr>
        <p:txBody>
          <a:bodyPr wrap="none" rtlCol="0">
            <a:spAutoFit/>
          </a:bodyPr>
          <a:lstStyle/>
          <a:p>
            <a:r>
              <a:rPr lang="en-US" sz="2400" i="1" smtClean="0">
                <a:latin typeface="+mj-lt"/>
              </a:rPr>
              <a:t>Time</a:t>
            </a:r>
            <a:endParaRPr lang="en-US" sz="2400" i="1">
              <a:latin typeface="+mj-lt"/>
            </a:endParaRPr>
          </a:p>
        </p:txBody>
      </p:sp>
      <p:sp>
        <p:nvSpPr>
          <p:cNvPr id="3" name="TextBox 2"/>
          <p:cNvSpPr txBox="1"/>
          <p:nvPr/>
        </p:nvSpPr>
        <p:spPr>
          <a:xfrm>
            <a:off x="838200" y="1680047"/>
            <a:ext cx="6735113" cy="584775"/>
          </a:xfrm>
          <a:prstGeom prst="rect">
            <a:avLst/>
          </a:prstGeom>
          <a:noFill/>
        </p:spPr>
        <p:txBody>
          <a:bodyPr wrap="none" rtlCol="0">
            <a:spAutoFit/>
          </a:bodyPr>
          <a:lstStyle/>
          <a:p>
            <a:r>
              <a:rPr lang="en-US" sz="3200" dirty="0" smtClean="0">
                <a:latin typeface="+mj-lt"/>
              </a:rPr>
              <a:t>The DBMS can also </a:t>
            </a:r>
            <a:r>
              <a:rPr lang="en-US" sz="3200" b="1" dirty="0" smtClean="0">
                <a:latin typeface="+mj-lt"/>
              </a:rPr>
              <a:t>interleave</a:t>
            </a:r>
            <a:r>
              <a:rPr lang="en-US" sz="3200" dirty="0" smtClean="0">
                <a:latin typeface="+mj-lt"/>
              </a:rPr>
              <a:t> the TXNs</a:t>
            </a:r>
            <a:endParaRPr lang="en-US" sz="3200" b="1" dirty="0">
              <a:latin typeface="+mj-lt"/>
            </a:endParaRPr>
          </a:p>
        </p:txBody>
      </p:sp>
    </p:spTree>
    <p:extLst>
      <p:ext uri="{BB962C8B-B14F-4D97-AF65-F5344CB8AC3E}">
        <p14:creationId xmlns:p14="http://schemas.microsoft.com/office/powerpoint/2010/main" val="133141783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2570"/>
            <a:ext cx="10515600" cy="1325563"/>
          </a:xfrm>
        </p:spPr>
        <p:txBody>
          <a:bodyPr>
            <a:normAutofit/>
          </a:bodyPr>
          <a:lstStyle/>
          <a:p>
            <a:r>
              <a:rPr lang="en-US" dirty="0" smtClean="0"/>
              <a:t>Recall: Three Types of Regions of Memory</a:t>
            </a:r>
            <a:endParaRPr lang="en-US" dirty="0"/>
          </a:p>
        </p:txBody>
      </p:sp>
      <p:sp>
        <p:nvSpPr>
          <p:cNvPr id="3" name="Content Placeholder 2"/>
          <p:cNvSpPr>
            <a:spLocks noGrp="1"/>
          </p:cNvSpPr>
          <p:nvPr>
            <p:ph idx="1"/>
          </p:nvPr>
        </p:nvSpPr>
        <p:spPr>
          <a:xfrm>
            <a:off x="838200" y="1825624"/>
            <a:ext cx="7656443" cy="5032375"/>
          </a:xfrm>
        </p:spPr>
        <p:txBody>
          <a:bodyPr>
            <a:normAutofit fontScale="92500" lnSpcReduction="10000"/>
          </a:bodyPr>
          <a:lstStyle/>
          <a:p>
            <a:endParaRPr lang="en-US" b="1" dirty="0" smtClean="0"/>
          </a:p>
          <a:p>
            <a:pPr marL="514350" indent="-514350">
              <a:buFont typeface="+mj-lt"/>
              <a:buAutoNum type="arabicPeriod"/>
            </a:pPr>
            <a:r>
              <a:rPr lang="en-US" b="1" dirty="0" smtClean="0"/>
              <a:t>Local: </a:t>
            </a:r>
            <a:r>
              <a:rPr lang="en-US" dirty="0" smtClean="0"/>
              <a:t> In our model each process in a DBMS has its own local memory, where it stores values that only it “sees”</a:t>
            </a:r>
          </a:p>
          <a:p>
            <a:pPr marL="514350" indent="-514350">
              <a:buFont typeface="+mj-lt"/>
              <a:buAutoNum type="arabicPeriod"/>
            </a:pPr>
            <a:endParaRPr lang="en-US" b="1" dirty="0"/>
          </a:p>
          <a:p>
            <a:pPr marL="514350" indent="-514350">
              <a:buFont typeface="+mj-lt"/>
              <a:buAutoNum type="arabicPeriod"/>
            </a:pPr>
            <a:r>
              <a:rPr lang="en-US" b="1" dirty="0" smtClean="0"/>
              <a:t>Global:  </a:t>
            </a:r>
            <a:r>
              <a:rPr lang="en-US" dirty="0" smtClean="0"/>
              <a:t>Each process can read from / write to shared data in main memory</a:t>
            </a:r>
          </a:p>
          <a:p>
            <a:pPr marL="514350" indent="-514350">
              <a:buFont typeface="+mj-lt"/>
              <a:buAutoNum type="arabicPeriod"/>
            </a:pPr>
            <a:endParaRPr lang="en-US" b="1" dirty="0"/>
          </a:p>
          <a:p>
            <a:pPr marL="514350" indent="-514350">
              <a:buFont typeface="+mj-lt"/>
              <a:buAutoNum type="arabicPeriod"/>
            </a:pPr>
            <a:r>
              <a:rPr lang="en-US" b="1" dirty="0" smtClean="0"/>
              <a:t>Disk:  </a:t>
            </a:r>
            <a:r>
              <a:rPr lang="en-US" dirty="0" smtClean="0"/>
              <a:t>Global memory can read from / flush to disk</a:t>
            </a:r>
          </a:p>
          <a:p>
            <a:pPr marL="514350" indent="-514350">
              <a:buFont typeface="+mj-lt"/>
              <a:buAutoNum type="arabicPeriod"/>
            </a:pPr>
            <a:endParaRPr lang="en-US" b="1" dirty="0"/>
          </a:p>
          <a:p>
            <a:pPr marL="514350" indent="-514350">
              <a:buFont typeface="+mj-lt"/>
              <a:buAutoNum type="arabicPeriod"/>
            </a:pPr>
            <a:r>
              <a:rPr lang="en-US" b="1" i="1" dirty="0" smtClean="0"/>
              <a:t>Log: </a:t>
            </a:r>
            <a:r>
              <a:rPr lang="en-US" i="1" dirty="0" smtClean="0"/>
              <a:t>Assume on stable disk storage- spans both main memory and disk…</a:t>
            </a:r>
            <a:endParaRPr lang="en-US" b="1" i="1" dirty="0" smtClean="0"/>
          </a:p>
        </p:txBody>
      </p:sp>
      <p:graphicFrame>
        <p:nvGraphicFramePr>
          <p:cNvPr id="8" name="Table 7"/>
          <p:cNvGraphicFramePr>
            <a:graphicFrameLocks noGrp="1"/>
          </p:cNvGraphicFramePr>
          <p:nvPr>
            <p:extLst/>
          </p:nvPr>
        </p:nvGraphicFramePr>
        <p:xfrm>
          <a:off x="8587408" y="1027905"/>
          <a:ext cx="3233531" cy="2465103"/>
        </p:xfrm>
        <a:graphic>
          <a:graphicData uri="http://schemas.openxmlformats.org/drawingml/2006/table">
            <a:tbl>
              <a:tblPr firstRow="1" firstCol="1" bandRow="1">
                <a:tableStyleId>{2D5ABB26-0587-4C30-8999-92F81FD0307C}</a:tableStyleId>
              </a:tblPr>
              <a:tblGrid>
                <a:gridCol w="1041224"/>
                <a:gridCol w="832104"/>
                <a:gridCol w="1360203"/>
              </a:tblGrid>
              <a:tr h="627159">
                <a:tc>
                  <a:txBody>
                    <a:bodyPr/>
                    <a:lstStyle/>
                    <a:p>
                      <a:endParaRPr lang="en-US" dirty="0"/>
                    </a:p>
                  </a:txBody>
                  <a:tcPr/>
                </a:tc>
                <a:tc>
                  <a:txBody>
                    <a:bodyPr/>
                    <a:lstStyle/>
                    <a:p>
                      <a:r>
                        <a:rPr lang="en-US" dirty="0" smtClean="0"/>
                        <a:t>Local</a:t>
                      </a:r>
                      <a:endParaRPr lang="en-US" dirty="0"/>
                    </a:p>
                  </a:txBody>
                  <a:tcPr anchor="b">
                    <a:lnB w="12700" cap="flat" cmpd="sng" algn="ctr">
                      <a:solidFill>
                        <a:schemeClr val="tx1"/>
                      </a:solidFill>
                      <a:prstDash val="solid"/>
                      <a:round/>
                      <a:headEnd type="none" w="med" len="med"/>
                      <a:tailEnd type="none" w="med" len="med"/>
                    </a:lnB>
                  </a:tcPr>
                </a:tc>
                <a:tc>
                  <a:txBody>
                    <a:bodyPr/>
                    <a:lstStyle/>
                    <a:p>
                      <a:r>
                        <a:rPr lang="en-US" dirty="0" smtClean="0"/>
                        <a:t>Global</a:t>
                      </a:r>
                      <a:endParaRPr lang="en-US" dirty="0"/>
                    </a:p>
                  </a:txBody>
                  <a:tcPr anchor="b">
                    <a:lnB w="12700" cap="flat" cmpd="sng" algn="ctr">
                      <a:solidFill>
                        <a:schemeClr val="tx1"/>
                      </a:solidFill>
                      <a:prstDash val="solid"/>
                      <a:round/>
                      <a:headEnd type="none" w="med" len="med"/>
                      <a:tailEnd type="none" w="med" len="med"/>
                    </a:lnB>
                  </a:tcPr>
                </a:tc>
              </a:tr>
              <a:tr h="905256">
                <a:tc>
                  <a:txBody>
                    <a:bodyPr/>
                    <a:lstStyle/>
                    <a:p>
                      <a:pPr algn="r"/>
                      <a:r>
                        <a:rPr lang="en-US" dirty="0" smtClean="0"/>
                        <a:t>Main</a:t>
                      </a:r>
                      <a:r>
                        <a:rPr lang="en-US" baseline="0" dirty="0" smtClean="0"/>
                        <a:t> Memory (RAM)</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3544">
                <a:tc>
                  <a:txBody>
                    <a:bodyPr/>
                    <a:lstStyle/>
                    <a:p>
                      <a:pPr algn="r"/>
                      <a:r>
                        <a:rPr lang="en-US" dirty="0" smtClean="0"/>
                        <a:t>Disk</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Box 8"/>
          <p:cNvSpPr txBox="1"/>
          <p:nvPr/>
        </p:nvSpPr>
        <p:spPr>
          <a:xfrm>
            <a:off x="8726368" y="4982207"/>
            <a:ext cx="3114261" cy="830997"/>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“Flushing</a:t>
            </a:r>
            <a:r>
              <a:rPr lang="en-US" sz="2400" dirty="0" smtClean="0">
                <a:latin typeface="+mj-lt"/>
              </a:rPr>
              <a:t> to disk” = writing to </a:t>
            </a:r>
            <a:r>
              <a:rPr lang="en-US" sz="2400" dirty="0" smtClean="0">
                <a:latin typeface="+mj-lt"/>
              </a:rPr>
              <a:t>disk.</a:t>
            </a:r>
            <a:endParaRPr lang="en-US" sz="2400" dirty="0">
              <a:latin typeface="+mj-lt"/>
            </a:endParaRPr>
          </a:p>
        </p:txBody>
      </p:sp>
      <p:sp>
        <p:nvSpPr>
          <p:cNvPr id="10" name="TextBox 9"/>
          <p:cNvSpPr txBox="1"/>
          <p:nvPr/>
        </p:nvSpPr>
        <p:spPr>
          <a:xfrm>
            <a:off x="9855053" y="1821376"/>
            <a:ext cx="367408" cy="523220"/>
          </a:xfrm>
          <a:prstGeom prst="rect">
            <a:avLst/>
          </a:prstGeom>
          <a:noFill/>
        </p:spPr>
        <p:txBody>
          <a:bodyPr wrap="none" rtlCol="0">
            <a:spAutoFit/>
          </a:bodyPr>
          <a:lstStyle/>
          <a:p>
            <a:r>
              <a:rPr lang="en-US" sz="2800" b="1" smtClean="0">
                <a:latin typeface="+mj-lt"/>
              </a:rPr>
              <a:t>1</a:t>
            </a:r>
            <a:endParaRPr lang="en-US" sz="2800" b="1">
              <a:latin typeface="+mj-lt"/>
            </a:endParaRPr>
          </a:p>
        </p:txBody>
      </p:sp>
      <p:sp>
        <p:nvSpPr>
          <p:cNvPr id="11" name="TextBox 10"/>
          <p:cNvSpPr txBox="1"/>
          <p:nvPr/>
        </p:nvSpPr>
        <p:spPr>
          <a:xfrm>
            <a:off x="10731493" y="1821376"/>
            <a:ext cx="375691" cy="523220"/>
          </a:xfrm>
          <a:prstGeom prst="rect">
            <a:avLst/>
          </a:prstGeom>
          <a:noFill/>
        </p:spPr>
        <p:txBody>
          <a:bodyPr wrap="square" rtlCol="0">
            <a:spAutoFit/>
          </a:bodyPr>
          <a:lstStyle/>
          <a:p>
            <a:r>
              <a:rPr lang="en-US" sz="2800" b="1" dirty="0">
                <a:latin typeface="+mj-lt"/>
              </a:rPr>
              <a:t>2</a:t>
            </a:r>
          </a:p>
        </p:txBody>
      </p:sp>
      <p:sp>
        <p:nvSpPr>
          <p:cNvPr id="12" name="TextBox 11"/>
          <p:cNvSpPr txBox="1"/>
          <p:nvPr/>
        </p:nvSpPr>
        <p:spPr>
          <a:xfrm>
            <a:off x="10731493" y="2751234"/>
            <a:ext cx="515627" cy="523220"/>
          </a:xfrm>
          <a:prstGeom prst="rect">
            <a:avLst/>
          </a:prstGeom>
          <a:noFill/>
        </p:spPr>
        <p:txBody>
          <a:bodyPr wrap="square" rtlCol="0">
            <a:spAutoFit/>
          </a:bodyPr>
          <a:lstStyle/>
          <a:p>
            <a:r>
              <a:rPr lang="en-US" sz="2800" b="1" smtClean="0">
                <a:latin typeface="+mj-lt"/>
              </a:rPr>
              <a:t>3</a:t>
            </a:r>
            <a:endParaRPr lang="en-US" sz="2800" b="1" dirty="0">
              <a:latin typeface="+mj-lt"/>
            </a:endParaRP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4" name="TextBox 3"/>
          <p:cNvSpPr txBox="1"/>
          <p:nvPr/>
        </p:nvSpPr>
        <p:spPr>
          <a:xfrm>
            <a:off x="8842987" y="3899646"/>
            <a:ext cx="297795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Log </a:t>
            </a:r>
            <a:r>
              <a:rPr lang="en-US" sz="2400" dirty="0" smtClean="0">
                <a:latin typeface="+mj-lt"/>
              </a:rPr>
              <a:t>is a </a:t>
            </a:r>
            <a:r>
              <a:rPr lang="en-US" sz="2400" i="1" dirty="0" smtClean="0">
                <a:latin typeface="+mj-lt"/>
              </a:rPr>
              <a:t>sequence</a:t>
            </a:r>
            <a:r>
              <a:rPr lang="en-US" sz="2400" dirty="0" smtClean="0">
                <a:latin typeface="+mj-lt"/>
              </a:rPr>
              <a:t> from main memory -&gt; disk</a:t>
            </a:r>
            <a:endParaRPr lang="en-US" sz="2400" dirty="0">
              <a:latin typeface="+mj-lt"/>
            </a:endParaRPr>
          </a:p>
        </p:txBody>
      </p:sp>
      <p:grpSp>
        <p:nvGrpSpPr>
          <p:cNvPr id="6" name="Group 5"/>
          <p:cNvGrpSpPr/>
          <p:nvPr/>
        </p:nvGrpSpPr>
        <p:grpSpPr>
          <a:xfrm>
            <a:off x="11265127" y="1821376"/>
            <a:ext cx="466875" cy="1342917"/>
            <a:chOff x="11265127" y="1821376"/>
            <a:chExt cx="466875" cy="1342917"/>
          </a:xfrm>
        </p:grpSpPr>
        <p:sp>
          <p:nvSpPr>
            <p:cNvPr id="16" name="TextBox 15"/>
            <p:cNvSpPr txBox="1"/>
            <p:nvPr/>
          </p:nvSpPr>
          <p:spPr>
            <a:xfrm>
              <a:off x="11265127" y="1821376"/>
              <a:ext cx="466875" cy="523220"/>
            </a:xfrm>
            <a:prstGeom prst="rect">
              <a:avLst/>
            </a:prstGeom>
            <a:noFill/>
          </p:spPr>
          <p:txBody>
            <a:bodyPr wrap="square" rtlCol="0">
              <a:spAutoFit/>
            </a:bodyPr>
            <a:lstStyle/>
            <a:p>
              <a:r>
                <a:rPr lang="en-US" sz="2800" b="1" i="1" dirty="0" smtClean="0">
                  <a:latin typeface="+mj-lt"/>
                </a:rPr>
                <a:t>4</a:t>
              </a:r>
              <a:endParaRPr lang="en-US" sz="2800" b="1" i="1" dirty="0">
                <a:latin typeface="+mj-lt"/>
              </a:endParaRPr>
            </a:p>
          </p:txBody>
        </p:sp>
        <p:sp>
          <p:nvSpPr>
            <p:cNvPr id="5" name="Down Arrow 4"/>
            <p:cNvSpPr/>
            <p:nvPr/>
          </p:nvSpPr>
          <p:spPr>
            <a:xfrm>
              <a:off x="11306289" y="2338175"/>
              <a:ext cx="298204" cy="82611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6519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P spid="11" grpId="0"/>
      <p:bldP spid="12" grpId="0"/>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Interleave TXNs?</a:t>
            </a:r>
            <a:endParaRPr lang="en-US" dirty="0"/>
          </a:p>
        </p:txBody>
      </p:sp>
      <p:sp>
        <p:nvSpPr>
          <p:cNvPr id="3" name="Content Placeholder 2"/>
          <p:cNvSpPr>
            <a:spLocks noGrp="1"/>
          </p:cNvSpPr>
          <p:nvPr>
            <p:ph idx="1"/>
          </p:nvPr>
        </p:nvSpPr>
        <p:spPr>
          <a:xfrm>
            <a:off x="838198" y="1825624"/>
            <a:ext cx="10515601" cy="4351338"/>
          </a:xfrm>
        </p:spPr>
        <p:txBody>
          <a:bodyPr>
            <a:noAutofit/>
          </a:bodyPr>
          <a:lstStyle/>
          <a:p>
            <a:r>
              <a:rPr lang="en-US" dirty="0" smtClean="0"/>
              <a:t>Interleaving TXNs might lead to anomalous outcomes… why do it?</a:t>
            </a:r>
            <a:endParaRPr lang="en-US" dirty="0"/>
          </a:p>
          <a:p>
            <a:endParaRPr lang="en-US" dirty="0"/>
          </a:p>
          <a:p>
            <a:r>
              <a:rPr lang="en-US" dirty="0" smtClean="0"/>
              <a:t>Several important reasons:</a:t>
            </a:r>
            <a:endParaRPr lang="en-US" sz="2800" dirty="0" smtClean="0"/>
          </a:p>
          <a:p>
            <a:pPr lvl="1"/>
            <a:r>
              <a:rPr lang="en-US" sz="2800" dirty="0" smtClean="0"/>
              <a:t>Individual TXNs might be </a:t>
            </a:r>
            <a:r>
              <a:rPr lang="en-US" sz="2800" i="1" dirty="0" smtClean="0"/>
              <a:t>slow</a:t>
            </a:r>
            <a:r>
              <a:rPr lang="en-US" sz="2800" dirty="0" smtClean="0"/>
              <a:t>- don’t want to block other users during!</a:t>
            </a:r>
          </a:p>
          <a:p>
            <a:pPr lvl="1"/>
            <a:endParaRPr lang="en-US" sz="2800" dirty="0" smtClean="0"/>
          </a:p>
          <a:p>
            <a:pPr lvl="1"/>
            <a:r>
              <a:rPr lang="en-US" sz="2800" dirty="0" smtClean="0"/>
              <a:t>Disk access may be </a:t>
            </a:r>
            <a:r>
              <a:rPr lang="en-US" sz="2800" i="1" dirty="0" smtClean="0"/>
              <a:t>slow-</a:t>
            </a:r>
            <a:r>
              <a:rPr lang="en-US" sz="2800" dirty="0" smtClean="0"/>
              <a:t> let some TXNs use CPUs while others accessing disk!</a:t>
            </a:r>
          </a:p>
          <a:p>
            <a:pPr lvl="1"/>
            <a:endParaRPr lang="en-US" sz="2800" dirty="0" smtClean="0"/>
          </a:p>
          <a:p>
            <a:pPr lvl="1"/>
            <a:endParaRPr lang="en-US" sz="2800" dirty="0"/>
          </a:p>
        </p:txBody>
      </p:sp>
      <p:sp>
        <p:nvSpPr>
          <p:cNvPr id="4" name="Slide Number Placeholder 3"/>
          <p:cNvSpPr>
            <a:spLocks noGrp="1"/>
          </p:cNvSpPr>
          <p:nvPr>
            <p:ph type="sldNum" sz="quarter" idx="12"/>
          </p:nvPr>
        </p:nvSpPr>
        <p:spPr/>
        <p:txBody>
          <a:bodyPr/>
          <a:lstStyle/>
          <a:p>
            <a:fld id="{40A01959-B587-3B45-A9B3-C17F42F09305}" type="slidenum">
              <a:rPr lang="en-US" smtClean="0"/>
              <a:t>66</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8" name="TextBox 7"/>
          <p:cNvSpPr txBox="1"/>
          <p:nvPr/>
        </p:nvSpPr>
        <p:spPr>
          <a:xfrm>
            <a:off x="2308584" y="5884575"/>
            <a:ext cx="7574831"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3200" dirty="0" smtClean="0">
                <a:latin typeface="+mj-lt"/>
              </a:rPr>
              <a:t>All concern large differences in </a:t>
            </a:r>
            <a:r>
              <a:rPr lang="en-US" sz="3200" b="1" i="1" dirty="0" smtClean="0">
                <a:latin typeface="+mj-lt"/>
              </a:rPr>
              <a:t>performance</a:t>
            </a:r>
            <a:endParaRPr lang="en-US" sz="3200" b="1" i="1" dirty="0">
              <a:latin typeface="+mj-lt"/>
            </a:endParaRPr>
          </a:p>
        </p:txBody>
      </p:sp>
    </p:spTree>
    <p:extLst>
      <p:ext uri="{BB962C8B-B14F-4D97-AF65-F5344CB8AC3E}">
        <p14:creationId xmlns:p14="http://schemas.microsoft.com/office/powerpoint/2010/main" val="106668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Interleaving &amp; Isolation</a:t>
            </a:r>
            <a:endParaRPr lang="en-US" dirty="0"/>
          </a:p>
        </p:txBody>
      </p:sp>
      <p:sp>
        <p:nvSpPr>
          <p:cNvPr id="3" name="Content Placeholder 2"/>
          <p:cNvSpPr>
            <a:spLocks noGrp="1"/>
          </p:cNvSpPr>
          <p:nvPr>
            <p:ph idx="1"/>
          </p:nvPr>
        </p:nvSpPr>
        <p:spPr>
          <a:xfrm>
            <a:off x="838199" y="1825624"/>
            <a:ext cx="8173280" cy="4351338"/>
          </a:xfrm>
        </p:spPr>
        <p:txBody>
          <a:bodyPr>
            <a:noAutofit/>
          </a:bodyPr>
          <a:lstStyle/>
          <a:p>
            <a:r>
              <a:rPr lang="en-US" dirty="0" smtClean="0"/>
              <a:t>The DBMS has </a:t>
            </a:r>
            <a:r>
              <a:rPr lang="en-US" dirty="0"/>
              <a:t>freedom to </a:t>
            </a:r>
            <a:r>
              <a:rPr lang="en-US" dirty="0" smtClean="0"/>
              <a:t>interleave TXNs</a:t>
            </a:r>
          </a:p>
          <a:p>
            <a:endParaRPr lang="en-US" dirty="0"/>
          </a:p>
          <a:p>
            <a:r>
              <a:rPr lang="en-US" dirty="0" smtClean="0"/>
              <a:t>However, it must pick an interleaving or </a:t>
            </a:r>
            <a:r>
              <a:rPr lang="en-US" b="1" dirty="0" smtClean="0"/>
              <a:t>schedule</a:t>
            </a:r>
            <a:r>
              <a:rPr lang="en-US" dirty="0" smtClean="0"/>
              <a:t> such that isolation and consistency are maintained</a:t>
            </a:r>
          </a:p>
          <a:p>
            <a:pPr lvl="1"/>
            <a:endParaRPr lang="en-US" dirty="0"/>
          </a:p>
          <a:p>
            <a:pPr lvl="1"/>
            <a:r>
              <a:rPr lang="en-US" dirty="0" smtClean="0"/>
              <a:t>Must be </a:t>
            </a:r>
            <a:r>
              <a:rPr lang="en-US" i="1" dirty="0" smtClean="0"/>
              <a:t>as if</a:t>
            </a:r>
            <a:r>
              <a:rPr lang="en-US" dirty="0" smtClean="0"/>
              <a:t> the TXNs had executed serially!</a:t>
            </a:r>
            <a:endParaRPr lang="en-US" dirty="0"/>
          </a:p>
          <a:p>
            <a:pPr lvl="1"/>
            <a:endParaRPr lang="en-US" sz="2800" dirty="0" smtClean="0"/>
          </a:p>
          <a:p>
            <a:pPr lvl="1"/>
            <a:endParaRPr lang="en-US" sz="2800" dirty="0"/>
          </a:p>
        </p:txBody>
      </p:sp>
      <p:sp>
        <p:nvSpPr>
          <p:cNvPr id="4" name="Slide Number Placeholder 3"/>
          <p:cNvSpPr>
            <a:spLocks noGrp="1"/>
          </p:cNvSpPr>
          <p:nvPr>
            <p:ph type="sldNum" sz="quarter" idx="12"/>
          </p:nvPr>
        </p:nvSpPr>
        <p:spPr/>
        <p:txBody>
          <a:bodyPr/>
          <a:lstStyle/>
          <a:p>
            <a:fld id="{40A01959-B587-3B45-A9B3-C17F42F09305}" type="slidenum">
              <a:rPr lang="en-US" smtClean="0"/>
              <a:t>67</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8" name="TextBox 7"/>
          <p:cNvSpPr txBox="1"/>
          <p:nvPr/>
        </p:nvSpPr>
        <p:spPr>
          <a:xfrm>
            <a:off x="2128327" y="5547223"/>
            <a:ext cx="7935346"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DBMS must pick a schedule which maintains isolation &amp; consistency</a:t>
            </a:r>
            <a:endParaRPr lang="en-US" sz="2800" b="1" i="1" dirty="0">
              <a:latin typeface="+mj-lt"/>
            </a:endParaRPr>
          </a:p>
        </p:txBody>
      </p:sp>
      <p:sp>
        <p:nvSpPr>
          <p:cNvPr id="10" name="TextBox 9"/>
          <p:cNvSpPr txBox="1"/>
          <p:nvPr/>
        </p:nvSpPr>
        <p:spPr>
          <a:xfrm>
            <a:off x="9206935" y="2223025"/>
            <a:ext cx="2583303"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“With great power comes great responsibility”</a:t>
            </a:r>
          </a:p>
        </p:txBody>
      </p:sp>
      <p:sp>
        <p:nvSpPr>
          <p:cNvPr id="11" name="TextBox 10"/>
          <p:cNvSpPr txBox="1"/>
          <p:nvPr/>
        </p:nvSpPr>
        <p:spPr>
          <a:xfrm>
            <a:off x="9982200" y="4069189"/>
            <a:ext cx="996107"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3200" dirty="0" smtClean="0">
                <a:latin typeface="+mj-lt"/>
              </a:rPr>
              <a:t>A</a:t>
            </a:r>
            <a:r>
              <a:rPr lang="en-US" sz="3200" b="1" u="sng" dirty="0" smtClean="0">
                <a:latin typeface="+mj-lt"/>
              </a:rPr>
              <a:t>CI</a:t>
            </a:r>
            <a:r>
              <a:rPr lang="en-US" sz="3200" dirty="0" smtClean="0">
                <a:latin typeface="+mj-lt"/>
              </a:rPr>
              <a:t>D</a:t>
            </a:r>
            <a:endParaRPr lang="en-US" sz="3200" dirty="0">
              <a:latin typeface="+mj-lt"/>
            </a:endParaRPr>
          </a:p>
        </p:txBody>
      </p:sp>
    </p:spTree>
    <p:extLst>
      <p:ext uri="{BB962C8B-B14F-4D97-AF65-F5344CB8AC3E}">
        <p14:creationId xmlns:p14="http://schemas.microsoft.com/office/powerpoint/2010/main" val="165450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779"/>
            <a:ext cx="10515600" cy="1325563"/>
          </a:xfrm>
        </p:spPr>
        <p:txBody>
          <a:bodyPr/>
          <a:lstStyle/>
          <a:p>
            <a:r>
              <a:rPr lang="en-US" dirty="0" smtClean="0"/>
              <a:t>Scheduling examples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68</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grpSp>
        <p:nvGrpSpPr>
          <p:cNvPr id="18" name="Group 17"/>
          <p:cNvGrpSpPr/>
          <p:nvPr/>
        </p:nvGrpSpPr>
        <p:grpSpPr>
          <a:xfrm>
            <a:off x="838200" y="1983086"/>
            <a:ext cx="6410739" cy="1413919"/>
            <a:chOff x="543325" y="2666677"/>
            <a:chExt cx="10367750" cy="1745405"/>
          </a:xfrm>
        </p:grpSpPr>
        <p:cxnSp>
          <p:nvCxnSpPr>
            <p:cNvPr id="10" name="Straight Arrow Connector 9"/>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1755754" y="2666678"/>
              <a:ext cx="2053741" cy="569900"/>
            </a:xfrm>
            <a:prstGeom prst="rect">
              <a:avLst/>
            </a:prstGeom>
            <a:solidFill>
              <a:srgbClr val="C00000">
                <a:alpha val="20000"/>
              </a:srgbClr>
            </a:solidFill>
            <a:ln>
              <a:solidFill>
                <a:srgbClr val="C00000"/>
              </a:solidFill>
            </a:ln>
          </p:spPr>
          <p:txBody>
            <a:bodyPr wrap="none" rtlCol="0">
              <a:spAutoFit/>
            </a:bodyPr>
            <a:lstStyle/>
            <a:p>
              <a:r>
                <a:rPr lang="en-US" sz="2400" smtClean="0">
                  <a:latin typeface="+mj-lt"/>
                </a:rPr>
                <a:t>A += 100</a:t>
              </a:r>
              <a:endParaRPr lang="en-US" sz="2400">
                <a:latin typeface="+mj-lt"/>
              </a:endParaRPr>
            </a:p>
          </p:txBody>
        </p:sp>
        <p:sp>
          <p:nvSpPr>
            <p:cNvPr id="14" name="TextBox 13"/>
            <p:cNvSpPr txBox="1"/>
            <p:nvPr/>
          </p:nvSpPr>
          <p:spPr>
            <a:xfrm>
              <a:off x="4010082" y="2666677"/>
              <a:ext cx="1944858" cy="569900"/>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B</a:t>
              </a:r>
              <a:r>
                <a:rPr lang="en-US" sz="2400" dirty="0" smtClean="0">
                  <a:latin typeface="+mj-lt"/>
                </a:rPr>
                <a:t> -= 100</a:t>
              </a:r>
              <a:endParaRPr lang="en-US" sz="2400" dirty="0">
                <a:latin typeface="+mj-lt"/>
              </a:endParaRPr>
            </a:p>
          </p:txBody>
        </p:sp>
        <p:sp>
          <p:nvSpPr>
            <p:cNvPr id="15" name="TextBox 14"/>
            <p:cNvSpPr txBox="1"/>
            <p:nvPr/>
          </p:nvSpPr>
          <p:spPr>
            <a:xfrm>
              <a:off x="6201858" y="3550698"/>
              <a:ext cx="2175586" cy="569900"/>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A *= 1.06</a:t>
              </a:r>
              <a:endParaRPr lang="en-US" sz="2400" dirty="0">
                <a:latin typeface="+mj-lt"/>
              </a:endParaRPr>
            </a:p>
          </p:txBody>
        </p:sp>
        <p:sp>
          <p:nvSpPr>
            <p:cNvPr id="16" name="TextBox 15"/>
            <p:cNvSpPr txBox="1"/>
            <p:nvPr/>
          </p:nvSpPr>
          <p:spPr>
            <a:xfrm>
              <a:off x="8522448" y="3554575"/>
              <a:ext cx="2162625" cy="569900"/>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B</a:t>
              </a:r>
              <a:r>
                <a:rPr lang="en-US" sz="2400" dirty="0" smtClean="0">
                  <a:latin typeface="+mj-lt"/>
                </a:rPr>
                <a:t> *= 1.06</a:t>
              </a:r>
              <a:endParaRPr lang="en-US" sz="2400" dirty="0">
                <a:latin typeface="+mj-lt"/>
              </a:endParaRPr>
            </a:p>
          </p:txBody>
        </p:sp>
      </p:grpSp>
      <p:grpSp>
        <p:nvGrpSpPr>
          <p:cNvPr id="19" name="Group 18"/>
          <p:cNvGrpSpPr/>
          <p:nvPr/>
        </p:nvGrpSpPr>
        <p:grpSpPr>
          <a:xfrm>
            <a:off x="838200" y="4441766"/>
            <a:ext cx="6410739" cy="1426800"/>
            <a:chOff x="543325" y="2650776"/>
            <a:chExt cx="10367750" cy="1761306"/>
          </a:xfrm>
        </p:grpSpPr>
        <p:cxnSp>
          <p:nvCxnSpPr>
            <p:cNvPr id="20" name="Straight Arrow Connector 19"/>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22" name="TextBox 21"/>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23" name="TextBox 22"/>
            <p:cNvSpPr txBox="1"/>
            <p:nvPr/>
          </p:nvSpPr>
          <p:spPr>
            <a:xfrm>
              <a:off x="1755754" y="2666678"/>
              <a:ext cx="2053741" cy="569900"/>
            </a:xfrm>
            <a:prstGeom prst="rect">
              <a:avLst/>
            </a:prstGeom>
            <a:solidFill>
              <a:srgbClr val="C00000">
                <a:alpha val="20000"/>
              </a:srgbClr>
            </a:solidFill>
            <a:ln>
              <a:solidFill>
                <a:srgbClr val="C00000"/>
              </a:solidFill>
            </a:ln>
          </p:spPr>
          <p:txBody>
            <a:bodyPr wrap="none" rtlCol="0">
              <a:spAutoFit/>
            </a:bodyPr>
            <a:lstStyle/>
            <a:p>
              <a:r>
                <a:rPr lang="en-US" sz="2400" dirty="0" smtClean="0">
                  <a:latin typeface="+mj-lt"/>
                </a:rPr>
                <a:t>A += 100</a:t>
              </a:r>
              <a:endParaRPr lang="en-US" sz="2400" dirty="0">
                <a:latin typeface="+mj-lt"/>
              </a:endParaRPr>
            </a:p>
          </p:txBody>
        </p:sp>
        <p:sp>
          <p:nvSpPr>
            <p:cNvPr id="24" name="TextBox 23"/>
            <p:cNvSpPr txBox="1"/>
            <p:nvPr/>
          </p:nvSpPr>
          <p:spPr>
            <a:xfrm>
              <a:off x="6201858" y="2650776"/>
              <a:ext cx="1944858" cy="569900"/>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B</a:t>
              </a:r>
              <a:r>
                <a:rPr lang="en-US" sz="2400" dirty="0" smtClean="0">
                  <a:latin typeface="+mj-lt"/>
                </a:rPr>
                <a:t> -= 100</a:t>
              </a:r>
              <a:endParaRPr lang="en-US" sz="2400" dirty="0">
                <a:latin typeface="+mj-lt"/>
              </a:endParaRPr>
            </a:p>
          </p:txBody>
        </p:sp>
        <p:sp>
          <p:nvSpPr>
            <p:cNvPr id="25" name="TextBox 24"/>
            <p:cNvSpPr txBox="1"/>
            <p:nvPr/>
          </p:nvSpPr>
          <p:spPr>
            <a:xfrm>
              <a:off x="3894717" y="3533200"/>
              <a:ext cx="2175586" cy="569900"/>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A *= 1.06</a:t>
              </a:r>
              <a:endParaRPr lang="en-US" sz="2400" dirty="0">
                <a:latin typeface="+mj-lt"/>
              </a:endParaRPr>
            </a:p>
          </p:txBody>
        </p:sp>
        <p:sp>
          <p:nvSpPr>
            <p:cNvPr id="26" name="TextBox 25"/>
            <p:cNvSpPr txBox="1"/>
            <p:nvPr/>
          </p:nvSpPr>
          <p:spPr>
            <a:xfrm>
              <a:off x="8377444" y="3562011"/>
              <a:ext cx="2162625" cy="569900"/>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B</a:t>
              </a:r>
              <a:r>
                <a:rPr lang="en-US" sz="2400" dirty="0" smtClean="0">
                  <a:latin typeface="+mj-lt"/>
                </a:rPr>
                <a:t> *= 1.06</a:t>
              </a:r>
              <a:endParaRPr lang="en-US" sz="2400" dirty="0">
                <a:latin typeface="+mj-lt"/>
              </a:endParaRPr>
            </a:p>
          </p:txBody>
        </p:sp>
      </p:grpSp>
      <p:graphicFrame>
        <p:nvGraphicFramePr>
          <p:cNvPr id="37" name="Table 36"/>
          <p:cNvGraphicFramePr>
            <a:graphicFrameLocks noGrp="1"/>
          </p:cNvGraphicFramePr>
          <p:nvPr>
            <p:extLst>
              <p:ext uri="{D42A27DB-BD31-4B8C-83A1-F6EECF244321}">
                <p14:modId xmlns:p14="http://schemas.microsoft.com/office/powerpoint/2010/main" val="1631555313"/>
              </p:ext>
            </p:extLst>
          </p:nvPr>
        </p:nvGraphicFramePr>
        <p:xfrm>
          <a:off x="8079147" y="644053"/>
          <a:ext cx="1853422" cy="819890"/>
        </p:xfrm>
        <a:graphic>
          <a:graphicData uri="http://schemas.openxmlformats.org/drawingml/2006/table">
            <a:tbl>
              <a:tblPr firstRow="1" bandRow="1">
                <a:tableStyleId>{F2DE63D5-997A-4646-A377-4702673A728D}</a:tableStyleId>
              </a:tblPr>
              <a:tblGrid>
                <a:gridCol w="926711"/>
                <a:gridCol w="926711"/>
              </a:tblGrid>
              <a:tr h="409945">
                <a:tc>
                  <a:txBody>
                    <a:bodyPr/>
                    <a:lstStyle/>
                    <a:p>
                      <a:r>
                        <a:rPr lang="en-US" dirty="0" smtClean="0"/>
                        <a:t>A</a:t>
                      </a:r>
                      <a:endParaRPr lang="en-US" i="1" dirty="0"/>
                    </a:p>
                  </a:txBody>
                  <a:tcPr/>
                </a:tc>
                <a:tc>
                  <a:txBody>
                    <a:bodyPr/>
                    <a:lstStyle/>
                    <a:p>
                      <a:r>
                        <a:rPr lang="en-US" dirty="0" smtClean="0"/>
                        <a:t>B</a:t>
                      </a:r>
                      <a:endParaRPr lang="en-US" i="1" dirty="0"/>
                    </a:p>
                  </a:txBody>
                  <a:tcPr/>
                </a:tc>
              </a:tr>
              <a:tr h="409945">
                <a:tc>
                  <a:txBody>
                    <a:bodyPr/>
                    <a:lstStyle/>
                    <a:p>
                      <a:r>
                        <a:rPr lang="en-US" dirty="0" smtClean="0"/>
                        <a:t>$50</a:t>
                      </a:r>
                      <a:endParaRPr lang="en-US" i="1" dirty="0"/>
                    </a:p>
                  </a:txBody>
                  <a:tcPr/>
                </a:tc>
                <a:tc>
                  <a:txBody>
                    <a:bodyPr/>
                    <a:lstStyle/>
                    <a:p>
                      <a:r>
                        <a:rPr lang="en-US" dirty="0" smtClean="0"/>
                        <a:t>$200</a:t>
                      </a:r>
                      <a:endParaRPr lang="en-US" i="1"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590090408"/>
              </p:ext>
            </p:extLst>
          </p:nvPr>
        </p:nvGraphicFramePr>
        <p:xfrm>
          <a:off x="8079147" y="2651550"/>
          <a:ext cx="1853422" cy="819890"/>
        </p:xfrm>
        <a:graphic>
          <a:graphicData uri="http://schemas.openxmlformats.org/drawingml/2006/table">
            <a:tbl>
              <a:tblPr firstRow="1" bandRow="1">
                <a:tableStyleId>{69012ECD-51FC-41F1-AA8D-1B2483CD663E}</a:tableStyleId>
              </a:tblPr>
              <a:tblGrid>
                <a:gridCol w="926711"/>
                <a:gridCol w="926711"/>
              </a:tblGrid>
              <a:tr h="409945">
                <a:tc>
                  <a:txBody>
                    <a:bodyPr/>
                    <a:lstStyle/>
                    <a:p>
                      <a:r>
                        <a:rPr lang="en-US" dirty="0" smtClean="0"/>
                        <a:t>A</a:t>
                      </a:r>
                      <a:endParaRPr lang="en-US" dirty="0"/>
                    </a:p>
                  </a:txBody>
                  <a:tcPr/>
                </a:tc>
                <a:tc>
                  <a:txBody>
                    <a:bodyPr/>
                    <a:lstStyle/>
                    <a:p>
                      <a:r>
                        <a:rPr lang="en-US" dirty="0" smtClean="0"/>
                        <a:t>B</a:t>
                      </a:r>
                      <a:endParaRPr lang="en-US" dirty="0"/>
                    </a:p>
                  </a:txBody>
                  <a:tcPr/>
                </a:tc>
              </a:tr>
              <a:tr h="409945">
                <a:tc>
                  <a:txBody>
                    <a:bodyPr/>
                    <a:lstStyle/>
                    <a:p>
                      <a:r>
                        <a:rPr lang="en-US" dirty="0" smtClean="0"/>
                        <a:t>$159</a:t>
                      </a:r>
                      <a:endParaRPr lang="en-US" dirty="0"/>
                    </a:p>
                  </a:txBody>
                  <a:tcPr/>
                </a:tc>
                <a:tc>
                  <a:txBody>
                    <a:bodyPr/>
                    <a:lstStyle/>
                    <a:p>
                      <a:r>
                        <a:rPr lang="en-US" dirty="0" smtClean="0"/>
                        <a:t>$106</a:t>
                      </a:r>
                      <a:endParaRPr lang="en-US" dirty="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330200545"/>
              </p:ext>
            </p:extLst>
          </p:nvPr>
        </p:nvGraphicFramePr>
        <p:xfrm>
          <a:off x="8061966" y="5128832"/>
          <a:ext cx="1853422" cy="819890"/>
        </p:xfrm>
        <a:graphic>
          <a:graphicData uri="http://schemas.openxmlformats.org/drawingml/2006/table">
            <a:tbl>
              <a:tblPr firstRow="1" bandRow="1">
                <a:tableStyleId>{69012ECD-51FC-41F1-AA8D-1B2483CD663E}</a:tableStyleId>
              </a:tblPr>
              <a:tblGrid>
                <a:gridCol w="926711"/>
                <a:gridCol w="926711"/>
              </a:tblGrid>
              <a:tr h="409945">
                <a:tc>
                  <a:txBody>
                    <a:bodyPr/>
                    <a:lstStyle/>
                    <a:p>
                      <a:r>
                        <a:rPr lang="en-US" dirty="0" smtClean="0"/>
                        <a:t>A</a:t>
                      </a:r>
                      <a:endParaRPr lang="en-US" dirty="0"/>
                    </a:p>
                  </a:txBody>
                  <a:tcPr/>
                </a:tc>
                <a:tc>
                  <a:txBody>
                    <a:bodyPr/>
                    <a:lstStyle/>
                    <a:p>
                      <a:r>
                        <a:rPr lang="en-US" dirty="0" smtClean="0"/>
                        <a:t>B</a:t>
                      </a:r>
                      <a:endParaRPr lang="en-US" dirty="0"/>
                    </a:p>
                  </a:txBody>
                  <a:tcPr/>
                </a:tc>
              </a:tr>
              <a:tr h="409945">
                <a:tc>
                  <a:txBody>
                    <a:bodyPr/>
                    <a:lstStyle/>
                    <a:p>
                      <a:r>
                        <a:rPr lang="en-US" dirty="0" smtClean="0"/>
                        <a:t>$159</a:t>
                      </a:r>
                      <a:endParaRPr lang="en-US" dirty="0"/>
                    </a:p>
                  </a:txBody>
                  <a:tcPr/>
                </a:tc>
                <a:tc>
                  <a:txBody>
                    <a:bodyPr/>
                    <a:lstStyle/>
                    <a:p>
                      <a:r>
                        <a:rPr lang="en-US" dirty="0" smtClean="0"/>
                        <a:t>$106</a:t>
                      </a:r>
                      <a:endParaRPr lang="en-US" dirty="0"/>
                    </a:p>
                  </a:txBody>
                  <a:tcPr/>
                </a:tc>
              </a:tr>
            </a:tbl>
          </a:graphicData>
        </a:graphic>
      </p:graphicFrame>
      <p:sp>
        <p:nvSpPr>
          <p:cNvPr id="44" name="TextBox 43"/>
          <p:cNvSpPr txBox="1"/>
          <p:nvPr/>
        </p:nvSpPr>
        <p:spPr>
          <a:xfrm>
            <a:off x="6836849" y="607513"/>
            <a:ext cx="1166190" cy="830997"/>
          </a:xfrm>
          <a:prstGeom prst="rect">
            <a:avLst/>
          </a:prstGeom>
          <a:noFill/>
        </p:spPr>
        <p:txBody>
          <a:bodyPr wrap="square" rtlCol="0">
            <a:spAutoFit/>
          </a:bodyPr>
          <a:lstStyle/>
          <a:p>
            <a:r>
              <a:rPr lang="en-US" sz="2400" i="1" smtClean="0">
                <a:latin typeface="+mj-lt"/>
              </a:rPr>
              <a:t>Starting Balance</a:t>
            </a:r>
            <a:endParaRPr lang="en-US" sz="2400" i="1">
              <a:latin typeface="+mj-lt"/>
            </a:endParaRPr>
          </a:p>
        </p:txBody>
      </p:sp>
      <p:sp>
        <p:nvSpPr>
          <p:cNvPr id="47" name="TextBox 46"/>
          <p:cNvSpPr txBox="1"/>
          <p:nvPr/>
        </p:nvSpPr>
        <p:spPr>
          <a:xfrm>
            <a:off x="10512312" y="3854483"/>
            <a:ext cx="1011306" cy="83099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Same result!</a:t>
            </a:r>
            <a:endParaRPr lang="en-US" sz="2400" dirty="0">
              <a:latin typeface="+mj-lt"/>
            </a:endParaRPr>
          </a:p>
        </p:txBody>
      </p:sp>
      <p:sp>
        <p:nvSpPr>
          <p:cNvPr id="39" name="TextBox 38"/>
          <p:cNvSpPr txBox="1"/>
          <p:nvPr/>
        </p:nvSpPr>
        <p:spPr>
          <a:xfrm>
            <a:off x="838200" y="1316653"/>
            <a:ext cx="2741456" cy="461665"/>
          </a:xfrm>
          <a:prstGeom prst="rect">
            <a:avLst/>
          </a:prstGeom>
          <a:noFill/>
        </p:spPr>
        <p:txBody>
          <a:bodyPr wrap="none" rtlCol="0">
            <a:spAutoFit/>
          </a:bodyPr>
          <a:lstStyle/>
          <a:p>
            <a:r>
              <a:rPr lang="en-US" sz="2400" u="sng" dirty="0" smtClean="0">
                <a:latin typeface="+mj-lt"/>
              </a:rPr>
              <a:t>Serial schedule T</a:t>
            </a:r>
            <a:r>
              <a:rPr lang="en-US" sz="2400" u="sng" baseline="-25000" dirty="0" smtClean="0">
                <a:latin typeface="+mj-lt"/>
              </a:rPr>
              <a:t>1</a:t>
            </a:r>
            <a:r>
              <a:rPr lang="en-US" sz="2400" u="sng" dirty="0">
                <a:latin typeface="+mj-lt"/>
                <a:sym typeface="Wingdings"/>
              </a:rPr>
              <a:t>,</a:t>
            </a:r>
            <a:r>
              <a:rPr lang="en-US" sz="2400" u="sng" dirty="0" smtClean="0">
                <a:latin typeface="+mj-lt"/>
                <a:sym typeface="Wingdings"/>
              </a:rPr>
              <a:t>T</a:t>
            </a:r>
            <a:r>
              <a:rPr lang="en-US" sz="2400" u="sng" baseline="-25000" dirty="0" smtClean="0">
                <a:latin typeface="+mj-lt"/>
                <a:sym typeface="Wingdings"/>
              </a:rPr>
              <a:t>2</a:t>
            </a:r>
            <a:r>
              <a:rPr lang="en-US" sz="2400" u="sng" dirty="0" smtClean="0">
                <a:latin typeface="+mj-lt"/>
              </a:rPr>
              <a:t>:</a:t>
            </a:r>
          </a:p>
        </p:txBody>
      </p:sp>
      <p:sp>
        <p:nvSpPr>
          <p:cNvPr id="40" name="TextBox 39"/>
          <p:cNvSpPr txBox="1"/>
          <p:nvPr/>
        </p:nvSpPr>
        <p:spPr>
          <a:xfrm>
            <a:off x="838200" y="3764487"/>
            <a:ext cx="3052374" cy="461665"/>
          </a:xfrm>
          <a:prstGeom prst="rect">
            <a:avLst/>
          </a:prstGeom>
          <a:noFill/>
        </p:spPr>
        <p:txBody>
          <a:bodyPr wrap="none" rtlCol="0">
            <a:spAutoFit/>
          </a:bodyPr>
          <a:lstStyle/>
          <a:p>
            <a:r>
              <a:rPr lang="en-US" sz="2400" b="1" i="1" u="sng" dirty="0" smtClean="0">
                <a:latin typeface="+mj-lt"/>
              </a:rPr>
              <a:t>Interleaved </a:t>
            </a:r>
            <a:r>
              <a:rPr lang="en-US" sz="2400" u="sng" dirty="0" smtClean="0">
                <a:latin typeface="+mj-lt"/>
              </a:rPr>
              <a:t>schedule A:</a:t>
            </a:r>
          </a:p>
        </p:txBody>
      </p:sp>
    </p:spTree>
    <p:extLst>
      <p:ext uri="{BB962C8B-B14F-4D97-AF65-F5344CB8AC3E}">
        <p14:creationId xmlns:p14="http://schemas.microsoft.com/office/powerpoint/2010/main" val="83410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779"/>
            <a:ext cx="10515600" cy="1325563"/>
          </a:xfrm>
        </p:spPr>
        <p:txBody>
          <a:bodyPr/>
          <a:lstStyle/>
          <a:p>
            <a:r>
              <a:rPr lang="en-US" dirty="0" smtClean="0"/>
              <a:t>Scheduling examples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69</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grpSp>
        <p:nvGrpSpPr>
          <p:cNvPr id="18" name="Group 17"/>
          <p:cNvGrpSpPr/>
          <p:nvPr/>
        </p:nvGrpSpPr>
        <p:grpSpPr>
          <a:xfrm>
            <a:off x="838200" y="1983086"/>
            <a:ext cx="6410739" cy="1413919"/>
            <a:chOff x="543325" y="2666677"/>
            <a:chExt cx="10367750" cy="1745405"/>
          </a:xfrm>
        </p:grpSpPr>
        <p:cxnSp>
          <p:nvCxnSpPr>
            <p:cNvPr id="10" name="Straight Arrow Connector 9"/>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1755754" y="2666678"/>
              <a:ext cx="2053741" cy="569900"/>
            </a:xfrm>
            <a:prstGeom prst="rect">
              <a:avLst/>
            </a:prstGeom>
            <a:solidFill>
              <a:srgbClr val="C00000">
                <a:alpha val="20000"/>
              </a:srgbClr>
            </a:solidFill>
            <a:ln>
              <a:solidFill>
                <a:srgbClr val="C00000"/>
              </a:solidFill>
            </a:ln>
          </p:spPr>
          <p:txBody>
            <a:bodyPr wrap="none" rtlCol="0">
              <a:spAutoFit/>
            </a:bodyPr>
            <a:lstStyle/>
            <a:p>
              <a:r>
                <a:rPr lang="en-US" sz="2400" smtClean="0">
                  <a:latin typeface="+mj-lt"/>
                </a:rPr>
                <a:t>A += 100</a:t>
              </a:r>
              <a:endParaRPr lang="en-US" sz="2400">
                <a:latin typeface="+mj-lt"/>
              </a:endParaRPr>
            </a:p>
          </p:txBody>
        </p:sp>
        <p:sp>
          <p:nvSpPr>
            <p:cNvPr id="14" name="TextBox 13"/>
            <p:cNvSpPr txBox="1"/>
            <p:nvPr/>
          </p:nvSpPr>
          <p:spPr>
            <a:xfrm>
              <a:off x="4010082" y="2666677"/>
              <a:ext cx="1944858" cy="569900"/>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B</a:t>
              </a:r>
              <a:r>
                <a:rPr lang="en-US" sz="2400" dirty="0" smtClean="0">
                  <a:latin typeface="+mj-lt"/>
                </a:rPr>
                <a:t> -= 100</a:t>
              </a:r>
              <a:endParaRPr lang="en-US" sz="2400" dirty="0">
                <a:latin typeface="+mj-lt"/>
              </a:endParaRPr>
            </a:p>
          </p:txBody>
        </p:sp>
        <p:sp>
          <p:nvSpPr>
            <p:cNvPr id="15" name="TextBox 14"/>
            <p:cNvSpPr txBox="1"/>
            <p:nvPr/>
          </p:nvSpPr>
          <p:spPr>
            <a:xfrm>
              <a:off x="6201858" y="3550698"/>
              <a:ext cx="2175586" cy="569900"/>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A *= 1.06</a:t>
              </a:r>
              <a:endParaRPr lang="en-US" sz="2400" dirty="0">
                <a:latin typeface="+mj-lt"/>
              </a:endParaRPr>
            </a:p>
          </p:txBody>
        </p:sp>
        <p:sp>
          <p:nvSpPr>
            <p:cNvPr id="16" name="TextBox 15"/>
            <p:cNvSpPr txBox="1"/>
            <p:nvPr/>
          </p:nvSpPr>
          <p:spPr>
            <a:xfrm>
              <a:off x="8522448" y="3554575"/>
              <a:ext cx="2162625" cy="569900"/>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B</a:t>
              </a:r>
              <a:r>
                <a:rPr lang="en-US" sz="2400" dirty="0" smtClean="0">
                  <a:latin typeface="+mj-lt"/>
                </a:rPr>
                <a:t> *= 1.06</a:t>
              </a:r>
              <a:endParaRPr lang="en-US" sz="2400" dirty="0">
                <a:latin typeface="+mj-lt"/>
              </a:endParaRPr>
            </a:p>
          </p:txBody>
        </p:sp>
      </p:grpSp>
      <p:grpSp>
        <p:nvGrpSpPr>
          <p:cNvPr id="28" name="Group 27"/>
          <p:cNvGrpSpPr/>
          <p:nvPr/>
        </p:nvGrpSpPr>
        <p:grpSpPr>
          <a:xfrm>
            <a:off x="838200" y="4448206"/>
            <a:ext cx="6410739" cy="1413919"/>
            <a:chOff x="543325" y="2666677"/>
            <a:chExt cx="10367750" cy="1745405"/>
          </a:xfrm>
        </p:grpSpPr>
        <p:cxnSp>
          <p:nvCxnSpPr>
            <p:cNvPr id="29" name="Straight Arrow Connector 28"/>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31" name="TextBox 30"/>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32" name="TextBox 31"/>
            <p:cNvSpPr txBox="1"/>
            <p:nvPr/>
          </p:nvSpPr>
          <p:spPr>
            <a:xfrm>
              <a:off x="1755754" y="2666678"/>
              <a:ext cx="2053741" cy="569900"/>
            </a:xfrm>
            <a:prstGeom prst="rect">
              <a:avLst/>
            </a:prstGeom>
            <a:solidFill>
              <a:srgbClr val="C00000">
                <a:alpha val="20000"/>
              </a:srgbClr>
            </a:solidFill>
            <a:ln>
              <a:solidFill>
                <a:srgbClr val="C00000"/>
              </a:solidFill>
            </a:ln>
          </p:spPr>
          <p:txBody>
            <a:bodyPr wrap="none" rtlCol="0">
              <a:spAutoFit/>
            </a:bodyPr>
            <a:lstStyle/>
            <a:p>
              <a:r>
                <a:rPr lang="en-US" sz="2400" smtClean="0">
                  <a:latin typeface="+mj-lt"/>
                </a:rPr>
                <a:t>A += 100</a:t>
              </a:r>
              <a:endParaRPr lang="en-US" sz="2400">
                <a:latin typeface="+mj-lt"/>
              </a:endParaRPr>
            </a:p>
          </p:txBody>
        </p:sp>
        <p:sp>
          <p:nvSpPr>
            <p:cNvPr id="33" name="TextBox 32"/>
            <p:cNvSpPr txBox="1"/>
            <p:nvPr/>
          </p:nvSpPr>
          <p:spPr>
            <a:xfrm>
              <a:off x="8631331" y="2666677"/>
              <a:ext cx="1944858" cy="569900"/>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B</a:t>
              </a:r>
              <a:r>
                <a:rPr lang="en-US" sz="2400" dirty="0" smtClean="0">
                  <a:latin typeface="+mj-lt"/>
                </a:rPr>
                <a:t> -= 100</a:t>
              </a:r>
              <a:endParaRPr lang="en-US" sz="2400" dirty="0">
                <a:latin typeface="+mj-lt"/>
              </a:endParaRPr>
            </a:p>
          </p:txBody>
        </p:sp>
        <p:sp>
          <p:nvSpPr>
            <p:cNvPr id="34" name="TextBox 33"/>
            <p:cNvSpPr txBox="1"/>
            <p:nvPr/>
          </p:nvSpPr>
          <p:spPr>
            <a:xfrm>
              <a:off x="4010082" y="3585352"/>
              <a:ext cx="2175586" cy="569900"/>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A *= 1.06</a:t>
              </a:r>
              <a:endParaRPr lang="en-US" sz="2400" dirty="0">
                <a:latin typeface="+mj-lt"/>
              </a:endParaRPr>
            </a:p>
          </p:txBody>
        </p:sp>
        <p:sp>
          <p:nvSpPr>
            <p:cNvPr id="35" name="TextBox 34"/>
            <p:cNvSpPr txBox="1"/>
            <p:nvPr/>
          </p:nvSpPr>
          <p:spPr>
            <a:xfrm>
              <a:off x="6330672" y="3589229"/>
              <a:ext cx="2162625" cy="569900"/>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B</a:t>
              </a:r>
              <a:r>
                <a:rPr lang="en-US" sz="2400" dirty="0" smtClean="0">
                  <a:latin typeface="+mj-lt"/>
                </a:rPr>
                <a:t> *= 1.06</a:t>
              </a:r>
              <a:endParaRPr lang="en-US" sz="2400" dirty="0">
                <a:latin typeface="+mj-lt"/>
              </a:endParaRPr>
            </a:p>
          </p:txBody>
        </p:sp>
      </p:grpSp>
      <p:graphicFrame>
        <p:nvGraphicFramePr>
          <p:cNvPr id="37" name="Table 36"/>
          <p:cNvGraphicFramePr>
            <a:graphicFrameLocks noGrp="1"/>
          </p:cNvGraphicFramePr>
          <p:nvPr>
            <p:extLst>
              <p:ext uri="{D42A27DB-BD31-4B8C-83A1-F6EECF244321}">
                <p14:modId xmlns:p14="http://schemas.microsoft.com/office/powerpoint/2010/main" val="1631555313"/>
              </p:ext>
            </p:extLst>
          </p:nvPr>
        </p:nvGraphicFramePr>
        <p:xfrm>
          <a:off x="8079147" y="644053"/>
          <a:ext cx="1853422" cy="819890"/>
        </p:xfrm>
        <a:graphic>
          <a:graphicData uri="http://schemas.openxmlformats.org/drawingml/2006/table">
            <a:tbl>
              <a:tblPr firstRow="1" bandRow="1">
                <a:tableStyleId>{F2DE63D5-997A-4646-A377-4702673A728D}</a:tableStyleId>
              </a:tblPr>
              <a:tblGrid>
                <a:gridCol w="926711"/>
                <a:gridCol w="926711"/>
              </a:tblGrid>
              <a:tr h="409945">
                <a:tc>
                  <a:txBody>
                    <a:bodyPr/>
                    <a:lstStyle/>
                    <a:p>
                      <a:r>
                        <a:rPr lang="en-US" dirty="0" smtClean="0"/>
                        <a:t>A</a:t>
                      </a:r>
                      <a:endParaRPr lang="en-US" i="1" dirty="0"/>
                    </a:p>
                  </a:txBody>
                  <a:tcPr/>
                </a:tc>
                <a:tc>
                  <a:txBody>
                    <a:bodyPr/>
                    <a:lstStyle/>
                    <a:p>
                      <a:r>
                        <a:rPr lang="en-US" dirty="0" smtClean="0"/>
                        <a:t>B</a:t>
                      </a:r>
                      <a:endParaRPr lang="en-US" i="1" dirty="0"/>
                    </a:p>
                  </a:txBody>
                  <a:tcPr/>
                </a:tc>
              </a:tr>
              <a:tr h="409945">
                <a:tc>
                  <a:txBody>
                    <a:bodyPr/>
                    <a:lstStyle/>
                    <a:p>
                      <a:r>
                        <a:rPr lang="en-US" dirty="0" smtClean="0"/>
                        <a:t>$50</a:t>
                      </a:r>
                      <a:endParaRPr lang="en-US" i="1" dirty="0"/>
                    </a:p>
                  </a:txBody>
                  <a:tcPr/>
                </a:tc>
                <a:tc>
                  <a:txBody>
                    <a:bodyPr/>
                    <a:lstStyle/>
                    <a:p>
                      <a:r>
                        <a:rPr lang="en-US" dirty="0" smtClean="0"/>
                        <a:t>$200</a:t>
                      </a:r>
                      <a:endParaRPr lang="en-US" i="1"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377173782"/>
              </p:ext>
            </p:extLst>
          </p:nvPr>
        </p:nvGraphicFramePr>
        <p:xfrm>
          <a:off x="8079147" y="2651550"/>
          <a:ext cx="1853422" cy="819890"/>
        </p:xfrm>
        <a:graphic>
          <a:graphicData uri="http://schemas.openxmlformats.org/drawingml/2006/table">
            <a:tbl>
              <a:tblPr firstRow="1" bandRow="1">
                <a:tableStyleId>{69012ECD-51FC-41F1-AA8D-1B2483CD663E}</a:tableStyleId>
              </a:tblPr>
              <a:tblGrid>
                <a:gridCol w="926711"/>
                <a:gridCol w="926711"/>
              </a:tblGrid>
              <a:tr h="409945">
                <a:tc>
                  <a:txBody>
                    <a:bodyPr/>
                    <a:lstStyle/>
                    <a:p>
                      <a:r>
                        <a:rPr lang="en-US" dirty="0" smtClean="0"/>
                        <a:t>A</a:t>
                      </a:r>
                      <a:endParaRPr lang="en-US" dirty="0"/>
                    </a:p>
                  </a:txBody>
                  <a:tcPr/>
                </a:tc>
                <a:tc>
                  <a:txBody>
                    <a:bodyPr/>
                    <a:lstStyle/>
                    <a:p>
                      <a:r>
                        <a:rPr lang="en-US" dirty="0" smtClean="0"/>
                        <a:t>B</a:t>
                      </a:r>
                      <a:endParaRPr lang="en-US" dirty="0"/>
                    </a:p>
                  </a:txBody>
                  <a:tcPr/>
                </a:tc>
              </a:tr>
              <a:tr h="409945">
                <a:tc>
                  <a:txBody>
                    <a:bodyPr/>
                    <a:lstStyle/>
                    <a:p>
                      <a:r>
                        <a:rPr lang="en-US" dirty="0" smtClean="0"/>
                        <a:t>$159</a:t>
                      </a:r>
                      <a:endParaRPr lang="en-US" dirty="0"/>
                    </a:p>
                  </a:txBody>
                  <a:tcPr/>
                </a:tc>
                <a:tc>
                  <a:txBody>
                    <a:bodyPr/>
                    <a:lstStyle/>
                    <a:p>
                      <a:r>
                        <a:rPr lang="en-US" dirty="0" smtClean="0"/>
                        <a:t>$106</a:t>
                      </a:r>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40757778"/>
              </p:ext>
            </p:extLst>
          </p:nvPr>
        </p:nvGraphicFramePr>
        <p:xfrm>
          <a:off x="8061966" y="5122391"/>
          <a:ext cx="1853422" cy="819890"/>
        </p:xfrm>
        <a:graphic>
          <a:graphicData uri="http://schemas.openxmlformats.org/drawingml/2006/table">
            <a:tbl>
              <a:tblPr firstRow="1" bandRow="1">
                <a:tableStyleId>{69012ECD-51FC-41F1-AA8D-1B2483CD663E}</a:tableStyleId>
              </a:tblPr>
              <a:tblGrid>
                <a:gridCol w="926711"/>
                <a:gridCol w="926711"/>
              </a:tblGrid>
              <a:tr h="409945">
                <a:tc>
                  <a:txBody>
                    <a:bodyPr/>
                    <a:lstStyle/>
                    <a:p>
                      <a:r>
                        <a:rPr lang="en-US" dirty="0" smtClean="0"/>
                        <a:t>A</a:t>
                      </a:r>
                      <a:endParaRPr lang="en-US" dirty="0"/>
                    </a:p>
                  </a:txBody>
                  <a:tcPr/>
                </a:tc>
                <a:tc>
                  <a:txBody>
                    <a:bodyPr/>
                    <a:lstStyle/>
                    <a:p>
                      <a:r>
                        <a:rPr lang="en-US" dirty="0" smtClean="0"/>
                        <a:t>B</a:t>
                      </a:r>
                      <a:endParaRPr lang="en-US" dirty="0"/>
                    </a:p>
                  </a:txBody>
                  <a:tcPr/>
                </a:tc>
              </a:tr>
              <a:tr h="409945">
                <a:tc>
                  <a:txBody>
                    <a:bodyPr/>
                    <a:lstStyle/>
                    <a:p>
                      <a:r>
                        <a:rPr lang="en-US" dirty="0" smtClean="0"/>
                        <a:t>$159</a:t>
                      </a:r>
                      <a:endParaRPr lang="en-US" dirty="0"/>
                    </a:p>
                  </a:txBody>
                  <a:tcPr/>
                </a:tc>
                <a:tc>
                  <a:txBody>
                    <a:bodyPr/>
                    <a:lstStyle/>
                    <a:p>
                      <a:r>
                        <a:rPr lang="en-US" b="1" dirty="0" smtClean="0">
                          <a:solidFill>
                            <a:srgbClr val="FF0000"/>
                          </a:solidFill>
                        </a:rPr>
                        <a:t>$112</a:t>
                      </a:r>
                      <a:endParaRPr lang="en-US" b="1" dirty="0">
                        <a:solidFill>
                          <a:srgbClr val="FF0000"/>
                        </a:solidFill>
                      </a:endParaRPr>
                    </a:p>
                  </a:txBody>
                  <a:tcPr/>
                </a:tc>
              </a:tr>
            </a:tbl>
          </a:graphicData>
        </a:graphic>
      </p:graphicFrame>
      <p:sp>
        <p:nvSpPr>
          <p:cNvPr id="44" name="TextBox 43"/>
          <p:cNvSpPr txBox="1"/>
          <p:nvPr/>
        </p:nvSpPr>
        <p:spPr>
          <a:xfrm>
            <a:off x="6836849" y="607513"/>
            <a:ext cx="1166190" cy="830997"/>
          </a:xfrm>
          <a:prstGeom prst="rect">
            <a:avLst/>
          </a:prstGeom>
          <a:noFill/>
        </p:spPr>
        <p:txBody>
          <a:bodyPr wrap="square" rtlCol="0">
            <a:spAutoFit/>
          </a:bodyPr>
          <a:lstStyle/>
          <a:p>
            <a:r>
              <a:rPr lang="en-US" sz="2400" i="1" smtClean="0">
                <a:latin typeface="+mj-lt"/>
              </a:rPr>
              <a:t>Starting Balance</a:t>
            </a:r>
            <a:endParaRPr lang="en-US" sz="2400" i="1">
              <a:latin typeface="+mj-lt"/>
            </a:endParaRPr>
          </a:p>
        </p:txBody>
      </p:sp>
      <p:sp>
        <p:nvSpPr>
          <p:cNvPr id="47" name="TextBox 46"/>
          <p:cNvSpPr txBox="1"/>
          <p:nvPr/>
        </p:nvSpPr>
        <p:spPr>
          <a:xfrm>
            <a:off x="10366007" y="3521701"/>
            <a:ext cx="1519013" cy="156966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Different result than serial T</a:t>
            </a:r>
            <a:r>
              <a:rPr lang="en-US" sz="2400" baseline="-25000" dirty="0" smtClean="0">
                <a:latin typeface="+mj-lt"/>
              </a:rPr>
              <a:t>1</a:t>
            </a:r>
            <a:r>
              <a:rPr lang="en-US" sz="2400" dirty="0">
                <a:latin typeface="+mj-lt"/>
                <a:sym typeface="Wingdings"/>
              </a:rPr>
              <a:t>,</a:t>
            </a:r>
            <a:r>
              <a:rPr lang="en-US" sz="2400" dirty="0" smtClean="0">
                <a:latin typeface="+mj-lt"/>
                <a:sym typeface="Wingdings"/>
              </a:rPr>
              <a:t>T</a:t>
            </a:r>
            <a:r>
              <a:rPr lang="en-US" sz="2400" baseline="-25000" dirty="0" smtClean="0">
                <a:latin typeface="+mj-lt"/>
                <a:sym typeface="Wingdings"/>
              </a:rPr>
              <a:t>2</a:t>
            </a:r>
            <a:r>
              <a:rPr lang="en-US" sz="2400" dirty="0" smtClean="0">
                <a:latin typeface="+mj-lt"/>
              </a:rPr>
              <a:t>!</a:t>
            </a:r>
            <a:endParaRPr lang="en-US" sz="2400" dirty="0">
              <a:latin typeface="+mj-lt"/>
            </a:endParaRPr>
          </a:p>
        </p:txBody>
      </p:sp>
      <p:sp>
        <p:nvSpPr>
          <p:cNvPr id="48" name="Oval 47"/>
          <p:cNvSpPr/>
          <p:nvPr/>
        </p:nvSpPr>
        <p:spPr>
          <a:xfrm>
            <a:off x="8922044" y="5414534"/>
            <a:ext cx="766777" cy="597702"/>
          </a:xfrm>
          <a:prstGeom prst="ellipse">
            <a:avLst/>
          </a:prstGeom>
          <a:solidFill>
            <a:srgbClr val="FF0000">
              <a:alpha val="15000"/>
            </a:srgbClr>
          </a:solid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38200" y="1316653"/>
            <a:ext cx="2741456" cy="461665"/>
          </a:xfrm>
          <a:prstGeom prst="rect">
            <a:avLst/>
          </a:prstGeom>
          <a:noFill/>
        </p:spPr>
        <p:txBody>
          <a:bodyPr wrap="none" rtlCol="0">
            <a:spAutoFit/>
          </a:bodyPr>
          <a:lstStyle/>
          <a:p>
            <a:r>
              <a:rPr lang="en-US" sz="2400" u="sng" dirty="0" smtClean="0">
                <a:latin typeface="+mj-lt"/>
              </a:rPr>
              <a:t>Serial schedule T</a:t>
            </a:r>
            <a:r>
              <a:rPr lang="en-US" sz="2400" u="sng" baseline="-25000" dirty="0" smtClean="0">
                <a:latin typeface="+mj-lt"/>
              </a:rPr>
              <a:t>1</a:t>
            </a:r>
            <a:r>
              <a:rPr lang="en-US" sz="2400" u="sng" dirty="0">
                <a:latin typeface="+mj-lt"/>
                <a:sym typeface="Wingdings"/>
              </a:rPr>
              <a:t>,</a:t>
            </a:r>
            <a:r>
              <a:rPr lang="en-US" sz="2400" u="sng" dirty="0" smtClean="0">
                <a:latin typeface="+mj-lt"/>
                <a:sym typeface="Wingdings"/>
              </a:rPr>
              <a:t>T</a:t>
            </a:r>
            <a:r>
              <a:rPr lang="en-US" sz="2400" u="sng" baseline="-25000" dirty="0" smtClean="0">
                <a:latin typeface="+mj-lt"/>
                <a:sym typeface="Wingdings"/>
              </a:rPr>
              <a:t>2</a:t>
            </a:r>
            <a:r>
              <a:rPr lang="en-US" sz="2400" u="sng" dirty="0" smtClean="0">
                <a:latin typeface="+mj-lt"/>
              </a:rPr>
              <a:t>:</a:t>
            </a:r>
          </a:p>
        </p:txBody>
      </p:sp>
      <p:sp>
        <p:nvSpPr>
          <p:cNvPr id="40" name="TextBox 39"/>
          <p:cNvSpPr txBox="1"/>
          <p:nvPr/>
        </p:nvSpPr>
        <p:spPr>
          <a:xfrm>
            <a:off x="838200" y="3764487"/>
            <a:ext cx="3052374" cy="461665"/>
          </a:xfrm>
          <a:prstGeom prst="rect">
            <a:avLst/>
          </a:prstGeom>
          <a:noFill/>
        </p:spPr>
        <p:txBody>
          <a:bodyPr wrap="none" rtlCol="0">
            <a:spAutoFit/>
          </a:bodyPr>
          <a:lstStyle/>
          <a:p>
            <a:r>
              <a:rPr lang="en-US" sz="2400" b="1" i="1" u="sng" dirty="0" smtClean="0">
                <a:latin typeface="+mj-lt"/>
              </a:rPr>
              <a:t>Interleaved </a:t>
            </a:r>
            <a:r>
              <a:rPr lang="en-US" sz="2400" u="sng" dirty="0" smtClean="0">
                <a:latin typeface="+mj-lt"/>
              </a:rPr>
              <a:t>schedule B:</a:t>
            </a:r>
          </a:p>
        </p:txBody>
      </p:sp>
    </p:spTree>
    <p:extLst>
      <p:ext uri="{BB962C8B-B14F-4D97-AF65-F5344CB8AC3E}">
        <p14:creationId xmlns:p14="http://schemas.microsoft.com/office/powerpoint/2010/main" val="120895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Transactions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7</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510539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779"/>
            <a:ext cx="10515600" cy="1325563"/>
          </a:xfrm>
        </p:spPr>
        <p:txBody>
          <a:bodyPr/>
          <a:lstStyle/>
          <a:p>
            <a:r>
              <a:rPr lang="en-US" dirty="0" smtClean="0"/>
              <a:t>Scheduling examples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70</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grpSp>
        <p:nvGrpSpPr>
          <p:cNvPr id="18" name="Group 17"/>
          <p:cNvGrpSpPr/>
          <p:nvPr/>
        </p:nvGrpSpPr>
        <p:grpSpPr>
          <a:xfrm>
            <a:off x="838200" y="1983086"/>
            <a:ext cx="6410739" cy="1413919"/>
            <a:chOff x="543325" y="2666677"/>
            <a:chExt cx="10367750" cy="1745405"/>
          </a:xfrm>
        </p:grpSpPr>
        <p:cxnSp>
          <p:nvCxnSpPr>
            <p:cNvPr id="10" name="Straight Arrow Connector 9"/>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6330672" y="2666678"/>
              <a:ext cx="2053741" cy="569900"/>
            </a:xfrm>
            <a:prstGeom prst="rect">
              <a:avLst/>
            </a:prstGeom>
            <a:solidFill>
              <a:srgbClr val="C00000">
                <a:alpha val="20000"/>
              </a:srgbClr>
            </a:solidFill>
            <a:ln>
              <a:solidFill>
                <a:srgbClr val="C00000"/>
              </a:solidFill>
            </a:ln>
          </p:spPr>
          <p:txBody>
            <a:bodyPr wrap="none" rtlCol="0">
              <a:spAutoFit/>
            </a:bodyPr>
            <a:lstStyle/>
            <a:p>
              <a:r>
                <a:rPr lang="en-US" sz="2400" smtClean="0">
                  <a:latin typeface="+mj-lt"/>
                </a:rPr>
                <a:t>A += 100</a:t>
              </a:r>
              <a:endParaRPr lang="en-US" sz="2400">
                <a:latin typeface="+mj-lt"/>
              </a:endParaRPr>
            </a:p>
          </p:txBody>
        </p:sp>
        <p:sp>
          <p:nvSpPr>
            <p:cNvPr id="14" name="TextBox 13"/>
            <p:cNvSpPr txBox="1"/>
            <p:nvPr/>
          </p:nvSpPr>
          <p:spPr>
            <a:xfrm>
              <a:off x="8585000" y="2666677"/>
              <a:ext cx="1944858" cy="569900"/>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B</a:t>
              </a:r>
              <a:r>
                <a:rPr lang="en-US" sz="2400" dirty="0" smtClean="0">
                  <a:latin typeface="+mj-lt"/>
                </a:rPr>
                <a:t> -= 100</a:t>
              </a:r>
              <a:endParaRPr lang="en-US" sz="2400" dirty="0">
                <a:latin typeface="+mj-lt"/>
              </a:endParaRPr>
            </a:p>
          </p:txBody>
        </p:sp>
        <p:sp>
          <p:nvSpPr>
            <p:cNvPr id="15" name="TextBox 14"/>
            <p:cNvSpPr txBox="1"/>
            <p:nvPr/>
          </p:nvSpPr>
          <p:spPr>
            <a:xfrm>
              <a:off x="1633909" y="3555519"/>
              <a:ext cx="2175586" cy="569900"/>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A *= 1.06</a:t>
              </a:r>
              <a:endParaRPr lang="en-US" sz="2400" dirty="0">
                <a:latin typeface="+mj-lt"/>
              </a:endParaRPr>
            </a:p>
          </p:txBody>
        </p:sp>
        <p:sp>
          <p:nvSpPr>
            <p:cNvPr id="16" name="TextBox 15"/>
            <p:cNvSpPr txBox="1"/>
            <p:nvPr/>
          </p:nvSpPr>
          <p:spPr>
            <a:xfrm>
              <a:off x="3954499" y="3559397"/>
              <a:ext cx="2162625" cy="569900"/>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B</a:t>
              </a:r>
              <a:r>
                <a:rPr lang="en-US" sz="2400" dirty="0" smtClean="0">
                  <a:latin typeface="+mj-lt"/>
                </a:rPr>
                <a:t> *= 1.06</a:t>
              </a:r>
              <a:endParaRPr lang="en-US" sz="2400" dirty="0">
                <a:latin typeface="+mj-lt"/>
              </a:endParaRPr>
            </a:p>
          </p:txBody>
        </p:sp>
      </p:grpSp>
      <p:grpSp>
        <p:nvGrpSpPr>
          <p:cNvPr id="28" name="Group 27"/>
          <p:cNvGrpSpPr/>
          <p:nvPr/>
        </p:nvGrpSpPr>
        <p:grpSpPr>
          <a:xfrm>
            <a:off x="838200" y="4448206"/>
            <a:ext cx="6410739" cy="1413919"/>
            <a:chOff x="543325" y="2666677"/>
            <a:chExt cx="10367750" cy="1745405"/>
          </a:xfrm>
        </p:grpSpPr>
        <p:cxnSp>
          <p:nvCxnSpPr>
            <p:cNvPr id="29" name="Straight Arrow Connector 28"/>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31" name="TextBox 30"/>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32" name="TextBox 31"/>
            <p:cNvSpPr txBox="1"/>
            <p:nvPr/>
          </p:nvSpPr>
          <p:spPr>
            <a:xfrm>
              <a:off x="1755754" y="2666678"/>
              <a:ext cx="2053741" cy="569900"/>
            </a:xfrm>
            <a:prstGeom prst="rect">
              <a:avLst/>
            </a:prstGeom>
            <a:solidFill>
              <a:srgbClr val="C00000">
                <a:alpha val="20000"/>
              </a:srgbClr>
            </a:solidFill>
            <a:ln>
              <a:solidFill>
                <a:srgbClr val="C00000"/>
              </a:solidFill>
            </a:ln>
          </p:spPr>
          <p:txBody>
            <a:bodyPr wrap="none" rtlCol="0">
              <a:spAutoFit/>
            </a:bodyPr>
            <a:lstStyle/>
            <a:p>
              <a:r>
                <a:rPr lang="en-US" sz="2400" smtClean="0">
                  <a:latin typeface="+mj-lt"/>
                </a:rPr>
                <a:t>A += 100</a:t>
              </a:r>
              <a:endParaRPr lang="en-US" sz="2400">
                <a:latin typeface="+mj-lt"/>
              </a:endParaRPr>
            </a:p>
          </p:txBody>
        </p:sp>
        <p:sp>
          <p:nvSpPr>
            <p:cNvPr id="33" name="TextBox 32"/>
            <p:cNvSpPr txBox="1"/>
            <p:nvPr/>
          </p:nvSpPr>
          <p:spPr>
            <a:xfrm>
              <a:off x="8631331" y="2666677"/>
              <a:ext cx="1944858" cy="569900"/>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B</a:t>
              </a:r>
              <a:r>
                <a:rPr lang="en-US" sz="2400" dirty="0" smtClean="0">
                  <a:latin typeface="+mj-lt"/>
                </a:rPr>
                <a:t> -= 100</a:t>
              </a:r>
              <a:endParaRPr lang="en-US" sz="2400" dirty="0">
                <a:latin typeface="+mj-lt"/>
              </a:endParaRPr>
            </a:p>
          </p:txBody>
        </p:sp>
        <p:sp>
          <p:nvSpPr>
            <p:cNvPr id="34" name="TextBox 33"/>
            <p:cNvSpPr txBox="1"/>
            <p:nvPr/>
          </p:nvSpPr>
          <p:spPr>
            <a:xfrm>
              <a:off x="4010082" y="3585352"/>
              <a:ext cx="2175586" cy="569900"/>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A *= 1.06</a:t>
              </a:r>
              <a:endParaRPr lang="en-US" sz="2400" dirty="0">
                <a:latin typeface="+mj-lt"/>
              </a:endParaRPr>
            </a:p>
          </p:txBody>
        </p:sp>
        <p:sp>
          <p:nvSpPr>
            <p:cNvPr id="35" name="TextBox 34"/>
            <p:cNvSpPr txBox="1"/>
            <p:nvPr/>
          </p:nvSpPr>
          <p:spPr>
            <a:xfrm>
              <a:off x="6330672" y="3589229"/>
              <a:ext cx="2162625" cy="569900"/>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B</a:t>
              </a:r>
              <a:r>
                <a:rPr lang="en-US" sz="2400" dirty="0" smtClean="0">
                  <a:latin typeface="+mj-lt"/>
                </a:rPr>
                <a:t> *= 1.06</a:t>
              </a:r>
              <a:endParaRPr lang="en-US" sz="2400" dirty="0">
                <a:latin typeface="+mj-lt"/>
              </a:endParaRPr>
            </a:p>
          </p:txBody>
        </p:sp>
      </p:grpSp>
      <p:graphicFrame>
        <p:nvGraphicFramePr>
          <p:cNvPr id="37" name="Table 36"/>
          <p:cNvGraphicFramePr>
            <a:graphicFrameLocks noGrp="1"/>
          </p:cNvGraphicFramePr>
          <p:nvPr>
            <p:extLst>
              <p:ext uri="{D42A27DB-BD31-4B8C-83A1-F6EECF244321}">
                <p14:modId xmlns:p14="http://schemas.microsoft.com/office/powerpoint/2010/main" val="1631555313"/>
              </p:ext>
            </p:extLst>
          </p:nvPr>
        </p:nvGraphicFramePr>
        <p:xfrm>
          <a:off x="8079147" y="644053"/>
          <a:ext cx="1853422" cy="819890"/>
        </p:xfrm>
        <a:graphic>
          <a:graphicData uri="http://schemas.openxmlformats.org/drawingml/2006/table">
            <a:tbl>
              <a:tblPr firstRow="1" bandRow="1">
                <a:tableStyleId>{F2DE63D5-997A-4646-A377-4702673A728D}</a:tableStyleId>
              </a:tblPr>
              <a:tblGrid>
                <a:gridCol w="926711"/>
                <a:gridCol w="926711"/>
              </a:tblGrid>
              <a:tr h="409945">
                <a:tc>
                  <a:txBody>
                    <a:bodyPr/>
                    <a:lstStyle/>
                    <a:p>
                      <a:r>
                        <a:rPr lang="en-US" dirty="0" smtClean="0"/>
                        <a:t>A</a:t>
                      </a:r>
                      <a:endParaRPr lang="en-US" i="1" dirty="0"/>
                    </a:p>
                  </a:txBody>
                  <a:tcPr/>
                </a:tc>
                <a:tc>
                  <a:txBody>
                    <a:bodyPr/>
                    <a:lstStyle/>
                    <a:p>
                      <a:r>
                        <a:rPr lang="en-US" dirty="0" smtClean="0"/>
                        <a:t>B</a:t>
                      </a:r>
                      <a:endParaRPr lang="en-US" i="1" dirty="0"/>
                    </a:p>
                  </a:txBody>
                  <a:tcPr/>
                </a:tc>
              </a:tr>
              <a:tr h="409945">
                <a:tc>
                  <a:txBody>
                    <a:bodyPr/>
                    <a:lstStyle/>
                    <a:p>
                      <a:r>
                        <a:rPr lang="en-US" dirty="0" smtClean="0"/>
                        <a:t>$50</a:t>
                      </a:r>
                      <a:endParaRPr lang="en-US" i="1" dirty="0"/>
                    </a:p>
                  </a:txBody>
                  <a:tcPr/>
                </a:tc>
                <a:tc>
                  <a:txBody>
                    <a:bodyPr/>
                    <a:lstStyle/>
                    <a:p>
                      <a:r>
                        <a:rPr lang="en-US" dirty="0" smtClean="0"/>
                        <a:t>$200</a:t>
                      </a:r>
                      <a:endParaRPr lang="en-US" i="1"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299041908"/>
              </p:ext>
            </p:extLst>
          </p:nvPr>
        </p:nvGraphicFramePr>
        <p:xfrm>
          <a:off x="8079147" y="2651550"/>
          <a:ext cx="1853422" cy="819890"/>
        </p:xfrm>
        <a:graphic>
          <a:graphicData uri="http://schemas.openxmlformats.org/drawingml/2006/table">
            <a:tbl>
              <a:tblPr firstRow="1" bandRow="1">
                <a:tableStyleId>{69012ECD-51FC-41F1-AA8D-1B2483CD663E}</a:tableStyleId>
              </a:tblPr>
              <a:tblGrid>
                <a:gridCol w="926711"/>
                <a:gridCol w="926711"/>
              </a:tblGrid>
              <a:tr h="409945">
                <a:tc>
                  <a:txBody>
                    <a:bodyPr/>
                    <a:lstStyle/>
                    <a:p>
                      <a:r>
                        <a:rPr lang="en-US" dirty="0" smtClean="0"/>
                        <a:t>A</a:t>
                      </a:r>
                      <a:endParaRPr lang="en-US" dirty="0"/>
                    </a:p>
                  </a:txBody>
                  <a:tcPr/>
                </a:tc>
                <a:tc>
                  <a:txBody>
                    <a:bodyPr/>
                    <a:lstStyle/>
                    <a:p>
                      <a:r>
                        <a:rPr lang="en-US" dirty="0" smtClean="0"/>
                        <a:t>B</a:t>
                      </a:r>
                      <a:endParaRPr lang="en-US" dirty="0"/>
                    </a:p>
                  </a:txBody>
                  <a:tcPr/>
                </a:tc>
              </a:tr>
              <a:tr h="409945">
                <a:tc>
                  <a:txBody>
                    <a:bodyPr/>
                    <a:lstStyle/>
                    <a:p>
                      <a:r>
                        <a:rPr lang="en-US" dirty="0" smtClean="0"/>
                        <a:t>$153</a:t>
                      </a:r>
                      <a:endParaRPr lang="en-US" dirty="0"/>
                    </a:p>
                  </a:txBody>
                  <a:tcPr/>
                </a:tc>
                <a:tc>
                  <a:txBody>
                    <a:bodyPr/>
                    <a:lstStyle/>
                    <a:p>
                      <a:r>
                        <a:rPr lang="en-US" dirty="0" smtClean="0"/>
                        <a:t>$112</a:t>
                      </a:r>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012231198"/>
              </p:ext>
            </p:extLst>
          </p:nvPr>
        </p:nvGraphicFramePr>
        <p:xfrm>
          <a:off x="8061966" y="5122391"/>
          <a:ext cx="1853422" cy="819890"/>
        </p:xfrm>
        <a:graphic>
          <a:graphicData uri="http://schemas.openxmlformats.org/drawingml/2006/table">
            <a:tbl>
              <a:tblPr firstRow="1" bandRow="1">
                <a:tableStyleId>{69012ECD-51FC-41F1-AA8D-1B2483CD663E}</a:tableStyleId>
              </a:tblPr>
              <a:tblGrid>
                <a:gridCol w="926711"/>
                <a:gridCol w="926711"/>
              </a:tblGrid>
              <a:tr h="409945">
                <a:tc>
                  <a:txBody>
                    <a:bodyPr/>
                    <a:lstStyle/>
                    <a:p>
                      <a:r>
                        <a:rPr lang="en-US" dirty="0" smtClean="0"/>
                        <a:t>A</a:t>
                      </a:r>
                      <a:endParaRPr lang="en-US" dirty="0"/>
                    </a:p>
                  </a:txBody>
                  <a:tcPr/>
                </a:tc>
                <a:tc>
                  <a:txBody>
                    <a:bodyPr/>
                    <a:lstStyle/>
                    <a:p>
                      <a:r>
                        <a:rPr lang="en-US" dirty="0" smtClean="0"/>
                        <a:t>B</a:t>
                      </a:r>
                      <a:endParaRPr lang="en-US" dirty="0"/>
                    </a:p>
                  </a:txBody>
                  <a:tcPr/>
                </a:tc>
              </a:tr>
              <a:tr h="409945">
                <a:tc>
                  <a:txBody>
                    <a:bodyPr/>
                    <a:lstStyle/>
                    <a:p>
                      <a:r>
                        <a:rPr lang="en-US" b="1" dirty="0" smtClean="0">
                          <a:solidFill>
                            <a:srgbClr val="FF0000"/>
                          </a:solidFill>
                        </a:rPr>
                        <a:t>$159</a:t>
                      </a:r>
                      <a:endParaRPr lang="en-US" b="1" dirty="0">
                        <a:solidFill>
                          <a:srgbClr val="FF0000"/>
                        </a:solidFill>
                      </a:endParaRPr>
                    </a:p>
                  </a:txBody>
                  <a:tcPr/>
                </a:tc>
                <a:tc>
                  <a:txBody>
                    <a:bodyPr/>
                    <a:lstStyle/>
                    <a:p>
                      <a:r>
                        <a:rPr lang="en-US" b="0" dirty="0" smtClean="0">
                          <a:solidFill>
                            <a:schemeClr val="tx1"/>
                          </a:solidFill>
                        </a:rPr>
                        <a:t>$112</a:t>
                      </a:r>
                      <a:endParaRPr lang="en-US" b="0" dirty="0">
                        <a:solidFill>
                          <a:schemeClr val="tx1"/>
                        </a:solidFill>
                      </a:endParaRPr>
                    </a:p>
                  </a:txBody>
                  <a:tcPr/>
                </a:tc>
              </a:tr>
            </a:tbl>
          </a:graphicData>
        </a:graphic>
      </p:graphicFrame>
      <p:sp>
        <p:nvSpPr>
          <p:cNvPr id="44" name="TextBox 43"/>
          <p:cNvSpPr txBox="1"/>
          <p:nvPr/>
        </p:nvSpPr>
        <p:spPr>
          <a:xfrm>
            <a:off x="6836849" y="607513"/>
            <a:ext cx="1166190" cy="830997"/>
          </a:xfrm>
          <a:prstGeom prst="rect">
            <a:avLst/>
          </a:prstGeom>
          <a:noFill/>
        </p:spPr>
        <p:txBody>
          <a:bodyPr wrap="square" rtlCol="0">
            <a:spAutoFit/>
          </a:bodyPr>
          <a:lstStyle/>
          <a:p>
            <a:r>
              <a:rPr lang="en-US" sz="2400" i="1" smtClean="0">
                <a:latin typeface="+mj-lt"/>
              </a:rPr>
              <a:t>Starting Balance</a:t>
            </a:r>
            <a:endParaRPr lang="en-US" sz="2400" i="1">
              <a:latin typeface="+mj-lt"/>
            </a:endParaRPr>
          </a:p>
        </p:txBody>
      </p:sp>
      <p:sp>
        <p:nvSpPr>
          <p:cNvPr id="47" name="TextBox 46"/>
          <p:cNvSpPr txBox="1"/>
          <p:nvPr/>
        </p:nvSpPr>
        <p:spPr>
          <a:xfrm>
            <a:off x="10379070" y="3275805"/>
            <a:ext cx="1519013" cy="156966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Different result than serial T</a:t>
            </a:r>
            <a:r>
              <a:rPr lang="en-US" sz="2400" baseline="-25000" dirty="0" smtClean="0">
                <a:latin typeface="+mj-lt"/>
              </a:rPr>
              <a:t>2</a:t>
            </a:r>
            <a:r>
              <a:rPr lang="en-US" sz="2400" dirty="0">
                <a:latin typeface="+mj-lt"/>
                <a:sym typeface="Wingdings"/>
              </a:rPr>
              <a:t>,</a:t>
            </a:r>
            <a:r>
              <a:rPr lang="en-US" sz="2400" dirty="0" smtClean="0">
                <a:latin typeface="+mj-lt"/>
                <a:sym typeface="Wingdings"/>
              </a:rPr>
              <a:t>T</a:t>
            </a:r>
            <a:r>
              <a:rPr lang="en-US" sz="2400" baseline="-25000" dirty="0" smtClean="0">
                <a:latin typeface="+mj-lt"/>
                <a:sym typeface="Wingdings"/>
              </a:rPr>
              <a:t>1</a:t>
            </a:r>
            <a:r>
              <a:rPr lang="en-US" sz="2400" dirty="0" smtClean="0">
                <a:latin typeface="+mj-lt"/>
                <a:sym typeface="Wingdings"/>
              </a:rPr>
              <a:t> ALSO</a:t>
            </a:r>
            <a:r>
              <a:rPr lang="en-US" sz="2400" dirty="0" smtClean="0">
                <a:latin typeface="+mj-lt"/>
              </a:rPr>
              <a:t>!</a:t>
            </a:r>
            <a:endParaRPr lang="en-US" sz="2400" dirty="0">
              <a:latin typeface="+mj-lt"/>
            </a:endParaRPr>
          </a:p>
        </p:txBody>
      </p:sp>
      <p:sp>
        <p:nvSpPr>
          <p:cNvPr id="48" name="Oval 47"/>
          <p:cNvSpPr/>
          <p:nvPr/>
        </p:nvSpPr>
        <p:spPr>
          <a:xfrm>
            <a:off x="8019562" y="5404332"/>
            <a:ext cx="766777" cy="597702"/>
          </a:xfrm>
          <a:prstGeom prst="ellipse">
            <a:avLst/>
          </a:prstGeom>
          <a:solidFill>
            <a:srgbClr val="FF0000">
              <a:alpha val="15000"/>
            </a:srgbClr>
          </a:solid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38200" y="1316653"/>
            <a:ext cx="2741456" cy="461665"/>
          </a:xfrm>
          <a:prstGeom prst="rect">
            <a:avLst/>
          </a:prstGeom>
          <a:noFill/>
        </p:spPr>
        <p:txBody>
          <a:bodyPr wrap="none" rtlCol="0">
            <a:spAutoFit/>
          </a:bodyPr>
          <a:lstStyle/>
          <a:p>
            <a:r>
              <a:rPr lang="en-US" sz="2400" u="sng" dirty="0" smtClean="0">
                <a:latin typeface="+mj-lt"/>
              </a:rPr>
              <a:t>Serial schedule </a:t>
            </a:r>
            <a:r>
              <a:rPr lang="en-US" sz="2400" b="1" i="1" u="sng" dirty="0" smtClean="0">
                <a:latin typeface="+mj-lt"/>
              </a:rPr>
              <a:t>T</a:t>
            </a:r>
            <a:r>
              <a:rPr lang="en-US" sz="2400" b="1" i="1" u="sng" baseline="-25000" dirty="0" smtClean="0">
                <a:latin typeface="+mj-lt"/>
              </a:rPr>
              <a:t>2</a:t>
            </a:r>
            <a:r>
              <a:rPr lang="en-US" sz="2400" b="1" i="1" u="sng" dirty="0" smtClean="0">
                <a:latin typeface="+mj-lt"/>
                <a:sym typeface="Wingdings"/>
              </a:rPr>
              <a:t>,T</a:t>
            </a:r>
            <a:r>
              <a:rPr lang="en-US" sz="2400" b="1" i="1" u="sng" baseline="-25000" dirty="0" smtClean="0">
                <a:latin typeface="+mj-lt"/>
                <a:sym typeface="Wingdings"/>
              </a:rPr>
              <a:t>1</a:t>
            </a:r>
            <a:r>
              <a:rPr lang="en-US" sz="2400" b="1" i="1" u="sng" dirty="0" smtClean="0">
                <a:latin typeface="+mj-lt"/>
              </a:rPr>
              <a:t>:</a:t>
            </a:r>
          </a:p>
        </p:txBody>
      </p:sp>
      <p:sp>
        <p:nvSpPr>
          <p:cNvPr id="40" name="TextBox 39"/>
          <p:cNvSpPr txBox="1"/>
          <p:nvPr/>
        </p:nvSpPr>
        <p:spPr>
          <a:xfrm>
            <a:off x="838200" y="3764487"/>
            <a:ext cx="3052374" cy="461665"/>
          </a:xfrm>
          <a:prstGeom prst="rect">
            <a:avLst/>
          </a:prstGeom>
          <a:noFill/>
        </p:spPr>
        <p:txBody>
          <a:bodyPr wrap="none" rtlCol="0">
            <a:spAutoFit/>
          </a:bodyPr>
          <a:lstStyle/>
          <a:p>
            <a:r>
              <a:rPr lang="en-US" sz="2400" b="1" i="1" u="sng" dirty="0" smtClean="0">
                <a:latin typeface="+mj-lt"/>
              </a:rPr>
              <a:t>Interleaved </a:t>
            </a:r>
            <a:r>
              <a:rPr lang="en-US" sz="2400" u="sng" dirty="0" smtClean="0">
                <a:latin typeface="+mj-lt"/>
              </a:rPr>
              <a:t>schedule B:</a:t>
            </a:r>
          </a:p>
        </p:txBody>
      </p:sp>
    </p:spTree>
    <p:extLst>
      <p:ext uri="{BB962C8B-B14F-4D97-AF65-F5344CB8AC3E}">
        <p14:creationId xmlns:p14="http://schemas.microsoft.com/office/powerpoint/2010/main" val="143475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779"/>
            <a:ext cx="10515600" cy="1325563"/>
          </a:xfrm>
        </p:spPr>
        <p:txBody>
          <a:bodyPr/>
          <a:lstStyle/>
          <a:p>
            <a:r>
              <a:rPr lang="en-US" dirty="0" smtClean="0"/>
              <a:t>Scheduling examples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71</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grpSp>
        <p:nvGrpSpPr>
          <p:cNvPr id="28" name="Group 27"/>
          <p:cNvGrpSpPr/>
          <p:nvPr/>
        </p:nvGrpSpPr>
        <p:grpSpPr>
          <a:xfrm>
            <a:off x="2536371" y="2492355"/>
            <a:ext cx="6410739" cy="1413919"/>
            <a:chOff x="543325" y="2666677"/>
            <a:chExt cx="10367750" cy="1745405"/>
          </a:xfrm>
        </p:grpSpPr>
        <p:cxnSp>
          <p:nvCxnSpPr>
            <p:cNvPr id="29" name="Straight Arrow Connector 28"/>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31" name="TextBox 30"/>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32" name="TextBox 31"/>
            <p:cNvSpPr txBox="1"/>
            <p:nvPr/>
          </p:nvSpPr>
          <p:spPr>
            <a:xfrm>
              <a:off x="1755754" y="2666678"/>
              <a:ext cx="2053741" cy="569900"/>
            </a:xfrm>
            <a:prstGeom prst="rect">
              <a:avLst/>
            </a:prstGeom>
            <a:solidFill>
              <a:srgbClr val="C00000">
                <a:alpha val="20000"/>
              </a:srgbClr>
            </a:solidFill>
            <a:ln>
              <a:solidFill>
                <a:srgbClr val="C00000"/>
              </a:solidFill>
            </a:ln>
          </p:spPr>
          <p:txBody>
            <a:bodyPr wrap="none" rtlCol="0">
              <a:spAutoFit/>
            </a:bodyPr>
            <a:lstStyle/>
            <a:p>
              <a:r>
                <a:rPr lang="en-US" sz="2400" smtClean="0">
                  <a:latin typeface="+mj-lt"/>
                </a:rPr>
                <a:t>A += 100</a:t>
              </a:r>
              <a:endParaRPr lang="en-US" sz="2400">
                <a:latin typeface="+mj-lt"/>
              </a:endParaRPr>
            </a:p>
          </p:txBody>
        </p:sp>
        <p:sp>
          <p:nvSpPr>
            <p:cNvPr id="33" name="TextBox 32"/>
            <p:cNvSpPr txBox="1"/>
            <p:nvPr/>
          </p:nvSpPr>
          <p:spPr>
            <a:xfrm>
              <a:off x="8631331" y="2666677"/>
              <a:ext cx="1944858" cy="569900"/>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B</a:t>
              </a:r>
              <a:r>
                <a:rPr lang="en-US" sz="2400" dirty="0" smtClean="0">
                  <a:latin typeface="+mj-lt"/>
                </a:rPr>
                <a:t> -= 100</a:t>
              </a:r>
              <a:endParaRPr lang="en-US" sz="2400" dirty="0">
                <a:latin typeface="+mj-lt"/>
              </a:endParaRPr>
            </a:p>
          </p:txBody>
        </p:sp>
        <p:sp>
          <p:nvSpPr>
            <p:cNvPr id="34" name="TextBox 33"/>
            <p:cNvSpPr txBox="1"/>
            <p:nvPr/>
          </p:nvSpPr>
          <p:spPr>
            <a:xfrm>
              <a:off x="4010082" y="3585352"/>
              <a:ext cx="2175586" cy="569900"/>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A *= 1.06</a:t>
              </a:r>
              <a:endParaRPr lang="en-US" sz="2400" dirty="0">
                <a:latin typeface="+mj-lt"/>
              </a:endParaRPr>
            </a:p>
          </p:txBody>
        </p:sp>
        <p:sp>
          <p:nvSpPr>
            <p:cNvPr id="35" name="TextBox 34"/>
            <p:cNvSpPr txBox="1"/>
            <p:nvPr/>
          </p:nvSpPr>
          <p:spPr>
            <a:xfrm>
              <a:off x="6330672" y="3589229"/>
              <a:ext cx="2162625" cy="569900"/>
            </a:xfrm>
            <a:prstGeom prst="rect">
              <a:avLst/>
            </a:prstGeom>
            <a:solidFill>
              <a:srgbClr val="0070C0">
                <a:alpha val="20000"/>
              </a:srgbClr>
            </a:solidFill>
            <a:ln>
              <a:solidFill>
                <a:srgbClr val="0070C0"/>
              </a:solidFill>
            </a:ln>
          </p:spPr>
          <p:txBody>
            <a:bodyPr wrap="none" rtlCol="0">
              <a:spAutoFit/>
            </a:bodyPr>
            <a:lstStyle/>
            <a:p>
              <a:r>
                <a:rPr lang="en-US" sz="2400" dirty="0">
                  <a:latin typeface="+mj-lt"/>
                </a:rPr>
                <a:t>B</a:t>
              </a:r>
              <a:r>
                <a:rPr lang="en-US" sz="2400" dirty="0" smtClean="0">
                  <a:latin typeface="+mj-lt"/>
                </a:rPr>
                <a:t> *= 1.06</a:t>
              </a:r>
              <a:endParaRPr lang="en-US" sz="2400" dirty="0">
                <a:latin typeface="+mj-lt"/>
              </a:endParaRPr>
            </a:p>
          </p:txBody>
        </p:sp>
      </p:grpSp>
      <p:sp>
        <p:nvSpPr>
          <p:cNvPr id="47" name="TextBox 46"/>
          <p:cNvSpPr txBox="1"/>
          <p:nvPr/>
        </p:nvSpPr>
        <p:spPr>
          <a:xfrm>
            <a:off x="2771976" y="4626661"/>
            <a:ext cx="6648047" cy="156966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This schedule is different than </a:t>
            </a:r>
            <a:r>
              <a:rPr lang="en-US" sz="3200" b="1" i="1" dirty="0" smtClean="0">
                <a:latin typeface="+mj-lt"/>
              </a:rPr>
              <a:t>any serial order!</a:t>
            </a:r>
            <a:r>
              <a:rPr lang="en-US" sz="3200" dirty="0" smtClean="0">
                <a:latin typeface="+mj-lt"/>
              </a:rPr>
              <a:t>  We say that it is </a:t>
            </a:r>
            <a:r>
              <a:rPr lang="en-US" sz="3200" b="1" u="sng" dirty="0" smtClean="0">
                <a:latin typeface="+mj-lt"/>
              </a:rPr>
              <a:t>not serializable</a:t>
            </a:r>
            <a:endParaRPr lang="en-US" sz="3200" dirty="0">
              <a:latin typeface="+mj-lt"/>
            </a:endParaRPr>
          </a:p>
        </p:txBody>
      </p:sp>
      <p:sp>
        <p:nvSpPr>
          <p:cNvPr id="40" name="TextBox 39"/>
          <p:cNvSpPr txBox="1"/>
          <p:nvPr/>
        </p:nvSpPr>
        <p:spPr>
          <a:xfrm>
            <a:off x="2536371" y="1808636"/>
            <a:ext cx="3052374" cy="461665"/>
          </a:xfrm>
          <a:prstGeom prst="rect">
            <a:avLst/>
          </a:prstGeom>
          <a:noFill/>
        </p:spPr>
        <p:txBody>
          <a:bodyPr wrap="none" rtlCol="0">
            <a:spAutoFit/>
          </a:bodyPr>
          <a:lstStyle/>
          <a:p>
            <a:r>
              <a:rPr lang="en-US" sz="2400" b="1" i="1" u="sng" dirty="0" smtClean="0">
                <a:latin typeface="+mj-lt"/>
              </a:rPr>
              <a:t>Interleaved </a:t>
            </a:r>
            <a:r>
              <a:rPr lang="en-US" sz="2400" u="sng" dirty="0" smtClean="0">
                <a:latin typeface="+mj-lt"/>
              </a:rPr>
              <a:t>schedule B:</a:t>
            </a:r>
          </a:p>
        </p:txBody>
      </p:sp>
    </p:spTree>
    <p:extLst>
      <p:ext uri="{BB962C8B-B14F-4D97-AF65-F5344CB8AC3E}">
        <p14:creationId xmlns:p14="http://schemas.microsoft.com/office/powerpoint/2010/main" val="3778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dirty="0"/>
              <a:t>Scheduling</a:t>
            </a:r>
            <a:r>
              <a:rPr lang="en-US" dirty="0" smtClean="0"/>
              <a:t> Definitions</a:t>
            </a:r>
            <a:endParaRPr lang="en-US" dirty="0"/>
          </a:p>
        </p:txBody>
      </p:sp>
      <p:sp>
        <p:nvSpPr>
          <p:cNvPr id="15363" name="Rectangle 3"/>
          <p:cNvSpPr>
            <a:spLocks noGrp="1" noChangeArrowheads="1"/>
          </p:cNvSpPr>
          <p:nvPr>
            <p:ph type="body" idx="1"/>
          </p:nvPr>
        </p:nvSpPr>
        <p:spPr>
          <a:xfrm>
            <a:off x="838200" y="1676400"/>
            <a:ext cx="10515600" cy="4800600"/>
          </a:xfrm>
          <a:noFill/>
          <a:ln/>
        </p:spPr>
        <p:txBody>
          <a:bodyPr>
            <a:normAutofit/>
          </a:bodyPr>
          <a:lstStyle/>
          <a:p>
            <a:r>
              <a:rPr lang="en-US" dirty="0" smtClean="0"/>
              <a:t>A </a:t>
            </a:r>
            <a:r>
              <a:rPr lang="en-US" b="1" u="sng" dirty="0"/>
              <a:t>s</a:t>
            </a:r>
            <a:r>
              <a:rPr lang="en-US" b="1" u="sng" dirty="0" smtClean="0"/>
              <a:t>erial schedule</a:t>
            </a:r>
            <a:r>
              <a:rPr lang="en-US" dirty="0"/>
              <a:t> </a:t>
            </a:r>
            <a:r>
              <a:rPr lang="en-US" dirty="0" smtClean="0"/>
              <a:t>is one that </a:t>
            </a:r>
            <a:r>
              <a:rPr lang="en-US" dirty="0"/>
              <a:t>does not interleave the actions of different </a:t>
            </a:r>
            <a:r>
              <a:rPr lang="en-US" dirty="0" smtClean="0"/>
              <a:t>transactions</a:t>
            </a:r>
            <a:endParaRPr lang="en-US" dirty="0"/>
          </a:p>
          <a:p>
            <a:endParaRPr lang="en-US" i="1" u="sng" dirty="0" smtClean="0">
              <a:solidFill>
                <a:schemeClr val="accent2"/>
              </a:solidFill>
            </a:endParaRPr>
          </a:p>
          <a:p>
            <a:r>
              <a:rPr lang="en-US" dirty="0" smtClean="0"/>
              <a:t>A and B are </a:t>
            </a:r>
            <a:r>
              <a:rPr lang="en-US" b="1" u="sng" dirty="0"/>
              <a:t>e</a:t>
            </a:r>
            <a:r>
              <a:rPr lang="en-US" b="1" u="sng" dirty="0" smtClean="0"/>
              <a:t>quivalent schedules</a:t>
            </a:r>
            <a:r>
              <a:rPr lang="en-US" dirty="0" smtClean="0"/>
              <a:t> if,</a:t>
            </a:r>
            <a:r>
              <a:rPr lang="en-US" i="1" dirty="0" smtClean="0"/>
              <a:t> </a:t>
            </a:r>
            <a:r>
              <a:rPr lang="en-US" b="1" i="1" dirty="0"/>
              <a:t>f</a:t>
            </a:r>
            <a:r>
              <a:rPr lang="en-US" b="1" i="1" dirty="0" smtClean="0"/>
              <a:t>or </a:t>
            </a:r>
            <a:r>
              <a:rPr lang="en-US" b="1" i="1" dirty="0"/>
              <a:t>any database state</a:t>
            </a:r>
            <a:r>
              <a:rPr lang="en-US" dirty="0"/>
              <a:t>, the effect </a:t>
            </a:r>
            <a:r>
              <a:rPr lang="en-US" dirty="0" smtClean="0"/>
              <a:t>on DB of </a:t>
            </a:r>
            <a:r>
              <a:rPr lang="en-US" dirty="0"/>
              <a:t>executing </a:t>
            </a:r>
            <a:r>
              <a:rPr lang="en-US" dirty="0" smtClean="0"/>
              <a:t>A </a:t>
            </a:r>
            <a:r>
              <a:rPr lang="en-US" b="1" dirty="0"/>
              <a:t>is identical to </a:t>
            </a:r>
            <a:r>
              <a:rPr lang="en-US" dirty="0"/>
              <a:t>the effect of executing </a:t>
            </a:r>
            <a:r>
              <a:rPr lang="en-US" dirty="0" smtClean="0"/>
              <a:t>B</a:t>
            </a:r>
            <a:endParaRPr lang="en-US" dirty="0"/>
          </a:p>
          <a:p>
            <a:endParaRPr lang="en-US" i="1" u="sng" dirty="0" smtClean="0">
              <a:solidFill>
                <a:schemeClr val="accent2"/>
              </a:solidFill>
            </a:endParaRPr>
          </a:p>
          <a:p>
            <a:r>
              <a:rPr lang="en-US" i="1" dirty="0" smtClean="0"/>
              <a:t>A </a:t>
            </a:r>
            <a:r>
              <a:rPr lang="en-US" b="1" u="sng" dirty="0"/>
              <a:t>s</a:t>
            </a:r>
            <a:r>
              <a:rPr lang="en-US" b="1" u="sng" dirty="0" smtClean="0"/>
              <a:t>erializable schedule</a:t>
            </a:r>
            <a:r>
              <a:rPr lang="en-US" dirty="0" smtClean="0"/>
              <a:t> is </a:t>
            </a:r>
            <a:r>
              <a:rPr lang="en-US" dirty="0"/>
              <a:t>a</a:t>
            </a:r>
            <a:r>
              <a:rPr lang="en-US" dirty="0" smtClean="0"/>
              <a:t> </a:t>
            </a:r>
            <a:r>
              <a:rPr lang="en-US" dirty="0"/>
              <a:t>schedule that is equivalent to </a:t>
            </a:r>
            <a:r>
              <a:rPr lang="en-US" b="1" i="1" dirty="0"/>
              <a:t>some</a:t>
            </a:r>
            <a:r>
              <a:rPr lang="en-US" dirty="0"/>
              <a:t> serial execution of the transactions.</a:t>
            </a:r>
          </a:p>
          <a:p>
            <a:pPr>
              <a:buFont typeface="Wingdings" charset="2"/>
              <a:buNone/>
            </a:pPr>
            <a:endParaRPr lang="en-US" dirty="0"/>
          </a:p>
        </p:txBody>
      </p:sp>
      <p:sp>
        <p:nvSpPr>
          <p:cNvPr id="3" name="TextBox 2"/>
          <p:cNvSpPr txBox="1"/>
          <p:nvPr/>
        </p:nvSpPr>
        <p:spPr>
          <a:xfrm>
            <a:off x="7073349" y="5204479"/>
            <a:ext cx="4280451"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The word “</a:t>
            </a:r>
            <a:r>
              <a:rPr lang="en-US" sz="2800" b="1" dirty="0">
                <a:latin typeface="+mj-lt"/>
              </a:rPr>
              <a:t>some” </a:t>
            </a:r>
            <a:r>
              <a:rPr lang="en-US" sz="2800" dirty="0">
                <a:latin typeface="+mj-lt"/>
              </a:rPr>
              <a:t>makes this </a:t>
            </a:r>
            <a:r>
              <a:rPr lang="en-US" sz="2800" dirty="0" smtClean="0">
                <a:latin typeface="+mj-lt"/>
              </a:rPr>
              <a:t>definition </a:t>
            </a:r>
            <a:r>
              <a:rPr lang="en-US" sz="2800" dirty="0">
                <a:latin typeface="+mj-lt"/>
              </a:rPr>
              <a:t>powerful &amp;</a:t>
            </a:r>
            <a:r>
              <a:rPr lang="en-US" sz="2800" dirty="0" smtClean="0">
                <a:latin typeface="+mj-lt"/>
              </a:rPr>
              <a:t> </a:t>
            </a:r>
            <a:r>
              <a:rPr lang="en-US" sz="2800" dirty="0">
                <a:latin typeface="+mj-lt"/>
              </a:rPr>
              <a:t>tricky!</a:t>
            </a:r>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10156129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nimBg="1"/>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779"/>
            <a:ext cx="10515600" cy="1325563"/>
          </a:xfrm>
        </p:spPr>
        <p:txBody>
          <a:bodyPr/>
          <a:lstStyle/>
          <a:p>
            <a:r>
              <a:rPr lang="en-US" dirty="0" smtClean="0"/>
              <a:t>Serializable?</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73</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grpSp>
        <p:nvGrpSpPr>
          <p:cNvPr id="18" name="Group 17"/>
          <p:cNvGrpSpPr/>
          <p:nvPr/>
        </p:nvGrpSpPr>
        <p:grpSpPr>
          <a:xfrm>
            <a:off x="301131" y="2988132"/>
            <a:ext cx="7159843" cy="1707737"/>
            <a:chOff x="543325" y="2639978"/>
            <a:chExt cx="10367750" cy="1772104"/>
          </a:xfrm>
        </p:grpSpPr>
        <p:cxnSp>
          <p:nvCxnSpPr>
            <p:cNvPr id="10" name="Straight Arrow Connector 9"/>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6"/>
              <a:ext cx="694507" cy="542941"/>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694507" cy="542941"/>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1755754" y="2639978"/>
              <a:ext cx="2110448" cy="542941"/>
            </a:xfrm>
            <a:prstGeom prst="rect">
              <a:avLst/>
            </a:prstGeom>
            <a:solidFill>
              <a:srgbClr val="C00000">
                <a:alpha val="20000"/>
              </a:srgbClr>
            </a:solidFill>
            <a:ln>
              <a:solidFill>
                <a:srgbClr val="C00000"/>
              </a:solidFill>
            </a:ln>
          </p:spPr>
          <p:txBody>
            <a:bodyPr wrap="none" rtlCol="0">
              <a:spAutoFit/>
            </a:bodyPr>
            <a:lstStyle/>
            <a:p>
              <a:r>
                <a:rPr lang="en-US" sz="2800" smtClean="0">
                  <a:latin typeface="+mj-lt"/>
                </a:rPr>
                <a:t>A += 100</a:t>
              </a:r>
              <a:endParaRPr lang="en-US" sz="2800">
                <a:latin typeface="+mj-lt"/>
              </a:endParaRPr>
            </a:p>
          </p:txBody>
        </p:sp>
        <p:sp>
          <p:nvSpPr>
            <p:cNvPr id="14" name="TextBox 13"/>
            <p:cNvSpPr txBox="1"/>
            <p:nvPr/>
          </p:nvSpPr>
          <p:spPr>
            <a:xfrm>
              <a:off x="6286442" y="2650774"/>
              <a:ext cx="1996710" cy="542941"/>
            </a:xfrm>
            <a:prstGeom prst="rect">
              <a:avLst/>
            </a:prstGeom>
            <a:solidFill>
              <a:srgbClr val="C00000">
                <a:alpha val="20000"/>
              </a:srgbClr>
            </a:solidFill>
            <a:ln>
              <a:solidFill>
                <a:srgbClr val="C00000"/>
              </a:solidFill>
            </a:ln>
          </p:spPr>
          <p:txBody>
            <a:bodyPr wrap="none" rtlCol="0">
              <a:spAutoFit/>
            </a:bodyPr>
            <a:lstStyle/>
            <a:p>
              <a:r>
                <a:rPr lang="en-US" sz="2800" dirty="0">
                  <a:latin typeface="+mj-lt"/>
                </a:rPr>
                <a:t>B</a:t>
              </a:r>
              <a:r>
                <a:rPr lang="en-US" sz="2800" dirty="0" smtClean="0">
                  <a:latin typeface="+mj-lt"/>
                </a:rPr>
                <a:t> -= 100</a:t>
              </a:r>
              <a:endParaRPr lang="en-US" sz="2800" dirty="0">
                <a:latin typeface="+mj-lt"/>
              </a:endParaRPr>
            </a:p>
          </p:txBody>
        </p:sp>
        <p:sp>
          <p:nvSpPr>
            <p:cNvPr id="15" name="TextBox 14"/>
            <p:cNvSpPr txBox="1"/>
            <p:nvPr/>
          </p:nvSpPr>
          <p:spPr>
            <a:xfrm>
              <a:off x="4001974" y="3550697"/>
              <a:ext cx="2238116" cy="542941"/>
            </a:xfrm>
            <a:prstGeom prst="rect">
              <a:avLst/>
            </a:prstGeom>
            <a:solidFill>
              <a:srgbClr val="0070C0">
                <a:alpha val="20000"/>
              </a:srgbClr>
            </a:solidFill>
            <a:ln>
              <a:solidFill>
                <a:srgbClr val="0070C0"/>
              </a:solidFill>
            </a:ln>
          </p:spPr>
          <p:txBody>
            <a:bodyPr wrap="none" rtlCol="0">
              <a:spAutoFit/>
            </a:bodyPr>
            <a:lstStyle/>
            <a:p>
              <a:r>
                <a:rPr lang="en-US" sz="2800" dirty="0" smtClean="0">
                  <a:latin typeface="+mj-lt"/>
                </a:rPr>
                <a:t>A *= 1.06</a:t>
              </a:r>
              <a:endParaRPr lang="en-US" sz="2800" dirty="0">
                <a:latin typeface="+mj-lt"/>
              </a:endParaRPr>
            </a:p>
          </p:txBody>
        </p:sp>
        <p:sp>
          <p:nvSpPr>
            <p:cNvPr id="16" name="TextBox 15"/>
            <p:cNvSpPr txBox="1"/>
            <p:nvPr/>
          </p:nvSpPr>
          <p:spPr>
            <a:xfrm>
              <a:off x="8481159" y="3557633"/>
              <a:ext cx="2224189" cy="542941"/>
            </a:xfrm>
            <a:prstGeom prst="rect">
              <a:avLst/>
            </a:prstGeom>
            <a:solidFill>
              <a:srgbClr val="0070C0">
                <a:alpha val="20000"/>
              </a:srgbClr>
            </a:solidFill>
            <a:ln>
              <a:solidFill>
                <a:srgbClr val="0070C0"/>
              </a:solidFill>
            </a:ln>
          </p:spPr>
          <p:txBody>
            <a:bodyPr wrap="none" rtlCol="0">
              <a:spAutoFit/>
            </a:bodyPr>
            <a:lstStyle/>
            <a:p>
              <a:r>
                <a:rPr lang="en-US" sz="2800" dirty="0">
                  <a:latin typeface="+mj-lt"/>
                </a:rPr>
                <a:t>B</a:t>
              </a:r>
              <a:r>
                <a:rPr lang="en-US" sz="2800" dirty="0" smtClean="0">
                  <a:latin typeface="+mj-lt"/>
                </a:rPr>
                <a:t> *= 1.06</a:t>
              </a:r>
              <a:endParaRPr lang="en-US" sz="2800" dirty="0">
                <a:latin typeface="+mj-lt"/>
              </a:endParaRPr>
            </a:p>
          </p:txBody>
        </p:sp>
      </p:grpSp>
      <p:sp>
        <p:nvSpPr>
          <p:cNvPr id="47" name="TextBox 46"/>
          <p:cNvSpPr txBox="1"/>
          <p:nvPr/>
        </p:nvSpPr>
        <p:spPr>
          <a:xfrm>
            <a:off x="8404227" y="4906677"/>
            <a:ext cx="3368673" cy="1200329"/>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Same as a serial schedule </a:t>
            </a:r>
            <a:r>
              <a:rPr lang="en-US" sz="2400" b="1" i="1" dirty="0" smtClean="0">
                <a:latin typeface="+mj-lt"/>
              </a:rPr>
              <a:t>for all possible values of A, B = </a:t>
            </a:r>
            <a:r>
              <a:rPr lang="en-US" sz="2400" b="1" u="sng" dirty="0" smtClean="0">
                <a:latin typeface="+mj-lt"/>
              </a:rPr>
              <a:t>serializable</a:t>
            </a:r>
            <a:endParaRPr lang="en-US" sz="2400" u="sng" dirty="0">
              <a:latin typeface="+mj-lt"/>
            </a:endParaRPr>
          </a:p>
        </p:txBody>
      </p:sp>
      <p:sp>
        <p:nvSpPr>
          <p:cNvPr id="3" name="TextBox 2"/>
          <p:cNvSpPr txBox="1"/>
          <p:nvPr/>
        </p:nvSpPr>
        <p:spPr>
          <a:xfrm>
            <a:off x="7809586" y="1196509"/>
            <a:ext cx="2260555" cy="461665"/>
          </a:xfrm>
          <a:prstGeom prst="rect">
            <a:avLst/>
          </a:prstGeom>
          <a:noFill/>
        </p:spPr>
        <p:txBody>
          <a:bodyPr wrap="none" rtlCol="0">
            <a:spAutoFit/>
          </a:bodyPr>
          <a:lstStyle/>
          <a:p>
            <a:r>
              <a:rPr lang="en-US" sz="2400" u="sng" dirty="0" smtClean="0">
                <a:latin typeface="+mj-lt"/>
              </a:rPr>
              <a:t>Serial </a:t>
            </a:r>
            <a:r>
              <a:rPr lang="en-US" sz="2400" u="sng" smtClean="0">
                <a:latin typeface="+mj-lt"/>
              </a:rPr>
              <a:t>schedules:</a:t>
            </a:r>
            <a:endParaRPr lang="en-US" sz="2400" u="sng" dirty="0" smtClean="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921307784"/>
              </p:ext>
            </p:extLst>
          </p:nvPr>
        </p:nvGraphicFramePr>
        <p:xfrm>
          <a:off x="7809586" y="1764477"/>
          <a:ext cx="3963314" cy="1112538"/>
        </p:xfrm>
        <a:graphic>
          <a:graphicData uri="http://schemas.openxmlformats.org/drawingml/2006/table">
            <a:tbl>
              <a:tblPr firstRow="1" bandRow="1">
                <a:tableStyleId>{5940675A-B579-460E-94D1-54222C63F5DA}</a:tableStyleId>
              </a:tblPr>
              <a:tblGrid>
                <a:gridCol w="872581"/>
                <a:gridCol w="1499933"/>
                <a:gridCol w="1590800"/>
              </a:tblGrid>
              <a:tr h="0">
                <a:tc>
                  <a:txBody>
                    <a:bodyPr/>
                    <a:lstStyle/>
                    <a:p>
                      <a:endParaRPr lang="en-US" baseline="-25000"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sym typeface="Wingdings"/>
                        </a:rPr>
                        <a:t>,</a:t>
                      </a:r>
                      <a:r>
                        <a:rPr lang="en-US" dirty="0" smtClean="0">
                          <a:sym typeface="Wingdings"/>
                        </a:rPr>
                        <a:t>T</a:t>
                      </a:r>
                      <a:r>
                        <a:rPr lang="en-US" baseline="-25000" dirty="0" smtClean="0">
                          <a:sym typeface="Wingdings"/>
                        </a:rPr>
                        <a:t>2</a:t>
                      </a:r>
                      <a:endParaRPr lang="en-US" baseline="-25000" dirty="0" smtClean="0"/>
                    </a:p>
                  </a:txBody>
                  <a:tcPr/>
                </a:tc>
                <a:tc>
                  <a:txBody>
                    <a:bodyPr/>
                    <a:lstStyle/>
                    <a:p>
                      <a:r>
                        <a:rPr lang="en-US" dirty="0" smtClean="0"/>
                        <a:t>1.06*(A+100)</a:t>
                      </a:r>
                      <a:endParaRPr lang="en-US" dirty="0"/>
                    </a:p>
                  </a:txBody>
                  <a:tcPr/>
                </a:tc>
                <a:tc>
                  <a:txBody>
                    <a:bodyPr/>
                    <a:lstStyle/>
                    <a:p>
                      <a:r>
                        <a:rPr lang="en-US" dirty="0" smtClean="0"/>
                        <a:t>1.06*(B-100)</a:t>
                      </a:r>
                      <a:endParaRPr lang="en-US" dirty="0"/>
                    </a:p>
                  </a:txBody>
                  <a:tcPr/>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2</a:t>
                      </a:r>
                      <a:r>
                        <a:rPr lang="en-US" baseline="0" dirty="0" smtClean="0">
                          <a:sym typeface="Wingdings"/>
                        </a:rPr>
                        <a:t>,</a:t>
                      </a:r>
                      <a:r>
                        <a:rPr lang="en-US" dirty="0" smtClean="0">
                          <a:sym typeface="Wingdings"/>
                        </a:rPr>
                        <a:t>T</a:t>
                      </a:r>
                      <a:r>
                        <a:rPr lang="en-US" baseline="-25000" dirty="0" smtClean="0">
                          <a:sym typeface="Wingdings"/>
                        </a:rPr>
                        <a:t>1</a:t>
                      </a:r>
                      <a:endParaRPr lang="en-US" baseline="-25000" dirty="0" smtClean="0"/>
                    </a:p>
                  </a:txBody>
                  <a:tcPr/>
                </a:tc>
                <a:tc>
                  <a:txBody>
                    <a:bodyPr/>
                    <a:lstStyle/>
                    <a:p>
                      <a:r>
                        <a:rPr lang="en-US" dirty="0" smtClean="0"/>
                        <a:t>1.06*A + 100</a:t>
                      </a:r>
                      <a:endParaRPr lang="en-US" dirty="0"/>
                    </a:p>
                  </a:txBody>
                  <a:tcPr/>
                </a:tc>
                <a:tc>
                  <a:txBody>
                    <a:bodyPr/>
                    <a:lstStyle/>
                    <a:p>
                      <a:r>
                        <a:rPr lang="en-US" dirty="0" smtClean="0"/>
                        <a:t>1.06*B - 100</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80996630"/>
              </p:ext>
            </p:extLst>
          </p:nvPr>
        </p:nvGraphicFramePr>
        <p:xfrm>
          <a:off x="8682167" y="3566742"/>
          <a:ext cx="3090733" cy="739149"/>
        </p:xfrm>
        <a:graphic>
          <a:graphicData uri="http://schemas.openxmlformats.org/drawingml/2006/table">
            <a:tbl>
              <a:tblPr firstRow="1" bandRow="1">
                <a:tableStyleId>{5940675A-B579-460E-94D1-54222C63F5DA}</a:tableStyleId>
              </a:tblPr>
              <a:tblGrid>
                <a:gridCol w="1499933"/>
                <a:gridCol w="1590800"/>
              </a:tblGrid>
              <a:tr h="0">
                <a:tc>
                  <a:txBody>
                    <a:bodyPr/>
                    <a:lstStyle/>
                    <a:p>
                      <a:r>
                        <a:rPr lang="en-US" dirty="0" smtClean="0"/>
                        <a:t>A</a:t>
                      </a:r>
                      <a:endParaRPr lang="en-US" dirty="0"/>
                    </a:p>
                  </a:txBody>
                  <a:tcPr/>
                </a:tc>
                <a:tc>
                  <a:txBody>
                    <a:bodyPr/>
                    <a:lstStyle/>
                    <a:p>
                      <a:r>
                        <a:rPr lang="en-US" dirty="0" smtClean="0"/>
                        <a:t>B</a:t>
                      </a:r>
                      <a:endParaRPr lang="en-US" dirty="0"/>
                    </a:p>
                  </a:txBody>
                  <a:tcPr/>
                </a:tc>
              </a:tr>
              <a:tr h="373389">
                <a:tc>
                  <a:txBody>
                    <a:bodyPr/>
                    <a:lstStyle/>
                    <a:p>
                      <a:r>
                        <a:rPr lang="en-US" dirty="0" smtClean="0"/>
                        <a:t>1.06*(A+100)</a:t>
                      </a:r>
                      <a:endParaRPr lang="en-US" dirty="0"/>
                    </a:p>
                  </a:txBody>
                  <a:tcPr/>
                </a:tc>
                <a:tc>
                  <a:txBody>
                    <a:bodyPr/>
                    <a:lstStyle/>
                    <a:p>
                      <a:r>
                        <a:rPr lang="en-US" dirty="0" smtClean="0"/>
                        <a:t>1.06*(B-100)</a:t>
                      </a:r>
                      <a:endParaRPr lang="en-US" dirty="0"/>
                    </a:p>
                  </a:txBody>
                  <a:tcPr/>
                </a:tc>
              </a:tr>
            </a:tbl>
          </a:graphicData>
        </a:graphic>
      </p:graphicFrame>
      <p:sp>
        <p:nvSpPr>
          <p:cNvPr id="17" name="Rounded Rectangle 16"/>
          <p:cNvSpPr/>
          <p:nvPr/>
        </p:nvSpPr>
        <p:spPr>
          <a:xfrm>
            <a:off x="7700729" y="2108711"/>
            <a:ext cx="4174435" cy="424070"/>
          </a:xfrm>
          <a:prstGeom prst="roundRect">
            <a:avLst/>
          </a:prstGeom>
          <a:solidFill>
            <a:schemeClr val="accent6">
              <a:lumMod val="20000"/>
              <a:lumOff val="80000"/>
              <a:alpha val="56000"/>
            </a:scheme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8584096" y="3899168"/>
            <a:ext cx="3267860" cy="424070"/>
          </a:xfrm>
          <a:prstGeom prst="roundRect">
            <a:avLst/>
          </a:prstGeom>
          <a:solidFill>
            <a:schemeClr val="accent6">
              <a:lumMod val="20000"/>
              <a:lumOff val="80000"/>
              <a:alpha val="56000"/>
            </a:scheme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91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779"/>
            <a:ext cx="10515600" cy="1325563"/>
          </a:xfrm>
        </p:spPr>
        <p:txBody>
          <a:bodyPr/>
          <a:lstStyle/>
          <a:p>
            <a:r>
              <a:rPr lang="en-US" dirty="0" smtClean="0"/>
              <a:t>Serializable?</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74</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grpSp>
        <p:nvGrpSpPr>
          <p:cNvPr id="18" name="Group 17"/>
          <p:cNvGrpSpPr/>
          <p:nvPr/>
        </p:nvGrpSpPr>
        <p:grpSpPr>
          <a:xfrm>
            <a:off x="301131" y="2988132"/>
            <a:ext cx="7159843" cy="1707737"/>
            <a:chOff x="543325" y="2639978"/>
            <a:chExt cx="10367750" cy="1772104"/>
          </a:xfrm>
        </p:grpSpPr>
        <p:cxnSp>
          <p:nvCxnSpPr>
            <p:cNvPr id="10" name="Straight Arrow Connector 9"/>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325" y="2697456"/>
              <a:ext cx="694507" cy="542941"/>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2" name="TextBox 11"/>
            <p:cNvSpPr txBox="1"/>
            <p:nvPr/>
          </p:nvSpPr>
          <p:spPr>
            <a:xfrm>
              <a:off x="543325" y="3585352"/>
              <a:ext cx="694507" cy="542941"/>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3" name="TextBox 12"/>
            <p:cNvSpPr txBox="1"/>
            <p:nvPr/>
          </p:nvSpPr>
          <p:spPr>
            <a:xfrm>
              <a:off x="1755754" y="2639978"/>
              <a:ext cx="2110448" cy="542941"/>
            </a:xfrm>
            <a:prstGeom prst="rect">
              <a:avLst/>
            </a:prstGeom>
            <a:solidFill>
              <a:srgbClr val="C00000">
                <a:alpha val="20000"/>
              </a:srgbClr>
            </a:solidFill>
            <a:ln>
              <a:solidFill>
                <a:srgbClr val="C00000"/>
              </a:solidFill>
            </a:ln>
          </p:spPr>
          <p:txBody>
            <a:bodyPr wrap="none" rtlCol="0">
              <a:spAutoFit/>
            </a:bodyPr>
            <a:lstStyle/>
            <a:p>
              <a:r>
                <a:rPr lang="en-US" sz="2800" smtClean="0">
                  <a:latin typeface="+mj-lt"/>
                </a:rPr>
                <a:t>A += 100</a:t>
              </a:r>
              <a:endParaRPr lang="en-US" sz="2800">
                <a:latin typeface="+mj-lt"/>
              </a:endParaRPr>
            </a:p>
          </p:txBody>
        </p:sp>
        <p:sp>
          <p:nvSpPr>
            <p:cNvPr id="14" name="TextBox 13"/>
            <p:cNvSpPr txBox="1"/>
            <p:nvPr/>
          </p:nvSpPr>
          <p:spPr>
            <a:xfrm>
              <a:off x="8704809" y="2639978"/>
              <a:ext cx="1996710" cy="542941"/>
            </a:xfrm>
            <a:prstGeom prst="rect">
              <a:avLst/>
            </a:prstGeom>
            <a:solidFill>
              <a:srgbClr val="C00000">
                <a:alpha val="20000"/>
              </a:srgbClr>
            </a:solidFill>
            <a:ln>
              <a:solidFill>
                <a:srgbClr val="C00000"/>
              </a:solidFill>
            </a:ln>
          </p:spPr>
          <p:txBody>
            <a:bodyPr wrap="none" rtlCol="0">
              <a:spAutoFit/>
            </a:bodyPr>
            <a:lstStyle/>
            <a:p>
              <a:r>
                <a:rPr lang="en-US" sz="2800" dirty="0">
                  <a:latin typeface="+mj-lt"/>
                </a:rPr>
                <a:t>B</a:t>
              </a:r>
              <a:r>
                <a:rPr lang="en-US" sz="2800" dirty="0" smtClean="0">
                  <a:latin typeface="+mj-lt"/>
                </a:rPr>
                <a:t> -= 100</a:t>
              </a:r>
              <a:endParaRPr lang="en-US" sz="2800" dirty="0">
                <a:latin typeface="+mj-lt"/>
              </a:endParaRPr>
            </a:p>
          </p:txBody>
        </p:sp>
        <p:sp>
          <p:nvSpPr>
            <p:cNvPr id="15" name="TextBox 14"/>
            <p:cNvSpPr txBox="1"/>
            <p:nvPr/>
          </p:nvSpPr>
          <p:spPr>
            <a:xfrm>
              <a:off x="4001974" y="3550697"/>
              <a:ext cx="2238116" cy="542941"/>
            </a:xfrm>
            <a:prstGeom prst="rect">
              <a:avLst/>
            </a:prstGeom>
            <a:solidFill>
              <a:srgbClr val="0070C0">
                <a:alpha val="20000"/>
              </a:srgbClr>
            </a:solidFill>
            <a:ln>
              <a:solidFill>
                <a:srgbClr val="0070C0"/>
              </a:solidFill>
            </a:ln>
          </p:spPr>
          <p:txBody>
            <a:bodyPr wrap="none" rtlCol="0">
              <a:spAutoFit/>
            </a:bodyPr>
            <a:lstStyle/>
            <a:p>
              <a:r>
                <a:rPr lang="en-US" sz="2800" dirty="0" smtClean="0">
                  <a:latin typeface="+mj-lt"/>
                </a:rPr>
                <a:t>A *= 1.06</a:t>
              </a:r>
              <a:endParaRPr lang="en-US" sz="2800" dirty="0">
                <a:latin typeface="+mj-lt"/>
              </a:endParaRPr>
            </a:p>
          </p:txBody>
        </p:sp>
        <p:sp>
          <p:nvSpPr>
            <p:cNvPr id="16" name="TextBox 15"/>
            <p:cNvSpPr txBox="1"/>
            <p:nvPr/>
          </p:nvSpPr>
          <p:spPr>
            <a:xfrm>
              <a:off x="6423050" y="3550697"/>
              <a:ext cx="2224189" cy="542941"/>
            </a:xfrm>
            <a:prstGeom prst="rect">
              <a:avLst/>
            </a:prstGeom>
            <a:solidFill>
              <a:srgbClr val="0070C0">
                <a:alpha val="20000"/>
              </a:srgbClr>
            </a:solidFill>
            <a:ln>
              <a:solidFill>
                <a:srgbClr val="0070C0"/>
              </a:solidFill>
            </a:ln>
          </p:spPr>
          <p:txBody>
            <a:bodyPr wrap="none" rtlCol="0">
              <a:spAutoFit/>
            </a:bodyPr>
            <a:lstStyle/>
            <a:p>
              <a:r>
                <a:rPr lang="en-US" sz="2800" dirty="0">
                  <a:latin typeface="+mj-lt"/>
                </a:rPr>
                <a:t>B</a:t>
              </a:r>
              <a:r>
                <a:rPr lang="en-US" sz="2800" dirty="0" smtClean="0">
                  <a:latin typeface="+mj-lt"/>
                </a:rPr>
                <a:t> *= 1.06</a:t>
              </a:r>
              <a:endParaRPr lang="en-US" sz="2800" dirty="0">
                <a:latin typeface="+mj-lt"/>
              </a:endParaRPr>
            </a:p>
          </p:txBody>
        </p:sp>
      </p:grpSp>
      <p:sp>
        <p:nvSpPr>
          <p:cNvPr id="47" name="TextBox 46"/>
          <p:cNvSpPr txBox="1"/>
          <p:nvPr/>
        </p:nvSpPr>
        <p:spPr>
          <a:xfrm>
            <a:off x="8404227" y="4906677"/>
            <a:ext cx="3368673" cy="1200329"/>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 </a:t>
            </a:r>
            <a:r>
              <a:rPr lang="en-US" sz="2400" i="1" dirty="0" smtClean="0">
                <a:latin typeface="+mj-lt"/>
              </a:rPr>
              <a:t>equivalent</a:t>
            </a:r>
            <a:r>
              <a:rPr lang="en-US" sz="2400" dirty="0" smtClean="0">
                <a:latin typeface="+mj-lt"/>
              </a:rPr>
              <a:t> to any serializable schedule</a:t>
            </a:r>
            <a:r>
              <a:rPr lang="en-US" sz="2400" b="1" i="1" dirty="0" smtClean="0">
                <a:latin typeface="+mj-lt"/>
              </a:rPr>
              <a:t> = not </a:t>
            </a:r>
            <a:r>
              <a:rPr lang="en-US" sz="2400" b="1" u="sng" dirty="0" smtClean="0">
                <a:latin typeface="+mj-lt"/>
              </a:rPr>
              <a:t>serializable</a:t>
            </a:r>
            <a:endParaRPr lang="en-US" sz="2400" u="sng" dirty="0">
              <a:latin typeface="+mj-lt"/>
            </a:endParaRPr>
          </a:p>
        </p:txBody>
      </p:sp>
      <p:sp>
        <p:nvSpPr>
          <p:cNvPr id="3" name="TextBox 2"/>
          <p:cNvSpPr txBox="1"/>
          <p:nvPr/>
        </p:nvSpPr>
        <p:spPr>
          <a:xfrm>
            <a:off x="7809586" y="1196509"/>
            <a:ext cx="2260555" cy="461665"/>
          </a:xfrm>
          <a:prstGeom prst="rect">
            <a:avLst/>
          </a:prstGeom>
          <a:noFill/>
        </p:spPr>
        <p:txBody>
          <a:bodyPr wrap="none" rtlCol="0">
            <a:spAutoFit/>
          </a:bodyPr>
          <a:lstStyle/>
          <a:p>
            <a:r>
              <a:rPr lang="en-US" sz="2400" u="sng" dirty="0" smtClean="0">
                <a:latin typeface="+mj-lt"/>
              </a:rPr>
              <a:t>Serial </a:t>
            </a:r>
            <a:r>
              <a:rPr lang="en-US" sz="2400" u="sng" smtClean="0">
                <a:latin typeface="+mj-lt"/>
              </a:rPr>
              <a:t>schedules:</a:t>
            </a:r>
            <a:endParaRPr lang="en-US" sz="2400" u="sng" dirty="0" smtClean="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144883499"/>
              </p:ext>
            </p:extLst>
          </p:nvPr>
        </p:nvGraphicFramePr>
        <p:xfrm>
          <a:off x="7809586" y="1764477"/>
          <a:ext cx="3963314" cy="1112538"/>
        </p:xfrm>
        <a:graphic>
          <a:graphicData uri="http://schemas.openxmlformats.org/drawingml/2006/table">
            <a:tbl>
              <a:tblPr firstRow="1" bandRow="1">
                <a:tableStyleId>{5940675A-B579-460E-94D1-54222C63F5DA}</a:tableStyleId>
              </a:tblPr>
              <a:tblGrid>
                <a:gridCol w="872581"/>
                <a:gridCol w="1499933"/>
                <a:gridCol w="1590800"/>
              </a:tblGrid>
              <a:tr h="0">
                <a:tc>
                  <a:txBody>
                    <a:bodyPr/>
                    <a:lstStyle/>
                    <a:p>
                      <a:endParaRPr lang="en-US" baseline="-25000"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baseline="0" dirty="0" smtClean="0">
                          <a:sym typeface="Wingdings"/>
                        </a:rPr>
                        <a:t>,</a:t>
                      </a:r>
                      <a:r>
                        <a:rPr lang="en-US" dirty="0" smtClean="0">
                          <a:sym typeface="Wingdings"/>
                        </a:rPr>
                        <a:t>T</a:t>
                      </a:r>
                      <a:r>
                        <a:rPr lang="en-US" baseline="-25000" dirty="0" smtClean="0">
                          <a:sym typeface="Wingdings"/>
                        </a:rPr>
                        <a:t>2</a:t>
                      </a:r>
                      <a:endParaRPr lang="en-US" baseline="-25000" dirty="0" smtClean="0"/>
                    </a:p>
                  </a:txBody>
                  <a:tcPr/>
                </a:tc>
                <a:tc>
                  <a:txBody>
                    <a:bodyPr/>
                    <a:lstStyle/>
                    <a:p>
                      <a:r>
                        <a:rPr lang="en-US" dirty="0" smtClean="0"/>
                        <a:t>1.06*(A+100)</a:t>
                      </a:r>
                      <a:endParaRPr lang="en-US" dirty="0"/>
                    </a:p>
                  </a:txBody>
                  <a:tcPr/>
                </a:tc>
                <a:tc>
                  <a:txBody>
                    <a:bodyPr/>
                    <a:lstStyle/>
                    <a:p>
                      <a:r>
                        <a:rPr lang="en-US" dirty="0" smtClean="0"/>
                        <a:t>1.06*(B-100)</a:t>
                      </a:r>
                      <a:endParaRPr lang="en-US" dirty="0"/>
                    </a:p>
                  </a:txBody>
                  <a:tcPr/>
                </a:tc>
              </a:tr>
              <a:tr h="373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2</a:t>
                      </a:r>
                      <a:r>
                        <a:rPr lang="en-US" baseline="0" dirty="0" smtClean="0">
                          <a:sym typeface="Wingdings"/>
                        </a:rPr>
                        <a:t>,</a:t>
                      </a:r>
                      <a:r>
                        <a:rPr lang="en-US" dirty="0" smtClean="0">
                          <a:sym typeface="Wingdings"/>
                        </a:rPr>
                        <a:t>T</a:t>
                      </a:r>
                      <a:r>
                        <a:rPr lang="en-US" baseline="-25000" dirty="0" smtClean="0">
                          <a:sym typeface="Wingdings"/>
                        </a:rPr>
                        <a:t>1</a:t>
                      </a:r>
                      <a:endParaRPr lang="en-US" baseline="-25000" dirty="0" smtClean="0"/>
                    </a:p>
                  </a:txBody>
                  <a:tcPr/>
                </a:tc>
                <a:tc>
                  <a:txBody>
                    <a:bodyPr/>
                    <a:lstStyle/>
                    <a:p>
                      <a:r>
                        <a:rPr lang="en-US" dirty="0" smtClean="0"/>
                        <a:t>1.06*A + 100</a:t>
                      </a:r>
                      <a:endParaRPr lang="en-US" dirty="0"/>
                    </a:p>
                  </a:txBody>
                  <a:tcPr/>
                </a:tc>
                <a:tc>
                  <a:txBody>
                    <a:bodyPr/>
                    <a:lstStyle/>
                    <a:p>
                      <a:r>
                        <a:rPr lang="en-US" dirty="0" smtClean="0"/>
                        <a:t>1.06*B - 100</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41035802"/>
              </p:ext>
            </p:extLst>
          </p:nvPr>
        </p:nvGraphicFramePr>
        <p:xfrm>
          <a:off x="8682167" y="3566742"/>
          <a:ext cx="3090733" cy="739149"/>
        </p:xfrm>
        <a:graphic>
          <a:graphicData uri="http://schemas.openxmlformats.org/drawingml/2006/table">
            <a:tbl>
              <a:tblPr firstRow="1" bandRow="1">
                <a:tableStyleId>{5940675A-B579-460E-94D1-54222C63F5DA}</a:tableStyleId>
              </a:tblPr>
              <a:tblGrid>
                <a:gridCol w="1499933"/>
                <a:gridCol w="1590800"/>
              </a:tblGrid>
              <a:tr h="0">
                <a:tc>
                  <a:txBody>
                    <a:bodyPr/>
                    <a:lstStyle/>
                    <a:p>
                      <a:r>
                        <a:rPr lang="en-US" dirty="0" smtClean="0"/>
                        <a:t>A</a:t>
                      </a:r>
                      <a:endParaRPr lang="en-US" dirty="0"/>
                    </a:p>
                  </a:txBody>
                  <a:tcPr/>
                </a:tc>
                <a:tc>
                  <a:txBody>
                    <a:bodyPr/>
                    <a:lstStyle/>
                    <a:p>
                      <a:r>
                        <a:rPr lang="en-US" dirty="0" smtClean="0"/>
                        <a:t>B</a:t>
                      </a:r>
                      <a:endParaRPr lang="en-US" dirty="0"/>
                    </a:p>
                  </a:txBody>
                  <a:tcPr/>
                </a:tc>
              </a:tr>
              <a:tr h="373389">
                <a:tc>
                  <a:txBody>
                    <a:bodyPr/>
                    <a:lstStyle/>
                    <a:p>
                      <a:r>
                        <a:rPr lang="en-US" dirty="0" smtClean="0"/>
                        <a:t>1.06*(A+100)</a:t>
                      </a:r>
                      <a:endParaRPr lang="en-US" dirty="0"/>
                    </a:p>
                  </a:txBody>
                  <a:tcPr/>
                </a:tc>
                <a:tc>
                  <a:txBody>
                    <a:bodyPr/>
                    <a:lstStyle/>
                    <a:p>
                      <a:r>
                        <a:rPr lang="en-US" dirty="0" smtClean="0"/>
                        <a:t>1.06*B - 100</a:t>
                      </a:r>
                      <a:endParaRPr lang="en-US" dirty="0"/>
                    </a:p>
                  </a:txBody>
                  <a:tcPr/>
                </a:tc>
              </a:tr>
            </a:tbl>
          </a:graphicData>
        </a:graphic>
      </p:graphicFrame>
    </p:spTree>
    <p:extLst>
      <p:ext uri="{BB962C8B-B14F-4D97-AF65-F5344CB8AC3E}">
        <p14:creationId xmlns:p14="http://schemas.microsoft.com/office/powerpoint/2010/main" val="165765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go wrong with interleaving?</a:t>
            </a:r>
            <a:endParaRPr lang="en-US" dirty="0"/>
          </a:p>
        </p:txBody>
      </p:sp>
      <p:sp>
        <p:nvSpPr>
          <p:cNvPr id="3" name="Content Placeholder 2"/>
          <p:cNvSpPr>
            <a:spLocks noGrp="1"/>
          </p:cNvSpPr>
          <p:nvPr>
            <p:ph idx="1"/>
          </p:nvPr>
        </p:nvSpPr>
        <p:spPr/>
        <p:txBody>
          <a:bodyPr>
            <a:normAutofit/>
          </a:bodyPr>
          <a:lstStyle/>
          <a:p>
            <a:endParaRPr lang="en-US" sz="3200" dirty="0" smtClean="0"/>
          </a:p>
          <a:p>
            <a:r>
              <a:rPr lang="en-US" sz="3200" dirty="0" smtClean="0"/>
              <a:t>Various anomalies which break isolation / </a:t>
            </a:r>
            <a:r>
              <a:rPr lang="en-US" sz="3200" dirty="0" err="1" smtClean="0"/>
              <a:t>serializability</a:t>
            </a:r>
            <a:endParaRPr lang="en-US" sz="3200" dirty="0" smtClean="0"/>
          </a:p>
          <a:p>
            <a:pPr lvl="1"/>
            <a:endParaRPr lang="en-US" sz="3200" dirty="0" smtClean="0"/>
          </a:p>
          <a:p>
            <a:pPr lvl="1"/>
            <a:r>
              <a:rPr lang="en-US" sz="3200" dirty="0" smtClean="0"/>
              <a:t>Often </a:t>
            </a:r>
            <a:r>
              <a:rPr lang="en-US" sz="3200" dirty="0"/>
              <a:t>referred to by name…</a:t>
            </a:r>
          </a:p>
          <a:p>
            <a:pPr marL="457200" lvl="1" indent="0">
              <a:buNone/>
            </a:pPr>
            <a:endParaRPr lang="en-US" sz="3200" dirty="0" smtClean="0"/>
          </a:p>
          <a:p>
            <a:r>
              <a:rPr lang="en-US" sz="3200" dirty="0" smtClean="0"/>
              <a:t>Occur because of / with certain “conflicts” between interleaved TXNs</a:t>
            </a:r>
          </a:p>
          <a:p>
            <a:endParaRPr lang="en-US" sz="3600" dirty="0"/>
          </a:p>
        </p:txBody>
      </p:sp>
      <p:sp>
        <p:nvSpPr>
          <p:cNvPr id="4" name="Slide Number Placeholder 3"/>
          <p:cNvSpPr>
            <a:spLocks noGrp="1"/>
          </p:cNvSpPr>
          <p:nvPr>
            <p:ph type="sldNum" sz="quarter" idx="12"/>
          </p:nvPr>
        </p:nvSpPr>
        <p:spPr/>
        <p:txBody>
          <a:bodyPr/>
          <a:lstStyle/>
          <a:p>
            <a:fld id="{40A01959-B587-3B45-A9B3-C17F42F09305}" type="slidenum">
              <a:rPr lang="en-US" smtClean="0"/>
              <a:t>75</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7927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779"/>
            <a:ext cx="10515600" cy="1325563"/>
          </a:xfrm>
        </p:spPr>
        <p:txBody>
          <a:bodyPr/>
          <a:lstStyle/>
          <a:p>
            <a:r>
              <a:rPr lang="en-US" dirty="0" smtClean="0"/>
              <a:t>The DBMS’s view of the schedule</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76</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grpSp>
        <p:nvGrpSpPr>
          <p:cNvPr id="28" name="Group 27"/>
          <p:cNvGrpSpPr/>
          <p:nvPr/>
        </p:nvGrpSpPr>
        <p:grpSpPr>
          <a:xfrm>
            <a:off x="838200" y="1529121"/>
            <a:ext cx="4727713" cy="1379065"/>
            <a:chOff x="543325" y="2666677"/>
            <a:chExt cx="10367750" cy="1745405"/>
          </a:xfrm>
        </p:grpSpPr>
        <p:cxnSp>
          <p:nvCxnSpPr>
            <p:cNvPr id="29" name="Straight Arrow Connector 28"/>
            <p:cNvCxnSpPr/>
            <p:nvPr/>
          </p:nvCxnSpPr>
          <p:spPr>
            <a:xfrm>
              <a:off x="1192697" y="4399722"/>
              <a:ext cx="9718378" cy="1236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43325" y="2697456"/>
              <a:ext cx="481222"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31" name="TextBox 30"/>
            <p:cNvSpPr txBox="1"/>
            <p:nvPr/>
          </p:nvSpPr>
          <p:spPr>
            <a:xfrm>
              <a:off x="543325" y="358535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32" name="TextBox 31"/>
            <p:cNvSpPr txBox="1"/>
            <p:nvPr/>
          </p:nvSpPr>
          <p:spPr>
            <a:xfrm>
              <a:off x="1755754" y="2666678"/>
              <a:ext cx="2197792" cy="467443"/>
            </a:xfrm>
            <a:prstGeom prst="rect">
              <a:avLst/>
            </a:prstGeom>
            <a:solidFill>
              <a:srgbClr val="C00000">
                <a:alpha val="20000"/>
              </a:srgbClr>
            </a:solidFill>
            <a:ln>
              <a:solidFill>
                <a:srgbClr val="C00000"/>
              </a:solidFill>
            </a:ln>
          </p:spPr>
          <p:txBody>
            <a:bodyPr wrap="none" rtlCol="0">
              <a:spAutoFit/>
            </a:bodyPr>
            <a:lstStyle/>
            <a:p>
              <a:r>
                <a:rPr lang="en-US" smtClean="0">
                  <a:latin typeface="+mj-lt"/>
                </a:rPr>
                <a:t>A += 100</a:t>
              </a:r>
              <a:endParaRPr lang="en-US">
                <a:latin typeface="+mj-lt"/>
              </a:endParaRPr>
            </a:p>
          </p:txBody>
        </p:sp>
        <p:sp>
          <p:nvSpPr>
            <p:cNvPr id="33" name="TextBox 32"/>
            <p:cNvSpPr txBox="1"/>
            <p:nvPr/>
          </p:nvSpPr>
          <p:spPr>
            <a:xfrm>
              <a:off x="8631332" y="2666677"/>
              <a:ext cx="2085301" cy="467443"/>
            </a:xfrm>
            <a:prstGeom prst="rect">
              <a:avLst/>
            </a:prstGeom>
            <a:solidFill>
              <a:srgbClr val="C00000">
                <a:alpha val="20000"/>
              </a:srgbClr>
            </a:solidFill>
            <a:ln>
              <a:solidFill>
                <a:srgbClr val="C00000"/>
              </a:solidFill>
            </a:ln>
          </p:spPr>
          <p:txBody>
            <a:bodyPr wrap="none" rtlCol="0">
              <a:spAutoFit/>
            </a:bodyPr>
            <a:lstStyle/>
            <a:p>
              <a:r>
                <a:rPr lang="en-US" dirty="0">
                  <a:latin typeface="+mj-lt"/>
                </a:rPr>
                <a:t>B</a:t>
              </a:r>
              <a:r>
                <a:rPr lang="en-US" dirty="0" smtClean="0">
                  <a:latin typeface="+mj-lt"/>
                </a:rPr>
                <a:t> -= 100</a:t>
              </a:r>
              <a:endParaRPr lang="en-US" dirty="0">
                <a:latin typeface="+mj-lt"/>
              </a:endParaRPr>
            </a:p>
          </p:txBody>
        </p:sp>
        <p:sp>
          <p:nvSpPr>
            <p:cNvPr id="34" name="TextBox 33"/>
            <p:cNvSpPr txBox="1"/>
            <p:nvPr/>
          </p:nvSpPr>
          <p:spPr>
            <a:xfrm>
              <a:off x="4010083" y="3585352"/>
              <a:ext cx="2320831" cy="467443"/>
            </a:xfrm>
            <a:prstGeom prst="rect">
              <a:avLst/>
            </a:prstGeom>
            <a:solidFill>
              <a:srgbClr val="0070C0">
                <a:alpha val="20000"/>
              </a:srgbClr>
            </a:solidFill>
            <a:ln>
              <a:solidFill>
                <a:srgbClr val="0070C0"/>
              </a:solidFill>
            </a:ln>
          </p:spPr>
          <p:txBody>
            <a:bodyPr wrap="none" rtlCol="0">
              <a:spAutoFit/>
            </a:bodyPr>
            <a:lstStyle/>
            <a:p>
              <a:r>
                <a:rPr lang="en-US" dirty="0" smtClean="0">
                  <a:latin typeface="+mj-lt"/>
                </a:rPr>
                <a:t>A *= 1.06</a:t>
              </a:r>
              <a:endParaRPr lang="en-US" dirty="0">
                <a:latin typeface="+mj-lt"/>
              </a:endParaRPr>
            </a:p>
          </p:txBody>
        </p:sp>
        <p:sp>
          <p:nvSpPr>
            <p:cNvPr id="35" name="TextBox 34"/>
            <p:cNvSpPr txBox="1"/>
            <p:nvPr/>
          </p:nvSpPr>
          <p:spPr>
            <a:xfrm>
              <a:off x="6330672" y="3589229"/>
              <a:ext cx="2306769" cy="467443"/>
            </a:xfrm>
            <a:prstGeom prst="rect">
              <a:avLst/>
            </a:prstGeom>
            <a:solidFill>
              <a:srgbClr val="0070C0">
                <a:alpha val="20000"/>
              </a:srgbClr>
            </a:solidFill>
            <a:ln>
              <a:solidFill>
                <a:srgbClr val="0070C0"/>
              </a:solidFill>
            </a:ln>
          </p:spPr>
          <p:txBody>
            <a:bodyPr wrap="none" rtlCol="0">
              <a:spAutoFit/>
            </a:bodyPr>
            <a:lstStyle/>
            <a:p>
              <a:r>
                <a:rPr lang="en-US" dirty="0">
                  <a:latin typeface="+mj-lt"/>
                </a:rPr>
                <a:t>B</a:t>
              </a:r>
              <a:r>
                <a:rPr lang="en-US" dirty="0" smtClean="0">
                  <a:latin typeface="+mj-lt"/>
                </a:rPr>
                <a:t> *= 1.06</a:t>
              </a:r>
              <a:endParaRPr lang="en-US" dirty="0">
                <a:latin typeface="+mj-lt"/>
              </a:endParaRPr>
            </a:p>
          </p:txBody>
        </p:sp>
      </p:grpSp>
      <p:cxnSp>
        <p:nvCxnSpPr>
          <p:cNvPr id="40" name="Straight Arrow Connector 39"/>
          <p:cNvCxnSpPr/>
          <p:nvPr/>
        </p:nvCxnSpPr>
        <p:spPr>
          <a:xfrm>
            <a:off x="1467074" y="5793391"/>
            <a:ext cx="8133396" cy="1468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74643" y="4202857"/>
            <a:ext cx="402739" cy="621451"/>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45" name="TextBox 44"/>
          <p:cNvSpPr txBox="1"/>
          <p:nvPr/>
        </p:nvSpPr>
        <p:spPr>
          <a:xfrm>
            <a:off x="874643" y="5016222"/>
            <a:ext cx="401397" cy="621451"/>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46" name="TextBox 45"/>
          <p:cNvSpPr txBox="1"/>
          <p:nvPr/>
        </p:nvSpPr>
        <p:spPr>
          <a:xfrm>
            <a:off x="1467074" y="4251972"/>
            <a:ext cx="792205" cy="523220"/>
          </a:xfrm>
          <a:prstGeom prst="rect">
            <a:avLst/>
          </a:prstGeom>
          <a:solidFill>
            <a:srgbClr val="C00000">
              <a:alpha val="20000"/>
            </a:srgbClr>
          </a:solidFill>
          <a:ln>
            <a:solidFill>
              <a:srgbClr val="C00000"/>
            </a:solidFill>
          </a:ln>
        </p:spPr>
        <p:txBody>
          <a:bodyPr wrap="none" rtlCol="0">
            <a:spAutoFit/>
          </a:bodyPr>
          <a:lstStyle/>
          <a:p>
            <a:r>
              <a:rPr lang="en-US" sz="2800" smtClean="0">
                <a:latin typeface="+mj-lt"/>
              </a:rPr>
              <a:t>R(A)</a:t>
            </a:r>
            <a:endParaRPr lang="en-US" sz="2800" dirty="0">
              <a:latin typeface="+mj-lt"/>
            </a:endParaRPr>
          </a:p>
        </p:txBody>
      </p:sp>
      <p:sp>
        <p:nvSpPr>
          <p:cNvPr id="50" name="TextBox 49"/>
          <p:cNvSpPr txBox="1"/>
          <p:nvPr/>
        </p:nvSpPr>
        <p:spPr>
          <a:xfrm>
            <a:off x="3366210" y="5020827"/>
            <a:ext cx="792205" cy="523220"/>
          </a:xfrm>
          <a:prstGeom prst="rect">
            <a:avLst/>
          </a:prstGeom>
          <a:solidFill>
            <a:srgbClr val="0070C0">
              <a:alpha val="20000"/>
            </a:srgbClr>
          </a:solidFill>
          <a:ln>
            <a:solidFill>
              <a:srgbClr val="0070C0"/>
            </a:solidFill>
          </a:ln>
        </p:spPr>
        <p:txBody>
          <a:bodyPr wrap="none" rtlCol="0">
            <a:spAutoFit/>
          </a:bodyPr>
          <a:lstStyle/>
          <a:p>
            <a:r>
              <a:rPr lang="en-US" sz="2800" smtClean="0">
                <a:latin typeface="+mj-lt"/>
              </a:rPr>
              <a:t>R(A)</a:t>
            </a:r>
            <a:endParaRPr lang="en-US" sz="2800" dirty="0">
              <a:latin typeface="+mj-lt"/>
            </a:endParaRPr>
          </a:p>
        </p:txBody>
      </p:sp>
      <p:sp>
        <p:nvSpPr>
          <p:cNvPr id="52" name="TextBox 51"/>
          <p:cNvSpPr txBox="1"/>
          <p:nvPr/>
        </p:nvSpPr>
        <p:spPr>
          <a:xfrm>
            <a:off x="2448971" y="4253623"/>
            <a:ext cx="917239" cy="523220"/>
          </a:xfrm>
          <a:prstGeom prst="rect">
            <a:avLst/>
          </a:prstGeom>
          <a:solidFill>
            <a:srgbClr val="C00000">
              <a:alpha val="20000"/>
            </a:srgbClr>
          </a:solidFill>
          <a:ln>
            <a:solidFill>
              <a:srgbClr val="C00000"/>
            </a:solidFill>
          </a:ln>
        </p:spPr>
        <p:txBody>
          <a:bodyPr wrap="none" rtlCol="0">
            <a:spAutoFit/>
          </a:bodyPr>
          <a:lstStyle/>
          <a:p>
            <a:r>
              <a:rPr lang="en-US" sz="2800" dirty="0" smtClean="0">
                <a:latin typeface="+mj-lt"/>
              </a:rPr>
              <a:t>W(A)</a:t>
            </a:r>
            <a:endParaRPr lang="en-US" sz="2800" dirty="0">
              <a:latin typeface="+mj-lt"/>
            </a:endParaRPr>
          </a:p>
        </p:txBody>
      </p:sp>
      <p:sp>
        <p:nvSpPr>
          <p:cNvPr id="53" name="TextBox 52"/>
          <p:cNvSpPr txBox="1"/>
          <p:nvPr/>
        </p:nvSpPr>
        <p:spPr>
          <a:xfrm>
            <a:off x="4287570" y="5020827"/>
            <a:ext cx="917239" cy="523220"/>
          </a:xfrm>
          <a:prstGeom prst="rect">
            <a:avLst/>
          </a:prstGeom>
          <a:solidFill>
            <a:srgbClr val="0070C0">
              <a:alpha val="20000"/>
            </a:srgbClr>
          </a:solidFill>
          <a:ln>
            <a:solidFill>
              <a:srgbClr val="0070C0"/>
            </a:solidFill>
          </a:ln>
        </p:spPr>
        <p:txBody>
          <a:bodyPr wrap="square" rtlCol="0">
            <a:spAutoFit/>
          </a:bodyPr>
          <a:lstStyle/>
          <a:p>
            <a:r>
              <a:rPr lang="en-US" sz="2800" dirty="0">
                <a:latin typeface="+mj-lt"/>
              </a:rPr>
              <a:t>W</a:t>
            </a:r>
            <a:r>
              <a:rPr lang="en-US" sz="2800" dirty="0" smtClean="0">
                <a:latin typeface="+mj-lt"/>
              </a:rPr>
              <a:t>(A)</a:t>
            </a:r>
            <a:endParaRPr lang="en-US" sz="2800" dirty="0">
              <a:latin typeface="+mj-lt"/>
            </a:endParaRPr>
          </a:p>
        </p:txBody>
      </p:sp>
      <p:sp>
        <p:nvSpPr>
          <p:cNvPr id="54" name="TextBox 53"/>
          <p:cNvSpPr txBox="1"/>
          <p:nvPr/>
        </p:nvSpPr>
        <p:spPr>
          <a:xfrm>
            <a:off x="5333964" y="5016222"/>
            <a:ext cx="782587" cy="523220"/>
          </a:xfrm>
          <a:prstGeom prst="rect">
            <a:avLst/>
          </a:prstGeom>
          <a:solidFill>
            <a:srgbClr val="0070C0">
              <a:alpha val="20000"/>
            </a:srgbClr>
          </a:solidFill>
          <a:ln>
            <a:solidFill>
              <a:srgbClr val="0070C0"/>
            </a:solidFill>
          </a:ln>
        </p:spPr>
        <p:txBody>
          <a:bodyPr wrap="none" rtlCol="0">
            <a:spAutoFit/>
          </a:bodyPr>
          <a:lstStyle/>
          <a:p>
            <a:r>
              <a:rPr lang="en-US" sz="2800" dirty="0" smtClean="0">
                <a:latin typeface="+mj-lt"/>
              </a:rPr>
              <a:t>R(B)</a:t>
            </a:r>
            <a:endParaRPr lang="en-US" sz="2800" dirty="0">
              <a:latin typeface="+mj-lt"/>
            </a:endParaRPr>
          </a:p>
        </p:txBody>
      </p:sp>
      <p:sp>
        <p:nvSpPr>
          <p:cNvPr id="55" name="TextBox 54"/>
          <p:cNvSpPr txBox="1"/>
          <p:nvPr/>
        </p:nvSpPr>
        <p:spPr>
          <a:xfrm>
            <a:off x="6255324" y="5016222"/>
            <a:ext cx="917239" cy="523220"/>
          </a:xfrm>
          <a:prstGeom prst="rect">
            <a:avLst/>
          </a:prstGeom>
          <a:solidFill>
            <a:srgbClr val="0070C0">
              <a:alpha val="20000"/>
            </a:srgbClr>
          </a:solidFill>
          <a:ln>
            <a:solidFill>
              <a:srgbClr val="0070C0"/>
            </a:solidFill>
          </a:ln>
        </p:spPr>
        <p:txBody>
          <a:bodyPr wrap="square" rtlCol="0">
            <a:spAutoFit/>
          </a:bodyPr>
          <a:lstStyle/>
          <a:p>
            <a:r>
              <a:rPr lang="en-US" sz="2800" dirty="0" smtClean="0">
                <a:latin typeface="+mj-lt"/>
              </a:rPr>
              <a:t>W(B)</a:t>
            </a:r>
            <a:endParaRPr lang="en-US" sz="2800" dirty="0">
              <a:latin typeface="+mj-lt"/>
            </a:endParaRPr>
          </a:p>
        </p:txBody>
      </p:sp>
      <p:sp>
        <p:nvSpPr>
          <p:cNvPr id="56" name="TextBox 55"/>
          <p:cNvSpPr txBox="1"/>
          <p:nvPr/>
        </p:nvSpPr>
        <p:spPr>
          <a:xfrm>
            <a:off x="7285382" y="4250321"/>
            <a:ext cx="782587" cy="523220"/>
          </a:xfrm>
          <a:prstGeom prst="rect">
            <a:avLst/>
          </a:prstGeom>
          <a:solidFill>
            <a:srgbClr val="C00000">
              <a:alpha val="20000"/>
            </a:srgbClr>
          </a:solidFill>
          <a:ln>
            <a:solidFill>
              <a:srgbClr val="C00000"/>
            </a:solidFill>
          </a:ln>
        </p:spPr>
        <p:txBody>
          <a:bodyPr wrap="none" rtlCol="0">
            <a:spAutoFit/>
          </a:bodyPr>
          <a:lstStyle/>
          <a:p>
            <a:r>
              <a:rPr lang="en-US" sz="2800" dirty="0" smtClean="0">
                <a:latin typeface="+mj-lt"/>
              </a:rPr>
              <a:t>R(B)</a:t>
            </a:r>
            <a:endParaRPr lang="en-US" sz="2800" dirty="0">
              <a:latin typeface="+mj-lt"/>
            </a:endParaRPr>
          </a:p>
        </p:txBody>
      </p:sp>
      <p:sp>
        <p:nvSpPr>
          <p:cNvPr id="57" name="TextBox 56"/>
          <p:cNvSpPr txBox="1"/>
          <p:nvPr/>
        </p:nvSpPr>
        <p:spPr>
          <a:xfrm>
            <a:off x="8267279" y="4251972"/>
            <a:ext cx="907621" cy="523220"/>
          </a:xfrm>
          <a:prstGeom prst="rect">
            <a:avLst/>
          </a:prstGeom>
          <a:solidFill>
            <a:srgbClr val="C00000">
              <a:alpha val="20000"/>
            </a:srgbClr>
          </a:solidFill>
          <a:ln>
            <a:solidFill>
              <a:srgbClr val="C00000"/>
            </a:solidFill>
          </a:ln>
        </p:spPr>
        <p:txBody>
          <a:bodyPr wrap="none" rtlCol="0">
            <a:spAutoFit/>
          </a:bodyPr>
          <a:lstStyle/>
          <a:p>
            <a:r>
              <a:rPr lang="en-US" sz="2800" dirty="0" smtClean="0">
                <a:latin typeface="+mj-lt"/>
              </a:rPr>
              <a:t>W(B)</a:t>
            </a:r>
            <a:endParaRPr lang="en-US" sz="2800" dirty="0">
              <a:latin typeface="+mj-lt"/>
            </a:endParaRPr>
          </a:p>
        </p:txBody>
      </p:sp>
      <p:sp>
        <p:nvSpPr>
          <p:cNvPr id="3" name="Rectangle 2"/>
          <p:cNvSpPr/>
          <p:nvPr/>
        </p:nvSpPr>
        <p:spPr>
          <a:xfrm>
            <a:off x="339231" y="956642"/>
            <a:ext cx="5916094" cy="222636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043498" y="1432072"/>
            <a:ext cx="3419060" cy="2308324"/>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Each action in the TXNs </a:t>
            </a:r>
            <a:r>
              <a:rPr lang="en-US" sz="2400" i="1" dirty="0" smtClean="0">
                <a:latin typeface="+mj-lt"/>
              </a:rPr>
              <a:t>reads a value from global memory</a:t>
            </a:r>
            <a:r>
              <a:rPr lang="en-US" sz="2400" dirty="0" smtClean="0">
                <a:latin typeface="+mj-lt"/>
              </a:rPr>
              <a:t> and then </a:t>
            </a:r>
            <a:r>
              <a:rPr lang="en-US" sz="2400" i="1" dirty="0" smtClean="0">
                <a:latin typeface="+mj-lt"/>
              </a:rPr>
              <a:t>writes one back to it</a:t>
            </a:r>
          </a:p>
          <a:p>
            <a:endParaRPr lang="en-US" sz="2400" i="1" dirty="0">
              <a:latin typeface="+mj-lt"/>
            </a:endParaRPr>
          </a:p>
          <a:p>
            <a:r>
              <a:rPr lang="en-US" sz="2400" dirty="0" smtClean="0">
                <a:latin typeface="+mj-lt"/>
              </a:rPr>
              <a:t>Scheduling order matters!</a:t>
            </a:r>
            <a:endParaRPr lang="en-US" sz="2400" dirty="0">
              <a:latin typeface="+mj-lt"/>
            </a:endParaRPr>
          </a:p>
        </p:txBody>
      </p:sp>
    </p:spTree>
    <p:extLst>
      <p:ext uri="{BB962C8B-B14F-4D97-AF65-F5344CB8AC3E}">
        <p14:creationId xmlns:p14="http://schemas.microsoft.com/office/powerpoint/2010/main" val="108803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Types</a:t>
            </a:r>
            <a:endParaRPr lang="en-US" dirty="0"/>
          </a:p>
        </p:txBody>
      </p:sp>
      <p:sp>
        <p:nvSpPr>
          <p:cNvPr id="3" name="Content Placeholder 2"/>
          <p:cNvSpPr>
            <a:spLocks noGrp="1"/>
          </p:cNvSpPr>
          <p:nvPr>
            <p:ph idx="1"/>
          </p:nvPr>
        </p:nvSpPr>
        <p:spPr>
          <a:xfrm>
            <a:off x="838200" y="2743199"/>
            <a:ext cx="7105183" cy="2464265"/>
          </a:xfrm>
        </p:spPr>
        <p:txBody>
          <a:bodyPr>
            <a:normAutofit/>
          </a:bodyPr>
          <a:lstStyle/>
          <a:p>
            <a:pPr lvl="1"/>
            <a:endParaRPr lang="en-US" dirty="0" smtClean="0"/>
          </a:p>
          <a:p>
            <a:r>
              <a:rPr lang="en-US" dirty="0" smtClean="0"/>
              <a:t>Thus, there are three types of conflicts:</a:t>
            </a:r>
          </a:p>
          <a:p>
            <a:pPr lvl="1"/>
            <a:r>
              <a:rPr lang="en-US" dirty="0" smtClean="0"/>
              <a:t>Read-Write </a:t>
            </a:r>
            <a:r>
              <a:rPr lang="en-US" dirty="0"/>
              <a:t>conflicts (RW</a:t>
            </a:r>
            <a:r>
              <a:rPr lang="en-US" dirty="0" smtClean="0"/>
              <a:t>)</a:t>
            </a:r>
          </a:p>
          <a:p>
            <a:pPr lvl="1"/>
            <a:r>
              <a:rPr lang="en-US" dirty="0"/>
              <a:t>Write-Read conflicts (WR) </a:t>
            </a:r>
            <a:endParaRPr lang="en-US" dirty="0" smtClean="0"/>
          </a:p>
          <a:p>
            <a:pPr lvl="1"/>
            <a:r>
              <a:rPr lang="en-US" dirty="0"/>
              <a:t>Write-Write conflicts (WW</a:t>
            </a:r>
            <a:r>
              <a:rPr lang="en-US" dirty="0" smtClean="0"/>
              <a:t>)</a:t>
            </a:r>
          </a:p>
        </p:txBody>
      </p:sp>
      <p:sp>
        <p:nvSpPr>
          <p:cNvPr id="4" name="TextBox 3"/>
          <p:cNvSpPr txBox="1"/>
          <p:nvPr/>
        </p:nvSpPr>
        <p:spPr>
          <a:xfrm>
            <a:off x="8434668" y="3282834"/>
            <a:ext cx="2919132"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i="1" dirty="0">
                <a:latin typeface="+mj-lt"/>
              </a:rPr>
              <a:t>Why no “RR Conflict”?</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10" name="Rectangle 9"/>
          <p:cNvSpPr/>
          <p:nvPr/>
        </p:nvSpPr>
        <p:spPr>
          <a:xfrm>
            <a:off x="962083" y="1686034"/>
            <a:ext cx="10391717"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dirty="0">
                <a:latin typeface="+mj-lt"/>
              </a:rPr>
              <a:t>Two actions </a:t>
            </a:r>
            <a:r>
              <a:rPr lang="en-US" sz="2800" b="1" u="sng" dirty="0">
                <a:latin typeface="+mj-lt"/>
              </a:rPr>
              <a:t>conflict</a:t>
            </a:r>
            <a:r>
              <a:rPr lang="en-US" sz="2800" dirty="0">
                <a:latin typeface="+mj-lt"/>
              </a:rPr>
              <a:t> if they are part of different TXNs, involve the same variable, and at least one of them is a write</a:t>
            </a:r>
          </a:p>
        </p:txBody>
      </p:sp>
      <p:sp>
        <p:nvSpPr>
          <p:cNvPr id="11" name="TextBox 10"/>
          <p:cNvSpPr txBox="1"/>
          <p:nvPr/>
        </p:nvSpPr>
        <p:spPr>
          <a:xfrm>
            <a:off x="962083" y="5011521"/>
            <a:ext cx="10391717"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b="1" dirty="0" smtClean="0">
                <a:latin typeface="+mj-lt"/>
              </a:rPr>
              <a:t>Interleaving anomalies occur with / because of these conflicts between TXNs</a:t>
            </a:r>
            <a:r>
              <a:rPr lang="en-US" sz="2800" dirty="0" smtClean="0">
                <a:latin typeface="+mj-lt"/>
              </a:rPr>
              <a:t> </a:t>
            </a:r>
            <a:r>
              <a:rPr lang="en-US" sz="2800" i="1" dirty="0" smtClean="0">
                <a:latin typeface="+mj-lt"/>
              </a:rPr>
              <a:t>(but these conflicts can occur without causing anomalies!)</a:t>
            </a:r>
            <a:endParaRPr lang="en-US" sz="2800" i="1" dirty="0">
              <a:latin typeface="+mj-lt"/>
            </a:endParaRPr>
          </a:p>
        </p:txBody>
      </p:sp>
      <p:sp>
        <p:nvSpPr>
          <p:cNvPr id="12" name="TextBox 11"/>
          <p:cNvSpPr txBox="1"/>
          <p:nvPr/>
        </p:nvSpPr>
        <p:spPr>
          <a:xfrm>
            <a:off x="7978452" y="6202964"/>
            <a:ext cx="3375348" cy="46166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b="1" i="1" dirty="0" smtClean="0">
                <a:latin typeface="+mj-lt"/>
              </a:rPr>
              <a:t>See </a:t>
            </a:r>
            <a:r>
              <a:rPr lang="en-US" sz="2400" b="1" i="1" smtClean="0">
                <a:latin typeface="+mj-lt"/>
              </a:rPr>
              <a:t>next section for more!</a:t>
            </a:r>
            <a:endParaRPr lang="en-US" sz="2400" b="1" i="1" dirty="0">
              <a:latin typeface="+mj-lt"/>
            </a:endParaRPr>
          </a:p>
        </p:txBody>
      </p:sp>
    </p:spTree>
    <p:extLst>
      <p:ext uri="{BB962C8B-B14F-4D97-AF65-F5344CB8AC3E}">
        <p14:creationId xmlns:p14="http://schemas.microsoft.com/office/powerpoint/2010/main" val="49456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4655" y="5933614"/>
            <a:ext cx="6122702"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pPr algn="ctr"/>
            <a:r>
              <a:rPr lang="en-US" sz="2800" i="1" smtClean="0">
                <a:latin typeface="+mj-lt"/>
              </a:rPr>
              <a:t>Occurring </a:t>
            </a:r>
            <a:r>
              <a:rPr lang="en-US" sz="2800" i="1" dirty="0" smtClean="0">
                <a:latin typeface="+mj-lt"/>
              </a:rPr>
              <a:t>with </a:t>
            </a:r>
            <a:r>
              <a:rPr lang="en-US" sz="2800" i="1" smtClean="0">
                <a:latin typeface="+mj-lt"/>
              </a:rPr>
              <a:t>/ because of a </a:t>
            </a:r>
            <a:r>
              <a:rPr lang="en-US" sz="2800" b="1" i="1" dirty="0" smtClean="0">
                <a:latin typeface="+mj-lt"/>
              </a:rPr>
              <a:t>RW conflict</a:t>
            </a:r>
            <a:endParaRPr lang="en-US" sz="2800" b="1" i="1" dirty="0">
              <a:latin typeface="+mj-lt"/>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11" name="Title 1"/>
          <p:cNvSpPr txBox="1">
            <a:spLocks/>
          </p:cNvSpPr>
          <p:nvPr/>
        </p:nvSpPr>
        <p:spPr>
          <a:xfrm>
            <a:off x="838200" y="3614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Classic Anomalies with Interleaved Execution</a:t>
            </a:r>
            <a:endParaRPr lang="en-US" dirty="0"/>
          </a:p>
        </p:txBody>
      </p:sp>
      <p:sp>
        <p:nvSpPr>
          <p:cNvPr id="4" name="Rectangle 3"/>
          <p:cNvSpPr/>
          <p:nvPr/>
        </p:nvSpPr>
        <p:spPr>
          <a:xfrm>
            <a:off x="838200" y="1785738"/>
            <a:ext cx="3706271" cy="584775"/>
          </a:xfrm>
          <a:prstGeom prst="rect">
            <a:avLst/>
          </a:prstGeom>
        </p:spPr>
        <p:txBody>
          <a:bodyPr wrap="none">
            <a:spAutoFit/>
          </a:bodyPr>
          <a:lstStyle/>
          <a:p>
            <a:r>
              <a:rPr lang="en-US" sz="3200" b="1" dirty="0" smtClean="0">
                <a:latin typeface="+mj-lt"/>
              </a:rPr>
              <a:t>“Unrepeatable read”:</a:t>
            </a:r>
            <a:endParaRPr lang="en-US" sz="3200" b="1" dirty="0">
              <a:latin typeface="+mj-lt"/>
            </a:endParaRPr>
          </a:p>
        </p:txBody>
      </p:sp>
      <p:cxnSp>
        <p:nvCxnSpPr>
          <p:cNvPr id="14" name="Straight Arrow Connector 13"/>
          <p:cNvCxnSpPr/>
          <p:nvPr/>
        </p:nvCxnSpPr>
        <p:spPr>
          <a:xfrm>
            <a:off x="1286648" y="5222672"/>
            <a:ext cx="5201449"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8200" y="3582236"/>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6" name="TextBox 15"/>
          <p:cNvSpPr txBox="1"/>
          <p:nvPr/>
        </p:nvSpPr>
        <p:spPr>
          <a:xfrm>
            <a:off x="838200" y="443788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7" name="TextBox 16"/>
          <p:cNvSpPr txBox="1"/>
          <p:nvPr/>
        </p:nvSpPr>
        <p:spPr>
          <a:xfrm>
            <a:off x="1668787" y="3582236"/>
            <a:ext cx="792205" cy="523220"/>
          </a:xfrm>
          <a:prstGeom prst="rect">
            <a:avLst/>
          </a:prstGeom>
          <a:solidFill>
            <a:srgbClr val="C00000">
              <a:alpha val="20000"/>
            </a:srgbClr>
          </a:solidFill>
          <a:ln>
            <a:solidFill>
              <a:srgbClr val="C00000"/>
            </a:solidFill>
          </a:ln>
        </p:spPr>
        <p:txBody>
          <a:bodyPr wrap="none" rtlCol="0">
            <a:spAutoFit/>
          </a:bodyPr>
          <a:lstStyle/>
          <a:p>
            <a:r>
              <a:rPr lang="en-US" sz="2800" dirty="0" smtClean="0">
                <a:latin typeface="+mj-lt"/>
              </a:rPr>
              <a:t>R(A)</a:t>
            </a:r>
            <a:endParaRPr lang="en-US" sz="2800" dirty="0">
              <a:latin typeface="+mj-lt"/>
            </a:endParaRPr>
          </a:p>
        </p:txBody>
      </p:sp>
      <p:sp>
        <p:nvSpPr>
          <p:cNvPr id="18" name="TextBox 17"/>
          <p:cNvSpPr txBox="1"/>
          <p:nvPr/>
        </p:nvSpPr>
        <p:spPr>
          <a:xfrm>
            <a:off x="5473390" y="3582236"/>
            <a:ext cx="792205" cy="523220"/>
          </a:xfrm>
          <a:prstGeom prst="rect">
            <a:avLst/>
          </a:prstGeom>
          <a:solidFill>
            <a:srgbClr val="C00000">
              <a:alpha val="20000"/>
            </a:srgbClr>
          </a:solidFill>
          <a:ln>
            <a:solidFill>
              <a:srgbClr val="C00000"/>
            </a:solidFill>
          </a:ln>
        </p:spPr>
        <p:txBody>
          <a:bodyPr wrap="none" rtlCol="0">
            <a:spAutoFit/>
          </a:bodyPr>
          <a:lstStyle/>
          <a:p>
            <a:r>
              <a:rPr lang="en-US" sz="2800" dirty="0" smtClean="0">
                <a:latin typeface="+mj-lt"/>
              </a:rPr>
              <a:t>R(A)</a:t>
            </a:r>
            <a:endParaRPr lang="en-US" sz="2800" dirty="0">
              <a:latin typeface="+mj-lt"/>
            </a:endParaRPr>
          </a:p>
        </p:txBody>
      </p:sp>
      <p:sp>
        <p:nvSpPr>
          <p:cNvPr id="10" name="Rectangle 9"/>
          <p:cNvSpPr/>
          <p:nvPr/>
        </p:nvSpPr>
        <p:spPr>
          <a:xfrm>
            <a:off x="7321526" y="2672946"/>
            <a:ext cx="4032274" cy="2677656"/>
          </a:xfrm>
          <a:prstGeom prst="rect">
            <a:avLst/>
          </a:prstGeom>
        </p:spPr>
        <p:txBody>
          <a:bodyPr wrap="square">
            <a:spAutoFit/>
          </a:bodyPr>
          <a:lstStyle/>
          <a:p>
            <a:pPr marL="342900" indent="-342900">
              <a:buFont typeface="+mj-lt"/>
              <a:buAutoNum type="arabicPeriod"/>
            </a:pPr>
            <a:r>
              <a:rPr lang="en-US" sz="2400" dirty="0" smtClean="0">
                <a:latin typeface="+mj-lt"/>
              </a:rPr>
              <a:t>T</a:t>
            </a:r>
            <a:r>
              <a:rPr lang="en-US" sz="2400" baseline="-25000" dirty="0" smtClean="0">
                <a:latin typeface="+mj-lt"/>
              </a:rPr>
              <a:t>1</a:t>
            </a:r>
            <a:r>
              <a:rPr lang="en-US" sz="2400" dirty="0" smtClean="0">
                <a:latin typeface="+mj-lt"/>
              </a:rPr>
              <a:t> </a:t>
            </a:r>
            <a:r>
              <a:rPr lang="en-US" sz="2400" u="sng" dirty="0">
                <a:latin typeface="+mj-lt"/>
              </a:rPr>
              <a:t>reads</a:t>
            </a:r>
            <a:r>
              <a:rPr lang="en-US" sz="2400" b="1" dirty="0">
                <a:latin typeface="+mj-lt"/>
              </a:rPr>
              <a:t> </a:t>
            </a:r>
            <a:r>
              <a:rPr lang="en-US" sz="2400" dirty="0">
                <a:latin typeface="+mj-lt"/>
              </a:rPr>
              <a:t>some </a:t>
            </a:r>
            <a:r>
              <a:rPr lang="en-US" sz="2400" dirty="0" smtClean="0">
                <a:latin typeface="+mj-lt"/>
              </a:rPr>
              <a:t>data</a:t>
            </a:r>
            <a:r>
              <a:rPr lang="en-US" sz="2400" dirty="0">
                <a:latin typeface="+mj-lt"/>
              </a:rPr>
              <a:t> </a:t>
            </a:r>
            <a:r>
              <a:rPr lang="en-US" sz="2400" dirty="0" smtClean="0">
                <a:latin typeface="+mj-lt"/>
              </a:rPr>
              <a:t>from A</a:t>
            </a:r>
          </a:p>
          <a:p>
            <a:pPr marL="342900" indent="-342900">
              <a:buFont typeface="+mj-lt"/>
              <a:buAutoNum type="arabicPeriod"/>
            </a:pPr>
            <a:endParaRPr lang="en-US" sz="2400" dirty="0" smtClean="0">
              <a:latin typeface="+mj-lt"/>
            </a:endParaRPr>
          </a:p>
          <a:p>
            <a:pPr marL="342900" indent="-342900">
              <a:buFont typeface="+mj-lt"/>
              <a:buAutoNum type="arabicPeriod"/>
            </a:pPr>
            <a:r>
              <a:rPr lang="en-US" sz="2400" dirty="0" smtClean="0">
                <a:latin typeface="+mj-lt"/>
              </a:rPr>
              <a:t>T</a:t>
            </a:r>
            <a:r>
              <a:rPr lang="en-US" sz="2400" baseline="-25000" dirty="0" smtClean="0">
                <a:latin typeface="+mj-lt"/>
              </a:rPr>
              <a:t>2</a:t>
            </a:r>
            <a:r>
              <a:rPr lang="en-US" sz="2400" dirty="0" smtClean="0">
                <a:latin typeface="+mj-lt"/>
              </a:rPr>
              <a:t> </a:t>
            </a:r>
            <a:r>
              <a:rPr lang="en-US" sz="2400" u="sng" dirty="0" smtClean="0">
                <a:latin typeface="+mj-lt"/>
              </a:rPr>
              <a:t>writes</a:t>
            </a:r>
            <a:r>
              <a:rPr lang="en-US" sz="2400" dirty="0" smtClean="0">
                <a:latin typeface="+mj-lt"/>
              </a:rPr>
              <a:t> to A</a:t>
            </a:r>
          </a:p>
          <a:p>
            <a:pPr marL="342900" indent="-342900">
              <a:buFont typeface="+mj-lt"/>
              <a:buAutoNum type="arabicPeriod"/>
            </a:pPr>
            <a:endParaRPr lang="en-US" sz="2400" dirty="0" smtClean="0">
              <a:latin typeface="+mj-lt"/>
            </a:endParaRPr>
          </a:p>
          <a:p>
            <a:pPr marL="342900" indent="-342900">
              <a:buFont typeface="+mj-lt"/>
              <a:buAutoNum type="arabicPeriod"/>
            </a:pPr>
            <a:r>
              <a:rPr lang="en-US" sz="2400" dirty="0" smtClean="0">
                <a:latin typeface="+mj-lt"/>
              </a:rPr>
              <a:t>Then, </a:t>
            </a:r>
            <a:r>
              <a:rPr lang="en-US" sz="2400" dirty="0">
                <a:latin typeface="+mj-lt"/>
              </a:rPr>
              <a:t>T</a:t>
            </a:r>
            <a:r>
              <a:rPr lang="en-US" sz="2400" baseline="-25000" dirty="0">
                <a:latin typeface="+mj-lt"/>
              </a:rPr>
              <a:t>1</a:t>
            </a:r>
            <a:r>
              <a:rPr lang="en-US" sz="2400" dirty="0">
                <a:latin typeface="+mj-lt"/>
              </a:rPr>
              <a:t> reads </a:t>
            </a:r>
            <a:r>
              <a:rPr lang="en-US" sz="2400" dirty="0" smtClean="0">
                <a:latin typeface="+mj-lt"/>
              </a:rPr>
              <a:t>from A again </a:t>
            </a:r>
            <a:r>
              <a:rPr lang="en-US" sz="2400" i="1" dirty="0" smtClean="0">
                <a:latin typeface="+mj-lt"/>
              </a:rPr>
              <a:t>and now gets </a:t>
            </a:r>
            <a:r>
              <a:rPr lang="en-US" sz="2400" i="1" dirty="0">
                <a:latin typeface="+mj-lt"/>
              </a:rPr>
              <a:t>a different / inconsistent value</a:t>
            </a:r>
          </a:p>
        </p:txBody>
      </p:sp>
      <p:grpSp>
        <p:nvGrpSpPr>
          <p:cNvPr id="27" name="Group 26"/>
          <p:cNvGrpSpPr/>
          <p:nvPr/>
        </p:nvGrpSpPr>
        <p:grpSpPr>
          <a:xfrm>
            <a:off x="2692474" y="4437882"/>
            <a:ext cx="2549434" cy="528557"/>
            <a:chOff x="2692474" y="4437882"/>
            <a:chExt cx="2549434" cy="528557"/>
          </a:xfrm>
        </p:grpSpPr>
        <p:sp>
          <p:nvSpPr>
            <p:cNvPr id="19" name="TextBox 18"/>
            <p:cNvSpPr txBox="1"/>
            <p:nvPr/>
          </p:nvSpPr>
          <p:spPr>
            <a:xfrm>
              <a:off x="2692474" y="4443219"/>
              <a:ext cx="792205" cy="523220"/>
            </a:xfrm>
            <a:prstGeom prst="rect">
              <a:avLst/>
            </a:prstGeom>
            <a:solidFill>
              <a:srgbClr val="0070C0">
                <a:alpha val="20000"/>
              </a:srgbClr>
            </a:solidFill>
            <a:ln>
              <a:solidFill>
                <a:srgbClr val="0070C0"/>
              </a:solidFill>
            </a:ln>
          </p:spPr>
          <p:txBody>
            <a:bodyPr wrap="none" rtlCol="0">
              <a:spAutoFit/>
            </a:bodyPr>
            <a:lstStyle/>
            <a:p>
              <a:r>
                <a:rPr lang="en-US" sz="2800" smtClean="0">
                  <a:latin typeface="+mj-lt"/>
                </a:rPr>
                <a:t>R(A)</a:t>
              </a:r>
              <a:endParaRPr lang="en-US" sz="2800" dirty="0">
                <a:latin typeface="+mj-lt"/>
              </a:endParaRPr>
            </a:p>
          </p:txBody>
        </p:sp>
        <p:sp>
          <p:nvSpPr>
            <p:cNvPr id="22" name="TextBox 21"/>
            <p:cNvSpPr txBox="1"/>
            <p:nvPr/>
          </p:nvSpPr>
          <p:spPr>
            <a:xfrm>
              <a:off x="3716161" y="4442140"/>
              <a:ext cx="917239" cy="523220"/>
            </a:xfrm>
            <a:prstGeom prst="rect">
              <a:avLst/>
            </a:prstGeom>
            <a:solidFill>
              <a:srgbClr val="0070C0">
                <a:alpha val="20000"/>
              </a:srgbClr>
            </a:solidFill>
            <a:ln>
              <a:solidFill>
                <a:srgbClr val="0070C0"/>
              </a:solidFill>
            </a:ln>
          </p:spPr>
          <p:txBody>
            <a:bodyPr wrap="none" rtlCol="0">
              <a:spAutoFit/>
            </a:bodyPr>
            <a:lstStyle/>
            <a:p>
              <a:r>
                <a:rPr lang="en-US" sz="2800" dirty="0">
                  <a:latin typeface="+mj-lt"/>
                </a:rPr>
                <a:t>W</a:t>
              </a:r>
              <a:r>
                <a:rPr lang="en-US" sz="2800" dirty="0" smtClean="0">
                  <a:latin typeface="+mj-lt"/>
                </a:rPr>
                <a:t>(A)</a:t>
              </a:r>
              <a:endParaRPr lang="en-US" sz="2800" dirty="0">
                <a:latin typeface="+mj-lt"/>
              </a:endParaRPr>
            </a:p>
          </p:txBody>
        </p:sp>
        <p:sp>
          <p:nvSpPr>
            <p:cNvPr id="25" name="TextBox 24"/>
            <p:cNvSpPr txBox="1"/>
            <p:nvPr/>
          </p:nvSpPr>
          <p:spPr>
            <a:xfrm>
              <a:off x="4864882" y="4437882"/>
              <a:ext cx="377026" cy="523220"/>
            </a:xfrm>
            <a:prstGeom prst="rect">
              <a:avLst/>
            </a:prstGeom>
            <a:solidFill>
              <a:srgbClr val="0070C0">
                <a:alpha val="20000"/>
              </a:srgbClr>
            </a:solidFill>
            <a:ln>
              <a:solidFill>
                <a:srgbClr val="0070C0"/>
              </a:solidFill>
            </a:ln>
          </p:spPr>
          <p:txBody>
            <a:bodyPr wrap="none" rtlCol="0">
              <a:spAutoFit/>
            </a:bodyPr>
            <a:lstStyle/>
            <a:p>
              <a:r>
                <a:rPr lang="en-US" sz="2800" dirty="0" smtClean="0">
                  <a:latin typeface="+mj-lt"/>
                </a:rPr>
                <a:t>C</a:t>
              </a:r>
              <a:endParaRPr lang="en-US" sz="2800" dirty="0">
                <a:latin typeface="+mj-lt"/>
              </a:endParaRPr>
            </a:p>
          </p:txBody>
        </p:sp>
      </p:grpSp>
      <p:sp>
        <p:nvSpPr>
          <p:cNvPr id="23" name="TextBox 22"/>
          <p:cNvSpPr txBox="1"/>
          <p:nvPr/>
        </p:nvSpPr>
        <p:spPr>
          <a:xfrm>
            <a:off x="838200" y="2672946"/>
            <a:ext cx="1323696" cy="461665"/>
          </a:xfrm>
          <a:prstGeom prst="rect">
            <a:avLst/>
          </a:prstGeom>
          <a:noFill/>
        </p:spPr>
        <p:txBody>
          <a:bodyPr wrap="none" rtlCol="0">
            <a:spAutoFit/>
          </a:bodyPr>
          <a:lstStyle/>
          <a:p>
            <a:r>
              <a:rPr lang="en-US" sz="2400" smtClean="0">
                <a:latin typeface="+mj-lt"/>
              </a:rPr>
              <a:t>Example:</a:t>
            </a:r>
            <a:endParaRPr lang="en-US" sz="2400">
              <a:latin typeface="+mj-lt"/>
            </a:endParaRPr>
          </a:p>
        </p:txBody>
      </p:sp>
    </p:spTree>
    <p:extLst>
      <p:ext uri="{BB962C8B-B14F-4D97-AF65-F5344CB8AC3E}">
        <p14:creationId xmlns:p14="http://schemas.microsoft.com/office/powerpoint/2010/main" val="8917041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0"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2153" y="5933614"/>
            <a:ext cx="6127704"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pPr algn="ctr"/>
            <a:r>
              <a:rPr lang="en-US" sz="2800" i="1" smtClean="0">
                <a:latin typeface="+mj-lt"/>
              </a:rPr>
              <a:t>Occurring with / because of </a:t>
            </a:r>
            <a:r>
              <a:rPr lang="en-US" sz="2800" i="1" dirty="0" smtClean="0">
                <a:latin typeface="+mj-lt"/>
              </a:rPr>
              <a:t>a </a:t>
            </a:r>
            <a:r>
              <a:rPr lang="en-US" sz="2800" b="1" i="1" dirty="0" smtClean="0">
                <a:latin typeface="+mj-lt"/>
              </a:rPr>
              <a:t>WR conflict</a:t>
            </a:r>
            <a:endParaRPr lang="en-US" sz="2800" b="1" i="1" dirty="0">
              <a:latin typeface="+mj-lt"/>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11" name="Title 1"/>
          <p:cNvSpPr txBox="1">
            <a:spLocks/>
          </p:cNvSpPr>
          <p:nvPr/>
        </p:nvSpPr>
        <p:spPr>
          <a:xfrm>
            <a:off x="838200" y="3614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Classic Anomalies with Interleaved Execution</a:t>
            </a:r>
            <a:endParaRPr lang="en-US" dirty="0"/>
          </a:p>
        </p:txBody>
      </p:sp>
      <p:sp>
        <p:nvSpPr>
          <p:cNvPr id="4" name="Rectangle 3"/>
          <p:cNvSpPr/>
          <p:nvPr/>
        </p:nvSpPr>
        <p:spPr>
          <a:xfrm>
            <a:off x="838200" y="1785738"/>
            <a:ext cx="7060523" cy="584775"/>
          </a:xfrm>
          <a:prstGeom prst="rect">
            <a:avLst/>
          </a:prstGeom>
        </p:spPr>
        <p:txBody>
          <a:bodyPr wrap="none">
            <a:spAutoFit/>
          </a:bodyPr>
          <a:lstStyle/>
          <a:p>
            <a:r>
              <a:rPr lang="en-US" sz="3200" b="1" dirty="0" smtClean="0">
                <a:latin typeface="+mj-lt"/>
              </a:rPr>
              <a:t>“Dirty read” / Reading uncommitted data:</a:t>
            </a:r>
            <a:endParaRPr lang="en-US" sz="3200" b="1" dirty="0">
              <a:latin typeface="+mj-lt"/>
            </a:endParaRPr>
          </a:p>
        </p:txBody>
      </p:sp>
      <p:cxnSp>
        <p:nvCxnSpPr>
          <p:cNvPr id="14" name="Straight Arrow Connector 13"/>
          <p:cNvCxnSpPr/>
          <p:nvPr/>
        </p:nvCxnSpPr>
        <p:spPr>
          <a:xfrm>
            <a:off x="1286648" y="5222672"/>
            <a:ext cx="5201449"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8200" y="3582236"/>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6" name="TextBox 15"/>
          <p:cNvSpPr txBox="1"/>
          <p:nvPr/>
        </p:nvSpPr>
        <p:spPr>
          <a:xfrm>
            <a:off x="838200" y="443788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7" name="TextBox 16"/>
          <p:cNvSpPr txBox="1"/>
          <p:nvPr/>
        </p:nvSpPr>
        <p:spPr>
          <a:xfrm>
            <a:off x="1640811" y="3582236"/>
            <a:ext cx="917239" cy="523220"/>
          </a:xfrm>
          <a:prstGeom prst="rect">
            <a:avLst/>
          </a:prstGeom>
          <a:solidFill>
            <a:srgbClr val="C00000">
              <a:alpha val="20000"/>
            </a:srgbClr>
          </a:solidFill>
          <a:ln>
            <a:solidFill>
              <a:srgbClr val="C00000"/>
            </a:solidFill>
          </a:ln>
        </p:spPr>
        <p:txBody>
          <a:bodyPr wrap="none" rtlCol="0">
            <a:spAutoFit/>
          </a:bodyPr>
          <a:lstStyle/>
          <a:p>
            <a:r>
              <a:rPr lang="en-US" sz="2800" dirty="0">
                <a:latin typeface="+mj-lt"/>
              </a:rPr>
              <a:t>W</a:t>
            </a:r>
            <a:r>
              <a:rPr lang="en-US" sz="2800" dirty="0" smtClean="0">
                <a:latin typeface="+mj-lt"/>
              </a:rPr>
              <a:t>(A)</a:t>
            </a:r>
            <a:endParaRPr lang="en-US" sz="2800" dirty="0">
              <a:latin typeface="+mj-lt"/>
            </a:endParaRPr>
          </a:p>
        </p:txBody>
      </p:sp>
      <p:sp>
        <p:nvSpPr>
          <p:cNvPr id="18" name="TextBox 17"/>
          <p:cNvSpPr txBox="1"/>
          <p:nvPr/>
        </p:nvSpPr>
        <p:spPr>
          <a:xfrm>
            <a:off x="5465645" y="3588095"/>
            <a:ext cx="386644" cy="523220"/>
          </a:xfrm>
          <a:prstGeom prst="rect">
            <a:avLst/>
          </a:prstGeom>
          <a:solidFill>
            <a:srgbClr val="C00000">
              <a:alpha val="20000"/>
            </a:srgbClr>
          </a:solidFill>
          <a:ln>
            <a:solidFill>
              <a:srgbClr val="C00000"/>
            </a:solidFill>
          </a:ln>
        </p:spPr>
        <p:txBody>
          <a:bodyPr wrap="none" rtlCol="0">
            <a:spAutoFit/>
          </a:bodyPr>
          <a:lstStyle/>
          <a:p>
            <a:r>
              <a:rPr lang="en-US" sz="2800" dirty="0" smtClean="0">
                <a:latin typeface="+mj-lt"/>
              </a:rPr>
              <a:t>A</a:t>
            </a:r>
            <a:endParaRPr lang="en-US" sz="2800" dirty="0">
              <a:latin typeface="+mj-lt"/>
            </a:endParaRPr>
          </a:p>
        </p:txBody>
      </p:sp>
      <p:sp>
        <p:nvSpPr>
          <p:cNvPr id="10" name="Rectangle 9"/>
          <p:cNvSpPr/>
          <p:nvPr/>
        </p:nvSpPr>
        <p:spPr>
          <a:xfrm>
            <a:off x="7321526" y="2672946"/>
            <a:ext cx="4032274" cy="3046988"/>
          </a:xfrm>
          <a:prstGeom prst="rect">
            <a:avLst/>
          </a:prstGeom>
        </p:spPr>
        <p:txBody>
          <a:bodyPr wrap="square">
            <a:spAutoFit/>
          </a:bodyPr>
          <a:lstStyle/>
          <a:p>
            <a:pPr marL="342900" indent="-342900">
              <a:buFont typeface="+mj-lt"/>
              <a:buAutoNum type="arabicPeriod"/>
            </a:pPr>
            <a:r>
              <a:rPr lang="en-US" sz="2400" dirty="0" smtClean="0">
                <a:latin typeface="+mj-lt"/>
              </a:rPr>
              <a:t>T</a:t>
            </a:r>
            <a:r>
              <a:rPr lang="en-US" sz="2400" baseline="-25000" dirty="0" smtClean="0">
                <a:latin typeface="+mj-lt"/>
              </a:rPr>
              <a:t>1</a:t>
            </a:r>
            <a:r>
              <a:rPr lang="en-US" sz="2400" dirty="0" smtClean="0">
                <a:latin typeface="+mj-lt"/>
              </a:rPr>
              <a:t> </a:t>
            </a:r>
            <a:r>
              <a:rPr lang="en-US" sz="2400" u="sng" dirty="0" smtClean="0">
                <a:latin typeface="+mj-lt"/>
              </a:rPr>
              <a:t>writes</a:t>
            </a:r>
            <a:r>
              <a:rPr lang="en-US" sz="2400" dirty="0" smtClean="0">
                <a:latin typeface="+mj-lt"/>
              </a:rPr>
              <a:t> some data</a:t>
            </a:r>
            <a:r>
              <a:rPr lang="en-US" sz="2400" dirty="0">
                <a:latin typeface="+mj-lt"/>
              </a:rPr>
              <a:t> </a:t>
            </a:r>
            <a:r>
              <a:rPr lang="en-US" sz="2400" dirty="0" smtClean="0">
                <a:latin typeface="+mj-lt"/>
              </a:rPr>
              <a:t>to A</a:t>
            </a:r>
          </a:p>
          <a:p>
            <a:pPr marL="342900" indent="-342900">
              <a:buFont typeface="+mj-lt"/>
              <a:buAutoNum type="arabicPeriod"/>
            </a:pPr>
            <a:endParaRPr lang="en-US" sz="2400" dirty="0" smtClean="0">
              <a:latin typeface="+mj-lt"/>
            </a:endParaRPr>
          </a:p>
          <a:p>
            <a:pPr marL="342900" indent="-342900">
              <a:buFont typeface="+mj-lt"/>
              <a:buAutoNum type="arabicPeriod"/>
            </a:pPr>
            <a:r>
              <a:rPr lang="en-US" sz="2400" dirty="0" smtClean="0">
                <a:latin typeface="+mj-lt"/>
              </a:rPr>
              <a:t>T</a:t>
            </a:r>
            <a:r>
              <a:rPr lang="en-US" sz="2400" baseline="-25000" dirty="0" smtClean="0">
                <a:latin typeface="+mj-lt"/>
              </a:rPr>
              <a:t>2</a:t>
            </a:r>
            <a:r>
              <a:rPr lang="en-US" sz="2400" dirty="0" smtClean="0">
                <a:latin typeface="+mj-lt"/>
              </a:rPr>
              <a:t> </a:t>
            </a:r>
            <a:r>
              <a:rPr lang="en-US" sz="2400" u="sng" dirty="0" smtClean="0">
                <a:latin typeface="+mj-lt"/>
              </a:rPr>
              <a:t>reads</a:t>
            </a:r>
            <a:r>
              <a:rPr lang="en-US" sz="2400" dirty="0" smtClean="0">
                <a:latin typeface="+mj-lt"/>
              </a:rPr>
              <a:t> from A, then writes back to A &amp; commits</a:t>
            </a:r>
          </a:p>
          <a:p>
            <a:pPr marL="342900" indent="-342900">
              <a:buFont typeface="+mj-lt"/>
              <a:buAutoNum type="arabicPeriod"/>
            </a:pPr>
            <a:endParaRPr lang="en-US" sz="2400" dirty="0" smtClean="0">
              <a:latin typeface="+mj-lt"/>
            </a:endParaRPr>
          </a:p>
          <a:p>
            <a:pPr marL="342900" indent="-342900">
              <a:buFont typeface="+mj-lt"/>
              <a:buAutoNum type="arabicPeriod"/>
            </a:pPr>
            <a:r>
              <a:rPr lang="en-US" sz="2400" dirty="0" smtClean="0">
                <a:latin typeface="+mj-lt"/>
              </a:rPr>
              <a:t>T</a:t>
            </a:r>
            <a:r>
              <a:rPr lang="en-US" sz="2400" baseline="-25000" dirty="0" smtClean="0">
                <a:latin typeface="+mj-lt"/>
              </a:rPr>
              <a:t>1</a:t>
            </a:r>
            <a:r>
              <a:rPr lang="en-US" sz="2400" dirty="0" smtClean="0">
                <a:latin typeface="+mj-lt"/>
              </a:rPr>
              <a:t> then aborts- </a:t>
            </a:r>
            <a:r>
              <a:rPr lang="en-US" sz="2400" i="1" dirty="0" smtClean="0">
                <a:latin typeface="+mj-lt"/>
              </a:rPr>
              <a:t>now T</a:t>
            </a:r>
            <a:r>
              <a:rPr lang="en-US" sz="2400" i="1" baseline="-25000" dirty="0" smtClean="0">
                <a:latin typeface="+mj-lt"/>
              </a:rPr>
              <a:t>2</a:t>
            </a:r>
            <a:r>
              <a:rPr lang="en-US" sz="2400" i="1" dirty="0" smtClean="0">
                <a:latin typeface="+mj-lt"/>
              </a:rPr>
              <a:t>’s result is based on an obsolete / inconsistent </a:t>
            </a:r>
            <a:r>
              <a:rPr lang="en-US" sz="2400" i="1" dirty="0">
                <a:latin typeface="+mj-lt"/>
              </a:rPr>
              <a:t>value</a:t>
            </a:r>
          </a:p>
        </p:txBody>
      </p:sp>
      <p:grpSp>
        <p:nvGrpSpPr>
          <p:cNvPr id="3" name="Group 2"/>
          <p:cNvGrpSpPr/>
          <p:nvPr/>
        </p:nvGrpSpPr>
        <p:grpSpPr>
          <a:xfrm>
            <a:off x="2763331" y="4437882"/>
            <a:ext cx="2497032" cy="523220"/>
            <a:chOff x="2763331" y="4437882"/>
            <a:chExt cx="2497032" cy="523220"/>
          </a:xfrm>
        </p:grpSpPr>
        <p:sp>
          <p:nvSpPr>
            <p:cNvPr id="19" name="TextBox 18"/>
            <p:cNvSpPr txBox="1"/>
            <p:nvPr/>
          </p:nvSpPr>
          <p:spPr>
            <a:xfrm>
              <a:off x="2763331" y="4437882"/>
              <a:ext cx="792205" cy="523220"/>
            </a:xfrm>
            <a:prstGeom prst="rect">
              <a:avLst/>
            </a:prstGeom>
            <a:solidFill>
              <a:srgbClr val="0070C0">
                <a:alpha val="20000"/>
              </a:srgbClr>
            </a:solidFill>
            <a:ln>
              <a:solidFill>
                <a:srgbClr val="0070C0"/>
              </a:solidFill>
            </a:ln>
          </p:spPr>
          <p:txBody>
            <a:bodyPr wrap="none" rtlCol="0">
              <a:spAutoFit/>
            </a:bodyPr>
            <a:lstStyle/>
            <a:p>
              <a:r>
                <a:rPr lang="en-US" sz="2800" smtClean="0">
                  <a:latin typeface="+mj-lt"/>
                </a:rPr>
                <a:t>R(A)</a:t>
              </a:r>
              <a:endParaRPr lang="en-US" sz="2800" dirty="0">
                <a:latin typeface="+mj-lt"/>
              </a:endParaRPr>
            </a:p>
          </p:txBody>
        </p:sp>
        <p:sp>
          <p:nvSpPr>
            <p:cNvPr id="22" name="TextBox 21"/>
            <p:cNvSpPr txBox="1"/>
            <p:nvPr/>
          </p:nvSpPr>
          <p:spPr>
            <a:xfrm>
              <a:off x="3760817" y="4437882"/>
              <a:ext cx="917239" cy="523220"/>
            </a:xfrm>
            <a:prstGeom prst="rect">
              <a:avLst/>
            </a:prstGeom>
            <a:solidFill>
              <a:srgbClr val="0070C0">
                <a:alpha val="20000"/>
              </a:srgbClr>
            </a:solidFill>
            <a:ln>
              <a:solidFill>
                <a:srgbClr val="0070C0"/>
              </a:solidFill>
            </a:ln>
          </p:spPr>
          <p:txBody>
            <a:bodyPr wrap="none" rtlCol="0">
              <a:spAutoFit/>
            </a:bodyPr>
            <a:lstStyle/>
            <a:p>
              <a:r>
                <a:rPr lang="en-US" sz="2800" dirty="0">
                  <a:latin typeface="+mj-lt"/>
                </a:rPr>
                <a:t>W</a:t>
              </a:r>
              <a:r>
                <a:rPr lang="en-US" sz="2800" dirty="0" smtClean="0">
                  <a:latin typeface="+mj-lt"/>
                </a:rPr>
                <a:t>(A)</a:t>
              </a:r>
              <a:endParaRPr lang="en-US" sz="2800" dirty="0">
                <a:latin typeface="+mj-lt"/>
              </a:endParaRPr>
            </a:p>
          </p:txBody>
        </p:sp>
        <p:sp>
          <p:nvSpPr>
            <p:cNvPr id="25" name="TextBox 24"/>
            <p:cNvSpPr txBox="1"/>
            <p:nvPr/>
          </p:nvSpPr>
          <p:spPr>
            <a:xfrm>
              <a:off x="4883337" y="4437882"/>
              <a:ext cx="377026" cy="523220"/>
            </a:xfrm>
            <a:prstGeom prst="rect">
              <a:avLst/>
            </a:prstGeom>
            <a:solidFill>
              <a:srgbClr val="0070C0">
                <a:alpha val="20000"/>
              </a:srgbClr>
            </a:solidFill>
            <a:ln>
              <a:solidFill>
                <a:srgbClr val="0070C0"/>
              </a:solidFill>
            </a:ln>
          </p:spPr>
          <p:txBody>
            <a:bodyPr wrap="none" rtlCol="0">
              <a:spAutoFit/>
            </a:bodyPr>
            <a:lstStyle/>
            <a:p>
              <a:r>
                <a:rPr lang="en-US" sz="2800" dirty="0" smtClean="0">
                  <a:latin typeface="+mj-lt"/>
                </a:rPr>
                <a:t>C</a:t>
              </a:r>
              <a:endParaRPr lang="en-US" sz="2800" dirty="0">
                <a:latin typeface="+mj-lt"/>
              </a:endParaRPr>
            </a:p>
          </p:txBody>
        </p:sp>
      </p:grpSp>
      <p:sp>
        <p:nvSpPr>
          <p:cNvPr id="23" name="TextBox 22"/>
          <p:cNvSpPr txBox="1"/>
          <p:nvPr/>
        </p:nvSpPr>
        <p:spPr>
          <a:xfrm>
            <a:off x="838200" y="2672946"/>
            <a:ext cx="1323696" cy="461665"/>
          </a:xfrm>
          <a:prstGeom prst="rect">
            <a:avLst/>
          </a:prstGeom>
          <a:noFill/>
        </p:spPr>
        <p:txBody>
          <a:bodyPr wrap="none" rtlCol="0">
            <a:spAutoFit/>
          </a:bodyPr>
          <a:lstStyle/>
          <a:p>
            <a:r>
              <a:rPr lang="en-US" sz="2400" smtClean="0">
                <a:latin typeface="+mj-lt"/>
              </a:rPr>
              <a:t>Example:</a:t>
            </a:r>
            <a:endParaRPr lang="en-US" sz="2400">
              <a:latin typeface="+mj-lt"/>
            </a:endParaRPr>
          </a:p>
        </p:txBody>
      </p:sp>
    </p:spTree>
    <p:extLst>
      <p:ext uri="{BB962C8B-B14F-4D97-AF65-F5344CB8AC3E}">
        <p14:creationId xmlns:p14="http://schemas.microsoft.com/office/powerpoint/2010/main" val="12766004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Our “model” of the DBMS / computer</a:t>
            </a:r>
          </a:p>
          <a:p>
            <a:pPr marL="514350" indent="-514350">
              <a:buAutoNum type="arabicPeriod"/>
            </a:pPr>
            <a:endParaRPr lang="en-US" dirty="0" smtClean="0">
              <a:latin typeface="+mj-lt"/>
            </a:endParaRPr>
          </a:p>
          <a:p>
            <a:pPr marL="514350" indent="-514350">
              <a:buAutoNum type="arabicPeriod"/>
            </a:pPr>
            <a:r>
              <a:rPr lang="en-US" dirty="0" smtClean="0">
                <a:latin typeface="+mj-lt"/>
              </a:rPr>
              <a:t>Transactions basics</a:t>
            </a:r>
          </a:p>
          <a:p>
            <a:pPr marL="514350" indent="-514350">
              <a:buAutoNum type="arabicPeriod"/>
            </a:pPr>
            <a:endParaRPr lang="en-US" dirty="0">
              <a:latin typeface="+mj-lt"/>
            </a:endParaRPr>
          </a:p>
          <a:p>
            <a:pPr marL="514350" indent="-514350">
              <a:buAutoNum type="arabicPeriod"/>
            </a:pPr>
            <a:r>
              <a:rPr lang="en-US" dirty="0" smtClean="0">
                <a:latin typeface="+mj-lt"/>
              </a:rPr>
              <a:t>Motivation: Recovery &amp; Durability</a:t>
            </a:r>
            <a:endParaRPr lang="en-US" dirty="0">
              <a:latin typeface="+mj-lt"/>
            </a:endParaRPr>
          </a:p>
          <a:p>
            <a:pPr marL="514350" indent="-514350">
              <a:buAutoNum type="arabicPeriod"/>
            </a:pPr>
            <a:endParaRPr lang="en-US" dirty="0" smtClean="0">
              <a:latin typeface="+mj-lt"/>
            </a:endParaRPr>
          </a:p>
          <a:p>
            <a:pPr marL="514350" indent="-514350">
              <a:buAutoNum type="arabicPeriod"/>
            </a:pPr>
            <a:r>
              <a:rPr lang="en-US" dirty="0" smtClean="0">
                <a:latin typeface="+mj-lt"/>
              </a:rPr>
              <a:t>Motivation: Concurrency </a:t>
            </a:r>
            <a:r>
              <a:rPr lang="en-US" i="1" dirty="0" smtClean="0">
                <a:latin typeface="+mj-lt"/>
              </a:rPr>
              <a:t>[next lecture]</a:t>
            </a:r>
            <a:endParaRPr lang="en-US" dirty="0" smtClean="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8</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1996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11" name="Title 1"/>
          <p:cNvSpPr txBox="1">
            <a:spLocks/>
          </p:cNvSpPr>
          <p:nvPr/>
        </p:nvSpPr>
        <p:spPr>
          <a:xfrm>
            <a:off x="838200" y="3614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Classic Anomalies with Interleaved Execution</a:t>
            </a:r>
            <a:endParaRPr lang="en-US" dirty="0"/>
          </a:p>
        </p:txBody>
      </p:sp>
      <p:sp>
        <p:nvSpPr>
          <p:cNvPr id="4" name="Rectangle 3"/>
          <p:cNvSpPr/>
          <p:nvPr/>
        </p:nvSpPr>
        <p:spPr>
          <a:xfrm>
            <a:off x="838200" y="1785738"/>
            <a:ext cx="7783156" cy="584775"/>
          </a:xfrm>
          <a:prstGeom prst="rect">
            <a:avLst/>
          </a:prstGeom>
        </p:spPr>
        <p:txBody>
          <a:bodyPr wrap="none">
            <a:spAutoFit/>
          </a:bodyPr>
          <a:lstStyle/>
          <a:p>
            <a:r>
              <a:rPr lang="en-US" sz="3200" b="1" dirty="0" smtClean="0">
                <a:latin typeface="+mj-lt"/>
              </a:rPr>
              <a:t>“Inconsistent read” / Reading partial commits:</a:t>
            </a:r>
            <a:endParaRPr lang="en-US" sz="3200" b="1" dirty="0">
              <a:latin typeface="+mj-lt"/>
            </a:endParaRPr>
          </a:p>
        </p:txBody>
      </p:sp>
      <p:cxnSp>
        <p:nvCxnSpPr>
          <p:cNvPr id="14" name="Straight Arrow Connector 13"/>
          <p:cNvCxnSpPr/>
          <p:nvPr/>
        </p:nvCxnSpPr>
        <p:spPr>
          <a:xfrm>
            <a:off x="1397833" y="5211506"/>
            <a:ext cx="653800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8200" y="3582236"/>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6" name="TextBox 15"/>
          <p:cNvSpPr txBox="1"/>
          <p:nvPr/>
        </p:nvSpPr>
        <p:spPr>
          <a:xfrm>
            <a:off x="838200" y="443788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7" name="TextBox 16"/>
          <p:cNvSpPr txBox="1"/>
          <p:nvPr/>
        </p:nvSpPr>
        <p:spPr>
          <a:xfrm>
            <a:off x="1675489" y="3526846"/>
            <a:ext cx="811441" cy="461665"/>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W</a:t>
            </a:r>
            <a:r>
              <a:rPr lang="en-US" sz="2400" dirty="0" smtClean="0">
                <a:latin typeface="+mj-lt"/>
              </a:rPr>
              <a:t>(A)</a:t>
            </a:r>
            <a:endParaRPr lang="en-US" sz="2400" dirty="0">
              <a:latin typeface="+mj-lt"/>
            </a:endParaRPr>
          </a:p>
        </p:txBody>
      </p:sp>
      <p:sp>
        <p:nvSpPr>
          <p:cNvPr id="10" name="Rectangle 9"/>
          <p:cNvSpPr/>
          <p:nvPr/>
        </p:nvSpPr>
        <p:spPr>
          <a:xfrm>
            <a:off x="8223778" y="2469221"/>
            <a:ext cx="3804166" cy="3416320"/>
          </a:xfrm>
          <a:prstGeom prst="rect">
            <a:avLst/>
          </a:prstGeom>
        </p:spPr>
        <p:txBody>
          <a:bodyPr wrap="square">
            <a:spAutoFit/>
          </a:bodyPr>
          <a:lstStyle/>
          <a:p>
            <a:pPr marL="342900" indent="-342900">
              <a:buFont typeface="+mj-lt"/>
              <a:buAutoNum type="arabicPeriod"/>
            </a:pPr>
            <a:r>
              <a:rPr lang="en-US" sz="2400" dirty="0" smtClean="0">
                <a:latin typeface="+mj-lt"/>
              </a:rPr>
              <a:t>T</a:t>
            </a:r>
            <a:r>
              <a:rPr lang="en-US" sz="2400" baseline="-25000" dirty="0" smtClean="0">
                <a:latin typeface="+mj-lt"/>
              </a:rPr>
              <a:t>1</a:t>
            </a:r>
            <a:r>
              <a:rPr lang="en-US" sz="2400" dirty="0" smtClean="0">
                <a:latin typeface="+mj-lt"/>
              </a:rPr>
              <a:t> </a:t>
            </a:r>
            <a:r>
              <a:rPr lang="en-US" sz="2400" u="sng" dirty="0" smtClean="0">
                <a:latin typeface="+mj-lt"/>
              </a:rPr>
              <a:t>writes</a:t>
            </a:r>
            <a:r>
              <a:rPr lang="en-US" sz="2400" dirty="0" smtClean="0">
                <a:latin typeface="+mj-lt"/>
              </a:rPr>
              <a:t> some data</a:t>
            </a:r>
            <a:r>
              <a:rPr lang="en-US" sz="2400" dirty="0">
                <a:latin typeface="+mj-lt"/>
              </a:rPr>
              <a:t> </a:t>
            </a:r>
            <a:r>
              <a:rPr lang="en-US" sz="2400" dirty="0" smtClean="0">
                <a:latin typeface="+mj-lt"/>
              </a:rPr>
              <a:t>to A</a:t>
            </a:r>
          </a:p>
          <a:p>
            <a:pPr marL="342900" indent="-342900">
              <a:buFont typeface="+mj-lt"/>
              <a:buAutoNum type="arabicPeriod"/>
            </a:pPr>
            <a:endParaRPr lang="en-US" sz="2400" dirty="0" smtClean="0">
              <a:latin typeface="+mj-lt"/>
            </a:endParaRPr>
          </a:p>
          <a:p>
            <a:pPr marL="342900" indent="-342900">
              <a:buFont typeface="+mj-lt"/>
              <a:buAutoNum type="arabicPeriod"/>
            </a:pPr>
            <a:r>
              <a:rPr lang="en-US" sz="2400" dirty="0" smtClean="0">
                <a:latin typeface="+mj-lt"/>
              </a:rPr>
              <a:t>T</a:t>
            </a:r>
            <a:r>
              <a:rPr lang="en-US" sz="2400" baseline="-25000" dirty="0" smtClean="0">
                <a:latin typeface="+mj-lt"/>
              </a:rPr>
              <a:t>2</a:t>
            </a:r>
            <a:r>
              <a:rPr lang="en-US" sz="2400" dirty="0" smtClean="0">
                <a:latin typeface="+mj-lt"/>
              </a:rPr>
              <a:t> </a:t>
            </a:r>
            <a:r>
              <a:rPr lang="en-US" sz="2400" u="sng" dirty="0" smtClean="0">
                <a:latin typeface="+mj-lt"/>
              </a:rPr>
              <a:t>reads</a:t>
            </a:r>
            <a:r>
              <a:rPr lang="en-US" sz="2400" dirty="0" smtClean="0">
                <a:latin typeface="+mj-lt"/>
              </a:rPr>
              <a:t> from A </a:t>
            </a:r>
            <a:r>
              <a:rPr lang="en-US" sz="2400" i="1" dirty="0" smtClean="0">
                <a:latin typeface="+mj-lt"/>
              </a:rPr>
              <a:t>and B</a:t>
            </a:r>
            <a:r>
              <a:rPr lang="en-US" sz="2400" dirty="0" smtClean="0">
                <a:latin typeface="+mj-lt"/>
              </a:rPr>
              <a:t>, and then writes some value which depends on A &amp; B</a:t>
            </a:r>
          </a:p>
          <a:p>
            <a:pPr marL="342900" indent="-342900">
              <a:buFont typeface="+mj-lt"/>
              <a:buAutoNum type="arabicPeriod"/>
            </a:pPr>
            <a:endParaRPr lang="en-US" sz="2400" dirty="0" smtClean="0">
              <a:latin typeface="+mj-lt"/>
            </a:endParaRPr>
          </a:p>
          <a:p>
            <a:pPr marL="342900" indent="-342900">
              <a:buFont typeface="+mj-lt"/>
              <a:buAutoNum type="arabicPeriod"/>
            </a:pPr>
            <a:r>
              <a:rPr lang="en-US" sz="2400" dirty="0" smtClean="0">
                <a:latin typeface="+mj-lt"/>
              </a:rPr>
              <a:t>T</a:t>
            </a:r>
            <a:r>
              <a:rPr lang="en-US" sz="2400" baseline="-25000" dirty="0">
                <a:latin typeface="+mj-lt"/>
              </a:rPr>
              <a:t>1</a:t>
            </a:r>
            <a:r>
              <a:rPr lang="en-US" sz="2400" dirty="0" smtClean="0">
                <a:latin typeface="+mj-lt"/>
              </a:rPr>
              <a:t> then writes to B- </a:t>
            </a:r>
            <a:r>
              <a:rPr lang="en-US" sz="2400" i="1" dirty="0" smtClean="0">
                <a:latin typeface="+mj-lt"/>
              </a:rPr>
              <a:t>now T</a:t>
            </a:r>
            <a:r>
              <a:rPr lang="en-US" sz="2400" i="1" baseline="-25000" dirty="0">
                <a:latin typeface="+mj-lt"/>
              </a:rPr>
              <a:t>2</a:t>
            </a:r>
            <a:r>
              <a:rPr lang="en-US" sz="2400" i="1" dirty="0" smtClean="0">
                <a:latin typeface="+mj-lt"/>
              </a:rPr>
              <a:t>’s result is based on an incomplete commit</a:t>
            </a:r>
            <a:endParaRPr lang="en-US" sz="2400" i="1" dirty="0">
              <a:latin typeface="+mj-lt"/>
            </a:endParaRPr>
          </a:p>
        </p:txBody>
      </p:sp>
      <p:sp>
        <p:nvSpPr>
          <p:cNvPr id="23" name="TextBox 22"/>
          <p:cNvSpPr txBox="1"/>
          <p:nvPr/>
        </p:nvSpPr>
        <p:spPr>
          <a:xfrm>
            <a:off x="838200" y="2672946"/>
            <a:ext cx="1323696" cy="461665"/>
          </a:xfrm>
          <a:prstGeom prst="rect">
            <a:avLst/>
          </a:prstGeom>
          <a:noFill/>
        </p:spPr>
        <p:txBody>
          <a:bodyPr wrap="none" rtlCol="0">
            <a:spAutoFit/>
          </a:bodyPr>
          <a:lstStyle/>
          <a:p>
            <a:r>
              <a:rPr lang="en-US" sz="2400" smtClean="0">
                <a:latin typeface="+mj-lt"/>
              </a:rPr>
              <a:t>Example:</a:t>
            </a:r>
            <a:endParaRPr lang="en-US" sz="2400">
              <a:latin typeface="+mj-lt"/>
            </a:endParaRPr>
          </a:p>
        </p:txBody>
      </p:sp>
      <p:grpSp>
        <p:nvGrpSpPr>
          <p:cNvPr id="5" name="Group 4"/>
          <p:cNvGrpSpPr/>
          <p:nvPr/>
        </p:nvGrpSpPr>
        <p:grpSpPr>
          <a:xfrm>
            <a:off x="6304264" y="3526846"/>
            <a:ext cx="1293015" cy="461666"/>
            <a:chOff x="5181455" y="3526845"/>
            <a:chExt cx="1293015" cy="461666"/>
          </a:xfrm>
        </p:grpSpPr>
        <p:sp>
          <p:nvSpPr>
            <p:cNvPr id="18" name="TextBox 17"/>
            <p:cNvSpPr txBox="1"/>
            <p:nvPr/>
          </p:nvSpPr>
          <p:spPr>
            <a:xfrm>
              <a:off x="5181455" y="3526846"/>
              <a:ext cx="803425" cy="461665"/>
            </a:xfrm>
            <a:prstGeom prst="rect">
              <a:avLst/>
            </a:prstGeom>
            <a:solidFill>
              <a:srgbClr val="C00000">
                <a:alpha val="20000"/>
              </a:srgbClr>
            </a:solidFill>
            <a:ln>
              <a:solidFill>
                <a:srgbClr val="C00000"/>
              </a:solidFill>
            </a:ln>
          </p:spPr>
          <p:txBody>
            <a:bodyPr wrap="none" rtlCol="0">
              <a:spAutoFit/>
            </a:bodyPr>
            <a:lstStyle/>
            <a:p>
              <a:r>
                <a:rPr lang="en-US" sz="2400" dirty="0" smtClean="0">
                  <a:latin typeface="+mj-lt"/>
                </a:rPr>
                <a:t>W(B)</a:t>
              </a:r>
              <a:endParaRPr lang="en-US" sz="2400" dirty="0">
                <a:latin typeface="+mj-lt"/>
              </a:endParaRPr>
            </a:p>
          </p:txBody>
        </p:sp>
        <p:sp>
          <p:nvSpPr>
            <p:cNvPr id="20" name="TextBox 19"/>
            <p:cNvSpPr txBox="1"/>
            <p:nvPr/>
          </p:nvSpPr>
          <p:spPr>
            <a:xfrm>
              <a:off x="6124694" y="3526845"/>
              <a:ext cx="349776" cy="461665"/>
            </a:xfrm>
            <a:prstGeom prst="rect">
              <a:avLst/>
            </a:prstGeom>
            <a:solidFill>
              <a:srgbClr val="C00000">
                <a:alpha val="20000"/>
              </a:srgbClr>
            </a:solidFill>
            <a:ln>
              <a:solidFill>
                <a:srgbClr val="C00000"/>
              </a:solidFill>
            </a:ln>
          </p:spPr>
          <p:txBody>
            <a:bodyPr wrap="none" rtlCol="0">
              <a:spAutoFit/>
            </a:bodyPr>
            <a:lstStyle/>
            <a:p>
              <a:r>
                <a:rPr lang="en-US" sz="2400" dirty="0">
                  <a:latin typeface="+mj-lt"/>
                </a:rPr>
                <a:t>C</a:t>
              </a:r>
            </a:p>
          </p:txBody>
        </p:sp>
      </p:grpSp>
      <p:grpSp>
        <p:nvGrpSpPr>
          <p:cNvPr id="3" name="Group 2"/>
          <p:cNvGrpSpPr/>
          <p:nvPr/>
        </p:nvGrpSpPr>
        <p:grpSpPr>
          <a:xfrm>
            <a:off x="2598115" y="4393320"/>
            <a:ext cx="3526579" cy="461665"/>
            <a:chOff x="2486930" y="4404486"/>
            <a:chExt cx="3526579" cy="461665"/>
          </a:xfrm>
        </p:grpSpPr>
        <p:sp>
          <p:nvSpPr>
            <p:cNvPr id="19" name="TextBox 18"/>
            <p:cNvSpPr txBox="1"/>
            <p:nvPr/>
          </p:nvSpPr>
          <p:spPr>
            <a:xfrm>
              <a:off x="2486930" y="4404486"/>
              <a:ext cx="704039" cy="461665"/>
            </a:xfrm>
            <a:prstGeom prst="rect">
              <a:avLst/>
            </a:prstGeom>
            <a:solidFill>
              <a:srgbClr val="0070C0">
                <a:alpha val="20000"/>
              </a:srgbClr>
            </a:solidFill>
            <a:ln>
              <a:solidFill>
                <a:srgbClr val="0070C0"/>
              </a:solidFill>
            </a:ln>
          </p:spPr>
          <p:txBody>
            <a:bodyPr wrap="none" rtlCol="0">
              <a:spAutoFit/>
            </a:bodyPr>
            <a:lstStyle/>
            <a:p>
              <a:r>
                <a:rPr lang="en-US" sz="2400" smtClean="0">
                  <a:latin typeface="+mj-lt"/>
                </a:rPr>
                <a:t>R(A)</a:t>
              </a:r>
              <a:endParaRPr lang="en-US" sz="2400" dirty="0">
                <a:latin typeface="+mj-lt"/>
              </a:endParaRPr>
            </a:p>
          </p:txBody>
        </p:sp>
        <p:sp>
          <p:nvSpPr>
            <p:cNvPr id="25" name="TextBox 24"/>
            <p:cNvSpPr txBox="1"/>
            <p:nvPr/>
          </p:nvSpPr>
          <p:spPr>
            <a:xfrm>
              <a:off x="5663733" y="4404486"/>
              <a:ext cx="349776" cy="461665"/>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C</a:t>
              </a:r>
              <a:endParaRPr lang="en-US" sz="2400" dirty="0">
                <a:latin typeface="+mj-lt"/>
              </a:endParaRPr>
            </a:p>
          </p:txBody>
        </p:sp>
        <p:sp>
          <p:nvSpPr>
            <p:cNvPr id="21" name="TextBox 20"/>
            <p:cNvSpPr txBox="1"/>
            <p:nvPr/>
          </p:nvSpPr>
          <p:spPr>
            <a:xfrm>
              <a:off x="3306044" y="4404486"/>
              <a:ext cx="696024" cy="461665"/>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R(B)</a:t>
              </a:r>
              <a:endParaRPr lang="en-US" sz="2400" dirty="0">
                <a:latin typeface="+mj-lt"/>
              </a:endParaRPr>
            </a:p>
          </p:txBody>
        </p:sp>
        <p:sp>
          <p:nvSpPr>
            <p:cNvPr id="24" name="TextBox 23"/>
            <p:cNvSpPr txBox="1"/>
            <p:nvPr/>
          </p:nvSpPr>
          <p:spPr>
            <a:xfrm>
              <a:off x="4117143" y="4404486"/>
              <a:ext cx="1449436" cy="461665"/>
            </a:xfrm>
            <a:prstGeom prst="rect">
              <a:avLst/>
            </a:prstGeom>
            <a:solidFill>
              <a:srgbClr val="0070C0">
                <a:alpha val="20000"/>
              </a:srgbClr>
            </a:solidFill>
            <a:ln>
              <a:solidFill>
                <a:srgbClr val="0070C0"/>
              </a:solidFill>
            </a:ln>
          </p:spPr>
          <p:txBody>
            <a:bodyPr wrap="none" rtlCol="0">
              <a:spAutoFit/>
            </a:bodyPr>
            <a:lstStyle/>
            <a:p>
              <a:r>
                <a:rPr lang="en-US" sz="2400" dirty="0" smtClean="0">
                  <a:latin typeface="+mj-lt"/>
                </a:rPr>
                <a:t>W(C=A*B)</a:t>
              </a:r>
              <a:endParaRPr lang="en-US" sz="2400" dirty="0">
                <a:latin typeface="+mj-lt"/>
              </a:endParaRPr>
            </a:p>
          </p:txBody>
        </p:sp>
      </p:grpSp>
      <p:sp>
        <p:nvSpPr>
          <p:cNvPr id="22" name="TextBox 21"/>
          <p:cNvSpPr txBox="1"/>
          <p:nvPr/>
        </p:nvSpPr>
        <p:spPr>
          <a:xfrm>
            <a:off x="3026089" y="6065406"/>
            <a:ext cx="6139822"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pPr algn="ctr"/>
            <a:r>
              <a:rPr lang="en-US" sz="2800" i="1" dirty="0" smtClean="0">
                <a:latin typeface="+mj-lt"/>
              </a:rPr>
              <a:t>Again, </a:t>
            </a:r>
            <a:r>
              <a:rPr lang="en-US" sz="2800" i="1" dirty="0">
                <a:latin typeface="+mj-lt"/>
              </a:rPr>
              <a:t>o</a:t>
            </a:r>
            <a:r>
              <a:rPr lang="en-US" sz="2800" i="1" dirty="0" smtClean="0">
                <a:latin typeface="+mj-lt"/>
              </a:rPr>
              <a:t>ccurring </a:t>
            </a:r>
            <a:r>
              <a:rPr lang="en-US" sz="2800" i="1" dirty="0" smtClean="0">
                <a:latin typeface="+mj-lt"/>
              </a:rPr>
              <a:t>because </a:t>
            </a:r>
            <a:r>
              <a:rPr lang="en-US" sz="2800" i="1" dirty="0" smtClean="0">
                <a:latin typeface="+mj-lt"/>
              </a:rPr>
              <a:t>of a </a:t>
            </a:r>
            <a:r>
              <a:rPr lang="en-US" sz="2800" b="1" i="1" dirty="0" smtClean="0">
                <a:latin typeface="+mj-lt"/>
              </a:rPr>
              <a:t>WR conflict</a:t>
            </a:r>
            <a:endParaRPr lang="en-US" sz="2800" b="1" i="1" dirty="0">
              <a:latin typeface="+mj-lt"/>
            </a:endParaRPr>
          </a:p>
        </p:txBody>
      </p:sp>
    </p:spTree>
    <p:extLst>
      <p:ext uri="{BB962C8B-B14F-4D97-AF65-F5344CB8AC3E}">
        <p14:creationId xmlns:p14="http://schemas.microsoft.com/office/powerpoint/2010/main" val="11972163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uiExpand="1" build="p"/>
      <p:bldP spid="2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8213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1  &gt;  Interleaving &amp; scheduling</a:t>
              </a:r>
              <a:endParaRPr lang="en-US" sz="1400" b="1" i="1" dirty="0">
                <a:solidFill>
                  <a:schemeClr val="tx1">
                    <a:lumMod val="65000"/>
                    <a:lumOff val="35000"/>
                  </a:schemeClr>
                </a:solidFill>
                <a:latin typeface="+mj-lt"/>
              </a:endParaRPr>
            </a:p>
          </p:txBody>
        </p:sp>
      </p:grpSp>
      <p:sp>
        <p:nvSpPr>
          <p:cNvPr id="11" name="Title 1"/>
          <p:cNvSpPr txBox="1">
            <a:spLocks/>
          </p:cNvSpPr>
          <p:nvPr/>
        </p:nvSpPr>
        <p:spPr>
          <a:xfrm>
            <a:off x="838200" y="3614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Classic Anomalies with Interleaved Execution</a:t>
            </a:r>
            <a:endParaRPr lang="en-US" dirty="0"/>
          </a:p>
        </p:txBody>
      </p:sp>
      <p:sp>
        <p:nvSpPr>
          <p:cNvPr id="4" name="Rectangle 3"/>
          <p:cNvSpPr/>
          <p:nvPr/>
        </p:nvSpPr>
        <p:spPr>
          <a:xfrm>
            <a:off x="838200" y="1785738"/>
            <a:ext cx="3577839" cy="584775"/>
          </a:xfrm>
          <a:prstGeom prst="rect">
            <a:avLst/>
          </a:prstGeom>
        </p:spPr>
        <p:txBody>
          <a:bodyPr wrap="none">
            <a:spAutoFit/>
          </a:bodyPr>
          <a:lstStyle/>
          <a:p>
            <a:r>
              <a:rPr lang="en-US" sz="3200" b="1" dirty="0" smtClean="0">
                <a:latin typeface="+mj-lt"/>
              </a:rPr>
              <a:t>Partially-lost update:</a:t>
            </a:r>
            <a:endParaRPr lang="en-US" sz="3200" b="1" dirty="0">
              <a:latin typeface="+mj-lt"/>
            </a:endParaRPr>
          </a:p>
        </p:txBody>
      </p:sp>
      <p:cxnSp>
        <p:nvCxnSpPr>
          <p:cNvPr id="14" name="Straight Arrow Connector 13"/>
          <p:cNvCxnSpPr/>
          <p:nvPr/>
        </p:nvCxnSpPr>
        <p:spPr>
          <a:xfrm>
            <a:off x="1286648" y="5222672"/>
            <a:ext cx="5201449"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8200" y="3582236"/>
            <a:ext cx="479618" cy="523220"/>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16" name="TextBox 15"/>
          <p:cNvSpPr txBox="1"/>
          <p:nvPr/>
        </p:nvSpPr>
        <p:spPr>
          <a:xfrm>
            <a:off x="838200" y="4437882"/>
            <a:ext cx="479618" cy="523220"/>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17" name="TextBox 16"/>
          <p:cNvSpPr txBox="1"/>
          <p:nvPr/>
        </p:nvSpPr>
        <p:spPr>
          <a:xfrm>
            <a:off x="1658663" y="3582236"/>
            <a:ext cx="917239" cy="523220"/>
          </a:xfrm>
          <a:prstGeom prst="rect">
            <a:avLst/>
          </a:prstGeom>
          <a:solidFill>
            <a:srgbClr val="C00000">
              <a:alpha val="20000"/>
            </a:srgbClr>
          </a:solidFill>
          <a:ln>
            <a:solidFill>
              <a:srgbClr val="C00000"/>
            </a:solidFill>
          </a:ln>
        </p:spPr>
        <p:txBody>
          <a:bodyPr wrap="none" rtlCol="0">
            <a:spAutoFit/>
          </a:bodyPr>
          <a:lstStyle/>
          <a:p>
            <a:r>
              <a:rPr lang="en-US" sz="2800" dirty="0">
                <a:latin typeface="+mj-lt"/>
              </a:rPr>
              <a:t>W</a:t>
            </a:r>
            <a:r>
              <a:rPr lang="en-US" sz="2800" dirty="0" smtClean="0">
                <a:latin typeface="+mj-lt"/>
              </a:rPr>
              <a:t>(A)</a:t>
            </a:r>
            <a:endParaRPr lang="en-US" sz="2800" dirty="0">
              <a:latin typeface="+mj-lt"/>
            </a:endParaRPr>
          </a:p>
        </p:txBody>
      </p:sp>
      <p:sp>
        <p:nvSpPr>
          <p:cNvPr id="10" name="Rectangle 9"/>
          <p:cNvSpPr/>
          <p:nvPr/>
        </p:nvSpPr>
        <p:spPr>
          <a:xfrm>
            <a:off x="7321526" y="2672946"/>
            <a:ext cx="4419900" cy="3046988"/>
          </a:xfrm>
          <a:prstGeom prst="rect">
            <a:avLst/>
          </a:prstGeom>
        </p:spPr>
        <p:txBody>
          <a:bodyPr wrap="square">
            <a:spAutoFit/>
          </a:bodyPr>
          <a:lstStyle/>
          <a:p>
            <a:pPr marL="342900" indent="-342900">
              <a:buFont typeface="+mj-lt"/>
              <a:buAutoNum type="arabicPeriod"/>
            </a:pPr>
            <a:r>
              <a:rPr lang="en-US" sz="2400" dirty="0" smtClean="0">
                <a:latin typeface="+mj-lt"/>
              </a:rPr>
              <a:t>T</a:t>
            </a:r>
            <a:r>
              <a:rPr lang="en-US" sz="2400" baseline="-25000" dirty="0" smtClean="0">
                <a:latin typeface="+mj-lt"/>
              </a:rPr>
              <a:t>1</a:t>
            </a:r>
            <a:r>
              <a:rPr lang="en-US" sz="2400" dirty="0" smtClean="0">
                <a:latin typeface="+mj-lt"/>
              </a:rPr>
              <a:t> </a:t>
            </a:r>
            <a:r>
              <a:rPr lang="en-US" sz="2400" i="1" u="sng" dirty="0" smtClean="0">
                <a:latin typeface="+mj-lt"/>
              </a:rPr>
              <a:t>blind </a:t>
            </a:r>
            <a:r>
              <a:rPr lang="en-US" sz="2400" u="sng" dirty="0" smtClean="0">
                <a:latin typeface="+mj-lt"/>
              </a:rPr>
              <a:t>writes</a:t>
            </a:r>
            <a:r>
              <a:rPr lang="en-US" sz="2400" dirty="0" smtClean="0">
                <a:latin typeface="+mj-lt"/>
              </a:rPr>
              <a:t> some data</a:t>
            </a:r>
            <a:r>
              <a:rPr lang="en-US" sz="2400" dirty="0">
                <a:latin typeface="+mj-lt"/>
              </a:rPr>
              <a:t> </a:t>
            </a:r>
            <a:r>
              <a:rPr lang="en-US" sz="2400" dirty="0" smtClean="0">
                <a:latin typeface="+mj-lt"/>
              </a:rPr>
              <a:t>to A</a:t>
            </a:r>
          </a:p>
          <a:p>
            <a:pPr marL="342900" indent="-342900">
              <a:buFont typeface="+mj-lt"/>
              <a:buAutoNum type="arabicPeriod"/>
            </a:pPr>
            <a:endParaRPr lang="en-US" sz="2400" dirty="0" smtClean="0">
              <a:latin typeface="+mj-lt"/>
            </a:endParaRPr>
          </a:p>
          <a:p>
            <a:pPr marL="342900" indent="-342900">
              <a:buFont typeface="+mj-lt"/>
              <a:buAutoNum type="arabicPeriod"/>
            </a:pPr>
            <a:r>
              <a:rPr lang="en-US" sz="2400" dirty="0" smtClean="0">
                <a:latin typeface="+mj-lt"/>
              </a:rPr>
              <a:t>T</a:t>
            </a:r>
            <a:r>
              <a:rPr lang="en-US" sz="2400" baseline="-25000" dirty="0" smtClean="0">
                <a:latin typeface="+mj-lt"/>
              </a:rPr>
              <a:t>2</a:t>
            </a:r>
            <a:r>
              <a:rPr lang="en-US" sz="2400" dirty="0" smtClean="0">
                <a:latin typeface="+mj-lt"/>
              </a:rPr>
              <a:t> </a:t>
            </a:r>
            <a:r>
              <a:rPr lang="en-US" sz="2400" i="1" u="sng" dirty="0" smtClean="0">
                <a:latin typeface="+mj-lt"/>
              </a:rPr>
              <a:t>blind </a:t>
            </a:r>
            <a:r>
              <a:rPr lang="en-US" sz="2400" u="sng" dirty="0" smtClean="0">
                <a:latin typeface="+mj-lt"/>
              </a:rPr>
              <a:t>writes</a:t>
            </a:r>
            <a:r>
              <a:rPr lang="en-US" sz="2400" dirty="0" smtClean="0">
                <a:latin typeface="+mj-lt"/>
              </a:rPr>
              <a:t> to A </a:t>
            </a:r>
            <a:r>
              <a:rPr lang="en-US" sz="2400" i="1" dirty="0" smtClean="0">
                <a:latin typeface="+mj-lt"/>
              </a:rPr>
              <a:t>and B</a:t>
            </a:r>
          </a:p>
          <a:p>
            <a:pPr marL="342900" indent="-342900">
              <a:buFont typeface="+mj-lt"/>
              <a:buAutoNum type="arabicPeriod"/>
            </a:pPr>
            <a:endParaRPr lang="en-US" sz="2400" dirty="0" smtClean="0">
              <a:latin typeface="+mj-lt"/>
            </a:endParaRPr>
          </a:p>
          <a:p>
            <a:pPr marL="342900" indent="-342900">
              <a:buFont typeface="+mj-lt"/>
              <a:buAutoNum type="arabicPeriod"/>
            </a:pPr>
            <a:r>
              <a:rPr lang="en-US" sz="2400" dirty="0" smtClean="0">
                <a:latin typeface="+mj-lt"/>
              </a:rPr>
              <a:t>T</a:t>
            </a:r>
            <a:r>
              <a:rPr lang="en-US" sz="2400" baseline="-25000" dirty="0">
                <a:latin typeface="+mj-lt"/>
              </a:rPr>
              <a:t>1</a:t>
            </a:r>
            <a:r>
              <a:rPr lang="en-US" sz="2400" dirty="0" smtClean="0">
                <a:latin typeface="+mj-lt"/>
              </a:rPr>
              <a:t> then </a:t>
            </a:r>
            <a:r>
              <a:rPr lang="en-US" sz="2400" i="1" u="sng" dirty="0">
                <a:latin typeface="+mj-lt"/>
              </a:rPr>
              <a:t>blind </a:t>
            </a:r>
            <a:r>
              <a:rPr lang="en-US" sz="2400" u="sng" dirty="0">
                <a:latin typeface="+mj-lt"/>
              </a:rPr>
              <a:t>writes</a:t>
            </a:r>
            <a:r>
              <a:rPr lang="en-US" sz="2400" dirty="0" smtClean="0">
                <a:latin typeface="+mj-lt"/>
              </a:rPr>
              <a:t> to B; now we have T</a:t>
            </a:r>
            <a:r>
              <a:rPr lang="en-US" sz="2400" baseline="-25000" dirty="0" smtClean="0">
                <a:latin typeface="+mj-lt"/>
              </a:rPr>
              <a:t>2</a:t>
            </a:r>
            <a:r>
              <a:rPr lang="en-US" sz="2400" dirty="0" smtClean="0">
                <a:latin typeface="+mj-lt"/>
              </a:rPr>
              <a:t>’s value for B and T</a:t>
            </a:r>
            <a:r>
              <a:rPr lang="en-US" sz="2400" baseline="-25000" dirty="0" smtClean="0">
                <a:latin typeface="+mj-lt"/>
              </a:rPr>
              <a:t>1</a:t>
            </a:r>
            <a:r>
              <a:rPr lang="en-US" sz="2400" dirty="0" smtClean="0">
                <a:latin typeface="+mj-lt"/>
              </a:rPr>
              <a:t>’s value for A-</a:t>
            </a:r>
            <a:r>
              <a:rPr lang="en-US" sz="2400" i="1" dirty="0" smtClean="0">
                <a:latin typeface="+mj-lt"/>
              </a:rPr>
              <a:t> </a:t>
            </a:r>
            <a:r>
              <a:rPr lang="en-US" sz="2400" b="1" i="1" dirty="0" smtClean="0">
                <a:latin typeface="+mj-lt"/>
              </a:rPr>
              <a:t>not equivalent to any serial schedule!</a:t>
            </a:r>
            <a:endParaRPr lang="en-US" sz="2400" b="1" i="1" dirty="0">
              <a:latin typeface="+mj-lt"/>
            </a:endParaRPr>
          </a:p>
        </p:txBody>
      </p:sp>
      <p:sp>
        <p:nvSpPr>
          <p:cNvPr id="23" name="TextBox 22"/>
          <p:cNvSpPr txBox="1"/>
          <p:nvPr/>
        </p:nvSpPr>
        <p:spPr>
          <a:xfrm>
            <a:off x="838200" y="2672946"/>
            <a:ext cx="1323696" cy="461665"/>
          </a:xfrm>
          <a:prstGeom prst="rect">
            <a:avLst/>
          </a:prstGeom>
          <a:noFill/>
        </p:spPr>
        <p:txBody>
          <a:bodyPr wrap="none" rtlCol="0">
            <a:spAutoFit/>
          </a:bodyPr>
          <a:lstStyle/>
          <a:p>
            <a:r>
              <a:rPr lang="en-US" sz="2400" smtClean="0">
                <a:latin typeface="+mj-lt"/>
              </a:rPr>
              <a:t>Example:</a:t>
            </a:r>
            <a:endParaRPr lang="en-US" sz="2400">
              <a:latin typeface="+mj-lt"/>
            </a:endParaRPr>
          </a:p>
        </p:txBody>
      </p:sp>
      <p:grpSp>
        <p:nvGrpSpPr>
          <p:cNvPr id="5" name="Group 4"/>
          <p:cNvGrpSpPr/>
          <p:nvPr/>
        </p:nvGrpSpPr>
        <p:grpSpPr>
          <a:xfrm>
            <a:off x="5260608" y="3582236"/>
            <a:ext cx="1405353" cy="523220"/>
            <a:chOff x="5260608" y="3582236"/>
            <a:chExt cx="1405353" cy="523220"/>
          </a:xfrm>
        </p:grpSpPr>
        <p:sp>
          <p:nvSpPr>
            <p:cNvPr id="18" name="TextBox 17"/>
            <p:cNvSpPr txBox="1"/>
            <p:nvPr/>
          </p:nvSpPr>
          <p:spPr>
            <a:xfrm>
              <a:off x="5260608" y="3582236"/>
              <a:ext cx="907621" cy="523220"/>
            </a:xfrm>
            <a:prstGeom prst="rect">
              <a:avLst/>
            </a:prstGeom>
            <a:solidFill>
              <a:srgbClr val="C00000">
                <a:alpha val="20000"/>
              </a:srgbClr>
            </a:solidFill>
            <a:ln>
              <a:solidFill>
                <a:srgbClr val="C00000"/>
              </a:solidFill>
            </a:ln>
          </p:spPr>
          <p:txBody>
            <a:bodyPr wrap="none" rtlCol="0">
              <a:spAutoFit/>
            </a:bodyPr>
            <a:lstStyle/>
            <a:p>
              <a:r>
                <a:rPr lang="en-US" sz="2800" dirty="0" smtClean="0">
                  <a:latin typeface="+mj-lt"/>
                </a:rPr>
                <a:t>W(B)</a:t>
              </a:r>
              <a:endParaRPr lang="en-US" sz="2800" dirty="0">
                <a:latin typeface="+mj-lt"/>
              </a:endParaRPr>
            </a:p>
          </p:txBody>
        </p:sp>
        <p:sp>
          <p:nvSpPr>
            <p:cNvPr id="20" name="TextBox 19"/>
            <p:cNvSpPr txBox="1"/>
            <p:nvPr/>
          </p:nvSpPr>
          <p:spPr>
            <a:xfrm>
              <a:off x="6288935" y="3582236"/>
              <a:ext cx="377026" cy="523220"/>
            </a:xfrm>
            <a:prstGeom prst="rect">
              <a:avLst/>
            </a:prstGeom>
            <a:solidFill>
              <a:srgbClr val="C00000">
                <a:alpha val="20000"/>
              </a:srgbClr>
            </a:solidFill>
            <a:ln>
              <a:solidFill>
                <a:srgbClr val="C00000"/>
              </a:solidFill>
            </a:ln>
          </p:spPr>
          <p:txBody>
            <a:bodyPr wrap="none" rtlCol="0">
              <a:spAutoFit/>
            </a:bodyPr>
            <a:lstStyle/>
            <a:p>
              <a:r>
                <a:rPr lang="en-US" sz="2800">
                  <a:latin typeface="+mj-lt"/>
                </a:rPr>
                <a:t>C</a:t>
              </a:r>
              <a:endParaRPr lang="en-US" sz="2800" dirty="0">
                <a:latin typeface="+mj-lt"/>
              </a:endParaRPr>
            </a:p>
          </p:txBody>
        </p:sp>
      </p:grpSp>
      <p:grpSp>
        <p:nvGrpSpPr>
          <p:cNvPr id="3" name="Group 2"/>
          <p:cNvGrpSpPr/>
          <p:nvPr/>
        </p:nvGrpSpPr>
        <p:grpSpPr>
          <a:xfrm>
            <a:off x="2696607" y="4437882"/>
            <a:ext cx="2443296" cy="528009"/>
            <a:chOff x="2696607" y="4437882"/>
            <a:chExt cx="2443296" cy="528009"/>
          </a:xfrm>
        </p:grpSpPr>
        <p:sp>
          <p:nvSpPr>
            <p:cNvPr id="19" name="TextBox 18"/>
            <p:cNvSpPr txBox="1"/>
            <p:nvPr/>
          </p:nvSpPr>
          <p:spPr>
            <a:xfrm>
              <a:off x="2696607" y="4437882"/>
              <a:ext cx="917239" cy="523220"/>
            </a:xfrm>
            <a:prstGeom prst="rect">
              <a:avLst/>
            </a:prstGeom>
            <a:solidFill>
              <a:srgbClr val="0070C0">
                <a:alpha val="20000"/>
              </a:srgbClr>
            </a:solidFill>
            <a:ln>
              <a:solidFill>
                <a:srgbClr val="0070C0"/>
              </a:solidFill>
            </a:ln>
          </p:spPr>
          <p:txBody>
            <a:bodyPr wrap="none" rtlCol="0">
              <a:spAutoFit/>
            </a:bodyPr>
            <a:lstStyle/>
            <a:p>
              <a:r>
                <a:rPr lang="en-US" sz="2800" dirty="0">
                  <a:latin typeface="+mj-lt"/>
                </a:rPr>
                <a:t>W</a:t>
              </a:r>
              <a:r>
                <a:rPr lang="en-US" sz="2800" dirty="0" smtClean="0">
                  <a:latin typeface="+mj-lt"/>
                </a:rPr>
                <a:t>(A)</a:t>
              </a:r>
              <a:endParaRPr lang="en-US" sz="2800" dirty="0">
                <a:latin typeface="+mj-lt"/>
              </a:endParaRPr>
            </a:p>
          </p:txBody>
        </p:sp>
        <p:sp>
          <p:nvSpPr>
            <p:cNvPr id="25" name="TextBox 24"/>
            <p:cNvSpPr txBox="1"/>
            <p:nvPr/>
          </p:nvSpPr>
          <p:spPr>
            <a:xfrm>
              <a:off x="4762877" y="4437882"/>
              <a:ext cx="377026" cy="523220"/>
            </a:xfrm>
            <a:prstGeom prst="rect">
              <a:avLst/>
            </a:prstGeom>
            <a:solidFill>
              <a:srgbClr val="0070C0">
                <a:alpha val="20000"/>
              </a:srgbClr>
            </a:solidFill>
            <a:ln>
              <a:solidFill>
                <a:srgbClr val="0070C0"/>
              </a:solidFill>
            </a:ln>
          </p:spPr>
          <p:txBody>
            <a:bodyPr wrap="none" rtlCol="0">
              <a:spAutoFit/>
            </a:bodyPr>
            <a:lstStyle/>
            <a:p>
              <a:r>
                <a:rPr lang="en-US" sz="2800" dirty="0" smtClean="0">
                  <a:latin typeface="+mj-lt"/>
                </a:rPr>
                <a:t>C</a:t>
              </a:r>
              <a:endParaRPr lang="en-US" sz="2800" dirty="0">
                <a:latin typeface="+mj-lt"/>
              </a:endParaRPr>
            </a:p>
          </p:txBody>
        </p:sp>
        <p:sp>
          <p:nvSpPr>
            <p:cNvPr id="21" name="TextBox 20"/>
            <p:cNvSpPr txBox="1"/>
            <p:nvPr/>
          </p:nvSpPr>
          <p:spPr>
            <a:xfrm>
              <a:off x="3734551" y="4442671"/>
              <a:ext cx="907621" cy="523220"/>
            </a:xfrm>
            <a:prstGeom prst="rect">
              <a:avLst/>
            </a:prstGeom>
            <a:solidFill>
              <a:srgbClr val="0070C0">
                <a:alpha val="20000"/>
              </a:srgbClr>
            </a:solidFill>
            <a:ln>
              <a:solidFill>
                <a:srgbClr val="0070C0"/>
              </a:solidFill>
            </a:ln>
          </p:spPr>
          <p:txBody>
            <a:bodyPr wrap="none" rtlCol="0">
              <a:spAutoFit/>
            </a:bodyPr>
            <a:lstStyle/>
            <a:p>
              <a:r>
                <a:rPr lang="en-US" sz="2800" dirty="0">
                  <a:latin typeface="+mj-lt"/>
                </a:rPr>
                <a:t>W</a:t>
              </a:r>
              <a:r>
                <a:rPr lang="en-US" sz="2800" dirty="0" smtClean="0">
                  <a:latin typeface="+mj-lt"/>
                </a:rPr>
                <a:t>(B)</a:t>
              </a:r>
              <a:endParaRPr lang="en-US" sz="2800" dirty="0">
                <a:latin typeface="+mj-lt"/>
              </a:endParaRPr>
            </a:p>
          </p:txBody>
        </p:sp>
      </p:grpSp>
      <p:sp>
        <p:nvSpPr>
          <p:cNvPr id="22" name="TextBox 21"/>
          <p:cNvSpPr txBox="1"/>
          <p:nvPr/>
        </p:nvSpPr>
        <p:spPr>
          <a:xfrm>
            <a:off x="3437259" y="6016932"/>
            <a:ext cx="5317481"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pPr algn="ctr"/>
            <a:r>
              <a:rPr lang="en-US" sz="2800" i="1" dirty="0" smtClean="0">
                <a:latin typeface="+mj-lt"/>
              </a:rPr>
              <a:t>Occurring </a:t>
            </a:r>
            <a:r>
              <a:rPr lang="en-US" sz="2800" i="1" dirty="0" smtClean="0">
                <a:latin typeface="+mj-lt"/>
              </a:rPr>
              <a:t>because </a:t>
            </a:r>
            <a:r>
              <a:rPr lang="en-US" sz="2800" i="1" dirty="0" smtClean="0">
                <a:latin typeface="+mj-lt"/>
              </a:rPr>
              <a:t>of a </a:t>
            </a:r>
            <a:r>
              <a:rPr lang="en-US" sz="2800" b="1" i="1" dirty="0" smtClean="0">
                <a:latin typeface="+mj-lt"/>
              </a:rPr>
              <a:t>WW conflict</a:t>
            </a:r>
            <a:endParaRPr lang="en-US" sz="2800" b="1" i="1" dirty="0">
              <a:latin typeface="+mj-lt"/>
            </a:endParaRPr>
          </a:p>
        </p:txBody>
      </p:sp>
    </p:spTree>
    <p:extLst>
      <p:ext uri="{BB962C8B-B14F-4D97-AF65-F5344CB8AC3E}">
        <p14:creationId xmlns:p14="http://schemas.microsoft.com/office/powerpoint/2010/main" val="19856670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uiExpand="1" build="p"/>
      <p:bldP spid="2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Activity-8-1.ipynb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82</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30049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Conflict Serializability, Locking &amp; Deadlock</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83</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711183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fontScale="92500" lnSpcReduction="10000"/>
          </a:bodyPr>
          <a:lstStyle/>
          <a:p>
            <a:pPr marL="514350" indent="-514350">
              <a:buAutoNum type="arabicPeriod"/>
            </a:pPr>
            <a:r>
              <a:rPr lang="en-US" dirty="0" smtClean="0">
                <a:latin typeface="+mj-lt"/>
              </a:rPr>
              <a:t>RECAP: Concurrency</a:t>
            </a:r>
          </a:p>
          <a:p>
            <a:pPr marL="514350" indent="-514350">
              <a:buAutoNum type="arabicPeriod"/>
            </a:pPr>
            <a:endParaRPr lang="en-US" dirty="0" smtClean="0"/>
          </a:p>
          <a:p>
            <a:pPr marL="514350" indent="-514350">
              <a:buFont typeface="Arial"/>
              <a:buAutoNum type="arabicPeriod"/>
            </a:pPr>
            <a:r>
              <a:rPr lang="en-US" dirty="0" smtClean="0">
                <a:latin typeface="+mj-lt"/>
              </a:rPr>
              <a:t>Conflict Serializability</a:t>
            </a:r>
          </a:p>
          <a:p>
            <a:pPr marL="514350" indent="-514350">
              <a:buFont typeface="Arial"/>
              <a:buAutoNum type="arabicPeriod"/>
            </a:pPr>
            <a:endParaRPr lang="en-US" dirty="0">
              <a:latin typeface="+mj-lt"/>
            </a:endParaRPr>
          </a:p>
          <a:p>
            <a:pPr marL="514350" indent="-514350">
              <a:buFont typeface="Arial"/>
              <a:buAutoNum type="arabicPeriod"/>
            </a:pPr>
            <a:r>
              <a:rPr lang="en-US" dirty="0" smtClean="0">
                <a:latin typeface="+mj-lt"/>
              </a:rPr>
              <a:t>DAGs &amp; Topological Orderings</a:t>
            </a:r>
            <a:endParaRPr lang="en-US" dirty="0">
              <a:latin typeface="+mj-lt"/>
            </a:endParaRPr>
          </a:p>
          <a:p>
            <a:pPr marL="514350" indent="-514350">
              <a:buAutoNum type="arabicPeriod"/>
            </a:pPr>
            <a:endParaRPr lang="en-US" dirty="0" smtClean="0">
              <a:latin typeface="+mj-lt"/>
            </a:endParaRPr>
          </a:p>
          <a:p>
            <a:pPr marL="514350" indent="-514350">
              <a:buAutoNum type="arabicPeriod"/>
            </a:pPr>
            <a:r>
              <a:rPr lang="en-US" dirty="0" smtClean="0">
                <a:latin typeface="+mj-lt"/>
              </a:rPr>
              <a:t>Strict 2PL</a:t>
            </a:r>
          </a:p>
          <a:p>
            <a:pPr marL="514350" indent="-514350">
              <a:buAutoNum type="arabicPeriod"/>
            </a:pPr>
            <a:endParaRPr lang="en-US" dirty="0">
              <a:latin typeface="+mj-lt"/>
            </a:endParaRPr>
          </a:p>
          <a:p>
            <a:pPr marL="514350" indent="-514350">
              <a:buAutoNum type="arabicPeriod"/>
            </a:pPr>
            <a:r>
              <a:rPr lang="en-US" dirty="0" smtClean="0">
                <a:latin typeface="+mj-lt"/>
              </a:rPr>
              <a:t>Deadlocks</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84</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494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Concurrency as Interleaving TXNs</a:t>
            </a:r>
            <a:endParaRPr lang="en-US" dirty="0"/>
          </a:p>
        </p:txBody>
      </p:sp>
      <p:sp>
        <p:nvSpPr>
          <p:cNvPr id="3" name="Content Placeholder 2"/>
          <p:cNvSpPr>
            <a:spLocks noGrp="1"/>
          </p:cNvSpPr>
          <p:nvPr>
            <p:ph idx="1"/>
          </p:nvPr>
        </p:nvSpPr>
        <p:spPr>
          <a:xfrm>
            <a:off x="7524426" y="1825624"/>
            <a:ext cx="4381435" cy="3806825"/>
          </a:xfrm>
        </p:spPr>
        <p:txBody>
          <a:bodyPr>
            <a:noAutofit/>
          </a:bodyPr>
          <a:lstStyle/>
          <a:p>
            <a:r>
              <a:rPr lang="en-US" dirty="0" smtClean="0"/>
              <a:t>For our purposes, having TXNs occur concurrently means </a:t>
            </a:r>
            <a:r>
              <a:rPr lang="en-US" b="1" dirty="0" smtClean="0"/>
              <a:t>interleaving their component actions (R/W)</a:t>
            </a:r>
          </a:p>
        </p:txBody>
      </p:sp>
      <p:sp>
        <p:nvSpPr>
          <p:cNvPr id="4" name="Slide Number Placeholder 3"/>
          <p:cNvSpPr>
            <a:spLocks noGrp="1"/>
          </p:cNvSpPr>
          <p:nvPr>
            <p:ph type="sldNum" sz="quarter" idx="12"/>
          </p:nvPr>
        </p:nvSpPr>
        <p:spPr/>
        <p:txBody>
          <a:bodyPr/>
          <a:lstStyle/>
          <a:p>
            <a:fld id="{40A01959-B587-3B45-A9B3-C17F42F09305}" type="slidenum">
              <a:rPr lang="en-US" smtClean="0"/>
              <a:t>85</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85847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Concurrency</a:t>
              </a:r>
              <a:endParaRPr lang="en-US" sz="1400" b="1" i="1" dirty="0">
                <a:solidFill>
                  <a:schemeClr val="tx1">
                    <a:lumMod val="65000"/>
                    <a:lumOff val="35000"/>
                  </a:schemeClr>
                </a:solidFill>
                <a:latin typeface="+mj-lt"/>
              </a:endParaRPr>
            </a:p>
          </p:txBody>
        </p:sp>
      </p:grpSp>
      <p:sp>
        <p:nvSpPr>
          <p:cNvPr id="8" name="TextBox 7"/>
          <p:cNvSpPr txBox="1"/>
          <p:nvPr/>
        </p:nvSpPr>
        <p:spPr>
          <a:xfrm>
            <a:off x="7826076" y="4239066"/>
            <a:ext cx="3527724" cy="138499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We call the particular order of interleaving </a:t>
            </a:r>
            <a:r>
              <a:rPr lang="en-US" sz="2800" smtClean="0">
                <a:latin typeface="+mj-lt"/>
              </a:rPr>
              <a:t>a </a:t>
            </a:r>
            <a:r>
              <a:rPr lang="en-US" sz="2800" b="1" u="sng" smtClean="0">
                <a:latin typeface="+mj-lt"/>
              </a:rPr>
              <a:t>schedule</a:t>
            </a:r>
            <a:endParaRPr lang="en-US" sz="2800" b="1" i="1" dirty="0">
              <a:latin typeface="+mj-lt"/>
            </a:endParaRPr>
          </a:p>
        </p:txBody>
      </p:sp>
      <p:cxnSp>
        <p:nvCxnSpPr>
          <p:cNvPr id="18" name="Straight Arrow Connector 17"/>
          <p:cNvCxnSpPr/>
          <p:nvPr/>
        </p:nvCxnSpPr>
        <p:spPr>
          <a:xfrm>
            <a:off x="1095464" y="3454313"/>
            <a:ext cx="6009210"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5725" y="2286922"/>
            <a:ext cx="297556" cy="423851"/>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20" name="TextBox 19"/>
          <p:cNvSpPr txBox="1"/>
          <p:nvPr/>
        </p:nvSpPr>
        <p:spPr>
          <a:xfrm>
            <a:off x="605725" y="2837070"/>
            <a:ext cx="296564" cy="423851"/>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smtClean="0">
                <a:solidFill>
                  <a:srgbClr val="0070C0"/>
                </a:solidFill>
                <a:latin typeface="+mj-lt"/>
              </a:rPr>
              <a:t>2</a:t>
            </a:r>
            <a:endParaRPr lang="en-US" sz="2800" b="1" baseline="-25000" dirty="0">
              <a:solidFill>
                <a:srgbClr val="0070C0"/>
              </a:solidFill>
              <a:latin typeface="+mj-lt"/>
            </a:endParaRPr>
          </a:p>
        </p:txBody>
      </p:sp>
      <p:sp>
        <p:nvSpPr>
          <p:cNvPr id="21" name="TextBox 20"/>
          <p:cNvSpPr txBox="1"/>
          <p:nvPr/>
        </p:nvSpPr>
        <p:spPr>
          <a:xfrm>
            <a:off x="1095464" y="2375357"/>
            <a:ext cx="620622" cy="400110"/>
          </a:xfrm>
          <a:prstGeom prst="rect">
            <a:avLst/>
          </a:prstGeom>
          <a:solidFill>
            <a:srgbClr val="C00000">
              <a:alpha val="20000"/>
            </a:srgbClr>
          </a:solidFill>
          <a:ln>
            <a:solidFill>
              <a:srgbClr val="C00000"/>
            </a:solidFill>
          </a:ln>
        </p:spPr>
        <p:txBody>
          <a:bodyPr wrap="square" rtlCol="0">
            <a:spAutoFit/>
          </a:bodyPr>
          <a:lstStyle/>
          <a:p>
            <a:r>
              <a:rPr lang="en-US" sz="2000" smtClean="0">
                <a:latin typeface="+mj-lt"/>
              </a:rPr>
              <a:t>R(A)</a:t>
            </a:r>
            <a:endParaRPr lang="en-US" sz="2000" dirty="0">
              <a:latin typeface="+mj-lt"/>
            </a:endParaRPr>
          </a:p>
        </p:txBody>
      </p:sp>
      <p:sp>
        <p:nvSpPr>
          <p:cNvPr id="22" name="TextBox 21"/>
          <p:cNvSpPr txBox="1"/>
          <p:nvPr/>
        </p:nvSpPr>
        <p:spPr>
          <a:xfrm>
            <a:off x="2604289" y="2375357"/>
            <a:ext cx="614194" cy="400110"/>
          </a:xfrm>
          <a:prstGeom prst="rect">
            <a:avLst/>
          </a:prstGeom>
          <a:solidFill>
            <a:srgbClr val="C00000">
              <a:alpha val="20000"/>
            </a:srgbClr>
          </a:solidFill>
          <a:ln>
            <a:solidFill>
              <a:srgbClr val="C00000"/>
            </a:solidFill>
          </a:ln>
        </p:spPr>
        <p:txBody>
          <a:bodyPr wrap="square" rtlCol="0">
            <a:spAutoFit/>
          </a:bodyPr>
          <a:lstStyle/>
          <a:p>
            <a:r>
              <a:rPr lang="en-US" sz="2000" smtClean="0">
                <a:latin typeface="+mj-lt"/>
              </a:rPr>
              <a:t>R(B)</a:t>
            </a:r>
            <a:endParaRPr lang="en-US" sz="2000" dirty="0">
              <a:latin typeface="+mj-lt"/>
            </a:endParaRPr>
          </a:p>
        </p:txBody>
      </p:sp>
      <p:sp>
        <p:nvSpPr>
          <p:cNvPr id="27" name="TextBox 26"/>
          <p:cNvSpPr txBox="1"/>
          <p:nvPr/>
        </p:nvSpPr>
        <p:spPr>
          <a:xfrm>
            <a:off x="1804881" y="2375357"/>
            <a:ext cx="710613" cy="400110"/>
          </a:xfrm>
          <a:prstGeom prst="rect">
            <a:avLst/>
          </a:prstGeom>
          <a:solidFill>
            <a:srgbClr val="C00000">
              <a:alpha val="20000"/>
            </a:srgbClr>
          </a:solidFill>
          <a:ln>
            <a:solidFill>
              <a:srgbClr val="C00000"/>
            </a:solidFill>
          </a:ln>
        </p:spPr>
        <p:txBody>
          <a:bodyPr wrap="square" rtlCol="0">
            <a:spAutoFit/>
          </a:bodyPr>
          <a:lstStyle/>
          <a:p>
            <a:r>
              <a:rPr lang="en-US" sz="2000" dirty="0">
                <a:latin typeface="+mj-lt"/>
              </a:rPr>
              <a:t>W</a:t>
            </a:r>
            <a:r>
              <a:rPr lang="en-US" sz="2000" dirty="0" smtClean="0">
                <a:latin typeface="+mj-lt"/>
              </a:rPr>
              <a:t>(A)</a:t>
            </a:r>
            <a:endParaRPr lang="en-US" sz="2000" dirty="0">
              <a:latin typeface="+mj-lt"/>
            </a:endParaRPr>
          </a:p>
        </p:txBody>
      </p:sp>
      <p:sp>
        <p:nvSpPr>
          <p:cNvPr id="28" name="TextBox 27"/>
          <p:cNvSpPr txBox="1"/>
          <p:nvPr/>
        </p:nvSpPr>
        <p:spPr>
          <a:xfrm>
            <a:off x="3307278" y="2375357"/>
            <a:ext cx="710613" cy="400110"/>
          </a:xfrm>
          <a:prstGeom prst="rect">
            <a:avLst/>
          </a:prstGeom>
          <a:solidFill>
            <a:srgbClr val="C00000">
              <a:alpha val="20000"/>
            </a:srgbClr>
          </a:solidFill>
          <a:ln>
            <a:solidFill>
              <a:srgbClr val="C00000"/>
            </a:solidFill>
          </a:ln>
        </p:spPr>
        <p:txBody>
          <a:bodyPr wrap="square" rtlCol="0">
            <a:spAutoFit/>
          </a:bodyPr>
          <a:lstStyle/>
          <a:p>
            <a:r>
              <a:rPr lang="en-US" sz="2000" dirty="0" smtClean="0">
                <a:latin typeface="+mj-lt"/>
              </a:rPr>
              <a:t>W(B)</a:t>
            </a:r>
            <a:endParaRPr lang="en-US" sz="2000" dirty="0">
              <a:latin typeface="+mj-lt"/>
            </a:endParaRPr>
          </a:p>
        </p:txBody>
      </p:sp>
      <p:sp>
        <p:nvSpPr>
          <p:cNvPr id="26" name="TextBox 25"/>
          <p:cNvSpPr txBox="1"/>
          <p:nvPr/>
        </p:nvSpPr>
        <p:spPr>
          <a:xfrm>
            <a:off x="605725" y="1690688"/>
            <a:ext cx="2098651" cy="461665"/>
          </a:xfrm>
          <a:prstGeom prst="rect">
            <a:avLst/>
          </a:prstGeom>
          <a:noFill/>
        </p:spPr>
        <p:txBody>
          <a:bodyPr wrap="none" rtlCol="0">
            <a:spAutoFit/>
          </a:bodyPr>
          <a:lstStyle/>
          <a:p>
            <a:r>
              <a:rPr lang="en-US" sz="2400" b="1" i="1" u="sng" dirty="0" smtClean="0">
                <a:latin typeface="+mj-lt"/>
              </a:rPr>
              <a:t>Serial Schedule</a:t>
            </a:r>
            <a:r>
              <a:rPr lang="en-US" sz="2400" u="sng" dirty="0" smtClean="0">
                <a:latin typeface="+mj-lt"/>
              </a:rPr>
              <a:t>:</a:t>
            </a:r>
          </a:p>
        </p:txBody>
      </p:sp>
      <p:sp>
        <p:nvSpPr>
          <p:cNvPr id="29" name="TextBox 28"/>
          <p:cNvSpPr txBox="1"/>
          <p:nvPr/>
        </p:nvSpPr>
        <p:spPr>
          <a:xfrm>
            <a:off x="4109081" y="2860811"/>
            <a:ext cx="620622" cy="400110"/>
          </a:xfrm>
          <a:prstGeom prst="rect">
            <a:avLst/>
          </a:prstGeom>
          <a:solidFill>
            <a:srgbClr val="0070C0">
              <a:alpha val="20000"/>
            </a:srgbClr>
          </a:solidFill>
          <a:ln>
            <a:solidFill>
              <a:srgbClr val="0070C0"/>
            </a:solidFill>
          </a:ln>
        </p:spPr>
        <p:txBody>
          <a:bodyPr wrap="square" rtlCol="0">
            <a:spAutoFit/>
          </a:bodyPr>
          <a:lstStyle/>
          <a:p>
            <a:r>
              <a:rPr lang="en-US" sz="2000" smtClean="0">
                <a:latin typeface="+mj-lt"/>
              </a:rPr>
              <a:t>R(A)</a:t>
            </a:r>
            <a:endParaRPr lang="en-US" sz="2000" dirty="0">
              <a:latin typeface="+mj-lt"/>
            </a:endParaRPr>
          </a:p>
        </p:txBody>
      </p:sp>
      <p:sp>
        <p:nvSpPr>
          <p:cNvPr id="30" name="TextBox 29"/>
          <p:cNvSpPr txBox="1"/>
          <p:nvPr/>
        </p:nvSpPr>
        <p:spPr>
          <a:xfrm>
            <a:off x="5617906" y="2860811"/>
            <a:ext cx="614194" cy="400110"/>
          </a:xfrm>
          <a:prstGeom prst="rect">
            <a:avLst/>
          </a:prstGeom>
          <a:solidFill>
            <a:srgbClr val="0070C0">
              <a:alpha val="20000"/>
            </a:srgbClr>
          </a:solidFill>
          <a:ln>
            <a:solidFill>
              <a:srgbClr val="0070C0"/>
            </a:solidFill>
          </a:ln>
        </p:spPr>
        <p:txBody>
          <a:bodyPr wrap="square" rtlCol="0">
            <a:spAutoFit/>
          </a:bodyPr>
          <a:lstStyle/>
          <a:p>
            <a:r>
              <a:rPr lang="en-US" sz="2000" smtClean="0">
                <a:latin typeface="+mj-lt"/>
              </a:rPr>
              <a:t>R(B)</a:t>
            </a:r>
            <a:endParaRPr lang="en-US" sz="2000" dirty="0">
              <a:latin typeface="+mj-lt"/>
            </a:endParaRPr>
          </a:p>
        </p:txBody>
      </p:sp>
      <p:sp>
        <p:nvSpPr>
          <p:cNvPr id="31" name="TextBox 30"/>
          <p:cNvSpPr txBox="1"/>
          <p:nvPr/>
        </p:nvSpPr>
        <p:spPr>
          <a:xfrm>
            <a:off x="4818498" y="2860811"/>
            <a:ext cx="710613" cy="400110"/>
          </a:xfrm>
          <a:prstGeom prst="rect">
            <a:avLst/>
          </a:prstGeom>
          <a:solidFill>
            <a:srgbClr val="0070C0">
              <a:alpha val="20000"/>
            </a:srgbClr>
          </a:solidFill>
          <a:ln>
            <a:solidFill>
              <a:srgbClr val="0070C0"/>
            </a:solidFill>
          </a:ln>
        </p:spPr>
        <p:txBody>
          <a:bodyPr wrap="square" rtlCol="0">
            <a:spAutoFit/>
          </a:bodyPr>
          <a:lstStyle/>
          <a:p>
            <a:r>
              <a:rPr lang="en-US" sz="2000" dirty="0">
                <a:latin typeface="+mj-lt"/>
              </a:rPr>
              <a:t>W</a:t>
            </a:r>
            <a:r>
              <a:rPr lang="en-US" sz="2000" dirty="0" smtClean="0">
                <a:latin typeface="+mj-lt"/>
              </a:rPr>
              <a:t>(A)</a:t>
            </a:r>
            <a:endParaRPr lang="en-US" sz="2000" dirty="0">
              <a:latin typeface="+mj-lt"/>
            </a:endParaRPr>
          </a:p>
        </p:txBody>
      </p:sp>
      <p:sp>
        <p:nvSpPr>
          <p:cNvPr id="32" name="TextBox 31"/>
          <p:cNvSpPr txBox="1"/>
          <p:nvPr/>
        </p:nvSpPr>
        <p:spPr>
          <a:xfrm>
            <a:off x="6320895" y="2860811"/>
            <a:ext cx="710613" cy="400110"/>
          </a:xfrm>
          <a:prstGeom prst="rect">
            <a:avLst/>
          </a:prstGeom>
          <a:solidFill>
            <a:srgbClr val="0070C0">
              <a:alpha val="20000"/>
            </a:srgbClr>
          </a:solidFill>
          <a:ln>
            <a:solidFill>
              <a:srgbClr val="0070C0"/>
            </a:solidFill>
          </a:ln>
        </p:spPr>
        <p:txBody>
          <a:bodyPr wrap="square" rtlCol="0">
            <a:spAutoFit/>
          </a:bodyPr>
          <a:lstStyle/>
          <a:p>
            <a:r>
              <a:rPr lang="en-US" sz="2000" dirty="0" smtClean="0">
                <a:latin typeface="+mj-lt"/>
              </a:rPr>
              <a:t>W(B)</a:t>
            </a:r>
            <a:endParaRPr lang="en-US" sz="2000" dirty="0">
              <a:latin typeface="+mj-lt"/>
            </a:endParaRPr>
          </a:p>
        </p:txBody>
      </p:sp>
      <p:cxnSp>
        <p:nvCxnSpPr>
          <p:cNvPr id="33" name="Straight Arrow Connector 32"/>
          <p:cNvCxnSpPr/>
          <p:nvPr/>
        </p:nvCxnSpPr>
        <p:spPr>
          <a:xfrm>
            <a:off x="1095464" y="6098955"/>
            <a:ext cx="6009210"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5725" y="4931564"/>
            <a:ext cx="297556" cy="423851"/>
          </a:xfrm>
          <a:prstGeom prst="rect">
            <a:avLst/>
          </a:prstGeom>
          <a:noFill/>
        </p:spPr>
        <p:txBody>
          <a:bodyPr wrap="none" rtlCol="0">
            <a:spAutoFit/>
          </a:bodyPr>
          <a:lstStyle/>
          <a:p>
            <a:r>
              <a:rPr lang="en-US" sz="2800" b="1" dirty="0" smtClean="0">
                <a:solidFill>
                  <a:srgbClr val="C00000"/>
                </a:solidFill>
                <a:latin typeface="+mj-lt"/>
              </a:rPr>
              <a:t>T</a:t>
            </a:r>
            <a:r>
              <a:rPr lang="en-US" sz="2800" b="1" baseline="-25000" dirty="0" smtClean="0">
                <a:solidFill>
                  <a:srgbClr val="C00000"/>
                </a:solidFill>
                <a:latin typeface="+mj-lt"/>
              </a:rPr>
              <a:t>1</a:t>
            </a:r>
            <a:endParaRPr lang="en-US" sz="2800" b="1" baseline="-25000" dirty="0">
              <a:solidFill>
                <a:srgbClr val="C00000"/>
              </a:solidFill>
              <a:latin typeface="+mj-lt"/>
            </a:endParaRPr>
          </a:p>
        </p:txBody>
      </p:sp>
      <p:sp>
        <p:nvSpPr>
          <p:cNvPr id="35" name="TextBox 34"/>
          <p:cNvSpPr txBox="1"/>
          <p:nvPr/>
        </p:nvSpPr>
        <p:spPr>
          <a:xfrm>
            <a:off x="605725" y="5481712"/>
            <a:ext cx="296564" cy="423851"/>
          </a:xfrm>
          <a:prstGeom prst="rect">
            <a:avLst/>
          </a:prstGeom>
          <a:noFill/>
        </p:spPr>
        <p:txBody>
          <a:bodyPr wrap="none" rtlCol="0">
            <a:spAutoFit/>
          </a:bodyPr>
          <a:lstStyle/>
          <a:p>
            <a:r>
              <a:rPr lang="en-US" sz="2800" b="1" dirty="0" smtClean="0">
                <a:solidFill>
                  <a:srgbClr val="0070C0"/>
                </a:solidFill>
                <a:latin typeface="+mj-lt"/>
              </a:rPr>
              <a:t>T</a:t>
            </a:r>
            <a:r>
              <a:rPr lang="en-US" sz="2800" b="1" baseline="-25000" dirty="0">
                <a:solidFill>
                  <a:srgbClr val="0070C0"/>
                </a:solidFill>
                <a:latin typeface="+mj-lt"/>
              </a:rPr>
              <a:t>2</a:t>
            </a:r>
          </a:p>
        </p:txBody>
      </p:sp>
      <p:sp>
        <p:nvSpPr>
          <p:cNvPr id="36" name="TextBox 35"/>
          <p:cNvSpPr txBox="1"/>
          <p:nvPr/>
        </p:nvSpPr>
        <p:spPr>
          <a:xfrm>
            <a:off x="1095464" y="5019999"/>
            <a:ext cx="620622" cy="400110"/>
          </a:xfrm>
          <a:prstGeom prst="rect">
            <a:avLst/>
          </a:prstGeom>
          <a:solidFill>
            <a:srgbClr val="C00000">
              <a:alpha val="20000"/>
            </a:srgbClr>
          </a:solidFill>
          <a:ln>
            <a:solidFill>
              <a:srgbClr val="C00000"/>
            </a:solidFill>
          </a:ln>
        </p:spPr>
        <p:txBody>
          <a:bodyPr wrap="square" rtlCol="0">
            <a:spAutoFit/>
          </a:bodyPr>
          <a:lstStyle/>
          <a:p>
            <a:r>
              <a:rPr lang="en-US" sz="2000" smtClean="0">
                <a:latin typeface="+mj-lt"/>
              </a:rPr>
              <a:t>R(A)</a:t>
            </a:r>
            <a:endParaRPr lang="en-US" sz="2000" dirty="0">
              <a:latin typeface="+mj-lt"/>
            </a:endParaRPr>
          </a:p>
        </p:txBody>
      </p:sp>
      <p:sp>
        <p:nvSpPr>
          <p:cNvPr id="37" name="TextBox 36"/>
          <p:cNvSpPr txBox="1"/>
          <p:nvPr/>
        </p:nvSpPr>
        <p:spPr>
          <a:xfrm>
            <a:off x="4109081" y="5019999"/>
            <a:ext cx="614194" cy="400110"/>
          </a:xfrm>
          <a:prstGeom prst="rect">
            <a:avLst/>
          </a:prstGeom>
          <a:solidFill>
            <a:srgbClr val="C00000">
              <a:alpha val="20000"/>
            </a:srgbClr>
          </a:solidFill>
          <a:ln>
            <a:solidFill>
              <a:srgbClr val="C00000"/>
            </a:solidFill>
          </a:ln>
        </p:spPr>
        <p:txBody>
          <a:bodyPr wrap="square" rtlCol="0">
            <a:spAutoFit/>
          </a:bodyPr>
          <a:lstStyle/>
          <a:p>
            <a:r>
              <a:rPr lang="en-US" sz="2000" smtClean="0">
                <a:latin typeface="+mj-lt"/>
              </a:rPr>
              <a:t>R(B)</a:t>
            </a:r>
            <a:endParaRPr lang="en-US" sz="2000" dirty="0">
              <a:latin typeface="+mj-lt"/>
            </a:endParaRPr>
          </a:p>
        </p:txBody>
      </p:sp>
      <p:sp>
        <p:nvSpPr>
          <p:cNvPr id="38" name="TextBox 37"/>
          <p:cNvSpPr txBox="1"/>
          <p:nvPr/>
        </p:nvSpPr>
        <p:spPr>
          <a:xfrm>
            <a:off x="1804881" y="5019999"/>
            <a:ext cx="710613" cy="400110"/>
          </a:xfrm>
          <a:prstGeom prst="rect">
            <a:avLst/>
          </a:prstGeom>
          <a:solidFill>
            <a:srgbClr val="C00000">
              <a:alpha val="20000"/>
            </a:srgbClr>
          </a:solidFill>
          <a:ln>
            <a:solidFill>
              <a:srgbClr val="C00000"/>
            </a:solidFill>
          </a:ln>
        </p:spPr>
        <p:txBody>
          <a:bodyPr wrap="square" rtlCol="0">
            <a:spAutoFit/>
          </a:bodyPr>
          <a:lstStyle/>
          <a:p>
            <a:r>
              <a:rPr lang="en-US" sz="2000" dirty="0">
                <a:latin typeface="+mj-lt"/>
              </a:rPr>
              <a:t>W</a:t>
            </a:r>
            <a:r>
              <a:rPr lang="en-US" sz="2000" dirty="0" smtClean="0">
                <a:latin typeface="+mj-lt"/>
              </a:rPr>
              <a:t>(A)</a:t>
            </a:r>
            <a:endParaRPr lang="en-US" sz="2000" dirty="0">
              <a:latin typeface="+mj-lt"/>
            </a:endParaRPr>
          </a:p>
        </p:txBody>
      </p:sp>
      <p:sp>
        <p:nvSpPr>
          <p:cNvPr id="39" name="TextBox 38"/>
          <p:cNvSpPr txBox="1"/>
          <p:nvPr/>
        </p:nvSpPr>
        <p:spPr>
          <a:xfrm>
            <a:off x="4812070" y="5019999"/>
            <a:ext cx="710613" cy="400110"/>
          </a:xfrm>
          <a:prstGeom prst="rect">
            <a:avLst/>
          </a:prstGeom>
          <a:solidFill>
            <a:srgbClr val="C00000">
              <a:alpha val="20000"/>
            </a:srgbClr>
          </a:solidFill>
          <a:ln>
            <a:solidFill>
              <a:srgbClr val="C00000"/>
            </a:solidFill>
          </a:ln>
        </p:spPr>
        <p:txBody>
          <a:bodyPr wrap="square" rtlCol="0">
            <a:spAutoFit/>
          </a:bodyPr>
          <a:lstStyle/>
          <a:p>
            <a:r>
              <a:rPr lang="en-US" sz="2000" dirty="0" smtClean="0">
                <a:latin typeface="+mj-lt"/>
              </a:rPr>
              <a:t>W(B)</a:t>
            </a:r>
            <a:endParaRPr lang="en-US" sz="2000" dirty="0">
              <a:latin typeface="+mj-lt"/>
            </a:endParaRPr>
          </a:p>
        </p:txBody>
      </p:sp>
      <p:sp>
        <p:nvSpPr>
          <p:cNvPr id="40" name="TextBox 39"/>
          <p:cNvSpPr txBox="1"/>
          <p:nvPr/>
        </p:nvSpPr>
        <p:spPr>
          <a:xfrm>
            <a:off x="605725" y="4335330"/>
            <a:ext cx="2795894" cy="461665"/>
          </a:xfrm>
          <a:prstGeom prst="rect">
            <a:avLst/>
          </a:prstGeom>
          <a:noFill/>
        </p:spPr>
        <p:txBody>
          <a:bodyPr wrap="none" rtlCol="0">
            <a:spAutoFit/>
          </a:bodyPr>
          <a:lstStyle/>
          <a:p>
            <a:r>
              <a:rPr lang="en-US" sz="2400" b="1" i="1" u="sng" dirty="0" smtClean="0">
                <a:latin typeface="+mj-lt"/>
              </a:rPr>
              <a:t>Interleaved Schedule</a:t>
            </a:r>
            <a:r>
              <a:rPr lang="en-US" sz="2400" u="sng" dirty="0" smtClean="0">
                <a:latin typeface="+mj-lt"/>
              </a:rPr>
              <a:t>:</a:t>
            </a:r>
          </a:p>
        </p:txBody>
      </p:sp>
      <p:sp>
        <p:nvSpPr>
          <p:cNvPr id="41" name="TextBox 40"/>
          <p:cNvSpPr txBox="1"/>
          <p:nvPr/>
        </p:nvSpPr>
        <p:spPr>
          <a:xfrm>
            <a:off x="2604289" y="5505453"/>
            <a:ext cx="620622" cy="400110"/>
          </a:xfrm>
          <a:prstGeom prst="rect">
            <a:avLst/>
          </a:prstGeom>
          <a:solidFill>
            <a:srgbClr val="0070C0">
              <a:alpha val="20000"/>
            </a:srgbClr>
          </a:solidFill>
          <a:ln>
            <a:solidFill>
              <a:srgbClr val="0070C0"/>
            </a:solidFill>
          </a:ln>
        </p:spPr>
        <p:txBody>
          <a:bodyPr wrap="square" rtlCol="0">
            <a:spAutoFit/>
          </a:bodyPr>
          <a:lstStyle/>
          <a:p>
            <a:r>
              <a:rPr lang="en-US" sz="2000" smtClean="0">
                <a:latin typeface="+mj-lt"/>
              </a:rPr>
              <a:t>R(A)</a:t>
            </a:r>
            <a:endParaRPr lang="en-US" sz="2000" dirty="0">
              <a:latin typeface="+mj-lt"/>
            </a:endParaRPr>
          </a:p>
        </p:txBody>
      </p:sp>
      <p:sp>
        <p:nvSpPr>
          <p:cNvPr id="42" name="TextBox 41"/>
          <p:cNvSpPr txBox="1"/>
          <p:nvPr/>
        </p:nvSpPr>
        <p:spPr>
          <a:xfrm>
            <a:off x="5617906" y="5505453"/>
            <a:ext cx="614194" cy="400110"/>
          </a:xfrm>
          <a:prstGeom prst="rect">
            <a:avLst/>
          </a:prstGeom>
          <a:solidFill>
            <a:srgbClr val="0070C0">
              <a:alpha val="20000"/>
            </a:srgbClr>
          </a:solidFill>
          <a:ln>
            <a:solidFill>
              <a:srgbClr val="0070C0"/>
            </a:solidFill>
          </a:ln>
        </p:spPr>
        <p:txBody>
          <a:bodyPr wrap="square" rtlCol="0">
            <a:spAutoFit/>
          </a:bodyPr>
          <a:lstStyle/>
          <a:p>
            <a:r>
              <a:rPr lang="en-US" sz="2000" smtClean="0">
                <a:latin typeface="+mj-lt"/>
              </a:rPr>
              <a:t>R(B)</a:t>
            </a:r>
            <a:endParaRPr lang="en-US" sz="2000" dirty="0">
              <a:latin typeface="+mj-lt"/>
            </a:endParaRPr>
          </a:p>
        </p:txBody>
      </p:sp>
      <p:sp>
        <p:nvSpPr>
          <p:cNvPr id="43" name="TextBox 42"/>
          <p:cNvSpPr txBox="1"/>
          <p:nvPr/>
        </p:nvSpPr>
        <p:spPr>
          <a:xfrm>
            <a:off x="3313706" y="5505453"/>
            <a:ext cx="710613" cy="400110"/>
          </a:xfrm>
          <a:prstGeom prst="rect">
            <a:avLst/>
          </a:prstGeom>
          <a:solidFill>
            <a:srgbClr val="0070C0">
              <a:alpha val="20000"/>
            </a:srgbClr>
          </a:solidFill>
          <a:ln>
            <a:solidFill>
              <a:srgbClr val="0070C0"/>
            </a:solidFill>
          </a:ln>
        </p:spPr>
        <p:txBody>
          <a:bodyPr wrap="square" rtlCol="0">
            <a:spAutoFit/>
          </a:bodyPr>
          <a:lstStyle/>
          <a:p>
            <a:r>
              <a:rPr lang="en-US" sz="2000" dirty="0">
                <a:latin typeface="+mj-lt"/>
              </a:rPr>
              <a:t>W</a:t>
            </a:r>
            <a:r>
              <a:rPr lang="en-US" sz="2000" dirty="0" smtClean="0">
                <a:latin typeface="+mj-lt"/>
              </a:rPr>
              <a:t>(A)</a:t>
            </a:r>
            <a:endParaRPr lang="en-US" sz="2000" dirty="0">
              <a:latin typeface="+mj-lt"/>
            </a:endParaRPr>
          </a:p>
        </p:txBody>
      </p:sp>
      <p:sp>
        <p:nvSpPr>
          <p:cNvPr id="44" name="TextBox 43"/>
          <p:cNvSpPr txBox="1"/>
          <p:nvPr/>
        </p:nvSpPr>
        <p:spPr>
          <a:xfrm>
            <a:off x="6320895" y="5505453"/>
            <a:ext cx="710613" cy="400110"/>
          </a:xfrm>
          <a:prstGeom prst="rect">
            <a:avLst/>
          </a:prstGeom>
          <a:solidFill>
            <a:srgbClr val="0070C0">
              <a:alpha val="20000"/>
            </a:srgbClr>
          </a:solidFill>
          <a:ln>
            <a:solidFill>
              <a:srgbClr val="0070C0"/>
            </a:solidFill>
          </a:ln>
        </p:spPr>
        <p:txBody>
          <a:bodyPr wrap="square" rtlCol="0">
            <a:spAutoFit/>
          </a:bodyPr>
          <a:lstStyle/>
          <a:p>
            <a:r>
              <a:rPr lang="en-US" sz="2000" dirty="0" smtClean="0">
                <a:latin typeface="+mj-lt"/>
              </a:rPr>
              <a:t>W(B)</a:t>
            </a:r>
            <a:endParaRPr lang="en-US" sz="2000" dirty="0">
              <a:latin typeface="+mj-lt"/>
            </a:endParaRPr>
          </a:p>
        </p:txBody>
      </p:sp>
      <p:sp>
        <p:nvSpPr>
          <p:cNvPr id="57" name="Down Arrow 56"/>
          <p:cNvSpPr/>
          <p:nvPr/>
        </p:nvSpPr>
        <p:spPr>
          <a:xfrm>
            <a:off x="3825551" y="3657718"/>
            <a:ext cx="597159" cy="69967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13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“Good” vs. “bad” schedules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86</a:t>
            </a:fld>
            <a:endParaRPr lang="en-US" dirty="0"/>
          </a:p>
        </p:txBody>
      </p:sp>
      <p:sp>
        <p:nvSpPr>
          <p:cNvPr id="8" name="TextBox 7"/>
          <p:cNvSpPr txBox="1"/>
          <p:nvPr/>
        </p:nvSpPr>
        <p:spPr>
          <a:xfrm>
            <a:off x="522517" y="5742027"/>
            <a:ext cx="11146962"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3200" dirty="0" smtClean="0">
                <a:latin typeface="+mj-lt"/>
              </a:rPr>
              <a:t>We want to develop ways of discerning “good” vs. “bad” schedules</a:t>
            </a:r>
            <a:endParaRPr lang="en-US" sz="3200" b="1" i="1" dirty="0">
              <a:latin typeface="+mj-lt"/>
            </a:endParaRPr>
          </a:p>
        </p:txBody>
      </p:sp>
      <p:sp>
        <p:nvSpPr>
          <p:cNvPr id="26" name="TextBox 25"/>
          <p:cNvSpPr txBox="1"/>
          <p:nvPr/>
        </p:nvSpPr>
        <p:spPr>
          <a:xfrm>
            <a:off x="605725" y="1690688"/>
            <a:ext cx="2098651" cy="461665"/>
          </a:xfrm>
          <a:prstGeom prst="rect">
            <a:avLst/>
          </a:prstGeom>
          <a:noFill/>
        </p:spPr>
        <p:txBody>
          <a:bodyPr wrap="none" rtlCol="0">
            <a:spAutoFit/>
          </a:bodyPr>
          <a:lstStyle/>
          <a:p>
            <a:r>
              <a:rPr lang="en-US" sz="2400" b="1" i="1" u="sng" dirty="0" smtClean="0">
                <a:latin typeface="+mj-lt"/>
              </a:rPr>
              <a:t>Serial Schedule</a:t>
            </a:r>
            <a:r>
              <a:rPr lang="en-US" sz="2400" u="sng" dirty="0" smtClean="0">
                <a:latin typeface="+mj-lt"/>
              </a:rPr>
              <a:t>:</a:t>
            </a:r>
          </a:p>
        </p:txBody>
      </p:sp>
      <p:grpSp>
        <p:nvGrpSpPr>
          <p:cNvPr id="9" name="Group 8"/>
          <p:cNvGrpSpPr/>
          <p:nvPr/>
        </p:nvGrpSpPr>
        <p:grpSpPr>
          <a:xfrm>
            <a:off x="512690" y="2299162"/>
            <a:ext cx="4861978" cy="976527"/>
            <a:chOff x="542809" y="2322356"/>
            <a:chExt cx="6561865" cy="965384"/>
          </a:xfrm>
        </p:grpSpPr>
        <p:cxnSp>
          <p:nvCxnSpPr>
            <p:cNvPr id="18" name="Straight Arrow Connector 17"/>
            <p:cNvCxnSpPr/>
            <p:nvPr/>
          </p:nvCxnSpPr>
          <p:spPr>
            <a:xfrm>
              <a:off x="1095463" y="3277727"/>
              <a:ext cx="6009211"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2809" y="2322356"/>
              <a:ext cx="506683" cy="365118"/>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20" name="TextBox 19"/>
            <p:cNvSpPr txBox="1"/>
            <p:nvPr/>
          </p:nvSpPr>
          <p:spPr>
            <a:xfrm>
              <a:off x="542809" y="2769531"/>
              <a:ext cx="506683" cy="365118"/>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21" name="TextBox 20"/>
            <p:cNvSpPr txBox="1"/>
            <p:nvPr/>
          </p:nvSpPr>
          <p:spPr>
            <a:xfrm>
              <a:off x="1095463" y="2375357"/>
              <a:ext cx="617475"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22" name="TextBox 21"/>
            <p:cNvSpPr txBox="1"/>
            <p:nvPr/>
          </p:nvSpPr>
          <p:spPr>
            <a:xfrm>
              <a:off x="2604287" y="2375357"/>
              <a:ext cx="641564"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27" name="TextBox 26"/>
            <p:cNvSpPr txBox="1"/>
            <p:nvPr/>
          </p:nvSpPr>
          <p:spPr>
            <a:xfrm>
              <a:off x="1804881"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28" name="TextBox 27"/>
            <p:cNvSpPr txBox="1"/>
            <p:nvPr/>
          </p:nvSpPr>
          <p:spPr>
            <a:xfrm>
              <a:off x="3355327"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29" name="TextBox 28"/>
            <p:cNvSpPr txBox="1"/>
            <p:nvPr/>
          </p:nvSpPr>
          <p:spPr>
            <a:xfrm>
              <a:off x="4109083" y="2860811"/>
              <a:ext cx="620621"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30" name="TextBox 29"/>
            <p:cNvSpPr txBox="1"/>
            <p:nvPr/>
          </p:nvSpPr>
          <p:spPr>
            <a:xfrm>
              <a:off x="5617906" y="2860811"/>
              <a:ext cx="607630"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31" name="TextBox 30"/>
            <p:cNvSpPr txBox="1"/>
            <p:nvPr/>
          </p:nvSpPr>
          <p:spPr>
            <a:xfrm>
              <a:off x="4818498"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32" name="TextBox 31"/>
            <p:cNvSpPr txBox="1"/>
            <p:nvPr/>
          </p:nvSpPr>
          <p:spPr>
            <a:xfrm>
              <a:off x="6320895"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grpSp>
      <p:grpSp>
        <p:nvGrpSpPr>
          <p:cNvPr id="45" name="Group 44"/>
          <p:cNvGrpSpPr/>
          <p:nvPr/>
        </p:nvGrpSpPr>
        <p:grpSpPr>
          <a:xfrm>
            <a:off x="6736209" y="2299162"/>
            <a:ext cx="4861978" cy="976527"/>
            <a:chOff x="542809" y="2322356"/>
            <a:chExt cx="6561865" cy="965384"/>
          </a:xfrm>
        </p:grpSpPr>
        <p:cxnSp>
          <p:nvCxnSpPr>
            <p:cNvPr id="46" name="Straight Arrow Connector 45"/>
            <p:cNvCxnSpPr/>
            <p:nvPr/>
          </p:nvCxnSpPr>
          <p:spPr>
            <a:xfrm>
              <a:off x="1095463" y="3277727"/>
              <a:ext cx="6009211"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2809" y="2322356"/>
              <a:ext cx="506683" cy="365118"/>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48" name="TextBox 47"/>
            <p:cNvSpPr txBox="1"/>
            <p:nvPr/>
          </p:nvSpPr>
          <p:spPr>
            <a:xfrm>
              <a:off x="542809" y="2769531"/>
              <a:ext cx="506683" cy="365118"/>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49" name="TextBox 48"/>
            <p:cNvSpPr txBox="1"/>
            <p:nvPr/>
          </p:nvSpPr>
          <p:spPr>
            <a:xfrm>
              <a:off x="1095463" y="2375357"/>
              <a:ext cx="617475"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50" name="TextBox 49"/>
            <p:cNvSpPr txBox="1"/>
            <p:nvPr/>
          </p:nvSpPr>
          <p:spPr>
            <a:xfrm>
              <a:off x="4067457" y="2375357"/>
              <a:ext cx="641564"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51" name="TextBox 50"/>
            <p:cNvSpPr txBox="1"/>
            <p:nvPr/>
          </p:nvSpPr>
          <p:spPr>
            <a:xfrm>
              <a:off x="1804881"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52" name="TextBox 51"/>
            <p:cNvSpPr txBox="1"/>
            <p:nvPr/>
          </p:nvSpPr>
          <p:spPr>
            <a:xfrm>
              <a:off x="4818497"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53" name="TextBox 52"/>
            <p:cNvSpPr txBox="1"/>
            <p:nvPr/>
          </p:nvSpPr>
          <p:spPr>
            <a:xfrm>
              <a:off x="2645912" y="2860811"/>
              <a:ext cx="620621"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54" name="TextBox 53"/>
            <p:cNvSpPr txBox="1"/>
            <p:nvPr/>
          </p:nvSpPr>
          <p:spPr>
            <a:xfrm>
              <a:off x="5617906" y="2860811"/>
              <a:ext cx="607630"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55" name="TextBox 54"/>
            <p:cNvSpPr txBox="1"/>
            <p:nvPr/>
          </p:nvSpPr>
          <p:spPr>
            <a:xfrm>
              <a:off x="3355327"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56" name="TextBox 55"/>
            <p:cNvSpPr txBox="1"/>
            <p:nvPr/>
          </p:nvSpPr>
          <p:spPr>
            <a:xfrm>
              <a:off x="6320895"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grpSp>
      <p:grpSp>
        <p:nvGrpSpPr>
          <p:cNvPr id="57" name="Group 56"/>
          <p:cNvGrpSpPr/>
          <p:nvPr/>
        </p:nvGrpSpPr>
        <p:grpSpPr>
          <a:xfrm>
            <a:off x="6736209" y="4091868"/>
            <a:ext cx="4861978" cy="976527"/>
            <a:chOff x="542809" y="2322356"/>
            <a:chExt cx="6561865" cy="965384"/>
          </a:xfrm>
        </p:grpSpPr>
        <p:cxnSp>
          <p:nvCxnSpPr>
            <p:cNvPr id="58" name="Straight Arrow Connector 57"/>
            <p:cNvCxnSpPr/>
            <p:nvPr/>
          </p:nvCxnSpPr>
          <p:spPr>
            <a:xfrm>
              <a:off x="1095463" y="3277727"/>
              <a:ext cx="6009211"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2809" y="2322356"/>
              <a:ext cx="506683" cy="365118"/>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60" name="TextBox 59"/>
            <p:cNvSpPr txBox="1"/>
            <p:nvPr/>
          </p:nvSpPr>
          <p:spPr>
            <a:xfrm>
              <a:off x="542809" y="2769531"/>
              <a:ext cx="506683" cy="365118"/>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61" name="TextBox 60"/>
            <p:cNvSpPr txBox="1"/>
            <p:nvPr/>
          </p:nvSpPr>
          <p:spPr>
            <a:xfrm>
              <a:off x="1095463" y="2375357"/>
              <a:ext cx="617475"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62" name="TextBox 61"/>
            <p:cNvSpPr txBox="1"/>
            <p:nvPr/>
          </p:nvSpPr>
          <p:spPr>
            <a:xfrm>
              <a:off x="5617905" y="2375357"/>
              <a:ext cx="641564"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63" name="TextBox 62"/>
            <p:cNvSpPr txBox="1"/>
            <p:nvPr/>
          </p:nvSpPr>
          <p:spPr>
            <a:xfrm>
              <a:off x="1804881"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64" name="TextBox 63"/>
            <p:cNvSpPr txBox="1"/>
            <p:nvPr/>
          </p:nvSpPr>
          <p:spPr>
            <a:xfrm>
              <a:off x="6368946"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65" name="TextBox 64"/>
            <p:cNvSpPr txBox="1"/>
            <p:nvPr/>
          </p:nvSpPr>
          <p:spPr>
            <a:xfrm>
              <a:off x="2645912" y="2860811"/>
              <a:ext cx="620621"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66" name="TextBox 65"/>
            <p:cNvSpPr txBox="1"/>
            <p:nvPr/>
          </p:nvSpPr>
          <p:spPr>
            <a:xfrm>
              <a:off x="4154735" y="2860811"/>
              <a:ext cx="607630"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67" name="TextBox 66"/>
            <p:cNvSpPr txBox="1"/>
            <p:nvPr/>
          </p:nvSpPr>
          <p:spPr>
            <a:xfrm>
              <a:off x="3355327"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68" name="TextBox 67"/>
            <p:cNvSpPr txBox="1"/>
            <p:nvPr/>
          </p:nvSpPr>
          <p:spPr>
            <a:xfrm>
              <a:off x="4857724"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grpSp>
      <p:sp>
        <p:nvSpPr>
          <p:cNvPr id="11" name="Right Arrow 10"/>
          <p:cNvSpPr/>
          <p:nvPr/>
        </p:nvSpPr>
        <p:spPr>
          <a:xfrm>
            <a:off x="5812971" y="2629774"/>
            <a:ext cx="718458" cy="21405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9" name="Right Arrow 68"/>
          <p:cNvSpPr/>
          <p:nvPr/>
        </p:nvSpPr>
        <p:spPr>
          <a:xfrm rot="2307267">
            <a:off x="5736769" y="3535713"/>
            <a:ext cx="718458" cy="214058"/>
          </a:xfrm>
          <a:prstGeom prst="right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TextBox 11"/>
          <p:cNvSpPr txBox="1"/>
          <p:nvPr/>
        </p:nvSpPr>
        <p:spPr>
          <a:xfrm>
            <a:off x="5748124" y="3664520"/>
            <a:ext cx="389850" cy="584775"/>
          </a:xfrm>
          <a:prstGeom prst="rect">
            <a:avLst/>
          </a:prstGeom>
          <a:noFill/>
        </p:spPr>
        <p:txBody>
          <a:bodyPr wrap="none" rtlCol="0">
            <a:spAutoFit/>
          </a:bodyPr>
          <a:lstStyle/>
          <a:p>
            <a:r>
              <a:rPr lang="en-US" sz="3200" b="1" smtClean="0">
                <a:solidFill>
                  <a:srgbClr val="FF0000"/>
                </a:solidFill>
                <a:latin typeface="+mj-lt"/>
              </a:rPr>
              <a:t>X</a:t>
            </a:r>
            <a:endParaRPr lang="en-US" sz="3200" b="1">
              <a:solidFill>
                <a:srgbClr val="FF0000"/>
              </a:solidFill>
              <a:latin typeface="+mj-lt"/>
            </a:endParaRPr>
          </a:p>
        </p:txBody>
      </p:sp>
      <p:sp>
        <p:nvSpPr>
          <p:cNvPr id="70" name="TextBox 69"/>
          <p:cNvSpPr txBox="1"/>
          <p:nvPr/>
        </p:nvSpPr>
        <p:spPr>
          <a:xfrm>
            <a:off x="6885270" y="1690688"/>
            <a:ext cx="2914516" cy="461665"/>
          </a:xfrm>
          <a:prstGeom prst="rect">
            <a:avLst/>
          </a:prstGeom>
          <a:noFill/>
        </p:spPr>
        <p:txBody>
          <a:bodyPr wrap="none" rtlCol="0">
            <a:spAutoFit/>
          </a:bodyPr>
          <a:lstStyle/>
          <a:p>
            <a:r>
              <a:rPr lang="en-US" sz="2400" b="1" i="1" u="sng" dirty="0" smtClean="0">
                <a:latin typeface="+mj-lt"/>
              </a:rPr>
              <a:t>Interleaved Schedules</a:t>
            </a:r>
            <a:r>
              <a:rPr lang="en-US" sz="2400" u="sng" dirty="0" smtClean="0">
                <a:latin typeface="+mj-lt"/>
              </a:rPr>
              <a:t>:</a:t>
            </a:r>
          </a:p>
        </p:txBody>
      </p:sp>
      <p:sp>
        <p:nvSpPr>
          <p:cNvPr id="71" name="TextBox 70"/>
          <p:cNvSpPr txBox="1"/>
          <p:nvPr/>
        </p:nvSpPr>
        <p:spPr>
          <a:xfrm>
            <a:off x="3762678" y="3956907"/>
            <a:ext cx="1124219"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3200" dirty="0" smtClean="0">
                <a:latin typeface="+mj-lt"/>
              </a:rPr>
              <a:t>Why?</a:t>
            </a:r>
            <a:endParaRPr lang="en-US" sz="3200" b="1" i="1" dirty="0">
              <a:latin typeface="+mj-lt"/>
            </a:endParaRPr>
          </a:p>
        </p:txBody>
      </p:sp>
      <p:grpSp>
        <p:nvGrpSpPr>
          <p:cNvPr id="75" name="Group 74"/>
          <p:cNvGrpSpPr/>
          <p:nvPr/>
        </p:nvGrpSpPr>
        <p:grpSpPr>
          <a:xfrm>
            <a:off x="0" y="-22510"/>
            <a:ext cx="12192000" cy="307777"/>
            <a:chOff x="0" y="-22510"/>
            <a:chExt cx="12192000" cy="307777"/>
          </a:xfrm>
        </p:grpSpPr>
        <p:sp>
          <p:nvSpPr>
            <p:cNvPr id="76" name="Rectangle 7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7" name="TextBox 76"/>
            <p:cNvSpPr txBox="1"/>
            <p:nvPr/>
          </p:nvSpPr>
          <p:spPr>
            <a:xfrm>
              <a:off x="188780" y="-22510"/>
              <a:ext cx="285847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Concurrency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5578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dirty="0" smtClean="0"/>
              <a:t>Ways of Defining “Good” vs. “Bad” Schedules</a:t>
            </a:r>
            <a:endParaRPr lang="en-US" dirty="0"/>
          </a:p>
        </p:txBody>
      </p:sp>
      <p:sp>
        <p:nvSpPr>
          <p:cNvPr id="15363" name="Rectangle 3"/>
          <p:cNvSpPr>
            <a:spLocks noGrp="1" noChangeArrowheads="1"/>
          </p:cNvSpPr>
          <p:nvPr>
            <p:ph type="body" idx="1"/>
          </p:nvPr>
        </p:nvSpPr>
        <p:spPr>
          <a:xfrm>
            <a:off x="838200" y="1690688"/>
            <a:ext cx="10515600" cy="4786311"/>
          </a:xfrm>
          <a:noFill/>
          <a:ln/>
        </p:spPr>
        <p:txBody>
          <a:bodyPr>
            <a:normAutofit/>
          </a:bodyPr>
          <a:lstStyle/>
          <a:p>
            <a:r>
              <a:rPr lang="en-US" dirty="0" smtClean="0"/>
              <a:t>Recall from last time: we call a schedule </a:t>
            </a:r>
            <a:r>
              <a:rPr lang="en-US" b="1" i="1" dirty="0" smtClean="0"/>
              <a:t>serializable</a:t>
            </a:r>
            <a:r>
              <a:rPr lang="en-US" dirty="0" smtClean="0"/>
              <a:t> if it is equivalent to </a:t>
            </a:r>
            <a:r>
              <a:rPr lang="en-US" i="1" dirty="0" smtClean="0"/>
              <a:t>some</a:t>
            </a:r>
            <a:r>
              <a:rPr lang="en-US" dirty="0" smtClean="0"/>
              <a:t> serial schedule</a:t>
            </a:r>
          </a:p>
          <a:p>
            <a:pPr marL="457200" lvl="1" indent="0">
              <a:buNone/>
            </a:pPr>
            <a:endParaRPr lang="en-US" dirty="0"/>
          </a:p>
          <a:p>
            <a:pPr lvl="1"/>
            <a:r>
              <a:rPr lang="en-US" sz="2800" dirty="0" smtClean="0"/>
              <a:t>We used this as a notion of a “good” interleaved schedule, since </a:t>
            </a:r>
            <a:r>
              <a:rPr lang="en-US" sz="2800" b="1" dirty="0" smtClean="0"/>
              <a:t>a serializable schedule will maintain isolation &amp; consistency</a:t>
            </a:r>
            <a:endParaRPr lang="en-US" sz="2800" dirty="0" smtClean="0"/>
          </a:p>
          <a:p>
            <a:pPr marL="0" indent="0">
              <a:buNone/>
            </a:pPr>
            <a:endParaRPr lang="en-US" dirty="0" smtClean="0"/>
          </a:p>
          <a:p>
            <a:r>
              <a:rPr lang="en-US" dirty="0" smtClean="0"/>
              <a:t>Now, we’ll define a stricter, but very useful variant:</a:t>
            </a:r>
          </a:p>
          <a:p>
            <a:pPr lvl="1"/>
            <a:endParaRPr lang="en-US" dirty="0"/>
          </a:p>
          <a:p>
            <a:pPr lvl="1"/>
            <a:r>
              <a:rPr lang="en-US" sz="2800" b="1" i="1" u="sng" dirty="0" smtClean="0"/>
              <a:t>Conflict </a:t>
            </a:r>
            <a:r>
              <a:rPr lang="en-US" sz="2800" b="1" i="1" u="sng" dirty="0" err="1" smtClean="0"/>
              <a:t>serializability</a:t>
            </a:r>
            <a:endParaRPr lang="en-US" sz="2800" b="1" i="1" dirty="0" smtClean="0"/>
          </a:p>
          <a:p>
            <a:pPr marL="0" indent="0">
              <a:buNone/>
            </a:pPr>
            <a:endParaRPr lang="en-US" dirty="0"/>
          </a:p>
        </p:txBody>
      </p:sp>
      <p:sp>
        <p:nvSpPr>
          <p:cNvPr id="8" name="TextBox 7"/>
          <p:cNvSpPr txBox="1"/>
          <p:nvPr/>
        </p:nvSpPr>
        <p:spPr>
          <a:xfrm>
            <a:off x="5754610" y="5218150"/>
            <a:ext cx="2782901"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We’ll need to define </a:t>
            </a:r>
            <a:r>
              <a:rPr lang="en-US" sz="2400" b="1" i="1" dirty="0" smtClean="0">
                <a:latin typeface="+mj-lt"/>
              </a:rPr>
              <a:t>conflicts</a:t>
            </a:r>
            <a:r>
              <a:rPr lang="en-US" sz="2400" dirty="0" smtClean="0">
                <a:latin typeface="+mj-lt"/>
              </a:rPr>
              <a:t> first..</a:t>
            </a:r>
            <a:endParaRPr lang="en-US" sz="2400" dirty="0">
              <a:latin typeface="+mj-lt"/>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5847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Concurrency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8965055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10" name="Rectangle 9"/>
          <p:cNvSpPr/>
          <p:nvPr/>
        </p:nvSpPr>
        <p:spPr>
          <a:xfrm>
            <a:off x="962083" y="1686034"/>
            <a:ext cx="10391717"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dirty="0">
                <a:latin typeface="+mj-lt"/>
              </a:rPr>
              <a:t>Two actions </a:t>
            </a:r>
            <a:r>
              <a:rPr lang="en-US" sz="2800" b="1" u="sng" dirty="0">
                <a:latin typeface="+mj-lt"/>
              </a:rPr>
              <a:t>conflict</a:t>
            </a:r>
            <a:r>
              <a:rPr lang="en-US" sz="2800" dirty="0">
                <a:latin typeface="+mj-lt"/>
              </a:rPr>
              <a:t> if they are part of different TXNs, involve the same variable, and at least one of them is a write</a:t>
            </a:r>
          </a:p>
        </p:txBody>
      </p:sp>
      <p:grpSp>
        <p:nvGrpSpPr>
          <p:cNvPr id="6" name="Group 5"/>
          <p:cNvGrpSpPr/>
          <p:nvPr/>
        </p:nvGrpSpPr>
        <p:grpSpPr>
          <a:xfrm>
            <a:off x="1594770" y="3606618"/>
            <a:ext cx="7989502" cy="1646518"/>
            <a:chOff x="2201260" y="3886535"/>
            <a:chExt cx="6507961" cy="1026204"/>
          </a:xfrm>
        </p:grpSpPr>
        <p:cxnSp>
          <p:nvCxnSpPr>
            <p:cNvPr id="12" name="Straight Arrow Connector 11"/>
            <p:cNvCxnSpPr/>
            <p:nvPr/>
          </p:nvCxnSpPr>
          <p:spPr>
            <a:xfrm>
              <a:off x="2700011" y="4902726"/>
              <a:ext cx="6009210"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01260" y="3886535"/>
              <a:ext cx="356730" cy="287736"/>
            </a:xfrm>
            <a:prstGeom prst="rect">
              <a:avLst/>
            </a:prstGeom>
            <a:noFill/>
          </p:spPr>
          <p:txBody>
            <a:bodyPr wrap="none" rtlCol="0">
              <a:spAutoFit/>
            </a:bodyPr>
            <a:lstStyle/>
            <a:p>
              <a:r>
                <a:rPr lang="en-US" sz="2400" b="1" dirty="0" smtClean="0">
                  <a:solidFill>
                    <a:srgbClr val="C00000"/>
                  </a:solidFill>
                  <a:latin typeface="+mj-lt"/>
                </a:rPr>
                <a:t>T</a:t>
              </a:r>
              <a:r>
                <a:rPr lang="en-US" sz="2400" b="1" baseline="-25000" dirty="0" smtClean="0">
                  <a:solidFill>
                    <a:srgbClr val="C00000"/>
                  </a:solidFill>
                  <a:latin typeface="+mj-lt"/>
                </a:rPr>
                <a:t>1</a:t>
              </a:r>
              <a:endParaRPr lang="en-US" sz="2400" b="1" baseline="-25000" dirty="0">
                <a:solidFill>
                  <a:srgbClr val="C00000"/>
                </a:solidFill>
                <a:latin typeface="+mj-lt"/>
              </a:endParaRPr>
            </a:p>
          </p:txBody>
        </p:sp>
        <p:sp>
          <p:nvSpPr>
            <p:cNvPr id="14" name="TextBox 13"/>
            <p:cNvSpPr txBox="1"/>
            <p:nvPr/>
          </p:nvSpPr>
          <p:spPr>
            <a:xfrm>
              <a:off x="2201260" y="4436683"/>
              <a:ext cx="356730" cy="287736"/>
            </a:xfrm>
            <a:prstGeom prst="rect">
              <a:avLst/>
            </a:prstGeom>
            <a:noFill/>
          </p:spPr>
          <p:txBody>
            <a:bodyPr wrap="none" rtlCol="0">
              <a:spAutoFit/>
            </a:bodyPr>
            <a:lstStyle/>
            <a:p>
              <a:r>
                <a:rPr lang="en-US" sz="2400" b="1" dirty="0" smtClean="0">
                  <a:solidFill>
                    <a:srgbClr val="0070C0"/>
                  </a:solidFill>
                  <a:latin typeface="+mj-lt"/>
                </a:rPr>
                <a:t>T</a:t>
              </a:r>
              <a:r>
                <a:rPr lang="en-US" sz="2400" b="1" baseline="-25000" dirty="0">
                  <a:solidFill>
                    <a:srgbClr val="0070C0"/>
                  </a:solidFill>
                  <a:latin typeface="+mj-lt"/>
                </a:rPr>
                <a:t>2</a:t>
              </a:r>
            </a:p>
          </p:txBody>
        </p:sp>
        <p:sp>
          <p:nvSpPr>
            <p:cNvPr id="15" name="TextBox 14"/>
            <p:cNvSpPr txBox="1"/>
            <p:nvPr/>
          </p:nvSpPr>
          <p:spPr>
            <a:xfrm>
              <a:off x="2690999" y="3974970"/>
              <a:ext cx="620622" cy="287736"/>
            </a:xfrm>
            <a:prstGeom prst="rect">
              <a:avLst/>
            </a:prstGeom>
            <a:solidFill>
              <a:srgbClr val="C00000">
                <a:alpha val="20000"/>
              </a:srgbClr>
            </a:solidFill>
            <a:ln>
              <a:solidFill>
                <a:srgbClr val="C00000"/>
              </a:solidFill>
            </a:ln>
          </p:spPr>
          <p:txBody>
            <a:bodyPr wrap="square" rtlCol="0">
              <a:spAutoFit/>
            </a:bodyPr>
            <a:lstStyle/>
            <a:p>
              <a:r>
                <a:rPr lang="en-US" sz="2400" smtClean="0">
                  <a:latin typeface="+mj-lt"/>
                </a:rPr>
                <a:t>R(A)</a:t>
              </a:r>
              <a:endParaRPr lang="en-US" sz="2400" dirty="0">
                <a:latin typeface="+mj-lt"/>
              </a:endParaRPr>
            </a:p>
          </p:txBody>
        </p:sp>
        <p:sp>
          <p:nvSpPr>
            <p:cNvPr id="16" name="TextBox 15"/>
            <p:cNvSpPr txBox="1"/>
            <p:nvPr/>
          </p:nvSpPr>
          <p:spPr>
            <a:xfrm>
              <a:off x="5704616" y="3974970"/>
              <a:ext cx="614194" cy="287736"/>
            </a:xfrm>
            <a:prstGeom prst="rect">
              <a:avLst/>
            </a:prstGeom>
            <a:solidFill>
              <a:srgbClr val="C00000">
                <a:alpha val="20000"/>
              </a:srgbClr>
            </a:solidFill>
            <a:ln>
              <a:solidFill>
                <a:srgbClr val="C00000"/>
              </a:solidFill>
            </a:ln>
          </p:spPr>
          <p:txBody>
            <a:bodyPr wrap="square" rtlCol="0">
              <a:spAutoFit/>
            </a:bodyPr>
            <a:lstStyle/>
            <a:p>
              <a:r>
                <a:rPr lang="en-US" sz="2400" smtClean="0">
                  <a:latin typeface="+mj-lt"/>
                </a:rPr>
                <a:t>R(B)</a:t>
              </a:r>
              <a:endParaRPr lang="en-US" sz="2400" dirty="0">
                <a:latin typeface="+mj-lt"/>
              </a:endParaRPr>
            </a:p>
          </p:txBody>
        </p:sp>
        <p:sp>
          <p:nvSpPr>
            <p:cNvPr id="17" name="TextBox 16"/>
            <p:cNvSpPr txBox="1"/>
            <p:nvPr/>
          </p:nvSpPr>
          <p:spPr>
            <a:xfrm>
              <a:off x="3400416" y="3974970"/>
              <a:ext cx="710613" cy="287736"/>
            </a:xfrm>
            <a:prstGeom prst="rect">
              <a:avLst/>
            </a:prstGeom>
            <a:solidFill>
              <a:srgbClr val="C00000">
                <a:alpha val="20000"/>
              </a:srgbClr>
            </a:solidFill>
            <a:ln>
              <a:solidFill>
                <a:srgbClr val="C00000"/>
              </a:solidFill>
            </a:ln>
          </p:spPr>
          <p:txBody>
            <a:bodyPr wrap="square" rtlCol="0">
              <a:spAutoFit/>
            </a:bodyPr>
            <a:lstStyle/>
            <a:p>
              <a:r>
                <a:rPr lang="en-US" sz="2400" dirty="0">
                  <a:latin typeface="+mj-lt"/>
                </a:rPr>
                <a:t>W</a:t>
              </a:r>
              <a:r>
                <a:rPr lang="en-US" sz="2400" dirty="0" smtClean="0">
                  <a:latin typeface="+mj-lt"/>
                </a:rPr>
                <a:t>(A)</a:t>
              </a:r>
              <a:endParaRPr lang="en-US" sz="2400" dirty="0">
                <a:latin typeface="+mj-lt"/>
              </a:endParaRPr>
            </a:p>
          </p:txBody>
        </p:sp>
        <p:sp>
          <p:nvSpPr>
            <p:cNvPr id="18" name="TextBox 17"/>
            <p:cNvSpPr txBox="1"/>
            <p:nvPr/>
          </p:nvSpPr>
          <p:spPr>
            <a:xfrm>
              <a:off x="6407605" y="3974970"/>
              <a:ext cx="710613" cy="287736"/>
            </a:xfrm>
            <a:prstGeom prst="rect">
              <a:avLst/>
            </a:prstGeom>
            <a:solidFill>
              <a:srgbClr val="C00000">
                <a:alpha val="20000"/>
              </a:srgbClr>
            </a:solidFill>
            <a:ln>
              <a:solidFill>
                <a:srgbClr val="C00000"/>
              </a:solidFill>
            </a:ln>
          </p:spPr>
          <p:txBody>
            <a:bodyPr wrap="square" rtlCol="0">
              <a:spAutoFit/>
            </a:bodyPr>
            <a:lstStyle/>
            <a:p>
              <a:r>
                <a:rPr lang="en-US" sz="2400" dirty="0" smtClean="0">
                  <a:latin typeface="+mj-lt"/>
                </a:rPr>
                <a:t>W(B)</a:t>
              </a:r>
              <a:endParaRPr lang="en-US" sz="2400" dirty="0">
                <a:latin typeface="+mj-lt"/>
              </a:endParaRPr>
            </a:p>
          </p:txBody>
        </p:sp>
        <p:sp>
          <p:nvSpPr>
            <p:cNvPr id="19" name="TextBox 18"/>
            <p:cNvSpPr txBox="1"/>
            <p:nvPr/>
          </p:nvSpPr>
          <p:spPr>
            <a:xfrm>
              <a:off x="4199824" y="4460424"/>
              <a:ext cx="620622" cy="287736"/>
            </a:xfrm>
            <a:prstGeom prst="rect">
              <a:avLst/>
            </a:prstGeom>
            <a:solidFill>
              <a:srgbClr val="0070C0">
                <a:alpha val="20000"/>
              </a:srgbClr>
            </a:solidFill>
            <a:ln>
              <a:solidFill>
                <a:srgbClr val="0070C0"/>
              </a:solidFill>
            </a:ln>
          </p:spPr>
          <p:txBody>
            <a:bodyPr wrap="square" rtlCol="0">
              <a:spAutoFit/>
            </a:bodyPr>
            <a:lstStyle/>
            <a:p>
              <a:r>
                <a:rPr lang="en-US" sz="2400" smtClean="0">
                  <a:latin typeface="+mj-lt"/>
                </a:rPr>
                <a:t>R(A)</a:t>
              </a:r>
              <a:endParaRPr lang="en-US" sz="2400" dirty="0">
                <a:latin typeface="+mj-lt"/>
              </a:endParaRPr>
            </a:p>
          </p:txBody>
        </p:sp>
        <p:sp>
          <p:nvSpPr>
            <p:cNvPr id="20" name="TextBox 19"/>
            <p:cNvSpPr txBox="1"/>
            <p:nvPr/>
          </p:nvSpPr>
          <p:spPr>
            <a:xfrm>
              <a:off x="7213441" y="4460424"/>
              <a:ext cx="614194" cy="287736"/>
            </a:xfrm>
            <a:prstGeom prst="rect">
              <a:avLst/>
            </a:prstGeom>
            <a:solidFill>
              <a:srgbClr val="0070C0">
                <a:alpha val="20000"/>
              </a:srgbClr>
            </a:solidFill>
            <a:ln>
              <a:solidFill>
                <a:srgbClr val="0070C0"/>
              </a:solidFill>
            </a:ln>
          </p:spPr>
          <p:txBody>
            <a:bodyPr wrap="square" rtlCol="0">
              <a:spAutoFit/>
            </a:bodyPr>
            <a:lstStyle/>
            <a:p>
              <a:r>
                <a:rPr lang="en-US" sz="2400" smtClean="0">
                  <a:latin typeface="+mj-lt"/>
                </a:rPr>
                <a:t>R(B)</a:t>
              </a:r>
              <a:endParaRPr lang="en-US" sz="2400" dirty="0">
                <a:latin typeface="+mj-lt"/>
              </a:endParaRPr>
            </a:p>
          </p:txBody>
        </p:sp>
        <p:sp>
          <p:nvSpPr>
            <p:cNvPr id="21" name="TextBox 20"/>
            <p:cNvSpPr txBox="1"/>
            <p:nvPr/>
          </p:nvSpPr>
          <p:spPr>
            <a:xfrm>
              <a:off x="4909241" y="4460424"/>
              <a:ext cx="710613" cy="287736"/>
            </a:xfrm>
            <a:prstGeom prst="rect">
              <a:avLst/>
            </a:prstGeom>
            <a:solidFill>
              <a:srgbClr val="0070C0">
                <a:alpha val="20000"/>
              </a:srgbClr>
            </a:solidFill>
            <a:ln>
              <a:solidFill>
                <a:srgbClr val="0070C0"/>
              </a:solidFill>
            </a:ln>
          </p:spPr>
          <p:txBody>
            <a:bodyPr wrap="square" rtlCol="0">
              <a:spAutoFit/>
            </a:bodyPr>
            <a:lstStyle/>
            <a:p>
              <a:r>
                <a:rPr lang="en-US" sz="2400" dirty="0">
                  <a:latin typeface="+mj-lt"/>
                </a:rPr>
                <a:t>W</a:t>
              </a:r>
              <a:r>
                <a:rPr lang="en-US" sz="2400" dirty="0" smtClean="0">
                  <a:latin typeface="+mj-lt"/>
                </a:rPr>
                <a:t>(A)</a:t>
              </a:r>
              <a:endParaRPr lang="en-US" sz="2400" dirty="0">
                <a:latin typeface="+mj-lt"/>
              </a:endParaRPr>
            </a:p>
          </p:txBody>
        </p:sp>
        <p:sp>
          <p:nvSpPr>
            <p:cNvPr id="22" name="TextBox 21"/>
            <p:cNvSpPr txBox="1"/>
            <p:nvPr/>
          </p:nvSpPr>
          <p:spPr>
            <a:xfrm>
              <a:off x="7916430" y="4460424"/>
              <a:ext cx="710613" cy="287736"/>
            </a:xfrm>
            <a:prstGeom prst="rect">
              <a:avLst/>
            </a:prstGeom>
            <a:solidFill>
              <a:srgbClr val="0070C0">
                <a:alpha val="20000"/>
              </a:srgbClr>
            </a:solidFill>
            <a:ln>
              <a:solidFill>
                <a:srgbClr val="0070C0"/>
              </a:solidFill>
            </a:ln>
          </p:spPr>
          <p:txBody>
            <a:bodyPr wrap="square" rtlCol="0">
              <a:spAutoFit/>
            </a:bodyPr>
            <a:lstStyle/>
            <a:p>
              <a:r>
                <a:rPr lang="en-US" sz="2400" dirty="0" smtClean="0">
                  <a:latin typeface="+mj-lt"/>
                </a:rPr>
                <a:t>W(B)</a:t>
              </a:r>
              <a:endParaRPr lang="en-US" sz="2400" dirty="0">
                <a:latin typeface="+mj-lt"/>
              </a:endParaRPr>
            </a:p>
          </p:txBody>
        </p:sp>
      </p:grpSp>
      <p:sp>
        <p:nvSpPr>
          <p:cNvPr id="26" name="TextBox 25"/>
          <p:cNvSpPr txBox="1"/>
          <p:nvPr/>
        </p:nvSpPr>
        <p:spPr>
          <a:xfrm>
            <a:off x="2076494" y="4484208"/>
            <a:ext cx="1710789" cy="461665"/>
          </a:xfrm>
          <a:prstGeom prst="rect">
            <a:avLst/>
          </a:prstGeom>
          <a:noFill/>
        </p:spPr>
        <p:txBody>
          <a:bodyPr wrap="none" rtlCol="0">
            <a:spAutoFit/>
          </a:bodyPr>
          <a:lstStyle/>
          <a:p>
            <a:r>
              <a:rPr lang="en-US" sz="2400" smtClean="0">
                <a:solidFill>
                  <a:srgbClr val="FF0000"/>
                </a:solidFill>
                <a:latin typeface="+mj-lt"/>
              </a:rPr>
              <a:t>W-R Conflict</a:t>
            </a:r>
            <a:endParaRPr lang="en-US" sz="2400">
              <a:solidFill>
                <a:srgbClr val="FF0000"/>
              </a:solidFill>
              <a:latin typeface="+mj-lt"/>
            </a:endParaRPr>
          </a:p>
        </p:txBody>
      </p:sp>
      <p:sp>
        <p:nvSpPr>
          <p:cNvPr id="27" name="TextBox 26"/>
          <p:cNvSpPr txBox="1"/>
          <p:nvPr/>
        </p:nvSpPr>
        <p:spPr>
          <a:xfrm>
            <a:off x="7881136" y="3855344"/>
            <a:ext cx="1818190" cy="461665"/>
          </a:xfrm>
          <a:prstGeom prst="rect">
            <a:avLst/>
          </a:prstGeom>
          <a:noFill/>
        </p:spPr>
        <p:txBody>
          <a:bodyPr wrap="none" rtlCol="0">
            <a:spAutoFit/>
          </a:bodyPr>
          <a:lstStyle/>
          <a:p>
            <a:r>
              <a:rPr lang="en-US" sz="2400" dirty="0" smtClean="0">
                <a:solidFill>
                  <a:srgbClr val="FF0000"/>
                </a:solidFill>
                <a:latin typeface="+mj-lt"/>
              </a:rPr>
              <a:t>W-W Conflict</a:t>
            </a:r>
            <a:endParaRPr lang="en-US" sz="2400" dirty="0">
              <a:solidFill>
                <a:srgbClr val="FF0000"/>
              </a:solidFill>
              <a:latin typeface="+mj-lt"/>
            </a:endParaRPr>
          </a:p>
        </p:txBody>
      </p:sp>
      <p:cxnSp>
        <p:nvCxnSpPr>
          <p:cNvPr id="29" name="Straight Arrow Connector 28"/>
          <p:cNvCxnSpPr>
            <a:stCxn id="17" idx="2"/>
            <a:endCxn id="19" idx="1"/>
          </p:cNvCxnSpPr>
          <p:nvPr/>
        </p:nvCxnSpPr>
        <p:spPr>
          <a:xfrm>
            <a:off x="3503107" y="4210175"/>
            <a:ext cx="545201" cy="54806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2"/>
            <a:endCxn id="22" idx="1"/>
          </p:cNvCxnSpPr>
          <p:nvPr/>
        </p:nvCxnSpPr>
        <p:spPr>
          <a:xfrm>
            <a:off x="7194884" y="4210175"/>
            <a:ext cx="1416118" cy="54806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31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Conflict Serializability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082422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10" name="Rectangle 9"/>
          <p:cNvSpPr/>
          <p:nvPr/>
        </p:nvSpPr>
        <p:spPr>
          <a:xfrm>
            <a:off x="962083" y="1686034"/>
            <a:ext cx="10391717"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dirty="0">
                <a:latin typeface="+mj-lt"/>
              </a:rPr>
              <a:t>Two actions </a:t>
            </a:r>
            <a:r>
              <a:rPr lang="en-US" sz="2800" b="1" u="sng" dirty="0">
                <a:latin typeface="+mj-lt"/>
              </a:rPr>
              <a:t>conflict</a:t>
            </a:r>
            <a:r>
              <a:rPr lang="en-US" sz="2800" dirty="0">
                <a:latin typeface="+mj-lt"/>
              </a:rPr>
              <a:t> if they are part of different TXNs, involve the same variable, and at least one of them is a write</a:t>
            </a:r>
          </a:p>
        </p:txBody>
      </p:sp>
      <p:grpSp>
        <p:nvGrpSpPr>
          <p:cNvPr id="6" name="Group 5"/>
          <p:cNvGrpSpPr/>
          <p:nvPr/>
        </p:nvGrpSpPr>
        <p:grpSpPr>
          <a:xfrm>
            <a:off x="1594770" y="3606618"/>
            <a:ext cx="7989502" cy="1646518"/>
            <a:chOff x="2201260" y="3886535"/>
            <a:chExt cx="6507961" cy="1026204"/>
          </a:xfrm>
        </p:grpSpPr>
        <p:cxnSp>
          <p:nvCxnSpPr>
            <p:cNvPr id="12" name="Straight Arrow Connector 11"/>
            <p:cNvCxnSpPr/>
            <p:nvPr/>
          </p:nvCxnSpPr>
          <p:spPr>
            <a:xfrm>
              <a:off x="2700011" y="4902726"/>
              <a:ext cx="6009210"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01260" y="3886535"/>
              <a:ext cx="356730" cy="287736"/>
            </a:xfrm>
            <a:prstGeom prst="rect">
              <a:avLst/>
            </a:prstGeom>
            <a:noFill/>
          </p:spPr>
          <p:txBody>
            <a:bodyPr wrap="none" rtlCol="0">
              <a:spAutoFit/>
            </a:bodyPr>
            <a:lstStyle/>
            <a:p>
              <a:r>
                <a:rPr lang="en-US" sz="2400" b="1" dirty="0" smtClean="0">
                  <a:solidFill>
                    <a:srgbClr val="C00000"/>
                  </a:solidFill>
                  <a:latin typeface="+mj-lt"/>
                </a:rPr>
                <a:t>T</a:t>
              </a:r>
              <a:r>
                <a:rPr lang="en-US" sz="2400" b="1" baseline="-25000" dirty="0" smtClean="0">
                  <a:solidFill>
                    <a:srgbClr val="C00000"/>
                  </a:solidFill>
                  <a:latin typeface="+mj-lt"/>
                </a:rPr>
                <a:t>1</a:t>
              </a:r>
              <a:endParaRPr lang="en-US" sz="2400" b="1" baseline="-25000" dirty="0">
                <a:solidFill>
                  <a:srgbClr val="C00000"/>
                </a:solidFill>
                <a:latin typeface="+mj-lt"/>
              </a:endParaRPr>
            </a:p>
          </p:txBody>
        </p:sp>
        <p:sp>
          <p:nvSpPr>
            <p:cNvPr id="14" name="TextBox 13"/>
            <p:cNvSpPr txBox="1"/>
            <p:nvPr/>
          </p:nvSpPr>
          <p:spPr>
            <a:xfrm>
              <a:off x="2201260" y="4436683"/>
              <a:ext cx="356730" cy="287736"/>
            </a:xfrm>
            <a:prstGeom prst="rect">
              <a:avLst/>
            </a:prstGeom>
            <a:noFill/>
          </p:spPr>
          <p:txBody>
            <a:bodyPr wrap="none" rtlCol="0">
              <a:spAutoFit/>
            </a:bodyPr>
            <a:lstStyle/>
            <a:p>
              <a:r>
                <a:rPr lang="en-US" sz="2400" b="1" dirty="0" smtClean="0">
                  <a:solidFill>
                    <a:srgbClr val="0070C0"/>
                  </a:solidFill>
                  <a:latin typeface="+mj-lt"/>
                </a:rPr>
                <a:t>T</a:t>
              </a:r>
              <a:r>
                <a:rPr lang="en-US" sz="2400" b="1" baseline="-25000" dirty="0">
                  <a:solidFill>
                    <a:srgbClr val="0070C0"/>
                  </a:solidFill>
                  <a:latin typeface="+mj-lt"/>
                </a:rPr>
                <a:t>2</a:t>
              </a:r>
            </a:p>
          </p:txBody>
        </p:sp>
        <p:sp>
          <p:nvSpPr>
            <p:cNvPr id="15" name="TextBox 14"/>
            <p:cNvSpPr txBox="1"/>
            <p:nvPr/>
          </p:nvSpPr>
          <p:spPr>
            <a:xfrm>
              <a:off x="2690999" y="3974970"/>
              <a:ext cx="620622" cy="287736"/>
            </a:xfrm>
            <a:prstGeom prst="rect">
              <a:avLst/>
            </a:prstGeom>
            <a:solidFill>
              <a:srgbClr val="C00000">
                <a:alpha val="20000"/>
              </a:srgbClr>
            </a:solidFill>
            <a:ln>
              <a:solidFill>
                <a:srgbClr val="C00000"/>
              </a:solidFill>
            </a:ln>
          </p:spPr>
          <p:txBody>
            <a:bodyPr wrap="square" rtlCol="0">
              <a:spAutoFit/>
            </a:bodyPr>
            <a:lstStyle/>
            <a:p>
              <a:r>
                <a:rPr lang="en-US" sz="2400" smtClean="0">
                  <a:latin typeface="+mj-lt"/>
                </a:rPr>
                <a:t>R(A)</a:t>
              </a:r>
              <a:endParaRPr lang="en-US" sz="2400" dirty="0">
                <a:latin typeface="+mj-lt"/>
              </a:endParaRPr>
            </a:p>
          </p:txBody>
        </p:sp>
        <p:sp>
          <p:nvSpPr>
            <p:cNvPr id="16" name="TextBox 15"/>
            <p:cNvSpPr txBox="1"/>
            <p:nvPr/>
          </p:nvSpPr>
          <p:spPr>
            <a:xfrm>
              <a:off x="5704616" y="3974970"/>
              <a:ext cx="614194" cy="287736"/>
            </a:xfrm>
            <a:prstGeom prst="rect">
              <a:avLst/>
            </a:prstGeom>
            <a:solidFill>
              <a:srgbClr val="C00000">
                <a:alpha val="20000"/>
              </a:srgbClr>
            </a:solidFill>
            <a:ln>
              <a:solidFill>
                <a:srgbClr val="C00000"/>
              </a:solidFill>
            </a:ln>
          </p:spPr>
          <p:txBody>
            <a:bodyPr wrap="square" rtlCol="0">
              <a:spAutoFit/>
            </a:bodyPr>
            <a:lstStyle/>
            <a:p>
              <a:r>
                <a:rPr lang="en-US" sz="2400" smtClean="0">
                  <a:latin typeface="+mj-lt"/>
                </a:rPr>
                <a:t>R(B)</a:t>
              </a:r>
              <a:endParaRPr lang="en-US" sz="2400" dirty="0">
                <a:latin typeface="+mj-lt"/>
              </a:endParaRPr>
            </a:p>
          </p:txBody>
        </p:sp>
        <p:sp>
          <p:nvSpPr>
            <p:cNvPr id="17" name="TextBox 16"/>
            <p:cNvSpPr txBox="1"/>
            <p:nvPr/>
          </p:nvSpPr>
          <p:spPr>
            <a:xfrm>
              <a:off x="3400416" y="3974970"/>
              <a:ext cx="710613" cy="287736"/>
            </a:xfrm>
            <a:prstGeom prst="rect">
              <a:avLst/>
            </a:prstGeom>
            <a:solidFill>
              <a:srgbClr val="C00000">
                <a:alpha val="20000"/>
              </a:srgbClr>
            </a:solidFill>
            <a:ln>
              <a:solidFill>
                <a:srgbClr val="C00000"/>
              </a:solidFill>
            </a:ln>
          </p:spPr>
          <p:txBody>
            <a:bodyPr wrap="square" rtlCol="0">
              <a:spAutoFit/>
            </a:bodyPr>
            <a:lstStyle/>
            <a:p>
              <a:r>
                <a:rPr lang="en-US" sz="2400" dirty="0">
                  <a:latin typeface="+mj-lt"/>
                </a:rPr>
                <a:t>W</a:t>
              </a:r>
              <a:r>
                <a:rPr lang="en-US" sz="2400" dirty="0" smtClean="0">
                  <a:latin typeface="+mj-lt"/>
                </a:rPr>
                <a:t>(A)</a:t>
              </a:r>
              <a:endParaRPr lang="en-US" sz="2400" dirty="0">
                <a:latin typeface="+mj-lt"/>
              </a:endParaRPr>
            </a:p>
          </p:txBody>
        </p:sp>
        <p:sp>
          <p:nvSpPr>
            <p:cNvPr id="18" name="TextBox 17"/>
            <p:cNvSpPr txBox="1"/>
            <p:nvPr/>
          </p:nvSpPr>
          <p:spPr>
            <a:xfrm>
              <a:off x="6407605" y="3974970"/>
              <a:ext cx="710613" cy="287736"/>
            </a:xfrm>
            <a:prstGeom prst="rect">
              <a:avLst/>
            </a:prstGeom>
            <a:solidFill>
              <a:srgbClr val="C00000">
                <a:alpha val="20000"/>
              </a:srgbClr>
            </a:solidFill>
            <a:ln>
              <a:solidFill>
                <a:srgbClr val="C00000"/>
              </a:solidFill>
            </a:ln>
          </p:spPr>
          <p:txBody>
            <a:bodyPr wrap="square" rtlCol="0">
              <a:spAutoFit/>
            </a:bodyPr>
            <a:lstStyle/>
            <a:p>
              <a:r>
                <a:rPr lang="en-US" sz="2400" dirty="0" smtClean="0">
                  <a:latin typeface="+mj-lt"/>
                </a:rPr>
                <a:t>W(B)</a:t>
              </a:r>
              <a:endParaRPr lang="en-US" sz="2400" dirty="0">
                <a:latin typeface="+mj-lt"/>
              </a:endParaRPr>
            </a:p>
          </p:txBody>
        </p:sp>
        <p:sp>
          <p:nvSpPr>
            <p:cNvPr id="19" name="TextBox 18"/>
            <p:cNvSpPr txBox="1"/>
            <p:nvPr/>
          </p:nvSpPr>
          <p:spPr>
            <a:xfrm>
              <a:off x="4199824" y="4460424"/>
              <a:ext cx="620622" cy="287736"/>
            </a:xfrm>
            <a:prstGeom prst="rect">
              <a:avLst/>
            </a:prstGeom>
            <a:solidFill>
              <a:srgbClr val="0070C0">
                <a:alpha val="20000"/>
              </a:srgbClr>
            </a:solidFill>
            <a:ln>
              <a:solidFill>
                <a:srgbClr val="0070C0"/>
              </a:solidFill>
            </a:ln>
          </p:spPr>
          <p:txBody>
            <a:bodyPr wrap="square" rtlCol="0">
              <a:spAutoFit/>
            </a:bodyPr>
            <a:lstStyle/>
            <a:p>
              <a:r>
                <a:rPr lang="en-US" sz="2400" smtClean="0">
                  <a:latin typeface="+mj-lt"/>
                </a:rPr>
                <a:t>R(A)</a:t>
              </a:r>
              <a:endParaRPr lang="en-US" sz="2400" dirty="0">
                <a:latin typeface="+mj-lt"/>
              </a:endParaRPr>
            </a:p>
          </p:txBody>
        </p:sp>
        <p:sp>
          <p:nvSpPr>
            <p:cNvPr id="20" name="TextBox 19"/>
            <p:cNvSpPr txBox="1"/>
            <p:nvPr/>
          </p:nvSpPr>
          <p:spPr>
            <a:xfrm>
              <a:off x="7213441" y="4460424"/>
              <a:ext cx="614194" cy="287736"/>
            </a:xfrm>
            <a:prstGeom prst="rect">
              <a:avLst/>
            </a:prstGeom>
            <a:solidFill>
              <a:srgbClr val="0070C0">
                <a:alpha val="20000"/>
              </a:srgbClr>
            </a:solidFill>
            <a:ln>
              <a:solidFill>
                <a:srgbClr val="0070C0"/>
              </a:solidFill>
            </a:ln>
          </p:spPr>
          <p:txBody>
            <a:bodyPr wrap="square" rtlCol="0">
              <a:spAutoFit/>
            </a:bodyPr>
            <a:lstStyle/>
            <a:p>
              <a:r>
                <a:rPr lang="en-US" sz="2400" smtClean="0">
                  <a:latin typeface="+mj-lt"/>
                </a:rPr>
                <a:t>R(B)</a:t>
              </a:r>
              <a:endParaRPr lang="en-US" sz="2400" dirty="0">
                <a:latin typeface="+mj-lt"/>
              </a:endParaRPr>
            </a:p>
          </p:txBody>
        </p:sp>
        <p:sp>
          <p:nvSpPr>
            <p:cNvPr id="21" name="TextBox 20"/>
            <p:cNvSpPr txBox="1"/>
            <p:nvPr/>
          </p:nvSpPr>
          <p:spPr>
            <a:xfrm>
              <a:off x="4909241" y="4460424"/>
              <a:ext cx="710613" cy="287736"/>
            </a:xfrm>
            <a:prstGeom prst="rect">
              <a:avLst/>
            </a:prstGeom>
            <a:solidFill>
              <a:srgbClr val="0070C0">
                <a:alpha val="20000"/>
              </a:srgbClr>
            </a:solidFill>
            <a:ln>
              <a:solidFill>
                <a:srgbClr val="0070C0"/>
              </a:solidFill>
            </a:ln>
          </p:spPr>
          <p:txBody>
            <a:bodyPr wrap="square" rtlCol="0">
              <a:spAutoFit/>
            </a:bodyPr>
            <a:lstStyle/>
            <a:p>
              <a:r>
                <a:rPr lang="en-US" sz="2400" dirty="0">
                  <a:latin typeface="+mj-lt"/>
                </a:rPr>
                <a:t>W</a:t>
              </a:r>
              <a:r>
                <a:rPr lang="en-US" sz="2400" dirty="0" smtClean="0">
                  <a:latin typeface="+mj-lt"/>
                </a:rPr>
                <a:t>(A)</a:t>
              </a:r>
              <a:endParaRPr lang="en-US" sz="2400" dirty="0">
                <a:latin typeface="+mj-lt"/>
              </a:endParaRPr>
            </a:p>
          </p:txBody>
        </p:sp>
        <p:sp>
          <p:nvSpPr>
            <p:cNvPr id="22" name="TextBox 21"/>
            <p:cNvSpPr txBox="1"/>
            <p:nvPr/>
          </p:nvSpPr>
          <p:spPr>
            <a:xfrm>
              <a:off x="7916430" y="4460424"/>
              <a:ext cx="710613" cy="287736"/>
            </a:xfrm>
            <a:prstGeom prst="rect">
              <a:avLst/>
            </a:prstGeom>
            <a:solidFill>
              <a:srgbClr val="0070C0">
                <a:alpha val="20000"/>
              </a:srgbClr>
            </a:solidFill>
            <a:ln>
              <a:solidFill>
                <a:srgbClr val="0070C0"/>
              </a:solidFill>
            </a:ln>
          </p:spPr>
          <p:txBody>
            <a:bodyPr wrap="square" rtlCol="0">
              <a:spAutoFit/>
            </a:bodyPr>
            <a:lstStyle/>
            <a:p>
              <a:r>
                <a:rPr lang="en-US" sz="2400" dirty="0" smtClean="0">
                  <a:latin typeface="+mj-lt"/>
                </a:rPr>
                <a:t>W(B)</a:t>
              </a:r>
              <a:endParaRPr lang="en-US" sz="2400" dirty="0">
                <a:latin typeface="+mj-lt"/>
              </a:endParaRPr>
            </a:p>
          </p:txBody>
        </p:sp>
      </p:grpSp>
      <p:sp>
        <p:nvSpPr>
          <p:cNvPr id="26" name="TextBox 25"/>
          <p:cNvSpPr txBox="1"/>
          <p:nvPr/>
        </p:nvSpPr>
        <p:spPr>
          <a:xfrm>
            <a:off x="1813740" y="5638317"/>
            <a:ext cx="1931170" cy="461665"/>
          </a:xfrm>
          <a:prstGeom prst="rect">
            <a:avLst/>
          </a:prstGeom>
          <a:noFill/>
        </p:spPr>
        <p:txBody>
          <a:bodyPr wrap="none" rtlCol="0">
            <a:spAutoFit/>
          </a:bodyPr>
          <a:lstStyle/>
          <a:p>
            <a:r>
              <a:rPr lang="en-US" sz="2400" dirty="0" smtClean="0">
                <a:solidFill>
                  <a:srgbClr val="FF0000"/>
                </a:solidFill>
                <a:latin typeface="+mj-lt"/>
              </a:rPr>
              <a:t>All “conflicts”!</a:t>
            </a:r>
            <a:endParaRPr lang="en-US" sz="2400" dirty="0">
              <a:solidFill>
                <a:srgbClr val="FF0000"/>
              </a:solidFill>
              <a:latin typeface="+mj-lt"/>
            </a:endParaRPr>
          </a:p>
        </p:txBody>
      </p:sp>
      <p:cxnSp>
        <p:nvCxnSpPr>
          <p:cNvPr id="29" name="Straight Arrow Connector 28"/>
          <p:cNvCxnSpPr>
            <a:stCxn id="17" idx="2"/>
            <a:endCxn id="19" idx="1"/>
          </p:cNvCxnSpPr>
          <p:nvPr/>
        </p:nvCxnSpPr>
        <p:spPr>
          <a:xfrm>
            <a:off x="3503107" y="4210175"/>
            <a:ext cx="545201" cy="54806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21" idx="1"/>
          </p:cNvCxnSpPr>
          <p:nvPr/>
        </p:nvCxnSpPr>
        <p:spPr>
          <a:xfrm>
            <a:off x="2576952" y="4210175"/>
            <a:ext cx="2342272" cy="54806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2"/>
            <a:endCxn id="21" idx="1"/>
          </p:cNvCxnSpPr>
          <p:nvPr/>
        </p:nvCxnSpPr>
        <p:spPr>
          <a:xfrm>
            <a:off x="3503107" y="4210175"/>
            <a:ext cx="1416117" cy="54806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a:endCxn id="22" idx="1"/>
          </p:cNvCxnSpPr>
          <p:nvPr/>
        </p:nvCxnSpPr>
        <p:spPr>
          <a:xfrm>
            <a:off x="6272675" y="4210175"/>
            <a:ext cx="2338327" cy="54806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2"/>
            <a:endCxn id="20" idx="1"/>
          </p:cNvCxnSpPr>
          <p:nvPr/>
        </p:nvCxnSpPr>
        <p:spPr>
          <a:xfrm>
            <a:off x="7194884" y="4210175"/>
            <a:ext cx="553093" cy="54806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8" idx="2"/>
            <a:endCxn id="22" idx="1"/>
          </p:cNvCxnSpPr>
          <p:nvPr/>
        </p:nvCxnSpPr>
        <p:spPr>
          <a:xfrm>
            <a:off x="7194884" y="4210175"/>
            <a:ext cx="1416118" cy="54806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3" name="TextBox 32"/>
            <p:cNvSpPr txBox="1"/>
            <p:nvPr/>
          </p:nvSpPr>
          <p:spPr>
            <a:xfrm>
              <a:off x="188780" y="-22510"/>
              <a:ext cx="35331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Conflict Serializability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84325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Disk vs. Main Memory</a:t>
            </a:r>
            <a:endParaRPr lang="en-US" dirty="0"/>
          </a:p>
        </p:txBody>
      </p:sp>
      <p:sp>
        <p:nvSpPr>
          <p:cNvPr id="3" name="Content Placeholder 2"/>
          <p:cNvSpPr>
            <a:spLocks noGrp="1"/>
          </p:cNvSpPr>
          <p:nvPr>
            <p:ph idx="1"/>
          </p:nvPr>
        </p:nvSpPr>
        <p:spPr/>
        <p:txBody>
          <a:bodyPr/>
          <a:lstStyle/>
          <a:p>
            <a:r>
              <a:rPr lang="en-US" b="1" dirty="0" smtClean="0"/>
              <a:t>Disk</a:t>
            </a:r>
            <a:r>
              <a:rPr lang="en-US" dirty="0" smtClean="0"/>
              <a:t>:</a:t>
            </a:r>
          </a:p>
          <a:p>
            <a:pPr marL="457200" lvl="1" indent="0">
              <a:buNone/>
            </a:pPr>
            <a:endParaRPr lang="en-US" i="1" dirty="0" smtClean="0"/>
          </a:p>
          <a:p>
            <a:pPr lvl="1"/>
            <a:r>
              <a:rPr lang="en-US" i="1" dirty="0" smtClean="0"/>
              <a:t>Slow</a:t>
            </a:r>
            <a:endParaRPr lang="en-US" u="sng" dirty="0" smtClean="0"/>
          </a:p>
          <a:p>
            <a:pPr lvl="2"/>
            <a:r>
              <a:rPr lang="en-US" dirty="0"/>
              <a:t>Sequential </a:t>
            </a:r>
            <a:r>
              <a:rPr lang="en-US" dirty="0" smtClean="0"/>
              <a:t>access</a:t>
            </a:r>
          </a:p>
          <a:p>
            <a:pPr lvl="3"/>
            <a:r>
              <a:rPr lang="en-US" dirty="0" smtClean="0"/>
              <a:t>(although fast sequential reads)</a:t>
            </a:r>
          </a:p>
          <a:p>
            <a:pPr lvl="2"/>
            <a:endParaRPr lang="en-US" u="sng" dirty="0"/>
          </a:p>
          <a:p>
            <a:pPr lvl="1"/>
            <a:r>
              <a:rPr lang="en-US" i="1" dirty="0" smtClean="0"/>
              <a:t>Durable</a:t>
            </a:r>
          </a:p>
          <a:p>
            <a:pPr lvl="2"/>
            <a:r>
              <a:rPr lang="en-US" dirty="0" smtClean="0"/>
              <a:t>We will assume that once on disk, data is safe!</a:t>
            </a:r>
          </a:p>
          <a:p>
            <a:pPr lvl="1"/>
            <a:endParaRPr lang="en-US" dirty="0"/>
          </a:p>
          <a:p>
            <a:pPr lvl="1"/>
            <a:r>
              <a:rPr lang="en-US" dirty="0" smtClean="0"/>
              <a:t>Cheap</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9</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7590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7  &gt;  Section 3  &gt;  Our model</a:t>
              </a:r>
              <a:endParaRPr lang="en-US" sz="1400" b="1" i="1" dirty="0">
                <a:solidFill>
                  <a:schemeClr val="tx1">
                    <a:lumMod val="65000"/>
                    <a:lumOff val="35000"/>
                  </a:schemeClr>
                </a:solidFill>
                <a:latin typeface="+mj-lt"/>
              </a:endParaRPr>
            </a:p>
          </p:txBody>
        </p:sp>
      </p:grpSp>
      <p:grpSp>
        <p:nvGrpSpPr>
          <p:cNvPr id="64" name="Group 63"/>
          <p:cNvGrpSpPr/>
          <p:nvPr/>
        </p:nvGrpSpPr>
        <p:grpSpPr>
          <a:xfrm>
            <a:off x="7183707" y="1970453"/>
            <a:ext cx="4580346" cy="4206510"/>
            <a:chOff x="5257801" y="1676400"/>
            <a:chExt cx="5417379" cy="4975226"/>
          </a:xfrm>
        </p:grpSpPr>
        <p:grpSp>
          <p:nvGrpSpPr>
            <p:cNvPr id="9" name="Group 5"/>
            <p:cNvGrpSpPr>
              <a:grpSpLocks/>
            </p:cNvGrpSpPr>
            <p:nvPr/>
          </p:nvGrpSpPr>
          <p:grpSpPr bwMode="auto">
            <a:xfrm>
              <a:off x="6732588" y="2787651"/>
              <a:ext cx="3149600" cy="1801813"/>
              <a:chOff x="2998" y="1129"/>
              <a:chExt cx="1984" cy="1135"/>
            </a:xfrm>
          </p:grpSpPr>
          <p:sp>
            <p:nvSpPr>
              <p:cNvPr id="10" name="Freeform 6"/>
              <p:cNvSpPr>
                <a:spLocks/>
              </p:cNvSpPr>
              <p:nvPr/>
            </p:nvSpPr>
            <p:spPr bwMode="auto">
              <a:xfrm>
                <a:off x="2998" y="1499"/>
                <a:ext cx="1984" cy="765"/>
              </a:xfrm>
              <a:custGeom>
                <a:avLst/>
                <a:gdLst/>
                <a:ahLst/>
                <a:cxnLst>
                  <a:cxn ang="0">
                    <a:pos x="0" y="386"/>
                  </a:cxn>
                  <a:cxn ang="0">
                    <a:pos x="16" y="320"/>
                  </a:cxn>
                  <a:cxn ang="0">
                    <a:pos x="57" y="255"/>
                  </a:cxn>
                  <a:cxn ang="0">
                    <a:pos x="131" y="197"/>
                  </a:cxn>
                  <a:cxn ang="0">
                    <a:pos x="230" y="140"/>
                  </a:cxn>
                  <a:cxn ang="0">
                    <a:pos x="353" y="90"/>
                  </a:cxn>
                  <a:cxn ang="0">
                    <a:pos x="493" y="58"/>
                  </a:cxn>
                  <a:cxn ang="0">
                    <a:pos x="650" y="25"/>
                  </a:cxn>
                  <a:cxn ang="0">
                    <a:pos x="814" y="8"/>
                  </a:cxn>
                  <a:cxn ang="0">
                    <a:pos x="987" y="0"/>
                  </a:cxn>
                  <a:cxn ang="0">
                    <a:pos x="1160" y="8"/>
                  </a:cxn>
                  <a:cxn ang="0">
                    <a:pos x="1333" y="25"/>
                  </a:cxn>
                  <a:cxn ang="0">
                    <a:pos x="1489" y="58"/>
                  </a:cxn>
                  <a:cxn ang="0">
                    <a:pos x="1629" y="90"/>
                  </a:cxn>
                  <a:cxn ang="0">
                    <a:pos x="1753" y="140"/>
                  </a:cxn>
                  <a:cxn ang="0">
                    <a:pos x="1852" y="197"/>
                  </a:cxn>
                  <a:cxn ang="0">
                    <a:pos x="1926" y="255"/>
                  </a:cxn>
                  <a:cxn ang="0">
                    <a:pos x="1967" y="320"/>
                  </a:cxn>
                  <a:cxn ang="0">
                    <a:pos x="1983" y="386"/>
                  </a:cxn>
                  <a:cxn ang="0">
                    <a:pos x="1967" y="452"/>
                  </a:cxn>
                  <a:cxn ang="0">
                    <a:pos x="1926" y="518"/>
                  </a:cxn>
                  <a:cxn ang="0">
                    <a:pos x="1852" y="575"/>
                  </a:cxn>
                  <a:cxn ang="0">
                    <a:pos x="1753" y="633"/>
                  </a:cxn>
                  <a:cxn ang="0">
                    <a:pos x="1629" y="674"/>
                  </a:cxn>
                  <a:cxn ang="0">
                    <a:pos x="1489" y="715"/>
                  </a:cxn>
                  <a:cxn ang="0">
                    <a:pos x="1333" y="740"/>
                  </a:cxn>
                  <a:cxn ang="0">
                    <a:pos x="1160" y="764"/>
                  </a:cxn>
                  <a:cxn ang="0">
                    <a:pos x="987" y="764"/>
                  </a:cxn>
                  <a:cxn ang="0">
                    <a:pos x="814" y="764"/>
                  </a:cxn>
                  <a:cxn ang="0">
                    <a:pos x="650" y="740"/>
                  </a:cxn>
                  <a:cxn ang="0">
                    <a:pos x="493" y="715"/>
                  </a:cxn>
                  <a:cxn ang="0">
                    <a:pos x="353" y="674"/>
                  </a:cxn>
                  <a:cxn ang="0">
                    <a:pos x="230" y="633"/>
                  </a:cxn>
                  <a:cxn ang="0">
                    <a:pos x="131" y="575"/>
                  </a:cxn>
                  <a:cxn ang="0">
                    <a:pos x="57" y="518"/>
                  </a:cxn>
                  <a:cxn ang="0">
                    <a:pos x="16" y="452"/>
                  </a:cxn>
                  <a:cxn ang="0">
                    <a:pos x="0" y="386"/>
                  </a:cxn>
                </a:cxnLst>
                <a:rect l="0" t="0" r="r" b="b"/>
                <a:pathLst>
                  <a:path w="1984" h="765">
                    <a:moveTo>
                      <a:pt x="0" y="386"/>
                    </a:moveTo>
                    <a:lnTo>
                      <a:pt x="16" y="320"/>
                    </a:lnTo>
                    <a:lnTo>
                      <a:pt x="57" y="255"/>
                    </a:lnTo>
                    <a:lnTo>
                      <a:pt x="131" y="197"/>
                    </a:lnTo>
                    <a:lnTo>
                      <a:pt x="230" y="140"/>
                    </a:lnTo>
                    <a:lnTo>
                      <a:pt x="353" y="90"/>
                    </a:lnTo>
                    <a:lnTo>
                      <a:pt x="493" y="58"/>
                    </a:lnTo>
                    <a:lnTo>
                      <a:pt x="650" y="25"/>
                    </a:lnTo>
                    <a:lnTo>
                      <a:pt x="814" y="8"/>
                    </a:lnTo>
                    <a:lnTo>
                      <a:pt x="987" y="0"/>
                    </a:lnTo>
                    <a:lnTo>
                      <a:pt x="1160" y="8"/>
                    </a:lnTo>
                    <a:lnTo>
                      <a:pt x="1333" y="25"/>
                    </a:lnTo>
                    <a:lnTo>
                      <a:pt x="1489" y="58"/>
                    </a:lnTo>
                    <a:lnTo>
                      <a:pt x="1629" y="90"/>
                    </a:lnTo>
                    <a:lnTo>
                      <a:pt x="1753" y="140"/>
                    </a:lnTo>
                    <a:lnTo>
                      <a:pt x="1852" y="197"/>
                    </a:lnTo>
                    <a:lnTo>
                      <a:pt x="1926" y="255"/>
                    </a:lnTo>
                    <a:lnTo>
                      <a:pt x="1967" y="320"/>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w="50800" cap="rnd" cmpd="sng">
                <a:solidFill>
                  <a:srgbClr val="000000"/>
                </a:solidFill>
                <a:prstDash val="solid"/>
                <a:round/>
                <a:headEnd/>
                <a:tailEnd/>
              </a:ln>
              <a:effectLst/>
            </p:spPr>
            <p:txBody>
              <a:bodyPr/>
              <a:lstStyle/>
              <a:p>
                <a:pPr defTabSz="457200"/>
                <a:endParaRPr lang="en-US">
                  <a:solidFill>
                    <a:prstClr val="black"/>
                  </a:solidFill>
                </a:endParaRPr>
              </a:p>
            </p:txBody>
          </p:sp>
          <p:sp>
            <p:nvSpPr>
              <p:cNvPr id="11" name="Freeform 7"/>
              <p:cNvSpPr>
                <a:spLocks/>
              </p:cNvSpPr>
              <p:nvPr/>
            </p:nvSpPr>
            <p:spPr bwMode="auto">
              <a:xfrm>
                <a:off x="2998" y="1129"/>
                <a:ext cx="1984" cy="765"/>
              </a:xfrm>
              <a:custGeom>
                <a:avLst/>
                <a:gdLst/>
                <a:ahLst/>
                <a:cxnLst>
                  <a:cxn ang="0">
                    <a:pos x="0" y="386"/>
                  </a:cxn>
                  <a:cxn ang="0">
                    <a:pos x="16" y="321"/>
                  </a:cxn>
                  <a:cxn ang="0">
                    <a:pos x="57" y="255"/>
                  </a:cxn>
                  <a:cxn ang="0">
                    <a:pos x="131" y="197"/>
                  </a:cxn>
                  <a:cxn ang="0">
                    <a:pos x="230" y="140"/>
                  </a:cxn>
                  <a:cxn ang="0">
                    <a:pos x="353" y="91"/>
                  </a:cxn>
                  <a:cxn ang="0">
                    <a:pos x="493" y="58"/>
                  </a:cxn>
                  <a:cxn ang="0">
                    <a:pos x="650" y="25"/>
                  </a:cxn>
                  <a:cxn ang="0">
                    <a:pos x="814" y="8"/>
                  </a:cxn>
                  <a:cxn ang="0">
                    <a:pos x="987" y="0"/>
                  </a:cxn>
                  <a:cxn ang="0">
                    <a:pos x="1160" y="8"/>
                  </a:cxn>
                  <a:cxn ang="0">
                    <a:pos x="1333" y="25"/>
                  </a:cxn>
                  <a:cxn ang="0">
                    <a:pos x="1489" y="58"/>
                  </a:cxn>
                  <a:cxn ang="0">
                    <a:pos x="1629" y="91"/>
                  </a:cxn>
                  <a:cxn ang="0">
                    <a:pos x="1753" y="140"/>
                  </a:cxn>
                  <a:cxn ang="0">
                    <a:pos x="1852" y="197"/>
                  </a:cxn>
                  <a:cxn ang="0">
                    <a:pos x="1926" y="255"/>
                  </a:cxn>
                  <a:cxn ang="0">
                    <a:pos x="1967" y="321"/>
                  </a:cxn>
                  <a:cxn ang="0">
                    <a:pos x="1983" y="386"/>
                  </a:cxn>
                  <a:cxn ang="0">
                    <a:pos x="1967" y="452"/>
                  </a:cxn>
                  <a:cxn ang="0">
                    <a:pos x="1926" y="518"/>
                  </a:cxn>
                  <a:cxn ang="0">
                    <a:pos x="1852" y="575"/>
                  </a:cxn>
                  <a:cxn ang="0">
                    <a:pos x="1753" y="633"/>
                  </a:cxn>
                  <a:cxn ang="0">
                    <a:pos x="1629" y="674"/>
                  </a:cxn>
                  <a:cxn ang="0">
                    <a:pos x="1489" y="715"/>
                  </a:cxn>
                  <a:cxn ang="0">
                    <a:pos x="1333" y="740"/>
                  </a:cxn>
                  <a:cxn ang="0">
                    <a:pos x="1160" y="764"/>
                  </a:cxn>
                  <a:cxn ang="0">
                    <a:pos x="987" y="764"/>
                  </a:cxn>
                  <a:cxn ang="0">
                    <a:pos x="814" y="764"/>
                  </a:cxn>
                  <a:cxn ang="0">
                    <a:pos x="650" y="740"/>
                  </a:cxn>
                  <a:cxn ang="0">
                    <a:pos x="493" y="715"/>
                  </a:cxn>
                  <a:cxn ang="0">
                    <a:pos x="353" y="674"/>
                  </a:cxn>
                  <a:cxn ang="0">
                    <a:pos x="230" y="633"/>
                  </a:cxn>
                  <a:cxn ang="0">
                    <a:pos x="131" y="575"/>
                  </a:cxn>
                  <a:cxn ang="0">
                    <a:pos x="57" y="518"/>
                  </a:cxn>
                  <a:cxn ang="0">
                    <a:pos x="16" y="452"/>
                  </a:cxn>
                  <a:cxn ang="0">
                    <a:pos x="0" y="386"/>
                  </a:cxn>
                </a:cxnLst>
                <a:rect l="0" t="0" r="r" b="b"/>
                <a:pathLst>
                  <a:path w="1984" h="765">
                    <a:moveTo>
                      <a:pt x="0" y="386"/>
                    </a:moveTo>
                    <a:lnTo>
                      <a:pt x="16" y="321"/>
                    </a:lnTo>
                    <a:lnTo>
                      <a:pt x="57" y="255"/>
                    </a:lnTo>
                    <a:lnTo>
                      <a:pt x="131" y="197"/>
                    </a:lnTo>
                    <a:lnTo>
                      <a:pt x="230" y="140"/>
                    </a:lnTo>
                    <a:lnTo>
                      <a:pt x="353" y="91"/>
                    </a:lnTo>
                    <a:lnTo>
                      <a:pt x="493" y="58"/>
                    </a:lnTo>
                    <a:lnTo>
                      <a:pt x="650" y="25"/>
                    </a:lnTo>
                    <a:lnTo>
                      <a:pt x="814" y="8"/>
                    </a:lnTo>
                    <a:lnTo>
                      <a:pt x="987" y="0"/>
                    </a:lnTo>
                    <a:lnTo>
                      <a:pt x="1160" y="8"/>
                    </a:lnTo>
                    <a:lnTo>
                      <a:pt x="1333" y="25"/>
                    </a:lnTo>
                    <a:lnTo>
                      <a:pt x="1489" y="58"/>
                    </a:lnTo>
                    <a:lnTo>
                      <a:pt x="1629" y="91"/>
                    </a:lnTo>
                    <a:lnTo>
                      <a:pt x="1753" y="140"/>
                    </a:lnTo>
                    <a:lnTo>
                      <a:pt x="1852" y="197"/>
                    </a:lnTo>
                    <a:lnTo>
                      <a:pt x="1926" y="255"/>
                    </a:lnTo>
                    <a:lnTo>
                      <a:pt x="1967" y="321"/>
                    </a:lnTo>
                    <a:lnTo>
                      <a:pt x="1983" y="386"/>
                    </a:lnTo>
                    <a:lnTo>
                      <a:pt x="1967" y="452"/>
                    </a:lnTo>
                    <a:lnTo>
                      <a:pt x="1926" y="518"/>
                    </a:lnTo>
                    <a:lnTo>
                      <a:pt x="1852" y="575"/>
                    </a:lnTo>
                    <a:lnTo>
                      <a:pt x="1753" y="633"/>
                    </a:lnTo>
                    <a:lnTo>
                      <a:pt x="1629" y="674"/>
                    </a:lnTo>
                    <a:lnTo>
                      <a:pt x="1489" y="715"/>
                    </a:lnTo>
                    <a:lnTo>
                      <a:pt x="1333" y="740"/>
                    </a:lnTo>
                    <a:lnTo>
                      <a:pt x="1160" y="764"/>
                    </a:lnTo>
                    <a:lnTo>
                      <a:pt x="987" y="764"/>
                    </a:lnTo>
                    <a:lnTo>
                      <a:pt x="814" y="764"/>
                    </a:lnTo>
                    <a:lnTo>
                      <a:pt x="650" y="740"/>
                    </a:lnTo>
                    <a:lnTo>
                      <a:pt x="493" y="715"/>
                    </a:lnTo>
                    <a:lnTo>
                      <a:pt x="353" y="674"/>
                    </a:lnTo>
                    <a:lnTo>
                      <a:pt x="230" y="633"/>
                    </a:lnTo>
                    <a:lnTo>
                      <a:pt x="131" y="575"/>
                    </a:lnTo>
                    <a:lnTo>
                      <a:pt x="57" y="518"/>
                    </a:lnTo>
                    <a:lnTo>
                      <a:pt x="16" y="452"/>
                    </a:lnTo>
                    <a:lnTo>
                      <a:pt x="0" y="386"/>
                    </a:lnTo>
                  </a:path>
                </a:pathLst>
              </a:custGeom>
              <a:solidFill>
                <a:srgbClr val="000000"/>
              </a:solidFill>
              <a:ln w="50800" cap="rnd" cmpd="sng">
                <a:solidFill>
                  <a:srgbClr val="000000"/>
                </a:solidFill>
                <a:prstDash val="solid"/>
                <a:round/>
                <a:headEnd/>
                <a:tailEnd/>
              </a:ln>
              <a:effectLst/>
            </p:spPr>
            <p:txBody>
              <a:bodyPr/>
              <a:lstStyle/>
              <a:p>
                <a:pPr defTabSz="457200"/>
                <a:endParaRPr lang="en-US">
                  <a:solidFill>
                    <a:prstClr val="black"/>
                  </a:solidFill>
                </a:endParaRPr>
              </a:p>
            </p:txBody>
          </p:sp>
        </p:grpSp>
        <p:grpSp>
          <p:nvGrpSpPr>
            <p:cNvPr id="12" name="Group 8"/>
            <p:cNvGrpSpPr>
              <a:grpSpLocks/>
            </p:cNvGrpSpPr>
            <p:nvPr/>
          </p:nvGrpSpPr>
          <p:grpSpPr bwMode="auto">
            <a:xfrm>
              <a:off x="6705600" y="2057401"/>
              <a:ext cx="3176588" cy="4594225"/>
              <a:chOff x="2981" y="669"/>
              <a:chExt cx="2001" cy="2894"/>
            </a:xfrm>
          </p:grpSpPr>
          <p:grpSp>
            <p:nvGrpSpPr>
              <p:cNvPr id="13" name="Group 9"/>
              <p:cNvGrpSpPr>
                <a:grpSpLocks/>
              </p:cNvGrpSpPr>
              <p:nvPr/>
            </p:nvGrpSpPr>
            <p:grpSpPr bwMode="auto">
              <a:xfrm>
                <a:off x="2981" y="1096"/>
                <a:ext cx="2001" cy="2467"/>
                <a:chOff x="2981" y="1096"/>
                <a:chExt cx="2001" cy="2467"/>
              </a:xfrm>
            </p:grpSpPr>
            <p:grpSp>
              <p:nvGrpSpPr>
                <p:cNvPr id="23" name="Group 10"/>
                <p:cNvGrpSpPr>
                  <a:grpSpLocks/>
                </p:cNvGrpSpPr>
                <p:nvPr/>
              </p:nvGrpSpPr>
              <p:grpSpPr bwMode="auto">
                <a:xfrm>
                  <a:off x="2998" y="1466"/>
                  <a:ext cx="1984" cy="765"/>
                  <a:chOff x="2998" y="1466"/>
                  <a:chExt cx="1984" cy="765"/>
                </a:xfrm>
              </p:grpSpPr>
              <p:sp>
                <p:nvSpPr>
                  <p:cNvPr id="29" name="Freeform 11"/>
                  <p:cNvSpPr>
                    <a:spLocks/>
                  </p:cNvSpPr>
                  <p:nvPr/>
                </p:nvSpPr>
                <p:spPr bwMode="auto">
                  <a:xfrm>
                    <a:off x="2998" y="1466"/>
                    <a:ext cx="1984" cy="765"/>
                  </a:xfrm>
                  <a:custGeom>
                    <a:avLst/>
                    <a:gdLst/>
                    <a:ahLst/>
                    <a:cxnLst>
                      <a:cxn ang="0">
                        <a:pos x="0" y="378"/>
                      </a:cxn>
                      <a:cxn ang="0">
                        <a:pos x="16" y="312"/>
                      </a:cxn>
                      <a:cxn ang="0">
                        <a:pos x="57" y="247"/>
                      </a:cxn>
                      <a:cxn ang="0">
                        <a:pos x="131" y="189"/>
                      </a:cxn>
                      <a:cxn ang="0">
                        <a:pos x="230" y="132"/>
                      </a:cxn>
                      <a:cxn ang="0">
                        <a:pos x="353" y="91"/>
                      </a:cxn>
                      <a:cxn ang="0">
                        <a:pos x="493" y="49"/>
                      </a:cxn>
                      <a:cxn ang="0">
                        <a:pos x="650" y="25"/>
                      </a:cxn>
                      <a:cxn ang="0">
                        <a:pos x="814" y="0"/>
                      </a:cxn>
                      <a:cxn ang="0">
                        <a:pos x="987" y="0"/>
                      </a:cxn>
                      <a:cxn ang="0">
                        <a:pos x="1160" y="0"/>
                      </a:cxn>
                      <a:cxn ang="0">
                        <a:pos x="1333" y="25"/>
                      </a:cxn>
                      <a:cxn ang="0">
                        <a:pos x="1489" y="49"/>
                      </a:cxn>
                      <a:cxn ang="0">
                        <a:pos x="1629" y="91"/>
                      </a:cxn>
                      <a:cxn ang="0">
                        <a:pos x="1753" y="132"/>
                      </a:cxn>
                      <a:cxn ang="0">
                        <a:pos x="1852" y="189"/>
                      </a:cxn>
                      <a:cxn ang="0">
                        <a:pos x="1926" y="247"/>
                      </a:cxn>
                      <a:cxn ang="0">
                        <a:pos x="1967" y="312"/>
                      </a:cxn>
                      <a:cxn ang="0">
                        <a:pos x="1983" y="378"/>
                      </a:cxn>
                      <a:cxn ang="0">
                        <a:pos x="1967" y="444"/>
                      </a:cxn>
                      <a:cxn ang="0">
                        <a:pos x="1926" y="510"/>
                      </a:cxn>
                      <a:cxn ang="0">
                        <a:pos x="1852" y="567"/>
                      </a:cxn>
                      <a:cxn ang="0">
                        <a:pos x="1753" y="625"/>
                      </a:cxn>
                      <a:cxn ang="0">
                        <a:pos x="1629" y="674"/>
                      </a:cxn>
                      <a:cxn ang="0">
                        <a:pos x="1489" y="707"/>
                      </a:cxn>
                      <a:cxn ang="0">
                        <a:pos x="1333" y="740"/>
                      </a:cxn>
                      <a:cxn ang="0">
                        <a:pos x="1160" y="756"/>
                      </a:cxn>
                      <a:cxn ang="0">
                        <a:pos x="987" y="764"/>
                      </a:cxn>
                      <a:cxn ang="0">
                        <a:pos x="814" y="756"/>
                      </a:cxn>
                      <a:cxn ang="0">
                        <a:pos x="650" y="740"/>
                      </a:cxn>
                      <a:cxn ang="0">
                        <a:pos x="493" y="707"/>
                      </a:cxn>
                      <a:cxn ang="0">
                        <a:pos x="353" y="674"/>
                      </a:cxn>
                      <a:cxn ang="0">
                        <a:pos x="230" y="625"/>
                      </a:cxn>
                      <a:cxn ang="0">
                        <a:pos x="131" y="567"/>
                      </a:cxn>
                      <a:cxn ang="0">
                        <a:pos x="57" y="510"/>
                      </a:cxn>
                      <a:cxn ang="0">
                        <a:pos x="16" y="444"/>
                      </a:cxn>
                      <a:cxn ang="0">
                        <a:pos x="0" y="378"/>
                      </a:cxn>
                    </a:cxnLst>
                    <a:rect l="0" t="0" r="r" b="b"/>
                    <a:pathLst>
                      <a:path w="1984" h="765">
                        <a:moveTo>
                          <a:pt x="0" y="378"/>
                        </a:moveTo>
                        <a:lnTo>
                          <a:pt x="16" y="312"/>
                        </a:lnTo>
                        <a:lnTo>
                          <a:pt x="57" y="247"/>
                        </a:lnTo>
                        <a:lnTo>
                          <a:pt x="131" y="189"/>
                        </a:lnTo>
                        <a:lnTo>
                          <a:pt x="230" y="132"/>
                        </a:lnTo>
                        <a:lnTo>
                          <a:pt x="353" y="91"/>
                        </a:lnTo>
                        <a:lnTo>
                          <a:pt x="493" y="49"/>
                        </a:lnTo>
                        <a:lnTo>
                          <a:pt x="650" y="25"/>
                        </a:lnTo>
                        <a:lnTo>
                          <a:pt x="814" y="0"/>
                        </a:lnTo>
                        <a:lnTo>
                          <a:pt x="987" y="0"/>
                        </a:lnTo>
                        <a:lnTo>
                          <a:pt x="1160" y="0"/>
                        </a:lnTo>
                        <a:lnTo>
                          <a:pt x="1333" y="25"/>
                        </a:lnTo>
                        <a:lnTo>
                          <a:pt x="1489" y="49"/>
                        </a:lnTo>
                        <a:lnTo>
                          <a:pt x="1629" y="91"/>
                        </a:lnTo>
                        <a:lnTo>
                          <a:pt x="1753" y="132"/>
                        </a:lnTo>
                        <a:lnTo>
                          <a:pt x="1852" y="189"/>
                        </a:lnTo>
                        <a:lnTo>
                          <a:pt x="1926" y="247"/>
                        </a:lnTo>
                        <a:lnTo>
                          <a:pt x="1967" y="312"/>
                        </a:lnTo>
                        <a:lnTo>
                          <a:pt x="1983" y="378"/>
                        </a:lnTo>
                        <a:lnTo>
                          <a:pt x="1967" y="444"/>
                        </a:lnTo>
                        <a:lnTo>
                          <a:pt x="1926" y="510"/>
                        </a:lnTo>
                        <a:lnTo>
                          <a:pt x="1852" y="567"/>
                        </a:lnTo>
                        <a:lnTo>
                          <a:pt x="1753" y="625"/>
                        </a:lnTo>
                        <a:lnTo>
                          <a:pt x="1629" y="674"/>
                        </a:lnTo>
                        <a:lnTo>
                          <a:pt x="1489" y="707"/>
                        </a:lnTo>
                        <a:lnTo>
                          <a:pt x="1333" y="740"/>
                        </a:lnTo>
                        <a:lnTo>
                          <a:pt x="1160" y="756"/>
                        </a:lnTo>
                        <a:lnTo>
                          <a:pt x="987" y="764"/>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sp>
                <p:nvSpPr>
                  <p:cNvPr id="30" name="Freeform 12"/>
                  <p:cNvSpPr>
                    <a:spLocks/>
                  </p:cNvSpPr>
                  <p:nvPr/>
                </p:nvSpPr>
                <p:spPr bwMode="auto">
                  <a:xfrm>
                    <a:off x="3055" y="1524"/>
                    <a:ext cx="1853" cy="650"/>
                  </a:xfrm>
                  <a:custGeom>
                    <a:avLst/>
                    <a:gdLst/>
                    <a:ahLst/>
                    <a:cxnLst>
                      <a:cxn ang="0">
                        <a:pos x="0" y="328"/>
                      </a:cxn>
                      <a:cxn ang="0">
                        <a:pos x="17" y="263"/>
                      </a:cxn>
                      <a:cxn ang="0">
                        <a:pos x="66" y="205"/>
                      </a:cxn>
                      <a:cxn ang="0">
                        <a:pos x="140" y="156"/>
                      </a:cxn>
                      <a:cxn ang="0">
                        <a:pos x="247" y="106"/>
                      </a:cxn>
                      <a:cxn ang="0">
                        <a:pos x="371" y="65"/>
                      </a:cxn>
                      <a:cxn ang="0">
                        <a:pos x="519" y="33"/>
                      </a:cxn>
                      <a:cxn ang="0">
                        <a:pos x="675" y="16"/>
                      </a:cxn>
                      <a:cxn ang="0">
                        <a:pos x="840" y="0"/>
                      </a:cxn>
                      <a:cxn ang="0">
                        <a:pos x="1013" y="0"/>
                      </a:cxn>
                      <a:cxn ang="0">
                        <a:pos x="1177" y="16"/>
                      </a:cxn>
                      <a:cxn ang="0">
                        <a:pos x="1342" y="33"/>
                      </a:cxn>
                      <a:cxn ang="0">
                        <a:pos x="1482" y="65"/>
                      </a:cxn>
                      <a:cxn ang="0">
                        <a:pos x="1613" y="106"/>
                      </a:cxn>
                      <a:cxn ang="0">
                        <a:pos x="1712" y="156"/>
                      </a:cxn>
                      <a:cxn ang="0">
                        <a:pos x="1795" y="205"/>
                      </a:cxn>
                      <a:cxn ang="0">
                        <a:pos x="1836" y="263"/>
                      </a:cxn>
                      <a:cxn ang="0">
                        <a:pos x="1852" y="328"/>
                      </a:cxn>
                      <a:cxn ang="0">
                        <a:pos x="1836" y="386"/>
                      </a:cxn>
                      <a:cxn ang="0">
                        <a:pos x="1795" y="443"/>
                      </a:cxn>
                      <a:cxn ang="0">
                        <a:pos x="1712" y="493"/>
                      </a:cxn>
                      <a:cxn ang="0">
                        <a:pos x="1613" y="542"/>
                      </a:cxn>
                      <a:cxn ang="0">
                        <a:pos x="1482" y="583"/>
                      </a:cxn>
                      <a:cxn ang="0">
                        <a:pos x="1342" y="616"/>
                      </a:cxn>
                      <a:cxn ang="0">
                        <a:pos x="1177" y="641"/>
                      </a:cxn>
                      <a:cxn ang="0">
                        <a:pos x="1013" y="649"/>
                      </a:cxn>
                      <a:cxn ang="0">
                        <a:pos x="840" y="649"/>
                      </a:cxn>
                      <a:cxn ang="0">
                        <a:pos x="675" y="641"/>
                      </a:cxn>
                      <a:cxn ang="0">
                        <a:pos x="519" y="616"/>
                      </a:cxn>
                      <a:cxn ang="0">
                        <a:pos x="371" y="583"/>
                      </a:cxn>
                      <a:cxn ang="0">
                        <a:pos x="247" y="542"/>
                      </a:cxn>
                      <a:cxn ang="0">
                        <a:pos x="140" y="493"/>
                      </a:cxn>
                      <a:cxn ang="0">
                        <a:pos x="66" y="443"/>
                      </a:cxn>
                      <a:cxn ang="0">
                        <a:pos x="17" y="386"/>
                      </a:cxn>
                      <a:cxn ang="0">
                        <a:pos x="0" y="328"/>
                      </a:cxn>
                    </a:cxnLst>
                    <a:rect l="0" t="0" r="r" b="b"/>
                    <a:pathLst>
                      <a:path w="1853" h="650">
                        <a:moveTo>
                          <a:pt x="0" y="328"/>
                        </a:moveTo>
                        <a:lnTo>
                          <a:pt x="17" y="263"/>
                        </a:lnTo>
                        <a:lnTo>
                          <a:pt x="66" y="205"/>
                        </a:lnTo>
                        <a:lnTo>
                          <a:pt x="140" y="156"/>
                        </a:lnTo>
                        <a:lnTo>
                          <a:pt x="247" y="106"/>
                        </a:lnTo>
                        <a:lnTo>
                          <a:pt x="371" y="65"/>
                        </a:lnTo>
                        <a:lnTo>
                          <a:pt x="519" y="33"/>
                        </a:lnTo>
                        <a:lnTo>
                          <a:pt x="675" y="16"/>
                        </a:lnTo>
                        <a:lnTo>
                          <a:pt x="840" y="0"/>
                        </a:lnTo>
                        <a:lnTo>
                          <a:pt x="1013" y="0"/>
                        </a:lnTo>
                        <a:lnTo>
                          <a:pt x="1177" y="16"/>
                        </a:lnTo>
                        <a:lnTo>
                          <a:pt x="1342" y="33"/>
                        </a:lnTo>
                        <a:lnTo>
                          <a:pt x="1482" y="65"/>
                        </a:lnTo>
                        <a:lnTo>
                          <a:pt x="1613" y="106"/>
                        </a:lnTo>
                        <a:lnTo>
                          <a:pt x="1712" y="156"/>
                        </a:lnTo>
                        <a:lnTo>
                          <a:pt x="1795" y="205"/>
                        </a:lnTo>
                        <a:lnTo>
                          <a:pt x="1836" y="263"/>
                        </a:lnTo>
                        <a:lnTo>
                          <a:pt x="1852" y="328"/>
                        </a:lnTo>
                        <a:lnTo>
                          <a:pt x="1836" y="386"/>
                        </a:lnTo>
                        <a:lnTo>
                          <a:pt x="1795" y="443"/>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3"/>
                        </a:lnTo>
                        <a:lnTo>
                          <a:pt x="17" y="386"/>
                        </a:lnTo>
                        <a:lnTo>
                          <a:pt x="0" y="328"/>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sp>
                <p:nvSpPr>
                  <p:cNvPr id="31" name="Freeform 13"/>
                  <p:cNvSpPr>
                    <a:spLocks/>
                  </p:cNvSpPr>
                  <p:nvPr/>
                </p:nvSpPr>
                <p:spPr bwMode="auto">
                  <a:xfrm>
                    <a:off x="3146" y="1589"/>
                    <a:ext cx="1672" cy="494"/>
                  </a:xfrm>
                  <a:custGeom>
                    <a:avLst/>
                    <a:gdLst/>
                    <a:ahLst/>
                    <a:cxnLst>
                      <a:cxn ang="0">
                        <a:pos x="0" y="247"/>
                      </a:cxn>
                      <a:cxn ang="0">
                        <a:pos x="16" y="198"/>
                      </a:cxn>
                      <a:cxn ang="0">
                        <a:pos x="66" y="148"/>
                      </a:cxn>
                      <a:cxn ang="0">
                        <a:pos x="148" y="107"/>
                      </a:cxn>
                      <a:cxn ang="0">
                        <a:pos x="247" y="74"/>
                      </a:cxn>
                      <a:cxn ang="0">
                        <a:pos x="370" y="41"/>
                      </a:cxn>
                      <a:cxn ang="0">
                        <a:pos x="518" y="17"/>
                      </a:cxn>
                      <a:cxn ang="0">
                        <a:pos x="675" y="0"/>
                      </a:cxn>
                      <a:cxn ang="0">
                        <a:pos x="839" y="0"/>
                      </a:cxn>
                      <a:cxn ang="0">
                        <a:pos x="996" y="0"/>
                      </a:cxn>
                      <a:cxn ang="0">
                        <a:pos x="1152" y="17"/>
                      </a:cxn>
                      <a:cxn ang="0">
                        <a:pos x="1300" y="41"/>
                      </a:cxn>
                      <a:cxn ang="0">
                        <a:pos x="1424" y="74"/>
                      </a:cxn>
                      <a:cxn ang="0">
                        <a:pos x="1531" y="107"/>
                      </a:cxn>
                      <a:cxn ang="0">
                        <a:pos x="1605" y="148"/>
                      </a:cxn>
                      <a:cxn ang="0">
                        <a:pos x="1654" y="198"/>
                      </a:cxn>
                      <a:cxn ang="0">
                        <a:pos x="1671" y="247"/>
                      </a:cxn>
                      <a:cxn ang="0">
                        <a:pos x="1654" y="296"/>
                      </a:cxn>
                      <a:cxn ang="0">
                        <a:pos x="1605" y="337"/>
                      </a:cxn>
                      <a:cxn ang="0">
                        <a:pos x="1531" y="378"/>
                      </a:cxn>
                      <a:cxn ang="0">
                        <a:pos x="1424" y="419"/>
                      </a:cxn>
                      <a:cxn ang="0">
                        <a:pos x="1300" y="452"/>
                      </a:cxn>
                      <a:cxn ang="0">
                        <a:pos x="1152" y="477"/>
                      </a:cxn>
                      <a:cxn ang="0">
                        <a:pos x="996" y="485"/>
                      </a:cxn>
                      <a:cxn ang="0">
                        <a:pos x="839" y="493"/>
                      </a:cxn>
                      <a:cxn ang="0">
                        <a:pos x="675" y="485"/>
                      </a:cxn>
                      <a:cxn ang="0">
                        <a:pos x="518" y="477"/>
                      </a:cxn>
                      <a:cxn ang="0">
                        <a:pos x="370" y="452"/>
                      </a:cxn>
                      <a:cxn ang="0">
                        <a:pos x="247" y="419"/>
                      </a:cxn>
                      <a:cxn ang="0">
                        <a:pos x="148" y="378"/>
                      </a:cxn>
                      <a:cxn ang="0">
                        <a:pos x="66" y="337"/>
                      </a:cxn>
                      <a:cxn ang="0">
                        <a:pos x="16" y="296"/>
                      </a:cxn>
                      <a:cxn ang="0">
                        <a:pos x="0" y="247"/>
                      </a:cxn>
                    </a:cxnLst>
                    <a:rect l="0" t="0" r="r" b="b"/>
                    <a:pathLst>
                      <a:path w="1672" h="494">
                        <a:moveTo>
                          <a:pt x="0" y="247"/>
                        </a:moveTo>
                        <a:lnTo>
                          <a:pt x="16" y="198"/>
                        </a:lnTo>
                        <a:lnTo>
                          <a:pt x="66" y="148"/>
                        </a:lnTo>
                        <a:lnTo>
                          <a:pt x="148" y="107"/>
                        </a:lnTo>
                        <a:lnTo>
                          <a:pt x="247" y="74"/>
                        </a:lnTo>
                        <a:lnTo>
                          <a:pt x="370" y="41"/>
                        </a:lnTo>
                        <a:lnTo>
                          <a:pt x="518" y="17"/>
                        </a:lnTo>
                        <a:lnTo>
                          <a:pt x="675" y="0"/>
                        </a:lnTo>
                        <a:lnTo>
                          <a:pt x="839" y="0"/>
                        </a:lnTo>
                        <a:lnTo>
                          <a:pt x="996" y="0"/>
                        </a:lnTo>
                        <a:lnTo>
                          <a:pt x="1152" y="17"/>
                        </a:lnTo>
                        <a:lnTo>
                          <a:pt x="1300" y="41"/>
                        </a:lnTo>
                        <a:lnTo>
                          <a:pt x="1424" y="74"/>
                        </a:lnTo>
                        <a:lnTo>
                          <a:pt x="1531" y="107"/>
                        </a:lnTo>
                        <a:lnTo>
                          <a:pt x="1605" y="148"/>
                        </a:lnTo>
                        <a:lnTo>
                          <a:pt x="1654" y="198"/>
                        </a:lnTo>
                        <a:lnTo>
                          <a:pt x="1671" y="247"/>
                        </a:lnTo>
                        <a:lnTo>
                          <a:pt x="1654" y="296"/>
                        </a:lnTo>
                        <a:lnTo>
                          <a:pt x="1605" y="337"/>
                        </a:lnTo>
                        <a:lnTo>
                          <a:pt x="1531" y="378"/>
                        </a:lnTo>
                        <a:lnTo>
                          <a:pt x="1424" y="419"/>
                        </a:lnTo>
                        <a:lnTo>
                          <a:pt x="1300" y="452"/>
                        </a:lnTo>
                        <a:lnTo>
                          <a:pt x="1152" y="477"/>
                        </a:lnTo>
                        <a:lnTo>
                          <a:pt x="996" y="485"/>
                        </a:lnTo>
                        <a:lnTo>
                          <a:pt x="839" y="493"/>
                        </a:lnTo>
                        <a:lnTo>
                          <a:pt x="675" y="485"/>
                        </a:lnTo>
                        <a:lnTo>
                          <a:pt x="518" y="477"/>
                        </a:lnTo>
                        <a:lnTo>
                          <a:pt x="370" y="452"/>
                        </a:lnTo>
                        <a:lnTo>
                          <a:pt x="247" y="419"/>
                        </a:lnTo>
                        <a:lnTo>
                          <a:pt x="148" y="378"/>
                        </a:lnTo>
                        <a:lnTo>
                          <a:pt x="66" y="337"/>
                        </a:lnTo>
                        <a:lnTo>
                          <a:pt x="16" y="296"/>
                        </a:lnTo>
                        <a:lnTo>
                          <a:pt x="0" y="247"/>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grpSp>
            <p:grpSp>
              <p:nvGrpSpPr>
                <p:cNvPr id="24" name="Group 14"/>
                <p:cNvGrpSpPr>
                  <a:grpSpLocks/>
                </p:cNvGrpSpPr>
                <p:nvPr/>
              </p:nvGrpSpPr>
              <p:grpSpPr bwMode="auto">
                <a:xfrm>
                  <a:off x="2998" y="1096"/>
                  <a:ext cx="1984" cy="766"/>
                  <a:chOff x="2998" y="1096"/>
                  <a:chExt cx="1984" cy="766"/>
                </a:xfrm>
              </p:grpSpPr>
              <p:sp>
                <p:nvSpPr>
                  <p:cNvPr id="26" name="Freeform 15"/>
                  <p:cNvSpPr>
                    <a:spLocks/>
                  </p:cNvSpPr>
                  <p:nvPr/>
                </p:nvSpPr>
                <p:spPr bwMode="auto">
                  <a:xfrm>
                    <a:off x="2998" y="1096"/>
                    <a:ext cx="1984" cy="766"/>
                  </a:xfrm>
                  <a:custGeom>
                    <a:avLst/>
                    <a:gdLst/>
                    <a:ahLst/>
                    <a:cxnLst>
                      <a:cxn ang="0">
                        <a:pos x="0" y="378"/>
                      </a:cxn>
                      <a:cxn ang="0">
                        <a:pos x="16" y="313"/>
                      </a:cxn>
                      <a:cxn ang="0">
                        <a:pos x="57" y="247"/>
                      </a:cxn>
                      <a:cxn ang="0">
                        <a:pos x="131" y="189"/>
                      </a:cxn>
                      <a:cxn ang="0">
                        <a:pos x="230" y="132"/>
                      </a:cxn>
                      <a:cxn ang="0">
                        <a:pos x="353" y="91"/>
                      </a:cxn>
                      <a:cxn ang="0">
                        <a:pos x="493" y="50"/>
                      </a:cxn>
                      <a:cxn ang="0">
                        <a:pos x="650" y="25"/>
                      </a:cxn>
                      <a:cxn ang="0">
                        <a:pos x="814" y="0"/>
                      </a:cxn>
                      <a:cxn ang="0">
                        <a:pos x="987" y="0"/>
                      </a:cxn>
                      <a:cxn ang="0">
                        <a:pos x="1160" y="0"/>
                      </a:cxn>
                      <a:cxn ang="0">
                        <a:pos x="1333" y="25"/>
                      </a:cxn>
                      <a:cxn ang="0">
                        <a:pos x="1489" y="50"/>
                      </a:cxn>
                      <a:cxn ang="0">
                        <a:pos x="1629" y="91"/>
                      </a:cxn>
                      <a:cxn ang="0">
                        <a:pos x="1753" y="132"/>
                      </a:cxn>
                      <a:cxn ang="0">
                        <a:pos x="1852" y="189"/>
                      </a:cxn>
                      <a:cxn ang="0">
                        <a:pos x="1926" y="247"/>
                      </a:cxn>
                      <a:cxn ang="0">
                        <a:pos x="1967" y="313"/>
                      </a:cxn>
                      <a:cxn ang="0">
                        <a:pos x="1983" y="378"/>
                      </a:cxn>
                      <a:cxn ang="0">
                        <a:pos x="1967" y="444"/>
                      </a:cxn>
                      <a:cxn ang="0">
                        <a:pos x="1926" y="510"/>
                      </a:cxn>
                      <a:cxn ang="0">
                        <a:pos x="1852" y="567"/>
                      </a:cxn>
                      <a:cxn ang="0">
                        <a:pos x="1753" y="625"/>
                      </a:cxn>
                      <a:cxn ang="0">
                        <a:pos x="1629" y="674"/>
                      </a:cxn>
                      <a:cxn ang="0">
                        <a:pos x="1489" y="707"/>
                      </a:cxn>
                      <a:cxn ang="0">
                        <a:pos x="1333" y="740"/>
                      </a:cxn>
                      <a:cxn ang="0">
                        <a:pos x="1160" y="756"/>
                      </a:cxn>
                      <a:cxn ang="0">
                        <a:pos x="987" y="765"/>
                      </a:cxn>
                      <a:cxn ang="0">
                        <a:pos x="814" y="756"/>
                      </a:cxn>
                      <a:cxn ang="0">
                        <a:pos x="650" y="740"/>
                      </a:cxn>
                      <a:cxn ang="0">
                        <a:pos x="493" y="707"/>
                      </a:cxn>
                      <a:cxn ang="0">
                        <a:pos x="353" y="674"/>
                      </a:cxn>
                      <a:cxn ang="0">
                        <a:pos x="230" y="625"/>
                      </a:cxn>
                      <a:cxn ang="0">
                        <a:pos x="131" y="567"/>
                      </a:cxn>
                      <a:cxn ang="0">
                        <a:pos x="57" y="510"/>
                      </a:cxn>
                      <a:cxn ang="0">
                        <a:pos x="16" y="444"/>
                      </a:cxn>
                      <a:cxn ang="0">
                        <a:pos x="0" y="378"/>
                      </a:cxn>
                    </a:cxnLst>
                    <a:rect l="0" t="0" r="r" b="b"/>
                    <a:pathLst>
                      <a:path w="1984" h="766">
                        <a:moveTo>
                          <a:pt x="0" y="378"/>
                        </a:moveTo>
                        <a:lnTo>
                          <a:pt x="16" y="313"/>
                        </a:lnTo>
                        <a:lnTo>
                          <a:pt x="57" y="247"/>
                        </a:lnTo>
                        <a:lnTo>
                          <a:pt x="131" y="189"/>
                        </a:lnTo>
                        <a:lnTo>
                          <a:pt x="230" y="132"/>
                        </a:lnTo>
                        <a:lnTo>
                          <a:pt x="353" y="91"/>
                        </a:lnTo>
                        <a:lnTo>
                          <a:pt x="493" y="50"/>
                        </a:lnTo>
                        <a:lnTo>
                          <a:pt x="650" y="25"/>
                        </a:lnTo>
                        <a:lnTo>
                          <a:pt x="814" y="0"/>
                        </a:lnTo>
                        <a:lnTo>
                          <a:pt x="987" y="0"/>
                        </a:lnTo>
                        <a:lnTo>
                          <a:pt x="1160" y="0"/>
                        </a:lnTo>
                        <a:lnTo>
                          <a:pt x="1333" y="25"/>
                        </a:lnTo>
                        <a:lnTo>
                          <a:pt x="1489" y="50"/>
                        </a:lnTo>
                        <a:lnTo>
                          <a:pt x="1629" y="91"/>
                        </a:lnTo>
                        <a:lnTo>
                          <a:pt x="1753" y="132"/>
                        </a:lnTo>
                        <a:lnTo>
                          <a:pt x="1852" y="189"/>
                        </a:lnTo>
                        <a:lnTo>
                          <a:pt x="1926" y="247"/>
                        </a:lnTo>
                        <a:lnTo>
                          <a:pt x="1967" y="313"/>
                        </a:lnTo>
                        <a:lnTo>
                          <a:pt x="1983" y="378"/>
                        </a:lnTo>
                        <a:lnTo>
                          <a:pt x="1967" y="444"/>
                        </a:lnTo>
                        <a:lnTo>
                          <a:pt x="1926" y="510"/>
                        </a:lnTo>
                        <a:lnTo>
                          <a:pt x="1852" y="567"/>
                        </a:lnTo>
                        <a:lnTo>
                          <a:pt x="1753" y="625"/>
                        </a:lnTo>
                        <a:lnTo>
                          <a:pt x="1629" y="674"/>
                        </a:lnTo>
                        <a:lnTo>
                          <a:pt x="1489" y="707"/>
                        </a:lnTo>
                        <a:lnTo>
                          <a:pt x="1333" y="740"/>
                        </a:lnTo>
                        <a:lnTo>
                          <a:pt x="1160" y="756"/>
                        </a:lnTo>
                        <a:lnTo>
                          <a:pt x="987" y="765"/>
                        </a:lnTo>
                        <a:lnTo>
                          <a:pt x="814" y="756"/>
                        </a:lnTo>
                        <a:lnTo>
                          <a:pt x="650" y="740"/>
                        </a:lnTo>
                        <a:lnTo>
                          <a:pt x="493" y="707"/>
                        </a:lnTo>
                        <a:lnTo>
                          <a:pt x="353" y="674"/>
                        </a:lnTo>
                        <a:lnTo>
                          <a:pt x="230" y="625"/>
                        </a:lnTo>
                        <a:lnTo>
                          <a:pt x="131" y="567"/>
                        </a:lnTo>
                        <a:lnTo>
                          <a:pt x="57" y="510"/>
                        </a:lnTo>
                        <a:lnTo>
                          <a:pt x="16" y="444"/>
                        </a:lnTo>
                        <a:lnTo>
                          <a:pt x="0" y="378"/>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sp>
                <p:nvSpPr>
                  <p:cNvPr id="27" name="Freeform 16"/>
                  <p:cNvSpPr>
                    <a:spLocks/>
                  </p:cNvSpPr>
                  <p:nvPr/>
                </p:nvSpPr>
                <p:spPr bwMode="auto">
                  <a:xfrm>
                    <a:off x="3055" y="1154"/>
                    <a:ext cx="1853" cy="650"/>
                  </a:xfrm>
                  <a:custGeom>
                    <a:avLst/>
                    <a:gdLst/>
                    <a:ahLst/>
                    <a:cxnLst>
                      <a:cxn ang="0">
                        <a:pos x="0" y="329"/>
                      </a:cxn>
                      <a:cxn ang="0">
                        <a:pos x="17" y="263"/>
                      </a:cxn>
                      <a:cxn ang="0">
                        <a:pos x="66" y="205"/>
                      </a:cxn>
                      <a:cxn ang="0">
                        <a:pos x="140" y="156"/>
                      </a:cxn>
                      <a:cxn ang="0">
                        <a:pos x="247" y="107"/>
                      </a:cxn>
                      <a:cxn ang="0">
                        <a:pos x="371" y="66"/>
                      </a:cxn>
                      <a:cxn ang="0">
                        <a:pos x="519" y="33"/>
                      </a:cxn>
                      <a:cxn ang="0">
                        <a:pos x="675" y="16"/>
                      </a:cxn>
                      <a:cxn ang="0">
                        <a:pos x="840" y="0"/>
                      </a:cxn>
                      <a:cxn ang="0">
                        <a:pos x="1013" y="0"/>
                      </a:cxn>
                      <a:cxn ang="0">
                        <a:pos x="1177" y="16"/>
                      </a:cxn>
                      <a:cxn ang="0">
                        <a:pos x="1342" y="33"/>
                      </a:cxn>
                      <a:cxn ang="0">
                        <a:pos x="1482" y="66"/>
                      </a:cxn>
                      <a:cxn ang="0">
                        <a:pos x="1613" y="107"/>
                      </a:cxn>
                      <a:cxn ang="0">
                        <a:pos x="1712" y="156"/>
                      </a:cxn>
                      <a:cxn ang="0">
                        <a:pos x="1795" y="205"/>
                      </a:cxn>
                      <a:cxn ang="0">
                        <a:pos x="1836" y="263"/>
                      </a:cxn>
                      <a:cxn ang="0">
                        <a:pos x="1852" y="329"/>
                      </a:cxn>
                      <a:cxn ang="0">
                        <a:pos x="1836" y="386"/>
                      </a:cxn>
                      <a:cxn ang="0">
                        <a:pos x="1795" y="444"/>
                      </a:cxn>
                      <a:cxn ang="0">
                        <a:pos x="1712" y="493"/>
                      </a:cxn>
                      <a:cxn ang="0">
                        <a:pos x="1613" y="542"/>
                      </a:cxn>
                      <a:cxn ang="0">
                        <a:pos x="1482" y="583"/>
                      </a:cxn>
                      <a:cxn ang="0">
                        <a:pos x="1342" y="616"/>
                      </a:cxn>
                      <a:cxn ang="0">
                        <a:pos x="1177" y="641"/>
                      </a:cxn>
                      <a:cxn ang="0">
                        <a:pos x="1013" y="649"/>
                      </a:cxn>
                      <a:cxn ang="0">
                        <a:pos x="840" y="649"/>
                      </a:cxn>
                      <a:cxn ang="0">
                        <a:pos x="675" y="641"/>
                      </a:cxn>
                      <a:cxn ang="0">
                        <a:pos x="519" y="616"/>
                      </a:cxn>
                      <a:cxn ang="0">
                        <a:pos x="371" y="583"/>
                      </a:cxn>
                      <a:cxn ang="0">
                        <a:pos x="247" y="542"/>
                      </a:cxn>
                      <a:cxn ang="0">
                        <a:pos x="140" y="493"/>
                      </a:cxn>
                      <a:cxn ang="0">
                        <a:pos x="66" y="444"/>
                      </a:cxn>
                      <a:cxn ang="0">
                        <a:pos x="17" y="386"/>
                      </a:cxn>
                      <a:cxn ang="0">
                        <a:pos x="0" y="329"/>
                      </a:cxn>
                    </a:cxnLst>
                    <a:rect l="0" t="0" r="r" b="b"/>
                    <a:pathLst>
                      <a:path w="1853" h="650">
                        <a:moveTo>
                          <a:pt x="0" y="329"/>
                        </a:moveTo>
                        <a:lnTo>
                          <a:pt x="17" y="263"/>
                        </a:lnTo>
                        <a:lnTo>
                          <a:pt x="66" y="205"/>
                        </a:lnTo>
                        <a:lnTo>
                          <a:pt x="140" y="156"/>
                        </a:lnTo>
                        <a:lnTo>
                          <a:pt x="247" y="107"/>
                        </a:lnTo>
                        <a:lnTo>
                          <a:pt x="371" y="66"/>
                        </a:lnTo>
                        <a:lnTo>
                          <a:pt x="519" y="33"/>
                        </a:lnTo>
                        <a:lnTo>
                          <a:pt x="675" y="16"/>
                        </a:lnTo>
                        <a:lnTo>
                          <a:pt x="840" y="0"/>
                        </a:lnTo>
                        <a:lnTo>
                          <a:pt x="1013" y="0"/>
                        </a:lnTo>
                        <a:lnTo>
                          <a:pt x="1177" y="16"/>
                        </a:lnTo>
                        <a:lnTo>
                          <a:pt x="1342" y="33"/>
                        </a:lnTo>
                        <a:lnTo>
                          <a:pt x="1482" y="66"/>
                        </a:lnTo>
                        <a:lnTo>
                          <a:pt x="1613" y="107"/>
                        </a:lnTo>
                        <a:lnTo>
                          <a:pt x="1712" y="156"/>
                        </a:lnTo>
                        <a:lnTo>
                          <a:pt x="1795" y="205"/>
                        </a:lnTo>
                        <a:lnTo>
                          <a:pt x="1836" y="263"/>
                        </a:lnTo>
                        <a:lnTo>
                          <a:pt x="1852" y="329"/>
                        </a:lnTo>
                        <a:lnTo>
                          <a:pt x="1836" y="386"/>
                        </a:lnTo>
                        <a:lnTo>
                          <a:pt x="1795" y="444"/>
                        </a:lnTo>
                        <a:lnTo>
                          <a:pt x="1712" y="493"/>
                        </a:lnTo>
                        <a:lnTo>
                          <a:pt x="1613" y="542"/>
                        </a:lnTo>
                        <a:lnTo>
                          <a:pt x="1482" y="583"/>
                        </a:lnTo>
                        <a:lnTo>
                          <a:pt x="1342" y="616"/>
                        </a:lnTo>
                        <a:lnTo>
                          <a:pt x="1177" y="641"/>
                        </a:lnTo>
                        <a:lnTo>
                          <a:pt x="1013" y="649"/>
                        </a:lnTo>
                        <a:lnTo>
                          <a:pt x="840" y="649"/>
                        </a:lnTo>
                        <a:lnTo>
                          <a:pt x="675" y="641"/>
                        </a:lnTo>
                        <a:lnTo>
                          <a:pt x="519" y="616"/>
                        </a:lnTo>
                        <a:lnTo>
                          <a:pt x="371" y="583"/>
                        </a:lnTo>
                        <a:lnTo>
                          <a:pt x="247" y="542"/>
                        </a:lnTo>
                        <a:lnTo>
                          <a:pt x="140" y="493"/>
                        </a:lnTo>
                        <a:lnTo>
                          <a:pt x="66" y="444"/>
                        </a:lnTo>
                        <a:lnTo>
                          <a:pt x="17" y="386"/>
                        </a:lnTo>
                        <a:lnTo>
                          <a:pt x="0" y="329"/>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sp>
                <p:nvSpPr>
                  <p:cNvPr id="28" name="Freeform 17"/>
                  <p:cNvSpPr>
                    <a:spLocks/>
                  </p:cNvSpPr>
                  <p:nvPr/>
                </p:nvSpPr>
                <p:spPr bwMode="auto">
                  <a:xfrm>
                    <a:off x="3146" y="1220"/>
                    <a:ext cx="1672" cy="494"/>
                  </a:xfrm>
                  <a:custGeom>
                    <a:avLst/>
                    <a:gdLst/>
                    <a:ahLst/>
                    <a:cxnLst>
                      <a:cxn ang="0">
                        <a:pos x="0" y="246"/>
                      </a:cxn>
                      <a:cxn ang="0">
                        <a:pos x="16" y="197"/>
                      </a:cxn>
                      <a:cxn ang="0">
                        <a:pos x="66" y="147"/>
                      </a:cxn>
                      <a:cxn ang="0">
                        <a:pos x="148" y="106"/>
                      </a:cxn>
                      <a:cxn ang="0">
                        <a:pos x="247" y="74"/>
                      </a:cxn>
                      <a:cxn ang="0">
                        <a:pos x="370" y="41"/>
                      </a:cxn>
                      <a:cxn ang="0">
                        <a:pos x="518" y="16"/>
                      </a:cxn>
                      <a:cxn ang="0">
                        <a:pos x="675" y="0"/>
                      </a:cxn>
                      <a:cxn ang="0">
                        <a:pos x="839" y="0"/>
                      </a:cxn>
                      <a:cxn ang="0">
                        <a:pos x="996" y="0"/>
                      </a:cxn>
                      <a:cxn ang="0">
                        <a:pos x="1152" y="16"/>
                      </a:cxn>
                      <a:cxn ang="0">
                        <a:pos x="1300" y="41"/>
                      </a:cxn>
                      <a:cxn ang="0">
                        <a:pos x="1424" y="74"/>
                      </a:cxn>
                      <a:cxn ang="0">
                        <a:pos x="1531" y="106"/>
                      </a:cxn>
                      <a:cxn ang="0">
                        <a:pos x="1605" y="147"/>
                      </a:cxn>
                      <a:cxn ang="0">
                        <a:pos x="1654" y="197"/>
                      </a:cxn>
                      <a:cxn ang="0">
                        <a:pos x="1671" y="246"/>
                      </a:cxn>
                      <a:cxn ang="0">
                        <a:pos x="1654" y="295"/>
                      </a:cxn>
                      <a:cxn ang="0">
                        <a:pos x="1605" y="337"/>
                      </a:cxn>
                      <a:cxn ang="0">
                        <a:pos x="1531" y="378"/>
                      </a:cxn>
                      <a:cxn ang="0">
                        <a:pos x="1424" y="419"/>
                      </a:cxn>
                      <a:cxn ang="0">
                        <a:pos x="1300" y="452"/>
                      </a:cxn>
                      <a:cxn ang="0">
                        <a:pos x="1152" y="476"/>
                      </a:cxn>
                      <a:cxn ang="0">
                        <a:pos x="996" y="484"/>
                      </a:cxn>
                      <a:cxn ang="0">
                        <a:pos x="839" y="493"/>
                      </a:cxn>
                      <a:cxn ang="0">
                        <a:pos x="675" y="484"/>
                      </a:cxn>
                      <a:cxn ang="0">
                        <a:pos x="518" y="476"/>
                      </a:cxn>
                      <a:cxn ang="0">
                        <a:pos x="370" y="452"/>
                      </a:cxn>
                      <a:cxn ang="0">
                        <a:pos x="247" y="419"/>
                      </a:cxn>
                      <a:cxn ang="0">
                        <a:pos x="148" y="378"/>
                      </a:cxn>
                      <a:cxn ang="0">
                        <a:pos x="66" y="337"/>
                      </a:cxn>
                      <a:cxn ang="0">
                        <a:pos x="16" y="295"/>
                      </a:cxn>
                      <a:cxn ang="0">
                        <a:pos x="0" y="246"/>
                      </a:cxn>
                    </a:cxnLst>
                    <a:rect l="0" t="0" r="r" b="b"/>
                    <a:pathLst>
                      <a:path w="1672" h="494">
                        <a:moveTo>
                          <a:pt x="0" y="246"/>
                        </a:moveTo>
                        <a:lnTo>
                          <a:pt x="16" y="197"/>
                        </a:lnTo>
                        <a:lnTo>
                          <a:pt x="66" y="147"/>
                        </a:lnTo>
                        <a:lnTo>
                          <a:pt x="148" y="106"/>
                        </a:lnTo>
                        <a:lnTo>
                          <a:pt x="247" y="74"/>
                        </a:lnTo>
                        <a:lnTo>
                          <a:pt x="370" y="41"/>
                        </a:lnTo>
                        <a:lnTo>
                          <a:pt x="518" y="16"/>
                        </a:lnTo>
                        <a:lnTo>
                          <a:pt x="675" y="0"/>
                        </a:lnTo>
                        <a:lnTo>
                          <a:pt x="839" y="0"/>
                        </a:lnTo>
                        <a:lnTo>
                          <a:pt x="996" y="0"/>
                        </a:lnTo>
                        <a:lnTo>
                          <a:pt x="1152" y="16"/>
                        </a:lnTo>
                        <a:lnTo>
                          <a:pt x="1300" y="41"/>
                        </a:lnTo>
                        <a:lnTo>
                          <a:pt x="1424" y="74"/>
                        </a:lnTo>
                        <a:lnTo>
                          <a:pt x="1531" y="106"/>
                        </a:lnTo>
                        <a:lnTo>
                          <a:pt x="1605" y="147"/>
                        </a:lnTo>
                        <a:lnTo>
                          <a:pt x="1654" y="197"/>
                        </a:lnTo>
                        <a:lnTo>
                          <a:pt x="1671" y="246"/>
                        </a:lnTo>
                        <a:lnTo>
                          <a:pt x="1654" y="295"/>
                        </a:lnTo>
                        <a:lnTo>
                          <a:pt x="1605" y="337"/>
                        </a:lnTo>
                        <a:lnTo>
                          <a:pt x="1531" y="378"/>
                        </a:lnTo>
                        <a:lnTo>
                          <a:pt x="1424" y="419"/>
                        </a:lnTo>
                        <a:lnTo>
                          <a:pt x="1300" y="452"/>
                        </a:lnTo>
                        <a:lnTo>
                          <a:pt x="1152" y="476"/>
                        </a:lnTo>
                        <a:lnTo>
                          <a:pt x="996" y="484"/>
                        </a:lnTo>
                        <a:lnTo>
                          <a:pt x="839" y="493"/>
                        </a:lnTo>
                        <a:lnTo>
                          <a:pt x="675" y="484"/>
                        </a:lnTo>
                        <a:lnTo>
                          <a:pt x="518" y="476"/>
                        </a:lnTo>
                        <a:lnTo>
                          <a:pt x="370" y="452"/>
                        </a:lnTo>
                        <a:lnTo>
                          <a:pt x="247" y="419"/>
                        </a:lnTo>
                        <a:lnTo>
                          <a:pt x="148" y="378"/>
                        </a:lnTo>
                        <a:lnTo>
                          <a:pt x="66" y="337"/>
                        </a:lnTo>
                        <a:lnTo>
                          <a:pt x="16" y="295"/>
                        </a:lnTo>
                        <a:lnTo>
                          <a:pt x="0" y="246"/>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grpSp>
            <p:sp>
              <p:nvSpPr>
                <p:cNvPr id="25" name="Freeform 18"/>
                <p:cNvSpPr>
                  <a:spLocks/>
                </p:cNvSpPr>
                <p:nvPr/>
              </p:nvSpPr>
              <p:spPr bwMode="auto">
                <a:xfrm>
                  <a:off x="2981" y="2797"/>
                  <a:ext cx="1993" cy="766"/>
                </a:xfrm>
                <a:custGeom>
                  <a:avLst/>
                  <a:gdLst/>
                  <a:ahLst/>
                  <a:cxnLst>
                    <a:cxn ang="0">
                      <a:pos x="0" y="378"/>
                    </a:cxn>
                    <a:cxn ang="0">
                      <a:pos x="17" y="313"/>
                    </a:cxn>
                    <a:cxn ang="0">
                      <a:pos x="66" y="247"/>
                    </a:cxn>
                    <a:cxn ang="0">
                      <a:pos x="132" y="189"/>
                    </a:cxn>
                    <a:cxn ang="0">
                      <a:pos x="239" y="140"/>
                    </a:cxn>
                    <a:cxn ang="0">
                      <a:pos x="354" y="91"/>
                    </a:cxn>
                    <a:cxn ang="0">
                      <a:pos x="502" y="50"/>
                    </a:cxn>
                    <a:cxn ang="0">
                      <a:pos x="659" y="25"/>
                    </a:cxn>
                    <a:cxn ang="0">
                      <a:pos x="823" y="9"/>
                    </a:cxn>
                    <a:cxn ang="0">
                      <a:pos x="996" y="0"/>
                    </a:cxn>
                    <a:cxn ang="0">
                      <a:pos x="1169" y="9"/>
                    </a:cxn>
                    <a:cxn ang="0">
                      <a:pos x="1334" y="25"/>
                    </a:cxn>
                    <a:cxn ang="0">
                      <a:pos x="1490" y="50"/>
                    </a:cxn>
                    <a:cxn ang="0">
                      <a:pos x="1638" y="91"/>
                    </a:cxn>
                    <a:cxn ang="0">
                      <a:pos x="1753" y="140"/>
                    </a:cxn>
                    <a:cxn ang="0">
                      <a:pos x="1860" y="189"/>
                    </a:cxn>
                    <a:cxn ang="0">
                      <a:pos x="1926" y="247"/>
                    </a:cxn>
                    <a:cxn ang="0">
                      <a:pos x="1976" y="313"/>
                    </a:cxn>
                    <a:cxn ang="0">
                      <a:pos x="1992" y="378"/>
                    </a:cxn>
                    <a:cxn ang="0">
                      <a:pos x="1976" y="444"/>
                    </a:cxn>
                    <a:cxn ang="0">
                      <a:pos x="1926" y="510"/>
                    </a:cxn>
                    <a:cxn ang="0">
                      <a:pos x="1860" y="576"/>
                    </a:cxn>
                    <a:cxn ang="0">
                      <a:pos x="1753" y="625"/>
                    </a:cxn>
                    <a:cxn ang="0">
                      <a:pos x="1638" y="674"/>
                    </a:cxn>
                    <a:cxn ang="0">
                      <a:pos x="1490" y="715"/>
                    </a:cxn>
                    <a:cxn ang="0">
                      <a:pos x="1334" y="740"/>
                    </a:cxn>
                    <a:cxn ang="0">
                      <a:pos x="1169" y="756"/>
                    </a:cxn>
                    <a:cxn ang="0">
                      <a:pos x="996" y="765"/>
                    </a:cxn>
                    <a:cxn ang="0">
                      <a:pos x="823" y="756"/>
                    </a:cxn>
                    <a:cxn ang="0">
                      <a:pos x="659" y="740"/>
                    </a:cxn>
                    <a:cxn ang="0">
                      <a:pos x="502" y="715"/>
                    </a:cxn>
                    <a:cxn ang="0">
                      <a:pos x="354" y="674"/>
                    </a:cxn>
                    <a:cxn ang="0">
                      <a:pos x="239" y="625"/>
                    </a:cxn>
                    <a:cxn ang="0">
                      <a:pos x="132" y="576"/>
                    </a:cxn>
                    <a:cxn ang="0">
                      <a:pos x="66" y="510"/>
                    </a:cxn>
                    <a:cxn ang="0">
                      <a:pos x="17" y="444"/>
                    </a:cxn>
                    <a:cxn ang="0">
                      <a:pos x="0" y="378"/>
                    </a:cxn>
                  </a:cxnLst>
                  <a:rect l="0" t="0" r="r" b="b"/>
                  <a:pathLst>
                    <a:path w="1993" h="766">
                      <a:moveTo>
                        <a:pt x="0" y="378"/>
                      </a:moveTo>
                      <a:lnTo>
                        <a:pt x="17" y="313"/>
                      </a:lnTo>
                      <a:lnTo>
                        <a:pt x="66" y="247"/>
                      </a:lnTo>
                      <a:lnTo>
                        <a:pt x="132" y="189"/>
                      </a:lnTo>
                      <a:lnTo>
                        <a:pt x="239" y="140"/>
                      </a:lnTo>
                      <a:lnTo>
                        <a:pt x="354" y="91"/>
                      </a:lnTo>
                      <a:lnTo>
                        <a:pt x="502" y="50"/>
                      </a:lnTo>
                      <a:lnTo>
                        <a:pt x="659" y="25"/>
                      </a:lnTo>
                      <a:lnTo>
                        <a:pt x="823" y="9"/>
                      </a:lnTo>
                      <a:lnTo>
                        <a:pt x="996" y="0"/>
                      </a:lnTo>
                      <a:lnTo>
                        <a:pt x="1169" y="9"/>
                      </a:lnTo>
                      <a:lnTo>
                        <a:pt x="1334" y="25"/>
                      </a:lnTo>
                      <a:lnTo>
                        <a:pt x="1490" y="50"/>
                      </a:lnTo>
                      <a:lnTo>
                        <a:pt x="1638" y="91"/>
                      </a:lnTo>
                      <a:lnTo>
                        <a:pt x="1753" y="140"/>
                      </a:lnTo>
                      <a:lnTo>
                        <a:pt x="1860" y="189"/>
                      </a:lnTo>
                      <a:lnTo>
                        <a:pt x="1926" y="247"/>
                      </a:lnTo>
                      <a:lnTo>
                        <a:pt x="1976" y="313"/>
                      </a:lnTo>
                      <a:lnTo>
                        <a:pt x="1992" y="378"/>
                      </a:lnTo>
                      <a:lnTo>
                        <a:pt x="1976" y="444"/>
                      </a:lnTo>
                      <a:lnTo>
                        <a:pt x="1926" y="510"/>
                      </a:lnTo>
                      <a:lnTo>
                        <a:pt x="1860" y="576"/>
                      </a:lnTo>
                      <a:lnTo>
                        <a:pt x="1753" y="625"/>
                      </a:lnTo>
                      <a:lnTo>
                        <a:pt x="1638" y="674"/>
                      </a:lnTo>
                      <a:lnTo>
                        <a:pt x="1490" y="715"/>
                      </a:lnTo>
                      <a:lnTo>
                        <a:pt x="1334" y="740"/>
                      </a:lnTo>
                      <a:lnTo>
                        <a:pt x="1169" y="756"/>
                      </a:lnTo>
                      <a:lnTo>
                        <a:pt x="996" y="765"/>
                      </a:lnTo>
                      <a:lnTo>
                        <a:pt x="823" y="756"/>
                      </a:lnTo>
                      <a:lnTo>
                        <a:pt x="659" y="740"/>
                      </a:lnTo>
                      <a:lnTo>
                        <a:pt x="502" y="715"/>
                      </a:lnTo>
                      <a:lnTo>
                        <a:pt x="354" y="674"/>
                      </a:lnTo>
                      <a:lnTo>
                        <a:pt x="239" y="625"/>
                      </a:lnTo>
                      <a:lnTo>
                        <a:pt x="132" y="576"/>
                      </a:lnTo>
                      <a:lnTo>
                        <a:pt x="66" y="510"/>
                      </a:lnTo>
                      <a:lnTo>
                        <a:pt x="17" y="444"/>
                      </a:lnTo>
                      <a:lnTo>
                        <a:pt x="0" y="378"/>
                      </a:lnTo>
                    </a:path>
                  </a:pathLst>
                </a:custGeom>
                <a:solidFill>
                  <a:srgbClr val="000000"/>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grpSp>
          <p:grpSp>
            <p:nvGrpSpPr>
              <p:cNvPr id="14" name="Group 19"/>
              <p:cNvGrpSpPr>
                <a:grpSpLocks/>
              </p:cNvGrpSpPr>
              <p:nvPr/>
            </p:nvGrpSpPr>
            <p:grpSpPr bwMode="auto">
              <a:xfrm>
                <a:off x="2981" y="2756"/>
                <a:ext cx="1993" cy="766"/>
                <a:chOff x="2981" y="2756"/>
                <a:chExt cx="1993" cy="766"/>
              </a:xfrm>
            </p:grpSpPr>
            <p:sp>
              <p:nvSpPr>
                <p:cNvPr id="20" name="Freeform 20"/>
                <p:cNvSpPr>
                  <a:spLocks/>
                </p:cNvSpPr>
                <p:nvPr/>
              </p:nvSpPr>
              <p:spPr bwMode="auto">
                <a:xfrm>
                  <a:off x="2981" y="2756"/>
                  <a:ext cx="1993" cy="766"/>
                </a:xfrm>
                <a:custGeom>
                  <a:avLst/>
                  <a:gdLst/>
                  <a:ahLst/>
                  <a:cxnLst>
                    <a:cxn ang="0">
                      <a:pos x="0" y="387"/>
                    </a:cxn>
                    <a:cxn ang="0">
                      <a:pos x="17" y="321"/>
                    </a:cxn>
                    <a:cxn ang="0">
                      <a:pos x="66" y="255"/>
                    </a:cxn>
                    <a:cxn ang="0">
                      <a:pos x="132" y="198"/>
                    </a:cxn>
                    <a:cxn ang="0">
                      <a:pos x="239" y="140"/>
                    </a:cxn>
                    <a:cxn ang="0">
                      <a:pos x="354" y="91"/>
                    </a:cxn>
                    <a:cxn ang="0">
                      <a:pos x="502" y="58"/>
                    </a:cxn>
                    <a:cxn ang="0">
                      <a:pos x="659" y="25"/>
                    </a:cxn>
                    <a:cxn ang="0">
                      <a:pos x="823" y="9"/>
                    </a:cxn>
                    <a:cxn ang="0">
                      <a:pos x="996" y="0"/>
                    </a:cxn>
                    <a:cxn ang="0">
                      <a:pos x="1169" y="9"/>
                    </a:cxn>
                    <a:cxn ang="0">
                      <a:pos x="1334" y="25"/>
                    </a:cxn>
                    <a:cxn ang="0">
                      <a:pos x="1490" y="58"/>
                    </a:cxn>
                    <a:cxn ang="0">
                      <a:pos x="1638" y="91"/>
                    </a:cxn>
                    <a:cxn ang="0">
                      <a:pos x="1753" y="140"/>
                    </a:cxn>
                    <a:cxn ang="0">
                      <a:pos x="1860" y="198"/>
                    </a:cxn>
                    <a:cxn ang="0">
                      <a:pos x="1926" y="255"/>
                    </a:cxn>
                    <a:cxn ang="0">
                      <a:pos x="1976" y="321"/>
                    </a:cxn>
                    <a:cxn ang="0">
                      <a:pos x="1992" y="387"/>
                    </a:cxn>
                    <a:cxn ang="0">
                      <a:pos x="1976" y="452"/>
                    </a:cxn>
                    <a:cxn ang="0">
                      <a:pos x="1926" y="518"/>
                    </a:cxn>
                    <a:cxn ang="0">
                      <a:pos x="1860" y="576"/>
                    </a:cxn>
                    <a:cxn ang="0">
                      <a:pos x="1753" y="633"/>
                    </a:cxn>
                    <a:cxn ang="0">
                      <a:pos x="1638" y="674"/>
                    </a:cxn>
                    <a:cxn ang="0">
                      <a:pos x="1490" y="715"/>
                    </a:cxn>
                    <a:cxn ang="0">
                      <a:pos x="1334" y="740"/>
                    </a:cxn>
                    <a:cxn ang="0">
                      <a:pos x="1169" y="756"/>
                    </a:cxn>
                    <a:cxn ang="0">
                      <a:pos x="996" y="765"/>
                    </a:cxn>
                    <a:cxn ang="0">
                      <a:pos x="823" y="756"/>
                    </a:cxn>
                    <a:cxn ang="0">
                      <a:pos x="659" y="740"/>
                    </a:cxn>
                    <a:cxn ang="0">
                      <a:pos x="502" y="715"/>
                    </a:cxn>
                    <a:cxn ang="0">
                      <a:pos x="354" y="674"/>
                    </a:cxn>
                    <a:cxn ang="0">
                      <a:pos x="239" y="633"/>
                    </a:cxn>
                    <a:cxn ang="0">
                      <a:pos x="132" y="576"/>
                    </a:cxn>
                    <a:cxn ang="0">
                      <a:pos x="66" y="518"/>
                    </a:cxn>
                    <a:cxn ang="0">
                      <a:pos x="17" y="452"/>
                    </a:cxn>
                    <a:cxn ang="0">
                      <a:pos x="0" y="387"/>
                    </a:cxn>
                  </a:cxnLst>
                  <a:rect l="0" t="0" r="r" b="b"/>
                  <a:pathLst>
                    <a:path w="1993" h="766">
                      <a:moveTo>
                        <a:pt x="0" y="387"/>
                      </a:moveTo>
                      <a:lnTo>
                        <a:pt x="17" y="321"/>
                      </a:lnTo>
                      <a:lnTo>
                        <a:pt x="66" y="255"/>
                      </a:lnTo>
                      <a:lnTo>
                        <a:pt x="132" y="198"/>
                      </a:lnTo>
                      <a:lnTo>
                        <a:pt x="239" y="140"/>
                      </a:lnTo>
                      <a:lnTo>
                        <a:pt x="354" y="91"/>
                      </a:lnTo>
                      <a:lnTo>
                        <a:pt x="502" y="58"/>
                      </a:lnTo>
                      <a:lnTo>
                        <a:pt x="659" y="25"/>
                      </a:lnTo>
                      <a:lnTo>
                        <a:pt x="823" y="9"/>
                      </a:lnTo>
                      <a:lnTo>
                        <a:pt x="996" y="0"/>
                      </a:lnTo>
                      <a:lnTo>
                        <a:pt x="1169" y="9"/>
                      </a:lnTo>
                      <a:lnTo>
                        <a:pt x="1334" y="25"/>
                      </a:lnTo>
                      <a:lnTo>
                        <a:pt x="1490" y="58"/>
                      </a:lnTo>
                      <a:lnTo>
                        <a:pt x="1638" y="91"/>
                      </a:lnTo>
                      <a:lnTo>
                        <a:pt x="1753" y="140"/>
                      </a:lnTo>
                      <a:lnTo>
                        <a:pt x="1860" y="198"/>
                      </a:lnTo>
                      <a:lnTo>
                        <a:pt x="1926" y="255"/>
                      </a:lnTo>
                      <a:lnTo>
                        <a:pt x="1976" y="321"/>
                      </a:lnTo>
                      <a:lnTo>
                        <a:pt x="1992" y="387"/>
                      </a:lnTo>
                      <a:lnTo>
                        <a:pt x="1976" y="452"/>
                      </a:lnTo>
                      <a:lnTo>
                        <a:pt x="1926" y="518"/>
                      </a:lnTo>
                      <a:lnTo>
                        <a:pt x="1860" y="576"/>
                      </a:lnTo>
                      <a:lnTo>
                        <a:pt x="1753" y="633"/>
                      </a:lnTo>
                      <a:lnTo>
                        <a:pt x="1638" y="674"/>
                      </a:lnTo>
                      <a:lnTo>
                        <a:pt x="1490" y="715"/>
                      </a:lnTo>
                      <a:lnTo>
                        <a:pt x="1334" y="740"/>
                      </a:lnTo>
                      <a:lnTo>
                        <a:pt x="1169" y="756"/>
                      </a:lnTo>
                      <a:lnTo>
                        <a:pt x="996" y="765"/>
                      </a:lnTo>
                      <a:lnTo>
                        <a:pt x="823" y="756"/>
                      </a:lnTo>
                      <a:lnTo>
                        <a:pt x="659" y="740"/>
                      </a:lnTo>
                      <a:lnTo>
                        <a:pt x="502" y="715"/>
                      </a:lnTo>
                      <a:lnTo>
                        <a:pt x="354" y="674"/>
                      </a:lnTo>
                      <a:lnTo>
                        <a:pt x="239" y="633"/>
                      </a:lnTo>
                      <a:lnTo>
                        <a:pt x="132" y="576"/>
                      </a:lnTo>
                      <a:lnTo>
                        <a:pt x="66" y="518"/>
                      </a:lnTo>
                      <a:lnTo>
                        <a:pt x="17" y="452"/>
                      </a:lnTo>
                      <a:lnTo>
                        <a:pt x="0" y="387"/>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sp>
              <p:nvSpPr>
                <p:cNvPr id="21" name="Freeform 21"/>
                <p:cNvSpPr>
                  <a:spLocks/>
                </p:cNvSpPr>
                <p:nvPr/>
              </p:nvSpPr>
              <p:spPr bwMode="auto">
                <a:xfrm>
                  <a:off x="3047" y="2822"/>
                  <a:ext cx="1853" cy="642"/>
                </a:xfrm>
                <a:custGeom>
                  <a:avLst/>
                  <a:gdLst/>
                  <a:ahLst/>
                  <a:cxnLst>
                    <a:cxn ang="0">
                      <a:pos x="0" y="321"/>
                    </a:cxn>
                    <a:cxn ang="0">
                      <a:pos x="16" y="263"/>
                    </a:cxn>
                    <a:cxn ang="0">
                      <a:pos x="58" y="206"/>
                    </a:cxn>
                    <a:cxn ang="0">
                      <a:pos x="140" y="148"/>
                    </a:cxn>
                    <a:cxn ang="0">
                      <a:pos x="239" y="107"/>
                    </a:cxn>
                    <a:cxn ang="0">
                      <a:pos x="362" y="66"/>
                    </a:cxn>
                    <a:cxn ang="0">
                      <a:pos x="510" y="33"/>
                    </a:cxn>
                    <a:cxn ang="0">
                      <a:pos x="667" y="8"/>
                    </a:cxn>
                    <a:cxn ang="0">
                      <a:pos x="840" y="0"/>
                    </a:cxn>
                    <a:cxn ang="0">
                      <a:pos x="1012" y="0"/>
                    </a:cxn>
                    <a:cxn ang="0">
                      <a:pos x="1177" y="8"/>
                    </a:cxn>
                    <a:cxn ang="0">
                      <a:pos x="1333" y="33"/>
                    </a:cxn>
                    <a:cxn ang="0">
                      <a:pos x="1482" y="66"/>
                    </a:cxn>
                    <a:cxn ang="0">
                      <a:pos x="1605" y="107"/>
                    </a:cxn>
                    <a:cxn ang="0">
                      <a:pos x="1712" y="148"/>
                    </a:cxn>
                    <a:cxn ang="0">
                      <a:pos x="1786" y="206"/>
                    </a:cxn>
                    <a:cxn ang="0">
                      <a:pos x="1835" y="263"/>
                    </a:cxn>
                    <a:cxn ang="0">
                      <a:pos x="1852" y="321"/>
                    </a:cxn>
                    <a:cxn ang="0">
                      <a:pos x="1835" y="378"/>
                    </a:cxn>
                    <a:cxn ang="0">
                      <a:pos x="1786" y="436"/>
                    </a:cxn>
                    <a:cxn ang="0">
                      <a:pos x="1712" y="493"/>
                    </a:cxn>
                    <a:cxn ang="0">
                      <a:pos x="1605" y="542"/>
                    </a:cxn>
                    <a:cxn ang="0">
                      <a:pos x="1482" y="584"/>
                    </a:cxn>
                    <a:cxn ang="0">
                      <a:pos x="1333" y="608"/>
                    </a:cxn>
                    <a:cxn ang="0">
                      <a:pos x="1177" y="633"/>
                    </a:cxn>
                    <a:cxn ang="0">
                      <a:pos x="1012" y="641"/>
                    </a:cxn>
                    <a:cxn ang="0">
                      <a:pos x="840" y="641"/>
                    </a:cxn>
                    <a:cxn ang="0">
                      <a:pos x="667" y="633"/>
                    </a:cxn>
                    <a:cxn ang="0">
                      <a:pos x="510" y="608"/>
                    </a:cxn>
                    <a:cxn ang="0">
                      <a:pos x="362" y="584"/>
                    </a:cxn>
                    <a:cxn ang="0">
                      <a:pos x="239" y="542"/>
                    </a:cxn>
                    <a:cxn ang="0">
                      <a:pos x="140" y="493"/>
                    </a:cxn>
                    <a:cxn ang="0">
                      <a:pos x="58" y="436"/>
                    </a:cxn>
                    <a:cxn ang="0">
                      <a:pos x="16" y="378"/>
                    </a:cxn>
                    <a:cxn ang="0">
                      <a:pos x="0" y="321"/>
                    </a:cxn>
                  </a:cxnLst>
                  <a:rect l="0" t="0" r="r" b="b"/>
                  <a:pathLst>
                    <a:path w="1853" h="642">
                      <a:moveTo>
                        <a:pt x="0" y="321"/>
                      </a:moveTo>
                      <a:lnTo>
                        <a:pt x="16" y="263"/>
                      </a:lnTo>
                      <a:lnTo>
                        <a:pt x="58" y="206"/>
                      </a:lnTo>
                      <a:lnTo>
                        <a:pt x="140" y="148"/>
                      </a:lnTo>
                      <a:lnTo>
                        <a:pt x="239" y="107"/>
                      </a:lnTo>
                      <a:lnTo>
                        <a:pt x="362" y="66"/>
                      </a:lnTo>
                      <a:lnTo>
                        <a:pt x="510" y="33"/>
                      </a:lnTo>
                      <a:lnTo>
                        <a:pt x="667" y="8"/>
                      </a:lnTo>
                      <a:lnTo>
                        <a:pt x="840" y="0"/>
                      </a:lnTo>
                      <a:lnTo>
                        <a:pt x="1012" y="0"/>
                      </a:lnTo>
                      <a:lnTo>
                        <a:pt x="1177" y="8"/>
                      </a:lnTo>
                      <a:lnTo>
                        <a:pt x="1333" y="33"/>
                      </a:lnTo>
                      <a:lnTo>
                        <a:pt x="1482" y="66"/>
                      </a:lnTo>
                      <a:lnTo>
                        <a:pt x="1605" y="107"/>
                      </a:lnTo>
                      <a:lnTo>
                        <a:pt x="1712" y="148"/>
                      </a:lnTo>
                      <a:lnTo>
                        <a:pt x="1786" y="206"/>
                      </a:lnTo>
                      <a:lnTo>
                        <a:pt x="1835" y="263"/>
                      </a:lnTo>
                      <a:lnTo>
                        <a:pt x="1852" y="321"/>
                      </a:lnTo>
                      <a:lnTo>
                        <a:pt x="1835" y="378"/>
                      </a:lnTo>
                      <a:lnTo>
                        <a:pt x="1786" y="436"/>
                      </a:lnTo>
                      <a:lnTo>
                        <a:pt x="1712" y="493"/>
                      </a:lnTo>
                      <a:lnTo>
                        <a:pt x="1605" y="542"/>
                      </a:lnTo>
                      <a:lnTo>
                        <a:pt x="1482" y="584"/>
                      </a:lnTo>
                      <a:lnTo>
                        <a:pt x="1333" y="608"/>
                      </a:lnTo>
                      <a:lnTo>
                        <a:pt x="1177" y="633"/>
                      </a:lnTo>
                      <a:lnTo>
                        <a:pt x="1012" y="641"/>
                      </a:lnTo>
                      <a:lnTo>
                        <a:pt x="840" y="641"/>
                      </a:lnTo>
                      <a:lnTo>
                        <a:pt x="667" y="633"/>
                      </a:lnTo>
                      <a:lnTo>
                        <a:pt x="510" y="608"/>
                      </a:lnTo>
                      <a:lnTo>
                        <a:pt x="362" y="584"/>
                      </a:lnTo>
                      <a:lnTo>
                        <a:pt x="239" y="542"/>
                      </a:lnTo>
                      <a:lnTo>
                        <a:pt x="140" y="493"/>
                      </a:lnTo>
                      <a:lnTo>
                        <a:pt x="58" y="436"/>
                      </a:lnTo>
                      <a:lnTo>
                        <a:pt x="16" y="378"/>
                      </a:lnTo>
                      <a:lnTo>
                        <a:pt x="0" y="321"/>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sp>
              <p:nvSpPr>
                <p:cNvPr id="22" name="Freeform 22"/>
                <p:cNvSpPr>
                  <a:spLocks/>
                </p:cNvSpPr>
                <p:nvPr/>
              </p:nvSpPr>
              <p:spPr bwMode="auto">
                <a:xfrm>
                  <a:off x="3137" y="2880"/>
                  <a:ext cx="1672" cy="494"/>
                </a:xfrm>
                <a:custGeom>
                  <a:avLst/>
                  <a:gdLst/>
                  <a:ahLst/>
                  <a:cxnLst>
                    <a:cxn ang="0">
                      <a:pos x="0" y="246"/>
                    </a:cxn>
                    <a:cxn ang="0">
                      <a:pos x="17" y="197"/>
                    </a:cxn>
                    <a:cxn ang="0">
                      <a:pos x="66" y="156"/>
                    </a:cxn>
                    <a:cxn ang="0">
                      <a:pos x="140" y="115"/>
                    </a:cxn>
                    <a:cxn ang="0">
                      <a:pos x="247" y="74"/>
                    </a:cxn>
                    <a:cxn ang="0">
                      <a:pos x="371" y="41"/>
                    </a:cxn>
                    <a:cxn ang="0">
                      <a:pos x="519" y="24"/>
                    </a:cxn>
                    <a:cxn ang="0">
                      <a:pos x="675" y="8"/>
                    </a:cxn>
                    <a:cxn ang="0">
                      <a:pos x="832" y="0"/>
                    </a:cxn>
                    <a:cxn ang="0">
                      <a:pos x="996" y="8"/>
                    </a:cxn>
                    <a:cxn ang="0">
                      <a:pos x="1153" y="24"/>
                    </a:cxn>
                    <a:cxn ang="0">
                      <a:pos x="1301" y="41"/>
                    </a:cxn>
                    <a:cxn ang="0">
                      <a:pos x="1424" y="74"/>
                    </a:cxn>
                    <a:cxn ang="0">
                      <a:pos x="1523" y="115"/>
                    </a:cxn>
                    <a:cxn ang="0">
                      <a:pos x="1606" y="156"/>
                    </a:cxn>
                    <a:cxn ang="0">
                      <a:pos x="1655" y="197"/>
                    </a:cxn>
                    <a:cxn ang="0">
                      <a:pos x="1671" y="246"/>
                    </a:cxn>
                    <a:cxn ang="0">
                      <a:pos x="1655" y="295"/>
                    </a:cxn>
                    <a:cxn ang="0">
                      <a:pos x="1606" y="345"/>
                    </a:cxn>
                    <a:cxn ang="0">
                      <a:pos x="1523" y="386"/>
                    </a:cxn>
                    <a:cxn ang="0">
                      <a:pos x="1424" y="427"/>
                    </a:cxn>
                    <a:cxn ang="0">
                      <a:pos x="1301" y="452"/>
                    </a:cxn>
                    <a:cxn ang="0">
                      <a:pos x="1153" y="476"/>
                    </a:cxn>
                    <a:cxn ang="0">
                      <a:pos x="996" y="493"/>
                    </a:cxn>
                    <a:cxn ang="0">
                      <a:pos x="832" y="493"/>
                    </a:cxn>
                    <a:cxn ang="0">
                      <a:pos x="675" y="493"/>
                    </a:cxn>
                    <a:cxn ang="0">
                      <a:pos x="519" y="476"/>
                    </a:cxn>
                    <a:cxn ang="0">
                      <a:pos x="371" y="452"/>
                    </a:cxn>
                    <a:cxn ang="0">
                      <a:pos x="247" y="427"/>
                    </a:cxn>
                    <a:cxn ang="0">
                      <a:pos x="140" y="386"/>
                    </a:cxn>
                    <a:cxn ang="0">
                      <a:pos x="66" y="345"/>
                    </a:cxn>
                    <a:cxn ang="0">
                      <a:pos x="17" y="295"/>
                    </a:cxn>
                    <a:cxn ang="0">
                      <a:pos x="0" y="246"/>
                    </a:cxn>
                  </a:cxnLst>
                  <a:rect l="0" t="0" r="r" b="b"/>
                  <a:pathLst>
                    <a:path w="1672" h="494">
                      <a:moveTo>
                        <a:pt x="0" y="246"/>
                      </a:moveTo>
                      <a:lnTo>
                        <a:pt x="17" y="197"/>
                      </a:lnTo>
                      <a:lnTo>
                        <a:pt x="66" y="156"/>
                      </a:lnTo>
                      <a:lnTo>
                        <a:pt x="140" y="115"/>
                      </a:lnTo>
                      <a:lnTo>
                        <a:pt x="247" y="74"/>
                      </a:lnTo>
                      <a:lnTo>
                        <a:pt x="371" y="41"/>
                      </a:lnTo>
                      <a:lnTo>
                        <a:pt x="519" y="24"/>
                      </a:lnTo>
                      <a:lnTo>
                        <a:pt x="675" y="8"/>
                      </a:lnTo>
                      <a:lnTo>
                        <a:pt x="832" y="0"/>
                      </a:lnTo>
                      <a:lnTo>
                        <a:pt x="996" y="8"/>
                      </a:lnTo>
                      <a:lnTo>
                        <a:pt x="1153" y="24"/>
                      </a:lnTo>
                      <a:lnTo>
                        <a:pt x="1301" y="41"/>
                      </a:lnTo>
                      <a:lnTo>
                        <a:pt x="1424" y="74"/>
                      </a:lnTo>
                      <a:lnTo>
                        <a:pt x="1523" y="115"/>
                      </a:lnTo>
                      <a:lnTo>
                        <a:pt x="1606" y="156"/>
                      </a:lnTo>
                      <a:lnTo>
                        <a:pt x="1655" y="197"/>
                      </a:lnTo>
                      <a:lnTo>
                        <a:pt x="1671" y="246"/>
                      </a:lnTo>
                      <a:lnTo>
                        <a:pt x="1655" y="295"/>
                      </a:lnTo>
                      <a:lnTo>
                        <a:pt x="1606" y="345"/>
                      </a:lnTo>
                      <a:lnTo>
                        <a:pt x="1523" y="386"/>
                      </a:lnTo>
                      <a:lnTo>
                        <a:pt x="1424" y="427"/>
                      </a:lnTo>
                      <a:lnTo>
                        <a:pt x="1301" y="452"/>
                      </a:lnTo>
                      <a:lnTo>
                        <a:pt x="1153" y="476"/>
                      </a:lnTo>
                      <a:lnTo>
                        <a:pt x="996" y="493"/>
                      </a:lnTo>
                      <a:lnTo>
                        <a:pt x="832" y="493"/>
                      </a:lnTo>
                      <a:lnTo>
                        <a:pt x="675" y="493"/>
                      </a:lnTo>
                      <a:lnTo>
                        <a:pt x="519" y="476"/>
                      </a:lnTo>
                      <a:lnTo>
                        <a:pt x="371" y="452"/>
                      </a:lnTo>
                      <a:lnTo>
                        <a:pt x="247" y="427"/>
                      </a:lnTo>
                      <a:lnTo>
                        <a:pt x="140" y="386"/>
                      </a:lnTo>
                      <a:lnTo>
                        <a:pt x="66" y="345"/>
                      </a:lnTo>
                      <a:lnTo>
                        <a:pt x="17" y="295"/>
                      </a:lnTo>
                      <a:lnTo>
                        <a:pt x="0" y="246"/>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grpSp>
          <p:grpSp>
            <p:nvGrpSpPr>
              <p:cNvPr id="15" name="Group 23"/>
              <p:cNvGrpSpPr>
                <a:grpSpLocks/>
              </p:cNvGrpSpPr>
              <p:nvPr/>
            </p:nvGrpSpPr>
            <p:grpSpPr bwMode="auto">
              <a:xfrm>
                <a:off x="3788" y="669"/>
                <a:ext cx="429" cy="2516"/>
                <a:chOff x="3788" y="669"/>
                <a:chExt cx="429" cy="2516"/>
              </a:xfrm>
            </p:grpSpPr>
            <p:sp>
              <p:nvSpPr>
                <p:cNvPr id="16" name="Freeform 24"/>
                <p:cNvSpPr>
                  <a:spLocks/>
                </p:cNvSpPr>
                <p:nvPr/>
              </p:nvSpPr>
              <p:spPr bwMode="auto">
                <a:xfrm>
                  <a:off x="3845" y="784"/>
                  <a:ext cx="248" cy="741"/>
                </a:xfrm>
                <a:custGeom>
                  <a:avLst/>
                  <a:gdLst/>
                  <a:ahLst/>
                  <a:cxnLst>
                    <a:cxn ang="0">
                      <a:pos x="247" y="649"/>
                    </a:cxn>
                    <a:cxn ang="0">
                      <a:pos x="247" y="0"/>
                    </a:cxn>
                    <a:cxn ang="0">
                      <a:pos x="0" y="0"/>
                    </a:cxn>
                    <a:cxn ang="0">
                      <a:pos x="0" y="649"/>
                    </a:cxn>
                    <a:cxn ang="0">
                      <a:pos x="0" y="657"/>
                    </a:cxn>
                    <a:cxn ang="0">
                      <a:pos x="17" y="699"/>
                    </a:cxn>
                    <a:cxn ang="0">
                      <a:pos x="50" y="723"/>
                    </a:cxn>
                    <a:cxn ang="0">
                      <a:pos x="99" y="740"/>
                    </a:cxn>
                    <a:cxn ang="0">
                      <a:pos x="157" y="740"/>
                    </a:cxn>
                    <a:cxn ang="0">
                      <a:pos x="206" y="723"/>
                    </a:cxn>
                    <a:cxn ang="0">
                      <a:pos x="239" y="699"/>
                    </a:cxn>
                    <a:cxn ang="0">
                      <a:pos x="247" y="657"/>
                    </a:cxn>
                    <a:cxn ang="0">
                      <a:pos x="247" y="649"/>
                    </a:cxn>
                  </a:cxnLst>
                  <a:rect l="0" t="0" r="r" b="b"/>
                  <a:pathLst>
                    <a:path w="248" h="741">
                      <a:moveTo>
                        <a:pt x="247" y="649"/>
                      </a:moveTo>
                      <a:lnTo>
                        <a:pt x="247" y="0"/>
                      </a:lnTo>
                      <a:lnTo>
                        <a:pt x="0" y="0"/>
                      </a:lnTo>
                      <a:lnTo>
                        <a:pt x="0" y="649"/>
                      </a:lnTo>
                      <a:lnTo>
                        <a:pt x="0" y="657"/>
                      </a:lnTo>
                      <a:lnTo>
                        <a:pt x="17" y="699"/>
                      </a:lnTo>
                      <a:lnTo>
                        <a:pt x="50" y="723"/>
                      </a:lnTo>
                      <a:lnTo>
                        <a:pt x="99" y="740"/>
                      </a:lnTo>
                      <a:lnTo>
                        <a:pt x="157" y="740"/>
                      </a:lnTo>
                      <a:lnTo>
                        <a:pt x="206" y="723"/>
                      </a:lnTo>
                      <a:lnTo>
                        <a:pt x="239" y="699"/>
                      </a:lnTo>
                      <a:lnTo>
                        <a:pt x="247" y="657"/>
                      </a:lnTo>
                      <a:lnTo>
                        <a:pt x="247" y="649"/>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sp>
              <p:nvSpPr>
                <p:cNvPr id="17" name="Freeform 25"/>
                <p:cNvSpPr>
                  <a:spLocks/>
                </p:cNvSpPr>
                <p:nvPr/>
              </p:nvSpPr>
              <p:spPr bwMode="auto">
                <a:xfrm>
                  <a:off x="3845" y="669"/>
                  <a:ext cx="248" cy="157"/>
                </a:xfrm>
                <a:custGeom>
                  <a:avLst/>
                  <a:gdLst/>
                  <a:ahLst/>
                  <a:cxnLst>
                    <a:cxn ang="0">
                      <a:pos x="0" y="74"/>
                    </a:cxn>
                    <a:cxn ang="0">
                      <a:pos x="17" y="41"/>
                    </a:cxn>
                    <a:cxn ang="0">
                      <a:pos x="50" y="8"/>
                    </a:cxn>
                    <a:cxn ang="0">
                      <a:pos x="99" y="0"/>
                    </a:cxn>
                    <a:cxn ang="0">
                      <a:pos x="157" y="0"/>
                    </a:cxn>
                    <a:cxn ang="0">
                      <a:pos x="206" y="8"/>
                    </a:cxn>
                    <a:cxn ang="0">
                      <a:pos x="239" y="41"/>
                    </a:cxn>
                    <a:cxn ang="0">
                      <a:pos x="247" y="74"/>
                    </a:cxn>
                    <a:cxn ang="0">
                      <a:pos x="239" y="115"/>
                    </a:cxn>
                    <a:cxn ang="0">
                      <a:pos x="206" y="140"/>
                    </a:cxn>
                    <a:cxn ang="0">
                      <a:pos x="157" y="156"/>
                    </a:cxn>
                    <a:cxn ang="0">
                      <a:pos x="99" y="156"/>
                    </a:cxn>
                    <a:cxn ang="0">
                      <a:pos x="50" y="140"/>
                    </a:cxn>
                    <a:cxn ang="0">
                      <a:pos x="17" y="115"/>
                    </a:cxn>
                    <a:cxn ang="0">
                      <a:pos x="0" y="74"/>
                    </a:cxn>
                  </a:cxnLst>
                  <a:rect l="0" t="0" r="r" b="b"/>
                  <a:pathLst>
                    <a:path w="248" h="157">
                      <a:moveTo>
                        <a:pt x="0" y="74"/>
                      </a:moveTo>
                      <a:lnTo>
                        <a:pt x="17" y="41"/>
                      </a:lnTo>
                      <a:lnTo>
                        <a:pt x="50" y="8"/>
                      </a:lnTo>
                      <a:lnTo>
                        <a:pt x="99" y="0"/>
                      </a:lnTo>
                      <a:lnTo>
                        <a:pt x="157" y="0"/>
                      </a:lnTo>
                      <a:lnTo>
                        <a:pt x="206" y="8"/>
                      </a:lnTo>
                      <a:lnTo>
                        <a:pt x="239" y="41"/>
                      </a:lnTo>
                      <a:lnTo>
                        <a:pt x="247" y="74"/>
                      </a:lnTo>
                      <a:lnTo>
                        <a:pt x="239" y="115"/>
                      </a:lnTo>
                      <a:lnTo>
                        <a:pt x="206" y="140"/>
                      </a:lnTo>
                      <a:lnTo>
                        <a:pt x="157" y="156"/>
                      </a:lnTo>
                      <a:lnTo>
                        <a:pt x="99" y="156"/>
                      </a:lnTo>
                      <a:lnTo>
                        <a:pt x="50" y="140"/>
                      </a:lnTo>
                      <a:lnTo>
                        <a:pt x="17" y="115"/>
                      </a:lnTo>
                      <a:lnTo>
                        <a:pt x="0" y="74"/>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sp>
              <p:nvSpPr>
                <p:cNvPr id="18" name="Freeform 26"/>
                <p:cNvSpPr>
                  <a:spLocks/>
                </p:cNvSpPr>
                <p:nvPr/>
              </p:nvSpPr>
              <p:spPr bwMode="auto">
                <a:xfrm>
                  <a:off x="3845" y="2263"/>
                  <a:ext cx="248" cy="922"/>
                </a:xfrm>
                <a:custGeom>
                  <a:avLst/>
                  <a:gdLst/>
                  <a:ahLst/>
                  <a:cxnLst>
                    <a:cxn ang="0">
                      <a:pos x="247" y="814"/>
                    </a:cxn>
                    <a:cxn ang="0">
                      <a:pos x="247" y="0"/>
                    </a:cxn>
                    <a:cxn ang="0">
                      <a:pos x="0" y="0"/>
                    </a:cxn>
                    <a:cxn ang="0">
                      <a:pos x="0" y="814"/>
                    </a:cxn>
                    <a:cxn ang="0">
                      <a:pos x="0" y="822"/>
                    </a:cxn>
                    <a:cxn ang="0">
                      <a:pos x="17" y="871"/>
                    </a:cxn>
                    <a:cxn ang="0">
                      <a:pos x="50" y="904"/>
                    </a:cxn>
                    <a:cxn ang="0">
                      <a:pos x="99" y="921"/>
                    </a:cxn>
                    <a:cxn ang="0">
                      <a:pos x="157" y="921"/>
                    </a:cxn>
                    <a:cxn ang="0">
                      <a:pos x="206" y="904"/>
                    </a:cxn>
                    <a:cxn ang="0">
                      <a:pos x="239" y="871"/>
                    </a:cxn>
                    <a:cxn ang="0">
                      <a:pos x="247" y="822"/>
                    </a:cxn>
                    <a:cxn ang="0">
                      <a:pos x="247" y="814"/>
                    </a:cxn>
                  </a:cxnLst>
                  <a:rect l="0" t="0" r="r" b="b"/>
                  <a:pathLst>
                    <a:path w="248" h="922">
                      <a:moveTo>
                        <a:pt x="247" y="814"/>
                      </a:moveTo>
                      <a:lnTo>
                        <a:pt x="247" y="0"/>
                      </a:lnTo>
                      <a:lnTo>
                        <a:pt x="0" y="0"/>
                      </a:lnTo>
                      <a:lnTo>
                        <a:pt x="0" y="814"/>
                      </a:lnTo>
                      <a:lnTo>
                        <a:pt x="0" y="822"/>
                      </a:lnTo>
                      <a:lnTo>
                        <a:pt x="17" y="871"/>
                      </a:lnTo>
                      <a:lnTo>
                        <a:pt x="50" y="904"/>
                      </a:lnTo>
                      <a:lnTo>
                        <a:pt x="99" y="921"/>
                      </a:lnTo>
                      <a:lnTo>
                        <a:pt x="157" y="921"/>
                      </a:lnTo>
                      <a:lnTo>
                        <a:pt x="206" y="904"/>
                      </a:lnTo>
                      <a:lnTo>
                        <a:pt x="239" y="871"/>
                      </a:lnTo>
                      <a:lnTo>
                        <a:pt x="247" y="822"/>
                      </a:lnTo>
                      <a:lnTo>
                        <a:pt x="247" y="814"/>
                      </a:lnTo>
                    </a:path>
                  </a:pathLst>
                </a:custGeom>
                <a:solidFill>
                  <a:srgbClr val="FFFFFF"/>
                </a:solidFill>
                <a:ln w="12700" cap="rnd" cmpd="sng">
                  <a:solidFill>
                    <a:schemeClr val="tx1"/>
                  </a:solidFill>
                  <a:prstDash val="solid"/>
                  <a:round/>
                  <a:headEnd/>
                  <a:tailEnd/>
                </a:ln>
                <a:effectLst/>
              </p:spPr>
              <p:txBody>
                <a:bodyPr/>
                <a:lstStyle/>
                <a:p>
                  <a:pPr defTabSz="457200"/>
                  <a:endParaRPr lang="en-US">
                    <a:solidFill>
                      <a:prstClr val="black"/>
                    </a:solidFill>
                  </a:endParaRPr>
                </a:p>
              </p:txBody>
            </p:sp>
            <p:sp>
              <p:nvSpPr>
                <p:cNvPr id="19" name="Freeform 27"/>
                <p:cNvSpPr>
                  <a:spLocks/>
                </p:cNvSpPr>
                <p:nvPr/>
              </p:nvSpPr>
              <p:spPr bwMode="auto">
                <a:xfrm>
                  <a:off x="3788" y="850"/>
                  <a:ext cx="429" cy="247"/>
                </a:xfrm>
                <a:custGeom>
                  <a:avLst/>
                  <a:gdLst/>
                  <a:ahLst/>
                  <a:cxnLst>
                    <a:cxn ang="0">
                      <a:pos x="57" y="0"/>
                    </a:cxn>
                    <a:cxn ang="0">
                      <a:pos x="16" y="49"/>
                    </a:cxn>
                    <a:cxn ang="0">
                      <a:pos x="0" y="98"/>
                    </a:cxn>
                    <a:cxn ang="0">
                      <a:pos x="16" y="156"/>
                    </a:cxn>
                    <a:cxn ang="0">
                      <a:pos x="66" y="205"/>
                    </a:cxn>
                    <a:cxn ang="0">
                      <a:pos x="131" y="230"/>
                    </a:cxn>
                    <a:cxn ang="0">
                      <a:pos x="214" y="246"/>
                    </a:cxn>
                    <a:cxn ang="0">
                      <a:pos x="296" y="230"/>
                    </a:cxn>
                    <a:cxn ang="0">
                      <a:pos x="362" y="205"/>
                    </a:cxn>
                    <a:cxn ang="0">
                      <a:pos x="411" y="156"/>
                    </a:cxn>
                    <a:cxn ang="0">
                      <a:pos x="428" y="98"/>
                    </a:cxn>
                    <a:cxn ang="0">
                      <a:pos x="411" y="49"/>
                    </a:cxn>
                  </a:cxnLst>
                  <a:rect l="0" t="0" r="r" b="b"/>
                  <a:pathLst>
                    <a:path w="429" h="247">
                      <a:moveTo>
                        <a:pt x="57" y="0"/>
                      </a:moveTo>
                      <a:lnTo>
                        <a:pt x="16" y="49"/>
                      </a:lnTo>
                      <a:lnTo>
                        <a:pt x="0" y="98"/>
                      </a:lnTo>
                      <a:lnTo>
                        <a:pt x="16" y="156"/>
                      </a:lnTo>
                      <a:lnTo>
                        <a:pt x="66" y="205"/>
                      </a:lnTo>
                      <a:lnTo>
                        <a:pt x="131" y="230"/>
                      </a:lnTo>
                      <a:lnTo>
                        <a:pt x="214" y="246"/>
                      </a:lnTo>
                      <a:lnTo>
                        <a:pt x="296" y="230"/>
                      </a:lnTo>
                      <a:lnTo>
                        <a:pt x="362" y="205"/>
                      </a:lnTo>
                      <a:lnTo>
                        <a:pt x="411" y="156"/>
                      </a:lnTo>
                      <a:lnTo>
                        <a:pt x="428" y="98"/>
                      </a:lnTo>
                      <a:lnTo>
                        <a:pt x="411" y="49"/>
                      </a:lnTo>
                    </a:path>
                  </a:pathLst>
                </a:custGeom>
                <a:noFill/>
                <a:ln w="12700" cap="rnd" cmpd="sng">
                  <a:solidFill>
                    <a:schemeClr val="tx1"/>
                  </a:solidFill>
                  <a:prstDash val="solid"/>
                  <a:round/>
                  <a:headEnd type="none" w="sm" len="sm"/>
                  <a:tailEnd type="none" w="sm" len="sm"/>
                </a:ln>
                <a:effectLst/>
              </p:spPr>
              <p:txBody>
                <a:bodyPr/>
                <a:lstStyle/>
                <a:p>
                  <a:pPr defTabSz="457200"/>
                  <a:endParaRPr lang="en-US">
                    <a:solidFill>
                      <a:prstClr val="black"/>
                    </a:solidFill>
                  </a:endParaRPr>
                </a:p>
              </p:txBody>
            </p:sp>
          </p:grpSp>
        </p:grpSp>
        <p:sp>
          <p:nvSpPr>
            <p:cNvPr id="32" name="Freeform 28"/>
            <p:cNvSpPr>
              <a:spLocks/>
            </p:cNvSpPr>
            <p:nvPr/>
          </p:nvSpPr>
          <p:spPr bwMode="auto">
            <a:xfrm>
              <a:off x="8574088" y="2344738"/>
              <a:ext cx="171450" cy="171450"/>
            </a:xfrm>
            <a:custGeom>
              <a:avLst/>
              <a:gdLst/>
              <a:ahLst/>
              <a:cxnLst>
                <a:cxn ang="0">
                  <a:pos x="25" y="107"/>
                </a:cxn>
                <a:cxn ang="0">
                  <a:pos x="0" y="0"/>
                </a:cxn>
                <a:cxn ang="0">
                  <a:pos x="107" y="41"/>
                </a:cxn>
                <a:cxn ang="0">
                  <a:pos x="25" y="107"/>
                </a:cxn>
              </a:cxnLst>
              <a:rect l="0" t="0" r="r" b="b"/>
              <a:pathLst>
                <a:path w="108" h="108">
                  <a:moveTo>
                    <a:pt x="25" y="107"/>
                  </a:moveTo>
                  <a:lnTo>
                    <a:pt x="0" y="0"/>
                  </a:lnTo>
                  <a:lnTo>
                    <a:pt x="107" y="41"/>
                  </a:lnTo>
                  <a:lnTo>
                    <a:pt x="25" y="107"/>
                  </a:lnTo>
                </a:path>
              </a:pathLst>
            </a:custGeom>
            <a:solidFill>
              <a:srgbClr val="000000"/>
            </a:solidFill>
            <a:ln w="9525" cap="rnd">
              <a:noFill/>
              <a:round/>
              <a:headEnd/>
              <a:tailEnd/>
            </a:ln>
            <a:effectLst/>
          </p:spPr>
          <p:txBody>
            <a:bodyPr/>
            <a:lstStyle/>
            <a:p>
              <a:pPr defTabSz="457200"/>
              <a:endParaRPr lang="en-US">
                <a:solidFill>
                  <a:prstClr val="black"/>
                </a:solidFill>
              </a:endParaRPr>
            </a:p>
          </p:txBody>
        </p:sp>
        <p:sp>
          <p:nvSpPr>
            <p:cNvPr id="33" name="Line 29"/>
            <p:cNvSpPr>
              <a:spLocks noChangeShapeType="1"/>
            </p:cNvSpPr>
            <p:nvPr/>
          </p:nvSpPr>
          <p:spPr bwMode="auto">
            <a:xfrm>
              <a:off x="6118226" y="3322638"/>
              <a:ext cx="784225" cy="0"/>
            </a:xfrm>
            <a:prstGeom prst="line">
              <a:avLst/>
            </a:prstGeom>
            <a:noFill/>
            <a:ln w="50800">
              <a:solidFill>
                <a:srgbClr val="000000"/>
              </a:solidFill>
              <a:round/>
              <a:headEnd type="none" w="sm" len="sm"/>
              <a:tailEnd type="none" w="sm" len="sm"/>
            </a:ln>
            <a:effectLst/>
          </p:spPr>
          <p:txBody>
            <a:bodyPr wrap="none" anchor="ctr"/>
            <a:lstStyle/>
            <a:p>
              <a:pPr defTabSz="457200"/>
              <a:endParaRPr lang="en-US">
                <a:solidFill>
                  <a:prstClr val="black"/>
                </a:solidFill>
              </a:endParaRPr>
            </a:p>
          </p:txBody>
        </p:sp>
        <p:sp>
          <p:nvSpPr>
            <p:cNvPr id="34" name="Line 30"/>
            <p:cNvSpPr>
              <a:spLocks noChangeShapeType="1"/>
            </p:cNvSpPr>
            <p:nvPr/>
          </p:nvSpPr>
          <p:spPr bwMode="auto">
            <a:xfrm>
              <a:off x="6118226" y="3935413"/>
              <a:ext cx="784225" cy="0"/>
            </a:xfrm>
            <a:prstGeom prst="line">
              <a:avLst/>
            </a:prstGeom>
            <a:noFill/>
            <a:ln w="50800">
              <a:solidFill>
                <a:srgbClr val="000000"/>
              </a:solidFill>
              <a:round/>
              <a:headEnd type="none" w="sm" len="sm"/>
              <a:tailEnd type="none" w="sm" len="sm"/>
            </a:ln>
            <a:effectLst/>
          </p:spPr>
          <p:txBody>
            <a:bodyPr wrap="none" anchor="ctr"/>
            <a:lstStyle/>
            <a:p>
              <a:pPr defTabSz="457200"/>
              <a:endParaRPr lang="en-US">
                <a:solidFill>
                  <a:prstClr val="black"/>
                </a:solidFill>
              </a:endParaRPr>
            </a:p>
          </p:txBody>
        </p:sp>
        <p:sp>
          <p:nvSpPr>
            <p:cNvPr id="35" name="Line 31"/>
            <p:cNvSpPr>
              <a:spLocks noChangeShapeType="1"/>
            </p:cNvSpPr>
            <p:nvPr/>
          </p:nvSpPr>
          <p:spPr bwMode="auto">
            <a:xfrm>
              <a:off x="6118226" y="6022975"/>
              <a:ext cx="784225" cy="0"/>
            </a:xfrm>
            <a:prstGeom prst="line">
              <a:avLst/>
            </a:prstGeom>
            <a:noFill/>
            <a:ln w="50800">
              <a:solidFill>
                <a:srgbClr val="000000"/>
              </a:solidFill>
              <a:round/>
              <a:headEnd type="none" w="sm" len="sm"/>
              <a:tailEnd type="none" w="sm" len="sm"/>
            </a:ln>
            <a:effectLst/>
          </p:spPr>
          <p:txBody>
            <a:bodyPr wrap="none" anchor="ctr"/>
            <a:lstStyle/>
            <a:p>
              <a:pPr defTabSz="457200"/>
              <a:endParaRPr lang="en-US">
                <a:solidFill>
                  <a:prstClr val="black"/>
                </a:solidFill>
              </a:endParaRPr>
            </a:p>
          </p:txBody>
        </p:sp>
        <p:sp>
          <p:nvSpPr>
            <p:cNvPr id="36" name="Line 32"/>
            <p:cNvSpPr>
              <a:spLocks noChangeShapeType="1"/>
            </p:cNvSpPr>
            <p:nvPr/>
          </p:nvSpPr>
          <p:spPr bwMode="auto">
            <a:xfrm>
              <a:off x="6118225" y="4497389"/>
              <a:ext cx="0" cy="1565275"/>
            </a:xfrm>
            <a:prstGeom prst="line">
              <a:avLst/>
            </a:prstGeom>
            <a:noFill/>
            <a:ln w="50800">
              <a:solidFill>
                <a:srgbClr val="000000"/>
              </a:solidFill>
              <a:round/>
              <a:headEnd type="none" w="sm" len="sm"/>
              <a:tailEnd type="none" w="sm" len="sm"/>
            </a:ln>
            <a:effectLst/>
          </p:spPr>
          <p:txBody>
            <a:bodyPr wrap="none" anchor="ctr"/>
            <a:lstStyle/>
            <a:p>
              <a:pPr defTabSz="457200"/>
              <a:endParaRPr lang="en-US">
                <a:solidFill>
                  <a:prstClr val="black"/>
                </a:solidFill>
              </a:endParaRPr>
            </a:p>
          </p:txBody>
        </p:sp>
        <p:sp>
          <p:nvSpPr>
            <p:cNvPr id="37" name="Line 33"/>
            <p:cNvSpPr>
              <a:spLocks noChangeShapeType="1"/>
            </p:cNvSpPr>
            <p:nvPr/>
          </p:nvSpPr>
          <p:spPr bwMode="auto">
            <a:xfrm flipV="1">
              <a:off x="6118225" y="3322638"/>
              <a:ext cx="0" cy="1174750"/>
            </a:xfrm>
            <a:prstGeom prst="line">
              <a:avLst/>
            </a:prstGeom>
            <a:noFill/>
            <a:ln w="50800">
              <a:solidFill>
                <a:srgbClr val="000000"/>
              </a:solidFill>
              <a:round/>
              <a:headEnd type="none" w="sm" len="sm"/>
              <a:tailEnd type="none" w="sm" len="sm"/>
            </a:ln>
            <a:effectLst/>
          </p:spPr>
          <p:txBody>
            <a:bodyPr wrap="none" anchor="ctr"/>
            <a:lstStyle/>
            <a:p>
              <a:pPr defTabSz="457200"/>
              <a:endParaRPr lang="en-US">
                <a:solidFill>
                  <a:prstClr val="black"/>
                </a:solidFill>
              </a:endParaRPr>
            </a:p>
          </p:txBody>
        </p:sp>
        <p:sp>
          <p:nvSpPr>
            <p:cNvPr id="38" name="Freeform 34" descr="Light vertical"/>
            <p:cNvSpPr>
              <a:spLocks/>
            </p:cNvSpPr>
            <p:nvPr/>
          </p:nvSpPr>
          <p:spPr bwMode="auto">
            <a:xfrm>
              <a:off x="6902451" y="5984876"/>
              <a:ext cx="157163" cy="79375"/>
            </a:xfrm>
            <a:custGeom>
              <a:avLst/>
              <a:gdLst/>
              <a:ahLst/>
              <a:cxnLst>
                <a:cxn ang="0">
                  <a:pos x="0" y="49"/>
                </a:cxn>
                <a:cxn ang="0">
                  <a:pos x="98" y="49"/>
                </a:cxn>
                <a:cxn ang="0">
                  <a:pos x="98" y="0"/>
                </a:cxn>
                <a:cxn ang="0">
                  <a:pos x="0" y="0"/>
                </a:cxn>
                <a:cxn ang="0">
                  <a:pos x="0" y="49"/>
                </a:cxn>
              </a:cxnLst>
              <a:rect l="0" t="0" r="r" b="b"/>
              <a:pathLst>
                <a:path w="99" h="50">
                  <a:moveTo>
                    <a:pt x="0" y="49"/>
                  </a:moveTo>
                  <a:lnTo>
                    <a:pt x="98" y="49"/>
                  </a:lnTo>
                  <a:lnTo>
                    <a:pt x="98" y="0"/>
                  </a:lnTo>
                  <a:lnTo>
                    <a:pt x="0" y="0"/>
                  </a:lnTo>
                  <a:lnTo>
                    <a:pt x="0" y="49"/>
                  </a:lnTo>
                </a:path>
              </a:pathLst>
            </a:custGeom>
            <a:pattFill prst="ltVert">
              <a:fgClr>
                <a:srgbClr val="FFFFFF"/>
              </a:fgClr>
              <a:bgClr>
                <a:srgbClr val="000000"/>
              </a:bgClr>
            </a:pattFill>
            <a:ln w="12700" cap="rnd" cmpd="sng">
              <a:solidFill>
                <a:srgbClr val="000000"/>
              </a:solidFill>
              <a:prstDash val="solid"/>
              <a:round/>
              <a:headEnd/>
              <a:tailEnd/>
            </a:ln>
            <a:effectLst/>
          </p:spPr>
          <p:txBody>
            <a:bodyPr/>
            <a:lstStyle/>
            <a:p>
              <a:pPr defTabSz="457200"/>
              <a:endParaRPr lang="en-US">
                <a:solidFill>
                  <a:prstClr val="black"/>
                </a:solidFill>
              </a:endParaRPr>
            </a:p>
          </p:txBody>
        </p:sp>
        <p:sp>
          <p:nvSpPr>
            <p:cNvPr id="39" name="Freeform 35" descr="Light vertical"/>
            <p:cNvSpPr>
              <a:spLocks/>
            </p:cNvSpPr>
            <p:nvPr/>
          </p:nvSpPr>
          <p:spPr bwMode="auto">
            <a:xfrm>
              <a:off x="6902451" y="3282951"/>
              <a:ext cx="157163" cy="68263"/>
            </a:xfrm>
            <a:custGeom>
              <a:avLst/>
              <a:gdLst/>
              <a:ahLst/>
              <a:cxnLst>
                <a:cxn ang="0">
                  <a:pos x="0" y="42"/>
                </a:cxn>
                <a:cxn ang="0">
                  <a:pos x="98" y="42"/>
                </a:cxn>
                <a:cxn ang="0">
                  <a:pos x="98" y="0"/>
                </a:cxn>
                <a:cxn ang="0">
                  <a:pos x="0" y="0"/>
                </a:cxn>
                <a:cxn ang="0">
                  <a:pos x="0" y="42"/>
                </a:cxn>
              </a:cxnLst>
              <a:rect l="0" t="0" r="r" b="b"/>
              <a:pathLst>
                <a:path w="99" h="43">
                  <a:moveTo>
                    <a:pt x="0" y="42"/>
                  </a:moveTo>
                  <a:lnTo>
                    <a:pt x="98" y="42"/>
                  </a:lnTo>
                  <a:lnTo>
                    <a:pt x="98" y="0"/>
                  </a:lnTo>
                  <a:lnTo>
                    <a:pt x="0" y="0"/>
                  </a:lnTo>
                  <a:lnTo>
                    <a:pt x="0" y="42"/>
                  </a:lnTo>
                </a:path>
              </a:pathLst>
            </a:custGeom>
            <a:pattFill prst="ltVert">
              <a:fgClr>
                <a:srgbClr val="FFFFFF"/>
              </a:fgClr>
              <a:bgClr>
                <a:srgbClr val="000000"/>
              </a:bgClr>
            </a:pattFill>
            <a:ln w="12700" cap="rnd" cmpd="sng">
              <a:solidFill>
                <a:srgbClr val="000000"/>
              </a:solidFill>
              <a:prstDash val="solid"/>
              <a:round/>
              <a:headEnd/>
              <a:tailEnd/>
            </a:ln>
            <a:effectLst/>
          </p:spPr>
          <p:txBody>
            <a:bodyPr/>
            <a:lstStyle/>
            <a:p>
              <a:pPr defTabSz="457200"/>
              <a:endParaRPr lang="en-US">
                <a:solidFill>
                  <a:prstClr val="black"/>
                </a:solidFill>
              </a:endParaRPr>
            </a:p>
          </p:txBody>
        </p:sp>
        <p:sp>
          <p:nvSpPr>
            <p:cNvPr id="40" name="Freeform 36" descr="Light vertical"/>
            <p:cNvSpPr>
              <a:spLocks/>
            </p:cNvSpPr>
            <p:nvPr/>
          </p:nvSpPr>
          <p:spPr bwMode="auto">
            <a:xfrm>
              <a:off x="6902451" y="3910014"/>
              <a:ext cx="157163" cy="66675"/>
            </a:xfrm>
            <a:custGeom>
              <a:avLst/>
              <a:gdLst/>
              <a:ahLst/>
              <a:cxnLst>
                <a:cxn ang="0">
                  <a:pos x="0" y="41"/>
                </a:cxn>
                <a:cxn ang="0">
                  <a:pos x="98" y="41"/>
                </a:cxn>
                <a:cxn ang="0">
                  <a:pos x="98" y="0"/>
                </a:cxn>
                <a:cxn ang="0">
                  <a:pos x="0" y="0"/>
                </a:cxn>
                <a:cxn ang="0">
                  <a:pos x="0" y="41"/>
                </a:cxn>
              </a:cxnLst>
              <a:rect l="0" t="0" r="r" b="b"/>
              <a:pathLst>
                <a:path w="99" h="42">
                  <a:moveTo>
                    <a:pt x="0" y="41"/>
                  </a:moveTo>
                  <a:lnTo>
                    <a:pt x="98" y="41"/>
                  </a:lnTo>
                  <a:lnTo>
                    <a:pt x="98" y="0"/>
                  </a:lnTo>
                  <a:lnTo>
                    <a:pt x="0" y="0"/>
                  </a:lnTo>
                  <a:lnTo>
                    <a:pt x="0" y="41"/>
                  </a:lnTo>
                </a:path>
              </a:pathLst>
            </a:custGeom>
            <a:pattFill prst="ltVert">
              <a:fgClr>
                <a:srgbClr val="FFFFFF"/>
              </a:fgClr>
              <a:bgClr>
                <a:srgbClr val="000000"/>
              </a:bgClr>
            </a:pattFill>
            <a:ln w="12700" cap="rnd" cmpd="sng">
              <a:solidFill>
                <a:srgbClr val="000000"/>
              </a:solidFill>
              <a:prstDash val="solid"/>
              <a:round/>
              <a:headEnd/>
              <a:tailEnd/>
            </a:ln>
            <a:effectLst/>
          </p:spPr>
          <p:txBody>
            <a:bodyPr/>
            <a:lstStyle/>
            <a:p>
              <a:pPr defTabSz="457200"/>
              <a:endParaRPr lang="en-US">
                <a:solidFill>
                  <a:prstClr val="black"/>
                </a:solidFill>
              </a:endParaRPr>
            </a:p>
          </p:txBody>
        </p:sp>
        <p:sp>
          <p:nvSpPr>
            <p:cNvPr id="41" name="Rectangle 37"/>
            <p:cNvSpPr>
              <a:spLocks noChangeArrowheads="1"/>
            </p:cNvSpPr>
            <p:nvPr/>
          </p:nvSpPr>
          <p:spPr bwMode="auto">
            <a:xfrm>
              <a:off x="9764714" y="4776788"/>
              <a:ext cx="838371" cy="323808"/>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500">
                  <a:solidFill>
                    <a:srgbClr val="000000"/>
                  </a:solidFill>
                  <a:latin typeface="Arial" charset="0"/>
                </a:rPr>
                <a:t>Platters</a:t>
              </a:r>
            </a:p>
          </p:txBody>
        </p:sp>
        <p:sp>
          <p:nvSpPr>
            <p:cNvPr id="42" name="Line 38"/>
            <p:cNvSpPr>
              <a:spLocks noChangeShapeType="1"/>
            </p:cNvSpPr>
            <p:nvPr/>
          </p:nvSpPr>
          <p:spPr bwMode="auto">
            <a:xfrm>
              <a:off x="9645651" y="4300539"/>
              <a:ext cx="392113" cy="484187"/>
            </a:xfrm>
            <a:prstGeom prst="line">
              <a:avLst/>
            </a:prstGeom>
            <a:noFill/>
            <a:ln w="12700">
              <a:solidFill>
                <a:srgbClr val="000000"/>
              </a:solidFill>
              <a:round/>
              <a:headEnd type="none" w="sm" len="sm"/>
              <a:tailEnd type="none" w="sm" len="sm"/>
            </a:ln>
            <a:effectLst/>
          </p:spPr>
          <p:txBody>
            <a:bodyPr wrap="none" anchor="ctr"/>
            <a:lstStyle/>
            <a:p>
              <a:pPr defTabSz="457200"/>
              <a:endParaRPr lang="en-US">
                <a:solidFill>
                  <a:prstClr val="black"/>
                </a:solidFill>
              </a:endParaRPr>
            </a:p>
          </p:txBody>
        </p:sp>
        <p:sp>
          <p:nvSpPr>
            <p:cNvPr id="43" name="Line 39"/>
            <p:cNvSpPr>
              <a:spLocks noChangeShapeType="1"/>
            </p:cNvSpPr>
            <p:nvPr/>
          </p:nvSpPr>
          <p:spPr bwMode="auto">
            <a:xfrm flipV="1">
              <a:off x="9645651" y="5084764"/>
              <a:ext cx="392113" cy="585787"/>
            </a:xfrm>
            <a:prstGeom prst="line">
              <a:avLst/>
            </a:prstGeom>
            <a:noFill/>
            <a:ln w="12700">
              <a:solidFill>
                <a:srgbClr val="000000"/>
              </a:solidFill>
              <a:round/>
              <a:headEnd type="none" w="sm" len="sm"/>
              <a:tailEnd type="none" w="sm" len="sm"/>
            </a:ln>
            <a:effectLst/>
          </p:spPr>
          <p:txBody>
            <a:bodyPr wrap="none" anchor="ctr"/>
            <a:lstStyle/>
            <a:p>
              <a:pPr defTabSz="457200"/>
              <a:endParaRPr lang="en-US">
                <a:solidFill>
                  <a:prstClr val="black"/>
                </a:solidFill>
              </a:endParaRPr>
            </a:p>
          </p:txBody>
        </p:sp>
        <p:sp>
          <p:nvSpPr>
            <p:cNvPr id="44" name="Rectangle 40"/>
            <p:cNvSpPr>
              <a:spLocks noChangeArrowheads="1"/>
            </p:cNvSpPr>
            <p:nvPr/>
          </p:nvSpPr>
          <p:spPr bwMode="auto">
            <a:xfrm>
              <a:off x="9104313" y="2049463"/>
              <a:ext cx="830356" cy="323808"/>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500">
                  <a:solidFill>
                    <a:srgbClr val="000000"/>
                  </a:solidFill>
                  <a:latin typeface="Arial" charset="0"/>
                </a:rPr>
                <a:t>Spindle</a:t>
              </a:r>
            </a:p>
          </p:txBody>
        </p:sp>
        <p:sp>
          <p:nvSpPr>
            <p:cNvPr id="45" name="Freeform 41"/>
            <p:cNvSpPr>
              <a:spLocks/>
            </p:cNvSpPr>
            <p:nvPr/>
          </p:nvSpPr>
          <p:spPr bwMode="auto">
            <a:xfrm>
              <a:off x="8470901" y="2184401"/>
              <a:ext cx="695325" cy="117475"/>
            </a:xfrm>
            <a:custGeom>
              <a:avLst/>
              <a:gdLst/>
              <a:ahLst/>
              <a:cxnLst>
                <a:cxn ang="0">
                  <a:pos x="437" y="8"/>
                </a:cxn>
                <a:cxn ang="0">
                  <a:pos x="288" y="0"/>
                </a:cxn>
                <a:cxn ang="0">
                  <a:pos x="140" y="24"/>
                </a:cxn>
                <a:cxn ang="0">
                  <a:pos x="0" y="73"/>
                </a:cxn>
              </a:cxnLst>
              <a:rect l="0" t="0" r="r" b="b"/>
              <a:pathLst>
                <a:path w="438" h="74">
                  <a:moveTo>
                    <a:pt x="437" y="8"/>
                  </a:moveTo>
                  <a:lnTo>
                    <a:pt x="288" y="0"/>
                  </a:lnTo>
                  <a:lnTo>
                    <a:pt x="140" y="24"/>
                  </a:lnTo>
                  <a:lnTo>
                    <a:pt x="0" y="73"/>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a:solidFill>
                  <a:prstClr val="black"/>
                </a:solidFill>
              </a:endParaRPr>
            </a:p>
          </p:txBody>
        </p:sp>
        <p:sp>
          <p:nvSpPr>
            <p:cNvPr id="46" name="Rectangle 42"/>
            <p:cNvSpPr>
              <a:spLocks noChangeArrowheads="1"/>
            </p:cNvSpPr>
            <p:nvPr/>
          </p:nvSpPr>
          <p:spPr bwMode="auto">
            <a:xfrm>
              <a:off x="6092826" y="2365375"/>
              <a:ext cx="1043555" cy="323808"/>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500">
                  <a:solidFill>
                    <a:srgbClr val="000000"/>
                  </a:solidFill>
                  <a:latin typeface="Arial" charset="0"/>
                </a:rPr>
                <a:t>Disk head</a:t>
              </a:r>
            </a:p>
          </p:txBody>
        </p:sp>
        <p:grpSp>
          <p:nvGrpSpPr>
            <p:cNvPr id="47" name="Group 43"/>
            <p:cNvGrpSpPr>
              <a:grpSpLocks/>
            </p:cNvGrpSpPr>
            <p:nvPr/>
          </p:nvGrpSpPr>
          <p:grpSpPr bwMode="auto">
            <a:xfrm>
              <a:off x="6415090" y="4708525"/>
              <a:ext cx="1490663" cy="522288"/>
              <a:chOff x="2798" y="2339"/>
              <a:chExt cx="939" cy="329"/>
            </a:xfrm>
          </p:grpSpPr>
          <p:sp>
            <p:nvSpPr>
              <p:cNvPr id="48" name="Freeform 44"/>
              <p:cNvSpPr>
                <a:spLocks/>
              </p:cNvSpPr>
              <p:nvPr/>
            </p:nvSpPr>
            <p:spPr bwMode="auto">
              <a:xfrm>
                <a:off x="2831" y="2339"/>
                <a:ext cx="865" cy="124"/>
              </a:xfrm>
              <a:custGeom>
                <a:avLst/>
                <a:gdLst/>
                <a:ahLst/>
                <a:cxnLst>
                  <a:cxn ang="0">
                    <a:pos x="0" y="65"/>
                  </a:cxn>
                  <a:cxn ang="0">
                    <a:pos x="41" y="0"/>
                  </a:cxn>
                  <a:cxn ang="0">
                    <a:pos x="41" y="41"/>
                  </a:cxn>
                  <a:cxn ang="0">
                    <a:pos x="831" y="41"/>
                  </a:cxn>
                  <a:cxn ang="0">
                    <a:pos x="831" y="0"/>
                  </a:cxn>
                  <a:cxn ang="0">
                    <a:pos x="864" y="65"/>
                  </a:cxn>
                  <a:cxn ang="0">
                    <a:pos x="831" y="123"/>
                  </a:cxn>
                  <a:cxn ang="0">
                    <a:pos x="831" y="82"/>
                  </a:cxn>
                  <a:cxn ang="0">
                    <a:pos x="41" y="82"/>
                  </a:cxn>
                  <a:cxn ang="0">
                    <a:pos x="41" y="123"/>
                  </a:cxn>
                  <a:cxn ang="0">
                    <a:pos x="0" y="65"/>
                  </a:cxn>
                </a:cxnLst>
                <a:rect l="0" t="0" r="r" b="b"/>
                <a:pathLst>
                  <a:path w="865" h="124">
                    <a:moveTo>
                      <a:pt x="0" y="65"/>
                    </a:moveTo>
                    <a:lnTo>
                      <a:pt x="41" y="0"/>
                    </a:lnTo>
                    <a:lnTo>
                      <a:pt x="41" y="41"/>
                    </a:lnTo>
                    <a:lnTo>
                      <a:pt x="831" y="41"/>
                    </a:lnTo>
                    <a:lnTo>
                      <a:pt x="831" y="0"/>
                    </a:lnTo>
                    <a:lnTo>
                      <a:pt x="864" y="65"/>
                    </a:lnTo>
                    <a:lnTo>
                      <a:pt x="831" y="123"/>
                    </a:lnTo>
                    <a:lnTo>
                      <a:pt x="831" y="82"/>
                    </a:lnTo>
                    <a:lnTo>
                      <a:pt x="41" y="82"/>
                    </a:lnTo>
                    <a:lnTo>
                      <a:pt x="41" y="123"/>
                    </a:lnTo>
                    <a:lnTo>
                      <a:pt x="0" y="65"/>
                    </a:lnTo>
                  </a:path>
                </a:pathLst>
              </a:custGeom>
              <a:solidFill>
                <a:srgbClr val="FFFFFF"/>
              </a:solidFill>
              <a:ln w="12700" cap="rnd" cmpd="sng">
                <a:solidFill>
                  <a:srgbClr val="000000"/>
                </a:solidFill>
                <a:prstDash val="solid"/>
                <a:round/>
                <a:headEnd/>
                <a:tailEnd/>
              </a:ln>
              <a:effectLst/>
            </p:spPr>
            <p:txBody>
              <a:bodyPr/>
              <a:lstStyle/>
              <a:p>
                <a:pPr defTabSz="457200"/>
                <a:endParaRPr lang="en-US">
                  <a:solidFill>
                    <a:prstClr val="black"/>
                  </a:solidFill>
                </a:endParaRPr>
              </a:p>
            </p:txBody>
          </p:sp>
          <p:sp>
            <p:nvSpPr>
              <p:cNvPr id="49" name="Rectangle 45"/>
              <p:cNvSpPr>
                <a:spLocks noChangeArrowheads="1"/>
              </p:cNvSpPr>
              <p:nvPr/>
            </p:nvSpPr>
            <p:spPr bwMode="auto">
              <a:xfrm>
                <a:off x="2798" y="2464"/>
                <a:ext cx="939" cy="204"/>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500">
                    <a:solidFill>
                      <a:srgbClr val="000000"/>
                    </a:solidFill>
                    <a:latin typeface="Arial" charset="0"/>
                  </a:rPr>
                  <a:t>Arm movement</a:t>
                </a:r>
              </a:p>
            </p:txBody>
          </p:sp>
        </p:grpSp>
        <p:grpSp>
          <p:nvGrpSpPr>
            <p:cNvPr id="50" name="Group 46"/>
            <p:cNvGrpSpPr>
              <a:grpSpLocks/>
            </p:cNvGrpSpPr>
            <p:nvPr/>
          </p:nvGrpSpPr>
          <p:grpSpPr bwMode="auto">
            <a:xfrm>
              <a:off x="5257801" y="5670550"/>
              <a:ext cx="1406525" cy="801688"/>
              <a:chOff x="2069" y="2945"/>
              <a:chExt cx="886" cy="505"/>
            </a:xfrm>
          </p:grpSpPr>
          <p:sp>
            <p:nvSpPr>
              <p:cNvPr id="51" name="Rectangle 47"/>
              <p:cNvSpPr>
                <a:spLocks noChangeArrowheads="1"/>
              </p:cNvSpPr>
              <p:nvPr/>
            </p:nvSpPr>
            <p:spPr bwMode="auto">
              <a:xfrm>
                <a:off x="2069" y="3246"/>
                <a:ext cx="886" cy="204"/>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500">
                    <a:solidFill>
                      <a:srgbClr val="000000"/>
                    </a:solidFill>
                    <a:latin typeface="Arial" charset="0"/>
                  </a:rPr>
                  <a:t>Arm assembly</a:t>
                </a:r>
              </a:p>
            </p:txBody>
          </p:sp>
          <p:sp>
            <p:nvSpPr>
              <p:cNvPr id="52" name="Freeform 48"/>
              <p:cNvSpPr>
                <a:spLocks/>
              </p:cNvSpPr>
              <p:nvPr/>
            </p:nvSpPr>
            <p:spPr bwMode="auto">
              <a:xfrm>
                <a:off x="2357" y="2945"/>
                <a:ext cx="256" cy="305"/>
              </a:xfrm>
              <a:custGeom>
                <a:avLst/>
                <a:gdLst/>
                <a:ahLst/>
                <a:cxnLst>
                  <a:cxn ang="0">
                    <a:pos x="8" y="304"/>
                  </a:cxn>
                  <a:cxn ang="0">
                    <a:pos x="0" y="230"/>
                  </a:cxn>
                  <a:cxn ang="0">
                    <a:pos x="16" y="156"/>
                  </a:cxn>
                  <a:cxn ang="0">
                    <a:pos x="57" y="91"/>
                  </a:cxn>
                  <a:cxn ang="0">
                    <a:pos x="115" y="41"/>
                  </a:cxn>
                  <a:cxn ang="0">
                    <a:pos x="181" y="9"/>
                  </a:cxn>
                  <a:cxn ang="0">
                    <a:pos x="255" y="0"/>
                  </a:cxn>
                </a:cxnLst>
                <a:rect l="0" t="0" r="r" b="b"/>
                <a:pathLst>
                  <a:path w="256" h="305">
                    <a:moveTo>
                      <a:pt x="8" y="304"/>
                    </a:moveTo>
                    <a:lnTo>
                      <a:pt x="0" y="230"/>
                    </a:lnTo>
                    <a:lnTo>
                      <a:pt x="16" y="156"/>
                    </a:lnTo>
                    <a:lnTo>
                      <a:pt x="57" y="91"/>
                    </a:lnTo>
                    <a:lnTo>
                      <a:pt x="115" y="41"/>
                    </a:lnTo>
                    <a:lnTo>
                      <a:pt x="181" y="9"/>
                    </a:lnTo>
                    <a:lnTo>
                      <a:pt x="255" y="0"/>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a:solidFill>
                    <a:prstClr val="black"/>
                  </a:solidFill>
                </a:endParaRPr>
              </a:p>
            </p:txBody>
          </p:sp>
        </p:grpSp>
        <p:sp>
          <p:nvSpPr>
            <p:cNvPr id="53" name="Freeform 49"/>
            <p:cNvSpPr>
              <a:spLocks/>
            </p:cNvSpPr>
            <p:nvPr/>
          </p:nvSpPr>
          <p:spPr bwMode="auto">
            <a:xfrm>
              <a:off x="6707189" y="2592389"/>
              <a:ext cx="288925" cy="731837"/>
            </a:xfrm>
            <a:custGeom>
              <a:avLst/>
              <a:gdLst/>
              <a:ahLst/>
              <a:cxnLst>
                <a:cxn ang="0">
                  <a:pos x="0" y="0"/>
                </a:cxn>
                <a:cxn ang="0">
                  <a:pos x="82" y="66"/>
                </a:cxn>
                <a:cxn ang="0">
                  <a:pos x="140" y="156"/>
                </a:cxn>
                <a:cxn ang="0">
                  <a:pos x="173" y="255"/>
                </a:cxn>
                <a:cxn ang="0">
                  <a:pos x="181" y="353"/>
                </a:cxn>
                <a:cxn ang="0">
                  <a:pos x="165" y="460"/>
                </a:cxn>
              </a:cxnLst>
              <a:rect l="0" t="0" r="r" b="b"/>
              <a:pathLst>
                <a:path w="182" h="461">
                  <a:moveTo>
                    <a:pt x="0" y="0"/>
                  </a:moveTo>
                  <a:lnTo>
                    <a:pt x="82" y="66"/>
                  </a:lnTo>
                  <a:lnTo>
                    <a:pt x="140" y="156"/>
                  </a:lnTo>
                  <a:lnTo>
                    <a:pt x="173" y="255"/>
                  </a:lnTo>
                  <a:lnTo>
                    <a:pt x="181" y="353"/>
                  </a:lnTo>
                  <a:lnTo>
                    <a:pt x="165" y="460"/>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a:solidFill>
                  <a:prstClr val="black"/>
                </a:solidFill>
              </a:endParaRPr>
            </a:p>
          </p:txBody>
        </p:sp>
        <p:grpSp>
          <p:nvGrpSpPr>
            <p:cNvPr id="54" name="Group 50"/>
            <p:cNvGrpSpPr>
              <a:grpSpLocks/>
            </p:cNvGrpSpPr>
            <p:nvPr/>
          </p:nvGrpSpPr>
          <p:grpSpPr bwMode="auto">
            <a:xfrm>
              <a:off x="9199563" y="2255838"/>
              <a:ext cx="1289050" cy="792162"/>
              <a:chOff x="4552" y="794"/>
              <a:chExt cx="812" cy="499"/>
            </a:xfrm>
          </p:grpSpPr>
          <p:sp>
            <p:nvSpPr>
              <p:cNvPr id="55" name="Freeform 51"/>
              <p:cNvSpPr>
                <a:spLocks/>
              </p:cNvSpPr>
              <p:nvPr/>
            </p:nvSpPr>
            <p:spPr bwMode="auto">
              <a:xfrm>
                <a:off x="4609" y="988"/>
                <a:ext cx="372" cy="305"/>
              </a:xfrm>
              <a:custGeom>
                <a:avLst/>
                <a:gdLst/>
                <a:ahLst/>
                <a:cxnLst>
                  <a:cxn ang="0">
                    <a:pos x="371" y="0"/>
                  </a:cxn>
                  <a:cxn ang="0">
                    <a:pos x="255" y="33"/>
                  </a:cxn>
                  <a:cxn ang="0">
                    <a:pos x="148" y="107"/>
                  </a:cxn>
                  <a:cxn ang="0">
                    <a:pos x="58" y="197"/>
                  </a:cxn>
                  <a:cxn ang="0">
                    <a:pos x="0" y="304"/>
                  </a:cxn>
                </a:cxnLst>
                <a:rect l="0" t="0" r="r" b="b"/>
                <a:pathLst>
                  <a:path w="372" h="305">
                    <a:moveTo>
                      <a:pt x="371" y="0"/>
                    </a:moveTo>
                    <a:lnTo>
                      <a:pt x="255" y="33"/>
                    </a:lnTo>
                    <a:lnTo>
                      <a:pt x="148" y="107"/>
                    </a:lnTo>
                    <a:lnTo>
                      <a:pt x="58" y="197"/>
                    </a:lnTo>
                    <a:lnTo>
                      <a:pt x="0" y="304"/>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a:solidFill>
                    <a:prstClr val="black"/>
                  </a:solidFill>
                </a:endParaRPr>
              </a:p>
            </p:txBody>
          </p:sp>
          <p:grpSp>
            <p:nvGrpSpPr>
              <p:cNvPr id="56" name="Group 52"/>
              <p:cNvGrpSpPr>
                <a:grpSpLocks/>
              </p:cNvGrpSpPr>
              <p:nvPr/>
            </p:nvGrpSpPr>
            <p:grpSpPr bwMode="auto">
              <a:xfrm>
                <a:off x="4552" y="794"/>
                <a:ext cx="812" cy="442"/>
                <a:chOff x="4552" y="794"/>
                <a:chExt cx="812" cy="442"/>
              </a:xfrm>
            </p:grpSpPr>
            <p:sp>
              <p:nvSpPr>
                <p:cNvPr id="57" name="Rectangle 53"/>
                <p:cNvSpPr>
                  <a:spLocks noChangeArrowheads="1"/>
                </p:cNvSpPr>
                <p:nvPr/>
              </p:nvSpPr>
              <p:spPr bwMode="auto">
                <a:xfrm>
                  <a:off x="4888" y="794"/>
                  <a:ext cx="476" cy="204"/>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500">
                      <a:solidFill>
                        <a:srgbClr val="000000"/>
                      </a:solidFill>
                      <a:latin typeface="Arial" charset="0"/>
                    </a:rPr>
                    <a:t>Tracks</a:t>
                  </a:r>
                </a:p>
              </p:txBody>
            </p:sp>
            <p:sp>
              <p:nvSpPr>
                <p:cNvPr id="58" name="Freeform 54"/>
                <p:cNvSpPr>
                  <a:spLocks/>
                </p:cNvSpPr>
                <p:nvPr/>
              </p:nvSpPr>
              <p:spPr bwMode="auto">
                <a:xfrm>
                  <a:off x="4552" y="988"/>
                  <a:ext cx="305" cy="248"/>
                </a:xfrm>
                <a:custGeom>
                  <a:avLst/>
                  <a:gdLst/>
                  <a:ahLst/>
                  <a:cxnLst>
                    <a:cxn ang="0">
                      <a:pos x="304" y="0"/>
                    </a:cxn>
                    <a:cxn ang="0">
                      <a:pos x="222" y="0"/>
                    </a:cxn>
                    <a:cxn ang="0">
                      <a:pos x="139" y="33"/>
                    </a:cxn>
                    <a:cxn ang="0">
                      <a:pos x="74" y="90"/>
                    </a:cxn>
                    <a:cxn ang="0">
                      <a:pos x="24" y="164"/>
                    </a:cxn>
                    <a:cxn ang="0">
                      <a:pos x="0" y="247"/>
                    </a:cxn>
                  </a:cxnLst>
                  <a:rect l="0" t="0" r="r" b="b"/>
                  <a:pathLst>
                    <a:path w="305" h="248">
                      <a:moveTo>
                        <a:pt x="304" y="0"/>
                      </a:moveTo>
                      <a:lnTo>
                        <a:pt x="222" y="0"/>
                      </a:lnTo>
                      <a:lnTo>
                        <a:pt x="139" y="33"/>
                      </a:lnTo>
                      <a:lnTo>
                        <a:pt x="74" y="90"/>
                      </a:lnTo>
                      <a:lnTo>
                        <a:pt x="24" y="164"/>
                      </a:lnTo>
                      <a:lnTo>
                        <a:pt x="0" y="247"/>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a:solidFill>
                      <a:prstClr val="black"/>
                    </a:solidFill>
                  </a:endParaRPr>
                </a:p>
              </p:txBody>
            </p:sp>
          </p:grpSp>
        </p:grpSp>
        <p:sp>
          <p:nvSpPr>
            <p:cNvPr id="59" name="Freeform 55"/>
            <p:cNvSpPr>
              <a:spLocks/>
            </p:cNvSpPr>
            <p:nvPr/>
          </p:nvSpPr>
          <p:spPr bwMode="auto">
            <a:xfrm>
              <a:off x="9723439" y="3127375"/>
              <a:ext cx="174625" cy="444500"/>
            </a:xfrm>
            <a:custGeom>
              <a:avLst/>
              <a:gdLst/>
              <a:ahLst/>
              <a:cxnLst>
                <a:cxn ang="0">
                  <a:pos x="0" y="279"/>
                </a:cxn>
                <a:cxn ang="0">
                  <a:pos x="64" y="238"/>
                </a:cxn>
                <a:cxn ang="0">
                  <a:pos x="100" y="181"/>
                </a:cxn>
                <a:cxn ang="0">
                  <a:pos x="109" y="115"/>
                </a:cxn>
                <a:cxn ang="0">
                  <a:pos x="81" y="49"/>
                </a:cxn>
                <a:cxn ang="0">
                  <a:pos x="28" y="0"/>
                </a:cxn>
                <a:cxn ang="0">
                  <a:pos x="55" y="33"/>
                </a:cxn>
              </a:cxnLst>
              <a:rect l="0" t="0" r="r" b="b"/>
              <a:pathLst>
                <a:path w="110" h="280">
                  <a:moveTo>
                    <a:pt x="0" y="279"/>
                  </a:moveTo>
                  <a:lnTo>
                    <a:pt x="64" y="238"/>
                  </a:lnTo>
                  <a:lnTo>
                    <a:pt x="100" y="181"/>
                  </a:lnTo>
                  <a:lnTo>
                    <a:pt x="109" y="115"/>
                  </a:lnTo>
                  <a:lnTo>
                    <a:pt x="81" y="49"/>
                  </a:lnTo>
                  <a:lnTo>
                    <a:pt x="28" y="0"/>
                  </a:lnTo>
                  <a:lnTo>
                    <a:pt x="55" y="33"/>
                  </a:lnTo>
                </a:path>
              </a:pathLst>
            </a:custGeom>
            <a:noFill/>
            <a:ln w="50800" cap="rnd" cmpd="sng">
              <a:solidFill>
                <a:srgbClr val="000000"/>
              </a:solidFill>
              <a:prstDash val="solid"/>
              <a:round/>
              <a:headEnd type="none" w="sm" len="sm"/>
              <a:tailEnd type="none" w="sm" len="sm"/>
            </a:ln>
            <a:effectLst/>
          </p:spPr>
          <p:txBody>
            <a:bodyPr/>
            <a:lstStyle/>
            <a:p>
              <a:pPr defTabSz="457200"/>
              <a:endParaRPr lang="en-US">
                <a:solidFill>
                  <a:prstClr val="black"/>
                </a:solidFill>
              </a:endParaRPr>
            </a:p>
          </p:txBody>
        </p:sp>
        <p:sp>
          <p:nvSpPr>
            <p:cNvPr id="60" name="Rectangle 56"/>
            <p:cNvSpPr>
              <a:spLocks noChangeArrowheads="1"/>
            </p:cNvSpPr>
            <p:nvPr/>
          </p:nvSpPr>
          <p:spPr bwMode="auto">
            <a:xfrm>
              <a:off x="9932989" y="3200400"/>
              <a:ext cx="742191" cy="323808"/>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500">
                  <a:solidFill>
                    <a:srgbClr val="000000"/>
                  </a:solidFill>
                  <a:latin typeface="Arial" charset="0"/>
                </a:rPr>
                <a:t>Sector</a:t>
              </a:r>
            </a:p>
          </p:txBody>
        </p:sp>
        <p:sp>
          <p:nvSpPr>
            <p:cNvPr id="61" name="Freeform 58"/>
            <p:cNvSpPr>
              <a:spLocks/>
            </p:cNvSpPr>
            <p:nvPr/>
          </p:nvSpPr>
          <p:spPr bwMode="auto">
            <a:xfrm>
              <a:off x="9896475" y="3074989"/>
              <a:ext cx="520700" cy="276225"/>
            </a:xfrm>
            <a:custGeom>
              <a:avLst/>
              <a:gdLst/>
              <a:ahLst/>
              <a:cxnLst>
                <a:cxn ang="0">
                  <a:pos x="327" y="33"/>
                </a:cxn>
                <a:cxn ang="0">
                  <a:pos x="264" y="0"/>
                </a:cxn>
                <a:cxn ang="0">
                  <a:pos x="191" y="0"/>
                </a:cxn>
                <a:cxn ang="0">
                  <a:pos x="118" y="16"/>
                </a:cxn>
                <a:cxn ang="0">
                  <a:pos x="64" y="49"/>
                </a:cxn>
                <a:cxn ang="0">
                  <a:pos x="19" y="107"/>
                </a:cxn>
                <a:cxn ang="0">
                  <a:pos x="0" y="173"/>
                </a:cxn>
              </a:cxnLst>
              <a:rect l="0" t="0" r="r" b="b"/>
              <a:pathLst>
                <a:path w="328" h="174">
                  <a:moveTo>
                    <a:pt x="327" y="33"/>
                  </a:moveTo>
                  <a:lnTo>
                    <a:pt x="264" y="0"/>
                  </a:lnTo>
                  <a:lnTo>
                    <a:pt x="191" y="0"/>
                  </a:lnTo>
                  <a:lnTo>
                    <a:pt x="118" y="16"/>
                  </a:lnTo>
                  <a:lnTo>
                    <a:pt x="64" y="49"/>
                  </a:lnTo>
                  <a:lnTo>
                    <a:pt x="19" y="107"/>
                  </a:lnTo>
                  <a:lnTo>
                    <a:pt x="0" y="173"/>
                  </a:lnTo>
                </a:path>
              </a:pathLst>
            </a:custGeom>
            <a:noFill/>
            <a:ln w="12700" cap="rnd" cmpd="sng">
              <a:solidFill>
                <a:srgbClr val="000000"/>
              </a:solidFill>
              <a:prstDash val="solid"/>
              <a:round/>
              <a:headEnd type="none" w="sm" len="sm"/>
              <a:tailEnd type="none" w="sm" len="sm"/>
            </a:ln>
            <a:effectLst/>
          </p:spPr>
          <p:txBody>
            <a:bodyPr/>
            <a:lstStyle/>
            <a:p>
              <a:pPr defTabSz="457200"/>
              <a:endParaRPr lang="en-US">
                <a:solidFill>
                  <a:prstClr val="black"/>
                </a:solidFill>
              </a:endParaRPr>
            </a:p>
          </p:txBody>
        </p:sp>
        <p:sp>
          <p:nvSpPr>
            <p:cNvPr id="62" name="Rectangle 59"/>
            <p:cNvSpPr>
              <a:spLocks noChangeArrowheads="1"/>
            </p:cNvSpPr>
            <p:nvPr/>
          </p:nvSpPr>
          <p:spPr bwMode="auto">
            <a:xfrm>
              <a:off x="6934200" y="1676400"/>
              <a:ext cx="894476" cy="323808"/>
            </a:xfrm>
            <a:prstGeom prst="rect">
              <a:avLst/>
            </a:prstGeom>
            <a:noFill/>
            <a:ln w="9525">
              <a:noFill/>
              <a:miter lim="800000"/>
              <a:headEnd/>
              <a:tailEnd/>
            </a:ln>
            <a:effectLst/>
          </p:spPr>
          <p:txBody>
            <a:bodyPr wrap="none" lIns="92075" tIns="46038" rIns="92075" bIns="46038">
              <a:spAutoFit/>
            </a:bodyPr>
            <a:lstStyle/>
            <a:p>
              <a:pPr defTabSz="457200" eaLnBrk="0" hangingPunct="0"/>
              <a:r>
                <a:rPr lang="en-US" sz="1500">
                  <a:solidFill>
                    <a:srgbClr val="000000"/>
                  </a:solidFill>
                  <a:latin typeface="Arial" charset="0"/>
                </a:rPr>
                <a:t>Cylinder</a:t>
              </a:r>
            </a:p>
          </p:txBody>
        </p:sp>
        <p:sp>
          <p:nvSpPr>
            <p:cNvPr id="63" name="Line 60"/>
            <p:cNvSpPr>
              <a:spLocks noChangeShapeType="1"/>
            </p:cNvSpPr>
            <p:nvPr/>
          </p:nvSpPr>
          <p:spPr bwMode="auto">
            <a:xfrm>
              <a:off x="7467600" y="2057400"/>
              <a:ext cx="76200" cy="3505200"/>
            </a:xfrm>
            <a:prstGeom prst="line">
              <a:avLst/>
            </a:prstGeom>
            <a:noFill/>
            <a:ln w="9525">
              <a:solidFill>
                <a:schemeClr val="tx1"/>
              </a:solidFill>
              <a:round/>
              <a:headEnd/>
              <a:tailEnd type="triangle" w="med" len="med"/>
            </a:ln>
            <a:effectLst/>
          </p:spPr>
          <p:txBody>
            <a:bodyPr/>
            <a:lstStyle/>
            <a:p>
              <a:pPr defTabSz="457200"/>
              <a:endParaRPr lang="en-US">
                <a:solidFill>
                  <a:prstClr val="black"/>
                </a:solidFill>
              </a:endParaRPr>
            </a:p>
          </p:txBody>
        </p:sp>
      </p:grpSp>
    </p:spTree>
    <p:extLst>
      <p:ext uri="{BB962C8B-B14F-4D97-AF65-F5344CB8AC3E}">
        <p14:creationId xmlns:p14="http://schemas.microsoft.com/office/powerpoint/2010/main" val="189554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vert="horz" lIns="90488" tIns="44450" rIns="90488" bIns="44450" rtlCol="0" anchor="ctr">
            <a:normAutofit/>
          </a:bodyPr>
          <a:lstStyle/>
          <a:p>
            <a:r>
              <a:rPr lang="en-US" dirty="0"/>
              <a:t>Conflict </a:t>
            </a:r>
            <a:r>
              <a:rPr lang="en-US" dirty="0" smtClean="0"/>
              <a:t>Serializability</a:t>
            </a:r>
            <a:endParaRPr lang="en-US" dirty="0"/>
          </a:p>
        </p:txBody>
      </p:sp>
      <p:sp>
        <p:nvSpPr>
          <p:cNvPr id="6147" name="Rectangle 3"/>
          <p:cNvSpPr>
            <a:spLocks noGrp="1" noChangeArrowheads="1"/>
          </p:cNvSpPr>
          <p:nvPr>
            <p:ph type="body" idx="1"/>
          </p:nvPr>
        </p:nvSpPr>
        <p:spPr>
          <a:xfrm>
            <a:off x="838200" y="1690688"/>
            <a:ext cx="10629122" cy="4525963"/>
          </a:xfrm>
          <a:noFill/>
          <a:ln/>
        </p:spPr>
        <p:txBody>
          <a:bodyPr vert="horz" lIns="90488" tIns="44450" rIns="90488" bIns="44450" rtlCol="0">
            <a:normAutofit/>
          </a:bodyPr>
          <a:lstStyle/>
          <a:p>
            <a:r>
              <a:rPr lang="en-US" dirty="0"/>
              <a:t>Two schedules are </a:t>
            </a:r>
            <a:r>
              <a:rPr lang="en-US" b="1" dirty="0"/>
              <a:t>conflict equivalent </a:t>
            </a:r>
            <a:r>
              <a:rPr lang="en-US" dirty="0"/>
              <a:t>if:</a:t>
            </a:r>
          </a:p>
          <a:p>
            <a:pPr lvl="1">
              <a:buSzPct val="75000"/>
            </a:pPr>
            <a:endParaRPr lang="en-US" dirty="0" smtClean="0"/>
          </a:p>
          <a:p>
            <a:pPr lvl="1">
              <a:buSzPct val="75000"/>
            </a:pPr>
            <a:r>
              <a:rPr lang="en-US" dirty="0" smtClean="0"/>
              <a:t>They involve </a:t>
            </a:r>
            <a:r>
              <a:rPr lang="en-US" i="1" dirty="0"/>
              <a:t>the same actions of the same </a:t>
            </a:r>
            <a:r>
              <a:rPr lang="en-US" i="1" dirty="0" smtClean="0"/>
              <a:t>TXNs</a:t>
            </a:r>
            <a:endParaRPr lang="en-US" i="1" dirty="0"/>
          </a:p>
          <a:p>
            <a:pPr lvl="1">
              <a:buSzPct val="75000"/>
            </a:pPr>
            <a:endParaRPr lang="en-US" dirty="0" smtClean="0"/>
          </a:p>
          <a:p>
            <a:pPr lvl="1">
              <a:buSzPct val="75000"/>
            </a:pPr>
            <a:r>
              <a:rPr lang="en-US" dirty="0" smtClean="0"/>
              <a:t>Every </a:t>
            </a:r>
            <a:r>
              <a:rPr lang="en-US" i="1" dirty="0"/>
              <a:t>pair of conflicting actions</a:t>
            </a:r>
            <a:r>
              <a:rPr lang="en-US" dirty="0"/>
              <a:t> </a:t>
            </a:r>
            <a:r>
              <a:rPr lang="en-US" dirty="0" smtClean="0"/>
              <a:t>of two TXNs are </a:t>
            </a:r>
            <a:r>
              <a:rPr lang="en-US" i="1" dirty="0" smtClean="0"/>
              <a:t>ordered in the same way</a:t>
            </a:r>
            <a:endParaRPr lang="en-US" i="1" dirty="0"/>
          </a:p>
          <a:p>
            <a:endParaRPr lang="en-US" dirty="0" smtClean="0"/>
          </a:p>
          <a:p>
            <a:r>
              <a:rPr lang="en-US" dirty="0" smtClean="0"/>
              <a:t>Schedule </a:t>
            </a:r>
            <a:r>
              <a:rPr lang="en-US" dirty="0"/>
              <a:t>S is </a:t>
            </a:r>
            <a:r>
              <a:rPr lang="en-US" b="1" dirty="0"/>
              <a:t>conflict serializable </a:t>
            </a:r>
            <a:r>
              <a:rPr lang="en-US" dirty="0"/>
              <a:t>if S is </a:t>
            </a:r>
            <a:r>
              <a:rPr lang="en-US" i="1" dirty="0"/>
              <a:t>conflict equivalent</a:t>
            </a:r>
            <a:r>
              <a:rPr lang="en-US" dirty="0"/>
              <a:t> to some serial schedule</a:t>
            </a:r>
          </a:p>
        </p:txBody>
      </p:sp>
      <mc:AlternateContent xmlns:mc="http://schemas.openxmlformats.org/markup-compatibility/2006" xmlns:a14="http://schemas.microsoft.com/office/drawing/2010/main">
        <mc:Choice Requires="a14">
          <p:sp>
            <p:nvSpPr>
              <p:cNvPr id="10" name="TextBox 9"/>
              <p:cNvSpPr txBox="1"/>
              <p:nvPr/>
            </p:nvSpPr>
            <p:spPr>
              <a:xfrm>
                <a:off x="1246129" y="5584860"/>
                <a:ext cx="9813264"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pPr algn="ctr"/>
                <a:r>
                  <a:rPr lang="en-US" sz="2800" b="1" dirty="0" smtClean="0">
                    <a:latin typeface="+mj-lt"/>
                  </a:rPr>
                  <a:t>Conflict serializable </a:t>
                </a:r>
                <a14:m>
                  <m:oMath xmlns:m="http://schemas.openxmlformats.org/officeDocument/2006/math">
                    <m:r>
                      <a:rPr lang="en-US" sz="2800" b="1" i="1" smtClean="0">
                        <a:latin typeface="Cambria Math" charset="0"/>
                        <a:ea typeface="Cambria Math" charset="0"/>
                        <a:cs typeface="Cambria Math" charset="0"/>
                      </a:rPr>
                      <m:t>⇒</m:t>
                    </m:r>
                  </m:oMath>
                </a14:m>
                <a:r>
                  <a:rPr lang="en-US" sz="2800" b="1" dirty="0" smtClean="0">
                    <a:latin typeface="+mj-lt"/>
                  </a:rPr>
                  <a:t> serializable</a:t>
                </a:r>
              </a:p>
              <a:p>
                <a:pPr algn="ctr"/>
                <a:r>
                  <a:rPr lang="en-US" sz="2800" dirty="0">
                    <a:latin typeface="+mj-lt"/>
                  </a:rPr>
                  <a:t>S</a:t>
                </a:r>
                <a:r>
                  <a:rPr lang="en-US" sz="2800" dirty="0" smtClean="0">
                    <a:latin typeface="+mj-lt"/>
                  </a:rPr>
                  <a:t>o if we have conflict serializable, we have consistency &amp; isolation! </a:t>
                </a:r>
                <a:endParaRPr lang="en-US" sz="28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46129" y="5584860"/>
                <a:ext cx="9813264" cy="954107"/>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5331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Conflict Serializability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9261820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“Good” vs. “bad” schedules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91</a:t>
            </a:fld>
            <a:endParaRPr lang="en-US" dirty="0"/>
          </a:p>
        </p:txBody>
      </p:sp>
      <p:sp>
        <p:nvSpPr>
          <p:cNvPr id="8" name="TextBox 7"/>
          <p:cNvSpPr txBox="1"/>
          <p:nvPr/>
        </p:nvSpPr>
        <p:spPr>
          <a:xfrm>
            <a:off x="2042725" y="5671295"/>
            <a:ext cx="8485508"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Conflict </a:t>
            </a:r>
            <a:r>
              <a:rPr lang="en-US" sz="2800" dirty="0" err="1" smtClean="0">
                <a:latin typeface="+mj-lt"/>
              </a:rPr>
              <a:t>serializability</a:t>
            </a:r>
            <a:r>
              <a:rPr lang="en-US" sz="2800" dirty="0" smtClean="0">
                <a:latin typeface="+mj-lt"/>
              </a:rPr>
              <a:t> also provides us with an operative notion of “good” vs. “bad” schedules!</a:t>
            </a:r>
            <a:endParaRPr lang="en-US" sz="2800" b="1" i="1" dirty="0">
              <a:latin typeface="+mj-lt"/>
            </a:endParaRPr>
          </a:p>
        </p:txBody>
      </p:sp>
      <p:sp>
        <p:nvSpPr>
          <p:cNvPr id="26" name="TextBox 25"/>
          <p:cNvSpPr txBox="1"/>
          <p:nvPr/>
        </p:nvSpPr>
        <p:spPr>
          <a:xfrm>
            <a:off x="605725" y="1690688"/>
            <a:ext cx="2098651" cy="461665"/>
          </a:xfrm>
          <a:prstGeom prst="rect">
            <a:avLst/>
          </a:prstGeom>
          <a:noFill/>
        </p:spPr>
        <p:txBody>
          <a:bodyPr wrap="none" rtlCol="0">
            <a:spAutoFit/>
          </a:bodyPr>
          <a:lstStyle/>
          <a:p>
            <a:r>
              <a:rPr lang="en-US" sz="2400" b="1" i="1" u="sng" dirty="0" smtClean="0">
                <a:latin typeface="+mj-lt"/>
              </a:rPr>
              <a:t>Serial Schedule</a:t>
            </a:r>
            <a:r>
              <a:rPr lang="en-US" sz="2400" u="sng" dirty="0" smtClean="0">
                <a:latin typeface="+mj-lt"/>
              </a:rPr>
              <a:t>:</a:t>
            </a:r>
          </a:p>
        </p:txBody>
      </p:sp>
      <p:grpSp>
        <p:nvGrpSpPr>
          <p:cNvPr id="9" name="Group 8"/>
          <p:cNvGrpSpPr/>
          <p:nvPr/>
        </p:nvGrpSpPr>
        <p:grpSpPr>
          <a:xfrm>
            <a:off x="512690" y="2299162"/>
            <a:ext cx="4861978" cy="976527"/>
            <a:chOff x="542809" y="2322356"/>
            <a:chExt cx="6561865" cy="965384"/>
          </a:xfrm>
        </p:grpSpPr>
        <p:cxnSp>
          <p:nvCxnSpPr>
            <p:cNvPr id="18" name="Straight Arrow Connector 17"/>
            <p:cNvCxnSpPr/>
            <p:nvPr/>
          </p:nvCxnSpPr>
          <p:spPr>
            <a:xfrm>
              <a:off x="1095463" y="3277727"/>
              <a:ext cx="6009211"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2809" y="2322356"/>
              <a:ext cx="506683" cy="365118"/>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20" name="TextBox 19"/>
            <p:cNvSpPr txBox="1"/>
            <p:nvPr/>
          </p:nvSpPr>
          <p:spPr>
            <a:xfrm>
              <a:off x="542809" y="2769531"/>
              <a:ext cx="506683" cy="365118"/>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21" name="TextBox 20"/>
            <p:cNvSpPr txBox="1"/>
            <p:nvPr/>
          </p:nvSpPr>
          <p:spPr>
            <a:xfrm>
              <a:off x="1095463" y="2375357"/>
              <a:ext cx="617475"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22" name="TextBox 21"/>
            <p:cNvSpPr txBox="1"/>
            <p:nvPr/>
          </p:nvSpPr>
          <p:spPr>
            <a:xfrm>
              <a:off x="2604287" y="2375357"/>
              <a:ext cx="641564"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27" name="TextBox 26"/>
            <p:cNvSpPr txBox="1"/>
            <p:nvPr/>
          </p:nvSpPr>
          <p:spPr>
            <a:xfrm>
              <a:off x="1804881"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28" name="TextBox 27"/>
            <p:cNvSpPr txBox="1"/>
            <p:nvPr/>
          </p:nvSpPr>
          <p:spPr>
            <a:xfrm>
              <a:off x="3355327"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29" name="TextBox 28"/>
            <p:cNvSpPr txBox="1"/>
            <p:nvPr/>
          </p:nvSpPr>
          <p:spPr>
            <a:xfrm>
              <a:off x="4109083" y="2860811"/>
              <a:ext cx="620621"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30" name="TextBox 29"/>
            <p:cNvSpPr txBox="1"/>
            <p:nvPr/>
          </p:nvSpPr>
          <p:spPr>
            <a:xfrm>
              <a:off x="5617906" y="2860811"/>
              <a:ext cx="607630"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31" name="TextBox 30"/>
            <p:cNvSpPr txBox="1"/>
            <p:nvPr/>
          </p:nvSpPr>
          <p:spPr>
            <a:xfrm>
              <a:off x="4818498"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32" name="TextBox 31"/>
            <p:cNvSpPr txBox="1"/>
            <p:nvPr/>
          </p:nvSpPr>
          <p:spPr>
            <a:xfrm>
              <a:off x="6320895"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grpSp>
      <p:grpSp>
        <p:nvGrpSpPr>
          <p:cNvPr id="45" name="Group 44"/>
          <p:cNvGrpSpPr/>
          <p:nvPr/>
        </p:nvGrpSpPr>
        <p:grpSpPr>
          <a:xfrm>
            <a:off x="6736209" y="2299162"/>
            <a:ext cx="4861978" cy="976527"/>
            <a:chOff x="542809" y="2322356"/>
            <a:chExt cx="6561865" cy="965384"/>
          </a:xfrm>
        </p:grpSpPr>
        <p:cxnSp>
          <p:nvCxnSpPr>
            <p:cNvPr id="46" name="Straight Arrow Connector 45"/>
            <p:cNvCxnSpPr/>
            <p:nvPr/>
          </p:nvCxnSpPr>
          <p:spPr>
            <a:xfrm>
              <a:off x="1095463" y="3277727"/>
              <a:ext cx="6009211"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2809" y="2322356"/>
              <a:ext cx="506683" cy="365118"/>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48" name="TextBox 47"/>
            <p:cNvSpPr txBox="1"/>
            <p:nvPr/>
          </p:nvSpPr>
          <p:spPr>
            <a:xfrm>
              <a:off x="542809" y="2769531"/>
              <a:ext cx="506683" cy="365118"/>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49" name="TextBox 48"/>
            <p:cNvSpPr txBox="1"/>
            <p:nvPr/>
          </p:nvSpPr>
          <p:spPr>
            <a:xfrm>
              <a:off x="1095463" y="2375357"/>
              <a:ext cx="617475"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50" name="TextBox 49"/>
            <p:cNvSpPr txBox="1"/>
            <p:nvPr/>
          </p:nvSpPr>
          <p:spPr>
            <a:xfrm>
              <a:off x="4067457" y="2375357"/>
              <a:ext cx="641564"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51" name="TextBox 50"/>
            <p:cNvSpPr txBox="1"/>
            <p:nvPr/>
          </p:nvSpPr>
          <p:spPr>
            <a:xfrm>
              <a:off x="1804881"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52" name="TextBox 51"/>
            <p:cNvSpPr txBox="1"/>
            <p:nvPr/>
          </p:nvSpPr>
          <p:spPr>
            <a:xfrm>
              <a:off x="4818497"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53" name="TextBox 52"/>
            <p:cNvSpPr txBox="1"/>
            <p:nvPr/>
          </p:nvSpPr>
          <p:spPr>
            <a:xfrm>
              <a:off x="2645912" y="2860811"/>
              <a:ext cx="620621"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54" name="TextBox 53"/>
            <p:cNvSpPr txBox="1"/>
            <p:nvPr/>
          </p:nvSpPr>
          <p:spPr>
            <a:xfrm>
              <a:off x="5617906" y="2860811"/>
              <a:ext cx="607630"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55" name="TextBox 54"/>
            <p:cNvSpPr txBox="1"/>
            <p:nvPr/>
          </p:nvSpPr>
          <p:spPr>
            <a:xfrm>
              <a:off x="3355327"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56" name="TextBox 55"/>
            <p:cNvSpPr txBox="1"/>
            <p:nvPr/>
          </p:nvSpPr>
          <p:spPr>
            <a:xfrm>
              <a:off x="6320895"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grpSp>
      <p:grpSp>
        <p:nvGrpSpPr>
          <p:cNvPr id="57" name="Group 56"/>
          <p:cNvGrpSpPr/>
          <p:nvPr/>
        </p:nvGrpSpPr>
        <p:grpSpPr>
          <a:xfrm>
            <a:off x="6736209" y="4091868"/>
            <a:ext cx="4861978" cy="976527"/>
            <a:chOff x="542809" y="2322356"/>
            <a:chExt cx="6561865" cy="965384"/>
          </a:xfrm>
        </p:grpSpPr>
        <p:cxnSp>
          <p:nvCxnSpPr>
            <p:cNvPr id="58" name="Straight Arrow Connector 57"/>
            <p:cNvCxnSpPr/>
            <p:nvPr/>
          </p:nvCxnSpPr>
          <p:spPr>
            <a:xfrm>
              <a:off x="1095463" y="3277727"/>
              <a:ext cx="6009211"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2809" y="2322356"/>
              <a:ext cx="506683" cy="365118"/>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60" name="TextBox 59"/>
            <p:cNvSpPr txBox="1"/>
            <p:nvPr/>
          </p:nvSpPr>
          <p:spPr>
            <a:xfrm>
              <a:off x="542809" y="2769531"/>
              <a:ext cx="506683" cy="365118"/>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61" name="TextBox 60"/>
            <p:cNvSpPr txBox="1"/>
            <p:nvPr/>
          </p:nvSpPr>
          <p:spPr>
            <a:xfrm>
              <a:off x="1095463" y="2375357"/>
              <a:ext cx="617475"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62" name="TextBox 61"/>
            <p:cNvSpPr txBox="1"/>
            <p:nvPr/>
          </p:nvSpPr>
          <p:spPr>
            <a:xfrm>
              <a:off x="5617905" y="2375357"/>
              <a:ext cx="641564"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63" name="TextBox 62"/>
            <p:cNvSpPr txBox="1"/>
            <p:nvPr/>
          </p:nvSpPr>
          <p:spPr>
            <a:xfrm>
              <a:off x="1804881"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64" name="TextBox 63"/>
            <p:cNvSpPr txBox="1"/>
            <p:nvPr/>
          </p:nvSpPr>
          <p:spPr>
            <a:xfrm>
              <a:off x="6368946"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65" name="TextBox 64"/>
            <p:cNvSpPr txBox="1"/>
            <p:nvPr/>
          </p:nvSpPr>
          <p:spPr>
            <a:xfrm>
              <a:off x="2645912" y="2860811"/>
              <a:ext cx="620621"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66" name="TextBox 65"/>
            <p:cNvSpPr txBox="1"/>
            <p:nvPr/>
          </p:nvSpPr>
          <p:spPr>
            <a:xfrm>
              <a:off x="4154735" y="2860811"/>
              <a:ext cx="607630"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67" name="TextBox 66"/>
            <p:cNvSpPr txBox="1"/>
            <p:nvPr/>
          </p:nvSpPr>
          <p:spPr>
            <a:xfrm>
              <a:off x="3355327"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68" name="TextBox 67"/>
            <p:cNvSpPr txBox="1"/>
            <p:nvPr/>
          </p:nvSpPr>
          <p:spPr>
            <a:xfrm>
              <a:off x="4857724"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grpSp>
      <p:sp>
        <p:nvSpPr>
          <p:cNvPr id="11" name="Right Arrow 10"/>
          <p:cNvSpPr/>
          <p:nvPr/>
        </p:nvSpPr>
        <p:spPr>
          <a:xfrm>
            <a:off x="5812971" y="2629774"/>
            <a:ext cx="718458" cy="21405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9" name="Right Arrow 68"/>
          <p:cNvSpPr/>
          <p:nvPr/>
        </p:nvSpPr>
        <p:spPr>
          <a:xfrm rot="2307267">
            <a:off x="5736769" y="3535713"/>
            <a:ext cx="718458" cy="214058"/>
          </a:xfrm>
          <a:prstGeom prst="right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TextBox 11"/>
          <p:cNvSpPr txBox="1"/>
          <p:nvPr/>
        </p:nvSpPr>
        <p:spPr>
          <a:xfrm>
            <a:off x="5748124" y="3664520"/>
            <a:ext cx="389850" cy="584775"/>
          </a:xfrm>
          <a:prstGeom prst="rect">
            <a:avLst/>
          </a:prstGeom>
          <a:noFill/>
        </p:spPr>
        <p:txBody>
          <a:bodyPr wrap="none" rtlCol="0">
            <a:spAutoFit/>
          </a:bodyPr>
          <a:lstStyle/>
          <a:p>
            <a:r>
              <a:rPr lang="en-US" sz="3200" b="1" smtClean="0">
                <a:solidFill>
                  <a:srgbClr val="FF0000"/>
                </a:solidFill>
                <a:latin typeface="+mj-lt"/>
              </a:rPr>
              <a:t>X</a:t>
            </a:r>
            <a:endParaRPr lang="en-US" sz="3200" b="1">
              <a:solidFill>
                <a:srgbClr val="FF0000"/>
              </a:solidFill>
              <a:latin typeface="+mj-lt"/>
            </a:endParaRPr>
          </a:p>
        </p:txBody>
      </p:sp>
      <p:sp>
        <p:nvSpPr>
          <p:cNvPr id="70" name="TextBox 69"/>
          <p:cNvSpPr txBox="1"/>
          <p:nvPr/>
        </p:nvSpPr>
        <p:spPr>
          <a:xfrm>
            <a:off x="6885270" y="1690688"/>
            <a:ext cx="2914516" cy="461665"/>
          </a:xfrm>
          <a:prstGeom prst="rect">
            <a:avLst/>
          </a:prstGeom>
          <a:noFill/>
        </p:spPr>
        <p:txBody>
          <a:bodyPr wrap="none" rtlCol="0">
            <a:spAutoFit/>
          </a:bodyPr>
          <a:lstStyle/>
          <a:p>
            <a:r>
              <a:rPr lang="en-US" sz="2400" b="1" i="1" u="sng" dirty="0" smtClean="0">
                <a:latin typeface="+mj-lt"/>
              </a:rPr>
              <a:t>Interleaved Schedules</a:t>
            </a:r>
            <a:r>
              <a:rPr lang="en-US" sz="2400" u="sng" dirty="0" smtClean="0">
                <a:latin typeface="+mj-lt"/>
              </a:rPr>
              <a:t>:</a:t>
            </a:r>
          </a:p>
        </p:txBody>
      </p:sp>
      <p:sp>
        <p:nvSpPr>
          <p:cNvPr id="71" name="TextBox 70"/>
          <p:cNvSpPr txBox="1"/>
          <p:nvPr/>
        </p:nvSpPr>
        <p:spPr>
          <a:xfrm>
            <a:off x="551422" y="3863574"/>
            <a:ext cx="4933440"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Note that in the “bad</a:t>
            </a:r>
            <a:r>
              <a:rPr lang="en-US" sz="2400" smtClean="0">
                <a:latin typeface="+mj-lt"/>
              </a:rPr>
              <a:t>” schedule, the </a:t>
            </a:r>
            <a:r>
              <a:rPr lang="en-US" sz="2400" b="1" i="1" dirty="0" smtClean="0">
                <a:latin typeface="+mj-lt"/>
              </a:rPr>
              <a:t>order of conflicting actions is different than the above (or any) serial schedule!</a:t>
            </a:r>
            <a:endParaRPr lang="en-US" sz="2400" b="1" i="1" dirty="0">
              <a:latin typeface="+mj-lt"/>
            </a:endParaRPr>
          </a:p>
        </p:txBody>
      </p:sp>
      <p:cxnSp>
        <p:nvCxnSpPr>
          <p:cNvPr id="72" name="Straight Arrow Connector 71"/>
          <p:cNvCxnSpPr>
            <a:stCxn id="66" idx="0"/>
            <a:endCxn id="64" idx="2"/>
          </p:cNvCxnSpPr>
          <p:nvPr/>
        </p:nvCxnSpPr>
        <p:spPr>
          <a:xfrm flipV="1">
            <a:off x="9637556" y="4422480"/>
            <a:ext cx="1678760" cy="21405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2" idx="2"/>
            <a:endCxn id="54" idx="0"/>
          </p:cNvCxnSpPr>
          <p:nvPr/>
        </p:nvCxnSpPr>
        <p:spPr>
          <a:xfrm>
            <a:off x="10167520" y="2629774"/>
            <a:ext cx="554164" cy="21405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8" idx="2"/>
            <a:endCxn id="30" idx="0"/>
          </p:cNvCxnSpPr>
          <p:nvPr/>
        </p:nvCxnSpPr>
        <p:spPr>
          <a:xfrm>
            <a:off x="2859873" y="2629774"/>
            <a:ext cx="1638292" cy="21405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523223" y="2187018"/>
            <a:ext cx="669104" cy="584450"/>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9823141" y="2187018"/>
            <a:ext cx="669104" cy="584450"/>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0971937" y="3991755"/>
            <a:ext cx="669104" cy="584450"/>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148505" y="2687553"/>
            <a:ext cx="669104" cy="584450"/>
          </a:xfrm>
          <a:prstGeom prst="ellipse">
            <a:avLst/>
          </a:prstGeom>
          <a:solidFill>
            <a:srgbClr val="0070C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0381259" y="2686418"/>
            <a:ext cx="669104" cy="584450"/>
          </a:xfrm>
          <a:prstGeom prst="ellipse">
            <a:avLst/>
          </a:prstGeom>
          <a:solidFill>
            <a:srgbClr val="0070C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9300812" y="4450275"/>
            <a:ext cx="669104" cy="584450"/>
          </a:xfrm>
          <a:prstGeom prst="ellipse">
            <a:avLst/>
          </a:prstGeom>
          <a:solidFill>
            <a:srgbClr val="0070C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0" y="-22510"/>
            <a:ext cx="12192000" cy="307777"/>
            <a:chOff x="0" y="-22510"/>
            <a:chExt cx="12192000" cy="307777"/>
          </a:xfrm>
        </p:grpSpPr>
        <p:sp>
          <p:nvSpPr>
            <p:cNvPr id="74" name="Rectangle 7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5" name="TextBox 74"/>
            <p:cNvSpPr txBox="1"/>
            <p:nvPr/>
          </p:nvSpPr>
          <p:spPr>
            <a:xfrm>
              <a:off x="188780" y="-22510"/>
              <a:ext cx="35331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Conflict Serializability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0688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Conflicts vs. Anomalies</a:t>
            </a:r>
            <a:endParaRPr lang="en-US" dirty="0"/>
          </a:p>
        </p:txBody>
      </p:sp>
      <p:sp>
        <p:nvSpPr>
          <p:cNvPr id="3" name="Content Placeholder 2"/>
          <p:cNvSpPr>
            <a:spLocks noGrp="1"/>
          </p:cNvSpPr>
          <p:nvPr>
            <p:ph idx="1"/>
          </p:nvPr>
        </p:nvSpPr>
        <p:spPr/>
        <p:txBody>
          <a:bodyPr/>
          <a:lstStyle/>
          <a:p>
            <a:r>
              <a:rPr lang="en-US" b="1" u="sng" dirty="0" smtClean="0"/>
              <a:t>Conflicts</a:t>
            </a:r>
            <a:r>
              <a:rPr lang="en-US" dirty="0" smtClean="0"/>
              <a:t> are things we talk about to help us characterize different schedules</a:t>
            </a:r>
          </a:p>
          <a:p>
            <a:pPr lvl="1"/>
            <a:r>
              <a:rPr lang="en-US" dirty="0" smtClean="0"/>
              <a:t>Present in both “good” and “bad” schedules</a:t>
            </a:r>
          </a:p>
          <a:p>
            <a:endParaRPr lang="en-US" dirty="0"/>
          </a:p>
          <a:p>
            <a:r>
              <a:rPr lang="en-US" b="1" dirty="0" smtClean="0"/>
              <a:t>Anomalies</a:t>
            </a:r>
            <a:r>
              <a:rPr lang="en-US" dirty="0" smtClean="0"/>
              <a:t> are instances where isolation and/or consistency is broken because of a “bad” schedule</a:t>
            </a:r>
            <a:endParaRPr lang="en-US" dirty="0"/>
          </a:p>
          <a:p>
            <a:pPr lvl="1"/>
            <a:r>
              <a:rPr lang="en-US" dirty="0" smtClean="0"/>
              <a:t>We often characterize different anomaly types by what types of conflicts predicated them</a:t>
            </a:r>
            <a:endParaRPr lang="en-US" dirty="0"/>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31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Conflict Serializability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4727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Conflict Graph</a:t>
            </a:r>
            <a:endParaRPr lang="en-US" dirty="0"/>
          </a:p>
        </p:txBody>
      </p:sp>
      <p:sp>
        <p:nvSpPr>
          <p:cNvPr id="3" name="Content Placeholder 2"/>
          <p:cNvSpPr>
            <a:spLocks noGrp="1"/>
          </p:cNvSpPr>
          <p:nvPr>
            <p:ph idx="1"/>
          </p:nvPr>
        </p:nvSpPr>
        <p:spPr>
          <a:xfrm>
            <a:off x="838200" y="1825625"/>
            <a:ext cx="10515600" cy="2687740"/>
          </a:xfrm>
        </p:spPr>
        <p:txBody>
          <a:bodyPr>
            <a:normAutofit/>
          </a:bodyPr>
          <a:lstStyle/>
          <a:p>
            <a:r>
              <a:rPr lang="en-US" dirty="0" smtClean="0"/>
              <a:t>Let’s now consider looking at conflicts </a:t>
            </a:r>
            <a:r>
              <a:rPr lang="en-US" b="1" dirty="0" smtClean="0"/>
              <a:t>at the TXN level</a:t>
            </a:r>
          </a:p>
          <a:p>
            <a:endParaRPr lang="en-US" b="1" dirty="0"/>
          </a:p>
          <a:p>
            <a:r>
              <a:rPr lang="en-US" dirty="0" smtClean="0"/>
              <a:t>Consider a graph where the </a:t>
            </a:r>
            <a:r>
              <a:rPr lang="en-US" b="1" dirty="0" smtClean="0"/>
              <a:t>nodes are TXNs</a:t>
            </a:r>
            <a:r>
              <a:rPr lang="en-US" dirty="0" smtClean="0"/>
              <a:t>, and there is an edge from </a:t>
            </a:r>
            <a:r>
              <a:rPr lang="en-US" dirty="0" err="1" smtClean="0"/>
              <a:t>T</a:t>
            </a:r>
            <a:r>
              <a:rPr lang="en-US" baseline="-25000" dirty="0" err="1" smtClean="0"/>
              <a:t>i</a:t>
            </a:r>
            <a:r>
              <a:rPr lang="en-US" dirty="0" smtClean="0"/>
              <a:t> </a:t>
            </a:r>
            <a:r>
              <a:rPr lang="en-US" dirty="0" smtClean="0">
                <a:sym typeface="Wingdings"/>
              </a:rPr>
              <a:t></a:t>
            </a:r>
            <a:r>
              <a:rPr lang="en-US" dirty="0" err="1" smtClean="0">
                <a:sym typeface="Wingdings"/>
              </a:rPr>
              <a:t>T</a:t>
            </a:r>
            <a:r>
              <a:rPr lang="en-US" baseline="-25000" dirty="0" err="1" smtClean="0">
                <a:sym typeface="Wingdings"/>
              </a:rPr>
              <a:t>j</a:t>
            </a:r>
            <a:r>
              <a:rPr lang="en-US" dirty="0" smtClean="0">
                <a:sym typeface="Wingdings"/>
              </a:rPr>
              <a:t> </a:t>
            </a:r>
            <a:r>
              <a:rPr lang="en-US" b="1" dirty="0" smtClean="0">
                <a:sym typeface="Wingdings"/>
              </a:rPr>
              <a:t>if any actions in </a:t>
            </a:r>
            <a:r>
              <a:rPr lang="en-US" b="1" dirty="0" err="1" smtClean="0">
                <a:sym typeface="Wingdings"/>
              </a:rPr>
              <a:t>T</a:t>
            </a:r>
            <a:r>
              <a:rPr lang="en-US" b="1" baseline="-25000" dirty="0" err="1" smtClean="0">
                <a:sym typeface="Wingdings"/>
              </a:rPr>
              <a:t>i</a:t>
            </a:r>
            <a:r>
              <a:rPr lang="en-US" b="1" dirty="0" smtClean="0">
                <a:sym typeface="Wingdings"/>
              </a:rPr>
              <a:t> </a:t>
            </a:r>
            <a:r>
              <a:rPr lang="en-US" b="1" u="sng" dirty="0" smtClean="0">
                <a:sym typeface="Wingdings"/>
              </a:rPr>
              <a:t>precede and conflict with</a:t>
            </a:r>
            <a:r>
              <a:rPr lang="en-US" b="1" dirty="0" smtClean="0">
                <a:sym typeface="Wingdings"/>
              </a:rPr>
              <a:t> any actions in </a:t>
            </a:r>
            <a:r>
              <a:rPr lang="en-US" b="1" dirty="0" err="1" smtClean="0">
                <a:sym typeface="Wingdings"/>
              </a:rPr>
              <a:t>T</a:t>
            </a:r>
            <a:r>
              <a:rPr lang="en-US" b="1" baseline="-25000" dirty="0" err="1" smtClean="0">
                <a:sym typeface="Wingdings"/>
              </a:rPr>
              <a:t>j</a:t>
            </a:r>
            <a:endParaRPr lang="en-US" baseline="-25000" dirty="0"/>
          </a:p>
        </p:txBody>
      </p:sp>
      <p:grpSp>
        <p:nvGrpSpPr>
          <p:cNvPr id="159" name="Group 158"/>
          <p:cNvGrpSpPr/>
          <p:nvPr/>
        </p:nvGrpSpPr>
        <p:grpSpPr>
          <a:xfrm>
            <a:off x="7742944" y="5183156"/>
            <a:ext cx="632697" cy="632697"/>
            <a:chOff x="7435034" y="4492691"/>
            <a:chExt cx="632697" cy="632697"/>
          </a:xfrm>
        </p:grpSpPr>
        <p:sp>
          <p:nvSpPr>
            <p:cNvPr id="156" name="Oval 155"/>
            <p:cNvSpPr/>
            <p:nvPr/>
          </p:nvSpPr>
          <p:spPr>
            <a:xfrm>
              <a:off x="7435034" y="4492691"/>
              <a:ext cx="632697" cy="63269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4" name="TextBox 153"/>
            <p:cNvSpPr txBox="1"/>
            <p:nvPr/>
          </p:nvSpPr>
          <p:spPr>
            <a:xfrm>
              <a:off x="7582333" y="4615043"/>
              <a:ext cx="375424" cy="369332"/>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grpSp>
      <p:grpSp>
        <p:nvGrpSpPr>
          <p:cNvPr id="160" name="Group 159"/>
          <p:cNvGrpSpPr/>
          <p:nvPr/>
        </p:nvGrpSpPr>
        <p:grpSpPr>
          <a:xfrm>
            <a:off x="9270791" y="5193886"/>
            <a:ext cx="632697" cy="632697"/>
            <a:chOff x="8962881" y="4512752"/>
            <a:chExt cx="632697" cy="632697"/>
          </a:xfrm>
        </p:grpSpPr>
        <p:sp>
          <p:nvSpPr>
            <p:cNvPr id="157" name="Oval 156"/>
            <p:cNvSpPr/>
            <p:nvPr/>
          </p:nvSpPr>
          <p:spPr>
            <a:xfrm>
              <a:off x="8962881" y="4512752"/>
              <a:ext cx="632697" cy="63269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5" name="TextBox 154"/>
            <p:cNvSpPr txBox="1"/>
            <p:nvPr/>
          </p:nvSpPr>
          <p:spPr>
            <a:xfrm>
              <a:off x="9105830" y="4624373"/>
              <a:ext cx="375424" cy="369332"/>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grpSp>
      <p:grpSp>
        <p:nvGrpSpPr>
          <p:cNvPr id="158" name="Group 157"/>
          <p:cNvGrpSpPr/>
          <p:nvPr/>
        </p:nvGrpSpPr>
        <p:grpSpPr>
          <a:xfrm>
            <a:off x="1296462" y="4974896"/>
            <a:ext cx="4861978" cy="976527"/>
            <a:chOff x="988552" y="4284431"/>
            <a:chExt cx="4861978" cy="976527"/>
          </a:xfrm>
        </p:grpSpPr>
        <p:cxnSp>
          <p:nvCxnSpPr>
            <p:cNvPr id="16" name="Straight Arrow Connector 15"/>
            <p:cNvCxnSpPr>
              <a:stCxn id="45" idx="2"/>
              <a:endCxn id="47" idx="1"/>
            </p:cNvCxnSpPr>
            <p:nvPr/>
          </p:nvCxnSpPr>
          <p:spPr>
            <a:xfrm>
              <a:off x="2186940" y="4615043"/>
              <a:ext cx="359895"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3" idx="2"/>
              <a:endCxn id="49" idx="1"/>
            </p:cNvCxnSpPr>
            <p:nvPr/>
          </p:nvCxnSpPr>
          <p:spPr>
            <a:xfrm>
              <a:off x="1626796" y="4615043"/>
              <a:ext cx="1445676"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5" idx="2"/>
              <a:endCxn id="49" idx="1"/>
            </p:cNvCxnSpPr>
            <p:nvPr/>
          </p:nvCxnSpPr>
          <p:spPr>
            <a:xfrm>
              <a:off x="2186940" y="4615043"/>
              <a:ext cx="885532"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398038" y="5250829"/>
              <a:ext cx="4452492" cy="1012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88552" y="4284431"/>
              <a:ext cx="375424" cy="369332"/>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42" name="TextBox 41"/>
            <p:cNvSpPr txBox="1"/>
            <p:nvPr/>
          </p:nvSpPr>
          <p:spPr>
            <a:xfrm>
              <a:off x="988552" y="4736768"/>
              <a:ext cx="375424" cy="369332"/>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43" name="TextBox 42"/>
            <p:cNvSpPr txBox="1"/>
            <p:nvPr/>
          </p:nvSpPr>
          <p:spPr>
            <a:xfrm>
              <a:off x="1398038" y="4338044"/>
              <a:ext cx="457515" cy="276999"/>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44" name="TextBox 43"/>
            <p:cNvSpPr txBox="1"/>
            <p:nvPr/>
          </p:nvSpPr>
          <p:spPr>
            <a:xfrm>
              <a:off x="3600121" y="4338044"/>
              <a:ext cx="475363" cy="276999"/>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45" name="TextBox 44"/>
            <p:cNvSpPr txBox="1"/>
            <p:nvPr/>
          </p:nvSpPr>
          <p:spPr>
            <a:xfrm>
              <a:off x="1923677" y="4338044"/>
              <a:ext cx="526525" cy="276999"/>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46" name="TextBox 45"/>
            <p:cNvSpPr txBox="1"/>
            <p:nvPr/>
          </p:nvSpPr>
          <p:spPr>
            <a:xfrm>
              <a:off x="4156600" y="4338044"/>
              <a:ext cx="526525" cy="276999"/>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47" name="TextBox 46"/>
            <p:cNvSpPr txBox="1"/>
            <p:nvPr/>
          </p:nvSpPr>
          <p:spPr>
            <a:xfrm>
              <a:off x="2546835" y="4829101"/>
              <a:ext cx="459846" cy="276999"/>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48" name="TextBox 47"/>
            <p:cNvSpPr txBox="1"/>
            <p:nvPr/>
          </p:nvSpPr>
          <p:spPr>
            <a:xfrm>
              <a:off x="4748917" y="4829101"/>
              <a:ext cx="450220" cy="276999"/>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49" name="TextBox 48"/>
            <p:cNvSpPr txBox="1"/>
            <p:nvPr/>
          </p:nvSpPr>
          <p:spPr>
            <a:xfrm>
              <a:off x="3072472" y="4829101"/>
              <a:ext cx="526525" cy="276999"/>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50" name="TextBox 49"/>
            <p:cNvSpPr txBox="1"/>
            <p:nvPr/>
          </p:nvSpPr>
          <p:spPr>
            <a:xfrm>
              <a:off x="5269793" y="4829101"/>
              <a:ext cx="526525" cy="276999"/>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cxnSp>
          <p:nvCxnSpPr>
            <p:cNvPr id="144" name="Straight Arrow Connector 143"/>
            <p:cNvCxnSpPr>
              <a:stCxn id="44" idx="2"/>
              <a:endCxn id="50" idx="1"/>
            </p:cNvCxnSpPr>
            <p:nvPr/>
          </p:nvCxnSpPr>
          <p:spPr>
            <a:xfrm>
              <a:off x="3837803" y="4615043"/>
              <a:ext cx="1431990"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46" idx="2"/>
              <a:endCxn id="48" idx="1"/>
            </p:cNvCxnSpPr>
            <p:nvPr/>
          </p:nvCxnSpPr>
          <p:spPr>
            <a:xfrm>
              <a:off x="4419863" y="4615043"/>
              <a:ext cx="329054"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46" idx="2"/>
              <a:endCxn id="50" idx="1"/>
            </p:cNvCxnSpPr>
            <p:nvPr/>
          </p:nvCxnSpPr>
          <p:spPr>
            <a:xfrm>
              <a:off x="4419863" y="4615043"/>
              <a:ext cx="849930"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53" name="Right Arrow 152"/>
          <p:cNvSpPr/>
          <p:nvPr/>
        </p:nvSpPr>
        <p:spPr>
          <a:xfrm>
            <a:off x="6488817" y="5236258"/>
            <a:ext cx="678024" cy="4910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62" name="Straight Arrow Connector 161"/>
          <p:cNvCxnSpPr>
            <a:stCxn id="156" idx="6"/>
            <a:endCxn id="157" idx="2"/>
          </p:cNvCxnSpPr>
          <p:nvPr/>
        </p:nvCxnSpPr>
        <p:spPr>
          <a:xfrm>
            <a:off x="8375641" y="5499505"/>
            <a:ext cx="895150" cy="1073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0" y="-22510"/>
            <a:ext cx="12192000" cy="307777"/>
            <a:chOff x="0" y="-22510"/>
            <a:chExt cx="12192000" cy="307777"/>
          </a:xfrm>
        </p:grpSpPr>
        <p:sp>
          <p:nvSpPr>
            <p:cNvPr id="34" name="Rectangle 3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5" name="TextBox 34"/>
            <p:cNvSpPr txBox="1"/>
            <p:nvPr/>
          </p:nvSpPr>
          <p:spPr>
            <a:xfrm>
              <a:off x="188780" y="-22510"/>
              <a:ext cx="35331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Conflict Serializability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899264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A01959-B587-3B45-A9B3-C17F42F09305}" type="slidenum">
              <a:rPr lang="en-US" smtClean="0"/>
              <a:t>94</a:t>
            </a:fld>
            <a:endParaRPr lang="en-US" dirty="0"/>
          </a:p>
        </p:txBody>
      </p:sp>
      <p:sp>
        <p:nvSpPr>
          <p:cNvPr id="26" name="TextBox 25"/>
          <p:cNvSpPr txBox="1"/>
          <p:nvPr/>
        </p:nvSpPr>
        <p:spPr>
          <a:xfrm>
            <a:off x="605725" y="2097854"/>
            <a:ext cx="2098651" cy="461665"/>
          </a:xfrm>
          <a:prstGeom prst="rect">
            <a:avLst/>
          </a:prstGeom>
          <a:noFill/>
        </p:spPr>
        <p:txBody>
          <a:bodyPr wrap="none" rtlCol="0">
            <a:spAutoFit/>
          </a:bodyPr>
          <a:lstStyle/>
          <a:p>
            <a:r>
              <a:rPr lang="en-US" sz="2400" b="1" i="1" u="sng" dirty="0" smtClean="0">
                <a:latin typeface="+mj-lt"/>
              </a:rPr>
              <a:t>Serial Schedule</a:t>
            </a:r>
            <a:r>
              <a:rPr lang="en-US" sz="2400" u="sng" dirty="0" smtClean="0">
                <a:latin typeface="+mj-lt"/>
              </a:rPr>
              <a:t>:</a:t>
            </a:r>
          </a:p>
        </p:txBody>
      </p:sp>
      <p:grpSp>
        <p:nvGrpSpPr>
          <p:cNvPr id="9" name="Group 8"/>
          <p:cNvGrpSpPr/>
          <p:nvPr/>
        </p:nvGrpSpPr>
        <p:grpSpPr>
          <a:xfrm>
            <a:off x="512690" y="2706328"/>
            <a:ext cx="4861978" cy="976527"/>
            <a:chOff x="542809" y="2322356"/>
            <a:chExt cx="6561865" cy="965384"/>
          </a:xfrm>
        </p:grpSpPr>
        <p:cxnSp>
          <p:nvCxnSpPr>
            <p:cNvPr id="18" name="Straight Arrow Connector 17"/>
            <p:cNvCxnSpPr/>
            <p:nvPr/>
          </p:nvCxnSpPr>
          <p:spPr>
            <a:xfrm>
              <a:off x="1095463" y="3277727"/>
              <a:ext cx="6009211"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2809" y="2322356"/>
              <a:ext cx="506683" cy="365118"/>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20" name="TextBox 19"/>
            <p:cNvSpPr txBox="1"/>
            <p:nvPr/>
          </p:nvSpPr>
          <p:spPr>
            <a:xfrm>
              <a:off x="542809" y="2769531"/>
              <a:ext cx="506683" cy="365118"/>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21" name="TextBox 20"/>
            <p:cNvSpPr txBox="1"/>
            <p:nvPr/>
          </p:nvSpPr>
          <p:spPr>
            <a:xfrm>
              <a:off x="1095463" y="2375357"/>
              <a:ext cx="617475"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22" name="TextBox 21"/>
            <p:cNvSpPr txBox="1"/>
            <p:nvPr/>
          </p:nvSpPr>
          <p:spPr>
            <a:xfrm>
              <a:off x="2604287" y="2375357"/>
              <a:ext cx="641564"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27" name="TextBox 26"/>
            <p:cNvSpPr txBox="1"/>
            <p:nvPr/>
          </p:nvSpPr>
          <p:spPr>
            <a:xfrm>
              <a:off x="1804881"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28" name="TextBox 27"/>
            <p:cNvSpPr txBox="1"/>
            <p:nvPr/>
          </p:nvSpPr>
          <p:spPr>
            <a:xfrm>
              <a:off x="3355327"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29" name="TextBox 28"/>
            <p:cNvSpPr txBox="1"/>
            <p:nvPr/>
          </p:nvSpPr>
          <p:spPr>
            <a:xfrm>
              <a:off x="4109083" y="2860811"/>
              <a:ext cx="620621"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30" name="TextBox 29"/>
            <p:cNvSpPr txBox="1"/>
            <p:nvPr/>
          </p:nvSpPr>
          <p:spPr>
            <a:xfrm>
              <a:off x="5617906" y="2860811"/>
              <a:ext cx="607630"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31" name="TextBox 30"/>
            <p:cNvSpPr txBox="1"/>
            <p:nvPr/>
          </p:nvSpPr>
          <p:spPr>
            <a:xfrm>
              <a:off x="4818498"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32" name="TextBox 31"/>
            <p:cNvSpPr txBox="1"/>
            <p:nvPr/>
          </p:nvSpPr>
          <p:spPr>
            <a:xfrm>
              <a:off x="6320895"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grpSp>
      <p:grpSp>
        <p:nvGrpSpPr>
          <p:cNvPr id="45" name="Group 44"/>
          <p:cNvGrpSpPr/>
          <p:nvPr/>
        </p:nvGrpSpPr>
        <p:grpSpPr>
          <a:xfrm>
            <a:off x="6736209" y="2706328"/>
            <a:ext cx="4861978" cy="976527"/>
            <a:chOff x="542809" y="2322356"/>
            <a:chExt cx="6561865" cy="965384"/>
          </a:xfrm>
        </p:grpSpPr>
        <p:cxnSp>
          <p:nvCxnSpPr>
            <p:cNvPr id="46" name="Straight Arrow Connector 45"/>
            <p:cNvCxnSpPr/>
            <p:nvPr/>
          </p:nvCxnSpPr>
          <p:spPr>
            <a:xfrm>
              <a:off x="1095463" y="3277727"/>
              <a:ext cx="6009211"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2809" y="2322356"/>
              <a:ext cx="506683" cy="365118"/>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48" name="TextBox 47"/>
            <p:cNvSpPr txBox="1"/>
            <p:nvPr/>
          </p:nvSpPr>
          <p:spPr>
            <a:xfrm>
              <a:off x="542809" y="2769531"/>
              <a:ext cx="506683" cy="365118"/>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49" name="TextBox 48"/>
            <p:cNvSpPr txBox="1"/>
            <p:nvPr/>
          </p:nvSpPr>
          <p:spPr>
            <a:xfrm>
              <a:off x="1095463" y="2375357"/>
              <a:ext cx="617475"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50" name="TextBox 49"/>
            <p:cNvSpPr txBox="1"/>
            <p:nvPr/>
          </p:nvSpPr>
          <p:spPr>
            <a:xfrm>
              <a:off x="4067457" y="2375357"/>
              <a:ext cx="641564"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51" name="TextBox 50"/>
            <p:cNvSpPr txBox="1"/>
            <p:nvPr/>
          </p:nvSpPr>
          <p:spPr>
            <a:xfrm>
              <a:off x="1804881"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52" name="TextBox 51"/>
            <p:cNvSpPr txBox="1"/>
            <p:nvPr/>
          </p:nvSpPr>
          <p:spPr>
            <a:xfrm>
              <a:off x="4818497"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53" name="TextBox 52"/>
            <p:cNvSpPr txBox="1"/>
            <p:nvPr/>
          </p:nvSpPr>
          <p:spPr>
            <a:xfrm>
              <a:off x="2645912" y="2860811"/>
              <a:ext cx="620621"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54" name="TextBox 53"/>
            <p:cNvSpPr txBox="1"/>
            <p:nvPr/>
          </p:nvSpPr>
          <p:spPr>
            <a:xfrm>
              <a:off x="5617906" y="2860811"/>
              <a:ext cx="607630"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55" name="TextBox 54"/>
            <p:cNvSpPr txBox="1"/>
            <p:nvPr/>
          </p:nvSpPr>
          <p:spPr>
            <a:xfrm>
              <a:off x="3355327"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56" name="TextBox 55"/>
            <p:cNvSpPr txBox="1"/>
            <p:nvPr/>
          </p:nvSpPr>
          <p:spPr>
            <a:xfrm>
              <a:off x="6320895"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grpSp>
      <p:grpSp>
        <p:nvGrpSpPr>
          <p:cNvPr id="57" name="Group 56"/>
          <p:cNvGrpSpPr/>
          <p:nvPr/>
        </p:nvGrpSpPr>
        <p:grpSpPr>
          <a:xfrm>
            <a:off x="6736209" y="4499034"/>
            <a:ext cx="4861978" cy="976527"/>
            <a:chOff x="542809" y="2322356"/>
            <a:chExt cx="6561865" cy="965384"/>
          </a:xfrm>
        </p:grpSpPr>
        <p:cxnSp>
          <p:nvCxnSpPr>
            <p:cNvPr id="58" name="Straight Arrow Connector 57"/>
            <p:cNvCxnSpPr/>
            <p:nvPr/>
          </p:nvCxnSpPr>
          <p:spPr>
            <a:xfrm>
              <a:off x="1095463" y="3277727"/>
              <a:ext cx="6009211" cy="100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2809" y="2322356"/>
              <a:ext cx="506683" cy="365118"/>
            </a:xfrm>
            <a:prstGeom prst="rect">
              <a:avLst/>
            </a:prstGeom>
            <a:noFill/>
          </p:spPr>
          <p:txBody>
            <a:bodyPr wrap="none" rtlCol="0">
              <a:spAutoFit/>
            </a:bodyPr>
            <a:lstStyle/>
            <a:p>
              <a:r>
                <a:rPr lang="en-US" b="1" dirty="0" smtClean="0">
                  <a:solidFill>
                    <a:srgbClr val="C00000"/>
                  </a:solidFill>
                  <a:latin typeface="+mj-lt"/>
                </a:rPr>
                <a:t>T</a:t>
              </a:r>
              <a:r>
                <a:rPr lang="en-US" b="1" baseline="-25000" dirty="0" smtClean="0">
                  <a:solidFill>
                    <a:srgbClr val="C00000"/>
                  </a:solidFill>
                  <a:latin typeface="+mj-lt"/>
                </a:rPr>
                <a:t>1</a:t>
              </a:r>
              <a:endParaRPr lang="en-US" b="1" baseline="-25000" dirty="0">
                <a:solidFill>
                  <a:srgbClr val="C00000"/>
                </a:solidFill>
                <a:latin typeface="+mj-lt"/>
              </a:endParaRPr>
            </a:p>
          </p:txBody>
        </p:sp>
        <p:sp>
          <p:nvSpPr>
            <p:cNvPr id="60" name="TextBox 59"/>
            <p:cNvSpPr txBox="1"/>
            <p:nvPr/>
          </p:nvSpPr>
          <p:spPr>
            <a:xfrm>
              <a:off x="542809" y="2769531"/>
              <a:ext cx="506683" cy="365118"/>
            </a:xfrm>
            <a:prstGeom prst="rect">
              <a:avLst/>
            </a:prstGeom>
            <a:noFill/>
          </p:spPr>
          <p:txBody>
            <a:bodyPr wrap="none" rtlCol="0">
              <a:spAutoFit/>
            </a:bodyPr>
            <a:lstStyle/>
            <a:p>
              <a:r>
                <a:rPr lang="en-US" b="1" dirty="0" smtClean="0">
                  <a:solidFill>
                    <a:srgbClr val="0070C0"/>
                  </a:solidFill>
                  <a:latin typeface="+mj-lt"/>
                </a:rPr>
                <a:t>T</a:t>
              </a:r>
              <a:r>
                <a:rPr lang="en-US" b="1" baseline="-25000" dirty="0" smtClean="0">
                  <a:solidFill>
                    <a:srgbClr val="0070C0"/>
                  </a:solidFill>
                  <a:latin typeface="+mj-lt"/>
                </a:rPr>
                <a:t>2</a:t>
              </a:r>
              <a:endParaRPr lang="en-US" b="1" baseline="-25000" dirty="0">
                <a:solidFill>
                  <a:srgbClr val="0070C0"/>
                </a:solidFill>
                <a:latin typeface="+mj-lt"/>
              </a:endParaRPr>
            </a:p>
          </p:txBody>
        </p:sp>
        <p:sp>
          <p:nvSpPr>
            <p:cNvPr id="61" name="TextBox 60"/>
            <p:cNvSpPr txBox="1"/>
            <p:nvPr/>
          </p:nvSpPr>
          <p:spPr>
            <a:xfrm>
              <a:off x="1095463" y="2375357"/>
              <a:ext cx="617475"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R(A)</a:t>
              </a:r>
              <a:endParaRPr lang="en-US" sz="1200" dirty="0">
                <a:latin typeface="+mj-lt"/>
              </a:endParaRPr>
            </a:p>
          </p:txBody>
        </p:sp>
        <p:sp>
          <p:nvSpPr>
            <p:cNvPr id="62" name="TextBox 61"/>
            <p:cNvSpPr txBox="1"/>
            <p:nvPr/>
          </p:nvSpPr>
          <p:spPr>
            <a:xfrm>
              <a:off x="5617905" y="2375357"/>
              <a:ext cx="641564" cy="273838"/>
            </a:xfrm>
            <a:prstGeom prst="rect">
              <a:avLst/>
            </a:prstGeom>
            <a:solidFill>
              <a:srgbClr val="C00000">
                <a:alpha val="20000"/>
              </a:srgbClr>
            </a:solidFill>
            <a:ln>
              <a:solidFill>
                <a:srgbClr val="C00000"/>
              </a:solidFill>
            </a:ln>
          </p:spPr>
          <p:txBody>
            <a:bodyPr wrap="square" rtlCol="0">
              <a:spAutoFit/>
            </a:bodyPr>
            <a:lstStyle/>
            <a:p>
              <a:r>
                <a:rPr lang="en-US" sz="1200" smtClean="0">
                  <a:latin typeface="+mj-lt"/>
                </a:rPr>
                <a:t>R(B)</a:t>
              </a:r>
              <a:endParaRPr lang="en-US" sz="1200" dirty="0">
                <a:latin typeface="+mj-lt"/>
              </a:endParaRPr>
            </a:p>
          </p:txBody>
        </p:sp>
        <p:sp>
          <p:nvSpPr>
            <p:cNvPr id="63" name="TextBox 62"/>
            <p:cNvSpPr txBox="1"/>
            <p:nvPr/>
          </p:nvSpPr>
          <p:spPr>
            <a:xfrm>
              <a:off x="1804881"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64" name="TextBox 63"/>
            <p:cNvSpPr txBox="1"/>
            <p:nvPr/>
          </p:nvSpPr>
          <p:spPr>
            <a:xfrm>
              <a:off x="6368946" y="2375357"/>
              <a:ext cx="710613" cy="273838"/>
            </a:xfrm>
            <a:prstGeom prst="rect">
              <a:avLst/>
            </a:prstGeom>
            <a:solidFill>
              <a:srgbClr val="C00000">
                <a:alpha val="20000"/>
              </a:srgbClr>
            </a:solidFill>
            <a:ln>
              <a:solidFill>
                <a:srgbClr val="C00000"/>
              </a:solidFill>
            </a:ln>
          </p:spPr>
          <p:txBody>
            <a:bodyPr wrap="square" rtlCol="0">
              <a:spAutoFit/>
            </a:bodyPr>
            <a:lstStyle/>
            <a:p>
              <a:r>
                <a:rPr lang="en-US" sz="1200" dirty="0" smtClean="0">
                  <a:latin typeface="+mj-lt"/>
                </a:rPr>
                <a:t>W(B)</a:t>
              </a:r>
              <a:endParaRPr lang="en-US" sz="1200" dirty="0">
                <a:latin typeface="+mj-lt"/>
              </a:endParaRPr>
            </a:p>
          </p:txBody>
        </p:sp>
        <p:sp>
          <p:nvSpPr>
            <p:cNvPr id="65" name="TextBox 64"/>
            <p:cNvSpPr txBox="1"/>
            <p:nvPr/>
          </p:nvSpPr>
          <p:spPr>
            <a:xfrm>
              <a:off x="2645912" y="2860811"/>
              <a:ext cx="620621"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R(A)</a:t>
              </a:r>
              <a:endParaRPr lang="en-US" sz="1200" dirty="0">
                <a:latin typeface="+mj-lt"/>
              </a:endParaRPr>
            </a:p>
          </p:txBody>
        </p:sp>
        <p:sp>
          <p:nvSpPr>
            <p:cNvPr id="66" name="TextBox 65"/>
            <p:cNvSpPr txBox="1"/>
            <p:nvPr/>
          </p:nvSpPr>
          <p:spPr>
            <a:xfrm>
              <a:off x="4154735" y="2860811"/>
              <a:ext cx="607630" cy="273838"/>
            </a:xfrm>
            <a:prstGeom prst="rect">
              <a:avLst/>
            </a:prstGeom>
            <a:solidFill>
              <a:srgbClr val="0070C0">
                <a:alpha val="20000"/>
              </a:srgbClr>
            </a:solidFill>
            <a:ln>
              <a:solidFill>
                <a:srgbClr val="0070C0"/>
              </a:solidFill>
            </a:ln>
          </p:spPr>
          <p:txBody>
            <a:bodyPr wrap="square" rtlCol="0">
              <a:spAutoFit/>
            </a:bodyPr>
            <a:lstStyle/>
            <a:p>
              <a:r>
                <a:rPr lang="en-US" sz="1200" smtClean="0">
                  <a:latin typeface="+mj-lt"/>
                </a:rPr>
                <a:t>R(B)</a:t>
              </a:r>
              <a:endParaRPr lang="en-US" sz="1200" dirty="0">
                <a:latin typeface="+mj-lt"/>
              </a:endParaRPr>
            </a:p>
          </p:txBody>
        </p:sp>
        <p:sp>
          <p:nvSpPr>
            <p:cNvPr id="67" name="TextBox 66"/>
            <p:cNvSpPr txBox="1"/>
            <p:nvPr/>
          </p:nvSpPr>
          <p:spPr>
            <a:xfrm>
              <a:off x="3355327"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a:latin typeface="+mj-lt"/>
                </a:rPr>
                <a:t>W</a:t>
              </a:r>
              <a:r>
                <a:rPr lang="en-US" sz="1200" dirty="0" smtClean="0">
                  <a:latin typeface="+mj-lt"/>
                </a:rPr>
                <a:t>(A)</a:t>
              </a:r>
              <a:endParaRPr lang="en-US" sz="1200" dirty="0">
                <a:latin typeface="+mj-lt"/>
              </a:endParaRPr>
            </a:p>
          </p:txBody>
        </p:sp>
        <p:sp>
          <p:nvSpPr>
            <p:cNvPr id="68" name="TextBox 67"/>
            <p:cNvSpPr txBox="1"/>
            <p:nvPr/>
          </p:nvSpPr>
          <p:spPr>
            <a:xfrm>
              <a:off x="4857724" y="2860811"/>
              <a:ext cx="710613" cy="273838"/>
            </a:xfrm>
            <a:prstGeom prst="rect">
              <a:avLst/>
            </a:prstGeom>
            <a:solidFill>
              <a:srgbClr val="0070C0">
                <a:alpha val="20000"/>
              </a:srgbClr>
            </a:solidFill>
            <a:ln>
              <a:solidFill>
                <a:srgbClr val="0070C0"/>
              </a:solidFill>
            </a:ln>
          </p:spPr>
          <p:txBody>
            <a:bodyPr wrap="square" rtlCol="0">
              <a:spAutoFit/>
            </a:bodyPr>
            <a:lstStyle/>
            <a:p>
              <a:r>
                <a:rPr lang="en-US" sz="1200" dirty="0" smtClean="0">
                  <a:latin typeface="+mj-lt"/>
                </a:rPr>
                <a:t>W(B)</a:t>
              </a:r>
              <a:endParaRPr lang="en-US" sz="1200" dirty="0">
                <a:latin typeface="+mj-lt"/>
              </a:endParaRPr>
            </a:p>
          </p:txBody>
        </p:sp>
      </p:grpSp>
      <p:sp>
        <p:nvSpPr>
          <p:cNvPr id="11" name="Right Arrow 10"/>
          <p:cNvSpPr/>
          <p:nvPr/>
        </p:nvSpPr>
        <p:spPr>
          <a:xfrm>
            <a:off x="5812971" y="3036940"/>
            <a:ext cx="718458" cy="21405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9" name="Right Arrow 68"/>
          <p:cNvSpPr/>
          <p:nvPr/>
        </p:nvSpPr>
        <p:spPr>
          <a:xfrm rot="2307267">
            <a:off x="5736769" y="3942879"/>
            <a:ext cx="718458" cy="214058"/>
          </a:xfrm>
          <a:prstGeom prst="right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TextBox 11"/>
          <p:cNvSpPr txBox="1"/>
          <p:nvPr/>
        </p:nvSpPr>
        <p:spPr>
          <a:xfrm>
            <a:off x="5748124" y="4071686"/>
            <a:ext cx="389850" cy="584775"/>
          </a:xfrm>
          <a:prstGeom prst="rect">
            <a:avLst/>
          </a:prstGeom>
          <a:noFill/>
        </p:spPr>
        <p:txBody>
          <a:bodyPr wrap="none" rtlCol="0">
            <a:spAutoFit/>
          </a:bodyPr>
          <a:lstStyle/>
          <a:p>
            <a:r>
              <a:rPr lang="en-US" sz="3200" b="1" smtClean="0">
                <a:solidFill>
                  <a:srgbClr val="FF0000"/>
                </a:solidFill>
                <a:latin typeface="+mj-lt"/>
              </a:rPr>
              <a:t>X</a:t>
            </a:r>
            <a:endParaRPr lang="en-US" sz="3200" b="1">
              <a:solidFill>
                <a:srgbClr val="FF0000"/>
              </a:solidFill>
              <a:latin typeface="+mj-lt"/>
            </a:endParaRPr>
          </a:p>
        </p:txBody>
      </p:sp>
      <p:sp>
        <p:nvSpPr>
          <p:cNvPr id="70" name="TextBox 69"/>
          <p:cNvSpPr txBox="1"/>
          <p:nvPr/>
        </p:nvSpPr>
        <p:spPr>
          <a:xfrm>
            <a:off x="6885270" y="2097854"/>
            <a:ext cx="2914516" cy="461665"/>
          </a:xfrm>
          <a:prstGeom prst="rect">
            <a:avLst/>
          </a:prstGeom>
          <a:noFill/>
        </p:spPr>
        <p:txBody>
          <a:bodyPr wrap="none" rtlCol="0">
            <a:spAutoFit/>
          </a:bodyPr>
          <a:lstStyle/>
          <a:p>
            <a:r>
              <a:rPr lang="en-US" sz="2400" b="1" i="1" u="sng" dirty="0" smtClean="0">
                <a:latin typeface="+mj-lt"/>
              </a:rPr>
              <a:t>Interleaved Schedules</a:t>
            </a:r>
            <a:r>
              <a:rPr lang="en-US" sz="2400" u="sng" dirty="0" smtClean="0">
                <a:latin typeface="+mj-lt"/>
              </a:rPr>
              <a:t>:</a:t>
            </a:r>
          </a:p>
        </p:txBody>
      </p:sp>
      <p:cxnSp>
        <p:nvCxnSpPr>
          <p:cNvPr id="72" name="Straight Arrow Connector 71"/>
          <p:cNvCxnSpPr>
            <a:stCxn id="21" idx="2"/>
            <a:endCxn id="31" idx="1"/>
          </p:cNvCxnSpPr>
          <p:nvPr/>
        </p:nvCxnSpPr>
        <p:spPr>
          <a:xfrm>
            <a:off x="1150934" y="3036940"/>
            <a:ext cx="2529804"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What can we say about “good” vs. “bad” conflict graphs?</a:t>
            </a:r>
            <a:endParaRPr lang="en-US" dirty="0"/>
          </a:p>
        </p:txBody>
      </p:sp>
      <p:cxnSp>
        <p:nvCxnSpPr>
          <p:cNvPr id="74" name="Straight Arrow Connector 73"/>
          <p:cNvCxnSpPr>
            <a:stCxn id="27" idx="2"/>
            <a:endCxn id="29" idx="1"/>
          </p:cNvCxnSpPr>
          <p:nvPr/>
        </p:nvCxnSpPr>
        <p:spPr>
          <a:xfrm>
            <a:off x="1711078" y="3036940"/>
            <a:ext cx="1444023"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7" idx="2"/>
            <a:endCxn id="31" idx="1"/>
          </p:cNvCxnSpPr>
          <p:nvPr/>
        </p:nvCxnSpPr>
        <p:spPr>
          <a:xfrm>
            <a:off x="1711078" y="3036940"/>
            <a:ext cx="1969660"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2" idx="2"/>
            <a:endCxn id="32" idx="1"/>
          </p:cNvCxnSpPr>
          <p:nvPr/>
        </p:nvCxnSpPr>
        <p:spPr>
          <a:xfrm>
            <a:off x="2277813" y="3036940"/>
            <a:ext cx="2516118"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8" idx="2"/>
            <a:endCxn id="30" idx="1"/>
          </p:cNvCxnSpPr>
          <p:nvPr/>
        </p:nvCxnSpPr>
        <p:spPr>
          <a:xfrm>
            <a:off x="2859873" y="3036940"/>
            <a:ext cx="1413182"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8" idx="2"/>
            <a:endCxn id="32" idx="1"/>
          </p:cNvCxnSpPr>
          <p:nvPr/>
        </p:nvCxnSpPr>
        <p:spPr>
          <a:xfrm>
            <a:off x="2859873" y="3036940"/>
            <a:ext cx="1934058"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9" idx="2"/>
            <a:endCxn id="55" idx="1"/>
          </p:cNvCxnSpPr>
          <p:nvPr/>
        </p:nvCxnSpPr>
        <p:spPr>
          <a:xfrm>
            <a:off x="7374453" y="3036940"/>
            <a:ext cx="1445676"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2"/>
            <a:endCxn id="53" idx="1"/>
          </p:cNvCxnSpPr>
          <p:nvPr/>
        </p:nvCxnSpPr>
        <p:spPr>
          <a:xfrm>
            <a:off x="7934597" y="3036940"/>
            <a:ext cx="359895"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1" idx="2"/>
            <a:endCxn id="55" idx="1"/>
          </p:cNvCxnSpPr>
          <p:nvPr/>
        </p:nvCxnSpPr>
        <p:spPr>
          <a:xfrm>
            <a:off x="7934597" y="3036940"/>
            <a:ext cx="885532"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0" idx="2"/>
            <a:endCxn id="56" idx="1"/>
          </p:cNvCxnSpPr>
          <p:nvPr/>
        </p:nvCxnSpPr>
        <p:spPr>
          <a:xfrm>
            <a:off x="9585460" y="3036940"/>
            <a:ext cx="1431990"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2" idx="2"/>
            <a:endCxn id="54" idx="1"/>
          </p:cNvCxnSpPr>
          <p:nvPr/>
        </p:nvCxnSpPr>
        <p:spPr>
          <a:xfrm>
            <a:off x="10167520" y="3036940"/>
            <a:ext cx="329054"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2" idx="2"/>
            <a:endCxn id="56" idx="1"/>
          </p:cNvCxnSpPr>
          <p:nvPr/>
        </p:nvCxnSpPr>
        <p:spPr>
          <a:xfrm>
            <a:off x="10167520" y="3036940"/>
            <a:ext cx="849930"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1" idx="2"/>
            <a:endCxn id="67" idx="1"/>
          </p:cNvCxnSpPr>
          <p:nvPr/>
        </p:nvCxnSpPr>
        <p:spPr>
          <a:xfrm>
            <a:off x="7374453" y="4829646"/>
            <a:ext cx="1445676"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63" idx="2"/>
            <a:endCxn id="65" idx="1"/>
          </p:cNvCxnSpPr>
          <p:nvPr/>
        </p:nvCxnSpPr>
        <p:spPr>
          <a:xfrm>
            <a:off x="7934597" y="4829646"/>
            <a:ext cx="359895"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3" idx="2"/>
            <a:endCxn id="67" idx="1"/>
          </p:cNvCxnSpPr>
          <p:nvPr/>
        </p:nvCxnSpPr>
        <p:spPr>
          <a:xfrm>
            <a:off x="7934597" y="4829646"/>
            <a:ext cx="885532"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6" idx="3"/>
            <a:endCxn id="64" idx="2"/>
          </p:cNvCxnSpPr>
          <p:nvPr/>
        </p:nvCxnSpPr>
        <p:spPr>
          <a:xfrm flipV="1">
            <a:off x="9862666" y="4829646"/>
            <a:ext cx="1453650"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8" idx="3"/>
            <a:endCxn id="62" idx="2"/>
          </p:cNvCxnSpPr>
          <p:nvPr/>
        </p:nvCxnSpPr>
        <p:spPr>
          <a:xfrm flipV="1">
            <a:off x="10459847" y="4829646"/>
            <a:ext cx="274409"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68" idx="3"/>
            <a:endCxn id="64" idx="2"/>
          </p:cNvCxnSpPr>
          <p:nvPr/>
        </p:nvCxnSpPr>
        <p:spPr>
          <a:xfrm flipV="1">
            <a:off x="10459847" y="4829646"/>
            <a:ext cx="856469" cy="3525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2196055" y="4513538"/>
            <a:ext cx="3026406"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dirty="0" smtClean="0">
                <a:latin typeface="+mj-lt"/>
              </a:rPr>
              <a:t>A </a:t>
            </a:r>
            <a:r>
              <a:rPr lang="en-US" sz="2800" smtClean="0">
                <a:latin typeface="+mj-lt"/>
              </a:rPr>
              <a:t>bit complicated…</a:t>
            </a:r>
            <a:endParaRPr lang="en-US" sz="2800" b="1" dirty="0">
              <a:latin typeface="+mj-lt"/>
            </a:endParaRPr>
          </a:p>
        </p:txBody>
      </p:sp>
      <p:grpSp>
        <p:nvGrpSpPr>
          <p:cNvPr id="71" name="Group 70"/>
          <p:cNvGrpSpPr/>
          <p:nvPr/>
        </p:nvGrpSpPr>
        <p:grpSpPr>
          <a:xfrm>
            <a:off x="0" y="-22510"/>
            <a:ext cx="12192000" cy="307777"/>
            <a:chOff x="0" y="-22510"/>
            <a:chExt cx="12192000" cy="307777"/>
          </a:xfrm>
        </p:grpSpPr>
        <p:sp>
          <p:nvSpPr>
            <p:cNvPr id="76" name="Rectangle 7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7" name="TextBox 76"/>
            <p:cNvSpPr txBox="1"/>
            <p:nvPr/>
          </p:nvSpPr>
          <p:spPr>
            <a:xfrm>
              <a:off x="188780" y="-22510"/>
              <a:ext cx="35331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Conflict Serializability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3007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A01959-B587-3B45-A9B3-C17F42F09305}" type="slidenum">
              <a:rPr lang="en-US" smtClean="0"/>
              <a:t>95</a:t>
            </a:fld>
            <a:endParaRPr lang="en-US" dirty="0"/>
          </a:p>
        </p:txBody>
      </p:sp>
      <p:sp>
        <p:nvSpPr>
          <p:cNvPr id="26" name="TextBox 25"/>
          <p:cNvSpPr txBox="1"/>
          <p:nvPr/>
        </p:nvSpPr>
        <p:spPr>
          <a:xfrm>
            <a:off x="605725" y="2097854"/>
            <a:ext cx="2098651" cy="461665"/>
          </a:xfrm>
          <a:prstGeom prst="rect">
            <a:avLst/>
          </a:prstGeom>
          <a:noFill/>
        </p:spPr>
        <p:txBody>
          <a:bodyPr wrap="none" rtlCol="0">
            <a:spAutoFit/>
          </a:bodyPr>
          <a:lstStyle/>
          <a:p>
            <a:r>
              <a:rPr lang="en-US" sz="2400" b="1" i="1" u="sng" dirty="0" smtClean="0">
                <a:latin typeface="+mj-lt"/>
              </a:rPr>
              <a:t>Serial Schedule</a:t>
            </a:r>
            <a:r>
              <a:rPr lang="en-US" sz="2400" u="sng" dirty="0" smtClean="0">
                <a:latin typeface="+mj-lt"/>
              </a:rPr>
              <a:t>:</a:t>
            </a:r>
          </a:p>
        </p:txBody>
      </p:sp>
      <p:sp>
        <p:nvSpPr>
          <p:cNvPr id="11" name="Right Arrow 10"/>
          <p:cNvSpPr/>
          <p:nvPr/>
        </p:nvSpPr>
        <p:spPr>
          <a:xfrm>
            <a:off x="5812971" y="3036940"/>
            <a:ext cx="718458" cy="21405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9" name="Right Arrow 68"/>
          <p:cNvSpPr/>
          <p:nvPr/>
        </p:nvSpPr>
        <p:spPr>
          <a:xfrm rot="2307267">
            <a:off x="5736769" y="3942879"/>
            <a:ext cx="718458" cy="214058"/>
          </a:xfrm>
          <a:prstGeom prst="right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TextBox 11"/>
          <p:cNvSpPr txBox="1"/>
          <p:nvPr/>
        </p:nvSpPr>
        <p:spPr>
          <a:xfrm>
            <a:off x="5748124" y="4071686"/>
            <a:ext cx="389850" cy="584775"/>
          </a:xfrm>
          <a:prstGeom prst="rect">
            <a:avLst/>
          </a:prstGeom>
          <a:noFill/>
        </p:spPr>
        <p:txBody>
          <a:bodyPr wrap="none" rtlCol="0">
            <a:spAutoFit/>
          </a:bodyPr>
          <a:lstStyle/>
          <a:p>
            <a:r>
              <a:rPr lang="en-US" sz="3200" b="1" smtClean="0">
                <a:solidFill>
                  <a:srgbClr val="FF0000"/>
                </a:solidFill>
                <a:latin typeface="+mj-lt"/>
              </a:rPr>
              <a:t>X</a:t>
            </a:r>
            <a:endParaRPr lang="en-US" sz="3200" b="1">
              <a:solidFill>
                <a:srgbClr val="FF0000"/>
              </a:solidFill>
              <a:latin typeface="+mj-lt"/>
            </a:endParaRPr>
          </a:p>
        </p:txBody>
      </p:sp>
      <p:sp>
        <p:nvSpPr>
          <p:cNvPr id="70" name="TextBox 69"/>
          <p:cNvSpPr txBox="1"/>
          <p:nvPr/>
        </p:nvSpPr>
        <p:spPr>
          <a:xfrm>
            <a:off x="6885270" y="2097854"/>
            <a:ext cx="2914516" cy="461665"/>
          </a:xfrm>
          <a:prstGeom prst="rect">
            <a:avLst/>
          </a:prstGeom>
          <a:noFill/>
        </p:spPr>
        <p:txBody>
          <a:bodyPr wrap="none" rtlCol="0">
            <a:spAutoFit/>
          </a:bodyPr>
          <a:lstStyle/>
          <a:p>
            <a:r>
              <a:rPr lang="en-US" sz="2400" b="1" i="1" u="sng" dirty="0" smtClean="0">
                <a:latin typeface="+mj-lt"/>
              </a:rPr>
              <a:t>Interleaved Schedules</a:t>
            </a:r>
            <a:r>
              <a:rPr lang="en-US" sz="2400" u="sng" dirty="0" smtClean="0">
                <a:latin typeface="+mj-lt"/>
              </a:rPr>
              <a:t>:</a:t>
            </a:r>
          </a:p>
        </p:txBody>
      </p:sp>
      <p:sp>
        <p:nvSpPr>
          <p:cNvPr id="73"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What can we say about “good” vs. “bad” conflict graphs?</a:t>
            </a:r>
            <a:endParaRPr lang="en-US" dirty="0"/>
          </a:p>
        </p:txBody>
      </p:sp>
      <p:grpSp>
        <p:nvGrpSpPr>
          <p:cNvPr id="14" name="Group 13"/>
          <p:cNvGrpSpPr/>
          <p:nvPr/>
        </p:nvGrpSpPr>
        <p:grpSpPr>
          <a:xfrm>
            <a:off x="662764" y="2833780"/>
            <a:ext cx="3869962" cy="1152505"/>
            <a:chOff x="1566079" y="3036940"/>
            <a:chExt cx="2160544" cy="643427"/>
          </a:xfrm>
        </p:grpSpPr>
        <p:grpSp>
          <p:nvGrpSpPr>
            <p:cNvPr id="71" name="Group 70"/>
            <p:cNvGrpSpPr/>
            <p:nvPr/>
          </p:nvGrpSpPr>
          <p:grpSpPr>
            <a:xfrm>
              <a:off x="1566079" y="3036940"/>
              <a:ext cx="632697" cy="632697"/>
              <a:chOff x="7435034" y="4492691"/>
              <a:chExt cx="632697" cy="632697"/>
            </a:xfrm>
          </p:grpSpPr>
          <p:sp>
            <p:nvSpPr>
              <p:cNvPr id="76" name="Oval 75"/>
              <p:cNvSpPr/>
              <p:nvPr/>
            </p:nvSpPr>
            <p:spPr>
              <a:xfrm>
                <a:off x="7435034" y="4492691"/>
                <a:ext cx="632697" cy="63269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3600"/>
              </a:p>
            </p:txBody>
          </p:sp>
          <p:sp>
            <p:nvSpPr>
              <p:cNvPr id="77" name="TextBox 76"/>
              <p:cNvSpPr txBox="1"/>
              <p:nvPr/>
            </p:nvSpPr>
            <p:spPr>
              <a:xfrm>
                <a:off x="7582333" y="4615043"/>
                <a:ext cx="314301" cy="360837"/>
              </a:xfrm>
              <a:prstGeom prst="rect">
                <a:avLst/>
              </a:prstGeom>
              <a:noFill/>
            </p:spPr>
            <p:txBody>
              <a:bodyPr wrap="none" rtlCol="0">
                <a:spAutoFit/>
              </a:bodyPr>
              <a:lstStyle/>
              <a:p>
                <a:r>
                  <a:rPr lang="en-US" sz="3600" b="1" dirty="0" smtClean="0">
                    <a:solidFill>
                      <a:srgbClr val="C00000"/>
                    </a:solidFill>
                    <a:latin typeface="+mj-lt"/>
                  </a:rPr>
                  <a:t>T</a:t>
                </a:r>
                <a:r>
                  <a:rPr lang="en-US" sz="3600" b="1" baseline="-25000" dirty="0" smtClean="0">
                    <a:solidFill>
                      <a:srgbClr val="C00000"/>
                    </a:solidFill>
                    <a:latin typeface="+mj-lt"/>
                  </a:rPr>
                  <a:t>1</a:t>
                </a:r>
                <a:endParaRPr lang="en-US" sz="3600" b="1" baseline="-25000" dirty="0">
                  <a:solidFill>
                    <a:srgbClr val="C00000"/>
                  </a:solidFill>
                  <a:latin typeface="+mj-lt"/>
                </a:endParaRPr>
              </a:p>
            </p:txBody>
          </p:sp>
        </p:grpSp>
        <p:grpSp>
          <p:nvGrpSpPr>
            <p:cNvPr id="78" name="Group 77"/>
            <p:cNvGrpSpPr/>
            <p:nvPr/>
          </p:nvGrpSpPr>
          <p:grpSpPr>
            <a:xfrm>
              <a:off x="3093926" y="3047670"/>
              <a:ext cx="632697" cy="632697"/>
              <a:chOff x="8962881" y="4512752"/>
              <a:chExt cx="632697" cy="632697"/>
            </a:xfrm>
          </p:grpSpPr>
          <p:sp>
            <p:nvSpPr>
              <p:cNvPr id="79" name="Oval 78"/>
              <p:cNvSpPr/>
              <p:nvPr/>
            </p:nvSpPr>
            <p:spPr>
              <a:xfrm>
                <a:off x="8962881" y="4512752"/>
                <a:ext cx="632697" cy="63269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3600"/>
              </a:p>
            </p:txBody>
          </p:sp>
          <p:sp>
            <p:nvSpPr>
              <p:cNvPr id="80" name="TextBox 79"/>
              <p:cNvSpPr txBox="1"/>
              <p:nvPr/>
            </p:nvSpPr>
            <p:spPr>
              <a:xfrm>
                <a:off x="9105830" y="4624373"/>
                <a:ext cx="314301" cy="360837"/>
              </a:xfrm>
              <a:prstGeom prst="rect">
                <a:avLst/>
              </a:prstGeom>
              <a:noFill/>
            </p:spPr>
            <p:txBody>
              <a:bodyPr wrap="none" rtlCol="0">
                <a:spAutoFit/>
              </a:bodyPr>
              <a:lstStyle/>
              <a:p>
                <a:r>
                  <a:rPr lang="en-US" sz="3600" b="1" dirty="0" smtClean="0">
                    <a:solidFill>
                      <a:srgbClr val="0070C0"/>
                    </a:solidFill>
                    <a:latin typeface="+mj-lt"/>
                  </a:rPr>
                  <a:t>T</a:t>
                </a:r>
                <a:r>
                  <a:rPr lang="en-US" sz="3600" b="1" baseline="-25000" dirty="0" smtClean="0">
                    <a:solidFill>
                      <a:srgbClr val="0070C0"/>
                    </a:solidFill>
                    <a:latin typeface="+mj-lt"/>
                  </a:rPr>
                  <a:t>2</a:t>
                </a:r>
                <a:endParaRPr lang="en-US" sz="3600" b="1" baseline="-25000" dirty="0">
                  <a:solidFill>
                    <a:srgbClr val="0070C0"/>
                  </a:solidFill>
                  <a:latin typeface="+mj-lt"/>
                </a:endParaRPr>
              </a:p>
            </p:txBody>
          </p:sp>
        </p:grpSp>
        <p:cxnSp>
          <p:nvCxnSpPr>
            <p:cNvPr id="81" name="Straight Arrow Connector 80"/>
            <p:cNvCxnSpPr/>
            <p:nvPr/>
          </p:nvCxnSpPr>
          <p:spPr>
            <a:xfrm>
              <a:off x="2198776" y="3353289"/>
              <a:ext cx="895150" cy="1073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7141189" y="2678631"/>
            <a:ext cx="3869962" cy="1152505"/>
            <a:chOff x="1566079" y="3036940"/>
            <a:chExt cx="2160544" cy="643427"/>
          </a:xfrm>
        </p:grpSpPr>
        <p:grpSp>
          <p:nvGrpSpPr>
            <p:cNvPr id="112" name="Group 111"/>
            <p:cNvGrpSpPr/>
            <p:nvPr/>
          </p:nvGrpSpPr>
          <p:grpSpPr>
            <a:xfrm>
              <a:off x="1566079" y="3036940"/>
              <a:ext cx="632697" cy="632697"/>
              <a:chOff x="7435034" y="4492691"/>
              <a:chExt cx="632697" cy="632697"/>
            </a:xfrm>
          </p:grpSpPr>
          <p:sp>
            <p:nvSpPr>
              <p:cNvPr id="118" name="Oval 117"/>
              <p:cNvSpPr/>
              <p:nvPr/>
            </p:nvSpPr>
            <p:spPr>
              <a:xfrm>
                <a:off x="7435034" y="4492691"/>
                <a:ext cx="632697" cy="63269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3600"/>
              </a:p>
            </p:txBody>
          </p:sp>
          <p:sp>
            <p:nvSpPr>
              <p:cNvPr id="119" name="TextBox 118"/>
              <p:cNvSpPr txBox="1"/>
              <p:nvPr/>
            </p:nvSpPr>
            <p:spPr>
              <a:xfrm>
                <a:off x="7582333" y="4615043"/>
                <a:ext cx="314301" cy="360837"/>
              </a:xfrm>
              <a:prstGeom prst="rect">
                <a:avLst/>
              </a:prstGeom>
              <a:noFill/>
            </p:spPr>
            <p:txBody>
              <a:bodyPr wrap="none" rtlCol="0">
                <a:spAutoFit/>
              </a:bodyPr>
              <a:lstStyle/>
              <a:p>
                <a:r>
                  <a:rPr lang="en-US" sz="3600" b="1" dirty="0" smtClean="0">
                    <a:solidFill>
                      <a:srgbClr val="C00000"/>
                    </a:solidFill>
                    <a:latin typeface="+mj-lt"/>
                  </a:rPr>
                  <a:t>T</a:t>
                </a:r>
                <a:r>
                  <a:rPr lang="en-US" sz="3600" b="1" baseline="-25000" dirty="0" smtClean="0">
                    <a:solidFill>
                      <a:srgbClr val="C00000"/>
                    </a:solidFill>
                    <a:latin typeface="+mj-lt"/>
                  </a:rPr>
                  <a:t>1</a:t>
                </a:r>
                <a:endParaRPr lang="en-US" sz="3600" b="1" baseline="-25000" dirty="0">
                  <a:solidFill>
                    <a:srgbClr val="C00000"/>
                  </a:solidFill>
                  <a:latin typeface="+mj-lt"/>
                </a:endParaRPr>
              </a:p>
            </p:txBody>
          </p:sp>
        </p:grpSp>
        <p:grpSp>
          <p:nvGrpSpPr>
            <p:cNvPr id="113" name="Group 112"/>
            <p:cNvGrpSpPr/>
            <p:nvPr/>
          </p:nvGrpSpPr>
          <p:grpSpPr>
            <a:xfrm>
              <a:off x="3093926" y="3047670"/>
              <a:ext cx="632697" cy="632697"/>
              <a:chOff x="8962881" y="4512752"/>
              <a:chExt cx="632697" cy="632697"/>
            </a:xfrm>
          </p:grpSpPr>
          <p:sp>
            <p:nvSpPr>
              <p:cNvPr id="116" name="Oval 115"/>
              <p:cNvSpPr/>
              <p:nvPr/>
            </p:nvSpPr>
            <p:spPr>
              <a:xfrm>
                <a:off x="8962881" y="4512752"/>
                <a:ext cx="632697" cy="63269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3600"/>
              </a:p>
            </p:txBody>
          </p:sp>
          <p:sp>
            <p:nvSpPr>
              <p:cNvPr id="117" name="TextBox 116"/>
              <p:cNvSpPr txBox="1"/>
              <p:nvPr/>
            </p:nvSpPr>
            <p:spPr>
              <a:xfrm>
                <a:off x="9105830" y="4624373"/>
                <a:ext cx="314301" cy="360837"/>
              </a:xfrm>
              <a:prstGeom prst="rect">
                <a:avLst/>
              </a:prstGeom>
              <a:noFill/>
            </p:spPr>
            <p:txBody>
              <a:bodyPr wrap="none" rtlCol="0">
                <a:spAutoFit/>
              </a:bodyPr>
              <a:lstStyle/>
              <a:p>
                <a:r>
                  <a:rPr lang="en-US" sz="3600" b="1" dirty="0" smtClean="0">
                    <a:solidFill>
                      <a:srgbClr val="0070C0"/>
                    </a:solidFill>
                    <a:latin typeface="+mj-lt"/>
                  </a:rPr>
                  <a:t>T</a:t>
                </a:r>
                <a:r>
                  <a:rPr lang="en-US" sz="3600" b="1" baseline="-25000" dirty="0" smtClean="0">
                    <a:solidFill>
                      <a:srgbClr val="0070C0"/>
                    </a:solidFill>
                    <a:latin typeface="+mj-lt"/>
                  </a:rPr>
                  <a:t>2</a:t>
                </a:r>
                <a:endParaRPr lang="en-US" sz="3600" b="1" baseline="-25000" dirty="0">
                  <a:solidFill>
                    <a:srgbClr val="0070C0"/>
                  </a:solidFill>
                  <a:latin typeface="+mj-lt"/>
                </a:endParaRPr>
              </a:p>
            </p:txBody>
          </p:sp>
        </p:grpSp>
        <p:cxnSp>
          <p:nvCxnSpPr>
            <p:cNvPr id="114" name="Straight Arrow Connector 113"/>
            <p:cNvCxnSpPr/>
            <p:nvPr/>
          </p:nvCxnSpPr>
          <p:spPr>
            <a:xfrm>
              <a:off x="2198776" y="3353289"/>
              <a:ext cx="895150" cy="1073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7141190" y="4178064"/>
            <a:ext cx="3869962" cy="1152505"/>
            <a:chOff x="1566079" y="3036940"/>
            <a:chExt cx="2160544" cy="643427"/>
          </a:xfrm>
        </p:grpSpPr>
        <p:grpSp>
          <p:nvGrpSpPr>
            <p:cNvPr id="121" name="Group 120"/>
            <p:cNvGrpSpPr/>
            <p:nvPr/>
          </p:nvGrpSpPr>
          <p:grpSpPr>
            <a:xfrm>
              <a:off x="1566079" y="3036940"/>
              <a:ext cx="632697" cy="632697"/>
              <a:chOff x="7435034" y="4492691"/>
              <a:chExt cx="632697" cy="632697"/>
            </a:xfrm>
          </p:grpSpPr>
          <p:sp>
            <p:nvSpPr>
              <p:cNvPr id="126" name="Oval 125"/>
              <p:cNvSpPr/>
              <p:nvPr/>
            </p:nvSpPr>
            <p:spPr>
              <a:xfrm>
                <a:off x="7435034" y="4492691"/>
                <a:ext cx="632697" cy="63269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3600"/>
              </a:p>
            </p:txBody>
          </p:sp>
          <p:sp>
            <p:nvSpPr>
              <p:cNvPr id="127" name="TextBox 126"/>
              <p:cNvSpPr txBox="1"/>
              <p:nvPr/>
            </p:nvSpPr>
            <p:spPr>
              <a:xfrm>
                <a:off x="7582333" y="4615043"/>
                <a:ext cx="314301" cy="360837"/>
              </a:xfrm>
              <a:prstGeom prst="rect">
                <a:avLst/>
              </a:prstGeom>
              <a:noFill/>
            </p:spPr>
            <p:txBody>
              <a:bodyPr wrap="none" rtlCol="0">
                <a:spAutoFit/>
              </a:bodyPr>
              <a:lstStyle/>
              <a:p>
                <a:r>
                  <a:rPr lang="en-US" sz="3600" b="1" dirty="0" smtClean="0">
                    <a:solidFill>
                      <a:srgbClr val="C00000"/>
                    </a:solidFill>
                    <a:latin typeface="+mj-lt"/>
                  </a:rPr>
                  <a:t>T</a:t>
                </a:r>
                <a:r>
                  <a:rPr lang="en-US" sz="3600" b="1" baseline="-25000" dirty="0" smtClean="0">
                    <a:solidFill>
                      <a:srgbClr val="C00000"/>
                    </a:solidFill>
                    <a:latin typeface="+mj-lt"/>
                  </a:rPr>
                  <a:t>1</a:t>
                </a:r>
                <a:endParaRPr lang="en-US" sz="3600" b="1" baseline="-25000" dirty="0">
                  <a:solidFill>
                    <a:srgbClr val="C00000"/>
                  </a:solidFill>
                  <a:latin typeface="+mj-lt"/>
                </a:endParaRPr>
              </a:p>
            </p:txBody>
          </p:sp>
        </p:grpSp>
        <p:grpSp>
          <p:nvGrpSpPr>
            <p:cNvPr id="122" name="Group 121"/>
            <p:cNvGrpSpPr/>
            <p:nvPr/>
          </p:nvGrpSpPr>
          <p:grpSpPr>
            <a:xfrm>
              <a:off x="3093926" y="3047670"/>
              <a:ext cx="632697" cy="632697"/>
              <a:chOff x="8962881" y="4512752"/>
              <a:chExt cx="632697" cy="632697"/>
            </a:xfrm>
          </p:grpSpPr>
          <p:sp>
            <p:nvSpPr>
              <p:cNvPr id="124" name="Oval 123"/>
              <p:cNvSpPr/>
              <p:nvPr/>
            </p:nvSpPr>
            <p:spPr>
              <a:xfrm>
                <a:off x="8962881" y="4512752"/>
                <a:ext cx="632697" cy="63269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3600"/>
              </a:p>
            </p:txBody>
          </p:sp>
          <p:sp>
            <p:nvSpPr>
              <p:cNvPr id="125" name="TextBox 124"/>
              <p:cNvSpPr txBox="1"/>
              <p:nvPr/>
            </p:nvSpPr>
            <p:spPr>
              <a:xfrm>
                <a:off x="9105830" y="4624373"/>
                <a:ext cx="314301" cy="360837"/>
              </a:xfrm>
              <a:prstGeom prst="rect">
                <a:avLst/>
              </a:prstGeom>
              <a:noFill/>
            </p:spPr>
            <p:txBody>
              <a:bodyPr wrap="none" rtlCol="0">
                <a:spAutoFit/>
              </a:bodyPr>
              <a:lstStyle/>
              <a:p>
                <a:r>
                  <a:rPr lang="en-US" sz="3600" b="1" dirty="0" smtClean="0">
                    <a:solidFill>
                      <a:srgbClr val="0070C0"/>
                    </a:solidFill>
                    <a:latin typeface="+mj-lt"/>
                  </a:rPr>
                  <a:t>T</a:t>
                </a:r>
                <a:r>
                  <a:rPr lang="en-US" sz="3600" b="1" baseline="-25000" dirty="0" smtClean="0">
                    <a:solidFill>
                      <a:srgbClr val="0070C0"/>
                    </a:solidFill>
                    <a:latin typeface="+mj-lt"/>
                  </a:rPr>
                  <a:t>2</a:t>
                </a:r>
                <a:endParaRPr lang="en-US" sz="3600" b="1" baseline="-25000" dirty="0">
                  <a:solidFill>
                    <a:srgbClr val="0070C0"/>
                  </a:solidFill>
                  <a:latin typeface="+mj-lt"/>
                </a:endParaRPr>
              </a:p>
            </p:txBody>
          </p:sp>
        </p:grpSp>
        <p:cxnSp>
          <p:nvCxnSpPr>
            <p:cNvPr id="123" name="Straight Arrow Connector 122"/>
            <p:cNvCxnSpPr>
              <a:stCxn id="126" idx="7"/>
              <a:endCxn id="124" idx="1"/>
            </p:cNvCxnSpPr>
            <p:nvPr/>
          </p:nvCxnSpPr>
          <p:spPr>
            <a:xfrm>
              <a:off x="2106120" y="3129596"/>
              <a:ext cx="1080462" cy="1073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24" idx="3"/>
              <a:endCxn id="126" idx="5"/>
            </p:cNvCxnSpPr>
            <p:nvPr/>
          </p:nvCxnSpPr>
          <p:spPr>
            <a:xfrm flipH="1" flipV="1">
              <a:off x="2106119" y="3576981"/>
              <a:ext cx="1080464" cy="1073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9" name="Rectangle 128"/>
          <p:cNvSpPr/>
          <p:nvPr/>
        </p:nvSpPr>
        <p:spPr>
          <a:xfrm>
            <a:off x="2431394" y="5677497"/>
            <a:ext cx="7329208"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u="sng" dirty="0" smtClean="0">
                <a:latin typeface="+mj-lt"/>
              </a:rPr>
              <a:t>Theorem</a:t>
            </a:r>
            <a:r>
              <a:rPr lang="en-US" sz="2800" dirty="0">
                <a:latin typeface="+mj-lt"/>
              </a:rPr>
              <a:t>: Schedule is </a:t>
            </a:r>
            <a:r>
              <a:rPr lang="en-US" sz="2800" b="1" dirty="0">
                <a:latin typeface="+mj-lt"/>
              </a:rPr>
              <a:t>conflict serializable</a:t>
            </a:r>
            <a:r>
              <a:rPr lang="en-US" sz="2800" b="1" dirty="0">
                <a:solidFill>
                  <a:srgbClr val="FF0000"/>
                </a:solidFill>
                <a:latin typeface="+mj-lt"/>
              </a:rPr>
              <a:t> </a:t>
            </a:r>
            <a:r>
              <a:rPr lang="en-US" sz="2800" dirty="0">
                <a:latin typeface="+mj-lt"/>
              </a:rPr>
              <a:t>if and only if its </a:t>
            </a:r>
            <a:r>
              <a:rPr lang="en-US" sz="2800" dirty="0" smtClean="0">
                <a:latin typeface="+mj-lt"/>
              </a:rPr>
              <a:t>conflict graph </a:t>
            </a:r>
            <a:r>
              <a:rPr lang="en-US" sz="2800" dirty="0">
                <a:latin typeface="+mj-lt"/>
              </a:rPr>
              <a:t>is </a:t>
            </a:r>
            <a:r>
              <a:rPr lang="en-US" sz="2800" b="1" u="sng" dirty="0">
                <a:latin typeface="+mj-lt"/>
              </a:rPr>
              <a:t>acyclic</a:t>
            </a:r>
          </a:p>
        </p:txBody>
      </p:sp>
      <p:sp>
        <p:nvSpPr>
          <p:cNvPr id="130" name="Rectangle 129"/>
          <p:cNvSpPr/>
          <p:nvPr/>
        </p:nvSpPr>
        <p:spPr>
          <a:xfrm>
            <a:off x="3793532" y="4525347"/>
            <a:ext cx="1320674"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smtClean="0">
                <a:latin typeface="+mj-lt"/>
              </a:rPr>
              <a:t>Simple!</a:t>
            </a:r>
            <a:endParaRPr lang="en-US" sz="2800" b="1" dirty="0">
              <a:latin typeface="+mj-lt"/>
            </a:endParaRPr>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31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Conflict Serializability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6246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14271"/>
            <a:ext cx="8229600" cy="1143000"/>
          </a:xfrm>
        </p:spPr>
        <p:txBody>
          <a:bodyPr>
            <a:normAutofit fontScale="90000"/>
          </a:bodyPr>
          <a:lstStyle/>
          <a:p>
            <a:r>
              <a:rPr lang="en-US" dirty="0" smtClean="0"/>
              <a:t>Let’s unpack this notion of acyclic conflict graphs…</a:t>
            </a:r>
            <a:endParaRPr lang="en-US" dirty="0"/>
          </a:p>
        </p:txBody>
      </p:sp>
      <p:grpSp>
        <p:nvGrpSpPr>
          <p:cNvPr id="6" name="Group 5"/>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5331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Conflict Serializability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0558204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DAGs &amp; Topological Orderings</a:t>
            </a:r>
            <a:endParaRPr lang="en-US" dirty="0"/>
          </a:p>
        </p:txBody>
      </p:sp>
      <p:sp>
        <p:nvSpPr>
          <p:cNvPr id="3" name="Content Placeholder 2"/>
          <p:cNvSpPr>
            <a:spLocks noGrp="1"/>
          </p:cNvSpPr>
          <p:nvPr>
            <p:ph idx="1"/>
          </p:nvPr>
        </p:nvSpPr>
        <p:spPr/>
        <p:txBody>
          <a:bodyPr/>
          <a:lstStyle/>
          <a:p>
            <a:r>
              <a:rPr lang="en-US" dirty="0" smtClean="0"/>
              <a:t>A </a:t>
            </a:r>
            <a:r>
              <a:rPr lang="en-US" b="1" dirty="0" smtClean="0"/>
              <a:t>topological ordering </a:t>
            </a:r>
            <a:r>
              <a:rPr lang="en-US" dirty="0" smtClean="0"/>
              <a:t>of a directed graph is a linear ordering of its vertices that respects all the directed edges</a:t>
            </a:r>
          </a:p>
          <a:p>
            <a:endParaRPr lang="en-US" dirty="0" smtClean="0"/>
          </a:p>
          <a:p>
            <a:r>
              <a:rPr lang="en-US" dirty="0" smtClean="0"/>
              <a:t>A directed </a:t>
            </a:r>
            <a:r>
              <a:rPr lang="en-US" b="1" u="sng" dirty="0" smtClean="0"/>
              <a:t>acyclic</a:t>
            </a:r>
            <a:r>
              <a:rPr lang="en-US" dirty="0" smtClean="0"/>
              <a:t> graph (DAG) always has one or more </a:t>
            </a:r>
            <a:r>
              <a:rPr lang="en-US" b="1" dirty="0" smtClean="0"/>
              <a:t>topological orderings</a:t>
            </a:r>
          </a:p>
          <a:p>
            <a:pPr lvl="1"/>
            <a:r>
              <a:rPr lang="en-US" dirty="0" smtClean="0"/>
              <a:t>(And there exists a topological ordering </a:t>
            </a:r>
            <a:r>
              <a:rPr lang="en-US" i="1" dirty="0" smtClean="0"/>
              <a:t>if and only if </a:t>
            </a:r>
            <a:r>
              <a:rPr lang="en-US" dirty="0" smtClean="0"/>
              <a:t>there are no directed cycles)</a:t>
            </a:r>
            <a:endParaRPr lang="en-US"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53731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Topological orderings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044019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DAGs &amp; Topological Orderings</a:t>
            </a:r>
            <a:endParaRPr lang="en-US" dirty="0"/>
          </a:p>
        </p:txBody>
      </p:sp>
      <p:sp>
        <p:nvSpPr>
          <p:cNvPr id="3" name="Content Placeholder 2"/>
          <p:cNvSpPr>
            <a:spLocks noGrp="1"/>
          </p:cNvSpPr>
          <p:nvPr>
            <p:ph idx="1"/>
          </p:nvPr>
        </p:nvSpPr>
        <p:spPr/>
        <p:txBody>
          <a:bodyPr/>
          <a:lstStyle/>
          <a:p>
            <a:r>
              <a:rPr lang="en-US" dirty="0" smtClean="0"/>
              <a:t>Ex: What is one possible topological ordering here?</a:t>
            </a:r>
            <a:endParaRPr lang="en-US" dirty="0"/>
          </a:p>
        </p:txBody>
      </p:sp>
      <p:sp>
        <p:nvSpPr>
          <p:cNvPr id="7" name="Oval 6"/>
          <p:cNvSpPr/>
          <p:nvPr/>
        </p:nvSpPr>
        <p:spPr>
          <a:xfrm>
            <a:off x="1520933" y="3508310"/>
            <a:ext cx="578498" cy="578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8" name="Oval 7"/>
          <p:cNvSpPr/>
          <p:nvPr/>
        </p:nvSpPr>
        <p:spPr>
          <a:xfrm>
            <a:off x="2332697" y="5038531"/>
            <a:ext cx="578498" cy="578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9" name="Oval 8"/>
          <p:cNvSpPr/>
          <p:nvPr/>
        </p:nvSpPr>
        <p:spPr>
          <a:xfrm>
            <a:off x="942435" y="5029200"/>
            <a:ext cx="578498" cy="578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Oval 9"/>
          <p:cNvSpPr/>
          <p:nvPr/>
        </p:nvSpPr>
        <p:spPr>
          <a:xfrm>
            <a:off x="4010083" y="2929812"/>
            <a:ext cx="578498" cy="578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2" name="Straight Arrow Connector 11"/>
          <p:cNvCxnSpPr>
            <a:stCxn id="10" idx="2"/>
            <a:endCxn id="7" idx="6"/>
          </p:cNvCxnSpPr>
          <p:nvPr/>
        </p:nvCxnSpPr>
        <p:spPr>
          <a:xfrm flipH="1">
            <a:off x="2099431" y="3219061"/>
            <a:ext cx="1910652" cy="57849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9" idx="7"/>
          </p:cNvCxnSpPr>
          <p:nvPr/>
        </p:nvCxnSpPr>
        <p:spPr>
          <a:xfrm flipH="1">
            <a:off x="1436214" y="4086808"/>
            <a:ext cx="373968" cy="102711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4"/>
            <a:endCxn id="8" idx="1"/>
          </p:cNvCxnSpPr>
          <p:nvPr/>
        </p:nvCxnSpPr>
        <p:spPr>
          <a:xfrm>
            <a:off x="1810182" y="4086808"/>
            <a:ext cx="607234" cy="103644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00277" y="3335894"/>
            <a:ext cx="3563378"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Ex: 0, 1, 2</a:t>
            </a:r>
            <a:r>
              <a:rPr lang="en-US" sz="2400" smtClean="0">
                <a:latin typeface="+mj-lt"/>
              </a:rPr>
              <a:t>, 3  (or: 0, 1, 3, 2)</a:t>
            </a:r>
            <a:endParaRPr lang="en-US" sz="2400" dirty="0" smtClean="0">
              <a:latin typeface="+mj-lt"/>
            </a:endParaRPr>
          </a:p>
        </p:txBody>
      </p:sp>
      <p:grpSp>
        <p:nvGrpSpPr>
          <p:cNvPr id="15" name="Group 14"/>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53731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Topological orderings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6587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DAGs &amp; Topological Orderings</a:t>
            </a:r>
            <a:endParaRPr lang="en-US" dirty="0"/>
          </a:p>
        </p:txBody>
      </p:sp>
      <p:sp>
        <p:nvSpPr>
          <p:cNvPr id="3" name="Content Placeholder 2"/>
          <p:cNvSpPr>
            <a:spLocks noGrp="1"/>
          </p:cNvSpPr>
          <p:nvPr>
            <p:ph idx="1"/>
          </p:nvPr>
        </p:nvSpPr>
        <p:spPr/>
        <p:txBody>
          <a:bodyPr/>
          <a:lstStyle/>
          <a:p>
            <a:r>
              <a:rPr lang="en-US" dirty="0" smtClean="0"/>
              <a:t>Ex: What is one possible topological ordering here?</a:t>
            </a:r>
            <a:endParaRPr lang="en-US" dirty="0"/>
          </a:p>
        </p:txBody>
      </p:sp>
      <p:sp>
        <p:nvSpPr>
          <p:cNvPr id="7" name="Oval 6"/>
          <p:cNvSpPr/>
          <p:nvPr/>
        </p:nvSpPr>
        <p:spPr>
          <a:xfrm>
            <a:off x="1520933" y="3508310"/>
            <a:ext cx="578498" cy="578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8" name="Oval 7"/>
          <p:cNvSpPr/>
          <p:nvPr/>
        </p:nvSpPr>
        <p:spPr>
          <a:xfrm>
            <a:off x="2332697" y="5038531"/>
            <a:ext cx="578498" cy="578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9" name="Oval 8"/>
          <p:cNvSpPr/>
          <p:nvPr/>
        </p:nvSpPr>
        <p:spPr>
          <a:xfrm>
            <a:off x="942435" y="5029200"/>
            <a:ext cx="578498" cy="578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Oval 9"/>
          <p:cNvSpPr/>
          <p:nvPr/>
        </p:nvSpPr>
        <p:spPr>
          <a:xfrm>
            <a:off x="4010083" y="2929812"/>
            <a:ext cx="578498" cy="578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2" name="Straight Arrow Connector 11"/>
          <p:cNvCxnSpPr>
            <a:stCxn id="10" idx="2"/>
            <a:endCxn id="7" idx="6"/>
          </p:cNvCxnSpPr>
          <p:nvPr/>
        </p:nvCxnSpPr>
        <p:spPr>
          <a:xfrm flipH="1">
            <a:off x="2099431" y="3219061"/>
            <a:ext cx="1910652" cy="57849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9" idx="7"/>
          </p:cNvCxnSpPr>
          <p:nvPr/>
        </p:nvCxnSpPr>
        <p:spPr>
          <a:xfrm flipH="1">
            <a:off x="1436214" y="4086808"/>
            <a:ext cx="373968" cy="102711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2"/>
          </p:cNvCxnSpPr>
          <p:nvPr/>
        </p:nvCxnSpPr>
        <p:spPr>
          <a:xfrm flipV="1">
            <a:off x="1520933" y="5327780"/>
            <a:ext cx="811764" cy="5099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82831" y="4086808"/>
            <a:ext cx="2626338"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200" dirty="0" smtClean="0">
                <a:latin typeface="+mj-lt"/>
              </a:rPr>
              <a:t>There </a:t>
            </a:r>
            <a:r>
              <a:rPr lang="en-US" sz="3200" smtClean="0">
                <a:latin typeface="+mj-lt"/>
              </a:rPr>
              <a:t>is none!</a:t>
            </a:r>
            <a:endParaRPr lang="en-US" sz="3200" dirty="0" smtClean="0">
              <a:latin typeface="+mj-lt"/>
            </a:endParaRPr>
          </a:p>
        </p:txBody>
      </p:sp>
      <p:cxnSp>
        <p:nvCxnSpPr>
          <p:cNvPr id="17" name="Straight Arrow Connector 16"/>
          <p:cNvCxnSpPr>
            <a:stCxn id="8" idx="0"/>
            <a:endCxn id="7" idx="5"/>
          </p:cNvCxnSpPr>
          <p:nvPr/>
        </p:nvCxnSpPr>
        <p:spPr>
          <a:xfrm flipH="1" flipV="1">
            <a:off x="2014712" y="4002089"/>
            <a:ext cx="607234" cy="103644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0" y="-22510"/>
            <a:ext cx="12192000" cy="307777"/>
            <a:chOff x="0" y="-22510"/>
            <a:chExt cx="12192000" cy="307777"/>
          </a:xfrm>
        </p:grpSpPr>
        <p:sp>
          <p:nvSpPr>
            <p:cNvPr id="23" name="Rectangle 2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4" name="TextBox 23"/>
            <p:cNvSpPr txBox="1"/>
            <p:nvPr/>
          </p:nvSpPr>
          <p:spPr>
            <a:xfrm>
              <a:off x="188780" y="-22510"/>
              <a:ext cx="353731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8  &gt;  Section 2  &gt;  Topological orderings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4196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7178</TotalTime>
  <Words>6299</Words>
  <Application>Microsoft Macintosh PowerPoint</Application>
  <PresentationFormat>Widescreen</PresentationFormat>
  <Paragraphs>1356</Paragraphs>
  <Slides>113</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113</vt:i4>
      </vt:variant>
    </vt:vector>
  </HeadingPairs>
  <TitlesOfParts>
    <vt:vector size="122" baseType="lpstr">
      <vt:lpstr>Book Antiqua</vt:lpstr>
      <vt:lpstr>Calibri</vt:lpstr>
      <vt:lpstr>Calibri Light</vt:lpstr>
      <vt:lpstr>Cambria Math</vt:lpstr>
      <vt:lpstr>Courier</vt:lpstr>
      <vt:lpstr>Menlo</vt:lpstr>
      <vt:lpstr>Wingdings</vt:lpstr>
      <vt:lpstr>Arial</vt:lpstr>
      <vt:lpstr>Office Theme</vt:lpstr>
      <vt:lpstr>Lectures 7 &amp; 8: Transactions</vt:lpstr>
      <vt:lpstr>Announcements</vt:lpstr>
      <vt:lpstr>Announcements</vt:lpstr>
      <vt:lpstr>Goals for this pair of lectures</vt:lpstr>
      <vt:lpstr>Lecture 7: Intro to Transactions &amp; Logging</vt:lpstr>
      <vt:lpstr>Today’s Lecture</vt:lpstr>
      <vt:lpstr>1. Transactions</vt:lpstr>
      <vt:lpstr>What you will learn about in this section</vt:lpstr>
      <vt:lpstr>High-level: Disk vs. Main Memory</vt:lpstr>
      <vt:lpstr>PowerPoint Presentation</vt:lpstr>
      <vt:lpstr>Our model: Three Types of Regions of Memory</vt:lpstr>
      <vt:lpstr>PowerPoint Presentation</vt:lpstr>
      <vt:lpstr>Transactions</vt:lpstr>
      <vt:lpstr>Transactions: Basic Definition</vt:lpstr>
      <vt:lpstr>Transactions: Basic Definition</vt:lpstr>
      <vt:lpstr>Transactions in SQL</vt:lpstr>
      <vt:lpstr>Model of Transaction for CS 145</vt:lpstr>
      <vt:lpstr>Motivation for Transactions</vt:lpstr>
      <vt:lpstr>Motivation</vt:lpstr>
      <vt:lpstr>Protection against crashes / aborts</vt:lpstr>
      <vt:lpstr>Protection against crashes / aborts</vt:lpstr>
      <vt:lpstr>Motivation</vt:lpstr>
      <vt:lpstr>Multiple users: single statements</vt:lpstr>
      <vt:lpstr>Multiple users: single statements</vt:lpstr>
      <vt:lpstr>2. Properties of Transactions</vt:lpstr>
      <vt:lpstr>What you will learn about in this section</vt:lpstr>
      <vt:lpstr>Transaction Properties: ACID</vt:lpstr>
      <vt:lpstr>ACID: Atomicity</vt:lpstr>
      <vt:lpstr>ACID: Consistency</vt:lpstr>
      <vt:lpstr>ACID: Isolation</vt:lpstr>
      <vt:lpstr>ACID: Durability</vt:lpstr>
      <vt:lpstr>Challenges for ACID properties</vt:lpstr>
      <vt:lpstr>A Note: ACID is contentious!</vt:lpstr>
      <vt:lpstr>Goal for this lecture: Ensuring Atomicity &amp; Durability</vt:lpstr>
      <vt:lpstr>The Log</vt:lpstr>
      <vt:lpstr>Basic Idea: (Physical) Logging</vt:lpstr>
      <vt:lpstr>Why do we need logging for atomicity?</vt:lpstr>
      <vt:lpstr>3. Atomicity &amp; Durability via Logging</vt:lpstr>
      <vt:lpstr>What you will learn about in this section</vt:lpstr>
      <vt:lpstr>A Picture of Logging</vt:lpstr>
      <vt:lpstr>A picture of logging</vt:lpstr>
      <vt:lpstr>A picture of logging</vt:lpstr>
      <vt:lpstr>A picture of logging</vt:lpstr>
      <vt:lpstr>What is the correct way to write this all to disk?</vt:lpstr>
      <vt:lpstr>Write-Ahead Logging (WAL) TXN Commit Protocol</vt:lpstr>
      <vt:lpstr>Transaction Commit Process</vt:lpstr>
      <vt:lpstr>Incorrect Commit Protocol #1</vt:lpstr>
      <vt:lpstr>Incorrect Commit Protocol #2</vt:lpstr>
      <vt:lpstr>Improved Commit Protocol (WAL)</vt:lpstr>
      <vt:lpstr>Write-ahead Logging (WAL) Commit Protocol</vt:lpstr>
      <vt:lpstr>Write-ahead Logging (WAL) Commit Protocol</vt:lpstr>
      <vt:lpstr>Write-Ahead Logging (WAL)</vt:lpstr>
      <vt:lpstr>Logging Summary</vt:lpstr>
      <vt:lpstr>Lecture 8: Concurrency &amp; Locking</vt:lpstr>
      <vt:lpstr>Today’s Lecture</vt:lpstr>
      <vt:lpstr>1. Concurrency, Scheduling &amp; Anomalies</vt:lpstr>
      <vt:lpstr>What you will learn about in this section</vt:lpstr>
      <vt:lpstr>Concurrency: Isolation &amp; Consistency</vt:lpstr>
      <vt:lpstr>Note the hard part…</vt:lpstr>
      <vt:lpstr>Example- consider two TXNs:</vt:lpstr>
      <vt:lpstr>Example- consider two TXNs:</vt:lpstr>
      <vt:lpstr>Example- consider two TXNs:</vt:lpstr>
      <vt:lpstr>Example- consider two TXNs:</vt:lpstr>
      <vt:lpstr>Example- consider two TXNs:</vt:lpstr>
      <vt:lpstr>Recall: Three Types of Regions of Memory</vt:lpstr>
      <vt:lpstr>Why Interleave TXNs?</vt:lpstr>
      <vt:lpstr>Interleaving &amp; Isolation</vt:lpstr>
      <vt:lpstr>Scheduling examples</vt:lpstr>
      <vt:lpstr>Scheduling examples</vt:lpstr>
      <vt:lpstr>Scheduling examples</vt:lpstr>
      <vt:lpstr>Scheduling examples</vt:lpstr>
      <vt:lpstr>Scheduling Definitions</vt:lpstr>
      <vt:lpstr>Serializable?</vt:lpstr>
      <vt:lpstr>Serializable?</vt:lpstr>
      <vt:lpstr>What else can go wrong with interleaving?</vt:lpstr>
      <vt:lpstr>The DBMS’s view of the schedule</vt:lpstr>
      <vt:lpstr>Conflict Types</vt:lpstr>
      <vt:lpstr>PowerPoint Presentation</vt:lpstr>
      <vt:lpstr>PowerPoint Presentation</vt:lpstr>
      <vt:lpstr>PowerPoint Presentation</vt:lpstr>
      <vt:lpstr>PowerPoint Presentation</vt:lpstr>
      <vt:lpstr>Activity-8-1.ipynb</vt:lpstr>
      <vt:lpstr>2. Conflict Serializability, Locking &amp; Deadlock</vt:lpstr>
      <vt:lpstr>What you will learn about in this section</vt:lpstr>
      <vt:lpstr>Recall: Concurrency as Interleaving TXNs</vt:lpstr>
      <vt:lpstr>Recall: “Good” vs. “bad” schedules</vt:lpstr>
      <vt:lpstr>Ways of Defining “Good” vs. “Bad” Schedules</vt:lpstr>
      <vt:lpstr>Conflicts</vt:lpstr>
      <vt:lpstr>Conflicts</vt:lpstr>
      <vt:lpstr>Conflict Serializability</vt:lpstr>
      <vt:lpstr>Recall: “Good” vs. “bad” schedules</vt:lpstr>
      <vt:lpstr>Note: Conflicts vs. Anomalies</vt:lpstr>
      <vt:lpstr>The Conflict Graph</vt:lpstr>
      <vt:lpstr>PowerPoint Presentation</vt:lpstr>
      <vt:lpstr>PowerPoint Presentation</vt:lpstr>
      <vt:lpstr>Let’s unpack this notion of acyclic conflict graphs…</vt:lpstr>
      <vt:lpstr>DAGs &amp; Topological Orderings</vt:lpstr>
      <vt:lpstr>DAGs &amp; Topological Orderings</vt:lpstr>
      <vt:lpstr>DAGs &amp; Topological Orderings</vt:lpstr>
      <vt:lpstr>Connection to conflict serializability</vt:lpstr>
      <vt:lpstr>Strict Two-Phase Locking</vt:lpstr>
      <vt:lpstr>Strict Two-phase Locking (Strict 2PL) Protocol:</vt:lpstr>
      <vt:lpstr>Picture of 2-Phase Locking (2PL)</vt:lpstr>
      <vt:lpstr>Strict 2PL</vt:lpstr>
      <vt:lpstr>Strict 2PL</vt:lpstr>
      <vt:lpstr>Deadlock Detection: Example</vt:lpstr>
      <vt:lpstr>Deadlock Detection: Example</vt:lpstr>
      <vt:lpstr>Deadlock Detection: Example</vt:lpstr>
      <vt:lpstr>Deadlock Detection: Example</vt:lpstr>
      <vt:lpstr>The problem? Deadlock!??!</vt:lpstr>
      <vt:lpstr>Deadlocks</vt:lpstr>
      <vt:lpstr>Deadlock Detection</vt:lpstr>
      <vt:lpstr>Summary</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145 Style Guide</dc:title>
  <dc:creator>Alex Ratner</dc:creator>
  <cp:lastModifiedBy>Christopher Re</cp:lastModifiedBy>
  <cp:revision>273</cp:revision>
  <cp:lastPrinted>2016-10-16T01:17:37Z</cp:lastPrinted>
  <dcterms:created xsi:type="dcterms:W3CDTF">2015-09-11T05:09:33Z</dcterms:created>
  <dcterms:modified xsi:type="dcterms:W3CDTF">2016-10-18T15:27:19Z</dcterms:modified>
</cp:coreProperties>
</file>