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6" r:id="rId3"/>
    <p:sldId id="324" r:id="rId4"/>
    <p:sldId id="327" r:id="rId5"/>
    <p:sldId id="329" r:id="rId6"/>
    <p:sldId id="352" r:id="rId7"/>
    <p:sldId id="413" r:id="rId8"/>
    <p:sldId id="353" r:id="rId9"/>
    <p:sldId id="333" r:id="rId10"/>
    <p:sldId id="336" r:id="rId11"/>
    <p:sldId id="422" r:id="rId12"/>
    <p:sldId id="420" r:id="rId13"/>
    <p:sldId id="454" r:id="rId14"/>
    <p:sldId id="355" r:id="rId15"/>
    <p:sldId id="357" r:id="rId16"/>
    <p:sldId id="365" r:id="rId17"/>
    <p:sldId id="367" r:id="rId18"/>
    <p:sldId id="368" r:id="rId19"/>
    <p:sldId id="455" r:id="rId20"/>
    <p:sldId id="294" r:id="rId21"/>
    <p:sldId id="295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70B40A-8B83-954F-B0C9-E508580E2DB3}">
          <p14:sldIdLst>
            <p14:sldId id="257"/>
            <p14:sldId id="266"/>
            <p14:sldId id="324"/>
            <p14:sldId id="327"/>
            <p14:sldId id="329"/>
            <p14:sldId id="352"/>
            <p14:sldId id="413"/>
            <p14:sldId id="353"/>
            <p14:sldId id="333"/>
            <p14:sldId id="336"/>
            <p14:sldId id="422"/>
            <p14:sldId id="420"/>
            <p14:sldId id="454"/>
            <p14:sldId id="355"/>
            <p14:sldId id="357"/>
            <p14:sldId id="365"/>
            <p14:sldId id="367"/>
            <p14:sldId id="368"/>
            <p14:sldId id="455"/>
            <p14:sldId id="294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09"/>
    <p:restoredTop sz="93939"/>
  </p:normalViewPr>
  <p:slideViewPr>
    <p:cSldViewPr snapToGrid="0" snapToObjects="1">
      <p:cViewPr>
        <p:scale>
          <a:sx n="51" d="100"/>
          <a:sy n="51" d="100"/>
        </p:scale>
        <p:origin x="-160" y="-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A8FA6-E931-E34C-A0CF-EE1E182D930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B627-520C-7B43-8113-02D87B9F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2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2721A-F473-2F41-B591-7C198D805901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35867-9BF2-6949-B91A-0D7FA39A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35867-9BF2-6949-B91A-0D7FA39A1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35867-9BF2-6949-B91A-0D7FA39A17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16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7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6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A218-B33F-7A42-87AA-E5AD9850633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CC65-E6BF-FA43-A7A9-3E702FB6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Joins Review and Bonus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11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(SMJ): Basic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248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compute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Sort R, S on A using </a:t>
                </a:r>
                <a:r>
                  <a:rPr lang="en-US" b="1" i="1" dirty="0" smtClean="0"/>
                  <a:t>external merge sort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b="1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i="1" dirty="0" smtClean="0"/>
                  <a:t>Scan</a:t>
                </a:r>
                <a:r>
                  <a:rPr lang="en-US" dirty="0" smtClean="0"/>
                  <a:t> sorted files and “merge”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b="1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 smtClean="0"/>
                  <a:t>[May need to “backup”- if there are many duplicate join keys]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24801"/>
              </a:xfrm>
              <a:blipFill rotWithShape="0">
                <a:blip r:embed="rId2"/>
                <a:stretch>
                  <a:fillRect l="-1217" t="-3915" b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49866" y="5520367"/>
            <a:ext cx="689226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  <a:sym typeface="Wingdings"/>
              </a:rPr>
              <a:t>Note that if R, S are already sorted on A, SMJ will be awesome!</a:t>
            </a:r>
            <a:endParaRPr lang="en-US" sz="3200" b="1" i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SMJ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288594" y="1825625"/>
            <a:ext cx="306520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sym typeface="Wingdings"/>
              </a:rPr>
              <a:t>Note that we are only considering equality join conditions here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017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050459" y="949294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61555" y="5859413"/>
            <a:ext cx="230004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Joined output file created!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4" name="Rectangle 6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8780" y="-22510"/>
              <a:ext cx="2618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Backup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91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322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On this last pass, we only do P(R) + P(S) + OUT IOs to complete the join!</a:t>
                </a:r>
              </a:p>
              <a:p>
                <a:endParaRPr lang="en-US" dirty="0"/>
              </a:p>
              <a:p>
                <a:r>
                  <a:rPr lang="en-US" dirty="0" smtClean="0"/>
                  <a:t>If we can initially split R and S into </a:t>
                </a:r>
                <a:r>
                  <a:rPr lang="en-US" b="1" dirty="0" smtClean="0"/>
                  <a:t>B total runs each of length </a:t>
                </a:r>
                <a:r>
                  <a:rPr lang="en-US" b="1" dirty="0" err="1" smtClean="0"/>
                  <a:t>approx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then we only need </a:t>
                </a:r>
                <a:r>
                  <a:rPr lang="en-US" b="1" dirty="0" smtClean="0"/>
                  <a:t>3(P(R) + P(S)) + OUT</a:t>
                </a:r>
                <a:r>
                  <a:rPr lang="en-US" dirty="0" smtClean="0"/>
                  <a:t> for SMJ!</a:t>
                </a:r>
              </a:p>
              <a:p>
                <a:pPr lvl="1"/>
                <a:r>
                  <a:rPr lang="en-US" dirty="0" smtClean="0"/>
                  <a:t>2 R/W per page to sort runs in memory, 1 R per page to B-way merge / join!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How much memory for this to happen?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 xmlns="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b="1" dirty="0" smtClean="0">
                    <a:ea typeface="Cambria Math" charset="0"/>
                    <a:cs typeface="Cambria Math" charset="0"/>
                  </a:rPr>
                  <a:t>Thus, </a:t>
                </a:r>
                <a14:m>
                  <m:oMath xmlns:m="http://schemas.openxmlformats.org/officeDocument/2006/math" xmlns=""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𝐦𝐚𝐱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𝐑</m:t>
                        </m:r>
                      </m:e>
                    </m:d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𝐒</m:t>
                        </m:r>
                      </m:e>
                    </m:d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 is an approximate sufficient condition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32213"/>
              </a:xfrm>
              <a:blipFill rotWithShape="0">
                <a:blip r:embed="rId2"/>
                <a:stretch>
                  <a:fillRect l="-928" t="-3263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14245" y="1225848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610" y="5805310"/>
            <a:ext cx="629878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If the larger of R,S has &lt;= B</a:t>
            </a:r>
            <a:r>
              <a:rPr lang="en-US" sz="2400" baseline="30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pages, then SMJ costs </a:t>
            </a:r>
            <a:r>
              <a:rPr lang="en-US" sz="2400" b="1" dirty="0" smtClean="0">
                <a:latin typeface="+mj-lt"/>
              </a:rPr>
              <a:t>3(P(R)+P(S)) + OUT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618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Backup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5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Bonus questions.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Q1: Fast dog.</a:t>
            </a:r>
          </a:p>
          <a:p>
            <a:pPr lvl="1"/>
            <a:r>
              <a:rPr lang="en-US" dirty="0" smtClean="0"/>
              <a:t>If max {P(R), P(S)} </a:t>
            </a:r>
            <a:r>
              <a:rPr lang="en-US" dirty="0"/>
              <a:t>&lt;</a:t>
            </a:r>
            <a:r>
              <a:rPr lang="en-US" dirty="0" smtClean="0"/>
              <a:t> B</a:t>
            </a:r>
            <a:r>
              <a:rPr lang="en-US" baseline="30000" dirty="0" smtClean="0"/>
              <a:t>2 </a:t>
            </a:r>
            <a:r>
              <a:rPr lang="en-US" dirty="0" smtClean="0"/>
              <a:t>then SMJ takes 3(P(R) + P(S)) + OUT</a:t>
            </a:r>
            <a:r>
              <a:rPr lang="en-US" baseline="300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What is the similar condition to obtain 5(P(R) + P(S)) + OUT?</a:t>
            </a:r>
          </a:p>
          <a:p>
            <a:pPr lvl="1"/>
            <a:r>
              <a:rPr lang="en-US" dirty="0" smtClean="0"/>
              <a:t>What is the condition for (2k+1)(P(R) + P(S)) + OUT</a:t>
            </a:r>
          </a:p>
          <a:p>
            <a:endParaRPr lang="en-US" dirty="0"/>
          </a:p>
          <a:p>
            <a:r>
              <a:rPr lang="en-US" dirty="0" smtClean="0"/>
              <a:t>Q2: BNLJ V. SMJ</a:t>
            </a:r>
          </a:p>
          <a:p>
            <a:pPr lvl="1"/>
            <a:r>
              <a:rPr lang="en-US" dirty="0" smtClean="0"/>
              <a:t>Under what conditions will BNLJ outperform SMJ?</a:t>
            </a:r>
          </a:p>
          <a:p>
            <a:pPr lvl="2"/>
            <a:r>
              <a:rPr lang="en-US" dirty="0" smtClean="0"/>
              <a:t>Size of R, S and # of buffer pages</a:t>
            </a:r>
          </a:p>
          <a:p>
            <a:pPr lvl="1"/>
            <a:endParaRPr lang="en-US" dirty="0"/>
          </a:p>
          <a:p>
            <a:r>
              <a:rPr lang="en-US" dirty="0" smtClean="0"/>
              <a:t>Discuss! And We’ll put up a google form.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0" y="158750"/>
            <a:ext cx="2997200" cy="1715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1150"/>
            <a:ext cx="2410844" cy="13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Hash Join (HJ)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15" y="2934025"/>
            <a:ext cx="2395871" cy="23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8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Join: High-level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6495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To compute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 smtClean="0"/>
                  <a:t>Partition Phase: </a:t>
                </a:r>
                <a:r>
                  <a:rPr lang="en-US" dirty="0" smtClean="0"/>
                  <a:t>Using one (shared) hash function </a:t>
                </a:r>
                <a:r>
                  <a:rPr lang="en-US" b="1" i="1" dirty="0" err="1" smtClean="0"/>
                  <a:t>h</a:t>
                </a:r>
                <a:r>
                  <a:rPr lang="en-US" b="1" i="1" baseline="-25000" dirty="0" err="1" smtClean="0"/>
                  <a:t>B</a:t>
                </a:r>
                <a:r>
                  <a:rPr lang="en-US" dirty="0"/>
                  <a:t> </a:t>
                </a:r>
                <a:r>
                  <a:rPr lang="en-US" dirty="0" smtClean="0"/>
                  <a:t>per pass partition R </a:t>
                </a:r>
                <a:r>
                  <a:rPr lang="en-US" i="1" dirty="0" smtClean="0"/>
                  <a:t>and </a:t>
                </a:r>
                <a:r>
                  <a:rPr lang="en-US" dirty="0" smtClean="0"/>
                  <a:t>S into </a:t>
                </a:r>
                <a:r>
                  <a:rPr lang="en-US" b="1" i="1" dirty="0" smtClean="0"/>
                  <a:t>B</a:t>
                </a:r>
                <a:r>
                  <a:rPr lang="en-US" dirty="0" smtClean="0"/>
                  <a:t> buckets.</a:t>
                </a:r>
              </a:p>
              <a:p>
                <a:pPr lvl="1"/>
                <a:r>
                  <a:rPr lang="en-US" dirty="0" smtClean="0"/>
                  <a:t>Each phase creates B more buckets that are a factor of B smaller.</a:t>
                </a:r>
              </a:p>
              <a:p>
                <a:pPr lvl="1"/>
                <a:r>
                  <a:rPr lang="en-US" dirty="0" smtClean="0"/>
                  <a:t>Repeatedly partition with a new hash function</a:t>
                </a:r>
              </a:p>
              <a:p>
                <a:pPr lvl="1"/>
                <a:r>
                  <a:rPr lang="en-US" dirty="0" smtClean="0"/>
                  <a:t>Stop when all buckets for one relation are smaller than B-1 (Why?)</a:t>
                </a:r>
              </a:p>
              <a:p>
                <a:pPr lvl="1"/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 smtClean="0"/>
                  <a:t>Matching Phase: </a:t>
                </a:r>
                <a:r>
                  <a:rPr lang="en-US" dirty="0" smtClean="0"/>
                  <a:t>Take pairs of buckets whose tuples have the same values for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, and join these</a:t>
                </a:r>
              </a:p>
              <a:p>
                <a:pPr lvl="1"/>
                <a:r>
                  <a:rPr lang="en-US" dirty="0" smtClean="0"/>
                  <a:t>Use BNLJ here for each matching pair.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649583"/>
              </a:xfrm>
              <a:blipFill rotWithShape="0">
                <a:blip r:embed="rId2"/>
                <a:stretch>
                  <a:fillRect l="-1217" t="-288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8200" y="6021183"/>
            <a:ext cx="10515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sym typeface="Wingdings"/>
              </a:rPr>
              <a:t>We </a:t>
            </a:r>
            <a:r>
              <a:rPr lang="en-US" sz="2800" b="1" i="1" dirty="0" smtClean="0">
                <a:latin typeface="+mj-lt"/>
                <a:sym typeface="Wingdings"/>
              </a:rPr>
              <a:t>decompose</a:t>
            </a:r>
            <a:r>
              <a:rPr lang="en-US" sz="2800" dirty="0" smtClean="0">
                <a:latin typeface="+mj-lt"/>
                <a:sym typeface="Wingdings"/>
              </a:rPr>
              <a:t> the problem using </a:t>
            </a:r>
            <a:r>
              <a:rPr lang="en-US" sz="2800" b="1" i="1" dirty="0" err="1" smtClean="0">
                <a:latin typeface="+mj-lt"/>
                <a:sym typeface="Wingdings"/>
              </a:rPr>
              <a:t>h</a:t>
            </a:r>
            <a:r>
              <a:rPr lang="en-US" sz="2800" b="1" i="1" baseline="-25000" dirty="0" err="1"/>
              <a:t>B</a:t>
            </a:r>
            <a:r>
              <a:rPr lang="en-US" sz="2800" dirty="0" smtClean="0">
                <a:latin typeface="+mj-lt"/>
                <a:sym typeface="Wingdings"/>
              </a:rPr>
              <a:t>, then complete the join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60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85000" y="5183125"/>
            <a:ext cx="436880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P(R) + P(S) + OUT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6985000" y="3752732"/>
            <a:ext cx="520700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Each </a:t>
            </a:r>
            <a:r>
              <a:rPr lang="en-US" sz="3000" smtClean="0"/>
              <a:t>pass takes 2(P(R</a:t>
            </a:r>
            <a:r>
              <a:rPr lang="en-US" sz="3000" dirty="0" smtClean="0"/>
              <a:t>) + </a:t>
            </a:r>
            <a:r>
              <a:rPr lang="en-US" sz="3000" smtClean="0"/>
              <a:t>P(S))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8325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Join: High-level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Partition Phase: </a:t>
            </a:r>
            <a:r>
              <a:rPr lang="en-US" dirty="0" smtClean="0"/>
              <a:t>Using one (shared) hash function </a:t>
            </a:r>
            <a:r>
              <a:rPr lang="en-US" b="1" i="1" dirty="0" err="1" smtClean="0"/>
              <a:t>h</a:t>
            </a:r>
            <a:r>
              <a:rPr lang="en-US" b="1" i="1" baseline="-25000" dirty="0" err="1"/>
              <a:t>B</a:t>
            </a:r>
            <a:r>
              <a:rPr lang="en-US" dirty="0" smtClean="0"/>
              <a:t>, partition R </a:t>
            </a:r>
            <a:r>
              <a:rPr lang="en-US" i="1" dirty="0" smtClean="0"/>
              <a:t>and </a:t>
            </a:r>
            <a:r>
              <a:rPr lang="en-US" dirty="0" smtClean="0"/>
              <a:t>S into </a:t>
            </a:r>
            <a:r>
              <a:rPr lang="en-US" b="1" i="1" dirty="0" smtClean="0"/>
              <a:t>B</a:t>
            </a:r>
            <a:r>
              <a:rPr lang="en-US" dirty="0" smtClean="0"/>
              <a:t> buckets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6383" y="2812963"/>
            <a:ext cx="3457575" cy="3676327"/>
            <a:chOff x="836304" y="2812963"/>
            <a:chExt cx="3457575" cy="3676327"/>
          </a:xfrm>
        </p:grpSpPr>
        <p:sp>
          <p:nvSpPr>
            <p:cNvPr id="10" name="Can 9"/>
            <p:cNvSpPr/>
            <p:nvPr/>
          </p:nvSpPr>
          <p:spPr>
            <a:xfrm>
              <a:off x="836304" y="3341893"/>
              <a:ext cx="3457575" cy="3147397"/>
            </a:xfrm>
            <a:prstGeom prst="can">
              <a:avLst>
                <a:gd name="adj" fmla="val 13065"/>
              </a:avLst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9191" y="2812963"/>
              <a:ext cx="886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latin typeface="+mj-lt"/>
                </a:rPr>
                <a:t>Disk</a:t>
              </a:r>
              <a:endParaRPr lang="en-US" sz="3200" dirty="0"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4072" y="39336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105" y="47923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5420" y="3796816"/>
            <a:ext cx="3296832" cy="8194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00011" y="3911171"/>
            <a:ext cx="954082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,j)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774" y="3914283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2659" y="3902826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5420" y="4722255"/>
            <a:ext cx="3296832" cy="8684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800011" y="4836807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0774" y="4839723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678788" y="2531063"/>
            <a:ext cx="3457575" cy="4326937"/>
            <a:chOff x="836304" y="2812963"/>
            <a:chExt cx="3457575" cy="3676327"/>
          </a:xfrm>
        </p:grpSpPr>
        <p:sp>
          <p:nvSpPr>
            <p:cNvPr id="41" name="Can 40"/>
            <p:cNvSpPr/>
            <p:nvPr/>
          </p:nvSpPr>
          <p:spPr>
            <a:xfrm>
              <a:off x="836304" y="3341893"/>
              <a:ext cx="3457575" cy="3147397"/>
            </a:xfrm>
            <a:prstGeom prst="can">
              <a:avLst>
                <a:gd name="adj" fmla="val 13065"/>
              </a:avLst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39191" y="2812963"/>
              <a:ext cx="886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latin typeface="+mj-lt"/>
                </a:rPr>
                <a:t>Disk</a:t>
              </a:r>
              <a:endParaRPr lang="en-US" sz="3200" dirty="0"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85926" y="392656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R</a:t>
            </a:r>
            <a:r>
              <a:rPr lang="en-US" b="1" baseline="-25000" dirty="0" smtClean="0">
                <a:latin typeface="+mj-lt"/>
              </a:rPr>
              <a:t>1</a:t>
            </a:r>
            <a:endParaRPr lang="en-US" b="1" baseline="-25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5712" y="521314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S</a:t>
            </a:r>
            <a:r>
              <a:rPr lang="en-US" b="1" baseline="-25000" dirty="0" smtClean="0">
                <a:latin typeface="+mj-lt"/>
              </a:rPr>
              <a:t>1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772963" y="3660316"/>
            <a:ext cx="3296832" cy="6873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72963" y="5153410"/>
            <a:ext cx="3296832" cy="6808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4336026" y="4616245"/>
            <a:ext cx="980819" cy="596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58336" y="4118826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latin typeface="+mj-lt"/>
              </a:rPr>
              <a:t>h</a:t>
            </a:r>
            <a:r>
              <a:rPr lang="en-US" sz="3200" b="1" i="1" baseline="-25000" dirty="0" err="1"/>
              <a:t>B</a:t>
            </a:r>
            <a:endParaRPr lang="en-US" sz="3200" b="1" i="1" dirty="0">
              <a:latin typeface="+mj-l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773903" y="4399872"/>
            <a:ext cx="3296832" cy="690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772963" y="5908443"/>
            <a:ext cx="3296832" cy="7262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286448" y="588854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S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74890" y="459510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R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7352" y="3712405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2860" y="3717150"/>
            <a:ext cx="954082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,j)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97352" y="4463080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(3,b)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1242" y="5202390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11242" y="5999572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1242" y="5951735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42348" y="2705854"/>
            <a:ext cx="217339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  <a:sym typeface="Wingdings"/>
              </a:rPr>
              <a:t>Note our </a:t>
            </a:r>
            <a:r>
              <a:rPr lang="en-US" sz="2400" i="1" smtClean="0">
                <a:latin typeface="+mj-lt"/>
                <a:sym typeface="Wingdings"/>
              </a:rPr>
              <a:t>new convention: pages each have two tuples (one per row)</a:t>
            </a:r>
            <a:endParaRPr lang="en-US" sz="2400" b="1" i="1" dirty="0">
              <a:latin typeface="+mj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9" name="Rectangle 4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8780" y="-22510"/>
              <a:ext cx="2260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24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Join: High-level procedure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6383" y="2812963"/>
            <a:ext cx="3457575" cy="3676327"/>
            <a:chOff x="836304" y="2812963"/>
            <a:chExt cx="3457575" cy="3676327"/>
          </a:xfrm>
        </p:grpSpPr>
        <p:sp>
          <p:nvSpPr>
            <p:cNvPr id="10" name="Can 9"/>
            <p:cNvSpPr/>
            <p:nvPr/>
          </p:nvSpPr>
          <p:spPr>
            <a:xfrm>
              <a:off x="836304" y="3341893"/>
              <a:ext cx="3457575" cy="3147397"/>
            </a:xfrm>
            <a:prstGeom prst="can">
              <a:avLst>
                <a:gd name="adj" fmla="val 13065"/>
              </a:avLst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9191" y="2812963"/>
              <a:ext cx="886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latin typeface="+mj-lt"/>
                </a:rPr>
                <a:t>Disk</a:t>
              </a:r>
              <a:endParaRPr lang="en-US" sz="3200" dirty="0"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4072" y="39336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105" y="47923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5420" y="3796816"/>
            <a:ext cx="3296832" cy="8194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00011" y="3911171"/>
            <a:ext cx="954082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,j)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774" y="3914283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2659" y="3902826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5420" y="4722255"/>
            <a:ext cx="3296832" cy="8684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800011" y="4836807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0774" y="4839723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678788" y="2531063"/>
            <a:ext cx="3457575" cy="4326937"/>
            <a:chOff x="836304" y="2812963"/>
            <a:chExt cx="3457575" cy="3676327"/>
          </a:xfrm>
        </p:grpSpPr>
        <p:sp>
          <p:nvSpPr>
            <p:cNvPr id="41" name="Can 40"/>
            <p:cNvSpPr/>
            <p:nvPr/>
          </p:nvSpPr>
          <p:spPr>
            <a:xfrm>
              <a:off x="836304" y="3341893"/>
              <a:ext cx="3457575" cy="3147397"/>
            </a:xfrm>
            <a:prstGeom prst="can">
              <a:avLst>
                <a:gd name="adj" fmla="val 13065"/>
              </a:avLst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39191" y="2812963"/>
              <a:ext cx="886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latin typeface="+mj-lt"/>
                </a:rPr>
                <a:t>Disk</a:t>
              </a:r>
              <a:endParaRPr lang="en-US" sz="3200" dirty="0"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85926" y="392656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R</a:t>
            </a:r>
            <a:r>
              <a:rPr lang="en-US" b="1" baseline="-25000" dirty="0" smtClean="0">
                <a:latin typeface="+mj-lt"/>
              </a:rPr>
              <a:t>1</a:t>
            </a:r>
            <a:endParaRPr lang="en-US" b="1" baseline="-25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5712" y="521314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S</a:t>
            </a:r>
            <a:r>
              <a:rPr lang="en-US" b="1" baseline="-25000" dirty="0" smtClean="0">
                <a:latin typeface="+mj-lt"/>
              </a:rPr>
              <a:t>1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772963" y="3660316"/>
            <a:ext cx="3296832" cy="6873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72963" y="5153410"/>
            <a:ext cx="3296832" cy="6808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4336026" y="4616245"/>
            <a:ext cx="980819" cy="596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58336" y="4118826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latin typeface="+mj-lt"/>
              </a:rPr>
              <a:t>h</a:t>
            </a:r>
            <a:r>
              <a:rPr lang="en-US" sz="3200" b="1" i="1" baseline="-25000" dirty="0" err="1"/>
              <a:t>B</a:t>
            </a:r>
            <a:endParaRPr lang="en-US" sz="3200" b="1" i="1" dirty="0">
              <a:latin typeface="+mj-l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773903" y="4399872"/>
            <a:ext cx="3296832" cy="690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772963" y="5908443"/>
            <a:ext cx="3296832" cy="7262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286448" y="588854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S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74890" y="459510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R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7352" y="3712405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2860" y="3717150"/>
            <a:ext cx="954082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,j)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11242" y="5202390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11242" y="5999572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1242" y="5951735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227471" y="3633599"/>
            <a:ext cx="4068929" cy="752177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235520" y="5122041"/>
            <a:ext cx="4060880" cy="736058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2007652" flipH="1" flipV="1">
            <a:off x="9401634" y="4251708"/>
            <a:ext cx="980819" cy="319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9592348" flipH="1">
            <a:off x="9401635" y="5053639"/>
            <a:ext cx="980819" cy="319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481795" y="4118270"/>
            <a:ext cx="1507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Join matching buckets</a:t>
            </a:r>
            <a:endParaRPr lang="en-US" sz="2800" dirty="0">
              <a:latin typeface="+mj-lt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38200" y="1825625"/>
            <a:ext cx="10515600" cy="112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2. Matching Phase: </a:t>
            </a:r>
            <a:r>
              <a:rPr lang="en-US" dirty="0" smtClean="0"/>
              <a:t>Take pairs of buckets whose tuples have the same values for </a:t>
            </a:r>
            <a:r>
              <a:rPr lang="en-US" b="1" i="1" dirty="0" err="1" smtClean="0"/>
              <a:t>h</a:t>
            </a:r>
            <a:r>
              <a:rPr lang="en-US" b="1" i="1" baseline="-25000" dirty="0" err="1"/>
              <a:t>B</a:t>
            </a:r>
            <a:r>
              <a:rPr lang="en-US" dirty="0" smtClean="0"/>
              <a:t>, and join these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8780" y="-22510"/>
              <a:ext cx="2260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897352" y="4463080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(3,b)</a:t>
            </a:r>
          </a:p>
        </p:txBody>
      </p:sp>
    </p:spTree>
    <p:extLst>
      <p:ext uri="{BB962C8B-B14F-4D97-AF65-F5344CB8AC3E}">
        <p14:creationId xmlns:p14="http://schemas.microsoft.com/office/powerpoint/2010/main" val="40384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Join: High-level procedure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6383" y="2812963"/>
            <a:ext cx="3457575" cy="3676327"/>
            <a:chOff x="836304" y="2812963"/>
            <a:chExt cx="3457575" cy="3676327"/>
          </a:xfrm>
        </p:grpSpPr>
        <p:sp>
          <p:nvSpPr>
            <p:cNvPr id="10" name="Can 9"/>
            <p:cNvSpPr/>
            <p:nvPr/>
          </p:nvSpPr>
          <p:spPr>
            <a:xfrm>
              <a:off x="836304" y="3341893"/>
              <a:ext cx="3457575" cy="3147397"/>
            </a:xfrm>
            <a:prstGeom prst="can">
              <a:avLst>
                <a:gd name="adj" fmla="val 13065"/>
              </a:avLst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9191" y="2812963"/>
              <a:ext cx="886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latin typeface="+mj-lt"/>
                </a:rPr>
                <a:t>Disk</a:t>
              </a:r>
              <a:endParaRPr lang="en-US" sz="3200" dirty="0"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4072" y="39336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105" y="47923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5420" y="3796816"/>
            <a:ext cx="3296832" cy="8194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00011" y="3911171"/>
            <a:ext cx="954082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,j)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774" y="3914283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2659" y="3902826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5420" y="4722255"/>
            <a:ext cx="3296832" cy="8684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800011" y="4836807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0774" y="4839723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678788" y="2531063"/>
            <a:ext cx="3457575" cy="4326937"/>
            <a:chOff x="836304" y="2812963"/>
            <a:chExt cx="3457575" cy="3676327"/>
          </a:xfrm>
        </p:grpSpPr>
        <p:sp>
          <p:nvSpPr>
            <p:cNvPr id="41" name="Can 40"/>
            <p:cNvSpPr/>
            <p:nvPr/>
          </p:nvSpPr>
          <p:spPr>
            <a:xfrm>
              <a:off x="836304" y="3341893"/>
              <a:ext cx="3457575" cy="3147397"/>
            </a:xfrm>
            <a:prstGeom prst="can">
              <a:avLst>
                <a:gd name="adj" fmla="val 13065"/>
              </a:avLst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39191" y="2812963"/>
              <a:ext cx="886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latin typeface="+mj-lt"/>
                </a:rPr>
                <a:t>Disk</a:t>
              </a:r>
              <a:endParaRPr lang="en-US" sz="3200" dirty="0"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85926" y="392656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R</a:t>
            </a:r>
            <a:r>
              <a:rPr lang="en-US" b="1" baseline="-25000" dirty="0" smtClean="0">
                <a:latin typeface="+mj-lt"/>
              </a:rPr>
              <a:t>1</a:t>
            </a:r>
            <a:endParaRPr lang="en-US" b="1" baseline="-25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5712" y="521314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S</a:t>
            </a:r>
            <a:r>
              <a:rPr lang="en-US" b="1" baseline="-25000" dirty="0" smtClean="0">
                <a:latin typeface="+mj-lt"/>
              </a:rPr>
              <a:t>1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772963" y="3660316"/>
            <a:ext cx="3296832" cy="6873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72963" y="5153410"/>
            <a:ext cx="3296832" cy="6808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4336026" y="4616245"/>
            <a:ext cx="980819" cy="596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58336" y="4118826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>
                <a:latin typeface="+mj-lt"/>
              </a:rPr>
              <a:t>h</a:t>
            </a:r>
            <a:r>
              <a:rPr lang="en-US" sz="3200" b="1" i="1" baseline="-25000" dirty="0" err="1"/>
              <a:t>B</a:t>
            </a:r>
            <a:endParaRPr lang="en-US" sz="3200" b="1" i="1" dirty="0">
              <a:latin typeface="+mj-l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773903" y="4399872"/>
            <a:ext cx="3296832" cy="690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772963" y="5908443"/>
            <a:ext cx="3296832" cy="7262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286448" y="588854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S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74890" y="459510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R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7352" y="3712405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2860" y="3717150"/>
            <a:ext cx="954082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,j)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11242" y="5202390"/>
            <a:ext cx="954106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11242" y="5999572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1242" y="5951735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</a:p>
          <a:p>
            <a:pPr algn="ctr"/>
            <a:endParaRPr lang="en-US" sz="16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2007652" flipH="1" flipV="1">
            <a:off x="9365333" y="4906232"/>
            <a:ext cx="980819" cy="319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9592348" flipH="1">
            <a:off x="9365334" y="5708163"/>
            <a:ext cx="980819" cy="319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445494" y="4441996"/>
            <a:ext cx="1746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Don’t have to join the others!  E.g. these!</a:t>
            </a:r>
            <a:endParaRPr lang="en-US" sz="2800" dirty="0">
              <a:latin typeface="+mj-lt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38200" y="1825625"/>
            <a:ext cx="10515600" cy="112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2. Matching Phase: </a:t>
            </a:r>
            <a:r>
              <a:rPr lang="en-US" dirty="0" smtClean="0"/>
              <a:t>Take pairs of buckets whose tuples have the same values for </a:t>
            </a:r>
            <a:r>
              <a:rPr lang="en-US" b="1" i="1" dirty="0" err="1" smtClean="0"/>
              <a:t>h</a:t>
            </a:r>
            <a:r>
              <a:rPr lang="en-US" b="1" i="1" baseline="-25000" dirty="0" err="1"/>
              <a:t>B</a:t>
            </a:r>
            <a:r>
              <a:rPr lang="en-US" dirty="0" smtClean="0"/>
              <a:t>, and join these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9" name="Rectangle 4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8780" y="-22510"/>
              <a:ext cx="2260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897352" y="4463080"/>
            <a:ext cx="9541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</a:p>
          <a:p>
            <a:pPr algn="ctr"/>
            <a:r>
              <a:rPr lang="en-US" sz="16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(3,b)</a:t>
            </a:r>
          </a:p>
        </p:txBody>
      </p:sp>
    </p:spTree>
    <p:extLst>
      <p:ext uri="{BB962C8B-B14F-4D97-AF65-F5344CB8AC3E}">
        <p14:creationId xmlns:p14="http://schemas.microsoft.com/office/powerpoint/2010/main" val="16057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Bonus questions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Q1: Fast little dog.</a:t>
            </a:r>
          </a:p>
          <a:p>
            <a:pPr lvl="1"/>
            <a:r>
              <a:rPr lang="en-US" dirty="0" smtClean="0"/>
              <a:t>If min {P(R), P(S)} </a:t>
            </a:r>
            <a:r>
              <a:rPr lang="en-US" dirty="0"/>
              <a:t>&lt;</a:t>
            </a:r>
            <a:r>
              <a:rPr lang="en-US" dirty="0" smtClean="0"/>
              <a:t> B</a:t>
            </a:r>
            <a:r>
              <a:rPr lang="en-US" baseline="30000" dirty="0" smtClean="0"/>
              <a:t>2 </a:t>
            </a:r>
            <a:r>
              <a:rPr lang="en-US" dirty="0" smtClean="0"/>
              <a:t>then HJ takes 3(P(R) + P(S)) + OUT</a:t>
            </a:r>
            <a:r>
              <a:rPr lang="en-US" baseline="300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What is the similar condition to obtain 5(P(R) + P(S)) + OUT?</a:t>
            </a:r>
          </a:p>
          <a:p>
            <a:pPr lvl="1"/>
            <a:r>
              <a:rPr lang="en-US" dirty="0" smtClean="0"/>
              <a:t>What is the condition for (2k+1)(P(R) + P(S)) + OUT</a:t>
            </a:r>
          </a:p>
          <a:p>
            <a:endParaRPr lang="en-US" dirty="0"/>
          </a:p>
          <a:p>
            <a:r>
              <a:rPr lang="en-US" dirty="0" smtClean="0"/>
              <a:t>Q2: SMJ V. HJ</a:t>
            </a:r>
          </a:p>
          <a:p>
            <a:pPr lvl="1"/>
            <a:r>
              <a:rPr lang="en-US" dirty="0" smtClean="0"/>
              <a:t>Under what conditions will HJ outperform SMJ?</a:t>
            </a:r>
          </a:p>
          <a:p>
            <a:pPr lvl="1"/>
            <a:r>
              <a:rPr lang="en-US" dirty="0" smtClean="0"/>
              <a:t>Under what conditions will SMJ outperform SMJ?</a:t>
            </a:r>
          </a:p>
          <a:p>
            <a:pPr lvl="2"/>
            <a:r>
              <a:rPr lang="en-US" dirty="0" smtClean="0"/>
              <a:t>Size of R, S and # of buffer pages</a:t>
            </a:r>
          </a:p>
          <a:p>
            <a:pPr lvl="1"/>
            <a:endParaRPr lang="en-US" dirty="0"/>
          </a:p>
          <a:p>
            <a:r>
              <a:rPr lang="en-US" dirty="0" smtClean="0"/>
              <a:t>Discuss! And We’ll put up a google form.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0" y="158750"/>
            <a:ext cx="2997200" cy="1715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1150"/>
            <a:ext cx="2410844" cy="13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4E0-EC4C-9843-94AC-AEB7CB568A9C}" type="slidenum">
              <a:rPr lang="en-US"/>
              <a:pPr/>
              <a:t>2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857500"/>
            <a:ext cx="7772400" cy="1143000"/>
          </a:xfrm>
        </p:spPr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Loop Joins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91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Sort-Merge </a:t>
            </a:r>
            <a:r>
              <a:rPr lang="en-US" dirty="0" err="1" smtClean="0"/>
              <a:t>v</a:t>
            </a:r>
            <a:r>
              <a:rPr lang="en-US" dirty="0" smtClean="0"/>
              <a:t>. Hash Join</a:t>
            </a: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828800"/>
            <a:ext cx="9067800" cy="34925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Given enough memory</a:t>
            </a:r>
            <a:r>
              <a:rPr lang="en-US" dirty="0" smtClean="0"/>
              <a:t>, both SMJ and HJ have performance:</a:t>
            </a:r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b="1" i="1" dirty="0" smtClean="0"/>
              <a:t>“Enough” memory =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SMJ: B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&gt; max{P(R), P(S)}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HJ: B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&gt; min{P(R), P(S)}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022" y="1828800"/>
            <a:ext cx="1453079" cy="1417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2600" y="5725180"/>
            <a:ext cx="8610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dirty="0">
                <a:latin typeface="+mj-lt"/>
              </a:rPr>
              <a:t>Hash Join superior if relation sizes </a:t>
            </a:r>
            <a:r>
              <a:rPr lang="en-US" sz="2800" b="1" i="1" dirty="0">
                <a:latin typeface="+mj-lt"/>
              </a:rPr>
              <a:t>differ greatly</a:t>
            </a:r>
            <a:r>
              <a:rPr lang="en-US" sz="2800" dirty="0">
                <a:latin typeface="+mj-lt"/>
              </a:rPr>
              <a:t>.  Why?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7474" y="2450812"/>
            <a:ext cx="353705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atin typeface="+mj-lt"/>
              </a:rPr>
              <a:t>~3(P(R)+P(S)) + </a:t>
            </a:r>
            <a:r>
              <a:rPr lang="en-US" sz="3200" b="1" i="1" smtClean="0">
                <a:latin typeface="+mj-lt"/>
              </a:rPr>
              <a:t>OUT</a:t>
            </a:r>
            <a:endParaRPr lang="en-US" sz="3200" i="1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26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3  &gt;  The Cage Match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0" y="1690688"/>
            <a:ext cx="1423403" cy="17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580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uiExpand="1" build="p" bldLvl="2" autoUpdateAnimBg="0"/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Comparisons of Hash and Sort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00201"/>
            <a:ext cx="7465494" cy="4525963"/>
          </a:xfrm>
        </p:spPr>
        <p:txBody>
          <a:bodyPr/>
          <a:lstStyle/>
          <a:p>
            <a:pPr>
              <a:buSzPct val="75000"/>
            </a:pPr>
            <a:endParaRPr lang="en-US" dirty="0" smtClean="0"/>
          </a:p>
          <a:p>
            <a:pPr>
              <a:buSzPct val="75000"/>
            </a:pPr>
            <a:r>
              <a:rPr lang="en-US" dirty="0" smtClean="0"/>
              <a:t>Hash Joins are highly parallelizable.</a:t>
            </a:r>
          </a:p>
          <a:p>
            <a:pPr>
              <a:buSzPct val="75000"/>
            </a:pPr>
            <a:endParaRPr lang="en-US" dirty="0" smtClean="0"/>
          </a:p>
          <a:p>
            <a:pPr>
              <a:buSzPct val="75000"/>
            </a:pPr>
            <a:endParaRPr lang="en-US" dirty="0" smtClean="0"/>
          </a:p>
          <a:p>
            <a:pPr>
              <a:buSzPct val="75000"/>
            </a:pPr>
            <a:endParaRPr lang="en-US" dirty="0" smtClean="0"/>
          </a:p>
          <a:p>
            <a:pPr>
              <a:buSzPct val="75000"/>
            </a:pPr>
            <a:r>
              <a:rPr lang="en-US" dirty="0" smtClean="0"/>
              <a:t>Sort-Merge less sensitive to data skew</a:t>
            </a:r>
            <a:r>
              <a:rPr lang="en-US" dirty="0"/>
              <a:t> </a:t>
            </a:r>
            <a:r>
              <a:rPr lang="en-US" dirty="0" smtClean="0"/>
              <a:t>and result is sorted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880" y="1904821"/>
            <a:ext cx="1843735" cy="179876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6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3  &gt;  The Cage Match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371" y="3917720"/>
            <a:ext cx="2265725" cy="28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1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will ask you to compute costs on the final and PS</a:t>
            </a:r>
          </a:p>
          <a:p>
            <a:pPr lvl="1"/>
            <a:r>
              <a:rPr lang="en-US" dirty="0" smtClean="0"/>
              <a:t>Walk through the algorithms, you’ll be able to compute the costs!</a:t>
            </a:r>
          </a:p>
          <a:p>
            <a:endParaRPr lang="en-US" dirty="0" smtClean="0"/>
          </a:p>
          <a:p>
            <a:r>
              <a:rPr lang="en-US" dirty="0" smtClean="0"/>
              <a:t>Memory sizes key in hash versus sort join</a:t>
            </a:r>
          </a:p>
          <a:p>
            <a:pPr lvl="1"/>
            <a:r>
              <a:rPr lang="en-US" dirty="0" smtClean="0"/>
              <a:t>Hash Join = Little dog (depends on smaller relation)</a:t>
            </a:r>
          </a:p>
          <a:p>
            <a:pPr lvl="1"/>
            <a:endParaRPr lang="en-US" dirty="0"/>
          </a:p>
          <a:p>
            <a:r>
              <a:rPr lang="en-US" dirty="0" smtClean="0"/>
              <a:t>Skew is a major factor (more on PS)</a:t>
            </a:r>
          </a:p>
          <a:p>
            <a:endParaRPr lang="en-US" dirty="0"/>
          </a:p>
          <a:p>
            <a:r>
              <a:rPr lang="en-US" dirty="0" smtClean="0"/>
              <a:t>Message: The database can compute IO costs, and these are different than </a:t>
            </a:r>
            <a:r>
              <a:rPr lang="en-US" smtClean="0"/>
              <a:t>a traditional system.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26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3  &gt;  The Cage Match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5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131"/>
            <a:ext cx="7875494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We are again considering “IO aware” algorithms: </a:t>
            </a:r>
            <a:r>
              <a:rPr lang="en-US" b="1" i="1" dirty="0" smtClean="0"/>
              <a:t>care about disk IO</a:t>
            </a:r>
          </a:p>
          <a:p>
            <a:pPr lvl="1"/>
            <a:endParaRPr lang="en-US" sz="2800" dirty="0"/>
          </a:p>
          <a:p>
            <a:r>
              <a:rPr lang="en-US" dirty="0" smtClean="0"/>
              <a:t>Given a relation R, let:</a:t>
            </a:r>
            <a:endParaRPr lang="en-US" dirty="0"/>
          </a:p>
          <a:p>
            <a:pPr lvl="1"/>
            <a:r>
              <a:rPr lang="en-US" sz="2800" dirty="0" smtClean="0"/>
              <a:t>T(R) = # of tuples in R</a:t>
            </a:r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(R) = # of pages in R</a:t>
            </a:r>
          </a:p>
          <a:p>
            <a:pPr lvl="1"/>
            <a:endParaRPr lang="en-US" sz="2800" dirty="0"/>
          </a:p>
          <a:p>
            <a:r>
              <a:rPr lang="en-US" dirty="0" smtClean="0"/>
              <a:t>Note also that we omit ceilings in calculations… good exercise to put back in!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9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55636" y="1793052"/>
                <a:ext cx="406937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charset="0"/>
                        </a:rPr>
                        <m:t>P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77610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5" y="2770093"/>
            <a:ext cx="4247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851647" y="2248888"/>
            <a:ext cx="5877766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40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04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296379" y="2753368"/>
            <a:ext cx="3988315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𝑃</m:t>
                      </m:r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3799" y="5970471"/>
                <a:ext cx="11551210" cy="6407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This line is called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smtClean="0"/>
                  <a:t> times; the loop iterates over the </a:t>
                </a:r>
                <a:r>
                  <a:rPr lang="en-US" sz="2400" i="1" dirty="0"/>
                  <a:t>entire relation S </a:t>
                </a:r>
                <a14:m>
                  <m:oMath xmlns:m="http://schemas.openxmlformats.org/officeDocument/2006/math" xmlns="">
                    <m:r>
                      <a:rPr lang="en-US" sz="24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smtClean="0"/>
                  <a:t>times (ceiling!)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99" y="5970471"/>
                <a:ext cx="11551210" cy="6407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755636" y="2821119"/>
            <a:ext cx="42034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71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7700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539973" y="4303209"/>
            <a:ext cx="3687208" cy="521205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60481" y="6253728"/>
            <a:ext cx="586452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BNLJ can also </a:t>
            </a:r>
            <a:r>
              <a:rPr lang="en-US" sz="2400" smtClean="0">
                <a:latin typeface="+mj-lt"/>
              </a:rPr>
              <a:t>handle non-equality </a:t>
            </a:r>
            <a:r>
              <a:rPr lang="en-US" sz="2400" dirty="0" smtClean="0">
                <a:latin typeface="+mj-lt"/>
              </a:rPr>
              <a:t>constraints</a:t>
            </a:r>
            <a:endParaRPr lang="en-US" sz="24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𝑃</m:t>
                      </m:r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61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34679" y="4809485"/>
            <a:ext cx="2577121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BNLJ: Some quick facts.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B+1 buffer pages as: </a:t>
            </a:r>
          </a:p>
          <a:p>
            <a:pPr lvl="1"/>
            <a:r>
              <a:rPr lang="en-US" dirty="0" smtClean="0"/>
              <a:t>1 page for S</a:t>
            </a:r>
          </a:p>
          <a:p>
            <a:pPr lvl="1"/>
            <a:r>
              <a:rPr lang="en-US" dirty="0" smtClean="0"/>
              <a:t>1 page for output</a:t>
            </a:r>
          </a:p>
          <a:p>
            <a:pPr lvl="1"/>
            <a:r>
              <a:rPr lang="en-US" dirty="0" smtClean="0"/>
              <a:t>B-1 Pages for R</a:t>
            </a:r>
          </a:p>
          <a:p>
            <a:pPr lvl="1"/>
            <a:endParaRPr lang="en-US" dirty="0"/>
          </a:p>
          <a:p>
            <a:r>
              <a:rPr lang="en-US" dirty="0" smtClean="0"/>
              <a:t>If P(R) &lt;= B-1 then we do one pass over S, and we run in time P(R) + P(S) + OUT.</a:t>
            </a:r>
          </a:p>
          <a:p>
            <a:pPr lvl="1"/>
            <a:r>
              <a:rPr lang="en-US" dirty="0" smtClean="0"/>
              <a:t>Note: This is </a:t>
            </a:r>
            <a:r>
              <a:rPr lang="en-US" b="1" dirty="0" smtClean="0"/>
              <a:t>optimal </a:t>
            </a:r>
            <a:r>
              <a:rPr lang="en-US" dirty="0" smtClean="0"/>
              <a:t>for our cost model!</a:t>
            </a:r>
          </a:p>
          <a:p>
            <a:pPr lvl="1"/>
            <a:r>
              <a:rPr lang="en-US" dirty="0" smtClean="0"/>
              <a:t>Thus, if min {P(R), P(S)} &lt;= B-1 we should </a:t>
            </a:r>
            <a:r>
              <a:rPr lang="en-US" b="1" dirty="0" smtClean="0"/>
              <a:t>always</a:t>
            </a:r>
            <a:r>
              <a:rPr lang="en-US" dirty="0" smtClean="0"/>
              <a:t> use BNLJ</a:t>
            </a:r>
          </a:p>
          <a:p>
            <a:pPr lvl="2"/>
            <a:r>
              <a:rPr lang="en-US" dirty="0" smtClean="0"/>
              <a:t>We use this at the end of </a:t>
            </a:r>
            <a:r>
              <a:rPr lang="en-US" b="1" dirty="0" smtClean="0"/>
              <a:t>hash join. </a:t>
            </a:r>
            <a:r>
              <a:rPr lang="en-US" i="1" dirty="0" smtClean="0"/>
              <a:t>We define end condition, one of the buckets is smaller than B-1!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56041" y="2126304"/>
                <a:ext cx="4380259" cy="8236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3200" i="1">
                        <a:latin typeface="Cambria Math" charset="0"/>
                      </a:rPr>
                      <m:t>𝑃</m:t>
                    </m:r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𝑆</m:t>
                    </m:r>
                    <m:r>
                      <a:rPr lang="en-US" sz="3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+ OUT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041" y="2126304"/>
                <a:ext cx="4380259" cy="8236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Sort-Merge Join (SMJ)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786" y="2183064"/>
            <a:ext cx="2755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2226</Words>
  <Application>Microsoft Macintosh PowerPoint</Application>
  <PresentationFormat>Custom</PresentationFormat>
  <Paragraphs>301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Joins Review and Bonus</vt:lpstr>
      <vt:lpstr>Nested Loop Joins</vt:lpstr>
      <vt:lpstr>Notes</vt:lpstr>
      <vt:lpstr>Block Nested Loop Join (BNLJ)</vt:lpstr>
      <vt:lpstr>Block Nested Loop Join (BNLJ)</vt:lpstr>
      <vt:lpstr>Block Nested Loop Join (BNLJ)</vt:lpstr>
      <vt:lpstr>Block Nested Loop Join (BNLJ)</vt:lpstr>
      <vt:lpstr>BNLJ: Some quick facts.</vt:lpstr>
      <vt:lpstr>1. Sort-Merge Join (SMJ)</vt:lpstr>
      <vt:lpstr>Sort Merge Join (SMJ): Basic Procedure</vt:lpstr>
      <vt:lpstr>Simple SMJ Optimization</vt:lpstr>
      <vt:lpstr>Simple SMJ Optimization</vt:lpstr>
      <vt:lpstr>Bonus questions.</vt:lpstr>
      <vt:lpstr>4. Hash Join (HJ)</vt:lpstr>
      <vt:lpstr>Hash Join: High-level procedure</vt:lpstr>
      <vt:lpstr>Hash Join: High-level procedure</vt:lpstr>
      <vt:lpstr>Hash Join: High-level procedure</vt:lpstr>
      <vt:lpstr>Hash Join: High-level procedure</vt:lpstr>
      <vt:lpstr>Bonus questions #2</vt:lpstr>
      <vt:lpstr>Sort-Merge v. Hash Join</vt:lpstr>
      <vt:lpstr>Further Comparisons of Hash and Sort Joins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Ratner</dc:creator>
  <cp:lastModifiedBy>Tara Balakrishnan</cp:lastModifiedBy>
  <cp:revision>301</cp:revision>
  <dcterms:created xsi:type="dcterms:W3CDTF">2015-11-03T01:03:22Z</dcterms:created>
  <dcterms:modified xsi:type="dcterms:W3CDTF">2016-11-13T21:20:19Z</dcterms:modified>
</cp:coreProperties>
</file>