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18" r:id="rId3"/>
    <p:sldId id="319" r:id="rId4"/>
    <p:sldId id="320" r:id="rId5"/>
    <p:sldId id="259" r:id="rId6"/>
    <p:sldId id="323" r:id="rId7"/>
    <p:sldId id="262" r:id="rId8"/>
    <p:sldId id="324" r:id="rId9"/>
    <p:sldId id="327" r:id="rId10"/>
    <p:sldId id="325" r:id="rId11"/>
    <p:sldId id="264" r:id="rId12"/>
    <p:sldId id="328" r:id="rId13"/>
    <p:sldId id="267" r:id="rId14"/>
    <p:sldId id="268" r:id="rId15"/>
    <p:sldId id="270" r:id="rId16"/>
    <p:sldId id="271" r:id="rId17"/>
    <p:sldId id="272" r:id="rId18"/>
    <p:sldId id="273" r:id="rId19"/>
    <p:sldId id="329" r:id="rId20"/>
    <p:sldId id="276" r:id="rId21"/>
    <p:sldId id="398" r:id="rId22"/>
    <p:sldId id="279" r:id="rId23"/>
    <p:sldId id="280" r:id="rId24"/>
    <p:sldId id="334" r:id="rId25"/>
    <p:sldId id="282" r:id="rId26"/>
    <p:sldId id="335" r:id="rId27"/>
    <p:sldId id="336" r:id="rId28"/>
    <p:sldId id="339" r:id="rId29"/>
    <p:sldId id="400" r:id="rId30"/>
    <p:sldId id="401" r:id="rId31"/>
    <p:sldId id="340" r:id="rId32"/>
    <p:sldId id="341" r:id="rId33"/>
    <p:sldId id="291" r:id="rId34"/>
    <p:sldId id="348" r:id="rId35"/>
    <p:sldId id="349" r:id="rId36"/>
    <p:sldId id="345" r:id="rId37"/>
    <p:sldId id="346" r:id="rId38"/>
    <p:sldId id="344" r:id="rId39"/>
    <p:sldId id="352" r:id="rId40"/>
    <p:sldId id="353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2" r:id="rId52"/>
    <p:sldId id="399" r:id="rId53"/>
    <p:sldId id="393" r:id="rId54"/>
    <p:sldId id="394" r:id="rId55"/>
    <p:sldId id="395" r:id="rId56"/>
    <p:sldId id="396" r:id="rId57"/>
    <p:sldId id="3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4A823-FB29-4D49-BBD9-7AE11A925804}">
          <p14:sldIdLst>
            <p14:sldId id="257"/>
            <p14:sldId id="318"/>
            <p14:sldId id="319"/>
            <p14:sldId id="320"/>
            <p14:sldId id="259"/>
            <p14:sldId id="323"/>
            <p14:sldId id="262"/>
            <p14:sldId id="324"/>
            <p14:sldId id="327"/>
            <p14:sldId id="325"/>
            <p14:sldId id="264"/>
            <p14:sldId id="328"/>
            <p14:sldId id="267"/>
            <p14:sldId id="268"/>
            <p14:sldId id="270"/>
            <p14:sldId id="271"/>
            <p14:sldId id="272"/>
            <p14:sldId id="273"/>
            <p14:sldId id="329"/>
            <p14:sldId id="276"/>
            <p14:sldId id="398"/>
            <p14:sldId id="279"/>
            <p14:sldId id="280"/>
            <p14:sldId id="334"/>
            <p14:sldId id="282"/>
            <p14:sldId id="335"/>
            <p14:sldId id="336"/>
            <p14:sldId id="339"/>
            <p14:sldId id="400"/>
            <p14:sldId id="401"/>
            <p14:sldId id="340"/>
            <p14:sldId id="341"/>
            <p14:sldId id="291"/>
            <p14:sldId id="348"/>
            <p14:sldId id="349"/>
            <p14:sldId id="345"/>
            <p14:sldId id="346"/>
            <p14:sldId id="344"/>
            <p14:sldId id="352"/>
            <p14:sldId id="353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9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8" autoAdjust="0"/>
    <p:restoredTop sz="93923"/>
  </p:normalViewPr>
  <p:slideViewPr>
    <p:cSldViewPr snapToGrid="0" snapToObjects="1">
      <p:cViewPr>
        <p:scale>
          <a:sx n="100" d="100"/>
          <a:sy n="100" d="100"/>
        </p:scale>
        <p:origin x="-20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36F9-C1B7-754D-84B4-E10FAAAB2A2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FE73-487A-6E4F-A170-9F501B8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3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7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24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7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3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IMS</a:t>
            </a:r>
            <a:r>
              <a:rPr lang="en-US" baseline="0" dirty="0" smtClean="0"/>
              <a:t> </a:t>
            </a:r>
            <a:r>
              <a:rPr lang="en-US" dirty="0" smtClean="0"/>
              <a:t>apparently used in the moonshot (http://www-01.ibm.com/software/data/</a:t>
            </a:r>
            <a:r>
              <a:rPr lang="en-US" dirty="0" err="1" smtClean="0"/>
              <a:t>ims</a:t>
            </a:r>
            <a:r>
              <a:rPr lang="en-US" dirty="0" smtClean="0"/>
              <a:t>/</a:t>
            </a:r>
            <a:r>
              <a:rPr lang="en-US" dirty="0" err="1" smtClean="0"/>
              <a:t>benchmark.html</a:t>
            </a:r>
            <a:r>
              <a:rPr lang="en-US" dirty="0" smtClean="0"/>
              <a:t>) and still boasts high #s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50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6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174D-DD61-FE43-8A53-ABAC8F6EC3E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0.png"/><Relationship Id="rId7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nov95/toc.html" TargetMode="External"/><Relationship Id="rId4" Type="http://schemas.openxmlformats.org/officeDocument/2006/relationships/hyperlink" Target="http://en.wikipedia.org/wiki/Communications_of_the_ACM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smtClean="0">
                <a:latin typeface="+mj-lt"/>
              </a:rPr>
              <a:t>relational instance</a:t>
            </a:r>
            <a:r>
              <a:rPr lang="en-US" sz="3200" dirty="0" smtClean="0">
                <a:latin typeface="+mj-lt"/>
              </a:rPr>
              <a:t> is a </a:t>
            </a:r>
            <a:r>
              <a:rPr lang="en-US" sz="3200" b="1" i="1" dirty="0" smtClean="0">
                <a:latin typeface="+mj-lt"/>
              </a:rPr>
              <a:t>set</a:t>
            </a:r>
            <a:r>
              <a:rPr lang="en-US" sz="3200" dirty="0" smtClean="0">
                <a:latin typeface="+mj-lt"/>
              </a:rPr>
              <a:t> of tuples all conforming to the same </a:t>
            </a:r>
            <a:r>
              <a:rPr lang="en-US" sz="3200" i="1" dirty="0" smtClean="0">
                <a:latin typeface="+mj-lt"/>
              </a:rPr>
              <a:t>schema</a:t>
            </a:r>
            <a:endParaRPr lang="en-US" sz="32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In practice DBMSs relax the set requirement, and use </a:t>
            </a:r>
            <a:r>
              <a:rPr lang="en-US" sz="2400" dirty="0" err="1" smtClean="0">
                <a:latin typeface="+mj-lt"/>
              </a:rPr>
              <a:t>multisets</a:t>
            </a:r>
            <a:r>
              <a:rPr lang="en-US" sz="2400" dirty="0" smtClean="0">
                <a:latin typeface="+mj-lt"/>
              </a:rPr>
              <a:t>.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8121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63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Reiterate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R(f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 smtClean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9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dirty="0" smtClean="0">
                <a:latin typeface="+mj-lt"/>
              </a:rPr>
              <a:t>function: R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Dom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x … x </a:t>
            </a:r>
            <a:r>
              <a:rPr lang="en-US" sz="2800" dirty="0" err="1" smtClean="0">
                <a:latin typeface="+mj-lt"/>
              </a:rPr>
              <a:t>Dom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 smtClean="0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813" y="2989520"/>
            <a:ext cx="44719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</p:spTree>
    <p:extLst>
      <p:ext uri="{BB962C8B-B14F-4D97-AF65-F5344CB8AC3E}">
        <p14:creationId xmlns:p14="http://schemas.microsoft.com/office/powerpoint/2010/main" val="128038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database schema</a:t>
            </a:r>
            <a:r>
              <a:rPr lang="en-US" dirty="0" smtClean="0"/>
              <a:t> is a set of relational schemata, one for each 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 smtClean="0"/>
              <a:t>relational database instance</a:t>
            </a:r>
            <a:r>
              <a:rPr lang="en-US" dirty="0" smtClean="0"/>
              <a:t> is a set of relational instances, one for each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database instances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9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 DB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 smtClean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 smtClean="0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10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the Model: Querying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data-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just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9" name="Picture 2" descr="File:Edgar F Co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557" y="4848029"/>
            <a:ext cx="1780821" cy="175260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3057525" y="5608054"/>
            <a:ext cx="5486400" cy="992575"/>
          </a:xfrm>
          <a:prstGeom prst="wedgeEllipseCallout">
            <a:avLst>
              <a:gd name="adj1" fmla="val -72160"/>
              <a:gd name="adj2" fmla="val -5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Actually, I showed how to do this translation for a much richer language!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00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independence (logical too), Declarative</a:t>
            </a:r>
          </a:p>
          <a:p>
            <a:endParaRPr lang="en-US" dirty="0" smtClean="0"/>
          </a:p>
          <a:p>
            <a:r>
              <a:rPr lang="en-US" dirty="0" smtClean="0"/>
              <a:t>Simple, elegant clean: Everything is a relation</a:t>
            </a:r>
          </a:p>
          <a:p>
            <a:endParaRPr lang="en-US" dirty="0" smtClean="0"/>
          </a:p>
          <a:p>
            <a:r>
              <a:rPr lang="en-US" dirty="0" smtClean="0"/>
              <a:t>Why did it take multiple years? </a:t>
            </a:r>
          </a:p>
          <a:p>
            <a:pPr lvl="1"/>
            <a:r>
              <a:rPr lang="en-US" dirty="0" smtClean="0"/>
              <a:t>Doubted it could be done </a:t>
            </a:r>
            <a:r>
              <a:rPr lang="en-US" i="1" dirty="0" smtClean="0"/>
              <a:t>efficiently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538" y="4001294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6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3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41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Relational Model &amp; Relational Algebra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Relational </a:t>
            </a:r>
            <a:r>
              <a:rPr lang="en-US" dirty="0">
                <a:latin typeface="+mj-lt"/>
              </a:rPr>
              <a:t>Algebra Pt. II  </a:t>
            </a:r>
            <a:r>
              <a:rPr lang="en-US" i="1" dirty="0">
                <a:latin typeface="+mj-lt"/>
              </a:rPr>
              <a:t>[Optional: may skip]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780" y="-22510"/>
            <a:ext cx="1005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Lecture 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15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mind: RA operates on 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use </a:t>
            </a:r>
            <a:r>
              <a:rPr lang="en-US" i="1" dirty="0" err="1" smtClean="0"/>
              <a:t>multisets</a:t>
            </a:r>
            <a:r>
              <a:rPr lang="en-US" dirty="0" smtClean="0"/>
              <a:t>, however in relational algebra formalism we will consider </a:t>
            </a:r>
            <a:r>
              <a:rPr lang="en-US" b="1" u="sng" dirty="0" smtClean="0"/>
              <a:t>sets!</a:t>
            </a:r>
          </a:p>
          <a:p>
            <a:endParaRPr lang="en-US" b="1" u="sng" dirty="0"/>
          </a:p>
          <a:p>
            <a:r>
              <a:rPr lang="en-US" dirty="0" smtClean="0"/>
              <a:t>Also: we will consider the </a:t>
            </a:r>
            <a:r>
              <a:rPr lang="en-US" b="1" i="1" dirty="0" smtClean="0"/>
              <a:t>named perspective</a:t>
            </a:r>
            <a:r>
              <a:rPr lang="en-US" dirty="0" smtClean="0"/>
              <a:t>, where every attribute must have a </a:t>
            </a:r>
            <a:r>
              <a:rPr lang="en-US" u="sng" dirty="0" smtClean="0"/>
              <a:t>unique name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attribute order does not matter…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25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603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1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93800"/>
              </p:ext>
            </p:extLst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37628"/>
              </p:ext>
            </p:extLst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that RA Operators are Compositional!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𝑔𝑝𝑎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&gt;3.5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</a:t>
            </a:r>
            <a:r>
              <a:rPr lang="en-US" sz="2800" smtClean="0">
                <a:latin typeface="+mj-lt"/>
              </a:rPr>
              <a:t>these logically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6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8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84652"/>
              </p:ext>
            </p:extLst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/>
                <a:gridCol w="776057"/>
                <a:gridCol w="1409155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4763"/>
              </p:ext>
            </p:extLst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07031"/>
              </p:ext>
            </p:extLst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/>
                <a:gridCol w="812954"/>
                <a:gridCol w="1078235"/>
                <a:gridCol w="726868"/>
                <a:gridCol w="1109427"/>
                <a:gridCol w="914402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09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15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Relational Model &amp;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19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5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/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85826"/>
                <a:gridCol w="1152523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0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 smtClean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renames the shared attributes in one of the relations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selection 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shared attributes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B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eliminates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  <a:blipFill rotWithShape="0">
                <a:blip r:embed="rId2"/>
                <a:stretch>
                  <a:fillRect l="-1328" t="-12062" r="-1124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5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4665"/>
              </p:ext>
            </p:extLst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14490"/>
                <a:gridCol w="122385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15600"/>
              </p:ext>
            </p:extLst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948348"/>
                <a:gridCol w="1090001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3045"/>
              </p:ext>
            </p:extLst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/>
                <a:gridCol w="1057275"/>
                <a:gridCol w="1128713"/>
                <a:gridCol w="1105961"/>
                <a:gridCol w="1051450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 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 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30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smtClean="0"/>
                  <a:t>schemas </a:t>
                </a:r>
                <a:r>
                  <a:rPr lang="en-US" dirty="0"/>
                  <a:t>R(A, B, C, D), S(A, C, E), what is the schema of R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23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1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74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saw how we can transform declarative SQL queries into precise, compositional RA plans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later in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this lecture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5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</a:t>
            </a:r>
            <a:r>
              <a:rPr lang="en-US" dirty="0" smtClean="0"/>
              <a:t>is the RA “plan” executed?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792003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0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Plan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Natural Join / Join: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memory &amp; IO cost considerations to pick the correct algorithm to execute a join</a:t>
            </a:r>
            <a:r>
              <a:rPr lang="en-US" dirty="0" smtClean="0"/>
              <a:t> </a:t>
            </a:r>
            <a:r>
              <a:rPr lang="en-US" b="1" dirty="0" smtClean="0"/>
              <a:t>with (BNLJ, SMJ, HJ…)!</a:t>
            </a:r>
          </a:p>
          <a:p>
            <a:pPr lvl="1"/>
            <a:endParaRPr lang="en-US" dirty="0"/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indexes to aid selection</a:t>
            </a:r>
          </a:p>
          <a:p>
            <a:pPr lvl="1"/>
            <a:r>
              <a:rPr lang="en-US" dirty="0" smtClean="0"/>
              <a:t>Can always fall back on scan / binary search as well</a:t>
            </a:r>
          </a:p>
          <a:p>
            <a:pPr lvl="1"/>
            <a:endParaRPr lang="en-US" dirty="0"/>
          </a:p>
          <a:p>
            <a:r>
              <a:rPr lang="en-US" dirty="0" smtClean="0"/>
              <a:t>Projection:</a:t>
            </a:r>
          </a:p>
          <a:p>
            <a:pPr lvl="1"/>
            <a:r>
              <a:rPr lang="en-US" dirty="0" smtClean="0"/>
              <a:t>The main operation here is finding </a:t>
            </a:r>
            <a:r>
              <a:rPr lang="en-US" i="1" dirty="0" smtClean="0"/>
              <a:t>distinct </a:t>
            </a:r>
            <a:r>
              <a:rPr lang="en-US" dirty="0" smtClean="0"/>
              <a:t>values of the project tuples; we briefly discussed how to do this with e.g. </a:t>
            </a:r>
            <a:r>
              <a:rPr lang="en-US" b="1" dirty="0" smtClean="0"/>
              <a:t>hashing </a:t>
            </a:r>
            <a:r>
              <a:rPr lang="en-US" dirty="0" smtClean="0"/>
              <a:t>or </a:t>
            </a:r>
            <a:r>
              <a:rPr lang="en-US" b="1" dirty="0" smtClean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864" y="5635625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7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60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Execution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From SQL to RA &amp; Back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780" y="-22510"/>
            <a:ext cx="191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Lecture 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15  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&gt;  Section 1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3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</a:t>
            </a:r>
            <a:r>
              <a:rPr lang="en-US" dirty="0" smtClean="0">
                <a:hlinkClick r:id="rId2" action="ppaction://hlinkfile"/>
              </a:rPr>
              <a:t>15-</a:t>
            </a:r>
            <a:r>
              <a:rPr lang="en-US" dirty="0" smtClean="0">
                <a:hlinkClick r:id="rId2" action="ppaction://hlinkfile"/>
              </a:rPr>
              <a:t>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7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Adv.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19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03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Set Operations in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Fancier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Extensions &amp; Limitations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19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2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9077" y="3420854"/>
            <a:ext cx="2345673" cy="77967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7540" y="3579856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look at these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0828" y="5055773"/>
            <a:ext cx="31648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some of these </a:t>
            </a:r>
            <a:r>
              <a:rPr lang="en-US" sz="2400" i="1" smtClean="0">
                <a:latin typeface="+mj-lt"/>
              </a:rPr>
              <a:t>derived operators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19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Union (</a:t>
            </a:r>
            <a:r>
              <a:rPr lang="en-US" dirty="0" smtClean="0">
                <a:sym typeface="Symbol" pitchFamily="-111" charset="2"/>
              </a:rPr>
              <a:t>)</a:t>
            </a:r>
            <a:r>
              <a:rPr lang="en-US" dirty="0" smtClean="0"/>
              <a:t> </a:t>
            </a:r>
            <a:r>
              <a:rPr lang="en-US" dirty="0"/>
              <a:t>and 2. Difference </a:t>
            </a:r>
            <a:r>
              <a:rPr lang="en-US" dirty="0" smtClean="0"/>
              <a:t>(–)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235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8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Intersection (</a:t>
            </a:r>
            <a:r>
              <a:rPr lang="en-US" dirty="0" smtClean="0">
                <a:sym typeface="Symbol" pitchFamily="-111" charset="2"/>
              </a:rPr>
              <a:t>)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</a:t>
            </a:r>
            <a:r>
              <a:rPr lang="en-US" dirty="0" smtClean="0"/>
              <a:t>join!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5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76600"/>
            <a:ext cx="7772400" cy="1143000"/>
          </a:xfrm>
        </p:spPr>
        <p:txBody>
          <a:bodyPr/>
          <a:lstStyle/>
          <a:p>
            <a:r>
              <a:rPr lang="en-US" dirty="0" smtClean="0"/>
              <a:t>Fancier RA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30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73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Theta </a:t>
                </a:r>
                <a:r>
                  <a:rPr lang="en-US" dirty="0" smtClean="0"/>
                  <a:t>Join (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</p:spPr>
            <p:txBody>
              <a:bodyPr/>
              <a:lstStyle/>
              <a:p>
                <a:r>
                  <a:rPr lang="en-US" dirty="0"/>
                  <a:t>A join that involves a predicate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 </a:t>
                </a:r>
                <a:r>
                  <a:rPr lang="en-US" dirty="0"/>
                  <a:t>R2   =  </a:t>
                </a:r>
                <a:r>
                  <a:rPr lang="en-US" dirty="0">
                    <a:latin typeface="Symbol" pitchFamily="-111" charset="2"/>
                  </a:rPr>
                  <a:t>s</a:t>
                </a:r>
                <a:r>
                  <a:rPr lang="en-US" dirty="0"/>
                  <a:t> </a:t>
                </a:r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can be any condition 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  <a:blipFill rotWithShape="0">
                <a:blip r:embed="rId3"/>
                <a:stretch>
                  <a:fillRect l="-11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Symbol" pitchFamily="-111" charset="2"/>
              </a:rPr>
              <a:t>q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3" y="823413"/>
            <a:ext cx="374288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6767" y="4239600"/>
            <a:ext cx="35743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natural join is a theta join + a projection.</a:t>
            </a:r>
            <a:endParaRPr lang="en-US" sz="24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30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17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Equi</a:t>
                </a:r>
                <a:r>
                  <a:rPr lang="en-US" dirty="0" smtClean="0"/>
                  <a:t>-join (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theta join where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is an equality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R2   =  </a:t>
                </a:r>
                <a:r>
                  <a:rPr lang="en-US" dirty="0">
                    <a:latin typeface="Symbol" pitchFamily="-111" charset="2"/>
                  </a:rPr>
                  <a:t>s 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SSN=SSN</a:t>
                </a:r>
                <a:r>
                  <a:rPr lang="en-US" dirty="0"/>
                  <a:t> 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𝑝𝑛𝑎𝑚𝑒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286624" y="823413"/>
            <a:ext cx="369326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6767" y="4239600"/>
            <a:ext cx="35743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Most common join in practice!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930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3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Semijoin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 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  = </a:t>
                </a:r>
                <a:r>
                  <a:rPr lang="en-US" dirty="0">
                    <a:latin typeface="Symbol" pitchFamily="-111" charset="2"/>
                  </a:rPr>
                  <a:t>P</a:t>
                </a:r>
                <a:r>
                  <a:rPr lang="en-US" dirty="0"/>
                  <a:t> </a:t>
                </a:r>
                <a:r>
                  <a:rPr lang="en-US" baseline="-25000" dirty="0"/>
                  <a:t>A1,…,An</a:t>
                </a:r>
                <a:r>
                  <a:rPr lang="en-US" dirty="0"/>
                  <a:t> (R 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 S)</a:t>
                </a:r>
              </a:p>
              <a:p>
                <a:r>
                  <a:rPr lang="en-US" dirty="0"/>
                  <a:t>Where A</a:t>
                </a:r>
                <a:r>
                  <a:rPr lang="en-US" baseline="-25000" dirty="0"/>
                  <a:t>1</a:t>
                </a:r>
                <a:r>
                  <a:rPr lang="en-US" dirty="0"/>
                  <a:t>, …, A</a:t>
                </a:r>
                <a:r>
                  <a:rPr lang="en-US" baseline="-25000" dirty="0"/>
                  <a:t>n</a:t>
                </a:r>
                <a:r>
                  <a:rPr lang="en-US" dirty="0"/>
                  <a:t> are the attributes in R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/>
                  <a:t>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307788"/>
            <a:ext cx="454342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sid,sname,gpa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-111" charset="2"/>
                        </a:rPr>
                        <m:t>⋉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4" y="823413"/>
            <a:ext cx="3721618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30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prstClr val="black"/>
                </a:solidFill>
                <a:latin typeface="+mj-lt"/>
              </a:rPr>
              <a:t>The Relational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prstClr val="black"/>
                </a:solidFill>
                <a:latin typeface="+mj-lt"/>
              </a:rPr>
              <a:t>odel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6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Semijoins in Distributed Databases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1"/>
            <a:ext cx="10515600" cy="762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Semijoins</a:t>
            </a:r>
            <a:r>
              <a:rPr lang="en-US" dirty="0"/>
              <a:t> are </a:t>
            </a:r>
            <a:r>
              <a:rPr lang="en-US" dirty="0" smtClean="0"/>
              <a:t>often used to compute natural joins in </a:t>
            </a:r>
            <a:r>
              <a:rPr lang="en-US" dirty="0"/>
              <a:t>distributed databases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extLst/>
          </p:nvPr>
        </p:nvGraphicFramePr>
        <p:xfrm>
          <a:off x="2606674" y="3276908"/>
          <a:ext cx="19050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>
            <p:extLst/>
          </p:nvPr>
        </p:nvGraphicFramePr>
        <p:xfrm>
          <a:off x="6569074" y="2895908"/>
          <a:ext cx="28575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225674" y="2438708"/>
            <a:ext cx="2667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188074" y="2286308"/>
            <a:ext cx="3886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59" name="AutoShape 31"/>
          <p:cNvCxnSpPr>
            <a:cxnSpLocks noChangeShapeType="1"/>
            <a:stCxn id="22557" idx="6"/>
            <a:endCxn id="22558" idx="2"/>
          </p:cNvCxnSpPr>
          <p:nvPr/>
        </p:nvCxnSpPr>
        <p:spPr bwMode="auto">
          <a:xfrm flipV="1">
            <a:off x="4892674" y="3238808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666999" y="263238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Employee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315199" y="2251383"/>
            <a:ext cx="127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Dependents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181600" y="34705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3200" dirty="0">
                    <a:latin typeface="Times New Roman" pitchFamily="-111" charset="0"/>
                  </a:rPr>
                  <a:t>Employee </a:t>
                </a:r>
                <a14:m>
                  <m:oMath xmlns:m="http://schemas.openxmlformats.org/officeDocument/2006/math" xmlns="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=</a:t>
                </a:r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dirty="0">
                    <a:latin typeface="Times New Roman" pitchFamily="-111" charset="0"/>
                  </a:rPr>
                  <a:t> (</a:t>
                </a:r>
                <a:r>
                  <a:rPr lang="en-US" sz="3200" dirty="0">
                    <a:latin typeface="Symbol" pitchFamily="-111" charset="2"/>
                  </a:rPr>
                  <a:t>s 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age&gt;71 </a:t>
                </a:r>
                <a:r>
                  <a:rPr lang="en-US" sz="32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sz="3200" dirty="0">
                    <a:latin typeface="Times New Roman" pitchFamily="-111" charset="0"/>
                  </a:rPr>
                  <a:t>Dependents))</a:t>
                </a:r>
              </a:p>
            </p:txBody>
          </p:sp>
        </mc:Choice>
        <mc:Fallback xmlns="">
          <p:sp>
            <p:nvSpPr>
              <p:cNvPr id="2256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63" t="-13542" r="-1211" b="-3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553200" y="5638800"/>
            <a:ext cx="3075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T = </a:t>
            </a:r>
            <a:r>
              <a:rPr lang="en-US">
                <a:latin typeface="Symbol" pitchFamily="-111" charset="2"/>
              </a:rPr>
              <a:t>P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 baseline="-25000">
                <a:latin typeface="Times New Roman" pitchFamily="-111" charset="0"/>
              </a:rPr>
              <a:t>SSN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>
                <a:latin typeface="Symbol" pitchFamily="-111" charset="2"/>
              </a:rPr>
              <a:t>s </a:t>
            </a:r>
            <a:r>
              <a:rPr lang="en-US" baseline="-25000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age&gt;71 </a:t>
            </a:r>
            <a:r>
              <a:rPr lang="en-US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(</a:t>
            </a:r>
            <a:r>
              <a:rPr lang="en-US">
                <a:latin typeface="Times New Roman" pitchFamily="-111" charset="0"/>
              </a:rPr>
              <a:t>Dependents)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5" name="Text Box 37"/>
              <p:cNvSpPr txBox="1">
                <a:spLocks noChangeArrowheads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R = Employee </a:t>
                </a:r>
                <a14:m>
                  <m:oMath xmlns:m="http://schemas.openxmlformats.org/officeDocument/2006/math" xmlns="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25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blipFill rotWithShape="0">
                <a:blip r:embed="rId3"/>
                <a:stretch>
                  <a:fillRect l="-2594" r="-1441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Answer = R </a:t>
                </a:r>
                <a14:m>
                  <m:oMath xmlns:m="http://schemas.openxmlformats.org/officeDocument/2006/math" xmlns="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latin typeface="Times New Roman" pitchFamily="-111" charset="0"/>
                  </a:rPr>
                  <a:t>Dependents</a:t>
                </a:r>
              </a:p>
            </p:txBody>
          </p:sp>
        </mc:Choice>
        <mc:Fallback xmlns="">
          <p:sp>
            <p:nvSpPr>
              <p:cNvPr id="22566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907" r="-847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5181600" y="586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5181600" y="6248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0640" y="4937929"/>
            <a:ext cx="22518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Send less data to reduce </a:t>
            </a:r>
            <a:r>
              <a:rPr lang="en-US" sz="2400" smtClean="0">
                <a:latin typeface="+mj-lt"/>
              </a:rPr>
              <a:t>network bandwidth!</a:t>
            </a:r>
            <a:endParaRPr lang="en-US" sz="2400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930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9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 smtClean="0"/>
              <a:t>RA Expressions Can Get Complex!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2930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93" y="2796437"/>
            <a:ext cx="10515600" cy="1325563"/>
          </a:xfrm>
        </p:spPr>
        <p:txBody>
          <a:bodyPr/>
          <a:lstStyle/>
          <a:p>
            <a:r>
              <a:rPr lang="en-US" smtClean="0"/>
              <a:t>Multisets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3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8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79289"/>
            <a:ext cx="10515600" cy="1325563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smtClean="0"/>
              <a:t>SQL uses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93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93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5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All RA operations </a:t>
            </a:r>
            <a:r>
              <a:rPr lang="en-US" dirty="0"/>
              <a:t>need to be defined carefully on </a:t>
            </a:r>
            <a:r>
              <a:rPr lang="en-US" dirty="0" smtClean="0"/>
              <a:t>bags</a:t>
            </a:r>
            <a:endParaRPr lang="en-US" dirty="0"/>
          </a:p>
          <a:p>
            <a:pPr lvl="1"/>
            <a:endParaRPr lang="en-US" sz="2800" dirty="0" smtClean="0">
              <a:latin typeface="Symbol" pitchFamily="-111" charset="2"/>
            </a:endParaRPr>
          </a:p>
          <a:p>
            <a:pPr lvl="1"/>
            <a:r>
              <a:rPr lang="en-US" sz="2800" dirty="0" err="1" smtClean="0">
                <a:latin typeface="Symbol" pitchFamily="-111" charset="2"/>
              </a:rPr>
              <a:t>s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(R</a:t>
            </a:r>
            <a:r>
              <a:rPr lang="en-US" sz="2800" dirty="0"/>
              <a:t>): preserve the number of occurrences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>
                <a:latin typeface="Symbol" pitchFamily="-111" charset="2"/>
              </a:rPr>
              <a:t>P</a:t>
            </a:r>
            <a:r>
              <a:rPr lang="en-US" sz="2800" baseline="-25000" dirty="0"/>
              <a:t>A</a:t>
            </a:r>
            <a:r>
              <a:rPr lang="en-US" sz="2800" dirty="0"/>
              <a:t>(R): no duplicate elimination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Cross-product</a:t>
            </a:r>
            <a:r>
              <a:rPr lang="en-US" sz="2800" dirty="0"/>
              <a:t>, join: no duplicate elimination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683668" y="5432405"/>
            <a:ext cx="682466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+mj-lt"/>
              </a:rPr>
              <a:t>This is important</a:t>
            </a:r>
            <a:r>
              <a:rPr lang="en-US" sz="2800" dirty="0">
                <a:latin typeface="+mj-lt"/>
              </a:rPr>
              <a:t>-</a:t>
            </a:r>
            <a:r>
              <a:rPr lang="en-US" sz="2800" dirty="0" smtClean="0">
                <a:latin typeface="+mj-lt"/>
              </a:rPr>
              <a:t> relational engines work </a:t>
            </a:r>
            <a:r>
              <a:rPr lang="en-US" sz="2800" dirty="0">
                <a:latin typeface="+mj-lt"/>
              </a:rPr>
              <a:t>on </a:t>
            </a:r>
            <a:r>
              <a:rPr lang="en-US" sz="2800" dirty="0" err="1">
                <a:latin typeface="+mj-lt"/>
              </a:rPr>
              <a:t>multisets</a:t>
            </a:r>
            <a:r>
              <a:rPr lang="en-US" sz="2800" dirty="0">
                <a:latin typeface="+mj-lt"/>
              </a:rPr>
              <a:t>, not </a:t>
            </a:r>
            <a:r>
              <a:rPr lang="en-US" sz="2800" dirty="0" smtClean="0">
                <a:latin typeface="+mj-lt"/>
              </a:rPr>
              <a:t>sets!</a:t>
            </a:r>
            <a:endParaRPr lang="en-US" sz="28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982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0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</a:t>
            </a:r>
            <a:r>
              <a:rPr lang="en-US" dirty="0"/>
              <a:t>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93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97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1842" cy="435133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Relational model due to Edgar “Ted” </a:t>
            </a:r>
            <a:r>
              <a:rPr lang="en-US" dirty="0" err="1">
                <a:solidFill>
                  <a:prstClr val="black"/>
                </a:solidFill>
              </a:rPr>
              <a:t>Codd</a:t>
            </a:r>
            <a:r>
              <a:rPr lang="en-US" dirty="0">
                <a:solidFill>
                  <a:prstClr val="black"/>
                </a:solidFill>
              </a:rPr>
              <a:t>, a mathematician at IBM in </a:t>
            </a:r>
            <a:r>
              <a:rPr lang="en-US" dirty="0" smtClean="0">
                <a:solidFill>
                  <a:prstClr val="black"/>
                </a:solidFill>
              </a:rPr>
              <a:t>1970</a:t>
            </a:r>
          </a:p>
          <a:p>
            <a:pPr lvl="1" defTabSz="457200"/>
            <a:r>
              <a:rPr lang="en-US" dirty="0">
                <a:solidFill>
                  <a:prstClr val="black"/>
                </a:solidFill>
                <a:hlinkClick r:id="rId3" tooltip="http://www.acm.org/classics/nov95/toc.html"/>
              </a:rPr>
              <a:t>A Relational Model of Data for Large Shared Data Banks</a:t>
            </a:r>
            <a:r>
              <a:rPr lang="en-US" dirty="0">
                <a:solidFill>
                  <a:prstClr val="black"/>
                </a:solidFill>
              </a:rPr>
              <a:t>". </a:t>
            </a:r>
            <a:r>
              <a:rPr lang="en-US" i="1" dirty="0">
                <a:solidFill>
                  <a:prstClr val="black"/>
                </a:solidFill>
                <a:hlinkClick r:id="rId4" tooltip="Communications of the ACM"/>
              </a:rPr>
              <a:t>Communications of the ACM</a:t>
            </a: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b="1" dirty="0" smtClean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prstClr val="black"/>
                </a:solidFill>
              </a:rPr>
              <a:t> (6): </a:t>
            </a:r>
            <a:r>
              <a:rPr lang="en-US" dirty="0" smtClean="0">
                <a:solidFill>
                  <a:prstClr val="black"/>
                </a:solidFill>
              </a:rPr>
              <a:t>377–387</a:t>
            </a:r>
          </a:p>
          <a:p>
            <a:pPr lvl="1"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 smtClean="0">
              <a:solidFill>
                <a:prstClr val="black"/>
              </a:solidFill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</a:rPr>
              <a:t>IBM </a:t>
            </a:r>
            <a:r>
              <a:rPr lang="en-US" dirty="0">
                <a:solidFill>
                  <a:prstClr val="black"/>
                </a:solidFill>
              </a:rPr>
              <a:t>didn’t want to use relational model (take money from IMS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 defTabSz="457200"/>
            <a:r>
              <a:rPr lang="en-US" i="1" dirty="0" smtClean="0">
                <a:solidFill>
                  <a:prstClr val="black"/>
                </a:solidFill>
              </a:rPr>
              <a:t>Apparently used in the moon landing…</a:t>
            </a:r>
            <a:endParaRPr lang="en-US" i="1" dirty="0">
              <a:solidFill>
                <a:prstClr val="black"/>
              </a:solidFill>
            </a:endParaRPr>
          </a:p>
          <a:p>
            <a:pPr lvl="1" defTabSz="457200"/>
            <a:endParaRPr lang="en-US" i="1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2" descr="File:Edgar F Cod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042" y="1690688"/>
            <a:ext cx="1905000" cy="225742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042" y="4382102"/>
            <a:ext cx="3786021" cy="211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6693" y="1690688"/>
            <a:ext cx="21055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Won Turing award 1981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8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 smtClean="0"/>
              <a:t>Relational Schema: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String, float,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, etc. </a:t>
            </a:r>
            <a:r>
              <a:rPr lang="en-US" sz="2800" dirty="0" smtClean="0"/>
              <a:t>are the </a:t>
            </a:r>
            <a:r>
              <a:rPr lang="en-US" sz="2800" b="1" u="sng" dirty="0" smtClean="0"/>
              <a:t>domains</a:t>
            </a:r>
            <a:r>
              <a:rPr lang="en-US" sz="2800" dirty="0" smtClean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Relation name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9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 </a:t>
            </a:r>
            <a:r>
              <a:rPr lang="en-US" sz="2800" b="1" u="sng" dirty="0" smtClean="0">
                <a:latin typeface="+mj-lt"/>
              </a:rPr>
              <a:t>attribute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b="1" u="sng" dirty="0" smtClean="0">
                <a:latin typeface="+mj-lt"/>
              </a:rPr>
              <a:t>column</a:t>
            </a:r>
            <a:r>
              <a:rPr lang="en-US" sz="2800" dirty="0" smtClean="0">
                <a:latin typeface="+mj-lt"/>
              </a:rPr>
              <a:t>) is a typed data entry present in each tuple in the relation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4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tuple</a:t>
            </a:r>
            <a:r>
              <a:rPr lang="en-US" sz="2800" dirty="0" smtClean="0">
                <a:latin typeface="+mj-lt"/>
              </a:rPr>
              <a:t> or </a:t>
            </a:r>
            <a:r>
              <a:rPr lang="en-US" sz="2800" b="1" u="sng" dirty="0" smtClean="0">
                <a:latin typeface="+mj-lt"/>
              </a:rPr>
              <a:t>row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i="1" dirty="0" smtClean="0">
                <a:latin typeface="+mj-lt"/>
              </a:rPr>
              <a:t>record) </a:t>
            </a:r>
            <a:r>
              <a:rPr lang="en-US" sz="2800" dirty="0" smtClean="0">
                <a:latin typeface="+mj-lt"/>
              </a:rPr>
              <a:t>is a single entry in the table having the attributes specified by the schema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42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3768</Words>
  <Application>Microsoft Macintosh PowerPoint</Application>
  <PresentationFormat>Custom</PresentationFormat>
  <Paragraphs>851</Paragraphs>
  <Slides>57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The Relational Model</vt:lpstr>
      <vt:lpstr>Today’s Lecture</vt:lpstr>
      <vt:lpstr>1. The Relational Model &amp; Relational Algebra</vt:lpstr>
      <vt:lpstr>What you will learn about in this section</vt:lpstr>
      <vt:lpstr>Motivation</vt:lpstr>
      <vt:lpstr>A Little History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Example: Converting SFW Query -&gt; RA</vt:lpstr>
      <vt:lpstr>Logical Equivalece of RA Plans</vt:lpstr>
      <vt:lpstr>RDBMS Architecture</vt:lpstr>
      <vt:lpstr>RDBMS Architecture</vt:lpstr>
      <vt:lpstr>RDBMS Architecture</vt:lpstr>
      <vt:lpstr>RA Plan Execution</vt:lpstr>
      <vt:lpstr>Activity-15-1.ipynb</vt:lpstr>
      <vt:lpstr>2. Adv. Relational Algebra</vt:lpstr>
      <vt:lpstr>What you will learn about in this section</vt:lpstr>
      <vt:lpstr>PowerPoint Presentation</vt:lpstr>
      <vt:lpstr>1. Union () and 2. Difference (–)</vt:lpstr>
      <vt:lpstr>What about Intersection () ?</vt:lpstr>
      <vt:lpstr>Fancier RA</vt:lpstr>
      <vt:lpstr>Theta Join (⋈q)</vt:lpstr>
      <vt:lpstr>Equi-join (⋈ A=B)</vt:lpstr>
      <vt:lpstr>Semijoin (⋉)</vt:lpstr>
      <vt:lpstr>Semijoins in Distributed Databases</vt:lpstr>
      <vt:lpstr>RA Expressions Can Get Complex!</vt:lpstr>
      <vt:lpstr>Multisets</vt:lpstr>
      <vt:lpstr>Recall that SQL uses Multisets</vt:lpstr>
      <vt:lpstr>Generalizing Set Operations to Multiset Operations</vt:lpstr>
      <vt:lpstr>Generalizing Set Operations to Multiset Operations</vt:lpstr>
      <vt:lpstr>Operations on Multisets</vt:lpstr>
      <vt:lpstr>RA has Limitations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Alex Ratner</dc:creator>
  <cp:lastModifiedBy>Tara Balakrishnan</cp:lastModifiedBy>
  <cp:revision>123</cp:revision>
  <dcterms:created xsi:type="dcterms:W3CDTF">2015-11-11T19:16:09Z</dcterms:created>
  <dcterms:modified xsi:type="dcterms:W3CDTF">2016-11-13T21:39:33Z</dcterms:modified>
</cp:coreProperties>
</file>