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2" r:id="rId2"/>
    <p:sldMasterId id="2147483674" r:id="rId3"/>
    <p:sldMasterId id="2147483698" r:id="rId4"/>
    <p:sldMasterId id="2147483710" r:id="rId5"/>
    <p:sldMasterId id="2147483722" r:id="rId6"/>
  </p:sldMasterIdLst>
  <p:notesMasterIdLst>
    <p:notesMasterId r:id="rId47"/>
  </p:notesMasterIdLst>
  <p:sldIdLst>
    <p:sldId id="256" r:id="rId7"/>
    <p:sldId id="292" r:id="rId8"/>
    <p:sldId id="313" r:id="rId9"/>
    <p:sldId id="291" r:id="rId10"/>
    <p:sldId id="295" r:id="rId11"/>
    <p:sldId id="296" r:id="rId12"/>
    <p:sldId id="297" r:id="rId13"/>
    <p:sldId id="299" r:id="rId14"/>
    <p:sldId id="300" r:id="rId15"/>
    <p:sldId id="312" r:id="rId16"/>
    <p:sldId id="307" r:id="rId17"/>
    <p:sldId id="308" r:id="rId18"/>
    <p:sldId id="309" r:id="rId19"/>
    <p:sldId id="310" r:id="rId20"/>
    <p:sldId id="311" r:id="rId21"/>
    <p:sldId id="288"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85" r:id="rId36"/>
    <p:sldId id="271" r:id="rId37"/>
    <p:sldId id="272" r:id="rId38"/>
    <p:sldId id="314" r:id="rId39"/>
    <p:sldId id="315" r:id="rId40"/>
    <p:sldId id="281" r:id="rId41"/>
    <p:sldId id="282" r:id="rId42"/>
    <p:sldId id="283" r:id="rId43"/>
    <p:sldId id="284" r:id="rId44"/>
    <p:sldId id="287" r:id="rId45"/>
    <p:sldId id="306"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64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38035963"/>
      </p:ext>
    </p:extLst>
  </p:cSld>
  <p:clrMap bg1="lt1" tx1="dk1" bg2="dk2" tx2="lt2" accent1="accent1" accent2="accent2" accent3="accent3" accent4="accent4" accent5="accent5" accent6="accent6" hlink="hlink" folHlink="folHlink"/>
  <p:notesStyle>
    <a:lvl1pPr marL="0" algn="l" defTabSz="456950" rtl="0" eaLnBrk="1" latinLnBrk="0" hangingPunct="1">
      <a:defRPr sz="1200" kern="1200">
        <a:solidFill>
          <a:schemeClr val="tx1"/>
        </a:solidFill>
        <a:latin typeface="+mn-lt"/>
        <a:ea typeface="+mn-ea"/>
        <a:cs typeface="+mn-cs"/>
      </a:defRPr>
    </a:lvl1pPr>
    <a:lvl2pPr marL="456950" algn="l" defTabSz="456950" rtl="0" eaLnBrk="1" latinLnBrk="0" hangingPunct="1">
      <a:defRPr sz="1200" kern="1200">
        <a:solidFill>
          <a:schemeClr val="tx1"/>
        </a:solidFill>
        <a:latin typeface="+mn-lt"/>
        <a:ea typeface="+mn-ea"/>
        <a:cs typeface="+mn-cs"/>
      </a:defRPr>
    </a:lvl2pPr>
    <a:lvl3pPr marL="913928" algn="l" defTabSz="456950" rtl="0" eaLnBrk="1" latinLnBrk="0" hangingPunct="1">
      <a:defRPr sz="1200" kern="1200">
        <a:solidFill>
          <a:schemeClr val="tx1"/>
        </a:solidFill>
        <a:latin typeface="+mn-lt"/>
        <a:ea typeface="+mn-ea"/>
        <a:cs typeface="+mn-cs"/>
      </a:defRPr>
    </a:lvl3pPr>
    <a:lvl4pPr marL="1370886" algn="l" defTabSz="456950" rtl="0" eaLnBrk="1" latinLnBrk="0" hangingPunct="1">
      <a:defRPr sz="1200" kern="1200">
        <a:solidFill>
          <a:schemeClr val="tx1"/>
        </a:solidFill>
        <a:latin typeface="+mn-lt"/>
        <a:ea typeface="+mn-ea"/>
        <a:cs typeface="+mn-cs"/>
      </a:defRPr>
    </a:lvl4pPr>
    <a:lvl5pPr marL="1827854" algn="l" defTabSz="456950" rtl="0" eaLnBrk="1" latinLnBrk="0" hangingPunct="1">
      <a:defRPr sz="1200" kern="1200">
        <a:solidFill>
          <a:schemeClr val="tx1"/>
        </a:solidFill>
        <a:latin typeface="+mn-lt"/>
        <a:ea typeface="+mn-ea"/>
        <a:cs typeface="+mn-cs"/>
      </a:defRPr>
    </a:lvl5pPr>
    <a:lvl6pPr marL="2284803" algn="l" defTabSz="456950" rtl="0" eaLnBrk="1" latinLnBrk="0" hangingPunct="1">
      <a:defRPr sz="1200" kern="1200">
        <a:solidFill>
          <a:schemeClr val="tx1"/>
        </a:solidFill>
        <a:latin typeface="+mn-lt"/>
        <a:ea typeface="+mn-ea"/>
        <a:cs typeface="+mn-cs"/>
      </a:defRPr>
    </a:lvl6pPr>
    <a:lvl7pPr marL="2741753" algn="l" defTabSz="456950" rtl="0" eaLnBrk="1" latinLnBrk="0" hangingPunct="1">
      <a:defRPr sz="1200" kern="1200">
        <a:solidFill>
          <a:schemeClr val="tx1"/>
        </a:solidFill>
        <a:latin typeface="+mn-lt"/>
        <a:ea typeface="+mn-ea"/>
        <a:cs typeface="+mn-cs"/>
      </a:defRPr>
    </a:lvl7pPr>
    <a:lvl8pPr marL="3198720" algn="l" defTabSz="456950" rtl="0" eaLnBrk="1" latinLnBrk="0" hangingPunct="1">
      <a:defRPr sz="1200" kern="1200">
        <a:solidFill>
          <a:schemeClr val="tx1"/>
        </a:solidFill>
        <a:latin typeface="+mn-lt"/>
        <a:ea typeface="+mn-ea"/>
        <a:cs typeface="+mn-cs"/>
      </a:defRPr>
    </a:lvl8pPr>
    <a:lvl9pPr marL="3655679" algn="l" defTabSz="45695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3E1AD065-7167-487D-84C4-7B47B901E43C}" type="slidenum">
              <a:rPr lang="en-US">
                <a:solidFill>
                  <a:prstClr val="black"/>
                </a:solidFill>
                <a:latin typeface="Calibri"/>
              </a:rPr>
              <a:pPr/>
              <a:t>12</a:t>
            </a:fld>
            <a:endParaRPr lang="en-US">
              <a:solidFill>
                <a:prstClr val="black"/>
              </a:solidFill>
              <a:latin typeface="Calibri"/>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2804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3E1AD065-7167-487D-84C4-7B47B901E43C}" type="slidenum">
              <a:rPr lang="en-US">
                <a:solidFill>
                  <a:prstClr val="black"/>
                </a:solidFill>
                <a:latin typeface="Calibri"/>
              </a:rPr>
              <a:pPr/>
              <a:t>13</a:t>
            </a:fld>
            <a:endParaRPr lang="en-US">
              <a:solidFill>
                <a:prstClr val="black"/>
              </a:solidFill>
              <a:latin typeface="Calibri"/>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1886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3E1AD065-7167-487D-84C4-7B47B901E43C}" type="slidenum">
              <a:rPr lang="en-US">
                <a:solidFill>
                  <a:prstClr val="black"/>
                </a:solidFill>
                <a:latin typeface="Calibri"/>
              </a:rPr>
              <a:pPr/>
              <a:t>14</a:t>
            </a:fld>
            <a:endParaRPr lang="en-US">
              <a:solidFill>
                <a:prstClr val="black"/>
              </a:solidFill>
              <a:latin typeface="Calibri"/>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2664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89D73612-B2B7-415B-BD0B-C3DDB45ED59C}" type="slidenum">
              <a:rPr lang="en-US">
                <a:solidFill>
                  <a:prstClr val="black"/>
                </a:solidFill>
                <a:latin typeface="Calibri"/>
              </a:rPr>
              <a:pPr/>
              <a:t>15</a:t>
            </a:fld>
            <a:endParaRPr lang="en-US">
              <a:solidFill>
                <a:prstClr val="black"/>
              </a:solidFill>
              <a:latin typeface="Calibri"/>
            </a:endParaRPr>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4794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t>26</a:t>
            </a:fld>
            <a:endParaRPr lang="en-US"/>
          </a:p>
        </p:txBody>
      </p:sp>
    </p:spTree>
    <p:extLst>
      <p:ext uri="{BB962C8B-B14F-4D97-AF65-F5344CB8AC3E}">
        <p14:creationId xmlns:p14="http://schemas.microsoft.com/office/powerpoint/2010/main" val="872834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Already seen this picture before.</a:t>
            </a:r>
          </a:p>
          <a:p>
            <a:endParaRPr lang="en-US" dirty="0" smtClean="0"/>
          </a:p>
          <a:p>
            <a:r>
              <a:rPr lang="en-US" dirty="0" smtClean="0"/>
              <a:t>Lots of practice on the problem</a:t>
            </a:r>
            <a:r>
              <a:rPr lang="en-US" baseline="0" dirty="0" smtClean="0"/>
              <a:t> set.</a:t>
            </a:r>
          </a:p>
          <a:p>
            <a:endParaRPr lang="en-US" baseline="0" dirty="0" smtClean="0"/>
          </a:p>
          <a:p>
            <a:r>
              <a:rPr lang="en-US" baseline="0" dirty="0" smtClean="0"/>
              <a:t>A set of attributes A functionally determines a set of attributes B if, for any pair of tuples, if the tuples have the same values for all of the attributes of A, then they will have the same values for all attributes in B.</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t>27</a:t>
            </a:fld>
            <a:endParaRPr lang="en-US"/>
          </a:p>
        </p:txBody>
      </p:sp>
    </p:spTree>
    <p:extLst>
      <p:ext uri="{BB962C8B-B14F-4D97-AF65-F5344CB8AC3E}">
        <p14:creationId xmlns:p14="http://schemas.microsoft.com/office/powerpoint/2010/main" val="3366268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37C4EF24-3929-824E-9849-DDE04188B633}" type="slidenum">
              <a:rPr lang="en-US">
                <a:solidFill>
                  <a:prstClr val="black"/>
                </a:solidFill>
                <a:latin typeface="Calibri"/>
              </a:rPr>
              <a:pPr/>
              <a:t>28</a:t>
            </a:fld>
            <a:endParaRPr lang="en-US">
              <a:solidFill>
                <a:prstClr val="black"/>
              </a:solidFill>
              <a:latin typeface="Calibri"/>
            </a:endParaRPr>
          </a:p>
        </p:txBody>
      </p:sp>
      <p:sp>
        <p:nvSpPr>
          <p:cNvPr id="351234" name="Rectangle 2"/>
          <p:cNvSpPr>
            <a:spLocks noGrp="1" noRot="1" noChangeAspect="1" noChangeArrowheads="1" noTextEdit="1"/>
          </p:cNvSpPr>
          <p:nvPr>
            <p:ph type="sldImg"/>
          </p:nvPr>
        </p:nvSpPr>
        <p:spPr>
          <a:xfrm>
            <a:off x="381000" y="685800"/>
            <a:ext cx="6096000" cy="3429000"/>
          </a:xfrm>
          <a:ln/>
        </p:spPr>
      </p:sp>
      <p:sp>
        <p:nvSpPr>
          <p:cNvPr id="351235" name="Rectangle 3"/>
          <p:cNvSpPr>
            <a:spLocks noGrp="1" noChangeArrowheads="1"/>
          </p:cNvSpPr>
          <p:nvPr>
            <p:ph type="body" idx="1"/>
          </p:nvPr>
        </p:nvSpPr>
        <p:spPr/>
        <p:txBody>
          <a:bodyPr/>
          <a:lstStyle/>
          <a:p>
            <a:r>
              <a:rPr lang="en-US" dirty="0" smtClean="0"/>
              <a:t>Refer to the full algorithm in lecture. If</a:t>
            </a:r>
            <a:r>
              <a:rPr lang="en-US" baseline="0" dirty="0" smtClean="0"/>
              <a:t> time/necessary, g</a:t>
            </a:r>
            <a:r>
              <a:rPr lang="en-US" dirty="0" smtClean="0"/>
              <a:t>ive example of {name,</a:t>
            </a:r>
            <a:r>
              <a:rPr lang="en-US" baseline="0" dirty="0" smtClean="0"/>
              <a:t> category}+.</a:t>
            </a:r>
            <a:endParaRPr lang="en-US" dirty="0"/>
          </a:p>
        </p:txBody>
      </p:sp>
    </p:spTree>
    <p:extLst>
      <p:ext uri="{BB962C8B-B14F-4D97-AF65-F5344CB8AC3E}">
        <p14:creationId xmlns:p14="http://schemas.microsoft.com/office/powerpoint/2010/main" val="1156904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People</a:t>
            </a:r>
            <a:r>
              <a:rPr lang="en-US" baseline="0" dirty="0" smtClean="0"/>
              <a:t> often get tripped up on the definition of a key. There can be multiple keys as long as each one has no subset which is also a </a:t>
            </a:r>
            <a:r>
              <a:rPr lang="en-US" baseline="0" dirty="0" err="1" smtClean="0"/>
              <a:t>superkey</a:t>
            </a:r>
            <a:r>
              <a:rPr lang="en-US" baseline="0" dirty="0" smtClean="0"/>
              <a: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t>29</a:t>
            </a:fld>
            <a:endParaRPr lang="en-US"/>
          </a:p>
        </p:txBody>
      </p:sp>
    </p:spTree>
    <p:extLst>
      <p:ext uri="{BB962C8B-B14F-4D97-AF65-F5344CB8AC3E}">
        <p14:creationId xmlns:p14="http://schemas.microsoft.com/office/powerpoint/2010/main" val="4116897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solidFill>
                  <a:prstClr val="black"/>
                </a:solidFill>
                <a:latin typeface="Calibri"/>
              </a:rPr>
              <a:pPr/>
              <a:t>30</a:t>
            </a:fld>
            <a:endParaRPr lang="en-US">
              <a:solidFill>
                <a:prstClr val="black"/>
              </a:solidFill>
              <a:latin typeface="Calibri"/>
            </a:endParaRPr>
          </a:p>
        </p:txBody>
      </p:sp>
    </p:spTree>
    <p:extLst>
      <p:ext uri="{BB962C8B-B14F-4D97-AF65-F5344CB8AC3E}">
        <p14:creationId xmlns:p14="http://schemas.microsoft.com/office/powerpoint/2010/main" val="872834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07F2386-BC4D-D046-8DF5-D59CC1ADB016}" type="slidenum">
              <a:rPr lang="en-US">
                <a:solidFill>
                  <a:prstClr val="black"/>
                </a:solidFill>
                <a:latin typeface="Calibri"/>
              </a:rPr>
              <a:pPr/>
              <a:t>31</a:t>
            </a:fld>
            <a:endParaRPr lang="en-US">
              <a:solidFill>
                <a:prstClr val="black"/>
              </a:solidFill>
              <a:latin typeface="Calibri"/>
            </a:endParaRPr>
          </a:p>
        </p:txBody>
      </p:sp>
      <p:sp>
        <p:nvSpPr>
          <p:cNvPr id="282626" name="Rectangle 2"/>
          <p:cNvSpPr>
            <a:spLocks noGrp="1" noRot="1" noChangeAspect="1" noChangeArrowheads="1" noTextEdit="1"/>
          </p:cNvSpPr>
          <p:nvPr>
            <p:ph type="sldImg"/>
          </p:nvPr>
        </p:nvSpPr>
        <p:spPr>
          <a:xfrm>
            <a:off x="381000" y="685800"/>
            <a:ext cx="6096000" cy="3429000"/>
          </a:xfrm>
          <a:ln/>
        </p:spPr>
      </p:sp>
      <p:sp>
        <p:nvSpPr>
          <p:cNvPr id="282627" name="Rectangle 3"/>
          <p:cNvSpPr>
            <a:spLocks noGrp="1" noChangeArrowheads="1"/>
          </p:cNvSpPr>
          <p:nvPr>
            <p:ph type="body" idx="1"/>
          </p:nvPr>
        </p:nvSpPr>
        <p:spPr/>
        <p:txBody>
          <a:bodyPr/>
          <a:lstStyle/>
          <a:p>
            <a:r>
              <a:rPr lang="en-US" dirty="0" smtClean="0"/>
              <a:t>BCNF is a way to decompose our relations to remove anomalies.</a:t>
            </a:r>
            <a:r>
              <a:rPr lang="en-US" baseline="0" dirty="0" smtClean="0"/>
              <a:t> </a:t>
            </a:r>
            <a:r>
              <a:rPr lang="en-US" dirty="0" smtClean="0"/>
              <a:t>We only want our tables to have</a:t>
            </a:r>
            <a:r>
              <a:rPr lang="en-US" baseline="0" dirty="0" smtClean="0"/>
              <a:t> “good” FDs,</a:t>
            </a:r>
            <a:r>
              <a:rPr lang="en-US" dirty="0" smtClean="0"/>
              <a:t> those</a:t>
            </a:r>
            <a:r>
              <a:rPr lang="en-US" baseline="0" dirty="0" smtClean="0"/>
              <a:t> that  are </a:t>
            </a:r>
            <a:r>
              <a:rPr lang="en-US" dirty="0" err="1" smtClean="0"/>
              <a:t>superkeys</a:t>
            </a:r>
            <a:r>
              <a:rPr lang="en-US" dirty="0" smtClean="0"/>
              <a:t> or</a:t>
            </a:r>
            <a:r>
              <a:rPr lang="en-US" baseline="0" dirty="0" smtClean="0"/>
              <a:t> are trivial – they only determine themself.</a:t>
            </a:r>
            <a:endParaRPr lang="en-US" dirty="0"/>
          </a:p>
        </p:txBody>
      </p:sp>
    </p:spTree>
    <p:extLst>
      <p:ext uri="{BB962C8B-B14F-4D97-AF65-F5344CB8AC3E}">
        <p14:creationId xmlns:p14="http://schemas.microsoft.com/office/powerpoint/2010/main" val="56404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075BABC-8AE4-4864-9D16-4FBEEC793F13}" type="slidenum">
              <a:rPr lang="en-US"/>
              <a:pPr/>
              <a:t>5</a:t>
            </a:fld>
            <a:endParaRPr lang="en-US"/>
          </a:p>
        </p:txBody>
      </p:sp>
      <p:sp>
        <p:nvSpPr>
          <p:cNvPr id="207874" name="Rectangle 2"/>
          <p:cNvSpPr>
            <a:spLocks noGrp="1" noRot="1" noChangeAspect="1" noChangeArrowheads="1" noTextEdit="1"/>
          </p:cNvSpPr>
          <p:nvPr>
            <p:ph type="sldImg"/>
          </p:nvPr>
        </p:nvSpPr>
        <p:spPr>
          <a:xfrm>
            <a:off x="381000" y="685800"/>
            <a:ext cx="6096000" cy="3429000"/>
          </a:xfrm>
          <a:ln/>
        </p:spPr>
      </p:sp>
      <p:sp>
        <p:nvSpPr>
          <p:cNvPr id="207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8539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the algorithm.</a:t>
            </a:r>
            <a:r>
              <a:rPr lang="en-US" baseline="0" dirty="0" smtClean="0"/>
              <a:t> And another good reason to be able to compute the closure – because you might have to compute a bunch of them.</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t>32</a:t>
            </a:fld>
            <a:endParaRPr lang="en-US"/>
          </a:p>
        </p:txBody>
      </p:sp>
    </p:spTree>
    <p:extLst>
      <p:ext uri="{BB962C8B-B14F-4D97-AF65-F5344CB8AC3E}">
        <p14:creationId xmlns:p14="http://schemas.microsoft.com/office/powerpoint/2010/main" val="2852812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subtleties that come with BCNF.</a:t>
            </a:r>
          </a:p>
          <a:p>
            <a:endParaRPr lang="en-US" dirty="0" smtClean="0"/>
          </a:p>
          <a:p>
            <a:r>
              <a:rPr lang="en-US" dirty="0" err="1" smtClean="0"/>
              <a:t>Lossy</a:t>
            </a:r>
            <a:r>
              <a:rPr lang="en-US" dirty="0" smtClean="0"/>
              <a:t> decomposition.</a:t>
            </a:r>
            <a:r>
              <a:rPr lang="en-US" baseline="0" dirty="0" smtClean="0"/>
              <a:t> It’s possible that you decompose a table such that when you reconstruct it, you lose information about the original table. </a:t>
            </a:r>
          </a:p>
          <a:p>
            <a:endParaRPr lang="en-US" baseline="0" dirty="0" smtClean="0"/>
          </a:p>
          <a:p>
            <a:r>
              <a:rPr lang="en-US" baseline="0" dirty="0" smtClean="0"/>
              <a:t>When we join the left decomposition we find that </a:t>
            </a:r>
            <a:r>
              <a:rPr lang="en-US" baseline="0" dirty="0" err="1" smtClean="0"/>
              <a:t>OneClick</a:t>
            </a:r>
            <a:r>
              <a:rPr lang="en-US" baseline="0" dirty="0" smtClean="0"/>
              <a:t> Camera now has two prices rather than just one. This decomposition is </a:t>
            </a:r>
            <a:r>
              <a:rPr lang="en-US" baseline="0" dirty="0" err="1" smtClean="0"/>
              <a:t>lossy</a:t>
            </a:r>
            <a:r>
              <a:rPr lang="en-US" baseline="0" dirty="0" smtClean="0"/>
              <a:t>, the join returns more tuples than were originally present.</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solidFill>
                  <a:prstClr val="black"/>
                </a:solidFill>
                <a:latin typeface="Calibri"/>
              </a:rPr>
              <a:pPr/>
              <a:t>33</a:t>
            </a:fld>
            <a:endParaRPr lang="en-US">
              <a:solidFill>
                <a:prstClr val="black"/>
              </a:solidFill>
              <a:latin typeface="Calibri"/>
            </a:endParaRPr>
          </a:p>
        </p:txBody>
      </p:sp>
    </p:spTree>
    <p:extLst>
      <p:ext uri="{BB962C8B-B14F-4D97-AF65-F5344CB8AC3E}">
        <p14:creationId xmlns:p14="http://schemas.microsoft.com/office/powerpoint/2010/main" val="8728343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made one change – category now functionally determines name</a:t>
            </a:r>
            <a:endParaRPr lang="en-US" dirty="0" smtClean="0"/>
          </a:p>
          <a:p>
            <a:endParaRPr lang="en-US" dirty="0" smtClean="0"/>
          </a:p>
          <a:p>
            <a:r>
              <a:rPr lang="en-US" dirty="0" smtClean="0"/>
              <a:t>This</a:t>
            </a:r>
            <a:r>
              <a:rPr lang="en-US" baseline="0" dirty="0" smtClean="0"/>
              <a:t> decomposition is lossless, when we join the decomposed tables, the result is the same as the original.</a:t>
            </a:r>
          </a:p>
          <a:p>
            <a:endParaRPr lang="en-US" baseline="0" dirty="0" smtClean="0"/>
          </a:p>
          <a:p>
            <a:r>
              <a:rPr lang="en-US" baseline="0" dirty="0" smtClean="0"/>
              <a:t>We are essentially storing the extra information in the decomposed tables</a:t>
            </a:r>
          </a:p>
          <a:p>
            <a:endParaRPr lang="en-US" baseline="0" dirty="0" smtClean="0"/>
          </a:p>
          <a:p>
            <a:r>
              <a:rPr lang="en-US" baseline="0" dirty="0" smtClean="0"/>
              <a:t>BCNF is always lossless.</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872834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B50DE72F-4920-9346-857E-CA57FB61AF72}" type="slidenum">
              <a:rPr lang="en-US">
                <a:solidFill>
                  <a:prstClr val="black"/>
                </a:solidFill>
                <a:latin typeface="Calibri"/>
              </a:rPr>
              <a:pPr/>
              <a:t>35</a:t>
            </a:fld>
            <a:endParaRPr lang="en-US">
              <a:solidFill>
                <a:prstClr val="black"/>
              </a:solidFill>
              <a:latin typeface="Calibri"/>
            </a:endParaRPr>
          </a:p>
        </p:txBody>
      </p:sp>
      <p:sp>
        <p:nvSpPr>
          <p:cNvPr id="294914" name="Rectangle 2"/>
          <p:cNvSpPr>
            <a:spLocks noGrp="1" noRot="1" noChangeAspect="1" noChangeArrowheads="1" noTextEdit="1"/>
          </p:cNvSpPr>
          <p:nvPr>
            <p:ph type="sldImg"/>
          </p:nvPr>
        </p:nvSpPr>
        <p:spPr>
          <a:xfrm>
            <a:off x="381000" y="685800"/>
            <a:ext cx="6096000" cy="3429000"/>
          </a:xfrm>
          <a:ln/>
        </p:spPr>
      </p:sp>
      <p:sp>
        <p:nvSpPr>
          <p:cNvPr id="2949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97751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t>36</a:t>
            </a:fld>
            <a:endParaRPr lang="en-US"/>
          </a:p>
        </p:txBody>
      </p:sp>
    </p:spTree>
    <p:extLst>
      <p:ext uri="{BB962C8B-B14F-4D97-AF65-F5344CB8AC3E}">
        <p14:creationId xmlns:p14="http://schemas.microsoft.com/office/powerpoint/2010/main" val="872834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 game I</a:t>
            </a:r>
            <a:r>
              <a:rPr lang="en-US" baseline="0" dirty="0" smtClean="0"/>
              <a:t> like to call </a:t>
            </a:r>
            <a:r>
              <a:rPr lang="en-US" baseline="0" dirty="0" err="1" smtClean="0"/>
              <a:t>Multivalue</a:t>
            </a:r>
            <a:r>
              <a:rPr lang="en-US" baseline="0" dirty="0" smtClean="0"/>
              <a:t> Dependency</a:t>
            </a:r>
          </a:p>
          <a:p>
            <a:endParaRPr lang="en-US" baseline="0" dirty="0" smtClean="0"/>
          </a:p>
          <a:p>
            <a:r>
              <a:rPr lang="en-US" baseline="0" dirty="0" smtClean="0"/>
              <a:t>You give me two tuples and I find a third such that a bunch of properties hold. Don’t worry too much about memorizing the properties – this will be on the cheat sheet. However, definitely have worked through a bunch of examples because problems can get complicated.</a:t>
            </a:r>
          </a:p>
          <a:p>
            <a:endParaRPr lang="en-US" baseline="0" dirty="0" smtClean="0"/>
          </a:p>
          <a:p>
            <a:r>
              <a:rPr lang="en-US" baseline="0" dirty="0" smtClean="0"/>
              <a:t>Points to note:</a:t>
            </a:r>
          </a:p>
          <a:p>
            <a:endParaRPr lang="en-US" baseline="0" dirty="0" smtClean="0"/>
          </a:p>
          <a:p>
            <a:r>
              <a:rPr lang="en-US" baseline="0" dirty="0" smtClean="0"/>
              <a:t>There are no restrictions on t1, t2, t3. They can be the same or different.</a:t>
            </a:r>
          </a:p>
          <a:p>
            <a:endParaRPr lang="en-US" baseline="0" dirty="0" smtClean="0"/>
          </a:p>
          <a:p>
            <a:r>
              <a:rPr lang="en-US" baseline="0" dirty="0" smtClean="0"/>
              <a:t>However, to win this game, you give me any two tuples, and I almost be able to find at least one t3. Then, A </a:t>
            </a:r>
            <a:r>
              <a:rPr lang="en-US" baseline="0" dirty="0" err="1" smtClean="0"/>
              <a:t>multidetermines</a:t>
            </a:r>
            <a:r>
              <a:rPr lang="en-US" baseline="0" dirty="0" smtClean="0"/>
              <a:t> B on this relation.</a:t>
            </a:r>
          </a:p>
          <a:p>
            <a:endParaRPr lang="en-US" baseline="0" dirty="0" smtClean="0"/>
          </a:p>
          <a:p>
            <a:r>
              <a:rPr lang="en-US" baseline="0" dirty="0" smtClean="0"/>
              <a:t>A and B in this example are single attributes, BUT they can be sets. </a:t>
            </a:r>
          </a:p>
          <a:p>
            <a:endParaRPr lang="en-US" baseline="0" dirty="0" smtClean="0"/>
          </a:p>
          <a:p>
            <a:r>
              <a:rPr lang="en-US" baseline="0" dirty="0" smtClean="0"/>
              <a:t>R minus B. All attributes of R not in the set B.</a:t>
            </a:r>
          </a:p>
          <a:p>
            <a:endParaRPr lang="en-US" baseline="0" dirty="0" smtClean="0"/>
          </a:p>
          <a:p>
            <a:endParaRPr lang="en-US"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t>37</a:t>
            </a:fld>
            <a:endParaRPr lang="en-US"/>
          </a:p>
        </p:txBody>
      </p:sp>
    </p:spTree>
    <p:extLst>
      <p:ext uri="{BB962C8B-B14F-4D97-AF65-F5344CB8AC3E}">
        <p14:creationId xmlns:p14="http://schemas.microsoft.com/office/powerpoint/2010/main" val="1087277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Test taking tip: if you get stuck</a:t>
            </a:r>
            <a:r>
              <a:rPr lang="en-US" baseline="0" dirty="0" smtClean="0"/>
              <a:t> on this, skip and </a:t>
            </a:r>
            <a:r>
              <a:rPr lang="en-US" dirty="0" smtClean="0"/>
              <a:t>come back if you have time at</a:t>
            </a:r>
            <a:r>
              <a:rPr lang="en-US" baseline="0" dirty="0" smtClean="0"/>
              <a:t> the end. Will be worth relatively few points, so don’t blow all your time on it.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E4C1680-58FF-A942-8304-4D5033A80D3D}" type="slidenum">
              <a:rPr lang="en-US" smtClean="0"/>
              <a:t>38</a:t>
            </a:fld>
            <a:endParaRPr lang="en-US"/>
          </a:p>
        </p:txBody>
      </p:sp>
    </p:spTree>
    <p:extLst>
      <p:ext uri="{BB962C8B-B14F-4D97-AF65-F5344CB8AC3E}">
        <p14:creationId xmlns:p14="http://schemas.microsoft.com/office/powerpoint/2010/main" val="872834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7D3D508-DEE3-4B48-8B21-E612AFF5B608}" type="slidenum">
              <a:rPr lang="en-US"/>
              <a:pPr/>
              <a:t>6</a:t>
            </a:fld>
            <a:endParaRPr lang="en-US"/>
          </a:p>
        </p:txBody>
      </p:sp>
      <p:sp>
        <p:nvSpPr>
          <p:cNvPr id="211970" name="Rectangle 2"/>
          <p:cNvSpPr>
            <a:spLocks noGrp="1" noRot="1" noChangeAspect="1" noChangeArrowheads="1" noTextEdit="1"/>
          </p:cNvSpPr>
          <p:nvPr>
            <p:ph type="sldImg"/>
          </p:nvPr>
        </p:nvSpPr>
        <p:spPr>
          <a:xfrm>
            <a:off x="381000" y="685800"/>
            <a:ext cx="6096000" cy="3429000"/>
          </a:xfrm>
          <a:ln/>
        </p:spPr>
      </p:sp>
      <p:sp>
        <p:nvSpPr>
          <p:cNvPr id="21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034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midterm – be able to understand</a:t>
            </a:r>
            <a:r>
              <a:rPr lang="en-US" baseline="0" dirty="0" smtClean="0"/>
              <a:t> </a:t>
            </a:r>
            <a:r>
              <a:rPr lang="en-US" dirty="0" smtClean="0"/>
              <a:t>what</a:t>
            </a:r>
            <a:r>
              <a:rPr lang="en-US" baseline="0" dirty="0" smtClean="0"/>
              <a:t> happens when you join more than two tables together. You may have to write more complex </a:t>
            </a:r>
            <a:r>
              <a:rPr lang="en-US" baseline="0" dirty="0" err="1" smtClean="0"/>
              <a:t>sql</a:t>
            </a:r>
            <a:r>
              <a:rPr lang="en-US" baseline="0" dirty="0" smtClean="0"/>
              <a:t> queries than just joining together two tables. </a:t>
            </a:r>
          </a:p>
          <a:p>
            <a:r>
              <a:rPr lang="en-US" baseline="0" dirty="0" smtClean="0"/>
              <a:t>It’s not a spelling exam, but make sure the format of the </a:t>
            </a:r>
            <a:r>
              <a:rPr lang="en-US" baseline="0" dirty="0" err="1" smtClean="0"/>
              <a:t>sql</a:t>
            </a:r>
            <a:r>
              <a:rPr lang="en-US" baseline="0" dirty="0" smtClean="0"/>
              <a:t> query is correct – since that’s what important for the midterm. </a:t>
            </a:r>
            <a:endParaRPr lang="en-US" dirty="0"/>
          </a:p>
        </p:txBody>
      </p:sp>
    </p:spTree>
    <p:extLst>
      <p:ext uri="{BB962C8B-B14F-4D97-AF65-F5344CB8AC3E}">
        <p14:creationId xmlns:p14="http://schemas.microsoft.com/office/powerpoint/2010/main" val="3594479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53E6A1E7-D163-48F1-B323-726834F1BCA6}" type="slidenum">
              <a:rPr lang="en-US"/>
              <a:pPr/>
              <a:t>8</a:t>
            </a:fld>
            <a:endParaRPr lang="en-US"/>
          </a:p>
        </p:txBody>
      </p:sp>
      <p:sp>
        <p:nvSpPr>
          <p:cNvPr id="227330" name="Rectangle 2"/>
          <p:cNvSpPr>
            <a:spLocks noGrp="1" noRot="1" noChangeAspect="1" noChangeArrowheads="1" noTextEdit="1"/>
          </p:cNvSpPr>
          <p:nvPr>
            <p:ph type="sldImg"/>
          </p:nvPr>
        </p:nvSpPr>
        <p:spPr>
          <a:xfrm>
            <a:off x="381000" y="685800"/>
            <a:ext cx="6096000" cy="3429000"/>
          </a:xfrm>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185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F1732A3D-8256-43D1-9D37-64AE574CDA46}" type="slidenum">
              <a:rPr lang="en-US"/>
              <a:pPr/>
              <a:t>9</a:t>
            </a:fld>
            <a:endParaRPr lang="en-US"/>
          </a:p>
        </p:txBody>
      </p:sp>
      <p:sp>
        <p:nvSpPr>
          <p:cNvPr id="240642" name="Rectangle 2"/>
          <p:cNvSpPr>
            <a:spLocks noGrp="1" noRot="1" noChangeAspect="1" noChangeArrowheads="1" noTextEdit="1"/>
          </p:cNvSpPr>
          <p:nvPr>
            <p:ph type="sldImg"/>
          </p:nvPr>
        </p:nvSpPr>
        <p:spPr>
          <a:xfrm>
            <a:off x="381000" y="685800"/>
            <a:ext cx="6096000" cy="3429000"/>
          </a:xfrm>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6463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F1732A3D-8256-43D1-9D37-64AE574CDA46}" type="slidenum">
              <a:rPr lang="en-US"/>
              <a:pPr/>
              <a:t>10</a:t>
            </a:fld>
            <a:endParaRPr lang="en-US"/>
          </a:p>
        </p:txBody>
      </p:sp>
      <p:sp>
        <p:nvSpPr>
          <p:cNvPr id="240642" name="Rectangle 2"/>
          <p:cNvSpPr>
            <a:spLocks noGrp="1" noRot="1" noChangeAspect="1" noChangeArrowheads="1" noTextEdit="1"/>
          </p:cNvSpPr>
          <p:nvPr>
            <p:ph type="sldImg"/>
          </p:nvPr>
        </p:nvSpPr>
        <p:spPr>
          <a:xfrm>
            <a:off x="381000" y="685800"/>
            <a:ext cx="6096000" cy="3429000"/>
          </a:xfrm>
          <a:ln/>
        </p:spPr>
      </p:sp>
      <p:sp>
        <p:nvSpPr>
          <p:cNvPr id="240643" name="Rectangle 3"/>
          <p:cNvSpPr>
            <a:spLocks noGrp="1" noChangeArrowheads="1"/>
          </p:cNvSpPr>
          <p:nvPr>
            <p:ph type="body" idx="1"/>
          </p:nvPr>
        </p:nvSpPr>
        <p:spPr/>
        <p:txBody>
          <a:bodyPr/>
          <a:lstStyle/>
          <a:p>
            <a:r>
              <a:rPr lang="en-US" dirty="0" smtClean="0"/>
              <a:t>Where – apply an</a:t>
            </a:r>
            <a:r>
              <a:rPr lang="en-US" baseline="0" dirty="0" smtClean="0"/>
              <a:t> additional condition on to from</a:t>
            </a:r>
            <a:endParaRPr lang="en-US" dirty="0"/>
          </a:p>
        </p:txBody>
      </p:sp>
    </p:spTree>
    <p:extLst>
      <p:ext uri="{BB962C8B-B14F-4D97-AF65-F5344CB8AC3E}">
        <p14:creationId xmlns:p14="http://schemas.microsoft.com/office/powerpoint/2010/main" val="676463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3E1AD065-7167-487D-84C4-7B47B901E43C}" type="slidenum">
              <a:rPr lang="en-US">
                <a:solidFill>
                  <a:prstClr val="black"/>
                </a:solidFill>
                <a:latin typeface="Calibri"/>
              </a:rPr>
              <a:pPr/>
              <a:t>11</a:t>
            </a:fld>
            <a:endParaRPr lang="en-US">
              <a:solidFill>
                <a:prstClr val="black"/>
              </a:solidFill>
              <a:latin typeface="Calibri"/>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695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2000"/>
          </a:xfrm>
          <a:prstGeom prst="rect">
            <a:avLst/>
          </a:prstGeom>
        </p:spPr>
        <p:txBody>
          <a:bodyPr lIns="91383" tIns="91383" rIns="91383" bIns="91383" anchor="t"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700"/>
          </a:xfrm>
          <a:prstGeom prst="rect">
            <a:avLst/>
          </a:prstGeom>
        </p:spPr>
        <p:txBody>
          <a:bodyPr lIns="91383" tIns="91383" rIns="91383" bIns="91383" anchor="b"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700" cy="393600"/>
          </a:xfrm>
          <a:prstGeom prst="rect">
            <a:avLst/>
          </a:prstGeom>
        </p:spPr>
        <p:txBody>
          <a:bodyPr lIns="91383" tIns="91383" rIns="91383" bIns="91383"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68"/>
        <p:cNvGrpSpPr/>
        <p:nvPr/>
      </p:nvGrpSpPr>
      <p:grpSpPr>
        <a:xfrm>
          <a:off x="0" y="0"/>
          <a:ext cx="0" cy="0"/>
          <a:chOff x="0" y="0"/>
          <a:chExt cx="0" cy="0"/>
        </a:xfrm>
      </p:grpSpPr>
      <p:sp>
        <p:nvSpPr>
          <p:cNvPr id="69" name="Shape 69"/>
          <p:cNvSpPr/>
          <p:nvPr/>
        </p:nvSpPr>
        <p:spPr>
          <a:xfrm>
            <a:off x="0" y="0"/>
            <a:ext cx="9144000" cy="5143500"/>
          </a:xfrm>
          <a:prstGeom prst="rect">
            <a:avLst/>
          </a:prstGeom>
          <a:solidFill>
            <a:schemeClr val="lt1"/>
          </a:solidFill>
          <a:ln>
            <a:noFill/>
          </a:ln>
        </p:spPr>
        <p:txBody>
          <a:bodyPr lIns="91383" tIns="91383" rIns="91383" bIns="91383" anchor="ctr" anchorCtr="0">
            <a:noAutofit/>
          </a:bodyPr>
          <a:lstStyle/>
          <a:p>
            <a:pPr lvl="0">
              <a:spcBef>
                <a:spcPts val="0"/>
              </a:spcBef>
              <a:buNone/>
            </a:pPr>
            <a:endParaRPr/>
          </a:p>
        </p:txBody>
      </p:sp>
      <p:sp>
        <p:nvSpPr>
          <p:cNvPr id="70" name="Shape 70"/>
          <p:cNvSpPr/>
          <p:nvPr/>
        </p:nvSpPr>
        <p:spPr>
          <a:xfrm>
            <a:off x="447675" y="239425"/>
            <a:ext cx="381000" cy="32700"/>
          </a:xfrm>
          <a:prstGeom prst="rect">
            <a:avLst/>
          </a:prstGeom>
          <a:solidFill>
            <a:schemeClr val="accent5"/>
          </a:solidFill>
          <a:ln>
            <a:noFill/>
          </a:ln>
        </p:spPr>
        <p:txBody>
          <a:bodyPr lIns="91383" tIns="91383" rIns="91383" bIns="91383" anchor="ctr" anchorCtr="0">
            <a:noAutofit/>
          </a:bodyPr>
          <a:lstStyle/>
          <a:p>
            <a:pPr lvl="0">
              <a:spcBef>
                <a:spcPts val="0"/>
              </a:spcBef>
              <a:buNone/>
            </a:pPr>
            <a:endParaRPr/>
          </a:p>
        </p:txBody>
      </p:sp>
      <p:sp>
        <p:nvSpPr>
          <p:cNvPr id="71" name="Shape 71"/>
          <p:cNvSpPr/>
          <p:nvPr/>
        </p:nvSpPr>
        <p:spPr>
          <a:xfrm>
            <a:off x="496025" y="1752600"/>
            <a:ext cx="8282100" cy="2910600"/>
          </a:xfrm>
          <a:prstGeom prst="rect">
            <a:avLst/>
          </a:prstGeom>
          <a:solidFill>
            <a:srgbClr val="FFFFFF"/>
          </a:solidFill>
          <a:ln w="9525" cap="flat" cmpd="sng">
            <a:solidFill>
              <a:srgbClr val="D9D9D9"/>
            </a:solidFill>
            <a:prstDash val="solid"/>
            <a:round/>
            <a:headEnd type="none" w="med" len="med"/>
            <a:tailEnd type="none" w="med" len="med"/>
          </a:ln>
        </p:spPr>
        <p:txBody>
          <a:bodyPr lIns="91383" tIns="91383" rIns="91383" bIns="91383" anchor="ctr" anchorCtr="0">
            <a:noAutofit/>
          </a:bodyPr>
          <a:lstStyle/>
          <a:p>
            <a:pPr lvl="0">
              <a:spcBef>
                <a:spcPts val="0"/>
              </a:spcBef>
              <a:buNone/>
            </a:pPr>
            <a:endParaRPr/>
          </a:p>
        </p:txBody>
      </p:sp>
      <p:sp>
        <p:nvSpPr>
          <p:cNvPr id="72" name="Shape 72"/>
          <p:cNvSpPr txBox="1">
            <a:spLocks noGrp="1"/>
          </p:cNvSpPr>
          <p:nvPr>
            <p:ph type="title"/>
          </p:nvPr>
        </p:nvSpPr>
        <p:spPr>
          <a:xfrm>
            <a:off x="365812" y="319750"/>
            <a:ext cx="3124200" cy="1175700"/>
          </a:xfrm>
          <a:prstGeom prst="rect">
            <a:avLst/>
          </a:prstGeom>
          <a:noFill/>
        </p:spPr>
        <p:txBody>
          <a:bodyPr lIns="91383" tIns="91383" rIns="91383" bIns="91383" anchor="t" anchorCtr="0"/>
          <a:lstStyle>
            <a:lvl1pPr lvl="0" algn="l">
              <a:lnSpc>
                <a:spcPct val="100000"/>
              </a:lnSpc>
              <a:spcBef>
                <a:spcPts val="0"/>
              </a:spcBef>
              <a:spcAft>
                <a:spcPts val="0"/>
              </a:spcAft>
              <a:buClr>
                <a:schemeClr val="dk1"/>
              </a:buClr>
              <a:buSzPct val="100000"/>
              <a:buNone/>
              <a:defRPr sz="2000">
                <a:solidFill>
                  <a:schemeClr val="dk1"/>
                </a:solidFill>
              </a:defRPr>
            </a:lvl1pPr>
            <a:lvl2pPr lvl="1" algn="r">
              <a:lnSpc>
                <a:spcPct val="100000"/>
              </a:lnSpc>
              <a:spcBef>
                <a:spcPts val="0"/>
              </a:spcBef>
              <a:spcAft>
                <a:spcPts val="0"/>
              </a:spcAft>
              <a:buClr>
                <a:schemeClr val="dk1"/>
              </a:buClr>
              <a:buSzPct val="100000"/>
              <a:buNone/>
              <a:defRPr sz="2000">
                <a:solidFill>
                  <a:schemeClr val="dk1"/>
                </a:solidFill>
              </a:defRPr>
            </a:lvl2pPr>
            <a:lvl3pPr lvl="2" algn="r">
              <a:lnSpc>
                <a:spcPct val="100000"/>
              </a:lnSpc>
              <a:spcBef>
                <a:spcPts val="0"/>
              </a:spcBef>
              <a:spcAft>
                <a:spcPts val="0"/>
              </a:spcAft>
              <a:buClr>
                <a:schemeClr val="dk1"/>
              </a:buClr>
              <a:buSzPct val="100000"/>
              <a:buNone/>
              <a:defRPr sz="2000">
                <a:solidFill>
                  <a:schemeClr val="dk1"/>
                </a:solidFill>
              </a:defRPr>
            </a:lvl3pPr>
            <a:lvl4pPr lvl="3" algn="r">
              <a:lnSpc>
                <a:spcPct val="100000"/>
              </a:lnSpc>
              <a:spcBef>
                <a:spcPts val="0"/>
              </a:spcBef>
              <a:spcAft>
                <a:spcPts val="0"/>
              </a:spcAft>
              <a:buClr>
                <a:schemeClr val="dk1"/>
              </a:buClr>
              <a:buSzPct val="100000"/>
              <a:buNone/>
              <a:defRPr sz="2000">
                <a:solidFill>
                  <a:schemeClr val="dk1"/>
                </a:solidFill>
              </a:defRPr>
            </a:lvl4pPr>
            <a:lvl5pPr lvl="4" algn="r">
              <a:lnSpc>
                <a:spcPct val="100000"/>
              </a:lnSpc>
              <a:spcBef>
                <a:spcPts val="0"/>
              </a:spcBef>
              <a:spcAft>
                <a:spcPts val="0"/>
              </a:spcAft>
              <a:buClr>
                <a:schemeClr val="dk1"/>
              </a:buClr>
              <a:buSzPct val="100000"/>
              <a:buNone/>
              <a:defRPr sz="2000">
                <a:solidFill>
                  <a:schemeClr val="dk1"/>
                </a:solidFill>
              </a:defRPr>
            </a:lvl5pPr>
            <a:lvl6pPr lvl="5" algn="r">
              <a:lnSpc>
                <a:spcPct val="100000"/>
              </a:lnSpc>
              <a:spcBef>
                <a:spcPts val="0"/>
              </a:spcBef>
              <a:spcAft>
                <a:spcPts val="0"/>
              </a:spcAft>
              <a:buClr>
                <a:schemeClr val="dk1"/>
              </a:buClr>
              <a:buSzPct val="100000"/>
              <a:buNone/>
              <a:defRPr sz="2000">
                <a:solidFill>
                  <a:schemeClr val="dk1"/>
                </a:solidFill>
              </a:defRPr>
            </a:lvl6pPr>
            <a:lvl7pPr lvl="6" algn="r">
              <a:lnSpc>
                <a:spcPct val="100000"/>
              </a:lnSpc>
              <a:spcBef>
                <a:spcPts val="0"/>
              </a:spcBef>
              <a:spcAft>
                <a:spcPts val="0"/>
              </a:spcAft>
              <a:buClr>
                <a:schemeClr val="dk1"/>
              </a:buClr>
              <a:buSzPct val="100000"/>
              <a:buNone/>
              <a:defRPr sz="2000">
                <a:solidFill>
                  <a:schemeClr val="dk1"/>
                </a:solidFill>
              </a:defRPr>
            </a:lvl7pPr>
            <a:lvl8pPr lvl="7" algn="r">
              <a:lnSpc>
                <a:spcPct val="100000"/>
              </a:lnSpc>
              <a:spcBef>
                <a:spcPts val="0"/>
              </a:spcBef>
              <a:spcAft>
                <a:spcPts val="0"/>
              </a:spcAft>
              <a:buClr>
                <a:schemeClr val="dk1"/>
              </a:buClr>
              <a:buSzPct val="100000"/>
              <a:buNone/>
              <a:defRPr sz="2000">
                <a:solidFill>
                  <a:schemeClr val="dk1"/>
                </a:solidFill>
              </a:defRPr>
            </a:lvl8pPr>
            <a:lvl9pPr lvl="8" algn="r">
              <a:lnSpc>
                <a:spcPct val="100000"/>
              </a:lnSpc>
              <a:spcBef>
                <a:spcPts val="0"/>
              </a:spcBef>
              <a:spcAft>
                <a:spcPts val="0"/>
              </a:spcAft>
              <a:buClr>
                <a:schemeClr val="dk1"/>
              </a:buClr>
              <a:buSzPct val="100000"/>
              <a:buNone/>
              <a:defRPr sz="2000">
                <a:solidFill>
                  <a:schemeClr val="dk1"/>
                </a:solidFill>
              </a:defRPr>
            </a:lvl9pPr>
          </a:lstStyle>
          <a:p>
            <a:endParaRPr/>
          </a:p>
        </p:txBody>
      </p:sp>
      <p:sp>
        <p:nvSpPr>
          <p:cNvPr id="73" name="Shape 73"/>
          <p:cNvSpPr txBox="1">
            <a:spLocks noGrp="1"/>
          </p:cNvSpPr>
          <p:nvPr>
            <p:ph type="body" idx="1"/>
          </p:nvPr>
        </p:nvSpPr>
        <p:spPr>
          <a:xfrm>
            <a:off x="3617887" y="319750"/>
            <a:ext cx="5160300" cy="1175700"/>
          </a:xfrm>
          <a:prstGeom prst="rect">
            <a:avLst/>
          </a:prstGeom>
          <a:noFill/>
        </p:spPr>
        <p:txBody>
          <a:bodyPr lIns="91383" tIns="91383" rIns="91383" bIns="91383" anchor="t" anchorCtr="0"/>
          <a:lstStyle>
            <a:lvl1pPr lvl="0" algn="l">
              <a:lnSpc>
                <a:spcPct val="115000"/>
              </a:lnSpc>
              <a:spcBef>
                <a:spcPts val="0"/>
              </a:spcBef>
              <a:spcAft>
                <a:spcPts val="1600"/>
              </a:spcAft>
              <a:buClr>
                <a:schemeClr val="dk2"/>
              </a:buClr>
              <a:buSzPct val="100000"/>
              <a:defRPr sz="1400">
                <a:solidFill>
                  <a:schemeClr val="dk2"/>
                </a:solidFill>
              </a:defRPr>
            </a:lvl1pPr>
            <a:lvl2pPr lvl="1" algn="l">
              <a:lnSpc>
                <a:spcPct val="115000"/>
              </a:lnSpc>
              <a:spcBef>
                <a:spcPts val="0"/>
              </a:spcBef>
              <a:spcAft>
                <a:spcPts val="1600"/>
              </a:spcAft>
              <a:buClr>
                <a:schemeClr val="dk2"/>
              </a:buClr>
              <a:buSzPct val="100000"/>
              <a:defRPr sz="1200">
                <a:solidFill>
                  <a:schemeClr val="dk2"/>
                </a:solidFill>
              </a:defRPr>
            </a:lvl2pPr>
            <a:lvl3pPr lvl="2" algn="l">
              <a:lnSpc>
                <a:spcPct val="115000"/>
              </a:lnSpc>
              <a:spcBef>
                <a:spcPts val="0"/>
              </a:spcBef>
              <a:spcAft>
                <a:spcPts val="1600"/>
              </a:spcAft>
              <a:buClr>
                <a:schemeClr val="dk2"/>
              </a:buClr>
              <a:buSzPct val="100000"/>
              <a:defRPr sz="1200">
                <a:solidFill>
                  <a:schemeClr val="dk2"/>
                </a:solidFill>
              </a:defRPr>
            </a:lvl3pPr>
            <a:lvl4pPr lvl="3" algn="l">
              <a:lnSpc>
                <a:spcPct val="115000"/>
              </a:lnSpc>
              <a:spcBef>
                <a:spcPts val="0"/>
              </a:spcBef>
              <a:spcAft>
                <a:spcPts val="1600"/>
              </a:spcAft>
              <a:buClr>
                <a:schemeClr val="dk2"/>
              </a:buClr>
              <a:buSzPct val="100000"/>
              <a:defRPr sz="1200">
                <a:solidFill>
                  <a:schemeClr val="dk2"/>
                </a:solidFill>
              </a:defRPr>
            </a:lvl4pPr>
            <a:lvl5pPr lvl="4" algn="l">
              <a:lnSpc>
                <a:spcPct val="115000"/>
              </a:lnSpc>
              <a:spcBef>
                <a:spcPts val="0"/>
              </a:spcBef>
              <a:spcAft>
                <a:spcPts val="1600"/>
              </a:spcAft>
              <a:buClr>
                <a:schemeClr val="dk2"/>
              </a:buClr>
              <a:buSzPct val="100000"/>
              <a:defRPr sz="1200">
                <a:solidFill>
                  <a:schemeClr val="dk2"/>
                </a:solidFill>
              </a:defRPr>
            </a:lvl5pPr>
            <a:lvl6pPr lvl="5" algn="l">
              <a:lnSpc>
                <a:spcPct val="115000"/>
              </a:lnSpc>
              <a:spcBef>
                <a:spcPts val="0"/>
              </a:spcBef>
              <a:spcAft>
                <a:spcPts val="1600"/>
              </a:spcAft>
              <a:buClr>
                <a:schemeClr val="dk2"/>
              </a:buClr>
              <a:buSzPct val="100000"/>
              <a:defRPr sz="1200">
                <a:solidFill>
                  <a:schemeClr val="dk2"/>
                </a:solidFill>
              </a:defRPr>
            </a:lvl6pPr>
            <a:lvl7pPr lvl="6" algn="l">
              <a:lnSpc>
                <a:spcPct val="115000"/>
              </a:lnSpc>
              <a:spcBef>
                <a:spcPts val="0"/>
              </a:spcBef>
              <a:spcAft>
                <a:spcPts val="1600"/>
              </a:spcAft>
              <a:buClr>
                <a:schemeClr val="dk2"/>
              </a:buClr>
              <a:buSzPct val="100000"/>
              <a:defRPr sz="1200">
                <a:solidFill>
                  <a:schemeClr val="dk2"/>
                </a:solidFill>
              </a:defRPr>
            </a:lvl7pPr>
            <a:lvl8pPr lvl="7" algn="l">
              <a:lnSpc>
                <a:spcPct val="115000"/>
              </a:lnSpc>
              <a:spcBef>
                <a:spcPts val="0"/>
              </a:spcBef>
              <a:spcAft>
                <a:spcPts val="1600"/>
              </a:spcAft>
              <a:buClr>
                <a:schemeClr val="dk2"/>
              </a:buClr>
              <a:buSzPct val="100000"/>
              <a:defRPr sz="1200">
                <a:solidFill>
                  <a:schemeClr val="dk2"/>
                </a:solidFill>
              </a:defRPr>
            </a:lvl8pPr>
            <a:lvl9pPr lvl="8" algn="l">
              <a:lnSpc>
                <a:spcPct val="115000"/>
              </a:lnSpc>
              <a:spcBef>
                <a:spcPts val="0"/>
              </a:spcBef>
              <a:spcAft>
                <a:spcPts val="1600"/>
              </a:spcAft>
              <a:buClr>
                <a:schemeClr val="dk2"/>
              </a:buClr>
              <a:buSzPct val="100000"/>
              <a:defRPr sz="1200">
                <a:solidFill>
                  <a:schemeClr val="dk2"/>
                </a:solidFill>
              </a:defRPr>
            </a:lvl9pPr>
          </a:lstStyle>
          <a:p>
            <a:endParaRPr/>
          </a:p>
        </p:txBody>
      </p:sp>
      <p:sp>
        <p:nvSpPr>
          <p:cNvPr id="74" name="Shape 74"/>
          <p:cNvSpPr txBox="1">
            <a:spLocks noGrp="1"/>
          </p:cNvSpPr>
          <p:nvPr>
            <p:ph type="sldNum" idx="12"/>
          </p:nvPr>
        </p:nvSpPr>
        <p:spPr>
          <a:xfrm>
            <a:off x="8472457" y="4663216"/>
            <a:ext cx="548700" cy="393600"/>
          </a:xfrm>
          <a:prstGeom prst="rect">
            <a:avLst/>
          </a:prstGeom>
          <a:noFill/>
        </p:spPr>
        <p:txBody>
          <a:bodyPr lIns="91383" tIns="91383" rIns="91383" bIns="91383" anchor="ctr" anchorCtr="0">
            <a:noAutofit/>
          </a:bodyPr>
          <a:lstStyle/>
          <a:p>
            <a:pPr algn="r"/>
            <a:fld id="{00000000-1234-1234-1234-123412341234}" type="slidenum">
              <a:rPr lang="en" sz="1000" smtClean="0">
                <a:solidFill>
                  <a:schemeClr val="dk2"/>
                </a:solidFill>
              </a:rPr>
              <a:pPr algn="r"/>
              <a:t>‹#›</a:t>
            </a:fld>
            <a:endParaRPr lang="en"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4"/>
            <a:ext cx="2057400" cy="273844"/>
          </a:xfrm>
          <a:prstGeom prst="rect">
            <a:avLst/>
          </a:prstGeom>
        </p:spPr>
        <p:txBody>
          <a:bodyPr lIns="68549" tIns="34289" rIns="68549" bIns="34289"/>
          <a:lstStyle/>
          <a:p>
            <a:fld id="{31876B3E-AF1B-894D-9764-D2207453BB0C}" type="datetimeFigureOut">
              <a:rPr lang="en-US" smtClean="0"/>
              <a:t>10/25/16</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lIns="68549" tIns="34289" rIns="68549" bIns="34289"/>
          <a:lstStyle/>
          <a:p>
            <a:endParaRPr lang="en-US"/>
          </a:p>
        </p:txBody>
      </p:sp>
      <p:sp>
        <p:nvSpPr>
          <p:cNvPr id="6" name="Slide Number Placeholder 5"/>
          <p:cNvSpPr>
            <a:spLocks noGrp="1"/>
          </p:cNvSpPr>
          <p:nvPr>
            <p:ph type="sldNum" sz="quarter" idx="12"/>
          </p:nvPr>
        </p:nvSpPr>
        <p:spPr/>
        <p:txBody>
          <a:bodyPr/>
          <a:lstStyle/>
          <a:p>
            <a:fld id="{2C0F0858-142C-BD46-B39C-59C510023566}" type="slidenum">
              <a:rPr lang="en-US" smtClean="0"/>
              <a:t>‹#›</a:t>
            </a:fld>
            <a:endParaRPr lang="en-US"/>
          </a:p>
        </p:txBody>
      </p:sp>
    </p:spTree>
    <p:extLst>
      <p:ext uri="{BB962C8B-B14F-4D97-AF65-F5344CB8AC3E}">
        <p14:creationId xmlns:p14="http://schemas.microsoft.com/office/powerpoint/2010/main" val="878127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713" indent="0" algn="ctr">
              <a:buNone/>
              <a:defRPr sz="1500"/>
            </a:lvl2pPr>
            <a:lvl3pPr marL="685443" indent="0" algn="ctr">
              <a:buNone/>
              <a:defRPr sz="1400"/>
            </a:lvl3pPr>
            <a:lvl4pPr marL="1028165" indent="0" algn="ctr">
              <a:buNone/>
              <a:defRPr sz="1200"/>
            </a:lvl4pPr>
            <a:lvl5pPr marL="1370886" indent="0" algn="ctr">
              <a:buNone/>
              <a:defRPr sz="1200"/>
            </a:lvl5pPr>
            <a:lvl6pPr marL="1713617" indent="0" algn="ctr">
              <a:buNone/>
              <a:defRPr sz="1200"/>
            </a:lvl6pPr>
            <a:lvl7pPr marL="2056328" indent="0" algn="ctr">
              <a:buNone/>
              <a:defRPr sz="1200"/>
            </a:lvl7pPr>
            <a:lvl8pPr marL="2399040" indent="0" algn="ctr">
              <a:buNone/>
              <a:defRPr sz="1200"/>
            </a:lvl8pPr>
            <a:lvl9pPr marL="2741753"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78082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16221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28"/>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713" indent="0">
              <a:buNone/>
              <a:defRPr sz="1500">
                <a:solidFill>
                  <a:schemeClr val="tx1">
                    <a:tint val="75000"/>
                  </a:schemeClr>
                </a:solidFill>
              </a:defRPr>
            </a:lvl2pPr>
            <a:lvl3pPr marL="685443" indent="0">
              <a:buNone/>
              <a:defRPr sz="1400">
                <a:solidFill>
                  <a:schemeClr val="tx1">
                    <a:tint val="75000"/>
                  </a:schemeClr>
                </a:solidFill>
              </a:defRPr>
            </a:lvl3pPr>
            <a:lvl4pPr marL="1028165" indent="0">
              <a:buNone/>
              <a:defRPr sz="1200">
                <a:solidFill>
                  <a:schemeClr val="tx1">
                    <a:tint val="75000"/>
                  </a:schemeClr>
                </a:solidFill>
              </a:defRPr>
            </a:lvl4pPr>
            <a:lvl5pPr marL="1370886" indent="0">
              <a:buNone/>
              <a:defRPr sz="1200">
                <a:solidFill>
                  <a:schemeClr val="tx1">
                    <a:tint val="75000"/>
                  </a:schemeClr>
                </a:solidFill>
              </a:defRPr>
            </a:lvl5pPr>
            <a:lvl6pPr marL="1713617" indent="0">
              <a:buNone/>
              <a:defRPr sz="1200">
                <a:solidFill>
                  <a:schemeClr val="tx1">
                    <a:tint val="75000"/>
                  </a:schemeClr>
                </a:solidFill>
              </a:defRPr>
            </a:lvl6pPr>
            <a:lvl7pPr marL="2056328" indent="0">
              <a:buNone/>
              <a:defRPr sz="1200">
                <a:solidFill>
                  <a:schemeClr val="tx1">
                    <a:tint val="75000"/>
                  </a:schemeClr>
                </a:solidFill>
              </a:defRPr>
            </a:lvl7pPr>
            <a:lvl8pPr marL="2399040" indent="0">
              <a:buNone/>
              <a:defRPr sz="1200">
                <a:solidFill>
                  <a:schemeClr val="tx1">
                    <a:tint val="75000"/>
                  </a:schemeClr>
                </a:solidFill>
              </a:defRPr>
            </a:lvl8pPr>
            <a:lvl9pPr marL="2741753"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00848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66681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713" indent="0">
              <a:buNone/>
              <a:defRPr sz="1500" b="1"/>
            </a:lvl2pPr>
            <a:lvl3pPr marL="685443" indent="0">
              <a:buNone/>
              <a:defRPr sz="1400" b="1"/>
            </a:lvl3pPr>
            <a:lvl4pPr marL="1028165" indent="0">
              <a:buNone/>
              <a:defRPr sz="1200" b="1"/>
            </a:lvl4pPr>
            <a:lvl5pPr marL="1370886" indent="0">
              <a:buNone/>
              <a:defRPr sz="1200" b="1"/>
            </a:lvl5pPr>
            <a:lvl6pPr marL="1713617" indent="0">
              <a:buNone/>
              <a:defRPr sz="1200" b="1"/>
            </a:lvl6pPr>
            <a:lvl7pPr marL="2056328" indent="0">
              <a:buNone/>
              <a:defRPr sz="1200" b="1"/>
            </a:lvl7pPr>
            <a:lvl8pPr marL="2399040" indent="0">
              <a:buNone/>
              <a:defRPr sz="1200" b="1"/>
            </a:lvl8pPr>
            <a:lvl9pPr marL="2741753"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7" y="1260872"/>
            <a:ext cx="3887391" cy="617934"/>
          </a:xfrm>
        </p:spPr>
        <p:txBody>
          <a:bodyPr anchor="b"/>
          <a:lstStyle>
            <a:lvl1pPr marL="0" indent="0">
              <a:buNone/>
              <a:defRPr sz="1800" b="1"/>
            </a:lvl1pPr>
            <a:lvl2pPr marL="342713" indent="0">
              <a:buNone/>
              <a:defRPr sz="1500" b="1"/>
            </a:lvl2pPr>
            <a:lvl3pPr marL="685443" indent="0">
              <a:buNone/>
              <a:defRPr sz="1400" b="1"/>
            </a:lvl3pPr>
            <a:lvl4pPr marL="1028165" indent="0">
              <a:buNone/>
              <a:defRPr sz="1200" b="1"/>
            </a:lvl4pPr>
            <a:lvl5pPr marL="1370886" indent="0">
              <a:buNone/>
              <a:defRPr sz="1200" b="1"/>
            </a:lvl5pPr>
            <a:lvl6pPr marL="1713617" indent="0">
              <a:buNone/>
              <a:defRPr sz="1200" b="1"/>
            </a:lvl6pPr>
            <a:lvl7pPr marL="2056328" indent="0">
              <a:buNone/>
              <a:defRPr sz="1200" b="1"/>
            </a:lvl7pPr>
            <a:lvl8pPr marL="2399040" indent="0">
              <a:buNone/>
              <a:defRPr sz="1200" b="1"/>
            </a:lvl8pPr>
            <a:lvl9pPr marL="2741753"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7"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64655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89291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74328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93"/>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713" indent="0">
              <a:buNone/>
              <a:defRPr sz="1100"/>
            </a:lvl2pPr>
            <a:lvl3pPr marL="685443" indent="0">
              <a:buNone/>
              <a:defRPr sz="900"/>
            </a:lvl3pPr>
            <a:lvl4pPr marL="1028165" indent="0">
              <a:buNone/>
              <a:defRPr sz="800"/>
            </a:lvl4pPr>
            <a:lvl5pPr marL="1370886" indent="0">
              <a:buNone/>
              <a:defRPr sz="800"/>
            </a:lvl5pPr>
            <a:lvl6pPr marL="1713617" indent="0">
              <a:buNone/>
              <a:defRPr sz="800"/>
            </a:lvl6pPr>
            <a:lvl7pPr marL="2056328" indent="0">
              <a:buNone/>
              <a:defRPr sz="800"/>
            </a:lvl7pPr>
            <a:lvl8pPr marL="2399040" indent="0">
              <a:buNone/>
              <a:defRPr sz="800"/>
            </a:lvl8pPr>
            <a:lvl9pPr marL="274175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8407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600" cy="635400"/>
          </a:xfrm>
          <a:prstGeom prst="rect">
            <a:avLst/>
          </a:prstGeom>
        </p:spPr>
        <p:txBody>
          <a:bodyPr lIns="91383" tIns="91383" rIns="91383" bIns="91383"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2410112" y="1595787"/>
            <a:ext cx="6321600" cy="3002399"/>
          </a:xfrm>
          <a:prstGeom prst="rect">
            <a:avLst/>
          </a:prstGeom>
        </p:spPr>
        <p:txBody>
          <a:bodyPr lIns="91383" tIns="91383" rIns="91383" bIns="91383"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383" tIns="91383" rIns="91383" bIns="91383"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93"/>
            <a:ext cx="4629150" cy="3655219"/>
          </a:xfrm>
        </p:spPr>
        <p:txBody>
          <a:bodyPr/>
          <a:lstStyle>
            <a:lvl1pPr marL="0" indent="0">
              <a:buNone/>
              <a:defRPr sz="2400"/>
            </a:lvl1pPr>
            <a:lvl2pPr marL="342713" indent="0">
              <a:buNone/>
              <a:defRPr sz="2100"/>
            </a:lvl2pPr>
            <a:lvl3pPr marL="685443" indent="0">
              <a:buNone/>
              <a:defRPr sz="1800"/>
            </a:lvl3pPr>
            <a:lvl4pPr marL="1028165" indent="0">
              <a:buNone/>
              <a:defRPr sz="1500"/>
            </a:lvl4pPr>
            <a:lvl5pPr marL="1370886" indent="0">
              <a:buNone/>
              <a:defRPr sz="1500"/>
            </a:lvl5pPr>
            <a:lvl6pPr marL="1713617" indent="0">
              <a:buNone/>
              <a:defRPr sz="1500"/>
            </a:lvl6pPr>
            <a:lvl7pPr marL="2056328" indent="0">
              <a:buNone/>
              <a:defRPr sz="1500"/>
            </a:lvl7pPr>
            <a:lvl8pPr marL="2399040" indent="0">
              <a:buNone/>
              <a:defRPr sz="1500"/>
            </a:lvl8pPr>
            <a:lvl9pPr marL="2741753" indent="0">
              <a:buNone/>
              <a:defRPr sz="1500"/>
            </a:lvl9pPr>
          </a:lstStyle>
          <a:p>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713" indent="0">
              <a:buNone/>
              <a:defRPr sz="1100"/>
            </a:lvl2pPr>
            <a:lvl3pPr marL="685443" indent="0">
              <a:buNone/>
              <a:defRPr sz="900"/>
            </a:lvl3pPr>
            <a:lvl4pPr marL="1028165" indent="0">
              <a:buNone/>
              <a:defRPr sz="800"/>
            </a:lvl4pPr>
            <a:lvl5pPr marL="1370886" indent="0">
              <a:buNone/>
              <a:defRPr sz="800"/>
            </a:lvl5pPr>
            <a:lvl6pPr marL="1713617" indent="0">
              <a:buNone/>
              <a:defRPr sz="800"/>
            </a:lvl6pPr>
            <a:lvl7pPr marL="2056328" indent="0">
              <a:buNone/>
              <a:defRPr sz="800"/>
            </a:lvl7pPr>
            <a:lvl8pPr marL="2399040" indent="0">
              <a:buNone/>
              <a:defRPr sz="800"/>
            </a:lvl8pPr>
            <a:lvl9pPr marL="274175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39536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56077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68"/>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8" y="273868"/>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00421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731" indent="0" algn="ctr">
              <a:buNone/>
              <a:defRPr sz="1500"/>
            </a:lvl2pPr>
            <a:lvl3pPr marL="685477" indent="0" algn="ctr">
              <a:buNone/>
              <a:defRPr sz="1400"/>
            </a:lvl3pPr>
            <a:lvl4pPr marL="1028216" indent="0" algn="ctr">
              <a:buNone/>
              <a:defRPr sz="1200"/>
            </a:lvl4pPr>
            <a:lvl5pPr marL="1370954" indent="0" algn="ctr">
              <a:buNone/>
              <a:defRPr sz="1200"/>
            </a:lvl5pPr>
            <a:lvl6pPr marL="1713701" indent="0" algn="ctr">
              <a:buNone/>
              <a:defRPr sz="1200"/>
            </a:lvl6pPr>
            <a:lvl7pPr marL="2056430" indent="0" algn="ctr">
              <a:buNone/>
              <a:defRPr sz="1200"/>
            </a:lvl7pPr>
            <a:lvl8pPr marL="2399160" indent="0" algn="ctr">
              <a:buNone/>
              <a:defRPr sz="1200"/>
            </a:lvl8pPr>
            <a:lvl9pPr marL="2741891"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83830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9555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26"/>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731" indent="0">
              <a:buNone/>
              <a:defRPr sz="1500">
                <a:solidFill>
                  <a:schemeClr val="tx1">
                    <a:tint val="75000"/>
                  </a:schemeClr>
                </a:solidFill>
              </a:defRPr>
            </a:lvl2pPr>
            <a:lvl3pPr marL="685477" indent="0">
              <a:buNone/>
              <a:defRPr sz="1400">
                <a:solidFill>
                  <a:schemeClr val="tx1">
                    <a:tint val="75000"/>
                  </a:schemeClr>
                </a:solidFill>
              </a:defRPr>
            </a:lvl3pPr>
            <a:lvl4pPr marL="1028216" indent="0">
              <a:buNone/>
              <a:defRPr sz="1200">
                <a:solidFill>
                  <a:schemeClr val="tx1">
                    <a:tint val="75000"/>
                  </a:schemeClr>
                </a:solidFill>
              </a:defRPr>
            </a:lvl4pPr>
            <a:lvl5pPr marL="1370954" indent="0">
              <a:buNone/>
              <a:defRPr sz="1200">
                <a:solidFill>
                  <a:schemeClr val="tx1">
                    <a:tint val="75000"/>
                  </a:schemeClr>
                </a:solidFill>
              </a:defRPr>
            </a:lvl5pPr>
            <a:lvl6pPr marL="1713701" indent="0">
              <a:buNone/>
              <a:defRPr sz="1200">
                <a:solidFill>
                  <a:schemeClr val="tx1">
                    <a:tint val="75000"/>
                  </a:schemeClr>
                </a:solidFill>
              </a:defRPr>
            </a:lvl6pPr>
            <a:lvl7pPr marL="2056430" indent="0">
              <a:buNone/>
              <a:defRPr sz="1200">
                <a:solidFill>
                  <a:schemeClr val="tx1">
                    <a:tint val="75000"/>
                  </a:schemeClr>
                </a:solidFill>
              </a:defRPr>
            </a:lvl7pPr>
            <a:lvl8pPr marL="2399160" indent="0">
              <a:buNone/>
              <a:defRPr sz="1200">
                <a:solidFill>
                  <a:schemeClr val="tx1">
                    <a:tint val="75000"/>
                  </a:schemeClr>
                </a:solidFill>
              </a:defRPr>
            </a:lvl8pPr>
            <a:lvl9pPr marL="2741891"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26873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25799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731" indent="0">
              <a:buNone/>
              <a:defRPr sz="1500" b="1"/>
            </a:lvl2pPr>
            <a:lvl3pPr marL="685477" indent="0">
              <a:buNone/>
              <a:defRPr sz="1400" b="1"/>
            </a:lvl3pPr>
            <a:lvl4pPr marL="1028216" indent="0">
              <a:buNone/>
              <a:defRPr sz="1200" b="1"/>
            </a:lvl4pPr>
            <a:lvl5pPr marL="1370954" indent="0">
              <a:buNone/>
              <a:defRPr sz="1200" b="1"/>
            </a:lvl5pPr>
            <a:lvl6pPr marL="1713701" indent="0">
              <a:buNone/>
              <a:defRPr sz="1200" b="1"/>
            </a:lvl6pPr>
            <a:lvl7pPr marL="2056430" indent="0">
              <a:buNone/>
              <a:defRPr sz="1200" b="1"/>
            </a:lvl7pPr>
            <a:lvl8pPr marL="2399160" indent="0">
              <a:buNone/>
              <a:defRPr sz="1200" b="1"/>
            </a:lvl8pPr>
            <a:lvl9pPr marL="27418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7" y="1260872"/>
            <a:ext cx="3887391" cy="617934"/>
          </a:xfrm>
        </p:spPr>
        <p:txBody>
          <a:bodyPr anchor="b"/>
          <a:lstStyle>
            <a:lvl1pPr marL="0" indent="0">
              <a:buNone/>
              <a:defRPr sz="1800" b="1"/>
            </a:lvl1pPr>
            <a:lvl2pPr marL="342731" indent="0">
              <a:buNone/>
              <a:defRPr sz="1500" b="1"/>
            </a:lvl2pPr>
            <a:lvl3pPr marL="685477" indent="0">
              <a:buNone/>
              <a:defRPr sz="1400" b="1"/>
            </a:lvl3pPr>
            <a:lvl4pPr marL="1028216" indent="0">
              <a:buNone/>
              <a:defRPr sz="1200" b="1"/>
            </a:lvl4pPr>
            <a:lvl5pPr marL="1370954" indent="0">
              <a:buNone/>
              <a:defRPr sz="1200" b="1"/>
            </a:lvl5pPr>
            <a:lvl6pPr marL="1713701" indent="0">
              <a:buNone/>
              <a:defRPr sz="1200" b="1"/>
            </a:lvl6pPr>
            <a:lvl7pPr marL="2056430" indent="0">
              <a:buNone/>
              <a:defRPr sz="1200" b="1"/>
            </a:lvl7pPr>
            <a:lvl8pPr marL="2399160" indent="0">
              <a:buNone/>
              <a:defRPr sz="1200" b="1"/>
            </a:lvl8pPr>
            <a:lvl9pPr marL="27418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7"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762892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385881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6455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600" cy="635400"/>
          </a:xfrm>
          <a:prstGeom prst="rect">
            <a:avLst/>
          </a:prstGeom>
        </p:spPr>
        <p:txBody>
          <a:bodyPr lIns="91383" tIns="91383" rIns="91383" bIns="91383"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383" tIns="91383" rIns="91383" bIns="91383"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383" tIns="91383" rIns="91383" bIns="91383"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7999" y="4688758"/>
            <a:ext cx="548700" cy="393600"/>
          </a:xfrm>
          <a:prstGeom prst="rect">
            <a:avLst/>
          </a:prstGeom>
        </p:spPr>
        <p:txBody>
          <a:bodyPr lIns="91383" tIns="91383" rIns="91383" bIns="91383"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9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731" indent="0">
              <a:buNone/>
              <a:defRPr sz="1100"/>
            </a:lvl2pPr>
            <a:lvl3pPr marL="685477" indent="0">
              <a:buNone/>
              <a:defRPr sz="900"/>
            </a:lvl3pPr>
            <a:lvl4pPr marL="1028216" indent="0">
              <a:buNone/>
              <a:defRPr sz="800"/>
            </a:lvl4pPr>
            <a:lvl5pPr marL="1370954" indent="0">
              <a:buNone/>
              <a:defRPr sz="800"/>
            </a:lvl5pPr>
            <a:lvl6pPr marL="1713701" indent="0">
              <a:buNone/>
              <a:defRPr sz="800"/>
            </a:lvl6pPr>
            <a:lvl7pPr marL="2056430" indent="0">
              <a:buNone/>
              <a:defRPr sz="800"/>
            </a:lvl7pPr>
            <a:lvl8pPr marL="2399160" indent="0">
              <a:buNone/>
              <a:defRPr sz="800"/>
            </a:lvl8pPr>
            <a:lvl9pPr marL="2741891"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873977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91"/>
            <a:ext cx="4629150" cy="3655219"/>
          </a:xfrm>
        </p:spPr>
        <p:txBody>
          <a:bodyPr/>
          <a:lstStyle>
            <a:lvl1pPr marL="0" indent="0">
              <a:buNone/>
              <a:defRPr sz="2400"/>
            </a:lvl1pPr>
            <a:lvl2pPr marL="342731" indent="0">
              <a:buNone/>
              <a:defRPr sz="2100"/>
            </a:lvl2pPr>
            <a:lvl3pPr marL="685477" indent="0">
              <a:buNone/>
              <a:defRPr sz="1800"/>
            </a:lvl3pPr>
            <a:lvl4pPr marL="1028216" indent="0">
              <a:buNone/>
              <a:defRPr sz="1500"/>
            </a:lvl4pPr>
            <a:lvl5pPr marL="1370954" indent="0">
              <a:buNone/>
              <a:defRPr sz="1500"/>
            </a:lvl5pPr>
            <a:lvl6pPr marL="1713701" indent="0">
              <a:buNone/>
              <a:defRPr sz="1500"/>
            </a:lvl6pPr>
            <a:lvl7pPr marL="2056430" indent="0">
              <a:buNone/>
              <a:defRPr sz="1500"/>
            </a:lvl7pPr>
            <a:lvl8pPr marL="2399160" indent="0">
              <a:buNone/>
              <a:defRPr sz="1500"/>
            </a:lvl8pPr>
            <a:lvl9pPr marL="2741891" indent="0">
              <a:buNone/>
              <a:defRPr sz="1500"/>
            </a:lvl9pPr>
          </a:lstStyle>
          <a:p>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731" indent="0">
              <a:buNone/>
              <a:defRPr sz="1100"/>
            </a:lvl2pPr>
            <a:lvl3pPr marL="685477" indent="0">
              <a:buNone/>
              <a:defRPr sz="900"/>
            </a:lvl3pPr>
            <a:lvl4pPr marL="1028216" indent="0">
              <a:buNone/>
              <a:defRPr sz="800"/>
            </a:lvl4pPr>
            <a:lvl5pPr marL="1370954" indent="0">
              <a:buNone/>
              <a:defRPr sz="800"/>
            </a:lvl5pPr>
            <a:lvl6pPr marL="1713701" indent="0">
              <a:buNone/>
              <a:defRPr sz="800"/>
            </a:lvl6pPr>
            <a:lvl7pPr marL="2056430" indent="0">
              <a:buNone/>
              <a:defRPr sz="800"/>
            </a:lvl7pPr>
            <a:lvl8pPr marL="2399160" indent="0">
              <a:buNone/>
              <a:defRPr sz="800"/>
            </a:lvl8pPr>
            <a:lvl9pPr marL="2741891"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20084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869373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66"/>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8" y="273866"/>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089183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070" indent="0" algn="ctr">
              <a:buNone/>
              <a:defRPr>
                <a:solidFill>
                  <a:schemeClr val="tx1">
                    <a:tint val="75000"/>
                  </a:schemeClr>
                </a:solidFill>
              </a:defRPr>
            </a:lvl2pPr>
            <a:lvl3pPr marL="914153" indent="0" algn="ctr">
              <a:buNone/>
              <a:defRPr>
                <a:solidFill>
                  <a:schemeClr val="tx1">
                    <a:tint val="75000"/>
                  </a:schemeClr>
                </a:solidFill>
              </a:defRPr>
            </a:lvl3pPr>
            <a:lvl4pPr marL="1371226" indent="0" algn="ctr">
              <a:buNone/>
              <a:defRPr>
                <a:solidFill>
                  <a:schemeClr val="tx1">
                    <a:tint val="75000"/>
                  </a:schemeClr>
                </a:solidFill>
              </a:defRPr>
            </a:lvl4pPr>
            <a:lvl5pPr marL="1828304" indent="0" algn="ctr">
              <a:buNone/>
              <a:defRPr>
                <a:solidFill>
                  <a:schemeClr val="tx1">
                    <a:tint val="75000"/>
                  </a:schemeClr>
                </a:solidFill>
              </a:defRPr>
            </a:lvl5pPr>
            <a:lvl6pPr marL="2285373" indent="0" algn="ctr">
              <a:buNone/>
              <a:defRPr>
                <a:solidFill>
                  <a:schemeClr val="tx1">
                    <a:tint val="75000"/>
                  </a:schemeClr>
                </a:solidFill>
              </a:defRPr>
            </a:lvl6pPr>
            <a:lvl7pPr marL="2742443" indent="0" algn="ctr">
              <a:buNone/>
              <a:defRPr>
                <a:solidFill>
                  <a:schemeClr val="tx1">
                    <a:tint val="75000"/>
                  </a:schemeClr>
                </a:solidFill>
              </a:defRPr>
            </a:lvl7pPr>
            <a:lvl8pPr marL="3199520" indent="0" algn="ctr">
              <a:buNone/>
              <a:defRPr>
                <a:solidFill>
                  <a:schemeClr val="tx1">
                    <a:tint val="75000"/>
                  </a:schemeClr>
                </a:solidFill>
              </a:defRPr>
            </a:lvl8pPr>
            <a:lvl9pPr marL="365659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30319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7950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070" indent="0">
              <a:buNone/>
              <a:defRPr sz="1800">
                <a:solidFill>
                  <a:schemeClr val="tx1">
                    <a:tint val="75000"/>
                  </a:schemeClr>
                </a:solidFill>
              </a:defRPr>
            </a:lvl2pPr>
            <a:lvl3pPr marL="914153" indent="0">
              <a:buNone/>
              <a:defRPr sz="1600">
                <a:solidFill>
                  <a:schemeClr val="tx1">
                    <a:tint val="75000"/>
                  </a:schemeClr>
                </a:solidFill>
              </a:defRPr>
            </a:lvl3pPr>
            <a:lvl4pPr marL="1371226" indent="0">
              <a:buNone/>
              <a:defRPr sz="1400">
                <a:solidFill>
                  <a:schemeClr val="tx1">
                    <a:tint val="75000"/>
                  </a:schemeClr>
                </a:solidFill>
              </a:defRPr>
            </a:lvl4pPr>
            <a:lvl5pPr marL="1828304" indent="0">
              <a:buNone/>
              <a:defRPr sz="1400">
                <a:solidFill>
                  <a:schemeClr val="tx1">
                    <a:tint val="75000"/>
                  </a:schemeClr>
                </a:solidFill>
              </a:defRPr>
            </a:lvl5pPr>
            <a:lvl6pPr marL="2285373" indent="0">
              <a:buNone/>
              <a:defRPr sz="1400">
                <a:solidFill>
                  <a:schemeClr val="tx1">
                    <a:tint val="75000"/>
                  </a:schemeClr>
                </a:solidFill>
              </a:defRPr>
            </a:lvl6pPr>
            <a:lvl7pPr marL="2742443" indent="0">
              <a:buNone/>
              <a:defRPr sz="1400">
                <a:solidFill>
                  <a:schemeClr val="tx1">
                    <a:tint val="75000"/>
                  </a:schemeClr>
                </a:solidFill>
              </a:defRPr>
            </a:lvl7pPr>
            <a:lvl8pPr marL="3199520" indent="0">
              <a:buNone/>
              <a:defRPr sz="1400">
                <a:solidFill>
                  <a:schemeClr val="tx1">
                    <a:tint val="75000"/>
                  </a:schemeClr>
                </a:solidFill>
              </a:defRPr>
            </a:lvl8pPr>
            <a:lvl9pPr marL="365659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270356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600943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070" indent="0">
              <a:buNone/>
              <a:defRPr sz="2000" b="1"/>
            </a:lvl2pPr>
            <a:lvl3pPr marL="914153" indent="0">
              <a:buNone/>
              <a:defRPr sz="1800" b="1"/>
            </a:lvl3pPr>
            <a:lvl4pPr marL="1371226" indent="0">
              <a:buNone/>
              <a:defRPr sz="1600" b="1"/>
            </a:lvl4pPr>
            <a:lvl5pPr marL="1828304" indent="0">
              <a:buNone/>
              <a:defRPr sz="1600" b="1"/>
            </a:lvl5pPr>
            <a:lvl6pPr marL="2285373" indent="0">
              <a:buNone/>
              <a:defRPr sz="1600" b="1"/>
            </a:lvl6pPr>
            <a:lvl7pPr marL="2742443" indent="0">
              <a:buNone/>
              <a:defRPr sz="1600" b="1"/>
            </a:lvl7pPr>
            <a:lvl8pPr marL="3199520" indent="0">
              <a:buNone/>
              <a:defRPr sz="1600" b="1"/>
            </a:lvl8pPr>
            <a:lvl9pPr marL="365659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7" y="1151335"/>
            <a:ext cx="4041775" cy="479822"/>
          </a:xfrm>
        </p:spPr>
        <p:txBody>
          <a:bodyPr anchor="b"/>
          <a:lstStyle>
            <a:lvl1pPr marL="0" indent="0">
              <a:buNone/>
              <a:defRPr sz="2400" b="1"/>
            </a:lvl1pPr>
            <a:lvl2pPr marL="457070" indent="0">
              <a:buNone/>
              <a:defRPr sz="2000" b="1"/>
            </a:lvl2pPr>
            <a:lvl3pPr marL="914153" indent="0">
              <a:buNone/>
              <a:defRPr sz="1800" b="1"/>
            </a:lvl3pPr>
            <a:lvl4pPr marL="1371226" indent="0">
              <a:buNone/>
              <a:defRPr sz="1600" b="1"/>
            </a:lvl4pPr>
            <a:lvl5pPr marL="1828304" indent="0">
              <a:buNone/>
              <a:defRPr sz="1600" b="1"/>
            </a:lvl5pPr>
            <a:lvl6pPr marL="2285373" indent="0">
              <a:buNone/>
              <a:defRPr sz="1600" b="1"/>
            </a:lvl6pPr>
            <a:lvl7pPr marL="2742443" indent="0">
              <a:buNone/>
              <a:defRPr sz="1600" b="1"/>
            </a:lvl7pPr>
            <a:lvl8pPr marL="3199520" indent="0">
              <a:buNone/>
              <a:defRPr sz="1600" b="1"/>
            </a:lvl8pPr>
            <a:lvl9pPr marL="365659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539657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5585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600" cy="639600"/>
          </a:xfrm>
          <a:prstGeom prst="rect">
            <a:avLst/>
          </a:prstGeom>
        </p:spPr>
        <p:txBody>
          <a:bodyPr lIns="91383" tIns="91383" rIns="91383" bIns="91383"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sldNum" idx="12"/>
          </p:nvPr>
        </p:nvSpPr>
        <p:spPr>
          <a:xfrm>
            <a:off x="8497999" y="4688758"/>
            <a:ext cx="548700" cy="393600"/>
          </a:xfrm>
          <a:prstGeom prst="rect">
            <a:avLst/>
          </a:prstGeom>
        </p:spPr>
        <p:txBody>
          <a:bodyPr lIns="91383" tIns="91383" rIns="91383" bIns="91383"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91416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070" indent="0">
              <a:buNone/>
              <a:defRPr sz="1200"/>
            </a:lvl2pPr>
            <a:lvl3pPr marL="914153" indent="0">
              <a:buNone/>
              <a:defRPr sz="1000"/>
            </a:lvl3pPr>
            <a:lvl4pPr marL="1371226" indent="0">
              <a:buNone/>
              <a:defRPr sz="900"/>
            </a:lvl4pPr>
            <a:lvl5pPr marL="1828304" indent="0">
              <a:buNone/>
              <a:defRPr sz="900"/>
            </a:lvl5pPr>
            <a:lvl6pPr marL="2285373" indent="0">
              <a:buNone/>
              <a:defRPr sz="900"/>
            </a:lvl6pPr>
            <a:lvl7pPr marL="2742443" indent="0">
              <a:buNone/>
              <a:defRPr sz="900"/>
            </a:lvl7pPr>
            <a:lvl8pPr marL="3199520" indent="0">
              <a:buNone/>
              <a:defRPr sz="900"/>
            </a:lvl8pPr>
            <a:lvl9pPr marL="365659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158813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070" indent="0">
              <a:buNone/>
              <a:defRPr sz="2800"/>
            </a:lvl2pPr>
            <a:lvl3pPr marL="914153" indent="0">
              <a:buNone/>
              <a:defRPr sz="2400"/>
            </a:lvl3pPr>
            <a:lvl4pPr marL="1371226" indent="0">
              <a:buNone/>
              <a:defRPr sz="2000"/>
            </a:lvl4pPr>
            <a:lvl5pPr marL="1828304" indent="0">
              <a:buNone/>
              <a:defRPr sz="2000"/>
            </a:lvl5pPr>
            <a:lvl6pPr marL="2285373" indent="0">
              <a:buNone/>
              <a:defRPr sz="2000"/>
            </a:lvl6pPr>
            <a:lvl7pPr marL="2742443" indent="0">
              <a:buNone/>
              <a:defRPr sz="2000"/>
            </a:lvl7pPr>
            <a:lvl8pPr marL="3199520" indent="0">
              <a:buNone/>
              <a:defRPr sz="2000"/>
            </a:lvl8pPr>
            <a:lvl9pPr marL="3656594" indent="0">
              <a:buNone/>
              <a:defRPr sz="2000"/>
            </a:lvl9pPr>
          </a:lstStyle>
          <a:p>
            <a:endParaRPr lang="en-US"/>
          </a:p>
        </p:txBody>
      </p:sp>
      <p:sp>
        <p:nvSpPr>
          <p:cNvPr id="4" name="Text Placeholder 3"/>
          <p:cNvSpPr>
            <a:spLocks noGrp="1"/>
          </p:cNvSpPr>
          <p:nvPr>
            <p:ph type="body" sz="half" idx="2"/>
          </p:nvPr>
        </p:nvSpPr>
        <p:spPr>
          <a:xfrm>
            <a:off x="1792288" y="4025514"/>
            <a:ext cx="5486400" cy="603647"/>
          </a:xfrm>
        </p:spPr>
        <p:txBody>
          <a:bodyPr/>
          <a:lstStyle>
            <a:lvl1pPr marL="0" indent="0">
              <a:buNone/>
              <a:defRPr sz="1400"/>
            </a:lvl1pPr>
            <a:lvl2pPr marL="457070" indent="0">
              <a:buNone/>
              <a:defRPr sz="1200"/>
            </a:lvl2pPr>
            <a:lvl3pPr marL="914153" indent="0">
              <a:buNone/>
              <a:defRPr sz="1000"/>
            </a:lvl3pPr>
            <a:lvl4pPr marL="1371226" indent="0">
              <a:buNone/>
              <a:defRPr sz="900"/>
            </a:lvl4pPr>
            <a:lvl5pPr marL="1828304" indent="0">
              <a:buNone/>
              <a:defRPr sz="900"/>
            </a:lvl5pPr>
            <a:lvl6pPr marL="2285373" indent="0">
              <a:buNone/>
              <a:defRPr sz="900"/>
            </a:lvl6pPr>
            <a:lvl7pPr marL="2742443" indent="0">
              <a:buNone/>
              <a:defRPr sz="900"/>
            </a:lvl7pPr>
            <a:lvl8pPr marL="3199520" indent="0">
              <a:buNone/>
              <a:defRPr sz="900"/>
            </a:lvl8pPr>
            <a:lvl9pPr marL="365659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120204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517866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0F325-E5A9-F546-9222-F3A8AA5C3A2A}"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444547-3C3A-0141-BC98-283CB4C2142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806784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66" indent="0" algn="ctr">
              <a:buNone/>
              <a:defRPr sz="1500"/>
            </a:lvl2pPr>
            <a:lvl3pPr marL="685732" indent="0" algn="ctr">
              <a:buNone/>
              <a:defRPr sz="1400"/>
            </a:lvl3pPr>
            <a:lvl4pPr marL="1028598" indent="0" algn="ctr">
              <a:buNone/>
              <a:defRPr sz="1200"/>
            </a:lvl4pPr>
            <a:lvl5pPr marL="1371464" indent="0" algn="ctr">
              <a:buNone/>
              <a:defRPr sz="1200"/>
            </a:lvl5pPr>
            <a:lvl6pPr marL="1714331" indent="0" algn="ctr">
              <a:buNone/>
              <a:defRPr sz="1200"/>
            </a:lvl6pPr>
            <a:lvl7pPr marL="2057195" indent="0" algn="ctr">
              <a:buNone/>
              <a:defRPr sz="1200"/>
            </a:lvl7pPr>
            <a:lvl8pPr marL="2400060" indent="0" algn="ctr">
              <a:buNone/>
              <a:defRPr sz="1200"/>
            </a:lvl8pPr>
            <a:lvl9pPr marL="2742926"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251814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841926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8"/>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66" indent="0">
              <a:buNone/>
              <a:defRPr sz="1500">
                <a:solidFill>
                  <a:schemeClr val="tx1">
                    <a:tint val="75000"/>
                  </a:schemeClr>
                </a:solidFill>
              </a:defRPr>
            </a:lvl2pPr>
            <a:lvl3pPr marL="685732" indent="0">
              <a:buNone/>
              <a:defRPr sz="1400">
                <a:solidFill>
                  <a:schemeClr val="tx1">
                    <a:tint val="75000"/>
                  </a:schemeClr>
                </a:solidFill>
              </a:defRPr>
            </a:lvl3pPr>
            <a:lvl4pPr marL="1028598" indent="0">
              <a:buNone/>
              <a:defRPr sz="1200">
                <a:solidFill>
                  <a:schemeClr val="tx1">
                    <a:tint val="75000"/>
                  </a:schemeClr>
                </a:solidFill>
              </a:defRPr>
            </a:lvl4pPr>
            <a:lvl5pPr marL="1371464" indent="0">
              <a:buNone/>
              <a:defRPr sz="1200">
                <a:solidFill>
                  <a:schemeClr val="tx1">
                    <a:tint val="75000"/>
                  </a:schemeClr>
                </a:solidFill>
              </a:defRPr>
            </a:lvl5pPr>
            <a:lvl6pPr marL="1714331" indent="0">
              <a:buNone/>
              <a:defRPr sz="1200">
                <a:solidFill>
                  <a:schemeClr val="tx1">
                    <a:tint val="75000"/>
                  </a:schemeClr>
                </a:solidFill>
              </a:defRPr>
            </a:lvl6pPr>
            <a:lvl7pPr marL="2057195" indent="0">
              <a:buNone/>
              <a:defRPr sz="1200">
                <a:solidFill>
                  <a:schemeClr val="tx1">
                    <a:tint val="75000"/>
                  </a:schemeClr>
                </a:solidFill>
              </a:defRPr>
            </a:lvl7pPr>
            <a:lvl8pPr marL="2400060" indent="0">
              <a:buNone/>
              <a:defRPr sz="1200">
                <a:solidFill>
                  <a:schemeClr val="tx1">
                    <a:tint val="75000"/>
                  </a:schemeClr>
                </a:solidFill>
              </a:defRPr>
            </a:lvl8pPr>
            <a:lvl9pPr marL="2742926"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89874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793453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66" indent="0">
              <a:buNone/>
              <a:defRPr sz="1500" b="1"/>
            </a:lvl2pPr>
            <a:lvl3pPr marL="685732" indent="0">
              <a:buNone/>
              <a:defRPr sz="1400" b="1"/>
            </a:lvl3pPr>
            <a:lvl4pPr marL="1028598" indent="0">
              <a:buNone/>
              <a:defRPr sz="1200" b="1"/>
            </a:lvl4pPr>
            <a:lvl5pPr marL="1371464" indent="0">
              <a:buNone/>
              <a:defRPr sz="1200" b="1"/>
            </a:lvl5pPr>
            <a:lvl6pPr marL="1714331" indent="0">
              <a:buNone/>
              <a:defRPr sz="1200" b="1"/>
            </a:lvl6pPr>
            <a:lvl7pPr marL="2057195" indent="0">
              <a:buNone/>
              <a:defRPr sz="1200" b="1"/>
            </a:lvl7pPr>
            <a:lvl8pPr marL="2400060" indent="0">
              <a:buNone/>
              <a:defRPr sz="1200" b="1"/>
            </a:lvl8pPr>
            <a:lvl9pPr marL="274292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866" indent="0">
              <a:buNone/>
              <a:defRPr sz="1500" b="1"/>
            </a:lvl2pPr>
            <a:lvl3pPr marL="685732" indent="0">
              <a:buNone/>
              <a:defRPr sz="1400" b="1"/>
            </a:lvl3pPr>
            <a:lvl4pPr marL="1028598" indent="0">
              <a:buNone/>
              <a:defRPr sz="1200" b="1"/>
            </a:lvl4pPr>
            <a:lvl5pPr marL="1371464" indent="0">
              <a:buNone/>
              <a:defRPr sz="1200" b="1"/>
            </a:lvl5pPr>
            <a:lvl6pPr marL="1714331" indent="0">
              <a:buNone/>
              <a:defRPr sz="1200" b="1"/>
            </a:lvl6pPr>
            <a:lvl7pPr marL="2057195" indent="0">
              <a:buNone/>
              <a:defRPr sz="1200" b="1"/>
            </a:lvl7pPr>
            <a:lvl8pPr marL="2400060" indent="0">
              <a:buNone/>
              <a:defRPr sz="1200" b="1"/>
            </a:lvl8pPr>
            <a:lvl9pPr marL="274292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2"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8822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8000" cy="755700"/>
          </a:xfrm>
          <a:prstGeom prst="rect">
            <a:avLst/>
          </a:prstGeom>
        </p:spPr>
        <p:txBody>
          <a:bodyPr lIns="91383" tIns="91383" rIns="91383" bIns="91383"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2" name="Shape 42"/>
          <p:cNvSpPr txBox="1">
            <a:spLocks noGrp="1"/>
          </p:cNvSpPr>
          <p:nvPr>
            <p:ph type="body" idx="1"/>
          </p:nvPr>
        </p:nvSpPr>
        <p:spPr>
          <a:xfrm>
            <a:off x="319500" y="1846803"/>
            <a:ext cx="2808000" cy="2806200"/>
          </a:xfrm>
          <a:prstGeom prst="rect">
            <a:avLst/>
          </a:prstGeom>
        </p:spPr>
        <p:txBody>
          <a:bodyPr lIns="91383" tIns="91383" rIns="91383" bIns="91383"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3" name="Shape 43"/>
          <p:cNvSpPr txBox="1">
            <a:spLocks noGrp="1"/>
          </p:cNvSpPr>
          <p:nvPr>
            <p:ph type="sldNum" idx="12"/>
          </p:nvPr>
        </p:nvSpPr>
        <p:spPr>
          <a:xfrm>
            <a:off x="8497999" y="4688758"/>
            <a:ext cx="548700" cy="393600"/>
          </a:xfrm>
          <a:prstGeom prst="rect">
            <a:avLst/>
          </a:prstGeom>
        </p:spPr>
        <p:txBody>
          <a:bodyPr lIns="91383" tIns="91383" rIns="91383" bIns="91383"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767060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211249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73"/>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66" indent="0">
              <a:buNone/>
              <a:defRPr sz="1100"/>
            </a:lvl2pPr>
            <a:lvl3pPr marL="685732" indent="0">
              <a:buNone/>
              <a:defRPr sz="900"/>
            </a:lvl3pPr>
            <a:lvl4pPr marL="1028598" indent="0">
              <a:buNone/>
              <a:defRPr sz="800"/>
            </a:lvl4pPr>
            <a:lvl5pPr marL="1371464" indent="0">
              <a:buNone/>
              <a:defRPr sz="800"/>
            </a:lvl5pPr>
            <a:lvl6pPr marL="1714331" indent="0">
              <a:buNone/>
              <a:defRPr sz="800"/>
            </a:lvl6pPr>
            <a:lvl7pPr marL="2057195" indent="0">
              <a:buNone/>
              <a:defRPr sz="800"/>
            </a:lvl7pPr>
            <a:lvl8pPr marL="2400060" indent="0">
              <a:buNone/>
              <a:defRPr sz="800"/>
            </a:lvl8pPr>
            <a:lvl9pPr marL="274292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934295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73"/>
            <a:ext cx="4629150" cy="3655219"/>
          </a:xfrm>
        </p:spPr>
        <p:txBody>
          <a:bodyPr/>
          <a:lstStyle>
            <a:lvl1pPr marL="0" indent="0">
              <a:buNone/>
              <a:defRPr sz="2400"/>
            </a:lvl1pPr>
            <a:lvl2pPr marL="342866" indent="0">
              <a:buNone/>
              <a:defRPr sz="2100"/>
            </a:lvl2pPr>
            <a:lvl3pPr marL="685732" indent="0">
              <a:buNone/>
              <a:defRPr sz="1800"/>
            </a:lvl3pPr>
            <a:lvl4pPr marL="1028598" indent="0">
              <a:buNone/>
              <a:defRPr sz="1500"/>
            </a:lvl4pPr>
            <a:lvl5pPr marL="1371464" indent="0">
              <a:buNone/>
              <a:defRPr sz="1500"/>
            </a:lvl5pPr>
            <a:lvl6pPr marL="1714331" indent="0">
              <a:buNone/>
              <a:defRPr sz="1500"/>
            </a:lvl6pPr>
            <a:lvl7pPr marL="2057195" indent="0">
              <a:buNone/>
              <a:defRPr sz="1500"/>
            </a:lvl7pPr>
            <a:lvl8pPr marL="2400060" indent="0">
              <a:buNone/>
              <a:defRPr sz="1500"/>
            </a:lvl8pPr>
            <a:lvl9pPr marL="2742926" indent="0">
              <a:buNone/>
              <a:defRPr sz="1500"/>
            </a:lvl9pPr>
          </a:lstStyle>
          <a:p>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66" indent="0">
              <a:buNone/>
              <a:defRPr sz="1100"/>
            </a:lvl2pPr>
            <a:lvl3pPr marL="685732" indent="0">
              <a:buNone/>
              <a:defRPr sz="900"/>
            </a:lvl3pPr>
            <a:lvl4pPr marL="1028598" indent="0">
              <a:buNone/>
              <a:defRPr sz="800"/>
            </a:lvl4pPr>
            <a:lvl5pPr marL="1371464" indent="0">
              <a:buNone/>
              <a:defRPr sz="800"/>
            </a:lvl5pPr>
            <a:lvl6pPr marL="1714331" indent="0">
              <a:buNone/>
              <a:defRPr sz="800"/>
            </a:lvl6pPr>
            <a:lvl7pPr marL="2057195" indent="0">
              <a:buNone/>
              <a:defRPr sz="800"/>
            </a:lvl7pPr>
            <a:lvl8pPr marL="2400060" indent="0">
              <a:buNone/>
              <a:defRPr sz="800"/>
            </a:lvl8pPr>
            <a:lvl9pPr marL="274292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51370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35118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8"/>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2" y="273848"/>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260495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161616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840250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08932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5574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200" cy="3835500"/>
          </a:xfrm>
          <a:prstGeom prst="rect">
            <a:avLst/>
          </a:prstGeom>
        </p:spPr>
        <p:txBody>
          <a:bodyPr lIns="91383" tIns="91383" rIns="91383" bIns="91383"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383" tIns="91383" rIns="91383" bIns="91383"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839063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366453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507673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197128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609572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594475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6B3E-AF1B-894D-9764-D2207453BB0C}" type="datetimeFigureOut">
              <a:rPr lang="en-US" smtClean="0">
                <a:solidFill>
                  <a:prstClr val="black">
                    <a:tint val="75000"/>
                  </a:prstClr>
                </a:solidFill>
                <a:latin typeface="Calibri"/>
              </a:rPr>
              <a:pPr/>
              <a:t>10/25/16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C0F0858-142C-BD46-B39C-59C51002356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1498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383" tIns="91383" rIns="91383" bIns="91383" anchor="ctr" anchorCtr="0"/>
          <a:lstStyle>
            <a:lvl1pPr lv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700" cy="393600"/>
          </a:xfrm>
          <a:prstGeom prst="rect">
            <a:avLst/>
          </a:prstGeom>
        </p:spPr>
        <p:txBody>
          <a:bodyPr lIns="91383" tIns="91383" rIns="91383" bIns="91383"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800"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100" cy="1538400"/>
          </a:xfrm>
          <a:prstGeom prst="rect">
            <a:avLst/>
          </a:prstGeom>
        </p:spPr>
        <p:txBody>
          <a:bodyPr lIns="91383" tIns="91383" rIns="91383" bIns="91383" anchor="ctr" anchorCtr="0"/>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100" cy="1071600"/>
          </a:xfrm>
          <a:prstGeom prst="rect">
            <a:avLst/>
          </a:prstGeom>
        </p:spPr>
        <p:txBody>
          <a:bodyPr lIns="91383" tIns="91383" rIns="91383" bIns="91383"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5" name="Shape 65"/>
          <p:cNvSpPr txBox="1">
            <a:spLocks noGrp="1"/>
          </p:cNvSpPr>
          <p:nvPr>
            <p:ph type="sldNum" idx="12"/>
          </p:nvPr>
        </p:nvSpPr>
        <p:spPr>
          <a:xfrm>
            <a:off x="8497999" y="4688758"/>
            <a:ext cx="548700" cy="393600"/>
          </a:xfrm>
          <a:prstGeom prst="rect">
            <a:avLst/>
          </a:prstGeom>
        </p:spPr>
        <p:txBody>
          <a:bodyPr lIns="91383" tIns="91383" rIns="91383" bIns="91383"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700" cy="393600"/>
          </a:xfrm>
          <a:prstGeom prst="rect">
            <a:avLst/>
          </a:prstGeom>
        </p:spPr>
        <p:txBody>
          <a:bodyPr lIns="91383" tIns="91383" rIns="91383" bIns="91383" anchor="ctr" anchorCtr="0">
            <a:noAutofit/>
          </a:body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lIns="91383" tIns="91383" rIns="91383" bIns="91383"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87"/>
            <a:ext cx="6321600" cy="3002399"/>
          </a:xfrm>
          <a:prstGeom prst="rect">
            <a:avLst/>
          </a:prstGeom>
          <a:noFill/>
          <a:ln>
            <a:noFill/>
          </a:ln>
        </p:spPr>
        <p:txBody>
          <a:bodyPr lIns="91383" tIns="91383" rIns="91383" bIns="91383"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383" tIns="91383" rIns="91383" bIns="91383" anchor="ctr" anchorCtr="0">
            <a:noAutofit/>
          </a:bodyPr>
          <a:lstStyle/>
          <a:p>
            <a:pPr algn="r"/>
            <a:fld id="{00000000-1234-1234-1234-123412341234}" type="slidenum">
              <a:rPr lang="en" sz="1000" smtClean="0">
                <a:solidFill>
                  <a:schemeClr val="dk2"/>
                </a:solidFill>
                <a:latin typeface="Lato"/>
                <a:ea typeface="Lato"/>
                <a:cs typeface="Lato"/>
                <a:sym typeface="Lato"/>
              </a:rPr>
              <a:pPr algn="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49" tIns="34289" rIns="68549" bIns="3428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68549" tIns="34289" rIns="6854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4"/>
            <a:ext cx="2057400" cy="273844"/>
          </a:xfrm>
          <a:prstGeom prst="rect">
            <a:avLst/>
          </a:prstGeom>
        </p:spPr>
        <p:txBody>
          <a:bodyPr vert="horz" lIns="68549" tIns="34289" rIns="68549" bIns="34289" rtlCol="0" anchor="ctr"/>
          <a:lstStyle>
            <a:lvl1pPr algn="l">
              <a:defRPr sz="900">
                <a:solidFill>
                  <a:schemeClr val="tx1">
                    <a:tint val="75000"/>
                  </a:schemeClr>
                </a:solidFill>
              </a:defRPr>
            </a:lvl1pPr>
          </a:lstStyle>
          <a:p>
            <a:pPr defTabSz="685443"/>
            <a:fld id="{31876B3E-AF1B-894D-9764-D2207453BB0C}" type="datetimeFigureOut">
              <a:rPr lang="en-US" kern="1200" smtClean="0">
                <a:solidFill>
                  <a:prstClr val="black">
                    <a:tint val="75000"/>
                  </a:prstClr>
                </a:solidFill>
                <a:latin typeface="Calibri"/>
                <a:ea typeface="+mn-ea"/>
                <a:cs typeface="+mn-cs"/>
              </a:rPr>
              <a:pPr defTabSz="685443"/>
              <a:t>10/25/16</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549" tIns="34289" rIns="68549" bIns="34289" rtlCol="0" anchor="ctr"/>
          <a:lstStyle>
            <a:lvl1pPr algn="ctr">
              <a:defRPr sz="900">
                <a:solidFill>
                  <a:schemeClr val="tx1">
                    <a:tint val="75000"/>
                  </a:schemeClr>
                </a:solidFill>
              </a:defRPr>
            </a:lvl1pPr>
          </a:lstStyle>
          <a:p>
            <a:pPr defTabSz="685443"/>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549" tIns="34289" rIns="68549" bIns="34289" rtlCol="0" anchor="ctr"/>
          <a:lstStyle>
            <a:lvl1pPr algn="r">
              <a:defRPr sz="900">
                <a:solidFill>
                  <a:schemeClr val="tx1">
                    <a:tint val="75000"/>
                  </a:schemeClr>
                </a:solidFill>
              </a:defRPr>
            </a:lvl1pPr>
          </a:lstStyle>
          <a:p>
            <a:pPr defTabSz="685443"/>
            <a:fld id="{2C0F0858-142C-BD46-B39C-59C510023566}" type="slidenum">
              <a:rPr lang="en-US" kern="1200" smtClean="0">
                <a:solidFill>
                  <a:prstClr val="black">
                    <a:tint val="75000"/>
                  </a:prstClr>
                </a:solidFill>
                <a:latin typeface="Calibri"/>
                <a:ea typeface="+mn-ea"/>
                <a:cs typeface="+mn-cs"/>
              </a:rPr>
              <a:pPr defTabSz="685443"/>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15843181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44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66" indent="-171366" algn="l" defTabSz="685443"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097" indent="-171366" algn="l" defTabSz="685443"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6808" indent="-171366" algn="l" defTabSz="685443"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199520" indent="-171366" algn="l" defTabSz="685443" rtl="0" eaLnBrk="1" latinLnBrk="0" hangingPunct="1">
        <a:lnSpc>
          <a:spcPct val="90000"/>
        </a:lnSpc>
        <a:spcBef>
          <a:spcPts val="375"/>
        </a:spcBef>
        <a:buFont typeface="Arial"/>
        <a:buChar char="•"/>
        <a:defRPr sz="1400" kern="1200">
          <a:solidFill>
            <a:schemeClr val="tx1"/>
          </a:solidFill>
          <a:latin typeface="+mn-lt"/>
          <a:ea typeface="+mn-ea"/>
          <a:cs typeface="+mn-cs"/>
        </a:defRPr>
      </a:lvl4pPr>
      <a:lvl5pPr marL="1542233" indent="-171366" algn="l" defTabSz="685443" rtl="0" eaLnBrk="1" latinLnBrk="0" hangingPunct="1">
        <a:lnSpc>
          <a:spcPct val="90000"/>
        </a:lnSpc>
        <a:spcBef>
          <a:spcPts val="375"/>
        </a:spcBef>
        <a:buFont typeface="Arial"/>
        <a:buChar char="•"/>
        <a:defRPr sz="1400" kern="1200">
          <a:solidFill>
            <a:schemeClr val="tx1"/>
          </a:solidFill>
          <a:latin typeface="+mn-lt"/>
          <a:ea typeface="+mn-ea"/>
          <a:cs typeface="+mn-cs"/>
        </a:defRPr>
      </a:lvl5pPr>
      <a:lvl6pPr marL="1884963" indent="-171366" algn="l" defTabSz="68544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7685" indent="-171366" algn="l" defTabSz="68544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0406" indent="-171366" algn="l" defTabSz="68544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3137" indent="-171366" algn="l" defTabSz="68544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443" rtl="0" eaLnBrk="1" latinLnBrk="0" hangingPunct="1">
        <a:defRPr sz="1400" kern="1200">
          <a:solidFill>
            <a:schemeClr val="tx1"/>
          </a:solidFill>
          <a:latin typeface="+mn-lt"/>
          <a:ea typeface="+mn-ea"/>
          <a:cs typeface="+mn-cs"/>
        </a:defRPr>
      </a:lvl1pPr>
      <a:lvl2pPr marL="342713" algn="l" defTabSz="685443" rtl="0" eaLnBrk="1" latinLnBrk="0" hangingPunct="1">
        <a:defRPr sz="1400" kern="1200">
          <a:solidFill>
            <a:schemeClr val="tx1"/>
          </a:solidFill>
          <a:latin typeface="+mn-lt"/>
          <a:ea typeface="+mn-ea"/>
          <a:cs typeface="+mn-cs"/>
        </a:defRPr>
      </a:lvl2pPr>
      <a:lvl3pPr marL="685443" algn="l" defTabSz="685443" rtl="0" eaLnBrk="1" latinLnBrk="0" hangingPunct="1">
        <a:defRPr sz="1400" kern="1200">
          <a:solidFill>
            <a:schemeClr val="tx1"/>
          </a:solidFill>
          <a:latin typeface="+mn-lt"/>
          <a:ea typeface="+mn-ea"/>
          <a:cs typeface="+mn-cs"/>
        </a:defRPr>
      </a:lvl3pPr>
      <a:lvl4pPr marL="1028165" algn="l" defTabSz="685443" rtl="0" eaLnBrk="1" latinLnBrk="0" hangingPunct="1">
        <a:defRPr sz="1400" kern="1200">
          <a:solidFill>
            <a:schemeClr val="tx1"/>
          </a:solidFill>
          <a:latin typeface="+mn-lt"/>
          <a:ea typeface="+mn-ea"/>
          <a:cs typeface="+mn-cs"/>
        </a:defRPr>
      </a:lvl4pPr>
      <a:lvl5pPr marL="1370886" algn="l" defTabSz="685443" rtl="0" eaLnBrk="1" latinLnBrk="0" hangingPunct="1">
        <a:defRPr sz="1400" kern="1200">
          <a:solidFill>
            <a:schemeClr val="tx1"/>
          </a:solidFill>
          <a:latin typeface="+mn-lt"/>
          <a:ea typeface="+mn-ea"/>
          <a:cs typeface="+mn-cs"/>
        </a:defRPr>
      </a:lvl5pPr>
      <a:lvl6pPr marL="1713617" algn="l" defTabSz="685443" rtl="0" eaLnBrk="1" latinLnBrk="0" hangingPunct="1">
        <a:defRPr sz="1400" kern="1200">
          <a:solidFill>
            <a:schemeClr val="tx1"/>
          </a:solidFill>
          <a:latin typeface="+mn-lt"/>
          <a:ea typeface="+mn-ea"/>
          <a:cs typeface="+mn-cs"/>
        </a:defRPr>
      </a:lvl6pPr>
      <a:lvl7pPr marL="2056328" algn="l" defTabSz="685443" rtl="0" eaLnBrk="1" latinLnBrk="0" hangingPunct="1">
        <a:defRPr sz="1400" kern="1200">
          <a:solidFill>
            <a:schemeClr val="tx1"/>
          </a:solidFill>
          <a:latin typeface="+mn-lt"/>
          <a:ea typeface="+mn-ea"/>
          <a:cs typeface="+mn-cs"/>
        </a:defRPr>
      </a:lvl7pPr>
      <a:lvl8pPr marL="2399040" algn="l" defTabSz="685443" rtl="0" eaLnBrk="1" latinLnBrk="0" hangingPunct="1">
        <a:defRPr sz="1400" kern="1200">
          <a:solidFill>
            <a:schemeClr val="tx1"/>
          </a:solidFill>
          <a:latin typeface="+mn-lt"/>
          <a:ea typeface="+mn-ea"/>
          <a:cs typeface="+mn-cs"/>
        </a:defRPr>
      </a:lvl8pPr>
      <a:lvl9pPr marL="2741753" algn="l" defTabSz="685443"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52" tIns="34289" rIns="68552" bIns="3428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68552" tIns="34289" rIns="68552"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4"/>
            <a:ext cx="2057400" cy="273844"/>
          </a:xfrm>
          <a:prstGeom prst="rect">
            <a:avLst/>
          </a:prstGeom>
        </p:spPr>
        <p:txBody>
          <a:bodyPr vert="horz" lIns="68552" tIns="34289" rIns="68552" bIns="34289" rtlCol="0" anchor="ctr"/>
          <a:lstStyle>
            <a:lvl1pPr algn="l">
              <a:defRPr sz="900">
                <a:solidFill>
                  <a:schemeClr val="tx1">
                    <a:tint val="75000"/>
                  </a:schemeClr>
                </a:solidFill>
              </a:defRPr>
            </a:lvl1pPr>
          </a:lstStyle>
          <a:p>
            <a:pPr defTabSz="685477"/>
            <a:fld id="{31876B3E-AF1B-894D-9764-D2207453BB0C}" type="datetimeFigureOut">
              <a:rPr lang="en-US" kern="1200" smtClean="0">
                <a:solidFill>
                  <a:prstClr val="black">
                    <a:tint val="75000"/>
                  </a:prstClr>
                </a:solidFill>
                <a:latin typeface="Calibri"/>
                <a:ea typeface="+mn-ea"/>
                <a:cs typeface="+mn-cs"/>
              </a:rPr>
              <a:pPr defTabSz="685477"/>
              <a:t>10/25/16</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552" tIns="34289" rIns="68552" bIns="34289" rtlCol="0" anchor="ctr"/>
          <a:lstStyle>
            <a:lvl1pPr algn="ctr">
              <a:defRPr sz="900">
                <a:solidFill>
                  <a:schemeClr val="tx1">
                    <a:tint val="75000"/>
                  </a:schemeClr>
                </a:solidFill>
              </a:defRPr>
            </a:lvl1pPr>
          </a:lstStyle>
          <a:p>
            <a:pPr defTabSz="685477"/>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552" tIns="34289" rIns="68552" bIns="34289" rtlCol="0" anchor="ctr"/>
          <a:lstStyle>
            <a:lvl1pPr algn="r">
              <a:defRPr sz="900">
                <a:solidFill>
                  <a:schemeClr val="tx1">
                    <a:tint val="75000"/>
                  </a:schemeClr>
                </a:solidFill>
              </a:defRPr>
            </a:lvl1pPr>
          </a:lstStyle>
          <a:p>
            <a:pPr defTabSz="685477"/>
            <a:fld id="{2C0F0858-142C-BD46-B39C-59C510023566}" type="slidenum">
              <a:rPr lang="en-US" kern="1200" smtClean="0">
                <a:solidFill>
                  <a:prstClr val="black">
                    <a:tint val="75000"/>
                  </a:prstClr>
                </a:solidFill>
                <a:latin typeface="Calibri"/>
                <a:ea typeface="+mn-ea"/>
                <a:cs typeface="+mn-cs"/>
              </a:rPr>
              <a:pPr defTabSz="685477"/>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487810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47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74" indent="-171374" algn="l" defTabSz="685477"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121" indent="-171374" algn="l" defTabSz="685477"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6850" indent="-171374" algn="l" defTabSz="685477"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199580" indent="-171374" algn="l" defTabSz="685477" rtl="0" eaLnBrk="1" latinLnBrk="0" hangingPunct="1">
        <a:lnSpc>
          <a:spcPct val="90000"/>
        </a:lnSpc>
        <a:spcBef>
          <a:spcPts val="375"/>
        </a:spcBef>
        <a:buFont typeface="Arial"/>
        <a:buChar char="•"/>
        <a:defRPr sz="1400" kern="1200">
          <a:solidFill>
            <a:schemeClr val="tx1"/>
          </a:solidFill>
          <a:latin typeface="+mn-lt"/>
          <a:ea typeface="+mn-ea"/>
          <a:cs typeface="+mn-cs"/>
        </a:defRPr>
      </a:lvl4pPr>
      <a:lvl5pPr marL="1542311" indent="-171374" algn="l" defTabSz="685477" rtl="0" eaLnBrk="1" latinLnBrk="0" hangingPunct="1">
        <a:lnSpc>
          <a:spcPct val="90000"/>
        </a:lnSpc>
        <a:spcBef>
          <a:spcPts val="375"/>
        </a:spcBef>
        <a:buFont typeface="Arial"/>
        <a:buChar char="•"/>
        <a:defRPr sz="1400" kern="1200">
          <a:solidFill>
            <a:schemeClr val="tx1"/>
          </a:solidFill>
          <a:latin typeface="+mn-lt"/>
          <a:ea typeface="+mn-ea"/>
          <a:cs typeface="+mn-cs"/>
        </a:defRPr>
      </a:lvl5pPr>
      <a:lvl6pPr marL="1885057" indent="-171374" algn="l" defTabSz="685477"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7796" indent="-171374" algn="l" defTabSz="685477"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0534" indent="-171374" algn="l" defTabSz="685477"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3281" indent="-171374" algn="l" defTabSz="685477"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477" rtl="0" eaLnBrk="1" latinLnBrk="0" hangingPunct="1">
        <a:defRPr sz="1400" kern="1200">
          <a:solidFill>
            <a:schemeClr val="tx1"/>
          </a:solidFill>
          <a:latin typeface="+mn-lt"/>
          <a:ea typeface="+mn-ea"/>
          <a:cs typeface="+mn-cs"/>
        </a:defRPr>
      </a:lvl1pPr>
      <a:lvl2pPr marL="342731" algn="l" defTabSz="685477" rtl="0" eaLnBrk="1" latinLnBrk="0" hangingPunct="1">
        <a:defRPr sz="1400" kern="1200">
          <a:solidFill>
            <a:schemeClr val="tx1"/>
          </a:solidFill>
          <a:latin typeface="+mn-lt"/>
          <a:ea typeface="+mn-ea"/>
          <a:cs typeface="+mn-cs"/>
        </a:defRPr>
      </a:lvl2pPr>
      <a:lvl3pPr marL="685477" algn="l" defTabSz="685477" rtl="0" eaLnBrk="1" latinLnBrk="0" hangingPunct="1">
        <a:defRPr sz="1400" kern="1200">
          <a:solidFill>
            <a:schemeClr val="tx1"/>
          </a:solidFill>
          <a:latin typeface="+mn-lt"/>
          <a:ea typeface="+mn-ea"/>
          <a:cs typeface="+mn-cs"/>
        </a:defRPr>
      </a:lvl3pPr>
      <a:lvl4pPr marL="1028216" algn="l" defTabSz="685477" rtl="0" eaLnBrk="1" latinLnBrk="0" hangingPunct="1">
        <a:defRPr sz="1400" kern="1200">
          <a:solidFill>
            <a:schemeClr val="tx1"/>
          </a:solidFill>
          <a:latin typeface="+mn-lt"/>
          <a:ea typeface="+mn-ea"/>
          <a:cs typeface="+mn-cs"/>
        </a:defRPr>
      </a:lvl4pPr>
      <a:lvl5pPr marL="1370954" algn="l" defTabSz="685477" rtl="0" eaLnBrk="1" latinLnBrk="0" hangingPunct="1">
        <a:defRPr sz="1400" kern="1200">
          <a:solidFill>
            <a:schemeClr val="tx1"/>
          </a:solidFill>
          <a:latin typeface="+mn-lt"/>
          <a:ea typeface="+mn-ea"/>
          <a:cs typeface="+mn-cs"/>
        </a:defRPr>
      </a:lvl5pPr>
      <a:lvl6pPr marL="1713701" algn="l" defTabSz="685477" rtl="0" eaLnBrk="1" latinLnBrk="0" hangingPunct="1">
        <a:defRPr sz="1400" kern="1200">
          <a:solidFill>
            <a:schemeClr val="tx1"/>
          </a:solidFill>
          <a:latin typeface="+mn-lt"/>
          <a:ea typeface="+mn-ea"/>
          <a:cs typeface="+mn-cs"/>
        </a:defRPr>
      </a:lvl6pPr>
      <a:lvl7pPr marL="2056430" algn="l" defTabSz="685477" rtl="0" eaLnBrk="1" latinLnBrk="0" hangingPunct="1">
        <a:defRPr sz="1400" kern="1200">
          <a:solidFill>
            <a:schemeClr val="tx1"/>
          </a:solidFill>
          <a:latin typeface="+mn-lt"/>
          <a:ea typeface="+mn-ea"/>
          <a:cs typeface="+mn-cs"/>
        </a:defRPr>
      </a:lvl7pPr>
      <a:lvl8pPr marL="2399160" algn="l" defTabSz="685477" rtl="0" eaLnBrk="1" latinLnBrk="0" hangingPunct="1">
        <a:defRPr sz="1400" kern="1200">
          <a:solidFill>
            <a:schemeClr val="tx1"/>
          </a:solidFill>
          <a:latin typeface="+mn-lt"/>
          <a:ea typeface="+mn-ea"/>
          <a:cs typeface="+mn-cs"/>
        </a:defRPr>
      </a:lvl8pPr>
      <a:lvl9pPr marL="2741891" algn="l" defTabSz="68547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18" tIns="45709" rIns="91418" bIns="4570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18" tIns="45709" rIns="91418" bIns="457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18" tIns="45709" rIns="91418" bIns="45709" rtlCol="0" anchor="ctr"/>
          <a:lstStyle>
            <a:lvl1pPr algn="l">
              <a:defRPr sz="1200">
                <a:solidFill>
                  <a:schemeClr val="tx1">
                    <a:tint val="75000"/>
                  </a:schemeClr>
                </a:solidFill>
              </a:defRPr>
            </a:lvl1pPr>
          </a:lstStyle>
          <a:p>
            <a:pPr defTabSz="457070"/>
            <a:fld id="{FF50F325-E5A9-F546-9222-F3A8AA5C3A2A}" type="datetimeFigureOut">
              <a:rPr lang="en-US" kern="1200" smtClean="0">
                <a:solidFill>
                  <a:prstClr val="black">
                    <a:tint val="75000"/>
                  </a:prstClr>
                </a:solidFill>
                <a:latin typeface="Calibri"/>
                <a:ea typeface="+mn-ea"/>
                <a:cs typeface="+mn-cs"/>
              </a:rPr>
              <a:pPr defTabSz="457070"/>
              <a:t>10/25/16</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18" tIns="45709" rIns="91418" bIns="45709" rtlCol="0" anchor="ctr"/>
          <a:lstStyle>
            <a:lvl1pPr algn="ctr">
              <a:defRPr sz="1200">
                <a:solidFill>
                  <a:schemeClr val="tx1">
                    <a:tint val="75000"/>
                  </a:schemeClr>
                </a:solidFill>
              </a:defRPr>
            </a:lvl1pPr>
          </a:lstStyle>
          <a:p>
            <a:pPr defTabSz="457070"/>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18" tIns="45709" rIns="91418" bIns="45709" rtlCol="0" anchor="ctr"/>
          <a:lstStyle>
            <a:lvl1pPr algn="r">
              <a:defRPr sz="1200">
                <a:solidFill>
                  <a:schemeClr val="tx1">
                    <a:tint val="75000"/>
                  </a:schemeClr>
                </a:solidFill>
              </a:defRPr>
            </a:lvl1pPr>
          </a:lstStyle>
          <a:p>
            <a:pPr defTabSz="457070"/>
            <a:fld id="{00444547-3C3A-0141-BC98-283CB4C21420}" type="slidenum">
              <a:rPr lang="en-US" kern="1200" smtClean="0">
                <a:solidFill>
                  <a:prstClr val="black">
                    <a:tint val="75000"/>
                  </a:prstClr>
                </a:solidFill>
                <a:latin typeface="Calibri"/>
                <a:ea typeface="+mn-ea"/>
                <a:cs typeface="+mn-cs"/>
              </a:rPr>
              <a:pPr defTabSz="457070"/>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43575514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457070" rtl="0" eaLnBrk="1" latinLnBrk="0" hangingPunct="1">
        <a:spcBef>
          <a:spcPct val="0"/>
        </a:spcBef>
        <a:buNone/>
        <a:defRPr sz="4400" kern="1200">
          <a:solidFill>
            <a:schemeClr val="tx1"/>
          </a:solidFill>
          <a:latin typeface="+mj-lt"/>
          <a:ea typeface="+mj-ea"/>
          <a:cs typeface="+mj-cs"/>
        </a:defRPr>
      </a:lvl1pPr>
    </p:titleStyle>
    <p:bodyStyle>
      <a:lvl1pPr marL="342803" indent="-342803" algn="l" defTabSz="457070" rtl="0" eaLnBrk="1" latinLnBrk="0" hangingPunct="1">
        <a:spcBef>
          <a:spcPct val="20000"/>
        </a:spcBef>
        <a:buFont typeface="Arial"/>
        <a:buChar char="•"/>
        <a:defRPr sz="3200" kern="1200">
          <a:solidFill>
            <a:schemeClr val="tx1"/>
          </a:solidFill>
          <a:latin typeface="+mn-lt"/>
          <a:ea typeface="+mn-ea"/>
          <a:cs typeface="+mn-cs"/>
        </a:defRPr>
      </a:lvl1pPr>
      <a:lvl2pPr marL="742751" indent="-285673" algn="l" defTabSz="457070" rtl="0" eaLnBrk="1" latinLnBrk="0" hangingPunct="1">
        <a:spcBef>
          <a:spcPct val="20000"/>
        </a:spcBef>
        <a:buFont typeface="Arial"/>
        <a:buChar char="–"/>
        <a:defRPr sz="2800" kern="1200">
          <a:solidFill>
            <a:schemeClr val="tx1"/>
          </a:solidFill>
          <a:latin typeface="+mn-lt"/>
          <a:ea typeface="+mn-ea"/>
          <a:cs typeface="+mn-cs"/>
        </a:defRPr>
      </a:lvl2pPr>
      <a:lvl3pPr marL="1142687" indent="-228534" algn="l" defTabSz="457070" rtl="0" eaLnBrk="1" latinLnBrk="0" hangingPunct="1">
        <a:spcBef>
          <a:spcPct val="20000"/>
        </a:spcBef>
        <a:buFont typeface="Arial"/>
        <a:buChar char="•"/>
        <a:defRPr sz="2400" kern="1200">
          <a:solidFill>
            <a:schemeClr val="tx1"/>
          </a:solidFill>
          <a:latin typeface="+mn-lt"/>
          <a:ea typeface="+mn-ea"/>
          <a:cs typeface="+mn-cs"/>
        </a:defRPr>
      </a:lvl3pPr>
      <a:lvl4pPr marL="1599760" indent="-228534" algn="l" defTabSz="457070" rtl="0" eaLnBrk="1" latinLnBrk="0" hangingPunct="1">
        <a:spcBef>
          <a:spcPct val="20000"/>
        </a:spcBef>
        <a:buFont typeface="Arial"/>
        <a:buChar char="–"/>
        <a:defRPr sz="2000" kern="1200">
          <a:solidFill>
            <a:schemeClr val="tx1"/>
          </a:solidFill>
          <a:latin typeface="+mn-lt"/>
          <a:ea typeface="+mn-ea"/>
          <a:cs typeface="+mn-cs"/>
        </a:defRPr>
      </a:lvl4pPr>
      <a:lvl5pPr marL="2056838" indent="-228534" algn="l" defTabSz="457070" rtl="0" eaLnBrk="1" latinLnBrk="0" hangingPunct="1">
        <a:spcBef>
          <a:spcPct val="20000"/>
        </a:spcBef>
        <a:buFont typeface="Arial"/>
        <a:buChar char="»"/>
        <a:defRPr sz="2000" kern="1200">
          <a:solidFill>
            <a:schemeClr val="tx1"/>
          </a:solidFill>
          <a:latin typeface="+mn-lt"/>
          <a:ea typeface="+mn-ea"/>
          <a:cs typeface="+mn-cs"/>
        </a:defRPr>
      </a:lvl5pPr>
      <a:lvl6pPr marL="2513907" indent="-228534" algn="l" defTabSz="457070" rtl="0" eaLnBrk="1" latinLnBrk="0" hangingPunct="1">
        <a:spcBef>
          <a:spcPct val="20000"/>
        </a:spcBef>
        <a:buFont typeface="Arial"/>
        <a:buChar char="•"/>
        <a:defRPr sz="2000" kern="1200">
          <a:solidFill>
            <a:schemeClr val="tx1"/>
          </a:solidFill>
          <a:latin typeface="+mn-lt"/>
          <a:ea typeface="+mn-ea"/>
          <a:cs typeface="+mn-cs"/>
        </a:defRPr>
      </a:lvl6pPr>
      <a:lvl7pPr marL="2970986" indent="-228534" algn="l" defTabSz="457070" rtl="0" eaLnBrk="1" latinLnBrk="0" hangingPunct="1">
        <a:spcBef>
          <a:spcPct val="20000"/>
        </a:spcBef>
        <a:buFont typeface="Arial"/>
        <a:buChar char="•"/>
        <a:defRPr sz="2000" kern="1200">
          <a:solidFill>
            <a:schemeClr val="tx1"/>
          </a:solidFill>
          <a:latin typeface="+mn-lt"/>
          <a:ea typeface="+mn-ea"/>
          <a:cs typeface="+mn-cs"/>
        </a:defRPr>
      </a:lvl7pPr>
      <a:lvl8pPr marL="3428060" indent="-228534" algn="l" defTabSz="457070" rtl="0" eaLnBrk="1" latinLnBrk="0" hangingPunct="1">
        <a:spcBef>
          <a:spcPct val="20000"/>
        </a:spcBef>
        <a:buFont typeface="Arial"/>
        <a:buChar char="•"/>
        <a:defRPr sz="2000" kern="1200">
          <a:solidFill>
            <a:schemeClr val="tx1"/>
          </a:solidFill>
          <a:latin typeface="+mn-lt"/>
          <a:ea typeface="+mn-ea"/>
          <a:cs typeface="+mn-cs"/>
        </a:defRPr>
      </a:lvl8pPr>
      <a:lvl9pPr marL="3885133" indent="-228534" algn="l" defTabSz="45707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70" rtl="0" eaLnBrk="1" latinLnBrk="0" hangingPunct="1">
        <a:defRPr sz="1800" kern="1200">
          <a:solidFill>
            <a:schemeClr val="tx1"/>
          </a:solidFill>
          <a:latin typeface="+mn-lt"/>
          <a:ea typeface="+mn-ea"/>
          <a:cs typeface="+mn-cs"/>
        </a:defRPr>
      </a:lvl1pPr>
      <a:lvl2pPr marL="457070" algn="l" defTabSz="457070" rtl="0" eaLnBrk="1" latinLnBrk="0" hangingPunct="1">
        <a:defRPr sz="1800" kern="1200">
          <a:solidFill>
            <a:schemeClr val="tx1"/>
          </a:solidFill>
          <a:latin typeface="+mn-lt"/>
          <a:ea typeface="+mn-ea"/>
          <a:cs typeface="+mn-cs"/>
        </a:defRPr>
      </a:lvl2pPr>
      <a:lvl3pPr marL="914153" algn="l" defTabSz="457070" rtl="0" eaLnBrk="1" latinLnBrk="0" hangingPunct="1">
        <a:defRPr sz="1800" kern="1200">
          <a:solidFill>
            <a:schemeClr val="tx1"/>
          </a:solidFill>
          <a:latin typeface="+mn-lt"/>
          <a:ea typeface="+mn-ea"/>
          <a:cs typeface="+mn-cs"/>
        </a:defRPr>
      </a:lvl3pPr>
      <a:lvl4pPr marL="1371226" algn="l" defTabSz="457070" rtl="0" eaLnBrk="1" latinLnBrk="0" hangingPunct="1">
        <a:defRPr sz="1800" kern="1200">
          <a:solidFill>
            <a:schemeClr val="tx1"/>
          </a:solidFill>
          <a:latin typeface="+mn-lt"/>
          <a:ea typeface="+mn-ea"/>
          <a:cs typeface="+mn-cs"/>
        </a:defRPr>
      </a:lvl4pPr>
      <a:lvl5pPr marL="1828304" algn="l" defTabSz="457070" rtl="0" eaLnBrk="1" latinLnBrk="0" hangingPunct="1">
        <a:defRPr sz="1800" kern="1200">
          <a:solidFill>
            <a:schemeClr val="tx1"/>
          </a:solidFill>
          <a:latin typeface="+mn-lt"/>
          <a:ea typeface="+mn-ea"/>
          <a:cs typeface="+mn-cs"/>
        </a:defRPr>
      </a:lvl5pPr>
      <a:lvl6pPr marL="2285373" algn="l" defTabSz="457070" rtl="0" eaLnBrk="1" latinLnBrk="0" hangingPunct="1">
        <a:defRPr sz="1800" kern="1200">
          <a:solidFill>
            <a:schemeClr val="tx1"/>
          </a:solidFill>
          <a:latin typeface="+mn-lt"/>
          <a:ea typeface="+mn-ea"/>
          <a:cs typeface="+mn-cs"/>
        </a:defRPr>
      </a:lvl6pPr>
      <a:lvl7pPr marL="2742443" algn="l" defTabSz="457070" rtl="0" eaLnBrk="1" latinLnBrk="0" hangingPunct="1">
        <a:defRPr sz="1800" kern="1200">
          <a:solidFill>
            <a:schemeClr val="tx1"/>
          </a:solidFill>
          <a:latin typeface="+mn-lt"/>
          <a:ea typeface="+mn-ea"/>
          <a:cs typeface="+mn-cs"/>
        </a:defRPr>
      </a:lvl7pPr>
      <a:lvl8pPr marL="3199520" algn="l" defTabSz="457070" rtl="0" eaLnBrk="1" latinLnBrk="0" hangingPunct="1">
        <a:defRPr sz="1800" kern="1200">
          <a:solidFill>
            <a:schemeClr val="tx1"/>
          </a:solidFill>
          <a:latin typeface="+mn-lt"/>
          <a:ea typeface="+mn-ea"/>
          <a:cs typeface="+mn-cs"/>
        </a:defRPr>
      </a:lvl8pPr>
      <a:lvl9pPr marL="3656594" algn="l" defTabSz="45707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74" tIns="34289" rIns="68574" bIns="3428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68574" tIns="34289" rIns="68574"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4"/>
            <a:ext cx="2057400" cy="273844"/>
          </a:xfrm>
          <a:prstGeom prst="rect">
            <a:avLst/>
          </a:prstGeom>
        </p:spPr>
        <p:txBody>
          <a:bodyPr vert="horz" lIns="68574" tIns="34289" rIns="68574" bIns="34289" rtlCol="0" anchor="ctr"/>
          <a:lstStyle>
            <a:lvl1pPr algn="l">
              <a:defRPr sz="900">
                <a:solidFill>
                  <a:schemeClr val="tx1">
                    <a:tint val="75000"/>
                  </a:schemeClr>
                </a:solidFill>
              </a:defRPr>
            </a:lvl1pPr>
          </a:lstStyle>
          <a:p>
            <a:pPr defTabSz="685732"/>
            <a:fld id="{31876B3E-AF1B-894D-9764-D2207453BB0C}" type="datetimeFigureOut">
              <a:rPr lang="en-US" kern="1200" smtClean="0">
                <a:solidFill>
                  <a:prstClr val="black">
                    <a:tint val="75000"/>
                  </a:prstClr>
                </a:solidFill>
                <a:latin typeface="Calibri"/>
                <a:ea typeface="+mn-ea"/>
                <a:cs typeface="+mn-cs"/>
              </a:rPr>
              <a:pPr defTabSz="685732"/>
              <a:t>10/25/16</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574" tIns="34289" rIns="68574" bIns="34289" rtlCol="0" anchor="ctr"/>
          <a:lstStyle>
            <a:lvl1pPr algn="ctr">
              <a:defRPr sz="900">
                <a:solidFill>
                  <a:schemeClr val="tx1">
                    <a:tint val="75000"/>
                  </a:schemeClr>
                </a:solidFill>
              </a:defRPr>
            </a:lvl1pPr>
          </a:lstStyle>
          <a:p>
            <a:pPr defTabSz="685732"/>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574" tIns="34289" rIns="68574" bIns="34289" rtlCol="0" anchor="ctr"/>
          <a:lstStyle>
            <a:lvl1pPr algn="r">
              <a:defRPr sz="900">
                <a:solidFill>
                  <a:schemeClr val="tx1">
                    <a:tint val="75000"/>
                  </a:schemeClr>
                </a:solidFill>
              </a:defRPr>
            </a:lvl1pPr>
          </a:lstStyle>
          <a:p>
            <a:pPr defTabSz="685732"/>
            <a:fld id="{2C0F0858-142C-BD46-B39C-59C510023566}" type="slidenum">
              <a:rPr lang="en-US" kern="1200" smtClean="0">
                <a:solidFill>
                  <a:prstClr val="black">
                    <a:tint val="75000"/>
                  </a:prstClr>
                </a:solidFill>
                <a:latin typeface="Calibri"/>
                <a:ea typeface="+mn-ea"/>
                <a:cs typeface="+mn-cs"/>
              </a:rPr>
              <a:pPr defTabSz="685732"/>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32405089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68573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34" indent="-171434" algn="l" defTabSz="685732"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01" indent="-171434" algn="l" defTabSz="685732"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165" indent="-171434" algn="l" defTabSz="685732"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030" indent="-171434" algn="l" defTabSz="685732" rtl="0" eaLnBrk="1" latinLnBrk="0" hangingPunct="1">
        <a:lnSpc>
          <a:spcPct val="90000"/>
        </a:lnSpc>
        <a:spcBef>
          <a:spcPts val="375"/>
        </a:spcBef>
        <a:buFont typeface="Arial"/>
        <a:buChar char="•"/>
        <a:defRPr sz="1400" kern="1200">
          <a:solidFill>
            <a:schemeClr val="tx1"/>
          </a:solidFill>
          <a:latin typeface="+mn-lt"/>
          <a:ea typeface="+mn-ea"/>
          <a:cs typeface="+mn-cs"/>
        </a:defRPr>
      </a:lvl4pPr>
      <a:lvl5pPr marL="1542896" indent="-171434" algn="l" defTabSz="685732" rtl="0" eaLnBrk="1" latinLnBrk="0" hangingPunct="1">
        <a:lnSpc>
          <a:spcPct val="90000"/>
        </a:lnSpc>
        <a:spcBef>
          <a:spcPts val="375"/>
        </a:spcBef>
        <a:buFont typeface="Arial"/>
        <a:buChar char="•"/>
        <a:defRPr sz="1400" kern="1200">
          <a:solidFill>
            <a:schemeClr val="tx1"/>
          </a:solidFill>
          <a:latin typeface="+mn-lt"/>
          <a:ea typeface="+mn-ea"/>
          <a:cs typeface="+mn-cs"/>
        </a:defRPr>
      </a:lvl5pPr>
      <a:lvl6pPr marL="1885762" indent="-171434" algn="l" defTabSz="685732"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628" indent="-171434" algn="l" defTabSz="685732"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494" indent="-171434" algn="l" defTabSz="685732"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361" indent="-171434" algn="l" defTabSz="685732"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32" rtl="0" eaLnBrk="1" latinLnBrk="0" hangingPunct="1">
        <a:defRPr sz="1400" kern="1200">
          <a:solidFill>
            <a:schemeClr val="tx1"/>
          </a:solidFill>
          <a:latin typeface="+mn-lt"/>
          <a:ea typeface="+mn-ea"/>
          <a:cs typeface="+mn-cs"/>
        </a:defRPr>
      </a:lvl1pPr>
      <a:lvl2pPr marL="342866" algn="l" defTabSz="685732" rtl="0" eaLnBrk="1" latinLnBrk="0" hangingPunct="1">
        <a:defRPr sz="1400" kern="1200">
          <a:solidFill>
            <a:schemeClr val="tx1"/>
          </a:solidFill>
          <a:latin typeface="+mn-lt"/>
          <a:ea typeface="+mn-ea"/>
          <a:cs typeface="+mn-cs"/>
        </a:defRPr>
      </a:lvl2pPr>
      <a:lvl3pPr marL="685732" algn="l" defTabSz="685732" rtl="0" eaLnBrk="1" latinLnBrk="0" hangingPunct="1">
        <a:defRPr sz="1400" kern="1200">
          <a:solidFill>
            <a:schemeClr val="tx1"/>
          </a:solidFill>
          <a:latin typeface="+mn-lt"/>
          <a:ea typeface="+mn-ea"/>
          <a:cs typeface="+mn-cs"/>
        </a:defRPr>
      </a:lvl3pPr>
      <a:lvl4pPr marL="1028598" algn="l" defTabSz="685732" rtl="0" eaLnBrk="1" latinLnBrk="0" hangingPunct="1">
        <a:defRPr sz="1400" kern="1200">
          <a:solidFill>
            <a:schemeClr val="tx1"/>
          </a:solidFill>
          <a:latin typeface="+mn-lt"/>
          <a:ea typeface="+mn-ea"/>
          <a:cs typeface="+mn-cs"/>
        </a:defRPr>
      </a:lvl4pPr>
      <a:lvl5pPr marL="1371464" algn="l" defTabSz="685732" rtl="0" eaLnBrk="1" latinLnBrk="0" hangingPunct="1">
        <a:defRPr sz="1400" kern="1200">
          <a:solidFill>
            <a:schemeClr val="tx1"/>
          </a:solidFill>
          <a:latin typeface="+mn-lt"/>
          <a:ea typeface="+mn-ea"/>
          <a:cs typeface="+mn-cs"/>
        </a:defRPr>
      </a:lvl5pPr>
      <a:lvl6pPr marL="1714331" algn="l" defTabSz="685732" rtl="0" eaLnBrk="1" latinLnBrk="0" hangingPunct="1">
        <a:defRPr sz="1400" kern="1200">
          <a:solidFill>
            <a:schemeClr val="tx1"/>
          </a:solidFill>
          <a:latin typeface="+mn-lt"/>
          <a:ea typeface="+mn-ea"/>
          <a:cs typeface="+mn-cs"/>
        </a:defRPr>
      </a:lvl6pPr>
      <a:lvl7pPr marL="2057195" algn="l" defTabSz="685732" rtl="0" eaLnBrk="1" latinLnBrk="0" hangingPunct="1">
        <a:defRPr sz="1400" kern="1200">
          <a:solidFill>
            <a:schemeClr val="tx1"/>
          </a:solidFill>
          <a:latin typeface="+mn-lt"/>
          <a:ea typeface="+mn-ea"/>
          <a:cs typeface="+mn-cs"/>
        </a:defRPr>
      </a:lvl7pPr>
      <a:lvl8pPr marL="2400060" algn="l" defTabSz="685732" rtl="0" eaLnBrk="1" latinLnBrk="0" hangingPunct="1">
        <a:defRPr sz="1400" kern="1200">
          <a:solidFill>
            <a:schemeClr val="tx1"/>
          </a:solidFill>
          <a:latin typeface="+mn-lt"/>
          <a:ea typeface="+mn-ea"/>
          <a:cs typeface="+mn-cs"/>
        </a:defRPr>
      </a:lvl8pPr>
      <a:lvl9pPr marL="2742926" algn="l" defTabSz="685732"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31876B3E-AF1B-894D-9764-D2207453BB0C}" type="datetimeFigureOut">
              <a:rPr lang="en-US" kern="1200" smtClean="0">
                <a:solidFill>
                  <a:prstClr val="black">
                    <a:tint val="75000"/>
                  </a:prstClr>
                </a:solidFill>
                <a:latin typeface="Calibri"/>
                <a:ea typeface="+mn-ea"/>
                <a:cs typeface="+mn-cs"/>
              </a:rPr>
              <a:pPr defTabSz="685800"/>
              <a:t>10/25/16</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2C0F0858-142C-BD46-B39C-59C510023566}" type="slidenum">
              <a:rPr lang="en-US" kern="1200" smtClean="0">
                <a:solidFill>
                  <a:prstClr val="black">
                    <a:tint val="75000"/>
                  </a:prstClr>
                </a:solidFill>
                <a:latin typeface="Calibri"/>
                <a:ea typeface="+mn-ea"/>
                <a:cs typeface="+mn-cs"/>
              </a:rPr>
              <a:pPr defTabSz="685800"/>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20072742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145attendance@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371725" y="630225"/>
            <a:ext cx="6331500" cy="1542000"/>
          </a:xfrm>
          <a:prstGeom prst="rect">
            <a:avLst/>
          </a:prstGeom>
        </p:spPr>
        <p:txBody>
          <a:bodyPr lIns="91383" tIns="91383" rIns="91383" bIns="91383" anchor="t" anchorCtr="0">
            <a:noAutofit/>
          </a:bodyPr>
          <a:lstStyle/>
          <a:p>
            <a:r>
              <a:rPr lang="en-US" dirty="0" smtClean="0"/>
              <a:t>Midterm Review</a:t>
            </a:r>
            <a:endParaRPr lang="en" dirty="0"/>
          </a:p>
        </p:txBody>
      </p:sp>
      <p:sp>
        <p:nvSpPr>
          <p:cNvPr id="80" name="Shape 80"/>
          <p:cNvSpPr txBox="1">
            <a:spLocks noGrp="1"/>
          </p:cNvSpPr>
          <p:nvPr>
            <p:ph type="subTitle" idx="1"/>
          </p:nvPr>
        </p:nvSpPr>
        <p:spPr>
          <a:xfrm>
            <a:off x="2390266" y="3238450"/>
            <a:ext cx="6331500" cy="1241700"/>
          </a:xfrm>
          <a:prstGeom prst="rect">
            <a:avLst/>
          </a:prstGeom>
        </p:spPr>
        <p:txBody>
          <a:bodyPr lIns="91383" tIns="91383" rIns="91383" bIns="91383" anchor="b" anchorCtr="0">
            <a:noAutofit/>
          </a:bodyPr>
          <a:lstStyle/>
          <a:p>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9E92735-C9B9-4325-BCC9-0EAC5E63928C}" type="slidenum">
              <a:rPr lang="en-US"/>
              <a:pPr/>
              <a:t>10</a:t>
            </a:fld>
            <a:endParaRPr lang="en-US"/>
          </a:p>
        </p:txBody>
      </p:sp>
      <p:sp>
        <p:nvSpPr>
          <p:cNvPr id="186370" name="Rectangle 2"/>
          <p:cNvSpPr>
            <a:spLocks noGrp="1" noChangeArrowheads="1"/>
          </p:cNvSpPr>
          <p:nvPr>
            <p:ph type="title"/>
          </p:nvPr>
        </p:nvSpPr>
        <p:spPr/>
        <p:txBody>
          <a:bodyPr/>
          <a:lstStyle/>
          <a:p>
            <a:r>
              <a:rPr lang="en-US" dirty="0" smtClean="0"/>
              <a:t>Order of Operations</a:t>
            </a:r>
            <a:endParaRPr lang="en-US" dirty="0"/>
          </a:p>
        </p:txBody>
      </p:sp>
      <p:sp>
        <p:nvSpPr>
          <p:cNvPr id="186373" name="Text Box 5"/>
          <p:cNvSpPr txBox="1">
            <a:spLocks noChangeArrowheads="1"/>
          </p:cNvSpPr>
          <p:nvPr/>
        </p:nvSpPr>
        <p:spPr bwMode="auto">
          <a:xfrm>
            <a:off x="628658" y="3606855"/>
            <a:ext cx="4821195" cy="346247"/>
          </a:xfrm>
          <a:prstGeom prst="rect">
            <a:avLst/>
          </a:prstGeom>
          <a:solidFill>
            <a:schemeClr val="accent1">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lIns="68562" tIns="34289" rIns="68562" bIns="34289">
            <a:spAutoFit/>
          </a:bodyPr>
          <a:lstStyle/>
          <a:p>
            <a:pPr eaLnBrk="0" hangingPunct="0"/>
            <a:r>
              <a:rPr lang="en-US" sz="1800" dirty="0">
                <a:latin typeface="+mj-lt"/>
              </a:rPr>
              <a:t>HAVING </a:t>
            </a:r>
            <a:r>
              <a:rPr lang="en-US" sz="1800" dirty="0">
                <a:latin typeface="+mj-lt"/>
              </a:rPr>
              <a:t>clauses </a:t>
            </a:r>
            <a:r>
              <a:rPr lang="en-US" sz="1800" dirty="0">
                <a:latin typeface="+mj-lt"/>
              </a:rPr>
              <a:t>contains conditions on </a:t>
            </a:r>
            <a:r>
              <a:rPr lang="en-US" sz="1800" b="1" dirty="0">
                <a:latin typeface="+mj-lt"/>
              </a:rPr>
              <a:t>aggregates</a:t>
            </a:r>
            <a:endParaRPr lang="en-US" sz="1800" b="1" dirty="0">
              <a:latin typeface="+mj-lt"/>
            </a:endParaRPr>
          </a:p>
        </p:txBody>
      </p:sp>
      <p:sp>
        <p:nvSpPr>
          <p:cNvPr id="11" name="Text Box 1032"/>
          <p:cNvSpPr txBox="1">
            <a:spLocks noChangeArrowheads="1"/>
          </p:cNvSpPr>
          <p:nvPr/>
        </p:nvSpPr>
        <p:spPr bwMode="auto">
          <a:xfrm>
            <a:off x="628667" y="1786113"/>
            <a:ext cx="5280493" cy="145424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62" tIns="34289" rIns="68562" bIns="34289">
            <a:spAutoFit/>
          </a:bodyPr>
          <a:lstStyle/>
          <a:p>
            <a:pPr eaLnBrk="0" hangingPunct="0"/>
            <a:r>
              <a:rPr lang="en-US" sz="1800" dirty="0">
                <a:solidFill>
                  <a:schemeClr val="accent2"/>
                </a:solidFill>
                <a:latin typeface="Menlo" charset="0"/>
                <a:ea typeface="Menlo" charset="0"/>
                <a:cs typeface="Menlo" charset="0"/>
              </a:rPr>
              <a:t>SELECT </a:t>
            </a:r>
            <a:r>
              <a:rPr lang="en-US" sz="1800" dirty="0">
                <a:latin typeface="Menlo" charset="0"/>
                <a:ea typeface="Menlo" charset="0"/>
                <a:cs typeface="Menlo" charset="0"/>
              </a:rPr>
              <a:t> </a:t>
            </a:r>
            <a:r>
              <a:rPr lang="en-US" sz="1800" dirty="0">
                <a:latin typeface="Menlo" charset="0"/>
                <a:ea typeface="Menlo" charset="0"/>
                <a:cs typeface="Menlo" charset="0"/>
              </a:rPr>
              <a:t> product</a:t>
            </a:r>
            <a:r>
              <a:rPr lang="en-US" sz="1800" dirty="0">
                <a:latin typeface="Menlo" charset="0"/>
                <a:ea typeface="Menlo" charset="0"/>
                <a:cs typeface="Menlo" charset="0"/>
              </a:rPr>
              <a:t>, </a:t>
            </a:r>
            <a:r>
              <a:rPr lang="en-US" sz="1800" dirty="0">
                <a:latin typeface="Menlo" charset="0"/>
                <a:ea typeface="Menlo" charset="0"/>
                <a:cs typeface="Menlo" charset="0"/>
              </a:rPr>
              <a:t>SUM(price*quantity)</a:t>
            </a:r>
          </a:p>
          <a:p>
            <a:pPr eaLnBrk="0" hangingPunct="0"/>
            <a:r>
              <a:rPr lang="en-US" sz="1800" dirty="0">
                <a:solidFill>
                  <a:schemeClr val="accent2"/>
                </a:solidFill>
                <a:latin typeface="Menlo" charset="0"/>
                <a:ea typeface="Menlo" charset="0"/>
                <a:cs typeface="Menlo" charset="0"/>
              </a:rPr>
              <a:t>FROM</a:t>
            </a:r>
            <a:r>
              <a:rPr lang="en-US" sz="1800" dirty="0">
                <a:latin typeface="Menlo" charset="0"/>
                <a:ea typeface="Menlo" charset="0"/>
                <a:cs typeface="Menlo" charset="0"/>
              </a:rPr>
              <a:t>     Purchase</a:t>
            </a:r>
            <a:endParaRPr lang="en-US" sz="1800" dirty="0">
              <a:latin typeface="Menlo" charset="0"/>
              <a:ea typeface="Menlo" charset="0"/>
              <a:cs typeface="Menlo" charset="0"/>
            </a:endParaRPr>
          </a:p>
          <a:p>
            <a:pPr eaLnBrk="0" hangingPunct="0"/>
            <a:r>
              <a:rPr lang="en-US" sz="1800" dirty="0">
                <a:solidFill>
                  <a:schemeClr val="accent2"/>
                </a:solidFill>
                <a:latin typeface="Menlo" charset="0"/>
                <a:ea typeface="Menlo" charset="0"/>
                <a:cs typeface="Menlo" charset="0"/>
              </a:rPr>
              <a:t>WHERE</a:t>
            </a:r>
            <a:r>
              <a:rPr lang="en-US" sz="1800" dirty="0">
                <a:latin typeface="Menlo" charset="0"/>
                <a:ea typeface="Menlo" charset="0"/>
                <a:cs typeface="Menlo" charset="0"/>
              </a:rPr>
              <a:t>    </a:t>
            </a:r>
            <a:r>
              <a:rPr lang="en-US" sz="1800" dirty="0">
                <a:latin typeface="Menlo" charset="0"/>
                <a:ea typeface="Menlo" charset="0"/>
                <a:cs typeface="Menlo" charset="0"/>
              </a:rPr>
              <a:t>date </a:t>
            </a:r>
            <a:r>
              <a:rPr lang="en-US" sz="1800" dirty="0">
                <a:latin typeface="Menlo" charset="0"/>
                <a:ea typeface="Menlo" charset="0"/>
                <a:cs typeface="Menlo" charset="0"/>
              </a:rPr>
              <a:t>&gt; ‘10/1/2005’</a:t>
            </a:r>
          </a:p>
          <a:p>
            <a:pPr eaLnBrk="0" hangingPunct="0"/>
            <a:r>
              <a:rPr lang="en-US" sz="1800" dirty="0">
                <a:solidFill>
                  <a:schemeClr val="accent2"/>
                </a:solidFill>
                <a:latin typeface="Menlo" charset="0"/>
                <a:ea typeface="Menlo" charset="0"/>
                <a:cs typeface="Menlo" charset="0"/>
              </a:rPr>
              <a:t>GROUP BY </a:t>
            </a:r>
            <a:r>
              <a:rPr lang="en-US" sz="1800" dirty="0">
                <a:latin typeface="Menlo" charset="0"/>
                <a:ea typeface="Menlo" charset="0"/>
                <a:cs typeface="Menlo" charset="0"/>
              </a:rPr>
              <a:t>product</a:t>
            </a:r>
          </a:p>
          <a:p>
            <a:pPr eaLnBrk="0" hangingPunct="0"/>
            <a:r>
              <a:rPr lang="en-US" sz="1800" dirty="0">
                <a:solidFill>
                  <a:srgbClr val="FF0000"/>
                </a:solidFill>
                <a:latin typeface="Menlo" charset="0"/>
                <a:ea typeface="Menlo" charset="0"/>
                <a:cs typeface="Menlo" charset="0"/>
              </a:rPr>
              <a:t>HAVING</a:t>
            </a:r>
            <a:r>
              <a:rPr lang="en-US" sz="1800" dirty="0">
                <a:latin typeface="Menlo" charset="0"/>
                <a:ea typeface="Menlo" charset="0"/>
                <a:cs typeface="Menlo" charset="0"/>
              </a:rPr>
              <a:t>   SUM(quantity) &gt; </a:t>
            </a:r>
            <a:r>
              <a:rPr lang="en-US" sz="1800" dirty="0">
                <a:latin typeface="Menlo" charset="0"/>
                <a:ea typeface="Menlo" charset="0"/>
                <a:cs typeface="Menlo" charset="0"/>
              </a:rPr>
              <a:t>1</a:t>
            </a:r>
            <a:r>
              <a:rPr lang="en-US" sz="1800" dirty="0">
                <a:latin typeface="Menlo" charset="0"/>
                <a:ea typeface="Menlo" charset="0"/>
                <a:cs typeface="Menlo" charset="0"/>
              </a:rPr>
              <a:t>0</a:t>
            </a:r>
            <a:endParaRPr lang="en-US" sz="1800" dirty="0">
              <a:latin typeface="Menlo" charset="0"/>
              <a:ea typeface="Menlo" charset="0"/>
              <a:cs typeface="Menlo" charset="0"/>
            </a:endParaRPr>
          </a:p>
        </p:txBody>
      </p:sp>
      <p:sp>
        <p:nvSpPr>
          <p:cNvPr id="12" name="Text Box 5"/>
          <p:cNvSpPr txBox="1">
            <a:spLocks noChangeArrowheads="1"/>
          </p:cNvSpPr>
          <p:nvPr/>
        </p:nvSpPr>
        <p:spPr bwMode="auto">
          <a:xfrm>
            <a:off x="628651" y="4319588"/>
            <a:ext cx="5451450" cy="346247"/>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lIns="68562" tIns="34289" rIns="68562" bIns="34289">
            <a:spAutoFit/>
          </a:bodyPr>
          <a:lstStyle/>
          <a:p>
            <a:pPr eaLnBrk="0" hangingPunct="0"/>
            <a:r>
              <a:rPr lang="en-US" sz="1800" i="1" dirty="0">
                <a:latin typeface="+mj-lt"/>
              </a:rPr>
              <a:t>Whereas WHERE clauses condition on </a:t>
            </a:r>
            <a:r>
              <a:rPr lang="en-US" sz="1800" b="1" i="1" dirty="0">
                <a:latin typeface="+mj-lt"/>
              </a:rPr>
              <a:t>individual tuples…</a:t>
            </a:r>
            <a:endParaRPr lang="en-US" sz="1800" b="1" i="1" dirty="0">
              <a:latin typeface="+mj-lt"/>
            </a:endParaRPr>
          </a:p>
        </p:txBody>
      </p:sp>
      <p:grpSp>
        <p:nvGrpSpPr>
          <p:cNvPr id="13" name="Group 12"/>
          <p:cNvGrpSpPr/>
          <p:nvPr/>
        </p:nvGrpSpPr>
        <p:grpSpPr>
          <a:xfrm>
            <a:off x="0" y="-16881"/>
            <a:ext cx="9144000" cy="261610"/>
            <a:chOff x="0" y="-22510"/>
            <a:chExt cx="12192000" cy="348813"/>
          </a:xfrm>
        </p:grpSpPr>
        <p:sp>
          <p:nvSpPr>
            <p:cNvPr id="14" name="Rectangle 13"/>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15" name="TextBox 14"/>
            <p:cNvSpPr txBox="1"/>
            <p:nvPr/>
          </p:nvSpPr>
          <p:spPr>
            <a:xfrm>
              <a:off x="188780" y="-22510"/>
              <a:ext cx="2524623"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&gt;  Lecture 3</a:t>
              </a:r>
              <a:endParaRPr lang="en-US" sz="1100" b="1" i="1" dirty="0">
                <a:solidFill>
                  <a:schemeClr val="tx1">
                    <a:lumMod val="65000"/>
                    <a:lumOff val="35000"/>
                  </a:schemeClr>
                </a:solidFill>
                <a:latin typeface="+mj-lt"/>
              </a:endParaRPr>
            </a:p>
          </p:txBody>
        </p:sp>
      </p:grpSp>
      <p:sp>
        <p:nvSpPr>
          <p:cNvPr id="16" name="Rectangle 35"/>
          <p:cNvSpPr>
            <a:spLocks noChangeArrowheads="1"/>
          </p:cNvSpPr>
          <p:nvPr/>
        </p:nvSpPr>
        <p:spPr bwMode="auto">
          <a:xfrm>
            <a:off x="6457952" y="1135638"/>
            <a:ext cx="2195529" cy="281615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lIns="68556" tIns="34289" rIns="68556" bIns="34289">
            <a:spAutoFit/>
          </a:bodyPr>
          <a:lstStyle/>
          <a:p>
            <a:pPr marL="457034" indent="-457034" eaLnBrk="0" hangingPunct="0">
              <a:spcBef>
                <a:spcPct val="50000"/>
              </a:spcBef>
              <a:buAutoNum type="arabicPeriod"/>
            </a:pPr>
            <a:r>
              <a:rPr lang="en-US" sz="2100" dirty="0">
                <a:latin typeface="Menlo" charset="0"/>
                <a:ea typeface="Menlo" charset="0"/>
                <a:cs typeface="Menlo" charset="0"/>
              </a:rPr>
              <a:t>FROM</a:t>
            </a:r>
          </a:p>
          <a:p>
            <a:pPr marL="457034" indent="-457034" eaLnBrk="0" hangingPunct="0">
              <a:spcBef>
                <a:spcPct val="50000"/>
              </a:spcBef>
              <a:buAutoNum type="arabicPeriod"/>
            </a:pPr>
            <a:r>
              <a:rPr lang="en-US" sz="2100" dirty="0">
                <a:latin typeface="Menlo" charset="0"/>
                <a:ea typeface="Menlo" charset="0"/>
                <a:cs typeface="Menlo" charset="0"/>
              </a:rPr>
              <a:t>WHERE</a:t>
            </a:r>
          </a:p>
          <a:p>
            <a:pPr marL="457034" indent="-457034" eaLnBrk="0" hangingPunct="0">
              <a:spcBef>
                <a:spcPct val="50000"/>
              </a:spcBef>
              <a:buAutoNum type="arabicPeriod"/>
            </a:pPr>
            <a:r>
              <a:rPr lang="en-US" sz="2100" dirty="0">
                <a:latin typeface="Menlo" charset="0"/>
                <a:ea typeface="Menlo" charset="0"/>
                <a:cs typeface="Menlo" charset="0"/>
              </a:rPr>
              <a:t>GROUP BY</a:t>
            </a:r>
          </a:p>
          <a:p>
            <a:pPr marL="457034" indent="-457034" eaLnBrk="0" hangingPunct="0">
              <a:spcBef>
                <a:spcPct val="50000"/>
              </a:spcBef>
              <a:buAutoNum type="arabicPeriod"/>
            </a:pPr>
            <a:r>
              <a:rPr lang="en-US" sz="2100" dirty="0">
                <a:latin typeface="Menlo" charset="0"/>
                <a:ea typeface="Menlo" charset="0"/>
                <a:cs typeface="Menlo" charset="0"/>
              </a:rPr>
              <a:t>HAVING</a:t>
            </a:r>
          </a:p>
          <a:p>
            <a:pPr marL="457034" indent="-457034" eaLnBrk="0" hangingPunct="0">
              <a:spcBef>
                <a:spcPct val="50000"/>
              </a:spcBef>
              <a:buAutoNum type="arabicPeriod"/>
            </a:pPr>
            <a:r>
              <a:rPr lang="en-US" sz="2100" dirty="0">
                <a:latin typeface="Menlo" charset="0"/>
                <a:ea typeface="Menlo" charset="0"/>
                <a:cs typeface="Menlo" charset="0"/>
              </a:rPr>
              <a:t>SELECT</a:t>
            </a:r>
          </a:p>
          <a:p>
            <a:pPr marL="457034" indent="-457034" eaLnBrk="0" hangingPunct="0">
              <a:spcBef>
                <a:spcPct val="50000"/>
              </a:spcBef>
              <a:buAutoNum type="arabicPeriod"/>
            </a:pPr>
            <a:r>
              <a:rPr lang="en-US" sz="2100" dirty="0">
                <a:latin typeface="Menlo" charset="0"/>
                <a:ea typeface="Menlo" charset="0"/>
                <a:cs typeface="Menlo" charset="0"/>
              </a:rPr>
              <a:t>ORDER BY</a:t>
            </a:r>
          </a:p>
        </p:txBody>
      </p:sp>
    </p:spTree>
    <p:extLst>
      <p:ext uri="{BB962C8B-B14F-4D97-AF65-F5344CB8AC3E}">
        <p14:creationId xmlns:p14="http://schemas.microsoft.com/office/powerpoint/2010/main" val="3329562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3F57AEB7-BA22-4EB6-A91B-7EA529618DD9}" type="slidenum">
              <a:rPr lang="en-US">
                <a:solidFill>
                  <a:prstClr val="black">
                    <a:tint val="75000"/>
                  </a:prstClr>
                </a:solidFill>
                <a:latin typeface="Calibri"/>
              </a:rPr>
              <a:pPr/>
              <a:t>11</a:t>
            </a:fld>
            <a:endParaRPr lang="en-US">
              <a:solidFill>
                <a:prstClr val="black">
                  <a:tint val="75000"/>
                </a:prstClr>
              </a:solidFill>
              <a:latin typeface="Calibri"/>
            </a:endParaRPr>
          </a:p>
        </p:txBody>
      </p:sp>
      <p:sp>
        <p:nvSpPr>
          <p:cNvPr id="183298" name="Rectangle 2"/>
          <p:cNvSpPr>
            <a:spLocks noGrp="1" noChangeArrowheads="1"/>
          </p:cNvSpPr>
          <p:nvPr>
            <p:ph type="title"/>
          </p:nvPr>
        </p:nvSpPr>
        <p:spPr>
          <a:xfrm>
            <a:off x="604838" y="466725"/>
            <a:ext cx="7534275" cy="857250"/>
          </a:xfrm>
        </p:spPr>
        <p:txBody>
          <a:bodyPr>
            <a:normAutofit/>
          </a:bodyPr>
          <a:lstStyle/>
          <a:p>
            <a:r>
              <a:rPr lang="en-US" dirty="0" smtClean="0"/>
              <a:t>GROUP BY: (1) </a:t>
            </a:r>
            <a:r>
              <a:rPr lang="en-US" dirty="0"/>
              <a:t>Compute </a:t>
            </a:r>
            <a:r>
              <a:rPr lang="en-US" dirty="0" smtClean="0">
                <a:solidFill>
                  <a:schemeClr val="accent2"/>
                </a:solidFill>
              </a:rPr>
              <a:t>FROM</a:t>
            </a:r>
            <a:r>
              <a:rPr lang="en-US" dirty="0" smtClean="0"/>
              <a:t>-</a:t>
            </a:r>
            <a:r>
              <a:rPr lang="en-US" dirty="0" smtClean="0">
                <a:solidFill>
                  <a:schemeClr val="accent2"/>
                </a:solidFill>
              </a:rPr>
              <a:t>WHERE</a:t>
            </a:r>
            <a:endParaRPr lang="en-US" sz="2400" dirty="0"/>
          </a:p>
        </p:txBody>
      </p:sp>
      <p:graphicFrame>
        <p:nvGraphicFramePr>
          <p:cNvPr id="183354" name="Group 58"/>
          <p:cNvGraphicFramePr>
            <a:graphicFrameLocks noGrp="1"/>
          </p:cNvGraphicFramePr>
          <p:nvPr>
            <p:extLst>
              <p:ext uri="{D42A27DB-BD31-4B8C-83A1-F6EECF244321}">
                <p14:modId xmlns:p14="http://schemas.microsoft.com/office/powerpoint/2010/main" val="1964931978"/>
              </p:ext>
            </p:extLst>
          </p:nvPr>
        </p:nvGraphicFramePr>
        <p:xfrm>
          <a:off x="2728915" y="2855714"/>
          <a:ext cx="3286124" cy="2080260"/>
        </p:xfrm>
        <a:graphic>
          <a:graphicData uri="http://schemas.openxmlformats.org/drawingml/2006/table">
            <a:tbl>
              <a:tblPr/>
              <a:tblGrid>
                <a:gridCol w="821531"/>
                <a:gridCol w="821531"/>
                <a:gridCol w="821531"/>
                <a:gridCol w="821531"/>
              </a:tblGrid>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Product</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Date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Price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Quantity</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Bagel</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Bagel</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1.50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Banana</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0.5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Banana</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10/10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Times New Roman" charset="0"/>
                        </a:rPr>
                        <a:t>Craisins</a:t>
                      </a:r>
                      <a:endParaRPr kumimoji="0" lang="en-US" sz="1500" b="0" i="0" u="none" strike="noStrike" cap="none" normalizeH="0" baseline="0" dirty="0" smtClean="0">
                        <a:ln>
                          <a:noFill/>
                        </a:ln>
                        <a:solidFill>
                          <a:schemeClr val="tx1"/>
                        </a:solidFill>
                        <a:effectLst/>
                        <a:latin typeface="Times New Roman"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11/1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2</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5</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Times New Roman" charset="0"/>
                        </a:rPr>
                        <a:t>Craisins</a:t>
                      </a:r>
                      <a:endParaRPr kumimoji="0" lang="en-US" sz="1500" b="0" i="0" u="none" strike="noStrike" cap="none" normalizeH="0" baseline="0" dirty="0" smtClean="0">
                        <a:ln>
                          <a:noFill/>
                        </a:ln>
                        <a:solidFill>
                          <a:schemeClr val="tx1"/>
                        </a:solidFill>
                        <a:effectLst/>
                        <a:latin typeface="Times New Roman"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11/3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3</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AutoShape 79"/>
          <p:cNvSpPr>
            <a:spLocks noChangeArrowheads="1"/>
          </p:cNvSpPr>
          <p:nvPr/>
        </p:nvSpPr>
        <p:spPr bwMode="auto">
          <a:xfrm>
            <a:off x="1571626" y="3312080"/>
            <a:ext cx="679406" cy="573171"/>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lIns="68573" tIns="34289" rIns="68573" bIns="34289" anchor="ctr">
            <a:spAutoFit/>
          </a:bodyPr>
          <a:lstStyle/>
          <a:p>
            <a:pPr defTabSz="685715"/>
            <a:endParaRPr lang="en-US" kern="1200">
              <a:solidFill>
                <a:prstClr val="black"/>
              </a:solidFill>
              <a:latin typeface="Calibri"/>
              <a:ea typeface="+mn-ea"/>
              <a:cs typeface="+mn-cs"/>
            </a:endParaRPr>
          </a:p>
        </p:txBody>
      </p:sp>
      <p:sp>
        <p:nvSpPr>
          <p:cNvPr id="6" name="Rectangle 4"/>
          <p:cNvSpPr>
            <a:spLocks noChangeArrowheads="1"/>
          </p:cNvSpPr>
          <p:nvPr/>
        </p:nvSpPr>
        <p:spPr bwMode="auto">
          <a:xfrm>
            <a:off x="604843" y="1320497"/>
            <a:ext cx="5495171" cy="138499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lIns="68573" tIns="34289" rIns="68573" bIns="34289">
            <a:spAutoFit/>
          </a:bodyPr>
          <a:lstStyle/>
          <a:p>
            <a:pPr defTabSz="685715" eaLnBrk="0" hangingPunct="0"/>
            <a:r>
              <a:rPr lang="en-US" kern="1200" dirty="0">
                <a:solidFill>
                  <a:prstClr val="white">
                    <a:lumMod val="85000"/>
                  </a:prstClr>
                </a:solidFill>
                <a:latin typeface="Menlo" charset="0"/>
                <a:ea typeface="Menlo" charset="0"/>
                <a:cs typeface="Menlo" charset="0"/>
              </a:rPr>
              <a:t>SELECT   product, SUM(price*quantity) AS </a:t>
            </a:r>
            <a:r>
              <a:rPr lang="en-US" kern="1200" dirty="0" err="1">
                <a:solidFill>
                  <a:prstClr val="white">
                    <a:lumMod val="85000"/>
                  </a:prstClr>
                </a:solidFill>
                <a:latin typeface="Menlo" charset="0"/>
                <a:ea typeface="Menlo" charset="0"/>
                <a:cs typeface="Menlo" charset="0"/>
              </a:rPr>
              <a:t>TotalSales</a:t>
            </a:r>
            <a:endParaRPr lang="en-US" kern="1200" dirty="0">
              <a:solidFill>
                <a:prstClr val="white">
                  <a:lumMod val="85000"/>
                </a:prstClr>
              </a:solidFill>
              <a:latin typeface="Menlo" charset="0"/>
              <a:ea typeface="Menlo" charset="0"/>
              <a:cs typeface="Menlo" charset="0"/>
            </a:endParaRPr>
          </a:p>
          <a:p>
            <a:pPr defTabSz="685715" eaLnBrk="0" hangingPunct="0"/>
            <a:r>
              <a:rPr lang="en-US" kern="1200" dirty="0">
                <a:solidFill>
                  <a:srgbClr val="ED7D31"/>
                </a:solidFill>
                <a:latin typeface="Menlo" charset="0"/>
                <a:ea typeface="Menlo" charset="0"/>
                <a:cs typeface="Menlo" charset="0"/>
              </a:rPr>
              <a:t>FROM</a:t>
            </a:r>
            <a:r>
              <a:rPr lang="en-US" kern="1200" dirty="0">
                <a:solidFill>
                  <a:prstClr val="black"/>
                </a:solidFill>
                <a:latin typeface="Menlo" charset="0"/>
                <a:ea typeface="Menlo" charset="0"/>
                <a:cs typeface="Menlo" charset="0"/>
              </a:rPr>
              <a:t>     Purchase</a:t>
            </a:r>
          </a:p>
          <a:p>
            <a:pPr defTabSz="685715" eaLnBrk="0" hangingPunct="0"/>
            <a:r>
              <a:rPr lang="en-US" kern="1200" dirty="0">
                <a:solidFill>
                  <a:srgbClr val="ED7D31"/>
                </a:solidFill>
                <a:latin typeface="Menlo" charset="0"/>
                <a:ea typeface="Menlo" charset="0"/>
                <a:cs typeface="Menlo" charset="0"/>
              </a:rPr>
              <a:t>WHERE</a:t>
            </a:r>
            <a:r>
              <a:rPr lang="en-US" kern="1200" dirty="0">
                <a:solidFill>
                  <a:prstClr val="black"/>
                </a:solidFill>
                <a:latin typeface="Menlo" charset="0"/>
                <a:ea typeface="Menlo" charset="0"/>
                <a:cs typeface="Menlo" charset="0"/>
              </a:rPr>
              <a:t>    date &gt; ‘10/1/2005’</a:t>
            </a:r>
          </a:p>
          <a:p>
            <a:pPr defTabSz="685715" eaLnBrk="0" hangingPunct="0"/>
            <a:r>
              <a:rPr lang="en-US" kern="1200" dirty="0">
                <a:solidFill>
                  <a:prstClr val="white">
                    <a:lumMod val="85000"/>
                  </a:prstClr>
                </a:solidFill>
                <a:latin typeface="Menlo" charset="0"/>
                <a:ea typeface="Menlo" charset="0"/>
                <a:cs typeface="Menlo" charset="0"/>
              </a:rPr>
              <a:t>GROUP BY product</a:t>
            </a:r>
          </a:p>
          <a:p>
            <a:pPr defTabSz="685715" eaLnBrk="0" hangingPunct="0"/>
            <a:r>
              <a:rPr lang="en-US" kern="1200" dirty="0">
                <a:solidFill>
                  <a:prstClr val="white">
                    <a:lumMod val="85000"/>
                  </a:prstClr>
                </a:solidFill>
                <a:latin typeface="Menlo" charset="0"/>
                <a:ea typeface="Menlo" charset="0"/>
                <a:cs typeface="Menlo" charset="0"/>
              </a:rPr>
              <a:t>HAVING SUM(quantity) &gt; 10</a:t>
            </a:r>
          </a:p>
        </p:txBody>
      </p:sp>
      <p:sp>
        <p:nvSpPr>
          <p:cNvPr id="2" name="Rectangle 1"/>
          <p:cNvSpPr/>
          <p:nvPr/>
        </p:nvSpPr>
        <p:spPr>
          <a:xfrm>
            <a:off x="1571626" y="2855716"/>
            <a:ext cx="688598" cy="507830"/>
          </a:xfrm>
          <a:prstGeom prst="rect">
            <a:avLst/>
          </a:prstGeom>
        </p:spPr>
        <p:txBody>
          <a:bodyPr wrap="none" lIns="68573" tIns="34289" rIns="68573" bIns="34289">
            <a:spAutoFit/>
          </a:bodyPr>
          <a:lstStyle/>
          <a:p>
            <a:pPr defTabSz="685715"/>
            <a:r>
              <a:rPr lang="en-US" kern="1200" dirty="0">
                <a:solidFill>
                  <a:srgbClr val="ED7D31"/>
                </a:solidFill>
                <a:latin typeface="Menlo" charset="0"/>
                <a:ea typeface="Menlo" charset="0"/>
                <a:cs typeface="Menlo" charset="0"/>
              </a:rPr>
              <a:t>FROM</a:t>
            </a:r>
          </a:p>
          <a:p>
            <a:pPr defTabSz="685715"/>
            <a:r>
              <a:rPr lang="en-US" kern="1200" dirty="0">
                <a:solidFill>
                  <a:srgbClr val="ED7D31"/>
                </a:solidFill>
                <a:latin typeface="Menlo" charset="0"/>
                <a:ea typeface="Menlo" charset="0"/>
                <a:cs typeface="Menlo" charset="0"/>
              </a:rPr>
              <a:t>WHERE</a:t>
            </a:r>
            <a:endParaRPr lang="en-US" kern="1200" dirty="0">
              <a:solidFill>
                <a:prstClr val="black"/>
              </a:solidFill>
              <a:latin typeface="Calibri"/>
              <a:ea typeface="+mn-ea"/>
              <a:cs typeface="+mn-cs"/>
            </a:endParaRPr>
          </a:p>
        </p:txBody>
      </p:sp>
      <p:grpSp>
        <p:nvGrpSpPr>
          <p:cNvPr id="11" name="Group 10"/>
          <p:cNvGrpSpPr/>
          <p:nvPr/>
        </p:nvGrpSpPr>
        <p:grpSpPr>
          <a:xfrm>
            <a:off x="0" y="-16882"/>
            <a:ext cx="9144000" cy="261610"/>
            <a:chOff x="0" y="-22510"/>
            <a:chExt cx="12192000" cy="348813"/>
          </a:xfrm>
        </p:grpSpPr>
        <p:sp>
          <p:nvSpPr>
            <p:cNvPr id="12" name="Rectangle 11"/>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685715"/>
              <a:endParaRPr lang="en-US" sz="1100" b="1" i="1" kern="1200" dirty="0">
                <a:solidFill>
                  <a:prstClr val="black">
                    <a:lumMod val="65000"/>
                    <a:lumOff val="35000"/>
                  </a:prstClr>
                </a:solidFill>
                <a:latin typeface="Calibri Light"/>
              </a:endParaRPr>
            </a:p>
          </p:txBody>
        </p:sp>
        <p:sp>
          <p:nvSpPr>
            <p:cNvPr id="13" name="TextBox 12"/>
            <p:cNvSpPr txBox="1"/>
            <p:nvPr/>
          </p:nvSpPr>
          <p:spPr>
            <a:xfrm>
              <a:off x="188780" y="-22510"/>
              <a:ext cx="2524623" cy="348813"/>
            </a:xfrm>
            <a:prstGeom prst="rect">
              <a:avLst/>
            </a:prstGeom>
            <a:noFill/>
          </p:spPr>
          <p:txBody>
            <a:bodyPr wrap="none" rtlCol="0">
              <a:spAutoFit/>
            </a:bodyPr>
            <a:lstStyle/>
            <a:p>
              <a:pPr defTabSz="685715"/>
              <a:r>
                <a:rPr lang="en-US" sz="1100" b="1" i="1" kern="1200" dirty="0">
                  <a:solidFill>
                    <a:prstClr val="black">
                      <a:lumMod val="65000"/>
                      <a:lumOff val="35000"/>
                    </a:prstClr>
                  </a:solidFill>
                  <a:latin typeface="Calibri Light"/>
                  <a:ea typeface="+mn-ea"/>
                  <a:cs typeface="+mn-cs"/>
                </a:rPr>
                <a:t>Midterm Review  &gt;  Lecture 3</a:t>
              </a:r>
            </a:p>
          </p:txBody>
        </p:sp>
      </p:grpSp>
    </p:spTree>
    <p:extLst>
      <p:ext uri="{BB962C8B-B14F-4D97-AF65-F5344CB8AC3E}">
        <p14:creationId xmlns:p14="http://schemas.microsoft.com/office/powerpoint/2010/main" val="16302414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83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3F57AEB7-BA22-4EB6-A91B-7EA529618DD9}" type="slidenum">
              <a:rPr lang="en-US">
                <a:solidFill>
                  <a:prstClr val="black">
                    <a:tint val="75000"/>
                  </a:prstClr>
                </a:solidFill>
                <a:latin typeface="Calibri"/>
              </a:rPr>
              <a:pPr/>
              <a:t>12</a:t>
            </a:fld>
            <a:endParaRPr lang="en-US">
              <a:solidFill>
                <a:prstClr val="black">
                  <a:tint val="75000"/>
                </a:prstClr>
              </a:solidFill>
              <a:latin typeface="Calibri"/>
            </a:endParaRPr>
          </a:p>
        </p:txBody>
      </p:sp>
      <p:sp>
        <p:nvSpPr>
          <p:cNvPr id="183298" name="Rectangle 2"/>
          <p:cNvSpPr>
            <a:spLocks noGrp="1" noChangeArrowheads="1"/>
          </p:cNvSpPr>
          <p:nvPr>
            <p:ph type="title"/>
          </p:nvPr>
        </p:nvSpPr>
        <p:spPr>
          <a:xfrm>
            <a:off x="604838" y="466725"/>
            <a:ext cx="7534275" cy="857250"/>
          </a:xfrm>
        </p:spPr>
        <p:txBody>
          <a:bodyPr>
            <a:normAutofit/>
          </a:bodyPr>
          <a:lstStyle/>
          <a:p>
            <a:pPr eaLnBrk="0" hangingPunct="0"/>
            <a:r>
              <a:rPr lang="en-US" dirty="0" smtClean="0"/>
              <a:t>GROUP BY: (2) Aggregate by the </a:t>
            </a:r>
            <a:r>
              <a:rPr lang="en-US" dirty="0" smtClean="0">
                <a:solidFill>
                  <a:schemeClr val="accent2"/>
                </a:solidFill>
              </a:rPr>
              <a:t>GROUP </a:t>
            </a:r>
            <a:r>
              <a:rPr lang="en-US" dirty="0">
                <a:solidFill>
                  <a:schemeClr val="accent2"/>
                </a:solidFill>
              </a:rPr>
              <a:t>BY</a:t>
            </a:r>
          </a:p>
        </p:txBody>
      </p:sp>
      <p:sp>
        <p:nvSpPr>
          <p:cNvPr id="5" name="AutoShape 79"/>
          <p:cNvSpPr>
            <a:spLocks noChangeArrowheads="1"/>
          </p:cNvSpPr>
          <p:nvPr/>
        </p:nvSpPr>
        <p:spPr bwMode="auto">
          <a:xfrm>
            <a:off x="4138546" y="3312080"/>
            <a:ext cx="679406" cy="573171"/>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lIns="68573" tIns="34289" rIns="68573" bIns="34289" anchor="ctr">
            <a:spAutoFit/>
          </a:bodyPr>
          <a:lstStyle/>
          <a:p>
            <a:pPr defTabSz="685715"/>
            <a:endParaRPr lang="en-US" kern="1200">
              <a:solidFill>
                <a:prstClr val="black"/>
              </a:solidFill>
              <a:latin typeface="Calibri"/>
              <a:ea typeface="+mn-ea"/>
              <a:cs typeface="+mn-cs"/>
            </a:endParaRPr>
          </a:p>
        </p:txBody>
      </p:sp>
      <p:sp>
        <p:nvSpPr>
          <p:cNvPr id="6" name="Rectangle 4"/>
          <p:cNvSpPr>
            <a:spLocks noChangeArrowheads="1"/>
          </p:cNvSpPr>
          <p:nvPr/>
        </p:nvSpPr>
        <p:spPr bwMode="auto">
          <a:xfrm>
            <a:off x="604843" y="1323980"/>
            <a:ext cx="5466307" cy="138499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lIns="68573" tIns="34289" rIns="68573" bIns="34289">
            <a:spAutoFit/>
          </a:bodyPr>
          <a:lstStyle/>
          <a:p>
            <a:pPr defTabSz="685715" eaLnBrk="0" hangingPunct="0"/>
            <a:r>
              <a:rPr lang="en-US" kern="1200" dirty="0">
                <a:solidFill>
                  <a:prstClr val="white">
                    <a:lumMod val="85000"/>
                  </a:prstClr>
                </a:solidFill>
                <a:latin typeface="Menlo" charset="0"/>
                <a:ea typeface="Menlo" charset="0"/>
                <a:cs typeface="Menlo" charset="0"/>
              </a:rPr>
              <a:t>SELECT   product, SUM(price*quantity) AS </a:t>
            </a:r>
            <a:r>
              <a:rPr lang="en-US" kern="1200" dirty="0" err="1">
                <a:solidFill>
                  <a:prstClr val="white">
                    <a:lumMod val="85000"/>
                  </a:prstClr>
                </a:solidFill>
                <a:latin typeface="Menlo" charset="0"/>
                <a:ea typeface="Menlo" charset="0"/>
                <a:cs typeface="Menlo" charset="0"/>
              </a:rPr>
              <a:t>TotalSales</a:t>
            </a:r>
            <a:endParaRPr lang="en-US" kern="1200" dirty="0">
              <a:solidFill>
                <a:prstClr val="white">
                  <a:lumMod val="85000"/>
                </a:prstClr>
              </a:solidFill>
              <a:latin typeface="Menlo" charset="0"/>
              <a:ea typeface="Menlo" charset="0"/>
              <a:cs typeface="Menlo" charset="0"/>
            </a:endParaRPr>
          </a:p>
          <a:p>
            <a:pPr defTabSz="685715" eaLnBrk="0" hangingPunct="0"/>
            <a:r>
              <a:rPr lang="en-US" kern="1200" dirty="0">
                <a:solidFill>
                  <a:prstClr val="white">
                    <a:lumMod val="85000"/>
                  </a:prstClr>
                </a:solidFill>
                <a:latin typeface="Menlo" charset="0"/>
                <a:ea typeface="Menlo" charset="0"/>
                <a:cs typeface="Menlo" charset="0"/>
              </a:rPr>
              <a:t>FROM     Purchase</a:t>
            </a:r>
          </a:p>
          <a:p>
            <a:pPr defTabSz="685715" eaLnBrk="0" hangingPunct="0"/>
            <a:r>
              <a:rPr lang="en-US" kern="1200" dirty="0">
                <a:solidFill>
                  <a:prstClr val="white">
                    <a:lumMod val="85000"/>
                  </a:prstClr>
                </a:solidFill>
                <a:latin typeface="Menlo" charset="0"/>
                <a:ea typeface="Menlo" charset="0"/>
                <a:cs typeface="Menlo" charset="0"/>
              </a:rPr>
              <a:t>WHERE    date &gt; ‘10/1/2005’</a:t>
            </a:r>
          </a:p>
          <a:p>
            <a:pPr defTabSz="685715" eaLnBrk="0" hangingPunct="0"/>
            <a:r>
              <a:rPr lang="en-US" kern="1200" dirty="0">
                <a:solidFill>
                  <a:srgbClr val="FF0000"/>
                </a:solidFill>
                <a:latin typeface="Menlo" charset="0"/>
                <a:ea typeface="Menlo" charset="0"/>
                <a:cs typeface="Menlo" charset="0"/>
              </a:rPr>
              <a:t>GROUP BY </a:t>
            </a:r>
            <a:r>
              <a:rPr lang="en-US" kern="1200" dirty="0">
                <a:solidFill>
                  <a:prstClr val="black"/>
                </a:solidFill>
                <a:latin typeface="Menlo" charset="0"/>
                <a:ea typeface="Menlo" charset="0"/>
                <a:cs typeface="Menlo" charset="0"/>
              </a:rPr>
              <a:t>product</a:t>
            </a:r>
          </a:p>
          <a:p>
            <a:pPr defTabSz="685715" eaLnBrk="0" hangingPunct="0"/>
            <a:r>
              <a:rPr lang="en-US" kern="1200" dirty="0">
                <a:solidFill>
                  <a:prstClr val="white">
                    <a:lumMod val="85000"/>
                  </a:prstClr>
                </a:solidFill>
                <a:latin typeface="Menlo" charset="0"/>
                <a:ea typeface="Menlo" charset="0"/>
                <a:cs typeface="Menlo" charset="0"/>
              </a:rPr>
              <a:t>HAVING SUM(quantity) &gt; 10</a:t>
            </a:r>
          </a:p>
        </p:txBody>
      </p:sp>
      <p:sp>
        <p:nvSpPr>
          <p:cNvPr id="2" name="Rectangle 1"/>
          <p:cNvSpPr/>
          <p:nvPr/>
        </p:nvSpPr>
        <p:spPr>
          <a:xfrm>
            <a:off x="3956653" y="3055120"/>
            <a:ext cx="1018658" cy="288539"/>
          </a:xfrm>
          <a:prstGeom prst="rect">
            <a:avLst/>
          </a:prstGeom>
        </p:spPr>
        <p:txBody>
          <a:bodyPr wrap="none" lIns="68573" tIns="34289" rIns="68573" bIns="34289">
            <a:spAutoFit/>
          </a:bodyPr>
          <a:lstStyle/>
          <a:p>
            <a:pPr defTabSz="685715"/>
            <a:r>
              <a:rPr lang="en-US" kern="1200" dirty="0">
                <a:solidFill>
                  <a:srgbClr val="FF0000"/>
                </a:solidFill>
                <a:latin typeface="Menlo" charset="0"/>
                <a:ea typeface="Menlo" charset="0"/>
                <a:cs typeface="Menlo" charset="0"/>
              </a:rPr>
              <a:t>GROUP BY </a:t>
            </a:r>
            <a:endParaRPr lang="en-US" kern="1200" dirty="0">
              <a:solidFill>
                <a:prstClr val="black"/>
              </a:solidFill>
              <a:latin typeface="Calibri"/>
              <a:ea typeface="+mn-ea"/>
              <a:cs typeface="+mn-cs"/>
            </a:endParaRPr>
          </a:p>
        </p:txBody>
      </p:sp>
      <p:graphicFrame>
        <p:nvGraphicFramePr>
          <p:cNvPr id="13" name="Group 58"/>
          <p:cNvGraphicFramePr>
            <a:graphicFrameLocks noGrp="1"/>
          </p:cNvGraphicFramePr>
          <p:nvPr>
            <p:extLst>
              <p:ext uri="{D42A27DB-BD31-4B8C-83A1-F6EECF244321}">
                <p14:modId xmlns:p14="http://schemas.microsoft.com/office/powerpoint/2010/main" val="2398329816"/>
              </p:ext>
            </p:extLst>
          </p:nvPr>
        </p:nvGraphicFramePr>
        <p:xfrm>
          <a:off x="491971" y="2823924"/>
          <a:ext cx="3286124" cy="2080260"/>
        </p:xfrm>
        <a:graphic>
          <a:graphicData uri="http://schemas.openxmlformats.org/drawingml/2006/table">
            <a:tbl>
              <a:tblPr/>
              <a:tblGrid>
                <a:gridCol w="821531"/>
                <a:gridCol w="821531"/>
                <a:gridCol w="821531"/>
                <a:gridCol w="821531"/>
              </a:tblGrid>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Product</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Date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Price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Quantity</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Bagel</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Bagel</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1.50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Banana</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0.5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Banana</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10/10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Times New Roman" charset="0"/>
                        </a:rPr>
                        <a:t>Craisins</a:t>
                      </a:r>
                      <a:endParaRPr kumimoji="0" lang="en-US" sz="1500" b="0" i="0" u="none" strike="noStrike" cap="none" normalizeH="0" baseline="0" dirty="0" smtClean="0">
                        <a:ln>
                          <a:noFill/>
                        </a:ln>
                        <a:solidFill>
                          <a:schemeClr val="tx1"/>
                        </a:solidFill>
                        <a:effectLst/>
                        <a:latin typeface="Times New Roman"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11/1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2</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5</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Times New Roman" charset="0"/>
                        </a:rPr>
                        <a:t>Craisins</a:t>
                      </a:r>
                      <a:endParaRPr kumimoji="0" lang="en-US" sz="1500" b="0" i="0" u="none" strike="noStrike" cap="none" normalizeH="0" baseline="0" dirty="0" smtClean="0">
                        <a:ln>
                          <a:noFill/>
                        </a:ln>
                        <a:solidFill>
                          <a:schemeClr val="tx1"/>
                        </a:solidFill>
                        <a:effectLst/>
                        <a:latin typeface="Times New Roman"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11/3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3</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 name="Group 58"/>
          <p:cNvGraphicFramePr>
            <a:graphicFrameLocks noGrp="1"/>
          </p:cNvGraphicFramePr>
          <p:nvPr>
            <p:extLst>
              <p:ext uri="{D42A27DB-BD31-4B8C-83A1-F6EECF244321}">
                <p14:modId xmlns:p14="http://schemas.microsoft.com/office/powerpoint/2010/main" val="3727676187"/>
              </p:ext>
            </p:extLst>
          </p:nvPr>
        </p:nvGraphicFramePr>
        <p:xfrm>
          <a:off x="5110477" y="2833656"/>
          <a:ext cx="3286124" cy="2080260"/>
        </p:xfrm>
        <a:graphic>
          <a:graphicData uri="http://schemas.openxmlformats.org/drawingml/2006/table">
            <a:tbl>
              <a:tblPr/>
              <a:tblGrid>
                <a:gridCol w="821531"/>
                <a:gridCol w="821531"/>
                <a:gridCol w="821531"/>
                <a:gridCol w="821531"/>
              </a:tblGrid>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Product</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Date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Price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Quantity</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Bagel</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1.50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Banana</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0.5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10/10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Times New Roman" charset="0"/>
                        </a:rPr>
                        <a:t>Craisins</a:t>
                      </a:r>
                      <a:endParaRPr kumimoji="0" lang="en-US" sz="1500" b="0" i="0" u="none" strike="noStrike" cap="none" normalizeH="0" baseline="0" dirty="0" smtClean="0">
                        <a:ln>
                          <a:noFill/>
                        </a:ln>
                        <a:solidFill>
                          <a:schemeClr val="tx1"/>
                        </a:solidFill>
                        <a:effectLst/>
                        <a:latin typeface="Times New Roman"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11/1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2</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5</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11/3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3</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5" name="Group 14"/>
          <p:cNvGrpSpPr/>
          <p:nvPr/>
        </p:nvGrpSpPr>
        <p:grpSpPr>
          <a:xfrm>
            <a:off x="0" y="-16882"/>
            <a:ext cx="9144000" cy="261610"/>
            <a:chOff x="0" y="-22510"/>
            <a:chExt cx="12192000" cy="348813"/>
          </a:xfrm>
        </p:grpSpPr>
        <p:sp>
          <p:nvSpPr>
            <p:cNvPr id="16" name="Rectangle 15"/>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685715"/>
              <a:endParaRPr lang="en-US" sz="1100" b="1" i="1" kern="1200" dirty="0">
                <a:solidFill>
                  <a:prstClr val="black">
                    <a:lumMod val="65000"/>
                    <a:lumOff val="35000"/>
                  </a:prstClr>
                </a:solidFill>
                <a:latin typeface="Calibri Light"/>
              </a:endParaRPr>
            </a:p>
          </p:txBody>
        </p:sp>
        <p:sp>
          <p:nvSpPr>
            <p:cNvPr id="17" name="TextBox 16"/>
            <p:cNvSpPr txBox="1"/>
            <p:nvPr/>
          </p:nvSpPr>
          <p:spPr>
            <a:xfrm>
              <a:off x="188780" y="-22510"/>
              <a:ext cx="2524623" cy="348813"/>
            </a:xfrm>
            <a:prstGeom prst="rect">
              <a:avLst/>
            </a:prstGeom>
            <a:noFill/>
          </p:spPr>
          <p:txBody>
            <a:bodyPr wrap="none" rtlCol="0">
              <a:spAutoFit/>
            </a:bodyPr>
            <a:lstStyle/>
            <a:p>
              <a:pPr defTabSz="685715"/>
              <a:r>
                <a:rPr lang="en-US" sz="1100" b="1" i="1" kern="1200" dirty="0">
                  <a:solidFill>
                    <a:prstClr val="black">
                      <a:lumMod val="65000"/>
                      <a:lumOff val="35000"/>
                    </a:prstClr>
                  </a:solidFill>
                  <a:latin typeface="Calibri Light"/>
                  <a:ea typeface="+mn-ea"/>
                  <a:cs typeface="+mn-cs"/>
                </a:rPr>
                <a:t>Midterm Review  &gt;  Lecture 3</a:t>
              </a:r>
            </a:p>
          </p:txBody>
        </p:sp>
      </p:grpSp>
    </p:spTree>
    <p:extLst>
      <p:ext uri="{BB962C8B-B14F-4D97-AF65-F5344CB8AC3E}">
        <p14:creationId xmlns:p14="http://schemas.microsoft.com/office/powerpoint/2010/main" val="12117234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3F57AEB7-BA22-4EB6-A91B-7EA529618DD9}" type="slidenum">
              <a:rPr lang="en-US">
                <a:solidFill>
                  <a:prstClr val="black">
                    <a:tint val="75000"/>
                  </a:prstClr>
                </a:solidFill>
                <a:latin typeface="Calibri"/>
              </a:rPr>
              <a:pPr/>
              <a:t>13</a:t>
            </a:fld>
            <a:endParaRPr lang="en-US">
              <a:solidFill>
                <a:prstClr val="black">
                  <a:tint val="75000"/>
                </a:prstClr>
              </a:solidFill>
              <a:latin typeface="Calibri"/>
            </a:endParaRPr>
          </a:p>
        </p:txBody>
      </p:sp>
      <p:sp>
        <p:nvSpPr>
          <p:cNvPr id="183298" name="Rectangle 2"/>
          <p:cNvSpPr>
            <a:spLocks noGrp="1" noChangeArrowheads="1"/>
          </p:cNvSpPr>
          <p:nvPr>
            <p:ph type="title"/>
          </p:nvPr>
        </p:nvSpPr>
        <p:spPr>
          <a:xfrm>
            <a:off x="604838" y="466725"/>
            <a:ext cx="7534275" cy="857250"/>
          </a:xfrm>
        </p:spPr>
        <p:txBody>
          <a:bodyPr>
            <a:normAutofit/>
          </a:bodyPr>
          <a:lstStyle/>
          <a:p>
            <a:pPr eaLnBrk="0" hangingPunct="0"/>
            <a:r>
              <a:rPr lang="en-US" dirty="0" smtClean="0"/>
              <a:t>GROUP BY: (3) Filter by the </a:t>
            </a:r>
            <a:r>
              <a:rPr lang="en-US" dirty="0" smtClean="0">
                <a:solidFill>
                  <a:schemeClr val="accent2"/>
                </a:solidFill>
              </a:rPr>
              <a:t>HAVING</a:t>
            </a:r>
            <a:r>
              <a:rPr lang="en-US" dirty="0" smtClean="0"/>
              <a:t> clause</a:t>
            </a:r>
            <a:endParaRPr lang="en-US" dirty="0"/>
          </a:p>
        </p:txBody>
      </p:sp>
      <p:sp>
        <p:nvSpPr>
          <p:cNvPr id="5" name="AutoShape 79"/>
          <p:cNvSpPr>
            <a:spLocks noChangeArrowheads="1"/>
          </p:cNvSpPr>
          <p:nvPr/>
        </p:nvSpPr>
        <p:spPr bwMode="auto">
          <a:xfrm>
            <a:off x="4432582" y="3197405"/>
            <a:ext cx="679406" cy="573171"/>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lIns="68573" tIns="34289" rIns="68573" bIns="34289" anchor="ctr">
            <a:spAutoFit/>
          </a:bodyPr>
          <a:lstStyle/>
          <a:p>
            <a:pPr defTabSz="685715"/>
            <a:endParaRPr lang="en-US" kern="1200">
              <a:solidFill>
                <a:prstClr val="black"/>
              </a:solidFill>
              <a:latin typeface="Calibri"/>
              <a:ea typeface="+mn-ea"/>
              <a:cs typeface="+mn-cs"/>
            </a:endParaRPr>
          </a:p>
        </p:txBody>
      </p:sp>
      <p:sp>
        <p:nvSpPr>
          <p:cNvPr id="2" name="Rectangle 1"/>
          <p:cNvSpPr/>
          <p:nvPr/>
        </p:nvSpPr>
        <p:spPr>
          <a:xfrm>
            <a:off x="4348115" y="2931870"/>
            <a:ext cx="798617" cy="288539"/>
          </a:xfrm>
          <a:prstGeom prst="rect">
            <a:avLst/>
          </a:prstGeom>
        </p:spPr>
        <p:txBody>
          <a:bodyPr wrap="none" lIns="68573" tIns="34289" rIns="68573" bIns="34289">
            <a:spAutoFit/>
          </a:bodyPr>
          <a:lstStyle/>
          <a:p>
            <a:pPr defTabSz="685715"/>
            <a:r>
              <a:rPr lang="en-US" kern="1200">
                <a:solidFill>
                  <a:srgbClr val="FF0000"/>
                </a:solidFill>
                <a:latin typeface="Menlo" charset="0"/>
                <a:ea typeface="Menlo" charset="0"/>
                <a:cs typeface="Menlo" charset="0"/>
              </a:rPr>
              <a:t>HAVING</a:t>
            </a:r>
            <a:endParaRPr lang="en-US" kern="1200" dirty="0">
              <a:solidFill>
                <a:srgbClr val="FF0000"/>
              </a:solidFill>
              <a:latin typeface="Calibri"/>
              <a:ea typeface="+mn-ea"/>
              <a:cs typeface="+mn-cs"/>
            </a:endParaRPr>
          </a:p>
        </p:txBody>
      </p:sp>
      <p:sp>
        <p:nvSpPr>
          <p:cNvPr id="13" name="Rectangle 4"/>
          <p:cNvSpPr>
            <a:spLocks noChangeArrowheads="1"/>
          </p:cNvSpPr>
          <p:nvPr/>
        </p:nvSpPr>
        <p:spPr bwMode="auto">
          <a:xfrm>
            <a:off x="604843" y="1323980"/>
            <a:ext cx="5466307" cy="138499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lIns="68573" tIns="34289" rIns="68573" bIns="34289">
            <a:spAutoFit/>
          </a:bodyPr>
          <a:lstStyle/>
          <a:p>
            <a:pPr defTabSz="685715" eaLnBrk="0" hangingPunct="0"/>
            <a:r>
              <a:rPr lang="en-US" kern="1200" dirty="0">
                <a:solidFill>
                  <a:prstClr val="white">
                    <a:lumMod val="85000"/>
                  </a:prstClr>
                </a:solidFill>
                <a:latin typeface="Menlo" charset="0"/>
                <a:ea typeface="Menlo" charset="0"/>
                <a:cs typeface="Menlo" charset="0"/>
              </a:rPr>
              <a:t>SELECT   product, SUM(price*quantity) AS </a:t>
            </a:r>
            <a:r>
              <a:rPr lang="en-US" kern="1200" dirty="0" err="1">
                <a:solidFill>
                  <a:prstClr val="white">
                    <a:lumMod val="85000"/>
                  </a:prstClr>
                </a:solidFill>
                <a:latin typeface="Menlo" charset="0"/>
                <a:ea typeface="Menlo" charset="0"/>
                <a:cs typeface="Menlo" charset="0"/>
              </a:rPr>
              <a:t>TotalSales</a:t>
            </a:r>
            <a:endParaRPr lang="en-US" kern="1200" dirty="0">
              <a:solidFill>
                <a:prstClr val="white">
                  <a:lumMod val="85000"/>
                </a:prstClr>
              </a:solidFill>
              <a:latin typeface="Menlo" charset="0"/>
              <a:ea typeface="Menlo" charset="0"/>
              <a:cs typeface="Menlo" charset="0"/>
            </a:endParaRPr>
          </a:p>
          <a:p>
            <a:pPr defTabSz="685715" eaLnBrk="0" hangingPunct="0"/>
            <a:r>
              <a:rPr lang="en-US" kern="1200" dirty="0">
                <a:solidFill>
                  <a:prstClr val="white">
                    <a:lumMod val="85000"/>
                  </a:prstClr>
                </a:solidFill>
                <a:latin typeface="Menlo" charset="0"/>
                <a:ea typeface="Menlo" charset="0"/>
                <a:cs typeface="Menlo" charset="0"/>
              </a:rPr>
              <a:t>FROM     Purchase</a:t>
            </a:r>
          </a:p>
          <a:p>
            <a:pPr defTabSz="685715" eaLnBrk="0" hangingPunct="0"/>
            <a:r>
              <a:rPr lang="en-US" kern="1200" dirty="0">
                <a:solidFill>
                  <a:prstClr val="white">
                    <a:lumMod val="85000"/>
                  </a:prstClr>
                </a:solidFill>
                <a:latin typeface="Menlo" charset="0"/>
                <a:ea typeface="Menlo" charset="0"/>
                <a:cs typeface="Menlo" charset="0"/>
              </a:rPr>
              <a:t>WHERE    date &gt; ‘10/1/2005’</a:t>
            </a:r>
          </a:p>
          <a:p>
            <a:pPr defTabSz="685715" eaLnBrk="0" hangingPunct="0"/>
            <a:r>
              <a:rPr lang="en-US" kern="1200" dirty="0">
                <a:solidFill>
                  <a:prstClr val="white">
                    <a:lumMod val="85000"/>
                  </a:prstClr>
                </a:solidFill>
                <a:latin typeface="Menlo" charset="0"/>
                <a:ea typeface="Menlo" charset="0"/>
                <a:cs typeface="Menlo" charset="0"/>
              </a:rPr>
              <a:t>GROUP BY product</a:t>
            </a:r>
          </a:p>
          <a:p>
            <a:pPr defTabSz="685715" eaLnBrk="0" hangingPunct="0"/>
            <a:r>
              <a:rPr lang="en-US" kern="1200" dirty="0">
                <a:solidFill>
                  <a:srgbClr val="FF0000"/>
                </a:solidFill>
                <a:latin typeface="Menlo" charset="0"/>
                <a:ea typeface="Menlo" charset="0"/>
                <a:cs typeface="Menlo" charset="0"/>
              </a:rPr>
              <a:t>HAVING</a:t>
            </a:r>
            <a:r>
              <a:rPr lang="en-US" kern="1200" dirty="0">
                <a:solidFill>
                  <a:prstClr val="black"/>
                </a:solidFill>
                <a:latin typeface="Menlo" charset="0"/>
                <a:ea typeface="Menlo" charset="0"/>
                <a:cs typeface="Menlo" charset="0"/>
              </a:rPr>
              <a:t> SUM(quantity) &gt; 30</a:t>
            </a:r>
          </a:p>
        </p:txBody>
      </p:sp>
      <p:graphicFrame>
        <p:nvGraphicFramePr>
          <p:cNvPr id="14" name="Group 58"/>
          <p:cNvGraphicFramePr>
            <a:graphicFrameLocks noGrp="1"/>
          </p:cNvGraphicFramePr>
          <p:nvPr>
            <p:extLst>
              <p:ext uri="{D42A27DB-BD31-4B8C-83A1-F6EECF244321}">
                <p14:modId xmlns:p14="http://schemas.microsoft.com/office/powerpoint/2010/main" val="2232328784"/>
              </p:ext>
            </p:extLst>
          </p:nvPr>
        </p:nvGraphicFramePr>
        <p:xfrm>
          <a:off x="687112" y="2823924"/>
          <a:ext cx="3286124" cy="2080260"/>
        </p:xfrm>
        <a:graphic>
          <a:graphicData uri="http://schemas.openxmlformats.org/drawingml/2006/table">
            <a:tbl>
              <a:tblPr/>
              <a:tblGrid>
                <a:gridCol w="821531"/>
                <a:gridCol w="821531"/>
                <a:gridCol w="821531"/>
                <a:gridCol w="821531"/>
              </a:tblGrid>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Product</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Date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Price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Quantity</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Bagel</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1.50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Banana</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0.5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10/10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Times New Roman" charset="0"/>
                        </a:rPr>
                        <a:t>Craisins</a:t>
                      </a:r>
                      <a:endParaRPr kumimoji="0" lang="en-US" sz="1500" b="0" i="0" u="none" strike="noStrike" cap="none" normalizeH="0" baseline="0" dirty="0" smtClean="0">
                        <a:ln>
                          <a:noFill/>
                        </a:ln>
                        <a:solidFill>
                          <a:schemeClr val="tx1"/>
                        </a:solidFill>
                        <a:effectLst/>
                        <a:latin typeface="Times New Roman"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11/1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2</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5</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11/3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3</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 name="Group 58"/>
          <p:cNvGraphicFramePr>
            <a:graphicFrameLocks noGrp="1"/>
          </p:cNvGraphicFramePr>
          <p:nvPr>
            <p:extLst>
              <p:ext uri="{D42A27DB-BD31-4B8C-83A1-F6EECF244321}">
                <p14:modId xmlns:p14="http://schemas.microsoft.com/office/powerpoint/2010/main" val="1153113366"/>
              </p:ext>
            </p:extLst>
          </p:nvPr>
        </p:nvGraphicFramePr>
        <p:xfrm>
          <a:off x="5489059" y="2823924"/>
          <a:ext cx="3286124" cy="1485900"/>
        </p:xfrm>
        <a:graphic>
          <a:graphicData uri="http://schemas.openxmlformats.org/drawingml/2006/table">
            <a:tbl>
              <a:tblPr/>
              <a:tblGrid>
                <a:gridCol w="821531"/>
                <a:gridCol w="821531"/>
                <a:gridCol w="821531"/>
                <a:gridCol w="821531"/>
              </a:tblGrid>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Product</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Date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Price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Quantity</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Bagel</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1.50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Banana</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0.5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10/10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6" name="Group 15"/>
          <p:cNvGrpSpPr/>
          <p:nvPr/>
        </p:nvGrpSpPr>
        <p:grpSpPr>
          <a:xfrm>
            <a:off x="0" y="-16882"/>
            <a:ext cx="9144000" cy="261610"/>
            <a:chOff x="0" y="-22510"/>
            <a:chExt cx="12192000" cy="348813"/>
          </a:xfrm>
        </p:grpSpPr>
        <p:sp>
          <p:nvSpPr>
            <p:cNvPr id="17" name="Rectangle 16"/>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685715"/>
              <a:endParaRPr lang="en-US" sz="1100" b="1" i="1" kern="1200" dirty="0">
                <a:solidFill>
                  <a:prstClr val="black">
                    <a:lumMod val="65000"/>
                    <a:lumOff val="35000"/>
                  </a:prstClr>
                </a:solidFill>
                <a:latin typeface="Calibri Light"/>
              </a:endParaRPr>
            </a:p>
          </p:txBody>
        </p:sp>
        <p:sp>
          <p:nvSpPr>
            <p:cNvPr id="18" name="TextBox 17"/>
            <p:cNvSpPr txBox="1"/>
            <p:nvPr/>
          </p:nvSpPr>
          <p:spPr>
            <a:xfrm>
              <a:off x="188780" y="-22510"/>
              <a:ext cx="2524623" cy="348813"/>
            </a:xfrm>
            <a:prstGeom prst="rect">
              <a:avLst/>
            </a:prstGeom>
            <a:noFill/>
          </p:spPr>
          <p:txBody>
            <a:bodyPr wrap="none" rtlCol="0">
              <a:spAutoFit/>
            </a:bodyPr>
            <a:lstStyle/>
            <a:p>
              <a:pPr defTabSz="685715"/>
              <a:r>
                <a:rPr lang="en-US" sz="1100" b="1" i="1" kern="1200" dirty="0">
                  <a:solidFill>
                    <a:prstClr val="black">
                      <a:lumMod val="65000"/>
                      <a:lumOff val="35000"/>
                    </a:prstClr>
                  </a:solidFill>
                  <a:latin typeface="Calibri Light"/>
                  <a:ea typeface="+mn-ea"/>
                  <a:cs typeface="+mn-cs"/>
                </a:rPr>
                <a:t>Midterm Review  &gt;  Lecture 3</a:t>
              </a:r>
            </a:p>
          </p:txBody>
        </p:sp>
      </p:grpSp>
    </p:spTree>
    <p:extLst>
      <p:ext uri="{BB962C8B-B14F-4D97-AF65-F5344CB8AC3E}">
        <p14:creationId xmlns:p14="http://schemas.microsoft.com/office/powerpoint/2010/main" val="30200024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3F57AEB7-BA22-4EB6-A91B-7EA529618DD9}" type="slidenum">
              <a:rPr lang="en-US">
                <a:solidFill>
                  <a:prstClr val="black">
                    <a:tint val="75000"/>
                  </a:prstClr>
                </a:solidFill>
                <a:latin typeface="Calibri"/>
              </a:rPr>
              <a:pPr/>
              <a:t>14</a:t>
            </a:fld>
            <a:endParaRPr lang="en-US">
              <a:solidFill>
                <a:prstClr val="black">
                  <a:tint val="75000"/>
                </a:prstClr>
              </a:solidFill>
              <a:latin typeface="Calibri"/>
            </a:endParaRPr>
          </a:p>
        </p:txBody>
      </p:sp>
      <p:sp>
        <p:nvSpPr>
          <p:cNvPr id="183298" name="Rectangle 2"/>
          <p:cNvSpPr>
            <a:spLocks noGrp="1" noChangeArrowheads="1"/>
          </p:cNvSpPr>
          <p:nvPr>
            <p:ph type="title"/>
          </p:nvPr>
        </p:nvSpPr>
        <p:spPr>
          <a:xfrm>
            <a:off x="604838" y="466725"/>
            <a:ext cx="7534275" cy="857250"/>
          </a:xfrm>
        </p:spPr>
        <p:txBody>
          <a:bodyPr>
            <a:normAutofit/>
          </a:bodyPr>
          <a:lstStyle/>
          <a:p>
            <a:pPr eaLnBrk="0" hangingPunct="0"/>
            <a:r>
              <a:rPr lang="en-US" dirty="0" smtClean="0"/>
              <a:t>GROUP BY: (3</a:t>
            </a:r>
            <a:r>
              <a:rPr lang="en-US" smtClean="0"/>
              <a:t>) </a:t>
            </a:r>
            <a:r>
              <a:rPr lang="en-US" smtClean="0">
                <a:solidFill>
                  <a:schemeClr val="accent2"/>
                </a:solidFill>
              </a:rPr>
              <a:t>SELECT</a:t>
            </a:r>
            <a:r>
              <a:rPr lang="en-US" smtClean="0"/>
              <a:t> clause</a:t>
            </a:r>
            <a:endParaRPr lang="en-US" dirty="0"/>
          </a:p>
        </p:txBody>
      </p:sp>
      <p:sp>
        <p:nvSpPr>
          <p:cNvPr id="5" name="AutoShape 79"/>
          <p:cNvSpPr>
            <a:spLocks noChangeArrowheads="1"/>
          </p:cNvSpPr>
          <p:nvPr/>
        </p:nvSpPr>
        <p:spPr bwMode="auto">
          <a:xfrm>
            <a:off x="4840207" y="3213542"/>
            <a:ext cx="679406" cy="573171"/>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lIns="68573" tIns="34289" rIns="68573" bIns="34289" anchor="ctr">
            <a:spAutoFit/>
          </a:bodyPr>
          <a:lstStyle/>
          <a:p>
            <a:pPr defTabSz="685715"/>
            <a:endParaRPr lang="en-US" kern="1200">
              <a:solidFill>
                <a:prstClr val="black"/>
              </a:solidFill>
              <a:latin typeface="Calibri"/>
              <a:ea typeface="+mn-ea"/>
              <a:cs typeface="+mn-cs"/>
            </a:endParaRPr>
          </a:p>
        </p:txBody>
      </p:sp>
      <p:sp>
        <p:nvSpPr>
          <p:cNvPr id="6" name="Rectangle 4"/>
          <p:cNvSpPr>
            <a:spLocks noChangeArrowheads="1"/>
          </p:cNvSpPr>
          <p:nvPr/>
        </p:nvSpPr>
        <p:spPr bwMode="auto">
          <a:xfrm>
            <a:off x="604842" y="1489717"/>
            <a:ext cx="5749525" cy="116570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73" tIns="34289" rIns="68573" bIns="34289">
            <a:spAutoFit/>
          </a:bodyPr>
          <a:lstStyle/>
          <a:p>
            <a:pPr defTabSz="685715" eaLnBrk="0" hangingPunct="0"/>
            <a:r>
              <a:rPr lang="en-US" kern="1200" dirty="0">
                <a:solidFill>
                  <a:srgbClr val="ED7D31"/>
                </a:solidFill>
                <a:latin typeface="Menlo" charset="0"/>
                <a:ea typeface="Menlo" charset="0"/>
                <a:cs typeface="Menlo" charset="0"/>
              </a:rPr>
              <a:t>SELECT</a:t>
            </a:r>
            <a:r>
              <a:rPr lang="en-US" kern="1200" dirty="0">
                <a:solidFill>
                  <a:prstClr val="black"/>
                </a:solidFill>
                <a:latin typeface="Menlo" charset="0"/>
                <a:ea typeface="Menlo" charset="0"/>
                <a:cs typeface="Menlo" charset="0"/>
              </a:rPr>
              <a:t>   product, SUM(price*quantity) AS </a:t>
            </a:r>
            <a:r>
              <a:rPr lang="en-US" kern="1200" dirty="0" err="1">
                <a:solidFill>
                  <a:prstClr val="black"/>
                </a:solidFill>
                <a:latin typeface="Menlo" charset="0"/>
                <a:ea typeface="Menlo" charset="0"/>
                <a:cs typeface="Menlo" charset="0"/>
              </a:rPr>
              <a:t>TotalSales</a:t>
            </a:r>
            <a:endParaRPr lang="en-US" kern="1200" dirty="0">
              <a:solidFill>
                <a:prstClr val="black"/>
              </a:solidFill>
              <a:latin typeface="Menlo" charset="0"/>
              <a:ea typeface="Menlo" charset="0"/>
              <a:cs typeface="Menlo" charset="0"/>
            </a:endParaRPr>
          </a:p>
          <a:p>
            <a:pPr defTabSz="685715" eaLnBrk="0" hangingPunct="0"/>
            <a:r>
              <a:rPr lang="en-US" kern="1200" dirty="0">
                <a:solidFill>
                  <a:prstClr val="white">
                    <a:lumMod val="85000"/>
                  </a:prstClr>
                </a:solidFill>
                <a:latin typeface="Menlo" charset="0"/>
                <a:ea typeface="Menlo" charset="0"/>
                <a:cs typeface="Menlo" charset="0"/>
              </a:rPr>
              <a:t>FROM     Purchase</a:t>
            </a:r>
          </a:p>
          <a:p>
            <a:pPr defTabSz="685715" eaLnBrk="0" hangingPunct="0"/>
            <a:r>
              <a:rPr lang="en-US" kern="1200" dirty="0">
                <a:solidFill>
                  <a:prstClr val="white">
                    <a:lumMod val="85000"/>
                  </a:prstClr>
                </a:solidFill>
                <a:latin typeface="Menlo" charset="0"/>
                <a:ea typeface="Menlo" charset="0"/>
                <a:cs typeface="Menlo" charset="0"/>
              </a:rPr>
              <a:t>WHERE    date &gt; ‘10/1/2005’</a:t>
            </a:r>
          </a:p>
          <a:p>
            <a:pPr defTabSz="685715" eaLnBrk="0" hangingPunct="0"/>
            <a:r>
              <a:rPr lang="en-US" kern="1200" dirty="0">
                <a:solidFill>
                  <a:prstClr val="white">
                    <a:lumMod val="85000"/>
                  </a:prstClr>
                </a:solidFill>
                <a:latin typeface="Menlo" charset="0"/>
                <a:ea typeface="Menlo" charset="0"/>
                <a:cs typeface="Menlo" charset="0"/>
              </a:rPr>
              <a:t>GROUP BY product</a:t>
            </a:r>
          </a:p>
          <a:p>
            <a:pPr defTabSz="685715" eaLnBrk="0" hangingPunct="0"/>
            <a:r>
              <a:rPr lang="en-US" kern="1200" dirty="0">
                <a:solidFill>
                  <a:prstClr val="white">
                    <a:lumMod val="85000"/>
                  </a:prstClr>
                </a:solidFill>
                <a:latin typeface="Menlo" charset="0"/>
                <a:ea typeface="Menlo" charset="0"/>
                <a:cs typeface="Menlo" charset="0"/>
              </a:rPr>
              <a:t>HAVING SUM(quantity) &gt; 100</a:t>
            </a:r>
          </a:p>
        </p:txBody>
      </p:sp>
      <p:graphicFrame>
        <p:nvGraphicFramePr>
          <p:cNvPr id="7" name="Group 74"/>
          <p:cNvGraphicFramePr>
            <a:graphicFrameLocks noGrp="1"/>
          </p:cNvGraphicFramePr>
          <p:nvPr>
            <p:extLst/>
          </p:nvPr>
        </p:nvGraphicFramePr>
        <p:xfrm>
          <a:off x="5828582" y="2832061"/>
          <a:ext cx="2571750" cy="1352550"/>
        </p:xfrm>
        <a:graphic>
          <a:graphicData uri="http://schemas.openxmlformats.org/drawingml/2006/table">
            <a:tbl>
              <a:tblPr/>
              <a:tblGrid>
                <a:gridCol w="1143000"/>
                <a:gridCol w="1428750"/>
              </a:tblGrid>
              <a:tr h="4512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accent2"/>
                          </a:solidFill>
                          <a:effectLst/>
                          <a:latin typeface="Times New Roman" charset="0"/>
                        </a:rPr>
                        <a:t>Product</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err="1" smtClean="0">
                          <a:ln>
                            <a:noFill/>
                          </a:ln>
                          <a:solidFill>
                            <a:schemeClr val="accent2"/>
                          </a:solidFill>
                          <a:effectLst/>
                          <a:latin typeface="Times New Roman" charset="0"/>
                        </a:rPr>
                        <a:t>TotalSales</a:t>
                      </a:r>
                      <a:endParaRPr kumimoji="0" lang="en-US" sz="2100" b="0" i="0" u="none" strike="noStrike" cap="none" normalizeH="0" baseline="0" dirty="0" smtClean="0">
                        <a:ln>
                          <a:noFill/>
                        </a:ln>
                        <a:solidFill>
                          <a:schemeClr val="accent2"/>
                        </a:solidFill>
                        <a:effectLst/>
                        <a:latin typeface="Times New Roman"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0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charset="0"/>
                        </a:rPr>
                        <a:t>Bagel</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charset="0"/>
                        </a:rPr>
                        <a:t>50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12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Times New Roman" charset="0"/>
                        </a:rPr>
                        <a:t>Banana</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Times New Roman" charset="0"/>
                        </a:rPr>
                        <a:t>15</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Rectangle 1"/>
          <p:cNvSpPr/>
          <p:nvPr/>
        </p:nvSpPr>
        <p:spPr>
          <a:xfrm>
            <a:off x="4755741" y="2948006"/>
            <a:ext cx="798617" cy="288539"/>
          </a:xfrm>
          <a:prstGeom prst="rect">
            <a:avLst/>
          </a:prstGeom>
        </p:spPr>
        <p:txBody>
          <a:bodyPr wrap="none" lIns="68573" tIns="34289" rIns="68573" bIns="34289">
            <a:spAutoFit/>
          </a:bodyPr>
          <a:lstStyle/>
          <a:p>
            <a:pPr defTabSz="685715"/>
            <a:r>
              <a:rPr lang="en-US" kern="1200" dirty="0">
                <a:solidFill>
                  <a:srgbClr val="ED7D31"/>
                </a:solidFill>
                <a:latin typeface="Menlo" charset="0"/>
                <a:ea typeface="Menlo" charset="0"/>
                <a:cs typeface="Menlo" charset="0"/>
              </a:rPr>
              <a:t>SELECT</a:t>
            </a:r>
            <a:endParaRPr lang="en-US" kern="1200" dirty="0">
              <a:solidFill>
                <a:prstClr val="black"/>
              </a:solidFill>
              <a:latin typeface="Calibri"/>
              <a:ea typeface="+mn-ea"/>
              <a:cs typeface="+mn-cs"/>
            </a:endParaRPr>
          </a:p>
        </p:txBody>
      </p:sp>
      <p:graphicFrame>
        <p:nvGraphicFramePr>
          <p:cNvPr id="12" name="Group 58"/>
          <p:cNvGraphicFramePr>
            <a:graphicFrameLocks noGrp="1"/>
          </p:cNvGraphicFramePr>
          <p:nvPr>
            <p:extLst/>
          </p:nvPr>
        </p:nvGraphicFramePr>
        <p:xfrm>
          <a:off x="604840" y="2832059"/>
          <a:ext cx="3286124" cy="1485900"/>
        </p:xfrm>
        <a:graphic>
          <a:graphicData uri="http://schemas.openxmlformats.org/drawingml/2006/table">
            <a:tbl>
              <a:tblPr/>
              <a:tblGrid>
                <a:gridCol w="821531"/>
                <a:gridCol w="821531"/>
                <a:gridCol w="821531"/>
                <a:gridCol w="821531"/>
              </a:tblGrid>
              <a:tr h="297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Product</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Date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accent2"/>
                          </a:solidFill>
                          <a:effectLst/>
                          <a:latin typeface="Times New Roman" charset="0"/>
                        </a:rPr>
                        <a:t>Price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accent2"/>
                          </a:solidFill>
                          <a:effectLst/>
                          <a:latin typeface="Times New Roman" charset="0"/>
                        </a:rPr>
                        <a:t>Quantity</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Bagel</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10/21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10/25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1.50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20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Banana</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0.5</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10/10</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charset="0"/>
                        </a:rPr>
                        <a:t>10</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 name="Group 12"/>
          <p:cNvGrpSpPr/>
          <p:nvPr/>
        </p:nvGrpSpPr>
        <p:grpSpPr>
          <a:xfrm>
            <a:off x="0" y="-16882"/>
            <a:ext cx="9144000" cy="261610"/>
            <a:chOff x="0" y="-22510"/>
            <a:chExt cx="12192000" cy="348813"/>
          </a:xfrm>
        </p:grpSpPr>
        <p:sp>
          <p:nvSpPr>
            <p:cNvPr id="14" name="Rectangle 13"/>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685715"/>
              <a:endParaRPr lang="en-US" sz="1100" b="1" i="1" kern="1200" dirty="0">
                <a:solidFill>
                  <a:prstClr val="black">
                    <a:lumMod val="65000"/>
                    <a:lumOff val="35000"/>
                  </a:prstClr>
                </a:solidFill>
                <a:latin typeface="Calibri Light"/>
              </a:endParaRPr>
            </a:p>
          </p:txBody>
        </p:sp>
        <p:sp>
          <p:nvSpPr>
            <p:cNvPr id="15" name="TextBox 14"/>
            <p:cNvSpPr txBox="1"/>
            <p:nvPr/>
          </p:nvSpPr>
          <p:spPr>
            <a:xfrm>
              <a:off x="188780" y="-22510"/>
              <a:ext cx="2524623" cy="348813"/>
            </a:xfrm>
            <a:prstGeom prst="rect">
              <a:avLst/>
            </a:prstGeom>
            <a:noFill/>
          </p:spPr>
          <p:txBody>
            <a:bodyPr wrap="none" rtlCol="0">
              <a:spAutoFit/>
            </a:bodyPr>
            <a:lstStyle/>
            <a:p>
              <a:pPr defTabSz="685715"/>
              <a:r>
                <a:rPr lang="en-US" sz="1100" b="1" i="1" kern="1200" dirty="0">
                  <a:solidFill>
                    <a:prstClr val="black">
                      <a:lumMod val="65000"/>
                      <a:lumOff val="35000"/>
                    </a:prstClr>
                  </a:solidFill>
                  <a:latin typeface="Calibri Light"/>
                  <a:ea typeface="+mn-ea"/>
                  <a:cs typeface="+mn-cs"/>
                </a:rPr>
                <a:t>Midterm Review  &gt;  Lecture 3</a:t>
              </a:r>
            </a:p>
          </p:txBody>
        </p:sp>
      </p:grpSp>
    </p:spTree>
    <p:extLst>
      <p:ext uri="{BB962C8B-B14F-4D97-AF65-F5344CB8AC3E}">
        <p14:creationId xmlns:p14="http://schemas.microsoft.com/office/powerpoint/2010/main" val="1704411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416A94-9259-4A86-8439-1E49423A5C0C}" type="slidenum">
              <a:rPr lang="en-US">
                <a:solidFill>
                  <a:prstClr val="black">
                    <a:tint val="75000"/>
                  </a:prstClr>
                </a:solidFill>
                <a:latin typeface="Calibri"/>
              </a:rPr>
              <a:pPr/>
              <a:t>15</a:t>
            </a:fld>
            <a:endParaRPr lang="en-US">
              <a:solidFill>
                <a:prstClr val="black">
                  <a:tint val="75000"/>
                </a:prstClr>
              </a:solidFill>
              <a:latin typeface="Calibri"/>
            </a:endParaRPr>
          </a:p>
        </p:txBody>
      </p:sp>
      <p:sp>
        <p:nvSpPr>
          <p:cNvPr id="187394" name="Rectangle 2"/>
          <p:cNvSpPr>
            <a:spLocks noGrp="1" noChangeArrowheads="1"/>
          </p:cNvSpPr>
          <p:nvPr>
            <p:ph type="title"/>
          </p:nvPr>
        </p:nvSpPr>
        <p:spPr>
          <a:xfrm>
            <a:off x="628650" y="348493"/>
            <a:ext cx="7886700" cy="994172"/>
          </a:xfrm>
        </p:spPr>
        <p:txBody>
          <a:bodyPr>
            <a:normAutofit/>
          </a:bodyPr>
          <a:lstStyle/>
          <a:p>
            <a:r>
              <a:rPr lang="en-US" dirty="0"/>
              <a:t>General form of Grouping and Aggregation</a:t>
            </a:r>
          </a:p>
        </p:txBody>
      </p:sp>
      <p:sp>
        <p:nvSpPr>
          <p:cNvPr id="2" name="Rectangle 1"/>
          <p:cNvSpPr/>
          <p:nvPr/>
        </p:nvSpPr>
        <p:spPr>
          <a:xfrm>
            <a:off x="2967038" y="1342668"/>
            <a:ext cx="3209925" cy="1315745"/>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lIns="68573" tIns="34289" rIns="68573" bIns="34289">
            <a:spAutoFit/>
          </a:bodyPr>
          <a:lstStyle/>
          <a:p>
            <a:pPr defTabSz="685715">
              <a:lnSpc>
                <a:spcPct val="90000"/>
              </a:lnSpc>
            </a:pPr>
            <a:r>
              <a:rPr lang="en-US" sz="1800" kern="1200" dirty="0">
                <a:solidFill>
                  <a:srgbClr val="ED7D31"/>
                </a:solidFill>
                <a:latin typeface="Menlo" charset="0"/>
                <a:ea typeface="Menlo" charset="0"/>
                <a:cs typeface="Menlo" charset="0"/>
              </a:rPr>
              <a:t>SELECT</a:t>
            </a:r>
            <a:r>
              <a:rPr lang="en-US" sz="1800" kern="1200" dirty="0">
                <a:solidFill>
                  <a:prstClr val="black"/>
                </a:solidFill>
                <a:latin typeface="Menlo" charset="0"/>
                <a:ea typeface="Menlo" charset="0"/>
                <a:cs typeface="Menlo" charset="0"/>
              </a:rPr>
              <a:t>     S</a:t>
            </a:r>
          </a:p>
          <a:p>
            <a:pPr defTabSz="685715">
              <a:lnSpc>
                <a:spcPct val="90000"/>
              </a:lnSpc>
            </a:pPr>
            <a:r>
              <a:rPr lang="en-US" sz="1800" kern="1200" dirty="0">
                <a:solidFill>
                  <a:srgbClr val="ED7D31"/>
                </a:solidFill>
                <a:latin typeface="Menlo" charset="0"/>
                <a:ea typeface="Menlo" charset="0"/>
                <a:cs typeface="Menlo" charset="0"/>
              </a:rPr>
              <a:t>FROM</a:t>
            </a:r>
            <a:r>
              <a:rPr lang="en-US" sz="1800" kern="1200" dirty="0">
                <a:solidFill>
                  <a:prstClr val="black"/>
                </a:solidFill>
                <a:latin typeface="Menlo" charset="0"/>
                <a:ea typeface="Menlo" charset="0"/>
                <a:cs typeface="Menlo" charset="0"/>
              </a:rPr>
              <a:t>       R</a:t>
            </a:r>
            <a:r>
              <a:rPr lang="en-US" sz="1800" kern="1200" baseline="-25000" dirty="0">
                <a:solidFill>
                  <a:prstClr val="black"/>
                </a:solidFill>
                <a:latin typeface="Menlo" charset="0"/>
                <a:ea typeface="Menlo" charset="0"/>
                <a:cs typeface="Menlo" charset="0"/>
              </a:rPr>
              <a:t>1</a:t>
            </a:r>
            <a:r>
              <a:rPr lang="en-US" sz="1800" kern="1200" dirty="0">
                <a:solidFill>
                  <a:prstClr val="black"/>
                </a:solidFill>
                <a:latin typeface="Menlo" charset="0"/>
                <a:ea typeface="Menlo" charset="0"/>
                <a:cs typeface="Menlo" charset="0"/>
              </a:rPr>
              <a:t>,…,R</a:t>
            </a:r>
            <a:r>
              <a:rPr lang="en-US" sz="1800" kern="1200" baseline="-25000" dirty="0">
                <a:solidFill>
                  <a:prstClr val="black"/>
                </a:solidFill>
                <a:latin typeface="Menlo" charset="0"/>
                <a:ea typeface="Menlo" charset="0"/>
                <a:cs typeface="Menlo" charset="0"/>
              </a:rPr>
              <a:t>n</a:t>
            </a:r>
          </a:p>
          <a:p>
            <a:pPr defTabSz="685715">
              <a:lnSpc>
                <a:spcPct val="90000"/>
              </a:lnSpc>
            </a:pPr>
            <a:r>
              <a:rPr lang="en-US" sz="1800" kern="1200" dirty="0">
                <a:solidFill>
                  <a:srgbClr val="ED7D31"/>
                </a:solidFill>
                <a:latin typeface="Menlo" charset="0"/>
                <a:ea typeface="Menlo" charset="0"/>
                <a:cs typeface="Menlo" charset="0"/>
              </a:rPr>
              <a:t>WHERE</a:t>
            </a:r>
            <a:r>
              <a:rPr lang="en-US" sz="1800" kern="1200" dirty="0">
                <a:solidFill>
                  <a:prstClr val="black"/>
                </a:solidFill>
                <a:latin typeface="Menlo" charset="0"/>
                <a:ea typeface="Menlo" charset="0"/>
                <a:cs typeface="Menlo" charset="0"/>
              </a:rPr>
              <a:t>      C</a:t>
            </a:r>
            <a:r>
              <a:rPr lang="en-US" sz="1800" kern="1200" baseline="-25000" dirty="0">
                <a:solidFill>
                  <a:prstClr val="black"/>
                </a:solidFill>
                <a:latin typeface="Menlo" charset="0"/>
                <a:ea typeface="Menlo" charset="0"/>
                <a:cs typeface="Menlo" charset="0"/>
              </a:rPr>
              <a:t>1</a:t>
            </a:r>
          </a:p>
          <a:p>
            <a:pPr defTabSz="685715">
              <a:lnSpc>
                <a:spcPct val="90000"/>
              </a:lnSpc>
            </a:pPr>
            <a:r>
              <a:rPr lang="en-US" sz="1800" kern="1200" dirty="0">
                <a:solidFill>
                  <a:srgbClr val="ED7D31"/>
                </a:solidFill>
                <a:latin typeface="Menlo" charset="0"/>
                <a:ea typeface="Menlo" charset="0"/>
                <a:cs typeface="Menlo" charset="0"/>
              </a:rPr>
              <a:t>GROUP BY</a:t>
            </a:r>
            <a:r>
              <a:rPr lang="en-US" sz="1800" kern="1200" dirty="0">
                <a:solidFill>
                  <a:prstClr val="black"/>
                </a:solidFill>
                <a:latin typeface="Menlo" charset="0"/>
                <a:ea typeface="Menlo" charset="0"/>
                <a:cs typeface="Menlo" charset="0"/>
              </a:rPr>
              <a:t>   a</a:t>
            </a:r>
            <a:r>
              <a:rPr lang="en-US" sz="1800" kern="1200" baseline="-25000" dirty="0">
                <a:solidFill>
                  <a:prstClr val="black"/>
                </a:solidFill>
                <a:latin typeface="Menlo" charset="0"/>
                <a:ea typeface="Menlo" charset="0"/>
                <a:cs typeface="Menlo" charset="0"/>
              </a:rPr>
              <a:t>1</a:t>
            </a:r>
            <a:r>
              <a:rPr lang="en-US" sz="1800" kern="1200" dirty="0">
                <a:solidFill>
                  <a:prstClr val="black"/>
                </a:solidFill>
                <a:latin typeface="Menlo" charset="0"/>
                <a:ea typeface="Menlo" charset="0"/>
                <a:cs typeface="Menlo" charset="0"/>
              </a:rPr>
              <a:t>,…,</a:t>
            </a:r>
            <a:r>
              <a:rPr lang="en-US" sz="1800" kern="1200" dirty="0" err="1">
                <a:solidFill>
                  <a:prstClr val="black"/>
                </a:solidFill>
                <a:latin typeface="Menlo" charset="0"/>
                <a:ea typeface="Menlo" charset="0"/>
                <a:cs typeface="Menlo" charset="0"/>
              </a:rPr>
              <a:t>a</a:t>
            </a:r>
            <a:r>
              <a:rPr lang="en-US" sz="1800" kern="1200" baseline="-25000" dirty="0" err="1">
                <a:solidFill>
                  <a:prstClr val="black"/>
                </a:solidFill>
                <a:latin typeface="Menlo" charset="0"/>
                <a:ea typeface="Menlo" charset="0"/>
                <a:cs typeface="Menlo" charset="0"/>
              </a:rPr>
              <a:t>k</a:t>
            </a:r>
            <a:endParaRPr lang="en-US" sz="1800" kern="1200" baseline="-25000" dirty="0">
              <a:solidFill>
                <a:prstClr val="black"/>
              </a:solidFill>
              <a:latin typeface="Menlo" charset="0"/>
              <a:ea typeface="Menlo" charset="0"/>
              <a:cs typeface="Menlo" charset="0"/>
            </a:endParaRPr>
          </a:p>
          <a:p>
            <a:pPr defTabSz="685715">
              <a:lnSpc>
                <a:spcPct val="90000"/>
              </a:lnSpc>
            </a:pPr>
            <a:r>
              <a:rPr lang="en-US" sz="1800" kern="1200" dirty="0">
                <a:solidFill>
                  <a:srgbClr val="ED7D31"/>
                </a:solidFill>
                <a:latin typeface="Menlo" charset="0"/>
                <a:ea typeface="Menlo" charset="0"/>
                <a:cs typeface="Menlo" charset="0"/>
              </a:rPr>
              <a:t>HAVING</a:t>
            </a:r>
            <a:r>
              <a:rPr lang="en-US" sz="1800" kern="1200" dirty="0">
                <a:solidFill>
                  <a:prstClr val="black"/>
                </a:solidFill>
                <a:latin typeface="Menlo" charset="0"/>
                <a:ea typeface="Menlo" charset="0"/>
                <a:cs typeface="Menlo" charset="0"/>
              </a:rPr>
              <a:t>     C</a:t>
            </a:r>
            <a:r>
              <a:rPr lang="en-US" sz="1800" kern="1200" baseline="-25000" dirty="0">
                <a:solidFill>
                  <a:prstClr val="black"/>
                </a:solidFill>
                <a:latin typeface="Menlo" charset="0"/>
                <a:ea typeface="Menlo" charset="0"/>
                <a:cs typeface="Menlo" charset="0"/>
              </a:rPr>
              <a:t>2</a:t>
            </a:r>
          </a:p>
        </p:txBody>
      </p:sp>
      <p:sp>
        <p:nvSpPr>
          <p:cNvPr id="11" name="Rectangle 3"/>
          <p:cNvSpPr txBox="1">
            <a:spLocks noChangeArrowheads="1"/>
          </p:cNvSpPr>
          <p:nvPr/>
        </p:nvSpPr>
        <p:spPr>
          <a:xfrm>
            <a:off x="1600206" y="2857499"/>
            <a:ext cx="6180365" cy="2341152"/>
          </a:xfrm>
          <a:prstGeom prst="rect">
            <a:avLst/>
          </a:prstGeom>
          <a:noFill/>
        </p:spPr>
        <p:txBody>
          <a:bodyPr vert="horz" wrap="square" lIns="68573" tIns="34289" rIns="68573" bIns="34289"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142" indent="-457142">
              <a:buNone/>
            </a:pPr>
            <a:r>
              <a:rPr lang="en-US" sz="1800" dirty="0">
                <a:solidFill>
                  <a:prstClr val="black"/>
                </a:solidFill>
                <a:latin typeface="Calibri"/>
              </a:rPr>
              <a:t>Evaluation steps:</a:t>
            </a:r>
          </a:p>
          <a:p>
            <a:pPr marL="457142" indent="-457142">
              <a:buFontTx/>
              <a:buAutoNum type="arabicPeriod"/>
            </a:pPr>
            <a:r>
              <a:rPr lang="en-US" sz="1800" dirty="0">
                <a:solidFill>
                  <a:prstClr val="black"/>
                </a:solidFill>
                <a:latin typeface="Calibri"/>
              </a:rPr>
              <a:t>Evaluate </a:t>
            </a:r>
            <a:r>
              <a:rPr lang="en-US" sz="1800" dirty="0">
                <a:solidFill>
                  <a:srgbClr val="ED7D31"/>
                </a:solidFill>
                <a:latin typeface="Calibri"/>
              </a:rPr>
              <a:t>FROM-WHERE</a:t>
            </a:r>
            <a:r>
              <a:rPr lang="en-US" sz="1800" dirty="0">
                <a:solidFill>
                  <a:prstClr val="black"/>
                </a:solidFill>
                <a:latin typeface="Calibri"/>
              </a:rPr>
              <a:t>: apply condition C</a:t>
            </a:r>
            <a:r>
              <a:rPr lang="en-US" sz="1800" baseline="-25000" dirty="0">
                <a:solidFill>
                  <a:prstClr val="black"/>
                </a:solidFill>
                <a:latin typeface="Calibri"/>
              </a:rPr>
              <a:t>1</a:t>
            </a:r>
            <a:r>
              <a:rPr lang="en-US" sz="1800" dirty="0">
                <a:solidFill>
                  <a:prstClr val="black"/>
                </a:solidFill>
                <a:latin typeface="Calibri"/>
              </a:rPr>
              <a:t> on the  attributes in R</a:t>
            </a:r>
            <a:r>
              <a:rPr lang="en-US" sz="1800" baseline="-25000" dirty="0">
                <a:solidFill>
                  <a:prstClr val="black"/>
                </a:solidFill>
                <a:latin typeface="Calibri"/>
              </a:rPr>
              <a:t>1</a:t>
            </a:r>
            <a:r>
              <a:rPr lang="en-US" sz="1800" dirty="0">
                <a:solidFill>
                  <a:prstClr val="black"/>
                </a:solidFill>
                <a:latin typeface="Calibri"/>
              </a:rPr>
              <a:t>,…,R</a:t>
            </a:r>
            <a:r>
              <a:rPr lang="en-US" sz="1800" baseline="-25000" dirty="0">
                <a:solidFill>
                  <a:prstClr val="black"/>
                </a:solidFill>
                <a:latin typeface="Calibri"/>
              </a:rPr>
              <a:t>n</a:t>
            </a:r>
            <a:endParaRPr lang="en-US" sz="1800" dirty="0">
              <a:solidFill>
                <a:srgbClr val="000000"/>
              </a:solidFill>
              <a:latin typeface="Calibri"/>
            </a:endParaRPr>
          </a:p>
          <a:p>
            <a:pPr marL="457142" indent="-457142">
              <a:buFontTx/>
              <a:buAutoNum type="arabicPeriod"/>
            </a:pPr>
            <a:r>
              <a:rPr lang="en-US" sz="1800" dirty="0">
                <a:solidFill>
                  <a:srgbClr val="000000"/>
                </a:solidFill>
                <a:latin typeface="Calibri"/>
              </a:rPr>
              <a:t> </a:t>
            </a:r>
            <a:r>
              <a:rPr lang="en-US" sz="1800" dirty="0">
                <a:solidFill>
                  <a:srgbClr val="ED7D31"/>
                </a:solidFill>
                <a:latin typeface="Calibri"/>
              </a:rPr>
              <a:t>GROUP BY </a:t>
            </a:r>
            <a:r>
              <a:rPr lang="en-US" sz="1800" dirty="0">
                <a:solidFill>
                  <a:prstClr val="black"/>
                </a:solidFill>
                <a:latin typeface="Calibri"/>
              </a:rPr>
              <a:t>the attributes a</a:t>
            </a:r>
            <a:r>
              <a:rPr lang="en-US" sz="1800" baseline="-25000" dirty="0">
                <a:solidFill>
                  <a:prstClr val="black"/>
                </a:solidFill>
                <a:latin typeface="Calibri"/>
              </a:rPr>
              <a:t>1</a:t>
            </a:r>
            <a:r>
              <a:rPr lang="en-US" sz="1800" dirty="0">
                <a:solidFill>
                  <a:prstClr val="black"/>
                </a:solidFill>
                <a:latin typeface="Calibri"/>
              </a:rPr>
              <a:t>,…,</a:t>
            </a:r>
            <a:r>
              <a:rPr lang="en-US" sz="1800" dirty="0" err="1">
                <a:solidFill>
                  <a:prstClr val="black"/>
                </a:solidFill>
                <a:latin typeface="Calibri"/>
              </a:rPr>
              <a:t>a</a:t>
            </a:r>
            <a:r>
              <a:rPr lang="en-US" sz="1800" baseline="-25000" dirty="0" err="1">
                <a:solidFill>
                  <a:prstClr val="black"/>
                </a:solidFill>
                <a:latin typeface="Calibri"/>
              </a:rPr>
              <a:t>k</a:t>
            </a:r>
            <a:r>
              <a:rPr lang="en-US" baseline="-25000" dirty="0" smtClean="0">
                <a:solidFill>
                  <a:prstClr val="black"/>
                </a:solidFill>
                <a:latin typeface="Calibri"/>
              </a:rPr>
              <a:t> </a:t>
            </a:r>
            <a:endParaRPr lang="en-US" sz="1800" dirty="0">
              <a:solidFill>
                <a:prstClr val="black"/>
              </a:solidFill>
              <a:latin typeface="Calibri"/>
            </a:endParaRPr>
          </a:p>
          <a:p>
            <a:pPr marL="457142" indent="-457142">
              <a:buFontTx/>
              <a:buAutoNum type="arabicPeriod"/>
            </a:pPr>
            <a:r>
              <a:rPr lang="en-US" sz="1800" dirty="0">
                <a:solidFill>
                  <a:srgbClr val="000000"/>
                </a:solidFill>
                <a:latin typeface="Calibri"/>
              </a:rPr>
              <a:t> </a:t>
            </a:r>
            <a:r>
              <a:rPr lang="en-US" sz="1800" dirty="0">
                <a:solidFill>
                  <a:srgbClr val="FF0000"/>
                </a:solidFill>
                <a:latin typeface="Calibri"/>
              </a:rPr>
              <a:t>Apply HAVING condition C</a:t>
            </a:r>
            <a:r>
              <a:rPr lang="en-US" sz="1800" baseline="-25000" dirty="0">
                <a:solidFill>
                  <a:srgbClr val="FF0000"/>
                </a:solidFill>
                <a:latin typeface="Calibri"/>
              </a:rPr>
              <a:t>2</a:t>
            </a:r>
            <a:r>
              <a:rPr lang="en-US" sz="1800" dirty="0">
                <a:solidFill>
                  <a:srgbClr val="FF0000"/>
                </a:solidFill>
                <a:latin typeface="Calibri"/>
              </a:rPr>
              <a:t> to each group (may have aggregates)</a:t>
            </a:r>
          </a:p>
          <a:p>
            <a:pPr marL="457142" indent="-457142">
              <a:buFontTx/>
              <a:buAutoNum type="arabicPeriod"/>
            </a:pPr>
            <a:r>
              <a:rPr lang="en-US" sz="1800" dirty="0">
                <a:solidFill>
                  <a:prstClr val="black"/>
                </a:solidFill>
                <a:latin typeface="Calibri"/>
              </a:rPr>
              <a:t> Compute aggregates in </a:t>
            </a:r>
            <a:r>
              <a:rPr lang="en-US" sz="1800" dirty="0">
                <a:solidFill>
                  <a:srgbClr val="ED7D31"/>
                </a:solidFill>
                <a:latin typeface="Calibri"/>
              </a:rPr>
              <a:t>SELECT</a:t>
            </a:r>
            <a:r>
              <a:rPr lang="en-US" sz="1800" dirty="0">
                <a:solidFill>
                  <a:prstClr val="black"/>
                </a:solidFill>
                <a:latin typeface="Calibri"/>
              </a:rPr>
              <a:t>, S, and return the result</a:t>
            </a:r>
          </a:p>
        </p:txBody>
      </p:sp>
      <p:grpSp>
        <p:nvGrpSpPr>
          <p:cNvPr id="10" name="Group 9"/>
          <p:cNvGrpSpPr/>
          <p:nvPr/>
        </p:nvGrpSpPr>
        <p:grpSpPr>
          <a:xfrm>
            <a:off x="0" y="-16882"/>
            <a:ext cx="9144000" cy="261610"/>
            <a:chOff x="0" y="-22510"/>
            <a:chExt cx="12192000" cy="348813"/>
          </a:xfrm>
        </p:grpSpPr>
        <p:sp>
          <p:nvSpPr>
            <p:cNvPr id="12" name="Rectangle 11"/>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685715"/>
              <a:endParaRPr lang="en-US" sz="1100" b="1" i="1" kern="1200" dirty="0">
                <a:solidFill>
                  <a:prstClr val="black">
                    <a:lumMod val="65000"/>
                    <a:lumOff val="35000"/>
                  </a:prstClr>
                </a:solidFill>
                <a:latin typeface="Calibri Light"/>
              </a:endParaRPr>
            </a:p>
          </p:txBody>
        </p:sp>
        <p:sp>
          <p:nvSpPr>
            <p:cNvPr id="13" name="TextBox 12"/>
            <p:cNvSpPr txBox="1"/>
            <p:nvPr/>
          </p:nvSpPr>
          <p:spPr>
            <a:xfrm>
              <a:off x="188780" y="-22510"/>
              <a:ext cx="2524623" cy="348813"/>
            </a:xfrm>
            <a:prstGeom prst="rect">
              <a:avLst/>
            </a:prstGeom>
            <a:noFill/>
          </p:spPr>
          <p:txBody>
            <a:bodyPr wrap="none" rtlCol="0">
              <a:spAutoFit/>
            </a:bodyPr>
            <a:lstStyle/>
            <a:p>
              <a:pPr defTabSz="685715"/>
              <a:r>
                <a:rPr lang="en-US" sz="1100" b="1" i="1" kern="1200" dirty="0">
                  <a:solidFill>
                    <a:prstClr val="black">
                      <a:lumMod val="65000"/>
                      <a:lumOff val="35000"/>
                    </a:prstClr>
                  </a:solidFill>
                  <a:latin typeface="Calibri Light"/>
                  <a:ea typeface="+mn-ea"/>
                  <a:cs typeface="+mn-cs"/>
                </a:rPr>
                <a:t>Midterm Review  &gt;  Lecture 3</a:t>
              </a:r>
            </a:p>
          </p:txBody>
        </p:sp>
      </p:grpSp>
    </p:spTree>
    <p:extLst>
      <p:ext uri="{BB962C8B-B14F-4D97-AF65-F5344CB8AC3E}">
        <p14:creationId xmlns:p14="http://schemas.microsoft.com/office/powerpoint/2010/main" val="2448992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371725" y="630225"/>
            <a:ext cx="6331500" cy="1542000"/>
          </a:xfrm>
          <a:prstGeom prst="rect">
            <a:avLst/>
          </a:prstGeom>
        </p:spPr>
        <p:txBody>
          <a:bodyPr lIns="91383" tIns="91383" rIns="91383" bIns="91383" anchor="t" anchorCtr="0">
            <a:noAutofit/>
          </a:bodyPr>
          <a:lstStyle/>
          <a:p>
            <a:r>
              <a:rPr lang="en"/>
              <a:t>Entities and Relationships (E/R)</a:t>
            </a:r>
          </a:p>
        </p:txBody>
      </p:sp>
      <p:sp>
        <p:nvSpPr>
          <p:cNvPr id="80" name="Shape 80"/>
          <p:cNvSpPr txBox="1">
            <a:spLocks noGrp="1"/>
          </p:cNvSpPr>
          <p:nvPr>
            <p:ph type="subTitle" idx="1"/>
          </p:nvPr>
        </p:nvSpPr>
        <p:spPr>
          <a:xfrm>
            <a:off x="2390266" y="3238450"/>
            <a:ext cx="6331500" cy="1241700"/>
          </a:xfrm>
          <a:prstGeom prst="rect">
            <a:avLst/>
          </a:prstGeom>
        </p:spPr>
        <p:txBody>
          <a:bodyPr lIns="91383" tIns="91383" rIns="91383" bIns="91383" anchor="b" anchorCtr="0">
            <a:noAutofit/>
          </a:bodyPr>
          <a:lstStyle/>
          <a:p>
            <a:endParaRPr/>
          </a:p>
        </p:txBody>
      </p:sp>
    </p:spTree>
    <p:extLst>
      <p:ext uri="{BB962C8B-B14F-4D97-AF65-F5344CB8AC3E}">
        <p14:creationId xmlns:p14="http://schemas.microsoft.com/office/powerpoint/2010/main" val="18717533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2371725" y="630225"/>
            <a:ext cx="6331500" cy="1542000"/>
          </a:xfrm>
          <a:prstGeom prst="rect">
            <a:avLst/>
          </a:prstGeom>
        </p:spPr>
        <p:txBody>
          <a:bodyPr lIns="91383" tIns="91383" rIns="91383" bIns="91383" anchor="t" anchorCtr="0">
            <a:noAutofit/>
          </a:bodyPr>
          <a:lstStyle/>
          <a:p>
            <a:endParaRPr dirty="0"/>
          </a:p>
        </p:txBody>
      </p:sp>
      <p:sp>
        <p:nvSpPr>
          <p:cNvPr id="86" name="Shape 86"/>
          <p:cNvSpPr txBox="1">
            <a:spLocks noGrp="1"/>
          </p:cNvSpPr>
          <p:nvPr>
            <p:ph type="subTitle" idx="1"/>
          </p:nvPr>
        </p:nvSpPr>
        <p:spPr>
          <a:xfrm>
            <a:off x="2390266" y="3238450"/>
            <a:ext cx="6331500" cy="1241700"/>
          </a:xfrm>
          <a:prstGeom prst="rect">
            <a:avLst/>
          </a:prstGeom>
        </p:spPr>
        <p:txBody>
          <a:bodyPr lIns="91383" tIns="91383" rIns="91383" bIns="91383" anchor="b" anchorCtr="0">
            <a:noAutofit/>
          </a:bodyPr>
          <a:lstStyle/>
          <a:p>
            <a:endParaRPr/>
          </a:p>
        </p:txBody>
      </p:sp>
      <p:pic>
        <p:nvPicPr>
          <p:cNvPr id="87" name="Shape 87"/>
          <p:cNvPicPr preferRelativeResize="0"/>
          <p:nvPr/>
        </p:nvPicPr>
        <p:blipFill>
          <a:blip r:embed="rId3">
            <a:alphaModFix/>
          </a:blip>
          <a:stretch>
            <a:fillRect/>
          </a:stretch>
        </p:blipFill>
        <p:spPr>
          <a:xfrm>
            <a:off x="255574" y="0"/>
            <a:ext cx="8632850" cy="51435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2400250" y="575950"/>
            <a:ext cx="6321600" cy="635400"/>
          </a:xfrm>
          <a:prstGeom prst="rect">
            <a:avLst/>
          </a:prstGeom>
        </p:spPr>
        <p:txBody>
          <a:bodyPr lIns="91383" tIns="91383" rIns="91383" bIns="91383" anchor="t" anchorCtr="0">
            <a:noAutofit/>
          </a:bodyPr>
          <a:lstStyle/>
          <a:p>
            <a:r>
              <a:rPr lang="en"/>
              <a:t>Review: Entity Set</a:t>
            </a:r>
          </a:p>
        </p:txBody>
      </p:sp>
      <p:sp>
        <p:nvSpPr>
          <p:cNvPr id="93" name="Shape 93"/>
          <p:cNvSpPr/>
          <p:nvPr/>
        </p:nvSpPr>
        <p:spPr>
          <a:xfrm>
            <a:off x="3266500" y="2447150"/>
            <a:ext cx="2775000" cy="961500"/>
          </a:xfrm>
          <a:prstGeom prst="rect">
            <a:avLst/>
          </a:prstGeom>
          <a:solidFill>
            <a:srgbClr val="FCE5CD"/>
          </a:solidFill>
          <a:ln w="9525" cap="flat" cmpd="sng">
            <a:solidFill>
              <a:schemeClr val="dk2"/>
            </a:solidFill>
            <a:prstDash val="solid"/>
            <a:round/>
            <a:headEnd type="none" w="med" len="med"/>
            <a:tailEnd type="none" w="med" len="med"/>
          </a:ln>
        </p:spPr>
        <p:txBody>
          <a:bodyPr lIns="91383" tIns="91383" rIns="91383" bIns="91383" anchor="ctr" anchorCtr="0">
            <a:noAutofit/>
          </a:bodyPr>
          <a:lstStyle/>
          <a:p>
            <a:pPr algn="ctr"/>
            <a:r>
              <a:rPr lang="en" sz="3100"/>
              <a:t>Product</a:t>
            </a:r>
          </a:p>
        </p:txBody>
      </p:sp>
      <p:cxnSp>
        <p:nvCxnSpPr>
          <p:cNvPr id="94" name="Shape 94"/>
          <p:cNvCxnSpPr/>
          <p:nvPr/>
        </p:nvCxnSpPr>
        <p:spPr>
          <a:xfrm rot="10800000">
            <a:off x="2479775" y="2228575"/>
            <a:ext cx="775800" cy="415200"/>
          </a:xfrm>
          <a:prstGeom prst="straightConnector1">
            <a:avLst/>
          </a:prstGeom>
          <a:noFill/>
          <a:ln w="9525" cap="flat" cmpd="sng">
            <a:solidFill>
              <a:schemeClr val="dk2"/>
            </a:solidFill>
            <a:prstDash val="solid"/>
            <a:round/>
            <a:headEnd type="none" w="lg" len="lg"/>
            <a:tailEnd type="none" w="lg" len="lg"/>
          </a:ln>
        </p:spPr>
      </p:cxnSp>
      <p:sp>
        <p:nvSpPr>
          <p:cNvPr id="95" name="Shape 95"/>
          <p:cNvSpPr/>
          <p:nvPr/>
        </p:nvSpPr>
        <p:spPr>
          <a:xfrm>
            <a:off x="1420225" y="1562225"/>
            <a:ext cx="1223400" cy="797400"/>
          </a:xfrm>
          <a:prstGeom prst="ellipse">
            <a:avLst/>
          </a:prstGeom>
          <a:solidFill>
            <a:srgbClr val="D9EAD3"/>
          </a:solidFill>
          <a:ln w="9525" cap="flat" cmpd="sng">
            <a:solidFill>
              <a:schemeClr val="dk2"/>
            </a:solidFill>
            <a:prstDash val="solid"/>
            <a:round/>
            <a:headEnd type="none" w="med" len="med"/>
            <a:tailEnd type="none" w="med" len="med"/>
          </a:ln>
        </p:spPr>
        <p:txBody>
          <a:bodyPr lIns="91383" tIns="91383" rIns="91383" bIns="91383" anchor="ctr" anchorCtr="0">
            <a:noAutofit/>
          </a:bodyPr>
          <a:lstStyle/>
          <a:p>
            <a:r>
              <a:rPr lang="en" sz="1800"/>
              <a:t>Name</a:t>
            </a:r>
          </a:p>
        </p:txBody>
      </p:sp>
      <p:sp>
        <p:nvSpPr>
          <p:cNvPr id="96" name="Shape 96"/>
          <p:cNvSpPr/>
          <p:nvPr/>
        </p:nvSpPr>
        <p:spPr>
          <a:xfrm>
            <a:off x="4064025" y="1364300"/>
            <a:ext cx="1376400" cy="775800"/>
          </a:xfrm>
          <a:prstGeom prst="ellipse">
            <a:avLst/>
          </a:prstGeom>
          <a:solidFill>
            <a:srgbClr val="D9EAD3"/>
          </a:solidFill>
          <a:ln w="9525" cap="flat" cmpd="sng">
            <a:solidFill>
              <a:schemeClr val="dk2"/>
            </a:solidFill>
            <a:prstDash val="solid"/>
            <a:round/>
            <a:headEnd type="none" w="med" len="med"/>
            <a:tailEnd type="none" w="med" len="med"/>
          </a:ln>
        </p:spPr>
        <p:txBody>
          <a:bodyPr lIns="91383" tIns="91383" rIns="91383" bIns="91383" anchor="ctr" anchorCtr="0">
            <a:noAutofit/>
          </a:bodyPr>
          <a:lstStyle/>
          <a:p>
            <a:r>
              <a:rPr lang="en" sz="2000"/>
              <a:t>Price</a:t>
            </a:r>
          </a:p>
        </p:txBody>
      </p:sp>
      <p:cxnSp>
        <p:nvCxnSpPr>
          <p:cNvPr id="97" name="Shape 97"/>
          <p:cNvCxnSpPr>
            <a:stCxn id="96" idx="4"/>
            <a:endCxn id="93" idx="0"/>
          </p:cNvCxnSpPr>
          <p:nvPr/>
        </p:nvCxnSpPr>
        <p:spPr>
          <a:xfrm flipH="1">
            <a:off x="4654125" y="2140100"/>
            <a:ext cx="98100" cy="307200"/>
          </a:xfrm>
          <a:prstGeom prst="straightConnector1">
            <a:avLst/>
          </a:prstGeom>
          <a:noFill/>
          <a:ln w="9525" cap="flat" cmpd="sng">
            <a:solidFill>
              <a:schemeClr val="dk2"/>
            </a:solidFill>
            <a:prstDash val="solid"/>
            <a:round/>
            <a:headEnd type="none" w="lg" len="lg"/>
            <a:tailEnd type="none" w="lg" len="lg"/>
          </a:ln>
        </p:spPr>
      </p:cxnSp>
      <p:cxnSp>
        <p:nvCxnSpPr>
          <p:cNvPr id="98" name="Shape 98"/>
          <p:cNvCxnSpPr/>
          <p:nvPr/>
        </p:nvCxnSpPr>
        <p:spPr>
          <a:xfrm>
            <a:off x="1780675" y="2129300"/>
            <a:ext cx="502500" cy="108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childTnLst>
                                </p:cTn>
                              </p:par>
                              <p:par>
                                <p:cTn id="8" presetID="10"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1000"/>
                                        <p:tgtEl>
                                          <p:spTgt spid="96"/>
                                        </p:tgtEl>
                                      </p:cBhvr>
                                    </p:animEffect>
                                  </p:childTnLst>
                                </p:cTn>
                              </p:par>
                              <p:par>
                                <p:cTn id="11" presetID="10"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fade">
                                      <p:cBhvr>
                                        <p:cTn id="13" dur="1000"/>
                                        <p:tgtEl>
                                          <p:spTgt spid="97"/>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10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l="3095" r="3095"/>
          <a:stretch/>
        </p:blipFill>
        <p:spPr>
          <a:xfrm>
            <a:off x="496014" y="1752600"/>
            <a:ext cx="8282098" cy="2910624"/>
          </a:xfrm>
          <a:prstGeom prst="rect">
            <a:avLst/>
          </a:prstGeom>
          <a:noFill/>
          <a:ln>
            <a:noFill/>
          </a:ln>
        </p:spPr>
      </p:pic>
      <p:sp>
        <p:nvSpPr>
          <p:cNvPr id="104" name="Shape 104"/>
          <p:cNvSpPr txBox="1">
            <a:spLocks noGrp="1"/>
          </p:cNvSpPr>
          <p:nvPr>
            <p:ph type="title"/>
          </p:nvPr>
        </p:nvSpPr>
        <p:spPr>
          <a:xfrm>
            <a:off x="365812" y="319750"/>
            <a:ext cx="3124200" cy="1175700"/>
          </a:xfrm>
          <a:prstGeom prst="rect">
            <a:avLst/>
          </a:prstGeom>
        </p:spPr>
        <p:txBody>
          <a:bodyPr lIns="91383" tIns="91383" rIns="91383" bIns="91383" anchor="t" anchorCtr="0">
            <a:noAutofit/>
          </a:bodyPr>
          <a:lstStyle/>
          <a:p>
            <a:endParaRPr/>
          </a:p>
        </p:txBody>
      </p:sp>
      <p:sp>
        <p:nvSpPr>
          <p:cNvPr id="105" name="Shape 105"/>
          <p:cNvSpPr txBox="1">
            <a:spLocks noGrp="1"/>
          </p:cNvSpPr>
          <p:nvPr>
            <p:ph type="body" idx="1"/>
          </p:nvPr>
        </p:nvSpPr>
        <p:spPr>
          <a:xfrm>
            <a:off x="3617887" y="319750"/>
            <a:ext cx="5160300" cy="1175700"/>
          </a:xfrm>
          <a:prstGeom prst="rect">
            <a:avLst/>
          </a:prstGeom>
        </p:spPr>
        <p:txBody>
          <a:bodyPr lIns="91383" tIns="91383" rIns="91383" bIns="91383" anchor="t" anchorCtr="0">
            <a:noAutofit/>
          </a:bodyPr>
          <a:lstStyle/>
          <a:p>
            <a:r>
              <a:rPr lang="en" sz="2100"/>
              <a:t>A relationship is between two entity sets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Logistics</a:t>
            </a:r>
            <a:endParaRPr lang="en-US" dirty="0"/>
          </a:p>
        </p:txBody>
      </p:sp>
      <p:sp>
        <p:nvSpPr>
          <p:cNvPr id="4" name="Content Placeholder 3"/>
          <p:cNvSpPr>
            <a:spLocks noGrp="1"/>
          </p:cNvSpPr>
          <p:nvPr>
            <p:ph idx="1"/>
          </p:nvPr>
        </p:nvSpPr>
        <p:spPr/>
        <p:txBody>
          <a:bodyPr/>
          <a:lstStyle/>
          <a:p>
            <a:r>
              <a:rPr lang="en-US" dirty="0" smtClean="0"/>
              <a:t>Midterm will be held Thursday October 27</a:t>
            </a:r>
            <a:r>
              <a:rPr lang="en-US" baseline="30000" dirty="0" smtClean="0"/>
              <a:t>th</a:t>
            </a:r>
            <a:r>
              <a:rPr lang="en-US" dirty="0" smtClean="0"/>
              <a:t> from 3pm - 4:20pm (during class time). Please arrive early – the exam will start on time!</a:t>
            </a:r>
          </a:p>
          <a:p>
            <a:endParaRPr lang="en-US" dirty="0"/>
          </a:p>
          <a:p>
            <a:r>
              <a:rPr lang="en-US" b="1" dirty="0" smtClean="0"/>
              <a:t>Last Names A-M: </a:t>
            </a:r>
            <a:r>
              <a:rPr lang="en-US" b="1" dirty="0" err="1" smtClean="0"/>
              <a:t>Nvidia</a:t>
            </a:r>
            <a:r>
              <a:rPr lang="en-US" b="1" dirty="0" smtClean="0"/>
              <a:t> </a:t>
            </a:r>
            <a:r>
              <a:rPr lang="en-US" b="1" dirty="0" err="1" smtClean="0"/>
              <a:t>Aud</a:t>
            </a:r>
            <a:endParaRPr lang="en-US" b="1" dirty="0" smtClean="0"/>
          </a:p>
          <a:p>
            <a:r>
              <a:rPr lang="en-US" b="1" dirty="0" smtClean="0"/>
              <a:t>Last Names N-Z: Hewlett 200</a:t>
            </a:r>
          </a:p>
          <a:p>
            <a:pPr marL="0" indent="0">
              <a:buNone/>
            </a:pPr>
            <a:endParaRPr lang="en-US" dirty="0" smtClean="0"/>
          </a:p>
          <a:p>
            <a:r>
              <a:rPr lang="en-US" dirty="0" smtClean="0"/>
              <a:t>If you have arranged to take the alternate exam, but haven’t yet received details about it – please email Tara (</a:t>
            </a:r>
            <a:r>
              <a:rPr lang="en-US" dirty="0" err="1" smtClean="0"/>
              <a:t>taragb@stanford.edu</a:t>
            </a:r>
            <a:r>
              <a:rPr lang="en-US" dirty="0" smtClean="0"/>
              <a:t>). </a:t>
            </a:r>
          </a:p>
        </p:txBody>
      </p:sp>
    </p:spTree>
    <p:extLst>
      <p:ext uri="{BB962C8B-B14F-4D97-AF65-F5344CB8AC3E}">
        <p14:creationId xmlns:p14="http://schemas.microsoft.com/office/powerpoint/2010/main" val="8137914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65812" y="319750"/>
            <a:ext cx="3124200" cy="1175700"/>
          </a:xfrm>
          <a:prstGeom prst="rect">
            <a:avLst/>
          </a:prstGeom>
        </p:spPr>
        <p:txBody>
          <a:bodyPr lIns="91383" tIns="91383" rIns="91383" bIns="91383" anchor="t" anchorCtr="0">
            <a:noAutofit/>
          </a:bodyPr>
          <a:lstStyle/>
          <a:p>
            <a:endParaRPr/>
          </a:p>
        </p:txBody>
      </p:sp>
      <p:sp>
        <p:nvSpPr>
          <p:cNvPr id="111" name="Shape 111"/>
          <p:cNvSpPr txBox="1">
            <a:spLocks noGrp="1"/>
          </p:cNvSpPr>
          <p:nvPr>
            <p:ph type="body" idx="1"/>
          </p:nvPr>
        </p:nvSpPr>
        <p:spPr>
          <a:xfrm>
            <a:off x="3617887" y="319750"/>
            <a:ext cx="5160300" cy="1175700"/>
          </a:xfrm>
          <a:prstGeom prst="rect">
            <a:avLst/>
          </a:prstGeom>
        </p:spPr>
        <p:txBody>
          <a:bodyPr lIns="91383" tIns="91383" rIns="91383" bIns="91383" anchor="t" anchorCtr="0">
            <a:noAutofit/>
          </a:bodyPr>
          <a:lstStyle/>
          <a:p>
            <a:endParaRPr/>
          </a:p>
        </p:txBody>
      </p:sp>
      <p:pic>
        <p:nvPicPr>
          <p:cNvPr id="112" name="Shape 112"/>
          <p:cNvPicPr preferRelativeResize="0"/>
          <p:nvPr/>
        </p:nvPicPr>
        <p:blipFill>
          <a:blip r:embed="rId3">
            <a:alphaModFix/>
          </a:blip>
          <a:stretch>
            <a:fillRect/>
          </a:stretch>
        </p:blipFill>
        <p:spPr>
          <a:xfrm>
            <a:off x="24" y="19757"/>
            <a:ext cx="9143999" cy="508246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65812" y="319750"/>
            <a:ext cx="3124200" cy="1175700"/>
          </a:xfrm>
          <a:prstGeom prst="rect">
            <a:avLst/>
          </a:prstGeom>
        </p:spPr>
        <p:txBody>
          <a:bodyPr lIns="91383" tIns="91383" rIns="91383" bIns="91383" anchor="t" anchorCtr="0">
            <a:noAutofit/>
          </a:bodyPr>
          <a:lstStyle/>
          <a:p>
            <a:endParaRPr/>
          </a:p>
        </p:txBody>
      </p:sp>
      <p:sp>
        <p:nvSpPr>
          <p:cNvPr id="118" name="Shape 118"/>
          <p:cNvSpPr txBox="1">
            <a:spLocks noGrp="1"/>
          </p:cNvSpPr>
          <p:nvPr>
            <p:ph type="body" idx="1"/>
          </p:nvPr>
        </p:nvSpPr>
        <p:spPr>
          <a:xfrm>
            <a:off x="3617887" y="319750"/>
            <a:ext cx="5160300" cy="1175700"/>
          </a:xfrm>
          <a:prstGeom prst="rect">
            <a:avLst/>
          </a:prstGeom>
        </p:spPr>
        <p:txBody>
          <a:bodyPr lIns="91383" tIns="91383" rIns="91383" bIns="91383" anchor="t" anchorCtr="0">
            <a:noAutofit/>
          </a:bodyPr>
          <a:lstStyle/>
          <a:p>
            <a:r>
              <a:rPr lang="en" sz="2000"/>
              <a:t>Modeling something as a relationship makes it unique</a:t>
            </a:r>
          </a:p>
        </p:txBody>
      </p:sp>
      <p:pic>
        <p:nvPicPr>
          <p:cNvPr id="119" name="Shape 119"/>
          <p:cNvPicPr preferRelativeResize="0"/>
          <p:nvPr/>
        </p:nvPicPr>
        <p:blipFill>
          <a:blip r:embed="rId3">
            <a:alphaModFix/>
          </a:blip>
          <a:stretch>
            <a:fillRect/>
          </a:stretch>
        </p:blipFill>
        <p:spPr>
          <a:xfrm>
            <a:off x="461969" y="1390650"/>
            <a:ext cx="8220075" cy="2362200"/>
          </a:xfrm>
          <a:prstGeom prst="rect">
            <a:avLst/>
          </a:prstGeom>
          <a:noFill/>
          <a:ln>
            <a:noFill/>
          </a:ln>
        </p:spPr>
      </p:pic>
      <p:pic>
        <p:nvPicPr>
          <p:cNvPr id="120" name="Shape 120"/>
          <p:cNvPicPr preferRelativeResize="0"/>
          <p:nvPr/>
        </p:nvPicPr>
        <p:blipFill rotWithShape="1">
          <a:blip r:embed="rId4">
            <a:alphaModFix/>
          </a:blip>
          <a:srcRect t="2562"/>
          <a:stretch/>
        </p:blipFill>
        <p:spPr>
          <a:xfrm>
            <a:off x="147650" y="1390674"/>
            <a:ext cx="8848725" cy="2078849"/>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65812" y="319750"/>
            <a:ext cx="3124200" cy="1175700"/>
          </a:xfrm>
          <a:prstGeom prst="rect">
            <a:avLst/>
          </a:prstGeom>
        </p:spPr>
        <p:txBody>
          <a:bodyPr lIns="91383" tIns="91383" rIns="91383" bIns="91383" anchor="t" anchorCtr="0">
            <a:noAutofit/>
          </a:bodyPr>
          <a:lstStyle/>
          <a:p>
            <a:r>
              <a:rPr lang="en"/>
              <a:t>Multiplicity of relationships</a:t>
            </a:r>
          </a:p>
        </p:txBody>
      </p:sp>
      <p:sp>
        <p:nvSpPr>
          <p:cNvPr id="126" name="Shape 126"/>
          <p:cNvSpPr txBox="1">
            <a:spLocks noGrp="1"/>
          </p:cNvSpPr>
          <p:nvPr>
            <p:ph type="body" idx="1"/>
          </p:nvPr>
        </p:nvSpPr>
        <p:spPr>
          <a:xfrm>
            <a:off x="3617887" y="319750"/>
            <a:ext cx="5160300" cy="1175700"/>
          </a:xfrm>
          <a:prstGeom prst="rect">
            <a:avLst/>
          </a:prstGeom>
        </p:spPr>
        <p:txBody>
          <a:bodyPr lIns="91383" tIns="91383" rIns="91383" bIns="91383" anchor="t" anchorCtr="0">
            <a:noAutofit/>
          </a:bodyPr>
          <a:lstStyle/>
          <a:p>
            <a:endParaRPr/>
          </a:p>
        </p:txBody>
      </p:sp>
      <p:pic>
        <p:nvPicPr>
          <p:cNvPr id="127" name="Shape 127"/>
          <p:cNvPicPr preferRelativeResize="0"/>
          <p:nvPr/>
        </p:nvPicPr>
        <p:blipFill>
          <a:blip r:embed="rId3">
            <a:alphaModFix/>
          </a:blip>
          <a:stretch>
            <a:fillRect/>
          </a:stretch>
        </p:blipFill>
        <p:spPr>
          <a:xfrm>
            <a:off x="3287408" y="648701"/>
            <a:ext cx="5821299" cy="38460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65812" y="319750"/>
            <a:ext cx="3124200" cy="1175700"/>
          </a:xfrm>
          <a:prstGeom prst="rect">
            <a:avLst/>
          </a:prstGeom>
        </p:spPr>
        <p:txBody>
          <a:bodyPr lIns="91383" tIns="91383" rIns="91383" bIns="91383" anchor="t" anchorCtr="0">
            <a:noAutofit/>
          </a:bodyPr>
          <a:lstStyle/>
          <a:p>
            <a:endParaRPr/>
          </a:p>
        </p:txBody>
      </p:sp>
      <p:sp>
        <p:nvSpPr>
          <p:cNvPr id="133" name="Shape 133"/>
          <p:cNvSpPr txBox="1">
            <a:spLocks noGrp="1"/>
          </p:cNvSpPr>
          <p:nvPr>
            <p:ph type="body" idx="1"/>
          </p:nvPr>
        </p:nvSpPr>
        <p:spPr>
          <a:xfrm>
            <a:off x="3617887" y="319750"/>
            <a:ext cx="5160300" cy="1175700"/>
          </a:xfrm>
          <a:prstGeom prst="rect">
            <a:avLst/>
          </a:prstGeom>
        </p:spPr>
        <p:txBody>
          <a:bodyPr lIns="91383" tIns="91383" rIns="91383" bIns="91383" anchor="t" anchorCtr="0">
            <a:noAutofit/>
          </a:bodyPr>
          <a:lstStyle/>
          <a:p>
            <a:endParaRPr/>
          </a:p>
        </p:txBody>
      </p:sp>
      <p:pic>
        <p:nvPicPr>
          <p:cNvPr id="134" name="Shape 134"/>
          <p:cNvPicPr preferRelativeResize="0"/>
          <p:nvPr/>
        </p:nvPicPr>
        <p:blipFill>
          <a:blip r:embed="rId3">
            <a:alphaModFix/>
          </a:blip>
          <a:stretch>
            <a:fillRect/>
          </a:stretch>
        </p:blipFill>
        <p:spPr>
          <a:xfrm>
            <a:off x="361950" y="395288"/>
            <a:ext cx="8420100" cy="435292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65812" y="319750"/>
            <a:ext cx="3124200" cy="1175700"/>
          </a:xfrm>
          <a:prstGeom prst="rect">
            <a:avLst/>
          </a:prstGeom>
        </p:spPr>
        <p:txBody>
          <a:bodyPr lIns="91383" tIns="91383" rIns="91383" bIns="91383" anchor="t" anchorCtr="0">
            <a:noAutofit/>
          </a:bodyPr>
          <a:lstStyle/>
          <a:p>
            <a:r>
              <a:rPr lang="en"/>
              <a:t>What’s wrong?</a:t>
            </a:r>
          </a:p>
        </p:txBody>
      </p:sp>
      <p:sp>
        <p:nvSpPr>
          <p:cNvPr id="140" name="Shape 140"/>
          <p:cNvSpPr txBox="1">
            <a:spLocks noGrp="1"/>
          </p:cNvSpPr>
          <p:nvPr>
            <p:ph type="body" idx="1"/>
          </p:nvPr>
        </p:nvSpPr>
        <p:spPr>
          <a:xfrm>
            <a:off x="3617887" y="319750"/>
            <a:ext cx="5160300" cy="1175700"/>
          </a:xfrm>
          <a:prstGeom prst="rect">
            <a:avLst/>
          </a:prstGeom>
        </p:spPr>
        <p:txBody>
          <a:bodyPr lIns="91383" tIns="91383" rIns="91383" bIns="91383" anchor="t" anchorCtr="0">
            <a:noAutofit/>
          </a:bodyPr>
          <a:lstStyle/>
          <a:p>
            <a:endParaRPr/>
          </a:p>
        </p:txBody>
      </p:sp>
      <p:pic>
        <p:nvPicPr>
          <p:cNvPr id="141" name="Shape 141"/>
          <p:cNvPicPr preferRelativeResize="0"/>
          <p:nvPr/>
        </p:nvPicPr>
        <p:blipFill>
          <a:blip r:embed="rId3">
            <a:alphaModFix/>
          </a:blip>
          <a:stretch>
            <a:fillRect/>
          </a:stretch>
        </p:blipFill>
        <p:spPr>
          <a:xfrm>
            <a:off x="24" y="1599381"/>
            <a:ext cx="9143999" cy="1944736"/>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65812" y="319750"/>
            <a:ext cx="3124200" cy="1175700"/>
          </a:xfrm>
          <a:prstGeom prst="rect">
            <a:avLst/>
          </a:prstGeom>
        </p:spPr>
        <p:txBody>
          <a:bodyPr lIns="91383" tIns="91383" rIns="91383" bIns="91383" anchor="t" anchorCtr="0">
            <a:noAutofit/>
          </a:bodyPr>
          <a:lstStyle/>
          <a:p>
            <a:endParaRPr/>
          </a:p>
        </p:txBody>
      </p:sp>
      <p:sp>
        <p:nvSpPr>
          <p:cNvPr id="147" name="Shape 147"/>
          <p:cNvSpPr txBox="1">
            <a:spLocks noGrp="1"/>
          </p:cNvSpPr>
          <p:nvPr>
            <p:ph type="body" idx="1"/>
          </p:nvPr>
        </p:nvSpPr>
        <p:spPr>
          <a:xfrm>
            <a:off x="3617887" y="319750"/>
            <a:ext cx="5160300" cy="1175700"/>
          </a:xfrm>
          <a:prstGeom prst="rect">
            <a:avLst/>
          </a:prstGeom>
        </p:spPr>
        <p:txBody>
          <a:bodyPr lIns="91383" tIns="91383" rIns="91383" bIns="91383" anchor="t" anchorCtr="0">
            <a:noAutofit/>
          </a:bodyPr>
          <a:lstStyle/>
          <a:p>
            <a:endParaRPr/>
          </a:p>
        </p:txBody>
      </p:sp>
      <p:pic>
        <p:nvPicPr>
          <p:cNvPr id="148" name="Shape 148"/>
          <p:cNvPicPr preferRelativeResize="0"/>
          <p:nvPr/>
        </p:nvPicPr>
        <p:blipFill>
          <a:blip r:embed="rId3">
            <a:alphaModFix/>
          </a:blip>
          <a:stretch>
            <a:fillRect/>
          </a:stretch>
        </p:blipFill>
        <p:spPr>
          <a:xfrm>
            <a:off x="53037" y="18"/>
            <a:ext cx="9037973" cy="51434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FDs, BCNF, and MVDs</a:t>
            </a:r>
            <a:endParaRPr lang="en-US" dirty="0"/>
          </a:p>
        </p:txBody>
      </p:sp>
      <p:grpSp>
        <p:nvGrpSpPr>
          <p:cNvPr id="4" name="Group 3"/>
          <p:cNvGrpSpPr/>
          <p:nvPr/>
        </p:nvGrpSpPr>
        <p:grpSpPr>
          <a:xfrm>
            <a:off x="0" y="-16881"/>
            <a:ext cx="9144000" cy="261610"/>
            <a:chOff x="0" y="-22510"/>
            <a:chExt cx="12192000" cy="348813"/>
          </a:xfrm>
        </p:grpSpPr>
        <p:sp>
          <p:nvSpPr>
            <p:cNvPr id="5" name="Rectangle 4"/>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6" name="TextBox 5"/>
            <p:cNvSpPr txBox="1"/>
            <p:nvPr/>
          </p:nvSpPr>
          <p:spPr>
            <a:xfrm>
              <a:off x="188780" y="-22510"/>
              <a:ext cx="1725321"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186704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18165"/>
            <a:ext cx="7886700" cy="994172"/>
          </a:xfrm>
        </p:spPr>
        <p:txBody>
          <a:bodyPr/>
          <a:lstStyle/>
          <a:p>
            <a:r>
              <a:rPr lang="en-US" dirty="0" smtClean="0"/>
              <a:t>A Picture Of FDs</a:t>
            </a:r>
            <a:endParaRPr lang="en-US" dirty="0"/>
          </a:p>
        </p:txBody>
      </p:sp>
      <p:sp>
        <p:nvSpPr>
          <p:cNvPr id="14" name="TextBox 13"/>
          <p:cNvSpPr txBox="1"/>
          <p:nvPr/>
        </p:nvSpPr>
        <p:spPr>
          <a:xfrm>
            <a:off x="5007551" y="745763"/>
            <a:ext cx="3877057" cy="4431979"/>
          </a:xfrm>
          <a:prstGeom prst="rect">
            <a:avLst/>
          </a:prstGeom>
          <a:solidFill>
            <a:schemeClr val="accent1">
              <a:lumMod val="20000"/>
              <a:lumOff val="80000"/>
            </a:schemeClr>
          </a:solidFill>
        </p:spPr>
        <p:txBody>
          <a:bodyPr wrap="square" lIns="68549" tIns="34289" rIns="68549" bIns="34289" rtlCol="0">
            <a:spAutoFit/>
          </a:bodyPr>
          <a:lstStyle/>
          <a:p>
            <a:r>
              <a:rPr lang="en-US" sz="2000" u="sng" dirty="0" err="1">
                <a:latin typeface="+mj-lt"/>
              </a:rPr>
              <a:t>Defn</a:t>
            </a:r>
            <a:r>
              <a:rPr lang="en-US" sz="2000" u="sng" dirty="0">
                <a:latin typeface="+mj-lt"/>
              </a:rPr>
              <a:t> (again):</a:t>
            </a:r>
          </a:p>
          <a:p>
            <a:r>
              <a:rPr lang="en-US" sz="2000" dirty="0">
                <a:latin typeface="+mj-lt"/>
              </a:rPr>
              <a:t>Given </a:t>
            </a:r>
            <a:r>
              <a:rPr lang="en-US" sz="2000" dirty="0">
                <a:latin typeface="+mj-lt"/>
              </a:rPr>
              <a:t>attribute sets </a:t>
            </a:r>
            <a:r>
              <a:rPr lang="en-US" sz="2000" b="1" dirty="0">
                <a:latin typeface="+mj-lt"/>
                <a:sym typeface="Wingdings"/>
              </a:rPr>
              <a:t>A={A</a:t>
            </a:r>
            <a:r>
              <a:rPr lang="en-US" sz="2000" b="1" baseline="-25000" dirty="0">
                <a:latin typeface="+mj-lt"/>
                <a:sym typeface="Wingdings"/>
              </a:rPr>
              <a:t>1</a:t>
            </a:r>
            <a:r>
              <a:rPr lang="en-US" sz="2000" b="1" dirty="0">
                <a:latin typeface="+mj-lt"/>
                <a:sym typeface="Wingdings"/>
              </a:rPr>
              <a:t>,…,A</a:t>
            </a:r>
            <a:r>
              <a:rPr lang="en-US" sz="2000" b="1" baseline="-25000" dirty="0">
                <a:latin typeface="+mj-lt"/>
                <a:sym typeface="Wingdings"/>
              </a:rPr>
              <a:t>m</a:t>
            </a:r>
            <a:r>
              <a:rPr lang="en-US" sz="2000" b="1" dirty="0">
                <a:latin typeface="+mj-lt"/>
                <a:sym typeface="Wingdings"/>
              </a:rPr>
              <a:t>}</a:t>
            </a:r>
            <a:r>
              <a:rPr lang="en-US" sz="2000" dirty="0">
                <a:latin typeface="+mj-lt"/>
                <a:sym typeface="Wingdings"/>
              </a:rPr>
              <a:t> and </a:t>
            </a:r>
            <a:r>
              <a:rPr lang="en-US" sz="2000" b="1" dirty="0">
                <a:latin typeface="+mj-lt"/>
                <a:sym typeface="Wingdings"/>
              </a:rPr>
              <a:t>B = {B</a:t>
            </a:r>
            <a:r>
              <a:rPr lang="en-US" sz="2000" b="1" baseline="-25000" dirty="0">
                <a:latin typeface="+mj-lt"/>
                <a:sym typeface="Wingdings"/>
              </a:rPr>
              <a:t>1</a:t>
            </a:r>
            <a:r>
              <a:rPr lang="en-US" sz="2000" b="1" dirty="0">
                <a:latin typeface="+mj-lt"/>
                <a:sym typeface="Wingdings"/>
              </a:rPr>
              <a:t>,…</a:t>
            </a:r>
            <a:r>
              <a:rPr lang="en-US" sz="2000" b="1" dirty="0" err="1">
                <a:latin typeface="+mj-lt"/>
                <a:sym typeface="Wingdings"/>
              </a:rPr>
              <a:t>B</a:t>
            </a:r>
            <a:r>
              <a:rPr lang="en-US" sz="2000" b="1" baseline="-25000" dirty="0" err="1">
                <a:latin typeface="+mj-lt"/>
                <a:sym typeface="Wingdings"/>
              </a:rPr>
              <a:t>n</a:t>
            </a:r>
            <a:r>
              <a:rPr lang="en-US" sz="2000" b="1" dirty="0">
                <a:latin typeface="+mj-lt"/>
                <a:sym typeface="Wingdings"/>
              </a:rPr>
              <a:t>} </a:t>
            </a:r>
            <a:r>
              <a:rPr lang="en-US" sz="2000" dirty="0">
                <a:latin typeface="+mj-lt"/>
                <a:sym typeface="Wingdings"/>
              </a:rPr>
              <a:t>in </a:t>
            </a:r>
            <a:r>
              <a:rPr lang="en-US" sz="2000" b="1" dirty="0">
                <a:latin typeface="+mj-lt"/>
                <a:sym typeface="Wingdings"/>
              </a:rPr>
              <a:t>R,</a:t>
            </a:r>
          </a:p>
          <a:p>
            <a:endParaRPr lang="en-US" sz="2000" b="1" u="sng" dirty="0">
              <a:latin typeface="+mj-lt"/>
              <a:sym typeface="Wingdings"/>
            </a:endParaRPr>
          </a:p>
          <a:p>
            <a:r>
              <a:rPr lang="en-US" sz="2000" dirty="0">
                <a:latin typeface="+mj-lt"/>
              </a:rPr>
              <a:t>The </a:t>
            </a:r>
            <a:r>
              <a:rPr lang="en-US" sz="2000" b="1" i="1" dirty="0">
                <a:latin typeface="+mj-lt"/>
              </a:rPr>
              <a:t>functional dependency</a:t>
            </a:r>
            <a:r>
              <a:rPr lang="en-US" sz="2000" dirty="0">
                <a:latin typeface="+mj-lt"/>
              </a:rPr>
              <a:t> </a:t>
            </a:r>
            <a:r>
              <a:rPr lang="en-US" sz="2000" b="1" dirty="0">
                <a:latin typeface="+mj-lt"/>
              </a:rPr>
              <a:t>A</a:t>
            </a:r>
            <a:r>
              <a:rPr lang="en-US" sz="2000" b="1" dirty="0">
                <a:latin typeface="+mj-lt"/>
                <a:sym typeface="Wingdings"/>
              </a:rPr>
              <a:t> B on R </a:t>
            </a:r>
            <a:r>
              <a:rPr lang="en-US" sz="2000" dirty="0">
                <a:latin typeface="+mj-lt"/>
                <a:sym typeface="Wingdings"/>
              </a:rPr>
              <a:t>holds if for </a:t>
            </a:r>
            <a:r>
              <a:rPr lang="en-US" sz="2000" b="1" i="1" dirty="0">
                <a:latin typeface="+mj-lt"/>
                <a:sym typeface="Wingdings"/>
              </a:rPr>
              <a:t>any </a:t>
            </a:r>
            <a:r>
              <a:rPr lang="en-US" sz="2000" dirty="0" err="1">
                <a:latin typeface="+mj-lt"/>
              </a:rPr>
              <a:t>t</a:t>
            </a:r>
            <a:r>
              <a:rPr lang="en-US" sz="2000" baseline="-25000" dirty="0" err="1">
                <a:latin typeface="+mj-lt"/>
              </a:rPr>
              <a:t>i</a:t>
            </a:r>
            <a:r>
              <a:rPr lang="en-US" sz="2000" dirty="0" err="1">
                <a:latin typeface="+mj-lt"/>
              </a:rPr>
              <a:t>,t</a:t>
            </a:r>
            <a:r>
              <a:rPr lang="en-US" sz="2000" baseline="-25000" dirty="0" err="1">
                <a:latin typeface="+mj-lt"/>
              </a:rPr>
              <a:t>j</a:t>
            </a:r>
            <a:r>
              <a:rPr lang="en-US" sz="2000" dirty="0">
                <a:latin typeface="+mj-lt"/>
              </a:rPr>
              <a:t> in R</a:t>
            </a:r>
            <a:r>
              <a:rPr lang="en-US" sz="2000" dirty="0">
                <a:latin typeface="+mj-lt"/>
              </a:rPr>
              <a:t>:</a:t>
            </a:r>
          </a:p>
          <a:p>
            <a:endParaRPr lang="en-US" sz="2000" dirty="0">
              <a:latin typeface="+mj-lt"/>
            </a:endParaRPr>
          </a:p>
          <a:p>
            <a:r>
              <a:rPr lang="en-US" sz="2000" b="1" u="sng" dirty="0">
                <a:latin typeface="+mj-lt"/>
              </a:rPr>
              <a:t>if</a:t>
            </a:r>
            <a:r>
              <a:rPr lang="en-US" sz="2000" dirty="0">
                <a:latin typeface="+mj-lt"/>
              </a:rPr>
              <a:t> </a:t>
            </a:r>
            <a:r>
              <a:rPr lang="en-US" sz="2000" dirty="0" err="1">
                <a:latin typeface="+mj-lt"/>
              </a:rPr>
              <a:t>t</a:t>
            </a:r>
            <a:r>
              <a:rPr lang="en-US" sz="2000" baseline="-25000" dirty="0" err="1">
                <a:latin typeface="+mj-lt"/>
              </a:rPr>
              <a:t>i</a:t>
            </a:r>
            <a:r>
              <a:rPr lang="en-US" sz="2000" dirty="0">
                <a:latin typeface="+mj-lt"/>
              </a:rPr>
              <a:t>[A</a:t>
            </a:r>
            <a:r>
              <a:rPr lang="en-US" sz="2000" baseline="-25000" dirty="0">
                <a:latin typeface="+mj-lt"/>
              </a:rPr>
              <a:t>1</a:t>
            </a:r>
            <a:r>
              <a:rPr lang="en-US" sz="2000" dirty="0">
                <a:latin typeface="+mj-lt"/>
              </a:rPr>
              <a:t>] = </a:t>
            </a:r>
            <a:r>
              <a:rPr lang="en-US" sz="2000" dirty="0" err="1">
                <a:latin typeface="+mj-lt"/>
              </a:rPr>
              <a:t>t</a:t>
            </a:r>
            <a:r>
              <a:rPr lang="en-US" sz="2000" baseline="-25000" dirty="0" err="1">
                <a:latin typeface="+mj-lt"/>
              </a:rPr>
              <a:t>j</a:t>
            </a:r>
            <a:r>
              <a:rPr lang="en-US" sz="2000" dirty="0">
                <a:latin typeface="+mj-lt"/>
              </a:rPr>
              <a:t>[A</a:t>
            </a:r>
            <a:r>
              <a:rPr lang="en-US" sz="2000" baseline="-25000" dirty="0">
                <a:latin typeface="+mj-lt"/>
              </a:rPr>
              <a:t>1</a:t>
            </a:r>
            <a:r>
              <a:rPr lang="en-US" sz="2000" dirty="0">
                <a:latin typeface="+mj-lt"/>
              </a:rPr>
              <a:t>] AND </a:t>
            </a:r>
            <a:r>
              <a:rPr lang="en-US" sz="2000" dirty="0" err="1">
                <a:latin typeface="+mj-lt"/>
              </a:rPr>
              <a:t>t</a:t>
            </a:r>
            <a:r>
              <a:rPr lang="en-US" sz="2000" baseline="-25000" dirty="0" err="1">
                <a:latin typeface="+mj-lt"/>
              </a:rPr>
              <a:t>i</a:t>
            </a:r>
            <a:r>
              <a:rPr lang="en-US" sz="2000" dirty="0">
                <a:latin typeface="+mj-lt"/>
              </a:rPr>
              <a:t>[A</a:t>
            </a:r>
            <a:r>
              <a:rPr lang="en-US" sz="2000" baseline="-25000" dirty="0">
                <a:latin typeface="+mj-lt"/>
              </a:rPr>
              <a:t>2</a:t>
            </a:r>
            <a:r>
              <a:rPr lang="en-US" sz="2000" dirty="0">
                <a:latin typeface="+mj-lt"/>
              </a:rPr>
              <a:t>]=</a:t>
            </a:r>
            <a:r>
              <a:rPr lang="en-US" sz="2000" dirty="0" err="1">
                <a:latin typeface="+mj-lt"/>
              </a:rPr>
              <a:t>t</a:t>
            </a:r>
            <a:r>
              <a:rPr lang="en-US" sz="2000" baseline="-25000" dirty="0" err="1">
                <a:latin typeface="+mj-lt"/>
              </a:rPr>
              <a:t>j</a:t>
            </a:r>
            <a:r>
              <a:rPr lang="en-US" sz="2000" dirty="0">
                <a:latin typeface="+mj-lt"/>
              </a:rPr>
              <a:t>[A</a:t>
            </a:r>
            <a:r>
              <a:rPr lang="en-US" sz="2000" baseline="-25000" dirty="0">
                <a:latin typeface="+mj-lt"/>
              </a:rPr>
              <a:t>2</a:t>
            </a:r>
            <a:r>
              <a:rPr lang="en-US" sz="2000" dirty="0">
                <a:latin typeface="+mj-lt"/>
              </a:rPr>
              <a:t>] AND … AND </a:t>
            </a:r>
            <a:r>
              <a:rPr lang="en-US" sz="2000" dirty="0" err="1">
                <a:latin typeface="+mj-lt"/>
              </a:rPr>
              <a:t>t</a:t>
            </a:r>
            <a:r>
              <a:rPr lang="en-US" sz="2000" baseline="-25000" dirty="0" err="1">
                <a:latin typeface="+mj-lt"/>
              </a:rPr>
              <a:t>i</a:t>
            </a:r>
            <a:r>
              <a:rPr lang="en-US" sz="2000" dirty="0">
                <a:latin typeface="+mj-lt"/>
              </a:rPr>
              <a:t>[A</a:t>
            </a:r>
            <a:r>
              <a:rPr lang="en-US" sz="2000" baseline="-25000" dirty="0">
                <a:latin typeface="+mj-lt"/>
              </a:rPr>
              <a:t>m</a:t>
            </a:r>
            <a:r>
              <a:rPr lang="en-US" sz="2000" dirty="0">
                <a:latin typeface="+mj-lt"/>
              </a:rPr>
              <a:t>] = </a:t>
            </a:r>
            <a:r>
              <a:rPr lang="en-US" sz="2000" dirty="0" err="1">
                <a:latin typeface="+mj-lt"/>
              </a:rPr>
              <a:t>t</a:t>
            </a:r>
            <a:r>
              <a:rPr lang="en-US" sz="2000" baseline="-25000" dirty="0" err="1">
                <a:latin typeface="+mj-lt"/>
              </a:rPr>
              <a:t>j</a:t>
            </a:r>
            <a:r>
              <a:rPr lang="en-US" sz="2000" dirty="0">
                <a:latin typeface="+mj-lt"/>
              </a:rPr>
              <a:t>[A</a:t>
            </a:r>
            <a:r>
              <a:rPr lang="en-US" sz="2000" baseline="-25000" dirty="0">
                <a:latin typeface="+mj-lt"/>
              </a:rPr>
              <a:t>m</a:t>
            </a:r>
            <a:r>
              <a:rPr lang="en-US" sz="2000" dirty="0">
                <a:latin typeface="+mj-lt"/>
              </a:rPr>
              <a:t>]</a:t>
            </a:r>
          </a:p>
          <a:p>
            <a:endParaRPr lang="en-US" sz="2000" dirty="0">
              <a:latin typeface="+mj-lt"/>
            </a:endParaRPr>
          </a:p>
          <a:p>
            <a:r>
              <a:rPr lang="en-US" sz="2000" b="1" u="sng" dirty="0">
                <a:latin typeface="+mj-lt"/>
              </a:rPr>
              <a:t>then</a:t>
            </a:r>
            <a:r>
              <a:rPr lang="en-US" sz="2000" b="1" dirty="0">
                <a:latin typeface="+mj-lt"/>
              </a:rPr>
              <a:t> </a:t>
            </a:r>
            <a:r>
              <a:rPr lang="en-US" sz="2000" dirty="0" err="1">
                <a:latin typeface="+mj-lt"/>
              </a:rPr>
              <a:t>t</a:t>
            </a:r>
            <a:r>
              <a:rPr lang="en-US" sz="2000" baseline="-25000" dirty="0" err="1">
                <a:latin typeface="+mj-lt"/>
              </a:rPr>
              <a:t>i</a:t>
            </a:r>
            <a:r>
              <a:rPr lang="en-US" sz="2000" dirty="0">
                <a:latin typeface="+mj-lt"/>
              </a:rPr>
              <a:t>[B</a:t>
            </a:r>
            <a:r>
              <a:rPr lang="en-US" sz="2000" baseline="-25000" dirty="0">
                <a:latin typeface="+mj-lt"/>
              </a:rPr>
              <a:t>1</a:t>
            </a:r>
            <a:r>
              <a:rPr lang="en-US" sz="2000" dirty="0">
                <a:latin typeface="+mj-lt"/>
              </a:rPr>
              <a:t>] = </a:t>
            </a:r>
            <a:r>
              <a:rPr lang="en-US" sz="2000" dirty="0" err="1">
                <a:latin typeface="+mj-lt"/>
              </a:rPr>
              <a:t>t</a:t>
            </a:r>
            <a:r>
              <a:rPr lang="en-US" sz="2000" baseline="-25000" dirty="0" err="1">
                <a:latin typeface="+mj-lt"/>
              </a:rPr>
              <a:t>j</a:t>
            </a:r>
            <a:r>
              <a:rPr lang="en-US" sz="2000" dirty="0">
                <a:latin typeface="+mj-lt"/>
              </a:rPr>
              <a:t>[B</a:t>
            </a:r>
            <a:r>
              <a:rPr lang="en-US" sz="2000" baseline="-25000" dirty="0">
                <a:latin typeface="+mj-lt"/>
              </a:rPr>
              <a:t>1</a:t>
            </a:r>
            <a:r>
              <a:rPr lang="en-US" sz="2000" dirty="0">
                <a:latin typeface="+mj-lt"/>
              </a:rPr>
              <a:t>] AND </a:t>
            </a:r>
            <a:r>
              <a:rPr lang="en-US" sz="2000" dirty="0" err="1">
                <a:latin typeface="+mj-lt"/>
              </a:rPr>
              <a:t>t</a:t>
            </a:r>
            <a:r>
              <a:rPr lang="en-US" sz="2000" baseline="-25000" dirty="0" err="1">
                <a:latin typeface="+mj-lt"/>
              </a:rPr>
              <a:t>i</a:t>
            </a:r>
            <a:r>
              <a:rPr lang="en-US" sz="2000" dirty="0">
                <a:latin typeface="+mj-lt"/>
              </a:rPr>
              <a:t>[B</a:t>
            </a:r>
            <a:r>
              <a:rPr lang="en-US" sz="2000" baseline="-25000" dirty="0">
                <a:latin typeface="+mj-lt"/>
              </a:rPr>
              <a:t>2</a:t>
            </a:r>
            <a:r>
              <a:rPr lang="en-US" sz="2000" dirty="0">
                <a:latin typeface="+mj-lt"/>
              </a:rPr>
              <a:t>]=</a:t>
            </a:r>
            <a:r>
              <a:rPr lang="en-US" sz="2000" dirty="0" err="1">
                <a:latin typeface="+mj-lt"/>
              </a:rPr>
              <a:t>t</a:t>
            </a:r>
            <a:r>
              <a:rPr lang="en-US" sz="2000" baseline="-25000" dirty="0" err="1">
                <a:latin typeface="+mj-lt"/>
              </a:rPr>
              <a:t>j</a:t>
            </a:r>
            <a:r>
              <a:rPr lang="en-US" sz="2000" dirty="0">
                <a:latin typeface="+mj-lt"/>
              </a:rPr>
              <a:t>[B</a:t>
            </a:r>
            <a:r>
              <a:rPr lang="en-US" sz="2000" baseline="-25000" dirty="0">
                <a:latin typeface="+mj-lt"/>
              </a:rPr>
              <a:t>2</a:t>
            </a:r>
            <a:r>
              <a:rPr lang="en-US" sz="2000" dirty="0">
                <a:latin typeface="+mj-lt"/>
              </a:rPr>
              <a:t>] AND … AND </a:t>
            </a:r>
            <a:r>
              <a:rPr lang="en-US" sz="2000" dirty="0" err="1">
                <a:latin typeface="+mj-lt"/>
              </a:rPr>
              <a:t>t</a:t>
            </a:r>
            <a:r>
              <a:rPr lang="en-US" sz="2000" baseline="-25000" dirty="0" err="1">
                <a:latin typeface="+mj-lt"/>
              </a:rPr>
              <a:t>i</a:t>
            </a:r>
            <a:r>
              <a:rPr lang="en-US" sz="2000" dirty="0">
                <a:latin typeface="+mj-lt"/>
              </a:rPr>
              <a:t>[</a:t>
            </a:r>
            <a:r>
              <a:rPr lang="en-US" sz="2000" dirty="0" err="1">
                <a:latin typeface="+mj-lt"/>
              </a:rPr>
              <a:t>B</a:t>
            </a:r>
            <a:r>
              <a:rPr lang="en-US" sz="2000" baseline="-25000" dirty="0" err="1">
                <a:latin typeface="+mj-lt"/>
              </a:rPr>
              <a:t>n</a:t>
            </a:r>
            <a:r>
              <a:rPr lang="en-US" sz="2000" dirty="0">
                <a:latin typeface="+mj-lt"/>
              </a:rPr>
              <a:t>] = </a:t>
            </a:r>
            <a:r>
              <a:rPr lang="en-US" sz="2000" dirty="0" err="1">
                <a:latin typeface="+mj-lt"/>
              </a:rPr>
              <a:t>t</a:t>
            </a:r>
            <a:r>
              <a:rPr lang="en-US" sz="2000" baseline="-25000" dirty="0" err="1">
                <a:latin typeface="+mj-lt"/>
              </a:rPr>
              <a:t>j</a:t>
            </a:r>
            <a:r>
              <a:rPr lang="en-US" sz="2000" dirty="0">
                <a:latin typeface="+mj-lt"/>
              </a:rPr>
              <a:t>[</a:t>
            </a:r>
            <a:r>
              <a:rPr lang="en-US" sz="2000" dirty="0" err="1">
                <a:latin typeface="+mj-lt"/>
              </a:rPr>
              <a:t>B</a:t>
            </a:r>
            <a:r>
              <a:rPr lang="en-US" sz="2000" baseline="-25000" dirty="0" err="1">
                <a:latin typeface="+mj-lt"/>
              </a:rPr>
              <a:t>n</a:t>
            </a:r>
            <a:r>
              <a:rPr lang="en-US" sz="2000" dirty="0">
                <a:latin typeface="+mj-lt"/>
              </a:rPr>
              <a:t>]</a:t>
            </a:r>
            <a:endParaRPr lang="en-US" sz="2000" dirty="0">
              <a:latin typeface="+mj-lt"/>
            </a:endParaRPr>
          </a:p>
        </p:txBody>
      </p:sp>
      <p:graphicFrame>
        <p:nvGraphicFramePr>
          <p:cNvPr id="19" name="Table 18"/>
          <p:cNvGraphicFramePr>
            <a:graphicFrameLocks noGrp="1"/>
          </p:cNvGraphicFramePr>
          <p:nvPr>
            <p:extLst/>
          </p:nvPr>
        </p:nvGraphicFramePr>
        <p:xfrm>
          <a:off x="628649" y="1658763"/>
          <a:ext cx="4114800" cy="1668780"/>
        </p:xfrm>
        <a:graphic>
          <a:graphicData uri="http://schemas.openxmlformats.org/drawingml/2006/table">
            <a:tbl>
              <a:tblPr firstRow="1" bandRow="1">
                <a:tableStyleId>{2D5ABB26-0587-4C30-8999-92F81FD0307C}</a:tableStyleId>
              </a:tblPr>
              <a:tblGrid>
                <a:gridCol w="457200"/>
                <a:gridCol w="457200"/>
                <a:gridCol w="457200"/>
                <a:gridCol w="457200"/>
                <a:gridCol w="457200"/>
                <a:gridCol w="457200"/>
                <a:gridCol w="457200"/>
                <a:gridCol w="457200"/>
                <a:gridCol w="457200"/>
              </a:tblGrid>
              <a:tr h="278130">
                <a:tc>
                  <a:txBody>
                    <a:bodyPr/>
                    <a:lstStyle/>
                    <a:p>
                      <a:pPr algn="ctr"/>
                      <a:r>
                        <a:rPr lang="en-US" sz="1100" b="1" dirty="0" smtClean="0"/>
                        <a:t>   </a:t>
                      </a:r>
                      <a:endParaRPr lang="en-US" sz="1100" b="1"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b="1" dirty="0" smtClean="0"/>
                        <a:t>A</a:t>
                      </a:r>
                      <a:r>
                        <a:rPr lang="en-US" sz="1100" b="1" baseline="-25000" dirty="0" smtClean="0"/>
                        <a:t>1</a:t>
                      </a:r>
                      <a:endParaRPr lang="en-US" sz="1100" b="1" baseline="-250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b="1" dirty="0" smtClean="0"/>
                        <a:t>…</a:t>
                      </a:r>
                      <a:endParaRPr lang="en-US" sz="1100" b="1"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b="1" dirty="0" smtClean="0"/>
                        <a:t>A</a:t>
                      </a:r>
                      <a:r>
                        <a:rPr lang="en-US" sz="1100" b="1" baseline="-25000" dirty="0" smtClean="0"/>
                        <a:t>m</a:t>
                      </a:r>
                      <a:endParaRPr lang="en-US" sz="1100" b="1" baseline="-250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100" b="1"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b="1" dirty="0" smtClean="0"/>
                        <a:t>B</a:t>
                      </a:r>
                      <a:r>
                        <a:rPr lang="en-US" sz="1100" b="1" baseline="-25000" dirty="0" smtClean="0"/>
                        <a:t>1</a:t>
                      </a:r>
                      <a:endParaRPr lang="en-US" sz="1100" b="1" baseline="-250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b="1" dirty="0" smtClean="0"/>
                        <a:t>…</a:t>
                      </a:r>
                      <a:endParaRPr lang="en-US" sz="1100" b="1"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b="1" dirty="0" err="1" smtClean="0"/>
                        <a:t>B</a:t>
                      </a:r>
                      <a:r>
                        <a:rPr lang="en-US" sz="1100" b="1" baseline="-25000" dirty="0" err="1" smtClean="0"/>
                        <a:t>n</a:t>
                      </a:r>
                      <a:endParaRPr lang="en-US" sz="1100" b="1" baseline="-250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100" b="1"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8130">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r>
              <a:tr h="278130">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r>
              <a:tr h="278130">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r>
              <a:tr h="278130">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r>
              <a:tr h="278130">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c>
                  <a:txBody>
                    <a:bodyPr/>
                    <a:lstStyle/>
                    <a:p>
                      <a:endParaRPr lang="en-US" sz="11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50000"/>
                      </a:schemeClr>
                    </a:solidFill>
                  </a:tcPr>
                </a:tc>
              </a:tr>
            </a:tbl>
          </a:graphicData>
        </a:graphic>
      </p:graphicFrame>
      <p:sp>
        <p:nvSpPr>
          <p:cNvPr id="20" name="TextBox 19"/>
          <p:cNvSpPr txBox="1"/>
          <p:nvPr/>
        </p:nvSpPr>
        <p:spPr>
          <a:xfrm>
            <a:off x="179270" y="2203638"/>
            <a:ext cx="449385" cy="288538"/>
          </a:xfrm>
          <a:prstGeom prst="rect">
            <a:avLst/>
          </a:prstGeom>
          <a:noFill/>
        </p:spPr>
        <p:txBody>
          <a:bodyPr wrap="square" lIns="68549" tIns="34289" rIns="68549" bIns="34289" rtlCol="0">
            <a:spAutoFit/>
          </a:bodyPr>
          <a:lstStyle/>
          <a:p>
            <a:pPr algn="ctr"/>
            <a:r>
              <a:rPr lang="en-US" dirty="0" err="1" smtClean="0"/>
              <a:t>t</a:t>
            </a:r>
            <a:r>
              <a:rPr lang="en-US" baseline="-25000" dirty="0" err="1"/>
              <a:t>i</a:t>
            </a:r>
            <a:endParaRPr lang="en-US" baseline="-25000" dirty="0"/>
          </a:p>
        </p:txBody>
      </p:sp>
      <p:sp>
        <p:nvSpPr>
          <p:cNvPr id="21" name="TextBox 20"/>
          <p:cNvSpPr txBox="1"/>
          <p:nvPr/>
        </p:nvSpPr>
        <p:spPr>
          <a:xfrm>
            <a:off x="179270" y="2777091"/>
            <a:ext cx="449385" cy="288538"/>
          </a:xfrm>
          <a:prstGeom prst="rect">
            <a:avLst/>
          </a:prstGeom>
          <a:noFill/>
        </p:spPr>
        <p:txBody>
          <a:bodyPr wrap="square" lIns="68549" tIns="34289" rIns="68549" bIns="34289" rtlCol="0">
            <a:spAutoFit/>
          </a:bodyPr>
          <a:lstStyle/>
          <a:p>
            <a:pPr algn="ctr"/>
            <a:r>
              <a:rPr lang="en-US" dirty="0" err="1" smtClean="0"/>
              <a:t>t</a:t>
            </a:r>
            <a:r>
              <a:rPr lang="en-US" baseline="-25000" dirty="0" err="1"/>
              <a:t>j</a:t>
            </a:r>
            <a:endParaRPr lang="en-US" baseline="-25000" dirty="0"/>
          </a:p>
        </p:txBody>
      </p:sp>
      <p:sp>
        <p:nvSpPr>
          <p:cNvPr id="10" name="Left Bracket 9"/>
          <p:cNvSpPr/>
          <p:nvPr/>
        </p:nvSpPr>
        <p:spPr>
          <a:xfrm rot="16200000">
            <a:off x="1623142" y="2856258"/>
            <a:ext cx="293078" cy="1318846"/>
          </a:xfrm>
          <a:prstGeom prst="leftBracket">
            <a:avLst/>
          </a:prstGeom>
        </p:spPr>
        <p:style>
          <a:lnRef idx="2">
            <a:schemeClr val="accent1"/>
          </a:lnRef>
          <a:fillRef idx="0">
            <a:schemeClr val="accent1"/>
          </a:fillRef>
          <a:effectRef idx="1">
            <a:schemeClr val="accent1"/>
          </a:effectRef>
          <a:fontRef idx="minor">
            <a:schemeClr val="tx1"/>
          </a:fontRef>
        </p:style>
        <p:txBody>
          <a:bodyPr lIns="68549" tIns="34289" rIns="68549" bIns="34289" rtlCol="0" anchor="ctr"/>
          <a:lstStyle/>
          <a:p>
            <a:endParaRPr lang="en-US" dirty="0"/>
          </a:p>
        </p:txBody>
      </p:sp>
      <p:sp>
        <p:nvSpPr>
          <p:cNvPr id="11" name="TextBox 10"/>
          <p:cNvSpPr txBox="1"/>
          <p:nvPr/>
        </p:nvSpPr>
        <p:spPr>
          <a:xfrm>
            <a:off x="968626" y="3774568"/>
            <a:ext cx="1528889" cy="507828"/>
          </a:xfrm>
          <a:prstGeom prst="rect">
            <a:avLst/>
          </a:prstGeom>
          <a:noFill/>
        </p:spPr>
        <p:txBody>
          <a:bodyPr wrap="square" lIns="68549" tIns="34289" rIns="68549" bIns="34289" rtlCol="0">
            <a:spAutoFit/>
          </a:bodyPr>
          <a:lstStyle/>
          <a:p>
            <a:pPr algn="ctr"/>
            <a:r>
              <a:rPr lang="en-US" dirty="0"/>
              <a:t>If t1,t2 agree </a:t>
            </a:r>
            <a:r>
              <a:rPr lang="en-US" dirty="0" smtClean="0"/>
              <a:t>here..</a:t>
            </a:r>
            <a:endParaRPr lang="en-US" dirty="0"/>
          </a:p>
        </p:txBody>
      </p:sp>
      <p:sp>
        <p:nvSpPr>
          <p:cNvPr id="3" name="Rounded Rectangle 2"/>
          <p:cNvSpPr/>
          <p:nvPr/>
        </p:nvSpPr>
        <p:spPr>
          <a:xfrm>
            <a:off x="1042443" y="2145318"/>
            <a:ext cx="1455071" cy="956764"/>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49" tIns="34289" rIns="68549" bIns="34289" rtlCol="0" anchor="ctr"/>
          <a:lstStyle/>
          <a:p>
            <a:pPr algn="ctr"/>
            <a:endParaRPr lang="en-US"/>
          </a:p>
        </p:txBody>
      </p:sp>
      <p:sp>
        <p:nvSpPr>
          <p:cNvPr id="13" name="TextBox 12"/>
          <p:cNvSpPr txBox="1"/>
          <p:nvPr/>
        </p:nvSpPr>
        <p:spPr>
          <a:xfrm>
            <a:off x="2655044" y="3784315"/>
            <a:ext cx="1901149" cy="507828"/>
          </a:xfrm>
          <a:prstGeom prst="rect">
            <a:avLst/>
          </a:prstGeom>
          <a:noFill/>
        </p:spPr>
        <p:txBody>
          <a:bodyPr wrap="square" lIns="68549" tIns="34289" rIns="68549" bIns="34289" rtlCol="0">
            <a:spAutoFit/>
          </a:bodyPr>
          <a:lstStyle/>
          <a:p>
            <a:pPr algn="ctr"/>
            <a:r>
              <a:rPr lang="en-US" smtClean="0"/>
              <a:t>…they also </a:t>
            </a:r>
            <a:r>
              <a:rPr lang="en-US" dirty="0"/>
              <a:t>agree here!</a:t>
            </a:r>
          </a:p>
        </p:txBody>
      </p:sp>
      <p:sp>
        <p:nvSpPr>
          <p:cNvPr id="18" name="Left Bracket 17"/>
          <p:cNvSpPr/>
          <p:nvPr/>
        </p:nvSpPr>
        <p:spPr>
          <a:xfrm rot="16200000">
            <a:off x="3459217" y="2904122"/>
            <a:ext cx="293078" cy="1318846"/>
          </a:xfrm>
          <a:prstGeom prst="leftBracket">
            <a:avLst/>
          </a:prstGeom>
        </p:spPr>
        <p:style>
          <a:lnRef idx="2">
            <a:schemeClr val="accent1"/>
          </a:lnRef>
          <a:fillRef idx="0">
            <a:schemeClr val="accent1"/>
          </a:fillRef>
          <a:effectRef idx="1">
            <a:schemeClr val="accent1"/>
          </a:effectRef>
          <a:fontRef idx="minor">
            <a:schemeClr val="tx1"/>
          </a:fontRef>
        </p:style>
        <p:txBody>
          <a:bodyPr lIns="68549" tIns="34289" rIns="68549" bIns="34289" rtlCol="0" anchor="ctr"/>
          <a:lstStyle/>
          <a:p>
            <a:endParaRPr lang="en-US" dirty="0"/>
          </a:p>
        </p:txBody>
      </p:sp>
      <p:sp>
        <p:nvSpPr>
          <p:cNvPr id="22" name="Rounded Rectangle 21"/>
          <p:cNvSpPr/>
          <p:nvPr/>
        </p:nvSpPr>
        <p:spPr>
          <a:xfrm>
            <a:off x="2878516" y="2145335"/>
            <a:ext cx="1454207" cy="965551"/>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49" tIns="34289" rIns="68549" bIns="34289" rtlCol="0" anchor="ctr"/>
          <a:lstStyle/>
          <a:p>
            <a:pPr algn="ctr"/>
            <a:endParaRPr lang="en-US"/>
          </a:p>
        </p:txBody>
      </p:sp>
      <p:sp>
        <p:nvSpPr>
          <p:cNvPr id="23" name="Right Arrow 22"/>
          <p:cNvSpPr/>
          <p:nvPr/>
        </p:nvSpPr>
        <p:spPr>
          <a:xfrm>
            <a:off x="2418020" y="2453569"/>
            <a:ext cx="616263" cy="349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8549" tIns="34289" rIns="68549" bIns="34289" rtlCol="0" anchor="ctr"/>
          <a:lstStyle/>
          <a:p>
            <a:pPr algn="ctr"/>
            <a:endParaRPr lang="en-US"/>
          </a:p>
        </p:txBody>
      </p:sp>
      <p:grpSp>
        <p:nvGrpSpPr>
          <p:cNvPr id="17" name="Group 16"/>
          <p:cNvGrpSpPr/>
          <p:nvPr/>
        </p:nvGrpSpPr>
        <p:grpSpPr>
          <a:xfrm>
            <a:off x="0" y="-16881"/>
            <a:ext cx="9144000" cy="261610"/>
            <a:chOff x="0" y="-22510"/>
            <a:chExt cx="12192000" cy="348813"/>
          </a:xfrm>
        </p:grpSpPr>
        <p:sp>
          <p:nvSpPr>
            <p:cNvPr id="27" name="Rectangle 26"/>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28" name="TextBox 27"/>
            <p:cNvSpPr txBox="1"/>
            <p:nvPr/>
          </p:nvSpPr>
          <p:spPr>
            <a:xfrm>
              <a:off x="188780" y="-22510"/>
              <a:ext cx="1725321"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114958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95682A76-1978-E744-848C-DEB1AB600577}" type="slidenum">
              <a:rPr lang="en-US">
                <a:solidFill>
                  <a:prstClr val="black">
                    <a:tint val="75000"/>
                  </a:prstClr>
                </a:solidFill>
                <a:latin typeface="Calibri"/>
              </a:rPr>
              <a:pPr/>
              <a:t>28</a:t>
            </a:fld>
            <a:endParaRPr lang="en-US">
              <a:solidFill>
                <a:prstClr val="black">
                  <a:tint val="75000"/>
                </a:prstClr>
              </a:solidFill>
              <a:latin typeface="Calibri"/>
            </a:endParaRPr>
          </a:p>
        </p:txBody>
      </p:sp>
      <p:sp>
        <p:nvSpPr>
          <p:cNvPr id="343042" name="Rectangle 2"/>
          <p:cNvSpPr>
            <a:spLocks noGrp="1" noChangeArrowheads="1"/>
          </p:cNvSpPr>
          <p:nvPr>
            <p:ph type="title"/>
          </p:nvPr>
        </p:nvSpPr>
        <p:spPr/>
        <p:txBody>
          <a:bodyPr/>
          <a:lstStyle/>
          <a:p>
            <a:r>
              <a:rPr lang="en-US" dirty="0"/>
              <a:t>Closure of a set of Attributes</a:t>
            </a:r>
          </a:p>
        </p:txBody>
      </p:sp>
      <p:sp>
        <p:nvSpPr>
          <p:cNvPr id="343043" name="Text Box 3"/>
          <p:cNvSpPr txBox="1">
            <a:spLocks noChangeArrowheads="1"/>
          </p:cNvSpPr>
          <p:nvPr/>
        </p:nvSpPr>
        <p:spPr bwMode="auto">
          <a:xfrm>
            <a:off x="628651" y="1321299"/>
            <a:ext cx="8008958" cy="1038744"/>
          </a:xfrm>
          <a:prstGeom prst="rect">
            <a:avLst/>
          </a:prstGeom>
          <a:solidFill>
            <a:schemeClr val="accent1">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square" lIns="68549" tIns="34289" rIns="68549" bIns="34289">
            <a:prstTxWarp prst="textNoShape">
              <a:avLst/>
            </a:prstTxWarp>
            <a:spAutoFit/>
          </a:bodyPr>
          <a:lstStyle/>
          <a:p>
            <a:pPr eaLnBrk="0" hangingPunct="0"/>
            <a:r>
              <a:rPr lang="en-US" sz="2100" b="1" dirty="0">
                <a:solidFill>
                  <a:prstClr val="black"/>
                </a:solidFill>
                <a:latin typeface="+mj-lt"/>
              </a:rPr>
              <a:t>Given</a:t>
            </a:r>
            <a:r>
              <a:rPr lang="en-US" sz="2100" dirty="0">
                <a:solidFill>
                  <a:prstClr val="black"/>
                </a:solidFill>
                <a:latin typeface="+mj-lt"/>
              </a:rPr>
              <a:t> a set of attributes  </a:t>
            </a:r>
            <a:r>
              <a:rPr lang="en-US" sz="2100" b="1" dirty="0">
                <a:solidFill>
                  <a:prstClr val="black"/>
                </a:solidFill>
                <a:latin typeface="+mj-lt"/>
              </a:rPr>
              <a:t>A</a:t>
            </a:r>
            <a:r>
              <a:rPr lang="en-US" sz="2100" b="1" baseline="-25000" dirty="0">
                <a:solidFill>
                  <a:prstClr val="black"/>
                </a:solidFill>
                <a:latin typeface="+mj-lt"/>
              </a:rPr>
              <a:t>1</a:t>
            </a:r>
            <a:r>
              <a:rPr lang="en-US" sz="2100" b="1" dirty="0">
                <a:solidFill>
                  <a:prstClr val="black"/>
                </a:solidFill>
                <a:latin typeface="+mj-lt"/>
              </a:rPr>
              <a:t>, …, A</a:t>
            </a:r>
            <a:r>
              <a:rPr lang="en-US" sz="2100" b="1" baseline="-25000" dirty="0">
                <a:solidFill>
                  <a:prstClr val="black"/>
                </a:solidFill>
                <a:latin typeface="+mj-lt"/>
              </a:rPr>
              <a:t>n</a:t>
            </a:r>
            <a:r>
              <a:rPr lang="en-US" sz="2100" dirty="0">
                <a:solidFill>
                  <a:prstClr val="black"/>
                </a:solidFill>
                <a:latin typeface="+mj-lt"/>
              </a:rPr>
              <a:t> and a set of FDs </a:t>
            </a:r>
            <a:r>
              <a:rPr lang="en-US" sz="2100" b="1" dirty="0">
                <a:solidFill>
                  <a:prstClr val="black"/>
                </a:solidFill>
                <a:latin typeface="+mj-lt"/>
              </a:rPr>
              <a:t>F:</a:t>
            </a:r>
            <a:endParaRPr lang="en-US" sz="2100" b="1" dirty="0">
              <a:solidFill>
                <a:prstClr val="black"/>
              </a:solidFill>
              <a:latin typeface="+mj-lt"/>
            </a:endParaRPr>
          </a:p>
          <a:p>
            <a:pPr eaLnBrk="0" hangingPunct="0"/>
            <a:r>
              <a:rPr lang="en-US" sz="2100" b="1" dirty="0">
                <a:solidFill>
                  <a:prstClr val="black"/>
                </a:solidFill>
                <a:latin typeface="+mj-lt"/>
              </a:rPr>
              <a:t>Then </a:t>
            </a:r>
            <a:r>
              <a:rPr lang="en-US" sz="2100" dirty="0">
                <a:solidFill>
                  <a:prstClr val="black"/>
                </a:solidFill>
                <a:latin typeface="+mj-lt"/>
              </a:rPr>
              <a:t>the </a:t>
            </a:r>
            <a:r>
              <a:rPr lang="en-US" sz="2100" b="1" u="sng" dirty="0">
                <a:solidFill>
                  <a:prstClr val="black"/>
                </a:solidFill>
                <a:latin typeface="+mj-lt"/>
              </a:rPr>
              <a:t>closure</a:t>
            </a:r>
            <a:r>
              <a:rPr lang="en-US" sz="2100" dirty="0">
                <a:solidFill>
                  <a:prstClr val="black"/>
                </a:solidFill>
                <a:latin typeface="+mj-lt"/>
              </a:rPr>
              <a:t>, </a:t>
            </a:r>
            <a:r>
              <a:rPr lang="en-US" sz="2100" b="1" dirty="0">
                <a:solidFill>
                  <a:prstClr val="black"/>
                </a:solidFill>
                <a:latin typeface="+mj-lt"/>
              </a:rPr>
              <a:t>{A</a:t>
            </a:r>
            <a:r>
              <a:rPr lang="en-US" sz="2100" b="1" baseline="-25000" dirty="0">
                <a:solidFill>
                  <a:prstClr val="black"/>
                </a:solidFill>
                <a:latin typeface="+mj-lt"/>
              </a:rPr>
              <a:t>1</a:t>
            </a:r>
            <a:r>
              <a:rPr lang="en-US" sz="2100" b="1" dirty="0">
                <a:solidFill>
                  <a:prstClr val="black"/>
                </a:solidFill>
                <a:latin typeface="+mj-lt"/>
              </a:rPr>
              <a:t>, …, A</a:t>
            </a:r>
            <a:r>
              <a:rPr lang="en-US" sz="2100" b="1" baseline="-25000" dirty="0">
                <a:solidFill>
                  <a:prstClr val="black"/>
                </a:solidFill>
                <a:latin typeface="+mj-lt"/>
              </a:rPr>
              <a:t>n</a:t>
            </a:r>
            <a:r>
              <a:rPr lang="en-US" sz="2100" b="1" dirty="0">
                <a:solidFill>
                  <a:prstClr val="black"/>
                </a:solidFill>
                <a:latin typeface="+mj-lt"/>
              </a:rPr>
              <a:t>}</a:t>
            </a:r>
            <a:r>
              <a:rPr lang="en-US" sz="2100" b="1" baseline="30000" dirty="0">
                <a:solidFill>
                  <a:prstClr val="black"/>
                </a:solidFill>
                <a:latin typeface="+mj-lt"/>
              </a:rPr>
              <a:t>+</a:t>
            </a:r>
            <a:r>
              <a:rPr lang="en-US" sz="2100" b="1" dirty="0">
                <a:solidFill>
                  <a:prstClr val="black"/>
                </a:solidFill>
                <a:latin typeface="+mj-lt"/>
              </a:rPr>
              <a:t> </a:t>
            </a:r>
            <a:r>
              <a:rPr lang="en-US" sz="2100" dirty="0">
                <a:solidFill>
                  <a:prstClr val="black"/>
                </a:solidFill>
                <a:latin typeface="+mj-lt"/>
              </a:rPr>
              <a:t>is the </a:t>
            </a:r>
            <a:r>
              <a:rPr lang="en-US" sz="2100" dirty="0">
                <a:solidFill>
                  <a:prstClr val="black"/>
                </a:solidFill>
                <a:latin typeface="+mj-lt"/>
              </a:rPr>
              <a:t>set </a:t>
            </a:r>
            <a:r>
              <a:rPr lang="en-US" sz="2100" dirty="0">
                <a:solidFill>
                  <a:prstClr val="black"/>
                </a:solidFill>
                <a:latin typeface="+mj-lt"/>
              </a:rPr>
              <a:t>of </a:t>
            </a:r>
            <a:r>
              <a:rPr lang="en-US" sz="2100" dirty="0">
                <a:solidFill>
                  <a:prstClr val="black"/>
                </a:solidFill>
                <a:latin typeface="+mj-lt"/>
              </a:rPr>
              <a:t>attributes </a:t>
            </a:r>
            <a:r>
              <a:rPr lang="en-US" sz="2100" b="1" dirty="0">
                <a:solidFill>
                  <a:prstClr val="black"/>
                </a:solidFill>
                <a:latin typeface="+mj-lt"/>
              </a:rPr>
              <a:t>B</a:t>
            </a:r>
            <a:r>
              <a:rPr lang="en-US" sz="2100" dirty="0">
                <a:solidFill>
                  <a:prstClr val="black"/>
                </a:solidFill>
                <a:latin typeface="+mj-lt"/>
              </a:rPr>
              <a:t> </a:t>
            </a:r>
            <a:r>
              <a:rPr lang="en-US" sz="2100" dirty="0" err="1">
                <a:solidFill>
                  <a:prstClr val="black"/>
                </a:solidFill>
                <a:latin typeface="+mj-lt"/>
              </a:rPr>
              <a:t>s.t.</a:t>
            </a:r>
            <a:r>
              <a:rPr lang="en-US" sz="2100" dirty="0">
                <a:solidFill>
                  <a:prstClr val="black"/>
                </a:solidFill>
                <a:latin typeface="+mj-lt"/>
              </a:rPr>
              <a:t> </a:t>
            </a:r>
            <a:r>
              <a:rPr lang="en-US" sz="2100" dirty="0">
                <a:solidFill>
                  <a:prstClr val="black"/>
                </a:solidFill>
                <a:latin typeface="+mj-lt"/>
              </a:rPr>
              <a:t>{</a:t>
            </a:r>
            <a:r>
              <a:rPr lang="en-US" sz="2100" b="1" dirty="0">
                <a:solidFill>
                  <a:prstClr val="black"/>
                </a:solidFill>
                <a:latin typeface="+mj-lt"/>
              </a:rPr>
              <a:t>A</a:t>
            </a:r>
            <a:r>
              <a:rPr lang="en-US" sz="2100" b="1" baseline="-25000" dirty="0">
                <a:solidFill>
                  <a:prstClr val="black"/>
                </a:solidFill>
                <a:latin typeface="+mj-lt"/>
              </a:rPr>
              <a:t>1</a:t>
            </a:r>
            <a:r>
              <a:rPr lang="en-US" sz="2100" b="1" dirty="0">
                <a:solidFill>
                  <a:prstClr val="black"/>
                </a:solidFill>
                <a:latin typeface="+mj-lt"/>
              </a:rPr>
              <a:t>, …, </a:t>
            </a:r>
            <a:r>
              <a:rPr lang="en-US" sz="2100" b="1" dirty="0">
                <a:solidFill>
                  <a:prstClr val="black"/>
                </a:solidFill>
                <a:latin typeface="+mj-lt"/>
              </a:rPr>
              <a:t>A</a:t>
            </a:r>
            <a:r>
              <a:rPr lang="en-US" sz="2100" b="1" baseline="-25000" dirty="0">
                <a:solidFill>
                  <a:prstClr val="black"/>
                </a:solidFill>
                <a:latin typeface="+mj-lt"/>
              </a:rPr>
              <a:t>n</a:t>
            </a:r>
            <a:r>
              <a:rPr lang="en-US" sz="2100" b="1" dirty="0">
                <a:solidFill>
                  <a:prstClr val="black"/>
                </a:solidFill>
                <a:latin typeface="+mj-lt"/>
              </a:rPr>
              <a:t>} </a:t>
            </a:r>
            <a:r>
              <a:rPr lang="en-US" sz="2100" b="1" dirty="0">
                <a:solidFill>
                  <a:prstClr val="black"/>
                </a:solidFill>
                <a:latin typeface="+mj-lt"/>
                <a:sym typeface="Wingdings" charset="2"/>
              </a:rPr>
              <a:t> B</a:t>
            </a:r>
            <a:endParaRPr lang="en-US" sz="2100" b="1" dirty="0">
              <a:solidFill>
                <a:prstClr val="black"/>
              </a:solidFill>
              <a:latin typeface="+mj-lt"/>
            </a:endParaRPr>
          </a:p>
        </p:txBody>
      </p:sp>
      <p:sp>
        <p:nvSpPr>
          <p:cNvPr id="343044" name="Text Box 4"/>
          <p:cNvSpPr txBox="1">
            <a:spLocks noChangeArrowheads="1"/>
          </p:cNvSpPr>
          <p:nvPr/>
        </p:nvSpPr>
        <p:spPr bwMode="auto">
          <a:xfrm>
            <a:off x="2524809" y="2480823"/>
            <a:ext cx="3977862" cy="90024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49" tIns="34289" rIns="68549" bIns="34289" anchor="ctr">
            <a:prstTxWarp prst="textNoShape">
              <a:avLst/>
            </a:prstTxWarp>
            <a:spAutoFit/>
          </a:bodyPr>
          <a:lstStyle/>
          <a:p>
            <a:r>
              <a:rPr lang="en-US" sz="1800" dirty="0">
                <a:solidFill>
                  <a:srgbClr val="C0504D"/>
                </a:solidFill>
                <a:latin typeface="Menlo" charset="0"/>
                <a:ea typeface="Menlo" charset="0"/>
                <a:cs typeface="Menlo" charset="0"/>
              </a:rPr>
              <a:t>{name}</a:t>
            </a:r>
            <a:r>
              <a:rPr lang="en-US" sz="1800" dirty="0">
                <a:solidFill>
                  <a:prstClr val="black"/>
                </a:solidFill>
                <a:latin typeface="Menlo" charset="0"/>
                <a:ea typeface="Menlo" charset="0"/>
                <a:cs typeface="Menlo" charset="0"/>
              </a:rPr>
              <a:t> </a:t>
            </a:r>
            <a:r>
              <a:rPr lang="en-US" sz="1800" dirty="0">
                <a:solidFill>
                  <a:prstClr val="black"/>
                </a:solidFill>
                <a:latin typeface="Menlo" charset="0"/>
                <a:ea typeface="Menlo" charset="0"/>
                <a:cs typeface="Menlo" charset="0"/>
                <a:sym typeface="Wingdings" charset="2"/>
              </a:rPr>
              <a:t></a:t>
            </a:r>
            <a:r>
              <a:rPr lang="en-US" sz="1800" dirty="0">
                <a:solidFill>
                  <a:prstClr val="black"/>
                </a:solidFill>
                <a:latin typeface="Menlo" charset="0"/>
                <a:ea typeface="Menlo" charset="0"/>
                <a:cs typeface="Menlo" charset="0"/>
              </a:rPr>
              <a:t> </a:t>
            </a:r>
            <a:r>
              <a:rPr lang="en-US" sz="1800" dirty="0">
                <a:solidFill>
                  <a:srgbClr val="C0504D"/>
                </a:solidFill>
                <a:latin typeface="Menlo" charset="0"/>
                <a:ea typeface="Menlo" charset="0"/>
                <a:cs typeface="Menlo" charset="0"/>
              </a:rPr>
              <a:t>{color}</a:t>
            </a:r>
            <a:endParaRPr lang="en-US" sz="1800" dirty="0">
              <a:solidFill>
                <a:prstClr val="black"/>
              </a:solidFill>
              <a:latin typeface="Menlo" charset="0"/>
              <a:ea typeface="Menlo" charset="0"/>
              <a:cs typeface="Menlo" charset="0"/>
            </a:endParaRPr>
          </a:p>
          <a:p>
            <a:r>
              <a:rPr lang="en-US" sz="1800" dirty="0">
                <a:solidFill>
                  <a:srgbClr val="C0504D"/>
                </a:solidFill>
                <a:latin typeface="Menlo" charset="0"/>
                <a:ea typeface="Menlo" charset="0"/>
                <a:cs typeface="Menlo" charset="0"/>
              </a:rPr>
              <a:t>{category}</a:t>
            </a:r>
            <a:r>
              <a:rPr lang="en-US" sz="1800" dirty="0">
                <a:solidFill>
                  <a:prstClr val="black"/>
                </a:solidFill>
                <a:latin typeface="Menlo" charset="0"/>
                <a:ea typeface="Menlo" charset="0"/>
                <a:cs typeface="Menlo" charset="0"/>
              </a:rPr>
              <a:t> </a:t>
            </a:r>
            <a:r>
              <a:rPr lang="en-US" sz="1800" dirty="0">
                <a:solidFill>
                  <a:prstClr val="black"/>
                </a:solidFill>
                <a:latin typeface="Menlo" charset="0"/>
                <a:ea typeface="Menlo" charset="0"/>
                <a:cs typeface="Menlo" charset="0"/>
                <a:sym typeface="Wingdings" charset="2"/>
              </a:rPr>
              <a:t></a:t>
            </a:r>
            <a:r>
              <a:rPr lang="en-US" sz="1800" dirty="0">
                <a:solidFill>
                  <a:prstClr val="black"/>
                </a:solidFill>
                <a:latin typeface="Menlo" charset="0"/>
                <a:ea typeface="Menlo" charset="0"/>
                <a:cs typeface="Menlo" charset="0"/>
              </a:rPr>
              <a:t> </a:t>
            </a:r>
            <a:r>
              <a:rPr lang="en-US" sz="1800" dirty="0">
                <a:solidFill>
                  <a:srgbClr val="C0504D"/>
                </a:solidFill>
                <a:latin typeface="Menlo" charset="0"/>
                <a:ea typeface="Menlo" charset="0"/>
                <a:cs typeface="Menlo" charset="0"/>
              </a:rPr>
              <a:t>{</a:t>
            </a:r>
            <a:r>
              <a:rPr lang="en-US" sz="1800" dirty="0" err="1">
                <a:solidFill>
                  <a:srgbClr val="C0504D"/>
                </a:solidFill>
                <a:latin typeface="Menlo" charset="0"/>
                <a:ea typeface="Menlo" charset="0"/>
                <a:cs typeface="Menlo" charset="0"/>
              </a:rPr>
              <a:t>dept</a:t>
            </a:r>
            <a:r>
              <a:rPr lang="en-US" sz="1800" dirty="0">
                <a:solidFill>
                  <a:srgbClr val="C0504D"/>
                </a:solidFill>
                <a:latin typeface="Menlo" charset="0"/>
                <a:ea typeface="Menlo" charset="0"/>
                <a:cs typeface="Menlo" charset="0"/>
              </a:rPr>
              <a:t>}</a:t>
            </a:r>
            <a:endParaRPr lang="en-US" sz="1800" dirty="0">
              <a:solidFill>
                <a:prstClr val="black"/>
              </a:solidFill>
              <a:latin typeface="Menlo" charset="0"/>
              <a:ea typeface="Menlo" charset="0"/>
              <a:cs typeface="Menlo" charset="0"/>
            </a:endParaRPr>
          </a:p>
          <a:p>
            <a:r>
              <a:rPr lang="en-US" sz="1800" dirty="0">
                <a:solidFill>
                  <a:srgbClr val="C0504D"/>
                </a:solidFill>
                <a:latin typeface="Menlo" charset="0"/>
                <a:ea typeface="Menlo" charset="0"/>
                <a:cs typeface="Menlo" charset="0"/>
              </a:rPr>
              <a:t>{color, category}</a:t>
            </a:r>
            <a:r>
              <a:rPr lang="en-US" sz="1800" dirty="0">
                <a:solidFill>
                  <a:prstClr val="black"/>
                </a:solidFill>
                <a:latin typeface="Menlo" charset="0"/>
                <a:ea typeface="Menlo" charset="0"/>
                <a:cs typeface="Menlo" charset="0"/>
              </a:rPr>
              <a:t> </a:t>
            </a:r>
            <a:r>
              <a:rPr lang="en-US" sz="1800" dirty="0">
                <a:solidFill>
                  <a:prstClr val="black"/>
                </a:solidFill>
                <a:latin typeface="Menlo" charset="0"/>
                <a:ea typeface="Menlo" charset="0"/>
                <a:cs typeface="Menlo" charset="0"/>
                <a:sym typeface="Wingdings" charset="2"/>
              </a:rPr>
              <a:t></a:t>
            </a:r>
            <a:r>
              <a:rPr lang="en-US" sz="1800" dirty="0">
                <a:solidFill>
                  <a:prstClr val="black"/>
                </a:solidFill>
                <a:latin typeface="Menlo" charset="0"/>
                <a:ea typeface="Menlo" charset="0"/>
                <a:cs typeface="Menlo" charset="0"/>
              </a:rPr>
              <a:t> </a:t>
            </a:r>
            <a:r>
              <a:rPr lang="en-US" sz="1800" dirty="0">
                <a:solidFill>
                  <a:srgbClr val="C0504D"/>
                </a:solidFill>
                <a:latin typeface="Menlo" charset="0"/>
                <a:ea typeface="Menlo" charset="0"/>
                <a:cs typeface="Menlo" charset="0"/>
              </a:rPr>
              <a:t>{price}</a:t>
            </a:r>
            <a:endParaRPr lang="en-US" sz="1800" dirty="0">
              <a:solidFill>
                <a:prstClr val="black"/>
              </a:solidFill>
              <a:latin typeface="Menlo" charset="0"/>
              <a:ea typeface="Menlo" charset="0"/>
              <a:cs typeface="Menlo" charset="0"/>
            </a:endParaRPr>
          </a:p>
        </p:txBody>
      </p:sp>
      <p:sp>
        <p:nvSpPr>
          <p:cNvPr id="343045" name="Text Box 5"/>
          <p:cNvSpPr txBox="1">
            <a:spLocks noChangeArrowheads="1"/>
          </p:cNvSpPr>
          <p:nvPr/>
        </p:nvSpPr>
        <p:spPr bwMode="auto">
          <a:xfrm>
            <a:off x="628658" y="2411575"/>
            <a:ext cx="2028729" cy="392413"/>
          </a:xfrm>
          <a:prstGeom prst="rect">
            <a:avLst/>
          </a:prstGeom>
          <a:noFill/>
          <a:ln w="9525">
            <a:noFill/>
            <a:miter lim="800000"/>
            <a:headEnd/>
            <a:tailEnd/>
          </a:ln>
          <a:effectLst/>
        </p:spPr>
        <p:txBody>
          <a:bodyPr wrap="none" lIns="68549" tIns="34289" rIns="68549" bIns="34289">
            <a:prstTxWarp prst="textNoShape">
              <a:avLst/>
            </a:prstTxWarp>
            <a:spAutoFit/>
          </a:bodyPr>
          <a:lstStyle/>
          <a:p>
            <a:r>
              <a:rPr lang="en-US" sz="2100" u="sng" dirty="0">
                <a:solidFill>
                  <a:prstClr val="black"/>
                </a:solidFill>
                <a:latin typeface="+mj-lt"/>
              </a:rPr>
              <a:t>Example:</a:t>
            </a:r>
            <a:r>
              <a:rPr lang="en-US" sz="2100" dirty="0">
                <a:solidFill>
                  <a:prstClr val="black"/>
                </a:solidFill>
                <a:latin typeface="+mj-lt"/>
              </a:rPr>
              <a:t>      </a:t>
            </a:r>
            <a:r>
              <a:rPr lang="en-US" sz="2100" dirty="0">
                <a:solidFill>
                  <a:prstClr val="black"/>
                </a:solidFill>
                <a:latin typeface="Calibri"/>
              </a:rPr>
              <a:t>F =</a:t>
            </a:r>
          </a:p>
        </p:txBody>
      </p:sp>
      <p:sp>
        <p:nvSpPr>
          <p:cNvPr id="343046" name="Text Box 6"/>
          <p:cNvSpPr txBox="1">
            <a:spLocks noChangeArrowheads="1"/>
          </p:cNvSpPr>
          <p:nvPr/>
        </p:nvSpPr>
        <p:spPr bwMode="auto">
          <a:xfrm>
            <a:off x="628650" y="3609340"/>
            <a:ext cx="1302816" cy="1038744"/>
          </a:xfrm>
          <a:prstGeom prst="rect">
            <a:avLst/>
          </a:prstGeom>
          <a:noFill/>
          <a:ln w="9525">
            <a:noFill/>
            <a:miter lim="800000"/>
            <a:headEnd/>
            <a:tailEnd/>
          </a:ln>
          <a:effectLst/>
        </p:spPr>
        <p:txBody>
          <a:bodyPr wrap="square" lIns="68549" tIns="34289" rIns="68549" bIns="34289">
            <a:prstTxWarp prst="textNoShape">
              <a:avLst/>
            </a:prstTxWarp>
            <a:spAutoFit/>
          </a:bodyPr>
          <a:lstStyle/>
          <a:p>
            <a:r>
              <a:rPr lang="en-US" sz="2100" b="1" i="1" dirty="0">
                <a:solidFill>
                  <a:prstClr val="black"/>
                </a:solidFill>
                <a:latin typeface="+mj-lt"/>
              </a:rPr>
              <a:t>Example Closures:</a:t>
            </a:r>
            <a:endParaRPr lang="en-US" sz="1800" b="1" i="1" dirty="0">
              <a:solidFill>
                <a:prstClr val="black"/>
              </a:solidFill>
              <a:latin typeface="+mj-lt"/>
            </a:endParaRPr>
          </a:p>
        </p:txBody>
      </p:sp>
      <p:sp>
        <p:nvSpPr>
          <p:cNvPr id="12" name="Text Box 4"/>
          <p:cNvSpPr txBox="1">
            <a:spLocks noChangeArrowheads="1"/>
          </p:cNvSpPr>
          <p:nvPr/>
        </p:nvSpPr>
        <p:spPr bwMode="auto">
          <a:xfrm>
            <a:off x="2524809" y="3609357"/>
            <a:ext cx="5201303" cy="117724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lIns="68549" tIns="34289" rIns="68549" bIns="34289" anchor="ctr">
            <a:prstTxWarp prst="textNoShape">
              <a:avLst/>
            </a:prstTxWarp>
            <a:spAutoFit/>
          </a:bodyPr>
          <a:lstStyle/>
          <a:p>
            <a:r>
              <a:rPr lang="en-US" sz="1800" dirty="0">
                <a:solidFill>
                  <a:srgbClr val="C0504D"/>
                </a:solidFill>
                <a:latin typeface="Menlo" charset="0"/>
                <a:ea typeface="Menlo" charset="0"/>
                <a:cs typeface="Menlo" charset="0"/>
              </a:rPr>
              <a:t>{name}</a:t>
            </a:r>
            <a:r>
              <a:rPr lang="en-US" sz="1800" baseline="30000" dirty="0">
                <a:solidFill>
                  <a:srgbClr val="C0504D"/>
                </a:solidFill>
                <a:latin typeface="Menlo" charset="0"/>
                <a:ea typeface="Menlo" charset="0"/>
                <a:cs typeface="Menlo" charset="0"/>
              </a:rPr>
              <a:t>+</a:t>
            </a:r>
            <a:r>
              <a:rPr lang="en-US" sz="1800" dirty="0">
                <a:solidFill>
                  <a:prstClr val="black"/>
                </a:solidFill>
                <a:latin typeface="Menlo" charset="0"/>
                <a:ea typeface="Menlo" charset="0"/>
                <a:cs typeface="Menlo" charset="0"/>
              </a:rPr>
              <a:t> </a:t>
            </a:r>
            <a:r>
              <a:rPr lang="en-US" sz="1800" dirty="0">
                <a:solidFill>
                  <a:prstClr val="black"/>
                </a:solidFill>
                <a:latin typeface="Menlo" charset="0"/>
                <a:ea typeface="Menlo" charset="0"/>
                <a:cs typeface="Menlo" charset="0"/>
                <a:sym typeface="Wingdings" charset="2"/>
              </a:rPr>
              <a:t>=</a:t>
            </a:r>
            <a:r>
              <a:rPr lang="en-US" sz="1800" dirty="0">
                <a:solidFill>
                  <a:prstClr val="black"/>
                </a:solidFill>
                <a:latin typeface="Menlo" charset="0"/>
                <a:ea typeface="Menlo" charset="0"/>
                <a:cs typeface="Menlo" charset="0"/>
              </a:rPr>
              <a:t> </a:t>
            </a:r>
            <a:r>
              <a:rPr lang="en-US" sz="1800" dirty="0">
                <a:solidFill>
                  <a:srgbClr val="C0504D"/>
                </a:solidFill>
                <a:latin typeface="Menlo" charset="0"/>
                <a:ea typeface="Menlo" charset="0"/>
                <a:cs typeface="Menlo" charset="0"/>
              </a:rPr>
              <a:t>{name, color}</a:t>
            </a:r>
            <a:endParaRPr lang="en-US" sz="1800" dirty="0">
              <a:solidFill>
                <a:prstClr val="black"/>
              </a:solidFill>
              <a:latin typeface="Menlo" charset="0"/>
              <a:ea typeface="Menlo" charset="0"/>
              <a:cs typeface="Menlo" charset="0"/>
            </a:endParaRPr>
          </a:p>
          <a:p>
            <a:r>
              <a:rPr lang="en-US" sz="1800" dirty="0">
                <a:solidFill>
                  <a:srgbClr val="C0504D"/>
                </a:solidFill>
                <a:latin typeface="Menlo" charset="0"/>
                <a:ea typeface="Menlo" charset="0"/>
                <a:cs typeface="Menlo" charset="0"/>
              </a:rPr>
              <a:t>{name, category}</a:t>
            </a:r>
            <a:r>
              <a:rPr lang="en-US" sz="1800" baseline="30000" dirty="0">
                <a:solidFill>
                  <a:srgbClr val="C0504D"/>
                </a:solidFill>
                <a:latin typeface="Menlo" charset="0"/>
                <a:ea typeface="Menlo" charset="0"/>
                <a:cs typeface="Menlo" charset="0"/>
              </a:rPr>
              <a:t>+</a:t>
            </a:r>
            <a:r>
              <a:rPr lang="en-US" sz="1800" dirty="0">
                <a:solidFill>
                  <a:prstClr val="black"/>
                </a:solidFill>
                <a:latin typeface="Menlo" charset="0"/>
                <a:ea typeface="Menlo" charset="0"/>
                <a:cs typeface="Menlo" charset="0"/>
              </a:rPr>
              <a:t> </a:t>
            </a:r>
            <a:r>
              <a:rPr lang="en-US" sz="1800" dirty="0">
                <a:solidFill>
                  <a:prstClr val="black"/>
                </a:solidFill>
                <a:latin typeface="Menlo" charset="0"/>
                <a:ea typeface="Menlo" charset="0"/>
                <a:cs typeface="Menlo" charset="0"/>
                <a:sym typeface="Wingdings" charset="2"/>
              </a:rPr>
              <a:t>=</a:t>
            </a:r>
            <a:r>
              <a:rPr lang="en-US" sz="1800" dirty="0">
                <a:solidFill>
                  <a:prstClr val="black"/>
                </a:solidFill>
                <a:latin typeface="Menlo" charset="0"/>
                <a:ea typeface="Menlo" charset="0"/>
                <a:cs typeface="Menlo" charset="0"/>
              </a:rPr>
              <a:t> </a:t>
            </a:r>
          </a:p>
          <a:p>
            <a:r>
              <a:rPr lang="en-US" sz="1800" dirty="0">
                <a:solidFill>
                  <a:srgbClr val="C0504D"/>
                </a:solidFill>
                <a:latin typeface="Menlo" charset="0"/>
                <a:ea typeface="Menlo" charset="0"/>
                <a:cs typeface="Menlo" charset="0"/>
              </a:rPr>
              <a:t>{name, category, color, </a:t>
            </a:r>
            <a:r>
              <a:rPr lang="en-US" sz="1800" dirty="0" err="1">
                <a:solidFill>
                  <a:srgbClr val="C0504D"/>
                </a:solidFill>
                <a:latin typeface="Menlo" charset="0"/>
                <a:ea typeface="Menlo" charset="0"/>
                <a:cs typeface="Menlo" charset="0"/>
              </a:rPr>
              <a:t>dept</a:t>
            </a:r>
            <a:r>
              <a:rPr lang="en-US" sz="1800" dirty="0">
                <a:solidFill>
                  <a:srgbClr val="C0504D"/>
                </a:solidFill>
                <a:latin typeface="Menlo" charset="0"/>
                <a:ea typeface="Menlo" charset="0"/>
                <a:cs typeface="Menlo" charset="0"/>
              </a:rPr>
              <a:t>, price}</a:t>
            </a:r>
            <a:endParaRPr lang="en-US" sz="1800" dirty="0">
              <a:solidFill>
                <a:prstClr val="black"/>
              </a:solidFill>
              <a:latin typeface="Menlo" charset="0"/>
              <a:ea typeface="Menlo" charset="0"/>
              <a:cs typeface="Menlo" charset="0"/>
            </a:endParaRPr>
          </a:p>
          <a:p>
            <a:r>
              <a:rPr lang="en-US" sz="1800" dirty="0">
                <a:solidFill>
                  <a:srgbClr val="C0504D"/>
                </a:solidFill>
                <a:latin typeface="Menlo" charset="0"/>
                <a:ea typeface="Menlo" charset="0"/>
                <a:cs typeface="Menlo" charset="0"/>
              </a:rPr>
              <a:t>{color}</a:t>
            </a:r>
            <a:r>
              <a:rPr lang="en-US" sz="1800" baseline="30000" dirty="0">
                <a:solidFill>
                  <a:srgbClr val="C0504D"/>
                </a:solidFill>
                <a:latin typeface="Menlo" charset="0"/>
                <a:ea typeface="Menlo" charset="0"/>
                <a:cs typeface="Menlo" charset="0"/>
              </a:rPr>
              <a:t>+</a:t>
            </a:r>
            <a:r>
              <a:rPr lang="en-US" sz="1800" dirty="0">
                <a:solidFill>
                  <a:prstClr val="black"/>
                </a:solidFill>
                <a:latin typeface="Menlo" charset="0"/>
                <a:ea typeface="Menlo" charset="0"/>
                <a:cs typeface="Menlo" charset="0"/>
              </a:rPr>
              <a:t> </a:t>
            </a:r>
            <a:r>
              <a:rPr lang="en-US" sz="1800" dirty="0">
                <a:solidFill>
                  <a:prstClr val="black"/>
                </a:solidFill>
                <a:latin typeface="Menlo" charset="0"/>
                <a:ea typeface="Menlo" charset="0"/>
                <a:cs typeface="Menlo" charset="0"/>
                <a:sym typeface="Wingdings" charset="2"/>
              </a:rPr>
              <a:t>=</a:t>
            </a:r>
            <a:r>
              <a:rPr lang="en-US" sz="1800" dirty="0">
                <a:solidFill>
                  <a:prstClr val="black"/>
                </a:solidFill>
                <a:latin typeface="Menlo" charset="0"/>
                <a:ea typeface="Menlo" charset="0"/>
                <a:cs typeface="Menlo" charset="0"/>
              </a:rPr>
              <a:t> </a:t>
            </a:r>
            <a:r>
              <a:rPr lang="en-US" sz="1800" dirty="0">
                <a:solidFill>
                  <a:srgbClr val="C0504D"/>
                </a:solidFill>
                <a:latin typeface="Menlo" charset="0"/>
                <a:ea typeface="Menlo" charset="0"/>
                <a:cs typeface="Menlo" charset="0"/>
              </a:rPr>
              <a:t>{color}</a:t>
            </a:r>
            <a:endParaRPr lang="en-US" sz="1800" dirty="0">
              <a:solidFill>
                <a:prstClr val="black"/>
              </a:solidFill>
              <a:latin typeface="Menlo" charset="0"/>
              <a:ea typeface="Menlo" charset="0"/>
              <a:cs typeface="Menlo" charset="0"/>
            </a:endParaRPr>
          </a:p>
        </p:txBody>
      </p:sp>
      <p:sp>
        <p:nvSpPr>
          <p:cNvPr id="18" name="Rectangle 17"/>
          <p:cNvSpPr/>
          <p:nvPr/>
        </p:nvSpPr>
        <p:spPr>
          <a:xfrm>
            <a:off x="0" y="25"/>
            <a:ext cx="9144000" cy="1970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49" tIns="34289" rIns="68549" bIns="34289" rtlCol="0" anchor="ctr"/>
          <a:lstStyle/>
          <a:p>
            <a:pPr algn="r"/>
            <a:endParaRPr lang="en-US" sz="1100" b="1" i="1" dirty="0">
              <a:solidFill>
                <a:schemeClr val="tx1">
                  <a:lumMod val="65000"/>
                  <a:lumOff val="35000"/>
                </a:schemeClr>
              </a:solidFill>
              <a:latin typeface="+mj-lt"/>
            </a:endParaRPr>
          </a:p>
        </p:txBody>
      </p:sp>
      <p:sp>
        <p:nvSpPr>
          <p:cNvPr id="19" name="TextBox 18"/>
          <p:cNvSpPr txBox="1"/>
          <p:nvPr/>
        </p:nvSpPr>
        <p:spPr>
          <a:xfrm>
            <a:off x="141596" y="-16879"/>
            <a:ext cx="1273559" cy="242371"/>
          </a:xfrm>
          <a:prstGeom prst="rect">
            <a:avLst/>
          </a:prstGeom>
          <a:noFill/>
        </p:spPr>
        <p:txBody>
          <a:bodyPr wrap="none" lIns="68549" tIns="34289" rIns="68549" bIns="34289" rtlCol="0">
            <a:spAutoFit/>
          </a:bodyPr>
          <a:lstStyle/>
          <a:p>
            <a:r>
              <a:rPr lang="en-US" sz="1100" b="1" i="1" dirty="0">
                <a:solidFill>
                  <a:schemeClr val="tx1">
                    <a:lumMod val="65000"/>
                    <a:lumOff val="35000"/>
                  </a:schemeClr>
                </a:solidFill>
                <a:latin typeface="+mj-lt"/>
              </a:rPr>
              <a:t>Midterm Review</a:t>
            </a:r>
            <a:endParaRPr lang="en-US" sz="1100" b="1" i="1" dirty="0">
              <a:solidFill>
                <a:schemeClr val="tx1">
                  <a:lumMod val="65000"/>
                  <a:lumOff val="35000"/>
                </a:schemeClr>
              </a:solidFill>
              <a:latin typeface="+mj-lt"/>
            </a:endParaRPr>
          </a:p>
        </p:txBody>
      </p:sp>
    </p:spTree>
    <p:extLst>
      <p:ext uri="{BB962C8B-B14F-4D97-AF65-F5344CB8AC3E}">
        <p14:creationId xmlns:p14="http://schemas.microsoft.com/office/powerpoint/2010/main" val="3159298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0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30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30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nimBg="1"/>
      <p:bldP spid="343045" grpId="0"/>
      <p:bldP spid="343046" grpId="0"/>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and </a:t>
            </a:r>
            <a:r>
              <a:rPr lang="en-US" dirty="0" err="1" smtClean="0"/>
              <a:t>Superkeys</a:t>
            </a:r>
            <a:endParaRPr lang="en-US" dirty="0"/>
          </a:p>
        </p:txBody>
      </p:sp>
      <p:sp>
        <p:nvSpPr>
          <p:cNvPr id="7" name="Rectangle 6"/>
          <p:cNvSpPr/>
          <p:nvPr/>
        </p:nvSpPr>
        <p:spPr>
          <a:xfrm>
            <a:off x="628676" y="1541774"/>
            <a:ext cx="5683661" cy="154657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lIns="68549" tIns="34289" rIns="68549" bIns="34289">
            <a:spAutoFit/>
          </a:bodyPr>
          <a:lstStyle/>
          <a:p>
            <a:r>
              <a:rPr lang="en-US" sz="2400" dirty="0">
                <a:latin typeface="+mj-lt"/>
              </a:rPr>
              <a:t>A </a:t>
            </a:r>
            <a:r>
              <a:rPr lang="en-US" sz="2400" b="1" u="sng" dirty="0" err="1">
                <a:latin typeface="+mj-lt"/>
              </a:rPr>
              <a:t>superkey</a:t>
            </a:r>
            <a:r>
              <a:rPr lang="en-US" sz="2400" dirty="0">
                <a:latin typeface="+mj-lt"/>
              </a:rPr>
              <a:t> is a set of attributes </a:t>
            </a:r>
            <a:r>
              <a:rPr lang="en-US" sz="2400" b="1" dirty="0">
                <a:latin typeface="+mj-lt"/>
              </a:rPr>
              <a:t>A</a:t>
            </a:r>
            <a:r>
              <a:rPr lang="en-US" sz="2400" b="1" baseline="-25000" dirty="0">
                <a:latin typeface="+mj-lt"/>
              </a:rPr>
              <a:t>1</a:t>
            </a:r>
            <a:r>
              <a:rPr lang="en-US" sz="2400" b="1" dirty="0">
                <a:latin typeface="+mj-lt"/>
              </a:rPr>
              <a:t>, …, A</a:t>
            </a:r>
            <a:r>
              <a:rPr lang="en-US" sz="2400" b="1" baseline="-25000" dirty="0">
                <a:latin typeface="+mj-lt"/>
              </a:rPr>
              <a:t>n</a:t>
            </a:r>
            <a:r>
              <a:rPr lang="en-US" sz="2400" b="1" dirty="0">
                <a:latin typeface="+mj-lt"/>
              </a:rPr>
              <a:t> </a:t>
            </a:r>
            <a:r>
              <a:rPr lang="en-US" sz="2400" dirty="0" err="1">
                <a:latin typeface="+mj-lt"/>
              </a:rPr>
              <a:t>s.t.</a:t>
            </a:r>
            <a:r>
              <a:rPr lang="en-US" sz="2400" dirty="0">
                <a:latin typeface="+mj-lt"/>
              </a:rPr>
              <a:t> </a:t>
            </a:r>
            <a:endParaRPr lang="en-US" sz="2400" dirty="0">
              <a:latin typeface="+mj-lt"/>
            </a:endParaRPr>
          </a:p>
          <a:p>
            <a:r>
              <a:rPr lang="en-US" sz="2400" dirty="0">
                <a:latin typeface="+mj-lt"/>
              </a:rPr>
              <a:t>for </a:t>
            </a:r>
            <a:r>
              <a:rPr lang="en-US" sz="2400" i="1" dirty="0">
                <a:latin typeface="+mj-lt"/>
              </a:rPr>
              <a:t>any other</a:t>
            </a:r>
            <a:r>
              <a:rPr lang="en-US" sz="2400" dirty="0">
                <a:latin typeface="+mj-lt"/>
              </a:rPr>
              <a:t> attribute </a:t>
            </a:r>
            <a:r>
              <a:rPr lang="en-US" sz="2400" b="1" dirty="0">
                <a:latin typeface="+mj-lt"/>
              </a:rPr>
              <a:t>B</a:t>
            </a:r>
            <a:r>
              <a:rPr lang="en-US" sz="2400" dirty="0">
                <a:latin typeface="+mj-lt"/>
              </a:rPr>
              <a:t> in </a:t>
            </a:r>
            <a:r>
              <a:rPr lang="en-US" sz="2400" dirty="0">
                <a:latin typeface="+mj-lt"/>
              </a:rPr>
              <a:t>R,</a:t>
            </a:r>
          </a:p>
          <a:p>
            <a:r>
              <a:rPr lang="en-US" sz="2400" dirty="0">
                <a:latin typeface="+mj-lt"/>
              </a:rPr>
              <a:t>we </a:t>
            </a:r>
            <a:r>
              <a:rPr lang="en-US" sz="2400" dirty="0">
                <a:latin typeface="+mj-lt"/>
              </a:rPr>
              <a:t>have </a:t>
            </a:r>
            <a:r>
              <a:rPr lang="en-US" sz="2400" dirty="0">
                <a:latin typeface="+mj-lt"/>
              </a:rPr>
              <a:t> </a:t>
            </a:r>
            <a:r>
              <a:rPr lang="en-US" sz="2400" b="1" dirty="0">
                <a:latin typeface="+mj-lt"/>
              </a:rPr>
              <a:t>{A</a:t>
            </a:r>
            <a:r>
              <a:rPr lang="en-US" sz="2400" b="1" baseline="-25000" dirty="0">
                <a:latin typeface="+mj-lt"/>
              </a:rPr>
              <a:t>1</a:t>
            </a:r>
            <a:r>
              <a:rPr lang="en-US" sz="2400" b="1" dirty="0">
                <a:latin typeface="+mj-lt"/>
              </a:rPr>
              <a:t>, …, </a:t>
            </a:r>
            <a:r>
              <a:rPr lang="en-US" sz="2400" b="1" dirty="0">
                <a:latin typeface="+mj-lt"/>
              </a:rPr>
              <a:t>A</a:t>
            </a:r>
            <a:r>
              <a:rPr lang="en-US" sz="2400" b="1" baseline="-25000" dirty="0">
                <a:latin typeface="+mj-lt"/>
              </a:rPr>
              <a:t>n</a:t>
            </a:r>
            <a:r>
              <a:rPr lang="en-US" sz="2400" b="1" dirty="0">
                <a:latin typeface="+mj-lt"/>
              </a:rPr>
              <a:t>} </a:t>
            </a:r>
            <a:r>
              <a:rPr lang="en-US" sz="2400" b="1" dirty="0">
                <a:latin typeface="+mj-lt"/>
                <a:sym typeface="Wingdings"/>
              </a:rPr>
              <a:t> </a:t>
            </a:r>
            <a:r>
              <a:rPr lang="en-US" sz="2400" b="1" dirty="0">
                <a:latin typeface="+mj-lt"/>
                <a:sym typeface="Wingdings"/>
              </a:rPr>
              <a:t>B</a:t>
            </a:r>
          </a:p>
        </p:txBody>
      </p:sp>
      <p:sp>
        <p:nvSpPr>
          <p:cNvPr id="8" name="Rectangle 7"/>
          <p:cNvSpPr/>
          <p:nvPr/>
        </p:nvSpPr>
        <p:spPr>
          <a:xfrm>
            <a:off x="628672" y="3508526"/>
            <a:ext cx="3655757" cy="807911"/>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lIns="68549" tIns="34289" rIns="68549" bIns="34289">
            <a:spAutoFit/>
          </a:bodyPr>
          <a:lstStyle/>
          <a:p>
            <a:r>
              <a:rPr lang="en-US" sz="2400" dirty="0">
                <a:latin typeface="+mj-lt"/>
                <a:sym typeface="Wingdings"/>
              </a:rPr>
              <a:t>A </a:t>
            </a:r>
            <a:r>
              <a:rPr lang="en-US" sz="2400" b="1" u="sng" dirty="0">
                <a:latin typeface="+mj-lt"/>
                <a:sym typeface="Wingdings"/>
              </a:rPr>
              <a:t>key</a:t>
            </a:r>
            <a:r>
              <a:rPr lang="en-US" sz="2400" b="1" dirty="0">
                <a:latin typeface="+mj-lt"/>
                <a:sym typeface="Wingdings"/>
              </a:rPr>
              <a:t> </a:t>
            </a:r>
            <a:r>
              <a:rPr lang="en-US" sz="2400" dirty="0">
                <a:latin typeface="+mj-lt"/>
                <a:sym typeface="Wingdings"/>
              </a:rPr>
              <a:t>is a </a:t>
            </a:r>
            <a:r>
              <a:rPr lang="en-US" sz="2400" i="1" dirty="0">
                <a:latin typeface="+mj-lt"/>
                <a:sym typeface="Wingdings"/>
              </a:rPr>
              <a:t>minimal</a:t>
            </a:r>
            <a:r>
              <a:rPr lang="en-US" sz="2400" dirty="0">
                <a:latin typeface="+mj-lt"/>
                <a:sym typeface="Wingdings"/>
              </a:rPr>
              <a:t> </a:t>
            </a:r>
            <a:r>
              <a:rPr lang="en-US" sz="2400" dirty="0" err="1">
                <a:latin typeface="+mj-lt"/>
                <a:sym typeface="Wingdings"/>
              </a:rPr>
              <a:t>superkey</a:t>
            </a:r>
            <a:endParaRPr lang="en-US" sz="2400" dirty="0">
              <a:latin typeface="+mj-lt"/>
              <a:sym typeface="Wingdings"/>
            </a:endParaRPr>
          </a:p>
        </p:txBody>
      </p:sp>
      <p:sp>
        <p:nvSpPr>
          <p:cNvPr id="9" name="TextBox 8"/>
          <p:cNvSpPr txBox="1"/>
          <p:nvPr/>
        </p:nvSpPr>
        <p:spPr>
          <a:xfrm>
            <a:off x="6599902" y="1680274"/>
            <a:ext cx="2330246" cy="1177243"/>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lIns="68549" tIns="34289" rIns="68549" bIns="34289" rtlCol="0">
            <a:spAutoFit/>
          </a:bodyPr>
          <a:lstStyle/>
          <a:p>
            <a:r>
              <a:rPr lang="en-US" sz="1800" dirty="0">
                <a:latin typeface="+mj-lt"/>
              </a:rPr>
              <a:t>I.e. all attributes are </a:t>
            </a:r>
            <a:r>
              <a:rPr lang="en-US" sz="1800" i="1" dirty="0">
                <a:latin typeface="+mj-lt"/>
              </a:rPr>
              <a:t>functionally determined</a:t>
            </a:r>
            <a:r>
              <a:rPr lang="en-US" sz="1800" dirty="0">
                <a:latin typeface="+mj-lt"/>
              </a:rPr>
              <a:t> by a </a:t>
            </a:r>
            <a:r>
              <a:rPr lang="en-US" sz="1800" dirty="0" err="1">
                <a:latin typeface="+mj-lt"/>
              </a:rPr>
              <a:t>superkey</a:t>
            </a:r>
            <a:endParaRPr lang="en-US" sz="1800" dirty="0">
              <a:latin typeface="+mj-lt"/>
            </a:endParaRPr>
          </a:p>
        </p:txBody>
      </p:sp>
      <p:sp>
        <p:nvSpPr>
          <p:cNvPr id="10" name="TextBox 9"/>
          <p:cNvSpPr txBox="1"/>
          <p:nvPr/>
        </p:nvSpPr>
        <p:spPr>
          <a:xfrm>
            <a:off x="4734232" y="3416178"/>
            <a:ext cx="2558846" cy="900244"/>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lIns="68549" tIns="34289" rIns="68549" bIns="34289" rtlCol="0">
            <a:spAutoFit/>
          </a:bodyPr>
          <a:lstStyle/>
          <a:p>
            <a:r>
              <a:rPr lang="en-US" sz="1800" dirty="0">
                <a:latin typeface="+mj-lt"/>
              </a:rPr>
              <a:t>Meaning that no subset of a key is also a </a:t>
            </a:r>
            <a:r>
              <a:rPr lang="en-US" sz="1800" dirty="0" err="1">
                <a:latin typeface="+mj-lt"/>
              </a:rPr>
              <a:t>superkey</a:t>
            </a:r>
            <a:endParaRPr lang="en-US" sz="1800" dirty="0">
              <a:latin typeface="+mj-lt"/>
            </a:endParaRPr>
          </a:p>
        </p:txBody>
      </p:sp>
      <p:grpSp>
        <p:nvGrpSpPr>
          <p:cNvPr id="14" name="Group 13"/>
          <p:cNvGrpSpPr/>
          <p:nvPr/>
        </p:nvGrpSpPr>
        <p:grpSpPr>
          <a:xfrm>
            <a:off x="0" y="-16881"/>
            <a:ext cx="9144000" cy="261610"/>
            <a:chOff x="0" y="-22510"/>
            <a:chExt cx="12192000" cy="348813"/>
          </a:xfrm>
        </p:grpSpPr>
        <p:sp>
          <p:nvSpPr>
            <p:cNvPr id="15" name="Rectangle 14"/>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16" name="TextBox 15"/>
            <p:cNvSpPr txBox="1"/>
            <p:nvPr/>
          </p:nvSpPr>
          <p:spPr>
            <a:xfrm>
              <a:off x="188780" y="-22510"/>
              <a:ext cx="1725321"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64677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contd.</a:t>
            </a:r>
            <a:endParaRPr lang="en-US" dirty="0"/>
          </a:p>
        </p:txBody>
      </p:sp>
      <p:sp>
        <p:nvSpPr>
          <p:cNvPr id="4" name="Content Placeholder 3"/>
          <p:cNvSpPr>
            <a:spLocks noGrp="1"/>
          </p:cNvSpPr>
          <p:nvPr>
            <p:ph idx="1"/>
          </p:nvPr>
        </p:nvSpPr>
        <p:spPr/>
        <p:txBody>
          <a:bodyPr/>
          <a:lstStyle/>
          <a:p>
            <a:r>
              <a:rPr lang="en-US" dirty="0" smtClean="0"/>
              <a:t>If you would like to have access to PS2 solutions before the Midterm:</a:t>
            </a:r>
          </a:p>
          <a:p>
            <a:pPr marL="0" indent="0">
              <a:buNone/>
            </a:pPr>
            <a:endParaRPr lang="en-US" dirty="0" smtClean="0"/>
          </a:p>
          <a:p>
            <a:pPr lvl="1"/>
            <a:r>
              <a:rPr lang="en-US" dirty="0" smtClean="0"/>
              <a:t>Email </a:t>
            </a:r>
            <a:r>
              <a:rPr lang="en-US" dirty="0" smtClean="0">
                <a:hlinkClick r:id="rId2"/>
              </a:rPr>
              <a:t>145attendance@gmail.com</a:t>
            </a:r>
            <a:r>
              <a:rPr lang="en-US" dirty="0" smtClean="0"/>
              <a:t> with the code: </a:t>
            </a:r>
            <a:r>
              <a:rPr lang="en-US" b="1" dirty="0" smtClean="0"/>
              <a:t>PS2REQUEST</a:t>
            </a:r>
            <a:r>
              <a:rPr lang="en-US" dirty="0" smtClean="0"/>
              <a:t> in the subject line. </a:t>
            </a:r>
          </a:p>
          <a:p>
            <a:pPr lvl="1"/>
            <a:r>
              <a:rPr lang="en-US" dirty="0" smtClean="0"/>
              <a:t>You are </a:t>
            </a:r>
            <a:r>
              <a:rPr lang="en-US" b="1" dirty="0" smtClean="0"/>
              <a:t>not allowed </a:t>
            </a:r>
            <a:r>
              <a:rPr lang="en-US" dirty="0" smtClean="0"/>
              <a:t>to re-submit after you have received the solutions</a:t>
            </a:r>
          </a:p>
          <a:p>
            <a:endParaRPr lang="en-US" dirty="0"/>
          </a:p>
          <a:p>
            <a:endParaRPr lang="en-US" dirty="0" smtClean="0"/>
          </a:p>
          <a:p>
            <a:r>
              <a:rPr lang="en-US" dirty="0" smtClean="0"/>
              <a:t>Note: The guest lecture date has been moved back to Nov 8</a:t>
            </a:r>
            <a:r>
              <a:rPr lang="en-US" baseline="30000" dirty="0" smtClean="0"/>
              <a:t>th</a:t>
            </a:r>
            <a:r>
              <a:rPr lang="en-US" dirty="0" smtClean="0"/>
              <a:t> </a:t>
            </a:r>
          </a:p>
        </p:txBody>
      </p:sp>
    </p:spTree>
    <p:extLst>
      <p:ext uri="{BB962C8B-B14F-4D97-AF65-F5344CB8AC3E}">
        <p14:creationId xmlns:p14="http://schemas.microsoft.com/office/powerpoint/2010/main" val="108830987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4"/>
            <a:ext cx="6858000" cy="713978"/>
          </a:xfrm>
        </p:spPr>
        <p:txBody>
          <a:bodyPr>
            <a:normAutofit fontScale="90000"/>
          </a:bodyPr>
          <a:lstStyle/>
          <a:p>
            <a:r>
              <a:rPr lang="en-US" dirty="0" smtClean="0"/>
              <a:t>Functional Dependencies Recap</a:t>
            </a:r>
            <a:endParaRPr lang="en-US" dirty="0"/>
          </a:p>
        </p:txBody>
      </p:sp>
      <p:grpSp>
        <p:nvGrpSpPr>
          <p:cNvPr id="4" name="Group 3"/>
          <p:cNvGrpSpPr/>
          <p:nvPr/>
        </p:nvGrpSpPr>
        <p:grpSpPr>
          <a:xfrm>
            <a:off x="0" y="-16881"/>
            <a:ext cx="9144000" cy="261610"/>
            <a:chOff x="0" y="-22510"/>
            <a:chExt cx="12192000" cy="348813"/>
          </a:xfrm>
        </p:grpSpPr>
        <p:sp>
          <p:nvSpPr>
            <p:cNvPr id="5" name="Rectangle 4"/>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685460"/>
              <a:endParaRPr lang="en-US" sz="1100" b="1" i="1" kern="1200" dirty="0">
                <a:solidFill>
                  <a:prstClr val="black">
                    <a:lumMod val="65000"/>
                    <a:lumOff val="35000"/>
                  </a:prstClr>
                </a:solidFill>
                <a:latin typeface="Calibri Light"/>
              </a:endParaRPr>
            </a:p>
          </p:txBody>
        </p:sp>
        <p:sp>
          <p:nvSpPr>
            <p:cNvPr id="6" name="TextBox 5"/>
            <p:cNvSpPr txBox="1"/>
            <p:nvPr/>
          </p:nvSpPr>
          <p:spPr>
            <a:xfrm>
              <a:off x="188780" y="-22510"/>
              <a:ext cx="1549997" cy="348813"/>
            </a:xfrm>
            <a:prstGeom prst="rect">
              <a:avLst/>
            </a:prstGeom>
            <a:noFill/>
          </p:spPr>
          <p:txBody>
            <a:bodyPr wrap="none" rtlCol="0">
              <a:spAutoFit/>
            </a:bodyPr>
            <a:lstStyle/>
            <a:p>
              <a:pPr defTabSz="685460"/>
              <a:r>
                <a:rPr lang="en-US" sz="1100" b="1" i="1" kern="1200" dirty="0">
                  <a:solidFill>
                    <a:prstClr val="black">
                      <a:lumMod val="65000"/>
                      <a:lumOff val="35000"/>
                    </a:prstClr>
                  </a:solidFill>
                  <a:latin typeface="Calibri Light"/>
                  <a:ea typeface="+mn-ea"/>
                  <a:cs typeface="+mn-cs"/>
                </a:rPr>
                <a:t>Midterm Review</a:t>
              </a:r>
            </a:p>
          </p:txBody>
        </p:sp>
      </p:grpSp>
      <p:sp>
        <p:nvSpPr>
          <p:cNvPr id="7" name="Subtitle 6"/>
          <p:cNvSpPr>
            <a:spLocks noGrp="1"/>
          </p:cNvSpPr>
          <p:nvPr>
            <p:ph type="subTitle" idx="1"/>
          </p:nvPr>
        </p:nvSpPr>
        <p:spPr>
          <a:xfrm>
            <a:off x="1143000" y="1698648"/>
            <a:ext cx="6858000" cy="2841625"/>
          </a:xfrm>
        </p:spPr>
        <p:txBody>
          <a:bodyPr>
            <a:normAutofit/>
          </a:bodyPr>
          <a:lstStyle/>
          <a:p>
            <a:pPr marL="257054" indent="-257054" algn="l">
              <a:buFont typeface="Arial"/>
              <a:buChar char="•"/>
            </a:pPr>
            <a:r>
              <a:rPr lang="en-US" sz="2100" dirty="0"/>
              <a:t>FDs hold on an instance NOT a schema</a:t>
            </a:r>
          </a:p>
          <a:p>
            <a:pPr marL="257054" indent="-257054" algn="l">
              <a:buFont typeface="Arial"/>
              <a:buChar char="•"/>
            </a:pPr>
            <a:r>
              <a:rPr lang="en-US" sz="2100" dirty="0"/>
              <a:t>Understand Armstrong’s rules: Split/Combine, Reduction, Transitivity</a:t>
            </a:r>
          </a:p>
          <a:p>
            <a:pPr marL="257054" indent="-257054" algn="l">
              <a:buFont typeface="Arial"/>
              <a:buChar char="•"/>
            </a:pPr>
            <a:r>
              <a:rPr lang="en-US" sz="2100" dirty="0"/>
              <a:t>Be able to compute a closure given a set of attributes and a set of FDs</a:t>
            </a:r>
          </a:p>
          <a:p>
            <a:pPr marL="257054" indent="-257054" algn="l">
              <a:buFont typeface="Arial"/>
              <a:buChar char="•"/>
            </a:pPr>
            <a:r>
              <a:rPr lang="en-US" sz="2100" dirty="0"/>
              <a:t>Be able to find </a:t>
            </a:r>
            <a:r>
              <a:rPr lang="en-US" sz="2100" dirty="0" err="1"/>
              <a:t>superkeys</a:t>
            </a:r>
            <a:r>
              <a:rPr lang="en-US" sz="2100" dirty="0"/>
              <a:t> and keys, and the difference between them</a:t>
            </a:r>
          </a:p>
          <a:p>
            <a:pPr marL="257054" indent="-257054" algn="l">
              <a:buFont typeface="Arial"/>
              <a:buChar char="•"/>
            </a:pPr>
            <a:r>
              <a:rPr lang="en-US" sz="2100" dirty="0"/>
              <a:t>Review Activity 5-1 and PS2!</a:t>
            </a:r>
          </a:p>
          <a:p>
            <a:pPr marL="257054" indent="-257054" algn="l">
              <a:buFont typeface="Arial"/>
              <a:buChar char="•"/>
            </a:pPr>
            <a:endParaRPr lang="en-US" sz="2100" dirty="0"/>
          </a:p>
        </p:txBody>
      </p:sp>
    </p:spTree>
    <p:extLst>
      <p:ext uri="{BB962C8B-B14F-4D97-AF65-F5344CB8AC3E}">
        <p14:creationId xmlns:p14="http://schemas.microsoft.com/office/powerpoint/2010/main" val="6547569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71FFE9EF-19FA-2A4A-AA20-DF2C12A960A5}" type="slidenum">
              <a:rPr lang="en-US">
                <a:solidFill>
                  <a:prstClr val="black">
                    <a:tint val="75000"/>
                  </a:prstClr>
                </a:solidFill>
                <a:latin typeface="Calibri"/>
              </a:rPr>
              <a:pPr/>
              <a:t>31</a:t>
            </a:fld>
            <a:endParaRPr lang="en-US">
              <a:solidFill>
                <a:prstClr val="black">
                  <a:tint val="75000"/>
                </a:prstClr>
              </a:solidFill>
              <a:latin typeface="Calibri"/>
            </a:endParaRPr>
          </a:p>
        </p:txBody>
      </p:sp>
      <p:sp>
        <p:nvSpPr>
          <p:cNvPr id="238594" name="Rectangle 2"/>
          <p:cNvSpPr>
            <a:spLocks noGrp="1" noChangeArrowheads="1"/>
          </p:cNvSpPr>
          <p:nvPr>
            <p:ph type="title"/>
          </p:nvPr>
        </p:nvSpPr>
        <p:spPr/>
        <p:txBody>
          <a:bodyPr/>
          <a:lstStyle/>
          <a:p>
            <a:r>
              <a:rPr lang="en-US" dirty="0"/>
              <a:t>Boyce-</a:t>
            </a:r>
            <a:r>
              <a:rPr lang="en-US" dirty="0" err="1"/>
              <a:t>Codd</a:t>
            </a:r>
            <a:r>
              <a:rPr lang="en-US" dirty="0"/>
              <a:t> Normal Form</a:t>
            </a:r>
          </a:p>
        </p:txBody>
      </p:sp>
      <p:sp>
        <p:nvSpPr>
          <p:cNvPr id="238595" name="Text Box 3"/>
          <p:cNvSpPr txBox="1">
            <a:spLocks noChangeArrowheads="1"/>
          </p:cNvSpPr>
          <p:nvPr/>
        </p:nvSpPr>
        <p:spPr bwMode="auto">
          <a:xfrm>
            <a:off x="628663" y="1286966"/>
            <a:ext cx="7361168" cy="392413"/>
          </a:xfrm>
          <a:prstGeom prst="rect">
            <a:avLst/>
          </a:prstGeom>
          <a:noFill/>
          <a:ln w="9525">
            <a:noFill/>
            <a:miter lim="800000"/>
            <a:headEnd/>
            <a:tailEnd/>
          </a:ln>
          <a:effectLst/>
        </p:spPr>
        <p:txBody>
          <a:bodyPr wrap="none" lIns="68549" tIns="34289" rIns="68549" bIns="34289">
            <a:prstTxWarp prst="textNoShape">
              <a:avLst/>
            </a:prstTxWarp>
            <a:spAutoFit/>
          </a:bodyPr>
          <a:lstStyle/>
          <a:p>
            <a:pPr eaLnBrk="0" hangingPunct="0"/>
            <a:r>
              <a:rPr lang="en-US" sz="2100" dirty="0">
                <a:solidFill>
                  <a:prstClr val="black"/>
                </a:solidFill>
                <a:latin typeface="Calibri"/>
              </a:rPr>
              <a:t>BCNF is a </a:t>
            </a:r>
            <a:r>
              <a:rPr lang="en-US" sz="2100" dirty="0">
                <a:solidFill>
                  <a:prstClr val="black"/>
                </a:solidFill>
                <a:latin typeface="Calibri"/>
              </a:rPr>
              <a:t>simple condition for removing anomalies from relations:</a:t>
            </a:r>
          </a:p>
        </p:txBody>
      </p:sp>
      <p:sp>
        <p:nvSpPr>
          <p:cNvPr id="238596" name="Text Box 4"/>
          <p:cNvSpPr txBox="1">
            <a:spLocks noChangeArrowheads="1"/>
          </p:cNvSpPr>
          <p:nvPr/>
        </p:nvSpPr>
        <p:spPr bwMode="auto">
          <a:xfrm>
            <a:off x="2384165" y="4492849"/>
            <a:ext cx="4718749" cy="392413"/>
          </a:xfrm>
          <a:prstGeom prst="rect">
            <a:avLst/>
          </a:prstGeom>
          <a:solidFill>
            <a:schemeClr val="accent6">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lIns="68549" tIns="34289" rIns="68549" bIns="34289">
            <a:prstTxWarp prst="textNoShape">
              <a:avLst/>
            </a:prstTxWarp>
            <a:spAutoFit/>
          </a:bodyPr>
          <a:lstStyle/>
          <a:p>
            <a:pPr eaLnBrk="0" hangingPunct="0"/>
            <a:r>
              <a:rPr lang="en-US" sz="2100" dirty="0">
                <a:solidFill>
                  <a:prstClr val="black"/>
                </a:solidFill>
                <a:latin typeface="+mj-lt"/>
              </a:rPr>
              <a:t>In other words: there are no “bad” </a:t>
            </a:r>
            <a:r>
              <a:rPr lang="en-US" sz="2100" dirty="0" err="1">
                <a:solidFill>
                  <a:prstClr val="black"/>
                </a:solidFill>
                <a:latin typeface="+mj-lt"/>
              </a:rPr>
              <a:t>FDs</a:t>
            </a:r>
            <a:endParaRPr lang="en-US" sz="2100" dirty="0">
              <a:solidFill>
                <a:prstClr val="black"/>
              </a:solidFill>
              <a:latin typeface="+mj-lt"/>
            </a:endParaRPr>
          </a:p>
        </p:txBody>
      </p:sp>
      <p:sp>
        <p:nvSpPr>
          <p:cNvPr id="238597" name="Rectangle 5"/>
          <p:cNvSpPr>
            <a:spLocks noChangeArrowheads="1"/>
          </p:cNvSpPr>
          <p:nvPr/>
        </p:nvSpPr>
        <p:spPr bwMode="auto">
          <a:xfrm>
            <a:off x="2391021" y="1903213"/>
            <a:ext cx="5024197" cy="1361909"/>
          </a:xfrm>
          <a:prstGeom prst="rect">
            <a:avLst/>
          </a:prstGeom>
          <a:solidFill>
            <a:schemeClr val="accent1">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lIns="68549" tIns="34289" rIns="68549" bIns="34289">
            <a:prstTxWarp prst="textNoShape">
              <a:avLst/>
            </a:prstTxWarp>
            <a:spAutoFit/>
          </a:bodyPr>
          <a:lstStyle/>
          <a:p>
            <a:pPr eaLnBrk="0" hangingPunct="0">
              <a:spcBef>
                <a:spcPct val="50000"/>
              </a:spcBef>
            </a:pPr>
            <a:r>
              <a:rPr lang="en-US" sz="2100" dirty="0">
                <a:latin typeface="+mj-lt"/>
              </a:rPr>
              <a:t>A relation R is </a:t>
            </a:r>
            <a:r>
              <a:rPr lang="en-US" sz="2100" b="1" u="sng" dirty="0">
                <a:latin typeface="+mj-lt"/>
              </a:rPr>
              <a:t>in BCNF</a:t>
            </a:r>
            <a:r>
              <a:rPr lang="en-US" sz="2100" dirty="0">
                <a:latin typeface="+mj-lt"/>
              </a:rPr>
              <a:t> if:</a:t>
            </a:r>
          </a:p>
          <a:p>
            <a:pPr eaLnBrk="0" hangingPunct="0">
              <a:spcBef>
                <a:spcPct val="50000"/>
              </a:spcBef>
            </a:pPr>
            <a:r>
              <a:rPr lang="en-US" sz="2100" dirty="0">
                <a:latin typeface="+mj-lt"/>
              </a:rPr>
              <a:t>i</a:t>
            </a:r>
            <a:r>
              <a:rPr lang="en-US" sz="2100" dirty="0">
                <a:latin typeface="+mj-lt"/>
              </a:rPr>
              <a:t>f </a:t>
            </a:r>
            <a:r>
              <a:rPr lang="en-US" sz="2100" b="1" dirty="0">
                <a:latin typeface="+mj-lt"/>
              </a:rPr>
              <a:t>{A</a:t>
            </a:r>
            <a:r>
              <a:rPr lang="en-US" sz="2100" b="1" baseline="-25000" dirty="0">
                <a:latin typeface="+mj-lt"/>
              </a:rPr>
              <a:t>1</a:t>
            </a:r>
            <a:r>
              <a:rPr lang="en-US" sz="2100" b="1" dirty="0">
                <a:latin typeface="+mj-lt"/>
              </a:rPr>
              <a:t>, ..., </a:t>
            </a:r>
            <a:r>
              <a:rPr lang="en-US" sz="2100" b="1" dirty="0">
                <a:latin typeface="+mj-lt"/>
              </a:rPr>
              <a:t>A</a:t>
            </a:r>
            <a:r>
              <a:rPr lang="en-US" sz="2100" b="1" baseline="-25000" dirty="0">
                <a:latin typeface="+mj-lt"/>
              </a:rPr>
              <a:t>n</a:t>
            </a:r>
            <a:r>
              <a:rPr lang="en-US" sz="2100" b="1" dirty="0">
                <a:latin typeface="+mj-lt"/>
              </a:rPr>
              <a:t>} </a:t>
            </a:r>
            <a:r>
              <a:rPr lang="en-US" sz="2100" b="1" dirty="0">
                <a:latin typeface="+mj-lt"/>
                <a:sym typeface="Wingdings" charset="2"/>
              </a:rPr>
              <a:t> </a:t>
            </a:r>
            <a:r>
              <a:rPr lang="en-US" sz="2100" b="1" dirty="0">
                <a:latin typeface="+mj-lt"/>
                <a:sym typeface="Wingdings" charset="2"/>
              </a:rPr>
              <a:t>B</a:t>
            </a:r>
            <a:r>
              <a:rPr lang="en-US" sz="2100" dirty="0">
                <a:latin typeface="+mj-lt"/>
                <a:sym typeface="Wingdings" charset="2"/>
              </a:rPr>
              <a:t> is a </a:t>
            </a:r>
            <a:r>
              <a:rPr lang="en-US" sz="2100" i="1" dirty="0">
                <a:latin typeface="+mj-lt"/>
                <a:sym typeface="Wingdings" charset="2"/>
              </a:rPr>
              <a:t>non-trivial</a:t>
            </a:r>
            <a:r>
              <a:rPr lang="en-US" sz="2100" dirty="0">
                <a:latin typeface="+mj-lt"/>
                <a:sym typeface="Wingdings" charset="2"/>
              </a:rPr>
              <a:t> </a:t>
            </a:r>
            <a:r>
              <a:rPr lang="en-US" sz="2100" dirty="0">
                <a:latin typeface="+mj-lt"/>
                <a:sym typeface="Wingdings" charset="2"/>
              </a:rPr>
              <a:t>FD in R</a:t>
            </a:r>
            <a:endParaRPr lang="en-US" sz="2100" dirty="0">
              <a:latin typeface="+mj-lt"/>
            </a:endParaRPr>
          </a:p>
          <a:p>
            <a:pPr eaLnBrk="0" hangingPunct="0">
              <a:spcBef>
                <a:spcPct val="50000"/>
              </a:spcBef>
            </a:pPr>
            <a:r>
              <a:rPr lang="en-US" sz="2100" dirty="0">
                <a:latin typeface="+mj-lt"/>
              </a:rPr>
              <a:t>then </a:t>
            </a:r>
            <a:r>
              <a:rPr lang="en-US" sz="2100" b="1" dirty="0">
                <a:latin typeface="+mj-lt"/>
              </a:rPr>
              <a:t>{A</a:t>
            </a:r>
            <a:r>
              <a:rPr lang="en-US" sz="2100" b="1" baseline="-25000" dirty="0">
                <a:latin typeface="+mj-lt"/>
              </a:rPr>
              <a:t>1</a:t>
            </a:r>
            <a:r>
              <a:rPr lang="en-US" sz="2100" b="1" dirty="0">
                <a:latin typeface="+mj-lt"/>
              </a:rPr>
              <a:t>, ..., A</a:t>
            </a:r>
            <a:r>
              <a:rPr lang="en-US" sz="2100" b="1" baseline="-25000" dirty="0">
                <a:latin typeface="+mj-lt"/>
              </a:rPr>
              <a:t>n</a:t>
            </a:r>
            <a:r>
              <a:rPr lang="en-US" sz="2100" b="1" dirty="0">
                <a:latin typeface="+mj-lt"/>
              </a:rPr>
              <a:t>}  is a </a:t>
            </a:r>
            <a:r>
              <a:rPr lang="en-US" sz="2100" b="1" dirty="0" err="1">
                <a:latin typeface="+mj-lt"/>
              </a:rPr>
              <a:t>superkey</a:t>
            </a:r>
            <a:r>
              <a:rPr lang="en-US" sz="2100" dirty="0">
                <a:latin typeface="+mj-lt"/>
              </a:rPr>
              <a:t> for R</a:t>
            </a:r>
          </a:p>
        </p:txBody>
      </p:sp>
      <mc:AlternateContent xmlns:mc="http://schemas.openxmlformats.org/markup-compatibility/2006">
        <mc:Choice xmlns:a14="http://schemas.microsoft.com/office/drawing/2010/main" Requires="a14">
          <p:sp>
            <p:nvSpPr>
              <p:cNvPr id="238598" name="Rectangle 6"/>
              <p:cNvSpPr>
                <a:spLocks noChangeArrowheads="1"/>
              </p:cNvSpPr>
              <p:nvPr/>
            </p:nvSpPr>
            <p:spPr bwMode="auto">
              <a:xfrm>
                <a:off x="303305" y="3682774"/>
                <a:ext cx="8706915" cy="392413"/>
              </a:xfrm>
              <a:prstGeom prst="rect">
                <a:avLst/>
              </a:prstGeom>
              <a:solidFill>
                <a:schemeClr val="accent1">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lIns="68549" tIns="34289" rIns="68549" bIns="34289">
                <a:prstTxWarp prst="textNoShape">
                  <a:avLst/>
                </a:prstTxWarp>
                <a:spAutoFit/>
              </a:bodyPr>
              <a:lstStyle/>
              <a:p>
                <a:r>
                  <a:rPr lang="en-US" sz="2100" i="1" dirty="0">
                    <a:solidFill>
                      <a:prstClr val="black"/>
                    </a:solidFill>
                    <a:latin typeface="+mj-lt"/>
                  </a:rPr>
                  <a:t>Equivalently</a:t>
                </a:r>
                <a:r>
                  <a:rPr lang="en-US" sz="2100" dirty="0">
                    <a:solidFill>
                      <a:prstClr val="black"/>
                    </a:solidFill>
                    <a:latin typeface="+mj-lt"/>
                  </a:rPr>
                  <a:t>: </a:t>
                </a:r>
                <a:r>
                  <a:rPr lang="en-US" sz="2100" dirty="0">
                    <a:solidFill>
                      <a:prstClr val="black"/>
                    </a:solidFill>
                    <a:latin typeface="+mj-lt"/>
                  </a:rPr>
                  <a:t> </a:t>
                </a:r>
                <a14:m/>
                <a:r>
                  <a:rPr lang="en-US" sz="2100" dirty="0">
                    <a:solidFill>
                      <a:prstClr val="black"/>
                    </a:solidFill>
                    <a:latin typeface="+mj-lt"/>
                  </a:rPr>
                  <a:t> sets of attributes X</a:t>
                </a:r>
                <a:r>
                  <a:rPr lang="en-US" sz="2100" dirty="0">
                    <a:solidFill>
                      <a:prstClr val="black"/>
                    </a:solidFill>
                    <a:latin typeface="+mj-lt"/>
                  </a:rPr>
                  <a:t>, either (X</a:t>
                </a:r>
                <a:r>
                  <a:rPr lang="en-US" sz="2100" baseline="30000" dirty="0">
                    <a:solidFill>
                      <a:prstClr val="black"/>
                    </a:solidFill>
                    <a:latin typeface="+mj-lt"/>
                  </a:rPr>
                  <a:t>+</a:t>
                </a:r>
                <a:r>
                  <a:rPr lang="en-US" sz="2100" dirty="0">
                    <a:solidFill>
                      <a:prstClr val="black"/>
                    </a:solidFill>
                    <a:latin typeface="+mj-lt"/>
                  </a:rPr>
                  <a:t> = X) </a:t>
                </a:r>
                <a:r>
                  <a:rPr lang="en-US" sz="2100" dirty="0">
                    <a:solidFill>
                      <a:prstClr val="black"/>
                    </a:solidFill>
                    <a:latin typeface="+mj-lt"/>
                  </a:rPr>
                  <a:t>or (X</a:t>
                </a:r>
                <a:r>
                  <a:rPr lang="en-US" sz="2100" baseline="30000" dirty="0">
                    <a:solidFill>
                      <a:prstClr val="black"/>
                    </a:solidFill>
                    <a:latin typeface="+mj-lt"/>
                  </a:rPr>
                  <a:t>+</a:t>
                </a:r>
                <a:r>
                  <a:rPr lang="en-US" sz="2100" dirty="0">
                    <a:solidFill>
                      <a:prstClr val="black"/>
                    </a:solidFill>
                    <a:latin typeface="+mj-lt"/>
                  </a:rPr>
                  <a:t> = all attributes)</a:t>
                </a:r>
              </a:p>
            </p:txBody>
          </p:sp>
        </mc:Choice>
        <mc:Fallback>
          <p:sp>
            <p:nvSpPr>
              <p:cNvPr id="238598" name="Rectangle 6"/>
              <p:cNvSpPr>
                <a:spLocks noRot="1" noChangeAspect="1" noMove="1" noResize="1" noEditPoints="1" noAdjustHandles="1" noChangeArrowheads="1" noChangeShapeType="1" noTextEdit="1"/>
              </p:cNvSpPr>
              <p:nvPr/>
            </p:nvSpPr>
            <p:spPr bwMode="auto">
              <a:xfrm>
                <a:off x="303305" y="3682774"/>
                <a:ext cx="8706915" cy="392413"/>
              </a:xfrm>
              <a:prstGeom prst="rect">
                <a:avLst/>
              </a:prstGeom>
              <a:blipFill rotWithShape="1">
                <a:blip r:embed="rId3"/>
                <a:stretch>
                  <a:fillRect/>
                </a:stretch>
              </a:blipFill>
              <a:ln w="9525">
                <a:noFill/>
                <a:miter lim="800000"/>
                <a:headEnd/>
                <a:tailEnd/>
              </a:ln>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11" name="Group 10"/>
          <p:cNvGrpSpPr/>
          <p:nvPr/>
        </p:nvGrpSpPr>
        <p:grpSpPr>
          <a:xfrm>
            <a:off x="0" y="-16881"/>
            <a:ext cx="9144000" cy="261610"/>
            <a:chOff x="0" y="-22510"/>
            <a:chExt cx="12192000" cy="348813"/>
          </a:xfrm>
        </p:grpSpPr>
        <p:sp>
          <p:nvSpPr>
            <p:cNvPr id="15" name="Rectangle 14"/>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16" name="TextBox 15"/>
            <p:cNvSpPr txBox="1"/>
            <p:nvPr/>
          </p:nvSpPr>
          <p:spPr>
            <a:xfrm>
              <a:off x="188780" y="-22510"/>
              <a:ext cx="1725321"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593991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animBg="1"/>
      <p:bldP spid="23859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66834" y="1502605"/>
            <a:ext cx="2146574" cy="392413"/>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lIns="68549" tIns="34289" rIns="68549" bIns="34289" rtlCol="0">
            <a:spAutoFit/>
          </a:bodyPr>
          <a:lstStyle/>
          <a:p>
            <a:r>
              <a:rPr lang="en-US" sz="2100">
                <a:solidFill>
                  <a:schemeClr val="accent2"/>
                </a:solidFill>
                <a:latin typeface="Menlo" charset="0"/>
                <a:ea typeface="Menlo" charset="0"/>
                <a:cs typeface="Menlo" charset="0"/>
              </a:rPr>
              <a:t>R(A,B,C,D,E</a:t>
            </a:r>
            <a:r>
              <a:rPr lang="en-US" sz="2100">
                <a:solidFill>
                  <a:schemeClr val="accent2"/>
                </a:solidFill>
                <a:latin typeface="Menlo" charset="0"/>
                <a:ea typeface="Menlo" charset="0"/>
                <a:cs typeface="Menlo" charset="0"/>
              </a:rPr>
              <a:t>)</a:t>
            </a:r>
            <a:endParaRPr lang="en-US" sz="2100" dirty="0">
              <a:solidFill>
                <a:schemeClr val="accent2"/>
              </a:solidFill>
              <a:latin typeface="Menlo" charset="0"/>
              <a:ea typeface="Menlo" charset="0"/>
              <a:cs typeface="Menlo" charset="0"/>
            </a:endParaRPr>
          </a:p>
        </p:txBody>
      </p:sp>
      <p:sp>
        <p:nvSpPr>
          <p:cNvPr id="9" name="Rectangle 3"/>
          <p:cNvSpPr>
            <a:spLocks noChangeArrowheads="1"/>
          </p:cNvSpPr>
          <p:nvPr/>
        </p:nvSpPr>
        <p:spPr bwMode="auto">
          <a:xfrm>
            <a:off x="628650" y="1502605"/>
            <a:ext cx="4378428" cy="3393235"/>
          </a:xfrm>
          <a:prstGeom prst="rect">
            <a:avLst/>
          </a:prstGeom>
          <a:solidFill>
            <a:schemeClr val="bg1"/>
          </a:solidFill>
          <a:ln w="9525">
            <a:solidFill>
              <a:schemeClr val="tx1">
                <a:lumMod val="50000"/>
                <a:lumOff val="50000"/>
              </a:schemeClr>
            </a:solidFill>
            <a:miter lim="800000"/>
            <a:headEnd/>
            <a:tailEnd/>
          </a:ln>
          <a:effectLst>
            <a:outerShdw blurRad="50800" dist="12700" dir="2700000" algn="tl" rotWithShape="0">
              <a:prstClr val="black">
                <a:alpha val="40000"/>
              </a:prstClr>
            </a:outerShdw>
          </a:effectLst>
        </p:spPr>
        <p:txBody>
          <a:bodyPr wrap="square" lIns="68549" tIns="34289" rIns="68549" bIns="34289">
            <a:prstTxWarp prst="textNoShape">
              <a:avLst/>
            </a:prstTxWarp>
            <a:spAutoFit/>
          </a:bodyPr>
          <a:lstStyle/>
          <a:p>
            <a:r>
              <a:rPr lang="en-US" sz="1800" dirty="0" err="1">
                <a:latin typeface="+mj-lt"/>
              </a:rPr>
              <a:t>BCNFDecomp</a:t>
            </a:r>
            <a:r>
              <a:rPr lang="en-US" sz="1800" dirty="0">
                <a:latin typeface="+mj-lt"/>
              </a:rPr>
              <a:t>(R):</a:t>
            </a:r>
            <a:r>
              <a:rPr lang="en-US" sz="1800" dirty="0">
                <a:latin typeface="+mj-lt"/>
              </a:rPr>
              <a:t/>
            </a:r>
            <a:br>
              <a:rPr lang="en-US" sz="1800" dirty="0">
                <a:latin typeface="+mj-lt"/>
              </a:rPr>
            </a:br>
            <a:r>
              <a:rPr lang="en-US" sz="1800" dirty="0">
                <a:latin typeface="+mj-lt"/>
              </a:rPr>
              <a:t>   Find a </a:t>
            </a:r>
            <a:r>
              <a:rPr lang="en-US" sz="1800" i="1" dirty="0">
                <a:latin typeface="+mj-lt"/>
              </a:rPr>
              <a:t>set of attributes </a:t>
            </a:r>
            <a:r>
              <a:rPr lang="en-US" sz="1800" dirty="0">
                <a:latin typeface="+mj-lt"/>
              </a:rPr>
              <a:t>X </a:t>
            </a:r>
            <a:r>
              <a:rPr lang="en-US" sz="1800" dirty="0" err="1">
                <a:latin typeface="+mj-lt"/>
              </a:rPr>
              <a:t>s.t.</a:t>
            </a:r>
            <a:r>
              <a:rPr lang="en-US" sz="1800" dirty="0">
                <a:latin typeface="+mj-lt"/>
              </a:rPr>
              <a:t>: X</a:t>
            </a:r>
            <a:r>
              <a:rPr lang="en-US" sz="1800" baseline="30000" dirty="0">
                <a:latin typeface="+mj-lt"/>
              </a:rPr>
              <a:t>+</a:t>
            </a:r>
            <a:r>
              <a:rPr lang="en-US" sz="1800" dirty="0">
                <a:latin typeface="+mj-lt"/>
              </a:rPr>
              <a:t> ≠ X and </a:t>
            </a:r>
            <a:r>
              <a:rPr lang="en-US" sz="1800" dirty="0">
                <a:latin typeface="+mj-lt"/>
              </a:rPr>
              <a:t>X</a:t>
            </a:r>
            <a:r>
              <a:rPr lang="en-US" sz="1800" baseline="30000" dirty="0">
                <a:latin typeface="+mj-lt"/>
              </a:rPr>
              <a:t>+ </a:t>
            </a:r>
            <a:r>
              <a:rPr lang="en-US" sz="1800" dirty="0">
                <a:latin typeface="+mj-lt"/>
              </a:rPr>
              <a:t>≠ </a:t>
            </a:r>
            <a:r>
              <a:rPr lang="en-US" sz="1800" dirty="0">
                <a:latin typeface="+mj-lt"/>
              </a:rPr>
              <a:t>[all attributes]</a:t>
            </a:r>
            <a:br>
              <a:rPr lang="en-US" sz="1800" dirty="0">
                <a:latin typeface="+mj-lt"/>
              </a:rPr>
            </a:br>
            <a:endParaRPr lang="en-US" sz="1800" dirty="0">
              <a:latin typeface="+mj-lt"/>
            </a:endParaRPr>
          </a:p>
          <a:p>
            <a:r>
              <a:rPr lang="en-US" sz="1800" dirty="0">
                <a:latin typeface="+mj-lt"/>
              </a:rPr>
              <a:t>   </a:t>
            </a:r>
            <a:r>
              <a:rPr lang="en-US" sz="1800" b="1" u="sng" dirty="0">
                <a:latin typeface="+mj-lt"/>
              </a:rPr>
              <a:t>if</a:t>
            </a:r>
            <a:r>
              <a:rPr lang="en-US" sz="1800" dirty="0">
                <a:latin typeface="+mj-lt"/>
              </a:rPr>
              <a:t> (not found) </a:t>
            </a:r>
            <a:r>
              <a:rPr lang="en-US" sz="1800" b="1" u="sng" dirty="0">
                <a:latin typeface="+mj-lt"/>
              </a:rPr>
              <a:t>then</a:t>
            </a:r>
            <a:r>
              <a:rPr lang="en-US" sz="1800" dirty="0">
                <a:latin typeface="+mj-lt"/>
              </a:rPr>
              <a:t> </a:t>
            </a:r>
            <a:r>
              <a:rPr lang="en-US" sz="1800" b="1" dirty="0">
                <a:latin typeface="+mj-lt"/>
              </a:rPr>
              <a:t>Return</a:t>
            </a:r>
            <a:r>
              <a:rPr lang="en-US" sz="1800" dirty="0">
                <a:latin typeface="+mj-lt"/>
              </a:rPr>
              <a:t> R</a:t>
            </a:r>
            <a:endParaRPr lang="en-US" sz="1800" dirty="0">
              <a:latin typeface="+mj-lt"/>
            </a:endParaRPr>
          </a:p>
          <a:p>
            <a:r>
              <a:rPr lang="en-US" sz="1800" dirty="0">
                <a:latin typeface="+mj-lt"/>
              </a:rPr>
              <a:t>   </a:t>
            </a:r>
            <a:endParaRPr lang="en-US" sz="1800" dirty="0">
              <a:latin typeface="+mj-lt"/>
            </a:endParaRPr>
          </a:p>
          <a:p>
            <a:r>
              <a:rPr lang="en-US" sz="1800" b="1" dirty="0">
                <a:latin typeface="+mj-lt"/>
              </a:rPr>
              <a:t> </a:t>
            </a:r>
            <a:r>
              <a:rPr lang="en-US" sz="1800" b="1" dirty="0">
                <a:latin typeface="+mj-lt"/>
              </a:rPr>
              <a:t>  </a:t>
            </a:r>
            <a:r>
              <a:rPr lang="en-US" sz="1800" b="1" u="sng" dirty="0">
                <a:latin typeface="+mj-lt"/>
              </a:rPr>
              <a:t>let</a:t>
            </a:r>
            <a:r>
              <a:rPr lang="en-US" sz="1800" dirty="0">
                <a:latin typeface="+mj-lt"/>
              </a:rPr>
              <a:t> </a:t>
            </a:r>
            <a:r>
              <a:rPr lang="en-US" sz="1800" dirty="0">
                <a:latin typeface="+mj-lt"/>
              </a:rPr>
              <a:t>Y = X</a:t>
            </a:r>
            <a:r>
              <a:rPr lang="en-US" sz="1800" baseline="30000" dirty="0">
                <a:latin typeface="+mj-lt"/>
              </a:rPr>
              <a:t>+</a:t>
            </a:r>
            <a:r>
              <a:rPr lang="en-US" sz="1800" dirty="0">
                <a:latin typeface="+mj-lt"/>
              </a:rPr>
              <a:t> - </a:t>
            </a:r>
            <a:r>
              <a:rPr lang="en-US" sz="1800" dirty="0">
                <a:latin typeface="+mj-lt"/>
              </a:rPr>
              <a:t>X,  Z </a:t>
            </a:r>
            <a:r>
              <a:rPr lang="en-US" sz="1800" dirty="0">
                <a:latin typeface="+mj-lt"/>
              </a:rPr>
              <a:t>= </a:t>
            </a:r>
            <a:r>
              <a:rPr lang="en-US" sz="1800" dirty="0">
                <a:latin typeface="+mj-lt"/>
              </a:rPr>
              <a:t>(X</a:t>
            </a:r>
            <a:r>
              <a:rPr lang="en-US" sz="1800" baseline="30000" dirty="0">
                <a:latin typeface="+mj-lt"/>
              </a:rPr>
              <a:t>+</a:t>
            </a:r>
            <a:r>
              <a:rPr lang="en-US" sz="1800" dirty="0">
                <a:latin typeface="+mj-lt"/>
              </a:rPr>
              <a:t>)</a:t>
            </a:r>
            <a:r>
              <a:rPr lang="en-US" sz="1800" baseline="30000" dirty="0">
                <a:latin typeface="+mj-lt"/>
              </a:rPr>
              <a:t>C</a:t>
            </a:r>
            <a:r>
              <a:rPr lang="en-US" sz="1800" dirty="0">
                <a:latin typeface="+mj-lt"/>
              </a:rPr>
              <a:t> </a:t>
            </a:r>
            <a:r>
              <a:rPr lang="en-US" sz="1800" dirty="0">
                <a:latin typeface="+mj-lt"/>
              </a:rPr>
              <a:t/>
            </a:r>
            <a:br>
              <a:rPr lang="en-US" sz="1800" dirty="0">
                <a:latin typeface="+mj-lt"/>
              </a:rPr>
            </a:br>
            <a:r>
              <a:rPr lang="en-US" sz="1800" dirty="0">
                <a:latin typeface="+mj-lt"/>
              </a:rPr>
              <a:t>   </a:t>
            </a:r>
            <a:r>
              <a:rPr lang="en-US" sz="1800" b="1" dirty="0">
                <a:latin typeface="+mj-lt"/>
              </a:rPr>
              <a:t>decompose</a:t>
            </a:r>
            <a:r>
              <a:rPr lang="en-US" sz="1800" dirty="0">
                <a:latin typeface="+mj-lt"/>
              </a:rPr>
              <a:t> </a:t>
            </a:r>
            <a:r>
              <a:rPr lang="en-US" sz="1800" b="1" dirty="0">
                <a:latin typeface="+mj-lt"/>
              </a:rPr>
              <a:t>R</a:t>
            </a:r>
            <a:r>
              <a:rPr lang="en-US" sz="1800" dirty="0">
                <a:latin typeface="+mj-lt"/>
              </a:rPr>
              <a:t> into </a:t>
            </a:r>
            <a:r>
              <a:rPr lang="en-US" sz="1800" b="1" dirty="0">
                <a:latin typeface="+mj-lt"/>
              </a:rPr>
              <a:t>R</a:t>
            </a:r>
            <a:r>
              <a:rPr lang="en-US" sz="1800" b="1" baseline="-25000" dirty="0">
                <a:latin typeface="+mj-lt"/>
              </a:rPr>
              <a:t>1</a:t>
            </a:r>
            <a:r>
              <a:rPr lang="en-US" sz="1800" b="1" dirty="0">
                <a:latin typeface="+mj-lt"/>
              </a:rPr>
              <a:t>(X </a:t>
            </a:r>
            <a:r>
              <a:rPr lang="en-US" sz="1800" b="1" dirty="0">
                <a:latin typeface="+mj-lt"/>
                <a:sym typeface="Symbol" charset="2"/>
              </a:rPr>
              <a:t> Y</a:t>
            </a:r>
            <a:r>
              <a:rPr lang="en-US" sz="1800" b="1" dirty="0">
                <a:latin typeface="+mj-lt"/>
              </a:rPr>
              <a:t>) </a:t>
            </a:r>
            <a:r>
              <a:rPr lang="en-US" sz="1800" dirty="0">
                <a:latin typeface="+mj-lt"/>
              </a:rPr>
              <a:t>and </a:t>
            </a:r>
            <a:r>
              <a:rPr lang="en-US" sz="1800" b="1" dirty="0">
                <a:latin typeface="+mj-lt"/>
              </a:rPr>
              <a:t>R</a:t>
            </a:r>
            <a:r>
              <a:rPr lang="en-US" sz="1800" b="1" baseline="-25000" dirty="0">
                <a:latin typeface="+mj-lt"/>
              </a:rPr>
              <a:t>2</a:t>
            </a:r>
            <a:r>
              <a:rPr lang="en-US" sz="1800" b="1" dirty="0">
                <a:latin typeface="+mj-lt"/>
              </a:rPr>
              <a:t>(X </a:t>
            </a:r>
            <a:r>
              <a:rPr lang="en-US" sz="1800" b="1" dirty="0">
                <a:latin typeface="+mj-lt"/>
                <a:sym typeface="Symbol" charset="2"/>
              </a:rPr>
              <a:t> Z</a:t>
            </a:r>
            <a:r>
              <a:rPr lang="en-US" sz="1800" b="1" dirty="0">
                <a:latin typeface="+mj-lt"/>
              </a:rPr>
              <a:t>)</a:t>
            </a:r>
            <a:br>
              <a:rPr lang="en-US" sz="1800" b="1" dirty="0">
                <a:latin typeface="+mj-lt"/>
              </a:rPr>
            </a:br>
            <a:r>
              <a:rPr lang="en-US" sz="1800" dirty="0">
                <a:latin typeface="+mj-lt"/>
              </a:rPr>
              <a:t>   </a:t>
            </a:r>
            <a:endParaRPr lang="en-US" sz="1800" dirty="0">
              <a:latin typeface="+mj-lt"/>
            </a:endParaRPr>
          </a:p>
          <a:p>
            <a:r>
              <a:rPr lang="en-US" sz="1800" dirty="0">
                <a:latin typeface="+mj-lt"/>
              </a:rPr>
              <a:t> </a:t>
            </a:r>
            <a:r>
              <a:rPr lang="en-US" sz="1800" dirty="0">
                <a:latin typeface="+mj-lt"/>
              </a:rPr>
              <a:t>  </a:t>
            </a:r>
            <a:r>
              <a:rPr lang="en-US" sz="1800" b="1" dirty="0">
                <a:latin typeface="+mj-lt"/>
              </a:rPr>
              <a:t>Return</a:t>
            </a:r>
            <a:r>
              <a:rPr lang="en-US" sz="1800" dirty="0">
                <a:latin typeface="+mj-lt"/>
              </a:rPr>
              <a:t> </a:t>
            </a:r>
            <a:r>
              <a:rPr lang="en-US" sz="1800" dirty="0" err="1">
                <a:latin typeface="+mj-lt"/>
              </a:rPr>
              <a:t>BCNFDecomp</a:t>
            </a:r>
            <a:r>
              <a:rPr lang="en-US" sz="1800" dirty="0">
                <a:latin typeface="+mj-lt"/>
              </a:rPr>
              <a:t>(R</a:t>
            </a:r>
            <a:r>
              <a:rPr lang="en-US" sz="1800" baseline="-25000" dirty="0">
                <a:latin typeface="+mj-lt"/>
              </a:rPr>
              <a:t>1</a:t>
            </a:r>
            <a:r>
              <a:rPr lang="en-US" sz="1800" dirty="0">
                <a:latin typeface="+mj-lt"/>
              </a:rPr>
              <a:t>), </a:t>
            </a:r>
            <a:r>
              <a:rPr lang="en-US" sz="1800" dirty="0" err="1">
                <a:latin typeface="+mj-lt"/>
              </a:rPr>
              <a:t>BCNFDecomp</a:t>
            </a:r>
            <a:r>
              <a:rPr lang="en-US" sz="1800" dirty="0">
                <a:latin typeface="+mj-lt"/>
              </a:rPr>
              <a:t>(R</a:t>
            </a:r>
            <a:r>
              <a:rPr lang="en-US" sz="1800" baseline="-25000" dirty="0">
                <a:latin typeface="+mj-lt"/>
              </a:rPr>
              <a:t>2</a:t>
            </a:r>
            <a:r>
              <a:rPr lang="en-US" sz="1800" dirty="0">
                <a:latin typeface="+mj-lt"/>
              </a:rPr>
              <a:t>)</a:t>
            </a:r>
            <a:endParaRPr lang="en-US" sz="1800" dirty="0">
              <a:latin typeface="+mj-lt"/>
            </a:endParaRPr>
          </a:p>
        </p:txBody>
      </p:sp>
      <p:sp>
        <p:nvSpPr>
          <p:cNvPr id="10" name="Rectangle 2"/>
          <p:cNvSpPr txBox="1">
            <a:spLocks noChangeArrowheads="1"/>
          </p:cNvSpPr>
          <p:nvPr/>
        </p:nvSpPr>
        <p:spPr>
          <a:xfrm>
            <a:off x="628650" y="273844"/>
            <a:ext cx="7886700" cy="994172"/>
          </a:xfrm>
          <a:prstGeom prst="rect">
            <a:avLst/>
          </a:prstGeom>
        </p:spPr>
        <p:txBody>
          <a:bodyPr vert="horz" lIns="68549" tIns="34289" rIns="68549" bIns="34289"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Example</a:t>
            </a:r>
            <a:endParaRPr lang="en-US" dirty="0"/>
          </a:p>
        </p:txBody>
      </p:sp>
      <p:sp>
        <p:nvSpPr>
          <p:cNvPr id="11" name="Rectangle 10"/>
          <p:cNvSpPr/>
          <p:nvPr/>
        </p:nvSpPr>
        <p:spPr>
          <a:xfrm>
            <a:off x="5566834" y="2336752"/>
            <a:ext cx="2146574" cy="715578"/>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lIns="68549" tIns="34289" rIns="68549" bIns="34289">
            <a:spAutoFit/>
          </a:bodyPr>
          <a:lstStyle/>
          <a:p>
            <a:r>
              <a:rPr lang="en-US" sz="2100" dirty="0">
                <a:solidFill>
                  <a:srgbClr val="C00000"/>
                </a:solidFill>
                <a:latin typeface="Menlo" charset="0"/>
                <a:ea typeface="Menlo" charset="0"/>
                <a:cs typeface="Menlo" charset="0"/>
              </a:rPr>
              <a:t>{A} </a:t>
            </a:r>
            <a:r>
              <a:rPr lang="en-US" sz="2100" dirty="0">
                <a:solidFill>
                  <a:srgbClr val="C00000"/>
                </a:solidFill>
                <a:latin typeface="Menlo" charset="0"/>
                <a:ea typeface="Menlo" charset="0"/>
                <a:cs typeface="Menlo" charset="0"/>
                <a:sym typeface="Wingdings"/>
              </a:rPr>
              <a:t></a:t>
            </a:r>
            <a:r>
              <a:rPr lang="en-US" sz="2100" dirty="0">
                <a:solidFill>
                  <a:srgbClr val="C00000"/>
                </a:solidFill>
                <a:latin typeface="Menlo" charset="0"/>
                <a:ea typeface="Menlo" charset="0"/>
                <a:cs typeface="Menlo" charset="0"/>
              </a:rPr>
              <a:t> {B,C}</a:t>
            </a:r>
            <a:endParaRPr lang="en-US" sz="2100" dirty="0">
              <a:solidFill>
                <a:srgbClr val="C00000"/>
              </a:solidFill>
              <a:latin typeface="Menlo" charset="0"/>
              <a:ea typeface="Menlo" charset="0"/>
              <a:cs typeface="Menlo" charset="0"/>
            </a:endParaRPr>
          </a:p>
          <a:p>
            <a:r>
              <a:rPr lang="en-US" sz="2100" dirty="0">
                <a:solidFill>
                  <a:srgbClr val="C00000"/>
                </a:solidFill>
                <a:latin typeface="Menlo" charset="0"/>
                <a:ea typeface="Menlo" charset="0"/>
                <a:cs typeface="Menlo" charset="0"/>
              </a:rPr>
              <a:t>{C} </a:t>
            </a:r>
            <a:r>
              <a:rPr lang="en-US" sz="2100" dirty="0">
                <a:solidFill>
                  <a:srgbClr val="C00000"/>
                </a:solidFill>
                <a:latin typeface="Menlo" charset="0"/>
                <a:ea typeface="Menlo" charset="0"/>
                <a:cs typeface="Menlo" charset="0"/>
                <a:sym typeface="Wingdings"/>
              </a:rPr>
              <a:t></a:t>
            </a:r>
            <a:r>
              <a:rPr lang="en-US" sz="2100" dirty="0">
                <a:solidFill>
                  <a:srgbClr val="C00000"/>
                </a:solidFill>
                <a:latin typeface="Menlo" charset="0"/>
                <a:ea typeface="Menlo" charset="0"/>
                <a:cs typeface="Menlo" charset="0"/>
              </a:rPr>
              <a:t> {D}</a:t>
            </a:r>
            <a:endParaRPr lang="en-US" sz="2100" dirty="0">
              <a:solidFill>
                <a:srgbClr val="C00000"/>
              </a:solidFill>
              <a:latin typeface="Menlo" charset="0"/>
              <a:ea typeface="Menlo" charset="0"/>
              <a:cs typeface="Menlo" charset="0"/>
            </a:endParaRPr>
          </a:p>
        </p:txBody>
      </p:sp>
      <p:grpSp>
        <p:nvGrpSpPr>
          <p:cNvPr id="12" name="Group 11"/>
          <p:cNvGrpSpPr/>
          <p:nvPr/>
        </p:nvGrpSpPr>
        <p:grpSpPr>
          <a:xfrm>
            <a:off x="0" y="-16881"/>
            <a:ext cx="9144000" cy="261610"/>
            <a:chOff x="0" y="-22510"/>
            <a:chExt cx="12192000" cy="348813"/>
          </a:xfrm>
        </p:grpSpPr>
        <p:sp>
          <p:nvSpPr>
            <p:cNvPr id="13" name="Rectangle 12"/>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14" name="TextBox 13"/>
            <p:cNvSpPr txBox="1"/>
            <p:nvPr/>
          </p:nvSpPr>
          <p:spPr>
            <a:xfrm>
              <a:off x="188780" y="-22510"/>
              <a:ext cx="1725321"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12911303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84783"/>
            <a:ext cx="6858000" cy="713978"/>
          </a:xfrm>
        </p:spPr>
        <p:txBody>
          <a:bodyPr>
            <a:normAutofit/>
          </a:bodyPr>
          <a:lstStyle/>
          <a:p>
            <a:r>
              <a:rPr lang="en-US" dirty="0" err="1" smtClean="0"/>
              <a:t>Lossy</a:t>
            </a:r>
            <a:r>
              <a:rPr lang="en-US" dirty="0" smtClean="0"/>
              <a:t> vs. Lossless</a:t>
            </a:r>
            <a:endParaRPr lang="en-US" dirty="0"/>
          </a:p>
        </p:txBody>
      </p:sp>
      <p:grpSp>
        <p:nvGrpSpPr>
          <p:cNvPr id="4" name="Group 3"/>
          <p:cNvGrpSpPr/>
          <p:nvPr/>
        </p:nvGrpSpPr>
        <p:grpSpPr>
          <a:xfrm>
            <a:off x="0" y="-16882"/>
            <a:ext cx="9144000" cy="261610"/>
            <a:chOff x="0" y="-22510"/>
            <a:chExt cx="12192000" cy="348813"/>
          </a:xfrm>
        </p:grpSpPr>
        <p:sp>
          <p:nvSpPr>
            <p:cNvPr id="5" name="Rectangle 4"/>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685783"/>
              <a:endParaRPr lang="en-US" sz="1100" b="1" i="1" kern="1200" dirty="0">
                <a:solidFill>
                  <a:prstClr val="black">
                    <a:lumMod val="65000"/>
                    <a:lumOff val="35000"/>
                  </a:prstClr>
                </a:solidFill>
                <a:latin typeface="Calibri Light"/>
              </a:endParaRPr>
            </a:p>
          </p:txBody>
        </p:sp>
        <p:sp>
          <p:nvSpPr>
            <p:cNvPr id="6" name="TextBox 5"/>
            <p:cNvSpPr txBox="1"/>
            <p:nvPr/>
          </p:nvSpPr>
          <p:spPr>
            <a:xfrm>
              <a:off x="188780" y="-22510"/>
              <a:ext cx="1549997" cy="348813"/>
            </a:xfrm>
            <a:prstGeom prst="rect">
              <a:avLst/>
            </a:prstGeom>
            <a:noFill/>
          </p:spPr>
          <p:txBody>
            <a:bodyPr wrap="none" rtlCol="0">
              <a:spAutoFit/>
            </a:bodyPr>
            <a:lstStyle/>
            <a:p>
              <a:pPr defTabSz="685783"/>
              <a:r>
                <a:rPr lang="en-US" sz="1100" b="1" i="1" kern="1200" dirty="0">
                  <a:solidFill>
                    <a:prstClr val="black">
                      <a:lumMod val="65000"/>
                      <a:lumOff val="35000"/>
                    </a:prstClr>
                  </a:solidFill>
                  <a:latin typeface="Calibri Light"/>
                  <a:ea typeface="+mn-ea"/>
                  <a:cs typeface="+mn-cs"/>
                </a:rPr>
                <a:t>Midterm Review</a:t>
              </a:r>
            </a:p>
          </p:txBody>
        </p:sp>
      </p:grpSp>
      <p:sp>
        <p:nvSpPr>
          <p:cNvPr id="10" name="Slide Number Placeholder 5"/>
          <p:cNvSpPr>
            <a:spLocks noGrp="1"/>
          </p:cNvSpPr>
          <p:nvPr>
            <p:ph type="sldNum" sz="quarter" idx="12"/>
          </p:nvPr>
        </p:nvSpPr>
        <p:spPr>
          <a:xfrm>
            <a:off x="6572250" y="4881564"/>
            <a:ext cx="2057400" cy="273844"/>
          </a:xfrm>
        </p:spPr>
        <p:txBody>
          <a:bodyPr/>
          <a:lstStyle/>
          <a:p>
            <a:fld id="{48E0BDDF-0355-E84F-9D92-0AD1470BA509}" type="slidenum">
              <a:rPr lang="en-US">
                <a:solidFill>
                  <a:prstClr val="black">
                    <a:tint val="75000"/>
                  </a:prstClr>
                </a:solidFill>
                <a:latin typeface="Calibri"/>
              </a:rPr>
              <a:pPr/>
              <a:t>33</a:t>
            </a:fld>
            <a:endParaRPr lang="en-US">
              <a:solidFill>
                <a:prstClr val="black">
                  <a:tint val="75000"/>
                </a:prstClr>
              </a:solidFill>
              <a:latin typeface="Calibri"/>
            </a:endParaRPr>
          </a:p>
        </p:txBody>
      </p:sp>
      <p:graphicFrame>
        <p:nvGraphicFramePr>
          <p:cNvPr id="12" name="Group 4"/>
          <p:cNvGraphicFramePr>
            <a:graphicFrameLocks noGrp="1"/>
          </p:cNvGraphicFramePr>
          <p:nvPr>
            <p:extLst>
              <p:ext uri="{D42A27DB-BD31-4B8C-83A1-F6EECF244321}">
                <p14:modId xmlns:p14="http://schemas.microsoft.com/office/powerpoint/2010/main" val="429173923"/>
              </p:ext>
            </p:extLst>
          </p:nvPr>
        </p:nvGraphicFramePr>
        <p:xfrm>
          <a:off x="742951" y="1442210"/>
          <a:ext cx="2707005" cy="1371600"/>
        </p:xfrm>
        <a:graphic>
          <a:graphicData uri="http://schemas.openxmlformats.org/drawingml/2006/table">
            <a:tbl>
              <a:tblPr/>
              <a:tblGrid>
                <a:gridCol w="1013460"/>
                <a:gridCol w="651510"/>
                <a:gridCol w="104203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Name</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charset="0"/>
                        </a:rPr>
                        <a:t>Price</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charset="0"/>
                        </a:rPr>
                        <a:t>Category</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19.99</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Gadget</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OneClick</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24.99</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19.99</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 name="Group 26"/>
          <p:cNvGraphicFramePr>
            <a:graphicFrameLocks noGrp="1"/>
          </p:cNvGraphicFramePr>
          <p:nvPr>
            <p:extLst>
              <p:ext uri="{D42A27DB-BD31-4B8C-83A1-F6EECF244321}">
                <p14:modId xmlns:p14="http://schemas.microsoft.com/office/powerpoint/2010/main" val="883431552"/>
              </p:ext>
            </p:extLst>
          </p:nvPr>
        </p:nvGraphicFramePr>
        <p:xfrm>
          <a:off x="234943" y="3509963"/>
          <a:ext cx="2055495" cy="1371600"/>
        </p:xfrm>
        <a:graphic>
          <a:graphicData uri="http://schemas.openxmlformats.org/drawingml/2006/table">
            <a:tbl>
              <a:tblPr/>
              <a:tblGrid>
                <a:gridCol w="1013460"/>
                <a:gridCol w="104203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Name</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charset="0"/>
                        </a:rPr>
                        <a:t>Category</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Gadget</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tx1"/>
                          </a:solidFill>
                          <a:effectLst/>
                          <a:latin typeface="Times New Roman" charset="0"/>
                        </a:rPr>
                        <a:t>OneClick</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 name="Group 43"/>
          <p:cNvGraphicFramePr>
            <a:graphicFrameLocks noGrp="1"/>
          </p:cNvGraphicFramePr>
          <p:nvPr>
            <p:extLst>
              <p:ext uri="{D42A27DB-BD31-4B8C-83A1-F6EECF244321}">
                <p14:modId xmlns:p14="http://schemas.microsoft.com/office/powerpoint/2010/main" val="1210613957"/>
              </p:ext>
            </p:extLst>
          </p:nvPr>
        </p:nvGraphicFramePr>
        <p:xfrm>
          <a:off x="2414216" y="3517901"/>
          <a:ext cx="2071480" cy="1371600"/>
        </p:xfrm>
        <a:graphic>
          <a:graphicData uri="http://schemas.openxmlformats.org/drawingml/2006/table">
            <a:tbl>
              <a:tblPr/>
              <a:tblGrid>
                <a:gridCol w="765572"/>
                <a:gridCol w="1305908"/>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Price</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charset="0"/>
                        </a:rPr>
                        <a:t>Category</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19.99</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Gadget</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24.99</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19.99</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Line 60"/>
          <p:cNvSpPr>
            <a:spLocks noChangeShapeType="1"/>
          </p:cNvSpPr>
          <p:nvPr/>
        </p:nvSpPr>
        <p:spPr bwMode="auto">
          <a:xfrm flipH="1">
            <a:off x="1158498" y="3011077"/>
            <a:ext cx="571500" cy="285750"/>
          </a:xfrm>
          <a:prstGeom prst="line">
            <a:avLst/>
          </a:prstGeom>
          <a:noFill/>
          <a:ln w="9525">
            <a:solidFill>
              <a:schemeClr val="tx1"/>
            </a:solidFill>
            <a:round/>
            <a:headEnd/>
            <a:tailEnd type="triangle" w="med" len="med"/>
          </a:ln>
          <a:effectLst/>
        </p:spPr>
        <p:txBody>
          <a:bodyPr lIns="68579" tIns="34289" rIns="68579" bIns="34289">
            <a:prstTxWarp prst="textNoShape">
              <a:avLst/>
            </a:prstTxWarp>
          </a:bodyPr>
          <a:lstStyle/>
          <a:p>
            <a:pPr defTabSz="685783"/>
            <a:endParaRPr lang="en-US" kern="1200">
              <a:solidFill>
                <a:prstClr val="black"/>
              </a:solidFill>
              <a:latin typeface="Calibri"/>
              <a:ea typeface="+mn-ea"/>
              <a:cs typeface="+mn-cs"/>
            </a:endParaRPr>
          </a:p>
        </p:txBody>
      </p:sp>
      <p:sp>
        <p:nvSpPr>
          <p:cNvPr id="16" name="Line 61"/>
          <p:cNvSpPr>
            <a:spLocks noChangeShapeType="1"/>
          </p:cNvSpPr>
          <p:nvPr/>
        </p:nvSpPr>
        <p:spPr bwMode="auto">
          <a:xfrm>
            <a:off x="2414215" y="2986643"/>
            <a:ext cx="457200" cy="342900"/>
          </a:xfrm>
          <a:prstGeom prst="line">
            <a:avLst/>
          </a:prstGeom>
          <a:noFill/>
          <a:ln w="9525">
            <a:solidFill>
              <a:schemeClr val="tx1"/>
            </a:solidFill>
            <a:round/>
            <a:headEnd/>
            <a:tailEnd type="triangle" w="med" len="med"/>
          </a:ln>
          <a:effectLst/>
        </p:spPr>
        <p:txBody>
          <a:bodyPr lIns="68579" tIns="34289" rIns="68579" bIns="34289">
            <a:prstTxWarp prst="textNoShape">
              <a:avLst/>
            </a:prstTxWarp>
          </a:bodyPr>
          <a:lstStyle/>
          <a:p>
            <a:pPr defTabSz="685783"/>
            <a:endParaRPr lang="en-US" kern="1200">
              <a:solidFill>
                <a:prstClr val="black"/>
              </a:solidFill>
              <a:latin typeface="Calibri"/>
              <a:ea typeface="+mn-ea"/>
              <a:cs typeface="+mn-cs"/>
            </a:endParaRPr>
          </a:p>
        </p:txBody>
      </p:sp>
      <p:graphicFrame>
        <p:nvGraphicFramePr>
          <p:cNvPr id="22" name="Group 4"/>
          <p:cNvGraphicFramePr>
            <a:graphicFrameLocks noGrp="1"/>
          </p:cNvGraphicFramePr>
          <p:nvPr>
            <p:extLst>
              <p:ext uri="{D42A27DB-BD31-4B8C-83A1-F6EECF244321}">
                <p14:modId xmlns:p14="http://schemas.microsoft.com/office/powerpoint/2010/main" val="3381729361"/>
              </p:ext>
            </p:extLst>
          </p:nvPr>
        </p:nvGraphicFramePr>
        <p:xfrm>
          <a:off x="5547896" y="2832101"/>
          <a:ext cx="3346351" cy="2057400"/>
        </p:xfrm>
        <a:graphic>
          <a:graphicData uri="http://schemas.openxmlformats.org/drawingml/2006/table">
            <a:tbl>
              <a:tblPr/>
              <a:tblGrid>
                <a:gridCol w="1252821"/>
                <a:gridCol w="805385"/>
                <a:gridCol w="128814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Name</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charset="0"/>
                        </a:rPr>
                        <a:t>Price</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Category</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19.99</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Gadget</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OneClick</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19.99</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OneClick</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24.99</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Camera</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19.99</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Camera</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24.99</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Camera</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 name="Line 61"/>
          <p:cNvSpPr>
            <a:spLocks noChangeShapeType="1"/>
          </p:cNvSpPr>
          <p:nvPr/>
        </p:nvSpPr>
        <p:spPr bwMode="auto">
          <a:xfrm>
            <a:off x="4680564" y="4176823"/>
            <a:ext cx="726215" cy="0"/>
          </a:xfrm>
          <a:prstGeom prst="line">
            <a:avLst/>
          </a:prstGeom>
          <a:noFill/>
          <a:ln w="9525">
            <a:solidFill>
              <a:schemeClr val="tx1"/>
            </a:solidFill>
            <a:round/>
            <a:headEnd/>
            <a:tailEnd type="triangle" w="med" len="med"/>
          </a:ln>
          <a:effectLst/>
        </p:spPr>
        <p:txBody>
          <a:bodyPr lIns="68579" tIns="34289" rIns="68579" bIns="34289">
            <a:prstTxWarp prst="textNoShape">
              <a:avLst/>
            </a:prstTxWarp>
          </a:bodyPr>
          <a:lstStyle/>
          <a:p>
            <a:pPr defTabSz="685783"/>
            <a:endParaRPr lang="en-US" kern="1200">
              <a:solidFill>
                <a:prstClr val="black"/>
              </a:solidFill>
              <a:latin typeface="Calibri"/>
              <a:ea typeface="+mn-ea"/>
              <a:cs typeface="+mn-cs"/>
            </a:endParaRPr>
          </a:p>
        </p:txBody>
      </p:sp>
    </p:spTree>
    <p:extLst>
      <p:ext uri="{BB962C8B-B14F-4D97-AF65-F5344CB8AC3E}">
        <p14:creationId xmlns:p14="http://schemas.microsoft.com/office/powerpoint/2010/main" val="1470383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84783"/>
            <a:ext cx="6858000" cy="713978"/>
          </a:xfrm>
        </p:spPr>
        <p:txBody>
          <a:bodyPr>
            <a:normAutofit/>
          </a:bodyPr>
          <a:lstStyle/>
          <a:p>
            <a:r>
              <a:rPr lang="en-US" dirty="0" err="1" smtClean="0"/>
              <a:t>Lossy</a:t>
            </a:r>
            <a:r>
              <a:rPr lang="en-US" dirty="0" smtClean="0"/>
              <a:t> vs. Lossless</a:t>
            </a:r>
            <a:endParaRPr lang="en-US" dirty="0"/>
          </a:p>
        </p:txBody>
      </p:sp>
      <p:grpSp>
        <p:nvGrpSpPr>
          <p:cNvPr id="4" name="Group 3"/>
          <p:cNvGrpSpPr/>
          <p:nvPr/>
        </p:nvGrpSpPr>
        <p:grpSpPr>
          <a:xfrm>
            <a:off x="0" y="-16882"/>
            <a:ext cx="9144000" cy="261610"/>
            <a:chOff x="0" y="-22510"/>
            <a:chExt cx="12192000" cy="348813"/>
          </a:xfrm>
        </p:grpSpPr>
        <p:sp>
          <p:nvSpPr>
            <p:cNvPr id="5" name="Rectangle 4"/>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685783"/>
              <a:endParaRPr lang="en-US" sz="1100" b="1" i="1" kern="1200" dirty="0">
                <a:solidFill>
                  <a:prstClr val="black">
                    <a:lumMod val="65000"/>
                    <a:lumOff val="35000"/>
                  </a:prstClr>
                </a:solidFill>
                <a:latin typeface="Calibri Light"/>
              </a:endParaRPr>
            </a:p>
          </p:txBody>
        </p:sp>
        <p:sp>
          <p:nvSpPr>
            <p:cNvPr id="6" name="TextBox 5"/>
            <p:cNvSpPr txBox="1"/>
            <p:nvPr/>
          </p:nvSpPr>
          <p:spPr>
            <a:xfrm>
              <a:off x="188780" y="-22510"/>
              <a:ext cx="1549997" cy="348813"/>
            </a:xfrm>
            <a:prstGeom prst="rect">
              <a:avLst/>
            </a:prstGeom>
            <a:noFill/>
          </p:spPr>
          <p:txBody>
            <a:bodyPr wrap="none" rtlCol="0">
              <a:spAutoFit/>
            </a:bodyPr>
            <a:lstStyle/>
            <a:p>
              <a:pPr defTabSz="685783"/>
              <a:r>
                <a:rPr lang="en-US" sz="1100" b="1" i="1" kern="1200" dirty="0">
                  <a:solidFill>
                    <a:prstClr val="black">
                      <a:lumMod val="65000"/>
                      <a:lumOff val="35000"/>
                    </a:prstClr>
                  </a:solidFill>
                  <a:latin typeface="Calibri Light"/>
                  <a:ea typeface="+mn-ea"/>
                  <a:cs typeface="+mn-cs"/>
                </a:rPr>
                <a:t>Midterm Review</a:t>
              </a:r>
            </a:p>
          </p:txBody>
        </p:sp>
      </p:grpSp>
      <p:sp>
        <p:nvSpPr>
          <p:cNvPr id="10" name="Slide Number Placeholder 5"/>
          <p:cNvSpPr>
            <a:spLocks noGrp="1"/>
          </p:cNvSpPr>
          <p:nvPr>
            <p:ph type="sldNum" sz="quarter" idx="12"/>
          </p:nvPr>
        </p:nvSpPr>
        <p:spPr>
          <a:xfrm>
            <a:off x="6572250" y="4881564"/>
            <a:ext cx="2057400" cy="273844"/>
          </a:xfrm>
        </p:spPr>
        <p:txBody>
          <a:bodyPr/>
          <a:lstStyle/>
          <a:p>
            <a:fld id="{48E0BDDF-0355-E84F-9D92-0AD1470BA509}" type="slidenum">
              <a:rPr lang="en-US">
                <a:solidFill>
                  <a:prstClr val="black">
                    <a:tint val="75000"/>
                  </a:prstClr>
                </a:solidFill>
                <a:latin typeface="Calibri"/>
              </a:rPr>
              <a:pPr/>
              <a:t>34</a:t>
            </a:fld>
            <a:endParaRPr lang="en-US">
              <a:solidFill>
                <a:prstClr val="black">
                  <a:tint val="75000"/>
                </a:prstClr>
              </a:solidFill>
              <a:latin typeface="Calibri"/>
            </a:endParaRPr>
          </a:p>
        </p:txBody>
      </p:sp>
      <p:graphicFrame>
        <p:nvGraphicFramePr>
          <p:cNvPr id="12" name="Group 4"/>
          <p:cNvGraphicFramePr>
            <a:graphicFrameLocks noGrp="1"/>
          </p:cNvGraphicFramePr>
          <p:nvPr>
            <p:extLst>
              <p:ext uri="{D42A27DB-BD31-4B8C-83A1-F6EECF244321}">
                <p14:modId xmlns:p14="http://schemas.microsoft.com/office/powerpoint/2010/main" val="2090200502"/>
              </p:ext>
            </p:extLst>
          </p:nvPr>
        </p:nvGraphicFramePr>
        <p:xfrm>
          <a:off x="742951" y="1442210"/>
          <a:ext cx="2707005" cy="1371600"/>
        </p:xfrm>
        <a:graphic>
          <a:graphicData uri="http://schemas.openxmlformats.org/drawingml/2006/table">
            <a:tbl>
              <a:tblPr/>
              <a:tblGrid>
                <a:gridCol w="1013460"/>
                <a:gridCol w="651510"/>
                <a:gridCol w="104203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Name</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charset="0"/>
                        </a:rPr>
                        <a:t>Price</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Category</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19.99</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Gadget</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OneClick</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24.99</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19.99</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Recorder</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 name="Group 26"/>
          <p:cNvGraphicFramePr>
            <a:graphicFrameLocks noGrp="1"/>
          </p:cNvGraphicFramePr>
          <p:nvPr>
            <p:extLst>
              <p:ext uri="{D42A27DB-BD31-4B8C-83A1-F6EECF244321}">
                <p14:modId xmlns:p14="http://schemas.microsoft.com/office/powerpoint/2010/main" val="2677981150"/>
              </p:ext>
            </p:extLst>
          </p:nvPr>
        </p:nvGraphicFramePr>
        <p:xfrm>
          <a:off x="234943" y="3509963"/>
          <a:ext cx="2055495" cy="1371600"/>
        </p:xfrm>
        <a:graphic>
          <a:graphicData uri="http://schemas.openxmlformats.org/drawingml/2006/table">
            <a:tbl>
              <a:tblPr/>
              <a:tblGrid>
                <a:gridCol w="1013460"/>
                <a:gridCol w="104203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Name</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Category</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Gadget</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tx1"/>
                          </a:solidFill>
                          <a:effectLst/>
                          <a:latin typeface="Times New Roman" charset="0"/>
                        </a:rPr>
                        <a:t>OneClick</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Recorder</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 name="Group 43"/>
          <p:cNvGraphicFramePr>
            <a:graphicFrameLocks noGrp="1"/>
          </p:cNvGraphicFramePr>
          <p:nvPr>
            <p:extLst>
              <p:ext uri="{D42A27DB-BD31-4B8C-83A1-F6EECF244321}">
                <p14:modId xmlns:p14="http://schemas.microsoft.com/office/powerpoint/2010/main" val="4101126210"/>
              </p:ext>
            </p:extLst>
          </p:nvPr>
        </p:nvGraphicFramePr>
        <p:xfrm>
          <a:off x="2414216" y="3517901"/>
          <a:ext cx="2071480" cy="1371600"/>
        </p:xfrm>
        <a:graphic>
          <a:graphicData uri="http://schemas.openxmlformats.org/drawingml/2006/table">
            <a:tbl>
              <a:tblPr/>
              <a:tblGrid>
                <a:gridCol w="765572"/>
                <a:gridCol w="1305908"/>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Price</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charset="0"/>
                        </a:rPr>
                        <a:t>Category</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19.99</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Gadget</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24.99</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19.99</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Recorder</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Line 60"/>
          <p:cNvSpPr>
            <a:spLocks noChangeShapeType="1"/>
          </p:cNvSpPr>
          <p:nvPr/>
        </p:nvSpPr>
        <p:spPr bwMode="auto">
          <a:xfrm flipH="1">
            <a:off x="1158498" y="3011077"/>
            <a:ext cx="571500" cy="285750"/>
          </a:xfrm>
          <a:prstGeom prst="line">
            <a:avLst/>
          </a:prstGeom>
          <a:noFill/>
          <a:ln w="9525">
            <a:solidFill>
              <a:schemeClr val="tx1"/>
            </a:solidFill>
            <a:round/>
            <a:headEnd/>
            <a:tailEnd type="triangle" w="med" len="med"/>
          </a:ln>
          <a:effectLst/>
        </p:spPr>
        <p:txBody>
          <a:bodyPr lIns="68579" tIns="34289" rIns="68579" bIns="34289">
            <a:prstTxWarp prst="textNoShape">
              <a:avLst/>
            </a:prstTxWarp>
          </a:bodyPr>
          <a:lstStyle/>
          <a:p>
            <a:pPr defTabSz="685783"/>
            <a:endParaRPr lang="en-US" kern="1200">
              <a:solidFill>
                <a:prstClr val="black"/>
              </a:solidFill>
              <a:latin typeface="Calibri"/>
              <a:ea typeface="+mn-ea"/>
              <a:cs typeface="+mn-cs"/>
            </a:endParaRPr>
          </a:p>
        </p:txBody>
      </p:sp>
      <p:sp>
        <p:nvSpPr>
          <p:cNvPr id="16" name="Line 61"/>
          <p:cNvSpPr>
            <a:spLocks noChangeShapeType="1"/>
          </p:cNvSpPr>
          <p:nvPr/>
        </p:nvSpPr>
        <p:spPr bwMode="auto">
          <a:xfrm>
            <a:off x="2414215" y="2986643"/>
            <a:ext cx="457200" cy="342900"/>
          </a:xfrm>
          <a:prstGeom prst="line">
            <a:avLst/>
          </a:prstGeom>
          <a:noFill/>
          <a:ln w="9525">
            <a:solidFill>
              <a:schemeClr val="tx1"/>
            </a:solidFill>
            <a:round/>
            <a:headEnd/>
            <a:tailEnd type="triangle" w="med" len="med"/>
          </a:ln>
          <a:effectLst/>
        </p:spPr>
        <p:txBody>
          <a:bodyPr lIns="68579" tIns="34289" rIns="68579" bIns="34289">
            <a:prstTxWarp prst="textNoShape">
              <a:avLst/>
            </a:prstTxWarp>
          </a:bodyPr>
          <a:lstStyle/>
          <a:p>
            <a:pPr defTabSz="685783"/>
            <a:endParaRPr lang="en-US" kern="1200">
              <a:solidFill>
                <a:prstClr val="black"/>
              </a:solidFill>
              <a:latin typeface="Calibri"/>
              <a:ea typeface="+mn-ea"/>
              <a:cs typeface="+mn-cs"/>
            </a:endParaRPr>
          </a:p>
        </p:txBody>
      </p:sp>
      <p:graphicFrame>
        <p:nvGraphicFramePr>
          <p:cNvPr id="22" name="Group 4"/>
          <p:cNvGraphicFramePr>
            <a:graphicFrameLocks noGrp="1"/>
          </p:cNvGraphicFramePr>
          <p:nvPr>
            <p:extLst>
              <p:ext uri="{D42A27DB-BD31-4B8C-83A1-F6EECF244321}">
                <p14:modId xmlns:p14="http://schemas.microsoft.com/office/powerpoint/2010/main" val="631523502"/>
              </p:ext>
            </p:extLst>
          </p:nvPr>
        </p:nvGraphicFramePr>
        <p:xfrm>
          <a:off x="5547896" y="3545006"/>
          <a:ext cx="2707005" cy="1371600"/>
        </p:xfrm>
        <a:graphic>
          <a:graphicData uri="http://schemas.openxmlformats.org/drawingml/2006/table">
            <a:tbl>
              <a:tblPr/>
              <a:tblGrid>
                <a:gridCol w="1013460"/>
                <a:gridCol w="651510"/>
                <a:gridCol w="104203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Name</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charset="0"/>
                        </a:rPr>
                        <a:t>Price</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imes New Roman" charset="0"/>
                        </a:rPr>
                        <a:t>Category</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Gizmo</a:t>
                      </a: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19.99</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Gadget</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OneClick</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24.99</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Camera</a:t>
                      </a: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Gizmo</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19.99</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Recorder</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 name="Line 61"/>
          <p:cNvSpPr>
            <a:spLocks noChangeShapeType="1"/>
          </p:cNvSpPr>
          <p:nvPr/>
        </p:nvSpPr>
        <p:spPr bwMode="auto">
          <a:xfrm>
            <a:off x="4680564" y="4176823"/>
            <a:ext cx="726215" cy="0"/>
          </a:xfrm>
          <a:prstGeom prst="line">
            <a:avLst/>
          </a:prstGeom>
          <a:noFill/>
          <a:ln w="9525">
            <a:solidFill>
              <a:schemeClr val="tx1"/>
            </a:solidFill>
            <a:round/>
            <a:headEnd/>
            <a:tailEnd type="triangle" w="med" len="med"/>
          </a:ln>
          <a:effectLst/>
        </p:spPr>
        <p:txBody>
          <a:bodyPr lIns="68579" tIns="34289" rIns="68579" bIns="34289">
            <a:prstTxWarp prst="textNoShape">
              <a:avLst/>
            </a:prstTxWarp>
          </a:bodyPr>
          <a:lstStyle/>
          <a:p>
            <a:pPr defTabSz="685783"/>
            <a:endParaRPr lang="en-US" kern="1200">
              <a:solidFill>
                <a:prstClr val="black"/>
              </a:solidFill>
              <a:latin typeface="Calibri"/>
              <a:ea typeface="+mn-ea"/>
              <a:cs typeface="+mn-cs"/>
            </a:endParaRPr>
          </a:p>
        </p:txBody>
      </p:sp>
      <p:sp>
        <p:nvSpPr>
          <p:cNvPr id="17" name="Rectangle 16"/>
          <p:cNvSpPr/>
          <p:nvPr/>
        </p:nvSpPr>
        <p:spPr>
          <a:xfrm>
            <a:off x="3738070" y="2413967"/>
            <a:ext cx="3337418" cy="392415"/>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lIns="68579" tIns="34289" rIns="68579" bIns="34289">
            <a:spAutoFit/>
          </a:bodyPr>
          <a:lstStyle/>
          <a:p>
            <a:pPr defTabSz="685783"/>
            <a:r>
              <a:rPr lang="en-US" sz="2100" kern="1200" dirty="0">
                <a:solidFill>
                  <a:srgbClr val="ED7D31"/>
                </a:solidFill>
                <a:latin typeface="Menlo" charset="0"/>
                <a:ea typeface="Menlo" charset="0"/>
                <a:cs typeface="Menlo" charset="0"/>
              </a:rPr>
              <a:t>{Category} </a:t>
            </a:r>
            <a:r>
              <a:rPr lang="en-US" sz="2100" kern="1200" dirty="0">
                <a:solidFill>
                  <a:srgbClr val="ED7D31"/>
                </a:solidFill>
                <a:latin typeface="Menlo" charset="0"/>
                <a:ea typeface="Menlo" charset="0"/>
                <a:cs typeface="Menlo" charset="0"/>
                <a:sym typeface="Wingdings"/>
              </a:rPr>
              <a:t></a:t>
            </a:r>
            <a:r>
              <a:rPr lang="en-US" sz="2100" kern="1200" dirty="0">
                <a:solidFill>
                  <a:srgbClr val="ED7D31"/>
                </a:solidFill>
                <a:latin typeface="Menlo" charset="0"/>
                <a:ea typeface="Menlo" charset="0"/>
                <a:cs typeface="Menlo" charset="0"/>
              </a:rPr>
              <a:t> {Name}</a:t>
            </a:r>
          </a:p>
        </p:txBody>
      </p:sp>
    </p:spTree>
    <p:extLst>
      <p:ext uri="{BB962C8B-B14F-4D97-AF65-F5344CB8AC3E}">
        <p14:creationId xmlns:p14="http://schemas.microsoft.com/office/powerpoint/2010/main" val="14702014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5590B649-7A93-A340-958D-4CBCC7BA2110}" type="slidenum">
              <a:rPr lang="en-US">
                <a:solidFill>
                  <a:prstClr val="black">
                    <a:tint val="75000"/>
                  </a:prstClr>
                </a:solidFill>
                <a:latin typeface="Calibri"/>
              </a:rPr>
              <a:pPr/>
              <a:t>35</a:t>
            </a:fld>
            <a:endParaRPr lang="en-US">
              <a:solidFill>
                <a:prstClr val="black">
                  <a:tint val="75000"/>
                </a:prstClr>
              </a:solidFill>
              <a:latin typeface="Calibri"/>
            </a:endParaRPr>
          </a:p>
        </p:txBody>
      </p:sp>
      <p:sp>
        <p:nvSpPr>
          <p:cNvPr id="202754" name="Rectangle 2"/>
          <p:cNvSpPr>
            <a:spLocks noGrp="1" noChangeArrowheads="1"/>
          </p:cNvSpPr>
          <p:nvPr>
            <p:ph type="title"/>
          </p:nvPr>
        </p:nvSpPr>
        <p:spPr/>
        <p:txBody>
          <a:bodyPr/>
          <a:lstStyle/>
          <a:p>
            <a:r>
              <a:rPr lang="en-US" dirty="0" smtClean="0"/>
              <a:t>A </a:t>
            </a:r>
            <a:r>
              <a:rPr lang="en-US" dirty="0"/>
              <a:t>Problem with BCNF</a:t>
            </a:r>
          </a:p>
        </p:txBody>
      </p:sp>
      <p:sp>
        <p:nvSpPr>
          <p:cNvPr id="202768" name="Text Box 16"/>
          <p:cNvSpPr txBox="1">
            <a:spLocks noChangeArrowheads="1"/>
          </p:cNvSpPr>
          <p:nvPr/>
        </p:nvSpPr>
        <p:spPr bwMode="auto">
          <a:xfrm>
            <a:off x="5121386" y="1200151"/>
            <a:ext cx="3838893" cy="62324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50" tIns="34289" rIns="68550" bIns="34289">
            <a:prstTxWarp prst="textNoShape">
              <a:avLst/>
            </a:prstTxWarp>
            <a:spAutoFit/>
          </a:bodyPr>
          <a:lstStyle/>
          <a:p>
            <a:pPr eaLnBrk="0" hangingPunct="0"/>
            <a:r>
              <a:rPr lang="en-US" sz="1800" dirty="0">
                <a:solidFill>
                  <a:srgbClr val="C0504D"/>
                </a:solidFill>
                <a:latin typeface="Menlo" charset="0"/>
                <a:ea typeface="Menlo" charset="0"/>
                <a:cs typeface="Menlo" charset="0"/>
              </a:rPr>
              <a:t>{Unit} </a:t>
            </a:r>
            <a:r>
              <a:rPr lang="en-US" sz="1800" dirty="0">
                <a:solidFill>
                  <a:prstClr val="black"/>
                </a:solidFill>
                <a:latin typeface="Menlo" charset="0"/>
                <a:ea typeface="Menlo" charset="0"/>
                <a:cs typeface="Menlo" charset="0"/>
                <a:sym typeface="Wingdings"/>
              </a:rPr>
              <a:t></a:t>
            </a:r>
            <a:r>
              <a:rPr lang="en-US" sz="1800" dirty="0">
                <a:solidFill>
                  <a:srgbClr val="C0504D"/>
                </a:solidFill>
                <a:latin typeface="Menlo" charset="0"/>
                <a:ea typeface="Menlo" charset="0"/>
                <a:cs typeface="Menlo" charset="0"/>
              </a:rPr>
              <a:t> {Company}</a:t>
            </a:r>
            <a:r>
              <a:rPr lang="en-US" sz="1800" dirty="0">
                <a:solidFill>
                  <a:prstClr val="black"/>
                </a:solidFill>
                <a:latin typeface="Menlo" charset="0"/>
                <a:ea typeface="Menlo" charset="0"/>
                <a:cs typeface="Menlo" charset="0"/>
              </a:rPr>
              <a:t/>
            </a:r>
            <a:br>
              <a:rPr lang="en-US" sz="1800" dirty="0">
                <a:solidFill>
                  <a:prstClr val="black"/>
                </a:solidFill>
                <a:latin typeface="Menlo" charset="0"/>
                <a:ea typeface="Menlo" charset="0"/>
                <a:cs typeface="Menlo" charset="0"/>
              </a:rPr>
            </a:br>
            <a:r>
              <a:rPr lang="en-US" sz="1800" dirty="0">
                <a:solidFill>
                  <a:srgbClr val="C00000"/>
                </a:solidFill>
                <a:latin typeface="Menlo" charset="0"/>
                <a:ea typeface="Menlo" charset="0"/>
                <a:cs typeface="Menlo" charset="0"/>
              </a:rPr>
              <a:t>{</a:t>
            </a:r>
            <a:r>
              <a:rPr lang="en-US" sz="1800" dirty="0" err="1">
                <a:solidFill>
                  <a:srgbClr val="C0504D"/>
                </a:solidFill>
                <a:latin typeface="Menlo" charset="0"/>
                <a:ea typeface="Menlo" charset="0"/>
                <a:cs typeface="Menlo" charset="0"/>
              </a:rPr>
              <a:t>Company,Product</a:t>
            </a:r>
            <a:r>
              <a:rPr lang="en-US" sz="1800" dirty="0">
                <a:solidFill>
                  <a:srgbClr val="C0504D"/>
                </a:solidFill>
                <a:latin typeface="Menlo" charset="0"/>
                <a:ea typeface="Menlo" charset="0"/>
                <a:cs typeface="Menlo" charset="0"/>
              </a:rPr>
              <a:t>} </a:t>
            </a:r>
            <a:r>
              <a:rPr lang="en-US" sz="1800" dirty="0">
                <a:solidFill>
                  <a:prstClr val="black"/>
                </a:solidFill>
                <a:latin typeface="Menlo" charset="0"/>
                <a:ea typeface="Menlo" charset="0"/>
                <a:cs typeface="Menlo" charset="0"/>
                <a:sym typeface="Wingdings"/>
              </a:rPr>
              <a:t></a:t>
            </a:r>
            <a:r>
              <a:rPr lang="en-US" sz="1800" dirty="0">
                <a:solidFill>
                  <a:srgbClr val="C0504D"/>
                </a:solidFill>
                <a:latin typeface="Menlo" charset="0"/>
                <a:ea typeface="Menlo" charset="0"/>
                <a:cs typeface="Menlo" charset="0"/>
              </a:rPr>
              <a:t> {Unit}</a:t>
            </a:r>
            <a:endParaRPr lang="en-US" sz="1800" dirty="0">
              <a:solidFill>
                <a:srgbClr val="C0504D"/>
              </a:solidFill>
              <a:latin typeface="Menlo" charset="0"/>
              <a:ea typeface="Menlo" charset="0"/>
              <a:cs typeface="Menlo" charset="0"/>
            </a:endParaRPr>
          </a:p>
        </p:txBody>
      </p:sp>
      <p:sp>
        <p:nvSpPr>
          <p:cNvPr id="202769" name="Text Box 17"/>
          <p:cNvSpPr txBox="1">
            <a:spLocks noChangeArrowheads="1"/>
          </p:cNvSpPr>
          <p:nvPr/>
        </p:nvSpPr>
        <p:spPr bwMode="auto">
          <a:xfrm>
            <a:off x="5232147" y="2419304"/>
            <a:ext cx="3629567" cy="992577"/>
          </a:xfrm>
          <a:prstGeom prst="rect">
            <a:avLst/>
          </a:prstGeom>
          <a:noFill/>
          <a:ln w="9525">
            <a:noFill/>
            <a:miter lim="800000"/>
            <a:headEnd/>
            <a:tailEnd/>
          </a:ln>
          <a:effectLst/>
        </p:spPr>
        <p:txBody>
          <a:bodyPr wrap="square" lIns="68550" tIns="34289" rIns="68550" bIns="34289">
            <a:prstTxWarp prst="textNoShape">
              <a:avLst/>
            </a:prstTxWarp>
            <a:spAutoFit/>
          </a:bodyPr>
          <a:lstStyle/>
          <a:p>
            <a:pPr eaLnBrk="0" hangingPunct="0"/>
            <a:r>
              <a:rPr lang="en-US" sz="2100" dirty="0">
                <a:latin typeface="+mj-lt"/>
              </a:rPr>
              <a:t>We do a BCNF decomposition on a “bad” FD:</a:t>
            </a:r>
          </a:p>
          <a:p>
            <a:pPr eaLnBrk="0" hangingPunct="0"/>
            <a:r>
              <a:rPr lang="en-US" sz="1800" dirty="0">
                <a:solidFill>
                  <a:srgbClr val="C0504D"/>
                </a:solidFill>
                <a:latin typeface="Menlo" charset="0"/>
                <a:ea typeface="Menlo" charset="0"/>
                <a:cs typeface="Menlo" charset="0"/>
              </a:rPr>
              <a:t>{Unit}</a:t>
            </a:r>
            <a:r>
              <a:rPr lang="en-US" sz="1800" baseline="30000" dirty="0">
                <a:solidFill>
                  <a:srgbClr val="C0504D"/>
                </a:solidFill>
                <a:latin typeface="Menlo" charset="0"/>
                <a:ea typeface="Menlo" charset="0"/>
                <a:cs typeface="Menlo" charset="0"/>
              </a:rPr>
              <a:t>+</a:t>
            </a:r>
            <a:r>
              <a:rPr lang="en-US" sz="1800" dirty="0">
                <a:solidFill>
                  <a:srgbClr val="C0504D"/>
                </a:solidFill>
                <a:latin typeface="Menlo" charset="0"/>
                <a:ea typeface="Menlo" charset="0"/>
                <a:cs typeface="Menlo" charset="0"/>
              </a:rPr>
              <a:t> </a:t>
            </a:r>
            <a:r>
              <a:rPr lang="en-US" sz="1800" dirty="0">
                <a:solidFill>
                  <a:prstClr val="black"/>
                </a:solidFill>
                <a:latin typeface="Menlo" charset="0"/>
                <a:ea typeface="Menlo" charset="0"/>
                <a:cs typeface="Menlo" charset="0"/>
                <a:sym typeface="Symbol" charset="2"/>
              </a:rPr>
              <a:t>=</a:t>
            </a:r>
            <a:r>
              <a:rPr lang="en-US" sz="1800" dirty="0">
                <a:solidFill>
                  <a:srgbClr val="C0504D"/>
                </a:solidFill>
                <a:latin typeface="Menlo" charset="0"/>
                <a:ea typeface="Menlo" charset="0"/>
                <a:cs typeface="Menlo" charset="0"/>
              </a:rPr>
              <a:t> </a:t>
            </a:r>
            <a:r>
              <a:rPr lang="en-US" sz="1800" dirty="0">
                <a:solidFill>
                  <a:srgbClr val="C0504D"/>
                </a:solidFill>
                <a:latin typeface="Menlo" charset="0"/>
                <a:ea typeface="Menlo" charset="0"/>
                <a:cs typeface="Menlo" charset="0"/>
              </a:rPr>
              <a:t>{Unit</a:t>
            </a:r>
            <a:r>
              <a:rPr lang="en-US" sz="1800" dirty="0">
                <a:solidFill>
                  <a:srgbClr val="C0504D"/>
                </a:solidFill>
                <a:latin typeface="Menlo" charset="0"/>
                <a:ea typeface="Menlo" charset="0"/>
                <a:cs typeface="Menlo" charset="0"/>
              </a:rPr>
              <a:t>, </a:t>
            </a:r>
            <a:r>
              <a:rPr lang="en-US" sz="1800" dirty="0">
                <a:solidFill>
                  <a:srgbClr val="C0504D"/>
                </a:solidFill>
                <a:latin typeface="Menlo" charset="0"/>
                <a:ea typeface="Menlo" charset="0"/>
                <a:cs typeface="Menlo" charset="0"/>
              </a:rPr>
              <a:t>Company}</a:t>
            </a:r>
            <a:endParaRPr lang="en-US" sz="1800" dirty="0">
              <a:solidFill>
                <a:srgbClr val="C0504D"/>
              </a:solidFill>
              <a:latin typeface="Menlo" charset="0"/>
              <a:ea typeface="Menlo" charset="0"/>
              <a:cs typeface="Menlo" charset="0"/>
            </a:endParaRPr>
          </a:p>
        </p:txBody>
      </p:sp>
      <p:sp>
        <p:nvSpPr>
          <p:cNvPr id="202771" name="Text Box 19"/>
          <p:cNvSpPr txBox="1">
            <a:spLocks noChangeArrowheads="1"/>
          </p:cNvSpPr>
          <p:nvPr/>
        </p:nvSpPr>
        <p:spPr bwMode="auto">
          <a:xfrm>
            <a:off x="1317326" y="4351787"/>
            <a:ext cx="6509352" cy="423191"/>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lIns="68550" tIns="34289" rIns="68550" bIns="34289">
            <a:prstTxWarp prst="textNoShape">
              <a:avLst/>
            </a:prstTxWarp>
            <a:spAutoFit/>
          </a:bodyPr>
          <a:lstStyle/>
          <a:p>
            <a:pPr algn="ctr"/>
            <a:r>
              <a:rPr lang="en-US" sz="2300" dirty="0">
                <a:solidFill>
                  <a:prstClr val="black"/>
                </a:solidFill>
                <a:latin typeface="+mj-lt"/>
              </a:rPr>
              <a:t>We lose the </a:t>
            </a:r>
            <a:r>
              <a:rPr lang="en-US" sz="2300" dirty="0">
                <a:solidFill>
                  <a:prstClr val="black"/>
                </a:solidFill>
                <a:latin typeface="+mj-lt"/>
              </a:rPr>
              <a:t>FD </a:t>
            </a:r>
            <a:r>
              <a:rPr lang="en-US" sz="2100" dirty="0">
                <a:solidFill>
                  <a:srgbClr val="C00000"/>
                </a:solidFill>
                <a:latin typeface="Menlo" charset="0"/>
                <a:ea typeface="Menlo" charset="0"/>
                <a:cs typeface="Menlo" charset="0"/>
              </a:rPr>
              <a:t>{</a:t>
            </a:r>
            <a:r>
              <a:rPr lang="en-US" sz="2100" dirty="0" err="1">
                <a:solidFill>
                  <a:srgbClr val="C0504D"/>
                </a:solidFill>
                <a:latin typeface="Menlo" charset="0"/>
                <a:ea typeface="Menlo" charset="0"/>
                <a:cs typeface="Menlo" charset="0"/>
              </a:rPr>
              <a:t>Company,Product</a:t>
            </a:r>
            <a:r>
              <a:rPr lang="en-US" sz="2100" dirty="0">
                <a:solidFill>
                  <a:srgbClr val="C0504D"/>
                </a:solidFill>
                <a:latin typeface="Menlo" charset="0"/>
                <a:ea typeface="Menlo" charset="0"/>
                <a:cs typeface="Menlo" charset="0"/>
              </a:rPr>
              <a:t>} </a:t>
            </a:r>
            <a:r>
              <a:rPr lang="en-US" sz="2100" dirty="0">
                <a:latin typeface="Menlo" charset="0"/>
                <a:ea typeface="Menlo" charset="0"/>
                <a:cs typeface="Menlo" charset="0"/>
                <a:sym typeface="Wingdings" charset="2"/>
              </a:rPr>
              <a:t></a:t>
            </a:r>
            <a:r>
              <a:rPr lang="en-US" sz="2100" dirty="0">
                <a:solidFill>
                  <a:srgbClr val="C0504D"/>
                </a:solidFill>
                <a:latin typeface="Menlo" charset="0"/>
                <a:ea typeface="Menlo" charset="0"/>
                <a:cs typeface="Menlo" charset="0"/>
                <a:sym typeface="Wingdings" charset="2"/>
              </a:rPr>
              <a:t> </a:t>
            </a:r>
            <a:r>
              <a:rPr lang="en-US" sz="2100" dirty="0">
                <a:solidFill>
                  <a:srgbClr val="C0504D"/>
                </a:solidFill>
                <a:latin typeface="Menlo" charset="0"/>
                <a:ea typeface="Menlo" charset="0"/>
                <a:cs typeface="Menlo" charset="0"/>
                <a:sym typeface="Wingdings" charset="2"/>
              </a:rPr>
              <a:t>{Unit}</a:t>
            </a:r>
            <a:r>
              <a:rPr lang="en-US" sz="2300" dirty="0">
                <a:solidFill>
                  <a:prstClr val="black"/>
                </a:solidFill>
                <a:latin typeface="+mj-lt"/>
              </a:rPr>
              <a:t>!!</a:t>
            </a:r>
            <a:endParaRPr lang="en-US" sz="2300" dirty="0">
              <a:solidFill>
                <a:prstClr val="black"/>
              </a:solidFill>
              <a:latin typeface="+mj-lt"/>
            </a:endParaRPr>
          </a:p>
        </p:txBody>
      </p:sp>
      <p:graphicFrame>
        <p:nvGraphicFramePr>
          <p:cNvPr id="202786" name="Group 34"/>
          <p:cNvGraphicFramePr>
            <a:graphicFrameLocks noGrp="1"/>
          </p:cNvGraphicFramePr>
          <p:nvPr>
            <p:extLst/>
          </p:nvPr>
        </p:nvGraphicFramePr>
        <p:xfrm>
          <a:off x="1082189" y="1209934"/>
          <a:ext cx="2971801" cy="967572"/>
        </p:xfrm>
        <a:graphic>
          <a:graphicData uri="http://schemas.openxmlformats.org/drawingml/2006/table">
            <a:tbl>
              <a:tblPr/>
              <a:tblGrid>
                <a:gridCol w="755855"/>
                <a:gridCol w="1225346"/>
                <a:gridCol w="990600"/>
              </a:tblGrid>
              <a:tr h="6172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accent2"/>
                          </a:solidFill>
                          <a:effectLst/>
                          <a:latin typeface="Times New Roman" charset="0"/>
                        </a:rPr>
                        <a:t>Unit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accent2"/>
                          </a:solidFill>
                          <a:effectLst/>
                          <a:latin typeface="Times New Roman" charset="0"/>
                        </a:rPr>
                        <a:t>Company</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accent2"/>
                          </a:solidFill>
                          <a:effectLst/>
                          <a:latin typeface="Times New Roman" charset="0"/>
                        </a:rPr>
                        <a:t>Product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3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02802" name="Group 50"/>
          <p:cNvGraphicFramePr>
            <a:graphicFrameLocks noGrp="1"/>
          </p:cNvGraphicFramePr>
          <p:nvPr>
            <p:extLst/>
          </p:nvPr>
        </p:nvGraphicFramePr>
        <p:xfrm>
          <a:off x="346587" y="2647080"/>
          <a:ext cx="1985502" cy="960409"/>
        </p:xfrm>
        <a:graphic>
          <a:graphicData uri="http://schemas.openxmlformats.org/drawingml/2006/table">
            <a:tbl>
              <a:tblPr/>
              <a:tblGrid>
                <a:gridCol w="827753"/>
                <a:gridCol w="1157749"/>
              </a:tblGrid>
              <a:tr h="6172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sng" strike="noStrike" cap="none" normalizeH="0" baseline="0">
                          <a:ln>
                            <a:noFill/>
                          </a:ln>
                          <a:solidFill>
                            <a:schemeClr val="accent2"/>
                          </a:solidFill>
                          <a:effectLst/>
                          <a:latin typeface="Times New Roman" charset="0"/>
                        </a:rPr>
                        <a:t>Unit</a:t>
                      </a:r>
                      <a:endParaRPr kumimoji="0" lang="en-US" sz="1800" b="0" i="0" u="none" strike="noStrike" cap="none" normalizeH="0" baseline="0">
                        <a:ln>
                          <a:noFill/>
                        </a:ln>
                        <a:solidFill>
                          <a:schemeClr val="accent2"/>
                        </a:solidFill>
                        <a:effectLst/>
                        <a:latin typeface="Times New Roman"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accent2"/>
                          </a:solidFill>
                          <a:effectLst/>
                          <a:latin typeface="Times New Roman" charset="0"/>
                        </a:rPr>
                        <a:t>Company</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1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02804" name="Group 52"/>
          <p:cNvGraphicFramePr>
            <a:graphicFrameLocks noGrp="1"/>
          </p:cNvGraphicFramePr>
          <p:nvPr>
            <p:extLst/>
          </p:nvPr>
        </p:nvGraphicFramePr>
        <p:xfrm>
          <a:off x="2905914" y="2617919"/>
          <a:ext cx="1953202" cy="974989"/>
        </p:xfrm>
        <a:graphic>
          <a:graphicData uri="http://schemas.openxmlformats.org/drawingml/2006/table">
            <a:tbl>
              <a:tblPr/>
              <a:tblGrid>
                <a:gridCol w="976601"/>
                <a:gridCol w="976601"/>
              </a:tblGrid>
              <a:tr h="6172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accent2"/>
                          </a:solidFill>
                          <a:effectLst/>
                          <a:latin typeface="Times New Roman" charset="0"/>
                        </a:rPr>
                        <a:t>Unit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accent2"/>
                          </a:solidFill>
                          <a:effectLst/>
                          <a:latin typeface="Times New Roman" charset="0"/>
                        </a:rPr>
                        <a:t>Product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7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t>
                      </a:r>
                      <a:endParaRPr kumimoji="0" lang="en-US" sz="1800" b="0" i="0" u="none" strike="noStrike" cap="none" normalizeH="0" baseline="0" dirty="0">
                        <a:ln>
                          <a:noFill/>
                        </a:ln>
                        <a:solidFill>
                          <a:schemeClr val="tx1"/>
                        </a:solidFill>
                        <a:effectLst/>
                        <a:latin typeface="Times New Roman"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6"/>
          <p:cNvGrpSpPr>
            <a:grpSpLocks/>
          </p:cNvGrpSpPr>
          <p:nvPr/>
        </p:nvGrpSpPr>
        <p:grpSpPr bwMode="auto">
          <a:xfrm>
            <a:off x="1253613" y="2023802"/>
            <a:ext cx="2857500" cy="514350"/>
            <a:chOff x="672" y="1920"/>
            <a:chExt cx="2400" cy="432"/>
          </a:xfrm>
        </p:grpSpPr>
        <p:sp>
          <p:nvSpPr>
            <p:cNvPr id="202816" name="Line 64"/>
            <p:cNvSpPr>
              <a:spLocks noChangeShapeType="1"/>
            </p:cNvSpPr>
            <p:nvPr/>
          </p:nvSpPr>
          <p:spPr bwMode="auto">
            <a:xfrm flipH="1">
              <a:off x="672" y="1920"/>
              <a:ext cx="144" cy="432"/>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solidFill>
                  <a:prstClr val="black"/>
                </a:solidFill>
                <a:latin typeface="Calibri"/>
              </a:endParaRPr>
            </a:p>
          </p:txBody>
        </p:sp>
        <p:sp>
          <p:nvSpPr>
            <p:cNvPr id="202817" name="Line 65"/>
            <p:cNvSpPr>
              <a:spLocks noChangeShapeType="1"/>
            </p:cNvSpPr>
            <p:nvPr/>
          </p:nvSpPr>
          <p:spPr bwMode="auto">
            <a:xfrm>
              <a:off x="2688" y="1920"/>
              <a:ext cx="384" cy="384"/>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solidFill>
                  <a:prstClr val="black"/>
                </a:solidFill>
                <a:latin typeface="Calibri"/>
              </a:endParaRPr>
            </a:p>
          </p:txBody>
        </p:sp>
      </p:grpSp>
      <p:sp>
        <p:nvSpPr>
          <p:cNvPr id="202819" name="Text Box 67"/>
          <p:cNvSpPr txBox="1">
            <a:spLocks noChangeArrowheads="1"/>
          </p:cNvSpPr>
          <p:nvPr/>
        </p:nvSpPr>
        <p:spPr bwMode="auto">
          <a:xfrm>
            <a:off x="346588" y="3575108"/>
            <a:ext cx="2727110" cy="34624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50" tIns="34289" rIns="68550" bIns="34289">
            <a:prstTxWarp prst="textNoShape">
              <a:avLst/>
            </a:prstTxWarp>
            <a:spAutoFit/>
          </a:bodyPr>
          <a:lstStyle/>
          <a:p>
            <a:pPr eaLnBrk="0" hangingPunct="0"/>
            <a:r>
              <a:rPr lang="en-US" sz="1800">
                <a:solidFill>
                  <a:srgbClr val="C0504D"/>
                </a:solidFill>
                <a:latin typeface="Menlo" charset="0"/>
                <a:ea typeface="Menlo" charset="0"/>
                <a:cs typeface="Menlo" charset="0"/>
              </a:rPr>
              <a:t>{Unit} </a:t>
            </a:r>
            <a:r>
              <a:rPr lang="en-US" sz="1800">
                <a:solidFill>
                  <a:prstClr val="black"/>
                </a:solidFill>
                <a:latin typeface="Menlo" charset="0"/>
                <a:ea typeface="Menlo" charset="0"/>
                <a:cs typeface="Menlo" charset="0"/>
                <a:sym typeface="Wingdings"/>
              </a:rPr>
              <a:t></a:t>
            </a:r>
            <a:r>
              <a:rPr lang="en-US" sz="1800">
                <a:solidFill>
                  <a:srgbClr val="C0504D"/>
                </a:solidFill>
                <a:latin typeface="Menlo" charset="0"/>
                <a:ea typeface="Menlo" charset="0"/>
                <a:cs typeface="Menlo" charset="0"/>
              </a:rPr>
              <a:t> {Company}</a:t>
            </a:r>
            <a:endParaRPr lang="en-US" sz="1800" dirty="0">
              <a:solidFill>
                <a:srgbClr val="C0504D"/>
              </a:solidFill>
              <a:latin typeface="Menlo" charset="0"/>
              <a:ea typeface="Menlo" charset="0"/>
              <a:cs typeface="Menlo" charset="0"/>
            </a:endParaRPr>
          </a:p>
        </p:txBody>
      </p:sp>
      <p:grpSp>
        <p:nvGrpSpPr>
          <p:cNvPr id="17" name="Group 16"/>
          <p:cNvGrpSpPr/>
          <p:nvPr/>
        </p:nvGrpSpPr>
        <p:grpSpPr>
          <a:xfrm>
            <a:off x="0" y="-16881"/>
            <a:ext cx="9144000" cy="261610"/>
            <a:chOff x="0" y="-22510"/>
            <a:chExt cx="12192000" cy="348813"/>
          </a:xfrm>
        </p:grpSpPr>
        <p:sp>
          <p:nvSpPr>
            <p:cNvPr id="18" name="Rectangle 17"/>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19" name="TextBox 18"/>
            <p:cNvSpPr txBox="1"/>
            <p:nvPr/>
          </p:nvSpPr>
          <p:spPr>
            <a:xfrm>
              <a:off x="188780" y="-22510"/>
              <a:ext cx="1552452"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372612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0280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2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28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2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9" grpId="0" autoUpdateAnimBg="0"/>
      <p:bldP spid="202771" grpId="0" animBg="1" autoUpdateAnimBg="0"/>
      <p:bldP spid="202819"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4"/>
            <a:ext cx="6858000" cy="713978"/>
          </a:xfrm>
        </p:spPr>
        <p:txBody>
          <a:bodyPr>
            <a:normAutofit/>
          </a:bodyPr>
          <a:lstStyle/>
          <a:p>
            <a:r>
              <a:rPr lang="en-US" dirty="0" smtClean="0"/>
              <a:t>BCNF Recap</a:t>
            </a:r>
            <a:endParaRPr lang="en-US" dirty="0"/>
          </a:p>
        </p:txBody>
      </p:sp>
      <p:grpSp>
        <p:nvGrpSpPr>
          <p:cNvPr id="4" name="Group 3"/>
          <p:cNvGrpSpPr/>
          <p:nvPr/>
        </p:nvGrpSpPr>
        <p:grpSpPr>
          <a:xfrm>
            <a:off x="0" y="-16881"/>
            <a:ext cx="9144000" cy="261610"/>
            <a:chOff x="0" y="-22510"/>
            <a:chExt cx="12192000" cy="348813"/>
          </a:xfrm>
        </p:grpSpPr>
        <p:sp>
          <p:nvSpPr>
            <p:cNvPr id="5" name="Rectangle 4"/>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6" name="TextBox 5"/>
            <p:cNvSpPr txBox="1"/>
            <p:nvPr/>
          </p:nvSpPr>
          <p:spPr>
            <a:xfrm>
              <a:off x="188780" y="-22510"/>
              <a:ext cx="1552452"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a:t>
              </a:r>
              <a:endParaRPr lang="en-US" sz="1100" b="1" i="1" dirty="0">
                <a:solidFill>
                  <a:schemeClr val="tx1">
                    <a:lumMod val="65000"/>
                    <a:lumOff val="35000"/>
                  </a:schemeClr>
                </a:solidFill>
                <a:latin typeface="+mj-lt"/>
              </a:endParaRPr>
            </a:p>
          </p:txBody>
        </p:sp>
      </p:grpSp>
      <p:sp>
        <p:nvSpPr>
          <p:cNvPr id="7" name="Subtitle 6"/>
          <p:cNvSpPr>
            <a:spLocks noGrp="1"/>
          </p:cNvSpPr>
          <p:nvPr>
            <p:ph type="subTitle" idx="1"/>
          </p:nvPr>
        </p:nvSpPr>
        <p:spPr>
          <a:xfrm>
            <a:off x="1143000" y="1698648"/>
            <a:ext cx="6858000" cy="2841625"/>
          </a:xfrm>
        </p:spPr>
        <p:txBody>
          <a:bodyPr>
            <a:normAutofit/>
          </a:bodyPr>
          <a:lstStyle/>
          <a:p>
            <a:pPr marL="257054" indent="-257054" algn="l">
              <a:buFont typeface="Arial"/>
              <a:buChar char="•"/>
            </a:pPr>
            <a:r>
              <a:rPr lang="en-US" sz="2100" dirty="0"/>
              <a:t>BCNF removes “bad” FDs from relations</a:t>
            </a:r>
          </a:p>
          <a:p>
            <a:pPr marL="257054" indent="-257054" algn="l">
              <a:buFont typeface="Arial"/>
              <a:buChar char="•"/>
            </a:pPr>
            <a:r>
              <a:rPr lang="en-US" sz="2100" dirty="0"/>
              <a:t>Know how to decompose into BCNF</a:t>
            </a:r>
          </a:p>
          <a:p>
            <a:pPr marL="257054" indent="-257054" algn="l">
              <a:buFont typeface="Arial"/>
              <a:buChar char="•"/>
            </a:pPr>
            <a:r>
              <a:rPr lang="en-US" sz="2100" dirty="0"/>
              <a:t>Know the difference between </a:t>
            </a:r>
            <a:r>
              <a:rPr lang="en-US" sz="2100" dirty="0" err="1"/>
              <a:t>lossy</a:t>
            </a:r>
            <a:r>
              <a:rPr lang="en-US" sz="2100" dirty="0"/>
              <a:t> and lossless</a:t>
            </a:r>
          </a:p>
          <a:p>
            <a:pPr marL="257054" indent="-257054" algn="l">
              <a:buFont typeface="Arial"/>
              <a:buChar char="•"/>
            </a:pPr>
            <a:r>
              <a:rPr lang="en-US" sz="2100" dirty="0"/>
              <a:t>BCNF can lose dependencies – this is different from </a:t>
            </a:r>
            <a:r>
              <a:rPr lang="en-US" sz="2100" dirty="0" err="1"/>
              <a:t>lossy</a:t>
            </a:r>
            <a:r>
              <a:rPr lang="en-US" sz="2100" dirty="0"/>
              <a:t> and lossless!</a:t>
            </a:r>
            <a:endParaRPr lang="en-US" sz="2100" dirty="0"/>
          </a:p>
          <a:p>
            <a:pPr marL="257054" indent="-257054" algn="l">
              <a:buFont typeface="Arial"/>
              <a:buChar char="•"/>
            </a:pPr>
            <a:r>
              <a:rPr lang="en-US" sz="2100" dirty="0"/>
              <a:t>Review Activity </a:t>
            </a:r>
            <a:r>
              <a:rPr lang="en-US" sz="2100" dirty="0"/>
              <a:t>6</a:t>
            </a:r>
            <a:r>
              <a:rPr lang="en-US" sz="2100" dirty="0"/>
              <a:t>-1!</a:t>
            </a:r>
            <a:endParaRPr lang="en-US" sz="2100" dirty="0"/>
          </a:p>
        </p:txBody>
      </p:sp>
    </p:spTree>
    <p:extLst>
      <p:ext uri="{BB962C8B-B14F-4D97-AF65-F5344CB8AC3E}">
        <p14:creationId xmlns:p14="http://schemas.microsoft.com/office/powerpoint/2010/main" val="86413430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MVDs: Movie Theatre Example</a:t>
            </a:r>
            <a:endParaRPr lang="en-US" dirty="0"/>
          </a:p>
        </p:txBody>
      </p:sp>
      <p:grpSp>
        <p:nvGrpSpPr>
          <p:cNvPr id="5" name="Group 4"/>
          <p:cNvGrpSpPr/>
          <p:nvPr/>
        </p:nvGrpSpPr>
        <p:grpSpPr>
          <a:xfrm>
            <a:off x="0" y="-16881"/>
            <a:ext cx="9144000" cy="261610"/>
            <a:chOff x="0" y="-22510"/>
            <a:chExt cx="12192000" cy="348813"/>
          </a:xfrm>
        </p:grpSpPr>
        <p:sp>
          <p:nvSpPr>
            <p:cNvPr id="6" name="Rectangle 5"/>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7" name="TextBox 6"/>
            <p:cNvSpPr txBox="1"/>
            <p:nvPr/>
          </p:nvSpPr>
          <p:spPr>
            <a:xfrm>
              <a:off x="188780" y="-22510"/>
              <a:ext cx="1552452"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a:t>
              </a:r>
              <a:endParaRPr lang="en-US" sz="1100" b="1" i="1" dirty="0">
                <a:solidFill>
                  <a:schemeClr val="tx1">
                    <a:lumMod val="65000"/>
                    <a:lumOff val="35000"/>
                  </a:schemeClr>
                </a:solidFill>
                <a:latin typeface="+mj-lt"/>
              </a:endParaRPr>
            </a:p>
          </p:txBody>
        </p:sp>
      </p:grpSp>
      <p:graphicFrame>
        <p:nvGraphicFramePr>
          <p:cNvPr id="10" name="Table 9"/>
          <p:cNvGraphicFramePr>
            <a:graphicFrameLocks noGrp="1"/>
          </p:cNvGraphicFramePr>
          <p:nvPr>
            <p:extLst>
              <p:ext uri="{D42A27DB-BD31-4B8C-83A1-F6EECF244321}">
                <p14:modId xmlns:p14="http://schemas.microsoft.com/office/powerpoint/2010/main" val="1676510433"/>
              </p:ext>
            </p:extLst>
          </p:nvPr>
        </p:nvGraphicFramePr>
        <p:xfrm>
          <a:off x="628651" y="1180310"/>
          <a:ext cx="5224574" cy="3382265"/>
        </p:xfrm>
        <a:graphic>
          <a:graphicData uri="http://schemas.openxmlformats.org/drawingml/2006/table">
            <a:tbl>
              <a:tblPr firstRow="1" bandRow="1">
                <a:tableStyleId>{69012ECD-51FC-41F1-AA8D-1B2483CD663E}</a:tableStyleId>
              </a:tblPr>
              <a:tblGrid>
                <a:gridCol w="1484571"/>
                <a:gridCol w="2814970"/>
                <a:gridCol w="925033"/>
              </a:tblGrid>
              <a:tr h="411480">
                <a:tc>
                  <a:txBody>
                    <a:bodyPr/>
                    <a:lstStyle/>
                    <a:p>
                      <a:r>
                        <a:rPr lang="en-US" sz="1100" dirty="0" err="1" smtClean="0"/>
                        <a:t>Movie_</a:t>
                      </a:r>
                      <a:r>
                        <a:rPr lang="en-US" sz="1100" baseline="0" dirty="0" err="1" smtClean="0"/>
                        <a:t>theater</a:t>
                      </a:r>
                      <a:r>
                        <a:rPr lang="en-US" sz="1100" baseline="0" dirty="0" smtClean="0"/>
                        <a:t> (A)</a:t>
                      </a:r>
                      <a:endParaRPr lang="en-US" sz="1100" dirty="0"/>
                    </a:p>
                  </a:txBody>
                  <a:tcPr marL="68580" marR="68580" marT="34290" marB="34290"/>
                </a:tc>
                <a:tc>
                  <a:txBody>
                    <a:bodyPr/>
                    <a:lstStyle/>
                    <a:p>
                      <a:r>
                        <a:rPr lang="en-US" sz="1100" dirty="0" err="1" smtClean="0"/>
                        <a:t>film_name</a:t>
                      </a:r>
                      <a:r>
                        <a:rPr lang="en-US" sz="1100" dirty="0" smtClean="0"/>
                        <a:t> (B)</a:t>
                      </a:r>
                      <a:endParaRPr lang="en-US" sz="1100" dirty="0"/>
                    </a:p>
                  </a:txBody>
                  <a:tcPr marL="68580" marR="68580" marT="34290" marB="34290"/>
                </a:tc>
                <a:tc>
                  <a:txBody>
                    <a:bodyPr/>
                    <a:lstStyle/>
                    <a:p>
                      <a:r>
                        <a:rPr lang="en-US" sz="1100" dirty="0" smtClean="0"/>
                        <a:t>Snack (C)</a:t>
                      </a:r>
                      <a:endParaRPr lang="en-US" sz="1100" dirty="0"/>
                    </a:p>
                  </a:txBody>
                  <a:tcPr marL="68580" marR="68580" marT="34290" marB="34290"/>
                </a:tc>
              </a:tr>
              <a:tr h="511861">
                <a:tc>
                  <a:txBody>
                    <a:bodyPr/>
                    <a:lstStyle/>
                    <a:p>
                      <a:r>
                        <a:rPr lang="en-US" sz="1100" dirty="0" smtClean="0"/>
                        <a:t>Rains</a:t>
                      </a:r>
                      <a:r>
                        <a:rPr lang="en-US" sz="1100" baseline="0" dirty="0" smtClean="0"/>
                        <a:t> 216</a:t>
                      </a:r>
                      <a:endParaRPr lang="en-US" sz="1100" dirty="0"/>
                    </a:p>
                  </a:txBody>
                  <a:tcPr marL="68580" marR="68580" marT="34290" marB="34290"/>
                </a:tc>
                <a:tc>
                  <a:txBody>
                    <a:bodyPr/>
                    <a:lstStyle/>
                    <a:p>
                      <a:r>
                        <a:rPr lang="en-US" sz="1100" dirty="0" smtClean="0"/>
                        <a:t>Star Trek: The Wrath of Kahn</a:t>
                      </a:r>
                      <a:endParaRPr lang="en-US" sz="1100" dirty="0"/>
                    </a:p>
                  </a:txBody>
                  <a:tcPr marL="68580" marR="68580" marT="34290" marB="34290"/>
                </a:tc>
                <a:tc>
                  <a:txBody>
                    <a:bodyPr/>
                    <a:lstStyle/>
                    <a:p>
                      <a:r>
                        <a:rPr lang="en-US" sz="1100" dirty="0" smtClean="0"/>
                        <a:t>Kale Chips</a:t>
                      </a:r>
                      <a:endParaRPr lang="en-US" sz="1100" dirty="0"/>
                    </a:p>
                  </a:txBody>
                  <a:tcPr marL="68580" marR="68580" marT="34290" marB="34290"/>
                </a:tc>
              </a:tr>
              <a:tr h="511861">
                <a:tc>
                  <a:txBody>
                    <a:bodyPr/>
                    <a:lstStyle/>
                    <a:p>
                      <a:r>
                        <a:rPr lang="en-US" sz="1100" dirty="0" smtClean="0"/>
                        <a:t>Rains 216</a:t>
                      </a:r>
                      <a:endParaRPr lang="en-US" sz="1100" dirty="0"/>
                    </a:p>
                  </a:txBody>
                  <a:tcPr marL="68580" marR="68580" marT="34290" marB="34290"/>
                </a:tc>
                <a:tc>
                  <a:txBody>
                    <a:bodyPr/>
                    <a:lstStyle/>
                    <a:p>
                      <a:r>
                        <a:rPr lang="en-US" sz="1100" dirty="0" smtClean="0"/>
                        <a:t>Star Trek: The Wrath of Kahn</a:t>
                      </a:r>
                      <a:endParaRPr lang="en-US" sz="1100" dirty="0"/>
                    </a:p>
                  </a:txBody>
                  <a:tcPr marL="68580" marR="68580" marT="34290" marB="34290"/>
                </a:tc>
                <a:tc>
                  <a:txBody>
                    <a:bodyPr/>
                    <a:lstStyle/>
                    <a:p>
                      <a:r>
                        <a:rPr lang="en-US" sz="1100" dirty="0" smtClean="0"/>
                        <a:t>Burrito</a:t>
                      </a:r>
                      <a:endParaRPr lang="en-US" sz="1100" dirty="0"/>
                    </a:p>
                  </a:txBody>
                  <a:tcPr marL="68580" marR="68580" marT="34290" marB="34290"/>
                </a:tc>
              </a:tr>
              <a:tr h="511861">
                <a:tc>
                  <a:txBody>
                    <a:bodyPr/>
                    <a:lstStyle/>
                    <a:p>
                      <a:r>
                        <a:rPr lang="en-US" sz="1100" dirty="0" smtClean="0"/>
                        <a:t>Rains 216</a:t>
                      </a:r>
                      <a:endParaRPr lang="en-US" sz="1100" dirty="0"/>
                    </a:p>
                  </a:txBody>
                  <a:tcPr marL="68580" marR="68580" marT="34290" marB="34290"/>
                </a:tc>
                <a:tc>
                  <a:txBody>
                    <a:bodyPr/>
                    <a:lstStyle/>
                    <a:p>
                      <a:r>
                        <a:rPr lang="en-US" sz="1100" dirty="0" smtClean="0"/>
                        <a:t>Lord of the Rings:</a:t>
                      </a:r>
                      <a:r>
                        <a:rPr lang="en-US" sz="1100" baseline="0" dirty="0" smtClean="0"/>
                        <a:t> Concatenated &amp; Extended Edition</a:t>
                      </a:r>
                      <a:endParaRPr lang="en-US" sz="1100" dirty="0"/>
                    </a:p>
                  </a:txBody>
                  <a:tcPr marL="68580" marR="68580" marT="34290" marB="34290"/>
                </a:tc>
                <a:tc>
                  <a:txBody>
                    <a:bodyPr/>
                    <a:lstStyle/>
                    <a:p>
                      <a:r>
                        <a:rPr lang="en-US" sz="1100" dirty="0" smtClean="0"/>
                        <a:t>Kale Chips</a:t>
                      </a:r>
                      <a:endParaRPr lang="en-US" sz="1100" dirty="0"/>
                    </a:p>
                  </a:txBody>
                  <a:tcPr marL="68580" marR="68580" marT="34290" marB="34290"/>
                </a:tc>
              </a:tr>
              <a:tr h="511861">
                <a:tc>
                  <a:txBody>
                    <a:bodyPr/>
                    <a:lstStyle/>
                    <a:p>
                      <a:r>
                        <a:rPr lang="en-US" sz="1100" dirty="0" smtClean="0"/>
                        <a:t>Rains 216</a:t>
                      </a:r>
                      <a:endParaRPr lang="en-US" sz="1100" dirty="0"/>
                    </a:p>
                  </a:txBody>
                  <a:tcPr marL="68580" marR="68580" marT="34290" marB="34290"/>
                </a:tc>
                <a:tc>
                  <a:txBody>
                    <a:bodyPr/>
                    <a:lstStyle/>
                    <a:p>
                      <a:r>
                        <a:rPr lang="en-US" sz="1100" dirty="0" smtClean="0"/>
                        <a:t>Lord of the Rings: Concatenated &amp; Extended</a:t>
                      </a:r>
                      <a:r>
                        <a:rPr lang="en-US" sz="1100" baseline="0" dirty="0" smtClean="0"/>
                        <a:t> Edition</a:t>
                      </a:r>
                      <a:endParaRPr lang="en-US" sz="1100" dirty="0"/>
                    </a:p>
                  </a:txBody>
                  <a:tcPr marL="68580" marR="68580" marT="34290" marB="34290"/>
                </a:tc>
                <a:tc>
                  <a:txBody>
                    <a:bodyPr/>
                    <a:lstStyle/>
                    <a:p>
                      <a:r>
                        <a:rPr lang="en-US" sz="1100" dirty="0" smtClean="0"/>
                        <a:t>Burrito</a:t>
                      </a:r>
                      <a:endParaRPr lang="en-US" sz="1100" dirty="0"/>
                    </a:p>
                  </a:txBody>
                  <a:tcPr marL="68580" marR="68580" marT="34290" marB="34290"/>
                </a:tc>
              </a:tr>
              <a:tr h="511861">
                <a:tc>
                  <a:txBody>
                    <a:bodyPr/>
                    <a:lstStyle/>
                    <a:p>
                      <a:r>
                        <a:rPr lang="en-US" sz="1100" dirty="0" smtClean="0"/>
                        <a:t>Rains 218</a:t>
                      </a:r>
                      <a:endParaRPr lang="en-US" sz="1100" dirty="0"/>
                    </a:p>
                  </a:txBody>
                  <a:tcPr marL="68580" marR="68580" marT="34290" marB="34290"/>
                </a:tc>
                <a:tc>
                  <a:txBody>
                    <a:bodyPr/>
                    <a:lstStyle/>
                    <a:p>
                      <a:r>
                        <a:rPr lang="en-US" sz="1100" dirty="0" smtClean="0"/>
                        <a:t>Star Wars: The </a:t>
                      </a:r>
                      <a:r>
                        <a:rPr lang="en-US" sz="1100" dirty="0" err="1" smtClean="0"/>
                        <a:t>Boba</a:t>
                      </a:r>
                      <a:r>
                        <a:rPr lang="en-US" sz="1100" dirty="0" smtClean="0"/>
                        <a:t> </a:t>
                      </a:r>
                      <a:r>
                        <a:rPr lang="en-US" sz="1100" dirty="0" err="1" smtClean="0"/>
                        <a:t>Fett</a:t>
                      </a:r>
                      <a:r>
                        <a:rPr lang="en-US" sz="1100" dirty="0" smtClean="0"/>
                        <a:t> Prequel</a:t>
                      </a:r>
                      <a:endParaRPr lang="en-US" sz="1100" dirty="0"/>
                    </a:p>
                  </a:txBody>
                  <a:tcPr marL="68580" marR="68580" marT="34290" marB="34290"/>
                </a:tc>
                <a:tc>
                  <a:txBody>
                    <a:bodyPr/>
                    <a:lstStyle/>
                    <a:p>
                      <a:r>
                        <a:rPr lang="en-US" sz="1100" dirty="0" smtClean="0"/>
                        <a:t>Ramen</a:t>
                      </a:r>
                      <a:endParaRPr lang="en-US" sz="1100" dirty="0"/>
                    </a:p>
                  </a:txBody>
                  <a:tcPr marL="68580" marR="68580" marT="34290" marB="34290"/>
                </a:tc>
              </a:tr>
              <a:tr h="411480">
                <a:tc>
                  <a:txBody>
                    <a:bodyPr/>
                    <a:lstStyle/>
                    <a:p>
                      <a:r>
                        <a:rPr lang="en-US" sz="1100" dirty="0" smtClean="0"/>
                        <a:t>Rains 218</a:t>
                      </a:r>
                      <a:endParaRPr lang="en-US" sz="1100" dirty="0"/>
                    </a:p>
                  </a:txBody>
                  <a:tcPr marL="68580" marR="68580" marT="34290" marB="34290"/>
                </a:tc>
                <a:tc>
                  <a:txBody>
                    <a:bodyPr/>
                    <a:lstStyle/>
                    <a:p>
                      <a:r>
                        <a:rPr lang="en-US" sz="1100" dirty="0" smtClean="0"/>
                        <a:t>Star Wars:</a:t>
                      </a:r>
                      <a:r>
                        <a:rPr lang="en-US" sz="1100" baseline="0" dirty="0" smtClean="0"/>
                        <a:t> The </a:t>
                      </a:r>
                      <a:r>
                        <a:rPr lang="en-US" sz="1100" baseline="0" dirty="0" err="1" smtClean="0"/>
                        <a:t>Boba</a:t>
                      </a:r>
                      <a:r>
                        <a:rPr lang="en-US" sz="1100" baseline="0" dirty="0" smtClean="0"/>
                        <a:t> </a:t>
                      </a:r>
                      <a:r>
                        <a:rPr lang="en-US" sz="1100" baseline="0" dirty="0" err="1" smtClean="0"/>
                        <a:t>Fett</a:t>
                      </a:r>
                      <a:r>
                        <a:rPr lang="en-US" sz="1100" baseline="0" dirty="0" smtClean="0"/>
                        <a:t> Prequel</a:t>
                      </a:r>
                      <a:endParaRPr lang="en-US" sz="1100" dirty="0"/>
                    </a:p>
                  </a:txBody>
                  <a:tcPr marL="68580" marR="68580" marT="34290" marB="34290"/>
                </a:tc>
                <a:tc>
                  <a:txBody>
                    <a:bodyPr/>
                    <a:lstStyle/>
                    <a:p>
                      <a:r>
                        <a:rPr lang="en-US" sz="1100" dirty="0" smtClean="0"/>
                        <a:t>Plain Pasta</a:t>
                      </a:r>
                      <a:endParaRPr lang="en-US" sz="1100" dirty="0"/>
                    </a:p>
                  </a:txBody>
                  <a:tcPr marL="68580" marR="68580" marT="34290" marB="34290"/>
                </a:tc>
              </a:tr>
            </a:tbl>
          </a:graphicData>
        </a:graphic>
      </p:graphicFrame>
      <p:sp>
        <p:nvSpPr>
          <p:cNvPr id="9" name="Rounded Rectangle 8"/>
          <p:cNvSpPr/>
          <p:nvPr/>
        </p:nvSpPr>
        <p:spPr>
          <a:xfrm>
            <a:off x="628676" y="1558015"/>
            <a:ext cx="830669" cy="276104"/>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8550" tIns="34289" rIns="68550" bIns="34289" rtlCol="0" anchor="ctr"/>
          <a:lstStyle/>
          <a:p>
            <a:pPr algn="ctr"/>
            <a:endParaRPr lang="en-US"/>
          </a:p>
        </p:txBody>
      </p:sp>
      <p:sp>
        <p:nvSpPr>
          <p:cNvPr id="13" name="Rounded Rectangle 12"/>
          <p:cNvSpPr/>
          <p:nvPr/>
        </p:nvSpPr>
        <p:spPr>
          <a:xfrm>
            <a:off x="4888655" y="1558015"/>
            <a:ext cx="900799" cy="276104"/>
          </a:xfrm>
          <a:prstGeom prst="roundRect">
            <a:avLst/>
          </a:prstGeom>
          <a:solidFill>
            <a:schemeClr val="accent2">
              <a:alpha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50" tIns="34289" rIns="68550" bIns="34289" rtlCol="0" anchor="ctr"/>
          <a:lstStyle/>
          <a:p>
            <a:pPr algn="ctr"/>
            <a:endParaRPr lang="en-US"/>
          </a:p>
        </p:txBody>
      </p:sp>
      <p:sp>
        <p:nvSpPr>
          <p:cNvPr id="14" name="Rounded Rectangle 13"/>
          <p:cNvSpPr/>
          <p:nvPr/>
        </p:nvSpPr>
        <p:spPr>
          <a:xfrm>
            <a:off x="1843782" y="1558012"/>
            <a:ext cx="2869410" cy="276104"/>
          </a:xfrm>
          <a:prstGeom prst="roundRect">
            <a:avLst/>
          </a:prstGeom>
          <a:solidFill>
            <a:schemeClr val="accent2">
              <a:alpha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50" tIns="34289" rIns="68550" bIns="34289" rtlCol="0" anchor="ctr"/>
          <a:lstStyle/>
          <a:p>
            <a:pPr algn="ctr"/>
            <a:endParaRPr lang="en-US"/>
          </a:p>
        </p:txBody>
      </p:sp>
      <p:sp>
        <p:nvSpPr>
          <p:cNvPr id="15" name="Rounded Rectangle 14"/>
          <p:cNvSpPr/>
          <p:nvPr/>
        </p:nvSpPr>
        <p:spPr>
          <a:xfrm>
            <a:off x="1843782" y="2036419"/>
            <a:ext cx="2869410" cy="276104"/>
          </a:xfrm>
          <a:prstGeom prst="roundRect">
            <a:avLst/>
          </a:prstGeom>
          <a:solidFill>
            <a:schemeClr val="accent2">
              <a:alpha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50" tIns="34289" rIns="68550" bIns="34289" rtlCol="0" anchor="ctr"/>
          <a:lstStyle/>
          <a:p>
            <a:pPr algn="ctr"/>
            <a:endParaRPr lang="en-US"/>
          </a:p>
        </p:txBody>
      </p:sp>
      <p:sp>
        <p:nvSpPr>
          <p:cNvPr id="18" name="Rounded Rectangle 17"/>
          <p:cNvSpPr/>
          <p:nvPr/>
        </p:nvSpPr>
        <p:spPr>
          <a:xfrm>
            <a:off x="4888655" y="2062954"/>
            <a:ext cx="900799" cy="276104"/>
          </a:xfrm>
          <a:prstGeom prst="roundRect">
            <a:avLst/>
          </a:prstGeom>
          <a:solidFill>
            <a:srgbClr val="00B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68550" tIns="34289" rIns="68550" bIns="34289" rtlCol="0" anchor="ctr"/>
          <a:lstStyle/>
          <a:p>
            <a:pPr algn="ctr"/>
            <a:endParaRPr lang="en-US"/>
          </a:p>
        </p:txBody>
      </p:sp>
      <p:sp>
        <p:nvSpPr>
          <p:cNvPr id="17" name="Rounded Rectangle 16"/>
          <p:cNvSpPr/>
          <p:nvPr/>
        </p:nvSpPr>
        <p:spPr>
          <a:xfrm>
            <a:off x="1843782" y="3099472"/>
            <a:ext cx="2869410" cy="425060"/>
          </a:xfrm>
          <a:prstGeom prst="roundRect">
            <a:avLst/>
          </a:prstGeom>
          <a:solidFill>
            <a:srgbClr val="00B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68550" tIns="34289" rIns="68550" bIns="34289" rtlCol="0" anchor="ctr"/>
          <a:lstStyle/>
          <a:p>
            <a:pPr algn="ctr"/>
            <a:endParaRPr lang="en-US"/>
          </a:p>
        </p:txBody>
      </p:sp>
      <p:sp>
        <p:nvSpPr>
          <p:cNvPr id="20" name="Rounded Rectangle 19"/>
          <p:cNvSpPr/>
          <p:nvPr/>
        </p:nvSpPr>
        <p:spPr>
          <a:xfrm>
            <a:off x="4888655" y="3105052"/>
            <a:ext cx="900799" cy="276104"/>
          </a:xfrm>
          <a:prstGeom prst="roundRect">
            <a:avLst/>
          </a:prstGeom>
          <a:solidFill>
            <a:srgbClr val="00B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68550" tIns="34289" rIns="68550" bIns="34289" rtlCol="0" anchor="ctr"/>
          <a:lstStyle/>
          <a:p>
            <a:pPr algn="ctr"/>
            <a:endParaRPr lang="en-US"/>
          </a:p>
        </p:txBody>
      </p:sp>
      <p:sp>
        <p:nvSpPr>
          <p:cNvPr id="21" name="Rectangle 20"/>
          <p:cNvSpPr/>
          <p:nvPr/>
        </p:nvSpPr>
        <p:spPr>
          <a:xfrm>
            <a:off x="6028686" y="1134649"/>
            <a:ext cx="2768753" cy="394723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lIns="68550" tIns="34289" rIns="68550" bIns="34289">
            <a:spAutoFit/>
          </a:bodyPr>
          <a:lstStyle/>
          <a:p>
            <a:r>
              <a:rPr lang="en-US" sz="2100" dirty="0">
                <a:latin typeface="+mj-lt"/>
              </a:rPr>
              <a:t>More formally, we write </a:t>
            </a:r>
            <a:r>
              <a:rPr lang="en-US" sz="2100" b="1" dirty="0">
                <a:latin typeface="+mj-lt"/>
              </a:rPr>
              <a:t>{A} ↠ {B} </a:t>
            </a:r>
            <a:r>
              <a:rPr lang="en-US" sz="2100" dirty="0">
                <a:latin typeface="+mj-lt"/>
              </a:rPr>
              <a:t>if for any tuples t</a:t>
            </a:r>
            <a:r>
              <a:rPr lang="en-US" sz="2100" baseline="-25000" dirty="0">
                <a:latin typeface="+mj-lt"/>
              </a:rPr>
              <a:t>1</a:t>
            </a:r>
            <a:r>
              <a:rPr lang="en-US" sz="2100" dirty="0">
                <a:latin typeface="+mj-lt"/>
              </a:rPr>
              <a:t>,t</a:t>
            </a:r>
            <a:r>
              <a:rPr lang="en-US" sz="2100" baseline="-25000" dirty="0">
                <a:latin typeface="+mj-lt"/>
              </a:rPr>
              <a:t>2 </a:t>
            </a:r>
            <a:r>
              <a:rPr lang="en-US" sz="2100" dirty="0">
                <a:latin typeface="+mj-lt"/>
              </a:rPr>
              <a:t> </a:t>
            </a:r>
            <a:r>
              <a:rPr lang="en-US" sz="2100" dirty="0" err="1">
                <a:latin typeface="+mj-lt"/>
              </a:rPr>
              <a:t>s.t.</a:t>
            </a:r>
            <a:r>
              <a:rPr lang="en-US" sz="2100" dirty="0">
                <a:latin typeface="+mj-lt"/>
              </a:rPr>
              <a:t> t</a:t>
            </a:r>
            <a:r>
              <a:rPr lang="en-US" sz="2100" baseline="-25000" dirty="0">
                <a:latin typeface="+mj-lt"/>
              </a:rPr>
              <a:t>1</a:t>
            </a:r>
            <a:r>
              <a:rPr lang="en-US" sz="2100" dirty="0">
                <a:latin typeface="+mj-lt"/>
              </a:rPr>
              <a:t>[A] = t</a:t>
            </a:r>
            <a:r>
              <a:rPr lang="en-US" sz="2100" baseline="-25000" dirty="0">
                <a:latin typeface="+mj-lt"/>
              </a:rPr>
              <a:t>2</a:t>
            </a:r>
            <a:r>
              <a:rPr lang="en-US" sz="2100" dirty="0">
                <a:latin typeface="+mj-lt"/>
              </a:rPr>
              <a:t>[A] there is a tuple t</a:t>
            </a:r>
            <a:r>
              <a:rPr lang="en-US" sz="2100" baseline="-25000" dirty="0">
                <a:latin typeface="+mj-lt"/>
              </a:rPr>
              <a:t>3</a:t>
            </a:r>
            <a:r>
              <a:rPr lang="en-US" sz="2100" dirty="0">
                <a:latin typeface="+mj-lt"/>
              </a:rPr>
              <a:t> </a:t>
            </a:r>
            <a:r>
              <a:rPr lang="en-US" sz="2100" dirty="0" err="1">
                <a:latin typeface="+mj-lt"/>
              </a:rPr>
              <a:t>s.t.</a:t>
            </a:r>
            <a:endParaRPr lang="en-US" sz="2100" dirty="0">
              <a:latin typeface="+mj-lt"/>
            </a:endParaRPr>
          </a:p>
          <a:p>
            <a:pPr marL="214213" indent="-214213">
              <a:buFont typeface="Arial"/>
              <a:buChar char="•"/>
            </a:pPr>
            <a:r>
              <a:rPr lang="en-US" sz="2100" dirty="0">
                <a:latin typeface="+mj-lt"/>
              </a:rPr>
              <a:t>t</a:t>
            </a:r>
            <a:r>
              <a:rPr lang="en-US" sz="2100" baseline="-25000" dirty="0">
                <a:latin typeface="+mj-lt"/>
              </a:rPr>
              <a:t>3</a:t>
            </a:r>
            <a:r>
              <a:rPr lang="en-US" sz="2100" dirty="0">
                <a:latin typeface="+mj-lt"/>
              </a:rPr>
              <a:t>[A] = t</a:t>
            </a:r>
            <a:r>
              <a:rPr lang="en-US" sz="2100" baseline="-25000" dirty="0">
                <a:latin typeface="+mj-lt"/>
              </a:rPr>
              <a:t>1</a:t>
            </a:r>
            <a:r>
              <a:rPr lang="en-US" sz="2100" dirty="0">
                <a:latin typeface="+mj-lt"/>
              </a:rPr>
              <a:t>[A]</a:t>
            </a:r>
          </a:p>
          <a:p>
            <a:pPr marL="214213" indent="-214213">
              <a:buFont typeface="Arial"/>
              <a:buChar char="•"/>
            </a:pPr>
            <a:r>
              <a:rPr lang="en-US" sz="2100" dirty="0">
                <a:latin typeface="+mj-lt"/>
              </a:rPr>
              <a:t>t</a:t>
            </a:r>
            <a:r>
              <a:rPr lang="en-US" sz="2100" baseline="-25000" dirty="0">
                <a:latin typeface="+mj-lt"/>
              </a:rPr>
              <a:t>3</a:t>
            </a:r>
            <a:r>
              <a:rPr lang="en-US" sz="2100" dirty="0">
                <a:latin typeface="+mj-lt"/>
              </a:rPr>
              <a:t>[B] = t</a:t>
            </a:r>
            <a:r>
              <a:rPr lang="en-US" sz="2100" baseline="-25000" dirty="0">
                <a:latin typeface="+mj-lt"/>
              </a:rPr>
              <a:t>1</a:t>
            </a:r>
            <a:r>
              <a:rPr lang="en-US" sz="2100" dirty="0">
                <a:latin typeface="+mj-lt"/>
              </a:rPr>
              <a:t>[B]</a:t>
            </a:r>
            <a:r>
              <a:rPr lang="en-US" sz="2100" baseline="-25000" dirty="0">
                <a:latin typeface="+mj-lt"/>
              </a:rPr>
              <a:t> </a:t>
            </a:r>
          </a:p>
          <a:p>
            <a:pPr marL="214213" indent="-214213">
              <a:buFont typeface="Arial"/>
              <a:buChar char="•"/>
            </a:pPr>
            <a:r>
              <a:rPr lang="en-US" sz="2100" dirty="0">
                <a:latin typeface="+mj-lt"/>
              </a:rPr>
              <a:t>and t</a:t>
            </a:r>
            <a:r>
              <a:rPr lang="en-US" sz="2100" baseline="-25000" dirty="0">
                <a:latin typeface="+mj-lt"/>
              </a:rPr>
              <a:t>3</a:t>
            </a:r>
            <a:r>
              <a:rPr lang="en-US" sz="2100" dirty="0">
                <a:latin typeface="+mj-lt"/>
              </a:rPr>
              <a:t>[R\B] = t</a:t>
            </a:r>
            <a:r>
              <a:rPr lang="en-US" sz="2100" baseline="-25000" dirty="0">
                <a:latin typeface="+mj-lt"/>
              </a:rPr>
              <a:t>2</a:t>
            </a:r>
            <a:r>
              <a:rPr lang="en-US" sz="2100" dirty="0">
                <a:latin typeface="+mj-lt"/>
              </a:rPr>
              <a:t>[R\B]</a:t>
            </a:r>
          </a:p>
          <a:p>
            <a:endParaRPr lang="en-US" sz="2100" dirty="0">
              <a:latin typeface="+mj-lt"/>
            </a:endParaRPr>
          </a:p>
          <a:p>
            <a:r>
              <a:rPr lang="en-US" sz="2100" dirty="0">
                <a:latin typeface="+mj-lt"/>
              </a:rPr>
              <a:t>Where </a:t>
            </a:r>
            <a:r>
              <a:rPr lang="en-US" sz="2100" dirty="0">
                <a:latin typeface="+mj-lt"/>
              </a:rPr>
              <a:t>R\B is “R minus B” i.e. the attributes of R not in B</a:t>
            </a:r>
            <a:r>
              <a:rPr lang="en-US" sz="2100" dirty="0">
                <a:solidFill>
                  <a:schemeClr val="accent1">
                    <a:lumMod val="20000"/>
                    <a:lumOff val="80000"/>
                  </a:schemeClr>
                </a:solidFill>
                <a:latin typeface="+mj-lt"/>
              </a:rPr>
              <a:t>.</a:t>
            </a:r>
            <a:endParaRPr lang="en-US" sz="2100" dirty="0">
              <a:solidFill>
                <a:schemeClr val="accent1">
                  <a:lumMod val="20000"/>
                  <a:lumOff val="80000"/>
                </a:schemeClr>
              </a:solidFill>
              <a:latin typeface="+mj-lt"/>
            </a:endParaRPr>
          </a:p>
        </p:txBody>
      </p:sp>
      <p:sp>
        <p:nvSpPr>
          <p:cNvPr id="22" name="Rounded Rectangle 21"/>
          <p:cNvSpPr/>
          <p:nvPr/>
        </p:nvSpPr>
        <p:spPr>
          <a:xfrm>
            <a:off x="628676" y="3099472"/>
            <a:ext cx="830669" cy="276104"/>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8550" tIns="34289" rIns="68550" bIns="34289" rtlCol="0" anchor="ctr"/>
          <a:lstStyle/>
          <a:p>
            <a:pPr algn="ctr"/>
            <a:endParaRPr lang="en-US"/>
          </a:p>
        </p:txBody>
      </p:sp>
      <p:sp>
        <p:nvSpPr>
          <p:cNvPr id="23" name="TextBox 22"/>
          <p:cNvSpPr txBox="1"/>
          <p:nvPr/>
        </p:nvSpPr>
        <p:spPr>
          <a:xfrm>
            <a:off x="345342" y="1557132"/>
            <a:ext cx="283308" cy="288538"/>
          </a:xfrm>
          <a:prstGeom prst="rect">
            <a:avLst/>
          </a:prstGeom>
          <a:noFill/>
        </p:spPr>
        <p:txBody>
          <a:bodyPr wrap="square" lIns="68550" tIns="34289" rIns="68550" bIns="34289" rtlCol="0">
            <a:spAutoFit/>
          </a:bodyPr>
          <a:lstStyle/>
          <a:p>
            <a:r>
              <a:rPr lang="en-US" dirty="0">
                <a:solidFill>
                  <a:prstClr val="black"/>
                </a:solidFill>
                <a:latin typeface="Calibri"/>
              </a:rPr>
              <a:t>t</a:t>
            </a:r>
            <a:r>
              <a:rPr lang="en-US" baseline="-25000" dirty="0">
                <a:solidFill>
                  <a:prstClr val="black"/>
                </a:solidFill>
                <a:latin typeface="Calibri"/>
              </a:rPr>
              <a:t>1</a:t>
            </a:r>
          </a:p>
        </p:txBody>
      </p:sp>
      <p:sp>
        <p:nvSpPr>
          <p:cNvPr id="24" name="TextBox 23"/>
          <p:cNvSpPr txBox="1"/>
          <p:nvPr/>
        </p:nvSpPr>
        <p:spPr>
          <a:xfrm>
            <a:off x="345342" y="3086385"/>
            <a:ext cx="283308" cy="288538"/>
          </a:xfrm>
          <a:prstGeom prst="rect">
            <a:avLst/>
          </a:prstGeom>
          <a:noFill/>
        </p:spPr>
        <p:txBody>
          <a:bodyPr wrap="square" lIns="68550" tIns="34289" rIns="68550" bIns="34289" rtlCol="0">
            <a:spAutoFit/>
          </a:bodyPr>
          <a:lstStyle/>
          <a:p>
            <a:r>
              <a:rPr lang="en-US" dirty="0">
                <a:solidFill>
                  <a:prstClr val="black"/>
                </a:solidFill>
                <a:latin typeface="Calibri"/>
              </a:rPr>
              <a:t>t</a:t>
            </a:r>
            <a:r>
              <a:rPr lang="en-US" baseline="-25000" dirty="0">
                <a:solidFill>
                  <a:prstClr val="black"/>
                </a:solidFill>
                <a:latin typeface="Calibri"/>
              </a:rPr>
              <a:t>2</a:t>
            </a:r>
          </a:p>
        </p:txBody>
      </p:sp>
      <p:sp>
        <p:nvSpPr>
          <p:cNvPr id="25" name="TextBox 24"/>
          <p:cNvSpPr txBox="1"/>
          <p:nvPr/>
        </p:nvSpPr>
        <p:spPr>
          <a:xfrm>
            <a:off x="345342" y="2123232"/>
            <a:ext cx="283308" cy="288538"/>
          </a:xfrm>
          <a:prstGeom prst="rect">
            <a:avLst/>
          </a:prstGeom>
          <a:noFill/>
        </p:spPr>
        <p:txBody>
          <a:bodyPr wrap="square" lIns="68550" tIns="34289" rIns="68550" bIns="34289" rtlCol="0">
            <a:spAutoFit/>
          </a:bodyPr>
          <a:lstStyle/>
          <a:p>
            <a:r>
              <a:rPr lang="en-US" dirty="0" smtClean="0">
                <a:solidFill>
                  <a:prstClr val="black"/>
                </a:solidFill>
                <a:latin typeface="Calibri"/>
              </a:rPr>
              <a:t>t</a:t>
            </a:r>
            <a:r>
              <a:rPr lang="en-US" baseline="-25000" dirty="0">
                <a:solidFill>
                  <a:prstClr val="black"/>
                </a:solidFill>
                <a:latin typeface="Calibri"/>
              </a:rPr>
              <a:t>3</a:t>
            </a:r>
          </a:p>
        </p:txBody>
      </p:sp>
      <p:sp>
        <p:nvSpPr>
          <p:cNvPr id="26" name="Rounded Rectangle 25"/>
          <p:cNvSpPr/>
          <p:nvPr/>
        </p:nvSpPr>
        <p:spPr>
          <a:xfrm>
            <a:off x="628676" y="2052640"/>
            <a:ext cx="830669" cy="276104"/>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8550" tIns="34289" rIns="68550" bIns="34289" rtlCol="0" anchor="ctr"/>
          <a:lstStyle/>
          <a:p>
            <a:pPr algn="ctr"/>
            <a:endParaRPr lang="en-US"/>
          </a:p>
        </p:txBody>
      </p:sp>
    </p:spTree>
    <p:extLst>
      <p:ext uri="{BB962C8B-B14F-4D97-AF65-F5344CB8AC3E}">
        <p14:creationId xmlns:p14="http://schemas.microsoft.com/office/powerpoint/2010/main" val="244341199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4"/>
            <a:ext cx="6858000" cy="713978"/>
          </a:xfrm>
        </p:spPr>
        <p:txBody>
          <a:bodyPr>
            <a:normAutofit/>
          </a:bodyPr>
          <a:lstStyle/>
          <a:p>
            <a:r>
              <a:rPr lang="en-US" dirty="0" smtClean="0"/>
              <a:t>MVDs Recap</a:t>
            </a:r>
            <a:endParaRPr lang="en-US" dirty="0"/>
          </a:p>
        </p:txBody>
      </p:sp>
      <p:grpSp>
        <p:nvGrpSpPr>
          <p:cNvPr id="4" name="Group 3"/>
          <p:cNvGrpSpPr/>
          <p:nvPr/>
        </p:nvGrpSpPr>
        <p:grpSpPr>
          <a:xfrm>
            <a:off x="0" y="-16881"/>
            <a:ext cx="9144000" cy="261610"/>
            <a:chOff x="0" y="-22510"/>
            <a:chExt cx="12192000" cy="348813"/>
          </a:xfrm>
        </p:grpSpPr>
        <p:sp>
          <p:nvSpPr>
            <p:cNvPr id="5" name="Rectangle 4"/>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6" name="TextBox 5"/>
            <p:cNvSpPr txBox="1"/>
            <p:nvPr/>
          </p:nvSpPr>
          <p:spPr>
            <a:xfrm>
              <a:off x="188780" y="-22510"/>
              <a:ext cx="1552452"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a:t>
              </a:r>
              <a:endParaRPr lang="en-US" sz="1100" b="1" i="1" dirty="0">
                <a:solidFill>
                  <a:schemeClr val="tx1">
                    <a:lumMod val="65000"/>
                    <a:lumOff val="35000"/>
                  </a:schemeClr>
                </a:solidFill>
                <a:latin typeface="+mj-lt"/>
              </a:endParaRPr>
            </a:p>
          </p:txBody>
        </p:sp>
      </p:grpSp>
      <p:sp>
        <p:nvSpPr>
          <p:cNvPr id="7" name="Subtitle 6"/>
          <p:cNvSpPr>
            <a:spLocks noGrp="1"/>
          </p:cNvSpPr>
          <p:nvPr>
            <p:ph type="subTitle" idx="1"/>
          </p:nvPr>
        </p:nvSpPr>
        <p:spPr>
          <a:xfrm>
            <a:off x="1143000" y="1698648"/>
            <a:ext cx="6858000" cy="2841625"/>
          </a:xfrm>
        </p:spPr>
        <p:txBody>
          <a:bodyPr>
            <a:normAutofit/>
          </a:bodyPr>
          <a:lstStyle/>
          <a:p>
            <a:pPr marL="257054" indent="-257054" algn="l">
              <a:buFont typeface="Arial"/>
              <a:buChar char="•"/>
            </a:pPr>
            <a:r>
              <a:rPr lang="en-US" sz="2100" dirty="0"/>
              <a:t>Know the definition and how to reason about it</a:t>
            </a:r>
          </a:p>
          <a:p>
            <a:pPr marL="257054" indent="-257054" algn="l">
              <a:buFont typeface="Arial"/>
              <a:buChar char="•"/>
            </a:pPr>
            <a:r>
              <a:rPr lang="en-US" sz="2100" dirty="0"/>
              <a:t>Be a smart test taker</a:t>
            </a:r>
          </a:p>
          <a:p>
            <a:pPr marL="257054" indent="-257054" algn="l">
              <a:buFont typeface="Arial"/>
              <a:buChar char="•"/>
            </a:pPr>
            <a:r>
              <a:rPr lang="en-US" sz="2100" dirty="0"/>
              <a:t>You can do it!</a:t>
            </a:r>
          </a:p>
          <a:p>
            <a:pPr marL="257054" indent="-257054" algn="l">
              <a:buFont typeface="Arial"/>
              <a:buChar char="•"/>
            </a:pPr>
            <a:r>
              <a:rPr lang="en-US" sz="2100" dirty="0"/>
              <a:t>Review Activity </a:t>
            </a:r>
            <a:r>
              <a:rPr lang="en-US" sz="2100" dirty="0"/>
              <a:t>6</a:t>
            </a:r>
            <a:r>
              <a:rPr lang="en-US" sz="2100" dirty="0"/>
              <a:t>-2 and PS2!</a:t>
            </a:r>
            <a:endParaRPr lang="en-US" sz="2100" dirty="0"/>
          </a:p>
        </p:txBody>
      </p:sp>
    </p:spTree>
    <p:extLst>
      <p:ext uri="{BB962C8B-B14F-4D97-AF65-F5344CB8AC3E}">
        <p14:creationId xmlns:p14="http://schemas.microsoft.com/office/powerpoint/2010/main" val="262111646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prstGeom prst="rect">
            <a:avLst/>
          </a:prstGeom>
        </p:spPr>
        <p:txBody>
          <a:bodyPr lIns="91383" tIns="91383" rIns="91383" bIns="91383" anchor="t" anchorCtr="0">
            <a:noAutofit/>
          </a:bodyPr>
          <a:lstStyle/>
          <a:p>
            <a:r>
              <a:rPr lang="en-US" dirty="0" smtClean="0"/>
              <a:t>Transactions &amp; ACID</a:t>
            </a:r>
            <a:endParaRPr lang="en"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67352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371725" y="630225"/>
            <a:ext cx="6331500" cy="1542000"/>
          </a:xfrm>
          <a:prstGeom prst="rect">
            <a:avLst/>
          </a:prstGeom>
        </p:spPr>
        <p:txBody>
          <a:bodyPr lIns="91383" tIns="91383" rIns="91383" bIns="91383" anchor="t" anchorCtr="0">
            <a:noAutofit/>
          </a:bodyPr>
          <a:lstStyle/>
          <a:p>
            <a:r>
              <a:rPr lang="en-US" dirty="0" smtClean="0"/>
              <a:t>SQL</a:t>
            </a:r>
            <a:endParaRPr lang="en" dirty="0"/>
          </a:p>
        </p:txBody>
      </p:sp>
      <p:sp>
        <p:nvSpPr>
          <p:cNvPr id="80" name="Shape 80"/>
          <p:cNvSpPr txBox="1">
            <a:spLocks noGrp="1"/>
          </p:cNvSpPr>
          <p:nvPr>
            <p:ph type="subTitle" idx="1"/>
          </p:nvPr>
        </p:nvSpPr>
        <p:spPr>
          <a:xfrm>
            <a:off x="2390266" y="3238450"/>
            <a:ext cx="6331500" cy="1241700"/>
          </a:xfrm>
          <a:prstGeom prst="rect">
            <a:avLst/>
          </a:prstGeom>
        </p:spPr>
        <p:txBody>
          <a:bodyPr lIns="91383" tIns="91383" rIns="91383" bIns="91383" anchor="b" anchorCtr="0">
            <a:noAutofit/>
          </a:bodyPr>
          <a:lstStyle/>
          <a:p>
            <a:endParaRPr/>
          </a:p>
        </p:txBody>
      </p:sp>
    </p:spTree>
    <p:extLst>
      <p:ext uri="{BB962C8B-B14F-4D97-AF65-F5344CB8AC3E}">
        <p14:creationId xmlns:p14="http://schemas.microsoft.com/office/powerpoint/2010/main" val="63166408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0051B8B-FADB-7C43-801A-767EAE3497C9}" type="slidenum">
              <a:rPr lang="en-US">
                <a:solidFill>
                  <a:prstClr val="black">
                    <a:tint val="75000"/>
                  </a:prstClr>
                </a:solidFill>
                <a:latin typeface="Calibri"/>
              </a:rPr>
              <a:pPr/>
              <a:t>40</a:t>
            </a:fld>
            <a:endParaRPr lang="en-US">
              <a:solidFill>
                <a:prstClr val="black">
                  <a:tint val="75000"/>
                </a:prstClr>
              </a:solidFill>
              <a:latin typeface="Calibri"/>
            </a:endParaRPr>
          </a:p>
        </p:txBody>
      </p:sp>
      <p:sp>
        <p:nvSpPr>
          <p:cNvPr id="348162" name="Rectangle 2"/>
          <p:cNvSpPr>
            <a:spLocks noGrp="1" noChangeArrowheads="1"/>
          </p:cNvSpPr>
          <p:nvPr>
            <p:ph type="title"/>
          </p:nvPr>
        </p:nvSpPr>
        <p:spPr>
          <a:xfrm>
            <a:off x="457200" y="738515"/>
            <a:ext cx="8229600" cy="2134797"/>
          </a:xfrm>
        </p:spPr>
        <p:txBody>
          <a:bodyPr>
            <a:normAutofit fontScale="90000"/>
          </a:bodyPr>
          <a:lstStyle/>
          <a:p>
            <a:pPr algn="l"/>
            <a:r>
              <a:rPr lang="en-US" b="1" u="sng" dirty="0"/>
              <a:t>A</a:t>
            </a:r>
            <a:r>
              <a:rPr lang="en-US" dirty="0"/>
              <a:t>CID: </a:t>
            </a:r>
            <a:r>
              <a:rPr lang="en-US" b="1" u="sng" dirty="0" smtClean="0"/>
              <a:t>A</a:t>
            </a:r>
            <a:r>
              <a:rPr lang="en-US" dirty="0"/>
              <a:t>tomicity</a:t>
            </a:r>
            <a:br>
              <a:rPr lang="en-US" dirty="0"/>
            </a:br>
            <a:r>
              <a:rPr lang="en-US" dirty="0"/>
              <a:t>A</a:t>
            </a:r>
            <a:r>
              <a:rPr lang="en-US" b="1" u="sng" dirty="0"/>
              <a:t>C</a:t>
            </a:r>
            <a:r>
              <a:rPr lang="en-US" dirty="0"/>
              <a:t>ID: </a:t>
            </a:r>
            <a:r>
              <a:rPr lang="en-US" b="1" u="sng" dirty="0"/>
              <a:t>C</a:t>
            </a:r>
            <a:r>
              <a:rPr lang="en-US" dirty="0"/>
              <a:t>onsistency</a:t>
            </a:r>
            <a:br>
              <a:rPr lang="en-US" dirty="0"/>
            </a:br>
            <a:r>
              <a:rPr lang="en-US" dirty="0"/>
              <a:t>AC</a:t>
            </a:r>
            <a:r>
              <a:rPr lang="en-US" b="1" u="sng" dirty="0"/>
              <a:t>I</a:t>
            </a:r>
            <a:r>
              <a:rPr lang="en-US" dirty="0"/>
              <a:t>D: </a:t>
            </a:r>
            <a:r>
              <a:rPr lang="en-US" b="1" u="sng" dirty="0"/>
              <a:t>I</a:t>
            </a:r>
            <a:r>
              <a:rPr lang="en-US" dirty="0"/>
              <a:t>solation</a:t>
            </a:r>
            <a:br>
              <a:rPr lang="en-US" dirty="0"/>
            </a:br>
            <a:r>
              <a:rPr lang="en-US" dirty="0"/>
              <a:t>ACI</a:t>
            </a:r>
            <a:r>
              <a:rPr lang="en-US" b="1" u="sng" dirty="0"/>
              <a:t>D</a:t>
            </a:r>
            <a:r>
              <a:rPr lang="en-US" dirty="0"/>
              <a:t>: </a:t>
            </a:r>
            <a:r>
              <a:rPr lang="en-US" b="1" u="sng" dirty="0"/>
              <a:t>D</a:t>
            </a:r>
            <a:r>
              <a:rPr lang="en-US" dirty="0"/>
              <a:t>urability</a:t>
            </a:r>
            <a:br>
              <a:rPr lang="en-US" dirty="0"/>
            </a:br>
            <a:endParaRPr lang="en-US" dirty="0"/>
          </a:p>
        </p:txBody>
      </p:sp>
      <p:sp>
        <p:nvSpPr>
          <p:cNvPr id="12" name="Title 1"/>
          <p:cNvSpPr txBox="1">
            <a:spLocks/>
          </p:cNvSpPr>
          <p:nvPr/>
        </p:nvSpPr>
        <p:spPr>
          <a:xfrm>
            <a:off x="457200" y="2959427"/>
            <a:ext cx="6172200" cy="2148005"/>
          </a:xfrm>
          <a:prstGeom prst="rect">
            <a:avLst/>
          </a:prstGeom>
        </p:spPr>
        <p:txBody>
          <a:bodyPr vert="horz" lIns="91418" tIns="45709" rIns="91418" bIns="45709"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n-US" dirty="0" smtClean="0">
                <a:solidFill>
                  <a:prstClr val="black"/>
                </a:solidFill>
                <a:latin typeface="Calibri"/>
              </a:rPr>
              <a:t>Write-Ahead Logging</a:t>
            </a:r>
          </a:p>
          <a:p>
            <a:pPr algn="l">
              <a:lnSpc>
                <a:spcPct val="150000"/>
              </a:lnSpc>
            </a:pPr>
            <a:r>
              <a:rPr lang="en-US" dirty="0">
                <a:solidFill>
                  <a:prstClr val="black"/>
                </a:solidFill>
                <a:latin typeface="Calibri"/>
              </a:rPr>
              <a:t>Conflicts vs. </a:t>
            </a:r>
            <a:r>
              <a:rPr lang="en-US" dirty="0" smtClean="0">
                <a:solidFill>
                  <a:prstClr val="black"/>
                </a:solidFill>
                <a:latin typeface="Calibri"/>
              </a:rPr>
              <a:t>Anomalies</a:t>
            </a:r>
          </a:p>
          <a:p>
            <a:pPr algn="l">
              <a:lnSpc>
                <a:spcPct val="150000"/>
              </a:lnSpc>
            </a:pPr>
            <a:endParaRPr lang="en-US" dirty="0">
              <a:solidFill>
                <a:prstClr val="black"/>
              </a:solidFill>
              <a:latin typeface="Calibri"/>
            </a:endParaRPr>
          </a:p>
        </p:txBody>
      </p:sp>
      <p:grpSp>
        <p:nvGrpSpPr>
          <p:cNvPr id="15" name="Group 14"/>
          <p:cNvGrpSpPr/>
          <p:nvPr/>
        </p:nvGrpSpPr>
        <p:grpSpPr>
          <a:xfrm>
            <a:off x="0" y="-16871"/>
            <a:ext cx="9144000" cy="307777"/>
            <a:chOff x="0" y="-22510"/>
            <a:chExt cx="12192000" cy="410369"/>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070"/>
              <a:endParaRPr lang="en-US" b="1" i="1" kern="1200" dirty="0">
                <a:solidFill>
                  <a:prstClr val="black">
                    <a:lumMod val="65000"/>
                    <a:lumOff val="35000"/>
                  </a:prstClr>
                </a:solidFill>
                <a:latin typeface="Calibri"/>
              </a:endParaRPr>
            </a:p>
          </p:txBody>
        </p:sp>
        <p:sp>
          <p:nvSpPr>
            <p:cNvPr id="17" name="TextBox 16"/>
            <p:cNvSpPr txBox="1"/>
            <p:nvPr/>
          </p:nvSpPr>
          <p:spPr>
            <a:xfrm>
              <a:off x="188780" y="-22510"/>
              <a:ext cx="4329837" cy="410369"/>
            </a:xfrm>
            <a:prstGeom prst="rect">
              <a:avLst/>
            </a:prstGeom>
            <a:noFill/>
          </p:spPr>
          <p:txBody>
            <a:bodyPr wrap="none" rtlCol="0">
              <a:spAutoFit/>
            </a:bodyPr>
            <a:lstStyle/>
            <a:p>
              <a:pPr defTabSz="457070"/>
              <a:r>
                <a:rPr lang="en-US" b="1" i="1" kern="1200" dirty="0" smtClean="0">
                  <a:solidFill>
                    <a:prstClr val="black">
                      <a:lumMod val="65000"/>
                      <a:lumOff val="35000"/>
                    </a:prstClr>
                  </a:solidFill>
                  <a:latin typeface="Calibri"/>
                  <a:ea typeface="+mn-ea"/>
                  <a:cs typeface="+mn-cs"/>
                </a:rPr>
                <a:t>Midterm Review Session  &gt;  Transactions</a:t>
              </a:r>
              <a:endParaRPr lang="en-US" b="1" i="1" kern="1200" dirty="0">
                <a:solidFill>
                  <a:prstClr val="black">
                    <a:lumMod val="65000"/>
                    <a:lumOff val="35000"/>
                  </a:prstClr>
                </a:solidFill>
                <a:latin typeface="Calibri"/>
                <a:ea typeface="+mn-ea"/>
                <a:cs typeface="+mn-cs"/>
              </a:endParaRPr>
            </a:p>
          </p:txBody>
        </p:sp>
      </p:grpSp>
    </p:spTree>
    <p:extLst>
      <p:ext uri="{BB962C8B-B14F-4D97-AF65-F5344CB8AC3E}">
        <p14:creationId xmlns:p14="http://schemas.microsoft.com/office/powerpoint/2010/main" val="19314497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76DC526F-8790-44EF-9560-02FEAC2B4870}" type="slidenum">
              <a:rPr lang="en-US"/>
              <a:pPr/>
              <a:t>5</a:t>
            </a:fld>
            <a:endParaRPr lang="en-US"/>
          </a:p>
        </p:txBody>
      </p:sp>
      <p:sp>
        <p:nvSpPr>
          <p:cNvPr id="109570" name="Rectangle 2"/>
          <p:cNvSpPr>
            <a:spLocks noGrp="1" noChangeArrowheads="1"/>
          </p:cNvSpPr>
          <p:nvPr>
            <p:ph type="title"/>
          </p:nvPr>
        </p:nvSpPr>
        <p:spPr/>
        <p:txBody>
          <a:bodyPr/>
          <a:lstStyle/>
          <a:p>
            <a:r>
              <a:rPr lang="en-US"/>
              <a:t>SQL Query</a:t>
            </a:r>
          </a:p>
        </p:txBody>
      </p:sp>
      <p:sp>
        <p:nvSpPr>
          <p:cNvPr id="109571" name="Text Box 3"/>
          <p:cNvSpPr txBox="1">
            <a:spLocks noChangeArrowheads="1"/>
          </p:cNvSpPr>
          <p:nvPr/>
        </p:nvSpPr>
        <p:spPr bwMode="auto">
          <a:xfrm>
            <a:off x="672176" y="1179250"/>
            <a:ext cx="7422531" cy="1361909"/>
          </a:xfrm>
          <a:prstGeom prst="rect">
            <a:avLst/>
          </a:prstGeom>
          <a:noFill/>
          <a:ln w="9525">
            <a:noFill/>
            <a:miter lim="800000"/>
            <a:headEnd/>
            <a:tailEnd/>
          </a:ln>
          <a:effectLst/>
        </p:spPr>
        <p:txBody>
          <a:bodyPr wrap="none" lIns="68556" tIns="34289" rIns="68556" bIns="34289">
            <a:spAutoFit/>
          </a:bodyPr>
          <a:lstStyle/>
          <a:p>
            <a:pPr eaLnBrk="0" hangingPunct="0"/>
            <a:endParaRPr lang="en-US" dirty="0"/>
          </a:p>
          <a:p>
            <a:pPr marL="342758" indent="-342758" eaLnBrk="0" hangingPunct="0">
              <a:buFont typeface="Arial" charset="0"/>
              <a:buChar char="•"/>
            </a:pPr>
            <a:r>
              <a:rPr lang="en-US" sz="2100" dirty="0"/>
              <a:t>Basic </a:t>
            </a:r>
            <a:r>
              <a:rPr lang="en-US" sz="2100" dirty="0"/>
              <a:t>form </a:t>
            </a:r>
            <a:r>
              <a:rPr lang="en-US" sz="2100" dirty="0"/>
              <a:t>(there are many many more bells and whistles)</a:t>
            </a:r>
          </a:p>
          <a:p>
            <a:pPr eaLnBrk="0" hangingPunct="0"/>
            <a:endParaRPr lang="en-US" sz="2100" dirty="0"/>
          </a:p>
          <a:p>
            <a:pPr eaLnBrk="0" hangingPunct="0"/>
            <a:endParaRPr lang="en-US" dirty="0"/>
          </a:p>
          <a:p>
            <a:pPr eaLnBrk="0" hangingPunct="0"/>
            <a:endParaRPr lang="en-US" dirty="0"/>
          </a:p>
        </p:txBody>
      </p:sp>
      <p:sp>
        <p:nvSpPr>
          <p:cNvPr id="7" name="TextBox 6"/>
          <p:cNvSpPr txBox="1"/>
          <p:nvPr/>
        </p:nvSpPr>
        <p:spPr>
          <a:xfrm>
            <a:off x="4302797" y="3696331"/>
            <a:ext cx="3257550" cy="392413"/>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lIns="68556" tIns="34289" rIns="68556" bIns="34289" rtlCol="0">
            <a:spAutoFit/>
          </a:bodyPr>
          <a:lstStyle/>
          <a:p>
            <a:pPr algn="ctr"/>
            <a:r>
              <a:rPr lang="en-US" sz="2100" dirty="0">
                <a:latin typeface="+mj-lt"/>
              </a:rPr>
              <a:t>Call </a:t>
            </a:r>
            <a:r>
              <a:rPr lang="en-US" sz="2100" dirty="0">
                <a:latin typeface="+mj-lt"/>
              </a:rPr>
              <a:t>this a </a:t>
            </a:r>
            <a:r>
              <a:rPr lang="en-US" sz="2100" b="1" u="sng" dirty="0">
                <a:latin typeface="+mj-lt"/>
              </a:rPr>
              <a:t>SFW</a:t>
            </a:r>
            <a:r>
              <a:rPr lang="en-US" sz="2100" dirty="0">
                <a:latin typeface="+mj-lt"/>
              </a:rPr>
              <a:t> query.</a:t>
            </a:r>
          </a:p>
        </p:txBody>
      </p:sp>
      <p:sp>
        <p:nvSpPr>
          <p:cNvPr id="11" name="Rectangle 35"/>
          <p:cNvSpPr>
            <a:spLocks noChangeArrowheads="1"/>
          </p:cNvSpPr>
          <p:nvPr/>
        </p:nvSpPr>
        <p:spPr bwMode="auto">
          <a:xfrm>
            <a:off x="1612462" y="2217979"/>
            <a:ext cx="5002535" cy="103874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56" tIns="34289" rIns="68556" bIns="34289">
            <a:spAutoFit/>
          </a:bodyPr>
          <a:lstStyle/>
          <a:p>
            <a:pPr eaLnBrk="0" hangingPunct="0">
              <a:spcBef>
                <a:spcPct val="50000"/>
              </a:spcBef>
            </a:pPr>
            <a:r>
              <a:rPr lang="en-US" sz="2100" dirty="0">
                <a:solidFill>
                  <a:schemeClr val="accent2"/>
                </a:solidFill>
                <a:latin typeface="Menlo" charset="0"/>
                <a:ea typeface="Menlo" charset="0"/>
                <a:cs typeface="Menlo" charset="0"/>
              </a:rPr>
              <a:t>SELECT</a:t>
            </a:r>
            <a:r>
              <a:rPr lang="en-US" sz="2100" dirty="0">
                <a:latin typeface="Menlo" charset="0"/>
                <a:ea typeface="Menlo" charset="0"/>
                <a:cs typeface="Menlo" charset="0"/>
              </a:rPr>
              <a:t> </a:t>
            </a:r>
            <a:r>
              <a:rPr lang="en-US" sz="2100" dirty="0">
                <a:latin typeface="Menlo" charset="0"/>
                <a:ea typeface="Menlo" charset="0"/>
                <a:cs typeface="Menlo" charset="0"/>
              </a:rPr>
              <a:t>&lt;attributes&gt;</a:t>
            </a:r>
            <a:r>
              <a:rPr lang="en-US" sz="2100" dirty="0">
                <a:latin typeface="Menlo" charset="0"/>
                <a:ea typeface="Menlo" charset="0"/>
                <a:cs typeface="Menlo" charset="0"/>
              </a:rPr>
              <a:t/>
            </a:r>
            <a:br>
              <a:rPr lang="en-US" sz="2100" dirty="0">
                <a:latin typeface="Menlo" charset="0"/>
                <a:ea typeface="Menlo" charset="0"/>
                <a:cs typeface="Menlo" charset="0"/>
              </a:rPr>
            </a:br>
            <a:r>
              <a:rPr lang="en-US" sz="2100" dirty="0">
                <a:solidFill>
                  <a:schemeClr val="accent2"/>
                </a:solidFill>
                <a:latin typeface="Menlo" charset="0"/>
                <a:ea typeface="Menlo" charset="0"/>
                <a:cs typeface="Menlo" charset="0"/>
              </a:rPr>
              <a:t>FROM</a:t>
            </a:r>
            <a:r>
              <a:rPr lang="en-US" sz="2100" dirty="0">
                <a:latin typeface="Menlo" charset="0"/>
                <a:ea typeface="Menlo" charset="0"/>
                <a:cs typeface="Menlo" charset="0"/>
              </a:rPr>
              <a:t> </a:t>
            </a:r>
            <a:r>
              <a:rPr lang="en-US" sz="2100" dirty="0">
                <a:latin typeface="Menlo" charset="0"/>
                <a:ea typeface="Menlo" charset="0"/>
                <a:cs typeface="Menlo" charset="0"/>
              </a:rPr>
              <a:t>  &lt;one or more relations&gt;</a:t>
            </a:r>
            <a:r>
              <a:rPr lang="en-US" sz="2100" dirty="0">
                <a:latin typeface="Menlo" charset="0"/>
                <a:ea typeface="Menlo" charset="0"/>
                <a:cs typeface="Menlo" charset="0"/>
              </a:rPr>
              <a:t/>
            </a:r>
            <a:br>
              <a:rPr lang="en-US" sz="2100" dirty="0">
                <a:latin typeface="Menlo" charset="0"/>
                <a:ea typeface="Menlo" charset="0"/>
                <a:cs typeface="Menlo" charset="0"/>
              </a:rPr>
            </a:br>
            <a:r>
              <a:rPr lang="en-US" sz="2100" dirty="0">
                <a:solidFill>
                  <a:schemeClr val="accent2"/>
                </a:solidFill>
                <a:latin typeface="Menlo" charset="0"/>
                <a:ea typeface="Menlo" charset="0"/>
                <a:cs typeface="Menlo" charset="0"/>
              </a:rPr>
              <a:t>WHERE</a:t>
            </a:r>
            <a:r>
              <a:rPr lang="en-US" sz="2100" dirty="0">
                <a:latin typeface="Menlo" charset="0"/>
                <a:ea typeface="Menlo" charset="0"/>
                <a:cs typeface="Menlo" charset="0"/>
              </a:rPr>
              <a:t>  </a:t>
            </a:r>
            <a:r>
              <a:rPr lang="en-US" sz="2100" dirty="0">
                <a:latin typeface="Menlo" charset="0"/>
                <a:ea typeface="Menlo" charset="0"/>
                <a:cs typeface="Menlo" charset="0"/>
              </a:rPr>
              <a:t>&lt;conditions&gt;</a:t>
            </a:r>
            <a:endParaRPr lang="en-US" dirty="0">
              <a:latin typeface="Menlo" charset="0"/>
              <a:ea typeface="Menlo" charset="0"/>
              <a:cs typeface="Menlo" charset="0"/>
            </a:endParaRPr>
          </a:p>
        </p:txBody>
      </p:sp>
      <p:grpSp>
        <p:nvGrpSpPr>
          <p:cNvPr id="12" name="Group 11"/>
          <p:cNvGrpSpPr/>
          <p:nvPr/>
        </p:nvGrpSpPr>
        <p:grpSpPr>
          <a:xfrm>
            <a:off x="0" y="-16881"/>
            <a:ext cx="9144000" cy="261610"/>
            <a:chOff x="0" y="-22510"/>
            <a:chExt cx="12192000" cy="348813"/>
          </a:xfrm>
        </p:grpSpPr>
        <p:sp>
          <p:nvSpPr>
            <p:cNvPr id="13" name="Rectangle 12"/>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14" name="TextBox 13"/>
            <p:cNvSpPr txBox="1"/>
            <p:nvPr/>
          </p:nvSpPr>
          <p:spPr>
            <a:xfrm>
              <a:off x="188780" y="-22510"/>
              <a:ext cx="2524623"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&gt;  Lecture 2</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285160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A01483-E1F0-436D-B0C4-8D219A5AD8F2}" type="slidenum">
              <a:rPr lang="en-US"/>
              <a:pPr/>
              <a:t>6</a:t>
            </a:fld>
            <a:endParaRPr lang="en-US"/>
          </a:p>
        </p:txBody>
      </p:sp>
      <p:sp>
        <p:nvSpPr>
          <p:cNvPr id="112642" name="Rectangle 2"/>
          <p:cNvSpPr>
            <a:spLocks noGrp="1" noChangeArrowheads="1"/>
          </p:cNvSpPr>
          <p:nvPr>
            <p:ph type="title"/>
          </p:nvPr>
        </p:nvSpPr>
        <p:spPr>
          <a:xfrm>
            <a:off x="233002" y="488884"/>
            <a:ext cx="3450981" cy="1242830"/>
          </a:xfrm>
        </p:spPr>
        <p:txBody>
          <a:bodyPr/>
          <a:lstStyle/>
          <a:p>
            <a:r>
              <a:rPr lang="en-US" dirty="0" smtClean="0"/>
              <a:t>LIKE: Simple String Pattern Matching</a:t>
            </a:r>
            <a:endParaRPr lang="en-US" dirty="0"/>
          </a:p>
        </p:txBody>
      </p:sp>
      <p:sp>
        <p:nvSpPr>
          <p:cNvPr id="112644" name="Rectangle 4"/>
          <p:cNvSpPr>
            <a:spLocks noChangeArrowheads="1"/>
          </p:cNvSpPr>
          <p:nvPr/>
        </p:nvSpPr>
        <p:spPr bwMode="auto">
          <a:xfrm>
            <a:off x="4629890" y="702163"/>
            <a:ext cx="3937517" cy="82176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lIns="68558" tIns="34289" rIns="68558" bIns="34289">
            <a:spAutoFit/>
          </a:bodyPr>
          <a:lstStyle/>
          <a:p>
            <a:pPr eaLnBrk="0" hangingPunct="0">
              <a:lnSpc>
                <a:spcPct val="90000"/>
              </a:lnSpc>
              <a:spcBef>
                <a:spcPct val="50000"/>
              </a:spcBef>
            </a:pPr>
            <a:r>
              <a:rPr lang="en-US" sz="1800" dirty="0">
                <a:solidFill>
                  <a:schemeClr val="accent2"/>
                </a:solidFill>
                <a:latin typeface="Menlo" charset="0"/>
                <a:ea typeface="Menlo" charset="0"/>
                <a:cs typeface="Menlo" charset="0"/>
              </a:rPr>
              <a:t>SELECT</a:t>
            </a:r>
            <a:r>
              <a:rPr lang="en-US" sz="1800" dirty="0">
                <a:latin typeface="Menlo" charset="0"/>
                <a:ea typeface="Menlo" charset="0"/>
                <a:cs typeface="Menlo" charset="0"/>
              </a:rPr>
              <a:t> </a:t>
            </a:r>
            <a:r>
              <a:rPr lang="en-US" sz="1800" dirty="0">
                <a:latin typeface="Menlo" charset="0"/>
                <a:ea typeface="Menlo" charset="0"/>
                <a:cs typeface="Menlo" charset="0"/>
              </a:rPr>
              <a:t>*</a:t>
            </a:r>
            <a:r>
              <a:rPr lang="en-US" sz="1800" dirty="0">
                <a:latin typeface="Menlo" charset="0"/>
                <a:ea typeface="Menlo" charset="0"/>
                <a:cs typeface="Menlo" charset="0"/>
              </a:rPr>
              <a:t/>
            </a:r>
            <a:br>
              <a:rPr lang="en-US" sz="1800" dirty="0">
                <a:latin typeface="Menlo" charset="0"/>
                <a:ea typeface="Menlo" charset="0"/>
                <a:cs typeface="Menlo" charset="0"/>
              </a:rPr>
            </a:br>
            <a:r>
              <a:rPr lang="en-US" sz="1800" dirty="0">
                <a:solidFill>
                  <a:schemeClr val="accent2"/>
                </a:solidFill>
                <a:latin typeface="Menlo" charset="0"/>
                <a:ea typeface="Menlo" charset="0"/>
                <a:cs typeface="Menlo" charset="0"/>
              </a:rPr>
              <a:t>FROM</a:t>
            </a:r>
            <a:r>
              <a:rPr lang="en-US" sz="1800" dirty="0">
                <a:latin typeface="Menlo" charset="0"/>
                <a:ea typeface="Menlo" charset="0"/>
                <a:cs typeface="Menlo" charset="0"/>
              </a:rPr>
              <a:t>   </a:t>
            </a:r>
            <a:r>
              <a:rPr lang="en-US" sz="1800" dirty="0">
                <a:latin typeface="Menlo" charset="0"/>
                <a:ea typeface="Menlo" charset="0"/>
                <a:cs typeface="Menlo" charset="0"/>
              </a:rPr>
              <a:t>Products</a:t>
            </a:r>
            <a:r>
              <a:rPr lang="en-US" sz="1800" dirty="0">
                <a:latin typeface="Menlo" charset="0"/>
                <a:ea typeface="Menlo" charset="0"/>
                <a:cs typeface="Menlo" charset="0"/>
              </a:rPr>
              <a:t/>
            </a:r>
            <a:br>
              <a:rPr lang="en-US" sz="1800" dirty="0">
                <a:latin typeface="Menlo" charset="0"/>
                <a:ea typeface="Menlo" charset="0"/>
                <a:cs typeface="Menlo" charset="0"/>
              </a:rPr>
            </a:br>
            <a:r>
              <a:rPr lang="en-US" sz="1800" dirty="0">
                <a:solidFill>
                  <a:schemeClr val="accent2"/>
                </a:solidFill>
                <a:latin typeface="Menlo" charset="0"/>
                <a:ea typeface="Menlo" charset="0"/>
                <a:cs typeface="Menlo" charset="0"/>
              </a:rPr>
              <a:t>WHERE</a:t>
            </a:r>
            <a:r>
              <a:rPr lang="en-US" sz="1800" dirty="0">
                <a:latin typeface="Menlo" charset="0"/>
                <a:ea typeface="Menlo" charset="0"/>
                <a:cs typeface="Menlo" charset="0"/>
              </a:rPr>
              <a:t>  </a:t>
            </a:r>
            <a:r>
              <a:rPr lang="en-US" sz="1800" dirty="0" err="1">
                <a:latin typeface="Menlo" charset="0"/>
                <a:ea typeface="Menlo" charset="0"/>
                <a:cs typeface="Menlo" charset="0"/>
              </a:rPr>
              <a:t>PName</a:t>
            </a:r>
            <a:r>
              <a:rPr lang="en-US" sz="1800" dirty="0">
                <a:latin typeface="Menlo" charset="0"/>
                <a:ea typeface="Menlo" charset="0"/>
                <a:cs typeface="Menlo" charset="0"/>
              </a:rPr>
              <a:t> </a:t>
            </a:r>
            <a:r>
              <a:rPr lang="en-US" sz="1800" dirty="0">
                <a:solidFill>
                  <a:srgbClr val="FF0000"/>
                </a:solidFill>
                <a:latin typeface="Menlo" charset="0"/>
                <a:ea typeface="Menlo" charset="0"/>
                <a:cs typeface="Menlo" charset="0"/>
              </a:rPr>
              <a:t>LIKE</a:t>
            </a:r>
            <a:r>
              <a:rPr lang="en-US" sz="1800" dirty="0">
                <a:latin typeface="Menlo" charset="0"/>
                <a:ea typeface="Menlo" charset="0"/>
                <a:cs typeface="Menlo" charset="0"/>
              </a:rPr>
              <a:t> ‘</a:t>
            </a:r>
            <a:r>
              <a:rPr lang="en-US" sz="1800" dirty="0">
                <a:solidFill>
                  <a:srgbClr val="FF0000"/>
                </a:solidFill>
                <a:latin typeface="Menlo" charset="0"/>
                <a:ea typeface="Menlo" charset="0"/>
                <a:cs typeface="Menlo" charset="0"/>
              </a:rPr>
              <a:t>%</a:t>
            </a:r>
            <a:r>
              <a:rPr lang="en-US" sz="1800" dirty="0">
                <a:latin typeface="Menlo" charset="0"/>
                <a:ea typeface="Menlo" charset="0"/>
                <a:cs typeface="Menlo" charset="0"/>
              </a:rPr>
              <a:t>gizmo</a:t>
            </a:r>
            <a:r>
              <a:rPr lang="en-US" sz="1800" dirty="0">
                <a:solidFill>
                  <a:srgbClr val="FF0000"/>
                </a:solidFill>
                <a:latin typeface="Menlo" charset="0"/>
                <a:ea typeface="Menlo" charset="0"/>
                <a:cs typeface="Menlo" charset="0"/>
              </a:rPr>
              <a:t>%</a:t>
            </a:r>
            <a:r>
              <a:rPr lang="en-US" sz="1800" dirty="0">
                <a:latin typeface="Menlo" charset="0"/>
                <a:ea typeface="Menlo" charset="0"/>
                <a:cs typeface="Menlo" charset="0"/>
              </a:rPr>
              <a:t>’</a:t>
            </a:r>
          </a:p>
        </p:txBody>
      </p:sp>
      <p:sp>
        <p:nvSpPr>
          <p:cNvPr id="10" name="Rectangle 2"/>
          <p:cNvSpPr txBox="1">
            <a:spLocks noChangeArrowheads="1"/>
          </p:cNvSpPr>
          <p:nvPr/>
        </p:nvSpPr>
        <p:spPr>
          <a:xfrm>
            <a:off x="232996" y="2211113"/>
            <a:ext cx="3868616" cy="860364"/>
          </a:xfrm>
          <a:prstGeom prst="rect">
            <a:avLst/>
          </a:prstGeom>
        </p:spPr>
        <p:txBody>
          <a:bodyPr vert="horz" lIns="68558" tIns="34289" rIns="68558" bIns="34289"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DISTINCT: Eliminating Duplicates</a:t>
            </a:r>
            <a:endParaRPr lang="en-US" dirty="0"/>
          </a:p>
        </p:txBody>
      </p:sp>
      <p:sp>
        <p:nvSpPr>
          <p:cNvPr id="11" name="Rectangle 3"/>
          <p:cNvSpPr>
            <a:spLocks noChangeArrowheads="1"/>
          </p:cNvSpPr>
          <p:nvPr/>
        </p:nvSpPr>
        <p:spPr bwMode="auto">
          <a:xfrm>
            <a:off x="4628175" y="2329672"/>
            <a:ext cx="3473836" cy="62324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58" tIns="34289" rIns="68558" bIns="34289">
            <a:spAutoFit/>
          </a:bodyPr>
          <a:lstStyle/>
          <a:p>
            <a:pPr eaLnBrk="0" hangingPunct="0"/>
            <a:r>
              <a:rPr lang="en-US" sz="1800" dirty="0">
                <a:solidFill>
                  <a:schemeClr val="accent2"/>
                </a:solidFill>
                <a:latin typeface="Menlo" charset="0"/>
                <a:ea typeface="Menlo" charset="0"/>
                <a:cs typeface="Menlo" charset="0"/>
              </a:rPr>
              <a:t>SELECT</a:t>
            </a:r>
            <a:r>
              <a:rPr lang="en-US" sz="1800" dirty="0">
                <a:latin typeface="Menlo" charset="0"/>
                <a:ea typeface="Menlo" charset="0"/>
                <a:cs typeface="Menlo" charset="0"/>
              </a:rPr>
              <a:t> </a:t>
            </a:r>
            <a:r>
              <a:rPr lang="en-US" sz="1800" dirty="0">
                <a:solidFill>
                  <a:srgbClr val="FF5050"/>
                </a:solidFill>
                <a:latin typeface="Menlo" charset="0"/>
                <a:ea typeface="Menlo" charset="0"/>
                <a:cs typeface="Menlo" charset="0"/>
              </a:rPr>
              <a:t>DISTINCT</a:t>
            </a:r>
            <a:r>
              <a:rPr lang="en-US" sz="1800" dirty="0">
                <a:latin typeface="Menlo" charset="0"/>
                <a:ea typeface="Menlo" charset="0"/>
                <a:cs typeface="Menlo" charset="0"/>
              </a:rPr>
              <a:t> </a:t>
            </a:r>
            <a:r>
              <a:rPr lang="en-US" sz="1800" dirty="0">
                <a:latin typeface="Menlo" charset="0"/>
                <a:ea typeface="Menlo" charset="0"/>
                <a:cs typeface="Menlo" charset="0"/>
              </a:rPr>
              <a:t>Category</a:t>
            </a:r>
            <a:endParaRPr lang="en-US" sz="1800" dirty="0">
              <a:latin typeface="Menlo" charset="0"/>
              <a:ea typeface="Menlo" charset="0"/>
              <a:cs typeface="Menlo" charset="0"/>
            </a:endParaRPr>
          </a:p>
          <a:p>
            <a:pPr eaLnBrk="0" hangingPunct="0"/>
            <a:r>
              <a:rPr lang="en-US" sz="1800" dirty="0">
                <a:solidFill>
                  <a:schemeClr val="accent2"/>
                </a:solidFill>
                <a:latin typeface="Menlo" charset="0"/>
                <a:ea typeface="Menlo" charset="0"/>
                <a:cs typeface="Menlo" charset="0"/>
              </a:rPr>
              <a:t>FROM</a:t>
            </a:r>
            <a:r>
              <a:rPr lang="en-US" sz="1800" dirty="0">
                <a:latin typeface="Menlo" charset="0"/>
                <a:ea typeface="Menlo" charset="0"/>
                <a:cs typeface="Menlo" charset="0"/>
              </a:rPr>
              <a:t>   </a:t>
            </a:r>
            <a:r>
              <a:rPr lang="en-US" sz="1800" dirty="0">
                <a:latin typeface="Menlo" charset="0"/>
                <a:ea typeface="Menlo" charset="0"/>
                <a:cs typeface="Menlo" charset="0"/>
              </a:rPr>
              <a:t>Product</a:t>
            </a:r>
            <a:endParaRPr lang="en-US" sz="1800" dirty="0">
              <a:latin typeface="Menlo" charset="0"/>
              <a:ea typeface="Menlo" charset="0"/>
              <a:cs typeface="Menlo" charset="0"/>
            </a:endParaRPr>
          </a:p>
        </p:txBody>
      </p:sp>
      <p:sp>
        <p:nvSpPr>
          <p:cNvPr id="12" name="Rectangle 2"/>
          <p:cNvSpPr txBox="1">
            <a:spLocks noChangeArrowheads="1"/>
          </p:cNvSpPr>
          <p:nvPr/>
        </p:nvSpPr>
        <p:spPr>
          <a:xfrm>
            <a:off x="232997" y="3608671"/>
            <a:ext cx="4171950" cy="1486472"/>
          </a:xfrm>
          <a:prstGeom prst="rect">
            <a:avLst/>
          </a:prstGeom>
        </p:spPr>
        <p:txBody>
          <a:bodyPr vert="horz" lIns="68558" tIns="34289" rIns="68558" bIns="34289"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ORDER BY: Sorting the Results</a:t>
            </a:r>
            <a:endParaRPr lang="en-US" dirty="0"/>
          </a:p>
        </p:txBody>
      </p:sp>
      <p:sp>
        <p:nvSpPr>
          <p:cNvPr id="13" name="Rectangle 3"/>
          <p:cNvSpPr>
            <a:spLocks noChangeArrowheads="1"/>
          </p:cNvSpPr>
          <p:nvPr/>
        </p:nvSpPr>
        <p:spPr bwMode="auto">
          <a:xfrm>
            <a:off x="4628181" y="3763297"/>
            <a:ext cx="3612808" cy="117724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58" tIns="34289" rIns="68558" bIns="34289">
            <a:spAutoFit/>
          </a:bodyPr>
          <a:lstStyle/>
          <a:p>
            <a:pPr eaLnBrk="0" hangingPunct="0"/>
            <a:r>
              <a:rPr lang="en-US" sz="1800" dirty="0">
                <a:solidFill>
                  <a:schemeClr val="accent2"/>
                </a:solidFill>
                <a:latin typeface="Menlo" charset="0"/>
                <a:ea typeface="Menlo" charset="0"/>
                <a:cs typeface="Menlo" charset="0"/>
              </a:rPr>
              <a:t>SELECT</a:t>
            </a:r>
            <a:r>
              <a:rPr lang="en-US" sz="1800" dirty="0">
                <a:latin typeface="Menlo" charset="0"/>
                <a:ea typeface="Menlo" charset="0"/>
                <a:cs typeface="Menlo" charset="0"/>
              </a:rPr>
              <a:t>   </a:t>
            </a:r>
            <a:r>
              <a:rPr lang="en-US" sz="1800" dirty="0" err="1">
                <a:latin typeface="Menlo" charset="0"/>
                <a:ea typeface="Menlo" charset="0"/>
                <a:cs typeface="Menlo" charset="0"/>
              </a:rPr>
              <a:t>PName</a:t>
            </a:r>
            <a:r>
              <a:rPr lang="en-US" sz="1800" dirty="0">
                <a:latin typeface="Menlo" charset="0"/>
                <a:ea typeface="Menlo" charset="0"/>
                <a:cs typeface="Menlo" charset="0"/>
              </a:rPr>
              <a:t>, </a:t>
            </a:r>
            <a:r>
              <a:rPr lang="en-US" sz="1800" dirty="0">
                <a:latin typeface="Menlo" charset="0"/>
                <a:ea typeface="Menlo" charset="0"/>
                <a:cs typeface="Menlo" charset="0"/>
              </a:rPr>
              <a:t>Price</a:t>
            </a:r>
          </a:p>
          <a:p>
            <a:pPr eaLnBrk="0" hangingPunct="0"/>
            <a:r>
              <a:rPr lang="en-US" sz="1800" dirty="0">
                <a:solidFill>
                  <a:schemeClr val="accent2"/>
                </a:solidFill>
                <a:latin typeface="Menlo" charset="0"/>
                <a:ea typeface="Menlo" charset="0"/>
                <a:cs typeface="Menlo" charset="0"/>
              </a:rPr>
              <a:t>FROM</a:t>
            </a:r>
            <a:r>
              <a:rPr lang="en-US" sz="1800" dirty="0">
                <a:latin typeface="Menlo" charset="0"/>
                <a:ea typeface="Menlo" charset="0"/>
                <a:cs typeface="Menlo" charset="0"/>
              </a:rPr>
              <a:t>     </a:t>
            </a:r>
            <a:r>
              <a:rPr lang="en-US" sz="1800" dirty="0">
                <a:latin typeface="Menlo" charset="0"/>
                <a:ea typeface="Menlo" charset="0"/>
                <a:cs typeface="Menlo" charset="0"/>
              </a:rPr>
              <a:t>Product</a:t>
            </a:r>
          </a:p>
          <a:p>
            <a:pPr eaLnBrk="0" hangingPunct="0"/>
            <a:r>
              <a:rPr lang="en-US" sz="1800" dirty="0">
                <a:solidFill>
                  <a:schemeClr val="accent2"/>
                </a:solidFill>
                <a:latin typeface="Menlo" charset="0"/>
                <a:ea typeface="Menlo" charset="0"/>
                <a:cs typeface="Menlo" charset="0"/>
              </a:rPr>
              <a:t>WHERE</a:t>
            </a:r>
            <a:r>
              <a:rPr lang="en-US" sz="1800" dirty="0">
                <a:latin typeface="Menlo" charset="0"/>
                <a:ea typeface="Menlo" charset="0"/>
                <a:cs typeface="Menlo" charset="0"/>
              </a:rPr>
              <a:t>   </a:t>
            </a:r>
            <a:r>
              <a:rPr lang="en-US" sz="1800" dirty="0">
                <a:latin typeface="Menlo" charset="0"/>
                <a:ea typeface="Menlo" charset="0"/>
                <a:cs typeface="Menlo" charset="0"/>
              </a:rPr>
              <a:t> Category</a:t>
            </a:r>
            <a:r>
              <a:rPr lang="en-US" sz="1800" dirty="0">
                <a:latin typeface="Menlo" charset="0"/>
                <a:ea typeface="Menlo" charset="0"/>
                <a:cs typeface="Menlo" charset="0"/>
              </a:rPr>
              <a:t>=‘</a:t>
            </a:r>
            <a:r>
              <a:rPr lang="en-US" sz="1800" dirty="0">
                <a:latin typeface="Menlo" charset="0"/>
                <a:ea typeface="Menlo" charset="0"/>
                <a:cs typeface="Menlo" charset="0"/>
              </a:rPr>
              <a:t>gizmo’</a:t>
            </a:r>
          </a:p>
          <a:p>
            <a:pPr eaLnBrk="0" hangingPunct="0"/>
            <a:r>
              <a:rPr lang="en-US" sz="1800" dirty="0">
                <a:solidFill>
                  <a:srgbClr val="FF5050"/>
                </a:solidFill>
                <a:latin typeface="Menlo" charset="0"/>
                <a:ea typeface="Menlo" charset="0"/>
                <a:cs typeface="Menlo" charset="0"/>
              </a:rPr>
              <a:t>ORDER </a:t>
            </a:r>
            <a:r>
              <a:rPr lang="en-US" sz="1800" dirty="0">
                <a:solidFill>
                  <a:srgbClr val="FF5050"/>
                </a:solidFill>
                <a:latin typeface="Menlo" charset="0"/>
                <a:ea typeface="Menlo" charset="0"/>
                <a:cs typeface="Menlo" charset="0"/>
              </a:rPr>
              <a:t>BY</a:t>
            </a:r>
            <a:r>
              <a:rPr lang="en-US" sz="1800" dirty="0">
                <a:latin typeface="Menlo" charset="0"/>
                <a:ea typeface="Menlo" charset="0"/>
                <a:cs typeface="Menlo" charset="0"/>
              </a:rPr>
              <a:t> P</a:t>
            </a:r>
            <a:r>
              <a:rPr lang="en-US" sz="1800" dirty="0">
                <a:latin typeface="Menlo" charset="0"/>
                <a:ea typeface="Menlo" charset="0"/>
                <a:cs typeface="Menlo" charset="0"/>
              </a:rPr>
              <a:t>rice</a:t>
            </a:r>
            <a:r>
              <a:rPr lang="en-US" sz="1800" dirty="0">
                <a:latin typeface="Menlo" charset="0"/>
                <a:ea typeface="Menlo" charset="0"/>
                <a:cs typeface="Menlo" charset="0"/>
              </a:rPr>
              <a:t>, </a:t>
            </a:r>
            <a:r>
              <a:rPr lang="en-US" sz="1800" dirty="0" err="1">
                <a:latin typeface="Menlo" charset="0"/>
                <a:ea typeface="Menlo" charset="0"/>
                <a:cs typeface="Menlo" charset="0"/>
              </a:rPr>
              <a:t>PName</a:t>
            </a:r>
            <a:endParaRPr lang="en-US" sz="1800" dirty="0">
              <a:latin typeface="Menlo" charset="0"/>
              <a:ea typeface="Menlo" charset="0"/>
              <a:cs typeface="Menlo" charset="0"/>
            </a:endParaRPr>
          </a:p>
        </p:txBody>
      </p:sp>
      <p:grpSp>
        <p:nvGrpSpPr>
          <p:cNvPr id="14" name="Group 13"/>
          <p:cNvGrpSpPr/>
          <p:nvPr/>
        </p:nvGrpSpPr>
        <p:grpSpPr>
          <a:xfrm>
            <a:off x="0" y="-16881"/>
            <a:ext cx="9144000" cy="261610"/>
            <a:chOff x="0" y="-22510"/>
            <a:chExt cx="12192000" cy="348813"/>
          </a:xfrm>
        </p:grpSpPr>
        <p:sp>
          <p:nvSpPr>
            <p:cNvPr id="15" name="Rectangle 14"/>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16" name="TextBox 15"/>
            <p:cNvSpPr txBox="1"/>
            <p:nvPr/>
          </p:nvSpPr>
          <p:spPr>
            <a:xfrm>
              <a:off x="188780" y="-22510"/>
              <a:ext cx="2524623"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&gt;  Lecture 2</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12481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An </a:t>
            </a:r>
            <a:r>
              <a:rPr lang="en-US" dirty="0" smtClean="0"/>
              <a:t>example of SQL semantics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7</a:t>
            </a:fld>
            <a:endParaRPr lang="en-US"/>
          </a:p>
        </p:txBody>
      </p:sp>
      <p:sp>
        <p:nvSpPr>
          <p:cNvPr id="4" name="Text Box 3"/>
          <p:cNvSpPr txBox="1">
            <a:spLocks noChangeArrowheads="1"/>
          </p:cNvSpPr>
          <p:nvPr/>
        </p:nvSpPr>
        <p:spPr bwMode="auto">
          <a:xfrm>
            <a:off x="2736676" y="1082906"/>
            <a:ext cx="2171700" cy="76174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lIns="68559" tIns="34289" rIns="68559" bIns="34289">
            <a:spAutoFit/>
          </a:bodyPr>
          <a:lstStyle/>
          <a:p>
            <a:pPr eaLnBrk="0" hangingPunct="0"/>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R.A</a:t>
            </a:r>
          </a:p>
          <a:p>
            <a:pPr eaLnBrk="0" hangingPunct="0"/>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R, S</a:t>
            </a:r>
          </a:p>
          <a:p>
            <a:pPr eaLnBrk="0" hangingPunct="0"/>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a:t>
            </a:r>
            <a:r>
              <a:rPr lang="en-US" sz="1500" dirty="0">
                <a:latin typeface="Menlo" charset="0"/>
                <a:ea typeface="Menlo" charset="0"/>
                <a:cs typeface="Menlo" charset="0"/>
              </a:rPr>
              <a:t> R.A </a:t>
            </a:r>
            <a:r>
              <a:rPr lang="en-US" sz="1500" dirty="0">
                <a:latin typeface="Menlo" charset="0"/>
                <a:ea typeface="Menlo" charset="0"/>
                <a:cs typeface="Menlo" charset="0"/>
              </a:rPr>
              <a:t>= S.B</a:t>
            </a:r>
          </a:p>
        </p:txBody>
      </p:sp>
      <p:graphicFrame>
        <p:nvGraphicFramePr>
          <p:cNvPr id="5" name="Table 4"/>
          <p:cNvGraphicFramePr>
            <a:graphicFrameLocks noGrp="1"/>
          </p:cNvGraphicFramePr>
          <p:nvPr>
            <p:extLst/>
          </p:nvPr>
        </p:nvGraphicFramePr>
        <p:xfrm>
          <a:off x="731110" y="1943080"/>
          <a:ext cx="457200" cy="1165860"/>
        </p:xfrm>
        <a:graphic>
          <a:graphicData uri="http://schemas.openxmlformats.org/drawingml/2006/table">
            <a:tbl>
              <a:tblPr firstRow="1" bandRow="1">
                <a:tableStyleId>{72833802-FEF1-4C79-8D5D-14CF1EAF98D9}</a:tableStyleId>
              </a:tblPr>
              <a:tblGrid>
                <a:gridCol w="457200"/>
              </a:tblGrid>
              <a:tr h="388620">
                <a:tc>
                  <a:txBody>
                    <a:bodyPr/>
                    <a:lstStyle/>
                    <a:p>
                      <a:pPr algn="ctr"/>
                      <a:r>
                        <a:rPr lang="en-US" sz="2100" b="1" dirty="0" smtClean="0">
                          <a:solidFill>
                            <a:schemeClr val="tx1"/>
                          </a:solidFill>
                        </a:rPr>
                        <a:t>A</a:t>
                      </a:r>
                      <a:endParaRPr lang="en-US" sz="2100" b="1" dirty="0">
                        <a:solidFill>
                          <a:schemeClr val="tx1"/>
                        </a:solidFill>
                      </a:endParaRPr>
                    </a:p>
                  </a:txBody>
                  <a:tcPr marL="68580" marR="68580" marT="34290" marB="34290">
                    <a:solidFill>
                      <a:schemeClr val="accent2">
                        <a:lumMod val="20000"/>
                        <a:lumOff val="80000"/>
                      </a:schemeClr>
                    </a:solidFill>
                  </a:tcPr>
                </a:tc>
              </a:tr>
              <a:tr h="388620">
                <a:tc>
                  <a:txBody>
                    <a:bodyPr/>
                    <a:lstStyle/>
                    <a:p>
                      <a:r>
                        <a:rPr lang="en-US" sz="2100" dirty="0" smtClean="0"/>
                        <a:t>1</a:t>
                      </a:r>
                      <a:endParaRPr lang="en-US" sz="2100" dirty="0"/>
                    </a:p>
                  </a:txBody>
                  <a:tcPr marL="68580" marR="68580" marT="34290" marB="34290"/>
                </a:tc>
              </a:tr>
              <a:tr h="388620">
                <a:tc>
                  <a:txBody>
                    <a:bodyPr/>
                    <a:lstStyle/>
                    <a:p>
                      <a:r>
                        <a:rPr lang="en-US" sz="2100" dirty="0" smtClean="0"/>
                        <a:t>3</a:t>
                      </a:r>
                      <a:endParaRPr lang="en-US" sz="2100" dirty="0"/>
                    </a:p>
                  </a:txBody>
                  <a:tcPr marL="68580" marR="68580" marT="34290" marB="34290"/>
                </a:tc>
              </a:tr>
            </a:tbl>
          </a:graphicData>
        </a:graphic>
      </p:graphicFrame>
      <p:graphicFrame>
        <p:nvGraphicFramePr>
          <p:cNvPr id="6" name="Table 5"/>
          <p:cNvGraphicFramePr>
            <a:graphicFrameLocks noGrp="1"/>
          </p:cNvGraphicFramePr>
          <p:nvPr>
            <p:extLst/>
          </p:nvPr>
        </p:nvGraphicFramePr>
        <p:xfrm>
          <a:off x="731110" y="3383260"/>
          <a:ext cx="742950" cy="1554480"/>
        </p:xfrm>
        <a:graphic>
          <a:graphicData uri="http://schemas.openxmlformats.org/drawingml/2006/table">
            <a:tbl>
              <a:tblPr firstRow="1" bandRow="1">
                <a:tableStyleId>{72833802-FEF1-4C79-8D5D-14CF1EAF98D9}</a:tableStyleId>
              </a:tblPr>
              <a:tblGrid>
                <a:gridCol w="342900"/>
                <a:gridCol w="400050"/>
              </a:tblGrid>
              <a:tr h="388620">
                <a:tc>
                  <a:txBody>
                    <a:bodyPr/>
                    <a:lstStyle/>
                    <a:p>
                      <a:r>
                        <a:rPr lang="en-US" sz="2100" b="1" dirty="0" smtClean="0">
                          <a:solidFill>
                            <a:schemeClr val="tx1"/>
                          </a:solidFill>
                        </a:rPr>
                        <a:t>B</a:t>
                      </a:r>
                      <a:endParaRPr lang="en-US" sz="21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2100" b="1" dirty="0" smtClean="0">
                          <a:solidFill>
                            <a:schemeClr val="tx1"/>
                          </a:solidFill>
                        </a:rPr>
                        <a:t>C</a:t>
                      </a:r>
                      <a:endParaRPr lang="en-US" sz="21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88620">
                <a:tc>
                  <a:txBody>
                    <a:bodyPr/>
                    <a:lstStyle/>
                    <a:p>
                      <a:r>
                        <a:rPr lang="en-US" sz="2100" dirty="0" smtClean="0"/>
                        <a:t>2</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a:txBody>
                    <a:bodyPr/>
                    <a:lstStyle/>
                    <a:p>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smtClean="0"/>
                        <a:t>4</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a:txBody>
                    <a:bodyPr/>
                    <a:lstStyle/>
                    <a:p>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smtClean="0"/>
                        <a:t>5</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nvPr>
        </p:nvGraphicFramePr>
        <p:xfrm>
          <a:off x="3212649" y="2229640"/>
          <a:ext cx="1085850" cy="2720340"/>
        </p:xfrm>
        <a:graphic>
          <a:graphicData uri="http://schemas.openxmlformats.org/drawingml/2006/table">
            <a:tbl>
              <a:tblPr firstRow="1" bandRow="1">
                <a:tableStyleId>{72833802-FEF1-4C79-8D5D-14CF1EAF98D9}</a:tableStyleId>
              </a:tblPr>
              <a:tblGrid>
                <a:gridCol w="400050"/>
                <a:gridCol w="342900"/>
                <a:gridCol w="342900"/>
              </a:tblGrid>
              <a:tr h="388620">
                <a:tc>
                  <a:txBody>
                    <a:bodyPr/>
                    <a:lstStyle/>
                    <a:p>
                      <a:pPr algn="ctr"/>
                      <a:r>
                        <a:rPr lang="en-US" sz="2100" b="1" dirty="0" smtClean="0">
                          <a:solidFill>
                            <a:schemeClr val="tx1"/>
                          </a:solidFill>
                        </a:rPr>
                        <a:t>A</a:t>
                      </a:r>
                      <a:endParaRPr lang="en-US" sz="21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2100" b="1" dirty="0" smtClean="0">
                          <a:solidFill>
                            <a:schemeClr val="tx1"/>
                          </a:solidFill>
                        </a:rPr>
                        <a:t>B</a:t>
                      </a:r>
                      <a:endParaRPr lang="en-US" sz="21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2100" b="1" dirty="0" smtClean="0">
                          <a:solidFill>
                            <a:schemeClr val="tx1"/>
                          </a:solidFill>
                        </a:rPr>
                        <a:t>C</a:t>
                      </a:r>
                      <a:endParaRPr lang="en-US" sz="21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88620">
                <a:tc>
                  <a:txBody>
                    <a:bodyPr/>
                    <a:lstStyle/>
                    <a:p>
                      <a:pPr algn="ctr"/>
                      <a:r>
                        <a:rPr lang="en-US" sz="2100" dirty="0" smtClean="0"/>
                        <a:t>1</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2</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a:txBody>
                    <a:bodyPr/>
                    <a:lstStyle/>
                    <a:p>
                      <a:pPr algn="ctr"/>
                      <a:r>
                        <a:rPr lang="en-US" sz="2100" dirty="0" smtClean="0"/>
                        <a:t>1</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4</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a:txBody>
                    <a:bodyPr/>
                    <a:lstStyle/>
                    <a:p>
                      <a:pPr algn="ctr"/>
                      <a:r>
                        <a:rPr lang="en-US" sz="2100" dirty="0" smtClean="0"/>
                        <a:t>1</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5</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2</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4</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5</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ight Arrow 9"/>
          <p:cNvSpPr/>
          <p:nvPr/>
        </p:nvSpPr>
        <p:spPr bwMode="auto">
          <a:xfrm>
            <a:off x="2087809" y="3268643"/>
            <a:ext cx="717032" cy="687805"/>
          </a:xfrm>
          <a:prstGeom prst="rightArrow">
            <a:avLst/>
          </a:prstGeom>
          <a:solidFill>
            <a:srgbClr val="FF0000">
              <a:alpha val="50000"/>
            </a:srgbClr>
          </a:solidFill>
          <a:ln w="9525" cap="flat" cmpd="sng" algn="ctr">
            <a:solidFill>
              <a:schemeClr val="tx1"/>
            </a:solidFill>
            <a:prstDash val="solid"/>
            <a:round/>
            <a:headEnd type="none" w="med" len="med"/>
            <a:tailEnd type="none" w="med" len="med"/>
          </a:ln>
          <a:effectLst/>
        </p:spPr>
        <p:txBody>
          <a:bodyPr vert="horz" wrap="square" lIns="68559" tIns="34289" rIns="68559" bIns="34289" numCol="1" rtlCol="0" anchor="t" anchorCtr="0" compatLnSpc="1">
            <a:prstTxWarp prst="textNoShape">
              <a:avLst/>
            </a:prstTxWarp>
            <a:spAutoFit/>
          </a:bodyPr>
          <a:lstStyle/>
          <a:p>
            <a:pPr fontAlgn="base">
              <a:spcBef>
                <a:spcPct val="0"/>
              </a:spcBef>
              <a:spcAft>
                <a:spcPct val="0"/>
              </a:spcAft>
            </a:pPr>
            <a:endParaRPr lang="en-US" sz="1800">
              <a:latin typeface="Times New Roman" charset="0"/>
            </a:endParaRPr>
          </a:p>
        </p:txBody>
      </p:sp>
      <p:sp>
        <p:nvSpPr>
          <p:cNvPr id="12" name="TextBox 11"/>
          <p:cNvSpPr txBox="1"/>
          <p:nvPr/>
        </p:nvSpPr>
        <p:spPr>
          <a:xfrm>
            <a:off x="1993867" y="2526013"/>
            <a:ext cx="914400" cy="623246"/>
          </a:xfrm>
          <a:prstGeom prst="rect">
            <a:avLst/>
          </a:prstGeom>
          <a:noFill/>
        </p:spPr>
        <p:txBody>
          <a:bodyPr wrap="square" lIns="68559" tIns="34289" rIns="68559" bIns="34289" rtlCol="0">
            <a:spAutoFit/>
          </a:bodyPr>
          <a:lstStyle/>
          <a:p>
            <a:pPr algn="ctr"/>
            <a:r>
              <a:rPr lang="en-US" sz="1800" dirty="0">
                <a:latin typeface="+mj-lt"/>
              </a:rPr>
              <a:t>Cross Product</a:t>
            </a:r>
          </a:p>
        </p:txBody>
      </p:sp>
      <p:graphicFrame>
        <p:nvGraphicFramePr>
          <p:cNvPr id="14" name="Table 13"/>
          <p:cNvGraphicFramePr>
            <a:graphicFrameLocks noGrp="1"/>
          </p:cNvGraphicFramePr>
          <p:nvPr>
            <p:extLst/>
          </p:nvPr>
        </p:nvGraphicFramePr>
        <p:xfrm>
          <a:off x="6025246" y="3601403"/>
          <a:ext cx="1085850" cy="1165860"/>
        </p:xfrm>
        <a:graphic>
          <a:graphicData uri="http://schemas.openxmlformats.org/drawingml/2006/table">
            <a:tbl>
              <a:tblPr firstRow="1" bandRow="1">
                <a:tableStyleId>{72833802-FEF1-4C79-8D5D-14CF1EAF98D9}</a:tableStyleId>
              </a:tblPr>
              <a:tblGrid>
                <a:gridCol w="400050"/>
                <a:gridCol w="342900"/>
                <a:gridCol w="342900"/>
              </a:tblGrid>
              <a:tr h="388620">
                <a:tc>
                  <a:txBody>
                    <a:bodyPr/>
                    <a:lstStyle/>
                    <a:p>
                      <a:pPr algn="ctr"/>
                      <a:r>
                        <a:rPr lang="en-US" sz="2100" b="1" dirty="0" smtClean="0">
                          <a:solidFill>
                            <a:schemeClr val="tx1"/>
                          </a:solidFill>
                        </a:rPr>
                        <a:t>A</a:t>
                      </a:r>
                      <a:endParaRPr lang="en-US" sz="21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2100" b="1" dirty="0" smtClean="0">
                          <a:solidFill>
                            <a:schemeClr val="tx1"/>
                          </a:solidFill>
                        </a:rPr>
                        <a:t>B</a:t>
                      </a:r>
                      <a:endParaRPr lang="en-US" sz="21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2100" b="1" dirty="0" smtClean="0">
                          <a:solidFill>
                            <a:schemeClr val="tx1"/>
                          </a:solidFill>
                        </a:rPr>
                        <a:t>C</a:t>
                      </a:r>
                      <a:endParaRPr lang="en-US" sz="21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88620">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4</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smtClean="0"/>
                        <a:t>5</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Right Arrow 15"/>
          <p:cNvSpPr/>
          <p:nvPr/>
        </p:nvSpPr>
        <p:spPr bwMode="auto">
          <a:xfrm>
            <a:off x="5281071" y="1387401"/>
            <a:ext cx="766235" cy="687805"/>
          </a:xfrm>
          <a:prstGeom prst="rightArrow">
            <a:avLst/>
          </a:prstGeom>
          <a:solidFill>
            <a:srgbClr val="C0C0C0">
              <a:alpha val="50000"/>
            </a:srgbClr>
          </a:solidFill>
          <a:ln w="9525" cap="flat" cmpd="sng" algn="ctr">
            <a:solidFill>
              <a:schemeClr val="tx1"/>
            </a:solidFill>
            <a:prstDash val="solid"/>
            <a:round/>
            <a:headEnd type="none" w="med" len="med"/>
            <a:tailEnd type="none" w="med" len="med"/>
          </a:ln>
          <a:effectLst/>
        </p:spPr>
        <p:txBody>
          <a:bodyPr vert="horz" wrap="square" lIns="68559" tIns="34289" rIns="68559" bIns="34289" numCol="1" rtlCol="0" anchor="t" anchorCtr="0" compatLnSpc="1">
            <a:prstTxWarp prst="textNoShape">
              <a:avLst/>
            </a:prstTxWarp>
            <a:spAutoFit/>
          </a:bodyPr>
          <a:lstStyle/>
          <a:p>
            <a:pPr fontAlgn="base">
              <a:spcBef>
                <a:spcPct val="0"/>
              </a:spcBef>
              <a:spcAft>
                <a:spcPct val="0"/>
              </a:spcAft>
            </a:pPr>
            <a:endParaRPr lang="en-US" sz="1800">
              <a:latin typeface="Times New Roman" charset="0"/>
            </a:endParaRPr>
          </a:p>
        </p:txBody>
      </p:sp>
      <p:graphicFrame>
        <p:nvGraphicFramePr>
          <p:cNvPr id="17" name="Table 16"/>
          <p:cNvGraphicFramePr>
            <a:graphicFrameLocks noGrp="1"/>
          </p:cNvGraphicFramePr>
          <p:nvPr>
            <p:extLst/>
          </p:nvPr>
        </p:nvGraphicFramePr>
        <p:xfrm>
          <a:off x="6419980" y="1095115"/>
          <a:ext cx="400050" cy="1165860"/>
        </p:xfrm>
        <a:graphic>
          <a:graphicData uri="http://schemas.openxmlformats.org/drawingml/2006/table">
            <a:tbl>
              <a:tblPr firstRow="1" bandRow="1">
                <a:tableStyleId>{72833802-FEF1-4C79-8D5D-14CF1EAF98D9}</a:tableStyleId>
              </a:tblPr>
              <a:tblGrid>
                <a:gridCol w="400050"/>
              </a:tblGrid>
              <a:tr h="388620">
                <a:tc>
                  <a:txBody>
                    <a:bodyPr/>
                    <a:lstStyle/>
                    <a:p>
                      <a:pPr algn="ctr"/>
                      <a:r>
                        <a:rPr lang="en-US" sz="2100" b="1" dirty="0" smtClean="0">
                          <a:solidFill>
                            <a:schemeClr val="tx1"/>
                          </a:solidFill>
                        </a:rPr>
                        <a:t>A</a:t>
                      </a:r>
                      <a:endParaRPr lang="en-US" sz="21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88620">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a:txBody>
                    <a:bodyPr/>
                    <a:lstStyle/>
                    <a:p>
                      <a:pPr algn="ctr"/>
                      <a:r>
                        <a:rPr lang="en-US" sz="2100" dirty="0" smtClean="0"/>
                        <a:t>3</a:t>
                      </a:r>
                      <a:endParaRPr lang="en-US" sz="2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ight Brace 6"/>
          <p:cNvSpPr/>
          <p:nvPr/>
        </p:nvSpPr>
        <p:spPr>
          <a:xfrm>
            <a:off x="1416910" y="1827146"/>
            <a:ext cx="432708" cy="3255375"/>
          </a:xfrm>
          <a:prstGeom prst="rightBrace">
            <a:avLst/>
          </a:prstGeom>
        </p:spPr>
        <p:style>
          <a:lnRef idx="2">
            <a:schemeClr val="accent2"/>
          </a:lnRef>
          <a:fillRef idx="0">
            <a:schemeClr val="accent2"/>
          </a:fillRef>
          <a:effectRef idx="1">
            <a:schemeClr val="accent2"/>
          </a:effectRef>
          <a:fontRef idx="minor">
            <a:schemeClr val="tx1"/>
          </a:fontRef>
        </p:style>
        <p:txBody>
          <a:bodyPr lIns="68559" tIns="34289" rIns="68559" bIns="34289" rtlCol="0" anchor="ctr"/>
          <a:lstStyle/>
          <a:p>
            <a:pPr algn="ctr"/>
            <a:endParaRPr lang="en-US"/>
          </a:p>
        </p:txBody>
      </p:sp>
      <p:sp>
        <p:nvSpPr>
          <p:cNvPr id="20" name="Right Arrow 19"/>
          <p:cNvSpPr/>
          <p:nvPr/>
        </p:nvSpPr>
        <p:spPr bwMode="auto">
          <a:xfrm rot="16200000">
            <a:off x="6381742" y="2530374"/>
            <a:ext cx="469334" cy="687809"/>
          </a:xfrm>
          <a:prstGeom prst="rightArrow">
            <a:avLst/>
          </a:prstGeom>
          <a:solidFill>
            <a:srgbClr val="FF0000">
              <a:alpha val="50000"/>
            </a:srgbClr>
          </a:solidFill>
          <a:ln w="9525" cap="flat" cmpd="sng" algn="ctr">
            <a:solidFill>
              <a:schemeClr val="tx1"/>
            </a:solidFill>
            <a:prstDash val="solid"/>
            <a:round/>
            <a:headEnd type="none" w="med" len="med"/>
            <a:tailEnd type="none" w="med" len="med"/>
          </a:ln>
          <a:effectLst/>
        </p:spPr>
        <p:txBody>
          <a:bodyPr vert="horz" wrap="square" lIns="68559" tIns="34289" rIns="68559" bIns="34289" numCol="1" rtlCol="0" anchor="t" anchorCtr="0" compatLnSpc="1">
            <a:prstTxWarp prst="textNoShape">
              <a:avLst/>
            </a:prstTxWarp>
            <a:spAutoFit/>
          </a:bodyPr>
          <a:lstStyle/>
          <a:p>
            <a:pPr fontAlgn="base">
              <a:spcBef>
                <a:spcPct val="0"/>
              </a:spcBef>
              <a:spcAft>
                <a:spcPct val="0"/>
              </a:spcAft>
            </a:pPr>
            <a:endParaRPr lang="en-US" sz="1800">
              <a:latin typeface="Times New Roman" charset="0"/>
            </a:endParaRPr>
          </a:p>
        </p:txBody>
      </p:sp>
      <p:sp>
        <p:nvSpPr>
          <p:cNvPr id="21" name="TextBox 20"/>
          <p:cNvSpPr txBox="1"/>
          <p:nvPr/>
        </p:nvSpPr>
        <p:spPr>
          <a:xfrm>
            <a:off x="6820033" y="2562648"/>
            <a:ext cx="1171574" cy="623246"/>
          </a:xfrm>
          <a:prstGeom prst="rect">
            <a:avLst/>
          </a:prstGeom>
          <a:noFill/>
        </p:spPr>
        <p:txBody>
          <a:bodyPr wrap="square" lIns="68559" tIns="34289" rIns="68559" bIns="34289" rtlCol="0">
            <a:spAutoFit/>
          </a:bodyPr>
          <a:lstStyle/>
          <a:p>
            <a:pPr algn="ctr"/>
            <a:r>
              <a:rPr lang="en-US" sz="1800" dirty="0">
                <a:latin typeface="+mj-lt"/>
              </a:rPr>
              <a:t>Apply </a:t>
            </a:r>
            <a:r>
              <a:rPr lang="en-US" sz="1800" dirty="0">
                <a:latin typeface="+mj-lt"/>
              </a:rPr>
              <a:t>Projection</a:t>
            </a:r>
            <a:endParaRPr lang="en-US" sz="1800" dirty="0">
              <a:latin typeface="+mj-lt"/>
            </a:endParaRPr>
          </a:p>
        </p:txBody>
      </p:sp>
      <p:sp>
        <p:nvSpPr>
          <p:cNvPr id="23" name="Right Arrow 22"/>
          <p:cNvSpPr/>
          <p:nvPr/>
        </p:nvSpPr>
        <p:spPr bwMode="auto">
          <a:xfrm>
            <a:off x="4866922" y="3996565"/>
            <a:ext cx="717032" cy="687805"/>
          </a:xfrm>
          <a:prstGeom prst="rightArrow">
            <a:avLst/>
          </a:prstGeom>
          <a:solidFill>
            <a:srgbClr val="FF0000">
              <a:alpha val="50000"/>
            </a:srgbClr>
          </a:solidFill>
          <a:ln w="9525" cap="flat" cmpd="sng" algn="ctr">
            <a:solidFill>
              <a:schemeClr val="tx1"/>
            </a:solidFill>
            <a:prstDash val="solid"/>
            <a:round/>
            <a:headEnd type="none" w="med" len="med"/>
            <a:tailEnd type="none" w="med" len="med"/>
          </a:ln>
          <a:effectLst/>
        </p:spPr>
        <p:txBody>
          <a:bodyPr vert="horz" wrap="square" lIns="68559" tIns="34289" rIns="68559" bIns="34289" numCol="1" rtlCol="0" anchor="t" anchorCtr="0" compatLnSpc="1">
            <a:prstTxWarp prst="textNoShape">
              <a:avLst/>
            </a:prstTxWarp>
            <a:spAutoFit/>
          </a:bodyPr>
          <a:lstStyle/>
          <a:p>
            <a:pPr fontAlgn="base">
              <a:spcBef>
                <a:spcPct val="0"/>
              </a:spcBef>
              <a:spcAft>
                <a:spcPct val="0"/>
              </a:spcAft>
            </a:pPr>
            <a:endParaRPr lang="en-US" sz="1800">
              <a:latin typeface="Times New Roman" charset="0"/>
            </a:endParaRPr>
          </a:p>
        </p:txBody>
      </p:sp>
      <p:sp>
        <p:nvSpPr>
          <p:cNvPr id="24" name="TextBox 23"/>
          <p:cNvSpPr txBox="1"/>
          <p:nvPr/>
        </p:nvSpPr>
        <p:spPr>
          <a:xfrm>
            <a:off x="4560822" y="2925605"/>
            <a:ext cx="1321049" cy="900244"/>
          </a:xfrm>
          <a:prstGeom prst="rect">
            <a:avLst/>
          </a:prstGeom>
          <a:noFill/>
        </p:spPr>
        <p:txBody>
          <a:bodyPr wrap="square" lIns="68559" tIns="34289" rIns="68559" bIns="34289" rtlCol="0">
            <a:spAutoFit/>
          </a:bodyPr>
          <a:lstStyle/>
          <a:p>
            <a:pPr algn="ctr"/>
            <a:r>
              <a:rPr lang="en-US" sz="1800" dirty="0">
                <a:latin typeface="+mj-lt"/>
              </a:rPr>
              <a:t>Apply Selections / Conditions</a:t>
            </a:r>
            <a:endParaRPr lang="en-US" sz="1800" dirty="0">
              <a:latin typeface="+mj-lt"/>
            </a:endParaRPr>
          </a:p>
        </p:txBody>
      </p:sp>
      <p:sp>
        <p:nvSpPr>
          <p:cNvPr id="25" name="TextBox 24"/>
          <p:cNvSpPr txBox="1"/>
          <p:nvPr/>
        </p:nvSpPr>
        <p:spPr>
          <a:xfrm>
            <a:off x="5077579" y="1036406"/>
            <a:ext cx="1171574" cy="346247"/>
          </a:xfrm>
          <a:prstGeom prst="rect">
            <a:avLst/>
          </a:prstGeom>
          <a:noFill/>
        </p:spPr>
        <p:txBody>
          <a:bodyPr wrap="square" lIns="68559" tIns="34289" rIns="68559" bIns="34289" rtlCol="0">
            <a:spAutoFit/>
          </a:bodyPr>
          <a:lstStyle/>
          <a:p>
            <a:pPr algn="ctr"/>
            <a:r>
              <a:rPr lang="en-US" sz="1800" i="1" dirty="0">
                <a:latin typeface="+mj-lt"/>
              </a:rPr>
              <a:t>Output</a:t>
            </a:r>
            <a:endParaRPr lang="en-US" sz="1800" i="1" dirty="0">
              <a:latin typeface="+mj-lt"/>
            </a:endParaRPr>
          </a:p>
        </p:txBody>
      </p:sp>
      <p:grpSp>
        <p:nvGrpSpPr>
          <p:cNvPr id="26" name="Group 25"/>
          <p:cNvGrpSpPr/>
          <p:nvPr/>
        </p:nvGrpSpPr>
        <p:grpSpPr>
          <a:xfrm>
            <a:off x="0" y="-16881"/>
            <a:ext cx="9144000" cy="261610"/>
            <a:chOff x="0" y="-22510"/>
            <a:chExt cx="12192000" cy="348813"/>
          </a:xfrm>
        </p:grpSpPr>
        <p:sp>
          <p:nvSpPr>
            <p:cNvPr id="27" name="Rectangle 26"/>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28" name="TextBox 27"/>
            <p:cNvSpPr txBox="1"/>
            <p:nvPr/>
          </p:nvSpPr>
          <p:spPr>
            <a:xfrm>
              <a:off x="188780" y="-22510"/>
              <a:ext cx="2524623"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&gt;  Lecture 2</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707520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6" grpId="0" animBg="1"/>
      <p:bldP spid="7" grpId="0" animBg="1"/>
      <p:bldP spid="20" grpId="0" animBg="1"/>
      <p:bldP spid="21" grpId="0"/>
      <p:bldP spid="23" grpId="0" animBg="1"/>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28650" y="273860"/>
            <a:ext cx="7886700" cy="667175"/>
          </a:xfrm>
        </p:spPr>
        <p:txBody>
          <a:bodyPr/>
          <a:lstStyle/>
          <a:p>
            <a:r>
              <a:rPr lang="en-US" smtClean="0"/>
              <a:t>Nested Queries</a:t>
            </a:r>
            <a:r>
              <a:rPr lang="en-US" dirty="0" smtClean="0"/>
              <a:t>: </a:t>
            </a:r>
            <a:r>
              <a:rPr lang="en-US" smtClean="0"/>
              <a:t>Operator Semantics</a:t>
            </a:r>
            <a:endParaRPr lang="en-US" dirty="0"/>
          </a:p>
        </p:txBody>
      </p:sp>
      <p:sp>
        <p:nvSpPr>
          <p:cNvPr id="183299" name="Text Box 3"/>
          <p:cNvSpPr txBox="1">
            <a:spLocks noChangeArrowheads="1"/>
          </p:cNvSpPr>
          <p:nvPr/>
        </p:nvSpPr>
        <p:spPr bwMode="auto">
          <a:xfrm>
            <a:off x="287226" y="1923222"/>
            <a:ext cx="2570518" cy="145424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61" tIns="34289" rIns="68561" bIns="34289">
            <a:spAutoFit/>
          </a:bodyPr>
          <a:lstStyle/>
          <a:p>
            <a:pPr eaLnBrk="0" hangingPunct="0"/>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name</a:t>
            </a:r>
            <a:endParaRPr lang="en-US" sz="1500" dirty="0">
              <a:latin typeface="Menlo" charset="0"/>
              <a:ea typeface="Menlo" charset="0"/>
              <a:cs typeface="Menlo" charset="0"/>
            </a:endParaRPr>
          </a:p>
          <a:p>
            <a:pPr eaLnBrk="0" hangingPunct="0"/>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Product</a:t>
            </a:r>
            <a:endParaRPr lang="en-US" sz="1500" dirty="0">
              <a:latin typeface="Menlo" charset="0"/>
              <a:ea typeface="Menlo" charset="0"/>
              <a:cs typeface="Menlo" charset="0"/>
            </a:endParaRPr>
          </a:p>
          <a:p>
            <a:pPr eaLnBrk="0" hangingPunct="0"/>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a:t>
            </a:r>
            <a:r>
              <a:rPr lang="en-US" sz="1500" dirty="0">
                <a:latin typeface="Menlo" charset="0"/>
                <a:ea typeface="Menlo" charset="0"/>
                <a:cs typeface="Menlo" charset="0"/>
              </a:rPr>
              <a:t>price </a:t>
            </a:r>
            <a:r>
              <a:rPr lang="en-US" sz="1500" dirty="0">
                <a:latin typeface="Menlo" charset="0"/>
                <a:ea typeface="Menlo" charset="0"/>
                <a:cs typeface="Menlo" charset="0"/>
              </a:rPr>
              <a:t>&gt; </a:t>
            </a:r>
            <a:r>
              <a:rPr lang="en-US" sz="1500" dirty="0">
                <a:solidFill>
                  <a:srgbClr val="FF0066"/>
                </a:solidFill>
                <a:latin typeface="Menlo" charset="0"/>
                <a:ea typeface="Menlo" charset="0"/>
                <a:cs typeface="Menlo" charset="0"/>
              </a:rPr>
              <a:t>ALL</a:t>
            </a:r>
            <a:r>
              <a:rPr lang="en-US" sz="1500" dirty="0">
                <a:latin typeface="Menlo" charset="0"/>
                <a:ea typeface="Menlo" charset="0"/>
                <a:cs typeface="Menlo" charset="0"/>
              </a:rPr>
              <a:t>(</a:t>
            </a:r>
            <a:endParaRPr lang="en-US" sz="1500" dirty="0">
              <a:solidFill>
                <a:schemeClr val="accent2"/>
              </a:solidFill>
              <a:latin typeface="Menlo" charset="0"/>
              <a:ea typeface="Menlo" charset="0"/>
              <a:cs typeface="Menlo" charset="0"/>
            </a:endParaRPr>
          </a:p>
          <a:p>
            <a:pPr eaLnBrk="0" hangingPunct="0"/>
            <a:r>
              <a:rPr lang="en-US" sz="1500" dirty="0">
                <a:solidFill>
                  <a:schemeClr val="accent2"/>
                </a:solidFill>
                <a:latin typeface="Menlo" charset="0"/>
                <a:ea typeface="Menlo" charset="0"/>
                <a:cs typeface="Menlo" charset="0"/>
              </a:rPr>
              <a:t> </a:t>
            </a:r>
            <a:r>
              <a:rPr lang="en-US" sz="1500" dirty="0">
                <a:solidFill>
                  <a:schemeClr val="accent2"/>
                </a:solidFill>
                <a:latin typeface="Menlo" charset="0"/>
                <a:ea typeface="Menlo" charset="0"/>
                <a:cs typeface="Menlo" charset="0"/>
              </a:rPr>
              <a:t> SELECT</a:t>
            </a:r>
            <a:r>
              <a:rPr lang="en-US" sz="1500" dirty="0">
                <a:latin typeface="Menlo" charset="0"/>
                <a:ea typeface="Menlo" charset="0"/>
                <a:cs typeface="Menlo" charset="0"/>
              </a:rPr>
              <a:t> </a:t>
            </a:r>
            <a:r>
              <a:rPr lang="en-US" sz="1500" dirty="0">
                <a:latin typeface="Menlo" charset="0"/>
                <a:ea typeface="Menlo" charset="0"/>
                <a:cs typeface="Menlo" charset="0"/>
              </a:rPr>
              <a:t>price</a:t>
            </a:r>
          </a:p>
          <a:p>
            <a:pPr eaLnBrk="0" hangingPunct="0"/>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Product</a:t>
            </a:r>
            <a:endParaRPr lang="en-US" sz="1500" dirty="0">
              <a:latin typeface="Menlo" charset="0"/>
              <a:ea typeface="Menlo" charset="0"/>
              <a:cs typeface="Menlo" charset="0"/>
            </a:endParaRPr>
          </a:p>
          <a:p>
            <a:pPr eaLnBrk="0" hangingPunct="0"/>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maker = ‘G’)</a:t>
            </a:r>
            <a:endParaRPr lang="en-US" sz="1500" dirty="0">
              <a:latin typeface="Menlo" charset="0"/>
              <a:ea typeface="Menlo" charset="0"/>
              <a:cs typeface="Menlo" charset="0"/>
            </a:endParaRPr>
          </a:p>
        </p:txBody>
      </p:sp>
      <p:sp>
        <p:nvSpPr>
          <p:cNvPr id="183300" name="Text Box 4"/>
          <p:cNvSpPr txBox="1">
            <a:spLocks noChangeArrowheads="1"/>
          </p:cNvSpPr>
          <p:nvPr/>
        </p:nvSpPr>
        <p:spPr bwMode="auto">
          <a:xfrm>
            <a:off x="4315852" y="901240"/>
            <a:ext cx="4423489" cy="30008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61" tIns="34289" rIns="68561" bIns="34289">
            <a:spAutoFit/>
          </a:bodyPr>
          <a:lstStyle/>
          <a:p>
            <a:pPr eaLnBrk="0" hangingPunct="0"/>
            <a:r>
              <a:rPr lang="en-US" sz="1500" dirty="0">
                <a:solidFill>
                  <a:schemeClr val="accent2"/>
                </a:solidFill>
                <a:latin typeface="Menlo" charset="0"/>
                <a:ea typeface="Menlo" charset="0"/>
                <a:cs typeface="Menlo" charset="0"/>
              </a:rPr>
              <a:t>Product(name, price, category</a:t>
            </a:r>
            <a:r>
              <a:rPr lang="en-US" sz="1500" dirty="0">
                <a:solidFill>
                  <a:schemeClr val="accent2"/>
                </a:solidFill>
                <a:latin typeface="Menlo" charset="0"/>
                <a:ea typeface="Menlo" charset="0"/>
                <a:cs typeface="Menlo" charset="0"/>
              </a:rPr>
              <a:t>, maker</a:t>
            </a:r>
            <a:r>
              <a:rPr lang="en-US" sz="1500" dirty="0">
                <a:solidFill>
                  <a:schemeClr val="accent2"/>
                </a:solidFill>
                <a:latin typeface="Menlo" charset="0"/>
                <a:ea typeface="Menlo" charset="0"/>
                <a:cs typeface="Menlo" charset="0"/>
              </a:rPr>
              <a:t>)</a:t>
            </a:r>
            <a:endParaRPr lang="en-US" sz="1500" dirty="0">
              <a:solidFill>
                <a:schemeClr val="accent2"/>
              </a:solidFill>
              <a:latin typeface="Menlo" charset="0"/>
              <a:ea typeface="Menlo" charset="0"/>
              <a:cs typeface="Menlo" charset="0"/>
            </a:endParaRPr>
          </a:p>
        </p:txBody>
      </p:sp>
      <p:sp>
        <p:nvSpPr>
          <p:cNvPr id="2" name="Rectangle 1"/>
          <p:cNvSpPr/>
          <p:nvPr/>
        </p:nvSpPr>
        <p:spPr>
          <a:xfrm>
            <a:off x="287226" y="3950082"/>
            <a:ext cx="2562240" cy="900244"/>
          </a:xfrm>
          <a:prstGeom prst="rect">
            <a:avLst/>
          </a:prstGeom>
        </p:spPr>
        <p:txBody>
          <a:bodyPr wrap="square" lIns="68561" tIns="34289" rIns="68561" bIns="34289">
            <a:spAutoFit/>
          </a:bodyPr>
          <a:lstStyle/>
          <a:p>
            <a:pPr eaLnBrk="0" hangingPunct="0"/>
            <a:r>
              <a:rPr lang="en-US" sz="1800" dirty="0">
                <a:latin typeface="+mj-lt"/>
              </a:rPr>
              <a:t>Find products that are more expensive than </a:t>
            </a:r>
            <a:r>
              <a:rPr lang="en-US" sz="1800" b="1" i="1" dirty="0">
                <a:latin typeface="+mj-lt"/>
              </a:rPr>
              <a:t>all products</a:t>
            </a:r>
            <a:r>
              <a:rPr lang="en-US" sz="1800" dirty="0">
                <a:latin typeface="+mj-lt"/>
              </a:rPr>
              <a:t> produced by “G”</a:t>
            </a:r>
            <a:endParaRPr lang="en-US" sz="1800" dirty="0">
              <a:latin typeface="+mj-lt"/>
            </a:endParaRPr>
          </a:p>
        </p:txBody>
      </p:sp>
      <p:sp>
        <p:nvSpPr>
          <p:cNvPr id="11" name="Rectangle 10"/>
          <p:cNvSpPr/>
          <p:nvPr/>
        </p:nvSpPr>
        <p:spPr>
          <a:xfrm>
            <a:off x="287225" y="1371678"/>
            <a:ext cx="662268" cy="438580"/>
          </a:xfrm>
          <a:prstGeom prst="rect">
            <a:avLst/>
          </a:prstGeom>
        </p:spPr>
        <p:txBody>
          <a:bodyPr wrap="square" lIns="68561" tIns="34289" rIns="68561" bIns="34289">
            <a:spAutoFit/>
          </a:bodyPr>
          <a:lstStyle/>
          <a:p>
            <a:pPr algn="ctr" eaLnBrk="0" hangingPunct="0"/>
            <a:r>
              <a:rPr lang="en-US" sz="2400" dirty="0">
                <a:latin typeface="+mj-lt"/>
              </a:rPr>
              <a:t>ALL</a:t>
            </a:r>
            <a:endParaRPr lang="en-US" sz="2400" dirty="0">
              <a:latin typeface="+mj-lt"/>
            </a:endParaRPr>
          </a:p>
        </p:txBody>
      </p:sp>
      <p:sp>
        <p:nvSpPr>
          <p:cNvPr id="13" name="Text Box 3"/>
          <p:cNvSpPr txBox="1">
            <a:spLocks noChangeArrowheads="1"/>
          </p:cNvSpPr>
          <p:nvPr/>
        </p:nvSpPr>
        <p:spPr bwMode="auto">
          <a:xfrm>
            <a:off x="3195714" y="1905489"/>
            <a:ext cx="2570518" cy="145424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61" tIns="34289" rIns="68561" bIns="34289">
            <a:spAutoFit/>
          </a:bodyPr>
          <a:lstStyle/>
          <a:p>
            <a:pPr eaLnBrk="0" hangingPunct="0"/>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name</a:t>
            </a:r>
            <a:endParaRPr lang="en-US" sz="1500" dirty="0">
              <a:latin typeface="Menlo" charset="0"/>
              <a:ea typeface="Menlo" charset="0"/>
              <a:cs typeface="Menlo" charset="0"/>
            </a:endParaRPr>
          </a:p>
          <a:p>
            <a:pPr eaLnBrk="0" hangingPunct="0"/>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Product</a:t>
            </a:r>
            <a:endParaRPr lang="en-US" sz="1500" dirty="0">
              <a:latin typeface="Menlo" charset="0"/>
              <a:ea typeface="Menlo" charset="0"/>
              <a:cs typeface="Menlo" charset="0"/>
            </a:endParaRPr>
          </a:p>
          <a:p>
            <a:pPr eaLnBrk="0" hangingPunct="0"/>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a:t>
            </a:r>
            <a:r>
              <a:rPr lang="en-US" sz="1500" dirty="0">
                <a:latin typeface="Menlo" charset="0"/>
                <a:ea typeface="Menlo" charset="0"/>
                <a:cs typeface="Menlo" charset="0"/>
              </a:rPr>
              <a:t>price </a:t>
            </a:r>
            <a:r>
              <a:rPr lang="en-US" sz="1500" dirty="0">
                <a:latin typeface="Menlo" charset="0"/>
                <a:ea typeface="Menlo" charset="0"/>
                <a:cs typeface="Menlo" charset="0"/>
              </a:rPr>
              <a:t>&gt; </a:t>
            </a:r>
            <a:r>
              <a:rPr lang="en-US" sz="1500" dirty="0">
                <a:solidFill>
                  <a:srgbClr val="FF0066"/>
                </a:solidFill>
                <a:latin typeface="Menlo" charset="0"/>
                <a:ea typeface="Menlo" charset="0"/>
                <a:cs typeface="Menlo" charset="0"/>
              </a:rPr>
              <a:t>ANY</a:t>
            </a:r>
            <a:r>
              <a:rPr lang="en-US" sz="1500" dirty="0">
                <a:latin typeface="Menlo" charset="0"/>
                <a:ea typeface="Menlo" charset="0"/>
                <a:cs typeface="Menlo" charset="0"/>
              </a:rPr>
              <a:t>(</a:t>
            </a:r>
            <a:endParaRPr lang="en-US" sz="1500" dirty="0">
              <a:solidFill>
                <a:schemeClr val="accent2"/>
              </a:solidFill>
              <a:latin typeface="Menlo" charset="0"/>
              <a:ea typeface="Menlo" charset="0"/>
              <a:cs typeface="Menlo" charset="0"/>
            </a:endParaRPr>
          </a:p>
          <a:p>
            <a:pPr eaLnBrk="0" hangingPunct="0"/>
            <a:r>
              <a:rPr lang="en-US" sz="1500" dirty="0">
                <a:solidFill>
                  <a:schemeClr val="accent2"/>
                </a:solidFill>
                <a:latin typeface="Menlo" charset="0"/>
                <a:ea typeface="Menlo" charset="0"/>
                <a:cs typeface="Menlo" charset="0"/>
              </a:rPr>
              <a:t> </a:t>
            </a:r>
            <a:r>
              <a:rPr lang="en-US" sz="1500" dirty="0">
                <a:solidFill>
                  <a:schemeClr val="accent2"/>
                </a:solidFill>
                <a:latin typeface="Menlo" charset="0"/>
                <a:ea typeface="Menlo" charset="0"/>
                <a:cs typeface="Menlo" charset="0"/>
              </a:rPr>
              <a:t> SELECT</a:t>
            </a:r>
            <a:r>
              <a:rPr lang="en-US" sz="1500" dirty="0">
                <a:latin typeface="Menlo" charset="0"/>
                <a:ea typeface="Menlo" charset="0"/>
                <a:cs typeface="Menlo" charset="0"/>
              </a:rPr>
              <a:t> </a:t>
            </a:r>
            <a:r>
              <a:rPr lang="en-US" sz="1500" dirty="0">
                <a:latin typeface="Menlo" charset="0"/>
                <a:ea typeface="Menlo" charset="0"/>
                <a:cs typeface="Menlo" charset="0"/>
              </a:rPr>
              <a:t>price</a:t>
            </a:r>
          </a:p>
          <a:p>
            <a:pPr eaLnBrk="0" hangingPunct="0"/>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Product</a:t>
            </a:r>
            <a:endParaRPr lang="en-US" sz="1500" dirty="0">
              <a:latin typeface="Menlo" charset="0"/>
              <a:ea typeface="Menlo" charset="0"/>
              <a:cs typeface="Menlo" charset="0"/>
            </a:endParaRPr>
          </a:p>
          <a:p>
            <a:pPr eaLnBrk="0" hangingPunct="0"/>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maker = ‘G’)</a:t>
            </a:r>
            <a:endParaRPr lang="en-US" sz="1500" dirty="0">
              <a:latin typeface="Menlo" charset="0"/>
              <a:ea typeface="Menlo" charset="0"/>
              <a:cs typeface="Menlo" charset="0"/>
            </a:endParaRPr>
          </a:p>
        </p:txBody>
      </p:sp>
      <p:sp>
        <p:nvSpPr>
          <p:cNvPr id="14" name="Rectangle 13"/>
          <p:cNvSpPr/>
          <p:nvPr/>
        </p:nvSpPr>
        <p:spPr>
          <a:xfrm>
            <a:off x="3195714" y="1341033"/>
            <a:ext cx="662268" cy="438580"/>
          </a:xfrm>
          <a:prstGeom prst="rect">
            <a:avLst/>
          </a:prstGeom>
        </p:spPr>
        <p:txBody>
          <a:bodyPr wrap="square" lIns="68561" tIns="34289" rIns="68561" bIns="34289">
            <a:spAutoFit/>
          </a:bodyPr>
          <a:lstStyle/>
          <a:p>
            <a:pPr algn="ctr" eaLnBrk="0" hangingPunct="0"/>
            <a:r>
              <a:rPr lang="en-US" sz="2400" dirty="0">
                <a:latin typeface="+mj-lt"/>
              </a:rPr>
              <a:t>ANY</a:t>
            </a:r>
            <a:endParaRPr lang="en-US" sz="2400" dirty="0">
              <a:latin typeface="+mj-lt"/>
            </a:endParaRPr>
          </a:p>
        </p:txBody>
      </p:sp>
      <p:sp>
        <p:nvSpPr>
          <p:cNvPr id="15" name="Text Box 3"/>
          <p:cNvSpPr txBox="1">
            <a:spLocks noChangeArrowheads="1"/>
          </p:cNvSpPr>
          <p:nvPr/>
        </p:nvSpPr>
        <p:spPr bwMode="auto">
          <a:xfrm>
            <a:off x="6039656" y="1905490"/>
            <a:ext cx="2789682" cy="214674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lIns="68561" tIns="34289" rIns="68561" bIns="34289">
            <a:spAutoFit/>
          </a:bodyPr>
          <a:lstStyle/>
          <a:p>
            <a:pPr eaLnBrk="0" hangingPunct="0"/>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name</a:t>
            </a:r>
            <a:endParaRPr lang="en-US" sz="1500" dirty="0">
              <a:latin typeface="Menlo" charset="0"/>
              <a:ea typeface="Menlo" charset="0"/>
              <a:cs typeface="Menlo" charset="0"/>
            </a:endParaRPr>
          </a:p>
          <a:p>
            <a:pPr eaLnBrk="0" hangingPunct="0"/>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Product p1</a:t>
            </a:r>
            <a:endParaRPr lang="en-US" sz="1500" dirty="0">
              <a:latin typeface="Menlo" charset="0"/>
              <a:ea typeface="Menlo" charset="0"/>
              <a:cs typeface="Menlo" charset="0"/>
            </a:endParaRPr>
          </a:p>
          <a:p>
            <a:pPr eaLnBrk="0" hangingPunct="0"/>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a:t>
            </a:r>
            <a:r>
              <a:rPr lang="en-US" sz="1500" dirty="0">
                <a:solidFill>
                  <a:srgbClr val="FF0000"/>
                </a:solidFill>
                <a:latin typeface="Menlo" charset="0"/>
                <a:ea typeface="Menlo" charset="0"/>
                <a:cs typeface="Menlo" charset="0"/>
              </a:rPr>
              <a:t>EXISTS</a:t>
            </a:r>
            <a:r>
              <a:rPr lang="en-US" sz="1500" dirty="0">
                <a:latin typeface="Menlo" charset="0"/>
                <a:ea typeface="Menlo" charset="0"/>
                <a:cs typeface="Menlo" charset="0"/>
              </a:rPr>
              <a:t> (</a:t>
            </a:r>
            <a:endParaRPr lang="en-US" sz="1500" dirty="0">
              <a:solidFill>
                <a:schemeClr val="accent2"/>
              </a:solidFill>
              <a:latin typeface="Menlo" charset="0"/>
              <a:ea typeface="Menlo" charset="0"/>
              <a:cs typeface="Menlo" charset="0"/>
            </a:endParaRPr>
          </a:p>
          <a:p>
            <a:pPr eaLnBrk="0" hangingPunct="0"/>
            <a:r>
              <a:rPr lang="en-US" sz="1500" dirty="0">
                <a:solidFill>
                  <a:schemeClr val="accent2"/>
                </a:solidFill>
                <a:latin typeface="Menlo" charset="0"/>
                <a:ea typeface="Menlo" charset="0"/>
                <a:cs typeface="Menlo" charset="0"/>
              </a:rPr>
              <a:t> </a:t>
            </a:r>
            <a:r>
              <a:rPr lang="en-US" sz="1500" dirty="0">
                <a:solidFill>
                  <a:schemeClr val="accent2"/>
                </a:solidFill>
                <a:latin typeface="Menlo" charset="0"/>
                <a:ea typeface="Menlo" charset="0"/>
                <a:cs typeface="Menlo" charset="0"/>
              </a:rPr>
              <a:t> SELECT</a:t>
            </a:r>
            <a:r>
              <a:rPr lang="en-US" sz="1500" dirty="0">
                <a:latin typeface="Menlo" charset="0"/>
                <a:ea typeface="Menlo" charset="0"/>
                <a:cs typeface="Menlo" charset="0"/>
              </a:rPr>
              <a:t> *</a:t>
            </a:r>
            <a:endParaRPr lang="en-US" sz="1500" dirty="0">
              <a:latin typeface="Menlo" charset="0"/>
              <a:ea typeface="Menlo" charset="0"/>
              <a:cs typeface="Menlo" charset="0"/>
            </a:endParaRPr>
          </a:p>
          <a:p>
            <a:pPr eaLnBrk="0" hangingPunct="0"/>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Product p2</a:t>
            </a:r>
            <a:endParaRPr lang="en-US" sz="1500" dirty="0">
              <a:latin typeface="Menlo" charset="0"/>
              <a:ea typeface="Menlo" charset="0"/>
              <a:cs typeface="Menlo" charset="0"/>
            </a:endParaRPr>
          </a:p>
          <a:p>
            <a:pPr eaLnBrk="0" hangingPunct="0"/>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p2.maker = ‘G’</a:t>
            </a:r>
          </a:p>
          <a:p>
            <a:pPr eaLnBrk="0" hangingPunct="0"/>
            <a:r>
              <a:rPr lang="en-US" sz="1500" dirty="0">
                <a:latin typeface="Menlo" charset="0"/>
                <a:ea typeface="Menlo" charset="0"/>
                <a:cs typeface="Menlo" charset="0"/>
              </a:rPr>
              <a:t> </a:t>
            </a:r>
            <a:r>
              <a:rPr lang="en-US" sz="1500" dirty="0">
                <a:latin typeface="Menlo" charset="0"/>
                <a:ea typeface="Menlo" charset="0"/>
                <a:cs typeface="Menlo" charset="0"/>
              </a:rPr>
              <a:t>   AND  p1.price = 		p2.price)</a:t>
            </a:r>
            <a:endParaRPr lang="en-US" sz="1500" dirty="0">
              <a:latin typeface="Menlo" charset="0"/>
              <a:ea typeface="Menlo" charset="0"/>
              <a:cs typeface="Menlo" charset="0"/>
            </a:endParaRPr>
          </a:p>
        </p:txBody>
      </p:sp>
      <p:sp>
        <p:nvSpPr>
          <p:cNvPr id="16" name="Rectangle 15"/>
          <p:cNvSpPr/>
          <p:nvPr/>
        </p:nvSpPr>
        <p:spPr>
          <a:xfrm>
            <a:off x="6039676" y="1338231"/>
            <a:ext cx="1008517" cy="438580"/>
          </a:xfrm>
          <a:prstGeom prst="rect">
            <a:avLst/>
          </a:prstGeom>
        </p:spPr>
        <p:txBody>
          <a:bodyPr wrap="square" lIns="68561" tIns="34289" rIns="68561" bIns="34289">
            <a:spAutoFit/>
          </a:bodyPr>
          <a:lstStyle/>
          <a:p>
            <a:pPr algn="ctr" eaLnBrk="0" hangingPunct="0"/>
            <a:r>
              <a:rPr lang="en-US" sz="2400">
                <a:latin typeface="+mj-lt"/>
              </a:rPr>
              <a:t>EXISTS</a:t>
            </a:r>
            <a:endParaRPr lang="en-US" sz="2400" dirty="0">
              <a:latin typeface="+mj-lt"/>
            </a:endParaRPr>
          </a:p>
        </p:txBody>
      </p:sp>
      <p:sp>
        <p:nvSpPr>
          <p:cNvPr id="17" name="Rectangle 16"/>
          <p:cNvSpPr/>
          <p:nvPr/>
        </p:nvSpPr>
        <p:spPr>
          <a:xfrm>
            <a:off x="3195714" y="3950092"/>
            <a:ext cx="2562240" cy="1177243"/>
          </a:xfrm>
          <a:prstGeom prst="rect">
            <a:avLst/>
          </a:prstGeom>
        </p:spPr>
        <p:txBody>
          <a:bodyPr wrap="square" lIns="68561" tIns="34289" rIns="68561" bIns="34289">
            <a:spAutoFit/>
          </a:bodyPr>
          <a:lstStyle/>
          <a:p>
            <a:pPr eaLnBrk="0" hangingPunct="0"/>
            <a:r>
              <a:rPr lang="en-US" sz="1800" dirty="0">
                <a:latin typeface="+mj-lt"/>
              </a:rPr>
              <a:t>Find products that are more expensive than </a:t>
            </a:r>
            <a:r>
              <a:rPr lang="en-US" sz="1800" b="1" i="1" dirty="0">
                <a:latin typeface="+mj-lt"/>
              </a:rPr>
              <a:t>any one product</a:t>
            </a:r>
            <a:r>
              <a:rPr lang="en-US" sz="1800" dirty="0">
                <a:latin typeface="+mj-lt"/>
              </a:rPr>
              <a:t> produced by “G”</a:t>
            </a:r>
            <a:endParaRPr lang="en-US" sz="1800" dirty="0">
              <a:latin typeface="+mj-lt"/>
            </a:endParaRPr>
          </a:p>
        </p:txBody>
      </p:sp>
      <p:sp>
        <p:nvSpPr>
          <p:cNvPr id="18" name="Rectangle 17"/>
          <p:cNvSpPr/>
          <p:nvPr/>
        </p:nvSpPr>
        <p:spPr>
          <a:xfrm>
            <a:off x="6039656" y="3950092"/>
            <a:ext cx="2562240" cy="1177243"/>
          </a:xfrm>
          <a:prstGeom prst="rect">
            <a:avLst/>
          </a:prstGeom>
        </p:spPr>
        <p:txBody>
          <a:bodyPr wrap="square" lIns="68561" tIns="34289" rIns="68561" bIns="34289">
            <a:spAutoFit/>
          </a:bodyPr>
          <a:lstStyle/>
          <a:p>
            <a:pPr eaLnBrk="0" hangingPunct="0"/>
            <a:r>
              <a:rPr lang="en-US" sz="1800" dirty="0">
                <a:latin typeface="+mj-lt"/>
              </a:rPr>
              <a:t>Find products where </a:t>
            </a:r>
            <a:r>
              <a:rPr lang="en-US" sz="1800" b="1" i="1" dirty="0">
                <a:latin typeface="+mj-lt"/>
              </a:rPr>
              <a:t>there exists some</a:t>
            </a:r>
            <a:r>
              <a:rPr lang="en-US" sz="1800" dirty="0">
                <a:latin typeface="+mj-lt"/>
              </a:rPr>
              <a:t> product with the same price produced by “G”</a:t>
            </a:r>
            <a:endParaRPr lang="en-US" sz="1800" dirty="0">
              <a:latin typeface="+mj-lt"/>
            </a:endParaRPr>
          </a:p>
        </p:txBody>
      </p:sp>
      <p:grpSp>
        <p:nvGrpSpPr>
          <p:cNvPr id="19" name="Group 18"/>
          <p:cNvGrpSpPr/>
          <p:nvPr/>
        </p:nvGrpSpPr>
        <p:grpSpPr>
          <a:xfrm>
            <a:off x="0" y="-16881"/>
            <a:ext cx="9144000" cy="261610"/>
            <a:chOff x="0" y="-22510"/>
            <a:chExt cx="12192000" cy="348813"/>
          </a:xfrm>
        </p:grpSpPr>
        <p:sp>
          <p:nvSpPr>
            <p:cNvPr id="20" name="Rectangle 19"/>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21" name="TextBox 20"/>
            <p:cNvSpPr txBox="1"/>
            <p:nvPr/>
          </p:nvSpPr>
          <p:spPr>
            <a:xfrm>
              <a:off x="188780" y="-22510"/>
              <a:ext cx="2524623"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&gt;  Lecture 3</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900572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2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nimBg="1"/>
      <p:bldP spid="183300" grpId="0" animBg="1"/>
      <p:bldP spid="2" grpId="0"/>
      <p:bldP spid="11" grpId="0"/>
      <p:bldP spid="13" grpId="0" animBg="1"/>
      <p:bldP spid="14" grpId="0"/>
      <p:bldP spid="15" grpId="0" animBg="1"/>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9E92735-C9B9-4325-BCC9-0EAC5E63928C}" type="slidenum">
              <a:rPr lang="en-US"/>
              <a:pPr/>
              <a:t>9</a:t>
            </a:fld>
            <a:endParaRPr lang="en-US"/>
          </a:p>
        </p:txBody>
      </p:sp>
      <p:sp>
        <p:nvSpPr>
          <p:cNvPr id="186370" name="Rectangle 2"/>
          <p:cNvSpPr>
            <a:spLocks noGrp="1" noChangeArrowheads="1"/>
          </p:cNvSpPr>
          <p:nvPr>
            <p:ph type="title"/>
          </p:nvPr>
        </p:nvSpPr>
        <p:spPr/>
        <p:txBody>
          <a:bodyPr/>
          <a:lstStyle/>
          <a:p>
            <a:r>
              <a:rPr lang="en-US" dirty="0" smtClean="0"/>
              <a:t>Grouping &amp; Aggregations: GROUP BY</a:t>
            </a:r>
            <a:endParaRPr lang="en-US" dirty="0"/>
          </a:p>
        </p:txBody>
      </p:sp>
      <p:sp>
        <p:nvSpPr>
          <p:cNvPr id="186372" name="Text Box 4"/>
          <p:cNvSpPr txBox="1">
            <a:spLocks noChangeArrowheads="1"/>
          </p:cNvSpPr>
          <p:nvPr/>
        </p:nvSpPr>
        <p:spPr bwMode="auto">
          <a:xfrm>
            <a:off x="6229349" y="1770054"/>
            <a:ext cx="2493852" cy="1685075"/>
          </a:xfrm>
          <a:prstGeom prst="rect">
            <a:avLst/>
          </a:prstGeom>
          <a:noFill/>
          <a:ln w="9525">
            <a:noFill/>
            <a:miter lim="800000"/>
            <a:headEnd/>
            <a:tailEnd/>
          </a:ln>
          <a:effectLst/>
        </p:spPr>
        <p:txBody>
          <a:bodyPr wrap="square" lIns="68562" tIns="34289" rIns="68562" bIns="34289">
            <a:spAutoFit/>
          </a:bodyPr>
          <a:lstStyle/>
          <a:p>
            <a:pPr eaLnBrk="0" hangingPunct="0"/>
            <a:r>
              <a:rPr lang="en-US" sz="2100" dirty="0">
                <a:latin typeface="+mj-lt"/>
              </a:rPr>
              <a:t>Find total sales after 10/1/2005, </a:t>
            </a:r>
            <a:r>
              <a:rPr lang="en-US" sz="2100" dirty="0">
                <a:latin typeface="+mj-lt"/>
              </a:rPr>
              <a:t>only </a:t>
            </a:r>
            <a:r>
              <a:rPr lang="en-US" sz="2100" dirty="0">
                <a:latin typeface="+mj-lt"/>
              </a:rPr>
              <a:t>for products </a:t>
            </a:r>
            <a:r>
              <a:rPr lang="en-US" sz="2100" dirty="0">
                <a:latin typeface="+mj-lt"/>
              </a:rPr>
              <a:t>that have more than</a:t>
            </a:r>
          </a:p>
          <a:p>
            <a:pPr eaLnBrk="0" hangingPunct="0"/>
            <a:r>
              <a:rPr lang="en-US" sz="2100" dirty="0">
                <a:latin typeface="+mj-lt"/>
              </a:rPr>
              <a:t>1</a:t>
            </a:r>
            <a:r>
              <a:rPr lang="en-US" sz="2100" dirty="0">
                <a:latin typeface="+mj-lt"/>
              </a:rPr>
              <a:t>0 total units sold</a:t>
            </a:r>
            <a:endParaRPr lang="en-US" sz="2100" dirty="0">
              <a:latin typeface="+mj-lt"/>
            </a:endParaRPr>
          </a:p>
        </p:txBody>
      </p:sp>
      <p:sp>
        <p:nvSpPr>
          <p:cNvPr id="186373" name="Text Box 5"/>
          <p:cNvSpPr txBox="1">
            <a:spLocks noChangeArrowheads="1"/>
          </p:cNvSpPr>
          <p:nvPr/>
        </p:nvSpPr>
        <p:spPr bwMode="auto">
          <a:xfrm>
            <a:off x="628658" y="3606855"/>
            <a:ext cx="4821195" cy="346247"/>
          </a:xfrm>
          <a:prstGeom prst="rect">
            <a:avLst/>
          </a:prstGeom>
          <a:solidFill>
            <a:schemeClr val="accent1">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lIns="68562" tIns="34289" rIns="68562" bIns="34289">
            <a:spAutoFit/>
          </a:bodyPr>
          <a:lstStyle/>
          <a:p>
            <a:pPr eaLnBrk="0" hangingPunct="0"/>
            <a:r>
              <a:rPr lang="en-US" sz="1800" dirty="0">
                <a:latin typeface="+mj-lt"/>
              </a:rPr>
              <a:t>HAVING </a:t>
            </a:r>
            <a:r>
              <a:rPr lang="en-US" sz="1800" dirty="0">
                <a:latin typeface="+mj-lt"/>
              </a:rPr>
              <a:t>clauses </a:t>
            </a:r>
            <a:r>
              <a:rPr lang="en-US" sz="1800" dirty="0">
                <a:latin typeface="+mj-lt"/>
              </a:rPr>
              <a:t>contains conditions on </a:t>
            </a:r>
            <a:r>
              <a:rPr lang="en-US" sz="1800" b="1" dirty="0">
                <a:latin typeface="+mj-lt"/>
              </a:rPr>
              <a:t>aggregates</a:t>
            </a:r>
            <a:endParaRPr lang="en-US" sz="1800" b="1" dirty="0">
              <a:latin typeface="+mj-lt"/>
            </a:endParaRPr>
          </a:p>
        </p:txBody>
      </p:sp>
      <p:sp>
        <p:nvSpPr>
          <p:cNvPr id="11" name="Text Box 1032"/>
          <p:cNvSpPr txBox="1">
            <a:spLocks noChangeArrowheads="1"/>
          </p:cNvSpPr>
          <p:nvPr/>
        </p:nvSpPr>
        <p:spPr bwMode="auto">
          <a:xfrm>
            <a:off x="628667" y="1786113"/>
            <a:ext cx="5280493" cy="145424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lIns="68562" tIns="34289" rIns="68562" bIns="34289">
            <a:spAutoFit/>
          </a:bodyPr>
          <a:lstStyle/>
          <a:p>
            <a:pPr eaLnBrk="0" hangingPunct="0"/>
            <a:r>
              <a:rPr lang="en-US" sz="1800" dirty="0">
                <a:solidFill>
                  <a:schemeClr val="accent2"/>
                </a:solidFill>
                <a:latin typeface="Menlo" charset="0"/>
                <a:ea typeface="Menlo" charset="0"/>
                <a:cs typeface="Menlo" charset="0"/>
              </a:rPr>
              <a:t>SELECT </a:t>
            </a:r>
            <a:r>
              <a:rPr lang="en-US" sz="1800" dirty="0">
                <a:latin typeface="Menlo" charset="0"/>
                <a:ea typeface="Menlo" charset="0"/>
                <a:cs typeface="Menlo" charset="0"/>
              </a:rPr>
              <a:t> </a:t>
            </a:r>
            <a:r>
              <a:rPr lang="en-US" sz="1800" dirty="0">
                <a:latin typeface="Menlo" charset="0"/>
                <a:ea typeface="Menlo" charset="0"/>
                <a:cs typeface="Menlo" charset="0"/>
              </a:rPr>
              <a:t> product</a:t>
            </a:r>
            <a:r>
              <a:rPr lang="en-US" sz="1800" dirty="0">
                <a:latin typeface="Menlo" charset="0"/>
                <a:ea typeface="Menlo" charset="0"/>
                <a:cs typeface="Menlo" charset="0"/>
              </a:rPr>
              <a:t>, </a:t>
            </a:r>
            <a:r>
              <a:rPr lang="en-US" sz="1800" dirty="0">
                <a:latin typeface="Menlo" charset="0"/>
                <a:ea typeface="Menlo" charset="0"/>
                <a:cs typeface="Menlo" charset="0"/>
              </a:rPr>
              <a:t>SUM(price*quantity)</a:t>
            </a:r>
          </a:p>
          <a:p>
            <a:pPr eaLnBrk="0" hangingPunct="0"/>
            <a:r>
              <a:rPr lang="en-US" sz="1800" dirty="0">
                <a:solidFill>
                  <a:schemeClr val="accent2"/>
                </a:solidFill>
                <a:latin typeface="Menlo" charset="0"/>
                <a:ea typeface="Menlo" charset="0"/>
                <a:cs typeface="Menlo" charset="0"/>
              </a:rPr>
              <a:t>FROM</a:t>
            </a:r>
            <a:r>
              <a:rPr lang="en-US" sz="1800" dirty="0">
                <a:latin typeface="Menlo" charset="0"/>
                <a:ea typeface="Menlo" charset="0"/>
                <a:cs typeface="Menlo" charset="0"/>
              </a:rPr>
              <a:t>     Purchase</a:t>
            </a:r>
            <a:endParaRPr lang="en-US" sz="1800" dirty="0">
              <a:latin typeface="Menlo" charset="0"/>
              <a:ea typeface="Menlo" charset="0"/>
              <a:cs typeface="Menlo" charset="0"/>
            </a:endParaRPr>
          </a:p>
          <a:p>
            <a:pPr eaLnBrk="0" hangingPunct="0"/>
            <a:r>
              <a:rPr lang="en-US" sz="1800" dirty="0">
                <a:solidFill>
                  <a:schemeClr val="accent2"/>
                </a:solidFill>
                <a:latin typeface="Menlo" charset="0"/>
                <a:ea typeface="Menlo" charset="0"/>
                <a:cs typeface="Menlo" charset="0"/>
              </a:rPr>
              <a:t>WHERE</a:t>
            </a:r>
            <a:r>
              <a:rPr lang="en-US" sz="1800" dirty="0">
                <a:latin typeface="Menlo" charset="0"/>
                <a:ea typeface="Menlo" charset="0"/>
                <a:cs typeface="Menlo" charset="0"/>
              </a:rPr>
              <a:t>    </a:t>
            </a:r>
            <a:r>
              <a:rPr lang="en-US" sz="1800" dirty="0">
                <a:latin typeface="Menlo" charset="0"/>
                <a:ea typeface="Menlo" charset="0"/>
                <a:cs typeface="Menlo" charset="0"/>
              </a:rPr>
              <a:t>date </a:t>
            </a:r>
            <a:r>
              <a:rPr lang="en-US" sz="1800" dirty="0">
                <a:latin typeface="Menlo" charset="0"/>
                <a:ea typeface="Menlo" charset="0"/>
                <a:cs typeface="Menlo" charset="0"/>
              </a:rPr>
              <a:t>&gt; ‘10/1/2005’</a:t>
            </a:r>
          </a:p>
          <a:p>
            <a:pPr eaLnBrk="0" hangingPunct="0"/>
            <a:r>
              <a:rPr lang="en-US" sz="1800" dirty="0">
                <a:solidFill>
                  <a:schemeClr val="accent2"/>
                </a:solidFill>
                <a:latin typeface="Menlo" charset="0"/>
                <a:ea typeface="Menlo" charset="0"/>
                <a:cs typeface="Menlo" charset="0"/>
              </a:rPr>
              <a:t>GROUP BY </a:t>
            </a:r>
            <a:r>
              <a:rPr lang="en-US" sz="1800" dirty="0">
                <a:latin typeface="Menlo" charset="0"/>
                <a:ea typeface="Menlo" charset="0"/>
                <a:cs typeface="Menlo" charset="0"/>
              </a:rPr>
              <a:t>product</a:t>
            </a:r>
          </a:p>
          <a:p>
            <a:pPr eaLnBrk="0" hangingPunct="0"/>
            <a:r>
              <a:rPr lang="en-US" sz="1800" dirty="0">
                <a:solidFill>
                  <a:srgbClr val="FF0000"/>
                </a:solidFill>
                <a:latin typeface="Menlo" charset="0"/>
                <a:ea typeface="Menlo" charset="0"/>
                <a:cs typeface="Menlo" charset="0"/>
              </a:rPr>
              <a:t>HAVING</a:t>
            </a:r>
            <a:r>
              <a:rPr lang="en-US" sz="1800" dirty="0">
                <a:latin typeface="Menlo" charset="0"/>
                <a:ea typeface="Menlo" charset="0"/>
                <a:cs typeface="Menlo" charset="0"/>
              </a:rPr>
              <a:t>   SUM(quantity) &gt; </a:t>
            </a:r>
            <a:r>
              <a:rPr lang="en-US" sz="1800" dirty="0">
                <a:latin typeface="Menlo" charset="0"/>
                <a:ea typeface="Menlo" charset="0"/>
                <a:cs typeface="Menlo" charset="0"/>
              </a:rPr>
              <a:t>1</a:t>
            </a:r>
            <a:r>
              <a:rPr lang="en-US" sz="1800" dirty="0">
                <a:latin typeface="Menlo" charset="0"/>
                <a:ea typeface="Menlo" charset="0"/>
                <a:cs typeface="Menlo" charset="0"/>
              </a:rPr>
              <a:t>0</a:t>
            </a:r>
            <a:endParaRPr lang="en-US" sz="1800" dirty="0">
              <a:latin typeface="Menlo" charset="0"/>
              <a:ea typeface="Menlo" charset="0"/>
              <a:cs typeface="Menlo" charset="0"/>
            </a:endParaRPr>
          </a:p>
        </p:txBody>
      </p:sp>
      <p:sp>
        <p:nvSpPr>
          <p:cNvPr id="12" name="Text Box 5"/>
          <p:cNvSpPr txBox="1">
            <a:spLocks noChangeArrowheads="1"/>
          </p:cNvSpPr>
          <p:nvPr/>
        </p:nvSpPr>
        <p:spPr bwMode="auto">
          <a:xfrm>
            <a:off x="628651" y="4319588"/>
            <a:ext cx="5451450" cy="346247"/>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lIns="68562" tIns="34289" rIns="68562" bIns="34289">
            <a:spAutoFit/>
          </a:bodyPr>
          <a:lstStyle/>
          <a:p>
            <a:pPr eaLnBrk="0" hangingPunct="0"/>
            <a:r>
              <a:rPr lang="en-US" sz="1800" i="1" dirty="0">
                <a:latin typeface="+mj-lt"/>
              </a:rPr>
              <a:t>Whereas WHERE clauses condition on </a:t>
            </a:r>
            <a:r>
              <a:rPr lang="en-US" sz="1800" b="1" i="1" dirty="0">
                <a:latin typeface="+mj-lt"/>
              </a:rPr>
              <a:t>individual tuples…</a:t>
            </a:r>
            <a:endParaRPr lang="en-US" sz="1800" b="1" i="1" dirty="0">
              <a:latin typeface="+mj-lt"/>
            </a:endParaRPr>
          </a:p>
        </p:txBody>
      </p:sp>
      <p:grpSp>
        <p:nvGrpSpPr>
          <p:cNvPr id="13" name="Group 12"/>
          <p:cNvGrpSpPr/>
          <p:nvPr/>
        </p:nvGrpSpPr>
        <p:grpSpPr>
          <a:xfrm>
            <a:off x="0" y="-16881"/>
            <a:ext cx="9144000" cy="261610"/>
            <a:chOff x="0" y="-22510"/>
            <a:chExt cx="12192000" cy="348813"/>
          </a:xfrm>
        </p:grpSpPr>
        <p:sp>
          <p:nvSpPr>
            <p:cNvPr id="14" name="Rectangle 13"/>
            <p:cNvSpPr/>
            <p:nvPr/>
          </p:nvSpPr>
          <p:spPr>
            <a:xfrm>
              <a:off x="0" y="0"/>
              <a:ext cx="12192000" cy="2627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b="1" i="1" dirty="0">
                <a:solidFill>
                  <a:schemeClr val="tx1">
                    <a:lumMod val="65000"/>
                    <a:lumOff val="35000"/>
                  </a:schemeClr>
                </a:solidFill>
                <a:latin typeface="+mj-lt"/>
              </a:endParaRPr>
            </a:p>
          </p:txBody>
        </p:sp>
        <p:sp>
          <p:nvSpPr>
            <p:cNvPr id="15" name="TextBox 14"/>
            <p:cNvSpPr txBox="1"/>
            <p:nvPr/>
          </p:nvSpPr>
          <p:spPr>
            <a:xfrm>
              <a:off x="188780" y="-22510"/>
              <a:ext cx="2524623" cy="348813"/>
            </a:xfrm>
            <a:prstGeom prst="rect">
              <a:avLst/>
            </a:prstGeom>
            <a:noFill/>
          </p:spPr>
          <p:txBody>
            <a:bodyPr wrap="none" rtlCol="0">
              <a:spAutoFit/>
            </a:bodyPr>
            <a:lstStyle/>
            <a:p>
              <a:r>
                <a:rPr lang="en-US" sz="1100" b="1" i="1" dirty="0">
                  <a:solidFill>
                    <a:schemeClr val="tx1">
                      <a:lumMod val="65000"/>
                      <a:lumOff val="35000"/>
                    </a:schemeClr>
                  </a:solidFill>
                  <a:latin typeface="+mj-lt"/>
                </a:rPr>
                <a:t>Midterm Review  &gt;  Lecture 3</a:t>
              </a:r>
              <a:endParaRPr lang="en-US" sz="11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25008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P spid="186373" grpId="0" animBg="1"/>
      <p:bldP spid="11" grpId="0" animBg="1"/>
      <p:bldP spid="12" grpId="0" animBg="1"/>
    </p:bldLst>
  </p:timing>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2661</Words>
  <Application>Microsoft Macintosh PowerPoint</Application>
  <PresentationFormat>On-screen Show (16:9)</PresentationFormat>
  <Paragraphs>654</Paragraphs>
  <Slides>40</Slides>
  <Notes>37</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40</vt:i4>
      </vt:variant>
    </vt:vector>
  </HeadingPairs>
  <TitlesOfParts>
    <vt:vector size="48" baseType="lpstr">
      <vt:lpstr>Raleway</vt:lpstr>
      <vt:lpstr>Lato</vt:lpstr>
      <vt:lpstr>swiss-2</vt:lpstr>
      <vt:lpstr>Office Theme</vt:lpstr>
      <vt:lpstr>1_Office Theme</vt:lpstr>
      <vt:lpstr>3_Office Theme</vt:lpstr>
      <vt:lpstr>4_Office Theme</vt:lpstr>
      <vt:lpstr>2_Office Theme</vt:lpstr>
      <vt:lpstr>Midterm Review</vt:lpstr>
      <vt:lpstr>Midterm Logistics</vt:lpstr>
      <vt:lpstr>Logistics contd.</vt:lpstr>
      <vt:lpstr>SQL</vt:lpstr>
      <vt:lpstr>SQL Query</vt:lpstr>
      <vt:lpstr>LIKE: Simple String Pattern Matching</vt:lpstr>
      <vt:lpstr>Joins: An example of SQL semantics</vt:lpstr>
      <vt:lpstr>Nested Queries: Operator Semantics</vt:lpstr>
      <vt:lpstr>Grouping &amp; Aggregations: GROUP BY</vt:lpstr>
      <vt:lpstr>Order of Operations</vt:lpstr>
      <vt:lpstr>GROUP BY: (1) Compute FROM-WHERE</vt:lpstr>
      <vt:lpstr>GROUP BY: (2) Aggregate by the GROUP BY</vt:lpstr>
      <vt:lpstr>GROUP BY: (3) Filter by the HAVING clause</vt:lpstr>
      <vt:lpstr>GROUP BY: (3) SELECT clause</vt:lpstr>
      <vt:lpstr>General form of Grouping and Aggregation</vt:lpstr>
      <vt:lpstr>Entities and Relationships (E/R)</vt:lpstr>
      <vt:lpstr>PowerPoint Presentation</vt:lpstr>
      <vt:lpstr>Review: Entity Set</vt:lpstr>
      <vt:lpstr>PowerPoint Presentation</vt:lpstr>
      <vt:lpstr>PowerPoint Presentation</vt:lpstr>
      <vt:lpstr>PowerPoint Presentation</vt:lpstr>
      <vt:lpstr>Multiplicity of relationships</vt:lpstr>
      <vt:lpstr>PowerPoint Presentation</vt:lpstr>
      <vt:lpstr>What’s wrong?</vt:lpstr>
      <vt:lpstr>PowerPoint Presentation</vt:lpstr>
      <vt:lpstr>FDs, BCNF, and MVDs</vt:lpstr>
      <vt:lpstr>A Picture Of FDs</vt:lpstr>
      <vt:lpstr>Closure of a set of Attributes</vt:lpstr>
      <vt:lpstr>Keys and Superkeys</vt:lpstr>
      <vt:lpstr>Functional Dependencies Recap</vt:lpstr>
      <vt:lpstr>Boyce-Codd Normal Form</vt:lpstr>
      <vt:lpstr>PowerPoint Presentation</vt:lpstr>
      <vt:lpstr>Lossy vs. Lossless</vt:lpstr>
      <vt:lpstr>Lossy vs. Lossless</vt:lpstr>
      <vt:lpstr>A Problem with BCNF</vt:lpstr>
      <vt:lpstr>BCNF Recap</vt:lpstr>
      <vt:lpstr>MVDs: Movie Theatre Example</vt:lpstr>
      <vt:lpstr>MVDs Recap</vt:lpstr>
      <vt:lpstr>Transactions &amp; ACID</vt:lpstr>
      <vt:lpstr>ACID: Atomicity ACID: Consistency ACID: Isolation ACID: Durability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Entities and Relationships (E/R)</dc:title>
  <cp:lastModifiedBy>Tara Balakrishnan</cp:lastModifiedBy>
  <cp:revision>17</cp:revision>
  <dcterms:modified xsi:type="dcterms:W3CDTF">2016-10-25T23:52:40Z</dcterms:modified>
</cp:coreProperties>
</file>