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4"/>
  </p:notesMasterIdLst>
  <p:sldIdLst>
    <p:sldId id="308" r:id="rId3"/>
    <p:sldId id="309" r:id="rId4"/>
    <p:sldId id="307" r:id="rId5"/>
    <p:sldId id="306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07"/>
    <p:restoredTop sz="93919"/>
  </p:normalViewPr>
  <p:slideViewPr>
    <p:cSldViewPr snapToGrid="0" snapToObjects="1">
      <p:cViewPr varScale="1">
        <p:scale>
          <a:sx n="67" d="100"/>
          <a:sy n="67" d="100"/>
        </p:scale>
        <p:origin x="-136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A184C-AB42-BF49-8A7C-46FCBE0B735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7EAEC-3701-E544-8DD3-B28B603C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5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7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66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13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51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8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6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80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6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4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3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3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9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14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28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01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0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1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1EC9-466B-E542-B616-287F00BF11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8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9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ackingdistributed.com/2014/04/06/another-one-bites-the-dust-flexcoi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Lecture_1_1.ipyn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8--Continued: Concurrency &amp; Locking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55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The word “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some” 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makes this definition powerful &amp; 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38684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Same as a serial schedule </a:t>
            </a:r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for all possible values of A, B = </a:t>
            </a:r>
            <a:r>
              <a:rPr lang="en-US" sz="2400" b="1" u="sng" dirty="0">
                <a:solidFill>
                  <a:prstClr val="black"/>
                </a:solidFill>
                <a:latin typeface="Calibri Light"/>
              </a:rPr>
              <a:t>serializable</a:t>
            </a:r>
            <a:endParaRPr lang="en-US" sz="2400" u="sng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Serial </a:t>
            </a:r>
            <a:r>
              <a:rPr lang="en-US" sz="2400" u="sng">
                <a:solidFill>
                  <a:prstClr val="black"/>
                </a:solidFill>
                <a:latin typeface="Calibri Light"/>
              </a:rPr>
              <a:t>schedules:</a:t>
            </a:r>
            <a:endParaRPr lang="en-US" sz="2400" u="sng" dirty="0">
              <a:solidFill>
                <a:prstClr val="black"/>
              </a:solidFill>
              <a:latin typeface="Calibri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00729" y="2108711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Not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equivalent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to any serializable schedule</a:t>
            </a:r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 = not </a:t>
            </a:r>
            <a:r>
              <a:rPr lang="en-US" sz="2400" b="1" u="sng" dirty="0">
                <a:solidFill>
                  <a:prstClr val="black"/>
                </a:solidFill>
                <a:latin typeface="Calibri Light"/>
              </a:rPr>
              <a:t>serializable</a:t>
            </a:r>
            <a:endParaRPr lang="en-US" sz="2400" u="sng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Serial </a:t>
            </a:r>
            <a:r>
              <a:rPr lang="en-US" sz="2400" u="sng">
                <a:solidFill>
                  <a:prstClr val="black"/>
                </a:solidFill>
                <a:latin typeface="Calibri Light"/>
              </a:rPr>
              <a:t>schedules:</a:t>
            </a:r>
            <a:endParaRPr lang="en-US" sz="2400" u="sng" dirty="0">
              <a:solidFill>
                <a:prstClr val="black"/>
              </a:solidFill>
              <a:latin typeface="Calibri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Often </a:t>
            </a:r>
            <a:r>
              <a:rPr lang="en-US" sz="3200" dirty="0"/>
              <a:t>referred to by name…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200" dirty="0" smtClean="0"/>
              <a:t>Occur because </a:t>
            </a:r>
            <a:r>
              <a:rPr lang="en-US" sz="3200" b="1" dirty="0" smtClean="0"/>
              <a:t>conflicts</a:t>
            </a:r>
            <a:r>
              <a:rPr lang="en-US" sz="3200" dirty="0" smtClean="0"/>
              <a:t> between interleaved TXNs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77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Calibri Light"/>
              </a:rPr>
              <a:t>R(A)</a:t>
            </a:r>
            <a:endParaRPr lang="en-US" sz="28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Calibri Light"/>
              </a:rPr>
              <a:t>R(A)</a:t>
            </a:r>
            <a:endParaRPr lang="en-US" sz="28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R(B)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R(B)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7685" y="1196443"/>
            <a:ext cx="625119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An action 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in the </a:t>
            </a: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TXNs may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Reads 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a value from </a:t>
            </a:r>
            <a:r>
              <a:rPr lang="en-US" sz="2400" b="1" dirty="0">
                <a:solidFill>
                  <a:prstClr val="black"/>
                </a:solidFill>
                <a:latin typeface="Calibri Light"/>
              </a:rPr>
              <a:t>global memory </a:t>
            </a: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to </a:t>
            </a:r>
            <a:r>
              <a:rPr lang="en-US" sz="2400" b="1" dirty="0" smtClean="0">
                <a:solidFill>
                  <a:prstClr val="black"/>
                </a:solidFill>
                <a:latin typeface="Calibri Light"/>
              </a:rPr>
              <a:t>local memory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Write a value from </a:t>
            </a:r>
            <a:r>
              <a:rPr lang="en-US" sz="2400" b="1" dirty="0" smtClean="0">
                <a:solidFill>
                  <a:prstClr val="black"/>
                </a:solidFill>
                <a:latin typeface="Calibri Light"/>
              </a:rPr>
              <a:t>local memory </a:t>
            </a: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to </a:t>
            </a:r>
            <a:r>
              <a:rPr lang="en-US" sz="2400" b="1" dirty="0" smtClean="0">
                <a:solidFill>
                  <a:prstClr val="black"/>
                </a:solidFill>
                <a:latin typeface="Calibri Light"/>
              </a:rPr>
              <a:t>global memory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rbitrary computation on local memory</a:t>
            </a:r>
            <a:r>
              <a:rPr lang="is-IS" sz="2400" dirty="0" smtClean="0">
                <a:solidFill>
                  <a:prstClr val="black"/>
                </a:solidFill>
                <a:latin typeface="Calibri Light"/>
              </a:rPr>
              <a:t>…</a:t>
            </a:r>
            <a:endParaRPr lang="en-US" sz="2400" i="1" dirty="0">
              <a:solidFill>
                <a:prstClr val="black"/>
              </a:solidFill>
              <a:latin typeface="Calibri Light"/>
            </a:endParaRPr>
          </a:p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Scheduling order matters!</a:t>
            </a:r>
          </a:p>
        </p:txBody>
      </p:sp>
    </p:spTree>
    <p:extLst>
      <p:ext uri="{BB962C8B-B14F-4D97-AF65-F5344CB8AC3E}">
        <p14:creationId xmlns:p14="http://schemas.microsoft.com/office/powerpoint/2010/main" val="15332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282834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  <a:latin typeface="Calibri Ligh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Two actions </a:t>
            </a:r>
            <a:r>
              <a:rPr lang="en-US" sz="2800" b="1" u="sng" dirty="0">
                <a:solidFill>
                  <a:prstClr val="black"/>
                </a:solidFill>
                <a:latin typeface="Calibri Light"/>
              </a:rPr>
              <a:t>conflict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if they are part of </a:t>
            </a:r>
            <a:r>
              <a:rPr lang="en-US" sz="2800" i="1" dirty="0">
                <a:solidFill>
                  <a:prstClr val="black"/>
                </a:solidFill>
                <a:latin typeface="Calibri Light"/>
              </a:rPr>
              <a:t>different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TXNs, involve the same </a:t>
            </a:r>
            <a:r>
              <a:rPr lang="en-US" sz="2800" dirty="0" smtClean="0">
                <a:solidFill>
                  <a:prstClr val="black"/>
                </a:solidFill>
                <a:latin typeface="Calibri Light"/>
              </a:rPr>
              <a:t>object, 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011521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Calibri Light"/>
              </a:rPr>
              <a:t>Interleaving anomalies occur with / because of these conflicts between TXNs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Calibri Light"/>
              </a:rPr>
              <a:t>(but these conflicts can occur without causing anomalies!)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8452" y="6202964"/>
            <a:ext cx="33753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See </a:t>
            </a:r>
            <a:r>
              <a:rPr lang="en-US" sz="2400" b="1" i="1">
                <a:solidFill>
                  <a:prstClr val="black"/>
                </a:solidFill>
                <a:latin typeface="Calibri Light"/>
              </a:rPr>
              <a:t>next section for more!</a:t>
            </a:r>
            <a:endParaRPr lang="en-US" sz="2400" b="1" i="1" dirty="0">
              <a:solidFill>
                <a:prstClr val="black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739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5180" y="5933614"/>
            <a:ext cx="722165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prstClr val="black"/>
                </a:solidFill>
                <a:latin typeface="Calibri Light"/>
              </a:rPr>
              <a:t>Occurring because of a </a:t>
            </a:r>
            <a:r>
              <a:rPr lang="en-US" sz="2800" b="1" i="1" dirty="0">
                <a:solidFill>
                  <a:prstClr val="black"/>
                </a:solidFill>
                <a:latin typeface="Calibri Light"/>
              </a:rPr>
              <a:t>RW </a:t>
            </a:r>
            <a:r>
              <a:rPr lang="en-US" sz="2800" b="1" i="1" dirty="0" smtClean="0">
                <a:solidFill>
                  <a:prstClr val="black"/>
                </a:solidFill>
                <a:latin typeface="Calibri Light"/>
              </a:rPr>
              <a:t>conflict. Which pairs?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Classic Anomalies with Interleaved Execution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 Light"/>
              </a:rPr>
              <a:t>“Unrepeatable read”: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reads</a:t>
            </a:r>
            <a:r>
              <a:rPr lang="en-US" sz="2400" b="1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some data 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Then, 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reads from A again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and now gets a different / inconsistent </a:t>
            </a:r>
            <a:r>
              <a:rPr lang="en-US" sz="2400" i="1" dirty="0" smtClean="0">
                <a:solidFill>
                  <a:prstClr val="black"/>
                </a:solidFill>
                <a:latin typeface="Calibri Light"/>
              </a:rPr>
              <a:t>value from its own local memory!</a:t>
            </a:r>
            <a:endParaRPr lang="en-US" sz="2400" i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8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893051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2680" y="5933614"/>
            <a:ext cx="722665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prstClr val="black"/>
                </a:solidFill>
                <a:latin typeface="Calibri Light"/>
              </a:rPr>
              <a:t>Occurring because of a </a:t>
            </a:r>
            <a:r>
              <a:rPr lang="en-US" sz="2800" b="1" i="1" dirty="0">
                <a:solidFill>
                  <a:prstClr val="black"/>
                </a:solidFill>
                <a:latin typeface="Calibri Light"/>
              </a:rPr>
              <a:t>WR </a:t>
            </a:r>
            <a:r>
              <a:rPr lang="en-US" sz="2800" b="1" i="1" dirty="0" smtClean="0">
                <a:solidFill>
                  <a:prstClr val="black"/>
                </a:solidFill>
                <a:latin typeface="Calibri Light"/>
              </a:rPr>
              <a:t>conflict. Which pairs?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Classic Anomalies with Interleaved Execution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 Light"/>
              </a:rPr>
              <a:t>“Dirty read” / Reading uncommitted data: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some data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reads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then aborts-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now T</a:t>
            </a:r>
            <a:r>
              <a:rPr lang="en-US" sz="2400" i="1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’s result is based on an obsolete / inconsistent 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8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3570143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Classic Anomalies with Interleaved Execution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 Light"/>
              </a:rPr>
              <a:t>“Inconsistent read” / Reading partial commits: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7833" y="5211506"/>
            <a:ext cx="653800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3778" y="2469221"/>
            <a:ext cx="380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some data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reads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from A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and B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then writes to B-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now T</a:t>
            </a:r>
            <a:r>
              <a:rPr lang="en-US" sz="2400" i="1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’s result is based on an incomplete commit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Example: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04264" y="3526846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115" y="4393320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R(B)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W(C=A*B)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08987" y="6065406"/>
            <a:ext cx="817403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prstClr val="black"/>
                </a:solidFill>
                <a:latin typeface="Calibri Light"/>
              </a:rPr>
              <a:t>Again, occurring because of a </a:t>
            </a:r>
            <a:r>
              <a:rPr lang="en-US" sz="2800" b="1" i="1" dirty="0">
                <a:solidFill>
                  <a:prstClr val="black"/>
                </a:solidFill>
                <a:latin typeface="Calibri Light"/>
              </a:rPr>
              <a:t>WR </a:t>
            </a:r>
            <a:r>
              <a:rPr lang="en-US" sz="2800" b="1" i="1" dirty="0" smtClean="0">
                <a:solidFill>
                  <a:prstClr val="black"/>
                </a:solidFill>
                <a:latin typeface="Calibri Light"/>
              </a:rPr>
              <a:t>conflict. Which pairs?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00818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build="p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Classic Anomalies with Interleaved Execution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 Light"/>
              </a:rPr>
              <a:t>Partially-lost update: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i="1" u="sng" dirty="0">
                <a:solidFill>
                  <a:prstClr val="black"/>
                </a:solidFill>
                <a:latin typeface="Calibri Light"/>
              </a:rPr>
              <a:t>blind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some data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i="1" u="sng" dirty="0">
                <a:solidFill>
                  <a:prstClr val="black"/>
                </a:solidFill>
                <a:latin typeface="Calibri Light"/>
              </a:rPr>
              <a:t>blind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to A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then </a:t>
            </a:r>
            <a:r>
              <a:rPr lang="en-US" sz="2400" i="1" u="sng" dirty="0">
                <a:solidFill>
                  <a:prstClr val="black"/>
                </a:solidFill>
                <a:latin typeface="Calibri Light"/>
              </a:rPr>
              <a:t>blind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to B; now we </a:t>
            </a:r>
            <a:r>
              <a:rPr lang="en-US" sz="2400">
                <a:solidFill>
                  <a:prstClr val="black"/>
                </a:solidFill>
                <a:latin typeface="Calibri Light"/>
              </a:rPr>
              <a:t>have </a:t>
            </a:r>
            <a:r>
              <a:rPr lang="en-US" sz="2400" smtClean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smtClean="0">
                <a:solidFill>
                  <a:prstClr val="black"/>
                </a:solidFill>
                <a:latin typeface="Calibri Light"/>
              </a:rPr>
              <a:t>’s 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value for B </a:t>
            </a:r>
            <a:r>
              <a:rPr lang="en-US" sz="2400">
                <a:solidFill>
                  <a:prstClr val="black"/>
                </a:solidFill>
                <a:latin typeface="Calibri Light"/>
              </a:rPr>
              <a:t>and </a:t>
            </a:r>
            <a:r>
              <a:rPr lang="en-US" sz="2400" smtClean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smtClean="0">
                <a:solidFill>
                  <a:prstClr val="black"/>
                </a:solidFill>
                <a:latin typeface="Calibri Light"/>
              </a:rPr>
              <a:t>’s 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value for A-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not equivalent to any serial schedule!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Example: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prstClr val="black"/>
                  </a:solidFill>
                  <a:latin typeface="Calibri Light"/>
                </a:rPr>
                <a:t>C</a:t>
              </a:r>
              <a:endParaRPr lang="en-US" sz="2800" dirty="0">
                <a:solidFill>
                  <a:prstClr val="black"/>
                </a:solidFill>
                <a:latin typeface="Calibri Ligh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20157" y="6016932"/>
            <a:ext cx="735169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prstClr val="black"/>
                </a:solidFill>
                <a:latin typeface="Calibri Light"/>
              </a:rPr>
              <a:t>Occurring because of a </a:t>
            </a:r>
            <a:r>
              <a:rPr lang="en-US" sz="2800" b="1" i="1" dirty="0">
                <a:solidFill>
                  <a:prstClr val="black"/>
                </a:solidFill>
                <a:latin typeface="Calibri Light"/>
              </a:rPr>
              <a:t>WW </a:t>
            </a:r>
            <a:r>
              <a:rPr lang="en-US" sz="2800" b="1" i="1" dirty="0" smtClean="0">
                <a:solidFill>
                  <a:prstClr val="black"/>
                </a:solidFill>
                <a:latin typeface="Calibri Light"/>
              </a:rPr>
              <a:t>conflict. Which pairs?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21648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build="p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2598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Announcements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Scores were quite good overall </a:t>
            </a:r>
            <a:r>
              <a:rPr lang="en-US" sz="2400" smtClean="0"/>
              <a:t>for homework! </a:t>
            </a:r>
            <a:r>
              <a:rPr lang="en-US" sz="2400" dirty="0" smtClean="0"/>
              <a:t>We’re excited! </a:t>
            </a:r>
          </a:p>
          <a:p>
            <a:pPr lvl="1"/>
            <a:r>
              <a:rPr lang="en-US" sz="2000" dirty="0" smtClean="0"/>
              <a:t>Destroy the midterm!</a:t>
            </a:r>
          </a:p>
          <a:p>
            <a:endParaRPr lang="en-US" sz="2400" dirty="0"/>
          </a:p>
          <a:p>
            <a:r>
              <a:rPr lang="en-US" sz="2400" dirty="0" smtClean="0"/>
              <a:t>Midterm is with CAs. </a:t>
            </a:r>
          </a:p>
          <a:p>
            <a:pPr lvl="1"/>
            <a:r>
              <a:rPr lang="en-US" sz="2000" dirty="0" smtClean="0"/>
              <a:t>We will post on the page how to divide into overflow rooms</a:t>
            </a:r>
          </a:p>
          <a:p>
            <a:pPr lvl="1"/>
            <a:r>
              <a:rPr lang="en-US" sz="2000" dirty="0" smtClean="0"/>
              <a:t>Please start posting questions (some very good ones already!)</a:t>
            </a:r>
          </a:p>
          <a:p>
            <a:pPr lvl="1"/>
            <a:r>
              <a:rPr lang="en-US" sz="2000" dirty="0" smtClean="0"/>
              <a:t>I promise to be there for final CA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dirty="0" smtClean="0"/>
              <a:t>Trolling: no SQL and bitcoin (OPTIONAL!) bitcoin exchange </a:t>
            </a:r>
            <a:r>
              <a:rPr lang="en-US" dirty="0" smtClean="0">
                <a:hlinkClick r:id="rId3"/>
              </a:rPr>
              <a:t>brought down by lack of consistency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sz="2400" dirty="0" smtClean="0"/>
              <a:t>Today, we end early for small group feedback</a:t>
            </a:r>
            <a:r>
              <a:rPr lang="is-IS" sz="2400" dirty="0" smtClean="0"/>
              <a:t>… we read every element, and we take it seriously!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925105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Activity-8-1.ipynb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21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Conflict Serializability, Locking &amp;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0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RECAP: Concurrency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Conflict Serializability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DAGs &amp; Topological Orderings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Strict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70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Concurrency as Interleaving TXNs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426" y="1825624"/>
            <a:ext cx="4381435" cy="3806825"/>
          </a:xfrm>
        </p:spPr>
        <p:txBody>
          <a:bodyPr>
            <a:noAutofit/>
          </a:bodyPr>
          <a:lstStyle/>
          <a:p>
            <a:r>
              <a:rPr lang="en-US" dirty="0" smtClean="0"/>
              <a:t>For our purposes, having TXNs occur concurrently means </a:t>
            </a:r>
            <a:r>
              <a:rPr lang="en-US" b="1" dirty="0" smtClean="0"/>
              <a:t>interleaving their component actions (R/W)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Concurrency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26076" y="4239066"/>
            <a:ext cx="35277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We call the particular order of interleaving </a:t>
            </a:r>
            <a:r>
              <a:rPr lang="en-US" sz="2800">
                <a:solidFill>
                  <a:prstClr val="black"/>
                </a:solidFill>
                <a:latin typeface="Calibri Light"/>
              </a:rPr>
              <a:t>a </a:t>
            </a:r>
            <a:r>
              <a:rPr lang="en-US" sz="2800" b="1" u="sng">
                <a:solidFill>
                  <a:prstClr val="black"/>
                </a:solidFill>
                <a:latin typeface="Calibri Light"/>
              </a:rPr>
              <a:t>schedule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R(A)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R(B)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Serial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R(A)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R(B)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R(A)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R(B)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5725" y="4335330"/>
            <a:ext cx="27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R(A)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R(B)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57" name="Down Arrow 56"/>
          <p:cNvSpPr/>
          <p:nvPr/>
        </p:nvSpPr>
        <p:spPr>
          <a:xfrm>
            <a:off x="3825551" y="3657718"/>
            <a:ext cx="597159" cy="6996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9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517" y="5742027"/>
            <a:ext cx="1114696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 Light"/>
              </a:rPr>
              <a:t>We want to develop ways of discerning “good” vs. “bad” schedules</a:t>
            </a:r>
            <a:endParaRPr lang="en-US" sz="3200" b="1" i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Serial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 Ligh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Schedules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Concurrency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Ways of Defining “Good” vs. “Bad” Schedules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86311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Recall from last time: we call a schedule </a:t>
            </a:r>
            <a:r>
              <a:rPr lang="en-US" b="1" i="1" dirty="0" smtClean="0"/>
              <a:t>serializable</a:t>
            </a:r>
            <a:r>
              <a:rPr lang="en-US" dirty="0" smtClean="0"/>
              <a:t> if it is equivalent to </a:t>
            </a:r>
            <a:r>
              <a:rPr lang="en-US" i="1" dirty="0" smtClean="0"/>
              <a:t>some</a:t>
            </a:r>
            <a:r>
              <a:rPr lang="en-US" dirty="0" smtClean="0"/>
              <a:t> serial schedule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 smtClean="0"/>
              <a:t>We used this as a notion of a “good” interleaved schedule, since </a:t>
            </a:r>
            <a:r>
              <a:rPr lang="en-US" sz="2800" b="1" dirty="0" smtClean="0"/>
              <a:t>a serializable schedule will maintain isolation &amp; consistency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we’ll define a stricter, but very useful variant:</a:t>
            </a:r>
          </a:p>
          <a:p>
            <a:pPr lvl="1"/>
            <a:endParaRPr lang="en-US" dirty="0"/>
          </a:p>
          <a:p>
            <a:pPr lvl="1"/>
            <a:r>
              <a:rPr lang="en-US" sz="2800" b="1" i="1" u="sng" dirty="0" smtClean="0"/>
              <a:t>Conflict </a:t>
            </a:r>
            <a:r>
              <a:rPr lang="en-US" sz="2800" b="1" i="1" u="sng" dirty="0" err="1" smtClean="0"/>
              <a:t>serializability</a:t>
            </a:r>
            <a:endParaRPr lang="en-US" sz="2800" b="1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4610" y="5218150"/>
            <a:ext cx="27829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We’ll need to define </a:t>
            </a:r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conflicts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first..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Concurrency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22791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Two actions </a:t>
            </a:r>
            <a:r>
              <a:rPr lang="en-US" sz="2800" b="1" u="sng" dirty="0">
                <a:solidFill>
                  <a:prstClr val="black"/>
                </a:solidFill>
                <a:latin typeface="Calibri Light"/>
              </a:rPr>
              <a:t>conflict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4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76494" y="4484208"/>
            <a:ext cx="171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 Light"/>
              </a:rPr>
              <a:t>W-R Conflict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81136" y="3855344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 Light"/>
              </a:rPr>
              <a:t>W-W Conflict</a:t>
            </a: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49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Two actions </a:t>
            </a:r>
            <a:r>
              <a:rPr lang="en-US" sz="2800" b="1" u="sng" dirty="0">
                <a:solidFill>
                  <a:prstClr val="black"/>
                </a:solidFill>
                <a:latin typeface="Calibri Light"/>
              </a:rPr>
              <a:t>conflict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4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 Light"/>
              </a:rPr>
              <a:t>All “conflicts”!</a:t>
            </a: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1" idx="1"/>
          </p:cNvCxnSpPr>
          <p:nvPr/>
        </p:nvCxnSpPr>
        <p:spPr>
          <a:xfrm>
            <a:off x="2576952" y="4210175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1" idx="1"/>
          </p:cNvCxnSpPr>
          <p:nvPr/>
        </p:nvCxnSpPr>
        <p:spPr>
          <a:xfrm>
            <a:off x="3503107" y="4210175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2" idx="1"/>
          </p:cNvCxnSpPr>
          <p:nvPr/>
        </p:nvCxnSpPr>
        <p:spPr>
          <a:xfrm>
            <a:off x="6272675" y="4210175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1"/>
          </p:cNvCxnSpPr>
          <p:nvPr/>
        </p:nvCxnSpPr>
        <p:spPr>
          <a:xfrm>
            <a:off x="7194884" y="4210175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09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</a:t>
            </a:r>
            <a:r>
              <a:rPr lang="en-US" dirty="0" smtClean="0"/>
              <a:t>Serializability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629122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They involve </a:t>
            </a:r>
            <a:r>
              <a:rPr lang="en-US" i="1" dirty="0"/>
              <a:t>the same actions of the same </a:t>
            </a:r>
            <a:r>
              <a:rPr lang="en-US" i="1" dirty="0" smtClean="0"/>
              <a:t>TXNs</a:t>
            </a:r>
            <a:endParaRPr lang="en-US" i="1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prstClr val="black"/>
                    </a:solidFill>
                    <a:latin typeface="Calibri Light"/>
                  </a:rPr>
                  <a:t>Conflict serializable </a:t>
                </a:r>
                <a14:m>
                  <m:oMath xmlns:m="http://schemas.openxmlformats.org/officeDocument/2006/math" xmlns="">
                    <m:r>
                      <a:rPr lang="en-US" sz="28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latin typeface="Calibri Light"/>
                  </a:rPr>
                  <a:t> serializable</a:t>
                </a:r>
              </a:p>
              <a:p>
                <a:pPr algn="ctr"/>
                <a:r>
                  <a:rPr lang="en-US" sz="2800" dirty="0">
                    <a:solidFill>
                      <a:prstClr val="black"/>
                    </a:solidFill>
                    <a:latin typeface="Calibri Light"/>
                  </a:rPr>
                  <a:t>So if we have conflict serializable, we have consistency &amp; isolation!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64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2725" y="5671295"/>
            <a:ext cx="848550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Calibri Light"/>
              </a:rPr>
              <a:t>Conflict </a:t>
            </a:r>
            <a:r>
              <a:rPr lang="en-US" sz="2800" dirty="0" err="1">
                <a:solidFill>
                  <a:prstClr val="black"/>
                </a:solidFill>
                <a:latin typeface="Calibri Light"/>
              </a:rPr>
              <a:t>serializability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also provides us with an operative notion of “good” vs. “bad” schedules!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Serial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 Ligh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Schedules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422" y="3863574"/>
            <a:ext cx="493344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Note that in the “bad</a:t>
            </a:r>
            <a:r>
              <a:rPr lang="en-US" sz="2400">
                <a:solidFill>
                  <a:prstClr val="black"/>
                </a:solidFill>
                <a:latin typeface="Calibri Light"/>
              </a:rPr>
              <a:t>” schedule, the </a:t>
            </a:r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order of conflicting actions is different than the above (or any) serial schedule!</a:t>
            </a:r>
          </a:p>
        </p:txBody>
      </p:sp>
      <p:cxnSp>
        <p:nvCxnSpPr>
          <p:cNvPr id="72" name="Straight Arrow Connector 71"/>
          <p:cNvCxnSpPr>
            <a:stCxn id="66" idx="0"/>
            <a:endCxn id="64" idx="2"/>
          </p:cNvCxnSpPr>
          <p:nvPr/>
        </p:nvCxnSpPr>
        <p:spPr>
          <a:xfrm flipV="1">
            <a:off x="9637556" y="442248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  <a:endCxn id="54" idx="0"/>
          </p:cNvCxnSpPr>
          <p:nvPr/>
        </p:nvCxnSpPr>
        <p:spPr>
          <a:xfrm>
            <a:off x="10167520" y="2629774"/>
            <a:ext cx="554164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  <a:endCxn id="30" idx="0"/>
          </p:cNvCxnSpPr>
          <p:nvPr/>
        </p:nvCxnSpPr>
        <p:spPr>
          <a:xfrm>
            <a:off x="2859873" y="2629774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23223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823141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971937" y="399175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148505" y="2687553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381259" y="2686418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300812" y="445027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4" name="Rectangle 7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8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they were the only user</a:t>
            </a:r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81729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Conflicts vs.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Conflicts</a:t>
            </a:r>
            <a:r>
              <a:rPr lang="en-US" dirty="0" smtClean="0"/>
              <a:t> are things we talk about to help us characterize different schedules</a:t>
            </a:r>
          </a:p>
          <a:p>
            <a:pPr lvl="1"/>
            <a:r>
              <a:rPr lang="en-US" dirty="0" smtClean="0"/>
              <a:t>Present in both “good” and “bad” schedules</a:t>
            </a:r>
          </a:p>
          <a:p>
            <a:endParaRPr lang="en-US" dirty="0"/>
          </a:p>
          <a:p>
            <a:r>
              <a:rPr lang="en-US" b="1" dirty="0" smtClean="0"/>
              <a:t>Anomalies</a:t>
            </a:r>
            <a:r>
              <a:rPr lang="en-US" dirty="0" smtClean="0"/>
              <a:t> are instances where isolation and/or consistency is broken because of a “bad” schedule</a:t>
            </a:r>
            <a:endParaRPr lang="en-US" dirty="0"/>
          </a:p>
          <a:p>
            <a:pPr lvl="1"/>
            <a:r>
              <a:rPr lang="en-US" dirty="0" smtClean="0"/>
              <a:t>We often characterize different anomaly types by what types of conflicts predicated them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08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Conflict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740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consider looking at conflicts </a:t>
            </a:r>
            <a:r>
              <a:rPr lang="en-US" b="1" dirty="0" smtClean="0"/>
              <a:t>at the TXN level</a:t>
            </a:r>
          </a:p>
          <a:p>
            <a:endParaRPr lang="en-US" b="1" dirty="0"/>
          </a:p>
          <a:p>
            <a:r>
              <a:rPr lang="en-US" dirty="0" smtClean="0"/>
              <a:t>Consider a graph where the </a:t>
            </a:r>
            <a:r>
              <a:rPr lang="en-US" b="1" dirty="0" smtClean="0"/>
              <a:t>nodes are TXNs</a:t>
            </a:r>
            <a:r>
              <a:rPr lang="en-US" dirty="0" smtClean="0"/>
              <a:t>, and there is an edge from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if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i</a:t>
            </a:r>
            <a:r>
              <a:rPr lang="en-US" b="1" dirty="0" smtClean="0">
                <a:sym typeface="Wingdings"/>
              </a:rPr>
              <a:t> </a:t>
            </a:r>
            <a:r>
              <a:rPr lang="en-US" b="1" u="sng" dirty="0" smtClean="0">
                <a:sym typeface="Wingdings"/>
              </a:rPr>
              <a:t>precede and conflict with</a:t>
            </a:r>
            <a:r>
              <a:rPr lang="en-US" b="1" dirty="0" smtClean="0">
                <a:sym typeface="Wingdings"/>
              </a:rPr>
              <a:t>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j</a:t>
            </a:r>
            <a:endParaRPr lang="en-US" baseline="-25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7742944" y="5183156"/>
            <a:ext cx="632697" cy="632697"/>
            <a:chOff x="7435034" y="4492691"/>
            <a:chExt cx="632697" cy="632697"/>
          </a:xfrm>
        </p:grpSpPr>
        <p:sp>
          <p:nvSpPr>
            <p:cNvPr id="156" name="Oval 15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270791" y="5193886"/>
            <a:ext cx="632697" cy="632697"/>
            <a:chOff x="8962881" y="4512752"/>
            <a:chExt cx="632697" cy="632697"/>
          </a:xfrm>
        </p:grpSpPr>
        <p:sp>
          <p:nvSpPr>
            <p:cNvPr id="157" name="Oval 15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96462" y="4974896"/>
            <a:ext cx="4861978" cy="976527"/>
            <a:chOff x="988552" y="4284431"/>
            <a:chExt cx="4861978" cy="976527"/>
          </a:xfrm>
        </p:grpSpPr>
        <p:cxnSp>
          <p:nvCxnSpPr>
            <p:cNvPr id="16" name="Straight Arrow Connector 15"/>
            <p:cNvCxnSpPr>
              <a:stCxn id="45" idx="2"/>
              <a:endCxn id="47" idx="1"/>
            </p:cNvCxnSpPr>
            <p:nvPr/>
          </p:nvCxnSpPr>
          <p:spPr>
            <a:xfrm>
              <a:off x="2186940" y="4615043"/>
              <a:ext cx="359895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2"/>
              <a:endCxn id="49" idx="1"/>
            </p:cNvCxnSpPr>
            <p:nvPr/>
          </p:nvCxnSpPr>
          <p:spPr>
            <a:xfrm>
              <a:off x="1626796" y="4615043"/>
              <a:ext cx="1445676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2"/>
              <a:endCxn id="49" idx="1"/>
            </p:cNvCxnSpPr>
            <p:nvPr/>
          </p:nvCxnSpPr>
          <p:spPr>
            <a:xfrm>
              <a:off x="2186940" y="4615043"/>
              <a:ext cx="885532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398038" y="5250829"/>
              <a:ext cx="4452492" cy="101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88552" y="428443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8552" y="47367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8038" y="4338044"/>
              <a:ext cx="45751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0121" y="4338044"/>
              <a:ext cx="475363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3677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6600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46835" y="4829101"/>
              <a:ext cx="459846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8917" y="4829101"/>
              <a:ext cx="450220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72472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9793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cxnSp>
          <p:nvCxnSpPr>
            <p:cNvPr id="144" name="Straight Arrow Connector 143"/>
            <p:cNvCxnSpPr>
              <a:stCxn id="44" idx="2"/>
              <a:endCxn id="50" idx="1"/>
            </p:cNvCxnSpPr>
            <p:nvPr/>
          </p:nvCxnSpPr>
          <p:spPr>
            <a:xfrm>
              <a:off x="3837803" y="4615043"/>
              <a:ext cx="143199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46" idx="2"/>
              <a:endCxn id="48" idx="1"/>
            </p:cNvCxnSpPr>
            <p:nvPr/>
          </p:nvCxnSpPr>
          <p:spPr>
            <a:xfrm>
              <a:off x="4419863" y="4615043"/>
              <a:ext cx="329054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46" idx="2"/>
              <a:endCxn id="50" idx="1"/>
            </p:cNvCxnSpPr>
            <p:nvPr/>
          </p:nvCxnSpPr>
          <p:spPr>
            <a:xfrm>
              <a:off x="4419863" y="4615043"/>
              <a:ext cx="84993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ight Arrow 152"/>
          <p:cNvSpPr/>
          <p:nvPr/>
        </p:nvSpPr>
        <p:spPr>
          <a:xfrm>
            <a:off x="6488817" y="5236258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2" name="Straight Arrow Connector 161"/>
          <p:cNvCxnSpPr>
            <a:stCxn id="156" idx="6"/>
            <a:endCxn id="157" idx="2"/>
          </p:cNvCxnSpPr>
          <p:nvPr/>
        </p:nvCxnSpPr>
        <p:spPr>
          <a:xfrm>
            <a:off x="8375641" y="5499505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56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Serial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706328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706328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499034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 Ligh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Schedules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cxnSp>
        <p:nvCxnSpPr>
          <p:cNvPr id="72" name="Straight Arrow Connector 71"/>
          <p:cNvCxnSpPr>
            <a:stCxn id="21" idx="2"/>
            <a:endCxn id="31" idx="1"/>
          </p:cNvCxnSpPr>
          <p:nvPr/>
        </p:nvCxnSpPr>
        <p:spPr>
          <a:xfrm>
            <a:off x="1150934" y="3036940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What can we say about “good” vs. “bad” conflict graphs?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4" name="Straight Arrow Connector 73"/>
          <p:cNvCxnSpPr>
            <a:stCxn id="27" idx="2"/>
            <a:endCxn id="29" idx="1"/>
          </p:cNvCxnSpPr>
          <p:nvPr/>
        </p:nvCxnSpPr>
        <p:spPr>
          <a:xfrm>
            <a:off x="1711078" y="3036940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31" idx="1"/>
          </p:cNvCxnSpPr>
          <p:nvPr/>
        </p:nvCxnSpPr>
        <p:spPr>
          <a:xfrm>
            <a:off x="1711078" y="3036940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2"/>
            <a:endCxn id="32" idx="1"/>
          </p:cNvCxnSpPr>
          <p:nvPr/>
        </p:nvCxnSpPr>
        <p:spPr>
          <a:xfrm>
            <a:off x="2277813" y="3036940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2"/>
            <a:endCxn id="30" idx="1"/>
          </p:cNvCxnSpPr>
          <p:nvPr/>
        </p:nvCxnSpPr>
        <p:spPr>
          <a:xfrm>
            <a:off x="2859873" y="3036940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2"/>
            <a:endCxn id="32" idx="1"/>
          </p:cNvCxnSpPr>
          <p:nvPr/>
        </p:nvCxnSpPr>
        <p:spPr>
          <a:xfrm>
            <a:off x="2859873" y="3036940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55" idx="1"/>
          </p:cNvCxnSpPr>
          <p:nvPr/>
        </p:nvCxnSpPr>
        <p:spPr>
          <a:xfrm>
            <a:off x="7374453" y="3036940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2"/>
            <a:endCxn id="53" idx="1"/>
          </p:cNvCxnSpPr>
          <p:nvPr/>
        </p:nvCxnSpPr>
        <p:spPr>
          <a:xfrm>
            <a:off x="7934597" y="3036940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2"/>
            <a:endCxn id="55" idx="1"/>
          </p:cNvCxnSpPr>
          <p:nvPr/>
        </p:nvCxnSpPr>
        <p:spPr>
          <a:xfrm>
            <a:off x="7934597" y="3036940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56" idx="1"/>
          </p:cNvCxnSpPr>
          <p:nvPr/>
        </p:nvCxnSpPr>
        <p:spPr>
          <a:xfrm>
            <a:off x="9585460" y="3036940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2"/>
            <a:endCxn id="54" idx="1"/>
          </p:cNvCxnSpPr>
          <p:nvPr/>
        </p:nvCxnSpPr>
        <p:spPr>
          <a:xfrm>
            <a:off x="10167520" y="3036940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2"/>
            <a:endCxn id="56" idx="1"/>
          </p:cNvCxnSpPr>
          <p:nvPr/>
        </p:nvCxnSpPr>
        <p:spPr>
          <a:xfrm>
            <a:off x="10167520" y="3036940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2"/>
            <a:endCxn id="67" idx="1"/>
          </p:cNvCxnSpPr>
          <p:nvPr/>
        </p:nvCxnSpPr>
        <p:spPr>
          <a:xfrm>
            <a:off x="7374453" y="482964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2"/>
            <a:endCxn id="65" idx="1"/>
          </p:cNvCxnSpPr>
          <p:nvPr/>
        </p:nvCxnSpPr>
        <p:spPr>
          <a:xfrm>
            <a:off x="7934597" y="482964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2"/>
            <a:endCxn id="67" idx="1"/>
          </p:cNvCxnSpPr>
          <p:nvPr/>
        </p:nvCxnSpPr>
        <p:spPr>
          <a:xfrm>
            <a:off x="7934597" y="482964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3"/>
            <a:endCxn id="64" idx="2"/>
          </p:cNvCxnSpPr>
          <p:nvPr/>
        </p:nvCxnSpPr>
        <p:spPr>
          <a:xfrm flipV="1">
            <a:off x="9862666" y="482964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8" idx="3"/>
            <a:endCxn id="62" idx="2"/>
          </p:cNvCxnSpPr>
          <p:nvPr/>
        </p:nvCxnSpPr>
        <p:spPr>
          <a:xfrm flipV="1">
            <a:off x="10459847" y="482964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3"/>
            <a:endCxn id="64" idx="2"/>
          </p:cNvCxnSpPr>
          <p:nvPr/>
        </p:nvCxnSpPr>
        <p:spPr>
          <a:xfrm flipV="1">
            <a:off x="10459847" y="482964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196055" y="4513538"/>
            <a:ext cx="302640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A </a:t>
            </a:r>
            <a:r>
              <a:rPr lang="en-US" sz="2800">
                <a:solidFill>
                  <a:prstClr val="black"/>
                </a:solidFill>
                <a:latin typeface="Calibri Light"/>
              </a:rPr>
              <a:t>bit complicated…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28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Serial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 Ligh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Schedules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What can we say about “good” vs. “bad” conflict graphs?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2764" y="2833780"/>
            <a:ext cx="3869962" cy="1152505"/>
            <a:chOff x="1566079" y="3036940"/>
            <a:chExt cx="2160544" cy="6434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C00000"/>
                    </a:solidFill>
                    <a:latin typeface="Calibri Light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0070C0"/>
                    </a:solidFill>
                    <a:latin typeface="Calibri Light"/>
                  </a:rPr>
                  <a:t>2</a:t>
                </a: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141189" y="2678631"/>
            <a:ext cx="3869962" cy="1152505"/>
            <a:chOff x="1566079" y="3036940"/>
            <a:chExt cx="2160544" cy="64342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C00000"/>
                    </a:solidFill>
                    <a:latin typeface="Calibri Light"/>
                  </a:rPr>
                  <a:t>1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0070C0"/>
                    </a:solidFill>
                    <a:latin typeface="Calibri Light"/>
                  </a:rPr>
                  <a:t>2</a:t>
                </a: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141190" y="4178064"/>
            <a:ext cx="3869962" cy="1152505"/>
            <a:chOff x="1566079" y="3036940"/>
            <a:chExt cx="2160544" cy="64342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C00000"/>
                    </a:solidFill>
                    <a:latin typeface="Calibri Light"/>
                  </a:rPr>
                  <a:t>1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0070C0"/>
                    </a:solidFill>
                    <a:latin typeface="Calibri Light"/>
                  </a:rPr>
                  <a:t>2</a:t>
                </a:r>
              </a:p>
            </p:txBody>
          </p:sp>
        </p:grpSp>
        <p:cxnSp>
          <p:nvCxnSpPr>
            <p:cNvPr id="123" name="Straight Arrow Connector 122"/>
            <p:cNvCxnSpPr>
              <a:stCxn id="126" idx="7"/>
              <a:endCxn id="124" idx="1"/>
            </p:cNvCxnSpPr>
            <p:nvPr/>
          </p:nvCxnSpPr>
          <p:spPr>
            <a:xfrm>
              <a:off x="2106120" y="3129596"/>
              <a:ext cx="1080462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4" idx="3"/>
              <a:endCxn id="126" idx="5"/>
            </p:cNvCxnSpPr>
            <p:nvPr/>
          </p:nvCxnSpPr>
          <p:spPr>
            <a:xfrm flipH="1" flipV="1">
              <a:off x="2106119" y="3576981"/>
              <a:ext cx="1080464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431394" y="5677497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Calibri Light"/>
              </a:rPr>
              <a:t>Theorem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: Schedule is 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if and only if its conflict graph is </a:t>
            </a:r>
            <a:r>
              <a:rPr lang="en-US" sz="2800" b="1" u="sng" dirty="0">
                <a:solidFill>
                  <a:prstClr val="black"/>
                </a:solidFill>
                <a:latin typeface="Calibri Light"/>
              </a:rPr>
              <a:t>acyclic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93532" y="4525347"/>
            <a:ext cx="1320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Calibri Light"/>
              </a:rPr>
              <a:t>Simple!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27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14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unpack this notion of acyclic conflict graphs…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5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topological ordering </a:t>
            </a:r>
            <a:r>
              <a:rPr lang="en-US" dirty="0" smtClean="0"/>
              <a:t>of a directed graph is a linear ordering of its vertices that respects all the directed edges</a:t>
            </a:r>
          </a:p>
          <a:p>
            <a:endParaRPr lang="en-US" dirty="0" smtClean="0"/>
          </a:p>
          <a:p>
            <a:r>
              <a:rPr lang="en-US" dirty="0" smtClean="0"/>
              <a:t>A directed </a:t>
            </a:r>
            <a:r>
              <a:rPr lang="en-US" b="1" u="sng" dirty="0" smtClean="0"/>
              <a:t>acyclic</a:t>
            </a:r>
            <a:r>
              <a:rPr lang="en-US" dirty="0" smtClean="0"/>
              <a:t> graph (DAG) always has one or more </a:t>
            </a:r>
            <a:r>
              <a:rPr lang="en-US" b="1" dirty="0" smtClean="0"/>
              <a:t>topological orderings</a:t>
            </a:r>
          </a:p>
          <a:p>
            <a:pPr lvl="1"/>
            <a:r>
              <a:rPr lang="en-US" dirty="0" smtClean="0"/>
              <a:t>(And there exists a topological ordering </a:t>
            </a:r>
            <a:r>
              <a:rPr lang="en-US" i="1" dirty="0" smtClean="0"/>
              <a:t>if and only if </a:t>
            </a:r>
            <a:r>
              <a:rPr lang="en-US" dirty="0" smtClean="0"/>
              <a:t>there are no directed cycles)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93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1810182" y="4086808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277" y="3335894"/>
            <a:ext cx="35633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Ex: 0, 1, 2</a:t>
            </a:r>
            <a:r>
              <a:rPr lang="en-US" sz="2400">
                <a:solidFill>
                  <a:prstClr val="black"/>
                </a:solidFill>
                <a:latin typeface="Calibri Light"/>
              </a:rPr>
              <a:t>, 3  (or: 0, 1, 3, 2)</a:t>
            </a:r>
            <a:endParaRPr lang="en-US" sz="2400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10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1520933" y="5327780"/>
            <a:ext cx="811764" cy="509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831" y="4086808"/>
            <a:ext cx="26263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 Light"/>
              </a:rPr>
              <a:t>There </a:t>
            </a:r>
            <a:r>
              <a:rPr lang="en-US" sz="3200">
                <a:solidFill>
                  <a:prstClr val="black"/>
                </a:solidFill>
                <a:latin typeface="Calibri Light"/>
              </a:rPr>
              <a:t>is none!</a:t>
            </a:r>
            <a:endParaRPr lang="en-US" sz="3200" dirty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5"/>
          </p:cNvCxnSpPr>
          <p:nvPr/>
        </p:nvCxnSpPr>
        <p:spPr>
          <a:xfrm flipH="1" flipV="1">
            <a:off x="2014712" y="4002089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78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conflict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conflict graph, a topological ordering of nodes corresponds to </a:t>
            </a:r>
            <a:r>
              <a:rPr lang="en-US" b="1" dirty="0" smtClean="0"/>
              <a:t>a serial ordering of TXNs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an </a:t>
            </a:r>
            <a:r>
              <a:rPr lang="en-US" b="1" u="sng" dirty="0" smtClean="0"/>
              <a:t>acyclic</a:t>
            </a:r>
            <a:r>
              <a:rPr lang="en-US" dirty="0"/>
              <a:t> </a:t>
            </a:r>
            <a:r>
              <a:rPr lang="en-US" dirty="0" smtClean="0"/>
              <a:t>conflict graph </a:t>
            </a:r>
            <a:r>
              <a:rPr lang="en-US" dirty="0" smtClean="0">
                <a:sym typeface="Wingdings"/>
              </a:rPr>
              <a:t> conflict serializable!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1396" y="4987032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Calibri Light"/>
              </a:rPr>
              <a:t>Theorem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: Schedule is 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if and only if its conflict graph is </a:t>
            </a:r>
            <a:r>
              <a:rPr lang="en-US" sz="2800" b="1" u="sng" dirty="0">
                <a:solidFill>
                  <a:prstClr val="black"/>
                </a:solidFill>
                <a:latin typeface="Calibri Light"/>
              </a:rPr>
              <a:t>acyclic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3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</a:t>
            </a:r>
            <a:r>
              <a:rPr lang="en-US" b="1" dirty="0" smtClean="0"/>
              <a:t>locking</a:t>
            </a:r>
            <a:r>
              <a:rPr lang="en-US" dirty="0" smtClean="0"/>
              <a:t>- specifically, </a:t>
            </a:r>
            <a:r>
              <a:rPr lang="en-US" i="1" dirty="0" smtClean="0"/>
              <a:t>strict two-phase locking</a:t>
            </a:r>
            <a:r>
              <a:rPr lang="en-US" dirty="0" smtClean="0"/>
              <a:t>- as a way to deal with concurrency, because is </a:t>
            </a:r>
            <a:r>
              <a:rPr lang="en-US" b="1" dirty="0" smtClean="0"/>
              <a:t>guarantees conflict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(if it completes- see upcoming…)</a:t>
            </a:r>
          </a:p>
          <a:p>
            <a:endParaRPr lang="en-US" b="1" dirty="0"/>
          </a:p>
          <a:p>
            <a:r>
              <a:rPr lang="en-US" dirty="0" smtClean="0"/>
              <a:t>Also (</a:t>
            </a:r>
            <a:r>
              <a:rPr lang="en-US" i="1" dirty="0" smtClean="0"/>
              <a:t>conceptually</a:t>
            </a:r>
            <a:r>
              <a:rPr lang="en-US" dirty="0" smtClean="0"/>
              <a:t>) straightforward to implement, and transparent to the user!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9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207803735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Note: Terminology here- “exclusive”, “shared”- meant to be intuitive- no tricks!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416260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</a:rPr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prstClr val="black"/>
                </a:solidFill>
              </a:rPr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prstClr val="black"/>
                </a:solidFill>
              </a:rPr>
              <a:t># Locks the TXN has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</a:rPr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</a:rPr>
              <a:t>Lock Release</a:t>
            </a:r>
          </a:p>
          <a:p>
            <a:pPr algn="ctr"/>
            <a:r>
              <a:rPr lang="en-US" sz="3000" dirty="0">
                <a:solidFill>
                  <a:prstClr val="black"/>
                </a:solidFill>
              </a:rPr>
              <a:t>On TXN commit!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45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latin typeface="+mj-lt"/>
              </a:rPr>
              <a:t>Theorem: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Calibri Light"/>
                  </a:rPr>
                  <a:t>Therefore, Strict 2PL only allows conflict serializable </a:t>
                </a:r>
                <a14:m>
                  <m:oMath xmlns:m="http://schemas.openxmlformats.org/officeDocument/2006/math" xmlns="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  <a:latin typeface="Calibri Light"/>
                  </a:rPr>
                  <a:t>serializable schedules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121841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</a:rPr>
              <a:t>Proof Intuition: </a:t>
            </a:r>
            <a:r>
              <a:rPr lang="en-US" sz="2400" dirty="0">
                <a:solidFill>
                  <a:prstClr val="black"/>
                </a:solidFill>
              </a:rPr>
              <a:t>In strict 2PL, if there is an edge T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sym typeface="Wingdings"/>
              </a:rPr>
              <a:t>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(i.e.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conflict) then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needs to wait until T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is finished – so </a:t>
            </a:r>
            <a:r>
              <a:rPr lang="en-US" sz="2400" i="1" dirty="0">
                <a:solidFill>
                  <a:prstClr val="black"/>
                </a:solidFill>
              </a:rPr>
              <a:t>cannot </a:t>
            </a:r>
            <a:r>
              <a:rPr lang="en-US" sz="2400" dirty="0">
                <a:solidFill>
                  <a:prstClr val="black"/>
                </a:solidFill>
              </a:rPr>
              <a:t>have an edge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sym typeface="Wingdings"/>
              </a:rPr>
              <a:t>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endParaRPr lang="en-US" sz="2400" i="1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4823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/>
              <a:t>2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conflict serializable…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…and thus serializable</a:t>
            </a:r>
          </a:p>
          <a:p>
            <a:pPr lvl="1"/>
            <a:r>
              <a:rPr lang="en-US" dirty="0" smtClean="0"/>
              <a:t>…and thus maintains isolation &amp; consistency!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98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First, T</a:t>
            </a:r>
            <a:r>
              <a:rPr lang="en-US" sz="28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requests a shared lock on A to read from it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solidFill>
                  <a:prstClr val="black"/>
                </a:solidFill>
                <a:latin typeface="Calibri Light"/>
              </a:rPr>
              <a:t>Waits-for graph:</a:t>
            </a:r>
            <a:endParaRPr lang="en-US" dirty="0" smtClean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6309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Next, T</a:t>
            </a:r>
            <a:r>
              <a:rPr lang="en-US" sz="28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requests a shared lock on B to read from it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S(B)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solidFill>
                  <a:prstClr val="black"/>
                </a:solidFill>
                <a:latin typeface="Calibri Light"/>
              </a:rPr>
              <a:t>Waits-for graph:</a:t>
            </a:r>
            <a:endParaRPr lang="en-US" dirty="0" smtClean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8588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then requests an exclusive lock on A to write to it- 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now T</a:t>
            </a:r>
            <a:r>
              <a:rPr lang="en-US" sz="2800" b="1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 is waiting on T</a:t>
            </a:r>
            <a:r>
              <a:rPr lang="en-US" sz="2800" b="1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X(A)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S(B)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solidFill>
                  <a:prstClr val="black"/>
                </a:solidFill>
                <a:latin typeface="Calibri Light"/>
              </a:rPr>
              <a:t>Waits-for graph:</a:t>
            </a:r>
            <a:endParaRPr lang="en-US" dirty="0" smtClean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2" name="Rectangle 1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prstClr val="black"/>
                </a:solidFill>
                <a:latin typeface="Calibri Light"/>
              </a:rPr>
              <a:t>Waiting…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2553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682371" y="27761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Finally, T</a:t>
            </a:r>
            <a:r>
              <a:rPr lang="en-US" sz="28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requests an exclusive lock on B to write to it- 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now T</a:t>
            </a:r>
            <a:r>
              <a:rPr lang="en-US" sz="2800" b="1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 is waiting on T</a:t>
            </a:r>
            <a:r>
              <a:rPr lang="en-US" sz="2800" b="1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… DEADLOCK!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6937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04128" y="2610544"/>
            <a:ext cx="68640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X(B)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X(A)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S(B)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solidFill>
                  <a:prstClr val="black"/>
                </a:solidFill>
                <a:latin typeface="Calibri Light"/>
              </a:rPr>
              <a:t>Waits-for graph:</a:t>
            </a:r>
            <a:endParaRPr lang="en-US" dirty="0" smtClean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30187" y="2619034"/>
            <a:ext cx="803425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22773" y="3709701"/>
            <a:ext cx="1966996" cy="990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Cycle = DEADLOCK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prstClr val="black"/>
                </a:solidFill>
                <a:latin typeface="Calibri Light"/>
              </a:rPr>
              <a:t>Waiting…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33411" y="2494142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prstClr val="black"/>
                </a:solidFill>
                <a:latin typeface="Calibri Light"/>
              </a:rPr>
              <a:t>Waiting…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68530" y="250260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012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111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641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1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0641" y="5051889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prstClr val="black"/>
                </a:solidFill>
              </a:rPr>
              <a:t>NB: Also movie called wedlock (deadlock) set in a futuristic prison…</a:t>
            </a:r>
          </a:p>
          <a:p>
            <a:r>
              <a:rPr lang="en-US" sz="3000" dirty="0">
                <a:solidFill>
                  <a:prstClr val="black"/>
                </a:solidFill>
              </a:rPr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665111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45441" y="3474976"/>
            <a:ext cx="4897193" cy="1174440"/>
            <a:chOff x="8218096" y="3755906"/>
            <a:chExt cx="2806700" cy="673100"/>
          </a:xfrm>
        </p:grpSpPr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82180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>
                <a:solidFill>
                  <a:prstClr val="black"/>
                </a:solidFill>
              </a:endParaRPr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03516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>
                <a:solidFill>
                  <a:prstClr val="black"/>
                </a:solidFill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8903896" y="4060706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1170" y="3822041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4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77474" y="3809277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4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 flipV="1">
              <a:off x="8784714" y="4365280"/>
              <a:ext cx="169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3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922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87408" y="1027905"/>
          <a:ext cx="3233531" cy="24651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prstClr val="black"/>
                </a:solidFill>
                <a:latin typeface="Calibri Light"/>
              </a:rPr>
              <a:t>“Flushing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to disk” = writing to disk.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Calibri Ligh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Calibri Ligh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Calibri Light"/>
              </a:rPr>
              <a:t>3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Log 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is a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sequence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from main memory -&gt; disk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prstClr val="black"/>
                  </a:solidFill>
                  <a:latin typeface="Calibri Light"/>
                </a:rPr>
                <a:t>4</a:t>
              </a: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48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the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299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achieved by </a:t>
            </a:r>
            <a:r>
              <a:rPr lang="en-US" b="1" dirty="0" smtClean="0"/>
              <a:t>interleaving TXNs </a:t>
            </a:r>
            <a:r>
              <a:rPr lang="en-US" dirty="0" smtClean="0"/>
              <a:t>such that </a:t>
            </a:r>
            <a:r>
              <a:rPr lang="en-US" b="1" dirty="0" smtClean="0"/>
              <a:t>isolation </a:t>
            </a:r>
            <a:r>
              <a:rPr lang="en-US" dirty="0" smtClean="0"/>
              <a:t>&amp;</a:t>
            </a:r>
            <a:r>
              <a:rPr lang="en-US" b="1" dirty="0" smtClean="0"/>
              <a:t> consistency </a:t>
            </a:r>
            <a:r>
              <a:rPr lang="en-US" dirty="0" smtClean="0"/>
              <a:t>are maintained</a:t>
            </a:r>
          </a:p>
          <a:p>
            <a:pPr lvl="1"/>
            <a:r>
              <a:rPr lang="en-US" dirty="0" smtClean="0"/>
              <a:t>We formalized a notion of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 that captured such a “good” interleaving schedule</a:t>
            </a:r>
          </a:p>
          <a:p>
            <a:endParaRPr lang="en-US" dirty="0"/>
          </a:p>
          <a:p>
            <a:r>
              <a:rPr lang="en-US" dirty="0" smtClean="0"/>
              <a:t>We defined </a:t>
            </a:r>
            <a:r>
              <a:rPr lang="en-US" b="1" u="sng" dirty="0" smtClean="0"/>
              <a:t>conflict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, which implies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Locking </a:t>
            </a:r>
            <a:r>
              <a:rPr lang="en-US" dirty="0" smtClean="0"/>
              <a:t>allows only conflict serializable schedules</a:t>
            </a:r>
          </a:p>
          <a:p>
            <a:pPr lvl="1"/>
            <a:r>
              <a:rPr lang="en-US" dirty="0" smtClean="0"/>
              <a:t>If the schedule completes… (it may deadlock!)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3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prstClr val="black"/>
                </a:solidFill>
                <a:latin typeface="Calibri Ligh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12312" y="3854483"/>
            <a:ext cx="1011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Same result!</a:t>
            </a:r>
            <a:endParaRPr lang="en-US" sz="24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Serial schedule T</a:t>
            </a:r>
            <a:r>
              <a:rPr lang="en-US" sz="2400" u="sng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u="sng" dirty="0">
                <a:solidFill>
                  <a:prstClr val="black"/>
                </a:solidFill>
                <a:latin typeface="Calibri Light"/>
                <a:sym typeface="Wingdings"/>
              </a:rPr>
              <a:t>,T</a:t>
            </a:r>
            <a:r>
              <a:rPr lang="en-US" sz="2400" u="sng" baseline="-25000" dirty="0">
                <a:solidFill>
                  <a:prstClr val="black"/>
                </a:solidFill>
                <a:latin typeface="Calibri Light"/>
                <a:sym typeface="Wingdings"/>
              </a:rPr>
              <a:t>2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31340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prstClr val="black"/>
                </a:solidFill>
                <a:latin typeface="Calibri Ligh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66007" y="3521701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Different result than serial 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  <a:sym typeface="Wingdings"/>
              </a:rPr>
              <a:t>,T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  <a:sym typeface="Wingdings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Serial schedule T</a:t>
            </a:r>
            <a:r>
              <a:rPr lang="en-US" sz="2400" u="sng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u="sng" dirty="0">
                <a:solidFill>
                  <a:prstClr val="black"/>
                </a:solidFill>
                <a:latin typeface="Calibri Light"/>
                <a:sym typeface="Wingdings"/>
              </a:rPr>
              <a:t>,T</a:t>
            </a:r>
            <a:r>
              <a:rPr lang="en-US" sz="2400" u="sng" baseline="-25000" dirty="0">
                <a:solidFill>
                  <a:prstClr val="black"/>
                </a:solidFill>
                <a:latin typeface="Calibri Light"/>
                <a:sym typeface="Wingdings"/>
              </a:rPr>
              <a:t>2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81761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2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5000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9" y="3555519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7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$159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$112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prstClr val="black"/>
                </a:solidFill>
                <a:latin typeface="Calibri Ligh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79070" y="3275805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Different result than serial 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  <a:sym typeface="Wingdings"/>
              </a:rPr>
              <a:t>,T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  <a:sym typeface="Wingdings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  <a:sym typeface="Wingdings"/>
              </a:rPr>
              <a:t> ALSO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8019562" y="5404332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Serial schedule </a:t>
            </a:r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="1" i="1" u="sng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b="1" i="1" u="sng" dirty="0">
                <a:solidFill>
                  <a:prstClr val="black"/>
                </a:solidFill>
                <a:latin typeface="Calibri Light"/>
                <a:sym typeface="Wingdings"/>
              </a:rPr>
              <a:t>,T</a:t>
            </a:r>
            <a:r>
              <a:rPr lang="en-US" sz="2400" b="1" i="1" u="sng" baseline="-25000" dirty="0">
                <a:solidFill>
                  <a:prstClr val="black"/>
                </a:solidFill>
                <a:latin typeface="Calibri Light"/>
                <a:sym typeface="Wingdings"/>
              </a:rPr>
              <a:t>1</a:t>
            </a:r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68442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36371" y="2492355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71976" y="4626661"/>
            <a:ext cx="664804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Calibri Light"/>
              </a:rPr>
              <a:t>This schedule is different than </a:t>
            </a:r>
            <a:r>
              <a:rPr lang="en-US" sz="3200" b="1" i="1" dirty="0">
                <a:solidFill>
                  <a:prstClr val="black"/>
                </a:solidFill>
                <a:latin typeface="Calibri Light"/>
              </a:rPr>
              <a:t>any serial order!</a:t>
            </a:r>
            <a:r>
              <a:rPr lang="en-US" sz="3200" dirty="0">
                <a:solidFill>
                  <a:prstClr val="black"/>
                </a:solidFill>
                <a:latin typeface="Calibri Light"/>
              </a:rPr>
              <a:t>  We say that it is </a:t>
            </a:r>
            <a:r>
              <a:rPr lang="en-US" sz="3200" b="1" u="sng" dirty="0">
                <a:solidFill>
                  <a:prstClr val="black"/>
                </a:solidFill>
                <a:latin typeface="Calibri Light"/>
              </a:rPr>
              <a:t>not serializable</a:t>
            </a:r>
            <a:endParaRPr lang="en-US" sz="32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6371" y="1808636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2807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3694</Words>
  <Application>Microsoft Macintosh PowerPoint</Application>
  <PresentationFormat>Custom</PresentationFormat>
  <Paragraphs>759</Paragraphs>
  <Slides>51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1_Office Theme</vt:lpstr>
      <vt:lpstr>Lecture 8--Continued: Concurrency &amp; Locking</vt:lpstr>
      <vt:lpstr>Announcements</vt:lpstr>
      <vt:lpstr>Concurrency: Isolation &amp; Consistency</vt:lpstr>
      <vt:lpstr>Example- consider two TXNs:</vt:lpstr>
      <vt:lpstr>Recall: Three Types of Regions of Memory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PowerPoint Presentation</vt:lpstr>
      <vt:lpstr>Activity-8-1.ipynb</vt:lpstr>
      <vt:lpstr>2. Conflict Serializability, Locking &amp; Deadlock</vt:lpstr>
      <vt:lpstr>What you will learn about in this section</vt:lpstr>
      <vt:lpstr>Recall: Concurrency as Interleaving TXNs</vt:lpstr>
      <vt:lpstr>Recall: “Good” vs. “bad” schedules</vt:lpstr>
      <vt:lpstr>Ways of Defining “Good” vs. “Bad” Schedules</vt:lpstr>
      <vt:lpstr>Conflicts</vt:lpstr>
      <vt:lpstr>Conflicts</vt:lpstr>
      <vt:lpstr>Conflict Serializability</vt:lpstr>
      <vt:lpstr>Recall: “Good” vs. “bad” schedules</vt:lpstr>
      <vt:lpstr>Note: Conflicts vs. Anomalies</vt:lpstr>
      <vt:lpstr>The Conflict Graph</vt:lpstr>
      <vt:lpstr>PowerPoint Presentation</vt:lpstr>
      <vt:lpstr>PowerPoint Presentation</vt:lpstr>
      <vt:lpstr>Let’s unpack this notion of acyclic conflict graphs…</vt:lpstr>
      <vt:lpstr>DAGs &amp; Topological Orderings</vt:lpstr>
      <vt:lpstr>DAGs &amp; Topological Orderings</vt:lpstr>
      <vt:lpstr>DAGs &amp; Topological Orderings</vt:lpstr>
      <vt:lpstr>Connection to conflict serializability</vt:lpstr>
      <vt:lpstr>Strict Two-Phase Locking</vt:lpstr>
      <vt:lpstr>Strict Two-phase Locking (Strict 2PL) Protocol:</vt:lpstr>
      <vt:lpstr>Picture of 2-Phase Locking (2PL)</vt:lpstr>
      <vt:lpstr>Strict 2PL</vt:lpstr>
      <vt:lpstr>Strict 2PL</vt:lpstr>
      <vt:lpstr>Deadlock Detection: Example</vt:lpstr>
      <vt:lpstr>Deadlock Detection: Example</vt:lpstr>
      <vt:lpstr>Deadlock Detection: Example</vt:lpstr>
      <vt:lpstr>Deadlock Detection: Example</vt:lpstr>
      <vt:lpstr>The problem? Deadlock!??!</vt:lpstr>
      <vt:lpstr>Deadlocks</vt:lpstr>
      <vt:lpstr>Deadlock Detection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Re</dc:creator>
  <cp:lastModifiedBy>Tara Balakrishnan</cp:lastModifiedBy>
  <cp:revision>12</cp:revision>
  <dcterms:created xsi:type="dcterms:W3CDTF">2016-10-19T02:00:29Z</dcterms:created>
  <dcterms:modified xsi:type="dcterms:W3CDTF">2016-10-25T21:48:00Z</dcterms:modified>
</cp:coreProperties>
</file>