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461" r:id="rId2"/>
    <p:sldId id="462" r:id="rId3"/>
    <p:sldId id="327" r:id="rId4"/>
    <p:sldId id="261" r:id="rId5"/>
    <p:sldId id="328" r:id="rId6"/>
    <p:sldId id="329" r:id="rId7"/>
    <p:sldId id="493" r:id="rId8"/>
    <p:sldId id="494" r:id="rId9"/>
    <p:sldId id="398" r:id="rId10"/>
    <p:sldId id="399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92" r:id="rId32"/>
    <p:sldId id="457" r:id="rId33"/>
    <p:sldId id="458" r:id="rId34"/>
    <p:sldId id="459" r:id="rId35"/>
    <p:sldId id="456" r:id="rId36"/>
    <p:sldId id="495" r:id="rId37"/>
    <p:sldId id="460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es" id="{7BD8EB78-DBBD-9F45-BA4F-9C6BBD0C1F70}">
          <p14:sldIdLst>
            <p14:sldId id="461"/>
            <p14:sldId id="462"/>
            <p14:sldId id="327"/>
            <p14:sldId id="261"/>
            <p14:sldId id="328"/>
            <p14:sldId id="329"/>
            <p14:sldId id="493"/>
            <p14:sldId id="494"/>
            <p14:sldId id="398"/>
            <p14:sldId id="399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92"/>
            <p14:sldId id="457"/>
            <p14:sldId id="458"/>
            <p14:sldId id="459"/>
            <p14:sldId id="456"/>
            <p14:sldId id="495"/>
            <p14:sldId id="460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3444"/>
    <p:restoredTop sz="93919"/>
  </p:normalViewPr>
  <p:slideViewPr>
    <p:cSldViewPr snapToGrid="0" snapToObjects="1">
      <p:cViewPr>
        <p:scale>
          <a:sx n="73" d="100"/>
          <a:sy n="73" d="100"/>
        </p:scale>
        <p:origin x="-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77F8-33BB-5540-A863-4A765FB911F6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D753-BEE6-0C4C-895F-18D9E5B6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E919-4CE5-C94C-93A5-A34AB78B083C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F1F-B6B4-804E-84D7-1B711087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6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3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61574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28918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7654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623400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9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6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30037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89673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168710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 dirty="0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49631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8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5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6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4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4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45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2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3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67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 dirty="0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99558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9733-3C74-104F-9E50-DF58623F54E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2387600"/>
          </a:xfrm>
        </p:spPr>
        <p:txBody>
          <a:bodyPr/>
          <a:lstStyle/>
          <a:p>
            <a:r>
              <a:rPr lang="en-US" dirty="0" smtClean="0"/>
              <a:t>Lecture 12: Access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Activity-12.ipynb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B+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B+ Trees: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B+ Trees: Design &amp; Cost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Clustered Indexes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7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</a:t>
            </a:r>
            <a:r>
              <a:rPr lang="en-US" dirty="0" smtClean="0"/>
              <a:t>trees </a:t>
            </a:r>
          </a:p>
          <a:p>
            <a:pPr lvl="1"/>
            <a:r>
              <a:rPr lang="en-US" dirty="0" smtClean="0"/>
              <a:t>B does not mean binary!</a:t>
            </a:r>
          </a:p>
          <a:p>
            <a:pPr lvl="1"/>
            <a:endParaRPr lang="en-US" dirty="0"/>
          </a:p>
          <a:p>
            <a:r>
              <a:rPr lang="en-US" dirty="0"/>
              <a:t>Idea in B </a:t>
            </a:r>
            <a:r>
              <a:rPr lang="en-US" dirty="0" smtClean="0"/>
              <a:t>Trees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make 1 node = </a:t>
            </a:r>
            <a:r>
              <a:rPr lang="en-US" dirty="0" smtClean="0"/>
              <a:t>1 physical page</a:t>
            </a:r>
          </a:p>
          <a:p>
            <a:pPr lvl="1"/>
            <a:r>
              <a:rPr lang="en-US" dirty="0" smtClean="0"/>
              <a:t>Balanced, height adjusted tree (not the B either)</a:t>
            </a:r>
          </a:p>
          <a:p>
            <a:pPr lvl="1"/>
            <a:endParaRPr lang="en-US" dirty="0"/>
          </a:p>
          <a:p>
            <a:r>
              <a:rPr lang="en-US" dirty="0"/>
              <a:t>Idea in B+ Trees:</a:t>
            </a:r>
          </a:p>
          <a:p>
            <a:pPr lvl="1"/>
            <a:r>
              <a:rPr lang="en-US" dirty="0"/>
              <a:t>Make leaves into a linked list </a:t>
            </a:r>
            <a:r>
              <a:rPr lang="en-US" dirty="0" smtClean="0"/>
              <a:t>(for range queries)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4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8602" y="2754486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02" y="2754486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2378765" y="2080591"/>
            <a:ext cx="19812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8602" y="4019586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1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8602" y="1999666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8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635829" y="2667001"/>
            <a:ext cx="119742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0"/>
          </p:cNvCxnSpPr>
          <p:nvPr/>
        </p:nvCxnSpPr>
        <p:spPr>
          <a:xfrm>
            <a:off x="4054644" y="2666999"/>
            <a:ext cx="1272976" cy="1033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6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2400538" y="2431371"/>
            <a:ext cx="19812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05194" y="2186230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1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70513" y="2680758"/>
            <a:ext cx="1012372" cy="659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46174" y="2431371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/>
          </p:nvPr>
        </p:nvGraphicFramePr>
        <p:xfrm>
          <a:off x="3668485" y="3442015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05193" y="2186230"/>
            <a:ext cx="44356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6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03138" y="971975"/>
            <a:ext cx="35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2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540346" y="4256838"/>
            <a:ext cx="587384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277786" y="4249876"/>
            <a:ext cx="322547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4079" y="4249876"/>
            <a:ext cx="16537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645845" y="4256838"/>
            <a:ext cx="164526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576665" y="4249876"/>
            <a:ext cx="37498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342958" y="4249876"/>
            <a:ext cx="5223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61832" y="4249876"/>
            <a:ext cx="147419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456838" y="4256838"/>
            <a:ext cx="418704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98694" y="4279115"/>
            <a:ext cx="8122" cy="803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01915" y="4286077"/>
            <a:ext cx="164912" cy="803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03138" y="971975"/>
            <a:ext cx="35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103138" y="2492828"/>
            <a:ext cx="37045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Their key slots contain pointers to data records</a:t>
            </a:r>
            <a:endParaRPr lang="en-US" sz="2800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2140" y="508926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68433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34726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1019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67312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33605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99898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666190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8610" y="5082298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709" y="5089260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1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540346" y="4256838"/>
            <a:ext cx="587384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02140" y="508926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277786" y="4249876"/>
            <a:ext cx="322547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68433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44079" y="4249876"/>
            <a:ext cx="16537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34726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645845" y="4256838"/>
            <a:ext cx="164526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01019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576665" y="4249876"/>
            <a:ext cx="37498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67312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342958" y="4249876"/>
            <a:ext cx="5223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33605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961832" y="4249876"/>
            <a:ext cx="147419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99898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456838" y="4256838"/>
            <a:ext cx="418704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66190" y="5082298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86" name="Straight Arrow Connector 85"/>
          <p:cNvCxnSpPr>
            <a:endCxn id="87" idx="0"/>
          </p:cNvCxnSpPr>
          <p:nvPr/>
        </p:nvCxnSpPr>
        <p:spPr>
          <a:xfrm>
            <a:off x="898694" y="4279115"/>
            <a:ext cx="8122" cy="803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8610" y="5082298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01915" y="4286077"/>
            <a:ext cx="164912" cy="803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709" y="5089260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03138" y="971975"/>
            <a:ext cx="35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103138" y="2492828"/>
            <a:ext cx="37045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Their key slots contain pointers to data records</a:t>
            </a:r>
            <a:endParaRPr lang="en-US" sz="2800" dirty="0"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986021" y="4038046"/>
            <a:ext cx="995504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03138" y="3739619"/>
            <a:ext cx="37045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They contain a pointer to the next leaf node as well, </a:t>
            </a:r>
            <a:r>
              <a:rPr lang="en-US" sz="2800" b="1" i="1" dirty="0" smtClean="0">
                <a:latin typeface="+mj-lt"/>
              </a:rPr>
              <a:t>for faster sequential traversal</a:t>
            </a:r>
            <a:endParaRPr lang="en-US" sz="2800" dirty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4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 you don’t find it in the index, look very carefully through the entire catalog”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- Sears, Roebuck and Co., Consumers Guide, 1897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1718" y="1543520"/>
            <a:ext cx="370454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the pointers at the leaf level will be to the actual data records (rows).  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i="1" dirty="0" smtClean="0">
                <a:latin typeface="+mj-lt"/>
              </a:rPr>
              <a:t>We might truncate these for simpler display (as before)…</a:t>
            </a:r>
            <a:endParaRPr lang="en-US" sz="2400" i="1" dirty="0">
              <a:latin typeface="+mj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39" y="2943193"/>
            <a:ext cx="8229600" cy="1143000"/>
          </a:xfrm>
        </p:spPr>
        <p:txBody>
          <a:bodyPr/>
          <a:lstStyle/>
          <a:p>
            <a:r>
              <a:rPr lang="en-US" dirty="0" smtClean="0"/>
              <a:t>Some finer points of B+ Trees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B+ Tree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exact </a:t>
            </a:r>
            <a:r>
              <a:rPr lang="en-US" sz="3200" dirty="0"/>
              <a:t>key values:</a:t>
            </a:r>
          </a:p>
          <a:p>
            <a:pPr lvl="1"/>
            <a:r>
              <a:rPr lang="en-US" sz="3200" dirty="0"/>
              <a:t>Start at the root</a:t>
            </a:r>
          </a:p>
          <a:p>
            <a:pPr lvl="1"/>
            <a:r>
              <a:rPr lang="en-US" sz="3200" dirty="0"/>
              <a:t>Proceed down, to the leaf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For range </a:t>
            </a:r>
            <a:r>
              <a:rPr lang="en-US" sz="3200" dirty="0"/>
              <a:t>queries:</a:t>
            </a:r>
          </a:p>
          <a:p>
            <a:pPr lvl="1"/>
            <a:r>
              <a:rPr lang="en-US" sz="3200" dirty="0"/>
              <a:t>As above</a:t>
            </a:r>
          </a:p>
          <a:p>
            <a:pPr lvl="1"/>
            <a:r>
              <a:rPr lang="en-US" sz="3200" i="1" dirty="0"/>
              <a:t>Then sequential traversal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706648" y="1770546"/>
            <a:ext cx="364715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25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706648" y="3773310"/>
            <a:ext cx="387798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20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30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03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5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4" grpId="0" animBg="1"/>
      <p:bldP spid="819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</a:t>
            </a:r>
            <a:r>
              <a:rPr lang="en-US" dirty="0" smtClean="0"/>
              <a:t>Exact Search Animation</a:t>
            </a:r>
            <a:endParaRPr lang="en-US" dirty="0"/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6096000" y="22590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4267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7696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3352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51816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69342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8686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4267200" y="2792413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6629400" y="2792413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3352800" y="3706813"/>
            <a:ext cx="1066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4800600" y="3706813"/>
            <a:ext cx="381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5257800" y="3706813"/>
            <a:ext cx="1676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7848600" y="3706813"/>
            <a:ext cx="838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4876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66294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8458200" y="5154613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3202527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38882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44216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50312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5640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28</a:t>
            </a:r>
            <a:endParaRPr lang="en-US" sz="1400" dirty="0"/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60980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6631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70886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7545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80030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8536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84</a:t>
            </a:r>
            <a:endParaRPr lang="en-US" sz="1400" dirty="0"/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9069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33528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3810000" y="5154613"/>
            <a:ext cx="76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4191000" y="5154613"/>
            <a:ext cx="228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50292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5638799" y="5154613"/>
            <a:ext cx="15239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59436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63246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7086600" y="5154613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7315200" y="5078413"/>
            <a:ext cx="228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8001000" y="5154613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8534400" y="5154613"/>
            <a:ext cx="609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9067800" y="5154613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10210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067800" y="1302051"/>
            <a:ext cx="14179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K = 30? </a:t>
            </a:r>
          </a:p>
        </p:txBody>
      </p:sp>
      <p:sp>
        <p:nvSpPr>
          <p:cNvPr id="2" name="Smiley Face 1"/>
          <p:cNvSpPr/>
          <p:nvPr/>
        </p:nvSpPr>
        <p:spPr>
          <a:xfrm>
            <a:off x="6096000" y="1690688"/>
            <a:ext cx="533400" cy="533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157" y="2081086"/>
            <a:ext cx="144158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</a:t>
            </a:r>
            <a:r>
              <a:rPr lang="en-US" sz="3000">
                <a:latin typeface="+mj-lt"/>
              </a:rPr>
              <a:t>&lt; </a:t>
            </a:r>
            <a:r>
              <a:rPr lang="en-US" sz="3000" smtClean="0">
                <a:latin typeface="+mj-lt"/>
              </a:rPr>
              <a:t>80</a:t>
            </a:r>
            <a:endParaRPr lang="en-US" sz="3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157" y="3025482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157" y="5899152"/>
            <a:ext cx="206568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9300" y="566470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 all nodes pictured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1157" y="4441224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</a:t>
            </a:r>
            <a:r>
              <a:rPr lang="en-US" sz="3000" dirty="0" smtClean="0">
                <a:latin typeface="+mj-lt"/>
              </a:rPr>
              <a:t>[30,40)</a:t>
            </a:r>
            <a:endParaRPr lang="en-US" sz="3000" dirty="0">
              <a:latin typeface="+mj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0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7869E-17 -1.11111E-6 L 0.00326 0.09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1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15209 L -0.12891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1 0.25579 L -0.10118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8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5 L -0.00938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51" grpId="0" animBg="1"/>
      <p:bldP spid="52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</a:t>
            </a:r>
            <a:r>
              <a:rPr lang="en-US" dirty="0" smtClean="0"/>
              <a:t>Range Search Animation</a:t>
            </a:r>
            <a:endParaRPr lang="en-US" dirty="0"/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6096000" y="22590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4267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7696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3352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51816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69342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8686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4267200" y="2792413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6629400" y="2792413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3352800" y="3706813"/>
            <a:ext cx="1066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4800600" y="3706813"/>
            <a:ext cx="381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5257800" y="3706813"/>
            <a:ext cx="1676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7848600" y="3706813"/>
            <a:ext cx="838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4876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66294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8458200" y="5154613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3189198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38882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44216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50312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5640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28</a:t>
            </a:r>
            <a:endParaRPr lang="en-US" sz="1400" dirty="0"/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60980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6631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70886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59</a:t>
            </a:r>
            <a:endParaRPr lang="en-US" sz="1400" dirty="0"/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7545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80030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8536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84</a:t>
            </a:r>
            <a:endParaRPr lang="en-US" sz="1400" dirty="0"/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9069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33528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3810000" y="5154613"/>
            <a:ext cx="76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4191000" y="5154613"/>
            <a:ext cx="228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50292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5638799" y="5154613"/>
            <a:ext cx="15239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59436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63246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7086600" y="5154613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7315200" y="5078413"/>
            <a:ext cx="228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8001000" y="5154613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8534400" y="5154613"/>
            <a:ext cx="609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9067800" y="5154613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10210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067800" y="1302051"/>
            <a:ext cx="2286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+mj-lt"/>
              </a:rPr>
              <a:t>K </a:t>
            </a:r>
            <a:r>
              <a:rPr lang="en-US" sz="2800" smtClean="0">
                <a:latin typeface="+mj-lt"/>
              </a:rPr>
              <a:t>in [30,85]? 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157" y="2081086"/>
            <a:ext cx="144158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</a:t>
            </a:r>
            <a:r>
              <a:rPr lang="en-US" sz="3000">
                <a:latin typeface="+mj-lt"/>
              </a:rPr>
              <a:t>&lt; </a:t>
            </a:r>
            <a:r>
              <a:rPr lang="en-US" sz="3000" smtClean="0">
                <a:latin typeface="+mj-lt"/>
              </a:rPr>
              <a:t>80</a:t>
            </a:r>
            <a:endParaRPr lang="en-US" sz="3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157" y="3025482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157" y="5899152"/>
            <a:ext cx="206568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9300" y="566470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 all nodes pictured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1157" y="4441224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</a:t>
            </a:r>
            <a:r>
              <a:rPr lang="en-US" sz="3000" dirty="0" smtClean="0">
                <a:latin typeface="+mj-lt"/>
              </a:rPr>
              <a:t>[30,40)</a:t>
            </a:r>
            <a:endParaRPr lang="en-US" sz="3000" dirty="0">
              <a:latin typeface="+mj-lt"/>
            </a:endParaRPr>
          </a:p>
        </p:txBody>
      </p:sp>
      <p:sp>
        <p:nvSpPr>
          <p:cNvPr id="57" name="Smiley Face 56"/>
          <p:cNvSpPr/>
          <p:nvPr/>
        </p:nvSpPr>
        <p:spPr>
          <a:xfrm>
            <a:off x="6134100" y="1636042"/>
            <a:ext cx="533400" cy="533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95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3958 L -0.025 0.116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11666 L -0.175 0.14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0.14028 L -0.13216 0.2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6 0.2625 L -0.0875 0.3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35139 L -0.03229 0.506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0.50625 C -0.03177 0.48958 -0.03646 0.45717 -0.02201 0.44791 C -0.00898 0.46064 -0.0069 0.48194 0 0.50046 C 0.00091 0.51273 0.00143 0.51898 0.00443 0.52963 C 0.00651 0.60115 0.00599 0.57801 0 0.55301 C 0.00143 0.52291 -0.00052 0.47963 0.02188 0.45949 C 0.02552 0.44953 0.02331 0.45231 0.0306 0.44583 C 0.03333 0.44305 0.03945 0.43796 0.03945 0.43819 C 0.04219 0.43912 0.04557 0.43958 0.04818 0.44189 C 0.05143 0.4449 0.05299 0.45046 0.05404 0.45555 C 0.05703 0.47245 0.05781 0.49213 0.06289 0.50833 C 0.06328 0.52523 0.06354 0.54213 0.06432 0.55902 C 0.06445 0.56666 0.06563 0.59004 0.06563 0.5824 C 0.06563 0.5699 0.06458 0.55764 0.06432 0.54537 C 0.06497 0.50439 0.05924 0.44189 0.09792 0.42824 C 0.10417 0.42893 0.11341 0.42314 0.11693 0.43032 C 0.12266 0.44236 0.11602 0.47014 0.10964 0.48287 C 0.10664 0.50347 0.10677 0.52523 0.10234 0.54537 C 0.1013 0.55625 0.09883 0.58935 0.09935 0.57847 C 0.09987 0.56551 0.09479 0.49421 0.11393 0.47708 C 0.11914 0.46666 0.12591 0.45532 0.13438 0.44976 C 0.13828 0.45023 0.14245 0.44953 0.14622 0.45162 C 0.14987 0.45347 0.15143 0.47476 0.15195 0.47893 C 0.15247 0.49699 0.15156 0.51527 0.15352 0.53356 C 0.15365 0.53634 0.15599 0.52847 0.15651 0.52569 C 0.15729 0.51851 0.15703 0.51134 0.15781 0.50439 C 0.1599 0.48379 0.17174 0.46389 0.18698 0.45764 C 0.19427 0.45092 0.20339 0.44907 0.21198 0.44583 C 0.2207 0.44236 0.22904 0.43819 0.23828 0.43611 C 0.24844 0.43657 0.25872 0.43564 0.26901 0.43796 C 0.27396 0.43889 0.27904 0.44189 0.28359 0.44583 C 0.28646 0.44838 0.29245 0.4537 0.29245 0.45393 C 0.29323 0.45555 0.29531 0.45694 0.29531 0.45949 C 0.29531 0.47083 0.28151 0.48426 0.27487 0.48865 C 0.26797 0.50069 0.25781 0.51666 0.24714 0.52199 C 0.24193 0.53055 0.23672 0.53356 0.23099 0.54143 C 0.22604 0.54768 0.22344 0.5537 0.21771 0.55902 C 0.20938 0.5743 0.21432 0.57083 0.20612 0.57453 C 0.2056 0.57639 0.20313 0.58125 0.20456 0.58032 C 0.21497 0.57199 0.21927 0.55509 0.22656 0.54328 C 0.22865 0.53958 0.23164 0.53703 0.23385 0.53356 C 0.23568 0.53055 0.23633 0.52662 0.23828 0.52384 C 0.24167 0.51805 0.24674 0.51412 0.25 0.50833 C 0.25339 0.50185 0.2556 0.49398 0.26016 0.48865 C 0.26354 0.48426 0.26914 0.4824 0.27188 0.47708 C 0.28529 0.45023 0.2707 0.47639 0.28359 0.45949 C 0.28789 0.45347 0.29141 0.44282 0.29818 0.44004 C 0.30182 0.43819 0.30599 0.43865 0.3099 0.43796 C 0.3276 0.44074 0.32786 0.43472 0.32161 0.46921 C 0.31953 0.48032 0.30938 0.48726 0.30404 0.49467 C 0.29635 0.50463 0.29922 0.50439 0.29245 0.51597 C 0.27682 0.54166 0.29323 0.51041 0.28359 0.52963 C 0.28073 0.54097 0.28411 0.53032 0.27786 0.54143 C 0.27604 0.54444 0.27474 0.54768 0.27331 0.55115 C 0.27214 0.5537 0.27161 0.55648 0.27031 0.55902 C 0.26602 0.56713 0.26185 0.57291 0.25872 0.5824 " pathEditMode="relative" rAng="0" ptsTypes="AAAAAAAAAAAAAAAAAAAAAAAAAAAAAAAAAAAAAAAAAAAAAAAAAAAAAAAA">
                                      <p:cBhvr>
                                        <p:cTn id="42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2" grpId="0" animBg="1"/>
      <p:bldP spid="56" grpId="0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B+ Tree Design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large</a:t>
            </a:r>
            <a:r>
              <a:rPr lang="en-US" dirty="0" smtClean="0"/>
              <a:t> is </a:t>
            </a:r>
            <a:r>
              <a:rPr lang="en-US" b="1" i="1" dirty="0" smtClean="0"/>
              <a:t>d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Key size = 4 bytes</a:t>
            </a:r>
          </a:p>
          <a:p>
            <a:pPr lvl="1"/>
            <a:r>
              <a:rPr lang="en-US" dirty="0"/>
              <a:t>Pointer size = 8 bytes</a:t>
            </a:r>
          </a:p>
          <a:p>
            <a:pPr lvl="1"/>
            <a:r>
              <a:rPr lang="en-US" dirty="0"/>
              <a:t>Block size = 4096 </a:t>
            </a:r>
            <a:r>
              <a:rPr lang="en-US" dirty="0" smtClean="0"/>
              <a:t>bytes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want each </a:t>
            </a:r>
            <a:r>
              <a:rPr lang="en-US" i="1" dirty="0"/>
              <a:t>node</a:t>
            </a:r>
            <a:r>
              <a:rPr lang="en-US" dirty="0"/>
              <a:t> to fit on a single </a:t>
            </a:r>
            <a:r>
              <a:rPr lang="en-US" i="1" dirty="0" smtClean="0"/>
              <a:t>block/page</a:t>
            </a:r>
            <a:endParaRPr lang="en-US" dirty="0" smtClean="0"/>
          </a:p>
          <a:p>
            <a:pPr lvl="1"/>
            <a:r>
              <a:rPr lang="en-US" dirty="0" smtClean="0"/>
              <a:t>2d </a:t>
            </a:r>
            <a:r>
              <a:rPr lang="en-US" dirty="0"/>
              <a:t>x 4  + (2d+1) x 8  &lt;=  </a:t>
            </a:r>
            <a:r>
              <a:rPr lang="en-US" dirty="0" smtClean="0"/>
              <a:t>4096 </a:t>
            </a:r>
            <a:r>
              <a:rPr lang="en-US" dirty="0" smtClean="0">
                <a:sym typeface="Wingdings"/>
              </a:rPr>
              <a:t> </a:t>
            </a:r>
            <a:r>
              <a:rPr lang="en-US" b="1" i="1" dirty="0" smtClean="0">
                <a:sym typeface="Wingdings"/>
              </a:rPr>
              <a:t>d &lt;= 170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46318" y="2610320"/>
            <a:ext cx="37045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NB: Oracle allows 64K = 2^16 byte blocks</a:t>
            </a:r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 d &lt;= 2730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3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</a:t>
            </a:r>
            <a:r>
              <a:rPr lang="en-US" dirty="0" smtClean="0"/>
              <a:t>Tree: High </a:t>
            </a:r>
            <a:r>
              <a:rPr lang="en-US" dirty="0" err="1" smtClean="0"/>
              <a:t>Fanout</a:t>
            </a:r>
            <a:r>
              <a:rPr lang="en-US" dirty="0" smtClean="0"/>
              <a:t> = Smaller &amp; Lower IO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compared to e.g. binary search trees, B+ Trees have </a:t>
            </a:r>
            <a:r>
              <a:rPr lang="en-US" b="1" dirty="0" smtClean="0"/>
              <a:t>high</a:t>
            </a:r>
            <a:r>
              <a:rPr lang="en-US" dirty="0" smtClean="0"/>
              <a:t>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/>
              <a:t>between d+1 and 2d+1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means that the </a:t>
            </a:r>
            <a:r>
              <a:rPr lang="en-US" b="1" dirty="0" smtClean="0"/>
              <a:t>depth of the tree is small </a:t>
            </a:r>
            <a:r>
              <a:rPr lang="en-US" dirty="0" smtClean="0">
                <a:sym typeface="Wingdings"/>
              </a:rPr>
              <a:t> </a:t>
            </a:r>
          </a:p>
          <a:p>
            <a:pPr lvl="1"/>
            <a:r>
              <a:rPr lang="en-US" dirty="0" smtClean="0">
                <a:sym typeface="Wingdings"/>
              </a:rPr>
              <a:t>getting to any element requires very few IO operations!</a:t>
            </a:r>
          </a:p>
          <a:p>
            <a:pPr lvl="1"/>
            <a:r>
              <a:rPr lang="en-US" dirty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ost </a:t>
            </a:r>
            <a:r>
              <a:rPr lang="en-US" dirty="0" smtClean="0">
                <a:sym typeface="Wingdings"/>
              </a:rPr>
              <a:t>or all of the B+ Tree in main memory!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TiB</a:t>
            </a:r>
            <a:r>
              <a:rPr lang="en-US" dirty="0" smtClean="0"/>
              <a:t> = 2</a:t>
            </a:r>
            <a:r>
              <a:rPr lang="en-US" baseline="30000" dirty="0" smtClean="0"/>
              <a:t>40</a:t>
            </a:r>
            <a:r>
              <a:rPr lang="en-US" dirty="0" smtClean="0"/>
              <a:t> Bytes.  What is the height of a B+ Tree (with fill-factor = 1) that indexes it (with 64K pages)?</a:t>
            </a:r>
          </a:p>
          <a:p>
            <a:pPr lvl="1"/>
            <a:r>
              <a:rPr lang="en-US" dirty="0" smtClean="0"/>
              <a:t>(2*2730 + 1)</a:t>
            </a:r>
            <a:r>
              <a:rPr lang="en-US" baseline="30000" dirty="0" smtClean="0"/>
              <a:t>h</a:t>
            </a:r>
            <a:r>
              <a:rPr lang="en-US" dirty="0" smtClean="0"/>
              <a:t> = 2</a:t>
            </a:r>
            <a:r>
              <a:rPr lang="en-US" baseline="30000" dirty="0" smtClean="0"/>
              <a:t>40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i="1" dirty="0">
                <a:sym typeface="Wingdings"/>
              </a:rPr>
              <a:t>h</a:t>
            </a:r>
            <a:r>
              <a:rPr lang="en-US" b="1" i="1" dirty="0" smtClean="0">
                <a:sym typeface="Wingdings"/>
              </a:rPr>
              <a:t> = 4 </a:t>
            </a:r>
            <a:endParaRPr lang="en-US" b="1" i="1" dirty="0" smtClean="0"/>
          </a:p>
          <a:p>
            <a:pPr lvl="1"/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1425378"/>
            <a:ext cx="4207067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b="1" u="sng" dirty="0" err="1" smtClean="0">
                <a:latin typeface="+mj-lt"/>
              </a:rPr>
              <a:t>fanout</a:t>
            </a:r>
            <a:r>
              <a:rPr lang="en-US" sz="2400" dirty="0" smtClean="0">
                <a:latin typeface="+mj-lt"/>
              </a:rPr>
              <a:t> is defined as the number of pointers to child nodes coming out of a node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err="1">
                <a:latin typeface="+mj-lt"/>
              </a:rPr>
              <a:t>F</a:t>
            </a:r>
            <a:r>
              <a:rPr lang="en-US" sz="2400" b="1" dirty="0" err="1" smtClean="0">
                <a:latin typeface="+mj-lt"/>
              </a:rPr>
              <a:t>anout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depends on the data </a:t>
            </a:r>
            <a:r>
              <a:rPr lang="en-US" sz="2400" b="1" dirty="0" smtClean="0">
                <a:latin typeface="+mj-lt"/>
              </a:rPr>
              <a:t>(assume </a:t>
            </a:r>
            <a:r>
              <a:rPr lang="en-US" sz="2400" b="1" dirty="0" smtClean="0">
                <a:latin typeface="+mj-lt"/>
              </a:rPr>
              <a:t>it’s constant </a:t>
            </a:r>
            <a:r>
              <a:rPr lang="en-US" sz="2400" b="1" dirty="0" smtClean="0">
                <a:latin typeface="+mj-lt"/>
              </a:rPr>
              <a:t>for simplicity in calculations)</a:t>
            </a:r>
            <a:endParaRPr lang="en-US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6317" y="4607303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known universe contains ~10</a:t>
            </a:r>
            <a:r>
              <a:rPr lang="en-US" sz="2400" baseline="30000" dirty="0" smtClean="0">
                <a:latin typeface="+mj-lt"/>
              </a:rPr>
              <a:t>80</a:t>
            </a:r>
            <a:r>
              <a:rPr lang="en-US" sz="2400" dirty="0" smtClean="0">
                <a:latin typeface="+mj-lt"/>
              </a:rPr>
              <a:t> particles… what is </a:t>
            </a:r>
            <a:r>
              <a:rPr lang="en-US" sz="2400" smtClean="0">
                <a:latin typeface="+mj-lt"/>
              </a:rPr>
              <a:t>the height of a B+ Tree that indexes these?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1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/>
              <a:t>B+ Trees in Practice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46863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Typical order: </a:t>
            </a:r>
            <a:r>
              <a:rPr lang="en-US" dirty="0" smtClean="0"/>
              <a:t>d=100</a:t>
            </a:r>
            <a:r>
              <a:rPr lang="en-US" dirty="0"/>
              <a:t>.  Typical fill-factor: 67%.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 dirty="0" err="1"/>
              <a:t>fanout</a:t>
            </a:r>
            <a:r>
              <a:rPr lang="en-US" dirty="0"/>
              <a:t> = 133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 </a:t>
            </a:r>
            <a:r>
              <a:rPr lang="en-US" dirty="0"/>
              <a:t>capacities: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Height 4: 133</a:t>
            </a:r>
            <a:r>
              <a:rPr lang="en-US" baseline="30000" dirty="0"/>
              <a:t>4</a:t>
            </a:r>
            <a:r>
              <a:rPr lang="en-US" dirty="0"/>
              <a:t> = 312,900,700 records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Height 3: 133</a:t>
            </a:r>
            <a:r>
              <a:rPr lang="en-US" baseline="30000" dirty="0"/>
              <a:t>3</a:t>
            </a:r>
            <a:r>
              <a:rPr lang="en-US" dirty="0"/>
              <a:t> =     2,352,637 records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Top </a:t>
            </a:r>
            <a:r>
              <a:rPr lang="en-US" dirty="0"/>
              <a:t>levels of tree sit </a:t>
            </a:r>
            <a:r>
              <a:rPr lang="en-US" i="1" dirty="0"/>
              <a:t>in the buffer pool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1 =           1 page  =     8 Kbytes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 2 =      133 pages =     1 </a:t>
            </a:r>
            <a:r>
              <a:rPr lang="en-US" dirty="0" err="1"/>
              <a:t>Mbyte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Level 3 = 17,689 pages = 133 </a:t>
            </a:r>
            <a:r>
              <a:rPr lang="en-US" dirty="0" err="1"/>
              <a:t>MBytes</a:t>
            </a:r>
            <a:r>
              <a:rPr lang="en-US" dirty="0"/>
              <a:t>    </a:t>
            </a:r>
            <a:r>
              <a:rPr lang="en-US" sz="20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9985" y="5294293"/>
            <a:ext cx="25908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Typically</a:t>
            </a:r>
            <a:r>
              <a:rPr lang="en-US" sz="2800">
                <a:latin typeface="+mj-lt"/>
              </a:rPr>
              <a:t>, </a:t>
            </a:r>
            <a:r>
              <a:rPr lang="en-US" sz="2800" smtClean="0">
                <a:latin typeface="+mj-lt"/>
              </a:rPr>
              <a:t>only pay </a:t>
            </a:r>
            <a:r>
              <a:rPr lang="en-US" sz="2800" dirty="0">
                <a:latin typeface="+mj-lt"/>
              </a:rPr>
              <a:t>for one IO!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9985" y="1317827"/>
            <a:ext cx="440201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Fill-factor</a:t>
            </a:r>
            <a:r>
              <a:rPr lang="en-US" sz="2400" dirty="0" smtClean="0">
                <a:latin typeface="+mj-lt"/>
              </a:rPr>
              <a:t> is the percent of available slots in the B+ Tree that are filled; is usually &lt; 1 to leave slack for (quicker) insertions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89985" y="3165230"/>
            <a:ext cx="440201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the relationship between fill factor and </a:t>
            </a:r>
            <a:r>
              <a:rPr lang="en-US" sz="2400" dirty="0" err="1" smtClean="0"/>
              <a:t>fanout</a:t>
            </a:r>
            <a:r>
              <a:rPr lang="en-US" sz="2400" dirty="0" smtClean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89985" y="4129801"/>
            <a:ext cx="44020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(2d+1)*F = f</a:t>
            </a:r>
          </a:p>
        </p:txBody>
      </p:sp>
    </p:spTree>
    <p:extLst>
      <p:ext uri="{BB962C8B-B14F-4D97-AF65-F5344CB8AC3E}">
        <p14:creationId xmlns:p14="http://schemas.microsoft.com/office/powerpoint/2010/main" val="219354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uiExpand="1" build="p"/>
      <p:bldP spid="6" grpId="0" animBg="1"/>
      <p:bldP spid="11" grpId="0" animBg="1"/>
      <p:bldP spid="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Simple Cost Model for Search</a:t>
            </a: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820400" cy="4660900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Let:</a:t>
            </a:r>
          </a:p>
          <a:p>
            <a:pPr lvl="1"/>
            <a:r>
              <a:rPr lang="en-US" b="1" i="1" dirty="0" smtClean="0"/>
              <a:t>f</a:t>
            </a:r>
            <a:r>
              <a:rPr lang="en-US" dirty="0" smtClean="0"/>
              <a:t> = </a:t>
            </a:r>
            <a:r>
              <a:rPr lang="en-US" dirty="0" err="1" smtClean="0"/>
              <a:t>fanout</a:t>
            </a:r>
            <a:r>
              <a:rPr lang="en-US" dirty="0" smtClean="0"/>
              <a:t>, which is </a:t>
            </a:r>
            <a:r>
              <a:rPr lang="en-US" b="1" dirty="0" smtClean="0"/>
              <a:t>in [d+1, 2d+1] </a:t>
            </a:r>
            <a:r>
              <a:rPr lang="en-US" b="1" i="1" dirty="0" smtClean="0"/>
              <a:t>(we’ll assume it’s constant for our cost model…)</a:t>
            </a:r>
            <a:endParaRPr lang="en-US" dirty="0" smtClean="0"/>
          </a:p>
          <a:p>
            <a:pPr lvl="1"/>
            <a:r>
              <a:rPr lang="en-US" b="1" i="1" dirty="0"/>
              <a:t>N</a:t>
            </a:r>
            <a:r>
              <a:rPr lang="en-US" dirty="0"/>
              <a:t> = the total number of </a:t>
            </a:r>
            <a:r>
              <a:rPr lang="en-US" i="1" dirty="0" smtClean="0"/>
              <a:t>pages </a:t>
            </a:r>
            <a:r>
              <a:rPr lang="en-US" dirty="0" smtClean="0"/>
              <a:t>we need to index</a:t>
            </a:r>
          </a:p>
          <a:p>
            <a:pPr lvl="1"/>
            <a:r>
              <a:rPr lang="en-US" b="1" i="1" dirty="0" smtClean="0"/>
              <a:t>F</a:t>
            </a:r>
            <a:r>
              <a:rPr lang="en-US" dirty="0" smtClean="0"/>
              <a:t> = fill-factor (usually ~= 2/3)</a:t>
            </a:r>
          </a:p>
          <a:p>
            <a:pPr lvl="1"/>
            <a:endParaRPr lang="en-US" dirty="0"/>
          </a:p>
          <a:p>
            <a:r>
              <a:rPr lang="en-US" dirty="0" smtClean="0"/>
              <a:t>Our B+ Tree needs to have room to index </a:t>
            </a:r>
            <a:r>
              <a:rPr lang="en-US" b="1" i="1" dirty="0" smtClean="0"/>
              <a:t>N / F </a:t>
            </a:r>
            <a:r>
              <a:rPr lang="en-US" dirty="0" smtClean="0"/>
              <a:t>pages!</a:t>
            </a:r>
          </a:p>
          <a:p>
            <a:pPr lvl="1"/>
            <a:r>
              <a:rPr lang="en-US" dirty="0" smtClean="0"/>
              <a:t>We have the fill factor in order to leave some open slots for faster insertions</a:t>
            </a:r>
          </a:p>
          <a:p>
            <a:pPr lvl="1"/>
            <a:endParaRPr lang="en-US" dirty="0"/>
          </a:p>
          <a:p>
            <a:r>
              <a:rPr lang="en-US" dirty="0" smtClean="0">
                <a:sym typeface="Wingdings"/>
              </a:rPr>
              <a:t>What height (</a:t>
            </a:r>
            <a:r>
              <a:rPr lang="en-US" i="1" dirty="0" smtClean="0">
                <a:sym typeface="Wingdings"/>
              </a:rPr>
              <a:t>h</a:t>
            </a:r>
            <a:r>
              <a:rPr lang="en-US" dirty="0" smtClean="0">
                <a:sym typeface="Wingdings"/>
              </a:rPr>
              <a:t>) does our B+ Tree need to be?</a:t>
            </a:r>
          </a:p>
          <a:p>
            <a:pPr lvl="1"/>
            <a:r>
              <a:rPr lang="en-US" dirty="0" smtClean="0">
                <a:sym typeface="Wingdings"/>
              </a:rPr>
              <a:t>h=1  Just the root node- room to index f pages</a:t>
            </a:r>
          </a:p>
          <a:p>
            <a:pPr lvl="1"/>
            <a:r>
              <a:rPr lang="en-US" dirty="0" smtClean="0">
                <a:sym typeface="Wingdings"/>
              </a:rPr>
              <a:t>h=2  f leaf nodes- room to index f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pages</a:t>
            </a:r>
          </a:p>
          <a:p>
            <a:pPr lvl="1"/>
            <a:r>
              <a:rPr lang="en-US" dirty="0" smtClean="0">
                <a:sym typeface="Wingdings"/>
              </a:rPr>
              <a:t>h=3  f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leaf nodes- room to index f</a:t>
            </a:r>
            <a:r>
              <a:rPr lang="en-US" baseline="30000" dirty="0" smtClean="0">
                <a:sym typeface="Wingdings"/>
              </a:rPr>
              <a:t>3 </a:t>
            </a:r>
            <a:r>
              <a:rPr lang="en-US" dirty="0" smtClean="0">
                <a:sym typeface="Wingdings"/>
              </a:rPr>
              <a:t>pages</a:t>
            </a:r>
          </a:p>
          <a:p>
            <a:pPr lvl="1"/>
            <a:r>
              <a:rPr lang="en-US" dirty="0" smtClean="0">
                <a:sym typeface="Wingdings"/>
              </a:rPr>
              <a:t>…</a:t>
            </a:r>
          </a:p>
          <a:p>
            <a:pPr lvl="1"/>
            <a:r>
              <a:rPr lang="en-US" dirty="0" smtClean="0">
                <a:sym typeface="Wingdings"/>
              </a:rPr>
              <a:t>h  f</a:t>
            </a:r>
            <a:r>
              <a:rPr lang="en-US" baseline="30000" dirty="0" smtClean="0">
                <a:sym typeface="Wingdings"/>
              </a:rPr>
              <a:t>h-1</a:t>
            </a:r>
            <a:r>
              <a:rPr lang="en-US" dirty="0" smtClean="0">
                <a:sym typeface="Wingdings"/>
              </a:rPr>
              <a:t> leaf nodes- room to index </a:t>
            </a:r>
            <a:r>
              <a:rPr lang="en-US" dirty="0" err="1" smtClean="0">
                <a:sym typeface="Wingdings"/>
              </a:rPr>
              <a:t>f</a:t>
            </a:r>
            <a:r>
              <a:rPr lang="en-US" baseline="30000" dirty="0" err="1" smtClean="0">
                <a:sym typeface="Wingdings"/>
              </a:rPr>
              <a:t>h</a:t>
            </a:r>
            <a:r>
              <a:rPr lang="en-US" dirty="0" smtClean="0">
                <a:sym typeface="Wingdings"/>
              </a:rPr>
              <a:t> pages!</a:t>
            </a:r>
            <a:endParaRPr lang="en-US" baseline="30000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43850" y="5083466"/>
                <a:ext cx="3511550" cy="11649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+mj-lt"/>
                    <a:sym typeface="Wingdings"/>
                  </a:rPr>
                  <a:t> We </a:t>
                </a:r>
                <a:r>
                  <a:rPr lang="en-US" sz="2800" dirty="0">
                    <a:latin typeface="+mj-lt"/>
                    <a:sym typeface="Wingdings"/>
                  </a:rPr>
                  <a:t>need a B+ Tree </a:t>
                </a:r>
                <a:r>
                  <a:rPr lang="en-US" sz="2800">
                    <a:latin typeface="+mj-lt"/>
                    <a:sym typeface="Wingdings"/>
                  </a:rPr>
                  <a:t>of </a:t>
                </a:r>
                <a:r>
                  <a:rPr lang="en-US" sz="2800" smtClean="0">
                    <a:latin typeface="+mj-lt"/>
                    <a:sym typeface="Wingdings"/>
                  </a:rPr>
                  <a:t>height h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  <a:sym typeface="Wingding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charset="0"/>
                                    <a:sym typeface="Wingding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latin typeface="Cambria Math" charset="0"/>
                                    <a:sym typeface="Wingdings"/>
                                  </a:rPr>
                                  <m:t>𝑓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charset="0"/>
                                    <a:sym typeface="Wingdings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charset="0"/>
                                    <a:sym typeface="Wingdings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charset="0"/>
                                    <a:sym typeface="Wingdings"/>
                                  </a:rPr>
                                  <m:t>𝐹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50" y="5083466"/>
                <a:ext cx="3511550" cy="11649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25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Simple Cost Model for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50900" y="1866900"/>
                <a:ext cx="10820400" cy="3962400"/>
              </a:xfrm>
              <a:noFill/>
              <a:ln/>
            </p:spPr>
            <p:txBody>
              <a:bodyPr vert="horz" lIns="92075" tIns="46038" rIns="92075" bIns="46038" rtlCol="0">
                <a:normAutofit lnSpcReduction="10000"/>
              </a:bodyPr>
              <a:lstStyle/>
              <a:p>
                <a:r>
                  <a:rPr lang="en-US" dirty="0" smtClean="0"/>
                  <a:t>Note that if we have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available buffer pages, by the same logic: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e can store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𝑳</m:t>
                    </m:r>
                    <m:r>
                      <a:rPr lang="en-US" b="1" i="1" baseline="-25000" smtClean="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 smtClean="0">
                    <a:sym typeface="Wingdings"/>
                  </a:rPr>
                  <a:t> levels of the B+ Tree in memory</a:t>
                </a:r>
              </a:p>
              <a:p>
                <a:pPr lvl="1"/>
                <a:r>
                  <a:rPr lang="en-US" dirty="0" smtClean="0">
                    <a:sym typeface="Wingdings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𝑳</m:t>
                    </m:r>
                    <m:r>
                      <a:rPr lang="en-US" b="1" i="1" baseline="-2500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 smtClean="0">
                    <a:sym typeface="Wingdings"/>
                  </a:rPr>
                  <a:t> </a:t>
                </a:r>
                <a:r>
                  <a:rPr lang="en-US" b="1" i="1" dirty="0" smtClean="0">
                    <a:sym typeface="Wingdings"/>
                  </a:rPr>
                  <a:t>is the number of levels such that the sum of all the levels’ nodes fit in the buffer: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sym typeface="Wingdings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≥1+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𝐿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𝐿</m:t>
                        </m:r>
                        <m:r>
                          <a:rPr lang="en-US" b="0" i="1" baseline="-2500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𝑓</m:t>
                        </m:r>
                        <m:r>
                          <a:rPr lang="en-US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</m:e>
                    </m:nary>
                  </m:oMath>
                </a14:m>
                <a:endParaRPr lang="en-US" dirty="0">
                  <a:sym typeface="Wingdings"/>
                </a:endParaRPr>
              </a:p>
              <a:p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In summary: to do exact search: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sym typeface="Wingdings"/>
                  </a:rPr>
                  <a:t>W</a:t>
                </a:r>
                <a:r>
                  <a:rPr lang="en-US" dirty="0" smtClean="0">
                    <a:solidFill>
                      <a:srgbClr val="C00000"/>
                    </a:solidFill>
                    <a:sym typeface="Wingdings"/>
                  </a:rPr>
                  <a:t>e read in one page per level of the tree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  <a:sym typeface="Wingdings"/>
                  </a:rPr>
                  <a:t>However, levels that we can fit in buffer are free!</a:t>
                </a:r>
              </a:p>
              <a:p>
                <a:pPr lvl="1"/>
                <a:r>
                  <a:rPr lang="en-US" dirty="0" smtClean="0">
                    <a:solidFill>
                      <a:schemeClr val="accent6"/>
                    </a:solidFill>
                    <a:sym typeface="Wingdings"/>
                  </a:rPr>
                  <a:t>Finally we read in the actual record</a:t>
                </a:r>
              </a:p>
              <a:p>
                <a:endParaRPr lang="en-US" dirty="0" smtClean="0">
                  <a:sym typeface="Wingdings"/>
                </a:endParaRPr>
              </a:p>
            </p:txBody>
          </p:sp>
        </mc:Choice>
        <mc:Fallback xmlns="">
          <p:sp>
            <p:nvSpPr>
              <p:cNvPr id="839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0900" y="1866900"/>
                <a:ext cx="10820400" cy="3962400"/>
              </a:xfrm>
              <a:blipFill rotWithShape="0">
                <a:blip r:embed="rId3"/>
                <a:stretch>
                  <a:fillRect l="-1014" t="-3385" r="-107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10659" y="4045081"/>
                <a:ext cx="4161011" cy="16135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+mj-lt"/>
                    <a:sym typeface="Wingdings"/>
                  </a:rPr>
                  <a:t>IO Cost: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𝑓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𝐹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0" smtClean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charset="0"/>
                        <a:sym typeface="Wingdings"/>
                      </a:rPr>
                      <m:t>𝐿</m:t>
                    </m:r>
                    <m:r>
                      <a:rPr lang="en-US" sz="2800" b="0" i="1" baseline="-25000" smtClean="0">
                        <a:solidFill>
                          <a:srgbClr val="0070C0"/>
                        </a:solidFill>
                        <a:latin typeface="Cambria Math" charset="0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sym typeface="Wingdings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charset="0"/>
                        <a:sym typeface="Wingdings"/>
                      </a:rPr>
                      <m:t>1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+mj-lt"/>
                  </a:rPr>
                  <a:t>  </a:t>
                </a:r>
              </a:p>
              <a:p>
                <a:endParaRPr lang="en-US" sz="2800" i="1" dirty="0">
                  <a:solidFill>
                    <a:schemeClr val="accent6"/>
                  </a:solidFill>
                  <a:latin typeface="+mj-lt"/>
                </a:endParaRPr>
              </a:p>
              <a:p>
                <a:r>
                  <a:rPr lang="en-US" sz="2800" i="1" dirty="0" smtClean="0">
                    <a:solidFill>
                      <a:schemeClr val="tx1"/>
                    </a:solidFill>
                    <a:latin typeface="+mj-lt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sym typeface="Wingdings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=0</m:t>
                        </m:r>
                      </m:sub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𝐿</m:t>
                        </m:r>
                        <m:r>
                          <a:rPr lang="en-US" sz="2800" i="1" baseline="-2500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𝑓</m:t>
                        </m:r>
                        <m:r>
                          <a:rPr lang="en-US" sz="2800" i="1" baseline="300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</m:e>
                    </m:nary>
                  </m:oMath>
                </a14:m>
                <a:endParaRPr lang="en-US" sz="2800" i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659" y="4045081"/>
                <a:ext cx="4161011" cy="16135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4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57853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Indexes: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Creating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Simple Cost Model for Search</a:t>
            </a: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820400" cy="25527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 smtClean="0"/>
              <a:t>To do range search, we just follow the horizontal pointers</a:t>
            </a:r>
          </a:p>
          <a:p>
            <a:endParaRPr lang="en-US" dirty="0">
              <a:solidFill>
                <a:schemeClr val="accent6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The IO cost is that of loading additional leaf nodes we need to access + the IO cost of loading each </a:t>
            </a:r>
            <a:r>
              <a:rPr lang="en-US" b="1" i="1" dirty="0" smtClean="0">
                <a:sym typeface="Wingdings"/>
              </a:rPr>
              <a:t>page</a:t>
            </a:r>
            <a:r>
              <a:rPr lang="en-US" dirty="0" smtClean="0">
                <a:sym typeface="Wingdings"/>
              </a:rPr>
              <a:t> of the results- we phrase this as “Cost(OUT</a:t>
            </a:r>
            <a:r>
              <a:rPr lang="en-US" dirty="0" smtClean="0">
                <a:sym typeface="Wingdings"/>
              </a:rPr>
              <a:t>)”. 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14800" y="4017286"/>
                <a:ext cx="5690917" cy="16135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+mj-lt"/>
                    <a:sym typeface="Wingdings"/>
                  </a:rPr>
                  <a:t>IO Cost: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𝑓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𝐹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800" b="0" i="0" smtClean="0">
                        <a:latin typeface="Cambria Math" charset="0"/>
                        <a:sym typeface="Wingdings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charset="0"/>
                        <a:sym typeface="Wingdings"/>
                      </a:rPr>
                      <m:t>𝐿</m:t>
                    </m:r>
                    <m:r>
                      <a:rPr lang="en-US" sz="2800" b="0" i="1" baseline="-25000" smtClean="0">
                        <a:solidFill>
                          <a:srgbClr val="0070C0"/>
                        </a:solidFill>
                        <a:latin typeface="Cambria Math" charset="0"/>
                        <a:sym typeface="Wingdings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sym typeface="Wingdings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charset="0"/>
                        <a:sym typeface="Wingdings"/>
                      </a:rPr>
                      <m:t>𝐶𝑜𝑠𝑡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charset="0"/>
                        <a:sym typeface="Wingdings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charset="0"/>
                        <a:sym typeface="Wingdings"/>
                      </a:rPr>
                      <m:t>𝑂𝑈𝑇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charset="0"/>
                        <a:sym typeface="Wingdings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+mj-lt"/>
                  </a:rPr>
                  <a:t>  </a:t>
                </a:r>
              </a:p>
              <a:p>
                <a:endParaRPr lang="en-US" sz="2800" i="1" dirty="0">
                  <a:solidFill>
                    <a:schemeClr val="accent6"/>
                  </a:solidFill>
                  <a:latin typeface="+mj-lt"/>
                </a:endParaRPr>
              </a:p>
              <a:p>
                <a:r>
                  <a:rPr lang="en-US" sz="2800" i="1" dirty="0" smtClean="0">
                    <a:solidFill>
                      <a:schemeClr val="tx1"/>
                    </a:solidFill>
                    <a:latin typeface="+mj-lt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sym typeface="Wingdings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=0</m:t>
                        </m:r>
                      </m:sub>
                      <m:sup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𝐿</m:t>
                        </m:r>
                        <m:r>
                          <a:rPr lang="en-US" sz="2800" i="1" baseline="-2500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𝑓</m:t>
                        </m:r>
                        <m:r>
                          <a:rPr lang="en-US" sz="2800" i="1" baseline="3000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𝑙</m:t>
                        </m:r>
                      </m:e>
                    </m:nary>
                  </m:oMath>
                </a14:m>
                <a:endParaRPr lang="en-US" sz="2800" i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017286"/>
                <a:ext cx="5690917" cy="1613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33046" y="6248400"/>
            <a:ext cx="917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Cost(OUT) has one subtle but important twist</a:t>
            </a:r>
            <a:r>
              <a:rPr lang="is-IS" sz="2400" dirty="0" smtClean="0"/>
              <a:t>… let’s watch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750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</a:t>
            </a:r>
            <a:r>
              <a:rPr lang="en-US" dirty="0" smtClean="0"/>
              <a:t>Range Search Animation</a:t>
            </a:r>
            <a:endParaRPr lang="en-US" dirty="0"/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extLst/>
          </p:nvPr>
        </p:nvGraphicFramePr>
        <p:xfrm>
          <a:off x="6096000" y="22590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49" name="Group 25"/>
          <p:cNvGraphicFramePr>
            <a:graphicFrameLocks noGrp="1"/>
          </p:cNvGraphicFramePr>
          <p:nvPr>
            <p:extLst/>
          </p:nvPr>
        </p:nvGraphicFramePr>
        <p:xfrm>
          <a:off x="4267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1" name="Group 47"/>
          <p:cNvGraphicFramePr>
            <a:graphicFrameLocks noGrp="1"/>
          </p:cNvGraphicFramePr>
          <p:nvPr>
            <p:extLst/>
          </p:nvPr>
        </p:nvGraphicFramePr>
        <p:xfrm>
          <a:off x="7696200" y="3173413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93" name="Group 69"/>
          <p:cNvGraphicFramePr>
            <a:graphicFrameLocks noGrp="1"/>
          </p:cNvGraphicFramePr>
          <p:nvPr>
            <p:extLst/>
          </p:nvPr>
        </p:nvGraphicFramePr>
        <p:xfrm>
          <a:off x="3352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15" name="Group 91"/>
          <p:cNvGraphicFramePr>
            <a:graphicFrameLocks noGrp="1"/>
          </p:cNvGraphicFramePr>
          <p:nvPr>
            <p:extLst/>
          </p:nvPr>
        </p:nvGraphicFramePr>
        <p:xfrm>
          <a:off x="51816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37" name="Group 113"/>
          <p:cNvGraphicFramePr>
            <a:graphicFrameLocks noGrp="1"/>
          </p:cNvGraphicFramePr>
          <p:nvPr>
            <p:extLst/>
          </p:nvPr>
        </p:nvGraphicFramePr>
        <p:xfrm>
          <a:off x="69342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59" name="Group 135"/>
          <p:cNvGraphicFramePr>
            <a:graphicFrameLocks noGrp="1"/>
          </p:cNvGraphicFramePr>
          <p:nvPr>
            <p:extLst/>
          </p:nvPr>
        </p:nvGraphicFramePr>
        <p:xfrm>
          <a:off x="8686800" y="4621213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4267200" y="2792413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2" name="Line 158"/>
          <p:cNvSpPr>
            <a:spLocks noChangeShapeType="1"/>
          </p:cNvSpPr>
          <p:nvPr/>
        </p:nvSpPr>
        <p:spPr bwMode="auto">
          <a:xfrm>
            <a:off x="6629400" y="2792413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3" name="Line 159"/>
          <p:cNvSpPr>
            <a:spLocks noChangeShapeType="1"/>
          </p:cNvSpPr>
          <p:nvPr/>
        </p:nvSpPr>
        <p:spPr bwMode="auto">
          <a:xfrm flipH="1">
            <a:off x="3352800" y="3706813"/>
            <a:ext cx="1066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4" name="Line 160"/>
          <p:cNvSpPr>
            <a:spLocks noChangeShapeType="1"/>
          </p:cNvSpPr>
          <p:nvPr/>
        </p:nvSpPr>
        <p:spPr bwMode="auto">
          <a:xfrm>
            <a:off x="4800600" y="3706813"/>
            <a:ext cx="381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5" name="Line 161"/>
          <p:cNvSpPr>
            <a:spLocks noChangeShapeType="1"/>
          </p:cNvSpPr>
          <p:nvPr/>
        </p:nvSpPr>
        <p:spPr bwMode="auto">
          <a:xfrm>
            <a:off x="5257800" y="3706813"/>
            <a:ext cx="1676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86" name="Line 162"/>
          <p:cNvSpPr>
            <a:spLocks noChangeShapeType="1"/>
          </p:cNvSpPr>
          <p:nvPr/>
        </p:nvSpPr>
        <p:spPr bwMode="auto">
          <a:xfrm>
            <a:off x="7848600" y="3706813"/>
            <a:ext cx="838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0" name="Line 166"/>
          <p:cNvSpPr>
            <a:spLocks noChangeShapeType="1"/>
          </p:cNvSpPr>
          <p:nvPr/>
        </p:nvSpPr>
        <p:spPr bwMode="auto">
          <a:xfrm>
            <a:off x="4876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1" name="Line 167"/>
          <p:cNvSpPr>
            <a:spLocks noChangeShapeType="1"/>
          </p:cNvSpPr>
          <p:nvPr/>
        </p:nvSpPr>
        <p:spPr bwMode="auto">
          <a:xfrm>
            <a:off x="66294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2" name="Line 168"/>
          <p:cNvSpPr>
            <a:spLocks noChangeShapeType="1"/>
          </p:cNvSpPr>
          <p:nvPr/>
        </p:nvSpPr>
        <p:spPr bwMode="auto">
          <a:xfrm>
            <a:off x="8458200" y="5154613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93" name="Rectangle 169"/>
          <p:cNvSpPr>
            <a:spLocks noChangeArrowheads="1"/>
          </p:cNvSpPr>
          <p:nvPr/>
        </p:nvSpPr>
        <p:spPr bwMode="auto">
          <a:xfrm>
            <a:off x="3189198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77994" name="Rectangle 170"/>
          <p:cNvSpPr>
            <a:spLocks noChangeArrowheads="1"/>
          </p:cNvSpPr>
          <p:nvPr/>
        </p:nvSpPr>
        <p:spPr bwMode="auto">
          <a:xfrm>
            <a:off x="38882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7995" name="Rectangle 171"/>
          <p:cNvSpPr>
            <a:spLocks noChangeArrowheads="1"/>
          </p:cNvSpPr>
          <p:nvPr/>
        </p:nvSpPr>
        <p:spPr bwMode="auto">
          <a:xfrm>
            <a:off x="44216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77996" name="Rectangle 172"/>
          <p:cNvSpPr>
            <a:spLocks noChangeArrowheads="1"/>
          </p:cNvSpPr>
          <p:nvPr/>
        </p:nvSpPr>
        <p:spPr bwMode="auto">
          <a:xfrm>
            <a:off x="50312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77997" name="Rectangle 173"/>
          <p:cNvSpPr>
            <a:spLocks noChangeArrowheads="1"/>
          </p:cNvSpPr>
          <p:nvPr/>
        </p:nvSpPr>
        <p:spPr bwMode="auto">
          <a:xfrm>
            <a:off x="5640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28</a:t>
            </a:r>
            <a:endParaRPr lang="en-US" sz="1400" dirty="0"/>
          </a:p>
        </p:txBody>
      </p:sp>
      <p:sp>
        <p:nvSpPr>
          <p:cNvPr id="77998" name="Rectangle 174"/>
          <p:cNvSpPr>
            <a:spLocks noChangeArrowheads="1"/>
          </p:cNvSpPr>
          <p:nvPr/>
        </p:nvSpPr>
        <p:spPr bwMode="auto">
          <a:xfrm>
            <a:off x="60980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77999" name="Rectangle 175"/>
          <p:cNvSpPr>
            <a:spLocks noChangeArrowheads="1"/>
          </p:cNvSpPr>
          <p:nvPr/>
        </p:nvSpPr>
        <p:spPr bwMode="auto">
          <a:xfrm>
            <a:off x="6631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78000" name="Rectangle 176"/>
          <p:cNvSpPr>
            <a:spLocks noChangeArrowheads="1"/>
          </p:cNvSpPr>
          <p:nvPr/>
        </p:nvSpPr>
        <p:spPr bwMode="auto">
          <a:xfrm>
            <a:off x="70886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59</a:t>
            </a:r>
            <a:endParaRPr lang="en-US" sz="1400" dirty="0"/>
          </a:p>
        </p:txBody>
      </p:sp>
      <p:sp>
        <p:nvSpPr>
          <p:cNvPr id="78001" name="Rectangle 177"/>
          <p:cNvSpPr>
            <a:spLocks noChangeArrowheads="1"/>
          </p:cNvSpPr>
          <p:nvPr/>
        </p:nvSpPr>
        <p:spPr bwMode="auto">
          <a:xfrm>
            <a:off x="7545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002" name="Rectangle 178"/>
          <p:cNvSpPr>
            <a:spLocks noChangeArrowheads="1"/>
          </p:cNvSpPr>
          <p:nvPr/>
        </p:nvSpPr>
        <p:spPr bwMode="auto">
          <a:xfrm>
            <a:off x="8003033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78003" name="Rectangle 179"/>
          <p:cNvSpPr>
            <a:spLocks noChangeArrowheads="1"/>
          </p:cNvSpPr>
          <p:nvPr/>
        </p:nvSpPr>
        <p:spPr bwMode="auto">
          <a:xfrm>
            <a:off x="85364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84</a:t>
            </a:r>
            <a:endParaRPr lang="en-US" sz="1400" dirty="0"/>
          </a:p>
        </p:txBody>
      </p:sp>
      <p:sp>
        <p:nvSpPr>
          <p:cNvPr id="78004" name="Rectangle 180"/>
          <p:cNvSpPr>
            <a:spLocks noChangeArrowheads="1"/>
          </p:cNvSpPr>
          <p:nvPr/>
        </p:nvSpPr>
        <p:spPr bwMode="auto">
          <a:xfrm>
            <a:off x="9069834" y="5996088"/>
            <a:ext cx="367408" cy="30777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 smtClean="0"/>
              <a:t>89</a:t>
            </a:r>
            <a:endParaRPr lang="en-US" sz="1400" dirty="0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 flipH="1">
            <a:off x="33528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3810000" y="5154613"/>
            <a:ext cx="76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7" name="Line 183"/>
          <p:cNvSpPr>
            <a:spLocks noChangeShapeType="1"/>
          </p:cNvSpPr>
          <p:nvPr/>
        </p:nvSpPr>
        <p:spPr bwMode="auto">
          <a:xfrm>
            <a:off x="4191000" y="5154613"/>
            <a:ext cx="228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8" name="Line 184"/>
          <p:cNvSpPr>
            <a:spLocks noChangeShapeType="1"/>
          </p:cNvSpPr>
          <p:nvPr/>
        </p:nvSpPr>
        <p:spPr bwMode="auto">
          <a:xfrm flipH="1">
            <a:off x="50292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09" name="Line 185"/>
          <p:cNvSpPr>
            <a:spLocks noChangeShapeType="1"/>
          </p:cNvSpPr>
          <p:nvPr/>
        </p:nvSpPr>
        <p:spPr bwMode="auto">
          <a:xfrm>
            <a:off x="5638799" y="5154613"/>
            <a:ext cx="15239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0" name="Line 186"/>
          <p:cNvSpPr>
            <a:spLocks noChangeShapeType="1"/>
          </p:cNvSpPr>
          <p:nvPr/>
        </p:nvSpPr>
        <p:spPr bwMode="auto">
          <a:xfrm>
            <a:off x="5943600" y="5154613"/>
            <a:ext cx="152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1" name="Line 187"/>
          <p:cNvSpPr>
            <a:spLocks noChangeShapeType="1"/>
          </p:cNvSpPr>
          <p:nvPr/>
        </p:nvSpPr>
        <p:spPr bwMode="auto">
          <a:xfrm>
            <a:off x="6324600" y="5154613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2" name="Line 188"/>
          <p:cNvSpPr>
            <a:spLocks noChangeShapeType="1"/>
          </p:cNvSpPr>
          <p:nvPr/>
        </p:nvSpPr>
        <p:spPr bwMode="auto">
          <a:xfrm>
            <a:off x="7086600" y="5154613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7315200" y="5078413"/>
            <a:ext cx="228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 flipH="1">
            <a:off x="8001000" y="5154613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 flipH="1">
            <a:off x="8534400" y="5154613"/>
            <a:ext cx="609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 flipH="1">
            <a:off x="9067800" y="5154613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10210800" y="5154613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366904" y="636314"/>
            <a:ext cx="2286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+mj-lt"/>
              </a:rPr>
              <a:t>K </a:t>
            </a:r>
            <a:r>
              <a:rPr lang="en-US" sz="2800" smtClean="0">
                <a:latin typeface="+mj-lt"/>
              </a:rPr>
              <a:t>in [30,85]? 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157" y="2081086"/>
            <a:ext cx="144158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</a:t>
            </a:r>
            <a:r>
              <a:rPr lang="en-US" sz="3000">
                <a:latin typeface="+mj-lt"/>
              </a:rPr>
              <a:t>&lt; </a:t>
            </a:r>
            <a:r>
              <a:rPr lang="en-US" sz="3000" smtClean="0">
                <a:latin typeface="+mj-lt"/>
              </a:rPr>
              <a:t>80</a:t>
            </a:r>
            <a:endParaRPr lang="en-US" sz="3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157" y="3025482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[20,60)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157" y="5899152"/>
            <a:ext cx="206568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To the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9300" y="566470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 all nodes pictured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1157" y="4441224"/>
            <a:ext cx="236220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30 in </a:t>
            </a:r>
            <a:r>
              <a:rPr lang="en-US" sz="3000" dirty="0" smtClean="0">
                <a:latin typeface="+mj-lt"/>
              </a:rPr>
              <a:t>[30,40)</a:t>
            </a:r>
            <a:endParaRPr lang="en-US" sz="3000" dirty="0">
              <a:latin typeface="+mj-lt"/>
            </a:endParaRPr>
          </a:p>
        </p:txBody>
      </p:sp>
      <p:sp>
        <p:nvSpPr>
          <p:cNvPr id="57" name="Smiley Face 56"/>
          <p:cNvSpPr/>
          <p:nvPr/>
        </p:nvSpPr>
        <p:spPr>
          <a:xfrm>
            <a:off x="6134100" y="1636042"/>
            <a:ext cx="533400" cy="533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6200" y="1312523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many IOs did our friend do?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763000" y="1847162"/>
            <a:ext cx="3048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Depends on </a:t>
            </a:r>
            <a:r>
              <a:rPr lang="en-US" sz="2400" b="1" i="1" dirty="0" smtClean="0"/>
              <a:t>how the data</a:t>
            </a:r>
            <a:r>
              <a:rPr lang="en-US" sz="2400" i="1" dirty="0" smtClean="0"/>
              <a:t> are arranged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37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3958 L -0.025 0.116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11666 L -0.175 0.14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0.14028 L -0.13216 0.2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6 0.2625 L -0.0875 0.3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35139 L -0.03229 0.506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29 0.50625 C -0.03177 0.48958 -0.03646 0.45717 -0.02201 0.44791 C -0.00898 0.46064 -0.0069 0.48194 0 0.50046 C 0.00091 0.51273 0.00143 0.51898 0.00443 0.52963 C 0.00651 0.60115 0.00599 0.57801 0 0.55301 C 0.00143 0.52291 -0.00052 0.47963 0.02188 0.45949 C 0.02552 0.44953 0.02331 0.45231 0.0306 0.44583 C 0.03333 0.44305 0.03945 0.43796 0.03945 0.43819 C 0.04219 0.43912 0.04557 0.43958 0.04818 0.44189 C 0.05143 0.4449 0.05299 0.45046 0.05404 0.45555 C 0.05703 0.47245 0.05781 0.49213 0.06289 0.50833 C 0.06328 0.52523 0.06354 0.54213 0.06432 0.55902 C 0.06445 0.56666 0.06563 0.59004 0.06563 0.5824 C 0.06563 0.5699 0.06458 0.55764 0.06432 0.54537 C 0.06497 0.50439 0.05924 0.44189 0.09792 0.42824 C 0.10417 0.42893 0.11341 0.42314 0.11693 0.43032 C 0.12266 0.44236 0.11602 0.47014 0.10964 0.48287 C 0.10664 0.50347 0.10677 0.52523 0.10234 0.54537 C 0.1013 0.55625 0.09883 0.58935 0.09935 0.57847 C 0.09987 0.56551 0.09479 0.49421 0.11393 0.47708 C 0.11914 0.46666 0.12591 0.45532 0.13438 0.44976 C 0.13828 0.45023 0.14245 0.44953 0.14622 0.45162 C 0.14987 0.45347 0.15143 0.47476 0.15195 0.47893 C 0.15247 0.49699 0.15156 0.51527 0.15352 0.53356 C 0.15365 0.53634 0.15599 0.52847 0.15651 0.52569 C 0.15729 0.51851 0.15703 0.51134 0.15781 0.50439 C 0.1599 0.48379 0.17174 0.46389 0.18698 0.45764 C 0.19427 0.45092 0.20339 0.44907 0.21198 0.44583 C 0.2207 0.44236 0.22904 0.43819 0.23828 0.43611 C 0.24844 0.43657 0.25872 0.43564 0.26901 0.43796 C 0.27396 0.43889 0.27904 0.44189 0.28359 0.44583 C 0.28646 0.44838 0.29245 0.4537 0.29245 0.45393 C 0.29323 0.45555 0.29531 0.45694 0.29531 0.45949 C 0.29531 0.47083 0.28151 0.48426 0.27487 0.48865 C 0.26797 0.50069 0.25781 0.51666 0.24714 0.52199 C 0.24193 0.53055 0.23672 0.53356 0.23099 0.54143 C 0.22604 0.54768 0.22344 0.5537 0.21771 0.55902 C 0.20938 0.5743 0.21432 0.57083 0.20612 0.57453 C 0.2056 0.57639 0.20313 0.58125 0.20456 0.58032 C 0.21497 0.57199 0.21927 0.55509 0.22656 0.54328 C 0.22865 0.53958 0.23164 0.53703 0.23385 0.53356 C 0.23568 0.53055 0.23633 0.52662 0.23828 0.52384 C 0.24167 0.51805 0.24674 0.51412 0.25 0.50833 C 0.25339 0.50185 0.2556 0.49398 0.26016 0.48865 C 0.26354 0.48426 0.26914 0.4824 0.27188 0.47708 C 0.28529 0.45023 0.2707 0.47639 0.28359 0.45949 C 0.28789 0.45347 0.29141 0.44282 0.29818 0.44004 C 0.30182 0.43819 0.30599 0.43865 0.3099 0.43796 C 0.3276 0.44074 0.32786 0.43472 0.32161 0.46921 C 0.31953 0.48032 0.30938 0.48726 0.30404 0.49467 C 0.29635 0.50463 0.29922 0.50439 0.29245 0.51597 C 0.27682 0.54166 0.29323 0.51041 0.28359 0.52963 C 0.28073 0.54097 0.28411 0.53032 0.27786 0.54143 C 0.27604 0.54444 0.27474 0.54768 0.27331 0.55115 C 0.27214 0.5537 0.27161 0.55648 0.27031 0.55902 C 0.26602 0.56713 0.26185 0.57291 0.25872 0.5824 " pathEditMode="relative" rAng="0" ptsTypes="AAAAAAAAAAAAAAAAAAAAAAAAAAAAAAAAAAAAAAAAAAAAAAAAAAAAAAAA">
                                      <p:cBhvr>
                                        <p:cTn id="42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2" grpId="0" animBg="1"/>
      <p:bldP spid="56" grpId="0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Clustered Indexes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3618" y="2767281"/>
            <a:ext cx="8670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An index is </a:t>
            </a:r>
            <a:r>
              <a:rPr lang="en-US" sz="4000" b="1" i="1" u="sng" dirty="0"/>
              <a:t>clustered</a:t>
            </a:r>
            <a:r>
              <a:rPr lang="en-US" sz="4000" dirty="0"/>
              <a:t> if </a:t>
            </a:r>
            <a:r>
              <a:rPr lang="en-US" sz="4000" dirty="0" smtClean="0"/>
              <a:t>the underlying data is </a:t>
            </a:r>
            <a:r>
              <a:rPr lang="en-US" sz="4000" dirty="0"/>
              <a:t>ordered in the same way </a:t>
            </a:r>
            <a:r>
              <a:rPr lang="en-US" sz="4000" dirty="0" smtClean="0"/>
              <a:t>as the index’s data entries.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39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Clustered Indexes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95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/>
          </p:nvPr>
        </p:nvGraphicFramePr>
        <p:xfrm>
          <a:off x="2239669" y="1982175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478279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/>
          </p:nvPr>
        </p:nvGraphicFramePr>
        <p:xfrm>
          <a:off x="903697" y="3371319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/>
          </p:nvPr>
        </p:nvGraphicFramePr>
        <p:xfrm>
          <a:off x="3029482" y="3360433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478279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888538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896825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896825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537564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896825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984377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895856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895856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887901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888538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/>
          </p:nvPr>
        </p:nvGraphicFramePr>
        <p:xfrm>
          <a:off x="8610782" y="1982175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478279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/>
          </p:nvPr>
        </p:nvGraphicFramePr>
        <p:xfrm>
          <a:off x="7274810" y="3371319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/>
          </p:nvPr>
        </p:nvGraphicFramePr>
        <p:xfrm>
          <a:off x="9400595" y="3360433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920167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920167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903432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537564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896825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54198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920167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895856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52933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895856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53629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920167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52810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888538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478279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93054" y="5363031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5363031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4260336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729419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897439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8780" y="-22510"/>
              <a:ext cx="3339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Clustered Indexes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6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4597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Recall that for a disk with block access, </a:t>
            </a:r>
            <a:r>
              <a:rPr lang="en-US" b="1" dirty="0" smtClean="0"/>
              <a:t>sequential IO is much faster than random IO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For exact search, no difference between clustered /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For range search over R values: difference between </a:t>
            </a:r>
            <a:r>
              <a:rPr lang="en-US" b="1" dirty="0" smtClean="0"/>
              <a:t>1 random IO + R sequential IO</a:t>
            </a:r>
            <a:r>
              <a:rPr lang="en-US" dirty="0" smtClean="0"/>
              <a:t>, and </a:t>
            </a:r>
            <a:r>
              <a:rPr lang="en-US" b="1" dirty="0" smtClean="0"/>
              <a:t>R random 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random IO costs ~ 10ms (sequential much much faster)</a:t>
            </a:r>
          </a:p>
          <a:p>
            <a:pPr lvl="1"/>
            <a:r>
              <a:rPr lang="en-US" dirty="0" smtClean="0"/>
              <a:t>For R = 100,000 records- </a:t>
            </a:r>
            <a:r>
              <a:rPr lang="en-US" b="1" dirty="0" smtClean="0"/>
              <a:t>difference between ~10ms and ~17min!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339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Clustered Indexes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Fast Insertions &amp; Self-Balancing</a:t>
            </a:r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3733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won’t go into specifics of B+ Tree insertion algorithm, but has several attractive qualities: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/>
            <a:r>
              <a:rPr lang="en-US" b="1" dirty="0" smtClean="0"/>
              <a:t>~ Same cost as exact search</a:t>
            </a:r>
          </a:p>
          <a:p>
            <a:pPr lvl="1"/>
            <a:endParaRPr lang="en-US" b="1" dirty="0"/>
          </a:p>
          <a:p>
            <a:pPr lvl="1"/>
            <a:r>
              <a:rPr lang="en-US" b="1" i="1" dirty="0" smtClean="0"/>
              <a:t>Self-balancing: </a:t>
            </a:r>
            <a:r>
              <a:rPr lang="en-US" dirty="0" smtClean="0"/>
              <a:t>B+ Tree remains </a:t>
            </a:r>
            <a:r>
              <a:rPr lang="en-US" b="1" dirty="0" smtClean="0"/>
              <a:t>balanced </a:t>
            </a:r>
            <a:r>
              <a:rPr lang="en-US" dirty="0" smtClean="0"/>
              <a:t>(with respect to height) even after insert</a:t>
            </a:r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86429" y="5130105"/>
            <a:ext cx="923184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B+ Trees also (relatively) fast for single insertions!</a:t>
            </a:r>
          </a:p>
          <a:p>
            <a:pPr algn="ctr"/>
            <a:r>
              <a:rPr lang="en-US" sz="2800" i="1" dirty="0" smtClean="0">
                <a:latin typeface="+mj-lt"/>
              </a:rPr>
              <a:t>However, can become bottleneck if many insertions (if fill-factor slack is used up…)</a:t>
            </a:r>
            <a:endParaRPr lang="en-US" sz="28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7865757" y="4397757"/>
            <a:ext cx="2543615" cy="568569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7919" y="4410974"/>
            <a:ext cx="4647305" cy="568569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Bulk Loading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627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B+ Tree design &amp; cost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45425"/>
              </p:ext>
            </p:extLst>
          </p:nvPr>
        </p:nvGraphicFramePr>
        <p:xfrm>
          <a:off x="5174900" y="549727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endCxn id="50" idx="0"/>
          </p:cNvCxnSpPr>
          <p:nvPr/>
        </p:nvCxnSpPr>
        <p:spPr>
          <a:xfrm flipH="1">
            <a:off x="5817158" y="1080557"/>
            <a:ext cx="93697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86632"/>
              </p:ext>
            </p:extLst>
          </p:nvPr>
        </p:nvGraphicFramePr>
        <p:xfrm>
          <a:off x="4641501" y="2139418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9277"/>
              </p:ext>
            </p:extLst>
          </p:nvPr>
        </p:nvGraphicFramePr>
        <p:xfrm>
          <a:off x="7463858" y="2128532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6371460" y="1069511"/>
            <a:ext cx="2268055" cy="1059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2239"/>
              </p:ext>
            </p:extLst>
          </p:nvPr>
        </p:nvGraphicFramePr>
        <p:xfrm>
          <a:off x="3023717" y="2139418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3597550" y="1047579"/>
            <a:ext cx="1774022" cy="1091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65961" y="2656637"/>
            <a:ext cx="587384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27755" y="348905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003401" y="2649675"/>
            <a:ext cx="322547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94048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769694" y="2649675"/>
            <a:ext cx="16537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60341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371460" y="2656637"/>
            <a:ext cx="164526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6634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302280" y="2649675"/>
            <a:ext cx="37498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92927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8068573" y="2649675"/>
            <a:ext cx="52233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59220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687447" y="2649675"/>
            <a:ext cx="147419" cy="832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625513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182453" y="2656637"/>
            <a:ext cx="418704" cy="825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391805" y="348209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624309" y="2678914"/>
            <a:ext cx="8122" cy="803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94225" y="3482097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27530" y="2685876"/>
            <a:ext cx="164912" cy="803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789324" y="3489059"/>
            <a:ext cx="4764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796873" y="2645229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04637" y="2645228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74159" y="4510592"/>
            <a:ext cx="46057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46854" y="4510592"/>
            <a:ext cx="46057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519549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050374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581199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12027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979485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464547" y="451059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737985" y="4510592"/>
            <a:ext cx="5240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01811" y="4510592"/>
            <a:ext cx="5240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9" y="5364274"/>
            <a:ext cx="388019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Input: Sorted File </a:t>
            </a:r>
          </a:p>
          <a:p>
            <a:pPr algn="ctr"/>
            <a:r>
              <a:rPr lang="en-US" sz="3000" dirty="0" smtClean="0"/>
              <a:t>Output: B+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97295" y="395100"/>
            <a:ext cx="3950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To the board!</a:t>
            </a:r>
          </a:p>
          <a:p>
            <a:pPr algn="ctr"/>
            <a:r>
              <a:rPr lang="en-US" sz="3000" dirty="0" smtClean="0"/>
              <a:t>We will create an “equivalent” tree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5591824" y="5641272"/>
            <a:ext cx="515955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3000" dirty="0"/>
              <a:t>Message: Bulk Loading is faster!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8262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mtClean="0"/>
              <a:t>Summary</a:t>
            </a:r>
            <a:endParaRPr lang="en-US" i="1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44831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covered an algorithm + some optimizations for sorting larger-than-memory files efficiently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/>
              <a:t>IO aware</a:t>
            </a:r>
            <a:r>
              <a:rPr lang="en-US" dirty="0" smtClean="0"/>
              <a:t> algorithm!</a:t>
            </a:r>
          </a:p>
          <a:p>
            <a:pPr lvl="1"/>
            <a:endParaRPr lang="en-US" dirty="0"/>
          </a:p>
          <a:p>
            <a:r>
              <a:rPr lang="en-US" dirty="0" smtClean="0"/>
              <a:t>We create </a:t>
            </a:r>
            <a:r>
              <a:rPr lang="en-US" b="1" dirty="0" smtClean="0"/>
              <a:t>indexes</a:t>
            </a:r>
            <a:r>
              <a:rPr lang="en-US" dirty="0" smtClean="0"/>
              <a:t> over tables in order to support </a:t>
            </a:r>
            <a:r>
              <a:rPr lang="en-US" b="1" i="1" dirty="0" smtClean="0"/>
              <a:t>fast (exact and range) search</a:t>
            </a:r>
            <a:r>
              <a:rPr lang="en-US" dirty="0" smtClean="0"/>
              <a:t> and </a:t>
            </a:r>
            <a:r>
              <a:rPr lang="en-US" b="1" i="1" dirty="0" smtClean="0"/>
              <a:t>insertion</a:t>
            </a:r>
            <a:r>
              <a:rPr lang="en-US" dirty="0" smtClean="0"/>
              <a:t> over </a:t>
            </a:r>
            <a:r>
              <a:rPr lang="en-US" b="1" i="1" dirty="0" smtClean="0"/>
              <a:t>multiple search keys</a:t>
            </a:r>
          </a:p>
          <a:p>
            <a:endParaRPr lang="en-US" b="1" i="1" dirty="0"/>
          </a:p>
          <a:p>
            <a:r>
              <a:rPr lang="en-US" b="1" dirty="0" smtClean="0"/>
              <a:t>B+ Trees </a:t>
            </a:r>
            <a:r>
              <a:rPr lang="en-US" dirty="0" smtClean="0"/>
              <a:t>are one index data structure which support very fast exact and range search &amp; insertion via </a:t>
            </a:r>
            <a:r>
              <a:rPr lang="en-US" b="1" i="1" dirty="0" smtClean="0"/>
              <a:t>high </a:t>
            </a:r>
            <a:r>
              <a:rPr lang="en-US" b="1" i="1" dirty="0" err="1" smtClean="0"/>
              <a:t>fanout</a:t>
            </a:r>
            <a:endParaRPr lang="en-US" b="1" i="1" dirty="0"/>
          </a:p>
          <a:p>
            <a:pPr lvl="1"/>
            <a:r>
              <a:rPr lang="en-US" b="1" i="1" dirty="0" smtClean="0"/>
              <a:t>Clustered vs. </a:t>
            </a:r>
            <a:r>
              <a:rPr lang="en-US" b="1" i="1" dirty="0" err="1" smtClean="0"/>
              <a:t>unclustered</a:t>
            </a:r>
            <a:r>
              <a:rPr lang="en-US" dirty="0" smtClean="0"/>
              <a:t> makes a big difference for range queries too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22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Nested Loop 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0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RECAP: Joins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Loop Join (NLJ)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Block Nested Loop Join (BNLJ)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Nested Loop Join (INLJ)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Indexes: High-level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46101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Search key properties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dirty="0" smtClean="0"/>
              <a:t>Any subset of fields</a:t>
            </a:r>
            <a:endParaRPr lang="en-US" dirty="0"/>
          </a:p>
          <a:p>
            <a:pPr lvl="2">
              <a:lnSpc>
                <a:spcPct val="90000"/>
              </a:lnSpc>
              <a:buSzPct val="75000"/>
            </a:pP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b="1" u="sng" dirty="0"/>
              <a:t>not</a:t>
            </a:r>
            <a:r>
              <a:rPr lang="en-US" b="1" dirty="0"/>
              <a:t> </a:t>
            </a:r>
            <a:r>
              <a:rPr lang="en-US" dirty="0"/>
              <a:t>the same as </a:t>
            </a:r>
            <a:r>
              <a:rPr lang="en-US" i="1" dirty="0" smtClean="0"/>
              <a:t>key of a relation</a:t>
            </a:r>
          </a:p>
          <a:p>
            <a:pPr lvl="2">
              <a:lnSpc>
                <a:spcPct val="90000"/>
              </a:lnSpc>
              <a:buSzPct val="75000"/>
            </a:pPr>
            <a:endParaRPr lang="en-US" i="1" dirty="0"/>
          </a:p>
          <a:p>
            <a:pPr>
              <a:buSzPct val="75000"/>
            </a:pPr>
            <a:r>
              <a:rPr lang="en-US" i="1" dirty="0" smtClean="0"/>
              <a:t>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259570"/>
            <a:ext cx="3048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+mj-lt"/>
              </a:rPr>
              <a:t>On which attributes would you build indexes?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33629" y="4628903"/>
            <a:ext cx="520527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price)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3816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65844"/>
            <a:ext cx="8229600" cy="1143000"/>
          </a:xfrm>
        </p:spPr>
        <p:txBody>
          <a:bodyPr/>
          <a:lstStyle/>
          <a:p>
            <a:r>
              <a:rPr lang="en-US" dirty="0" smtClean="0"/>
              <a:t>RECAP: Joins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9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8" y="477639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776205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8" y="477639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513109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43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07500" y="5176479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77611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07500" y="5176479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24775" y="513109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7" y="553106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386519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Semantically: A Subset of the Cross </a:t>
            </a:r>
            <a:r>
              <a:rPr lang="en-US" dirty="0"/>
              <a:t>P</a:t>
            </a:r>
            <a:r>
              <a:rPr lang="en-US" dirty="0" smtClean="0"/>
              <a:t>roduct</a:t>
            </a:r>
            <a:endParaRPr lang="en-US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94129" y="3962393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644" y="3962393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644" y="350072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1899" y="350072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18783" y="4370586"/>
            <a:ext cx="957431" cy="66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73702" y="3700337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5177" y="4428419"/>
                <a:ext cx="4344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77" y="4428419"/>
                <a:ext cx="434413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96387" y="5147867"/>
            <a:ext cx="120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Cross Product</a:t>
            </a:r>
            <a:endParaRPr lang="en-US" sz="2400"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398794" y="4370586"/>
            <a:ext cx="957431" cy="66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3931" y="5205700"/>
            <a:ext cx="155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Filter by conditions</a:t>
            </a:r>
          </a:p>
          <a:p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r.A</a:t>
            </a:r>
            <a:r>
              <a:rPr lang="en-US" sz="2400" dirty="0" smtClean="0">
                <a:latin typeface="+mj-lt"/>
              </a:rPr>
              <a:t> = </a:t>
            </a:r>
            <a:r>
              <a:rPr lang="en-US" sz="2400" dirty="0" err="1" smtClean="0">
                <a:latin typeface="+mj-lt"/>
              </a:rPr>
              <a:t>s.A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3287" y="421297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Menlo" charset="0"/>
                <a:ea typeface="Menlo" charset="0"/>
                <a:cs typeface="Menlo" charset="0"/>
              </a:rPr>
              <a:t>…</a:t>
            </a:r>
            <a:endParaRPr lang="en-US" sz="440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0538" y="4370586"/>
            <a:ext cx="268830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Can we </a:t>
            </a:r>
            <a:r>
              <a:rPr lang="en-US" sz="2800" smtClean="0">
                <a:latin typeface="+mj-lt"/>
              </a:rPr>
              <a:t>actually implement a join in this way?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0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to mean </a:t>
                </a:r>
                <a:r>
                  <a:rPr lang="en-US" i="1" dirty="0" smtClean="0"/>
                  <a:t>join R and S by returning all tuple pairs where </a:t>
                </a:r>
                <a:r>
                  <a:rPr lang="en-US" b="1" i="1" dirty="0" smtClean="0"/>
                  <a:t>all shared attributes </a:t>
                </a:r>
                <a:r>
                  <a:rPr lang="en-US" i="1" dirty="0" smtClean="0"/>
                  <a:t>are equal</a:t>
                </a:r>
              </a:p>
              <a:p>
                <a:endParaRPr lang="en-US" b="1" i="1" dirty="0"/>
              </a:p>
              <a:p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on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to mean </a:t>
                </a:r>
                <a:r>
                  <a:rPr lang="en-US" i="1" dirty="0" smtClean="0"/>
                  <a:t>join R and S by returning all tuple pairs where </a:t>
                </a:r>
                <a:r>
                  <a:rPr lang="en-US" b="1" i="1" dirty="0" smtClean="0"/>
                  <a:t>attribute(s) A </a:t>
                </a:r>
                <a:r>
                  <a:rPr lang="en-US" i="1" dirty="0" smtClean="0"/>
                  <a:t>are equal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For simplicity, we’ll consider joins on </a:t>
                </a:r>
                <a:r>
                  <a:rPr lang="en-US" b="1" dirty="0" smtClean="0"/>
                  <a:t>two tables</a:t>
                </a:r>
                <a:r>
                  <a:rPr lang="en-US" dirty="0" smtClean="0"/>
                  <a:t> and with </a:t>
                </a:r>
                <a:r>
                  <a:rPr lang="en-US" b="1" dirty="0" smtClean="0"/>
                  <a:t>equality constraints </a:t>
                </a:r>
                <a:r>
                  <a:rPr lang="en-US" dirty="0" smtClean="0"/>
                  <a:t>(“equijoins”)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0" y="5307266"/>
            <a:ext cx="564952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However joins </a:t>
            </a:r>
            <a:r>
              <a:rPr lang="en-US" sz="2800" i="1" dirty="0" smtClean="0">
                <a:latin typeface="+mj-lt"/>
              </a:rPr>
              <a:t>can</a:t>
            </a:r>
            <a:r>
              <a:rPr lang="en-US" sz="2800" dirty="0" smtClean="0">
                <a:latin typeface="+mj-lt"/>
              </a:rPr>
              <a:t> merge &gt; 2 tables, and some algorithms </a:t>
            </a:r>
            <a:r>
              <a:rPr lang="en-US" sz="2800" smtClean="0">
                <a:latin typeface="+mj-lt"/>
              </a:rPr>
              <a:t>do support non-equality </a:t>
            </a:r>
            <a:r>
              <a:rPr lang="en-US" sz="2800" dirty="0" smtClean="0">
                <a:latin typeface="+mj-lt"/>
              </a:rPr>
              <a:t>constraints!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4E0-EC4C-9843-94AC-AEB7CB568A9C}" type="slidenum">
              <a:rPr lang="en-US"/>
              <a:pPr/>
              <a:t>48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857500"/>
            <a:ext cx="7772400" cy="1143000"/>
          </a:xfrm>
        </p:spPr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Loop Joins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1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31"/>
            <a:ext cx="7875494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We are again considering “IO aware” algorithms: </a:t>
            </a:r>
            <a:r>
              <a:rPr lang="en-US" b="1" i="1" dirty="0" smtClean="0"/>
              <a:t>care about disk IO</a:t>
            </a:r>
          </a:p>
          <a:p>
            <a:pPr lvl="1"/>
            <a:endParaRPr lang="en-US" sz="2800" dirty="0"/>
          </a:p>
          <a:p>
            <a:r>
              <a:rPr lang="en-US" dirty="0" smtClean="0"/>
              <a:t>Given a relation R, let:</a:t>
            </a:r>
            <a:endParaRPr lang="en-US" dirty="0"/>
          </a:p>
          <a:p>
            <a:pPr lvl="1"/>
            <a:r>
              <a:rPr lang="en-US" sz="2800" dirty="0" smtClean="0"/>
              <a:t>T(R) = # of tuples in R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(R) = # of pages in R</a:t>
            </a:r>
          </a:p>
          <a:p>
            <a:pPr lvl="1"/>
            <a:endParaRPr lang="en-US" sz="2800" dirty="0"/>
          </a:p>
          <a:p>
            <a:r>
              <a:rPr lang="en-US" dirty="0" smtClean="0"/>
              <a:t>Note also that we omit ceilings in calculations… good exercise to put back in!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579202" y="3268746"/>
            <a:ext cx="40693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Recall that we read / write entire pages with disk IO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More precisely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46101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a </a:t>
            </a:r>
            <a:r>
              <a:rPr lang="en-US" b="1" dirty="0" smtClean="0"/>
              <a:t>data structure</a:t>
            </a:r>
            <a:r>
              <a:rPr lang="en-US" dirty="0" smtClean="0"/>
              <a:t> mapping </a:t>
            </a:r>
            <a:r>
              <a:rPr lang="en-US" dirty="0" smtClean="0"/>
              <a:t>of a tuple of </a:t>
            </a:r>
            <a:r>
              <a:rPr lang="en-US" u="sng" dirty="0" smtClean="0"/>
              <a:t>search </a:t>
            </a:r>
            <a:r>
              <a:rPr lang="en-US" u="sng" dirty="0" smtClean="0"/>
              <a:t>keys</a:t>
            </a:r>
            <a:r>
              <a:rPr lang="en-US" dirty="0" smtClean="0"/>
              <a:t> to </a:t>
            </a:r>
            <a:r>
              <a:rPr lang="en-US" u="sng" dirty="0" smtClean="0"/>
              <a:t>sets of rows in a database table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Provides efficient lookup &amp; retrieval by search key value- usually much faster than searching through all the rows of the database table</a:t>
            </a:r>
          </a:p>
          <a:p>
            <a:pPr lvl="2">
              <a:lnSpc>
                <a:spcPct val="90000"/>
              </a:lnSpc>
              <a:buSzPct val="75000"/>
            </a:pPr>
            <a:endParaRPr lang="en-US" i="1" dirty="0"/>
          </a:p>
          <a:p>
            <a:pPr>
              <a:buSzPct val="75000"/>
            </a:pPr>
            <a:r>
              <a:rPr lang="en-US" dirty="0" smtClean="0"/>
              <a:t>An index can store the full rows it points to (</a:t>
            </a:r>
            <a:r>
              <a:rPr lang="en-US" i="1" dirty="0" smtClean="0"/>
              <a:t>primary index</a:t>
            </a:r>
            <a:r>
              <a:rPr lang="en-US" dirty="0" smtClean="0"/>
              <a:t>) or pointers to those rows (</a:t>
            </a:r>
            <a:r>
              <a:rPr lang="en-US" i="1" dirty="0" smtClean="0"/>
              <a:t>secondary index</a:t>
            </a:r>
            <a:r>
              <a:rPr lang="en-US" dirty="0" smtClean="0"/>
              <a:t>)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We’ll mainly consider secondary indexes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283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P(R)</a:t>
            </a:r>
            <a:endParaRPr lang="en-US" sz="32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59132" y="2369912"/>
            <a:ext cx="280945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332" y="2708476"/>
            <a:ext cx="406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Loop over the tuples in 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50332" y="3892492"/>
            <a:ext cx="38968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our IO cost is based on </a:t>
            </a:r>
            <a:r>
              <a:rPr lang="en-US" sz="2400" smtClean="0">
                <a:latin typeface="+mj-lt"/>
              </a:rPr>
              <a:t>the number of </a:t>
            </a:r>
            <a:r>
              <a:rPr lang="en-US" sz="2400" b="1" i="1" smtClean="0">
                <a:latin typeface="+mj-lt"/>
              </a:rPr>
              <a:t>pages</a:t>
            </a:r>
            <a:r>
              <a:rPr lang="en-US" sz="2400" smtClean="0">
                <a:latin typeface="+mj-lt"/>
              </a:rPr>
              <a:t> loaded, not the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2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P(R) + T(R)*P(S)</a:t>
            </a:r>
            <a:endParaRPr lang="en-US" sz="32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3226" y="2948135"/>
            <a:ext cx="280945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3306" y="5496673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0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 every tuple in R, loop over all the tuples in S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P(R) + T(R)*P(S)</a:t>
            </a:r>
            <a:endParaRPr lang="en-US" sz="32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29071" y="3478631"/>
            <a:ext cx="3979131" cy="521205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9538" y="5489799"/>
            <a:ext cx="66901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NLJ can handle things other than equality constraints… just check in the </a:t>
            </a:r>
            <a:r>
              <a:rPr lang="en-US" sz="2400" i="1" dirty="0" smtClean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statement!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20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Check against join conditions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91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203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783026" y="4065735"/>
            <a:ext cx="2843074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5062229"/>
            <a:ext cx="252729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would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be if our join condition is trivial (</a:t>
            </a:r>
            <a:r>
              <a:rPr lang="en-US" sz="2400" i="1" dirty="0" smtClean="0">
                <a:latin typeface="+mj-lt"/>
              </a:rPr>
              <a:t>if TRUE)?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5062229"/>
            <a:ext cx="289559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P(R)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0332" y="2714302"/>
            <a:ext cx="40693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if R (“outer”) and S (“inner”) switched?</a:t>
            </a:r>
            <a:endParaRPr lang="en-US" sz="28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9" name="Down Arrow 8"/>
          <p:cNvSpPr/>
          <p:nvPr/>
        </p:nvSpPr>
        <p:spPr>
          <a:xfrm>
            <a:off x="8918318" y="3898900"/>
            <a:ext cx="5334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50332" y="4661878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</a:t>
            </a:r>
            <a:r>
              <a:rPr lang="en-US" sz="3200" b="1" i="1" dirty="0" smtClean="0">
                <a:latin typeface="+mj-lt"/>
              </a:rPr>
              <a:t>S</a:t>
            </a:r>
            <a:r>
              <a:rPr lang="en-US" sz="3200" dirty="0" smtClean="0">
                <a:latin typeface="+mj-lt"/>
              </a:rPr>
              <a:t>) + T(</a:t>
            </a:r>
            <a:r>
              <a:rPr lang="en-US" sz="3200" b="1" i="1" dirty="0" smtClean="0">
                <a:latin typeface="+mj-lt"/>
              </a:rPr>
              <a:t>S</a:t>
            </a:r>
            <a:r>
              <a:rPr lang="en-US" sz="3200" dirty="0" smtClean="0">
                <a:latin typeface="+mj-lt"/>
              </a:rPr>
              <a:t>)*P(</a:t>
            </a:r>
            <a:r>
              <a:rPr lang="en-US" sz="3200" b="1" i="1" dirty="0" smtClean="0">
                <a:latin typeface="+mj-lt"/>
              </a:rPr>
              <a:t>R</a:t>
            </a:r>
            <a:r>
              <a:rPr lang="en-US" sz="3200" dirty="0" smtClean="0">
                <a:latin typeface="+mj-lt"/>
              </a:rPr>
              <a:t>) + OUT</a:t>
            </a:r>
            <a:endParaRPr lang="en-US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3891" y="5601678"/>
            <a:ext cx="78642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Outer vs. inner selection makes a huge difference- DBMS needs to know which relation is smaller!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4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26285"/>
            <a:ext cx="8229600" cy="1143000"/>
          </a:xfrm>
        </p:spPr>
        <p:txBody>
          <a:bodyPr/>
          <a:lstStyle/>
          <a:p>
            <a:r>
              <a:rPr lang="en-US" dirty="0" smtClean="0"/>
              <a:t>IO-Aware Approach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2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P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776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5" y="2770093"/>
            <a:ext cx="4247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851647" y="2248888"/>
            <a:ext cx="587776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40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5634" y="4247420"/>
            <a:ext cx="406937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Note: There could be some speedup here due to the fact that we’re reading in multiple pages sequentially however we’ll ignore this here!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1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96379" y="2753368"/>
            <a:ext cx="3988315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5636" y="5555000"/>
            <a:ext cx="40693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Faster to iterate over the </a:t>
            </a:r>
            <a:r>
              <a:rPr lang="en-US" sz="2400" i="1" smtClean="0">
                <a:latin typeface="+mj-lt"/>
              </a:rPr>
              <a:t>smaller</a:t>
            </a:r>
            <a:r>
              <a:rPr lang="en-US" sz="2400" smtClean="0">
                <a:latin typeface="+mj-lt"/>
              </a:rPr>
              <a:t> relation first!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821119"/>
            <a:ext cx="4203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3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7700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39973" y="4303209"/>
            <a:ext cx="3687208" cy="521205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0481" y="6253728"/>
            <a:ext cx="58645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BNLJ can also </a:t>
            </a:r>
            <a:r>
              <a:rPr lang="en-US" sz="2400" smtClean="0">
                <a:latin typeface="+mj-lt"/>
              </a:rPr>
              <a:t>handle non-equality </a:t>
            </a:r>
            <a:r>
              <a:rPr lang="en-US" sz="2400" dirty="0" smtClean="0">
                <a:latin typeface="+mj-lt"/>
              </a:rPr>
              <a:t>constraints</a:t>
            </a:r>
            <a:endParaRPr lang="en-US" sz="24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4383741"/>
            <a:ext cx="10515600" cy="17932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14263"/>
            <a:ext cx="3801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if we want to return all books published after 1867?  The above table might be very expensive to search over row-by-row…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58235" y="5023407"/>
            <a:ext cx="427552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*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Russian_Novels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Published &gt; 1867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14230"/>
              </p:ext>
            </p:extLst>
          </p:nvPr>
        </p:nvGraphicFramePr>
        <p:xfrm>
          <a:off x="5106895" y="2122176"/>
          <a:ext cx="6246905" cy="2038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4999"/>
                <a:gridCol w="1613647"/>
                <a:gridCol w="1499497"/>
                <a:gridCol w="1249381"/>
                <a:gridCol w="1249381"/>
              </a:tblGrid>
              <a:tr h="299199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Full_text</a:t>
                      </a:r>
                      <a:endParaRPr lang="en-US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War and Peace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Tolstoy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Crime and Punishment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Dostoyevsky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Anna Karenina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Tolstoy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6895" y="161221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sz="2400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8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34679" y="4809485"/>
            <a:ext cx="2577121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BNLJ, by loading larger chunks of R, we minimize the number of full </a:t>
            </a:r>
            <a:r>
              <a:rPr lang="en-US" i="1" dirty="0" smtClean="0"/>
              <a:t>disk reads</a:t>
            </a:r>
            <a:r>
              <a:rPr lang="en-US" dirty="0" smtClean="0"/>
              <a:t> of S</a:t>
            </a:r>
          </a:p>
          <a:p>
            <a:pPr lvl="1"/>
            <a:r>
              <a:rPr lang="en-US" dirty="0" smtClean="0"/>
              <a:t>We only read all of S from disk for </a:t>
            </a:r>
            <a:r>
              <a:rPr lang="en-US" b="1" i="1" dirty="0" smtClean="0"/>
              <a:t>every (B-1)-page segment of 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Still the full cross-product, but more done only </a:t>
            </a:r>
            <a:r>
              <a:rPr lang="en-US" i="1" dirty="0" smtClean="0"/>
              <a:t>in memory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56041" y="4120717"/>
                <a:ext cx="4380259" cy="8236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3200" i="1">
                        <a:latin typeface="Cambria Math" charset="0"/>
                      </a:rPr>
                      <m:t>𝑃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𝑆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+ OUT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41" y="4120717"/>
                <a:ext cx="4380259" cy="823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4120717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P(R)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59052"/>
            <a:ext cx="6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NLJ</a:t>
            </a:r>
            <a:endParaRPr lang="en-US" sz="2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6041" y="3659052"/>
            <a:ext cx="77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BNLJ</a:t>
            </a:r>
            <a:endParaRPr lang="en-US" sz="24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70906" y="4201674"/>
            <a:ext cx="821802" cy="422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8662" y="5538966"/>
                <a:ext cx="6294675" cy="876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+mj-lt"/>
                  </a:rPr>
                  <a:t>BNLJ is faster </a:t>
                </a:r>
                <a:r>
                  <a:rPr lang="en-US" sz="3200" smtClean="0">
                    <a:latin typeface="+mj-lt"/>
                  </a:rPr>
                  <a:t>by 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−1)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+mj-lt"/>
                  </a:rPr>
                  <a:t> !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62" y="5538966"/>
                <a:ext cx="6294675" cy="87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R: 500 pages</a:t>
                </a:r>
              </a:p>
              <a:p>
                <a:pPr lvl="1"/>
                <a:r>
                  <a:rPr lang="en-US" dirty="0" smtClean="0"/>
                  <a:t>S: 1000 pages</a:t>
                </a:r>
              </a:p>
              <a:p>
                <a:pPr lvl="1"/>
                <a:r>
                  <a:rPr lang="en-US" dirty="0" smtClean="0"/>
                  <a:t>100 tuples / page</a:t>
                </a:r>
              </a:p>
              <a:p>
                <a:pPr lvl="1"/>
                <a:r>
                  <a:rPr lang="en-US" dirty="0" smtClean="0"/>
                  <a:t>We have 12 pages of memory (B = 11)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NLJ: Cost = 500 + </a:t>
                </a:r>
                <a:r>
                  <a:rPr lang="en-US" b="1" dirty="0" smtClean="0"/>
                  <a:t>50,000*1000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50 Million IOs ~= </a:t>
                </a:r>
                <a:r>
                  <a:rPr lang="en-US" b="1" u="sng" dirty="0" smtClean="0"/>
                  <a:t>140 hours</a:t>
                </a:r>
              </a:p>
              <a:p>
                <a:endParaRPr lang="en-US" b="1" u="sng" dirty="0"/>
              </a:p>
              <a:p>
                <a:r>
                  <a:rPr lang="en-US" dirty="0" smtClean="0"/>
                  <a:t>BNLJ</a:t>
                </a:r>
                <a:r>
                  <a:rPr lang="en-US" dirty="0"/>
                  <a:t>: Cost = 500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500∗1000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/>
                  <a:t>50 </a:t>
                </a:r>
                <a:r>
                  <a:rPr lang="en-US" b="1" i="1" dirty="0" smtClean="0"/>
                  <a:t>Thousand</a:t>
                </a:r>
                <a:r>
                  <a:rPr lang="en-US" b="1" dirty="0" smtClean="0"/>
                  <a:t> </a:t>
                </a:r>
                <a:r>
                  <a:rPr lang="en-US" b="1" dirty="0"/>
                  <a:t>IOs ~= </a:t>
                </a:r>
                <a:r>
                  <a:rPr lang="en-US" b="1" u="sng" dirty="0" smtClean="0"/>
                  <a:t>0.14 </a:t>
                </a:r>
                <a:r>
                  <a:rPr lang="en-US" b="1" u="sng" dirty="0"/>
                  <a:t>hours</a:t>
                </a:r>
              </a:p>
              <a:p>
                <a:endParaRPr lang="en-US" b="1" u="sn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  <a:blipFill rotWithShape="0">
                <a:blip r:embed="rId2"/>
                <a:stretch>
                  <a:fillRect l="-928" t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BNLJ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81078" y="5474825"/>
            <a:ext cx="682984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very </a:t>
            </a:r>
            <a:r>
              <a:rPr lang="en-US" sz="3200" smtClean="0">
                <a:latin typeface="+mj-lt"/>
              </a:rPr>
              <a:t>real difference from a small change in the algorithm!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5945" y="2956073"/>
            <a:ext cx="27078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Ignoring OUT here…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262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Smarter than Cross-Products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INLJ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5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than Cross-Products: From Quadratic to Nearly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599"/>
            <a:ext cx="10435936" cy="4056063"/>
          </a:xfrm>
        </p:spPr>
        <p:txBody>
          <a:bodyPr/>
          <a:lstStyle/>
          <a:p>
            <a:r>
              <a:rPr lang="en-US" dirty="0" smtClean="0"/>
              <a:t>All joins that compute the </a:t>
            </a:r>
            <a:r>
              <a:rPr lang="en-US" b="1" i="1" dirty="0" smtClean="0"/>
              <a:t>full cross-product</a:t>
            </a:r>
            <a:r>
              <a:rPr lang="en-US" dirty="0" smtClean="0"/>
              <a:t> have some </a:t>
            </a:r>
            <a:r>
              <a:rPr lang="en-US" b="1" dirty="0" smtClean="0"/>
              <a:t>quadratic </a:t>
            </a:r>
            <a:r>
              <a:rPr lang="en-US" dirty="0" smtClean="0"/>
              <a:t>term</a:t>
            </a:r>
          </a:p>
          <a:p>
            <a:pPr lvl="1"/>
            <a:r>
              <a:rPr lang="en-US" dirty="0" smtClean="0"/>
              <a:t>For example we saw: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Now we’ll see some (nearly) linear joins:</a:t>
            </a:r>
          </a:p>
          <a:p>
            <a:pPr lvl="1"/>
            <a:r>
              <a:rPr lang="en-US" dirty="0" smtClean="0"/>
              <a:t>~ O(P(R) + P(S) + </a:t>
            </a:r>
            <a:r>
              <a:rPr lang="en-US" b="1" i="1" dirty="0" smtClean="0"/>
              <a:t>OUT</a:t>
            </a:r>
            <a:r>
              <a:rPr lang="en-US" dirty="0" smtClean="0"/>
              <a:t>), where again </a:t>
            </a:r>
            <a:r>
              <a:rPr lang="en-US" b="1" i="1" dirty="0" smtClean="0"/>
              <a:t>OUT</a:t>
            </a:r>
            <a:r>
              <a:rPr lang="en-US" dirty="0" smtClean="0"/>
              <a:t> could be quadratic but is usually better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621354" y="2532495"/>
            <a:ext cx="4843496" cy="1570854"/>
            <a:chOff x="4621354" y="2532495"/>
            <a:chExt cx="4843496" cy="1570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395477" y="3371417"/>
                  <a:ext cx="4069373" cy="7319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𝑹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latin typeface="+mj-lt"/>
                    </a:rPr>
                    <a:t> + OUT</a:t>
                  </a:r>
                  <a:endParaRPr 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477" y="3371417"/>
                  <a:ext cx="4069373" cy="7319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395477" y="2532495"/>
              <a:ext cx="4069373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P(R) + </a:t>
              </a:r>
              <a:r>
                <a:rPr lang="en-US" sz="3200" b="1" dirty="0" smtClean="0">
                  <a:solidFill>
                    <a:srgbClr val="FF0000"/>
                  </a:solidFill>
                  <a:latin typeface="+mj-lt"/>
                </a:rPr>
                <a:t>T(R)P(S) </a:t>
              </a:r>
              <a:r>
                <a:rPr lang="en-US" sz="3200" dirty="0" smtClean="0">
                  <a:latin typeface="+mj-lt"/>
                </a:rPr>
                <a:t>+ OUT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71460" y="2592025"/>
              <a:ext cx="624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+mj-lt"/>
                </a:rPr>
                <a:t>NLJ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21354" y="3552395"/>
              <a:ext cx="774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+mj-lt"/>
                </a:rPr>
                <a:t>BNLJ</a:t>
              </a:r>
              <a:endParaRPr lang="en-US" sz="24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4389" y="5661958"/>
            <a:ext cx="886322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get this gain by </a:t>
            </a:r>
            <a:r>
              <a:rPr lang="en-US" sz="2800" b="1" i="1" dirty="0" smtClean="0">
                <a:latin typeface="+mj-lt"/>
              </a:rPr>
              <a:t>taking advantage of structure</a:t>
            </a:r>
            <a:r>
              <a:rPr lang="en-US" sz="2800" dirty="0" smtClean="0">
                <a:latin typeface="+mj-lt"/>
              </a:rPr>
              <a:t>- moving to equality constraints (“equijoin”) only!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INLJ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6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Nested Loop Join (INLJ)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265788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Given index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idx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on S.A: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r in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s in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idx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(r[A]):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yield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265788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INLJ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86949"/>
            <a:ext cx="35811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</a:t>
            </a:r>
            <a:r>
              <a:rPr lang="en-US" sz="3200" smtClean="0">
                <a:latin typeface="+mj-lt"/>
              </a:rPr>
              <a:t>)*</a:t>
            </a:r>
            <a:r>
              <a:rPr lang="en-US" sz="3200" b="1" i="1" smtClean="0">
                <a:latin typeface="+mj-lt"/>
              </a:rPr>
              <a:t>L </a:t>
            </a:r>
            <a:r>
              <a:rPr lang="en-US" sz="3200" smtClean="0">
                <a:latin typeface="+mj-lt"/>
              </a:rPr>
              <a:t>+ OUT</a:t>
            </a:r>
            <a:endParaRPr lang="en-US" sz="3200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3306" y="5496673"/>
            <a:ext cx="904538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sym typeface="Wingdings"/>
              </a:rPr>
              <a:t> </a:t>
            </a:r>
            <a:r>
              <a:rPr lang="en-US" sz="3200" dirty="0" smtClean="0">
                <a:latin typeface="+mj-lt"/>
              </a:rPr>
              <a:t>We can use an </a:t>
            </a:r>
            <a:r>
              <a:rPr lang="en-US" sz="3200" b="1" dirty="0" smtClean="0">
                <a:latin typeface="+mj-lt"/>
              </a:rPr>
              <a:t>index</a:t>
            </a:r>
            <a:r>
              <a:rPr lang="en-US" sz="3200" dirty="0" smtClean="0">
                <a:latin typeface="+mj-lt"/>
              </a:rPr>
              <a:t> (e.g. B+ Tree) to </a:t>
            </a:r>
            <a:r>
              <a:rPr lang="en-US" sz="3200" b="1" i="1" dirty="0" smtClean="0">
                <a:latin typeface="+mj-lt"/>
              </a:rPr>
              <a:t>avoid doing the full cross-product!</a:t>
            </a:r>
            <a:endParaRPr 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50332" y="2900343"/>
                <a:ext cx="4661564" cy="18158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where </a:t>
                </a:r>
                <a:r>
                  <a:rPr lang="en-US" sz="2800" b="1" i="1" dirty="0" smtClean="0">
                    <a:latin typeface="+mj-lt"/>
                  </a:rPr>
                  <a:t>L </a:t>
                </a:r>
                <a:r>
                  <a:rPr lang="en-US" sz="2800" dirty="0" smtClean="0">
                    <a:latin typeface="+mj-lt"/>
                  </a:rPr>
                  <a:t>is the IO cost to access all the distinct values in the index; assuming these fit on one page,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3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good est.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32" y="2900343"/>
                <a:ext cx="4661564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745" t="-3356" r="-3399" b="-87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947132" y="1327448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1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mtClean="0"/>
              <a:t>Summary</a:t>
            </a:r>
            <a:endParaRPr lang="en-US" i="1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44831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covered joins--an </a:t>
            </a:r>
            <a:r>
              <a:rPr lang="en-US" b="1" i="1" dirty="0" smtClean="0"/>
              <a:t>IO aware</a:t>
            </a:r>
            <a:r>
              <a:rPr lang="en-US" dirty="0" smtClean="0"/>
              <a:t> algorithm makes a big difference.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Fundamental strategies: blocking and reorder loops (asymmetric costs in IO)</a:t>
            </a:r>
          </a:p>
          <a:p>
            <a:pPr lvl="1"/>
            <a:endParaRPr lang="en-US" dirty="0"/>
          </a:p>
          <a:p>
            <a:r>
              <a:rPr lang="en-US" dirty="0" smtClean="0"/>
              <a:t>Comparing nested loop join cost calculation is something that I will definitely ask you!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7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53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4038600" y="1447800"/>
            <a:ext cx="28194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  <p:graphicFrame>
        <p:nvGraphicFramePr>
          <p:cNvPr id="5" name="ClipArt Placeholder 4"/>
          <p:cNvGraphicFramePr>
            <a:graphicFrameLocks noGrp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027535461"/>
              </p:ext>
            </p:extLst>
          </p:nvPr>
        </p:nvGraphicFramePr>
        <p:xfrm>
          <a:off x="2297724" y="1524000"/>
          <a:ext cx="1219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8515"/>
              </p:ext>
            </p:extLst>
          </p:nvPr>
        </p:nvGraphicFramePr>
        <p:xfrm>
          <a:off x="4267200" y="1676400"/>
          <a:ext cx="228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6858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2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Sal</a:t>
                      </a:r>
                      <a:endParaRPr lang="en-US" sz="2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Luda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Tara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ClipArt Placeholder 4"/>
          <p:cNvGraphicFramePr>
            <a:graphicFrameLocks/>
          </p:cNvGraphicFramePr>
          <p:nvPr/>
        </p:nvGraphicFramePr>
        <p:xfrm>
          <a:off x="4953000" y="4353580"/>
          <a:ext cx="685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Clip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487500"/>
              </p:ext>
            </p:extLst>
          </p:nvPr>
        </p:nvGraphicFramePr>
        <p:xfrm>
          <a:off x="2373924" y="4343400"/>
          <a:ext cx="1219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1840524" y="3505200"/>
            <a:ext cx="20574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&lt;Age, Sal&gt;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1840524" y="6334780"/>
            <a:ext cx="1981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&lt;Sal, Age&gt;</a:t>
            </a:r>
            <a:endParaRPr lang="en-US" sz="2800" dirty="0"/>
          </a:p>
        </p:txBody>
      </p:sp>
      <p:graphicFrame>
        <p:nvGraphicFramePr>
          <p:cNvPr id="100" name="ClipArt Placeholder 4"/>
          <p:cNvGraphicFramePr>
            <a:graphicFrameLocks/>
          </p:cNvGraphicFramePr>
          <p:nvPr/>
        </p:nvGraphicFramePr>
        <p:xfrm>
          <a:off x="7162800" y="4343400"/>
          <a:ext cx="609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724400" y="6334780"/>
            <a:ext cx="1219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&lt;Age&gt;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81800" y="6334780"/>
            <a:ext cx="1219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&lt;Sal&gt;</a:t>
            </a:r>
            <a:endParaRPr lang="en-US" sz="2800" dirty="0"/>
          </a:p>
        </p:txBody>
      </p:sp>
      <p:sp useBgFill="1">
        <p:nvSpPr>
          <p:cNvPr id="104" name="TextBox 103"/>
          <p:cNvSpPr txBox="1"/>
          <p:nvPr/>
        </p:nvSpPr>
        <p:spPr>
          <a:xfrm>
            <a:off x="8153400" y="1370618"/>
            <a:ext cx="2971800" cy="1938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6000" sy="106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u="sng" dirty="0"/>
              <a:t>Equality Query:</a:t>
            </a:r>
          </a:p>
          <a:p>
            <a:r>
              <a:rPr lang="en-US" sz="2400" dirty="0"/>
              <a:t>Age = 12 and </a:t>
            </a:r>
            <a:r>
              <a:rPr lang="en-US" sz="2400" dirty="0" smtClean="0"/>
              <a:t>Sal </a:t>
            </a:r>
            <a:r>
              <a:rPr lang="en-US" sz="2400" dirty="0"/>
              <a:t>= 90?</a:t>
            </a:r>
          </a:p>
          <a:p>
            <a:endParaRPr lang="en-US" sz="2400" u="sng" dirty="0"/>
          </a:p>
          <a:p>
            <a:r>
              <a:rPr lang="en-US" sz="2400" u="sng" dirty="0"/>
              <a:t>Range Query:</a:t>
            </a:r>
          </a:p>
          <a:p>
            <a:r>
              <a:rPr lang="en-US" sz="2400" dirty="0"/>
              <a:t>Age = 5 and </a:t>
            </a:r>
            <a:r>
              <a:rPr lang="en-US" sz="2400" dirty="0" smtClean="0"/>
              <a:t>Sal </a:t>
            </a:r>
            <a:r>
              <a:rPr lang="en-US" sz="2400" dirty="0"/>
              <a:t>&gt; 5?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72938" y="3612921"/>
            <a:ext cx="3733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Composite keys in </a:t>
            </a:r>
            <a:r>
              <a:rPr lang="en-US" sz="2400" i="1" u="sng" dirty="0"/>
              <a:t>Dictionary </a:t>
            </a:r>
            <a:r>
              <a:rPr lang="en-US" sz="2400" i="1" u="sng" dirty="0" smtClean="0"/>
              <a:t>Order.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780" y="-22510"/>
            <a:ext cx="3154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Lecture 12  &gt;  Section 1  &gt;  Indexes: Basics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598877" y="5715000"/>
            <a:ext cx="28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67700" y="5756701"/>
            <a:ext cx="36195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On which attributes can we do range queries?</a:t>
            </a:r>
            <a:endParaRPr lang="en-US" sz="2400" i="1" u="sng" dirty="0"/>
          </a:p>
        </p:txBody>
      </p:sp>
      <p:sp>
        <p:nvSpPr>
          <p:cNvPr id="26" name="Rectangle 25"/>
          <p:cNvSpPr/>
          <p:nvPr/>
        </p:nvSpPr>
        <p:spPr>
          <a:xfrm>
            <a:off x="0" y="2990671"/>
            <a:ext cx="17631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/>
              <a:t>&lt;</a:t>
            </a:r>
            <a:r>
              <a:rPr lang="en-US" sz="2400" i="1" dirty="0" err="1"/>
              <a:t>age,sal</a:t>
            </a:r>
            <a:r>
              <a:rPr lang="en-US" sz="2400" i="1" dirty="0" smtClean="0"/>
              <a:t>&gt;</a:t>
            </a:r>
          </a:p>
          <a:p>
            <a:pPr algn="ctr"/>
            <a:r>
              <a:rPr lang="en-US" sz="2400" i="1" dirty="0" smtClean="0"/>
              <a:t> not equal to</a:t>
            </a:r>
          </a:p>
          <a:p>
            <a:pPr algn="ctr"/>
            <a:r>
              <a:rPr lang="en-US" sz="2400" i="1" dirty="0" smtClean="0"/>
              <a:t>&lt;</a:t>
            </a:r>
            <a:r>
              <a:rPr lang="en-US" sz="2400" i="1" dirty="0" err="1"/>
              <a:t>sal,age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809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200" y="1981200"/>
            <a:ext cx="7534263" cy="4076700"/>
          </a:xfrm>
        </p:spPr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they work they work well</a:t>
            </a:r>
          </a:p>
          <a:p>
            <a:pPr lvl="1"/>
            <a:r>
              <a:rPr lang="en-US" dirty="0" smtClean="0"/>
              <a:t>We’ll see a good case called “index-only” </a:t>
            </a:r>
            <a:r>
              <a:rPr lang="en-US" dirty="0" smtClean="0"/>
              <a:t>plans or </a:t>
            </a:r>
            <a:r>
              <a:rPr lang="en-US" b="1" dirty="0" smtClean="0"/>
              <a:t>covering </a:t>
            </a:r>
            <a:r>
              <a:rPr lang="en-US" dirty="0" smtClean="0"/>
              <a:t>indexes.</a:t>
            </a:r>
            <a:endParaRPr lang="en-US" dirty="0" smtClean="0"/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Guesses? (time and space)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9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Indexes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81046"/>
              </p:ext>
            </p:extLst>
          </p:nvPr>
        </p:nvGraphicFramePr>
        <p:xfrm>
          <a:off x="1366838" y="3069436"/>
          <a:ext cx="2248646" cy="19152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6669"/>
                <a:gridCol w="1021977"/>
              </a:tblGrid>
              <a:tr h="299199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dirty="0" smtClean="0"/>
                        <a:t>1866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i="1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1869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001</a:t>
                      </a:r>
                      <a:endParaRPr lang="en-US" b="0" i="0" dirty="0"/>
                    </a:p>
                  </a:txBody>
                  <a:tcPr/>
                </a:tc>
              </a:tr>
              <a:tr h="51650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1877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003</a:t>
                      </a:r>
                      <a:endParaRPr lang="en-US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66838" y="256517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sz="2400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3154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Indexes: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94754" y="1770546"/>
            <a:ext cx="646383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We say that 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attributes- 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meaning the query can be answered using the index alone!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4754" y="3667165"/>
            <a:ext cx="646383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The “needed” attributes are </a:t>
            </a:r>
            <a:r>
              <a:rPr lang="en-US" sz="2400" smtClean="0">
                <a:solidFill>
                  <a:prstClr val="black"/>
                </a:solidFill>
                <a:latin typeface="+mj-lt"/>
              </a:rPr>
              <a:t>the union of those in the SELECT and WHERE clauses…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76146" y="4984720"/>
            <a:ext cx="5982442" cy="1200329"/>
            <a:chOff x="5576146" y="4984720"/>
            <a:chExt cx="5982442" cy="1200329"/>
          </a:xfrm>
        </p:grpSpPr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7283059" y="4984720"/>
              <a:ext cx="4275529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 </a:t>
              </a:r>
              <a:r>
                <a:rPr lang="en-US" sz="2400" smtClean="0">
                  <a:latin typeface="Menlo" charset="0"/>
                  <a:ea typeface="Menlo" charset="0"/>
                  <a:cs typeface="Menlo" charset="0"/>
                </a:rPr>
                <a:t>Published, BID</a:t>
              </a:r>
              <a:endParaRPr lang="en-US" sz="2400" dirty="0" smtClean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4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 </a:t>
              </a:r>
              <a:r>
                <a:rPr lang="en-US" sz="2400" dirty="0" err="1" smtClean="0">
                  <a:latin typeface="Menlo" charset="0"/>
                  <a:ea typeface="Menlo" charset="0"/>
                  <a:cs typeface="Menlo" charset="0"/>
                </a:rPr>
                <a:t>Russian_Novels</a:t>
              </a:r>
              <a:r>
                <a:rPr lang="en-US" sz="24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24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WHERE </a:t>
              </a:r>
              <a:r>
                <a:rPr lang="en-US" sz="2400" dirty="0" smtClean="0">
                  <a:latin typeface="Menlo" charset="0"/>
                  <a:ea typeface="Menlo" charset="0"/>
                  <a:cs typeface="Menlo" charset="0"/>
                </a:rPr>
                <a:t>Published &gt; 1867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76146" y="4984720"/>
              <a:ext cx="1511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Example:</a:t>
              </a:r>
              <a:endParaRPr lang="en-US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4664</Words>
  <Application>Microsoft Macintosh PowerPoint</Application>
  <PresentationFormat>Widescreen</PresentationFormat>
  <Paragraphs>1196</Paragraphs>
  <Slides>66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Book Antiqua</vt:lpstr>
      <vt:lpstr>Calibri</vt:lpstr>
      <vt:lpstr>Calibri Light</vt:lpstr>
      <vt:lpstr>Cambria Math</vt:lpstr>
      <vt:lpstr>Menlo</vt:lpstr>
      <vt:lpstr>Wingdings</vt:lpstr>
      <vt:lpstr>Arial</vt:lpstr>
      <vt:lpstr>Office Theme</vt:lpstr>
      <vt:lpstr>Lecture 12: Access Methods</vt:lpstr>
      <vt:lpstr>“If you don’t find it in the index, look very carefully through the entire catalog”</vt:lpstr>
      <vt:lpstr>What you will learn about in this section</vt:lpstr>
      <vt:lpstr>Indexes: High-level</vt:lpstr>
      <vt:lpstr>More precisely</vt:lpstr>
      <vt:lpstr>Conceptual Example</vt:lpstr>
      <vt:lpstr>Composite Keys</vt:lpstr>
      <vt:lpstr>Composite Keys</vt:lpstr>
      <vt:lpstr>Covering Indexes</vt:lpstr>
      <vt:lpstr>Activity-12.ipynb</vt:lpstr>
      <vt:lpstr>1. B+ Trees</vt:lpstr>
      <vt:lpstr>What you will learn about in this section</vt:lpstr>
      <vt:lpstr>B+ Trees</vt:lpstr>
      <vt:lpstr>B+ Tree Basics</vt:lpstr>
      <vt:lpstr>B+ Tree Basics</vt:lpstr>
      <vt:lpstr>B+ Tree Basics</vt:lpstr>
      <vt:lpstr>B+ Tree Basics</vt:lpstr>
      <vt:lpstr>B+ Tree Basics</vt:lpstr>
      <vt:lpstr>B+ Tree Basics</vt:lpstr>
      <vt:lpstr>B+ Tree Basics</vt:lpstr>
      <vt:lpstr>Some finer points of B+ Trees</vt:lpstr>
      <vt:lpstr>Searching a B+ Tree</vt:lpstr>
      <vt:lpstr>B+ Tree Exact Search Animation</vt:lpstr>
      <vt:lpstr>B+ Tree Range Search Animation</vt:lpstr>
      <vt:lpstr>B+ Tree Design</vt:lpstr>
      <vt:lpstr>B+ Tree: High Fanout = Smaller &amp; Lower IO</vt:lpstr>
      <vt:lpstr>B+ Trees in Practice</vt:lpstr>
      <vt:lpstr>Simple Cost Model for Search</vt:lpstr>
      <vt:lpstr>Simple Cost Model for Search</vt:lpstr>
      <vt:lpstr>Simple Cost Model for Search</vt:lpstr>
      <vt:lpstr>B+ Tree Range Search Animation</vt:lpstr>
      <vt:lpstr>Clustered Indexes</vt:lpstr>
      <vt:lpstr>Clustered vs. Unclustered Index</vt:lpstr>
      <vt:lpstr>Clustered vs. Unclustered Index</vt:lpstr>
      <vt:lpstr>Fast Insertions &amp; Self-Balancing</vt:lpstr>
      <vt:lpstr>Bulk Loading</vt:lpstr>
      <vt:lpstr>Summary</vt:lpstr>
      <vt:lpstr>2. Nested Loop Joins</vt:lpstr>
      <vt:lpstr>What you will learn about in this section</vt:lpstr>
      <vt:lpstr>RECAP: Joins</vt:lpstr>
      <vt:lpstr>Joins: Example</vt:lpstr>
      <vt:lpstr>Joins: Example</vt:lpstr>
      <vt:lpstr>Joins: Example</vt:lpstr>
      <vt:lpstr>Joins: Example</vt:lpstr>
      <vt:lpstr>Joins: Example</vt:lpstr>
      <vt:lpstr>Semantically: A Subset of the Cross Product</vt:lpstr>
      <vt:lpstr>Notes</vt:lpstr>
      <vt:lpstr>Nested Loop Joins</vt:lpstr>
      <vt:lpstr>Notes</vt:lpstr>
      <vt:lpstr>Nested Loop Join (NLJ)</vt:lpstr>
      <vt:lpstr>Nested Loop Join (NLJ)</vt:lpstr>
      <vt:lpstr>Nested Loop Join (NLJ)</vt:lpstr>
      <vt:lpstr>Nested Loop Join (NLJ)</vt:lpstr>
      <vt:lpstr>Nested Loop Join (NLJ)</vt:lpstr>
      <vt:lpstr>Nested Loop Join (NLJ)</vt:lpstr>
      <vt:lpstr>IO-Aware Approach</vt:lpstr>
      <vt:lpstr>Block Nested Loop Join (BNLJ)</vt:lpstr>
      <vt:lpstr>Block Nested Loop Join (BNLJ)</vt:lpstr>
      <vt:lpstr>Block Nested Loop Join (BNLJ)</vt:lpstr>
      <vt:lpstr>Block Nested Loop Join (BNLJ)</vt:lpstr>
      <vt:lpstr>BNLJ vs. NLJ: Benefits of IO Aware</vt:lpstr>
      <vt:lpstr>BNLJ vs. NLJ: Benefits of IO Aware</vt:lpstr>
      <vt:lpstr>Smarter than Cross-Products</vt:lpstr>
      <vt:lpstr>Smarter than Cross-Products: From Quadratic to Nearly Linear</vt:lpstr>
      <vt:lpstr>Index Nested Loop Join (INLJ)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B+Trees:  An IO-Aware Index Structure</dc:title>
  <dc:creator>Alex Ratner</dc:creator>
  <cp:lastModifiedBy>Christopher Re</cp:lastModifiedBy>
  <cp:revision>171</cp:revision>
  <cp:lastPrinted>2016-11-03T16:41:00Z</cp:lastPrinted>
  <dcterms:created xsi:type="dcterms:W3CDTF">2015-10-30T14:38:29Z</dcterms:created>
  <dcterms:modified xsi:type="dcterms:W3CDTF">2016-11-03T16:41:03Z</dcterms:modified>
</cp:coreProperties>
</file>