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6"/>
  </p:notesMasterIdLst>
  <p:handoutMasterIdLst>
    <p:handoutMasterId r:id="rId117"/>
  </p:handoutMasterIdLst>
  <p:sldIdLst>
    <p:sldId id="402" r:id="rId2"/>
    <p:sldId id="403" r:id="rId3"/>
    <p:sldId id="404" r:id="rId4"/>
    <p:sldId id="405" r:id="rId5"/>
    <p:sldId id="406" r:id="rId6"/>
    <p:sldId id="407" r:id="rId7"/>
    <p:sldId id="408" r:id="rId8"/>
    <p:sldId id="409" r:id="rId9"/>
    <p:sldId id="410" r:id="rId10"/>
    <p:sldId id="411" r:id="rId11"/>
    <p:sldId id="412" r:id="rId12"/>
    <p:sldId id="413" r:id="rId13"/>
    <p:sldId id="414" r:id="rId14"/>
    <p:sldId id="415" r:id="rId15"/>
    <p:sldId id="416" r:id="rId16"/>
    <p:sldId id="417" r:id="rId17"/>
    <p:sldId id="418" r:id="rId18"/>
    <p:sldId id="419" r:id="rId19"/>
    <p:sldId id="420" r:id="rId20"/>
    <p:sldId id="421" r:id="rId21"/>
    <p:sldId id="422" r:id="rId22"/>
    <p:sldId id="423" r:id="rId23"/>
    <p:sldId id="424" r:id="rId24"/>
    <p:sldId id="425" r:id="rId25"/>
    <p:sldId id="426" r:id="rId26"/>
    <p:sldId id="427" r:id="rId27"/>
    <p:sldId id="428" r:id="rId28"/>
    <p:sldId id="429" r:id="rId29"/>
    <p:sldId id="430" r:id="rId30"/>
    <p:sldId id="431" r:id="rId31"/>
    <p:sldId id="432" r:id="rId32"/>
    <p:sldId id="257" r:id="rId33"/>
    <p:sldId id="324" r:id="rId34"/>
    <p:sldId id="325" r:id="rId35"/>
    <p:sldId id="373" r:id="rId36"/>
    <p:sldId id="401" r:id="rId37"/>
    <p:sldId id="374" r:id="rId38"/>
    <p:sldId id="350" r:id="rId39"/>
    <p:sldId id="349" r:id="rId40"/>
    <p:sldId id="372" r:id="rId41"/>
    <p:sldId id="351" r:id="rId42"/>
    <p:sldId id="352" r:id="rId43"/>
    <p:sldId id="354" r:id="rId44"/>
    <p:sldId id="355" r:id="rId45"/>
    <p:sldId id="356" r:id="rId46"/>
    <p:sldId id="357" r:id="rId47"/>
    <p:sldId id="358" r:id="rId48"/>
    <p:sldId id="359" r:id="rId49"/>
    <p:sldId id="360" r:id="rId50"/>
    <p:sldId id="361" r:id="rId51"/>
    <p:sldId id="363" r:id="rId52"/>
    <p:sldId id="364" r:id="rId53"/>
    <p:sldId id="365" r:id="rId54"/>
    <p:sldId id="366" r:id="rId55"/>
    <p:sldId id="367" r:id="rId56"/>
    <p:sldId id="368" r:id="rId57"/>
    <p:sldId id="369" r:id="rId58"/>
    <p:sldId id="370" r:id="rId59"/>
    <p:sldId id="385" r:id="rId60"/>
    <p:sldId id="387" r:id="rId61"/>
    <p:sldId id="386" r:id="rId62"/>
    <p:sldId id="382" r:id="rId63"/>
    <p:sldId id="388" r:id="rId64"/>
    <p:sldId id="389" r:id="rId65"/>
    <p:sldId id="391" r:id="rId66"/>
    <p:sldId id="390" r:id="rId67"/>
    <p:sldId id="392" r:id="rId68"/>
    <p:sldId id="393" r:id="rId69"/>
    <p:sldId id="394" r:id="rId70"/>
    <p:sldId id="395" r:id="rId71"/>
    <p:sldId id="396" r:id="rId72"/>
    <p:sldId id="397" r:id="rId73"/>
    <p:sldId id="371" r:id="rId74"/>
    <p:sldId id="433" r:id="rId75"/>
    <p:sldId id="327" r:id="rId76"/>
    <p:sldId id="260" r:id="rId77"/>
    <p:sldId id="378" r:id="rId78"/>
    <p:sldId id="379" r:id="rId79"/>
    <p:sldId id="400" r:id="rId80"/>
    <p:sldId id="261" r:id="rId81"/>
    <p:sldId id="328" r:id="rId82"/>
    <p:sldId id="264" r:id="rId83"/>
    <p:sldId id="329" r:id="rId84"/>
    <p:sldId id="331" r:id="rId85"/>
    <p:sldId id="332" r:id="rId86"/>
    <p:sldId id="398" r:id="rId87"/>
    <p:sldId id="268" r:id="rId88"/>
    <p:sldId id="399" r:id="rId89"/>
    <p:sldId id="434" r:id="rId90"/>
    <p:sldId id="436" r:id="rId91"/>
    <p:sldId id="437" r:id="rId92"/>
    <p:sldId id="438" r:id="rId93"/>
    <p:sldId id="439" r:id="rId94"/>
    <p:sldId id="440" r:id="rId95"/>
    <p:sldId id="441" r:id="rId96"/>
    <p:sldId id="442" r:id="rId97"/>
    <p:sldId id="443" r:id="rId98"/>
    <p:sldId id="444" r:id="rId99"/>
    <p:sldId id="445" r:id="rId100"/>
    <p:sldId id="446" r:id="rId101"/>
    <p:sldId id="447" r:id="rId102"/>
    <p:sldId id="448" r:id="rId103"/>
    <p:sldId id="449" r:id="rId104"/>
    <p:sldId id="450" r:id="rId105"/>
    <p:sldId id="451" r:id="rId106"/>
    <p:sldId id="452" r:id="rId107"/>
    <p:sldId id="453" r:id="rId108"/>
    <p:sldId id="454" r:id="rId109"/>
    <p:sldId id="455" r:id="rId110"/>
    <p:sldId id="456" r:id="rId111"/>
    <p:sldId id="457" r:id="rId112"/>
    <p:sldId id="458" r:id="rId113"/>
    <p:sldId id="459" r:id="rId114"/>
    <p:sldId id="460" r:id="rId1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F969212-CF96-6045-941F-1C902CB7F40E}">
          <p14:sldIdLst>
            <p14:sldId id="402"/>
            <p14:sldId id="403"/>
            <p14:sldId id="404"/>
            <p14:sldId id="405"/>
            <p14:sldId id="406"/>
            <p14:sldId id="407"/>
            <p14:sldId id="408"/>
            <p14:sldId id="409"/>
            <p14:sldId id="410"/>
            <p14:sldId id="411"/>
            <p14:sldId id="412"/>
            <p14:sldId id="413"/>
            <p14:sldId id="414"/>
            <p14:sldId id="415"/>
            <p14:sldId id="416"/>
            <p14:sldId id="417"/>
            <p14:sldId id="418"/>
            <p14:sldId id="419"/>
            <p14:sldId id="420"/>
            <p14:sldId id="421"/>
            <p14:sldId id="422"/>
            <p14:sldId id="423"/>
            <p14:sldId id="424"/>
            <p14:sldId id="425"/>
            <p14:sldId id="426"/>
            <p14:sldId id="427"/>
            <p14:sldId id="428"/>
            <p14:sldId id="429"/>
            <p14:sldId id="430"/>
            <p14:sldId id="431"/>
            <p14:sldId id="432"/>
            <p14:sldId id="257"/>
            <p14:sldId id="324"/>
            <p14:sldId id="325"/>
          </p14:sldIdLst>
        </p14:section>
        <p14:section name="Sorting" id="{4D0FB611-342E-6E44-A5EC-146450F0DBAF}">
          <p14:sldIdLst>
            <p14:sldId id="373"/>
            <p14:sldId id="401"/>
            <p14:sldId id="374"/>
            <p14:sldId id="350"/>
            <p14:sldId id="349"/>
            <p14:sldId id="372"/>
            <p14:sldId id="351"/>
            <p14:sldId id="352"/>
          </p14:sldIdLst>
        </p14:section>
        <p14:section name="External Merge Sort" id="{1595317F-088C-E34D-8343-4E2486E7D74E}">
          <p14:sldIdLst>
            <p14:sldId id="354"/>
            <p14:sldId id="355"/>
            <p14:sldId id="356"/>
            <p14:sldId id="357"/>
            <p14:sldId id="358"/>
            <p14:sldId id="359"/>
            <p14:sldId id="360"/>
            <p14:sldId id="361"/>
            <p14:sldId id="363"/>
            <p14:sldId id="364"/>
            <p14:sldId id="365"/>
            <p14:sldId id="366"/>
            <p14:sldId id="367"/>
            <p14:sldId id="368"/>
            <p14:sldId id="369"/>
          </p14:sldIdLst>
        </p14:section>
        <p14:section name="Sorting optimizations" id="{C6DD8866-D073-8342-A871-D61EFC648410}">
          <p14:sldIdLst>
            <p14:sldId id="370"/>
            <p14:sldId id="385"/>
            <p14:sldId id="387"/>
            <p14:sldId id="386"/>
            <p14:sldId id="382"/>
            <p14:sldId id="388"/>
            <p14:sldId id="389"/>
            <p14:sldId id="391"/>
            <p14:sldId id="390"/>
            <p14:sldId id="392"/>
            <p14:sldId id="393"/>
            <p14:sldId id="394"/>
            <p14:sldId id="395"/>
            <p14:sldId id="396"/>
            <p14:sldId id="397"/>
            <p14:sldId id="371"/>
          </p14:sldIdLst>
        </p14:section>
        <p14:section name="Indexes" id="{7BD8EB78-DBBD-9F45-BA4F-9C6BBD0C1F70}">
          <p14:sldIdLst>
            <p14:sldId id="433"/>
            <p14:sldId id="327"/>
            <p14:sldId id="260"/>
            <p14:sldId id="378"/>
            <p14:sldId id="379"/>
            <p14:sldId id="400"/>
            <p14:sldId id="261"/>
            <p14:sldId id="328"/>
            <p14:sldId id="264"/>
            <p14:sldId id="329"/>
            <p14:sldId id="331"/>
            <p14:sldId id="332"/>
            <p14:sldId id="398"/>
            <p14:sldId id="268"/>
            <p14:sldId id="399"/>
            <p14:sldId id="434"/>
            <p14:sldId id="436"/>
            <p14:sldId id="437"/>
            <p14:sldId id="438"/>
            <p14:sldId id="439"/>
            <p14:sldId id="440"/>
            <p14:sldId id="441"/>
            <p14:sldId id="442"/>
            <p14:sldId id="443"/>
            <p14:sldId id="444"/>
            <p14:sldId id="445"/>
            <p14:sldId id="446"/>
            <p14:sldId id="447"/>
            <p14:sldId id="448"/>
            <p14:sldId id="449"/>
            <p14:sldId id="450"/>
            <p14:sldId id="451"/>
            <p14:sldId id="452"/>
            <p14:sldId id="453"/>
            <p14:sldId id="454"/>
            <p14:sldId id="455"/>
            <p14:sldId id="456"/>
            <p14:sldId id="457"/>
            <p14:sldId id="458"/>
            <p14:sldId id="459"/>
            <p14:sldId id="4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46"/>
    <p:restoredTop sz="93919"/>
  </p:normalViewPr>
  <p:slideViewPr>
    <p:cSldViewPr snapToGrid="0" snapToObjects="1">
      <p:cViewPr>
        <p:scale>
          <a:sx n="110" d="100"/>
          <a:sy n="110" d="100"/>
        </p:scale>
        <p:origin x="144" y="152"/>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20" Type="http://schemas.openxmlformats.org/officeDocument/2006/relationships/theme" Target="theme/theme1.xml"/><Relationship Id="rId121"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00" Type="http://schemas.openxmlformats.org/officeDocument/2006/relationships/slide" Target="slides/slide99.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notesMaster" Target="notesMasters/notesMaster1.xml"/><Relationship Id="rId117" Type="http://schemas.openxmlformats.org/officeDocument/2006/relationships/handoutMaster" Target="handoutMasters/handoutMaster1.xml"/><Relationship Id="rId118" Type="http://schemas.openxmlformats.org/officeDocument/2006/relationships/presProps" Target="presProps.xml"/><Relationship Id="rId119" Type="http://schemas.openxmlformats.org/officeDocument/2006/relationships/viewProps" Target="viewProps.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D477F8-33BB-5540-A863-4A765FB911F6}" type="datetimeFigureOut">
              <a:rPr lang="en-US" smtClean="0"/>
              <a:t>10/30/16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27D753-BEE6-0C4C-895F-18D9E5B6728E}" type="slidenum">
              <a:rPr lang="en-US" smtClean="0"/>
              <a:t>‹#›</a:t>
            </a:fld>
            <a:endParaRPr lang="en-US"/>
          </a:p>
        </p:txBody>
      </p:sp>
    </p:spTree>
    <p:extLst>
      <p:ext uri="{BB962C8B-B14F-4D97-AF65-F5344CB8AC3E}">
        <p14:creationId xmlns:p14="http://schemas.microsoft.com/office/powerpoint/2010/main" val="1973375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63E919-4CE5-C94C-93A5-A34AB78B083C}" type="datetimeFigureOut">
              <a:rPr lang="en-US" smtClean="0"/>
              <a:t>10/30/16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155F1F-B6B4-804E-84D7-1B711087A275}" type="slidenum">
              <a:rPr lang="en-US" smtClean="0"/>
              <a:t>‹#›</a:t>
            </a:fld>
            <a:endParaRPr lang="en-US"/>
          </a:p>
        </p:txBody>
      </p:sp>
    </p:spTree>
    <p:extLst>
      <p:ext uri="{BB962C8B-B14F-4D97-AF65-F5344CB8AC3E}">
        <p14:creationId xmlns:p14="http://schemas.microsoft.com/office/powerpoint/2010/main" val="1143509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807C9EC-6344-46D0-ADA9-294A7D3D533F}" type="slidenum">
              <a:rPr lang="en-US" smtClean="0"/>
              <a:pPr/>
              <a:t>2</a:t>
            </a:fld>
            <a:endParaRPr lang="en-US"/>
          </a:p>
        </p:txBody>
      </p:sp>
    </p:spTree>
    <p:extLst>
      <p:ext uri="{BB962C8B-B14F-4D97-AF65-F5344CB8AC3E}">
        <p14:creationId xmlns:p14="http://schemas.microsoft.com/office/powerpoint/2010/main" val="795038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3884613" y="-1588"/>
            <a:ext cx="2973387" cy="457201"/>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10243" name="Rectangle 3"/>
          <p:cNvSpPr>
            <a:spLocks noChangeArrowheads="1"/>
          </p:cNvSpPr>
          <p:nvPr/>
        </p:nvSpPr>
        <p:spPr bwMode="auto">
          <a:xfrm>
            <a:off x="3884613" y="8685213"/>
            <a:ext cx="2973387" cy="458787"/>
          </a:xfrm>
          <a:prstGeom prst="rect">
            <a:avLst/>
          </a:prstGeom>
          <a:noFill/>
          <a:ln w="9525">
            <a:noFill/>
            <a:miter lim="800000"/>
            <a:headEnd/>
            <a:tailEnd/>
          </a:ln>
          <a:effectLst/>
        </p:spPr>
        <p:txBody>
          <a:bodyPr lIns="19050" tIns="0" rIns="19050" bIns="0" anchor="b"/>
          <a:lstStyle/>
          <a:p>
            <a:pPr algn="r" defTabSz="908050"/>
            <a:r>
              <a:rPr lang="en-US" sz="1000" i="1">
                <a:solidFill>
                  <a:prstClr val="black"/>
                </a:solidFill>
                <a:latin typeface="Calibri"/>
              </a:rPr>
              <a:t>7</a:t>
            </a:r>
          </a:p>
        </p:txBody>
      </p:sp>
      <p:sp>
        <p:nvSpPr>
          <p:cNvPr id="10244" name="Rectangle 4"/>
          <p:cNvSpPr>
            <a:spLocks noChangeArrowheads="1"/>
          </p:cNvSpPr>
          <p:nvPr/>
        </p:nvSpPr>
        <p:spPr bwMode="auto">
          <a:xfrm>
            <a:off x="-1588" y="8685213"/>
            <a:ext cx="2971801" cy="458787"/>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10245" name="Rectangle 5"/>
          <p:cNvSpPr>
            <a:spLocks noChangeArrowheads="1"/>
          </p:cNvSpPr>
          <p:nvPr/>
        </p:nvSpPr>
        <p:spPr bwMode="auto">
          <a:xfrm>
            <a:off x="-1588" y="-1588"/>
            <a:ext cx="2971801" cy="457201"/>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10246" name="Rectangle 6"/>
          <p:cNvSpPr>
            <a:spLocks noGrp="1" noRot="1" noChangeAspect="1" noChangeArrowheads="1" noTextEdit="1"/>
          </p:cNvSpPr>
          <p:nvPr>
            <p:ph type="sldImg"/>
          </p:nvPr>
        </p:nvSpPr>
        <p:spPr>
          <a:xfrm>
            <a:off x="393700" y="692150"/>
            <a:ext cx="6070600" cy="3416300"/>
          </a:xfrm>
          <a:ln cap="flat"/>
        </p:spPr>
      </p:sp>
      <p:sp>
        <p:nvSpPr>
          <p:cNvPr id="10247"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8245493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3884613" y="-1588"/>
            <a:ext cx="2973387" cy="457201"/>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10243" name="Rectangle 3"/>
          <p:cNvSpPr>
            <a:spLocks noChangeArrowheads="1"/>
          </p:cNvSpPr>
          <p:nvPr/>
        </p:nvSpPr>
        <p:spPr bwMode="auto">
          <a:xfrm>
            <a:off x="3884613" y="8685213"/>
            <a:ext cx="2973387" cy="458787"/>
          </a:xfrm>
          <a:prstGeom prst="rect">
            <a:avLst/>
          </a:prstGeom>
          <a:noFill/>
          <a:ln w="9525">
            <a:noFill/>
            <a:miter lim="800000"/>
            <a:headEnd/>
            <a:tailEnd/>
          </a:ln>
          <a:effectLst/>
        </p:spPr>
        <p:txBody>
          <a:bodyPr lIns="19050" tIns="0" rIns="19050" bIns="0" anchor="b"/>
          <a:lstStyle/>
          <a:p>
            <a:pPr algn="r" defTabSz="908050"/>
            <a:r>
              <a:rPr lang="en-US" sz="1000" i="1">
                <a:solidFill>
                  <a:prstClr val="black"/>
                </a:solidFill>
                <a:latin typeface="Calibri"/>
              </a:rPr>
              <a:t>7</a:t>
            </a:r>
          </a:p>
        </p:txBody>
      </p:sp>
      <p:sp>
        <p:nvSpPr>
          <p:cNvPr id="10244" name="Rectangle 4"/>
          <p:cNvSpPr>
            <a:spLocks noChangeArrowheads="1"/>
          </p:cNvSpPr>
          <p:nvPr/>
        </p:nvSpPr>
        <p:spPr bwMode="auto">
          <a:xfrm>
            <a:off x="-1588" y="8685213"/>
            <a:ext cx="2971801" cy="458787"/>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10245" name="Rectangle 5"/>
          <p:cNvSpPr>
            <a:spLocks noChangeArrowheads="1"/>
          </p:cNvSpPr>
          <p:nvPr/>
        </p:nvSpPr>
        <p:spPr bwMode="auto">
          <a:xfrm>
            <a:off x="-1588" y="-1588"/>
            <a:ext cx="2971801" cy="457201"/>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10246" name="Rectangle 6"/>
          <p:cNvSpPr>
            <a:spLocks noGrp="1" noRot="1" noChangeAspect="1" noChangeArrowheads="1" noTextEdit="1"/>
          </p:cNvSpPr>
          <p:nvPr>
            <p:ph type="sldImg"/>
          </p:nvPr>
        </p:nvSpPr>
        <p:spPr>
          <a:xfrm>
            <a:off x="393700" y="692150"/>
            <a:ext cx="6070600" cy="3416300"/>
          </a:xfrm>
          <a:ln cap="flat"/>
        </p:spPr>
      </p:sp>
      <p:sp>
        <p:nvSpPr>
          <p:cNvPr id="10247"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4941949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155F1F-B6B4-804E-84D7-1B711087A275}" type="slidenum">
              <a:rPr lang="en-US" smtClean="0"/>
              <a:t>85</a:t>
            </a:fld>
            <a:endParaRPr lang="en-US"/>
          </a:p>
        </p:txBody>
      </p:sp>
    </p:spTree>
    <p:extLst>
      <p:ext uri="{BB962C8B-B14F-4D97-AF65-F5344CB8AC3E}">
        <p14:creationId xmlns:p14="http://schemas.microsoft.com/office/powerpoint/2010/main" val="714919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807C9EC-6344-46D0-ADA9-294A7D3D533F}" type="slidenum">
              <a:rPr lang="en-US" smtClean="0"/>
              <a:pPr/>
              <a:t>91</a:t>
            </a:fld>
            <a:endParaRPr lang="en-US"/>
          </a:p>
        </p:txBody>
      </p:sp>
    </p:spTree>
    <p:extLst>
      <p:ext uri="{BB962C8B-B14F-4D97-AF65-F5344CB8AC3E}">
        <p14:creationId xmlns:p14="http://schemas.microsoft.com/office/powerpoint/2010/main" val="19065620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381000" y="685800"/>
            <a:ext cx="6096000" cy="3429000"/>
          </a:xfrm>
          <a:ln/>
        </p:spPr>
      </p:sp>
      <p:sp>
        <p:nvSpPr>
          <p:cNvPr id="74755" name="Rectangle 3"/>
          <p:cNvSpPr>
            <a:spLocks noGrp="1" noChangeArrowheads="1"/>
          </p:cNvSpPr>
          <p:nvPr>
            <p:ph type="body" idx="1"/>
          </p:nvPr>
        </p:nvSpPr>
        <p:spPr>
          <a:xfrm>
            <a:off x="912813" y="4343400"/>
            <a:ext cx="5032375" cy="4114800"/>
          </a:xfrm>
        </p:spPr>
        <p:txBody>
          <a:bodyPr/>
          <a:lstStyle/>
          <a:p>
            <a:endParaRPr lang="en-US"/>
          </a:p>
        </p:txBody>
      </p:sp>
    </p:spTree>
    <p:extLst>
      <p:ext uri="{BB962C8B-B14F-4D97-AF65-F5344CB8AC3E}">
        <p14:creationId xmlns:p14="http://schemas.microsoft.com/office/powerpoint/2010/main" val="18420981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155F1F-B6B4-804E-84D7-1B711087A275}" type="slidenum">
              <a:rPr lang="en-US" smtClean="0"/>
              <a:t>96</a:t>
            </a:fld>
            <a:endParaRPr lang="en-US"/>
          </a:p>
        </p:txBody>
      </p:sp>
    </p:spTree>
    <p:extLst>
      <p:ext uri="{BB962C8B-B14F-4D97-AF65-F5344CB8AC3E}">
        <p14:creationId xmlns:p14="http://schemas.microsoft.com/office/powerpoint/2010/main" val="17228898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155F1F-B6B4-804E-84D7-1B711087A275}" type="slidenum">
              <a:rPr lang="en-US" smtClean="0"/>
              <a:t>97</a:t>
            </a:fld>
            <a:endParaRPr lang="en-US"/>
          </a:p>
        </p:txBody>
      </p:sp>
    </p:spTree>
    <p:extLst>
      <p:ext uri="{BB962C8B-B14F-4D97-AF65-F5344CB8AC3E}">
        <p14:creationId xmlns:p14="http://schemas.microsoft.com/office/powerpoint/2010/main" val="16457660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155F1F-B6B4-804E-84D7-1B711087A275}" type="slidenum">
              <a:rPr lang="en-US" smtClean="0"/>
              <a:t>98</a:t>
            </a:fld>
            <a:endParaRPr lang="en-US"/>
          </a:p>
        </p:txBody>
      </p:sp>
    </p:spTree>
    <p:extLst>
      <p:ext uri="{BB962C8B-B14F-4D97-AF65-F5344CB8AC3E}">
        <p14:creationId xmlns:p14="http://schemas.microsoft.com/office/powerpoint/2010/main" val="17915928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155F1F-B6B4-804E-84D7-1B711087A275}" type="slidenum">
              <a:rPr lang="en-US" smtClean="0"/>
              <a:t>99</a:t>
            </a:fld>
            <a:endParaRPr lang="en-US"/>
          </a:p>
        </p:txBody>
      </p:sp>
    </p:spTree>
    <p:extLst>
      <p:ext uri="{BB962C8B-B14F-4D97-AF65-F5344CB8AC3E}">
        <p14:creationId xmlns:p14="http://schemas.microsoft.com/office/powerpoint/2010/main" val="17604702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381000" y="685800"/>
            <a:ext cx="6096000" cy="3429000"/>
          </a:xfrm>
          <a:ln/>
        </p:spPr>
      </p:sp>
      <p:sp>
        <p:nvSpPr>
          <p:cNvPr id="82947" name="Rectangle 3"/>
          <p:cNvSpPr>
            <a:spLocks noGrp="1" noChangeArrowheads="1"/>
          </p:cNvSpPr>
          <p:nvPr>
            <p:ph type="body" idx="1"/>
          </p:nvPr>
        </p:nvSpPr>
        <p:spPr>
          <a:xfrm>
            <a:off x="912813" y="4343400"/>
            <a:ext cx="5032375" cy="4114800"/>
          </a:xfrm>
        </p:spPr>
        <p:txBody>
          <a:bodyPr/>
          <a:lstStyle/>
          <a:p>
            <a:r>
              <a:rPr lang="en-US" dirty="0" smtClean="0"/>
              <a:t>FOR</a:t>
            </a:r>
            <a:endParaRPr lang="en-US" dirty="0"/>
          </a:p>
        </p:txBody>
      </p:sp>
    </p:spTree>
    <p:extLst>
      <p:ext uri="{BB962C8B-B14F-4D97-AF65-F5344CB8AC3E}">
        <p14:creationId xmlns:p14="http://schemas.microsoft.com/office/powerpoint/2010/main" val="1670053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807C9EC-6344-46D0-ADA9-294A7D3D533F}" type="slidenum">
              <a:rPr lang="en-US" smtClean="0"/>
              <a:pPr/>
              <a:t>5</a:t>
            </a:fld>
            <a:endParaRPr lang="en-US"/>
          </a:p>
        </p:txBody>
      </p:sp>
    </p:spTree>
    <p:extLst>
      <p:ext uri="{BB962C8B-B14F-4D97-AF65-F5344CB8AC3E}">
        <p14:creationId xmlns:p14="http://schemas.microsoft.com/office/powerpoint/2010/main" val="5634183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381000" y="685800"/>
            <a:ext cx="6096000" cy="3429000"/>
          </a:xfrm>
          <a:ln/>
        </p:spPr>
      </p:sp>
      <p:sp>
        <p:nvSpPr>
          <p:cNvPr id="78851" name="Rectangle 3"/>
          <p:cNvSpPr>
            <a:spLocks noGrp="1" noChangeArrowheads="1"/>
          </p:cNvSpPr>
          <p:nvPr>
            <p:ph type="body" idx="1"/>
          </p:nvPr>
        </p:nvSpPr>
        <p:spPr>
          <a:xfrm>
            <a:off x="912813" y="4343400"/>
            <a:ext cx="5032375" cy="4114800"/>
          </a:xfrm>
        </p:spPr>
        <p:txBody>
          <a:bodyPr/>
          <a:lstStyle/>
          <a:p>
            <a:endParaRPr lang="en-US"/>
          </a:p>
        </p:txBody>
      </p:sp>
    </p:spTree>
    <p:extLst>
      <p:ext uri="{BB962C8B-B14F-4D97-AF65-F5344CB8AC3E}">
        <p14:creationId xmlns:p14="http://schemas.microsoft.com/office/powerpoint/2010/main" val="10721323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381000" y="685800"/>
            <a:ext cx="6096000" cy="3429000"/>
          </a:xfrm>
          <a:ln/>
        </p:spPr>
      </p:sp>
      <p:sp>
        <p:nvSpPr>
          <p:cNvPr id="78851" name="Rectangle 3"/>
          <p:cNvSpPr>
            <a:spLocks noGrp="1" noChangeArrowheads="1"/>
          </p:cNvSpPr>
          <p:nvPr>
            <p:ph type="body" idx="1"/>
          </p:nvPr>
        </p:nvSpPr>
        <p:spPr>
          <a:xfrm>
            <a:off x="912813" y="4343400"/>
            <a:ext cx="5032375" cy="4114800"/>
          </a:xfrm>
        </p:spPr>
        <p:txBody>
          <a:bodyPr/>
          <a:lstStyle/>
          <a:p>
            <a:endParaRPr lang="en-US"/>
          </a:p>
        </p:txBody>
      </p:sp>
    </p:spTree>
    <p:extLst>
      <p:ext uri="{BB962C8B-B14F-4D97-AF65-F5344CB8AC3E}">
        <p14:creationId xmlns:p14="http://schemas.microsoft.com/office/powerpoint/2010/main" val="16874093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381000" y="685800"/>
            <a:ext cx="6096000" cy="3429000"/>
          </a:xfrm>
          <a:ln/>
        </p:spPr>
      </p:sp>
      <p:sp>
        <p:nvSpPr>
          <p:cNvPr id="80899" name="Rectangle 3"/>
          <p:cNvSpPr>
            <a:spLocks noGrp="1" noChangeArrowheads="1"/>
          </p:cNvSpPr>
          <p:nvPr>
            <p:ph type="body" idx="1"/>
          </p:nvPr>
        </p:nvSpPr>
        <p:spPr>
          <a:xfrm>
            <a:off x="912813" y="4343400"/>
            <a:ext cx="5032375" cy="4114800"/>
          </a:xfrm>
        </p:spPr>
        <p:txBody>
          <a:bodyPr/>
          <a:lstStyle/>
          <a:p>
            <a:endParaRPr lang="en-US"/>
          </a:p>
        </p:txBody>
      </p:sp>
    </p:spTree>
    <p:extLst>
      <p:ext uri="{BB962C8B-B14F-4D97-AF65-F5344CB8AC3E}">
        <p14:creationId xmlns:p14="http://schemas.microsoft.com/office/powerpoint/2010/main" val="18888032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381000" y="685800"/>
            <a:ext cx="6096000" cy="3429000"/>
          </a:xfrm>
          <a:ln/>
        </p:spPr>
      </p:sp>
      <p:sp>
        <p:nvSpPr>
          <p:cNvPr id="80899" name="Rectangle 3"/>
          <p:cNvSpPr>
            <a:spLocks noGrp="1" noChangeArrowheads="1"/>
          </p:cNvSpPr>
          <p:nvPr>
            <p:ph type="body" idx="1"/>
          </p:nvPr>
        </p:nvSpPr>
        <p:spPr>
          <a:xfrm>
            <a:off x="912813" y="4343400"/>
            <a:ext cx="5032375" cy="4114800"/>
          </a:xfrm>
        </p:spPr>
        <p:txBody>
          <a:bodyPr/>
          <a:lstStyle/>
          <a:p>
            <a:endParaRPr lang="en-US"/>
          </a:p>
        </p:txBody>
      </p:sp>
    </p:spTree>
    <p:extLst>
      <p:ext uri="{BB962C8B-B14F-4D97-AF65-F5344CB8AC3E}">
        <p14:creationId xmlns:p14="http://schemas.microsoft.com/office/powerpoint/2010/main" val="9719835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914400" y="4343400"/>
            <a:ext cx="5029200" cy="4114800"/>
          </a:xfrm>
          <a:ln/>
        </p:spPr>
        <p:txBody>
          <a:bodyPr lIns="92145" tIns="46073" rIns="92145" bIns="46073"/>
          <a:lstStyle/>
          <a:p>
            <a:endParaRPr lang="en-US"/>
          </a:p>
        </p:txBody>
      </p:sp>
      <p:sp>
        <p:nvSpPr>
          <p:cNvPr id="8499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16157483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914400" y="4343400"/>
            <a:ext cx="5029200" cy="4114800"/>
          </a:xfrm>
          <a:ln/>
        </p:spPr>
        <p:txBody>
          <a:bodyPr lIns="92145" tIns="46073" rIns="92145" bIns="46073"/>
          <a:lstStyle/>
          <a:p>
            <a:endParaRPr lang="en-US"/>
          </a:p>
        </p:txBody>
      </p:sp>
      <p:sp>
        <p:nvSpPr>
          <p:cNvPr id="8499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12891817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914400" y="4343400"/>
            <a:ext cx="5029200" cy="4114800"/>
          </a:xfrm>
          <a:ln/>
        </p:spPr>
        <p:txBody>
          <a:bodyPr lIns="92145" tIns="46073" rIns="92145" bIns="46073"/>
          <a:lstStyle/>
          <a:p>
            <a:endParaRPr lang="en-US"/>
          </a:p>
        </p:txBody>
      </p:sp>
      <p:sp>
        <p:nvSpPr>
          <p:cNvPr id="8499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7654747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914400" y="4343400"/>
            <a:ext cx="5029200" cy="4114800"/>
          </a:xfrm>
          <a:ln/>
        </p:spPr>
        <p:txBody>
          <a:bodyPr lIns="92145" tIns="46073" rIns="92145" bIns="46073"/>
          <a:lstStyle/>
          <a:p>
            <a:endParaRPr lang="en-US"/>
          </a:p>
        </p:txBody>
      </p:sp>
      <p:sp>
        <p:nvSpPr>
          <p:cNvPr id="8499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16234002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914400" y="4343400"/>
            <a:ext cx="5029200" cy="4114800"/>
          </a:xfrm>
          <a:ln/>
        </p:spPr>
        <p:txBody>
          <a:bodyPr lIns="92145" tIns="46073" rIns="92145" bIns="46073"/>
          <a:lstStyle/>
          <a:p>
            <a:endParaRPr lang="en-US"/>
          </a:p>
        </p:txBody>
      </p:sp>
      <p:sp>
        <p:nvSpPr>
          <p:cNvPr id="8499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8967347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3884613" y="-1588"/>
            <a:ext cx="2973387" cy="457201"/>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24579" name="Rectangle 3"/>
          <p:cNvSpPr>
            <a:spLocks noChangeArrowheads="1"/>
          </p:cNvSpPr>
          <p:nvPr/>
        </p:nvSpPr>
        <p:spPr bwMode="auto">
          <a:xfrm>
            <a:off x="3884613" y="8685213"/>
            <a:ext cx="2973387" cy="458787"/>
          </a:xfrm>
          <a:prstGeom prst="rect">
            <a:avLst/>
          </a:prstGeom>
          <a:noFill/>
          <a:ln w="9525">
            <a:noFill/>
            <a:miter lim="800000"/>
            <a:headEnd/>
            <a:tailEnd/>
          </a:ln>
          <a:effectLst/>
        </p:spPr>
        <p:txBody>
          <a:bodyPr lIns="19050" tIns="0" rIns="19050" bIns="0" anchor="b"/>
          <a:lstStyle/>
          <a:p>
            <a:pPr algn="r" defTabSz="908050"/>
            <a:r>
              <a:rPr lang="en-US" sz="1000" i="1">
                <a:solidFill>
                  <a:prstClr val="black"/>
                </a:solidFill>
                <a:latin typeface="Calibri"/>
              </a:rPr>
              <a:t>11</a:t>
            </a:r>
          </a:p>
        </p:txBody>
      </p:sp>
      <p:sp>
        <p:nvSpPr>
          <p:cNvPr id="24580" name="Rectangle 4"/>
          <p:cNvSpPr>
            <a:spLocks noChangeArrowheads="1"/>
          </p:cNvSpPr>
          <p:nvPr/>
        </p:nvSpPr>
        <p:spPr bwMode="auto">
          <a:xfrm>
            <a:off x="-1588" y="8685213"/>
            <a:ext cx="2971801" cy="458787"/>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24581" name="Rectangle 5"/>
          <p:cNvSpPr>
            <a:spLocks noChangeArrowheads="1"/>
          </p:cNvSpPr>
          <p:nvPr/>
        </p:nvSpPr>
        <p:spPr bwMode="auto">
          <a:xfrm>
            <a:off x="-1588" y="-1588"/>
            <a:ext cx="2971801" cy="457201"/>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24582" name="Rectangle 6"/>
          <p:cNvSpPr>
            <a:spLocks noGrp="1" noRot="1" noChangeAspect="1" noChangeArrowheads="1" noTextEdit="1"/>
          </p:cNvSpPr>
          <p:nvPr>
            <p:ph type="sldImg"/>
          </p:nvPr>
        </p:nvSpPr>
        <p:spPr>
          <a:xfrm>
            <a:off x="393700" y="692150"/>
            <a:ext cx="6070600" cy="3416300"/>
          </a:xfrm>
          <a:ln cap="flat"/>
        </p:spPr>
      </p:sp>
      <p:sp>
        <p:nvSpPr>
          <p:cNvPr id="24583" name="Rectangle 7"/>
          <p:cNvSpPr>
            <a:spLocks noGrp="1" noChangeArrowheads="1"/>
          </p:cNvSpPr>
          <p:nvPr>
            <p:ph type="body" idx="1"/>
          </p:nvPr>
        </p:nvSpPr>
        <p:spPr>
          <a:ln/>
        </p:spPr>
        <p:txBody>
          <a:bodyPr/>
          <a:lstStyle/>
          <a:p>
            <a:endParaRPr lang="en-US" dirty="0"/>
          </a:p>
        </p:txBody>
      </p:sp>
    </p:spTree>
    <p:extLst>
      <p:ext uri="{BB962C8B-B14F-4D97-AF65-F5344CB8AC3E}">
        <p14:creationId xmlns:p14="http://schemas.microsoft.com/office/powerpoint/2010/main" val="371656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21345F-47DA-8D41-A25D-7C1673F27225}" type="slidenum">
              <a:rPr lang="en-US" smtClean="0"/>
              <a:t>6</a:t>
            </a:fld>
            <a:endParaRPr lang="en-US"/>
          </a:p>
        </p:txBody>
      </p:sp>
    </p:spTree>
    <p:extLst>
      <p:ext uri="{BB962C8B-B14F-4D97-AF65-F5344CB8AC3E}">
        <p14:creationId xmlns:p14="http://schemas.microsoft.com/office/powerpoint/2010/main" val="20429475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914400" y="4343400"/>
            <a:ext cx="5029200" cy="4114800"/>
          </a:xfrm>
          <a:ln/>
        </p:spPr>
        <p:txBody>
          <a:bodyPr lIns="92145" tIns="46073" rIns="92145" bIns="46073"/>
          <a:lstStyle/>
          <a:p>
            <a:endParaRPr lang="en-US"/>
          </a:p>
        </p:txBody>
      </p:sp>
      <p:sp>
        <p:nvSpPr>
          <p:cNvPr id="8499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13003775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914400" y="4343400"/>
            <a:ext cx="5029200" cy="4114800"/>
          </a:xfrm>
          <a:ln/>
        </p:spPr>
        <p:txBody>
          <a:bodyPr lIns="92145" tIns="46073" rIns="92145" bIns="46073"/>
          <a:lstStyle/>
          <a:p>
            <a:endParaRPr lang="en-US" dirty="0"/>
          </a:p>
        </p:txBody>
      </p:sp>
      <p:sp>
        <p:nvSpPr>
          <p:cNvPr id="8499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496313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807C9EC-6344-46D0-ADA9-294A7D3D533F}" type="slidenum">
              <a:rPr lang="en-US" smtClean="0"/>
              <a:pPr/>
              <a:t>16</a:t>
            </a:fld>
            <a:endParaRPr lang="en-US"/>
          </a:p>
        </p:txBody>
      </p:sp>
    </p:spTree>
    <p:extLst>
      <p:ext uri="{BB962C8B-B14F-4D97-AF65-F5344CB8AC3E}">
        <p14:creationId xmlns:p14="http://schemas.microsoft.com/office/powerpoint/2010/main" val="608569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807C9EC-6344-46D0-ADA9-294A7D3D533F}" type="slidenum">
              <a:rPr lang="en-US" smtClean="0"/>
              <a:pPr/>
              <a:t>34</a:t>
            </a:fld>
            <a:endParaRPr lang="en-US"/>
          </a:p>
        </p:txBody>
      </p:sp>
    </p:spTree>
    <p:extLst>
      <p:ext uri="{BB962C8B-B14F-4D97-AF65-F5344CB8AC3E}">
        <p14:creationId xmlns:p14="http://schemas.microsoft.com/office/powerpoint/2010/main" val="384656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807C9EC-6344-46D0-ADA9-294A7D3D533F}" type="slidenum">
              <a:rPr lang="en-US" smtClean="0"/>
              <a:pPr/>
              <a:t>37</a:t>
            </a:fld>
            <a:endParaRPr lang="en-US"/>
          </a:p>
        </p:txBody>
      </p:sp>
    </p:spTree>
    <p:extLst>
      <p:ext uri="{BB962C8B-B14F-4D97-AF65-F5344CB8AC3E}">
        <p14:creationId xmlns:p14="http://schemas.microsoft.com/office/powerpoint/2010/main" val="1508100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prstTxWarp prst="textNoShape">
              <a:avLst/>
            </a:prstTxWarp>
          </a:bodyPr>
          <a:lstStyle/>
          <a:p>
            <a:endParaRPr lang="en-US">
              <a:solidFill>
                <a:prstClr val="black"/>
              </a:solidFill>
              <a:latin typeface="Calibri"/>
            </a:endParaRPr>
          </a:p>
        </p:txBody>
      </p:sp>
      <p:sp>
        <p:nvSpPr>
          <p:cNvPr id="6147"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sz="1000" i="1">
                <a:solidFill>
                  <a:prstClr val="black"/>
                </a:solidFill>
                <a:latin typeface="Calibri"/>
              </a:rPr>
              <a:t>4</a:t>
            </a:r>
          </a:p>
        </p:txBody>
      </p:sp>
      <p:sp>
        <p:nvSpPr>
          <p:cNvPr id="6148"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solidFill>
                <a:prstClr val="black"/>
              </a:solidFill>
              <a:latin typeface="Calibri"/>
            </a:endParaRPr>
          </a:p>
        </p:txBody>
      </p:sp>
      <p:sp>
        <p:nvSpPr>
          <p:cNvPr id="6149"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solidFill>
                <a:prstClr val="black"/>
              </a:solidFill>
              <a:latin typeface="Calibri"/>
            </a:endParaRPr>
          </a:p>
        </p:txBody>
      </p:sp>
      <p:sp>
        <p:nvSpPr>
          <p:cNvPr id="6150" name="Rectangle 6"/>
          <p:cNvSpPr>
            <a:spLocks noGrp="1" noRot="1" noChangeAspect="1" noChangeArrowheads="1" noTextEdit="1"/>
          </p:cNvSpPr>
          <p:nvPr>
            <p:ph type="sldImg"/>
          </p:nvPr>
        </p:nvSpPr>
        <p:spPr>
          <a:xfrm>
            <a:off x="393700" y="692150"/>
            <a:ext cx="6070600" cy="3416300"/>
          </a:xfrm>
          <a:ln cap="flat"/>
        </p:spPr>
      </p:sp>
      <p:sp>
        <p:nvSpPr>
          <p:cNvPr id="6151"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761217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prstTxWarp prst="textNoShape">
              <a:avLst/>
            </a:prstTxWarp>
          </a:bodyPr>
          <a:lstStyle/>
          <a:p>
            <a:endParaRPr lang="en-US">
              <a:solidFill>
                <a:prstClr val="black"/>
              </a:solidFill>
              <a:latin typeface="Calibri"/>
            </a:endParaRPr>
          </a:p>
        </p:txBody>
      </p:sp>
      <p:sp>
        <p:nvSpPr>
          <p:cNvPr id="6147"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sz="1000" i="1">
                <a:solidFill>
                  <a:prstClr val="black"/>
                </a:solidFill>
                <a:latin typeface="Calibri"/>
              </a:rPr>
              <a:t>4</a:t>
            </a:r>
          </a:p>
        </p:txBody>
      </p:sp>
      <p:sp>
        <p:nvSpPr>
          <p:cNvPr id="6148"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solidFill>
                <a:prstClr val="black"/>
              </a:solidFill>
              <a:latin typeface="Calibri"/>
            </a:endParaRPr>
          </a:p>
        </p:txBody>
      </p:sp>
      <p:sp>
        <p:nvSpPr>
          <p:cNvPr id="6149"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solidFill>
                <a:prstClr val="black"/>
              </a:solidFill>
              <a:latin typeface="Calibri"/>
            </a:endParaRPr>
          </a:p>
        </p:txBody>
      </p:sp>
      <p:sp>
        <p:nvSpPr>
          <p:cNvPr id="6150" name="Rectangle 6"/>
          <p:cNvSpPr>
            <a:spLocks noGrp="1" noRot="1" noChangeAspect="1" noChangeArrowheads="1" noTextEdit="1"/>
          </p:cNvSpPr>
          <p:nvPr>
            <p:ph type="sldImg"/>
          </p:nvPr>
        </p:nvSpPr>
        <p:spPr>
          <a:xfrm>
            <a:off x="393700" y="692150"/>
            <a:ext cx="6070600" cy="3416300"/>
          </a:xfrm>
          <a:ln cap="flat"/>
        </p:spPr>
      </p:sp>
      <p:sp>
        <p:nvSpPr>
          <p:cNvPr id="6151"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960133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807C9EC-6344-46D0-ADA9-294A7D3D533F}" type="slidenum">
              <a:rPr lang="en-US" smtClean="0"/>
              <a:pPr/>
              <a:t>75</a:t>
            </a:fld>
            <a:endParaRPr lang="en-US"/>
          </a:p>
        </p:txBody>
      </p:sp>
    </p:spTree>
    <p:extLst>
      <p:ext uri="{BB962C8B-B14F-4D97-AF65-F5344CB8AC3E}">
        <p14:creationId xmlns:p14="http://schemas.microsoft.com/office/powerpoint/2010/main" val="2018196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679733-3C74-104F-9E50-DF58623F54E4}" type="datetimeFigureOut">
              <a:rPr lang="en-US" smtClean="0"/>
              <a:t>10/30/16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D5841-52A6-E146-B423-55E4C838AEB6}" type="slidenum">
              <a:rPr lang="en-US" smtClean="0"/>
              <a:t>‹#›</a:t>
            </a:fld>
            <a:endParaRPr lang="en-US"/>
          </a:p>
        </p:txBody>
      </p:sp>
    </p:spTree>
    <p:extLst>
      <p:ext uri="{BB962C8B-B14F-4D97-AF65-F5344CB8AC3E}">
        <p14:creationId xmlns:p14="http://schemas.microsoft.com/office/powerpoint/2010/main" val="1752913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679733-3C74-104F-9E50-DF58623F54E4}" type="datetimeFigureOut">
              <a:rPr lang="en-US" smtClean="0"/>
              <a:t>10/30/16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D5841-52A6-E146-B423-55E4C838AEB6}" type="slidenum">
              <a:rPr lang="en-US" smtClean="0"/>
              <a:t>‹#›</a:t>
            </a:fld>
            <a:endParaRPr lang="en-US"/>
          </a:p>
        </p:txBody>
      </p:sp>
    </p:spTree>
    <p:extLst>
      <p:ext uri="{BB962C8B-B14F-4D97-AF65-F5344CB8AC3E}">
        <p14:creationId xmlns:p14="http://schemas.microsoft.com/office/powerpoint/2010/main" val="1798852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679733-3C74-104F-9E50-DF58623F54E4}" type="datetimeFigureOut">
              <a:rPr lang="en-US" smtClean="0"/>
              <a:t>10/30/16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D5841-52A6-E146-B423-55E4C838AEB6}" type="slidenum">
              <a:rPr lang="en-US" smtClean="0"/>
              <a:t>‹#›</a:t>
            </a:fld>
            <a:endParaRPr lang="en-US"/>
          </a:p>
        </p:txBody>
      </p:sp>
    </p:spTree>
    <p:extLst>
      <p:ext uri="{BB962C8B-B14F-4D97-AF65-F5344CB8AC3E}">
        <p14:creationId xmlns:p14="http://schemas.microsoft.com/office/powerpoint/2010/main" val="1032949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679733-3C74-104F-9E50-DF58623F54E4}" type="datetimeFigureOut">
              <a:rPr lang="en-US" smtClean="0"/>
              <a:t>10/30/16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D5841-52A6-E146-B423-55E4C838AEB6}" type="slidenum">
              <a:rPr lang="en-US" smtClean="0"/>
              <a:t>‹#›</a:t>
            </a:fld>
            <a:endParaRPr lang="en-US"/>
          </a:p>
        </p:txBody>
      </p:sp>
    </p:spTree>
    <p:extLst>
      <p:ext uri="{BB962C8B-B14F-4D97-AF65-F5344CB8AC3E}">
        <p14:creationId xmlns:p14="http://schemas.microsoft.com/office/powerpoint/2010/main" val="132863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679733-3C74-104F-9E50-DF58623F54E4}" type="datetimeFigureOut">
              <a:rPr lang="en-US" smtClean="0"/>
              <a:t>10/30/16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D5841-52A6-E146-B423-55E4C838AEB6}" type="slidenum">
              <a:rPr lang="en-US" smtClean="0"/>
              <a:t>‹#›</a:t>
            </a:fld>
            <a:endParaRPr lang="en-US"/>
          </a:p>
        </p:txBody>
      </p:sp>
    </p:spTree>
    <p:extLst>
      <p:ext uri="{BB962C8B-B14F-4D97-AF65-F5344CB8AC3E}">
        <p14:creationId xmlns:p14="http://schemas.microsoft.com/office/powerpoint/2010/main" val="1798847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679733-3C74-104F-9E50-DF58623F54E4}" type="datetimeFigureOut">
              <a:rPr lang="en-US" smtClean="0"/>
              <a:t>10/30/16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D5841-52A6-E146-B423-55E4C838AEB6}" type="slidenum">
              <a:rPr lang="en-US" smtClean="0"/>
              <a:t>‹#›</a:t>
            </a:fld>
            <a:endParaRPr lang="en-US"/>
          </a:p>
        </p:txBody>
      </p:sp>
    </p:spTree>
    <p:extLst>
      <p:ext uri="{BB962C8B-B14F-4D97-AF65-F5344CB8AC3E}">
        <p14:creationId xmlns:p14="http://schemas.microsoft.com/office/powerpoint/2010/main" val="960713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679733-3C74-104F-9E50-DF58623F54E4}" type="datetimeFigureOut">
              <a:rPr lang="en-US" smtClean="0"/>
              <a:t>10/30/16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1D5841-52A6-E146-B423-55E4C838AEB6}" type="slidenum">
              <a:rPr lang="en-US" smtClean="0"/>
              <a:t>‹#›</a:t>
            </a:fld>
            <a:endParaRPr lang="en-US"/>
          </a:p>
        </p:txBody>
      </p:sp>
    </p:spTree>
    <p:extLst>
      <p:ext uri="{BB962C8B-B14F-4D97-AF65-F5344CB8AC3E}">
        <p14:creationId xmlns:p14="http://schemas.microsoft.com/office/powerpoint/2010/main" val="1923870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679733-3C74-104F-9E50-DF58623F54E4}" type="datetimeFigureOut">
              <a:rPr lang="en-US" smtClean="0"/>
              <a:t>10/30/16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1D5841-52A6-E146-B423-55E4C838AEB6}" type="slidenum">
              <a:rPr lang="en-US" smtClean="0"/>
              <a:t>‹#›</a:t>
            </a:fld>
            <a:endParaRPr lang="en-US"/>
          </a:p>
        </p:txBody>
      </p:sp>
    </p:spTree>
    <p:extLst>
      <p:ext uri="{BB962C8B-B14F-4D97-AF65-F5344CB8AC3E}">
        <p14:creationId xmlns:p14="http://schemas.microsoft.com/office/powerpoint/2010/main" val="1981250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679733-3C74-104F-9E50-DF58623F54E4}" type="datetimeFigureOut">
              <a:rPr lang="en-US" smtClean="0"/>
              <a:t>10/30/16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1D5841-52A6-E146-B423-55E4C838AEB6}" type="slidenum">
              <a:rPr lang="en-US" smtClean="0"/>
              <a:t>‹#›</a:t>
            </a:fld>
            <a:endParaRPr lang="en-US"/>
          </a:p>
        </p:txBody>
      </p:sp>
    </p:spTree>
    <p:extLst>
      <p:ext uri="{BB962C8B-B14F-4D97-AF65-F5344CB8AC3E}">
        <p14:creationId xmlns:p14="http://schemas.microsoft.com/office/powerpoint/2010/main" val="2143963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679733-3C74-104F-9E50-DF58623F54E4}" type="datetimeFigureOut">
              <a:rPr lang="en-US" smtClean="0"/>
              <a:t>10/30/16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D5841-52A6-E146-B423-55E4C838AEB6}" type="slidenum">
              <a:rPr lang="en-US" smtClean="0"/>
              <a:t>‹#›</a:t>
            </a:fld>
            <a:endParaRPr lang="en-US"/>
          </a:p>
        </p:txBody>
      </p:sp>
    </p:spTree>
    <p:extLst>
      <p:ext uri="{BB962C8B-B14F-4D97-AF65-F5344CB8AC3E}">
        <p14:creationId xmlns:p14="http://schemas.microsoft.com/office/powerpoint/2010/main" val="959372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679733-3C74-104F-9E50-DF58623F54E4}" type="datetimeFigureOut">
              <a:rPr lang="en-US" smtClean="0"/>
              <a:t>10/30/16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D5841-52A6-E146-B423-55E4C838AEB6}" type="slidenum">
              <a:rPr lang="en-US" smtClean="0"/>
              <a:t>‹#›</a:t>
            </a:fld>
            <a:endParaRPr lang="en-US"/>
          </a:p>
        </p:txBody>
      </p:sp>
    </p:spTree>
    <p:extLst>
      <p:ext uri="{BB962C8B-B14F-4D97-AF65-F5344CB8AC3E}">
        <p14:creationId xmlns:p14="http://schemas.microsoft.com/office/powerpoint/2010/main" val="86717575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679733-3C74-104F-9E50-DF58623F54E4}" type="datetimeFigureOut">
              <a:rPr lang="en-US" smtClean="0"/>
              <a:t>10/30/16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1D5841-52A6-E146-B423-55E4C838AEB6}" type="slidenum">
              <a:rPr lang="en-US" smtClean="0"/>
              <a:t>‹#›</a:t>
            </a:fld>
            <a:endParaRPr lang="en-US"/>
          </a:p>
        </p:txBody>
      </p:sp>
    </p:spTree>
    <p:extLst>
      <p:ext uri="{BB962C8B-B14F-4D97-AF65-F5344CB8AC3E}">
        <p14:creationId xmlns:p14="http://schemas.microsoft.com/office/powerpoint/2010/main" val="577383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NULL"/></Relationships>
</file>

<file path=ppt/slides/_rels/slide108.xml.rels><?xml version="1.0" encoding="UTF-8" standalone="yes"?>
<Relationships xmlns="http://schemas.openxmlformats.org/package/2006/relationships"><Relationship Id="rId3" Type="http://schemas.openxmlformats.org/officeDocument/2006/relationships/image" Target="NULL"/><Relationship Id="rId4" Type="http://schemas.openxmlformats.org/officeDocument/2006/relationships/image" Target="NULL"/><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NUL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hyperlink" Target="http://sortbenchmark.org"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 Id="rId3" Type="http://schemas.openxmlformats.org/officeDocument/2006/relationships/image" Target="../media/image4.png"/></Relationships>
</file>

<file path=ppt/slides/_rels/slide5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tif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Lecture_1_1.ipynb"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94.xml.rels><?xml version="1.0" encoding="UTF-8" standalone="yes"?>
<Relationships xmlns="http://schemas.openxmlformats.org/package/2006/relationships"><Relationship Id="rId3" Type="http://schemas.openxmlformats.org/officeDocument/2006/relationships/image" Target="NULL"/><Relationship Id="rId4" Type="http://schemas.openxmlformats.org/officeDocument/2006/relationships/image" Target="NULL"/><Relationship Id="rId1" Type="http://schemas.openxmlformats.org/officeDocument/2006/relationships/slideLayout" Target="../slideLayouts/slideLayout2.xml"/><Relationship Id="rId2" Type="http://schemas.openxmlformats.org/officeDocument/2006/relationships/image" Target="NUL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a:t>
            </a:r>
            <a:r>
              <a:rPr lang="en-US" dirty="0" smtClean="0"/>
              <a:t>11: </a:t>
            </a:r>
            <a:r>
              <a:rPr lang="en-US" dirty="0" smtClean="0"/>
              <a:t>The IO Model &amp; External Sorting</a:t>
            </a:r>
            <a:endParaRPr lang="en-US" dirty="0"/>
          </a:p>
        </p:txBody>
      </p:sp>
      <p:sp>
        <p:nvSpPr>
          <p:cNvPr id="3" name="Subtitle 2"/>
          <p:cNvSpPr>
            <a:spLocks noGrp="1"/>
          </p:cNvSpPr>
          <p:nvPr>
            <p:ph type="subTitle" idx="1"/>
          </p:nvPr>
        </p:nvSpPr>
        <p:spPr/>
        <p:txBody>
          <a:bodyPr/>
          <a:lstStyle/>
          <a:p>
            <a:endParaRPr lang="en-US"/>
          </a:p>
        </p:txBody>
      </p:sp>
      <p:grpSp>
        <p:nvGrpSpPr>
          <p:cNvPr id="4" name="Group 3"/>
          <p:cNvGrpSpPr/>
          <p:nvPr/>
        </p:nvGrpSpPr>
        <p:grpSpPr>
          <a:xfrm>
            <a:off x="0" y="-22510"/>
            <a:ext cx="12192000" cy="307777"/>
            <a:chOff x="0" y="-22510"/>
            <a:chExt cx="12192000" cy="307777"/>
          </a:xfrm>
        </p:grpSpPr>
        <p:sp>
          <p:nvSpPr>
            <p:cNvPr id="5" name="Rectangle 4"/>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6" name="TextBox 5"/>
            <p:cNvSpPr txBox="1"/>
            <p:nvPr/>
          </p:nvSpPr>
          <p:spPr>
            <a:xfrm>
              <a:off x="188780" y="-22510"/>
              <a:ext cx="93968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11</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2436822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7466322" y="1027906"/>
            <a:ext cx="4259923" cy="2456273"/>
            <a:chOff x="7466322" y="1027906"/>
            <a:chExt cx="4259923" cy="2456273"/>
          </a:xfrm>
        </p:grpSpPr>
        <p:sp>
          <p:nvSpPr>
            <p:cNvPr id="17" name="Rectangle 16"/>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18" name="Rectangle 17"/>
            <p:cNvSpPr/>
            <p:nvPr/>
          </p:nvSpPr>
          <p:spPr>
            <a:xfrm>
              <a:off x="9459310" y="1986455"/>
              <a:ext cx="2266935" cy="1497724"/>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9" name="TextBox 18"/>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20" name="TextBox 19"/>
            <p:cNvSpPr txBox="1"/>
            <p:nvPr/>
          </p:nvSpPr>
          <p:spPr>
            <a:xfrm>
              <a:off x="10115979" y="2048829"/>
              <a:ext cx="953594" cy="461665"/>
            </a:xfrm>
            <a:prstGeom prst="rect">
              <a:avLst/>
            </a:prstGeom>
            <a:noFill/>
          </p:spPr>
          <p:txBody>
            <a:bodyPr wrap="none" rtlCol="0">
              <a:spAutoFit/>
            </a:bodyPr>
            <a:lstStyle/>
            <a:p>
              <a:r>
                <a:rPr lang="en-US" sz="2400" smtClean="0"/>
                <a:t>Buffer</a:t>
              </a:r>
              <a:endParaRPr lang="en-US" sz="2400"/>
            </a:p>
          </p:txBody>
        </p:sp>
        <p:sp>
          <p:nvSpPr>
            <p:cNvPr id="21" name="Left-Right Arrow 20"/>
            <p:cNvSpPr/>
            <p:nvPr/>
          </p:nvSpPr>
          <p:spPr>
            <a:xfrm>
              <a:off x="8994227" y="2098357"/>
              <a:ext cx="930166" cy="362607"/>
            </a:xfrm>
            <a:prstGeom prst="lef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sp>
        <p:nvSpPr>
          <p:cNvPr id="2" name="Title 1"/>
          <p:cNvSpPr>
            <a:spLocks noGrp="1"/>
          </p:cNvSpPr>
          <p:nvPr>
            <p:ph type="title"/>
          </p:nvPr>
        </p:nvSpPr>
        <p:spPr/>
        <p:txBody>
          <a:bodyPr/>
          <a:lstStyle/>
          <a:p>
            <a:r>
              <a:rPr lang="en-US" dirty="0" smtClean="0"/>
              <a:t>The (Simplified) Buffer</a:t>
            </a:r>
            <a:endParaRPr lang="en-US" dirty="0"/>
          </a:p>
        </p:txBody>
      </p:sp>
      <p:sp>
        <p:nvSpPr>
          <p:cNvPr id="3" name="Content Placeholder 2"/>
          <p:cNvSpPr>
            <a:spLocks noGrp="1"/>
          </p:cNvSpPr>
          <p:nvPr>
            <p:ph idx="1"/>
          </p:nvPr>
        </p:nvSpPr>
        <p:spPr>
          <a:xfrm>
            <a:off x="609600" y="1600202"/>
            <a:ext cx="6856722" cy="1450425"/>
          </a:xfrm>
        </p:spPr>
        <p:txBody>
          <a:bodyPr>
            <a:noAutofit/>
          </a:bodyPr>
          <a:lstStyle/>
          <a:p>
            <a:r>
              <a:rPr lang="en-US" dirty="0" smtClean="0"/>
              <a:t>In this class: We’ll consider a buffer located in </a:t>
            </a:r>
            <a:r>
              <a:rPr lang="en-US" b="1" dirty="0" smtClean="0"/>
              <a:t>main memory</a:t>
            </a:r>
            <a:r>
              <a:rPr lang="en-US" dirty="0" smtClean="0"/>
              <a:t> that operates over </a:t>
            </a:r>
            <a:r>
              <a:rPr lang="en-US" b="1" dirty="0" smtClean="0"/>
              <a:t>pages</a:t>
            </a:r>
            <a:r>
              <a:rPr lang="en-US" dirty="0" smtClean="0"/>
              <a:t> and </a:t>
            </a:r>
            <a:r>
              <a:rPr lang="en-US" b="1" dirty="0" smtClean="0"/>
              <a:t>files</a:t>
            </a:r>
            <a:r>
              <a:rPr lang="en-US" sz="2800" dirty="0" smtClean="0"/>
              <a:t>:</a:t>
            </a:r>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8" name="TextBox 7"/>
            <p:cNvSpPr txBox="1"/>
            <p:nvPr/>
          </p:nvSpPr>
          <p:spPr>
            <a:xfrm>
              <a:off x="188780" y="-22510"/>
              <a:ext cx="2832955"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11  </a:t>
              </a:r>
              <a:r>
                <a:rPr lang="en-US" sz="1400" b="1" i="1" dirty="0" smtClean="0">
                  <a:solidFill>
                    <a:schemeClr val="tx1">
                      <a:lumMod val="65000"/>
                      <a:lumOff val="35000"/>
                    </a:schemeClr>
                  </a:solidFill>
                  <a:latin typeface="+mj-lt"/>
                </a:rPr>
                <a:t>&gt;  Section 2  &gt;  The Buffer</a:t>
              </a:r>
              <a:endParaRPr lang="en-US" sz="1400" b="1" i="1" dirty="0">
                <a:solidFill>
                  <a:schemeClr val="tx1">
                    <a:lumMod val="65000"/>
                    <a:lumOff val="35000"/>
                  </a:schemeClr>
                </a:solidFill>
                <a:latin typeface="+mj-lt"/>
              </a:endParaRPr>
            </a:p>
          </p:txBody>
        </p:sp>
      </p:grpSp>
      <p:sp>
        <p:nvSpPr>
          <p:cNvPr id="10" name="Can 9"/>
          <p:cNvSpPr/>
          <p:nvPr/>
        </p:nvSpPr>
        <p:spPr>
          <a:xfrm>
            <a:off x="9270640" y="4666593"/>
            <a:ext cx="2644274" cy="1899307"/>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smtClean="0"/>
              <a:t>Disk</a:t>
            </a:r>
            <a:endParaRPr lang="en-US" sz="2800"/>
          </a:p>
        </p:txBody>
      </p:sp>
      <p:sp>
        <p:nvSpPr>
          <p:cNvPr id="12" name="Up-Down Arrow 11"/>
          <p:cNvSpPr/>
          <p:nvPr/>
        </p:nvSpPr>
        <p:spPr>
          <a:xfrm>
            <a:off x="10316880" y="3642353"/>
            <a:ext cx="551793" cy="1383699"/>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5" name="TextBox 14"/>
          <p:cNvSpPr txBox="1"/>
          <p:nvPr/>
        </p:nvSpPr>
        <p:spPr>
          <a:xfrm>
            <a:off x="9478368" y="5103478"/>
            <a:ext cx="1114408" cy="461665"/>
          </a:xfrm>
          <a:prstGeom prst="rect">
            <a:avLst/>
          </a:prstGeom>
          <a:solidFill>
            <a:schemeClr val="tx1">
              <a:lumMod val="50000"/>
              <a:lumOff val="50000"/>
            </a:schemeClr>
          </a:solidFill>
        </p:spPr>
        <p:txBody>
          <a:bodyPr wrap="none" rtlCol="0">
            <a:spAutoFit/>
          </a:bodyPr>
          <a:lstStyle/>
          <a:p>
            <a:r>
              <a:rPr lang="en-US" sz="2400" smtClean="0">
                <a:solidFill>
                  <a:srgbClr val="FFC000"/>
                </a:solidFill>
                <a:latin typeface="Menlo" charset="0"/>
                <a:ea typeface="Menlo" charset="0"/>
                <a:cs typeface="Menlo" charset="0"/>
              </a:rPr>
              <a:t>1,0,3</a:t>
            </a:r>
            <a:endParaRPr lang="en-US" sz="2400">
              <a:solidFill>
                <a:srgbClr val="FFC000"/>
              </a:solidFill>
              <a:latin typeface="Menlo" charset="0"/>
              <a:ea typeface="Menlo" charset="0"/>
              <a:cs typeface="Menlo" charset="0"/>
            </a:endParaRPr>
          </a:p>
        </p:txBody>
      </p:sp>
      <p:sp>
        <p:nvSpPr>
          <p:cNvPr id="14" name="TextBox 13"/>
          <p:cNvSpPr txBox="1"/>
          <p:nvPr/>
        </p:nvSpPr>
        <p:spPr>
          <a:xfrm>
            <a:off x="9478368" y="2835995"/>
            <a:ext cx="1114408" cy="461665"/>
          </a:xfrm>
          <a:prstGeom prst="rect">
            <a:avLst/>
          </a:prstGeom>
          <a:solidFill>
            <a:schemeClr val="tx1">
              <a:lumMod val="50000"/>
              <a:lumOff val="50000"/>
            </a:schemeClr>
          </a:solidFill>
        </p:spPr>
        <p:txBody>
          <a:bodyPr wrap="none" rtlCol="0">
            <a:spAutoFit/>
          </a:bodyPr>
          <a:lstStyle/>
          <a:p>
            <a:r>
              <a:rPr lang="en-US" sz="2400" dirty="0" smtClean="0">
                <a:solidFill>
                  <a:srgbClr val="FFC000"/>
                </a:solidFill>
                <a:latin typeface="Menlo" charset="0"/>
                <a:ea typeface="Menlo" charset="0"/>
                <a:cs typeface="Menlo" charset="0"/>
              </a:rPr>
              <a:t>1,2,3</a:t>
            </a:r>
            <a:endParaRPr lang="en-US" sz="2400" dirty="0">
              <a:solidFill>
                <a:srgbClr val="FFC000"/>
              </a:solidFill>
              <a:latin typeface="Menlo" charset="0"/>
              <a:ea typeface="Menlo" charset="0"/>
              <a:cs typeface="Menlo" charset="0"/>
            </a:endParaRPr>
          </a:p>
        </p:txBody>
      </p:sp>
      <p:sp>
        <p:nvSpPr>
          <p:cNvPr id="4" name="TextBox 3"/>
          <p:cNvSpPr txBox="1"/>
          <p:nvPr/>
        </p:nvSpPr>
        <p:spPr>
          <a:xfrm>
            <a:off x="838199" y="3050627"/>
            <a:ext cx="6366641" cy="954107"/>
          </a:xfrm>
          <a:prstGeom prst="rect">
            <a:avLst/>
          </a:prstGeom>
          <a:noFill/>
        </p:spPr>
        <p:txBody>
          <a:bodyPr wrap="square" rtlCol="0">
            <a:spAutoFit/>
          </a:bodyPr>
          <a:lstStyle/>
          <a:p>
            <a:pPr marL="457200" indent="-457200">
              <a:buFont typeface="Arial" charset="0"/>
              <a:buChar char="•"/>
            </a:pPr>
            <a:r>
              <a:rPr lang="en-US" sz="2800" b="1" u="sng" dirty="0" smtClean="0"/>
              <a:t>Read(page):</a:t>
            </a:r>
            <a:r>
              <a:rPr lang="en-US" sz="2800" b="1" dirty="0" smtClean="0"/>
              <a:t> </a:t>
            </a:r>
            <a:r>
              <a:rPr lang="en-US" sz="2800" dirty="0" smtClean="0"/>
              <a:t>Read page from disk -&gt; buffer </a:t>
            </a:r>
            <a:r>
              <a:rPr lang="en-US" sz="2800" i="1" dirty="0" smtClean="0"/>
              <a:t>if not already in buffer</a:t>
            </a:r>
            <a:endParaRPr lang="en-US" sz="2800" dirty="0"/>
          </a:p>
        </p:txBody>
      </p:sp>
      <p:sp>
        <p:nvSpPr>
          <p:cNvPr id="25" name="TextBox 24"/>
          <p:cNvSpPr txBox="1"/>
          <p:nvPr/>
        </p:nvSpPr>
        <p:spPr>
          <a:xfrm>
            <a:off x="838200" y="4149371"/>
            <a:ext cx="6366641" cy="954107"/>
          </a:xfrm>
          <a:prstGeom prst="rect">
            <a:avLst/>
          </a:prstGeom>
          <a:noFill/>
        </p:spPr>
        <p:txBody>
          <a:bodyPr wrap="square" rtlCol="0">
            <a:spAutoFit/>
          </a:bodyPr>
          <a:lstStyle/>
          <a:p>
            <a:pPr marL="457200" indent="-457200">
              <a:buFont typeface="Arial" charset="0"/>
              <a:buChar char="•"/>
            </a:pPr>
            <a:r>
              <a:rPr lang="en-US" sz="2800" b="1" u="sng" dirty="0" smtClean="0"/>
              <a:t>Flush(page):</a:t>
            </a:r>
            <a:r>
              <a:rPr lang="en-US" sz="2800" b="1" dirty="0" smtClean="0"/>
              <a:t> </a:t>
            </a:r>
            <a:r>
              <a:rPr lang="en-US" sz="2800" dirty="0" smtClean="0"/>
              <a:t>Evict page from buffer &amp; write to disk</a:t>
            </a:r>
            <a:endParaRPr lang="en-US" sz="2800" dirty="0"/>
          </a:p>
        </p:txBody>
      </p:sp>
    </p:spTree>
    <p:extLst>
      <p:ext uri="{BB962C8B-B14F-4D97-AF65-F5344CB8AC3E}">
        <p14:creationId xmlns:p14="http://schemas.microsoft.com/office/powerpoint/2010/main" val="978483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91667E-6 -7.40741E-7 L 2.91667E-6 0.33241 " pathEditMode="relative" rAng="0" ptsTypes="AA">
                                      <p:cBhvr>
                                        <p:cTn id="6" dur="2000" fill="hold"/>
                                        <p:tgtEl>
                                          <p:spTgt spid="14"/>
                                        </p:tgtEl>
                                        <p:attrNameLst>
                                          <p:attrName>ppt_x</p:attrName>
                                          <p:attrName>ppt_y</p:attrName>
                                        </p:attrNameLst>
                                      </p:cBhvr>
                                      <p:rCtr x="0" y="1662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2539" y="2943193"/>
            <a:ext cx="8229600" cy="1143000"/>
          </a:xfrm>
        </p:spPr>
        <p:txBody>
          <a:bodyPr/>
          <a:lstStyle/>
          <a:p>
            <a:r>
              <a:rPr lang="en-US" dirty="0" smtClean="0"/>
              <a:t>Some finer points of B+ Trees</a:t>
            </a:r>
            <a:endParaRPr lang="en-US" dirty="0"/>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8" name="TextBox 7"/>
            <p:cNvSpPr txBox="1"/>
            <p:nvPr/>
          </p:nvSpPr>
          <p:spPr>
            <a:xfrm>
              <a:off x="188780" y="-22510"/>
              <a:ext cx="3103285"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14  &gt;  Section 1  &gt;  B+ Tree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9398826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t>Searching a B+ Tree</a:t>
            </a:r>
          </a:p>
        </p:txBody>
      </p:sp>
      <p:sp>
        <p:nvSpPr>
          <p:cNvPr id="81923" name="Rectangle 3"/>
          <p:cNvSpPr>
            <a:spLocks noGrp="1" noChangeArrowheads="1"/>
          </p:cNvSpPr>
          <p:nvPr>
            <p:ph type="body" idx="1"/>
          </p:nvPr>
        </p:nvSpPr>
        <p:spPr>
          <a:xfrm>
            <a:off x="838200" y="1825625"/>
            <a:ext cx="6477000" cy="4351338"/>
          </a:xfrm>
        </p:spPr>
        <p:txBody>
          <a:bodyPr>
            <a:normAutofit/>
          </a:bodyPr>
          <a:lstStyle/>
          <a:p>
            <a:r>
              <a:rPr lang="en-US" sz="3200" dirty="0" smtClean="0"/>
              <a:t>For exact </a:t>
            </a:r>
            <a:r>
              <a:rPr lang="en-US" sz="3200" dirty="0"/>
              <a:t>key values:</a:t>
            </a:r>
          </a:p>
          <a:p>
            <a:pPr lvl="1"/>
            <a:r>
              <a:rPr lang="en-US" sz="3200" dirty="0"/>
              <a:t>Start at the root</a:t>
            </a:r>
          </a:p>
          <a:p>
            <a:pPr lvl="1"/>
            <a:r>
              <a:rPr lang="en-US" sz="3200" dirty="0"/>
              <a:t>Proceed down, to the leaf</a:t>
            </a:r>
          </a:p>
          <a:p>
            <a:pPr lvl="1"/>
            <a:endParaRPr lang="en-US" sz="3200" dirty="0"/>
          </a:p>
          <a:p>
            <a:r>
              <a:rPr lang="en-US" sz="3200" dirty="0" smtClean="0"/>
              <a:t>For range </a:t>
            </a:r>
            <a:r>
              <a:rPr lang="en-US" sz="3200" dirty="0"/>
              <a:t>queries:</a:t>
            </a:r>
          </a:p>
          <a:p>
            <a:pPr lvl="1"/>
            <a:r>
              <a:rPr lang="en-US" sz="3200" dirty="0"/>
              <a:t>As above</a:t>
            </a:r>
          </a:p>
          <a:p>
            <a:pPr lvl="1"/>
            <a:r>
              <a:rPr lang="en-US" sz="3200" i="1" dirty="0"/>
              <a:t>Then sequential traversal</a:t>
            </a:r>
          </a:p>
        </p:txBody>
      </p:sp>
      <p:sp>
        <p:nvSpPr>
          <p:cNvPr id="81924" name="Text Box 4"/>
          <p:cNvSpPr txBox="1">
            <a:spLocks noChangeArrowheads="1"/>
          </p:cNvSpPr>
          <p:nvPr/>
        </p:nvSpPr>
        <p:spPr bwMode="auto">
          <a:xfrm>
            <a:off x="7706648" y="1770546"/>
            <a:ext cx="3647152" cy="1477328"/>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r>
              <a:rPr lang="en-US" sz="3000" dirty="0" smtClean="0">
                <a:solidFill>
                  <a:schemeClr val="accent2"/>
                </a:solidFill>
                <a:latin typeface="Menlo" charset="0"/>
                <a:ea typeface="Menlo" charset="0"/>
                <a:cs typeface="Menlo" charset="0"/>
              </a:rPr>
              <a:t>SELECT</a:t>
            </a:r>
            <a:r>
              <a:rPr lang="en-US" sz="3000" dirty="0" smtClean="0">
                <a:solidFill>
                  <a:prstClr val="black"/>
                </a:solidFill>
                <a:latin typeface="Menlo" charset="0"/>
                <a:ea typeface="Menlo" charset="0"/>
                <a:cs typeface="Menlo" charset="0"/>
              </a:rPr>
              <a:t> </a:t>
            </a:r>
            <a:r>
              <a:rPr lang="en-US" sz="3000" dirty="0">
                <a:solidFill>
                  <a:prstClr val="black"/>
                </a:solidFill>
                <a:latin typeface="Menlo" charset="0"/>
                <a:ea typeface="Menlo" charset="0"/>
                <a:cs typeface="Menlo" charset="0"/>
              </a:rPr>
              <a:t>name</a:t>
            </a:r>
          </a:p>
          <a:p>
            <a:r>
              <a:rPr lang="en-US" sz="3000" dirty="0" smtClean="0">
                <a:solidFill>
                  <a:schemeClr val="accent2"/>
                </a:solidFill>
                <a:latin typeface="Menlo" charset="0"/>
                <a:ea typeface="Menlo" charset="0"/>
                <a:cs typeface="Menlo" charset="0"/>
              </a:rPr>
              <a:t>FROM</a:t>
            </a:r>
            <a:r>
              <a:rPr lang="en-US" sz="3000" dirty="0" smtClean="0">
                <a:solidFill>
                  <a:prstClr val="black"/>
                </a:solidFill>
                <a:latin typeface="Menlo" charset="0"/>
                <a:ea typeface="Menlo" charset="0"/>
                <a:cs typeface="Menlo" charset="0"/>
              </a:rPr>
              <a:t>   people</a:t>
            </a:r>
            <a:endParaRPr lang="en-US" sz="3000" dirty="0">
              <a:solidFill>
                <a:prstClr val="black"/>
              </a:solidFill>
              <a:latin typeface="Menlo" charset="0"/>
              <a:ea typeface="Menlo" charset="0"/>
              <a:cs typeface="Menlo" charset="0"/>
            </a:endParaRPr>
          </a:p>
          <a:p>
            <a:r>
              <a:rPr lang="en-US" sz="3000" dirty="0" smtClean="0">
                <a:solidFill>
                  <a:schemeClr val="accent2"/>
                </a:solidFill>
                <a:latin typeface="Menlo" charset="0"/>
                <a:ea typeface="Menlo" charset="0"/>
                <a:cs typeface="Menlo" charset="0"/>
              </a:rPr>
              <a:t>WHERE</a:t>
            </a:r>
            <a:r>
              <a:rPr lang="en-US" sz="3000" dirty="0" smtClean="0">
                <a:solidFill>
                  <a:prstClr val="black"/>
                </a:solidFill>
                <a:latin typeface="Menlo" charset="0"/>
                <a:ea typeface="Menlo" charset="0"/>
                <a:cs typeface="Menlo" charset="0"/>
              </a:rPr>
              <a:t>  age </a:t>
            </a:r>
            <a:r>
              <a:rPr lang="en-US" sz="3000" dirty="0">
                <a:solidFill>
                  <a:prstClr val="black"/>
                </a:solidFill>
                <a:latin typeface="Menlo" charset="0"/>
                <a:ea typeface="Menlo" charset="0"/>
                <a:cs typeface="Menlo" charset="0"/>
              </a:rPr>
              <a:t>= 25</a:t>
            </a:r>
          </a:p>
        </p:txBody>
      </p:sp>
      <p:sp>
        <p:nvSpPr>
          <p:cNvPr id="81925" name="Text Box 5"/>
          <p:cNvSpPr txBox="1">
            <a:spLocks noChangeArrowheads="1"/>
          </p:cNvSpPr>
          <p:nvPr/>
        </p:nvSpPr>
        <p:spPr bwMode="auto">
          <a:xfrm>
            <a:off x="7706648" y="3773310"/>
            <a:ext cx="3877985" cy="1938992"/>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r>
              <a:rPr lang="en-US" sz="3000" dirty="0" smtClean="0">
                <a:solidFill>
                  <a:schemeClr val="accent2"/>
                </a:solidFill>
                <a:latin typeface="Menlo" charset="0"/>
                <a:ea typeface="Menlo" charset="0"/>
                <a:cs typeface="Menlo" charset="0"/>
              </a:rPr>
              <a:t>SELECT</a:t>
            </a:r>
            <a:r>
              <a:rPr lang="en-US" sz="3000" dirty="0" smtClean="0">
                <a:solidFill>
                  <a:prstClr val="black"/>
                </a:solidFill>
                <a:latin typeface="Menlo" charset="0"/>
                <a:ea typeface="Menlo" charset="0"/>
                <a:cs typeface="Menlo" charset="0"/>
              </a:rPr>
              <a:t> </a:t>
            </a:r>
            <a:r>
              <a:rPr lang="en-US" sz="3000" dirty="0">
                <a:solidFill>
                  <a:prstClr val="black"/>
                </a:solidFill>
                <a:latin typeface="Menlo" charset="0"/>
                <a:ea typeface="Menlo" charset="0"/>
                <a:cs typeface="Menlo" charset="0"/>
              </a:rPr>
              <a:t>name</a:t>
            </a:r>
          </a:p>
          <a:p>
            <a:r>
              <a:rPr lang="en-US" sz="3000" dirty="0" smtClean="0">
                <a:solidFill>
                  <a:schemeClr val="accent2"/>
                </a:solidFill>
                <a:latin typeface="Menlo" charset="0"/>
                <a:ea typeface="Menlo" charset="0"/>
                <a:cs typeface="Menlo" charset="0"/>
              </a:rPr>
              <a:t>FROM</a:t>
            </a:r>
            <a:r>
              <a:rPr lang="en-US" sz="3000" dirty="0" smtClean="0">
                <a:solidFill>
                  <a:prstClr val="black"/>
                </a:solidFill>
                <a:latin typeface="Menlo" charset="0"/>
                <a:ea typeface="Menlo" charset="0"/>
                <a:cs typeface="Menlo" charset="0"/>
              </a:rPr>
              <a:t>   people</a:t>
            </a:r>
            <a:endParaRPr lang="en-US" sz="3000" dirty="0">
              <a:solidFill>
                <a:prstClr val="black"/>
              </a:solidFill>
              <a:latin typeface="Menlo" charset="0"/>
              <a:ea typeface="Menlo" charset="0"/>
              <a:cs typeface="Menlo" charset="0"/>
            </a:endParaRPr>
          </a:p>
          <a:p>
            <a:r>
              <a:rPr lang="en-US" sz="3000" dirty="0" smtClean="0">
                <a:solidFill>
                  <a:schemeClr val="accent2"/>
                </a:solidFill>
                <a:latin typeface="Menlo" charset="0"/>
                <a:ea typeface="Menlo" charset="0"/>
                <a:cs typeface="Menlo" charset="0"/>
              </a:rPr>
              <a:t>WHERE</a:t>
            </a:r>
            <a:r>
              <a:rPr lang="en-US" sz="3000" dirty="0" smtClean="0">
                <a:solidFill>
                  <a:prstClr val="black"/>
                </a:solidFill>
                <a:latin typeface="Menlo" charset="0"/>
                <a:ea typeface="Menlo" charset="0"/>
                <a:cs typeface="Menlo" charset="0"/>
              </a:rPr>
              <a:t>  20 </a:t>
            </a:r>
            <a:r>
              <a:rPr lang="en-US" sz="3000" dirty="0">
                <a:solidFill>
                  <a:prstClr val="black"/>
                </a:solidFill>
                <a:latin typeface="Menlo" charset="0"/>
                <a:ea typeface="Menlo" charset="0"/>
                <a:cs typeface="Menlo" charset="0"/>
              </a:rPr>
              <a:t>&lt;= age</a:t>
            </a:r>
          </a:p>
          <a:p>
            <a:r>
              <a:rPr lang="en-US" sz="3000" dirty="0">
                <a:solidFill>
                  <a:prstClr val="black"/>
                </a:solidFill>
                <a:latin typeface="Menlo" charset="0"/>
                <a:ea typeface="Menlo" charset="0"/>
                <a:cs typeface="Menlo" charset="0"/>
              </a:rPr>
              <a:t>  </a:t>
            </a:r>
            <a:r>
              <a:rPr lang="en-US" sz="3000" dirty="0" smtClean="0">
                <a:solidFill>
                  <a:prstClr val="black"/>
                </a:solidFill>
                <a:latin typeface="Menlo" charset="0"/>
                <a:ea typeface="Menlo" charset="0"/>
                <a:cs typeface="Menlo" charset="0"/>
              </a:rPr>
              <a:t>AND  </a:t>
            </a:r>
            <a:r>
              <a:rPr lang="en-US" sz="3000" dirty="0">
                <a:solidFill>
                  <a:prstClr val="black"/>
                </a:solidFill>
                <a:latin typeface="Menlo" charset="0"/>
                <a:ea typeface="Menlo" charset="0"/>
                <a:cs typeface="Menlo" charset="0"/>
              </a:rPr>
              <a:t>age &lt;= 30</a:t>
            </a:r>
          </a:p>
        </p:txBody>
      </p:sp>
      <p:grpSp>
        <p:nvGrpSpPr>
          <p:cNvPr id="12" name="Group 11"/>
          <p:cNvGrpSpPr/>
          <p:nvPr/>
        </p:nvGrpSpPr>
        <p:grpSpPr>
          <a:xfrm>
            <a:off x="0" y="-22510"/>
            <a:ext cx="12192000" cy="307777"/>
            <a:chOff x="0" y="-22510"/>
            <a:chExt cx="12192000" cy="307777"/>
          </a:xfrm>
        </p:grpSpPr>
        <p:sp>
          <p:nvSpPr>
            <p:cNvPr id="13" name="Rectangle 12"/>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4" name="TextBox 13"/>
            <p:cNvSpPr txBox="1"/>
            <p:nvPr/>
          </p:nvSpPr>
          <p:spPr>
            <a:xfrm>
              <a:off x="188780" y="-22510"/>
              <a:ext cx="3103285"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14  &gt;  Section 1  &gt;  B+ Tree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480526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9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19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9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192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92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2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9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p:bldP spid="81924" grpId="0" animBg="1"/>
      <p:bldP spid="81925"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a:t>B+ Tree </a:t>
            </a:r>
            <a:r>
              <a:rPr lang="en-US" dirty="0" smtClean="0"/>
              <a:t>Exact Search Animation</a:t>
            </a:r>
            <a:endParaRPr lang="en-US" dirty="0"/>
          </a:p>
        </p:txBody>
      </p:sp>
      <p:graphicFrame>
        <p:nvGraphicFramePr>
          <p:cNvPr id="77827" name="Group 3"/>
          <p:cNvGraphicFramePr>
            <a:graphicFrameLocks noGrp="1"/>
          </p:cNvGraphicFramePr>
          <p:nvPr>
            <p:extLst/>
          </p:nvPr>
        </p:nvGraphicFramePr>
        <p:xfrm>
          <a:off x="6096000" y="2259013"/>
          <a:ext cx="2133600" cy="685800"/>
        </p:xfrm>
        <a:graphic>
          <a:graphicData uri="http://schemas.openxmlformats.org/drawingml/2006/table">
            <a:tbl>
              <a:tblPr/>
              <a:tblGrid>
                <a:gridCol w="298450"/>
                <a:gridCol w="246063"/>
                <a:gridCol w="249237"/>
                <a:gridCol w="247650"/>
                <a:gridCol w="298450"/>
                <a:gridCol w="249238"/>
                <a:gridCol w="246062"/>
                <a:gridCol w="298450"/>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smtClean="0">
                          <a:ln>
                            <a:noFill/>
                          </a:ln>
                          <a:solidFill>
                            <a:schemeClr val="tx1"/>
                          </a:solidFill>
                          <a:effectLst/>
                          <a:latin typeface="Book Antiqua" pitchFamily="18" charset="0"/>
                        </a:rPr>
                        <a:t>80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7849" name="Group 25"/>
          <p:cNvGraphicFramePr>
            <a:graphicFrameLocks noGrp="1"/>
          </p:cNvGraphicFramePr>
          <p:nvPr>
            <p:extLst/>
          </p:nvPr>
        </p:nvGraphicFramePr>
        <p:xfrm>
          <a:off x="4267200" y="3173413"/>
          <a:ext cx="2133600" cy="685800"/>
        </p:xfrm>
        <a:graphic>
          <a:graphicData uri="http://schemas.openxmlformats.org/drawingml/2006/table">
            <a:tbl>
              <a:tblPr/>
              <a:tblGrid>
                <a:gridCol w="298450"/>
                <a:gridCol w="246063"/>
                <a:gridCol w="249237"/>
                <a:gridCol w="247650"/>
                <a:gridCol w="298450"/>
                <a:gridCol w="249238"/>
                <a:gridCol w="246062"/>
                <a:gridCol w="298450"/>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smtClean="0">
                          <a:ln>
                            <a:noFill/>
                          </a:ln>
                          <a:solidFill>
                            <a:schemeClr val="tx1"/>
                          </a:solidFill>
                          <a:effectLst/>
                          <a:latin typeface="Book Antiqua" pitchFamily="18"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smtClean="0">
                          <a:ln>
                            <a:noFill/>
                          </a:ln>
                          <a:solidFill>
                            <a:schemeClr val="tx1"/>
                          </a:solidFill>
                          <a:effectLst/>
                          <a:latin typeface="Book Antiqua" pitchFamily="18" charset="0"/>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7871" name="Group 47"/>
          <p:cNvGraphicFramePr>
            <a:graphicFrameLocks noGrp="1"/>
          </p:cNvGraphicFramePr>
          <p:nvPr>
            <p:extLst/>
          </p:nvPr>
        </p:nvGraphicFramePr>
        <p:xfrm>
          <a:off x="7696200" y="3173413"/>
          <a:ext cx="2133600" cy="685800"/>
        </p:xfrm>
        <a:graphic>
          <a:graphicData uri="http://schemas.openxmlformats.org/drawingml/2006/table">
            <a:tbl>
              <a:tblPr/>
              <a:tblGrid>
                <a:gridCol w="298450"/>
                <a:gridCol w="246063"/>
                <a:gridCol w="249237"/>
                <a:gridCol w="247650"/>
                <a:gridCol w="298450"/>
                <a:gridCol w="249238"/>
                <a:gridCol w="246062"/>
                <a:gridCol w="298450"/>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smtClean="0">
                          <a:ln>
                            <a:noFill/>
                          </a:ln>
                          <a:solidFill>
                            <a:schemeClr val="tx1"/>
                          </a:solidFill>
                          <a:effectLst/>
                          <a:latin typeface="Book Antiqua" pitchFamily="18"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smtClean="0">
                          <a:ln>
                            <a:noFill/>
                          </a:ln>
                          <a:solidFill>
                            <a:schemeClr val="tx1"/>
                          </a:solidFill>
                          <a:effectLst/>
                          <a:latin typeface="Book Antiqua" pitchFamily="18"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smtClean="0">
                          <a:ln>
                            <a:noFill/>
                          </a:ln>
                          <a:solidFill>
                            <a:schemeClr val="tx1"/>
                          </a:solidFill>
                          <a:effectLst/>
                          <a:latin typeface="Book Antiqua" pitchFamily="18" charset="0"/>
                        </a:rPr>
                        <a:t>140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7893" name="Group 69"/>
          <p:cNvGraphicFramePr>
            <a:graphicFrameLocks noGrp="1"/>
          </p:cNvGraphicFramePr>
          <p:nvPr>
            <p:extLst/>
          </p:nvPr>
        </p:nvGraphicFramePr>
        <p:xfrm>
          <a:off x="3352800" y="4621213"/>
          <a:ext cx="1600200" cy="685800"/>
        </p:xfrm>
        <a:graphic>
          <a:graphicData uri="http://schemas.openxmlformats.org/drawingml/2006/table">
            <a:tbl>
              <a:tblPr/>
              <a:tblGrid>
                <a:gridCol w="223838"/>
                <a:gridCol w="185737"/>
                <a:gridCol w="185738"/>
                <a:gridCol w="185737"/>
                <a:gridCol w="223838"/>
                <a:gridCol w="185737"/>
                <a:gridCol w="185738"/>
                <a:gridCol w="223837"/>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graphicFrame>
        <p:nvGraphicFramePr>
          <p:cNvPr id="77915" name="Group 91"/>
          <p:cNvGraphicFramePr>
            <a:graphicFrameLocks noGrp="1"/>
          </p:cNvGraphicFramePr>
          <p:nvPr>
            <p:extLst/>
          </p:nvPr>
        </p:nvGraphicFramePr>
        <p:xfrm>
          <a:off x="5181600" y="4621213"/>
          <a:ext cx="1600200" cy="685800"/>
        </p:xfrm>
        <a:graphic>
          <a:graphicData uri="http://schemas.openxmlformats.org/drawingml/2006/table">
            <a:tbl>
              <a:tblPr/>
              <a:tblGrid>
                <a:gridCol w="223838"/>
                <a:gridCol w="185737"/>
                <a:gridCol w="185738"/>
                <a:gridCol w="185737"/>
                <a:gridCol w="223838"/>
                <a:gridCol w="185737"/>
                <a:gridCol w="185738"/>
                <a:gridCol w="223837"/>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graphicFrame>
        <p:nvGraphicFramePr>
          <p:cNvPr id="77937" name="Group 113"/>
          <p:cNvGraphicFramePr>
            <a:graphicFrameLocks noGrp="1"/>
          </p:cNvGraphicFramePr>
          <p:nvPr>
            <p:extLst/>
          </p:nvPr>
        </p:nvGraphicFramePr>
        <p:xfrm>
          <a:off x="6934200" y="4621213"/>
          <a:ext cx="1600200" cy="685800"/>
        </p:xfrm>
        <a:graphic>
          <a:graphicData uri="http://schemas.openxmlformats.org/drawingml/2006/table">
            <a:tbl>
              <a:tblPr/>
              <a:tblGrid>
                <a:gridCol w="223838"/>
                <a:gridCol w="185737"/>
                <a:gridCol w="185738"/>
                <a:gridCol w="185737"/>
                <a:gridCol w="223838"/>
                <a:gridCol w="185737"/>
                <a:gridCol w="185738"/>
                <a:gridCol w="223837"/>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graphicFrame>
        <p:nvGraphicFramePr>
          <p:cNvPr id="77959" name="Group 135"/>
          <p:cNvGraphicFramePr>
            <a:graphicFrameLocks noGrp="1"/>
          </p:cNvGraphicFramePr>
          <p:nvPr>
            <p:extLst/>
          </p:nvPr>
        </p:nvGraphicFramePr>
        <p:xfrm>
          <a:off x="8686800" y="4621213"/>
          <a:ext cx="1600200" cy="685800"/>
        </p:xfrm>
        <a:graphic>
          <a:graphicData uri="http://schemas.openxmlformats.org/drawingml/2006/table">
            <a:tbl>
              <a:tblPr/>
              <a:tblGrid>
                <a:gridCol w="223838"/>
                <a:gridCol w="185737"/>
                <a:gridCol w="185738"/>
                <a:gridCol w="185737"/>
                <a:gridCol w="223838"/>
                <a:gridCol w="185737"/>
                <a:gridCol w="185738"/>
                <a:gridCol w="223837"/>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80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sp>
        <p:nvSpPr>
          <p:cNvPr id="77981" name="Line 157"/>
          <p:cNvSpPr>
            <a:spLocks noChangeShapeType="1"/>
          </p:cNvSpPr>
          <p:nvPr/>
        </p:nvSpPr>
        <p:spPr bwMode="auto">
          <a:xfrm flipH="1">
            <a:off x="4267200" y="2792413"/>
            <a:ext cx="1981200" cy="381000"/>
          </a:xfrm>
          <a:prstGeom prst="line">
            <a:avLst/>
          </a:prstGeom>
          <a:noFill/>
          <a:ln w="25400">
            <a:solidFill>
              <a:schemeClr val="tx1"/>
            </a:solidFill>
            <a:round/>
            <a:headEnd/>
            <a:tailEnd type="triangle" w="med" len="med"/>
          </a:ln>
          <a:effectLst/>
        </p:spPr>
        <p:txBody>
          <a:bodyPr/>
          <a:lstStyle/>
          <a:p>
            <a:endParaRPr lang="en-US"/>
          </a:p>
        </p:txBody>
      </p:sp>
      <p:sp>
        <p:nvSpPr>
          <p:cNvPr id="77982" name="Line 158"/>
          <p:cNvSpPr>
            <a:spLocks noChangeShapeType="1"/>
          </p:cNvSpPr>
          <p:nvPr/>
        </p:nvSpPr>
        <p:spPr bwMode="auto">
          <a:xfrm>
            <a:off x="6629400" y="2792413"/>
            <a:ext cx="1066800" cy="381000"/>
          </a:xfrm>
          <a:prstGeom prst="line">
            <a:avLst/>
          </a:prstGeom>
          <a:noFill/>
          <a:ln w="25400">
            <a:solidFill>
              <a:schemeClr val="tx1"/>
            </a:solidFill>
            <a:round/>
            <a:headEnd/>
            <a:tailEnd type="triangle" w="med" len="med"/>
          </a:ln>
          <a:effectLst/>
        </p:spPr>
        <p:txBody>
          <a:bodyPr/>
          <a:lstStyle/>
          <a:p>
            <a:endParaRPr lang="en-US"/>
          </a:p>
        </p:txBody>
      </p:sp>
      <p:sp>
        <p:nvSpPr>
          <p:cNvPr id="77983" name="Line 159"/>
          <p:cNvSpPr>
            <a:spLocks noChangeShapeType="1"/>
          </p:cNvSpPr>
          <p:nvPr/>
        </p:nvSpPr>
        <p:spPr bwMode="auto">
          <a:xfrm flipH="1">
            <a:off x="3352800" y="3706813"/>
            <a:ext cx="1066800" cy="914400"/>
          </a:xfrm>
          <a:prstGeom prst="line">
            <a:avLst/>
          </a:prstGeom>
          <a:noFill/>
          <a:ln w="25400">
            <a:solidFill>
              <a:schemeClr val="tx1"/>
            </a:solidFill>
            <a:round/>
            <a:headEnd/>
            <a:tailEnd type="triangle" w="med" len="med"/>
          </a:ln>
          <a:effectLst/>
        </p:spPr>
        <p:txBody>
          <a:bodyPr/>
          <a:lstStyle/>
          <a:p>
            <a:endParaRPr lang="en-US"/>
          </a:p>
        </p:txBody>
      </p:sp>
      <p:sp>
        <p:nvSpPr>
          <p:cNvPr id="77984" name="Line 160"/>
          <p:cNvSpPr>
            <a:spLocks noChangeShapeType="1"/>
          </p:cNvSpPr>
          <p:nvPr/>
        </p:nvSpPr>
        <p:spPr bwMode="auto">
          <a:xfrm>
            <a:off x="4800600" y="3706813"/>
            <a:ext cx="381000" cy="914400"/>
          </a:xfrm>
          <a:prstGeom prst="line">
            <a:avLst/>
          </a:prstGeom>
          <a:noFill/>
          <a:ln w="25400">
            <a:solidFill>
              <a:schemeClr val="tx1"/>
            </a:solidFill>
            <a:round/>
            <a:headEnd/>
            <a:tailEnd type="triangle" w="med" len="med"/>
          </a:ln>
          <a:effectLst/>
        </p:spPr>
        <p:txBody>
          <a:bodyPr/>
          <a:lstStyle/>
          <a:p>
            <a:endParaRPr lang="en-US"/>
          </a:p>
        </p:txBody>
      </p:sp>
      <p:sp>
        <p:nvSpPr>
          <p:cNvPr id="77985" name="Line 161"/>
          <p:cNvSpPr>
            <a:spLocks noChangeShapeType="1"/>
          </p:cNvSpPr>
          <p:nvPr/>
        </p:nvSpPr>
        <p:spPr bwMode="auto">
          <a:xfrm>
            <a:off x="5257800" y="3706813"/>
            <a:ext cx="1676400" cy="914400"/>
          </a:xfrm>
          <a:prstGeom prst="line">
            <a:avLst/>
          </a:prstGeom>
          <a:noFill/>
          <a:ln w="25400">
            <a:solidFill>
              <a:schemeClr val="tx1"/>
            </a:solidFill>
            <a:round/>
            <a:headEnd/>
            <a:tailEnd type="triangle" w="med" len="med"/>
          </a:ln>
          <a:effectLst/>
        </p:spPr>
        <p:txBody>
          <a:bodyPr/>
          <a:lstStyle/>
          <a:p>
            <a:endParaRPr lang="en-US"/>
          </a:p>
        </p:txBody>
      </p:sp>
      <p:sp>
        <p:nvSpPr>
          <p:cNvPr id="77986" name="Line 162"/>
          <p:cNvSpPr>
            <a:spLocks noChangeShapeType="1"/>
          </p:cNvSpPr>
          <p:nvPr/>
        </p:nvSpPr>
        <p:spPr bwMode="auto">
          <a:xfrm>
            <a:off x="7848600" y="3706813"/>
            <a:ext cx="838200" cy="914400"/>
          </a:xfrm>
          <a:prstGeom prst="line">
            <a:avLst/>
          </a:prstGeom>
          <a:noFill/>
          <a:ln w="25400">
            <a:solidFill>
              <a:schemeClr val="tx1"/>
            </a:solidFill>
            <a:round/>
            <a:headEnd/>
            <a:tailEnd type="triangle" w="med" len="med"/>
          </a:ln>
          <a:effectLst/>
        </p:spPr>
        <p:txBody>
          <a:bodyPr/>
          <a:lstStyle/>
          <a:p>
            <a:endParaRPr lang="en-US"/>
          </a:p>
        </p:txBody>
      </p:sp>
      <p:sp>
        <p:nvSpPr>
          <p:cNvPr id="77990" name="Line 166"/>
          <p:cNvSpPr>
            <a:spLocks noChangeShapeType="1"/>
          </p:cNvSpPr>
          <p:nvPr/>
        </p:nvSpPr>
        <p:spPr bwMode="auto">
          <a:xfrm>
            <a:off x="4876800" y="5154613"/>
            <a:ext cx="304800" cy="0"/>
          </a:xfrm>
          <a:prstGeom prst="line">
            <a:avLst/>
          </a:prstGeom>
          <a:noFill/>
          <a:ln w="25400">
            <a:solidFill>
              <a:schemeClr val="accent2"/>
            </a:solidFill>
            <a:round/>
            <a:headEnd/>
            <a:tailEnd type="triangle" w="med" len="med"/>
          </a:ln>
          <a:effectLst/>
        </p:spPr>
        <p:txBody>
          <a:bodyPr/>
          <a:lstStyle/>
          <a:p>
            <a:endParaRPr lang="en-US"/>
          </a:p>
        </p:txBody>
      </p:sp>
      <p:sp>
        <p:nvSpPr>
          <p:cNvPr id="77991" name="Line 167"/>
          <p:cNvSpPr>
            <a:spLocks noChangeShapeType="1"/>
          </p:cNvSpPr>
          <p:nvPr/>
        </p:nvSpPr>
        <p:spPr bwMode="auto">
          <a:xfrm>
            <a:off x="6629400" y="5154613"/>
            <a:ext cx="304800" cy="0"/>
          </a:xfrm>
          <a:prstGeom prst="line">
            <a:avLst/>
          </a:prstGeom>
          <a:noFill/>
          <a:ln w="25400">
            <a:solidFill>
              <a:schemeClr val="accent2"/>
            </a:solidFill>
            <a:round/>
            <a:headEnd/>
            <a:tailEnd type="triangle" w="med" len="med"/>
          </a:ln>
          <a:effectLst/>
        </p:spPr>
        <p:txBody>
          <a:bodyPr/>
          <a:lstStyle/>
          <a:p>
            <a:endParaRPr lang="en-US"/>
          </a:p>
        </p:txBody>
      </p:sp>
      <p:sp>
        <p:nvSpPr>
          <p:cNvPr id="77992" name="Line 168"/>
          <p:cNvSpPr>
            <a:spLocks noChangeShapeType="1"/>
          </p:cNvSpPr>
          <p:nvPr/>
        </p:nvSpPr>
        <p:spPr bwMode="auto">
          <a:xfrm>
            <a:off x="8458200" y="5154613"/>
            <a:ext cx="228600" cy="0"/>
          </a:xfrm>
          <a:prstGeom prst="line">
            <a:avLst/>
          </a:prstGeom>
          <a:noFill/>
          <a:ln w="25400">
            <a:solidFill>
              <a:schemeClr val="accent2"/>
            </a:solidFill>
            <a:round/>
            <a:headEnd/>
            <a:tailEnd type="triangle" w="med" len="med"/>
          </a:ln>
          <a:effectLst/>
        </p:spPr>
        <p:txBody>
          <a:bodyPr/>
          <a:lstStyle/>
          <a:p>
            <a:endParaRPr lang="en-US"/>
          </a:p>
        </p:txBody>
      </p:sp>
      <p:sp>
        <p:nvSpPr>
          <p:cNvPr id="77993" name="Rectangle 169"/>
          <p:cNvSpPr>
            <a:spLocks noChangeArrowheads="1"/>
          </p:cNvSpPr>
          <p:nvPr/>
        </p:nvSpPr>
        <p:spPr bwMode="auto">
          <a:xfrm>
            <a:off x="3202527"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10</a:t>
            </a:r>
            <a:endParaRPr lang="en-US" sz="1400" dirty="0"/>
          </a:p>
        </p:txBody>
      </p:sp>
      <p:sp>
        <p:nvSpPr>
          <p:cNvPr id="77994" name="Rectangle 170"/>
          <p:cNvSpPr>
            <a:spLocks noChangeArrowheads="1"/>
          </p:cNvSpPr>
          <p:nvPr/>
        </p:nvSpPr>
        <p:spPr bwMode="auto">
          <a:xfrm>
            <a:off x="38882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12</a:t>
            </a:r>
            <a:endParaRPr lang="en-US" sz="1400" dirty="0"/>
          </a:p>
        </p:txBody>
      </p:sp>
      <p:sp>
        <p:nvSpPr>
          <p:cNvPr id="77995" name="Rectangle 171"/>
          <p:cNvSpPr>
            <a:spLocks noChangeArrowheads="1"/>
          </p:cNvSpPr>
          <p:nvPr/>
        </p:nvSpPr>
        <p:spPr bwMode="auto">
          <a:xfrm>
            <a:off x="44216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15</a:t>
            </a:r>
            <a:endParaRPr lang="en-US" sz="1400" dirty="0"/>
          </a:p>
        </p:txBody>
      </p:sp>
      <p:sp>
        <p:nvSpPr>
          <p:cNvPr id="77996" name="Rectangle 172"/>
          <p:cNvSpPr>
            <a:spLocks noChangeArrowheads="1"/>
          </p:cNvSpPr>
          <p:nvPr/>
        </p:nvSpPr>
        <p:spPr bwMode="auto">
          <a:xfrm>
            <a:off x="5031233"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20</a:t>
            </a:r>
            <a:endParaRPr lang="en-US" sz="1400" dirty="0"/>
          </a:p>
        </p:txBody>
      </p:sp>
      <p:sp>
        <p:nvSpPr>
          <p:cNvPr id="77997" name="Rectangle 173"/>
          <p:cNvSpPr>
            <a:spLocks noChangeArrowheads="1"/>
          </p:cNvSpPr>
          <p:nvPr/>
        </p:nvSpPr>
        <p:spPr bwMode="auto">
          <a:xfrm>
            <a:off x="56408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28</a:t>
            </a:r>
            <a:endParaRPr lang="en-US" sz="1400" dirty="0"/>
          </a:p>
        </p:txBody>
      </p:sp>
      <p:sp>
        <p:nvSpPr>
          <p:cNvPr id="77998" name="Rectangle 174"/>
          <p:cNvSpPr>
            <a:spLocks noChangeArrowheads="1"/>
          </p:cNvSpPr>
          <p:nvPr/>
        </p:nvSpPr>
        <p:spPr bwMode="auto">
          <a:xfrm>
            <a:off x="60980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30</a:t>
            </a:r>
            <a:endParaRPr lang="en-US" sz="1400" dirty="0"/>
          </a:p>
        </p:txBody>
      </p:sp>
      <p:sp>
        <p:nvSpPr>
          <p:cNvPr id="77999" name="Rectangle 175"/>
          <p:cNvSpPr>
            <a:spLocks noChangeArrowheads="1"/>
          </p:cNvSpPr>
          <p:nvPr/>
        </p:nvSpPr>
        <p:spPr bwMode="auto">
          <a:xfrm>
            <a:off x="66314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40</a:t>
            </a:r>
            <a:endParaRPr lang="en-US" sz="1400" dirty="0"/>
          </a:p>
        </p:txBody>
      </p:sp>
      <p:sp>
        <p:nvSpPr>
          <p:cNvPr id="78000" name="Rectangle 176"/>
          <p:cNvSpPr>
            <a:spLocks noChangeArrowheads="1"/>
          </p:cNvSpPr>
          <p:nvPr/>
        </p:nvSpPr>
        <p:spPr bwMode="auto">
          <a:xfrm>
            <a:off x="7088633"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60</a:t>
            </a:r>
            <a:endParaRPr lang="en-US" sz="1400" dirty="0"/>
          </a:p>
        </p:txBody>
      </p:sp>
      <p:sp>
        <p:nvSpPr>
          <p:cNvPr id="78001" name="Rectangle 177"/>
          <p:cNvSpPr>
            <a:spLocks noChangeArrowheads="1"/>
          </p:cNvSpPr>
          <p:nvPr/>
        </p:nvSpPr>
        <p:spPr bwMode="auto">
          <a:xfrm>
            <a:off x="75458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63</a:t>
            </a:r>
            <a:endParaRPr lang="en-US" sz="1400" dirty="0"/>
          </a:p>
        </p:txBody>
      </p:sp>
      <p:sp>
        <p:nvSpPr>
          <p:cNvPr id="78002" name="Rectangle 178"/>
          <p:cNvSpPr>
            <a:spLocks noChangeArrowheads="1"/>
          </p:cNvSpPr>
          <p:nvPr/>
        </p:nvSpPr>
        <p:spPr bwMode="auto">
          <a:xfrm>
            <a:off x="8003033"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80</a:t>
            </a:r>
            <a:endParaRPr lang="en-US" sz="1400" dirty="0"/>
          </a:p>
        </p:txBody>
      </p:sp>
      <p:sp>
        <p:nvSpPr>
          <p:cNvPr id="78003" name="Rectangle 179"/>
          <p:cNvSpPr>
            <a:spLocks noChangeArrowheads="1"/>
          </p:cNvSpPr>
          <p:nvPr/>
        </p:nvSpPr>
        <p:spPr bwMode="auto">
          <a:xfrm>
            <a:off x="85364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84</a:t>
            </a:r>
            <a:endParaRPr lang="en-US" sz="1400" dirty="0"/>
          </a:p>
        </p:txBody>
      </p:sp>
      <p:sp>
        <p:nvSpPr>
          <p:cNvPr id="78004" name="Rectangle 180"/>
          <p:cNvSpPr>
            <a:spLocks noChangeArrowheads="1"/>
          </p:cNvSpPr>
          <p:nvPr/>
        </p:nvSpPr>
        <p:spPr bwMode="auto">
          <a:xfrm>
            <a:off x="90698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89</a:t>
            </a:r>
            <a:endParaRPr lang="en-US" sz="1400" dirty="0"/>
          </a:p>
        </p:txBody>
      </p:sp>
      <p:sp>
        <p:nvSpPr>
          <p:cNvPr id="78005" name="Line 181"/>
          <p:cNvSpPr>
            <a:spLocks noChangeShapeType="1"/>
          </p:cNvSpPr>
          <p:nvPr/>
        </p:nvSpPr>
        <p:spPr bwMode="auto">
          <a:xfrm flipH="1">
            <a:off x="3352800" y="5154613"/>
            <a:ext cx="152400" cy="838200"/>
          </a:xfrm>
          <a:prstGeom prst="line">
            <a:avLst/>
          </a:prstGeom>
          <a:noFill/>
          <a:ln w="25400">
            <a:solidFill>
              <a:schemeClr val="tx1"/>
            </a:solidFill>
            <a:round/>
            <a:headEnd/>
            <a:tailEnd type="triangle" w="med" len="med"/>
          </a:ln>
          <a:effectLst/>
        </p:spPr>
        <p:txBody>
          <a:bodyPr/>
          <a:lstStyle/>
          <a:p>
            <a:endParaRPr lang="en-US"/>
          </a:p>
        </p:txBody>
      </p:sp>
      <p:sp>
        <p:nvSpPr>
          <p:cNvPr id="78006" name="Line 182"/>
          <p:cNvSpPr>
            <a:spLocks noChangeShapeType="1"/>
          </p:cNvSpPr>
          <p:nvPr/>
        </p:nvSpPr>
        <p:spPr bwMode="auto">
          <a:xfrm>
            <a:off x="3810000" y="5154613"/>
            <a:ext cx="76200" cy="838200"/>
          </a:xfrm>
          <a:prstGeom prst="line">
            <a:avLst/>
          </a:prstGeom>
          <a:noFill/>
          <a:ln w="25400">
            <a:solidFill>
              <a:schemeClr val="tx1"/>
            </a:solidFill>
            <a:round/>
            <a:headEnd/>
            <a:tailEnd type="triangle" w="med" len="med"/>
          </a:ln>
          <a:effectLst/>
        </p:spPr>
        <p:txBody>
          <a:bodyPr/>
          <a:lstStyle/>
          <a:p>
            <a:endParaRPr lang="en-US"/>
          </a:p>
        </p:txBody>
      </p:sp>
      <p:sp>
        <p:nvSpPr>
          <p:cNvPr id="78007" name="Line 183"/>
          <p:cNvSpPr>
            <a:spLocks noChangeShapeType="1"/>
          </p:cNvSpPr>
          <p:nvPr/>
        </p:nvSpPr>
        <p:spPr bwMode="auto">
          <a:xfrm>
            <a:off x="4191000" y="5154613"/>
            <a:ext cx="228600" cy="838200"/>
          </a:xfrm>
          <a:prstGeom prst="line">
            <a:avLst/>
          </a:prstGeom>
          <a:noFill/>
          <a:ln w="25400">
            <a:solidFill>
              <a:schemeClr val="tx1"/>
            </a:solidFill>
            <a:round/>
            <a:headEnd/>
            <a:tailEnd type="triangle" w="med" len="med"/>
          </a:ln>
          <a:effectLst/>
        </p:spPr>
        <p:txBody>
          <a:bodyPr/>
          <a:lstStyle/>
          <a:p>
            <a:endParaRPr lang="en-US"/>
          </a:p>
        </p:txBody>
      </p:sp>
      <p:sp>
        <p:nvSpPr>
          <p:cNvPr id="78008" name="Line 184"/>
          <p:cNvSpPr>
            <a:spLocks noChangeShapeType="1"/>
          </p:cNvSpPr>
          <p:nvPr/>
        </p:nvSpPr>
        <p:spPr bwMode="auto">
          <a:xfrm flipH="1">
            <a:off x="5029200" y="5154613"/>
            <a:ext cx="304800" cy="838200"/>
          </a:xfrm>
          <a:prstGeom prst="line">
            <a:avLst/>
          </a:prstGeom>
          <a:noFill/>
          <a:ln w="25400">
            <a:solidFill>
              <a:schemeClr val="tx1"/>
            </a:solidFill>
            <a:round/>
            <a:headEnd/>
            <a:tailEnd type="triangle" w="med" len="med"/>
          </a:ln>
          <a:effectLst/>
        </p:spPr>
        <p:txBody>
          <a:bodyPr/>
          <a:lstStyle/>
          <a:p>
            <a:endParaRPr lang="en-US"/>
          </a:p>
        </p:txBody>
      </p:sp>
      <p:sp>
        <p:nvSpPr>
          <p:cNvPr id="78009" name="Line 185"/>
          <p:cNvSpPr>
            <a:spLocks noChangeShapeType="1"/>
          </p:cNvSpPr>
          <p:nvPr/>
        </p:nvSpPr>
        <p:spPr bwMode="auto">
          <a:xfrm>
            <a:off x="5638799" y="5154613"/>
            <a:ext cx="152399" cy="838200"/>
          </a:xfrm>
          <a:prstGeom prst="line">
            <a:avLst/>
          </a:prstGeom>
          <a:noFill/>
          <a:ln w="25400">
            <a:solidFill>
              <a:schemeClr val="tx1"/>
            </a:solidFill>
            <a:round/>
            <a:headEnd/>
            <a:tailEnd type="triangle" w="med" len="med"/>
          </a:ln>
          <a:effectLst/>
        </p:spPr>
        <p:txBody>
          <a:bodyPr/>
          <a:lstStyle/>
          <a:p>
            <a:endParaRPr lang="en-US"/>
          </a:p>
        </p:txBody>
      </p:sp>
      <p:sp>
        <p:nvSpPr>
          <p:cNvPr id="78010" name="Line 186"/>
          <p:cNvSpPr>
            <a:spLocks noChangeShapeType="1"/>
          </p:cNvSpPr>
          <p:nvPr/>
        </p:nvSpPr>
        <p:spPr bwMode="auto">
          <a:xfrm>
            <a:off x="5943600" y="5154613"/>
            <a:ext cx="152400" cy="838200"/>
          </a:xfrm>
          <a:prstGeom prst="line">
            <a:avLst/>
          </a:prstGeom>
          <a:noFill/>
          <a:ln w="25400">
            <a:solidFill>
              <a:schemeClr val="tx1"/>
            </a:solidFill>
            <a:round/>
            <a:headEnd/>
            <a:tailEnd type="triangle" w="med" len="med"/>
          </a:ln>
          <a:effectLst/>
        </p:spPr>
        <p:txBody>
          <a:bodyPr/>
          <a:lstStyle/>
          <a:p>
            <a:endParaRPr lang="en-US"/>
          </a:p>
        </p:txBody>
      </p:sp>
      <p:sp>
        <p:nvSpPr>
          <p:cNvPr id="78011" name="Line 187"/>
          <p:cNvSpPr>
            <a:spLocks noChangeShapeType="1"/>
          </p:cNvSpPr>
          <p:nvPr/>
        </p:nvSpPr>
        <p:spPr bwMode="auto">
          <a:xfrm>
            <a:off x="6324600" y="5154613"/>
            <a:ext cx="304800" cy="838200"/>
          </a:xfrm>
          <a:prstGeom prst="line">
            <a:avLst/>
          </a:prstGeom>
          <a:noFill/>
          <a:ln w="25400">
            <a:solidFill>
              <a:schemeClr val="tx1"/>
            </a:solidFill>
            <a:round/>
            <a:headEnd/>
            <a:tailEnd type="triangle" w="med" len="med"/>
          </a:ln>
          <a:effectLst/>
        </p:spPr>
        <p:txBody>
          <a:bodyPr/>
          <a:lstStyle/>
          <a:p>
            <a:endParaRPr lang="en-US"/>
          </a:p>
        </p:txBody>
      </p:sp>
      <p:sp>
        <p:nvSpPr>
          <p:cNvPr id="78012" name="Line 188"/>
          <p:cNvSpPr>
            <a:spLocks noChangeShapeType="1"/>
          </p:cNvSpPr>
          <p:nvPr/>
        </p:nvSpPr>
        <p:spPr bwMode="auto">
          <a:xfrm>
            <a:off x="7086600" y="5154613"/>
            <a:ext cx="0" cy="838200"/>
          </a:xfrm>
          <a:prstGeom prst="line">
            <a:avLst/>
          </a:prstGeom>
          <a:noFill/>
          <a:ln w="25400">
            <a:solidFill>
              <a:schemeClr val="tx1"/>
            </a:solidFill>
            <a:round/>
            <a:headEnd/>
            <a:tailEnd type="triangle" w="med" len="med"/>
          </a:ln>
          <a:effectLst/>
        </p:spPr>
        <p:txBody>
          <a:bodyPr/>
          <a:lstStyle/>
          <a:p>
            <a:endParaRPr lang="en-US"/>
          </a:p>
        </p:txBody>
      </p:sp>
      <p:sp>
        <p:nvSpPr>
          <p:cNvPr id="78013" name="Line 189"/>
          <p:cNvSpPr>
            <a:spLocks noChangeShapeType="1"/>
          </p:cNvSpPr>
          <p:nvPr/>
        </p:nvSpPr>
        <p:spPr bwMode="auto">
          <a:xfrm>
            <a:off x="7315200" y="5078413"/>
            <a:ext cx="228600" cy="914400"/>
          </a:xfrm>
          <a:prstGeom prst="line">
            <a:avLst/>
          </a:prstGeom>
          <a:noFill/>
          <a:ln w="25400">
            <a:solidFill>
              <a:schemeClr val="tx1"/>
            </a:solidFill>
            <a:round/>
            <a:headEnd/>
            <a:tailEnd type="triangle" w="med" len="med"/>
          </a:ln>
          <a:effectLst/>
        </p:spPr>
        <p:txBody>
          <a:bodyPr/>
          <a:lstStyle/>
          <a:p>
            <a:endParaRPr lang="en-US"/>
          </a:p>
        </p:txBody>
      </p:sp>
      <p:sp>
        <p:nvSpPr>
          <p:cNvPr id="78014" name="Line 190"/>
          <p:cNvSpPr>
            <a:spLocks noChangeShapeType="1"/>
          </p:cNvSpPr>
          <p:nvPr/>
        </p:nvSpPr>
        <p:spPr bwMode="auto">
          <a:xfrm flipH="1">
            <a:off x="8001000" y="5154613"/>
            <a:ext cx="838200" cy="838200"/>
          </a:xfrm>
          <a:prstGeom prst="line">
            <a:avLst/>
          </a:prstGeom>
          <a:noFill/>
          <a:ln w="25400">
            <a:solidFill>
              <a:schemeClr val="tx1"/>
            </a:solidFill>
            <a:round/>
            <a:headEnd/>
            <a:tailEnd type="triangle" w="med" len="med"/>
          </a:ln>
          <a:effectLst/>
        </p:spPr>
        <p:txBody>
          <a:bodyPr/>
          <a:lstStyle/>
          <a:p>
            <a:endParaRPr lang="en-US"/>
          </a:p>
        </p:txBody>
      </p:sp>
      <p:sp>
        <p:nvSpPr>
          <p:cNvPr id="78015" name="Line 191"/>
          <p:cNvSpPr>
            <a:spLocks noChangeShapeType="1"/>
          </p:cNvSpPr>
          <p:nvPr/>
        </p:nvSpPr>
        <p:spPr bwMode="auto">
          <a:xfrm flipH="1">
            <a:off x="8534400" y="5154613"/>
            <a:ext cx="609600" cy="838200"/>
          </a:xfrm>
          <a:prstGeom prst="line">
            <a:avLst/>
          </a:prstGeom>
          <a:noFill/>
          <a:ln w="25400">
            <a:solidFill>
              <a:schemeClr val="tx1"/>
            </a:solidFill>
            <a:round/>
            <a:headEnd/>
            <a:tailEnd type="triangle" w="med" len="med"/>
          </a:ln>
          <a:effectLst/>
        </p:spPr>
        <p:txBody>
          <a:bodyPr/>
          <a:lstStyle/>
          <a:p>
            <a:endParaRPr lang="en-US"/>
          </a:p>
        </p:txBody>
      </p:sp>
      <p:sp>
        <p:nvSpPr>
          <p:cNvPr id="78016" name="Line 192"/>
          <p:cNvSpPr>
            <a:spLocks noChangeShapeType="1"/>
          </p:cNvSpPr>
          <p:nvPr/>
        </p:nvSpPr>
        <p:spPr bwMode="auto">
          <a:xfrm flipH="1">
            <a:off x="9067800" y="5154613"/>
            <a:ext cx="457200" cy="838200"/>
          </a:xfrm>
          <a:prstGeom prst="line">
            <a:avLst/>
          </a:prstGeom>
          <a:noFill/>
          <a:ln w="25400">
            <a:solidFill>
              <a:schemeClr val="tx1"/>
            </a:solidFill>
            <a:round/>
            <a:headEnd/>
            <a:tailEnd type="triangle" w="med" len="med"/>
          </a:ln>
          <a:effectLst/>
        </p:spPr>
        <p:txBody>
          <a:bodyPr/>
          <a:lstStyle/>
          <a:p>
            <a:endParaRPr lang="en-US"/>
          </a:p>
        </p:txBody>
      </p:sp>
      <p:sp>
        <p:nvSpPr>
          <p:cNvPr id="78017" name="Line 193"/>
          <p:cNvSpPr>
            <a:spLocks noChangeShapeType="1"/>
          </p:cNvSpPr>
          <p:nvPr/>
        </p:nvSpPr>
        <p:spPr bwMode="auto">
          <a:xfrm>
            <a:off x="10210800" y="5154613"/>
            <a:ext cx="304800" cy="0"/>
          </a:xfrm>
          <a:prstGeom prst="line">
            <a:avLst/>
          </a:prstGeom>
          <a:noFill/>
          <a:ln w="25400">
            <a:solidFill>
              <a:schemeClr val="accent2"/>
            </a:solidFill>
            <a:round/>
            <a:headEnd/>
            <a:tailEnd type="triangle" w="med" len="med"/>
          </a:ln>
          <a:effectLst/>
        </p:spPr>
        <p:txBody>
          <a:bodyPr/>
          <a:lstStyle/>
          <a:p>
            <a:endParaRPr lang="en-US"/>
          </a:p>
        </p:txBody>
      </p:sp>
      <p:sp>
        <p:nvSpPr>
          <p:cNvPr id="48" name="TextBox 47"/>
          <p:cNvSpPr txBox="1"/>
          <p:nvPr/>
        </p:nvSpPr>
        <p:spPr>
          <a:xfrm>
            <a:off x="9067800" y="1302051"/>
            <a:ext cx="1417983" cy="523220"/>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800" dirty="0">
                <a:latin typeface="+mj-lt"/>
              </a:rPr>
              <a:t>K = 30? </a:t>
            </a:r>
          </a:p>
        </p:txBody>
      </p:sp>
      <p:sp>
        <p:nvSpPr>
          <p:cNvPr id="2" name="Smiley Face 1"/>
          <p:cNvSpPr/>
          <p:nvPr/>
        </p:nvSpPr>
        <p:spPr>
          <a:xfrm>
            <a:off x="6096000" y="1690688"/>
            <a:ext cx="533400" cy="533400"/>
          </a:xfrm>
          <a:prstGeom prst="smileyFac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491157" y="2081086"/>
            <a:ext cx="1441589" cy="553998"/>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3000" dirty="0">
                <a:latin typeface="+mj-lt"/>
              </a:rPr>
              <a:t>30 </a:t>
            </a:r>
            <a:r>
              <a:rPr lang="en-US" sz="3000">
                <a:latin typeface="+mj-lt"/>
              </a:rPr>
              <a:t>&lt; </a:t>
            </a:r>
            <a:r>
              <a:rPr lang="en-US" sz="3000" smtClean="0">
                <a:latin typeface="+mj-lt"/>
              </a:rPr>
              <a:t>80</a:t>
            </a:r>
            <a:endParaRPr lang="en-US" sz="3000" dirty="0">
              <a:latin typeface="+mj-lt"/>
            </a:endParaRPr>
          </a:p>
        </p:txBody>
      </p:sp>
      <p:sp>
        <p:nvSpPr>
          <p:cNvPr id="51" name="TextBox 50"/>
          <p:cNvSpPr txBox="1"/>
          <p:nvPr/>
        </p:nvSpPr>
        <p:spPr>
          <a:xfrm>
            <a:off x="491157" y="3025482"/>
            <a:ext cx="2362200" cy="553998"/>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3000" dirty="0">
                <a:latin typeface="+mj-lt"/>
              </a:rPr>
              <a:t>30 in [20,60)</a:t>
            </a:r>
          </a:p>
        </p:txBody>
      </p:sp>
      <p:sp>
        <p:nvSpPr>
          <p:cNvPr id="52" name="TextBox 51"/>
          <p:cNvSpPr txBox="1"/>
          <p:nvPr/>
        </p:nvSpPr>
        <p:spPr>
          <a:xfrm>
            <a:off x="491157" y="5899152"/>
            <a:ext cx="2065683" cy="553998"/>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3000" dirty="0">
                <a:latin typeface="+mj-lt"/>
              </a:rPr>
              <a:t>To the data!</a:t>
            </a:r>
          </a:p>
        </p:txBody>
      </p:sp>
      <p:sp>
        <p:nvSpPr>
          <p:cNvPr id="4" name="TextBox 3"/>
          <p:cNvSpPr txBox="1"/>
          <p:nvPr/>
        </p:nvSpPr>
        <p:spPr>
          <a:xfrm>
            <a:off x="9639300" y="5664705"/>
            <a:ext cx="2239716" cy="369332"/>
          </a:xfrm>
          <a:prstGeom prst="rect">
            <a:avLst/>
          </a:prstGeom>
          <a:noFill/>
        </p:spPr>
        <p:txBody>
          <a:bodyPr wrap="none" rtlCol="0">
            <a:spAutoFit/>
          </a:bodyPr>
          <a:lstStyle/>
          <a:p>
            <a:r>
              <a:rPr lang="en-US" i="1" dirty="0" smtClean="0"/>
              <a:t>Not all nodes pictured</a:t>
            </a:r>
            <a:endParaRPr lang="en-US" i="1" dirty="0"/>
          </a:p>
        </p:txBody>
      </p:sp>
      <p:sp>
        <p:nvSpPr>
          <p:cNvPr id="56" name="TextBox 55"/>
          <p:cNvSpPr txBox="1"/>
          <p:nvPr/>
        </p:nvSpPr>
        <p:spPr>
          <a:xfrm>
            <a:off x="491157" y="4441224"/>
            <a:ext cx="2362200" cy="553998"/>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3000" dirty="0">
                <a:latin typeface="+mj-lt"/>
              </a:rPr>
              <a:t>30 in </a:t>
            </a:r>
            <a:r>
              <a:rPr lang="en-US" sz="3000" dirty="0" smtClean="0">
                <a:latin typeface="+mj-lt"/>
              </a:rPr>
              <a:t>[30,40)</a:t>
            </a:r>
            <a:endParaRPr lang="en-US" sz="3000" dirty="0">
              <a:latin typeface="+mj-lt"/>
            </a:endParaRPr>
          </a:p>
        </p:txBody>
      </p:sp>
      <p:grpSp>
        <p:nvGrpSpPr>
          <p:cNvPr id="54" name="Group 53"/>
          <p:cNvGrpSpPr/>
          <p:nvPr/>
        </p:nvGrpSpPr>
        <p:grpSpPr>
          <a:xfrm>
            <a:off x="0" y="-22510"/>
            <a:ext cx="12192000" cy="307777"/>
            <a:chOff x="0" y="-22510"/>
            <a:chExt cx="12192000" cy="307777"/>
          </a:xfrm>
        </p:grpSpPr>
        <p:sp>
          <p:nvSpPr>
            <p:cNvPr id="55" name="Rectangle 54"/>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60" name="TextBox 59"/>
            <p:cNvSpPr txBox="1"/>
            <p:nvPr/>
          </p:nvSpPr>
          <p:spPr>
            <a:xfrm>
              <a:off x="188780" y="-22510"/>
              <a:ext cx="362721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14  &gt;  Section 1  &gt;  B+ Tree design &amp; cost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977017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6.67869E-17 -1.11111E-6 L 0.00326 0.09791 " pathEditMode="relative" rAng="0" ptsTypes="AA">
                                      <p:cBhvr>
                                        <p:cTn id="6" dur="2000" fill="hold"/>
                                        <p:tgtEl>
                                          <p:spTgt spid="2"/>
                                        </p:tgtEl>
                                        <p:attrNameLst>
                                          <p:attrName>ppt_x</p:attrName>
                                          <p:attrName>ppt_y</p:attrName>
                                        </p:attrNameLst>
                                      </p:cBhvr>
                                      <p:rCtr x="313" y="5162"/>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3" nodeType="clickEffect">
                                  <p:stCondLst>
                                    <p:cond delay="0"/>
                                  </p:stCondLst>
                                  <p:childTnLst>
                                    <p:animMotion origin="layout" path="M 0.00326 0.09792 L -0.12891 0.15208 " pathEditMode="relative" rAng="0" ptsTypes="AA">
                                      <p:cBhvr>
                                        <p:cTn id="14" dur="2000" fill="hold"/>
                                        <p:tgtEl>
                                          <p:spTgt spid="2"/>
                                        </p:tgtEl>
                                        <p:attrNameLst>
                                          <p:attrName>ppt_x</p:attrName>
                                          <p:attrName>ppt_y</p:attrName>
                                        </p:attrNameLst>
                                      </p:cBhvr>
                                      <p:rCtr x="-6615" y="2708"/>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0.12891 0.15209 L -0.12891 0.25579 " pathEditMode="relative" rAng="0" ptsTypes="AA">
                                      <p:cBhvr>
                                        <p:cTn id="22" dur="2000" fill="hold"/>
                                        <p:tgtEl>
                                          <p:spTgt spid="2"/>
                                        </p:tgtEl>
                                        <p:attrNameLst>
                                          <p:attrName>ppt_x</p:attrName>
                                          <p:attrName>ppt_y</p:attrName>
                                        </p:attrNameLst>
                                      </p:cBhvr>
                                      <p:rCtr x="-39" y="5069"/>
                                    </p:animMotion>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4" nodeType="clickEffect">
                                  <p:stCondLst>
                                    <p:cond delay="0"/>
                                  </p:stCondLst>
                                  <p:childTnLst>
                                    <p:animMotion origin="layout" path="M -0.12891 0.25579 L -0.10118 0.35486 " pathEditMode="relative" rAng="0" ptsTypes="AA">
                                      <p:cBhvr>
                                        <p:cTn id="26" dur="2000" fill="hold"/>
                                        <p:tgtEl>
                                          <p:spTgt spid="2"/>
                                        </p:tgtEl>
                                        <p:attrNameLst>
                                          <p:attrName>ppt_x</p:attrName>
                                          <p:attrName>ppt_y</p:attrName>
                                        </p:attrNameLst>
                                      </p:cBhvr>
                                      <p:rCtr x="1432" y="4954"/>
                                    </p:animMotion>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grpId="5" nodeType="clickEffect">
                                  <p:stCondLst>
                                    <p:cond delay="0"/>
                                  </p:stCondLst>
                                  <p:childTnLst>
                                    <p:animMotion origin="layout" path="M -0.10118 0.35486 L -0.03685 0.44306 " pathEditMode="relative" rAng="0" ptsTypes="AA">
                                      <p:cBhvr>
                                        <p:cTn id="34" dur="2000" fill="hold"/>
                                        <p:tgtEl>
                                          <p:spTgt spid="2"/>
                                        </p:tgtEl>
                                        <p:attrNameLst>
                                          <p:attrName>ppt_x</p:attrName>
                                          <p:attrName>ppt_y</p:attrName>
                                        </p:attrNameLst>
                                      </p:cBhvr>
                                      <p:rCtr x="3333" y="4444"/>
                                    </p:animMotion>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grpId="2" nodeType="clickEffect">
                                  <p:stCondLst>
                                    <p:cond delay="0"/>
                                  </p:stCondLst>
                                  <p:childTnLst>
                                    <p:animMotion origin="layout" path="M -0.03685 0.44305 L -0.00938 0.62176 " pathEditMode="relative" rAng="0" ptsTypes="AA">
                                      <p:cBhvr>
                                        <p:cTn id="42" dur="2000" fill="hold"/>
                                        <p:tgtEl>
                                          <p:spTgt spid="2"/>
                                        </p:tgtEl>
                                        <p:attrNameLst>
                                          <p:attrName>ppt_x</p:attrName>
                                          <p:attrName>ppt_y</p:attrName>
                                        </p:attrNameLst>
                                      </p:cBhvr>
                                      <p:rCtr x="1367" y="893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 grpId="2" animBg="1"/>
      <p:bldP spid="2" grpId="3" animBg="1"/>
      <p:bldP spid="2" grpId="4" animBg="1"/>
      <p:bldP spid="2" grpId="5" animBg="1"/>
      <p:bldP spid="3" grpId="0" animBg="1"/>
      <p:bldP spid="51" grpId="0" animBg="1"/>
      <p:bldP spid="52" grpId="0" animBg="1"/>
      <p:bldP spid="56"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a:t>B+ Tree </a:t>
            </a:r>
            <a:r>
              <a:rPr lang="en-US" dirty="0" smtClean="0"/>
              <a:t>Range Search Animation</a:t>
            </a:r>
            <a:endParaRPr lang="en-US" dirty="0"/>
          </a:p>
        </p:txBody>
      </p:sp>
      <p:graphicFrame>
        <p:nvGraphicFramePr>
          <p:cNvPr id="77827" name="Group 3"/>
          <p:cNvGraphicFramePr>
            <a:graphicFrameLocks noGrp="1"/>
          </p:cNvGraphicFramePr>
          <p:nvPr>
            <p:extLst/>
          </p:nvPr>
        </p:nvGraphicFramePr>
        <p:xfrm>
          <a:off x="6096000" y="2259013"/>
          <a:ext cx="2133600" cy="685800"/>
        </p:xfrm>
        <a:graphic>
          <a:graphicData uri="http://schemas.openxmlformats.org/drawingml/2006/table">
            <a:tbl>
              <a:tblPr/>
              <a:tblGrid>
                <a:gridCol w="298450"/>
                <a:gridCol w="246063"/>
                <a:gridCol w="249237"/>
                <a:gridCol w="247650"/>
                <a:gridCol w="298450"/>
                <a:gridCol w="249238"/>
                <a:gridCol w="246062"/>
                <a:gridCol w="298450"/>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smtClean="0">
                          <a:ln>
                            <a:noFill/>
                          </a:ln>
                          <a:solidFill>
                            <a:schemeClr val="tx1"/>
                          </a:solidFill>
                          <a:effectLst/>
                          <a:latin typeface="Book Antiqua" pitchFamily="18" charset="0"/>
                        </a:rPr>
                        <a:t>80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7849" name="Group 25"/>
          <p:cNvGraphicFramePr>
            <a:graphicFrameLocks noGrp="1"/>
          </p:cNvGraphicFramePr>
          <p:nvPr>
            <p:extLst/>
          </p:nvPr>
        </p:nvGraphicFramePr>
        <p:xfrm>
          <a:off x="4267200" y="3173413"/>
          <a:ext cx="2133600" cy="685800"/>
        </p:xfrm>
        <a:graphic>
          <a:graphicData uri="http://schemas.openxmlformats.org/drawingml/2006/table">
            <a:tbl>
              <a:tblPr/>
              <a:tblGrid>
                <a:gridCol w="298450"/>
                <a:gridCol w="246063"/>
                <a:gridCol w="249237"/>
                <a:gridCol w="247650"/>
                <a:gridCol w="298450"/>
                <a:gridCol w="249238"/>
                <a:gridCol w="246062"/>
                <a:gridCol w="298450"/>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smtClean="0">
                          <a:ln>
                            <a:noFill/>
                          </a:ln>
                          <a:solidFill>
                            <a:schemeClr val="tx1"/>
                          </a:solidFill>
                          <a:effectLst/>
                          <a:latin typeface="Book Antiqua" pitchFamily="18"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smtClean="0">
                          <a:ln>
                            <a:noFill/>
                          </a:ln>
                          <a:solidFill>
                            <a:schemeClr val="tx1"/>
                          </a:solidFill>
                          <a:effectLst/>
                          <a:latin typeface="Book Antiqua" pitchFamily="18" charset="0"/>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7871" name="Group 47"/>
          <p:cNvGraphicFramePr>
            <a:graphicFrameLocks noGrp="1"/>
          </p:cNvGraphicFramePr>
          <p:nvPr>
            <p:extLst/>
          </p:nvPr>
        </p:nvGraphicFramePr>
        <p:xfrm>
          <a:off x="7696200" y="3173413"/>
          <a:ext cx="2133600" cy="685800"/>
        </p:xfrm>
        <a:graphic>
          <a:graphicData uri="http://schemas.openxmlformats.org/drawingml/2006/table">
            <a:tbl>
              <a:tblPr/>
              <a:tblGrid>
                <a:gridCol w="298450"/>
                <a:gridCol w="246063"/>
                <a:gridCol w="249237"/>
                <a:gridCol w="247650"/>
                <a:gridCol w="298450"/>
                <a:gridCol w="249238"/>
                <a:gridCol w="246062"/>
                <a:gridCol w="298450"/>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smtClean="0">
                          <a:ln>
                            <a:noFill/>
                          </a:ln>
                          <a:solidFill>
                            <a:schemeClr val="tx1"/>
                          </a:solidFill>
                          <a:effectLst/>
                          <a:latin typeface="Book Antiqua" pitchFamily="18"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smtClean="0">
                          <a:ln>
                            <a:noFill/>
                          </a:ln>
                          <a:solidFill>
                            <a:schemeClr val="tx1"/>
                          </a:solidFill>
                          <a:effectLst/>
                          <a:latin typeface="Book Antiqua" pitchFamily="18"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smtClean="0">
                          <a:ln>
                            <a:noFill/>
                          </a:ln>
                          <a:solidFill>
                            <a:schemeClr val="tx1"/>
                          </a:solidFill>
                          <a:effectLst/>
                          <a:latin typeface="Book Antiqua" pitchFamily="18" charset="0"/>
                        </a:rPr>
                        <a:t>140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7893" name="Group 69"/>
          <p:cNvGraphicFramePr>
            <a:graphicFrameLocks noGrp="1"/>
          </p:cNvGraphicFramePr>
          <p:nvPr>
            <p:extLst/>
          </p:nvPr>
        </p:nvGraphicFramePr>
        <p:xfrm>
          <a:off x="3352800" y="4621213"/>
          <a:ext cx="1600200" cy="685800"/>
        </p:xfrm>
        <a:graphic>
          <a:graphicData uri="http://schemas.openxmlformats.org/drawingml/2006/table">
            <a:tbl>
              <a:tblPr/>
              <a:tblGrid>
                <a:gridCol w="223838"/>
                <a:gridCol w="185737"/>
                <a:gridCol w="185738"/>
                <a:gridCol w="185737"/>
                <a:gridCol w="223838"/>
                <a:gridCol w="185737"/>
                <a:gridCol w="185738"/>
                <a:gridCol w="223837"/>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graphicFrame>
        <p:nvGraphicFramePr>
          <p:cNvPr id="77915" name="Group 91"/>
          <p:cNvGraphicFramePr>
            <a:graphicFrameLocks noGrp="1"/>
          </p:cNvGraphicFramePr>
          <p:nvPr>
            <p:extLst/>
          </p:nvPr>
        </p:nvGraphicFramePr>
        <p:xfrm>
          <a:off x="5181600" y="4621213"/>
          <a:ext cx="1600200" cy="685800"/>
        </p:xfrm>
        <a:graphic>
          <a:graphicData uri="http://schemas.openxmlformats.org/drawingml/2006/table">
            <a:tbl>
              <a:tblPr/>
              <a:tblGrid>
                <a:gridCol w="223838"/>
                <a:gridCol w="185737"/>
                <a:gridCol w="185738"/>
                <a:gridCol w="185737"/>
                <a:gridCol w="223838"/>
                <a:gridCol w="185737"/>
                <a:gridCol w="185738"/>
                <a:gridCol w="223837"/>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graphicFrame>
        <p:nvGraphicFramePr>
          <p:cNvPr id="77937" name="Group 113"/>
          <p:cNvGraphicFramePr>
            <a:graphicFrameLocks noGrp="1"/>
          </p:cNvGraphicFramePr>
          <p:nvPr>
            <p:extLst/>
          </p:nvPr>
        </p:nvGraphicFramePr>
        <p:xfrm>
          <a:off x="6934200" y="4621213"/>
          <a:ext cx="1600200" cy="685800"/>
        </p:xfrm>
        <a:graphic>
          <a:graphicData uri="http://schemas.openxmlformats.org/drawingml/2006/table">
            <a:tbl>
              <a:tblPr/>
              <a:tblGrid>
                <a:gridCol w="223838"/>
                <a:gridCol w="185737"/>
                <a:gridCol w="185738"/>
                <a:gridCol w="185737"/>
                <a:gridCol w="223838"/>
                <a:gridCol w="185737"/>
                <a:gridCol w="185738"/>
                <a:gridCol w="223837"/>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graphicFrame>
        <p:nvGraphicFramePr>
          <p:cNvPr id="77959" name="Group 135"/>
          <p:cNvGraphicFramePr>
            <a:graphicFrameLocks noGrp="1"/>
          </p:cNvGraphicFramePr>
          <p:nvPr>
            <p:extLst/>
          </p:nvPr>
        </p:nvGraphicFramePr>
        <p:xfrm>
          <a:off x="8686800" y="4621213"/>
          <a:ext cx="1600200" cy="685800"/>
        </p:xfrm>
        <a:graphic>
          <a:graphicData uri="http://schemas.openxmlformats.org/drawingml/2006/table">
            <a:tbl>
              <a:tblPr/>
              <a:tblGrid>
                <a:gridCol w="223838"/>
                <a:gridCol w="185737"/>
                <a:gridCol w="185738"/>
                <a:gridCol w="185737"/>
                <a:gridCol w="223838"/>
                <a:gridCol w="185737"/>
                <a:gridCol w="185738"/>
                <a:gridCol w="223837"/>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80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sp>
        <p:nvSpPr>
          <p:cNvPr id="77981" name="Line 157"/>
          <p:cNvSpPr>
            <a:spLocks noChangeShapeType="1"/>
          </p:cNvSpPr>
          <p:nvPr/>
        </p:nvSpPr>
        <p:spPr bwMode="auto">
          <a:xfrm flipH="1">
            <a:off x="4267200" y="2792413"/>
            <a:ext cx="1981200" cy="381000"/>
          </a:xfrm>
          <a:prstGeom prst="line">
            <a:avLst/>
          </a:prstGeom>
          <a:noFill/>
          <a:ln w="25400">
            <a:solidFill>
              <a:schemeClr val="tx1"/>
            </a:solidFill>
            <a:round/>
            <a:headEnd/>
            <a:tailEnd type="triangle" w="med" len="med"/>
          </a:ln>
          <a:effectLst/>
        </p:spPr>
        <p:txBody>
          <a:bodyPr/>
          <a:lstStyle/>
          <a:p>
            <a:endParaRPr lang="en-US"/>
          </a:p>
        </p:txBody>
      </p:sp>
      <p:sp>
        <p:nvSpPr>
          <p:cNvPr id="77982" name="Line 158"/>
          <p:cNvSpPr>
            <a:spLocks noChangeShapeType="1"/>
          </p:cNvSpPr>
          <p:nvPr/>
        </p:nvSpPr>
        <p:spPr bwMode="auto">
          <a:xfrm>
            <a:off x="6629400" y="2792413"/>
            <a:ext cx="1066800" cy="381000"/>
          </a:xfrm>
          <a:prstGeom prst="line">
            <a:avLst/>
          </a:prstGeom>
          <a:noFill/>
          <a:ln w="25400">
            <a:solidFill>
              <a:schemeClr val="tx1"/>
            </a:solidFill>
            <a:round/>
            <a:headEnd/>
            <a:tailEnd type="triangle" w="med" len="med"/>
          </a:ln>
          <a:effectLst/>
        </p:spPr>
        <p:txBody>
          <a:bodyPr/>
          <a:lstStyle/>
          <a:p>
            <a:endParaRPr lang="en-US"/>
          </a:p>
        </p:txBody>
      </p:sp>
      <p:sp>
        <p:nvSpPr>
          <p:cNvPr id="77983" name="Line 159"/>
          <p:cNvSpPr>
            <a:spLocks noChangeShapeType="1"/>
          </p:cNvSpPr>
          <p:nvPr/>
        </p:nvSpPr>
        <p:spPr bwMode="auto">
          <a:xfrm flipH="1">
            <a:off x="3352800" y="3706813"/>
            <a:ext cx="1066800" cy="914400"/>
          </a:xfrm>
          <a:prstGeom prst="line">
            <a:avLst/>
          </a:prstGeom>
          <a:noFill/>
          <a:ln w="25400">
            <a:solidFill>
              <a:schemeClr val="tx1"/>
            </a:solidFill>
            <a:round/>
            <a:headEnd/>
            <a:tailEnd type="triangle" w="med" len="med"/>
          </a:ln>
          <a:effectLst/>
        </p:spPr>
        <p:txBody>
          <a:bodyPr/>
          <a:lstStyle/>
          <a:p>
            <a:endParaRPr lang="en-US"/>
          </a:p>
        </p:txBody>
      </p:sp>
      <p:sp>
        <p:nvSpPr>
          <p:cNvPr id="77984" name="Line 160"/>
          <p:cNvSpPr>
            <a:spLocks noChangeShapeType="1"/>
          </p:cNvSpPr>
          <p:nvPr/>
        </p:nvSpPr>
        <p:spPr bwMode="auto">
          <a:xfrm>
            <a:off x="4800600" y="3706813"/>
            <a:ext cx="381000" cy="914400"/>
          </a:xfrm>
          <a:prstGeom prst="line">
            <a:avLst/>
          </a:prstGeom>
          <a:noFill/>
          <a:ln w="25400">
            <a:solidFill>
              <a:schemeClr val="tx1"/>
            </a:solidFill>
            <a:round/>
            <a:headEnd/>
            <a:tailEnd type="triangle" w="med" len="med"/>
          </a:ln>
          <a:effectLst/>
        </p:spPr>
        <p:txBody>
          <a:bodyPr/>
          <a:lstStyle/>
          <a:p>
            <a:endParaRPr lang="en-US"/>
          </a:p>
        </p:txBody>
      </p:sp>
      <p:sp>
        <p:nvSpPr>
          <p:cNvPr id="77985" name="Line 161"/>
          <p:cNvSpPr>
            <a:spLocks noChangeShapeType="1"/>
          </p:cNvSpPr>
          <p:nvPr/>
        </p:nvSpPr>
        <p:spPr bwMode="auto">
          <a:xfrm>
            <a:off x="5257800" y="3706813"/>
            <a:ext cx="1676400" cy="914400"/>
          </a:xfrm>
          <a:prstGeom prst="line">
            <a:avLst/>
          </a:prstGeom>
          <a:noFill/>
          <a:ln w="25400">
            <a:solidFill>
              <a:schemeClr val="tx1"/>
            </a:solidFill>
            <a:round/>
            <a:headEnd/>
            <a:tailEnd type="triangle" w="med" len="med"/>
          </a:ln>
          <a:effectLst/>
        </p:spPr>
        <p:txBody>
          <a:bodyPr/>
          <a:lstStyle/>
          <a:p>
            <a:endParaRPr lang="en-US"/>
          </a:p>
        </p:txBody>
      </p:sp>
      <p:sp>
        <p:nvSpPr>
          <p:cNvPr id="77986" name="Line 162"/>
          <p:cNvSpPr>
            <a:spLocks noChangeShapeType="1"/>
          </p:cNvSpPr>
          <p:nvPr/>
        </p:nvSpPr>
        <p:spPr bwMode="auto">
          <a:xfrm>
            <a:off x="7848600" y="3706813"/>
            <a:ext cx="838200" cy="914400"/>
          </a:xfrm>
          <a:prstGeom prst="line">
            <a:avLst/>
          </a:prstGeom>
          <a:noFill/>
          <a:ln w="25400">
            <a:solidFill>
              <a:schemeClr val="tx1"/>
            </a:solidFill>
            <a:round/>
            <a:headEnd/>
            <a:tailEnd type="triangle" w="med" len="med"/>
          </a:ln>
          <a:effectLst/>
        </p:spPr>
        <p:txBody>
          <a:bodyPr/>
          <a:lstStyle/>
          <a:p>
            <a:endParaRPr lang="en-US"/>
          </a:p>
        </p:txBody>
      </p:sp>
      <p:sp>
        <p:nvSpPr>
          <p:cNvPr id="77990" name="Line 166"/>
          <p:cNvSpPr>
            <a:spLocks noChangeShapeType="1"/>
          </p:cNvSpPr>
          <p:nvPr/>
        </p:nvSpPr>
        <p:spPr bwMode="auto">
          <a:xfrm>
            <a:off x="4876800" y="5154613"/>
            <a:ext cx="304800" cy="0"/>
          </a:xfrm>
          <a:prstGeom prst="line">
            <a:avLst/>
          </a:prstGeom>
          <a:noFill/>
          <a:ln w="25400">
            <a:solidFill>
              <a:schemeClr val="accent2"/>
            </a:solidFill>
            <a:round/>
            <a:headEnd/>
            <a:tailEnd type="triangle" w="med" len="med"/>
          </a:ln>
          <a:effectLst/>
        </p:spPr>
        <p:txBody>
          <a:bodyPr/>
          <a:lstStyle/>
          <a:p>
            <a:endParaRPr lang="en-US"/>
          </a:p>
        </p:txBody>
      </p:sp>
      <p:sp>
        <p:nvSpPr>
          <p:cNvPr id="77991" name="Line 167"/>
          <p:cNvSpPr>
            <a:spLocks noChangeShapeType="1"/>
          </p:cNvSpPr>
          <p:nvPr/>
        </p:nvSpPr>
        <p:spPr bwMode="auto">
          <a:xfrm>
            <a:off x="6629400" y="5154613"/>
            <a:ext cx="304800" cy="0"/>
          </a:xfrm>
          <a:prstGeom prst="line">
            <a:avLst/>
          </a:prstGeom>
          <a:noFill/>
          <a:ln w="25400">
            <a:solidFill>
              <a:schemeClr val="accent2"/>
            </a:solidFill>
            <a:round/>
            <a:headEnd/>
            <a:tailEnd type="triangle" w="med" len="med"/>
          </a:ln>
          <a:effectLst/>
        </p:spPr>
        <p:txBody>
          <a:bodyPr/>
          <a:lstStyle/>
          <a:p>
            <a:endParaRPr lang="en-US"/>
          </a:p>
        </p:txBody>
      </p:sp>
      <p:sp>
        <p:nvSpPr>
          <p:cNvPr id="77992" name="Line 168"/>
          <p:cNvSpPr>
            <a:spLocks noChangeShapeType="1"/>
          </p:cNvSpPr>
          <p:nvPr/>
        </p:nvSpPr>
        <p:spPr bwMode="auto">
          <a:xfrm>
            <a:off x="8458200" y="5154613"/>
            <a:ext cx="228600" cy="0"/>
          </a:xfrm>
          <a:prstGeom prst="line">
            <a:avLst/>
          </a:prstGeom>
          <a:noFill/>
          <a:ln w="25400">
            <a:solidFill>
              <a:schemeClr val="accent2"/>
            </a:solidFill>
            <a:round/>
            <a:headEnd/>
            <a:tailEnd type="triangle" w="med" len="med"/>
          </a:ln>
          <a:effectLst/>
        </p:spPr>
        <p:txBody>
          <a:bodyPr/>
          <a:lstStyle/>
          <a:p>
            <a:endParaRPr lang="en-US"/>
          </a:p>
        </p:txBody>
      </p:sp>
      <p:sp>
        <p:nvSpPr>
          <p:cNvPr id="77993" name="Rectangle 169"/>
          <p:cNvSpPr>
            <a:spLocks noChangeArrowheads="1"/>
          </p:cNvSpPr>
          <p:nvPr/>
        </p:nvSpPr>
        <p:spPr bwMode="auto">
          <a:xfrm>
            <a:off x="3189198"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10</a:t>
            </a:r>
            <a:endParaRPr lang="en-US" sz="1400" dirty="0"/>
          </a:p>
        </p:txBody>
      </p:sp>
      <p:sp>
        <p:nvSpPr>
          <p:cNvPr id="77994" name="Rectangle 170"/>
          <p:cNvSpPr>
            <a:spLocks noChangeArrowheads="1"/>
          </p:cNvSpPr>
          <p:nvPr/>
        </p:nvSpPr>
        <p:spPr bwMode="auto">
          <a:xfrm>
            <a:off x="38882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12</a:t>
            </a:r>
            <a:endParaRPr lang="en-US" sz="1400" dirty="0"/>
          </a:p>
        </p:txBody>
      </p:sp>
      <p:sp>
        <p:nvSpPr>
          <p:cNvPr id="77995" name="Rectangle 171"/>
          <p:cNvSpPr>
            <a:spLocks noChangeArrowheads="1"/>
          </p:cNvSpPr>
          <p:nvPr/>
        </p:nvSpPr>
        <p:spPr bwMode="auto">
          <a:xfrm>
            <a:off x="44216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15</a:t>
            </a:r>
            <a:endParaRPr lang="en-US" sz="1400" dirty="0"/>
          </a:p>
        </p:txBody>
      </p:sp>
      <p:sp>
        <p:nvSpPr>
          <p:cNvPr id="77996" name="Rectangle 172"/>
          <p:cNvSpPr>
            <a:spLocks noChangeArrowheads="1"/>
          </p:cNvSpPr>
          <p:nvPr/>
        </p:nvSpPr>
        <p:spPr bwMode="auto">
          <a:xfrm>
            <a:off x="5031233"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20</a:t>
            </a:r>
            <a:endParaRPr lang="en-US" sz="1400" dirty="0"/>
          </a:p>
        </p:txBody>
      </p:sp>
      <p:sp>
        <p:nvSpPr>
          <p:cNvPr id="77997" name="Rectangle 173"/>
          <p:cNvSpPr>
            <a:spLocks noChangeArrowheads="1"/>
          </p:cNvSpPr>
          <p:nvPr/>
        </p:nvSpPr>
        <p:spPr bwMode="auto">
          <a:xfrm>
            <a:off x="56408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28</a:t>
            </a:r>
            <a:endParaRPr lang="en-US" sz="1400" dirty="0"/>
          </a:p>
        </p:txBody>
      </p:sp>
      <p:sp>
        <p:nvSpPr>
          <p:cNvPr id="77998" name="Rectangle 174"/>
          <p:cNvSpPr>
            <a:spLocks noChangeArrowheads="1"/>
          </p:cNvSpPr>
          <p:nvPr/>
        </p:nvSpPr>
        <p:spPr bwMode="auto">
          <a:xfrm>
            <a:off x="60980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30</a:t>
            </a:r>
            <a:endParaRPr lang="en-US" sz="1400" dirty="0"/>
          </a:p>
        </p:txBody>
      </p:sp>
      <p:sp>
        <p:nvSpPr>
          <p:cNvPr id="77999" name="Rectangle 175"/>
          <p:cNvSpPr>
            <a:spLocks noChangeArrowheads="1"/>
          </p:cNvSpPr>
          <p:nvPr/>
        </p:nvSpPr>
        <p:spPr bwMode="auto">
          <a:xfrm>
            <a:off x="66314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40</a:t>
            </a:r>
            <a:endParaRPr lang="en-US" sz="1400" dirty="0"/>
          </a:p>
        </p:txBody>
      </p:sp>
      <p:sp>
        <p:nvSpPr>
          <p:cNvPr id="78000" name="Rectangle 176"/>
          <p:cNvSpPr>
            <a:spLocks noChangeArrowheads="1"/>
          </p:cNvSpPr>
          <p:nvPr/>
        </p:nvSpPr>
        <p:spPr bwMode="auto">
          <a:xfrm>
            <a:off x="70886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59</a:t>
            </a:r>
            <a:endParaRPr lang="en-US" sz="1400" dirty="0"/>
          </a:p>
        </p:txBody>
      </p:sp>
      <p:sp>
        <p:nvSpPr>
          <p:cNvPr id="78001" name="Rectangle 177"/>
          <p:cNvSpPr>
            <a:spLocks noChangeArrowheads="1"/>
          </p:cNvSpPr>
          <p:nvPr/>
        </p:nvSpPr>
        <p:spPr bwMode="auto">
          <a:xfrm>
            <a:off x="75458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63</a:t>
            </a:r>
            <a:endParaRPr lang="en-US" sz="1400" dirty="0"/>
          </a:p>
        </p:txBody>
      </p:sp>
      <p:sp>
        <p:nvSpPr>
          <p:cNvPr id="78002" name="Rectangle 178"/>
          <p:cNvSpPr>
            <a:spLocks noChangeArrowheads="1"/>
          </p:cNvSpPr>
          <p:nvPr/>
        </p:nvSpPr>
        <p:spPr bwMode="auto">
          <a:xfrm>
            <a:off x="8003033"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80</a:t>
            </a:r>
            <a:endParaRPr lang="en-US" sz="1400" dirty="0"/>
          </a:p>
        </p:txBody>
      </p:sp>
      <p:sp>
        <p:nvSpPr>
          <p:cNvPr id="78003" name="Rectangle 179"/>
          <p:cNvSpPr>
            <a:spLocks noChangeArrowheads="1"/>
          </p:cNvSpPr>
          <p:nvPr/>
        </p:nvSpPr>
        <p:spPr bwMode="auto">
          <a:xfrm>
            <a:off x="85364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84</a:t>
            </a:r>
            <a:endParaRPr lang="en-US" sz="1400" dirty="0"/>
          </a:p>
        </p:txBody>
      </p:sp>
      <p:sp>
        <p:nvSpPr>
          <p:cNvPr id="78004" name="Rectangle 180"/>
          <p:cNvSpPr>
            <a:spLocks noChangeArrowheads="1"/>
          </p:cNvSpPr>
          <p:nvPr/>
        </p:nvSpPr>
        <p:spPr bwMode="auto">
          <a:xfrm>
            <a:off x="90698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89</a:t>
            </a:r>
            <a:endParaRPr lang="en-US" sz="1400" dirty="0"/>
          </a:p>
        </p:txBody>
      </p:sp>
      <p:sp>
        <p:nvSpPr>
          <p:cNvPr id="78005" name="Line 181"/>
          <p:cNvSpPr>
            <a:spLocks noChangeShapeType="1"/>
          </p:cNvSpPr>
          <p:nvPr/>
        </p:nvSpPr>
        <p:spPr bwMode="auto">
          <a:xfrm flipH="1">
            <a:off x="3352800" y="5154613"/>
            <a:ext cx="152400" cy="838200"/>
          </a:xfrm>
          <a:prstGeom prst="line">
            <a:avLst/>
          </a:prstGeom>
          <a:noFill/>
          <a:ln w="25400">
            <a:solidFill>
              <a:schemeClr val="tx1"/>
            </a:solidFill>
            <a:round/>
            <a:headEnd/>
            <a:tailEnd type="triangle" w="med" len="med"/>
          </a:ln>
          <a:effectLst/>
        </p:spPr>
        <p:txBody>
          <a:bodyPr/>
          <a:lstStyle/>
          <a:p>
            <a:endParaRPr lang="en-US"/>
          </a:p>
        </p:txBody>
      </p:sp>
      <p:sp>
        <p:nvSpPr>
          <p:cNvPr id="78006" name="Line 182"/>
          <p:cNvSpPr>
            <a:spLocks noChangeShapeType="1"/>
          </p:cNvSpPr>
          <p:nvPr/>
        </p:nvSpPr>
        <p:spPr bwMode="auto">
          <a:xfrm>
            <a:off x="3810000" y="5154613"/>
            <a:ext cx="76200" cy="838200"/>
          </a:xfrm>
          <a:prstGeom prst="line">
            <a:avLst/>
          </a:prstGeom>
          <a:noFill/>
          <a:ln w="25400">
            <a:solidFill>
              <a:schemeClr val="tx1"/>
            </a:solidFill>
            <a:round/>
            <a:headEnd/>
            <a:tailEnd type="triangle" w="med" len="med"/>
          </a:ln>
          <a:effectLst/>
        </p:spPr>
        <p:txBody>
          <a:bodyPr/>
          <a:lstStyle/>
          <a:p>
            <a:endParaRPr lang="en-US"/>
          </a:p>
        </p:txBody>
      </p:sp>
      <p:sp>
        <p:nvSpPr>
          <p:cNvPr id="78007" name="Line 183"/>
          <p:cNvSpPr>
            <a:spLocks noChangeShapeType="1"/>
          </p:cNvSpPr>
          <p:nvPr/>
        </p:nvSpPr>
        <p:spPr bwMode="auto">
          <a:xfrm>
            <a:off x="4191000" y="5154613"/>
            <a:ext cx="228600" cy="838200"/>
          </a:xfrm>
          <a:prstGeom prst="line">
            <a:avLst/>
          </a:prstGeom>
          <a:noFill/>
          <a:ln w="25400">
            <a:solidFill>
              <a:schemeClr val="tx1"/>
            </a:solidFill>
            <a:round/>
            <a:headEnd/>
            <a:tailEnd type="triangle" w="med" len="med"/>
          </a:ln>
          <a:effectLst/>
        </p:spPr>
        <p:txBody>
          <a:bodyPr/>
          <a:lstStyle/>
          <a:p>
            <a:endParaRPr lang="en-US"/>
          </a:p>
        </p:txBody>
      </p:sp>
      <p:sp>
        <p:nvSpPr>
          <p:cNvPr id="78008" name="Line 184"/>
          <p:cNvSpPr>
            <a:spLocks noChangeShapeType="1"/>
          </p:cNvSpPr>
          <p:nvPr/>
        </p:nvSpPr>
        <p:spPr bwMode="auto">
          <a:xfrm flipH="1">
            <a:off x="5029200" y="5154613"/>
            <a:ext cx="304800" cy="838200"/>
          </a:xfrm>
          <a:prstGeom prst="line">
            <a:avLst/>
          </a:prstGeom>
          <a:noFill/>
          <a:ln w="25400">
            <a:solidFill>
              <a:schemeClr val="tx1"/>
            </a:solidFill>
            <a:round/>
            <a:headEnd/>
            <a:tailEnd type="triangle" w="med" len="med"/>
          </a:ln>
          <a:effectLst/>
        </p:spPr>
        <p:txBody>
          <a:bodyPr/>
          <a:lstStyle/>
          <a:p>
            <a:endParaRPr lang="en-US"/>
          </a:p>
        </p:txBody>
      </p:sp>
      <p:sp>
        <p:nvSpPr>
          <p:cNvPr id="78009" name="Line 185"/>
          <p:cNvSpPr>
            <a:spLocks noChangeShapeType="1"/>
          </p:cNvSpPr>
          <p:nvPr/>
        </p:nvSpPr>
        <p:spPr bwMode="auto">
          <a:xfrm>
            <a:off x="5638799" y="5154613"/>
            <a:ext cx="152399" cy="838200"/>
          </a:xfrm>
          <a:prstGeom prst="line">
            <a:avLst/>
          </a:prstGeom>
          <a:noFill/>
          <a:ln w="25400">
            <a:solidFill>
              <a:schemeClr val="tx1"/>
            </a:solidFill>
            <a:round/>
            <a:headEnd/>
            <a:tailEnd type="triangle" w="med" len="med"/>
          </a:ln>
          <a:effectLst/>
        </p:spPr>
        <p:txBody>
          <a:bodyPr/>
          <a:lstStyle/>
          <a:p>
            <a:endParaRPr lang="en-US"/>
          </a:p>
        </p:txBody>
      </p:sp>
      <p:sp>
        <p:nvSpPr>
          <p:cNvPr id="78010" name="Line 186"/>
          <p:cNvSpPr>
            <a:spLocks noChangeShapeType="1"/>
          </p:cNvSpPr>
          <p:nvPr/>
        </p:nvSpPr>
        <p:spPr bwMode="auto">
          <a:xfrm>
            <a:off x="5943600" y="5154613"/>
            <a:ext cx="152400" cy="838200"/>
          </a:xfrm>
          <a:prstGeom prst="line">
            <a:avLst/>
          </a:prstGeom>
          <a:noFill/>
          <a:ln w="25400">
            <a:solidFill>
              <a:schemeClr val="tx1"/>
            </a:solidFill>
            <a:round/>
            <a:headEnd/>
            <a:tailEnd type="triangle" w="med" len="med"/>
          </a:ln>
          <a:effectLst/>
        </p:spPr>
        <p:txBody>
          <a:bodyPr/>
          <a:lstStyle/>
          <a:p>
            <a:endParaRPr lang="en-US"/>
          </a:p>
        </p:txBody>
      </p:sp>
      <p:sp>
        <p:nvSpPr>
          <p:cNvPr id="78011" name="Line 187"/>
          <p:cNvSpPr>
            <a:spLocks noChangeShapeType="1"/>
          </p:cNvSpPr>
          <p:nvPr/>
        </p:nvSpPr>
        <p:spPr bwMode="auto">
          <a:xfrm>
            <a:off x="6324600" y="5154613"/>
            <a:ext cx="304800" cy="838200"/>
          </a:xfrm>
          <a:prstGeom prst="line">
            <a:avLst/>
          </a:prstGeom>
          <a:noFill/>
          <a:ln w="25400">
            <a:solidFill>
              <a:schemeClr val="tx1"/>
            </a:solidFill>
            <a:round/>
            <a:headEnd/>
            <a:tailEnd type="triangle" w="med" len="med"/>
          </a:ln>
          <a:effectLst/>
        </p:spPr>
        <p:txBody>
          <a:bodyPr/>
          <a:lstStyle/>
          <a:p>
            <a:endParaRPr lang="en-US"/>
          </a:p>
        </p:txBody>
      </p:sp>
      <p:sp>
        <p:nvSpPr>
          <p:cNvPr id="78012" name="Line 188"/>
          <p:cNvSpPr>
            <a:spLocks noChangeShapeType="1"/>
          </p:cNvSpPr>
          <p:nvPr/>
        </p:nvSpPr>
        <p:spPr bwMode="auto">
          <a:xfrm>
            <a:off x="7086600" y="5154613"/>
            <a:ext cx="0" cy="838200"/>
          </a:xfrm>
          <a:prstGeom prst="line">
            <a:avLst/>
          </a:prstGeom>
          <a:noFill/>
          <a:ln w="25400">
            <a:solidFill>
              <a:schemeClr val="tx1"/>
            </a:solidFill>
            <a:round/>
            <a:headEnd/>
            <a:tailEnd type="triangle" w="med" len="med"/>
          </a:ln>
          <a:effectLst/>
        </p:spPr>
        <p:txBody>
          <a:bodyPr/>
          <a:lstStyle/>
          <a:p>
            <a:endParaRPr lang="en-US"/>
          </a:p>
        </p:txBody>
      </p:sp>
      <p:sp>
        <p:nvSpPr>
          <p:cNvPr id="78013" name="Line 189"/>
          <p:cNvSpPr>
            <a:spLocks noChangeShapeType="1"/>
          </p:cNvSpPr>
          <p:nvPr/>
        </p:nvSpPr>
        <p:spPr bwMode="auto">
          <a:xfrm>
            <a:off x="7315200" y="5078413"/>
            <a:ext cx="228600" cy="914400"/>
          </a:xfrm>
          <a:prstGeom prst="line">
            <a:avLst/>
          </a:prstGeom>
          <a:noFill/>
          <a:ln w="25400">
            <a:solidFill>
              <a:schemeClr val="tx1"/>
            </a:solidFill>
            <a:round/>
            <a:headEnd/>
            <a:tailEnd type="triangle" w="med" len="med"/>
          </a:ln>
          <a:effectLst/>
        </p:spPr>
        <p:txBody>
          <a:bodyPr/>
          <a:lstStyle/>
          <a:p>
            <a:endParaRPr lang="en-US"/>
          </a:p>
        </p:txBody>
      </p:sp>
      <p:sp>
        <p:nvSpPr>
          <p:cNvPr id="78014" name="Line 190"/>
          <p:cNvSpPr>
            <a:spLocks noChangeShapeType="1"/>
          </p:cNvSpPr>
          <p:nvPr/>
        </p:nvSpPr>
        <p:spPr bwMode="auto">
          <a:xfrm flipH="1">
            <a:off x="8001000" y="5154613"/>
            <a:ext cx="838200" cy="838200"/>
          </a:xfrm>
          <a:prstGeom prst="line">
            <a:avLst/>
          </a:prstGeom>
          <a:noFill/>
          <a:ln w="25400">
            <a:solidFill>
              <a:schemeClr val="tx1"/>
            </a:solidFill>
            <a:round/>
            <a:headEnd/>
            <a:tailEnd type="triangle" w="med" len="med"/>
          </a:ln>
          <a:effectLst/>
        </p:spPr>
        <p:txBody>
          <a:bodyPr/>
          <a:lstStyle/>
          <a:p>
            <a:endParaRPr lang="en-US"/>
          </a:p>
        </p:txBody>
      </p:sp>
      <p:sp>
        <p:nvSpPr>
          <p:cNvPr id="78015" name="Line 191"/>
          <p:cNvSpPr>
            <a:spLocks noChangeShapeType="1"/>
          </p:cNvSpPr>
          <p:nvPr/>
        </p:nvSpPr>
        <p:spPr bwMode="auto">
          <a:xfrm flipH="1">
            <a:off x="8534400" y="5154613"/>
            <a:ext cx="609600" cy="838200"/>
          </a:xfrm>
          <a:prstGeom prst="line">
            <a:avLst/>
          </a:prstGeom>
          <a:noFill/>
          <a:ln w="25400">
            <a:solidFill>
              <a:schemeClr val="tx1"/>
            </a:solidFill>
            <a:round/>
            <a:headEnd/>
            <a:tailEnd type="triangle" w="med" len="med"/>
          </a:ln>
          <a:effectLst/>
        </p:spPr>
        <p:txBody>
          <a:bodyPr/>
          <a:lstStyle/>
          <a:p>
            <a:endParaRPr lang="en-US"/>
          </a:p>
        </p:txBody>
      </p:sp>
      <p:sp>
        <p:nvSpPr>
          <p:cNvPr id="78016" name="Line 192"/>
          <p:cNvSpPr>
            <a:spLocks noChangeShapeType="1"/>
          </p:cNvSpPr>
          <p:nvPr/>
        </p:nvSpPr>
        <p:spPr bwMode="auto">
          <a:xfrm flipH="1">
            <a:off x="9067800" y="5154613"/>
            <a:ext cx="457200" cy="838200"/>
          </a:xfrm>
          <a:prstGeom prst="line">
            <a:avLst/>
          </a:prstGeom>
          <a:noFill/>
          <a:ln w="25400">
            <a:solidFill>
              <a:schemeClr val="tx1"/>
            </a:solidFill>
            <a:round/>
            <a:headEnd/>
            <a:tailEnd type="triangle" w="med" len="med"/>
          </a:ln>
          <a:effectLst/>
        </p:spPr>
        <p:txBody>
          <a:bodyPr/>
          <a:lstStyle/>
          <a:p>
            <a:endParaRPr lang="en-US"/>
          </a:p>
        </p:txBody>
      </p:sp>
      <p:sp>
        <p:nvSpPr>
          <p:cNvPr id="78017" name="Line 193"/>
          <p:cNvSpPr>
            <a:spLocks noChangeShapeType="1"/>
          </p:cNvSpPr>
          <p:nvPr/>
        </p:nvSpPr>
        <p:spPr bwMode="auto">
          <a:xfrm>
            <a:off x="10210800" y="5154613"/>
            <a:ext cx="304800" cy="0"/>
          </a:xfrm>
          <a:prstGeom prst="line">
            <a:avLst/>
          </a:prstGeom>
          <a:noFill/>
          <a:ln w="25400">
            <a:solidFill>
              <a:schemeClr val="accent2"/>
            </a:solidFill>
            <a:round/>
            <a:headEnd/>
            <a:tailEnd type="triangle" w="med" len="med"/>
          </a:ln>
          <a:effectLst/>
        </p:spPr>
        <p:txBody>
          <a:bodyPr/>
          <a:lstStyle/>
          <a:p>
            <a:endParaRPr lang="en-US"/>
          </a:p>
        </p:txBody>
      </p:sp>
      <p:sp>
        <p:nvSpPr>
          <p:cNvPr id="48" name="TextBox 47"/>
          <p:cNvSpPr txBox="1"/>
          <p:nvPr/>
        </p:nvSpPr>
        <p:spPr>
          <a:xfrm>
            <a:off x="9067800" y="1302051"/>
            <a:ext cx="2286000" cy="523220"/>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800">
                <a:latin typeface="+mj-lt"/>
              </a:rPr>
              <a:t>K </a:t>
            </a:r>
            <a:r>
              <a:rPr lang="en-US" sz="2800" smtClean="0">
                <a:latin typeface="+mj-lt"/>
              </a:rPr>
              <a:t>in [30,85]? </a:t>
            </a:r>
            <a:endParaRPr lang="en-US" sz="2800" dirty="0">
              <a:latin typeface="+mj-lt"/>
            </a:endParaRPr>
          </a:p>
        </p:txBody>
      </p:sp>
      <p:sp>
        <p:nvSpPr>
          <p:cNvPr id="3" name="TextBox 2"/>
          <p:cNvSpPr txBox="1"/>
          <p:nvPr/>
        </p:nvSpPr>
        <p:spPr>
          <a:xfrm>
            <a:off x="491157" y="2081086"/>
            <a:ext cx="1441589" cy="553998"/>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3000" dirty="0">
                <a:latin typeface="+mj-lt"/>
              </a:rPr>
              <a:t>30 </a:t>
            </a:r>
            <a:r>
              <a:rPr lang="en-US" sz="3000">
                <a:latin typeface="+mj-lt"/>
              </a:rPr>
              <a:t>&lt; </a:t>
            </a:r>
            <a:r>
              <a:rPr lang="en-US" sz="3000" smtClean="0">
                <a:latin typeface="+mj-lt"/>
              </a:rPr>
              <a:t>80</a:t>
            </a:r>
            <a:endParaRPr lang="en-US" sz="3000" dirty="0">
              <a:latin typeface="+mj-lt"/>
            </a:endParaRPr>
          </a:p>
        </p:txBody>
      </p:sp>
      <p:sp>
        <p:nvSpPr>
          <p:cNvPr id="51" name="TextBox 50"/>
          <p:cNvSpPr txBox="1"/>
          <p:nvPr/>
        </p:nvSpPr>
        <p:spPr>
          <a:xfrm>
            <a:off x="491157" y="3025482"/>
            <a:ext cx="2362200" cy="553998"/>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3000" dirty="0">
                <a:latin typeface="+mj-lt"/>
              </a:rPr>
              <a:t>30 in [20,60)</a:t>
            </a:r>
          </a:p>
        </p:txBody>
      </p:sp>
      <p:sp>
        <p:nvSpPr>
          <p:cNvPr id="52" name="TextBox 51"/>
          <p:cNvSpPr txBox="1"/>
          <p:nvPr/>
        </p:nvSpPr>
        <p:spPr>
          <a:xfrm>
            <a:off x="491157" y="5899152"/>
            <a:ext cx="2065683" cy="553998"/>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3000" dirty="0">
                <a:latin typeface="+mj-lt"/>
              </a:rPr>
              <a:t>To the data!</a:t>
            </a:r>
          </a:p>
        </p:txBody>
      </p:sp>
      <p:sp>
        <p:nvSpPr>
          <p:cNvPr id="4" name="TextBox 3"/>
          <p:cNvSpPr txBox="1"/>
          <p:nvPr/>
        </p:nvSpPr>
        <p:spPr>
          <a:xfrm>
            <a:off x="9639300" y="5664705"/>
            <a:ext cx="2239716" cy="369332"/>
          </a:xfrm>
          <a:prstGeom prst="rect">
            <a:avLst/>
          </a:prstGeom>
          <a:noFill/>
        </p:spPr>
        <p:txBody>
          <a:bodyPr wrap="none" rtlCol="0">
            <a:spAutoFit/>
          </a:bodyPr>
          <a:lstStyle/>
          <a:p>
            <a:r>
              <a:rPr lang="en-US" i="1" dirty="0" smtClean="0"/>
              <a:t>Not all nodes pictured</a:t>
            </a:r>
            <a:endParaRPr lang="en-US" i="1" dirty="0"/>
          </a:p>
        </p:txBody>
      </p:sp>
      <p:sp>
        <p:nvSpPr>
          <p:cNvPr id="56" name="TextBox 55"/>
          <p:cNvSpPr txBox="1"/>
          <p:nvPr/>
        </p:nvSpPr>
        <p:spPr>
          <a:xfrm>
            <a:off x="491157" y="4441224"/>
            <a:ext cx="2362200" cy="553998"/>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3000" dirty="0">
                <a:latin typeface="+mj-lt"/>
              </a:rPr>
              <a:t>30 in </a:t>
            </a:r>
            <a:r>
              <a:rPr lang="en-US" sz="3000" dirty="0" smtClean="0">
                <a:latin typeface="+mj-lt"/>
              </a:rPr>
              <a:t>[30,40)</a:t>
            </a:r>
            <a:endParaRPr lang="en-US" sz="3000" dirty="0">
              <a:latin typeface="+mj-lt"/>
            </a:endParaRPr>
          </a:p>
        </p:txBody>
      </p:sp>
      <p:sp>
        <p:nvSpPr>
          <p:cNvPr id="57" name="Smiley Face 56"/>
          <p:cNvSpPr/>
          <p:nvPr/>
        </p:nvSpPr>
        <p:spPr>
          <a:xfrm>
            <a:off x="6134100" y="1636042"/>
            <a:ext cx="533400" cy="533400"/>
          </a:xfrm>
          <a:prstGeom prst="smileyFac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8" name="Group 57"/>
          <p:cNvGrpSpPr/>
          <p:nvPr/>
        </p:nvGrpSpPr>
        <p:grpSpPr>
          <a:xfrm>
            <a:off x="0" y="-22510"/>
            <a:ext cx="12192000" cy="307777"/>
            <a:chOff x="0" y="-22510"/>
            <a:chExt cx="12192000" cy="307777"/>
          </a:xfrm>
        </p:grpSpPr>
        <p:sp>
          <p:nvSpPr>
            <p:cNvPr id="59" name="Rectangle 5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60" name="TextBox 59"/>
            <p:cNvSpPr txBox="1"/>
            <p:nvPr/>
          </p:nvSpPr>
          <p:spPr>
            <a:xfrm>
              <a:off x="188780" y="-22510"/>
              <a:ext cx="362721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14  &gt;  Section 1  &gt;  B+ Tree design &amp; cost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939952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00326 0.03958 L -0.025 0.11666 " pathEditMode="relative" rAng="0" ptsTypes="AA">
                                      <p:cBhvr>
                                        <p:cTn id="10" dur="2000" fill="hold"/>
                                        <p:tgtEl>
                                          <p:spTgt spid="57"/>
                                        </p:tgtEl>
                                        <p:attrNameLst>
                                          <p:attrName>ppt_x</p:attrName>
                                          <p:attrName>ppt_y</p:attrName>
                                        </p:attrNameLst>
                                      </p:cBhvr>
                                      <p:rCtr x="-1419" y="3843"/>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2" nodeType="clickEffect">
                                  <p:stCondLst>
                                    <p:cond delay="0"/>
                                  </p:stCondLst>
                                  <p:childTnLst>
                                    <p:animMotion origin="layout" path="M -0.025 0.11666 L -0.175 0.14027 " pathEditMode="relative" rAng="0" ptsTypes="AA">
                                      <p:cBhvr>
                                        <p:cTn id="14" dur="2000" fill="hold"/>
                                        <p:tgtEl>
                                          <p:spTgt spid="57"/>
                                        </p:tgtEl>
                                        <p:attrNameLst>
                                          <p:attrName>ppt_x</p:attrName>
                                          <p:attrName>ppt_y</p:attrName>
                                        </p:attrNameLst>
                                      </p:cBhvr>
                                      <p:rCtr x="-7656" y="1181"/>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0.175 0.14028 L -0.13216 0.2625 " pathEditMode="relative" rAng="0" ptsTypes="AA">
                                      <p:cBhvr>
                                        <p:cTn id="22" dur="2000" fill="hold"/>
                                        <p:tgtEl>
                                          <p:spTgt spid="57"/>
                                        </p:tgtEl>
                                        <p:attrNameLst>
                                          <p:attrName>ppt_x</p:attrName>
                                          <p:attrName>ppt_y</p:attrName>
                                        </p:attrNameLst>
                                      </p:cBhvr>
                                      <p:rCtr x="2135" y="6644"/>
                                    </p:animMotion>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3" nodeType="clickEffect">
                                  <p:stCondLst>
                                    <p:cond delay="0"/>
                                  </p:stCondLst>
                                  <p:childTnLst>
                                    <p:animMotion origin="layout" path="M -0.13216 0.2625 L -0.0875 0.35139 " pathEditMode="relative" rAng="0" ptsTypes="AA">
                                      <p:cBhvr>
                                        <p:cTn id="26" dur="2000" fill="hold"/>
                                        <p:tgtEl>
                                          <p:spTgt spid="57"/>
                                        </p:tgtEl>
                                        <p:attrNameLst>
                                          <p:attrName>ppt_x</p:attrName>
                                          <p:attrName>ppt_y</p:attrName>
                                        </p:attrNameLst>
                                      </p:cBhvr>
                                      <p:rCtr x="2227" y="4444"/>
                                    </p:animMotion>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grpId="4" nodeType="clickEffect">
                                  <p:stCondLst>
                                    <p:cond delay="0"/>
                                  </p:stCondLst>
                                  <p:childTnLst>
                                    <p:animMotion origin="layout" path="M -0.0875 0.35139 L -0.03229 0.50625 " pathEditMode="relative" rAng="0" ptsTypes="AA">
                                      <p:cBhvr>
                                        <p:cTn id="34" dur="2000" fill="hold"/>
                                        <p:tgtEl>
                                          <p:spTgt spid="57"/>
                                        </p:tgtEl>
                                        <p:attrNameLst>
                                          <p:attrName>ppt_x</p:attrName>
                                          <p:attrName>ppt_y</p:attrName>
                                        </p:attrNameLst>
                                      </p:cBhvr>
                                      <p:rCtr x="2799" y="7245"/>
                                    </p:animMotion>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grpId="5" nodeType="clickEffect">
                                  <p:stCondLst>
                                    <p:cond delay="0"/>
                                  </p:stCondLst>
                                  <p:childTnLst>
                                    <p:animMotion origin="layout" path="M -0.03229 0.50625 C -0.03177 0.48958 -0.03646 0.45717 -0.02201 0.44791 C -0.00898 0.46064 -0.0069 0.48194 0 0.50046 C 0.00091 0.51273 0.00143 0.51898 0.00443 0.52963 C 0.00651 0.60115 0.00599 0.57801 0 0.55301 C 0.00143 0.52291 -0.00052 0.47963 0.02188 0.45949 C 0.02552 0.44953 0.02331 0.45231 0.0306 0.44583 C 0.03333 0.44305 0.03945 0.43796 0.03945 0.43819 C 0.04219 0.43912 0.04557 0.43958 0.04818 0.44189 C 0.05143 0.4449 0.05299 0.45046 0.05404 0.45555 C 0.05703 0.47245 0.05781 0.49213 0.06289 0.50833 C 0.06328 0.52523 0.06354 0.54213 0.06432 0.55902 C 0.06445 0.56666 0.06563 0.59004 0.06563 0.5824 C 0.06563 0.5699 0.06458 0.55764 0.06432 0.54537 C 0.06497 0.50439 0.05924 0.44189 0.09792 0.42824 C 0.10417 0.42893 0.11341 0.42314 0.11693 0.43032 C 0.12266 0.44236 0.11602 0.47014 0.10964 0.48287 C 0.10664 0.50347 0.10677 0.52523 0.10234 0.54537 C 0.1013 0.55625 0.09883 0.58935 0.09935 0.57847 C 0.09987 0.56551 0.09479 0.49421 0.11393 0.47708 C 0.11914 0.46666 0.12591 0.45532 0.13438 0.44976 C 0.13828 0.45023 0.14245 0.44953 0.14622 0.45162 C 0.14987 0.45347 0.15143 0.47476 0.15195 0.47893 C 0.15247 0.49699 0.15156 0.51527 0.15352 0.53356 C 0.15365 0.53634 0.15599 0.52847 0.15651 0.52569 C 0.15729 0.51851 0.15703 0.51134 0.15781 0.50439 C 0.1599 0.48379 0.17174 0.46389 0.18698 0.45764 C 0.19427 0.45092 0.20339 0.44907 0.21198 0.44583 C 0.2207 0.44236 0.22904 0.43819 0.23828 0.43611 C 0.24844 0.43657 0.25872 0.43564 0.26901 0.43796 C 0.27396 0.43889 0.27904 0.44189 0.28359 0.44583 C 0.28646 0.44838 0.29245 0.4537 0.29245 0.45393 C 0.29323 0.45555 0.29531 0.45694 0.29531 0.45949 C 0.29531 0.47083 0.28151 0.48426 0.27487 0.48865 C 0.26797 0.50069 0.25781 0.51666 0.24714 0.52199 C 0.24193 0.53055 0.23672 0.53356 0.23099 0.54143 C 0.22604 0.54768 0.22344 0.5537 0.21771 0.55902 C 0.20938 0.5743 0.21432 0.57083 0.20612 0.57453 C 0.2056 0.57639 0.20313 0.58125 0.20456 0.58032 C 0.21497 0.57199 0.21927 0.55509 0.22656 0.54328 C 0.22865 0.53958 0.23164 0.53703 0.23385 0.53356 C 0.23568 0.53055 0.23633 0.52662 0.23828 0.52384 C 0.24167 0.51805 0.24674 0.51412 0.25 0.50833 C 0.25339 0.50185 0.2556 0.49398 0.26016 0.48865 C 0.26354 0.48426 0.26914 0.4824 0.27188 0.47708 C 0.28529 0.45023 0.2707 0.47639 0.28359 0.45949 C 0.28789 0.45347 0.29141 0.44282 0.29818 0.44004 C 0.30182 0.43819 0.30599 0.43865 0.3099 0.43796 C 0.3276 0.44074 0.32786 0.43472 0.32161 0.46921 C 0.31953 0.48032 0.30938 0.48726 0.30404 0.49467 C 0.29635 0.50463 0.29922 0.50439 0.29245 0.51597 C 0.27682 0.54166 0.29323 0.51041 0.28359 0.52963 C 0.28073 0.54097 0.28411 0.53032 0.27786 0.54143 C 0.27604 0.54444 0.27474 0.54768 0.27331 0.55115 C 0.27214 0.5537 0.27161 0.55648 0.27031 0.55902 C 0.26602 0.56713 0.26185 0.57291 0.25872 0.5824 " pathEditMode="relative" rAng="0" ptsTypes="AAAAAAAAAAAAAAAAAAAAAAAAAAAAAAAAAAAAAAAAAAAAAAAAAAAAAAAA">
                                      <p:cBhvr>
                                        <p:cTn id="42" dur="5000" fill="hold"/>
                                        <p:tgtEl>
                                          <p:spTgt spid="57"/>
                                        </p:tgtEl>
                                        <p:attrNameLst>
                                          <p:attrName>ppt_x</p:attrName>
                                          <p:attrName>ppt_y</p:attrName>
                                        </p:attrNameLst>
                                      </p:cBhvr>
                                      <p:rCtr x="17852" y="-116"/>
                                    </p:animMotion>
                                  </p:childTnLst>
                                </p:cTn>
                              </p:par>
                            </p:childTnLst>
                          </p:cTn>
                        </p:par>
                      </p:childTnLst>
                    </p:cTn>
                  </p:par>
                  <p:par>
                    <p:cTn id="43" fill="hold">
                      <p:stCondLst>
                        <p:cond delay="indefinite"/>
                      </p:stCondLst>
                      <p:childTnLst>
                        <p:par>
                          <p:cTn id="44" fill="hold">
                            <p:stCondLst>
                              <p:cond delay="0"/>
                            </p:stCondLst>
                            <p:childTnLst>
                              <p:par>
                                <p:cTn id="45" presetID="8" presetClass="emph" presetSubtype="0" fill="hold" grpId="6" nodeType="clickEffect">
                                  <p:stCondLst>
                                    <p:cond delay="0"/>
                                  </p:stCondLst>
                                  <p:childTnLst>
                                    <p:animRot by="10800000">
                                      <p:cBhvr>
                                        <p:cTn id="46" dur="2000" fill="hold"/>
                                        <p:tgtEl>
                                          <p:spTgt spid="5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1" grpId="0" animBg="1"/>
      <p:bldP spid="52" grpId="0" animBg="1"/>
      <p:bldP spid="56" grpId="0" animBg="1"/>
      <p:bldP spid="57" grpId="0" animBg="1"/>
      <p:bldP spid="57" grpId="1" animBg="1"/>
      <p:bldP spid="57" grpId="2" animBg="1"/>
      <p:bldP spid="57" grpId="3" animBg="1"/>
      <p:bldP spid="57" grpId="4" animBg="1"/>
      <p:bldP spid="57" grpId="5" animBg="1"/>
      <p:bldP spid="57" grpId="6"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t>B+ Tree Design</a:t>
            </a:r>
          </a:p>
        </p:txBody>
      </p:sp>
      <p:sp>
        <p:nvSpPr>
          <p:cNvPr id="79875" name="Rectangle 3"/>
          <p:cNvSpPr>
            <a:spLocks noGrp="1" noChangeArrowheads="1"/>
          </p:cNvSpPr>
          <p:nvPr>
            <p:ph type="body" idx="1"/>
          </p:nvPr>
        </p:nvSpPr>
        <p:spPr/>
        <p:txBody>
          <a:bodyPr>
            <a:normAutofit/>
          </a:bodyPr>
          <a:lstStyle/>
          <a:p>
            <a:r>
              <a:rPr lang="en-US" dirty="0"/>
              <a:t>How large</a:t>
            </a:r>
            <a:r>
              <a:rPr lang="en-US" dirty="0" smtClean="0"/>
              <a:t> is </a:t>
            </a:r>
            <a:r>
              <a:rPr lang="en-US" b="1" i="1" dirty="0" smtClean="0"/>
              <a:t>d</a:t>
            </a:r>
            <a:r>
              <a:rPr lang="en-US" dirty="0" smtClean="0"/>
              <a:t>?</a:t>
            </a:r>
            <a:endParaRPr lang="en-US" dirty="0"/>
          </a:p>
          <a:p>
            <a:endParaRPr lang="en-US" dirty="0" smtClean="0"/>
          </a:p>
          <a:p>
            <a:r>
              <a:rPr lang="en-US" dirty="0" smtClean="0"/>
              <a:t>Example</a:t>
            </a:r>
            <a:r>
              <a:rPr lang="en-US" dirty="0"/>
              <a:t>:</a:t>
            </a:r>
          </a:p>
          <a:p>
            <a:pPr lvl="1"/>
            <a:r>
              <a:rPr lang="en-US" dirty="0"/>
              <a:t>Key size = 4 bytes</a:t>
            </a:r>
          </a:p>
          <a:p>
            <a:pPr lvl="1"/>
            <a:r>
              <a:rPr lang="en-US" dirty="0"/>
              <a:t>Pointer size = 8 bytes</a:t>
            </a:r>
          </a:p>
          <a:p>
            <a:pPr lvl="1"/>
            <a:r>
              <a:rPr lang="en-US" dirty="0"/>
              <a:t>Block size = 4096 </a:t>
            </a:r>
            <a:r>
              <a:rPr lang="en-US" dirty="0" smtClean="0"/>
              <a:t>bytes</a:t>
            </a:r>
            <a:endParaRPr lang="en-US" dirty="0"/>
          </a:p>
          <a:p>
            <a:endParaRPr lang="en-US" dirty="0" smtClean="0"/>
          </a:p>
          <a:p>
            <a:r>
              <a:rPr lang="en-US" dirty="0" smtClean="0"/>
              <a:t>We </a:t>
            </a:r>
            <a:r>
              <a:rPr lang="en-US" dirty="0"/>
              <a:t>want each </a:t>
            </a:r>
            <a:r>
              <a:rPr lang="en-US" i="1" dirty="0"/>
              <a:t>node</a:t>
            </a:r>
            <a:r>
              <a:rPr lang="en-US" dirty="0"/>
              <a:t> to fit on a single </a:t>
            </a:r>
            <a:r>
              <a:rPr lang="en-US" i="1" dirty="0" smtClean="0"/>
              <a:t>block/page</a:t>
            </a:r>
            <a:endParaRPr lang="en-US" dirty="0" smtClean="0"/>
          </a:p>
          <a:p>
            <a:pPr lvl="1"/>
            <a:r>
              <a:rPr lang="en-US" dirty="0" smtClean="0"/>
              <a:t>2d </a:t>
            </a:r>
            <a:r>
              <a:rPr lang="en-US" dirty="0"/>
              <a:t>x 4  + (2d+1) x 8  &lt;=  </a:t>
            </a:r>
            <a:r>
              <a:rPr lang="en-US" dirty="0" smtClean="0"/>
              <a:t>4096 </a:t>
            </a:r>
            <a:r>
              <a:rPr lang="en-US" dirty="0" smtClean="0">
                <a:sym typeface="Wingdings"/>
              </a:rPr>
              <a:t> </a:t>
            </a:r>
            <a:r>
              <a:rPr lang="en-US" b="1" i="1" dirty="0" smtClean="0">
                <a:sym typeface="Wingdings"/>
              </a:rPr>
              <a:t>d &lt;= 170</a:t>
            </a:r>
            <a:endParaRPr lang="en-US" b="1" i="1" dirty="0"/>
          </a:p>
        </p:txBody>
      </p:sp>
      <p:sp>
        <p:nvSpPr>
          <p:cNvPr id="13" name="TextBox 12"/>
          <p:cNvSpPr txBox="1"/>
          <p:nvPr/>
        </p:nvSpPr>
        <p:spPr>
          <a:xfrm>
            <a:off x="8046318" y="2610320"/>
            <a:ext cx="3704549" cy="1200329"/>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NB: Oracle allows 64K = 2^16 byte blocks</a:t>
            </a:r>
            <a:endParaRPr lang="en-US" sz="2400" i="1" dirty="0">
              <a:latin typeface="+mj-lt"/>
            </a:endParaRPr>
          </a:p>
          <a:p>
            <a:r>
              <a:rPr lang="en-US" sz="2400" dirty="0" smtClean="0">
                <a:latin typeface="+mj-lt"/>
                <a:sym typeface="Wingdings"/>
              </a:rPr>
              <a:t> d &lt;= 2730</a:t>
            </a:r>
            <a:endParaRPr lang="en-US" sz="2400" dirty="0">
              <a:latin typeface="+mj-lt"/>
            </a:endParaRPr>
          </a:p>
        </p:txBody>
      </p:sp>
      <p:grpSp>
        <p:nvGrpSpPr>
          <p:cNvPr id="8" name="Group 7"/>
          <p:cNvGrpSpPr/>
          <p:nvPr/>
        </p:nvGrpSpPr>
        <p:grpSpPr>
          <a:xfrm>
            <a:off x="0" y="-22510"/>
            <a:ext cx="12192000" cy="307777"/>
            <a:chOff x="0" y="-22510"/>
            <a:chExt cx="12192000" cy="307777"/>
          </a:xfrm>
        </p:grpSpPr>
        <p:sp>
          <p:nvSpPr>
            <p:cNvPr id="12" name="Rectangle 11"/>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4" name="TextBox 13"/>
            <p:cNvSpPr txBox="1"/>
            <p:nvPr/>
          </p:nvSpPr>
          <p:spPr>
            <a:xfrm>
              <a:off x="188780" y="-22510"/>
              <a:ext cx="362721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14  &gt;  Section 1  &gt;  B+ Tree design &amp; cost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620323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987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987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987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987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987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P spid="13"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dirty="0"/>
              <a:t>B+ </a:t>
            </a:r>
            <a:r>
              <a:rPr lang="en-US" dirty="0" smtClean="0"/>
              <a:t>Tree: High </a:t>
            </a:r>
            <a:r>
              <a:rPr lang="en-US" dirty="0" err="1" smtClean="0"/>
              <a:t>Fanout</a:t>
            </a:r>
            <a:r>
              <a:rPr lang="en-US" dirty="0" smtClean="0"/>
              <a:t> = Smaller &amp; Lower IO</a:t>
            </a:r>
            <a:endParaRPr lang="en-US" dirty="0"/>
          </a:p>
        </p:txBody>
      </p:sp>
      <p:sp>
        <p:nvSpPr>
          <p:cNvPr id="79875" name="Rectangle 3"/>
          <p:cNvSpPr>
            <a:spLocks noGrp="1" noChangeArrowheads="1"/>
          </p:cNvSpPr>
          <p:nvPr>
            <p:ph type="body" idx="1"/>
          </p:nvPr>
        </p:nvSpPr>
        <p:spPr>
          <a:xfrm>
            <a:off x="838200" y="1825625"/>
            <a:ext cx="7315200" cy="4351338"/>
          </a:xfrm>
        </p:spPr>
        <p:txBody>
          <a:bodyPr>
            <a:normAutofit fontScale="92500" lnSpcReduction="20000"/>
          </a:bodyPr>
          <a:lstStyle/>
          <a:p>
            <a:r>
              <a:rPr lang="en-US" dirty="0" smtClean="0"/>
              <a:t>As compared to e.g. binary search trees, B+ Trees have </a:t>
            </a:r>
            <a:r>
              <a:rPr lang="en-US" b="1" dirty="0" smtClean="0"/>
              <a:t>high</a:t>
            </a:r>
            <a:r>
              <a:rPr lang="en-US" dirty="0" smtClean="0"/>
              <a:t> </a:t>
            </a:r>
            <a:r>
              <a:rPr lang="en-US" b="1" i="1" dirty="0" err="1" smtClean="0"/>
              <a:t>fanout</a:t>
            </a:r>
            <a:r>
              <a:rPr lang="en-US" b="1" i="1" dirty="0" smtClean="0"/>
              <a:t> </a:t>
            </a:r>
            <a:r>
              <a:rPr lang="en-US" dirty="0" smtClean="0"/>
              <a:t>(</a:t>
            </a:r>
            <a:r>
              <a:rPr lang="en-US" b="1" i="1" dirty="0" smtClean="0"/>
              <a:t>between d+1 and 2d+1</a:t>
            </a:r>
            <a:r>
              <a:rPr lang="en-US" dirty="0" smtClean="0"/>
              <a:t>)</a:t>
            </a:r>
            <a:endParaRPr lang="en-US" dirty="0"/>
          </a:p>
          <a:p>
            <a:endParaRPr lang="en-US" dirty="0" smtClean="0"/>
          </a:p>
          <a:p>
            <a:r>
              <a:rPr lang="en-US" dirty="0" smtClean="0"/>
              <a:t>This means that the </a:t>
            </a:r>
            <a:r>
              <a:rPr lang="en-US" b="1" dirty="0" smtClean="0"/>
              <a:t>depth of the tree is small </a:t>
            </a:r>
            <a:r>
              <a:rPr lang="en-US" dirty="0" smtClean="0">
                <a:sym typeface="Wingdings"/>
              </a:rPr>
              <a:t> getting to any element requires very few IO operations!</a:t>
            </a:r>
          </a:p>
          <a:p>
            <a:pPr lvl="1"/>
            <a:r>
              <a:rPr lang="en-US" dirty="0" smtClean="0">
                <a:sym typeface="Wingdings"/>
              </a:rPr>
              <a:t>Also can often store most or all of the B+ Tree in main memory!</a:t>
            </a:r>
            <a:endParaRPr lang="en-US" dirty="0"/>
          </a:p>
          <a:p>
            <a:endParaRPr lang="en-US" dirty="0" smtClean="0"/>
          </a:p>
          <a:p>
            <a:r>
              <a:rPr lang="en-US" dirty="0" smtClean="0"/>
              <a:t>A </a:t>
            </a:r>
            <a:r>
              <a:rPr lang="en-US" dirty="0" err="1" smtClean="0"/>
              <a:t>TiB</a:t>
            </a:r>
            <a:r>
              <a:rPr lang="en-US" dirty="0" smtClean="0"/>
              <a:t> = 2</a:t>
            </a:r>
            <a:r>
              <a:rPr lang="en-US" baseline="30000" dirty="0" smtClean="0"/>
              <a:t>40</a:t>
            </a:r>
            <a:r>
              <a:rPr lang="en-US" dirty="0" smtClean="0"/>
              <a:t> Bytes.  What is the height of a B+ Tree (with fill-factor = 1) that indexes it (with 64K pages)?</a:t>
            </a:r>
          </a:p>
          <a:p>
            <a:pPr lvl="1"/>
            <a:r>
              <a:rPr lang="en-US" dirty="0" smtClean="0"/>
              <a:t>(2*2730 + 1)</a:t>
            </a:r>
            <a:r>
              <a:rPr lang="en-US" baseline="30000" dirty="0" smtClean="0"/>
              <a:t>h</a:t>
            </a:r>
            <a:r>
              <a:rPr lang="en-US" dirty="0" smtClean="0"/>
              <a:t> = 2</a:t>
            </a:r>
            <a:r>
              <a:rPr lang="en-US" baseline="30000" dirty="0" smtClean="0"/>
              <a:t>40</a:t>
            </a:r>
            <a:r>
              <a:rPr lang="en-US" dirty="0" smtClean="0"/>
              <a:t> </a:t>
            </a:r>
            <a:r>
              <a:rPr lang="en-US" dirty="0" smtClean="0">
                <a:sym typeface="Wingdings"/>
              </a:rPr>
              <a:t> </a:t>
            </a:r>
            <a:r>
              <a:rPr lang="en-US" b="1" i="1" dirty="0">
                <a:sym typeface="Wingdings"/>
              </a:rPr>
              <a:t>h</a:t>
            </a:r>
            <a:r>
              <a:rPr lang="en-US" b="1" i="1" dirty="0" smtClean="0">
                <a:sym typeface="Wingdings"/>
              </a:rPr>
              <a:t> = 4 </a:t>
            </a:r>
            <a:endParaRPr lang="en-US" b="1" i="1" dirty="0" smtClean="0"/>
          </a:p>
          <a:p>
            <a:pPr lvl="1"/>
            <a:endParaRPr lang="en-US" b="1" i="1" dirty="0"/>
          </a:p>
        </p:txBody>
      </p:sp>
      <p:sp>
        <p:nvSpPr>
          <p:cNvPr id="13" name="TextBox 12"/>
          <p:cNvSpPr txBox="1"/>
          <p:nvPr/>
        </p:nvSpPr>
        <p:spPr>
          <a:xfrm>
            <a:off x="7848600" y="1425378"/>
            <a:ext cx="4207067" cy="3046988"/>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The </a:t>
            </a:r>
            <a:r>
              <a:rPr lang="en-US" sz="2400" b="1" u="sng" dirty="0" err="1" smtClean="0">
                <a:latin typeface="+mj-lt"/>
              </a:rPr>
              <a:t>fanout</a:t>
            </a:r>
            <a:r>
              <a:rPr lang="en-US" sz="2400" dirty="0" smtClean="0">
                <a:latin typeface="+mj-lt"/>
              </a:rPr>
              <a:t> is defined as the number of pointers to child nodes coming out of a node</a:t>
            </a:r>
          </a:p>
          <a:p>
            <a:endParaRPr lang="en-US" sz="2400" dirty="0">
              <a:latin typeface="+mj-lt"/>
            </a:endParaRPr>
          </a:p>
          <a:p>
            <a:r>
              <a:rPr lang="en-US" sz="2400" b="1" i="1" dirty="0" smtClean="0">
                <a:latin typeface="+mj-lt"/>
              </a:rPr>
              <a:t>Note that </a:t>
            </a:r>
            <a:r>
              <a:rPr lang="en-US" sz="2400" b="1" i="1" dirty="0" err="1" smtClean="0">
                <a:latin typeface="+mj-lt"/>
              </a:rPr>
              <a:t>fanout</a:t>
            </a:r>
            <a:r>
              <a:rPr lang="en-US" sz="2400" b="1" i="1" dirty="0" smtClean="0">
                <a:latin typeface="+mj-lt"/>
              </a:rPr>
              <a:t> is dynamic- we’ll often assume it’s constant just to come up with approximate </a:t>
            </a:r>
            <a:r>
              <a:rPr lang="en-US" sz="2400" b="1" i="1" dirty="0" err="1" smtClean="0">
                <a:latin typeface="+mj-lt"/>
              </a:rPr>
              <a:t>eqns</a:t>
            </a:r>
            <a:r>
              <a:rPr lang="en-US" sz="2400" b="1" i="1" dirty="0" smtClean="0">
                <a:latin typeface="+mj-lt"/>
              </a:rPr>
              <a:t>!</a:t>
            </a:r>
            <a:endParaRPr lang="en-US" sz="2400" b="1" i="1" dirty="0">
              <a:latin typeface="+mj-lt"/>
            </a:endParaRPr>
          </a:p>
        </p:txBody>
      </p:sp>
      <p:sp>
        <p:nvSpPr>
          <p:cNvPr id="8" name="TextBox 7"/>
          <p:cNvSpPr txBox="1"/>
          <p:nvPr/>
        </p:nvSpPr>
        <p:spPr>
          <a:xfrm>
            <a:off x="8046317" y="4607303"/>
            <a:ext cx="3704549" cy="156966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The known universe contains ~10</a:t>
            </a:r>
            <a:r>
              <a:rPr lang="en-US" sz="2400" baseline="30000" dirty="0" smtClean="0">
                <a:latin typeface="+mj-lt"/>
              </a:rPr>
              <a:t>80</a:t>
            </a:r>
            <a:r>
              <a:rPr lang="en-US" sz="2400" dirty="0" smtClean="0">
                <a:latin typeface="+mj-lt"/>
              </a:rPr>
              <a:t> particles… what is </a:t>
            </a:r>
            <a:r>
              <a:rPr lang="en-US" sz="2400" smtClean="0">
                <a:latin typeface="+mj-lt"/>
              </a:rPr>
              <a:t>the height of a B+ Tree that indexes these?</a:t>
            </a:r>
            <a:endParaRPr lang="en-US" sz="2400" dirty="0">
              <a:latin typeface="+mj-lt"/>
            </a:endParaRPr>
          </a:p>
        </p:txBody>
      </p:sp>
      <p:grpSp>
        <p:nvGrpSpPr>
          <p:cNvPr id="12" name="Group 11"/>
          <p:cNvGrpSpPr/>
          <p:nvPr/>
        </p:nvGrpSpPr>
        <p:grpSpPr>
          <a:xfrm>
            <a:off x="0" y="-22510"/>
            <a:ext cx="12192000" cy="307777"/>
            <a:chOff x="0" y="-22510"/>
            <a:chExt cx="12192000" cy="307777"/>
          </a:xfrm>
        </p:grpSpPr>
        <p:sp>
          <p:nvSpPr>
            <p:cNvPr id="14" name="Rectangle 13"/>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5" name="TextBox 14"/>
            <p:cNvSpPr txBox="1"/>
            <p:nvPr/>
          </p:nvSpPr>
          <p:spPr>
            <a:xfrm>
              <a:off x="188780" y="-22510"/>
              <a:ext cx="362721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14  &gt;  Section 1  &gt;  B+ Tree design &amp; cost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013171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987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987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87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987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P spid="13" grpId="0" animBg="1"/>
      <p:bldP spid="8"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p>
        </p:txBody>
      </p:sp>
      <p:sp>
        <p:nvSpPr>
          <p:cNvPr id="83971"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p>
        </p:txBody>
      </p:sp>
      <p:sp>
        <p:nvSpPr>
          <p:cNvPr id="83972" name="Rectangle 4"/>
          <p:cNvSpPr>
            <a:spLocks noGrp="1" noChangeArrowheads="1"/>
          </p:cNvSpPr>
          <p:nvPr>
            <p:ph type="title"/>
          </p:nvPr>
        </p:nvSpPr>
        <p:spPr>
          <a:xfrm>
            <a:off x="850900" y="611208"/>
            <a:ext cx="7772400" cy="1143000"/>
          </a:xfrm>
          <a:noFill/>
          <a:ln/>
        </p:spPr>
        <p:txBody>
          <a:bodyPr vert="horz" lIns="92075" tIns="46038" rIns="92075" bIns="46038" rtlCol="0" anchor="ctr">
            <a:normAutofit/>
          </a:bodyPr>
          <a:lstStyle/>
          <a:p>
            <a:r>
              <a:rPr lang="en-US"/>
              <a:t>B+ Trees in Practice</a:t>
            </a:r>
          </a:p>
        </p:txBody>
      </p:sp>
      <p:sp>
        <p:nvSpPr>
          <p:cNvPr id="83973" name="Rectangle 5"/>
          <p:cNvSpPr>
            <a:spLocks noGrp="1" noChangeArrowheads="1"/>
          </p:cNvSpPr>
          <p:nvPr>
            <p:ph type="body" idx="1"/>
          </p:nvPr>
        </p:nvSpPr>
        <p:spPr>
          <a:xfrm>
            <a:off x="850900" y="1866900"/>
            <a:ext cx="10502900" cy="4686300"/>
          </a:xfrm>
          <a:noFill/>
          <a:ln/>
        </p:spPr>
        <p:txBody>
          <a:bodyPr vert="horz" lIns="92075" tIns="46038" rIns="92075" bIns="46038" rtlCol="0">
            <a:normAutofit lnSpcReduction="10000"/>
          </a:bodyPr>
          <a:lstStyle/>
          <a:p>
            <a:pPr>
              <a:lnSpc>
                <a:spcPct val="90000"/>
              </a:lnSpc>
            </a:pPr>
            <a:r>
              <a:rPr lang="en-US" dirty="0"/>
              <a:t>Typical order: </a:t>
            </a:r>
            <a:r>
              <a:rPr lang="en-US" dirty="0" smtClean="0"/>
              <a:t>d=100</a:t>
            </a:r>
            <a:r>
              <a:rPr lang="en-US" dirty="0"/>
              <a:t>.  Typical fill-factor: 67%.</a:t>
            </a:r>
          </a:p>
          <a:p>
            <a:pPr lvl="1">
              <a:lnSpc>
                <a:spcPct val="90000"/>
              </a:lnSpc>
            </a:pPr>
            <a:r>
              <a:rPr lang="en-US" dirty="0"/>
              <a:t>average </a:t>
            </a:r>
            <a:r>
              <a:rPr lang="en-US" dirty="0" err="1"/>
              <a:t>fanout</a:t>
            </a:r>
            <a:r>
              <a:rPr lang="en-US" dirty="0"/>
              <a:t> = 133</a:t>
            </a:r>
          </a:p>
          <a:p>
            <a:pPr>
              <a:lnSpc>
                <a:spcPct val="90000"/>
              </a:lnSpc>
            </a:pPr>
            <a:endParaRPr lang="en-US" dirty="0" smtClean="0"/>
          </a:p>
          <a:p>
            <a:pPr>
              <a:lnSpc>
                <a:spcPct val="90000"/>
              </a:lnSpc>
            </a:pPr>
            <a:r>
              <a:rPr lang="en-US" dirty="0" smtClean="0"/>
              <a:t>Typical </a:t>
            </a:r>
            <a:r>
              <a:rPr lang="en-US" dirty="0"/>
              <a:t>capacities:</a:t>
            </a:r>
          </a:p>
          <a:p>
            <a:pPr lvl="1">
              <a:lnSpc>
                <a:spcPct val="90000"/>
              </a:lnSpc>
            </a:pPr>
            <a:r>
              <a:rPr lang="en-US" dirty="0"/>
              <a:t>Height 4: 133</a:t>
            </a:r>
            <a:r>
              <a:rPr lang="en-US" baseline="30000" dirty="0"/>
              <a:t>4</a:t>
            </a:r>
            <a:r>
              <a:rPr lang="en-US" dirty="0"/>
              <a:t> = 312,900,700 records</a:t>
            </a:r>
          </a:p>
          <a:p>
            <a:pPr lvl="1">
              <a:lnSpc>
                <a:spcPct val="90000"/>
              </a:lnSpc>
            </a:pPr>
            <a:r>
              <a:rPr lang="en-US" dirty="0"/>
              <a:t>Height 3: 133</a:t>
            </a:r>
            <a:r>
              <a:rPr lang="en-US" baseline="30000" dirty="0"/>
              <a:t>3</a:t>
            </a:r>
            <a:r>
              <a:rPr lang="en-US" dirty="0"/>
              <a:t> =     2,352,637 records</a:t>
            </a:r>
          </a:p>
          <a:p>
            <a:pPr>
              <a:lnSpc>
                <a:spcPct val="90000"/>
              </a:lnSpc>
            </a:pPr>
            <a:endParaRPr lang="en-US" dirty="0" smtClean="0"/>
          </a:p>
          <a:p>
            <a:pPr>
              <a:lnSpc>
                <a:spcPct val="90000"/>
              </a:lnSpc>
            </a:pPr>
            <a:r>
              <a:rPr lang="en-US" dirty="0" smtClean="0"/>
              <a:t>Top </a:t>
            </a:r>
            <a:r>
              <a:rPr lang="en-US" dirty="0"/>
              <a:t>levels of tree sit </a:t>
            </a:r>
            <a:r>
              <a:rPr lang="en-US" i="1" dirty="0"/>
              <a:t>in the buffer pool</a:t>
            </a:r>
            <a:r>
              <a:rPr lang="en-US" dirty="0"/>
              <a:t>:</a:t>
            </a:r>
          </a:p>
          <a:p>
            <a:pPr lvl="1">
              <a:lnSpc>
                <a:spcPct val="90000"/>
              </a:lnSpc>
            </a:pPr>
            <a:r>
              <a:rPr lang="en-US" dirty="0"/>
              <a:t>Level 1 =           1 page  =     8 Kbytes</a:t>
            </a:r>
          </a:p>
          <a:p>
            <a:pPr lvl="1">
              <a:lnSpc>
                <a:spcPct val="90000"/>
              </a:lnSpc>
            </a:pPr>
            <a:r>
              <a:rPr lang="en-US" dirty="0"/>
              <a:t>Level 2 =      133 pages =     1 </a:t>
            </a:r>
            <a:r>
              <a:rPr lang="en-US" dirty="0" err="1"/>
              <a:t>Mbyte</a:t>
            </a:r>
            <a:endParaRPr lang="en-US" dirty="0"/>
          </a:p>
          <a:p>
            <a:pPr lvl="1">
              <a:lnSpc>
                <a:spcPct val="90000"/>
              </a:lnSpc>
            </a:pPr>
            <a:r>
              <a:rPr lang="en-US" dirty="0"/>
              <a:t>Level 3 = 17,689 pages = 133 </a:t>
            </a:r>
            <a:r>
              <a:rPr lang="en-US" dirty="0" err="1"/>
              <a:t>MBytes</a:t>
            </a:r>
            <a:r>
              <a:rPr lang="en-US" dirty="0"/>
              <a:t>    </a:t>
            </a:r>
            <a:r>
              <a:rPr lang="en-US" sz="2000" dirty="0"/>
              <a:t>  </a:t>
            </a:r>
          </a:p>
        </p:txBody>
      </p:sp>
      <p:sp>
        <p:nvSpPr>
          <p:cNvPr id="6" name="TextBox 5"/>
          <p:cNvSpPr txBox="1"/>
          <p:nvPr/>
        </p:nvSpPr>
        <p:spPr>
          <a:xfrm>
            <a:off x="7327900" y="5294293"/>
            <a:ext cx="2590800" cy="954107"/>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800" dirty="0">
                <a:latin typeface="+mj-lt"/>
              </a:rPr>
              <a:t>Typically</a:t>
            </a:r>
            <a:r>
              <a:rPr lang="en-US" sz="2800">
                <a:latin typeface="+mj-lt"/>
              </a:rPr>
              <a:t>, </a:t>
            </a:r>
            <a:r>
              <a:rPr lang="en-US" sz="2800" smtClean="0">
                <a:latin typeface="+mj-lt"/>
              </a:rPr>
              <a:t>only pay </a:t>
            </a:r>
            <a:r>
              <a:rPr lang="en-US" sz="2800" dirty="0">
                <a:latin typeface="+mj-lt"/>
              </a:rPr>
              <a:t>for one IO!</a:t>
            </a:r>
          </a:p>
        </p:txBody>
      </p:sp>
      <p:sp>
        <p:nvSpPr>
          <p:cNvPr id="11" name="TextBox 10"/>
          <p:cNvSpPr txBox="1"/>
          <p:nvPr/>
        </p:nvSpPr>
        <p:spPr>
          <a:xfrm>
            <a:off x="8293100" y="1892300"/>
            <a:ext cx="3505200" cy="1938992"/>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b="1" u="sng" dirty="0" smtClean="0">
                <a:latin typeface="+mj-lt"/>
              </a:rPr>
              <a:t>Fill-factor</a:t>
            </a:r>
            <a:r>
              <a:rPr lang="en-US" sz="2400" dirty="0" smtClean="0">
                <a:latin typeface="+mj-lt"/>
              </a:rPr>
              <a:t> is the percent of available slots in the B+ Tree that are filled; is usually &lt; 1 to leave slack for (quicker) insertions</a:t>
            </a:r>
            <a:endParaRPr lang="en-US" sz="2400" dirty="0">
              <a:latin typeface="+mj-lt"/>
            </a:endParaRPr>
          </a:p>
        </p:txBody>
      </p:sp>
      <p:grpSp>
        <p:nvGrpSpPr>
          <p:cNvPr id="12" name="Group 11"/>
          <p:cNvGrpSpPr/>
          <p:nvPr/>
        </p:nvGrpSpPr>
        <p:grpSpPr>
          <a:xfrm>
            <a:off x="0" y="-22510"/>
            <a:ext cx="12192000" cy="307777"/>
            <a:chOff x="0" y="-22510"/>
            <a:chExt cx="12192000" cy="307777"/>
          </a:xfrm>
        </p:grpSpPr>
        <p:sp>
          <p:nvSpPr>
            <p:cNvPr id="13" name="Rectangle 12"/>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4" name="TextBox 13"/>
            <p:cNvSpPr txBox="1"/>
            <p:nvPr/>
          </p:nvSpPr>
          <p:spPr>
            <a:xfrm>
              <a:off x="188780" y="-22510"/>
              <a:ext cx="362721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14  &gt;  Section 1  &gt;  B+ Tree design &amp; cost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2193548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3973">
                                            <p:txEl>
                                              <p:pRg st="1" end="1"/>
                                            </p:txEl>
                                          </p:spTgt>
                                        </p:tgtEl>
                                        <p:attrNameLst>
                                          <p:attrName>style.visibility</p:attrName>
                                        </p:attrNameLst>
                                      </p:cBhvr>
                                      <p:to>
                                        <p:strVal val="visible"/>
                                      </p:to>
                                    </p:set>
                                  </p:childTnLst>
                                </p:cTn>
                              </p:par>
                              <p:par>
                                <p:cTn id="9" presetID="1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slide(fromBottom)">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3973">
                                            <p:txEl>
                                              <p:pRg st="3" end="3"/>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83973">
                                            <p:txEl>
                                              <p:pRg st="4" end="4"/>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83973">
                                            <p:txEl>
                                              <p:pRg st="5" end="5"/>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3973">
                                            <p:txEl>
                                              <p:pRg st="7" end="7"/>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83973">
                                            <p:txEl>
                                              <p:pRg st="8" end="8"/>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83973">
                                            <p:txEl>
                                              <p:pRg st="9" end="9"/>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83973">
                                            <p:txEl>
                                              <p:pRg st="10" end="10"/>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slide(fromBottom)">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build="p"/>
      <p:bldP spid="6" grpId="0" animBg="1"/>
      <p:bldP spid="11"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p>
        </p:txBody>
      </p:sp>
      <p:sp>
        <p:nvSpPr>
          <p:cNvPr id="83971"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p>
        </p:txBody>
      </p:sp>
      <p:sp>
        <p:nvSpPr>
          <p:cNvPr id="83972" name="Rectangle 4"/>
          <p:cNvSpPr>
            <a:spLocks noGrp="1" noChangeArrowheads="1"/>
          </p:cNvSpPr>
          <p:nvPr>
            <p:ph type="title"/>
          </p:nvPr>
        </p:nvSpPr>
        <p:spPr>
          <a:xfrm>
            <a:off x="850900" y="611208"/>
            <a:ext cx="7772400" cy="1143000"/>
          </a:xfrm>
          <a:noFill/>
          <a:ln/>
        </p:spPr>
        <p:txBody>
          <a:bodyPr vert="horz" lIns="92075" tIns="46038" rIns="92075" bIns="46038" rtlCol="0" anchor="ctr">
            <a:normAutofit/>
          </a:bodyPr>
          <a:lstStyle/>
          <a:p>
            <a:r>
              <a:rPr lang="en-US" dirty="0" smtClean="0"/>
              <a:t>Simple Cost Model for Search</a:t>
            </a:r>
            <a:endParaRPr lang="en-US" dirty="0"/>
          </a:p>
        </p:txBody>
      </p:sp>
      <p:sp>
        <p:nvSpPr>
          <p:cNvPr id="83973" name="Rectangle 5"/>
          <p:cNvSpPr>
            <a:spLocks noGrp="1" noChangeArrowheads="1"/>
          </p:cNvSpPr>
          <p:nvPr>
            <p:ph type="body" idx="1"/>
          </p:nvPr>
        </p:nvSpPr>
        <p:spPr>
          <a:xfrm>
            <a:off x="850900" y="1866900"/>
            <a:ext cx="10820400" cy="4660900"/>
          </a:xfrm>
          <a:noFill/>
          <a:ln/>
        </p:spPr>
        <p:txBody>
          <a:bodyPr vert="horz" lIns="92075" tIns="46038" rIns="92075" bIns="46038" rtlCol="0">
            <a:normAutofit fontScale="92500" lnSpcReduction="20000"/>
          </a:bodyPr>
          <a:lstStyle/>
          <a:p>
            <a:pPr>
              <a:lnSpc>
                <a:spcPct val="90000"/>
              </a:lnSpc>
            </a:pPr>
            <a:r>
              <a:rPr lang="en-US" dirty="0" smtClean="0"/>
              <a:t>Let:</a:t>
            </a:r>
          </a:p>
          <a:p>
            <a:pPr lvl="1"/>
            <a:r>
              <a:rPr lang="en-US" b="1" i="1" dirty="0" smtClean="0"/>
              <a:t>f</a:t>
            </a:r>
            <a:r>
              <a:rPr lang="en-US" dirty="0" smtClean="0"/>
              <a:t> = </a:t>
            </a:r>
            <a:r>
              <a:rPr lang="en-US" dirty="0" err="1" smtClean="0"/>
              <a:t>fanout</a:t>
            </a:r>
            <a:r>
              <a:rPr lang="en-US" dirty="0" smtClean="0"/>
              <a:t>, which is </a:t>
            </a:r>
            <a:r>
              <a:rPr lang="en-US" b="1" dirty="0" smtClean="0"/>
              <a:t>in [d+1, 2d+1] </a:t>
            </a:r>
            <a:r>
              <a:rPr lang="en-US" b="1" i="1" dirty="0" smtClean="0"/>
              <a:t>(we’ll assume it’s constant for our cost model…)</a:t>
            </a:r>
            <a:endParaRPr lang="en-US" dirty="0" smtClean="0"/>
          </a:p>
          <a:p>
            <a:pPr lvl="1"/>
            <a:r>
              <a:rPr lang="en-US" b="1" i="1" dirty="0"/>
              <a:t>N</a:t>
            </a:r>
            <a:r>
              <a:rPr lang="en-US" dirty="0"/>
              <a:t> = the total number of </a:t>
            </a:r>
            <a:r>
              <a:rPr lang="en-US" i="1" dirty="0" smtClean="0"/>
              <a:t>pages </a:t>
            </a:r>
            <a:r>
              <a:rPr lang="en-US" dirty="0" smtClean="0"/>
              <a:t>we need to index</a:t>
            </a:r>
          </a:p>
          <a:p>
            <a:pPr lvl="1"/>
            <a:r>
              <a:rPr lang="en-US" b="1" i="1" dirty="0" smtClean="0"/>
              <a:t>F</a:t>
            </a:r>
            <a:r>
              <a:rPr lang="en-US" dirty="0" smtClean="0"/>
              <a:t> = fill-factor (usually ~= 2/3)</a:t>
            </a:r>
          </a:p>
          <a:p>
            <a:pPr lvl="1"/>
            <a:endParaRPr lang="en-US" dirty="0"/>
          </a:p>
          <a:p>
            <a:r>
              <a:rPr lang="en-US" dirty="0" smtClean="0"/>
              <a:t>Our B+ Tree needs to have room to index </a:t>
            </a:r>
            <a:r>
              <a:rPr lang="en-US" b="1" i="1" dirty="0" smtClean="0"/>
              <a:t>N / F </a:t>
            </a:r>
            <a:r>
              <a:rPr lang="en-US" dirty="0" smtClean="0"/>
              <a:t>pages!</a:t>
            </a:r>
          </a:p>
          <a:p>
            <a:pPr lvl="1"/>
            <a:r>
              <a:rPr lang="en-US" dirty="0" smtClean="0"/>
              <a:t>We have the fill factor in order to leave some open slots for faster insertions</a:t>
            </a:r>
          </a:p>
          <a:p>
            <a:pPr lvl="1"/>
            <a:endParaRPr lang="en-US" dirty="0"/>
          </a:p>
          <a:p>
            <a:r>
              <a:rPr lang="en-US" dirty="0" smtClean="0">
                <a:sym typeface="Wingdings"/>
              </a:rPr>
              <a:t>What height (</a:t>
            </a:r>
            <a:r>
              <a:rPr lang="en-US" i="1" dirty="0" smtClean="0">
                <a:sym typeface="Wingdings"/>
              </a:rPr>
              <a:t>h</a:t>
            </a:r>
            <a:r>
              <a:rPr lang="en-US" dirty="0" smtClean="0">
                <a:sym typeface="Wingdings"/>
              </a:rPr>
              <a:t>) does our B+ Tree need to be?</a:t>
            </a:r>
          </a:p>
          <a:p>
            <a:pPr lvl="1"/>
            <a:r>
              <a:rPr lang="en-US" dirty="0" smtClean="0">
                <a:sym typeface="Wingdings"/>
              </a:rPr>
              <a:t>h=1  Just the root node- room to index f pages</a:t>
            </a:r>
          </a:p>
          <a:p>
            <a:pPr lvl="1"/>
            <a:r>
              <a:rPr lang="en-US" dirty="0" smtClean="0">
                <a:sym typeface="Wingdings"/>
              </a:rPr>
              <a:t>h=2  f leaf nodes- room to index f</a:t>
            </a:r>
            <a:r>
              <a:rPr lang="en-US" baseline="30000" dirty="0" smtClean="0">
                <a:sym typeface="Wingdings"/>
              </a:rPr>
              <a:t>2</a:t>
            </a:r>
            <a:r>
              <a:rPr lang="en-US" dirty="0" smtClean="0">
                <a:sym typeface="Wingdings"/>
              </a:rPr>
              <a:t> pages</a:t>
            </a:r>
          </a:p>
          <a:p>
            <a:pPr lvl="1"/>
            <a:r>
              <a:rPr lang="en-US" dirty="0" smtClean="0">
                <a:sym typeface="Wingdings"/>
              </a:rPr>
              <a:t>h=3  f</a:t>
            </a:r>
            <a:r>
              <a:rPr lang="en-US" baseline="30000" dirty="0" smtClean="0">
                <a:sym typeface="Wingdings"/>
              </a:rPr>
              <a:t>2</a:t>
            </a:r>
            <a:r>
              <a:rPr lang="en-US" dirty="0" smtClean="0">
                <a:sym typeface="Wingdings"/>
              </a:rPr>
              <a:t> leaf nodes- room to index f</a:t>
            </a:r>
            <a:r>
              <a:rPr lang="en-US" baseline="30000" dirty="0" smtClean="0">
                <a:sym typeface="Wingdings"/>
              </a:rPr>
              <a:t>3 </a:t>
            </a:r>
            <a:r>
              <a:rPr lang="en-US" dirty="0" smtClean="0">
                <a:sym typeface="Wingdings"/>
              </a:rPr>
              <a:t>pages</a:t>
            </a:r>
          </a:p>
          <a:p>
            <a:pPr lvl="1"/>
            <a:r>
              <a:rPr lang="en-US" dirty="0" smtClean="0">
                <a:sym typeface="Wingdings"/>
              </a:rPr>
              <a:t>…</a:t>
            </a:r>
          </a:p>
          <a:p>
            <a:pPr lvl="1"/>
            <a:r>
              <a:rPr lang="en-US" dirty="0" smtClean="0">
                <a:sym typeface="Wingdings"/>
              </a:rPr>
              <a:t>h  f</a:t>
            </a:r>
            <a:r>
              <a:rPr lang="en-US" baseline="30000" dirty="0" smtClean="0">
                <a:sym typeface="Wingdings"/>
              </a:rPr>
              <a:t>h-1</a:t>
            </a:r>
            <a:r>
              <a:rPr lang="en-US" dirty="0" smtClean="0">
                <a:sym typeface="Wingdings"/>
              </a:rPr>
              <a:t> leaf nodes- room to index </a:t>
            </a:r>
            <a:r>
              <a:rPr lang="en-US" dirty="0" err="1" smtClean="0">
                <a:sym typeface="Wingdings"/>
              </a:rPr>
              <a:t>f</a:t>
            </a:r>
            <a:r>
              <a:rPr lang="en-US" baseline="30000" dirty="0" err="1" smtClean="0">
                <a:sym typeface="Wingdings"/>
              </a:rPr>
              <a:t>h</a:t>
            </a:r>
            <a:r>
              <a:rPr lang="en-US" dirty="0" smtClean="0">
                <a:sym typeface="Wingdings"/>
              </a:rPr>
              <a:t> pages!</a:t>
            </a:r>
            <a:endParaRPr lang="en-US" baseline="30000" dirty="0" smtClean="0">
              <a:sym typeface="Wingdings"/>
            </a:endParaRPr>
          </a:p>
          <a:p>
            <a:pPr marL="0" indent="0">
              <a:buNone/>
            </a:pPr>
            <a:endParaRPr lang="en-US" dirty="0" smtClean="0">
              <a:sym typeface="Wingdings"/>
            </a:endParaRPr>
          </a:p>
        </p:txBody>
      </p:sp>
      <p:grpSp>
        <p:nvGrpSpPr>
          <p:cNvPr id="11" name="Group 10"/>
          <p:cNvGrpSpPr/>
          <p:nvPr/>
        </p:nvGrpSpPr>
        <p:grpSpPr>
          <a:xfrm>
            <a:off x="0" y="-22510"/>
            <a:ext cx="12192000" cy="307777"/>
            <a:chOff x="0" y="-22510"/>
            <a:chExt cx="12192000" cy="307777"/>
          </a:xfrm>
        </p:grpSpPr>
        <p:sp>
          <p:nvSpPr>
            <p:cNvPr id="12" name="Rectangle 11"/>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3" name="TextBox 12"/>
            <p:cNvSpPr txBox="1"/>
            <p:nvPr/>
          </p:nvSpPr>
          <p:spPr>
            <a:xfrm>
              <a:off x="188780" y="-22510"/>
              <a:ext cx="362721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14  &gt;  Section 1  &gt;  B+ Tree design &amp; cost</a:t>
              </a:r>
              <a:endParaRPr lang="en-US" sz="1400" b="1" i="1" dirty="0">
                <a:solidFill>
                  <a:schemeClr val="tx1">
                    <a:lumMod val="65000"/>
                    <a:lumOff val="35000"/>
                  </a:schemeClr>
                </a:solidFill>
                <a:latin typeface="+mj-lt"/>
              </a:endParaRPr>
            </a:p>
          </p:txBody>
        </p:sp>
      </p:grpSp>
      <mc:AlternateContent xmlns:mc="http://schemas.openxmlformats.org/markup-compatibility/2006" xmlns:a14="http://schemas.microsoft.com/office/drawing/2010/main">
        <mc:Choice Requires="a14">
          <p:sp>
            <p:nvSpPr>
              <p:cNvPr id="2" name="Rectangle 1"/>
              <p:cNvSpPr/>
              <p:nvPr/>
            </p:nvSpPr>
            <p:spPr>
              <a:xfrm>
                <a:off x="7943850" y="5083466"/>
                <a:ext cx="3511550" cy="1164934"/>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a:spAutoFit/>
              </a:bodyPr>
              <a:lstStyle/>
              <a:p>
                <a:r>
                  <a:rPr lang="en-US" sz="2800" dirty="0" smtClean="0">
                    <a:latin typeface="+mj-lt"/>
                    <a:sym typeface="Wingdings"/>
                  </a:rPr>
                  <a:t> We </a:t>
                </a:r>
                <a:r>
                  <a:rPr lang="en-US" sz="2800" dirty="0">
                    <a:latin typeface="+mj-lt"/>
                    <a:sym typeface="Wingdings"/>
                  </a:rPr>
                  <a:t>need a B+ Tree </a:t>
                </a:r>
                <a:r>
                  <a:rPr lang="en-US" sz="2800">
                    <a:latin typeface="+mj-lt"/>
                    <a:sym typeface="Wingdings"/>
                  </a:rPr>
                  <a:t>of </a:t>
                </a:r>
                <a:r>
                  <a:rPr lang="en-US" sz="2800" smtClean="0">
                    <a:latin typeface="+mj-lt"/>
                    <a:sym typeface="Wingdings"/>
                  </a:rPr>
                  <a:t>height h = </a:t>
                </a:r>
                <a14:m>
                  <m:oMath xmlns:m="http://schemas.openxmlformats.org/officeDocument/2006/math">
                    <m:d>
                      <m:dPr>
                        <m:begChr m:val="⌈"/>
                        <m:endChr m:val="⌉"/>
                        <m:ctrlPr>
                          <a:rPr lang="en-US" sz="2800" i="1">
                            <a:latin typeface="Cambria Math" charset="0"/>
                            <a:sym typeface="Wingdings"/>
                          </a:rPr>
                        </m:ctrlPr>
                      </m:dPr>
                      <m:e>
                        <m:func>
                          <m:funcPr>
                            <m:ctrlPr>
                              <a:rPr lang="en-US" sz="2800" i="1">
                                <a:latin typeface="Cambria Math" charset="0"/>
                                <a:sym typeface="Wingdings"/>
                              </a:rPr>
                            </m:ctrlPr>
                          </m:funcPr>
                          <m:fName>
                            <m:sSub>
                              <m:sSubPr>
                                <m:ctrlPr>
                                  <a:rPr lang="en-US" sz="2800" i="1">
                                    <a:latin typeface="Cambria Math" charset="0"/>
                                    <a:sym typeface="Wingdings"/>
                                  </a:rPr>
                                </m:ctrlPr>
                              </m:sSubPr>
                              <m:e>
                                <m:r>
                                  <m:rPr>
                                    <m:sty m:val="p"/>
                                  </m:rPr>
                                  <a:rPr lang="en-US" sz="2800">
                                    <a:latin typeface="Cambria Math" charset="0"/>
                                    <a:sym typeface="Wingdings"/>
                                  </a:rPr>
                                  <m:t>log</m:t>
                                </m:r>
                              </m:e>
                              <m:sub>
                                <m:r>
                                  <a:rPr lang="en-US" sz="2800" i="1" smtClean="0">
                                    <a:latin typeface="Cambria Math" charset="0"/>
                                    <a:sym typeface="Wingdings"/>
                                  </a:rPr>
                                  <m:t>𝑓</m:t>
                                </m:r>
                              </m:sub>
                            </m:sSub>
                          </m:fName>
                          <m:e>
                            <m:f>
                              <m:fPr>
                                <m:ctrlPr>
                                  <a:rPr lang="en-US" sz="2800" i="1">
                                    <a:latin typeface="Cambria Math" charset="0"/>
                                    <a:sym typeface="Wingdings"/>
                                  </a:rPr>
                                </m:ctrlPr>
                              </m:fPr>
                              <m:num>
                                <m:r>
                                  <a:rPr lang="en-US" sz="2800" i="1">
                                    <a:latin typeface="Cambria Math" charset="0"/>
                                    <a:sym typeface="Wingdings"/>
                                  </a:rPr>
                                  <m:t>𝑁</m:t>
                                </m:r>
                              </m:num>
                              <m:den>
                                <m:r>
                                  <a:rPr lang="en-US" sz="2800" i="1">
                                    <a:latin typeface="Cambria Math" charset="0"/>
                                    <a:sym typeface="Wingdings"/>
                                  </a:rPr>
                                  <m:t>𝐹</m:t>
                                </m:r>
                              </m:den>
                            </m:f>
                          </m:e>
                        </m:func>
                      </m:e>
                    </m:d>
                  </m:oMath>
                </a14:m>
                <a:r>
                  <a:rPr lang="en-US" sz="2800" dirty="0">
                    <a:latin typeface="+mj-lt"/>
                  </a:rPr>
                  <a:t>!</a:t>
                </a:r>
              </a:p>
            </p:txBody>
          </p:sp>
        </mc:Choice>
        <mc:Fallback xmlns="">
          <p:sp>
            <p:nvSpPr>
              <p:cNvPr id="2" name="Rectangle 1"/>
              <p:cNvSpPr>
                <a:spLocks noRot="1" noChangeAspect="1" noMove="1" noResize="1" noEditPoints="1" noAdjustHandles="1" noChangeArrowheads="1" noChangeShapeType="1" noTextEdit="1"/>
              </p:cNvSpPr>
              <p:nvPr/>
            </p:nvSpPr>
            <p:spPr>
              <a:xfrm>
                <a:off x="7943850" y="5083466"/>
                <a:ext cx="3511550" cy="1164934"/>
              </a:xfrm>
              <a:prstGeom prst="rect">
                <a:avLst/>
              </a:prstGeom>
              <a:blipFill rotWithShape="0">
                <a:blip r:embed="rId3"/>
                <a:stretch>
                  <a:fillRect/>
                </a:stretch>
              </a:blipFill>
              <a:effectLst>
                <a:outerShdw blurRad="50800" dist="12700" dir="2700000" algn="tl" rotWithShape="0">
                  <a:prstClr val="black">
                    <a:alpha val="40000"/>
                  </a:prstClr>
                </a:outerShdw>
              </a:effectLst>
            </p:spPr>
            <p:txBody>
              <a:bodyPr/>
              <a:lstStyle/>
              <a:p>
                <a:r>
                  <a:rPr lang="en-US">
                    <a:noFill/>
                  </a:rPr>
                  <a:t> </a:t>
                </a:r>
              </a:p>
            </p:txBody>
          </p:sp>
        </mc:Fallback>
      </mc:AlternateContent>
    </p:spTree>
    <p:extLst>
      <p:ext uri="{BB962C8B-B14F-4D97-AF65-F5344CB8AC3E}">
        <p14:creationId xmlns:p14="http://schemas.microsoft.com/office/powerpoint/2010/main" val="9526256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397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397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397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397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397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397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397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397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397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397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397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p>
        </p:txBody>
      </p:sp>
      <p:sp>
        <p:nvSpPr>
          <p:cNvPr id="83971"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p>
        </p:txBody>
      </p:sp>
      <p:sp>
        <p:nvSpPr>
          <p:cNvPr id="83972" name="Rectangle 4"/>
          <p:cNvSpPr>
            <a:spLocks noGrp="1" noChangeArrowheads="1"/>
          </p:cNvSpPr>
          <p:nvPr>
            <p:ph type="title"/>
          </p:nvPr>
        </p:nvSpPr>
        <p:spPr>
          <a:xfrm>
            <a:off x="850900" y="611208"/>
            <a:ext cx="7772400" cy="1143000"/>
          </a:xfrm>
          <a:noFill/>
          <a:ln/>
        </p:spPr>
        <p:txBody>
          <a:bodyPr vert="horz" lIns="92075" tIns="46038" rIns="92075" bIns="46038" rtlCol="0" anchor="ctr">
            <a:normAutofit/>
          </a:bodyPr>
          <a:lstStyle/>
          <a:p>
            <a:r>
              <a:rPr lang="en-US" dirty="0" smtClean="0"/>
              <a:t>Simple Cost Model for Search</a:t>
            </a:r>
            <a:endParaRPr lang="en-US" dirty="0"/>
          </a:p>
        </p:txBody>
      </p:sp>
      <mc:AlternateContent xmlns:mc="http://schemas.openxmlformats.org/markup-compatibility/2006" xmlns:a14="http://schemas.microsoft.com/office/drawing/2010/main">
        <mc:Choice Requires="a14">
          <p:sp>
            <p:nvSpPr>
              <p:cNvPr id="83973" name="Rectangle 5"/>
              <p:cNvSpPr>
                <a:spLocks noGrp="1" noChangeArrowheads="1"/>
              </p:cNvSpPr>
              <p:nvPr>
                <p:ph type="body" idx="1"/>
              </p:nvPr>
            </p:nvSpPr>
            <p:spPr>
              <a:xfrm>
                <a:off x="850900" y="1866900"/>
                <a:ext cx="10820400" cy="3962400"/>
              </a:xfrm>
              <a:noFill/>
              <a:ln/>
            </p:spPr>
            <p:txBody>
              <a:bodyPr vert="horz" lIns="92075" tIns="46038" rIns="92075" bIns="46038" rtlCol="0">
                <a:normAutofit lnSpcReduction="10000"/>
              </a:bodyPr>
              <a:lstStyle/>
              <a:p>
                <a:r>
                  <a:rPr lang="en-US" dirty="0" smtClean="0"/>
                  <a:t>Note that if we have </a:t>
                </a:r>
                <a:r>
                  <a:rPr lang="en-US" b="1" i="1" dirty="0" smtClean="0"/>
                  <a:t>B</a:t>
                </a:r>
                <a:r>
                  <a:rPr lang="en-US" dirty="0" smtClean="0"/>
                  <a:t> available buffer pages, by the same logic:</a:t>
                </a:r>
              </a:p>
              <a:p>
                <a:pPr lvl="1"/>
                <a:r>
                  <a:rPr lang="en-US" dirty="0"/>
                  <a:t>W</a:t>
                </a:r>
                <a:r>
                  <a:rPr lang="en-US" dirty="0" smtClean="0"/>
                  <a:t>e can store </a:t>
                </a:r>
                <a14:m>
                  <m:oMath xmlns:m="http://schemas.openxmlformats.org/officeDocument/2006/math">
                    <m:r>
                      <a:rPr lang="en-US" b="1" i="1" smtClean="0">
                        <a:latin typeface="Cambria Math" charset="0"/>
                      </a:rPr>
                      <m:t>𝑳</m:t>
                    </m:r>
                    <m:r>
                      <a:rPr lang="en-US" b="1" i="1" baseline="-25000" smtClean="0">
                        <a:latin typeface="Cambria Math" charset="0"/>
                      </a:rPr>
                      <m:t>𝑩</m:t>
                    </m:r>
                  </m:oMath>
                </a14:m>
                <a:r>
                  <a:rPr lang="en-US" dirty="0" smtClean="0">
                    <a:sym typeface="Wingdings"/>
                  </a:rPr>
                  <a:t> levels of the B+ Tree in memory</a:t>
                </a:r>
              </a:p>
              <a:p>
                <a:pPr lvl="1"/>
                <a:r>
                  <a:rPr lang="en-US" dirty="0" smtClean="0">
                    <a:sym typeface="Wingdings"/>
                  </a:rPr>
                  <a:t>where </a:t>
                </a:r>
                <a14:m>
                  <m:oMath xmlns:m="http://schemas.openxmlformats.org/officeDocument/2006/math">
                    <m:r>
                      <a:rPr lang="en-US" b="1" i="1">
                        <a:latin typeface="Cambria Math" charset="0"/>
                      </a:rPr>
                      <m:t>𝑳</m:t>
                    </m:r>
                    <m:r>
                      <a:rPr lang="en-US" b="1" i="1" baseline="-25000">
                        <a:latin typeface="Cambria Math" charset="0"/>
                      </a:rPr>
                      <m:t>𝑩</m:t>
                    </m:r>
                  </m:oMath>
                </a14:m>
                <a:r>
                  <a:rPr lang="en-US" dirty="0" smtClean="0">
                    <a:sym typeface="Wingdings"/>
                  </a:rPr>
                  <a:t> </a:t>
                </a:r>
                <a:r>
                  <a:rPr lang="en-US" b="1" i="1" dirty="0" smtClean="0">
                    <a:sym typeface="Wingdings"/>
                  </a:rPr>
                  <a:t>is the number of levels such that the sum of all the levels’ nodes fit in the buffer:</a:t>
                </a:r>
              </a:p>
              <a:p>
                <a:pPr lvl="2"/>
                <a14:m>
                  <m:oMath xmlns:m="http://schemas.openxmlformats.org/officeDocument/2006/math">
                    <m:r>
                      <a:rPr lang="en-US" b="0" i="1" smtClean="0">
                        <a:latin typeface="Cambria Math" charset="0"/>
                        <a:sym typeface="Wingdings"/>
                      </a:rPr>
                      <m:t>𝐵</m:t>
                    </m:r>
                    <m:r>
                      <a:rPr lang="en-US" b="0" i="1" smtClean="0">
                        <a:latin typeface="Cambria Math" charset="0"/>
                        <a:ea typeface="Cambria Math" charset="0"/>
                        <a:cs typeface="Cambria Math" charset="0"/>
                        <a:sym typeface="Wingdings"/>
                      </a:rPr>
                      <m:t>≥1+</m:t>
                    </m:r>
                    <m:r>
                      <a:rPr lang="en-US" b="0" i="1" smtClean="0">
                        <a:latin typeface="Cambria Math" charset="0"/>
                        <a:ea typeface="Cambria Math" charset="0"/>
                        <a:cs typeface="Cambria Math" charset="0"/>
                        <a:sym typeface="Wingdings"/>
                      </a:rPr>
                      <m:t>𝑓</m:t>
                    </m:r>
                    <m:r>
                      <a:rPr lang="en-US" b="0" i="1" smtClean="0">
                        <a:latin typeface="Cambria Math" charset="0"/>
                        <a:ea typeface="Cambria Math" charset="0"/>
                        <a:cs typeface="Cambria Math" charset="0"/>
                        <a:sym typeface="Wingdings"/>
                      </a:rPr>
                      <m:t>+…+</m:t>
                    </m:r>
                    <m:sSup>
                      <m:sSupPr>
                        <m:ctrlPr>
                          <a:rPr lang="en-US" b="0" i="1" smtClean="0">
                            <a:latin typeface="Cambria Math" charset="0"/>
                            <a:ea typeface="Cambria Math" charset="0"/>
                            <a:cs typeface="Cambria Math" charset="0"/>
                            <a:sym typeface="Wingdings"/>
                          </a:rPr>
                        </m:ctrlPr>
                      </m:sSupPr>
                      <m:e>
                        <m:r>
                          <a:rPr lang="en-US" b="0" i="1" smtClean="0">
                            <a:latin typeface="Cambria Math" charset="0"/>
                            <a:ea typeface="Cambria Math" charset="0"/>
                            <a:cs typeface="Cambria Math" charset="0"/>
                            <a:sym typeface="Wingdings"/>
                          </a:rPr>
                          <m:t>𝑓</m:t>
                        </m:r>
                      </m:e>
                      <m:sup>
                        <m:r>
                          <a:rPr lang="en-US" b="0" i="1" smtClean="0">
                            <a:latin typeface="Cambria Math" charset="0"/>
                            <a:ea typeface="Cambria Math" charset="0"/>
                            <a:cs typeface="Cambria Math" charset="0"/>
                            <a:sym typeface="Wingdings"/>
                          </a:rPr>
                          <m:t>𝐿</m:t>
                        </m:r>
                        <m:r>
                          <a:rPr lang="en-US" b="0" i="1" baseline="-25000" smtClean="0">
                            <a:latin typeface="Cambria Math" charset="0"/>
                            <a:ea typeface="Cambria Math" charset="0"/>
                            <a:cs typeface="Cambria Math" charset="0"/>
                            <a:sym typeface="Wingdings"/>
                          </a:rPr>
                          <m:t>𝐵</m:t>
                        </m:r>
                        <m:r>
                          <a:rPr lang="en-US" b="0" i="1" smtClean="0">
                            <a:latin typeface="Cambria Math" charset="0"/>
                            <a:ea typeface="Cambria Math" charset="0"/>
                            <a:cs typeface="Cambria Math" charset="0"/>
                            <a:sym typeface="Wingdings"/>
                          </a:rPr>
                          <m:t>−1</m:t>
                        </m:r>
                      </m:sup>
                    </m:sSup>
                    <m:r>
                      <a:rPr lang="en-US" b="0" i="1" smtClean="0">
                        <a:latin typeface="Cambria Math" charset="0"/>
                        <a:ea typeface="Cambria Math" charset="0"/>
                        <a:cs typeface="Cambria Math" charset="0"/>
                        <a:sym typeface="Wingdings"/>
                      </a:rPr>
                      <m:t>=</m:t>
                    </m:r>
                    <m:nary>
                      <m:naryPr>
                        <m:chr m:val="∑"/>
                        <m:ctrlPr>
                          <a:rPr lang="en-US" b="0" i="1" smtClean="0">
                            <a:latin typeface="Cambria Math" charset="0"/>
                            <a:ea typeface="Cambria Math" charset="0"/>
                            <a:cs typeface="Cambria Math" charset="0"/>
                            <a:sym typeface="Wingdings"/>
                          </a:rPr>
                        </m:ctrlPr>
                      </m:naryPr>
                      <m:sub>
                        <m:r>
                          <m:rPr>
                            <m:brk m:alnAt="23"/>
                          </m:rPr>
                          <a:rPr lang="en-US" b="0" i="1" smtClean="0">
                            <a:latin typeface="Cambria Math" charset="0"/>
                            <a:ea typeface="Cambria Math" charset="0"/>
                            <a:cs typeface="Cambria Math" charset="0"/>
                            <a:sym typeface="Wingdings"/>
                          </a:rPr>
                          <m:t>𝑙</m:t>
                        </m:r>
                        <m:r>
                          <a:rPr lang="en-US" b="0" i="1" smtClean="0">
                            <a:latin typeface="Cambria Math" charset="0"/>
                            <a:ea typeface="Cambria Math" charset="0"/>
                            <a:cs typeface="Cambria Math" charset="0"/>
                            <a:sym typeface="Wingdings"/>
                          </a:rPr>
                          <m:t>=0</m:t>
                        </m:r>
                      </m:sub>
                      <m:sup>
                        <m:r>
                          <a:rPr lang="en-US" b="0" i="1" smtClean="0">
                            <a:latin typeface="Cambria Math" charset="0"/>
                            <a:ea typeface="Cambria Math" charset="0"/>
                            <a:cs typeface="Cambria Math" charset="0"/>
                            <a:sym typeface="Wingdings"/>
                          </a:rPr>
                          <m:t>𝐿</m:t>
                        </m:r>
                        <m:r>
                          <a:rPr lang="en-US" b="0" i="1" baseline="-25000" smtClean="0">
                            <a:latin typeface="Cambria Math" charset="0"/>
                            <a:ea typeface="Cambria Math" charset="0"/>
                            <a:cs typeface="Cambria Math" charset="0"/>
                            <a:sym typeface="Wingdings"/>
                          </a:rPr>
                          <m:t>𝐵</m:t>
                        </m:r>
                        <m:r>
                          <a:rPr lang="en-US" b="0" i="1" smtClean="0">
                            <a:latin typeface="Cambria Math" charset="0"/>
                            <a:ea typeface="Cambria Math" charset="0"/>
                            <a:cs typeface="Cambria Math" charset="0"/>
                            <a:sym typeface="Wingdings"/>
                          </a:rPr>
                          <m:t>−1</m:t>
                        </m:r>
                      </m:sup>
                      <m:e>
                        <m:r>
                          <a:rPr lang="en-US" b="0" i="1" smtClean="0">
                            <a:latin typeface="Cambria Math" charset="0"/>
                            <a:ea typeface="Cambria Math" charset="0"/>
                            <a:cs typeface="Cambria Math" charset="0"/>
                            <a:sym typeface="Wingdings"/>
                          </a:rPr>
                          <m:t>𝑓</m:t>
                        </m:r>
                        <m:r>
                          <a:rPr lang="en-US" b="0" i="1" baseline="30000" smtClean="0">
                            <a:latin typeface="Cambria Math" charset="0"/>
                            <a:ea typeface="Cambria Math" charset="0"/>
                            <a:cs typeface="Cambria Math" charset="0"/>
                            <a:sym typeface="Wingdings"/>
                          </a:rPr>
                          <m:t>𝑙</m:t>
                        </m:r>
                      </m:e>
                    </m:nary>
                  </m:oMath>
                </a14:m>
                <a:endParaRPr lang="en-US" dirty="0">
                  <a:sym typeface="Wingdings"/>
                </a:endParaRPr>
              </a:p>
              <a:p>
                <a:endParaRPr lang="en-US" dirty="0" smtClean="0">
                  <a:sym typeface="Wingdings"/>
                </a:endParaRPr>
              </a:p>
              <a:p>
                <a:r>
                  <a:rPr lang="en-US" dirty="0" smtClean="0">
                    <a:sym typeface="Wingdings"/>
                  </a:rPr>
                  <a:t>In summary: to do exact search:</a:t>
                </a:r>
              </a:p>
              <a:p>
                <a:pPr lvl="1"/>
                <a:r>
                  <a:rPr lang="en-US" dirty="0">
                    <a:solidFill>
                      <a:srgbClr val="C00000"/>
                    </a:solidFill>
                    <a:sym typeface="Wingdings"/>
                  </a:rPr>
                  <a:t>W</a:t>
                </a:r>
                <a:r>
                  <a:rPr lang="en-US" dirty="0" smtClean="0">
                    <a:solidFill>
                      <a:srgbClr val="C00000"/>
                    </a:solidFill>
                    <a:sym typeface="Wingdings"/>
                  </a:rPr>
                  <a:t>e read in one page per level of the tree</a:t>
                </a:r>
              </a:p>
              <a:p>
                <a:pPr lvl="1"/>
                <a:r>
                  <a:rPr lang="en-US" dirty="0" smtClean="0">
                    <a:solidFill>
                      <a:srgbClr val="0070C0"/>
                    </a:solidFill>
                    <a:sym typeface="Wingdings"/>
                  </a:rPr>
                  <a:t>However, levels that we can fit in buffer are free!</a:t>
                </a:r>
              </a:p>
              <a:p>
                <a:pPr lvl="1"/>
                <a:r>
                  <a:rPr lang="en-US" dirty="0" smtClean="0">
                    <a:solidFill>
                      <a:schemeClr val="accent6"/>
                    </a:solidFill>
                    <a:sym typeface="Wingdings"/>
                  </a:rPr>
                  <a:t>Finally we read in the actual record</a:t>
                </a:r>
              </a:p>
              <a:p>
                <a:endParaRPr lang="en-US" dirty="0" smtClean="0">
                  <a:sym typeface="Wingdings"/>
                </a:endParaRPr>
              </a:p>
            </p:txBody>
          </p:sp>
        </mc:Choice>
        <mc:Fallback xmlns="">
          <p:sp>
            <p:nvSpPr>
              <p:cNvPr id="83973" name="Rectangle 5"/>
              <p:cNvSpPr>
                <a:spLocks noGrp="1" noRot="1" noChangeAspect="1" noMove="1" noResize="1" noEditPoints="1" noAdjustHandles="1" noChangeArrowheads="1" noChangeShapeType="1" noTextEdit="1"/>
              </p:cNvSpPr>
              <p:nvPr>
                <p:ph type="body" idx="1"/>
              </p:nvPr>
            </p:nvSpPr>
            <p:spPr>
              <a:xfrm>
                <a:off x="850900" y="1866900"/>
                <a:ext cx="10820400" cy="3962400"/>
              </a:xfrm>
              <a:blipFill rotWithShape="0">
                <a:blip r:embed="rId3"/>
                <a:stretch>
                  <a:fillRect l="-1014" t="-3385" r="-1070"/>
                </a:stretch>
              </a:blipFill>
              <a:ln/>
            </p:spPr>
            <p:txBody>
              <a:bodyPr/>
              <a:lstStyle/>
              <a:p>
                <a:r>
                  <a:rPr lang="en-US">
                    <a:noFill/>
                  </a:rPr>
                  <a:t> </a:t>
                </a:r>
              </a:p>
            </p:txBody>
          </p:sp>
        </mc:Fallback>
      </mc:AlternateContent>
      <p:grpSp>
        <p:nvGrpSpPr>
          <p:cNvPr id="11" name="Group 10"/>
          <p:cNvGrpSpPr/>
          <p:nvPr/>
        </p:nvGrpSpPr>
        <p:grpSpPr>
          <a:xfrm>
            <a:off x="0" y="-22510"/>
            <a:ext cx="12192000" cy="307777"/>
            <a:chOff x="0" y="-22510"/>
            <a:chExt cx="12192000" cy="307777"/>
          </a:xfrm>
        </p:grpSpPr>
        <p:sp>
          <p:nvSpPr>
            <p:cNvPr id="12" name="Rectangle 11"/>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3" name="TextBox 12"/>
            <p:cNvSpPr txBox="1"/>
            <p:nvPr/>
          </p:nvSpPr>
          <p:spPr>
            <a:xfrm>
              <a:off x="188780" y="-22510"/>
              <a:ext cx="362721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14  &gt;  Section 1  &gt;  B+ Tree design &amp; cost</a:t>
              </a:r>
              <a:endParaRPr lang="en-US" sz="1400" b="1" i="1" dirty="0">
                <a:solidFill>
                  <a:schemeClr val="tx1">
                    <a:lumMod val="65000"/>
                    <a:lumOff val="35000"/>
                  </a:schemeClr>
                </a:solidFill>
                <a:latin typeface="+mj-lt"/>
              </a:endParaRPr>
            </a:p>
          </p:txBody>
        </p:sp>
      </p:grpSp>
      <mc:AlternateContent xmlns:mc="http://schemas.openxmlformats.org/markup-compatibility/2006" xmlns:a14="http://schemas.microsoft.com/office/drawing/2010/main">
        <mc:Choice Requires="a14">
          <p:sp>
            <p:nvSpPr>
              <p:cNvPr id="2" name="Rectangle 1"/>
              <p:cNvSpPr/>
              <p:nvPr/>
            </p:nvSpPr>
            <p:spPr>
              <a:xfrm>
                <a:off x="7810659" y="4045081"/>
                <a:ext cx="4161011" cy="1613519"/>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none">
                <a:spAutoFit/>
              </a:bodyPr>
              <a:lstStyle/>
              <a:p>
                <a:r>
                  <a:rPr lang="en-US" sz="2800" dirty="0" smtClean="0">
                    <a:latin typeface="+mj-lt"/>
                    <a:sym typeface="Wingdings"/>
                  </a:rPr>
                  <a:t>IO Cost: </a:t>
                </a:r>
                <a14:m>
                  <m:oMath xmlns:m="http://schemas.openxmlformats.org/officeDocument/2006/math">
                    <m:d>
                      <m:dPr>
                        <m:begChr m:val="⌈"/>
                        <m:endChr m:val="⌉"/>
                        <m:ctrlPr>
                          <a:rPr lang="en-US" sz="2800" i="1" smtClean="0">
                            <a:solidFill>
                              <a:srgbClr val="C00000"/>
                            </a:solidFill>
                            <a:latin typeface="Cambria Math" charset="0"/>
                            <a:sym typeface="Wingdings"/>
                          </a:rPr>
                        </m:ctrlPr>
                      </m:dPr>
                      <m:e>
                        <m:func>
                          <m:funcPr>
                            <m:ctrlPr>
                              <a:rPr lang="en-US" sz="2800" i="1">
                                <a:solidFill>
                                  <a:srgbClr val="C00000"/>
                                </a:solidFill>
                                <a:latin typeface="Cambria Math" charset="0"/>
                                <a:sym typeface="Wingdings"/>
                              </a:rPr>
                            </m:ctrlPr>
                          </m:funcPr>
                          <m:fName>
                            <m:sSub>
                              <m:sSubPr>
                                <m:ctrlPr>
                                  <a:rPr lang="en-US" sz="2800" i="1">
                                    <a:solidFill>
                                      <a:srgbClr val="C00000"/>
                                    </a:solidFill>
                                    <a:latin typeface="Cambria Math" charset="0"/>
                                    <a:sym typeface="Wingdings"/>
                                  </a:rPr>
                                </m:ctrlPr>
                              </m:sSubPr>
                              <m:e>
                                <m:r>
                                  <m:rPr>
                                    <m:sty m:val="p"/>
                                  </m:rPr>
                                  <a:rPr lang="en-US" sz="2800">
                                    <a:solidFill>
                                      <a:srgbClr val="C00000"/>
                                    </a:solidFill>
                                    <a:latin typeface="Cambria Math" charset="0"/>
                                    <a:sym typeface="Wingdings"/>
                                  </a:rPr>
                                  <m:t>log</m:t>
                                </m:r>
                              </m:e>
                              <m:sub>
                                <m:r>
                                  <a:rPr lang="en-US" sz="2800" i="1" smtClean="0">
                                    <a:solidFill>
                                      <a:srgbClr val="C00000"/>
                                    </a:solidFill>
                                    <a:latin typeface="Cambria Math" charset="0"/>
                                    <a:sym typeface="Wingdings"/>
                                  </a:rPr>
                                  <m:t>𝑓</m:t>
                                </m:r>
                              </m:sub>
                            </m:sSub>
                          </m:fName>
                          <m:e>
                            <m:f>
                              <m:fPr>
                                <m:ctrlPr>
                                  <a:rPr lang="en-US" sz="2800" i="1">
                                    <a:solidFill>
                                      <a:srgbClr val="C00000"/>
                                    </a:solidFill>
                                    <a:latin typeface="Cambria Math" charset="0"/>
                                    <a:sym typeface="Wingdings"/>
                                  </a:rPr>
                                </m:ctrlPr>
                              </m:fPr>
                              <m:num>
                                <m:r>
                                  <a:rPr lang="en-US" sz="2800" i="1">
                                    <a:solidFill>
                                      <a:srgbClr val="C00000"/>
                                    </a:solidFill>
                                    <a:latin typeface="Cambria Math" charset="0"/>
                                    <a:sym typeface="Wingdings"/>
                                  </a:rPr>
                                  <m:t>𝑁</m:t>
                                </m:r>
                              </m:num>
                              <m:den>
                                <m:r>
                                  <a:rPr lang="en-US" sz="2800" i="1">
                                    <a:solidFill>
                                      <a:srgbClr val="C00000"/>
                                    </a:solidFill>
                                    <a:latin typeface="Cambria Math" charset="0"/>
                                    <a:sym typeface="Wingdings"/>
                                  </a:rPr>
                                  <m:t>𝐹</m:t>
                                </m:r>
                              </m:den>
                            </m:f>
                          </m:e>
                        </m:func>
                      </m:e>
                    </m:d>
                    <m:r>
                      <a:rPr lang="en-US" sz="2800" b="0" i="0" smtClean="0">
                        <a:latin typeface="Cambria Math" charset="0"/>
                        <a:sym typeface="Wingdings"/>
                      </a:rPr>
                      <m:t>−</m:t>
                    </m:r>
                    <m:r>
                      <a:rPr lang="en-US" sz="2800" b="0" i="1" smtClean="0">
                        <a:solidFill>
                          <a:srgbClr val="0070C0"/>
                        </a:solidFill>
                        <a:latin typeface="Cambria Math" charset="0"/>
                        <a:sym typeface="Wingdings"/>
                      </a:rPr>
                      <m:t>𝐿</m:t>
                    </m:r>
                    <m:r>
                      <a:rPr lang="en-US" sz="2800" b="0" i="1" baseline="-25000" smtClean="0">
                        <a:solidFill>
                          <a:srgbClr val="0070C0"/>
                        </a:solidFill>
                        <a:latin typeface="Cambria Math" charset="0"/>
                        <a:sym typeface="Wingdings"/>
                      </a:rPr>
                      <m:t>𝐵</m:t>
                    </m:r>
                    <m:r>
                      <a:rPr lang="en-US" sz="2800" b="0" i="1" smtClean="0">
                        <a:latin typeface="Cambria Math" charset="0"/>
                        <a:sym typeface="Wingdings"/>
                      </a:rPr>
                      <m:t>+</m:t>
                    </m:r>
                    <m:r>
                      <a:rPr lang="en-US" sz="2800" b="0" i="1" smtClean="0">
                        <a:solidFill>
                          <a:schemeClr val="accent6"/>
                        </a:solidFill>
                        <a:latin typeface="Cambria Math" charset="0"/>
                        <a:sym typeface="Wingdings"/>
                      </a:rPr>
                      <m:t>1</m:t>
                    </m:r>
                  </m:oMath>
                </a14:m>
                <a:r>
                  <a:rPr lang="en-US" sz="2800" dirty="0" smtClean="0">
                    <a:solidFill>
                      <a:schemeClr val="accent6"/>
                    </a:solidFill>
                    <a:latin typeface="+mj-lt"/>
                  </a:rPr>
                  <a:t>  </a:t>
                </a:r>
              </a:p>
              <a:p>
                <a:endParaRPr lang="en-US" sz="2800" i="1" dirty="0">
                  <a:solidFill>
                    <a:schemeClr val="accent6"/>
                  </a:solidFill>
                  <a:latin typeface="+mj-lt"/>
                </a:endParaRPr>
              </a:p>
              <a:p>
                <a:r>
                  <a:rPr lang="en-US" sz="2800" i="1" dirty="0" smtClean="0">
                    <a:solidFill>
                      <a:schemeClr val="tx1"/>
                    </a:solidFill>
                    <a:latin typeface="+mj-lt"/>
                  </a:rPr>
                  <a:t>where  </a:t>
                </a:r>
                <a14:m>
                  <m:oMath xmlns:m="http://schemas.openxmlformats.org/officeDocument/2006/math">
                    <m:r>
                      <a:rPr lang="en-US" sz="2800" i="1">
                        <a:solidFill>
                          <a:schemeClr val="tx1"/>
                        </a:solidFill>
                        <a:latin typeface="Cambria Math" charset="0"/>
                        <a:sym typeface="Wingdings"/>
                      </a:rPr>
                      <m:t>𝐵</m:t>
                    </m:r>
                    <m:r>
                      <a:rPr lang="en-US" sz="2800" i="1">
                        <a:solidFill>
                          <a:schemeClr val="tx1"/>
                        </a:solidFill>
                        <a:latin typeface="Cambria Math" charset="0"/>
                        <a:ea typeface="Cambria Math" charset="0"/>
                        <a:cs typeface="Cambria Math" charset="0"/>
                        <a:sym typeface="Wingdings"/>
                      </a:rPr>
                      <m:t>≥</m:t>
                    </m:r>
                    <m:nary>
                      <m:naryPr>
                        <m:chr m:val="∑"/>
                        <m:ctrlPr>
                          <a:rPr lang="en-US" sz="2800" i="1">
                            <a:solidFill>
                              <a:schemeClr val="tx1"/>
                            </a:solidFill>
                            <a:latin typeface="Cambria Math" charset="0"/>
                            <a:ea typeface="Cambria Math" charset="0"/>
                            <a:cs typeface="Cambria Math" charset="0"/>
                            <a:sym typeface="Wingdings"/>
                          </a:rPr>
                        </m:ctrlPr>
                      </m:naryPr>
                      <m:sub>
                        <m:r>
                          <m:rPr>
                            <m:brk m:alnAt="23"/>
                          </m:rPr>
                          <a:rPr lang="en-US" sz="2800" i="1">
                            <a:solidFill>
                              <a:schemeClr val="tx1"/>
                            </a:solidFill>
                            <a:latin typeface="Cambria Math" charset="0"/>
                            <a:ea typeface="Cambria Math" charset="0"/>
                            <a:cs typeface="Cambria Math" charset="0"/>
                            <a:sym typeface="Wingdings"/>
                          </a:rPr>
                          <m:t>𝑙</m:t>
                        </m:r>
                        <m:r>
                          <a:rPr lang="en-US" sz="2800" i="1">
                            <a:solidFill>
                              <a:schemeClr val="tx1"/>
                            </a:solidFill>
                            <a:latin typeface="Cambria Math" charset="0"/>
                            <a:ea typeface="Cambria Math" charset="0"/>
                            <a:cs typeface="Cambria Math" charset="0"/>
                            <a:sym typeface="Wingdings"/>
                          </a:rPr>
                          <m:t>=0</m:t>
                        </m:r>
                      </m:sub>
                      <m:sup>
                        <m:r>
                          <a:rPr lang="en-US" sz="2800" i="1" smtClean="0">
                            <a:solidFill>
                              <a:srgbClr val="0070C0"/>
                            </a:solidFill>
                            <a:latin typeface="Cambria Math" charset="0"/>
                            <a:ea typeface="Cambria Math" charset="0"/>
                            <a:cs typeface="Cambria Math" charset="0"/>
                            <a:sym typeface="Wingdings"/>
                          </a:rPr>
                          <m:t>𝐿</m:t>
                        </m:r>
                        <m:r>
                          <a:rPr lang="en-US" sz="2800" i="1" baseline="-25000">
                            <a:solidFill>
                              <a:srgbClr val="0070C0"/>
                            </a:solidFill>
                            <a:latin typeface="Cambria Math" charset="0"/>
                            <a:ea typeface="Cambria Math" charset="0"/>
                            <a:cs typeface="Cambria Math" charset="0"/>
                            <a:sym typeface="Wingdings"/>
                          </a:rPr>
                          <m:t>𝐵</m:t>
                        </m:r>
                        <m:r>
                          <a:rPr lang="en-US" sz="2800" i="1">
                            <a:solidFill>
                              <a:schemeClr val="tx1"/>
                            </a:solidFill>
                            <a:latin typeface="Cambria Math" charset="0"/>
                            <a:ea typeface="Cambria Math" charset="0"/>
                            <a:cs typeface="Cambria Math" charset="0"/>
                            <a:sym typeface="Wingdings"/>
                          </a:rPr>
                          <m:t>−1</m:t>
                        </m:r>
                      </m:sup>
                      <m:e>
                        <m:r>
                          <a:rPr lang="en-US" sz="2800" i="1">
                            <a:solidFill>
                              <a:schemeClr val="tx1"/>
                            </a:solidFill>
                            <a:latin typeface="Cambria Math" charset="0"/>
                            <a:ea typeface="Cambria Math" charset="0"/>
                            <a:cs typeface="Cambria Math" charset="0"/>
                            <a:sym typeface="Wingdings"/>
                          </a:rPr>
                          <m:t>𝑓</m:t>
                        </m:r>
                        <m:r>
                          <a:rPr lang="en-US" sz="2800" i="1" baseline="30000">
                            <a:solidFill>
                              <a:schemeClr val="tx1"/>
                            </a:solidFill>
                            <a:latin typeface="Cambria Math" charset="0"/>
                            <a:ea typeface="Cambria Math" charset="0"/>
                            <a:cs typeface="Cambria Math" charset="0"/>
                            <a:sym typeface="Wingdings"/>
                          </a:rPr>
                          <m:t>𝑙</m:t>
                        </m:r>
                      </m:e>
                    </m:nary>
                  </m:oMath>
                </a14:m>
                <a:endParaRPr lang="en-US" sz="2800" i="1" dirty="0">
                  <a:solidFill>
                    <a:schemeClr val="accent6"/>
                  </a:solidFill>
                  <a:latin typeface="+mj-lt"/>
                </a:endParaRPr>
              </a:p>
            </p:txBody>
          </p:sp>
        </mc:Choice>
        <mc:Fallback xmlns="">
          <p:sp>
            <p:nvSpPr>
              <p:cNvPr id="2" name="Rectangle 1"/>
              <p:cNvSpPr>
                <a:spLocks noRot="1" noChangeAspect="1" noMove="1" noResize="1" noEditPoints="1" noAdjustHandles="1" noChangeArrowheads="1" noChangeShapeType="1" noTextEdit="1"/>
              </p:cNvSpPr>
              <p:nvPr/>
            </p:nvSpPr>
            <p:spPr>
              <a:xfrm>
                <a:off x="7810659" y="4045081"/>
                <a:ext cx="4161011" cy="1613519"/>
              </a:xfrm>
              <a:prstGeom prst="rect">
                <a:avLst/>
              </a:prstGeom>
              <a:blipFill rotWithShape="0">
                <a:blip r:embed="rId4"/>
                <a:stretch>
                  <a:fillRect/>
                </a:stretch>
              </a:blipFill>
              <a:effectLst>
                <a:outerShdw blurRad="50800" dist="12700" dir="2700000" algn="tl" rotWithShape="0">
                  <a:prstClr val="black">
                    <a:alpha val="40000"/>
                  </a:prstClr>
                </a:outerShdw>
              </a:effectLst>
            </p:spPr>
            <p:txBody>
              <a:bodyPr/>
              <a:lstStyle/>
              <a:p>
                <a:r>
                  <a:rPr lang="en-US">
                    <a:noFill/>
                  </a:rPr>
                  <a:t> </a:t>
                </a:r>
              </a:p>
            </p:txBody>
          </p:sp>
        </mc:Fallback>
      </mc:AlternateContent>
    </p:spTree>
    <p:extLst>
      <p:ext uri="{BB962C8B-B14F-4D97-AF65-F5344CB8AC3E}">
        <p14:creationId xmlns:p14="http://schemas.microsoft.com/office/powerpoint/2010/main" val="13153425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97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397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397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397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397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397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397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397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build="p"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p>
        </p:txBody>
      </p:sp>
      <p:sp>
        <p:nvSpPr>
          <p:cNvPr id="83971"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p>
        </p:txBody>
      </p:sp>
      <p:sp>
        <p:nvSpPr>
          <p:cNvPr id="83972" name="Rectangle 4"/>
          <p:cNvSpPr>
            <a:spLocks noGrp="1" noChangeArrowheads="1"/>
          </p:cNvSpPr>
          <p:nvPr>
            <p:ph type="title"/>
          </p:nvPr>
        </p:nvSpPr>
        <p:spPr>
          <a:xfrm>
            <a:off x="850900" y="611208"/>
            <a:ext cx="7772400" cy="1143000"/>
          </a:xfrm>
          <a:noFill/>
          <a:ln/>
        </p:spPr>
        <p:txBody>
          <a:bodyPr vert="horz" lIns="92075" tIns="46038" rIns="92075" bIns="46038" rtlCol="0" anchor="ctr">
            <a:normAutofit/>
          </a:bodyPr>
          <a:lstStyle/>
          <a:p>
            <a:r>
              <a:rPr lang="en-US" dirty="0" smtClean="0"/>
              <a:t>Simple Cost Model for Search</a:t>
            </a:r>
            <a:endParaRPr lang="en-US" dirty="0"/>
          </a:p>
        </p:txBody>
      </p:sp>
      <p:sp>
        <p:nvSpPr>
          <p:cNvPr id="83973" name="Rectangle 5"/>
          <p:cNvSpPr>
            <a:spLocks noGrp="1" noChangeArrowheads="1"/>
          </p:cNvSpPr>
          <p:nvPr>
            <p:ph type="body" idx="1"/>
          </p:nvPr>
        </p:nvSpPr>
        <p:spPr>
          <a:xfrm>
            <a:off x="850900" y="1866900"/>
            <a:ext cx="10820400" cy="2552700"/>
          </a:xfrm>
          <a:noFill/>
          <a:ln/>
        </p:spPr>
        <p:txBody>
          <a:bodyPr vert="horz" lIns="92075" tIns="46038" rIns="92075" bIns="46038" rtlCol="0">
            <a:normAutofit/>
          </a:bodyPr>
          <a:lstStyle/>
          <a:p>
            <a:r>
              <a:rPr lang="en-US" dirty="0" smtClean="0"/>
              <a:t>To do range search, we just follow the horizontal pointers</a:t>
            </a:r>
          </a:p>
          <a:p>
            <a:endParaRPr lang="en-US" dirty="0">
              <a:solidFill>
                <a:schemeClr val="accent6"/>
              </a:solidFill>
              <a:sym typeface="Wingdings"/>
            </a:endParaRPr>
          </a:p>
          <a:p>
            <a:r>
              <a:rPr lang="en-US" dirty="0" smtClean="0">
                <a:sym typeface="Wingdings"/>
              </a:rPr>
              <a:t>The IO cost is that of loading additional leaf nodes we need to access + the IO cost of loading each </a:t>
            </a:r>
            <a:r>
              <a:rPr lang="en-US" b="1" i="1" dirty="0" smtClean="0">
                <a:sym typeface="Wingdings"/>
              </a:rPr>
              <a:t>page</a:t>
            </a:r>
            <a:r>
              <a:rPr lang="en-US" dirty="0" smtClean="0">
                <a:sym typeface="Wingdings"/>
              </a:rPr>
              <a:t> of the results- we phrase this as “Cost(OUT)”</a:t>
            </a:r>
          </a:p>
          <a:p>
            <a:endParaRPr lang="en-US" dirty="0" smtClean="0">
              <a:sym typeface="Wingdings"/>
            </a:endParaRPr>
          </a:p>
        </p:txBody>
      </p:sp>
      <p:grpSp>
        <p:nvGrpSpPr>
          <p:cNvPr id="11" name="Group 10"/>
          <p:cNvGrpSpPr/>
          <p:nvPr/>
        </p:nvGrpSpPr>
        <p:grpSpPr>
          <a:xfrm>
            <a:off x="0" y="-22510"/>
            <a:ext cx="12192000" cy="307777"/>
            <a:chOff x="0" y="-22510"/>
            <a:chExt cx="12192000" cy="307777"/>
          </a:xfrm>
        </p:grpSpPr>
        <p:sp>
          <p:nvSpPr>
            <p:cNvPr id="12" name="Rectangle 11"/>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3" name="TextBox 12"/>
            <p:cNvSpPr txBox="1"/>
            <p:nvPr/>
          </p:nvSpPr>
          <p:spPr>
            <a:xfrm>
              <a:off x="188780" y="-22510"/>
              <a:ext cx="362721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14  &gt;  Section 1  &gt;  B+ Tree design &amp; cost</a:t>
              </a:r>
              <a:endParaRPr lang="en-US" sz="1400" b="1" i="1" dirty="0">
                <a:solidFill>
                  <a:schemeClr val="tx1">
                    <a:lumMod val="65000"/>
                    <a:lumOff val="35000"/>
                  </a:schemeClr>
                </a:solidFill>
                <a:latin typeface="+mj-lt"/>
              </a:endParaRPr>
            </a:p>
          </p:txBody>
        </p:sp>
      </p:grpSp>
      <mc:AlternateContent xmlns:mc="http://schemas.openxmlformats.org/markup-compatibility/2006" xmlns:a14="http://schemas.microsoft.com/office/drawing/2010/main">
        <mc:Choice Requires="a14">
          <p:sp>
            <p:nvSpPr>
              <p:cNvPr id="15" name="Rectangle 14"/>
              <p:cNvSpPr/>
              <p:nvPr/>
            </p:nvSpPr>
            <p:spPr>
              <a:xfrm>
                <a:off x="4180594" y="4527240"/>
                <a:ext cx="5690917" cy="1613519"/>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none">
                <a:spAutoFit/>
              </a:bodyPr>
              <a:lstStyle/>
              <a:p>
                <a:r>
                  <a:rPr lang="en-US" sz="2800" dirty="0" smtClean="0">
                    <a:latin typeface="+mj-lt"/>
                    <a:sym typeface="Wingdings"/>
                  </a:rPr>
                  <a:t>IO Cost: </a:t>
                </a:r>
                <a14:m>
                  <m:oMath xmlns:m="http://schemas.openxmlformats.org/officeDocument/2006/math">
                    <m:d>
                      <m:dPr>
                        <m:begChr m:val="⌈"/>
                        <m:endChr m:val="⌉"/>
                        <m:ctrlPr>
                          <a:rPr lang="en-US" sz="2800" i="1" smtClean="0">
                            <a:solidFill>
                              <a:srgbClr val="C00000"/>
                            </a:solidFill>
                            <a:latin typeface="Cambria Math" charset="0"/>
                            <a:sym typeface="Wingdings"/>
                          </a:rPr>
                        </m:ctrlPr>
                      </m:dPr>
                      <m:e>
                        <m:func>
                          <m:funcPr>
                            <m:ctrlPr>
                              <a:rPr lang="en-US" sz="2800" i="1">
                                <a:solidFill>
                                  <a:srgbClr val="C00000"/>
                                </a:solidFill>
                                <a:latin typeface="Cambria Math" charset="0"/>
                                <a:sym typeface="Wingdings"/>
                              </a:rPr>
                            </m:ctrlPr>
                          </m:funcPr>
                          <m:fName>
                            <m:sSub>
                              <m:sSubPr>
                                <m:ctrlPr>
                                  <a:rPr lang="en-US" sz="2800" i="1">
                                    <a:solidFill>
                                      <a:srgbClr val="C00000"/>
                                    </a:solidFill>
                                    <a:latin typeface="Cambria Math" charset="0"/>
                                    <a:sym typeface="Wingdings"/>
                                  </a:rPr>
                                </m:ctrlPr>
                              </m:sSubPr>
                              <m:e>
                                <m:r>
                                  <m:rPr>
                                    <m:sty m:val="p"/>
                                  </m:rPr>
                                  <a:rPr lang="en-US" sz="2800">
                                    <a:solidFill>
                                      <a:srgbClr val="C00000"/>
                                    </a:solidFill>
                                    <a:latin typeface="Cambria Math" charset="0"/>
                                    <a:sym typeface="Wingdings"/>
                                  </a:rPr>
                                  <m:t>log</m:t>
                                </m:r>
                              </m:e>
                              <m:sub>
                                <m:r>
                                  <a:rPr lang="en-US" sz="2800" i="1" smtClean="0">
                                    <a:solidFill>
                                      <a:srgbClr val="C00000"/>
                                    </a:solidFill>
                                    <a:latin typeface="Cambria Math" charset="0"/>
                                    <a:sym typeface="Wingdings"/>
                                  </a:rPr>
                                  <m:t>𝑓</m:t>
                                </m:r>
                              </m:sub>
                            </m:sSub>
                          </m:fName>
                          <m:e>
                            <m:f>
                              <m:fPr>
                                <m:ctrlPr>
                                  <a:rPr lang="en-US" sz="2800" i="1">
                                    <a:solidFill>
                                      <a:srgbClr val="C00000"/>
                                    </a:solidFill>
                                    <a:latin typeface="Cambria Math" charset="0"/>
                                    <a:sym typeface="Wingdings"/>
                                  </a:rPr>
                                </m:ctrlPr>
                              </m:fPr>
                              <m:num>
                                <m:r>
                                  <a:rPr lang="en-US" sz="2800" i="1">
                                    <a:solidFill>
                                      <a:srgbClr val="C00000"/>
                                    </a:solidFill>
                                    <a:latin typeface="Cambria Math" charset="0"/>
                                    <a:sym typeface="Wingdings"/>
                                  </a:rPr>
                                  <m:t>𝑁</m:t>
                                </m:r>
                              </m:num>
                              <m:den>
                                <m:r>
                                  <a:rPr lang="en-US" sz="2800" i="1">
                                    <a:solidFill>
                                      <a:srgbClr val="C00000"/>
                                    </a:solidFill>
                                    <a:latin typeface="Cambria Math" charset="0"/>
                                    <a:sym typeface="Wingdings"/>
                                  </a:rPr>
                                  <m:t>𝐹</m:t>
                                </m:r>
                              </m:den>
                            </m:f>
                          </m:e>
                        </m:func>
                      </m:e>
                    </m:d>
                    <m:r>
                      <a:rPr lang="en-US" sz="2800" b="0" i="0" smtClean="0">
                        <a:latin typeface="Cambria Math" charset="0"/>
                        <a:sym typeface="Wingdings"/>
                      </a:rPr>
                      <m:t>−</m:t>
                    </m:r>
                    <m:r>
                      <a:rPr lang="en-US" sz="2800" b="0" i="1" smtClean="0">
                        <a:solidFill>
                          <a:srgbClr val="0070C0"/>
                        </a:solidFill>
                        <a:latin typeface="Cambria Math" charset="0"/>
                        <a:sym typeface="Wingdings"/>
                      </a:rPr>
                      <m:t>𝐿</m:t>
                    </m:r>
                    <m:r>
                      <a:rPr lang="en-US" sz="2800" b="0" i="1" baseline="-25000" smtClean="0">
                        <a:solidFill>
                          <a:srgbClr val="0070C0"/>
                        </a:solidFill>
                        <a:latin typeface="Cambria Math" charset="0"/>
                        <a:sym typeface="Wingdings"/>
                      </a:rPr>
                      <m:t>𝐵</m:t>
                    </m:r>
                    <m:r>
                      <a:rPr lang="en-US" sz="2800" b="0" i="1" smtClean="0">
                        <a:latin typeface="Cambria Math" charset="0"/>
                        <a:sym typeface="Wingdings"/>
                      </a:rPr>
                      <m:t>+</m:t>
                    </m:r>
                    <m:r>
                      <a:rPr lang="en-US" sz="2800" b="0" i="1" smtClean="0">
                        <a:solidFill>
                          <a:schemeClr val="accent6"/>
                        </a:solidFill>
                        <a:latin typeface="Cambria Math" charset="0"/>
                        <a:sym typeface="Wingdings"/>
                      </a:rPr>
                      <m:t>𝐶𝑜𝑠𝑡</m:t>
                    </m:r>
                    <m:r>
                      <a:rPr lang="en-US" sz="2800" b="0" i="1" smtClean="0">
                        <a:solidFill>
                          <a:schemeClr val="accent6"/>
                        </a:solidFill>
                        <a:latin typeface="Cambria Math" charset="0"/>
                        <a:sym typeface="Wingdings"/>
                      </a:rPr>
                      <m:t>(</m:t>
                    </m:r>
                    <m:r>
                      <a:rPr lang="en-US" sz="2800" b="0" i="1" smtClean="0">
                        <a:solidFill>
                          <a:schemeClr val="accent6"/>
                        </a:solidFill>
                        <a:latin typeface="Cambria Math" charset="0"/>
                        <a:sym typeface="Wingdings"/>
                      </a:rPr>
                      <m:t>𝑂𝑈𝑇</m:t>
                    </m:r>
                    <m:r>
                      <a:rPr lang="en-US" sz="2800" b="0" i="1" smtClean="0">
                        <a:solidFill>
                          <a:schemeClr val="accent6"/>
                        </a:solidFill>
                        <a:latin typeface="Cambria Math" charset="0"/>
                        <a:sym typeface="Wingdings"/>
                      </a:rPr>
                      <m:t>)</m:t>
                    </m:r>
                  </m:oMath>
                </a14:m>
                <a:r>
                  <a:rPr lang="en-US" sz="2800" dirty="0" smtClean="0">
                    <a:solidFill>
                      <a:schemeClr val="accent6"/>
                    </a:solidFill>
                    <a:latin typeface="+mj-lt"/>
                  </a:rPr>
                  <a:t>  </a:t>
                </a:r>
              </a:p>
              <a:p>
                <a:endParaRPr lang="en-US" sz="2800" i="1" dirty="0">
                  <a:solidFill>
                    <a:schemeClr val="accent6"/>
                  </a:solidFill>
                  <a:latin typeface="+mj-lt"/>
                </a:endParaRPr>
              </a:p>
              <a:p>
                <a:r>
                  <a:rPr lang="en-US" sz="2800" i="1" dirty="0" smtClean="0">
                    <a:solidFill>
                      <a:schemeClr val="tx1"/>
                    </a:solidFill>
                    <a:latin typeface="+mj-lt"/>
                  </a:rPr>
                  <a:t>where  </a:t>
                </a:r>
                <a14:m>
                  <m:oMath xmlns:m="http://schemas.openxmlformats.org/officeDocument/2006/math">
                    <m:r>
                      <a:rPr lang="en-US" sz="2800" i="1">
                        <a:solidFill>
                          <a:schemeClr val="tx1"/>
                        </a:solidFill>
                        <a:latin typeface="Cambria Math" charset="0"/>
                        <a:sym typeface="Wingdings"/>
                      </a:rPr>
                      <m:t>𝐵</m:t>
                    </m:r>
                    <m:r>
                      <a:rPr lang="en-US" sz="2800" i="1">
                        <a:solidFill>
                          <a:schemeClr val="tx1"/>
                        </a:solidFill>
                        <a:latin typeface="Cambria Math" charset="0"/>
                        <a:ea typeface="Cambria Math" charset="0"/>
                        <a:cs typeface="Cambria Math" charset="0"/>
                        <a:sym typeface="Wingdings"/>
                      </a:rPr>
                      <m:t>≥</m:t>
                    </m:r>
                    <m:nary>
                      <m:naryPr>
                        <m:chr m:val="∑"/>
                        <m:ctrlPr>
                          <a:rPr lang="en-US" sz="2800" i="1">
                            <a:solidFill>
                              <a:schemeClr val="tx1"/>
                            </a:solidFill>
                            <a:latin typeface="Cambria Math" charset="0"/>
                            <a:ea typeface="Cambria Math" charset="0"/>
                            <a:cs typeface="Cambria Math" charset="0"/>
                            <a:sym typeface="Wingdings"/>
                          </a:rPr>
                        </m:ctrlPr>
                      </m:naryPr>
                      <m:sub>
                        <m:r>
                          <m:rPr>
                            <m:brk m:alnAt="23"/>
                          </m:rPr>
                          <a:rPr lang="en-US" sz="2800" i="1">
                            <a:solidFill>
                              <a:schemeClr val="tx1"/>
                            </a:solidFill>
                            <a:latin typeface="Cambria Math" charset="0"/>
                            <a:ea typeface="Cambria Math" charset="0"/>
                            <a:cs typeface="Cambria Math" charset="0"/>
                            <a:sym typeface="Wingdings"/>
                          </a:rPr>
                          <m:t>𝑙</m:t>
                        </m:r>
                        <m:r>
                          <a:rPr lang="en-US" sz="2800" i="1">
                            <a:solidFill>
                              <a:schemeClr val="tx1"/>
                            </a:solidFill>
                            <a:latin typeface="Cambria Math" charset="0"/>
                            <a:ea typeface="Cambria Math" charset="0"/>
                            <a:cs typeface="Cambria Math" charset="0"/>
                            <a:sym typeface="Wingdings"/>
                          </a:rPr>
                          <m:t>=0</m:t>
                        </m:r>
                      </m:sub>
                      <m:sup>
                        <m:r>
                          <a:rPr lang="en-US" sz="2800" i="1" smtClean="0">
                            <a:solidFill>
                              <a:srgbClr val="0070C0"/>
                            </a:solidFill>
                            <a:latin typeface="Cambria Math" charset="0"/>
                            <a:ea typeface="Cambria Math" charset="0"/>
                            <a:cs typeface="Cambria Math" charset="0"/>
                            <a:sym typeface="Wingdings"/>
                          </a:rPr>
                          <m:t>𝐿</m:t>
                        </m:r>
                        <m:r>
                          <a:rPr lang="en-US" sz="2800" i="1" baseline="-25000">
                            <a:solidFill>
                              <a:srgbClr val="0070C0"/>
                            </a:solidFill>
                            <a:latin typeface="Cambria Math" charset="0"/>
                            <a:ea typeface="Cambria Math" charset="0"/>
                            <a:cs typeface="Cambria Math" charset="0"/>
                            <a:sym typeface="Wingdings"/>
                          </a:rPr>
                          <m:t>𝐵</m:t>
                        </m:r>
                        <m:r>
                          <a:rPr lang="en-US" sz="2800" i="1">
                            <a:solidFill>
                              <a:schemeClr val="tx1"/>
                            </a:solidFill>
                            <a:latin typeface="Cambria Math" charset="0"/>
                            <a:ea typeface="Cambria Math" charset="0"/>
                            <a:cs typeface="Cambria Math" charset="0"/>
                            <a:sym typeface="Wingdings"/>
                          </a:rPr>
                          <m:t>−1</m:t>
                        </m:r>
                      </m:sup>
                      <m:e>
                        <m:r>
                          <a:rPr lang="en-US" sz="2800" i="1">
                            <a:solidFill>
                              <a:schemeClr val="tx1"/>
                            </a:solidFill>
                            <a:latin typeface="Cambria Math" charset="0"/>
                            <a:ea typeface="Cambria Math" charset="0"/>
                            <a:cs typeface="Cambria Math" charset="0"/>
                            <a:sym typeface="Wingdings"/>
                          </a:rPr>
                          <m:t>𝑓</m:t>
                        </m:r>
                        <m:r>
                          <a:rPr lang="en-US" sz="2800" i="1" baseline="30000">
                            <a:solidFill>
                              <a:schemeClr val="tx1"/>
                            </a:solidFill>
                            <a:latin typeface="Cambria Math" charset="0"/>
                            <a:ea typeface="Cambria Math" charset="0"/>
                            <a:cs typeface="Cambria Math" charset="0"/>
                            <a:sym typeface="Wingdings"/>
                          </a:rPr>
                          <m:t>𝑙</m:t>
                        </m:r>
                      </m:e>
                    </m:nary>
                  </m:oMath>
                </a14:m>
                <a:endParaRPr lang="en-US" sz="2800" i="1" dirty="0">
                  <a:solidFill>
                    <a:schemeClr val="accent6"/>
                  </a:solidFill>
                  <a:latin typeface="+mj-lt"/>
                </a:endParaRPr>
              </a:p>
            </p:txBody>
          </p:sp>
        </mc:Choice>
        <mc:Fallback xmlns="">
          <p:sp>
            <p:nvSpPr>
              <p:cNvPr id="15" name="Rectangle 14"/>
              <p:cNvSpPr>
                <a:spLocks noRot="1" noChangeAspect="1" noMove="1" noResize="1" noEditPoints="1" noAdjustHandles="1" noChangeArrowheads="1" noChangeShapeType="1" noTextEdit="1"/>
              </p:cNvSpPr>
              <p:nvPr/>
            </p:nvSpPr>
            <p:spPr>
              <a:xfrm>
                <a:off x="4180594" y="4527240"/>
                <a:ext cx="5690917" cy="1613519"/>
              </a:xfrm>
              <a:prstGeom prst="rect">
                <a:avLst/>
              </a:prstGeom>
              <a:blipFill rotWithShape="0">
                <a:blip r:embed="rId3"/>
                <a:stretch>
                  <a:fillRect/>
                </a:stretch>
              </a:blipFill>
              <a:effectLst>
                <a:outerShdw blurRad="50800" dist="12700" dir="2700000" algn="tl" rotWithShape="0">
                  <a:prstClr val="black">
                    <a:alpha val="40000"/>
                  </a:prstClr>
                </a:outerShdw>
              </a:effectLst>
            </p:spPr>
            <p:txBody>
              <a:bodyPr/>
              <a:lstStyle/>
              <a:p>
                <a:r>
                  <a:rPr lang="en-US">
                    <a:noFill/>
                  </a:rPr>
                  <a:t> </a:t>
                </a:r>
              </a:p>
            </p:txBody>
          </p:sp>
        </mc:Fallback>
      </mc:AlternateContent>
    </p:spTree>
    <p:extLst>
      <p:ext uri="{BB962C8B-B14F-4D97-AF65-F5344CB8AC3E}">
        <p14:creationId xmlns:p14="http://schemas.microsoft.com/office/powerpoint/2010/main" val="19077500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397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397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7466322" y="1027906"/>
            <a:ext cx="4259923" cy="2456273"/>
            <a:chOff x="7466322" y="1027906"/>
            <a:chExt cx="4259923" cy="2456273"/>
          </a:xfrm>
        </p:grpSpPr>
        <p:sp>
          <p:nvSpPr>
            <p:cNvPr id="17" name="Rectangle 16"/>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18" name="Rectangle 17"/>
            <p:cNvSpPr/>
            <p:nvPr/>
          </p:nvSpPr>
          <p:spPr>
            <a:xfrm>
              <a:off x="9459310" y="1986455"/>
              <a:ext cx="2266935" cy="1497724"/>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9" name="TextBox 18"/>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20" name="TextBox 19"/>
            <p:cNvSpPr txBox="1"/>
            <p:nvPr/>
          </p:nvSpPr>
          <p:spPr>
            <a:xfrm>
              <a:off x="10115979" y="2048829"/>
              <a:ext cx="953594" cy="461665"/>
            </a:xfrm>
            <a:prstGeom prst="rect">
              <a:avLst/>
            </a:prstGeom>
            <a:noFill/>
          </p:spPr>
          <p:txBody>
            <a:bodyPr wrap="none" rtlCol="0">
              <a:spAutoFit/>
            </a:bodyPr>
            <a:lstStyle/>
            <a:p>
              <a:r>
                <a:rPr lang="en-US" sz="2400" smtClean="0"/>
                <a:t>Buffer</a:t>
              </a:r>
              <a:endParaRPr lang="en-US" sz="2400"/>
            </a:p>
          </p:txBody>
        </p:sp>
        <p:sp>
          <p:nvSpPr>
            <p:cNvPr id="21" name="Left-Right Arrow 20"/>
            <p:cNvSpPr/>
            <p:nvPr/>
          </p:nvSpPr>
          <p:spPr>
            <a:xfrm>
              <a:off x="8994227" y="2098357"/>
              <a:ext cx="930166" cy="362607"/>
            </a:xfrm>
            <a:prstGeom prst="lef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sp>
        <p:nvSpPr>
          <p:cNvPr id="2" name="Title 1"/>
          <p:cNvSpPr>
            <a:spLocks noGrp="1"/>
          </p:cNvSpPr>
          <p:nvPr>
            <p:ph type="title"/>
          </p:nvPr>
        </p:nvSpPr>
        <p:spPr/>
        <p:txBody>
          <a:bodyPr/>
          <a:lstStyle/>
          <a:p>
            <a:r>
              <a:rPr lang="en-US" dirty="0" smtClean="0"/>
              <a:t>The (Simplified) Buffer</a:t>
            </a:r>
            <a:endParaRPr lang="en-US" dirty="0"/>
          </a:p>
        </p:txBody>
      </p:sp>
      <p:sp>
        <p:nvSpPr>
          <p:cNvPr id="3" name="Content Placeholder 2"/>
          <p:cNvSpPr>
            <a:spLocks noGrp="1"/>
          </p:cNvSpPr>
          <p:nvPr>
            <p:ph idx="1"/>
          </p:nvPr>
        </p:nvSpPr>
        <p:spPr>
          <a:xfrm>
            <a:off x="609600" y="1600202"/>
            <a:ext cx="6856722" cy="1450425"/>
          </a:xfrm>
        </p:spPr>
        <p:txBody>
          <a:bodyPr>
            <a:noAutofit/>
          </a:bodyPr>
          <a:lstStyle/>
          <a:p>
            <a:r>
              <a:rPr lang="en-US" dirty="0" smtClean="0"/>
              <a:t>In this class: We’ll consider a buffer located in </a:t>
            </a:r>
            <a:r>
              <a:rPr lang="en-US" b="1" dirty="0" smtClean="0"/>
              <a:t>main memory</a:t>
            </a:r>
            <a:r>
              <a:rPr lang="en-US" dirty="0" smtClean="0"/>
              <a:t> that operates over </a:t>
            </a:r>
            <a:r>
              <a:rPr lang="en-US" b="1" dirty="0" smtClean="0"/>
              <a:t>pages</a:t>
            </a:r>
            <a:r>
              <a:rPr lang="en-US" dirty="0" smtClean="0"/>
              <a:t> and </a:t>
            </a:r>
            <a:r>
              <a:rPr lang="en-US" b="1" dirty="0" smtClean="0"/>
              <a:t>files</a:t>
            </a:r>
            <a:r>
              <a:rPr lang="en-US" sz="2800" dirty="0" smtClean="0"/>
              <a:t>:</a:t>
            </a:r>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8" name="TextBox 7"/>
            <p:cNvSpPr txBox="1"/>
            <p:nvPr/>
          </p:nvSpPr>
          <p:spPr>
            <a:xfrm>
              <a:off x="188780" y="-22510"/>
              <a:ext cx="2832955"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11  </a:t>
              </a:r>
              <a:r>
                <a:rPr lang="en-US" sz="1400" b="1" i="1" dirty="0" smtClean="0">
                  <a:solidFill>
                    <a:schemeClr val="tx1">
                      <a:lumMod val="65000"/>
                      <a:lumOff val="35000"/>
                    </a:schemeClr>
                  </a:solidFill>
                  <a:latin typeface="+mj-lt"/>
                </a:rPr>
                <a:t>&gt;  Section 2  &gt;  The Buffer</a:t>
              </a:r>
              <a:endParaRPr lang="en-US" sz="1400" b="1" i="1" dirty="0">
                <a:solidFill>
                  <a:schemeClr val="tx1">
                    <a:lumMod val="65000"/>
                    <a:lumOff val="35000"/>
                  </a:schemeClr>
                </a:solidFill>
                <a:latin typeface="+mj-lt"/>
              </a:endParaRPr>
            </a:p>
          </p:txBody>
        </p:sp>
      </p:grpSp>
      <p:sp>
        <p:nvSpPr>
          <p:cNvPr id="10" name="Can 9"/>
          <p:cNvSpPr/>
          <p:nvPr/>
        </p:nvSpPr>
        <p:spPr>
          <a:xfrm>
            <a:off x="9270640" y="4666593"/>
            <a:ext cx="2644274" cy="1899307"/>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smtClean="0"/>
              <a:t>Disk</a:t>
            </a:r>
            <a:endParaRPr lang="en-US" sz="2800"/>
          </a:p>
        </p:txBody>
      </p:sp>
      <p:sp>
        <p:nvSpPr>
          <p:cNvPr id="12" name="Up-Down Arrow 11"/>
          <p:cNvSpPr/>
          <p:nvPr/>
        </p:nvSpPr>
        <p:spPr>
          <a:xfrm>
            <a:off x="10316880" y="3642353"/>
            <a:ext cx="551793" cy="1383699"/>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5" name="TextBox 14"/>
          <p:cNvSpPr txBox="1"/>
          <p:nvPr/>
        </p:nvSpPr>
        <p:spPr>
          <a:xfrm>
            <a:off x="9478368" y="5103478"/>
            <a:ext cx="1114408" cy="461665"/>
          </a:xfrm>
          <a:prstGeom prst="rect">
            <a:avLst/>
          </a:prstGeom>
          <a:solidFill>
            <a:schemeClr val="tx1">
              <a:lumMod val="50000"/>
              <a:lumOff val="50000"/>
            </a:schemeClr>
          </a:solidFill>
        </p:spPr>
        <p:txBody>
          <a:bodyPr wrap="none" rtlCol="0">
            <a:spAutoFit/>
          </a:bodyPr>
          <a:lstStyle/>
          <a:p>
            <a:r>
              <a:rPr lang="en-US" sz="2400" smtClean="0">
                <a:solidFill>
                  <a:srgbClr val="FFC000"/>
                </a:solidFill>
                <a:latin typeface="Menlo" charset="0"/>
                <a:ea typeface="Menlo" charset="0"/>
                <a:cs typeface="Menlo" charset="0"/>
              </a:rPr>
              <a:t>1,0,3</a:t>
            </a:r>
            <a:endParaRPr lang="en-US" sz="2400">
              <a:solidFill>
                <a:srgbClr val="FFC000"/>
              </a:solidFill>
              <a:latin typeface="Menlo" charset="0"/>
              <a:ea typeface="Menlo" charset="0"/>
              <a:cs typeface="Menlo" charset="0"/>
            </a:endParaRPr>
          </a:p>
        </p:txBody>
      </p:sp>
      <p:sp>
        <p:nvSpPr>
          <p:cNvPr id="14" name="TextBox 13"/>
          <p:cNvSpPr txBox="1"/>
          <p:nvPr/>
        </p:nvSpPr>
        <p:spPr>
          <a:xfrm>
            <a:off x="9478368" y="2835995"/>
            <a:ext cx="1114408" cy="461665"/>
          </a:xfrm>
          <a:prstGeom prst="rect">
            <a:avLst/>
          </a:prstGeom>
          <a:solidFill>
            <a:schemeClr val="tx1">
              <a:lumMod val="50000"/>
              <a:lumOff val="50000"/>
            </a:schemeClr>
          </a:solidFill>
        </p:spPr>
        <p:txBody>
          <a:bodyPr wrap="none" rtlCol="0">
            <a:spAutoFit/>
          </a:bodyPr>
          <a:lstStyle/>
          <a:p>
            <a:r>
              <a:rPr lang="en-US" sz="2400" dirty="0" smtClean="0">
                <a:solidFill>
                  <a:srgbClr val="FFC000"/>
                </a:solidFill>
                <a:latin typeface="Menlo" charset="0"/>
                <a:ea typeface="Menlo" charset="0"/>
                <a:cs typeface="Menlo" charset="0"/>
              </a:rPr>
              <a:t>1,2,3</a:t>
            </a:r>
            <a:endParaRPr lang="en-US" sz="2400" dirty="0">
              <a:solidFill>
                <a:srgbClr val="FFC000"/>
              </a:solidFill>
              <a:latin typeface="Menlo" charset="0"/>
              <a:ea typeface="Menlo" charset="0"/>
              <a:cs typeface="Menlo" charset="0"/>
            </a:endParaRPr>
          </a:p>
        </p:txBody>
      </p:sp>
      <p:sp>
        <p:nvSpPr>
          <p:cNvPr id="4" name="TextBox 3"/>
          <p:cNvSpPr txBox="1"/>
          <p:nvPr/>
        </p:nvSpPr>
        <p:spPr>
          <a:xfrm>
            <a:off x="838199" y="3050627"/>
            <a:ext cx="6366641" cy="954107"/>
          </a:xfrm>
          <a:prstGeom prst="rect">
            <a:avLst/>
          </a:prstGeom>
          <a:noFill/>
        </p:spPr>
        <p:txBody>
          <a:bodyPr wrap="square" rtlCol="0">
            <a:spAutoFit/>
          </a:bodyPr>
          <a:lstStyle/>
          <a:p>
            <a:pPr marL="457200" indent="-457200">
              <a:buFont typeface="Arial" charset="0"/>
              <a:buChar char="•"/>
            </a:pPr>
            <a:r>
              <a:rPr lang="en-US" sz="2800" b="1" u="sng" dirty="0" smtClean="0"/>
              <a:t>Read(page):</a:t>
            </a:r>
            <a:r>
              <a:rPr lang="en-US" sz="2800" b="1" dirty="0" smtClean="0"/>
              <a:t> </a:t>
            </a:r>
            <a:r>
              <a:rPr lang="en-US" sz="2800" dirty="0" smtClean="0"/>
              <a:t>Read page from disk -&gt; buffer </a:t>
            </a:r>
            <a:r>
              <a:rPr lang="en-US" sz="2800" i="1" dirty="0" smtClean="0"/>
              <a:t>if not already in buffer</a:t>
            </a:r>
            <a:endParaRPr lang="en-US" sz="2800" dirty="0"/>
          </a:p>
        </p:txBody>
      </p:sp>
      <p:sp>
        <p:nvSpPr>
          <p:cNvPr id="25" name="TextBox 24"/>
          <p:cNvSpPr txBox="1"/>
          <p:nvPr/>
        </p:nvSpPr>
        <p:spPr>
          <a:xfrm>
            <a:off x="838200" y="4149371"/>
            <a:ext cx="6366641" cy="954107"/>
          </a:xfrm>
          <a:prstGeom prst="rect">
            <a:avLst/>
          </a:prstGeom>
          <a:noFill/>
        </p:spPr>
        <p:txBody>
          <a:bodyPr wrap="square" rtlCol="0">
            <a:spAutoFit/>
          </a:bodyPr>
          <a:lstStyle/>
          <a:p>
            <a:pPr marL="457200" indent="-457200">
              <a:buFont typeface="Arial" charset="0"/>
              <a:buChar char="•"/>
            </a:pPr>
            <a:r>
              <a:rPr lang="en-US" sz="2800" b="1" u="sng" dirty="0" smtClean="0"/>
              <a:t>Flush(page):</a:t>
            </a:r>
            <a:r>
              <a:rPr lang="en-US" sz="2800" b="1" dirty="0" smtClean="0"/>
              <a:t> </a:t>
            </a:r>
            <a:r>
              <a:rPr lang="en-US" sz="2800" dirty="0" smtClean="0"/>
              <a:t>Evict page from buffer &amp; write to disk</a:t>
            </a:r>
            <a:endParaRPr lang="en-US" sz="2800" dirty="0"/>
          </a:p>
        </p:txBody>
      </p:sp>
      <p:sp>
        <p:nvSpPr>
          <p:cNvPr id="22" name="TextBox 21"/>
          <p:cNvSpPr txBox="1"/>
          <p:nvPr/>
        </p:nvSpPr>
        <p:spPr>
          <a:xfrm>
            <a:off x="838199" y="5207192"/>
            <a:ext cx="6366641" cy="954107"/>
          </a:xfrm>
          <a:prstGeom prst="rect">
            <a:avLst/>
          </a:prstGeom>
          <a:noFill/>
        </p:spPr>
        <p:txBody>
          <a:bodyPr wrap="square" rtlCol="0">
            <a:spAutoFit/>
          </a:bodyPr>
          <a:lstStyle/>
          <a:p>
            <a:pPr marL="457200" indent="-457200">
              <a:buFont typeface="Arial" charset="0"/>
              <a:buChar char="•"/>
            </a:pPr>
            <a:r>
              <a:rPr lang="en-US" sz="2800" b="1" u="sng" dirty="0" smtClean="0"/>
              <a:t>Release(page):</a:t>
            </a:r>
            <a:r>
              <a:rPr lang="en-US" sz="2800" b="1" dirty="0" smtClean="0"/>
              <a:t> </a:t>
            </a:r>
            <a:r>
              <a:rPr lang="en-US" sz="2800" dirty="0" smtClean="0"/>
              <a:t>Evict page from buffer </a:t>
            </a:r>
            <a:r>
              <a:rPr lang="en-US" sz="2800" i="1" dirty="0" smtClean="0"/>
              <a:t>without</a:t>
            </a:r>
            <a:r>
              <a:rPr lang="en-US" sz="2800" dirty="0" smtClean="0"/>
              <a:t> writing to disk</a:t>
            </a:r>
            <a:endParaRPr lang="en-US" sz="2800" dirty="0"/>
          </a:p>
        </p:txBody>
      </p:sp>
    </p:spTree>
    <p:extLst>
      <p:ext uri="{BB962C8B-B14F-4D97-AF65-F5344CB8AC3E}">
        <p14:creationId xmlns:p14="http://schemas.microsoft.com/office/powerpoint/2010/main" val="2089025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p>
        </p:txBody>
      </p:sp>
      <p:sp>
        <p:nvSpPr>
          <p:cNvPr id="83971"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p>
        </p:txBody>
      </p:sp>
      <p:sp>
        <p:nvSpPr>
          <p:cNvPr id="83972" name="Rectangle 4"/>
          <p:cNvSpPr>
            <a:spLocks noGrp="1" noChangeArrowheads="1"/>
          </p:cNvSpPr>
          <p:nvPr>
            <p:ph type="title"/>
          </p:nvPr>
        </p:nvSpPr>
        <p:spPr>
          <a:xfrm>
            <a:off x="850900" y="611208"/>
            <a:ext cx="7772400" cy="1143000"/>
          </a:xfrm>
          <a:noFill/>
          <a:ln/>
        </p:spPr>
        <p:txBody>
          <a:bodyPr vert="horz" lIns="92075" tIns="46038" rIns="92075" bIns="46038" rtlCol="0" anchor="ctr">
            <a:normAutofit/>
          </a:bodyPr>
          <a:lstStyle/>
          <a:p>
            <a:r>
              <a:rPr lang="en-US" dirty="0" smtClean="0"/>
              <a:t>Fast Insertions &amp; Self-Balancing</a:t>
            </a:r>
            <a:endParaRPr lang="en-US" dirty="0"/>
          </a:p>
        </p:txBody>
      </p:sp>
      <p:sp>
        <p:nvSpPr>
          <p:cNvPr id="83973" name="Rectangle 5"/>
          <p:cNvSpPr>
            <a:spLocks noGrp="1" noChangeArrowheads="1"/>
          </p:cNvSpPr>
          <p:nvPr>
            <p:ph type="body" idx="1"/>
          </p:nvPr>
        </p:nvSpPr>
        <p:spPr>
          <a:xfrm>
            <a:off x="850900" y="1866900"/>
            <a:ext cx="10502900" cy="3733800"/>
          </a:xfrm>
          <a:noFill/>
          <a:ln/>
        </p:spPr>
        <p:txBody>
          <a:bodyPr vert="horz" lIns="92075" tIns="46038" rIns="92075" bIns="46038" rtlCol="0">
            <a:normAutofit/>
          </a:bodyPr>
          <a:lstStyle/>
          <a:p>
            <a:pPr>
              <a:lnSpc>
                <a:spcPct val="90000"/>
              </a:lnSpc>
            </a:pPr>
            <a:r>
              <a:rPr lang="en-US" dirty="0" smtClean="0"/>
              <a:t>We won’t go into specifics of B+ Tree insertion algorithm, but has several attractive qualities:</a:t>
            </a:r>
          </a:p>
          <a:p>
            <a:pPr>
              <a:lnSpc>
                <a:spcPct val="90000"/>
              </a:lnSpc>
            </a:pPr>
            <a:endParaRPr lang="en-US" dirty="0" smtClean="0"/>
          </a:p>
          <a:p>
            <a:pPr lvl="1"/>
            <a:r>
              <a:rPr lang="en-US" b="1" dirty="0" smtClean="0"/>
              <a:t>~ Same cost as exact search</a:t>
            </a:r>
          </a:p>
          <a:p>
            <a:pPr lvl="1"/>
            <a:endParaRPr lang="en-US" b="1" dirty="0"/>
          </a:p>
          <a:p>
            <a:pPr lvl="1"/>
            <a:r>
              <a:rPr lang="en-US" b="1" i="1" dirty="0" smtClean="0"/>
              <a:t>Self-balancing: </a:t>
            </a:r>
            <a:r>
              <a:rPr lang="en-US" dirty="0" smtClean="0"/>
              <a:t>B+ Tree remains </a:t>
            </a:r>
            <a:r>
              <a:rPr lang="en-US" b="1" dirty="0" smtClean="0"/>
              <a:t>balanced </a:t>
            </a:r>
            <a:r>
              <a:rPr lang="en-US" dirty="0" smtClean="0"/>
              <a:t>(with respect to height) even after insert</a:t>
            </a:r>
            <a:endParaRPr lang="en-US" i="1" dirty="0" smtClean="0"/>
          </a:p>
          <a:p>
            <a:pPr lvl="1"/>
            <a:endParaRPr lang="en-US" dirty="0" smtClean="0"/>
          </a:p>
        </p:txBody>
      </p:sp>
      <p:sp>
        <p:nvSpPr>
          <p:cNvPr id="12" name="TextBox 11"/>
          <p:cNvSpPr txBox="1"/>
          <p:nvPr/>
        </p:nvSpPr>
        <p:spPr>
          <a:xfrm>
            <a:off x="1486429" y="5130105"/>
            <a:ext cx="9231842" cy="1384995"/>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800" dirty="0" smtClean="0">
                <a:latin typeface="+mj-lt"/>
              </a:rPr>
              <a:t>B+ Trees also (relatively) fast for single insertions!</a:t>
            </a:r>
          </a:p>
          <a:p>
            <a:pPr algn="ctr"/>
            <a:r>
              <a:rPr lang="en-US" sz="2800" i="1" dirty="0" smtClean="0">
                <a:latin typeface="+mj-lt"/>
              </a:rPr>
              <a:t>However, can become bottleneck if many insertions (if fill-factor slack is used up…)</a:t>
            </a:r>
            <a:endParaRPr lang="en-US" sz="2800" i="1" dirty="0">
              <a:latin typeface="+mj-lt"/>
            </a:endParaRPr>
          </a:p>
        </p:txBody>
      </p:sp>
      <p:grpSp>
        <p:nvGrpSpPr>
          <p:cNvPr id="13" name="Group 12"/>
          <p:cNvGrpSpPr/>
          <p:nvPr/>
        </p:nvGrpSpPr>
        <p:grpSpPr>
          <a:xfrm>
            <a:off x="0" y="-22510"/>
            <a:ext cx="12192000" cy="307777"/>
            <a:chOff x="0" y="-22510"/>
            <a:chExt cx="12192000" cy="307777"/>
          </a:xfrm>
        </p:grpSpPr>
        <p:sp>
          <p:nvSpPr>
            <p:cNvPr id="14" name="Rectangle 13"/>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5" name="TextBox 14"/>
            <p:cNvSpPr txBox="1"/>
            <p:nvPr/>
          </p:nvSpPr>
          <p:spPr>
            <a:xfrm>
              <a:off x="188780" y="-22510"/>
              <a:ext cx="362721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14  &gt;  Section 1  &gt;  B+ Tree design &amp; cost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7089388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lide(fromBottom)">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23555"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23556" name="Rectangle 4"/>
          <p:cNvSpPr>
            <a:spLocks noGrp="1" noChangeArrowheads="1"/>
          </p:cNvSpPr>
          <p:nvPr>
            <p:ph type="title"/>
          </p:nvPr>
        </p:nvSpPr>
        <p:spPr>
          <a:noFill/>
          <a:ln/>
        </p:spPr>
        <p:txBody>
          <a:bodyPr/>
          <a:lstStyle/>
          <a:p>
            <a:r>
              <a:rPr lang="en-US" dirty="0" smtClean="0"/>
              <a:t>Clustered Indexes</a:t>
            </a:r>
            <a:endParaRPr lang="en-US" dirty="0"/>
          </a:p>
        </p:txBody>
      </p:sp>
      <p:sp>
        <p:nvSpPr>
          <p:cNvPr id="2" name="Rectangle 1"/>
          <p:cNvSpPr/>
          <p:nvPr/>
        </p:nvSpPr>
        <p:spPr>
          <a:xfrm>
            <a:off x="1743618" y="2767281"/>
            <a:ext cx="8670150" cy="1938992"/>
          </a:xfrm>
          <a:prstGeom prst="rect">
            <a:avLst/>
          </a:prstGeom>
        </p:spPr>
        <p:txBody>
          <a:bodyPr wrap="square">
            <a:spAutoFit/>
          </a:bodyPr>
          <a:lstStyle/>
          <a:p>
            <a:pPr algn="ctr"/>
            <a:r>
              <a:rPr lang="en-US" sz="4000" dirty="0"/>
              <a:t>An index is </a:t>
            </a:r>
            <a:r>
              <a:rPr lang="en-US" sz="4000" b="1" i="1" u="sng" dirty="0"/>
              <a:t>clustered</a:t>
            </a:r>
            <a:r>
              <a:rPr lang="en-US" sz="4000" dirty="0"/>
              <a:t> if </a:t>
            </a:r>
            <a:r>
              <a:rPr lang="en-US" sz="4000" dirty="0" smtClean="0"/>
              <a:t>the underlying data is </a:t>
            </a:r>
            <a:r>
              <a:rPr lang="en-US" sz="4000" dirty="0"/>
              <a:t>ordered in the same way </a:t>
            </a:r>
            <a:r>
              <a:rPr lang="en-US" sz="4000" dirty="0" smtClean="0"/>
              <a:t>as the index’s data entries.</a:t>
            </a:r>
            <a:endParaRPr lang="en-US" sz="4000" dirty="0"/>
          </a:p>
        </p:txBody>
      </p:sp>
      <p:grpSp>
        <p:nvGrpSpPr>
          <p:cNvPr id="11" name="Group 10"/>
          <p:cNvGrpSpPr/>
          <p:nvPr/>
        </p:nvGrpSpPr>
        <p:grpSpPr>
          <a:xfrm>
            <a:off x="0" y="-22510"/>
            <a:ext cx="12192000" cy="307777"/>
            <a:chOff x="0" y="-22510"/>
            <a:chExt cx="12192000" cy="307777"/>
          </a:xfrm>
        </p:grpSpPr>
        <p:sp>
          <p:nvSpPr>
            <p:cNvPr id="12" name="Rectangle 11"/>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3" name="TextBox 12"/>
            <p:cNvSpPr txBox="1"/>
            <p:nvPr/>
          </p:nvSpPr>
          <p:spPr>
            <a:xfrm>
              <a:off x="188780" y="-22510"/>
              <a:ext cx="3339056"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14  &gt;  Section 1  &gt;  Clustered Indexes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380019517"/>
      </p:ext>
    </p:extLst>
  </p:cSld>
  <p:clrMapOvr>
    <a:masterClrMapping/>
  </p:clrMapOvr>
  <p:transition>
    <p:cut/>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Clustered vs. </a:t>
            </a:r>
            <a:r>
              <a:rPr lang="en-US" dirty="0" err="1" smtClean="0"/>
              <a:t>Unclustered</a:t>
            </a:r>
            <a:r>
              <a:rPr lang="en-US" dirty="0" smtClean="0"/>
              <a:t> Index</a:t>
            </a:r>
            <a:endParaRPr lang="en-US" dirty="0"/>
          </a:p>
        </p:txBody>
      </p:sp>
      <p:graphicFrame>
        <p:nvGraphicFramePr>
          <p:cNvPr id="3" name="Group 4"/>
          <p:cNvGraphicFramePr>
            <a:graphicFrameLocks noGrp="1"/>
          </p:cNvGraphicFramePr>
          <p:nvPr>
            <p:extLst/>
          </p:nvPr>
        </p:nvGraphicFramePr>
        <p:xfrm>
          <a:off x="2239669" y="1982175"/>
          <a:ext cx="1160215" cy="685800"/>
        </p:xfrm>
        <a:graphic>
          <a:graphicData uri="http://schemas.openxmlformats.org/drawingml/2006/table">
            <a:tbl>
              <a:tblPr/>
              <a:tblGrid>
                <a:gridCol w="587573"/>
                <a:gridCol w="572642"/>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30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4" name="Straight Arrow Connector 3"/>
          <p:cNvCxnSpPr>
            <a:endCxn id="5" idx="0"/>
          </p:cNvCxnSpPr>
          <p:nvPr/>
        </p:nvCxnSpPr>
        <p:spPr>
          <a:xfrm flipH="1">
            <a:off x="1758474" y="2478279"/>
            <a:ext cx="854778" cy="89304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5" name="Group 113"/>
          <p:cNvGraphicFramePr>
            <a:graphicFrameLocks noGrp="1"/>
          </p:cNvGraphicFramePr>
          <p:nvPr>
            <p:extLst/>
          </p:nvPr>
        </p:nvGraphicFramePr>
        <p:xfrm>
          <a:off x="903697" y="3371319"/>
          <a:ext cx="1709555" cy="718458"/>
        </p:xfrm>
        <a:graphic>
          <a:graphicData uri="http://schemas.openxmlformats.org/drawingml/2006/table">
            <a:tbl>
              <a:tblPr/>
              <a:tblGrid>
                <a:gridCol w="239135"/>
                <a:gridCol w="198430"/>
                <a:gridCol w="198431"/>
                <a:gridCol w="198430"/>
                <a:gridCol w="239135"/>
                <a:gridCol w="198430"/>
                <a:gridCol w="198431"/>
                <a:gridCol w="239133"/>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graphicFrame>
        <p:nvGraphicFramePr>
          <p:cNvPr id="7" name="Group 113"/>
          <p:cNvGraphicFramePr>
            <a:graphicFrameLocks noGrp="1"/>
          </p:cNvGraphicFramePr>
          <p:nvPr>
            <p:extLst/>
          </p:nvPr>
        </p:nvGraphicFramePr>
        <p:xfrm>
          <a:off x="3029482" y="3360433"/>
          <a:ext cx="1718593" cy="718458"/>
        </p:xfrm>
        <a:graphic>
          <a:graphicData uri="http://schemas.openxmlformats.org/drawingml/2006/table">
            <a:tbl>
              <a:tblPr/>
              <a:tblGrid>
                <a:gridCol w="240399"/>
                <a:gridCol w="199479"/>
                <a:gridCol w="199480"/>
                <a:gridCol w="199479"/>
                <a:gridCol w="240399"/>
                <a:gridCol w="199479"/>
                <a:gridCol w="199480"/>
                <a:gridCol w="240398"/>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cxnSp>
        <p:nvCxnSpPr>
          <p:cNvPr id="8" name="Straight Arrow Connector 7"/>
          <p:cNvCxnSpPr>
            <a:endCxn id="7" idx="0"/>
          </p:cNvCxnSpPr>
          <p:nvPr/>
        </p:nvCxnSpPr>
        <p:spPr>
          <a:xfrm>
            <a:off x="3094447" y="2478279"/>
            <a:ext cx="794331" cy="882154"/>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endCxn id="14" idx="0"/>
          </p:cNvCxnSpPr>
          <p:nvPr/>
        </p:nvCxnSpPr>
        <p:spPr>
          <a:xfrm flipH="1">
            <a:off x="827883" y="3888538"/>
            <a:ext cx="176009" cy="640794"/>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18531" y="4529332"/>
            <a:ext cx="418704" cy="369332"/>
          </a:xfrm>
          <a:prstGeom prst="rect">
            <a:avLst/>
          </a:prstGeom>
          <a:solidFill>
            <a:schemeClr val="accent3">
              <a:lumMod val="20000"/>
              <a:lumOff val="80000"/>
            </a:schemeClr>
          </a:solidFill>
        </p:spPr>
        <p:txBody>
          <a:bodyPr wrap="none" rtlCol="0">
            <a:spAutoFit/>
          </a:bodyPr>
          <a:lstStyle/>
          <a:p>
            <a:r>
              <a:rPr lang="en-US" dirty="0" smtClean="0"/>
              <a:t>19</a:t>
            </a:r>
            <a:endParaRPr lang="en-US" dirty="0"/>
          </a:p>
        </p:txBody>
      </p:sp>
      <p:cxnSp>
        <p:nvCxnSpPr>
          <p:cNvPr id="15" name="Straight Arrow Connector 14"/>
          <p:cNvCxnSpPr>
            <a:endCxn id="16" idx="0"/>
          </p:cNvCxnSpPr>
          <p:nvPr/>
        </p:nvCxnSpPr>
        <p:spPr>
          <a:xfrm>
            <a:off x="1337373" y="3896825"/>
            <a:ext cx="58319" cy="632507"/>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1186340" y="4529332"/>
            <a:ext cx="418704" cy="369332"/>
          </a:xfrm>
          <a:prstGeom prst="rect">
            <a:avLst/>
          </a:prstGeom>
          <a:solidFill>
            <a:schemeClr val="accent3">
              <a:lumMod val="20000"/>
              <a:lumOff val="80000"/>
            </a:schemeClr>
          </a:solidFill>
        </p:spPr>
        <p:txBody>
          <a:bodyPr wrap="none" rtlCol="0">
            <a:spAutoFit/>
          </a:bodyPr>
          <a:lstStyle/>
          <a:p>
            <a:r>
              <a:rPr lang="en-US" dirty="0" smtClean="0"/>
              <a:t>22</a:t>
            </a:r>
            <a:endParaRPr lang="en-US" dirty="0"/>
          </a:p>
        </p:txBody>
      </p:sp>
      <p:cxnSp>
        <p:nvCxnSpPr>
          <p:cNvPr id="17" name="Straight Arrow Connector 16"/>
          <p:cNvCxnSpPr>
            <a:endCxn id="18" idx="0"/>
          </p:cNvCxnSpPr>
          <p:nvPr/>
        </p:nvCxnSpPr>
        <p:spPr>
          <a:xfrm>
            <a:off x="1765896" y="3896825"/>
            <a:ext cx="197605" cy="640739"/>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1754149" y="4537564"/>
            <a:ext cx="418704" cy="369332"/>
          </a:xfrm>
          <a:prstGeom prst="rect">
            <a:avLst/>
          </a:prstGeom>
          <a:solidFill>
            <a:schemeClr val="accent3">
              <a:lumMod val="20000"/>
              <a:lumOff val="80000"/>
            </a:schemeClr>
          </a:solidFill>
        </p:spPr>
        <p:txBody>
          <a:bodyPr wrap="none" rtlCol="0">
            <a:spAutoFit/>
          </a:bodyPr>
          <a:lstStyle/>
          <a:p>
            <a:r>
              <a:rPr lang="en-US" dirty="0" smtClean="0"/>
              <a:t>27</a:t>
            </a:r>
            <a:endParaRPr lang="en-US" dirty="0"/>
          </a:p>
        </p:txBody>
      </p:sp>
      <p:cxnSp>
        <p:nvCxnSpPr>
          <p:cNvPr id="19" name="Straight Arrow Connector 18"/>
          <p:cNvCxnSpPr>
            <a:endCxn id="20" idx="0"/>
          </p:cNvCxnSpPr>
          <p:nvPr/>
        </p:nvCxnSpPr>
        <p:spPr>
          <a:xfrm>
            <a:off x="2178714" y="3896825"/>
            <a:ext cx="352596" cy="63947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2321958" y="4536295"/>
            <a:ext cx="418704" cy="369332"/>
          </a:xfrm>
          <a:prstGeom prst="rect">
            <a:avLst/>
          </a:prstGeom>
          <a:solidFill>
            <a:schemeClr val="accent3">
              <a:lumMod val="20000"/>
              <a:lumOff val="80000"/>
            </a:schemeClr>
          </a:solidFill>
        </p:spPr>
        <p:txBody>
          <a:bodyPr wrap="none" rtlCol="0">
            <a:spAutoFit/>
          </a:bodyPr>
          <a:lstStyle/>
          <a:p>
            <a:r>
              <a:rPr lang="en-US" dirty="0" smtClean="0"/>
              <a:t>28</a:t>
            </a:r>
            <a:endParaRPr lang="en-US" dirty="0"/>
          </a:p>
        </p:txBody>
      </p:sp>
      <p:cxnSp>
        <p:nvCxnSpPr>
          <p:cNvPr id="21" name="Straight Arrow Connector 20"/>
          <p:cNvCxnSpPr>
            <a:endCxn id="22" idx="0"/>
          </p:cNvCxnSpPr>
          <p:nvPr/>
        </p:nvCxnSpPr>
        <p:spPr>
          <a:xfrm flipH="1">
            <a:off x="3099119" y="3984377"/>
            <a:ext cx="69637" cy="551918"/>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2889767" y="4536295"/>
            <a:ext cx="418704" cy="369332"/>
          </a:xfrm>
          <a:prstGeom prst="rect">
            <a:avLst/>
          </a:prstGeom>
          <a:solidFill>
            <a:schemeClr val="accent3">
              <a:lumMod val="20000"/>
              <a:lumOff val="80000"/>
            </a:schemeClr>
          </a:solidFill>
        </p:spPr>
        <p:txBody>
          <a:bodyPr wrap="none" rtlCol="0">
            <a:spAutoFit/>
          </a:bodyPr>
          <a:lstStyle/>
          <a:p>
            <a:r>
              <a:rPr lang="en-US" dirty="0" smtClean="0"/>
              <a:t>30</a:t>
            </a:r>
            <a:endParaRPr lang="en-US" dirty="0"/>
          </a:p>
        </p:txBody>
      </p:sp>
      <p:cxnSp>
        <p:nvCxnSpPr>
          <p:cNvPr id="23" name="Straight Arrow Connector 22"/>
          <p:cNvCxnSpPr>
            <a:endCxn id="24" idx="0"/>
          </p:cNvCxnSpPr>
          <p:nvPr/>
        </p:nvCxnSpPr>
        <p:spPr>
          <a:xfrm>
            <a:off x="3478167" y="3895856"/>
            <a:ext cx="188761" cy="640439"/>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3457576" y="4536295"/>
            <a:ext cx="418704" cy="369332"/>
          </a:xfrm>
          <a:prstGeom prst="rect">
            <a:avLst/>
          </a:prstGeom>
          <a:solidFill>
            <a:schemeClr val="accent3">
              <a:lumMod val="20000"/>
              <a:lumOff val="80000"/>
            </a:schemeClr>
          </a:solidFill>
        </p:spPr>
        <p:txBody>
          <a:bodyPr wrap="none" rtlCol="0">
            <a:spAutoFit/>
          </a:bodyPr>
          <a:lstStyle/>
          <a:p>
            <a:r>
              <a:rPr lang="en-US" dirty="0" smtClean="0"/>
              <a:t>33</a:t>
            </a:r>
            <a:endParaRPr lang="en-US" dirty="0"/>
          </a:p>
        </p:txBody>
      </p:sp>
      <p:cxnSp>
        <p:nvCxnSpPr>
          <p:cNvPr id="25" name="Straight Arrow Connector 24"/>
          <p:cNvCxnSpPr>
            <a:endCxn id="26" idx="0"/>
          </p:cNvCxnSpPr>
          <p:nvPr/>
        </p:nvCxnSpPr>
        <p:spPr>
          <a:xfrm>
            <a:off x="3884260" y="3895856"/>
            <a:ext cx="350477" cy="640439"/>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4025385" y="4536295"/>
            <a:ext cx="418704" cy="369332"/>
          </a:xfrm>
          <a:prstGeom prst="rect">
            <a:avLst/>
          </a:prstGeom>
          <a:solidFill>
            <a:schemeClr val="accent3">
              <a:lumMod val="20000"/>
              <a:lumOff val="80000"/>
            </a:schemeClr>
          </a:solidFill>
        </p:spPr>
        <p:txBody>
          <a:bodyPr wrap="none" rtlCol="0">
            <a:spAutoFit/>
          </a:bodyPr>
          <a:lstStyle/>
          <a:p>
            <a:r>
              <a:rPr lang="en-US" dirty="0" smtClean="0"/>
              <a:t>35</a:t>
            </a:r>
            <a:endParaRPr lang="en-US" dirty="0"/>
          </a:p>
        </p:txBody>
      </p:sp>
      <p:cxnSp>
        <p:nvCxnSpPr>
          <p:cNvPr id="27" name="Straight Arrow Connector 26"/>
          <p:cNvCxnSpPr>
            <a:endCxn id="28" idx="0"/>
          </p:cNvCxnSpPr>
          <p:nvPr/>
        </p:nvCxnSpPr>
        <p:spPr>
          <a:xfrm>
            <a:off x="4242717" y="3887901"/>
            <a:ext cx="559828" cy="64143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4593193" y="4529332"/>
            <a:ext cx="418704" cy="369332"/>
          </a:xfrm>
          <a:prstGeom prst="rect">
            <a:avLst/>
          </a:prstGeom>
          <a:solidFill>
            <a:schemeClr val="accent3">
              <a:lumMod val="20000"/>
              <a:lumOff val="80000"/>
            </a:schemeClr>
          </a:solidFill>
        </p:spPr>
        <p:txBody>
          <a:bodyPr wrap="none" rtlCol="0">
            <a:spAutoFit/>
          </a:bodyPr>
          <a:lstStyle/>
          <a:p>
            <a:r>
              <a:rPr lang="en-US" dirty="0" smtClean="0"/>
              <a:t>37</a:t>
            </a:r>
            <a:endParaRPr lang="en-US" dirty="0"/>
          </a:p>
        </p:txBody>
      </p:sp>
      <p:cxnSp>
        <p:nvCxnSpPr>
          <p:cNvPr id="34" name="Straight Arrow Connector 33"/>
          <p:cNvCxnSpPr/>
          <p:nvPr/>
        </p:nvCxnSpPr>
        <p:spPr>
          <a:xfrm flipV="1">
            <a:off x="2447323" y="3888538"/>
            <a:ext cx="764586" cy="2"/>
          </a:xfrm>
          <a:prstGeom prst="straightConnector1">
            <a:avLst/>
          </a:prstGeom>
          <a:ln w="25400">
            <a:tailEnd type="triangle"/>
          </a:ln>
        </p:spPr>
        <p:style>
          <a:lnRef idx="3">
            <a:schemeClr val="accent2"/>
          </a:lnRef>
          <a:fillRef idx="0">
            <a:schemeClr val="accent2"/>
          </a:fillRef>
          <a:effectRef idx="2">
            <a:schemeClr val="accent2"/>
          </a:effectRef>
          <a:fontRef idx="minor">
            <a:schemeClr val="tx1"/>
          </a:fontRef>
        </p:style>
      </p:cxnSp>
      <p:graphicFrame>
        <p:nvGraphicFramePr>
          <p:cNvPr id="86" name="Group 4"/>
          <p:cNvGraphicFramePr>
            <a:graphicFrameLocks noGrp="1"/>
          </p:cNvGraphicFramePr>
          <p:nvPr>
            <p:extLst/>
          </p:nvPr>
        </p:nvGraphicFramePr>
        <p:xfrm>
          <a:off x="8610782" y="1982175"/>
          <a:ext cx="1160215" cy="685800"/>
        </p:xfrm>
        <a:graphic>
          <a:graphicData uri="http://schemas.openxmlformats.org/drawingml/2006/table">
            <a:tbl>
              <a:tblPr/>
              <a:tblGrid>
                <a:gridCol w="587573"/>
                <a:gridCol w="572642"/>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30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87" name="Straight Arrow Connector 86"/>
          <p:cNvCxnSpPr>
            <a:endCxn id="89" idx="0"/>
          </p:cNvCxnSpPr>
          <p:nvPr/>
        </p:nvCxnSpPr>
        <p:spPr>
          <a:xfrm flipH="1">
            <a:off x="8129587" y="2478279"/>
            <a:ext cx="854778" cy="89304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88" name="Group 113"/>
          <p:cNvGraphicFramePr>
            <a:graphicFrameLocks noGrp="1"/>
          </p:cNvGraphicFramePr>
          <p:nvPr>
            <p:extLst/>
          </p:nvPr>
        </p:nvGraphicFramePr>
        <p:xfrm>
          <a:off x="7274810" y="3371319"/>
          <a:ext cx="1709555" cy="718458"/>
        </p:xfrm>
        <a:graphic>
          <a:graphicData uri="http://schemas.openxmlformats.org/drawingml/2006/table">
            <a:tbl>
              <a:tblPr/>
              <a:tblGrid>
                <a:gridCol w="239135"/>
                <a:gridCol w="198430"/>
                <a:gridCol w="198431"/>
                <a:gridCol w="198430"/>
                <a:gridCol w="239135"/>
                <a:gridCol w="198430"/>
                <a:gridCol w="198431"/>
                <a:gridCol w="239133"/>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graphicFrame>
        <p:nvGraphicFramePr>
          <p:cNvPr id="89" name="Group 113"/>
          <p:cNvGraphicFramePr>
            <a:graphicFrameLocks noGrp="1"/>
          </p:cNvGraphicFramePr>
          <p:nvPr>
            <p:extLst/>
          </p:nvPr>
        </p:nvGraphicFramePr>
        <p:xfrm>
          <a:off x="9400595" y="3360433"/>
          <a:ext cx="1718593" cy="718458"/>
        </p:xfrm>
        <a:graphic>
          <a:graphicData uri="http://schemas.openxmlformats.org/drawingml/2006/table">
            <a:tbl>
              <a:tblPr/>
              <a:tblGrid>
                <a:gridCol w="240399"/>
                <a:gridCol w="199479"/>
                <a:gridCol w="199480"/>
                <a:gridCol w="199479"/>
                <a:gridCol w="240399"/>
                <a:gridCol w="199479"/>
                <a:gridCol w="199480"/>
                <a:gridCol w="240398"/>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cxnSp>
        <p:nvCxnSpPr>
          <p:cNvPr id="90" name="Straight Arrow Connector 89"/>
          <p:cNvCxnSpPr>
            <a:endCxn id="96" idx="0"/>
          </p:cNvCxnSpPr>
          <p:nvPr/>
        </p:nvCxnSpPr>
        <p:spPr>
          <a:xfrm>
            <a:off x="8112178" y="3920167"/>
            <a:ext cx="222436" cy="617397"/>
          </a:xfrm>
          <a:prstGeom prst="straightConnector1">
            <a:avLst/>
          </a:prstGeom>
          <a:ln w="254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92" name="TextBox 91"/>
          <p:cNvSpPr txBox="1"/>
          <p:nvPr/>
        </p:nvSpPr>
        <p:spPr>
          <a:xfrm>
            <a:off x="6989644" y="4529332"/>
            <a:ext cx="418704" cy="369332"/>
          </a:xfrm>
          <a:prstGeom prst="rect">
            <a:avLst/>
          </a:prstGeom>
          <a:solidFill>
            <a:schemeClr val="accent3">
              <a:lumMod val="20000"/>
              <a:lumOff val="80000"/>
            </a:schemeClr>
          </a:solidFill>
        </p:spPr>
        <p:txBody>
          <a:bodyPr wrap="none" rtlCol="0">
            <a:spAutoFit/>
          </a:bodyPr>
          <a:lstStyle/>
          <a:p>
            <a:r>
              <a:rPr lang="en-US" dirty="0" smtClean="0"/>
              <a:t>19</a:t>
            </a:r>
            <a:endParaRPr lang="en-US" dirty="0"/>
          </a:p>
        </p:txBody>
      </p:sp>
      <p:cxnSp>
        <p:nvCxnSpPr>
          <p:cNvPr id="93" name="Straight Arrow Connector 92"/>
          <p:cNvCxnSpPr>
            <a:endCxn id="106" idx="0"/>
          </p:cNvCxnSpPr>
          <p:nvPr/>
        </p:nvCxnSpPr>
        <p:spPr>
          <a:xfrm flipH="1">
            <a:off x="9455520" y="3920167"/>
            <a:ext cx="1225846" cy="607940"/>
          </a:xfrm>
          <a:prstGeom prst="straightConnector1">
            <a:avLst/>
          </a:prstGeom>
          <a:ln w="254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94" name="TextBox 93"/>
          <p:cNvSpPr txBox="1"/>
          <p:nvPr/>
        </p:nvSpPr>
        <p:spPr>
          <a:xfrm>
            <a:off x="8701051" y="4529332"/>
            <a:ext cx="418704" cy="369332"/>
          </a:xfrm>
          <a:prstGeom prst="rect">
            <a:avLst/>
          </a:prstGeom>
          <a:solidFill>
            <a:schemeClr val="accent3">
              <a:lumMod val="20000"/>
              <a:lumOff val="80000"/>
            </a:schemeClr>
          </a:solidFill>
        </p:spPr>
        <p:txBody>
          <a:bodyPr wrap="none" rtlCol="0">
            <a:spAutoFit/>
          </a:bodyPr>
          <a:lstStyle/>
          <a:p>
            <a:r>
              <a:rPr lang="en-US" dirty="0" smtClean="0"/>
              <a:t>22</a:t>
            </a:r>
            <a:endParaRPr lang="en-US" dirty="0"/>
          </a:p>
        </p:txBody>
      </p:sp>
      <p:cxnSp>
        <p:nvCxnSpPr>
          <p:cNvPr id="95" name="Straight Arrow Connector 94"/>
          <p:cNvCxnSpPr>
            <a:endCxn id="92" idx="0"/>
          </p:cNvCxnSpPr>
          <p:nvPr/>
        </p:nvCxnSpPr>
        <p:spPr>
          <a:xfrm flipH="1">
            <a:off x="7198996" y="3903432"/>
            <a:ext cx="187763" cy="625900"/>
          </a:xfrm>
          <a:prstGeom prst="straightConnector1">
            <a:avLst/>
          </a:prstGeom>
          <a:ln w="254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96" name="TextBox 95"/>
          <p:cNvSpPr txBox="1"/>
          <p:nvPr/>
        </p:nvSpPr>
        <p:spPr>
          <a:xfrm>
            <a:off x="8125262" y="4537564"/>
            <a:ext cx="418704" cy="369332"/>
          </a:xfrm>
          <a:prstGeom prst="rect">
            <a:avLst/>
          </a:prstGeom>
          <a:solidFill>
            <a:schemeClr val="accent3">
              <a:lumMod val="20000"/>
              <a:lumOff val="80000"/>
            </a:schemeClr>
          </a:solidFill>
        </p:spPr>
        <p:txBody>
          <a:bodyPr wrap="none" rtlCol="0">
            <a:spAutoFit/>
          </a:bodyPr>
          <a:lstStyle/>
          <a:p>
            <a:r>
              <a:rPr lang="en-US" dirty="0" smtClean="0"/>
              <a:t>27</a:t>
            </a:r>
            <a:endParaRPr lang="en-US" dirty="0"/>
          </a:p>
        </p:txBody>
      </p:sp>
      <p:cxnSp>
        <p:nvCxnSpPr>
          <p:cNvPr id="97" name="Straight Arrow Connector 96"/>
          <p:cNvCxnSpPr>
            <a:endCxn id="98" idx="0"/>
          </p:cNvCxnSpPr>
          <p:nvPr/>
        </p:nvCxnSpPr>
        <p:spPr>
          <a:xfrm>
            <a:off x="8549827" y="3896825"/>
            <a:ext cx="1459326" cy="645155"/>
          </a:xfrm>
          <a:prstGeom prst="straightConnector1">
            <a:avLst/>
          </a:prstGeom>
          <a:ln w="254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98" name="TextBox 97"/>
          <p:cNvSpPr txBox="1"/>
          <p:nvPr/>
        </p:nvSpPr>
        <p:spPr>
          <a:xfrm>
            <a:off x="9799801" y="4541980"/>
            <a:ext cx="418704" cy="369332"/>
          </a:xfrm>
          <a:prstGeom prst="rect">
            <a:avLst/>
          </a:prstGeom>
          <a:solidFill>
            <a:schemeClr val="accent3">
              <a:lumMod val="20000"/>
              <a:lumOff val="80000"/>
            </a:schemeClr>
          </a:solidFill>
        </p:spPr>
        <p:txBody>
          <a:bodyPr wrap="none" rtlCol="0">
            <a:spAutoFit/>
          </a:bodyPr>
          <a:lstStyle/>
          <a:p>
            <a:r>
              <a:rPr lang="en-US" dirty="0" smtClean="0"/>
              <a:t>28</a:t>
            </a:r>
            <a:endParaRPr lang="en-US" dirty="0"/>
          </a:p>
        </p:txBody>
      </p:sp>
      <p:cxnSp>
        <p:nvCxnSpPr>
          <p:cNvPr id="99" name="Straight Arrow Connector 98"/>
          <p:cNvCxnSpPr>
            <a:endCxn id="94" idx="0"/>
          </p:cNvCxnSpPr>
          <p:nvPr/>
        </p:nvCxnSpPr>
        <p:spPr>
          <a:xfrm>
            <a:off x="7697342" y="3920167"/>
            <a:ext cx="1213061" cy="609165"/>
          </a:xfrm>
          <a:prstGeom prst="straightConnector1">
            <a:avLst/>
          </a:prstGeom>
          <a:ln w="254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00" name="TextBox 99"/>
          <p:cNvSpPr txBox="1"/>
          <p:nvPr/>
        </p:nvSpPr>
        <p:spPr>
          <a:xfrm>
            <a:off x="10935096" y="4536295"/>
            <a:ext cx="418704" cy="369332"/>
          </a:xfrm>
          <a:prstGeom prst="rect">
            <a:avLst/>
          </a:prstGeom>
          <a:solidFill>
            <a:schemeClr val="accent3">
              <a:lumMod val="20000"/>
              <a:lumOff val="80000"/>
            </a:schemeClr>
          </a:solidFill>
        </p:spPr>
        <p:txBody>
          <a:bodyPr wrap="none" rtlCol="0">
            <a:spAutoFit/>
          </a:bodyPr>
          <a:lstStyle/>
          <a:p>
            <a:r>
              <a:rPr lang="en-US" dirty="0" smtClean="0"/>
              <a:t>30</a:t>
            </a:r>
            <a:endParaRPr lang="en-US" dirty="0"/>
          </a:p>
        </p:txBody>
      </p:sp>
      <p:cxnSp>
        <p:nvCxnSpPr>
          <p:cNvPr id="101" name="Straight Arrow Connector 100"/>
          <p:cNvCxnSpPr>
            <a:endCxn id="102" idx="0"/>
          </p:cNvCxnSpPr>
          <p:nvPr/>
        </p:nvCxnSpPr>
        <p:spPr>
          <a:xfrm flipH="1">
            <a:off x="7737917" y="3895856"/>
            <a:ext cx="2111363" cy="633476"/>
          </a:xfrm>
          <a:prstGeom prst="straightConnector1">
            <a:avLst/>
          </a:prstGeom>
          <a:ln w="254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02" name="TextBox 101"/>
          <p:cNvSpPr txBox="1"/>
          <p:nvPr/>
        </p:nvSpPr>
        <p:spPr>
          <a:xfrm>
            <a:off x="7528565" y="4529332"/>
            <a:ext cx="418704" cy="369332"/>
          </a:xfrm>
          <a:prstGeom prst="rect">
            <a:avLst/>
          </a:prstGeom>
          <a:solidFill>
            <a:schemeClr val="accent3">
              <a:lumMod val="20000"/>
              <a:lumOff val="80000"/>
            </a:schemeClr>
          </a:solidFill>
        </p:spPr>
        <p:txBody>
          <a:bodyPr wrap="none" rtlCol="0">
            <a:spAutoFit/>
          </a:bodyPr>
          <a:lstStyle/>
          <a:p>
            <a:r>
              <a:rPr lang="en-US" dirty="0" smtClean="0"/>
              <a:t>33</a:t>
            </a:r>
            <a:endParaRPr lang="en-US" dirty="0"/>
          </a:p>
        </p:txBody>
      </p:sp>
      <p:cxnSp>
        <p:nvCxnSpPr>
          <p:cNvPr id="103" name="Straight Arrow Connector 102"/>
          <p:cNvCxnSpPr/>
          <p:nvPr/>
        </p:nvCxnSpPr>
        <p:spPr>
          <a:xfrm>
            <a:off x="10255373" y="3895856"/>
            <a:ext cx="350477" cy="640439"/>
          </a:xfrm>
          <a:prstGeom prst="straightConnector1">
            <a:avLst/>
          </a:prstGeom>
          <a:ln w="254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04" name="TextBox 103"/>
          <p:cNvSpPr txBox="1"/>
          <p:nvPr/>
        </p:nvSpPr>
        <p:spPr>
          <a:xfrm>
            <a:off x="10396498" y="4536295"/>
            <a:ext cx="418704" cy="369332"/>
          </a:xfrm>
          <a:prstGeom prst="rect">
            <a:avLst/>
          </a:prstGeom>
          <a:solidFill>
            <a:schemeClr val="accent3">
              <a:lumMod val="20000"/>
              <a:lumOff val="80000"/>
            </a:schemeClr>
          </a:solidFill>
        </p:spPr>
        <p:txBody>
          <a:bodyPr wrap="none" rtlCol="0">
            <a:spAutoFit/>
          </a:bodyPr>
          <a:lstStyle/>
          <a:p>
            <a:r>
              <a:rPr lang="en-US" dirty="0" smtClean="0"/>
              <a:t>35</a:t>
            </a:r>
            <a:endParaRPr lang="en-US" dirty="0"/>
          </a:p>
        </p:txBody>
      </p:sp>
      <p:cxnSp>
        <p:nvCxnSpPr>
          <p:cNvPr id="105" name="Straight Arrow Connector 104"/>
          <p:cNvCxnSpPr/>
          <p:nvPr/>
        </p:nvCxnSpPr>
        <p:spPr>
          <a:xfrm>
            <a:off x="9564187" y="3920167"/>
            <a:ext cx="1609471" cy="609165"/>
          </a:xfrm>
          <a:prstGeom prst="straightConnector1">
            <a:avLst/>
          </a:prstGeom>
          <a:ln w="254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06" name="TextBox 105"/>
          <p:cNvSpPr txBox="1"/>
          <p:nvPr/>
        </p:nvSpPr>
        <p:spPr>
          <a:xfrm>
            <a:off x="9246168" y="4528107"/>
            <a:ext cx="418704" cy="369332"/>
          </a:xfrm>
          <a:prstGeom prst="rect">
            <a:avLst/>
          </a:prstGeom>
          <a:solidFill>
            <a:schemeClr val="accent3">
              <a:lumMod val="20000"/>
              <a:lumOff val="80000"/>
            </a:schemeClr>
          </a:solidFill>
        </p:spPr>
        <p:txBody>
          <a:bodyPr wrap="none" rtlCol="0">
            <a:spAutoFit/>
          </a:bodyPr>
          <a:lstStyle/>
          <a:p>
            <a:r>
              <a:rPr lang="en-US" dirty="0" smtClean="0"/>
              <a:t>37</a:t>
            </a:r>
            <a:endParaRPr lang="en-US" dirty="0"/>
          </a:p>
        </p:txBody>
      </p:sp>
      <p:cxnSp>
        <p:nvCxnSpPr>
          <p:cNvPr id="107" name="Straight Arrow Connector 106"/>
          <p:cNvCxnSpPr/>
          <p:nvPr/>
        </p:nvCxnSpPr>
        <p:spPr>
          <a:xfrm flipV="1">
            <a:off x="8818436" y="3888538"/>
            <a:ext cx="764586" cy="2"/>
          </a:xfrm>
          <a:prstGeom prst="straightConnector1">
            <a:avLst/>
          </a:prstGeom>
          <a:ln w="25400">
            <a:tailEnd type="triangle"/>
          </a:ln>
        </p:spPr>
        <p:style>
          <a:lnRef idx="3">
            <a:schemeClr val="accent2"/>
          </a:lnRef>
          <a:fillRef idx="0">
            <a:schemeClr val="accent2"/>
          </a:fillRef>
          <a:effectRef idx="2">
            <a:schemeClr val="accent2"/>
          </a:effectRef>
          <a:fontRef idx="minor">
            <a:schemeClr val="tx1"/>
          </a:fontRef>
        </p:style>
      </p:cxnSp>
      <p:cxnSp>
        <p:nvCxnSpPr>
          <p:cNvPr id="249" name="Straight Arrow Connector 248"/>
          <p:cNvCxnSpPr/>
          <p:nvPr/>
        </p:nvCxnSpPr>
        <p:spPr>
          <a:xfrm>
            <a:off x="9424174" y="2478279"/>
            <a:ext cx="794331" cy="882154"/>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51" name="TextBox 250"/>
          <p:cNvSpPr txBox="1"/>
          <p:nvPr/>
        </p:nvSpPr>
        <p:spPr>
          <a:xfrm>
            <a:off x="1893054" y="5363031"/>
            <a:ext cx="1873123" cy="523220"/>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800" smtClean="0">
                <a:latin typeface="+mj-lt"/>
              </a:rPr>
              <a:t>Clustered</a:t>
            </a:r>
            <a:endParaRPr lang="en-US" sz="2800" dirty="0">
              <a:latin typeface="+mj-lt"/>
            </a:endParaRPr>
          </a:p>
        </p:txBody>
      </p:sp>
      <p:sp>
        <p:nvSpPr>
          <p:cNvPr id="252" name="TextBox 251"/>
          <p:cNvSpPr txBox="1"/>
          <p:nvPr/>
        </p:nvSpPr>
        <p:spPr>
          <a:xfrm>
            <a:off x="8190366" y="5363031"/>
            <a:ext cx="2001046" cy="523220"/>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800" smtClean="0">
                <a:latin typeface="+mj-lt"/>
              </a:rPr>
              <a:t>Unclustered</a:t>
            </a:r>
            <a:endParaRPr lang="en-US" sz="2800" dirty="0">
              <a:latin typeface="+mj-lt"/>
            </a:endParaRPr>
          </a:p>
        </p:txBody>
      </p:sp>
      <p:cxnSp>
        <p:nvCxnSpPr>
          <p:cNvPr id="254" name="Straight Connector 253"/>
          <p:cNvCxnSpPr/>
          <p:nvPr/>
        </p:nvCxnSpPr>
        <p:spPr>
          <a:xfrm>
            <a:off x="29210" y="4260336"/>
            <a:ext cx="12192000" cy="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255" name="TextBox 254"/>
          <p:cNvSpPr txBox="1"/>
          <p:nvPr/>
        </p:nvSpPr>
        <p:spPr>
          <a:xfrm>
            <a:off x="5108615" y="2729419"/>
            <a:ext cx="1801134" cy="461665"/>
          </a:xfrm>
          <a:prstGeom prst="rect">
            <a:avLst/>
          </a:prstGeom>
          <a:noFill/>
        </p:spPr>
        <p:txBody>
          <a:bodyPr wrap="none" rtlCol="0">
            <a:spAutoFit/>
          </a:bodyPr>
          <a:lstStyle/>
          <a:p>
            <a:pPr algn="ctr"/>
            <a:r>
              <a:rPr lang="en-US" sz="2400" smtClean="0">
                <a:latin typeface="+mj-lt"/>
              </a:rPr>
              <a:t>Index Entries</a:t>
            </a:r>
            <a:endParaRPr lang="en-US" sz="2400">
              <a:latin typeface="+mj-lt"/>
            </a:endParaRPr>
          </a:p>
        </p:txBody>
      </p:sp>
      <p:sp>
        <p:nvSpPr>
          <p:cNvPr id="256" name="TextBox 255"/>
          <p:cNvSpPr txBox="1"/>
          <p:nvPr/>
        </p:nvSpPr>
        <p:spPr>
          <a:xfrm>
            <a:off x="5106201" y="4897439"/>
            <a:ext cx="1802994" cy="461665"/>
          </a:xfrm>
          <a:prstGeom prst="rect">
            <a:avLst/>
          </a:prstGeom>
          <a:noFill/>
        </p:spPr>
        <p:txBody>
          <a:bodyPr wrap="none" rtlCol="0">
            <a:spAutoFit/>
          </a:bodyPr>
          <a:lstStyle/>
          <a:p>
            <a:pPr algn="ctr"/>
            <a:r>
              <a:rPr lang="en-US" sz="2400" dirty="0" smtClean="0">
                <a:latin typeface="+mj-lt"/>
              </a:rPr>
              <a:t>Data Records</a:t>
            </a:r>
            <a:endParaRPr lang="en-US" sz="2400" dirty="0">
              <a:latin typeface="+mj-lt"/>
            </a:endParaRPr>
          </a:p>
        </p:txBody>
      </p:sp>
      <p:grpSp>
        <p:nvGrpSpPr>
          <p:cNvPr id="58" name="Group 57"/>
          <p:cNvGrpSpPr/>
          <p:nvPr/>
        </p:nvGrpSpPr>
        <p:grpSpPr>
          <a:xfrm>
            <a:off x="0" y="-22510"/>
            <a:ext cx="12192000" cy="307777"/>
            <a:chOff x="0" y="-22510"/>
            <a:chExt cx="12192000" cy="307777"/>
          </a:xfrm>
        </p:grpSpPr>
        <p:sp>
          <p:nvSpPr>
            <p:cNvPr id="59" name="Rectangle 5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60" name="TextBox 59"/>
            <p:cNvSpPr txBox="1"/>
            <p:nvPr/>
          </p:nvSpPr>
          <p:spPr>
            <a:xfrm>
              <a:off x="188780" y="-22510"/>
              <a:ext cx="3339056"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14  &gt;  Section 1  &gt;  Clustered Indexes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54063561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p>
        </p:txBody>
      </p:sp>
      <p:sp>
        <p:nvSpPr>
          <p:cNvPr id="83971"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p>
        </p:txBody>
      </p:sp>
      <p:sp>
        <p:nvSpPr>
          <p:cNvPr id="83972" name="Rectangle 4"/>
          <p:cNvSpPr>
            <a:spLocks noGrp="1" noChangeArrowheads="1"/>
          </p:cNvSpPr>
          <p:nvPr>
            <p:ph type="title"/>
          </p:nvPr>
        </p:nvSpPr>
        <p:spPr>
          <a:xfrm>
            <a:off x="850900" y="611208"/>
            <a:ext cx="7772400" cy="1143000"/>
          </a:xfrm>
          <a:noFill/>
          <a:ln/>
        </p:spPr>
        <p:txBody>
          <a:bodyPr vert="horz" lIns="92075" tIns="46038" rIns="92075" bIns="46038" rtlCol="0" anchor="ctr">
            <a:normAutofit/>
          </a:bodyPr>
          <a:lstStyle/>
          <a:p>
            <a:r>
              <a:rPr lang="en-US" dirty="0" smtClean="0"/>
              <a:t>Clustered vs. </a:t>
            </a:r>
            <a:r>
              <a:rPr lang="en-US" dirty="0" err="1" smtClean="0"/>
              <a:t>Unclustered</a:t>
            </a:r>
            <a:r>
              <a:rPr lang="en-US" dirty="0" smtClean="0"/>
              <a:t> Index</a:t>
            </a:r>
            <a:endParaRPr lang="en-US" dirty="0"/>
          </a:p>
        </p:txBody>
      </p:sp>
      <p:sp>
        <p:nvSpPr>
          <p:cNvPr id="83973" name="Rectangle 5"/>
          <p:cNvSpPr>
            <a:spLocks noGrp="1" noChangeArrowheads="1"/>
          </p:cNvSpPr>
          <p:nvPr>
            <p:ph type="body" idx="1"/>
          </p:nvPr>
        </p:nvSpPr>
        <p:spPr>
          <a:xfrm>
            <a:off x="850900" y="1866900"/>
            <a:ext cx="10502900" cy="4597400"/>
          </a:xfrm>
          <a:noFill/>
          <a:ln/>
        </p:spPr>
        <p:txBody>
          <a:bodyPr vert="horz" lIns="92075" tIns="46038" rIns="92075" bIns="46038" rtlCol="0">
            <a:normAutofit/>
          </a:bodyPr>
          <a:lstStyle/>
          <a:p>
            <a:pPr>
              <a:lnSpc>
                <a:spcPct val="90000"/>
              </a:lnSpc>
            </a:pPr>
            <a:r>
              <a:rPr lang="en-US" dirty="0" smtClean="0"/>
              <a:t>Recall that for a disk with block access, </a:t>
            </a:r>
            <a:r>
              <a:rPr lang="en-US" b="1" dirty="0" smtClean="0"/>
              <a:t>sequential IO is much faster than random IO</a:t>
            </a:r>
          </a:p>
          <a:p>
            <a:pPr>
              <a:lnSpc>
                <a:spcPct val="90000"/>
              </a:lnSpc>
            </a:pPr>
            <a:endParaRPr lang="en-US" dirty="0">
              <a:solidFill>
                <a:srgbClr val="C00000"/>
              </a:solidFill>
            </a:endParaRPr>
          </a:p>
          <a:p>
            <a:pPr>
              <a:lnSpc>
                <a:spcPct val="90000"/>
              </a:lnSpc>
            </a:pPr>
            <a:r>
              <a:rPr lang="en-US" dirty="0" smtClean="0"/>
              <a:t>For exact search, no difference between clustered / </a:t>
            </a:r>
            <a:r>
              <a:rPr lang="en-US" dirty="0" err="1" smtClean="0"/>
              <a:t>unclustered</a:t>
            </a:r>
            <a:endParaRPr lang="en-US" dirty="0" smtClean="0"/>
          </a:p>
          <a:p>
            <a:pPr>
              <a:lnSpc>
                <a:spcPct val="90000"/>
              </a:lnSpc>
            </a:pPr>
            <a:endParaRPr lang="en-US" dirty="0"/>
          </a:p>
          <a:p>
            <a:pPr>
              <a:lnSpc>
                <a:spcPct val="90000"/>
              </a:lnSpc>
            </a:pPr>
            <a:r>
              <a:rPr lang="en-US" dirty="0" smtClean="0"/>
              <a:t>For range search over R values: difference between </a:t>
            </a:r>
            <a:r>
              <a:rPr lang="en-US" b="1" dirty="0" smtClean="0"/>
              <a:t>1 random IO + R sequential IO</a:t>
            </a:r>
            <a:r>
              <a:rPr lang="en-US" dirty="0" smtClean="0"/>
              <a:t>, and </a:t>
            </a:r>
            <a:r>
              <a:rPr lang="en-US" b="1" dirty="0" smtClean="0"/>
              <a:t>R random IO</a:t>
            </a:r>
            <a:r>
              <a:rPr lang="en-US" dirty="0" smtClean="0"/>
              <a:t>:</a:t>
            </a:r>
          </a:p>
          <a:p>
            <a:pPr lvl="1"/>
            <a:r>
              <a:rPr lang="en-US" dirty="0" smtClean="0"/>
              <a:t>A random IO costs ~ 10ms (sequential much much faster)</a:t>
            </a:r>
          </a:p>
          <a:p>
            <a:pPr lvl="1"/>
            <a:r>
              <a:rPr lang="en-US" dirty="0" smtClean="0"/>
              <a:t>For R = 100,000 records- </a:t>
            </a:r>
            <a:r>
              <a:rPr lang="en-US" b="1" dirty="0" smtClean="0"/>
              <a:t>difference between ~10ms and ~17min!</a:t>
            </a:r>
          </a:p>
        </p:txBody>
      </p:sp>
      <p:grpSp>
        <p:nvGrpSpPr>
          <p:cNvPr id="12" name="Group 11"/>
          <p:cNvGrpSpPr/>
          <p:nvPr/>
        </p:nvGrpSpPr>
        <p:grpSpPr>
          <a:xfrm>
            <a:off x="0" y="-22510"/>
            <a:ext cx="12192000" cy="307777"/>
            <a:chOff x="0" y="-22510"/>
            <a:chExt cx="12192000" cy="307777"/>
          </a:xfrm>
        </p:grpSpPr>
        <p:sp>
          <p:nvSpPr>
            <p:cNvPr id="13" name="Rectangle 12"/>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4" name="TextBox 13"/>
            <p:cNvSpPr txBox="1"/>
            <p:nvPr/>
          </p:nvSpPr>
          <p:spPr>
            <a:xfrm>
              <a:off x="188780" y="-22510"/>
              <a:ext cx="3339056"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14  &gt;  Section 1  &gt;  Clustered Indexes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2523821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97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397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397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397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p>
        </p:txBody>
      </p:sp>
      <p:sp>
        <p:nvSpPr>
          <p:cNvPr id="83971"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p>
        </p:txBody>
      </p:sp>
      <p:sp>
        <p:nvSpPr>
          <p:cNvPr id="83972" name="Rectangle 4"/>
          <p:cNvSpPr>
            <a:spLocks noGrp="1" noChangeArrowheads="1"/>
          </p:cNvSpPr>
          <p:nvPr>
            <p:ph type="title"/>
          </p:nvPr>
        </p:nvSpPr>
        <p:spPr>
          <a:xfrm>
            <a:off x="850900" y="611208"/>
            <a:ext cx="7772400" cy="1143000"/>
          </a:xfrm>
          <a:noFill/>
          <a:ln/>
        </p:spPr>
        <p:txBody>
          <a:bodyPr vert="horz" lIns="92075" tIns="46038" rIns="92075" bIns="46038" rtlCol="0" anchor="ctr">
            <a:normAutofit/>
          </a:bodyPr>
          <a:lstStyle/>
          <a:p>
            <a:r>
              <a:rPr lang="en-US" smtClean="0"/>
              <a:t>Summary</a:t>
            </a:r>
            <a:endParaRPr lang="en-US" i="1" dirty="0"/>
          </a:p>
        </p:txBody>
      </p:sp>
      <p:sp>
        <p:nvSpPr>
          <p:cNvPr id="83973" name="Rectangle 5"/>
          <p:cNvSpPr>
            <a:spLocks noGrp="1" noChangeArrowheads="1"/>
          </p:cNvSpPr>
          <p:nvPr>
            <p:ph type="body" idx="1"/>
          </p:nvPr>
        </p:nvSpPr>
        <p:spPr>
          <a:xfrm>
            <a:off x="850900" y="1866900"/>
            <a:ext cx="10502900" cy="4483100"/>
          </a:xfrm>
          <a:noFill/>
          <a:ln/>
        </p:spPr>
        <p:txBody>
          <a:bodyPr vert="horz" lIns="92075" tIns="46038" rIns="92075" bIns="46038" rtlCol="0">
            <a:normAutofit/>
          </a:bodyPr>
          <a:lstStyle/>
          <a:p>
            <a:pPr>
              <a:lnSpc>
                <a:spcPct val="90000"/>
              </a:lnSpc>
            </a:pPr>
            <a:r>
              <a:rPr lang="en-US" dirty="0" smtClean="0"/>
              <a:t>We covered an algorithm + some optimizations for sorting larger-than-memory files efficiently</a:t>
            </a:r>
          </a:p>
          <a:p>
            <a:pPr lvl="1"/>
            <a:r>
              <a:rPr lang="en-US" dirty="0" smtClean="0"/>
              <a:t>An </a:t>
            </a:r>
            <a:r>
              <a:rPr lang="en-US" b="1" i="1" dirty="0" smtClean="0"/>
              <a:t>IO aware</a:t>
            </a:r>
            <a:r>
              <a:rPr lang="en-US" dirty="0" smtClean="0"/>
              <a:t> algorithm!</a:t>
            </a:r>
          </a:p>
          <a:p>
            <a:pPr lvl="1"/>
            <a:endParaRPr lang="en-US" dirty="0"/>
          </a:p>
          <a:p>
            <a:r>
              <a:rPr lang="en-US" dirty="0" smtClean="0"/>
              <a:t>We create </a:t>
            </a:r>
            <a:r>
              <a:rPr lang="en-US" b="1" dirty="0" smtClean="0"/>
              <a:t>indexes</a:t>
            </a:r>
            <a:r>
              <a:rPr lang="en-US" dirty="0" smtClean="0"/>
              <a:t> over tables in order to support </a:t>
            </a:r>
            <a:r>
              <a:rPr lang="en-US" b="1" i="1" dirty="0" smtClean="0"/>
              <a:t>fast (exact and range) search</a:t>
            </a:r>
            <a:r>
              <a:rPr lang="en-US" dirty="0" smtClean="0"/>
              <a:t> and </a:t>
            </a:r>
            <a:r>
              <a:rPr lang="en-US" b="1" i="1" dirty="0" smtClean="0"/>
              <a:t>insertion</a:t>
            </a:r>
            <a:r>
              <a:rPr lang="en-US" dirty="0" smtClean="0"/>
              <a:t> over </a:t>
            </a:r>
            <a:r>
              <a:rPr lang="en-US" b="1" i="1" dirty="0" smtClean="0"/>
              <a:t>multiple search keys</a:t>
            </a:r>
          </a:p>
          <a:p>
            <a:endParaRPr lang="en-US" b="1" i="1" dirty="0"/>
          </a:p>
          <a:p>
            <a:r>
              <a:rPr lang="en-US" b="1" dirty="0" smtClean="0"/>
              <a:t>B+ Trees </a:t>
            </a:r>
            <a:r>
              <a:rPr lang="en-US" dirty="0" smtClean="0"/>
              <a:t>are one index data structure which support very fast exact and range search &amp; insertion via </a:t>
            </a:r>
            <a:r>
              <a:rPr lang="en-US" b="1" i="1" dirty="0" smtClean="0"/>
              <a:t>high </a:t>
            </a:r>
            <a:r>
              <a:rPr lang="en-US" b="1" i="1" dirty="0" err="1" smtClean="0"/>
              <a:t>fanout</a:t>
            </a:r>
            <a:endParaRPr lang="en-US" b="1" i="1" dirty="0"/>
          </a:p>
          <a:p>
            <a:pPr lvl="1"/>
            <a:r>
              <a:rPr lang="en-US" b="1" i="1" dirty="0" smtClean="0"/>
              <a:t>Clustered vs. </a:t>
            </a:r>
            <a:r>
              <a:rPr lang="en-US" b="1" i="1" dirty="0" err="1" smtClean="0"/>
              <a:t>unclustered</a:t>
            </a:r>
            <a:r>
              <a:rPr lang="en-US" dirty="0" smtClean="0"/>
              <a:t> makes a big difference for range queries too</a:t>
            </a:r>
          </a:p>
        </p:txBody>
      </p:sp>
      <p:grpSp>
        <p:nvGrpSpPr>
          <p:cNvPr id="9" name="Group 8"/>
          <p:cNvGrpSpPr/>
          <p:nvPr/>
        </p:nvGrpSpPr>
        <p:grpSpPr>
          <a:xfrm>
            <a:off x="0" y="-22510"/>
            <a:ext cx="12192000" cy="307777"/>
            <a:chOff x="0" y="-22510"/>
            <a:chExt cx="12192000" cy="307777"/>
          </a:xfrm>
        </p:grpSpPr>
        <p:sp>
          <p:nvSpPr>
            <p:cNvPr id="10" name="Rectangle 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1" name="TextBox 10"/>
            <p:cNvSpPr txBox="1"/>
            <p:nvPr/>
          </p:nvSpPr>
          <p:spPr>
            <a:xfrm>
              <a:off x="188780" y="-22510"/>
              <a:ext cx="2871107"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14  &gt;  Section 1  &gt;  SUMMARY</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5042224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397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397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397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397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7466322" y="1027906"/>
            <a:ext cx="4259923" cy="2456273"/>
            <a:chOff x="7466322" y="1027906"/>
            <a:chExt cx="4259923" cy="2456273"/>
          </a:xfrm>
        </p:grpSpPr>
        <p:sp>
          <p:nvSpPr>
            <p:cNvPr id="17" name="Rectangle 16"/>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18" name="Rectangle 17"/>
            <p:cNvSpPr/>
            <p:nvPr/>
          </p:nvSpPr>
          <p:spPr>
            <a:xfrm>
              <a:off x="9459310" y="1986455"/>
              <a:ext cx="2266935" cy="1497724"/>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9" name="TextBox 18"/>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20" name="TextBox 19"/>
            <p:cNvSpPr txBox="1"/>
            <p:nvPr/>
          </p:nvSpPr>
          <p:spPr>
            <a:xfrm>
              <a:off x="10115979" y="2048829"/>
              <a:ext cx="953594" cy="461665"/>
            </a:xfrm>
            <a:prstGeom prst="rect">
              <a:avLst/>
            </a:prstGeom>
            <a:noFill/>
          </p:spPr>
          <p:txBody>
            <a:bodyPr wrap="none" rtlCol="0">
              <a:spAutoFit/>
            </a:bodyPr>
            <a:lstStyle/>
            <a:p>
              <a:r>
                <a:rPr lang="en-US" sz="2400" smtClean="0"/>
                <a:t>Buffer</a:t>
              </a:r>
              <a:endParaRPr lang="en-US" sz="2400"/>
            </a:p>
          </p:txBody>
        </p:sp>
        <p:sp>
          <p:nvSpPr>
            <p:cNvPr id="21" name="Left-Right Arrow 20"/>
            <p:cNvSpPr/>
            <p:nvPr/>
          </p:nvSpPr>
          <p:spPr>
            <a:xfrm>
              <a:off x="8994227" y="2098357"/>
              <a:ext cx="930166" cy="362607"/>
            </a:xfrm>
            <a:prstGeom prst="lef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8" name="TextBox 7"/>
            <p:cNvSpPr txBox="1"/>
            <p:nvPr/>
          </p:nvSpPr>
          <p:spPr>
            <a:xfrm>
              <a:off x="188780" y="-22510"/>
              <a:ext cx="2832955"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11  </a:t>
              </a:r>
              <a:r>
                <a:rPr lang="en-US" sz="1400" b="1" i="1" dirty="0" smtClean="0">
                  <a:solidFill>
                    <a:schemeClr val="tx1">
                      <a:lumMod val="65000"/>
                      <a:lumOff val="35000"/>
                    </a:schemeClr>
                  </a:solidFill>
                  <a:latin typeface="+mj-lt"/>
                </a:rPr>
                <a:t>&gt;  Section 2  &gt;  The Buffer</a:t>
              </a:r>
              <a:endParaRPr lang="en-US" sz="1400" b="1" i="1" dirty="0">
                <a:solidFill>
                  <a:schemeClr val="tx1">
                    <a:lumMod val="65000"/>
                    <a:lumOff val="35000"/>
                  </a:schemeClr>
                </a:solidFill>
                <a:latin typeface="+mj-lt"/>
              </a:endParaRPr>
            </a:p>
          </p:txBody>
        </p:sp>
      </p:grpSp>
      <p:sp>
        <p:nvSpPr>
          <p:cNvPr id="10" name="Can 9"/>
          <p:cNvSpPr/>
          <p:nvPr/>
        </p:nvSpPr>
        <p:spPr>
          <a:xfrm>
            <a:off x="9270640" y="4666593"/>
            <a:ext cx="2644274" cy="1899307"/>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smtClean="0"/>
              <a:t>Disk</a:t>
            </a:r>
            <a:endParaRPr lang="en-US" sz="2800"/>
          </a:p>
        </p:txBody>
      </p:sp>
      <p:sp>
        <p:nvSpPr>
          <p:cNvPr id="12" name="Up-Down Arrow 11"/>
          <p:cNvSpPr/>
          <p:nvPr/>
        </p:nvSpPr>
        <p:spPr>
          <a:xfrm>
            <a:off x="10316880" y="3642353"/>
            <a:ext cx="551793" cy="1383699"/>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3" name="Title 1"/>
          <p:cNvSpPr>
            <a:spLocks noGrp="1"/>
          </p:cNvSpPr>
          <p:nvPr>
            <p:ph type="title"/>
          </p:nvPr>
        </p:nvSpPr>
        <p:spPr>
          <a:xfrm>
            <a:off x="838200" y="660892"/>
            <a:ext cx="6208986" cy="1325563"/>
          </a:xfrm>
        </p:spPr>
        <p:txBody>
          <a:bodyPr/>
          <a:lstStyle/>
          <a:p>
            <a:r>
              <a:rPr lang="en-US" dirty="0" smtClean="0"/>
              <a:t>Managing Disk: The DBMS Buffer</a:t>
            </a:r>
            <a:endParaRPr lang="en-US" dirty="0"/>
          </a:p>
        </p:txBody>
      </p:sp>
      <p:sp>
        <p:nvSpPr>
          <p:cNvPr id="24" name="Content Placeholder 2"/>
          <p:cNvSpPr>
            <a:spLocks noGrp="1"/>
          </p:cNvSpPr>
          <p:nvPr>
            <p:ph idx="1"/>
          </p:nvPr>
        </p:nvSpPr>
        <p:spPr>
          <a:xfrm>
            <a:off x="838200" y="2214562"/>
            <a:ext cx="6208986" cy="4351338"/>
          </a:xfrm>
        </p:spPr>
        <p:txBody>
          <a:bodyPr>
            <a:normAutofit lnSpcReduction="10000"/>
          </a:bodyPr>
          <a:lstStyle/>
          <a:p>
            <a:r>
              <a:rPr lang="en-US" sz="3200" dirty="0" smtClean="0"/>
              <a:t>Database maintains its own buffer</a:t>
            </a:r>
          </a:p>
          <a:p>
            <a:pPr lvl="1"/>
            <a:endParaRPr lang="en-US" sz="2800" dirty="0" smtClean="0"/>
          </a:p>
          <a:p>
            <a:pPr lvl="1"/>
            <a:r>
              <a:rPr lang="en-US" sz="2800" dirty="0" smtClean="0"/>
              <a:t>Why? The OS already does this…</a:t>
            </a:r>
          </a:p>
          <a:p>
            <a:pPr lvl="1"/>
            <a:endParaRPr lang="en-US" sz="2800" dirty="0" smtClean="0"/>
          </a:p>
          <a:p>
            <a:pPr lvl="1"/>
            <a:r>
              <a:rPr lang="en-US" sz="2800" dirty="0" smtClean="0"/>
              <a:t>DB knows more about access patterns.</a:t>
            </a:r>
          </a:p>
          <a:p>
            <a:pPr lvl="2"/>
            <a:r>
              <a:rPr lang="en-US" dirty="0" smtClean="0"/>
              <a:t>Watch for how this shows up! (cf. </a:t>
            </a:r>
            <a:r>
              <a:rPr lang="en-US" i="1" dirty="0" smtClean="0"/>
              <a:t>Sequential Flooding</a:t>
            </a:r>
            <a:r>
              <a:rPr lang="en-US" dirty="0" smtClean="0"/>
              <a:t>)</a:t>
            </a:r>
          </a:p>
          <a:p>
            <a:pPr lvl="1"/>
            <a:endParaRPr lang="en-US" sz="2800" dirty="0" smtClean="0"/>
          </a:p>
          <a:p>
            <a:pPr lvl="1"/>
            <a:r>
              <a:rPr lang="en-US" sz="2800" dirty="0" smtClean="0"/>
              <a:t>Recovery and logging require ability to </a:t>
            </a:r>
            <a:r>
              <a:rPr lang="en-US" sz="2800" b="1" dirty="0" smtClean="0"/>
              <a:t>flush</a:t>
            </a:r>
            <a:r>
              <a:rPr lang="en-US" sz="2800" dirty="0" smtClean="0"/>
              <a:t> to disk.</a:t>
            </a:r>
          </a:p>
          <a:p>
            <a:pPr marL="0" indent="0">
              <a:buNone/>
            </a:pPr>
            <a:endParaRPr lang="en-US" dirty="0"/>
          </a:p>
        </p:txBody>
      </p:sp>
    </p:spTree>
    <p:extLst>
      <p:ext uri="{BB962C8B-B14F-4D97-AF65-F5344CB8AC3E}">
        <p14:creationId xmlns:p14="http://schemas.microsoft.com/office/powerpoint/2010/main" val="10407109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Buffer Manager</a:t>
            </a:r>
            <a:endParaRPr lang="en-US" dirty="0"/>
          </a:p>
        </p:txBody>
      </p:sp>
      <p:sp>
        <p:nvSpPr>
          <p:cNvPr id="3" name="Content Placeholder 2"/>
          <p:cNvSpPr>
            <a:spLocks noGrp="1"/>
          </p:cNvSpPr>
          <p:nvPr>
            <p:ph idx="1"/>
          </p:nvPr>
        </p:nvSpPr>
        <p:spPr>
          <a:xfrm>
            <a:off x="609600" y="1600201"/>
            <a:ext cx="10972800" cy="4965699"/>
          </a:xfrm>
        </p:spPr>
        <p:txBody>
          <a:bodyPr>
            <a:normAutofit/>
          </a:bodyPr>
          <a:lstStyle/>
          <a:p>
            <a:r>
              <a:rPr lang="en-US" dirty="0" smtClean="0"/>
              <a:t>A </a:t>
            </a:r>
            <a:r>
              <a:rPr lang="en-US" b="1" u="sng" dirty="0" smtClean="0"/>
              <a:t>buffer manager</a:t>
            </a:r>
            <a:r>
              <a:rPr lang="en-US" dirty="0" smtClean="0"/>
              <a:t> handles supporting operations for the buffer:</a:t>
            </a:r>
          </a:p>
          <a:p>
            <a:pPr lvl="1"/>
            <a:endParaRPr lang="en-US" sz="2800" dirty="0" smtClean="0"/>
          </a:p>
          <a:p>
            <a:pPr lvl="1"/>
            <a:r>
              <a:rPr lang="en-US" sz="2800" dirty="0" smtClean="0"/>
              <a:t>Primarily, handles &amp; executes the “replacement policy” </a:t>
            </a:r>
          </a:p>
          <a:p>
            <a:pPr lvl="2"/>
            <a:r>
              <a:rPr lang="en-US" sz="2800" dirty="0" smtClean="0"/>
              <a:t>i.e. finds a page in buffer to flush/release if buffer is full and a new page needs to be read in</a:t>
            </a:r>
          </a:p>
          <a:p>
            <a:pPr lvl="2"/>
            <a:endParaRPr lang="en-US" sz="2800" dirty="0"/>
          </a:p>
          <a:p>
            <a:pPr lvl="1"/>
            <a:r>
              <a:rPr lang="en-US" sz="2800" dirty="0" smtClean="0"/>
              <a:t>DBMSs typically implement their own buffer management routines</a:t>
            </a:r>
            <a:endParaRPr lang="en-US" sz="2800" dirty="0"/>
          </a:p>
          <a:p>
            <a:endParaRPr lang="en-US" dirty="0" smtClean="0"/>
          </a:p>
          <a:p>
            <a:pPr lvl="1"/>
            <a:endParaRPr lang="en-US" dirty="0"/>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2832955"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11  </a:t>
              </a:r>
              <a:r>
                <a:rPr lang="en-US" sz="1400" b="1" i="1" dirty="0" smtClean="0">
                  <a:solidFill>
                    <a:schemeClr val="tx1">
                      <a:lumMod val="65000"/>
                      <a:lumOff val="35000"/>
                    </a:schemeClr>
                  </a:solidFill>
                  <a:latin typeface="+mj-lt"/>
                </a:rPr>
                <a:t>&gt;  Section 2  &gt;  The Buffer</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21228886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Simplified </a:t>
            </a:r>
            <a:r>
              <a:rPr lang="en-US" dirty="0" err="1" smtClean="0"/>
              <a:t>Filesystem</a:t>
            </a:r>
            <a:r>
              <a:rPr lang="en-US" dirty="0" smtClean="0"/>
              <a:t> Model</a:t>
            </a:r>
            <a:endParaRPr lang="en-US" dirty="0"/>
          </a:p>
        </p:txBody>
      </p:sp>
      <p:sp>
        <p:nvSpPr>
          <p:cNvPr id="3" name="Content Placeholder 2"/>
          <p:cNvSpPr>
            <a:spLocks noGrp="1"/>
          </p:cNvSpPr>
          <p:nvPr>
            <p:ph idx="1"/>
          </p:nvPr>
        </p:nvSpPr>
        <p:spPr>
          <a:xfrm>
            <a:off x="838200" y="1825625"/>
            <a:ext cx="7281041" cy="4351338"/>
          </a:xfrm>
        </p:spPr>
        <p:txBody>
          <a:bodyPr>
            <a:normAutofit lnSpcReduction="10000"/>
          </a:bodyPr>
          <a:lstStyle/>
          <a:p>
            <a:r>
              <a:rPr lang="en-US" dirty="0" smtClean="0"/>
              <a:t>For us, a </a:t>
            </a:r>
            <a:r>
              <a:rPr lang="en-US" b="1" u="sng" dirty="0" smtClean="0"/>
              <a:t>page</a:t>
            </a:r>
            <a:r>
              <a:rPr lang="en-US" dirty="0" smtClean="0"/>
              <a:t> is a </a:t>
            </a:r>
            <a:r>
              <a:rPr lang="en-US" b="1" i="1" dirty="0" smtClean="0"/>
              <a:t>fixed-sized array</a:t>
            </a:r>
            <a:r>
              <a:rPr lang="en-US" b="1" dirty="0" smtClean="0"/>
              <a:t> </a:t>
            </a:r>
            <a:r>
              <a:rPr lang="en-US" dirty="0" smtClean="0"/>
              <a:t>of memory </a:t>
            </a:r>
          </a:p>
          <a:p>
            <a:pPr lvl="1"/>
            <a:r>
              <a:rPr lang="en-US" dirty="0" smtClean="0"/>
              <a:t>Think: One or more disk blocks</a:t>
            </a:r>
          </a:p>
          <a:p>
            <a:pPr lvl="1"/>
            <a:r>
              <a:rPr lang="en-US" dirty="0" smtClean="0"/>
              <a:t>Interface:</a:t>
            </a:r>
          </a:p>
          <a:p>
            <a:pPr lvl="2"/>
            <a:r>
              <a:rPr lang="en-US" dirty="0"/>
              <a:t>write to an entry (called a </a:t>
            </a:r>
            <a:r>
              <a:rPr lang="en-US" b="1" dirty="0"/>
              <a:t>slot</a:t>
            </a:r>
            <a:r>
              <a:rPr lang="en-US" dirty="0"/>
              <a:t>) </a:t>
            </a:r>
            <a:r>
              <a:rPr lang="en-US" dirty="0" smtClean="0"/>
              <a:t>or set to “None”</a:t>
            </a:r>
            <a:endParaRPr lang="en-US" dirty="0"/>
          </a:p>
          <a:p>
            <a:pPr lvl="1"/>
            <a:endParaRPr lang="en-US" dirty="0" smtClean="0"/>
          </a:p>
          <a:p>
            <a:pPr lvl="1"/>
            <a:r>
              <a:rPr lang="en-US" dirty="0" smtClean="0"/>
              <a:t>DBMS also needs to handle variable length fields</a:t>
            </a:r>
          </a:p>
          <a:p>
            <a:pPr lvl="2"/>
            <a:r>
              <a:rPr lang="en-US" dirty="0" smtClean="0"/>
              <a:t>Page layout is important for good hardware utilization as well (see 346)</a:t>
            </a:r>
          </a:p>
          <a:p>
            <a:endParaRPr lang="en-US" dirty="0"/>
          </a:p>
          <a:p>
            <a:r>
              <a:rPr lang="en-US" dirty="0" smtClean="0"/>
              <a:t>And a </a:t>
            </a:r>
            <a:r>
              <a:rPr lang="en-US" b="1" u="sng" dirty="0" smtClean="0"/>
              <a:t>file</a:t>
            </a:r>
            <a:r>
              <a:rPr lang="en-US" dirty="0" smtClean="0"/>
              <a:t> is a </a:t>
            </a:r>
            <a:r>
              <a:rPr lang="en-US" i="1" dirty="0" smtClean="0"/>
              <a:t>variable-length list</a:t>
            </a:r>
            <a:r>
              <a:rPr lang="en-US" dirty="0" smtClean="0"/>
              <a:t> of pages</a:t>
            </a:r>
          </a:p>
          <a:p>
            <a:pPr lvl="1"/>
            <a:r>
              <a:rPr lang="en-US" dirty="0" smtClean="0"/>
              <a:t>Interface: create / open / close; </a:t>
            </a:r>
            <a:r>
              <a:rPr lang="en-US" dirty="0" err="1" smtClean="0"/>
              <a:t>next_page</a:t>
            </a:r>
            <a:r>
              <a:rPr lang="en-US" dirty="0" smtClean="0"/>
              <a:t>(); etc.</a:t>
            </a:r>
          </a:p>
          <a:p>
            <a:pPr lvl="2"/>
            <a:endParaRPr lang="en-US" dirty="0" smtClean="0"/>
          </a:p>
        </p:txBody>
      </p:sp>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2832955"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11  </a:t>
              </a:r>
              <a:r>
                <a:rPr lang="en-US" sz="1400" b="1" i="1" dirty="0" smtClean="0">
                  <a:solidFill>
                    <a:schemeClr val="tx1">
                      <a:lumMod val="65000"/>
                      <a:lumOff val="35000"/>
                    </a:schemeClr>
                  </a:solidFill>
                  <a:latin typeface="+mj-lt"/>
                </a:rPr>
                <a:t>&gt;  Section 2  &gt;  The Buffer</a:t>
              </a:r>
              <a:endParaRPr lang="en-US" sz="1400" b="1" i="1" dirty="0">
                <a:solidFill>
                  <a:schemeClr val="tx1">
                    <a:lumMod val="65000"/>
                    <a:lumOff val="35000"/>
                  </a:schemeClr>
                </a:solidFill>
                <a:latin typeface="+mj-lt"/>
              </a:endParaRPr>
            </a:p>
          </p:txBody>
        </p:sp>
      </p:grpSp>
      <p:sp>
        <p:nvSpPr>
          <p:cNvPr id="11" name="Can 10"/>
          <p:cNvSpPr/>
          <p:nvPr/>
        </p:nvSpPr>
        <p:spPr>
          <a:xfrm>
            <a:off x="8713435" y="2412125"/>
            <a:ext cx="3201478" cy="2822028"/>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smtClean="0"/>
              <a:t>Disk</a:t>
            </a:r>
            <a:endParaRPr lang="en-US" sz="2800"/>
          </a:p>
        </p:txBody>
      </p:sp>
      <p:sp>
        <p:nvSpPr>
          <p:cNvPr id="5" name="Rounded Rectangle 4"/>
          <p:cNvSpPr/>
          <p:nvPr/>
        </p:nvSpPr>
        <p:spPr>
          <a:xfrm>
            <a:off x="9133292" y="4430111"/>
            <a:ext cx="2361763" cy="58332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243651" y="4521718"/>
            <a:ext cx="954107" cy="400110"/>
          </a:xfrm>
          <a:prstGeom prst="rect">
            <a:avLst/>
          </a:prstGeom>
          <a:solidFill>
            <a:schemeClr val="tx1">
              <a:lumMod val="50000"/>
              <a:lumOff val="50000"/>
            </a:schemeClr>
          </a:solidFill>
        </p:spPr>
        <p:txBody>
          <a:bodyPr wrap="none" rtlCol="0">
            <a:spAutoFit/>
          </a:bodyPr>
          <a:lstStyle/>
          <a:p>
            <a:r>
              <a:rPr lang="en-US" sz="2000" smtClean="0">
                <a:solidFill>
                  <a:srgbClr val="FFC000"/>
                </a:solidFill>
                <a:latin typeface="Menlo" charset="0"/>
                <a:ea typeface="Menlo" charset="0"/>
                <a:cs typeface="Menlo" charset="0"/>
              </a:rPr>
              <a:t>1,0,3</a:t>
            </a:r>
            <a:endParaRPr lang="en-US" sz="2000">
              <a:solidFill>
                <a:srgbClr val="FFC000"/>
              </a:solidFill>
              <a:latin typeface="Menlo" charset="0"/>
              <a:ea typeface="Menlo" charset="0"/>
              <a:cs typeface="Menlo" charset="0"/>
            </a:endParaRPr>
          </a:p>
        </p:txBody>
      </p:sp>
      <p:sp>
        <p:nvSpPr>
          <p:cNvPr id="12" name="TextBox 11"/>
          <p:cNvSpPr txBox="1"/>
          <p:nvPr/>
        </p:nvSpPr>
        <p:spPr>
          <a:xfrm>
            <a:off x="10354043" y="4521718"/>
            <a:ext cx="954107" cy="400110"/>
          </a:xfrm>
          <a:prstGeom prst="rect">
            <a:avLst/>
          </a:prstGeom>
          <a:solidFill>
            <a:schemeClr val="tx1">
              <a:lumMod val="50000"/>
              <a:lumOff val="50000"/>
            </a:schemeClr>
          </a:solidFill>
        </p:spPr>
        <p:txBody>
          <a:bodyPr wrap="none" rtlCol="0">
            <a:spAutoFit/>
          </a:bodyPr>
          <a:lstStyle/>
          <a:p>
            <a:r>
              <a:rPr lang="en-US" sz="2000" smtClean="0">
                <a:solidFill>
                  <a:srgbClr val="FFC000"/>
                </a:solidFill>
                <a:latin typeface="Menlo" charset="0"/>
                <a:ea typeface="Menlo" charset="0"/>
                <a:cs typeface="Menlo" charset="0"/>
              </a:rPr>
              <a:t>1,0,3</a:t>
            </a:r>
            <a:endParaRPr lang="en-US" sz="2000">
              <a:solidFill>
                <a:srgbClr val="FFC000"/>
              </a:solidFill>
              <a:latin typeface="Menlo" charset="0"/>
              <a:ea typeface="Menlo" charset="0"/>
              <a:cs typeface="Menlo" charset="0"/>
            </a:endParaRPr>
          </a:p>
        </p:txBody>
      </p:sp>
      <p:sp>
        <p:nvSpPr>
          <p:cNvPr id="6" name="TextBox 5"/>
          <p:cNvSpPr txBox="1"/>
          <p:nvPr/>
        </p:nvSpPr>
        <p:spPr>
          <a:xfrm>
            <a:off x="7973452" y="4490215"/>
            <a:ext cx="684803" cy="523220"/>
          </a:xfrm>
          <a:prstGeom prst="rect">
            <a:avLst/>
          </a:prstGeom>
          <a:noFill/>
        </p:spPr>
        <p:txBody>
          <a:bodyPr wrap="none" rtlCol="0">
            <a:spAutoFit/>
          </a:bodyPr>
          <a:lstStyle/>
          <a:p>
            <a:r>
              <a:rPr lang="en-US" sz="2800" b="1" smtClean="0">
                <a:latin typeface="+mj-lt"/>
              </a:rPr>
              <a:t>File</a:t>
            </a:r>
            <a:endParaRPr lang="en-US" sz="2800" b="1">
              <a:latin typeface="+mj-lt"/>
            </a:endParaRPr>
          </a:p>
        </p:txBody>
      </p:sp>
      <p:sp>
        <p:nvSpPr>
          <p:cNvPr id="13" name="TextBox 12"/>
          <p:cNvSpPr txBox="1"/>
          <p:nvPr/>
        </p:nvSpPr>
        <p:spPr>
          <a:xfrm>
            <a:off x="9284751" y="5693980"/>
            <a:ext cx="871905" cy="523220"/>
          </a:xfrm>
          <a:prstGeom prst="rect">
            <a:avLst/>
          </a:prstGeom>
          <a:noFill/>
        </p:spPr>
        <p:txBody>
          <a:bodyPr wrap="none" rtlCol="0">
            <a:spAutoFit/>
          </a:bodyPr>
          <a:lstStyle/>
          <a:p>
            <a:r>
              <a:rPr lang="en-US" sz="2800" b="1" dirty="0" smtClean="0">
                <a:latin typeface="+mj-lt"/>
              </a:rPr>
              <a:t>Page</a:t>
            </a:r>
            <a:endParaRPr lang="en-US" sz="2800" b="1" dirty="0">
              <a:latin typeface="+mj-lt"/>
            </a:endParaRPr>
          </a:p>
        </p:txBody>
      </p:sp>
      <p:cxnSp>
        <p:nvCxnSpPr>
          <p:cNvPr id="15" name="Straight Arrow Connector 14"/>
          <p:cNvCxnSpPr>
            <a:endCxn id="10" idx="2"/>
          </p:cNvCxnSpPr>
          <p:nvPr/>
        </p:nvCxnSpPr>
        <p:spPr>
          <a:xfrm flipV="1">
            <a:off x="9720704" y="4921828"/>
            <a:ext cx="1" cy="772152"/>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54561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dirty="0" smtClean="0"/>
              <a:t>. External Merge &amp; Sort</a:t>
            </a:r>
            <a:endParaRPr lang="en-US" dirty="0"/>
          </a:p>
        </p:txBody>
      </p:sp>
      <p:sp>
        <p:nvSpPr>
          <p:cNvPr id="4" name="Slide Number Placeholder 3"/>
          <p:cNvSpPr>
            <a:spLocks noGrp="1"/>
          </p:cNvSpPr>
          <p:nvPr>
            <p:ph type="sldNum" sz="quarter" idx="12"/>
          </p:nvPr>
        </p:nvSpPr>
        <p:spPr/>
        <p:txBody>
          <a:bodyPr/>
          <a:lstStyle/>
          <a:p>
            <a:fld id="{40A01959-B587-3B45-A9B3-C17F42F09305}" type="slidenum">
              <a:rPr lang="en-US" smtClean="0"/>
              <a:t>15</a:t>
            </a:fld>
            <a:endParaRPr lang="en-US"/>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1843774"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11  </a:t>
              </a:r>
              <a:r>
                <a:rPr lang="en-US" sz="1400" b="1" i="1" dirty="0" smtClean="0">
                  <a:solidFill>
                    <a:schemeClr val="tx1">
                      <a:lumMod val="65000"/>
                      <a:lumOff val="35000"/>
                    </a:schemeClr>
                  </a:solidFill>
                  <a:latin typeface="+mj-lt"/>
                </a:rPr>
                <a:t>&gt;  Section </a:t>
              </a:r>
              <a:r>
                <a:rPr lang="en-US" sz="1400" b="1" i="1" dirty="0">
                  <a:solidFill>
                    <a:schemeClr val="tx1">
                      <a:lumMod val="65000"/>
                      <a:lumOff val="35000"/>
                    </a:schemeClr>
                  </a:solidFill>
                  <a:latin typeface="+mj-lt"/>
                </a:rPr>
                <a:t>3</a:t>
              </a:r>
            </a:p>
          </p:txBody>
        </p:sp>
      </p:grpSp>
    </p:spTree>
    <p:extLst>
      <p:ext uri="{BB962C8B-B14F-4D97-AF65-F5344CB8AC3E}">
        <p14:creationId xmlns:p14="http://schemas.microsoft.com/office/powerpoint/2010/main" val="9545434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will learn about in this section</a:t>
            </a:r>
            <a:endParaRPr lang="en-US" dirty="0"/>
          </a:p>
        </p:txBody>
      </p:sp>
      <p:sp>
        <p:nvSpPr>
          <p:cNvPr id="3" name="Content Placeholder 2"/>
          <p:cNvSpPr>
            <a:spLocks noGrp="1"/>
          </p:cNvSpPr>
          <p:nvPr>
            <p:ph idx="1"/>
          </p:nvPr>
        </p:nvSpPr>
        <p:spPr>
          <a:xfrm>
            <a:off x="838200" y="1825624"/>
            <a:ext cx="10515600" cy="4175783"/>
          </a:xfrm>
        </p:spPr>
        <p:txBody>
          <a:bodyPr>
            <a:normAutofit/>
          </a:bodyPr>
          <a:lstStyle/>
          <a:p>
            <a:pPr marL="514350" indent="-514350">
              <a:buAutoNum type="arabicPeriod"/>
            </a:pPr>
            <a:r>
              <a:rPr lang="en-US" dirty="0" smtClean="0">
                <a:latin typeface="+mj-lt"/>
              </a:rPr>
              <a:t>External Merge- Basics</a:t>
            </a:r>
          </a:p>
          <a:p>
            <a:pPr marL="514350" indent="-514350">
              <a:buAutoNum type="arabicPeriod"/>
            </a:pPr>
            <a:endParaRPr lang="en-US" dirty="0">
              <a:latin typeface="+mj-lt"/>
            </a:endParaRPr>
          </a:p>
          <a:p>
            <a:pPr marL="514350" indent="-514350">
              <a:buAutoNum type="arabicPeriod"/>
            </a:pPr>
            <a:r>
              <a:rPr lang="en-US" dirty="0" smtClean="0">
                <a:latin typeface="+mj-lt"/>
              </a:rPr>
              <a:t>External Merge- Extensions</a:t>
            </a:r>
          </a:p>
          <a:p>
            <a:pPr marL="514350" indent="-514350">
              <a:buAutoNum type="arabicPeriod"/>
            </a:pPr>
            <a:endParaRPr lang="en-US" dirty="0">
              <a:latin typeface="+mj-lt"/>
            </a:endParaRPr>
          </a:p>
          <a:p>
            <a:pPr marL="514350" indent="-514350">
              <a:buAutoNum type="arabicPeriod"/>
            </a:pPr>
            <a:r>
              <a:rPr lang="en-US" dirty="0" smtClean="0">
                <a:latin typeface="+mj-lt"/>
              </a:rPr>
              <a:t>External Sort</a:t>
            </a:r>
          </a:p>
        </p:txBody>
      </p:sp>
      <p:sp>
        <p:nvSpPr>
          <p:cNvPr id="4" name="Slide Number Placeholder 3"/>
          <p:cNvSpPr>
            <a:spLocks noGrp="1"/>
          </p:cNvSpPr>
          <p:nvPr>
            <p:ph type="sldNum" sz="quarter" idx="12"/>
          </p:nvPr>
        </p:nvSpPr>
        <p:spPr/>
        <p:txBody>
          <a:bodyPr/>
          <a:lstStyle/>
          <a:p>
            <a:fld id="{DF92A6B5-0D7C-48A8-B49A-953CF10F77E3}" type="slidenum">
              <a:rPr lang="en-US" smtClean="0"/>
              <a:pPr/>
              <a:t>16</a:t>
            </a:fld>
            <a:endParaRPr lang="en-US"/>
          </a:p>
        </p:txBody>
      </p:sp>
      <p:grpSp>
        <p:nvGrpSpPr>
          <p:cNvPr id="8" name="Group 7"/>
          <p:cNvGrpSpPr/>
          <p:nvPr/>
        </p:nvGrpSpPr>
        <p:grpSpPr>
          <a:xfrm>
            <a:off x="0" y="-22510"/>
            <a:ext cx="12192000" cy="307777"/>
            <a:chOff x="0" y="-22510"/>
            <a:chExt cx="12192000" cy="307777"/>
          </a:xfrm>
        </p:grpSpPr>
        <p:sp>
          <p:nvSpPr>
            <p:cNvPr id="9" name="Rectangle 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3" name="TextBox 12"/>
            <p:cNvSpPr txBox="1"/>
            <p:nvPr/>
          </p:nvSpPr>
          <p:spPr>
            <a:xfrm>
              <a:off x="188780" y="-22510"/>
              <a:ext cx="1843774"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11  </a:t>
              </a:r>
              <a:r>
                <a:rPr lang="en-US" sz="1400" b="1" i="1" dirty="0" smtClean="0">
                  <a:solidFill>
                    <a:schemeClr val="tx1">
                      <a:lumMod val="65000"/>
                      <a:lumOff val="35000"/>
                    </a:schemeClr>
                  </a:solidFill>
                  <a:latin typeface="+mj-lt"/>
                </a:rPr>
                <a:t>&gt;  Section </a:t>
              </a:r>
              <a:r>
                <a:rPr lang="en-US" sz="1400" b="1" i="1" dirty="0">
                  <a:solidFill>
                    <a:schemeClr val="tx1">
                      <a:lumMod val="65000"/>
                      <a:lumOff val="35000"/>
                    </a:schemeClr>
                  </a:solidFill>
                  <a:latin typeface="+mj-lt"/>
                </a:rPr>
                <a:t>3</a:t>
              </a:r>
            </a:p>
          </p:txBody>
        </p:sp>
      </p:grpSp>
    </p:spTree>
    <p:extLst>
      <p:ext uri="{BB962C8B-B14F-4D97-AF65-F5344CB8AC3E}">
        <p14:creationId xmlns:p14="http://schemas.microsoft.com/office/powerpoint/2010/main" val="1309072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014271"/>
            <a:ext cx="8229600" cy="1143000"/>
          </a:xfrm>
        </p:spPr>
        <p:txBody>
          <a:bodyPr/>
          <a:lstStyle/>
          <a:p>
            <a:r>
              <a:rPr lang="en-US" dirty="0" smtClean="0"/>
              <a:t>External Merge</a:t>
            </a:r>
            <a:endParaRPr lang="en-US" dirty="0"/>
          </a:p>
        </p:txBody>
      </p:sp>
      <p:grpSp>
        <p:nvGrpSpPr>
          <p:cNvPr id="4" name="Group 3"/>
          <p:cNvGrpSpPr/>
          <p:nvPr/>
        </p:nvGrpSpPr>
        <p:grpSpPr>
          <a:xfrm>
            <a:off x="0" y="-22510"/>
            <a:ext cx="12192000" cy="307777"/>
            <a:chOff x="0" y="-22510"/>
            <a:chExt cx="12192000" cy="307777"/>
          </a:xfrm>
        </p:grpSpPr>
        <p:sp>
          <p:nvSpPr>
            <p:cNvPr id="5" name="Rectangle 4"/>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6" name="TextBox 5"/>
            <p:cNvSpPr txBox="1"/>
            <p:nvPr/>
          </p:nvSpPr>
          <p:spPr>
            <a:xfrm>
              <a:off x="188780" y="-22510"/>
              <a:ext cx="318721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11  </a:t>
              </a:r>
              <a:r>
                <a:rPr lang="en-US" sz="1400" b="1" i="1" dirty="0" smtClean="0">
                  <a:solidFill>
                    <a:schemeClr val="tx1">
                      <a:lumMod val="65000"/>
                      <a:lumOff val="35000"/>
                    </a:schemeClr>
                  </a:solidFill>
                  <a:latin typeface="+mj-lt"/>
                </a:rPr>
                <a:t>&gt;  Section 3  &gt;  External merge</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9045098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Merging Big Files with Small Memory</a:t>
            </a:r>
            <a:endParaRPr lang="en-US" dirty="0"/>
          </a:p>
        </p:txBody>
      </p:sp>
      <p:sp>
        <p:nvSpPr>
          <p:cNvPr id="3" name="Content Placeholder 2"/>
          <p:cNvSpPr>
            <a:spLocks noGrp="1"/>
          </p:cNvSpPr>
          <p:nvPr>
            <p:ph idx="1"/>
          </p:nvPr>
        </p:nvSpPr>
        <p:spPr>
          <a:xfrm>
            <a:off x="838200" y="2125662"/>
            <a:ext cx="10515600" cy="1646238"/>
          </a:xfrm>
        </p:spPr>
        <p:txBody>
          <a:bodyPr/>
          <a:lstStyle/>
          <a:p>
            <a:pPr marL="0" indent="0">
              <a:buNone/>
            </a:pPr>
            <a:endParaRPr lang="en-US" dirty="0" smtClean="0"/>
          </a:p>
          <a:p>
            <a:pPr marL="0" indent="0" algn="ctr">
              <a:buNone/>
            </a:pPr>
            <a:r>
              <a:rPr lang="en-US" dirty="0" smtClean="0"/>
              <a:t>How do we </a:t>
            </a:r>
            <a:r>
              <a:rPr lang="en-US" i="1" dirty="0" smtClean="0"/>
              <a:t>efficiently </a:t>
            </a:r>
            <a:r>
              <a:rPr lang="en-US" dirty="0" smtClean="0"/>
              <a:t>merge two sorted files when both are much larger than our main memory buffer?</a:t>
            </a:r>
            <a:endParaRPr lang="en-US" dirty="0"/>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318721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11  </a:t>
              </a:r>
              <a:r>
                <a:rPr lang="en-US" sz="1400" b="1" i="1" dirty="0" smtClean="0">
                  <a:solidFill>
                    <a:schemeClr val="tx1">
                      <a:lumMod val="65000"/>
                      <a:lumOff val="35000"/>
                    </a:schemeClr>
                  </a:solidFill>
                  <a:latin typeface="+mj-lt"/>
                </a:rPr>
                <a:t>&gt;  Section 3  &gt;  External merge</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8525845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Merge Algorithm</a:t>
            </a:r>
            <a:endParaRPr lang="en-US" dirty="0"/>
          </a:p>
        </p:txBody>
      </p:sp>
      <p:sp>
        <p:nvSpPr>
          <p:cNvPr id="3" name="Content Placeholder 2"/>
          <p:cNvSpPr>
            <a:spLocks noGrp="1"/>
          </p:cNvSpPr>
          <p:nvPr>
            <p:ph idx="1"/>
          </p:nvPr>
        </p:nvSpPr>
        <p:spPr/>
        <p:txBody>
          <a:bodyPr>
            <a:normAutofit/>
          </a:bodyPr>
          <a:lstStyle/>
          <a:p>
            <a:r>
              <a:rPr lang="en-US" b="1" dirty="0" smtClean="0"/>
              <a:t>Input</a:t>
            </a:r>
            <a:r>
              <a:rPr lang="en-US" dirty="0" smtClean="0"/>
              <a:t>: 2 sorted lists of length M and N</a:t>
            </a:r>
          </a:p>
          <a:p>
            <a:endParaRPr lang="en-US" dirty="0" smtClean="0"/>
          </a:p>
          <a:p>
            <a:r>
              <a:rPr lang="en-US" b="1" dirty="0" smtClean="0"/>
              <a:t>Output:</a:t>
            </a:r>
            <a:r>
              <a:rPr lang="en-US" dirty="0" smtClean="0"/>
              <a:t> 1 </a:t>
            </a:r>
            <a:r>
              <a:rPr lang="en-US" dirty="0"/>
              <a:t>s</a:t>
            </a:r>
            <a:r>
              <a:rPr lang="en-US" dirty="0" smtClean="0"/>
              <a:t>orted list of length M + N</a:t>
            </a:r>
          </a:p>
          <a:p>
            <a:endParaRPr lang="en-US" dirty="0"/>
          </a:p>
          <a:p>
            <a:r>
              <a:rPr lang="en-US" b="1" dirty="0" smtClean="0"/>
              <a:t>Required: </a:t>
            </a:r>
            <a:r>
              <a:rPr lang="en-US" dirty="0" smtClean="0"/>
              <a:t>At least 3 Buffer Pages</a:t>
            </a:r>
            <a:endParaRPr lang="en-US" b="1" dirty="0" smtClean="0"/>
          </a:p>
          <a:p>
            <a:endParaRPr lang="en-US" dirty="0" smtClean="0"/>
          </a:p>
          <a:p>
            <a:r>
              <a:rPr lang="en-US" b="1" dirty="0" smtClean="0"/>
              <a:t>IOs</a:t>
            </a:r>
            <a:r>
              <a:rPr lang="en-US" dirty="0" smtClean="0"/>
              <a:t>: 2(M+N)</a:t>
            </a:r>
            <a:endParaRPr lang="en-US" dirty="0"/>
          </a:p>
        </p:txBody>
      </p:sp>
      <p:grpSp>
        <p:nvGrpSpPr>
          <p:cNvPr id="4" name="Group 3"/>
          <p:cNvGrpSpPr/>
          <p:nvPr/>
        </p:nvGrpSpPr>
        <p:grpSpPr>
          <a:xfrm>
            <a:off x="0" y="-22510"/>
            <a:ext cx="12192000" cy="307777"/>
            <a:chOff x="0" y="-22510"/>
            <a:chExt cx="12192000" cy="307777"/>
          </a:xfrm>
        </p:grpSpPr>
        <p:sp>
          <p:nvSpPr>
            <p:cNvPr id="5" name="Rectangle 4"/>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6" name="TextBox 5"/>
            <p:cNvSpPr txBox="1"/>
            <p:nvPr/>
          </p:nvSpPr>
          <p:spPr>
            <a:xfrm>
              <a:off x="188780" y="-22510"/>
              <a:ext cx="318721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11  </a:t>
              </a:r>
              <a:r>
                <a:rPr lang="en-US" sz="1400" b="1" i="1" dirty="0" smtClean="0">
                  <a:solidFill>
                    <a:schemeClr val="tx1">
                      <a:lumMod val="65000"/>
                      <a:lumOff val="35000"/>
                    </a:schemeClr>
                  </a:solidFill>
                  <a:latin typeface="+mj-lt"/>
                </a:rPr>
                <a:t>&gt;  Section 3  &gt;  External merge</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3771516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Lecture</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endParaRPr lang="en-US" dirty="0">
              <a:latin typeface="+mj-lt"/>
            </a:endParaRPr>
          </a:p>
          <a:p>
            <a:pPr marL="514350" indent="-514350">
              <a:buFont typeface="+mj-lt"/>
              <a:buAutoNum type="arabicPeriod"/>
            </a:pPr>
            <a:r>
              <a:rPr lang="en-US" dirty="0" smtClean="0">
                <a:latin typeface="+mj-lt"/>
              </a:rPr>
              <a:t>The Buffer</a:t>
            </a:r>
          </a:p>
          <a:p>
            <a:pPr marL="514350" indent="-514350">
              <a:buFont typeface="+mj-lt"/>
              <a:buAutoNum type="arabicPeriod"/>
            </a:pPr>
            <a:endParaRPr lang="en-US" dirty="0">
              <a:latin typeface="+mj-lt"/>
            </a:endParaRPr>
          </a:p>
          <a:p>
            <a:pPr marL="514350" indent="-514350">
              <a:buFont typeface="+mj-lt"/>
              <a:buAutoNum type="arabicPeriod"/>
            </a:pPr>
            <a:r>
              <a:rPr lang="en-US" dirty="0" smtClean="0">
                <a:latin typeface="+mj-lt"/>
              </a:rPr>
              <a:t>External Merge Sort</a:t>
            </a:r>
            <a:endParaRPr lang="en-US" dirty="0">
              <a:latin typeface="+mj-lt"/>
            </a:endParaRPr>
          </a:p>
        </p:txBody>
      </p:sp>
      <p:sp>
        <p:nvSpPr>
          <p:cNvPr id="4" name="Slide Number Placeholder 3"/>
          <p:cNvSpPr>
            <a:spLocks noGrp="1"/>
          </p:cNvSpPr>
          <p:nvPr>
            <p:ph type="sldNum" sz="quarter" idx="12"/>
          </p:nvPr>
        </p:nvSpPr>
        <p:spPr/>
        <p:txBody>
          <a:bodyPr/>
          <a:lstStyle/>
          <a:p>
            <a:fld id="{DF92A6B5-0D7C-48A8-B49A-953CF10F77E3}" type="slidenum">
              <a:rPr lang="en-US" smtClean="0"/>
              <a:pPr/>
              <a:t>2</a:t>
            </a:fld>
            <a:endParaRPr lang="en-US"/>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93968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11</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109373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(Simple) Idea</a:t>
            </a:r>
            <a:endParaRPr lang="en-US" dirty="0"/>
          </a:p>
        </p:txBody>
      </p:sp>
      <p:sp>
        <p:nvSpPr>
          <p:cNvPr id="3" name="Content Placeholder 2"/>
          <p:cNvSpPr>
            <a:spLocks noGrp="1"/>
          </p:cNvSpPr>
          <p:nvPr>
            <p:ph idx="1"/>
          </p:nvPr>
        </p:nvSpPr>
        <p:spPr>
          <a:xfrm>
            <a:off x="838200" y="1582737"/>
            <a:ext cx="10515600" cy="910432"/>
          </a:xfrm>
        </p:spPr>
        <p:txBody>
          <a:bodyPr/>
          <a:lstStyle/>
          <a:p>
            <a:pPr marL="0" indent="0" algn="ctr">
              <a:buNone/>
            </a:pPr>
            <a:r>
              <a:rPr lang="en-US" smtClean="0"/>
              <a:t>To </a:t>
            </a:r>
            <a:r>
              <a:rPr lang="en-US" dirty="0" smtClean="0"/>
              <a:t>find an element that is no larger than all elements in two lists, one only needs to compare minimum elements from each list.</a:t>
            </a:r>
            <a:endParaRPr lang="en-US" dirty="0"/>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318721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11  </a:t>
              </a:r>
              <a:r>
                <a:rPr lang="en-US" sz="1400" b="1" i="1" dirty="0" smtClean="0">
                  <a:solidFill>
                    <a:schemeClr val="tx1">
                      <a:lumMod val="65000"/>
                      <a:lumOff val="35000"/>
                    </a:schemeClr>
                  </a:solidFill>
                  <a:latin typeface="+mj-lt"/>
                </a:rPr>
                <a:t>&gt;  Section 3  &gt;  External merge</a:t>
              </a:r>
              <a:endParaRPr lang="en-US" sz="1400" b="1" i="1" dirty="0">
                <a:solidFill>
                  <a:schemeClr val="tx1">
                    <a:lumMod val="65000"/>
                    <a:lumOff val="35000"/>
                  </a:schemeClr>
                </a:solidFill>
                <a:latin typeface="+mj-lt"/>
              </a:endParaRPr>
            </a:p>
          </p:txBody>
        </p:sp>
      </p:grpSp>
      <mc:AlternateContent xmlns:mc="http://schemas.openxmlformats.org/markup-compatibility/2006" xmlns:a14="http://schemas.microsoft.com/office/drawing/2010/main">
        <mc:Choice Requires="a14">
          <p:sp>
            <p:nvSpPr>
              <p:cNvPr id="8" name="TextBox 7"/>
              <p:cNvSpPr txBox="1"/>
              <p:nvPr/>
            </p:nvSpPr>
            <p:spPr>
              <a:xfrm>
                <a:off x="3084167" y="2908300"/>
                <a:ext cx="6023665" cy="3339825"/>
              </a:xfrm>
              <a:prstGeom prst="rect">
                <a:avLst/>
              </a:prstGeom>
              <a:solidFill>
                <a:schemeClr val="accent4">
                  <a:lumMod val="20000"/>
                  <a:lumOff val="80000"/>
                </a:schemeClr>
              </a:solidFill>
              <a:effectLst>
                <a:outerShdw blurRad="50800" dist="38100" dir="2700000" algn="tl" rotWithShape="0">
                  <a:srgbClr val="000000">
                    <a:alpha val="43000"/>
                  </a:srgbClr>
                </a:outerShdw>
              </a:effectLst>
            </p:spPr>
            <p:txBody>
              <a:bodyPr wrap="square" rtlCol="0">
                <a:spAutoFit/>
              </a:bodyPr>
              <a:lstStyle/>
              <a:p>
                <a:pPr defTabSz="457200"/>
                <a:r>
                  <a:rPr lang="en-US" sz="3000" dirty="0" smtClean="0">
                    <a:solidFill>
                      <a:prstClr val="black"/>
                    </a:solidFill>
                  </a:rPr>
                  <a:t>If:</a:t>
                </a:r>
                <a:endParaRPr lang="en-US" sz="3000" b="0" i="1" dirty="0" smtClean="0">
                  <a:solidFill>
                    <a:prstClr val="black"/>
                  </a:solidFill>
                  <a:latin typeface="Cambria Math" charset="0"/>
                </a:endParaRPr>
              </a:p>
              <a:p>
                <a:pPr defTabSz="457200"/>
                <a14:m>
                  <m:oMathPara xmlns:m="http://schemas.openxmlformats.org/officeDocument/2006/math">
                    <m:oMathParaPr>
                      <m:jc m:val="centerGroup"/>
                    </m:oMathParaPr>
                    <m:oMath xmlns:m="http://schemas.openxmlformats.org/officeDocument/2006/math">
                      <m:sSub>
                        <m:sSubPr>
                          <m:ctrlPr>
                            <a:rPr lang="en-US" sz="3000" b="0" i="1" smtClean="0">
                              <a:solidFill>
                                <a:prstClr val="black"/>
                              </a:solidFill>
                              <a:latin typeface="Cambria Math" charset="0"/>
                            </a:rPr>
                          </m:ctrlPr>
                        </m:sSubPr>
                        <m:e>
                          <m:r>
                            <a:rPr lang="en-US" sz="3000" b="0" i="1" smtClean="0">
                              <a:solidFill>
                                <a:prstClr val="black"/>
                              </a:solidFill>
                              <a:latin typeface="Cambria Math" charset="0"/>
                            </a:rPr>
                            <m:t>𝐴</m:t>
                          </m:r>
                        </m:e>
                        <m:sub>
                          <m:r>
                            <a:rPr lang="en-US" sz="3000" b="0" i="1" smtClean="0">
                              <a:solidFill>
                                <a:prstClr val="black"/>
                              </a:solidFill>
                              <a:latin typeface="Cambria Math" charset="0"/>
                            </a:rPr>
                            <m:t>1</m:t>
                          </m:r>
                        </m:sub>
                      </m:sSub>
                      <m:r>
                        <a:rPr lang="en-US" sz="3000" b="0" i="1" smtClean="0">
                          <a:solidFill>
                            <a:prstClr val="black"/>
                          </a:solidFill>
                          <a:latin typeface="Cambria Math" charset="0"/>
                          <a:ea typeface="Cambria Math" charset="0"/>
                          <a:cs typeface="Cambria Math" charset="0"/>
                        </a:rPr>
                        <m:t>≤</m:t>
                      </m:r>
                      <m:sSub>
                        <m:sSubPr>
                          <m:ctrlPr>
                            <a:rPr lang="en-US" sz="3000" i="1" smtClean="0">
                              <a:solidFill>
                                <a:prstClr val="black"/>
                              </a:solidFill>
                              <a:latin typeface="Cambria Math" charset="0"/>
                            </a:rPr>
                          </m:ctrlPr>
                        </m:sSubPr>
                        <m:e>
                          <m:r>
                            <a:rPr lang="en-US" sz="3000" i="1">
                              <a:solidFill>
                                <a:prstClr val="black"/>
                              </a:solidFill>
                              <a:latin typeface="Cambria Math" charset="0"/>
                            </a:rPr>
                            <m:t>𝐴</m:t>
                          </m:r>
                        </m:e>
                        <m:sub>
                          <m:r>
                            <a:rPr lang="en-US" sz="3000" b="0" i="1" smtClean="0">
                              <a:solidFill>
                                <a:prstClr val="black"/>
                              </a:solidFill>
                              <a:latin typeface="Cambria Math" charset="0"/>
                            </a:rPr>
                            <m:t>2</m:t>
                          </m:r>
                        </m:sub>
                      </m:sSub>
                      <m:r>
                        <a:rPr lang="en-US" sz="3000" i="1">
                          <a:solidFill>
                            <a:prstClr val="black"/>
                          </a:solidFill>
                          <a:latin typeface="Cambria Math" charset="0"/>
                          <a:ea typeface="Cambria Math" charset="0"/>
                          <a:cs typeface="Cambria Math" charset="0"/>
                        </a:rPr>
                        <m:t>≤</m:t>
                      </m:r>
                      <m:r>
                        <a:rPr lang="en-US" sz="3000" b="0" i="1" smtClean="0">
                          <a:solidFill>
                            <a:prstClr val="black"/>
                          </a:solidFill>
                          <a:latin typeface="Cambria Math" charset="0"/>
                          <a:ea typeface="Cambria Math" charset="0"/>
                          <a:cs typeface="Cambria Math" charset="0"/>
                        </a:rPr>
                        <m:t>…</m:t>
                      </m:r>
                      <m:r>
                        <a:rPr lang="en-US" sz="3000" i="1">
                          <a:solidFill>
                            <a:prstClr val="black"/>
                          </a:solidFill>
                          <a:latin typeface="Cambria Math" charset="0"/>
                          <a:ea typeface="Cambria Math" charset="0"/>
                          <a:cs typeface="Cambria Math" charset="0"/>
                        </a:rPr>
                        <m:t>≤</m:t>
                      </m:r>
                      <m:sSub>
                        <m:sSubPr>
                          <m:ctrlPr>
                            <a:rPr lang="en-US" sz="3000" i="1" smtClean="0">
                              <a:solidFill>
                                <a:prstClr val="black"/>
                              </a:solidFill>
                              <a:latin typeface="Cambria Math" charset="0"/>
                            </a:rPr>
                          </m:ctrlPr>
                        </m:sSubPr>
                        <m:e>
                          <m:r>
                            <a:rPr lang="en-US" sz="3000" i="1">
                              <a:solidFill>
                                <a:prstClr val="black"/>
                              </a:solidFill>
                              <a:latin typeface="Cambria Math" charset="0"/>
                            </a:rPr>
                            <m:t>𝐴</m:t>
                          </m:r>
                        </m:e>
                        <m:sub>
                          <m:r>
                            <a:rPr lang="en-US" sz="3000" b="0" i="1" smtClean="0">
                              <a:solidFill>
                                <a:prstClr val="black"/>
                              </a:solidFill>
                              <a:latin typeface="Cambria Math" charset="0"/>
                            </a:rPr>
                            <m:t>𝑁</m:t>
                          </m:r>
                        </m:sub>
                      </m:sSub>
                    </m:oMath>
                  </m:oMathPara>
                </a14:m>
                <a:endParaRPr lang="en-US" sz="3000" baseline="-25000" dirty="0" smtClean="0">
                  <a:solidFill>
                    <a:prstClr val="black"/>
                  </a:solidFill>
                </a:endParaRPr>
              </a:p>
              <a:p>
                <a:pPr defTabSz="457200"/>
                <a14:m>
                  <m:oMathPara xmlns:m="http://schemas.openxmlformats.org/officeDocument/2006/math">
                    <m:oMathParaPr>
                      <m:jc m:val="centerGroup"/>
                    </m:oMathParaPr>
                    <m:oMath xmlns:m="http://schemas.openxmlformats.org/officeDocument/2006/math">
                      <m:sSub>
                        <m:sSubPr>
                          <m:ctrlPr>
                            <a:rPr lang="en-US" sz="3000" i="1">
                              <a:solidFill>
                                <a:prstClr val="black"/>
                              </a:solidFill>
                              <a:latin typeface="Cambria Math" charset="0"/>
                            </a:rPr>
                          </m:ctrlPr>
                        </m:sSubPr>
                        <m:e>
                          <m:r>
                            <a:rPr lang="en-US" sz="3000" b="0" i="1" smtClean="0">
                              <a:solidFill>
                                <a:prstClr val="black"/>
                              </a:solidFill>
                              <a:latin typeface="Cambria Math" charset="0"/>
                            </a:rPr>
                            <m:t>𝐵</m:t>
                          </m:r>
                        </m:e>
                        <m:sub>
                          <m:r>
                            <a:rPr lang="en-US" sz="3000" i="1">
                              <a:solidFill>
                                <a:prstClr val="black"/>
                              </a:solidFill>
                              <a:latin typeface="Cambria Math" charset="0"/>
                            </a:rPr>
                            <m:t>1</m:t>
                          </m:r>
                        </m:sub>
                      </m:sSub>
                      <m:r>
                        <a:rPr lang="en-US" sz="3000" i="1">
                          <a:solidFill>
                            <a:prstClr val="black"/>
                          </a:solidFill>
                          <a:latin typeface="Cambria Math" charset="0"/>
                          <a:ea typeface="Cambria Math" charset="0"/>
                          <a:cs typeface="Cambria Math" charset="0"/>
                        </a:rPr>
                        <m:t>≤</m:t>
                      </m:r>
                      <m:sSub>
                        <m:sSubPr>
                          <m:ctrlPr>
                            <a:rPr lang="en-US" sz="3000" i="1">
                              <a:solidFill>
                                <a:prstClr val="black"/>
                              </a:solidFill>
                              <a:latin typeface="Cambria Math" charset="0"/>
                            </a:rPr>
                          </m:ctrlPr>
                        </m:sSubPr>
                        <m:e>
                          <m:r>
                            <a:rPr lang="en-US" sz="3000" b="0" i="1" smtClean="0">
                              <a:solidFill>
                                <a:prstClr val="black"/>
                              </a:solidFill>
                              <a:latin typeface="Cambria Math" charset="0"/>
                            </a:rPr>
                            <m:t>𝐵</m:t>
                          </m:r>
                        </m:e>
                        <m:sub>
                          <m:r>
                            <a:rPr lang="en-US" sz="3000" i="1">
                              <a:solidFill>
                                <a:prstClr val="black"/>
                              </a:solidFill>
                              <a:latin typeface="Cambria Math" charset="0"/>
                            </a:rPr>
                            <m:t>2</m:t>
                          </m:r>
                        </m:sub>
                      </m:sSub>
                      <m:r>
                        <a:rPr lang="en-US" sz="3000" i="1">
                          <a:solidFill>
                            <a:prstClr val="black"/>
                          </a:solidFill>
                          <a:latin typeface="Cambria Math" charset="0"/>
                          <a:ea typeface="Cambria Math" charset="0"/>
                          <a:cs typeface="Cambria Math" charset="0"/>
                        </a:rPr>
                        <m:t>≤…≤</m:t>
                      </m:r>
                      <m:sSub>
                        <m:sSubPr>
                          <m:ctrlPr>
                            <a:rPr lang="en-US" sz="3000" i="1">
                              <a:solidFill>
                                <a:prstClr val="black"/>
                              </a:solidFill>
                              <a:latin typeface="Cambria Math" charset="0"/>
                            </a:rPr>
                          </m:ctrlPr>
                        </m:sSubPr>
                        <m:e>
                          <m:r>
                            <a:rPr lang="en-US" sz="3000" b="0" i="1" smtClean="0">
                              <a:solidFill>
                                <a:prstClr val="black"/>
                              </a:solidFill>
                              <a:latin typeface="Cambria Math" charset="0"/>
                            </a:rPr>
                            <m:t>𝐵</m:t>
                          </m:r>
                        </m:e>
                        <m:sub>
                          <m:r>
                            <a:rPr lang="en-US" sz="3000" b="0" i="1" smtClean="0">
                              <a:solidFill>
                                <a:prstClr val="black"/>
                              </a:solidFill>
                              <a:latin typeface="Cambria Math" charset="0"/>
                            </a:rPr>
                            <m:t>𝑀</m:t>
                          </m:r>
                        </m:sub>
                      </m:sSub>
                    </m:oMath>
                  </m:oMathPara>
                </a14:m>
                <a:endParaRPr lang="en-US" sz="3000" baseline="-25000" dirty="0">
                  <a:solidFill>
                    <a:prstClr val="black"/>
                  </a:solidFill>
                </a:endParaRPr>
              </a:p>
              <a:p>
                <a:pPr defTabSz="457200"/>
                <a:r>
                  <a:rPr lang="en-US" sz="3000" dirty="0" smtClean="0">
                    <a:solidFill>
                      <a:prstClr val="black"/>
                    </a:solidFill>
                  </a:rPr>
                  <a:t>Then:</a:t>
                </a:r>
              </a:p>
              <a:p>
                <a:pPr defTabSz="457200"/>
                <a14:m>
                  <m:oMathPara xmlns:m="http://schemas.openxmlformats.org/officeDocument/2006/math">
                    <m:oMathParaPr>
                      <m:jc m:val="centerGroup"/>
                    </m:oMathParaPr>
                    <m:oMath xmlns:m="http://schemas.openxmlformats.org/officeDocument/2006/math">
                      <m:sSub>
                        <m:sSubPr>
                          <m:ctrlPr>
                            <a:rPr lang="en-US" sz="3000" i="1">
                              <a:solidFill>
                                <a:prstClr val="black"/>
                              </a:solidFill>
                              <a:latin typeface="Cambria Math" charset="0"/>
                            </a:rPr>
                          </m:ctrlPr>
                        </m:sSubPr>
                        <m:e>
                          <m:r>
                            <a:rPr lang="en-US" sz="3000" b="0" i="1" smtClean="0">
                              <a:solidFill>
                                <a:prstClr val="black"/>
                              </a:solidFill>
                              <a:latin typeface="Cambria Math" charset="0"/>
                            </a:rPr>
                            <m:t>𝑀𝑖𝑛</m:t>
                          </m:r>
                          <m:r>
                            <a:rPr lang="en-US" sz="3000" b="0" i="1" smtClean="0">
                              <a:solidFill>
                                <a:prstClr val="black"/>
                              </a:solidFill>
                              <a:latin typeface="Cambria Math" charset="0"/>
                            </a:rPr>
                            <m:t>(</m:t>
                          </m:r>
                          <m:r>
                            <a:rPr lang="en-US" sz="3000" i="1">
                              <a:solidFill>
                                <a:prstClr val="black"/>
                              </a:solidFill>
                              <a:latin typeface="Cambria Math" charset="0"/>
                            </a:rPr>
                            <m:t>𝐴</m:t>
                          </m:r>
                        </m:e>
                        <m:sub>
                          <m:r>
                            <a:rPr lang="en-US" sz="3000" i="1">
                              <a:solidFill>
                                <a:prstClr val="black"/>
                              </a:solidFill>
                              <a:latin typeface="Cambria Math" charset="0"/>
                            </a:rPr>
                            <m:t>1</m:t>
                          </m:r>
                        </m:sub>
                      </m:sSub>
                      <m:r>
                        <a:rPr lang="en-US" sz="3000" b="0" i="1" smtClean="0">
                          <a:solidFill>
                            <a:prstClr val="black"/>
                          </a:solidFill>
                          <a:latin typeface="Cambria Math" charset="0"/>
                        </a:rPr>
                        <m:t>,</m:t>
                      </m:r>
                      <m:sSub>
                        <m:sSubPr>
                          <m:ctrlPr>
                            <a:rPr lang="en-US" sz="3000" i="1">
                              <a:solidFill>
                                <a:prstClr val="black"/>
                              </a:solidFill>
                              <a:latin typeface="Cambria Math" charset="0"/>
                            </a:rPr>
                          </m:ctrlPr>
                        </m:sSubPr>
                        <m:e>
                          <m:r>
                            <a:rPr lang="en-US" sz="3000" i="1">
                              <a:solidFill>
                                <a:prstClr val="black"/>
                              </a:solidFill>
                              <a:latin typeface="Cambria Math" charset="0"/>
                            </a:rPr>
                            <m:t>𝐵</m:t>
                          </m:r>
                        </m:e>
                        <m:sub>
                          <m:r>
                            <a:rPr lang="en-US" sz="3000" i="1">
                              <a:solidFill>
                                <a:prstClr val="black"/>
                              </a:solidFill>
                              <a:latin typeface="Cambria Math" charset="0"/>
                            </a:rPr>
                            <m:t>1</m:t>
                          </m:r>
                        </m:sub>
                      </m:sSub>
                      <m:r>
                        <a:rPr lang="en-US" sz="3000" b="0" i="1" smtClean="0">
                          <a:solidFill>
                            <a:prstClr val="black"/>
                          </a:solidFill>
                          <a:latin typeface="Cambria Math" charset="0"/>
                        </a:rPr>
                        <m:t>)</m:t>
                      </m:r>
                      <m:r>
                        <a:rPr lang="en-US" sz="3000" i="1">
                          <a:solidFill>
                            <a:prstClr val="black"/>
                          </a:solidFill>
                          <a:latin typeface="Cambria Math" charset="0"/>
                          <a:ea typeface="Cambria Math" charset="0"/>
                          <a:cs typeface="Cambria Math" charset="0"/>
                        </a:rPr>
                        <m:t>≤</m:t>
                      </m:r>
                      <m:sSub>
                        <m:sSubPr>
                          <m:ctrlPr>
                            <a:rPr lang="en-US" sz="3000" i="1">
                              <a:solidFill>
                                <a:prstClr val="black"/>
                              </a:solidFill>
                              <a:latin typeface="Cambria Math" charset="0"/>
                            </a:rPr>
                          </m:ctrlPr>
                        </m:sSubPr>
                        <m:e>
                          <m:r>
                            <a:rPr lang="en-US" sz="3000" i="1">
                              <a:solidFill>
                                <a:prstClr val="black"/>
                              </a:solidFill>
                              <a:latin typeface="Cambria Math" charset="0"/>
                            </a:rPr>
                            <m:t>𝐴</m:t>
                          </m:r>
                        </m:e>
                        <m:sub>
                          <m:r>
                            <a:rPr lang="en-US" sz="3000" b="0" i="1" smtClean="0">
                              <a:solidFill>
                                <a:prstClr val="black"/>
                              </a:solidFill>
                              <a:latin typeface="Cambria Math" charset="0"/>
                            </a:rPr>
                            <m:t>𝑖</m:t>
                          </m:r>
                        </m:sub>
                      </m:sSub>
                    </m:oMath>
                  </m:oMathPara>
                </a14:m>
                <a:endParaRPr lang="en-US" sz="3000" dirty="0" smtClean="0">
                  <a:solidFill>
                    <a:prstClr val="black"/>
                  </a:solidFill>
                </a:endParaRPr>
              </a:p>
              <a:p>
                <a:pPr defTabSz="457200"/>
                <a14:m>
                  <m:oMathPara xmlns:m="http://schemas.openxmlformats.org/officeDocument/2006/math">
                    <m:oMathParaPr>
                      <m:jc m:val="centerGroup"/>
                    </m:oMathParaPr>
                    <m:oMath xmlns:m="http://schemas.openxmlformats.org/officeDocument/2006/math">
                      <m:sSub>
                        <m:sSubPr>
                          <m:ctrlPr>
                            <a:rPr lang="en-US" sz="3000" i="1">
                              <a:solidFill>
                                <a:prstClr val="black"/>
                              </a:solidFill>
                              <a:latin typeface="Cambria Math" charset="0"/>
                            </a:rPr>
                          </m:ctrlPr>
                        </m:sSubPr>
                        <m:e>
                          <m:r>
                            <a:rPr lang="en-US" sz="3000" i="1">
                              <a:solidFill>
                                <a:prstClr val="black"/>
                              </a:solidFill>
                              <a:latin typeface="Cambria Math" charset="0"/>
                            </a:rPr>
                            <m:t>𝑀𝑖𝑛</m:t>
                          </m:r>
                          <m:r>
                            <a:rPr lang="en-US" sz="3000" i="1">
                              <a:solidFill>
                                <a:prstClr val="black"/>
                              </a:solidFill>
                              <a:latin typeface="Cambria Math" charset="0"/>
                            </a:rPr>
                            <m:t>(</m:t>
                          </m:r>
                          <m:r>
                            <a:rPr lang="en-US" sz="3000" i="1">
                              <a:solidFill>
                                <a:prstClr val="black"/>
                              </a:solidFill>
                              <a:latin typeface="Cambria Math" charset="0"/>
                            </a:rPr>
                            <m:t>𝐴</m:t>
                          </m:r>
                        </m:e>
                        <m:sub>
                          <m:r>
                            <a:rPr lang="en-US" sz="3000" i="1">
                              <a:solidFill>
                                <a:prstClr val="black"/>
                              </a:solidFill>
                              <a:latin typeface="Cambria Math" charset="0"/>
                            </a:rPr>
                            <m:t>1</m:t>
                          </m:r>
                        </m:sub>
                      </m:sSub>
                      <m:r>
                        <a:rPr lang="en-US" sz="3000" i="1">
                          <a:solidFill>
                            <a:prstClr val="black"/>
                          </a:solidFill>
                          <a:latin typeface="Cambria Math" charset="0"/>
                        </a:rPr>
                        <m:t>,</m:t>
                      </m:r>
                      <m:sSub>
                        <m:sSubPr>
                          <m:ctrlPr>
                            <a:rPr lang="en-US" sz="3000" i="1">
                              <a:solidFill>
                                <a:prstClr val="black"/>
                              </a:solidFill>
                              <a:latin typeface="Cambria Math" charset="0"/>
                            </a:rPr>
                          </m:ctrlPr>
                        </m:sSubPr>
                        <m:e>
                          <m:r>
                            <a:rPr lang="en-US" sz="3000" i="1">
                              <a:solidFill>
                                <a:prstClr val="black"/>
                              </a:solidFill>
                              <a:latin typeface="Cambria Math" charset="0"/>
                            </a:rPr>
                            <m:t>𝐵</m:t>
                          </m:r>
                        </m:e>
                        <m:sub>
                          <m:r>
                            <a:rPr lang="en-US" sz="3000" i="1">
                              <a:solidFill>
                                <a:prstClr val="black"/>
                              </a:solidFill>
                              <a:latin typeface="Cambria Math" charset="0"/>
                            </a:rPr>
                            <m:t>1</m:t>
                          </m:r>
                        </m:sub>
                      </m:sSub>
                      <m:r>
                        <a:rPr lang="en-US" sz="3000" i="1">
                          <a:solidFill>
                            <a:prstClr val="black"/>
                          </a:solidFill>
                          <a:latin typeface="Cambria Math" charset="0"/>
                        </a:rPr>
                        <m:t>)</m:t>
                      </m:r>
                      <m:r>
                        <a:rPr lang="en-US" sz="3000" i="1">
                          <a:solidFill>
                            <a:prstClr val="black"/>
                          </a:solidFill>
                          <a:latin typeface="Cambria Math" charset="0"/>
                          <a:ea typeface="Cambria Math" charset="0"/>
                          <a:cs typeface="Cambria Math" charset="0"/>
                        </a:rPr>
                        <m:t>≤</m:t>
                      </m:r>
                      <m:sSub>
                        <m:sSubPr>
                          <m:ctrlPr>
                            <a:rPr lang="en-US" sz="3000" i="1">
                              <a:solidFill>
                                <a:prstClr val="black"/>
                              </a:solidFill>
                              <a:latin typeface="Cambria Math" charset="0"/>
                            </a:rPr>
                          </m:ctrlPr>
                        </m:sSubPr>
                        <m:e>
                          <m:r>
                            <a:rPr lang="en-US" sz="3000" b="0" i="1" smtClean="0">
                              <a:solidFill>
                                <a:prstClr val="black"/>
                              </a:solidFill>
                              <a:latin typeface="Cambria Math" charset="0"/>
                            </a:rPr>
                            <m:t>𝐵</m:t>
                          </m:r>
                        </m:e>
                        <m:sub>
                          <m:r>
                            <a:rPr lang="en-US" sz="3000" b="0" i="1" smtClean="0">
                              <a:solidFill>
                                <a:prstClr val="black"/>
                              </a:solidFill>
                              <a:latin typeface="Cambria Math" charset="0"/>
                            </a:rPr>
                            <m:t>𝑗</m:t>
                          </m:r>
                        </m:sub>
                      </m:sSub>
                    </m:oMath>
                  </m:oMathPara>
                </a14:m>
                <a:endParaRPr lang="en-US" sz="3000" dirty="0">
                  <a:solidFill>
                    <a:prstClr val="black"/>
                  </a:solidFill>
                </a:endParaRPr>
              </a:p>
              <a:p>
                <a:pPr defTabSz="457200"/>
                <a:r>
                  <a:rPr lang="en-US" sz="3000" dirty="0" smtClean="0">
                    <a:solidFill>
                      <a:prstClr val="black"/>
                    </a:solidFill>
                  </a:rPr>
                  <a:t>for </a:t>
                </a:r>
                <a:r>
                  <a:rPr lang="en-US" sz="3000" dirty="0" err="1">
                    <a:solidFill>
                      <a:prstClr val="black"/>
                    </a:solidFill>
                  </a:rPr>
                  <a:t>i</a:t>
                </a:r>
                <a:r>
                  <a:rPr lang="en-US" sz="3000" dirty="0">
                    <a:solidFill>
                      <a:prstClr val="black"/>
                    </a:solidFill>
                  </a:rPr>
                  <a:t>=1….N and </a:t>
                </a:r>
                <a:r>
                  <a:rPr lang="en-US" sz="3000" dirty="0" smtClean="0">
                    <a:solidFill>
                      <a:prstClr val="black"/>
                    </a:solidFill>
                  </a:rPr>
                  <a:t>j=1</a:t>
                </a:r>
                <a:r>
                  <a:rPr lang="en-US" sz="3000" dirty="0">
                    <a:solidFill>
                      <a:prstClr val="black"/>
                    </a:solidFill>
                  </a:rPr>
                  <a:t>….M </a:t>
                </a:r>
              </a:p>
            </p:txBody>
          </p:sp>
        </mc:Choice>
        <mc:Fallback xmlns="">
          <p:sp>
            <p:nvSpPr>
              <p:cNvPr id="8" name="TextBox 7"/>
              <p:cNvSpPr txBox="1">
                <a:spLocks noRot="1" noChangeAspect="1" noMove="1" noResize="1" noEditPoints="1" noAdjustHandles="1" noChangeArrowheads="1" noChangeShapeType="1" noTextEdit="1"/>
              </p:cNvSpPr>
              <p:nvPr/>
            </p:nvSpPr>
            <p:spPr>
              <a:xfrm>
                <a:off x="3084167" y="2908300"/>
                <a:ext cx="6023665" cy="3339825"/>
              </a:xfrm>
              <a:prstGeom prst="rect">
                <a:avLst/>
              </a:prstGeom>
              <a:blipFill rotWithShape="0">
                <a:blip r:embed="rId2"/>
                <a:stretch>
                  <a:fillRect/>
                </a:stretch>
              </a:blipFill>
              <a:effectLst>
                <a:outerShdw blurRad="50800" dist="38100" dir="2700000" algn="tl" rotWithShape="0">
                  <a:srgbClr val="000000">
                    <a:alpha val="43000"/>
                  </a:srgbClr>
                </a:outerShdw>
              </a:effectLst>
            </p:spPr>
            <p:txBody>
              <a:bodyPr/>
              <a:lstStyle/>
              <a:p>
                <a:r>
                  <a:rPr lang="en-US">
                    <a:noFill/>
                  </a:rPr>
                  <a:t> </a:t>
                </a:r>
              </a:p>
            </p:txBody>
          </p:sp>
        </mc:Fallback>
      </mc:AlternateContent>
    </p:spTree>
    <p:extLst>
      <p:ext uri="{BB962C8B-B14F-4D97-AF65-F5344CB8AC3E}">
        <p14:creationId xmlns:p14="http://schemas.microsoft.com/office/powerpoint/2010/main" val="2092526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External Merge Algorithm</a:t>
            </a:r>
            <a:endParaRPr lang="en-US" dirty="0"/>
          </a:p>
        </p:txBody>
      </p:sp>
      <p:grpSp>
        <p:nvGrpSpPr>
          <p:cNvPr id="16" name="Group 15"/>
          <p:cNvGrpSpPr/>
          <p:nvPr/>
        </p:nvGrpSpPr>
        <p:grpSpPr>
          <a:xfrm>
            <a:off x="0" y="-22510"/>
            <a:ext cx="12192000" cy="307777"/>
            <a:chOff x="0" y="-22510"/>
            <a:chExt cx="12192000" cy="307777"/>
          </a:xfrm>
        </p:grpSpPr>
        <p:sp>
          <p:nvSpPr>
            <p:cNvPr id="17" name="Rectangle 1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8" name="TextBox 17"/>
            <p:cNvSpPr txBox="1"/>
            <p:nvPr/>
          </p:nvSpPr>
          <p:spPr>
            <a:xfrm>
              <a:off x="188780" y="-22510"/>
              <a:ext cx="318721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11  </a:t>
              </a:r>
              <a:r>
                <a:rPr lang="en-US" sz="1400" b="1" i="1" dirty="0" smtClean="0">
                  <a:solidFill>
                    <a:schemeClr val="tx1">
                      <a:lumMod val="65000"/>
                      <a:lumOff val="35000"/>
                    </a:schemeClr>
                  </a:solidFill>
                  <a:latin typeface="+mj-lt"/>
                </a:rPr>
                <a:t>&gt;  Section 3  &gt;  External merge</a:t>
              </a:r>
              <a:endParaRPr lang="en-US" sz="1400" b="1" i="1" dirty="0">
                <a:solidFill>
                  <a:schemeClr val="tx1">
                    <a:lumMod val="65000"/>
                    <a:lumOff val="35000"/>
                  </a:schemeClr>
                </a:solidFill>
                <a:latin typeface="+mj-lt"/>
              </a:endParaRPr>
            </a:p>
          </p:txBody>
        </p:sp>
      </p:grpSp>
      <p:sp>
        <p:nvSpPr>
          <p:cNvPr id="25" name="Can 24"/>
          <p:cNvSpPr/>
          <p:nvPr/>
        </p:nvSpPr>
        <p:spPr>
          <a:xfrm>
            <a:off x="2600324" y="1793054"/>
            <a:ext cx="3457575" cy="4190049"/>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29" name="Rounded Rectangle 28"/>
          <p:cNvSpPr/>
          <p:nvPr/>
        </p:nvSpPr>
        <p:spPr>
          <a:xfrm>
            <a:off x="2699249" y="2544333"/>
            <a:ext cx="3296832" cy="58332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3874097" y="2635940"/>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7,11</a:t>
            </a:r>
            <a:endParaRPr lang="en-US" sz="2000" dirty="0">
              <a:solidFill>
                <a:srgbClr val="FFC000"/>
              </a:solidFill>
              <a:latin typeface="Menlo" charset="0"/>
              <a:ea typeface="Menlo" charset="0"/>
              <a:cs typeface="Menlo" charset="0"/>
            </a:endParaRPr>
          </a:p>
        </p:txBody>
      </p:sp>
      <p:sp>
        <p:nvSpPr>
          <p:cNvPr id="32" name="TextBox 31"/>
          <p:cNvSpPr txBox="1"/>
          <p:nvPr/>
        </p:nvSpPr>
        <p:spPr>
          <a:xfrm>
            <a:off x="4903242" y="2635940"/>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20,31</a:t>
            </a:r>
            <a:endParaRPr lang="en-US" sz="2000" dirty="0">
              <a:solidFill>
                <a:srgbClr val="FFC000"/>
              </a:solidFill>
              <a:latin typeface="Menlo" charset="0"/>
              <a:ea typeface="Menlo" charset="0"/>
              <a:cs typeface="Menlo" charset="0"/>
            </a:endParaRPr>
          </a:p>
        </p:txBody>
      </p:sp>
      <p:sp>
        <p:nvSpPr>
          <p:cNvPr id="33" name="Rounded Rectangle 32"/>
          <p:cNvSpPr/>
          <p:nvPr/>
        </p:nvSpPr>
        <p:spPr>
          <a:xfrm>
            <a:off x="2699248" y="3270133"/>
            <a:ext cx="3296833" cy="58332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874072" y="3361740"/>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23,24</a:t>
            </a:r>
            <a:endParaRPr lang="en-US" sz="2000" dirty="0">
              <a:solidFill>
                <a:srgbClr val="FFC000"/>
              </a:solidFill>
              <a:latin typeface="Menlo" charset="0"/>
              <a:ea typeface="Menlo" charset="0"/>
              <a:cs typeface="Menlo" charset="0"/>
            </a:endParaRPr>
          </a:p>
        </p:txBody>
      </p:sp>
      <p:sp>
        <p:nvSpPr>
          <p:cNvPr id="36" name="TextBox 35"/>
          <p:cNvSpPr txBox="1"/>
          <p:nvPr/>
        </p:nvSpPr>
        <p:spPr>
          <a:xfrm>
            <a:off x="4903217" y="3361740"/>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25,30</a:t>
            </a:r>
            <a:endParaRPr lang="en-US" sz="2000" dirty="0">
              <a:solidFill>
                <a:srgbClr val="FFC000"/>
              </a:solidFill>
              <a:latin typeface="Menlo" charset="0"/>
              <a:ea typeface="Menlo" charset="0"/>
              <a:cs typeface="Menlo" charset="0"/>
            </a:endParaRPr>
          </a:p>
        </p:txBody>
      </p:sp>
      <p:sp>
        <p:nvSpPr>
          <p:cNvPr id="39" name="Rounded Rectangle 38"/>
          <p:cNvSpPr/>
          <p:nvPr/>
        </p:nvSpPr>
        <p:spPr>
          <a:xfrm>
            <a:off x="2680694" y="4221466"/>
            <a:ext cx="3296833" cy="1109069"/>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601056" y="2653008"/>
            <a:ext cx="1835480" cy="1200329"/>
          </a:xfrm>
          <a:prstGeom prst="rect">
            <a:avLst/>
          </a:prstGeom>
          <a:noFill/>
        </p:spPr>
        <p:txBody>
          <a:bodyPr wrap="square" rtlCol="0">
            <a:spAutoFit/>
          </a:bodyPr>
          <a:lstStyle/>
          <a:p>
            <a:r>
              <a:rPr lang="en-US" sz="2400" dirty="0" smtClean="0">
                <a:latin typeface="+mj-lt"/>
              </a:rPr>
              <a:t>Input:</a:t>
            </a:r>
          </a:p>
          <a:p>
            <a:r>
              <a:rPr lang="en-US" sz="2400" dirty="0" smtClean="0">
                <a:latin typeface="+mj-lt"/>
              </a:rPr>
              <a:t>Two sorted files</a:t>
            </a:r>
            <a:endParaRPr lang="en-US" sz="2400" dirty="0">
              <a:latin typeface="+mj-lt"/>
            </a:endParaRPr>
          </a:p>
        </p:txBody>
      </p:sp>
      <p:sp>
        <p:nvSpPr>
          <p:cNvPr id="44" name="TextBox 43"/>
          <p:cNvSpPr txBox="1"/>
          <p:nvPr/>
        </p:nvSpPr>
        <p:spPr>
          <a:xfrm>
            <a:off x="601056" y="4130206"/>
            <a:ext cx="1835480" cy="1200329"/>
          </a:xfrm>
          <a:prstGeom prst="rect">
            <a:avLst/>
          </a:prstGeom>
          <a:noFill/>
        </p:spPr>
        <p:txBody>
          <a:bodyPr wrap="square" rtlCol="0">
            <a:spAutoFit/>
          </a:bodyPr>
          <a:lstStyle/>
          <a:p>
            <a:r>
              <a:rPr lang="en-US" sz="2400" dirty="0" smtClean="0">
                <a:latin typeface="+mj-lt"/>
              </a:rPr>
              <a:t>Output:</a:t>
            </a:r>
          </a:p>
          <a:p>
            <a:r>
              <a:rPr lang="en-US" sz="2400" dirty="0" smtClean="0">
                <a:latin typeface="+mj-lt"/>
              </a:rPr>
              <a:t>One </a:t>
            </a:r>
            <a:r>
              <a:rPr lang="en-US" sz="2400" i="1" dirty="0" smtClean="0">
                <a:latin typeface="+mj-lt"/>
              </a:rPr>
              <a:t>merged</a:t>
            </a:r>
            <a:r>
              <a:rPr lang="en-US" sz="2400" dirty="0" smtClean="0">
                <a:latin typeface="+mj-lt"/>
              </a:rPr>
              <a:t> sorted file</a:t>
            </a:r>
            <a:endParaRPr lang="en-US" sz="2400" dirty="0">
              <a:latin typeface="+mj-lt"/>
            </a:endParaRPr>
          </a:p>
        </p:txBody>
      </p:sp>
      <p:sp>
        <p:nvSpPr>
          <p:cNvPr id="45" name="TextBox 44"/>
          <p:cNvSpPr txBox="1"/>
          <p:nvPr/>
        </p:nvSpPr>
        <p:spPr>
          <a:xfrm>
            <a:off x="3886022" y="6085469"/>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52" name="Group 51"/>
          <p:cNvGrpSpPr/>
          <p:nvPr/>
        </p:nvGrpSpPr>
        <p:grpSpPr>
          <a:xfrm>
            <a:off x="7474137" y="1397064"/>
            <a:ext cx="4259923" cy="2456273"/>
            <a:chOff x="7403799" y="1406844"/>
            <a:chExt cx="4259923" cy="2456273"/>
          </a:xfrm>
        </p:grpSpPr>
        <p:grpSp>
          <p:nvGrpSpPr>
            <p:cNvPr id="19" name="Group 18"/>
            <p:cNvGrpSpPr/>
            <p:nvPr/>
          </p:nvGrpSpPr>
          <p:grpSpPr>
            <a:xfrm>
              <a:off x="7403799" y="1406844"/>
              <a:ext cx="4259923" cy="2456273"/>
              <a:chOff x="7466322" y="1027906"/>
              <a:chExt cx="4259923" cy="2456273"/>
            </a:xfrm>
          </p:grpSpPr>
          <p:sp>
            <p:nvSpPr>
              <p:cNvPr id="20" name="Rectangle 19"/>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21" name="Rectangle 20"/>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2" name="TextBox 21"/>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23" name="TextBox 22"/>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46" name="Rounded Rectangle 45"/>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ight Arrow 52"/>
          <p:cNvSpPr/>
          <p:nvPr/>
        </p:nvSpPr>
        <p:spPr>
          <a:xfrm>
            <a:off x="6244417" y="3067170"/>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4" name="Right Arrow 53"/>
          <p:cNvSpPr/>
          <p:nvPr/>
        </p:nvSpPr>
        <p:spPr>
          <a:xfrm rot="9359953">
            <a:off x="6093202" y="4265976"/>
            <a:ext cx="176781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0" name="TextBox 29"/>
          <p:cNvSpPr txBox="1"/>
          <p:nvPr/>
        </p:nvSpPr>
        <p:spPr>
          <a:xfrm>
            <a:off x="2844928" y="2635940"/>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1,5</a:t>
            </a:r>
            <a:endParaRPr lang="en-US" sz="2000" dirty="0">
              <a:solidFill>
                <a:srgbClr val="FFC000"/>
              </a:solidFill>
              <a:latin typeface="Menlo" charset="0"/>
              <a:ea typeface="Menlo" charset="0"/>
              <a:cs typeface="Menlo" charset="0"/>
            </a:endParaRPr>
          </a:p>
        </p:txBody>
      </p:sp>
      <p:sp>
        <p:nvSpPr>
          <p:cNvPr id="34" name="TextBox 33"/>
          <p:cNvSpPr txBox="1"/>
          <p:nvPr/>
        </p:nvSpPr>
        <p:spPr>
          <a:xfrm>
            <a:off x="2844927" y="3361740"/>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2,22</a:t>
            </a:r>
            <a:endParaRPr lang="en-US" sz="2000" dirty="0">
              <a:solidFill>
                <a:srgbClr val="FFC000"/>
              </a:solidFill>
              <a:latin typeface="Menlo" charset="0"/>
              <a:ea typeface="Menlo" charset="0"/>
              <a:cs typeface="Menlo" charset="0"/>
            </a:endParaRPr>
          </a:p>
        </p:txBody>
      </p:sp>
      <p:sp>
        <p:nvSpPr>
          <p:cNvPr id="55" name="TextBox 54"/>
          <p:cNvSpPr txBox="1"/>
          <p:nvPr/>
        </p:nvSpPr>
        <p:spPr>
          <a:xfrm>
            <a:off x="2216639" y="2672604"/>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sp>
        <p:nvSpPr>
          <p:cNvPr id="56" name="TextBox 55"/>
          <p:cNvSpPr txBox="1"/>
          <p:nvPr/>
        </p:nvSpPr>
        <p:spPr>
          <a:xfrm>
            <a:off x="2216226" y="3361740"/>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Tree>
    <p:extLst>
      <p:ext uri="{BB962C8B-B14F-4D97-AF65-F5344CB8AC3E}">
        <p14:creationId xmlns:p14="http://schemas.microsoft.com/office/powerpoint/2010/main" val="147897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16667E-6 4.07407E-6 L 0.42369 0.06666 " pathEditMode="relative" rAng="0" ptsTypes="AA">
                                      <p:cBhvr>
                                        <p:cTn id="6" dur="2000" fill="hold"/>
                                        <p:tgtEl>
                                          <p:spTgt spid="30"/>
                                        </p:tgtEl>
                                        <p:attrNameLst>
                                          <p:attrName>ppt_x</p:attrName>
                                          <p:attrName>ppt_y</p:attrName>
                                        </p:attrNameLst>
                                      </p:cBhvr>
                                      <p:rCtr x="21185" y="3333"/>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4.16667E-6 -4.44444E-6 L 0.52252 -0.04166 " pathEditMode="relative" rAng="0" ptsTypes="AA">
                                      <p:cBhvr>
                                        <p:cTn id="10" dur="2000" fill="hold"/>
                                        <p:tgtEl>
                                          <p:spTgt spid="34"/>
                                        </p:tgtEl>
                                        <p:attrNameLst>
                                          <p:attrName>ppt_x</p:attrName>
                                          <p:attrName>ppt_y</p:attrName>
                                        </p:attrNameLst>
                                      </p:cBhvr>
                                      <p:rCtr x="26120" y="-208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External Merge Algorithm</a:t>
            </a:r>
            <a:endParaRPr lang="en-US" dirty="0"/>
          </a:p>
        </p:txBody>
      </p:sp>
      <p:grpSp>
        <p:nvGrpSpPr>
          <p:cNvPr id="16" name="Group 15"/>
          <p:cNvGrpSpPr/>
          <p:nvPr/>
        </p:nvGrpSpPr>
        <p:grpSpPr>
          <a:xfrm>
            <a:off x="0" y="-22510"/>
            <a:ext cx="12192000" cy="307777"/>
            <a:chOff x="0" y="-22510"/>
            <a:chExt cx="12192000" cy="307777"/>
          </a:xfrm>
        </p:grpSpPr>
        <p:sp>
          <p:nvSpPr>
            <p:cNvPr id="17" name="Rectangle 1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8" name="TextBox 17"/>
            <p:cNvSpPr txBox="1"/>
            <p:nvPr/>
          </p:nvSpPr>
          <p:spPr>
            <a:xfrm>
              <a:off x="188780" y="-22510"/>
              <a:ext cx="318721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11  </a:t>
              </a:r>
              <a:r>
                <a:rPr lang="en-US" sz="1400" b="1" i="1" dirty="0" smtClean="0">
                  <a:solidFill>
                    <a:schemeClr val="tx1">
                      <a:lumMod val="65000"/>
                      <a:lumOff val="35000"/>
                    </a:schemeClr>
                  </a:solidFill>
                  <a:latin typeface="+mj-lt"/>
                </a:rPr>
                <a:t>&gt;  Section 3  &gt;  External merge</a:t>
              </a:r>
              <a:endParaRPr lang="en-US" sz="1400" b="1" i="1" dirty="0">
                <a:solidFill>
                  <a:schemeClr val="tx1">
                    <a:lumMod val="65000"/>
                    <a:lumOff val="35000"/>
                  </a:schemeClr>
                </a:solidFill>
                <a:latin typeface="+mj-lt"/>
              </a:endParaRPr>
            </a:p>
          </p:txBody>
        </p:sp>
      </p:grpSp>
      <p:sp>
        <p:nvSpPr>
          <p:cNvPr id="25" name="Can 24"/>
          <p:cNvSpPr/>
          <p:nvPr/>
        </p:nvSpPr>
        <p:spPr>
          <a:xfrm>
            <a:off x="2600324" y="1793054"/>
            <a:ext cx="3457575" cy="4190049"/>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29" name="Rounded Rectangle 28"/>
          <p:cNvSpPr/>
          <p:nvPr/>
        </p:nvSpPr>
        <p:spPr>
          <a:xfrm>
            <a:off x="2699249" y="2544333"/>
            <a:ext cx="3296832" cy="58332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3874097" y="2635940"/>
            <a:ext cx="954082" cy="400110"/>
          </a:xfrm>
          <a:prstGeom prst="rect">
            <a:avLst/>
          </a:prstGeom>
          <a:solidFill>
            <a:schemeClr val="tx1">
              <a:lumMod val="50000"/>
              <a:lumOff val="50000"/>
            </a:schemeClr>
          </a:solidFill>
        </p:spPr>
        <p:txBody>
          <a:bodyPr wrap="square" rtlCol="0">
            <a:spAutoFit/>
          </a:bodyPr>
          <a:lstStyle/>
          <a:p>
            <a:pPr algn="ctr"/>
            <a:r>
              <a:rPr lang="en-US" sz="2000" smtClean="0">
                <a:solidFill>
                  <a:srgbClr val="FFC000"/>
                </a:solidFill>
                <a:latin typeface="Menlo" charset="0"/>
                <a:ea typeface="Menlo" charset="0"/>
                <a:cs typeface="Menlo" charset="0"/>
              </a:rPr>
              <a:t>7,11</a:t>
            </a:r>
            <a:endParaRPr lang="en-US" sz="2000" dirty="0">
              <a:solidFill>
                <a:srgbClr val="FFC000"/>
              </a:solidFill>
              <a:latin typeface="Menlo" charset="0"/>
              <a:ea typeface="Menlo" charset="0"/>
              <a:cs typeface="Menlo" charset="0"/>
            </a:endParaRPr>
          </a:p>
        </p:txBody>
      </p:sp>
      <p:sp>
        <p:nvSpPr>
          <p:cNvPr id="32" name="TextBox 31"/>
          <p:cNvSpPr txBox="1"/>
          <p:nvPr/>
        </p:nvSpPr>
        <p:spPr>
          <a:xfrm>
            <a:off x="4903242" y="2635940"/>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20,31</a:t>
            </a:r>
            <a:endParaRPr lang="en-US" sz="2000" dirty="0">
              <a:solidFill>
                <a:srgbClr val="FFC000"/>
              </a:solidFill>
              <a:latin typeface="Menlo" charset="0"/>
              <a:ea typeface="Menlo" charset="0"/>
              <a:cs typeface="Menlo" charset="0"/>
            </a:endParaRPr>
          </a:p>
        </p:txBody>
      </p:sp>
      <p:sp>
        <p:nvSpPr>
          <p:cNvPr id="33" name="Rounded Rectangle 32"/>
          <p:cNvSpPr/>
          <p:nvPr/>
        </p:nvSpPr>
        <p:spPr>
          <a:xfrm>
            <a:off x="2699248" y="3270133"/>
            <a:ext cx="3296833" cy="58332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874072" y="3361740"/>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23,24</a:t>
            </a:r>
            <a:endParaRPr lang="en-US" sz="2000" dirty="0">
              <a:solidFill>
                <a:srgbClr val="FFC000"/>
              </a:solidFill>
              <a:latin typeface="Menlo" charset="0"/>
              <a:ea typeface="Menlo" charset="0"/>
              <a:cs typeface="Menlo" charset="0"/>
            </a:endParaRPr>
          </a:p>
        </p:txBody>
      </p:sp>
      <p:sp>
        <p:nvSpPr>
          <p:cNvPr id="36" name="TextBox 35"/>
          <p:cNvSpPr txBox="1"/>
          <p:nvPr/>
        </p:nvSpPr>
        <p:spPr>
          <a:xfrm>
            <a:off x="4903217" y="3361740"/>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25,30</a:t>
            </a:r>
            <a:endParaRPr lang="en-US" sz="2000" dirty="0">
              <a:solidFill>
                <a:srgbClr val="FFC000"/>
              </a:solidFill>
              <a:latin typeface="Menlo" charset="0"/>
              <a:ea typeface="Menlo" charset="0"/>
              <a:cs typeface="Menlo" charset="0"/>
            </a:endParaRPr>
          </a:p>
        </p:txBody>
      </p:sp>
      <p:sp>
        <p:nvSpPr>
          <p:cNvPr id="39" name="Rounded Rectangle 38"/>
          <p:cNvSpPr/>
          <p:nvPr/>
        </p:nvSpPr>
        <p:spPr>
          <a:xfrm>
            <a:off x="2680694" y="4221466"/>
            <a:ext cx="3296833" cy="1109069"/>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3886022" y="6085469"/>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52" name="Group 51"/>
          <p:cNvGrpSpPr/>
          <p:nvPr/>
        </p:nvGrpSpPr>
        <p:grpSpPr>
          <a:xfrm>
            <a:off x="7474137" y="1397064"/>
            <a:ext cx="4259923" cy="2456273"/>
            <a:chOff x="7403799" y="1406844"/>
            <a:chExt cx="4259923" cy="2456273"/>
          </a:xfrm>
        </p:grpSpPr>
        <p:grpSp>
          <p:nvGrpSpPr>
            <p:cNvPr id="19" name="Group 18"/>
            <p:cNvGrpSpPr/>
            <p:nvPr/>
          </p:nvGrpSpPr>
          <p:grpSpPr>
            <a:xfrm>
              <a:off x="7403799" y="1406844"/>
              <a:ext cx="4259923" cy="2456273"/>
              <a:chOff x="7466322" y="1027906"/>
              <a:chExt cx="4259923" cy="2456273"/>
            </a:xfrm>
          </p:grpSpPr>
          <p:sp>
            <p:nvSpPr>
              <p:cNvPr id="20" name="Rectangle 19"/>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21" name="Rectangle 20"/>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2" name="TextBox 21"/>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23" name="TextBox 22"/>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46" name="Rounded Rectangle 45"/>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ight Arrow 52"/>
          <p:cNvSpPr/>
          <p:nvPr/>
        </p:nvSpPr>
        <p:spPr>
          <a:xfrm>
            <a:off x="6244417" y="3067170"/>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4" name="Right Arrow 53"/>
          <p:cNvSpPr/>
          <p:nvPr/>
        </p:nvSpPr>
        <p:spPr>
          <a:xfrm rot="9359953">
            <a:off x="6093202" y="4265976"/>
            <a:ext cx="176781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0" name="TextBox 29"/>
          <p:cNvSpPr txBox="1"/>
          <p:nvPr/>
        </p:nvSpPr>
        <p:spPr>
          <a:xfrm>
            <a:off x="8000660" y="3088228"/>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1,5</a:t>
            </a:r>
            <a:endParaRPr lang="en-US" sz="2000" dirty="0">
              <a:solidFill>
                <a:srgbClr val="FFC000"/>
              </a:solidFill>
              <a:latin typeface="Menlo" charset="0"/>
              <a:ea typeface="Menlo" charset="0"/>
              <a:cs typeface="Menlo" charset="0"/>
            </a:endParaRPr>
          </a:p>
        </p:txBody>
      </p:sp>
      <p:sp>
        <p:nvSpPr>
          <p:cNvPr id="34" name="TextBox 33"/>
          <p:cNvSpPr txBox="1"/>
          <p:nvPr/>
        </p:nvSpPr>
        <p:spPr>
          <a:xfrm>
            <a:off x="9212043" y="3088228"/>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2,22</a:t>
            </a:r>
            <a:endParaRPr lang="en-US" sz="2000" dirty="0">
              <a:solidFill>
                <a:srgbClr val="FFC000"/>
              </a:solidFill>
              <a:latin typeface="Menlo" charset="0"/>
              <a:ea typeface="Menlo" charset="0"/>
              <a:cs typeface="Menlo" charset="0"/>
            </a:endParaRPr>
          </a:p>
        </p:txBody>
      </p:sp>
      <p:sp>
        <p:nvSpPr>
          <p:cNvPr id="38" name="TextBox 37"/>
          <p:cNvSpPr txBox="1"/>
          <p:nvPr/>
        </p:nvSpPr>
        <p:spPr>
          <a:xfrm>
            <a:off x="601056" y="2653008"/>
            <a:ext cx="1835480" cy="1200329"/>
          </a:xfrm>
          <a:prstGeom prst="rect">
            <a:avLst/>
          </a:prstGeom>
          <a:noFill/>
        </p:spPr>
        <p:txBody>
          <a:bodyPr wrap="square" rtlCol="0">
            <a:spAutoFit/>
          </a:bodyPr>
          <a:lstStyle/>
          <a:p>
            <a:r>
              <a:rPr lang="en-US" sz="2400" dirty="0" smtClean="0">
                <a:latin typeface="+mj-lt"/>
              </a:rPr>
              <a:t>Input:</a:t>
            </a:r>
          </a:p>
          <a:p>
            <a:r>
              <a:rPr lang="en-US" sz="2400" dirty="0" smtClean="0">
                <a:latin typeface="+mj-lt"/>
              </a:rPr>
              <a:t>Two sorted files</a:t>
            </a:r>
            <a:endParaRPr lang="en-US" sz="2400" dirty="0">
              <a:latin typeface="+mj-lt"/>
            </a:endParaRPr>
          </a:p>
        </p:txBody>
      </p:sp>
      <p:sp>
        <p:nvSpPr>
          <p:cNvPr id="40" name="TextBox 39"/>
          <p:cNvSpPr txBox="1"/>
          <p:nvPr/>
        </p:nvSpPr>
        <p:spPr>
          <a:xfrm>
            <a:off x="601056" y="4130206"/>
            <a:ext cx="1835480" cy="1200329"/>
          </a:xfrm>
          <a:prstGeom prst="rect">
            <a:avLst/>
          </a:prstGeom>
          <a:noFill/>
        </p:spPr>
        <p:txBody>
          <a:bodyPr wrap="square" rtlCol="0">
            <a:spAutoFit/>
          </a:bodyPr>
          <a:lstStyle/>
          <a:p>
            <a:r>
              <a:rPr lang="en-US" sz="2400" dirty="0" smtClean="0">
                <a:latin typeface="+mj-lt"/>
              </a:rPr>
              <a:t>Output:</a:t>
            </a:r>
          </a:p>
          <a:p>
            <a:r>
              <a:rPr lang="en-US" sz="2400" dirty="0" smtClean="0">
                <a:latin typeface="+mj-lt"/>
              </a:rPr>
              <a:t>One </a:t>
            </a:r>
            <a:r>
              <a:rPr lang="en-US" sz="2400" i="1" dirty="0" smtClean="0">
                <a:latin typeface="+mj-lt"/>
              </a:rPr>
              <a:t>merged</a:t>
            </a:r>
            <a:r>
              <a:rPr lang="en-US" sz="2400" dirty="0" smtClean="0">
                <a:latin typeface="+mj-lt"/>
              </a:rPr>
              <a:t> sorted file</a:t>
            </a:r>
            <a:endParaRPr lang="en-US" sz="2400" dirty="0">
              <a:latin typeface="+mj-lt"/>
            </a:endParaRPr>
          </a:p>
        </p:txBody>
      </p:sp>
      <p:sp>
        <p:nvSpPr>
          <p:cNvPr id="41" name="TextBox 40"/>
          <p:cNvSpPr txBox="1"/>
          <p:nvPr/>
        </p:nvSpPr>
        <p:spPr>
          <a:xfrm>
            <a:off x="2216639" y="2672604"/>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sp>
        <p:nvSpPr>
          <p:cNvPr id="42" name="TextBox 41"/>
          <p:cNvSpPr txBox="1"/>
          <p:nvPr/>
        </p:nvSpPr>
        <p:spPr>
          <a:xfrm>
            <a:off x="2216226" y="3361740"/>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Tree>
    <p:extLst>
      <p:ext uri="{BB962C8B-B14F-4D97-AF65-F5344CB8AC3E}">
        <p14:creationId xmlns:p14="http://schemas.microsoft.com/office/powerpoint/2010/main" val="698808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External Merge Algorithm</a:t>
            </a:r>
            <a:endParaRPr lang="en-US" dirty="0"/>
          </a:p>
        </p:txBody>
      </p:sp>
      <p:grpSp>
        <p:nvGrpSpPr>
          <p:cNvPr id="16" name="Group 15"/>
          <p:cNvGrpSpPr/>
          <p:nvPr/>
        </p:nvGrpSpPr>
        <p:grpSpPr>
          <a:xfrm>
            <a:off x="0" y="-22510"/>
            <a:ext cx="12192000" cy="307777"/>
            <a:chOff x="0" y="-22510"/>
            <a:chExt cx="12192000" cy="307777"/>
          </a:xfrm>
        </p:grpSpPr>
        <p:sp>
          <p:nvSpPr>
            <p:cNvPr id="17" name="Rectangle 1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8" name="TextBox 17"/>
            <p:cNvSpPr txBox="1"/>
            <p:nvPr/>
          </p:nvSpPr>
          <p:spPr>
            <a:xfrm>
              <a:off x="188780" y="-22510"/>
              <a:ext cx="318721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11  </a:t>
              </a:r>
              <a:r>
                <a:rPr lang="en-US" sz="1400" b="1" i="1" dirty="0" smtClean="0">
                  <a:solidFill>
                    <a:schemeClr val="tx1">
                      <a:lumMod val="65000"/>
                      <a:lumOff val="35000"/>
                    </a:schemeClr>
                  </a:solidFill>
                  <a:latin typeface="+mj-lt"/>
                </a:rPr>
                <a:t>&gt;  Section 3  &gt;  External merge</a:t>
              </a:r>
              <a:endParaRPr lang="en-US" sz="1400" b="1" i="1" dirty="0">
                <a:solidFill>
                  <a:schemeClr val="tx1">
                    <a:lumMod val="65000"/>
                    <a:lumOff val="35000"/>
                  </a:schemeClr>
                </a:solidFill>
                <a:latin typeface="+mj-lt"/>
              </a:endParaRPr>
            </a:p>
          </p:txBody>
        </p:sp>
      </p:grpSp>
      <p:sp>
        <p:nvSpPr>
          <p:cNvPr id="25" name="Can 24"/>
          <p:cNvSpPr/>
          <p:nvPr/>
        </p:nvSpPr>
        <p:spPr>
          <a:xfrm>
            <a:off x="2600324" y="1793054"/>
            <a:ext cx="3457575" cy="4190049"/>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29" name="Rounded Rectangle 28"/>
          <p:cNvSpPr/>
          <p:nvPr/>
        </p:nvSpPr>
        <p:spPr>
          <a:xfrm>
            <a:off x="2699249" y="2544333"/>
            <a:ext cx="3296832" cy="58332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3874097" y="2635940"/>
            <a:ext cx="954082" cy="400110"/>
          </a:xfrm>
          <a:prstGeom prst="rect">
            <a:avLst/>
          </a:prstGeom>
          <a:solidFill>
            <a:schemeClr val="tx1">
              <a:lumMod val="50000"/>
              <a:lumOff val="50000"/>
            </a:schemeClr>
          </a:solidFill>
        </p:spPr>
        <p:txBody>
          <a:bodyPr wrap="square" rtlCol="0">
            <a:spAutoFit/>
          </a:bodyPr>
          <a:lstStyle/>
          <a:p>
            <a:pPr algn="ctr"/>
            <a:r>
              <a:rPr lang="en-US" sz="2000" smtClean="0">
                <a:solidFill>
                  <a:srgbClr val="FFC000"/>
                </a:solidFill>
                <a:latin typeface="Menlo" charset="0"/>
                <a:ea typeface="Menlo" charset="0"/>
                <a:cs typeface="Menlo" charset="0"/>
              </a:rPr>
              <a:t>7,11</a:t>
            </a:r>
            <a:endParaRPr lang="en-US" sz="2000" dirty="0">
              <a:solidFill>
                <a:srgbClr val="FFC000"/>
              </a:solidFill>
              <a:latin typeface="Menlo" charset="0"/>
              <a:ea typeface="Menlo" charset="0"/>
              <a:cs typeface="Menlo" charset="0"/>
            </a:endParaRPr>
          </a:p>
        </p:txBody>
      </p:sp>
      <p:sp>
        <p:nvSpPr>
          <p:cNvPr id="32" name="TextBox 31"/>
          <p:cNvSpPr txBox="1"/>
          <p:nvPr/>
        </p:nvSpPr>
        <p:spPr>
          <a:xfrm>
            <a:off x="4903242" y="2635940"/>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20,31</a:t>
            </a:r>
            <a:endParaRPr lang="en-US" sz="2000" dirty="0">
              <a:solidFill>
                <a:srgbClr val="FFC000"/>
              </a:solidFill>
              <a:latin typeface="Menlo" charset="0"/>
              <a:ea typeface="Menlo" charset="0"/>
              <a:cs typeface="Menlo" charset="0"/>
            </a:endParaRPr>
          </a:p>
        </p:txBody>
      </p:sp>
      <p:sp>
        <p:nvSpPr>
          <p:cNvPr id="33" name="Rounded Rectangle 32"/>
          <p:cNvSpPr/>
          <p:nvPr/>
        </p:nvSpPr>
        <p:spPr>
          <a:xfrm>
            <a:off x="2699248" y="3270133"/>
            <a:ext cx="3296833" cy="58332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874072" y="3361740"/>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23,24</a:t>
            </a:r>
            <a:endParaRPr lang="en-US" sz="2000" dirty="0">
              <a:solidFill>
                <a:srgbClr val="FFC000"/>
              </a:solidFill>
              <a:latin typeface="Menlo" charset="0"/>
              <a:ea typeface="Menlo" charset="0"/>
              <a:cs typeface="Menlo" charset="0"/>
            </a:endParaRPr>
          </a:p>
        </p:txBody>
      </p:sp>
      <p:sp>
        <p:nvSpPr>
          <p:cNvPr id="36" name="TextBox 35"/>
          <p:cNvSpPr txBox="1"/>
          <p:nvPr/>
        </p:nvSpPr>
        <p:spPr>
          <a:xfrm>
            <a:off x="4903217" y="3361740"/>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25,30</a:t>
            </a:r>
            <a:endParaRPr lang="en-US" sz="2000" dirty="0">
              <a:solidFill>
                <a:srgbClr val="FFC000"/>
              </a:solidFill>
              <a:latin typeface="Menlo" charset="0"/>
              <a:ea typeface="Menlo" charset="0"/>
              <a:cs typeface="Menlo" charset="0"/>
            </a:endParaRPr>
          </a:p>
        </p:txBody>
      </p:sp>
      <p:sp>
        <p:nvSpPr>
          <p:cNvPr id="39" name="Rounded Rectangle 38"/>
          <p:cNvSpPr/>
          <p:nvPr/>
        </p:nvSpPr>
        <p:spPr>
          <a:xfrm>
            <a:off x="2680694" y="4221466"/>
            <a:ext cx="3296833" cy="1109069"/>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3886022" y="6085469"/>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52" name="Group 51"/>
          <p:cNvGrpSpPr/>
          <p:nvPr/>
        </p:nvGrpSpPr>
        <p:grpSpPr>
          <a:xfrm>
            <a:off x="7474137" y="1397064"/>
            <a:ext cx="4259923" cy="2456273"/>
            <a:chOff x="7403799" y="1406844"/>
            <a:chExt cx="4259923" cy="2456273"/>
          </a:xfrm>
        </p:grpSpPr>
        <p:grpSp>
          <p:nvGrpSpPr>
            <p:cNvPr id="19" name="Group 18"/>
            <p:cNvGrpSpPr/>
            <p:nvPr/>
          </p:nvGrpSpPr>
          <p:grpSpPr>
            <a:xfrm>
              <a:off x="7403799" y="1406844"/>
              <a:ext cx="4259923" cy="2456273"/>
              <a:chOff x="7466322" y="1027906"/>
              <a:chExt cx="4259923" cy="2456273"/>
            </a:xfrm>
          </p:grpSpPr>
          <p:sp>
            <p:nvSpPr>
              <p:cNvPr id="20" name="Rectangle 19"/>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21" name="Rectangle 20"/>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2" name="TextBox 21"/>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23" name="TextBox 22"/>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46" name="Rounded Rectangle 45"/>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ight Arrow 52"/>
          <p:cNvSpPr/>
          <p:nvPr/>
        </p:nvSpPr>
        <p:spPr>
          <a:xfrm>
            <a:off x="6244417" y="3067170"/>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4" name="Right Arrow 53"/>
          <p:cNvSpPr/>
          <p:nvPr/>
        </p:nvSpPr>
        <p:spPr>
          <a:xfrm rot="9359953">
            <a:off x="6093202" y="4265976"/>
            <a:ext cx="176781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0" name="TextBox 29"/>
          <p:cNvSpPr txBox="1"/>
          <p:nvPr/>
        </p:nvSpPr>
        <p:spPr>
          <a:xfrm>
            <a:off x="8000660" y="3088228"/>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a:t>
            </a:r>
            <a:endParaRPr lang="en-US" sz="2000" dirty="0">
              <a:solidFill>
                <a:srgbClr val="FFC000"/>
              </a:solidFill>
              <a:latin typeface="Menlo" charset="0"/>
              <a:ea typeface="Menlo" charset="0"/>
              <a:cs typeface="Menlo" charset="0"/>
            </a:endParaRPr>
          </a:p>
        </p:txBody>
      </p:sp>
      <p:sp>
        <p:nvSpPr>
          <p:cNvPr id="34" name="TextBox 33"/>
          <p:cNvSpPr txBox="1"/>
          <p:nvPr/>
        </p:nvSpPr>
        <p:spPr>
          <a:xfrm>
            <a:off x="9212043" y="3088228"/>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22</a:t>
            </a:r>
            <a:endParaRPr lang="en-US" sz="2000" dirty="0">
              <a:solidFill>
                <a:srgbClr val="FFC000"/>
              </a:solidFill>
              <a:latin typeface="Menlo" charset="0"/>
              <a:ea typeface="Menlo" charset="0"/>
              <a:cs typeface="Menlo" charset="0"/>
            </a:endParaRPr>
          </a:p>
        </p:txBody>
      </p:sp>
      <p:sp>
        <p:nvSpPr>
          <p:cNvPr id="38" name="TextBox 37"/>
          <p:cNvSpPr txBox="1"/>
          <p:nvPr/>
        </p:nvSpPr>
        <p:spPr>
          <a:xfrm>
            <a:off x="10428344" y="3088228"/>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1,2</a:t>
            </a:r>
            <a:endParaRPr lang="en-US" sz="2000" dirty="0">
              <a:solidFill>
                <a:srgbClr val="FFC000"/>
              </a:solidFill>
              <a:latin typeface="Menlo" charset="0"/>
              <a:ea typeface="Menlo" charset="0"/>
              <a:cs typeface="Menlo" charset="0"/>
            </a:endParaRPr>
          </a:p>
        </p:txBody>
      </p:sp>
      <p:sp>
        <p:nvSpPr>
          <p:cNvPr id="40" name="TextBox 39"/>
          <p:cNvSpPr txBox="1"/>
          <p:nvPr/>
        </p:nvSpPr>
        <p:spPr>
          <a:xfrm>
            <a:off x="601056" y="2653008"/>
            <a:ext cx="1835480" cy="1200329"/>
          </a:xfrm>
          <a:prstGeom prst="rect">
            <a:avLst/>
          </a:prstGeom>
          <a:noFill/>
        </p:spPr>
        <p:txBody>
          <a:bodyPr wrap="square" rtlCol="0">
            <a:spAutoFit/>
          </a:bodyPr>
          <a:lstStyle/>
          <a:p>
            <a:r>
              <a:rPr lang="en-US" sz="2400" dirty="0" smtClean="0">
                <a:latin typeface="+mj-lt"/>
              </a:rPr>
              <a:t>Input:</a:t>
            </a:r>
          </a:p>
          <a:p>
            <a:r>
              <a:rPr lang="en-US" sz="2400" dirty="0" smtClean="0">
                <a:latin typeface="+mj-lt"/>
              </a:rPr>
              <a:t>Two sorted files</a:t>
            </a:r>
            <a:endParaRPr lang="en-US" sz="2400" dirty="0">
              <a:latin typeface="+mj-lt"/>
            </a:endParaRPr>
          </a:p>
        </p:txBody>
      </p:sp>
      <p:sp>
        <p:nvSpPr>
          <p:cNvPr id="41" name="TextBox 40"/>
          <p:cNvSpPr txBox="1"/>
          <p:nvPr/>
        </p:nvSpPr>
        <p:spPr>
          <a:xfrm>
            <a:off x="601056" y="4130206"/>
            <a:ext cx="1835480" cy="1200329"/>
          </a:xfrm>
          <a:prstGeom prst="rect">
            <a:avLst/>
          </a:prstGeom>
          <a:noFill/>
        </p:spPr>
        <p:txBody>
          <a:bodyPr wrap="square" rtlCol="0">
            <a:spAutoFit/>
          </a:bodyPr>
          <a:lstStyle/>
          <a:p>
            <a:r>
              <a:rPr lang="en-US" sz="2400" dirty="0" smtClean="0">
                <a:latin typeface="+mj-lt"/>
              </a:rPr>
              <a:t>Output:</a:t>
            </a:r>
          </a:p>
          <a:p>
            <a:r>
              <a:rPr lang="en-US" sz="2400" dirty="0" smtClean="0">
                <a:latin typeface="+mj-lt"/>
              </a:rPr>
              <a:t>One </a:t>
            </a:r>
            <a:r>
              <a:rPr lang="en-US" sz="2400" i="1" dirty="0" smtClean="0">
                <a:latin typeface="+mj-lt"/>
              </a:rPr>
              <a:t>merged</a:t>
            </a:r>
            <a:r>
              <a:rPr lang="en-US" sz="2400" dirty="0" smtClean="0">
                <a:latin typeface="+mj-lt"/>
              </a:rPr>
              <a:t> sorted file</a:t>
            </a:r>
            <a:endParaRPr lang="en-US" sz="2400" dirty="0">
              <a:latin typeface="+mj-lt"/>
            </a:endParaRPr>
          </a:p>
        </p:txBody>
      </p:sp>
      <p:sp>
        <p:nvSpPr>
          <p:cNvPr id="42" name="TextBox 41"/>
          <p:cNvSpPr txBox="1"/>
          <p:nvPr/>
        </p:nvSpPr>
        <p:spPr>
          <a:xfrm>
            <a:off x="2216639" y="2672604"/>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sp>
        <p:nvSpPr>
          <p:cNvPr id="47" name="TextBox 46"/>
          <p:cNvSpPr txBox="1"/>
          <p:nvPr/>
        </p:nvSpPr>
        <p:spPr>
          <a:xfrm>
            <a:off x="2216226" y="3361740"/>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Tree>
    <p:extLst>
      <p:ext uri="{BB962C8B-B14F-4D97-AF65-F5344CB8AC3E}">
        <p14:creationId xmlns:p14="http://schemas.microsoft.com/office/powerpoint/2010/main" val="1961828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04167E-6 1.85185E-6 L -0.62708 0.17893 " pathEditMode="relative" rAng="0" ptsTypes="AA">
                                      <p:cBhvr>
                                        <p:cTn id="6" dur="2000" fill="hold"/>
                                        <p:tgtEl>
                                          <p:spTgt spid="38"/>
                                        </p:tgtEl>
                                        <p:attrNameLst>
                                          <p:attrName>ppt_x</p:attrName>
                                          <p:attrName>ppt_y</p:attrName>
                                        </p:attrNameLst>
                                      </p:cBhvr>
                                      <p:rCtr x="-31354" y="893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External Merge Algorithm</a:t>
            </a:r>
            <a:endParaRPr lang="en-US" dirty="0"/>
          </a:p>
        </p:txBody>
      </p:sp>
      <p:grpSp>
        <p:nvGrpSpPr>
          <p:cNvPr id="16" name="Group 15"/>
          <p:cNvGrpSpPr/>
          <p:nvPr/>
        </p:nvGrpSpPr>
        <p:grpSpPr>
          <a:xfrm>
            <a:off x="0" y="-22510"/>
            <a:ext cx="12192000" cy="307777"/>
            <a:chOff x="0" y="-22510"/>
            <a:chExt cx="12192000" cy="307777"/>
          </a:xfrm>
        </p:grpSpPr>
        <p:sp>
          <p:nvSpPr>
            <p:cNvPr id="17" name="Rectangle 1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8" name="TextBox 17"/>
            <p:cNvSpPr txBox="1"/>
            <p:nvPr/>
          </p:nvSpPr>
          <p:spPr>
            <a:xfrm>
              <a:off x="188780" y="-22510"/>
              <a:ext cx="318721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11  </a:t>
              </a:r>
              <a:r>
                <a:rPr lang="en-US" sz="1400" b="1" i="1" dirty="0" smtClean="0">
                  <a:solidFill>
                    <a:schemeClr val="tx1">
                      <a:lumMod val="65000"/>
                      <a:lumOff val="35000"/>
                    </a:schemeClr>
                  </a:solidFill>
                  <a:latin typeface="+mj-lt"/>
                </a:rPr>
                <a:t>&gt;  Section 3  &gt;  External merge</a:t>
              </a:r>
              <a:endParaRPr lang="en-US" sz="1400" b="1" i="1" dirty="0">
                <a:solidFill>
                  <a:schemeClr val="tx1">
                    <a:lumMod val="65000"/>
                    <a:lumOff val="35000"/>
                  </a:schemeClr>
                </a:solidFill>
                <a:latin typeface="+mj-lt"/>
              </a:endParaRPr>
            </a:p>
          </p:txBody>
        </p:sp>
      </p:grpSp>
      <p:sp>
        <p:nvSpPr>
          <p:cNvPr id="25" name="Can 24"/>
          <p:cNvSpPr/>
          <p:nvPr/>
        </p:nvSpPr>
        <p:spPr>
          <a:xfrm>
            <a:off x="2600324" y="1793054"/>
            <a:ext cx="3457575" cy="4190049"/>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29" name="Rounded Rectangle 28"/>
          <p:cNvSpPr/>
          <p:nvPr/>
        </p:nvSpPr>
        <p:spPr>
          <a:xfrm>
            <a:off x="2699249" y="2544333"/>
            <a:ext cx="3296832" cy="58332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3874097" y="2635940"/>
            <a:ext cx="954082" cy="400110"/>
          </a:xfrm>
          <a:prstGeom prst="rect">
            <a:avLst/>
          </a:prstGeom>
          <a:solidFill>
            <a:schemeClr val="tx1">
              <a:lumMod val="50000"/>
              <a:lumOff val="50000"/>
            </a:schemeClr>
          </a:solidFill>
        </p:spPr>
        <p:txBody>
          <a:bodyPr wrap="square" rtlCol="0">
            <a:spAutoFit/>
          </a:bodyPr>
          <a:lstStyle/>
          <a:p>
            <a:pPr algn="ctr"/>
            <a:r>
              <a:rPr lang="en-US" sz="2000" smtClean="0">
                <a:solidFill>
                  <a:srgbClr val="FFC000"/>
                </a:solidFill>
                <a:latin typeface="Menlo" charset="0"/>
                <a:ea typeface="Menlo" charset="0"/>
                <a:cs typeface="Menlo" charset="0"/>
              </a:rPr>
              <a:t>7,11</a:t>
            </a:r>
            <a:endParaRPr lang="en-US" sz="2000" dirty="0">
              <a:solidFill>
                <a:srgbClr val="FFC000"/>
              </a:solidFill>
              <a:latin typeface="Menlo" charset="0"/>
              <a:ea typeface="Menlo" charset="0"/>
              <a:cs typeface="Menlo" charset="0"/>
            </a:endParaRPr>
          </a:p>
        </p:txBody>
      </p:sp>
      <p:sp>
        <p:nvSpPr>
          <p:cNvPr id="32" name="TextBox 31"/>
          <p:cNvSpPr txBox="1"/>
          <p:nvPr/>
        </p:nvSpPr>
        <p:spPr>
          <a:xfrm>
            <a:off x="4903242" y="2635940"/>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20,31</a:t>
            </a:r>
            <a:endParaRPr lang="en-US" sz="2000" dirty="0">
              <a:solidFill>
                <a:srgbClr val="FFC000"/>
              </a:solidFill>
              <a:latin typeface="Menlo" charset="0"/>
              <a:ea typeface="Menlo" charset="0"/>
              <a:cs typeface="Menlo" charset="0"/>
            </a:endParaRPr>
          </a:p>
        </p:txBody>
      </p:sp>
      <p:sp>
        <p:nvSpPr>
          <p:cNvPr id="33" name="Rounded Rectangle 32"/>
          <p:cNvSpPr/>
          <p:nvPr/>
        </p:nvSpPr>
        <p:spPr>
          <a:xfrm>
            <a:off x="2699248" y="3270133"/>
            <a:ext cx="3296833" cy="58332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874072" y="3361740"/>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23,24</a:t>
            </a:r>
            <a:endParaRPr lang="en-US" sz="2000" dirty="0">
              <a:solidFill>
                <a:srgbClr val="FFC000"/>
              </a:solidFill>
              <a:latin typeface="Menlo" charset="0"/>
              <a:ea typeface="Menlo" charset="0"/>
              <a:cs typeface="Menlo" charset="0"/>
            </a:endParaRPr>
          </a:p>
        </p:txBody>
      </p:sp>
      <p:sp>
        <p:nvSpPr>
          <p:cNvPr id="36" name="TextBox 35"/>
          <p:cNvSpPr txBox="1"/>
          <p:nvPr/>
        </p:nvSpPr>
        <p:spPr>
          <a:xfrm>
            <a:off x="4903217" y="3361740"/>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25,30</a:t>
            </a:r>
            <a:endParaRPr lang="en-US" sz="2000" dirty="0">
              <a:solidFill>
                <a:srgbClr val="FFC000"/>
              </a:solidFill>
              <a:latin typeface="Menlo" charset="0"/>
              <a:ea typeface="Menlo" charset="0"/>
              <a:cs typeface="Menlo" charset="0"/>
            </a:endParaRPr>
          </a:p>
        </p:txBody>
      </p:sp>
      <p:sp>
        <p:nvSpPr>
          <p:cNvPr id="39" name="Rounded Rectangle 38"/>
          <p:cNvSpPr/>
          <p:nvPr/>
        </p:nvSpPr>
        <p:spPr>
          <a:xfrm>
            <a:off x="2680694" y="4221466"/>
            <a:ext cx="3296833" cy="1109069"/>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3886022" y="6085469"/>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52" name="Group 51"/>
          <p:cNvGrpSpPr/>
          <p:nvPr/>
        </p:nvGrpSpPr>
        <p:grpSpPr>
          <a:xfrm>
            <a:off x="7474137" y="1397064"/>
            <a:ext cx="4259923" cy="2456273"/>
            <a:chOff x="7403799" y="1406844"/>
            <a:chExt cx="4259923" cy="2456273"/>
          </a:xfrm>
        </p:grpSpPr>
        <p:grpSp>
          <p:nvGrpSpPr>
            <p:cNvPr id="19" name="Group 18"/>
            <p:cNvGrpSpPr/>
            <p:nvPr/>
          </p:nvGrpSpPr>
          <p:grpSpPr>
            <a:xfrm>
              <a:off x="7403799" y="1406844"/>
              <a:ext cx="4259923" cy="2456273"/>
              <a:chOff x="7466322" y="1027906"/>
              <a:chExt cx="4259923" cy="2456273"/>
            </a:xfrm>
          </p:grpSpPr>
          <p:sp>
            <p:nvSpPr>
              <p:cNvPr id="20" name="Rectangle 19"/>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21" name="Rectangle 20"/>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2" name="TextBox 21"/>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23" name="TextBox 22"/>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46" name="Rounded Rectangle 45"/>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ight Arrow 52"/>
          <p:cNvSpPr/>
          <p:nvPr/>
        </p:nvSpPr>
        <p:spPr>
          <a:xfrm>
            <a:off x="6244417" y="3067170"/>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4" name="Right Arrow 53"/>
          <p:cNvSpPr/>
          <p:nvPr/>
        </p:nvSpPr>
        <p:spPr>
          <a:xfrm rot="9359953">
            <a:off x="6093202" y="4265976"/>
            <a:ext cx="176781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0" name="TextBox 29"/>
          <p:cNvSpPr txBox="1"/>
          <p:nvPr/>
        </p:nvSpPr>
        <p:spPr>
          <a:xfrm>
            <a:off x="8000660" y="3088228"/>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a:t>
            </a:r>
            <a:endParaRPr lang="en-US" sz="2000" dirty="0">
              <a:solidFill>
                <a:srgbClr val="FFC000"/>
              </a:solidFill>
              <a:latin typeface="Menlo" charset="0"/>
              <a:ea typeface="Menlo" charset="0"/>
              <a:cs typeface="Menlo" charset="0"/>
            </a:endParaRPr>
          </a:p>
        </p:txBody>
      </p:sp>
      <p:sp>
        <p:nvSpPr>
          <p:cNvPr id="34" name="TextBox 33"/>
          <p:cNvSpPr txBox="1"/>
          <p:nvPr/>
        </p:nvSpPr>
        <p:spPr>
          <a:xfrm>
            <a:off x="9212043" y="3088228"/>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22</a:t>
            </a:r>
            <a:endParaRPr lang="en-US" sz="2000" dirty="0">
              <a:solidFill>
                <a:srgbClr val="FFC000"/>
              </a:solidFill>
              <a:latin typeface="Menlo" charset="0"/>
              <a:ea typeface="Menlo" charset="0"/>
              <a:cs typeface="Menlo" charset="0"/>
            </a:endParaRPr>
          </a:p>
        </p:txBody>
      </p:sp>
      <p:sp>
        <p:nvSpPr>
          <p:cNvPr id="38" name="TextBox 37"/>
          <p:cNvSpPr txBox="1"/>
          <p:nvPr/>
        </p:nvSpPr>
        <p:spPr>
          <a:xfrm>
            <a:off x="2804161" y="4305052"/>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1,2</a:t>
            </a:r>
            <a:endParaRPr lang="en-US" sz="2000" dirty="0">
              <a:solidFill>
                <a:srgbClr val="FFC000"/>
              </a:solidFill>
              <a:latin typeface="Menlo" charset="0"/>
              <a:ea typeface="Menlo" charset="0"/>
              <a:cs typeface="Menlo" charset="0"/>
            </a:endParaRPr>
          </a:p>
        </p:txBody>
      </p:sp>
      <p:sp>
        <p:nvSpPr>
          <p:cNvPr id="37" name="TextBox 36"/>
          <p:cNvSpPr txBox="1"/>
          <p:nvPr/>
        </p:nvSpPr>
        <p:spPr>
          <a:xfrm>
            <a:off x="601056" y="2653008"/>
            <a:ext cx="1835480" cy="1200329"/>
          </a:xfrm>
          <a:prstGeom prst="rect">
            <a:avLst/>
          </a:prstGeom>
          <a:noFill/>
        </p:spPr>
        <p:txBody>
          <a:bodyPr wrap="square" rtlCol="0">
            <a:spAutoFit/>
          </a:bodyPr>
          <a:lstStyle/>
          <a:p>
            <a:r>
              <a:rPr lang="en-US" sz="2400" dirty="0" smtClean="0">
                <a:latin typeface="+mj-lt"/>
              </a:rPr>
              <a:t>Input:</a:t>
            </a:r>
          </a:p>
          <a:p>
            <a:r>
              <a:rPr lang="en-US" sz="2400" dirty="0" smtClean="0">
                <a:latin typeface="+mj-lt"/>
              </a:rPr>
              <a:t>Two sorted files</a:t>
            </a:r>
            <a:endParaRPr lang="en-US" sz="2400" dirty="0">
              <a:latin typeface="+mj-lt"/>
            </a:endParaRPr>
          </a:p>
        </p:txBody>
      </p:sp>
      <p:sp>
        <p:nvSpPr>
          <p:cNvPr id="40" name="TextBox 39"/>
          <p:cNvSpPr txBox="1"/>
          <p:nvPr/>
        </p:nvSpPr>
        <p:spPr>
          <a:xfrm>
            <a:off x="601056" y="4130206"/>
            <a:ext cx="1835480" cy="1200329"/>
          </a:xfrm>
          <a:prstGeom prst="rect">
            <a:avLst/>
          </a:prstGeom>
          <a:noFill/>
        </p:spPr>
        <p:txBody>
          <a:bodyPr wrap="square" rtlCol="0">
            <a:spAutoFit/>
          </a:bodyPr>
          <a:lstStyle/>
          <a:p>
            <a:r>
              <a:rPr lang="en-US" sz="2400" dirty="0" smtClean="0">
                <a:latin typeface="+mj-lt"/>
              </a:rPr>
              <a:t>Output:</a:t>
            </a:r>
          </a:p>
          <a:p>
            <a:r>
              <a:rPr lang="en-US" sz="2400" dirty="0" smtClean="0">
                <a:latin typeface="+mj-lt"/>
              </a:rPr>
              <a:t>One </a:t>
            </a:r>
            <a:r>
              <a:rPr lang="en-US" sz="2400" i="1" dirty="0" smtClean="0">
                <a:latin typeface="+mj-lt"/>
              </a:rPr>
              <a:t>merged</a:t>
            </a:r>
            <a:r>
              <a:rPr lang="en-US" sz="2400" dirty="0" smtClean="0">
                <a:latin typeface="+mj-lt"/>
              </a:rPr>
              <a:t> sorted file</a:t>
            </a:r>
            <a:endParaRPr lang="en-US" sz="2400" dirty="0">
              <a:latin typeface="+mj-lt"/>
            </a:endParaRPr>
          </a:p>
        </p:txBody>
      </p:sp>
      <p:sp>
        <p:nvSpPr>
          <p:cNvPr id="41" name="TextBox 40"/>
          <p:cNvSpPr txBox="1"/>
          <p:nvPr/>
        </p:nvSpPr>
        <p:spPr>
          <a:xfrm>
            <a:off x="2216639" y="2672604"/>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sp>
        <p:nvSpPr>
          <p:cNvPr id="42" name="TextBox 41"/>
          <p:cNvSpPr txBox="1"/>
          <p:nvPr/>
        </p:nvSpPr>
        <p:spPr>
          <a:xfrm>
            <a:off x="2216226" y="3361740"/>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Tree>
    <p:extLst>
      <p:ext uri="{BB962C8B-B14F-4D97-AF65-F5344CB8AC3E}">
        <p14:creationId xmlns:p14="http://schemas.microsoft.com/office/powerpoint/2010/main" val="2134780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5E-6 1.85185E-6 L 0.19896 -0.00255 " pathEditMode="relative" rAng="0" ptsTypes="AA">
                                      <p:cBhvr>
                                        <p:cTn id="6" dur="2000" fill="hold"/>
                                        <p:tgtEl>
                                          <p:spTgt spid="30"/>
                                        </p:tgtEl>
                                        <p:attrNameLst>
                                          <p:attrName>ppt_x</p:attrName>
                                          <p:attrName>ppt_y</p:attrName>
                                        </p:attrNameLst>
                                      </p:cBhvr>
                                      <p:rCtr x="9948" y="-13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External Merge Algorithm</a:t>
            </a:r>
            <a:endParaRPr lang="en-US" dirty="0"/>
          </a:p>
        </p:txBody>
      </p:sp>
      <p:grpSp>
        <p:nvGrpSpPr>
          <p:cNvPr id="16" name="Group 15"/>
          <p:cNvGrpSpPr/>
          <p:nvPr/>
        </p:nvGrpSpPr>
        <p:grpSpPr>
          <a:xfrm>
            <a:off x="0" y="-22510"/>
            <a:ext cx="12192000" cy="307777"/>
            <a:chOff x="0" y="-22510"/>
            <a:chExt cx="12192000" cy="307777"/>
          </a:xfrm>
        </p:grpSpPr>
        <p:sp>
          <p:nvSpPr>
            <p:cNvPr id="17" name="Rectangle 1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8" name="TextBox 17"/>
            <p:cNvSpPr txBox="1"/>
            <p:nvPr/>
          </p:nvSpPr>
          <p:spPr>
            <a:xfrm>
              <a:off x="188780" y="-22510"/>
              <a:ext cx="318721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11  </a:t>
              </a:r>
              <a:r>
                <a:rPr lang="en-US" sz="1400" b="1" i="1" dirty="0" smtClean="0">
                  <a:solidFill>
                    <a:schemeClr val="tx1">
                      <a:lumMod val="65000"/>
                      <a:lumOff val="35000"/>
                    </a:schemeClr>
                  </a:solidFill>
                  <a:latin typeface="+mj-lt"/>
                </a:rPr>
                <a:t>&gt;  Section 3  &gt;  External merge</a:t>
              </a:r>
              <a:endParaRPr lang="en-US" sz="1400" b="1" i="1" dirty="0">
                <a:solidFill>
                  <a:schemeClr val="tx1">
                    <a:lumMod val="65000"/>
                    <a:lumOff val="35000"/>
                  </a:schemeClr>
                </a:solidFill>
                <a:latin typeface="+mj-lt"/>
              </a:endParaRPr>
            </a:p>
          </p:txBody>
        </p:sp>
      </p:grpSp>
      <p:sp>
        <p:nvSpPr>
          <p:cNvPr id="25" name="Can 24"/>
          <p:cNvSpPr/>
          <p:nvPr/>
        </p:nvSpPr>
        <p:spPr>
          <a:xfrm>
            <a:off x="2600324" y="1793054"/>
            <a:ext cx="3457575" cy="4190049"/>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29" name="Rounded Rectangle 28"/>
          <p:cNvSpPr/>
          <p:nvPr/>
        </p:nvSpPr>
        <p:spPr>
          <a:xfrm>
            <a:off x="2699249" y="2544333"/>
            <a:ext cx="3296832" cy="58332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903242" y="2635940"/>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20,31</a:t>
            </a:r>
            <a:endParaRPr lang="en-US" sz="2000" dirty="0">
              <a:solidFill>
                <a:srgbClr val="FFC000"/>
              </a:solidFill>
              <a:latin typeface="Menlo" charset="0"/>
              <a:ea typeface="Menlo" charset="0"/>
              <a:cs typeface="Menlo" charset="0"/>
            </a:endParaRPr>
          </a:p>
        </p:txBody>
      </p:sp>
      <p:sp>
        <p:nvSpPr>
          <p:cNvPr id="33" name="Rounded Rectangle 32"/>
          <p:cNvSpPr/>
          <p:nvPr/>
        </p:nvSpPr>
        <p:spPr>
          <a:xfrm>
            <a:off x="2699248" y="3270133"/>
            <a:ext cx="3296833" cy="58332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874072" y="3361740"/>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23,24</a:t>
            </a:r>
            <a:endParaRPr lang="en-US" sz="2000" dirty="0">
              <a:solidFill>
                <a:srgbClr val="FFC000"/>
              </a:solidFill>
              <a:latin typeface="Menlo" charset="0"/>
              <a:ea typeface="Menlo" charset="0"/>
              <a:cs typeface="Menlo" charset="0"/>
            </a:endParaRPr>
          </a:p>
        </p:txBody>
      </p:sp>
      <p:sp>
        <p:nvSpPr>
          <p:cNvPr id="36" name="TextBox 35"/>
          <p:cNvSpPr txBox="1"/>
          <p:nvPr/>
        </p:nvSpPr>
        <p:spPr>
          <a:xfrm>
            <a:off x="4903217" y="3361740"/>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25,30</a:t>
            </a:r>
            <a:endParaRPr lang="en-US" sz="2000" dirty="0">
              <a:solidFill>
                <a:srgbClr val="FFC000"/>
              </a:solidFill>
              <a:latin typeface="Menlo" charset="0"/>
              <a:ea typeface="Menlo" charset="0"/>
              <a:cs typeface="Menlo" charset="0"/>
            </a:endParaRPr>
          </a:p>
        </p:txBody>
      </p:sp>
      <p:sp>
        <p:nvSpPr>
          <p:cNvPr id="39" name="Rounded Rectangle 38"/>
          <p:cNvSpPr/>
          <p:nvPr/>
        </p:nvSpPr>
        <p:spPr>
          <a:xfrm>
            <a:off x="2680694" y="4221466"/>
            <a:ext cx="3296833" cy="1109069"/>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3886022" y="6085469"/>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52" name="Group 51"/>
          <p:cNvGrpSpPr/>
          <p:nvPr/>
        </p:nvGrpSpPr>
        <p:grpSpPr>
          <a:xfrm>
            <a:off x="7474137" y="1397064"/>
            <a:ext cx="4259923" cy="2456273"/>
            <a:chOff x="7403799" y="1406844"/>
            <a:chExt cx="4259923" cy="2456273"/>
          </a:xfrm>
        </p:grpSpPr>
        <p:grpSp>
          <p:nvGrpSpPr>
            <p:cNvPr id="19" name="Group 18"/>
            <p:cNvGrpSpPr/>
            <p:nvPr/>
          </p:nvGrpSpPr>
          <p:grpSpPr>
            <a:xfrm>
              <a:off x="7403799" y="1406844"/>
              <a:ext cx="4259923" cy="2456273"/>
              <a:chOff x="7466322" y="1027906"/>
              <a:chExt cx="4259923" cy="2456273"/>
            </a:xfrm>
          </p:grpSpPr>
          <p:sp>
            <p:nvSpPr>
              <p:cNvPr id="20" name="Rectangle 19"/>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21" name="Rectangle 20"/>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2" name="TextBox 21"/>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23" name="TextBox 22"/>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46" name="Rounded Rectangle 45"/>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ight Arrow 52"/>
          <p:cNvSpPr/>
          <p:nvPr/>
        </p:nvSpPr>
        <p:spPr>
          <a:xfrm>
            <a:off x="6244417" y="3067170"/>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4" name="Right Arrow 53"/>
          <p:cNvSpPr/>
          <p:nvPr/>
        </p:nvSpPr>
        <p:spPr>
          <a:xfrm rot="9359953">
            <a:off x="6093202" y="4265976"/>
            <a:ext cx="176781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0" name="TextBox 29"/>
          <p:cNvSpPr txBox="1"/>
          <p:nvPr/>
        </p:nvSpPr>
        <p:spPr>
          <a:xfrm>
            <a:off x="10423428" y="3095788"/>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a:t>
            </a:r>
            <a:endParaRPr lang="en-US" sz="2000" dirty="0">
              <a:solidFill>
                <a:srgbClr val="FFC000"/>
              </a:solidFill>
              <a:latin typeface="Menlo" charset="0"/>
              <a:ea typeface="Menlo" charset="0"/>
              <a:cs typeface="Menlo" charset="0"/>
            </a:endParaRPr>
          </a:p>
        </p:txBody>
      </p:sp>
      <p:sp>
        <p:nvSpPr>
          <p:cNvPr id="34" name="TextBox 33"/>
          <p:cNvSpPr txBox="1"/>
          <p:nvPr/>
        </p:nvSpPr>
        <p:spPr>
          <a:xfrm>
            <a:off x="9212043" y="3088228"/>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22</a:t>
            </a:r>
            <a:endParaRPr lang="en-US" sz="2000" dirty="0">
              <a:solidFill>
                <a:srgbClr val="FFC000"/>
              </a:solidFill>
              <a:latin typeface="Menlo" charset="0"/>
              <a:ea typeface="Menlo" charset="0"/>
              <a:cs typeface="Menlo" charset="0"/>
            </a:endParaRPr>
          </a:p>
        </p:txBody>
      </p:sp>
      <p:sp>
        <p:nvSpPr>
          <p:cNvPr id="38" name="TextBox 37"/>
          <p:cNvSpPr txBox="1"/>
          <p:nvPr/>
        </p:nvSpPr>
        <p:spPr>
          <a:xfrm>
            <a:off x="2804161" y="4305052"/>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1,2</a:t>
            </a:r>
            <a:endParaRPr lang="en-US" sz="2000" dirty="0">
              <a:solidFill>
                <a:srgbClr val="FFC000"/>
              </a:solidFill>
              <a:latin typeface="Menlo" charset="0"/>
              <a:ea typeface="Menlo" charset="0"/>
              <a:cs typeface="Menlo" charset="0"/>
            </a:endParaRPr>
          </a:p>
        </p:txBody>
      </p:sp>
      <p:sp>
        <p:nvSpPr>
          <p:cNvPr id="37" name="TextBox 36"/>
          <p:cNvSpPr txBox="1"/>
          <p:nvPr/>
        </p:nvSpPr>
        <p:spPr>
          <a:xfrm>
            <a:off x="7343335" y="4705162"/>
            <a:ext cx="4528234" cy="1384995"/>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smtClean="0">
                <a:latin typeface="+mj-lt"/>
              </a:rPr>
              <a:t>This is all the algorithm “sees”… Which file to load a page from next?</a:t>
            </a:r>
            <a:endParaRPr lang="en-US" sz="2800" b="1" dirty="0">
              <a:latin typeface="+mj-lt"/>
            </a:endParaRPr>
          </a:p>
        </p:txBody>
      </p:sp>
      <p:sp>
        <p:nvSpPr>
          <p:cNvPr id="40" name="TextBox 39"/>
          <p:cNvSpPr txBox="1"/>
          <p:nvPr/>
        </p:nvSpPr>
        <p:spPr>
          <a:xfrm>
            <a:off x="601056" y="2653008"/>
            <a:ext cx="1835480" cy="1200329"/>
          </a:xfrm>
          <a:prstGeom prst="rect">
            <a:avLst/>
          </a:prstGeom>
          <a:noFill/>
        </p:spPr>
        <p:txBody>
          <a:bodyPr wrap="square" rtlCol="0">
            <a:spAutoFit/>
          </a:bodyPr>
          <a:lstStyle/>
          <a:p>
            <a:r>
              <a:rPr lang="en-US" sz="2400" dirty="0" smtClean="0">
                <a:latin typeface="+mj-lt"/>
              </a:rPr>
              <a:t>Input:</a:t>
            </a:r>
          </a:p>
          <a:p>
            <a:r>
              <a:rPr lang="en-US" sz="2400" dirty="0" smtClean="0">
                <a:latin typeface="+mj-lt"/>
              </a:rPr>
              <a:t>Two sorted files</a:t>
            </a:r>
            <a:endParaRPr lang="en-US" sz="2400" dirty="0">
              <a:latin typeface="+mj-lt"/>
            </a:endParaRPr>
          </a:p>
        </p:txBody>
      </p:sp>
      <p:sp>
        <p:nvSpPr>
          <p:cNvPr id="41" name="TextBox 40"/>
          <p:cNvSpPr txBox="1"/>
          <p:nvPr/>
        </p:nvSpPr>
        <p:spPr>
          <a:xfrm>
            <a:off x="601056" y="4130206"/>
            <a:ext cx="1835480" cy="1200329"/>
          </a:xfrm>
          <a:prstGeom prst="rect">
            <a:avLst/>
          </a:prstGeom>
          <a:noFill/>
        </p:spPr>
        <p:txBody>
          <a:bodyPr wrap="square" rtlCol="0">
            <a:spAutoFit/>
          </a:bodyPr>
          <a:lstStyle/>
          <a:p>
            <a:r>
              <a:rPr lang="en-US" sz="2400" dirty="0" smtClean="0">
                <a:latin typeface="+mj-lt"/>
              </a:rPr>
              <a:t>Output:</a:t>
            </a:r>
          </a:p>
          <a:p>
            <a:r>
              <a:rPr lang="en-US" sz="2400" dirty="0" smtClean="0">
                <a:latin typeface="+mj-lt"/>
              </a:rPr>
              <a:t>One </a:t>
            </a:r>
            <a:r>
              <a:rPr lang="en-US" sz="2400" i="1" dirty="0" smtClean="0">
                <a:latin typeface="+mj-lt"/>
              </a:rPr>
              <a:t>merged</a:t>
            </a:r>
            <a:r>
              <a:rPr lang="en-US" sz="2400" dirty="0" smtClean="0">
                <a:latin typeface="+mj-lt"/>
              </a:rPr>
              <a:t> sorted file</a:t>
            </a:r>
            <a:endParaRPr lang="en-US" sz="2400" dirty="0">
              <a:latin typeface="+mj-lt"/>
            </a:endParaRPr>
          </a:p>
        </p:txBody>
      </p:sp>
      <p:sp>
        <p:nvSpPr>
          <p:cNvPr id="42" name="TextBox 41"/>
          <p:cNvSpPr txBox="1"/>
          <p:nvPr/>
        </p:nvSpPr>
        <p:spPr>
          <a:xfrm>
            <a:off x="2216639" y="2672604"/>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sp>
        <p:nvSpPr>
          <p:cNvPr id="47" name="TextBox 46"/>
          <p:cNvSpPr txBox="1"/>
          <p:nvPr/>
        </p:nvSpPr>
        <p:spPr>
          <a:xfrm>
            <a:off x="2216226" y="3361740"/>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
        <p:nvSpPr>
          <p:cNvPr id="31" name="TextBox 30"/>
          <p:cNvSpPr txBox="1"/>
          <p:nvPr/>
        </p:nvSpPr>
        <p:spPr>
          <a:xfrm>
            <a:off x="3874097" y="2635940"/>
            <a:ext cx="954082" cy="400110"/>
          </a:xfrm>
          <a:prstGeom prst="rect">
            <a:avLst/>
          </a:prstGeom>
          <a:solidFill>
            <a:schemeClr val="tx1">
              <a:lumMod val="50000"/>
              <a:lumOff val="50000"/>
            </a:schemeClr>
          </a:solidFill>
        </p:spPr>
        <p:txBody>
          <a:bodyPr wrap="square" rtlCol="0">
            <a:spAutoFit/>
          </a:bodyPr>
          <a:lstStyle/>
          <a:p>
            <a:pPr algn="ctr"/>
            <a:r>
              <a:rPr lang="en-US" sz="2000" smtClean="0">
                <a:solidFill>
                  <a:srgbClr val="FFC000"/>
                </a:solidFill>
                <a:latin typeface="Menlo" charset="0"/>
                <a:ea typeface="Menlo" charset="0"/>
                <a:cs typeface="Menlo" charset="0"/>
              </a:rPr>
              <a:t>7,11</a:t>
            </a:r>
            <a:endParaRPr lang="en-US" sz="2000" dirty="0">
              <a:solidFill>
                <a:srgbClr val="FFC000"/>
              </a:solidFill>
              <a:latin typeface="Menlo" charset="0"/>
              <a:ea typeface="Menlo" charset="0"/>
              <a:cs typeface="Menlo" charset="0"/>
            </a:endParaRPr>
          </a:p>
        </p:txBody>
      </p:sp>
      <p:sp>
        <p:nvSpPr>
          <p:cNvPr id="43" name="Rounded Rectangle 42"/>
          <p:cNvSpPr/>
          <p:nvPr/>
        </p:nvSpPr>
        <p:spPr>
          <a:xfrm>
            <a:off x="2699249" y="2543414"/>
            <a:ext cx="3296832" cy="583324"/>
          </a:xfrm>
          <a:prstGeom prst="roundRect">
            <a:avLst/>
          </a:prstGeom>
          <a:solidFill>
            <a:schemeClr val="tx2">
              <a:lumMod val="20000"/>
              <a:lumOff val="80000"/>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a:off x="2711158" y="3270013"/>
            <a:ext cx="3296832" cy="583324"/>
          </a:xfrm>
          <a:prstGeom prst="roundRect">
            <a:avLst/>
          </a:prstGeom>
          <a:solidFill>
            <a:schemeClr val="tx2">
              <a:lumMod val="20000"/>
              <a:lumOff val="80000"/>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7379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dissolve">
                                      <p:cBhvr>
                                        <p:cTn id="7" dur="500"/>
                                        <p:tgtEl>
                                          <p:spTgt spid="4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dissolve">
                                      <p:cBhvr>
                                        <p:cTn id="10" dur="500"/>
                                        <p:tgtEl>
                                          <p:spTgt spid="44"/>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3" grpId="0" animBg="1"/>
      <p:bldP spid="4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External Merge Algorithm</a:t>
            </a:r>
            <a:endParaRPr lang="en-US" dirty="0"/>
          </a:p>
        </p:txBody>
      </p:sp>
      <p:grpSp>
        <p:nvGrpSpPr>
          <p:cNvPr id="16" name="Group 15"/>
          <p:cNvGrpSpPr/>
          <p:nvPr/>
        </p:nvGrpSpPr>
        <p:grpSpPr>
          <a:xfrm>
            <a:off x="0" y="-22510"/>
            <a:ext cx="12192000" cy="307777"/>
            <a:chOff x="0" y="-22510"/>
            <a:chExt cx="12192000" cy="307777"/>
          </a:xfrm>
        </p:grpSpPr>
        <p:sp>
          <p:nvSpPr>
            <p:cNvPr id="17" name="Rectangle 1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8" name="TextBox 17"/>
            <p:cNvSpPr txBox="1"/>
            <p:nvPr/>
          </p:nvSpPr>
          <p:spPr>
            <a:xfrm>
              <a:off x="188780" y="-22510"/>
              <a:ext cx="318721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11  </a:t>
              </a:r>
              <a:r>
                <a:rPr lang="en-US" sz="1400" b="1" i="1" dirty="0" smtClean="0">
                  <a:solidFill>
                    <a:schemeClr val="tx1">
                      <a:lumMod val="65000"/>
                      <a:lumOff val="35000"/>
                    </a:schemeClr>
                  </a:solidFill>
                  <a:latin typeface="+mj-lt"/>
                </a:rPr>
                <a:t>&gt;  Section 3  &gt;  External merge</a:t>
              </a:r>
              <a:endParaRPr lang="en-US" sz="1400" b="1" i="1" dirty="0">
                <a:solidFill>
                  <a:schemeClr val="tx1">
                    <a:lumMod val="65000"/>
                    <a:lumOff val="35000"/>
                  </a:schemeClr>
                </a:solidFill>
                <a:latin typeface="+mj-lt"/>
              </a:endParaRPr>
            </a:p>
          </p:txBody>
        </p:sp>
      </p:grpSp>
      <p:sp>
        <p:nvSpPr>
          <p:cNvPr id="25" name="Can 24"/>
          <p:cNvSpPr/>
          <p:nvPr/>
        </p:nvSpPr>
        <p:spPr>
          <a:xfrm>
            <a:off x="2600324" y="1793054"/>
            <a:ext cx="3457575" cy="4190049"/>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29" name="Rounded Rectangle 28"/>
          <p:cNvSpPr/>
          <p:nvPr/>
        </p:nvSpPr>
        <p:spPr>
          <a:xfrm>
            <a:off x="2699249" y="2544333"/>
            <a:ext cx="3296832" cy="58332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903242" y="2635940"/>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20,31</a:t>
            </a:r>
            <a:endParaRPr lang="en-US" sz="2000" dirty="0">
              <a:solidFill>
                <a:srgbClr val="FFC000"/>
              </a:solidFill>
              <a:latin typeface="Menlo" charset="0"/>
              <a:ea typeface="Menlo" charset="0"/>
              <a:cs typeface="Menlo" charset="0"/>
            </a:endParaRPr>
          </a:p>
        </p:txBody>
      </p:sp>
      <p:sp>
        <p:nvSpPr>
          <p:cNvPr id="33" name="Rounded Rectangle 32"/>
          <p:cNvSpPr/>
          <p:nvPr/>
        </p:nvSpPr>
        <p:spPr>
          <a:xfrm>
            <a:off x="2699248" y="3270133"/>
            <a:ext cx="3296833" cy="58332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874072" y="3361740"/>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23,24</a:t>
            </a:r>
            <a:endParaRPr lang="en-US" sz="2000" dirty="0">
              <a:solidFill>
                <a:srgbClr val="FFC000"/>
              </a:solidFill>
              <a:latin typeface="Menlo" charset="0"/>
              <a:ea typeface="Menlo" charset="0"/>
              <a:cs typeface="Menlo" charset="0"/>
            </a:endParaRPr>
          </a:p>
        </p:txBody>
      </p:sp>
      <p:sp>
        <p:nvSpPr>
          <p:cNvPr id="36" name="TextBox 35"/>
          <p:cNvSpPr txBox="1"/>
          <p:nvPr/>
        </p:nvSpPr>
        <p:spPr>
          <a:xfrm>
            <a:off x="4903217" y="3361740"/>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25,30</a:t>
            </a:r>
            <a:endParaRPr lang="en-US" sz="2000" dirty="0">
              <a:solidFill>
                <a:srgbClr val="FFC000"/>
              </a:solidFill>
              <a:latin typeface="Menlo" charset="0"/>
              <a:ea typeface="Menlo" charset="0"/>
              <a:cs typeface="Menlo" charset="0"/>
            </a:endParaRPr>
          </a:p>
        </p:txBody>
      </p:sp>
      <p:sp>
        <p:nvSpPr>
          <p:cNvPr id="39" name="Rounded Rectangle 38"/>
          <p:cNvSpPr/>
          <p:nvPr/>
        </p:nvSpPr>
        <p:spPr>
          <a:xfrm>
            <a:off x="2680694" y="4221466"/>
            <a:ext cx="3296833" cy="1109069"/>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3886022" y="6085469"/>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52" name="Group 51"/>
          <p:cNvGrpSpPr/>
          <p:nvPr/>
        </p:nvGrpSpPr>
        <p:grpSpPr>
          <a:xfrm>
            <a:off x="7474137" y="1397064"/>
            <a:ext cx="4259923" cy="2456273"/>
            <a:chOff x="7403799" y="1406844"/>
            <a:chExt cx="4259923" cy="2456273"/>
          </a:xfrm>
        </p:grpSpPr>
        <p:grpSp>
          <p:nvGrpSpPr>
            <p:cNvPr id="19" name="Group 18"/>
            <p:cNvGrpSpPr/>
            <p:nvPr/>
          </p:nvGrpSpPr>
          <p:grpSpPr>
            <a:xfrm>
              <a:off x="7403799" y="1406844"/>
              <a:ext cx="4259923" cy="2456273"/>
              <a:chOff x="7466322" y="1027906"/>
              <a:chExt cx="4259923" cy="2456273"/>
            </a:xfrm>
          </p:grpSpPr>
          <p:sp>
            <p:nvSpPr>
              <p:cNvPr id="20" name="Rectangle 19"/>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21" name="Rectangle 20"/>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2" name="TextBox 21"/>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23" name="TextBox 22"/>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46" name="Rounded Rectangle 45"/>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ight Arrow 52"/>
          <p:cNvSpPr/>
          <p:nvPr/>
        </p:nvSpPr>
        <p:spPr>
          <a:xfrm>
            <a:off x="6244417" y="3067170"/>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4" name="Right Arrow 53"/>
          <p:cNvSpPr/>
          <p:nvPr/>
        </p:nvSpPr>
        <p:spPr>
          <a:xfrm rot="9359953">
            <a:off x="6093202" y="4265976"/>
            <a:ext cx="176781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0" name="TextBox 29"/>
          <p:cNvSpPr txBox="1"/>
          <p:nvPr/>
        </p:nvSpPr>
        <p:spPr>
          <a:xfrm>
            <a:off x="10423428" y="3095788"/>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a:t>
            </a:r>
            <a:endParaRPr lang="en-US" sz="2000" dirty="0">
              <a:solidFill>
                <a:srgbClr val="FFC000"/>
              </a:solidFill>
              <a:latin typeface="Menlo" charset="0"/>
              <a:ea typeface="Menlo" charset="0"/>
              <a:cs typeface="Menlo" charset="0"/>
            </a:endParaRPr>
          </a:p>
        </p:txBody>
      </p:sp>
      <p:sp>
        <p:nvSpPr>
          <p:cNvPr id="34" name="TextBox 33"/>
          <p:cNvSpPr txBox="1"/>
          <p:nvPr/>
        </p:nvSpPr>
        <p:spPr>
          <a:xfrm>
            <a:off x="9212043" y="3088228"/>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22</a:t>
            </a:r>
            <a:endParaRPr lang="en-US" sz="2000" dirty="0">
              <a:solidFill>
                <a:srgbClr val="FFC000"/>
              </a:solidFill>
              <a:latin typeface="Menlo" charset="0"/>
              <a:ea typeface="Menlo" charset="0"/>
              <a:cs typeface="Menlo" charset="0"/>
            </a:endParaRPr>
          </a:p>
        </p:txBody>
      </p:sp>
      <p:sp>
        <p:nvSpPr>
          <p:cNvPr id="38" name="TextBox 37"/>
          <p:cNvSpPr txBox="1"/>
          <p:nvPr/>
        </p:nvSpPr>
        <p:spPr>
          <a:xfrm>
            <a:off x="2804161" y="4305052"/>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1,2</a:t>
            </a:r>
            <a:endParaRPr lang="en-US" sz="2000" dirty="0">
              <a:solidFill>
                <a:srgbClr val="FFC000"/>
              </a:solidFill>
              <a:latin typeface="Menlo" charset="0"/>
              <a:ea typeface="Menlo" charset="0"/>
              <a:cs typeface="Menlo" charset="0"/>
            </a:endParaRPr>
          </a:p>
        </p:txBody>
      </p:sp>
      <mc:AlternateContent xmlns:mc="http://schemas.openxmlformats.org/markup-compatibility/2006" xmlns:a14="http://schemas.microsoft.com/office/drawing/2010/main">
        <mc:Choice Requires="a14">
          <p:sp>
            <p:nvSpPr>
              <p:cNvPr id="37" name="TextBox 36"/>
              <p:cNvSpPr txBox="1"/>
              <p:nvPr/>
            </p:nvSpPr>
            <p:spPr>
              <a:xfrm>
                <a:off x="7343335" y="4705162"/>
                <a:ext cx="4528234" cy="1384995"/>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smtClean="0">
                    <a:latin typeface="+mj-lt"/>
                  </a:rPr>
                  <a:t>We know that F</a:t>
                </a:r>
                <a:r>
                  <a:rPr lang="en-US" sz="2800" baseline="-25000" dirty="0" smtClean="0">
                    <a:latin typeface="+mj-lt"/>
                  </a:rPr>
                  <a:t>2</a:t>
                </a:r>
                <a:r>
                  <a:rPr lang="en-US" sz="2800" dirty="0" smtClean="0">
                    <a:latin typeface="+mj-lt"/>
                  </a:rPr>
                  <a:t> only contains values </a:t>
                </a:r>
                <a14:m>
                  <m:oMath xmlns:m="http://schemas.openxmlformats.org/officeDocument/2006/math">
                    <m:r>
                      <a:rPr lang="en-US" sz="2800" i="1" dirty="0" smtClean="0">
                        <a:latin typeface="Cambria Math" charset="0"/>
                        <a:ea typeface="Cambria Math" charset="0"/>
                        <a:cs typeface="Cambria Math" charset="0"/>
                      </a:rPr>
                      <m:t>≥</m:t>
                    </m:r>
                  </m:oMath>
                </a14:m>
                <a:r>
                  <a:rPr lang="en-US" sz="2800" dirty="0" smtClean="0">
                    <a:latin typeface="+mj-lt"/>
                  </a:rPr>
                  <a:t> 22… so we should load from F</a:t>
                </a:r>
                <a:r>
                  <a:rPr lang="en-US" sz="2800" baseline="-25000" dirty="0" smtClean="0">
                    <a:latin typeface="+mj-lt"/>
                  </a:rPr>
                  <a:t>1</a:t>
                </a:r>
                <a:r>
                  <a:rPr lang="en-US" sz="2800" dirty="0" smtClean="0">
                    <a:latin typeface="+mj-lt"/>
                  </a:rPr>
                  <a:t>!</a:t>
                </a:r>
                <a:endParaRPr lang="en-US" sz="2800" b="1" dirty="0">
                  <a:latin typeface="+mj-lt"/>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7343335" y="4705162"/>
                <a:ext cx="4528234" cy="1384995"/>
              </a:xfrm>
              <a:prstGeom prst="rect">
                <a:avLst/>
              </a:prstGeom>
              <a:blipFill rotWithShape="0">
                <a:blip r:embed="rId2"/>
                <a:stretch>
                  <a:fillRect/>
                </a:stretch>
              </a:blipFill>
              <a:effectLst>
                <a:outerShdw blurRad="50800" dist="12700" dir="2700000" algn="tl" rotWithShape="0">
                  <a:prstClr val="black">
                    <a:alpha val="40000"/>
                  </a:prstClr>
                </a:outerShdw>
              </a:effectLst>
            </p:spPr>
            <p:txBody>
              <a:bodyPr/>
              <a:lstStyle/>
              <a:p>
                <a:r>
                  <a:rPr lang="en-US">
                    <a:noFill/>
                  </a:rPr>
                  <a:t> </a:t>
                </a:r>
              </a:p>
            </p:txBody>
          </p:sp>
        </mc:Fallback>
      </mc:AlternateContent>
      <p:sp>
        <p:nvSpPr>
          <p:cNvPr id="40" name="TextBox 39"/>
          <p:cNvSpPr txBox="1"/>
          <p:nvPr/>
        </p:nvSpPr>
        <p:spPr>
          <a:xfrm>
            <a:off x="601056" y="2653008"/>
            <a:ext cx="1835480" cy="1200329"/>
          </a:xfrm>
          <a:prstGeom prst="rect">
            <a:avLst/>
          </a:prstGeom>
          <a:noFill/>
        </p:spPr>
        <p:txBody>
          <a:bodyPr wrap="square" rtlCol="0">
            <a:spAutoFit/>
          </a:bodyPr>
          <a:lstStyle/>
          <a:p>
            <a:r>
              <a:rPr lang="en-US" sz="2400" dirty="0" smtClean="0">
                <a:latin typeface="+mj-lt"/>
              </a:rPr>
              <a:t>Input:</a:t>
            </a:r>
          </a:p>
          <a:p>
            <a:r>
              <a:rPr lang="en-US" sz="2400" dirty="0" smtClean="0">
                <a:latin typeface="+mj-lt"/>
              </a:rPr>
              <a:t>Two sorted files</a:t>
            </a:r>
            <a:endParaRPr lang="en-US" sz="2400" dirty="0">
              <a:latin typeface="+mj-lt"/>
            </a:endParaRPr>
          </a:p>
        </p:txBody>
      </p:sp>
      <p:sp>
        <p:nvSpPr>
          <p:cNvPr id="41" name="TextBox 40"/>
          <p:cNvSpPr txBox="1"/>
          <p:nvPr/>
        </p:nvSpPr>
        <p:spPr>
          <a:xfrm>
            <a:off x="601056" y="4130206"/>
            <a:ext cx="1835480" cy="1200329"/>
          </a:xfrm>
          <a:prstGeom prst="rect">
            <a:avLst/>
          </a:prstGeom>
          <a:noFill/>
        </p:spPr>
        <p:txBody>
          <a:bodyPr wrap="square" rtlCol="0">
            <a:spAutoFit/>
          </a:bodyPr>
          <a:lstStyle/>
          <a:p>
            <a:r>
              <a:rPr lang="en-US" sz="2400" dirty="0" smtClean="0">
                <a:latin typeface="+mj-lt"/>
              </a:rPr>
              <a:t>Output:</a:t>
            </a:r>
          </a:p>
          <a:p>
            <a:r>
              <a:rPr lang="en-US" sz="2400" dirty="0" smtClean="0">
                <a:latin typeface="+mj-lt"/>
              </a:rPr>
              <a:t>One </a:t>
            </a:r>
            <a:r>
              <a:rPr lang="en-US" sz="2400" i="1" dirty="0" smtClean="0">
                <a:latin typeface="+mj-lt"/>
              </a:rPr>
              <a:t>merged</a:t>
            </a:r>
            <a:r>
              <a:rPr lang="en-US" sz="2400" dirty="0" smtClean="0">
                <a:latin typeface="+mj-lt"/>
              </a:rPr>
              <a:t> sorted file</a:t>
            </a:r>
            <a:endParaRPr lang="en-US" sz="2400" dirty="0">
              <a:latin typeface="+mj-lt"/>
            </a:endParaRPr>
          </a:p>
        </p:txBody>
      </p:sp>
      <p:sp>
        <p:nvSpPr>
          <p:cNvPr id="42" name="TextBox 41"/>
          <p:cNvSpPr txBox="1"/>
          <p:nvPr/>
        </p:nvSpPr>
        <p:spPr>
          <a:xfrm>
            <a:off x="2216639" y="2672604"/>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sp>
        <p:nvSpPr>
          <p:cNvPr id="47" name="TextBox 46"/>
          <p:cNvSpPr txBox="1"/>
          <p:nvPr/>
        </p:nvSpPr>
        <p:spPr>
          <a:xfrm>
            <a:off x="2216226" y="3361740"/>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
        <p:nvSpPr>
          <p:cNvPr id="31" name="TextBox 30"/>
          <p:cNvSpPr txBox="1"/>
          <p:nvPr/>
        </p:nvSpPr>
        <p:spPr>
          <a:xfrm>
            <a:off x="3874097" y="2635940"/>
            <a:ext cx="954082" cy="400110"/>
          </a:xfrm>
          <a:prstGeom prst="rect">
            <a:avLst/>
          </a:prstGeom>
          <a:solidFill>
            <a:schemeClr val="tx1">
              <a:lumMod val="50000"/>
              <a:lumOff val="50000"/>
            </a:schemeClr>
          </a:solidFill>
        </p:spPr>
        <p:txBody>
          <a:bodyPr wrap="square" rtlCol="0">
            <a:spAutoFit/>
          </a:bodyPr>
          <a:lstStyle/>
          <a:p>
            <a:pPr algn="ctr"/>
            <a:r>
              <a:rPr lang="en-US" sz="2000" smtClean="0">
                <a:solidFill>
                  <a:srgbClr val="FFC000"/>
                </a:solidFill>
                <a:latin typeface="Menlo" charset="0"/>
                <a:ea typeface="Menlo" charset="0"/>
                <a:cs typeface="Menlo" charset="0"/>
              </a:rPr>
              <a:t>7,11</a:t>
            </a:r>
            <a:endParaRPr lang="en-US" sz="2000" dirty="0">
              <a:solidFill>
                <a:srgbClr val="FFC000"/>
              </a:solidFill>
              <a:latin typeface="Menlo" charset="0"/>
              <a:ea typeface="Menlo" charset="0"/>
              <a:cs typeface="Menlo" charset="0"/>
            </a:endParaRPr>
          </a:p>
        </p:txBody>
      </p:sp>
      <p:sp>
        <p:nvSpPr>
          <p:cNvPr id="43" name="Rounded Rectangle 42"/>
          <p:cNvSpPr/>
          <p:nvPr/>
        </p:nvSpPr>
        <p:spPr>
          <a:xfrm>
            <a:off x="2711158" y="3267352"/>
            <a:ext cx="3296832" cy="583324"/>
          </a:xfrm>
          <a:prstGeom prst="roundRect">
            <a:avLst/>
          </a:prstGeom>
          <a:solidFill>
            <a:schemeClr val="tx2">
              <a:lumMod val="20000"/>
              <a:lumOff val="80000"/>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a:off x="2711158" y="2550179"/>
            <a:ext cx="3296832" cy="583324"/>
          </a:xfrm>
          <a:prstGeom prst="roundRect">
            <a:avLst/>
          </a:prstGeom>
          <a:solidFill>
            <a:schemeClr val="tx2">
              <a:lumMod val="20000"/>
              <a:lumOff val="80000"/>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7054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43"/>
                                        </p:tgtEl>
                                      </p:cBhvr>
                                    </p:animEffect>
                                    <p:set>
                                      <p:cBhvr>
                                        <p:cTn id="7" dur="1" fill="hold">
                                          <p:stCondLst>
                                            <p:cond delay="499"/>
                                          </p:stCondLst>
                                        </p:cTn>
                                        <p:tgtEl>
                                          <p:spTgt spid="43"/>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44"/>
                                        </p:tgtEl>
                                      </p:cBhvr>
                                    </p:animEffect>
                                    <p:set>
                                      <p:cBhvr>
                                        <p:cTn id="10" dur="1" fill="hold">
                                          <p:stCondLst>
                                            <p:cond delay="499"/>
                                          </p:stCondLst>
                                        </p:cTn>
                                        <p:tgtEl>
                                          <p:spTgt spid="4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8.33333E-7 4.07407E-6 L 0.33958 0.06666 " pathEditMode="relative" rAng="0" ptsTypes="AA">
                                      <p:cBhvr>
                                        <p:cTn id="14" dur="2000" fill="hold"/>
                                        <p:tgtEl>
                                          <p:spTgt spid="31"/>
                                        </p:tgtEl>
                                        <p:attrNameLst>
                                          <p:attrName>ppt_x</p:attrName>
                                          <p:attrName>ppt_y</p:attrName>
                                        </p:attrNameLst>
                                      </p:cBhvr>
                                      <p:rCtr x="16979" y="333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43" grpId="0" animBg="1"/>
      <p:bldP spid="4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External Merge Algorithm</a:t>
            </a:r>
            <a:endParaRPr lang="en-US" dirty="0"/>
          </a:p>
        </p:txBody>
      </p:sp>
      <p:grpSp>
        <p:nvGrpSpPr>
          <p:cNvPr id="16" name="Group 15"/>
          <p:cNvGrpSpPr/>
          <p:nvPr/>
        </p:nvGrpSpPr>
        <p:grpSpPr>
          <a:xfrm>
            <a:off x="0" y="-22510"/>
            <a:ext cx="12192000" cy="307777"/>
            <a:chOff x="0" y="-22510"/>
            <a:chExt cx="12192000" cy="307777"/>
          </a:xfrm>
        </p:grpSpPr>
        <p:sp>
          <p:nvSpPr>
            <p:cNvPr id="17" name="Rectangle 1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8" name="TextBox 17"/>
            <p:cNvSpPr txBox="1"/>
            <p:nvPr/>
          </p:nvSpPr>
          <p:spPr>
            <a:xfrm>
              <a:off x="188780" y="-22510"/>
              <a:ext cx="318721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11  </a:t>
              </a:r>
              <a:r>
                <a:rPr lang="en-US" sz="1400" b="1" i="1" dirty="0" smtClean="0">
                  <a:solidFill>
                    <a:schemeClr val="tx1">
                      <a:lumMod val="65000"/>
                      <a:lumOff val="35000"/>
                    </a:schemeClr>
                  </a:solidFill>
                  <a:latin typeface="+mj-lt"/>
                </a:rPr>
                <a:t>&gt;  Section 3  &gt;  External merge</a:t>
              </a:r>
              <a:endParaRPr lang="en-US" sz="1400" b="1" i="1" dirty="0">
                <a:solidFill>
                  <a:schemeClr val="tx1">
                    <a:lumMod val="65000"/>
                    <a:lumOff val="35000"/>
                  </a:schemeClr>
                </a:solidFill>
                <a:latin typeface="+mj-lt"/>
              </a:endParaRPr>
            </a:p>
          </p:txBody>
        </p:sp>
      </p:grpSp>
      <p:sp>
        <p:nvSpPr>
          <p:cNvPr id="25" name="Can 24"/>
          <p:cNvSpPr/>
          <p:nvPr/>
        </p:nvSpPr>
        <p:spPr>
          <a:xfrm>
            <a:off x="2600324" y="1793054"/>
            <a:ext cx="3457575" cy="4190049"/>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29" name="Rounded Rectangle 28"/>
          <p:cNvSpPr/>
          <p:nvPr/>
        </p:nvSpPr>
        <p:spPr>
          <a:xfrm>
            <a:off x="2699249" y="2544333"/>
            <a:ext cx="3296832" cy="58332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903242" y="2635940"/>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20,31</a:t>
            </a:r>
            <a:endParaRPr lang="en-US" sz="2000" dirty="0">
              <a:solidFill>
                <a:srgbClr val="FFC000"/>
              </a:solidFill>
              <a:latin typeface="Menlo" charset="0"/>
              <a:ea typeface="Menlo" charset="0"/>
              <a:cs typeface="Menlo" charset="0"/>
            </a:endParaRPr>
          </a:p>
        </p:txBody>
      </p:sp>
      <p:sp>
        <p:nvSpPr>
          <p:cNvPr id="33" name="Rounded Rectangle 32"/>
          <p:cNvSpPr/>
          <p:nvPr/>
        </p:nvSpPr>
        <p:spPr>
          <a:xfrm>
            <a:off x="2699248" y="3270133"/>
            <a:ext cx="3296833" cy="58332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874072" y="3361740"/>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23,24</a:t>
            </a:r>
            <a:endParaRPr lang="en-US" sz="2000" dirty="0">
              <a:solidFill>
                <a:srgbClr val="FFC000"/>
              </a:solidFill>
              <a:latin typeface="Menlo" charset="0"/>
              <a:ea typeface="Menlo" charset="0"/>
              <a:cs typeface="Menlo" charset="0"/>
            </a:endParaRPr>
          </a:p>
        </p:txBody>
      </p:sp>
      <p:sp>
        <p:nvSpPr>
          <p:cNvPr id="36" name="TextBox 35"/>
          <p:cNvSpPr txBox="1"/>
          <p:nvPr/>
        </p:nvSpPr>
        <p:spPr>
          <a:xfrm>
            <a:off x="4903217" y="3361740"/>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25,30</a:t>
            </a:r>
            <a:endParaRPr lang="en-US" sz="2000" dirty="0">
              <a:solidFill>
                <a:srgbClr val="FFC000"/>
              </a:solidFill>
              <a:latin typeface="Menlo" charset="0"/>
              <a:ea typeface="Menlo" charset="0"/>
              <a:cs typeface="Menlo" charset="0"/>
            </a:endParaRPr>
          </a:p>
        </p:txBody>
      </p:sp>
      <p:sp>
        <p:nvSpPr>
          <p:cNvPr id="39" name="Rounded Rectangle 38"/>
          <p:cNvSpPr/>
          <p:nvPr/>
        </p:nvSpPr>
        <p:spPr>
          <a:xfrm>
            <a:off x="2680694" y="4221466"/>
            <a:ext cx="3296833" cy="1109069"/>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3886022" y="6085469"/>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52" name="Group 51"/>
          <p:cNvGrpSpPr/>
          <p:nvPr/>
        </p:nvGrpSpPr>
        <p:grpSpPr>
          <a:xfrm>
            <a:off x="7474137" y="1397064"/>
            <a:ext cx="4259923" cy="2456273"/>
            <a:chOff x="7403799" y="1406844"/>
            <a:chExt cx="4259923" cy="2456273"/>
          </a:xfrm>
        </p:grpSpPr>
        <p:grpSp>
          <p:nvGrpSpPr>
            <p:cNvPr id="19" name="Group 18"/>
            <p:cNvGrpSpPr/>
            <p:nvPr/>
          </p:nvGrpSpPr>
          <p:grpSpPr>
            <a:xfrm>
              <a:off x="7403799" y="1406844"/>
              <a:ext cx="4259923" cy="2456273"/>
              <a:chOff x="7466322" y="1027906"/>
              <a:chExt cx="4259923" cy="2456273"/>
            </a:xfrm>
          </p:grpSpPr>
          <p:sp>
            <p:nvSpPr>
              <p:cNvPr id="20" name="Rectangle 19"/>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21" name="Rectangle 20"/>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2" name="TextBox 21"/>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23" name="TextBox 22"/>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46" name="Rounded Rectangle 45"/>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ight Arrow 52"/>
          <p:cNvSpPr/>
          <p:nvPr/>
        </p:nvSpPr>
        <p:spPr>
          <a:xfrm>
            <a:off x="6244417" y="3067170"/>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4" name="Right Arrow 53"/>
          <p:cNvSpPr/>
          <p:nvPr/>
        </p:nvSpPr>
        <p:spPr>
          <a:xfrm rot="9359953">
            <a:off x="6093202" y="4265976"/>
            <a:ext cx="176781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0" name="TextBox 29"/>
          <p:cNvSpPr txBox="1"/>
          <p:nvPr/>
        </p:nvSpPr>
        <p:spPr>
          <a:xfrm>
            <a:off x="10423428" y="3095788"/>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a:t>
            </a:r>
            <a:endParaRPr lang="en-US" sz="2000" dirty="0">
              <a:solidFill>
                <a:srgbClr val="FFC000"/>
              </a:solidFill>
              <a:latin typeface="Menlo" charset="0"/>
              <a:ea typeface="Menlo" charset="0"/>
              <a:cs typeface="Menlo" charset="0"/>
            </a:endParaRPr>
          </a:p>
        </p:txBody>
      </p:sp>
      <p:sp>
        <p:nvSpPr>
          <p:cNvPr id="34" name="TextBox 33"/>
          <p:cNvSpPr txBox="1"/>
          <p:nvPr/>
        </p:nvSpPr>
        <p:spPr>
          <a:xfrm>
            <a:off x="9212043" y="3088228"/>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22</a:t>
            </a:r>
            <a:endParaRPr lang="en-US" sz="2000" dirty="0">
              <a:solidFill>
                <a:srgbClr val="FFC000"/>
              </a:solidFill>
              <a:latin typeface="Menlo" charset="0"/>
              <a:ea typeface="Menlo" charset="0"/>
              <a:cs typeface="Menlo" charset="0"/>
            </a:endParaRPr>
          </a:p>
        </p:txBody>
      </p:sp>
      <p:sp>
        <p:nvSpPr>
          <p:cNvPr id="38" name="TextBox 37"/>
          <p:cNvSpPr txBox="1"/>
          <p:nvPr/>
        </p:nvSpPr>
        <p:spPr>
          <a:xfrm>
            <a:off x="2804161" y="4305052"/>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1,2</a:t>
            </a:r>
            <a:endParaRPr lang="en-US" sz="2000" dirty="0">
              <a:solidFill>
                <a:srgbClr val="FFC000"/>
              </a:solidFill>
              <a:latin typeface="Menlo" charset="0"/>
              <a:ea typeface="Menlo" charset="0"/>
              <a:cs typeface="Menlo" charset="0"/>
            </a:endParaRPr>
          </a:p>
        </p:txBody>
      </p:sp>
      <p:sp>
        <p:nvSpPr>
          <p:cNvPr id="40" name="TextBox 39"/>
          <p:cNvSpPr txBox="1"/>
          <p:nvPr/>
        </p:nvSpPr>
        <p:spPr>
          <a:xfrm>
            <a:off x="601056" y="2653008"/>
            <a:ext cx="1835480" cy="1200329"/>
          </a:xfrm>
          <a:prstGeom prst="rect">
            <a:avLst/>
          </a:prstGeom>
          <a:noFill/>
        </p:spPr>
        <p:txBody>
          <a:bodyPr wrap="square" rtlCol="0">
            <a:spAutoFit/>
          </a:bodyPr>
          <a:lstStyle/>
          <a:p>
            <a:r>
              <a:rPr lang="en-US" sz="2400" dirty="0" smtClean="0">
                <a:latin typeface="+mj-lt"/>
              </a:rPr>
              <a:t>Input:</a:t>
            </a:r>
          </a:p>
          <a:p>
            <a:r>
              <a:rPr lang="en-US" sz="2400" dirty="0" smtClean="0">
                <a:latin typeface="+mj-lt"/>
              </a:rPr>
              <a:t>Two sorted files</a:t>
            </a:r>
            <a:endParaRPr lang="en-US" sz="2400" dirty="0">
              <a:latin typeface="+mj-lt"/>
            </a:endParaRPr>
          </a:p>
        </p:txBody>
      </p:sp>
      <p:sp>
        <p:nvSpPr>
          <p:cNvPr id="41" name="TextBox 40"/>
          <p:cNvSpPr txBox="1"/>
          <p:nvPr/>
        </p:nvSpPr>
        <p:spPr>
          <a:xfrm>
            <a:off x="601056" y="4130206"/>
            <a:ext cx="1835480" cy="1200329"/>
          </a:xfrm>
          <a:prstGeom prst="rect">
            <a:avLst/>
          </a:prstGeom>
          <a:noFill/>
        </p:spPr>
        <p:txBody>
          <a:bodyPr wrap="square" rtlCol="0">
            <a:spAutoFit/>
          </a:bodyPr>
          <a:lstStyle/>
          <a:p>
            <a:r>
              <a:rPr lang="en-US" sz="2400" dirty="0" smtClean="0">
                <a:latin typeface="+mj-lt"/>
              </a:rPr>
              <a:t>Output:</a:t>
            </a:r>
          </a:p>
          <a:p>
            <a:r>
              <a:rPr lang="en-US" sz="2400" dirty="0" smtClean="0">
                <a:latin typeface="+mj-lt"/>
              </a:rPr>
              <a:t>One </a:t>
            </a:r>
            <a:r>
              <a:rPr lang="en-US" sz="2400" i="1" dirty="0" smtClean="0">
                <a:latin typeface="+mj-lt"/>
              </a:rPr>
              <a:t>merged</a:t>
            </a:r>
            <a:r>
              <a:rPr lang="en-US" sz="2400" dirty="0" smtClean="0">
                <a:latin typeface="+mj-lt"/>
              </a:rPr>
              <a:t> sorted file</a:t>
            </a:r>
            <a:endParaRPr lang="en-US" sz="2400" dirty="0">
              <a:latin typeface="+mj-lt"/>
            </a:endParaRPr>
          </a:p>
        </p:txBody>
      </p:sp>
      <p:sp>
        <p:nvSpPr>
          <p:cNvPr id="42" name="TextBox 41"/>
          <p:cNvSpPr txBox="1"/>
          <p:nvPr/>
        </p:nvSpPr>
        <p:spPr>
          <a:xfrm>
            <a:off x="2216639" y="2672604"/>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sp>
        <p:nvSpPr>
          <p:cNvPr id="47" name="TextBox 46"/>
          <p:cNvSpPr txBox="1"/>
          <p:nvPr/>
        </p:nvSpPr>
        <p:spPr>
          <a:xfrm>
            <a:off x="2216226" y="3361740"/>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
        <p:nvSpPr>
          <p:cNvPr id="31" name="TextBox 30"/>
          <p:cNvSpPr txBox="1"/>
          <p:nvPr/>
        </p:nvSpPr>
        <p:spPr>
          <a:xfrm>
            <a:off x="8000672" y="3095788"/>
            <a:ext cx="954082" cy="400110"/>
          </a:xfrm>
          <a:prstGeom prst="rect">
            <a:avLst/>
          </a:prstGeom>
          <a:solidFill>
            <a:schemeClr val="tx1">
              <a:lumMod val="50000"/>
              <a:lumOff val="50000"/>
            </a:schemeClr>
          </a:solidFill>
        </p:spPr>
        <p:txBody>
          <a:bodyPr wrap="square" rtlCol="0">
            <a:spAutoFit/>
          </a:bodyPr>
          <a:lstStyle/>
          <a:p>
            <a:pPr algn="ctr"/>
            <a:r>
              <a:rPr lang="en-US" sz="2000" smtClean="0">
                <a:solidFill>
                  <a:srgbClr val="FFC000"/>
                </a:solidFill>
                <a:latin typeface="Menlo" charset="0"/>
                <a:ea typeface="Menlo" charset="0"/>
                <a:cs typeface="Menlo" charset="0"/>
              </a:rPr>
              <a:t>7,11</a:t>
            </a:r>
            <a:endParaRPr lang="en-US" sz="2000" dirty="0">
              <a:solidFill>
                <a:srgbClr val="FFC000"/>
              </a:solidFill>
              <a:latin typeface="Menlo" charset="0"/>
              <a:ea typeface="Menlo" charset="0"/>
              <a:cs typeface="Menlo" charset="0"/>
            </a:endParaRPr>
          </a:p>
        </p:txBody>
      </p:sp>
    </p:spTree>
    <p:extLst>
      <p:ext uri="{BB962C8B-B14F-4D97-AF65-F5344CB8AC3E}">
        <p14:creationId xmlns:p14="http://schemas.microsoft.com/office/powerpoint/2010/main" val="16905626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External Merge Algorithm</a:t>
            </a:r>
            <a:endParaRPr lang="en-US" dirty="0"/>
          </a:p>
        </p:txBody>
      </p:sp>
      <p:grpSp>
        <p:nvGrpSpPr>
          <p:cNvPr id="16" name="Group 15"/>
          <p:cNvGrpSpPr/>
          <p:nvPr/>
        </p:nvGrpSpPr>
        <p:grpSpPr>
          <a:xfrm>
            <a:off x="0" y="-22510"/>
            <a:ext cx="12192000" cy="307777"/>
            <a:chOff x="0" y="-22510"/>
            <a:chExt cx="12192000" cy="307777"/>
          </a:xfrm>
        </p:grpSpPr>
        <p:sp>
          <p:nvSpPr>
            <p:cNvPr id="17" name="Rectangle 1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8" name="TextBox 17"/>
            <p:cNvSpPr txBox="1"/>
            <p:nvPr/>
          </p:nvSpPr>
          <p:spPr>
            <a:xfrm>
              <a:off x="188780" y="-22510"/>
              <a:ext cx="318721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11  </a:t>
              </a:r>
              <a:r>
                <a:rPr lang="en-US" sz="1400" b="1" i="1" dirty="0" smtClean="0">
                  <a:solidFill>
                    <a:schemeClr val="tx1">
                      <a:lumMod val="65000"/>
                      <a:lumOff val="35000"/>
                    </a:schemeClr>
                  </a:solidFill>
                  <a:latin typeface="+mj-lt"/>
                </a:rPr>
                <a:t>&gt;  Section 3  &gt;  External merge</a:t>
              </a:r>
              <a:endParaRPr lang="en-US" sz="1400" b="1" i="1" dirty="0">
                <a:solidFill>
                  <a:schemeClr val="tx1">
                    <a:lumMod val="65000"/>
                    <a:lumOff val="35000"/>
                  </a:schemeClr>
                </a:solidFill>
                <a:latin typeface="+mj-lt"/>
              </a:endParaRPr>
            </a:p>
          </p:txBody>
        </p:sp>
      </p:grpSp>
      <p:sp>
        <p:nvSpPr>
          <p:cNvPr id="25" name="Can 24"/>
          <p:cNvSpPr/>
          <p:nvPr/>
        </p:nvSpPr>
        <p:spPr>
          <a:xfrm>
            <a:off x="2600324" y="1793054"/>
            <a:ext cx="3457575" cy="4190049"/>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29" name="Rounded Rectangle 28"/>
          <p:cNvSpPr/>
          <p:nvPr/>
        </p:nvSpPr>
        <p:spPr>
          <a:xfrm>
            <a:off x="2699249" y="2544333"/>
            <a:ext cx="3296832" cy="58332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903242" y="2635940"/>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20,31</a:t>
            </a:r>
            <a:endParaRPr lang="en-US" sz="2000" dirty="0">
              <a:solidFill>
                <a:srgbClr val="FFC000"/>
              </a:solidFill>
              <a:latin typeface="Menlo" charset="0"/>
              <a:ea typeface="Menlo" charset="0"/>
              <a:cs typeface="Menlo" charset="0"/>
            </a:endParaRPr>
          </a:p>
        </p:txBody>
      </p:sp>
      <p:sp>
        <p:nvSpPr>
          <p:cNvPr id="33" name="Rounded Rectangle 32"/>
          <p:cNvSpPr/>
          <p:nvPr/>
        </p:nvSpPr>
        <p:spPr>
          <a:xfrm>
            <a:off x="2699248" y="3270133"/>
            <a:ext cx="3296833" cy="58332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874072" y="3361740"/>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23,24</a:t>
            </a:r>
            <a:endParaRPr lang="en-US" sz="2000" dirty="0">
              <a:solidFill>
                <a:srgbClr val="FFC000"/>
              </a:solidFill>
              <a:latin typeface="Menlo" charset="0"/>
              <a:ea typeface="Menlo" charset="0"/>
              <a:cs typeface="Menlo" charset="0"/>
            </a:endParaRPr>
          </a:p>
        </p:txBody>
      </p:sp>
      <p:sp>
        <p:nvSpPr>
          <p:cNvPr id="36" name="TextBox 35"/>
          <p:cNvSpPr txBox="1"/>
          <p:nvPr/>
        </p:nvSpPr>
        <p:spPr>
          <a:xfrm>
            <a:off x="4903217" y="3361740"/>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25,30</a:t>
            </a:r>
            <a:endParaRPr lang="en-US" sz="2000" dirty="0">
              <a:solidFill>
                <a:srgbClr val="FFC000"/>
              </a:solidFill>
              <a:latin typeface="Menlo" charset="0"/>
              <a:ea typeface="Menlo" charset="0"/>
              <a:cs typeface="Menlo" charset="0"/>
            </a:endParaRPr>
          </a:p>
        </p:txBody>
      </p:sp>
      <p:sp>
        <p:nvSpPr>
          <p:cNvPr id="39" name="Rounded Rectangle 38"/>
          <p:cNvSpPr/>
          <p:nvPr/>
        </p:nvSpPr>
        <p:spPr>
          <a:xfrm>
            <a:off x="2680694" y="4221466"/>
            <a:ext cx="3296833" cy="1109069"/>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3886022" y="6085469"/>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52" name="Group 51"/>
          <p:cNvGrpSpPr/>
          <p:nvPr/>
        </p:nvGrpSpPr>
        <p:grpSpPr>
          <a:xfrm>
            <a:off x="7474137" y="1397064"/>
            <a:ext cx="4259923" cy="2456273"/>
            <a:chOff x="7403799" y="1406844"/>
            <a:chExt cx="4259923" cy="2456273"/>
          </a:xfrm>
        </p:grpSpPr>
        <p:grpSp>
          <p:nvGrpSpPr>
            <p:cNvPr id="19" name="Group 18"/>
            <p:cNvGrpSpPr/>
            <p:nvPr/>
          </p:nvGrpSpPr>
          <p:grpSpPr>
            <a:xfrm>
              <a:off x="7403799" y="1406844"/>
              <a:ext cx="4259923" cy="2456273"/>
              <a:chOff x="7466322" y="1027906"/>
              <a:chExt cx="4259923" cy="2456273"/>
            </a:xfrm>
          </p:grpSpPr>
          <p:sp>
            <p:nvSpPr>
              <p:cNvPr id="20" name="Rectangle 19"/>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21" name="Rectangle 20"/>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2" name="TextBox 21"/>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23" name="TextBox 22"/>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46" name="Rounded Rectangle 45"/>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ight Arrow 52"/>
          <p:cNvSpPr/>
          <p:nvPr/>
        </p:nvSpPr>
        <p:spPr>
          <a:xfrm>
            <a:off x="6244417" y="3067170"/>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4" name="Right Arrow 53"/>
          <p:cNvSpPr/>
          <p:nvPr/>
        </p:nvSpPr>
        <p:spPr>
          <a:xfrm rot="9359953">
            <a:off x="6093202" y="4265976"/>
            <a:ext cx="176781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0" name="TextBox 29"/>
          <p:cNvSpPr txBox="1"/>
          <p:nvPr/>
        </p:nvSpPr>
        <p:spPr>
          <a:xfrm>
            <a:off x="10423428" y="3095788"/>
            <a:ext cx="954106" cy="400110"/>
          </a:xfrm>
          <a:prstGeom prst="rect">
            <a:avLst/>
          </a:prstGeom>
          <a:solidFill>
            <a:schemeClr val="tx1">
              <a:lumMod val="50000"/>
              <a:lumOff val="50000"/>
            </a:schemeClr>
          </a:solidFill>
        </p:spPr>
        <p:txBody>
          <a:bodyPr wrap="square" rtlCol="0">
            <a:spAutoFit/>
          </a:bodyPr>
          <a:lstStyle/>
          <a:p>
            <a:pPr algn="ctr"/>
            <a:r>
              <a:rPr lang="en-US" sz="2000" smtClean="0">
                <a:solidFill>
                  <a:srgbClr val="FFC000"/>
                </a:solidFill>
                <a:latin typeface="Menlo" charset="0"/>
                <a:ea typeface="Menlo" charset="0"/>
                <a:cs typeface="Menlo" charset="0"/>
              </a:rPr>
              <a:t>5,7</a:t>
            </a:r>
            <a:endParaRPr lang="en-US" sz="2000" dirty="0">
              <a:solidFill>
                <a:srgbClr val="FFC000"/>
              </a:solidFill>
              <a:latin typeface="Menlo" charset="0"/>
              <a:ea typeface="Menlo" charset="0"/>
              <a:cs typeface="Menlo" charset="0"/>
            </a:endParaRPr>
          </a:p>
        </p:txBody>
      </p:sp>
      <p:sp>
        <p:nvSpPr>
          <p:cNvPr id="34" name="TextBox 33"/>
          <p:cNvSpPr txBox="1"/>
          <p:nvPr/>
        </p:nvSpPr>
        <p:spPr>
          <a:xfrm>
            <a:off x="9212043" y="3088228"/>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22</a:t>
            </a:r>
            <a:endParaRPr lang="en-US" sz="2000" dirty="0">
              <a:solidFill>
                <a:srgbClr val="FFC000"/>
              </a:solidFill>
              <a:latin typeface="Menlo" charset="0"/>
              <a:ea typeface="Menlo" charset="0"/>
              <a:cs typeface="Menlo" charset="0"/>
            </a:endParaRPr>
          </a:p>
        </p:txBody>
      </p:sp>
      <p:sp>
        <p:nvSpPr>
          <p:cNvPr id="38" name="TextBox 37"/>
          <p:cNvSpPr txBox="1"/>
          <p:nvPr/>
        </p:nvSpPr>
        <p:spPr>
          <a:xfrm>
            <a:off x="2804161" y="4305052"/>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1,2</a:t>
            </a:r>
            <a:endParaRPr lang="en-US" sz="2000" dirty="0">
              <a:solidFill>
                <a:srgbClr val="FFC000"/>
              </a:solidFill>
              <a:latin typeface="Menlo" charset="0"/>
              <a:ea typeface="Menlo" charset="0"/>
              <a:cs typeface="Menlo" charset="0"/>
            </a:endParaRPr>
          </a:p>
        </p:txBody>
      </p:sp>
      <p:sp>
        <p:nvSpPr>
          <p:cNvPr id="40" name="TextBox 39"/>
          <p:cNvSpPr txBox="1"/>
          <p:nvPr/>
        </p:nvSpPr>
        <p:spPr>
          <a:xfrm>
            <a:off x="601056" y="2653008"/>
            <a:ext cx="1835480" cy="1200329"/>
          </a:xfrm>
          <a:prstGeom prst="rect">
            <a:avLst/>
          </a:prstGeom>
          <a:noFill/>
        </p:spPr>
        <p:txBody>
          <a:bodyPr wrap="square" rtlCol="0">
            <a:spAutoFit/>
          </a:bodyPr>
          <a:lstStyle/>
          <a:p>
            <a:r>
              <a:rPr lang="en-US" sz="2400" dirty="0" smtClean="0">
                <a:latin typeface="+mj-lt"/>
              </a:rPr>
              <a:t>Input:</a:t>
            </a:r>
          </a:p>
          <a:p>
            <a:r>
              <a:rPr lang="en-US" sz="2400" dirty="0" smtClean="0">
                <a:latin typeface="+mj-lt"/>
              </a:rPr>
              <a:t>Two sorted files</a:t>
            </a:r>
            <a:endParaRPr lang="en-US" sz="2400" dirty="0">
              <a:latin typeface="+mj-lt"/>
            </a:endParaRPr>
          </a:p>
        </p:txBody>
      </p:sp>
      <p:sp>
        <p:nvSpPr>
          <p:cNvPr id="41" name="TextBox 40"/>
          <p:cNvSpPr txBox="1"/>
          <p:nvPr/>
        </p:nvSpPr>
        <p:spPr>
          <a:xfrm>
            <a:off x="601056" y="4130206"/>
            <a:ext cx="1835480" cy="1200329"/>
          </a:xfrm>
          <a:prstGeom prst="rect">
            <a:avLst/>
          </a:prstGeom>
          <a:noFill/>
        </p:spPr>
        <p:txBody>
          <a:bodyPr wrap="square" rtlCol="0">
            <a:spAutoFit/>
          </a:bodyPr>
          <a:lstStyle/>
          <a:p>
            <a:r>
              <a:rPr lang="en-US" sz="2400" dirty="0" smtClean="0">
                <a:latin typeface="+mj-lt"/>
              </a:rPr>
              <a:t>Output:</a:t>
            </a:r>
          </a:p>
          <a:p>
            <a:r>
              <a:rPr lang="en-US" sz="2400" dirty="0" smtClean="0">
                <a:latin typeface="+mj-lt"/>
              </a:rPr>
              <a:t>One </a:t>
            </a:r>
            <a:r>
              <a:rPr lang="en-US" sz="2400" i="1" dirty="0" smtClean="0">
                <a:latin typeface="+mj-lt"/>
              </a:rPr>
              <a:t>merged</a:t>
            </a:r>
            <a:r>
              <a:rPr lang="en-US" sz="2400" dirty="0" smtClean="0">
                <a:latin typeface="+mj-lt"/>
              </a:rPr>
              <a:t> sorted file</a:t>
            </a:r>
            <a:endParaRPr lang="en-US" sz="2400" dirty="0">
              <a:latin typeface="+mj-lt"/>
            </a:endParaRPr>
          </a:p>
        </p:txBody>
      </p:sp>
      <p:sp>
        <p:nvSpPr>
          <p:cNvPr id="42" name="TextBox 41"/>
          <p:cNvSpPr txBox="1"/>
          <p:nvPr/>
        </p:nvSpPr>
        <p:spPr>
          <a:xfrm>
            <a:off x="2216639" y="2672604"/>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sp>
        <p:nvSpPr>
          <p:cNvPr id="47" name="TextBox 46"/>
          <p:cNvSpPr txBox="1"/>
          <p:nvPr/>
        </p:nvSpPr>
        <p:spPr>
          <a:xfrm>
            <a:off x="2216226" y="3361740"/>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
        <p:nvSpPr>
          <p:cNvPr id="31" name="TextBox 30"/>
          <p:cNvSpPr txBox="1"/>
          <p:nvPr/>
        </p:nvSpPr>
        <p:spPr>
          <a:xfrm>
            <a:off x="8000672" y="3095788"/>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11</a:t>
            </a:r>
            <a:endParaRPr lang="en-US" sz="2000" dirty="0">
              <a:solidFill>
                <a:srgbClr val="FFC000"/>
              </a:solidFill>
              <a:latin typeface="Menlo" charset="0"/>
              <a:ea typeface="Menlo" charset="0"/>
              <a:cs typeface="Menlo" charset="0"/>
            </a:endParaRPr>
          </a:p>
        </p:txBody>
      </p:sp>
    </p:spTree>
    <p:extLst>
      <p:ext uri="{BB962C8B-B14F-4D97-AF65-F5344CB8AC3E}">
        <p14:creationId xmlns:p14="http://schemas.microsoft.com/office/powerpoint/2010/main" val="2078363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16667E-7 4.44444E-6 L -0.54088 0.17546 " pathEditMode="relative" rAng="0" ptsTypes="AA">
                                      <p:cBhvr>
                                        <p:cTn id="6" dur="2000" fill="hold"/>
                                        <p:tgtEl>
                                          <p:spTgt spid="30"/>
                                        </p:tgtEl>
                                        <p:attrNameLst>
                                          <p:attrName>ppt_x</p:attrName>
                                          <p:attrName>ppt_y</p:attrName>
                                        </p:attrNameLst>
                                      </p:cBhvr>
                                      <p:rCtr x="-27044" y="877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External Merge Algorithm</a:t>
            </a:r>
            <a:endParaRPr lang="en-US" dirty="0"/>
          </a:p>
        </p:txBody>
      </p:sp>
      <p:grpSp>
        <p:nvGrpSpPr>
          <p:cNvPr id="16" name="Group 15"/>
          <p:cNvGrpSpPr/>
          <p:nvPr/>
        </p:nvGrpSpPr>
        <p:grpSpPr>
          <a:xfrm>
            <a:off x="0" y="-22510"/>
            <a:ext cx="12192000" cy="307777"/>
            <a:chOff x="0" y="-22510"/>
            <a:chExt cx="12192000" cy="307777"/>
          </a:xfrm>
        </p:grpSpPr>
        <p:sp>
          <p:nvSpPr>
            <p:cNvPr id="17" name="Rectangle 1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8" name="TextBox 17"/>
            <p:cNvSpPr txBox="1"/>
            <p:nvPr/>
          </p:nvSpPr>
          <p:spPr>
            <a:xfrm>
              <a:off x="188780" y="-22510"/>
              <a:ext cx="318721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11  </a:t>
              </a:r>
              <a:r>
                <a:rPr lang="en-US" sz="1400" b="1" i="1" dirty="0" smtClean="0">
                  <a:solidFill>
                    <a:schemeClr val="tx1">
                      <a:lumMod val="65000"/>
                      <a:lumOff val="35000"/>
                    </a:schemeClr>
                  </a:solidFill>
                  <a:latin typeface="+mj-lt"/>
                </a:rPr>
                <a:t>&gt;  Section 3  &gt;  External merge</a:t>
              </a:r>
              <a:endParaRPr lang="en-US" sz="1400" b="1" i="1" dirty="0">
                <a:solidFill>
                  <a:schemeClr val="tx1">
                    <a:lumMod val="65000"/>
                    <a:lumOff val="35000"/>
                  </a:schemeClr>
                </a:solidFill>
                <a:latin typeface="+mj-lt"/>
              </a:endParaRPr>
            </a:p>
          </p:txBody>
        </p:sp>
      </p:grpSp>
      <p:sp>
        <p:nvSpPr>
          <p:cNvPr id="25" name="Can 24"/>
          <p:cNvSpPr/>
          <p:nvPr/>
        </p:nvSpPr>
        <p:spPr>
          <a:xfrm>
            <a:off x="2600324" y="1793054"/>
            <a:ext cx="3457575" cy="4190049"/>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29" name="Rounded Rectangle 28"/>
          <p:cNvSpPr/>
          <p:nvPr/>
        </p:nvSpPr>
        <p:spPr>
          <a:xfrm>
            <a:off x="2699249" y="2544333"/>
            <a:ext cx="3296832" cy="58332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903242" y="2635940"/>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20,31</a:t>
            </a:r>
            <a:endParaRPr lang="en-US" sz="2000" dirty="0">
              <a:solidFill>
                <a:srgbClr val="FFC000"/>
              </a:solidFill>
              <a:latin typeface="Menlo" charset="0"/>
              <a:ea typeface="Menlo" charset="0"/>
              <a:cs typeface="Menlo" charset="0"/>
            </a:endParaRPr>
          </a:p>
        </p:txBody>
      </p:sp>
      <p:sp>
        <p:nvSpPr>
          <p:cNvPr id="33" name="Rounded Rectangle 32"/>
          <p:cNvSpPr/>
          <p:nvPr/>
        </p:nvSpPr>
        <p:spPr>
          <a:xfrm>
            <a:off x="2699248" y="3270133"/>
            <a:ext cx="3296833" cy="58332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874072" y="3361740"/>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23,24</a:t>
            </a:r>
            <a:endParaRPr lang="en-US" sz="2000" dirty="0">
              <a:solidFill>
                <a:srgbClr val="FFC000"/>
              </a:solidFill>
              <a:latin typeface="Menlo" charset="0"/>
              <a:ea typeface="Menlo" charset="0"/>
              <a:cs typeface="Menlo" charset="0"/>
            </a:endParaRPr>
          </a:p>
        </p:txBody>
      </p:sp>
      <p:sp>
        <p:nvSpPr>
          <p:cNvPr id="36" name="TextBox 35"/>
          <p:cNvSpPr txBox="1"/>
          <p:nvPr/>
        </p:nvSpPr>
        <p:spPr>
          <a:xfrm>
            <a:off x="4903217" y="3361740"/>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25,30</a:t>
            </a:r>
            <a:endParaRPr lang="en-US" sz="2000" dirty="0">
              <a:solidFill>
                <a:srgbClr val="FFC000"/>
              </a:solidFill>
              <a:latin typeface="Menlo" charset="0"/>
              <a:ea typeface="Menlo" charset="0"/>
              <a:cs typeface="Menlo" charset="0"/>
            </a:endParaRPr>
          </a:p>
        </p:txBody>
      </p:sp>
      <p:sp>
        <p:nvSpPr>
          <p:cNvPr id="39" name="Rounded Rectangle 38"/>
          <p:cNvSpPr/>
          <p:nvPr/>
        </p:nvSpPr>
        <p:spPr>
          <a:xfrm>
            <a:off x="2680694" y="4221466"/>
            <a:ext cx="3296833" cy="1109069"/>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3886022" y="6085469"/>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52" name="Group 51"/>
          <p:cNvGrpSpPr/>
          <p:nvPr/>
        </p:nvGrpSpPr>
        <p:grpSpPr>
          <a:xfrm>
            <a:off x="7474137" y="1397064"/>
            <a:ext cx="4259923" cy="2456273"/>
            <a:chOff x="7403799" y="1406844"/>
            <a:chExt cx="4259923" cy="2456273"/>
          </a:xfrm>
        </p:grpSpPr>
        <p:grpSp>
          <p:nvGrpSpPr>
            <p:cNvPr id="19" name="Group 18"/>
            <p:cNvGrpSpPr/>
            <p:nvPr/>
          </p:nvGrpSpPr>
          <p:grpSpPr>
            <a:xfrm>
              <a:off x="7403799" y="1406844"/>
              <a:ext cx="4259923" cy="2456273"/>
              <a:chOff x="7466322" y="1027906"/>
              <a:chExt cx="4259923" cy="2456273"/>
            </a:xfrm>
          </p:grpSpPr>
          <p:sp>
            <p:nvSpPr>
              <p:cNvPr id="20" name="Rectangle 19"/>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21" name="Rectangle 20"/>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2" name="TextBox 21"/>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23" name="TextBox 22"/>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46" name="Rounded Rectangle 45"/>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ight Arrow 52"/>
          <p:cNvSpPr/>
          <p:nvPr/>
        </p:nvSpPr>
        <p:spPr>
          <a:xfrm>
            <a:off x="6244417" y="3067170"/>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4" name="Right Arrow 53"/>
          <p:cNvSpPr/>
          <p:nvPr/>
        </p:nvSpPr>
        <p:spPr>
          <a:xfrm rot="9359953">
            <a:off x="6093202" y="4265976"/>
            <a:ext cx="176781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0" name="TextBox 29"/>
          <p:cNvSpPr txBox="1"/>
          <p:nvPr/>
        </p:nvSpPr>
        <p:spPr>
          <a:xfrm>
            <a:off x="3852057" y="4318115"/>
            <a:ext cx="954106" cy="400110"/>
          </a:xfrm>
          <a:prstGeom prst="rect">
            <a:avLst/>
          </a:prstGeom>
          <a:solidFill>
            <a:schemeClr val="tx1">
              <a:lumMod val="50000"/>
              <a:lumOff val="50000"/>
            </a:schemeClr>
          </a:solidFill>
        </p:spPr>
        <p:txBody>
          <a:bodyPr wrap="square" rtlCol="0">
            <a:spAutoFit/>
          </a:bodyPr>
          <a:lstStyle/>
          <a:p>
            <a:pPr algn="ctr"/>
            <a:r>
              <a:rPr lang="en-US" sz="2000" smtClean="0">
                <a:solidFill>
                  <a:srgbClr val="FFC000"/>
                </a:solidFill>
                <a:latin typeface="Menlo" charset="0"/>
                <a:ea typeface="Menlo" charset="0"/>
                <a:cs typeface="Menlo" charset="0"/>
              </a:rPr>
              <a:t>5,7</a:t>
            </a:r>
            <a:endParaRPr lang="en-US" sz="2000" dirty="0">
              <a:solidFill>
                <a:srgbClr val="FFC000"/>
              </a:solidFill>
              <a:latin typeface="Menlo" charset="0"/>
              <a:ea typeface="Menlo" charset="0"/>
              <a:cs typeface="Menlo" charset="0"/>
            </a:endParaRPr>
          </a:p>
        </p:txBody>
      </p:sp>
      <p:sp>
        <p:nvSpPr>
          <p:cNvPr id="34" name="TextBox 33"/>
          <p:cNvSpPr txBox="1"/>
          <p:nvPr/>
        </p:nvSpPr>
        <p:spPr>
          <a:xfrm>
            <a:off x="9212043" y="3088228"/>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22</a:t>
            </a:r>
            <a:endParaRPr lang="en-US" sz="2000" dirty="0">
              <a:solidFill>
                <a:srgbClr val="FFC000"/>
              </a:solidFill>
              <a:latin typeface="Menlo" charset="0"/>
              <a:ea typeface="Menlo" charset="0"/>
              <a:cs typeface="Menlo" charset="0"/>
            </a:endParaRPr>
          </a:p>
        </p:txBody>
      </p:sp>
      <p:sp>
        <p:nvSpPr>
          <p:cNvPr id="38" name="TextBox 37"/>
          <p:cNvSpPr txBox="1"/>
          <p:nvPr/>
        </p:nvSpPr>
        <p:spPr>
          <a:xfrm>
            <a:off x="2804161" y="4305052"/>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1,2</a:t>
            </a:r>
            <a:endParaRPr lang="en-US" sz="2000" dirty="0">
              <a:solidFill>
                <a:srgbClr val="FFC000"/>
              </a:solidFill>
              <a:latin typeface="Menlo" charset="0"/>
              <a:ea typeface="Menlo" charset="0"/>
              <a:cs typeface="Menlo" charset="0"/>
            </a:endParaRPr>
          </a:p>
        </p:txBody>
      </p:sp>
      <p:sp>
        <p:nvSpPr>
          <p:cNvPr id="40" name="TextBox 39"/>
          <p:cNvSpPr txBox="1"/>
          <p:nvPr/>
        </p:nvSpPr>
        <p:spPr>
          <a:xfrm>
            <a:off x="601056" y="2653008"/>
            <a:ext cx="1835480" cy="1200329"/>
          </a:xfrm>
          <a:prstGeom prst="rect">
            <a:avLst/>
          </a:prstGeom>
          <a:noFill/>
        </p:spPr>
        <p:txBody>
          <a:bodyPr wrap="square" rtlCol="0">
            <a:spAutoFit/>
          </a:bodyPr>
          <a:lstStyle/>
          <a:p>
            <a:r>
              <a:rPr lang="en-US" sz="2400" dirty="0" smtClean="0">
                <a:latin typeface="+mj-lt"/>
              </a:rPr>
              <a:t>Input:</a:t>
            </a:r>
          </a:p>
          <a:p>
            <a:r>
              <a:rPr lang="en-US" sz="2400" dirty="0" smtClean="0">
                <a:latin typeface="+mj-lt"/>
              </a:rPr>
              <a:t>Two sorted files</a:t>
            </a:r>
            <a:endParaRPr lang="en-US" sz="2400" dirty="0">
              <a:latin typeface="+mj-lt"/>
            </a:endParaRPr>
          </a:p>
        </p:txBody>
      </p:sp>
      <p:sp>
        <p:nvSpPr>
          <p:cNvPr id="41" name="TextBox 40"/>
          <p:cNvSpPr txBox="1"/>
          <p:nvPr/>
        </p:nvSpPr>
        <p:spPr>
          <a:xfrm>
            <a:off x="601056" y="4130206"/>
            <a:ext cx="1835480" cy="1200329"/>
          </a:xfrm>
          <a:prstGeom prst="rect">
            <a:avLst/>
          </a:prstGeom>
          <a:noFill/>
        </p:spPr>
        <p:txBody>
          <a:bodyPr wrap="square" rtlCol="0">
            <a:spAutoFit/>
          </a:bodyPr>
          <a:lstStyle/>
          <a:p>
            <a:r>
              <a:rPr lang="en-US" sz="2400" dirty="0" smtClean="0">
                <a:latin typeface="+mj-lt"/>
              </a:rPr>
              <a:t>Output:</a:t>
            </a:r>
          </a:p>
          <a:p>
            <a:r>
              <a:rPr lang="en-US" sz="2400" dirty="0" smtClean="0">
                <a:latin typeface="+mj-lt"/>
              </a:rPr>
              <a:t>One </a:t>
            </a:r>
            <a:r>
              <a:rPr lang="en-US" sz="2400" i="1" dirty="0" smtClean="0">
                <a:latin typeface="+mj-lt"/>
              </a:rPr>
              <a:t>merged</a:t>
            </a:r>
            <a:r>
              <a:rPr lang="en-US" sz="2400" dirty="0" smtClean="0">
                <a:latin typeface="+mj-lt"/>
              </a:rPr>
              <a:t> sorted file</a:t>
            </a:r>
            <a:endParaRPr lang="en-US" sz="2400" dirty="0">
              <a:latin typeface="+mj-lt"/>
            </a:endParaRPr>
          </a:p>
        </p:txBody>
      </p:sp>
      <p:sp>
        <p:nvSpPr>
          <p:cNvPr id="42" name="TextBox 41"/>
          <p:cNvSpPr txBox="1"/>
          <p:nvPr/>
        </p:nvSpPr>
        <p:spPr>
          <a:xfrm>
            <a:off x="2216639" y="2672604"/>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sp>
        <p:nvSpPr>
          <p:cNvPr id="47" name="TextBox 46"/>
          <p:cNvSpPr txBox="1"/>
          <p:nvPr/>
        </p:nvSpPr>
        <p:spPr>
          <a:xfrm>
            <a:off x="2216226" y="3361740"/>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
        <p:nvSpPr>
          <p:cNvPr id="31" name="TextBox 30"/>
          <p:cNvSpPr txBox="1"/>
          <p:nvPr/>
        </p:nvSpPr>
        <p:spPr>
          <a:xfrm>
            <a:off x="8000672" y="3095788"/>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11</a:t>
            </a:r>
            <a:endParaRPr lang="en-US" sz="2000" dirty="0">
              <a:solidFill>
                <a:srgbClr val="FFC000"/>
              </a:solidFill>
              <a:latin typeface="Menlo" charset="0"/>
              <a:ea typeface="Menlo" charset="0"/>
              <a:cs typeface="Menlo" charset="0"/>
            </a:endParaRPr>
          </a:p>
        </p:txBody>
      </p:sp>
    </p:spTree>
    <p:extLst>
      <p:ext uri="{BB962C8B-B14F-4D97-AF65-F5344CB8AC3E}">
        <p14:creationId xmlns:p14="http://schemas.microsoft.com/office/powerpoint/2010/main" val="84174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5E-6 4.44444E-6 L 0.19766 -0.00371 " pathEditMode="relative" rAng="0" ptsTypes="AA">
                                      <p:cBhvr>
                                        <p:cTn id="6" dur="2000" fill="hold"/>
                                        <p:tgtEl>
                                          <p:spTgt spid="31"/>
                                        </p:tgtEl>
                                        <p:attrNameLst>
                                          <p:attrName>ppt_x</p:attrName>
                                          <p:attrName>ppt_y</p:attrName>
                                        </p:attrNameLst>
                                      </p:cBhvr>
                                      <p:rCtr x="9883" y="-1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a:t>
            </a:r>
            <a:r>
              <a:rPr lang="en-US" dirty="0" smtClean="0"/>
              <a:t>. The Buffer</a:t>
            </a:r>
            <a:endParaRPr lang="en-US" dirty="0"/>
          </a:p>
        </p:txBody>
      </p:sp>
      <p:sp>
        <p:nvSpPr>
          <p:cNvPr id="4" name="Slide Number Placeholder 3"/>
          <p:cNvSpPr>
            <a:spLocks noGrp="1"/>
          </p:cNvSpPr>
          <p:nvPr>
            <p:ph type="sldNum" sz="quarter" idx="12"/>
          </p:nvPr>
        </p:nvSpPr>
        <p:spPr/>
        <p:txBody>
          <a:bodyPr/>
          <a:lstStyle/>
          <a:p>
            <a:fld id="{40A01959-B587-3B45-A9B3-C17F42F09305}" type="slidenum">
              <a:rPr lang="en-US" smtClean="0"/>
              <a:t>3</a:t>
            </a:fld>
            <a:endParaRPr lang="en-US"/>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1843774"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11  </a:t>
              </a:r>
              <a:r>
                <a:rPr lang="en-US" sz="1400" b="1" i="1" dirty="0" smtClean="0">
                  <a:solidFill>
                    <a:schemeClr val="tx1">
                      <a:lumMod val="65000"/>
                      <a:lumOff val="35000"/>
                    </a:schemeClr>
                  </a:solidFill>
                  <a:latin typeface="+mj-lt"/>
                </a:rPr>
                <a:t>&gt;  Section 2</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567658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External Merge Algorithm</a:t>
            </a:r>
            <a:endParaRPr lang="en-US" dirty="0"/>
          </a:p>
        </p:txBody>
      </p:sp>
      <p:grpSp>
        <p:nvGrpSpPr>
          <p:cNvPr id="16" name="Group 15"/>
          <p:cNvGrpSpPr/>
          <p:nvPr/>
        </p:nvGrpSpPr>
        <p:grpSpPr>
          <a:xfrm>
            <a:off x="0" y="-22510"/>
            <a:ext cx="12192000" cy="307777"/>
            <a:chOff x="0" y="-22510"/>
            <a:chExt cx="12192000" cy="307777"/>
          </a:xfrm>
        </p:grpSpPr>
        <p:sp>
          <p:nvSpPr>
            <p:cNvPr id="17" name="Rectangle 1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8" name="TextBox 17"/>
            <p:cNvSpPr txBox="1"/>
            <p:nvPr/>
          </p:nvSpPr>
          <p:spPr>
            <a:xfrm>
              <a:off x="188780" y="-22510"/>
              <a:ext cx="318721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11  </a:t>
              </a:r>
              <a:r>
                <a:rPr lang="en-US" sz="1400" b="1" i="1" dirty="0" smtClean="0">
                  <a:solidFill>
                    <a:schemeClr val="tx1">
                      <a:lumMod val="65000"/>
                      <a:lumOff val="35000"/>
                    </a:schemeClr>
                  </a:solidFill>
                  <a:latin typeface="+mj-lt"/>
                </a:rPr>
                <a:t>&gt;  Section 3  &gt;  External merge</a:t>
              </a:r>
              <a:endParaRPr lang="en-US" sz="1400" b="1" i="1" dirty="0">
                <a:solidFill>
                  <a:schemeClr val="tx1">
                    <a:lumMod val="65000"/>
                    <a:lumOff val="35000"/>
                  </a:schemeClr>
                </a:solidFill>
                <a:latin typeface="+mj-lt"/>
              </a:endParaRPr>
            </a:p>
          </p:txBody>
        </p:sp>
      </p:grpSp>
      <p:sp>
        <p:nvSpPr>
          <p:cNvPr id="25" name="Can 24"/>
          <p:cNvSpPr/>
          <p:nvPr/>
        </p:nvSpPr>
        <p:spPr>
          <a:xfrm>
            <a:off x="2600324" y="1793054"/>
            <a:ext cx="3457575" cy="4190049"/>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29" name="Rounded Rectangle 28"/>
          <p:cNvSpPr/>
          <p:nvPr/>
        </p:nvSpPr>
        <p:spPr>
          <a:xfrm>
            <a:off x="2699249" y="2544333"/>
            <a:ext cx="3296832" cy="58332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2699248" y="3270133"/>
            <a:ext cx="3296833" cy="58332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874072" y="3361740"/>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23,24</a:t>
            </a:r>
            <a:endParaRPr lang="en-US" sz="2000" dirty="0">
              <a:solidFill>
                <a:srgbClr val="FFC000"/>
              </a:solidFill>
              <a:latin typeface="Menlo" charset="0"/>
              <a:ea typeface="Menlo" charset="0"/>
              <a:cs typeface="Menlo" charset="0"/>
            </a:endParaRPr>
          </a:p>
        </p:txBody>
      </p:sp>
      <p:sp>
        <p:nvSpPr>
          <p:cNvPr id="36" name="TextBox 35"/>
          <p:cNvSpPr txBox="1"/>
          <p:nvPr/>
        </p:nvSpPr>
        <p:spPr>
          <a:xfrm>
            <a:off x="4903217" y="3361740"/>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25,30</a:t>
            </a:r>
            <a:endParaRPr lang="en-US" sz="2000" dirty="0">
              <a:solidFill>
                <a:srgbClr val="FFC000"/>
              </a:solidFill>
              <a:latin typeface="Menlo" charset="0"/>
              <a:ea typeface="Menlo" charset="0"/>
              <a:cs typeface="Menlo" charset="0"/>
            </a:endParaRPr>
          </a:p>
        </p:txBody>
      </p:sp>
      <p:sp>
        <p:nvSpPr>
          <p:cNvPr id="39" name="Rounded Rectangle 38"/>
          <p:cNvSpPr/>
          <p:nvPr/>
        </p:nvSpPr>
        <p:spPr>
          <a:xfrm>
            <a:off x="2680694" y="4221466"/>
            <a:ext cx="3296833" cy="1109069"/>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3886022" y="6085469"/>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52" name="Group 51"/>
          <p:cNvGrpSpPr/>
          <p:nvPr/>
        </p:nvGrpSpPr>
        <p:grpSpPr>
          <a:xfrm>
            <a:off x="7474137" y="1397064"/>
            <a:ext cx="4259923" cy="2456273"/>
            <a:chOff x="7403799" y="1406844"/>
            <a:chExt cx="4259923" cy="2456273"/>
          </a:xfrm>
        </p:grpSpPr>
        <p:grpSp>
          <p:nvGrpSpPr>
            <p:cNvPr id="19" name="Group 18"/>
            <p:cNvGrpSpPr/>
            <p:nvPr/>
          </p:nvGrpSpPr>
          <p:grpSpPr>
            <a:xfrm>
              <a:off x="7403799" y="1406844"/>
              <a:ext cx="4259923" cy="2456273"/>
              <a:chOff x="7466322" y="1027906"/>
              <a:chExt cx="4259923" cy="2456273"/>
            </a:xfrm>
          </p:grpSpPr>
          <p:sp>
            <p:nvSpPr>
              <p:cNvPr id="20" name="Rectangle 19"/>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21" name="Rectangle 20"/>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2" name="TextBox 21"/>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23" name="TextBox 22"/>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46" name="Rounded Rectangle 45"/>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ight Arrow 52"/>
          <p:cNvSpPr/>
          <p:nvPr/>
        </p:nvSpPr>
        <p:spPr>
          <a:xfrm>
            <a:off x="6244417" y="3067170"/>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4" name="Right Arrow 53"/>
          <p:cNvSpPr/>
          <p:nvPr/>
        </p:nvSpPr>
        <p:spPr>
          <a:xfrm rot="9359953">
            <a:off x="6093202" y="4265976"/>
            <a:ext cx="176781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0" name="TextBox 29"/>
          <p:cNvSpPr txBox="1"/>
          <p:nvPr/>
        </p:nvSpPr>
        <p:spPr>
          <a:xfrm>
            <a:off x="3852057" y="4318115"/>
            <a:ext cx="954106" cy="400110"/>
          </a:xfrm>
          <a:prstGeom prst="rect">
            <a:avLst/>
          </a:prstGeom>
          <a:solidFill>
            <a:schemeClr val="tx1">
              <a:lumMod val="50000"/>
              <a:lumOff val="50000"/>
            </a:schemeClr>
          </a:solidFill>
        </p:spPr>
        <p:txBody>
          <a:bodyPr wrap="square" rtlCol="0">
            <a:spAutoFit/>
          </a:bodyPr>
          <a:lstStyle/>
          <a:p>
            <a:pPr algn="ctr"/>
            <a:r>
              <a:rPr lang="en-US" sz="2000" smtClean="0">
                <a:solidFill>
                  <a:srgbClr val="FFC000"/>
                </a:solidFill>
                <a:latin typeface="Menlo" charset="0"/>
                <a:ea typeface="Menlo" charset="0"/>
                <a:cs typeface="Menlo" charset="0"/>
              </a:rPr>
              <a:t>5,7</a:t>
            </a:r>
            <a:endParaRPr lang="en-US" sz="2000" dirty="0">
              <a:solidFill>
                <a:srgbClr val="FFC000"/>
              </a:solidFill>
              <a:latin typeface="Menlo" charset="0"/>
              <a:ea typeface="Menlo" charset="0"/>
              <a:cs typeface="Menlo" charset="0"/>
            </a:endParaRPr>
          </a:p>
        </p:txBody>
      </p:sp>
      <p:sp>
        <p:nvSpPr>
          <p:cNvPr id="34" name="TextBox 33"/>
          <p:cNvSpPr txBox="1"/>
          <p:nvPr/>
        </p:nvSpPr>
        <p:spPr>
          <a:xfrm>
            <a:off x="9212043" y="3088228"/>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22</a:t>
            </a:r>
            <a:endParaRPr lang="en-US" sz="2000" dirty="0">
              <a:solidFill>
                <a:srgbClr val="FFC000"/>
              </a:solidFill>
              <a:latin typeface="Menlo" charset="0"/>
              <a:ea typeface="Menlo" charset="0"/>
              <a:cs typeface="Menlo" charset="0"/>
            </a:endParaRPr>
          </a:p>
        </p:txBody>
      </p:sp>
      <p:sp>
        <p:nvSpPr>
          <p:cNvPr id="38" name="TextBox 37"/>
          <p:cNvSpPr txBox="1"/>
          <p:nvPr/>
        </p:nvSpPr>
        <p:spPr>
          <a:xfrm>
            <a:off x="2804161" y="4305052"/>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1,2</a:t>
            </a:r>
            <a:endParaRPr lang="en-US" sz="2000" dirty="0">
              <a:solidFill>
                <a:srgbClr val="FFC000"/>
              </a:solidFill>
              <a:latin typeface="Menlo" charset="0"/>
              <a:ea typeface="Menlo" charset="0"/>
              <a:cs typeface="Menlo" charset="0"/>
            </a:endParaRPr>
          </a:p>
        </p:txBody>
      </p:sp>
      <p:sp>
        <p:nvSpPr>
          <p:cNvPr id="40" name="TextBox 39"/>
          <p:cNvSpPr txBox="1"/>
          <p:nvPr/>
        </p:nvSpPr>
        <p:spPr>
          <a:xfrm>
            <a:off x="601056" y="2653008"/>
            <a:ext cx="1835480" cy="1200329"/>
          </a:xfrm>
          <a:prstGeom prst="rect">
            <a:avLst/>
          </a:prstGeom>
          <a:noFill/>
        </p:spPr>
        <p:txBody>
          <a:bodyPr wrap="square" rtlCol="0">
            <a:spAutoFit/>
          </a:bodyPr>
          <a:lstStyle/>
          <a:p>
            <a:r>
              <a:rPr lang="en-US" sz="2400" dirty="0" smtClean="0">
                <a:latin typeface="+mj-lt"/>
              </a:rPr>
              <a:t>Input:</a:t>
            </a:r>
          </a:p>
          <a:p>
            <a:r>
              <a:rPr lang="en-US" sz="2400" dirty="0" smtClean="0">
                <a:latin typeface="+mj-lt"/>
              </a:rPr>
              <a:t>Two sorted files</a:t>
            </a:r>
            <a:endParaRPr lang="en-US" sz="2400" dirty="0">
              <a:latin typeface="+mj-lt"/>
            </a:endParaRPr>
          </a:p>
        </p:txBody>
      </p:sp>
      <p:sp>
        <p:nvSpPr>
          <p:cNvPr id="41" name="TextBox 40"/>
          <p:cNvSpPr txBox="1"/>
          <p:nvPr/>
        </p:nvSpPr>
        <p:spPr>
          <a:xfrm>
            <a:off x="601056" y="4130206"/>
            <a:ext cx="1835480" cy="1200329"/>
          </a:xfrm>
          <a:prstGeom prst="rect">
            <a:avLst/>
          </a:prstGeom>
          <a:noFill/>
        </p:spPr>
        <p:txBody>
          <a:bodyPr wrap="square" rtlCol="0">
            <a:spAutoFit/>
          </a:bodyPr>
          <a:lstStyle/>
          <a:p>
            <a:r>
              <a:rPr lang="en-US" sz="2400" dirty="0" smtClean="0">
                <a:latin typeface="+mj-lt"/>
              </a:rPr>
              <a:t>Output:</a:t>
            </a:r>
          </a:p>
          <a:p>
            <a:r>
              <a:rPr lang="en-US" sz="2400" dirty="0" smtClean="0">
                <a:latin typeface="+mj-lt"/>
              </a:rPr>
              <a:t>One </a:t>
            </a:r>
            <a:r>
              <a:rPr lang="en-US" sz="2400" i="1" dirty="0" smtClean="0">
                <a:latin typeface="+mj-lt"/>
              </a:rPr>
              <a:t>merged</a:t>
            </a:r>
            <a:r>
              <a:rPr lang="en-US" sz="2400" dirty="0" smtClean="0">
                <a:latin typeface="+mj-lt"/>
              </a:rPr>
              <a:t> sorted file</a:t>
            </a:r>
            <a:endParaRPr lang="en-US" sz="2400" dirty="0">
              <a:latin typeface="+mj-lt"/>
            </a:endParaRPr>
          </a:p>
        </p:txBody>
      </p:sp>
      <p:sp>
        <p:nvSpPr>
          <p:cNvPr id="42" name="TextBox 41"/>
          <p:cNvSpPr txBox="1"/>
          <p:nvPr/>
        </p:nvSpPr>
        <p:spPr>
          <a:xfrm>
            <a:off x="2216639" y="2672604"/>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sp>
        <p:nvSpPr>
          <p:cNvPr id="47" name="TextBox 46"/>
          <p:cNvSpPr txBox="1"/>
          <p:nvPr/>
        </p:nvSpPr>
        <p:spPr>
          <a:xfrm>
            <a:off x="2216226" y="3361740"/>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
        <p:nvSpPr>
          <p:cNvPr id="31" name="TextBox 30"/>
          <p:cNvSpPr txBox="1"/>
          <p:nvPr/>
        </p:nvSpPr>
        <p:spPr>
          <a:xfrm>
            <a:off x="10434293" y="3088228"/>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11</a:t>
            </a:r>
            <a:endParaRPr lang="en-US" sz="2000" dirty="0">
              <a:solidFill>
                <a:srgbClr val="FFC000"/>
              </a:solidFill>
              <a:latin typeface="Menlo" charset="0"/>
              <a:ea typeface="Menlo" charset="0"/>
              <a:cs typeface="Menlo" charset="0"/>
            </a:endParaRPr>
          </a:p>
        </p:txBody>
      </p:sp>
      <p:sp>
        <p:nvSpPr>
          <p:cNvPr id="32" name="TextBox 31"/>
          <p:cNvSpPr txBox="1"/>
          <p:nvPr/>
        </p:nvSpPr>
        <p:spPr>
          <a:xfrm>
            <a:off x="4903242" y="2635940"/>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20,31</a:t>
            </a:r>
            <a:endParaRPr lang="en-US" sz="2000" dirty="0">
              <a:solidFill>
                <a:srgbClr val="FFC000"/>
              </a:solidFill>
              <a:latin typeface="Menlo" charset="0"/>
              <a:ea typeface="Menlo" charset="0"/>
              <a:cs typeface="Menlo" charset="0"/>
            </a:endParaRPr>
          </a:p>
        </p:txBody>
      </p:sp>
      <p:sp>
        <p:nvSpPr>
          <p:cNvPr id="3" name="TextBox 2"/>
          <p:cNvSpPr txBox="1"/>
          <p:nvPr/>
        </p:nvSpPr>
        <p:spPr>
          <a:xfrm>
            <a:off x="7571991" y="4938321"/>
            <a:ext cx="3106941" cy="830997"/>
          </a:xfrm>
          <a:prstGeom prst="rect">
            <a:avLst/>
          </a:prstGeom>
          <a:noFill/>
        </p:spPr>
        <p:txBody>
          <a:bodyPr wrap="none" rtlCol="0">
            <a:spAutoFit/>
          </a:bodyPr>
          <a:lstStyle/>
          <a:p>
            <a:r>
              <a:rPr lang="en-US" sz="4800" smtClean="0"/>
              <a:t>And so on…</a:t>
            </a:r>
            <a:endParaRPr lang="en-US" sz="4800"/>
          </a:p>
        </p:txBody>
      </p:sp>
      <p:sp>
        <p:nvSpPr>
          <p:cNvPr id="37" name="TextBox 36"/>
          <p:cNvSpPr txBox="1"/>
          <p:nvPr/>
        </p:nvSpPr>
        <p:spPr>
          <a:xfrm>
            <a:off x="8616270" y="5854636"/>
            <a:ext cx="2993511" cy="52322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smtClean="0">
                <a:latin typeface="+mj-lt"/>
              </a:rPr>
              <a:t>See IPython demo!</a:t>
            </a:r>
            <a:endParaRPr lang="en-US" sz="2800" b="1" dirty="0">
              <a:latin typeface="+mj-lt"/>
            </a:endParaRPr>
          </a:p>
        </p:txBody>
      </p:sp>
    </p:spTree>
    <p:extLst>
      <p:ext uri="{BB962C8B-B14F-4D97-AF65-F5344CB8AC3E}">
        <p14:creationId xmlns:p14="http://schemas.microsoft.com/office/powerpoint/2010/main" val="167313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95833E-6 4.07407E-6 L 0.25364 0.06435 " pathEditMode="relative" rAng="0" ptsTypes="AA">
                                      <p:cBhvr>
                                        <p:cTn id="6" dur="2000" fill="hold"/>
                                        <p:tgtEl>
                                          <p:spTgt spid="32"/>
                                        </p:tgtEl>
                                        <p:attrNameLst>
                                          <p:attrName>ppt_x</p:attrName>
                                          <p:attrName>ppt_y</p:attrName>
                                        </p:attrNameLst>
                                      </p:cBhvr>
                                      <p:rCtr x="12682" y="3218"/>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50210"/>
            <a:ext cx="8229600" cy="2336575"/>
          </a:xfrm>
        </p:spPr>
        <p:txBody>
          <a:bodyPr>
            <a:normAutofit/>
          </a:bodyPr>
          <a:lstStyle/>
          <a:p>
            <a:r>
              <a:rPr lang="en-US" dirty="0" smtClean="0"/>
              <a:t>We can merge lists of </a:t>
            </a:r>
            <a:r>
              <a:rPr lang="en-US" b="1" dirty="0" smtClean="0"/>
              <a:t>arbitrary </a:t>
            </a:r>
            <a:br>
              <a:rPr lang="en-US" b="1" dirty="0" smtClean="0"/>
            </a:br>
            <a:r>
              <a:rPr lang="en-US" b="1" dirty="0" smtClean="0"/>
              <a:t>length </a:t>
            </a:r>
            <a:r>
              <a:rPr lang="en-US" dirty="0" smtClean="0"/>
              <a:t>with </a:t>
            </a:r>
            <a:r>
              <a:rPr lang="en-US" i="1" dirty="0" smtClean="0"/>
              <a:t>only</a:t>
            </a:r>
            <a:r>
              <a:rPr lang="en-US" dirty="0" smtClean="0"/>
              <a:t> 3 buffer pages.</a:t>
            </a:r>
            <a:endParaRPr lang="en-US" dirty="0"/>
          </a:p>
        </p:txBody>
      </p:sp>
      <p:sp>
        <p:nvSpPr>
          <p:cNvPr id="4" name="Rectangle 3"/>
          <p:cNvSpPr/>
          <p:nvPr/>
        </p:nvSpPr>
        <p:spPr>
          <a:xfrm>
            <a:off x="2170081" y="2836995"/>
            <a:ext cx="7851838" cy="1938992"/>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a:spAutoFit/>
          </a:bodyPr>
          <a:lstStyle/>
          <a:p>
            <a:pPr algn="ctr" defTabSz="457200"/>
            <a:r>
              <a:rPr lang="en-US" sz="4000" dirty="0">
                <a:solidFill>
                  <a:prstClr val="black"/>
                </a:solidFill>
                <a:latin typeface="+mj-lt"/>
              </a:rPr>
              <a:t>If l</a:t>
            </a:r>
            <a:r>
              <a:rPr lang="en-US" sz="4000" dirty="0" smtClean="0">
                <a:solidFill>
                  <a:prstClr val="black"/>
                </a:solidFill>
                <a:latin typeface="+mj-lt"/>
              </a:rPr>
              <a:t>ists </a:t>
            </a:r>
            <a:r>
              <a:rPr lang="en-US" sz="4000" dirty="0">
                <a:solidFill>
                  <a:prstClr val="black"/>
                </a:solidFill>
                <a:latin typeface="+mj-lt"/>
              </a:rPr>
              <a:t>of size </a:t>
            </a:r>
            <a:r>
              <a:rPr lang="en-US" sz="4000" dirty="0" smtClean="0">
                <a:solidFill>
                  <a:prstClr val="black"/>
                </a:solidFill>
                <a:latin typeface="+mj-lt"/>
              </a:rPr>
              <a:t>M and </a:t>
            </a:r>
            <a:r>
              <a:rPr lang="en-US" sz="4000" dirty="0">
                <a:solidFill>
                  <a:prstClr val="black"/>
                </a:solidFill>
                <a:latin typeface="+mj-lt"/>
              </a:rPr>
              <a:t>N</a:t>
            </a:r>
            <a:r>
              <a:rPr lang="en-US" sz="4000" dirty="0" smtClean="0">
                <a:solidFill>
                  <a:prstClr val="black"/>
                </a:solidFill>
                <a:latin typeface="+mj-lt"/>
              </a:rPr>
              <a:t>, </a:t>
            </a:r>
            <a:r>
              <a:rPr lang="en-US" sz="4000" dirty="0">
                <a:solidFill>
                  <a:prstClr val="black"/>
                </a:solidFill>
                <a:latin typeface="+mj-lt"/>
              </a:rPr>
              <a:t>then</a:t>
            </a:r>
          </a:p>
          <a:p>
            <a:pPr algn="ctr" defTabSz="457200"/>
            <a:r>
              <a:rPr lang="en-US" sz="4000" b="1" dirty="0">
                <a:solidFill>
                  <a:prstClr val="black"/>
                </a:solidFill>
                <a:latin typeface="+mj-lt"/>
              </a:rPr>
              <a:t>Cost:</a:t>
            </a:r>
            <a:r>
              <a:rPr lang="en-US" sz="4000" dirty="0">
                <a:solidFill>
                  <a:prstClr val="black"/>
                </a:solidFill>
                <a:latin typeface="+mj-lt"/>
              </a:rPr>
              <a:t> </a:t>
            </a:r>
            <a:r>
              <a:rPr lang="en-US" sz="4000" dirty="0" smtClean="0">
                <a:solidFill>
                  <a:prstClr val="black"/>
                </a:solidFill>
                <a:latin typeface="+mj-lt"/>
              </a:rPr>
              <a:t>2(M+N) IOs</a:t>
            </a:r>
          </a:p>
          <a:p>
            <a:pPr algn="ctr" defTabSz="457200"/>
            <a:r>
              <a:rPr lang="en-US" sz="4000" dirty="0" smtClean="0">
                <a:solidFill>
                  <a:prstClr val="black"/>
                </a:solidFill>
                <a:latin typeface="+mj-lt"/>
              </a:rPr>
              <a:t>Each page is read once, written once</a:t>
            </a:r>
            <a:endParaRPr lang="en-US" sz="4000" dirty="0">
              <a:solidFill>
                <a:prstClr val="black"/>
              </a:solidFill>
              <a:latin typeface="+mj-lt"/>
            </a:endParaRPr>
          </a:p>
        </p:txBody>
      </p:sp>
      <p:sp>
        <p:nvSpPr>
          <p:cNvPr id="5" name="Rectangle 4"/>
          <p:cNvSpPr/>
          <p:nvPr/>
        </p:nvSpPr>
        <p:spPr>
          <a:xfrm>
            <a:off x="964164" y="5660803"/>
            <a:ext cx="10263673" cy="707886"/>
          </a:xfrm>
          <a:prstGeom prst="rect">
            <a:avLst/>
          </a:prstGeom>
        </p:spPr>
        <p:txBody>
          <a:bodyPr wrap="square">
            <a:spAutoFit/>
          </a:bodyPr>
          <a:lstStyle/>
          <a:p>
            <a:pPr algn="ctr" defTabSz="457200"/>
            <a:r>
              <a:rPr lang="en-US" sz="4000" dirty="0" smtClean="0">
                <a:solidFill>
                  <a:prstClr val="black"/>
                </a:solidFill>
              </a:rPr>
              <a:t>With B+1 buffer pages, can merge B lists. How?</a:t>
            </a:r>
            <a:endParaRPr lang="en-US" sz="4000" dirty="0">
              <a:solidFill>
                <a:prstClr val="black"/>
              </a:solidFill>
            </a:endParaRPr>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8" name="TextBox 7"/>
            <p:cNvSpPr txBox="1"/>
            <p:nvPr/>
          </p:nvSpPr>
          <p:spPr>
            <a:xfrm>
              <a:off x="188780" y="-22510"/>
              <a:ext cx="318721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11  </a:t>
              </a:r>
              <a:r>
                <a:rPr lang="en-US" sz="1400" b="1" i="1" dirty="0" smtClean="0">
                  <a:solidFill>
                    <a:schemeClr val="tx1">
                      <a:lumMod val="65000"/>
                      <a:lumOff val="35000"/>
                    </a:schemeClr>
                  </a:solidFill>
                  <a:latin typeface="+mj-lt"/>
                </a:rPr>
                <a:t>&gt;  Section 3  &gt;  External merge</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251575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5"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163763"/>
            <a:ext cx="9144000" cy="2387600"/>
          </a:xfrm>
        </p:spPr>
        <p:txBody>
          <a:bodyPr/>
          <a:lstStyle/>
          <a:p>
            <a:r>
              <a:rPr lang="en-US" dirty="0" smtClean="0"/>
              <a:t>B+ Trees: </a:t>
            </a:r>
            <a:br>
              <a:rPr lang="en-US" dirty="0" smtClean="0"/>
            </a:br>
            <a:r>
              <a:rPr lang="en-US" dirty="0" smtClean="0"/>
              <a:t>An IO-Aware Index Structure</a:t>
            </a:r>
            <a:endParaRPr lang="en-US" dirty="0"/>
          </a:p>
        </p:txBody>
      </p:sp>
      <p:grpSp>
        <p:nvGrpSpPr>
          <p:cNvPr id="4" name="Group 3"/>
          <p:cNvGrpSpPr/>
          <p:nvPr/>
        </p:nvGrpSpPr>
        <p:grpSpPr>
          <a:xfrm>
            <a:off x="0" y="-22510"/>
            <a:ext cx="12192000" cy="307777"/>
            <a:chOff x="0" y="-22510"/>
            <a:chExt cx="12192000" cy="307777"/>
          </a:xfrm>
        </p:grpSpPr>
        <p:sp>
          <p:nvSpPr>
            <p:cNvPr id="5" name="Rectangle 4"/>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6" name="TextBox 5"/>
            <p:cNvSpPr txBox="1"/>
            <p:nvPr/>
          </p:nvSpPr>
          <p:spPr>
            <a:xfrm>
              <a:off x="188780" y="-22510"/>
              <a:ext cx="939681" cy="307777"/>
            </a:xfrm>
            <a:prstGeom prst="rect">
              <a:avLst/>
            </a:prstGeom>
            <a:noFill/>
          </p:spPr>
          <p:txBody>
            <a:bodyPr wrap="none" rtlCol="0">
              <a:spAutoFit/>
            </a:bodyPr>
            <a:lstStyle/>
            <a:p>
              <a:r>
                <a:rPr lang="en-US" sz="1400" b="1" i="1" smtClean="0">
                  <a:solidFill>
                    <a:schemeClr val="tx1">
                      <a:lumMod val="65000"/>
                      <a:lumOff val="35000"/>
                    </a:schemeClr>
                  </a:solidFill>
                  <a:latin typeface="+mj-lt"/>
                </a:rPr>
                <a:t>Lecture 12</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3995755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you don’t find it in the index, look very carefully through the entire catalog”</a:t>
            </a:r>
            <a:endParaRPr lang="en-US" dirty="0"/>
          </a:p>
        </p:txBody>
      </p:sp>
      <p:sp>
        <p:nvSpPr>
          <p:cNvPr id="3" name="Text Placeholder 2"/>
          <p:cNvSpPr>
            <a:spLocks noGrp="1"/>
          </p:cNvSpPr>
          <p:nvPr>
            <p:ph type="body" idx="1"/>
          </p:nvPr>
        </p:nvSpPr>
        <p:spPr/>
        <p:txBody>
          <a:bodyPr/>
          <a:lstStyle/>
          <a:p>
            <a:pPr algn="r"/>
            <a:r>
              <a:rPr lang="en-US" dirty="0" smtClean="0"/>
              <a:t>- Sears, Roebuck and Co., Consumers Guide, 1897</a:t>
            </a:r>
            <a:endParaRPr lang="en-US" dirty="0"/>
          </a:p>
        </p:txBody>
      </p:sp>
      <p:sp>
        <p:nvSpPr>
          <p:cNvPr id="6" name="Slide Number Placeholder 5"/>
          <p:cNvSpPr>
            <a:spLocks noGrp="1"/>
          </p:cNvSpPr>
          <p:nvPr>
            <p:ph type="sldNum" sz="quarter" idx="12"/>
          </p:nvPr>
        </p:nvSpPr>
        <p:spPr/>
        <p:txBody>
          <a:bodyPr/>
          <a:lstStyle/>
          <a:p>
            <a:fld id="{40A01959-B587-3B45-A9B3-C17F42F09305}" type="slidenum">
              <a:rPr lang="en-US" smtClean="0"/>
              <a:t>33</a:t>
            </a:fld>
            <a:endParaRPr lang="en-US"/>
          </a:p>
        </p:txBody>
      </p:sp>
      <p:grpSp>
        <p:nvGrpSpPr>
          <p:cNvPr id="8" name="Group 7"/>
          <p:cNvGrpSpPr/>
          <p:nvPr/>
        </p:nvGrpSpPr>
        <p:grpSpPr>
          <a:xfrm>
            <a:off x="0" y="-22510"/>
            <a:ext cx="12192000" cy="307777"/>
            <a:chOff x="0" y="-22510"/>
            <a:chExt cx="12192000" cy="307777"/>
          </a:xfrm>
        </p:grpSpPr>
        <p:sp>
          <p:nvSpPr>
            <p:cNvPr id="9" name="Rectangle 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0" name="TextBox 9"/>
            <p:cNvSpPr txBox="1"/>
            <p:nvPr/>
          </p:nvSpPr>
          <p:spPr>
            <a:xfrm>
              <a:off x="188780" y="-22510"/>
              <a:ext cx="939681" cy="307777"/>
            </a:xfrm>
            <a:prstGeom prst="rect">
              <a:avLst/>
            </a:prstGeom>
            <a:noFill/>
          </p:spPr>
          <p:txBody>
            <a:bodyPr wrap="none" rtlCol="0">
              <a:spAutoFit/>
            </a:bodyPr>
            <a:lstStyle/>
            <a:p>
              <a:r>
                <a:rPr lang="en-US" sz="1400" b="1" i="1" smtClean="0">
                  <a:solidFill>
                    <a:schemeClr val="tx1">
                      <a:lumMod val="65000"/>
                      <a:lumOff val="35000"/>
                    </a:schemeClr>
                  </a:solidFill>
                  <a:latin typeface="+mj-lt"/>
                </a:rPr>
                <a:t>Lecture 12</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6697851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Lecture</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endParaRPr lang="en-US" dirty="0" smtClean="0">
              <a:latin typeface="+mj-lt"/>
            </a:endParaRPr>
          </a:p>
          <a:p>
            <a:pPr marL="514350" indent="-514350">
              <a:buFont typeface="+mj-lt"/>
              <a:buAutoNum type="arabicPeriod"/>
            </a:pPr>
            <a:r>
              <a:rPr lang="en-US" i="1" dirty="0" smtClean="0">
                <a:latin typeface="+mj-lt"/>
              </a:rPr>
              <a:t>External Merge Sort &amp; Sorting Optimizations</a:t>
            </a:r>
          </a:p>
          <a:p>
            <a:pPr marL="514350" indent="-514350">
              <a:buFont typeface="+mj-lt"/>
              <a:buAutoNum type="arabicPeriod"/>
            </a:pPr>
            <a:endParaRPr lang="en-US" dirty="0" smtClean="0">
              <a:latin typeface="+mj-lt"/>
            </a:endParaRPr>
          </a:p>
          <a:p>
            <a:pPr marL="514350" indent="-514350">
              <a:buFont typeface="+mj-lt"/>
              <a:buAutoNum type="arabicPeriod"/>
            </a:pPr>
            <a:r>
              <a:rPr lang="en-US" dirty="0" smtClean="0">
                <a:latin typeface="+mj-lt"/>
              </a:rPr>
              <a:t>Indexes: Motivations &amp; Basics</a:t>
            </a:r>
          </a:p>
          <a:p>
            <a:pPr marL="514350" indent="-514350">
              <a:buFont typeface="+mj-lt"/>
              <a:buAutoNum type="arabicPeriod"/>
            </a:pPr>
            <a:endParaRPr lang="en-US" dirty="0">
              <a:latin typeface="+mj-lt"/>
            </a:endParaRPr>
          </a:p>
          <a:p>
            <a:pPr marL="514350" indent="-514350">
              <a:buFont typeface="+mj-lt"/>
              <a:buAutoNum type="arabicPeriod"/>
            </a:pPr>
            <a:r>
              <a:rPr lang="en-US" dirty="0" smtClean="0">
                <a:latin typeface="+mj-lt"/>
              </a:rPr>
              <a:t>B+ Trees</a:t>
            </a:r>
          </a:p>
          <a:p>
            <a:pPr marL="0" indent="0">
              <a:buNone/>
            </a:pPr>
            <a:endParaRPr lang="en-US" dirty="0">
              <a:latin typeface="+mj-lt"/>
            </a:endParaRPr>
          </a:p>
        </p:txBody>
      </p:sp>
      <p:sp>
        <p:nvSpPr>
          <p:cNvPr id="4" name="Slide Number Placeholder 3"/>
          <p:cNvSpPr>
            <a:spLocks noGrp="1"/>
          </p:cNvSpPr>
          <p:nvPr>
            <p:ph type="sldNum" sz="quarter" idx="12"/>
          </p:nvPr>
        </p:nvSpPr>
        <p:spPr/>
        <p:txBody>
          <a:bodyPr/>
          <a:lstStyle/>
          <a:p>
            <a:fld id="{DF92A6B5-0D7C-48A8-B49A-953CF10F77E3}" type="slidenum">
              <a:rPr lang="en-US" smtClean="0"/>
              <a:pPr/>
              <a:t>34</a:t>
            </a:fld>
            <a:endParaRPr lang="en-US"/>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939681" cy="307777"/>
            </a:xfrm>
            <a:prstGeom prst="rect">
              <a:avLst/>
            </a:prstGeom>
            <a:noFill/>
          </p:spPr>
          <p:txBody>
            <a:bodyPr wrap="none" rtlCol="0">
              <a:spAutoFit/>
            </a:bodyPr>
            <a:lstStyle/>
            <a:p>
              <a:r>
                <a:rPr lang="en-US" sz="1400" b="1" i="1" smtClean="0">
                  <a:solidFill>
                    <a:schemeClr val="tx1">
                      <a:lumMod val="65000"/>
                      <a:lumOff val="35000"/>
                    </a:schemeClr>
                  </a:solidFill>
                  <a:latin typeface="+mj-lt"/>
                </a:rPr>
                <a:t>Lecture 12</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6264947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External Merge Sort</a:t>
            </a:r>
            <a:endParaRPr lang="en-US" dirty="0"/>
          </a:p>
        </p:txBody>
      </p:sp>
      <p:sp>
        <p:nvSpPr>
          <p:cNvPr id="4" name="Slide Number Placeholder 3"/>
          <p:cNvSpPr>
            <a:spLocks noGrp="1"/>
          </p:cNvSpPr>
          <p:nvPr>
            <p:ph type="sldNum" sz="quarter" idx="12"/>
          </p:nvPr>
        </p:nvSpPr>
        <p:spPr/>
        <p:txBody>
          <a:bodyPr/>
          <a:lstStyle/>
          <a:p>
            <a:fld id="{40A01959-B587-3B45-A9B3-C17F42F09305}" type="slidenum">
              <a:rPr lang="en-US" smtClean="0"/>
              <a:t>35</a:t>
            </a:fld>
            <a:endParaRPr lang="en-US"/>
          </a:p>
        </p:txBody>
      </p:sp>
      <p:grpSp>
        <p:nvGrpSpPr>
          <p:cNvPr id="8" name="Group 7"/>
          <p:cNvGrpSpPr/>
          <p:nvPr/>
        </p:nvGrpSpPr>
        <p:grpSpPr>
          <a:xfrm>
            <a:off x="0" y="-22510"/>
            <a:ext cx="12192000" cy="307777"/>
            <a:chOff x="0" y="-22510"/>
            <a:chExt cx="12192000" cy="307777"/>
          </a:xfrm>
        </p:grpSpPr>
        <p:sp>
          <p:nvSpPr>
            <p:cNvPr id="9" name="Rectangle 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0" name="TextBox 9"/>
            <p:cNvSpPr txBox="1"/>
            <p:nvPr/>
          </p:nvSpPr>
          <p:spPr>
            <a:xfrm>
              <a:off x="188780" y="-22510"/>
              <a:ext cx="1843774" cy="307777"/>
            </a:xfrm>
            <a:prstGeom prst="rect">
              <a:avLst/>
            </a:prstGeom>
            <a:noFill/>
          </p:spPr>
          <p:txBody>
            <a:bodyPr wrap="none" rtlCol="0">
              <a:spAutoFit/>
            </a:bodyPr>
            <a:lstStyle/>
            <a:p>
              <a:r>
                <a:rPr lang="en-US" sz="1400" b="1" i="1" smtClean="0">
                  <a:solidFill>
                    <a:schemeClr val="tx1">
                      <a:lumMod val="65000"/>
                      <a:lumOff val="35000"/>
                    </a:schemeClr>
                  </a:solidFill>
                  <a:latin typeface="+mj-lt"/>
                </a:rPr>
                <a:t>Lecture 12  </a:t>
              </a:r>
              <a:r>
                <a:rPr lang="en-US" sz="1400" b="1" i="1" dirty="0" smtClean="0">
                  <a:solidFill>
                    <a:schemeClr val="tx1">
                      <a:lumMod val="65000"/>
                      <a:lumOff val="35000"/>
                    </a:schemeClr>
                  </a:solidFill>
                  <a:latin typeface="+mj-lt"/>
                </a:rPr>
                <a:t>&gt;  Section 1</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0345255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838200" y="1036042"/>
            <a:ext cx="5080000" cy="5080000"/>
          </a:xfrm>
          <a:prstGeom prst="rect">
            <a:avLst/>
          </a:prstGeom>
        </p:spPr>
      </p:pic>
      <p:sp>
        <p:nvSpPr>
          <p:cNvPr id="5" name="TextBox 4"/>
          <p:cNvSpPr txBox="1"/>
          <p:nvPr/>
        </p:nvSpPr>
        <p:spPr>
          <a:xfrm>
            <a:off x="5918200" y="1469984"/>
            <a:ext cx="6273800" cy="3970318"/>
          </a:xfrm>
          <a:prstGeom prst="rect">
            <a:avLst/>
          </a:prstGeom>
          <a:noFill/>
        </p:spPr>
        <p:txBody>
          <a:bodyPr wrap="square" rtlCol="0">
            <a:spAutoFit/>
          </a:bodyPr>
          <a:lstStyle/>
          <a:p>
            <a:r>
              <a:rPr lang="en-US" sz="3600" dirty="0" smtClean="0">
                <a:latin typeface="Helvetica Light" charset="0"/>
              </a:rPr>
              <a:t>Rumor has it that D.R.A.M’s next album will cover </a:t>
            </a:r>
            <a:r>
              <a:rPr lang="en-US" sz="3600" b="1" dirty="0" smtClean="0">
                <a:latin typeface="Helvetica Light" charset="0"/>
              </a:rPr>
              <a:t>external merge sort</a:t>
            </a:r>
            <a:r>
              <a:rPr lang="is-IS" sz="3600" dirty="0" smtClean="0">
                <a:latin typeface="Helvetica Light" charset="0"/>
              </a:rPr>
              <a:t>… </a:t>
            </a:r>
          </a:p>
          <a:p>
            <a:r>
              <a:rPr lang="en-US" sz="3600" dirty="0" smtClean="0">
                <a:latin typeface="Helvetica Light" charset="0"/>
              </a:rPr>
              <a:t>not just </a:t>
            </a:r>
            <a:r>
              <a:rPr lang="en-US" sz="3600" dirty="0" err="1" smtClean="0">
                <a:latin typeface="Helvetica Light" charset="0"/>
              </a:rPr>
              <a:t>wifi</a:t>
            </a:r>
            <a:r>
              <a:rPr lang="is-IS" sz="3600" dirty="0">
                <a:latin typeface="Helvetica Light" charset="0"/>
              </a:rPr>
              <a:t> </a:t>
            </a:r>
            <a:r>
              <a:rPr lang="is-IS" sz="3600" dirty="0" smtClean="0">
                <a:latin typeface="Helvetica Light" charset="0"/>
              </a:rPr>
              <a:t>&amp; passwords... </a:t>
            </a:r>
            <a:r>
              <a:rPr lang="en-US" sz="3600" dirty="0" smtClean="0">
                <a:latin typeface="Helvetica Light" charset="0"/>
              </a:rPr>
              <a:t>S</a:t>
            </a:r>
            <a:r>
              <a:rPr lang="is-IS" sz="3600" dirty="0" smtClean="0">
                <a:latin typeface="Helvetica Light" charset="0"/>
              </a:rPr>
              <a:t>adly cash machine was not about TX processing...</a:t>
            </a:r>
            <a:r>
              <a:rPr lang="is-IS" sz="3600" dirty="0" smtClean="0">
                <a:latin typeface="Helvetica Light" charset="0"/>
              </a:rPr>
              <a:t> </a:t>
            </a:r>
            <a:r>
              <a:rPr lang="is-IS" sz="3600" dirty="0" smtClean="0">
                <a:latin typeface="Helvetica Light" charset="0"/>
              </a:rPr>
              <a:t>until then...</a:t>
            </a:r>
            <a:endParaRPr lang="en-US" sz="3600" dirty="0">
              <a:latin typeface="Helvetica Light" charset="0"/>
            </a:endParaRPr>
          </a:p>
        </p:txBody>
      </p:sp>
    </p:spTree>
    <p:extLst>
      <p:ext uri="{BB962C8B-B14F-4D97-AF65-F5344CB8AC3E}">
        <p14:creationId xmlns:p14="http://schemas.microsoft.com/office/powerpoint/2010/main" val="4017008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will learn about in this section</a:t>
            </a:r>
            <a:endParaRPr lang="en-US" dirty="0"/>
          </a:p>
        </p:txBody>
      </p:sp>
      <p:sp>
        <p:nvSpPr>
          <p:cNvPr id="3" name="Content Placeholder 2"/>
          <p:cNvSpPr>
            <a:spLocks noGrp="1"/>
          </p:cNvSpPr>
          <p:nvPr>
            <p:ph idx="1"/>
          </p:nvPr>
        </p:nvSpPr>
        <p:spPr>
          <a:xfrm>
            <a:off x="838200" y="1825624"/>
            <a:ext cx="10515600" cy="4175783"/>
          </a:xfrm>
        </p:spPr>
        <p:txBody>
          <a:bodyPr>
            <a:normAutofit/>
          </a:bodyPr>
          <a:lstStyle/>
          <a:p>
            <a:pPr marL="514350" indent="-514350">
              <a:buFont typeface="+mj-lt"/>
              <a:buAutoNum type="arabicPeriod"/>
            </a:pPr>
            <a:r>
              <a:rPr lang="en-US" dirty="0" smtClean="0">
                <a:latin typeface="+mj-lt"/>
              </a:rPr>
              <a:t>External merge sort</a:t>
            </a:r>
          </a:p>
          <a:p>
            <a:pPr marL="514350" indent="-514350">
              <a:buAutoNum type="arabicPeriod"/>
            </a:pPr>
            <a:endParaRPr lang="en-US" dirty="0">
              <a:latin typeface="+mj-lt"/>
            </a:endParaRPr>
          </a:p>
          <a:p>
            <a:pPr marL="514350" indent="-514350">
              <a:buAutoNum type="arabicPeriod"/>
            </a:pPr>
            <a:r>
              <a:rPr lang="en-US" dirty="0" smtClean="0">
                <a:latin typeface="+mj-lt"/>
              </a:rPr>
              <a:t>External merge sort on larger files</a:t>
            </a:r>
          </a:p>
          <a:p>
            <a:pPr marL="514350" indent="-514350">
              <a:buAutoNum type="arabicPeriod"/>
            </a:pPr>
            <a:endParaRPr lang="en-US" dirty="0">
              <a:latin typeface="+mj-lt"/>
            </a:endParaRPr>
          </a:p>
          <a:p>
            <a:pPr marL="514350" indent="-514350">
              <a:buAutoNum type="arabicPeriod"/>
            </a:pPr>
            <a:r>
              <a:rPr lang="en-US" dirty="0" smtClean="0">
                <a:latin typeface="+mj-lt"/>
              </a:rPr>
              <a:t>Optimizations for sorting</a:t>
            </a:r>
          </a:p>
          <a:p>
            <a:pPr marL="0" indent="0">
              <a:buNone/>
            </a:pPr>
            <a:endParaRPr lang="en-US" dirty="0">
              <a:latin typeface="+mj-lt"/>
            </a:endParaRPr>
          </a:p>
        </p:txBody>
      </p:sp>
      <p:sp>
        <p:nvSpPr>
          <p:cNvPr id="4" name="Slide Number Placeholder 3"/>
          <p:cNvSpPr>
            <a:spLocks noGrp="1"/>
          </p:cNvSpPr>
          <p:nvPr>
            <p:ph type="sldNum" sz="quarter" idx="12"/>
          </p:nvPr>
        </p:nvSpPr>
        <p:spPr/>
        <p:txBody>
          <a:bodyPr/>
          <a:lstStyle/>
          <a:p>
            <a:fld id="{DF92A6B5-0D7C-48A8-B49A-953CF10F77E3}" type="slidenum">
              <a:rPr lang="en-US" smtClean="0"/>
              <a:pPr/>
              <a:t>37</a:t>
            </a:fld>
            <a:endParaRPr lang="en-US"/>
          </a:p>
        </p:txBody>
      </p:sp>
      <p:grpSp>
        <p:nvGrpSpPr>
          <p:cNvPr id="15" name="Group 14"/>
          <p:cNvGrpSpPr/>
          <p:nvPr/>
        </p:nvGrpSpPr>
        <p:grpSpPr>
          <a:xfrm>
            <a:off x="0" y="-22510"/>
            <a:ext cx="12192000" cy="307777"/>
            <a:chOff x="0" y="-22510"/>
            <a:chExt cx="12192000" cy="307777"/>
          </a:xfrm>
        </p:grpSpPr>
        <p:sp>
          <p:nvSpPr>
            <p:cNvPr id="16" name="Rectangle 1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7" name="TextBox 16"/>
            <p:cNvSpPr txBox="1"/>
            <p:nvPr/>
          </p:nvSpPr>
          <p:spPr>
            <a:xfrm>
              <a:off x="188780" y="-22510"/>
              <a:ext cx="1843774" cy="307777"/>
            </a:xfrm>
            <a:prstGeom prst="rect">
              <a:avLst/>
            </a:prstGeom>
            <a:noFill/>
          </p:spPr>
          <p:txBody>
            <a:bodyPr wrap="none" rtlCol="0">
              <a:spAutoFit/>
            </a:bodyPr>
            <a:lstStyle/>
            <a:p>
              <a:r>
                <a:rPr lang="en-US" sz="1400" b="1" i="1" smtClean="0">
                  <a:solidFill>
                    <a:schemeClr val="tx1">
                      <a:lumMod val="65000"/>
                      <a:lumOff val="35000"/>
                    </a:schemeClr>
                  </a:solidFill>
                  <a:latin typeface="+mj-lt"/>
                </a:rPr>
                <a:t>Lecture 12  </a:t>
              </a:r>
              <a:r>
                <a:rPr lang="en-US" sz="1400" b="1" i="1" dirty="0" smtClean="0">
                  <a:solidFill>
                    <a:schemeClr val="tx1">
                      <a:lumMod val="65000"/>
                      <a:lumOff val="35000"/>
                    </a:schemeClr>
                  </a:solidFill>
                  <a:latin typeface="+mj-lt"/>
                </a:rPr>
                <a:t>&gt;  Section 1</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2438337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prstTxWarp prst="textNoShape">
              <a:avLst/>
            </a:prstTxWarp>
          </a:bodyPr>
          <a:lstStyle/>
          <a:p>
            <a:endParaRPr lang="en-US">
              <a:solidFill>
                <a:prstClr val="black"/>
              </a:solidFill>
              <a:latin typeface="Calibri"/>
            </a:endParaRPr>
          </a:p>
        </p:txBody>
      </p:sp>
      <p:sp>
        <p:nvSpPr>
          <p:cNvPr id="5123"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prstTxWarp prst="textNoShape">
              <a:avLst/>
            </a:prstTxWarp>
          </a:bodyPr>
          <a:lstStyle/>
          <a:p>
            <a:endParaRPr lang="en-US">
              <a:solidFill>
                <a:prstClr val="black"/>
              </a:solidFill>
              <a:latin typeface="Calibri"/>
            </a:endParaRPr>
          </a:p>
        </p:txBody>
      </p:sp>
      <p:sp>
        <p:nvSpPr>
          <p:cNvPr id="5124" name="Rectangle 4"/>
          <p:cNvSpPr>
            <a:spLocks noGrp="1" noChangeArrowheads="1"/>
          </p:cNvSpPr>
          <p:nvPr>
            <p:ph type="title"/>
          </p:nvPr>
        </p:nvSpPr>
        <p:spPr>
          <a:noFill/>
          <a:ln/>
        </p:spPr>
        <p:txBody>
          <a:bodyPr/>
          <a:lstStyle/>
          <a:p>
            <a:r>
              <a:rPr lang="en-US" dirty="0" smtClean="0"/>
              <a:t>Recap: External Merge Algorithm</a:t>
            </a:r>
            <a:endParaRPr lang="en-US" dirty="0"/>
          </a:p>
        </p:txBody>
      </p:sp>
      <p:sp>
        <p:nvSpPr>
          <p:cNvPr id="5125" name="Rectangle 5"/>
          <p:cNvSpPr>
            <a:spLocks noGrp="1" noChangeArrowheads="1"/>
          </p:cNvSpPr>
          <p:nvPr>
            <p:ph type="body" idx="1"/>
          </p:nvPr>
        </p:nvSpPr>
        <p:spPr>
          <a:xfrm>
            <a:off x="838199" y="1828800"/>
            <a:ext cx="11077575" cy="4495800"/>
          </a:xfrm>
          <a:noFill/>
          <a:ln/>
        </p:spPr>
        <p:txBody>
          <a:bodyPr>
            <a:normAutofit/>
          </a:bodyPr>
          <a:lstStyle/>
          <a:p>
            <a:r>
              <a:rPr lang="en-US" sz="3200" dirty="0" smtClean="0"/>
              <a:t>Suppose we want to merge two </a:t>
            </a:r>
            <a:r>
              <a:rPr lang="en-US" sz="3200" b="1" dirty="0" smtClean="0"/>
              <a:t>sorted</a:t>
            </a:r>
            <a:r>
              <a:rPr lang="en-US" sz="3200" dirty="0" smtClean="0"/>
              <a:t> files both much larger than main memory (i.e. the buffer)</a:t>
            </a:r>
          </a:p>
          <a:p>
            <a:endParaRPr lang="en-US" sz="3200" dirty="0"/>
          </a:p>
          <a:p>
            <a:r>
              <a:rPr lang="en-US" sz="3200" dirty="0" smtClean="0"/>
              <a:t>We can use the </a:t>
            </a:r>
            <a:r>
              <a:rPr lang="en-US" sz="3200" b="1" dirty="0" smtClean="0"/>
              <a:t>external merge algorithm</a:t>
            </a:r>
            <a:r>
              <a:rPr lang="en-US" sz="3200" dirty="0" smtClean="0"/>
              <a:t> to merge files of </a:t>
            </a:r>
            <a:r>
              <a:rPr lang="en-US" sz="3200" b="1" i="1" dirty="0" smtClean="0"/>
              <a:t>arbitrary length</a:t>
            </a:r>
            <a:r>
              <a:rPr lang="en-US" sz="3200" dirty="0" smtClean="0"/>
              <a:t> in </a:t>
            </a:r>
            <a:r>
              <a:rPr lang="en-US" sz="3200" b="1" dirty="0" smtClean="0"/>
              <a:t>2*(N+M) IO </a:t>
            </a:r>
            <a:r>
              <a:rPr lang="en-US" sz="3200" dirty="0" smtClean="0"/>
              <a:t>operations with only </a:t>
            </a:r>
            <a:r>
              <a:rPr lang="en-US" sz="3200" b="1" dirty="0" smtClean="0"/>
              <a:t>3 buffer pages</a:t>
            </a:r>
            <a:r>
              <a:rPr lang="en-US" sz="3200" dirty="0" smtClean="0"/>
              <a:t>!</a:t>
            </a:r>
          </a:p>
        </p:txBody>
      </p:sp>
      <p:sp>
        <p:nvSpPr>
          <p:cNvPr id="6" name="TextBox 5"/>
          <p:cNvSpPr txBox="1"/>
          <p:nvPr/>
        </p:nvSpPr>
        <p:spPr>
          <a:xfrm>
            <a:off x="2540987" y="5247382"/>
            <a:ext cx="7110026" cy="1077218"/>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3200" dirty="0" smtClean="0">
                <a:solidFill>
                  <a:prstClr val="black"/>
                </a:solidFill>
                <a:latin typeface="+mj-lt"/>
              </a:rPr>
              <a:t>Our first example of an “IO aware” algorithm / cost model</a:t>
            </a:r>
            <a:endParaRPr lang="en-US" sz="3200" dirty="0">
              <a:solidFill>
                <a:prstClr val="black"/>
              </a:solidFill>
              <a:latin typeface="+mj-lt"/>
            </a:endParaRPr>
          </a:p>
        </p:txBody>
      </p:sp>
      <p:grpSp>
        <p:nvGrpSpPr>
          <p:cNvPr id="10" name="Group 9"/>
          <p:cNvGrpSpPr/>
          <p:nvPr/>
        </p:nvGrpSpPr>
        <p:grpSpPr>
          <a:xfrm>
            <a:off x="0" y="-22510"/>
            <a:ext cx="12192000" cy="307777"/>
            <a:chOff x="0" y="-22510"/>
            <a:chExt cx="12192000" cy="307777"/>
          </a:xfrm>
        </p:grpSpPr>
        <p:sp>
          <p:nvSpPr>
            <p:cNvPr id="11" name="Rectangle 1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2" name="TextBox 11"/>
            <p:cNvSpPr txBox="1"/>
            <p:nvPr/>
          </p:nvSpPr>
          <p:spPr>
            <a:xfrm>
              <a:off x="188780" y="-22510"/>
              <a:ext cx="353026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a:t>
              </a:r>
              <a:r>
                <a:rPr lang="en-US" sz="1400" b="1" i="1" dirty="0" smtClean="0">
                  <a:solidFill>
                    <a:schemeClr val="tx1">
                      <a:lumMod val="65000"/>
                      <a:lumOff val="35000"/>
                    </a:schemeClr>
                  </a:solidFill>
                  <a:latin typeface="+mj-lt"/>
                </a:rPr>
                <a:t>&gt;  Section 1  &gt;  External Merge Sort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652535683"/>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build="p"/>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079750"/>
            <a:ext cx="8229600" cy="1143000"/>
          </a:xfrm>
        </p:spPr>
        <p:txBody>
          <a:bodyPr/>
          <a:lstStyle/>
          <a:p>
            <a:r>
              <a:rPr lang="en-US" dirty="0" smtClean="0"/>
              <a:t>External Merge Sort</a:t>
            </a:r>
            <a:endParaRPr lang="en-US" dirty="0"/>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8" name="TextBox 7"/>
            <p:cNvSpPr txBox="1"/>
            <p:nvPr/>
          </p:nvSpPr>
          <p:spPr>
            <a:xfrm>
              <a:off x="188780" y="-22510"/>
              <a:ext cx="353026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a:t>
              </a:r>
              <a:r>
                <a:rPr lang="en-US" sz="1400" b="1" i="1" dirty="0" smtClean="0">
                  <a:solidFill>
                    <a:schemeClr val="tx1">
                      <a:lumMod val="65000"/>
                      <a:lumOff val="35000"/>
                    </a:schemeClr>
                  </a:solidFill>
                  <a:latin typeface="+mj-lt"/>
                </a:rPr>
                <a:t>&gt;  Section 1  &gt;  External Merge Sort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20088203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Transition to </a:t>
            </a:r>
            <a:r>
              <a:rPr lang="en-US" b="1" dirty="0" smtClean="0"/>
              <a:t>Mechanisms</a:t>
            </a:r>
            <a:endParaRPr lang="en-US" b="1" dirty="0"/>
          </a:p>
        </p:txBody>
      </p:sp>
      <p:sp>
        <p:nvSpPr>
          <p:cNvPr id="3" name="Content Placeholder 2"/>
          <p:cNvSpPr>
            <a:spLocks noGrp="1"/>
          </p:cNvSpPr>
          <p:nvPr>
            <p:ph idx="1"/>
          </p:nvPr>
        </p:nvSpPr>
        <p:spPr/>
        <p:txBody>
          <a:bodyPr>
            <a:normAutofit/>
          </a:bodyPr>
          <a:lstStyle/>
          <a:p>
            <a:pPr marL="514350" indent="-514350">
              <a:buAutoNum type="arabicPeriod"/>
            </a:pPr>
            <a:r>
              <a:rPr lang="en-US" dirty="0" smtClean="0"/>
              <a:t>So you can </a:t>
            </a:r>
            <a:r>
              <a:rPr lang="en-US" b="1" dirty="0" smtClean="0"/>
              <a:t>understand</a:t>
            </a:r>
            <a:r>
              <a:rPr lang="en-US" dirty="0" smtClean="0"/>
              <a:t> what the database is doing!</a:t>
            </a:r>
          </a:p>
          <a:p>
            <a:pPr marL="971550" lvl="1" indent="-514350">
              <a:buAutoNum type="arabicPeriod"/>
            </a:pPr>
            <a:r>
              <a:rPr lang="en-US" dirty="0"/>
              <a:t>U</a:t>
            </a:r>
            <a:r>
              <a:rPr lang="en-US" dirty="0" smtClean="0"/>
              <a:t>nderstand the CS challenges of a database and how to use it.</a:t>
            </a:r>
          </a:p>
          <a:p>
            <a:pPr marL="971550" lvl="1" indent="-514350">
              <a:buAutoNum type="arabicPeriod"/>
            </a:pPr>
            <a:r>
              <a:rPr lang="en-US" dirty="0" smtClean="0"/>
              <a:t>Understand how to optimize a query</a:t>
            </a:r>
          </a:p>
          <a:p>
            <a:pPr marL="0" indent="0">
              <a:buNone/>
            </a:pPr>
            <a:endParaRPr lang="en-US" dirty="0" smtClean="0"/>
          </a:p>
          <a:p>
            <a:pPr marL="0" indent="0">
              <a:buNone/>
            </a:pPr>
            <a:endParaRPr lang="en-US" dirty="0"/>
          </a:p>
          <a:p>
            <a:pPr marL="0" indent="0">
              <a:buNone/>
            </a:pPr>
            <a:r>
              <a:rPr lang="en-US" dirty="0" smtClean="0"/>
              <a:t>2. Many </a:t>
            </a:r>
            <a:r>
              <a:rPr lang="en-US" b="1" dirty="0" smtClean="0"/>
              <a:t>mechanisms</a:t>
            </a:r>
            <a:r>
              <a:rPr lang="en-US" dirty="0" smtClean="0"/>
              <a:t> have become </a:t>
            </a:r>
            <a:r>
              <a:rPr lang="en-US" b="1" dirty="0" smtClean="0"/>
              <a:t>stand-alone systems</a:t>
            </a:r>
            <a:endParaRPr lang="en-US" dirty="0" smtClean="0"/>
          </a:p>
          <a:p>
            <a:pPr lvl="1"/>
            <a:r>
              <a:rPr lang="en-US" b="1" dirty="0" smtClean="0"/>
              <a:t>Indexing</a:t>
            </a:r>
            <a:r>
              <a:rPr lang="en-US" dirty="0" smtClean="0"/>
              <a:t> to Key-value stores</a:t>
            </a:r>
          </a:p>
          <a:p>
            <a:pPr lvl="1"/>
            <a:r>
              <a:rPr lang="en-US" dirty="0" smtClean="0"/>
              <a:t>Embedded join processing</a:t>
            </a:r>
          </a:p>
          <a:p>
            <a:pPr lvl="1"/>
            <a:r>
              <a:rPr lang="en-US" dirty="0" smtClean="0"/>
              <a:t>SQL-like languages take some aspect of what we discuss (PIG, Hive)</a:t>
            </a:r>
          </a:p>
          <a:p>
            <a:pPr marL="0" indent="0">
              <a:buNone/>
            </a:pPr>
            <a:endParaRPr lang="en-US" dirty="0" smtClean="0"/>
          </a:p>
        </p:txBody>
      </p:sp>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1843774"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11  </a:t>
              </a:r>
              <a:r>
                <a:rPr lang="en-US" sz="1400" b="1" i="1" dirty="0" smtClean="0">
                  <a:solidFill>
                    <a:schemeClr val="tx1">
                      <a:lumMod val="65000"/>
                      <a:lumOff val="35000"/>
                    </a:schemeClr>
                  </a:solidFill>
                  <a:latin typeface="+mj-lt"/>
                </a:rPr>
                <a:t>&gt;  Section 2</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5087217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prstTxWarp prst="textNoShape">
              <a:avLst/>
            </a:prstTxWarp>
          </a:bodyPr>
          <a:lstStyle/>
          <a:p>
            <a:endParaRPr lang="en-US">
              <a:solidFill>
                <a:prstClr val="black"/>
              </a:solidFill>
              <a:latin typeface="Calibri"/>
            </a:endParaRPr>
          </a:p>
        </p:txBody>
      </p:sp>
      <p:sp>
        <p:nvSpPr>
          <p:cNvPr id="5123"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prstTxWarp prst="textNoShape">
              <a:avLst/>
            </a:prstTxWarp>
          </a:bodyPr>
          <a:lstStyle/>
          <a:p>
            <a:endParaRPr lang="en-US">
              <a:solidFill>
                <a:prstClr val="black"/>
              </a:solidFill>
              <a:latin typeface="Calibri"/>
            </a:endParaRPr>
          </a:p>
        </p:txBody>
      </p:sp>
      <p:sp>
        <p:nvSpPr>
          <p:cNvPr id="5124" name="Rectangle 4"/>
          <p:cNvSpPr>
            <a:spLocks noGrp="1" noChangeArrowheads="1"/>
          </p:cNvSpPr>
          <p:nvPr>
            <p:ph type="title"/>
          </p:nvPr>
        </p:nvSpPr>
        <p:spPr>
          <a:noFill/>
          <a:ln/>
        </p:spPr>
        <p:txBody>
          <a:bodyPr/>
          <a:lstStyle/>
          <a:p>
            <a:r>
              <a:rPr lang="en-US" dirty="0"/>
              <a:t>Why </a:t>
            </a:r>
            <a:r>
              <a:rPr lang="en-US" dirty="0" smtClean="0"/>
              <a:t>are Sort Algorithms Important?</a:t>
            </a:r>
            <a:endParaRPr lang="en-US" dirty="0"/>
          </a:p>
        </p:txBody>
      </p:sp>
      <p:sp>
        <p:nvSpPr>
          <p:cNvPr id="5125" name="Rectangle 5"/>
          <p:cNvSpPr>
            <a:spLocks noGrp="1" noChangeArrowheads="1"/>
          </p:cNvSpPr>
          <p:nvPr>
            <p:ph type="body" idx="1"/>
          </p:nvPr>
        </p:nvSpPr>
        <p:spPr>
          <a:xfrm>
            <a:off x="838200" y="1828800"/>
            <a:ext cx="10515600" cy="4495800"/>
          </a:xfrm>
          <a:noFill/>
          <a:ln/>
        </p:spPr>
        <p:txBody>
          <a:bodyPr>
            <a:normAutofit/>
          </a:bodyPr>
          <a:lstStyle/>
          <a:p>
            <a:r>
              <a:rPr lang="en-US" sz="3200" dirty="0" smtClean="0"/>
              <a:t>Data </a:t>
            </a:r>
            <a:r>
              <a:rPr lang="en-US" sz="3200" dirty="0"/>
              <a:t>requested </a:t>
            </a:r>
            <a:r>
              <a:rPr lang="en-US" sz="3200" dirty="0" smtClean="0"/>
              <a:t>from DB in </a:t>
            </a:r>
            <a:r>
              <a:rPr lang="en-US" sz="3200" dirty="0"/>
              <a:t>sorted order </a:t>
            </a:r>
            <a:r>
              <a:rPr lang="en-US" sz="3200" dirty="0" smtClean="0"/>
              <a:t>is </a:t>
            </a:r>
            <a:r>
              <a:rPr lang="en-US" sz="3200" b="1" dirty="0" smtClean="0"/>
              <a:t>extremely common</a:t>
            </a:r>
            <a:endParaRPr lang="en-US" sz="3200" dirty="0"/>
          </a:p>
          <a:p>
            <a:pPr lvl="1">
              <a:buSzPct val="75000"/>
            </a:pPr>
            <a:r>
              <a:rPr lang="en-US" sz="2800" dirty="0"/>
              <a:t>e.g., find students in increasing</a:t>
            </a:r>
            <a:r>
              <a:rPr lang="en-US" sz="2800" dirty="0" smtClean="0"/>
              <a:t> GPA</a:t>
            </a:r>
            <a:r>
              <a:rPr lang="en-US" sz="2800" i="1" dirty="0" smtClean="0"/>
              <a:t> </a:t>
            </a:r>
            <a:r>
              <a:rPr lang="en-US" sz="2800" dirty="0" smtClean="0"/>
              <a:t>order</a:t>
            </a:r>
          </a:p>
          <a:p>
            <a:pPr marL="0" indent="0">
              <a:buNone/>
            </a:pPr>
            <a:endParaRPr lang="en-US" sz="3200" dirty="0"/>
          </a:p>
          <a:p>
            <a:r>
              <a:rPr lang="en-US" sz="3200" b="1" dirty="0" smtClean="0"/>
              <a:t>Why not just use quicksort in main memory??</a:t>
            </a:r>
          </a:p>
          <a:p>
            <a:pPr lvl="1"/>
            <a:r>
              <a:rPr lang="en-US" sz="2800" dirty="0" smtClean="0"/>
              <a:t>What about if we need to sort 1TB of data with 1GB of RAM…</a:t>
            </a:r>
            <a:endParaRPr lang="en-US" sz="2800" dirty="0"/>
          </a:p>
        </p:txBody>
      </p:sp>
      <p:sp>
        <p:nvSpPr>
          <p:cNvPr id="6" name="TextBox 5"/>
          <p:cNvSpPr txBox="1"/>
          <p:nvPr/>
        </p:nvSpPr>
        <p:spPr>
          <a:xfrm>
            <a:off x="2540987" y="5525513"/>
            <a:ext cx="7110026" cy="584775"/>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3200" dirty="0">
                <a:solidFill>
                  <a:prstClr val="black"/>
                </a:solidFill>
                <a:latin typeface="+mj-lt"/>
              </a:rPr>
              <a:t>A classic problem in computer science!</a:t>
            </a:r>
          </a:p>
        </p:txBody>
      </p:sp>
      <p:grpSp>
        <p:nvGrpSpPr>
          <p:cNvPr id="10" name="Group 9"/>
          <p:cNvGrpSpPr/>
          <p:nvPr/>
        </p:nvGrpSpPr>
        <p:grpSpPr>
          <a:xfrm>
            <a:off x="0" y="-22510"/>
            <a:ext cx="12192000" cy="307777"/>
            <a:chOff x="0" y="-22510"/>
            <a:chExt cx="12192000" cy="307777"/>
          </a:xfrm>
        </p:grpSpPr>
        <p:sp>
          <p:nvSpPr>
            <p:cNvPr id="11" name="Rectangle 1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2" name="TextBox 11"/>
            <p:cNvSpPr txBox="1"/>
            <p:nvPr/>
          </p:nvSpPr>
          <p:spPr>
            <a:xfrm>
              <a:off x="188780" y="-22510"/>
              <a:ext cx="353026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a:t>
              </a:r>
              <a:r>
                <a:rPr lang="en-US" sz="1400" b="1" i="1" dirty="0" smtClean="0">
                  <a:solidFill>
                    <a:schemeClr val="tx1">
                      <a:lumMod val="65000"/>
                      <a:lumOff val="35000"/>
                    </a:schemeClr>
                  </a:solidFill>
                  <a:latin typeface="+mj-lt"/>
                </a:rPr>
                <a:t>&gt;  Section 1  &gt;  External Merge Sort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213625591"/>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2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2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build="p"/>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reasons to sort…</a:t>
            </a:r>
            <a:endParaRPr lang="en-US" dirty="0"/>
          </a:p>
        </p:txBody>
      </p:sp>
      <p:sp>
        <p:nvSpPr>
          <p:cNvPr id="3" name="Content Placeholder 2"/>
          <p:cNvSpPr>
            <a:spLocks noGrp="1"/>
          </p:cNvSpPr>
          <p:nvPr>
            <p:ph idx="1"/>
          </p:nvPr>
        </p:nvSpPr>
        <p:spPr>
          <a:xfrm>
            <a:off x="838200" y="1825625"/>
            <a:ext cx="8083731" cy="4351338"/>
          </a:xfrm>
        </p:spPr>
        <p:txBody>
          <a:bodyPr>
            <a:normAutofit/>
          </a:bodyPr>
          <a:lstStyle/>
          <a:p>
            <a:r>
              <a:rPr lang="en-US" sz="3200" dirty="0" smtClean="0"/>
              <a:t>Sorting useful for eliminating </a:t>
            </a:r>
            <a:r>
              <a:rPr lang="en-US" sz="3200" i="1" dirty="0" smtClean="0"/>
              <a:t>duplicate copies </a:t>
            </a:r>
            <a:r>
              <a:rPr lang="en-US" sz="3200" dirty="0" smtClean="0"/>
              <a:t>in a collection of records (Why?)</a:t>
            </a:r>
          </a:p>
          <a:p>
            <a:endParaRPr lang="en-US" sz="3200" dirty="0"/>
          </a:p>
          <a:p>
            <a:r>
              <a:rPr lang="en-US" sz="3200" dirty="0" smtClean="0"/>
              <a:t>Sorting </a:t>
            </a:r>
            <a:r>
              <a:rPr lang="en-US" sz="3200" dirty="0"/>
              <a:t>is first step in </a:t>
            </a:r>
            <a:r>
              <a:rPr lang="en-US" sz="3200" i="1" dirty="0"/>
              <a:t>bulk loading </a:t>
            </a:r>
            <a:r>
              <a:rPr lang="en-US" sz="3200" dirty="0"/>
              <a:t>B+ tree index.</a:t>
            </a:r>
          </a:p>
          <a:p>
            <a:pPr marL="0" indent="0">
              <a:buNone/>
            </a:pPr>
            <a:endParaRPr lang="en-US" sz="3200" dirty="0" smtClean="0"/>
          </a:p>
          <a:p>
            <a:endParaRPr lang="en-US" sz="3200" i="1" dirty="0" smtClean="0"/>
          </a:p>
          <a:p>
            <a:r>
              <a:rPr lang="en-US" sz="3200" i="1" dirty="0" smtClean="0"/>
              <a:t>Sort-merge</a:t>
            </a:r>
            <a:r>
              <a:rPr lang="en-US" sz="3200" dirty="0" smtClean="0"/>
              <a:t> join algorithm involves sorting</a:t>
            </a:r>
          </a:p>
        </p:txBody>
      </p:sp>
      <p:sp>
        <p:nvSpPr>
          <p:cNvPr id="8" name="TextBox 7"/>
          <p:cNvSpPr txBox="1"/>
          <p:nvPr/>
        </p:nvSpPr>
        <p:spPr>
          <a:xfrm>
            <a:off x="8921931" y="3416519"/>
            <a:ext cx="2736407" cy="584775"/>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3200" i="1" dirty="0" smtClean="0">
                <a:solidFill>
                  <a:prstClr val="black"/>
                </a:solidFill>
                <a:latin typeface="+mj-lt"/>
              </a:rPr>
              <a:t>Coming up…</a:t>
            </a:r>
            <a:endParaRPr lang="en-US" sz="3200" i="1" dirty="0">
              <a:solidFill>
                <a:prstClr val="black"/>
              </a:solidFill>
              <a:latin typeface="+mj-lt"/>
            </a:endParaRPr>
          </a:p>
        </p:txBody>
      </p:sp>
      <p:sp>
        <p:nvSpPr>
          <p:cNvPr id="9" name="TextBox 8"/>
          <p:cNvSpPr txBox="1"/>
          <p:nvPr/>
        </p:nvSpPr>
        <p:spPr>
          <a:xfrm>
            <a:off x="8921931" y="5234682"/>
            <a:ext cx="2736407" cy="584775"/>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3200" i="1" dirty="0" smtClean="0">
                <a:solidFill>
                  <a:prstClr val="black"/>
                </a:solidFill>
                <a:latin typeface="+mj-lt"/>
              </a:rPr>
              <a:t>Next lecture</a:t>
            </a:r>
            <a:endParaRPr lang="en-US" sz="3200" i="1" dirty="0">
              <a:solidFill>
                <a:prstClr val="black"/>
              </a:solidFill>
              <a:latin typeface="+mj-lt"/>
            </a:endParaRPr>
          </a:p>
        </p:txBody>
      </p:sp>
      <p:grpSp>
        <p:nvGrpSpPr>
          <p:cNvPr id="10" name="Group 9"/>
          <p:cNvGrpSpPr/>
          <p:nvPr/>
        </p:nvGrpSpPr>
        <p:grpSpPr>
          <a:xfrm>
            <a:off x="0" y="-22510"/>
            <a:ext cx="12192000" cy="307777"/>
            <a:chOff x="0" y="-22510"/>
            <a:chExt cx="12192000" cy="307777"/>
          </a:xfrm>
        </p:grpSpPr>
        <p:sp>
          <p:nvSpPr>
            <p:cNvPr id="11" name="Rectangle 1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2" name="TextBox 11"/>
            <p:cNvSpPr txBox="1"/>
            <p:nvPr/>
          </p:nvSpPr>
          <p:spPr>
            <a:xfrm>
              <a:off x="188780" y="-22510"/>
              <a:ext cx="353026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a:t>
              </a:r>
              <a:r>
                <a:rPr lang="en-US" sz="1400" b="1" i="1" dirty="0" smtClean="0">
                  <a:solidFill>
                    <a:schemeClr val="tx1">
                      <a:lumMod val="65000"/>
                      <a:lumOff val="35000"/>
                    </a:schemeClr>
                  </a:solidFill>
                  <a:latin typeface="+mj-lt"/>
                </a:rPr>
                <a:t>&gt;  Section 1  &gt;  External Merge Sort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222941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people care?</a:t>
            </a:r>
            <a:endParaRPr lang="en-US" dirty="0"/>
          </a:p>
        </p:txBody>
      </p:sp>
      <p:pic>
        <p:nvPicPr>
          <p:cNvPr id="5" name="Picture 4"/>
          <p:cNvPicPr>
            <a:picLocks noChangeAspect="1"/>
          </p:cNvPicPr>
          <p:nvPr/>
        </p:nvPicPr>
        <p:blipFill>
          <a:blip r:embed="rId2"/>
          <a:stretch>
            <a:fillRect/>
          </a:stretch>
        </p:blipFill>
        <p:spPr>
          <a:xfrm>
            <a:off x="5023601" y="2391087"/>
            <a:ext cx="2032000" cy="3403600"/>
          </a:xfrm>
          <a:prstGeom prst="rect">
            <a:avLst/>
          </a:prstGeom>
        </p:spPr>
      </p:pic>
      <p:sp>
        <p:nvSpPr>
          <p:cNvPr id="6" name="TextBox 5"/>
          <p:cNvSpPr txBox="1"/>
          <p:nvPr/>
        </p:nvSpPr>
        <p:spPr>
          <a:xfrm>
            <a:off x="3561743" y="6126163"/>
            <a:ext cx="4784265" cy="523220"/>
          </a:xfrm>
          <a:prstGeom prst="rect">
            <a:avLst/>
          </a:prstGeom>
          <a:solidFill>
            <a:schemeClr val="accent1">
              <a:lumMod val="20000"/>
              <a:lumOff val="80000"/>
            </a:schemeClr>
          </a:solidFill>
        </p:spPr>
        <p:txBody>
          <a:bodyPr wrap="square" rtlCol="0">
            <a:spAutoFit/>
          </a:bodyPr>
          <a:lstStyle/>
          <a:p>
            <a:pPr algn="ctr"/>
            <a:r>
              <a:rPr lang="en-US" sz="2800" dirty="0">
                <a:solidFill>
                  <a:prstClr val="black"/>
                </a:solidFill>
                <a:latin typeface="Calibri"/>
              </a:rPr>
              <a:t>Sort benchmark </a:t>
            </a:r>
            <a:r>
              <a:rPr lang="en-US" sz="2800" dirty="0" smtClean="0">
                <a:solidFill>
                  <a:prstClr val="black"/>
                </a:solidFill>
                <a:latin typeface="Calibri"/>
              </a:rPr>
              <a:t>bears </a:t>
            </a:r>
            <a:r>
              <a:rPr lang="en-US" sz="2800" dirty="0">
                <a:solidFill>
                  <a:prstClr val="black"/>
                </a:solidFill>
                <a:latin typeface="Calibri"/>
              </a:rPr>
              <a:t>his name</a:t>
            </a:r>
          </a:p>
        </p:txBody>
      </p:sp>
      <p:sp>
        <p:nvSpPr>
          <p:cNvPr id="7" name="TextBox 6"/>
          <p:cNvSpPr txBox="1"/>
          <p:nvPr/>
        </p:nvSpPr>
        <p:spPr>
          <a:xfrm>
            <a:off x="2809876" y="1417639"/>
            <a:ext cx="6365874" cy="1384995"/>
          </a:xfrm>
          <a:prstGeom prst="rect">
            <a:avLst/>
          </a:prstGeom>
          <a:noFill/>
        </p:spPr>
        <p:txBody>
          <a:bodyPr wrap="square" rtlCol="0">
            <a:spAutoFit/>
          </a:bodyPr>
          <a:lstStyle/>
          <a:p>
            <a:pPr algn="ctr"/>
            <a:r>
              <a:rPr lang="en-US" sz="2800" dirty="0">
                <a:solidFill>
                  <a:prstClr val="black"/>
                </a:solidFill>
                <a:latin typeface="Calibri"/>
                <a:hlinkClick r:id="rId3"/>
              </a:rPr>
              <a:t>http://sortbenchmark.org</a:t>
            </a:r>
            <a:endParaRPr lang="en-US" sz="2800" dirty="0">
              <a:solidFill>
                <a:prstClr val="black"/>
              </a:solidFill>
              <a:latin typeface="Calibri"/>
            </a:endParaRPr>
          </a:p>
          <a:p>
            <a:pPr algn="ctr"/>
            <a:endParaRPr lang="en-US" sz="2800" dirty="0">
              <a:solidFill>
                <a:prstClr val="black"/>
              </a:solidFill>
              <a:latin typeface="Calibri"/>
            </a:endParaRPr>
          </a:p>
          <a:p>
            <a:pPr algn="ctr"/>
            <a:endParaRPr lang="en-US" sz="2800" dirty="0">
              <a:solidFill>
                <a:prstClr val="black"/>
              </a:solidFill>
              <a:latin typeface="Calibri"/>
            </a:endParaRPr>
          </a:p>
        </p:txBody>
      </p:sp>
      <p:grpSp>
        <p:nvGrpSpPr>
          <p:cNvPr id="11" name="Group 10"/>
          <p:cNvGrpSpPr/>
          <p:nvPr/>
        </p:nvGrpSpPr>
        <p:grpSpPr>
          <a:xfrm>
            <a:off x="0" y="-22510"/>
            <a:ext cx="12192000" cy="307777"/>
            <a:chOff x="0" y="-22510"/>
            <a:chExt cx="12192000" cy="307777"/>
          </a:xfrm>
        </p:grpSpPr>
        <p:sp>
          <p:nvSpPr>
            <p:cNvPr id="12" name="Rectangle 11"/>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3" name="TextBox 12"/>
            <p:cNvSpPr txBox="1"/>
            <p:nvPr/>
          </p:nvSpPr>
          <p:spPr>
            <a:xfrm>
              <a:off x="188780" y="-22510"/>
              <a:ext cx="353026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a:t>
              </a:r>
              <a:r>
                <a:rPr lang="en-US" sz="1400" b="1" i="1" dirty="0" smtClean="0">
                  <a:solidFill>
                    <a:schemeClr val="tx1">
                      <a:lumMod val="65000"/>
                      <a:lumOff val="35000"/>
                    </a:schemeClr>
                  </a:solidFill>
                  <a:latin typeface="+mj-lt"/>
                </a:rPr>
                <a:t>&gt;  Section 1  &gt;  External Merge Sort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4123260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how do we sort big files?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Split into chunks small enough to </a:t>
            </a:r>
            <a:r>
              <a:rPr lang="en-US" b="1" dirty="0" smtClean="0"/>
              <a:t>sort in memory </a:t>
            </a:r>
            <a:r>
              <a:rPr lang="en-US" b="1" i="1" dirty="0" smtClean="0"/>
              <a:t>(“runs”)</a:t>
            </a:r>
          </a:p>
          <a:p>
            <a:pPr marL="514350" indent="-514350">
              <a:buFont typeface="+mj-lt"/>
              <a:buAutoNum type="arabicPeriod"/>
            </a:pPr>
            <a:endParaRPr lang="en-US" dirty="0"/>
          </a:p>
          <a:p>
            <a:pPr marL="514350" indent="-514350">
              <a:buFont typeface="+mj-lt"/>
              <a:buAutoNum type="arabicPeriod"/>
            </a:pPr>
            <a:r>
              <a:rPr lang="en-US" b="1" dirty="0" smtClean="0"/>
              <a:t>Merge</a:t>
            </a:r>
            <a:r>
              <a:rPr lang="en-US" dirty="0" smtClean="0"/>
              <a:t> pairs (or groups) of runs </a:t>
            </a:r>
            <a:r>
              <a:rPr lang="en-US" b="1" i="1" dirty="0" smtClean="0"/>
              <a:t>using the external merge algorithm</a:t>
            </a:r>
          </a:p>
          <a:p>
            <a:pPr marL="514350" indent="-514350">
              <a:buFont typeface="+mj-lt"/>
              <a:buAutoNum type="arabicPeriod"/>
            </a:pPr>
            <a:endParaRPr lang="en-US" b="1" i="1" dirty="0"/>
          </a:p>
          <a:p>
            <a:pPr marL="514350" indent="-514350">
              <a:buFont typeface="+mj-lt"/>
              <a:buAutoNum type="arabicPeriod"/>
            </a:pPr>
            <a:r>
              <a:rPr lang="en-US" b="1" dirty="0" smtClean="0"/>
              <a:t>Keep merging</a:t>
            </a:r>
            <a:r>
              <a:rPr lang="en-US" dirty="0" smtClean="0"/>
              <a:t> the resulting runs </a:t>
            </a:r>
            <a:r>
              <a:rPr lang="en-US" b="1" i="1" dirty="0" smtClean="0"/>
              <a:t>(each time = a “pass”) </a:t>
            </a:r>
            <a:r>
              <a:rPr lang="en-US" dirty="0" smtClean="0"/>
              <a:t>until left with one sorted file!</a:t>
            </a:r>
            <a:endParaRPr lang="en-US" b="1" i="1" dirty="0" smtClean="0"/>
          </a:p>
          <a:p>
            <a:pPr marL="0" indent="0">
              <a:buNone/>
            </a:pPr>
            <a:endParaRPr lang="en-US" dirty="0"/>
          </a:p>
        </p:txBody>
      </p:sp>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353026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a:t>
              </a:r>
              <a:r>
                <a:rPr lang="en-US" sz="1400" b="1" i="1" dirty="0" smtClean="0">
                  <a:solidFill>
                    <a:schemeClr val="tx1">
                      <a:lumMod val="65000"/>
                      <a:lumOff val="35000"/>
                    </a:schemeClr>
                  </a:solidFill>
                  <a:latin typeface="+mj-lt"/>
                </a:rPr>
                <a:t>&gt;  Section 1  &gt;  External Merge Sort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196024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an 24"/>
          <p:cNvSpPr/>
          <p:nvPr/>
        </p:nvSpPr>
        <p:spPr>
          <a:xfrm>
            <a:off x="2600324" y="2086678"/>
            <a:ext cx="3457575" cy="2556877"/>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2" name="Title 1"/>
          <p:cNvSpPr>
            <a:spLocks noGrp="1"/>
          </p:cNvSpPr>
          <p:nvPr>
            <p:ph type="title"/>
          </p:nvPr>
        </p:nvSpPr>
        <p:spPr/>
        <p:txBody>
          <a:bodyPr>
            <a:normAutofit/>
          </a:bodyPr>
          <a:lstStyle/>
          <a:p>
            <a:r>
              <a:rPr lang="en-US" dirty="0" smtClean="0"/>
              <a:t>External Merge Sort Algorithm</a:t>
            </a:r>
            <a:endParaRPr lang="en-US" dirty="0"/>
          </a:p>
        </p:txBody>
      </p:sp>
      <p:sp>
        <p:nvSpPr>
          <p:cNvPr id="29" name="Rounded Rectangle 28"/>
          <p:cNvSpPr/>
          <p:nvPr/>
        </p:nvSpPr>
        <p:spPr>
          <a:xfrm>
            <a:off x="2699249" y="2851021"/>
            <a:ext cx="3296832" cy="129594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874072" y="3655364"/>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27,24</a:t>
            </a:r>
            <a:endParaRPr lang="en-US" sz="2000" dirty="0">
              <a:solidFill>
                <a:srgbClr val="FFC000"/>
              </a:solidFill>
              <a:latin typeface="Menlo" charset="0"/>
              <a:ea typeface="Menlo" charset="0"/>
              <a:cs typeface="Menlo" charset="0"/>
            </a:endParaRPr>
          </a:p>
        </p:txBody>
      </p:sp>
      <p:sp>
        <p:nvSpPr>
          <p:cNvPr id="36" name="TextBox 35"/>
          <p:cNvSpPr txBox="1"/>
          <p:nvPr/>
        </p:nvSpPr>
        <p:spPr>
          <a:xfrm>
            <a:off x="4903217" y="3655364"/>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a:t>
            </a:r>
            <a:endParaRPr lang="en-US" sz="2000" dirty="0">
              <a:solidFill>
                <a:srgbClr val="FFC000"/>
              </a:solidFill>
              <a:latin typeface="Menlo" charset="0"/>
              <a:ea typeface="Menlo" charset="0"/>
              <a:cs typeface="Menlo" charset="0"/>
            </a:endParaRPr>
          </a:p>
        </p:txBody>
      </p:sp>
      <p:sp>
        <p:nvSpPr>
          <p:cNvPr id="43" name="TextBox 42"/>
          <p:cNvSpPr txBox="1"/>
          <p:nvPr/>
        </p:nvSpPr>
        <p:spPr>
          <a:xfrm>
            <a:off x="182898" y="1734844"/>
            <a:ext cx="2295585" cy="1200329"/>
          </a:xfrm>
          <a:prstGeom prst="rect">
            <a:avLst/>
          </a:prstGeom>
          <a:noFill/>
        </p:spPr>
        <p:txBody>
          <a:bodyPr wrap="square" rtlCol="0">
            <a:spAutoFit/>
          </a:bodyPr>
          <a:lstStyle/>
          <a:p>
            <a:r>
              <a:rPr lang="en-US" sz="2400" b="1" dirty="0" smtClean="0">
                <a:latin typeface="+mj-lt"/>
              </a:rPr>
              <a:t>Example:</a:t>
            </a:r>
          </a:p>
          <a:p>
            <a:pPr marL="342900" indent="-342900">
              <a:buFont typeface="Arial" charset="0"/>
              <a:buChar char="•"/>
            </a:pPr>
            <a:r>
              <a:rPr lang="en-US" sz="2400" b="1" dirty="0" smtClean="0">
                <a:latin typeface="+mj-lt"/>
              </a:rPr>
              <a:t>3 Buffer pages</a:t>
            </a:r>
          </a:p>
          <a:p>
            <a:pPr marL="342900" indent="-342900">
              <a:buFont typeface="Arial" charset="0"/>
              <a:buChar char="•"/>
            </a:pPr>
            <a:r>
              <a:rPr lang="en-US" sz="2400" b="1" dirty="0" smtClean="0">
                <a:latin typeface="+mj-lt"/>
              </a:rPr>
              <a:t>6-page file</a:t>
            </a:r>
            <a:endParaRPr lang="en-US" sz="2400" b="1" dirty="0">
              <a:latin typeface="+mj-lt"/>
            </a:endParaRPr>
          </a:p>
        </p:txBody>
      </p:sp>
      <p:sp>
        <p:nvSpPr>
          <p:cNvPr id="45" name="TextBox 44"/>
          <p:cNvSpPr txBox="1"/>
          <p:nvPr/>
        </p:nvSpPr>
        <p:spPr>
          <a:xfrm>
            <a:off x="3799034" y="1691924"/>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52" name="Group 51"/>
          <p:cNvGrpSpPr/>
          <p:nvPr/>
        </p:nvGrpSpPr>
        <p:grpSpPr>
          <a:xfrm>
            <a:off x="7474137" y="1690688"/>
            <a:ext cx="4259923" cy="2456273"/>
            <a:chOff x="7403799" y="1406844"/>
            <a:chExt cx="4259923" cy="2456273"/>
          </a:xfrm>
        </p:grpSpPr>
        <p:grpSp>
          <p:nvGrpSpPr>
            <p:cNvPr id="19" name="Group 18"/>
            <p:cNvGrpSpPr/>
            <p:nvPr/>
          </p:nvGrpSpPr>
          <p:grpSpPr>
            <a:xfrm>
              <a:off x="7403799" y="1406844"/>
              <a:ext cx="4259923" cy="2456273"/>
              <a:chOff x="7466322" y="1027906"/>
              <a:chExt cx="4259923" cy="2456273"/>
            </a:xfrm>
          </p:grpSpPr>
          <p:sp>
            <p:nvSpPr>
              <p:cNvPr id="20" name="Rectangle 19"/>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21" name="Rectangle 20"/>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2" name="TextBox 21"/>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23" name="TextBox 22"/>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46" name="Rounded Rectangle 45"/>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ight Arrow 52"/>
          <p:cNvSpPr/>
          <p:nvPr/>
        </p:nvSpPr>
        <p:spPr>
          <a:xfrm>
            <a:off x="6187074" y="320589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4" name="Right Arrow 53"/>
          <p:cNvSpPr/>
          <p:nvPr/>
        </p:nvSpPr>
        <p:spPr>
          <a:xfrm rot="10800000">
            <a:off x="6187073" y="365705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4" name="TextBox 33"/>
          <p:cNvSpPr txBox="1"/>
          <p:nvPr/>
        </p:nvSpPr>
        <p:spPr>
          <a:xfrm>
            <a:off x="2844927" y="3655364"/>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18,22</a:t>
            </a:r>
            <a:endParaRPr lang="en-US" sz="2000" dirty="0">
              <a:solidFill>
                <a:srgbClr val="FFC000"/>
              </a:solidFill>
              <a:latin typeface="Menlo" charset="0"/>
              <a:ea typeface="Menlo" charset="0"/>
              <a:cs typeface="Menlo" charset="0"/>
            </a:endParaRPr>
          </a:p>
        </p:txBody>
      </p:sp>
      <p:sp>
        <p:nvSpPr>
          <p:cNvPr id="55" name="TextBox 54"/>
          <p:cNvSpPr txBox="1"/>
          <p:nvPr/>
        </p:nvSpPr>
        <p:spPr>
          <a:xfrm>
            <a:off x="2216639" y="2966228"/>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sp>
        <p:nvSpPr>
          <p:cNvPr id="56" name="TextBox 55"/>
          <p:cNvSpPr txBox="1"/>
          <p:nvPr/>
        </p:nvSpPr>
        <p:spPr>
          <a:xfrm>
            <a:off x="2216226" y="3655364"/>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grpSp>
        <p:nvGrpSpPr>
          <p:cNvPr id="3" name="Group 2"/>
          <p:cNvGrpSpPr/>
          <p:nvPr/>
        </p:nvGrpSpPr>
        <p:grpSpPr>
          <a:xfrm>
            <a:off x="2844928" y="2929564"/>
            <a:ext cx="3012421" cy="400110"/>
            <a:chOff x="2844928" y="2635940"/>
            <a:chExt cx="3012421" cy="400110"/>
          </a:xfrm>
        </p:grpSpPr>
        <p:sp>
          <p:nvSpPr>
            <p:cNvPr id="31" name="TextBox 30"/>
            <p:cNvSpPr txBox="1"/>
            <p:nvPr/>
          </p:nvSpPr>
          <p:spPr>
            <a:xfrm>
              <a:off x="3874097" y="2635940"/>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33,12</a:t>
              </a:r>
              <a:endParaRPr lang="en-US" sz="2000" dirty="0">
                <a:solidFill>
                  <a:srgbClr val="FFC000"/>
                </a:solidFill>
                <a:latin typeface="Menlo" charset="0"/>
                <a:ea typeface="Menlo" charset="0"/>
                <a:cs typeface="Menlo" charset="0"/>
              </a:endParaRPr>
            </a:p>
          </p:txBody>
        </p:sp>
        <p:sp>
          <p:nvSpPr>
            <p:cNvPr id="32" name="TextBox 31"/>
            <p:cNvSpPr txBox="1"/>
            <p:nvPr/>
          </p:nvSpPr>
          <p:spPr>
            <a:xfrm>
              <a:off x="4903242" y="2635940"/>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55,31</a:t>
              </a:r>
              <a:endParaRPr lang="en-US" sz="2000" dirty="0">
                <a:solidFill>
                  <a:srgbClr val="FFC000"/>
                </a:solidFill>
                <a:latin typeface="Menlo" charset="0"/>
                <a:ea typeface="Menlo" charset="0"/>
                <a:cs typeface="Menlo" charset="0"/>
              </a:endParaRPr>
            </a:p>
          </p:txBody>
        </p:sp>
        <p:sp>
          <p:nvSpPr>
            <p:cNvPr id="30" name="TextBox 29"/>
            <p:cNvSpPr txBox="1"/>
            <p:nvPr/>
          </p:nvSpPr>
          <p:spPr>
            <a:xfrm>
              <a:off x="2844928" y="2635940"/>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44,10</a:t>
              </a:r>
              <a:endParaRPr lang="en-US" sz="2000" dirty="0">
                <a:solidFill>
                  <a:srgbClr val="FFC000"/>
                </a:solidFill>
                <a:latin typeface="Menlo" charset="0"/>
                <a:ea typeface="Menlo" charset="0"/>
                <a:cs typeface="Menlo" charset="0"/>
              </a:endParaRPr>
            </a:p>
          </p:txBody>
        </p:sp>
      </p:grpSp>
      <p:sp>
        <p:nvSpPr>
          <p:cNvPr id="38" name="Content Placeholder 2"/>
          <p:cNvSpPr>
            <a:spLocks noGrp="1"/>
          </p:cNvSpPr>
          <p:nvPr>
            <p:ph idx="1"/>
          </p:nvPr>
        </p:nvSpPr>
        <p:spPr>
          <a:xfrm>
            <a:off x="1218460" y="5217877"/>
            <a:ext cx="10515600" cy="541450"/>
          </a:xfrm>
        </p:spPr>
        <p:txBody>
          <a:bodyPr>
            <a:normAutofit/>
          </a:bodyPr>
          <a:lstStyle/>
          <a:p>
            <a:pPr marL="514350" indent="-514350">
              <a:buFont typeface="+mj-lt"/>
              <a:buAutoNum type="arabicPeriod"/>
            </a:pPr>
            <a:r>
              <a:rPr lang="en-US" sz="3200" dirty="0" smtClean="0"/>
              <a:t>Split into chunks small enough to </a:t>
            </a:r>
            <a:r>
              <a:rPr lang="en-US" sz="3200" b="1" dirty="0" smtClean="0"/>
              <a:t>sort </a:t>
            </a:r>
            <a:r>
              <a:rPr lang="en-US" sz="3200" b="1" smtClean="0"/>
              <a:t>in memory</a:t>
            </a:r>
            <a:endParaRPr lang="en-US" sz="3200" b="1" dirty="0" smtClean="0"/>
          </a:p>
        </p:txBody>
      </p:sp>
      <p:grpSp>
        <p:nvGrpSpPr>
          <p:cNvPr id="33" name="Group 32"/>
          <p:cNvGrpSpPr/>
          <p:nvPr/>
        </p:nvGrpSpPr>
        <p:grpSpPr>
          <a:xfrm>
            <a:off x="0" y="-22510"/>
            <a:ext cx="12192000" cy="307777"/>
            <a:chOff x="0" y="-22510"/>
            <a:chExt cx="12192000" cy="307777"/>
          </a:xfrm>
        </p:grpSpPr>
        <p:sp>
          <p:nvSpPr>
            <p:cNvPr id="37" name="Rectangle 3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9" name="TextBox 38"/>
            <p:cNvSpPr txBox="1"/>
            <p:nvPr/>
          </p:nvSpPr>
          <p:spPr>
            <a:xfrm>
              <a:off x="188780" y="-22510"/>
              <a:ext cx="353026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a:t>
              </a:r>
              <a:r>
                <a:rPr lang="en-US" sz="1400" b="1" i="1" dirty="0" smtClean="0">
                  <a:solidFill>
                    <a:schemeClr val="tx1">
                      <a:lumMod val="65000"/>
                      <a:lumOff val="35000"/>
                    </a:schemeClr>
                  </a:solidFill>
                  <a:latin typeface="+mj-lt"/>
                </a:rPr>
                <a:t>&gt;  Section 1  &gt;  External Merge Sort</a:t>
              </a:r>
              <a:endParaRPr lang="en-US" sz="1400" b="1" i="1" dirty="0">
                <a:solidFill>
                  <a:schemeClr val="tx1">
                    <a:lumMod val="65000"/>
                    <a:lumOff val="35000"/>
                  </a:schemeClr>
                </a:solidFill>
                <a:latin typeface="+mj-lt"/>
              </a:endParaRPr>
            </a:p>
          </p:txBody>
        </p:sp>
      </p:grpSp>
      <p:sp>
        <p:nvSpPr>
          <p:cNvPr id="5" name="TextBox 4"/>
          <p:cNvSpPr txBox="1"/>
          <p:nvPr/>
        </p:nvSpPr>
        <p:spPr>
          <a:xfrm>
            <a:off x="182898" y="3603573"/>
            <a:ext cx="1631615" cy="830997"/>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smtClean="0">
                <a:latin typeface="+mj-lt"/>
              </a:rPr>
              <a:t>Orange file = unsorted</a:t>
            </a:r>
            <a:endParaRPr lang="en-US" sz="2400">
              <a:latin typeface="+mj-lt"/>
            </a:endParaRPr>
          </a:p>
        </p:txBody>
      </p:sp>
    </p:spTree>
    <p:extLst>
      <p:ext uri="{BB962C8B-B14F-4D97-AF65-F5344CB8AC3E}">
        <p14:creationId xmlns:p14="http://schemas.microsoft.com/office/powerpoint/2010/main" val="11334741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an 24"/>
          <p:cNvSpPr/>
          <p:nvPr/>
        </p:nvSpPr>
        <p:spPr>
          <a:xfrm>
            <a:off x="2600324" y="2086678"/>
            <a:ext cx="3457575" cy="2556877"/>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33" name="Rounded Rectangle 32"/>
          <p:cNvSpPr/>
          <p:nvPr/>
        </p:nvSpPr>
        <p:spPr>
          <a:xfrm>
            <a:off x="2697350" y="3567917"/>
            <a:ext cx="3296832" cy="52502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External Merge Sort Algorithm</a:t>
            </a:r>
            <a:endParaRPr lang="en-US" dirty="0"/>
          </a:p>
        </p:txBody>
      </p:sp>
      <p:sp>
        <p:nvSpPr>
          <p:cNvPr id="29" name="Rounded Rectangle 28"/>
          <p:cNvSpPr/>
          <p:nvPr/>
        </p:nvSpPr>
        <p:spPr>
          <a:xfrm>
            <a:off x="2699249" y="2851021"/>
            <a:ext cx="3296832" cy="52502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874072" y="3655364"/>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27,24</a:t>
            </a:r>
            <a:endParaRPr lang="en-US" sz="2000" dirty="0">
              <a:solidFill>
                <a:srgbClr val="FFC000"/>
              </a:solidFill>
              <a:latin typeface="Menlo" charset="0"/>
              <a:ea typeface="Menlo" charset="0"/>
              <a:cs typeface="Menlo" charset="0"/>
            </a:endParaRPr>
          </a:p>
        </p:txBody>
      </p:sp>
      <p:sp>
        <p:nvSpPr>
          <p:cNvPr id="36" name="TextBox 35"/>
          <p:cNvSpPr txBox="1"/>
          <p:nvPr/>
        </p:nvSpPr>
        <p:spPr>
          <a:xfrm>
            <a:off x="4903217" y="3655364"/>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a:t>
            </a:r>
            <a:endParaRPr lang="en-US" sz="2000" dirty="0">
              <a:solidFill>
                <a:srgbClr val="FFC000"/>
              </a:solidFill>
              <a:latin typeface="Menlo" charset="0"/>
              <a:ea typeface="Menlo" charset="0"/>
              <a:cs typeface="Menlo" charset="0"/>
            </a:endParaRPr>
          </a:p>
        </p:txBody>
      </p:sp>
      <p:sp>
        <p:nvSpPr>
          <p:cNvPr id="45" name="TextBox 44"/>
          <p:cNvSpPr txBox="1"/>
          <p:nvPr/>
        </p:nvSpPr>
        <p:spPr>
          <a:xfrm>
            <a:off x="3799034" y="1691924"/>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52" name="Group 51"/>
          <p:cNvGrpSpPr/>
          <p:nvPr/>
        </p:nvGrpSpPr>
        <p:grpSpPr>
          <a:xfrm>
            <a:off x="7474137" y="1690688"/>
            <a:ext cx="4259923" cy="2456273"/>
            <a:chOff x="7403799" y="1406844"/>
            <a:chExt cx="4259923" cy="2456273"/>
          </a:xfrm>
        </p:grpSpPr>
        <p:grpSp>
          <p:nvGrpSpPr>
            <p:cNvPr id="19" name="Group 18"/>
            <p:cNvGrpSpPr/>
            <p:nvPr/>
          </p:nvGrpSpPr>
          <p:grpSpPr>
            <a:xfrm>
              <a:off x="7403799" y="1406844"/>
              <a:ext cx="4259923" cy="2456273"/>
              <a:chOff x="7466322" y="1027906"/>
              <a:chExt cx="4259923" cy="2456273"/>
            </a:xfrm>
          </p:grpSpPr>
          <p:sp>
            <p:nvSpPr>
              <p:cNvPr id="20" name="Rectangle 19"/>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21" name="Rectangle 20"/>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2" name="TextBox 21"/>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23" name="TextBox 22"/>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46" name="Rounded Rectangle 45"/>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ight Arrow 52"/>
          <p:cNvSpPr/>
          <p:nvPr/>
        </p:nvSpPr>
        <p:spPr>
          <a:xfrm>
            <a:off x="6187074" y="320589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4" name="Right Arrow 53"/>
          <p:cNvSpPr/>
          <p:nvPr/>
        </p:nvSpPr>
        <p:spPr>
          <a:xfrm rot="10800000">
            <a:off x="6187073" y="365705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4" name="TextBox 33"/>
          <p:cNvSpPr txBox="1"/>
          <p:nvPr/>
        </p:nvSpPr>
        <p:spPr>
          <a:xfrm>
            <a:off x="2844927" y="3655364"/>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18,22</a:t>
            </a:r>
            <a:endParaRPr lang="en-US" sz="2000" dirty="0">
              <a:solidFill>
                <a:srgbClr val="FFC000"/>
              </a:solidFill>
              <a:latin typeface="Menlo" charset="0"/>
              <a:ea typeface="Menlo" charset="0"/>
              <a:cs typeface="Menlo" charset="0"/>
            </a:endParaRPr>
          </a:p>
        </p:txBody>
      </p:sp>
      <p:sp>
        <p:nvSpPr>
          <p:cNvPr id="55" name="TextBox 54"/>
          <p:cNvSpPr txBox="1"/>
          <p:nvPr/>
        </p:nvSpPr>
        <p:spPr>
          <a:xfrm>
            <a:off x="2216639" y="2966228"/>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sp>
        <p:nvSpPr>
          <p:cNvPr id="56" name="TextBox 55"/>
          <p:cNvSpPr txBox="1"/>
          <p:nvPr/>
        </p:nvSpPr>
        <p:spPr>
          <a:xfrm>
            <a:off x="2216226" y="3655364"/>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grpSp>
        <p:nvGrpSpPr>
          <p:cNvPr id="3" name="Group 2"/>
          <p:cNvGrpSpPr/>
          <p:nvPr/>
        </p:nvGrpSpPr>
        <p:grpSpPr>
          <a:xfrm>
            <a:off x="2844928" y="2929564"/>
            <a:ext cx="3012421" cy="400110"/>
            <a:chOff x="2844928" y="2635940"/>
            <a:chExt cx="3012421" cy="400110"/>
          </a:xfrm>
        </p:grpSpPr>
        <p:sp>
          <p:nvSpPr>
            <p:cNvPr id="31" name="TextBox 30"/>
            <p:cNvSpPr txBox="1"/>
            <p:nvPr/>
          </p:nvSpPr>
          <p:spPr>
            <a:xfrm>
              <a:off x="3874097" y="2635940"/>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33,12</a:t>
              </a:r>
              <a:endParaRPr lang="en-US" sz="2000" dirty="0">
                <a:solidFill>
                  <a:srgbClr val="FFC000"/>
                </a:solidFill>
                <a:latin typeface="Menlo" charset="0"/>
                <a:ea typeface="Menlo" charset="0"/>
                <a:cs typeface="Menlo" charset="0"/>
              </a:endParaRPr>
            </a:p>
          </p:txBody>
        </p:sp>
        <p:sp>
          <p:nvSpPr>
            <p:cNvPr id="32" name="TextBox 31"/>
            <p:cNvSpPr txBox="1"/>
            <p:nvPr/>
          </p:nvSpPr>
          <p:spPr>
            <a:xfrm>
              <a:off x="4903242" y="2635940"/>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55,31</a:t>
              </a:r>
              <a:endParaRPr lang="en-US" sz="2000" dirty="0">
                <a:solidFill>
                  <a:srgbClr val="FFC000"/>
                </a:solidFill>
                <a:latin typeface="Menlo" charset="0"/>
                <a:ea typeface="Menlo" charset="0"/>
                <a:cs typeface="Menlo" charset="0"/>
              </a:endParaRPr>
            </a:p>
          </p:txBody>
        </p:sp>
        <p:sp>
          <p:nvSpPr>
            <p:cNvPr id="30" name="TextBox 29"/>
            <p:cNvSpPr txBox="1"/>
            <p:nvPr/>
          </p:nvSpPr>
          <p:spPr>
            <a:xfrm>
              <a:off x="2844928" y="2635940"/>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44,10</a:t>
              </a:r>
              <a:endParaRPr lang="en-US" sz="2000" dirty="0">
                <a:solidFill>
                  <a:srgbClr val="FFC000"/>
                </a:solidFill>
                <a:latin typeface="Menlo" charset="0"/>
                <a:ea typeface="Menlo" charset="0"/>
                <a:cs typeface="Menlo" charset="0"/>
              </a:endParaRPr>
            </a:p>
          </p:txBody>
        </p:sp>
      </p:grpSp>
      <p:sp>
        <p:nvSpPr>
          <p:cNvPr id="38" name="Content Placeholder 2"/>
          <p:cNvSpPr>
            <a:spLocks noGrp="1"/>
          </p:cNvSpPr>
          <p:nvPr>
            <p:ph idx="1"/>
          </p:nvPr>
        </p:nvSpPr>
        <p:spPr>
          <a:xfrm>
            <a:off x="1218460" y="5217877"/>
            <a:ext cx="10515600" cy="541450"/>
          </a:xfrm>
        </p:spPr>
        <p:txBody>
          <a:bodyPr>
            <a:normAutofit/>
          </a:bodyPr>
          <a:lstStyle/>
          <a:p>
            <a:pPr marL="514350" indent="-514350">
              <a:buFont typeface="+mj-lt"/>
              <a:buAutoNum type="arabicPeriod"/>
            </a:pPr>
            <a:r>
              <a:rPr lang="en-US" sz="3200" dirty="0" smtClean="0"/>
              <a:t>Split into chunks small enough to </a:t>
            </a:r>
            <a:r>
              <a:rPr lang="en-US" sz="3200" b="1" dirty="0" smtClean="0"/>
              <a:t>sort </a:t>
            </a:r>
            <a:r>
              <a:rPr lang="en-US" sz="3200" b="1" smtClean="0"/>
              <a:t>in memory</a:t>
            </a:r>
            <a:endParaRPr lang="en-US" sz="3200" b="1" dirty="0" smtClean="0"/>
          </a:p>
        </p:txBody>
      </p:sp>
      <p:sp>
        <p:nvSpPr>
          <p:cNvPr id="39" name="TextBox 38"/>
          <p:cNvSpPr txBox="1"/>
          <p:nvPr/>
        </p:nvSpPr>
        <p:spPr>
          <a:xfrm>
            <a:off x="182898" y="1734844"/>
            <a:ext cx="2295585" cy="1200329"/>
          </a:xfrm>
          <a:prstGeom prst="rect">
            <a:avLst/>
          </a:prstGeom>
          <a:noFill/>
        </p:spPr>
        <p:txBody>
          <a:bodyPr wrap="square" rtlCol="0">
            <a:spAutoFit/>
          </a:bodyPr>
          <a:lstStyle/>
          <a:p>
            <a:r>
              <a:rPr lang="en-US" sz="2400" b="1" dirty="0" smtClean="0">
                <a:latin typeface="+mj-lt"/>
              </a:rPr>
              <a:t>Example:</a:t>
            </a:r>
          </a:p>
          <a:p>
            <a:pPr marL="342900" indent="-342900">
              <a:buFont typeface="Arial" charset="0"/>
              <a:buChar char="•"/>
            </a:pPr>
            <a:r>
              <a:rPr lang="en-US" sz="2400" b="1" dirty="0" smtClean="0">
                <a:latin typeface="+mj-lt"/>
              </a:rPr>
              <a:t>3 Buffer pages</a:t>
            </a:r>
          </a:p>
          <a:p>
            <a:pPr marL="342900" indent="-342900">
              <a:buFont typeface="Arial" charset="0"/>
              <a:buChar char="•"/>
            </a:pPr>
            <a:r>
              <a:rPr lang="en-US" sz="2400" b="1" dirty="0" smtClean="0">
                <a:latin typeface="+mj-lt"/>
              </a:rPr>
              <a:t>6-page file</a:t>
            </a:r>
            <a:endParaRPr lang="en-US" sz="2400" b="1" dirty="0">
              <a:latin typeface="+mj-lt"/>
            </a:endParaRPr>
          </a:p>
        </p:txBody>
      </p:sp>
      <p:grpSp>
        <p:nvGrpSpPr>
          <p:cNvPr id="37" name="Group 36"/>
          <p:cNvGrpSpPr/>
          <p:nvPr/>
        </p:nvGrpSpPr>
        <p:grpSpPr>
          <a:xfrm>
            <a:off x="0" y="-22510"/>
            <a:ext cx="12192000" cy="307777"/>
            <a:chOff x="0" y="-22510"/>
            <a:chExt cx="12192000" cy="307777"/>
          </a:xfrm>
        </p:grpSpPr>
        <p:sp>
          <p:nvSpPr>
            <p:cNvPr id="40" name="Rectangle 3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41" name="TextBox 40"/>
            <p:cNvSpPr txBox="1"/>
            <p:nvPr/>
          </p:nvSpPr>
          <p:spPr>
            <a:xfrm>
              <a:off x="188780" y="-22510"/>
              <a:ext cx="353026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a:t>
              </a:r>
              <a:r>
                <a:rPr lang="en-US" sz="1400" b="1" i="1" dirty="0" smtClean="0">
                  <a:solidFill>
                    <a:schemeClr val="tx1">
                      <a:lumMod val="65000"/>
                      <a:lumOff val="35000"/>
                    </a:schemeClr>
                  </a:solidFill>
                  <a:latin typeface="+mj-lt"/>
                </a:rPr>
                <a:t>&gt;  Section 1  &gt;  External Merge Sort</a:t>
              </a:r>
              <a:endParaRPr lang="en-US" sz="1400" b="1" i="1" dirty="0">
                <a:solidFill>
                  <a:schemeClr val="tx1">
                    <a:lumMod val="65000"/>
                    <a:lumOff val="35000"/>
                  </a:schemeClr>
                </a:solidFill>
                <a:latin typeface="+mj-lt"/>
              </a:endParaRPr>
            </a:p>
          </p:txBody>
        </p:sp>
      </p:grpSp>
      <p:sp>
        <p:nvSpPr>
          <p:cNvPr id="42" name="TextBox 41"/>
          <p:cNvSpPr txBox="1"/>
          <p:nvPr/>
        </p:nvSpPr>
        <p:spPr>
          <a:xfrm>
            <a:off x="182898" y="3603573"/>
            <a:ext cx="1631615" cy="830997"/>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smtClean="0">
                <a:latin typeface="+mj-lt"/>
              </a:rPr>
              <a:t>Orange file = unsorted</a:t>
            </a:r>
            <a:endParaRPr lang="en-US" sz="2400">
              <a:latin typeface="+mj-lt"/>
            </a:endParaRPr>
          </a:p>
        </p:txBody>
      </p:sp>
    </p:spTree>
    <p:extLst>
      <p:ext uri="{BB962C8B-B14F-4D97-AF65-F5344CB8AC3E}">
        <p14:creationId xmlns:p14="http://schemas.microsoft.com/office/powerpoint/2010/main" val="2120594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04167E-6 -5.55112E-17 L 0.44245 0.0713 " pathEditMode="relative" rAng="0" ptsTypes="AA">
                                      <p:cBhvr>
                                        <p:cTn id="6" dur="2000" fill="hold"/>
                                        <p:tgtEl>
                                          <p:spTgt spid="3"/>
                                        </p:tgtEl>
                                        <p:attrNameLst>
                                          <p:attrName>ppt_x</p:attrName>
                                          <p:attrName>ppt_y</p:attrName>
                                        </p:attrNameLst>
                                      </p:cBhvr>
                                      <p:rCtr x="22122" y="35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an 24"/>
          <p:cNvSpPr/>
          <p:nvPr/>
        </p:nvSpPr>
        <p:spPr>
          <a:xfrm>
            <a:off x="2600324" y="2086678"/>
            <a:ext cx="3457575" cy="2556877"/>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33" name="Rounded Rectangle 32"/>
          <p:cNvSpPr/>
          <p:nvPr/>
        </p:nvSpPr>
        <p:spPr>
          <a:xfrm>
            <a:off x="2697350" y="3567917"/>
            <a:ext cx="3296832" cy="52502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External Merge Sort Algorithm</a:t>
            </a:r>
            <a:endParaRPr lang="en-US" dirty="0"/>
          </a:p>
        </p:txBody>
      </p:sp>
      <p:sp>
        <p:nvSpPr>
          <p:cNvPr id="29" name="Rounded Rectangle 28"/>
          <p:cNvSpPr/>
          <p:nvPr/>
        </p:nvSpPr>
        <p:spPr>
          <a:xfrm>
            <a:off x="2699249" y="2851021"/>
            <a:ext cx="3296832" cy="52502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874072" y="3655364"/>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27,24</a:t>
            </a:r>
            <a:endParaRPr lang="en-US" sz="2000" dirty="0">
              <a:solidFill>
                <a:srgbClr val="FFC000"/>
              </a:solidFill>
              <a:latin typeface="Menlo" charset="0"/>
              <a:ea typeface="Menlo" charset="0"/>
              <a:cs typeface="Menlo" charset="0"/>
            </a:endParaRPr>
          </a:p>
        </p:txBody>
      </p:sp>
      <p:sp>
        <p:nvSpPr>
          <p:cNvPr id="36" name="TextBox 35"/>
          <p:cNvSpPr txBox="1"/>
          <p:nvPr/>
        </p:nvSpPr>
        <p:spPr>
          <a:xfrm>
            <a:off x="4903217" y="3655364"/>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a:t>
            </a:r>
            <a:endParaRPr lang="en-US" sz="2000" dirty="0">
              <a:solidFill>
                <a:srgbClr val="FFC000"/>
              </a:solidFill>
              <a:latin typeface="Menlo" charset="0"/>
              <a:ea typeface="Menlo" charset="0"/>
              <a:cs typeface="Menlo" charset="0"/>
            </a:endParaRPr>
          </a:p>
        </p:txBody>
      </p:sp>
      <p:sp>
        <p:nvSpPr>
          <p:cNvPr id="45" name="TextBox 44"/>
          <p:cNvSpPr txBox="1"/>
          <p:nvPr/>
        </p:nvSpPr>
        <p:spPr>
          <a:xfrm>
            <a:off x="3799034" y="1691924"/>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52" name="Group 51"/>
          <p:cNvGrpSpPr/>
          <p:nvPr/>
        </p:nvGrpSpPr>
        <p:grpSpPr>
          <a:xfrm>
            <a:off x="7474137" y="1690688"/>
            <a:ext cx="4259923" cy="2456273"/>
            <a:chOff x="7403799" y="1406844"/>
            <a:chExt cx="4259923" cy="2456273"/>
          </a:xfrm>
        </p:grpSpPr>
        <p:grpSp>
          <p:nvGrpSpPr>
            <p:cNvPr id="19" name="Group 18"/>
            <p:cNvGrpSpPr/>
            <p:nvPr/>
          </p:nvGrpSpPr>
          <p:grpSpPr>
            <a:xfrm>
              <a:off x="7403799" y="1406844"/>
              <a:ext cx="4259923" cy="2456273"/>
              <a:chOff x="7466322" y="1027906"/>
              <a:chExt cx="4259923" cy="2456273"/>
            </a:xfrm>
          </p:grpSpPr>
          <p:sp>
            <p:nvSpPr>
              <p:cNvPr id="20" name="Rectangle 19"/>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21" name="Rectangle 20"/>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2" name="TextBox 21"/>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23" name="TextBox 22"/>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46" name="Rounded Rectangle 45"/>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ight Arrow 52"/>
          <p:cNvSpPr/>
          <p:nvPr/>
        </p:nvSpPr>
        <p:spPr>
          <a:xfrm>
            <a:off x="6187074" y="320589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4" name="Right Arrow 53"/>
          <p:cNvSpPr/>
          <p:nvPr/>
        </p:nvSpPr>
        <p:spPr>
          <a:xfrm rot="10800000">
            <a:off x="6187073" y="365705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4" name="TextBox 33"/>
          <p:cNvSpPr txBox="1"/>
          <p:nvPr/>
        </p:nvSpPr>
        <p:spPr>
          <a:xfrm>
            <a:off x="2844927" y="3655364"/>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18,22</a:t>
            </a:r>
            <a:endParaRPr lang="en-US" sz="2000" dirty="0">
              <a:solidFill>
                <a:srgbClr val="FFC000"/>
              </a:solidFill>
              <a:latin typeface="Menlo" charset="0"/>
              <a:ea typeface="Menlo" charset="0"/>
              <a:cs typeface="Menlo" charset="0"/>
            </a:endParaRPr>
          </a:p>
        </p:txBody>
      </p:sp>
      <p:sp>
        <p:nvSpPr>
          <p:cNvPr id="55" name="TextBox 54"/>
          <p:cNvSpPr txBox="1"/>
          <p:nvPr/>
        </p:nvSpPr>
        <p:spPr>
          <a:xfrm>
            <a:off x="2216639" y="2966228"/>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sp>
        <p:nvSpPr>
          <p:cNvPr id="56" name="TextBox 55"/>
          <p:cNvSpPr txBox="1"/>
          <p:nvPr/>
        </p:nvSpPr>
        <p:spPr>
          <a:xfrm>
            <a:off x="2216226" y="3655364"/>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
        <p:nvSpPr>
          <p:cNvPr id="31" name="TextBox 30"/>
          <p:cNvSpPr txBox="1"/>
          <p:nvPr/>
        </p:nvSpPr>
        <p:spPr>
          <a:xfrm>
            <a:off x="9230969" y="3386906"/>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33,12</a:t>
            </a:r>
            <a:endParaRPr lang="en-US" sz="2000" dirty="0">
              <a:solidFill>
                <a:srgbClr val="FFC000"/>
              </a:solidFill>
              <a:latin typeface="Menlo" charset="0"/>
              <a:ea typeface="Menlo" charset="0"/>
              <a:cs typeface="Menlo" charset="0"/>
            </a:endParaRPr>
          </a:p>
        </p:txBody>
      </p:sp>
      <p:sp>
        <p:nvSpPr>
          <p:cNvPr id="32" name="TextBox 31"/>
          <p:cNvSpPr txBox="1"/>
          <p:nvPr/>
        </p:nvSpPr>
        <p:spPr>
          <a:xfrm>
            <a:off x="10434256" y="3398602"/>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55,31</a:t>
            </a:r>
            <a:endParaRPr lang="en-US" sz="2000" dirty="0">
              <a:solidFill>
                <a:srgbClr val="FFC000"/>
              </a:solidFill>
              <a:latin typeface="Menlo" charset="0"/>
              <a:ea typeface="Menlo" charset="0"/>
              <a:cs typeface="Menlo" charset="0"/>
            </a:endParaRPr>
          </a:p>
        </p:txBody>
      </p:sp>
      <p:sp>
        <p:nvSpPr>
          <p:cNvPr id="30" name="TextBox 29"/>
          <p:cNvSpPr txBox="1"/>
          <p:nvPr/>
        </p:nvSpPr>
        <p:spPr>
          <a:xfrm>
            <a:off x="8010634" y="3386906"/>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44,10</a:t>
            </a:r>
            <a:endParaRPr lang="en-US" sz="2000" dirty="0">
              <a:solidFill>
                <a:srgbClr val="FFC000"/>
              </a:solidFill>
              <a:latin typeface="Menlo" charset="0"/>
              <a:ea typeface="Menlo" charset="0"/>
              <a:cs typeface="Menlo" charset="0"/>
            </a:endParaRPr>
          </a:p>
        </p:txBody>
      </p:sp>
      <p:sp>
        <p:nvSpPr>
          <p:cNvPr id="38" name="Content Placeholder 2"/>
          <p:cNvSpPr>
            <a:spLocks noGrp="1"/>
          </p:cNvSpPr>
          <p:nvPr>
            <p:ph idx="1"/>
          </p:nvPr>
        </p:nvSpPr>
        <p:spPr>
          <a:xfrm>
            <a:off x="1218460" y="5217877"/>
            <a:ext cx="10515600" cy="541450"/>
          </a:xfrm>
        </p:spPr>
        <p:txBody>
          <a:bodyPr>
            <a:normAutofit/>
          </a:bodyPr>
          <a:lstStyle/>
          <a:p>
            <a:pPr marL="514350" indent="-514350">
              <a:buFont typeface="+mj-lt"/>
              <a:buAutoNum type="arabicPeriod"/>
            </a:pPr>
            <a:r>
              <a:rPr lang="en-US" sz="3200" dirty="0" smtClean="0"/>
              <a:t>Split into chunks small enough to </a:t>
            </a:r>
            <a:r>
              <a:rPr lang="en-US" sz="3200" b="1" dirty="0" smtClean="0"/>
              <a:t>sort </a:t>
            </a:r>
            <a:r>
              <a:rPr lang="en-US" sz="3200" b="1" smtClean="0"/>
              <a:t>in memory</a:t>
            </a:r>
            <a:endParaRPr lang="en-US" sz="3200" b="1" dirty="0" smtClean="0"/>
          </a:p>
        </p:txBody>
      </p:sp>
      <p:sp>
        <p:nvSpPr>
          <p:cNvPr id="39" name="TextBox 38"/>
          <p:cNvSpPr txBox="1"/>
          <p:nvPr/>
        </p:nvSpPr>
        <p:spPr>
          <a:xfrm>
            <a:off x="182898" y="1734844"/>
            <a:ext cx="2295585" cy="1200329"/>
          </a:xfrm>
          <a:prstGeom prst="rect">
            <a:avLst/>
          </a:prstGeom>
          <a:noFill/>
        </p:spPr>
        <p:txBody>
          <a:bodyPr wrap="square" rtlCol="0">
            <a:spAutoFit/>
          </a:bodyPr>
          <a:lstStyle/>
          <a:p>
            <a:r>
              <a:rPr lang="en-US" sz="2400" b="1" dirty="0" smtClean="0">
                <a:latin typeface="+mj-lt"/>
              </a:rPr>
              <a:t>Example:</a:t>
            </a:r>
          </a:p>
          <a:p>
            <a:pPr marL="342900" indent="-342900">
              <a:buFont typeface="Arial" charset="0"/>
              <a:buChar char="•"/>
            </a:pPr>
            <a:r>
              <a:rPr lang="en-US" sz="2400" b="1" dirty="0" smtClean="0">
                <a:latin typeface="+mj-lt"/>
              </a:rPr>
              <a:t>3 Buffer pages</a:t>
            </a:r>
          </a:p>
          <a:p>
            <a:pPr marL="342900" indent="-342900">
              <a:buFont typeface="Arial" charset="0"/>
              <a:buChar char="•"/>
            </a:pPr>
            <a:r>
              <a:rPr lang="en-US" sz="2400" b="1" dirty="0" smtClean="0">
                <a:latin typeface="+mj-lt"/>
              </a:rPr>
              <a:t>6-page file</a:t>
            </a:r>
            <a:endParaRPr lang="en-US" sz="2400" b="1" dirty="0">
              <a:latin typeface="+mj-lt"/>
            </a:endParaRPr>
          </a:p>
        </p:txBody>
      </p:sp>
      <p:grpSp>
        <p:nvGrpSpPr>
          <p:cNvPr id="37" name="Group 36"/>
          <p:cNvGrpSpPr/>
          <p:nvPr/>
        </p:nvGrpSpPr>
        <p:grpSpPr>
          <a:xfrm>
            <a:off x="0" y="-22510"/>
            <a:ext cx="12192000" cy="307777"/>
            <a:chOff x="0" y="-22510"/>
            <a:chExt cx="12192000" cy="307777"/>
          </a:xfrm>
        </p:grpSpPr>
        <p:sp>
          <p:nvSpPr>
            <p:cNvPr id="40" name="Rectangle 3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41" name="TextBox 40"/>
            <p:cNvSpPr txBox="1"/>
            <p:nvPr/>
          </p:nvSpPr>
          <p:spPr>
            <a:xfrm>
              <a:off x="188780" y="-22510"/>
              <a:ext cx="353026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a:t>
              </a:r>
              <a:r>
                <a:rPr lang="en-US" sz="1400" b="1" i="1" dirty="0" smtClean="0">
                  <a:solidFill>
                    <a:schemeClr val="tx1">
                      <a:lumMod val="65000"/>
                      <a:lumOff val="35000"/>
                    </a:schemeClr>
                  </a:solidFill>
                  <a:latin typeface="+mj-lt"/>
                </a:rPr>
                <a:t>&gt;  Section 1  &gt;  External Merge Sort</a:t>
              </a:r>
              <a:endParaRPr lang="en-US" sz="1400" b="1" i="1" dirty="0">
                <a:solidFill>
                  <a:schemeClr val="tx1">
                    <a:lumMod val="65000"/>
                    <a:lumOff val="35000"/>
                  </a:schemeClr>
                </a:solidFill>
                <a:latin typeface="+mj-lt"/>
              </a:endParaRPr>
            </a:p>
          </p:txBody>
        </p:sp>
      </p:grpSp>
      <p:sp>
        <p:nvSpPr>
          <p:cNvPr id="42" name="TextBox 41"/>
          <p:cNvSpPr txBox="1"/>
          <p:nvPr/>
        </p:nvSpPr>
        <p:spPr>
          <a:xfrm>
            <a:off x="182898" y="3603573"/>
            <a:ext cx="1631615" cy="830997"/>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smtClean="0">
                <a:latin typeface="+mj-lt"/>
              </a:rPr>
              <a:t>Orange file = unsorted</a:t>
            </a:r>
            <a:endParaRPr lang="en-US" sz="2400">
              <a:latin typeface="+mj-lt"/>
            </a:endParaRPr>
          </a:p>
        </p:txBody>
      </p:sp>
    </p:spTree>
    <p:extLst>
      <p:ext uri="{BB962C8B-B14F-4D97-AF65-F5344CB8AC3E}">
        <p14:creationId xmlns:p14="http://schemas.microsoft.com/office/powerpoint/2010/main" val="119097097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an 24"/>
          <p:cNvSpPr/>
          <p:nvPr/>
        </p:nvSpPr>
        <p:spPr>
          <a:xfrm>
            <a:off x="2600324" y="2086678"/>
            <a:ext cx="3457575" cy="2556877"/>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33" name="Rounded Rectangle 32"/>
          <p:cNvSpPr/>
          <p:nvPr/>
        </p:nvSpPr>
        <p:spPr>
          <a:xfrm>
            <a:off x="2697350" y="3567917"/>
            <a:ext cx="3296832" cy="52502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External Merge Sort Algorithm</a:t>
            </a:r>
            <a:endParaRPr lang="en-US" dirty="0"/>
          </a:p>
        </p:txBody>
      </p:sp>
      <p:sp>
        <p:nvSpPr>
          <p:cNvPr id="29" name="Rounded Rectangle 28"/>
          <p:cNvSpPr/>
          <p:nvPr/>
        </p:nvSpPr>
        <p:spPr>
          <a:xfrm>
            <a:off x="2699249" y="2851021"/>
            <a:ext cx="3296832" cy="52502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874072" y="3655364"/>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27,24</a:t>
            </a:r>
            <a:endParaRPr lang="en-US" sz="2000" dirty="0">
              <a:solidFill>
                <a:srgbClr val="FFC000"/>
              </a:solidFill>
              <a:latin typeface="Menlo" charset="0"/>
              <a:ea typeface="Menlo" charset="0"/>
              <a:cs typeface="Menlo" charset="0"/>
            </a:endParaRPr>
          </a:p>
        </p:txBody>
      </p:sp>
      <p:sp>
        <p:nvSpPr>
          <p:cNvPr id="36" name="TextBox 35"/>
          <p:cNvSpPr txBox="1"/>
          <p:nvPr/>
        </p:nvSpPr>
        <p:spPr>
          <a:xfrm>
            <a:off x="4903217" y="3655364"/>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a:t>
            </a:r>
            <a:endParaRPr lang="en-US" sz="2000" dirty="0">
              <a:solidFill>
                <a:srgbClr val="FFC000"/>
              </a:solidFill>
              <a:latin typeface="Menlo" charset="0"/>
              <a:ea typeface="Menlo" charset="0"/>
              <a:cs typeface="Menlo" charset="0"/>
            </a:endParaRPr>
          </a:p>
        </p:txBody>
      </p:sp>
      <p:sp>
        <p:nvSpPr>
          <p:cNvPr id="45" name="TextBox 44"/>
          <p:cNvSpPr txBox="1"/>
          <p:nvPr/>
        </p:nvSpPr>
        <p:spPr>
          <a:xfrm>
            <a:off x="3799034" y="1691924"/>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52" name="Group 51"/>
          <p:cNvGrpSpPr/>
          <p:nvPr/>
        </p:nvGrpSpPr>
        <p:grpSpPr>
          <a:xfrm>
            <a:off x="7474137" y="1690688"/>
            <a:ext cx="4259923" cy="2456273"/>
            <a:chOff x="7403799" y="1406844"/>
            <a:chExt cx="4259923" cy="2456273"/>
          </a:xfrm>
        </p:grpSpPr>
        <p:grpSp>
          <p:nvGrpSpPr>
            <p:cNvPr id="19" name="Group 18"/>
            <p:cNvGrpSpPr/>
            <p:nvPr/>
          </p:nvGrpSpPr>
          <p:grpSpPr>
            <a:xfrm>
              <a:off x="7403799" y="1406844"/>
              <a:ext cx="4259923" cy="2456273"/>
              <a:chOff x="7466322" y="1027906"/>
              <a:chExt cx="4259923" cy="2456273"/>
            </a:xfrm>
          </p:grpSpPr>
          <p:sp>
            <p:nvSpPr>
              <p:cNvPr id="20" name="Rectangle 19"/>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21" name="Rectangle 20"/>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2" name="TextBox 21"/>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23" name="TextBox 22"/>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46" name="Rounded Rectangle 45"/>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ight Arrow 52"/>
          <p:cNvSpPr/>
          <p:nvPr/>
        </p:nvSpPr>
        <p:spPr>
          <a:xfrm>
            <a:off x="6187074" y="320589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4" name="Right Arrow 53"/>
          <p:cNvSpPr/>
          <p:nvPr/>
        </p:nvSpPr>
        <p:spPr>
          <a:xfrm rot="10800000">
            <a:off x="6187073" y="365705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4" name="TextBox 33"/>
          <p:cNvSpPr txBox="1"/>
          <p:nvPr/>
        </p:nvSpPr>
        <p:spPr>
          <a:xfrm>
            <a:off x="2844927" y="3655364"/>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18,22</a:t>
            </a:r>
            <a:endParaRPr lang="en-US" sz="2000" dirty="0">
              <a:solidFill>
                <a:srgbClr val="FFC000"/>
              </a:solidFill>
              <a:latin typeface="Menlo" charset="0"/>
              <a:ea typeface="Menlo" charset="0"/>
              <a:cs typeface="Menlo" charset="0"/>
            </a:endParaRPr>
          </a:p>
        </p:txBody>
      </p:sp>
      <p:sp>
        <p:nvSpPr>
          <p:cNvPr id="55" name="TextBox 54"/>
          <p:cNvSpPr txBox="1"/>
          <p:nvPr/>
        </p:nvSpPr>
        <p:spPr>
          <a:xfrm>
            <a:off x="2216639" y="2966228"/>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sp>
        <p:nvSpPr>
          <p:cNvPr id="56" name="TextBox 55"/>
          <p:cNvSpPr txBox="1"/>
          <p:nvPr/>
        </p:nvSpPr>
        <p:spPr>
          <a:xfrm>
            <a:off x="2216226" y="3655364"/>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
        <p:nvSpPr>
          <p:cNvPr id="31" name="TextBox 30"/>
          <p:cNvSpPr txBox="1"/>
          <p:nvPr/>
        </p:nvSpPr>
        <p:spPr>
          <a:xfrm>
            <a:off x="9230969" y="3386906"/>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31,33</a:t>
            </a:r>
            <a:endParaRPr lang="en-US" sz="2000" dirty="0">
              <a:solidFill>
                <a:srgbClr val="FFC000"/>
              </a:solidFill>
              <a:latin typeface="Menlo" charset="0"/>
              <a:ea typeface="Menlo" charset="0"/>
              <a:cs typeface="Menlo" charset="0"/>
            </a:endParaRPr>
          </a:p>
        </p:txBody>
      </p:sp>
      <p:sp>
        <p:nvSpPr>
          <p:cNvPr id="32" name="TextBox 31"/>
          <p:cNvSpPr txBox="1"/>
          <p:nvPr/>
        </p:nvSpPr>
        <p:spPr>
          <a:xfrm>
            <a:off x="10434256" y="3398602"/>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44,55</a:t>
            </a:r>
            <a:endParaRPr lang="en-US" sz="2000" dirty="0">
              <a:solidFill>
                <a:srgbClr val="FFC000"/>
              </a:solidFill>
              <a:latin typeface="Menlo" charset="0"/>
              <a:ea typeface="Menlo" charset="0"/>
              <a:cs typeface="Menlo" charset="0"/>
            </a:endParaRPr>
          </a:p>
        </p:txBody>
      </p:sp>
      <p:sp>
        <p:nvSpPr>
          <p:cNvPr id="30" name="TextBox 29"/>
          <p:cNvSpPr txBox="1"/>
          <p:nvPr/>
        </p:nvSpPr>
        <p:spPr>
          <a:xfrm>
            <a:off x="8010634" y="3386906"/>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10,12</a:t>
            </a:r>
            <a:endParaRPr lang="en-US" sz="2000" dirty="0">
              <a:solidFill>
                <a:srgbClr val="FFC000"/>
              </a:solidFill>
              <a:latin typeface="Menlo" charset="0"/>
              <a:ea typeface="Menlo" charset="0"/>
              <a:cs typeface="Menlo" charset="0"/>
            </a:endParaRPr>
          </a:p>
        </p:txBody>
      </p:sp>
      <p:sp>
        <p:nvSpPr>
          <p:cNvPr id="38" name="TextBox 37"/>
          <p:cNvSpPr txBox="1"/>
          <p:nvPr/>
        </p:nvSpPr>
        <p:spPr>
          <a:xfrm>
            <a:off x="182898" y="1734844"/>
            <a:ext cx="2295585" cy="1200329"/>
          </a:xfrm>
          <a:prstGeom prst="rect">
            <a:avLst/>
          </a:prstGeom>
          <a:noFill/>
        </p:spPr>
        <p:txBody>
          <a:bodyPr wrap="square" rtlCol="0">
            <a:spAutoFit/>
          </a:bodyPr>
          <a:lstStyle/>
          <a:p>
            <a:r>
              <a:rPr lang="en-US" sz="2400" b="1" dirty="0" smtClean="0">
                <a:latin typeface="+mj-lt"/>
              </a:rPr>
              <a:t>Example:</a:t>
            </a:r>
          </a:p>
          <a:p>
            <a:pPr marL="342900" indent="-342900">
              <a:buFont typeface="Arial" charset="0"/>
              <a:buChar char="•"/>
            </a:pPr>
            <a:r>
              <a:rPr lang="en-US" sz="2400" b="1" dirty="0" smtClean="0">
                <a:latin typeface="+mj-lt"/>
              </a:rPr>
              <a:t>3 Buffer pages</a:t>
            </a:r>
          </a:p>
          <a:p>
            <a:pPr marL="342900" indent="-342900">
              <a:buFont typeface="Arial" charset="0"/>
              <a:buChar char="•"/>
            </a:pPr>
            <a:r>
              <a:rPr lang="en-US" sz="2400" b="1" dirty="0" smtClean="0">
                <a:latin typeface="+mj-lt"/>
              </a:rPr>
              <a:t>6-page file</a:t>
            </a:r>
            <a:endParaRPr lang="en-US" sz="2400" b="1" dirty="0">
              <a:latin typeface="+mj-lt"/>
            </a:endParaRPr>
          </a:p>
        </p:txBody>
      </p:sp>
      <p:sp>
        <p:nvSpPr>
          <p:cNvPr id="39" name="Content Placeholder 2"/>
          <p:cNvSpPr>
            <a:spLocks noGrp="1"/>
          </p:cNvSpPr>
          <p:nvPr>
            <p:ph idx="1"/>
          </p:nvPr>
        </p:nvSpPr>
        <p:spPr>
          <a:xfrm>
            <a:off x="1218460" y="5217877"/>
            <a:ext cx="10515600" cy="541450"/>
          </a:xfrm>
        </p:spPr>
        <p:txBody>
          <a:bodyPr>
            <a:normAutofit/>
          </a:bodyPr>
          <a:lstStyle/>
          <a:p>
            <a:pPr marL="514350" indent="-514350">
              <a:buFont typeface="+mj-lt"/>
              <a:buAutoNum type="arabicPeriod"/>
            </a:pPr>
            <a:r>
              <a:rPr lang="en-US" sz="3200" dirty="0" smtClean="0"/>
              <a:t>Split into chunks small enough to </a:t>
            </a:r>
            <a:r>
              <a:rPr lang="en-US" sz="3200" b="1" dirty="0" smtClean="0"/>
              <a:t>sort </a:t>
            </a:r>
            <a:r>
              <a:rPr lang="en-US" sz="3200" b="1" smtClean="0"/>
              <a:t>in memory</a:t>
            </a:r>
            <a:endParaRPr lang="en-US" sz="3200" b="1" dirty="0" smtClean="0"/>
          </a:p>
        </p:txBody>
      </p:sp>
      <p:grpSp>
        <p:nvGrpSpPr>
          <p:cNvPr id="37" name="Group 36"/>
          <p:cNvGrpSpPr/>
          <p:nvPr/>
        </p:nvGrpSpPr>
        <p:grpSpPr>
          <a:xfrm>
            <a:off x="0" y="-22510"/>
            <a:ext cx="12192000" cy="307777"/>
            <a:chOff x="0" y="-22510"/>
            <a:chExt cx="12192000" cy="307777"/>
          </a:xfrm>
        </p:grpSpPr>
        <p:sp>
          <p:nvSpPr>
            <p:cNvPr id="40" name="Rectangle 3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41" name="TextBox 40"/>
            <p:cNvSpPr txBox="1"/>
            <p:nvPr/>
          </p:nvSpPr>
          <p:spPr>
            <a:xfrm>
              <a:off x="188780" y="-22510"/>
              <a:ext cx="353026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a:t>
              </a:r>
              <a:r>
                <a:rPr lang="en-US" sz="1400" b="1" i="1" dirty="0" smtClean="0">
                  <a:solidFill>
                    <a:schemeClr val="tx1">
                      <a:lumMod val="65000"/>
                      <a:lumOff val="35000"/>
                    </a:schemeClr>
                  </a:solidFill>
                  <a:latin typeface="+mj-lt"/>
                </a:rPr>
                <a:t>&gt;  Section 1  &gt;  External Merge Sort</a:t>
              </a:r>
              <a:endParaRPr lang="en-US" sz="1400" b="1" i="1" dirty="0">
                <a:solidFill>
                  <a:schemeClr val="tx1">
                    <a:lumMod val="65000"/>
                    <a:lumOff val="35000"/>
                  </a:schemeClr>
                </a:solidFill>
                <a:latin typeface="+mj-lt"/>
              </a:endParaRPr>
            </a:p>
          </p:txBody>
        </p:sp>
      </p:grpSp>
      <p:sp>
        <p:nvSpPr>
          <p:cNvPr id="74" name="TextBox 73"/>
          <p:cNvSpPr txBox="1"/>
          <p:nvPr/>
        </p:nvSpPr>
        <p:spPr>
          <a:xfrm>
            <a:off x="182898" y="3603573"/>
            <a:ext cx="1631615" cy="830997"/>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smtClean="0">
                <a:latin typeface="+mj-lt"/>
              </a:rPr>
              <a:t>Orange file = unsorted</a:t>
            </a:r>
            <a:endParaRPr lang="en-US" sz="2400">
              <a:latin typeface="+mj-lt"/>
            </a:endParaRPr>
          </a:p>
        </p:txBody>
      </p:sp>
    </p:spTree>
    <p:extLst>
      <p:ext uri="{BB962C8B-B14F-4D97-AF65-F5344CB8AC3E}">
        <p14:creationId xmlns:p14="http://schemas.microsoft.com/office/powerpoint/2010/main" val="2101637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75E-6 3.33333E-6 L -0.42929 -0.06598 " pathEditMode="relative" rAng="0" ptsTypes="AA">
                                      <p:cBhvr>
                                        <p:cTn id="6" dur="2000" fill="hold"/>
                                        <p:tgtEl>
                                          <p:spTgt spid="30"/>
                                        </p:tgtEl>
                                        <p:attrNameLst>
                                          <p:attrName>ppt_x</p:attrName>
                                          <p:attrName>ppt_y</p:attrName>
                                        </p:attrNameLst>
                                      </p:cBhvr>
                                      <p:rCtr x="-21471" y="-3310"/>
                                    </p:animMotion>
                                  </p:childTnLst>
                                </p:cTn>
                              </p:par>
                              <p:par>
                                <p:cTn id="7" presetID="42" presetClass="path" presetSubtype="0" accel="50000" decel="50000" fill="hold" grpId="0" nodeType="withEffect">
                                  <p:stCondLst>
                                    <p:cond delay="0"/>
                                  </p:stCondLst>
                                  <p:childTnLst>
                                    <p:animMotion origin="layout" path="M -3.95833E-6 3.33333E-6 L -0.44309 -0.06598 " pathEditMode="relative" rAng="0" ptsTypes="AA">
                                      <p:cBhvr>
                                        <p:cTn id="8" dur="2000" fill="hold"/>
                                        <p:tgtEl>
                                          <p:spTgt spid="31"/>
                                        </p:tgtEl>
                                        <p:attrNameLst>
                                          <p:attrName>ppt_x</p:attrName>
                                          <p:attrName>ppt_y</p:attrName>
                                        </p:attrNameLst>
                                      </p:cBhvr>
                                      <p:rCtr x="-22161" y="-3310"/>
                                    </p:animMotion>
                                  </p:childTnLst>
                                </p:cTn>
                              </p:par>
                              <p:par>
                                <p:cTn id="9" presetID="42" presetClass="path" presetSubtype="0" accel="50000" decel="50000" fill="hold" grpId="0" nodeType="withEffect">
                                  <p:stCondLst>
                                    <p:cond delay="0"/>
                                  </p:stCondLst>
                                  <p:childTnLst>
                                    <p:animMotion origin="layout" path="M -1.875E-6 1.48148E-6 L -0.45403 -0.0706 " pathEditMode="relative" rAng="0" ptsTypes="AA">
                                      <p:cBhvr>
                                        <p:cTn id="10" dur="2000" fill="hold"/>
                                        <p:tgtEl>
                                          <p:spTgt spid="32"/>
                                        </p:tgtEl>
                                        <p:attrNameLst>
                                          <p:attrName>ppt_x</p:attrName>
                                          <p:attrName>ppt_y</p:attrName>
                                        </p:attrNameLst>
                                      </p:cBhvr>
                                      <p:rCtr x="-22708" y="-354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an 24"/>
          <p:cNvSpPr/>
          <p:nvPr/>
        </p:nvSpPr>
        <p:spPr>
          <a:xfrm>
            <a:off x="2600324" y="2086678"/>
            <a:ext cx="3457575" cy="2556877"/>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33" name="Rounded Rectangle 32"/>
          <p:cNvSpPr/>
          <p:nvPr/>
        </p:nvSpPr>
        <p:spPr>
          <a:xfrm>
            <a:off x="2697350" y="3567917"/>
            <a:ext cx="3296832" cy="52502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External Merge Sort Algorithm</a:t>
            </a:r>
            <a:endParaRPr lang="en-US" dirty="0"/>
          </a:p>
        </p:txBody>
      </p:sp>
      <p:sp>
        <p:nvSpPr>
          <p:cNvPr id="29" name="Rounded Rectangle 28"/>
          <p:cNvSpPr/>
          <p:nvPr/>
        </p:nvSpPr>
        <p:spPr>
          <a:xfrm>
            <a:off x="2699249" y="2851021"/>
            <a:ext cx="3296832" cy="5250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3799034" y="1691924"/>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52" name="Group 51"/>
          <p:cNvGrpSpPr/>
          <p:nvPr/>
        </p:nvGrpSpPr>
        <p:grpSpPr>
          <a:xfrm>
            <a:off x="7474137" y="1690688"/>
            <a:ext cx="4259923" cy="2456273"/>
            <a:chOff x="7403799" y="1406844"/>
            <a:chExt cx="4259923" cy="2456273"/>
          </a:xfrm>
        </p:grpSpPr>
        <p:grpSp>
          <p:nvGrpSpPr>
            <p:cNvPr id="19" name="Group 18"/>
            <p:cNvGrpSpPr/>
            <p:nvPr/>
          </p:nvGrpSpPr>
          <p:grpSpPr>
            <a:xfrm>
              <a:off x="7403799" y="1406844"/>
              <a:ext cx="4259923" cy="2456273"/>
              <a:chOff x="7466322" y="1027906"/>
              <a:chExt cx="4259923" cy="2456273"/>
            </a:xfrm>
          </p:grpSpPr>
          <p:sp>
            <p:nvSpPr>
              <p:cNvPr id="20" name="Rectangle 19"/>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21" name="Rectangle 20"/>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2" name="TextBox 21"/>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23" name="TextBox 22"/>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46" name="Rounded Rectangle 45"/>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ight Arrow 52"/>
          <p:cNvSpPr/>
          <p:nvPr/>
        </p:nvSpPr>
        <p:spPr>
          <a:xfrm>
            <a:off x="6187074" y="320589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4" name="Right Arrow 53"/>
          <p:cNvSpPr/>
          <p:nvPr/>
        </p:nvSpPr>
        <p:spPr>
          <a:xfrm rot="10800000">
            <a:off x="6187073" y="365705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5" name="TextBox 54"/>
          <p:cNvSpPr txBox="1"/>
          <p:nvPr/>
        </p:nvSpPr>
        <p:spPr>
          <a:xfrm>
            <a:off x="2216639" y="2966228"/>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sp>
        <p:nvSpPr>
          <p:cNvPr id="56" name="TextBox 55"/>
          <p:cNvSpPr txBox="1"/>
          <p:nvPr/>
        </p:nvSpPr>
        <p:spPr>
          <a:xfrm>
            <a:off x="2216226" y="3655364"/>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grpSp>
        <p:nvGrpSpPr>
          <p:cNvPr id="3" name="Group 2"/>
          <p:cNvGrpSpPr/>
          <p:nvPr/>
        </p:nvGrpSpPr>
        <p:grpSpPr>
          <a:xfrm>
            <a:off x="2844928" y="2929564"/>
            <a:ext cx="3012421" cy="400110"/>
            <a:chOff x="2844928" y="2635940"/>
            <a:chExt cx="3012421" cy="400110"/>
          </a:xfrm>
        </p:grpSpPr>
        <p:sp>
          <p:nvSpPr>
            <p:cNvPr id="31" name="TextBox 30"/>
            <p:cNvSpPr txBox="1"/>
            <p:nvPr/>
          </p:nvSpPr>
          <p:spPr>
            <a:xfrm>
              <a:off x="3874097" y="2635940"/>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31,33</a:t>
              </a:r>
              <a:endParaRPr lang="en-US" sz="2000" dirty="0">
                <a:solidFill>
                  <a:srgbClr val="FFC000"/>
                </a:solidFill>
                <a:latin typeface="Menlo" charset="0"/>
                <a:ea typeface="Menlo" charset="0"/>
                <a:cs typeface="Menlo" charset="0"/>
              </a:endParaRPr>
            </a:p>
          </p:txBody>
        </p:sp>
        <p:sp>
          <p:nvSpPr>
            <p:cNvPr id="32" name="TextBox 31"/>
            <p:cNvSpPr txBox="1"/>
            <p:nvPr/>
          </p:nvSpPr>
          <p:spPr>
            <a:xfrm>
              <a:off x="4903242" y="2635940"/>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44,55</a:t>
              </a:r>
              <a:endParaRPr lang="en-US" sz="2000" dirty="0">
                <a:solidFill>
                  <a:srgbClr val="FFC000"/>
                </a:solidFill>
                <a:latin typeface="Menlo" charset="0"/>
                <a:ea typeface="Menlo" charset="0"/>
                <a:cs typeface="Menlo" charset="0"/>
              </a:endParaRPr>
            </a:p>
          </p:txBody>
        </p:sp>
        <p:sp>
          <p:nvSpPr>
            <p:cNvPr id="30" name="TextBox 29"/>
            <p:cNvSpPr txBox="1"/>
            <p:nvPr/>
          </p:nvSpPr>
          <p:spPr>
            <a:xfrm>
              <a:off x="2844928" y="2635940"/>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10,12</a:t>
              </a:r>
              <a:endParaRPr lang="en-US" sz="2000" dirty="0">
                <a:solidFill>
                  <a:srgbClr val="FFC000"/>
                </a:solidFill>
                <a:latin typeface="Menlo" charset="0"/>
                <a:ea typeface="Menlo" charset="0"/>
                <a:cs typeface="Menlo" charset="0"/>
              </a:endParaRPr>
            </a:p>
          </p:txBody>
        </p:sp>
      </p:grpSp>
      <p:sp>
        <p:nvSpPr>
          <p:cNvPr id="4" name="TextBox 3"/>
          <p:cNvSpPr txBox="1"/>
          <p:nvPr/>
        </p:nvSpPr>
        <p:spPr>
          <a:xfrm>
            <a:off x="7914078" y="4502340"/>
            <a:ext cx="2538131" cy="461665"/>
          </a:xfrm>
          <a:prstGeom prst="rect">
            <a:avLst/>
          </a:prstGeom>
          <a:noFill/>
        </p:spPr>
        <p:txBody>
          <a:bodyPr wrap="none" rtlCol="0">
            <a:spAutoFit/>
          </a:bodyPr>
          <a:lstStyle/>
          <a:p>
            <a:r>
              <a:rPr lang="en-US" sz="2400" dirty="0" smtClean="0"/>
              <a:t>And similarly for F</a:t>
            </a:r>
            <a:r>
              <a:rPr lang="en-US" sz="2400" baseline="-25000" dirty="0" smtClean="0"/>
              <a:t>2</a:t>
            </a:r>
            <a:endParaRPr lang="en-US" sz="2400" baseline="-25000" dirty="0"/>
          </a:p>
        </p:txBody>
      </p:sp>
      <p:sp>
        <p:nvSpPr>
          <p:cNvPr id="35" name="TextBox 34"/>
          <p:cNvSpPr txBox="1"/>
          <p:nvPr/>
        </p:nvSpPr>
        <p:spPr>
          <a:xfrm>
            <a:off x="3874072" y="3655364"/>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27,24</a:t>
            </a:r>
            <a:endParaRPr lang="en-US" sz="2000" dirty="0">
              <a:solidFill>
                <a:srgbClr val="FFC000"/>
              </a:solidFill>
              <a:latin typeface="Menlo" charset="0"/>
              <a:ea typeface="Menlo" charset="0"/>
              <a:cs typeface="Menlo" charset="0"/>
            </a:endParaRPr>
          </a:p>
        </p:txBody>
      </p:sp>
      <p:sp>
        <p:nvSpPr>
          <p:cNvPr id="36" name="TextBox 35"/>
          <p:cNvSpPr txBox="1"/>
          <p:nvPr/>
        </p:nvSpPr>
        <p:spPr>
          <a:xfrm>
            <a:off x="4903217" y="3655364"/>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a:t>
            </a:r>
            <a:endParaRPr lang="en-US" sz="2000" dirty="0">
              <a:solidFill>
                <a:srgbClr val="FFC000"/>
              </a:solidFill>
              <a:latin typeface="Menlo" charset="0"/>
              <a:ea typeface="Menlo" charset="0"/>
              <a:cs typeface="Menlo" charset="0"/>
            </a:endParaRPr>
          </a:p>
        </p:txBody>
      </p:sp>
      <p:sp>
        <p:nvSpPr>
          <p:cNvPr id="34" name="TextBox 33"/>
          <p:cNvSpPr txBox="1"/>
          <p:nvPr/>
        </p:nvSpPr>
        <p:spPr>
          <a:xfrm>
            <a:off x="2844927" y="3655364"/>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18,22</a:t>
            </a:r>
            <a:endParaRPr lang="en-US" sz="2000" dirty="0">
              <a:solidFill>
                <a:srgbClr val="FFC000"/>
              </a:solidFill>
              <a:latin typeface="Menlo" charset="0"/>
              <a:ea typeface="Menlo" charset="0"/>
              <a:cs typeface="Menlo" charset="0"/>
            </a:endParaRPr>
          </a:p>
        </p:txBody>
      </p:sp>
      <p:sp>
        <p:nvSpPr>
          <p:cNvPr id="38" name="TextBox 37"/>
          <p:cNvSpPr txBox="1"/>
          <p:nvPr/>
        </p:nvSpPr>
        <p:spPr>
          <a:xfrm>
            <a:off x="9212043" y="3388014"/>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18,22</a:t>
            </a:r>
            <a:endParaRPr lang="en-US" sz="2000" dirty="0">
              <a:solidFill>
                <a:srgbClr val="FFC000"/>
              </a:solidFill>
              <a:latin typeface="Menlo" charset="0"/>
              <a:ea typeface="Menlo" charset="0"/>
              <a:cs typeface="Menlo" charset="0"/>
            </a:endParaRPr>
          </a:p>
        </p:txBody>
      </p:sp>
      <p:sp>
        <p:nvSpPr>
          <p:cNvPr id="39" name="TextBox 38"/>
          <p:cNvSpPr txBox="1"/>
          <p:nvPr/>
        </p:nvSpPr>
        <p:spPr>
          <a:xfrm>
            <a:off x="10426986" y="3399792"/>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24,27</a:t>
            </a:r>
            <a:endParaRPr lang="en-US" sz="2000" dirty="0">
              <a:solidFill>
                <a:srgbClr val="FFC000"/>
              </a:solidFill>
              <a:latin typeface="Menlo" charset="0"/>
              <a:ea typeface="Menlo" charset="0"/>
              <a:cs typeface="Menlo" charset="0"/>
            </a:endParaRPr>
          </a:p>
        </p:txBody>
      </p:sp>
      <p:sp>
        <p:nvSpPr>
          <p:cNvPr id="40" name="TextBox 39"/>
          <p:cNvSpPr txBox="1"/>
          <p:nvPr/>
        </p:nvSpPr>
        <p:spPr>
          <a:xfrm>
            <a:off x="8004877" y="3386906"/>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1,3</a:t>
            </a:r>
            <a:endParaRPr lang="en-US" sz="2000" dirty="0">
              <a:solidFill>
                <a:srgbClr val="FFC000"/>
              </a:solidFill>
              <a:latin typeface="Menlo" charset="0"/>
              <a:ea typeface="Menlo" charset="0"/>
              <a:cs typeface="Menlo" charset="0"/>
            </a:endParaRPr>
          </a:p>
        </p:txBody>
      </p:sp>
      <p:sp>
        <p:nvSpPr>
          <p:cNvPr id="41" name="Content Placeholder 2"/>
          <p:cNvSpPr txBox="1">
            <a:spLocks/>
          </p:cNvSpPr>
          <p:nvPr/>
        </p:nvSpPr>
        <p:spPr>
          <a:xfrm>
            <a:off x="1218460" y="5217877"/>
            <a:ext cx="10515600" cy="5414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514350" indent="-514350">
              <a:buFont typeface="+mj-lt"/>
              <a:buAutoNum type="arabicPeriod"/>
            </a:pPr>
            <a:r>
              <a:rPr lang="en-US" sz="3200" smtClean="0"/>
              <a:t>Split into chunks small enough to </a:t>
            </a:r>
            <a:r>
              <a:rPr lang="en-US" sz="3200" b="1" smtClean="0"/>
              <a:t>sort in memory</a:t>
            </a:r>
            <a:endParaRPr lang="en-US" sz="3200" b="1" dirty="0" smtClean="0"/>
          </a:p>
        </p:txBody>
      </p:sp>
      <p:sp>
        <p:nvSpPr>
          <p:cNvPr id="42" name="TextBox 41"/>
          <p:cNvSpPr txBox="1"/>
          <p:nvPr/>
        </p:nvSpPr>
        <p:spPr>
          <a:xfrm>
            <a:off x="182898" y="1734844"/>
            <a:ext cx="2295585" cy="1200329"/>
          </a:xfrm>
          <a:prstGeom prst="rect">
            <a:avLst/>
          </a:prstGeom>
          <a:noFill/>
        </p:spPr>
        <p:txBody>
          <a:bodyPr wrap="square" rtlCol="0">
            <a:spAutoFit/>
          </a:bodyPr>
          <a:lstStyle/>
          <a:p>
            <a:r>
              <a:rPr lang="en-US" sz="2400" b="1" dirty="0" smtClean="0">
                <a:latin typeface="+mj-lt"/>
              </a:rPr>
              <a:t>Example:</a:t>
            </a:r>
          </a:p>
          <a:p>
            <a:pPr marL="342900" indent="-342900">
              <a:buFont typeface="Arial" charset="0"/>
              <a:buChar char="•"/>
            </a:pPr>
            <a:r>
              <a:rPr lang="en-US" sz="2400" b="1" dirty="0" smtClean="0">
                <a:latin typeface="+mj-lt"/>
              </a:rPr>
              <a:t>3 Buffer pages</a:t>
            </a:r>
          </a:p>
          <a:p>
            <a:pPr marL="342900" indent="-342900">
              <a:buFont typeface="Arial" charset="0"/>
              <a:buChar char="•"/>
            </a:pPr>
            <a:r>
              <a:rPr lang="en-US" sz="2400" b="1" dirty="0" smtClean="0">
                <a:latin typeface="+mj-lt"/>
              </a:rPr>
              <a:t>6-page file</a:t>
            </a:r>
            <a:endParaRPr lang="en-US" sz="2400" b="1" dirty="0">
              <a:latin typeface="+mj-lt"/>
            </a:endParaRPr>
          </a:p>
        </p:txBody>
      </p:sp>
      <p:grpSp>
        <p:nvGrpSpPr>
          <p:cNvPr id="37" name="Group 36"/>
          <p:cNvGrpSpPr/>
          <p:nvPr/>
        </p:nvGrpSpPr>
        <p:grpSpPr>
          <a:xfrm>
            <a:off x="0" y="-22510"/>
            <a:ext cx="12192000" cy="307777"/>
            <a:chOff x="0" y="-22510"/>
            <a:chExt cx="12192000" cy="307777"/>
          </a:xfrm>
        </p:grpSpPr>
        <p:sp>
          <p:nvSpPr>
            <p:cNvPr id="43" name="Rectangle 42"/>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44" name="TextBox 43"/>
            <p:cNvSpPr txBox="1"/>
            <p:nvPr/>
          </p:nvSpPr>
          <p:spPr>
            <a:xfrm>
              <a:off x="188780" y="-22510"/>
              <a:ext cx="353026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12  </a:t>
              </a:r>
              <a:r>
                <a:rPr lang="en-US" sz="1400" b="1" i="1" dirty="0" smtClean="0">
                  <a:solidFill>
                    <a:schemeClr val="tx1">
                      <a:lumMod val="65000"/>
                      <a:lumOff val="35000"/>
                    </a:schemeClr>
                  </a:solidFill>
                  <a:latin typeface="+mj-lt"/>
                </a:rPr>
                <a:t>&gt;  Section 1  &gt;  External Merge Sort</a:t>
              </a:r>
              <a:endParaRPr lang="en-US" sz="1400" b="1" i="1" dirty="0">
                <a:solidFill>
                  <a:schemeClr val="tx1">
                    <a:lumMod val="65000"/>
                    <a:lumOff val="35000"/>
                  </a:schemeClr>
                </a:solidFill>
                <a:latin typeface="+mj-lt"/>
              </a:endParaRPr>
            </a:p>
          </p:txBody>
        </p:sp>
      </p:grpSp>
      <p:sp>
        <p:nvSpPr>
          <p:cNvPr id="48" name="TextBox 47"/>
          <p:cNvSpPr txBox="1"/>
          <p:nvPr/>
        </p:nvSpPr>
        <p:spPr>
          <a:xfrm>
            <a:off x="260590" y="3175092"/>
            <a:ext cx="1631615" cy="1200329"/>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Each sorted file is a called a </a:t>
            </a:r>
            <a:r>
              <a:rPr lang="en-US" sz="2400" b="1" i="1" dirty="0" smtClean="0">
                <a:latin typeface="+mj-lt"/>
              </a:rPr>
              <a:t>run</a:t>
            </a:r>
            <a:endParaRPr lang="en-US" sz="2400" i="1" dirty="0">
              <a:latin typeface="+mj-lt"/>
            </a:endParaRPr>
          </a:p>
        </p:txBody>
      </p:sp>
    </p:spTree>
    <p:extLst>
      <p:ext uri="{BB962C8B-B14F-4D97-AF65-F5344CB8AC3E}">
        <p14:creationId xmlns:p14="http://schemas.microsoft.com/office/powerpoint/2010/main" val="40549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16667E-6 1.48148E-6 L 0.42187 -0.03912 " pathEditMode="relative" rAng="0" ptsTypes="AA">
                                      <p:cBhvr>
                                        <p:cTn id="6" dur="2000" fill="hold"/>
                                        <p:tgtEl>
                                          <p:spTgt spid="34"/>
                                        </p:tgtEl>
                                        <p:attrNameLst>
                                          <p:attrName>ppt_x</p:attrName>
                                          <p:attrName>ppt_y</p:attrName>
                                        </p:attrNameLst>
                                      </p:cBhvr>
                                      <p:rCtr x="21094" y="-1968"/>
                                    </p:animMotion>
                                  </p:childTnLst>
                                </p:cTn>
                              </p:par>
                              <p:par>
                                <p:cTn id="7" presetID="42" presetClass="path" presetSubtype="0" accel="50000" decel="50000" fill="hold" grpId="0" nodeType="withEffect">
                                  <p:stCondLst>
                                    <p:cond delay="0"/>
                                  </p:stCondLst>
                                  <p:childTnLst>
                                    <p:animMotion origin="layout" path="M -8.33333E-7 1.48148E-6 L 0.43828 -0.03912 " pathEditMode="relative" rAng="0" ptsTypes="AA">
                                      <p:cBhvr>
                                        <p:cTn id="8" dur="2000" fill="hold"/>
                                        <p:tgtEl>
                                          <p:spTgt spid="35"/>
                                        </p:tgtEl>
                                        <p:attrNameLst>
                                          <p:attrName>ppt_x</p:attrName>
                                          <p:attrName>ppt_y</p:attrName>
                                        </p:attrNameLst>
                                      </p:cBhvr>
                                      <p:rCtr x="21914" y="-1968"/>
                                    </p:animMotion>
                                  </p:childTnLst>
                                </p:cTn>
                              </p:par>
                              <p:par>
                                <p:cTn id="9" presetID="42" presetClass="path" presetSubtype="0" accel="50000" decel="50000" fill="hold" grpId="0" nodeType="withEffect">
                                  <p:stCondLst>
                                    <p:cond delay="0"/>
                                  </p:stCondLst>
                                  <p:childTnLst>
                                    <p:animMotion origin="layout" path="M 3.95833E-6 1.48148E-6 L 0.45338 -0.03472 " pathEditMode="relative" rAng="0" ptsTypes="AA">
                                      <p:cBhvr>
                                        <p:cTn id="10" dur="2000" fill="hold"/>
                                        <p:tgtEl>
                                          <p:spTgt spid="36"/>
                                        </p:tgtEl>
                                        <p:attrNameLst>
                                          <p:attrName>ppt_x</p:attrName>
                                          <p:attrName>ppt_y</p:attrName>
                                        </p:attrNameLst>
                                      </p:cBhvr>
                                      <p:rCtr x="22669" y="-1736"/>
                                    </p:animMotion>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grpId="1" nodeType="clickEffect">
                                  <p:stCondLst>
                                    <p:cond delay="0"/>
                                  </p:stCondLst>
                                  <p:childTnLst>
                                    <p:animEffect transition="out" filter="dissolve">
                                      <p:cBhvr>
                                        <p:cTn id="14" dur="500"/>
                                        <p:tgtEl>
                                          <p:spTgt spid="34"/>
                                        </p:tgtEl>
                                      </p:cBhvr>
                                    </p:animEffect>
                                    <p:set>
                                      <p:cBhvr>
                                        <p:cTn id="15" dur="1" fill="hold">
                                          <p:stCondLst>
                                            <p:cond delay="499"/>
                                          </p:stCondLst>
                                        </p:cTn>
                                        <p:tgtEl>
                                          <p:spTgt spid="34"/>
                                        </p:tgtEl>
                                        <p:attrNameLst>
                                          <p:attrName>style.visibility</p:attrName>
                                        </p:attrNameLst>
                                      </p:cBhvr>
                                      <p:to>
                                        <p:strVal val="hidden"/>
                                      </p:to>
                                    </p:set>
                                  </p:childTnLst>
                                </p:cTn>
                              </p:par>
                              <p:par>
                                <p:cTn id="16" presetID="9" presetClass="exit" presetSubtype="0" fill="hold" grpId="1" nodeType="withEffect">
                                  <p:stCondLst>
                                    <p:cond delay="0"/>
                                  </p:stCondLst>
                                  <p:childTnLst>
                                    <p:animEffect transition="out" filter="dissolve">
                                      <p:cBhvr>
                                        <p:cTn id="17" dur="500"/>
                                        <p:tgtEl>
                                          <p:spTgt spid="35"/>
                                        </p:tgtEl>
                                      </p:cBhvr>
                                    </p:animEffect>
                                    <p:set>
                                      <p:cBhvr>
                                        <p:cTn id="18" dur="1" fill="hold">
                                          <p:stCondLst>
                                            <p:cond delay="499"/>
                                          </p:stCondLst>
                                        </p:cTn>
                                        <p:tgtEl>
                                          <p:spTgt spid="35"/>
                                        </p:tgtEl>
                                        <p:attrNameLst>
                                          <p:attrName>style.visibility</p:attrName>
                                        </p:attrNameLst>
                                      </p:cBhvr>
                                      <p:to>
                                        <p:strVal val="hidden"/>
                                      </p:to>
                                    </p:set>
                                  </p:childTnLst>
                                </p:cTn>
                              </p:par>
                              <p:par>
                                <p:cTn id="19" presetID="9" presetClass="exit" presetSubtype="0" fill="hold" grpId="1" nodeType="withEffect">
                                  <p:stCondLst>
                                    <p:cond delay="0"/>
                                  </p:stCondLst>
                                  <p:childTnLst>
                                    <p:animEffect transition="out" filter="dissolve">
                                      <p:cBhvr>
                                        <p:cTn id="20" dur="500"/>
                                        <p:tgtEl>
                                          <p:spTgt spid="36"/>
                                        </p:tgtEl>
                                      </p:cBhvr>
                                    </p:animEffect>
                                    <p:set>
                                      <p:cBhvr>
                                        <p:cTn id="21" dur="1" fill="hold">
                                          <p:stCondLst>
                                            <p:cond delay="499"/>
                                          </p:stCondLst>
                                        </p:cTn>
                                        <p:tgtEl>
                                          <p:spTgt spid="36"/>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1" nodeType="click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dissolve">
                                      <p:cBhvr>
                                        <p:cTn id="26" dur="500"/>
                                        <p:tgtEl>
                                          <p:spTgt spid="40"/>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dissolve">
                                      <p:cBhvr>
                                        <p:cTn id="29" dur="500"/>
                                        <p:tgtEl>
                                          <p:spTgt spid="38"/>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dissolve">
                                      <p:cBhvr>
                                        <p:cTn id="32" dur="500"/>
                                        <p:tgtEl>
                                          <p:spTgt spid="39"/>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grpId="0" nodeType="clickEffect">
                                  <p:stCondLst>
                                    <p:cond delay="0"/>
                                  </p:stCondLst>
                                  <p:childTnLst>
                                    <p:animMotion origin="layout" path="M -2.91667E-6 3.33333E-6 L -0.42317 0.03912 " pathEditMode="relative" rAng="0" ptsTypes="AA">
                                      <p:cBhvr>
                                        <p:cTn id="36" dur="2000" fill="hold"/>
                                        <p:tgtEl>
                                          <p:spTgt spid="40"/>
                                        </p:tgtEl>
                                        <p:attrNameLst>
                                          <p:attrName>ppt_x</p:attrName>
                                          <p:attrName>ppt_y</p:attrName>
                                        </p:attrNameLst>
                                      </p:cBhvr>
                                      <p:rCtr x="-21159" y="1944"/>
                                    </p:animMotion>
                                  </p:childTnLst>
                                </p:cTn>
                              </p:par>
                              <p:par>
                                <p:cTn id="37" presetID="42" presetClass="path" presetSubtype="0" accel="50000" decel="50000" fill="hold" grpId="1" nodeType="withEffect">
                                  <p:stCondLst>
                                    <p:cond delay="0"/>
                                  </p:stCondLst>
                                  <p:childTnLst>
                                    <p:animMotion origin="layout" path="M -1.45833E-6 1.85185E-6 L -0.43789 0.03912 " pathEditMode="relative" rAng="0" ptsTypes="AA">
                                      <p:cBhvr>
                                        <p:cTn id="38" dur="2000" fill="hold"/>
                                        <p:tgtEl>
                                          <p:spTgt spid="38"/>
                                        </p:tgtEl>
                                        <p:attrNameLst>
                                          <p:attrName>ppt_x</p:attrName>
                                          <p:attrName>ppt_y</p:attrName>
                                        </p:attrNameLst>
                                      </p:cBhvr>
                                      <p:rCtr x="-21901" y="1944"/>
                                    </p:animMotion>
                                  </p:childTnLst>
                                </p:cTn>
                              </p:par>
                              <p:par>
                                <p:cTn id="39" presetID="42" presetClass="path" presetSubtype="0" accel="50000" decel="50000" fill="hold" grpId="1" nodeType="withEffect">
                                  <p:stCondLst>
                                    <p:cond delay="0"/>
                                  </p:stCondLst>
                                  <p:childTnLst>
                                    <p:animMotion origin="layout" path="M -8.33333E-7 0 L -0.45299 0.03727 " pathEditMode="relative" rAng="0" ptsTypes="AA">
                                      <p:cBhvr>
                                        <p:cTn id="40" dur="2000" fill="hold"/>
                                        <p:tgtEl>
                                          <p:spTgt spid="39"/>
                                        </p:tgtEl>
                                        <p:attrNameLst>
                                          <p:attrName>ppt_x</p:attrName>
                                          <p:attrName>ppt_y</p:attrName>
                                        </p:attrNameLst>
                                      </p:cBhvr>
                                      <p:rCtr x="-22656" y="185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animBg="1"/>
      <p:bldP spid="36" grpId="1" animBg="1"/>
      <p:bldP spid="34" grpId="0" animBg="1"/>
      <p:bldP spid="34" grpId="1" animBg="1"/>
      <p:bldP spid="38" grpId="0" animBg="1"/>
      <p:bldP spid="38" grpId="1" animBg="1"/>
      <p:bldP spid="39" grpId="0" animBg="1"/>
      <p:bldP spid="39" grpId="1" animBg="1"/>
      <p:bldP spid="40" grpId="0" animBg="1"/>
      <p:bldP spid="40"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an 24"/>
          <p:cNvSpPr/>
          <p:nvPr/>
        </p:nvSpPr>
        <p:spPr>
          <a:xfrm>
            <a:off x="2600324" y="2086678"/>
            <a:ext cx="3457575" cy="2556877"/>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33" name="Rounded Rectangle 32"/>
          <p:cNvSpPr/>
          <p:nvPr/>
        </p:nvSpPr>
        <p:spPr>
          <a:xfrm>
            <a:off x="2697350" y="3567917"/>
            <a:ext cx="3296832" cy="5250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External Merge Sort Algorithm</a:t>
            </a:r>
            <a:endParaRPr lang="en-US" dirty="0"/>
          </a:p>
        </p:txBody>
      </p:sp>
      <p:sp>
        <p:nvSpPr>
          <p:cNvPr id="29" name="Rounded Rectangle 28"/>
          <p:cNvSpPr/>
          <p:nvPr/>
        </p:nvSpPr>
        <p:spPr>
          <a:xfrm>
            <a:off x="2699249" y="2851021"/>
            <a:ext cx="3296832" cy="5250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3799034" y="1691924"/>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52" name="Group 51"/>
          <p:cNvGrpSpPr/>
          <p:nvPr/>
        </p:nvGrpSpPr>
        <p:grpSpPr>
          <a:xfrm>
            <a:off x="7474137" y="1690688"/>
            <a:ext cx="4259923" cy="2456273"/>
            <a:chOff x="7403799" y="1406844"/>
            <a:chExt cx="4259923" cy="2456273"/>
          </a:xfrm>
        </p:grpSpPr>
        <p:grpSp>
          <p:nvGrpSpPr>
            <p:cNvPr id="19" name="Group 18"/>
            <p:cNvGrpSpPr/>
            <p:nvPr/>
          </p:nvGrpSpPr>
          <p:grpSpPr>
            <a:xfrm>
              <a:off x="7403799" y="1406844"/>
              <a:ext cx="4259923" cy="2456273"/>
              <a:chOff x="7466322" y="1027906"/>
              <a:chExt cx="4259923" cy="2456273"/>
            </a:xfrm>
          </p:grpSpPr>
          <p:sp>
            <p:nvSpPr>
              <p:cNvPr id="20" name="Rectangle 19"/>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21" name="Rectangle 20"/>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2" name="TextBox 21"/>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23" name="TextBox 22"/>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46" name="Rounded Rectangle 45"/>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ight Arrow 52"/>
          <p:cNvSpPr/>
          <p:nvPr/>
        </p:nvSpPr>
        <p:spPr>
          <a:xfrm>
            <a:off x="6187074" y="320589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4" name="Right Arrow 53"/>
          <p:cNvSpPr/>
          <p:nvPr/>
        </p:nvSpPr>
        <p:spPr>
          <a:xfrm rot="10800000">
            <a:off x="6187073" y="365705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5" name="TextBox 54"/>
          <p:cNvSpPr txBox="1"/>
          <p:nvPr/>
        </p:nvSpPr>
        <p:spPr>
          <a:xfrm>
            <a:off x="2216639" y="2966228"/>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sp>
        <p:nvSpPr>
          <p:cNvPr id="56" name="TextBox 55"/>
          <p:cNvSpPr txBox="1"/>
          <p:nvPr/>
        </p:nvSpPr>
        <p:spPr>
          <a:xfrm>
            <a:off x="2216226" y="3655364"/>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
        <p:nvSpPr>
          <p:cNvPr id="37" name="Content Placeholder 2"/>
          <p:cNvSpPr>
            <a:spLocks noGrp="1"/>
          </p:cNvSpPr>
          <p:nvPr>
            <p:ph idx="1"/>
          </p:nvPr>
        </p:nvSpPr>
        <p:spPr>
          <a:xfrm>
            <a:off x="1218460" y="5214528"/>
            <a:ext cx="10515600" cy="541450"/>
          </a:xfrm>
        </p:spPr>
        <p:txBody>
          <a:bodyPr>
            <a:normAutofit/>
          </a:bodyPr>
          <a:lstStyle/>
          <a:p>
            <a:pPr marL="0" indent="0">
              <a:buNone/>
            </a:pPr>
            <a:r>
              <a:rPr lang="en-US" sz="3200" dirty="0" smtClean="0"/>
              <a:t>2.  Now just run the </a:t>
            </a:r>
            <a:r>
              <a:rPr lang="en-US" sz="3200" b="1" dirty="0" smtClean="0"/>
              <a:t>external merge</a:t>
            </a:r>
            <a:r>
              <a:rPr lang="en-US" sz="3200" dirty="0" smtClean="0"/>
              <a:t> algorithm &amp; we’re done!</a:t>
            </a:r>
            <a:endParaRPr lang="en-US" sz="3200" b="1" dirty="0" smtClean="0"/>
          </a:p>
        </p:txBody>
      </p:sp>
      <p:grpSp>
        <p:nvGrpSpPr>
          <p:cNvPr id="3" name="Group 2"/>
          <p:cNvGrpSpPr/>
          <p:nvPr/>
        </p:nvGrpSpPr>
        <p:grpSpPr>
          <a:xfrm>
            <a:off x="2844928" y="2929564"/>
            <a:ext cx="3012421" cy="400110"/>
            <a:chOff x="2844928" y="2635940"/>
            <a:chExt cx="3012421" cy="400110"/>
          </a:xfrm>
        </p:grpSpPr>
        <p:sp>
          <p:nvSpPr>
            <p:cNvPr id="31" name="TextBox 30"/>
            <p:cNvSpPr txBox="1"/>
            <p:nvPr/>
          </p:nvSpPr>
          <p:spPr>
            <a:xfrm>
              <a:off x="3874097" y="2635940"/>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31,33</a:t>
              </a:r>
              <a:endParaRPr lang="en-US" sz="2000" dirty="0">
                <a:solidFill>
                  <a:srgbClr val="FFC000"/>
                </a:solidFill>
                <a:latin typeface="Menlo" charset="0"/>
                <a:ea typeface="Menlo" charset="0"/>
                <a:cs typeface="Menlo" charset="0"/>
              </a:endParaRPr>
            </a:p>
          </p:txBody>
        </p:sp>
        <p:sp>
          <p:nvSpPr>
            <p:cNvPr id="32" name="TextBox 31"/>
            <p:cNvSpPr txBox="1"/>
            <p:nvPr/>
          </p:nvSpPr>
          <p:spPr>
            <a:xfrm>
              <a:off x="4903242" y="2635940"/>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44,55</a:t>
              </a:r>
              <a:endParaRPr lang="en-US" sz="2000" dirty="0">
                <a:solidFill>
                  <a:srgbClr val="FFC000"/>
                </a:solidFill>
                <a:latin typeface="Menlo" charset="0"/>
                <a:ea typeface="Menlo" charset="0"/>
                <a:cs typeface="Menlo" charset="0"/>
              </a:endParaRPr>
            </a:p>
          </p:txBody>
        </p:sp>
        <p:sp>
          <p:nvSpPr>
            <p:cNvPr id="30" name="TextBox 29"/>
            <p:cNvSpPr txBox="1"/>
            <p:nvPr/>
          </p:nvSpPr>
          <p:spPr>
            <a:xfrm>
              <a:off x="2844928" y="2635940"/>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10,12</a:t>
              </a:r>
              <a:endParaRPr lang="en-US" sz="2000" dirty="0">
                <a:solidFill>
                  <a:srgbClr val="FFC000"/>
                </a:solidFill>
                <a:latin typeface="Menlo" charset="0"/>
                <a:ea typeface="Menlo" charset="0"/>
                <a:cs typeface="Menlo" charset="0"/>
              </a:endParaRPr>
            </a:p>
          </p:txBody>
        </p:sp>
      </p:grpSp>
      <p:sp>
        <p:nvSpPr>
          <p:cNvPr id="35" name="TextBox 34"/>
          <p:cNvSpPr txBox="1"/>
          <p:nvPr/>
        </p:nvSpPr>
        <p:spPr>
          <a:xfrm>
            <a:off x="3874072" y="3655364"/>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18,22</a:t>
            </a:r>
            <a:endParaRPr lang="en-US" sz="2000" dirty="0">
              <a:solidFill>
                <a:srgbClr val="FFC000"/>
              </a:solidFill>
              <a:latin typeface="Menlo" charset="0"/>
              <a:ea typeface="Menlo" charset="0"/>
              <a:cs typeface="Menlo" charset="0"/>
            </a:endParaRPr>
          </a:p>
        </p:txBody>
      </p:sp>
      <p:sp>
        <p:nvSpPr>
          <p:cNvPr id="36" name="TextBox 35"/>
          <p:cNvSpPr txBox="1"/>
          <p:nvPr/>
        </p:nvSpPr>
        <p:spPr>
          <a:xfrm>
            <a:off x="4903217" y="3655364"/>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24,27</a:t>
            </a:r>
            <a:endParaRPr lang="en-US" sz="2000" dirty="0">
              <a:solidFill>
                <a:srgbClr val="FFC000"/>
              </a:solidFill>
              <a:latin typeface="Menlo" charset="0"/>
              <a:ea typeface="Menlo" charset="0"/>
              <a:cs typeface="Menlo" charset="0"/>
            </a:endParaRPr>
          </a:p>
        </p:txBody>
      </p:sp>
      <p:sp>
        <p:nvSpPr>
          <p:cNvPr id="34" name="TextBox 33"/>
          <p:cNvSpPr txBox="1"/>
          <p:nvPr/>
        </p:nvSpPr>
        <p:spPr>
          <a:xfrm>
            <a:off x="2844927" y="3655364"/>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1,3</a:t>
            </a:r>
            <a:endParaRPr lang="en-US" sz="2000" dirty="0">
              <a:solidFill>
                <a:srgbClr val="FFC000"/>
              </a:solidFill>
              <a:latin typeface="Menlo" charset="0"/>
              <a:ea typeface="Menlo" charset="0"/>
              <a:cs typeface="Menlo" charset="0"/>
            </a:endParaRPr>
          </a:p>
        </p:txBody>
      </p:sp>
      <p:sp>
        <p:nvSpPr>
          <p:cNvPr id="41" name="TextBox 40"/>
          <p:cNvSpPr txBox="1"/>
          <p:nvPr/>
        </p:nvSpPr>
        <p:spPr>
          <a:xfrm>
            <a:off x="182898" y="1734844"/>
            <a:ext cx="2295585" cy="1200329"/>
          </a:xfrm>
          <a:prstGeom prst="rect">
            <a:avLst/>
          </a:prstGeom>
          <a:noFill/>
        </p:spPr>
        <p:txBody>
          <a:bodyPr wrap="square" rtlCol="0">
            <a:spAutoFit/>
          </a:bodyPr>
          <a:lstStyle/>
          <a:p>
            <a:r>
              <a:rPr lang="en-US" sz="2400" b="1" dirty="0" smtClean="0">
                <a:latin typeface="+mj-lt"/>
              </a:rPr>
              <a:t>Example:</a:t>
            </a:r>
          </a:p>
          <a:p>
            <a:pPr marL="342900" indent="-342900">
              <a:buFont typeface="Arial" charset="0"/>
              <a:buChar char="•"/>
            </a:pPr>
            <a:r>
              <a:rPr lang="en-US" sz="2400" b="1" dirty="0" smtClean="0">
                <a:latin typeface="+mj-lt"/>
              </a:rPr>
              <a:t>3 Buffer pages</a:t>
            </a:r>
          </a:p>
          <a:p>
            <a:pPr marL="342900" indent="-342900">
              <a:buFont typeface="Arial" charset="0"/>
              <a:buChar char="•"/>
            </a:pPr>
            <a:r>
              <a:rPr lang="en-US" sz="2400" b="1" dirty="0" smtClean="0">
                <a:latin typeface="+mj-lt"/>
              </a:rPr>
              <a:t>6-page file</a:t>
            </a:r>
            <a:endParaRPr lang="en-US" sz="2400" b="1" dirty="0">
              <a:latin typeface="+mj-lt"/>
            </a:endParaRPr>
          </a:p>
        </p:txBody>
      </p:sp>
      <p:grpSp>
        <p:nvGrpSpPr>
          <p:cNvPr id="38" name="Group 37"/>
          <p:cNvGrpSpPr/>
          <p:nvPr/>
        </p:nvGrpSpPr>
        <p:grpSpPr>
          <a:xfrm>
            <a:off x="0" y="-22510"/>
            <a:ext cx="12192000" cy="307777"/>
            <a:chOff x="0" y="-22510"/>
            <a:chExt cx="12192000" cy="307777"/>
          </a:xfrm>
        </p:grpSpPr>
        <p:sp>
          <p:nvSpPr>
            <p:cNvPr id="39" name="Rectangle 3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40" name="TextBox 39"/>
            <p:cNvSpPr txBox="1"/>
            <p:nvPr/>
          </p:nvSpPr>
          <p:spPr>
            <a:xfrm>
              <a:off x="188780" y="-22510"/>
              <a:ext cx="3530262" cy="307777"/>
            </a:xfrm>
            <a:prstGeom prst="rect">
              <a:avLst/>
            </a:prstGeom>
            <a:noFill/>
          </p:spPr>
          <p:txBody>
            <a:bodyPr wrap="none" rtlCol="0">
              <a:spAutoFit/>
            </a:bodyPr>
            <a:lstStyle/>
            <a:p>
              <a:r>
                <a:rPr lang="en-US" sz="1400" b="1" i="1" smtClean="0">
                  <a:solidFill>
                    <a:schemeClr val="tx1">
                      <a:lumMod val="65000"/>
                      <a:lumOff val="35000"/>
                    </a:schemeClr>
                  </a:solidFill>
                  <a:latin typeface="+mj-lt"/>
                </a:rPr>
                <a:t>Lecture 12  </a:t>
              </a:r>
              <a:r>
                <a:rPr lang="en-US" sz="1400" b="1" i="1" dirty="0" smtClean="0">
                  <a:solidFill>
                    <a:schemeClr val="tx1">
                      <a:lumMod val="65000"/>
                      <a:lumOff val="35000"/>
                    </a:schemeClr>
                  </a:solidFill>
                  <a:latin typeface="+mj-lt"/>
                </a:rPr>
                <a:t>&gt;  Section 1  &gt;  External Merge Sort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1953405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will learn about in this section</a:t>
            </a:r>
            <a:endParaRPr lang="en-US" dirty="0"/>
          </a:p>
        </p:txBody>
      </p:sp>
      <p:sp>
        <p:nvSpPr>
          <p:cNvPr id="3" name="Content Placeholder 2"/>
          <p:cNvSpPr>
            <a:spLocks noGrp="1"/>
          </p:cNvSpPr>
          <p:nvPr>
            <p:ph idx="1"/>
          </p:nvPr>
        </p:nvSpPr>
        <p:spPr>
          <a:xfrm>
            <a:off x="838200" y="1825624"/>
            <a:ext cx="10515600" cy="4175783"/>
          </a:xfrm>
        </p:spPr>
        <p:txBody>
          <a:bodyPr>
            <a:normAutofit/>
          </a:bodyPr>
          <a:lstStyle/>
          <a:p>
            <a:pPr marL="514350" indent="-514350">
              <a:buAutoNum type="arabicPeriod"/>
            </a:pPr>
            <a:r>
              <a:rPr lang="en-US" dirty="0" smtClean="0">
                <a:latin typeface="+mj-lt"/>
              </a:rPr>
              <a:t>RECAP: Storage and memory model</a:t>
            </a:r>
          </a:p>
          <a:p>
            <a:pPr marL="514350" indent="-514350">
              <a:buAutoNum type="arabicPeriod"/>
            </a:pPr>
            <a:endParaRPr lang="en-US" dirty="0" smtClean="0">
              <a:latin typeface="+mj-lt"/>
            </a:endParaRPr>
          </a:p>
          <a:p>
            <a:pPr marL="514350" indent="-514350">
              <a:buAutoNum type="arabicPeriod"/>
            </a:pPr>
            <a:r>
              <a:rPr lang="en-US" dirty="0" smtClean="0">
                <a:latin typeface="+mj-lt"/>
              </a:rPr>
              <a:t>Buffer primer</a:t>
            </a:r>
            <a:endParaRPr lang="en-US" dirty="0">
              <a:latin typeface="+mj-lt"/>
            </a:endParaRPr>
          </a:p>
        </p:txBody>
      </p:sp>
      <p:sp>
        <p:nvSpPr>
          <p:cNvPr id="4" name="Slide Number Placeholder 3"/>
          <p:cNvSpPr>
            <a:spLocks noGrp="1"/>
          </p:cNvSpPr>
          <p:nvPr>
            <p:ph type="sldNum" sz="quarter" idx="12"/>
          </p:nvPr>
        </p:nvSpPr>
        <p:spPr/>
        <p:txBody>
          <a:bodyPr/>
          <a:lstStyle/>
          <a:p>
            <a:fld id="{DF92A6B5-0D7C-48A8-B49A-953CF10F77E3}" type="slidenum">
              <a:rPr lang="en-US" smtClean="0"/>
              <a:pPr/>
              <a:t>5</a:t>
            </a:fld>
            <a:endParaRPr lang="en-US"/>
          </a:p>
        </p:txBody>
      </p:sp>
      <p:grpSp>
        <p:nvGrpSpPr>
          <p:cNvPr id="10" name="Group 9"/>
          <p:cNvGrpSpPr/>
          <p:nvPr/>
        </p:nvGrpSpPr>
        <p:grpSpPr>
          <a:xfrm>
            <a:off x="0" y="-22510"/>
            <a:ext cx="12192000" cy="307777"/>
            <a:chOff x="0" y="-22510"/>
            <a:chExt cx="12192000" cy="307777"/>
          </a:xfrm>
        </p:grpSpPr>
        <p:sp>
          <p:nvSpPr>
            <p:cNvPr id="11" name="Rectangle 1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2" name="TextBox 11"/>
            <p:cNvSpPr txBox="1"/>
            <p:nvPr/>
          </p:nvSpPr>
          <p:spPr>
            <a:xfrm>
              <a:off x="188780" y="-22510"/>
              <a:ext cx="1843774"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11  </a:t>
              </a:r>
              <a:r>
                <a:rPr lang="en-US" sz="1400" b="1" i="1" dirty="0" smtClean="0">
                  <a:solidFill>
                    <a:schemeClr val="tx1">
                      <a:lumMod val="65000"/>
                      <a:lumOff val="35000"/>
                    </a:schemeClr>
                  </a:solidFill>
                  <a:latin typeface="+mj-lt"/>
                </a:rPr>
                <a:t>&gt;  Section 2</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746309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IO Cost</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For 3 buffer pages, 6 page file:</a:t>
            </a:r>
          </a:p>
          <a:p>
            <a:pPr marL="514350" indent="-514350">
              <a:buFont typeface="+mj-lt"/>
              <a:buAutoNum type="arabicPeriod"/>
            </a:pPr>
            <a:endParaRPr lang="en-US" dirty="0" smtClean="0"/>
          </a:p>
          <a:p>
            <a:pPr marL="514350" indent="-514350">
              <a:buFont typeface="+mj-lt"/>
              <a:buAutoNum type="arabicPeriod"/>
            </a:pPr>
            <a:r>
              <a:rPr lang="en-US" dirty="0" smtClean="0"/>
              <a:t>Split into </a:t>
            </a:r>
            <a:r>
              <a:rPr lang="en-US" b="1" u="sng" dirty="0" smtClean="0"/>
              <a:t>two 3-page files</a:t>
            </a:r>
            <a:r>
              <a:rPr lang="en-US" dirty="0" smtClean="0"/>
              <a:t> and </a:t>
            </a:r>
            <a:r>
              <a:rPr lang="en-US" b="1" dirty="0" smtClean="0"/>
              <a:t>sort in memory </a:t>
            </a:r>
          </a:p>
          <a:p>
            <a:pPr marL="971550" lvl="1" indent="-514350">
              <a:buFont typeface="+mj-lt"/>
              <a:buAutoNum type="arabicPeriod"/>
            </a:pPr>
            <a:r>
              <a:rPr lang="en-US" b="1" dirty="0" smtClean="0"/>
              <a:t>= 1 R + 1 W for each file = 2*(3 + 3) = 12 IO operations</a:t>
            </a:r>
          </a:p>
          <a:p>
            <a:pPr marL="514350" indent="-514350">
              <a:buFont typeface="+mj-lt"/>
              <a:buAutoNum type="arabicPeriod"/>
            </a:pPr>
            <a:endParaRPr lang="en-US" dirty="0"/>
          </a:p>
          <a:p>
            <a:pPr marL="514350" indent="-514350">
              <a:buFont typeface="+mj-lt"/>
              <a:buAutoNum type="arabicPeriod"/>
            </a:pPr>
            <a:r>
              <a:rPr lang="en-US" b="1" dirty="0" smtClean="0"/>
              <a:t>Merge</a:t>
            </a:r>
            <a:r>
              <a:rPr lang="en-US" dirty="0" smtClean="0"/>
              <a:t> each pair of sorted chunks </a:t>
            </a:r>
            <a:r>
              <a:rPr lang="en-US" b="1" i="1" dirty="0" smtClean="0"/>
              <a:t>using the external merge algorithm </a:t>
            </a:r>
          </a:p>
          <a:p>
            <a:pPr marL="971550" lvl="1" indent="-514350">
              <a:buFont typeface="+mj-lt"/>
              <a:buAutoNum type="arabicPeriod"/>
            </a:pPr>
            <a:r>
              <a:rPr lang="en-US" b="1" dirty="0" smtClean="0"/>
              <a:t>= 2*(3 + 3) = 12 IO operations</a:t>
            </a:r>
          </a:p>
          <a:p>
            <a:pPr marL="971550" lvl="1" indent="-514350">
              <a:buFont typeface="+mj-lt"/>
              <a:buAutoNum type="arabicPeriod"/>
            </a:pPr>
            <a:endParaRPr lang="en-US" b="1" dirty="0"/>
          </a:p>
          <a:p>
            <a:pPr marL="514350" indent="-514350">
              <a:buFont typeface="+mj-lt"/>
              <a:buAutoNum type="arabicPeriod"/>
            </a:pPr>
            <a:r>
              <a:rPr lang="en-US" b="1" dirty="0" smtClean="0"/>
              <a:t>Total cost = 24 IO</a:t>
            </a:r>
          </a:p>
          <a:p>
            <a:pPr marL="0" indent="0">
              <a:buNone/>
            </a:pPr>
            <a:endParaRPr lang="en-US" b="1" i="1" dirty="0"/>
          </a:p>
        </p:txBody>
      </p:sp>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3530262" cy="307777"/>
            </a:xfrm>
            <a:prstGeom prst="rect">
              <a:avLst/>
            </a:prstGeom>
            <a:noFill/>
          </p:spPr>
          <p:txBody>
            <a:bodyPr wrap="none" rtlCol="0">
              <a:spAutoFit/>
            </a:bodyPr>
            <a:lstStyle/>
            <a:p>
              <a:r>
                <a:rPr lang="en-US" sz="1400" b="1" i="1" smtClean="0">
                  <a:solidFill>
                    <a:schemeClr val="tx1">
                      <a:lumMod val="65000"/>
                      <a:lumOff val="35000"/>
                    </a:schemeClr>
                  </a:solidFill>
                  <a:latin typeface="+mj-lt"/>
                </a:rPr>
                <a:t>Lecture 12  </a:t>
              </a:r>
              <a:r>
                <a:rPr lang="en-US" sz="1400" b="1" i="1" dirty="0" smtClean="0">
                  <a:solidFill>
                    <a:schemeClr val="tx1">
                      <a:lumMod val="65000"/>
                      <a:lumOff val="35000"/>
                    </a:schemeClr>
                  </a:solidFill>
                  <a:latin typeface="+mj-lt"/>
                </a:rPr>
                <a:t>&gt;  Section 1  &gt;  External Merge Sort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379459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Running External Merge Sort on Larger Files</a:t>
            </a:r>
            <a:endParaRPr lang="en-US" dirty="0"/>
          </a:p>
        </p:txBody>
      </p:sp>
      <p:sp>
        <p:nvSpPr>
          <p:cNvPr id="25" name="Can 24"/>
          <p:cNvSpPr/>
          <p:nvPr/>
        </p:nvSpPr>
        <p:spPr>
          <a:xfrm>
            <a:off x="436783" y="2085749"/>
            <a:ext cx="2232468" cy="4162852"/>
          </a:xfrm>
          <a:prstGeom prst="can">
            <a:avLst>
              <a:gd name="adj" fmla="val 9229"/>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29" name="Rounded Rectangle 28"/>
          <p:cNvSpPr/>
          <p:nvPr/>
        </p:nvSpPr>
        <p:spPr>
          <a:xfrm>
            <a:off x="500657" y="2470975"/>
            <a:ext cx="2128680" cy="369948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1093923" y="1793054"/>
            <a:ext cx="918187" cy="461665"/>
          </a:xfrm>
          <a:prstGeom prst="rect">
            <a:avLst/>
          </a:prstGeom>
          <a:noFill/>
        </p:spPr>
        <p:txBody>
          <a:bodyPr wrap="square" rtlCol="0">
            <a:spAutoFit/>
          </a:bodyPr>
          <a:lstStyle/>
          <a:p>
            <a:pPr algn="ctr"/>
            <a:r>
              <a:rPr lang="en-US" sz="2400" dirty="0" smtClean="0">
                <a:latin typeface="+mj-lt"/>
              </a:rPr>
              <a:t>Disk</a:t>
            </a:r>
            <a:endParaRPr lang="en-US" sz="2400" dirty="0">
              <a:latin typeface="+mj-lt"/>
            </a:endParaRPr>
          </a:p>
        </p:txBody>
      </p:sp>
      <p:grpSp>
        <p:nvGrpSpPr>
          <p:cNvPr id="3" name="Group 2"/>
          <p:cNvGrpSpPr/>
          <p:nvPr/>
        </p:nvGrpSpPr>
        <p:grpSpPr>
          <a:xfrm>
            <a:off x="594718" y="2629977"/>
            <a:ext cx="1945043" cy="261610"/>
            <a:chOff x="2844928" y="2635940"/>
            <a:chExt cx="3012421" cy="405173"/>
          </a:xfrm>
        </p:grpSpPr>
        <p:sp>
          <p:nvSpPr>
            <p:cNvPr id="31" name="TextBox 3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32" name="TextBox 3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44,55</a:t>
              </a:r>
              <a:endParaRPr lang="en-US" sz="1100" dirty="0">
                <a:solidFill>
                  <a:srgbClr val="FFC000"/>
                </a:solidFill>
                <a:latin typeface="Menlo" charset="0"/>
                <a:ea typeface="Menlo" charset="0"/>
                <a:cs typeface="Menlo" charset="0"/>
              </a:endParaRPr>
            </a:p>
          </p:txBody>
        </p:sp>
        <p:sp>
          <p:nvSpPr>
            <p:cNvPr id="30" name="TextBox 29"/>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35" name="TextBox 34"/>
          <p:cNvSpPr txBox="1"/>
          <p:nvPr/>
        </p:nvSpPr>
        <p:spPr>
          <a:xfrm>
            <a:off x="1262498" y="3098608"/>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18,43</a:t>
            </a:r>
            <a:endParaRPr lang="en-US" sz="1100" dirty="0">
              <a:solidFill>
                <a:srgbClr val="FFC000"/>
              </a:solidFill>
              <a:latin typeface="Menlo" charset="0"/>
              <a:ea typeface="Menlo" charset="0"/>
              <a:cs typeface="Menlo" charset="0"/>
            </a:endParaRPr>
          </a:p>
        </p:txBody>
      </p:sp>
      <p:sp>
        <p:nvSpPr>
          <p:cNvPr id="36" name="TextBox 35"/>
          <p:cNvSpPr txBox="1"/>
          <p:nvPr/>
        </p:nvSpPr>
        <p:spPr>
          <a:xfrm>
            <a:off x="1923702" y="3098608"/>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34" name="TextBox 33"/>
          <p:cNvSpPr txBox="1"/>
          <p:nvPr/>
        </p:nvSpPr>
        <p:spPr>
          <a:xfrm>
            <a:off x="594717" y="3098608"/>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45,38</a:t>
            </a:r>
            <a:endParaRPr lang="en-US" sz="1100" dirty="0">
              <a:solidFill>
                <a:srgbClr val="FFC000"/>
              </a:solidFill>
              <a:latin typeface="Menlo" charset="0"/>
              <a:ea typeface="Menlo" charset="0"/>
              <a:cs typeface="Menlo" charset="0"/>
            </a:endParaRPr>
          </a:p>
        </p:txBody>
      </p:sp>
      <p:sp>
        <p:nvSpPr>
          <p:cNvPr id="38" name="TextBox 37"/>
          <p:cNvSpPr txBox="1"/>
          <p:nvPr/>
        </p:nvSpPr>
        <p:spPr>
          <a:xfrm>
            <a:off x="9251940" y="1597070"/>
            <a:ext cx="2586398" cy="156966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Assume we still only have </a:t>
            </a:r>
            <a:r>
              <a:rPr lang="en-US" sz="2400" i="1" dirty="0" smtClean="0">
                <a:latin typeface="+mj-lt"/>
              </a:rPr>
              <a:t>3</a:t>
            </a:r>
            <a:r>
              <a:rPr lang="en-US" sz="2400" dirty="0" smtClean="0">
                <a:latin typeface="+mj-lt"/>
              </a:rPr>
              <a:t> buffer pages </a:t>
            </a:r>
            <a:r>
              <a:rPr lang="en-US" sz="2400" i="1" dirty="0" smtClean="0">
                <a:latin typeface="+mj-lt"/>
              </a:rPr>
              <a:t>(Buffer not pictured)</a:t>
            </a:r>
            <a:endParaRPr lang="en-US" sz="2400" i="1" dirty="0">
              <a:latin typeface="+mj-lt"/>
            </a:endParaRPr>
          </a:p>
        </p:txBody>
      </p:sp>
      <p:grpSp>
        <p:nvGrpSpPr>
          <p:cNvPr id="42" name="Group 41"/>
          <p:cNvGrpSpPr/>
          <p:nvPr/>
        </p:nvGrpSpPr>
        <p:grpSpPr>
          <a:xfrm>
            <a:off x="594718" y="3528831"/>
            <a:ext cx="1945043" cy="261610"/>
            <a:chOff x="2844928" y="2635940"/>
            <a:chExt cx="3012421" cy="405173"/>
          </a:xfrm>
        </p:grpSpPr>
        <p:sp>
          <p:nvSpPr>
            <p:cNvPr id="43" name="TextBox 42"/>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44" name="TextBox 43"/>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47,55</a:t>
              </a:r>
              <a:endParaRPr lang="en-US" sz="1100" dirty="0">
                <a:solidFill>
                  <a:srgbClr val="FFC000"/>
                </a:solidFill>
                <a:latin typeface="Menlo" charset="0"/>
                <a:ea typeface="Menlo" charset="0"/>
                <a:cs typeface="Menlo" charset="0"/>
              </a:endParaRPr>
            </a:p>
          </p:txBody>
        </p:sp>
        <p:sp>
          <p:nvSpPr>
            <p:cNvPr id="47" name="TextBox 46"/>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48" name="TextBox 47"/>
          <p:cNvSpPr txBox="1"/>
          <p:nvPr/>
        </p:nvSpPr>
        <p:spPr>
          <a:xfrm>
            <a:off x="1262499" y="399746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18,22</a:t>
            </a:r>
            <a:endParaRPr lang="en-US" sz="1100" dirty="0">
              <a:solidFill>
                <a:srgbClr val="FFC000"/>
              </a:solidFill>
              <a:latin typeface="Menlo" charset="0"/>
              <a:ea typeface="Menlo" charset="0"/>
              <a:cs typeface="Menlo" charset="0"/>
            </a:endParaRPr>
          </a:p>
        </p:txBody>
      </p:sp>
      <p:sp>
        <p:nvSpPr>
          <p:cNvPr id="49" name="TextBox 48"/>
          <p:cNvSpPr txBox="1"/>
          <p:nvPr/>
        </p:nvSpPr>
        <p:spPr>
          <a:xfrm>
            <a:off x="1923702" y="399746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23,20</a:t>
            </a:r>
            <a:endParaRPr lang="en-US" sz="1100" dirty="0">
              <a:solidFill>
                <a:srgbClr val="FFC000"/>
              </a:solidFill>
              <a:latin typeface="Menlo" charset="0"/>
              <a:ea typeface="Menlo" charset="0"/>
              <a:cs typeface="Menlo" charset="0"/>
            </a:endParaRPr>
          </a:p>
        </p:txBody>
      </p:sp>
      <p:sp>
        <p:nvSpPr>
          <p:cNvPr id="57" name="TextBox 56"/>
          <p:cNvSpPr txBox="1"/>
          <p:nvPr/>
        </p:nvSpPr>
        <p:spPr>
          <a:xfrm>
            <a:off x="594717" y="399746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41,3</a:t>
            </a:r>
            <a:endParaRPr lang="en-US" sz="1100" dirty="0">
              <a:solidFill>
                <a:srgbClr val="FFC000"/>
              </a:solidFill>
              <a:latin typeface="Menlo" charset="0"/>
              <a:ea typeface="Menlo" charset="0"/>
              <a:cs typeface="Menlo" charset="0"/>
            </a:endParaRPr>
          </a:p>
        </p:txBody>
      </p:sp>
      <p:grpSp>
        <p:nvGrpSpPr>
          <p:cNvPr id="60" name="Group 59"/>
          <p:cNvGrpSpPr/>
          <p:nvPr/>
        </p:nvGrpSpPr>
        <p:grpSpPr>
          <a:xfrm>
            <a:off x="591445" y="4421815"/>
            <a:ext cx="1945043" cy="261610"/>
            <a:chOff x="2844928" y="2635940"/>
            <a:chExt cx="3012421" cy="405173"/>
          </a:xfrm>
        </p:grpSpPr>
        <p:sp>
          <p:nvSpPr>
            <p:cNvPr id="61" name="TextBox 6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62" name="TextBox 6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39,55</a:t>
              </a:r>
              <a:endParaRPr lang="en-US" sz="1100" dirty="0">
                <a:solidFill>
                  <a:srgbClr val="FFC000"/>
                </a:solidFill>
                <a:latin typeface="Menlo" charset="0"/>
                <a:ea typeface="Menlo" charset="0"/>
                <a:cs typeface="Menlo" charset="0"/>
              </a:endParaRPr>
            </a:p>
          </p:txBody>
        </p:sp>
        <p:sp>
          <p:nvSpPr>
            <p:cNvPr id="63" name="TextBox 62"/>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42,46</a:t>
              </a:r>
              <a:endParaRPr lang="en-US" sz="1100" dirty="0">
                <a:solidFill>
                  <a:srgbClr val="FFC000"/>
                </a:solidFill>
                <a:latin typeface="Menlo" charset="0"/>
                <a:ea typeface="Menlo" charset="0"/>
                <a:cs typeface="Menlo" charset="0"/>
              </a:endParaRPr>
            </a:p>
          </p:txBody>
        </p:sp>
      </p:grpSp>
      <p:sp>
        <p:nvSpPr>
          <p:cNvPr id="64" name="TextBox 63"/>
          <p:cNvSpPr txBox="1"/>
          <p:nvPr/>
        </p:nvSpPr>
        <p:spPr>
          <a:xfrm>
            <a:off x="1259226" y="4890446"/>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18,23</a:t>
            </a:r>
            <a:endParaRPr lang="en-US" sz="1100" dirty="0">
              <a:solidFill>
                <a:srgbClr val="FFC000"/>
              </a:solidFill>
              <a:latin typeface="Menlo" charset="0"/>
              <a:ea typeface="Menlo" charset="0"/>
              <a:cs typeface="Menlo" charset="0"/>
            </a:endParaRPr>
          </a:p>
        </p:txBody>
      </p:sp>
      <p:sp>
        <p:nvSpPr>
          <p:cNvPr id="65" name="TextBox 64"/>
          <p:cNvSpPr txBox="1"/>
          <p:nvPr/>
        </p:nvSpPr>
        <p:spPr>
          <a:xfrm>
            <a:off x="1920429" y="4890446"/>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66" name="TextBox 65"/>
          <p:cNvSpPr txBox="1"/>
          <p:nvPr/>
        </p:nvSpPr>
        <p:spPr>
          <a:xfrm>
            <a:off x="591444" y="4890446"/>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1,3</a:t>
            </a:r>
            <a:endParaRPr lang="en-US" sz="1100" dirty="0">
              <a:solidFill>
                <a:srgbClr val="FFC000"/>
              </a:solidFill>
              <a:latin typeface="Menlo" charset="0"/>
              <a:ea typeface="Menlo" charset="0"/>
              <a:cs typeface="Menlo" charset="0"/>
            </a:endParaRPr>
          </a:p>
        </p:txBody>
      </p:sp>
      <p:grpSp>
        <p:nvGrpSpPr>
          <p:cNvPr id="69" name="Group 68"/>
          <p:cNvGrpSpPr/>
          <p:nvPr/>
        </p:nvGrpSpPr>
        <p:grpSpPr>
          <a:xfrm>
            <a:off x="588172" y="5325261"/>
            <a:ext cx="1945043" cy="261610"/>
            <a:chOff x="2844928" y="2635940"/>
            <a:chExt cx="3012421" cy="405173"/>
          </a:xfrm>
        </p:grpSpPr>
        <p:sp>
          <p:nvSpPr>
            <p:cNvPr id="70" name="TextBox 69"/>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48,33</a:t>
              </a:r>
              <a:endParaRPr lang="en-US" sz="1100" dirty="0">
                <a:solidFill>
                  <a:srgbClr val="FFC000"/>
                </a:solidFill>
                <a:latin typeface="Menlo" charset="0"/>
                <a:ea typeface="Menlo" charset="0"/>
                <a:cs typeface="Menlo" charset="0"/>
              </a:endParaRPr>
            </a:p>
          </p:txBody>
        </p:sp>
        <p:sp>
          <p:nvSpPr>
            <p:cNvPr id="71" name="TextBox 70"/>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44,40</a:t>
              </a:r>
              <a:endParaRPr lang="en-US" sz="1100" dirty="0">
                <a:solidFill>
                  <a:srgbClr val="FFC000"/>
                </a:solidFill>
                <a:latin typeface="Menlo" charset="0"/>
                <a:ea typeface="Menlo" charset="0"/>
                <a:cs typeface="Menlo" charset="0"/>
              </a:endParaRPr>
            </a:p>
          </p:txBody>
        </p:sp>
        <p:sp>
          <p:nvSpPr>
            <p:cNvPr id="72" name="TextBox 71"/>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73" name="TextBox 72"/>
          <p:cNvSpPr txBox="1"/>
          <p:nvPr/>
        </p:nvSpPr>
        <p:spPr>
          <a:xfrm>
            <a:off x="1255953" y="579389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18,22</a:t>
            </a:r>
            <a:endParaRPr lang="en-US" sz="1100" dirty="0">
              <a:solidFill>
                <a:srgbClr val="FFC000"/>
              </a:solidFill>
              <a:latin typeface="Menlo" charset="0"/>
              <a:ea typeface="Menlo" charset="0"/>
              <a:cs typeface="Menlo" charset="0"/>
            </a:endParaRPr>
          </a:p>
        </p:txBody>
      </p:sp>
      <p:sp>
        <p:nvSpPr>
          <p:cNvPr id="74" name="TextBox 73"/>
          <p:cNvSpPr txBox="1"/>
          <p:nvPr/>
        </p:nvSpPr>
        <p:spPr>
          <a:xfrm>
            <a:off x="1917156" y="579389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75" name="TextBox 74"/>
          <p:cNvSpPr txBox="1"/>
          <p:nvPr/>
        </p:nvSpPr>
        <p:spPr>
          <a:xfrm>
            <a:off x="588171" y="579389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16,31</a:t>
            </a:r>
            <a:endParaRPr lang="en-US" sz="1100" dirty="0">
              <a:solidFill>
                <a:srgbClr val="FFC000"/>
              </a:solidFill>
              <a:latin typeface="Menlo" charset="0"/>
              <a:ea typeface="Menlo" charset="0"/>
              <a:cs typeface="Menlo" charset="0"/>
            </a:endParaRPr>
          </a:p>
        </p:txBody>
      </p:sp>
      <p:grpSp>
        <p:nvGrpSpPr>
          <p:cNvPr id="39" name="Group 38"/>
          <p:cNvGrpSpPr/>
          <p:nvPr/>
        </p:nvGrpSpPr>
        <p:grpSpPr>
          <a:xfrm>
            <a:off x="0" y="-22510"/>
            <a:ext cx="12192000" cy="307777"/>
            <a:chOff x="0" y="-22510"/>
            <a:chExt cx="12192000" cy="307777"/>
          </a:xfrm>
        </p:grpSpPr>
        <p:sp>
          <p:nvSpPr>
            <p:cNvPr id="40" name="Rectangle 3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41" name="TextBox 40"/>
            <p:cNvSpPr txBox="1"/>
            <p:nvPr/>
          </p:nvSpPr>
          <p:spPr>
            <a:xfrm>
              <a:off x="188780" y="-22510"/>
              <a:ext cx="4408707" cy="307777"/>
            </a:xfrm>
            <a:prstGeom prst="rect">
              <a:avLst/>
            </a:prstGeom>
            <a:noFill/>
          </p:spPr>
          <p:txBody>
            <a:bodyPr wrap="none" rtlCol="0">
              <a:spAutoFit/>
            </a:bodyPr>
            <a:lstStyle/>
            <a:p>
              <a:r>
                <a:rPr lang="en-US" sz="1400" b="1" i="1" smtClean="0">
                  <a:solidFill>
                    <a:schemeClr val="tx1">
                      <a:lumMod val="65000"/>
                      <a:lumOff val="35000"/>
                    </a:schemeClr>
                  </a:solidFill>
                  <a:latin typeface="+mj-lt"/>
                </a:rPr>
                <a:t>Lecture 12  </a:t>
              </a:r>
              <a:r>
                <a:rPr lang="en-US" sz="1400" b="1" i="1" dirty="0" smtClean="0">
                  <a:solidFill>
                    <a:schemeClr val="tx1">
                      <a:lumMod val="65000"/>
                      <a:lumOff val="35000"/>
                    </a:schemeClr>
                  </a:solidFill>
                  <a:latin typeface="+mj-lt"/>
                </a:rPr>
                <a:t>&gt;  Section </a:t>
              </a:r>
              <a:r>
                <a:rPr lang="en-US" sz="1400" b="1" i="1" dirty="0">
                  <a:solidFill>
                    <a:schemeClr val="tx1">
                      <a:lumMod val="65000"/>
                      <a:lumOff val="35000"/>
                    </a:schemeClr>
                  </a:solidFill>
                  <a:latin typeface="+mj-lt"/>
                </a:rPr>
                <a:t>1</a:t>
              </a:r>
              <a:r>
                <a:rPr lang="en-US" sz="1400" b="1" i="1" dirty="0" smtClean="0">
                  <a:solidFill>
                    <a:schemeClr val="tx1">
                      <a:lumMod val="65000"/>
                      <a:lumOff val="35000"/>
                    </a:schemeClr>
                  </a:solidFill>
                  <a:latin typeface="+mj-lt"/>
                </a:rPr>
                <a:t>  &gt;  External Merge Sort: Larger files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60827472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Running External Merge Sort on Larger Files</a:t>
            </a:r>
            <a:endParaRPr lang="en-US" dirty="0"/>
          </a:p>
        </p:txBody>
      </p:sp>
      <p:sp>
        <p:nvSpPr>
          <p:cNvPr id="25" name="Can 24"/>
          <p:cNvSpPr/>
          <p:nvPr/>
        </p:nvSpPr>
        <p:spPr>
          <a:xfrm>
            <a:off x="436783" y="2085749"/>
            <a:ext cx="2232468" cy="4162852"/>
          </a:xfrm>
          <a:prstGeom prst="can">
            <a:avLst>
              <a:gd name="adj" fmla="val 9229"/>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33" name="Rounded Rectangle 32"/>
          <p:cNvSpPr/>
          <p:nvPr/>
        </p:nvSpPr>
        <p:spPr>
          <a:xfrm>
            <a:off x="499430" y="3042146"/>
            <a:ext cx="2128680" cy="33899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500657" y="2579264"/>
            <a:ext cx="2128680" cy="33899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1093923" y="1793054"/>
            <a:ext cx="918187" cy="461665"/>
          </a:xfrm>
          <a:prstGeom prst="rect">
            <a:avLst/>
          </a:prstGeom>
          <a:noFill/>
        </p:spPr>
        <p:txBody>
          <a:bodyPr wrap="square" rtlCol="0">
            <a:spAutoFit/>
          </a:bodyPr>
          <a:lstStyle/>
          <a:p>
            <a:pPr algn="ctr"/>
            <a:r>
              <a:rPr lang="en-US" sz="2400" dirty="0" smtClean="0">
                <a:latin typeface="+mj-lt"/>
              </a:rPr>
              <a:t>Disk</a:t>
            </a:r>
            <a:endParaRPr lang="en-US" sz="2400" dirty="0">
              <a:latin typeface="+mj-lt"/>
            </a:endParaRPr>
          </a:p>
        </p:txBody>
      </p:sp>
      <p:grpSp>
        <p:nvGrpSpPr>
          <p:cNvPr id="3" name="Group 2"/>
          <p:cNvGrpSpPr/>
          <p:nvPr/>
        </p:nvGrpSpPr>
        <p:grpSpPr>
          <a:xfrm>
            <a:off x="594718" y="2629977"/>
            <a:ext cx="1945043" cy="261610"/>
            <a:chOff x="2844928" y="2635940"/>
            <a:chExt cx="3012421" cy="405173"/>
          </a:xfrm>
        </p:grpSpPr>
        <p:sp>
          <p:nvSpPr>
            <p:cNvPr id="31" name="TextBox 3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32" name="TextBox 3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44,55</a:t>
              </a:r>
              <a:endParaRPr lang="en-US" sz="1100" dirty="0">
                <a:solidFill>
                  <a:srgbClr val="FFC000"/>
                </a:solidFill>
                <a:latin typeface="Menlo" charset="0"/>
                <a:ea typeface="Menlo" charset="0"/>
                <a:cs typeface="Menlo" charset="0"/>
              </a:endParaRPr>
            </a:p>
          </p:txBody>
        </p:sp>
        <p:sp>
          <p:nvSpPr>
            <p:cNvPr id="30" name="TextBox 29"/>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35" name="TextBox 34"/>
          <p:cNvSpPr txBox="1"/>
          <p:nvPr/>
        </p:nvSpPr>
        <p:spPr>
          <a:xfrm>
            <a:off x="1262498" y="3098608"/>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18,43</a:t>
            </a:r>
            <a:endParaRPr lang="en-US" sz="1100" dirty="0">
              <a:solidFill>
                <a:srgbClr val="FFC000"/>
              </a:solidFill>
              <a:latin typeface="Menlo" charset="0"/>
              <a:ea typeface="Menlo" charset="0"/>
              <a:cs typeface="Menlo" charset="0"/>
            </a:endParaRPr>
          </a:p>
        </p:txBody>
      </p:sp>
      <p:sp>
        <p:nvSpPr>
          <p:cNvPr id="36" name="TextBox 35"/>
          <p:cNvSpPr txBox="1"/>
          <p:nvPr/>
        </p:nvSpPr>
        <p:spPr>
          <a:xfrm>
            <a:off x="1923702" y="3098608"/>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34" name="TextBox 33"/>
          <p:cNvSpPr txBox="1"/>
          <p:nvPr/>
        </p:nvSpPr>
        <p:spPr>
          <a:xfrm>
            <a:off x="594717" y="3098608"/>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45,38</a:t>
            </a:r>
            <a:endParaRPr lang="en-US" sz="1100" dirty="0">
              <a:solidFill>
                <a:srgbClr val="FFC000"/>
              </a:solidFill>
              <a:latin typeface="Menlo" charset="0"/>
              <a:ea typeface="Menlo" charset="0"/>
              <a:cs typeface="Menlo" charset="0"/>
            </a:endParaRPr>
          </a:p>
        </p:txBody>
      </p:sp>
      <p:sp>
        <p:nvSpPr>
          <p:cNvPr id="39" name="Rounded Rectangle 38"/>
          <p:cNvSpPr/>
          <p:nvPr/>
        </p:nvSpPr>
        <p:spPr>
          <a:xfrm>
            <a:off x="499430" y="3941000"/>
            <a:ext cx="2128680" cy="33899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500657" y="3478118"/>
            <a:ext cx="2128680" cy="33899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p:cNvGrpSpPr/>
          <p:nvPr/>
        </p:nvGrpSpPr>
        <p:grpSpPr>
          <a:xfrm>
            <a:off x="594718" y="3528831"/>
            <a:ext cx="1945043" cy="261610"/>
            <a:chOff x="2844928" y="2635940"/>
            <a:chExt cx="3012421" cy="405173"/>
          </a:xfrm>
        </p:grpSpPr>
        <p:sp>
          <p:nvSpPr>
            <p:cNvPr id="43" name="TextBox 42"/>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44" name="TextBox 43"/>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47,55</a:t>
              </a:r>
              <a:endParaRPr lang="en-US" sz="1100" dirty="0">
                <a:solidFill>
                  <a:srgbClr val="FFC000"/>
                </a:solidFill>
                <a:latin typeface="Menlo" charset="0"/>
                <a:ea typeface="Menlo" charset="0"/>
                <a:cs typeface="Menlo" charset="0"/>
              </a:endParaRPr>
            </a:p>
          </p:txBody>
        </p:sp>
        <p:sp>
          <p:nvSpPr>
            <p:cNvPr id="47" name="TextBox 46"/>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48" name="TextBox 47"/>
          <p:cNvSpPr txBox="1"/>
          <p:nvPr/>
        </p:nvSpPr>
        <p:spPr>
          <a:xfrm>
            <a:off x="1262499" y="399746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18,22</a:t>
            </a:r>
            <a:endParaRPr lang="en-US" sz="1100" dirty="0">
              <a:solidFill>
                <a:srgbClr val="FFC000"/>
              </a:solidFill>
              <a:latin typeface="Menlo" charset="0"/>
              <a:ea typeface="Menlo" charset="0"/>
              <a:cs typeface="Menlo" charset="0"/>
            </a:endParaRPr>
          </a:p>
        </p:txBody>
      </p:sp>
      <p:sp>
        <p:nvSpPr>
          <p:cNvPr id="49" name="TextBox 48"/>
          <p:cNvSpPr txBox="1"/>
          <p:nvPr/>
        </p:nvSpPr>
        <p:spPr>
          <a:xfrm>
            <a:off x="1923702" y="399746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23,20</a:t>
            </a:r>
            <a:endParaRPr lang="en-US" sz="1100" dirty="0">
              <a:solidFill>
                <a:srgbClr val="FFC000"/>
              </a:solidFill>
              <a:latin typeface="Menlo" charset="0"/>
              <a:ea typeface="Menlo" charset="0"/>
              <a:cs typeface="Menlo" charset="0"/>
            </a:endParaRPr>
          </a:p>
        </p:txBody>
      </p:sp>
      <p:sp>
        <p:nvSpPr>
          <p:cNvPr id="57" name="TextBox 56"/>
          <p:cNvSpPr txBox="1"/>
          <p:nvPr/>
        </p:nvSpPr>
        <p:spPr>
          <a:xfrm>
            <a:off x="594717" y="399746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41,3</a:t>
            </a:r>
            <a:endParaRPr lang="en-US" sz="1100" dirty="0">
              <a:solidFill>
                <a:srgbClr val="FFC000"/>
              </a:solidFill>
              <a:latin typeface="Menlo" charset="0"/>
              <a:ea typeface="Menlo" charset="0"/>
              <a:cs typeface="Menlo" charset="0"/>
            </a:endParaRPr>
          </a:p>
        </p:txBody>
      </p:sp>
      <p:sp>
        <p:nvSpPr>
          <p:cNvPr id="58" name="Rounded Rectangle 57"/>
          <p:cNvSpPr/>
          <p:nvPr/>
        </p:nvSpPr>
        <p:spPr>
          <a:xfrm>
            <a:off x="496157" y="4833984"/>
            <a:ext cx="2128680" cy="33899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p:cNvSpPr/>
          <p:nvPr/>
        </p:nvSpPr>
        <p:spPr>
          <a:xfrm>
            <a:off x="497384" y="4371102"/>
            <a:ext cx="2128680" cy="33899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p:cNvGrpSpPr/>
          <p:nvPr/>
        </p:nvGrpSpPr>
        <p:grpSpPr>
          <a:xfrm>
            <a:off x="591445" y="4421815"/>
            <a:ext cx="1945043" cy="261610"/>
            <a:chOff x="2844928" y="2635940"/>
            <a:chExt cx="3012421" cy="405173"/>
          </a:xfrm>
        </p:grpSpPr>
        <p:sp>
          <p:nvSpPr>
            <p:cNvPr id="61" name="TextBox 6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62" name="TextBox 6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39,55</a:t>
              </a:r>
              <a:endParaRPr lang="en-US" sz="1100" dirty="0">
                <a:solidFill>
                  <a:srgbClr val="FFC000"/>
                </a:solidFill>
                <a:latin typeface="Menlo" charset="0"/>
                <a:ea typeface="Menlo" charset="0"/>
                <a:cs typeface="Menlo" charset="0"/>
              </a:endParaRPr>
            </a:p>
          </p:txBody>
        </p:sp>
        <p:sp>
          <p:nvSpPr>
            <p:cNvPr id="63" name="TextBox 62"/>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42,46</a:t>
              </a:r>
              <a:endParaRPr lang="en-US" sz="1100" dirty="0">
                <a:solidFill>
                  <a:srgbClr val="FFC000"/>
                </a:solidFill>
                <a:latin typeface="Menlo" charset="0"/>
                <a:ea typeface="Menlo" charset="0"/>
                <a:cs typeface="Menlo" charset="0"/>
              </a:endParaRPr>
            </a:p>
          </p:txBody>
        </p:sp>
      </p:grpSp>
      <p:sp>
        <p:nvSpPr>
          <p:cNvPr id="64" name="TextBox 63"/>
          <p:cNvSpPr txBox="1"/>
          <p:nvPr/>
        </p:nvSpPr>
        <p:spPr>
          <a:xfrm>
            <a:off x="1259226" y="4890446"/>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18,23</a:t>
            </a:r>
            <a:endParaRPr lang="en-US" sz="1100" dirty="0">
              <a:solidFill>
                <a:srgbClr val="FFC000"/>
              </a:solidFill>
              <a:latin typeface="Menlo" charset="0"/>
              <a:ea typeface="Menlo" charset="0"/>
              <a:cs typeface="Menlo" charset="0"/>
            </a:endParaRPr>
          </a:p>
        </p:txBody>
      </p:sp>
      <p:sp>
        <p:nvSpPr>
          <p:cNvPr id="65" name="TextBox 64"/>
          <p:cNvSpPr txBox="1"/>
          <p:nvPr/>
        </p:nvSpPr>
        <p:spPr>
          <a:xfrm>
            <a:off x="1920429" y="4890446"/>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66" name="TextBox 65"/>
          <p:cNvSpPr txBox="1"/>
          <p:nvPr/>
        </p:nvSpPr>
        <p:spPr>
          <a:xfrm>
            <a:off x="591444" y="4890446"/>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1,3</a:t>
            </a:r>
            <a:endParaRPr lang="en-US" sz="1100" dirty="0">
              <a:solidFill>
                <a:srgbClr val="FFC000"/>
              </a:solidFill>
              <a:latin typeface="Menlo" charset="0"/>
              <a:ea typeface="Menlo" charset="0"/>
              <a:cs typeface="Menlo" charset="0"/>
            </a:endParaRPr>
          </a:p>
        </p:txBody>
      </p:sp>
      <p:sp>
        <p:nvSpPr>
          <p:cNvPr id="67" name="Rounded Rectangle 66"/>
          <p:cNvSpPr/>
          <p:nvPr/>
        </p:nvSpPr>
        <p:spPr>
          <a:xfrm>
            <a:off x="492884" y="5737430"/>
            <a:ext cx="2128680" cy="33899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ounded Rectangle 67"/>
          <p:cNvSpPr/>
          <p:nvPr/>
        </p:nvSpPr>
        <p:spPr>
          <a:xfrm>
            <a:off x="494111" y="5274548"/>
            <a:ext cx="2128680" cy="33899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p:cNvGrpSpPr/>
          <p:nvPr/>
        </p:nvGrpSpPr>
        <p:grpSpPr>
          <a:xfrm>
            <a:off x="588172" y="5325261"/>
            <a:ext cx="1945043" cy="261610"/>
            <a:chOff x="2844928" y="2635940"/>
            <a:chExt cx="3012421" cy="405173"/>
          </a:xfrm>
        </p:grpSpPr>
        <p:sp>
          <p:nvSpPr>
            <p:cNvPr id="70" name="TextBox 69"/>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48,33</a:t>
              </a:r>
              <a:endParaRPr lang="en-US" sz="1100" dirty="0">
                <a:solidFill>
                  <a:srgbClr val="FFC000"/>
                </a:solidFill>
                <a:latin typeface="Menlo" charset="0"/>
                <a:ea typeface="Menlo" charset="0"/>
                <a:cs typeface="Menlo" charset="0"/>
              </a:endParaRPr>
            </a:p>
          </p:txBody>
        </p:sp>
        <p:sp>
          <p:nvSpPr>
            <p:cNvPr id="71" name="TextBox 70"/>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44,40</a:t>
              </a:r>
              <a:endParaRPr lang="en-US" sz="1100" dirty="0">
                <a:solidFill>
                  <a:srgbClr val="FFC000"/>
                </a:solidFill>
                <a:latin typeface="Menlo" charset="0"/>
                <a:ea typeface="Menlo" charset="0"/>
                <a:cs typeface="Menlo" charset="0"/>
              </a:endParaRPr>
            </a:p>
          </p:txBody>
        </p:sp>
        <p:sp>
          <p:nvSpPr>
            <p:cNvPr id="72" name="TextBox 71"/>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73" name="TextBox 72"/>
          <p:cNvSpPr txBox="1"/>
          <p:nvPr/>
        </p:nvSpPr>
        <p:spPr>
          <a:xfrm>
            <a:off x="1255953" y="579389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18,22</a:t>
            </a:r>
            <a:endParaRPr lang="en-US" sz="1100" dirty="0">
              <a:solidFill>
                <a:srgbClr val="FFC000"/>
              </a:solidFill>
              <a:latin typeface="Menlo" charset="0"/>
              <a:ea typeface="Menlo" charset="0"/>
              <a:cs typeface="Menlo" charset="0"/>
            </a:endParaRPr>
          </a:p>
        </p:txBody>
      </p:sp>
      <p:sp>
        <p:nvSpPr>
          <p:cNvPr id="74" name="TextBox 73"/>
          <p:cNvSpPr txBox="1"/>
          <p:nvPr/>
        </p:nvSpPr>
        <p:spPr>
          <a:xfrm>
            <a:off x="1917156" y="579389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75" name="TextBox 74"/>
          <p:cNvSpPr txBox="1"/>
          <p:nvPr/>
        </p:nvSpPr>
        <p:spPr>
          <a:xfrm>
            <a:off x="588171" y="579389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16,31</a:t>
            </a:r>
            <a:endParaRPr lang="en-US" sz="1100" dirty="0">
              <a:solidFill>
                <a:srgbClr val="FFC000"/>
              </a:solidFill>
              <a:latin typeface="Menlo" charset="0"/>
              <a:ea typeface="Menlo" charset="0"/>
              <a:cs typeface="Menlo" charset="0"/>
            </a:endParaRPr>
          </a:p>
        </p:txBody>
      </p:sp>
      <p:sp>
        <p:nvSpPr>
          <p:cNvPr id="4" name="TextBox 3"/>
          <p:cNvSpPr txBox="1"/>
          <p:nvPr/>
        </p:nvSpPr>
        <p:spPr>
          <a:xfrm>
            <a:off x="3238791" y="2198748"/>
            <a:ext cx="4983829" cy="954107"/>
          </a:xfrm>
          <a:prstGeom prst="rect">
            <a:avLst/>
          </a:prstGeom>
          <a:noFill/>
        </p:spPr>
        <p:txBody>
          <a:bodyPr wrap="square" rtlCol="0">
            <a:spAutoFit/>
          </a:bodyPr>
          <a:lstStyle/>
          <a:p>
            <a:r>
              <a:rPr lang="en-US" sz="2800" dirty="0" smtClean="0"/>
              <a:t>1. Split into files small enough to sort in buffer…</a:t>
            </a:r>
            <a:endParaRPr lang="en-US" sz="2800" dirty="0"/>
          </a:p>
        </p:txBody>
      </p:sp>
      <p:sp>
        <p:nvSpPr>
          <p:cNvPr id="46" name="TextBox 45"/>
          <p:cNvSpPr txBox="1"/>
          <p:nvPr/>
        </p:nvSpPr>
        <p:spPr>
          <a:xfrm>
            <a:off x="9251940" y="1597070"/>
            <a:ext cx="2586398" cy="156966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Assume we still only have </a:t>
            </a:r>
            <a:r>
              <a:rPr lang="en-US" sz="2400" i="1" dirty="0" smtClean="0">
                <a:latin typeface="+mj-lt"/>
              </a:rPr>
              <a:t>3</a:t>
            </a:r>
            <a:r>
              <a:rPr lang="en-US" sz="2400" dirty="0" smtClean="0">
                <a:latin typeface="+mj-lt"/>
              </a:rPr>
              <a:t> buffer pages </a:t>
            </a:r>
            <a:r>
              <a:rPr lang="en-US" sz="2400" i="1" dirty="0" smtClean="0">
                <a:latin typeface="+mj-lt"/>
              </a:rPr>
              <a:t>(Buffer not pictured)</a:t>
            </a:r>
            <a:endParaRPr lang="en-US" sz="2400" i="1" dirty="0">
              <a:latin typeface="+mj-lt"/>
            </a:endParaRPr>
          </a:p>
        </p:txBody>
      </p:sp>
      <p:grpSp>
        <p:nvGrpSpPr>
          <p:cNvPr id="53" name="Group 52"/>
          <p:cNvGrpSpPr/>
          <p:nvPr/>
        </p:nvGrpSpPr>
        <p:grpSpPr>
          <a:xfrm>
            <a:off x="0" y="-22510"/>
            <a:ext cx="12192000" cy="307777"/>
            <a:chOff x="0" y="-22510"/>
            <a:chExt cx="12192000" cy="307777"/>
          </a:xfrm>
        </p:grpSpPr>
        <p:sp>
          <p:nvSpPr>
            <p:cNvPr id="54" name="Rectangle 53"/>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55" name="TextBox 54"/>
            <p:cNvSpPr txBox="1"/>
            <p:nvPr/>
          </p:nvSpPr>
          <p:spPr>
            <a:xfrm>
              <a:off x="188780" y="-22510"/>
              <a:ext cx="4408707" cy="307777"/>
            </a:xfrm>
            <a:prstGeom prst="rect">
              <a:avLst/>
            </a:prstGeom>
            <a:noFill/>
          </p:spPr>
          <p:txBody>
            <a:bodyPr wrap="none" rtlCol="0">
              <a:spAutoFit/>
            </a:bodyPr>
            <a:lstStyle/>
            <a:p>
              <a:r>
                <a:rPr lang="en-US" sz="1400" b="1" i="1" smtClean="0">
                  <a:solidFill>
                    <a:schemeClr val="tx1">
                      <a:lumMod val="65000"/>
                      <a:lumOff val="35000"/>
                    </a:schemeClr>
                  </a:solidFill>
                  <a:latin typeface="+mj-lt"/>
                </a:rPr>
                <a:t>Lecture 12  </a:t>
              </a:r>
              <a:r>
                <a:rPr lang="en-US" sz="1400" b="1" i="1" dirty="0" smtClean="0">
                  <a:solidFill>
                    <a:schemeClr val="tx1">
                      <a:lumMod val="65000"/>
                      <a:lumOff val="35000"/>
                    </a:schemeClr>
                  </a:solidFill>
                  <a:latin typeface="+mj-lt"/>
                </a:rPr>
                <a:t>&gt;  Section 1  &gt;  External Merge Sort: Larger files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25112654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Running External Merge Sort on Larger Files</a:t>
            </a:r>
            <a:endParaRPr lang="en-US" dirty="0"/>
          </a:p>
        </p:txBody>
      </p:sp>
      <p:sp>
        <p:nvSpPr>
          <p:cNvPr id="25" name="Can 24"/>
          <p:cNvSpPr/>
          <p:nvPr/>
        </p:nvSpPr>
        <p:spPr>
          <a:xfrm>
            <a:off x="436783" y="2085749"/>
            <a:ext cx="2232468" cy="4162852"/>
          </a:xfrm>
          <a:prstGeom prst="can">
            <a:avLst>
              <a:gd name="adj" fmla="val 9229"/>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33" name="Rounded Rectangle 32"/>
          <p:cNvSpPr/>
          <p:nvPr/>
        </p:nvSpPr>
        <p:spPr>
          <a:xfrm>
            <a:off x="499430" y="3042146"/>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500657" y="2579264"/>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1093923" y="1793054"/>
            <a:ext cx="918187" cy="461665"/>
          </a:xfrm>
          <a:prstGeom prst="rect">
            <a:avLst/>
          </a:prstGeom>
          <a:noFill/>
        </p:spPr>
        <p:txBody>
          <a:bodyPr wrap="square" rtlCol="0">
            <a:spAutoFit/>
          </a:bodyPr>
          <a:lstStyle/>
          <a:p>
            <a:pPr algn="ctr"/>
            <a:r>
              <a:rPr lang="en-US" sz="2400" dirty="0" smtClean="0">
                <a:latin typeface="+mj-lt"/>
              </a:rPr>
              <a:t>Disk</a:t>
            </a:r>
            <a:endParaRPr lang="en-US" sz="2400" dirty="0">
              <a:latin typeface="+mj-lt"/>
            </a:endParaRPr>
          </a:p>
        </p:txBody>
      </p:sp>
      <p:grpSp>
        <p:nvGrpSpPr>
          <p:cNvPr id="3" name="Group 2"/>
          <p:cNvGrpSpPr/>
          <p:nvPr/>
        </p:nvGrpSpPr>
        <p:grpSpPr>
          <a:xfrm>
            <a:off x="594718" y="2629977"/>
            <a:ext cx="1945043" cy="261610"/>
            <a:chOff x="2844928" y="2635940"/>
            <a:chExt cx="3012421" cy="405173"/>
          </a:xfrm>
        </p:grpSpPr>
        <p:sp>
          <p:nvSpPr>
            <p:cNvPr id="31" name="TextBox 3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32" name="TextBox 3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44,55</a:t>
              </a:r>
              <a:endParaRPr lang="en-US" sz="1100" dirty="0">
                <a:solidFill>
                  <a:srgbClr val="FFC000"/>
                </a:solidFill>
                <a:latin typeface="Menlo" charset="0"/>
                <a:ea typeface="Menlo" charset="0"/>
                <a:cs typeface="Menlo" charset="0"/>
              </a:endParaRPr>
            </a:p>
          </p:txBody>
        </p:sp>
        <p:sp>
          <p:nvSpPr>
            <p:cNvPr id="30" name="TextBox 29"/>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35" name="TextBox 34"/>
          <p:cNvSpPr txBox="1"/>
          <p:nvPr/>
        </p:nvSpPr>
        <p:spPr>
          <a:xfrm>
            <a:off x="1262495" y="3098608"/>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27,38</a:t>
            </a:r>
            <a:endParaRPr lang="en-US" sz="1100" dirty="0">
              <a:solidFill>
                <a:srgbClr val="FFC000"/>
              </a:solidFill>
              <a:latin typeface="Menlo" charset="0"/>
              <a:ea typeface="Menlo" charset="0"/>
              <a:cs typeface="Menlo" charset="0"/>
            </a:endParaRPr>
          </a:p>
        </p:txBody>
      </p:sp>
      <p:sp>
        <p:nvSpPr>
          <p:cNvPr id="36" name="TextBox 35"/>
          <p:cNvSpPr txBox="1"/>
          <p:nvPr/>
        </p:nvSpPr>
        <p:spPr>
          <a:xfrm>
            <a:off x="1923702" y="3098608"/>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43,45</a:t>
            </a:r>
            <a:endParaRPr lang="en-US" sz="1100" dirty="0">
              <a:solidFill>
                <a:srgbClr val="FFC000"/>
              </a:solidFill>
              <a:latin typeface="Menlo" charset="0"/>
              <a:ea typeface="Menlo" charset="0"/>
              <a:cs typeface="Menlo" charset="0"/>
            </a:endParaRPr>
          </a:p>
        </p:txBody>
      </p:sp>
      <p:sp>
        <p:nvSpPr>
          <p:cNvPr id="34" name="TextBox 33"/>
          <p:cNvSpPr txBox="1"/>
          <p:nvPr/>
        </p:nvSpPr>
        <p:spPr>
          <a:xfrm>
            <a:off x="594717" y="3098608"/>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18,24</a:t>
            </a:r>
            <a:endParaRPr lang="en-US" sz="1100" dirty="0">
              <a:solidFill>
                <a:srgbClr val="FFC000"/>
              </a:solidFill>
              <a:latin typeface="Menlo" charset="0"/>
              <a:ea typeface="Menlo" charset="0"/>
              <a:cs typeface="Menlo" charset="0"/>
            </a:endParaRPr>
          </a:p>
        </p:txBody>
      </p:sp>
      <p:sp>
        <p:nvSpPr>
          <p:cNvPr id="39" name="Rounded Rectangle 38"/>
          <p:cNvSpPr/>
          <p:nvPr/>
        </p:nvSpPr>
        <p:spPr>
          <a:xfrm>
            <a:off x="499430" y="3941000"/>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500657" y="3478118"/>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p:cNvGrpSpPr/>
          <p:nvPr/>
        </p:nvGrpSpPr>
        <p:grpSpPr>
          <a:xfrm>
            <a:off x="594718" y="3528831"/>
            <a:ext cx="1945043" cy="261610"/>
            <a:chOff x="2844928" y="2635940"/>
            <a:chExt cx="3012421" cy="405173"/>
          </a:xfrm>
        </p:grpSpPr>
        <p:sp>
          <p:nvSpPr>
            <p:cNvPr id="43" name="TextBox 42"/>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44" name="TextBox 43"/>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47,55</a:t>
              </a:r>
              <a:endParaRPr lang="en-US" sz="1100" dirty="0">
                <a:solidFill>
                  <a:srgbClr val="FFC000"/>
                </a:solidFill>
                <a:latin typeface="Menlo" charset="0"/>
                <a:ea typeface="Menlo" charset="0"/>
                <a:cs typeface="Menlo" charset="0"/>
              </a:endParaRPr>
            </a:p>
          </p:txBody>
        </p:sp>
        <p:sp>
          <p:nvSpPr>
            <p:cNvPr id="47" name="TextBox 46"/>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48" name="TextBox 47"/>
          <p:cNvSpPr txBox="1"/>
          <p:nvPr/>
        </p:nvSpPr>
        <p:spPr>
          <a:xfrm>
            <a:off x="1262496" y="399746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20,22</a:t>
            </a:r>
            <a:endParaRPr lang="en-US" sz="1100" dirty="0">
              <a:solidFill>
                <a:srgbClr val="FFC000"/>
              </a:solidFill>
              <a:latin typeface="Menlo" charset="0"/>
              <a:ea typeface="Menlo" charset="0"/>
              <a:cs typeface="Menlo" charset="0"/>
            </a:endParaRPr>
          </a:p>
        </p:txBody>
      </p:sp>
      <p:sp>
        <p:nvSpPr>
          <p:cNvPr id="49" name="TextBox 48"/>
          <p:cNvSpPr txBox="1"/>
          <p:nvPr/>
        </p:nvSpPr>
        <p:spPr>
          <a:xfrm>
            <a:off x="1923702" y="399746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23,41</a:t>
            </a:r>
            <a:endParaRPr lang="en-US" sz="1100" dirty="0">
              <a:solidFill>
                <a:srgbClr val="FFC000"/>
              </a:solidFill>
              <a:latin typeface="Menlo" charset="0"/>
              <a:ea typeface="Menlo" charset="0"/>
              <a:cs typeface="Menlo" charset="0"/>
            </a:endParaRPr>
          </a:p>
        </p:txBody>
      </p:sp>
      <p:sp>
        <p:nvSpPr>
          <p:cNvPr id="57" name="TextBox 56"/>
          <p:cNvSpPr txBox="1"/>
          <p:nvPr/>
        </p:nvSpPr>
        <p:spPr>
          <a:xfrm>
            <a:off x="594717" y="399746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3,18</a:t>
            </a:r>
            <a:endParaRPr lang="en-US" sz="1100" dirty="0">
              <a:solidFill>
                <a:srgbClr val="FFC000"/>
              </a:solidFill>
              <a:latin typeface="Menlo" charset="0"/>
              <a:ea typeface="Menlo" charset="0"/>
              <a:cs typeface="Menlo" charset="0"/>
            </a:endParaRPr>
          </a:p>
        </p:txBody>
      </p:sp>
      <p:sp>
        <p:nvSpPr>
          <p:cNvPr id="58" name="Rounded Rectangle 57"/>
          <p:cNvSpPr/>
          <p:nvPr/>
        </p:nvSpPr>
        <p:spPr>
          <a:xfrm>
            <a:off x="496157" y="4833984"/>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p:cNvSpPr/>
          <p:nvPr/>
        </p:nvSpPr>
        <p:spPr>
          <a:xfrm>
            <a:off x="497384" y="4371102"/>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p:cNvGrpSpPr/>
          <p:nvPr/>
        </p:nvGrpSpPr>
        <p:grpSpPr>
          <a:xfrm>
            <a:off x="591445" y="4421815"/>
            <a:ext cx="1945043" cy="261610"/>
            <a:chOff x="2844928" y="2635940"/>
            <a:chExt cx="3012421" cy="405173"/>
          </a:xfrm>
        </p:grpSpPr>
        <p:sp>
          <p:nvSpPr>
            <p:cNvPr id="61" name="TextBox 6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39,42</a:t>
              </a:r>
              <a:endParaRPr lang="en-US" sz="1100" dirty="0">
                <a:solidFill>
                  <a:srgbClr val="FFC000"/>
                </a:solidFill>
                <a:latin typeface="Menlo" charset="0"/>
                <a:ea typeface="Menlo" charset="0"/>
                <a:cs typeface="Menlo" charset="0"/>
              </a:endParaRPr>
            </a:p>
          </p:txBody>
        </p:sp>
        <p:sp>
          <p:nvSpPr>
            <p:cNvPr id="62" name="TextBox 6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46,55</a:t>
              </a:r>
              <a:endParaRPr lang="en-US" sz="1100" dirty="0">
                <a:solidFill>
                  <a:srgbClr val="FFC000"/>
                </a:solidFill>
                <a:latin typeface="Menlo" charset="0"/>
                <a:ea typeface="Menlo" charset="0"/>
                <a:cs typeface="Menlo" charset="0"/>
              </a:endParaRPr>
            </a:p>
          </p:txBody>
        </p:sp>
        <p:sp>
          <p:nvSpPr>
            <p:cNvPr id="63" name="TextBox 62"/>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grpSp>
      <p:sp>
        <p:nvSpPr>
          <p:cNvPr id="64" name="TextBox 63"/>
          <p:cNvSpPr txBox="1"/>
          <p:nvPr/>
        </p:nvSpPr>
        <p:spPr>
          <a:xfrm>
            <a:off x="1259226" y="4890446"/>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18,23</a:t>
            </a:r>
            <a:endParaRPr lang="en-US" sz="1100" dirty="0">
              <a:solidFill>
                <a:srgbClr val="FFC000"/>
              </a:solidFill>
              <a:latin typeface="Menlo" charset="0"/>
              <a:ea typeface="Menlo" charset="0"/>
              <a:cs typeface="Menlo" charset="0"/>
            </a:endParaRPr>
          </a:p>
        </p:txBody>
      </p:sp>
      <p:sp>
        <p:nvSpPr>
          <p:cNvPr id="65" name="TextBox 64"/>
          <p:cNvSpPr txBox="1"/>
          <p:nvPr/>
        </p:nvSpPr>
        <p:spPr>
          <a:xfrm>
            <a:off x="1920429" y="4890446"/>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66" name="TextBox 65"/>
          <p:cNvSpPr txBox="1"/>
          <p:nvPr/>
        </p:nvSpPr>
        <p:spPr>
          <a:xfrm>
            <a:off x="591444" y="4890446"/>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1,3</a:t>
            </a:r>
            <a:endParaRPr lang="en-US" sz="1100" dirty="0">
              <a:solidFill>
                <a:srgbClr val="FFC000"/>
              </a:solidFill>
              <a:latin typeface="Menlo" charset="0"/>
              <a:ea typeface="Menlo" charset="0"/>
              <a:cs typeface="Menlo" charset="0"/>
            </a:endParaRPr>
          </a:p>
        </p:txBody>
      </p:sp>
      <p:sp>
        <p:nvSpPr>
          <p:cNvPr id="67" name="Rounded Rectangle 66"/>
          <p:cNvSpPr/>
          <p:nvPr/>
        </p:nvSpPr>
        <p:spPr>
          <a:xfrm>
            <a:off x="492884" y="5737430"/>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ounded Rectangle 67"/>
          <p:cNvSpPr/>
          <p:nvPr/>
        </p:nvSpPr>
        <p:spPr>
          <a:xfrm>
            <a:off x="494111" y="5274548"/>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p:cNvGrpSpPr/>
          <p:nvPr/>
        </p:nvGrpSpPr>
        <p:grpSpPr>
          <a:xfrm>
            <a:off x="588172" y="5325261"/>
            <a:ext cx="1945043" cy="261610"/>
            <a:chOff x="2844928" y="2635940"/>
            <a:chExt cx="3012421" cy="405173"/>
          </a:xfrm>
        </p:grpSpPr>
        <p:sp>
          <p:nvSpPr>
            <p:cNvPr id="70" name="TextBox 69"/>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33,40</a:t>
              </a:r>
              <a:endParaRPr lang="en-US" sz="1100" dirty="0">
                <a:solidFill>
                  <a:srgbClr val="FFC000"/>
                </a:solidFill>
                <a:latin typeface="Menlo" charset="0"/>
                <a:ea typeface="Menlo" charset="0"/>
                <a:cs typeface="Menlo" charset="0"/>
              </a:endParaRPr>
            </a:p>
          </p:txBody>
        </p:sp>
        <p:sp>
          <p:nvSpPr>
            <p:cNvPr id="71" name="TextBox 70"/>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44,48</a:t>
              </a:r>
              <a:endParaRPr lang="en-US" sz="1100" dirty="0">
                <a:solidFill>
                  <a:srgbClr val="FFC000"/>
                </a:solidFill>
                <a:latin typeface="Menlo" charset="0"/>
                <a:ea typeface="Menlo" charset="0"/>
                <a:cs typeface="Menlo" charset="0"/>
              </a:endParaRPr>
            </a:p>
          </p:txBody>
        </p:sp>
        <p:sp>
          <p:nvSpPr>
            <p:cNvPr id="72" name="TextBox 71"/>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73" name="TextBox 72"/>
          <p:cNvSpPr txBox="1"/>
          <p:nvPr/>
        </p:nvSpPr>
        <p:spPr>
          <a:xfrm>
            <a:off x="1255952" y="579389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22,24</a:t>
            </a:r>
            <a:endParaRPr lang="en-US" sz="1100" dirty="0">
              <a:solidFill>
                <a:srgbClr val="FFC000"/>
              </a:solidFill>
              <a:latin typeface="Menlo" charset="0"/>
              <a:ea typeface="Menlo" charset="0"/>
              <a:cs typeface="Menlo" charset="0"/>
            </a:endParaRPr>
          </a:p>
        </p:txBody>
      </p:sp>
      <p:sp>
        <p:nvSpPr>
          <p:cNvPr id="74" name="TextBox 73"/>
          <p:cNvSpPr txBox="1"/>
          <p:nvPr/>
        </p:nvSpPr>
        <p:spPr>
          <a:xfrm>
            <a:off x="1917156" y="579389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27,31</a:t>
            </a:r>
            <a:endParaRPr lang="en-US" sz="1100" dirty="0">
              <a:solidFill>
                <a:srgbClr val="FFC000"/>
              </a:solidFill>
              <a:latin typeface="Menlo" charset="0"/>
              <a:ea typeface="Menlo" charset="0"/>
              <a:cs typeface="Menlo" charset="0"/>
            </a:endParaRPr>
          </a:p>
        </p:txBody>
      </p:sp>
      <p:sp>
        <p:nvSpPr>
          <p:cNvPr id="75" name="TextBox 74"/>
          <p:cNvSpPr txBox="1"/>
          <p:nvPr/>
        </p:nvSpPr>
        <p:spPr>
          <a:xfrm>
            <a:off x="588171" y="579389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16,18</a:t>
            </a:r>
            <a:endParaRPr lang="en-US" sz="1100" dirty="0">
              <a:solidFill>
                <a:srgbClr val="FFC000"/>
              </a:solidFill>
              <a:latin typeface="Menlo" charset="0"/>
              <a:ea typeface="Menlo" charset="0"/>
              <a:cs typeface="Menlo" charset="0"/>
            </a:endParaRPr>
          </a:p>
        </p:txBody>
      </p:sp>
      <p:sp>
        <p:nvSpPr>
          <p:cNvPr id="4" name="TextBox 3"/>
          <p:cNvSpPr txBox="1"/>
          <p:nvPr/>
        </p:nvSpPr>
        <p:spPr>
          <a:xfrm>
            <a:off x="3238791" y="2198748"/>
            <a:ext cx="4983829" cy="954107"/>
          </a:xfrm>
          <a:prstGeom prst="rect">
            <a:avLst/>
          </a:prstGeom>
          <a:noFill/>
        </p:spPr>
        <p:txBody>
          <a:bodyPr wrap="square" rtlCol="0">
            <a:spAutoFit/>
          </a:bodyPr>
          <a:lstStyle/>
          <a:p>
            <a:r>
              <a:rPr lang="en-US" sz="2800" dirty="0" smtClean="0"/>
              <a:t>1. Split into files small enough to sort in buffer… and sort</a:t>
            </a:r>
            <a:endParaRPr lang="en-US" sz="2800" dirty="0"/>
          </a:p>
        </p:txBody>
      </p:sp>
      <p:sp>
        <p:nvSpPr>
          <p:cNvPr id="46" name="TextBox 45"/>
          <p:cNvSpPr txBox="1"/>
          <p:nvPr/>
        </p:nvSpPr>
        <p:spPr>
          <a:xfrm>
            <a:off x="9251940" y="1597070"/>
            <a:ext cx="2586398" cy="156966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Assume we still only have </a:t>
            </a:r>
            <a:r>
              <a:rPr lang="en-US" sz="2400" i="1" dirty="0" smtClean="0">
                <a:latin typeface="+mj-lt"/>
              </a:rPr>
              <a:t>3</a:t>
            </a:r>
            <a:r>
              <a:rPr lang="en-US" sz="2400" dirty="0" smtClean="0">
                <a:latin typeface="+mj-lt"/>
              </a:rPr>
              <a:t> buffer pages </a:t>
            </a:r>
            <a:r>
              <a:rPr lang="en-US" sz="2400" i="1" dirty="0" smtClean="0">
                <a:latin typeface="+mj-lt"/>
              </a:rPr>
              <a:t>(Buffer not pictured)</a:t>
            </a:r>
            <a:endParaRPr lang="en-US" sz="2400" i="1" dirty="0">
              <a:latin typeface="+mj-lt"/>
            </a:endParaRPr>
          </a:p>
        </p:txBody>
      </p:sp>
      <p:grpSp>
        <p:nvGrpSpPr>
          <p:cNvPr id="53" name="Group 52"/>
          <p:cNvGrpSpPr/>
          <p:nvPr/>
        </p:nvGrpSpPr>
        <p:grpSpPr>
          <a:xfrm>
            <a:off x="0" y="-22510"/>
            <a:ext cx="12192000" cy="307777"/>
            <a:chOff x="0" y="-22510"/>
            <a:chExt cx="12192000" cy="307777"/>
          </a:xfrm>
        </p:grpSpPr>
        <p:sp>
          <p:nvSpPr>
            <p:cNvPr id="54" name="Rectangle 53"/>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55" name="TextBox 54"/>
            <p:cNvSpPr txBox="1"/>
            <p:nvPr/>
          </p:nvSpPr>
          <p:spPr>
            <a:xfrm>
              <a:off x="188780" y="-22510"/>
              <a:ext cx="4408707" cy="307777"/>
            </a:xfrm>
            <a:prstGeom prst="rect">
              <a:avLst/>
            </a:prstGeom>
            <a:noFill/>
          </p:spPr>
          <p:txBody>
            <a:bodyPr wrap="none" rtlCol="0">
              <a:spAutoFit/>
            </a:bodyPr>
            <a:lstStyle/>
            <a:p>
              <a:r>
                <a:rPr lang="en-US" sz="1400" b="1" i="1" smtClean="0">
                  <a:solidFill>
                    <a:schemeClr val="tx1">
                      <a:lumMod val="65000"/>
                      <a:lumOff val="35000"/>
                    </a:schemeClr>
                  </a:solidFill>
                  <a:latin typeface="+mj-lt"/>
                </a:rPr>
                <a:t>Lecture 12  </a:t>
              </a:r>
              <a:r>
                <a:rPr lang="en-US" sz="1400" b="1" i="1" dirty="0" smtClean="0">
                  <a:solidFill>
                    <a:schemeClr val="tx1">
                      <a:lumMod val="65000"/>
                      <a:lumOff val="35000"/>
                    </a:schemeClr>
                  </a:solidFill>
                  <a:latin typeface="+mj-lt"/>
                </a:rPr>
                <a:t>&gt;  Section 1  &gt;  External Merge Sort: Larger files</a:t>
              </a:r>
              <a:endParaRPr lang="en-US" sz="1400" b="1" i="1" dirty="0">
                <a:solidFill>
                  <a:schemeClr val="tx1">
                    <a:lumMod val="65000"/>
                    <a:lumOff val="35000"/>
                  </a:schemeClr>
                </a:solidFill>
                <a:latin typeface="+mj-lt"/>
              </a:endParaRPr>
            </a:p>
          </p:txBody>
        </p:sp>
      </p:grpSp>
      <p:sp>
        <p:nvSpPr>
          <p:cNvPr id="5" name="Rounded Rectangle 4"/>
          <p:cNvSpPr/>
          <p:nvPr/>
        </p:nvSpPr>
        <p:spPr>
          <a:xfrm>
            <a:off x="389763" y="5687677"/>
            <a:ext cx="2354926" cy="462882"/>
          </a:xfrm>
          <a:prstGeom prst="roundRect">
            <a:avLst/>
          </a:prstGeom>
          <a:solidFill>
            <a:schemeClr val="accent2">
              <a:alpha val="36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3144307" y="5491427"/>
            <a:ext cx="2586398" cy="830997"/>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Call each of these sorted files a </a:t>
            </a:r>
            <a:r>
              <a:rPr lang="en-US" sz="2400" b="1" i="1" dirty="0" smtClean="0">
                <a:latin typeface="+mj-lt"/>
              </a:rPr>
              <a:t>run</a:t>
            </a:r>
            <a:endParaRPr lang="en-US" sz="2400" i="1" dirty="0">
              <a:latin typeface="+mj-lt"/>
            </a:endParaRPr>
          </a:p>
        </p:txBody>
      </p:sp>
    </p:spTree>
    <p:extLst>
      <p:ext uri="{BB962C8B-B14F-4D97-AF65-F5344CB8AC3E}">
        <p14:creationId xmlns:p14="http://schemas.microsoft.com/office/powerpoint/2010/main" val="1671504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Running External Merge Sort on Larger Files</a:t>
            </a:r>
            <a:endParaRPr lang="en-US" dirty="0"/>
          </a:p>
        </p:txBody>
      </p:sp>
      <p:sp>
        <p:nvSpPr>
          <p:cNvPr id="25" name="Can 24"/>
          <p:cNvSpPr/>
          <p:nvPr/>
        </p:nvSpPr>
        <p:spPr>
          <a:xfrm>
            <a:off x="436783" y="2085749"/>
            <a:ext cx="2232468" cy="4162852"/>
          </a:xfrm>
          <a:prstGeom prst="can">
            <a:avLst>
              <a:gd name="adj" fmla="val 9229"/>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33" name="Rounded Rectangle 32"/>
          <p:cNvSpPr/>
          <p:nvPr/>
        </p:nvSpPr>
        <p:spPr>
          <a:xfrm>
            <a:off x="499430" y="3042146"/>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500657" y="2579264"/>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1093923" y="1793054"/>
            <a:ext cx="918187" cy="461665"/>
          </a:xfrm>
          <a:prstGeom prst="rect">
            <a:avLst/>
          </a:prstGeom>
          <a:noFill/>
        </p:spPr>
        <p:txBody>
          <a:bodyPr wrap="square" rtlCol="0">
            <a:spAutoFit/>
          </a:bodyPr>
          <a:lstStyle/>
          <a:p>
            <a:pPr algn="ctr"/>
            <a:r>
              <a:rPr lang="en-US" sz="2400" dirty="0" smtClean="0">
                <a:latin typeface="+mj-lt"/>
              </a:rPr>
              <a:t>Disk</a:t>
            </a:r>
            <a:endParaRPr lang="en-US" sz="2400" dirty="0">
              <a:latin typeface="+mj-lt"/>
            </a:endParaRPr>
          </a:p>
        </p:txBody>
      </p:sp>
      <p:grpSp>
        <p:nvGrpSpPr>
          <p:cNvPr id="3" name="Group 2"/>
          <p:cNvGrpSpPr/>
          <p:nvPr/>
        </p:nvGrpSpPr>
        <p:grpSpPr>
          <a:xfrm>
            <a:off x="594718" y="2629977"/>
            <a:ext cx="1945043" cy="261610"/>
            <a:chOff x="2844928" y="2635940"/>
            <a:chExt cx="3012421" cy="405173"/>
          </a:xfrm>
        </p:grpSpPr>
        <p:sp>
          <p:nvSpPr>
            <p:cNvPr id="31" name="TextBox 3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32" name="TextBox 3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44,55</a:t>
              </a:r>
              <a:endParaRPr lang="en-US" sz="1100" dirty="0">
                <a:solidFill>
                  <a:srgbClr val="FFC000"/>
                </a:solidFill>
                <a:latin typeface="Menlo" charset="0"/>
                <a:ea typeface="Menlo" charset="0"/>
                <a:cs typeface="Menlo" charset="0"/>
              </a:endParaRPr>
            </a:p>
          </p:txBody>
        </p:sp>
        <p:sp>
          <p:nvSpPr>
            <p:cNvPr id="30" name="TextBox 29"/>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35" name="TextBox 34"/>
          <p:cNvSpPr txBox="1"/>
          <p:nvPr/>
        </p:nvSpPr>
        <p:spPr>
          <a:xfrm>
            <a:off x="1262495" y="3098608"/>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27,38</a:t>
            </a:r>
            <a:endParaRPr lang="en-US" sz="1100" dirty="0">
              <a:solidFill>
                <a:srgbClr val="FFC000"/>
              </a:solidFill>
              <a:latin typeface="Menlo" charset="0"/>
              <a:ea typeface="Menlo" charset="0"/>
              <a:cs typeface="Menlo" charset="0"/>
            </a:endParaRPr>
          </a:p>
        </p:txBody>
      </p:sp>
      <p:sp>
        <p:nvSpPr>
          <p:cNvPr id="36" name="TextBox 35"/>
          <p:cNvSpPr txBox="1"/>
          <p:nvPr/>
        </p:nvSpPr>
        <p:spPr>
          <a:xfrm>
            <a:off x="1923702" y="3098608"/>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43,45</a:t>
            </a:r>
            <a:endParaRPr lang="en-US" sz="1100" dirty="0">
              <a:solidFill>
                <a:srgbClr val="FFC000"/>
              </a:solidFill>
              <a:latin typeface="Menlo" charset="0"/>
              <a:ea typeface="Menlo" charset="0"/>
              <a:cs typeface="Menlo" charset="0"/>
            </a:endParaRPr>
          </a:p>
        </p:txBody>
      </p:sp>
      <p:sp>
        <p:nvSpPr>
          <p:cNvPr id="34" name="TextBox 33"/>
          <p:cNvSpPr txBox="1"/>
          <p:nvPr/>
        </p:nvSpPr>
        <p:spPr>
          <a:xfrm>
            <a:off x="594717" y="3098608"/>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18,24</a:t>
            </a:r>
            <a:endParaRPr lang="en-US" sz="1100" dirty="0">
              <a:solidFill>
                <a:srgbClr val="FFC000"/>
              </a:solidFill>
              <a:latin typeface="Menlo" charset="0"/>
              <a:ea typeface="Menlo" charset="0"/>
              <a:cs typeface="Menlo" charset="0"/>
            </a:endParaRPr>
          </a:p>
        </p:txBody>
      </p:sp>
      <p:sp>
        <p:nvSpPr>
          <p:cNvPr id="39" name="Rounded Rectangle 38"/>
          <p:cNvSpPr/>
          <p:nvPr/>
        </p:nvSpPr>
        <p:spPr>
          <a:xfrm>
            <a:off x="499430" y="3941000"/>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500657" y="3478118"/>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p:cNvGrpSpPr/>
          <p:nvPr/>
        </p:nvGrpSpPr>
        <p:grpSpPr>
          <a:xfrm>
            <a:off x="594718" y="3528831"/>
            <a:ext cx="1945043" cy="261610"/>
            <a:chOff x="2844928" y="2635940"/>
            <a:chExt cx="3012421" cy="405173"/>
          </a:xfrm>
        </p:grpSpPr>
        <p:sp>
          <p:nvSpPr>
            <p:cNvPr id="43" name="TextBox 42"/>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44" name="TextBox 43"/>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47,55</a:t>
              </a:r>
              <a:endParaRPr lang="en-US" sz="1100" dirty="0">
                <a:solidFill>
                  <a:srgbClr val="FFC000"/>
                </a:solidFill>
                <a:latin typeface="Menlo" charset="0"/>
                <a:ea typeface="Menlo" charset="0"/>
                <a:cs typeface="Menlo" charset="0"/>
              </a:endParaRPr>
            </a:p>
          </p:txBody>
        </p:sp>
        <p:sp>
          <p:nvSpPr>
            <p:cNvPr id="47" name="TextBox 46"/>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48" name="TextBox 47"/>
          <p:cNvSpPr txBox="1"/>
          <p:nvPr/>
        </p:nvSpPr>
        <p:spPr>
          <a:xfrm>
            <a:off x="1262496" y="399746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20,22</a:t>
            </a:r>
            <a:endParaRPr lang="en-US" sz="1100" dirty="0">
              <a:solidFill>
                <a:srgbClr val="FFC000"/>
              </a:solidFill>
              <a:latin typeface="Menlo" charset="0"/>
              <a:ea typeface="Menlo" charset="0"/>
              <a:cs typeface="Menlo" charset="0"/>
            </a:endParaRPr>
          </a:p>
        </p:txBody>
      </p:sp>
      <p:sp>
        <p:nvSpPr>
          <p:cNvPr id="49" name="TextBox 48"/>
          <p:cNvSpPr txBox="1"/>
          <p:nvPr/>
        </p:nvSpPr>
        <p:spPr>
          <a:xfrm>
            <a:off x="1923702" y="399746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23,41</a:t>
            </a:r>
            <a:endParaRPr lang="en-US" sz="1100" dirty="0">
              <a:solidFill>
                <a:srgbClr val="FFC000"/>
              </a:solidFill>
              <a:latin typeface="Menlo" charset="0"/>
              <a:ea typeface="Menlo" charset="0"/>
              <a:cs typeface="Menlo" charset="0"/>
            </a:endParaRPr>
          </a:p>
        </p:txBody>
      </p:sp>
      <p:sp>
        <p:nvSpPr>
          <p:cNvPr id="57" name="TextBox 56"/>
          <p:cNvSpPr txBox="1"/>
          <p:nvPr/>
        </p:nvSpPr>
        <p:spPr>
          <a:xfrm>
            <a:off x="594717" y="399746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3,18</a:t>
            </a:r>
            <a:endParaRPr lang="en-US" sz="1100" dirty="0">
              <a:solidFill>
                <a:srgbClr val="FFC000"/>
              </a:solidFill>
              <a:latin typeface="Menlo" charset="0"/>
              <a:ea typeface="Menlo" charset="0"/>
              <a:cs typeface="Menlo" charset="0"/>
            </a:endParaRPr>
          </a:p>
        </p:txBody>
      </p:sp>
      <p:sp>
        <p:nvSpPr>
          <p:cNvPr id="58" name="Rounded Rectangle 57"/>
          <p:cNvSpPr/>
          <p:nvPr/>
        </p:nvSpPr>
        <p:spPr>
          <a:xfrm>
            <a:off x="496157" y="4833984"/>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p:cNvSpPr/>
          <p:nvPr/>
        </p:nvSpPr>
        <p:spPr>
          <a:xfrm>
            <a:off x="497384" y="4371102"/>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p:cNvGrpSpPr/>
          <p:nvPr/>
        </p:nvGrpSpPr>
        <p:grpSpPr>
          <a:xfrm>
            <a:off x="591445" y="4421815"/>
            <a:ext cx="1945043" cy="261610"/>
            <a:chOff x="2844928" y="2635940"/>
            <a:chExt cx="3012421" cy="405173"/>
          </a:xfrm>
        </p:grpSpPr>
        <p:sp>
          <p:nvSpPr>
            <p:cNvPr id="61" name="TextBox 6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39,42</a:t>
              </a:r>
              <a:endParaRPr lang="en-US" sz="1100" dirty="0">
                <a:solidFill>
                  <a:srgbClr val="FFC000"/>
                </a:solidFill>
                <a:latin typeface="Menlo" charset="0"/>
                <a:ea typeface="Menlo" charset="0"/>
                <a:cs typeface="Menlo" charset="0"/>
              </a:endParaRPr>
            </a:p>
          </p:txBody>
        </p:sp>
        <p:sp>
          <p:nvSpPr>
            <p:cNvPr id="62" name="TextBox 6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46,55</a:t>
              </a:r>
              <a:endParaRPr lang="en-US" sz="1100" dirty="0">
                <a:solidFill>
                  <a:srgbClr val="FFC000"/>
                </a:solidFill>
                <a:latin typeface="Menlo" charset="0"/>
                <a:ea typeface="Menlo" charset="0"/>
                <a:cs typeface="Menlo" charset="0"/>
              </a:endParaRPr>
            </a:p>
          </p:txBody>
        </p:sp>
        <p:sp>
          <p:nvSpPr>
            <p:cNvPr id="63" name="TextBox 62"/>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grpSp>
      <p:sp>
        <p:nvSpPr>
          <p:cNvPr id="64" name="TextBox 63"/>
          <p:cNvSpPr txBox="1"/>
          <p:nvPr/>
        </p:nvSpPr>
        <p:spPr>
          <a:xfrm>
            <a:off x="1259226" y="4890446"/>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18,23</a:t>
            </a:r>
            <a:endParaRPr lang="en-US" sz="1100" dirty="0">
              <a:solidFill>
                <a:srgbClr val="FFC000"/>
              </a:solidFill>
              <a:latin typeface="Menlo" charset="0"/>
              <a:ea typeface="Menlo" charset="0"/>
              <a:cs typeface="Menlo" charset="0"/>
            </a:endParaRPr>
          </a:p>
        </p:txBody>
      </p:sp>
      <p:sp>
        <p:nvSpPr>
          <p:cNvPr id="65" name="TextBox 64"/>
          <p:cNvSpPr txBox="1"/>
          <p:nvPr/>
        </p:nvSpPr>
        <p:spPr>
          <a:xfrm>
            <a:off x="1920429" y="4890446"/>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66" name="TextBox 65"/>
          <p:cNvSpPr txBox="1"/>
          <p:nvPr/>
        </p:nvSpPr>
        <p:spPr>
          <a:xfrm>
            <a:off x="591444" y="4890446"/>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1,3</a:t>
            </a:r>
            <a:endParaRPr lang="en-US" sz="1100" dirty="0">
              <a:solidFill>
                <a:srgbClr val="FFC000"/>
              </a:solidFill>
              <a:latin typeface="Menlo" charset="0"/>
              <a:ea typeface="Menlo" charset="0"/>
              <a:cs typeface="Menlo" charset="0"/>
            </a:endParaRPr>
          </a:p>
        </p:txBody>
      </p:sp>
      <p:sp>
        <p:nvSpPr>
          <p:cNvPr id="67" name="Rounded Rectangle 66"/>
          <p:cNvSpPr/>
          <p:nvPr/>
        </p:nvSpPr>
        <p:spPr>
          <a:xfrm>
            <a:off x="492884" y="5737430"/>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ounded Rectangle 67"/>
          <p:cNvSpPr/>
          <p:nvPr/>
        </p:nvSpPr>
        <p:spPr>
          <a:xfrm>
            <a:off x="494111" y="5274548"/>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p:cNvGrpSpPr/>
          <p:nvPr/>
        </p:nvGrpSpPr>
        <p:grpSpPr>
          <a:xfrm>
            <a:off x="588172" y="5325261"/>
            <a:ext cx="1945043" cy="261610"/>
            <a:chOff x="2844928" y="2635940"/>
            <a:chExt cx="3012421" cy="405173"/>
          </a:xfrm>
        </p:grpSpPr>
        <p:sp>
          <p:nvSpPr>
            <p:cNvPr id="70" name="TextBox 69"/>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33,40</a:t>
              </a:r>
              <a:endParaRPr lang="en-US" sz="1100" dirty="0">
                <a:solidFill>
                  <a:srgbClr val="FFC000"/>
                </a:solidFill>
                <a:latin typeface="Menlo" charset="0"/>
                <a:ea typeface="Menlo" charset="0"/>
                <a:cs typeface="Menlo" charset="0"/>
              </a:endParaRPr>
            </a:p>
          </p:txBody>
        </p:sp>
        <p:sp>
          <p:nvSpPr>
            <p:cNvPr id="71" name="TextBox 70"/>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44,48</a:t>
              </a:r>
              <a:endParaRPr lang="en-US" sz="1100" dirty="0">
                <a:solidFill>
                  <a:srgbClr val="FFC000"/>
                </a:solidFill>
                <a:latin typeface="Menlo" charset="0"/>
                <a:ea typeface="Menlo" charset="0"/>
                <a:cs typeface="Menlo" charset="0"/>
              </a:endParaRPr>
            </a:p>
          </p:txBody>
        </p:sp>
        <p:sp>
          <p:nvSpPr>
            <p:cNvPr id="72" name="TextBox 71"/>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73" name="TextBox 72"/>
          <p:cNvSpPr txBox="1"/>
          <p:nvPr/>
        </p:nvSpPr>
        <p:spPr>
          <a:xfrm>
            <a:off x="1255952" y="579389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22,24</a:t>
            </a:r>
            <a:endParaRPr lang="en-US" sz="1100" dirty="0">
              <a:solidFill>
                <a:srgbClr val="FFC000"/>
              </a:solidFill>
              <a:latin typeface="Menlo" charset="0"/>
              <a:ea typeface="Menlo" charset="0"/>
              <a:cs typeface="Menlo" charset="0"/>
            </a:endParaRPr>
          </a:p>
        </p:txBody>
      </p:sp>
      <p:sp>
        <p:nvSpPr>
          <p:cNvPr id="74" name="TextBox 73"/>
          <p:cNvSpPr txBox="1"/>
          <p:nvPr/>
        </p:nvSpPr>
        <p:spPr>
          <a:xfrm>
            <a:off x="1917156" y="579389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27,31</a:t>
            </a:r>
            <a:endParaRPr lang="en-US" sz="1100" dirty="0">
              <a:solidFill>
                <a:srgbClr val="FFC000"/>
              </a:solidFill>
              <a:latin typeface="Menlo" charset="0"/>
              <a:ea typeface="Menlo" charset="0"/>
              <a:cs typeface="Menlo" charset="0"/>
            </a:endParaRPr>
          </a:p>
        </p:txBody>
      </p:sp>
      <p:sp>
        <p:nvSpPr>
          <p:cNvPr id="75" name="TextBox 74"/>
          <p:cNvSpPr txBox="1"/>
          <p:nvPr/>
        </p:nvSpPr>
        <p:spPr>
          <a:xfrm>
            <a:off x="588171" y="579389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16,18</a:t>
            </a:r>
            <a:endParaRPr lang="en-US" sz="1100" dirty="0">
              <a:solidFill>
                <a:srgbClr val="FFC000"/>
              </a:solidFill>
              <a:latin typeface="Menlo" charset="0"/>
              <a:ea typeface="Menlo" charset="0"/>
              <a:cs typeface="Menlo" charset="0"/>
            </a:endParaRPr>
          </a:p>
        </p:txBody>
      </p:sp>
      <p:sp>
        <p:nvSpPr>
          <p:cNvPr id="4" name="TextBox 3"/>
          <p:cNvSpPr txBox="1"/>
          <p:nvPr/>
        </p:nvSpPr>
        <p:spPr>
          <a:xfrm>
            <a:off x="8874100" y="3360218"/>
            <a:ext cx="2601271" cy="2246769"/>
          </a:xfrm>
          <a:prstGeom prst="rect">
            <a:avLst/>
          </a:prstGeom>
          <a:noFill/>
        </p:spPr>
        <p:txBody>
          <a:bodyPr wrap="square" rtlCol="0">
            <a:spAutoFit/>
          </a:bodyPr>
          <a:lstStyle/>
          <a:p>
            <a:r>
              <a:rPr lang="en-US" sz="2800" dirty="0"/>
              <a:t>2</a:t>
            </a:r>
            <a:r>
              <a:rPr lang="en-US" sz="2800" dirty="0" smtClean="0"/>
              <a:t>. Now merge pairs of (sorted) files… </a:t>
            </a:r>
            <a:r>
              <a:rPr lang="en-US" sz="2800" b="1" dirty="0" smtClean="0"/>
              <a:t>the resulting files will be sorted!</a:t>
            </a:r>
            <a:endParaRPr lang="en-US" sz="2800" b="1" dirty="0"/>
          </a:p>
        </p:txBody>
      </p:sp>
      <p:sp>
        <p:nvSpPr>
          <p:cNvPr id="46" name="Can 45"/>
          <p:cNvSpPr/>
          <p:nvPr/>
        </p:nvSpPr>
        <p:spPr>
          <a:xfrm>
            <a:off x="3375999" y="2063241"/>
            <a:ext cx="2232468" cy="4162852"/>
          </a:xfrm>
          <a:prstGeom prst="can">
            <a:avLst>
              <a:gd name="adj" fmla="val 9229"/>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51" name="Rounded Rectangle 50"/>
          <p:cNvSpPr/>
          <p:nvPr/>
        </p:nvSpPr>
        <p:spPr>
          <a:xfrm>
            <a:off x="3439873" y="2556756"/>
            <a:ext cx="2128680" cy="82438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4033139" y="1770546"/>
            <a:ext cx="918187" cy="461665"/>
          </a:xfrm>
          <a:prstGeom prst="rect">
            <a:avLst/>
          </a:prstGeom>
          <a:noFill/>
        </p:spPr>
        <p:txBody>
          <a:bodyPr wrap="square" rtlCol="0">
            <a:spAutoFit/>
          </a:bodyPr>
          <a:lstStyle/>
          <a:p>
            <a:pPr algn="ctr"/>
            <a:r>
              <a:rPr lang="en-US" sz="2400" dirty="0" smtClean="0">
                <a:latin typeface="+mj-lt"/>
              </a:rPr>
              <a:t>Disk</a:t>
            </a:r>
            <a:endParaRPr lang="en-US" sz="2400" dirty="0">
              <a:latin typeface="+mj-lt"/>
            </a:endParaRPr>
          </a:p>
        </p:txBody>
      </p:sp>
      <p:grpSp>
        <p:nvGrpSpPr>
          <p:cNvPr id="53" name="Group 52"/>
          <p:cNvGrpSpPr/>
          <p:nvPr/>
        </p:nvGrpSpPr>
        <p:grpSpPr>
          <a:xfrm>
            <a:off x="3533934" y="2607469"/>
            <a:ext cx="1945043" cy="261610"/>
            <a:chOff x="2844928" y="2635940"/>
            <a:chExt cx="3012421" cy="405173"/>
          </a:xfrm>
        </p:grpSpPr>
        <p:sp>
          <p:nvSpPr>
            <p:cNvPr id="54" name="TextBox 53"/>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18,24</a:t>
              </a:r>
              <a:endParaRPr lang="en-US" sz="1100" dirty="0">
                <a:solidFill>
                  <a:srgbClr val="FFC000"/>
                </a:solidFill>
                <a:latin typeface="Menlo" charset="0"/>
                <a:ea typeface="Menlo" charset="0"/>
                <a:cs typeface="Menlo" charset="0"/>
              </a:endParaRPr>
            </a:p>
          </p:txBody>
        </p:sp>
        <p:sp>
          <p:nvSpPr>
            <p:cNvPr id="55" name="TextBox 54"/>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27,31</a:t>
              </a:r>
              <a:endParaRPr lang="en-US" sz="1100" dirty="0">
                <a:solidFill>
                  <a:srgbClr val="FFC000"/>
                </a:solidFill>
                <a:latin typeface="Menlo" charset="0"/>
                <a:ea typeface="Menlo" charset="0"/>
                <a:cs typeface="Menlo" charset="0"/>
              </a:endParaRPr>
            </a:p>
          </p:txBody>
        </p:sp>
        <p:sp>
          <p:nvSpPr>
            <p:cNvPr id="56" name="TextBox 55"/>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76" name="TextBox 75"/>
          <p:cNvSpPr txBox="1"/>
          <p:nvPr/>
        </p:nvSpPr>
        <p:spPr>
          <a:xfrm>
            <a:off x="4201711" y="3076100"/>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43,44</a:t>
            </a:r>
            <a:endParaRPr lang="en-US" sz="1100" dirty="0">
              <a:solidFill>
                <a:srgbClr val="FFC000"/>
              </a:solidFill>
              <a:latin typeface="Menlo" charset="0"/>
              <a:ea typeface="Menlo" charset="0"/>
              <a:cs typeface="Menlo" charset="0"/>
            </a:endParaRPr>
          </a:p>
        </p:txBody>
      </p:sp>
      <p:sp>
        <p:nvSpPr>
          <p:cNvPr id="77" name="TextBox 76"/>
          <p:cNvSpPr txBox="1"/>
          <p:nvPr/>
        </p:nvSpPr>
        <p:spPr>
          <a:xfrm>
            <a:off x="4862918" y="3076100"/>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45,55</a:t>
            </a:r>
            <a:endParaRPr lang="en-US" sz="1100" dirty="0">
              <a:solidFill>
                <a:srgbClr val="FFC000"/>
              </a:solidFill>
              <a:latin typeface="Menlo" charset="0"/>
              <a:ea typeface="Menlo" charset="0"/>
              <a:cs typeface="Menlo" charset="0"/>
            </a:endParaRPr>
          </a:p>
        </p:txBody>
      </p:sp>
      <p:sp>
        <p:nvSpPr>
          <p:cNvPr id="78" name="TextBox 77"/>
          <p:cNvSpPr txBox="1"/>
          <p:nvPr/>
        </p:nvSpPr>
        <p:spPr>
          <a:xfrm>
            <a:off x="3533933" y="3076100"/>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33,38</a:t>
            </a:r>
            <a:endParaRPr lang="en-US" sz="1100" dirty="0">
              <a:solidFill>
                <a:srgbClr val="FFC000"/>
              </a:solidFill>
              <a:latin typeface="Menlo" charset="0"/>
              <a:ea typeface="Menlo" charset="0"/>
              <a:cs typeface="Menlo" charset="0"/>
            </a:endParaRPr>
          </a:p>
        </p:txBody>
      </p:sp>
      <p:sp>
        <p:nvSpPr>
          <p:cNvPr id="80" name="Rounded Rectangle 79"/>
          <p:cNvSpPr/>
          <p:nvPr/>
        </p:nvSpPr>
        <p:spPr>
          <a:xfrm>
            <a:off x="3439873" y="3455609"/>
            <a:ext cx="2128680" cy="819807"/>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p:cNvGrpSpPr/>
          <p:nvPr/>
        </p:nvGrpSpPr>
        <p:grpSpPr>
          <a:xfrm>
            <a:off x="3533934" y="3506323"/>
            <a:ext cx="1945043" cy="261610"/>
            <a:chOff x="2844928" y="2635940"/>
            <a:chExt cx="3012421" cy="405173"/>
          </a:xfrm>
        </p:grpSpPr>
        <p:sp>
          <p:nvSpPr>
            <p:cNvPr id="82" name="TextBox 81"/>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12,18</a:t>
              </a:r>
              <a:endParaRPr lang="en-US" sz="1100" dirty="0">
                <a:solidFill>
                  <a:srgbClr val="FFC000"/>
                </a:solidFill>
                <a:latin typeface="Menlo" charset="0"/>
                <a:ea typeface="Menlo" charset="0"/>
                <a:cs typeface="Menlo" charset="0"/>
              </a:endParaRPr>
            </a:p>
          </p:txBody>
        </p:sp>
        <p:sp>
          <p:nvSpPr>
            <p:cNvPr id="83" name="TextBox 82"/>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20,22</a:t>
              </a:r>
              <a:endParaRPr lang="en-US" sz="1100" dirty="0">
                <a:solidFill>
                  <a:srgbClr val="FFC000"/>
                </a:solidFill>
                <a:latin typeface="Menlo" charset="0"/>
                <a:ea typeface="Menlo" charset="0"/>
                <a:cs typeface="Menlo" charset="0"/>
              </a:endParaRPr>
            </a:p>
          </p:txBody>
        </p:sp>
        <p:sp>
          <p:nvSpPr>
            <p:cNvPr id="84" name="TextBox 83"/>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3,10</a:t>
              </a:r>
              <a:endParaRPr lang="en-US" sz="1100" dirty="0">
                <a:solidFill>
                  <a:srgbClr val="FFC000"/>
                </a:solidFill>
                <a:latin typeface="Menlo" charset="0"/>
                <a:ea typeface="Menlo" charset="0"/>
                <a:cs typeface="Menlo" charset="0"/>
              </a:endParaRPr>
            </a:p>
          </p:txBody>
        </p:sp>
      </p:grpSp>
      <p:sp>
        <p:nvSpPr>
          <p:cNvPr id="85" name="TextBox 84"/>
          <p:cNvSpPr txBox="1"/>
          <p:nvPr/>
        </p:nvSpPr>
        <p:spPr>
          <a:xfrm>
            <a:off x="4201712" y="3974954"/>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33,41</a:t>
            </a:r>
            <a:endParaRPr lang="en-US" sz="1100" dirty="0">
              <a:solidFill>
                <a:srgbClr val="FFC000"/>
              </a:solidFill>
              <a:latin typeface="Menlo" charset="0"/>
              <a:ea typeface="Menlo" charset="0"/>
              <a:cs typeface="Menlo" charset="0"/>
            </a:endParaRPr>
          </a:p>
        </p:txBody>
      </p:sp>
      <p:sp>
        <p:nvSpPr>
          <p:cNvPr id="86" name="TextBox 85"/>
          <p:cNvSpPr txBox="1"/>
          <p:nvPr/>
        </p:nvSpPr>
        <p:spPr>
          <a:xfrm>
            <a:off x="4862918" y="3974954"/>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47,55</a:t>
            </a:r>
            <a:endParaRPr lang="en-US" sz="1100" dirty="0">
              <a:solidFill>
                <a:srgbClr val="FFC000"/>
              </a:solidFill>
              <a:latin typeface="Menlo" charset="0"/>
              <a:ea typeface="Menlo" charset="0"/>
              <a:cs typeface="Menlo" charset="0"/>
            </a:endParaRPr>
          </a:p>
        </p:txBody>
      </p:sp>
      <p:sp>
        <p:nvSpPr>
          <p:cNvPr id="87" name="TextBox 86"/>
          <p:cNvSpPr txBox="1"/>
          <p:nvPr/>
        </p:nvSpPr>
        <p:spPr>
          <a:xfrm>
            <a:off x="3533933" y="3974954"/>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23,31</a:t>
            </a:r>
            <a:endParaRPr lang="en-US" sz="1100" dirty="0">
              <a:solidFill>
                <a:srgbClr val="FFC000"/>
              </a:solidFill>
              <a:latin typeface="Menlo" charset="0"/>
              <a:ea typeface="Menlo" charset="0"/>
              <a:cs typeface="Menlo" charset="0"/>
            </a:endParaRPr>
          </a:p>
        </p:txBody>
      </p:sp>
      <p:sp>
        <p:nvSpPr>
          <p:cNvPr id="89" name="Rounded Rectangle 88"/>
          <p:cNvSpPr/>
          <p:nvPr/>
        </p:nvSpPr>
        <p:spPr>
          <a:xfrm>
            <a:off x="3436600" y="4348594"/>
            <a:ext cx="2128680" cy="82438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p:cNvGrpSpPr/>
          <p:nvPr/>
        </p:nvGrpSpPr>
        <p:grpSpPr>
          <a:xfrm>
            <a:off x="3530661" y="4399307"/>
            <a:ext cx="1945043" cy="261610"/>
            <a:chOff x="2844928" y="2635940"/>
            <a:chExt cx="3012421" cy="405173"/>
          </a:xfrm>
        </p:grpSpPr>
        <p:sp>
          <p:nvSpPr>
            <p:cNvPr id="91" name="TextBox 9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18,23</a:t>
              </a:r>
              <a:endParaRPr lang="en-US" sz="1100" dirty="0">
                <a:solidFill>
                  <a:srgbClr val="FFC000"/>
                </a:solidFill>
                <a:latin typeface="Menlo" charset="0"/>
                <a:ea typeface="Menlo" charset="0"/>
                <a:cs typeface="Menlo" charset="0"/>
              </a:endParaRPr>
            </a:p>
          </p:txBody>
        </p:sp>
        <p:sp>
          <p:nvSpPr>
            <p:cNvPr id="92" name="TextBox 9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93" name="TextBox 92"/>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1,3</a:t>
              </a:r>
              <a:endParaRPr lang="en-US" sz="1100" dirty="0">
                <a:solidFill>
                  <a:srgbClr val="FFC000"/>
                </a:solidFill>
                <a:latin typeface="Menlo" charset="0"/>
                <a:ea typeface="Menlo" charset="0"/>
                <a:cs typeface="Menlo" charset="0"/>
              </a:endParaRPr>
            </a:p>
          </p:txBody>
        </p:sp>
      </p:grpSp>
      <p:sp>
        <p:nvSpPr>
          <p:cNvPr id="94" name="TextBox 93"/>
          <p:cNvSpPr txBox="1"/>
          <p:nvPr/>
        </p:nvSpPr>
        <p:spPr>
          <a:xfrm>
            <a:off x="4198442" y="4867938"/>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39,42</a:t>
            </a:r>
            <a:endParaRPr lang="en-US" sz="1100" dirty="0">
              <a:solidFill>
                <a:srgbClr val="FFC000"/>
              </a:solidFill>
              <a:latin typeface="Menlo" charset="0"/>
              <a:ea typeface="Menlo" charset="0"/>
              <a:cs typeface="Menlo" charset="0"/>
            </a:endParaRPr>
          </a:p>
        </p:txBody>
      </p:sp>
      <p:sp>
        <p:nvSpPr>
          <p:cNvPr id="95" name="TextBox 94"/>
          <p:cNvSpPr txBox="1"/>
          <p:nvPr/>
        </p:nvSpPr>
        <p:spPr>
          <a:xfrm>
            <a:off x="4859645" y="4867938"/>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46,55</a:t>
            </a:r>
            <a:endParaRPr lang="en-US" sz="1100" dirty="0">
              <a:solidFill>
                <a:srgbClr val="FFC000"/>
              </a:solidFill>
              <a:latin typeface="Menlo" charset="0"/>
              <a:ea typeface="Menlo" charset="0"/>
              <a:cs typeface="Menlo" charset="0"/>
            </a:endParaRPr>
          </a:p>
        </p:txBody>
      </p:sp>
      <p:sp>
        <p:nvSpPr>
          <p:cNvPr id="96" name="TextBox 95"/>
          <p:cNvSpPr txBox="1"/>
          <p:nvPr/>
        </p:nvSpPr>
        <p:spPr>
          <a:xfrm>
            <a:off x="3530660" y="4867938"/>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98" name="Rounded Rectangle 97"/>
          <p:cNvSpPr/>
          <p:nvPr/>
        </p:nvSpPr>
        <p:spPr>
          <a:xfrm>
            <a:off x="3433327" y="5252040"/>
            <a:ext cx="2128680" cy="80124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98"/>
          <p:cNvGrpSpPr/>
          <p:nvPr/>
        </p:nvGrpSpPr>
        <p:grpSpPr>
          <a:xfrm>
            <a:off x="3527388" y="5302753"/>
            <a:ext cx="1945043" cy="261610"/>
            <a:chOff x="2844928" y="2635940"/>
            <a:chExt cx="3012421" cy="405173"/>
          </a:xfrm>
        </p:grpSpPr>
        <p:sp>
          <p:nvSpPr>
            <p:cNvPr id="100" name="TextBox 99"/>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16,18</a:t>
              </a:r>
              <a:endParaRPr lang="en-US" sz="1100" dirty="0">
                <a:solidFill>
                  <a:srgbClr val="FFC000"/>
                </a:solidFill>
                <a:latin typeface="Menlo" charset="0"/>
                <a:ea typeface="Menlo" charset="0"/>
                <a:cs typeface="Menlo" charset="0"/>
              </a:endParaRPr>
            </a:p>
          </p:txBody>
        </p:sp>
        <p:sp>
          <p:nvSpPr>
            <p:cNvPr id="101" name="TextBox 100"/>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22,24</a:t>
              </a:r>
              <a:endParaRPr lang="en-US" sz="1100" dirty="0">
                <a:solidFill>
                  <a:srgbClr val="FFC000"/>
                </a:solidFill>
                <a:latin typeface="Menlo" charset="0"/>
                <a:ea typeface="Menlo" charset="0"/>
                <a:cs typeface="Menlo" charset="0"/>
              </a:endParaRPr>
            </a:p>
          </p:txBody>
        </p:sp>
        <p:sp>
          <p:nvSpPr>
            <p:cNvPr id="102" name="TextBox 101"/>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103" name="TextBox 102"/>
          <p:cNvSpPr txBox="1"/>
          <p:nvPr/>
        </p:nvSpPr>
        <p:spPr>
          <a:xfrm>
            <a:off x="4195168" y="5771384"/>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33,40</a:t>
            </a:r>
            <a:endParaRPr lang="en-US" sz="1100" dirty="0">
              <a:solidFill>
                <a:srgbClr val="FFC000"/>
              </a:solidFill>
              <a:latin typeface="Menlo" charset="0"/>
              <a:ea typeface="Menlo" charset="0"/>
              <a:cs typeface="Menlo" charset="0"/>
            </a:endParaRPr>
          </a:p>
        </p:txBody>
      </p:sp>
      <p:sp>
        <p:nvSpPr>
          <p:cNvPr id="104" name="TextBox 103"/>
          <p:cNvSpPr txBox="1"/>
          <p:nvPr/>
        </p:nvSpPr>
        <p:spPr>
          <a:xfrm>
            <a:off x="4856372" y="5771384"/>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44,48</a:t>
            </a:r>
            <a:endParaRPr lang="en-US" sz="1100" dirty="0">
              <a:solidFill>
                <a:srgbClr val="FFC000"/>
              </a:solidFill>
              <a:latin typeface="Menlo" charset="0"/>
              <a:ea typeface="Menlo" charset="0"/>
              <a:cs typeface="Menlo" charset="0"/>
            </a:endParaRPr>
          </a:p>
        </p:txBody>
      </p:sp>
      <p:sp>
        <p:nvSpPr>
          <p:cNvPr id="105" name="TextBox 104"/>
          <p:cNvSpPr txBox="1"/>
          <p:nvPr/>
        </p:nvSpPr>
        <p:spPr>
          <a:xfrm>
            <a:off x="3527387" y="5771384"/>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27,31</a:t>
            </a:r>
            <a:endParaRPr lang="en-US" sz="1100" dirty="0">
              <a:solidFill>
                <a:srgbClr val="FFC000"/>
              </a:solidFill>
              <a:latin typeface="Menlo" charset="0"/>
              <a:ea typeface="Menlo" charset="0"/>
              <a:cs typeface="Menlo" charset="0"/>
            </a:endParaRPr>
          </a:p>
        </p:txBody>
      </p:sp>
      <p:sp>
        <p:nvSpPr>
          <p:cNvPr id="5" name="Right Arrow 4"/>
          <p:cNvSpPr/>
          <p:nvPr/>
        </p:nvSpPr>
        <p:spPr>
          <a:xfrm>
            <a:off x="2763311" y="3941001"/>
            <a:ext cx="516532" cy="458306"/>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38" name="TextBox 137"/>
          <p:cNvSpPr txBox="1"/>
          <p:nvPr/>
        </p:nvSpPr>
        <p:spPr>
          <a:xfrm>
            <a:off x="9251940" y="1597070"/>
            <a:ext cx="2586398" cy="156966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Assume we still only have </a:t>
            </a:r>
            <a:r>
              <a:rPr lang="en-US" sz="2400" i="1" dirty="0" smtClean="0">
                <a:latin typeface="+mj-lt"/>
              </a:rPr>
              <a:t>3</a:t>
            </a:r>
            <a:r>
              <a:rPr lang="en-US" sz="2400" dirty="0" smtClean="0">
                <a:latin typeface="+mj-lt"/>
              </a:rPr>
              <a:t> buffer pages </a:t>
            </a:r>
            <a:r>
              <a:rPr lang="en-US" sz="2400" i="1" dirty="0" smtClean="0">
                <a:latin typeface="+mj-lt"/>
              </a:rPr>
              <a:t>(Buffer not pictured)</a:t>
            </a:r>
            <a:endParaRPr lang="en-US" sz="2400" i="1" dirty="0">
              <a:latin typeface="+mj-lt"/>
            </a:endParaRPr>
          </a:p>
        </p:txBody>
      </p:sp>
      <p:grpSp>
        <p:nvGrpSpPr>
          <p:cNvPr id="107" name="Group 106"/>
          <p:cNvGrpSpPr/>
          <p:nvPr/>
        </p:nvGrpSpPr>
        <p:grpSpPr>
          <a:xfrm>
            <a:off x="0" y="-22510"/>
            <a:ext cx="12192000" cy="307777"/>
            <a:chOff x="0" y="-22510"/>
            <a:chExt cx="12192000" cy="307777"/>
          </a:xfrm>
        </p:grpSpPr>
        <p:sp>
          <p:nvSpPr>
            <p:cNvPr id="108" name="Rectangle 10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09" name="TextBox 108"/>
            <p:cNvSpPr txBox="1"/>
            <p:nvPr/>
          </p:nvSpPr>
          <p:spPr>
            <a:xfrm>
              <a:off x="188780" y="-22510"/>
              <a:ext cx="4408707" cy="307777"/>
            </a:xfrm>
            <a:prstGeom prst="rect">
              <a:avLst/>
            </a:prstGeom>
            <a:noFill/>
          </p:spPr>
          <p:txBody>
            <a:bodyPr wrap="none" rtlCol="0">
              <a:spAutoFit/>
            </a:bodyPr>
            <a:lstStyle/>
            <a:p>
              <a:r>
                <a:rPr lang="en-US" sz="1400" b="1" i="1" smtClean="0">
                  <a:solidFill>
                    <a:schemeClr val="tx1">
                      <a:lumMod val="65000"/>
                      <a:lumOff val="35000"/>
                    </a:schemeClr>
                  </a:solidFill>
                  <a:latin typeface="+mj-lt"/>
                </a:rPr>
                <a:t>Lecture 12  </a:t>
              </a:r>
              <a:r>
                <a:rPr lang="en-US" sz="1400" b="1" i="1" dirty="0" smtClean="0">
                  <a:solidFill>
                    <a:schemeClr val="tx1">
                      <a:lumMod val="65000"/>
                      <a:lumOff val="35000"/>
                    </a:schemeClr>
                  </a:solidFill>
                  <a:latin typeface="+mj-lt"/>
                </a:rPr>
                <a:t>&gt;  Section 1  &gt;  External Merge Sort: Larger files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74185600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Running External Merge Sort on Larger Files</a:t>
            </a:r>
            <a:endParaRPr lang="en-US" dirty="0"/>
          </a:p>
        </p:txBody>
      </p:sp>
      <p:sp>
        <p:nvSpPr>
          <p:cNvPr id="25" name="Can 24"/>
          <p:cNvSpPr/>
          <p:nvPr/>
        </p:nvSpPr>
        <p:spPr>
          <a:xfrm>
            <a:off x="436783" y="2085749"/>
            <a:ext cx="2232468" cy="4162852"/>
          </a:xfrm>
          <a:prstGeom prst="can">
            <a:avLst>
              <a:gd name="adj" fmla="val 9229"/>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33" name="Rounded Rectangle 32"/>
          <p:cNvSpPr/>
          <p:nvPr/>
        </p:nvSpPr>
        <p:spPr>
          <a:xfrm>
            <a:off x="499430" y="3042146"/>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500657" y="2579264"/>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1093923" y="1793054"/>
            <a:ext cx="918187" cy="461665"/>
          </a:xfrm>
          <a:prstGeom prst="rect">
            <a:avLst/>
          </a:prstGeom>
          <a:noFill/>
        </p:spPr>
        <p:txBody>
          <a:bodyPr wrap="square" rtlCol="0">
            <a:spAutoFit/>
          </a:bodyPr>
          <a:lstStyle/>
          <a:p>
            <a:pPr algn="ctr"/>
            <a:r>
              <a:rPr lang="en-US" sz="2400" dirty="0" smtClean="0">
                <a:latin typeface="+mj-lt"/>
              </a:rPr>
              <a:t>Disk</a:t>
            </a:r>
            <a:endParaRPr lang="en-US" sz="2400" dirty="0">
              <a:latin typeface="+mj-lt"/>
            </a:endParaRPr>
          </a:p>
        </p:txBody>
      </p:sp>
      <p:grpSp>
        <p:nvGrpSpPr>
          <p:cNvPr id="3" name="Group 2"/>
          <p:cNvGrpSpPr/>
          <p:nvPr/>
        </p:nvGrpSpPr>
        <p:grpSpPr>
          <a:xfrm>
            <a:off x="594718" y="2629977"/>
            <a:ext cx="1945043" cy="261610"/>
            <a:chOff x="2844928" y="2635940"/>
            <a:chExt cx="3012421" cy="405173"/>
          </a:xfrm>
        </p:grpSpPr>
        <p:sp>
          <p:nvSpPr>
            <p:cNvPr id="31" name="TextBox 3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32" name="TextBox 3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44,55</a:t>
              </a:r>
              <a:endParaRPr lang="en-US" sz="1100" dirty="0">
                <a:solidFill>
                  <a:srgbClr val="FFC000"/>
                </a:solidFill>
                <a:latin typeface="Menlo" charset="0"/>
                <a:ea typeface="Menlo" charset="0"/>
                <a:cs typeface="Menlo" charset="0"/>
              </a:endParaRPr>
            </a:p>
          </p:txBody>
        </p:sp>
        <p:sp>
          <p:nvSpPr>
            <p:cNvPr id="30" name="TextBox 29"/>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35" name="TextBox 34"/>
          <p:cNvSpPr txBox="1"/>
          <p:nvPr/>
        </p:nvSpPr>
        <p:spPr>
          <a:xfrm>
            <a:off x="1262495" y="3098608"/>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27,38</a:t>
            </a:r>
            <a:endParaRPr lang="en-US" sz="1100" dirty="0">
              <a:solidFill>
                <a:srgbClr val="FFC000"/>
              </a:solidFill>
              <a:latin typeface="Menlo" charset="0"/>
              <a:ea typeface="Menlo" charset="0"/>
              <a:cs typeface="Menlo" charset="0"/>
            </a:endParaRPr>
          </a:p>
        </p:txBody>
      </p:sp>
      <p:sp>
        <p:nvSpPr>
          <p:cNvPr id="36" name="TextBox 35"/>
          <p:cNvSpPr txBox="1"/>
          <p:nvPr/>
        </p:nvSpPr>
        <p:spPr>
          <a:xfrm>
            <a:off x="1923702" y="3098608"/>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43,45</a:t>
            </a:r>
            <a:endParaRPr lang="en-US" sz="1100" dirty="0">
              <a:solidFill>
                <a:srgbClr val="FFC000"/>
              </a:solidFill>
              <a:latin typeface="Menlo" charset="0"/>
              <a:ea typeface="Menlo" charset="0"/>
              <a:cs typeface="Menlo" charset="0"/>
            </a:endParaRPr>
          </a:p>
        </p:txBody>
      </p:sp>
      <p:sp>
        <p:nvSpPr>
          <p:cNvPr id="34" name="TextBox 33"/>
          <p:cNvSpPr txBox="1"/>
          <p:nvPr/>
        </p:nvSpPr>
        <p:spPr>
          <a:xfrm>
            <a:off x="594717" y="3098608"/>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18,24</a:t>
            </a:r>
            <a:endParaRPr lang="en-US" sz="1100" dirty="0">
              <a:solidFill>
                <a:srgbClr val="FFC000"/>
              </a:solidFill>
              <a:latin typeface="Menlo" charset="0"/>
              <a:ea typeface="Menlo" charset="0"/>
              <a:cs typeface="Menlo" charset="0"/>
            </a:endParaRPr>
          </a:p>
        </p:txBody>
      </p:sp>
      <p:sp>
        <p:nvSpPr>
          <p:cNvPr id="39" name="Rounded Rectangle 38"/>
          <p:cNvSpPr/>
          <p:nvPr/>
        </p:nvSpPr>
        <p:spPr>
          <a:xfrm>
            <a:off x="499430" y="3941000"/>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500657" y="3478118"/>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p:cNvGrpSpPr/>
          <p:nvPr/>
        </p:nvGrpSpPr>
        <p:grpSpPr>
          <a:xfrm>
            <a:off x="594718" y="3528831"/>
            <a:ext cx="1945043" cy="261610"/>
            <a:chOff x="2844928" y="2635940"/>
            <a:chExt cx="3012421" cy="405173"/>
          </a:xfrm>
        </p:grpSpPr>
        <p:sp>
          <p:nvSpPr>
            <p:cNvPr id="43" name="TextBox 42"/>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44" name="TextBox 43"/>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47,55</a:t>
              </a:r>
              <a:endParaRPr lang="en-US" sz="1100" dirty="0">
                <a:solidFill>
                  <a:srgbClr val="FFC000"/>
                </a:solidFill>
                <a:latin typeface="Menlo" charset="0"/>
                <a:ea typeface="Menlo" charset="0"/>
                <a:cs typeface="Menlo" charset="0"/>
              </a:endParaRPr>
            </a:p>
          </p:txBody>
        </p:sp>
        <p:sp>
          <p:nvSpPr>
            <p:cNvPr id="47" name="TextBox 46"/>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48" name="TextBox 47"/>
          <p:cNvSpPr txBox="1"/>
          <p:nvPr/>
        </p:nvSpPr>
        <p:spPr>
          <a:xfrm>
            <a:off x="1262496" y="399746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20,22</a:t>
            </a:r>
            <a:endParaRPr lang="en-US" sz="1100" dirty="0">
              <a:solidFill>
                <a:srgbClr val="FFC000"/>
              </a:solidFill>
              <a:latin typeface="Menlo" charset="0"/>
              <a:ea typeface="Menlo" charset="0"/>
              <a:cs typeface="Menlo" charset="0"/>
            </a:endParaRPr>
          </a:p>
        </p:txBody>
      </p:sp>
      <p:sp>
        <p:nvSpPr>
          <p:cNvPr id="49" name="TextBox 48"/>
          <p:cNvSpPr txBox="1"/>
          <p:nvPr/>
        </p:nvSpPr>
        <p:spPr>
          <a:xfrm>
            <a:off x="1923702" y="399746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23,41</a:t>
            </a:r>
            <a:endParaRPr lang="en-US" sz="1100" dirty="0">
              <a:solidFill>
                <a:srgbClr val="FFC000"/>
              </a:solidFill>
              <a:latin typeface="Menlo" charset="0"/>
              <a:ea typeface="Menlo" charset="0"/>
              <a:cs typeface="Menlo" charset="0"/>
            </a:endParaRPr>
          </a:p>
        </p:txBody>
      </p:sp>
      <p:sp>
        <p:nvSpPr>
          <p:cNvPr id="57" name="TextBox 56"/>
          <p:cNvSpPr txBox="1"/>
          <p:nvPr/>
        </p:nvSpPr>
        <p:spPr>
          <a:xfrm>
            <a:off x="594717" y="399746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3,18</a:t>
            </a:r>
            <a:endParaRPr lang="en-US" sz="1100" dirty="0">
              <a:solidFill>
                <a:srgbClr val="FFC000"/>
              </a:solidFill>
              <a:latin typeface="Menlo" charset="0"/>
              <a:ea typeface="Menlo" charset="0"/>
              <a:cs typeface="Menlo" charset="0"/>
            </a:endParaRPr>
          </a:p>
        </p:txBody>
      </p:sp>
      <p:sp>
        <p:nvSpPr>
          <p:cNvPr id="58" name="Rounded Rectangle 57"/>
          <p:cNvSpPr/>
          <p:nvPr/>
        </p:nvSpPr>
        <p:spPr>
          <a:xfrm>
            <a:off x="496157" y="4833984"/>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p:cNvSpPr/>
          <p:nvPr/>
        </p:nvSpPr>
        <p:spPr>
          <a:xfrm>
            <a:off x="497384" y="4371102"/>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p:cNvGrpSpPr/>
          <p:nvPr/>
        </p:nvGrpSpPr>
        <p:grpSpPr>
          <a:xfrm>
            <a:off x="591445" y="4421815"/>
            <a:ext cx="1945043" cy="261610"/>
            <a:chOff x="2844928" y="2635940"/>
            <a:chExt cx="3012421" cy="405173"/>
          </a:xfrm>
        </p:grpSpPr>
        <p:sp>
          <p:nvSpPr>
            <p:cNvPr id="61" name="TextBox 6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39,42</a:t>
              </a:r>
              <a:endParaRPr lang="en-US" sz="1100" dirty="0">
                <a:solidFill>
                  <a:srgbClr val="FFC000"/>
                </a:solidFill>
                <a:latin typeface="Menlo" charset="0"/>
                <a:ea typeface="Menlo" charset="0"/>
                <a:cs typeface="Menlo" charset="0"/>
              </a:endParaRPr>
            </a:p>
          </p:txBody>
        </p:sp>
        <p:sp>
          <p:nvSpPr>
            <p:cNvPr id="62" name="TextBox 6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46,55</a:t>
              </a:r>
              <a:endParaRPr lang="en-US" sz="1100" dirty="0">
                <a:solidFill>
                  <a:srgbClr val="FFC000"/>
                </a:solidFill>
                <a:latin typeface="Menlo" charset="0"/>
                <a:ea typeface="Menlo" charset="0"/>
                <a:cs typeface="Menlo" charset="0"/>
              </a:endParaRPr>
            </a:p>
          </p:txBody>
        </p:sp>
        <p:sp>
          <p:nvSpPr>
            <p:cNvPr id="63" name="TextBox 62"/>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grpSp>
      <p:sp>
        <p:nvSpPr>
          <p:cNvPr id="64" name="TextBox 63"/>
          <p:cNvSpPr txBox="1"/>
          <p:nvPr/>
        </p:nvSpPr>
        <p:spPr>
          <a:xfrm>
            <a:off x="1259226" y="4890446"/>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18,23</a:t>
            </a:r>
            <a:endParaRPr lang="en-US" sz="1100" dirty="0">
              <a:solidFill>
                <a:srgbClr val="FFC000"/>
              </a:solidFill>
              <a:latin typeface="Menlo" charset="0"/>
              <a:ea typeface="Menlo" charset="0"/>
              <a:cs typeface="Menlo" charset="0"/>
            </a:endParaRPr>
          </a:p>
        </p:txBody>
      </p:sp>
      <p:sp>
        <p:nvSpPr>
          <p:cNvPr id="65" name="TextBox 64"/>
          <p:cNvSpPr txBox="1"/>
          <p:nvPr/>
        </p:nvSpPr>
        <p:spPr>
          <a:xfrm>
            <a:off x="1920429" y="4890446"/>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66" name="TextBox 65"/>
          <p:cNvSpPr txBox="1"/>
          <p:nvPr/>
        </p:nvSpPr>
        <p:spPr>
          <a:xfrm>
            <a:off x="591444" y="4890446"/>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1,3</a:t>
            </a:r>
            <a:endParaRPr lang="en-US" sz="1100" dirty="0">
              <a:solidFill>
                <a:srgbClr val="FFC000"/>
              </a:solidFill>
              <a:latin typeface="Menlo" charset="0"/>
              <a:ea typeface="Menlo" charset="0"/>
              <a:cs typeface="Menlo" charset="0"/>
            </a:endParaRPr>
          </a:p>
        </p:txBody>
      </p:sp>
      <p:sp>
        <p:nvSpPr>
          <p:cNvPr id="67" name="Rounded Rectangle 66"/>
          <p:cNvSpPr/>
          <p:nvPr/>
        </p:nvSpPr>
        <p:spPr>
          <a:xfrm>
            <a:off x="492884" y="5737430"/>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ounded Rectangle 67"/>
          <p:cNvSpPr/>
          <p:nvPr/>
        </p:nvSpPr>
        <p:spPr>
          <a:xfrm>
            <a:off x="494111" y="5274548"/>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p:cNvGrpSpPr/>
          <p:nvPr/>
        </p:nvGrpSpPr>
        <p:grpSpPr>
          <a:xfrm>
            <a:off x="588172" y="5325261"/>
            <a:ext cx="1945043" cy="261610"/>
            <a:chOff x="2844928" y="2635940"/>
            <a:chExt cx="3012421" cy="405173"/>
          </a:xfrm>
        </p:grpSpPr>
        <p:sp>
          <p:nvSpPr>
            <p:cNvPr id="70" name="TextBox 69"/>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33,40</a:t>
              </a:r>
              <a:endParaRPr lang="en-US" sz="1100" dirty="0">
                <a:solidFill>
                  <a:srgbClr val="FFC000"/>
                </a:solidFill>
                <a:latin typeface="Menlo" charset="0"/>
                <a:ea typeface="Menlo" charset="0"/>
                <a:cs typeface="Menlo" charset="0"/>
              </a:endParaRPr>
            </a:p>
          </p:txBody>
        </p:sp>
        <p:sp>
          <p:nvSpPr>
            <p:cNvPr id="71" name="TextBox 70"/>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44,48</a:t>
              </a:r>
              <a:endParaRPr lang="en-US" sz="1100" dirty="0">
                <a:solidFill>
                  <a:srgbClr val="FFC000"/>
                </a:solidFill>
                <a:latin typeface="Menlo" charset="0"/>
                <a:ea typeface="Menlo" charset="0"/>
                <a:cs typeface="Menlo" charset="0"/>
              </a:endParaRPr>
            </a:p>
          </p:txBody>
        </p:sp>
        <p:sp>
          <p:nvSpPr>
            <p:cNvPr id="72" name="TextBox 71"/>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73" name="TextBox 72"/>
          <p:cNvSpPr txBox="1"/>
          <p:nvPr/>
        </p:nvSpPr>
        <p:spPr>
          <a:xfrm>
            <a:off x="1255952" y="579389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22,24</a:t>
            </a:r>
            <a:endParaRPr lang="en-US" sz="1100" dirty="0">
              <a:solidFill>
                <a:srgbClr val="FFC000"/>
              </a:solidFill>
              <a:latin typeface="Menlo" charset="0"/>
              <a:ea typeface="Menlo" charset="0"/>
              <a:cs typeface="Menlo" charset="0"/>
            </a:endParaRPr>
          </a:p>
        </p:txBody>
      </p:sp>
      <p:sp>
        <p:nvSpPr>
          <p:cNvPr id="74" name="TextBox 73"/>
          <p:cNvSpPr txBox="1"/>
          <p:nvPr/>
        </p:nvSpPr>
        <p:spPr>
          <a:xfrm>
            <a:off x="1917156" y="579389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27,31</a:t>
            </a:r>
            <a:endParaRPr lang="en-US" sz="1100" dirty="0">
              <a:solidFill>
                <a:srgbClr val="FFC000"/>
              </a:solidFill>
              <a:latin typeface="Menlo" charset="0"/>
              <a:ea typeface="Menlo" charset="0"/>
              <a:cs typeface="Menlo" charset="0"/>
            </a:endParaRPr>
          </a:p>
        </p:txBody>
      </p:sp>
      <p:sp>
        <p:nvSpPr>
          <p:cNvPr id="75" name="TextBox 74"/>
          <p:cNvSpPr txBox="1"/>
          <p:nvPr/>
        </p:nvSpPr>
        <p:spPr>
          <a:xfrm>
            <a:off x="588171" y="579389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16,18</a:t>
            </a:r>
            <a:endParaRPr lang="en-US" sz="1100" dirty="0">
              <a:solidFill>
                <a:srgbClr val="FFC000"/>
              </a:solidFill>
              <a:latin typeface="Menlo" charset="0"/>
              <a:ea typeface="Menlo" charset="0"/>
              <a:cs typeface="Menlo" charset="0"/>
            </a:endParaRPr>
          </a:p>
        </p:txBody>
      </p:sp>
      <p:sp>
        <p:nvSpPr>
          <p:cNvPr id="4" name="TextBox 3"/>
          <p:cNvSpPr txBox="1"/>
          <p:nvPr/>
        </p:nvSpPr>
        <p:spPr>
          <a:xfrm>
            <a:off x="9027664" y="3790659"/>
            <a:ext cx="2601271" cy="523220"/>
          </a:xfrm>
          <a:prstGeom prst="rect">
            <a:avLst/>
          </a:prstGeom>
          <a:noFill/>
        </p:spPr>
        <p:txBody>
          <a:bodyPr wrap="square" rtlCol="0">
            <a:spAutoFit/>
          </a:bodyPr>
          <a:lstStyle/>
          <a:p>
            <a:r>
              <a:rPr lang="en-US" sz="2800" dirty="0" smtClean="0"/>
              <a:t>3. And repeat…</a:t>
            </a:r>
            <a:endParaRPr lang="en-US" sz="2800" b="1" dirty="0"/>
          </a:p>
        </p:txBody>
      </p:sp>
      <p:sp>
        <p:nvSpPr>
          <p:cNvPr id="46" name="Can 45"/>
          <p:cNvSpPr/>
          <p:nvPr/>
        </p:nvSpPr>
        <p:spPr>
          <a:xfrm>
            <a:off x="3375999" y="2063241"/>
            <a:ext cx="2232468" cy="4162852"/>
          </a:xfrm>
          <a:prstGeom prst="can">
            <a:avLst>
              <a:gd name="adj" fmla="val 9229"/>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51" name="Rounded Rectangle 50"/>
          <p:cNvSpPr/>
          <p:nvPr/>
        </p:nvSpPr>
        <p:spPr>
          <a:xfrm>
            <a:off x="3439873" y="2556756"/>
            <a:ext cx="2128680" cy="82438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4033139" y="1770546"/>
            <a:ext cx="918187" cy="461665"/>
          </a:xfrm>
          <a:prstGeom prst="rect">
            <a:avLst/>
          </a:prstGeom>
          <a:noFill/>
        </p:spPr>
        <p:txBody>
          <a:bodyPr wrap="square" rtlCol="0">
            <a:spAutoFit/>
          </a:bodyPr>
          <a:lstStyle/>
          <a:p>
            <a:pPr algn="ctr"/>
            <a:r>
              <a:rPr lang="en-US" sz="2400" dirty="0" smtClean="0">
                <a:latin typeface="+mj-lt"/>
              </a:rPr>
              <a:t>Disk</a:t>
            </a:r>
            <a:endParaRPr lang="en-US" sz="2400" dirty="0">
              <a:latin typeface="+mj-lt"/>
            </a:endParaRPr>
          </a:p>
        </p:txBody>
      </p:sp>
      <p:grpSp>
        <p:nvGrpSpPr>
          <p:cNvPr id="53" name="Group 52"/>
          <p:cNvGrpSpPr/>
          <p:nvPr/>
        </p:nvGrpSpPr>
        <p:grpSpPr>
          <a:xfrm>
            <a:off x="3533934" y="2607469"/>
            <a:ext cx="1945043" cy="261610"/>
            <a:chOff x="2844928" y="2635940"/>
            <a:chExt cx="3012421" cy="405173"/>
          </a:xfrm>
        </p:grpSpPr>
        <p:sp>
          <p:nvSpPr>
            <p:cNvPr id="54" name="TextBox 53"/>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18,24</a:t>
              </a:r>
              <a:endParaRPr lang="en-US" sz="1100" dirty="0">
                <a:solidFill>
                  <a:srgbClr val="FFC000"/>
                </a:solidFill>
                <a:latin typeface="Menlo" charset="0"/>
                <a:ea typeface="Menlo" charset="0"/>
                <a:cs typeface="Menlo" charset="0"/>
              </a:endParaRPr>
            </a:p>
          </p:txBody>
        </p:sp>
        <p:sp>
          <p:nvSpPr>
            <p:cNvPr id="55" name="TextBox 54"/>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27,31</a:t>
              </a:r>
              <a:endParaRPr lang="en-US" sz="1100" dirty="0">
                <a:solidFill>
                  <a:srgbClr val="FFC000"/>
                </a:solidFill>
                <a:latin typeface="Menlo" charset="0"/>
                <a:ea typeface="Menlo" charset="0"/>
                <a:cs typeface="Menlo" charset="0"/>
              </a:endParaRPr>
            </a:p>
          </p:txBody>
        </p:sp>
        <p:sp>
          <p:nvSpPr>
            <p:cNvPr id="56" name="TextBox 55"/>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76" name="TextBox 75"/>
          <p:cNvSpPr txBox="1"/>
          <p:nvPr/>
        </p:nvSpPr>
        <p:spPr>
          <a:xfrm>
            <a:off x="4201711" y="3076100"/>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43,44</a:t>
            </a:r>
            <a:endParaRPr lang="en-US" sz="1100" dirty="0">
              <a:solidFill>
                <a:srgbClr val="FFC000"/>
              </a:solidFill>
              <a:latin typeface="Menlo" charset="0"/>
              <a:ea typeface="Menlo" charset="0"/>
              <a:cs typeface="Menlo" charset="0"/>
            </a:endParaRPr>
          </a:p>
        </p:txBody>
      </p:sp>
      <p:sp>
        <p:nvSpPr>
          <p:cNvPr id="77" name="TextBox 76"/>
          <p:cNvSpPr txBox="1"/>
          <p:nvPr/>
        </p:nvSpPr>
        <p:spPr>
          <a:xfrm>
            <a:off x="4862918" y="3076100"/>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45,55</a:t>
            </a:r>
            <a:endParaRPr lang="en-US" sz="1100" dirty="0">
              <a:solidFill>
                <a:srgbClr val="FFC000"/>
              </a:solidFill>
              <a:latin typeface="Menlo" charset="0"/>
              <a:ea typeface="Menlo" charset="0"/>
              <a:cs typeface="Menlo" charset="0"/>
            </a:endParaRPr>
          </a:p>
        </p:txBody>
      </p:sp>
      <p:sp>
        <p:nvSpPr>
          <p:cNvPr id="78" name="TextBox 77"/>
          <p:cNvSpPr txBox="1"/>
          <p:nvPr/>
        </p:nvSpPr>
        <p:spPr>
          <a:xfrm>
            <a:off x="3533933" y="3076100"/>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33,38</a:t>
            </a:r>
            <a:endParaRPr lang="en-US" sz="1100" dirty="0">
              <a:solidFill>
                <a:srgbClr val="FFC000"/>
              </a:solidFill>
              <a:latin typeface="Menlo" charset="0"/>
              <a:ea typeface="Menlo" charset="0"/>
              <a:cs typeface="Menlo" charset="0"/>
            </a:endParaRPr>
          </a:p>
        </p:txBody>
      </p:sp>
      <p:sp>
        <p:nvSpPr>
          <p:cNvPr id="80" name="Rounded Rectangle 79"/>
          <p:cNvSpPr/>
          <p:nvPr/>
        </p:nvSpPr>
        <p:spPr>
          <a:xfrm>
            <a:off x="3439873" y="3455609"/>
            <a:ext cx="2128680" cy="819807"/>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p:cNvGrpSpPr/>
          <p:nvPr/>
        </p:nvGrpSpPr>
        <p:grpSpPr>
          <a:xfrm>
            <a:off x="3533934" y="3506323"/>
            <a:ext cx="1945043" cy="261610"/>
            <a:chOff x="2844928" y="2635940"/>
            <a:chExt cx="3012421" cy="405173"/>
          </a:xfrm>
        </p:grpSpPr>
        <p:sp>
          <p:nvSpPr>
            <p:cNvPr id="82" name="TextBox 81"/>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12,18</a:t>
              </a:r>
              <a:endParaRPr lang="en-US" sz="1100" dirty="0">
                <a:solidFill>
                  <a:srgbClr val="FFC000"/>
                </a:solidFill>
                <a:latin typeface="Menlo" charset="0"/>
                <a:ea typeface="Menlo" charset="0"/>
                <a:cs typeface="Menlo" charset="0"/>
              </a:endParaRPr>
            </a:p>
          </p:txBody>
        </p:sp>
        <p:sp>
          <p:nvSpPr>
            <p:cNvPr id="83" name="TextBox 82"/>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20,22</a:t>
              </a:r>
              <a:endParaRPr lang="en-US" sz="1100" dirty="0">
                <a:solidFill>
                  <a:srgbClr val="FFC000"/>
                </a:solidFill>
                <a:latin typeface="Menlo" charset="0"/>
                <a:ea typeface="Menlo" charset="0"/>
                <a:cs typeface="Menlo" charset="0"/>
              </a:endParaRPr>
            </a:p>
          </p:txBody>
        </p:sp>
        <p:sp>
          <p:nvSpPr>
            <p:cNvPr id="84" name="TextBox 83"/>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3,10</a:t>
              </a:r>
              <a:endParaRPr lang="en-US" sz="1100" dirty="0">
                <a:solidFill>
                  <a:srgbClr val="FFC000"/>
                </a:solidFill>
                <a:latin typeface="Menlo" charset="0"/>
                <a:ea typeface="Menlo" charset="0"/>
                <a:cs typeface="Menlo" charset="0"/>
              </a:endParaRPr>
            </a:p>
          </p:txBody>
        </p:sp>
      </p:grpSp>
      <p:sp>
        <p:nvSpPr>
          <p:cNvPr id="85" name="TextBox 84"/>
          <p:cNvSpPr txBox="1"/>
          <p:nvPr/>
        </p:nvSpPr>
        <p:spPr>
          <a:xfrm>
            <a:off x="4201712" y="3974954"/>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33,41</a:t>
            </a:r>
            <a:endParaRPr lang="en-US" sz="1100" dirty="0">
              <a:solidFill>
                <a:srgbClr val="FFC000"/>
              </a:solidFill>
              <a:latin typeface="Menlo" charset="0"/>
              <a:ea typeface="Menlo" charset="0"/>
              <a:cs typeface="Menlo" charset="0"/>
            </a:endParaRPr>
          </a:p>
        </p:txBody>
      </p:sp>
      <p:sp>
        <p:nvSpPr>
          <p:cNvPr id="86" name="TextBox 85"/>
          <p:cNvSpPr txBox="1"/>
          <p:nvPr/>
        </p:nvSpPr>
        <p:spPr>
          <a:xfrm>
            <a:off x="4862918" y="3974954"/>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47,55</a:t>
            </a:r>
            <a:endParaRPr lang="en-US" sz="1100" dirty="0">
              <a:solidFill>
                <a:srgbClr val="FFC000"/>
              </a:solidFill>
              <a:latin typeface="Menlo" charset="0"/>
              <a:ea typeface="Menlo" charset="0"/>
              <a:cs typeface="Menlo" charset="0"/>
            </a:endParaRPr>
          </a:p>
        </p:txBody>
      </p:sp>
      <p:sp>
        <p:nvSpPr>
          <p:cNvPr id="87" name="TextBox 86"/>
          <p:cNvSpPr txBox="1"/>
          <p:nvPr/>
        </p:nvSpPr>
        <p:spPr>
          <a:xfrm>
            <a:off x="3533933" y="3974954"/>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23,31</a:t>
            </a:r>
            <a:endParaRPr lang="en-US" sz="1100" dirty="0">
              <a:solidFill>
                <a:srgbClr val="FFC000"/>
              </a:solidFill>
              <a:latin typeface="Menlo" charset="0"/>
              <a:ea typeface="Menlo" charset="0"/>
              <a:cs typeface="Menlo" charset="0"/>
            </a:endParaRPr>
          </a:p>
        </p:txBody>
      </p:sp>
      <p:sp>
        <p:nvSpPr>
          <p:cNvPr id="89" name="Rounded Rectangle 88"/>
          <p:cNvSpPr/>
          <p:nvPr/>
        </p:nvSpPr>
        <p:spPr>
          <a:xfrm>
            <a:off x="3436600" y="4348594"/>
            <a:ext cx="2128680" cy="82438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p:cNvGrpSpPr/>
          <p:nvPr/>
        </p:nvGrpSpPr>
        <p:grpSpPr>
          <a:xfrm>
            <a:off x="3530661" y="4399307"/>
            <a:ext cx="1945043" cy="261610"/>
            <a:chOff x="2844928" y="2635940"/>
            <a:chExt cx="3012421" cy="405173"/>
          </a:xfrm>
        </p:grpSpPr>
        <p:sp>
          <p:nvSpPr>
            <p:cNvPr id="91" name="TextBox 9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18,23</a:t>
              </a:r>
              <a:endParaRPr lang="en-US" sz="1100" dirty="0">
                <a:solidFill>
                  <a:srgbClr val="FFC000"/>
                </a:solidFill>
                <a:latin typeface="Menlo" charset="0"/>
                <a:ea typeface="Menlo" charset="0"/>
                <a:cs typeface="Menlo" charset="0"/>
              </a:endParaRPr>
            </a:p>
          </p:txBody>
        </p:sp>
        <p:sp>
          <p:nvSpPr>
            <p:cNvPr id="92" name="TextBox 9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93" name="TextBox 92"/>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1,3</a:t>
              </a:r>
              <a:endParaRPr lang="en-US" sz="1100" dirty="0">
                <a:solidFill>
                  <a:srgbClr val="FFC000"/>
                </a:solidFill>
                <a:latin typeface="Menlo" charset="0"/>
                <a:ea typeface="Menlo" charset="0"/>
                <a:cs typeface="Menlo" charset="0"/>
              </a:endParaRPr>
            </a:p>
          </p:txBody>
        </p:sp>
      </p:grpSp>
      <p:sp>
        <p:nvSpPr>
          <p:cNvPr id="94" name="TextBox 93"/>
          <p:cNvSpPr txBox="1"/>
          <p:nvPr/>
        </p:nvSpPr>
        <p:spPr>
          <a:xfrm>
            <a:off x="4198442" y="4867938"/>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39,42</a:t>
            </a:r>
            <a:endParaRPr lang="en-US" sz="1100" dirty="0">
              <a:solidFill>
                <a:srgbClr val="FFC000"/>
              </a:solidFill>
              <a:latin typeface="Menlo" charset="0"/>
              <a:ea typeface="Menlo" charset="0"/>
              <a:cs typeface="Menlo" charset="0"/>
            </a:endParaRPr>
          </a:p>
        </p:txBody>
      </p:sp>
      <p:sp>
        <p:nvSpPr>
          <p:cNvPr id="95" name="TextBox 94"/>
          <p:cNvSpPr txBox="1"/>
          <p:nvPr/>
        </p:nvSpPr>
        <p:spPr>
          <a:xfrm>
            <a:off x="4859645" y="4867938"/>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46,55</a:t>
            </a:r>
            <a:endParaRPr lang="en-US" sz="1100" dirty="0">
              <a:solidFill>
                <a:srgbClr val="FFC000"/>
              </a:solidFill>
              <a:latin typeface="Menlo" charset="0"/>
              <a:ea typeface="Menlo" charset="0"/>
              <a:cs typeface="Menlo" charset="0"/>
            </a:endParaRPr>
          </a:p>
        </p:txBody>
      </p:sp>
      <p:sp>
        <p:nvSpPr>
          <p:cNvPr id="96" name="TextBox 95"/>
          <p:cNvSpPr txBox="1"/>
          <p:nvPr/>
        </p:nvSpPr>
        <p:spPr>
          <a:xfrm>
            <a:off x="3530660" y="4867938"/>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98" name="Rounded Rectangle 97"/>
          <p:cNvSpPr/>
          <p:nvPr/>
        </p:nvSpPr>
        <p:spPr>
          <a:xfrm>
            <a:off x="3433327" y="5252040"/>
            <a:ext cx="2128680" cy="80124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98"/>
          <p:cNvGrpSpPr/>
          <p:nvPr/>
        </p:nvGrpSpPr>
        <p:grpSpPr>
          <a:xfrm>
            <a:off x="3527388" y="5302753"/>
            <a:ext cx="1945043" cy="261610"/>
            <a:chOff x="2844928" y="2635940"/>
            <a:chExt cx="3012421" cy="405173"/>
          </a:xfrm>
        </p:grpSpPr>
        <p:sp>
          <p:nvSpPr>
            <p:cNvPr id="100" name="TextBox 99"/>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16,18</a:t>
              </a:r>
              <a:endParaRPr lang="en-US" sz="1100" dirty="0">
                <a:solidFill>
                  <a:srgbClr val="FFC000"/>
                </a:solidFill>
                <a:latin typeface="Menlo" charset="0"/>
                <a:ea typeface="Menlo" charset="0"/>
                <a:cs typeface="Menlo" charset="0"/>
              </a:endParaRPr>
            </a:p>
          </p:txBody>
        </p:sp>
        <p:sp>
          <p:nvSpPr>
            <p:cNvPr id="101" name="TextBox 100"/>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22,24</a:t>
              </a:r>
              <a:endParaRPr lang="en-US" sz="1100" dirty="0">
                <a:solidFill>
                  <a:srgbClr val="FFC000"/>
                </a:solidFill>
                <a:latin typeface="Menlo" charset="0"/>
                <a:ea typeface="Menlo" charset="0"/>
                <a:cs typeface="Menlo" charset="0"/>
              </a:endParaRPr>
            </a:p>
          </p:txBody>
        </p:sp>
        <p:sp>
          <p:nvSpPr>
            <p:cNvPr id="102" name="TextBox 101"/>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103" name="TextBox 102"/>
          <p:cNvSpPr txBox="1"/>
          <p:nvPr/>
        </p:nvSpPr>
        <p:spPr>
          <a:xfrm>
            <a:off x="4195168" y="5771384"/>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33,40</a:t>
            </a:r>
            <a:endParaRPr lang="en-US" sz="1100" dirty="0">
              <a:solidFill>
                <a:srgbClr val="FFC000"/>
              </a:solidFill>
              <a:latin typeface="Menlo" charset="0"/>
              <a:ea typeface="Menlo" charset="0"/>
              <a:cs typeface="Menlo" charset="0"/>
            </a:endParaRPr>
          </a:p>
        </p:txBody>
      </p:sp>
      <p:sp>
        <p:nvSpPr>
          <p:cNvPr id="104" name="TextBox 103"/>
          <p:cNvSpPr txBox="1"/>
          <p:nvPr/>
        </p:nvSpPr>
        <p:spPr>
          <a:xfrm>
            <a:off x="4856372" y="5771384"/>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44,48</a:t>
            </a:r>
            <a:endParaRPr lang="en-US" sz="1100" dirty="0">
              <a:solidFill>
                <a:srgbClr val="FFC000"/>
              </a:solidFill>
              <a:latin typeface="Menlo" charset="0"/>
              <a:ea typeface="Menlo" charset="0"/>
              <a:cs typeface="Menlo" charset="0"/>
            </a:endParaRPr>
          </a:p>
        </p:txBody>
      </p:sp>
      <p:sp>
        <p:nvSpPr>
          <p:cNvPr id="105" name="TextBox 104"/>
          <p:cNvSpPr txBox="1"/>
          <p:nvPr/>
        </p:nvSpPr>
        <p:spPr>
          <a:xfrm>
            <a:off x="3527387" y="5771384"/>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27,31</a:t>
            </a:r>
            <a:endParaRPr lang="en-US" sz="1100" dirty="0">
              <a:solidFill>
                <a:srgbClr val="FFC000"/>
              </a:solidFill>
              <a:latin typeface="Menlo" charset="0"/>
              <a:ea typeface="Menlo" charset="0"/>
              <a:cs typeface="Menlo" charset="0"/>
            </a:endParaRPr>
          </a:p>
        </p:txBody>
      </p:sp>
      <p:sp>
        <p:nvSpPr>
          <p:cNvPr id="5" name="Right Arrow 4"/>
          <p:cNvSpPr/>
          <p:nvPr/>
        </p:nvSpPr>
        <p:spPr>
          <a:xfrm>
            <a:off x="2763311" y="3941001"/>
            <a:ext cx="516532" cy="458306"/>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8" name="Can 87"/>
          <p:cNvSpPr/>
          <p:nvPr/>
        </p:nvSpPr>
        <p:spPr>
          <a:xfrm>
            <a:off x="6299374" y="2085749"/>
            <a:ext cx="2232468" cy="4162852"/>
          </a:xfrm>
          <a:prstGeom prst="can">
            <a:avLst>
              <a:gd name="adj" fmla="val 9229"/>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97" name="Rounded Rectangle 96"/>
          <p:cNvSpPr/>
          <p:nvPr/>
        </p:nvSpPr>
        <p:spPr>
          <a:xfrm>
            <a:off x="6363248" y="2579264"/>
            <a:ext cx="2128680" cy="171277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6956514" y="1793054"/>
            <a:ext cx="918187" cy="461665"/>
          </a:xfrm>
          <a:prstGeom prst="rect">
            <a:avLst/>
          </a:prstGeom>
          <a:noFill/>
        </p:spPr>
        <p:txBody>
          <a:bodyPr wrap="square" rtlCol="0">
            <a:spAutoFit/>
          </a:bodyPr>
          <a:lstStyle/>
          <a:p>
            <a:pPr algn="ctr"/>
            <a:r>
              <a:rPr lang="en-US" sz="2400" dirty="0" smtClean="0">
                <a:latin typeface="+mj-lt"/>
              </a:rPr>
              <a:t>Disk</a:t>
            </a:r>
            <a:endParaRPr lang="en-US" sz="2400" dirty="0">
              <a:latin typeface="+mj-lt"/>
            </a:endParaRPr>
          </a:p>
        </p:txBody>
      </p:sp>
      <p:grpSp>
        <p:nvGrpSpPr>
          <p:cNvPr id="107" name="Group 106"/>
          <p:cNvGrpSpPr/>
          <p:nvPr/>
        </p:nvGrpSpPr>
        <p:grpSpPr>
          <a:xfrm>
            <a:off x="6457309" y="2629977"/>
            <a:ext cx="1945043" cy="261610"/>
            <a:chOff x="2844928" y="2635940"/>
            <a:chExt cx="3012421" cy="405173"/>
          </a:xfrm>
        </p:grpSpPr>
        <p:sp>
          <p:nvSpPr>
            <p:cNvPr id="108" name="TextBox 107"/>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sp>
          <p:nvSpPr>
            <p:cNvPr id="109" name="TextBox 108"/>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12,18</a:t>
              </a:r>
              <a:endParaRPr lang="en-US" sz="1100" dirty="0">
                <a:solidFill>
                  <a:srgbClr val="FFC000"/>
                </a:solidFill>
                <a:latin typeface="Menlo" charset="0"/>
                <a:ea typeface="Menlo" charset="0"/>
                <a:cs typeface="Menlo" charset="0"/>
              </a:endParaRPr>
            </a:p>
          </p:txBody>
        </p:sp>
        <p:sp>
          <p:nvSpPr>
            <p:cNvPr id="110" name="TextBox 109"/>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3,10</a:t>
              </a:r>
              <a:endParaRPr lang="en-US" sz="1100" dirty="0">
                <a:solidFill>
                  <a:srgbClr val="FFC000"/>
                </a:solidFill>
                <a:latin typeface="Menlo" charset="0"/>
                <a:ea typeface="Menlo" charset="0"/>
                <a:cs typeface="Menlo" charset="0"/>
              </a:endParaRPr>
            </a:p>
          </p:txBody>
        </p:sp>
      </p:grpSp>
      <p:sp>
        <p:nvSpPr>
          <p:cNvPr id="111" name="TextBox 110"/>
          <p:cNvSpPr txBox="1"/>
          <p:nvPr/>
        </p:nvSpPr>
        <p:spPr>
          <a:xfrm>
            <a:off x="7125086" y="3098608"/>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22,23</a:t>
            </a:r>
            <a:endParaRPr lang="en-US" sz="1100" dirty="0">
              <a:solidFill>
                <a:srgbClr val="FFC000"/>
              </a:solidFill>
              <a:latin typeface="Menlo" charset="0"/>
              <a:ea typeface="Menlo" charset="0"/>
              <a:cs typeface="Menlo" charset="0"/>
            </a:endParaRPr>
          </a:p>
        </p:txBody>
      </p:sp>
      <p:sp>
        <p:nvSpPr>
          <p:cNvPr id="112" name="TextBox 111"/>
          <p:cNvSpPr txBox="1"/>
          <p:nvPr/>
        </p:nvSpPr>
        <p:spPr>
          <a:xfrm>
            <a:off x="7786293" y="3098608"/>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113" name="TextBox 112"/>
          <p:cNvSpPr txBox="1"/>
          <p:nvPr/>
        </p:nvSpPr>
        <p:spPr>
          <a:xfrm>
            <a:off x="6457308" y="3098608"/>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18,20</a:t>
            </a:r>
            <a:endParaRPr lang="en-US" sz="1100" dirty="0">
              <a:solidFill>
                <a:srgbClr val="FFC000"/>
              </a:solidFill>
              <a:latin typeface="Menlo" charset="0"/>
              <a:ea typeface="Menlo" charset="0"/>
              <a:cs typeface="Menlo" charset="0"/>
            </a:endParaRPr>
          </a:p>
        </p:txBody>
      </p:sp>
      <p:grpSp>
        <p:nvGrpSpPr>
          <p:cNvPr id="115" name="Group 114"/>
          <p:cNvGrpSpPr/>
          <p:nvPr/>
        </p:nvGrpSpPr>
        <p:grpSpPr>
          <a:xfrm>
            <a:off x="6457309" y="3528831"/>
            <a:ext cx="1945043" cy="261610"/>
            <a:chOff x="2844928" y="2635940"/>
            <a:chExt cx="3012421" cy="405173"/>
          </a:xfrm>
        </p:grpSpPr>
        <p:sp>
          <p:nvSpPr>
            <p:cNvPr id="116" name="TextBox 115"/>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33,33</a:t>
              </a:r>
              <a:endParaRPr lang="en-US" sz="1100" dirty="0">
                <a:solidFill>
                  <a:srgbClr val="FFC000"/>
                </a:solidFill>
                <a:latin typeface="Menlo" charset="0"/>
                <a:ea typeface="Menlo" charset="0"/>
                <a:cs typeface="Menlo" charset="0"/>
              </a:endParaRPr>
            </a:p>
          </p:txBody>
        </p:sp>
        <p:sp>
          <p:nvSpPr>
            <p:cNvPr id="117" name="TextBox 116"/>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a:solidFill>
                    <a:srgbClr val="FFC000"/>
                  </a:solidFill>
                  <a:latin typeface="Menlo" charset="0"/>
                  <a:ea typeface="Menlo" charset="0"/>
                  <a:cs typeface="Menlo" charset="0"/>
                </a:rPr>
                <a:t>38,41</a:t>
              </a:r>
            </a:p>
          </p:txBody>
        </p:sp>
        <p:sp>
          <p:nvSpPr>
            <p:cNvPr id="118" name="TextBox 117"/>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31,31</a:t>
              </a:r>
              <a:endParaRPr lang="en-US" sz="1100" dirty="0">
                <a:solidFill>
                  <a:srgbClr val="FFC000"/>
                </a:solidFill>
                <a:latin typeface="Menlo" charset="0"/>
                <a:ea typeface="Menlo" charset="0"/>
                <a:cs typeface="Menlo" charset="0"/>
              </a:endParaRPr>
            </a:p>
          </p:txBody>
        </p:sp>
      </p:grpSp>
      <p:sp>
        <p:nvSpPr>
          <p:cNvPr id="119" name="TextBox 118"/>
          <p:cNvSpPr txBox="1"/>
          <p:nvPr/>
        </p:nvSpPr>
        <p:spPr>
          <a:xfrm>
            <a:off x="7125087" y="3997462"/>
            <a:ext cx="609462" cy="261610"/>
          </a:xfrm>
          <a:prstGeom prst="rect">
            <a:avLst/>
          </a:prstGeom>
          <a:solidFill>
            <a:schemeClr val="tx1">
              <a:lumMod val="50000"/>
              <a:lumOff val="50000"/>
            </a:schemeClr>
          </a:solidFill>
        </p:spPr>
        <p:txBody>
          <a:bodyPr wrap="none" rtlCol="0">
            <a:spAutoFit/>
          </a:bodyPr>
          <a:lstStyle/>
          <a:p>
            <a:pPr algn="ctr"/>
            <a:r>
              <a:rPr lang="en-US" sz="1100" dirty="0">
                <a:solidFill>
                  <a:srgbClr val="FFC000"/>
                </a:solidFill>
                <a:latin typeface="Menlo" charset="0"/>
                <a:ea typeface="Menlo" charset="0"/>
                <a:cs typeface="Menlo" charset="0"/>
              </a:rPr>
              <a:t>45,47</a:t>
            </a:r>
          </a:p>
        </p:txBody>
      </p:sp>
      <p:sp>
        <p:nvSpPr>
          <p:cNvPr id="120" name="TextBox 119"/>
          <p:cNvSpPr txBox="1"/>
          <p:nvPr/>
        </p:nvSpPr>
        <p:spPr>
          <a:xfrm>
            <a:off x="7786293" y="399746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55,55</a:t>
            </a:r>
            <a:endParaRPr lang="en-US" sz="1100" dirty="0">
              <a:solidFill>
                <a:srgbClr val="FFC000"/>
              </a:solidFill>
              <a:latin typeface="Menlo" charset="0"/>
              <a:ea typeface="Menlo" charset="0"/>
              <a:cs typeface="Menlo" charset="0"/>
            </a:endParaRPr>
          </a:p>
        </p:txBody>
      </p:sp>
      <p:sp>
        <p:nvSpPr>
          <p:cNvPr id="121" name="TextBox 120"/>
          <p:cNvSpPr txBox="1"/>
          <p:nvPr/>
        </p:nvSpPr>
        <p:spPr>
          <a:xfrm>
            <a:off x="6457308" y="399746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43,44</a:t>
            </a:r>
            <a:endParaRPr lang="en-US" sz="1100" dirty="0">
              <a:solidFill>
                <a:srgbClr val="FFC000"/>
              </a:solidFill>
              <a:latin typeface="Menlo" charset="0"/>
              <a:ea typeface="Menlo" charset="0"/>
              <a:cs typeface="Menlo" charset="0"/>
            </a:endParaRPr>
          </a:p>
        </p:txBody>
      </p:sp>
      <p:sp>
        <p:nvSpPr>
          <p:cNvPr id="122" name="Rounded Rectangle 121"/>
          <p:cNvSpPr/>
          <p:nvPr/>
        </p:nvSpPr>
        <p:spPr>
          <a:xfrm>
            <a:off x="6359975" y="4371101"/>
            <a:ext cx="2128680" cy="1785393"/>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3" name="Group 122"/>
          <p:cNvGrpSpPr/>
          <p:nvPr/>
        </p:nvGrpSpPr>
        <p:grpSpPr>
          <a:xfrm>
            <a:off x="6454036" y="4421815"/>
            <a:ext cx="1945043" cy="261610"/>
            <a:chOff x="2844928" y="2635940"/>
            <a:chExt cx="3012421" cy="405173"/>
          </a:xfrm>
        </p:grpSpPr>
        <p:sp>
          <p:nvSpPr>
            <p:cNvPr id="124" name="TextBox 123"/>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sp>
          <p:nvSpPr>
            <p:cNvPr id="125" name="TextBox 124"/>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16,18</a:t>
              </a:r>
              <a:endParaRPr lang="en-US" sz="1100" dirty="0">
                <a:solidFill>
                  <a:srgbClr val="FFC000"/>
                </a:solidFill>
                <a:latin typeface="Menlo" charset="0"/>
                <a:ea typeface="Menlo" charset="0"/>
                <a:cs typeface="Menlo" charset="0"/>
              </a:endParaRPr>
            </a:p>
          </p:txBody>
        </p:sp>
        <p:sp>
          <p:nvSpPr>
            <p:cNvPr id="126" name="TextBox 125"/>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1,3</a:t>
              </a:r>
              <a:endParaRPr lang="en-US" sz="1100" dirty="0">
                <a:solidFill>
                  <a:srgbClr val="FFC000"/>
                </a:solidFill>
                <a:latin typeface="Menlo" charset="0"/>
                <a:ea typeface="Menlo" charset="0"/>
                <a:cs typeface="Menlo" charset="0"/>
              </a:endParaRPr>
            </a:p>
          </p:txBody>
        </p:sp>
      </p:grpSp>
      <p:sp>
        <p:nvSpPr>
          <p:cNvPr id="127" name="TextBox 126"/>
          <p:cNvSpPr txBox="1"/>
          <p:nvPr/>
        </p:nvSpPr>
        <p:spPr>
          <a:xfrm>
            <a:off x="7121817" y="4890446"/>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23,24</a:t>
            </a:r>
            <a:endParaRPr lang="en-US" sz="1100" dirty="0">
              <a:solidFill>
                <a:srgbClr val="FFC000"/>
              </a:solidFill>
              <a:latin typeface="Menlo" charset="0"/>
              <a:ea typeface="Menlo" charset="0"/>
              <a:cs typeface="Menlo" charset="0"/>
            </a:endParaRPr>
          </a:p>
        </p:txBody>
      </p:sp>
      <p:sp>
        <p:nvSpPr>
          <p:cNvPr id="128" name="TextBox 127"/>
          <p:cNvSpPr txBox="1"/>
          <p:nvPr/>
        </p:nvSpPr>
        <p:spPr>
          <a:xfrm>
            <a:off x="7783020" y="4890446"/>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129" name="TextBox 128"/>
          <p:cNvSpPr txBox="1"/>
          <p:nvPr/>
        </p:nvSpPr>
        <p:spPr>
          <a:xfrm>
            <a:off x="6454035" y="4890446"/>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18,22</a:t>
            </a:r>
            <a:endParaRPr lang="en-US" sz="1100" dirty="0">
              <a:solidFill>
                <a:srgbClr val="FFC000"/>
              </a:solidFill>
              <a:latin typeface="Menlo" charset="0"/>
              <a:ea typeface="Menlo" charset="0"/>
              <a:cs typeface="Menlo" charset="0"/>
            </a:endParaRPr>
          </a:p>
        </p:txBody>
      </p:sp>
      <p:grpSp>
        <p:nvGrpSpPr>
          <p:cNvPr id="131" name="Group 130"/>
          <p:cNvGrpSpPr/>
          <p:nvPr/>
        </p:nvGrpSpPr>
        <p:grpSpPr>
          <a:xfrm>
            <a:off x="6450763" y="5325261"/>
            <a:ext cx="1945043" cy="261610"/>
            <a:chOff x="2844928" y="2635940"/>
            <a:chExt cx="3012421" cy="405173"/>
          </a:xfrm>
        </p:grpSpPr>
        <p:sp>
          <p:nvSpPr>
            <p:cNvPr id="132" name="TextBox 131"/>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133" name="TextBox 132"/>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33,39</a:t>
              </a:r>
              <a:endParaRPr lang="en-US" sz="1100" dirty="0">
                <a:solidFill>
                  <a:srgbClr val="FFC000"/>
                </a:solidFill>
                <a:latin typeface="Menlo" charset="0"/>
                <a:ea typeface="Menlo" charset="0"/>
                <a:cs typeface="Menlo" charset="0"/>
              </a:endParaRPr>
            </a:p>
          </p:txBody>
        </p:sp>
        <p:sp>
          <p:nvSpPr>
            <p:cNvPr id="134" name="TextBox 133"/>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27,31</a:t>
              </a:r>
              <a:endParaRPr lang="en-US" sz="1100" dirty="0">
                <a:solidFill>
                  <a:srgbClr val="FFC000"/>
                </a:solidFill>
                <a:latin typeface="Menlo" charset="0"/>
                <a:ea typeface="Menlo" charset="0"/>
                <a:cs typeface="Menlo" charset="0"/>
              </a:endParaRPr>
            </a:p>
          </p:txBody>
        </p:sp>
      </p:grpSp>
      <p:sp>
        <p:nvSpPr>
          <p:cNvPr id="135" name="TextBox 134"/>
          <p:cNvSpPr txBox="1"/>
          <p:nvPr/>
        </p:nvSpPr>
        <p:spPr>
          <a:xfrm>
            <a:off x="7118543" y="579389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44,46</a:t>
            </a:r>
            <a:endParaRPr lang="en-US" sz="1100" dirty="0">
              <a:solidFill>
                <a:srgbClr val="FFC000"/>
              </a:solidFill>
              <a:latin typeface="Menlo" charset="0"/>
              <a:ea typeface="Menlo" charset="0"/>
              <a:cs typeface="Menlo" charset="0"/>
            </a:endParaRPr>
          </a:p>
        </p:txBody>
      </p:sp>
      <p:sp>
        <p:nvSpPr>
          <p:cNvPr id="136" name="TextBox 135"/>
          <p:cNvSpPr txBox="1"/>
          <p:nvPr/>
        </p:nvSpPr>
        <p:spPr>
          <a:xfrm>
            <a:off x="7779747" y="579389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48,55</a:t>
            </a:r>
            <a:endParaRPr lang="en-US" sz="1100" dirty="0">
              <a:solidFill>
                <a:srgbClr val="FFC000"/>
              </a:solidFill>
              <a:latin typeface="Menlo" charset="0"/>
              <a:ea typeface="Menlo" charset="0"/>
              <a:cs typeface="Menlo" charset="0"/>
            </a:endParaRPr>
          </a:p>
        </p:txBody>
      </p:sp>
      <p:sp>
        <p:nvSpPr>
          <p:cNvPr id="137" name="TextBox 136"/>
          <p:cNvSpPr txBox="1"/>
          <p:nvPr/>
        </p:nvSpPr>
        <p:spPr>
          <a:xfrm>
            <a:off x="6450762" y="579389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40,42</a:t>
            </a:r>
            <a:endParaRPr lang="en-US" sz="1100" dirty="0">
              <a:solidFill>
                <a:srgbClr val="FFC000"/>
              </a:solidFill>
              <a:latin typeface="Menlo" charset="0"/>
              <a:ea typeface="Menlo" charset="0"/>
              <a:cs typeface="Menlo" charset="0"/>
            </a:endParaRPr>
          </a:p>
        </p:txBody>
      </p:sp>
      <p:sp>
        <p:nvSpPr>
          <p:cNvPr id="138" name="Right Arrow 137"/>
          <p:cNvSpPr/>
          <p:nvPr/>
        </p:nvSpPr>
        <p:spPr>
          <a:xfrm>
            <a:off x="5686686" y="3963509"/>
            <a:ext cx="516532" cy="458306"/>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69" name="TextBox 168"/>
          <p:cNvSpPr txBox="1"/>
          <p:nvPr/>
        </p:nvSpPr>
        <p:spPr>
          <a:xfrm>
            <a:off x="9251940" y="1597070"/>
            <a:ext cx="2586398" cy="156966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Assume we still only have </a:t>
            </a:r>
            <a:r>
              <a:rPr lang="en-US" sz="2400" i="1" dirty="0" smtClean="0">
                <a:latin typeface="+mj-lt"/>
              </a:rPr>
              <a:t>3</a:t>
            </a:r>
            <a:r>
              <a:rPr lang="en-US" sz="2400" dirty="0" smtClean="0">
                <a:latin typeface="+mj-lt"/>
              </a:rPr>
              <a:t> buffer pages </a:t>
            </a:r>
            <a:r>
              <a:rPr lang="en-US" sz="2400" i="1" dirty="0" smtClean="0">
                <a:latin typeface="+mj-lt"/>
              </a:rPr>
              <a:t>(Buffer not pictured)</a:t>
            </a:r>
            <a:endParaRPr lang="en-US" sz="2400" i="1" dirty="0">
              <a:latin typeface="+mj-lt"/>
            </a:endParaRPr>
          </a:p>
        </p:txBody>
      </p:sp>
      <p:grpSp>
        <p:nvGrpSpPr>
          <p:cNvPr id="140" name="Group 139"/>
          <p:cNvGrpSpPr/>
          <p:nvPr/>
        </p:nvGrpSpPr>
        <p:grpSpPr>
          <a:xfrm>
            <a:off x="0" y="-22510"/>
            <a:ext cx="12192000" cy="307777"/>
            <a:chOff x="0" y="-22510"/>
            <a:chExt cx="12192000" cy="307777"/>
          </a:xfrm>
        </p:grpSpPr>
        <p:sp>
          <p:nvSpPr>
            <p:cNvPr id="141" name="Rectangle 14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42" name="TextBox 141"/>
            <p:cNvSpPr txBox="1"/>
            <p:nvPr/>
          </p:nvSpPr>
          <p:spPr>
            <a:xfrm>
              <a:off x="188780" y="-22510"/>
              <a:ext cx="4408707" cy="307777"/>
            </a:xfrm>
            <a:prstGeom prst="rect">
              <a:avLst/>
            </a:prstGeom>
            <a:noFill/>
          </p:spPr>
          <p:txBody>
            <a:bodyPr wrap="none" rtlCol="0">
              <a:spAutoFit/>
            </a:bodyPr>
            <a:lstStyle/>
            <a:p>
              <a:r>
                <a:rPr lang="en-US" sz="1400" b="1" i="1" smtClean="0">
                  <a:solidFill>
                    <a:schemeClr val="tx1">
                      <a:lumMod val="65000"/>
                      <a:lumOff val="35000"/>
                    </a:schemeClr>
                  </a:solidFill>
                  <a:latin typeface="+mj-lt"/>
                </a:rPr>
                <a:t>Lecture 12  </a:t>
              </a:r>
              <a:r>
                <a:rPr lang="en-US" sz="1400" b="1" i="1" dirty="0" smtClean="0">
                  <a:solidFill>
                    <a:schemeClr val="tx1">
                      <a:lumMod val="65000"/>
                      <a:lumOff val="35000"/>
                    </a:schemeClr>
                  </a:solidFill>
                  <a:latin typeface="+mj-lt"/>
                </a:rPr>
                <a:t>&gt;  Section 1  &gt;  External Merge Sort: Larger files</a:t>
              </a:r>
              <a:endParaRPr lang="en-US" sz="1400" b="1" i="1" dirty="0">
                <a:solidFill>
                  <a:schemeClr val="tx1">
                    <a:lumMod val="65000"/>
                    <a:lumOff val="35000"/>
                  </a:schemeClr>
                </a:solidFill>
                <a:latin typeface="+mj-lt"/>
              </a:endParaRPr>
            </a:p>
          </p:txBody>
        </p:sp>
      </p:grpSp>
      <p:sp>
        <p:nvSpPr>
          <p:cNvPr id="143" name="TextBox 142"/>
          <p:cNvSpPr txBox="1"/>
          <p:nvPr/>
        </p:nvSpPr>
        <p:spPr>
          <a:xfrm>
            <a:off x="9027664" y="5127240"/>
            <a:ext cx="2586398" cy="830997"/>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Call each of these steps a </a:t>
            </a:r>
            <a:r>
              <a:rPr lang="en-US" sz="2400" b="1" i="1" dirty="0" smtClean="0">
                <a:latin typeface="+mj-lt"/>
              </a:rPr>
              <a:t>pass</a:t>
            </a:r>
            <a:endParaRPr lang="en-US" sz="2400" i="1" dirty="0">
              <a:latin typeface="+mj-lt"/>
            </a:endParaRPr>
          </a:p>
        </p:txBody>
      </p:sp>
    </p:spTree>
    <p:extLst>
      <p:ext uri="{BB962C8B-B14F-4D97-AF65-F5344CB8AC3E}">
        <p14:creationId xmlns:p14="http://schemas.microsoft.com/office/powerpoint/2010/main" val="876816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Running External Merge Sort on Larger Files</a:t>
            </a:r>
            <a:endParaRPr lang="en-US" dirty="0"/>
          </a:p>
        </p:txBody>
      </p:sp>
      <p:sp>
        <p:nvSpPr>
          <p:cNvPr id="25" name="Can 24"/>
          <p:cNvSpPr/>
          <p:nvPr/>
        </p:nvSpPr>
        <p:spPr>
          <a:xfrm>
            <a:off x="436783" y="2085749"/>
            <a:ext cx="2232468" cy="4162852"/>
          </a:xfrm>
          <a:prstGeom prst="can">
            <a:avLst>
              <a:gd name="adj" fmla="val 9229"/>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33" name="Rounded Rectangle 32"/>
          <p:cNvSpPr/>
          <p:nvPr/>
        </p:nvSpPr>
        <p:spPr>
          <a:xfrm>
            <a:off x="499430" y="3042146"/>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500657" y="2579264"/>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1093923" y="1793054"/>
            <a:ext cx="918187" cy="461665"/>
          </a:xfrm>
          <a:prstGeom prst="rect">
            <a:avLst/>
          </a:prstGeom>
          <a:noFill/>
        </p:spPr>
        <p:txBody>
          <a:bodyPr wrap="square" rtlCol="0">
            <a:spAutoFit/>
          </a:bodyPr>
          <a:lstStyle/>
          <a:p>
            <a:pPr algn="ctr"/>
            <a:r>
              <a:rPr lang="en-US" sz="2400" dirty="0" smtClean="0">
                <a:latin typeface="+mj-lt"/>
              </a:rPr>
              <a:t>Disk</a:t>
            </a:r>
            <a:endParaRPr lang="en-US" sz="2400" dirty="0">
              <a:latin typeface="+mj-lt"/>
            </a:endParaRPr>
          </a:p>
        </p:txBody>
      </p:sp>
      <p:grpSp>
        <p:nvGrpSpPr>
          <p:cNvPr id="3" name="Group 2"/>
          <p:cNvGrpSpPr/>
          <p:nvPr/>
        </p:nvGrpSpPr>
        <p:grpSpPr>
          <a:xfrm>
            <a:off x="594718" y="2629977"/>
            <a:ext cx="1945043" cy="261610"/>
            <a:chOff x="2844928" y="2635940"/>
            <a:chExt cx="3012421" cy="405173"/>
          </a:xfrm>
        </p:grpSpPr>
        <p:sp>
          <p:nvSpPr>
            <p:cNvPr id="31" name="TextBox 3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32" name="TextBox 3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44,55</a:t>
              </a:r>
              <a:endParaRPr lang="en-US" sz="1100" dirty="0">
                <a:solidFill>
                  <a:srgbClr val="FFC000"/>
                </a:solidFill>
                <a:latin typeface="Menlo" charset="0"/>
                <a:ea typeface="Menlo" charset="0"/>
                <a:cs typeface="Menlo" charset="0"/>
              </a:endParaRPr>
            </a:p>
          </p:txBody>
        </p:sp>
        <p:sp>
          <p:nvSpPr>
            <p:cNvPr id="30" name="TextBox 29"/>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35" name="TextBox 34"/>
          <p:cNvSpPr txBox="1"/>
          <p:nvPr/>
        </p:nvSpPr>
        <p:spPr>
          <a:xfrm>
            <a:off x="1262495" y="3098608"/>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27,38</a:t>
            </a:r>
            <a:endParaRPr lang="en-US" sz="1100" dirty="0">
              <a:solidFill>
                <a:srgbClr val="FFC000"/>
              </a:solidFill>
              <a:latin typeface="Menlo" charset="0"/>
              <a:ea typeface="Menlo" charset="0"/>
              <a:cs typeface="Menlo" charset="0"/>
            </a:endParaRPr>
          </a:p>
        </p:txBody>
      </p:sp>
      <p:sp>
        <p:nvSpPr>
          <p:cNvPr id="36" name="TextBox 35"/>
          <p:cNvSpPr txBox="1"/>
          <p:nvPr/>
        </p:nvSpPr>
        <p:spPr>
          <a:xfrm>
            <a:off x="1923702" y="3098608"/>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43,45</a:t>
            </a:r>
            <a:endParaRPr lang="en-US" sz="1100" dirty="0">
              <a:solidFill>
                <a:srgbClr val="FFC000"/>
              </a:solidFill>
              <a:latin typeface="Menlo" charset="0"/>
              <a:ea typeface="Menlo" charset="0"/>
              <a:cs typeface="Menlo" charset="0"/>
            </a:endParaRPr>
          </a:p>
        </p:txBody>
      </p:sp>
      <p:sp>
        <p:nvSpPr>
          <p:cNvPr id="34" name="TextBox 33"/>
          <p:cNvSpPr txBox="1"/>
          <p:nvPr/>
        </p:nvSpPr>
        <p:spPr>
          <a:xfrm>
            <a:off x="594717" y="3098608"/>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18,24</a:t>
            </a:r>
            <a:endParaRPr lang="en-US" sz="1100" dirty="0">
              <a:solidFill>
                <a:srgbClr val="FFC000"/>
              </a:solidFill>
              <a:latin typeface="Menlo" charset="0"/>
              <a:ea typeface="Menlo" charset="0"/>
              <a:cs typeface="Menlo" charset="0"/>
            </a:endParaRPr>
          </a:p>
        </p:txBody>
      </p:sp>
      <p:sp>
        <p:nvSpPr>
          <p:cNvPr id="39" name="Rounded Rectangle 38"/>
          <p:cNvSpPr/>
          <p:nvPr/>
        </p:nvSpPr>
        <p:spPr>
          <a:xfrm>
            <a:off x="499430" y="3941000"/>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500657" y="3478118"/>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p:cNvGrpSpPr/>
          <p:nvPr/>
        </p:nvGrpSpPr>
        <p:grpSpPr>
          <a:xfrm>
            <a:off x="594718" y="3528831"/>
            <a:ext cx="1945043" cy="261610"/>
            <a:chOff x="2844928" y="2635940"/>
            <a:chExt cx="3012421" cy="405173"/>
          </a:xfrm>
        </p:grpSpPr>
        <p:sp>
          <p:nvSpPr>
            <p:cNvPr id="43" name="TextBox 42"/>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44" name="TextBox 43"/>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47,55</a:t>
              </a:r>
              <a:endParaRPr lang="en-US" sz="1100" dirty="0">
                <a:solidFill>
                  <a:srgbClr val="FFC000"/>
                </a:solidFill>
                <a:latin typeface="Menlo" charset="0"/>
                <a:ea typeface="Menlo" charset="0"/>
                <a:cs typeface="Menlo" charset="0"/>
              </a:endParaRPr>
            </a:p>
          </p:txBody>
        </p:sp>
        <p:sp>
          <p:nvSpPr>
            <p:cNvPr id="47" name="TextBox 46"/>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48" name="TextBox 47"/>
          <p:cNvSpPr txBox="1"/>
          <p:nvPr/>
        </p:nvSpPr>
        <p:spPr>
          <a:xfrm>
            <a:off x="1262496" y="399746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20,22</a:t>
            </a:r>
            <a:endParaRPr lang="en-US" sz="1100" dirty="0">
              <a:solidFill>
                <a:srgbClr val="FFC000"/>
              </a:solidFill>
              <a:latin typeface="Menlo" charset="0"/>
              <a:ea typeface="Menlo" charset="0"/>
              <a:cs typeface="Menlo" charset="0"/>
            </a:endParaRPr>
          </a:p>
        </p:txBody>
      </p:sp>
      <p:sp>
        <p:nvSpPr>
          <p:cNvPr id="49" name="TextBox 48"/>
          <p:cNvSpPr txBox="1"/>
          <p:nvPr/>
        </p:nvSpPr>
        <p:spPr>
          <a:xfrm>
            <a:off x="1923702" y="399746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23,41</a:t>
            </a:r>
            <a:endParaRPr lang="en-US" sz="1100" dirty="0">
              <a:solidFill>
                <a:srgbClr val="FFC000"/>
              </a:solidFill>
              <a:latin typeface="Menlo" charset="0"/>
              <a:ea typeface="Menlo" charset="0"/>
              <a:cs typeface="Menlo" charset="0"/>
            </a:endParaRPr>
          </a:p>
        </p:txBody>
      </p:sp>
      <p:sp>
        <p:nvSpPr>
          <p:cNvPr id="57" name="TextBox 56"/>
          <p:cNvSpPr txBox="1"/>
          <p:nvPr/>
        </p:nvSpPr>
        <p:spPr>
          <a:xfrm>
            <a:off x="594717" y="399746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3,18</a:t>
            </a:r>
            <a:endParaRPr lang="en-US" sz="1100" dirty="0">
              <a:solidFill>
                <a:srgbClr val="FFC000"/>
              </a:solidFill>
              <a:latin typeface="Menlo" charset="0"/>
              <a:ea typeface="Menlo" charset="0"/>
              <a:cs typeface="Menlo" charset="0"/>
            </a:endParaRPr>
          </a:p>
        </p:txBody>
      </p:sp>
      <p:sp>
        <p:nvSpPr>
          <p:cNvPr id="58" name="Rounded Rectangle 57"/>
          <p:cNvSpPr/>
          <p:nvPr/>
        </p:nvSpPr>
        <p:spPr>
          <a:xfrm>
            <a:off x="496157" y="4833984"/>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p:cNvSpPr/>
          <p:nvPr/>
        </p:nvSpPr>
        <p:spPr>
          <a:xfrm>
            <a:off x="497384" y="4371102"/>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p:cNvGrpSpPr/>
          <p:nvPr/>
        </p:nvGrpSpPr>
        <p:grpSpPr>
          <a:xfrm>
            <a:off x="591445" y="4421815"/>
            <a:ext cx="1945043" cy="261610"/>
            <a:chOff x="2844928" y="2635940"/>
            <a:chExt cx="3012421" cy="405173"/>
          </a:xfrm>
        </p:grpSpPr>
        <p:sp>
          <p:nvSpPr>
            <p:cNvPr id="61" name="TextBox 6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39,42</a:t>
              </a:r>
              <a:endParaRPr lang="en-US" sz="1100" dirty="0">
                <a:solidFill>
                  <a:srgbClr val="FFC000"/>
                </a:solidFill>
                <a:latin typeface="Menlo" charset="0"/>
                <a:ea typeface="Menlo" charset="0"/>
                <a:cs typeface="Menlo" charset="0"/>
              </a:endParaRPr>
            </a:p>
          </p:txBody>
        </p:sp>
        <p:sp>
          <p:nvSpPr>
            <p:cNvPr id="62" name="TextBox 6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46,55</a:t>
              </a:r>
              <a:endParaRPr lang="en-US" sz="1100" dirty="0">
                <a:solidFill>
                  <a:srgbClr val="FFC000"/>
                </a:solidFill>
                <a:latin typeface="Menlo" charset="0"/>
                <a:ea typeface="Menlo" charset="0"/>
                <a:cs typeface="Menlo" charset="0"/>
              </a:endParaRPr>
            </a:p>
          </p:txBody>
        </p:sp>
        <p:sp>
          <p:nvSpPr>
            <p:cNvPr id="63" name="TextBox 62"/>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grpSp>
      <p:sp>
        <p:nvSpPr>
          <p:cNvPr id="64" name="TextBox 63"/>
          <p:cNvSpPr txBox="1"/>
          <p:nvPr/>
        </p:nvSpPr>
        <p:spPr>
          <a:xfrm>
            <a:off x="1259226" y="4890446"/>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18,23</a:t>
            </a:r>
            <a:endParaRPr lang="en-US" sz="1100" dirty="0">
              <a:solidFill>
                <a:srgbClr val="FFC000"/>
              </a:solidFill>
              <a:latin typeface="Menlo" charset="0"/>
              <a:ea typeface="Menlo" charset="0"/>
              <a:cs typeface="Menlo" charset="0"/>
            </a:endParaRPr>
          </a:p>
        </p:txBody>
      </p:sp>
      <p:sp>
        <p:nvSpPr>
          <p:cNvPr id="65" name="TextBox 64"/>
          <p:cNvSpPr txBox="1"/>
          <p:nvPr/>
        </p:nvSpPr>
        <p:spPr>
          <a:xfrm>
            <a:off x="1920429" y="4890446"/>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66" name="TextBox 65"/>
          <p:cNvSpPr txBox="1"/>
          <p:nvPr/>
        </p:nvSpPr>
        <p:spPr>
          <a:xfrm>
            <a:off x="591444" y="4890446"/>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1,3</a:t>
            </a:r>
            <a:endParaRPr lang="en-US" sz="1100" dirty="0">
              <a:solidFill>
                <a:srgbClr val="FFC000"/>
              </a:solidFill>
              <a:latin typeface="Menlo" charset="0"/>
              <a:ea typeface="Menlo" charset="0"/>
              <a:cs typeface="Menlo" charset="0"/>
            </a:endParaRPr>
          </a:p>
        </p:txBody>
      </p:sp>
      <p:sp>
        <p:nvSpPr>
          <p:cNvPr id="67" name="Rounded Rectangle 66"/>
          <p:cNvSpPr/>
          <p:nvPr/>
        </p:nvSpPr>
        <p:spPr>
          <a:xfrm>
            <a:off x="492884" y="5737430"/>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ounded Rectangle 67"/>
          <p:cNvSpPr/>
          <p:nvPr/>
        </p:nvSpPr>
        <p:spPr>
          <a:xfrm>
            <a:off x="494111" y="5274548"/>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p:cNvGrpSpPr/>
          <p:nvPr/>
        </p:nvGrpSpPr>
        <p:grpSpPr>
          <a:xfrm>
            <a:off x="588172" y="5325261"/>
            <a:ext cx="1945043" cy="261610"/>
            <a:chOff x="2844928" y="2635940"/>
            <a:chExt cx="3012421" cy="405173"/>
          </a:xfrm>
        </p:grpSpPr>
        <p:sp>
          <p:nvSpPr>
            <p:cNvPr id="70" name="TextBox 69"/>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33,40</a:t>
              </a:r>
              <a:endParaRPr lang="en-US" sz="1100" dirty="0">
                <a:solidFill>
                  <a:srgbClr val="FFC000"/>
                </a:solidFill>
                <a:latin typeface="Menlo" charset="0"/>
                <a:ea typeface="Menlo" charset="0"/>
                <a:cs typeface="Menlo" charset="0"/>
              </a:endParaRPr>
            </a:p>
          </p:txBody>
        </p:sp>
        <p:sp>
          <p:nvSpPr>
            <p:cNvPr id="71" name="TextBox 70"/>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44,48</a:t>
              </a:r>
              <a:endParaRPr lang="en-US" sz="1100" dirty="0">
                <a:solidFill>
                  <a:srgbClr val="FFC000"/>
                </a:solidFill>
                <a:latin typeface="Menlo" charset="0"/>
                <a:ea typeface="Menlo" charset="0"/>
                <a:cs typeface="Menlo" charset="0"/>
              </a:endParaRPr>
            </a:p>
          </p:txBody>
        </p:sp>
        <p:sp>
          <p:nvSpPr>
            <p:cNvPr id="72" name="TextBox 71"/>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73" name="TextBox 72"/>
          <p:cNvSpPr txBox="1"/>
          <p:nvPr/>
        </p:nvSpPr>
        <p:spPr>
          <a:xfrm>
            <a:off x="1255952" y="579389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22,24</a:t>
            </a:r>
            <a:endParaRPr lang="en-US" sz="1100" dirty="0">
              <a:solidFill>
                <a:srgbClr val="FFC000"/>
              </a:solidFill>
              <a:latin typeface="Menlo" charset="0"/>
              <a:ea typeface="Menlo" charset="0"/>
              <a:cs typeface="Menlo" charset="0"/>
            </a:endParaRPr>
          </a:p>
        </p:txBody>
      </p:sp>
      <p:sp>
        <p:nvSpPr>
          <p:cNvPr id="74" name="TextBox 73"/>
          <p:cNvSpPr txBox="1"/>
          <p:nvPr/>
        </p:nvSpPr>
        <p:spPr>
          <a:xfrm>
            <a:off x="1917156" y="579389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27,31</a:t>
            </a:r>
            <a:endParaRPr lang="en-US" sz="1100" dirty="0">
              <a:solidFill>
                <a:srgbClr val="FFC000"/>
              </a:solidFill>
              <a:latin typeface="Menlo" charset="0"/>
              <a:ea typeface="Menlo" charset="0"/>
              <a:cs typeface="Menlo" charset="0"/>
            </a:endParaRPr>
          </a:p>
        </p:txBody>
      </p:sp>
      <p:sp>
        <p:nvSpPr>
          <p:cNvPr id="75" name="TextBox 74"/>
          <p:cNvSpPr txBox="1"/>
          <p:nvPr/>
        </p:nvSpPr>
        <p:spPr>
          <a:xfrm>
            <a:off x="588171" y="579389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16,18</a:t>
            </a:r>
            <a:endParaRPr lang="en-US" sz="1100" dirty="0">
              <a:solidFill>
                <a:srgbClr val="FFC000"/>
              </a:solidFill>
              <a:latin typeface="Menlo" charset="0"/>
              <a:ea typeface="Menlo" charset="0"/>
              <a:cs typeface="Menlo" charset="0"/>
            </a:endParaRPr>
          </a:p>
        </p:txBody>
      </p:sp>
      <p:sp>
        <p:nvSpPr>
          <p:cNvPr id="4" name="TextBox 3"/>
          <p:cNvSpPr txBox="1"/>
          <p:nvPr/>
        </p:nvSpPr>
        <p:spPr>
          <a:xfrm>
            <a:off x="9167267" y="6248819"/>
            <a:ext cx="2601271" cy="523220"/>
          </a:xfrm>
          <a:prstGeom prst="rect">
            <a:avLst/>
          </a:prstGeom>
          <a:noFill/>
        </p:spPr>
        <p:txBody>
          <a:bodyPr wrap="square" rtlCol="0">
            <a:spAutoFit/>
          </a:bodyPr>
          <a:lstStyle/>
          <a:p>
            <a:r>
              <a:rPr lang="en-US" sz="2800" dirty="0"/>
              <a:t>4</a:t>
            </a:r>
            <a:r>
              <a:rPr lang="en-US" sz="2800" dirty="0" smtClean="0"/>
              <a:t>. And repeat!</a:t>
            </a:r>
            <a:endParaRPr lang="en-US" sz="2800" b="1" dirty="0"/>
          </a:p>
        </p:txBody>
      </p:sp>
      <p:sp>
        <p:nvSpPr>
          <p:cNvPr id="46" name="Can 45"/>
          <p:cNvSpPr/>
          <p:nvPr/>
        </p:nvSpPr>
        <p:spPr>
          <a:xfrm>
            <a:off x="3375999" y="2063241"/>
            <a:ext cx="2232468" cy="4162852"/>
          </a:xfrm>
          <a:prstGeom prst="can">
            <a:avLst>
              <a:gd name="adj" fmla="val 9229"/>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51" name="Rounded Rectangle 50"/>
          <p:cNvSpPr/>
          <p:nvPr/>
        </p:nvSpPr>
        <p:spPr>
          <a:xfrm>
            <a:off x="3439873" y="2556756"/>
            <a:ext cx="2128680" cy="82438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4033139" y="1770546"/>
            <a:ext cx="918187" cy="461665"/>
          </a:xfrm>
          <a:prstGeom prst="rect">
            <a:avLst/>
          </a:prstGeom>
          <a:noFill/>
        </p:spPr>
        <p:txBody>
          <a:bodyPr wrap="square" rtlCol="0">
            <a:spAutoFit/>
          </a:bodyPr>
          <a:lstStyle/>
          <a:p>
            <a:pPr algn="ctr"/>
            <a:r>
              <a:rPr lang="en-US" sz="2400" dirty="0" smtClean="0">
                <a:latin typeface="+mj-lt"/>
              </a:rPr>
              <a:t>Disk</a:t>
            </a:r>
            <a:endParaRPr lang="en-US" sz="2400" dirty="0">
              <a:latin typeface="+mj-lt"/>
            </a:endParaRPr>
          </a:p>
        </p:txBody>
      </p:sp>
      <p:grpSp>
        <p:nvGrpSpPr>
          <p:cNvPr id="53" name="Group 52"/>
          <p:cNvGrpSpPr/>
          <p:nvPr/>
        </p:nvGrpSpPr>
        <p:grpSpPr>
          <a:xfrm>
            <a:off x="3533934" y="2607469"/>
            <a:ext cx="1945043" cy="261610"/>
            <a:chOff x="2844928" y="2635940"/>
            <a:chExt cx="3012421" cy="405173"/>
          </a:xfrm>
        </p:grpSpPr>
        <p:sp>
          <p:nvSpPr>
            <p:cNvPr id="54" name="TextBox 53"/>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18,24</a:t>
              </a:r>
              <a:endParaRPr lang="en-US" sz="1100" dirty="0">
                <a:solidFill>
                  <a:srgbClr val="FFC000"/>
                </a:solidFill>
                <a:latin typeface="Menlo" charset="0"/>
                <a:ea typeface="Menlo" charset="0"/>
                <a:cs typeface="Menlo" charset="0"/>
              </a:endParaRPr>
            </a:p>
          </p:txBody>
        </p:sp>
        <p:sp>
          <p:nvSpPr>
            <p:cNvPr id="55" name="TextBox 54"/>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27,31</a:t>
              </a:r>
              <a:endParaRPr lang="en-US" sz="1100" dirty="0">
                <a:solidFill>
                  <a:srgbClr val="FFC000"/>
                </a:solidFill>
                <a:latin typeface="Menlo" charset="0"/>
                <a:ea typeface="Menlo" charset="0"/>
                <a:cs typeface="Menlo" charset="0"/>
              </a:endParaRPr>
            </a:p>
          </p:txBody>
        </p:sp>
        <p:sp>
          <p:nvSpPr>
            <p:cNvPr id="56" name="TextBox 55"/>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76" name="TextBox 75"/>
          <p:cNvSpPr txBox="1"/>
          <p:nvPr/>
        </p:nvSpPr>
        <p:spPr>
          <a:xfrm>
            <a:off x="4201711" y="3076100"/>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43,44</a:t>
            </a:r>
            <a:endParaRPr lang="en-US" sz="1100" dirty="0">
              <a:solidFill>
                <a:srgbClr val="FFC000"/>
              </a:solidFill>
              <a:latin typeface="Menlo" charset="0"/>
              <a:ea typeface="Menlo" charset="0"/>
              <a:cs typeface="Menlo" charset="0"/>
            </a:endParaRPr>
          </a:p>
        </p:txBody>
      </p:sp>
      <p:sp>
        <p:nvSpPr>
          <p:cNvPr id="77" name="TextBox 76"/>
          <p:cNvSpPr txBox="1"/>
          <p:nvPr/>
        </p:nvSpPr>
        <p:spPr>
          <a:xfrm>
            <a:off x="4862918" y="3076100"/>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45,55</a:t>
            </a:r>
            <a:endParaRPr lang="en-US" sz="1100" dirty="0">
              <a:solidFill>
                <a:srgbClr val="FFC000"/>
              </a:solidFill>
              <a:latin typeface="Menlo" charset="0"/>
              <a:ea typeface="Menlo" charset="0"/>
              <a:cs typeface="Menlo" charset="0"/>
            </a:endParaRPr>
          </a:p>
        </p:txBody>
      </p:sp>
      <p:sp>
        <p:nvSpPr>
          <p:cNvPr id="78" name="TextBox 77"/>
          <p:cNvSpPr txBox="1"/>
          <p:nvPr/>
        </p:nvSpPr>
        <p:spPr>
          <a:xfrm>
            <a:off x="3533933" y="3076100"/>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33,38</a:t>
            </a:r>
            <a:endParaRPr lang="en-US" sz="1100" dirty="0">
              <a:solidFill>
                <a:srgbClr val="FFC000"/>
              </a:solidFill>
              <a:latin typeface="Menlo" charset="0"/>
              <a:ea typeface="Menlo" charset="0"/>
              <a:cs typeface="Menlo" charset="0"/>
            </a:endParaRPr>
          </a:p>
        </p:txBody>
      </p:sp>
      <p:sp>
        <p:nvSpPr>
          <p:cNvPr id="80" name="Rounded Rectangle 79"/>
          <p:cNvSpPr/>
          <p:nvPr/>
        </p:nvSpPr>
        <p:spPr>
          <a:xfrm>
            <a:off x="3439873" y="3455609"/>
            <a:ext cx="2128680" cy="819807"/>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p:cNvGrpSpPr/>
          <p:nvPr/>
        </p:nvGrpSpPr>
        <p:grpSpPr>
          <a:xfrm>
            <a:off x="3533934" y="3506323"/>
            <a:ext cx="1945043" cy="261610"/>
            <a:chOff x="2844928" y="2635940"/>
            <a:chExt cx="3012421" cy="405173"/>
          </a:xfrm>
        </p:grpSpPr>
        <p:sp>
          <p:nvSpPr>
            <p:cNvPr id="82" name="TextBox 81"/>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12,18</a:t>
              </a:r>
              <a:endParaRPr lang="en-US" sz="1100" dirty="0">
                <a:solidFill>
                  <a:srgbClr val="FFC000"/>
                </a:solidFill>
                <a:latin typeface="Menlo" charset="0"/>
                <a:ea typeface="Menlo" charset="0"/>
                <a:cs typeface="Menlo" charset="0"/>
              </a:endParaRPr>
            </a:p>
          </p:txBody>
        </p:sp>
        <p:sp>
          <p:nvSpPr>
            <p:cNvPr id="83" name="TextBox 82"/>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20,22</a:t>
              </a:r>
              <a:endParaRPr lang="en-US" sz="1100" dirty="0">
                <a:solidFill>
                  <a:srgbClr val="FFC000"/>
                </a:solidFill>
                <a:latin typeface="Menlo" charset="0"/>
                <a:ea typeface="Menlo" charset="0"/>
                <a:cs typeface="Menlo" charset="0"/>
              </a:endParaRPr>
            </a:p>
          </p:txBody>
        </p:sp>
        <p:sp>
          <p:nvSpPr>
            <p:cNvPr id="84" name="TextBox 83"/>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3,10</a:t>
              </a:r>
              <a:endParaRPr lang="en-US" sz="1100" dirty="0">
                <a:solidFill>
                  <a:srgbClr val="FFC000"/>
                </a:solidFill>
                <a:latin typeface="Menlo" charset="0"/>
                <a:ea typeface="Menlo" charset="0"/>
                <a:cs typeface="Menlo" charset="0"/>
              </a:endParaRPr>
            </a:p>
          </p:txBody>
        </p:sp>
      </p:grpSp>
      <p:sp>
        <p:nvSpPr>
          <p:cNvPr id="85" name="TextBox 84"/>
          <p:cNvSpPr txBox="1"/>
          <p:nvPr/>
        </p:nvSpPr>
        <p:spPr>
          <a:xfrm>
            <a:off x="4201712" y="3974954"/>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33,41</a:t>
            </a:r>
            <a:endParaRPr lang="en-US" sz="1100" dirty="0">
              <a:solidFill>
                <a:srgbClr val="FFC000"/>
              </a:solidFill>
              <a:latin typeface="Menlo" charset="0"/>
              <a:ea typeface="Menlo" charset="0"/>
              <a:cs typeface="Menlo" charset="0"/>
            </a:endParaRPr>
          </a:p>
        </p:txBody>
      </p:sp>
      <p:sp>
        <p:nvSpPr>
          <p:cNvPr id="86" name="TextBox 85"/>
          <p:cNvSpPr txBox="1"/>
          <p:nvPr/>
        </p:nvSpPr>
        <p:spPr>
          <a:xfrm>
            <a:off x="4862918" y="3974954"/>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47,55</a:t>
            </a:r>
            <a:endParaRPr lang="en-US" sz="1100" dirty="0">
              <a:solidFill>
                <a:srgbClr val="FFC000"/>
              </a:solidFill>
              <a:latin typeface="Menlo" charset="0"/>
              <a:ea typeface="Menlo" charset="0"/>
              <a:cs typeface="Menlo" charset="0"/>
            </a:endParaRPr>
          </a:p>
        </p:txBody>
      </p:sp>
      <p:sp>
        <p:nvSpPr>
          <p:cNvPr id="87" name="TextBox 86"/>
          <p:cNvSpPr txBox="1"/>
          <p:nvPr/>
        </p:nvSpPr>
        <p:spPr>
          <a:xfrm>
            <a:off x="3533933" y="3974954"/>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23,31</a:t>
            </a:r>
            <a:endParaRPr lang="en-US" sz="1100" dirty="0">
              <a:solidFill>
                <a:srgbClr val="FFC000"/>
              </a:solidFill>
              <a:latin typeface="Menlo" charset="0"/>
              <a:ea typeface="Menlo" charset="0"/>
              <a:cs typeface="Menlo" charset="0"/>
            </a:endParaRPr>
          </a:p>
        </p:txBody>
      </p:sp>
      <p:sp>
        <p:nvSpPr>
          <p:cNvPr id="89" name="Rounded Rectangle 88"/>
          <p:cNvSpPr/>
          <p:nvPr/>
        </p:nvSpPr>
        <p:spPr>
          <a:xfrm>
            <a:off x="3436600" y="4348594"/>
            <a:ext cx="2128680" cy="82438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p:cNvGrpSpPr/>
          <p:nvPr/>
        </p:nvGrpSpPr>
        <p:grpSpPr>
          <a:xfrm>
            <a:off x="3530661" y="4399307"/>
            <a:ext cx="1945043" cy="261610"/>
            <a:chOff x="2844928" y="2635940"/>
            <a:chExt cx="3012421" cy="405173"/>
          </a:xfrm>
        </p:grpSpPr>
        <p:sp>
          <p:nvSpPr>
            <p:cNvPr id="91" name="TextBox 9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18,23</a:t>
              </a:r>
              <a:endParaRPr lang="en-US" sz="1100" dirty="0">
                <a:solidFill>
                  <a:srgbClr val="FFC000"/>
                </a:solidFill>
                <a:latin typeface="Menlo" charset="0"/>
                <a:ea typeface="Menlo" charset="0"/>
                <a:cs typeface="Menlo" charset="0"/>
              </a:endParaRPr>
            </a:p>
          </p:txBody>
        </p:sp>
        <p:sp>
          <p:nvSpPr>
            <p:cNvPr id="92" name="TextBox 9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93" name="TextBox 92"/>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1,3</a:t>
              </a:r>
              <a:endParaRPr lang="en-US" sz="1100" dirty="0">
                <a:solidFill>
                  <a:srgbClr val="FFC000"/>
                </a:solidFill>
                <a:latin typeface="Menlo" charset="0"/>
                <a:ea typeface="Menlo" charset="0"/>
                <a:cs typeface="Menlo" charset="0"/>
              </a:endParaRPr>
            </a:p>
          </p:txBody>
        </p:sp>
      </p:grpSp>
      <p:sp>
        <p:nvSpPr>
          <p:cNvPr id="94" name="TextBox 93"/>
          <p:cNvSpPr txBox="1"/>
          <p:nvPr/>
        </p:nvSpPr>
        <p:spPr>
          <a:xfrm>
            <a:off x="4198442" y="4867938"/>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39,42</a:t>
            </a:r>
            <a:endParaRPr lang="en-US" sz="1100" dirty="0">
              <a:solidFill>
                <a:srgbClr val="FFC000"/>
              </a:solidFill>
              <a:latin typeface="Menlo" charset="0"/>
              <a:ea typeface="Menlo" charset="0"/>
              <a:cs typeface="Menlo" charset="0"/>
            </a:endParaRPr>
          </a:p>
        </p:txBody>
      </p:sp>
      <p:sp>
        <p:nvSpPr>
          <p:cNvPr id="95" name="TextBox 94"/>
          <p:cNvSpPr txBox="1"/>
          <p:nvPr/>
        </p:nvSpPr>
        <p:spPr>
          <a:xfrm>
            <a:off x="4859645" y="4867938"/>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46,55</a:t>
            </a:r>
            <a:endParaRPr lang="en-US" sz="1100" dirty="0">
              <a:solidFill>
                <a:srgbClr val="FFC000"/>
              </a:solidFill>
              <a:latin typeface="Menlo" charset="0"/>
              <a:ea typeface="Menlo" charset="0"/>
              <a:cs typeface="Menlo" charset="0"/>
            </a:endParaRPr>
          </a:p>
        </p:txBody>
      </p:sp>
      <p:sp>
        <p:nvSpPr>
          <p:cNvPr id="96" name="TextBox 95"/>
          <p:cNvSpPr txBox="1"/>
          <p:nvPr/>
        </p:nvSpPr>
        <p:spPr>
          <a:xfrm>
            <a:off x="3530660" y="4867938"/>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98" name="Rounded Rectangle 97"/>
          <p:cNvSpPr/>
          <p:nvPr/>
        </p:nvSpPr>
        <p:spPr>
          <a:xfrm>
            <a:off x="3433327" y="5252040"/>
            <a:ext cx="2128680" cy="80124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98"/>
          <p:cNvGrpSpPr/>
          <p:nvPr/>
        </p:nvGrpSpPr>
        <p:grpSpPr>
          <a:xfrm>
            <a:off x="3527388" y="5302753"/>
            <a:ext cx="1945043" cy="261610"/>
            <a:chOff x="2844928" y="2635940"/>
            <a:chExt cx="3012421" cy="405173"/>
          </a:xfrm>
        </p:grpSpPr>
        <p:sp>
          <p:nvSpPr>
            <p:cNvPr id="100" name="TextBox 99"/>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16,18</a:t>
              </a:r>
              <a:endParaRPr lang="en-US" sz="1100" dirty="0">
                <a:solidFill>
                  <a:srgbClr val="FFC000"/>
                </a:solidFill>
                <a:latin typeface="Menlo" charset="0"/>
                <a:ea typeface="Menlo" charset="0"/>
                <a:cs typeface="Menlo" charset="0"/>
              </a:endParaRPr>
            </a:p>
          </p:txBody>
        </p:sp>
        <p:sp>
          <p:nvSpPr>
            <p:cNvPr id="101" name="TextBox 100"/>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22,24</a:t>
              </a:r>
              <a:endParaRPr lang="en-US" sz="1100" dirty="0">
                <a:solidFill>
                  <a:srgbClr val="FFC000"/>
                </a:solidFill>
                <a:latin typeface="Menlo" charset="0"/>
                <a:ea typeface="Menlo" charset="0"/>
                <a:cs typeface="Menlo" charset="0"/>
              </a:endParaRPr>
            </a:p>
          </p:txBody>
        </p:sp>
        <p:sp>
          <p:nvSpPr>
            <p:cNvPr id="102" name="TextBox 101"/>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103" name="TextBox 102"/>
          <p:cNvSpPr txBox="1"/>
          <p:nvPr/>
        </p:nvSpPr>
        <p:spPr>
          <a:xfrm>
            <a:off x="4195168" y="5771384"/>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33,40</a:t>
            </a:r>
            <a:endParaRPr lang="en-US" sz="1100" dirty="0">
              <a:solidFill>
                <a:srgbClr val="FFC000"/>
              </a:solidFill>
              <a:latin typeface="Menlo" charset="0"/>
              <a:ea typeface="Menlo" charset="0"/>
              <a:cs typeface="Menlo" charset="0"/>
            </a:endParaRPr>
          </a:p>
        </p:txBody>
      </p:sp>
      <p:sp>
        <p:nvSpPr>
          <p:cNvPr id="104" name="TextBox 103"/>
          <p:cNvSpPr txBox="1"/>
          <p:nvPr/>
        </p:nvSpPr>
        <p:spPr>
          <a:xfrm>
            <a:off x="4856372" y="5771384"/>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44,48</a:t>
            </a:r>
            <a:endParaRPr lang="en-US" sz="1100" dirty="0">
              <a:solidFill>
                <a:srgbClr val="FFC000"/>
              </a:solidFill>
              <a:latin typeface="Menlo" charset="0"/>
              <a:ea typeface="Menlo" charset="0"/>
              <a:cs typeface="Menlo" charset="0"/>
            </a:endParaRPr>
          </a:p>
        </p:txBody>
      </p:sp>
      <p:sp>
        <p:nvSpPr>
          <p:cNvPr id="105" name="TextBox 104"/>
          <p:cNvSpPr txBox="1"/>
          <p:nvPr/>
        </p:nvSpPr>
        <p:spPr>
          <a:xfrm>
            <a:off x="3527387" y="5771384"/>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27,31</a:t>
            </a:r>
            <a:endParaRPr lang="en-US" sz="1100" dirty="0">
              <a:solidFill>
                <a:srgbClr val="FFC000"/>
              </a:solidFill>
              <a:latin typeface="Menlo" charset="0"/>
              <a:ea typeface="Menlo" charset="0"/>
              <a:cs typeface="Menlo" charset="0"/>
            </a:endParaRPr>
          </a:p>
        </p:txBody>
      </p:sp>
      <p:sp>
        <p:nvSpPr>
          <p:cNvPr id="5" name="Right Arrow 4"/>
          <p:cNvSpPr/>
          <p:nvPr/>
        </p:nvSpPr>
        <p:spPr>
          <a:xfrm>
            <a:off x="2763311" y="3941001"/>
            <a:ext cx="516532" cy="458306"/>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8" name="Can 87"/>
          <p:cNvSpPr/>
          <p:nvPr/>
        </p:nvSpPr>
        <p:spPr>
          <a:xfrm>
            <a:off x="6299374" y="2085749"/>
            <a:ext cx="2232468" cy="4162852"/>
          </a:xfrm>
          <a:prstGeom prst="can">
            <a:avLst>
              <a:gd name="adj" fmla="val 9229"/>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97" name="Rounded Rectangle 96"/>
          <p:cNvSpPr/>
          <p:nvPr/>
        </p:nvSpPr>
        <p:spPr>
          <a:xfrm>
            <a:off x="6363248" y="2579264"/>
            <a:ext cx="2128680" cy="171277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6956514" y="1793054"/>
            <a:ext cx="918187" cy="461665"/>
          </a:xfrm>
          <a:prstGeom prst="rect">
            <a:avLst/>
          </a:prstGeom>
          <a:noFill/>
        </p:spPr>
        <p:txBody>
          <a:bodyPr wrap="square" rtlCol="0">
            <a:spAutoFit/>
          </a:bodyPr>
          <a:lstStyle/>
          <a:p>
            <a:pPr algn="ctr"/>
            <a:r>
              <a:rPr lang="en-US" sz="2400" dirty="0" smtClean="0">
                <a:latin typeface="+mj-lt"/>
              </a:rPr>
              <a:t>Disk</a:t>
            </a:r>
            <a:endParaRPr lang="en-US" sz="2400" dirty="0">
              <a:latin typeface="+mj-lt"/>
            </a:endParaRPr>
          </a:p>
        </p:txBody>
      </p:sp>
      <p:grpSp>
        <p:nvGrpSpPr>
          <p:cNvPr id="107" name="Group 106"/>
          <p:cNvGrpSpPr/>
          <p:nvPr/>
        </p:nvGrpSpPr>
        <p:grpSpPr>
          <a:xfrm>
            <a:off x="6457309" y="2629977"/>
            <a:ext cx="1945043" cy="261610"/>
            <a:chOff x="2844928" y="2635940"/>
            <a:chExt cx="3012421" cy="405173"/>
          </a:xfrm>
        </p:grpSpPr>
        <p:sp>
          <p:nvSpPr>
            <p:cNvPr id="108" name="TextBox 107"/>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sp>
          <p:nvSpPr>
            <p:cNvPr id="109" name="TextBox 108"/>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12,18</a:t>
              </a:r>
              <a:endParaRPr lang="en-US" sz="1100" dirty="0">
                <a:solidFill>
                  <a:srgbClr val="FFC000"/>
                </a:solidFill>
                <a:latin typeface="Menlo" charset="0"/>
                <a:ea typeface="Menlo" charset="0"/>
                <a:cs typeface="Menlo" charset="0"/>
              </a:endParaRPr>
            </a:p>
          </p:txBody>
        </p:sp>
        <p:sp>
          <p:nvSpPr>
            <p:cNvPr id="110" name="TextBox 109"/>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3,10</a:t>
              </a:r>
              <a:endParaRPr lang="en-US" sz="1100" dirty="0">
                <a:solidFill>
                  <a:srgbClr val="FFC000"/>
                </a:solidFill>
                <a:latin typeface="Menlo" charset="0"/>
                <a:ea typeface="Menlo" charset="0"/>
                <a:cs typeface="Menlo" charset="0"/>
              </a:endParaRPr>
            </a:p>
          </p:txBody>
        </p:sp>
      </p:grpSp>
      <p:sp>
        <p:nvSpPr>
          <p:cNvPr id="111" name="TextBox 110"/>
          <p:cNvSpPr txBox="1"/>
          <p:nvPr/>
        </p:nvSpPr>
        <p:spPr>
          <a:xfrm>
            <a:off x="7125086" y="3098608"/>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22,23</a:t>
            </a:r>
            <a:endParaRPr lang="en-US" sz="1100" dirty="0">
              <a:solidFill>
                <a:srgbClr val="FFC000"/>
              </a:solidFill>
              <a:latin typeface="Menlo" charset="0"/>
              <a:ea typeface="Menlo" charset="0"/>
              <a:cs typeface="Menlo" charset="0"/>
            </a:endParaRPr>
          </a:p>
        </p:txBody>
      </p:sp>
      <p:sp>
        <p:nvSpPr>
          <p:cNvPr id="112" name="TextBox 111"/>
          <p:cNvSpPr txBox="1"/>
          <p:nvPr/>
        </p:nvSpPr>
        <p:spPr>
          <a:xfrm>
            <a:off x="7786293" y="3098608"/>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113" name="TextBox 112"/>
          <p:cNvSpPr txBox="1"/>
          <p:nvPr/>
        </p:nvSpPr>
        <p:spPr>
          <a:xfrm>
            <a:off x="6457308" y="3098608"/>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18,20</a:t>
            </a:r>
            <a:endParaRPr lang="en-US" sz="1100" dirty="0">
              <a:solidFill>
                <a:srgbClr val="FFC000"/>
              </a:solidFill>
              <a:latin typeface="Menlo" charset="0"/>
              <a:ea typeface="Menlo" charset="0"/>
              <a:cs typeface="Menlo" charset="0"/>
            </a:endParaRPr>
          </a:p>
        </p:txBody>
      </p:sp>
      <p:grpSp>
        <p:nvGrpSpPr>
          <p:cNvPr id="115" name="Group 114"/>
          <p:cNvGrpSpPr/>
          <p:nvPr/>
        </p:nvGrpSpPr>
        <p:grpSpPr>
          <a:xfrm>
            <a:off x="6457309" y="3528831"/>
            <a:ext cx="1945043" cy="261610"/>
            <a:chOff x="2844928" y="2635940"/>
            <a:chExt cx="3012421" cy="405173"/>
          </a:xfrm>
        </p:grpSpPr>
        <p:sp>
          <p:nvSpPr>
            <p:cNvPr id="116" name="TextBox 115"/>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33,33</a:t>
              </a:r>
              <a:endParaRPr lang="en-US" sz="1100" dirty="0">
                <a:solidFill>
                  <a:srgbClr val="FFC000"/>
                </a:solidFill>
                <a:latin typeface="Menlo" charset="0"/>
                <a:ea typeface="Menlo" charset="0"/>
                <a:cs typeface="Menlo" charset="0"/>
              </a:endParaRPr>
            </a:p>
          </p:txBody>
        </p:sp>
        <p:sp>
          <p:nvSpPr>
            <p:cNvPr id="117" name="TextBox 116"/>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a:solidFill>
                    <a:srgbClr val="FFC000"/>
                  </a:solidFill>
                  <a:latin typeface="Menlo" charset="0"/>
                  <a:ea typeface="Menlo" charset="0"/>
                  <a:cs typeface="Menlo" charset="0"/>
                </a:rPr>
                <a:t>38,41</a:t>
              </a:r>
            </a:p>
          </p:txBody>
        </p:sp>
        <p:sp>
          <p:nvSpPr>
            <p:cNvPr id="118" name="TextBox 117"/>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31,31</a:t>
              </a:r>
              <a:endParaRPr lang="en-US" sz="1100" dirty="0">
                <a:solidFill>
                  <a:srgbClr val="FFC000"/>
                </a:solidFill>
                <a:latin typeface="Menlo" charset="0"/>
                <a:ea typeface="Menlo" charset="0"/>
                <a:cs typeface="Menlo" charset="0"/>
              </a:endParaRPr>
            </a:p>
          </p:txBody>
        </p:sp>
      </p:grpSp>
      <p:sp>
        <p:nvSpPr>
          <p:cNvPr id="119" name="TextBox 118"/>
          <p:cNvSpPr txBox="1"/>
          <p:nvPr/>
        </p:nvSpPr>
        <p:spPr>
          <a:xfrm>
            <a:off x="7125087" y="3997462"/>
            <a:ext cx="609462" cy="261610"/>
          </a:xfrm>
          <a:prstGeom prst="rect">
            <a:avLst/>
          </a:prstGeom>
          <a:solidFill>
            <a:schemeClr val="tx1">
              <a:lumMod val="50000"/>
              <a:lumOff val="50000"/>
            </a:schemeClr>
          </a:solidFill>
        </p:spPr>
        <p:txBody>
          <a:bodyPr wrap="none" rtlCol="0">
            <a:spAutoFit/>
          </a:bodyPr>
          <a:lstStyle/>
          <a:p>
            <a:pPr algn="ctr"/>
            <a:r>
              <a:rPr lang="en-US" sz="1100" dirty="0">
                <a:solidFill>
                  <a:srgbClr val="FFC000"/>
                </a:solidFill>
                <a:latin typeface="Menlo" charset="0"/>
                <a:ea typeface="Menlo" charset="0"/>
                <a:cs typeface="Menlo" charset="0"/>
              </a:rPr>
              <a:t>45,47</a:t>
            </a:r>
          </a:p>
        </p:txBody>
      </p:sp>
      <p:sp>
        <p:nvSpPr>
          <p:cNvPr id="120" name="TextBox 119"/>
          <p:cNvSpPr txBox="1"/>
          <p:nvPr/>
        </p:nvSpPr>
        <p:spPr>
          <a:xfrm>
            <a:off x="7786293" y="399746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55,55</a:t>
            </a:r>
            <a:endParaRPr lang="en-US" sz="1100" dirty="0">
              <a:solidFill>
                <a:srgbClr val="FFC000"/>
              </a:solidFill>
              <a:latin typeface="Menlo" charset="0"/>
              <a:ea typeface="Menlo" charset="0"/>
              <a:cs typeface="Menlo" charset="0"/>
            </a:endParaRPr>
          </a:p>
        </p:txBody>
      </p:sp>
      <p:sp>
        <p:nvSpPr>
          <p:cNvPr id="121" name="TextBox 120"/>
          <p:cNvSpPr txBox="1"/>
          <p:nvPr/>
        </p:nvSpPr>
        <p:spPr>
          <a:xfrm>
            <a:off x="6457308" y="399746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43,44</a:t>
            </a:r>
            <a:endParaRPr lang="en-US" sz="1100" dirty="0">
              <a:solidFill>
                <a:srgbClr val="FFC000"/>
              </a:solidFill>
              <a:latin typeface="Menlo" charset="0"/>
              <a:ea typeface="Menlo" charset="0"/>
              <a:cs typeface="Menlo" charset="0"/>
            </a:endParaRPr>
          </a:p>
        </p:txBody>
      </p:sp>
      <p:sp>
        <p:nvSpPr>
          <p:cNvPr id="122" name="Rounded Rectangle 121"/>
          <p:cNvSpPr/>
          <p:nvPr/>
        </p:nvSpPr>
        <p:spPr>
          <a:xfrm>
            <a:off x="6359975" y="4371101"/>
            <a:ext cx="2128680" cy="1785393"/>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3" name="Group 122"/>
          <p:cNvGrpSpPr/>
          <p:nvPr/>
        </p:nvGrpSpPr>
        <p:grpSpPr>
          <a:xfrm>
            <a:off x="6454036" y="4421815"/>
            <a:ext cx="1945043" cy="261610"/>
            <a:chOff x="2844928" y="2635940"/>
            <a:chExt cx="3012421" cy="405173"/>
          </a:xfrm>
        </p:grpSpPr>
        <p:sp>
          <p:nvSpPr>
            <p:cNvPr id="124" name="TextBox 123"/>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sp>
          <p:nvSpPr>
            <p:cNvPr id="125" name="TextBox 124"/>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16,18</a:t>
              </a:r>
              <a:endParaRPr lang="en-US" sz="1100" dirty="0">
                <a:solidFill>
                  <a:srgbClr val="FFC000"/>
                </a:solidFill>
                <a:latin typeface="Menlo" charset="0"/>
                <a:ea typeface="Menlo" charset="0"/>
                <a:cs typeface="Menlo" charset="0"/>
              </a:endParaRPr>
            </a:p>
          </p:txBody>
        </p:sp>
        <p:sp>
          <p:nvSpPr>
            <p:cNvPr id="126" name="TextBox 125"/>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1,3</a:t>
              </a:r>
              <a:endParaRPr lang="en-US" sz="1100" dirty="0">
                <a:solidFill>
                  <a:srgbClr val="FFC000"/>
                </a:solidFill>
                <a:latin typeface="Menlo" charset="0"/>
                <a:ea typeface="Menlo" charset="0"/>
                <a:cs typeface="Menlo" charset="0"/>
              </a:endParaRPr>
            </a:p>
          </p:txBody>
        </p:sp>
      </p:grpSp>
      <p:sp>
        <p:nvSpPr>
          <p:cNvPr id="127" name="TextBox 126"/>
          <p:cNvSpPr txBox="1"/>
          <p:nvPr/>
        </p:nvSpPr>
        <p:spPr>
          <a:xfrm>
            <a:off x="7121817" y="4890446"/>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23,24</a:t>
            </a:r>
            <a:endParaRPr lang="en-US" sz="1100" dirty="0">
              <a:solidFill>
                <a:srgbClr val="FFC000"/>
              </a:solidFill>
              <a:latin typeface="Menlo" charset="0"/>
              <a:ea typeface="Menlo" charset="0"/>
              <a:cs typeface="Menlo" charset="0"/>
            </a:endParaRPr>
          </a:p>
        </p:txBody>
      </p:sp>
      <p:sp>
        <p:nvSpPr>
          <p:cNvPr id="128" name="TextBox 127"/>
          <p:cNvSpPr txBox="1"/>
          <p:nvPr/>
        </p:nvSpPr>
        <p:spPr>
          <a:xfrm>
            <a:off x="7783020" y="4890446"/>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129" name="TextBox 128"/>
          <p:cNvSpPr txBox="1"/>
          <p:nvPr/>
        </p:nvSpPr>
        <p:spPr>
          <a:xfrm>
            <a:off x="6454035" y="4890446"/>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18,22</a:t>
            </a:r>
            <a:endParaRPr lang="en-US" sz="1100" dirty="0">
              <a:solidFill>
                <a:srgbClr val="FFC000"/>
              </a:solidFill>
              <a:latin typeface="Menlo" charset="0"/>
              <a:ea typeface="Menlo" charset="0"/>
              <a:cs typeface="Menlo" charset="0"/>
            </a:endParaRPr>
          </a:p>
        </p:txBody>
      </p:sp>
      <p:grpSp>
        <p:nvGrpSpPr>
          <p:cNvPr id="131" name="Group 130"/>
          <p:cNvGrpSpPr/>
          <p:nvPr/>
        </p:nvGrpSpPr>
        <p:grpSpPr>
          <a:xfrm>
            <a:off x="6450763" y="5325261"/>
            <a:ext cx="1945043" cy="261610"/>
            <a:chOff x="2844928" y="2635940"/>
            <a:chExt cx="3012421" cy="405173"/>
          </a:xfrm>
        </p:grpSpPr>
        <p:sp>
          <p:nvSpPr>
            <p:cNvPr id="132" name="TextBox 131"/>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133" name="TextBox 132"/>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33,39</a:t>
              </a:r>
              <a:endParaRPr lang="en-US" sz="1100" dirty="0">
                <a:solidFill>
                  <a:srgbClr val="FFC000"/>
                </a:solidFill>
                <a:latin typeface="Menlo" charset="0"/>
                <a:ea typeface="Menlo" charset="0"/>
                <a:cs typeface="Menlo" charset="0"/>
              </a:endParaRPr>
            </a:p>
          </p:txBody>
        </p:sp>
        <p:sp>
          <p:nvSpPr>
            <p:cNvPr id="134" name="TextBox 133"/>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27,31</a:t>
              </a:r>
              <a:endParaRPr lang="en-US" sz="1100" dirty="0">
                <a:solidFill>
                  <a:srgbClr val="FFC000"/>
                </a:solidFill>
                <a:latin typeface="Menlo" charset="0"/>
                <a:ea typeface="Menlo" charset="0"/>
                <a:cs typeface="Menlo" charset="0"/>
              </a:endParaRPr>
            </a:p>
          </p:txBody>
        </p:sp>
      </p:grpSp>
      <p:sp>
        <p:nvSpPr>
          <p:cNvPr id="135" name="TextBox 134"/>
          <p:cNvSpPr txBox="1"/>
          <p:nvPr/>
        </p:nvSpPr>
        <p:spPr>
          <a:xfrm>
            <a:off x="7118543" y="579389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44,46</a:t>
            </a:r>
            <a:endParaRPr lang="en-US" sz="1100" dirty="0">
              <a:solidFill>
                <a:srgbClr val="FFC000"/>
              </a:solidFill>
              <a:latin typeface="Menlo" charset="0"/>
              <a:ea typeface="Menlo" charset="0"/>
              <a:cs typeface="Menlo" charset="0"/>
            </a:endParaRPr>
          </a:p>
        </p:txBody>
      </p:sp>
      <p:sp>
        <p:nvSpPr>
          <p:cNvPr id="136" name="TextBox 135"/>
          <p:cNvSpPr txBox="1"/>
          <p:nvPr/>
        </p:nvSpPr>
        <p:spPr>
          <a:xfrm>
            <a:off x="7779747" y="579389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48,55</a:t>
            </a:r>
            <a:endParaRPr lang="en-US" sz="1100" dirty="0">
              <a:solidFill>
                <a:srgbClr val="FFC000"/>
              </a:solidFill>
              <a:latin typeface="Menlo" charset="0"/>
              <a:ea typeface="Menlo" charset="0"/>
              <a:cs typeface="Menlo" charset="0"/>
            </a:endParaRPr>
          </a:p>
        </p:txBody>
      </p:sp>
      <p:sp>
        <p:nvSpPr>
          <p:cNvPr id="137" name="TextBox 136"/>
          <p:cNvSpPr txBox="1"/>
          <p:nvPr/>
        </p:nvSpPr>
        <p:spPr>
          <a:xfrm>
            <a:off x="6450762" y="579389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40,42</a:t>
            </a:r>
            <a:endParaRPr lang="en-US" sz="1100" dirty="0">
              <a:solidFill>
                <a:srgbClr val="FFC000"/>
              </a:solidFill>
              <a:latin typeface="Menlo" charset="0"/>
              <a:ea typeface="Menlo" charset="0"/>
              <a:cs typeface="Menlo" charset="0"/>
            </a:endParaRPr>
          </a:p>
        </p:txBody>
      </p:sp>
      <p:sp>
        <p:nvSpPr>
          <p:cNvPr id="138" name="Right Arrow 137"/>
          <p:cNvSpPr/>
          <p:nvPr/>
        </p:nvSpPr>
        <p:spPr>
          <a:xfrm>
            <a:off x="5686686" y="3963509"/>
            <a:ext cx="516532" cy="458306"/>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14" name="Can 113"/>
          <p:cNvSpPr/>
          <p:nvPr/>
        </p:nvSpPr>
        <p:spPr>
          <a:xfrm>
            <a:off x="9232726" y="2085749"/>
            <a:ext cx="2232468" cy="4162852"/>
          </a:xfrm>
          <a:prstGeom prst="can">
            <a:avLst>
              <a:gd name="adj" fmla="val 9229"/>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130" name="Rounded Rectangle 129"/>
          <p:cNvSpPr/>
          <p:nvPr/>
        </p:nvSpPr>
        <p:spPr>
          <a:xfrm>
            <a:off x="9296600" y="2579264"/>
            <a:ext cx="2128680" cy="357723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TextBox 138"/>
          <p:cNvSpPr txBox="1"/>
          <p:nvPr/>
        </p:nvSpPr>
        <p:spPr>
          <a:xfrm>
            <a:off x="9889866" y="1793054"/>
            <a:ext cx="918187" cy="461665"/>
          </a:xfrm>
          <a:prstGeom prst="rect">
            <a:avLst/>
          </a:prstGeom>
          <a:noFill/>
        </p:spPr>
        <p:txBody>
          <a:bodyPr wrap="square" rtlCol="0">
            <a:spAutoFit/>
          </a:bodyPr>
          <a:lstStyle/>
          <a:p>
            <a:pPr algn="ctr"/>
            <a:r>
              <a:rPr lang="en-US" sz="2400" dirty="0" smtClean="0">
                <a:latin typeface="+mj-lt"/>
              </a:rPr>
              <a:t>Disk</a:t>
            </a:r>
            <a:endParaRPr lang="en-US" sz="2400" dirty="0">
              <a:latin typeface="+mj-lt"/>
            </a:endParaRPr>
          </a:p>
        </p:txBody>
      </p:sp>
      <p:grpSp>
        <p:nvGrpSpPr>
          <p:cNvPr id="140" name="Group 139"/>
          <p:cNvGrpSpPr/>
          <p:nvPr/>
        </p:nvGrpSpPr>
        <p:grpSpPr>
          <a:xfrm>
            <a:off x="9390661" y="2629977"/>
            <a:ext cx="1945043" cy="261610"/>
            <a:chOff x="2844928" y="2635940"/>
            <a:chExt cx="3012421" cy="405173"/>
          </a:xfrm>
        </p:grpSpPr>
        <p:sp>
          <p:nvSpPr>
            <p:cNvPr id="141" name="TextBox 14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3,10</a:t>
              </a:r>
              <a:endParaRPr lang="en-US" sz="1100" dirty="0">
                <a:solidFill>
                  <a:srgbClr val="FFC000"/>
                </a:solidFill>
                <a:latin typeface="Menlo" charset="0"/>
                <a:ea typeface="Menlo" charset="0"/>
                <a:cs typeface="Menlo" charset="0"/>
              </a:endParaRPr>
            </a:p>
          </p:txBody>
        </p:sp>
        <p:sp>
          <p:nvSpPr>
            <p:cNvPr id="142" name="TextBox 14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10,10</a:t>
              </a:r>
              <a:endParaRPr lang="en-US" sz="1100" dirty="0">
                <a:solidFill>
                  <a:srgbClr val="FFC000"/>
                </a:solidFill>
                <a:latin typeface="Menlo" charset="0"/>
                <a:ea typeface="Menlo" charset="0"/>
                <a:cs typeface="Menlo" charset="0"/>
              </a:endParaRPr>
            </a:p>
          </p:txBody>
        </p:sp>
        <p:sp>
          <p:nvSpPr>
            <p:cNvPr id="143" name="TextBox 142"/>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1,3</a:t>
              </a:r>
              <a:endParaRPr lang="en-US" sz="1100" dirty="0">
                <a:solidFill>
                  <a:srgbClr val="FFC000"/>
                </a:solidFill>
                <a:latin typeface="Menlo" charset="0"/>
                <a:ea typeface="Menlo" charset="0"/>
                <a:cs typeface="Menlo" charset="0"/>
              </a:endParaRPr>
            </a:p>
          </p:txBody>
        </p:sp>
      </p:grpSp>
      <p:sp>
        <p:nvSpPr>
          <p:cNvPr id="144" name="TextBox 143"/>
          <p:cNvSpPr txBox="1"/>
          <p:nvPr/>
        </p:nvSpPr>
        <p:spPr>
          <a:xfrm>
            <a:off x="10058438" y="3098608"/>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12,16</a:t>
            </a:r>
            <a:endParaRPr lang="en-US" sz="1100" dirty="0">
              <a:solidFill>
                <a:srgbClr val="FFC000"/>
              </a:solidFill>
              <a:latin typeface="Menlo" charset="0"/>
              <a:ea typeface="Menlo" charset="0"/>
              <a:cs typeface="Menlo" charset="0"/>
            </a:endParaRPr>
          </a:p>
        </p:txBody>
      </p:sp>
      <p:sp>
        <p:nvSpPr>
          <p:cNvPr id="145" name="TextBox 144"/>
          <p:cNvSpPr txBox="1"/>
          <p:nvPr/>
        </p:nvSpPr>
        <p:spPr>
          <a:xfrm>
            <a:off x="10719645" y="3098608"/>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18,18</a:t>
            </a:r>
            <a:endParaRPr lang="en-US" sz="1100" dirty="0">
              <a:solidFill>
                <a:srgbClr val="FFC000"/>
              </a:solidFill>
              <a:latin typeface="Menlo" charset="0"/>
              <a:ea typeface="Menlo" charset="0"/>
              <a:cs typeface="Menlo" charset="0"/>
            </a:endParaRPr>
          </a:p>
        </p:txBody>
      </p:sp>
      <p:sp>
        <p:nvSpPr>
          <p:cNvPr id="146" name="TextBox 145"/>
          <p:cNvSpPr txBox="1"/>
          <p:nvPr/>
        </p:nvSpPr>
        <p:spPr>
          <a:xfrm>
            <a:off x="9390660" y="3098608"/>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12,12</a:t>
            </a:r>
            <a:endParaRPr lang="en-US" sz="1100" dirty="0">
              <a:solidFill>
                <a:srgbClr val="FFC000"/>
              </a:solidFill>
              <a:latin typeface="Menlo" charset="0"/>
              <a:ea typeface="Menlo" charset="0"/>
              <a:cs typeface="Menlo" charset="0"/>
            </a:endParaRPr>
          </a:p>
        </p:txBody>
      </p:sp>
      <p:grpSp>
        <p:nvGrpSpPr>
          <p:cNvPr id="147" name="Group 146"/>
          <p:cNvGrpSpPr/>
          <p:nvPr/>
        </p:nvGrpSpPr>
        <p:grpSpPr>
          <a:xfrm>
            <a:off x="9390661" y="3528831"/>
            <a:ext cx="1945043" cy="261610"/>
            <a:chOff x="2844928" y="2635940"/>
            <a:chExt cx="3012421" cy="405173"/>
          </a:xfrm>
        </p:grpSpPr>
        <p:sp>
          <p:nvSpPr>
            <p:cNvPr id="148" name="TextBox 147"/>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20,22</a:t>
              </a:r>
              <a:endParaRPr lang="en-US" sz="1100" dirty="0">
                <a:solidFill>
                  <a:srgbClr val="FFC000"/>
                </a:solidFill>
                <a:latin typeface="Menlo" charset="0"/>
                <a:ea typeface="Menlo" charset="0"/>
                <a:cs typeface="Menlo" charset="0"/>
              </a:endParaRPr>
            </a:p>
          </p:txBody>
        </p:sp>
        <p:sp>
          <p:nvSpPr>
            <p:cNvPr id="149" name="TextBox 148"/>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22,23</a:t>
              </a:r>
              <a:endParaRPr lang="en-US" sz="1100" dirty="0">
                <a:solidFill>
                  <a:srgbClr val="FFC000"/>
                </a:solidFill>
                <a:latin typeface="Menlo" charset="0"/>
                <a:ea typeface="Menlo" charset="0"/>
                <a:cs typeface="Menlo" charset="0"/>
              </a:endParaRPr>
            </a:p>
          </p:txBody>
        </p:sp>
        <p:sp>
          <p:nvSpPr>
            <p:cNvPr id="150" name="TextBox 149"/>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18,18</a:t>
              </a:r>
              <a:endParaRPr lang="en-US" sz="1100" dirty="0">
                <a:solidFill>
                  <a:srgbClr val="FFC000"/>
                </a:solidFill>
                <a:latin typeface="Menlo" charset="0"/>
                <a:ea typeface="Menlo" charset="0"/>
                <a:cs typeface="Menlo" charset="0"/>
              </a:endParaRPr>
            </a:p>
          </p:txBody>
        </p:sp>
      </p:grpSp>
      <p:sp>
        <p:nvSpPr>
          <p:cNvPr id="151" name="TextBox 150"/>
          <p:cNvSpPr txBox="1"/>
          <p:nvPr/>
        </p:nvSpPr>
        <p:spPr>
          <a:xfrm>
            <a:off x="10058439" y="399746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24,24</a:t>
            </a:r>
            <a:endParaRPr lang="en-US" sz="1100" dirty="0">
              <a:solidFill>
                <a:srgbClr val="FFC000"/>
              </a:solidFill>
              <a:latin typeface="Menlo" charset="0"/>
              <a:ea typeface="Menlo" charset="0"/>
              <a:cs typeface="Menlo" charset="0"/>
            </a:endParaRPr>
          </a:p>
        </p:txBody>
      </p:sp>
      <p:sp>
        <p:nvSpPr>
          <p:cNvPr id="152" name="TextBox 151"/>
          <p:cNvSpPr txBox="1"/>
          <p:nvPr/>
        </p:nvSpPr>
        <p:spPr>
          <a:xfrm>
            <a:off x="10719645" y="399746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27,27</a:t>
            </a:r>
            <a:endParaRPr lang="en-US" sz="1100" dirty="0">
              <a:solidFill>
                <a:srgbClr val="FFC000"/>
              </a:solidFill>
              <a:latin typeface="Menlo" charset="0"/>
              <a:ea typeface="Menlo" charset="0"/>
              <a:cs typeface="Menlo" charset="0"/>
            </a:endParaRPr>
          </a:p>
        </p:txBody>
      </p:sp>
      <p:sp>
        <p:nvSpPr>
          <p:cNvPr id="153" name="TextBox 152"/>
          <p:cNvSpPr txBox="1"/>
          <p:nvPr/>
        </p:nvSpPr>
        <p:spPr>
          <a:xfrm>
            <a:off x="9390660" y="399746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23,24</a:t>
            </a:r>
            <a:endParaRPr lang="en-US" sz="1100" dirty="0">
              <a:solidFill>
                <a:srgbClr val="FFC000"/>
              </a:solidFill>
              <a:latin typeface="Menlo" charset="0"/>
              <a:ea typeface="Menlo" charset="0"/>
              <a:cs typeface="Menlo" charset="0"/>
            </a:endParaRPr>
          </a:p>
        </p:txBody>
      </p:sp>
      <p:grpSp>
        <p:nvGrpSpPr>
          <p:cNvPr id="155" name="Group 154"/>
          <p:cNvGrpSpPr/>
          <p:nvPr/>
        </p:nvGrpSpPr>
        <p:grpSpPr>
          <a:xfrm>
            <a:off x="9387388" y="4421815"/>
            <a:ext cx="1945043" cy="261610"/>
            <a:chOff x="2844928" y="2635940"/>
            <a:chExt cx="3012421" cy="405173"/>
          </a:xfrm>
        </p:grpSpPr>
        <p:sp>
          <p:nvSpPr>
            <p:cNvPr id="156" name="TextBox 155"/>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31,31</a:t>
              </a:r>
              <a:endParaRPr lang="en-US" sz="1100" dirty="0">
                <a:solidFill>
                  <a:srgbClr val="FFC000"/>
                </a:solidFill>
                <a:latin typeface="Menlo" charset="0"/>
                <a:ea typeface="Menlo" charset="0"/>
                <a:cs typeface="Menlo" charset="0"/>
              </a:endParaRPr>
            </a:p>
          </p:txBody>
        </p:sp>
        <p:sp>
          <p:nvSpPr>
            <p:cNvPr id="157" name="TextBox 156"/>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158" name="TextBox 157"/>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27,31</a:t>
              </a:r>
              <a:endParaRPr lang="en-US" sz="1100" dirty="0">
                <a:solidFill>
                  <a:srgbClr val="FFC000"/>
                </a:solidFill>
                <a:latin typeface="Menlo" charset="0"/>
                <a:ea typeface="Menlo" charset="0"/>
                <a:cs typeface="Menlo" charset="0"/>
              </a:endParaRPr>
            </a:p>
          </p:txBody>
        </p:sp>
      </p:grpSp>
      <p:sp>
        <p:nvSpPr>
          <p:cNvPr id="159" name="TextBox 158"/>
          <p:cNvSpPr txBox="1"/>
          <p:nvPr/>
        </p:nvSpPr>
        <p:spPr>
          <a:xfrm>
            <a:off x="10055169" y="4890446"/>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33,38</a:t>
            </a:r>
            <a:endParaRPr lang="en-US" sz="1100" dirty="0">
              <a:solidFill>
                <a:srgbClr val="FFC000"/>
              </a:solidFill>
              <a:latin typeface="Menlo" charset="0"/>
              <a:ea typeface="Menlo" charset="0"/>
              <a:cs typeface="Menlo" charset="0"/>
            </a:endParaRPr>
          </a:p>
        </p:txBody>
      </p:sp>
      <p:sp>
        <p:nvSpPr>
          <p:cNvPr id="160" name="TextBox 159"/>
          <p:cNvSpPr txBox="1"/>
          <p:nvPr/>
        </p:nvSpPr>
        <p:spPr>
          <a:xfrm>
            <a:off x="10716372" y="4890446"/>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39,40</a:t>
            </a:r>
            <a:endParaRPr lang="en-US" sz="1100" dirty="0">
              <a:solidFill>
                <a:srgbClr val="FFC000"/>
              </a:solidFill>
              <a:latin typeface="Menlo" charset="0"/>
              <a:ea typeface="Menlo" charset="0"/>
              <a:cs typeface="Menlo" charset="0"/>
            </a:endParaRPr>
          </a:p>
        </p:txBody>
      </p:sp>
      <p:sp>
        <p:nvSpPr>
          <p:cNvPr id="161" name="TextBox 160"/>
          <p:cNvSpPr txBox="1"/>
          <p:nvPr/>
        </p:nvSpPr>
        <p:spPr>
          <a:xfrm>
            <a:off x="9387387" y="4890446"/>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33,33</a:t>
            </a:r>
            <a:endParaRPr lang="en-US" sz="1100" dirty="0">
              <a:solidFill>
                <a:srgbClr val="FFC000"/>
              </a:solidFill>
              <a:latin typeface="Menlo" charset="0"/>
              <a:ea typeface="Menlo" charset="0"/>
              <a:cs typeface="Menlo" charset="0"/>
            </a:endParaRPr>
          </a:p>
        </p:txBody>
      </p:sp>
      <p:grpSp>
        <p:nvGrpSpPr>
          <p:cNvPr id="162" name="Group 161"/>
          <p:cNvGrpSpPr/>
          <p:nvPr/>
        </p:nvGrpSpPr>
        <p:grpSpPr>
          <a:xfrm>
            <a:off x="9384115" y="5325261"/>
            <a:ext cx="1945043" cy="261610"/>
            <a:chOff x="2844928" y="2635940"/>
            <a:chExt cx="3012421" cy="405173"/>
          </a:xfrm>
        </p:grpSpPr>
        <p:sp>
          <p:nvSpPr>
            <p:cNvPr id="163" name="TextBox 162"/>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43,44</a:t>
              </a:r>
              <a:endParaRPr lang="en-US" sz="1100" dirty="0">
                <a:solidFill>
                  <a:srgbClr val="FFC000"/>
                </a:solidFill>
                <a:latin typeface="Menlo" charset="0"/>
                <a:ea typeface="Menlo" charset="0"/>
                <a:cs typeface="Menlo" charset="0"/>
              </a:endParaRPr>
            </a:p>
          </p:txBody>
        </p:sp>
        <p:sp>
          <p:nvSpPr>
            <p:cNvPr id="164" name="TextBox 163"/>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44,45</a:t>
              </a:r>
              <a:endParaRPr lang="en-US" sz="1100" dirty="0">
                <a:solidFill>
                  <a:srgbClr val="FFC000"/>
                </a:solidFill>
                <a:latin typeface="Menlo" charset="0"/>
                <a:ea typeface="Menlo" charset="0"/>
                <a:cs typeface="Menlo" charset="0"/>
              </a:endParaRPr>
            </a:p>
          </p:txBody>
        </p:sp>
        <p:sp>
          <p:nvSpPr>
            <p:cNvPr id="165" name="TextBox 164"/>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41,42</a:t>
              </a:r>
              <a:endParaRPr lang="en-US" sz="1100" dirty="0">
                <a:solidFill>
                  <a:srgbClr val="FFC000"/>
                </a:solidFill>
                <a:latin typeface="Menlo" charset="0"/>
                <a:ea typeface="Menlo" charset="0"/>
                <a:cs typeface="Menlo" charset="0"/>
              </a:endParaRPr>
            </a:p>
          </p:txBody>
        </p:sp>
      </p:grpSp>
      <p:sp>
        <p:nvSpPr>
          <p:cNvPr id="166" name="TextBox 165"/>
          <p:cNvSpPr txBox="1"/>
          <p:nvPr/>
        </p:nvSpPr>
        <p:spPr>
          <a:xfrm>
            <a:off x="10051895" y="579389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48,55</a:t>
            </a:r>
            <a:endParaRPr lang="en-US" sz="1100" dirty="0">
              <a:solidFill>
                <a:srgbClr val="FFC000"/>
              </a:solidFill>
              <a:latin typeface="Menlo" charset="0"/>
              <a:ea typeface="Menlo" charset="0"/>
              <a:cs typeface="Menlo" charset="0"/>
            </a:endParaRPr>
          </a:p>
        </p:txBody>
      </p:sp>
      <p:sp>
        <p:nvSpPr>
          <p:cNvPr id="167" name="TextBox 166"/>
          <p:cNvSpPr txBox="1"/>
          <p:nvPr/>
        </p:nvSpPr>
        <p:spPr>
          <a:xfrm>
            <a:off x="10713099" y="579389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55,55</a:t>
            </a:r>
            <a:endParaRPr lang="en-US" sz="1100" dirty="0">
              <a:solidFill>
                <a:srgbClr val="FFC000"/>
              </a:solidFill>
              <a:latin typeface="Menlo" charset="0"/>
              <a:ea typeface="Menlo" charset="0"/>
              <a:cs typeface="Menlo" charset="0"/>
            </a:endParaRPr>
          </a:p>
        </p:txBody>
      </p:sp>
      <p:sp>
        <p:nvSpPr>
          <p:cNvPr id="168" name="TextBox 167"/>
          <p:cNvSpPr txBox="1"/>
          <p:nvPr/>
        </p:nvSpPr>
        <p:spPr>
          <a:xfrm>
            <a:off x="9384114" y="579389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46,47</a:t>
            </a:r>
            <a:endParaRPr lang="en-US" sz="1100" dirty="0">
              <a:solidFill>
                <a:srgbClr val="FFC000"/>
              </a:solidFill>
              <a:latin typeface="Menlo" charset="0"/>
              <a:ea typeface="Menlo" charset="0"/>
              <a:cs typeface="Menlo" charset="0"/>
            </a:endParaRPr>
          </a:p>
        </p:txBody>
      </p:sp>
      <p:sp>
        <p:nvSpPr>
          <p:cNvPr id="169" name="Right Arrow 168"/>
          <p:cNvSpPr/>
          <p:nvPr/>
        </p:nvSpPr>
        <p:spPr>
          <a:xfrm>
            <a:off x="8620038" y="3963509"/>
            <a:ext cx="516532" cy="458306"/>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nvGrpSpPr>
          <p:cNvPr id="172" name="Group 171"/>
          <p:cNvGrpSpPr/>
          <p:nvPr/>
        </p:nvGrpSpPr>
        <p:grpSpPr>
          <a:xfrm>
            <a:off x="0" y="-22510"/>
            <a:ext cx="12192000" cy="307777"/>
            <a:chOff x="0" y="-22510"/>
            <a:chExt cx="12192000" cy="307777"/>
          </a:xfrm>
        </p:grpSpPr>
        <p:sp>
          <p:nvSpPr>
            <p:cNvPr id="173" name="Rectangle 172"/>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74" name="TextBox 173"/>
            <p:cNvSpPr txBox="1"/>
            <p:nvPr/>
          </p:nvSpPr>
          <p:spPr>
            <a:xfrm>
              <a:off x="188780" y="-22510"/>
              <a:ext cx="4408707" cy="307777"/>
            </a:xfrm>
            <a:prstGeom prst="rect">
              <a:avLst/>
            </a:prstGeom>
            <a:noFill/>
          </p:spPr>
          <p:txBody>
            <a:bodyPr wrap="none" rtlCol="0">
              <a:spAutoFit/>
            </a:bodyPr>
            <a:lstStyle/>
            <a:p>
              <a:r>
                <a:rPr lang="en-US" sz="1400" b="1" i="1" smtClean="0">
                  <a:solidFill>
                    <a:schemeClr val="tx1">
                      <a:lumMod val="65000"/>
                      <a:lumOff val="35000"/>
                    </a:schemeClr>
                  </a:solidFill>
                  <a:latin typeface="+mj-lt"/>
                </a:rPr>
                <a:t>Lecture 12  </a:t>
              </a:r>
              <a:r>
                <a:rPr lang="en-US" sz="1400" b="1" i="1" dirty="0" smtClean="0">
                  <a:solidFill>
                    <a:schemeClr val="tx1">
                      <a:lumMod val="65000"/>
                      <a:lumOff val="35000"/>
                    </a:schemeClr>
                  </a:solidFill>
                  <a:latin typeface="+mj-lt"/>
                </a:rPr>
                <a:t>&gt;  Section 1  &gt;  External Merge Sort: Larger files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62949125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Simplified 3-page Buffer Version</a:t>
            </a:r>
            <a:endParaRPr lang="en-US"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520861" y="1597306"/>
                <a:ext cx="7701757" cy="4294838"/>
              </a:xfrm>
            </p:spPr>
            <p:txBody>
              <a:bodyPr>
                <a:normAutofit fontScale="85000" lnSpcReduction="20000"/>
              </a:bodyPr>
              <a:lstStyle/>
              <a:p>
                <a:pPr marL="0" indent="0">
                  <a:buNone/>
                </a:pPr>
                <a:r>
                  <a:rPr lang="en-US" dirty="0" smtClean="0"/>
                  <a:t>Assume for simplicity that </a:t>
                </a:r>
                <a:r>
                  <a:rPr lang="en-US" dirty="0"/>
                  <a:t>w</a:t>
                </a:r>
                <a:r>
                  <a:rPr lang="en-US" dirty="0" smtClean="0"/>
                  <a:t>e split an N-page file into N single-page </a:t>
                </a:r>
                <a:r>
                  <a:rPr lang="en-US" b="1" i="1" dirty="0" smtClean="0"/>
                  <a:t>runs </a:t>
                </a:r>
                <a:r>
                  <a:rPr lang="en-US" dirty="0" smtClean="0"/>
                  <a:t>and sort these; then:</a:t>
                </a:r>
              </a:p>
              <a:p>
                <a:pPr marL="0" indent="0">
                  <a:buNone/>
                </a:pPr>
                <a:endParaRPr lang="en-US" dirty="0" smtClean="0"/>
              </a:p>
              <a:p>
                <a:r>
                  <a:rPr lang="en-US" dirty="0" smtClean="0"/>
                  <a:t>First pass: Merge </a:t>
                </a:r>
                <a:r>
                  <a:rPr lang="en-US" b="1" dirty="0" smtClean="0"/>
                  <a:t>N/2 </a:t>
                </a:r>
                <a:r>
                  <a:rPr lang="en-US" b="1" i="1" dirty="0" smtClean="0"/>
                  <a:t>pairs </a:t>
                </a:r>
                <a:r>
                  <a:rPr lang="en-US" b="1" dirty="0" smtClean="0"/>
                  <a:t>of runs </a:t>
                </a:r>
                <a:r>
                  <a:rPr lang="en-US" dirty="0" smtClean="0"/>
                  <a:t>each</a:t>
                </a:r>
                <a:r>
                  <a:rPr lang="en-US" b="1" dirty="0" smtClean="0"/>
                  <a:t> </a:t>
                </a:r>
                <a:r>
                  <a:rPr lang="en-US" dirty="0" smtClean="0"/>
                  <a:t>of length </a:t>
                </a:r>
                <a:r>
                  <a:rPr lang="en-US" b="1" dirty="0" smtClean="0"/>
                  <a:t>1 page</a:t>
                </a:r>
              </a:p>
              <a:p>
                <a:pPr lvl="1"/>
                <a:endParaRPr lang="en-US" dirty="0"/>
              </a:p>
              <a:p>
                <a:r>
                  <a:rPr lang="en-US" dirty="0" smtClean="0"/>
                  <a:t>Second pass: Merge </a:t>
                </a:r>
                <a:r>
                  <a:rPr lang="en-US" b="1" dirty="0" smtClean="0"/>
                  <a:t>N/4 </a:t>
                </a:r>
                <a:r>
                  <a:rPr lang="en-US" b="1" i="1" dirty="0" smtClean="0"/>
                  <a:t>pairs </a:t>
                </a:r>
                <a:r>
                  <a:rPr lang="en-US" b="1" dirty="0" smtClean="0"/>
                  <a:t>of runs </a:t>
                </a:r>
                <a:r>
                  <a:rPr lang="en-US" dirty="0" smtClean="0"/>
                  <a:t>each of length </a:t>
                </a:r>
                <a:r>
                  <a:rPr lang="en-US" b="1" dirty="0" smtClean="0"/>
                  <a:t>2 pages</a:t>
                </a:r>
              </a:p>
              <a:p>
                <a:pPr lvl="1"/>
                <a:endParaRPr lang="en-US" dirty="0"/>
              </a:p>
              <a:p>
                <a:r>
                  <a:rPr lang="en-US" dirty="0" smtClean="0"/>
                  <a:t>In general, for </a:t>
                </a:r>
                <a:r>
                  <a:rPr lang="en-US" b="1" dirty="0" smtClean="0"/>
                  <a:t>N</a:t>
                </a:r>
                <a:r>
                  <a:rPr lang="en-US" dirty="0" smtClean="0"/>
                  <a:t> pages, we do </a:t>
                </a:r>
                <a14:m>
                  <m:oMath xmlns:m="http://schemas.openxmlformats.org/officeDocument/2006/math">
                    <m:d>
                      <m:dPr>
                        <m:begChr m:val="⌈"/>
                        <m:endChr m:val="⌉"/>
                        <m:ctrlPr>
                          <a:rPr lang="en-US" b="1" i="1">
                            <a:latin typeface="Cambria Math" charset="0"/>
                          </a:rPr>
                        </m:ctrlPr>
                      </m:dPr>
                      <m:e>
                        <m:func>
                          <m:funcPr>
                            <m:ctrlPr>
                              <a:rPr lang="en-US" b="1" i="1">
                                <a:latin typeface="Cambria Math" charset="0"/>
                              </a:rPr>
                            </m:ctrlPr>
                          </m:funcPr>
                          <m:fName>
                            <m:sSub>
                              <m:sSubPr>
                                <m:ctrlPr>
                                  <a:rPr lang="en-US" b="1" i="1">
                                    <a:latin typeface="Cambria Math" charset="0"/>
                                  </a:rPr>
                                </m:ctrlPr>
                              </m:sSubPr>
                              <m:e>
                                <m:r>
                                  <a:rPr lang="en-US" b="1" i="1">
                                    <a:latin typeface="Cambria Math" charset="0"/>
                                  </a:rPr>
                                  <m:t>𝒍𝒐𝒈</m:t>
                                </m:r>
                              </m:e>
                              <m:sub>
                                <m:r>
                                  <a:rPr lang="en-US" b="1" i="1">
                                    <a:latin typeface="Cambria Math" charset="0"/>
                                  </a:rPr>
                                  <m:t>𝟐</m:t>
                                </m:r>
                              </m:sub>
                            </m:sSub>
                          </m:fName>
                          <m:e>
                            <m:r>
                              <a:rPr lang="en-US" b="1" i="1">
                                <a:latin typeface="Cambria Math" charset="0"/>
                              </a:rPr>
                              <m:t>𝑵</m:t>
                            </m:r>
                          </m:e>
                        </m:func>
                      </m:e>
                    </m:d>
                  </m:oMath>
                </a14:m>
                <a:r>
                  <a:rPr lang="en-US" b="1" dirty="0" smtClean="0"/>
                  <a:t> </a:t>
                </a:r>
                <a:r>
                  <a:rPr lang="en-US" dirty="0" smtClean="0"/>
                  <a:t>passes</a:t>
                </a:r>
              </a:p>
              <a:p>
                <a:pPr lvl="1"/>
                <a:r>
                  <a:rPr lang="en-US" dirty="0" smtClean="0"/>
                  <a:t>+1 for the initial split &amp; sort</a:t>
                </a:r>
              </a:p>
              <a:p>
                <a:endParaRPr lang="en-US" dirty="0"/>
              </a:p>
              <a:p>
                <a:r>
                  <a:rPr lang="en-US" dirty="0" smtClean="0"/>
                  <a:t>Each pass involves reading in &amp; writing out all the pages = </a:t>
                </a:r>
                <a:r>
                  <a:rPr lang="en-US" b="1" i="1" dirty="0" smtClean="0"/>
                  <a:t>2N IO</a:t>
                </a:r>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520861" y="1597306"/>
                <a:ext cx="7701757" cy="4294838"/>
              </a:xfrm>
              <a:blipFill rotWithShape="0">
                <a:blip r:embed="rId2"/>
                <a:stretch>
                  <a:fillRect l="-1187" t="-3262" b="-2411"/>
                </a:stretch>
              </a:blipFill>
            </p:spPr>
            <p:txBody>
              <a:bodyPr/>
              <a:lstStyle/>
              <a:p>
                <a:r>
                  <a:rPr lang="en-US">
                    <a:noFill/>
                  </a:rPr>
                  <a:t> </a:t>
                </a:r>
              </a:p>
            </p:txBody>
          </p:sp>
        </mc:Fallback>
      </mc:AlternateContent>
      <p:sp>
        <p:nvSpPr>
          <p:cNvPr id="9" name="Rounded Rectangle 8"/>
          <p:cNvSpPr/>
          <p:nvPr/>
        </p:nvSpPr>
        <p:spPr>
          <a:xfrm>
            <a:off x="8381820" y="1825625"/>
            <a:ext cx="2046530" cy="263226"/>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8137686" y="1252260"/>
            <a:ext cx="2534796" cy="461665"/>
          </a:xfrm>
          <a:prstGeom prst="rect">
            <a:avLst/>
          </a:prstGeom>
          <a:noFill/>
        </p:spPr>
        <p:txBody>
          <a:bodyPr wrap="none" rtlCol="0">
            <a:spAutoFit/>
          </a:bodyPr>
          <a:lstStyle/>
          <a:p>
            <a:pPr algn="ctr"/>
            <a:r>
              <a:rPr lang="en-US" sz="2400" smtClean="0">
                <a:latin typeface="+mj-lt"/>
              </a:rPr>
              <a:t>Unsorted input file</a:t>
            </a:r>
            <a:endParaRPr lang="en-US" sz="2400">
              <a:latin typeface="+mj-lt"/>
            </a:endParaRPr>
          </a:p>
        </p:txBody>
      </p:sp>
      <p:grpSp>
        <p:nvGrpSpPr>
          <p:cNvPr id="51" name="Group 50"/>
          <p:cNvGrpSpPr/>
          <p:nvPr/>
        </p:nvGrpSpPr>
        <p:grpSpPr>
          <a:xfrm>
            <a:off x="8381820" y="2223788"/>
            <a:ext cx="3390368" cy="1002709"/>
            <a:chOff x="8381820" y="2223788"/>
            <a:chExt cx="3390368" cy="1002709"/>
          </a:xfrm>
        </p:grpSpPr>
        <p:sp>
          <p:nvSpPr>
            <p:cNvPr id="11" name="Rounded Rectangle 10"/>
            <p:cNvSpPr/>
            <p:nvPr/>
          </p:nvSpPr>
          <p:spPr>
            <a:xfrm>
              <a:off x="8381820" y="2963271"/>
              <a:ext cx="413174" cy="26322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8926272" y="2963271"/>
              <a:ext cx="413174" cy="26322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470724" y="2963271"/>
              <a:ext cx="413174" cy="26322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0015176" y="2963271"/>
              <a:ext cx="413174" cy="26322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a:off x="9185881" y="2223788"/>
              <a:ext cx="397869" cy="5194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10221763" y="2255118"/>
              <a:ext cx="1550425" cy="461665"/>
            </a:xfrm>
            <a:prstGeom prst="rect">
              <a:avLst/>
            </a:prstGeom>
            <a:noFill/>
          </p:spPr>
          <p:txBody>
            <a:bodyPr wrap="none" rtlCol="0">
              <a:spAutoFit/>
            </a:bodyPr>
            <a:lstStyle/>
            <a:p>
              <a:pPr algn="ctr"/>
              <a:r>
                <a:rPr lang="en-US" sz="2400" smtClean="0">
                  <a:latin typeface="+mj-lt"/>
                </a:rPr>
                <a:t>Split &amp; sort</a:t>
              </a:r>
              <a:endParaRPr lang="en-US" sz="2400">
                <a:latin typeface="+mj-lt"/>
              </a:endParaRPr>
            </a:p>
          </p:txBody>
        </p:sp>
      </p:grpSp>
      <p:grpSp>
        <p:nvGrpSpPr>
          <p:cNvPr id="52" name="Group 51"/>
          <p:cNvGrpSpPr/>
          <p:nvPr/>
        </p:nvGrpSpPr>
        <p:grpSpPr>
          <a:xfrm>
            <a:off x="8381818" y="3200124"/>
            <a:ext cx="3390370" cy="711438"/>
            <a:chOff x="8381818" y="3200124"/>
            <a:chExt cx="3390370" cy="711438"/>
          </a:xfrm>
        </p:grpSpPr>
        <p:sp>
          <p:nvSpPr>
            <p:cNvPr id="17" name="Rounded Rectangle 16"/>
            <p:cNvSpPr/>
            <p:nvPr/>
          </p:nvSpPr>
          <p:spPr>
            <a:xfrm>
              <a:off x="8381818" y="3640346"/>
              <a:ext cx="957627" cy="26322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470722" y="3648336"/>
              <a:ext cx="957627" cy="26322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a:stCxn id="11" idx="2"/>
              <a:endCxn id="17" idx="0"/>
            </p:cNvCxnSpPr>
            <p:nvPr/>
          </p:nvCxnSpPr>
          <p:spPr>
            <a:xfrm>
              <a:off x="8588407" y="3226497"/>
              <a:ext cx="272225" cy="41384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2" idx="2"/>
              <a:endCxn id="17" idx="0"/>
            </p:cNvCxnSpPr>
            <p:nvPr/>
          </p:nvCxnSpPr>
          <p:spPr>
            <a:xfrm flipH="1">
              <a:off x="8860632" y="3226497"/>
              <a:ext cx="272227" cy="41384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3" idx="2"/>
              <a:endCxn id="18" idx="0"/>
            </p:cNvCxnSpPr>
            <p:nvPr/>
          </p:nvCxnSpPr>
          <p:spPr>
            <a:xfrm>
              <a:off x="9677311" y="3226497"/>
              <a:ext cx="272225" cy="42183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4" idx="2"/>
              <a:endCxn id="18" idx="0"/>
            </p:cNvCxnSpPr>
            <p:nvPr/>
          </p:nvCxnSpPr>
          <p:spPr>
            <a:xfrm flipH="1">
              <a:off x="9949536" y="3226497"/>
              <a:ext cx="272227" cy="42183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0779672" y="3200124"/>
              <a:ext cx="992516" cy="461665"/>
            </a:xfrm>
            <a:prstGeom prst="rect">
              <a:avLst/>
            </a:prstGeom>
            <a:noFill/>
          </p:spPr>
          <p:txBody>
            <a:bodyPr wrap="none" rtlCol="0">
              <a:spAutoFit/>
            </a:bodyPr>
            <a:lstStyle/>
            <a:p>
              <a:pPr algn="ctr"/>
              <a:r>
                <a:rPr lang="en-US" sz="2400" dirty="0" smtClean="0">
                  <a:latin typeface="+mj-lt"/>
                </a:rPr>
                <a:t>Merge</a:t>
              </a:r>
              <a:endParaRPr lang="en-US" sz="2400" dirty="0">
                <a:latin typeface="+mj-lt"/>
              </a:endParaRPr>
            </a:p>
          </p:txBody>
        </p:sp>
      </p:grpSp>
      <p:grpSp>
        <p:nvGrpSpPr>
          <p:cNvPr id="53" name="Group 52"/>
          <p:cNvGrpSpPr/>
          <p:nvPr/>
        </p:nvGrpSpPr>
        <p:grpSpPr>
          <a:xfrm>
            <a:off x="8381819" y="3882084"/>
            <a:ext cx="3390369" cy="1332985"/>
            <a:chOff x="8381819" y="3882084"/>
            <a:chExt cx="3390369" cy="1332985"/>
          </a:xfrm>
        </p:grpSpPr>
        <p:sp>
          <p:nvSpPr>
            <p:cNvPr id="20" name="Rounded Rectangle 19"/>
            <p:cNvSpPr/>
            <p:nvPr/>
          </p:nvSpPr>
          <p:spPr>
            <a:xfrm>
              <a:off x="8381819" y="4322262"/>
              <a:ext cx="2046530" cy="26322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p:cNvCxnSpPr>
              <a:stCxn id="17" idx="2"/>
              <a:endCxn id="20" idx="0"/>
            </p:cNvCxnSpPr>
            <p:nvPr/>
          </p:nvCxnSpPr>
          <p:spPr>
            <a:xfrm>
              <a:off x="8860632" y="3903572"/>
              <a:ext cx="544452" cy="41869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8" idx="2"/>
              <a:endCxn id="20" idx="0"/>
            </p:cNvCxnSpPr>
            <p:nvPr/>
          </p:nvCxnSpPr>
          <p:spPr>
            <a:xfrm flipH="1">
              <a:off x="9405084" y="3911562"/>
              <a:ext cx="544452" cy="4107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0779672" y="3882084"/>
              <a:ext cx="992516" cy="461665"/>
            </a:xfrm>
            <a:prstGeom prst="rect">
              <a:avLst/>
            </a:prstGeom>
            <a:noFill/>
          </p:spPr>
          <p:txBody>
            <a:bodyPr wrap="none" rtlCol="0">
              <a:spAutoFit/>
            </a:bodyPr>
            <a:lstStyle/>
            <a:p>
              <a:pPr algn="ctr"/>
              <a:r>
                <a:rPr lang="en-US" sz="2400" smtClean="0">
                  <a:latin typeface="+mj-lt"/>
                </a:rPr>
                <a:t>Merge</a:t>
              </a:r>
              <a:endParaRPr lang="en-US" sz="2400" dirty="0">
                <a:latin typeface="+mj-lt"/>
              </a:endParaRPr>
            </a:p>
          </p:txBody>
        </p:sp>
        <p:sp>
          <p:nvSpPr>
            <p:cNvPr id="46" name="TextBox 45"/>
            <p:cNvSpPr txBox="1"/>
            <p:nvPr/>
          </p:nvSpPr>
          <p:spPr>
            <a:xfrm>
              <a:off x="8919707" y="4753404"/>
              <a:ext cx="1102033" cy="461665"/>
            </a:xfrm>
            <a:prstGeom prst="rect">
              <a:avLst/>
            </a:prstGeom>
            <a:noFill/>
          </p:spPr>
          <p:txBody>
            <a:bodyPr wrap="none" rtlCol="0">
              <a:spAutoFit/>
            </a:bodyPr>
            <a:lstStyle/>
            <a:p>
              <a:pPr algn="ctr"/>
              <a:r>
                <a:rPr lang="en-US" sz="2400" dirty="0" smtClean="0">
                  <a:latin typeface="+mj-lt"/>
                </a:rPr>
                <a:t>Sorted!</a:t>
              </a:r>
              <a:endParaRPr lang="en-US" sz="2400" dirty="0">
                <a:latin typeface="+mj-lt"/>
              </a:endParaRPr>
            </a:p>
          </p:txBody>
        </p:sp>
      </p:grpSp>
      <mc:AlternateContent xmlns:mc="http://schemas.openxmlformats.org/markup-compatibility/2006" xmlns:a14="http://schemas.microsoft.com/office/drawing/2010/main">
        <mc:Choice Requires="a14">
          <p:sp>
            <p:nvSpPr>
              <p:cNvPr id="50" name="TextBox 49"/>
              <p:cNvSpPr txBox="1"/>
              <p:nvPr/>
            </p:nvSpPr>
            <p:spPr>
              <a:xfrm>
                <a:off x="3220405" y="6003844"/>
                <a:ext cx="5751189" cy="523220"/>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800" smtClean="0">
                    <a:latin typeface="+mj-lt"/>
                    <a:sym typeface="Wingdings"/>
                  </a:rPr>
                  <a:t> </a:t>
                </a:r>
                <a:r>
                  <a:rPr lang="en-US" sz="2800" b="1" dirty="0" smtClean="0">
                    <a:latin typeface="+mj-lt"/>
                    <a:sym typeface="Wingdings"/>
                  </a:rPr>
                  <a:t>2N*(</a:t>
                </a:r>
                <a14:m>
                  <m:oMath xmlns:m="http://schemas.openxmlformats.org/officeDocument/2006/math">
                    <m:d>
                      <m:dPr>
                        <m:begChr m:val="⌈"/>
                        <m:endChr m:val="⌉"/>
                        <m:ctrlPr>
                          <a:rPr lang="en-US" sz="2800" b="1" i="1">
                            <a:latin typeface="Cambria Math" charset="0"/>
                          </a:rPr>
                        </m:ctrlPr>
                      </m:dPr>
                      <m:e>
                        <m:func>
                          <m:funcPr>
                            <m:ctrlPr>
                              <a:rPr lang="en-US" sz="2800" b="1" i="1">
                                <a:latin typeface="Cambria Math" charset="0"/>
                              </a:rPr>
                            </m:ctrlPr>
                          </m:funcPr>
                          <m:fName>
                            <m:sSub>
                              <m:sSubPr>
                                <m:ctrlPr>
                                  <a:rPr lang="en-US" sz="2800" b="1" i="1">
                                    <a:latin typeface="Cambria Math" charset="0"/>
                                  </a:rPr>
                                </m:ctrlPr>
                              </m:sSubPr>
                              <m:e>
                                <m:r>
                                  <a:rPr lang="en-US" sz="2800" b="1" i="1">
                                    <a:latin typeface="Cambria Math" charset="0"/>
                                  </a:rPr>
                                  <m:t>𝒍𝒐𝒈</m:t>
                                </m:r>
                              </m:e>
                              <m:sub>
                                <m:r>
                                  <a:rPr lang="en-US" sz="2800" b="1" i="1">
                                    <a:latin typeface="Cambria Math" charset="0"/>
                                  </a:rPr>
                                  <m:t>𝟐</m:t>
                                </m:r>
                              </m:sub>
                            </m:sSub>
                          </m:fName>
                          <m:e>
                            <m:r>
                              <a:rPr lang="en-US" sz="2800" b="1" i="1">
                                <a:latin typeface="Cambria Math" charset="0"/>
                              </a:rPr>
                              <m:t>𝑵</m:t>
                            </m:r>
                          </m:e>
                        </m:func>
                      </m:e>
                    </m:d>
                  </m:oMath>
                </a14:m>
                <a:r>
                  <a:rPr lang="en-US" sz="2800" b="1" dirty="0">
                    <a:latin typeface="+mj-lt"/>
                  </a:rPr>
                  <a:t>+</a:t>
                </a:r>
                <a:r>
                  <a:rPr lang="en-US" sz="2800" b="1" dirty="0" smtClean="0">
                    <a:latin typeface="+mj-lt"/>
                  </a:rPr>
                  <a:t>1) </a:t>
                </a:r>
                <a:r>
                  <a:rPr lang="en-US" sz="2800" dirty="0" smtClean="0">
                    <a:latin typeface="+mj-lt"/>
                  </a:rPr>
                  <a:t>total IO cost!  </a:t>
                </a:r>
                <a:endParaRPr lang="en-US" sz="2800" dirty="0">
                  <a:latin typeface="+mj-lt"/>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3220405" y="6003844"/>
                <a:ext cx="5751189" cy="523220"/>
              </a:xfrm>
              <a:prstGeom prst="rect">
                <a:avLst/>
              </a:prstGeom>
              <a:blipFill rotWithShape="0">
                <a:blip r:embed="rId3"/>
                <a:stretch>
                  <a:fillRect/>
                </a:stretch>
              </a:blipFill>
              <a:effectLst>
                <a:outerShdw blurRad="50800" dist="12700" dir="2700000" algn="tl" rotWithShape="0">
                  <a:prstClr val="black">
                    <a:alpha val="40000"/>
                  </a:prstClr>
                </a:outerShdw>
              </a:effectLst>
            </p:spPr>
            <p:txBody>
              <a:bodyPr/>
              <a:lstStyle/>
              <a:p>
                <a:r>
                  <a:rPr lang="en-US">
                    <a:noFill/>
                  </a:rPr>
                  <a:t> </a:t>
                </a:r>
              </a:p>
            </p:txBody>
          </p:sp>
        </mc:Fallback>
      </mc:AlternateContent>
      <p:grpSp>
        <p:nvGrpSpPr>
          <p:cNvPr id="35" name="Group 34"/>
          <p:cNvGrpSpPr/>
          <p:nvPr/>
        </p:nvGrpSpPr>
        <p:grpSpPr>
          <a:xfrm>
            <a:off x="0" y="-22510"/>
            <a:ext cx="12192000" cy="307777"/>
            <a:chOff x="0" y="-22510"/>
            <a:chExt cx="12192000" cy="307777"/>
          </a:xfrm>
        </p:grpSpPr>
        <p:sp>
          <p:nvSpPr>
            <p:cNvPr id="37" name="Rectangle 3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8" name="TextBox 37"/>
            <p:cNvSpPr txBox="1"/>
            <p:nvPr/>
          </p:nvSpPr>
          <p:spPr>
            <a:xfrm>
              <a:off x="188780" y="-22510"/>
              <a:ext cx="4408707" cy="307777"/>
            </a:xfrm>
            <a:prstGeom prst="rect">
              <a:avLst/>
            </a:prstGeom>
            <a:noFill/>
          </p:spPr>
          <p:txBody>
            <a:bodyPr wrap="none" rtlCol="0">
              <a:spAutoFit/>
            </a:bodyPr>
            <a:lstStyle/>
            <a:p>
              <a:r>
                <a:rPr lang="en-US" sz="1400" b="1" i="1" smtClean="0">
                  <a:solidFill>
                    <a:schemeClr val="tx1">
                      <a:lumMod val="65000"/>
                      <a:lumOff val="35000"/>
                    </a:schemeClr>
                  </a:solidFill>
                  <a:latin typeface="+mj-lt"/>
                </a:rPr>
                <a:t>Lecture 12  </a:t>
              </a:r>
              <a:r>
                <a:rPr lang="en-US" sz="1400" b="1" i="1" dirty="0" smtClean="0">
                  <a:solidFill>
                    <a:schemeClr val="tx1">
                      <a:lumMod val="65000"/>
                      <a:lumOff val="35000"/>
                    </a:schemeClr>
                  </a:solidFill>
                  <a:latin typeface="+mj-lt"/>
                </a:rPr>
                <a:t>&gt;  Section 1  &gt;  External Merge Sort: Larger files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355027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5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Using B+1 buffer pages to reduce # of passes</a:t>
            </a:r>
            <a:endParaRPr lang="en-US" dirty="0"/>
          </a:p>
        </p:txBody>
      </p:sp>
      <p:sp>
        <p:nvSpPr>
          <p:cNvPr id="3" name="Content Placeholder 2"/>
          <p:cNvSpPr>
            <a:spLocks noGrp="1"/>
          </p:cNvSpPr>
          <p:nvPr>
            <p:ph idx="1"/>
          </p:nvPr>
        </p:nvSpPr>
        <p:spPr>
          <a:xfrm>
            <a:off x="838199" y="1825625"/>
            <a:ext cx="11020425" cy="2303464"/>
          </a:xfrm>
        </p:spPr>
        <p:txBody>
          <a:bodyPr>
            <a:normAutofit lnSpcReduction="10000"/>
          </a:bodyPr>
          <a:lstStyle/>
          <a:p>
            <a:pPr marL="0" indent="0">
              <a:buNone/>
            </a:pPr>
            <a:r>
              <a:rPr lang="en-US" dirty="0" smtClean="0"/>
              <a:t>Suppose we have B+1 buffer pages now; we can:</a:t>
            </a:r>
          </a:p>
          <a:p>
            <a:pPr marL="0" indent="0">
              <a:buNone/>
            </a:pPr>
            <a:endParaRPr lang="en-US" dirty="0" smtClean="0"/>
          </a:p>
          <a:p>
            <a:pPr marL="514350" indent="-514350">
              <a:buAutoNum type="arabicPeriod"/>
            </a:pPr>
            <a:r>
              <a:rPr lang="en-US" b="1" dirty="0" smtClean="0"/>
              <a:t>Increase length of initial runs</a:t>
            </a:r>
            <a:r>
              <a:rPr lang="en-US" dirty="0" smtClean="0"/>
              <a:t>. Sort B+1 at a time!</a:t>
            </a:r>
          </a:p>
          <a:p>
            <a:pPr marL="0" indent="0">
              <a:buNone/>
            </a:pPr>
            <a:r>
              <a:rPr lang="en-US" dirty="0" smtClean="0"/>
              <a:t>At the beginning, we can split the N pages into runs of length B+1 and sort these in memory</a:t>
            </a:r>
          </a:p>
        </p:txBody>
      </p:sp>
      <p:grpSp>
        <p:nvGrpSpPr>
          <p:cNvPr id="21" name="Group 20"/>
          <p:cNvGrpSpPr/>
          <p:nvPr/>
        </p:nvGrpSpPr>
        <p:grpSpPr>
          <a:xfrm>
            <a:off x="0" y="-22510"/>
            <a:ext cx="12192000" cy="307777"/>
            <a:chOff x="0" y="-22510"/>
            <a:chExt cx="12192000" cy="307777"/>
          </a:xfrm>
        </p:grpSpPr>
        <p:sp>
          <p:nvSpPr>
            <p:cNvPr id="22" name="Rectangle 21"/>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23" name="TextBox 22"/>
            <p:cNvSpPr txBox="1"/>
            <p:nvPr/>
          </p:nvSpPr>
          <p:spPr>
            <a:xfrm>
              <a:off x="188780" y="-22510"/>
              <a:ext cx="3876189" cy="307777"/>
            </a:xfrm>
            <a:prstGeom prst="rect">
              <a:avLst/>
            </a:prstGeom>
            <a:noFill/>
          </p:spPr>
          <p:txBody>
            <a:bodyPr wrap="none" rtlCol="0">
              <a:spAutoFit/>
            </a:bodyPr>
            <a:lstStyle/>
            <a:p>
              <a:r>
                <a:rPr lang="en-US" sz="1400" b="1" i="1" smtClean="0">
                  <a:solidFill>
                    <a:schemeClr val="tx1">
                      <a:lumMod val="65000"/>
                      <a:lumOff val="35000"/>
                    </a:schemeClr>
                  </a:solidFill>
                  <a:latin typeface="+mj-lt"/>
                </a:rPr>
                <a:t>Lecture 12  </a:t>
              </a:r>
              <a:r>
                <a:rPr lang="en-US" sz="1400" b="1" i="1" dirty="0" smtClean="0">
                  <a:solidFill>
                    <a:schemeClr val="tx1">
                      <a:lumMod val="65000"/>
                      <a:lumOff val="35000"/>
                    </a:schemeClr>
                  </a:solidFill>
                  <a:latin typeface="+mj-lt"/>
                </a:rPr>
                <a:t>&gt;  Section 1  &gt;  Optimizations for sorting</a:t>
              </a:r>
              <a:endParaRPr lang="en-US" sz="1400" b="1" i="1" dirty="0">
                <a:solidFill>
                  <a:schemeClr val="tx1">
                    <a:lumMod val="65000"/>
                    <a:lumOff val="35000"/>
                  </a:schemeClr>
                </a:solidFill>
                <a:latin typeface="+mj-lt"/>
              </a:endParaRPr>
            </a:p>
          </p:txBody>
        </p:sp>
      </p:grpSp>
      <p:grpSp>
        <p:nvGrpSpPr>
          <p:cNvPr id="4" name="Group 3"/>
          <p:cNvGrpSpPr/>
          <p:nvPr/>
        </p:nvGrpSpPr>
        <p:grpSpPr>
          <a:xfrm>
            <a:off x="791942" y="4129089"/>
            <a:ext cx="2622276" cy="2337878"/>
            <a:chOff x="791942" y="4129089"/>
            <a:chExt cx="2622276" cy="2337878"/>
          </a:xfrm>
        </p:grpSpPr>
        <mc:AlternateContent xmlns:mc="http://schemas.openxmlformats.org/markup-compatibility/2006" xmlns:a14="http://schemas.microsoft.com/office/drawing/2010/main">
          <mc:Choice Requires="a14">
            <p:sp>
              <p:nvSpPr>
                <p:cNvPr id="8" name="TextBox 7"/>
                <p:cNvSpPr txBox="1"/>
                <p:nvPr/>
              </p:nvSpPr>
              <p:spPr>
                <a:xfrm>
                  <a:off x="839529" y="4924094"/>
                  <a:ext cx="2574689" cy="461665"/>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charset="0"/>
                          </a:rPr>
                          <m:t>2</m:t>
                        </m:r>
                        <m:r>
                          <a:rPr lang="en-US" sz="2400" b="0" i="1" dirty="0" smtClean="0">
                            <a:latin typeface="Cambria Math" charset="0"/>
                          </a:rPr>
                          <m:t>𝑁</m:t>
                        </m:r>
                        <m:r>
                          <a:rPr lang="en-US" sz="2400" b="0" i="1" dirty="0" smtClean="0">
                            <a:latin typeface="Cambria Math" charset="0"/>
                          </a:rPr>
                          <m:t>(</m:t>
                        </m:r>
                        <m:d>
                          <m:dPr>
                            <m:begChr m:val="⌈"/>
                            <m:endChr m:val="⌉"/>
                            <m:ctrlPr>
                              <a:rPr lang="en-US" sz="2400" b="0" i="1" dirty="0" smtClean="0">
                                <a:latin typeface="Cambria Math" charset="0"/>
                              </a:rPr>
                            </m:ctrlPr>
                          </m:dPr>
                          <m:e>
                            <m:func>
                              <m:funcPr>
                                <m:ctrlPr>
                                  <a:rPr lang="en-US" sz="2400" i="1" dirty="0">
                                    <a:latin typeface="Cambria Math" charset="0"/>
                                  </a:rPr>
                                </m:ctrlPr>
                              </m:funcPr>
                              <m:fName>
                                <m:sSub>
                                  <m:sSubPr>
                                    <m:ctrlPr>
                                      <a:rPr lang="en-US" sz="2400" i="1" dirty="0">
                                        <a:latin typeface="Cambria Math" charset="0"/>
                                      </a:rPr>
                                    </m:ctrlPr>
                                  </m:sSubPr>
                                  <m:e>
                                    <m:r>
                                      <m:rPr>
                                        <m:sty m:val="p"/>
                                      </m:rPr>
                                      <a:rPr lang="en-US" sz="2400" dirty="0">
                                        <a:latin typeface="Cambria Math" charset="0"/>
                                      </a:rPr>
                                      <m:t>log</m:t>
                                    </m:r>
                                  </m:e>
                                  <m:sub>
                                    <m:r>
                                      <a:rPr lang="en-US" sz="2400" i="1" dirty="0">
                                        <a:latin typeface="Cambria Math" charset="0"/>
                                      </a:rPr>
                                      <m:t>2</m:t>
                                    </m:r>
                                  </m:sub>
                                </m:sSub>
                              </m:fName>
                              <m:e>
                                <m:r>
                                  <a:rPr lang="en-US" sz="2400" i="1" dirty="0">
                                    <a:latin typeface="Cambria Math" charset="0"/>
                                  </a:rPr>
                                  <m:t>𝑁</m:t>
                                </m:r>
                              </m:e>
                            </m:func>
                          </m:e>
                        </m:d>
                        <m:r>
                          <a:rPr lang="en-US" sz="2400" b="0" i="1" dirty="0" smtClean="0">
                            <a:latin typeface="Cambria Math" charset="0"/>
                          </a:rPr>
                          <m:t>+1)</m:t>
                        </m:r>
                      </m:oMath>
                    </m:oMathPara>
                  </a14:m>
                  <a:endParaRPr lang="en-US" sz="2400" dirty="0">
                    <a:latin typeface="+mj-lt"/>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839529" y="4924094"/>
                  <a:ext cx="2574689" cy="461665"/>
                </a:xfrm>
                <a:prstGeom prst="rect">
                  <a:avLst/>
                </a:prstGeom>
                <a:blipFill rotWithShape="0">
                  <a:blip r:embed="rId2"/>
                  <a:stretch>
                    <a:fillRect/>
                  </a:stretch>
                </a:blipFill>
                <a:effectLst>
                  <a:outerShdw blurRad="50800" dist="12700" dir="2700000" algn="tl" rotWithShape="0">
                    <a:prstClr val="black">
                      <a:alpha val="40000"/>
                    </a:prstClr>
                  </a:outerShdw>
                </a:effectLst>
              </p:spPr>
              <p:txBody>
                <a:bodyPr/>
                <a:lstStyle/>
                <a:p>
                  <a:r>
                    <a:rPr lang="en-US">
                      <a:noFill/>
                    </a:rPr>
                    <a:t> </a:t>
                  </a:r>
                </a:p>
              </p:txBody>
            </p:sp>
          </mc:Fallback>
        </mc:AlternateContent>
        <p:sp>
          <p:nvSpPr>
            <p:cNvPr id="5" name="TextBox 4"/>
            <p:cNvSpPr txBox="1"/>
            <p:nvPr/>
          </p:nvSpPr>
          <p:spPr>
            <a:xfrm>
              <a:off x="791942" y="4129089"/>
              <a:ext cx="1160702" cy="461665"/>
            </a:xfrm>
            <a:prstGeom prst="rect">
              <a:avLst/>
            </a:prstGeom>
            <a:noFill/>
          </p:spPr>
          <p:txBody>
            <a:bodyPr wrap="none" rtlCol="0">
              <a:spAutoFit/>
            </a:bodyPr>
            <a:lstStyle/>
            <a:p>
              <a:r>
                <a:rPr lang="en-US" sz="2400" u="sng" dirty="0" smtClean="0">
                  <a:latin typeface="+mj-lt"/>
                </a:rPr>
                <a:t>IO Cost:</a:t>
              </a:r>
              <a:endParaRPr lang="en-US" sz="2400" u="sng" dirty="0">
                <a:latin typeface="+mj-lt"/>
              </a:endParaRPr>
            </a:p>
          </p:txBody>
        </p:sp>
        <p:sp>
          <p:nvSpPr>
            <p:cNvPr id="26" name="TextBox 25"/>
            <p:cNvSpPr txBox="1"/>
            <p:nvPr/>
          </p:nvSpPr>
          <p:spPr>
            <a:xfrm>
              <a:off x="838199" y="5635970"/>
              <a:ext cx="2576019" cy="830997"/>
            </a:xfrm>
            <a:prstGeom prst="rect">
              <a:avLst/>
            </a:prstGeom>
            <a:noFill/>
          </p:spPr>
          <p:txBody>
            <a:bodyPr wrap="square" rtlCol="0">
              <a:spAutoFit/>
            </a:bodyPr>
            <a:lstStyle/>
            <a:p>
              <a:r>
                <a:rPr lang="en-US" sz="2400" dirty="0" smtClean="0">
                  <a:latin typeface="+mj-lt"/>
                </a:rPr>
                <a:t>Starting with runs of length 1</a:t>
              </a:r>
              <a:endParaRPr lang="en-US" sz="2400" dirty="0">
                <a:latin typeface="+mj-lt"/>
              </a:endParaRPr>
            </a:p>
          </p:txBody>
        </p:sp>
      </p:grpSp>
      <p:grpSp>
        <p:nvGrpSpPr>
          <p:cNvPr id="6" name="Group 5"/>
          <p:cNvGrpSpPr/>
          <p:nvPr/>
        </p:nvGrpSpPr>
        <p:grpSpPr>
          <a:xfrm>
            <a:off x="3599546" y="4758084"/>
            <a:ext cx="3813302" cy="1708883"/>
            <a:chOff x="3599546" y="4758084"/>
            <a:chExt cx="3813302" cy="1708883"/>
          </a:xfrm>
        </p:grpSpPr>
        <p:sp>
          <p:nvSpPr>
            <p:cNvPr id="10" name="Down Arrow 9"/>
            <p:cNvSpPr/>
            <p:nvPr/>
          </p:nvSpPr>
          <p:spPr>
            <a:xfrm rot="16200000">
              <a:off x="3667302" y="4926023"/>
              <a:ext cx="322292" cy="45780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mc:AlternateContent xmlns:mc="http://schemas.openxmlformats.org/markup-compatibility/2006" xmlns:a14="http://schemas.microsoft.com/office/drawing/2010/main">
          <mc:Choice Requires="a14">
            <p:sp>
              <p:nvSpPr>
                <p:cNvPr id="15" name="TextBox 14"/>
                <p:cNvSpPr txBox="1"/>
                <p:nvPr/>
              </p:nvSpPr>
              <p:spPr>
                <a:xfrm>
                  <a:off x="4242678" y="4758084"/>
                  <a:ext cx="3170170" cy="793679"/>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charset="0"/>
                          </a:rPr>
                          <m:t>2</m:t>
                        </m:r>
                        <m:r>
                          <a:rPr lang="en-US" sz="2400" b="0" i="1" dirty="0" smtClean="0">
                            <a:latin typeface="Cambria Math" charset="0"/>
                          </a:rPr>
                          <m:t>𝑁</m:t>
                        </m:r>
                        <m:r>
                          <a:rPr lang="en-US" sz="2400" b="0" i="1" dirty="0" smtClean="0">
                            <a:latin typeface="Cambria Math" charset="0"/>
                          </a:rPr>
                          <m:t>(</m:t>
                        </m:r>
                        <m:d>
                          <m:dPr>
                            <m:begChr m:val="⌈"/>
                            <m:endChr m:val="⌉"/>
                            <m:ctrlPr>
                              <a:rPr lang="en-US" sz="2400" b="0" i="1" dirty="0" smtClean="0">
                                <a:latin typeface="Cambria Math" charset="0"/>
                              </a:rPr>
                            </m:ctrlPr>
                          </m:dPr>
                          <m:e>
                            <m:func>
                              <m:funcPr>
                                <m:ctrlPr>
                                  <a:rPr lang="en-US" sz="2400" i="1" dirty="0">
                                    <a:latin typeface="Cambria Math" charset="0"/>
                                  </a:rPr>
                                </m:ctrlPr>
                              </m:funcPr>
                              <m:fName>
                                <m:sSub>
                                  <m:sSubPr>
                                    <m:ctrlPr>
                                      <a:rPr lang="en-US" sz="2400" i="1" dirty="0">
                                        <a:latin typeface="Cambria Math" charset="0"/>
                                      </a:rPr>
                                    </m:ctrlPr>
                                  </m:sSubPr>
                                  <m:e>
                                    <m:r>
                                      <m:rPr>
                                        <m:sty m:val="p"/>
                                      </m:rPr>
                                      <a:rPr lang="en-US" sz="2400" dirty="0">
                                        <a:latin typeface="Cambria Math" charset="0"/>
                                      </a:rPr>
                                      <m:t>log</m:t>
                                    </m:r>
                                  </m:e>
                                  <m:sub>
                                    <m:r>
                                      <a:rPr lang="en-US" sz="2400" i="1" dirty="0">
                                        <a:latin typeface="Cambria Math" charset="0"/>
                                      </a:rPr>
                                      <m:t>2</m:t>
                                    </m:r>
                                  </m:sub>
                                </m:sSub>
                              </m:fName>
                              <m:e>
                                <m:f>
                                  <m:fPr>
                                    <m:ctrlPr>
                                      <a:rPr lang="en-US" sz="2400" i="1" dirty="0" smtClean="0">
                                        <a:latin typeface="Cambria Math" charset="0"/>
                                      </a:rPr>
                                    </m:ctrlPr>
                                  </m:fPr>
                                  <m:num>
                                    <m:r>
                                      <a:rPr lang="en-US" sz="2400" b="1" i="1" dirty="0" smtClean="0">
                                        <a:solidFill>
                                          <a:schemeClr val="tx1"/>
                                        </a:solidFill>
                                        <a:latin typeface="Cambria Math" charset="0"/>
                                      </a:rPr>
                                      <m:t>𝑵</m:t>
                                    </m:r>
                                  </m:num>
                                  <m:den>
                                    <m:r>
                                      <a:rPr lang="en-US" sz="2400" b="1" i="1" dirty="0" smtClean="0">
                                        <a:solidFill>
                                          <a:srgbClr val="FF0000"/>
                                        </a:solidFill>
                                        <a:latin typeface="Cambria Math" charset="0"/>
                                      </a:rPr>
                                      <m:t>𝑩</m:t>
                                    </m:r>
                                    <m:r>
                                      <a:rPr lang="en-US" sz="2400" b="1" i="1" dirty="0" smtClean="0">
                                        <a:solidFill>
                                          <a:srgbClr val="FF0000"/>
                                        </a:solidFill>
                                        <a:latin typeface="Cambria Math" charset="0"/>
                                      </a:rPr>
                                      <m:t>+</m:t>
                                    </m:r>
                                    <m:r>
                                      <a:rPr lang="en-US" sz="2400" b="1" i="1" dirty="0" smtClean="0">
                                        <a:solidFill>
                                          <a:srgbClr val="FF0000"/>
                                        </a:solidFill>
                                        <a:latin typeface="Cambria Math" charset="0"/>
                                      </a:rPr>
                                      <m:t>𝟏</m:t>
                                    </m:r>
                                  </m:den>
                                </m:f>
                              </m:e>
                            </m:func>
                          </m:e>
                        </m:d>
                        <m:r>
                          <a:rPr lang="en-US" sz="2400" b="0" i="1" dirty="0" smtClean="0">
                            <a:latin typeface="Cambria Math" charset="0"/>
                          </a:rPr>
                          <m:t>+1)</m:t>
                        </m:r>
                      </m:oMath>
                    </m:oMathPara>
                  </a14:m>
                  <a:endParaRPr lang="en-US" sz="2400" dirty="0">
                    <a:latin typeface="+mj-lt"/>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4242678" y="4758084"/>
                  <a:ext cx="3170170" cy="793679"/>
                </a:xfrm>
                <a:prstGeom prst="rect">
                  <a:avLst/>
                </a:prstGeom>
                <a:blipFill rotWithShape="0">
                  <a:blip r:embed="rId3"/>
                  <a:stretch>
                    <a:fillRect/>
                  </a:stretch>
                </a:blipFill>
                <a:effectLst>
                  <a:outerShdw blurRad="50800" dist="12700" dir="2700000" algn="tl" rotWithShape="0">
                    <a:prstClr val="black">
                      <a:alpha val="40000"/>
                    </a:prstClr>
                  </a:outerShdw>
                </a:effectLst>
              </p:spPr>
              <p:txBody>
                <a:bodyPr/>
                <a:lstStyle/>
                <a:p>
                  <a:r>
                    <a:rPr lang="en-US">
                      <a:noFill/>
                    </a:rPr>
                    <a:t> </a:t>
                  </a:r>
                </a:p>
              </p:txBody>
            </p:sp>
          </mc:Fallback>
        </mc:AlternateContent>
        <p:sp>
          <p:nvSpPr>
            <p:cNvPr id="27" name="TextBox 26"/>
            <p:cNvSpPr txBox="1"/>
            <p:nvPr/>
          </p:nvSpPr>
          <p:spPr>
            <a:xfrm>
              <a:off x="4242678" y="5635970"/>
              <a:ext cx="3170170" cy="830997"/>
            </a:xfrm>
            <a:prstGeom prst="rect">
              <a:avLst/>
            </a:prstGeom>
            <a:noFill/>
          </p:spPr>
          <p:txBody>
            <a:bodyPr wrap="square" rtlCol="0">
              <a:spAutoFit/>
            </a:bodyPr>
            <a:lstStyle/>
            <a:p>
              <a:r>
                <a:rPr lang="en-US" sz="2400" dirty="0" smtClean="0">
                  <a:latin typeface="+mj-lt"/>
                </a:rPr>
                <a:t>Starting with runs of length </a:t>
              </a:r>
              <a:r>
                <a:rPr lang="en-US" sz="2400" b="1" i="1" dirty="0" smtClean="0">
                  <a:latin typeface="+mj-lt"/>
                </a:rPr>
                <a:t>B+1</a:t>
              </a:r>
              <a:endParaRPr lang="en-US" sz="2400" dirty="0">
                <a:latin typeface="+mj-lt"/>
              </a:endParaRPr>
            </a:p>
          </p:txBody>
        </p:sp>
      </p:grpSp>
    </p:spTree>
    <p:extLst>
      <p:ext uri="{BB962C8B-B14F-4D97-AF65-F5344CB8AC3E}">
        <p14:creationId xmlns:p14="http://schemas.microsoft.com/office/powerpoint/2010/main" val="202626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Using B+1 buffer pages to reduce # of passes</a:t>
            </a:r>
            <a:endParaRPr lang="en-US" dirty="0"/>
          </a:p>
        </p:txBody>
      </p:sp>
      <p:sp>
        <p:nvSpPr>
          <p:cNvPr id="3" name="Content Placeholder 2"/>
          <p:cNvSpPr>
            <a:spLocks noGrp="1"/>
          </p:cNvSpPr>
          <p:nvPr>
            <p:ph idx="1"/>
          </p:nvPr>
        </p:nvSpPr>
        <p:spPr>
          <a:xfrm>
            <a:off x="838199" y="1825625"/>
            <a:ext cx="11020425" cy="2303464"/>
          </a:xfrm>
        </p:spPr>
        <p:txBody>
          <a:bodyPr>
            <a:normAutofit lnSpcReduction="10000"/>
          </a:bodyPr>
          <a:lstStyle/>
          <a:p>
            <a:pPr marL="0" indent="0">
              <a:buNone/>
            </a:pPr>
            <a:r>
              <a:rPr lang="en-US" dirty="0" smtClean="0"/>
              <a:t>Suppose we have B+1 buffer pages now; we can:</a:t>
            </a:r>
          </a:p>
          <a:p>
            <a:pPr marL="0" indent="0">
              <a:buNone/>
            </a:pPr>
            <a:endParaRPr lang="en-US" dirty="0" smtClean="0"/>
          </a:p>
          <a:p>
            <a:pPr marL="0" indent="0">
              <a:buNone/>
            </a:pPr>
            <a:r>
              <a:rPr lang="en-US" b="1" dirty="0" smtClean="0"/>
              <a:t>2. Perform a B-way merge</a:t>
            </a:r>
            <a:r>
              <a:rPr lang="en-US" dirty="0" smtClean="0"/>
              <a:t>. </a:t>
            </a:r>
          </a:p>
          <a:p>
            <a:pPr marL="0" indent="0">
              <a:buNone/>
            </a:pPr>
            <a:r>
              <a:rPr lang="en-US" dirty="0" smtClean="0"/>
              <a:t>On each pass, we can merge groups of </a:t>
            </a:r>
            <a:r>
              <a:rPr lang="en-US" b="1" i="1" dirty="0" smtClean="0"/>
              <a:t>B </a:t>
            </a:r>
            <a:r>
              <a:rPr lang="en-US" dirty="0" smtClean="0"/>
              <a:t>runs at a time (vs. merging pairs of runs)!</a:t>
            </a:r>
          </a:p>
        </p:txBody>
      </p:sp>
      <p:grpSp>
        <p:nvGrpSpPr>
          <p:cNvPr id="21" name="Group 20"/>
          <p:cNvGrpSpPr/>
          <p:nvPr/>
        </p:nvGrpSpPr>
        <p:grpSpPr>
          <a:xfrm>
            <a:off x="0" y="-22510"/>
            <a:ext cx="12192000" cy="307777"/>
            <a:chOff x="0" y="-22510"/>
            <a:chExt cx="12192000" cy="307777"/>
          </a:xfrm>
        </p:grpSpPr>
        <p:sp>
          <p:nvSpPr>
            <p:cNvPr id="22" name="Rectangle 21"/>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23" name="TextBox 22"/>
            <p:cNvSpPr txBox="1"/>
            <p:nvPr/>
          </p:nvSpPr>
          <p:spPr>
            <a:xfrm>
              <a:off x="188780" y="-22510"/>
              <a:ext cx="3876189" cy="307777"/>
            </a:xfrm>
            <a:prstGeom prst="rect">
              <a:avLst/>
            </a:prstGeom>
            <a:noFill/>
          </p:spPr>
          <p:txBody>
            <a:bodyPr wrap="none" rtlCol="0">
              <a:spAutoFit/>
            </a:bodyPr>
            <a:lstStyle/>
            <a:p>
              <a:r>
                <a:rPr lang="en-US" sz="1400" b="1" i="1" smtClean="0">
                  <a:solidFill>
                    <a:schemeClr val="tx1">
                      <a:lumMod val="65000"/>
                      <a:lumOff val="35000"/>
                    </a:schemeClr>
                  </a:solidFill>
                  <a:latin typeface="+mj-lt"/>
                </a:rPr>
                <a:t>Lecture 12  </a:t>
              </a:r>
              <a:r>
                <a:rPr lang="en-US" sz="1400" b="1" i="1" dirty="0" smtClean="0">
                  <a:solidFill>
                    <a:schemeClr val="tx1">
                      <a:lumMod val="65000"/>
                      <a:lumOff val="35000"/>
                    </a:schemeClr>
                  </a:solidFill>
                  <a:latin typeface="+mj-lt"/>
                </a:rPr>
                <a:t>&gt;  Section 1  &gt;  Optimizations for sorting</a:t>
              </a:r>
              <a:endParaRPr lang="en-US" sz="1400" b="1" i="1" dirty="0">
                <a:solidFill>
                  <a:schemeClr val="tx1">
                    <a:lumMod val="65000"/>
                    <a:lumOff val="35000"/>
                  </a:schemeClr>
                </a:solidFill>
                <a:latin typeface="+mj-lt"/>
              </a:endParaRPr>
            </a:p>
          </p:txBody>
        </p:sp>
      </p:grpSp>
      <p:sp>
        <p:nvSpPr>
          <p:cNvPr id="29" name="TextBox 28"/>
          <p:cNvSpPr txBox="1"/>
          <p:nvPr/>
        </p:nvSpPr>
        <p:spPr>
          <a:xfrm>
            <a:off x="791942" y="4129089"/>
            <a:ext cx="1160702" cy="461665"/>
          </a:xfrm>
          <a:prstGeom prst="rect">
            <a:avLst/>
          </a:prstGeom>
          <a:noFill/>
        </p:spPr>
        <p:txBody>
          <a:bodyPr wrap="none" rtlCol="0">
            <a:spAutoFit/>
          </a:bodyPr>
          <a:lstStyle/>
          <a:p>
            <a:r>
              <a:rPr lang="en-US" sz="2400" u="sng" dirty="0" smtClean="0">
                <a:latin typeface="+mj-lt"/>
              </a:rPr>
              <a:t>IO Cost:</a:t>
            </a:r>
            <a:endParaRPr lang="en-US" sz="2400" u="sng" dirty="0">
              <a:latin typeface="+mj-lt"/>
            </a:endParaRPr>
          </a:p>
        </p:txBody>
      </p:sp>
      <p:grpSp>
        <p:nvGrpSpPr>
          <p:cNvPr id="4" name="Group 3"/>
          <p:cNvGrpSpPr/>
          <p:nvPr/>
        </p:nvGrpSpPr>
        <p:grpSpPr>
          <a:xfrm>
            <a:off x="838199" y="4758084"/>
            <a:ext cx="6574649" cy="1708883"/>
            <a:chOff x="838199" y="4758084"/>
            <a:chExt cx="6574649" cy="1708883"/>
          </a:xfrm>
        </p:grpSpPr>
        <mc:AlternateContent xmlns:mc="http://schemas.openxmlformats.org/markup-compatibility/2006" xmlns:a14="http://schemas.microsoft.com/office/drawing/2010/main">
          <mc:Choice Requires="a14">
            <p:sp>
              <p:nvSpPr>
                <p:cNvPr id="28" name="TextBox 27"/>
                <p:cNvSpPr txBox="1"/>
                <p:nvPr/>
              </p:nvSpPr>
              <p:spPr>
                <a:xfrm>
                  <a:off x="839529" y="4924094"/>
                  <a:ext cx="2574689" cy="461665"/>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charset="0"/>
                          </a:rPr>
                          <m:t>2</m:t>
                        </m:r>
                        <m:r>
                          <a:rPr lang="en-US" sz="2400" b="0" i="1" dirty="0" smtClean="0">
                            <a:latin typeface="Cambria Math" charset="0"/>
                          </a:rPr>
                          <m:t>𝑁</m:t>
                        </m:r>
                        <m:r>
                          <a:rPr lang="en-US" sz="2400" b="0" i="1" dirty="0" smtClean="0">
                            <a:latin typeface="Cambria Math" charset="0"/>
                          </a:rPr>
                          <m:t>(</m:t>
                        </m:r>
                        <m:d>
                          <m:dPr>
                            <m:begChr m:val="⌈"/>
                            <m:endChr m:val="⌉"/>
                            <m:ctrlPr>
                              <a:rPr lang="en-US" sz="2400" b="0" i="1" dirty="0" smtClean="0">
                                <a:latin typeface="Cambria Math" charset="0"/>
                              </a:rPr>
                            </m:ctrlPr>
                          </m:dPr>
                          <m:e>
                            <m:func>
                              <m:funcPr>
                                <m:ctrlPr>
                                  <a:rPr lang="en-US" sz="2400" i="1" dirty="0">
                                    <a:latin typeface="Cambria Math" charset="0"/>
                                  </a:rPr>
                                </m:ctrlPr>
                              </m:funcPr>
                              <m:fName>
                                <m:sSub>
                                  <m:sSubPr>
                                    <m:ctrlPr>
                                      <a:rPr lang="en-US" sz="2400" i="1" dirty="0">
                                        <a:latin typeface="Cambria Math" charset="0"/>
                                      </a:rPr>
                                    </m:ctrlPr>
                                  </m:sSubPr>
                                  <m:e>
                                    <m:r>
                                      <m:rPr>
                                        <m:sty m:val="p"/>
                                      </m:rPr>
                                      <a:rPr lang="en-US" sz="2400" dirty="0">
                                        <a:latin typeface="Cambria Math" charset="0"/>
                                      </a:rPr>
                                      <m:t>log</m:t>
                                    </m:r>
                                  </m:e>
                                  <m:sub>
                                    <m:r>
                                      <a:rPr lang="en-US" sz="2400" i="1" dirty="0">
                                        <a:latin typeface="Cambria Math" charset="0"/>
                                      </a:rPr>
                                      <m:t>2</m:t>
                                    </m:r>
                                  </m:sub>
                                </m:sSub>
                              </m:fName>
                              <m:e>
                                <m:r>
                                  <a:rPr lang="en-US" sz="2400" i="1" dirty="0">
                                    <a:latin typeface="Cambria Math" charset="0"/>
                                  </a:rPr>
                                  <m:t>𝑁</m:t>
                                </m:r>
                              </m:e>
                            </m:func>
                          </m:e>
                        </m:d>
                        <m:r>
                          <a:rPr lang="en-US" sz="2400" b="0" i="1" dirty="0" smtClean="0">
                            <a:latin typeface="Cambria Math" charset="0"/>
                          </a:rPr>
                          <m:t>+1)</m:t>
                        </m:r>
                      </m:oMath>
                    </m:oMathPara>
                  </a14:m>
                  <a:endParaRPr lang="en-US" sz="2400" dirty="0">
                    <a:latin typeface="+mj-lt"/>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839529" y="4924094"/>
                  <a:ext cx="2574689" cy="461665"/>
                </a:xfrm>
                <a:prstGeom prst="rect">
                  <a:avLst/>
                </a:prstGeom>
                <a:blipFill rotWithShape="0">
                  <a:blip r:embed="rId2"/>
                  <a:stretch>
                    <a:fillRect/>
                  </a:stretch>
                </a:blipFill>
                <a:effectLst>
                  <a:outerShdw blurRad="50800" dist="12700" dir="2700000" algn="tl" rotWithShape="0">
                    <a:prstClr val="black">
                      <a:alpha val="40000"/>
                    </a:prstClr>
                  </a:outerShdw>
                </a:effectLst>
              </p:spPr>
              <p:txBody>
                <a:bodyPr/>
                <a:lstStyle/>
                <a:p>
                  <a:r>
                    <a:rPr lang="en-US">
                      <a:noFill/>
                    </a:rPr>
                    <a:t> </a:t>
                  </a:r>
                </a:p>
              </p:txBody>
            </p:sp>
          </mc:Fallback>
        </mc:AlternateContent>
        <p:sp>
          <p:nvSpPr>
            <p:cNvPr id="30" name="Down Arrow 29"/>
            <p:cNvSpPr/>
            <p:nvPr/>
          </p:nvSpPr>
          <p:spPr>
            <a:xfrm rot="16200000">
              <a:off x="3667302" y="4926023"/>
              <a:ext cx="322292" cy="45780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mc:AlternateContent xmlns:mc="http://schemas.openxmlformats.org/markup-compatibility/2006" xmlns:a14="http://schemas.microsoft.com/office/drawing/2010/main">
          <mc:Choice Requires="a14">
            <p:sp>
              <p:nvSpPr>
                <p:cNvPr id="31" name="TextBox 30"/>
                <p:cNvSpPr txBox="1"/>
                <p:nvPr/>
              </p:nvSpPr>
              <p:spPr>
                <a:xfrm>
                  <a:off x="4242678" y="4758084"/>
                  <a:ext cx="3170170" cy="793679"/>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charset="0"/>
                          </a:rPr>
                          <m:t>2</m:t>
                        </m:r>
                        <m:r>
                          <a:rPr lang="en-US" sz="2400" b="0" i="1" dirty="0" smtClean="0">
                            <a:latin typeface="Cambria Math" charset="0"/>
                          </a:rPr>
                          <m:t>𝑁</m:t>
                        </m:r>
                        <m:r>
                          <a:rPr lang="en-US" sz="2400" b="0" i="1" dirty="0" smtClean="0">
                            <a:latin typeface="Cambria Math" charset="0"/>
                          </a:rPr>
                          <m:t>(</m:t>
                        </m:r>
                        <m:d>
                          <m:dPr>
                            <m:begChr m:val="⌈"/>
                            <m:endChr m:val="⌉"/>
                            <m:ctrlPr>
                              <a:rPr lang="en-US" sz="2400" b="0" i="1" dirty="0" smtClean="0">
                                <a:latin typeface="Cambria Math" charset="0"/>
                              </a:rPr>
                            </m:ctrlPr>
                          </m:dPr>
                          <m:e>
                            <m:func>
                              <m:funcPr>
                                <m:ctrlPr>
                                  <a:rPr lang="en-US" sz="2400" i="1" dirty="0">
                                    <a:latin typeface="Cambria Math" charset="0"/>
                                  </a:rPr>
                                </m:ctrlPr>
                              </m:funcPr>
                              <m:fName>
                                <m:sSub>
                                  <m:sSubPr>
                                    <m:ctrlPr>
                                      <a:rPr lang="en-US" sz="2400" i="1" dirty="0">
                                        <a:latin typeface="Cambria Math" charset="0"/>
                                      </a:rPr>
                                    </m:ctrlPr>
                                  </m:sSubPr>
                                  <m:e>
                                    <m:r>
                                      <m:rPr>
                                        <m:sty m:val="p"/>
                                      </m:rPr>
                                      <a:rPr lang="en-US" sz="2400" dirty="0">
                                        <a:latin typeface="Cambria Math" charset="0"/>
                                      </a:rPr>
                                      <m:t>log</m:t>
                                    </m:r>
                                  </m:e>
                                  <m:sub>
                                    <m:r>
                                      <a:rPr lang="en-US" sz="2400" i="1" dirty="0">
                                        <a:latin typeface="Cambria Math" charset="0"/>
                                      </a:rPr>
                                      <m:t>2</m:t>
                                    </m:r>
                                  </m:sub>
                                </m:sSub>
                              </m:fName>
                              <m:e>
                                <m:f>
                                  <m:fPr>
                                    <m:ctrlPr>
                                      <a:rPr lang="en-US" sz="2400" i="1" dirty="0" smtClean="0">
                                        <a:latin typeface="Cambria Math" charset="0"/>
                                      </a:rPr>
                                    </m:ctrlPr>
                                  </m:fPr>
                                  <m:num>
                                    <m:r>
                                      <a:rPr lang="en-US" sz="2400" b="1" i="1" dirty="0" smtClean="0">
                                        <a:solidFill>
                                          <a:schemeClr val="tx1"/>
                                        </a:solidFill>
                                        <a:latin typeface="Cambria Math" charset="0"/>
                                      </a:rPr>
                                      <m:t>𝑵</m:t>
                                    </m:r>
                                  </m:num>
                                  <m:den>
                                    <m:r>
                                      <a:rPr lang="en-US" sz="2400" b="1" i="1" dirty="0" smtClean="0">
                                        <a:solidFill>
                                          <a:srgbClr val="FF0000"/>
                                        </a:solidFill>
                                        <a:latin typeface="Cambria Math" charset="0"/>
                                      </a:rPr>
                                      <m:t>𝑩</m:t>
                                    </m:r>
                                    <m:r>
                                      <a:rPr lang="en-US" sz="2400" b="1" i="1" dirty="0" smtClean="0">
                                        <a:solidFill>
                                          <a:srgbClr val="FF0000"/>
                                        </a:solidFill>
                                        <a:latin typeface="Cambria Math" charset="0"/>
                                      </a:rPr>
                                      <m:t>+</m:t>
                                    </m:r>
                                    <m:r>
                                      <a:rPr lang="en-US" sz="2400" b="1" i="1" dirty="0" smtClean="0">
                                        <a:solidFill>
                                          <a:srgbClr val="FF0000"/>
                                        </a:solidFill>
                                        <a:latin typeface="Cambria Math" charset="0"/>
                                      </a:rPr>
                                      <m:t>𝟏</m:t>
                                    </m:r>
                                  </m:den>
                                </m:f>
                              </m:e>
                            </m:func>
                          </m:e>
                        </m:d>
                        <m:r>
                          <a:rPr lang="en-US" sz="2400" b="0" i="1" dirty="0" smtClean="0">
                            <a:latin typeface="Cambria Math" charset="0"/>
                          </a:rPr>
                          <m:t>+1)</m:t>
                        </m:r>
                      </m:oMath>
                    </m:oMathPara>
                  </a14:m>
                  <a:endParaRPr lang="en-US" sz="2400" dirty="0">
                    <a:latin typeface="+mj-lt"/>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4242678" y="4758084"/>
                  <a:ext cx="3170170" cy="793679"/>
                </a:xfrm>
                <a:prstGeom prst="rect">
                  <a:avLst/>
                </a:prstGeom>
                <a:blipFill rotWithShape="0">
                  <a:blip r:embed="rId3"/>
                  <a:stretch>
                    <a:fillRect/>
                  </a:stretch>
                </a:blipFill>
                <a:effectLst>
                  <a:outerShdw blurRad="50800" dist="12700" dir="2700000" algn="tl" rotWithShape="0">
                    <a:prstClr val="black">
                      <a:alpha val="40000"/>
                    </a:prstClr>
                  </a:outerShdw>
                </a:effectLst>
              </p:spPr>
              <p:txBody>
                <a:bodyPr/>
                <a:lstStyle/>
                <a:p>
                  <a:r>
                    <a:rPr lang="en-US">
                      <a:noFill/>
                    </a:rPr>
                    <a:t> </a:t>
                  </a:r>
                </a:p>
              </p:txBody>
            </p:sp>
          </mc:Fallback>
        </mc:AlternateContent>
        <p:sp>
          <p:nvSpPr>
            <p:cNvPr id="32" name="TextBox 31"/>
            <p:cNvSpPr txBox="1"/>
            <p:nvPr/>
          </p:nvSpPr>
          <p:spPr>
            <a:xfrm>
              <a:off x="838199" y="5635970"/>
              <a:ext cx="2576019" cy="830997"/>
            </a:xfrm>
            <a:prstGeom prst="rect">
              <a:avLst/>
            </a:prstGeom>
            <a:noFill/>
          </p:spPr>
          <p:txBody>
            <a:bodyPr wrap="square" rtlCol="0">
              <a:spAutoFit/>
            </a:bodyPr>
            <a:lstStyle/>
            <a:p>
              <a:r>
                <a:rPr lang="en-US" sz="2400" dirty="0" smtClean="0">
                  <a:latin typeface="+mj-lt"/>
                </a:rPr>
                <a:t>Starting with runs of length 1</a:t>
              </a:r>
              <a:endParaRPr lang="en-US" sz="2400" dirty="0">
                <a:latin typeface="+mj-lt"/>
              </a:endParaRPr>
            </a:p>
          </p:txBody>
        </p:sp>
        <p:sp>
          <p:nvSpPr>
            <p:cNvPr id="33" name="TextBox 32"/>
            <p:cNvSpPr txBox="1"/>
            <p:nvPr/>
          </p:nvSpPr>
          <p:spPr>
            <a:xfrm>
              <a:off x="4242678" y="5635970"/>
              <a:ext cx="3170170" cy="830997"/>
            </a:xfrm>
            <a:prstGeom prst="rect">
              <a:avLst/>
            </a:prstGeom>
            <a:noFill/>
          </p:spPr>
          <p:txBody>
            <a:bodyPr wrap="square" rtlCol="0">
              <a:spAutoFit/>
            </a:bodyPr>
            <a:lstStyle/>
            <a:p>
              <a:r>
                <a:rPr lang="en-US" sz="2400" dirty="0" smtClean="0">
                  <a:latin typeface="+mj-lt"/>
                </a:rPr>
                <a:t>Starting with runs of length </a:t>
              </a:r>
              <a:r>
                <a:rPr lang="en-US" sz="2400" b="1" i="1" dirty="0" smtClean="0">
                  <a:latin typeface="+mj-lt"/>
                </a:rPr>
                <a:t>B+1</a:t>
              </a:r>
              <a:endParaRPr lang="en-US" sz="2400" dirty="0">
                <a:latin typeface="+mj-lt"/>
              </a:endParaRPr>
            </a:p>
          </p:txBody>
        </p:sp>
      </p:grpSp>
      <p:grpSp>
        <p:nvGrpSpPr>
          <p:cNvPr id="5" name="Group 4"/>
          <p:cNvGrpSpPr/>
          <p:nvPr/>
        </p:nvGrpSpPr>
        <p:grpSpPr>
          <a:xfrm>
            <a:off x="7598176" y="4758084"/>
            <a:ext cx="3813302" cy="1708883"/>
            <a:chOff x="7598176" y="4758084"/>
            <a:chExt cx="3813302" cy="1708883"/>
          </a:xfrm>
        </p:grpSpPr>
        <p:sp>
          <p:nvSpPr>
            <p:cNvPr id="34" name="Down Arrow 33"/>
            <p:cNvSpPr/>
            <p:nvPr/>
          </p:nvSpPr>
          <p:spPr>
            <a:xfrm rot="16200000">
              <a:off x="7665932" y="4926023"/>
              <a:ext cx="322292" cy="45780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mc:AlternateContent xmlns:mc="http://schemas.openxmlformats.org/markup-compatibility/2006" xmlns:a14="http://schemas.microsoft.com/office/drawing/2010/main">
          <mc:Choice Requires="a14">
            <p:sp>
              <p:nvSpPr>
                <p:cNvPr id="35" name="TextBox 34"/>
                <p:cNvSpPr txBox="1"/>
                <p:nvPr/>
              </p:nvSpPr>
              <p:spPr>
                <a:xfrm>
                  <a:off x="8241308" y="4758084"/>
                  <a:ext cx="3170170" cy="793679"/>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charset="0"/>
                          </a:rPr>
                          <m:t>2</m:t>
                        </m:r>
                        <m:r>
                          <a:rPr lang="en-US" sz="2400" b="0" i="1" dirty="0" smtClean="0">
                            <a:latin typeface="Cambria Math" charset="0"/>
                          </a:rPr>
                          <m:t>𝑁</m:t>
                        </m:r>
                        <m:r>
                          <a:rPr lang="en-US" sz="2400" b="0" i="1" dirty="0" smtClean="0">
                            <a:latin typeface="Cambria Math" charset="0"/>
                          </a:rPr>
                          <m:t>(</m:t>
                        </m:r>
                        <m:d>
                          <m:dPr>
                            <m:begChr m:val="⌈"/>
                            <m:endChr m:val="⌉"/>
                            <m:ctrlPr>
                              <a:rPr lang="en-US" sz="2400" b="0" i="1" dirty="0" smtClean="0">
                                <a:latin typeface="Cambria Math" charset="0"/>
                              </a:rPr>
                            </m:ctrlPr>
                          </m:dPr>
                          <m:e>
                            <m:func>
                              <m:funcPr>
                                <m:ctrlPr>
                                  <a:rPr lang="en-US" sz="2400" i="1" dirty="0">
                                    <a:latin typeface="Cambria Math" charset="0"/>
                                  </a:rPr>
                                </m:ctrlPr>
                              </m:funcPr>
                              <m:fName>
                                <m:sSub>
                                  <m:sSubPr>
                                    <m:ctrlPr>
                                      <a:rPr lang="en-US" sz="2400" i="1" dirty="0">
                                        <a:latin typeface="Cambria Math" charset="0"/>
                                      </a:rPr>
                                    </m:ctrlPr>
                                  </m:sSubPr>
                                  <m:e>
                                    <m:r>
                                      <m:rPr>
                                        <m:sty m:val="p"/>
                                      </m:rPr>
                                      <a:rPr lang="en-US" sz="2400" dirty="0">
                                        <a:latin typeface="Cambria Math" charset="0"/>
                                      </a:rPr>
                                      <m:t>log</m:t>
                                    </m:r>
                                  </m:e>
                                  <m:sub>
                                    <m:r>
                                      <a:rPr lang="en-US" sz="2400" b="0" i="1" dirty="0" smtClean="0">
                                        <a:solidFill>
                                          <a:srgbClr val="FF0000"/>
                                        </a:solidFill>
                                        <a:latin typeface="Cambria Math" charset="0"/>
                                      </a:rPr>
                                      <m:t>𝐵</m:t>
                                    </m:r>
                                  </m:sub>
                                </m:sSub>
                              </m:fName>
                              <m:e>
                                <m:f>
                                  <m:fPr>
                                    <m:ctrlPr>
                                      <a:rPr lang="en-US" sz="2400" i="1" dirty="0" smtClean="0">
                                        <a:latin typeface="Cambria Math" charset="0"/>
                                      </a:rPr>
                                    </m:ctrlPr>
                                  </m:fPr>
                                  <m:num>
                                    <m:r>
                                      <a:rPr lang="en-US" sz="2400" b="1" i="1" dirty="0" smtClean="0">
                                        <a:solidFill>
                                          <a:schemeClr val="tx1"/>
                                        </a:solidFill>
                                        <a:latin typeface="Cambria Math" charset="0"/>
                                      </a:rPr>
                                      <m:t>𝑵</m:t>
                                    </m:r>
                                  </m:num>
                                  <m:den>
                                    <m:r>
                                      <a:rPr lang="en-US" sz="2400" b="1" i="1" dirty="0" smtClean="0">
                                        <a:solidFill>
                                          <a:schemeClr val="tx1"/>
                                        </a:solidFill>
                                        <a:latin typeface="Cambria Math" charset="0"/>
                                      </a:rPr>
                                      <m:t>𝑩</m:t>
                                    </m:r>
                                    <m:r>
                                      <a:rPr lang="en-US" sz="2400" b="1" i="1" dirty="0" smtClean="0">
                                        <a:solidFill>
                                          <a:schemeClr val="tx1"/>
                                        </a:solidFill>
                                        <a:latin typeface="Cambria Math" charset="0"/>
                                      </a:rPr>
                                      <m:t>+</m:t>
                                    </m:r>
                                    <m:r>
                                      <a:rPr lang="en-US" sz="2400" b="1" i="1" dirty="0" smtClean="0">
                                        <a:solidFill>
                                          <a:schemeClr val="tx1"/>
                                        </a:solidFill>
                                        <a:latin typeface="Cambria Math" charset="0"/>
                                      </a:rPr>
                                      <m:t>𝟏</m:t>
                                    </m:r>
                                  </m:den>
                                </m:f>
                              </m:e>
                            </m:func>
                          </m:e>
                        </m:d>
                        <m:r>
                          <a:rPr lang="en-US" sz="2400" b="0" i="1" dirty="0" smtClean="0">
                            <a:latin typeface="Cambria Math" charset="0"/>
                          </a:rPr>
                          <m:t>+1)</m:t>
                        </m:r>
                      </m:oMath>
                    </m:oMathPara>
                  </a14:m>
                  <a:endParaRPr lang="en-US" sz="2400" dirty="0">
                    <a:latin typeface="+mj-lt"/>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8241308" y="4758084"/>
                  <a:ext cx="3170170" cy="793679"/>
                </a:xfrm>
                <a:prstGeom prst="rect">
                  <a:avLst/>
                </a:prstGeom>
                <a:blipFill rotWithShape="0">
                  <a:blip r:embed="rId4"/>
                  <a:stretch>
                    <a:fillRect/>
                  </a:stretch>
                </a:blipFill>
                <a:effectLst>
                  <a:outerShdw blurRad="50800" dist="12700" dir="2700000" algn="tl" rotWithShape="0">
                    <a:prstClr val="black">
                      <a:alpha val="40000"/>
                    </a:prstClr>
                  </a:outerShdw>
                </a:effectLst>
              </p:spPr>
              <p:txBody>
                <a:bodyPr/>
                <a:lstStyle/>
                <a:p>
                  <a:r>
                    <a:rPr lang="en-US">
                      <a:noFill/>
                    </a:rPr>
                    <a:t> </a:t>
                  </a:r>
                </a:p>
              </p:txBody>
            </p:sp>
          </mc:Fallback>
        </mc:AlternateContent>
        <p:sp>
          <p:nvSpPr>
            <p:cNvPr id="36" name="TextBox 35"/>
            <p:cNvSpPr txBox="1"/>
            <p:nvPr/>
          </p:nvSpPr>
          <p:spPr>
            <a:xfrm>
              <a:off x="8241308" y="5635970"/>
              <a:ext cx="3170170" cy="830997"/>
            </a:xfrm>
            <a:prstGeom prst="rect">
              <a:avLst/>
            </a:prstGeom>
            <a:noFill/>
          </p:spPr>
          <p:txBody>
            <a:bodyPr wrap="square" rtlCol="0">
              <a:spAutoFit/>
            </a:bodyPr>
            <a:lstStyle/>
            <a:p>
              <a:r>
                <a:rPr lang="en-US" sz="2400" dirty="0" smtClean="0">
                  <a:latin typeface="+mj-lt"/>
                </a:rPr>
                <a:t>Performing </a:t>
              </a:r>
              <a:r>
                <a:rPr lang="en-US" sz="2400" b="1" i="1" dirty="0" smtClean="0">
                  <a:latin typeface="+mj-lt"/>
                </a:rPr>
                <a:t>B-</a:t>
              </a:r>
              <a:r>
                <a:rPr lang="en-US" sz="2400" dirty="0" smtClean="0">
                  <a:latin typeface="+mj-lt"/>
                </a:rPr>
                <a:t>way merges</a:t>
              </a:r>
              <a:endParaRPr lang="en-US" sz="2400" dirty="0">
                <a:latin typeface="+mj-lt"/>
              </a:endParaRPr>
            </a:p>
          </p:txBody>
        </p:sp>
      </p:grpSp>
    </p:spTree>
    <p:extLst>
      <p:ext uri="{BB962C8B-B14F-4D97-AF65-F5344CB8AC3E}">
        <p14:creationId xmlns:p14="http://schemas.microsoft.com/office/powerpoint/2010/main" val="1632112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High-level: Disk vs. Main Memory</a:t>
            </a:r>
            <a:endParaRPr lang="en-US" dirty="0"/>
          </a:p>
        </p:txBody>
      </p:sp>
      <p:sp>
        <p:nvSpPr>
          <p:cNvPr id="3" name="Content Placeholder 2"/>
          <p:cNvSpPr>
            <a:spLocks noGrp="1"/>
          </p:cNvSpPr>
          <p:nvPr>
            <p:ph idx="1"/>
          </p:nvPr>
        </p:nvSpPr>
        <p:spPr>
          <a:xfrm>
            <a:off x="762486" y="4189140"/>
            <a:ext cx="5469412" cy="2606456"/>
          </a:xfrm>
        </p:spPr>
        <p:txBody>
          <a:bodyPr>
            <a:normAutofit fontScale="55000" lnSpcReduction="20000"/>
          </a:bodyPr>
          <a:lstStyle/>
          <a:p>
            <a:pPr marL="0" indent="0">
              <a:buNone/>
            </a:pPr>
            <a:r>
              <a:rPr lang="en-US" b="1" u="sng" dirty="0" smtClean="0"/>
              <a:t>Disk</a:t>
            </a:r>
            <a:r>
              <a:rPr lang="en-US" u="sng" dirty="0" smtClean="0"/>
              <a:t>:</a:t>
            </a:r>
          </a:p>
          <a:p>
            <a:pPr marL="0" indent="0">
              <a:buNone/>
            </a:pPr>
            <a:endParaRPr lang="en-US" i="1" dirty="0" smtClean="0"/>
          </a:p>
          <a:p>
            <a:r>
              <a:rPr lang="en-US" b="1" i="1" dirty="0" smtClean="0"/>
              <a:t>Slow:</a:t>
            </a:r>
            <a:r>
              <a:rPr lang="en-US" b="1" dirty="0" smtClean="0"/>
              <a:t> </a:t>
            </a:r>
            <a:r>
              <a:rPr lang="en-US" dirty="0" smtClean="0"/>
              <a:t>Sequential </a:t>
            </a:r>
            <a:r>
              <a:rPr lang="en-US" i="1" dirty="0" smtClean="0"/>
              <a:t>block</a:t>
            </a:r>
            <a:r>
              <a:rPr lang="en-US" dirty="0" smtClean="0"/>
              <a:t> access</a:t>
            </a:r>
          </a:p>
          <a:p>
            <a:pPr lvl="1"/>
            <a:r>
              <a:rPr lang="en-US" dirty="0" smtClean="0"/>
              <a:t>Read a blocks (not byte) at a time, so sequential access is cheaper than random</a:t>
            </a:r>
          </a:p>
          <a:p>
            <a:pPr lvl="1"/>
            <a:r>
              <a:rPr lang="en-US" b="1" dirty="0" smtClean="0"/>
              <a:t>Disk read / writes are expensive!</a:t>
            </a:r>
            <a:endParaRPr lang="en-US" b="1" dirty="0"/>
          </a:p>
          <a:p>
            <a:endParaRPr lang="en-US" b="1" i="1" dirty="0" smtClean="0"/>
          </a:p>
          <a:p>
            <a:r>
              <a:rPr lang="en-US" b="1" i="1" dirty="0" smtClean="0"/>
              <a:t>Durable: </a:t>
            </a:r>
            <a:r>
              <a:rPr lang="en-US" dirty="0" smtClean="0"/>
              <a:t>We will assume that once on disk, data is safe!</a:t>
            </a:r>
          </a:p>
          <a:p>
            <a:endParaRPr lang="en-US" dirty="0"/>
          </a:p>
          <a:p>
            <a:r>
              <a:rPr lang="en-US" b="1" i="1" dirty="0" smtClean="0"/>
              <a:t>Cheap</a:t>
            </a:r>
            <a:endParaRPr lang="en-US" b="1" i="1" dirty="0"/>
          </a:p>
        </p:txBody>
      </p:sp>
      <p:sp>
        <p:nvSpPr>
          <p:cNvPr id="4" name="Slide Number Placeholder 3"/>
          <p:cNvSpPr>
            <a:spLocks noGrp="1"/>
          </p:cNvSpPr>
          <p:nvPr>
            <p:ph type="sldNum" sz="quarter" idx="12"/>
          </p:nvPr>
        </p:nvSpPr>
        <p:spPr/>
        <p:txBody>
          <a:bodyPr/>
          <a:lstStyle/>
          <a:p>
            <a:fld id="{40A01959-B587-3B45-A9B3-C17F42F09305}" type="slidenum">
              <a:rPr lang="en-US" smtClean="0"/>
              <a:t>6</a:t>
            </a:fld>
            <a:endParaRPr lang="en-US"/>
          </a:p>
        </p:txBody>
      </p:sp>
      <p:grpSp>
        <p:nvGrpSpPr>
          <p:cNvPr id="64" name="Group 63"/>
          <p:cNvGrpSpPr/>
          <p:nvPr/>
        </p:nvGrpSpPr>
        <p:grpSpPr>
          <a:xfrm>
            <a:off x="969281" y="1446274"/>
            <a:ext cx="2965073" cy="2511116"/>
            <a:chOff x="5257801" y="1676400"/>
            <a:chExt cx="5936499" cy="5027612"/>
          </a:xfrm>
        </p:grpSpPr>
        <p:grpSp>
          <p:nvGrpSpPr>
            <p:cNvPr id="9" name="Group 5"/>
            <p:cNvGrpSpPr>
              <a:grpSpLocks/>
            </p:cNvGrpSpPr>
            <p:nvPr/>
          </p:nvGrpSpPr>
          <p:grpSpPr bwMode="auto">
            <a:xfrm>
              <a:off x="6732588" y="2787651"/>
              <a:ext cx="3149600" cy="1801813"/>
              <a:chOff x="2998" y="1129"/>
              <a:chExt cx="1984" cy="1135"/>
            </a:xfrm>
          </p:grpSpPr>
          <p:sp>
            <p:nvSpPr>
              <p:cNvPr id="10" name="Freeform 6"/>
              <p:cNvSpPr>
                <a:spLocks/>
              </p:cNvSpPr>
              <p:nvPr/>
            </p:nvSpPr>
            <p:spPr bwMode="auto">
              <a:xfrm>
                <a:off x="2998" y="1499"/>
                <a:ext cx="1984" cy="765"/>
              </a:xfrm>
              <a:custGeom>
                <a:avLst/>
                <a:gdLst/>
                <a:ahLst/>
                <a:cxnLst>
                  <a:cxn ang="0">
                    <a:pos x="0" y="386"/>
                  </a:cxn>
                  <a:cxn ang="0">
                    <a:pos x="16" y="320"/>
                  </a:cxn>
                  <a:cxn ang="0">
                    <a:pos x="57" y="255"/>
                  </a:cxn>
                  <a:cxn ang="0">
                    <a:pos x="131" y="197"/>
                  </a:cxn>
                  <a:cxn ang="0">
                    <a:pos x="230" y="140"/>
                  </a:cxn>
                  <a:cxn ang="0">
                    <a:pos x="353" y="90"/>
                  </a:cxn>
                  <a:cxn ang="0">
                    <a:pos x="493" y="58"/>
                  </a:cxn>
                  <a:cxn ang="0">
                    <a:pos x="650" y="25"/>
                  </a:cxn>
                  <a:cxn ang="0">
                    <a:pos x="814" y="8"/>
                  </a:cxn>
                  <a:cxn ang="0">
                    <a:pos x="987" y="0"/>
                  </a:cxn>
                  <a:cxn ang="0">
                    <a:pos x="1160" y="8"/>
                  </a:cxn>
                  <a:cxn ang="0">
                    <a:pos x="1333" y="25"/>
                  </a:cxn>
                  <a:cxn ang="0">
                    <a:pos x="1489" y="58"/>
                  </a:cxn>
                  <a:cxn ang="0">
                    <a:pos x="1629" y="90"/>
                  </a:cxn>
                  <a:cxn ang="0">
                    <a:pos x="1753" y="140"/>
                  </a:cxn>
                  <a:cxn ang="0">
                    <a:pos x="1852" y="197"/>
                  </a:cxn>
                  <a:cxn ang="0">
                    <a:pos x="1926" y="255"/>
                  </a:cxn>
                  <a:cxn ang="0">
                    <a:pos x="1967" y="320"/>
                  </a:cxn>
                  <a:cxn ang="0">
                    <a:pos x="1983" y="386"/>
                  </a:cxn>
                  <a:cxn ang="0">
                    <a:pos x="1967" y="452"/>
                  </a:cxn>
                  <a:cxn ang="0">
                    <a:pos x="1926" y="518"/>
                  </a:cxn>
                  <a:cxn ang="0">
                    <a:pos x="1852" y="575"/>
                  </a:cxn>
                  <a:cxn ang="0">
                    <a:pos x="1753" y="633"/>
                  </a:cxn>
                  <a:cxn ang="0">
                    <a:pos x="1629" y="674"/>
                  </a:cxn>
                  <a:cxn ang="0">
                    <a:pos x="1489" y="715"/>
                  </a:cxn>
                  <a:cxn ang="0">
                    <a:pos x="1333" y="740"/>
                  </a:cxn>
                  <a:cxn ang="0">
                    <a:pos x="1160" y="764"/>
                  </a:cxn>
                  <a:cxn ang="0">
                    <a:pos x="987" y="764"/>
                  </a:cxn>
                  <a:cxn ang="0">
                    <a:pos x="814" y="764"/>
                  </a:cxn>
                  <a:cxn ang="0">
                    <a:pos x="650" y="740"/>
                  </a:cxn>
                  <a:cxn ang="0">
                    <a:pos x="493" y="715"/>
                  </a:cxn>
                  <a:cxn ang="0">
                    <a:pos x="353" y="674"/>
                  </a:cxn>
                  <a:cxn ang="0">
                    <a:pos x="230" y="633"/>
                  </a:cxn>
                  <a:cxn ang="0">
                    <a:pos x="131" y="575"/>
                  </a:cxn>
                  <a:cxn ang="0">
                    <a:pos x="57" y="518"/>
                  </a:cxn>
                  <a:cxn ang="0">
                    <a:pos x="16" y="452"/>
                  </a:cxn>
                  <a:cxn ang="0">
                    <a:pos x="0" y="386"/>
                  </a:cxn>
                </a:cxnLst>
                <a:rect l="0" t="0" r="r" b="b"/>
                <a:pathLst>
                  <a:path w="1984" h="765">
                    <a:moveTo>
                      <a:pt x="0" y="386"/>
                    </a:moveTo>
                    <a:lnTo>
                      <a:pt x="16" y="320"/>
                    </a:lnTo>
                    <a:lnTo>
                      <a:pt x="57" y="255"/>
                    </a:lnTo>
                    <a:lnTo>
                      <a:pt x="131" y="197"/>
                    </a:lnTo>
                    <a:lnTo>
                      <a:pt x="230" y="140"/>
                    </a:lnTo>
                    <a:lnTo>
                      <a:pt x="353" y="90"/>
                    </a:lnTo>
                    <a:lnTo>
                      <a:pt x="493" y="58"/>
                    </a:lnTo>
                    <a:lnTo>
                      <a:pt x="650" y="25"/>
                    </a:lnTo>
                    <a:lnTo>
                      <a:pt x="814" y="8"/>
                    </a:lnTo>
                    <a:lnTo>
                      <a:pt x="987" y="0"/>
                    </a:lnTo>
                    <a:lnTo>
                      <a:pt x="1160" y="8"/>
                    </a:lnTo>
                    <a:lnTo>
                      <a:pt x="1333" y="25"/>
                    </a:lnTo>
                    <a:lnTo>
                      <a:pt x="1489" y="58"/>
                    </a:lnTo>
                    <a:lnTo>
                      <a:pt x="1629" y="90"/>
                    </a:lnTo>
                    <a:lnTo>
                      <a:pt x="1753" y="140"/>
                    </a:lnTo>
                    <a:lnTo>
                      <a:pt x="1852" y="197"/>
                    </a:lnTo>
                    <a:lnTo>
                      <a:pt x="1926" y="255"/>
                    </a:lnTo>
                    <a:lnTo>
                      <a:pt x="1967" y="320"/>
                    </a:lnTo>
                    <a:lnTo>
                      <a:pt x="1983" y="386"/>
                    </a:lnTo>
                    <a:lnTo>
                      <a:pt x="1967" y="452"/>
                    </a:lnTo>
                    <a:lnTo>
                      <a:pt x="1926" y="518"/>
                    </a:lnTo>
                    <a:lnTo>
                      <a:pt x="1852" y="575"/>
                    </a:lnTo>
                    <a:lnTo>
                      <a:pt x="1753" y="633"/>
                    </a:lnTo>
                    <a:lnTo>
                      <a:pt x="1629" y="674"/>
                    </a:lnTo>
                    <a:lnTo>
                      <a:pt x="1489" y="715"/>
                    </a:lnTo>
                    <a:lnTo>
                      <a:pt x="1333" y="740"/>
                    </a:lnTo>
                    <a:lnTo>
                      <a:pt x="1160" y="764"/>
                    </a:lnTo>
                    <a:lnTo>
                      <a:pt x="987" y="764"/>
                    </a:lnTo>
                    <a:lnTo>
                      <a:pt x="814" y="764"/>
                    </a:lnTo>
                    <a:lnTo>
                      <a:pt x="650" y="740"/>
                    </a:lnTo>
                    <a:lnTo>
                      <a:pt x="493" y="715"/>
                    </a:lnTo>
                    <a:lnTo>
                      <a:pt x="353" y="674"/>
                    </a:lnTo>
                    <a:lnTo>
                      <a:pt x="230" y="633"/>
                    </a:lnTo>
                    <a:lnTo>
                      <a:pt x="131" y="575"/>
                    </a:lnTo>
                    <a:lnTo>
                      <a:pt x="57" y="518"/>
                    </a:lnTo>
                    <a:lnTo>
                      <a:pt x="16" y="452"/>
                    </a:lnTo>
                    <a:lnTo>
                      <a:pt x="0" y="386"/>
                    </a:lnTo>
                  </a:path>
                </a:pathLst>
              </a:custGeom>
              <a:solidFill>
                <a:srgbClr val="000000"/>
              </a:solidFill>
              <a:ln w="50800" cap="rnd" cmpd="sng">
                <a:solidFill>
                  <a:srgbClr val="000000"/>
                </a:solidFill>
                <a:prstDash val="solid"/>
                <a:round/>
                <a:headEnd/>
                <a:tailEnd/>
              </a:ln>
              <a:effectLst/>
            </p:spPr>
            <p:txBody>
              <a:bodyPr/>
              <a:lstStyle/>
              <a:p>
                <a:pPr defTabSz="457200"/>
                <a:endParaRPr lang="en-US" sz="1200">
                  <a:solidFill>
                    <a:prstClr val="black"/>
                  </a:solidFill>
                </a:endParaRPr>
              </a:p>
            </p:txBody>
          </p:sp>
          <p:sp>
            <p:nvSpPr>
              <p:cNvPr id="11" name="Freeform 7"/>
              <p:cNvSpPr>
                <a:spLocks/>
              </p:cNvSpPr>
              <p:nvPr/>
            </p:nvSpPr>
            <p:spPr bwMode="auto">
              <a:xfrm>
                <a:off x="2998" y="1129"/>
                <a:ext cx="1984" cy="765"/>
              </a:xfrm>
              <a:custGeom>
                <a:avLst/>
                <a:gdLst/>
                <a:ahLst/>
                <a:cxnLst>
                  <a:cxn ang="0">
                    <a:pos x="0" y="386"/>
                  </a:cxn>
                  <a:cxn ang="0">
                    <a:pos x="16" y="321"/>
                  </a:cxn>
                  <a:cxn ang="0">
                    <a:pos x="57" y="255"/>
                  </a:cxn>
                  <a:cxn ang="0">
                    <a:pos x="131" y="197"/>
                  </a:cxn>
                  <a:cxn ang="0">
                    <a:pos x="230" y="140"/>
                  </a:cxn>
                  <a:cxn ang="0">
                    <a:pos x="353" y="91"/>
                  </a:cxn>
                  <a:cxn ang="0">
                    <a:pos x="493" y="58"/>
                  </a:cxn>
                  <a:cxn ang="0">
                    <a:pos x="650" y="25"/>
                  </a:cxn>
                  <a:cxn ang="0">
                    <a:pos x="814" y="8"/>
                  </a:cxn>
                  <a:cxn ang="0">
                    <a:pos x="987" y="0"/>
                  </a:cxn>
                  <a:cxn ang="0">
                    <a:pos x="1160" y="8"/>
                  </a:cxn>
                  <a:cxn ang="0">
                    <a:pos x="1333" y="25"/>
                  </a:cxn>
                  <a:cxn ang="0">
                    <a:pos x="1489" y="58"/>
                  </a:cxn>
                  <a:cxn ang="0">
                    <a:pos x="1629" y="91"/>
                  </a:cxn>
                  <a:cxn ang="0">
                    <a:pos x="1753" y="140"/>
                  </a:cxn>
                  <a:cxn ang="0">
                    <a:pos x="1852" y="197"/>
                  </a:cxn>
                  <a:cxn ang="0">
                    <a:pos x="1926" y="255"/>
                  </a:cxn>
                  <a:cxn ang="0">
                    <a:pos x="1967" y="321"/>
                  </a:cxn>
                  <a:cxn ang="0">
                    <a:pos x="1983" y="386"/>
                  </a:cxn>
                  <a:cxn ang="0">
                    <a:pos x="1967" y="452"/>
                  </a:cxn>
                  <a:cxn ang="0">
                    <a:pos x="1926" y="518"/>
                  </a:cxn>
                  <a:cxn ang="0">
                    <a:pos x="1852" y="575"/>
                  </a:cxn>
                  <a:cxn ang="0">
                    <a:pos x="1753" y="633"/>
                  </a:cxn>
                  <a:cxn ang="0">
                    <a:pos x="1629" y="674"/>
                  </a:cxn>
                  <a:cxn ang="0">
                    <a:pos x="1489" y="715"/>
                  </a:cxn>
                  <a:cxn ang="0">
                    <a:pos x="1333" y="740"/>
                  </a:cxn>
                  <a:cxn ang="0">
                    <a:pos x="1160" y="764"/>
                  </a:cxn>
                  <a:cxn ang="0">
                    <a:pos x="987" y="764"/>
                  </a:cxn>
                  <a:cxn ang="0">
                    <a:pos x="814" y="764"/>
                  </a:cxn>
                  <a:cxn ang="0">
                    <a:pos x="650" y="740"/>
                  </a:cxn>
                  <a:cxn ang="0">
                    <a:pos x="493" y="715"/>
                  </a:cxn>
                  <a:cxn ang="0">
                    <a:pos x="353" y="674"/>
                  </a:cxn>
                  <a:cxn ang="0">
                    <a:pos x="230" y="633"/>
                  </a:cxn>
                  <a:cxn ang="0">
                    <a:pos x="131" y="575"/>
                  </a:cxn>
                  <a:cxn ang="0">
                    <a:pos x="57" y="518"/>
                  </a:cxn>
                  <a:cxn ang="0">
                    <a:pos x="16" y="452"/>
                  </a:cxn>
                  <a:cxn ang="0">
                    <a:pos x="0" y="386"/>
                  </a:cxn>
                </a:cxnLst>
                <a:rect l="0" t="0" r="r" b="b"/>
                <a:pathLst>
                  <a:path w="1984" h="765">
                    <a:moveTo>
                      <a:pt x="0" y="386"/>
                    </a:moveTo>
                    <a:lnTo>
                      <a:pt x="16" y="321"/>
                    </a:lnTo>
                    <a:lnTo>
                      <a:pt x="57" y="255"/>
                    </a:lnTo>
                    <a:lnTo>
                      <a:pt x="131" y="197"/>
                    </a:lnTo>
                    <a:lnTo>
                      <a:pt x="230" y="140"/>
                    </a:lnTo>
                    <a:lnTo>
                      <a:pt x="353" y="91"/>
                    </a:lnTo>
                    <a:lnTo>
                      <a:pt x="493" y="58"/>
                    </a:lnTo>
                    <a:lnTo>
                      <a:pt x="650" y="25"/>
                    </a:lnTo>
                    <a:lnTo>
                      <a:pt x="814" y="8"/>
                    </a:lnTo>
                    <a:lnTo>
                      <a:pt x="987" y="0"/>
                    </a:lnTo>
                    <a:lnTo>
                      <a:pt x="1160" y="8"/>
                    </a:lnTo>
                    <a:lnTo>
                      <a:pt x="1333" y="25"/>
                    </a:lnTo>
                    <a:lnTo>
                      <a:pt x="1489" y="58"/>
                    </a:lnTo>
                    <a:lnTo>
                      <a:pt x="1629" y="91"/>
                    </a:lnTo>
                    <a:lnTo>
                      <a:pt x="1753" y="140"/>
                    </a:lnTo>
                    <a:lnTo>
                      <a:pt x="1852" y="197"/>
                    </a:lnTo>
                    <a:lnTo>
                      <a:pt x="1926" y="255"/>
                    </a:lnTo>
                    <a:lnTo>
                      <a:pt x="1967" y="321"/>
                    </a:lnTo>
                    <a:lnTo>
                      <a:pt x="1983" y="386"/>
                    </a:lnTo>
                    <a:lnTo>
                      <a:pt x="1967" y="452"/>
                    </a:lnTo>
                    <a:lnTo>
                      <a:pt x="1926" y="518"/>
                    </a:lnTo>
                    <a:lnTo>
                      <a:pt x="1852" y="575"/>
                    </a:lnTo>
                    <a:lnTo>
                      <a:pt x="1753" y="633"/>
                    </a:lnTo>
                    <a:lnTo>
                      <a:pt x="1629" y="674"/>
                    </a:lnTo>
                    <a:lnTo>
                      <a:pt x="1489" y="715"/>
                    </a:lnTo>
                    <a:lnTo>
                      <a:pt x="1333" y="740"/>
                    </a:lnTo>
                    <a:lnTo>
                      <a:pt x="1160" y="764"/>
                    </a:lnTo>
                    <a:lnTo>
                      <a:pt x="987" y="764"/>
                    </a:lnTo>
                    <a:lnTo>
                      <a:pt x="814" y="764"/>
                    </a:lnTo>
                    <a:lnTo>
                      <a:pt x="650" y="740"/>
                    </a:lnTo>
                    <a:lnTo>
                      <a:pt x="493" y="715"/>
                    </a:lnTo>
                    <a:lnTo>
                      <a:pt x="353" y="674"/>
                    </a:lnTo>
                    <a:lnTo>
                      <a:pt x="230" y="633"/>
                    </a:lnTo>
                    <a:lnTo>
                      <a:pt x="131" y="575"/>
                    </a:lnTo>
                    <a:lnTo>
                      <a:pt x="57" y="518"/>
                    </a:lnTo>
                    <a:lnTo>
                      <a:pt x="16" y="452"/>
                    </a:lnTo>
                    <a:lnTo>
                      <a:pt x="0" y="386"/>
                    </a:lnTo>
                  </a:path>
                </a:pathLst>
              </a:custGeom>
              <a:solidFill>
                <a:srgbClr val="000000"/>
              </a:solidFill>
              <a:ln w="50800" cap="rnd" cmpd="sng">
                <a:solidFill>
                  <a:srgbClr val="000000"/>
                </a:solidFill>
                <a:prstDash val="solid"/>
                <a:round/>
                <a:headEnd/>
                <a:tailEnd/>
              </a:ln>
              <a:effectLst/>
            </p:spPr>
            <p:txBody>
              <a:bodyPr/>
              <a:lstStyle/>
              <a:p>
                <a:pPr defTabSz="457200"/>
                <a:endParaRPr lang="en-US" sz="1200">
                  <a:solidFill>
                    <a:prstClr val="black"/>
                  </a:solidFill>
                </a:endParaRPr>
              </a:p>
            </p:txBody>
          </p:sp>
        </p:grpSp>
        <p:grpSp>
          <p:nvGrpSpPr>
            <p:cNvPr id="12" name="Group 8"/>
            <p:cNvGrpSpPr>
              <a:grpSpLocks/>
            </p:cNvGrpSpPr>
            <p:nvPr/>
          </p:nvGrpSpPr>
          <p:grpSpPr bwMode="auto">
            <a:xfrm>
              <a:off x="6705600" y="2057401"/>
              <a:ext cx="3176588" cy="4594225"/>
              <a:chOff x="2981" y="669"/>
              <a:chExt cx="2001" cy="2894"/>
            </a:xfrm>
          </p:grpSpPr>
          <p:grpSp>
            <p:nvGrpSpPr>
              <p:cNvPr id="13" name="Group 9"/>
              <p:cNvGrpSpPr>
                <a:grpSpLocks/>
              </p:cNvGrpSpPr>
              <p:nvPr/>
            </p:nvGrpSpPr>
            <p:grpSpPr bwMode="auto">
              <a:xfrm>
                <a:off x="2981" y="1096"/>
                <a:ext cx="2001" cy="2467"/>
                <a:chOff x="2981" y="1096"/>
                <a:chExt cx="2001" cy="2467"/>
              </a:xfrm>
            </p:grpSpPr>
            <p:grpSp>
              <p:nvGrpSpPr>
                <p:cNvPr id="23" name="Group 10"/>
                <p:cNvGrpSpPr>
                  <a:grpSpLocks/>
                </p:cNvGrpSpPr>
                <p:nvPr/>
              </p:nvGrpSpPr>
              <p:grpSpPr bwMode="auto">
                <a:xfrm>
                  <a:off x="2998" y="1466"/>
                  <a:ext cx="1984" cy="765"/>
                  <a:chOff x="2998" y="1466"/>
                  <a:chExt cx="1984" cy="765"/>
                </a:xfrm>
              </p:grpSpPr>
              <p:sp>
                <p:nvSpPr>
                  <p:cNvPr id="29" name="Freeform 11"/>
                  <p:cNvSpPr>
                    <a:spLocks/>
                  </p:cNvSpPr>
                  <p:nvPr/>
                </p:nvSpPr>
                <p:spPr bwMode="auto">
                  <a:xfrm>
                    <a:off x="2998" y="1466"/>
                    <a:ext cx="1984" cy="765"/>
                  </a:xfrm>
                  <a:custGeom>
                    <a:avLst/>
                    <a:gdLst/>
                    <a:ahLst/>
                    <a:cxnLst>
                      <a:cxn ang="0">
                        <a:pos x="0" y="378"/>
                      </a:cxn>
                      <a:cxn ang="0">
                        <a:pos x="16" y="312"/>
                      </a:cxn>
                      <a:cxn ang="0">
                        <a:pos x="57" y="247"/>
                      </a:cxn>
                      <a:cxn ang="0">
                        <a:pos x="131" y="189"/>
                      </a:cxn>
                      <a:cxn ang="0">
                        <a:pos x="230" y="132"/>
                      </a:cxn>
                      <a:cxn ang="0">
                        <a:pos x="353" y="91"/>
                      </a:cxn>
                      <a:cxn ang="0">
                        <a:pos x="493" y="49"/>
                      </a:cxn>
                      <a:cxn ang="0">
                        <a:pos x="650" y="25"/>
                      </a:cxn>
                      <a:cxn ang="0">
                        <a:pos x="814" y="0"/>
                      </a:cxn>
                      <a:cxn ang="0">
                        <a:pos x="987" y="0"/>
                      </a:cxn>
                      <a:cxn ang="0">
                        <a:pos x="1160" y="0"/>
                      </a:cxn>
                      <a:cxn ang="0">
                        <a:pos x="1333" y="25"/>
                      </a:cxn>
                      <a:cxn ang="0">
                        <a:pos x="1489" y="49"/>
                      </a:cxn>
                      <a:cxn ang="0">
                        <a:pos x="1629" y="91"/>
                      </a:cxn>
                      <a:cxn ang="0">
                        <a:pos x="1753" y="132"/>
                      </a:cxn>
                      <a:cxn ang="0">
                        <a:pos x="1852" y="189"/>
                      </a:cxn>
                      <a:cxn ang="0">
                        <a:pos x="1926" y="247"/>
                      </a:cxn>
                      <a:cxn ang="0">
                        <a:pos x="1967" y="312"/>
                      </a:cxn>
                      <a:cxn ang="0">
                        <a:pos x="1983" y="378"/>
                      </a:cxn>
                      <a:cxn ang="0">
                        <a:pos x="1967" y="444"/>
                      </a:cxn>
                      <a:cxn ang="0">
                        <a:pos x="1926" y="510"/>
                      </a:cxn>
                      <a:cxn ang="0">
                        <a:pos x="1852" y="567"/>
                      </a:cxn>
                      <a:cxn ang="0">
                        <a:pos x="1753" y="625"/>
                      </a:cxn>
                      <a:cxn ang="0">
                        <a:pos x="1629" y="674"/>
                      </a:cxn>
                      <a:cxn ang="0">
                        <a:pos x="1489" y="707"/>
                      </a:cxn>
                      <a:cxn ang="0">
                        <a:pos x="1333" y="740"/>
                      </a:cxn>
                      <a:cxn ang="0">
                        <a:pos x="1160" y="756"/>
                      </a:cxn>
                      <a:cxn ang="0">
                        <a:pos x="987" y="764"/>
                      </a:cxn>
                      <a:cxn ang="0">
                        <a:pos x="814" y="756"/>
                      </a:cxn>
                      <a:cxn ang="0">
                        <a:pos x="650" y="740"/>
                      </a:cxn>
                      <a:cxn ang="0">
                        <a:pos x="493" y="707"/>
                      </a:cxn>
                      <a:cxn ang="0">
                        <a:pos x="353" y="674"/>
                      </a:cxn>
                      <a:cxn ang="0">
                        <a:pos x="230" y="625"/>
                      </a:cxn>
                      <a:cxn ang="0">
                        <a:pos x="131" y="567"/>
                      </a:cxn>
                      <a:cxn ang="0">
                        <a:pos x="57" y="510"/>
                      </a:cxn>
                      <a:cxn ang="0">
                        <a:pos x="16" y="444"/>
                      </a:cxn>
                      <a:cxn ang="0">
                        <a:pos x="0" y="378"/>
                      </a:cxn>
                    </a:cxnLst>
                    <a:rect l="0" t="0" r="r" b="b"/>
                    <a:pathLst>
                      <a:path w="1984" h="765">
                        <a:moveTo>
                          <a:pt x="0" y="378"/>
                        </a:moveTo>
                        <a:lnTo>
                          <a:pt x="16" y="312"/>
                        </a:lnTo>
                        <a:lnTo>
                          <a:pt x="57" y="247"/>
                        </a:lnTo>
                        <a:lnTo>
                          <a:pt x="131" y="189"/>
                        </a:lnTo>
                        <a:lnTo>
                          <a:pt x="230" y="132"/>
                        </a:lnTo>
                        <a:lnTo>
                          <a:pt x="353" y="91"/>
                        </a:lnTo>
                        <a:lnTo>
                          <a:pt x="493" y="49"/>
                        </a:lnTo>
                        <a:lnTo>
                          <a:pt x="650" y="25"/>
                        </a:lnTo>
                        <a:lnTo>
                          <a:pt x="814" y="0"/>
                        </a:lnTo>
                        <a:lnTo>
                          <a:pt x="987" y="0"/>
                        </a:lnTo>
                        <a:lnTo>
                          <a:pt x="1160" y="0"/>
                        </a:lnTo>
                        <a:lnTo>
                          <a:pt x="1333" y="25"/>
                        </a:lnTo>
                        <a:lnTo>
                          <a:pt x="1489" y="49"/>
                        </a:lnTo>
                        <a:lnTo>
                          <a:pt x="1629" y="91"/>
                        </a:lnTo>
                        <a:lnTo>
                          <a:pt x="1753" y="132"/>
                        </a:lnTo>
                        <a:lnTo>
                          <a:pt x="1852" y="189"/>
                        </a:lnTo>
                        <a:lnTo>
                          <a:pt x="1926" y="247"/>
                        </a:lnTo>
                        <a:lnTo>
                          <a:pt x="1967" y="312"/>
                        </a:lnTo>
                        <a:lnTo>
                          <a:pt x="1983" y="378"/>
                        </a:lnTo>
                        <a:lnTo>
                          <a:pt x="1967" y="444"/>
                        </a:lnTo>
                        <a:lnTo>
                          <a:pt x="1926" y="510"/>
                        </a:lnTo>
                        <a:lnTo>
                          <a:pt x="1852" y="567"/>
                        </a:lnTo>
                        <a:lnTo>
                          <a:pt x="1753" y="625"/>
                        </a:lnTo>
                        <a:lnTo>
                          <a:pt x="1629" y="674"/>
                        </a:lnTo>
                        <a:lnTo>
                          <a:pt x="1489" y="707"/>
                        </a:lnTo>
                        <a:lnTo>
                          <a:pt x="1333" y="740"/>
                        </a:lnTo>
                        <a:lnTo>
                          <a:pt x="1160" y="756"/>
                        </a:lnTo>
                        <a:lnTo>
                          <a:pt x="987" y="764"/>
                        </a:lnTo>
                        <a:lnTo>
                          <a:pt x="814" y="756"/>
                        </a:lnTo>
                        <a:lnTo>
                          <a:pt x="650" y="740"/>
                        </a:lnTo>
                        <a:lnTo>
                          <a:pt x="493" y="707"/>
                        </a:lnTo>
                        <a:lnTo>
                          <a:pt x="353" y="674"/>
                        </a:lnTo>
                        <a:lnTo>
                          <a:pt x="230" y="625"/>
                        </a:lnTo>
                        <a:lnTo>
                          <a:pt x="131" y="567"/>
                        </a:lnTo>
                        <a:lnTo>
                          <a:pt x="57" y="510"/>
                        </a:lnTo>
                        <a:lnTo>
                          <a:pt x="16" y="444"/>
                        </a:lnTo>
                        <a:lnTo>
                          <a:pt x="0" y="378"/>
                        </a:lnTo>
                      </a:path>
                    </a:pathLst>
                  </a:custGeom>
                  <a:solidFill>
                    <a:srgbClr val="FFFFFF"/>
                  </a:solidFill>
                  <a:ln w="12700" cap="rnd" cmpd="sng">
                    <a:solidFill>
                      <a:schemeClr val="tx1"/>
                    </a:solidFill>
                    <a:prstDash val="solid"/>
                    <a:round/>
                    <a:headEnd/>
                    <a:tailEnd/>
                  </a:ln>
                  <a:effectLst/>
                </p:spPr>
                <p:txBody>
                  <a:bodyPr/>
                  <a:lstStyle/>
                  <a:p>
                    <a:pPr defTabSz="457200"/>
                    <a:endParaRPr lang="en-US" sz="1200">
                      <a:solidFill>
                        <a:prstClr val="black"/>
                      </a:solidFill>
                    </a:endParaRPr>
                  </a:p>
                </p:txBody>
              </p:sp>
              <p:sp>
                <p:nvSpPr>
                  <p:cNvPr id="30" name="Freeform 12"/>
                  <p:cNvSpPr>
                    <a:spLocks/>
                  </p:cNvSpPr>
                  <p:nvPr/>
                </p:nvSpPr>
                <p:spPr bwMode="auto">
                  <a:xfrm>
                    <a:off x="3055" y="1524"/>
                    <a:ext cx="1853" cy="650"/>
                  </a:xfrm>
                  <a:custGeom>
                    <a:avLst/>
                    <a:gdLst/>
                    <a:ahLst/>
                    <a:cxnLst>
                      <a:cxn ang="0">
                        <a:pos x="0" y="328"/>
                      </a:cxn>
                      <a:cxn ang="0">
                        <a:pos x="17" y="263"/>
                      </a:cxn>
                      <a:cxn ang="0">
                        <a:pos x="66" y="205"/>
                      </a:cxn>
                      <a:cxn ang="0">
                        <a:pos x="140" y="156"/>
                      </a:cxn>
                      <a:cxn ang="0">
                        <a:pos x="247" y="106"/>
                      </a:cxn>
                      <a:cxn ang="0">
                        <a:pos x="371" y="65"/>
                      </a:cxn>
                      <a:cxn ang="0">
                        <a:pos x="519" y="33"/>
                      </a:cxn>
                      <a:cxn ang="0">
                        <a:pos x="675" y="16"/>
                      </a:cxn>
                      <a:cxn ang="0">
                        <a:pos x="840" y="0"/>
                      </a:cxn>
                      <a:cxn ang="0">
                        <a:pos x="1013" y="0"/>
                      </a:cxn>
                      <a:cxn ang="0">
                        <a:pos x="1177" y="16"/>
                      </a:cxn>
                      <a:cxn ang="0">
                        <a:pos x="1342" y="33"/>
                      </a:cxn>
                      <a:cxn ang="0">
                        <a:pos x="1482" y="65"/>
                      </a:cxn>
                      <a:cxn ang="0">
                        <a:pos x="1613" y="106"/>
                      </a:cxn>
                      <a:cxn ang="0">
                        <a:pos x="1712" y="156"/>
                      </a:cxn>
                      <a:cxn ang="0">
                        <a:pos x="1795" y="205"/>
                      </a:cxn>
                      <a:cxn ang="0">
                        <a:pos x="1836" y="263"/>
                      </a:cxn>
                      <a:cxn ang="0">
                        <a:pos x="1852" y="328"/>
                      </a:cxn>
                      <a:cxn ang="0">
                        <a:pos x="1836" y="386"/>
                      </a:cxn>
                      <a:cxn ang="0">
                        <a:pos x="1795" y="443"/>
                      </a:cxn>
                      <a:cxn ang="0">
                        <a:pos x="1712" y="493"/>
                      </a:cxn>
                      <a:cxn ang="0">
                        <a:pos x="1613" y="542"/>
                      </a:cxn>
                      <a:cxn ang="0">
                        <a:pos x="1482" y="583"/>
                      </a:cxn>
                      <a:cxn ang="0">
                        <a:pos x="1342" y="616"/>
                      </a:cxn>
                      <a:cxn ang="0">
                        <a:pos x="1177" y="641"/>
                      </a:cxn>
                      <a:cxn ang="0">
                        <a:pos x="1013" y="649"/>
                      </a:cxn>
                      <a:cxn ang="0">
                        <a:pos x="840" y="649"/>
                      </a:cxn>
                      <a:cxn ang="0">
                        <a:pos x="675" y="641"/>
                      </a:cxn>
                      <a:cxn ang="0">
                        <a:pos x="519" y="616"/>
                      </a:cxn>
                      <a:cxn ang="0">
                        <a:pos x="371" y="583"/>
                      </a:cxn>
                      <a:cxn ang="0">
                        <a:pos x="247" y="542"/>
                      </a:cxn>
                      <a:cxn ang="0">
                        <a:pos x="140" y="493"/>
                      </a:cxn>
                      <a:cxn ang="0">
                        <a:pos x="66" y="443"/>
                      </a:cxn>
                      <a:cxn ang="0">
                        <a:pos x="17" y="386"/>
                      </a:cxn>
                      <a:cxn ang="0">
                        <a:pos x="0" y="328"/>
                      </a:cxn>
                    </a:cxnLst>
                    <a:rect l="0" t="0" r="r" b="b"/>
                    <a:pathLst>
                      <a:path w="1853" h="650">
                        <a:moveTo>
                          <a:pt x="0" y="328"/>
                        </a:moveTo>
                        <a:lnTo>
                          <a:pt x="17" y="263"/>
                        </a:lnTo>
                        <a:lnTo>
                          <a:pt x="66" y="205"/>
                        </a:lnTo>
                        <a:lnTo>
                          <a:pt x="140" y="156"/>
                        </a:lnTo>
                        <a:lnTo>
                          <a:pt x="247" y="106"/>
                        </a:lnTo>
                        <a:lnTo>
                          <a:pt x="371" y="65"/>
                        </a:lnTo>
                        <a:lnTo>
                          <a:pt x="519" y="33"/>
                        </a:lnTo>
                        <a:lnTo>
                          <a:pt x="675" y="16"/>
                        </a:lnTo>
                        <a:lnTo>
                          <a:pt x="840" y="0"/>
                        </a:lnTo>
                        <a:lnTo>
                          <a:pt x="1013" y="0"/>
                        </a:lnTo>
                        <a:lnTo>
                          <a:pt x="1177" y="16"/>
                        </a:lnTo>
                        <a:lnTo>
                          <a:pt x="1342" y="33"/>
                        </a:lnTo>
                        <a:lnTo>
                          <a:pt x="1482" y="65"/>
                        </a:lnTo>
                        <a:lnTo>
                          <a:pt x="1613" y="106"/>
                        </a:lnTo>
                        <a:lnTo>
                          <a:pt x="1712" y="156"/>
                        </a:lnTo>
                        <a:lnTo>
                          <a:pt x="1795" y="205"/>
                        </a:lnTo>
                        <a:lnTo>
                          <a:pt x="1836" y="263"/>
                        </a:lnTo>
                        <a:lnTo>
                          <a:pt x="1852" y="328"/>
                        </a:lnTo>
                        <a:lnTo>
                          <a:pt x="1836" y="386"/>
                        </a:lnTo>
                        <a:lnTo>
                          <a:pt x="1795" y="443"/>
                        </a:lnTo>
                        <a:lnTo>
                          <a:pt x="1712" y="493"/>
                        </a:lnTo>
                        <a:lnTo>
                          <a:pt x="1613" y="542"/>
                        </a:lnTo>
                        <a:lnTo>
                          <a:pt x="1482" y="583"/>
                        </a:lnTo>
                        <a:lnTo>
                          <a:pt x="1342" y="616"/>
                        </a:lnTo>
                        <a:lnTo>
                          <a:pt x="1177" y="641"/>
                        </a:lnTo>
                        <a:lnTo>
                          <a:pt x="1013" y="649"/>
                        </a:lnTo>
                        <a:lnTo>
                          <a:pt x="840" y="649"/>
                        </a:lnTo>
                        <a:lnTo>
                          <a:pt x="675" y="641"/>
                        </a:lnTo>
                        <a:lnTo>
                          <a:pt x="519" y="616"/>
                        </a:lnTo>
                        <a:lnTo>
                          <a:pt x="371" y="583"/>
                        </a:lnTo>
                        <a:lnTo>
                          <a:pt x="247" y="542"/>
                        </a:lnTo>
                        <a:lnTo>
                          <a:pt x="140" y="493"/>
                        </a:lnTo>
                        <a:lnTo>
                          <a:pt x="66" y="443"/>
                        </a:lnTo>
                        <a:lnTo>
                          <a:pt x="17" y="386"/>
                        </a:lnTo>
                        <a:lnTo>
                          <a:pt x="0" y="328"/>
                        </a:lnTo>
                      </a:path>
                    </a:pathLst>
                  </a:custGeom>
                  <a:solidFill>
                    <a:srgbClr val="FFFFFF"/>
                  </a:solidFill>
                  <a:ln w="12700" cap="rnd" cmpd="sng">
                    <a:solidFill>
                      <a:schemeClr val="tx1"/>
                    </a:solidFill>
                    <a:prstDash val="solid"/>
                    <a:round/>
                    <a:headEnd/>
                    <a:tailEnd/>
                  </a:ln>
                  <a:effectLst/>
                </p:spPr>
                <p:txBody>
                  <a:bodyPr/>
                  <a:lstStyle/>
                  <a:p>
                    <a:pPr defTabSz="457200"/>
                    <a:endParaRPr lang="en-US" sz="1200">
                      <a:solidFill>
                        <a:prstClr val="black"/>
                      </a:solidFill>
                    </a:endParaRPr>
                  </a:p>
                </p:txBody>
              </p:sp>
              <p:sp>
                <p:nvSpPr>
                  <p:cNvPr id="31" name="Freeform 13"/>
                  <p:cNvSpPr>
                    <a:spLocks/>
                  </p:cNvSpPr>
                  <p:nvPr/>
                </p:nvSpPr>
                <p:spPr bwMode="auto">
                  <a:xfrm>
                    <a:off x="3146" y="1589"/>
                    <a:ext cx="1672" cy="494"/>
                  </a:xfrm>
                  <a:custGeom>
                    <a:avLst/>
                    <a:gdLst/>
                    <a:ahLst/>
                    <a:cxnLst>
                      <a:cxn ang="0">
                        <a:pos x="0" y="247"/>
                      </a:cxn>
                      <a:cxn ang="0">
                        <a:pos x="16" y="198"/>
                      </a:cxn>
                      <a:cxn ang="0">
                        <a:pos x="66" y="148"/>
                      </a:cxn>
                      <a:cxn ang="0">
                        <a:pos x="148" y="107"/>
                      </a:cxn>
                      <a:cxn ang="0">
                        <a:pos x="247" y="74"/>
                      </a:cxn>
                      <a:cxn ang="0">
                        <a:pos x="370" y="41"/>
                      </a:cxn>
                      <a:cxn ang="0">
                        <a:pos x="518" y="17"/>
                      </a:cxn>
                      <a:cxn ang="0">
                        <a:pos x="675" y="0"/>
                      </a:cxn>
                      <a:cxn ang="0">
                        <a:pos x="839" y="0"/>
                      </a:cxn>
                      <a:cxn ang="0">
                        <a:pos x="996" y="0"/>
                      </a:cxn>
                      <a:cxn ang="0">
                        <a:pos x="1152" y="17"/>
                      </a:cxn>
                      <a:cxn ang="0">
                        <a:pos x="1300" y="41"/>
                      </a:cxn>
                      <a:cxn ang="0">
                        <a:pos x="1424" y="74"/>
                      </a:cxn>
                      <a:cxn ang="0">
                        <a:pos x="1531" y="107"/>
                      </a:cxn>
                      <a:cxn ang="0">
                        <a:pos x="1605" y="148"/>
                      </a:cxn>
                      <a:cxn ang="0">
                        <a:pos x="1654" y="198"/>
                      </a:cxn>
                      <a:cxn ang="0">
                        <a:pos x="1671" y="247"/>
                      </a:cxn>
                      <a:cxn ang="0">
                        <a:pos x="1654" y="296"/>
                      </a:cxn>
                      <a:cxn ang="0">
                        <a:pos x="1605" y="337"/>
                      </a:cxn>
                      <a:cxn ang="0">
                        <a:pos x="1531" y="378"/>
                      </a:cxn>
                      <a:cxn ang="0">
                        <a:pos x="1424" y="419"/>
                      </a:cxn>
                      <a:cxn ang="0">
                        <a:pos x="1300" y="452"/>
                      </a:cxn>
                      <a:cxn ang="0">
                        <a:pos x="1152" y="477"/>
                      </a:cxn>
                      <a:cxn ang="0">
                        <a:pos x="996" y="485"/>
                      </a:cxn>
                      <a:cxn ang="0">
                        <a:pos x="839" y="493"/>
                      </a:cxn>
                      <a:cxn ang="0">
                        <a:pos x="675" y="485"/>
                      </a:cxn>
                      <a:cxn ang="0">
                        <a:pos x="518" y="477"/>
                      </a:cxn>
                      <a:cxn ang="0">
                        <a:pos x="370" y="452"/>
                      </a:cxn>
                      <a:cxn ang="0">
                        <a:pos x="247" y="419"/>
                      </a:cxn>
                      <a:cxn ang="0">
                        <a:pos x="148" y="378"/>
                      </a:cxn>
                      <a:cxn ang="0">
                        <a:pos x="66" y="337"/>
                      </a:cxn>
                      <a:cxn ang="0">
                        <a:pos x="16" y="296"/>
                      </a:cxn>
                      <a:cxn ang="0">
                        <a:pos x="0" y="247"/>
                      </a:cxn>
                    </a:cxnLst>
                    <a:rect l="0" t="0" r="r" b="b"/>
                    <a:pathLst>
                      <a:path w="1672" h="494">
                        <a:moveTo>
                          <a:pt x="0" y="247"/>
                        </a:moveTo>
                        <a:lnTo>
                          <a:pt x="16" y="198"/>
                        </a:lnTo>
                        <a:lnTo>
                          <a:pt x="66" y="148"/>
                        </a:lnTo>
                        <a:lnTo>
                          <a:pt x="148" y="107"/>
                        </a:lnTo>
                        <a:lnTo>
                          <a:pt x="247" y="74"/>
                        </a:lnTo>
                        <a:lnTo>
                          <a:pt x="370" y="41"/>
                        </a:lnTo>
                        <a:lnTo>
                          <a:pt x="518" y="17"/>
                        </a:lnTo>
                        <a:lnTo>
                          <a:pt x="675" y="0"/>
                        </a:lnTo>
                        <a:lnTo>
                          <a:pt x="839" y="0"/>
                        </a:lnTo>
                        <a:lnTo>
                          <a:pt x="996" y="0"/>
                        </a:lnTo>
                        <a:lnTo>
                          <a:pt x="1152" y="17"/>
                        </a:lnTo>
                        <a:lnTo>
                          <a:pt x="1300" y="41"/>
                        </a:lnTo>
                        <a:lnTo>
                          <a:pt x="1424" y="74"/>
                        </a:lnTo>
                        <a:lnTo>
                          <a:pt x="1531" y="107"/>
                        </a:lnTo>
                        <a:lnTo>
                          <a:pt x="1605" y="148"/>
                        </a:lnTo>
                        <a:lnTo>
                          <a:pt x="1654" y="198"/>
                        </a:lnTo>
                        <a:lnTo>
                          <a:pt x="1671" y="247"/>
                        </a:lnTo>
                        <a:lnTo>
                          <a:pt x="1654" y="296"/>
                        </a:lnTo>
                        <a:lnTo>
                          <a:pt x="1605" y="337"/>
                        </a:lnTo>
                        <a:lnTo>
                          <a:pt x="1531" y="378"/>
                        </a:lnTo>
                        <a:lnTo>
                          <a:pt x="1424" y="419"/>
                        </a:lnTo>
                        <a:lnTo>
                          <a:pt x="1300" y="452"/>
                        </a:lnTo>
                        <a:lnTo>
                          <a:pt x="1152" y="477"/>
                        </a:lnTo>
                        <a:lnTo>
                          <a:pt x="996" y="485"/>
                        </a:lnTo>
                        <a:lnTo>
                          <a:pt x="839" y="493"/>
                        </a:lnTo>
                        <a:lnTo>
                          <a:pt x="675" y="485"/>
                        </a:lnTo>
                        <a:lnTo>
                          <a:pt x="518" y="477"/>
                        </a:lnTo>
                        <a:lnTo>
                          <a:pt x="370" y="452"/>
                        </a:lnTo>
                        <a:lnTo>
                          <a:pt x="247" y="419"/>
                        </a:lnTo>
                        <a:lnTo>
                          <a:pt x="148" y="378"/>
                        </a:lnTo>
                        <a:lnTo>
                          <a:pt x="66" y="337"/>
                        </a:lnTo>
                        <a:lnTo>
                          <a:pt x="16" y="296"/>
                        </a:lnTo>
                        <a:lnTo>
                          <a:pt x="0" y="247"/>
                        </a:lnTo>
                      </a:path>
                    </a:pathLst>
                  </a:custGeom>
                  <a:solidFill>
                    <a:srgbClr val="FFFFFF"/>
                  </a:solidFill>
                  <a:ln w="12700" cap="rnd" cmpd="sng">
                    <a:solidFill>
                      <a:schemeClr val="tx1"/>
                    </a:solidFill>
                    <a:prstDash val="solid"/>
                    <a:round/>
                    <a:headEnd/>
                    <a:tailEnd/>
                  </a:ln>
                  <a:effectLst/>
                </p:spPr>
                <p:txBody>
                  <a:bodyPr/>
                  <a:lstStyle/>
                  <a:p>
                    <a:pPr defTabSz="457200"/>
                    <a:endParaRPr lang="en-US" sz="1200">
                      <a:solidFill>
                        <a:prstClr val="black"/>
                      </a:solidFill>
                    </a:endParaRPr>
                  </a:p>
                </p:txBody>
              </p:sp>
            </p:grpSp>
            <p:grpSp>
              <p:nvGrpSpPr>
                <p:cNvPr id="24" name="Group 14"/>
                <p:cNvGrpSpPr>
                  <a:grpSpLocks/>
                </p:cNvGrpSpPr>
                <p:nvPr/>
              </p:nvGrpSpPr>
              <p:grpSpPr bwMode="auto">
                <a:xfrm>
                  <a:off x="2998" y="1096"/>
                  <a:ext cx="1984" cy="766"/>
                  <a:chOff x="2998" y="1096"/>
                  <a:chExt cx="1984" cy="766"/>
                </a:xfrm>
              </p:grpSpPr>
              <p:sp>
                <p:nvSpPr>
                  <p:cNvPr id="26" name="Freeform 15"/>
                  <p:cNvSpPr>
                    <a:spLocks/>
                  </p:cNvSpPr>
                  <p:nvPr/>
                </p:nvSpPr>
                <p:spPr bwMode="auto">
                  <a:xfrm>
                    <a:off x="2998" y="1096"/>
                    <a:ext cx="1984" cy="766"/>
                  </a:xfrm>
                  <a:custGeom>
                    <a:avLst/>
                    <a:gdLst/>
                    <a:ahLst/>
                    <a:cxnLst>
                      <a:cxn ang="0">
                        <a:pos x="0" y="378"/>
                      </a:cxn>
                      <a:cxn ang="0">
                        <a:pos x="16" y="313"/>
                      </a:cxn>
                      <a:cxn ang="0">
                        <a:pos x="57" y="247"/>
                      </a:cxn>
                      <a:cxn ang="0">
                        <a:pos x="131" y="189"/>
                      </a:cxn>
                      <a:cxn ang="0">
                        <a:pos x="230" y="132"/>
                      </a:cxn>
                      <a:cxn ang="0">
                        <a:pos x="353" y="91"/>
                      </a:cxn>
                      <a:cxn ang="0">
                        <a:pos x="493" y="50"/>
                      </a:cxn>
                      <a:cxn ang="0">
                        <a:pos x="650" y="25"/>
                      </a:cxn>
                      <a:cxn ang="0">
                        <a:pos x="814" y="0"/>
                      </a:cxn>
                      <a:cxn ang="0">
                        <a:pos x="987" y="0"/>
                      </a:cxn>
                      <a:cxn ang="0">
                        <a:pos x="1160" y="0"/>
                      </a:cxn>
                      <a:cxn ang="0">
                        <a:pos x="1333" y="25"/>
                      </a:cxn>
                      <a:cxn ang="0">
                        <a:pos x="1489" y="50"/>
                      </a:cxn>
                      <a:cxn ang="0">
                        <a:pos x="1629" y="91"/>
                      </a:cxn>
                      <a:cxn ang="0">
                        <a:pos x="1753" y="132"/>
                      </a:cxn>
                      <a:cxn ang="0">
                        <a:pos x="1852" y="189"/>
                      </a:cxn>
                      <a:cxn ang="0">
                        <a:pos x="1926" y="247"/>
                      </a:cxn>
                      <a:cxn ang="0">
                        <a:pos x="1967" y="313"/>
                      </a:cxn>
                      <a:cxn ang="0">
                        <a:pos x="1983" y="378"/>
                      </a:cxn>
                      <a:cxn ang="0">
                        <a:pos x="1967" y="444"/>
                      </a:cxn>
                      <a:cxn ang="0">
                        <a:pos x="1926" y="510"/>
                      </a:cxn>
                      <a:cxn ang="0">
                        <a:pos x="1852" y="567"/>
                      </a:cxn>
                      <a:cxn ang="0">
                        <a:pos x="1753" y="625"/>
                      </a:cxn>
                      <a:cxn ang="0">
                        <a:pos x="1629" y="674"/>
                      </a:cxn>
                      <a:cxn ang="0">
                        <a:pos x="1489" y="707"/>
                      </a:cxn>
                      <a:cxn ang="0">
                        <a:pos x="1333" y="740"/>
                      </a:cxn>
                      <a:cxn ang="0">
                        <a:pos x="1160" y="756"/>
                      </a:cxn>
                      <a:cxn ang="0">
                        <a:pos x="987" y="765"/>
                      </a:cxn>
                      <a:cxn ang="0">
                        <a:pos x="814" y="756"/>
                      </a:cxn>
                      <a:cxn ang="0">
                        <a:pos x="650" y="740"/>
                      </a:cxn>
                      <a:cxn ang="0">
                        <a:pos x="493" y="707"/>
                      </a:cxn>
                      <a:cxn ang="0">
                        <a:pos x="353" y="674"/>
                      </a:cxn>
                      <a:cxn ang="0">
                        <a:pos x="230" y="625"/>
                      </a:cxn>
                      <a:cxn ang="0">
                        <a:pos x="131" y="567"/>
                      </a:cxn>
                      <a:cxn ang="0">
                        <a:pos x="57" y="510"/>
                      </a:cxn>
                      <a:cxn ang="0">
                        <a:pos x="16" y="444"/>
                      </a:cxn>
                      <a:cxn ang="0">
                        <a:pos x="0" y="378"/>
                      </a:cxn>
                    </a:cxnLst>
                    <a:rect l="0" t="0" r="r" b="b"/>
                    <a:pathLst>
                      <a:path w="1984" h="766">
                        <a:moveTo>
                          <a:pt x="0" y="378"/>
                        </a:moveTo>
                        <a:lnTo>
                          <a:pt x="16" y="313"/>
                        </a:lnTo>
                        <a:lnTo>
                          <a:pt x="57" y="247"/>
                        </a:lnTo>
                        <a:lnTo>
                          <a:pt x="131" y="189"/>
                        </a:lnTo>
                        <a:lnTo>
                          <a:pt x="230" y="132"/>
                        </a:lnTo>
                        <a:lnTo>
                          <a:pt x="353" y="91"/>
                        </a:lnTo>
                        <a:lnTo>
                          <a:pt x="493" y="50"/>
                        </a:lnTo>
                        <a:lnTo>
                          <a:pt x="650" y="25"/>
                        </a:lnTo>
                        <a:lnTo>
                          <a:pt x="814" y="0"/>
                        </a:lnTo>
                        <a:lnTo>
                          <a:pt x="987" y="0"/>
                        </a:lnTo>
                        <a:lnTo>
                          <a:pt x="1160" y="0"/>
                        </a:lnTo>
                        <a:lnTo>
                          <a:pt x="1333" y="25"/>
                        </a:lnTo>
                        <a:lnTo>
                          <a:pt x="1489" y="50"/>
                        </a:lnTo>
                        <a:lnTo>
                          <a:pt x="1629" y="91"/>
                        </a:lnTo>
                        <a:lnTo>
                          <a:pt x="1753" y="132"/>
                        </a:lnTo>
                        <a:lnTo>
                          <a:pt x="1852" y="189"/>
                        </a:lnTo>
                        <a:lnTo>
                          <a:pt x="1926" y="247"/>
                        </a:lnTo>
                        <a:lnTo>
                          <a:pt x="1967" y="313"/>
                        </a:lnTo>
                        <a:lnTo>
                          <a:pt x="1983" y="378"/>
                        </a:lnTo>
                        <a:lnTo>
                          <a:pt x="1967" y="444"/>
                        </a:lnTo>
                        <a:lnTo>
                          <a:pt x="1926" y="510"/>
                        </a:lnTo>
                        <a:lnTo>
                          <a:pt x="1852" y="567"/>
                        </a:lnTo>
                        <a:lnTo>
                          <a:pt x="1753" y="625"/>
                        </a:lnTo>
                        <a:lnTo>
                          <a:pt x="1629" y="674"/>
                        </a:lnTo>
                        <a:lnTo>
                          <a:pt x="1489" y="707"/>
                        </a:lnTo>
                        <a:lnTo>
                          <a:pt x="1333" y="740"/>
                        </a:lnTo>
                        <a:lnTo>
                          <a:pt x="1160" y="756"/>
                        </a:lnTo>
                        <a:lnTo>
                          <a:pt x="987" y="765"/>
                        </a:lnTo>
                        <a:lnTo>
                          <a:pt x="814" y="756"/>
                        </a:lnTo>
                        <a:lnTo>
                          <a:pt x="650" y="740"/>
                        </a:lnTo>
                        <a:lnTo>
                          <a:pt x="493" y="707"/>
                        </a:lnTo>
                        <a:lnTo>
                          <a:pt x="353" y="674"/>
                        </a:lnTo>
                        <a:lnTo>
                          <a:pt x="230" y="625"/>
                        </a:lnTo>
                        <a:lnTo>
                          <a:pt x="131" y="567"/>
                        </a:lnTo>
                        <a:lnTo>
                          <a:pt x="57" y="510"/>
                        </a:lnTo>
                        <a:lnTo>
                          <a:pt x="16" y="444"/>
                        </a:lnTo>
                        <a:lnTo>
                          <a:pt x="0" y="378"/>
                        </a:lnTo>
                      </a:path>
                    </a:pathLst>
                  </a:custGeom>
                  <a:solidFill>
                    <a:srgbClr val="FFFFFF"/>
                  </a:solidFill>
                  <a:ln w="12700" cap="rnd" cmpd="sng">
                    <a:solidFill>
                      <a:schemeClr val="tx1"/>
                    </a:solidFill>
                    <a:prstDash val="solid"/>
                    <a:round/>
                    <a:headEnd/>
                    <a:tailEnd/>
                  </a:ln>
                  <a:effectLst/>
                </p:spPr>
                <p:txBody>
                  <a:bodyPr/>
                  <a:lstStyle/>
                  <a:p>
                    <a:pPr defTabSz="457200"/>
                    <a:endParaRPr lang="en-US" sz="1200">
                      <a:solidFill>
                        <a:prstClr val="black"/>
                      </a:solidFill>
                    </a:endParaRPr>
                  </a:p>
                </p:txBody>
              </p:sp>
              <p:sp>
                <p:nvSpPr>
                  <p:cNvPr id="27" name="Freeform 16"/>
                  <p:cNvSpPr>
                    <a:spLocks/>
                  </p:cNvSpPr>
                  <p:nvPr/>
                </p:nvSpPr>
                <p:spPr bwMode="auto">
                  <a:xfrm>
                    <a:off x="3055" y="1154"/>
                    <a:ext cx="1853" cy="650"/>
                  </a:xfrm>
                  <a:custGeom>
                    <a:avLst/>
                    <a:gdLst/>
                    <a:ahLst/>
                    <a:cxnLst>
                      <a:cxn ang="0">
                        <a:pos x="0" y="329"/>
                      </a:cxn>
                      <a:cxn ang="0">
                        <a:pos x="17" y="263"/>
                      </a:cxn>
                      <a:cxn ang="0">
                        <a:pos x="66" y="205"/>
                      </a:cxn>
                      <a:cxn ang="0">
                        <a:pos x="140" y="156"/>
                      </a:cxn>
                      <a:cxn ang="0">
                        <a:pos x="247" y="107"/>
                      </a:cxn>
                      <a:cxn ang="0">
                        <a:pos x="371" y="66"/>
                      </a:cxn>
                      <a:cxn ang="0">
                        <a:pos x="519" y="33"/>
                      </a:cxn>
                      <a:cxn ang="0">
                        <a:pos x="675" y="16"/>
                      </a:cxn>
                      <a:cxn ang="0">
                        <a:pos x="840" y="0"/>
                      </a:cxn>
                      <a:cxn ang="0">
                        <a:pos x="1013" y="0"/>
                      </a:cxn>
                      <a:cxn ang="0">
                        <a:pos x="1177" y="16"/>
                      </a:cxn>
                      <a:cxn ang="0">
                        <a:pos x="1342" y="33"/>
                      </a:cxn>
                      <a:cxn ang="0">
                        <a:pos x="1482" y="66"/>
                      </a:cxn>
                      <a:cxn ang="0">
                        <a:pos x="1613" y="107"/>
                      </a:cxn>
                      <a:cxn ang="0">
                        <a:pos x="1712" y="156"/>
                      </a:cxn>
                      <a:cxn ang="0">
                        <a:pos x="1795" y="205"/>
                      </a:cxn>
                      <a:cxn ang="0">
                        <a:pos x="1836" y="263"/>
                      </a:cxn>
                      <a:cxn ang="0">
                        <a:pos x="1852" y="329"/>
                      </a:cxn>
                      <a:cxn ang="0">
                        <a:pos x="1836" y="386"/>
                      </a:cxn>
                      <a:cxn ang="0">
                        <a:pos x="1795" y="444"/>
                      </a:cxn>
                      <a:cxn ang="0">
                        <a:pos x="1712" y="493"/>
                      </a:cxn>
                      <a:cxn ang="0">
                        <a:pos x="1613" y="542"/>
                      </a:cxn>
                      <a:cxn ang="0">
                        <a:pos x="1482" y="583"/>
                      </a:cxn>
                      <a:cxn ang="0">
                        <a:pos x="1342" y="616"/>
                      </a:cxn>
                      <a:cxn ang="0">
                        <a:pos x="1177" y="641"/>
                      </a:cxn>
                      <a:cxn ang="0">
                        <a:pos x="1013" y="649"/>
                      </a:cxn>
                      <a:cxn ang="0">
                        <a:pos x="840" y="649"/>
                      </a:cxn>
                      <a:cxn ang="0">
                        <a:pos x="675" y="641"/>
                      </a:cxn>
                      <a:cxn ang="0">
                        <a:pos x="519" y="616"/>
                      </a:cxn>
                      <a:cxn ang="0">
                        <a:pos x="371" y="583"/>
                      </a:cxn>
                      <a:cxn ang="0">
                        <a:pos x="247" y="542"/>
                      </a:cxn>
                      <a:cxn ang="0">
                        <a:pos x="140" y="493"/>
                      </a:cxn>
                      <a:cxn ang="0">
                        <a:pos x="66" y="444"/>
                      </a:cxn>
                      <a:cxn ang="0">
                        <a:pos x="17" y="386"/>
                      </a:cxn>
                      <a:cxn ang="0">
                        <a:pos x="0" y="329"/>
                      </a:cxn>
                    </a:cxnLst>
                    <a:rect l="0" t="0" r="r" b="b"/>
                    <a:pathLst>
                      <a:path w="1853" h="650">
                        <a:moveTo>
                          <a:pt x="0" y="329"/>
                        </a:moveTo>
                        <a:lnTo>
                          <a:pt x="17" y="263"/>
                        </a:lnTo>
                        <a:lnTo>
                          <a:pt x="66" y="205"/>
                        </a:lnTo>
                        <a:lnTo>
                          <a:pt x="140" y="156"/>
                        </a:lnTo>
                        <a:lnTo>
                          <a:pt x="247" y="107"/>
                        </a:lnTo>
                        <a:lnTo>
                          <a:pt x="371" y="66"/>
                        </a:lnTo>
                        <a:lnTo>
                          <a:pt x="519" y="33"/>
                        </a:lnTo>
                        <a:lnTo>
                          <a:pt x="675" y="16"/>
                        </a:lnTo>
                        <a:lnTo>
                          <a:pt x="840" y="0"/>
                        </a:lnTo>
                        <a:lnTo>
                          <a:pt x="1013" y="0"/>
                        </a:lnTo>
                        <a:lnTo>
                          <a:pt x="1177" y="16"/>
                        </a:lnTo>
                        <a:lnTo>
                          <a:pt x="1342" y="33"/>
                        </a:lnTo>
                        <a:lnTo>
                          <a:pt x="1482" y="66"/>
                        </a:lnTo>
                        <a:lnTo>
                          <a:pt x="1613" y="107"/>
                        </a:lnTo>
                        <a:lnTo>
                          <a:pt x="1712" y="156"/>
                        </a:lnTo>
                        <a:lnTo>
                          <a:pt x="1795" y="205"/>
                        </a:lnTo>
                        <a:lnTo>
                          <a:pt x="1836" y="263"/>
                        </a:lnTo>
                        <a:lnTo>
                          <a:pt x="1852" y="329"/>
                        </a:lnTo>
                        <a:lnTo>
                          <a:pt x="1836" y="386"/>
                        </a:lnTo>
                        <a:lnTo>
                          <a:pt x="1795" y="444"/>
                        </a:lnTo>
                        <a:lnTo>
                          <a:pt x="1712" y="493"/>
                        </a:lnTo>
                        <a:lnTo>
                          <a:pt x="1613" y="542"/>
                        </a:lnTo>
                        <a:lnTo>
                          <a:pt x="1482" y="583"/>
                        </a:lnTo>
                        <a:lnTo>
                          <a:pt x="1342" y="616"/>
                        </a:lnTo>
                        <a:lnTo>
                          <a:pt x="1177" y="641"/>
                        </a:lnTo>
                        <a:lnTo>
                          <a:pt x="1013" y="649"/>
                        </a:lnTo>
                        <a:lnTo>
                          <a:pt x="840" y="649"/>
                        </a:lnTo>
                        <a:lnTo>
                          <a:pt x="675" y="641"/>
                        </a:lnTo>
                        <a:lnTo>
                          <a:pt x="519" y="616"/>
                        </a:lnTo>
                        <a:lnTo>
                          <a:pt x="371" y="583"/>
                        </a:lnTo>
                        <a:lnTo>
                          <a:pt x="247" y="542"/>
                        </a:lnTo>
                        <a:lnTo>
                          <a:pt x="140" y="493"/>
                        </a:lnTo>
                        <a:lnTo>
                          <a:pt x="66" y="444"/>
                        </a:lnTo>
                        <a:lnTo>
                          <a:pt x="17" y="386"/>
                        </a:lnTo>
                        <a:lnTo>
                          <a:pt x="0" y="329"/>
                        </a:lnTo>
                      </a:path>
                    </a:pathLst>
                  </a:custGeom>
                  <a:solidFill>
                    <a:srgbClr val="FFFFFF"/>
                  </a:solidFill>
                  <a:ln w="12700" cap="rnd" cmpd="sng">
                    <a:solidFill>
                      <a:schemeClr val="tx1"/>
                    </a:solidFill>
                    <a:prstDash val="solid"/>
                    <a:round/>
                    <a:headEnd/>
                    <a:tailEnd/>
                  </a:ln>
                  <a:effectLst/>
                </p:spPr>
                <p:txBody>
                  <a:bodyPr/>
                  <a:lstStyle/>
                  <a:p>
                    <a:pPr defTabSz="457200"/>
                    <a:endParaRPr lang="en-US" sz="1200">
                      <a:solidFill>
                        <a:prstClr val="black"/>
                      </a:solidFill>
                    </a:endParaRPr>
                  </a:p>
                </p:txBody>
              </p:sp>
              <p:sp>
                <p:nvSpPr>
                  <p:cNvPr id="28" name="Freeform 17"/>
                  <p:cNvSpPr>
                    <a:spLocks/>
                  </p:cNvSpPr>
                  <p:nvPr/>
                </p:nvSpPr>
                <p:spPr bwMode="auto">
                  <a:xfrm>
                    <a:off x="3146" y="1220"/>
                    <a:ext cx="1672" cy="494"/>
                  </a:xfrm>
                  <a:custGeom>
                    <a:avLst/>
                    <a:gdLst/>
                    <a:ahLst/>
                    <a:cxnLst>
                      <a:cxn ang="0">
                        <a:pos x="0" y="246"/>
                      </a:cxn>
                      <a:cxn ang="0">
                        <a:pos x="16" y="197"/>
                      </a:cxn>
                      <a:cxn ang="0">
                        <a:pos x="66" y="147"/>
                      </a:cxn>
                      <a:cxn ang="0">
                        <a:pos x="148" y="106"/>
                      </a:cxn>
                      <a:cxn ang="0">
                        <a:pos x="247" y="74"/>
                      </a:cxn>
                      <a:cxn ang="0">
                        <a:pos x="370" y="41"/>
                      </a:cxn>
                      <a:cxn ang="0">
                        <a:pos x="518" y="16"/>
                      </a:cxn>
                      <a:cxn ang="0">
                        <a:pos x="675" y="0"/>
                      </a:cxn>
                      <a:cxn ang="0">
                        <a:pos x="839" y="0"/>
                      </a:cxn>
                      <a:cxn ang="0">
                        <a:pos x="996" y="0"/>
                      </a:cxn>
                      <a:cxn ang="0">
                        <a:pos x="1152" y="16"/>
                      </a:cxn>
                      <a:cxn ang="0">
                        <a:pos x="1300" y="41"/>
                      </a:cxn>
                      <a:cxn ang="0">
                        <a:pos x="1424" y="74"/>
                      </a:cxn>
                      <a:cxn ang="0">
                        <a:pos x="1531" y="106"/>
                      </a:cxn>
                      <a:cxn ang="0">
                        <a:pos x="1605" y="147"/>
                      </a:cxn>
                      <a:cxn ang="0">
                        <a:pos x="1654" y="197"/>
                      </a:cxn>
                      <a:cxn ang="0">
                        <a:pos x="1671" y="246"/>
                      </a:cxn>
                      <a:cxn ang="0">
                        <a:pos x="1654" y="295"/>
                      </a:cxn>
                      <a:cxn ang="0">
                        <a:pos x="1605" y="337"/>
                      </a:cxn>
                      <a:cxn ang="0">
                        <a:pos x="1531" y="378"/>
                      </a:cxn>
                      <a:cxn ang="0">
                        <a:pos x="1424" y="419"/>
                      </a:cxn>
                      <a:cxn ang="0">
                        <a:pos x="1300" y="452"/>
                      </a:cxn>
                      <a:cxn ang="0">
                        <a:pos x="1152" y="476"/>
                      </a:cxn>
                      <a:cxn ang="0">
                        <a:pos x="996" y="484"/>
                      </a:cxn>
                      <a:cxn ang="0">
                        <a:pos x="839" y="493"/>
                      </a:cxn>
                      <a:cxn ang="0">
                        <a:pos x="675" y="484"/>
                      </a:cxn>
                      <a:cxn ang="0">
                        <a:pos x="518" y="476"/>
                      </a:cxn>
                      <a:cxn ang="0">
                        <a:pos x="370" y="452"/>
                      </a:cxn>
                      <a:cxn ang="0">
                        <a:pos x="247" y="419"/>
                      </a:cxn>
                      <a:cxn ang="0">
                        <a:pos x="148" y="378"/>
                      </a:cxn>
                      <a:cxn ang="0">
                        <a:pos x="66" y="337"/>
                      </a:cxn>
                      <a:cxn ang="0">
                        <a:pos x="16" y="295"/>
                      </a:cxn>
                      <a:cxn ang="0">
                        <a:pos x="0" y="246"/>
                      </a:cxn>
                    </a:cxnLst>
                    <a:rect l="0" t="0" r="r" b="b"/>
                    <a:pathLst>
                      <a:path w="1672" h="494">
                        <a:moveTo>
                          <a:pt x="0" y="246"/>
                        </a:moveTo>
                        <a:lnTo>
                          <a:pt x="16" y="197"/>
                        </a:lnTo>
                        <a:lnTo>
                          <a:pt x="66" y="147"/>
                        </a:lnTo>
                        <a:lnTo>
                          <a:pt x="148" y="106"/>
                        </a:lnTo>
                        <a:lnTo>
                          <a:pt x="247" y="74"/>
                        </a:lnTo>
                        <a:lnTo>
                          <a:pt x="370" y="41"/>
                        </a:lnTo>
                        <a:lnTo>
                          <a:pt x="518" y="16"/>
                        </a:lnTo>
                        <a:lnTo>
                          <a:pt x="675" y="0"/>
                        </a:lnTo>
                        <a:lnTo>
                          <a:pt x="839" y="0"/>
                        </a:lnTo>
                        <a:lnTo>
                          <a:pt x="996" y="0"/>
                        </a:lnTo>
                        <a:lnTo>
                          <a:pt x="1152" y="16"/>
                        </a:lnTo>
                        <a:lnTo>
                          <a:pt x="1300" y="41"/>
                        </a:lnTo>
                        <a:lnTo>
                          <a:pt x="1424" y="74"/>
                        </a:lnTo>
                        <a:lnTo>
                          <a:pt x="1531" y="106"/>
                        </a:lnTo>
                        <a:lnTo>
                          <a:pt x="1605" y="147"/>
                        </a:lnTo>
                        <a:lnTo>
                          <a:pt x="1654" y="197"/>
                        </a:lnTo>
                        <a:lnTo>
                          <a:pt x="1671" y="246"/>
                        </a:lnTo>
                        <a:lnTo>
                          <a:pt x="1654" y="295"/>
                        </a:lnTo>
                        <a:lnTo>
                          <a:pt x="1605" y="337"/>
                        </a:lnTo>
                        <a:lnTo>
                          <a:pt x="1531" y="378"/>
                        </a:lnTo>
                        <a:lnTo>
                          <a:pt x="1424" y="419"/>
                        </a:lnTo>
                        <a:lnTo>
                          <a:pt x="1300" y="452"/>
                        </a:lnTo>
                        <a:lnTo>
                          <a:pt x="1152" y="476"/>
                        </a:lnTo>
                        <a:lnTo>
                          <a:pt x="996" y="484"/>
                        </a:lnTo>
                        <a:lnTo>
                          <a:pt x="839" y="493"/>
                        </a:lnTo>
                        <a:lnTo>
                          <a:pt x="675" y="484"/>
                        </a:lnTo>
                        <a:lnTo>
                          <a:pt x="518" y="476"/>
                        </a:lnTo>
                        <a:lnTo>
                          <a:pt x="370" y="452"/>
                        </a:lnTo>
                        <a:lnTo>
                          <a:pt x="247" y="419"/>
                        </a:lnTo>
                        <a:lnTo>
                          <a:pt x="148" y="378"/>
                        </a:lnTo>
                        <a:lnTo>
                          <a:pt x="66" y="337"/>
                        </a:lnTo>
                        <a:lnTo>
                          <a:pt x="16" y="295"/>
                        </a:lnTo>
                        <a:lnTo>
                          <a:pt x="0" y="246"/>
                        </a:lnTo>
                      </a:path>
                    </a:pathLst>
                  </a:custGeom>
                  <a:solidFill>
                    <a:srgbClr val="FFFFFF"/>
                  </a:solidFill>
                  <a:ln w="12700" cap="rnd" cmpd="sng">
                    <a:solidFill>
                      <a:schemeClr val="tx1"/>
                    </a:solidFill>
                    <a:prstDash val="solid"/>
                    <a:round/>
                    <a:headEnd/>
                    <a:tailEnd/>
                  </a:ln>
                  <a:effectLst/>
                </p:spPr>
                <p:txBody>
                  <a:bodyPr/>
                  <a:lstStyle/>
                  <a:p>
                    <a:pPr defTabSz="457200"/>
                    <a:endParaRPr lang="en-US" sz="1200">
                      <a:solidFill>
                        <a:prstClr val="black"/>
                      </a:solidFill>
                    </a:endParaRPr>
                  </a:p>
                </p:txBody>
              </p:sp>
            </p:grpSp>
            <p:sp>
              <p:nvSpPr>
                <p:cNvPr id="25" name="Freeform 18"/>
                <p:cNvSpPr>
                  <a:spLocks/>
                </p:cNvSpPr>
                <p:nvPr/>
              </p:nvSpPr>
              <p:spPr bwMode="auto">
                <a:xfrm>
                  <a:off x="2981" y="2797"/>
                  <a:ext cx="1993" cy="766"/>
                </a:xfrm>
                <a:custGeom>
                  <a:avLst/>
                  <a:gdLst/>
                  <a:ahLst/>
                  <a:cxnLst>
                    <a:cxn ang="0">
                      <a:pos x="0" y="378"/>
                    </a:cxn>
                    <a:cxn ang="0">
                      <a:pos x="17" y="313"/>
                    </a:cxn>
                    <a:cxn ang="0">
                      <a:pos x="66" y="247"/>
                    </a:cxn>
                    <a:cxn ang="0">
                      <a:pos x="132" y="189"/>
                    </a:cxn>
                    <a:cxn ang="0">
                      <a:pos x="239" y="140"/>
                    </a:cxn>
                    <a:cxn ang="0">
                      <a:pos x="354" y="91"/>
                    </a:cxn>
                    <a:cxn ang="0">
                      <a:pos x="502" y="50"/>
                    </a:cxn>
                    <a:cxn ang="0">
                      <a:pos x="659" y="25"/>
                    </a:cxn>
                    <a:cxn ang="0">
                      <a:pos x="823" y="9"/>
                    </a:cxn>
                    <a:cxn ang="0">
                      <a:pos x="996" y="0"/>
                    </a:cxn>
                    <a:cxn ang="0">
                      <a:pos x="1169" y="9"/>
                    </a:cxn>
                    <a:cxn ang="0">
                      <a:pos x="1334" y="25"/>
                    </a:cxn>
                    <a:cxn ang="0">
                      <a:pos x="1490" y="50"/>
                    </a:cxn>
                    <a:cxn ang="0">
                      <a:pos x="1638" y="91"/>
                    </a:cxn>
                    <a:cxn ang="0">
                      <a:pos x="1753" y="140"/>
                    </a:cxn>
                    <a:cxn ang="0">
                      <a:pos x="1860" y="189"/>
                    </a:cxn>
                    <a:cxn ang="0">
                      <a:pos x="1926" y="247"/>
                    </a:cxn>
                    <a:cxn ang="0">
                      <a:pos x="1976" y="313"/>
                    </a:cxn>
                    <a:cxn ang="0">
                      <a:pos x="1992" y="378"/>
                    </a:cxn>
                    <a:cxn ang="0">
                      <a:pos x="1976" y="444"/>
                    </a:cxn>
                    <a:cxn ang="0">
                      <a:pos x="1926" y="510"/>
                    </a:cxn>
                    <a:cxn ang="0">
                      <a:pos x="1860" y="576"/>
                    </a:cxn>
                    <a:cxn ang="0">
                      <a:pos x="1753" y="625"/>
                    </a:cxn>
                    <a:cxn ang="0">
                      <a:pos x="1638" y="674"/>
                    </a:cxn>
                    <a:cxn ang="0">
                      <a:pos x="1490" y="715"/>
                    </a:cxn>
                    <a:cxn ang="0">
                      <a:pos x="1334" y="740"/>
                    </a:cxn>
                    <a:cxn ang="0">
                      <a:pos x="1169" y="756"/>
                    </a:cxn>
                    <a:cxn ang="0">
                      <a:pos x="996" y="765"/>
                    </a:cxn>
                    <a:cxn ang="0">
                      <a:pos x="823" y="756"/>
                    </a:cxn>
                    <a:cxn ang="0">
                      <a:pos x="659" y="740"/>
                    </a:cxn>
                    <a:cxn ang="0">
                      <a:pos x="502" y="715"/>
                    </a:cxn>
                    <a:cxn ang="0">
                      <a:pos x="354" y="674"/>
                    </a:cxn>
                    <a:cxn ang="0">
                      <a:pos x="239" y="625"/>
                    </a:cxn>
                    <a:cxn ang="0">
                      <a:pos x="132" y="576"/>
                    </a:cxn>
                    <a:cxn ang="0">
                      <a:pos x="66" y="510"/>
                    </a:cxn>
                    <a:cxn ang="0">
                      <a:pos x="17" y="444"/>
                    </a:cxn>
                    <a:cxn ang="0">
                      <a:pos x="0" y="378"/>
                    </a:cxn>
                  </a:cxnLst>
                  <a:rect l="0" t="0" r="r" b="b"/>
                  <a:pathLst>
                    <a:path w="1993" h="766">
                      <a:moveTo>
                        <a:pt x="0" y="378"/>
                      </a:moveTo>
                      <a:lnTo>
                        <a:pt x="17" y="313"/>
                      </a:lnTo>
                      <a:lnTo>
                        <a:pt x="66" y="247"/>
                      </a:lnTo>
                      <a:lnTo>
                        <a:pt x="132" y="189"/>
                      </a:lnTo>
                      <a:lnTo>
                        <a:pt x="239" y="140"/>
                      </a:lnTo>
                      <a:lnTo>
                        <a:pt x="354" y="91"/>
                      </a:lnTo>
                      <a:lnTo>
                        <a:pt x="502" y="50"/>
                      </a:lnTo>
                      <a:lnTo>
                        <a:pt x="659" y="25"/>
                      </a:lnTo>
                      <a:lnTo>
                        <a:pt x="823" y="9"/>
                      </a:lnTo>
                      <a:lnTo>
                        <a:pt x="996" y="0"/>
                      </a:lnTo>
                      <a:lnTo>
                        <a:pt x="1169" y="9"/>
                      </a:lnTo>
                      <a:lnTo>
                        <a:pt x="1334" y="25"/>
                      </a:lnTo>
                      <a:lnTo>
                        <a:pt x="1490" y="50"/>
                      </a:lnTo>
                      <a:lnTo>
                        <a:pt x="1638" y="91"/>
                      </a:lnTo>
                      <a:lnTo>
                        <a:pt x="1753" y="140"/>
                      </a:lnTo>
                      <a:lnTo>
                        <a:pt x="1860" y="189"/>
                      </a:lnTo>
                      <a:lnTo>
                        <a:pt x="1926" y="247"/>
                      </a:lnTo>
                      <a:lnTo>
                        <a:pt x="1976" y="313"/>
                      </a:lnTo>
                      <a:lnTo>
                        <a:pt x="1992" y="378"/>
                      </a:lnTo>
                      <a:lnTo>
                        <a:pt x="1976" y="444"/>
                      </a:lnTo>
                      <a:lnTo>
                        <a:pt x="1926" y="510"/>
                      </a:lnTo>
                      <a:lnTo>
                        <a:pt x="1860" y="576"/>
                      </a:lnTo>
                      <a:lnTo>
                        <a:pt x="1753" y="625"/>
                      </a:lnTo>
                      <a:lnTo>
                        <a:pt x="1638" y="674"/>
                      </a:lnTo>
                      <a:lnTo>
                        <a:pt x="1490" y="715"/>
                      </a:lnTo>
                      <a:lnTo>
                        <a:pt x="1334" y="740"/>
                      </a:lnTo>
                      <a:lnTo>
                        <a:pt x="1169" y="756"/>
                      </a:lnTo>
                      <a:lnTo>
                        <a:pt x="996" y="765"/>
                      </a:lnTo>
                      <a:lnTo>
                        <a:pt x="823" y="756"/>
                      </a:lnTo>
                      <a:lnTo>
                        <a:pt x="659" y="740"/>
                      </a:lnTo>
                      <a:lnTo>
                        <a:pt x="502" y="715"/>
                      </a:lnTo>
                      <a:lnTo>
                        <a:pt x="354" y="674"/>
                      </a:lnTo>
                      <a:lnTo>
                        <a:pt x="239" y="625"/>
                      </a:lnTo>
                      <a:lnTo>
                        <a:pt x="132" y="576"/>
                      </a:lnTo>
                      <a:lnTo>
                        <a:pt x="66" y="510"/>
                      </a:lnTo>
                      <a:lnTo>
                        <a:pt x="17" y="444"/>
                      </a:lnTo>
                      <a:lnTo>
                        <a:pt x="0" y="378"/>
                      </a:lnTo>
                    </a:path>
                  </a:pathLst>
                </a:custGeom>
                <a:solidFill>
                  <a:srgbClr val="000000"/>
                </a:solidFill>
                <a:ln w="12700" cap="rnd" cmpd="sng">
                  <a:solidFill>
                    <a:schemeClr val="tx1"/>
                  </a:solidFill>
                  <a:prstDash val="solid"/>
                  <a:round/>
                  <a:headEnd/>
                  <a:tailEnd/>
                </a:ln>
                <a:effectLst/>
              </p:spPr>
              <p:txBody>
                <a:bodyPr/>
                <a:lstStyle/>
                <a:p>
                  <a:pPr defTabSz="457200"/>
                  <a:endParaRPr lang="en-US" sz="1200">
                    <a:solidFill>
                      <a:prstClr val="black"/>
                    </a:solidFill>
                  </a:endParaRPr>
                </a:p>
              </p:txBody>
            </p:sp>
          </p:grpSp>
          <p:grpSp>
            <p:nvGrpSpPr>
              <p:cNvPr id="14" name="Group 19"/>
              <p:cNvGrpSpPr>
                <a:grpSpLocks/>
              </p:cNvGrpSpPr>
              <p:nvPr/>
            </p:nvGrpSpPr>
            <p:grpSpPr bwMode="auto">
              <a:xfrm>
                <a:off x="2981" y="2756"/>
                <a:ext cx="1993" cy="766"/>
                <a:chOff x="2981" y="2756"/>
                <a:chExt cx="1993" cy="766"/>
              </a:xfrm>
            </p:grpSpPr>
            <p:sp>
              <p:nvSpPr>
                <p:cNvPr id="20" name="Freeform 20"/>
                <p:cNvSpPr>
                  <a:spLocks/>
                </p:cNvSpPr>
                <p:nvPr/>
              </p:nvSpPr>
              <p:spPr bwMode="auto">
                <a:xfrm>
                  <a:off x="2981" y="2756"/>
                  <a:ext cx="1993" cy="766"/>
                </a:xfrm>
                <a:custGeom>
                  <a:avLst/>
                  <a:gdLst/>
                  <a:ahLst/>
                  <a:cxnLst>
                    <a:cxn ang="0">
                      <a:pos x="0" y="387"/>
                    </a:cxn>
                    <a:cxn ang="0">
                      <a:pos x="17" y="321"/>
                    </a:cxn>
                    <a:cxn ang="0">
                      <a:pos x="66" y="255"/>
                    </a:cxn>
                    <a:cxn ang="0">
                      <a:pos x="132" y="198"/>
                    </a:cxn>
                    <a:cxn ang="0">
                      <a:pos x="239" y="140"/>
                    </a:cxn>
                    <a:cxn ang="0">
                      <a:pos x="354" y="91"/>
                    </a:cxn>
                    <a:cxn ang="0">
                      <a:pos x="502" y="58"/>
                    </a:cxn>
                    <a:cxn ang="0">
                      <a:pos x="659" y="25"/>
                    </a:cxn>
                    <a:cxn ang="0">
                      <a:pos x="823" y="9"/>
                    </a:cxn>
                    <a:cxn ang="0">
                      <a:pos x="996" y="0"/>
                    </a:cxn>
                    <a:cxn ang="0">
                      <a:pos x="1169" y="9"/>
                    </a:cxn>
                    <a:cxn ang="0">
                      <a:pos x="1334" y="25"/>
                    </a:cxn>
                    <a:cxn ang="0">
                      <a:pos x="1490" y="58"/>
                    </a:cxn>
                    <a:cxn ang="0">
                      <a:pos x="1638" y="91"/>
                    </a:cxn>
                    <a:cxn ang="0">
                      <a:pos x="1753" y="140"/>
                    </a:cxn>
                    <a:cxn ang="0">
                      <a:pos x="1860" y="198"/>
                    </a:cxn>
                    <a:cxn ang="0">
                      <a:pos x="1926" y="255"/>
                    </a:cxn>
                    <a:cxn ang="0">
                      <a:pos x="1976" y="321"/>
                    </a:cxn>
                    <a:cxn ang="0">
                      <a:pos x="1992" y="387"/>
                    </a:cxn>
                    <a:cxn ang="0">
                      <a:pos x="1976" y="452"/>
                    </a:cxn>
                    <a:cxn ang="0">
                      <a:pos x="1926" y="518"/>
                    </a:cxn>
                    <a:cxn ang="0">
                      <a:pos x="1860" y="576"/>
                    </a:cxn>
                    <a:cxn ang="0">
                      <a:pos x="1753" y="633"/>
                    </a:cxn>
                    <a:cxn ang="0">
                      <a:pos x="1638" y="674"/>
                    </a:cxn>
                    <a:cxn ang="0">
                      <a:pos x="1490" y="715"/>
                    </a:cxn>
                    <a:cxn ang="0">
                      <a:pos x="1334" y="740"/>
                    </a:cxn>
                    <a:cxn ang="0">
                      <a:pos x="1169" y="756"/>
                    </a:cxn>
                    <a:cxn ang="0">
                      <a:pos x="996" y="765"/>
                    </a:cxn>
                    <a:cxn ang="0">
                      <a:pos x="823" y="756"/>
                    </a:cxn>
                    <a:cxn ang="0">
                      <a:pos x="659" y="740"/>
                    </a:cxn>
                    <a:cxn ang="0">
                      <a:pos x="502" y="715"/>
                    </a:cxn>
                    <a:cxn ang="0">
                      <a:pos x="354" y="674"/>
                    </a:cxn>
                    <a:cxn ang="0">
                      <a:pos x="239" y="633"/>
                    </a:cxn>
                    <a:cxn ang="0">
                      <a:pos x="132" y="576"/>
                    </a:cxn>
                    <a:cxn ang="0">
                      <a:pos x="66" y="518"/>
                    </a:cxn>
                    <a:cxn ang="0">
                      <a:pos x="17" y="452"/>
                    </a:cxn>
                    <a:cxn ang="0">
                      <a:pos x="0" y="387"/>
                    </a:cxn>
                  </a:cxnLst>
                  <a:rect l="0" t="0" r="r" b="b"/>
                  <a:pathLst>
                    <a:path w="1993" h="766">
                      <a:moveTo>
                        <a:pt x="0" y="387"/>
                      </a:moveTo>
                      <a:lnTo>
                        <a:pt x="17" y="321"/>
                      </a:lnTo>
                      <a:lnTo>
                        <a:pt x="66" y="255"/>
                      </a:lnTo>
                      <a:lnTo>
                        <a:pt x="132" y="198"/>
                      </a:lnTo>
                      <a:lnTo>
                        <a:pt x="239" y="140"/>
                      </a:lnTo>
                      <a:lnTo>
                        <a:pt x="354" y="91"/>
                      </a:lnTo>
                      <a:lnTo>
                        <a:pt x="502" y="58"/>
                      </a:lnTo>
                      <a:lnTo>
                        <a:pt x="659" y="25"/>
                      </a:lnTo>
                      <a:lnTo>
                        <a:pt x="823" y="9"/>
                      </a:lnTo>
                      <a:lnTo>
                        <a:pt x="996" y="0"/>
                      </a:lnTo>
                      <a:lnTo>
                        <a:pt x="1169" y="9"/>
                      </a:lnTo>
                      <a:lnTo>
                        <a:pt x="1334" y="25"/>
                      </a:lnTo>
                      <a:lnTo>
                        <a:pt x="1490" y="58"/>
                      </a:lnTo>
                      <a:lnTo>
                        <a:pt x="1638" y="91"/>
                      </a:lnTo>
                      <a:lnTo>
                        <a:pt x="1753" y="140"/>
                      </a:lnTo>
                      <a:lnTo>
                        <a:pt x="1860" y="198"/>
                      </a:lnTo>
                      <a:lnTo>
                        <a:pt x="1926" y="255"/>
                      </a:lnTo>
                      <a:lnTo>
                        <a:pt x="1976" y="321"/>
                      </a:lnTo>
                      <a:lnTo>
                        <a:pt x="1992" y="387"/>
                      </a:lnTo>
                      <a:lnTo>
                        <a:pt x="1976" y="452"/>
                      </a:lnTo>
                      <a:lnTo>
                        <a:pt x="1926" y="518"/>
                      </a:lnTo>
                      <a:lnTo>
                        <a:pt x="1860" y="576"/>
                      </a:lnTo>
                      <a:lnTo>
                        <a:pt x="1753" y="633"/>
                      </a:lnTo>
                      <a:lnTo>
                        <a:pt x="1638" y="674"/>
                      </a:lnTo>
                      <a:lnTo>
                        <a:pt x="1490" y="715"/>
                      </a:lnTo>
                      <a:lnTo>
                        <a:pt x="1334" y="740"/>
                      </a:lnTo>
                      <a:lnTo>
                        <a:pt x="1169" y="756"/>
                      </a:lnTo>
                      <a:lnTo>
                        <a:pt x="996" y="765"/>
                      </a:lnTo>
                      <a:lnTo>
                        <a:pt x="823" y="756"/>
                      </a:lnTo>
                      <a:lnTo>
                        <a:pt x="659" y="740"/>
                      </a:lnTo>
                      <a:lnTo>
                        <a:pt x="502" y="715"/>
                      </a:lnTo>
                      <a:lnTo>
                        <a:pt x="354" y="674"/>
                      </a:lnTo>
                      <a:lnTo>
                        <a:pt x="239" y="633"/>
                      </a:lnTo>
                      <a:lnTo>
                        <a:pt x="132" y="576"/>
                      </a:lnTo>
                      <a:lnTo>
                        <a:pt x="66" y="518"/>
                      </a:lnTo>
                      <a:lnTo>
                        <a:pt x="17" y="452"/>
                      </a:lnTo>
                      <a:lnTo>
                        <a:pt x="0" y="387"/>
                      </a:lnTo>
                    </a:path>
                  </a:pathLst>
                </a:custGeom>
                <a:solidFill>
                  <a:srgbClr val="FFFFFF"/>
                </a:solidFill>
                <a:ln w="12700" cap="rnd" cmpd="sng">
                  <a:solidFill>
                    <a:schemeClr val="tx1"/>
                  </a:solidFill>
                  <a:prstDash val="solid"/>
                  <a:round/>
                  <a:headEnd/>
                  <a:tailEnd/>
                </a:ln>
                <a:effectLst/>
              </p:spPr>
              <p:txBody>
                <a:bodyPr/>
                <a:lstStyle/>
                <a:p>
                  <a:pPr defTabSz="457200"/>
                  <a:endParaRPr lang="en-US" sz="1200">
                    <a:solidFill>
                      <a:prstClr val="black"/>
                    </a:solidFill>
                  </a:endParaRPr>
                </a:p>
              </p:txBody>
            </p:sp>
            <p:sp>
              <p:nvSpPr>
                <p:cNvPr id="21" name="Freeform 21"/>
                <p:cNvSpPr>
                  <a:spLocks/>
                </p:cNvSpPr>
                <p:nvPr/>
              </p:nvSpPr>
              <p:spPr bwMode="auto">
                <a:xfrm>
                  <a:off x="3047" y="2822"/>
                  <a:ext cx="1853" cy="642"/>
                </a:xfrm>
                <a:custGeom>
                  <a:avLst/>
                  <a:gdLst/>
                  <a:ahLst/>
                  <a:cxnLst>
                    <a:cxn ang="0">
                      <a:pos x="0" y="321"/>
                    </a:cxn>
                    <a:cxn ang="0">
                      <a:pos x="16" y="263"/>
                    </a:cxn>
                    <a:cxn ang="0">
                      <a:pos x="58" y="206"/>
                    </a:cxn>
                    <a:cxn ang="0">
                      <a:pos x="140" y="148"/>
                    </a:cxn>
                    <a:cxn ang="0">
                      <a:pos x="239" y="107"/>
                    </a:cxn>
                    <a:cxn ang="0">
                      <a:pos x="362" y="66"/>
                    </a:cxn>
                    <a:cxn ang="0">
                      <a:pos x="510" y="33"/>
                    </a:cxn>
                    <a:cxn ang="0">
                      <a:pos x="667" y="8"/>
                    </a:cxn>
                    <a:cxn ang="0">
                      <a:pos x="840" y="0"/>
                    </a:cxn>
                    <a:cxn ang="0">
                      <a:pos x="1012" y="0"/>
                    </a:cxn>
                    <a:cxn ang="0">
                      <a:pos x="1177" y="8"/>
                    </a:cxn>
                    <a:cxn ang="0">
                      <a:pos x="1333" y="33"/>
                    </a:cxn>
                    <a:cxn ang="0">
                      <a:pos x="1482" y="66"/>
                    </a:cxn>
                    <a:cxn ang="0">
                      <a:pos x="1605" y="107"/>
                    </a:cxn>
                    <a:cxn ang="0">
                      <a:pos x="1712" y="148"/>
                    </a:cxn>
                    <a:cxn ang="0">
                      <a:pos x="1786" y="206"/>
                    </a:cxn>
                    <a:cxn ang="0">
                      <a:pos x="1835" y="263"/>
                    </a:cxn>
                    <a:cxn ang="0">
                      <a:pos x="1852" y="321"/>
                    </a:cxn>
                    <a:cxn ang="0">
                      <a:pos x="1835" y="378"/>
                    </a:cxn>
                    <a:cxn ang="0">
                      <a:pos x="1786" y="436"/>
                    </a:cxn>
                    <a:cxn ang="0">
                      <a:pos x="1712" y="493"/>
                    </a:cxn>
                    <a:cxn ang="0">
                      <a:pos x="1605" y="542"/>
                    </a:cxn>
                    <a:cxn ang="0">
                      <a:pos x="1482" y="584"/>
                    </a:cxn>
                    <a:cxn ang="0">
                      <a:pos x="1333" y="608"/>
                    </a:cxn>
                    <a:cxn ang="0">
                      <a:pos x="1177" y="633"/>
                    </a:cxn>
                    <a:cxn ang="0">
                      <a:pos x="1012" y="641"/>
                    </a:cxn>
                    <a:cxn ang="0">
                      <a:pos x="840" y="641"/>
                    </a:cxn>
                    <a:cxn ang="0">
                      <a:pos x="667" y="633"/>
                    </a:cxn>
                    <a:cxn ang="0">
                      <a:pos x="510" y="608"/>
                    </a:cxn>
                    <a:cxn ang="0">
                      <a:pos x="362" y="584"/>
                    </a:cxn>
                    <a:cxn ang="0">
                      <a:pos x="239" y="542"/>
                    </a:cxn>
                    <a:cxn ang="0">
                      <a:pos x="140" y="493"/>
                    </a:cxn>
                    <a:cxn ang="0">
                      <a:pos x="58" y="436"/>
                    </a:cxn>
                    <a:cxn ang="0">
                      <a:pos x="16" y="378"/>
                    </a:cxn>
                    <a:cxn ang="0">
                      <a:pos x="0" y="321"/>
                    </a:cxn>
                  </a:cxnLst>
                  <a:rect l="0" t="0" r="r" b="b"/>
                  <a:pathLst>
                    <a:path w="1853" h="642">
                      <a:moveTo>
                        <a:pt x="0" y="321"/>
                      </a:moveTo>
                      <a:lnTo>
                        <a:pt x="16" y="263"/>
                      </a:lnTo>
                      <a:lnTo>
                        <a:pt x="58" y="206"/>
                      </a:lnTo>
                      <a:lnTo>
                        <a:pt x="140" y="148"/>
                      </a:lnTo>
                      <a:lnTo>
                        <a:pt x="239" y="107"/>
                      </a:lnTo>
                      <a:lnTo>
                        <a:pt x="362" y="66"/>
                      </a:lnTo>
                      <a:lnTo>
                        <a:pt x="510" y="33"/>
                      </a:lnTo>
                      <a:lnTo>
                        <a:pt x="667" y="8"/>
                      </a:lnTo>
                      <a:lnTo>
                        <a:pt x="840" y="0"/>
                      </a:lnTo>
                      <a:lnTo>
                        <a:pt x="1012" y="0"/>
                      </a:lnTo>
                      <a:lnTo>
                        <a:pt x="1177" y="8"/>
                      </a:lnTo>
                      <a:lnTo>
                        <a:pt x="1333" y="33"/>
                      </a:lnTo>
                      <a:lnTo>
                        <a:pt x="1482" y="66"/>
                      </a:lnTo>
                      <a:lnTo>
                        <a:pt x="1605" y="107"/>
                      </a:lnTo>
                      <a:lnTo>
                        <a:pt x="1712" y="148"/>
                      </a:lnTo>
                      <a:lnTo>
                        <a:pt x="1786" y="206"/>
                      </a:lnTo>
                      <a:lnTo>
                        <a:pt x="1835" y="263"/>
                      </a:lnTo>
                      <a:lnTo>
                        <a:pt x="1852" y="321"/>
                      </a:lnTo>
                      <a:lnTo>
                        <a:pt x="1835" y="378"/>
                      </a:lnTo>
                      <a:lnTo>
                        <a:pt x="1786" y="436"/>
                      </a:lnTo>
                      <a:lnTo>
                        <a:pt x="1712" y="493"/>
                      </a:lnTo>
                      <a:lnTo>
                        <a:pt x="1605" y="542"/>
                      </a:lnTo>
                      <a:lnTo>
                        <a:pt x="1482" y="584"/>
                      </a:lnTo>
                      <a:lnTo>
                        <a:pt x="1333" y="608"/>
                      </a:lnTo>
                      <a:lnTo>
                        <a:pt x="1177" y="633"/>
                      </a:lnTo>
                      <a:lnTo>
                        <a:pt x="1012" y="641"/>
                      </a:lnTo>
                      <a:lnTo>
                        <a:pt x="840" y="641"/>
                      </a:lnTo>
                      <a:lnTo>
                        <a:pt x="667" y="633"/>
                      </a:lnTo>
                      <a:lnTo>
                        <a:pt x="510" y="608"/>
                      </a:lnTo>
                      <a:lnTo>
                        <a:pt x="362" y="584"/>
                      </a:lnTo>
                      <a:lnTo>
                        <a:pt x="239" y="542"/>
                      </a:lnTo>
                      <a:lnTo>
                        <a:pt x="140" y="493"/>
                      </a:lnTo>
                      <a:lnTo>
                        <a:pt x="58" y="436"/>
                      </a:lnTo>
                      <a:lnTo>
                        <a:pt x="16" y="378"/>
                      </a:lnTo>
                      <a:lnTo>
                        <a:pt x="0" y="321"/>
                      </a:lnTo>
                    </a:path>
                  </a:pathLst>
                </a:custGeom>
                <a:solidFill>
                  <a:srgbClr val="FFFFFF"/>
                </a:solidFill>
                <a:ln w="12700" cap="rnd" cmpd="sng">
                  <a:solidFill>
                    <a:schemeClr val="tx1"/>
                  </a:solidFill>
                  <a:prstDash val="solid"/>
                  <a:round/>
                  <a:headEnd/>
                  <a:tailEnd/>
                </a:ln>
                <a:effectLst/>
              </p:spPr>
              <p:txBody>
                <a:bodyPr/>
                <a:lstStyle/>
                <a:p>
                  <a:pPr defTabSz="457200"/>
                  <a:endParaRPr lang="en-US" sz="1200">
                    <a:solidFill>
                      <a:prstClr val="black"/>
                    </a:solidFill>
                  </a:endParaRPr>
                </a:p>
              </p:txBody>
            </p:sp>
            <p:sp>
              <p:nvSpPr>
                <p:cNvPr id="22" name="Freeform 22"/>
                <p:cNvSpPr>
                  <a:spLocks/>
                </p:cNvSpPr>
                <p:nvPr/>
              </p:nvSpPr>
              <p:spPr bwMode="auto">
                <a:xfrm>
                  <a:off x="3137" y="2880"/>
                  <a:ext cx="1672" cy="494"/>
                </a:xfrm>
                <a:custGeom>
                  <a:avLst/>
                  <a:gdLst/>
                  <a:ahLst/>
                  <a:cxnLst>
                    <a:cxn ang="0">
                      <a:pos x="0" y="246"/>
                    </a:cxn>
                    <a:cxn ang="0">
                      <a:pos x="17" y="197"/>
                    </a:cxn>
                    <a:cxn ang="0">
                      <a:pos x="66" y="156"/>
                    </a:cxn>
                    <a:cxn ang="0">
                      <a:pos x="140" y="115"/>
                    </a:cxn>
                    <a:cxn ang="0">
                      <a:pos x="247" y="74"/>
                    </a:cxn>
                    <a:cxn ang="0">
                      <a:pos x="371" y="41"/>
                    </a:cxn>
                    <a:cxn ang="0">
                      <a:pos x="519" y="24"/>
                    </a:cxn>
                    <a:cxn ang="0">
                      <a:pos x="675" y="8"/>
                    </a:cxn>
                    <a:cxn ang="0">
                      <a:pos x="832" y="0"/>
                    </a:cxn>
                    <a:cxn ang="0">
                      <a:pos x="996" y="8"/>
                    </a:cxn>
                    <a:cxn ang="0">
                      <a:pos x="1153" y="24"/>
                    </a:cxn>
                    <a:cxn ang="0">
                      <a:pos x="1301" y="41"/>
                    </a:cxn>
                    <a:cxn ang="0">
                      <a:pos x="1424" y="74"/>
                    </a:cxn>
                    <a:cxn ang="0">
                      <a:pos x="1523" y="115"/>
                    </a:cxn>
                    <a:cxn ang="0">
                      <a:pos x="1606" y="156"/>
                    </a:cxn>
                    <a:cxn ang="0">
                      <a:pos x="1655" y="197"/>
                    </a:cxn>
                    <a:cxn ang="0">
                      <a:pos x="1671" y="246"/>
                    </a:cxn>
                    <a:cxn ang="0">
                      <a:pos x="1655" y="295"/>
                    </a:cxn>
                    <a:cxn ang="0">
                      <a:pos x="1606" y="345"/>
                    </a:cxn>
                    <a:cxn ang="0">
                      <a:pos x="1523" y="386"/>
                    </a:cxn>
                    <a:cxn ang="0">
                      <a:pos x="1424" y="427"/>
                    </a:cxn>
                    <a:cxn ang="0">
                      <a:pos x="1301" y="452"/>
                    </a:cxn>
                    <a:cxn ang="0">
                      <a:pos x="1153" y="476"/>
                    </a:cxn>
                    <a:cxn ang="0">
                      <a:pos x="996" y="493"/>
                    </a:cxn>
                    <a:cxn ang="0">
                      <a:pos x="832" y="493"/>
                    </a:cxn>
                    <a:cxn ang="0">
                      <a:pos x="675" y="493"/>
                    </a:cxn>
                    <a:cxn ang="0">
                      <a:pos x="519" y="476"/>
                    </a:cxn>
                    <a:cxn ang="0">
                      <a:pos x="371" y="452"/>
                    </a:cxn>
                    <a:cxn ang="0">
                      <a:pos x="247" y="427"/>
                    </a:cxn>
                    <a:cxn ang="0">
                      <a:pos x="140" y="386"/>
                    </a:cxn>
                    <a:cxn ang="0">
                      <a:pos x="66" y="345"/>
                    </a:cxn>
                    <a:cxn ang="0">
                      <a:pos x="17" y="295"/>
                    </a:cxn>
                    <a:cxn ang="0">
                      <a:pos x="0" y="246"/>
                    </a:cxn>
                  </a:cxnLst>
                  <a:rect l="0" t="0" r="r" b="b"/>
                  <a:pathLst>
                    <a:path w="1672" h="494">
                      <a:moveTo>
                        <a:pt x="0" y="246"/>
                      </a:moveTo>
                      <a:lnTo>
                        <a:pt x="17" y="197"/>
                      </a:lnTo>
                      <a:lnTo>
                        <a:pt x="66" y="156"/>
                      </a:lnTo>
                      <a:lnTo>
                        <a:pt x="140" y="115"/>
                      </a:lnTo>
                      <a:lnTo>
                        <a:pt x="247" y="74"/>
                      </a:lnTo>
                      <a:lnTo>
                        <a:pt x="371" y="41"/>
                      </a:lnTo>
                      <a:lnTo>
                        <a:pt x="519" y="24"/>
                      </a:lnTo>
                      <a:lnTo>
                        <a:pt x="675" y="8"/>
                      </a:lnTo>
                      <a:lnTo>
                        <a:pt x="832" y="0"/>
                      </a:lnTo>
                      <a:lnTo>
                        <a:pt x="996" y="8"/>
                      </a:lnTo>
                      <a:lnTo>
                        <a:pt x="1153" y="24"/>
                      </a:lnTo>
                      <a:lnTo>
                        <a:pt x="1301" y="41"/>
                      </a:lnTo>
                      <a:lnTo>
                        <a:pt x="1424" y="74"/>
                      </a:lnTo>
                      <a:lnTo>
                        <a:pt x="1523" y="115"/>
                      </a:lnTo>
                      <a:lnTo>
                        <a:pt x="1606" y="156"/>
                      </a:lnTo>
                      <a:lnTo>
                        <a:pt x="1655" y="197"/>
                      </a:lnTo>
                      <a:lnTo>
                        <a:pt x="1671" y="246"/>
                      </a:lnTo>
                      <a:lnTo>
                        <a:pt x="1655" y="295"/>
                      </a:lnTo>
                      <a:lnTo>
                        <a:pt x="1606" y="345"/>
                      </a:lnTo>
                      <a:lnTo>
                        <a:pt x="1523" y="386"/>
                      </a:lnTo>
                      <a:lnTo>
                        <a:pt x="1424" y="427"/>
                      </a:lnTo>
                      <a:lnTo>
                        <a:pt x="1301" y="452"/>
                      </a:lnTo>
                      <a:lnTo>
                        <a:pt x="1153" y="476"/>
                      </a:lnTo>
                      <a:lnTo>
                        <a:pt x="996" y="493"/>
                      </a:lnTo>
                      <a:lnTo>
                        <a:pt x="832" y="493"/>
                      </a:lnTo>
                      <a:lnTo>
                        <a:pt x="675" y="493"/>
                      </a:lnTo>
                      <a:lnTo>
                        <a:pt x="519" y="476"/>
                      </a:lnTo>
                      <a:lnTo>
                        <a:pt x="371" y="452"/>
                      </a:lnTo>
                      <a:lnTo>
                        <a:pt x="247" y="427"/>
                      </a:lnTo>
                      <a:lnTo>
                        <a:pt x="140" y="386"/>
                      </a:lnTo>
                      <a:lnTo>
                        <a:pt x="66" y="345"/>
                      </a:lnTo>
                      <a:lnTo>
                        <a:pt x="17" y="295"/>
                      </a:lnTo>
                      <a:lnTo>
                        <a:pt x="0" y="246"/>
                      </a:lnTo>
                    </a:path>
                  </a:pathLst>
                </a:custGeom>
                <a:solidFill>
                  <a:srgbClr val="FFFFFF"/>
                </a:solidFill>
                <a:ln w="12700" cap="rnd" cmpd="sng">
                  <a:solidFill>
                    <a:schemeClr val="tx1"/>
                  </a:solidFill>
                  <a:prstDash val="solid"/>
                  <a:round/>
                  <a:headEnd/>
                  <a:tailEnd/>
                </a:ln>
                <a:effectLst/>
              </p:spPr>
              <p:txBody>
                <a:bodyPr/>
                <a:lstStyle/>
                <a:p>
                  <a:pPr defTabSz="457200"/>
                  <a:endParaRPr lang="en-US" sz="1200">
                    <a:solidFill>
                      <a:prstClr val="black"/>
                    </a:solidFill>
                  </a:endParaRPr>
                </a:p>
              </p:txBody>
            </p:sp>
          </p:grpSp>
          <p:grpSp>
            <p:nvGrpSpPr>
              <p:cNvPr id="15" name="Group 23"/>
              <p:cNvGrpSpPr>
                <a:grpSpLocks/>
              </p:cNvGrpSpPr>
              <p:nvPr/>
            </p:nvGrpSpPr>
            <p:grpSpPr bwMode="auto">
              <a:xfrm>
                <a:off x="3788" y="669"/>
                <a:ext cx="429" cy="2516"/>
                <a:chOff x="3788" y="669"/>
                <a:chExt cx="429" cy="2516"/>
              </a:xfrm>
            </p:grpSpPr>
            <p:sp>
              <p:nvSpPr>
                <p:cNvPr id="16" name="Freeform 24"/>
                <p:cNvSpPr>
                  <a:spLocks/>
                </p:cNvSpPr>
                <p:nvPr/>
              </p:nvSpPr>
              <p:spPr bwMode="auto">
                <a:xfrm>
                  <a:off x="3845" y="784"/>
                  <a:ext cx="248" cy="741"/>
                </a:xfrm>
                <a:custGeom>
                  <a:avLst/>
                  <a:gdLst/>
                  <a:ahLst/>
                  <a:cxnLst>
                    <a:cxn ang="0">
                      <a:pos x="247" y="649"/>
                    </a:cxn>
                    <a:cxn ang="0">
                      <a:pos x="247" y="0"/>
                    </a:cxn>
                    <a:cxn ang="0">
                      <a:pos x="0" y="0"/>
                    </a:cxn>
                    <a:cxn ang="0">
                      <a:pos x="0" y="649"/>
                    </a:cxn>
                    <a:cxn ang="0">
                      <a:pos x="0" y="657"/>
                    </a:cxn>
                    <a:cxn ang="0">
                      <a:pos x="17" y="699"/>
                    </a:cxn>
                    <a:cxn ang="0">
                      <a:pos x="50" y="723"/>
                    </a:cxn>
                    <a:cxn ang="0">
                      <a:pos x="99" y="740"/>
                    </a:cxn>
                    <a:cxn ang="0">
                      <a:pos x="157" y="740"/>
                    </a:cxn>
                    <a:cxn ang="0">
                      <a:pos x="206" y="723"/>
                    </a:cxn>
                    <a:cxn ang="0">
                      <a:pos x="239" y="699"/>
                    </a:cxn>
                    <a:cxn ang="0">
                      <a:pos x="247" y="657"/>
                    </a:cxn>
                    <a:cxn ang="0">
                      <a:pos x="247" y="649"/>
                    </a:cxn>
                  </a:cxnLst>
                  <a:rect l="0" t="0" r="r" b="b"/>
                  <a:pathLst>
                    <a:path w="248" h="741">
                      <a:moveTo>
                        <a:pt x="247" y="649"/>
                      </a:moveTo>
                      <a:lnTo>
                        <a:pt x="247" y="0"/>
                      </a:lnTo>
                      <a:lnTo>
                        <a:pt x="0" y="0"/>
                      </a:lnTo>
                      <a:lnTo>
                        <a:pt x="0" y="649"/>
                      </a:lnTo>
                      <a:lnTo>
                        <a:pt x="0" y="657"/>
                      </a:lnTo>
                      <a:lnTo>
                        <a:pt x="17" y="699"/>
                      </a:lnTo>
                      <a:lnTo>
                        <a:pt x="50" y="723"/>
                      </a:lnTo>
                      <a:lnTo>
                        <a:pt x="99" y="740"/>
                      </a:lnTo>
                      <a:lnTo>
                        <a:pt x="157" y="740"/>
                      </a:lnTo>
                      <a:lnTo>
                        <a:pt x="206" y="723"/>
                      </a:lnTo>
                      <a:lnTo>
                        <a:pt x="239" y="699"/>
                      </a:lnTo>
                      <a:lnTo>
                        <a:pt x="247" y="657"/>
                      </a:lnTo>
                      <a:lnTo>
                        <a:pt x="247" y="649"/>
                      </a:lnTo>
                    </a:path>
                  </a:pathLst>
                </a:custGeom>
                <a:solidFill>
                  <a:srgbClr val="FFFFFF"/>
                </a:solidFill>
                <a:ln w="12700" cap="rnd" cmpd="sng">
                  <a:solidFill>
                    <a:schemeClr val="tx1"/>
                  </a:solidFill>
                  <a:prstDash val="solid"/>
                  <a:round/>
                  <a:headEnd/>
                  <a:tailEnd/>
                </a:ln>
                <a:effectLst/>
              </p:spPr>
              <p:txBody>
                <a:bodyPr/>
                <a:lstStyle/>
                <a:p>
                  <a:pPr defTabSz="457200"/>
                  <a:endParaRPr lang="en-US" sz="1200">
                    <a:solidFill>
                      <a:prstClr val="black"/>
                    </a:solidFill>
                  </a:endParaRPr>
                </a:p>
              </p:txBody>
            </p:sp>
            <p:sp>
              <p:nvSpPr>
                <p:cNvPr id="17" name="Freeform 25"/>
                <p:cNvSpPr>
                  <a:spLocks/>
                </p:cNvSpPr>
                <p:nvPr/>
              </p:nvSpPr>
              <p:spPr bwMode="auto">
                <a:xfrm>
                  <a:off x="3845" y="669"/>
                  <a:ext cx="248" cy="157"/>
                </a:xfrm>
                <a:custGeom>
                  <a:avLst/>
                  <a:gdLst/>
                  <a:ahLst/>
                  <a:cxnLst>
                    <a:cxn ang="0">
                      <a:pos x="0" y="74"/>
                    </a:cxn>
                    <a:cxn ang="0">
                      <a:pos x="17" y="41"/>
                    </a:cxn>
                    <a:cxn ang="0">
                      <a:pos x="50" y="8"/>
                    </a:cxn>
                    <a:cxn ang="0">
                      <a:pos x="99" y="0"/>
                    </a:cxn>
                    <a:cxn ang="0">
                      <a:pos x="157" y="0"/>
                    </a:cxn>
                    <a:cxn ang="0">
                      <a:pos x="206" y="8"/>
                    </a:cxn>
                    <a:cxn ang="0">
                      <a:pos x="239" y="41"/>
                    </a:cxn>
                    <a:cxn ang="0">
                      <a:pos x="247" y="74"/>
                    </a:cxn>
                    <a:cxn ang="0">
                      <a:pos x="239" y="115"/>
                    </a:cxn>
                    <a:cxn ang="0">
                      <a:pos x="206" y="140"/>
                    </a:cxn>
                    <a:cxn ang="0">
                      <a:pos x="157" y="156"/>
                    </a:cxn>
                    <a:cxn ang="0">
                      <a:pos x="99" y="156"/>
                    </a:cxn>
                    <a:cxn ang="0">
                      <a:pos x="50" y="140"/>
                    </a:cxn>
                    <a:cxn ang="0">
                      <a:pos x="17" y="115"/>
                    </a:cxn>
                    <a:cxn ang="0">
                      <a:pos x="0" y="74"/>
                    </a:cxn>
                  </a:cxnLst>
                  <a:rect l="0" t="0" r="r" b="b"/>
                  <a:pathLst>
                    <a:path w="248" h="157">
                      <a:moveTo>
                        <a:pt x="0" y="74"/>
                      </a:moveTo>
                      <a:lnTo>
                        <a:pt x="17" y="41"/>
                      </a:lnTo>
                      <a:lnTo>
                        <a:pt x="50" y="8"/>
                      </a:lnTo>
                      <a:lnTo>
                        <a:pt x="99" y="0"/>
                      </a:lnTo>
                      <a:lnTo>
                        <a:pt x="157" y="0"/>
                      </a:lnTo>
                      <a:lnTo>
                        <a:pt x="206" y="8"/>
                      </a:lnTo>
                      <a:lnTo>
                        <a:pt x="239" y="41"/>
                      </a:lnTo>
                      <a:lnTo>
                        <a:pt x="247" y="74"/>
                      </a:lnTo>
                      <a:lnTo>
                        <a:pt x="239" y="115"/>
                      </a:lnTo>
                      <a:lnTo>
                        <a:pt x="206" y="140"/>
                      </a:lnTo>
                      <a:lnTo>
                        <a:pt x="157" y="156"/>
                      </a:lnTo>
                      <a:lnTo>
                        <a:pt x="99" y="156"/>
                      </a:lnTo>
                      <a:lnTo>
                        <a:pt x="50" y="140"/>
                      </a:lnTo>
                      <a:lnTo>
                        <a:pt x="17" y="115"/>
                      </a:lnTo>
                      <a:lnTo>
                        <a:pt x="0" y="74"/>
                      </a:lnTo>
                    </a:path>
                  </a:pathLst>
                </a:custGeom>
                <a:solidFill>
                  <a:srgbClr val="FFFFFF"/>
                </a:solidFill>
                <a:ln w="12700" cap="rnd" cmpd="sng">
                  <a:solidFill>
                    <a:schemeClr val="tx1"/>
                  </a:solidFill>
                  <a:prstDash val="solid"/>
                  <a:round/>
                  <a:headEnd/>
                  <a:tailEnd/>
                </a:ln>
                <a:effectLst/>
              </p:spPr>
              <p:txBody>
                <a:bodyPr/>
                <a:lstStyle/>
                <a:p>
                  <a:pPr defTabSz="457200"/>
                  <a:endParaRPr lang="en-US" sz="1200">
                    <a:solidFill>
                      <a:prstClr val="black"/>
                    </a:solidFill>
                  </a:endParaRPr>
                </a:p>
              </p:txBody>
            </p:sp>
            <p:sp>
              <p:nvSpPr>
                <p:cNvPr id="18" name="Freeform 26"/>
                <p:cNvSpPr>
                  <a:spLocks/>
                </p:cNvSpPr>
                <p:nvPr/>
              </p:nvSpPr>
              <p:spPr bwMode="auto">
                <a:xfrm>
                  <a:off x="3845" y="2263"/>
                  <a:ext cx="248" cy="922"/>
                </a:xfrm>
                <a:custGeom>
                  <a:avLst/>
                  <a:gdLst/>
                  <a:ahLst/>
                  <a:cxnLst>
                    <a:cxn ang="0">
                      <a:pos x="247" y="814"/>
                    </a:cxn>
                    <a:cxn ang="0">
                      <a:pos x="247" y="0"/>
                    </a:cxn>
                    <a:cxn ang="0">
                      <a:pos x="0" y="0"/>
                    </a:cxn>
                    <a:cxn ang="0">
                      <a:pos x="0" y="814"/>
                    </a:cxn>
                    <a:cxn ang="0">
                      <a:pos x="0" y="822"/>
                    </a:cxn>
                    <a:cxn ang="0">
                      <a:pos x="17" y="871"/>
                    </a:cxn>
                    <a:cxn ang="0">
                      <a:pos x="50" y="904"/>
                    </a:cxn>
                    <a:cxn ang="0">
                      <a:pos x="99" y="921"/>
                    </a:cxn>
                    <a:cxn ang="0">
                      <a:pos x="157" y="921"/>
                    </a:cxn>
                    <a:cxn ang="0">
                      <a:pos x="206" y="904"/>
                    </a:cxn>
                    <a:cxn ang="0">
                      <a:pos x="239" y="871"/>
                    </a:cxn>
                    <a:cxn ang="0">
                      <a:pos x="247" y="822"/>
                    </a:cxn>
                    <a:cxn ang="0">
                      <a:pos x="247" y="814"/>
                    </a:cxn>
                  </a:cxnLst>
                  <a:rect l="0" t="0" r="r" b="b"/>
                  <a:pathLst>
                    <a:path w="248" h="922">
                      <a:moveTo>
                        <a:pt x="247" y="814"/>
                      </a:moveTo>
                      <a:lnTo>
                        <a:pt x="247" y="0"/>
                      </a:lnTo>
                      <a:lnTo>
                        <a:pt x="0" y="0"/>
                      </a:lnTo>
                      <a:lnTo>
                        <a:pt x="0" y="814"/>
                      </a:lnTo>
                      <a:lnTo>
                        <a:pt x="0" y="822"/>
                      </a:lnTo>
                      <a:lnTo>
                        <a:pt x="17" y="871"/>
                      </a:lnTo>
                      <a:lnTo>
                        <a:pt x="50" y="904"/>
                      </a:lnTo>
                      <a:lnTo>
                        <a:pt x="99" y="921"/>
                      </a:lnTo>
                      <a:lnTo>
                        <a:pt x="157" y="921"/>
                      </a:lnTo>
                      <a:lnTo>
                        <a:pt x="206" y="904"/>
                      </a:lnTo>
                      <a:lnTo>
                        <a:pt x="239" y="871"/>
                      </a:lnTo>
                      <a:lnTo>
                        <a:pt x="247" y="822"/>
                      </a:lnTo>
                      <a:lnTo>
                        <a:pt x="247" y="814"/>
                      </a:lnTo>
                    </a:path>
                  </a:pathLst>
                </a:custGeom>
                <a:solidFill>
                  <a:srgbClr val="FFFFFF"/>
                </a:solidFill>
                <a:ln w="12700" cap="rnd" cmpd="sng">
                  <a:solidFill>
                    <a:schemeClr val="tx1"/>
                  </a:solidFill>
                  <a:prstDash val="solid"/>
                  <a:round/>
                  <a:headEnd/>
                  <a:tailEnd/>
                </a:ln>
                <a:effectLst/>
              </p:spPr>
              <p:txBody>
                <a:bodyPr/>
                <a:lstStyle/>
                <a:p>
                  <a:pPr defTabSz="457200"/>
                  <a:endParaRPr lang="en-US" sz="1200">
                    <a:solidFill>
                      <a:prstClr val="black"/>
                    </a:solidFill>
                  </a:endParaRPr>
                </a:p>
              </p:txBody>
            </p:sp>
            <p:sp>
              <p:nvSpPr>
                <p:cNvPr id="19" name="Freeform 27"/>
                <p:cNvSpPr>
                  <a:spLocks/>
                </p:cNvSpPr>
                <p:nvPr/>
              </p:nvSpPr>
              <p:spPr bwMode="auto">
                <a:xfrm>
                  <a:off x="3788" y="850"/>
                  <a:ext cx="429" cy="247"/>
                </a:xfrm>
                <a:custGeom>
                  <a:avLst/>
                  <a:gdLst/>
                  <a:ahLst/>
                  <a:cxnLst>
                    <a:cxn ang="0">
                      <a:pos x="57" y="0"/>
                    </a:cxn>
                    <a:cxn ang="0">
                      <a:pos x="16" y="49"/>
                    </a:cxn>
                    <a:cxn ang="0">
                      <a:pos x="0" y="98"/>
                    </a:cxn>
                    <a:cxn ang="0">
                      <a:pos x="16" y="156"/>
                    </a:cxn>
                    <a:cxn ang="0">
                      <a:pos x="66" y="205"/>
                    </a:cxn>
                    <a:cxn ang="0">
                      <a:pos x="131" y="230"/>
                    </a:cxn>
                    <a:cxn ang="0">
                      <a:pos x="214" y="246"/>
                    </a:cxn>
                    <a:cxn ang="0">
                      <a:pos x="296" y="230"/>
                    </a:cxn>
                    <a:cxn ang="0">
                      <a:pos x="362" y="205"/>
                    </a:cxn>
                    <a:cxn ang="0">
                      <a:pos x="411" y="156"/>
                    </a:cxn>
                    <a:cxn ang="0">
                      <a:pos x="428" y="98"/>
                    </a:cxn>
                    <a:cxn ang="0">
                      <a:pos x="411" y="49"/>
                    </a:cxn>
                  </a:cxnLst>
                  <a:rect l="0" t="0" r="r" b="b"/>
                  <a:pathLst>
                    <a:path w="429" h="247">
                      <a:moveTo>
                        <a:pt x="57" y="0"/>
                      </a:moveTo>
                      <a:lnTo>
                        <a:pt x="16" y="49"/>
                      </a:lnTo>
                      <a:lnTo>
                        <a:pt x="0" y="98"/>
                      </a:lnTo>
                      <a:lnTo>
                        <a:pt x="16" y="156"/>
                      </a:lnTo>
                      <a:lnTo>
                        <a:pt x="66" y="205"/>
                      </a:lnTo>
                      <a:lnTo>
                        <a:pt x="131" y="230"/>
                      </a:lnTo>
                      <a:lnTo>
                        <a:pt x="214" y="246"/>
                      </a:lnTo>
                      <a:lnTo>
                        <a:pt x="296" y="230"/>
                      </a:lnTo>
                      <a:lnTo>
                        <a:pt x="362" y="205"/>
                      </a:lnTo>
                      <a:lnTo>
                        <a:pt x="411" y="156"/>
                      </a:lnTo>
                      <a:lnTo>
                        <a:pt x="428" y="98"/>
                      </a:lnTo>
                      <a:lnTo>
                        <a:pt x="411" y="49"/>
                      </a:lnTo>
                    </a:path>
                  </a:pathLst>
                </a:custGeom>
                <a:noFill/>
                <a:ln w="12700" cap="rnd" cmpd="sng">
                  <a:solidFill>
                    <a:schemeClr val="tx1"/>
                  </a:solidFill>
                  <a:prstDash val="solid"/>
                  <a:round/>
                  <a:headEnd type="none" w="sm" len="sm"/>
                  <a:tailEnd type="none" w="sm" len="sm"/>
                </a:ln>
                <a:effectLst/>
              </p:spPr>
              <p:txBody>
                <a:bodyPr/>
                <a:lstStyle/>
                <a:p>
                  <a:pPr defTabSz="457200"/>
                  <a:endParaRPr lang="en-US" sz="1200">
                    <a:solidFill>
                      <a:prstClr val="black"/>
                    </a:solidFill>
                  </a:endParaRPr>
                </a:p>
              </p:txBody>
            </p:sp>
          </p:grpSp>
        </p:grpSp>
        <p:sp>
          <p:nvSpPr>
            <p:cNvPr id="32" name="Freeform 28"/>
            <p:cNvSpPr>
              <a:spLocks/>
            </p:cNvSpPr>
            <p:nvPr/>
          </p:nvSpPr>
          <p:spPr bwMode="auto">
            <a:xfrm>
              <a:off x="8574088" y="2344738"/>
              <a:ext cx="171450" cy="171450"/>
            </a:xfrm>
            <a:custGeom>
              <a:avLst/>
              <a:gdLst/>
              <a:ahLst/>
              <a:cxnLst>
                <a:cxn ang="0">
                  <a:pos x="25" y="107"/>
                </a:cxn>
                <a:cxn ang="0">
                  <a:pos x="0" y="0"/>
                </a:cxn>
                <a:cxn ang="0">
                  <a:pos x="107" y="41"/>
                </a:cxn>
                <a:cxn ang="0">
                  <a:pos x="25" y="107"/>
                </a:cxn>
              </a:cxnLst>
              <a:rect l="0" t="0" r="r" b="b"/>
              <a:pathLst>
                <a:path w="108" h="108">
                  <a:moveTo>
                    <a:pt x="25" y="107"/>
                  </a:moveTo>
                  <a:lnTo>
                    <a:pt x="0" y="0"/>
                  </a:lnTo>
                  <a:lnTo>
                    <a:pt x="107" y="41"/>
                  </a:lnTo>
                  <a:lnTo>
                    <a:pt x="25" y="107"/>
                  </a:lnTo>
                </a:path>
              </a:pathLst>
            </a:custGeom>
            <a:solidFill>
              <a:srgbClr val="000000"/>
            </a:solidFill>
            <a:ln w="9525" cap="rnd">
              <a:noFill/>
              <a:round/>
              <a:headEnd/>
              <a:tailEnd/>
            </a:ln>
            <a:effectLst/>
          </p:spPr>
          <p:txBody>
            <a:bodyPr/>
            <a:lstStyle/>
            <a:p>
              <a:pPr defTabSz="457200"/>
              <a:endParaRPr lang="en-US" sz="1200">
                <a:solidFill>
                  <a:prstClr val="black"/>
                </a:solidFill>
              </a:endParaRPr>
            </a:p>
          </p:txBody>
        </p:sp>
        <p:sp>
          <p:nvSpPr>
            <p:cNvPr id="33" name="Line 29"/>
            <p:cNvSpPr>
              <a:spLocks noChangeShapeType="1"/>
            </p:cNvSpPr>
            <p:nvPr/>
          </p:nvSpPr>
          <p:spPr bwMode="auto">
            <a:xfrm>
              <a:off x="6118226" y="3322638"/>
              <a:ext cx="784225" cy="0"/>
            </a:xfrm>
            <a:prstGeom prst="line">
              <a:avLst/>
            </a:prstGeom>
            <a:noFill/>
            <a:ln w="50800">
              <a:solidFill>
                <a:srgbClr val="000000"/>
              </a:solidFill>
              <a:round/>
              <a:headEnd type="none" w="sm" len="sm"/>
              <a:tailEnd type="none" w="sm" len="sm"/>
            </a:ln>
            <a:effectLst/>
          </p:spPr>
          <p:txBody>
            <a:bodyPr wrap="none" anchor="ctr"/>
            <a:lstStyle/>
            <a:p>
              <a:pPr defTabSz="457200"/>
              <a:endParaRPr lang="en-US" sz="1200">
                <a:solidFill>
                  <a:prstClr val="black"/>
                </a:solidFill>
              </a:endParaRPr>
            </a:p>
          </p:txBody>
        </p:sp>
        <p:sp>
          <p:nvSpPr>
            <p:cNvPr id="34" name="Line 30"/>
            <p:cNvSpPr>
              <a:spLocks noChangeShapeType="1"/>
            </p:cNvSpPr>
            <p:nvPr/>
          </p:nvSpPr>
          <p:spPr bwMode="auto">
            <a:xfrm>
              <a:off x="6118226" y="3935413"/>
              <a:ext cx="784225" cy="0"/>
            </a:xfrm>
            <a:prstGeom prst="line">
              <a:avLst/>
            </a:prstGeom>
            <a:noFill/>
            <a:ln w="50800">
              <a:solidFill>
                <a:srgbClr val="000000"/>
              </a:solidFill>
              <a:round/>
              <a:headEnd type="none" w="sm" len="sm"/>
              <a:tailEnd type="none" w="sm" len="sm"/>
            </a:ln>
            <a:effectLst/>
          </p:spPr>
          <p:txBody>
            <a:bodyPr wrap="none" anchor="ctr"/>
            <a:lstStyle/>
            <a:p>
              <a:pPr defTabSz="457200"/>
              <a:endParaRPr lang="en-US" sz="1200">
                <a:solidFill>
                  <a:prstClr val="black"/>
                </a:solidFill>
              </a:endParaRPr>
            </a:p>
          </p:txBody>
        </p:sp>
        <p:sp>
          <p:nvSpPr>
            <p:cNvPr id="35" name="Line 31"/>
            <p:cNvSpPr>
              <a:spLocks noChangeShapeType="1"/>
            </p:cNvSpPr>
            <p:nvPr/>
          </p:nvSpPr>
          <p:spPr bwMode="auto">
            <a:xfrm>
              <a:off x="6118226" y="6022975"/>
              <a:ext cx="784225" cy="0"/>
            </a:xfrm>
            <a:prstGeom prst="line">
              <a:avLst/>
            </a:prstGeom>
            <a:noFill/>
            <a:ln w="50800">
              <a:solidFill>
                <a:srgbClr val="000000"/>
              </a:solidFill>
              <a:round/>
              <a:headEnd type="none" w="sm" len="sm"/>
              <a:tailEnd type="none" w="sm" len="sm"/>
            </a:ln>
            <a:effectLst/>
          </p:spPr>
          <p:txBody>
            <a:bodyPr wrap="none" anchor="ctr"/>
            <a:lstStyle/>
            <a:p>
              <a:pPr defTabSz="457200"/>
              <a:endParaRPr lang="en-US" sz="1200">
                <a:solidFill>
                  <a:prstClr val="black"/>
                </a:solidFill>
              </a:endParaRPr>
            </a:p>
          </p:txBody>
        </p:sp>
        <p:sp>
          <p:nvSpPr>
            <p:cNvPr id="36" name="Line 32"/>
            <p:cNvSpPr>
              <a:spLocks noChangeShapeType="1"/>
            </p:cNvSpPr>
            <p:nvPr/>
          </p:nvSpPr>
          <p:spPr bwMode="auto">
            <a:xfrm>
              <a:off x="6118225" y="4497389"/>
              <a:ext cx="0" cy="1565275"/>
            </a:xfrm>
            <a:prstGeom prst="line">
              <a:avLst/>
            </a:prstGeom>
            <a:noFill/>
            <a:ln w="50800">
              <a:solidFill>
                <a:srgbClr val="000000"/>
              </a:solidFill>
              <a:round/>
              <a:headEnd type="none" w="sm" len="sm"/>
              <a:tailEnd type="none" w="sm" len="sm"/>
            </a:ln>
            <a:effectLst/>
          </p:spPr>
          <p:txBody>
            <a:bodyPr wrap="none" anchor="ctr"/>
            <a:lstStyle/>
            <a:p>
              <a:pPr defTabSz="457200"/>
              <a:endParaRPr lang="en-US" sz="1200">
                <a:solidFill>
                  <a:prstClr val="black"/>
                </a:solidFill>
              </a:endParaRPr>
            </a:p>
          </p:txBody>
        </p:sp>
        <p:sp>
          <p:nvSpPr>
            <p:cNvPr id="37" name="Line 33"/>
            <p:cNvSpPr>
              <a:spLocks noChangeShapeType="1"/>
            </p:cNvSpPr>
            <p:nvPr/>
          </p:nvSpPr>
          <p:spPr bwMode="auto">
            <a:xfrm flipV="1">
              <a:off x="6118225" y="3322638"/>
              <a:ext cx="0" cy="1174750"/>
            </a:xfrm>
            <a:prstGeom prst="line">
              <a:avLst/>
            </a:prstGeom>
            <a:noFill/>
            <a:ln w="50800">
              <a:solidFill>
                <a:srgbClr val="000000"/>
              </a:solidFill>
              <a:round/>
              <a:headEnd type="none" w="sm" len="sm"/>
              <a:tailEnd type="none" w="sm" len="sm"/>
            </a:ln>
            <a:effectLst/>
          </p:spPr>
          <p:txBody>
            <a:bodyPr wrap="none" anchor="ctr"/>
            <a:lstStyle/>
            <a:p>
              <a:pPr defTabSz="457200"/>
              <a:endParaRPr lang="en-US" sz="1200">
                <a:solidFill>
                  <a:prstClr val="black"/>
                </a:solidFill>
              </a:endParaRPr>
            </a:p>
          </p:txBody>
        </p:sp>
        <p:sp>
          <p:nvSpPr>
            <p:cNvPr id="38" name="Freeform 34" descr="Light vertical"/>
            <p:cNvSpPr>
              <a:spLocks/>
            </p:cNvSpPr>
            <p:nvPr/>
          </p:nvSpPr>
          <p:spPr bwMode="auto">
            <a:xfrm>
              <a:off x="6902451" y="5984876"/>
              <a:ext cx="157163" cy="79375"/>
            </a:xfrm>
            <a:custGeom>
              <a:avLst/>
              <a:gdLst/>
              <a:ahLst/>
              <a:cxnLst>
                <a:cxn ang="0">
                  <a:pos x="0" y="49"/>
                </a:cxn>
                <a:cxn ang="0">
                  <a:pos x="98" y="49"/>
                </a:cxn>
                <a:cxn ang="0">
                  <a:pos x="98" y="0"/>
                </a:cxn>
                <a:cxn ang="0">
                  <a:pos x="0" y="0"/>
                </a:cxn>
                <a:cxn ang="0">
                  <a:pos x="0" y="49"/>
                </a:cxn>
              </a:cxnLst>
              <a:rect l="0" t="0" r="r" b="b"/>
              <a:pathLst>
                <a:path w="99" h="50">
                  <a:moveTo>
                    <a:pt x="0" y="49"/>
                  </a:moveTo>
                  <a:lnTo>
                    <a:pt x="98" y="49"/>
                  </a:lnTo>
                  <a:lnTo>
                    <a:pt x="98" y="0"/>
                  </a:lnTo>
                  <a:lnTo>
                    <a:pt x="0" y="0"/>
                  </a:lnTo>
                  <a:lnTo>
                    <a:pt x="0" y="49"/>
                  </a:lnTo>
                </a:path>
              </a:pathLst>
            </a:custGeom>
            <a:pattFill prst="ltVert">
              <a:fgClr>
                <a:srgbClr val="FFFFFF"/>
              </a:fgClr>
              <a:bgClr>
                <a:srgbClr val="000000"/>
              </a:bgClr>
            </a:pattFill>
            <a:ln w="12700" cap="rnd" cmpd="sng">
              <a:solidFill>
                <a:srgbClr val="000000"/>
              </a:solidFill>
              <a:prstDash val="solid"/>
              <a:round/>
              <a:headEnd/>
              <a:tailEnd/>
            </a:ln>
            <a:effectLst/>
          </p:spPr>
          <p:txBody>
            <a:bodyPr/>
            <a:lstStyle/>
            <a:p>
              <a:pPr defTabSz="457200"/>
              <a:endParaRPr lang="en-US" sz="1200">
                <a:solidFill>
                  <a:prstClr val="black"/>
                </a:solidFill>
              </a:endParaRPr>
            </a:p>
          </p:txBody>
        </p:sp>
        <p:sp>
          <p:nvSpPr>
            <p:cNvPr id="39" name="Freeform 35" descr="Light vertical"/>
            <p:cNvSpPr>
              <a:spLocks/>
            </p:cNvSpPr>
            <p:nvPr/>
          </p:nvSpPr>
          <p:spPr bwMode="auto">
            <a:xfrm>
              <a:off x="6902451" y="3282951"/>
              <a:ext cx="157163" cy="68263"/>
            </a:xfrm>
            <a:custGeom>
              <a:avLst/>
              <a:gdLst/>
              <a:ahLst/>
              <a:cxnLst>
                <a:cxn ang="0">
                  <a:pos x="0" y="42"/>
                </a:cxn>
                <a:cxn ang="0">
                  <a:pos x="98" y="42"/>
                </a:cxn>
                <a:cxn ang="0">
                  <a:pos x="98" y="0"/>
                </a:cxn>
                <a:cxn ang="0">
                  <a:pos x="0" y="0"/>
                </a:cxn>
                <a:cxn ang="0">
                  <a:pos x="0" y="42"/>
                </a:cxn>
              </a:cxnLst>
              <a:rect l="0" t="0" r="r" b="b"/>
              <a:pathLst>
                <a:path w="99" h="43">
                  <a:moveTo>
                    <a:pt x="0" y="42"/>
                  </a:moveTo>
                  <a:lnTo>
                    <a:pt x="98" y="42"/>
                  </a:lnTo>
                  <a:lnTo>
                    <a:pt x="98" y="0"/>
                  </a:lnTo>
                  <a:lnTo>
                    <a:pt x="0" y="0"/>
                  </a:lnTo>
                  <a:lnTo>
                    <a:pt x="0" y="42"/>
                  </a:lnTo>
                </a:path>
              </a:pathLst>
            </a:custGeom>
            <a:pattFill prst="ltVert">
              <a:fgClr>
                <a:srgbClr val="FFFFFF"/>
              </a:fgClr>
              <a:bgClr>
                <a:srgbClr val="000000"/>
              </a:bgClr>
            </a:pattFill>
            <a:ln w="12700" cap="rnd" cmpd="sng">
              <a:solidFill>
                <a:srgbClr val="000000"/>
              </a:solidFill>
              <a:prstDash val="solid"/>
              <a:round/>
              <a:headEnd/>
              <a:tailEnd/>
            </a:ln>
            <a:effectLst/>
          </p:spPr>
          <p:txBody>
            <a:bodyPr/>
            <a:lstStyle/>
            <a:p>
              <a:pPr defTabSz="457200"/>
              <a:endParaRPr lang="en-US" sz="1200">
                <a:solidFill>
                  <a:prstClr val="black"/>
                </a:solidFill>
              </a:endParaRPr>
            </a:p>
          </p:txBody>
        </p:sp>
        <p:sp>
          <p:nvSpPr>
            <p:cNvPr id="40" name="Freeform 36" descr="Light vertical"/>
            <p:cNvSpPr>
              <a:spLocks/>
            </p:cNvSpPr>
            <p:nvPr/>
          </p:nvSpPr>
          <p:spPr bwMode="auto">
            <a:xfrm>
              <a:off x="6902451" y="3910014"/>
              <a:ext cx="157163" cy="66675"/>
            </a:xfrm>
            <a:custGeom>
              <a:avLst/>
              <a:gdLst/>
              <a:ahLst/>
              <a:cxnLst>
                <a:cxn ang="0">
                  <a:pos x="0" y="41"/>
                </a:cxn>
                <a:cxn ang="0">
                  <a:pos x="98" y="41"/>
                </a:cxn>
                <a:cxn ang="0">
                  <a:pos x="98" y="0"/>
                </a:cxn>
                <a:cxn ang="0">
                  <a:pos x="0" y="0"/>
                </a:cxn>
                <a:cxn ang="0">
                  <a:pos x="0" y="41"/>
                </a:cxn>
              </a:cxnLst>
              <a:rect l="0" t="0" r="r" b="b"/>
              <a:pathLst>
                <a:path w="99" h="42">
                  <a:moveTo>
                    <a:pt x="0" y="41"/>
                  </a:moveTo>
                  <a:lnTo>
                    <a:pt x="98" y="41"/>
                  </a:lnTo>
                  <a:lnTo>
                    <a:pt x="98" y="0"/>
                  </a:lnTo>
                  <a:lnTo>
                    <a:pt x="0" y="0"/>
                  </a:lnTo>
                  <a:lnTo>
                    <a:pt x="0" y="41"/>
                  </a:lnTo>
                </a:path>
              </a:pathLst>
            </a:custGeom>
            <a:pattFill prst="ltVert">
              <a:fgClr>
                <a:srgbClr val="FFFFFF"/>
              </a:fgClr>
              <a:bgClr>
                <a:srgbClr val="000000"/>
              </a:bgClr>
            </a:pattFill>
            <a:ln w="12700" cap="rnd" cmpd="sng">
              <a:solidFill>
                <a:srgbClr val="000000"/>
              </a:solidFill>
              <a:prstDash val="solid"/>
              <a:round/>
              <a:headEnd/>
              <a:tailEnd/>
            </a:ln>
            <a:effectLst/>
          </p:spPr>
          <p:txBody>
            <a:bodyPr/>
            <a:lstStyle/>
            <a:p>
              <a:pPr defTabSz="457200"/>
              <a:endParaRPr lang="en-US" sz="1200">
                <a:solidFill>
                  <a:prstClr val="black"/>
                </a:solidFill>
              </a:endParaRPr>
            </a:p>
          </p:txBody>
        </p:sp>
        <p:sp>
          <p:nvSpPr>
            <p:cNvPr id="41" name="Rectangle 37"/>
            <p:cNvSpPr>
              <a:spLocks noChangeArrowheads="1"/>
            </p:cNvSpPr>
            <p:nvPr/>
          </p:nvSpPr>
          <p:spPr bwMode="auto">
            <a:xfrm>
              <a:off x="9764714" y="4776788"/>
              <a:ext cx="1415365" cy="555877"/>
            </a:xfrm>
            <a:prstGeom prst="rect">
              <a:avLst/>
            </a:prstGeom>
            <a:noFill/>
            <a:ln w="9525">
              <a:noFill/>
              <a:miter lim="800000"/>
              <a:headEnd/>
              <a:tailEnd/>
            </a:ln>
            <a:effectLst/>
          </p:spPr>
          <p:txBody>
            <a:bodyPr wrap="none" lIns="92075" tIns="46038" rIns="92075" bIns="46038">
              <a:spAutoFit/>
            </a:bodyPr>
            <a:lstStyle/>
            <a:p>
              <a:pPr defTabSz="457200" eaLnBrk="0" hangingPunct="0"/>
              <a:r>
                <a:rPr lang="en-US" sz="1200">
                  <a:solidFill>
                    <a:srgbClr val="000000"/>
                  </a:solidFill>
                  <a:latin typeface="Arial" charset="0"/>
                </a:rPr>
                <a:t>Platters</a:t>
              </a:r>
            </a:p>
          </p:txBody>
        </p:sp>
        <p:sp>
          <p:nvSpPr>
            <p:cNvPr id="42" name="Line 38"/>
            <p:cNvSpPr>
              <a:spLocks noChangeShapeType="1"/>
            </p:cNvSpPr>
            <p:nvPr/>
          </p:nvSpPr>
          <p:spPr bwMode="auto">
            <a:xfrm>
              <a:off x="9645651" y="4300539"/>
              <a:ext cx="392113" cy="484187"/>
            </a:xfrm>
            <a:prstGeom prst="line">
              <a:avLst/>
            </a:prstGeom>
            <a:noFill/>
            <a:ln w="12700">
              <a:solidFill>
                <a:srgbClr val="000000"/>
              </a:solidFill>
              <a:round/>
              <a:headEnd type="none" w="sm" len="sm"/>
              <a:tailEnd type="none" w="sm" len="sm"/>
            </a:ln>
            <a:effectLst/>
          </p:spPr>
          <p:txBody>
            <a:bodyPr wrap="none" anchor="ctr"/>
            <a:lstStyle/>
            <a:p>
              <a:pPr defTabSz="457200"/>
              <a:endParaRPr lang="en-US" sz="1200">
                <a:solidFill>
                  <a:prstClr val="black"/>
                </a:solidFill>
              </a:endParaRPr>
            </a:p>
          </p:txBody>
        </p:sp>
        <p:sp>
          <p:nvSpPr>
            <p:cNvPr id="43" name="Line 39"/>
            <p:cNvSpPr>
              <a:spLocks noChangeShapeType="1"/>
            </p:cNvSpPr>
            <p:nvPr/>
          </p:nvSpPr>
          <p:spPr bwMode="auto">
            <a:xfrm flipV="1">
              <a:off x="9645651" y="5084764"/>
              <a:ext cx="392113" cy="585787"/>
            </a:xfrm>
            <a:prstGeom prst="line">
              <a:avLst/>
            </a:prstGeom>
            <a:noFill/>
            <a:ln w="12700">
              <a:solidFill>
                <a:srgbClr val="000000"/>
              </a:solidFill>
              <a:round/>
              <a:headEnd type="none" w="sm" len="sm"/>
              <a:tailEnd type="none" w="sm" len="sm"/>
            </a:ln>
            <a:effectLst/>
          </p:spPr>
          <p:txBody>
            <a:bodyPr wrap="none" anchor="ctr"/>
            <a:lstStyle/>
            <a:p>
              <a:pPr defTabSz="457200"/>
              <a:endParaRPr lang="en-US" sz="1200">
                <a:solidFill>
                  <a:prstClr val="black"/>
                </a:solidFill>
              </a:endParaRPr>
            </a:p>
          </p:txBody>
        </p:sp>
        <p:sp>
          <p:nvSpPr>
            <p:cNvPr id="44" name="Rectangle 40"/>
            <p:cNvSpPr>
              <a:spLocks noChangeArrowheads="1"/>
            </p:cNvSpPr>
            <p:nvPr/>
          </p:nvSpPr>
          <p:spPr bwMode="auto">
            <a:xfrm>
              <a:off x="9104314" y="2049463"/>
              <a:ext cx="1392897" cy="555877"/>
            </a:xfrm>
            <a:prstGeom prst="rect">
              <a:avLst/>
            </a:prstGeom>
            <a:noFill/>
            <a:ln w="9525">
              <a:noFill/>
              <a:miter lim="800000"/>
              <a:headEnd/>
              <a:tailEnd/>
            </a:ln>
            <a:effectLst/>
          </p:spPr>
          <p:txBody>
            <a:bodyPr wrap="none" lIns="92075" tIns="46038" rIns="92075" bIns="46038">
              <a:spAutoFit/>
            </a:bodyPr>
            <a:lstStyle/>
            <a:p>
              <a:pPr defTabSz="457200" eaLnBrk="0" hangingPunct="0"/>
              <a:r>
                <a:rPr lang="en-US" sz="1200">
                  <a:solidFill>
                    <a:srgbClr val="000000"/>
                  </a:solidFill>
                  <a:latin typeface="Arial" charset="0"/>
                </a:rPr>
                <a:t>Spindle</a:t>
              </a:r>
            </a:p>
          </p:txBody>
        </p:sp>
        <p:sp>
          <p:nvSpPr>
            <p:cNvPr id="45" name="Freeform 41"/>
            <p:cNvSpPr>
              <a:spLocks/>
            </p:cNvSpPr>
            <p:nvPr/>
          </p:nvSpPr>
          <p:spPr bwMode="auto">
            <a:xfrm>
              <a:off x="8470901" y="2184401"/>
              <a:ext cx="695325" cy="117475"/>
            </a:xfrm>
            <a:custGeom>
              <a:avLst/>
              <a:gdLst/>
              <a:ahLst/>
              <a:cxnLst>
                <a:cxn ang="0">
                  <a:pos x="437" y="8"/>
                </a:cxn>
                <a:cxn ang="0">
                  <a:pos x="288" y="0"/>
                </a:cxn>
                <a:cxn ang="0">
                  <a:pos x="140" y="24"/>
                </a:cxn>
                <a:cxn ang="0">
                  <a:pos x="0" y="73"/>
                </a:cxn>
              </a:cxnLst>
              <a:rect l="0" t="0" r="r" b="b"/>
              <a:pathLst>
                <a:path w="438" h="74">
                  <a:moveTo>
                    <a:pt x="437" y="8"/>
                  </a:moveTo>
                  <a:lnTo>
                    <a:pt x="288" y="0"/>
                  </a:lnTo>
                  <a:lnTo>
                    <a:pt x="140" y="24"/>
                  </a:lnTo>
                  <a:lnTo>
                    <a:pt x="0" y="73"/>
                  </a:lnTo>
                </a:path>
              </a:pathLst>
            </a:custGeom>
            <a:noFill/>
            <a:ln w="12700" cap="rnd" cmpd="sng">
              <a:solidFill>
                <a:srgbClr val="000000"/>
              </a:solidFill>
              <a:prstDash val="solid"/>
              <a:round/>
              <a:headEnd type="none" w="sm" len="sm"/>
              <a:tailEnd type="none" w="sm" len="sm"/>
            </a:ln>
            <a:effectLst/>
          </p:spPr>
          <p:txBody>
            <a:bodyPr/>
            <a:lstStyle/>
            <a:p>
              <a:pPr defTabSz="457200"/>
              <a:endParaRPr lang="en-US" sz="1200">
                <a:solidFill>
                  <a:prstClr val="black"/>
                </a:solidFill>
              </a:endParaRPr>
            </a:p>
          </p:txBody>
        </p:sp>
        <p:sp>
          <p:nvSpPr>
            <p:cNvPr id="46" name="Rectangle 42"/>
            <p:cNvSpPr>
              <a:spLocks noChangeArrowheads="1"/>
            </p:cNvSpPr>
            <p:nvPr/>
          </p:nvSpPr>
          <p:spPr bwMode="auto">
            <a:xfrm>
              <a:off x="6092827" y="2365375"/>
              <a:ext cx="1736308" cy="555877"/>
            </a:xfrm>
            <a:prstGeom prst="rect">
              <a:avLst/>
            </a:prstGeom>
            <a:noFill/>
            <a:ln w="9525">
              <a:noFill/>
              <a:miter lim="800000"/>
              <a:headEnd/>
              <a:tailEnd/>
            </a:ln>
            <a:effectLst/>
          </p:spPr>
          <p:txBody>
            <a:bodyPr wrap="none" lIns="92075" tIns="46038" rIns="92075" bIns="46038">
              <a:spAutoFit/>
            </a:bodyPr>
            <a:lstStyle/>
            <a:p>
              <a:pPr defTabSz="457200" eaLnBrk="0" hangingPunct="0"/>
              <a:r>
                <a:rPr lang="en-US" sz="1200">
                  <a:solidFill>
                    <a:srgbClr val="000000"/>
                  </a:solidFill>
                  <a:latin typeface="Arial" charset="0"/>
                </a:rPr>
                <a:t>Disk head</a:t>
              </a:r>
            </a:p>
          </p:txBody>
        </p:sp>
        <p:grpSp>
          <p:nvGrpSpPr>
            <p:cNvPr id="47" name="Group 43"/>
            <p:cNvGrpSpPr>
              <a:grpSpLocks/>
            </p:cNvGrpSpPr>
            <p:nvPr/>
          </p:nvGrpSpPr>
          <p:grpSpPr bwMode="auto">
            <a:xfrm>
              <a:off x="6415089" y="4708524"/>
              <a:ext cx="2459038" cy="754063"/>
              <a:chOff x="2798" y="2339"/>
              <a:chExt cx="1549" cy="475"/>
            </a:xfrm>
          </p:grpSpPr>
          <p:sp>
            <p:nvSpPr>
              <p:cNvPr id="48" name="Freeform 44"/>
              <p:cNvSpPr>
                <a:spLocks/>
              </p:cNvSpPr>
              <p:nvPr/>
            </p:nvSpPr>
            <p:spPr bwMode="auto">
              <a:xfrm>
                <a:off x="2831" y="2339"/>
                <a:ext cx="865" cy="124"/>
              </a:xfrm>
              <a:custGeom>
                <a:avLst/>
                <a:gdLst/>
                <a:ahLst/>
                <a:cxnLst>
                  <a:cxn ang="0">
                    <a:pos x="0" y="65"/>
                  </a:cxn>
                  <a:cxn ang="0">
                    <a:pos x="41" y="0"/>
                  </a:cxn>
                  <a:cxn ang="0">
                    <a:pos x="41" y="41"/>
                  </a:cxn>
                  <a:cxn ang="0">
                    <a:pos x="831" y="41"/>
                  </a:cxn>
                  <a:cxn ang="0">
                    <a:pos x="831" y="0"/>
                  </a:cxn>
                  <a:cxn ang="0">
                    <a:pos x="864" y="65"/>
                  </a:cxn>
                  <a:cxn ang="0">
                    <a:pos x="831" y="123"/>
                  </a:cxn>
                  <a:cxn ang="0">
                    <a:pos x="831" y="82"/>
                  </a:cxn>
                  <a:cxn ang="0">
                    <a:pos x="41" y="82"/>
                  </a:cxn>
                  <a:cxn ang="0">
                    <a:pos x="41" y="123"/>
                  </a:cxn>
                  <a:cxn ang="0">
                    <a:pos x="0" y="65"/>
                  </a:cxn>
                </a:cxnLst>
                <a:rect l="0" t="0" r="r" b="b"/>
                <a:pathLst>
                  <a:path w="865" h="124">
                    <a:moveTo>
                      <a:pt x="0" y="65"/>
                    </a:moveTo>
                    <a:lnTo>
                      <a:pt x="41" y="0"/>
                    </a:lnTo>
                    <a:lnTo>
                      <a:pt x="41" y="41"/>
                    </a:lnTo>
                    <a:lnTo>
                      <a:pt x="831" y="41"/>
                    </a:lnTo>
                    <a:lnTo>
                      <a:pt x="831" y="0"/>
                    </a:lnTo>
                    <a:lnTo>
                      <a:pt x="864" y="65"/>
                    </a:lnTo>
                    <a:lnTo>
                      <a:pt x="831" y="123"/>
                    </a:lnTo>
                    <a:lnTo>
                      <a:pt x="831" y="82"/>
                    </a:lnTo>
                    <a:lnTo>
                      <a:pt x="41" y="82"/>
                    </a:lnTo>
                    <a:lnTo>
                      <a:pt x="41" y="123"/>
                    </a:lnTo>
                    <a:lnTo>
                      <a:pt x="0" y="65"/>
                    </a:lnTo>
                  </a:path>
                </a:pathLst>
              </a:custGeom>
              <a:solidFill>
                <a:srgbClr val="FFFFFF"/>
              </a:solidFill>
              <a:ln w="12700" cap="rnd" cmpd="sng">
                <a:solidFill>
                  <a:srgbClr val="000000"/>
                </a:solidFill>
                <a:prstDash val="solid"/>
                <a:round/>
                <a:headEnd/>
                <a:tailEnd/>
              </a:ln>
              <a:effectLst/>
            </p:spPr>
            <p:txBody>
              <a:bodyPr/>
              <a:lstStyle/>
              <a:p>
                <a:pPr defTabSz="457200"/>
                <a:endParaRPr lang="en-US" sz="1200">
                  <a:solidFill>
                    <a:prstClr val="black"/>
                  </a:solidFill>
                </a:endParaRPr>
              </a:p>
            </p:txBody>
          </p:sp>
          <p:sp>
            <p:nvSpPr>
              <p:cNvPr id="49" name="Rectangle 45"/>
              <p:cNvSpPr>
                <a:spLocks noChangeArrowheads="1"/>
              </p:cNvSpPr>
              <p:nvPr/>
            </p:nvSpPr>
            <p:spPr bwMode="auto">
              <a:xfrm>
                <a:off x="2798" y="2464"/>
                <a:ext cx="1549" cy="350"/>
              </a:xfrm>
              <a:prstGeom prst="rect">
                <a:avLst/>
              </a:prstGeom>
              <a:noFill/>
              <a:ln w="9525">
                <a:noFill/>
                <a:miter lim="800000"/>
                <a:headEnd/>
                <a:tailEnd/>
              </a:ln>
              <a:effectLst/>
            </p:spPr>
            <p:txBody>
              <a:bodyPr wrap="none" lIns="92075" tIns="46038" rIns="92075" bIns="46038">
                <a:spAutoFit/>
              </a:bodyPr>
              <a:lstStyle/>
              <a:p>
                <a:pPr defTabSz="457200" eaLnBrk="0" hangingPunct="0"/>
                <a:r>
                  <a:rPr lang="en-US" sz="1200">
                    <a:solidFill>
                      <a:srgbClr val="000000"/>
                    </a:solidFill>
                    <a:latin typeface="Arial" charset="0"/>
                  </a:rPr>
                  <a:t>Arm movement</a:t>
                </a:r>
              </a:p>
            </p:txBody>
          </p:sp>
        </p:grpSp>
        <p:grpSp>
          <p:nvGrpSpPr>
            <p:cNvPr id="50" name="Group 46"/>
            <p:cNvGrpSpPr>
              <a:grpSpLocks/>
            </p:cNvGrpSpPr>
            <p:nvPr/>
          </p:nvGrpSpPr>
          <p:grpSpPr bwMode="auto">
            <a:xfrm>
              <a:off x="5257801" y="5670549"/>
              <a:ext cx="2320925" cy="1033463"/>
              <a:chOff x="2069" y="2945"/>
              <a:chExt cx="1462" cy="651"/>
            </a:xfrm>
          </p:grpSpPr>
          <p:sp>
            <p:nvSpPr>
              <p:cNvPr id="51" name="Rectangle 47"/>
              <p:cNvSpPr>
                <a:spLocks noChangeArrowheads="1"/>
              </p:cNvSpPr>
              <p:nvPr/>
            </p:nvSpPr>
            <p:spPr bwMode="auto">
              <a:xfrm>
                <a:off x="2069" y="3246"/>
                <a:ext cx="1462" cy="350"/>
              </a:xfrm>
              <a:prstGeom prst="rect">
                <a:avLst/>
              </a:prstGeom>
              <a:noFill/>
              <a:ln w="9525">
                <a:noFill/>
                <a:miter lim="800000"/>
                <a:headEnd/>
                <a:tailEnd/>
              </a:ln>
              <a:effectLst/>
            </p:spPr>
            <p:txBody>
              <a:bodyPr wrap="none" lIns="92075" tIns="46038" rIns="92075" bIns="46038">
                <a:spAutoFit/>
              </a:bodyPr>
              <a:lstStyle/>
              <a:p>
                <a:pPr defTabSz="457200" eaLnBrk="0" hangingPunct="0"/>
                <a:r>
                  <a:rPr lang="en-US" sz="1200">
                    <a:solidFill>
                      <a:srgbClr val="000000"/>
                    </a:solidFill>
                    <a:latin typeface="Arial" charset="0"/>
                  </a:rPr>
                  <a:t>Arm assembly</a:t>
                </a:r>
              </a:p>
            </p:txBody>
          </p:sp>
          <p:sp>
            <p:nvSpPr>
              <p:cNvPr id="52" name="Freeform 48"/>
              <p:cNvSpPr>
                <a:spLocks/>
              </p:cNvSpPr>
              <p:nvPr/>
            </p:nvSpPr>
            <p:spPr bwMode="auto">
              <a:xfrm>
                <a:off x="2357" y="2945"/>
                <a:ext cx="256" cy="305"/>
              </a:xfrm>
              <a:custGeom>
                <a:avLst/>
                <a:gdLst/>
                <a:ahLst/>
                <a:cxnLst>
                  <a:cxn ang="0">
                    <a:pos x="8" y="304"/>
                  </a:cxn>
                  <a:cxn ang="0">
                    <a:pos x="0" y="230"/>
                  </a:cxn>
                  <a:cxn ang="0">
                    <a:pos x="16" y="156"/>
                  </a:cxn>
                  <a:cxn ang="0">
                    <a:pos x="57" y="91"/>
                  </a:cxn>
                  <a:cxn ang="0">
                    <a:pos x="115" y="41"/>
                  </a:cxn>
                  <a:cxn ang="0">
                    <a:pos x="181" y="9"/>
                  </a:cxn>
                  <a:cxn ang="0">
                    <a:pos x="255" y="0"/>
                  </a:cxn>
                </a:cxnLst>
                <a:rect l="0" t="0" r="r" b="b"/>
                <a:pathLst>
                  <a:path w="256" h="305">
                    <a:moveTo>
                      <a:pt x="8" y="304"/>
                    </a:moveTo>
                    <a:lnTo>
                      <a:pt x="0" y="230"/>
                    </a:lnTo>
                    <a:lnTo>
                      <a:pt x="16" y="156"/>
                    </a:lnTo>
                    <a:lnTo>
                      <a:pt x="57" y="91"/>
                    </a:lnTo>
                    <a:lnTo>
                      <a:pt x="115" y="41"/>
                    </a:lnTo>
                    <a:lnTo>
                      <a:pt x="181" y="9"/>
                    </a:lnTo>
                    <a:lnTo>
                      <a:pt x="255" y="0"/>
                    </a:lnTo>
                  </a:path>
                </a:pathLst>
              </a:custGeom>
              <a:noFill/>
              <a:ln w="12700" cap="rnd" cmpd="sng">
                <a:solidFill>
                  <a:srgbClr val="000000"/>
                </a:solidFill>
                <a:prstDash val="solid"/>
                <a:round/>
                <a:headEnd type="none" w="sm" len="sm"/>
                <a:tailEnd type="none" w="sm" len="sm"/>
              </a:ln>
              <a:effectLst/>
            </p:spPr>
            <p:txBody>
              <a:bodyPr/>
              <a:lstStyle/>
              <a:p>
                <a:pPr defTabSz="457200"/>
                <a:endParaRPr lang="en-US" sz="1200">
                  <a:solidFill>
                    <a:prstClr val="black"/>
                  </a:solidFill>
                </a:endParaRPr>
              </a:p>
            </p:txBody>
          </p:sp>
        </p:grpSp>
        <p:sp>
          <p:nvSpPr>
            <p:cNvPr id="53" name="Freeform 49"/>
            <p:cNvSpPr>
              <a:spLocks/>
            </p:cNvSpPr>
            <p:nvPr/>
          </p:nvSpPr>
          <p:spPr bwMode="auto">
            <a:xfrm>
              <a:off x="6707189" y="2592389"/>
              <a:ext cx="288925" cy="731837"/>
            </a:xfrm>
            <a:custGeom>
              <a:avLst/>
              <a:gdLst/>
              <a:ahLst/>
              <a:cxnLst>
                <a:cxn ang="0">
                  <a:pos x="0" y="0"/>
                </a:cxn>
                <a:cxn ang="0">
                  <a:pos x="82" y="66"/>
                </a:cxn>
                <a:cxn ang="0">
                  <a:pos x="140" y="156"/>
                </a:cxn>
                <a:cxn ang="0">
                  <a:pos x="173" y="255"/>
                </a:cxn>
                <a:cxn ang="0">
                  <a:pos x="181" y="353"/>
                </a:cxn>
                <a:cxn ang="0">
                  <a:pos x="165" y="460"/>
                </a:cxn>
              </a:cxnLst>
              <a:rect l="0" t="0" r="r" b="b"/>
              <a:pathLst>
                <a:path w="182" h="461">
                  <a:moveTo>
                    <a:pt x="0" y="0"/>
                  </a:moveTo>
                  <a:lnTo>
                    <a:pt x="82" y="66"/>
                  </a:lnTo>
                  <a:lnTo>
                    <a:pt x="140" y="156"/>
                  </a:lnTo>
                  <a:lnTo>
                    <a:pt x="173" y="255"/>
                  </a:lnTo>
                  <a:lnTo>
                    <a:pt x="181" y="353"/>
                  </a:lnTo>
                  <a:lnTo>
                    <a:pt x="165" y="460"/>
                  </a:lnTo>
                </a:path>
              </a:pathLst>
            </a:custGeom>
            <a:noFill/>
            <a:ln w="12700" cap="rnd" cmpd="sng">
              <a:solidFill>
                <a:srgbClr val="000000"/>
              </a:solidFill>
              <a:prstDash val="solid"/>
              <a:round/>
              <a:headEnd type="none" w="sm" len="sm"/>
              <a:tailEnd type="none" w="sm" len="sm"/>
            </a:ln>
            <a:effectLst/>
          </p:spPr>
          <p:txBody>
            <a:bodyPr/>
            <a:lstStyle/>
            <a:p>
              <a:pPr defTabSz="457200"/>
              <a:endParaRPr lang="en-US" sz="1200">
                <a:solidFill>
                  <a:prstClr val="black"/>
                </a:solidFill>
              </a:endParaRPr>
            </a:p>
          </p:txBody>
        </p:sp>
        <p:grpSp>
          <p:nvGrpSpPr>
            <p:cNvPr id="54" name="Group 50"/>
            <p:cNvGrpSpPr>
              <a:grpSpLocks/>
            </p:cNvGrpSpPr>
            <p:nvPr/>
          </p:nvGrpSpPr>
          <p:grpSpPr bwMode="auto">
            <a:xfrm>
              <a:off x="9199563" y="2255838"/>
              <a:ext cx="1819275" cy="792162"/>
              <a:chOff x="4552" y="794"/>
              <a:chExt cx="1146" cy="499"/>
            </a:xfrm>
          </p:grpSpPr>
          <p:sp>
            <p:nvSpPr>
              <p:cNvPr id="55" name="Freeform 51"/>
              <p:cNvSpPr>
                <a:spLocks/>
              </p:cNvSpPr>
              <p:nvPr/>
            </p:nvSpPr>
            <p:spPr bwMode="auto">
              <a:xfrm>
                <a:off x="4609" y="988"/>
                <a:ext cx="372" cy="305"/>
              </a:xfrm>
              <a:custGeom>
                <a:avLst/>
                <a:gdLst/>
                <a:ahLst/>
                <a:cxnLst>
                  <a:cxn ang="0">
                    <a:pos x="371" y="0"/>
                  </a:cxn>
                  <a:cxn ang="0">
                    <a:pos x="255" y="33"/>
                  </a:cxn>
                  <a:cxn ang="0">
                    <a:pos x="148" y="107"/>
                  </a:cxn>
                  <a:cxn ang="0">
                    <a:pos x="58" y="197"/>
                  </a:cxn>
                  <a:cxn ang="0">
                    <a:pos x="0" y="304"/>
                  </a:cxn>
                </a:cxnLst>
                <a:rect l="0" t="0" r="r" b="b"/>
                <a:pathLst>
                  <a:path w="372" h="305">
                    <a:moveTo>
                      <a:pt x="371" y="0"/>
                    </a:moveTo>
                    <a:lnTo>
                      <a:pt x="255" y="33"/>
                    </a:lnTo>
                    <a:lnTo>
                      <a:pt x="148" y="107"/>
                    </a:lnTo>
                    <a:lnTo>
                      <a:pt x="58" y="197"/>
                    </a:lnTo>
                    <a:lnTo>
                      <a:pt x="0" y="304"/>
                    </a:lnTo>
                  </a:path>
                </a:pathLst>
              </a:custGeom>
              <a:noFill/>
              <a:ln w="12700" cap="rnd" cmpd="sng">
                <a:solidFill>
                  <a:srgbClr val="000000"/>
                </a:solidFill>
                <a:prstDash val="solid"/>
                <a:round/>
                <a:headEnd type="none" w="sm" len="sm"/>
                <a:tailEnd type="none" w="sm" len="sm"/>
              </a:ln>
              <a:effectLst/>
            </p:spPr>
            <p:txBody>
              <a:bodyPr/>
              <a:lstStyle/>
              <a:p>
                <a:pPr defTabSz="457200"/>
                <a:endParaRPr lang="en-US" sz="1200">
                  <a:solidFill>
                    <a:prstClr val="black"/>
                  </a:solidFill>
                </a:endParaRPr>
              </a:p>
            </p:txBody>
          </p:sp>
          <p:grpSp>
            <p:nvGrpSpPr>
              <p:cNvPr id="56" name="Group 52"/>
              <p:cNvGrpSpPr>
                <a:grpSpLocks/>
              </p:cNvGrpSpPr>
              <p:nvPr/>
            </p:nvGrpSpPr>
            <p:grpSpPr bwMode="auto">
              <a:xfrm>
                <a:off x="4552" y="794"/>
                <a:ext cx="1146" cy="442"/>
                <a:chOff x="4552" y="794"/>
                <a:chExt cx="1146" cy="442"/>
              </a:xfrm>
            </p:grpSpPr>
            <p:sp>
              <p:nvSpPr>
                <p:cNvPr id="57" name="Rectangle 53"/>
                <p:cNvSpPr>
                  <a:spLocks noChangeArrowheads="1"/>
                </p:cNvSpPr>
                <p:nvPr/>
              </p:nvSpPr>
              <p:spPr bwMode="auto">
                <a:xfrm>
                  <a:off x="4888" y="794"/>
                  <a:ext cx="810" cy="350"/>
                </a:xfrm>
                <a:prstGeom prst="rect">
                  <a:avLst/>
                </a:prstGeom>
                <a:noFill/>
                <a:ln w="9525">
                  <a:noFill/>
                  <a:miter lim="800000"/>
                  <a:headEnd/>
                  <a:tailEnd/>
                </a:ln>
                <a:effectLst/>
              </p:spPr>
              <p:txBody>
                <a:bodyPr wrap="none" lIns="92075" tIns="46038" rIns="92075" bIns="46038">
                  <a:spAutoFit/>
                </a:bodyPr>
                <a:lstStyle/>
                <a:p>
                  <a:pPr defTabSz="457200" eaLnBrk="0" hangingPunct="0"/>
                  <a:r>
                    <a:rPr lang="en-US" sz="1200">
                      <a:solidFill>
                        <a:srgbClr val="000000"/>
                      </a:solidFill>
                      <a:latin typeface="Arial" charset="0"/>
                    </a:rPr>
                    <a:t>Tracks</a:t>
                  </a:r>
                </a:p>
              </p:txBody>
            </p:sp>
            <p:sp>
              <p:nvSpPr>
                <p:cNvPr id="58" name="Freeform 54"/>
                <p:cNvSpPr>
                  <a:spLocks/>
                </p:cNvSpPr>
                <p:nvPr/>
              </p:nvSpPr>
              <p:spPr bwMode="auto">
                <a:xfrm>
                  <a:off x="4552" y="988"/>
                  <a:ext cx="305" cy="248"/>
                </a:xfrm>
                <a:custGeom>
                  <a:avLst/>
                  <a:gdLst/>
                  <a:ahLst/>
                  <a:cxnLst>
                    <a:cxn ang="0">
                      <a:pos x="304" y="0"/>
                    </a:cxn>
                    <a:cxn ang="0">
                      <a:pos x="222" y="0"/>
                    </a:cxn>
                    <a:cxn ang="0">
                      <a:pos x="139" y="33"/>
                    </a:cxn>
                    <a:cxn ang="0">
                      <a:pos x="74" y="90"/>
                    </a:cxn>
                    <a:cxn ang="0">
                      <a:pos x="24" y="164"/>
                    </a:cxn>
                    <a:cxn ang="0">
                      <a:pos x="0" y="247"/>
                    </a:cxn>
                  </a:cxnLst>
                  <a:rect l="0" t="0" r="r" b="b"/>
                  <a:pathLst>
                    <a:path w="305" h="248">
                      <a:moveTo>
                        <a:pt x="304" y="0"/>
                      </a:moveTo>
                      <a:lnTo>
                        <a:pt x="222" y="0"/>
                      </a:lnTo>
                      <a:lnTo>
                        <a:pt x="139" y="33"/>
                      </a:lnTo>
                      <a:lnTo>
                        <a:pt x="74" y="90"/>
                      </a:lnTo>
                      <a:lnTo>
                        <a:pt x="24" y="164"/>
                      </a:lnTo>
                      <a:lnTo>
                        <a:pt x="0" y="247"/>
                      </a:lnTo>
                    </a:path>
                  </a:pathLst>
                </a:custGeom>
                <a:noFill/>
                <a:ln w="12700" cap="rnd" cmpd="sng">
                  <a:solidFill>
                    <a:srgbClr val="000000"/>
                  </a:solidFill>
                  <a:prstDash val="solid"/>
                  <a:round/>
                  <a:headEnd type="none" w="sm" len="sm"/>
                  <a:tailEnd type="none" w="sm" len="sm"/>
                </a:ln>
                <a:effectLst/>
              </p:spPr>
              <p:txBody>
                <a:bodyPr/>
                <a:lstStyle/>
                <a:p>
                  <a:pPr defTabSz="457200"/>
                  <a:endParaRPr lang="en-US" sz="1200">
                    <a:solidFill>
                      <a:prstClr val="black"/>
                    </a:solidFill>
                  </a:endParaRPr>
                </a:p>
              </p:txBody>
            </p:sp>
          </p:grpSp>
        </p:grpSp>
        <p:sp>
          <p:nvSpPr>
            <p:cNvPr id="59" name="Freeform 55"/>
            <p:cNvSpPr>
              <a:spLocks/>
            </p:cNvSpPr>
            <p:nvPr/>
          </p:nvSpPr>
          <p:spPr bwMode="auto">
            <a:xfrm>
              <a:off x="9723439" y="3127375"/>
              <a:ext cx="174625" cy="444500"/>
            </a:xfrm>
            <a:custGeom>
              <a:avLst/>
              <a:gdLst/>
              <a:ahLst/>
              <a:cxnLst>
                <a:cxn ang="0">
                  <a:pos x="0" y="279"/>
                </a:cxn>
                <a:cxn ang="0">
                  <a:pos x="64" y="238"/>
                </a:cxn>
                <a:cxn ang="0">
                  <a:pos x="100" y="181"/>
                </a:cxn>
                <a:cxn ang="0">
                  <a:pos x="109" y="115"/>
                </a:cxn>
                <a:cxn ang="0">
                  <a:pos x="81" y="49"/>
                </a:cxn>
                <a:cxn ang="0">
                  <a:pos x="28" y="0"/>
                </a:cxn>
                <a:cxn ang="0">
                  <a:pos x="55" y="33"/>
                </a:cxn>
              </a:cxnLst>
              <a:rect l="0" t="0" r="r" b="b"/>
              <a:pathLst>
                <a:path w="110" h="280">
                  <a:moveTo>
                    <a:pt x="0" y="279"/>
                  </a:moveTo>
                  <a:lnTo>
                    <a:pt x="64" y="238"/>
                  </a:lnTo>
                  <a:lnTo>
                    <a:pt x="100" y="181"/>
                  </a:lnTo>
                  <a:lnTo>
                    <a:pt x="109" y="115"/>
                  </a:lnTo>
                  <a:lnTo>
                    <a:pt x="81" y="49"/>
                  </a:lnTo>
                  <a:lnTo>
                    <a:pt x="28" y="0"/>
                  </a:lnTo>
                  <a:lnTo>
                    <a:pt x="55" y="33"/>
                  </a:lnTo>
                </a:path>
              </a:pathLst>
            </a:custGeom>
            <a:noFill/>
            <a:ln w="50800" cap="rnd" cmpd="sng">
              <a:solidFill>
                <a:srgbClr val="000000"/>
              </a:solidFill>
              <a:prstDash val="solid"/>
              <a:round/>
              <a:headEnd type="none" w="sm" len="sm"/>
              <a:tailEnd type="none" w="sm" len="sm"/>
            </a:ln>
            <a:effectLst/>
          </p:spPr>
          <p:txBody>
            <a:bodyPr/>
            <a:lstStyle/>
            <a:p>
              <a:pPr defTabSz="457200"/>
              <a:endParaRPr lang="en-US" sz="1200">
                <a:solidFill>
                  <a:prstClr val="black"/>
                </a:solidFill>
              </a:endParaRPr>
            </a:p>
          </p:txBody>
        </p:sp>
        <p:sp>
          <p:nvSpPr>
            <p:cNvPr id="60" name="Rectangle 56"/>
            <p:cNvSpPr>
              <a:spLocks noChangeArrowheads="1"/>
            </p:cNvSpPr>
            <p:nvPr/>
          </p:nvSpPr>
          <p:spPr bwMode="auto">
            <a:xfrm>
              <a:off x="9932988" y="3200401"/>
              <a:ext cx="1261312" cy="555877"/>
            </a:xfrm>
            <a:prstGeom prst="rect">
              <a:avLst/>
            </a:prstGeom>
            <a:noFill/>
            <a:ln w="9525">
              <a:noFill/>
              <a:miter lim="800000"/>
              <a:headEnd/>
              <a:tailEnd/>
            </a:ln>
            <a:effectLst/>
          </p:spPr>
          <p:txBody>
            <a:bodyPr wrap="none" lIns="92075" tIns="46038" rIns="92075" bIns="46038">
              <a:spAutoFit/>
            </a:bodyPr>
            <a:lstStyle/>
            <a:p>
              <a:pPr defTabSz="457200" eaLnBrk="0" hangingPunct="0"/>
              <a:r>
                <a:rPr lang="en-US" sz="1200">
                  <a:solidFill>
                    <a:srgbClr val="000000"/>
                  </a:solidFill>
                  <a:latin typeface="Arial" charset="0"/>
                </a:rPr>
                <a:t>Sector</a:t>
              </a:r>
            </a:p>
          </p:txBody>
        </p:sp>
        <p:sp>
          <p:nvSpPr>
            <p:cNvPr id="61" name="Freeform 58"/>
            <p:cNvSpPr>
              <a:spLocks/>
            </p:cNvSpPr>
            <p:nvPr/>
          </p:nvSpPr>
          <p:spPr bwMode="auto">
            <a:xfrm>
              <a:off x="9896475" y="3074989"/>
              <a:ext cx="520700" cy="276225"/>
            </a:xfrm>
            <a:custGeom>
              <a:avLst/>
              <a:gdLst/>
              <a:ahLst/>
              <a:cxnLst>
                <a:cxn ang="0">
                  <a:pos x="327" y="33"/>
                </a:cxn>
                <a:cxn ang="0">
                  <a:pos x="264" y="0"/>
                </a:cxn>
                <a:cxn ang="0">
                  <a:pos x="191" y="0"/>
                </a:cxn>
                <a:cxn ang="0">
                  <a:pos x="118" y="16"/>
                </a:cxn>
                <a:cxn ang="0">
                  <a:pos x="64" y="49"/>
                </a:cxn>
                <a:cxn ang="0">
                  <a:pos x="19" y="107"/>
                </a:cxn>
                <a:cxn ang="0">
                  <a:pos x="0" y="173"/>
                </a:cxn>
              </a:cxnLst>
              <a:rect l="0" t="0" r="r" b="b"/>
              <a:pathLst>
                <a:path w="328" h="174">
                  <a:moveTo>
                    <a:pt x="327" y="33"/>
                  </a:moveTo>
                  <a:lnTo>
                    <a:pt x="264" y="0"/>
                  </a:lnTo>
                  <a:lnTo>
                    <a:pt x="191" y="0"/>
                  </a:lnTo>
                  <a:lnTo>
                    <a:pt x="118" y="16"/>
                  </a:lnTo>
                  <a:lnTo>
                    <a:pt x="64" y="49"/>
                  </a:lnTo>
                  <a:lnTo>
                    <a:pt x="19" y="107"/>
                  </a:lnTo>
                  <a:lnTo>
                    <a:pt x="0" y="173"/>
                  </a:lnTo>
                </a:path>
              </a:pathLst>
            </a:custGeom>
            <a:noFill/>
            <a:ln w="12700" cap="rnd" cmpd="sng">
              <a:solidFill>
                <a:srgbClr val="000000"/>
              </a:solidFill>
              <a:prstDash val="solid"/>
              <a:round/>
              <a:headEnd type="none" w="sm" len="sm"/>
              <a:tailEnd type="none" w="sm" len="sm"/>
            </a:ln>
            <a:effectLst/>
          </p:spPr>
          <p:txBody>
            <a:bodyPr/>
            <a:lstStyle/>
            <a:p>
              <a:pPr defTabSz="457200"/>
              <a:endParaRPr lang="en-US" sz="1200">
                <a:solidFill>
                  <a:prstClr val="black"/>
                </a:solidFill>
              </a:endParaRPr>
            </a:p>
          </p:txBody>
        </p:sp>
        <p:sp>
          <p:nvSpPr>
            <p:cNvPr id="62" name="Rectangle 59"/>
            <p:cNvSpPr>
              <a:spLocks noChangeArrowheads="1"/>
            </p:cNvSpPr>
            <p:nvPr/>
          </p:nvSpPr>
          <p:spPr bwMode="auto">
            <a:xfrm>
              <a:off x="6934199" y="1676400"/>
              <a:ext cx="1495599" cy="555877"/>
            </a:xfrm>
            <a:prstGeom prst="rect">
              <a:avLst/>
            </a:prstGeom>
            <a:noFill/>
            <a:ln w="9525">
              <a:noFill/>
              <a:miter lim="800000"/>
              <a:headEnd/>
              <a:tailEnd/>
            </a:ln>
            <a:effectLst/>
          </p:spPr>
          <p:txBody>
            <a:bodyPr wrap="none" lIns="92075" tIns="46038" rIns="92075" bIns="46038">
              <a:spAutoFit/>
            </a:bodyPr>
            <a:lstStyle/>
            <a:p>
              <a:pPr defTabSz="457200" eaLnBrk="0" hangingPunct="0"/>
              <a:r>
                <a:rPr lang="en-US" sz="1200">
                  <a:solidFill>
                    <a:srgbClr val="000000"/>
                  </a:solidFill>
                  <a:latin typeface="Arial" charset="0"/>
                </a:rPr>
                <a:t>Cylinder</a:t>
              </a:r>
            </a:p>
          </p:txBody>
        </p:sp>
        <p:sp>
          <p:nvSpPr>
            <p:cNvPr id="63" name="Line 60"/>
            <p:cNvSpPr>
              <a:spLocks noChangeShapeType="1"/>
            </p:cNvSpPr>
            <p:nvPr/>
          </p:nvSpPr>
          <p:spPr bwMode="auto">
            <a:xfrm>
              <a:off x="7467600" y="2057400"/>
              <a:ext cx="76200" cy="3505200"/>
            </a:xfrm>
            <a:prstGeom prst="line">
              <a:avLst/>
            </a:prstGeom>
            <a:noFill/>
            <a:ln w="9525">
              <a:solidFill>
                <a:schemeClr val="tx1"/>
              </a:solidFill>
              <a:round/>
              <a:headEnd/>
              <a:tailEnd type="triangle" w="med" len="med"/>
            </a:ln>
            <a:effectLst/>
          </p:spPr>
          <p:txBody>
            <a:bodyPr/>
            <a:lstStyle/>
            <a:p>
              <a:pPr defTabSz="457200"/>
              <a:endParaRPr lang="en-US" sz="1200">
                <a:solidFill>
                  <a:prstClr val="black"/>
                </a:solidFill>
              </a:endParaRPr>
            </a:p>
          </p:txBody>
        </p:sp>
      </p:grpSp>
      <p:sp>
        <p:nvSpPr>
          <p:cNvPr id="65" name="Content Placeholder 2"/>
          <p:cNvSpPr txBox="1">
            <a:spLocks/>
          </p:cNvSpPr>
          <p:nvPr/>
        </p:nvSpPr>
        <p:spPr>
          <a:xfrm>
            <a:off x="6587175" y="4189140"/>
            <a:ext cx="5247607" cy="2532335"/>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b="1" u="sng" dirty="0" smtClean="0"/>
              <a:t>Random Access Memory (RAM) or Main Memory:</a:t>
            </a:r>
          </a:p>
          <a:p>
            <a:pPr marL="457200" lvl="1" indent="0">
              <a:buFont typeface="Arial"/>
              <a:buNone/>
            </a:pPr>
            <a:endParaRPr lang="en-US" i="1" dirty="0" smtClean="0"/>
          </a:p>
          <a:p>
            <a:r>
              <a:rPr lang="en-US" b="1" i="1" dirty="0" smtClean="0"/>
              <a:t>Fast:</a:t>
            </a:r>
            <a:r>
              <a:rPr lang="en-US" i="1" dirty="0" smtClean="0"/>
              <a:t> </a:t>
            </a:r>
            <a:r>
              <a:rPr lang="en-US" dirty="0" smtClean="0"/>
              <a:t>Random access, byte addressable</a:t>
            </a:r>
          </a:p>
          <a:p>
            <a:pPr lvl="2"/>
            <a:r>
              <a:rPr lang="en-US" dirty="0" smtClean="0"/>
              <a:t>~10x faster for </a:t>
            </a:r>
            <a:r>
              <a:rPr lang="en-US" u="sng" dirty="0" smtClean="0"/>
              <a:t>sequential access</a:t>
            </a:r>
          </a:p>
          <a:p>
            <a:pPr lvl="2"/>
            <a:r>
              <a:rPr lang="en-US" dirty="0" smtClean="0"/>
              <a:t>~100,000x faster for </a:t>
            </a:r>
            <a:r>
              <a:rPr lang="en-US" u="sng" dirty="0" smtClean="0"/>
              <a:t>random access!</a:t>
            </a:r>
          </a:p>
          <a:p>
            <a:pPr lvl="1"/>
            <a:endParaRPr lang="en-US" u="sng" dirty="0" smtClean="0"/>
          </a:p>
          <a:p>
            <a:r>
              <a:rPr lang="en-US" b="1" i="1" dirty="0" smtClean="0"/>
              <a:t>Volatile:</a:t>
            </a:r>
            <a:r>
              <a:rPr lang="en-US" i="1" dirty="0" smtClean="0"/>
              <a:t> </a:t>
            </a:r>
            <a:r>
              <a:rPr lang="en-US" dirty="0" smtClean="0"/>
              <a:t>Data can be lost if e.g. crash occurs, power goes out, </a:t>
            </a:r>
            <a:r>
              <a:rPr lang="en-US" dirty="0" err="1" smtClean="0"/>
              <a:t>etc</a:t>
            </a:r>
            <a:r>
              <a:rPr lang="en-US" dirty="0" smtClean="0"/>
              <a:t>!</a:t>
            </a:r>
          </a:p>
          <a:p>
            <a:pPr lvl="1"/>
            <a:endParaRPr lang="en-US" u="sng" dirty="0" smtClean="0"/>
          </a:p>
          <a:p>
            <a:r>
              <a:rPr lang="en-US" b="1" i="1" dirty="0" smtClean="0"/>
              <a:t>Expensive:</a:t>
            </a:r>
            <a:r>
              <a:rPr lang="en-US" dirty="0" smtClean="0"/>
              <a:t> For $100, get 16GB of RAM vs. 2TB of disk!</a:t>
            </a:r>
            <a:endParaRPr lang="en-US" dirty="0"/>
          </a:p>
        </p:txBody>
      </p:sp>
      <p:pic>
        <p:nvPicPr>
          <p:cNvPr id="66" name="Picture 65"/>
          <p:cNvPicPr>
            <a:picLocks noChangeAspect="1"/>
          </p:cNvPicPr>
          <p:nvPr/>
        </p:nvPicPr>
        <p:blipFill>
          <a:blip r:embed="rId3"/>
          <a:stretch>
            <a:fillRect/>
          </a:stretch>
        </p:blipFill>
        <p:spPr>
          <a:xfrm>
            <a:off x="7605422" y="1622620"/>
            <a:ext cx="3297504" cy="2198336"/>
          </a:xfrm>
          <a:prstGeom prst="rect">
            <a:avLst/>
          </a:prstGeom>
        </p:spPr>
      </p:pic>
      <p:sp>
        <p:nvSpPr>
          <p:cNvPr id="8" name="Left-Right Arrow 7"/>
          <p:cNvSpPr/>
          <p:nvPr/>
        </p:nvSpPr>
        <p:spPr>
          <a:xfrm>
            <a:off x="4892331" y="2595188"/>
            <a:ext cx="1817152" cy="67726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p:cNvGrpSpPr/>
          <p:nvPr/>
        </p:nvGrpSpPr>
        <p:grpSpPr>
          <a:xfrm>
            <a:off x="0" y="-22510"/>
            <a:ext cx="12192000" cy="307777"/>
            <a:chOff x="0" y="-22510"/>
            <a:chExt cx="12192000" cy="307777"/>
          </a:xfrm>
        </p:grpSpPr>
        <p:sp>
          <p:nvSpPr>
            <p:cNvPr id="71" name="Rectangle 7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2" name="TextBox 71"/>
            <p:cNvSpPr txBox="1"/>
            <p:nvPr/>
          </p:nvSpPr>
          <p:spPr>
            <a:xfrm>
              <a:off x="188780" y="-22510"/>
              <a:ext cx="4017575"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11  </a:t>
              </a:r>
              <a:r>
                <a:rPr lang="en-US" sz="1400" b="1" i="1" dirty="0" smtClean="0">
                  <a:solidFill>
                    <a:schemeClr val="tx1">
                      <a:lumMod val="65000"/>
                      <a:lumOff val="35000"/>
                    </a:schemeClr>
                  </a:solidFill>
                  <a:latin typeface="+mj-lt"/>
                </a:rPr>
                <a:t>&gt;  Section 2  &gt;  Storage &amp; memory model</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117497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5">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079750"/>
            <a:ext cx="8229600" cy="1143000"/>
          </a:xfrm>
        </p:spPr>
        <p:txBody>
          <a:bodyPr/>
          <a:lstStyle/>
          <a:p>
            <a:r>
              <a:rPr lang="en-US" dirty="0" smtClean="0"/>
              <a:t>Repacking</a:t>
            </a:r>
            <a:endParaRPr lang="en-US" dirty="0"/>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8" name="TextBox 7"/>
            <p:cNvSpPr txBox="1"/>
            <p:nvPr/>
          </p:nvSpPr>
          <p:spPr>
            <a:xfrm>
              <a:off x="188780" y="-22510"/>
              <a:ext cx="3876189" cy="307777"/>
            </a:xfrm>
            <a:prstGeom prst="rect">
              <a:avLst/>
            </a:prstGeom>
            <a:noFill/>
          </p:spPr>
          <p:txBody>
            <a:bodyPr wrap="none" rtlCol="0">
              <a:spAutoFit/>
            </a:bodyPr>
            <a:lstStyle/>
            <a:p>
              <a:r>
                <a:rPr lang="en-US" sz="1400" b="1" i="1" smtClean="0">
                  <a:solidFill>
                    <a:schemeClr val="tx1">
                      <a:lumMod val="65000"/>
                      <a:lumOff val="35000"/>
                    </a:schemeClr>
                  </a:solidFill>
                  <a:latin typeface="+mj-lt"/>
                </a:rPr>
                <a:t>Lecture 12  </a:t>
              </a:r>
              <a:r>
                <a:rPr lang="en-US" sz="1400" b="1" i="1" dirty="0" smtClean="0">
                  <a:solidFill>
                    <a:schemeClr val="tx1">
                      <a:lumMod val="65000"/>
                      <a:lumOff val="35000"/>
                    </a:schemeClr>
                  </a:solidFill>
                  <a:latin typeface="+mj-lt"/>
                </a:rPr>
                <a:t>&gt;  Section 1  &gt;  Optimizations for sorting</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37280731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Repacking for even longer initial runs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With B+1 buffer pages, we can now start with </a:t>
                </a:r>
                <a:r>
                  <a:rPr lang="en-US" b="1" i="1" dirty="0" smtClean="0"/>
                  <a:t>B+1-length initial runs</a:t>
                </a:r>
                <a:r>
                  <a:rPr lang="en-US" dirty="0" smtClean="0"/>
                  <a:t> (and use </a:t>
                </a:r>
                <a:r>
                  <a:rPr lang="en-US" b="1" i="1" dirty="0" smtClean="0"/>
                  <a:t>B-way merges</a:t>
                </a:r>
                <a:r>
                  <a:rPr lang="en-US" dirty="0" smtClean="0"/>
                  <a:t>) to get </a:t>
                </a:r>
                <a14:m>
                  <m:oMath xmlns:m="http://schemas.openxmlformats.org/officeDocument/2006/math">
                    <m:r>
                      <a:rPr lang="en-US" i="1" dirty="0">
                        <a:latin typeface="Cambria Math" charset="0"/>
                      </a:rPr>
                      <m:t>2</m:t>
                    </m:r>
                    <m:r>
                      <a:rPr lang="en-US" i="1" dirty="0">
                        <a:latin typeface="Cambria Math" charset="0"/>
                      </a:rPr>
                      <m:t>𝑁</m:t>
                    </m:r>
                    <m:r>
                      <a:rPr lang="en-US" i="1" dirty="0">
                        <a:latin typeface="Cambria Math" charset="0"/>
                      </a:rPr>
                      <m:t>(</m:t>
                    </m:r>
                    <m:d>
                      <m:dPr>
                        <m:begChr m:val="⌈"/>
                        <m:endChr m:val="⌉"/>
                        <m:ctrlPr>
                          <a:rPr lang="en-US" i="1" dirty="0">
                            <a:latin typeface="Cambria Math" charset="0"/>
                          </a:rPr>
                        </m:ctrlPr>
                      </m:dPr>
                      <m:e>
                        <m:func>
                          <m:funcPr>
                            <m:ctrlPr>
                              <a:rPr lang="en-US" i="1" dirty="0">
                                <a:latin typeface="Cambria Math" charset="0"/>
                              </a:rPr>
                            </m:ctrlPr>
                          </m:funcPr>
                          <m:fName>
                            <m:sSub>
                              <m:sSubPr>
                                <m:ctrlPr>
                                  <a:rPr lang="en-US" i="1" dirty="0">
                                    <a:latin typeface="Cambria Math" charset="0"/>
                                  </a:rPr>
                                </m:ctrlPr>
                              </m:sSubPr>
                              <m:e>
                                <m:r>
                                  <m:rPr>
                                    <m:sty m:val="p"/>
                                  </m:rPr>
                                  <a:rPr lang="en-US" dirty="0">
                                    <a:latin typeface="Cambria Math" charset="0"/>
                                  </a:rPr>
                                  <m:t>log</m:t>
                                </m:r>
                              </m:e>
                              <m:sub>
                                <m:r>
                                  <a:rPr lang="en-US" i="1" dirty="0" smtClean="0">
                                    <a:solidFill>
                                      <a:schemeClr val="tx1"/>
                                    </a:solidFill>
                                    <a:latin typeface="Cambria Math" charset="0"/>
                                  </a:rPr>
                                  <m:t>𝐵</m:t>
                                </m:r>
                              </m:sub>
                            </m:sSub>
                          </m:fName>
                          <m:e>
                            <m:f>
                              <m:fPr>
                                <m:ctrlPr>
                                  <a:rPr lang="en-US" i="1" dirty="0">
                                    <a:latin typeface="Cambria Math" charset="0"/>
                                  </a:rPr>
                                </m:ctrlPr>
                              </m:fPr>
                              <m:num>
                                <m:r>
                                  <a:rPr lang="en-US" b="1" i="1" dirty="0">
                                    <a:latin typeface="Cambria Math" charset="0"/>
                                  </a:rPr>
                                  <m:t>𝑵</m:t>
                                </m:r>
                              </m:num>
                              <m:den>
                                <m:r>
                                  <a:rPr lang="en-US" b="1" i="1" dirty="0">
                                    <a:latin typeface="Cambria Math" charset="0"/>
                                  </a:rPr>
                                  <m:t>𝑩</m:t>
                                </m:r>
                                <m:r>
                                  <a:rPr lang="en-US" b="1" i="1" dirty="0">
                                    <a:latin typeface="Cambria Math" charset="0"/>
                                  </a:rPr>
                                  <m:t>+</m:t>
                                </m:r>
                                <m:r>
                                  <a:rPr lang="en-US" b="1" i="1" dirty="0">
                                    <a:latin typeface="Cambria Math" charset="0"/>
                                  </a:rPr>
                                  <m:t>𝟏</m:t>
                                </m:r>
                              </m:den>
                            </m:f>
                          </m:e>
                        </m:func>
                      </m:e>
                    </m:d>
                    <m:r>
                      <a:rPr lang="en-US" i="1" dirty="0">
                        <a:latin typeface="Cambria Math" charset="0"/>
                      </a:rPr>
                      <m:t>+1)</m:t>
                    </m:r>
                  </m:oMath>
                </a14:m>
                <a:r>
                  <a:rPr lang="en-US" dirty="0" smtClean="0"/>
                  <a:t> IO cost…</a:t>
                </a:r>
              </a:p>
              <a:p>
                <a:endParaRPr lang="en-US" dirty="0"/>
              </a:p>
              <a:p>
                <a:r>
                  <a:rPr lang="en-US" dirty="0" smtClean="0"/>
                  <a:t>Can we reduce this cost more by getting even longer initial runs?</a:t>
                </a:r>
              </a:p>
              <a:p>
                <a:endParaRPr lang="en-US" dirty="0"/>
              </a:p>
              <a:p>
                <a:r>
                  <a:rPr lang="en-US" dirty="0" smtClean="0"/>
                  <a:t>Use </a:t>
                </a:r>
                <a:r>
                  <a:rPr lang="en-US" b="1" u="sng" dirty="0" smtClean="0"/>
                  <a:t>repacking</a:t>
                </a:r>
                <a:r>
                  <a:rPr lang="en-US" dirty="0" smtClean="0"/>
                  <a:t>- produce longer initial runs by “merging” in buffer as we sort at initial stage</a:t>
                </a: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3876189" cy="307777"/>
            </a:xfrm>
            <a:prstGeom prst="rect">
              <a:avLst/>
            </a:prstGeom>
            <a:noFill/>
          </p:spPr>
          <p:txBody>
            <a:bodyPr wrap="none" rtlCol="0">
              <a:spAutoFit/>
            </a:bodyPr>
            <a:lstStyle/>
            <a:p>
              <a:r>
                <a:rPr lang="en-US" sz="1400" b="1" i="1" smtClean="0">
                  <a:solidFill>
                    <a:schemeClr val="tx1">
                      <a:lumMod val="65000"/>
                      <a:lumOff val="35000"/>
                    </a:schemeClr>
                  </a:solidFill>
                  <a:latin typeface="+mj-lt"/>
                </a:rPr>
                <a:t>Lecture 12  </a:t>
              </a:r>
              <a:r>
                <a:rPr lang="en-US" sz="1400" b="1" i="1" dirty="0" smtClean="0">
                  <a:solidFill>
                    <a:schemeClr val="tx1">
                      <a:lumMod val="65000"/>
                      <a:lumOff val="35000"/>
                    </a:schemeClr>
                  </a:solidFill>
                  <a:latin typeface="+mj-lt"/>
                </a:rPr>
                <a:t>&gt;  Section 1  &gt;  Optimizations for sorting</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63935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Repacking</a:t>
            </a:r>
            <a:r>
              <a:rPr lang="en-US" dirty="0"/>
              <a:t> </a:t>
            </a:r>
            <a:r>
              <a:rPr lang="en-US" dirty="0" smtClean="0"/>
              <a:t>Example: 3 page buffer</a:t>
            </a:r>
            <a:endParaRPr lang="en-US" dirty="0"/>
          </a:p>
        </p:txBody>
      </p:sp>
      <p:sp>
        <p:nvSpPr>
          <p:cNvPr id="3" name="Content Placeholder 2"/>
          <p:cNvSpPr>
            <a:spLocks noGrp="1"/>
          </p:cNvSpPr>
          <p:nvPr>
            <p:ph idx="1"/>
          </p:nvPr>
        </p:nvSpPr>
        <p:spPr/>
        <p:txBody>
          <a:bodyPr/>
          <a:lstStyle/>
          <a:p>
            <a:r>
              <a:rPr lang="en-US" dirty="0" smtClean="0"/>
              <a:t>Start with unsorted single input file, and load 2 pages</a:t>
            </a:r>
          </a:p>
        </p:txBody>
      </p:sp>
      <p:sp>
        <p:nvSpPr>
          <p:cNvPr id="4" name="Can 3"/>
          <p:cNvSpPr/>
          <p:nvPr/>
        </p:nvSpPr>
        <p:spPr>
          <a:xfrm>
            <a:off x="2210655" y="2928938"/>
            <a:ext cx="3457575" cy="3568500"/>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6" name="Rounded Rectangle 5"/>
          <p:cNvSpPr/>
          <p:nvPr/>
        </p:nvSpPr>
        <p:spPr>
          <a:xfrm>
            <a:off x="2308214" y="3513713"/>
            <a:ext cx="3296832" cy="101531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479589" y="4068337"/>
            <a:ext cx="958921"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57,24</a:t>
            </a:r>
            <a:endParaRPr lang="en-US" sz="2000" dirty="0">
              <a:solidFill>
                <a:srgbClr val="FFC000"/>
              </a:solidFill>
              <a:latin typeface="Menlo" charset="0"/>
              <a:ea typeface="Menlo" charset="0"/>
              <a:cs typeface="Menlo" charset="0"/>
            </a:endParaRPr>
          </a:p>
        </p:txBody>
      </p:sp>
      <p:sp>
        <p:nvSpPr>
          <p:cNvPr id="8" name="TextBox 7"/>
          <p:cNvSpPr txBox="1"/>
          <p:nvPr/>
        </p:nvSpPr>
        <p:spPr>
          <a:xfrm>
            <a:off x="4542963" y="4068337"/>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3,98</a:t>
            </a:r>
            <a:endParaRPr lang="en-US" sz="2000" dirty="0">
              <a:solidFill>
                <a:srgbClr val="FFC000"/>
              </a:solidFill>
              <a:latin typeface="Menlo" charset="0"/>
              <a:ea typeface="Menlo" charset="0"/>
              <a:cs typeface="Menlo" charset="0"/>
            </a:endParaRPr>
          </a:p>
        </p:txBody>
      </p:sp>
      <p:sp>
        <p:nvSpPr>
          <p:cNvPr id="9" name="TextBox 8"/>
          <p:cNvSpPr txBox="1"/>
          <p:nvPr/>
        </p:nvSpPr>
        <p:spPr>
          <a:xfrm>
            <a:off x="3513542" y="2400008"/>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10" name="Group 9"/>
          <p:cNvGrpSpPr/>
          <p:nvPr/>
        </p:nvGrpSpPr>
        <p:grpSpPr>
          <a:xfrm>
            <a:off x="7093877" y="2928938"/>
            <a:ext cx="4259923" cy="2456273"/>
            <a:chOff x="7403799" y="1406844"/>
            <a:chExt cx="4259923" cy="2456273"/>
          </a:xfrm>
        </p:grpSpPr>
        <p:grpSp>
          <p:nvGrpSpPr>
            <p:cNvPr id="11" name="Group 10"/>
            <p:cNvGrpSpPr/>
            <p:nvPr/>
          </p:nvGrpSpPr>
          <p:grpSpPr>
            <a:xfrm>
              <a:off x="7403799" y="1406844"/>
              <a:ext cx="4259923" cy="2456273"/>
              <a:chOff x="7466322" y="1027906"/>
              <a:chExt cx="4259923" cy="2456273"/>
            </a:xfrm>
          </p:grpSpPr>
          <p:sp>
            <p:nvSpPr>
              <p:cNvPr id="15" name="Rectangle 14"/>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16" name="Rectangle 15"/>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TextBox 16"/>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18" name="TextBox 17"/>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12" name="Rounded Rectangle 11"/>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ight Arrow 18"/>
          <p:cNvSpPr/>
          <p:nvPr/>
        </p:nvSpPr>
        <p:spPr>
          <a:xfrm>
            <a:off x="5806814" y="444414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0" name="Right Arrow 19"/>
          <p:cNvSpPr/>
          <p:nvPr/>
        </p:nvSpPr>
        <p:spPr>
          <a:xfrm rot="10800000">
            <a:off x="5806813" y="489530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1" name="TextBox 20"/>
          <p:cNvSpPr txBox="1"/>
          <p:nvPr/>
        </p:nvSpPr>
        <p:spPr>
          <a:xfrm>
            <a:off x="2455258" y="4068337"/>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18,22</a:t>
            </a:r>
            <a:endParaRPr lang="en-US" sz="2000" dirty="0">
              <a:solidFill>
                <a:srgbClr val="FFC000"/>
              </a:solidFill>
              <a:latin typeface="Menlo" charset="0"/>
              <a:ea typeface="Menlo" charset="0"/>
              <a:cs typeface="Menlo" charset="0"/>
            </a:endParaRPr>
          </a:p>
        </p:txBody>
      </p:sp>
      <p:sp>
        <p:nvSpPr>
          <p:cNvPr id="22" name="TextBox 21"/>
          <p:cNvSpPr txBox="1"/>
          <p:nvPr/>
        </p:nvSpPr>
        <p:spPr>
          <a:xfrm>
            <a:off x="1808684" y="3883671"/>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sp>
        <p:nvSpPr>
          <p:cNvPr id="24" name="TextBox 23"/>
          <p:cNvSpPr txBox="1"/>
          <p:nvPr/>
        </p:nvSpPr>
        <p:spPr>
          <a:xfrm>
            <a:off x="3479589" y="3598573"/>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10,33</a:t>
            </a:r>
            <a:endParaRPr lang="en-US" sz="2000" dirty="0">
              <a:solidFill>
                <a:srgbClr val="FFC000"/>
              </a:solidFill>
              <a:latin typeface="Menlo" charset="0"/>
              <a:ea typeface="Menlo" charset="0"/>
              <a:cs typeface="Menlo" charset="0"/>
            </a:endParaRPr>
          </a:p>
        </p:txBody>
      </p:sp>
      <p:sp>
        <p:nvSpPr>
          <p:cNvPr id="25" name="TextBox 24"/>
          <p:cNvSpPr txBox="1"/>
          <p:nvPr/>
        </p:nvSpPr>
        <p:spPr>
          <a:xfrm>
            <a:off x="4542988" y="3597304"/>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44,55</a:t>
            </a:r>
            <a:endParaRPr lang="en-US" sz="2000" dirty="0">
              <a:solidFill>
                <a:srgbClr val="FFC000"/>
              </a:solidFill>
              <a:latin typeface="Menlo" charset="0"/>
              <a:ea typeface="Menlo" charset="0"/>
              <a:cs typeface="Menlo" charset="0"/>
            </a:endParaRPr>
          </a:p>
        </p:txBody>
      </p:sp>
      <p:sp>
        <p:nvSpPr>
          <p:cNvPr id="26" name="TextBox 25"/>
          <p:cNvSpPr txBox="1"/>
          <p:nvPr/>
        </p:nvSpPr>
        <p:spPr>
          <a:xfrm>
            <a:off x="2455258" y="3601801"/>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31,12</a:t>
            </a:r>
            <a:endParaRPr lang="en-US" sz="2000" dirty="0">
              <a:solidFill>
                <a:srgbClr val="FFC000"/>
              </a:solidFill>
              <a:latin typeface="Menlo" charset="0"/>
              <a:ea typeface="Menlo" charset="0"/>
              <a:cs typeface="Menlo" charset="0"/>
            </a:endParaRPr>
          </a:p>
        </p:txBody>
      </p:sp>
      <p:grpSp>
        <p:nvGrpSpPr>
          <p:cNvPr id="28" name="Group 27"/>
          <p:cNvGrpSpPr/>
          <p:nvPr/>
        </p:nvGrpSpPr>
        <p:grpSpPr>
          <a:xfrm>
            <a:off x="0" y="-22510"/>
            <a:ext cx="12192000" cy="307777"/>
            <a:chOff x="0" y="-22510"/>
            <a:chExt cx="12192000" cy="307777"/>
          </a:xfrm>
        </p:grpSpPr>
        <p:sp>
          <p:nvSpPr>
            <p:cNvPr id="29" name="Rectangle 2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0" name="TextBox 29"/>
            <p:cNvSpPr txBox="1"/>
            <p:nvPr/>
          </p:nvSpPr>
          <p:spPr>
            <a:xfrm>
              <a:off x="188780" y="-22510"/>
              <a:ext cx="3876189" cy="307777"/>
            </a:xfrm>
            <a:prstGeom prst="rect">
              <a:avLst/>
            </a:prstGeom>
            <a:noFill/>
          </p:spPr>
          <p:txBody>
            <a:bodyPr wrap="none" rtlCol="0">
              <a:spAutoFit/>
            </a:bodyPr>
            <a:lstStyle/>
            <a:p>
              <a:r>
                <a:rPr lang="en-US" sz="1400" b="1" i="1" smtClean="0">
                  <a:solidFill>
                    <a:schemeClr val="tx1">
                      <a:lumMod val="65000"/>
                      <a:lumOff val="35000"/>
                    </a:schemeClr>
                  </a:solidFill>
                  <a:latin typeface="+mj-lt"/>
                </a:rPr>
                <a:t>Lecture 12  </a:t>
              </a:r>
              <a:r>
                <a:rPr lang="en-US" sz="1400" b="1" i="1" dirty="0" smtClean="0">
                  <a:solidFill>
                    <a:schemeClr val="tx1">
                      <a:lumMod val="65000"/>
                      <a:lumOff val="35000"/>
                    </a:schemeClr>
                  </a:solidFill>
                  <a:latin typeface="+mj-lt"/>
                </a:rPr>
                <a:t>&gt;  Section 1  &gt;  Optimizations for sorting</a:t>
              </a:r>
              <a:endParaRPr lang="en-US" sz="1400" b="1" i="1" dirty="0">
                <a:solidFill>
                  <a:schemeClr val="tx1">
                    <a:lumMod val="65000"/>
                    <a:lumOff val="35000"/>
                  </a:schemeClr>
                </a:solidFill>
                <a:latin typeface="+mj-lt"/>
              </a:endParaRPr>
            </a:p>
          </p:txBody>
        </p:sp>
      </p:grpSp>
      <p:sp>
        <p:nvSpPr>
          <p:cNvPr id="31" name="Rounded Rectangle 30"/>
          <p:cNvSpPr/>
          <p:nvPr/>
        </p:nvSpPr>
        <p:spPr>
          <a:xfrm>
            <a:off x="2287339" y="4629154"/>
            <a:ext cx="3296832" cy="48465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787809" y="4670498"/>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Tree>
    <p:extLst>
      <p:ext uri="{BB962C8B-B14F-4D97-AF65-F5344CB8AC3E}">
        <p14:creationId xmlns:p14="http://schemas.microsoft.com/office/powerpoint/2010/main" val="656443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79167E-6 1.85185E-6 L 0.42279 0.1493 " pathEditMode="relative" rAng="0" ptsTypes="AA">
                                      <p:cBhvr>
                                        <p:cTn id="6" dur="2000" fill="hold"/>
                                        <p:tgtEl>
                                          <p:spTgt spid="26"/>
                                        </p:tgtEl>
                                        <p:attrNameLst>
                                          <p:attrName>ppt_x</p:attrName>
                                          <p:attrName>ppt_y</p:attrName>
                                        </p:attrNameLst>
                                      </p:cBhvr>
                                      <p:rCtr x="21133" y="7454"/>
                                    </p:animMotion>
                                  </p:childTnLst>
                                </p:cTn>
                              </p:par>
                              <p:par>
                                <p:cTn id="7" presetID="42" presetClass="path" presetSubtype="0" accel="50000" decel="50000" fill="hold" grpId="0" nodeType="withEffect">
                                  <p:stCondLst>
                                    <p:cond delay="0"/>
                                  </p:stCondLst>
                                  <p:childTnLst>
                                    <p:animMotion origin="layout" path="M 8.33333E-7 4.81481E-6 L 0.44075 0.14976 " pathEditMode="relative" rAng="0" ptsTypes="AA">
                                      <p:cBhvr>
                                        <p:cTn id="8" dur="2000" fill="hold"/>
                                        <p:tgtEl>
                                          <p:spTgt spid="24"/>
                                        </p:tgtEl>
                                        <p:attrNameLst>
                                          <p:attrName>ppt_x</p:attrName>
                                          <p:attrName>ppt_y</p:attrName>
                                        </p:attrNameLst>
                                      </p:cBhvr>
                                      <p:rCtr x="22031" y="747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Repacking</a:t>
            </a:r>
            <a:r>
              <a:rPr lang="en-US" dirty="0"/>
              <a:t> </a:t>
            </a:r>
            <a:r>
              <a:rPr lang="en-US" dirty="0" smtClean="0"/>
              <a:t>Example: 3 page buffer</a:t>
            </a:r>
            <a:endParaRPr lang="en-US" dirty="0"/>
          </a:p>
        </p:txBody>
      </p:sp>
      <p:sp>
        <p:nvSpPr>
          <p:cNvPr id="3" name="Content Placeholder 2"/>
          <p:cNvSpPr>
            <a:spLocks noGrp="1"/>
          </p:cNvSpPr>
          <p:nvPr>
            <p:ph idx="1"/>
          </p:nvPr>
        </p:nvSpPr>
        <p:spPr/>
        <p:txBody>
          <a:bodyPr/>
          <a:lstStyle/>
          <a:p>
            <a:r>
              <a:rPr lang="en-US" dirty="0" smtClean="0"/>
              <a:t>Take the minimum two values, and put in output page</a:t>
            </a:r>
          </a:p>
        </p:txBody>
      </p:sp>
      <p:sp>
        <p:nvSpPr>
          <p:cNvPr id="4" name="Can 3"/>
          <p:cNvSpPr/>
          <p:nvPr/>
        </p:nvSpPr>
        <p:spPr>
          <a:xfrm>
            <a:off x="2210655" y="2928938"/>
            <a:ext cx="3457575" cy="3568500"/>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6" name="Rounded Rectangle 5"/>
          <p:cNvSpPr/>
          <p:nvPr/>
        </p:nvSpPr>
        <p:spPr>
          <a:xfrm>
            <a:off x="2308214" y="3513713"/>
            <a:ext cx="3296832" cy="101531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479589" y="4068337"/>
            <a:ext cx="958921"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57,24</a:t>
            </a:r>
            <a:endParaRPr lang="en-US" sz="2000" dirty="0">
              <a:solidFill>
                <a:srgbClr val="FFC000"/>
              </a:solidFill>
              <a:latin typeface="Menlo" charset="0"/>
              <a:ea typeface="Menlo" charset="0"/>
              <a:cs typeface="Menlo" charset="0"/>
            </a:endParaRPr>
          </a:p>
        </p:txBody>
      </p:sp>
      <p:sp>
        <p:nvSpPr>
          <p:cNvPr id="8" name="TextBox 7"/>
          <p:cNvSpPr txBox="1"/>
          <p:nvPr/>
        </p:nvSpPr>
        <p:spPr>
          <a:xfrm>
            <a:off x="4542963" y="4068337"/>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3,98</a:t>
            </a:r>
            <a:endParaRPr lang="en-US" sz="2000" dirty="0">
              <a:solidFill>
                <a:srgbClr val="FFC000"/>
              </a:solidFill>
              <a:latin typeface="Menlo" charset="0"/>
              <a:ea typeface="Menlo" charset="0"/>
              <a:cs typeface="Menlo" charset="0"/>
            </a:endParaRPr>
          </a:p>
        </p:txBody>
      </p:sp>
      <p:sp>
        <p:nvSpPr>
          <p:cNvPr id="9" name="TextBox 8"/>
          <p:cNvSpPr txBox="1"/>
          <p:nvPr/>
        </p:nvSpPr>
        <p:spPr>
          <a:xfrm>
            <a:off x="3513542" y="2400008"/>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10" name="Group 9"/>
          <p:cNvGrpSpPr/>
          <p:nvPr/>
        </p:nvGrpSpPr>
        <p:grpSpPr>
          <a:xfrm>
            <a:off x="7093877" y="2928938"/>
            <a:ext cx="4259923" cy="2456273"/>
            <a:chOff x="7403799" y="1406844"/>
            <a:chExt cx="4259923" cy="2456273"/>
          </a:xfrm>
        </p:grpSpPr>
        <p:grpSp>
          <p:nvGrpSpPr>
            <p:cNvPr id="11" name="Group 10"/>
            <p:cNvGrpSpPr/>
            <p:nvPr/>
          </p:nvGrpSpPr>
          <p:grpSpPr>
            <a:xfrm>
              <a:off x="7403799" y="1406844"/>
              <a:ext cx="4259923" cy="2456273"/>
              <a:chOff x="7466322" y="1027906"/>
              <a:chExt cx="4259923" cy="2456273"/>
            </a:xfrm>
          </p:grpSpPr>
          <p:sp>
            <p:nvSpPr>
              <p:cNvPr id="15" name="Rectangle 14"/>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16" name="Rectangle 15"/>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TextBox 16"/>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18" name="TextBox 17"/>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12" name="Rounded Rectangle 11"/>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ight Arrow 18"/>
          <p:cNvSpPr/>
          <p:nvPr/>
        </p:nvSpPr>
        <p:spPr>
          <a:xfrm>
            <a:off x="5806814" y="444414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0" name="Right Arrow 19"/>
          <p:cNvSpPr/>
          <p:nvPr/>
        </p:nvSpPr>
        <p:spPr>
          <a:xfrm rot="10800000">
            <a:off x="5806813" y="489530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1" name="TextBox 20"/>
          <p:cNvSpPr txBox="1"/>
          <p:nvPr/>
        </p:nvSpPr>
        <p:spPr>
          <a:xfrm>
            <a:off x="2455258" y="4068337"/>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18,22</a:t>
            </a:r>
            <a:endParaRPr lang="en-US" sz="2000" dirty="0">
              <a:solidFill>
                <a:srgbClr val="FFC000"/>
              </a:solidFill>
              <a:latin typeface="Menlo" charset="0"/>
              <a:ea typeface="Menlo" charset="0"/>
              <a:cs typeface="Menlo" charset="0"/>
            </a:endParaRPr>
          </a:p>
        </p:txBody>
      </p:sp>
      <p:sp>
        <p:nvSpPr>
          <p:cNvPr id="22" name="TextBox 21"/>
          <p:cNvSpPr txBox="1"/>
          <p:nvPr/>
        </p:nvSpPr>
        <p:spPr>
          <a:xfrm>
            <a:off x="1808684" y="3883671"/>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sp>
        <p:nvSpPr>
          <p:cNvPr id="24" name="TextBox 23"/>
          <p:cNvSpPr txBox="1"/>
          <p:nvPr/>
        </p:nvSpPr>
        <p:spPr>
          <a:xfrm>
            <a:off x="8836013" y="4625156"/>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10,33</a:t>
            </a:r>
            <a:endParaRPr lang="en-US" sz="2000" dirty="0">
              <a:solidFill>
                <a:srgbClr val="FFC000"/>
              </a:solidFill>
              <a:latin typeface="Menlo" charset="0"/>
              <a:ea typeface="Menlo" charset="0"/>
              <a:cs typeface="Menlo" charset="0"/>
            </a:endParaRPr>
          </a:p>
        </p:txBody>
      </p:sp>
      <p:sp>
        <p:nvSpPr>
          <p:cNvPr id="25" name="TextBox 24"/>
          <p:cNvSpPr txBox="1"/>
          <p:nvPr/>
        </p:nvSpPr>
        <p:spPr>
          <a:xfrm>
            <a:off x="4542988" y="3597304"/>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44,55</a:t>
            </a:r>
            <a:endParaRPr lang="en-US" sz="2000" dirty="0">
              <a:solidFill>
                <a:srgbClr val="FFC000"/>
              </a:solidFill>
              <a:latin typeface="Menlo" charset="0"/>
              <a:ea typeface="Menlo" charset="0"/>
              <a:cs typeface="Menlo" charset="0"/>
            </a:endParaRPr>
          </a:p>
        </p:txBody>
      </p:sp>
      <p:sp>
        <p:nvSpPr>
          <p:cNvPr id="26" name="TextBox 25"/>
          <p:cNvSpPr txBox="1"/>
          <p:nvPr/>
        </p:nvSpPr>
        <p:spPr>
          <a:xfrm>
            <a:off x="7620400" y="4625156"/>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31,12</a:t>
            </a:r>
            <a:endParaRPr lang="en-US" sz="2000" dirty="0">
              <a:solidFill>
                <a:srgbClr val="FFC000"/>
              </a:solidFill>
              <a:latin typeface="Menlo" charset="0"/>
              <a:ea typeface="Menlo" charset="0"/>
              <a:cs typeface="Menlo" charset="0"/>
            </a:endParaRPr>
          </a:p>
        </p:txBody>
      </p:sp>
      <p:grpSp>
        <p:nvGrpSpPr>
          <p:cNvPr id="28" name="Group 27"/>
          <p:cNvGrpSpPr/>
          <p:nvPr/>
        </p:nvGrpSpPr>
        <p:grpSpPr>
          <a:xfrm>
            <a:off x="0" y="-22510"/>
            <a:ext cx="12192000" cy="307777"/>
            <a:chOff x="0" y="-22510"/>
            <a:chExt cx="12192000" cy="307777"/>
          </a:xfrm>
        </p:grpSpPr>
        <p:sp>
          <p:nvSpPr>
            <p:cNvPr id="29" name="Rectangle 2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0" name="TextBox 29"/>
            <p:cNvSpPr txBox="1"/>
            <p:nvPr/>
          </p:nvSpPr>
          <p:spPr>
            <a:xfrm>
              <a:off x="188780" y="-22510"/>
              <a:ext cx="3876189" cy="307777"/>
            </a:xfrm>
            <a:prstGeom prst="rect">
              <a:avLst/>
            </a:prstGeom>
            <a:noFill/>
          </p:spPr>
          <p:txBody>
            <a:bodyPr wrap="none" rtlCol="0">
              <a:spAutoFit/>
            </a:bodyPr>
            <a:lstStyle/>
            <a:p>
              <a:r>
                <a:rPr lang="en-US" sz="1400" b="1" i="1" smtClean="0">
                  <a:solidFill>
                    <a:schemeClr val="tx1">
                      <a:lumMod val="65000"/>
                      <a:lumOff val="35000"/>
                    </a:schemeClr>
                  </a:solidFill>
                  <a:latin typeface="+mj-lt"/>
                </a:rPr>
                <a:t>Lecture 12  </a:t>
              </a:r>
              <a:r>
                <a:rPr lang="en-US" sz="1400" b="1" i="1" dirty="0" smtClean="0">
                  <a:solidFill>
                    <a:schemeClr val="tx1">
                      <a:lumMod val="65000"/>
                      <a:lumOff val="35000"/>
                    </a:schemeClr>
                  </a:solidFill>
                  <a:latin typeface="+mj-lt"/>
                </a:rPr>
                <a:t>&gt;  Section 1  &gt;  Optimizations for sorting</a:t>
              </a:r>
              <a:endParaRPr lang="en-US" sz="1400" b="1" i="1" dirty="0">
                <a:solidFill>
                  <a:schemeClr val="tx1">
                    <a:lumMod val="65000"/>
                    <a:lumOff val="35000"/>
                  </a:schemeClr>
                </a:solidFill>
                <a:latin typeface="+mj-lt"/>
              </a:endParaRPr>
            </a:p>
          </p:txBody>
        </p:sp>
      </p:grpSp>
      <p:sp>
        <p:nvSpPr>
          <p:cNvPr id="31" name="Rounded Rectangle 30"/>
          <p:cNvSpPr/>
          <p:nvPr/>
        </p:nvSpPr>
        <p:spPr>
          <a:xfrm>
            <a:off x="2287339" y="4629154"/>
            <a:ext cx="3296832" cy="48465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787809" y="4670498"/>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
        <p:nvSpPr>
          <p:cNvPr id="37" name="TextBox 36"/>
          <p:cNvSpPr txBox="1"/>
          <p:nvPr/>
        </p:nvSpPr>
        <p:spPr>
          <a:xfrm>
            <a:off x="7617797" y="4633039"/>
            <a:ext cx="954106" cy="400110"/>
          </a:xfrm>
          <a:prstGeom prst="rect">
            <a:avLst/>
          </a:prstGeom>
          <a:solidFill>
            <a:schemeClr val="tx1">
              <a:lumMod val="50000"/>
              <a:lumOff val="50000"/>
            </a:schemeClr>
          </a:solidFill>
        </p:spPr>
        <p:txBody>
          <a:bodyPr wrap="square" rtlCol="0">
            <a:spAutoFit/>
          </a:bodyPr>
          <a:lstStyle/>
          <a:p>
            <a:pPr algn="ctr"/>
            <a:r>
              <a:rPr lang="en-US" sz="2000" smtClean="0">
                <a:solidFill>
                  <a:srgbClr val="FFC000"/>
                </a:solidFill>
                <a:latin typeface="Menlo" charset="0"/>
                <a:ea typeface="Menlo" charset="0"/>
                <a:cs typeface="Menlo" charset="0"/>
              </a:rPr>
              <a:t>31</a:t>
            </a:r>
            <a:endParaRPr lang="en-US" sz="2000" dirty="0">
              <a:solidFill>
                <a:srgbClr val="FFC000"/>
              </a:solidFill>
              <a:latin typeface="Menlo" charset="0"/>
              <a:ea typeface="Menlo" charset="0"/>
              <a:cs typeface="Menlo" charset="0"/>
            </a:endParaRPr>
          </a:p>
        </p:txBody>
      </p:sp>
      <p:sp>
        <p:nvSpPr>
          <p:cNvPr id="38" name="TextBox 37"/>
          <p:cNvSpPr txBox="1"/>
          <p:nvPr/>
        </p:nvSpPr>
        <p:spPr>
          <a:xfrm>
            <a:off x="8850017" y="4633039"/>
            <a:ext cx="954082" cy="400110"/>
          </a:xfrm>
          <a:prstGeom prst="rect">
            <a:avLst/>
          </a:prstGeom>
          <a:solidFill>
            <a:schemeClr val="tx1">
              <a:lumMod val="50000"/>
              <a:lumOff val="50000"/>
            </a:schemeClr>
          </a:solidFill>
        </p:spPr>
        <p:txBody>
          <a:bodyPr wrap="square" rtlCol="0">
            <a:spAutoFit/>
          </a:bodyPr>
          <a:lstStyle/>
          <a:p>
            <a:pPr algn="ctr"/>
            <a:r>
              <a:rPr lang="en-US" sz="2000" smtClean="0">
                <a:solidFill>
                  <a:srgbClr val="FFC000"/>
                </a:solidFill>
                <a:latin typeface="Menlo" charset="0"/>
                <a:ea typeface="Menlo" charset="0"/>
                <a:cs typeface="Menlo" charset="0"/>
              </a:rPr>
              <a:t>33</a:t>
            </a:r>
            <a:endParaRPr lang="en-US" sz="2000" dirty="0">
              <a:solidFill>
                <a:srgbClr val="FFC000"/>
              </a:solidFill>
              <a:latin typeface="Menlo" charset="0"/>
              <a:ea typeface="Menlo" charset="0"/>
              <a:cs typeface="Menlo" charset="0"/>
            </a:endParaRPr>
          </a:p>
        </p:txBody>
      </p:sp>
      <p:sp>
        <p:nvSpPr>
          <p:cNvPr id="39" name="TextBox 38"/>
          <p:cNvSpPr txBox="1"/>
          <p:nvPr/>
        </p:nvSpPr>
        <p:spPr>
          <a:xfrm>
            <a:off x="10043179" y="4630150"/>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10,12</a:t>
            </a:r>
            <a:endParaRPr lang="en-US" sz="2000" dirty="0">
              <a:solidFill>
                <a:srgbClr val="FFC000"/>
              </a:solidFill>
              <a:latin typeface="Menlo" charset="0"/>
              <a:ea typeface="Menlo" charset="0"/>
              <a:cs typeface="Menlo" charset="0"/>
            </a:endParaRPr>
          </a:p>
        </p:txBody>
      </p:sp>
      <p:sp>
        <p:nvSpPr>
          <p:cNvPr id="5" name="TextBox 4"/>
          <p:cNvSpPr txBox="1"/>
          <p:nvPr/>
        </p:nvSpPr>
        <p:spPr>
          <a:xfrm>
            <a:off x="10172354" y="3227972"/>
            <a:ext cx="742511" cy="369332"/>
          </a:xfrm>
          <a:prstGeom prst="rect">
            <a:avLst/>
          </a:prstGeom>
          <a:solidFill>
            <a:schemeClr val="accent4">
              <a:lumMod val="20000"/>
              <a:lumOff val="80000"/>
            </a:schemeClr>
          </a:solidFill>
        </p:spPr>
        <p:txBody>
          <a:bodyPr wrap="none" rtlCol="0">
            <a:spAutoFit/>
          </a:bodyPr>
          <a:lstStyle/>
          <a:p>
            <a:r>
              <a:rPr lang="en-US" b="1" smtClean="0">
                <a:solidFill>
                  <a:srgbClr val="00B050"/>
                </a:solidFill>
                <a:latin typeface="Menlo" charset="0"/>
                <a:ea typeface="Menlo" charset="0"/>
                <a:cs typeface="Menlo" charset="0"/>
              </a:rPr>
              <a:t>m=12</a:t>
            </a:r>
            <a:endParaRPr lang="en-US" b="1">
              <a:solidFill>
                <a:srgbClr val="00B050"/>
              </a:solidFill>
              <a:latin typeface="Menlo" charset="0"/>
              <a:ea typeface="Menlo" charset="0"/>
              <a:cs typeface="Menlo" charset="0"/>
            </a:endParaRPr>
          </a:p>
        </p:txBody>
      </p:sp>
      <p:sp>
        <p:nvSpPr>
          <p:cNvPr id="40" name="TextBox 39"/>
          <p:cNvSpPr txBox="1"/>
          <p:nvPr/>
        </p:nvSpPr>
        <p:spPr>
          <a:xfrm>
            <a:off x="9418026" y="1486400"/>
            <a:ext cx="2586398" cy="1200329"/>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Also keep track of max (last) value </a:t>
            </a:r>
            <a:r>
              <a:rPr lang="en-US" sz="2400" smtClean="0">
                <a:latin typeface="+mj-lt"/>
              </a:rPr>
              <a:t>in current run…</a:t>
            </a:r>
            <a:endParaRPr lang="en-US" sz="2400" i="1" dirty="0">
              <a:latin typeface="+mj-lt"/>
            </a:endParaRPr>
          </a:p>
        </p:txBody>
      </p:sp>
    </p:spTree>
    <p:extLst>
      <p:ext uri="{BB962C8B-B14F-4D97-AF65-F5344CB8AC3E}">
        <p14:creationId xmlns:p14="http://schemas.microsoft.com/office/powerpoint/2010/main" val="1560554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dissolve">
                                      <p:cBhvr>
                                        <p:cTn id="7" dur="500"/>
                                        <p:tgtEl>
                                          <p:spTgt spid="3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dissolve">
                                      <p:cBhvr>
                                        <p:cTn id="10" dur="500"/>
                                        <p:tgtEl>
                                          <p:spTgt spid="3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dissolve">
                                      <p:cBhvr>
                                        <p:cTn id="13" dur="500"/>
                                        <p:tgtEl>
                                          <p:spTgt spid="39"/>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grpId="1" nodeType="clickEffect">
                                  <p:stCondLst>
                                    <p:cond delay="0"/>
                                  </p:stCondLst>
                                  <p:childTnLst>
                                    <p:animMotion origin="layout" path="M -4.16667E-7 1.85185E-6 L -0.62253 0.00833 " pathEditMode="relative" rAng="0" ptsTypes="AA">
                                      <p:cBhvr>
                                        <p:cTn id="17" dur="2000" fill="hold"/>
                                        <p:tgtEl>
                                          <p:spTgt spid="39"/>
                                        </p:tgtEl>
                                        <p:attrNameLst>
                                          <p:attrName>ppt_x</p:attrName>
                                          <p:attrName>ppt_y</p:attrName>
                                        </p:attrNameLst>
                                      </p:cBhvr>
                                      <p:rCtr x="-31133" y="417"/>
                                    </p:animMotion>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0"/>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P spid="39" grpId="1" animBg="1"/>
      <p:bldP spid="5" grpId="0" animBg="1"/>
      <p:bldP spid="4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Repacking</a:t>
            </a:r>
            <a:r>
              <a:rPr lang="en-US" dirty="0"/>
              <a:t> </a:t>
            </a:r>
            <a:r>
              <a:rPr lang="en-US" dirty="0" smtClean="0"/>
              <a:t>Example: 3 page buffer</a:t>
            </a:r>
            <a:endParaRPr lang="en-US" dirty="0"/>
          </a:p>
        </p:txBody>
      </p:sp>
      <p:sp>
        <p:nvSpPr>
          <p:cNvPr id="3" name="Content Placeholder 2"/>
          <p:cNvSpPr>
            <a:spLocks noGrp="1"/>
          </p:cNvSpPr>
          <p:nvPr>
            <p:ph idx="1"/>
          </p:nvPr>
        </p:nvSpPr>
        <p:spPr/>
        <p:txBody>
          <a:bodyPr/>
          <a:lstStyle/>
          <a:p>
            <a:r>
              <a:rPr lang="en-US" dirty="0" smtClean="0"/>
              <a:t>Next, </a:t>
            </a:r>
            <a:r>
              <a:rPr lang="en-US" b="1" i="1" dirty="0" smtClean="0"/>
              <a:t>repack</a:t>
            </a:r>
            <a:endParaRPr lang="en-US" dirty="0" smtClean="0"/>
          </a:p>
        </p:txBody>
      </p:sp>
      <p:sp>
        <p:nvSpPr>
          <p:cNvPr id="4" name="Can 3"/>
          <p:cNvSpPr/>
          <p:nvPr/>
        </p:nvSpPr>
        <p:spPr>
          <a:xfrm>
            <a:off x="2210655" y="2928938"/>
            <a:ext cx="3457575" cy="3568500"/>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6" name="Rounded Rectangle 5"/>
          <p:cNvSpPr/>
          <p:nvPr/>
        </p:nvSpPr>
        <p:spPr>
          <a:xfrm>
            <a:off x="2308214" y="3513713"/>
            <a:ext cx="3296832" cy="101531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479589" y="4068337"/>
            <a:ext cx="958921"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57,24</a:t>
            </a:r>
            <a:endParaRPr lang="en-US" sz="2000" dirty="0">
              <a:solidFill>
                <a:srgbClr val="FFC000"/>
              </a:solidFill>
              <a:latin typeface="Menlo" charset="0"/>
              <a:ea typeface="Menlo" charset="0"/>
              <a:cs typeface="Menlo" charset="0"/>
            </a:endParaRPr>
          </a:p>
        </p:txBody>
      </p:sp>
      <p:sp>
        <p:nvSpPr>
          <p:cNvPr id="8" name="TextBox 7"/>
          <p:cNvSpPr txBox="1"/>
          <p:nvPr/>
        </p:nvSpPr>
        <p:spPr>
          <a:xfrm>
            <a:off x="4542963" y="4068337"/>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3,98</a:t>
            </a:r>
            <a:endParaRPr lang="en-US" sz="2000" dirty="0">
              <a:solidFill>
                <a:srgbClr val="FFC000"/>
              </a:solidFill>
              <a:latin typeface="Menlo" charset="0"/>
              <a:ea typeface="Menlo" charset="0"/>
              <a:cs typeface="Menlo" charset="0"/>
            </a:endParaRPr>
          </a:p>
        </p:txBody>
      </p:sp>
      <p:sp>
        <p:nvSpPr>
          <p:cNvPr id="9" name="TextBox 8"/>
          <p:cNvSpPr txBox="1"/>
          <p:nvPr/>
        </p:nvSpPr>
        <p:spPr>
          <a:xfrm>
            <a:off x="3513542" y="2400008"/>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10" name="Group 9"/>
          <p:cNvGrpSpPr/>
          <p:nvPr/>
        </p:nvGrpSpPr>
        <p:grpSpPr>
          <a:xfrm>
            <a:off x="7093877" y="2928938"/>
            <a:ext cx="4259923" cy="2456273"/>
            <a:chOff x="7403799" y="1406844"/>
            <a:chExt cx="4259923" cy="2456273"/>
          </a:xfrm>
        </p:grpSpPr>
        <p:grpSp>
          <p:nvGrpSpPr>
            <p:cNvPr id="11" name="Group 10"/>
            <p:cNvGrpSpPr/>
            <p:nvPr/>
          </p:nvGrpSpPr>
          <p:grpSpPr>
            <a:xfrm>
              <a:off x="7403799" y="1406844"/>
              <a:ext cx="4259923" cy="2456273"/>
              <a:chOff x="7466322" y="1027906"/>
              <a:chExt cx="4259923" cy="2456273"/>
            </a:xfrm>
          </p:grpSpPr>
          <p:sp>
            <p:nvSpPr>
              <p:cNvPr id="15" name="Rectangle 14"/>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16" name="Rectangle 15"/>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TextBox 16"/>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18" name="TextBox 17"/>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12" name="Rounded Rectangle 11"/>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ight Arrow 18"/>
          <p:cNvSpPr/>
          <p:nvPr/>
        </p:nvSpPr>
        <p:spPr>
          <a:xfrm>
            <a:off x="5806814" y="444414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0" name="Right Arrow 19"/>
          <p:cNvSpPr/>
          <p:nvPr/>
        </p:nvSpPr>
        <p:spPr>
          <a:xfrm rot="10800000">
            <a:off x="5806813" y="489530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2" name="TextBox 21"/>
          <p:cNvSpPr txBox="1"/>
          <p:nvPr/>
        </p:nvSpPr>
        <p:spPr>
          <a:xfrm>
            <a:off x="1808684" y="3883671"/>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sp>
        <p:nvSpPr>
          <p:cNvPr id="24" name="TextBox 23"/>
          <p:cNvSpPr txBox="1"/>
          <p:nvPr/>
        </p:nvSpPr>
        <p:spPr>
          <a:xfrm>
            <a:off x="8836013" y="4625156"/>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33</a:t>
            </a:r>
            <a:endParaRPr lang="en-US" sz="2000" dirty="0">
              <a:solidFill>
                <a:srgbClr val="FFC000"/>
              </a:solidFill>
              <a:latin typeface="Menlo" charset="0"/>
              <a:ea typeface="Menlo" charset="0"/>
              <a:cs typeface="Menlo" charset="0"/>
            </a:endParaRPr>
          </a:p>
        </p:txBody>
      </p:sp>
      <p:grpSp>
        <p:nvGrpSpPr>
          <p:cNvPr id="28" name="Group 27"/>
          <p:cNvGrpSpPr/>
          <p:nvPr/>
        </p:nvGrpSpPr>
        <p:grpSpPr>
          <a:xfrm>
            <a:off x="0" y="-22510"/>
            <a:ext cx="12192000" cy="307777"/>
            <a:chOff x="0" y="-22510"/>
            <a:chExt cx="12192000" cy="307777"/>
          </a:xfrm>
        </p:grpSpPr>
        <p:sp>
          <p:nvSpPr>
            <p:cNvPr id="29" name="Rectangle 2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0" name="TextBox 29"/>
            <p:cNvSpPr txBox="1"/>
            <p:nvPr/>
          </p:nvSpPr>
          <p:spPr>
            <a:xfrm>
              <a:off x="188780" y="-22510"/>
              <a:ext cx="3876189" cy="307777"/>
            </a:xfrm>
            <a:prstGeom prst="rect">
              <a:avLst/>
            </a:prstGeom>
            <a:noFill/>
          </p:spPr>
          <p:txBody>
            <a:bodyPr wrap="none" rtlCol="0">
              <a:spAutoFit/>
            </a:bodyPr>
            <a:lstStyle/>
            <a:p>
              <a:r>
                <a:rPr lang="en-US" sz="1400" b="1" i="1" smtClean="0">
                  <a:solidFill>
                    <a:schemeClr val="tx1">
                      <a:lumMod val="65000"/>
                      <a:lumOff val="35000"/>
                    </a:schemeClr>
                  </a:solidFill>
                  <a:latin typeface="+mj-lt"/>
                </a:rPr>
                <a:t>Lecture 12  </a:t>
              </a:r>
              <a:r>
                <a:rPr lang="en-US" sz="1400" b="1" i="1" dirty="0" smtClean="0">
                  <a:solidFill>
                    <a:schemeClr val="tx1">
                      <a:lumMod val="65000"/>
                      <a:lumOff val="35000"/>
                    </a:schemeClr>
                  </a:solidFill>
                  <a:latin typeface="+mj-lt"/>
                </a:rPr>
                <a:t>&gt;  Section 1  &gt;  Optimizations for sorting</a:t>
              </a:r>
              <a:endParaRPr lang="en-US" sz="1400" b="1" i="1" dirty="0">
                <a:solidFill>
                  <a:schemeClr val="tx1">
                    <a:lumMod val="65000"/>
                    <a:lumOff val="35000"/>
                  </a:schemeClr>
                </a:solidFill>
                <a:latin typeface="+mj-lt"/>
              </a:endParaRPr>
            </a:p>
          </p:txBody>
        </p:sp>
      </p:grpSp>
      <p:sp>
        <p:nvSpPr>
          <p:cNvPr id="31" name="Rounded Rectangle 30"/>
          <p:cNvSpPr/>
          <p:nvPr/>
        </p:nvSpPr>
        <p:spPr>
          <a:xfrm>
            <a:off x="2287339" y="4629154"/>
            <a:ext cx="3296832" cy="48465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787809" y="4670498"/>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
        <p:nvSpPr>
          <p:cNvPr id="37" name="TextBox 36"/>
          <p:cNvSpPr txBox="1"/>
          <p:nvPr/>
        </p:nvSpPr>
        <p:spPr>
          <a:xfrm>
            <a:off x="7620400" y="4633039"/>
            <a:ext cx="954106" cy="400110"/>
          </a:xfrm>
          <a:prstGeom prst="rect">
            <a:avLst/>
          </a:prstGeom>
          <a:solidFill>
            <a:schemeClr val="tx1">
              <a:lumMod val="50000"/>
              <a:lumOff val="50000"/>
            </a:schemeClr>
          </a:solidFill>
        </p:spPr>
        <p:txBody>
          <a:bodyPr wrap="square" rtlCol="0">
            <a:spAutoFit/>
          </a:bodyPr>
          <a:lstStyle/>
          <a:p>
            <a:pPr algn="ctr"/>
            <a:r>
              <a:rPr lang="en-US" sz="2000" smtClean="0">
                <a:solidFill>
                  <a:srgbClr val="FFC000"/>
                </a:solidFill>
                <a:latin typeface="Menlo" charset="0"/>
                <a:ea typeface="Menlo" charset="0"/>
                <a:cs typeface="Menlo" charset="0"/>
              </a:rPr>
              <a:t>31</a:t>
            </a:r>
            <a:endParaRPr lang="en-US" sz="2000" dirty="0">
              <a:solidFill>
                <a:srgbClr val="FFC000"/>
              </a:solidFill>
              <a:latin typeface="Menlo" charset="0"/>
              <a:ea typeface="Menlo" charset="0"/>
              <a:cs typeface="Menlo" charset="0"/>
            </a:endParaRPr>
          </a:p>
        </p:txBody>
      </p:sp>
      <p:sp>
        <p:nvSpPr>
          <p:cNvPr id="38" name="TextBox 37"/>
          <p:cNvSpPr txBox="1"/>
          <p:nvPr/>
        </p:nvSpPr>
        <p:spPr>
          <a:xfrm>
            <a:off x="8836013" y="4633039"/>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31,33</a:t>
            </a:r>
            <a:endParaRPr lang="en-US" sz="2000" dirty="0">
              <a:solidFill>
                <a:srgbClr val="FFC000"/>
              </a:solidFill>
              <a:latin typeface="Menlo" charset="0"/>
              <a:ea typeface="Menlo" charset="0"/>
              <a:cs typeface="Menlo" charset="0"/>
            </a:endParaRPr>
          </a:p>
        </p:txBody>
      </p:sp>
      <p:sp>
        <p:nvSpPr>
          <p:cNvPr id="39" name="TextBox 38"/>
          <p:cNvSpPr txBox="1"/>
          <p:nvPr/>
        </p:nvSpPr>
        <p:spPr>
          <a:xfrm>
            <a:off x="2455258" y="4683545"/>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10,12</a:t>
            </a:r>
            <a:endParaRPr lang="en-US" sz="2000" dirty="0">
              <a:solidFill>
                <a:srgbClr val="FFC000"/>
              </a:solidFill>
              <a:latin typeface="Menlo" charset="0"/>
              <a:ea typeface="Menlo" charset="0"/>
              <a:cs typeface="Menlo" charset="0"/>
            </a:endParaRPr>
          </a:p>
        </p:txBody>
      </p:sp>
      <p:sp>
        <p:nvSpPr>
          <p:cNvPr id="5" name="TextBox 4"/>
          <p:cNvSpPr txBox="1"/>
          <p:nvPr/>
        </p:nvSpPr>
        <p:spPr>
          <a:xfrm>
            <a:off x="10172354" y="3227972"/>
            <a:ext cx="742511" cy="369332"/>
          </a:xfrm>
          <a:prstGeom prst="rect">
            <a:avLst/>
          </a:prstGeom>
          <a:solidFill>
            <a:schemeClr val="accent4">
              <a:lumMod val="20000"/>
              <a:lumOff val="80000"/>
            </a:schemeClr>
          </a:solidFill>
        </p:spPr>
        <p:txBody>
          <a:bodyPr wrap="none" rtlCol="0">
            <a:spAutoFit/>
          </a:bodyPr>
          <a:lstStyle/>
          <a:p>
            <a:r>
              <a:rPr lang="en-US" b="1" smtClean="0">
                <a:solidFill>
                  <a:srgbClr val="00B050"/>
                </a:solidFill>
                <a:latin typeface="Menlo" charset="0"/>
                <a:ea typeface="Menlo" charset="0"/>
                <a:cs typeface="Menlo" charset="0"/>
              </a:rPr>
              <a:t>m=12</a:t>
            </a:r>
            <a:endParaRPr lang="en-US" b="1">
              <a:solidFill>
                <a:srgbClr val="00B050"/>
              </a:solidFill>
              <a:latin typeface="Menlo" charset="0"/>
              <a:ea typeface="Menlo" charset="0"/>
              <a:cs typeface="Menlo" charset="0"/>
            </a:endParaRPr>
          </a:p>
        </p:txBody>
      </p:sp>
      <p:sp>
        <p:nvSpPr>
          <p:cNvPr id="25" name="TextBox 24"/>
          <p:cNvSpPr txBox="1"/>
          <p:nvPr/>
        </p:nvSpPr>
        <p:spPr>
          <a:xfrm>
            <a:off x="4542988" y="3597304"/>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44,55</a:t>
            </a:r>
            <a:endParaRPr lang="en-US" sz="2000" dirty="0">
              <a:solidFill>
                <a:srgbClr val="FFC000"/>
              </a:solidFill>
              <a:latin typeface="Menlo" charset="0"/>
              <a:ea typeface="Menlo" charset="0"/>
              <a:cs typeface="Menlo" charset="0"/>
            </a:endParaRPr>
          </a:p>
        </p:txBody>
      </p:sp>
      <p:sp>
        <p:nvSpPr>
          <p:cNvPr id="21" name="TextBox 20"/>
          <p:cNvSpPr txBox="1"/>
          <p:nvPr/>
        </p:nvSpPr>
        <p:spPr>
          <a:xfrm>
            <a:off x="2455258" y="4068337"/>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18,22</a:t>
            </a:r>
            <a:endParaRPr lang="en-US" sz="2000" dirty="0">
              <a:solidFill>
                <a:srgbClr val="FFC000"/>
              </a:solidFill>
              <a:latin typeface="Menlo" charset="0"/>
              <a:ea typeface="Menlo" charset="0"/>
              <a:cs typeface="Menlo" charset="0"/>
            </a:endParaRPr>
          </a:p>
        </p:txBody>
      </p:sp>
    </p:spTree>
    <p:extLst>
      <p:ext uri="{BB962C8B-B14F-4D97-AF65-F5344CB8AC3E}">
        <p14:creationId xmlns:p14="http://schemas.microsoft.com/office/powerpoint/2010/main" val="1264388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37"/>
                                        </p:tgtEl>
                                      </p:cBhvr>
                                    </p:animEffect>
                                    <p:set>
                                      <p:cBhvr>
                                        <p:cTn id="7" dur="1" fill="hold">
                                          <p:stCondLst>
                                            <p:cond delay="499"/>
                                          </p:stCondLst>
                                        </p:cTn>
                                        <p:tgtEl>
                                          <p:spTgt spid="37"/>
                                        </p:tgtEl>
                                        <p:attrNameLst>
                                          <p:attrName>style.visibility</p:attrName>
                                        </p:attrNameLst>
                                      </p:cBhvr>
                                      <p:to>
                                        <p:strVal val="hidden"/>
                                      </p:to>
                                    </p:set>
                                  </p:childTnLst>
                                </p:cTn>
                              </p:par>
                              <p:par>
                                <p:cTn id="8" presetID="9"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dissolve">
                                      <p:cBhvr>
                                        <p:cTn id="10" dur="500"/>
                                        <p:tgtEl>
                                          <p:spTgt spid="38"/>
                                        </p:tgtEl>
                                      </p:cBhvr>
                                    </p:animEffect>
                                  </p:childTnLst>
                                </p:cTn>
                              </p:par>
                              <p:par>
                                <p:cTn id="11" presetID="1" presetClass="exit"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7" grpId="0" animBg="1"/>
      <p:bldP spid="3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Repacking</a:t>
            </a:r>
            <a:r>
              <a:rPr lang="en-US" dirty="0"/>
              <a:t> </a:t>
            </a:r>
            <a:r>
              <a:rPr lang="en-US" dirty="0" smtClean="0"/>
              <a:t>Example: 3 page buffer</a:t>
            </a:r>
            <a:endParaRPr lang="en-US" dirty="0"/>
          </a:p>
        </p:txBody>
      </p:sp>
      <p:sp>
        <p:nvSpPr>
          <p:cNvPr id="3" name="Content Placeholder 2"/>
          <p:cNvSpPr>
            <a:spLocks noGrp="1"/>
          </p:cNvSpPr>
          <p:nvPr>
            <p:ph idx="1"/>
          </p:nvPr>
        </p:nvSpPr>
        <p:spPr/>
        <p:txBody>
          <a:bodyPr/>
          <a:lstStyle/>
          <a:p>
            <a:r>
              <a:rPr lang="en-US" dirty="0" smtClean="0"/>
              <a:t>Next, </a:t>
            </a:r>
            <a:r>
              <a:rPr lang="en-US" b="1" i="1" dirty="0" smtClean="0"/>
              <a:t>repack</a:t>
            </a:r>
            <a:r>
              <a:rPr lang="en-US" dirty="0" smtClean="0"/>
              <a:t>, then load another page and continue!</a:t>
            </a:r>
          </a:p>
        </p:txBody>
      </p:sp>
      <p:sp>
        <p:nvSpPr>
          <p:cNvPr id="4" name="Can 3"/>
          <p:cNvSpPr/>
          <p:nvPr/>
        </p:nvSpPr>
        <p:spPr>
          <a:xfrm>
            <a:off x="2210655" y="2928938"/>
            <a:ext cx="3457575" cy="3568500"/>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6" name="Rounded Rectangle 5"/>
          <p:cNvSpPr/>
          <p:nvPr/>
        </p:nvSpPr>
        <p:spPr>
          <a:xfrm>
            <a:off x="2308214" y="3513713"/>
            <a:ext cx="3296832" cy="101531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479589" y="4068337"/>
            <a:ext cx="958921"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57,24</a:t>
            </a:r>
            <a:endParaRPr lang="en-US" sz="2000" dirty="0">
              <a:solidFill>
                <a:srgbClr val="FFC000"/>
              </a:solidFill>
              <a:latin typeface="Menlo" charset="0"/>
              <a:ea typeface="Menlo" charset="0"/>
              <a:cs typeface="Menlo" charset="0"/>
            </a:endParaRPr>
          </a:p>
        </p:txBody>
      </p:sp>
      <p:sp>
        <p:nvSpPr>
          <p:cNvPr id="8" name="TextBox 7"/>
          <p:cNvSpPr txBox="1"/>
          <p:nvPr/>
        </p:nvSpPr>
        <p:spPr>
          <a:xfrm>
            <a:off x="4542963" y="4068337"/>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3,98</a:t>
            </a:r>
            <a:endParaRPr lang="en-US" sz="2000" dirty="0">
              <a:solidFill>
                <a:srgbClr val="FFC000"/>
              </a:solidFill>
              <a:latin typeface="Menlo" charset="0"/>
              <a:ea typeface="Menlo" charset="0"/>
              <a:cs typeface="Menlo" charset="0"/>
            </a:endParaRPr>
          </a:p>
        </p:txBody>
      </p:sp>
      <p:sp>
        <p:nvSpPr>
          <p:cNvPr id="9" name="TextBox 8"/>
          <p:cNvSpPr txBox="1"/>
          <p:nvPr/>
        </p:nvSpPr>
        <p:spPr>
          <a:xfrm>
            <a:off x="3513542" y="2400008"/>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10" name="Group 9"/>
          <p:cNvGrpSpPr/>
          <p:nvPr/>
        </p:nvGrpSpPr>
        <p:grpSpPr>
          <a:xfrm>
            <a:off x="7093877" y="2928938"/>
            <a:ext cx="4259923" cy="2456273"/>
            <a:chOff x="7403799" y="1406844"/>
            <a:chExt cx="4259923" cy="2456273"/>
          </a:xfrm>
        </p:grpSpPr>
        <p:grpSp>
          <p:nvGrpSpPr>
            <p:cNvPr id="11" name="Group 10"/>
            <p:cNvGrpSpPr/>
            <p:nvPr/>
          </p:nvGrpSpPr>
          <p:grpSpPr>
            <a:xfrm>
              <a:off x="7403799" y="1406844"/>
              <a:ext cx="4259923" cy="2456273"/>
              <a:chOff x="7466322" y="1027906"/>
              <a:chExt cx="4259923" cy="2456273"/>
            </a:xfrm>
          </p:grpSpPr>
          <p:sp>
            <p:nvSpPr>
              <p:cNvPr id="15" name="Rectangle 14"/>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16" name="Rectangle 15"/>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TextBox 16"/>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18" name="TextBox 17"/>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12" name="Rounded Rectangle 11"/>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ight Arrow 18"/>
          <p:cNvSpPr/>
          <p:nvPr/>
        </p:nvSpPr>
        <p:spPr>
          <a:xfrm>
            <a:off x="5806814" y="444414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0" name="Right Arrow 19"/>
          <p:cNvSpPr/>
          <p:nvPr/>
        </p:nvSpPr>
        <p:spPr>
          <a:xfrm rot="10800000">
            <a:off x="5806813" y="489530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2" name="TextBox 21"/>
          <p:cNvSpPr txBox="1"/>
          <p:nvPr/>
        </p:nvSpPr>
        <p:spPr>
          <a:xfrm>
            <a:off x="1808684" y="3883671"/>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grpSp>
        <p:nvGrpSpPr>
          <p:cNvPr id="28" name="Group 27"/>
          <p:cNvGrpSpPr/>
          <p:nvPr/>
        </p:nvGrpSpPr>
        <p:grpSpPr>
          <a:xfrm>
            <a:off x="0" y="-22510"/>
            <a:ext cx="12192000" cy="307777"/>
            <a:chOff x="0" y="-22510"/>
            <a:chExt cx="12192000" cy="307777"/>
          </a:xfrm>
        </p:grpSpPr>
        <p:sp>
          <p:nvSpPr>
            <p:cNvPr id="29" name="Rectangle 2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0" name="TextBox 29"/>
            <p:cNvSpPr txBox="1"/>
            <p:nvPr/>
          </p:nvSpPr>
          <p:spPr>
            <a:xfrm>
              <a:off x="188780" y="-22510"/>
              <a:ext cx="3876189" cy="307777"/>
            </a:xfrm>
            <a:prstGeom prst="rect">
              <a:avLst/>
            </a:prstGeom>
            <a:noFill/>
          </p:spPr>
          <p:txBody>
            <a:bodyPr wrap="none" rtlCol="0">
              <a:spAutoFit/>
            </a:bodyPr>
            <a:lstStyle/>
            <a:p>
              <a:r>
                <a:rPr lang="en-US" sz="1400" b="1" i="1" smtClean="0">
                  <a:solidFill>
                    <a:schemeClr val="tx1">
                      <a:lumMod val="65000"/>
                      <a:lumOff val="35000"/>
                    </a:schemeClr>
                  </a:solidFill>
                  <a:latin typeface="+mj-lt"/>
                </a:rPr>
                <a:t>Lecture 12  </a:t>
              </a:r>
              <a:r>
                <a:rPr lang="en-US" sz="1400" b="1" i="1" dirty="0" smtClean="0">
                  <a:solidFill>
                    <a:schemeClr val="tx1">
                      <a:lumMod val="65000"/>
                      <a:lumOff val="35000"/>
                    </a:schemeClr>
                  </a:solidFill>
                  <a:latin typeface="+mj-lt"/>
                </a:rPr>
                <a:t>&gt;  Section 1  &gt;  Optimizations for sorting</a:t>
              </a:r>
              <a:endParaRPr lang="en-US" sz="1400" b="1" i="1" dirty="0">
                <a:solidFill>
                  <a:schemeClr val="tx1">
                    <a:lumMod val="65000"/>
                    <a:lumOff val="35000"/>
                  </a:schemeClr>
                </a:solidFill>
                <a:latin typeface="+mj-lt"/>
              </a:endParaRPr>
            </a:p>
          </p:txBody>
        </p:sp>
      </p:grpSp>
      <p:sp>
        <p:nvSpPr>
          <p:cNvPr id="31" name="Rounded Rectangle 30"/>
          <p:cNvSpPr/>
          <p:nvPr/>
        </p:nvSpPr>
        <p:spPr>
          <a:xfrm>
            <a:off x="2287339" y="4629154"/>
            <a:ext cx="3296832" cy="48465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787809" y="4670498"/>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
        <p:nvSpPr>
          <p:cNvPr id="38" name="TextBox 37"/>
          <p:cNvSpPr txBox="1"/>
          <p:nvPr/>
        </p:nvSpPr>
        <p:spPr>
          <a:xfrm>
            <a:off x="8836013" y="4640802"/>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31,33</a:t>
            </a:r>
            <a:endParaRPr lang="en-US" sz="2000" dirty="0">
              <a:solidFill>
                <a:srgbClr val="FFC000"/>
              </a:solidFill>
              <a:latin typeface="Menlo" charset="0"/>
              <a:ea typeface="Menlo" charset="0"/>
              <a:cs typeface="Menlo" charset="0"/>
            </a:endParaRPr>
          </a:p>
        </p:txBody>
      </p:sp>
      <p:sp>
        <p:nvSpPr>
          <p:cNvPr id="39" name="TextBox 38"/>
          <p:cNvSpPr txBox="1"/>
          <p:nvPr/>
        </p:nvSpPr>
        <p:spPr>
          <a:xfrm>
            <a:off x="2455258" y="4683545"/>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10,12</a:t>
            </a:r>
            <a:endParaRPr lang="en-US" sz="2000" dirty="0">
              <a:solidFill>
                <a:srgbClr val="FFC000"/>
              </a:solidFill>
              <a:latin typeface="Menlo" charset="0"/>
              <a:ea typeface="Menlo" charset="0"/>
              <a:cs typeface="Menlo" charset="0"/>
            </a:endParaRPr>
          </a:p>
        </p:txBody>
      </p:sp>
      <p:sp>
        <p:nvSpPr>
          <p:cNvPr id="5" name="TextBox 4"/>
          <p:cNvSpPr txBox="1"/>
          <p:nvPr/>
        </p:nvSpPr>
        <p:spPr>
          <a:xfrm>
            <a:off x="10172354" y="3227972"/>
            <a:ext cx="742511" cy="369332"/>
          </a:xfrm>
          <a:prstGeom prst="rect">
            <a:avLst/>
          </a:prstGeom>
          <a:solidFill>
            <a:schemeClr val="accent4">
              <a:lumMod val="20000"/>
              <a:lumOff val="80000"/>
            </a:schemeClr>
          </a:solidFill>
        </p:spPr>
        <p:txBody>
          <a:bodyPr wrap="none" rtlCol="0">
            <a:spAutoFit/>
          </a:bodyPr>
          <a:lstStyle/>
          <a:p>
            <a:r>
              <a:rPr lang="en-US" b="1" smtClean="0">
                <a:solidFill>
                  <a:srgbClr val="00B050"/>
                </a:solidFill>
                <a:latin typeface="Menlo" charset="0"/>
                <a:ea typeface="Menlo" charset="0"/>
                <a:cs typeface="Menlo" charset="0"/>
              </a:rPr>
              <a:t>m=12</a:t>
            </a:r>
            <a:endParaRPr lang="en-US" b="1">
              <a:solidFill>
                <a:srgbClr val="00B050"/>
              </a:solidFill>
              <a:latin typeface="Menlo" charset="0"/>
              <a:ea typeface="Menlo" charset="0"/>
              <a:cs typeface="Menlo" charset="0"/>
            </a:endParaRPr>
          </a:p>
        </p:txBody>
      </p:sp>
      <p:sp>
        <p:nvSpPr>
          <p:cNvPr id="25" name="TextBox 24"/>
          <p:cNvSpPr txBox="1"/>
          <p:nvPr/>
        </p:nvSpPr>
        <p:spPr>
          <a:xfrm>
            <a:off x="4542988" y="3597304"/>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44,55</a:t>
            </a:r>
            <a:endParaRPr lang="en-US" sz="2000" dirty="0">
              <a:solidFill>
                <a:srgbClr val="FFC000"/>
              </a:solidFill>
              <a:latin typeface="Menlo" charset="0"/>
              <a:ea typeface="Menlo" charset="0"/>
              <a:cs typeface="Menlo" charset="0"/>
            </a:endParaRPr>
          </a:p>
        </p:txBody>
      </p:sp>
      <p:sp>
        <p:nvSpPr>
          <p:cNvPr id="41" name="TextBox 40"/>
          <p:cNvSpPr txBox="1"/>
          <p:nvPr/>
        </p:nvSpPr>
        <p:spPr>
          <a:xfrm>
            <a:off x="10172354" y="3194773"/>
            <a:ext cx="742511" cy="369332"/>
          </a:xfrm>
          <a:prstGeom prst="rect">
            <a:avLst/>
          </a:prstGeom>
          <a:solidFill>
            <a:schemeClr val="accent4">
              <a:lumMod val="20000"/>
              <a:lumOff val="80000"/>
            </a:schemeClr>
          </a:solidFill>
        </p:spPr>
        <p:txBody>
          <a:bodyPr wrap="none" rtlCol="0">
            <a:spAutoFit/>
          </a:bodyPr>
          <a:lstStyle/>
          <a:p>
            <a:r>
              <a:rPr lang="en-US" b="1" dirty="0" smtClean="0">
                <a:solidFill>
                  <a:srgbClr val="00B050"/>
                </a:solidFill>
                <a:latin typeface="Menlo" charset="0"/>
                <a:ea typeface="Menlo" charset="0"/>
                <a:cs typeface="Menlo" charset="0"/>
              </a:rPr>
              <a:t>m=33</a:t>
            </a:r>
            <a:endParaRPr lang="en-US" b="1" dirty="0">
              <a:solidFill>
                <a:srgbClr val="00B050"/>
              </a:solidFill>
              <a:latin typeface="Menlo" charset="0"/>
              <a:ea typeface="Menlo" charset="0"/>
              <a:cs typeface="Menlo" charset="0"/>
            </a:endParaRPr>
          </a:p>
        </p:txBody>
      </p:sp>
      <p:sp>
        <p:nvSpPr>
          <p:cNvPr id="21" name="TextBox 20"/>
          <p:cNvSpPr txBox="1"/>
          <p:nvPr/>
        </p:nvSpPr>
        <p:spPr>
          <a:xfrm>
            <a:off x="2455258" y="4068337"/>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18,22</a:t>
            </a:r>
            <a:endParaRPr lang="en-US" sz="2000" dirty="0">
              <a:solidFill>
                <a:srgbClr val="FFC000"/>
              </a:solidFill>
              <a:latin typeface="Menlo" charset="0"/>
              <a:ea typeface="Menlo" charset="0"/>
              <a:cs typeface="Menlo" charset="0"/>
            </a:endParaRPr>
          </a:p>
        </p:txBody>
      </p:sp>
    </p:spTree>
    <p:extLst>
      <p:ext uri="{BB962C8B-B14F-4D97-AF65-F5344CB8AC3E}">
        <p14:creationId xmlns:p14="http://schemas.microsoft.com/office/powerpoint/2010/main" val="1580496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25E-6 -3.7037E-6 L 0.25273 0.14977 " pathEditMode="relative" rAng="0" ptsTypes="AA">
                                      <p:cBhvr>
                                        <p:cTn id="6" dur="2000" fill="hold"/>
                                        <p:tgtEl>
                                          <p:spTgt spid="25"/>
                                        </p:tgtEl>
                                        <p:attrNameLst>
                                          <p:attrName>ppt_x</p:attrName>
                                          <p:attrName>ppt_y</p:attrName>
                                        </p:attrNameLst>
                                      </p:cBhvr>
                                      <p:rCtr x="12630" y="7477"/>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4.375E-6 -2.59259E-6 L -0.43971 0.00625 " pathEditMode="relative" rAng="0" ptsTypes="AA">
                                      <p:cBhvr>
                                        <p:cTn id="10" dur="2000" fill="hold"/>
                                        <p:tgtEl>
                                          <p:spTgt spid="38"/>
                                        </p:tgtEl>
                                        <p:attrNameLst>
                                          <p:attrName>ppt_x</p:attrName>
                                          <p:attrName>ppt_y</p:attrName>
                                        </p:attrNameLst>
                                      </p:cBhvr>
                                      <p:rCtr x="-22057" y="347"/>
                                    </p:animMotion>
                                  </p:childTnLst>
                                </p:cTn>
                              </p:par>
                            </p:childTnLst>
                          </p:cTn>
                        </p:par>
                        <p:par>
                          <p:cTn id="11" fill="hold">
                            <p:stCondLst>
                              <p:cond delay="2000"/>
                            </p:stCondLst>
                            <p:childTnLst>
                              <p:par>
                                <p:cTn id="12" presetID="9" presetClass="entr" presetSubtype="0" fill="hold" grpId="0" nodeType="after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dissolve">
                                      <p:cBhvr>
                                        <p:cTn id="14" dur="500"/>
                                        <p:tgtEl>
                                          <p:spTgt spid="41"/>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0" nodeType="clickEffect">
                                  <p:stCondLst>
                                    <p:cond delay="0"/>
                                  </p:stCondLst>
                                  <p:childTnLst>
                                    <p:animMotion origin="layout" path="M -4.79167E-6 -3.7037E-6 L 0.52331 0.08217 " pathEditMode="relative" rAng="0" ptsTypes="AA">
                                      <p:cBhvr>
                                        <p:cTn id="18" dur="2000" fill="hold"/>
                                        <p:tgtEl>
                                          <p:spTgt spid="21"/>
                                        </p:tgtEl>
                                        <p:attrNameLst>
                                          <p:attrName>ppt_x</p:attrName>
                                          <p:attrName>ppt_y</p:attrName>
                                        </p:attrNameLst>
                                      </p:cBhvr>
                                      <p:rCtr x="26289" y="405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25" grpId="0" animBg="1"/>
      <p:bldP spid="41" grpId="0" animBg="1"/>
      <p:bldP spid="21"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Repacking</a:t>
            </a:r>
            <a:r>
              <a:rPr lang="en-US" dirty="0"/>
              <a:t> </a:t>
            </a:r>
            <a:r>
              <a:rPr lang="en-US" dirty="0" smtClean="0"/>
              <a:t>Example: 3 page buffer</a:t>
            </a:r>
            <a:endParaRPr lang="en-US" dirty="0"/>
          </a:p>
        </p:txBody>
      </p:sp>
      <p:sp>
        <p:nvSpPr>
          <p:cNvPr id="3" name="Content Placeholder 2"/>
          <p:cNvSpPr>
            <a:spLocks noGrp="1"/>
          </p:cNvSpPr>
          <p:nvPr>
            <p:ph idx="1"/>
          </p:nvPr>
        </p:nvSpPr>
        <p:spPr/>
        <p:txBody>
          <a:bodyPr/>
          <a:lstStyle/>
          <a:p>
            <a:r>
              <a:rPr lang="en-US" dirty="0" smtClean="0"/>
              <a:t>Now, however, </a:t>
            </a:r>
            <a:r>
              <a:rPr lang="en-US" b="1" i="1" dirty="0" smtClean="0"/>
              <a:t>the smallest values are less than the largest (last) in the sorted run…</a:t>
            </a:r>
            <a:endParaRPr lang="en-US" dirty="0" smtClean="0"/>
          </a:p>
        </p:txBody>
      </p:sp>
      <p:sp>
        <p:nvSpPr>
          <p:cNvPr id="4" name="Can 3"/>
          <p:cNvSpPr/>
          <p:nvPr/>
        </p:nvSpPr>
        <p:spPr>
          <a:xfrm>
            <a:off x="2210655" y="2928938"/>
            <a:ext cx="3457575" cy="3568500"/>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6" name="Rounded Rectangle 5"/>
          <p:cNvSpPr/>
          <p:nvPr/>
        </p:nvSpPr>
        <p:spPr>
          <a:xfrm>
            <a:off x="2308214" y="3513713"/>
            <a:ext cx="3296832" cy="101531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542963" y="4068337"/>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3,98</a:t>
            </a:r>
            <a:endParaRPr lang="en-US" sz="2000" dirty="0">
              <a:solidFill>
                <a:srgbClr val="FFC000"/>
              </a:solidFill>
              <a:latin typeface="Menlo" charset="0"/>
              <a:ea typeface="Menlo" charset="0"/>
              <a:cs typeface="Menlo" charset="0"/>
            </a:endParaRPr>
          </a:p>
        </p:txBody>
      </p:sp>
      <p:sp>
        <p:nvSpPr>
          <p:cNvPr id="9" name="TextBox 8"/>
          <p:cNvSpPr txBox="1"/>
          <p:nvPr/>
        </p:nvSpPr>
        <p:spPr>
          <a:xfrm>
            <a:off x="3513542" y="2400008"/>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10" name="Group 9"/>
          <p:cNvGrpSpPr/>
          <p:nvPr/>
        </p:nvGrpSpPr>
        <p:grpSpPr>
          <a:xfrm>
            <a:off x="7093877" y="2928938"/>
            <a:ext cx="4259923" cy="2456273"/>
            <a:chOff x="7403799" y="1406844"/>
            <a:chExt cx="4259923" cy="2456273"/>
          </a:xfrm>
        </p:grpSpPr>
        <p:grpSp>
          <p:nvGrpSpPr>
            <p:cNvPr id="11" name="Group 10"/>
            <p:cNvGrpSpPr/>
            <p:nvPr/>
          </p:nvGrpSpPr>
          <p:grpSpPr>
            <a:xfrm>
              <a:off x="7403799" y="1406844"/>
              <a:ext cx="4259923" cy="2456273"/>
              <a:chOff x="7466322" y="1027906"/>
              <a:chExt cx="4259923" cy="2456273"/>
            </a:xfrm>
          </p:grpSpPr>
          <p:sp>
            <p:nvSpPr>
              <p:cNvPr id="15" name="Rectangle 14"/>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16" name="Rectangle 15"/>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TextBox 16"/>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18" name="TextBox 17"/>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12" name="Rounded Rectangle 11"/>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ight Arrow 18"/>
          <p:cNvSpPr/>
          <p:nvPr/>
        </p:nvSpPr>
        <p:spPr>
          <a:xfrm>
            <a:off x="5806814" y="444414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0" name="Right Arrow 19"/>
          <p:cNvSpPr/>
          <p:nvPr/>
        </p:nvSpPr>
        <p:spPr>
          <a:xfrm rot="10800000">
            <a:off x="5806813" y="489530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2" name="TextBox 21"/>
          <p:cNvSpPr txBox="1"/>
          <p:nvPr/>
        </p:nvSpPr>
        <p:spPr>
          <a:xfrm>
            <a:off x="1808684" y="3883671"/>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grpSp>
        <p:nvGrpSpPr>
          <p:cNvPr id="28" name="Group 27"/>
          <p:cNvGrpSpPr/>
          <p:nvPr/>
        </p:nvGrpSpPr>
        <p:grpSpPr>
          <a:xfrm>
            <a:off x="0" y="-22510"/>
            <a:ext cx="12192000" cy="307777"/>
            <a:chOff x="0" y="-22510"/>
            <a:chExt cx="12192000" cy="307777"/>
          </a:xfrm>
        </p:grpSpPr>
        <p:sp>
          <p:nvSpPr>
            <p:cNvPr id="29" name="Rectangle 2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0" name="TextBox 29"/>
            <p:cNvSpPr txBox="1"/>
            <p:nvPr/>
          </p:nvSpPr>
          <p:spPr>
            <a:xfrm>
              <a:off x="188780" y="-22510"/>
              <a:ext cx="3876189" cy="307777"/>
            </a:xfrm>
            <a:prstGeom prst="rect">
              <a:avLst/>
            </a:prstGeom>
            <a:noFill/>
          </p:spPr>
          <p:txBody>
            <a:bodyPr wrap="none" rtlCol="0">
              <a:spAutoFit/>
            </a:bodyPr>
            <a:lstStyle/>
            <a:p>
              <a:r>
                <a:rPr lang="en-US" sz="1400" b="1" i="1" smtClean="0">
                  <a:solidFill>
                    <a:schemeClr val="tx1">
                      <a:lumMod val="65000"/>
                      <a:lumOff val="35000"/>
                    </a:schemeClr>
                  </a:solidFill>
                  <a:latin typeface="+mj-lt"/>
                </a:rPr>
                <a:t>Lecture 12  </a:t>
              </a:r>
              <a:r>
                <a:rPr lang="en-US" sz="1400" b="1" i="1" dirty="0" smtClean="0">
                  <a:solidFill>
                    <a:schemeClr val="tx1">
                      <a:lumMod val="65000"/>
                      <a:lumOff val="35000"/>
                    </a:schemeClr>
                  </a:solidFill>
                  <a:latin typeface="+mj-lt"/>
                </a:rPr>
                <a:t>&gt;  Section 1  &gt;  Optimizations for sorting</a:t>
              </a:r>
              <a:endParaRPr lang="en-US" sz="1400" b="1" i="1" dirty="0">
                <a:solidFill>
                  <a:schemeClr val="tx1">
                    <a:lumMod val="65000"/>
                    <a:lumOff val="35000"/>
                  </a:schemeClr>
                </a:solidFill>
                <a:latin typeface="+mj-lt"/>
              </a:endParaRPr>
            </a:p>
          </p:txBody>
        </p:sp>
      </p:grpSp>
      <p:sp>
        <p:nvSpPr>
          <p:cNvPr id="31" name="Rounded Rectangle 30"/>
          <p:cNvSpPr/>
          <p:nvPr/>
        </p:nvSpPr>
        <p:spPr>
          <a:xfrm>
            <a:off x="2287339" y="4629154"/>
            <a:ext cx="3296832" cy="48465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787809" y="4670498"/>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
        <p:nvSpPr>
          <p:cNvPr id="38" name="TextBox 37"/>
          <p:cNvSpPr txBox="1"/>
          <p:nvPr/>
        </p:nvSpPr>
        <p:spPr>
          <a:xfrm>
            <a:off x="3493454" y="4688609"/>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31,33</a:t>
            </a:r>
            <a:endParaRPr lang="en-US" sz="2000" dirty="0">
              <a:solidFill>
                <a:srgbClr val="FFC000"/>
              </a:solidFill>
              <a:latin typeface="Menlo" charset="0"/>
              <a:ea typeface="Menlo" charset="0"/>
              <a:cs typeface="Menlo" charset="0"/>
            </a:endParaRPr>
          </a:p>
        </p:txBody>
      </p:sp>
      <p:sp>
        <p:nvSpPr>
          <p:cNvPr id="39" name="TextBox 38"/>
          <p:cNvSpPr txBox="1"/>
          <p:nvPr/>
        </p:nvSpPr>
        <p:spPr>
          <a:xfrm>
            <a:off x="2455258" y="4683545"/>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10,12</a:t>
            </a:r>
            <a:endParaRPr lang="en-US" sz="2000" dirty="0">
              <a:solidFill>
                <a:srgbClr val="FFC000"/>
              </a:solidFill>
              <a:latin typeface="Menlo" charset="0"/>
              <a:ea typeface="Menlo" charset="0"/>
              <a:cs typeface="Menlo" charset="0"/>
            </a:endParaRPr>
          </a:p>
        </p:txBody>
      </p:sp>
      <p:sp>
        <p:nvSpPr>
          <p:cNvPr id="5" name="TextBox 4"/>
          <p:cNvSpPr txBox="1"/>
          <p:nvPr/>
        </p:nvSpPr>
        <p:spPr>
          <a:xfrm>
            <a:off x="10172354" y="3227972"/>
            <a:ext cx="742511" cy="369332"/>
          </a:xfrm>
          <a:prstGeom prst="rect">
            <a:avLst/>
          </a:prstGeom>
          <a:solidFill>
            <a:schemeClr val="accent4">
              <a:lumMod val="20000"/>
              <a:lumOff val="80000"/>
            </a:schemeClr>
          </a:solidFill>
        </p:spPr>
        <p:txBody>
          <a:bodyPr wrap="none" rtlCol="0">
            <a:spAutoFit/>
          </a:bodyPr>
          <a:lstStyle/>
          <a:p>
            <a:r>
              <a:rPr lang="en-US" b="1" dirty="0" smtClean="0">
                <a:solidFill>
                  <a:srgbClr val="00B050"/>
                </a:solidFill>
                <a:latin typeface="Menlo" charset="0"/>
                <a:ea typeface="Menlo" charset="0"/>
                <a:cs typeface="Menlo" charset="0"/>
              </a:rPr>
              <a:t>m=33</a:t>
            </a:r>
            <a:endParaRPr lang="en-US" b="1" dirty="0">
              <a:solidFill>
                <a:srgbClr val="00B050"/>
              </a:solidFill>
              <a:latin typeface="Menlo" charset="0"/>
              <a:ea typeface="Menlo" charset="0"/>
              <a:cs typeface="Menlo" charset="0"/>
            </a:endParaRPr>
          </a:p>
        </p:txBody>
      </p:sp>
      <p:sp>
        <p:nvSpPr>
          <p:cNvPr id="21" name="TextBox 20"/>
          <p:cNvSpPr txBox="1"/>
          <p:nvPr/>
        </p:nvSpPr>
        <p:spPr>
          <a:xfrm>
            <a:off x="8831783" y="4625888"/>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18,22</a:t>
            </a:r>
            <a:endParaRPr lang="en-US" sz="2000" dirty="0">
              <a:solidFill>
                <a:srgbClr val="FFC000"/>
              </a:solidFill>
              <a:latin typeface="Menlo" charset="0"/>
              <a:ea typeface="Menlo" charset="0"/>
              <a:cs typeface="Menlo" charset="0"/>
            </a:endParaRPr>
          </a:p>
        </p:txBody>
      </p:sp>
      <p:sp>
        <p:nvSpPr>
          <p:cNvPr id="34" name="TextBox 33"/>
          <p:cNvSpPr txBox="1"/>
          <p:nvPr/>
        </p:nvSpPr>
        <p:spPr>
          <a:xfrm>
            <a:off x="8850684" y="4636852"/>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C00000"/>
                </a:solidFill>
                <a:latin typeface="Menlo" charset="0"/>
                <a:ea typeface="Menlo" charset="0"/>
                <a:cs typeface="Menlo" charset="0"/>
              </a:rPr>
              <a:t>18,22</a:t>
            </a:r>
            <a:endParaRPr lang="en-US" sz="2000" dirty="0">
              <a:solidFill>
                <a:srgbClr val="C00000"/>
              </a:solidFill>
              <a:latin typeface="Menlo" charset="0"/>
              <a:ea typeface="Menlo" charset="0"/>
              <a:cs typeface="Menlo" charset="0"/>
            </a:endParaRPr>
          </a:p>
        </p:txBody>
      </p:sp>
      <p:sp>
        <p:nvSpPr>
          <p:cNvPr id="35" name="TextBox 34"/>
          <p:cNvSpPr txBox="1"/>
          <p:nvPr/>
        </p:nvSpPr>
        <p:spPr>
          <a:xfrm>
            <a:off x="6777060" y="5641762"/>
            <a:ext cx="4886324" cy="83099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We call these values </a:t>
            </a:r>
            <a:r>
              <a:rPr lang="en-US" sz="2400" b="1" i="1" dirty="0" smtClean="0">
                <a:solidFill>
                  <a:srgbClr val="C00000"/>
                </a:solidFill>
                <a:latin typeface="+mj-lt"/>
              </a:rPr>
              <a:t>frozen</a:t>
            </a:r>
            <a:r>
              <a:rPr lang="en-US" sz="2400" dirty="0" smtClean="0">
                <a:solidFill>
                  <a:srgbClr val="C00000"/>
                </a:solidFill>
                <a:latin typeface="+mj-lt"/>
              </a:rPr>
              <a:t> </a:t>
            </a:r>
            <a:r>
              <a:rPr lang="en-US" sz="2400" dirty="0" smtClean="0">
                <a:latin typeface="+mj-lt"/>
              </a:rPr>
              <a:t>because we can’t add them to this run…</a:t>
            </a:r>
            <a:endParaRPr lang="en-US" sz="2400" i="1" dirty="0">
              <a:latin typeface="+mj-lt"/>
            </a:endParaRPr>
          </a:p>
        </p:txBody>
      </p:sp>
      <p:sp>
        <p:nvSpPr>
          <p:cNvPr id="25" name="TextBox 24"/>
          <p:cNvSpPr txBox="1"/>
          <p:nvPr/>
        </p:nvSpPr>
        <p:spPr>
          <a:xfrm>
            <a:off x="7620399" y="4613676"/>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44,55</a:t>
            </a:r>
            <a:endParaRPr lang="en-US" sz="2000" dirty="0">
              <a:solidFill>
                <a:srgbClr val="FFC000"/>
              </a:solidFill>
              <a:latin typeface="Menlo" charset="0"/>
              <a:ea typeface="Menlo" charset="0"/>
              <a:cs typeface="Menlo" charset="0"/>
            </a:endParaRPr>
          </a:p>
        </p:txBody>
      </p:sp>
      <p:sp>
        <p:nvSpPr>
          <p:cNvPr id="7" name="TextBox 6"/>
          <p:cNvSpPr txBox="1"/>
          <p:nvPr/>
        </p:nvSpPr>
        <p:spPr>
          <a:xfrm>
            <a:off x="3479589" y="4068337"/>
            <a:ext cx="958921"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57,24</a:t>
            </a:r>
            <a:endParaRPr lang="en-US" sz="2000" dirty="0">
              <a:solidFill>
                <a:srgbClr val="FFC000"/>
              </a:solidFill>
              <a:latin typeface="Menlo" charset="0"/>
              <a:ea typeface="Menlo" charset="0"/>
              <a:cs typeface="Menlo" charset="0"/>
            </a:endParaRPr>
          </a:p>
        </p:txBody>
      </p:sp>
    </p:spTree>
    <p:extLst>
      <p:ext uri="{BB962C8B-B14F-4D97-AF65-F5344CB8AC3E}">
        <p14:creationId xmlns:p14="http://schemas.microsoft.com/office/powerpoint/2010/main" val="22879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par>
                                <p:cTn id="8" presetID="1"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grpId="0" nodeType="clickEffect">
                                  <p:stCondLst>
                                    <p:cond delay="0"/>
                                  </p:stCondLst>
                                  <p:childTnLst>
                                    <p:animMotion origin="layout" path="M -2.5E-6 -1.85185E-6 L -0.2539 0.00972 " pathEditMode="relative" rAng="0" ptsTypes="AA">
                                      <p:cBhvr>
                                        <p:cTn id="13" dur="2000" fill="hold"/>
                                        <p:tgtEl>
                                          <p:spTgt spid="25"/>
                                        </p:tgtEl>
                                        <p:attrNameLst>
                                          <p:attrName>ppt_x</p:attrName>
                                          <p:attrName>ppt_y</p:attrName>
                                        </p:attrNameLst>
                                      </p:cBhvr>
                                      <p:rCtr x="-12695" y="486"/>
                                    </p:animMotion>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grpId="0" nodeType="clickEffect">
                                  <p:stCondLst>
                                    <p:cond delay="0"/>
                                  </p:stCondLst>
                                  <p:childTnLst>
                                    <p:animMotion origin="layout" path="M 4.16667E-7 -3.7037E-6 L 0.33932 0.07939 " pathEditMode="relative" rAng="0" ptsTypes="AA">
                                      <p:cBhvr>
                                        <p:cTn id="17" dur="2000" fill="hold"/>
                                        <p:tgtEl>
                                          <p:spTgt spid="7"/>
                                        </p:tgtEl>
                                        <p:attrNameLst>
                                          <p:attrName>ppt_x</p:attrName>
                                          <p:attrName>ppt_y</p:attrName>
                                        </p:attrNameLst>
                                      </p:cBhvr>
                                      <p:rCtr x="16927" y="405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25" grpId="0" animBg="1"/>
      <p:bldP spid="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Repacking</a:t>
            </a:r>
            <a:r>
              <a:rPr lang="en-US" dirty="0"/>
              <a:t> </a:t>
            </a:r>
            <a:r>
              <a:rPr lang="en-US" dirty="0" smtClean="0"/>
              <a:t>Example: 3 page buffer</a:t>
            </a:r>
            <a:endParaRPr lang="en-US" dirty="0"/>
          </a:p>
        </p:txBody>
      </p:sp>
      <p:sp>
        <p:nvSpPr>
          <p:cNvPr id="3" name="Content Placeholder 2"/>
          <p:cNvSpPr>
            <a:spLocks noGrp="1"/>
          </p:cNvSpPr>
          <p:nvPr>
            <p:ph idx="1"/>
          </p:nvPr>
        </p:nvSpPr>
        <p:spPr/>
        <p:txBody>
          <a:bodyPr/>
          <a:lstStyle/>
          <a:p>
            <a:r>
              <a:rPr lang="en-US" dirty="0" smtClean="0"/>
              <a:t>Now, however, </a:t>
            </a:r>
            <a:r>
              <a:rPr lang="en-US" b="1" i="1" dirty="0" smtClean="0"/>
              <a:t>the smallest values are less than the largest (last) in the sorted run…</a:t>
            </a:r>
            <a:endParaRPr lang="en-US" dirty="0" smtClean="0"/>
          </a:p>
        </p:txBody>
      </p:sp>
      <p:sp>
        <p:nvSpPr>
          <p:cNvPr id="4" name="Can 3"/>
          <p:cNvSpPr/>
          <p:nvPr/>
        </p:nvSpPr>
        <p:spPr>
          <a:xfrm>
            <a:off x="2210655" y="2928938"/>
            <a:ext cx="3457575" cy="3568500"/>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6" name="Rounded Rectangle 5"/>
          <p:cNvSpPr/>
          <p:nvPr/>
        </p:nvSpPr>
        <p:spPr>
          <a:xfrm>
            <a:off x="2308214" y="3513713"/>
            <a:ext cx="3296832" cy="101531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513542" y="2400008"/>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10" name="Group 9"/>
          <p:cNvGrpSpPr/>
          <p:nvPr/>
        </p:nvGrpSpPr>
        <p:grpSpPr>
          <a:xfrm>
            <a:off x="7093877" y="2928938"/>
            <a:ext cx="4259923" cy="2456273"/>
            <a:chOff x="7403799" y="1406844"/>
            <a:chExt cx="4259923" cy="2456273"/>
          </a:xfrm>
        </p:grpSpPr>
        <p:grpSp>
          <p:nvGrpSpPr>
            <p:cNvPr id="11" name="Group 10"/>
            <p:cNvGrpSpPr/>
            <p:nvPr/>
          </p:nvGrpSpPr>
          <p:grpSpPr>
            <a:xfrm>
              <a:off x="7403799" y="1406844"/>
              <a:ext cx="4259923" cy="2456273"/>
              <a:chOff x="7466322" y="1027906"/>
              <a:chExt cx="4259923" cy="2456273"/>
            </a:xfrm>
          </p:grpSpPr>
          <p:sp>
            <p:nvSpPr>
              <p:cNvPr id="15" name="Rectangle 14"/>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16" name="Rectangle 15"/>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TextBox 16"/>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18" name="TextBox 17"/>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12" name="Rounded Rectangle 11"/>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ight Arrow 18"/>
          <p:cNvSpPr/>
          <p:nvPr/>
        </p:nvSpPr>
        <p:spPr>
          <a:xfrm>
            <a:off x="5806814" y="444414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0" name="Right Arrow 19"/>
          <p:cNvSpPr/>
          <p:nvPr/>
        </p:nvSpPr>
        <p:spPr>
          <a:xfrm rot="10800000">
            <a:off x="5806813" y="489530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2" name="TextBox 21"/>
          <p:cNvSpPr txBox="1"/>
          <p:nvPr/>
        </p:nvSpPr>
        <p:spPr>
          <a:xfrm>
            <a:off x="1808684" y="3883671"/>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grpSp>
        <p:nvGrpSpPr>
          <p:cNvPr id="28" name="Group 27"/>
          <p:cNvGrpSpPr/>
          <p:nvPr/>
        </p:nvGrpSpPr>
        <p:grpSpPr>
          <a:xfrm>
            <a:off x="0" y="-22510"/>
            <a:ext cx="12192000" cy="307777"/>
            <a:chOff x="0" y="-22510"/>
            <a:chExt cx="12192000" cy="307777"/>
          </a:xfrm>
        </p:grpSpPr>
        <p:sp>
          <p:nvSpPr>
            <p:cNvPr id="29" name="Rectangle 2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0" name="TextBox 29"/>
            <p:cNvSpPr txBox="1"/>
            <p:nvPr/>
          </p:nvSpPr>
          <p:spPr>
            <a:xfrm>
              <a:off x="188780" y="-22510"/>
              <a:ext cx="3876189" cy="307777"/>
            </a:xfrm>
            <a:prstGeom prst="rect">
              <a:avLst/>
            </a:prstGeom>
            <a:noFill/>
          </p:spPr>
          <p:txBody>
            <a:bodyPr wrap="none" rtlCol="0">
              <a:spAutoFit/>
            </a:bodyPr>
            <a:lstStyle/>
            <a:p>
              <a:r>
                <a:rPr lang="en-US" sz="1400" b="1" i="1" smtClean="0">
                  <a:solidFill>
                    <a:schemeClr val="tx1">
                      <a:lumMod val="65000"/>
                      <a:lumOff val="35000"/>
                    </a:schemeClr>
                  </a:solidFill>
                  <a:latin typeface="+mj-lt"/>
                </a:rPr>
                <a:t>Lecture 12  </a:t>
              </a:r>
              <a:r>
                <a:rPr lang="en-US" sz="1400" b="1" i="1" dirty="0" smtClean="0">
                  <a:solidFill>
                    <a:schemeClr val="tx1">
                      <a:lumMod val="65000"/>
                      <a:lumOff val="35000"/>
                    </a:schemeClr>
                  </a:solidFill>
                  <a:latin typeface="+mj-lt"/>
                </a:rPr>
                <a:t>&gt;  Section 1  &gt;  Optimizations for sorting</a:t>
              </a:r>
              <a:endParaRPr lang="en-US" sz="1400" b="1" i="1" dirty="0">
                <a:solidFill>
                  <a:schemeClr val="tx1">
                    <a:lumMod val="65000"/>
                    <a:lumOff val="35000"/>
                  </a:schemeClr>
                </a:solidFill>
                <a:latin typeface="+mj-lt"/>
              </a:endParaRPr>
            </a:p>
          </p:txBody>
        </p:sp>
      </p:grpSp>
      <p:sp>
        <p:nvSpPr>
          <p:cNvPr id="31" name="Rounded Rectangle 30"/>
          <p:cNvSpPr/>
          <p:nvPr/>
        </p:nvSpPr>
        <p:spPr>
          <a:xfrm>
            <a:off x="2287339" y="4629154"/>
            <a:ext cx="3296832" cy="100319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787809" y="4670498"/>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
        <p:nvSpPr>
          <p:cNvPr id="38" name="TextBox 37"/>
          <p:cNvSpPr txBox="1"/>
          <p:nvPr/>
        </p:nvSpPr>
        <p:spPr>
          <a:xfrm>
            <a:off x="3493454" y="4688609"/>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31,33</a:t>
            </a:r>
            <a:endParaRPr lang="en-US" sz="2000" dirty="0">
              <a:solidFill>
                <a:srgbClr val="FFC000"/>
              </a:solidFill>
              <a:latin typeface="Menlo" charset="0"/>
              <a:ea typeface="Menlo" charset="0"/>
              <a:cs typeface="Menlo" charset="0"/>
            </a:endParaRPr>
          </a:p>
        </p:txBody>
      </p:sp>
      <p:sp>
        <p:nvSpPr>
          <p:cNvPr id="39" name="TextBox 38"/>
          <p:cNvSpPr txBox="1"/>
          <p:nvPr/>
        </p:nvSpPr>
        <p:spPr>
          <a:xfrm>
            <a:off x="2455258" y="4683545"/>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10,12</a:t>
            </a:r>
            <a:endParaRPr lang="en-US" sz="2000" dirty="0">
              <a:solidFill>
                <a:srgbClr val="FFC000"/>
              </a:solidFill>
              <a:latin typeface="Menlo" charset="0"/>
              <a:ea typeface="Menlo" charset="0"/>
              <a:cs typeface="Menlo" charset="0"/>
            </a:endParaRPr>
          </a:p>
        </p:txBody>
      </p:sp>
      <p:sp>
        <p:nvSpPr>
          <p:cNvPr id="5" name="TextBox 4"/>
          <p:cNvSpPr txBox="1"/>
          <p:nvPr/>
        </p:nvSpPr>
        <p:spPr>
          <a:xfrm>
            <a:off x="10172354" y="3227972"/>
            <a:ext cx="742511" cy="369332"/>
          </a:xfrm>
          <a:prstGeom prst="rect">
            <a:avLst/>
          </a:prstGeom>
          <a:solidFill>
            <a:schemeClr val="accent4">
              <a:lumMod val="20000"/>
              <a:lumOff val="80000"/>
            </a:schemeClr>
          </a:solidFill>
        </p:spPr>
        <p:txBody>
          <a:bodyPr wrap="none" rtlCol="0">
            <a:spAutoFit/>
          </a:bodyPr>
          <a:lstStyle/>
          <a:p>
            <a:r>
              <a:rPr lang="en-US" b="1" dirty="0" smtClean="0">
                <a:solidFill>
                  <a:srgbClr val="00B050"/>
                </a:solidFill>
                <a:latin typeface="Menlo" charset="0"/>
                <a:ea typeface="Menlo" charset="0"/>
                <a:cs typeface="Menlo" charset="0"/>
              </a:rPr>
              <a:t>m=55</a:t>
            </a:r>
            <a:endParaRPr lang="en-US" b="1" dirty="0">
              <a:solidFill>
                <a:srgbClr val="00B050"/>
              </a:solidFill>
              <a:latin typeface="Menlo" charset="0"/>
              <a:ea typeface="Menlo" charset="0"/>
              <a:cs typeface="Menlo" charset="0"/>
            </a:endParaRPr>
          </a:p>
        </p:txBody>
      </p:sp>
      <p:sp>
        <p:nvSpPr>
          <p:cNvPr id="25" name="TextBox 24"/>
          <p:cNvSpPr txBox="1"/>
          <p:nvPr/>
        </p:nvSpPr>
        <p:spPr>
          <a:xfrm>
            <a:off x="4553018" y="4683545"/>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44,55</a:t>
            </a:r>
            <a:endParaRPr lang="en-US" sz="2000" dirty="0">
              <a:solidFill>
                <a:srgbClr val="FFC000"/>
              </a:solidFill>
              <a:latin typeface="Menlo" charset="0"/>
              <a:ea typeface="Menlo" charset="0"/>
              <a:cs typeface="Menlo" charset="0"/>
            </a:endParaRPr>
          </a:p>
        </p:txBody>
      </p:sp>
      <p:sp>
        <p:nvSpPr>
          <p:cNvPr id="7" name="TextBox 6"/>
          <p:cNvSpPr txBox="1"/>
          <p:nvPr/>
        </p:nvSpPr>
        <p:spPr>
          <a:xfrm>
            <a:off x="7605785" y="4625116"/>
            <a:ext cx="958921"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57,</a:t>
            </a:r>
            <a:r>
              <a:rPr lang="en-US" sz="2000" dirty="0" smtClean="0">
                <a:solidFill>
                  <a:srgbClr val="C00000"/>
                </a:solidFill>
                <a:latin typeface="Menlo" charset="0"/>
                <a:ea typeface="Menlo" charset="0"/>
                <a:cs typeface="Menlo" charset="0"/>
              </a:rPr>
              <a:t>24</a:t>
            </a:r>
            <a:endParaRPr lang="en-US" sz="2000" dirty="0">
              <a:solidFill>
                <a:srgbClr val="C00000"/>
              </a:solidFill>
              <a:latin typeface="Menlo" charset="0"/>
              <a:ea typeface="Menlo" charset="0"/>
              <a:cs typeface="Menlo" charset="0"/>
            </a:endParaRPr>
          </a:p>
        </p:txBody>
      </p:sp>
      <p:sp>
        <p:nvSpPr>
          <p:cNvPr id="33" name="TextBox 32"/>
          <p:cNvSpPr txBox="1"/>
          <p:nvPr/>
        </p:nvSpPr>
        <p:spPr>
          <a:xfrm>
            <a:off x="8850684" y="4636852"/>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C00000"/>
                </a:solidFill>
                <a:latin typeface="Menlo" charset="0"/>
                <a:ea typeface="Menlo" charset="0"/>
                <a:cs typeface="Menlo" charset="0"/>
              </a:rPr>
              <a:t>18,22</a:t>
            </a:r>
            <a:endParaRPr lang="en-US" sz="2000" dirty="0">
              <a:solidFill>
                <a:srgbClr val="C00000"/>
              </a:solidFill>
              <a:latin typeface="Menlo" charset="0"/>
              <a:ea typeface="Menlo" charset="0"/>
              <a:cs typeface="Menlo" charset="0"/>
            </a:endParaRPr>
          </a:p>
        </p:txBody>
      </p:sp>
      <p:sp>
        <p:nvSpPr>
          <p:cNvPr id="8" name="TextBox 7"/>
          <p:cNvSpPr txBox="1"/>
          <p:nvPr/>
        </p:nvSpPr>
        <p:spPr>
          <a:xfrm>
            <a:off x="4542963" y="4068337"/>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3,98</a:t>
            </a:r>
            <a:endParaRPr lang="en-US" sz="2000" dirty="0">
              <a:solidFill>
                <a:srgbClr val="FFC000"/>
              </a:solidFill>
              <a:latin typeface="Menlo" charset="0"/>
              <a:ea typeface="Menlo" charset="0"/>
              <a:cs typeface="Menlo" charset="0"/>
            </a:endParaRPr>
          </a:p>
        </p:txBody>
      </p:sp>
    </p:spTree>
    <p:extLst>
      <p:ext uri="{BB962C8B-B14F-4D97-AF65-F5344CB8AC3E}">
        <p14:creationId xmlns:p14="http://schemas.microsoft.com/office/powerpoint/2010/main" val="854551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25E-6 -3.7037E-6 L 0.45195 0.08125 " pathEditMode="relative" rAng="0" ptsTypes="AA">
                                      <p:cBhvr>
                                        <p:cTn id="6" dur="2000" fill="hold"/>
                                        <p:tgtEl>
                                          <p:spTgt spid="8"/>
                                        </p:tgtEl>
                                        <p:attrNameLst>
                                          <p:attrName>ppt_x</p:attrName>
                                          <p:attrName>ppt_y</p:attrName>
                                        </p:attrNameLst>
                                      </p:cBhvr>
                                      <p:rCtr x="22591" y="405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Repacking</a:t>
            </a:r>
            <a:r>
              <a:rPr lang="en-US" dirty="0"/>
              <a:t> </a:t>
            </a:r>
            <a:r>
              <a:rPr lang="en-US" dirty="0" smtClean="0"/>
              <a:t>Example: 3 page buffer</a:t>
            </a:r>
            <a:endParaRPr lang="en-US" dirty="0"/>
          </a:p>
        </p:txBody>
      </p:sp>
      <p:sp>
        <p:nvSpPr>
          <p:cNvPr id="3" name="Content Placeholder 2"/>
          <p:cNvSpPr>
            <a:spLocks noGrp="1"/>
          </p:cNvSpPr>
          <p:nvPr>
            <p:ph idx="1"/>
          </p:nvPr>
        </p:nvSpPr>
        <p:spPr/>
        <p:txBody>
          <a:bodyPr/>
          <a:lstStyle/>
          <a:p>
            <a:r>
              <a:rPr lang="en-US" dirty="0" smtClean="0"/>
              <a:t>Now, however, </a:t>
            </a:r>
            <a:r>
              <a:rPr lang="en-US" b="1" i="1" dirty="0" smtClean="0"/>
              <a:t>the smallest values are less than the largest (last) in the sorted run…</a:t>
            </a:r>
            <a:endParaRPr lang="en-US" dirty="0" smtClean="0"/>
          </a:p>
        </p:txBody>
      </p:sp>
      <p:sp>
        <p:nvSpPr>
          <p:cNvPr id="4" name="Can 3"/>
          <p:cNvSpPr/>
          <p:nvPr/>
        </p:nvSpPr>
        <p:spPr>
          <a:xfrm>
            <a:off x="2210655" y="2928938"/>
            <a:ext cx="3457575" cy="3568500"/>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6" name="Rounded Rectangle 5"/>
          <p:cNvSpPr/>
          <p:nvPr/>
        </p:nvSpPr>
        <p:spPr>
          <a:xfrm>
            <a:off x="2308214" y="3513713"/>
            <a:ext cx="3296832" cy="101531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513542" y="2400008"/>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10" name="Group 9"/>
          <p:cNvGrpSpPr/>
          <p:nvPr/>
        </p:nvGrpSpPr>
        <p:grpSpPr>
          <a:xfrm>
            <a:off x="7093877" y="2928938"/>
            <a:ext cx="4259923" cy="2456273"/>
            <a:chOff x="7403799" y="1406844"/>
            <a:chExt cx="4259923" cy="2456273"/>
          </a:xfrm>
        </p:grpSpPr>
        <p:grpSp>
          <p:nvGrpSpPr>
            <p:cNvPr id="11" name="Group 10"/>
            <p:cNvGrpSpPr/>
            <p:nvPr/>
          </p:nvGrpSpPr>
          <p:grpSpPr>
            <a:xfrm>
              <a:off x="7403799" y="1406844"/>
              <a:ext cx="4259923" cy="2456273"/>
              <a:chOff x="7466322" y="1027906"/>
              <a:chExt cx="4259923" cy="2456273"/>
            </a:xfrm>
          </p:grpSpPr>
          <p:sp>
            <p:nvSpPr>
              <p:cNvPr id="15" name="Rectangle 14"/>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16" name="Rectangle 15"/>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TextBox 16"/>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18" name="TextBox 17"/>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12" name="Rounded Rectangle 11"/>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ight Arrow 18"/>
          <p:cNvSpPr/>
          <p:nvPr/>
        </p:nvSpPr>
        <p:spPr>
          <a:xfrm>
            <a:off x="5806814" y="444414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0" name="Right Arrow 19"/>
          <p:cNvSpPr/>
          <p:nvPr/>
        </p:nvSpPr>
        <p:spPr>
          <a:xfrm rot="10800000">
            <a:off x="5806813" y="489530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2" name="TextBox 21"/>
          <p:cNvSpPr txBox="1"/>
          <p:nvPr/>
        </p:nvSpPr>
        <p:spPr>
          <a:xfrm>
            <a:off x="1808684" y="3883671"/>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grpSp>
        <p:nvGrpSpPr>
          <p:cNvPr id="28" name="Group 27"/>
          <p:cNvGrpSpPr/>
          <p:nvPr/>
        </p:nvGrpSpPr>
        <p:grpSpPr>
          <a:xfrm>
            <a:off x="0" y="-22510"/>
            <a:ext cx="12192000" cy="307777"/>
            <a:chOff x="0" y="-22510"/>
            <a:chExt cx="12192000" cy="307777"/>
          </a:xfrm>
        </p:grpSpPr>
        <p:sp>
          <p:nvSpPr>
            <p:cNvPr id="29" name="Rectangle 2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0" name="TextBox 29"/>
            <p:cNvSpPr txBox="1"/>
            <p:nvPr/>
          </p:nvSpPr>
          <p:spPr>
            <a:xfrm>
              <a:off x="188780" y="-22510"/>
              <a:ext cx="3876189" cy="307777"/>
            </a:xfrm>
            <a:prstGeom prst="rect">
              <a:avLst/>
            </a:prstGeom>
            <a:noFill/>
          </p:spPr>
          <p:txBody>
            <a:bodyPr wrap="none" rtlCol="0">
              <a:spAutoFit/>
            </a:bodyPr>
            <a:lstStyle/>
            <a:p>
              <a:r>
                <a:rPr lang="en-US" sz="1400" b="1" i="1" smtClean="0">
                  <a:solidFill>
                    <a:schemeClr val="tx1">
                      <a:lumMod val="65000"/>
                      <a:lumOff val="35000"/>
                    </a:schemeClr>
                  </a:solidFill>
                  <a:latin typeface="+mj-lt"/>
                </a:rPr>
                <a:t>Lecture 12  </a:t>
              </a:r>
              <a:r>
                <a:rPr lang="en-US" sz="1400" b="1" i="1" dirty="0" smtClean="0">
                  <a:solidFill>
                    <a:schemeClr val="tx1">
                      <a:lumMod val="65000"/>
                      <a:lumOff val="35000"/>
                    </a:schemeClr>
                  </a:solidFill>
                  <a:latin typeface="+mj-lt"/>
                </a:rPr>
                <a:t>&gt;  Section 1  &gt;  Optimizations for sorting</a:t>
              </a:r>
              <a:endParaRPr lang="en-US" sz="1400" b="1" i="1" dirty="0">
                <a:solidFill>
                  <a:schemeClr val="tx1">
                    <a:lumMod val="65000"/>
                    <a:lumOff val="35000"/>
                  </a:schemeClr>
                </a:solidFill>
                <a:latin typeface="+mj-lt"/>
              </a:endParaRPr>
            </a:p>
          </p:txBody>
        </p:sp>
      </p:grpSp>
      <p:sp>
        <p:nvSpPr>
          <p:cNvPr id="31" name="Rounded Rectangle 30"/>
          <p:cNvSpPr/>
          <p:nvPr/>
        </p:nvSpPr>
        <p:spPr>
          <a:xfrm>
            <a:off x="2287339" y="4629154"/>
            <a:ext cx="3296832" cy="100319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787809" y="4670498"/>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
        <p:nvSpPr>
          <p:cNvPr id="38" name="TextBox 37"/>
          <p:cNvSpPr txBox="1"/>
          <p:nvPr/>
        </p:nvSpPr>
        <p:spPr>
          <a:xfrm>
            <a:off x="3493454" y="4688609"/>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31,33</a:t>
            </a:r>
            <a:endParaRPr lang="en-US" sz="2000" dirty="0">
              <a:solidFill>
                <a:srgbClr val="FFC000"/>
              </a:solidFill>
              <a:latin typeface="Menlo" charset="0"/>
              <a:ea typeface="Menlo" charset="0"/>
              <a:cs typeface="Menlo" charset="0"/>
            </a:endParaRPr>
          </a:p>
        </p:txBody>
      </p:sp>
      <p:sp>
        <p:nvSpPr>
          <p:cNvPr id="39" name="TextBox 38"/>
          <p:cNvSpPr txBox="1"/>
          <p:nvPr/>
        </p:nvSpPr>
        <p:spPr>
          <a:xfrm>
            <a:off x="2455258" y="4683545"/>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10,12</a:t>
            </a:r>
            <a:endParaRPr lang="en-US" sz="2000" dirty="0">
              <a:solidFill>
                <a:srgbClr val="FFC000"/>
              </a:solidFill>
              <a:latin typeface="Menlo" charset="0"/>
              <a:ea typeface="Menlo" charset="0"/>
              <a:cs typeface="Menlo" charset="0"/>
            </a:endParaRPr>
          </a:p>
        </p:txBody>
      </p:sp>
      <p:sp>
        <p:nvSpPr>
          <p:cNvPr id="5" name="TextBox 4"/>
          <p:cNvSpPr txBox="1"/>
          <p:nvPr/>
        </p:nvSpPr>
        <p:spPr>
          <a:xfrm>
            <a:off x="10172354" y="3227972"/>
            <a:ext cx="742511" cy="369332"/>
          </a:xfrm>
          <a:prstGeom prst="rect">
            <a:avLst/>
          </a:prstGeom>
          <a:solidFill>
            <a:schemeClr val="accent4">
              <a:lumMod val="20000"/>
              <a:lumOff val="80000"/>
            </a:schemeClr>
          </a:solidFill>
        </p:spPr>
        <p:txBody>
          <a:bodyPr wrap="none" rtlCol="0">
            <a:spAutoFit/>
          </a:bodyPr>
          <a:lstStyle/>
          <a:p>
            <a:r>
              <a:rPr lang="en-US" b="1" dirty="0" smtClean="0">
                <a:solidFill>
                  <a:srgbClr val="00B050"/>
                </a:solidFill>
                <a:latin typeface="Menlo" charset="0"/>
                <a:ea typeface="Menlo" charset="0"/>
                <a:cs typeface="Menlo" charset="0"/>
              </a:rPr>
              <a:t>m=55</a:t>
            </a:r>
            <a:endParaRPr lang="en-US" b="1" dirty="0">
              <a:solidFill>
                <a:srgbClr val="00B050"/>
              </a:solidFill>
              <a:latin typeface="Menlo" charset="0"/>
              <a:ea typeface="Menlo" charset="0"/>
              <a:cs typeface="Menlo" charset="0"/>
            </a:endParaRPr>
          </a:p>
        </p:txBody>
      </p:sp>
      <p:sp>
        <p:nvSpPr>
          <p:cNvPr id="25" name="TextBox 24"/>
          <p:cNvSpPr txBox="1"/>
          <p:nvPr/>
        </p:nvSpPr>
        <p:spPr>
          <a:xfrm>
            <a:off x="4553018" y="4683545"/>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44,55</a:t>
            </a:r>
            <a:endParaRPr lang="en-US" sz="2000" dirty="0">
              <a:solidFill>
                <a:srgbClr val="FFC000"/>
              </a:solidFill>
              <a:latin typeface="Menlo" charset="0"/>
              <a:ea typeface="Menlo" charset="0"/>
              <a:cs typeface="Menlo" charset="0"/>
            </a:endParaRPr>
          </a:p>
        </p:txBody>
      </p:sp>
      <p:sp>
        <p:nvSpPr>
          <p:cNvPr id="7" name="TextBox 6"/>
          <p:cNvSpPr txBox="1"/>
          <p:nvPr/>
        </p:nvSpPr>
        <p:spPr>
          <a:xfrm>
            <a:off x="7605785" y="4625116"/>
            <a:ext cx="958921"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57,</a:t>
            </a:r>
            <a:r>
              <a:rPr lang="en-US" sz="2000" dirty="0" smtClean="0">
                <a:solidFill>
                  <a:srgbClr val="C00000"/>
                </a:solidFill>
                <a:latin typeface="Menlo" charset="0"/>
                <a:ea typeface="Menlo" charset="0"/>
                <a:cs typeface="Menlo" charset="0"/>
              </a:rPr>
              <a:t>24</a:t>
            </a:r>
            <a:endParaRPr lang="en-US" sz="2000" dirty="0">
              <a:solidFill>
                <a:srgbClr val="C00000"/>
              </a:solidFill>
              <a:latin typeface="Menlo" charset="0"/>
              <a:ea typeface="Menlo" charset="0"/>
              <a:cs typeface="Menlo" charset="0"/>
            </a:endParaRPr>
          </a:p>
        </p:txBody>
      </p:sp>
      <p:sp>
        <p:nvSpPr>
          <p:cNvPr id="33" name="TextBox 32"/>
          <p:cNvSpPr txBox="1"/>
          <p:nvPr/>
        </p:nvSpPr>
        <p:spPr>
          <a:xfrm>
            <a:off x="8850684" y="4636852"/>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C00000"/>
                </a:solidFill>
                <a:latin typeface="Menlo" charset="0"/>
                <a:ea typeface="Menlo" charset="0"/>
                <a:cs typeface="Menlo" charset="0"/>
              </a:rPr>
              <a:t>18,22</a:t>
            </a:r>
            <a:endParaRPr lang="en-US" sz="2000" dirty="0">
              <a:solidFill>
                <a:srgbClr val="C00000"/>
              </a:solidFill>
              <a:latin typeface="Menlo" charset="0"/>
              <a:ea typeface="Menlo" charset="0"/>
              <a:cs typeface="Menlo" charset="0"/>
            </a:endParaRPr>
          </a:p>
        </p:txBody>
      </p:sp>
      <p:sp>
        <p:nvSpPr>
          <p:cNvPr id="8" name="TextBox 7"/>
          <p:cNvSpPr txBox="1"/>
          <p:nvPr/>
        </p:nvSpPr>
        <p:spPr>
          <a:xfrm>
            <a:off x="10043155" y="4625848"/>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C00000"/>
                </a:solidFill>
                <a:latin typeface="Menlo" charset="0"/>
                <a:ea typeface="Menlo" charset="0"/>
                <a:cs typeface="Menlo" charset="0"/>
              </a:rPr>
              <a:t>3,</a:t>
            </a:r>
            <a:r>
              <a:rPr lang="en-US" sz="2000" dirty="0" smtClean="0">
                <a:solidFill>
                  <a:srgbClr val="FFC000"/>
                </a:solidFill>
                <a:latin typeface="Menlo" charset="0"/>
                <a:ea typeface="Menlo" charset="0"/>
                <a:cs typeface="Menlo" charset="0"/>
              </a:rPr>
              <a:t>98</a:t>
            </a:r>
            <a:endParaRPr lang="en-US" sz="2000" dirty="0">
              <a:solidFill>
                <a:srgbClr val="FFC000"/>
              </a:solidFill>
              <a:latin typeface="Menlo" charset="0"/>
              <a:ea typeface="Menlo" charset="0"/>
              <a:cs typeface="Menlo" charset="0"/>
            </a:endParaRPr>
          </a:p>
        </p:txBody>
      </p:sp>
    </p:spTree>
    <p:extLst>
      <p:ext uri="{BB962C8B-B14F-4D97-AF65-F5344CB8AC3E}">
        <p14:creationId xmlns:p14="http://schemas.microsoft.com/office/powerpoint/2010/main" val="146894431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Repacking</a:t>
            </a:r>
            <a:r>
              <a:rPr lang="en-US" dirty="0"/>
              <a:t> </a:t>
            </a:r>
            <a:r>
              <a:rPr lang="en-US" dirty="0" smtClean="0"/>
              <a:t>Example: 3 page buffer</a:t>
            </a:r>
            <a:endParaRPr lang="en-US" dirty="0"/>
          </a:p>
        </p:txBody>
      </p:sp>
      <p:sp>
        <p:nvSpPr>
          <p:cNvPr id="3" name="Content Placeholder 2"/>
          <p:cNvSpPr>
            <a:spLocks noGrp="1"/>
          </p:cNvSpPr>
          <p:nvPr>
            <p:ph idx="1"/>
          </p:nvPr>
        </p:nvSpPr>
        <p:spPr/>
        <p:txBody>
          <a:bodyPr/>
          <a:lstStyle/>
          <a:p>
            <a:r>
              <a:rPr lang="en-US" dirty="0" smtClean="0"/>
              <a:t>Now, however, </a:t>
            </a:r>
            <a:r>
              <a:rPr lang="en-US" b="1" i="1" dirty="0" smtClean="0"/>
              <a:t>the smallest values are less than the largest (last) in the sorted run…</a:t>
            </a:r>
            <a:endParaRPr lang="en-US" dirty="0" smtClean="0"/>
          </a:p>
        </p:txBody>
      </p:sp>
      <p:sp>
        <p:nvSpPr>
          <p:cNvPr id="4" name="Can 3"/>
          <p:cNvSpPr/>
          <p:nvPr/>
        </p:nvSpPr>
        <p:spPr>
          <a:xfrm>
            <a:off x="2210655" y="2928938"/>
            <a:ext cx="3457575" cy="3568500"/>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6" name="Rounded Rectangle 5"/>
          <p:cNvSpPr/>
          <p:nvPr/>
        </p:nvSpPr>
        <p:spPr>
          <a:xfrm>
            <a:off x="2308214" y="3513713"/>
            <a:ext cx="3296832" cy="101531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513542" y="2400008"/>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10" name="Group 9"/>
          <p:cNvGrpSpPr/>
          <p:nvPr/>
        </p:nvGrpSpPr>
        <p:grpSpPr>
          <a:xfrm>
            <a:off x="7093877" y="2928938"/>
            <a:ext cx="4259923" cy="2456273"/>
            <a:chOff x="7403799" y="1406844"/>
            <a:chExt cx="4259923" cy="2456273"/>
          </a:xfrm>
        </p:grpSpPr>
        <p:grpSp>
          <p:nvGrpSpPr>
            <p:cNvPr id="11" name="Group 10"/>
            <p:cNvGrpSpPr/>
            <p:nvPr/>
          </p:nvGrpSpPr>
          <p:grpSpPr>
            <a:xfrm>
              <a:off x="7403799" y="1406844"/>
              <a:ext cx="4259923" cy="2456273"/>
              <a:chOff x="7466322" y="1027906"/>
              <a:chExt cx="4259923" cy="2456273"/>
            </a:xfrm>
          </p:grpSpPr>
          <p:sp>
            <p:nvSpPr>
              <p:cNvPr id="15" name="Rectangle 14"/>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16" name="Rectangle 15"/>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TextBox 16"/>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18" name="TextBox 17"/>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12" name="Rounded Rectangle 11"/>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ight Arrow 18"/>
          <p:cNvSpPr/>
          <p:nvPr/>
        </p:nvSpPr>
        <p:spPr>
          <a:xfrm>
            <a:off x="5806814" y="444414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0" name="Right Arrow 19"/>
          <p:cNvSpPr/>
          <p:nvPr/>
        </p:nvSpPr>
        <p:spPr>
          <a:xfrm rot="10800000">
            <a:off x="5806813" y="489530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2" name="TextBox 21"/>
          <p:cNvSpPr txBox="1"/>
          <p:nvPr/>
        </p:nvSpPr>
        <p:spPr>
          <a:xfrm>
            <a:off x="1808684" y="3883671"/>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grpSp>
        <p:nvGrpSpPr>
          <p:cNvPr id="28" name="Group 27"/>
          <p:cNvGrpSpPr/>
          <p:nvPr/>
        </p:nvGrpSpPr>
        <p:grpSpPr>
          <a:xfrm>
            <a:off x="0" y="-22510"/>
            <a:ext cx="12192000" cy="307777"/>
            <a:chOff x="0" y="-22510"/>
            <a:chExt cx="12192000" cy="307777"/>
          </a:xfrm>
        </p:grpSpPr>
        <p:sp>
          <p:nvSpPr>
            <p:cNvPr id="29" name="Rectangle 2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0" name="TextBox 29"/>
            <p:cNvSpPr txBox="1"/>
            <p:nvPr/>
          </p:nvSpPr>
          <p:spPr>
            <a:xfrm>
              <a:off x="188780" y="-22510"/>
              <a:ext cx="3876189" cy="307777"/>
            </a:xfrm>
            <a:prstGeom prst="rect">
              <a:avLst/>
            </a:prstGeom>
            <a:noFill/>
          </p:spPr>
          <p:txBody>
            <a:bodyPr wrap="none" rtlCol="0">
              <a:spAutoFit/>
            </a:bodyPr>
            <a:lstStyle/>
            <a:p>
              <a:r>
                <a:rPr lang="en-US" sz="1400" b="1" i="1" smtClean="0">
                  <a:solidFill>
                    <a:schemeClr val="tx1">
                      <a:lumMod val="65000"/>
                      <a:lumOff val="35000"/>
                    </a:schemeClr>
                  </a:solidFill>
                  <a:latin typeface="+mj-lt"/>
                </a:rPr>
                <a:t>Lecture 12  </a:t>
              </a:r>
              <a:r>
                <a:rPr lang="en-US" sz="1400" b="1" i="1" dirty="0" smtClean="0">
                  <a:solidFill>
                    <a:schemeClr val="tx1">
                      <a:lumMod val="65000"/>
                      <a:lumOff val="35000"/>
                    </a:schemeClr>
                  </a:solidFill>
                  <a:latin typeface="+mj-lt"/>
                </a:rPr>
                <a:t>&gt;  Section 1  &gt;  Optimizations for sorting</a:t>
              </a:r>
              <a:endParaRPr lang="en-US" sz="1400" b="1" i="1" dirty="0">
                <a:solidFill>
                  <a:schemeClr val="tx1">
                    <a:lumMod val="65000"/>
                    <a:lumOff val="35000"/>
                  </a:schemeClr>
                </a:solidFill>
                <a:latin typeface="+mj-lt"/>
              </a:endParaRPr>
            </a:p>
          </p:txBody>
        </p:sp>
      </p:grpSp>
      <p:sp>
        <p:nvSpPr>
          <p:cNvPr id="31" name="Rounded Rectangle 30"/>
          <p:cNvSpPr/>
          <p:nvPr/>
        </p:nvSpPr>
        <p:spPr>
          <a:xfrm>
            <a:off x="2287339" y="4629154"/>
            <a:ext cx="3296832" cy="100319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787809" y="4670498"/>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
        <p:nvSpPr>
          <p:cNvPr id="38" name="TextBox 37"/>
          <p:cNvSpPr txBox="1"/>
          <p:nvPr/>
        </p:nvSpPr>
        <p:spPr>
          <a:xfrm>
            <a:off x="3493454" y="4688609"/>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31,33</a:t>
            </a:r>
            <a:endParaRPr lang="en-US" sz="2000" dirty="0">
              <a:solidFill>
                <a:srgbClr val="FFC000"/>
              </a:solidFill>
              <a:latin typeface="Menlo" charset="0"/>
              <a:ea typeface="Menlo" charset="0"/>
              <a:cs typeface="Menlo" charset="0"/>
            </a:endParaRPr>
          </a:p>
        </p:txBody>
      </p:sp>
      <p:sp>
        <p:nvSpPr>
          <p:cNvPr id="39" name="TextBox 38"/>
          <p:cNvSpPr txBox="1"/>
          <p:nvPr/>
        </p:nvSpPr>
        <p:spPr>
          <a:xfrm>
            <a:off x="2455258" y="4683545"/>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10,12</a:t>
            </a:r>
            <a:endParaRPr lang="en-US" sz="2000" dirty="0">
              <a:solidFill>
                <a:srgbClr val="FFC000"/>
              </a:solidFill>
              <a:latin typeface="Menlo" charset="0"/>
              <a:ea typeface="Menlo" charset="0"/>
              <a:cs typeface="Menlo" charset="0"/>
            </a:endParaRPr>
          </a:p>
        </p:txBody>
      </p:sp>
      <p:sp>
        <p:nvSpPr>
          <p:cNvPr id="5" name="TextBox 4"/>
          <p:cNvSpPr txBox="1"/>
          <p:nvPr/>
        </p:nvSpPr>
        <p:spPr>
          <a:xfrm>
            <a:off x="10172354" y="3227972"/>
            <a:ext cx="742511" cy="369332"/>
          </a:xfrm>
          <a:prstGeom prst="rect">
            <a:avLst/>
          </a:prstGeom>
          <a:solidFill>
            <a:schemeClr val="accent4">
              <a:lumMod val="20000"/>
              <a:lumOff val="80000"/>
            </a:schemeClr>
          </a:solidFill>
        </p:spPr>
        <p:txBody>
          <a:bodyPr wrap="none" rtlCol="0">
            <a:spAutoFit/>
          </a:bodyPr>
          <a:lstStyle/>
          <a:p>
            <a:r>
              <a:rPr lang="en-US" b="1" dirty="0" smtClean="0">
                <a:solidFill>
                  <a:srgbClr val="00B050"/>
                </a:solidFill>
                <a:latin typeface="Menlo" charset="0"/>
                <a:ea typeface="Menlo" charset="0"/>
                <a:cs typeface="Menlo" charset="0"/>
              </a:rPr>
              <a:t>m=55</a:t>
            </a:r>
            <a:endParaRPr lang="en-US" b="1" dirty="0">
              <a:solidFill>
                <a:srgbClr val="00B050"/>
              </a:solidFill>
              <a:latin typeface="Menlo" charset="0"/>
              <a:ea typeface="Menlo" charset="0"/>
              <a:cs typeface="Menlo" charset="0"/>
            </a:endParaRPr>
          </a:p>
        </p:txBody>
      </p:sp>
      <p:sp>
        <p:nvSpPr>
          <p:cNvPr id="25" name="TextBox 24"/>
          <p:cNvSpPr txBox="1"/>
          <p:nvPr/>
        </p:nvSpPr>
        <p:spPr>
          <a:xfrm>
            <a:off x="4553018" y="4683545"/>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44,55</a:t>
            </a:r>
            <a:endParaRPr lang="en-US" sz="2000" dirty="0">
              <a:solidFill>
                <a:srgbClr val="FFC000"/>
              </a:solidFill>
              <a:latin typeface="Menlo" charset="0"/>
              <a:ea typeface="Menlo" charset="0"/>
              <a:cs typeface="Menlo" charset="0"/>
            </a:endParaRPr>
          </a:p>
        </p:txBody>
      </p:sp>
      <p:sp>
        <p:nvSpPr>
          <p:cNvPr id="7" name="TextBox 6"/>
          <p:cNvSpPr txBox="1"/>
          <p:nvPr/>
        </p:nvSpPr>
        <p:spPr>
          <a:xfrm>
            <a:off x="7605785" y="4625116"/>
            <a:ext cx="958921"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C00000"/>
                </a:solidFill>
                <a:latin typeface="Menlo" charset="0"/>
                <a:ea typeface="Menlo" charset="0"/>
                <a:cs typeface="Menlo" charset="0"/>
              </a:rPr>
              <a:t>3,24</a:t>
            </a:r>
            <a:endParaRPr lang="en-US" sz="2000" dirty="0">
              <a:solidFill>
                <a:srgbClr val="C00000"/>
              </a:solidFill>
              <a:latin typeface="Menlo" charset="0"/>
              <a:ea typeface="Menlo" charset="0"/>
              <a:cs typeface="Menlo" charset="0"/>
            </a:endParaRPr>
          </a:p>
        </p:txBody>
      </p:sp>
      <p:sp>
        <p:nvSpPr>
          <p:cNvPr id="33" name="TextBox 32"/>
          <p:cNvSpPr txBox="1"/>
          <p:nvPr/>
        </p:nvSpPr>
        <p:spPr>
          <a:xfrm>
            <a:off x="8850684" y="4636852"/>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C00000"/>
                </a:solidFill>
                <a:latin typeface="Menlo" charset="0"/>
                <a:ea typeface="Menlo" charset="0"/>
                <a:cs typeface="Menlo" charset="0"/>
              </a:rPr>
              <a:t>18,22</a:t>
            </a:r>
            <a:endParaRPr lang="en-US" sz="2000" dirty="0">
              <a:solidFill>
                <a:srgbClr val="C00000"/>
              </a:solidFill>
              <a:latin typeface="Menlo" charset="0"/>
              <a:ea typeface="Menlo" charset="0"/>
              <a:cs typeface="Menlo" charset="0"/>
            </a:endParaRPr>
          </a:p>
        </p:txBody>
      </p:sp>
      <p:sp>
        <p:nvSpPr>
          <p:cNvPr id="8" name="TextBox 7"/>
          <p:cNvSpPr txBox="1"/>
          <p:nvPr/>
        </p:nvSpPr>
        <p:spPr>
          <a:xfrm>
            <a:off x="10043155" y="4625848"/>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57,98</a:t>
            </a:r>
            <a:endParaRPr lang="en-US" sz="2000" dirty="0">
              <a:solidFill>
                <a:srgbClr val="FFC000"/>
              </a:solidFill>
              <a:latin typeface="Menlo" charset="0"/>
              <a:ea typeface="Menlo" charset="0"/>
              <a:cs typeface="Menlo" charset="0"/>
            </a:endParaRPr>
          </a:p>
        </p:txBody>
      </p:sp>
    </p:spTree>
    <p:extLst>
      <p:ext uri="{BB962C8B-B14F-4D97-AF65-F5344CB8AC3E}">
        <p14:creationId xmlns:p14="http://schemas.microsoft.com/office/powerpoint/2010/main" val="1916900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16667E-7 -3.7037E-6 L -0.62253 0.07917 " pathEditMode="relative" rAng="0" ptsTypes="AA">
                                      <p:cBhvr>
                                        <p:cTn id="6" dur="2000" fill="hold"/>
                                        <p:tgtEl>
                                          <p:spTgt spid="8"/>
                                        </p:tgtEl>
                                        <p:attrNameLst>
                                          <p:attrName>ppt_x</p:attrName>
                                          <p:attrName>ppt_y</p:attrName>
                                        </p:attrNameLst>
                                      </p:cBhvr>
                                      <p:rCtr x="-31133" y="395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Buffer</a:t>
            </a:r>
            <a:endParaRPr lang="en-US" dirty="0"/>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8" name="TextBox 7"/>
            <p:cNvSpPr txBox="1"/>
            <p:nvPr/>
          </p:nvSpPr>
          <p:spPr>
            <a:xfrm>
              <a:off x="188780" y="-22510"/>
              <a:ext cx="2832955"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11  </a:t>
              </a:r>
              <a:r>
                <a:rPr lang="en-US" sz="1400" b="1" i="1" dirty="0" smtClean="0">
                  <a:solidFill>
                    <a:schemeClr val="tx1">
                      <a:lumMod val="65000"/>
                      <a:lumOff val="35000"/>
                    </a:schemeClr>
                  </a:solidFill>
                  <a:latin typeface="+mj-lt"/>
                </a:rPr>
                <a:t>&gt;  Section 2  &gt;  The Buffer</a:t>
              </a:r>
              <a:endParaRPr lang="en-US" sz="1400" b="1" i="1" dirty="0">
                <a:solidFill>
                  <a:schemeClr val="tx1">
                    <a:lumMod val="65000"/>
                    <a:lumOff val="35000"/>
                  </a:schemeClr>
                </a:solidFill>
                <a:latin typeface="+mj-lt"/>
              </a:endParaRPr>
            </a:p>
          </p:txBody>
        </p:sp>
      </p:grpSp>
      <p:sp>
        <p:nvSpPr>
          <p:cNvPr id="10" name="Can 9"/>
          <p:cNvSpPr/>
          <p:nvPr/>
        </p:nvSpPr>
        <p:spPr>
          <a:xfrm>
            <a:off x="9270640" y="4666593"/>
            <a:ext cx="2644274" cy="1899307"/>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smtClean="0"/>
              <a:t>Disk</a:t>
            </a:r>
            <a:endParaRPr lang="en-US" sz="2800"/>
          </a:p>
        </p:txBody>
      </p:sp>
      <p:sp>
        <p:nvSpPr>
          <p:cNvPr id="12" name="Up-Down Arrow 11"/>
          <p:cNvSpPr/>
          <p:nvPr/>
        </p:nvSpPr>
        <p:spPr>
          <a:xfrm>
            <a:off x="10316880" y="3642353"/>
            <a:ext cx="551793" cy="1383699"/>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nvGrpSpPr>
          <p:cNvPr id="21" name="Group 20"/>
          <p:cNvGrpSpPr/>
          <p:nvPr/>
        </p:nvGrpSpPr>
        <p:grpSpPr>
          <a:xfrm>
            <a:off x="7466322" y="1027906"/>
            <a:ext cx="4259923" cy="2456273"/>
            <a:chOff x="7466322" y="1027906"/>
            <a:chExt cx="4259923" cy="2456273"/>
          </a:xfrm>
        </p:grpSpPr>
        <p:sp>
          <p:nvSpPr>
            <p:cNvPr id="11" name="Rectangle 10"/>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5" name="Rectangle 4"/>
            <p:cNvSpPr/>
            <p:nvPr/>
          </p:nvSpPr>
          <p:spPr>
            <a:xfrm>
              <a:off x="9459310" y="1986455"/>
              <a:ext cx="2266935" cy="1497724"/>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8" name="TextBox 17"/>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19" name="TextBox 18"/>
            <p:cNvSpPr txBox="1"/>
            <p:nvPr/>
          </p:nvSpPr>
          <p:spPr>
            <a:xfrm>
              <a:off x="10115979" y="2048829"/>
              <a:ext cx="953594" cy="461665"/>
            </a:xfrm>
            <a:prstGeom prst="rect">
              <a:avLst/>
            </a:prstGeom>
            <a:noFill/>
          </p:spPr>
          <p:txBody>
            <a:bodyPr wrap="none" rtlCol="0">
              <a:spAutoFit/>
            </a:bodyPr>
            <a:lstStyle/>
            <a:p>
              <a:r>
                <a:rPr lang="en-US" sz="2400" smtClean="0"/>
                <a:t>Buffer</a:t>
              </a:r>
              <a:endParaRPr lang="en-US" sz="2400"/>
            </a:p>
          </p:txBody>
        </p:sp>
        <p:sp>
          <p:nvSpPr>
            <p:cNvPr id="13" name="Left-Right Arrow 12"/>
            <p:cNvSpPr/>
            <p:nvPr/>
          </p:nvSpPr>
          <p:spPr>
            <a:xfrm>
              <a:off x="8994227" y="2098357"/>
              <a:ext cx="930166" cy="362607"/>
            </a:xfrm>
            <a:prstGeom prst="lef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sp>
        <p:nvSpPr>
          <p:cNvPr id="17" name="Content Placeholder 2"/>
          <p:cNvSpPr>
            <a:spLocks noGrp="1"/>
          </p:cNvSpPr>
          <p:nvPr>
            <p:ph idx="1"/>
          </p:nvPr>
        </p:nvSpPr>
        <p:spPr>
          <a:xfrm>
            <a:off x="609600" y="1600201"/>
            <a:ext cx="6483178" cy="4965699"/>
          </a:xfrm>
        </p:spPr>
        <p:txBody>
          <a:bodyPr>
            <a:normAutofit/>
          </a:bodyPr>
          <a:lstStyle/>
          <a:p>
            <a:r>
              <a:rPr lang="en-US" dirty="0" smtClean="0"/>
              <a:t>A </a:t>
            </a:r>
            <a:r>
              <a:rPr lang="en-US" b="1" u="sng" dirty="0" smtClean="0"/>
              <a:t>buffer</a:t>
            </a:r>
            <a:r>
              <a:rPr lang="en-US" dirty="0" smtClean="0"/>
              <a:t> is a region of physical memory used to store </a:t>
            </a:r>
            <a:r>
              <a:rPr lang="en-US" i="1" dirty="0" smtClean="0"/>
              <a:t>temporary data</a:t>
            </a:r>
          </a:p>
          <a:p>
            <a:pPr lvl="1"/>
            <a:endParaRPr lang="en-US" sz="2800" dirty="0" smtClean="0"/>
          </a:p>
          <a:p>
            <a:pPr lvl="1"/>
            <a:r>
              <a:rPr lang="en-US" sz="2800" i="1" dirty="0" smtClean="0"/>
              <a:t>In this lecture: </a:t>
            </a:r>
            <a:r>
              <a:rPr lang="en-US" sz="2800" dirty="0" smtClean="0"/>
              <a:t>a region in  main memory used to store </a:t>
            </a:r>
            <a:r>
              <a:rPr lang="en-US" sz="2800" b="1" dirty="0" smtClean="0"/>
              <a:t>intermediate data between disk and processes</a:t>
            </a:r>
          </a:p>
          <a:p>
            <a:pPr marL="457200" lvl="1" indent="0">
              <a:buNone/>
            </a:pPr>
            <a:endParaRPr lang="en-US" sz="2800" i="1" dirty="0" smtClean="0"/>
          </a:p>
          <a:p>
            <a:r>
              <a:rPr lang="en-US" i="1" dirty="0" smtClean="0"/>
              <a:t>Key idea: </a:t>
            </a:r>
            <a:r>
              <a:rPr lang="en-US" dirty="0" smtClean="0"/>
              <a:t>Reading / writing to disk is slow- need to cache data!</a:t>
            </a:r>
          </a:p>
          <a:p>
            <a:pPr lvl="1"/>
            <a:endParaRPr lang="en-US" dirty="0"/>
          </a:p>
        </p:txBody>
      </p:sp>
    </p:spTree>
    <p:extLst>
      <p:ext uri="{BB962C8B-B14F-4D97-AF65-F5344CB8AC3E}">
        <p14:creationId xmlns:p14="http://schemas.microsoft.com/office/powerpoint/2010/main" val="185147924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Repacking</a:t>
            </a:r>
            <a:r>
              <a:rPr lang="en-US" dirty="0"/>
              <a:t> </a:t>
            </a:r>
            <a:r>
              <a:rPr lang="en-US" dirty="0" smtClean="0"/>
              <a:t>Example: 3 page buffer</a:t>
            </a:r>
            <a:endParaRPr lang="en-US" dirty="0"/>
          </a:p>
        </p:txBody>
      </p:sp>
      <p:sp>
        <p:nvSpPr>
          <p:cNvPr id="3" name="Content Placeholder 2"/>
          <p:cNvSpPr>
            <a:spLocks noGrp="1"/>
          </p:cNvSpPr>
          <p:nvPr>
            <p:ph idx="1"/>
          </p:nvPr>
        </p:nvSpPr>
        <p:spPr>
          <a:xfrm>
            <a:off x="838200" y="1523517"/>
            <a:ext cx="10515600" cy="4653446"/>
          </a:xfrm>
        </p:spPr>
        <p:txBody>
          <a:bodyPr/>
          <a:lstStyle/>
          <a:p>
            <a:r>
              <a:rPr lang="en-US" dirty="0" smtClean="0"/>
              <a:t>Once </a:t>
            </a:r>
            <a:r>
              <a:rPr lang="en-US" b="1" i="1" dirty="0" smtClean="0"/>
              <a:t>all buffer pages have a frozen value, </a:t>
            </a:r>
            <a:r>
              <a:rPr lang="en-US" dirty="0" smtClean="0"/>
              <a:t>or input file is empty, start new run with the frozen values</a:t>
            </a:r>
          </a:p>
        </p:txBody>
      </p:sp>
      <p:sp>
        <p:nvSpPr>
          <p:cNvPr id="4" name="Can 3"/>
          <p:cNvSpPr/>
          <p:nvPr/>
        </p:nvSpPr>
        <p:spPr>
          <a:xfrm>
            <a:off x="2210655" y="2928938"/>
            <a:ext cx="3457575" cy="3568500"/>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6" name="Rounded Rectangle 5"/>
          <p:cNvSpPr/>
          <p:nvPr/>
        </p:nvSpPr>
        <p:spPr>
          <a:xfrm>
            <a:off x="2308214" y="3513713"/>
            <a:ext cx="3296832" cy="101531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513542" y="2400008"/>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10" name="Group 9"/>
          <p:cNvGrpSpPr/>
          <p:nvPr/>
        </p:nvGrpSpPr>
        <p:grpSpPr>
          <a:xfrm>
            <a:off x="7093877" y="2928938"/>
            <a:ext cx="4259923" cy="2456273"/>
            <a:chOff x="7403799" y="1406844"/>
            <a:chExt cx="4259923" cy="2456273"/>
          </a:xfrm>
        </p:grpSpPr>
        <p:grpSp>
          <p:nvGrpSpPr>
            <p:cNvPr id="11" name="Group 10"/>
            <p:cNvGrpSpPr/>
            <p:nvPr/>
          </p:nvGrpSpPr>
          <p:grpSpPr>
            <a:xfrm>
              <a:off x="7403799" y="1406844"/>
              <a:ext cx="4259923" cy="2456273"/>
              <a:chOff x="7466322" y="1027906"/>
              <a:chExt cx="4259923" cy="2456273"/>
            </a:xfrm>
          </p:grpSpPr>
          <p:sp>
            <p:nvSpPr>
              <p:cNvPr id="15" name="Rectangle 14"/>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16" name="Rectangle 15"/>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TextBox 16"/>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18" name="TextBox 17"/>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12" name="Rounded Rectangle 11"/>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ight Arrow 18"/>
          <p:cNvSpPr/>
          <p:nvPr/>
        </p:nvSpPr>
        <p:spPr>
          <a:xfrm>
            <a:off x="5806814" y="444414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0" name="Right Arrow 19"/>
          <p:cNvSpPr/>
          <p:nvPr/>
        </p:nvSpPr>
        <p:spPr>
          <a:xfrm rot="10800000">
            <a:off x="5806813" y="489530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2" name="TextBox 21"/>
          <p:cNvSpPr txBox="1"/>
          <p:nvPr/>
        </p:nvSpPr>
        <p:spPr>
          <a:xfrm>
            <a:off x="1808684" y="3883671"/>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grpSp>
        <p:nvGrpSpPr>
          <p:cNvPr id="28" name="Group 27"/>
          <p:cNvGrpSpPr/>
          <p:nvPr/>
        </p:nvGrpSpPr>
        <p:grpSpPr>
          <a:xfrm>
            <a:off x="0" y="-22510"/>
            <a:ext cx="12192000" cy="307777"/>
            <a:chOff x="0" y="-22510"/>
            <a:chExt cx="12192000" cy="307777"/>
          </a:xfrm>
        </p:grpSpPr>
        <p:sp>
          <p:nvSpPr>
            <p:cNvPr id="29" name="Rectangle 2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0" name="TextBox 29"/>
            <p:cNvSpPr txBox="1"/>
            <p:nvPr/>
          </p:nvSpPr>
          <p:spPr>
            <a:xfrm>
              <a:off x="188780" y="-22510"/>
              <a:ext cx="3876189" cy="307777"/>
            </a:xfrm>
            <a:prstGeom prst="rect">
              <a:avLst/>
            </a:prstGeom>
            <a:noFill/>
          </p:spPr>
          <p:txBody>
            <a:bodyPr wrap="none" rtlCol="0">
              <a:spAutoFit/>
            </a:bodyPr>
            <a:lstStyle/>
            <a:p>
              <a:r>
                <a:rPr lang="en-US" sz="1400" b="1" i="1" smtClean="0">
                  <a:solidFill>
                    <a:schemeClr val="tx1">
                      <a:lumMod val="65000"/>
                      <a:lumOff val="35000"/>
                    </a:schemeClr>
                  </a:solidFill>
                  <a:latin typeface="+mj-lt"/>
                </a:rPr>
                <a:t>Lecture 12  </a:t>
              </a:r>
              <a:r>
                <a:rPr lang="en-US" sz="1400" b="1" i="1" dirty="0" smtClean="0">
                  <a:solidFill>
                    <a:schemeClr val="tx1">
                      <a:lumMod val="65000"/>
                      <a:lumOff val="35000"/>
                    </a:schemeClr>
                  </a:solidFill>
                  <a:latin typeface="+mj-lt"/>
                </a:rPr>
                <a:t>&gt;  Section 1  &gt;  Optimizations for sorting</a:t>
              </a:r>
              <a:endParaRPr lang="en-US" sz="1400" b="1" i="1" dirty="0">
                <a:solidFill>
                  <a:schemeClr val="tx1">
                    <a:lumMod val="65000"/>
                    <a:lumOff val="35000"/>
                  </a:schemeClr>
                </a:solidFill>
                <a:latin typeface="+mj-lt"/>
              </a:endParaRPr>
            </a:p>
          </p:txBody>
        </p:sp>
      </p:grpSp>
      <p:sp>
        <p:nvSpPr>
          <p:cNvPr id="31" name="Rounded Rectangle 30"/>
          <p:cNvSpPr/>
          <p:nvPr/>
        </p:nvSpPr>
        <p:spPr>
          <a:xfrm>
            <a:off x="2287339" y="4629154"/>
            <a:ext cx="3296832" cy="100319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787809" y="4670498"/>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
        <p:nvSpPr>
          <p:cNvPr id="38" name="TextBox 37"/>
          <p:cNvSpPr txBox="1"/>
          <p:nvPr/>
        </p:nvSpPr>
        <p:spPr>
          <a:xfrm>
            <a:off x="3493454" y="4688609"/>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31,33</a:t>
            </a:r>
            <a:endParaRPr lang="en-US" sz="2000" dirty="0">
              <a:solidFill>
                <a:srgbClr val="FFC000"/>
              </a:solidFill>
              <a:latin typeface="Menlo" charset="0"/>
              <a:ea typeface="Menlo" charset="0"/>
              <a:cs typeface="Menlo" charset="0"/>
            </a:endParaRPr>
          </a:p>
        </p:txBody>
      </p:sp>
      <p:sp>
        <p:nvSpPr>
          <p:cNvPr id="39" name="TextBox 38"/>
          <p:cNvSpPr txBox="1"/>
          <p:nvPr/>
        </p:nvSpPr>
        <p:spPr>
          <a:xfrm>
            <a:off x="2455258" y="4683545"/>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10,12</a:t>
            </a:r>
            <a:endParaRPr lang="en-US" sz="2000" dirty="0">
              <a:solidFill>
                <a:srgbClr val="FFC000"/>
              </a:solidFill>
              <a:latin typeface="Menlo" charset="0"/>
              <a:ea typeface="Menlo" charset="0"/>
              <a:cs typeface="Menlo" charset="0"/>
            </a:endParaRPr>
          </a:p>
        </p:txBody>
      </p:sp>
      <p:sp>
        <p:nvSpPr>
          <p:cNvPr id="5" name="TextBox 4"/>
          <p:cNvSpPr txBox="1"/>
          <p:nvPr/>
        </p:nvSpPr>
        <p:spPr>
          <a:xfrm>
            <a:off x="10172354" y="3227972"/>
            <a:ext cx="603050" cy="369332"/>
          </a:xfrm>
          <a:prstGeom prst="rect">
            <a:avLst/>
          </a:prstGeom>
          <a:solidFill>
            <a:schemeClr val="accent4">
              <a:lumMod val="20000"/>
              <a:lumOff val="80000"/>
            </a:schemeClr>
          </a:solidFill>
        </p:spPr>
        <p:txBody>
          <a:bodyPr wrap="none" rtlCol="0">
            <a:spAutoFit/>
          </a:bodyPr>
          <a:lstStyle/>
          <a:p>
            <a:r>
              <a:rPr lang="en-US" b="1" dirty="0" smtClean="0">
                <a:solidFill>
                  <a:srgbClr val="00B050"/>
                </a:solidFill>
                <a:latin typeface="Menlo" charset="0"/>
                <a:ea typeface="Menlo" charset="0"/>
                <a:cs typeface="Menlo" charset="0"/>
              </a:rPr>
              <a:t>m=0</a:t>
            </a:r>
            <a:endParaRPr lang="en-US" b="1" dirty="0">
              <a:solidFill>
                <a:srgbClr val="00B050"/>
              </a:solidFill>
              <a:latin typeface="Menlo" charset="0"/>
              <a:ea typeface="Menlo" charset="0"/>
              <a:cs typeface="Menlo" charset="0"/>
            </a:endParaRPr>
          </a:p>
        </p:txBody>
      </p:sp>
      <p:sp>
        <p:nvSpPr>
          <p:cNvPr id="25" name="TextBox 24"/>
          <p:cNvSpPr txBox="1"/>
          <p:nvPr/>
        </p:nvSpPr>
        <p:spPr>
          <a:xfrm>
            <a:off x="4553018" y="4683545"/>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44,55</a:t>
            </a:r>
            <a:endParaRPr lang="en-US" sz="2000" dirty="0">
              <a:solidFill>
                <a:srgbClr val="FFC000"/>
              </a:solidFill>
              <a:latin typeface="Menlo" charset="0"/>
              <a:ea typeface="Menlo" charset="0"/>
              <a:cs typeface="Menlo" charset="0"/>
            </a:endParaRPr>
          </a:p>
        </p:txBody>
      </p:sp>
      <p:sp>
        <p:nvSpPr>
          <p:cNvPr id="7" name="TextBox 6"/>
          <p:cNvSpPr txBox="1"/>
          <p:nvPr/>
        </p:nvSpPr>
        <p:spPr>
          <a:xfrm>
            <a:off x="7605785" y="4625116"/>
            <a:ext cx="958921"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C00000"/>
                </a:solidFill>
                <a:latin typeface="Menlo" charset="0"/>
                <a:ea typeface="Menlo" charset="0"/>
                <a:cs typeface="Menlo" charset="0"/>
              </a:rPr>
              <a:t>3,24</a:t>
            </a:r>
            <a:endParaRPr lang="en-US" sz="2000" dirty="0">
              <a:solidFill>
                <a:srgbClr val="C00000"/>
              </a:solidFill>
              <a:latin typeface="Menlo" charset="0"/>
              <a:ea typeface="Menlo" charset="0"/>
              <a:cs typeface="Menlo" charset="0"/>
            </a:endParaRPr>
          </a:p>
        </p:txBody>
      </p:sp>
      <p:sp>
        <p:nvSpPr>
          <p:cNvPr id="33" name="TextBox 32"/>
          <p:cNvSpPr txBox="1"/>
          <p:nvPr/>
        </p:nvSpPr>
        <p:spPr>
          <a:xfrm>
            <a:off x="8850684" y="4636852"/>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C00000"/>
                </a:solidFill>
                <a:latin typeface="Menlo" charset="0"/>
                <a:ea typeface="Menlo" charset="0"/>
                <a:cs typeface="Menlo" charset="0"/>
              </a:rPr>
              <a:t>18,22</a:t>
            </a:r>
            <a:endParaRPr lang="en-US" sz="2000" dirty="0">
              <a:solidFill>
                <a:srgbClr val="C00000"/>
              </a:solidFill>
              <a:latin typeface="Menlo" charset="0"/>
              <a:ea typeface="Menlo" charset="0"/>
              <a:cs typeface="Menlo" charset="0"/>
            </a:endParaRPr>
          </a:p>
        </p:txBody>
      </p:sp>
      <p:sp>
        <p:nvSpPr>
          <p:cNvPr id="8" name="TextBox 7"/>
          <p:cNvSpPr txBox="1"/>
          <p:nvPr/>
        </p:nvSpPr>
        <p:spPr>
          <a:xfrm>
            <a:off x="2455208" y="5155350"/>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57,98</a:t>
            </a:r>
            <a:endParaRPr lang="en-US" sz="2000" dirty="0">
              <a:solidFill>
                <a:srgbClr val="FFC000"/>
              </a:solidFill>
              <a:latin typeface="Menlo" charset="0"/>
              <a:ea typeface="Menlo" charset="0"/>
              <a:cs typeface="Menlo" charset="0"/>
            </a:endParaRPr>
          </a:p>
        </p:txBody>
      </p:sp>
      <p:sp>
        <p:nvSpPr>
          <p:cNvPr id="34" name="Rounded Rectangle 33"/>
          <p:cNvSpPr/>
          <p:nvPr/>
        </p:nvSpPr>
        <p:spPr>
          <a:xfrm>
            <a:off x="2287339" y="5725430"/>
            <a:ext cx="3296832" cy="523228"/>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787809" y="5766774"/>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3</a:t>
            </a:r>
          </a:p>
        </p:txBody>
      </p:sp>
    </p:spTree>
    <p:extLst>
      <p:ext uri="{BB962C8B-B14F-4D97-AF65-F5344CB8AC3E}">
        <p14:creationId xmlns:p14="http://schemas.microsoft.com/office/powerpoint/2010/main" val="169630349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Repacking</a:t>
            </a:r>
            <a:r>
              <a:rPr lang="en-US" dirty="0"/>
              <a:t> </a:t>
            </a:r>
            <a:r>
              <a:rPr lang="en-US" dirty="0" smtClean="0"/>
              <a:t>Example: 3 page buffer</a:t>
            </a:r>
            <a:endParaRPr lang="en-US" dirty="0"/>
          </a:p>
        </p:txBody>
      </p:sp>
      <p:sp>
        <p:nvSpPr>
          <p:cNvPr id="3" name="Content Placeholder 2"/>
          <p:cNvSpPr>
            <a:spLocks noGrp="1"/>
          </p:cNvSpPr>
          <p:nvPr>
            <p:ph idx="1"/>
          </p:nvPr>
        </p:nvSpPr>
        <p:spPr>
          <a:xfrm>
            <a:off x="838200" y="1523517"/>
            <a:ext cx="10515600" cy="4653446"/>
          </a:xfrm>
        </p:spPr>
        <p:txBody>
          <a:bodyPr/>
          <a:lstStyle/>
          <a:p>
            <a:r>
              <a:rPr lang="en-US" dirty="0" smtClean="0"/>
              <a:t>Once </a:t>
            </a:r>
            <a:r>
              <a:rPr lang="en-US" b="1" i="1" dirty="0" smtClean="0"/>
              <a:t>all buffer pages have a frozen value, </a:t>
            </a:r>
            <a:r>
              <a:rPr lang="en-US" dirty="0" smtClean="0"/>
              <a:t>or input file is empty, start new run with the frozen values</a:t>
            </a:r>
          </a:p>
        </p:txBody>
      </p:sp>
      <p:sp>
        <p:nvSpPr>
          <p:cNvPr id="4" name="Can 3"/>
          <p:cNvSpPr/>
          <p:nvPr/>
        </p:nvSpPr>
        <p:spPr>
          <a:xfrm>
            <a:off x="2210655" y="2928938"/>
            <a:ext cx="3457575" cy="3568500"/>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6" name="Rounded Rectangle 5"/>
          <p:cNvSpPr/>
          <p:nvPr/>
        </p:nvSpPr>
        <p:spPr>
          <a:xfrm>
            <a:off x="2308214" y="3513713"/>
            <a:ext cx="3296832" cy="101531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513542" y="2400008"/>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10" name="Group 9"/>
          <p:cNvGrpSpPr/>
          <p:nvPr/>
        </p:nvGrpSpPr>
        <p:grpSpPr>
          <a:xfrm>
            <a:off x="7093877" y="2928938"/>
            <a:ext cx="4259923" cy="2456273"/>
            <a:chOff x="7403799" y="1406844"/>
            <a:chExt cx="4259923" cy="2456273"/>
          </a:xfrm>
        </p:grpSpPr>
        <p:grpSp>
          <p:nvGrpSpPr>
            <p:cNvPr id="11" name="Group 10"/>
            <p:cNvGrpSpPr/>
            <p:nvPr/>
          </p:nvGrpSpPr>
          <p:grpSpPr>
            <a:xfrm>
              <a:off x="7403799" y="1406844"/>
              <a:ext cx="4259923" cy="2456273"/>
              <a:chOff x="7466322" y="1027906"/>
              <a:chExt cx="4259923" cy="2456273"/>
            </a:xfrm>
          </p:grpSpPr>
          <p:sp>
            <p:nvSpPr>
              <p:cNvPr id="15" name="Rectangle 14"/>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16" name="Rectangle 15"/>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TextBox 16"/>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18" name="TextBox 17"/>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12" name="Rounded Rectangle 11"/>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ight Arrow 18"/>
          <p:cNvSpPr/>
          <p:nvPr/>
        </p:nvSpPr>
        <p:spPr>
          <a:xfrm>
            <a:off x="5806814" y="444414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0" name="Right Arrow 19"/>
          <p:cNvSpPr/>
          <p:nvPr/>
        </p:nvSpPr>
        <p:spPr>
          <a:xfrm rot="10800000">
            <a:off x="5806813" y="489530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2" name="TextBox 21"/>
          <p:cNvSpPr txBox="1"/>
          <p:nvPr/>
        </p:nvSpPr>
        <p:spPr>
          <a:xfrm>
            <a:off x="1808684" y="3883671"/>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grpSp>
        <p:nvGrpSpPr>
          <p:cNvPr id="28" name="Group 27"/>
          <p:cNvGrpSpPr/>
          <p:nvPr/>
        </p:nvGrpSpPr>
        <p:grpSpPr>
          <a:xfrm>
            <a:off x="0" y="-22510"/>
            <a:ext cx="12192000" cy="307777"/>
            <a:chOff x="0" y="-22510"/>
            <a:chExt cx="12192000" cy="307777"/>
          </a:xfrm>
        </p:grpSpPr>
        <p:sp>
          <p:nvSpPr>
            <p:cNvPr id="29" name="Rectangle 2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0" name="TextBox 29"/>
            <p:cNvSpPr txBox="1"/>
            <p:nvPr/>
          </p:nvSpPr>
          <p:spPr>
            <a:xfrm>
              <a:off x="188780" y="-22510"/>
              <a:ext cx="3876189" cy="307777"/>
            </a:xfrm>
            <a:prstGeom prst="rect">
              <a:avLst/>
            </a:prstGeom>
            <a:noFill/>
          </p:spPr>
          <p:txBody>
            <a:bodyPr wrap="none" rtlCol="0">
              <a:spAutoFit/>
            </a:bodyPr>
            <a:lstStyle/>
            <a:p>
              <a:r>
                <a:rPr lang="en-US" sz="1400" b="1" i="1" smtClean="0">
                  <a:solidFill>
                    <a:schemeClr val="tx1">
                      <a:lumMod val="65000"/>
                      <a:lumOff val="35000"/>
                    </a:schemeClr>
                  </a:solidFill>
                  <a:latin typeface="+mj-lt"/>
                </a:rPr>
                <a:t>Lecture 12  </a:t>
              </a:r>
              <a:r>
                <a:rPr lang="en-US" sz="1400" b="1" i="1" dirty="0" smtClean="0">
                  <a:solidFill>
                    <a:schemeClr val="tx1">
                      <a:lumMod val="65000"/>
                      <a:lumOff val="35000"/>
                    </a:schemeClr>
                  </a:solidFill>
                  <a:latin typeface="+mj-lt"/>
                </a:rPr>
                <a:t>&gt;  Section 1  &gt;  Optimizations for sorting</a:t>
              </a:r>
              <a:endParaRPr lang="en-US" sz="1400" b="1" i="1" dirty="0">
                <a:solidFill>
                  <a:schemeClr val="tx1">
                    <a:lumMod val="65000"/>
                    <a:lumOff val="35000"/>
                  </a:schemeClr>
                </a:solidFill>
                <a:latin typeface="+mj-lt"/>
              </a:endParaRPr>
            </a:p>
          </p:txBody>
        </p:sp>
      </p:grpSp>
      <p:sp>
        <p:nvSpPr>
          <p:cNvPr id="31" name="Rounded Rectangle 30"/>
          <p:cNvSpPr/>
          <p:nvPr/>
        </p:nvSpPr>
        <p:spPr>
          <a:xfrm>
            <a:off x="2287339" y="4629154"/>
            <a:ext cx="3296832" cy="100319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787809" y="4670498"/>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
        <p:nvSpPr>
          <p:cNvPr id="38" name="TextBox 37"/>
          <p:cNvSpPr txBox="1"/>
          <p:nvPr/>
        </p:nvSpPr>
        <p:spPr>
          <a:xfrm>
            <a:off x="3493454" y="4688609"/>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31,33</a:t>
            </a:r>
            <a:endParaRPr lang="en-US" sz="2000" dirty="0">
              <a:solidFill>
                <a:srgbClr val="FFC000"/>
              </a:solidFill>
              <a:latin typeface="Menlo" charset="0"/>
              <a:ea typeface="Menlo" charset="0"/>
              <a:cs typeface="Menlo" charset="0"/>
            </a:endParaRPr>
          </a:p>
        </p:txBody>
      </p:sp>
      <p:sp>
        <p:nvSpPr>
          <p:cNvPr id="39" name="TextBox 38"/>
          <p:cNvSpPr txBox="1"/>
          <p:nvPr/>
        </p:nvSpPr>
        <p:spPr>
          <a:xfrm>
            <a:off x="2455258" y="4683545"/>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10,12</a:t>
            </a:r>
            <a:endParaRPr lang="en-US" sz="2000" dirty="0">
              <a:solidFill>
                <a:srgbClr val="FFC000"/>
              </a:solidFill>
              <a:latin typeface="Menlo" charset="0"/>
              <a:ea typeface="Menlo" charset="0"/>
              <a:cs typeface="Menlo" charset="0"/>
            </a:endParaRPr>
          </a:p>
        </p:txBody>
      </p:sp>
      <p:sp>
        <p:nvSpPr>
          <p:cNvPr id="5" name="TextBox 4"/>
          <p:cNvSpPr txBox="1"/>
          <p:nvPr/>
        </p:nvSpPr>
        <p:spPr>
          <a:xfrm>
            <a:off x="10172354" y="3227972"/>
            <a:ext cx="603050" cy="369332"/>
          </a:xfrm>
          <a:prstGeom prst="rect">
            <a:avLst/>
          </a:prstGeom>
          <a:solidFill>
            <a:schemeClr val="accent4">
              <a:lumMod val="20000"/>
              <a:lumOff val="80000"/>
            </a:schemeClr>
          </a:solidFill>
        </p:spPr>
        <p:txBody>
          <a:bodyPr wrap="none" rtlCol="0">
            <a:spAutoFit/>
          </a:bodyPr>
          <a:lstStyle/>
          <a:p>
            <a:r>
              <a:rPr lang="en-US" b="1" dirty="0" smtClean="0">
                <a:solidFill>
                  <a:srgbClr val="00B050"/>
                </a:solidFill>
                <a:latin typeface="Menlo" charset="0"/>
                <a:ea typeface="Menlo" charset="0"/>
                <a:cs typeface="Menlo" charset="0"/>
              </a:rPr>
              <a:t>m=0</a:t>
            </a:r>
            <a:endParaRPr lang="en-US" b="1" dirty="0">
              <a:solidFill>
                <a:srgbClr val="00B050"/>
              </a:solidFill>
              <a:latin typeface="Menlo" charset="0"/>
              <a:ea typeface="Menlo" charset="0"/>
              <a:cs typeface="Menlo" charset="0"/>
            </a:endParaRPr>
          </a:p>
        </p:txBody>
      </p:sp>
      <p:sp>
        <p:nvSpPr>
          <p:cNvPr id="25" name="TextBox 24"/>
          <p:cNvSpPr txBox="1"/>
          <p:nvPr/>
        </p:nvSpPr>
        <p:spPr>
          <a:xfrm>
            <a:off x="4553018" y="4683545"/>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44,55</a:t>
            </a:r>
            <a:endParaRPr lang="en-US" sz="2000" dirty="0">
              <a:solidFill>
                <a:srgbClr val="FFC000"/>
              </a:solidFill>
              <a:latin typeface="Menlo" charset="0"/>
              <a:ea typeface="Menlo" charset="0"/>
              <a:cs typeface="Menlo" charset="0"/>
            </a:endParaRPr>
          </a:p>
        </p:txBody>
      </p:sp>
      <p:sp>
        <p:nvSpPr>
          <p:cNvPr id="8" name="TextBox 7"/>
          <p:cNvSpPr txBox="1"/>
          <p:nvPr/>
        </p:nvSpPr>
        <p:spPr>
          <a:xfrm>
            <a:off x="2455208" y="5155350"/>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57,98</a:t>
            </a:r>
            <a:endParaRPr lang="en-US" sz="2000" dirty="0">
              <a:solidFill>
                <a:srgbClr val="FFC000"/>
              </a:solidFill>
              <a:latin typeface="Menlo" charset="0"/>
              <a:ea typeface="Menlo" charset="0"/>
              <a:cs typeface="Menlo" charset="0"/>
            </a:endParaRPr>
          </a:p>
        </p:txBody>
      </p:sp>
      <p:sp>
        <p:nvSpPr>
          <p:cNvPr id="34" name="Rounded Rectangle 33"/>
          <p:cNvSpPr/>
          <p:nvPr/>
        </p:nvSpPr>
        <p:spPr>
          <a:xfrm>
            <a:off x="2287339" y="5725430"/>
            <a:ext cx="3296832" cy="523228"/>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787809" y="5766774"/>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3</a:t>
            </a:r>
          </a:p>
        </p:txBody>
      </p:sp>
      <p:sp>
        <p:nvSpPr>
          <p:cNvPr id="7" name="TextBox 6"/>
          <p:cNvSpPr txBox="1"/>
          <p:nvPr/>
        </p:nvSpPr>
        <p:spPr>
          <a:xfrm>
            <a:off x="7605785" y="4625116"/>
            <a:ext cx="958921"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3,18</a:t>
            </a:r>
            <a:endParaRPr lang="en-US" sz="2000" dirty="0">
              <a:solidFill>
                <a:srgbClr val="FFC000"/>
              </a:solidFill>
              <a:latin typeface="Menlo" charset="0"/>
              <a:ea typeface="Menlo" charset="0"/>
              <a:cs typeface="Menlo" charset="0"/>
            </a:endParaRPr>
          </a:p>
        </p:txBody>
      </p:sp>
      <p:sp>
        <p:nvSpPr>
          <p:cNvPr id="33" name="TextBox 32"/>
          <p:cNvSpPr txBox="1"/>
          <p:nvPr/>
        </p:nvSpPr>
        <p:spPr>
          <a:xfrm>
            <a:off x="8850684" y="4636852"/>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22,24</a:t>
            </a:r>
            <a:endParaRPr lang="en-US" sz="2000" dirty="0">
              <a:solidFill>
                <a:srgbClr val="FFC000"/>
              </a:solidFill>
              <a:latin typeface="Menlo" charset="0"/>
              <a:ea typeface="Menlo" charset="0"/>
              <a:cs typeface="Menlo" charset="0"/>
            </a:endParaRPr>
          </a:p>
        </p:txBody>
      </p:sp>
    </p:spTree>
    <p:extLst>
      <p:ext uri="{BB962C8B-B14F-4D97-AF65-F5344CB8AC3E}">
        <p14:creationId xmlns:p14="http://schemas.microsoft.com/office/powerpoint/2010/main" val="1855940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04167E-6 -2.22222E-6 L -0.42174 0.17593 " pathEditMode="relative" rAng="0" ptsTypes="AA">
                                      <p:cBhvr>
                                        <p:cTn id="6" dur="2000" fill="hold"/>
                                        <p:tgtEl>
                                          <p:spTgt spid="7"/>
                                        </p:tgtEl>
                                        <p:attrNameLst>
                                          <p:attrName>ppt_x</p:attrName>
                                          <p:attrName>ppt_y</p:attrName>
                                        </p:attrNameLst>
                                      </p:cBhvr>
                                      <p:rCtr x="-21094" y="8796"/>
                                    </p:animMotion>
                                  </p:childTnLst>
                                </p:cTn>
                              </p:par>
                              <p:par>
                                <p:cTn id="7" presetID="42" presetClass="path" presetSubtype="0" accel="50000" decel="50000" fill="hold" grpId="0" nodeType="withEffect">
                                  <p:stCondLst>
                                    <p:cond delay="0"/>
                                  </p:stCondLst>
                                  <p:childTnLst>
                                    <p:animMotion origin="layout" path="M -4.375E-6 -3.7037E-6 L -0.44153 0.17199 " pathEditMode="relative" rAng="0" ptsTypes="AA">
                                      <p:cBhvr>
                                        <p:cTn id="8" dur="2000" fill="hold"/>
                                        <p:tgtEl>
                                          <p:spTgt spid="33"/>
                                        </p:tgtEl>
                                        <p:attrNameLst>
                                          <p:attrName>ppt_x</p:attrName>
                                          <p:attrName>ppt_y</p:attrName>
                                        </p:attrNameLst>
                                      </p:cBhvr>
                                      <p:rCtr x="-22096" y="86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Repacking</a:t>
            </a:r>
            <a:endParaRPr lang="en-US" dirty="0"/>
          </a:p>
        </p:txBody>
      </p:sp>
      <p:sp>
        <p:nvSpPr>
          <p:cNvPr id="3" name="Content Placeholder 2"/>
          <p:cNvSpPr>
            <a:spLocks noGrp="1"/>
          </p:cNvSpPr>
          <p:nvPr>
            <p:ph idx="1"/>
          </p:nvPr>
        </p:nvSpPr>
        <p:spPr>
          <a:xfrm>
            <a:off x="838200" y="1825625"/>
            <a:ext cx="10515600" cy="3932238"/>
          </a:xfrm>
        </p:spPr>
        <p:txBody>
          <a:bodyPr>
            <a:normAutofit fontScale="92500" lnSpcReduction="10000"/>
          </a:bodyPr>
          <a:lstStyle/>
          <a:p>
            <a:r>
              <a:rPr lang="en-US" dirty="0" smtClean="0"/>
              <a:t>Note that, for buffer with B+1 pages:</a:t>
            </a:r>
          </a:p>
          <a:p>
            <a:pPr lvl="1"/>
            <a:r>
              <a:rPr lang="en-US" dirty="0" smtClean="0"/>
              <a:t>If input file is sorted </a:t>
            </a:r>
            <a:r>
              <a:rPr lang="en-US" dirty="0" smtClean="0">
                <a:sym typeface="Wingdings"/>
              </a:rPr>
              <a:t> nothing is frozen  we get </a:t>
            </a:r>
            <a:r>
              <a:rPr lang="en-US" b="1" dirty="0" smtClean="0">
                <a:sym typeface="Wingdings"/>
              </a:rPr>
              <a:t>a single</a:t>
            </a:r>
            <a:r>
              <a:rPr lang="en-US" dirty="0" smtClean="0">
                <a:sym typeface="Wingdings"/>
              </a:rPr>
              <a:t> run!</a:t>
            </a:r>
          </a:p>
          <a:p>
            <a:pPr lvl="1"/>
            <a:r>
              <a:rPr lang="en-US" dirty="0" smtClean="0">
                <a:sym typeface="Wingdings"/>
              </a:rPr>
              <a:t>If input file is reverse sorted (worst case)  everything is frozen  we get runs of length </a:t>
            </a:r>
            <a:r>
              <a:rPr lang="en-US" b="1" dirty="0" smtClean="0">
                <a:sym typeface="Wingdings"/>
              </a:rPr>
              <a:t>B+1</a:t>
            </a:r>
          </a:p>
          <a:p>
            <a:pPr lvl="1"/>
            <a:endParaRPr lang="en-US" b="1" dirty="0">
              <a:sym typeface="Wingdings"/>
            </a:endParaRPr>
          </a:p>
          <a:p>
            <a:r>
              <a:rPr lang="en-US" dirty="0" smtClean="0">
                <a:sym typeface="Wingdings"/>
              </a:rPr>
              <a:t>In general, with repacking we do </a:t>
            </a:r>
            <a:r>
              <a:rPr lang="en-US" b="1" u="sng" dirty="0" smtClean="0">
                <a:sym typeface="Wingdings"/>
              </a:rPr>
              <a:t>no worse</a:t>
            </a:r>
            <a:r>
              <a:rPr lang="en-US" dirty="0" smtClean="0">
                <a:sym typeface="Wingdings"/>
              </a:rPr>
              <a:t> than without it! </a:t>
            </a:r>
          </a:p>
          <a:p>
            <a:endParaRPr lang="en-US" dirty="0">
              <a:sym typeface="Wingdings"/>
            </a:endParaRPr>
          </a:p>
          <a:p>
            <a:r>
              <a:rPr lang="en-US" dirty="0" smtClean="0">
                <a:sym typeface="Wingdings"/>
              </a:rPr>
              <a:t>What if the file is already sorted?</a:t>
            </a:r>
          </a:p>
          <a:p>
            <a:endParaRPr lang="en-US" dirty="0">
              <a:sym typeface="Wingdings"/>
            </a:endParaRPr>
          </a:p>
          <a:p>
            <a:r>
              <a:rPr lang="en-US" dirty="0" smtClean="0">
                <a:sym typeface="Wingdings"/>
              </a:rPr>
              <a:t>Engineer’s approximation: runs will have </a:t>
            </a:r>
            <a:r>
              <a:rPr lang="en-US" b="1" dirty="0" smtClean="0">
                <a:sym typeface="Wingdings"/>
              </a:rPr>
              <a:t>~2(B+1) </a:t>
            </a:r>
            <a:r>
              <a:rPr lang="en-US" dirty="0" smtClean="0">
                <a:sym typeface="Wingdings"/>
              </a:rPr>
              <a:t>length</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7386110" y="5649912"/>
                <a:ext cx="3967690" cy="849271"/>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charset="0"/>
                        </a:rPr>
                        <m:t>~</m:t>
                      </m:r>
                      <m:r>
                        <a:rPr lang="en-US" sz="2400" i="1" dirty="0" smtClean="0">
                          <a:latin typeface="Cambria Math" charset="0"/>
                        </a:rPr>
                        <m:t>2</m:t>
                      </m:r>
                      <m:r>
                        <a:rPr lang="en-US" sz="2400" b="0" i="1" dirty="0" smtClean="0">
                          <a:latin typeface="Cambria Math" charset="0"/>
                        </a:rPr>
                        <m:t>𝑁</m:t>
                      </m:r>
                      <m:r>
                        <a:rPr lang="en-US" sz="2400" b="0" i="1" dirty="0" smtClean="0">
                          <a:latin typeface="Cambria Math" charset="0"/>
                        </a:rPr>
                        <m:t>(</m:t>
                      </m:r>
                      <m:d>
                        <m:dPr>
                          <m:begChr m:val="⌈"/>
                          <m:endChr m:val="⌉"/>
                          <m:ctrlPr>
                            <a:rPr lang="en-US" sz="2400" b="0" i="1" dirty="0" smtClean="0">
                              <a:latin typeface="Cambria Math" charset="0"/>
                            </a:rPr>
                          </m:ctrlPr>
                        </m:dPr>
                        <m:e>
                          <m:func>
                            <m:funcPr>
                              <m:ctrlPr>
                                <a:rPr lang="en-US" sz="2400" i="1" dirty="0">
                                  <a:latin typeface="Cambria Math" charset="0"/>
                                </a:rPr>
                              </m:ctrlPr>
                            </m:funcPr>
                            <m:fName>
                              <m:sSub>
                                <m:sSubPr>
                                  <m:ctrlPr>
                                    <a:rPr lang="en-US" sz="2400" i="1" dirty="0">
                                      <a:latin typeface="Cambria Math" charset="0"/>
                                    </a:rPr>
                                  </m:ctrlPr>
                                </m:sSubPr>
                                <m:e>
                                  <m:r>
                                    <m:rPr>
                                      <m:sty m:val="p"/>
                                    </m:rPr>
                                    <a:rPr lang="en-US" sz="2400" dirty="0">
                                      <a:latin typeface="Cambria Math" charset="0"/>
                                    </a:rPr>
                                    <m:t>log</m:t>
                                  </m:r>
                                </m:e>
                                <m:sub>
                                  <m:r>
                                    <a:rPr lang="en-US" sz="2400" b="0" i="1" dirty="0" smtClean="0">
                                      <a:solidFill>
                                        <a:schemeClr val="tx1"/>
                                      </a:solidFill>
                                      <a:latin typeface="Cambria Math" charset="0"/>
                                    </a:rPr>
                                    <m:t>𝐵</m:t>
                                  </m:r>
                                </m:sub>
                              </m:sSub>
                            </m:fName>
                            <m:e>
                              <m:f>
                                <m:fPr>
                                  <m:ctrlPr>
                                    <a:rPr lang="en-US" sz="2400" i="1" dirty="0" smtClean="0">
                                      <a:latin typeface="Cambria Math" charset="0"/>
                                    </a:rPr>
                                  </m:ctrlPr>
                                </m:fPr>
                                <m:num>
                                  <m:r>
                                    <a:rPr lang="en-US" sz="2400" b="1" i="1" dirty="0" smtClean="0">
                                      <a:solidFill>
                                        <a:schemeClr val="tx1"/>
                                      </a:solidFill>
                                      <a:latin typeface="Cambria Math" charset="0"/>
                                    </a:rPr>
                                    <m:t>𝑵</m:t>
                                  </m:r>
                                </m:num>
                                <m:den>
                                  <m:r>
                                    <a:rPr lang="en-US" sz="2400" b="1" i="1" dirty="0" smtClean="0">
                                      <a:solidFill>
                                        <a:srgbClr val="FF0000"/>
                                      </a:solidFill>
                                      <a:latin typeface="Cambria Math" charset="0"/>
                                    </a:rPr>
                                    <m:t>𝟐</m:t>
                                  </m:r>
                                  <m:r>
                                    <a:rPr lang="en-US" sz="2400" b="1" i="1" dirty="0" smtClean="0">
                                      <a:solidFill>
                                        <a:schemeClr val="tx1"/>
                                      </a:solidFill>
                                      <a:latin typeface="Cambria Math" charset="0"/>
                                    </a:rPr>
                                    <m:t>(</m:t>
                                  </m:r>
                                  <m:r>
                                    <a:rPr lang="en-US" sz="2400" b="1" i="1" dirty="0" smtClean="0">
                                      <a:solidFill>
                                        <a:schemeClr val="tx1"/>
                                      </a:solidFill>
                                      <a:latin typeface="Cambria Math" charset="0"/>
                                    </a:rPr>
                                    <m:t>𝑩</m:t>
                                  </m:r>
                                  <m:r>
                                    <a:rPr lang="en-US" sz="2400" b="1" i="1" dirty="0" smtClean="0">
                                      <a:solidFill>
                                        <a:schemeClr val="tx1"/>
                                      </a:solidFill>
                                      <a:latin typeface="Cambria Math" charset="0"/>
                                    </a:rPr>
                                    <m:t>+</m:t>
                                  </m:r>
                                  <m:r>
                                    <a:rPr lang="en-US" sz="2400" b="1" i="1" dirty="0" smtClean="0">
                                      <a:solidFill>
                                        <a:schemeClr val="tx1"/>
                                      </a:solidFill>
                                      <a:latin typeface="Cambria Math" charset="0"/>
                                    </a:rPr>
                                    <m:t>𝟏</m:t>
                                  </m:r>
                                  <m:r>
                                    <a:rPr lang="en-US" sz="2400" b="1" i="1" dirty="0" smtClean="0">
                                      <a:solidFill>
                                        <a:schemeClr val="tx1"/>
                                      </a:solidFill>
                                      <a:latin typeface="Cambria Math" charset="0"/>
                                    </a:rPr>
                                    <m:t>)</m:t>
                                  </m:r>
                                </m:den>
                              </m:f>
                            </m:e>
                          </m:func>
                        </m:e>
                      </m:d>
                      <m:r>
                        <a:rPr lang="en-US" sz="2400" b="0" i="1" dirty="0" smtClean="0">
                          <a:latin typeface="Cambria Math" charset="0"/>
                        </a:rPr>
                        <m:t>+1)</m:t>
                      </m:r>
                    </m:oMath>
                  </m:oMathPara>
                </a14:m>
                <a:endParaRPr lang="en-US" sz="2400" dirty="0">
                  <a:latin typeface="+mj-lt"/>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7386110" y="5649912"/>
                <a:ext cx="3967690" cy="849271"/>
              </a:xfrm>
              <a:prstGeom prst="rect">
                <a:avLst/>
              </a:prstGeom>
              <a:blipFill rotWithShape="0">
                <a:blip r:embed="rId2"/>
                <a:stretch>
                  <a:fillRect/>
                </a:stretch>
              </a:blipFill>
              <a:effectLst>
                <a:outerShdw blurRad="50800" dist="12700" dir="2700000" algn="tl" rotWithShape="0">
                  <a:prstClr val="black">
                    <a:alpha val="40000"/>
                  </a:prstClr>
                </a:outerShdw>
              </a:effectLst>
            </p:spPr>
            <p:txBody>
              <a:bodyPr/>
              <a:lstStyle/>
              <a:p>
                <a:r>
                  <a:rPr lang="en-US">
                    <a:noFill/>
                  </a:rPr>
                  <a:t> </a:t>
                </a:r>
              </a:p>
            </p:txBody>
          </p:sp>
        </mc:Fallback>
      </mc:AlternateContent>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3876189" cy="307777"/>
            </a:xfrm>
            <a:prstGeom prst="rect">
              <a:avLst/>
            </a:prstGeom>
            <a:noFill/>
          </p:spPr>
          <p:txBody>
            <a:bodyPr wrap="none" rtlCol="0">
              <a:spAutoFit/>
            </a:bodyPr>
            <a:lstStyle/>
            <a:p>
              <a:r>
                <a:rPr lang="en-US" sz="1400" b="1" i="1" smtClean="0">
                  <a:solidFill>
                    <a:schemeClr val="tx1">
                      <a:lumMod val="65000"/>
                      <a:lumOff val="35000"/>
                    </a:schemeClr>
                  </a:solidFill>
                  <a:latin typeface="+mj-lt"/>
                </a:rPr>
                <a:t>Lecture 12  </a:t>
              </a:r>
              <a:r>
                <a:rPr lang="en-US" sz="1400" b="1" i="1" dirty="0" smtClean="0">
                  <a:solidFill>
                    <a:schemeClr val="tx1">
                      <a:lumMod val="65000"/>
                      <a:lumOff val="35000"/>
                    </a:schemeClr>
                  </a:solidFill>
                  <a:latin typeface="+mj-lt"/>
                </a:rPr>
                <a:t>&gt;  Section 1  &gt;  Optimizations for sorting</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45876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Basics of IO and buffer management.</a:t>
            </a:r>
          </a:p>
          <a:p>
            <a:pPr lvl="1"/>
            <a:r>
              <a:rPr lang="en-US" dirty="0" smtClean="0"/>
              <a:t>See notebook for more fun! (Learn about </a:t>
            </a:r>
            <a:r>
              <a:rPr lang="en-US" i="1" dirty="0" smtClean="0"/>
              <a:t>sequential flooding</a:t>
            </a:r>
            <a:r>
              <a:rPr lang="en-US" dirty="0" smtClean="0"/>
              <a:t>)</a:t>
            </a:r>
          </a:p>
          <a:p>
            <a:pPr lvl="1"/>
            <a:endParaRPr lang="en-US" dirty="0" smtClean="0"/>
          </a:p>
          <a:p>
            <a:r>
              <a:rPr lang="en-US" dirty="0" smtClean="0"/>
              <a:t>We introduced the IO cost model using </a:t>
            </a:r>
            <a:r>
              <a:rPr lang="en-US" b="1" dirty="0" smtClean="0"/>
              <a:t>sorting</a:t>
            </a:r>
            <a:r>
              <a:rPr lang="en-US" dirty="0" smtClean="0"/>
              <a:t>.</a:t>
            </a:r>
          </a:p>
          <a:p>
            <a:pPr lvl="1"/>
            <a:r>
              <a:rPr lang="en-US" dirty="0" smtClean="0"/>
              <a:t>Saw how to do merges with few IOs, </a:t>
            </a:r>
          </a:p>
          <a:p>
            <a:pPr lvl="1"/>
            <a:r>
              <a:rPr lang="en-US" dirty="0" smtClean="0"/>
              <a:t>Works better than main-memory sort algorithms. </a:t>
            </a:r>
          </a:p>
          <a:p>
            <a:pPr lvl="1"/>
            <a:endParaRPr lang="en-US" dirty="0"/>
          </a:p>
          <a:p>
            <a:r>
              <a:rPr lang="en-US" dirty="0" smtClean="0"/>
              <a:t>Described a few optimizations for sorting</a:t>
            </a:r>
            <a:endParaRPr lang="en-US" dirty="0"/>
          </a:p>
        </p:txBody>
      </p:sp>
      <p:grpSp>
        <p:nvGrpSpPr>
          <p:cNvPr id="4" name="Group 3"/>
          <p:cNvGrpSpPr/>
          <p:nvPr/>
        </p:nvGrpSpPr>
        <p:grpSpPr>
          <a:xfrm>
            <a:off x="0" y="-22510"/>
            <a:ext cx="12192000" cy="307777"/>
            <a:chOff x="0" y="-22510"/>
            <a:chExt cx="12192000" cy="307777"/>
          </a:xfrm>
        </p:grpSpPr>
        <p:sp>
          <p:nvSpPr>
            <p:cNvPr id="5" name="Rectangle 4"/>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6" name="TextBox 5"/>
            <p:cNvSpPr txBox="1"/>
            <p:nvPr/>
          </p:nvSpPr>
          <p:spPr>
            <a:xfrm>
              <a:off x="188780" y="-22510"/>
              <a:ext cx="2871427" cy="307777"/>
            </a:xfrm>
            <a:prstGeom prst="rect">
              <a:avLst/>
            </a:prstGeom>
            <a:noFill/>
          </p:spPr>
          <p:txBody>
            <a:bodyPr wrap="none" rtlCol="0">
              <a:spAutoFit/>
            </a:bodyPr>
            <a:lstStyle/>
            <a:p>
              <a:r>
                <a:rPr lang="en-US" sz="1400" b="1" i="1" smtClean="0">
                  <a:solidFill>
                    <a:schemeClr val="tx1">
                      <a:lumMod val="65000"/>
                      <a:lumOff val="35000"/>
                    </a:schemeClr>
                  </a:solidFill>
                  <a:latin typeface="+mj-lt"/>
                </a:rPr>
                <a:t>Lecture 12  </a:t>
              </a:r>
              <a:r>
                <a:rPr lang="en-US" sz="1400" b="1" i="1" dirty="0" smtClean="0">
                  <a:solidFill>
                    <a:schemeClr val="tx1">
                      <a:lumMod val="65000"/>
                      <a:lumOff val="35000"/>
                    </a:schemeClr>
                  </a:solidFill>
                  <a:latin typeface="+mj-lt"/>
                </a:rPr>
                <a:t>&gt;  Section 1  &gt;  SUMMARY</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615071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163763"/>
            <a:ext cx="9144000" cy="2387600"/>
          </a:xfrm>
        </p:spPr>
        <p:txBody>
          <a:bodyPr/>
          <a:lstStyle/>
          <a:p>
            <a:r>
              <a:rPr lang="en-US" dirty="0" smtClean="0"/>
              <a:t>B+ Trees: </a:t>
            </a:r>
            <a:br>
              <a:rPr lang="en-US" dirty="0" smtClean="0"/>
            </a:br>
            <a:r>
              <a:rPr lang="en-US" dirty="0" smtClean="0"/>
              <a:t>An IO-Aware Index Structure</a:t>
            </a:r>
            <a:endParaRPr lang="en-US" dirty="0"/>
          </a:p>
        </p:txBody>
      </p:sp>
      <p:grpSp>
        <p:nvGrpSpPr>
          <p:cNvPr id="4" name="Group 3"/>
          <p:cNvGrpSpPr/>
          <p:nvPr/>
        </p:nvGrpSpPr>
        <p:grpSpPr>
          <a:xfrm>
            <a:off x="0" y="-22510"/>
            <a:ext cx="12192000" cy="307777"/>
            <a:chOff x="0" y="-22510"/>
            <a:chExt cx="12192000" cy="307777"/>
          </a:xfrm>
        </p:grpSpPr>
        <p:sp>
          <p:nvSpPr>
            <p:cNvPr id="5" name="Rectangle 4"/>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6" name="TextBox 5"/>
            <p:cNvSpPr txBox="1"/>
            <p:nvPr/>
          </p:nvSpPr>
          <p:spPr>
            <a:xfrm>
              <a:off x="188780" y="-22510"/>
              <a:ext cx="939681" cy="307777"/>
            </a:xfrm>
            <a:prstGeom prst="rect">
              <a:avLst/>
            </a:prstGeom>
            <a:noFill/>
          </p:spPr>
          <p:txBody>
            <a:bodyPr wrap="none" rtlCol="0">
              <a:spAutoFit/>
            </a:bodyPr>
            <a:lstStyle/>
            <a:p>
              <a:r>
                <a:rPr lang="en-US" sz="1400" b="1" i="1" smtClean="0">
                  <a:solidFill>
                    <a:schemeClr val="tx1">
                      <a:lumMod val="65000"/>
                      <a:lumOff val="35000"/>
                    </a:schemeClr>
                  </a:solidFill>
                  <a:latin typeface="+mj-lt"/>
                </a:rPr>
                <a:t>Lecture 12</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9404326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3632638"/>
            <a:ext cx="8610600" cy="88286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What you will learn about in this section</a:t>
            </a:r>
            <a:endParaRPr lang="en-US" dirty="0"/>
          </a:p>
        </p:txBody>
      </p:sp>
      <p:sp>
        <p:nvSpPr>
          <p:cNvPr id="3" name="Content Placeholder 2"/>
          <p:cNvSpPr>
            <a:spLocks noGrp="1"/>
          </p:cNvSpPr>
          <p:nvPr>
            <p:ph idx="1"/>
          </p:nvPr>
        </p:nvSpPr>
        <p:spPr>
          <a:xfrm>
            <a:off x="838200" y="1825624"/>
            <a:ext cx="10515600" cy="4175783"/>
          </a:xfrm>
        </p:spPr>
        <p:txBody>
          <a:bodyPr>
            <a:normAutofit/>
          </a:bodyPr>
          <a:lstStyle/>
          <a:p>
            <a:pPr marL="514350" indent="-514350">
              <a:buAutoNum type="arabicPeriod"/>
            </a:pPr>
            <a:r>
              <a:rPr lang="en-US" dirty="0" smtClean="0">
                <a:latin typeface="+mj-lt"/>
              </a:rPr>
              <a:t>Indexes: Motivation</a:t>
            </a:r>
          </a:p>
          <a:p>
            <a:pPr marL="514350" indent="-514350">
              <a:buAutoNum type="arabicPeriod"/>
            </a:pPr>
            <a:endParaRPr lang="en-US" dirty="0" smtClean="0">
              <a:latin typeface="+mj-lt"/>
            </a:endParaRPr>
          </a:p>
          <a:p>
            <a:pPr marL="514350" indent="-514350">
              <a:buAutoNum type="arabicPeriod"/>
            </a:pPr>
            <a:r>
              <a:rPr lang="en-US" dirty="0" smtClean="0">
                <a:latin typeface="+mj-lt"/>
              </a:rPr>
              <a:t>Indexes: Basics</a:t>
            </a:r>
          </a:p>
          <a:p>
            <a:pPr marL="514350" indent="-514350">
              <a:buAutoNum type="arabicPeriod"/>
            </a:pPr>
            <a:endParaRPr lang="en-US" dirty="0">
              <a:latin typeface="+mj-lt"/>
            </a:endParaRPr>
          </a:p>
          <a:p>
            <a:pPr marL="514350" indent="-514350">
              <a:buAutoNum type="arabicPeriod"/>
            </a:pPr>
            <a:r>
              <a:rPr lang="en-US" dirty="0" smtClean="0">
                <a:latin typeface="+mj-lt"/>
              </a:rPr>
              <a:t>ACTIVITY: Creating indexes</a:t>
            </a:r>
          </a:p>
        </p:txBody>
      </p:sp>
      <p:sp>
        <p:nvSpPr>
          <p:cNvPr id="4" name="Slide Number Placeholder 3"/>
          <p:cNvSpPr>
            <a:spLocks noGrp="1"/>
          </p:cNvSpPr>
          <p:nvPr>
            <p:ph type="sldNum" sz="quarter" idx="12"/>
          </p:nvPr>
        </p:nvSpPr>
        <p:spPr/>
        <p:txBody>
          <a:bodyPr/>
          <a:lstStyle/>
          <a:p>
            <a:fld id="{DF92A6B5-0D7C-48A8-B49A-953CF10F77E3}" type="slidenum">
              <a:rPr lang="en-US" smtClean="0"/>
              <a:pPr/>
              <a:t>75</a:t>
            </a:fld>
            <a:endParaRPr lang="en-US"/>
          </a:p>
        </p:txBody>
      </p:sp>
      <p:grpSp>
        <p:nvGrpSpPr>
          <p:cNvPr id="15" name="Group 14"/>
          <p:cNvGrpSpPr/>
          <p:nvPr/>
        </p:nvGrpSpPr>
        <p:grpSpPr>
          <a:xfrm>
            <a:off x="0" y="-22510"/>
            <a:ext cx="12192000" cy="307777"/>
            <a:chOff x="0" y="-22510"/>
            <a:chExt cx="12192000" cy="307777"/>
          </a:xfrm>
        </p:grpSpPr>
        <p:sp>
          <p:nvSpPr>
            <p:cNvPr id="16" name="Rectangle 1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7" name="TextBox 16"/>
            <p:cNvSpPr txBox="1"/>
            <p:nvPr/>
          </p:nvSpPr>
          <p:spPr>
            <a:xfrm>
              <a:off x="188780" y="-22510"/>
              <a:ext cx="1843774" cy="307777"/>
            </a:xfrm>
            <a:prstGeom prst="rect">
              <a:avLst/>
            </a:prstGeom>
            <a:noFill/>
          </p:spPr>
          <p:txBody>
            <a:bodyPr wrap="none" rtlCol="0">
              <a:spAutoFit/>
            </a:bodyPr>
            <a:lstStyle/>
            <a:p>
              <a:r>
                <a:rPr lang="en-US" sz="1400" b="1" i="1" smtClean="0">
                  <a:solidFill>
                    <a:schemeClr val="tx1">
                      <a:lumMod val="65000"/>
                      <a:lumOff val="35000"/>
                    </a:schemeClr>
                  </a:solidFill>
                  <a:latin typeface="+mj-lt"/>
                </a:rPr>
                <a:t>Lecture 12  </a:t>
              </a:r>
              <a:r>
                <a:rPr lang="en-US" sz="1400" b="1" i="1" dirty="0" smtClean="0">
                  <a:solidFill>
                    <a:schemeClr val="tx1">
                      <a:lumMod val="65000"/>
                      <a:lumOff val="35000"/>
                    </a:schemeClr>
                  </a:solidFill>
                  <a:latin typeface="+mj-lt"/>
                </a:rPr>
                <a:t>&gt;  Section 2</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24974167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Motivation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600200"/>
                <a:ext cx="10515601" cy="3914775"/>
              </a:xfrm>
            </p:spPr>
            <p:txBody>
              <a:bodyPr>
                <a:normAutofit/>
              </a:bodyPr>
              <a:lstStyle/>
              <a:p>
                <a:r>
                  <a:rPr lang="en-US" dirty="0" smtClean="0"/>
                  <a:t>Suppose we want to search for people of a specific age</a:t>
                </a:r>
              </a:p>
              <a:p>
                <a:endParaRPr lang="en-US" b="1" i="1" dirty="0" smtClean="0"/>
              </a:p>
              <a:p>
                <a:r>
                  <a:rPr lang="en-US" b="1" i="1" dirty="0" smtClean="0"/>
                  <a:t>First idea:</a:t>
                </a:r>
                <a:r>
                  <a:rPr lang="en-US" dirty="0" smtClean="0"/>
                  <a:t> Sort the records by age… we know how to do this fast!</a:t>
                </a:r>
              </a:p>
              <a:p>
                <a:endParaRPr lang="en-US" dirty="0"/>
              </a:p>
              <a:p>
                <a:r>
                  <a:rPr lang="en-US" dirty="0" smtClean="0"/>
                  <a:t>How many IO operations to search over </a:t>
                </a:r>
                <a:r>
                  <a:rPr lang="en-US" b="1" i="1" dirty="0" smtClean="0"/>
                  <a:t>N sorted</a:t>
                </a:r>
                <a:r>
                  <a:rPr lang="en-US" dirty="0" smtClean="0"/>
                  <a:t> records?</a:t>
                </a:r>
              </a:p>
              <a:p>
                <a:pPr lvl="1"/>
                <a:r>
                  <a:rPr lang="en-US" sz="2800" dirty="0" smtClean="0"/>
                  <a:t>Simple scan: </a:t>
                </a:r>
                <a:r>
                  <a:rPr lang="en-US" sz="2800" b="1" i="1" dirty="0" smtClean="0"/>
                  <a:t>O(N)</a:t>
                </a:r>
                <a:endParaRPr lang="en-US" sz="2800" dirty="0"/>
              </a:p>
              <a:p>
                <a:pPr lvl="1"/>
                <a:r>
                  <a:rPr lang="en-US" sz="2800" dirty="0" smtClean="0"/>
                  <a:t>Binary search: </a:t>
                </a:r>
                <a:r>
                  <a:rPr lang="en-US" sz="2800" b="1" i="1" dirty="0" smtClean="0"/>
                  <a:t>O(</a:t>
                </a:r>
                <a14:m>
                  <m:oMath xmlns:m="http://schemas.openxmlformats.org/officeDocument/2006/math">
                    <m:func>
                      <m:funcPr>
                        <m:ctrlPr>
                          <a:rPr lang="en-US" b="1" i="1">
                            <a:latin typeface="Cambria Math" charset="0"/>
                          </a:rPr>
                        </m:ctrlPr>
                      </m:funcPr>
                      <m:fName>
                        <m:sSub>
                          <m:sSubPr>
                            <m:ctrlPr>
                              <a:rPr lang="en-US" b="1" i="1">
                                <a:latin typeface="Cambria Math" charset="0"/>
                              </a:rPr>
                            </m:ctrlPr>
                          </m:sSubPr>
                          <m:e>
                            <m:r>
                              <a:rPr lang="en-US" b="1">
                                <a:latin typeface="Cambria Math" charset="0"/>
                              </a:rPr>
                              <m:t>𝐥𝐨𝐠</m:t>
                            </m:r>
                          </m:e>
                          <m:sub>
                            <m:r>
                              <a:rPr lang="en-US" b="1" i="1">
                                <a:latin typeface="Cambria Math" charset="0"/>
                              </a:rPr>
                              <m:t>𝟐</m:t>
                            </m:r>
                          </m:sub>
                        </m:sSub>
                      </m:fName>
                      <m:e>
                        <m:r>
                          <a:rPr lang="en-US" b="1" i="1">
                            <a:latin typeface="Cambria Math" charset="0"/>
                          </a:rPr>
                          <m:t>𝑵</m:t>
                        </m:r>
                      </m:e>
                    </m:func>
                  </m:oMath>
                </a14:m>
                <a:r>
                  <a:rPr lang="en-US" b="1" i="1" dirty="0" smtClean="0"/>
                  <a:t>)</a:t>
                </a:r>
                <a:endParaRPr lang="en-US" b="1" i="1" dirty="0"/>
              </a:p>
              <a:p>
                <a:endParaRPr lang="en-US" b="1"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600200"/>
                <a:ext cx="10515601" cy="3914775"/>
              </a:xfrm>
              <a:blipFill rotWithShape="0">
                <a:blip r:embed="rId2"/>
                <a:stretch>
                  <a:fillRect l="-985" t="-2648"/>
                </a:stretch>
              </a:blipFill>
            </p:spPr>
            <p:txBody>
              <a:bodyPr/>
              <a:lstStyle/>
              <a:p>
                <a:r>
                  <a:rPr lang="en-US">
                    <a:noFill/>
                  </a:rPr>
                  <a:t> </a:t>
                </a:r>
              </a:p>
            </p:txBody>
          </p:sp>
        </mc:Fallback>
      </mc:AlternateContent>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3506922" cy="307777"/>
            </a:xfrm>
            <a:prstGeom prst="rect">
              <a:avLst/>
            </a:prstGeom>
            <a:noFill/>
          </p:spPr>
          <p:txBody>
            <a:bodyPr wrap="none" rtlCol="0">
              <a:spAutoFit/>
            </a:bodyPr>
            <a:lstStyle/>
            <a:p>
              <a:r>
                <a:rPr lang="en-US" sz="1400" b="1" i="1" smtClean="0">
                  <a:solidFill>
                    <a:schemeClr val="tx1">
                      <a:lumMod val="65000"/>
                      <a:lumOff val="35000"/>
                    </a:schemeClr>
                  </a:solidFill>
                  <a:latin typeface="+mj-lt"/>
                </a:rPr>
                <a:t>Lecture 12  </a:t>
              </a:r>
              <a:r>
                <a:rPr lang="en-US" sz="1400" b="1" i="1" dirty="0" smtClean="0">
                  <a:solidFill>
                    <a:schemeClr val="tx1">
                      <a:lumMod val="65000"/>
                      <a:lumOff val="35000"/>
                    </a:schemeClr>
                  </a:solidFill>
                  <a:latin typeface="+mj-lt"/>
                </a:rPr>
                <a:t>&gt;  Section 2  &gt;  Indexes: Motivation</a:t>
              </a:r>
              <a:endParaRPr lang="en-US" sz="1400" b="1" i="1" dirty="0">
                <a:solidFill>
                  <a:schemeClr val="tx1">
                    <a:lumMod val="65000"/>
                    <a:lumOff val="35000"/>
                  </a:schemeClr>
                </a:solidFill>
                <a:latin typeface="+mj-lt"/>
              </a:endParaRPr>
            </a:p>
          </p:txBody>
        </p:sp>
      </p:grpSp>
      <p:sp>
        <p:nvSpPr>
          <p:cNvPr id="8" name="Rectangle 3"/>
          <p:cNvSpPr>
            <a:spLocks noChangeArrowheads="1"/>
          </p:cNvSpPr>
          <p:nvPr/>
        </p:nvSpPr>
        <p:spPr bwMode="auto">
          <a:xfrm>
            <a:off x="8008012" y="797073"/>
            <a:ext cx="3345788" cy="461665"/>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smtClean="0">
                <a:solidFill>
                  <a:schemeClr val="accent2"/>
                </a:solidFill>
                <a:latin typeface="Menlo" charset="0"/>
                <a:ea typeface="Menlo" charset="0"/>
                <a:cs typeface="Menlo" charset="0"/>
              </a:rPr>
              <a:t>Person(</a:t>
            </a:r>
            <a:r>
              <a:rPr lang="en-US" sz="2400" u="sng" smtClean="0">
                <a:solidFill>
                  <a:schemeClr val="accent2"/>
                </a:solidFill>
                <a:latin typeface="Menlo" charset="0"/>
                <a:ea typeface="Menlo" charset="0"/>
                <a:cs typeface="Menlo" charset="0"/>
              </a:rPr>
              <a:t>name</a:t>
            </a:r>
            <a:r>
              <a:rPr lang="en-US" sz="2400" smtClean="0">
                <a:solidFill>
                  <a:schemeClr val="accent2"/>
                </a:solidFill>
                <a:latin typeface="Menlo" charset="0"/>
                <a:ea typeface="Menlo" charset="0"/>
                <a:cs typeface="Menlo" charset="0"/>
              </a:rPr>
              <a:t>, age)</a:t>
            </a:r>
            <a:endParaRPr lang="en-US" sz="2400" dirty="0">
              <a:latin typeface="Menlo" charset="0"/>
              <a:ea typeface="Menlo" charset="0"/>
              <a:cs typeface="Menlo" charset="0"/>
            </a:endParaRPr>
          </a:p>
        </p:txBody>
      </p:sp>
      <mc:AlternateContent xmlns:mc="http://schemas.openxmlformats.org/markup-compatibility/2006" xmlns:a14="http://schemas.microsoft.com/office/drawing/2010/main">
        <mc:Choice Requires="a14">
          <p:sp>
            <p:nvSpPr>
              <p:cNvPr id="10" name="TextBox 9"/>
              <p:cNvSpPr txBox="1"/>
              <p:nvPr/>
            </p:nvSpPr>
            <p:spPr>
              <a:xfrm>
                <a:off x="1942241" y="5623302"/>
                <a:ext cx="8301037" cy="954107"/>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800" dirty="0" smtClean="0">
                    <a:latin typeface="+mj-lt"/>
                  </a:rPr>
                  <a:t>Could we get even cheaper search?  E.g. go from </a:t>
                </a:r>
                <a14:m>
                  <m:oMath xmlns:m="http://schemas.openxmlformats.org/officeDocument/2006/math">
                    <m:func>
                      <m:funcPr>
                        <m:ctrlPr>
                          <a:rPr lang="en-US" sz="2800" b="1" i="1">
                            <a:latin typeface="Cambria Math" charset="0"/>
                          </a:rPr>
                        </m:ctrlPr>
                      </m:funcPr>
                      <m:fName>
                        <m:sSub>
                          <m:sSubPr>
                            <m:ctrlPr>
                              <a:rPr lang="en-US" sz="2800" b="1" i="1">
                                <a:latin typeface="Cambria Math" charset="0"/>
                              </a:rPr>
                            </m:ctrlPr>
                          </m:sSubPr>
                          <m:e>
                            <m:r>
                              <a:rPr lang="en-US" sz="2800" b="1">
                                <a:latin typeface="Cambria Math" charset="0"/>
                              </a:rPr>
                              <m:t>𝐥𝐨𝐠</m:t>
                            </m:r>
                          </m:e>
                          <m:sub>
                            <m:r>
                              <a:rPr lang="en-US" sz="2800" b="1" i="1">
                                <a:latin typeface="Cambria Math" charset="0"/>
                              </a:rPr>
                              <m:t>𝟐</m:t>
                            </m:r>
                          </m:sub>
                        </m:sSub>
                      </m:fName>
                      <m:e>
                        <m:r>
                          <a:rPr lang="en-US" sz="2800" b="1" i="1">
                            <a:latin typeface="Cambria Math" charset="0"/>
                          </a:rPr>
                          <m:t>𝑵</m:t>
                        </m:r>
                      </m:e>
                    </m:func>
                  </m:oMath>
                </a14:m>
                <a:r>
                  <a:rPr lang="en-US" sz="2800" i="1" dirty="0" smtClean="0">
                    <a:latin typeface="+mj-lt"/>
                  </a:rPr>
                  <a:t> </a:t>
                </a:r>
                <a:r>
                  <a:rPr lang="en-US" sz="2800" i="1" dirty="0" smtClean="0">
                    <a:latin typeface="+mj-lt"/>
                    <a:sym typeface="Wingdings"/>
                  </a:rPr>
                  <a:t> </a:t>
                </a:r>
                <a14:m>
                  <m:oMath xmlns:m="http://schemas.openxmlformats.org/officeDocument/2006/math">
                    <m:func>
                      <m:funcPr>
                        <m:ctrlPr>
                          <a:rPr lang="en-US" sz="2800" b="1" i="1">
                            <a:latin typeface="Cambria Math" charset="0"/>
                          </a:rPr>
                        </m:ctrlPr>
                      </m:funcPr>
                      <m:fName>
                        <m:sSub>
                          <m:sSubPr>
                            <m:ctrlPr>
                              <a:rPr lang="en-US" sz="2800" b="1" i="1">
                                <a:latin typeface="Cambria Math" charset="0"/>
                              </a:rPr>
                            </m:ctrlPr>
                          </m:sSubPr>
                          <m:e>
                            <m:r>
                              <a:rPr lang="en-US" sz="2800" b="1">
                                <a:latin typeface="Cambria Math" charset="0"/>
                              </a:rPr>
                              <m:t>𝐥𝐨𝐠</m:t>
                            </m:r>
                          </m:e>
                          <m:sub>
                            <m:r>
                              <a:rPr lang="en-US" sz="2800" b="1" i="1" smtClean="0">
                                <a:solidFill>
                                  <a:srgbClr val="FF0000"/>
                                </a:solidFill>
                                <a:latin typeface="Cambria Math" charset="0"/>
                              </a:rPr>
                              <m:t>𝟐𝟎𝟎</m:t>
                            </m:r>
                          </m:sub>
                        </m:sSub>
                      </m:fName>
                      <m:e>
                        <m:r>
                          <a:rPr lang="en-US" sz="2800" b="1" i="1">
                            <a:latin typeface="Cambria Math" charset="0"/>
                          </a:rPr>
                          <m:t>𝑵</m:t>
                        </m:r>
                      </m:e>
                    </m:func>
                  </m:oMath>
                </a14:m>
                <a:r>
                  <a:rPr lang="en-US" sz="2800" dirty="0" smtClean="0">
                    <a:latin typeface="+mj-lt"/>
                  </a:rPr>
                  <a:t>?</a:t>
                </a:r>
                <a:endParaRPr lang="en-US" sz="2800" dirty="0">
                  <a:latin typeface="+mj-lt"/>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942241" y="5623302"/>
                <a:ext cx="8301037" cy="954107"/>
              </a:xfrm>
              <a:prstGeom prst="rect">
                <a:avLst/>
              </a:prstGeom>
              <a:blipFill rotWithShape="0">
                <a:blip r:embed="rId3"/>
                <a:stretch>
                  <a:fillRect/>
                </a:stretch>
              </a:blipFill>
              <a:effectLst>
                <a:outerShdw blurRad="50800" dist="12700" dir="2700000" algn="tl" rotWithShape="0">
                  <a:prstClr val="black">
                    <a:alpha val="40000"/>
                  </a:prstClr>
                </a:outerShdw>
              </a:effectLst>
            </p:spPr>
            <p:txBody>
              <a:bodyPr/>
              <a:lstStyle/>
              <a:p>
                <a:r>
                  <a:rPr lang="en-US">
                    <a:noFill/>
                  </a:rPr>
                  <a:t> </a:t>
                </a:r>
              </a:p>
            </p:txBody>
          </p:sp>
        </mc:Fallback>
      </mc:AlternateContent>
    </p:spTree>
    <p:extLst>
      <p:ext uri="{BB962C8B-B14F-4D97-AF65-F5344CB8AC3E}">
        <p14:creationId xmlns:p14="http://schemas.microsoft.com/office/powerpoint/2010/main" val="613815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P spid="10"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Motivation</a:t>
            </a:r>
            <a:endParaRPr lang="en-US" dirty="0"/>
          </a:p>
        </p:txBody>
      </p:sp>
      <p:sp>
        <p:nvSpPr>
          <p:cNvPr id="3" name="Content Placeholder 2"/>
          <p:cNvSpPr>
            <a:spLocks noGrp="1"/>
          </p:cNvSpPr>
          <p:nvPr>
            <p:ph idx="1"/>
          </p:nvPr>
        </p:nvSpPr>
        <p:spPr>
          <a:xfrm>
            <a:off x="838199" y="1600200"/>
            <a:ext cx="10515601" cy="3800475"/>
          </a:xfrm>
        </p:spPr>
        <p:txBody>
          <a:bodyPr>
            <a:normAutofit/>
          </a:bodyPr>
          <a:lstStyle/>
          <a:p>
            <a:r>
              <a:rPr lang="en-US" dirty="0" smtClean="0"/>
              <a:t>What about if we want to </a:t>
            </a:r>
            <a:r>
              <a:rPr lang="en-US" b="1" dirty="0" smtClean="0"/>
              <a:t>insert</a:t>
            </a:r>
            <a:r>
              <a:rPr lang="en-US" dirty="0" smtClean="0"/>
              <a:t> a new person, but keep the list sorted?</a:t>
            </a:r>
          </a:p>
          <a:p>
            <a:endParaRPr lang="en-US" dirty="0" smtClean="0"/>
          </a:p>
          <a:p>
            <a:pPr marL="0" indent="0">
              <a:buNone/>
            </a:pPr>
            <a:endParaRPr lang="en-US" b="1" i="1" dirty="0" smtClean="0"/>
          </a:p>
          <a:p>
            <a:endParaRPr lang="en-US" b="1" i="1" dirty="0"/>
          </a:p>
          <a:p>
            <a:r>
              <a:rPr lang="en-US" dirty="0" smtClean="0"/>
              <a:t>We would have to potentially shift </a:t>
            </a:r>
            <a:r>
              <a:rPr lang="en-US" b="1" i="1" dirty="0" smtClean="0"/>
              <a:t>N</a:t>
            </a:r>
            <a:r>
              <a:rPr lang="en-US" dirty="0" smtClean="0"/>
              <a:t> records, requiring up to </a:t>
            </a:r>
            <a:r>
              <a:rPr lang="en-US" b="1" dirty="0" smtClean="0"/>
              <a:t>~ 2*N/P </a:t>
            </a:r>
            <a:r>
              <a:rPr lang="en-US" dirty="0" smtClean="0"/>
              <a:t>IO operations (where P = # of records per page)!</a:t>
            </a:r>
          </a:p>
          <a:p>
            <a:pPr lvl="1"/>
            <a:r>
              <a:rPr lang="en-US" dirty="0" smtClean="0"/>
              <a:t>We could leave some “slack” in the pages…</a:t>
            </a:r>
            <a:endParaRPr lang="en-US" dirty="0"/>
          </a:p>
          <a:p>
            <a:pPr marL="0" indent="0">
              <a:buNone/>
            </a:pPr>
            <a:endParaRPr lang="en-US" b="1" i="1" dirty="0"/>
          </a:p>
          <a:p>
            <a:endParaRPr lang="en-US" b="1" i="1" dirty="0"/>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3506922" cy="307777"/>
            </a:xfrm>
            <a:prstGeom prst="rect">
              <a:avLst/>
            </a:prstGeom>
            <a:noFill/>
          </p:spPr>
          <p:txBody>
            <a:bodyPr wrap="none" rtlCol="0">
              <a:spAutoFit/>
            </a:bodyPr>
            <a:lstStyle/>
            <a:p>
              <a:r>
                <a:rPr lang="en-US" sz="1400" b="1" i="1" smtClean="0">
                  <a:solidFill>
                    <a:schemeClr val="tx1">
                      <a:lumMod val="65000"/>
                      <a:lumOff val="35000"/>
                    </a:schemeClr>
                  </a:solidFill>
                  <a:latin typeface="+mj-lt"/>
                </a:rPr>
                <a:t>Lecture 12  </a:t>
              </a:r>
              <a:r>
                <a:rPr lang="en-US" sz="1400" b="1" i="1" dirty="0" smtClean="0">
                  <a:solidFill>
                    <a:schemeClr val="tx1">
                      <a:lumMod val="65000"/>
                      <a:lumOff val="35000"/>
                    </a:schemeClr>
                  </a:solidFill>
                  <a:latin typeface="+mj-lt"/>
                </a:rPr>
                <a:t>&gt;  Section 2  &gt;  Indexes: Motivation</a:t>
              </a:r>
              <a:endParaRPr lang="en-US" sz="1400" b="1" i="1" dirty="0">
                <a:solidFill>
                  <a:schemeClr val="tx1">
                    <a:lumMod val="65000"/>
                    <a:lumOff val="35000"/>
                  </a:schemeClr>
                </a:solidFill>
                <a:latin typeface="+mj-lt"/>
              </a:endParaRPr>
            </a:p>
          </p:txBody>
        </p:sp>
      </p:grpSp>
      <p:grpSp>
        <p:nvGrpSpPr>
          <p:cNvPr id="8" name="Group 7"/>
          <p:cNvGrpSpPr/>
          <p:nvPr/>
        </p:nvGrpSpPr>
        <p:grpSpPr>
          <a:xfrm>
            <a:off x="1416847" y="2591696"/>
            <a:ext cx="9184478" cy="1139531"/>
            <a:chOff x="1416847" y="2591696"/>
            <a:chExt cx="9184478" cy="1139531"/>
          </a:xfrm>
        </p:grpSpPr>
        <p:sp>
          <p:nvSpPr>
            <p:cNvPr id="10" name="Rounded Rectangle 9"/>
            <p:cNvSpPr/>
            <p:nvPr/>
          </p:nvSpPr>
          <p:spPr>
            <a:xfrm>
              <a:off x="1416847" y="3206207"/>
              <a:ext cx="3296832" cy="5250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1559053" y="3268662"/>
              <a:ext cx="3012421" cy="400110"/>
              <a:chOff x="2844928" y="2635940"/>
              <a:chExt cx="3012421" cy="400110"/>
            </a:xfrm>
          </p:grpSpPr>
          <p:sp>
            <p:nvSpPr>
              <p:cNvPr id="12" name="TextBox 11"/>
              <p:cNvSpPr txBox="1"/>
              <p:nvPr/>
            </p:nvSpPr>
            <p:spPr>
              <a:xfrm>
                <a:off x="3874097" y="2635940"/>
                <a:ext cx="954082" cy="400110"/>
              </a:xfrm>
              <a:prstGeom prst="rect">
                <a:avLst/>
              </a:prstGeom>
              <a:solidFill>
                <a:schemeClr val="tx1">
                  <a:lumMod val="50000"/>
                  <a:lumOff val="50000"/>
                </a:schemeClr>
              </a:solidFill>
            </p:spPr>
            <p:txBody>
              <a:bodyPr wrap="square" rtlCol="0">
                <a:spAutoFit/>
              </a:bodyPr>
              <a:lstStyle/>
              <a:p>
                <a:pPr algn="ctr"/>
                <a:r>
                  <a:rPr lang="en-US" sz="2000" dirty="0">
                    <a:solidFill>
                      <a:srgbClr val="FFC000"/>
                    </a:solidFill>
                    <a:latin typeface="Menlo" charset="0"/>
                    <a:ea typeface="Menlo" charset="0"/>
                    <a:cs typeface="Menlo" charset="0"/>
                  </a:rPr>
                  <a:t>4</a:t>
                </a:r>
                <a:r>
                  <a:rPr lang="en-US" sz="2000" dirty="0" smtClean="0">
                    <a:solidFill>
                      <a:srgbClr val="FFC000"/>
                    </a:solidFill>
                    <a:latin typeface="Menlo" charset="0"/>
                    <a:ea typeface="Menlo" charset="0"/>
                    <a:cs typeface="Menlo" charset="0"/>
                  </a:rPr>
                  <a:t>,5</a:t>
                </a:r>
                <a:endParaRPr lang="en-US" sz="2000" dirty="0">
                  <a:solidFill>
                    <a:srgbClr val="FFC000"/>
                  </a:solidFill>
                  <a:latin typeface="Menlo" charset="0"/>
                  <a:ea typeface="Menlo" charset="0"/>
                  <a:cs typeface="Menlo" charset="0"/>
                </a:endParaRPr>
              </a:p>
            </p:txBody>
          </p:sp>
          <p:sp>
            <p:nvSpPr>
              <p:cNvPr id="13" name="TextBox 12"/>
              <p:cNvSpPr txBox="1"/>
              <p:nvPr/>
            </p:nvSpPr>
            <p:spPr>
              <a:xfrm>
                <a:off x="4903242" y="2635940"/>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6,7</a:t>
                </a:r>
                <a:endParaRPr lang="en-US" sz="2000" dirty="0">
                  <a:solidFill>
                    <a:srgbClr val="FFC000"/>
                  </a:solidFill>
                  <a:latin typeface="Menlo" charset="0"/>
                  <a:ea typeface="Menlo" charset="0"/>
                  <a:cs typeface="Menlo" charset="0"/>
                </a:endParaRPr>
              </a:p>
            </p:txBody>
          </p:sp>
          <p:sp>
            <p:nvSpPr>
              <p:cNvPr id="14" name="TextBox 13"/>
              <p:cNvSpPr txBox="1"/>
              <p:nvPr/>
            </p:nvSpPr>
            <p:spPr>
              <a:xfrm>
                <a:off x="2844928" y="2635940"/>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1,3</a:t>
                </a:r>
                <a:endParaRPr lang="en-US" sz="2000" dirty="0">
                  <a:solidFill>
                    <a:srgbClr val="FFC000"/>
                  </a:solidFill>
                  <a:latin typeface="Menlo" charset="0"/>
                  <a:ea typeface="Menlo" charset="0"/>
                  <a:cs typeface="Menlo" charset="0"/>
                </a:endParaRPr>
              </a:p>
            </p:txBody>
          </p:sp>
        </p:grpSp>
        <p:sp>
          <p:nvSpPr>
            <p:cNvPr id="4" name="Right Arrow 3"/>
            <p:cNvSpPr/>
            <p:nvPr/>
          </p:nvSpPr>
          <p:spPr>
            <a:xfrm>
              <a:off x="5026293" y="3296187"/>
              <a:ext cx="971550" cy="3450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6310456" y="3206207"/>
              <a:ext cx="4290869" cy="5250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7481832" y="3268662"/>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3,4</a:t>
              </a:r>
              <a:endParaRPr lang="en-US" sz="2000" dirty="0">
                <a:solidFill>
                  <a:srgbClr val="FFC000"/>
                </a:solidFill>
                <a:latin typeface="Menlo" charset="0"/>
                <a:ea typeface="Menlo" charset="0"/>
                <a:cs typeface="Menlo" charset="0"/>
              </a:endParaRPr>
            </a:p>
          </p:txBody>
        </p:sp>
        <p:sp>
          <p:nvSpPr>
            <p:cNvPr id="18" name="TextBox 17"/>
            <p:cNvSpPr txBox="1"/>
            <p:nvPr/>
          </p:nvSpPr>
          <p:spPr>
            <a:xfrm>
              <a:off x="8510977" y="3268662"/>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5,6</a:t>
              </a:r>
              <a:endParaRPr lang="en-US" sz="2000" dirty="0">
                <a:solidFill>
                  <a:srgbClr val="FFC000"/>
                </a:solidFill>
                <a:latin typeface="Menlo" charset="0"/>
                <a:ea typeface="Menlo" charset="0"/>
                <a:cs typeface="Menlo" charset="0"/>
              </a:endParaRPr>
            </a:p>
          </p:txBody>
        </p:sp>
        <p:sp>
          <p:nvSpPr>
            <p:cNvPr id="19" name="TextBox 18"/>
            <p:cNvSpPr txBox="1"/>
            <p:nvPr/>
          </p:nvSpPr>
          <p:spPr>
            <a:xfrm>
              <a:off x="6452663" y="3268662"/>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1,2</a:t>
              </a:r>
              <a:endParaRPr lang="en-US" sz="2000" dirty="0">
                <a:solidFill>
                  <a:srgbClr val="FFC000"/>
                </a:solidFill>
                <a:latin typeface="Menlo" charset="0"/>
                <a:ea typeface="Menlo" charset="0"/>
                <a:cs typeface="Menlo" charset="0"/>
              </a:endParaRPr>
            </a:p>
          </p:txBody>
        </p:sp>
        <p:sp>
          <p:nvSpPr>
            <p:cNvPr id="20" name="Down Arrow 19"/>
            <p:cNvSpPr/>
            <p:nvPr/>
          </p:nvSpPr>
          <p:spPr>
            <a:xfrm>
              <a:off x="1957525" y="3056962"/>
              <a:ext cx="157162" cy="29155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TextBox 20"/>
            <p:cNvSpPr txBox="1"/>
            <p:nvPr/>
          </p:nvSpPr>
          <p:spPr>
            <a:xfrm>
              <a:off x="1866829" y="2591696"/>
              <a:ext cx="338554" cy="400110"/>
            </a:xfrm>
            <a:prstGeom prst="rect">
              <a:avLst/>
            </a:prstGeom>
            <a:solidFill>
              <a:schemeClr val="tx1">
                <a:lumMod val="50000"/>
                <a:lumOff val="50000"/>
              </a:schemeClr>
            </a:solidFill>
            <a:ln w="25400">
              <a:solidFill>
                <a:srgbClr val="00B050"/>
              </a:solidFill>
            </a:ln>
          </p:spPr>
          <p:txBody>
            <a:bodyPr wrap="none" rtlCol="0">
              <a:spAutoFit/>
            </a:bodyPr>
            <a:lstStyle/>
            <a:p>
              <a:r>
                <a:rPr lang="en-US" sz="2000" dirty="0">
                  <a:solidFill>
                    <a:srgbClr val="FFC000"/>
                  </a:solidFill>
                  <a:latin typeface="Menlo" charset="0"/>
                  <a:ea typeface="Menlo" charset="0"/>
                  <a:cs typeface="Menlo" charset="0"/>
                </a:rPr>
                <a:t>2</a:t>
              </a:r>
            </a:p>
          </p:txBody>
        </p:sp>
        <p:sp>
          <p:nvSpPr>
            <p:cNvPr id="22" name="TextBox 21"/>
            <p:cNvSpPr txBox="1"/>
            <p:nvPr/>
          </p:nvSpPr>
          <p:spPr>
            <a:xfrm>
              <a:off x="9540147" y="3268662"/>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7,</a:t>
              </a:r>
              <a:endParaRPr lang="en-US" sz="2000" dirty="0">
                <a:solidFill>
                  <a:srgbClr val="FFC000"/>
                </a:solidFill>
                <a:latin typeface="Menlo" charset="0"/>
                <a:ea typeface="Menlo" charset="0"/>
                <a:cs typeface="Menlo" charset="0"/>
              </a:endParaRPr>
            </a:p>
          </p:txBody>
        </p:sp>
      </p:grpSp>
      <p:sp>
        <p:nvSpPr>
          <p:cNvPr id="23" name="TextBox 22"/>
          <p:cNvSpPr txBox="1"/>
          <p:nvPr/>
        </p:nvSpPr>
        <p:spPr>
          <a:xfrm>
            <a:off x="3363735" y="5695613"/>
            <a:ext cx="5464528" cy="584775"/>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3200" dirty="0" smtClean="0">
                <a:latin typeface="+mj-lt"/>
              </a:rPr>
              <a:t>Could we get </a:t>
            </a:r>
            <a:r>
              <a:rPr lang="en-US" sz="3200" smtClean="0">
                <a:latin typeface="+mj-lt"/>
              </a:rPr>
              <a:t>faster insertions?</a:t>
            </a:r>
            <a:endParaRPr lang="en-US" sz="3200" dirty="0">
              <a:latin typeface="+mj-lt"/>
            </a:endParaRPr>
          </a:p>
        </p:txBody>
      </p:sp>
    </p:spTree>
    <p:extLst>
      <p:ext uri="{BB962C8B-B14F-4D97-AF65-F5344CB8AC3E}">
        <p14:creationId xmlns:p14="http://schemas.microsoft.com/office/powerpoint/2010/main" val="168944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3"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Motivation</a:t>
            </a:r>
            <a:endParaRPr lang="en-US" dirty="0"/>
          </a:p>
        </p:txBody>
      </p:sp>
      <p:sp>
        <p:nvSpPr>
          <p:cNvPr id="3" name="Content Placeholder 2"/>
          <p:cNvSpPr>
            <a:spLocks noGrp="1"/>
          </p:cNvSpPr>
          <p:nvPr>
            <p:ph idx="1"/>
          </p:nvPr>
        </p:nvSpPr>
        <p:spPr>
          <a:xfrm>
            <a:off x="838199" y="1600200"/>
            <a:ext cx="10515601" cy="3800475"/>
          </a:xfrm>
        </p:spPr>
        <p:txBody>
          <a:bodyPr>
            <a:normAutofit/>
          </a:bodyPr>
          <a:lstStyle/>
          <a:p>
            <a:r>
              <a:rPr lang="en-US" dirty="0" smtClean="0"/>
              <a:t>What about if we want to be able to search quickly along multiple attributes (e.g. not just age)?</a:t>
            </a:r>
          </a:p>
          <a:p>
            <a:pPr lvl="1"/>
            <a:r>
              <a:rPr lang="en-US" dirty="0" smtClean="0"/>
              <a:t>We could keep multiple copies of the records, each sorted by one attribute set… this would take a lot of space</a:t>
            </a:r>
            <a:endParaRPr lang="en-US" dirty="0"/>
          </a:p>
          <a:p>
            <a:pPr marL="0" indent="0">
              <a:buNone/>
            </a:pPr>
            <a:endParaRPr lang="en-US" b="1" i="1" dirty="0"/>
          </a:p>
          <a:p>
            <a:endParaRPr lang="en-US" b="1" i="1" dirty="0"/>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3506922" cy="307777"/>
            </a:xfrm>
            <a:prstGeom prst="rect">
              <a:avLst/>
            </a:prstGeom>
            <a:noFill/>
          </p:spPr>
          <p:txBody>
            <a:bodyPr wrap="none" rtlCol="0">
              <a:spAutoFit/>
            </a:bodyPr>
            <a:lstStyle/>
            <a:p>
              <a:r>
                <a:rPr lang="en-US" sz="1400" b="1" i="1" smtClean="0">
                  <a:solidFill>
                    <a:schemeClr val="tx1">
                      <a:lumMod val="65000"/>
                      <a:lumOff val="35000"/>
                    </a:schemeClr>
                  </a:solidFill>
                  <a:latin typeface="+mj-lt"/>
                </a:rPr>
                <a:t>Lecture 12  </a:t>
              </a:r>
              <a:r>
                <a:rPr lang="en-US" sz="1400" b="1" i="1" dirty="0" smtClean="0">
                  <a:solidFill>
                    <a:schemeClr val="tx1">
                      <a:lumMod val="65000"/>
                      <a:lumOff val="35000"/>
                    </a:schemeClr>
                  </a:solidFill>
                  <a:latin typeface="+mj-lt"/>
                </a:rPr>
                <a:t>&gt;  Section 2  &gt;  Indexes: Motivation</a:t>
              </a:r>
              <a:endParaRPr lang="en-US" sz="1400" b="1" i="1" dirty="0">
                <a:solidFill>
                  <a:schemeClr val="tx1">
                    <a:lumMod val="65000"/>
                    <a:lumOff val="35000"/>
                  </a:schemeClr>
                </a:solidFill>
                <a:latin typeface="+mj-lt"/>
              </a:endParaRPr>
            </a:p>
          </p:txBody>
        </p:sp>
      </p:grpSp>
      <p:sp>
        <p:nvSpPr>
          <p:cNvPr id="23" name="TextBox 22"/>
          <p:cNvSpPr txBox="1"/>
          <p:nvPr/>
        </p:nvSpPr>
        <p:spPr>
          <a:xfrm>
            <a:off x="2100966" y="3500437"/>
            <a:ext cx="7990065" cy="1077218"/>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3200" dirty="0" smtClean="0">
                <a:latin typeface="+mj-lt"/>
              </a:rPr>
              <a:t>Can we get fast search over multiple attribute (sets) without taking too much space?</a:t>
            </a:r>
            <a:endParaRPr lang="en-US" sz="3200" dirty="0">
              <a:latin typeface="+mj-lt"/>
            </a:endParaRPr>
          </a:p>
        </p:txBody>
      </p:sp>
      <p:sp>
        <p:nvSpPr>
          <p:cNvPr id="24" name="TextBox 23"/>
          <p:cNvSpPr txBox="1"/>
          <p:nvPr/>
        </p:nvSpPr>
        <p:spPr>
          <a:xfrm>
            <a:off x="2100966" y="5310186"/>
            <a:ext cx="7990065" cy="1077218"/>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3200" dirty="0" smtClean="0">
                <a:latin typeface="+mj-lt"/>
              </a:rPr>
              <a:t>We’ll create separate data structures called </a:t>
            </a:r>
            <a:r>
              <a:rPr lang="en-US" sz="3200" b="1" i="1" dirty="0" smtClean="0">
                <a:latin typeface="+mj-lt"/>
              </a:rPr>
              <a:t>indexes</a:t>
            </a:r>
            <a:r>
              <a:rPr lang="en-US" sz="3200" dirty="0">
                <a:latin typeface="+mj-lt"/>
              </a:rPr>
              <a:t> </a:t>
            </a:r>
            <a:r>
              <a:rPr lang="en-US" sz="3200" dirty="0" smtClean="0">
                <a:latin typeface="+mj-lt"/>
              </a:rPr>
              <a:t>to address </a:t>
            </a:r>
            <a:r>
              <a:rPr lang="en-US" sz="3200" smtClean="0">
                <a:latin typeface="+mj-lt"/>
              </a:rPr>
              <a:t>all these points</a:t>
            </a:r>
            <a:endParaRPr lang="en-US" sz="3200" dirty="0">
              <a:latin typeface="+mj-lt"/>
            </a:endParaRPr>
          </a:p>
        </p:txBody>
      </p:sp>
    </p:spTree>
    <p:extLst>
      <p:ext uri="{BB962C8B-B14F-4D97-AF65-F5344CB8AC3E}">
        <p14:creationId xmlns:p14="http://schemas.microsoft.com/office/powerpoint/2010/main" val="2051666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3" grpId="0" animBg="1"/>
      <p:bldP spid="24"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Motivation for Indexes: NoSQL!</a:t>
            </a:r>
            <a:endParaRPr lang="en-US" dirty="0"/>
          </a:p>
        </p:txBody>
      </p:sp>
      <p:sp>
        <p:nvSpPr>
          <p:cNvPr id="3" name="Content Placeholder 2"/>
          <p:cNvSpPr>
            <a:spLocks noGrp="1"/>
          </p:cNvSpPr>
          <p:nvPr>
            <p:ph idx="1"/>
          </p:nvPr>
        </p:nvSpPr>
        <p:spPr>
          <a:xfrm>
            <a:off x="838199" y="1600200"/>
            <a:ext cx="10515601" cy="3800475"/>
          </a:xfrm>
        </p:spPr>
        <p:txBody>
          <a:bodyPr>
            <a:normAutofit/>
          </a:bodyPr>
          <a:lstStyle/>
          <a:p>
            <a:r>
              <a:rPr lang="en-US" dirty="0" smtClean="0"/>
              <a:t>NoSQL engines are (basically) </a:t>
            </a:r>
            <a:r>
              <a:rPr lang="en-US" b="1" i="1" dirty="0" smtClean="0"/>
              <a:t>just indexes!</a:t>
            </a:r>
            <a:endParaRPr lang="en-US" dirty="0"/>
          </a:p>
          <a:p>
            <a:pPr lvl="1"/>
            <a:endParaRPr lang="en-US" dirty="0" smtClean="0"/>
          </a:p>
          <a:p>
            <a:pPr lvl="1"/>
            <a:r>
              <a:rPr lang="en-US" dirty="0" smtClean="0"/>
              <a:t>A lot more is left to the user in NoSQL… one of the primary remaining functions of the DBMS is still to provide index over the data records, for the reasons we just saw!</a:t>
            </a:r>
          </a:p>
          <a:p>
            <a:pPr lvl="1"/>
            <a:endParaRPr lang="en-US" dirty="0"/>
          </a:p>
          <a:p>
            <a:pPr lvl="1"/>
            <a:r>
              <a:rPr lang="en-US" dirty="0" smtClean="0"/>
              <a:t>Sometimes use B+ Trees (covered next), sometimes hash indexes (not covered here)</a:t>
            </a:r>
            <a:endParaRPr lang="en-US" dirty="0"/>
          </a:p>
          <a:p>
            <a:pPr marL="0" indent="0">
              <a:buNone/>
            </a:pPr>
            <a:endParaRPr lang="en-US" b="1" i="1" dirty="0"/>
          </a:p>
          <a:p>
            <a:endParaRPr lang="en-US" b="1" i="1" dirty="0"/>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3506922" cy="307777"/>
            </a:xfrm>
            <a:prstGeom prst="rect">
              <a:avLst/>
            </a:prstGeom>
            <a:noFill/>
          </p:spPr>
          <p:txBody>
            <a:bodyPr wrap="none" rtlCol="0">
              <a:spAutoFit/>
            </a:bodyPr>
            <a:lstStyle/>
            <a:p>
              <a:r>
                <a:rPr lang="en-US" sz="1400" b="1" i="1" smtClean="0">
                  <a:solidFill>
                    <a:schemeClr val="tx1">
                      <a:lumMod val="65000"/>
                      <a:lumOff val="35000"/>
                    </a:schemeClr>
                  </a:solidFill>
                  <a:latin typeface="+mj-lt"/>
                </a:rPr>
                <a:t>Lecture 12  </a:t>
              </a:r>
              <a:r>
                <a:rPr lang="en-US" sz="1400" b="1" i="1" dirty="0" smtClean="0">
                  <a:solidFill>
                    <a:schemeClr val="tx1">
                      <a:lumMod val="65000"/>
                      <a:lumOff val="35000"/>
                    </a:schemeClr>
                  </a:solidFill>
                  <a:latin typeface="+mj-lt"/>
                </a:rPr>
                <a:t>&gt;  Section 2  &gt;  Indexes: Motivation</a:t>
              </a:r>
              <a:endParaRPr lang="en-US" sz="1400" b="1" i="1" dirty="0">
                <a:solidFill>
                  <a:schemeClr val="tx1">
                    <a:lumMod val="65000"/>
                    <a:lumOff val="35000"/>
                  </a:schemeClr>
                </a:solidFill>
                <a:latin typeface="+mj-lt"/>
              </a:endParaRPr>
            </a:p>
          </p:txBody>
        </p:sp>
      </p:grpSp>
      <p:sp>
        <p:nvSpPr>
          <p:cNvPr id="24" name="TextBox 23"/>
          <p:cNvSpPr txBox="1"/>
          <p:nvPr/>
        </p:nvSpPr>
        <p:spPr>
          <a:xfrm>
            <a:off x="2100966" y="5310186"/>
            <a:ext cx="7990065" cy="584775"/>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3200" dirty="0" smtClean="0">
                <a:latin typeface="+mj-lt"/>
              </a:rPr>
              <a:t>Indexes are critical across all DBMS types</a:t>
            </a:r>
            <a:endParaRPr lang="en-US" sz="3200" dirty="0">
              <a:latin typeface="+mj-lt"/>
            </a:endParaRPr>
          </a:p>
        </p:txBody>
      </p:sp>
    </p:spTree>
    <p:extLst>
      <p:ext uri="{BB962C8B-B14F-4D97-AF65-F5344CB8AC3E}">
        <p14:creationId xmlns:p14="http://schemas.microsoft.com/office/powerpoint/2010/main" val="1719628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7466322" y="1027906"/>
            <a:ext cx="4259923" cy="2456273"/>
            <a:chOff x="7466322" y="1027906"/>
            <a:chExt cx="4259923" cy="2456273"/>
          </a:xfrm>
        </p:grpSpPr>
        <p:sp>
          <p:nvSpPr>
            <p:cNvPr id="17" name="Rectangle 16"/>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18" name="Rectangle 17"/>
            <p:cNvSpPr/>
            <p:nvPr/>
          </p:nvSpPr>
          <p:spPr>
            <a:xfrm>
              <a:off x="9459310" y="1986455"/>
              <a:ext cx="2266935" cy="1497724"/>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9" name="TextBox 18"/>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20" name="TextBox 19"/>
            <p:cNvSpPr txBox="1"/>
            <p:nvPr/>
          </p:nvSpPr>
          <p:spPr>
            <a:xfrm>
              <a:off x="10115979" y="2048829"/>
              <a:ext cx="953594" cy="461665"/>
            </a:xfrm>
            <a:prstGeom prst="rect">
              <a:avLst/>
            </a:prstGeom>
            <a:noFill/>
          </p:spPr>
          <p:txBody>
            <a:bodyPr wrap="none" rtlCol="0">
              <a:spAutoFit/>
            </a:bodyPr>
            <a:lstStyle/>
            <a:p>
              <a:r>
                <a:rPr lang="en-US" sz="2400" smtClean="0"/>
                <a:t>Buffer</a:t>
              </a:r>
              <a:endParaRPr lang="en-US" sz="2400"/>
            </a:p>
          </p:txBody>
        </p:sp>
        <p:sp>
          <p:nvSpPr>
            <p:cNvPr id="21" name="Left-Right Arrow 20"/>
            <p:cNvSpPr/>
            <p:nvPr/>
          </p:nvSpPr>
          <p:spPr>
            <a:xfrm>
              <a:off x="8994227" y="2098357"/>
              <a:ext cx="930166" cy="362607"/>
            </a:xfrm>
            <a:prstGeom prst="lef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sp>
        <p:nvSpPr>
          <p:cNvPr id="2" name="Title 1"/>
          <p:cNvSpPr>
            <a:spLocks noGrp="1"/>
          </p:cNvSpPr>
          <p:nvPr>
            <p:ph type="title"/>
          </p:nvPr>
        </p:nvSpPr>
        <p:spPr/>
        <p:txBody>
          <a:bodyPr/>
          <a:lstStyle/>
          <a:p>
            <a:r>
              <a:rPr lang="en-US" dirty="0" smtClean="0"/>
              <a:t>The (Simplified) Buffer</a:t>
            </a:r>
            <a:endParaRPr lang="en-US" dirty="0"/>
          </a:p>
        </p:txBody>
      </p:sp>
      <p:sp>
        <p:nvSpPr>
          <p:cNvPr id="3" name="Content Placeholder 2"/>
          <p:cNvSpPr>
            <a:spLocks noGrp="1"/>
          </p:cNvSpPr>
          <p:nvPr>
            <p:ph idx="1"/>
          </p:nvPr>
        </p:nvSpPr>
        <p:spPr>
          <a:xfrm>
            <a:off x="609600" y="1600202"/>
            <a:ext cx="6856722" cy="1450425"/>
          </a:xfrm>
        </p:spPr>
        <p:txBody>
          <a:bodyPr>
            <a:noAutofit/>
          </a:bodyPr>
          <a:lstStyle/>
          <a:p>
            <a:r>
              <a:rPr lang="en-US" dirty="0" smtClean="0"/>
              <a:t>In this class: We’ll consider a buffer located in </a:t>
            </a:r>
            <a:r>
              <a:rPr lang="en-US" b="1" dirty="0" smtClean="0"/>
              <a:t>main memory</a:t>
            </a:r>
            <a:r>
              <a:rPr lang="en-US" dirty="0" smtClean="0"/>
              <a:t> that operates over </a:t>
            </a:r>
            <a:r>
              <a:rPr lang="en-US" b="1" dirty="0" smtClean="0"/>
              <a:t>pages</a:t>
            </a:r>
            <a:r>
              <a:rPr lang="en-US" dirty="0" smtClean="0"/>
              <a:t> and </a:t>
            </a:r>
            <a:r>
              <a:rPr lang="en-US" b="1" dirty="0" smtClean="0"/>
              <a:t>files</a:t>
            </a:r>
            <a:r>
              <a:rPr lang="en-US" sz="2800" dirty="0" smtClean="0"/>
              <a:t>:</a:t>
            </a:r>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8" name="TextBox 7"/>
            <p:cNvSpPr txBox="1"/>
            <p:nvPr/>
          </p:nvSpPr>
          <p:spPr>
            <a:xfrm>
              <a:off x="188780" y="-22510"/>
              <a:ext cx="2832955"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11  </a:t>
              </a:r>
              <a:r>
                <a:rPr lang="en-US" sz="1400" b="1" i="1" dirty="0" smtClean="0">
                  <a:solidFill>
                    <a:schemeClr val="tx1">
                      <a:lumMod val="65000"/>
                      <a:lumOff val="35000"/>
                    </a:schemeClr>
                  </a:solidFill>
                  <a:latin typeface="+mj-lt"/>
                </a:rPr>
                <a:t>&gt;  Section 2  &gt;  The Buffer</a:t>
              </a:r>
              <a:endParaRPr lang="en-US" sz="1400" b="1" i="1" dirty="0">
                <a:solidFill>
                  <a:schemeClr val="tx1">
                    <a:lumMod val="65000"/>
                    <a:lumOff val="35000"/>
                  </a:schemeClr>
                </a:solidFill>
                <a:latin typeface="+mj-lt"/>
              </a:endParaRPr>
            </a:p>
          </p:txBody>
        </p:sp>
      </p:grpSp>
      <p:sp>
        <p:nvSpPr>
          <p:cNvPr id="10" name="Can 9"/>
          <p:cNvSpPr/>
          <p:nvPr/>
        </p:nvSpPr>
        <p:spPr>
          <a:xfrm>
            <a:off x="9270640" y="4666593"/>
            <a:ext cx="2644274" cy="1899307"/>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smtClean="0"/>
              <a:t>Disk</a:t>
            </a:r>
            <a:endParaRPr lang="en-US" sz="2800"/>
          </a:p>
        </p:txBody>
      </p:sp>
      <p:sp>
        <p:nvSpPr>
          <p:cNvPr id="12" name="Up-Down Arrow 11"/>
          <p:cNvSpPr/>
          <p:nvPr/>
        </p:nvSpPr>
        <p:spPr>
          <a:xfrm>
            <a:off x="10316880" y="3642353"/>
            <a:ext cx="551793" cy="1383699"/>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5" name="TextBox 14"/>
          <p:cNvSpPr txBox="1"/>
          <p:nvPr/>
        </p:nvSpPr>
        <p:spPr>
          <a:xfrm>
            <a:off x="9478368" y="5103478"/>
            <a:ext cx="1114408" cy="461665"/>
          </a:xfrm>
          <a:prstGeom prst="rect">
            <a:avLst/>
          </a:prstGeom>
          <a:solidFill>
            <a:schemeClr val="tx1">
              <a:lumMod val="50000"/>
              <a:lumOff val="50000"/>
            </a:schemeClr>
          </a:solidFill>
        </p:spPr>
        <p:txBody>
          <a:bodyPr wrap="none" rtlCol="0">
            <a:spAutoFit/>
          </a:bodyPr>
          <a:lstStyle/>
          <a:p>
            <a:r>
              <a:rPr lang="en-US" sz="2400" smtClean="0">
                <a:solidFill>
                  <a:srgbClr val="FFC000"/>
                </a:solidFill>
                <a:latin typeface="Menlo" charset="0"/>
                <a:ea typeface="Menlo" charset="0"/>
                <a:cs typeface="Menlo" charset="0"/>
              </a:rPr>
              <a:t>1,0,3</a:t>
            </a:r>
            <a:endParaRPr lang="en-US" sz="2400">
              <a:solidFill>
                <a:srgbClr val="FFC000"/>
              </a:solidFill>
              <a:latin typeface="Menlo" charset="0"/>
              <a:ea typeface="Menlo" charset="0"/>
              <a:cs typeface="Menlo" charset="0"/>
            </a:endParaRPr>
          </a:p>
        </p:txBody>
      </p:sp>
      <p:sp>
        <p:nvSpPr>
          <p:cNvPr id="14" name="TextBox 13"/>
          <p:cNvSpPr txBox="1"/>
          <p:nvPr/>
        </p:nvSpPr>
        <p:spPr>
          <a:xfrm>
            <a:off x="9478368" y="5103478"/>
            <a:ext cx="1114408" cy="461665"/>
          </a:xfrm>
          <a:prstGeom prst="rect">
            <a:avLst/>
          </a:prstGeom>
          <a:solidFill>
            <a:schemeClr val="tx1">
              <a:lumMod val="50000"/>
              <a:lumOff val="50000"/>
            </a:schemeClr>
          </a:solidFill>
        </p:spPr>
        <p:txBody>
          <a:bodyPr wrap="none" rtlCol="0">
            <a:spAutoFit/>
          </a:bodyPr>
          <a:lstStyle/>
          <a:p>
            <a:r>
              <a:rPr lang="en-US" sz="2400" smtClean="0">
                <a:solidFill>
                  <a:srgbClr val="FFC000"/>
                </a:solidFill>
                <a:latin typeface="Menlo" charset="0"/>
                <a:ea typeface="Menlo" charset="0"/>
                <a:cs typeface="Menlo" charset="0"/>
              </a:rPr>
              <a:t>1,0,3</a:t>
            </a:r>
            <a:endParaRPr lang="en-US" sz="2400">
              <a:solidFill>
                <a:srgbClr val="FFC000"/>
              </a:solidFill>
              <a:latin typeface="Menlo" charset="0"/>
              <a:ea typeface="Menlo" charset="0"/>
              <a:cs typeface="Menlo" charset="0"/>
            </a:endParaRPr>
          </a:p>
        </p:txBody>
      </p:sp>
      <p:sp>
        <p:nvSpPr>
          <p:cNvPr id="4" name="TextBox 3"/>
          <p:cNvSpPr txBox="1"/>
          <p:nvPr/>
        </p:nvSpPr>
        <p:spPr>
          <a:xfrm>
            <a:off x="838199" y="3050627"/>
            <a:ext cx="6366641" cy="954107"/>
          </a:xfrm>
          <a:prstGeom prst="rect">
            <a:avLst/>
          </a:prstGeom>
          <a:noFill/>
        </p:spPr>
        <p:txBody>
          <a:bodyPr wrap="square" rtlCol="0">
            <a:spAutoFit/>
          </a:bodyPr>
          <a:lstStyle/>
          <a:p>
            <a:pPr marL="457200" indent="-457200">
              <a:buFont typeface="Arial" charset="0"/>
              <a:buChar char="•"/>
            </a:pPr>
            <a:r>
              <a:rPr lang="en-US" sz="2800" b="1" u="sng" dirty="0" smtClean="0"/>
              <a:t>Read(page):</a:t>
            </a:r>
            <a:r>
              <a:rPr lang="en-US" sz="2800" b="1" dirty="0" smtClean="0"/>
              <a:t> </a:t>
            </a:r>
            <a:r>
              <a:rPr lang="en-US" sz="2800" dirty="0" smtClean="0"/>
              <a:t>Read page from disk -&gt; buffer </a:t>
            </a:r>
            <a:r>
              <a:rPr lang="en-US" sz="2800" i="1" dirty="0" smtClean="0"/>
              <a:t>if not already in buffer</a:t>
            </a:r>
            <a:endParaRPr lang="en-US" sz="2800" dirty="0"/>
          </a:p>
        </p:txBody>
      </p:sp>
    </p:spTree>
    <p:extLst>
      <p:ext uri="{BB962C8B-B14F-4D97-AF65-F5344CB8AC3E}">
        <p14:creationId xmlns:p14="http://schemas.microsoft.com/office/powerpoint/2010/main" val="773625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91667E-6 2.22222E-6 L 2.91667E-6 -0.30648 " pathEditMode="relative" rAng="0" ptsTypes="AA">
                                      <p:cBhvr>
                                        <p:cTn id="6" dur="2000" fill="hold"/>
                                        <p:tgtEl>
                                          <p:spTgt spid="14"/>
                                        </p:tgtEl>
                                        <p:attrNameLst>
                                          <p:attrName>ppt_x</p:attrName>
                                          <p:attrName>ppt_y</p:attrName>
                                        </p:attrNameLst>
                                      </p:cBhvr>
                                      <p:rCtr x="0" y="-153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9219"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9220" name="Rectangle 4"/>
          <p:cNvSpPr>
            <a:spLocks noGrp="1" noChangeArrowheads="1"/>
          </p:cNvSpPr>
          <p:nvPr>
            <p:ph type="title"/>
          </p:nvPr>
        </p:nvSpPr>
        <p:spPr>
          <a:noFill/>
          <a:ln/>
        </p:spPr>
        <p:txBody>
          <a:bodyPr/>
          <a:lstStyle/>
          <a:p>
            <a:r>
              <a:rPr lang="en-US" dirty="0" smtClean="0"/>
              <a:t>Indexes: High-level</a:t>
            </a:r>
            <a:endParaRPr lang="en-US" dirty="0"/>
          </a:p>
        </p:txBody>
      </p:sp>
      <p:sp>
        <p:nvSpPr>
          <p:cNvPr id="9221" name="Rectangle 5"/>
          <p:cNvSpPr>
            <a:spLocks noGrp="1" noChangeArrowheads="1"/>
          </p:cNvSpPr>
          <p:nvPr>
            <p:ph type="body" idx="1"/>
          </p:nvPr>
        </p:nvSpPr>
        <p:spPr>
          <a:xfrm>
            <a:off x="838200" y="1524000"/>
            <a:ext cx="10515600" cy="4610100"/>
          </a:xfrm>
          <a:noFill/>
          <a:ln/>
        </p:spPr>
        <p:txBody>
          <a:bodyPr>
            <a:normAutofit/>
          </a:bodyPr>
          <a:lstStyle/>
          <a:p>
            <a:pPr>
              <a:lnSpc>
                <a:spcPct val="90000"/>
              </a:lnSpc>
            </a:pPr>
            <a:r>
              <a:rPr lang="en-US" dirty="0"/>
              <a:t>An </a:t>
            </a:r>
            <a:r>
              <a:rPr lang="en-US" i="1" u="sng" dirty="0"/>
              <a:t>index</a:t>
            </a:r>
            <a:r>
              <a:rPr lang="en-US" dirty="0">
                <a:solidFill>
                  <a:schemeClr val="accent2"/>
                </a:solidFill>
              </a:rPr>
              <a:t> </a:t>
            </a:r>
            <a:r>
              <a:rPr lang="en-US" dirty="0"/>
              <a:t>on a file speeds up selections on the </a:t>
            </a:r>
            <a:r>
              <a:rPr lang="en-US" i="1" u="sng" dirty="0"/>
              <a:t>search key</a:t>
            </a:r>
            <a:r>
              <a:rPr lang="en-US" i="1" dirty="0"/>
              <a:t> fields </a:t>
            </a:r>
            <a:r>
              <a:rPr lang="en-US" dirty="0"/>
              <a:t>for the index.</a:t>
            </a:r>
          </a:p>
          <a:p>
            <a:pPr lvl="1">
              <a:lnSpc>
                <a:spcPct val="90000"/>
              </a:lnSpc>
              <a:buSzPct val="75000"/>
            </a:pPr>
            <a:r>
              <a:rPr lang="en-US" dirty="0" smtClean="0"/>
              <a:t>Search key properties</a:t>
            </a:r>
          </a:p>
          <a:p>
            <a:pPr lvl="2">
              <a:lnSpc>
                <a:spcPct val="90000"/>
              </a:lnSpc>
              <a:buSzPct val="75000"/>
            </a:pPr>
            <a:r>
              <a:rPr lang="en-US" dirty="0" smtClean="0"/>
              <a:t>Any subset of fields</a:t>
            </a:r>
            <a:endParaRPr lang="en-US" dirty="0"/>
          </a:p>
          <a:p>
            <a:pPr lvl="2">
              <a:lnSpc>
                <a:spcPct val="90000"/>
              </a:lnSpc>
              <a:buSzPct val="75000"/>
            </a:pPr>
            <a:r>
              <a:rPr lang="en-US" dirty="0" smtClean="0"/>
              <a:t>is</a:t>
            </a:r>
            <a:r>
              <a:rPr lang="en-US" b="1" dirty="0" smtClean="0"/>
              <a:t> </a:t>
            </a:r>
            <a:r>
              <a:rPr lang="en-US" b="1" u="sng" dirty="0"/>
              <a:t>not</a:t>
            </a:r>
            <a:r>
              <a:rPr lang="en-US" b="1" dirty="0"/>
              <a:t> </a:t>
            </a:r>
            <a:r>
              <a:rPr lang="en-US" dirty="0"/>
              <a:t>the same as </a:t>
            </a:r>
            <a:r>
              <a:rPr lang="en-US" i="1" dirty="0" smtClean="0"/>
              <a:t>key of a relation</a:t>
            </a:r>
          </a:p>
          <a:p>
            <a:pPr lvl="2">
              <a:lnSpc>
                <a:spcPct val="90000"/>
              </a:lnSpc>
              <a:buSzPct val="75000"/>
            </a:pPr>
            <a:endParaRPr lang="en-US" i="1" dirty="0"/>
          </a:p>
          <a:p>
            <a:pPr>
              <a:buSzPct val="75000"/>
            </a:pPr>
            <a:r>
              <a:rPr lang="en-US" i="1" dirty="0" smtClean="0"/>
              <a:t>Example:</a:t>
            </a:r>
            <a:endParaRPr lang="en-US" dirty="0"/>
          </a:p>
        </p:txBody>
      </p:sp>
      <p:sp>
        <p:nvSpPr>
          <p:cNvPr id="7" name="TextBox 6"/>
          <p:cNvSpPr txBox="1"/>
          <p:nvPr/>
        </p:nvSpPr>
        <p:spPr>
          <a:xfrm>
            <a:off x="7543800" y="4259570"/>
            <a:ext cx="3048000" cy="1200329"/>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400" dirty="0">
                <a:solidFill>
                  <a:prstClr val="black"/>
                </a:solidFill>
                <a:latin typeface="+mj-lt"/>
              </a:rPr>
              <a:t>On which attributes would you build indexes?</a:t>
            </a:r>
          </a:p>
        </p:txBody>
      </p:sp>
      <p:sp>
        <p:nvSpPr>
          <p:cNvPr id="8" name="Rectangle 3"/>
          <p:cNvSpPr>
            <a:spLocks noChangeArrowheads="1"/>
          </p:cNvSpPr>
          <p:nvPr/>
        </p:nvSpPr>
        <p:spPr bwMode="auto">
          <a:xfrm>
            <a:off x="1233629" y="4628903"/>
            <a:ext cx="5205271" cy="461665"/>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dirty="0" smtClean="0">
                <a:solidFill>
                  <a:schemeClr val="accent2"/>
                </a:solidFill>
                <a:latin typeface="Menlo" charset="0"/>
                <a:ea typeface="Menlo" charset="0"/>
                <a:cs typeface="Menlo" charset="0"/>
              </a:rPr>
              <a:t>Product(</a:t>
            </a:r>
            <a:r>
              <a:rPr lang="en-US" sz="2400" u="sng" dirty="0" smtClean="0">
                <a:solidFill>
                  <a:schemeClr val="accent2"/>
                </a:solidFill>
                <a:latin typeface="Menlo" charset="0"/>
                <a:ea typeface="Menlo" charset="0"/>
                <a:cs typeface="Menlo" charset="0"/>
              </a:rPr>
              <a:t>name</a:t>
            </a:r>
            <a:r>
              <a:rPr lang="en-US" sz="2400" dirty="0" smtClean="0">
                <a:solidFill>
                  <a:schemeClr val="accent2"/>
                </a:solidFill>
                <a:latin typeface="Menlo" charset="0"/>
                <a:ea typeface="Menlo" charset="0"/>
                <a:cs typeface="Menlo" charset="0"/>
              </a:rPr>
              <a:t>, maker, price)</a:t>
            </a:r>
            <a:endParaRPr lang="en-US" sz="2400" dirty="0">
              <a:latin typeface="Menlo" charset="0"/>
              <a:ea typeface="Menlo" charset="0"/>
              <a:cs typeface="Menlo" charset="0"/>
            </a:endParaRPr>
          </a:p>
        </p:txBody>
      </p:sp>
      <p:grpSp>
        <p:nvGrpSpPr>
          <p:cNvPr id="12" name="Group 11"/>
          <p:cNvGrpSpPr/>
          <p:nvPr/>
        </p:nvGrpSpPr>
        <p:grpSpPr>
          <a:xfrm>
            <a:off x="0" y="-22510"/>
            <a:ext cx="12192000" cy="307777"/>
            <a:chOff x="0" y="-22510"/>
            <a:chExt cx="12192000" cy="307777"/>
          </a:xfrm>
        </p:grpSpPr>
        <p:sp>
          <p:nvSpPr>
            <p:cNvPr id="13" name="Rectangle 12"/>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4" name="TextBox 13"/>
            <p:cNvSpPr txBox="1"/>
            <p:nvPr/>
          </p:nvSpPr>
          <p:spPr>
            <a:xfrm>
              <a:off x="188780" y="-22510"/>
              <a:ext cx="3154261" cy="307777"/>
            </a:xfrm>
            <a:prstGeom prst="rect">
              <a:avLst/>
            </a:prstGeom>
            <a:noFill/>
          </p:spPr>
          <p:txBody>
            <a:bodyPr wrap="none" rtlCol="0">
              <a:spAutoFit/>
            </a:bodyPr>
            <a:lstStyle/>
            <a:p>
              <a:r>
                <a:rPr lang="en-US" sz="1400" b="1" i="1" smtClean="0">
                  <a:solidFill>
                    <a:schemeClr val="tx1">
                      <a:lumMod val="65000"/>
                      <a:lumOff val="35000"/>
                    </a:schemeClr>
                  </a:solidFill>
                  <a:latin typeface="+mj-lt"/>
                </a:rPr>
                <a:t>Lecture 12  </a:t>
              </a:r>
              <a:r>
                <a:rPr lang="en-US" sz="1400" b="1" i="1" dirty="0" smtClean="0">
                  <a:solidFill>
                    <a:schemeClr val="tx1">
                      <a:lumMod val="65000"/>
                      <a:lumOff val="35000"/>
                    </a:schemeClr>
                  </a:solidFill>
                  <a:latin typeface="+mj-lt"/>
                </a:rPr>
                <a:t>&gt;  Section 2  &gt;  Indexes: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3305381647"/>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2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2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22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22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221">
                                            <p:txEl>
                                              <p:pRg st="5" end="5"/>
                                            </p:txEl>
                                          </p:spTgt>
                                        </p:tgtEl>
                                        <p:attrNameLst>
                                          <p:attrName>style.visibility</p:attrName>
                                        </p:attrNameLst>
                                      </p:cBhvr>
                                      <p:to>
                                        <p:strVal val="visible"/>
                                      </p:to>
                                    </p:set>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uiExpand="1" build="p"/>
      <p:bldP spid="7" grpId="0" animBg="1"/>
      <p:bldP spid="8"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9219"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9220" name="Rectangle 4"/>
          <p:cNvSpPr>
            <a:spLocks noGrp="1" noChangeArrowheads="1"/>
          </p:cNvSpPr>
          <p:nvPr>
            <p:ph type="title"/>
          </p:nvPr>
        </p:nvSpPr>
        <p:spPr>
          <a:noFill/>
          <a:ln/>
        </p:spPr>
        <p:txBody>
          <a:bodyPr/>
          <a:lstStyle/>
          <a:p>
            <a:r>
              <a:rPr lang="en-US" dirty="0" smtClean="0"/>
              <a:t>More precisely</a:t>
            </a:r>
            <a:endParaRPr lang="en-US" dirty="0"/>
          </a:p>
        </p:txBody>
      </p:sp>
      <p:sp>
        <p:nvSpPr>
          <p:cNvPr id="9221" name="Rectangle 5"/>
          <p:cNvSpPr>
            <a:spLocks noGrp="1" noChangeArrowheads="1"/>
          </p:cNvSpPr>
          <p:nvPr>
            <p:ph type="body" idx="1"/>
          </p:nvPr>
        </p:nvSpPr>
        <p:spPr>
          <a:xfrm>
            <a:off x="838200" y="1524000"/>
            <a:ext cx="10515600" cy="4610100"/>
          </a:xfrm>
          <a:noFill/>
          <a:ln/>
        </p:spPr>
        <p:txBody>
          <a:bodyPr>
            <a:normAutofit/>
          </a:bodyPr>
          <a:lstStyle/>
          <a:p>
            <a:pPr>
              <a:lnSpc>
                <a:spcPct val="90000"/>
              </a:lnSpc>
            </a:pPr>
            <a:r>
              <a:rPr lang="en-US" dirty="0"/>
              <a:t>An </a:t>
            </a:r>
            <a:r>
              <a:rPr lang="en-US" i="1" u="sng" dirty="0"/>
              <a:t>index</a:t>
            </a:r>
            <a:r>
              <a:rPr lang="en-US" dirty="0">
                <a:solidFill>
                  <a:schemeClr val="accent2"/>
                </a:solidFill>
              </a:rPr>
              <a:t> </a:t>
            </a:r>
            <a:r>
              <a:rPr lang="en-US" dirty="0" smtClean="0"/>
              <a:t>is a </a:t>
            </a:r>
            <a:r>
              <a:rPr lang="en-US" b="1" dirty="0" smtClean="0"/>
              <a:t>data structure</a:t>
            </a:r>
            <a:r>
              <a:rPr lang="en-US" dirty="0" smtClean="0"/>
              <a:t> mapping </a:t>
            </a:r>
            <a:r>
              <a:rPr lang="en-US" u="sng" dirty="0" smtClean="0"/>
              <a:t>search keys</a:t>
            </a:r>
            <a:r>
              <a:rPr lang="en-US" dirty="0" smtClean="0"/>
              <a:t> to </a:t>
            </a:r>
            <a:r>
              <a:rPr lang="en-US" u="sng" dirty="0" smtClean="0"/>
              <a:t>sets of rows in a database table</a:t>
            </a:r>
            <a:endParaRPr lang="en-US" dirty="0" smtClean="0"/>
          </a:p>
          <a:p>
            <a:pPr lvl="1">
              <a:lnSpc>
                <a:spcPct val="90000"/>
              </a:lnSpc>
              <a:buSzPct val="75000"/>
            </a:pPr>
            <a:endParaRPr lang="en-US" dirty="0" smtClean="0"/>
          </a:p>
          <a:p>
            <a:pPr lvl="1">
              <a:lnSpc>
                <a:spcPct val="90000"/>
              </a:lnSpc>
              <a:buSzPct val="75000"/>
            </a:pPr>
            <a:r>
              <a:rPr lang="en-US" dirty="0" smtClean="0"/>
              <a:t>Provides efficient lookup &amp; retrieval by search key value- usually much faster than searching through all the rows of the database table</a:t>
            </a:r>
          </a:p>
          <a:p>
            <a:pPr lvl="2">
              <a:lnSpc>
                <a:spcPct val="90000"/>
              </a:lnSpc>
              <a:buSzPct val="75000"/>
            </a:pPr>
            <a:endParaRPr lang="en-US" i="1" dirty="0"/>
          </a:p>
          <a:p>
            <a:pPr>
              <a:buSzPct val="75000"/>
            </a:pPr>
            <a:r>
              <a:rPr lang="en-US" dirty="0" smtClean="0"/>
              <a:t>An index can store the full rows it points to (</a:t>
            </a:r>
            <a:r>
              <a:rPr lang="en-US" i="1" dirty="0" smtClean="0"/>
              <a:t>primary index</a:t>
            </a:r>
            <a:r>
              <a:rPr lang="en-US" dirty="0" smtClean="0"/>
              <a:t>) or pointers to those rows (</a:t>
            </a:r>
            <a:r>
              <a:rPr lang="en-US" i="1" dirty="0" smtClean="0"/>
              <a:t>secondary index</a:t>
            </a:r>
            <a:r>
              <a:rPr lang="en-US" dirty="0" smtClean="0"/>
              <a:t>)</a:t>
            </a:r>
          </a:p>
          <a:p>
            <a:pPr lvl="1">
              <a:buSzPct val="75000"/>
            </a:pPr>
            <a:endParaRPr lang="en-US" dirty="0" smtClean="0"/>
          </a:p>
          <a:p>
            <a:pPr lvl="1">
              <a:buSzPct val="75000"/>
            </a:pPr>
            <a:r>
              <a:rPr lang="en-US" dirty="0" smtClean="0"/>
              <a:t>We’ll mainly consider secondary indexes</a:t>
            </a:r>
            <a:endParaRPr lang="en-US" dirty="0"/>
          </a:p>
        </p:txBody>
      </p:sp>
      <p:grpSp>
        <p:nvGrpSpPr>
          <p:cNvPr id="9" name="Group 8"/>
          <p:cNvGrpSpPr/>
          <p:nvPr/>
        </p:nvGrpSpPr>
        <p:grpSpPr>
          <a:xfrm>
            <a:off x="0" y="-22510"/>
            <a:ext cx="12192000" cy="307777"/>
            <a:chOff x="0" y="-22510"/>
            <a:chExt cx="12192000" cy="307777"/>
          </a:xfrm>
        </p:grpSpPr>
        <p:sp>
          <p:nvSpPr>
            <p:cNvPr id="10" name="Rectangle 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1" name="TextBox 10"/>
            <p:cNvSpPr txBox="1"/>
            <p:nvPr/>
          </p:nvSpPr>
          <p:spPr>
            <a:xfrm>
              <a:off x="188780" y="-22510"/>
              <a:ext cx="3154261" cy="307777"/>
            </a:xfrm>
            <a:prstGeom prst="rect">
              <a:avLst/>
            </a:prstGeom>
            <a:noFill/>
          </p:spPr>
          <p:txBody>
            <a:bodyPr wrap="none" rtlCol="0">
              <a:spAutoFit/>
            </a:bodyPr>
            <a:lstStyle/>
            <a:p>
              <a:r>
                <a:rPr lang="en-US" sz="1400" b="1" i="1" smtClean="0">
                  <a:solidFill>
                    <a:schemeClr val="tx1">
                      <a:lumMod val="65000"/>
                      <a:lumOff val="35000"/>
                    </a:schemeClr>
                  </a:solidFill>
                  <a:latin typeface="+mj-lt"/>
                </a:rPr>
                <a:t>Lecture 12  </a:t>
              </a:r>
              <a:r>
                <a:rPr lang="en-US" sz="1400" b="1" i="1" dirty="0" smtClean="0">
                  <a:solidFill>
                    <a:schemeClr val="tx1">
                      <a:lumMod val="65000"/>
                      <a:lumOff val="35000"/>
                    </a:schemeClr>
                  </a:solidFill>
                  <a:latin typeface="+mj-lt"/>
                </a:rPr>
                <a:t>&gt;  Section 2  &gt;  Indexes: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985428399"/>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21">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21">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22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22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2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build="p"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 on an Index</a:t>
            </a:r>
            <a:endParaRPr lang="en-US" dirty="0"/>
          </a:p>
        </p:txBody>
      </p:sp>
      <p:sp>
        <p:nvSpPr>
          <p:cNvPr id="3" name="Content Placeholder 2"/>
          <p:cNvSpPr>
            <a:spLocks noGrp="1"/>
          </p:cNvSpPr>
          <p:nvPr>
            <p:ph idx="1"/>
          </p:nvPr>
        </p:nvSpPr>
        <p:spPr/>
        <p:txBody>
          <a:bodyPr>
            <a:normAutofit/>
          </a:bodyPr>
          <a:lstStyle/>
          <a:p>
            <a:r>
              <a:rPr lang="en-US" u="sng" dirty="0" smtClean="0"/>
              <a:t>Search</a:t>
            </a:r>
            <a:r>
              <a:rPr lang="en-US" dirty="0" smtClean="0"/>
              <a:t>: Quickly find all records which meet some </a:t>
            </a:r>
            <a:r>
              <a:rPr lang="en-US" i="1" dirty="0" smtClean="0"/>
              <a:t>condition on the search key attributes</a:t>
            </a:r>
            <a:endParaRPr lang="en-US" dirty="0" smtClean="0"/>
          </a:p>
          <a:p>
            <a:pPr lvl="1"/>
            <a:r>
              <a:rPr lang="en-US" sz="2800" dirty="0" smtClean="0"/>
              <a:t>More sophisticated variants as well. Why?</a:t>
            </a:r>
          </a:p>
          <a:p>
            <a:pPr lvl="1"/>
            <a:endParaRPr lang="en-US" sz="2800" dirty="0" smtClean="0"/>
          </a:p>
          <a:p>
            <a:r>
              <a:rPr lang="en-US" u="sng" dirty="0" smtClean="0"/>
              <a:t>Insert / Remove</a:t>
            </a:r>
            <a:r>
              <a:rPr lang="en-US" dirty="0" smtClean="0"/>
              <a:t> entries</a:t>
            </a:r>
          </a:p>
          <a:p>
            <a:pPr lvl="1"/>
            <a:r>
              <a:rPr lang="en-US" sz="2800" dirty="0" smtClean="0"/>
              <a:t>Bulk Load / Delete. Why?</a:t>
            </a:r>
          </a:p>
          <a:p>
            <a:pPr lvl="1"/>
            <a:endParaRPr lang="en-US" sz="2800" dirty="0" smtClean="0"/>
          </a:p>
          <a:p>
            <a:endParaRPr lang="en-US" dirty="0" smtClean="0"/>
          </a:p>
          <a:p>
            <a:endParaRPr lang="en-US" dirty="0" smtClean="0"/>
          </a:p>
          <a:p>
            <a:endParaRPr lang="en-US" dirty="0" smtClean="0"/>
          </a:p>
        </p:txBody>
      </p:sp>
      <p:sp>
        <p:nvSpPr>
          <p:cNvPr id="7" name="TextBox 6"/>
          <p:cNvSpPr txBox="1"/>
          <p:nvPr/>
        </p:nvSpPr>
        <p:spPr>
          <a:xfrm>
            <a:off x="1890272" y="5234682"/>
            <a:ext cx="8411456" cy="1077218"/>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3200" dirty="0">
                <a:solidFill>
                  <a:prstClr val="black"/>
                </a:solidFill>
                <a:latin typeface="+mj-lt"/>
              </a:rPr>
              <a:t>Indexing is one the most </a:t>
            </a:r>
            <a:r>
              <a:rPr lang="en-US" sz="3200">
                <a:solidFill>
                  <a:prstClr val="black"/>
                </a:solidFill>
                <a:latin typeface="+mj-lt"/>
              </a:rPr>
              <a:t>important features provided </a:t>
            </a:r>
            <a:r>
              <a:rPr lang="en-US" sz="3200" dirty="0">
                <a:solidFill>
                  <a:prstClr val="black"/>
                </a:solidFill>
                <a:latin typeface="+mj-lt"/>
              </a:rPr>
              <a:t>by a database for performance</a:t>
            </a:r>
          </a:p>
        </p:txBody>
      </p:sp>
      <p:grpSp>
        <p:nvGrpSpPr>
          <p:cNvPr id="8" name="Group 7"/>
          <p:cNvGrpSpPr/>
          <p:nvPr/>
        </p:nvGrpSpPr>
        <p:grpSpPr>
          <a:xfrm>
            <a:off x="0" y="-22510"/>
            <a:ext cx="12192000" cy="307777"/>
            <a:chOff x="0" y="-22510"/>
            <a:chExt cx="12192000" cy="307777"/>
          </a:xfrm>
        </p:grpSpPr>
        <p:sp>
          <p:nvSpPr>
            <p:cNvPr id="9" name="Rectangle 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0" name="TextBox 9"/>
            <p:cNvSpPr txBox="1"/>
            <p:nvPr/>
          </p:nvSpPr>
          <p:spPr>
            <a:xfrm>
              <a:off x="188780" y="-22510"/>
              <a:ext cx="3154261" cy="307777"/>
            </a:xfrm>
            <a:prstGeom prst="rect">
              <a:avLst/>
            </a:prstGeom>
            <a:noFill/>
          </p:spPr>
          <p:txBody>
            <a:bodyPr wrap="none" rtlCol="0">
              <a:spAutoFit/>
            </a:bodyPr>
            <a:lstStyle/>
            <a:p>
              <a:r>
                <a:rPr lang="en-US" sz="1400" b="1" i="1" smtClean="0">
                  <a:solidFill>
                    <a:schemeClr val="tx1">
                      <a:lumMod val="65000"/>
                      <a:lumOff val="35000"/>
                    </a:schemeClr>
                  </a:solidFill>
                  <a:latin typeface="+mj-lt"/>
                </a:rPr>
                <a:t>Lecture 12  </a:t>
              </a:r>
              <a:r>
                <a:rPr lang="en-US" sz="1400" b="1" i="1" dirty="0" smtClean="0">
                  <a:solidFill>
                    <a:schemeClr val="tx1">
                      <a:lumMod val="65000"/>
                      <a:lumOff val="35000"/>
                    </a:schemeClr>
                  </a:solidFill>
                  <a:latin typeface="+mj-lt"/>
                </a:rPr>
                <a:t>&gt;  Section 2  &gt;  Indexes: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540249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Example</a:t>
            </a:r>
            <a:endParaRPr lang="en-US" dirty="0"/>
          </a:p>
        </p:txBody>
      </p:sp>
      <p:sp>
        <p:nvSpPr>
          <p:cNvPr id="9" name="Content Placeholder 2"/>
          <p:cNvSpPr>
            <a:spLocks noGrp="1"/>
          </p:cNvSpPr>
          <p:nvPr>
            <p:ph idx="1"/>
          </p:nvPr>
        </p:nvSpPr>
        <p:spPr>
          <a:xfrm>
            <a:off x="838200" y="4383741"/>
            <a:ext cx="10515600" cy="1793222"/>
          </a:xfrm>
        </p:spPr>
        <p:txBody>
          <a:bodyPr>
            <a:normAutofit/>
          </a:bodyPr>
          <a:lstStyle/>
          <a:p>
            <a:pPr marL="457200" lvl="1" indent="0">
              <a:buNone/>
            </a:pPr>
            <a:endParaRPr lang="en-US" sz="2800" dirty="0" smtClean="0"/>
          </a:p>
          <a:p>
            <a:endParaRPr lang="en-US" dirty="0" smtClean="0"/>
          </a:p>
          <a:p>
            <a:endParaRPr lang="en-US" dirty="0" smtClean="0"/>
          </a:p>
          <a:p>
            <a:endParaRPr lang="en-US" dirty="0" smtClean="0"/>
          </a:p>
        </p:txBody>
      </p:sp>
      <p:sp>
        <p:nvSpPr>
          <p:cNvPr id="10" name="TextBox 9"/>
          <p:cNvSpPr txBox="1"/>
          <p:nvPr/>
        </p:nvSpPr>
        <p:spPr>
          <a:xfrm>
            <a:off x="838200" y="1914263"/>
            <a:ext cx="3801035" cy="2677656"/>
          </a:xfrm>
          <a:prstGeom prst="rect">
            <a:avLst/>
          </a:prstGeom>
          <a:noFill/>
        </p:spPr>
        <p:txBody>
          <a:bodyPr wrap="square" rtlCol="0">
            <a:spAutoFit/>
          </a:bodyPr>
          <a:lstStyle/>
          <a:p>
            <a:r>
              <a:rPr lang="en-US" sz="2800" dirty="0" smtClean="0">
                <a:latin typeface="+mj-lt"/>
              </a:rPr>
              <a:t>What if we want to return all books published after 1867?  The above table might be very expensive to search over row-by-row…</a:t>
            </a:r>
          </a:p>
        </p:txBody>
      </p:sp>
      <p:sp>
        <p:nvSpPr>
          <p:cNvPr id="13" name="Rectangle 3"/>
          <p:cNvSpPr>
            <a:spLocks noChangeArrowheads="1"/>
          </p:cNvSpPr>
          <p:nvPr/>
        </p:nvSpPr>
        <p:spPr bwMode="auto">
          <a:xfrm>
            <a:off x="3958235" y="5023407"/>
            <a:ext cx="4275529" cy="1200329"/>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dirty="0" smtClean="0">
                <a:solidFill>
                  <a:schemeClr val="accent2"/>
                </a:solidFill>
                <a:latin typeface="Menlo" charset="0"/>
                <a:ea typeface="Menlo" charset="0"/>
                <a:cs typeface="Menlo" charset="0"/>
              </a:rPr>
              <a:t>SELECT </a:t>
            </a:r>
            <a:r>
              <a:rPr lang="en-US" sz="2400" dirty="0" smtClean="0">
                <a:latin typeface="Menlo" charset="0"/>
                <a:ea typeface="Menlo" charset="0"/>
                <a:cs typeface="Menlo" charset="0"/>
              </a:rPr>
              <a:t>*</a:t>
            </a:r>
          </a:p>
          <a:p>
            <a:pPr eaLnBrk="0" hangingPunct="0"/>
            <a:r>
              <a:rPr lang="en-US" sz="2400" dirty="0" smtClean="0">
                <a:solidFill>
                  <a:schemeClr val="accent2"/>
                </a:solidFill>
                <a:latin typeface="Menlo" charset="0"/>
                <a:ea typeface="Menlo" charset="0"/>
                <a:cs typeface="Menlo" charset="0"/>
              </a:rPr>
              <a:t>FROM </a:t>
            </a:r>
            <a:r>
              <a:rPr lang="en-US" sz="2400" dirty="0" err="1" smtClean="0">
                <a:latin typeface="Menlo" charset="0"/>
                <a:ea typeface="Menlo" charset="0"/>
                <a:cs typeface="Menlo" charset="0"/>
              </a:rPr>
              <a:t>Russian_Novels</a:t>
            </a:r>
            <a:r>
              <a:rPr lang="en-US" sz="2400" dirty="0" smtClean="0">
                <a:solidFill>
                  <a:schemeClr val="accent2"/>
                </a:solidFill>
                <a:latin typeface="Menlo" charset="0"/>
                <a:ea typeface="Menlo" charset="0"/>
                <a:cs typeface="Menlo" charset="0"/>
              </a:rPr>
              <a:t/>
            </a:r>
            <a:br>
              <a:rPr lang="en-US" sz="2400" dirty="0" smtClean="0">
                <a:solidFill>
                  <a:schemeClr val="accent2"/>
                </a:solidFill>
                <a:latin typeface="Menlo" charset="0"/>
                <a:ea typeface="Menlo" charset="0"/>
                <a:cs typeface="Menlo" charset="0"/>
              </a:rPr>
            </a:br>
            <a:r>
              <a:rPr lang="en-US" sz="2400" dirty="0" smtClean="0">
                <a:solidFill>
                  <a:schemeClr val="accent2"/>
                </a:solidFill>
                <a:latin typeface="Menlo" charset="0"/>
                <a:ea typeface="Menlo" charset="0"/>
                <a:cs typeface="Menlo" charset="0"/>
              </a:rPr>
              <a:t>WHERE </a:t>
            </a:r>
            <a:r>
              <a:rPr lang="en-US" sz="2400" dirty="0" smtClean="0">
                <a:latin typeface="Menlo" charset="0"/>
                <a:ea typeface="Menlo" charset="0"/>
                <a:cs typeface="Menlo" charset="0"/>
              </a:rPr>
              <a:t>Published &gt; 1867</a:t>
            </a:r>
            <a:endParaRPr lang="en-US" sz="2400" dirty="0">
              <a:latin typeface="Menlo" charset="0"/>
              <a:ea typeface="Menlo" charset="0"/>
              <a:cs typeface="Menlo"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883614230"/>
              </p:ext>
            </p:extLst>
          </p:nvPr>
        </p:nvGraphicFramePr>
        <p:xfrm>
          <a:off x="5106895" y="2122176"/>
          <a:ext cx="6246905" cy="2038856"/>
        </p:xfrm>
        <a:graphic>
          <a:graphicData uri="http://schemas.openxmlformats.org/drawingml/2006/table">
            <a:tbl>
              <a:tblPr firstRow="1" bandRow="1">
                <a:tableStyleId>{69012ECD-51FC-41F1-AA8D-1B2483CD663E}</a:tableStyleId>
              </a:tblPr>
              <a:tblGrid>
                <a:gridCol w="634999"/>
                <a:gridCol w="1613647"/>
                <a:gridCol w="1499497"/>
                <a:gridCol w="1249381"/>
                <a:gridCol w="1249381"/>
              </a:tblGrid>
              <a:tr h="299199">
                <a:tc>
                  <a:txBody>
                    <a:bodyPr/>
                    <a:lstStyle/>
                    <a:p>
                      <a:r>
                        <a:rPr lang="en-US" dirty="0" smtClean="0"/>
                        <a:t>BID</a:t>
                      </a:r>
                      <a:endParaRPr lang="en-US" dirty="0"/>
                    </a:p>
                  </a:txBody>
                  <a:tcPr/>
                </a:tc>
                <a:tc>
                  <a:txBody>
                    <a:bodyPr/>
                    <a:lstStyle/>
                    <a:p>
                      <a:r>
                        <a:rPr lang="en-US" dirty="0" smtClean="0"/>
                        <a:t>Title</a:t>
                      </a:r>
                      <a:endParaRPr lang="en-US" dirty="0"/>
                    </a:p>
                  </a:txBody>
                  <a:tcPr/>
                </a:tc>
                <a:tc>
                  <a:txBody>
                    <a:bodyPr/>
                    <a:lstStyle/>
                    <a:p>
                      <a:r>
                        <a:rPr lang="en-US" dirty="0" smtClean="0"/>
                        <a:t>Author</a:t>
                      </a:r>
                      <a:endParaRPr lang="en-US" dirty="0"/>
                    </a:p>
                  </a:txBody>
                  <a:tcPr/>
                </a:tc>
                <a:tc>
                  <a:txBody>
                    <a:bodyPr/>
                    <a:lstStyle/>
                    <a:p>
                      <a:r>
                        <a:rPr lang="en-US" dirty="0" smtClean="0"/>
                        <a:t>Published</a:t>
                      </a:r>
                      <a:endParaRPr lang="en-US" dirty="0"/>
                    </a:p>
                  </a:txBody>
                  <a:tcPr/>
                </a:tc>
                <a:tc>
                  <a:txBody>
                    <a:bodyPr/>
                    <a:lstStyle/>
                    <a:p>
                      <a:r>
                        <a:rPr lang="en-US" dirty="0" err="1" smtClean="0"/>
                        <a:t>Full_text</a:t>
                      </a:r>
                      <a:endParaRPr lang="en-US" dirty="0"/>
                    </a:p>
                  </a:txBody>
                  <a:tcPr/>
                </a:tc>
              </a:tr>
              <a:tr h="516508">
                <a:tc>
                  <a:txBody>
                    <a:bodyPr/>
                    <a:lstStyle/>
                    <a:p>
                      <a:r>
                        <a:rPr lang="en-US" dirty="0" smtClean="0"/>
                        <a:t>001</a:t>
                      </a:r>
                      <a:endParaRPr lang="en-US" dirty="0"/>
                    </a:p>
                  </a:txBody>
                  <a:tcPr/>
                </a:tc>
                <a:tc>
                  <a:txBody>
                    <a:bodyPr/>
                    <a:lstStyle/>
                    <a:p>
                      <a:r>
                        <a:rPr lang="en-US" i="1" dirty="0" smtClean="0"/>
                        <a:t>War and Peace</a:t>
                      </a:r>
                      <a:endParaRPr lang="en-US" i="1" dirty="0"/>
                    </a:p>
                  </a:txBody>
                  <a:tcPr/>
                </a:tc>
                <a:tc>
                  <a:txBody>
                    <a:bodyPr/>
                    <a:lstStyle/>
                    <a:p>
                      <a:r>
                        <a:rPr lang="en-US" dirty="0" smtClean="0"/>
                        <a:t>Tolstoy</a:t>
                      </a:r>
                      <a:endParaRPr lang="en-US" dirty="0"/>
                    </a:p>
                  </a:txBody>
                  <a:tcPr/>
                </a:tc>
                <a:tc>
                  <a:txBody>
                    <a:bodyPr/>
                    <a:lstStyle/>
                    <a:p>
                      <a:r>
                        <a:rPr lang="en-US" dirty="0" smtClean="0"/>
                        <a:t>1869</a:t>
                      </a:r>
                      <a:endParaRPr lang="en-US" dirty="0"/>
                    </a:p>
                  </a:txBody>
                  <a:tcPr/>
                </a:tc>
                <a:tc>
                  <a:txBody>
                    <a:bodyPr/>
                    <a:lstStyle/>
                    <a:p>
                      <a:r>
                        <a:rPr lang="en-US" dirty="0" smtClean="0"/>
                        <a:t>…</a:t>
                      </a:r>
                      <a:endParaRPr lang="en-US" dirty="0"/>
                    </a:p>
                  </a:txBody>
                  <a:tcPr/>
                </a:tc>
              </a:tr>
              <a:tr h="516508">
                <a:tc>
                  <a:txBody>
                    <a:bodyPr/>
                    <a:lstStyle/>
                    <a:p>
                      <a:r>
                        <a:rPr lang="en-US" dirty="0" smtClean="0"/>
                        <a:t>002</a:t>
                      </a:r>
                      <a:endParaRPr lang="en-US" dirty="0"/>
                    </a:p>
                  </a:txBody>
                  <a:tcPr/>
                </a:tc>
                <a:tc>
                  <a:txBody>
                    <a:bodyPr/>
                    <a:lstStyle/>
                    <a:p>
                      <a:r>
                        <a:rPr lang="en-US" i="1" dirty="0" smtClean="0"/>
                        <a:t>Crime and Punishment</a:t>
                      </a:r>
                      <a:endParaRPr lang="en-US" i="1" dirty="0"/>
                    </a:p>
                  </a:txBody>
                  <a:tcPr/>
                </a:tc>
                <a:tc>
                  <a:txBody>
                    <a:bodyPr/>
                    <a:lstStyle/>
                    <a:p>
                      <a:r>
                        <a:rPr lang="en-US" dirty="0" smtClean="0"/>
                        <a:t>Dostoyevsky</a:t>
                      </a:r>
                      <a:endParaRPr lang="en-US" dirty="0"/>
                    </a:p>
                  </a:txBody>
                  <a:tcPr/>
                </a:tc>
                <a:tc>
                  <a:txBody>
                    <a:bodyPr/>
                    <a:lstStyle/>
                    <a:p>
                      <a:r>
                        <a:rPr lang="en-US" dirty="0" smtClean="0"/>
                        <a:t>1866</a:t>
                      </a:r>
                      <a:endParaRPr lang="en-US" dirty="0"/>
                    </a:p>
                  </a:txBody>
                  <a:tcPr/>
                </a:tc>
                <a:tc>
                  <a:txBody>
                    <a:bodyPr/>
                    <a:lstStyle/>
                    <a:p>
                      <a:r>
                        <a:rPr lang="en-US" dirty="0" smtClean="0"/>
                        <a:t>…</a:t>
                      </a:r>
                      <a:endParaRPr lang="en-US" dirty="0"/>
                    </a:p>
                  </a:txBody>
                  <a:tcPr/>
                </a:tc>
              </a:tr>
              <a:tr h="516508">
                <a:tc>
                  <a:txBody>
                    <a:bodyPr/>
                    <a:lstStyle/>
                    <a:p>
                      <a:r>
                        <a:rPr lang="en-US" dirty="0" smtClean="0"/>
                        <a:t>003</a:t>
                      </a:r>
                      <a:endParaRPr lang="en-US" dirty="0"/>
                    </a:p>
                  </a:txBody>
                  <a:tcPr/>
                </a:tc>
                <a:tc>
                  <a:txBody>
                    <a:bodyPr/>
                    <a:lstStyle/>
                    <a:p>
                      <a:r>
                        <a:rPr lang="en-US" i="1" dirty="0" smtClean="0"/>
                        <a:t>Anna Karenina</a:t>
                      </a:r>
                      <a:endParaRPr lang="en-US" i="1" dirty="0"/>
                    </a:p>
                  </a:txBody>
                  <a:tcPr/>
                </a:tc>
                <a:tc>
                  <a:txBody>
                    <a:bodyPr/>
                    <a:lstStyle/>
                    <a:p>
                      <a:r>
                        <a:rPr lang="en-US" dirty="0" smtClean="0"/>
                        <a:t>Tolstoy</a:t>
                      </a:r>
                      <a:endParaRPr lang="en-US" dirty="0"/>
                    </a:p>
                  </a:txBody>
                  <a:tcPr/>
                </a:tc>
                <a:tc>
                  <a:txBody>
                    <a:bodyPr/>
                    <a:lstStyle/>
                    <a:p>
                      <a:r>
                        <a:rPr lang="en-US" dirty="0" smtClean="0"/>
                        <a:t>1877</a:t>
                      </a:r>
                      <a:endParaRPr lang="en-US" dirty="0"/>
                    </a:p>
                  </a:txBody>
                  <a:tcPr/>
                </a:tc>
                <a:tc>
                  <a:txBody>
                    <a:bodyPr/>
                    <a:lstStyle/>
                    <a:p>
                      <a:r>
                        <a:rPr lang="en-US" dirty="0" smtClean="0"/>
                        <a:t>…</a:t>
                      </a:r>
                      <a:endParaRPr lang="en-US" dirty="0"/>
                    </a:p>
                  </a:txBody>
                  <a:tcPr/>
                </a:tc>
              </a:tr>
            </a:tbl>
          </a:graphicData>
        </a:graphic>
      </p:graphicFrame>
      <p:sp>
        <p:nvSpPr>
          <p:cNvPr id="15" name="TextBox 14"/>
          <p:cNvSpPr txBox="1"/>
          <p:nvPr/>
        </p:nvSpPr>
        <p:spPr>
          <a:xfrm>
            <a:off x="5106895" y="1612211"/>
            <a:ext cx="2787943" cy="461665"/>
          </a:xfrm>
          <a:prstGeom prst="rect">
            <a:avLst/>
          </a:prstGeom>
          <a:noFill/>
        </p:spPr>
        <p:txBody>
          <a:bodyPr wrap="none" rtlCol="0">
            <a:spAutoFit/>
          </a:bodyPr>
          <a:lstStyle/>
          <a:p>
            <a:r>
              <a:rPr lang="en-US" sz="2400" b="1" smtClean="0">
                <a:solidFill>
                  <a:schemeClr val="accent2"/>
                </a:solidFill>
                <a:latin typeface="Menlo" charset="0"/>
                <a:ea typeface="Menlo" charset="0"/>
                <a:cs typeface="Menlo" charset="0"/>
              </a:rPr>
              <a:t>Russian_Novels</a:t>
            </a:r>
            <a:endParaRPr lang="en-US" sz="2400" b="1" dirty="0">
              <a:solidFill>
                <a:schemeClr val="accent2"/>
              </a:solidFill>
              <a:latin typeface="Menlo" charset="0"/>
              <a:ea typeface="Menlo" charset="0"/>
              <a:cs typeface="Menlo" charset="0"/>
            </a:endParaRPr>
          </a:p>
        </p:txBody>
      </p:sp>
      <p:grpSp>
        <p:nvGrpSpPr>
          <p:cNvPr id="17" name="Group 16"/>
          <p:cNvGrpSpPr/>
          <p:nvPr/>
        </p:nvGrpSpPr>
        <p:grpSpPr>
          <a:xfrm>
            <a:off x="0" y="-22510"/>
            <a:ext cx="12192000" cy="307777"/>
            <a:chOff x="0" y="-22510"/>
            <a:chExt cx="12192000" cy="307777"/>
          </a:xfrm>
        </p:grpSpPr>
        <p:sp>
          <p:nvSpPr>
            <p:cNvPr id="18" name="Rectangle 1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9" name="TextBox 18"/>
            <p:cNvSpPr txBox="1"/>
            <p:nvPr/>
          </p:nvSpPr>
          <p:spPr>
            <a:xfrm>
              <a:off x="188780" y="-22510"/>
              <a:ext cx="3154261" cy="307777"/>
            </a:xfrm>
            <a:prstGeom prst="rect">
              <a:avLst/>
            </a:prstGeom>
            <a:noFill/>
          </p:spPr>
          <p:txBody>
            <a:bodyPr wrap="none" rtlCol="0">
              <a:spAutoFit/>
            </a:bodyPr>
            <a:lstStyle/>
            <a:p>
              <a:r>
                <a:rPr lang="en-US" sz="1400" b="1" i="1" smtClean="0">
                  <a:solidFill>
                    <a:schemeClr val="tx1">
                      <a:lumMod val="65000"/>
                      <a:lumOff val="35000"/>
                    </a:schemeClr>
                  </a:solidFill>
                  <a:latin typeface="+mj-lt"/>
                </a:rPr>
                <a:t>Lecture 12  </a:t>
              </a:r>
              <a:r>
                <a:rPr lang="en-US" sz="1400" b="1" i="1" dirty="0" smtClean="0">
                  <a:solidFill>
                    <a:schemeClr val="tx1">
                      <a:lumMod val="65000"/>
                      <a:lumOff val="35000"/>
                    </a:schemeClr>
                  </a:solidFill>
                  <a:latin typeface="+mj-lt"/>
                </a:rPr>
                <a:t>&gt;  Section 2  &gt;  Indexes: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25180377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Example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319890550"/>
              </p:ext>
            </p:extLst>
          </p:nvPr>
        </p:nvGraphicFramePr>
        <p:xfrm>
          <a:off x="5106895" y="2122176"/>
          <a:ext cx="6246905" cy="2038856"/>
        </p:xfrm>
        <a:graphic>
          <a:graphicData uri="http://schemas.openxmlformats.org/drawingml/2006/table">
            <a:tbl>
              <a:tblPr firstRow="1" bandRow="1">
                <a:tableStyleId>{69012ECD-51FC-41F1-AA8D-1B2483CD663E}</a:tableStyleId>
              </a:tblPr>
              <a:tblGrid>
                <a:gridCol w="634999"/>
                <a:gridCol w="1613647"/>
                <a:gridCol w="1499497"/>
                <a:gridCol w="1249381"/>
                <a:gridCol w="1249381"/>
              </a:tblGrid>
              <a:tr h="299199">
                <a:tc>
                  <a:txBody>
                    <a:bodyPr/>
                    <a:lstStyle/>
                    <a:p>
                      <a:r>
                        <a:rPr lang="en-US" dirty="0" smtClean="0"/>
                        <a:t>BID</a:t>
                      </a:r>
                      <a:endParaRPr lang="en-US" dirty="0"/>
                    </a:p>
                  </a:txBody>
                  <a:tcPr/>
                </a:tc>
                <a:tc>
                  <a:txBody>
                    <a:bodyPr/>
                    <a:lstStyle/>
                    <a:p>
                      <a:r>
                        <a:rPr lang="en-US" dirty="0" smtClean="0"/>
                        <a:t>Title</a:t>
                      </a:r>
                      <a:endParaRPr lang="en-US" dirty="0"/>
                    </a:p>
                  </a:txBody>
                  <a:tcPr/>
                </a:tc>
                <a:tc>
                  <a:txBody>
                    <a:bodyPr/>
                    <a:lstStyle/>
                    <a:p>
                      <a:r>
                        <a:rPr lang="en-US" dirty="0" smtClean="0"/>
                        <a:t>Author</a:t>
                      </a:r>
                      <a:endParaRPr lang="en-US" dirty="0"/>
                    </a:p>
                  </a:txBody>
                  <a:tcPr/>
                </a:tc>
                <a:tc>
                  <a:txBody>
                    <a:bodyPr/>
                    <a:lstStyle/>
                    <a:p>
                      <a:r>
                        <a:rPr lang="en-US" dirty="0" smtClean="0"/>
                        <a:t>Published</a:t>
                      </a:r>
                      <a:endParaRPr lang="en-US" dirty="0"/>
                    </a:p>
                  </a:txBody>
                  <a:tcPr/>
                </a:tc>
                <a:tc>
                  <a:txBody>
                    <a:bodyPr/>
                    <a:lstStyle/>
                    <a:p>
                      <a:r>
                        <a:rPr lang="en-US" dirty="0" err="1" smtClean="0"/>
                        <a:t>Full_text</a:t>
                      </a:r>
                      <a:endParaRPr lang="en-US" dirty="0"/>
                    </a:p>
                  </a:txBody>
                  <a:tcPr/>
                </a:tc>
              </a:tr>
              <a:tr h="516508">
                <a:tc>
                  <a:txBody>
                    <a:bodyPr/>
                    <a:lstStyle/>
                    <a:p>
                      <a:r>
                        <a:rPr lang="en-US" dirty="0" smtClean="0"/>
                        <a:t>001</a:t>
                      </a:r>
                      <a:endParaRPr lang="en-US" dirty="0"/>
                    </a:p>
                  </a:txBody>
                  <a:tcPr/>
                </a:tc>
                <a:tc>
                  <a:txBody>
                    <a:bodyPr/>
                    <a:lstStyle/>
                    <a:p>
                      <a:r>
                        <a:rPr lang="en-US" i="1" dirty="0" smtClean="0"/>
                        <a:t>War and Peace</a:t>
                      </a:r>
                      <a:endParaRPr lang="en-US" i="1" dirty="0"/>
                    </a:p>
                  </a:txBody>
                  <a:tcPr/>
                </a:tc>
                <a:tc>
                  <a:txBody>
                    <a:bodyPr/>
                    <a:lstStyle/>
                    <a:p>
                      <a:r>
                        <a:rPr lang="en-US" dirty="0" smtClean="0"/>
                        <a:t>Tolstoy</a:t>
                      </a:r>
                      <a:endParaRPr lang="en-US" dirty="0"/>
                    </a:p>
                  </a:txBody>
                  <a:tcPr/>
                </a:tc>
                <a:tc>
                  <a:txBody>
                    <a:bodyPr/>
                    <a:lstStyle/>
                    <a:p>
                      <a:r>
                        <a:rPr lang="en-US" dirty="0" smtClean="0"/>
                        <a:t>1869</a:t>
                      </a:r>
                      <a:endParaRPr lang="en-US" dirty="0"/>
                    </a:p>
                  </a:txBody>
                  <a:tcPr/>
                </a:tc>
                <a:tc>
                  <a:txBody>
                    <a:bodyPr/>
                    <a:lstStyle/>
                    <a:p>
                      <a:r>
                        <a:rPr lang="en-US" dirty="0" smtClean="0"/>
                        <a:t>…</a:t>
                      </a:r>
                      <a:endParaRPr lang="en-US" dirty="0"/>
                    </a:p>
                  </a:txBody>
                  <a:tcPr/>
                </a:tc>
              </a:tr>
              <a:tr h="516508">
                <a:tc>
                  <a:txBody>
                    <a:bodyPr/>
                    <a:lstStyle/>
                    <a:p>
                      <a:r>
                        <a:rPr lang="en-US" dirty="0" smtClean="0"/>
                        <a:t>002</a:t>
                      </a:r>
                      <a:endParaRPr lang="en-US" dirty="0"/>
                    </a:p>
                  </a:txBody>
                  <a:tcPr/>
                </a:tc>
                <a:tc>
                  <a:txBody>
                    <a:bodyPr/>
                    <a:lstStyle/>
                    <a:p>
                      <a:r>
                        <a:rPr lang="en-US" i="1" dirty="0" smtClean="0"/>
                        <a:t>Crime and Punishment</a:t>
                      </a:r>
                      <a:endParaRPr lang="en-US" i="1" dirty="0"/>
                    </a:p>
                  </a:txBody>
                  <a:tcPr/>
                </a:tc>
                <a:tc>
                  <a:txBody>
                    <a:bodyPr/>
                    <a:lstStyle/>
                    <a:p>
                      <a:r>
                        <a:rPr lang="en-US" dirty="0" smtClean="0"/>
                        <a:t>Dostoyevsky</a:t>
                      </a:r>
                      <a:endParaRPr lang="en-US" dirty="0"/>
                    </a:p>
                  </a:txBody>
                  <a:tcPr/>
                </a:tc>
                <a:tc>
                  <a:txBody>
                    <a:bodyPr/>
                    <a:lstStyle/>
                    <a:p>
                      <a:r>
                        <a:rPr lang="en-US" dirty="0" smtClean="0"/>
                        <a:t>1866</a:t>
                      </a:r>
                      <a:endParaRPr lang="en-US" dirty="0"/>
                    </a:p>
                  </a:txBody>
                  <a:tcPr/>
                </a:tc>
                <a:tc>
                  <a:txBody>
                    <a:bodyPr/>
                    <a:lstStyle/>
                    <a:p>
                      <a:r>
                        <a:rPr lang="en-US" dirty="0" smtClean="0"/>
                        <a:t>…</a:t>
                      </a:r>
                      <a:endParaRPr lang="en-US" dirty="0"/>
                    </a:p>
                  </a:txBody>
                  <a:tcPr/>
                </a:tc>
              </a:tr>
              <a:tr h="516508">
                <a:tc>
                  <a:txBody>
                    <a:bodyPr/>
                    <a:lstStyle/>
                    <a:p>
                      <a:r>
                        <a:rPr lang="en-US" dirty="0" smtClean="0"/>
                        <a:t>003</a:t>
                      </a:r>
                      <a:endParaRPr lang="en-US" dirty="0"/>
                    </a:p>
                  </a:txBody>
                  <a:tcPr/>
                </a:tc>
                <a:tc>
                  <a:txBody>
                    <a:bodyPr/>
                    <a:lstStyle/>
                    <a:p>
                      <a:r>
                        <a:rPr lang="en-US" i="1" dirty="0" smtClean="0"/>
                        <a:t>Anna Karenina</a:t>
                      </a:r>
                      <a:endParaRPr lang="en-US" i="1" dirty="0"/>
                    </a:p>
                  </a:txBody>
                  <a:tcPr/>
                </a:tc>
                <a:tc>
                  <a:txBody>
                    <a:bodyPr/>
                    <a:lstStyle/>
                    <a:p>
                      <a:r>
                        <a:rPr lang="en-US" dirty="0" smtClean="0"/>
                        <a:t>Tolstoy</a:t>
                      </a:r>
                      <a:endParaRPr lang="en-US" dirty="0"/>
                    </a:p>
                  </a:txBody>
                  <a:tcPr/>
                </a:tc>
                <a:tc>
                  <a:txBody>
                    <a:bodyPr/>
                    <a:lstStyle/>
                    <a:p>
                      <a:r>
                        <a:rPr lang="en-US" dirty="0" smtClean="0"/>
                        <a:t>1877</a:t>
                      </a:r>
                      <a:endParaRPr lang="en-US" dirty="0"/>
                    </a:p>
                  </a:txBody>
                  <a:tcPr/>
                </a:tc>
                <a:tc>
                  <a:txBody>
                    <a:bodyPr/>
                    <a:lstStyle/>
                    <a:p>
                      <a:r>
                        <a:rPr lang="en-US" dirty="0" smtClean="0"/>
                        <a:t>…</a:t>
                      </a:r>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645782958"/>
              </p:ext>
            </p:extLst>
          </p:nvPr>
        </p:nvGraphicFramePr>
        <p:xfrm>
          <a:off x="838200" y="2183962"/>
          <a:ext cx="2248646" cy="1915284"/>
        </p:xfrm>
        <a:graphic>
          <a:graphicData uri="http://schemas.openxmlformats.org/drawingml/2006/table">
            <a:tbl>
              <a:tblPr firstRow="1" bandRow="1">
                <a:tableStyleId>{17292A2E-F333-43FB-9621-5CBBE7FDCDCB}</a:tableStyleId>
              </a:tblPr>
              <a:tblGrid>
                <a:gridCol w="1226669"/>
                <a:gridCol w="1021977"/>
              </a:tblGrid>
              <a:tr h="299199">
                <a:tc>
                  <a:txBody>
                    <a:bodyPr/>
                    <a:lstStyle/>
                    <a:p>
                      <a:r>
                        <a:rPr lang="en-US" dirty="0" smtClean="0"/>
                        <a:t>Published</a:t>
                      </a:r>
                      <a:endParaRPr lang="en-US" dirty="0"/>
                    </a:p>
                  </a:txBody>
                  <a:tcPr/>
                </a:tc>
                <a:tc>
                  <a:txBody>
                    <a:bodyPr/>
                    <a:lstStyle/>
                    <a:p>
                      <a:r>
                        <a:rPr lang="en-US" dirty="0" smtClean="0"/>
                        <a:t>BID</a:t>
                      </a:r>
                      <a:endParaRPr lang="en-US" dirty="0"/>
                    </a:p>
                  </a:txBody>
                  <a:tcPr/>
                </a:tc>
              </a:tr>
              <a:tr h="516508">
                <a:tc>
                  <a:txBody>
                    <a:bodyPr/>
                    <a:lstStyle/>
                    <a:p>
                      <a:r>
                        <a:rPr lang="en-US" dirty="0" smtClean="0"/>
                        <a:t>1866</a:t>
                      </a:r>
                      <a:endParaRPr lang="en-US" dirty="0"/>
                    </a:p>
                  </a:txBody>
                  <a:tcPr/>
                </a:tc>
                <a:tc>
                  <a:txBody>
                    <a:bodyPr/>
                    <a:lstStyle/>
                    <a:p>
                      <a:r>
                        <a:rPr lang="en-US" dirty="0" smtClean="0"/>
                        <a:t>002</a:t>
                      </a:r>
                      <a:endParaRPr lang="en-US" i="1" dirty="0"/>
                    </a:p>
                  </a:txBody>
                  <a:tcPr/>
                </a:tc>
              </a:tr>
              <a:tr h="516508">
                <a:tc>
                  <a:txBody>
                    <a:bodyPr/>
                    <a:lstStyle/>
                    <a:p>
                      <a:r>
                        <a:rPr lang="en-US" b="1" i="1" dirty="0" smtClean="0"/>
                        <a:t>1869</a:t>
                      </a:r>
                      <a:endParaRPr lang="en-US" b="1" i="1" dirty="0"/>
                    </a:p>
                  </a:txBody>
                  <a:tcPr/>
                </a:tc>
                <a:tc>
                  <a:txBody>
                    <a:bodyPr/>
                    <a:lstStyle/>
                    <a:p>
                      <a:r>
                        <a:rPr lang="en-US" b="1" i="1" dirty="0" smtClean="0"/>
                        <a:t>001</a:t>
                      </a:r>
                      <a:endParaRPr lang="en-US" b="1" i="1" dirty="0"/>
                    </a:p>
                  </a:txBody>
                  <a:tcPr/>
                </a:tc>
              </a:tr>
              <a:tr h="516508">
                <a:tc>
                  <a:txBody>
                    <a:bodyPr/>
                    <a:lstStyle/>
                    <a:p>
                      <a:r>
                        <a:rPr lang="en-US" b="1" i="1" dirty="0" smtClean="0"/>
                        <a:t>1877</a:t>
                      </a:r>
                      <a:endParaRPr lang="en-US" b="1" i="1" dirty="0"/>
                    </a:p>
                  </a:txBody>
                  <a:tcPr/>
                </a:tc>
                <a:tc>
                  <a:txBody>
                    <a:bodyPr/>
                    <a:lstStyle/>
                    <a:p>
                      <a:r>
                        <a:rPr lang="en-US" b="1" i="1" dirty="0" smtClean="0"/>
                        <a:t>003</a:t>
                      </a:r>
                      <a:endParaRPr lang="en-US" b="1" i="1" dirty="0"/>
                    </a:p>
                  </a:txBody>
                  <a:tcPr/>
                </a:tc>
              </a:tr>
            </a:tbl>
          </a:graphicData>
        </a:graphic>
      </p:graphicFrame>
      <p:cxnSp>
        <p:nvCxnSpPr>
          <p:cNvPr id="9" name="Straight Arrow Connector 8"/>
          <p:cNvCxnSpPr/>
          <p:nvPr/>
        </p:nvCxnSpPr>
        <p:spPr>
          <a:xfrm>
            <a:off x="3086846" y="2757829"/>
            <a:ext cx="2020049" cy="578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086846" y="2757829"/>
            <a:ext cx="2020049" cy="5782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3086846" y="3806700"/>
            <a:ext cx="202004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032554" y="4552597"/>
            <a:ext cx="8130988" cy="584775"/>
          </a:xfrm>
          <a:prstGeom prst="rect">
            <a:avLst/>
          </a:prstGeom>
          <a:noFill/>
        </p:spPr>
        <p:txBody>
          <a:bodyPr wrap="square" rtlCol="0">
            <a:spAutoFit/>
          </a:bodyPr>
          <a:lstStyle/>
          <a:p>
            <a:r>
              <a:rPr lang="en-US" sz="3200" dirty="0" smtClean="0">
                <a:latin typeface="+mj-lt"/>
              </a:rPr>
              <a:t>Maintain </a:t>
            </a:r>
            <a:r>
              <a:rPr lang="en-US" sz="3200" smtClean="0">
                <a:latin typeface="+mj-lt"/>
              </a:rPr>
              <a:t>an index for this, and search over that!</a:t>
            </a:r>
            <a:endParaRPr lang="en-US" sz="3200" dirty="0" smtClean="0">
              <a:latin typeface="+mj-lt"/>
            </a:endParaRPr>
          </a:p>
        </p:txBody>
      </p:sp>
      <p:sp>
        <p:nvSpPr>
          <p:cNvPr id="20" name="TextBox 19"/>
          <p:cNvSpPr txBox="1"/>
          <p:nvPr/>
        </p:nvSpPr>
        <p:spPr>
          <a:xfrm>
            <a:off x="5106895" y="1612211"/>
            <a:ext cx="2787943" cy="461665"/>
          </a:xfrm>
          <a:prstGeom prst="rect">
            <a:avLst/>
          </a:prstGeom>
          <a:noFill/>
        </p:spPr>
        <p:txBody>
          <a:bodyPr wrap="none" rtlCol="0">
            <a:spAutoFit/>
          </a:bodyPr>
          <a:lstStyle/>
          <a:p>
            <a:r>
              <a:rPr lang="en-US" sz="2400" b="1" smtClean="0">
                <a:solidFill>
                  <a:schemeClr val="accent2"/>
                </a:solidFill>
                <a:latin typeface="Menlo" charset="0"/>
                <a:ea typeface="Menlo" charset="0"/>
                <a:cs typeface="Menlo" charset="0"/>
              </a:rPr>
              <a:t>Russian_Novels</a:t>
            </a:r>
            <a:endParaRPr lang="en-US" sz="2400" b="1" dirty="0">
              <a:solidFill>
                <a:schemeClr val="accent2"/>
              </a:solidFill>
              <a:latin typeface="Menlo" charset="0"/>
              <a:ea typeface="Menlo" charset="0"/>
              <a:cs typeface="Menlo" charset="0"/>
            </a:endParaRPr>
          </a:p>
        </p:txBody>
      </p:sp>
      <p:sp>
        <p:nvSpPr>
          <p:cNvPr id="21" name="TextBox 20"/>
          <p:cNvSpPr txBox="1"/>
          <p:nvPr/>
        </p:nvSpPr>
        <p:spPr>
          <a:xfrm>
            <a:off x="838200" y="1679697"/>
            <a:ext cx="2230098" cy="461665"/>
          </a:xfrm>
          <a:prstGeom prst="rect">
            <a:avLst/>
          </a:prstGeom>
          <a:noFill/>
        </p:spPr>
        <p:txBody>
          <a:bodyPr wrap="none" rtlCol="0">
            <a:spAutoFit/>
          </a:bodyPr>
          <a:lstStyle/>
          <a:p>
            <a:r>
              <a:rPr lang="en-US" sz="2400" b="1" dirty="0" err="1" smtClean="0">
                <a:solidFill>
                  <a:schemeClr val="accent2"/>
                </a:solidFill>
                <a:latin typeface="Menlo" charset="0"/>
                <a:ea typeface="Menlo" charset="0"/>
                <a:cs typeface="Menlo" charset="0"/>
              </a:rPr>
              <a:t>By_Yr_Index</a:t>
            </a:r>
            <a:endParaRPr lang="en-US" sz="2400" b="1" dirty="0">
              <a:solidFill>
                <a:schemeClr val="accent2"/>
              </a:solidFill>
              <a:latin typeface="Menlo" charset="0"/>
              <a:ea typeface="Menlo" charset="0"/>
              <a:cs typeface="Menlo" charset="0"/>
            </a:endParaRPr>
          </a:p>
        </p:txBody>
      </p:sp>
      <p:sp>
        <p:nvSpPr>
          <p:cNvPr id="22" name="TextBox 21"/>
          <p:cNvSpPr txBox="1"/>
          <p:nvPr/>
        </p:nvSpPr>
        <p:spPr>
          <a:xfrm>
            <a:off x="6723529" y="5646278"/>
            <a:ext cx="4894730" cy="83099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400" dirty="0" smtClean="0">
                <a:solidFill>
                  <a:prstClr val="black"/>
                </a:solidFill>
                <a:latin typeface="+mj-lt"/>
              </a:rPr>
              <a:t>Why might just keeping the table sorted by year not be good enough?</a:t>
            </a:r>
            <a:endParaRPr lang="en-US" sz="2400" dirty="0">
              <a:solidFill>
                <a:prstClr val="black"/>
              </a:solidFill>
              <a:latin typeface="+mj-lt"/>
            </a:endParaRPr>
          </a:p>
        </p:txBody>
      </p:sp>
      <p:grpSp>
        <p:nvGrpSpPr>
          <p:cNvPr id="23" name="Group 22"/>
          <p:cNvGrpSpPr/>
          <p:nvPr/>
        </p:nvGrpSpPr>
        <p:grpSpPr>
          <a:xfrm>
            <a:off x="0" y="-22510"/>
            <a:ext cx="12192000" cy="307777"/>
            <a:chOff x="0" y="-22510"/>
            <a:chExt cx="12192000" cy="307777"/>
          </a:xfrm>
        </p:grpSpPr>
        <p:sp>
          <p:nvSpPr>
            <p:cNvPr id="24" name="Rectangle 23"/>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25" name="TextBox 24"/>
            <p:cNvSpPr txBox="1"/>
            <p:nvPr/>
          </p:nvSpPr>
          <p:spPr>
            <a:xfrm>
              <a:off x="188780" y="-22510"/>
              <a:ext cx="3154261" cy="307777"/>
            </a:xfrm>
            <a:prstGeom prst="rect">
              <a:avLst/>
            </a:prstGeom>
            <a:noFill/>
          </p:spPr>
          <p:txBody>
            <a:bodyPr wrap="none" rtlCol="0">
              <a:spAutoFit/>
            </a:bodyPr>
            <a:lstStyle/>
            <a:p>
              <a:r>
                <a:rPr lang="en-US" sz="1400" b="1" i="1" smtClean="0">
                  <a:solidFill>
                    <a:schemeClr val="tx1">
                      <a:lumMod val="65000"/>
                      <a:lumOff val="35000"/>
                    </a:schemeClr>
                  </a:solidFill>
                  <a:latin typeface="+mj-lt"/>
                </a:rPr>
                <a:t>Lecture 12  </a:t>
              </a:r>
              <a:r>
                <a:rPr lang="en-US" sz="1400" b="1" i="1" dirty="0" smtClean="0">
                  <a:solidFill>
                    <a:schemeClr val="tx1">
                      <a:lumMod val="65000"/>
                      <a:lumOff val="35000"/>
                    </a:schemeClr>
                  </a:solidFill>
                  <a:latin typeface="+mj-lt"/>
                </a:rPr>
                <a:t>&gt;  Section 2  &gt;  Indexes: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312574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Example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110830863"/>
              </p:ext>
            </p:extLst>
          </p:nvPr>
        </p:nvGraphicFramePr>
        <p:xfrm>
          <a:off x="5658225" y="1836075"/>
          <a:ext cx="6246905" cy="2038856"/>
        </p:xfrm>
        <a:graphic>
          <a:graphicData uri="http://schemas.openxmlformats.org/drawingml/2006/table">
            <a:tbl>
              <a:tblPr firstRow="1" bandRow="1">
                <a:tableStyleId>{69012ECD-51FC-41F1-AA8D-1B2483CD663E}</a:tableStyleId>
              </a:tblPr>
              <a:tblGrid>
                <a:gridCol w="634999"/>
                <a:gridCol w="1613647"/>
                <a:gridCol w="1499497"/>
                <a:gridCol w="1249381"/>
                <a:gridCol w="1249381"/>
              </a:tblGrid>
              <a:tr h="299199">
                <a:tc>
                  <a:txBody>
                    <a:bodyPr/>
                    <a:lstStyle/>
                    <a:p>
                      <a:r>
                        <a:rPr lang="en-US" dirty="0" smtClean="0"/>
                        <a:t>BID</a:t>
                      </a:r>
                      <a:endParaRPr lang="en-US" dirty="0"/>
                    </a:p>
                  </a:txBody>
                  <a:tcPr/>
                </a:tc>
                <a:tc>
                  <a:txBody>
                    <a:bodyPr/>
                    <a:lstStyle/>
                    <a:p>
                      <a:r>
                        <a:rPr lang="en-US" dirty="0" smtClean="0"/>
                        <a:t>Title</a:t>
                      </a:r>
                      <a:endParaRPr lang="en-US" dirty="0"/>
                    </a:p>
                  </a:txBody>
                  <a:tcPr/>
                </a:tc>
                <a:tc>
                  <a:txBody>
                    <a:bodyPr/>
                    <a:lstStyle/>
                    <a:p>
                      <a:r>
                        <a:rPr lang="en-US" dirty="0" smtClean="0"/>
                        <a:t>Author</a:t>
                      </a:r>
                      <a:endParaRPr lang="en-US" dirty="0"/>
                    </a:p>
                  </a:txBody>
                  <a:tcPr/>
                </a:tc>
                <a:tc>
                  <a:txBody>
                    <a:bodyPr/>
                    <a:lstStyle/>
                    <a:p>
                      <a:r>
                        <a:rPr lang="en-US" dirty="0" smtClean="0"/>
                        <a:t>Published</a:t>
                      </a:r>
                      <a:endParaRPr lang="en-US" dirty="0"/>
                    </a:p>
                  </a:txBody>
                  <a:tcPr/>
                </a:tc>
                <a:tc>
                  <a:txBody>
                    <a:bodyPr/>
                    <a:lstStyle/>
                    <a:p>
                      <a:r>
                        <a:rPr lang="en-US" dirty="0" err="1" smtClean="0"/>
                        <a:t>Full_text</a:t>
                      </a:r>
                      <a:endParaRPr lang="en-US" dirty="0"/>
                    </a:p>
                  </a:txBody>
                  <a:tcPr/>
                </a:tc>
              </a:tr>
              <a:tr h="516508">
                <a:tc>
                  <a:txBody>
                    <a:bodyPr/>
                    <a:lstStyle/>
                    <a:p>
                      <a:r>
                        <a:rPr lang="en-US" dirty="0" smtClean="0"/>
                        <a:t>001</a:t>
                      </a:r>
                      <a:endParaRPr lang="en-US" dirty="0"/>
                    </a:p>
                  </a:txBody>
                  <a:tcPr/>
                </a:tc>
                <a:tc>
                  <a:txBody>
                    <a:bodyPr/>
                    <a:lstStyle/>
                    <a:p>
                      <a:r>
                        <a:rPr lang="en-US" i="1" dirty="0" smtClean="0"/>
                        <a:t>War and Peace</a:t>
                      </a:r>
                      <a:endParaRPr lang="en-US" i="1" dirty="0"/>
                    </a:p>
                  </a:txBody>
                  <a:tcPr/>
                </a:tc>
                <a:tc>
                  <a:txBody>
                    <a:bodyPr/>
                    <a:lstStyle/>
                    <a:p>
                      <a:r>
                        <a:rPr lang="en-US" dirty="0" smtClean="0"/>
                        <a:t>Tolstoy</a:t>
                      </a:r>
                      <a:endParaRPr lang="en-US" dirty="0"/>
                    </a:p>
                  </a:txBody>
                  <a:tcPr/>
                </a:tc>
                <a:tc>
                  <a:txBody>
                    <a:bodyPr/>
                    <a:lstStyle/>
                    <a:p>
                      <a:r>
                        <a:rPr lang="en-US" dirty="0" smtClean="0"/>
                        <a:t>1869</a:t>
                      </a:r>
                      <a:endParaRPr lang="en-US" dirty="0"/>
                    </a:p>
                  </a:txBody>
                  <a:tcPr/>
                </a:tc>
                <a:tc>
                  <a:txBody>
                    <a:bodyPr/>
                    <a:lstStyle/>
                    <a:p>
                      <a:r>
                        <a:rPr lang="en-US" dirty="0" smtClean="0"/>
                        <a:t>…</a:t>
                      </a:r>
                      <a:endParaRPr lang="en-US" dirty="0"/>
                    </a:p>
                  </a:txBody>
                  <a:tcPr/>
                </a:tc>
              </a:tr>
              <a:tr h="516508">
                <a:tc>
                  <a:txBody>
                    <a:bodyPr/>
                    <a:lstStyle/>
                    <a:p>
                      <a:r>
                        <a:rPr lang="en-US" dirty="0" smtClean="0"/>
                        <a:t>002</a:t>
                      </a:r>
                      <a:endParaRPr lang="en-US" dirty="0"/>
                    </a:p>
                  </a:txBody>
                  <a:tcPr/>
                </a:tc>
                <a:tc>
                  <a:txBody>
                    <a:bodyPr/>
                    <a:lstStyle/>
                    <a:p>
                      <a:r>
                        <a:rPr lang="en-US" i="1" dirty="0" smtClean="0"/>
                        <a:t>Crime and Punishment</a:t>
                      </a:r>
                      <a:endParaRPr lang="en-US" i="1" dirty="0"/>
                    </a:p>
                  </a:txBody>
                  <a:tcPr/>
                </a:tc>
                <a:tc>
                  <a:txBody>
                    <a:bodyPr/>
                    <a:lstStyle/>
                    <a:p>
                      <a:r>
                        <a:rPr lang="en-US" dirty="0" smtClean="0"/>
                        <a:t>Dostoyevsky</a:t>
                      </a:r>
                      <a:endParaRPr lang="en-US" dirty="0"/>
                    </a:p>
                  </a:txBody>
                  <a:tcPr/>
                </a:tc>
                <a:tc>
                  <a:txBody>
                    <a:bodyPr/>
                    <a:lstStyle/>
                    <a:p>
                      <a:r>
                        <a:rPr lang="en-US" dirty="0" smtClean="0"/>
                        <a:t>1866</a:t>
                      </a:r>
                      <a:endParaRPr lang="en-US" dirty="0"/>
                    </a:p>
                  </a:txBody>
                  <a:tcPr/>
                </a:tc>
                <a:tc>
                  <a:txBody>
                    <a:bodyPr/>
                    <a:lstStyle/>
                    <a:p>
                      <a:r>
                        <a:rPr lang="en-US" dirty="0" smtClean="0"/>
                        <a:t>…</a:t>
                      </a:r>
                      <a:endParaRPr lang="en-US" dirty="0"/>
                    </a:p>
                  </a:txBody>
                  <a:tcPr/>
                </a:tc>
              </a:tr>
              <a:tr h="516508">
                <a:tc>
                  <a:txBody>
                    <a:bodyPr/>
                    <a:lstStyle/>
                    <a:p>
                      <a:r>
                        <a:rPr lang="en-US" dirty="0" smtClean="0"/>
                        <a:t>003</a:t>
                      </a:r>
                      <a:endParaRPr lang="en-US" dirty="0"/>
                    </a:p>
                  </a:txBody>
                  <a:tcPr/>
                </a:tc>
                <a:tc>
                  <a:txBody>
                    <a:bodyPr/>
                    <a:lstStyle/>
                    <a:p>
                      <a:r>
                        <a:rPr lang="en-US" i="1" dirty="0" smtClean="0"/>
                        <a:t>Anna Karenina</a:t>
                      </a:r>
                      <a:endParaRPr lang="en-US" i="1" dirty="0"/>
                    </a:p>
                  </a:txBody>
                  <a:tcPr/>
                </a:tc>
                <a:tc>
                  <a:txBody>
                    <a:bodyPr/>
                    <a:lstStyle/>
                    <a:p>
                      <a:r>
                        <a:rPr lang="en-US" dirty="0" smtClean="0"/>
                        <a:t>Tolstoy</a:t>
                      </a:r>
                      <a:endParaRPr lang="en-US" dirty="0"/>
                    </a:p>
                  </a:txBody>
                  <a:tcPr/>
                </a:tc>
                <a:tc>
                  <a:txBody>
                    <a:bodyPr/>
                    <a:lstStyle/>
                    <a:p>
                      <a:r>
                        <a:rPr lang="en-US" dirty="0" smtClean="0"/>
                        <a:t>1877</a:t>
                      </a:r>
                      <a:endParaRPr lang="en-US" dirty="0"/>
                    </a:p>
                  </a:txBody>
                  <a:tcPr/>
                </a:tc>
                <a:tc>
                  <a:txBody>
                    <a:bodyPr/>
                    <a:lstStyle/>
                    <a:p>
                      <a:r>
                        <a:rPr lang="en-US" dirty="0" smtClean="0"/>
                        <a:t>…</a:t>
                      </a:r>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347721997"/>
              </p:ext>
            </p:extLst>
          </p:nvPr>
        </p:nvGraphicFramePr>
        <p:xfrm>
          <a:off x="838200" y="1897861"/>
          <a:ext cx="2248646" cy="1915284"/>
        </p:xfrm>
        <a:graphic>
          <a:graphicData uri="http://schemas.openxmlformats.org/drawingml/2006/table">
            <a:tbl>
              <a:tblPr firstRow="1" bandRow="1">
                <a:tableStyleId>{17292A2E-F333-43FB-9621-5CBBE7FDCDCB}</a:tableStyleId>
              </a:tblPr>
              <a:tblGrid>
                <a:gridCol w="1226669"/>
                <a:gridCol w="1021977"/>
              </a:tblGrid>
              <a:tr h="299199">
                <a:tc>
                  <a:txBody>
                    <a:bodyPr/>
                    <a:lstStyle/>
                    <a:p>
                      <a:r>
                        <a:rPr lang="en-US" dirty="0" smtClean="0"/>
                        <a:t>Published</a:t>
                      </a:r>
                      <a:endParaRPr lang="en-US" dirty="0"/>
                    </a:p>
                  </a:txBody>
                  <a:tcPr/>
                </a:tc>
                <a:tc>
                  <a:txBody>
                    <a:bodyPr/>
                    <a:lstStyle/>
                    <a:p>
                      <a:r>
                        <a:rPr lang="en-US" dirty="0" smtClean="0"/>
                        <a:t>BID</a:t>
                      </a:r>
                      <a:endParaRPr lang="en-US" dirty="0"/>
                    </a:p>
                  </a:txBody>
                  <a:tcPr/>
                </a:tc>
              </a:tr>
              <a:tr h="516508">
                <a:tc>
                  <a:txBody>
                    <a:bodyPr/>
                    <a:lstStyle/>
                    <a:p>
                      <a:r>
                        <a:rPr lang="en-US" dirty="0" smtClean="0"/>
                        <a:t>1866</a:t>
                      </a:r>
                      <a:endParaRPr lang="en-US" dirty="0"/>
                    </a:p>
                  </a:txBody>
                  <a:tcPr/>
                </a:tc>
                <a:tc>
                  <a:txBody>
                    <a:bodyPr/>
                    <a:lstStyle/>
                    <a:p>
                      <a:r>
                        <a:rPr lang="en-US" dirty="0" smtClean="0"/>
                        <a:t>002</a:t>
                      </a:r>
                      <a:endParaRPr lang="en-US" i="1" dirty="0"/>
                    </a:p>
                  </a:txBody>
                  <a:tcPr/>
                </a:tc>
              </a:tr>
              <a:tr h="516508">
                <a:tc>
                  <a:txBody>
                    <a:bodyPr/>
                    <a:lstStyle/>
                    <a:p>
                      <a:r>
                        <a:rPr lang="en-US" b="0" i="0" dirty="0" smtClean="0"/>
                        <a:t>1869</a:t>
                      </a:r>
                      <a:endParaRPr lang="en-US" b="0" i="0" dirty="0"/>
                    </a:p>
                  </a:txBody>
                  <a:tcPr/>
                </a:tc>
                <a:tc>
                  <a:txBody>
                    <a:bodyPr/>
                    <a:lstStyle/>
                    <a:p>
                      <a:r>
                        <a:rPr lang="en-US" b="0" i="0" dirty="0" smtClean="0"/>
                        <a:t>001</a:t>
                      </a:r>
                      <a:endParaRPr lang="en-US" b="0" i="0" dirty="0"/>
                    </a:p>
                  </a:txBody>
                  <a:tcPr/>
                </a:tc>
              </a:tr>
              <a:tr h="516508">
                <a:tc>
                  <a:txBody>
                    <a:bodyPr/>
                    <a:lstStyle/>
                    <a:p>
                      <a:r>
                        <a:rPr lang="en-US" b="0" i="0" dirty="0" smtClean="0"/>
                        <a:t>1877</a:t>
                      </a:r>
                      <a:endParaRPr lang="en-US" b="0" i="0" dirty="0"/>
                    </a:p>
                  </a:txBody>
                  <a:tcPr/>
                </a:tc>
                <a:tc>
                  <a:txBody>
                    <a:bodyPr/>
                    <a:lstStyle/>
                    <a:p>
                      <a:r>
                        <a:rPr lang="en-US" b="0" i="0" dirty="0" smtClean="0"/>
                        <a:t>003</a:t>
                      </a:r>
                      <a:endParaRPr lang="en-US" b="0" i="0" dirty="0"/>
                    </a:p>
                  </a:txBody>
                  <a:tcPr/>
                </a:tc>
              </a:tr>
            </a:tbl>
          </a:graphicData>
        </a:graphic>
      </p:graphicFrame>
      <p:cxnSp>
        <p:nvCxnSpPr>
          <p:cNvPr id="9" name="Straight Arrow Connector 8"/>
          <p:cNvCxnSpPr/>
          <p:nvPr/>
        </p:nvCxnSpPr>
        <p:spPr>
          <a:xfrm>
            <a:off x="3086846" y="2471728"/>
            <a:ext cx="2571379" cy="57822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086846" y="2442940"/>
            <a:ext cx="2589927" cy="607012"/>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3086846" y="3520600"/>
            <a:ext cx="2571379" cy="1"/>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676773" y="5579376"/>
            <a:ext cx="5677027" cy="83099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400" dirty="0" smtClean="0">
                <a:solidFill>
                  <a:prstClr val="black"/>
                </a:solidFill>
                <a:latin typeface="+mj-lt"/>
              </a:rPr>
              <a:t>Indexes shown here as tables, but in reality we will use more efficient data structures…</a:t>
            </a:r>
            <a:endParaRPr lang="en-US" sz="2400" dirty="0">
              <a:solidFill>
                <a:prstClr val="black"/>
              </a:solidFill>
              <a:latin typeface="+mj-lt"/>
            </a:endParaRPr>
          </a:p>
        </p:txBody>
      </p:sp>
      <p:sp>
        <p:nvSpPr>
          <p:cNvPr id="20" name="TextBox 19"/>
          <p:cNvSpPr txBox="1"/>
          <p:nvPr/>
        </p:nvSpPr>
        <p:spPr>
          <a:xfrm>
            <a:off x="5658225" y="1326110"/>
            <a:ext cx="2787943" cy="461665"/>
          </a:xfrm>
          <a:prstGeom prst="rect">
            <a:avLst/>
          </a:prstGeom>
          <a:noFill/>
        </p:spPr>
        <p:txBody>
          <a:bodyPr wrap="none" rtlCol="0">
            <a:spAutoFit/>
          </a:bodyPr>
          <a:lstStyle/>
          <a:p>
            <a:r>
              <a:rPr lang="en-US" sz="2400" b="1" smtClean="0">
                <a:solidFill>
                  <a:schemeClr val="accent2"/>
                </a:solidFill>
                <a:latin typeface="Menlo" charset="0"/>
                <a:ea typeface="Menlo" charset="0"/>
                <a:cs typeface="Menlo" charset="0"/>
              </a:rPr>
              <a:t>Russian_Novels</a:t>
            </a:r>
            <a:endParaRPr lang="en-US" sz="2400" b="1" dirty="0">
              <a:solidFill>
                <a:schemeClr val="accent2"/>
              </a:solidFill>
              <a:latin typeface="Menlo" charset="0"/>
              <a:ea typeface="Menlo" charset="0"/>
              <a:cs typeface="Menlo" charset="0"/>
            </a:endParaRPr>
          </a:p>
        </p:txBody>
      </p:sp>
      <p:sp>
        <p:nvSpPr>
          <p:cNvPr id="21" name="TextBox 20"/>
          <p:cNvSpPr txBox="1"/>
          <p:nvPr/>
        </p:nvSpPr>
        <p:spPr>
          <a:xfrm>
            <a:off x="838200" y="1393596"/>
            <a:ext cx="2230098" cy="461665"/>
          </a:xfrm>
          <a:prstGeom prst="rect">
            <a:avLst/>
          </a:prstGeom>
          <a:noFill/>
        </p:spPr>
        <p:txBody>
          <a:bodyPr wrap="none" rtlCol="0">
            <a:spAutoFit/>
          </a:bodyPr>
          <a:lstStyle/>
          <a:p>
            <a:r>
              <a:rPr lang="en-US" sz="2400" b="1" dirty="0" err="1" smtClean="0">
                <a:solidFill>
                  <a:schemeClr val="accent2"/>
                </a:solidFill>
                <a:latin typeface="Menlo" charset="0"/>
                <a:ea typeface="Menlo" charset="0"/>
                <a:cs typeface="Menlo" charset="0"/>
              </a:rPr>
              <a:t>By_Yr_Index</a:t>
            </a:r>
            <a:endParaRPr lang="en-US" sz="2400" b="1" dirty="0">
              <a:solidFill>
                <a:schemeClr val="accent2"/>
              </a:solidFill>
              <a:latin typeface="Menlo" charset="0"/>
              <a:ea typeface="Menlo" charset="0"/>
              <a:cs typeface="Menlo" charset="0"/>
            </a:endParaRPr>
          </a:p>
        </p:txBody>
      </p:sp>
      <p:graphicFrame>
        <p:nvGraphicFramePr>
          <p:cNvPr id="16" name="Table 15"/>
          <p:cNvGraphicFramePr>
            <a:graphicFrameLocks noGrp="1"/>
          </p:cNvGraphicFramePr>
          <p:nvPr>
            <p:extLst>
              <p:ext uri="{D42A27DB-BD31-4B8C-83A1-F6EECF244321}">
                <p14:modId xmlns:p14="http://schemas.microsoft.com/office/powerpoint/2010/main" val="1854655223"/>
              </p:ext>
            </p:extLst>
          </p:nvPr>
        </p:nvGraphicFramePr>
        <p:xfrm>
          <a:off x="838200" y="4498162"/>
          <a:ext cx="3706906" cy="2162428"/>
        </p:xfrm>
        <a:graphic>
          <a:graphicData uri="http://schemas.openxmlformats.org/drawingml/2006/table">
            <a:tbl>
              <a:tblPr firstRow="1" bandRow="1">
                <a:tableStyleId>{17292A2E-F333-43FB-9621-5CBBE7FDCDCB}</a:tableStyleId>
              </a:tblPr>
              <a:tblGrid>
                <a:gridCol w="1461248"/>
                <a:gridCol w="1546412"/>
                <a:gridCol w="699246"/>
              </a:tblGrid>
              <a:tr h="299199">
                <a:tc>
                  <a:txBody>
                    <a:bodyPr/>
                    <a:lstStyle/>
                    <a:p>
                      <a:r>
                        <a:rPr lang="en-US" dirty="0" smtClean="0"/>
                        <a:t>Author</a:t>
                      </a:r>
                      <a:endParaRPr lang="en-US" dirty="0"/>
                    </a:p>
                  </a:txBody>
                  <a:tcPr/>
                </a:tc>
                <a:tc>
                  <a:txBody>
                    <a:bodyPr/>
                    <a:lstStyle/>
                    <a:p>
                      <a:r>
                        <a:rPr lang="en-US" dirty="0" smtClean="0"/>
                        <a:t>Title</a:t>
                      </a:r>
                      <a:endParaRPr lang="en-US" dirty="0"/>
                    </a:p>
                  </a:txBody>
                  <a:tcPr/>
                </a:tc>
                <a:tc>
                  <a:txBody>
                    <a:bodyPr/>
                    <a:lstStyle/>
                    <a:p>
                      <a:r>
                        <a:rPr lang="en-US" dirty="0" smtClean="0"/>
                        <a:t>BID</a:t>
                      </a:r>
                      <a:endParaRPr lang="en-US" dirty="0"/>
                    </a:p>
                  </a:txBody>
                  <a:tcPr/>
                </a:tc>
              </a:tr>
              <a:tr h="516508">
                <a:tc>
                  <a:txBody>
                    <a:bodyPr/>
                    <a:lstStyle/>
                    <a:p>
                      <a:r>
                        <a:rPr lang="en-US" b="0" i="0" dirty="0" smtClean="0"/>
                        <a:t>Dostoyevsky</a:t>
                      </a:r>
                      <a:endParaRPr lang="en-US" b="0" i="0" dirty="0"/>
                    </a:p>
                  </a:txBody>
                  <a:tcPr/>
                </a:tc>
                <a:tc>
                  <a:txBody>
                    <a:bodyPr/>
                    <a:lstStyle/>
                    <a:p>
                      <a:r>
                        <a:rPr lang="en-US" b="0" i="0" dirty="0" smtClean="0"/>
                        <a:t>Crime</a:t>
                      </a:r>
                      <a:r>
                        <a:rPr lang="en-US" b="0" i="0" baseline="0" dirty="0" smtClean="0"/>
                        <a:t> and Punishment</a:t>
                      </a:r>
                      <a:endParaRPr lang="en-US" b="0" i="0" dirty="0"/>
                    </a:p>
                  </a:txBody>
                  <a:tcPr/>
                </a:tc>
                <a:tc>
                  <a:txBody>
                    <a:bodyPr/>
                    <a:lstStyle/>
                    <a:p>
                      <a:r>
                        <a:rPr lang="en-US" b="0" i="0" dirty="0" smtClean="0"/>
                        <a:t>002</a:t>
                      </a:r>
                      <a:endParaRPr lang="en-US" b="0" i="0" dirty="0"/>
                    </a:p>
                  </a:txBody>
                  <a:tcPr/>
                </a:tc>
              </a:tr>
              <a:tr h="516508">
                <a:tc>
                  <a:txBody>
                    <a:bodyPr/>
                    <a:lstStyle/>
                    <a:p>
                      <a:r>
                        <a:rPr lang="en-US" b="0" i="0" dirty="0" smtClean="0"/>
                        <a:t>Tolstoy</a:t>
                      </a:r>
                      <a:endParaRPr lang="en-US" b="0" i="0" dirty="0"/>
                    </a:p>
                  </a:txBody>
                  <a:tcPr/>
                </a:tc>
                <a:tc>
                  <a:txBody>
                    <a:bodyPr/>
                    <a:lstStyle/>
                    <a:p>
                      <a:r>
                        <a:rPr lang="en-US" b="0" i="0" dirty="0" smtClean="0"/>
                        <a:t>Anna Karenina</a:t>
                      </a:r>
                      <a:endParaRPr lang="en-US" b="0" i="0" dirty="0"/>
                    </a:p>
                  </a:txBody>
                  <a:tcPr/>
                </a:tc>
                <a:tc>
                  <a:txBody>
                    <a:bodyPr/>
                    <a:lstStyle/>
                    <a:p>
                      <a:r>
                        <a:rPr lang="en-US" b="0" i="0" dirty="0" smtClean="0"/>
                        <a:t>003</a:t>
                      </a:r>
                      <a:endParaRPr lang="en-US" b="0" i="0" dirty="0"/>
                    </a:p>
                  </a:txBody>
                  <a:tcPr/>
                </a:tc>
              </a:tr>
              <a:tr h="516508">
                <a:tc>
                  <a:txBody>
                    <a:bodyPr/>
                    <a:lstStyle/>
                    <a:p>
                      <a:r>
                        <a:rPr lang="en-US" b="0" i="0" dirty="0" smtClean="0"/>
                        <a:t>Tolstoy</a:t>
                      </a:r>
                      <a:endParaRPr lang="en-US" b="0" i="0" dirty="0"/>
                    </a:p>
                  </a:txBody>
                  <a:tcPr/>
                </a:tc>
                <a:tc>
                  <a:txBody>
                    <a:bodyPr/>
                    <a:lstStyle/>
                    <a:p>
                      <a:r>
                        <a:rPr lang="en-US" b="0" i="0" dirty="0" smtClean="0"/>
                        <a:t>War</a:t>
                      </a:r>
                      <a:r>
                        <a:rPr lang="en-US" b="0" i="0" baseline="0" dirty="0" smtClean="0"/>
                        <a:t> and Peace</a:t>
                      </a:r>
                      <a:endParaRPr lang="en-US" b="0" i="0" dirty="0"/>
                    </a:p>
                  </a:txBody>
                  <a:tcPr/>
                </a:tc>
                <a:tc>
                  <a:txBody>
                    <a:bodyPr/>
                    <a:lstStyle/>
                    <a:p>
                      <a:r>
                        <a:rPr lang="en-US" b="0" i="0" dirty="0" smtClean="0"/>
                        <a:t>001</a:t>
                      </a:r>
                      <a:endParaRPr lang="en-US" b="0" i="0" dirty="0"/>
                    </a:p>
                  </a:txBody>
                  <a:tcPr/>
                </a:tc>
              </a:tr>
            </a:tbl>
          </a:graphicData>
        </a:graphic>
      </p:graphicFrame>
      <p:sp>
        <p:nvSpPr>
          <p:cNvPr id="24" name="TextBox 23"/>
          <p:cNvSpPr txBox="1"/>
          <p:nvPr/>
        </p:nvSpPr>
        <p:spPr>
          <a:xfrm>
            <a:off x="838201" y="4053010"/>
            <a:ext cx="3113353" cy="369332"/>
          </a:xfrm>
          <a:prstGeom prst="rect">
            <a:avLst/>
          </a:prstGeom>
          <a:noFill/>
        </p:spPr>
        <p:txBody>
          <a:bodyPr wrap="none" rtlCol="0">
            <a:spAutoFit/>
          </a:bodyPr>
          <a:lstStyle/>
          <a:p>
            <a:r>
              <a:rPr lang="en-US" b="1" smtClean="0">
                <a:solidFill>
                  <a:schemeClr val="accent2"/>
                </a:solidFill>
                <a:latin typeface="Menlo" charset="0"/>
                <a:ea typeface="Menlo" charset="0"/>
                <a:cs typeface="Menlo" charset="0"/>
              </a:rPr>
              <a:t>By_Author_Title_Index</a:t>
            </a:r>
            <a:endParaRPr lang="en-US" b="1" dirty="0">
              <a:solidFill>
                <a:schemeClr val="accent2"/>
              </a:solidFill>
              <a:latin typeface="Menlo" charset="0"/>
              <a:ea typeface="Menlo" charset="0"/>
              <a:cs typeface="Menlo" charset="0"/>
            </a:endParaRPr>
          </a:p>
        </p:txBody>
      </p:sp>
      <p:cxnSp>
        <p:nvCxnSpPr>
          <p:cNvPr id="25" name="Straight Arrow Connector 24"/>
          <p:cNvCxnSpPr/>
          <p:nvPr/>
        </p:nvCxnSpPr>
        <p:spPr>
          <a:xfrm flipV="1">
            <a:off x="4545106" y="3049952"/>
            <a:ext cx="1113119" cy="2100272"/>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545106" y="3520600"/>
            <a:ext cx="1113119" cy="2207849"/>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4554380" y="2442939"/>
            <a:ext cx="1103845" cy="3923299"/>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676773" y="4122980"/>
            <a:ext cx="6228357" cy="1077218"/>
          </a:xfrm>
          <a:prstGeom prst="rect">
            <a:avLst/>
          </a:prstGeom>
          <a:noFill/>
        </p:spPr>
        <p:txBody>
          <a:bodyPr wrap="square" rtlCol="0">
            <a:spAutoFit/>
          </a:bodyPr>
          <a:lstStyle/>
          <a:p>
            <a:r>
              <a:rPr lang="en-US" sz="3200" dirty="0" smtClean="0">
                <a:latin typeface="+mj-lt"/>
              </a:rPr>
              <a:t>Can have multiple indexes </a:t>
            </a:r>
            <a:r>
              <a:rPr lang="en-US" sz="3200" smtClean="0">
                <a:latin typeface="+mj-lt"/>
              </a:rPr>
              <a:t>to support multiple search keys</a:t>
            </a:r>
            <a:endParaRPr lang="en-US" sz="3200" dirty="0" smtClean="0">
              <a:latin typeface="+mj-lt"/>
            </a:endParaRPr>
          </a:p>
        </p:txBody>
      </p:sp>
      <p:grpSp>
        <p:nvGrpSpPr>
          <p:cNvPr id="28" name="Group 27"/>
          <p:cNvGrpSpPr/>
          <p:nvPr/>
        </p:nvGrpSpPr>
        <p:grpSpPr>
          <a:xfrm>
            <a:off x="0" y="-22510"/>
            <a:ext cx="12192000" cy="307777"/>
            <a:chOff x="0" y="-22510"/>
            <a:chExt cx="12192000" cy="307777"/>
          </a:xfrm>
        </p:grpSpPr>
        <p:sp>
          <p:nvSpPr>
            <p:cNvPr id="30" name="Rectangle 2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2" name="TextBox 31"/>
            <p:cNvSpPr txBox="1"/>
            <p:nvPr/>
          </p:nvSpPr>
          <p:spPr>
            <a:xfrm>
              <a:off x="188780" y="-22510"/>
              <a:ext cx="3154261" cy="307777"/>
            </a:xfrm>
            <a:prstGeom prst="rect">
              <a:avLst/>
            </a:prstGeom>
            <a:noFill/>
          </p:spPr>
          <p:txBody>
            <a:bodyPr wrap="none" rtlCol="0">
              <a:spAutoFit/>
            </a:bodyPr>
            <a:lstStyle/>
            <a:p>
              <a:r>
                <a:rPr lang="en-US" sz="1400" b="1" i="1" smtClean="0">
                  <a:solidFill>
                    <a:schemeClr val="tx1">
                      <a:lumMod val="65000"/>
                      <a:lumOff val="35000"/>
                    </a:schemeClr>
                  </a:solidFill>
                  <a:latin typeface="+mj-lt"/>
                </a:rPr>
                <a:t>Lecture 12  </a:t>
              </a:r>
              <a:r>
                <a:rPr lang="en-US" sz="1400" b="1" i="1" dirty="0" smtClean="0">
                  <a:solidFill>
                    <a:schemeClr val="tx1">
                      <a:lumMod val="65000"/>
                      <a:lumOff val="35000"/>
                    </a:schemeClr>
                  </a:solidFill>
                  <a:latin typeface="+mj-lt"/>
                </a:rPr>
                <a:t>&gt;  Section 2  &gt;  Indexes: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548954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Covering Indexes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936481046"/>
              </p:ext>
            </p:extLst>
          </p:nvPr>
        </p:nvGraphicFramePr>
        <p:xfrm>
          <a:off x="1366838" y="3069436"/>
          <a:ext cx="2248646" cy="1915284"/>
        </p:xfrm>
        <a:graphic>
          <a:graphicData uri="http://schemas.openxmlformats.org/drawingml/2006/table">
            <a:tbl>
              <a:tblPr firstRow="1" bandRow="1">
                <a:tableStyleId>{17292A2E-F333-43FB-9621-5CBBE7FDCDCB}</a:tableStyleId>
              </a:tblPr>
              <a:tblGrid>
                <a:gridCol w="1226669"/>
                <a:gridCol w="1021977"/>
              </a:tblGrid>
              <a:tr h="299199">
                <a:tc>
                  <a:txBody>
                    <a:bodyPr/>
                    <a:lstStyle/>
                    <a:p>
                      <a:r>
                        <a:rPr lang="en-US" dirty="0" smtClean="0"/>
                        <a:t>Published</a:t>
                      </a:r>
                      <a:endParaRPr lang="en-US" dirty="0"/>
                    </a:p>
                  </a:txBody>
                  <a:tcPr/>
                </a:tc>
                <a:tc>
                  <a:txBody>
                    <a:bodyPr/>
                    <a:lstStyle/>
                    <a:p>
                      <a:r>
                        <a:rPr lang="en-US" dirty="0" smtClean="0"/>
                        <a:t>BID</a:t>
                      </a:r>
                      <a:endParaRPr lang="en-US" dirty="0"/>
                    </a:p>
                  </a:txBody>
                  <a:tcPr/>
                </a:tc>
              </a:tr>
              <a:tr h="516508">
                <a:tc>
                  <a:txBody>
                    <a:bodyPr/>
                    <a:lstStyle/>
                    <a:p>
                      <a:r>
                        <a:rPr lang="en-US" dirty="0" smtClean="0"/>
                        <a:t>1866</a:t>
                      </a:r>
                      <a:endParaRPr lang="en-US" dirty="0"/>
                    </a:p>
                  </a:txBody>
                  <a:tcPr/>
                </a:tc>
                <a:tc>
                  <a:txBody>
                    <a:bodyPr/>
                    <a:lstStyle/>
                    <a:p>
                      <a:r>
                        <a:rPr lang="en-US" dirty="0" smtClean="0"/>
                        <a:t>002</a:t>
                      </a:r>
                      <a:endParaRPr lang="en-US" i="1" dirty="0"/>
                    </a:p>
                  </a:txBody>
                  <a:tcPr/>
                </a:tc>
              </a:tr>
              <a:tr h="516508">
                <a:tc>
                  <a:txBody>
                    <a:bodyPr/>
                    <a:lstStyle/>
                    <a:p>
                      <a:r>
                        <a:rPr lang="en-US" b="0" i="0" dirty="0" smtClean="0"/>
                        <a:t>1869</a:t>
                      </a:r>
                      <a:endParaRPr lang="en-US" b="0" i="0" dirty="0"/>
                    </a:p>
                  </a:txBody>
                  <a:tcPr/>
                </a:tc>
                <a:tc>
                  <a:txBody>
                    <a:bodyPr/>
                    <a:lstStyle/>
                    <a:p>
                      <a:r>
                        <a:rPr lang="en-US" b="0" i="0" dirty="0" smtClean="0"/>
                        <a:t>001</a:t>
                      </a:r>
                      <a:endParaRPr lang="en-US" b="0" i="0" dirty="0"/>
                    </a:p>
                  </a:txBody>
                  <a:tcPr/>
                </a:tc>
              </a:tr>
              <a:tr h="516508">
                <a:tc>
                  <a:txBody>
                    <a:bodyPr/>
                    <a:lstStyle/>
                    <a:p>
                      <a:r>
                        <a:rPr lang="en-US" b="0" i="0" dirty="0" smtClean="0"/>
                        <a:t>1877</a:t>
                      </a:r>
                      <a:endParaRPr lang="en-US" b="0" i="0" dirty="0"/>
                    </a:p>
                  </a:txBody>
                  <a:tcPr/>
                </a:tc>
                <a:tc>
                  <a:txBody>
                    <a:bodyPr/>
                    <a:lstStyle/>
                    <a:p>
                      <a:r>
                        <a:rPr lang="en-US" b="0" i="0" dirty="0" smtClean="0"/>
                        <a:t>003</a:t>
                      </a:r>
                      <a:endParaRPr lang="en-US" b="0" i="0" dirty="0"/>
                    </a:p>
                  </a:txBody>
                  <a:tcPr/>
                </a:tc>
              </a:tr>
            </a:tbl>
          </a:graphicData>
        </a:graphic>
      </p:graphicFrame>
      <p:sp>
        <p:nvSpPr>
          <p:cNvPr id="21" name="TextBox 20"/>
          <p:cNvSpPr txBox="1"/>
          <p:nvPr/>
        </p:nvSpPr>
        <p:spPr>
          <a:xfrm>
            <a:off x="1366838" y="2565171"/>
            <a:ext cx="2230098" cy="461665"/>
          </a:xfrm>
          <a:prstGeom prst="rect">
            <a:avLst/>
          </a:prstGeom>
          <a:noFill/>
        </p:spPr>
        <p:txBody>
          <a:bodyPr wrap="none" rtlCol="0">
            <a:spAutoFit/>
          </a:bodyPr>
          <a:lstStyle/>
          <a:p>
            <a:r>
              <a:rPr lang="en-US" sz="2400" b="1" dirty="0" err="1" smtClean="0">
                <a:solidFill>
                  <a:schemeClr val="accent2"/>
                </a:solidFill>
                <a:latin typeface="Menlo" charset="0"/>
                <a:ea typeface="Menlo" charset="0"/>
                <a:cs typeface="Menlo" charset="0"/>
              </a:rPr>
              <a:t>By_Yr_Index</a:t>
            </a:r>
            <a:endParaRPr lang="en-US" sz="2400" b="1" dirty="0">
              <a:solidFill>
                <a:schemeClr val="accent2"/>
              </a:solidFill>
              <a:latin typeface="Menlo" charset="0"/>
              <a:ea typeface="Menlo" charset="0"/>
              <a:cs typeface="Menlo" charset="0"/>
            </a:endParaRPr>
          </a:p>
        </p:txBody>
      </p:sp>
      <p:grpSp>
        <p:nvGrpSpPr>
          <p:cNvPr id="28" name="Group 27"/>
          <p:cNvGrpSpPr/>
          <p:nvPr/>
        </p:nvGrpSpPr>
        <p:grpSpPr>
          <a:xfrm>
            <a:off x="0" y="-22510"/>
            <a:ext cx="12192000" cy="307777"/>
            <a:chOff x="0" y="-22510"/>
            <a:chExt cx="12192000" cy="307777"/>
          </a:xfrm>
        </p:grpSpPr>
        <p:sp>
          <p:nvSpPr>
            <p:cNvPr id="30" name="Rectangle 2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2" name="TextBox 31"/>
            <p:cNvSpPr txBox="1"/>
            <p:nvPr/>
          </p:nvSpPr>
          <p:spPr>
            <a:xfrm>
              <a:off x="188780" y="-22510"/>
              <a:ext cx="3154261" cy="307777"/>
            </a:xfrm>
            <a:prstGeom prst="rect">
              <a:avLst/>
            </a:prstGeom>
            <a:noFill/>
          </p:spPr>
          <p:txBody>
            <a:bodyPr wrap="none" rtlCol="0">
              <a:spAutoFit/>
            </a:bodyPr>
            <a:lstStyle/>
            <a:p>
              <a:r>
                <a:rPr lang="en-US" sz="1400" b="1" i="1" smtClean="0">
                  <a:solidFill>
                    <a:schemeClr val="tx1">
                      <a:lumMod val="65000"/>
                      <a:lumOff val="35000"/>
                    </a:schemeClr>
                  </a:solidFill>
                  <a:latin typeface="+mj-lt"/>
                </a:rPr>
                <a:t>Lecture 12  </a:t>
              </a:r>
              <a:r>
                <a:rPr lang="en-US" sz="1400" b="1" i="1" dirty="0" smtClean="0">
                  <a:solidFill>
                    <a:schemeClr val="tx1">
                      <a:lumMod val="65000"/>
                      <a:lumOff val="35000"/>
                    </a:schemeClr>
                  </a:solidFill>
                  <a:latin typeface="+mj-lt"/>
                </a:rPr>
                <a:t>&gt;  Section 2  &gt;  Indexes: Basics</a:t>
              </a:r>
              <a:endParaRPr lang="en-US" sz="1400" b="1" i="1" dirty="0">
                <a:solidFill>
                  <a:schemeClr val="tx1">
                    <a:lumMod val="65000"/>
                    <a:lumOff val="35000"/>
                  </a:schemeClr>
                </a:solidFill>
                <a:latin typeface="+mj-lt"/>
              </a:endParaRPr>
            </a:p>
          </p:txBody>
        </p:sp>
      </p:grpSp>
      <p:sp>
        <p:nvSpPr>
          <p:cNvPr id="23" name="TextBox 22"/>
          <p:cNvSpPr txBox="1"/>
          <p:nvPr/>
        </p:nvSpPr>
        <p:spPr>
          <a:xfrm>
            <a:off x="5094754" y="1770546"/>
            <a:ext cx="6463834" cy="1569660"/>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solidFill>
                  <a:prstClr val="black"/>
                </a:solidFill>
                <a:latin typeface="+mj-lt"/>
              </a:rPr>
              <a:t>We say that an index is </a:t>
            </a:r>
            <a:r>
              <a:rPr lang="en-US" sz="2400" b="1" u="sng" dirty="0" smtClean="0">
                <a:solidFill>
                  <a:prstClr val="black"/>
                </a:solidFill>
                <a:latin typeface="+mj-lt"/>
              </a:rPr>
              <a:t>covering</a:t>
            </a:r>
            <a:r>
              <a:rPr lang="en-US" sz="2400" dirty="0" smtClean="0">
                <a:solidFill>
                  <a:prstClr val="black"/>
                </a:solidFill>
                <a:latin typeface="+mj-lt"/>
              </a:rPr>
              <a:t> </a:t>
            </a:r>
            <a:r>
              <a:rPr lang="en-US" sz="2400" i="1" dirty="0" smtClean="0">
                <a:solidFill>
                  <a:prstClr val="black"/>
                </a:solidFill>
                <a:latin typeface="+mj-lt"/>
              </a:rPr>
              <a:t>for a specific query</a:t>
            </a:r>
            <a:r>
              <a:rPr lang="en-US" sz="2400" dirty="0" smtClean="0">
                <a:solidFill>
                  <a:prstClr val="black"/>
                </a:solidFill>
                <a:latin typeface="+mj-lt"/>
              </a:rPr>
              <a:t> if the index contains all the needed attributes- </a:t>
            </a:r>
            <a:r>
              <a:rPr lang="en-US" sz="2400" b="1" i="1" dirty="0" smtClean="0">
                <a:solidFill>
                  <a:prstClr val="black"/>
                </a:solidFill>
                <a:latin typeface="+mj-lt"/>
              </a:rPr>
              <a:t>meaning the query can be answered using the index alone!</a:t>
            </a:r>
          </a:p>
        </p:txBody>
      </p:sp>
      <p:sp>
        <p:nvSpPr>
          <p:cNvPr id="27" name="TextBox 26"/>
          <p:cNvSpPr txBox="1"/>
          <p:nvPr/>
        </p:nvSpPr>
        <p:spPr>
          <a:xfrm>
            <a:off x="5094754" y="3667165"/>
            <a:ext cx="6463834" cy="83099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solidFill>
                  <a:prstClr val="black"/>
                </a:solidFill>
                <a:latin typeface="+mj-lt"/>
              </a:rPr>
              <a:t>The “needed” attributes are </a:t>
            </a:r>
            <a:r>
              <a:rPr lang="en-US" sz="2400" smtClean="0">
                <a:solidFill>
                  <a:prstClr val="black"/>
                </a:solidFill>
                <a:latin typeface="+mj-lt"/>
              </a:rPr>
              <a:t>the union of those in the SELECT and WHERE clauses…</a:t>
            </a:r>
            <a:endParaRPr lang="en-US" sz="2400" b="1" i="1" dirty="0" smtClean="0">
              <a:solidFill>
                <a:prstClr val="black"/>
              </a:solidFill>
              <a:latin typeface="+mj-lt"/>
            </a:endParaRPr>
          </a:p>
        </p:txBody>
      </p:sp>
      <p:grpSp>
        <p:nvGrpSpPr>
          <p:cNvPr id="3" name="Group 2"/>
          <p:cNvGrpSpPr/>
          <p:nvPr/>
        </p:nvGrpSpPr>
        <p:grpSpPr>
          <a:xfrm>
            <a:off x="5576146" y="4984720"/>
            <a:ext cx="5982442" cy="1200329"/>
            <a:chOff x="5576146" y="4984720"/>
            <a:chExt cx="5982442" cy="1200329"/>
          </a:xfrm>
        </p:grpSpPr>
        <p:sp>
          <p:nvSpPr>
            <p:cNvPr id="34" name="Rectangle 3"/>
            <p:cNvSpPr>
              <a:spLocks noChangeArrowheads="1"/>
            </p:cNvSpPr>
            <p:nvPr/>
          </p:nvSpPr>
          <p:spPr bwMode="auto">
            <a:xfrm>
              <a:off x="7283059" y="4984720"/>
              <a:ext cx="4275529" cy="1200329"/>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smtClean="0">
                  <a:solidFill>
                    <a:schemeClr val="accent2"/>
                  </a:solidFill>
                  <a:latin typeface="Menlo" charset="0"/>
                  <a:ea typeface="Menlo" charset="0"/>
                  <a:cs typeface="Menlo" charset="0"/>
                </a:rPr>
                <a:t>SELECT </a:t>
              </a:r>
              <a:r>
                <a:rPr lang="en-US" sz="2400" smtClean="0">
                  <a:latin typeface="Menlo" charset="0"/>
                  <a:ea typeface="Menlo" charset="0"/>
                  <a:cs typeface="Menlo" charset="0"/>
                </a:rPr>
                <a:t>Published, BID</a:t>
              </a:r>
              <a:endParaRPr lang="en-US" sz="2400" dirty="0" smtClean="0">
                <a:latin typeface="Menlo" charset="0"/>
                <a:ea typeface="Menlo" charset="0"/>
                <a:cs typeface="Menlo" charset="0"/>
              </a:endParaRPr>
            </a:p>
            <a:p>
              <a:pPr eaLnBrk="0" hangingPunct="0"/>
              <a:r>
                <a:rPr lang="en-US" sz="2400" dirty="0" smtClean="0">
                  <a:solidFill>
                    <a:schemeClr val="accent2"/>
                  </a:solidFill>
                  <a:latin typeface="Menlo" charset="0"/>
                  <a:ea typeface="Menlo" charset="0"/>
                  <a:cs typeface="Menlo" charset="0"/>
                </a:rPr>
                <a:t>FROM </a:t>
              </a:r>
              <a:r>
                <a:rPr lang="en-US" sz="2400" dirty="0" err="1" smtClean="0">
                  <a:latin typeface="Menlo" charset="0"/>
                  <a:ea typeface="Menlo" charset="0"/>
                  <a:cs typeface="Menlo" charset="0"/>
                </a:rPr>
                <a:t>Russian_Novels</a:t>
              </a:r>
              <a:r>
                <a:rPr lang="en-US" sz="2400" dirty="0" smtClean="0">
                  <a:solidFill>
                    <a:schemeClr val="accent2"/>
                  </a:solidFill>
                  <a:latin typeface="Menlo" charset="0"/>
                  <a:ea typeface="Menlo" charset="0"/>
                  <a:cs typeface="Menlo" charset="0"/>
                </a:rPr>
                <a:t/>
              </a:r>
              <a:br>
                <a:rPr lang="en-US" sz="2400" dirty="0" smtClean="0">
                  <a:solidFill>
                    <a:schemeClr val="accent2"/>
                  </a:solidFill>
                  <a:latin typeface="Menlo" charset="0"/>
                  <a:ea typeface="Menlo" charset="0"/>
                  <a:cs typeface="Menlo" charset="0"/>
                </a:rPr>
              </a:br>
              <a:r>
                <a:rPr lang="en-US" sz="2400" dirty="0" smtClean="0">
                  <a:solidFill>
                    <a:schemeClr val="accent2"/>
                  </a:solidFill>
                  <a:latin typeface="Menlo" charset="0"/>
                  <a:ea typeface="Menlo" charset="0"/>
                  <a:cs typeface="Menlo" charset="0"/>
                </a:rPr>
                <a:t>WHERE </a:t>
              </a:r>
              <a:r>
                <a:rPr lang="en-US" sz="2400" dirty="0" smtClean="0">
                  <a:latin typeface="Menlo" charset="0"/>
                  <a:ea typeface="Menlo" charset="0"/>
                  <a:cs typeface="Menlo" charset="0"/>
                </a:rPr>
                <a:t>Published &gt; 1867</a:t>
              </a:r>
              <a:endParaRPr lang="en-US" sz="2400" dirty="0">
                <a:latin typeface="Menlo" charset="0"/>
                <a:ea typeface="Menlo" charset="0"/>
                <a:cs typeface="Menlo" charset="0"/>
              </a:endParaRPr>
            </a:p>
          </p:txBody>
        </p:sp>
        <p:sp>
          <p:nvSpPr>
            <p:cNvPr id="4" name="TextBox 3"/>
            <p:cNvSpPr txBox="1"/>
            <p:nvPr/>
          </p:nvSpPr>
          <p:spPr>
            <a:xfrm>
              <a:off x="5576146" y="4984720"/>
              <a:ext cx="1511889" cy="523220"/>
            </a:xfrm>
            <a:prstGeom prst="rect">
              <a:avLst/>
            </a:prstGeom>
            <a:noFill/>
          </p:spPr>
          <p:txBody>
            <a:bodyPr wrap="none" rtlCol="0">
              <a:spAutoFit/>
            </a:bodyPr>
            <a:lstStyle/>
            <a:p>
              <a:r>
                <a:rPr lang="en-US" sz="2800" dirty="0" smtClean="0">
                  <a:latin typeface="+mj-lt"/>
                </a:rPr>
                <a:t>Example:</a:t>
              </a:r>
              <a:endParaRPr lang="en-US" sz="2800" dirty="0">
                <a:latin typeface="+mj-lt"/>
              </a:endParaRPr>
            </a:p>
          </p:txBody>
        </p:sp>
      </p:grpSp>
    </p:spTree>
    <p:extLst>
      <p:ext uri="{BB962C8B-B14F-4D97-AF65-F5344CB8AC3E}">
        <p14:creationId xmlns:p14="http://schemas.microsoft.com/office/powerpoint/2010/main" val="280304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High-level Categories of Index Types</a:t>
            </a:r>
            <a:endParaRPr lang="en-US" dirty="0"/>
          </a:p>
        </p:txBody>
      </p:sp>
      <p:sp>
        <p:nvSpPr>
          <p:cNvPr id="3" name="Content Placeholder 2"/>
          <p:cNvSpPr>
            <a:spLocks noGrp="1"/>
          </p:cNvSpPr>
          <p:nvPr>
            <p:ph idx="1"/>
          </p:nvPr>
        </p:nvSpPr>
        <p:spPr>
          <a:xfrm>
            <a:off x="838200" y="1600201"/>
            <a:ext cx="10515600" cy="2851574"/>
          </a:xfrm>
        </p:spPr>
        <p:txBody>
          <a:bodyPr>
            <a:noAutofit/>
          </a:bodyPr>
          <a:lstStyle/>
          <a:p>
            <a:r>
              <a:rPr lang="en-US" sz="2400" dirty="0" smtClean="0"/>
              <a:t>B-Trees </a:t>
            </a:r>
            <a:r>
              <a:rPr lang="en-US" sz="2400" i="1" dirty="0" smtClean="0"/>
              <a:t>(covered next)</a:t>
            </a:r>
          </a:p>
          <a:p>
            <a:pPr lvl="1"/>
            <a:r>
              <a:rPr lang="en-US" dirty="0" smtClean="0"/>
              <a:t>Very good for range queries, sorted data</a:t>
            </a:r>
          </a:p>
          <a:p>
            <a:pPr lvl="1"/>
            <a:r>
              <a:rPr lang="en-US" dirty="0" smtClean="0"/>
              <a:t>Some old databases only implemented B-Trees</a:t>
            </a:r>
          </a:p>
          <a:p>
            <a:pPr lvl="1"/>
            <a:r>
              <a:rPr lang="en-US" i="1" dirty="0" smtClean="0"/>
              <a:t>We will look at a variant called </a:t>
            </a:r>
            <a:r>
              <a:rPr lang="en-US" b="1" i="1" dirty="0" smtClean="0"/>
              <a:t>B+ Trees</a:t>
            </a:r>
            <a:endParaRPr lang="en-US" i="1" dirty="0" smtClean="0"/>
          </a:p>
          <a:p>
            <a:endParaRPr lang="en-US" sz="2400" dirty="0" smtClean="0"/>
          </a:p>
          <a:p>
            <a:r>
              <a:rPr lang="en-US" sz="2400" dirty="0" smtClean="0"/>
              <a:t>Hash Tables </a:t>
            </a:r>
            <a:r>
              <a:rPr lang="en-US" sz="2400" i="1" dirty="0" smtClean="0"/>
              <a:t>(not covered)</a:t>
            </a:r>
          </a:p>
          <a:p>
            <a:pPr lvl="1"/>
            <a:r>
              <a:rPr lang="en-US" dirty="0" smtClean="0"/>
              <a:t>There are variants of this basic structure to deal with IO</a:t>
            </a:r>
          </a:p>
          <a:p>
            <a:pPr lvl="1"/>
            <a:r>
              <a:rPr lang="en-US" dirty="0" smtClean="0"/>
              <a:t>Called </a:t>
            </a:r>
            <a:r>
              <a:rPr lang="en-US" b="1" i="1" dirty="0" smtClean="0"/>
              <a:t>linear </a:t>
            </a:r>
            <a:r>
              <a:rPr lang="en-US" dirty="0" smtClean="0"/>
              <a:t>or </a:t>
            </a:r>
            <a:r>
              <a:rPr lang="en-US" b="1" i="1" dirty="0" smtClean="0"/>
              <a:t>extendible hashing-</a:t>
            </a:r>
            <a:r>
              <a:rPr lang="en-US" dirty="0" smtClean="0"/>
              <a:t> IO aware!</a:t>
            </a:r>
            <a:endParaRPr lang="en-US" dirty="0"/>
          </a:p>
        </p:txBody>
      </p:sp>
      <p:sp>
        <p:nvSpPr>
          <p:cNvPr id="4" name="TextBox 3"/>
          <p:cNvSpPr txBox="1"/>
          <p:nvPr/>
        </p:nvSpPr>
        <p:spPr>
          <a:xfrm>
            <a:off x="8447132" y="2346574"/>
            <a:ext cx="3051419" cy="143396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a:solidFill>
                  <a:prstClr val="black"/>
                </a:solidFill>
                <a:latin typeface="+mj-lt"/>
              </a:rPr>
              <a:t>The data structures we present here are “IO aware”</a:t>
            </a:r>
          </a:p>
        </p:txBody>
      </p:sp>
      <p:sp>
        <p:nvSpPr>
          <p:cNvPr id="5" name="TextBox 4"/>
          <p:cNvSpPr txBox="1"/>
          <p:nvPr/>
        </p:nvSpPr>
        <p:spPr>
          <a:xfrm>
            <a:off x="2219157" y="5356517"/>
            <a:ext cx="7753684" cy="1015663"/>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3000" b="1" dirty="0">
                <a:solidFill>
                  <a:prstClr val="black"/>
                </a:solidFill>
                <a:latin typeface="+mj-lt"/>
              </a:rPr>
              <a:t>Real difference between structures</a:t>
            </a:r>
            <a:r>
              <a:rPr lang="en-US" sz="3000" dirty="0">
                <a:solidFill>
                  <a:prstClr val="black"/>
                </a:solidFill>
                <a:latin typeface="+mj-lt"/>
              </a:rPr>
              <a:t>: costs of ops </a:t>
            </a:r>
            <a:r>
              <a:rPr lang="en-US" sz="3000" i="1" dirty="0">
                <a:solidFill>
                  <a:prstClr val="black"/>
                </a:solidFill>
                <a:latin typeface="+mj-lt"/>
              </a:rPr>
              <a:t>determines which index you pick and why</a:t>
            </a:r>
          </a:p>
        </p:txBody>
      </p:sp>
      <p:grpSp>
        <p:nvGrpSpPr>
          <p:cNvPr id="12" name="Group 11"/>
          <p:cNvGrpSpPr/>
          <p:nvPr/>
        </p:nvGrpSpPr>
        <p:grpSpPr>
          <a:xfrm>
            <a:off x="0" y="-22510"/>
            <a:ext cx="12192000" cy="307777"/>
            <a:chOff x="0" y="-22510"/>
            <a:chExt cx="12192000" cy="307777"/>
          </a:xfrm>
        </p:grpSpPr>
        <p:sp>
          <p:nvSpPr>
            <p:cNvPr id="13" name="Rectangle 12"/>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4" name="TextBox 13"/>
            <p:cNvSpPr txBox="1"/>
            <p:nvPr/>
          </p:nvSpPr>
          <p:spPr>
            <a:xfrm>
              <a:off x="188780" y="-22510"/>
              <a:ext cx="3154261" cy="307777"/>
            </a:xfrm>
            <a:prstGeom prst="rect">
              <a:avLst/>
            </a:prstGeom>
            <a:noFill/>
          </p:spPr>
          <p:txBody>
            <a:bodyPr wrap="none" rtlCol="0">
              <a:spAutoFit/>
            </a:bodyPr>
            <a:lstStyle/>
            <a:p>
              <a:r>
                <a:rPr lang="en-US" sz="1400" b="1" i="1" smtClean="0">
                  <a:solidFill>
                    <a:schemeClr val="tx1">
                      <a:lumMod val="65000"/>
                      <a:lumOff val="35000"/>
                    </a:schemeClr>
                  </a:solidFill>
                  <a:latin typeface="+mj-lt"/>
                </a:rPr>
                <a:t>Lecture 12  </a:t>
              </a:r>
              <a:r>
                <a:rPr lang="en-US" sz="1400" b="1" i="1" dirty="0" smtClean="0">
                  <a:solidFill>
                    <a:schemeClr val="tx1">
                      <a:lumMod val="65000"/>
                      <a:lumOff val="35000"/>
                    </a:schemeClr>
                  </a:solidFill>
                  <a:latin typeface="+mj-lt"/>
                </a:rPr>
                <a:t>&gt;  Section 2  &gt;  Indexes: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233599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hlinkClick r:id="rId2" action="ppaction://hlinkfile"/>
              </a:rPr>
              <a:t>Activity-12.ipynb</a:t>
            </a:r>
            <a:endParaRPr lang="en-US" dirty="0"/>
          </a:p>
        </p:txBody>
      </p:sp>
      <p:sp>
        <p:nvSpPr>
          <p:cNvPr id="4" name="Slide Number Placeholder 3"/>
          <p:cNvSpPr>
            <a:spLocks noGrp="1"/>
          </p:cNvSpPr>
          <p:nvPr>
            <p:ph type="sldNum" sz="quarter" idx="12"/>
          </p:nvPr>
        </p:nvSpPr>
        <p:spPr/>
        <p:txBody>
          <a:bodyPr/>
          <a:lstStyle/>
          <a:p>
            <a:fld id="{40A01959-B587-3B45-A9B3-C17F42F09305}" type="slidenum">
              <a:rPr lang="en-US" smtClean="0"/>
              <a:t>88</a:t>
            </a:fld>
            <a:endParaRPr lang="en-US"/>
          </a:p>
        </p:txBody>
      </p:sp>
      <p:grpSp>
        <p:nvGrpSpPr>
          <p:cNvPr id="8" name="Group 7"/>
          <p:cNvGrpSpPr/>
          <p:nvPr/>
        </p:nvGrpSpPr>
        <p:grpSpPr>
          <a:xfrm>
            <a:off x="0" y="-22510"/>
            <a:ext cx="12192000" cy="307777"/>
            <a:chOff x="0" y="-22510"/>
            <a:chExt cx="12192000" cy="307777"/>
          </a:xfrm>
        </p:grpSpPr>
        <p:sp>
          <p:nvSpPr>
            <p:cNvPr id="9" name="Rectangle 8"/>
            <p:cNvSpPr/>
            <p:nvPr/>
          </p:nvSpPr>
          <p:spPr>
            <a:xfrm>
              <a:off x="0" y="0"/>
              <a:ext cx="12192000" cy="262759"/>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0" name="TextBox 9"/>
            <p:cNvSpPr txBox="1"/>
            <p:nvPr/>
          </p:nvSpPr>
          <p:spPr>
            <a:xfrm>
              <a:off x="188780" y="-22510"/>
              <a:ext cx="2729850" cy="307777"/>
            </a:xfrm>
            <a:prstGeom prst="rect">
              <a:avLst/>
            </a:prstGeom>
            <a:noFill/>
          </p:spPr>
          <p:txBody>
            <a:bodyPr wrap="none" rtlCol="0">
              <a:spAutoFit/>
            </a:bodyPr>
            <a:lstStyle/>
            <a:p>
              <a:r>
                <a:rPr lang="en-US" sz="1400" b="1" i="1" smtClean="0">
                  <a:solidFill>
                    <a:schemeClr val="tx1">
                      <a:lumMod val="65000"/>
                      <a:lumOff val="35000"/>
                    </a:schemeClr>
                  </a:solidFill>
                  <a:latin typeface="+mj-lt"/>
                </a:rPr>
                <a:t>Lecture 12  </a:t>
              </a:r>
              <a:r>
                <a:rPr lang="en-US" sz="1400" b="1" i="1" dirty="0" smtClean="0">
                  <a:solidFill>
                    <a:schemeClr val="tx1">
                      <a:lumMod val="65000"/>
                      <a:lumOff val="35000"/>
                    </a:schemeClr>
                  </a:solidFill>
                  <a:latin typeface="+mj-lt"/>
                </a:rPr>
                <a:t>&gt;  Section </a:t>
              </a:r>
              <a:r>
                <a:rPr lang="en-US" sz="1400" b="1" i="1" dirty="0">
                  <a:solidFill>
                    <a:schemeClr val="tx1">
                      <a:lumMod val="65000"/>
                      <a:lumOff val="35000"/>
                    </a:schemeClr>
                  </a:solidFill>
                  <a:latin typeface="+mj-lt"/>
                </a:rPr>
                <a:t>2</a:t>
              </a:r>
              <a:r>
                <a:rPr lang="en-US" sz="1400" b="1" i="1" dirty="0" smtClean="0">
                  <a:solidFill>
                    <a:schemeClr val="tx1">
                      <a:lumMod val="65000"/>
                      <a:lumOff val="35000"/>
                    </a:schemeClr>
                  </a:solidFill>
                  <a:latin typeface="+mj-lt"/>
                </a:rPr>
                <a:t>  &gt;  ACTIVITY</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51213316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#2 Hint</a:t>
            </a:r>
            <a:endParaRPr lang="en-US" dirty="0"/>
          </a:p>
        </p:txBody>
      </p:sp>
      <p:sp>
        <p:nvSpPr>
          <p:cNvPr id="3" name="Content Placeholder 2"/>
          <p:cNvSpPr>
            <a:spLocks noGrp="1"/>
          </p:cNvSpPr>
          <p:nvPr>
            <p:ph idx="1"/>
          </p:nvPr>
        </p:nvSpPr>
        <p:spPr>
          <a:xfrm>
            <a:off x="838200" y="1825624"/>
            <a:ext cx="10515600" cy="4740275"/>
          </a:xfrm>
        </p:spPr>
        <p:txBody>
          <a:bodyPr>
            <a:normAutofit/>
          </a:bodyPr>
          <a:lstStyle/>
          <a:p>
            <a:pPr lvl="1"/>
            <a:endParaRPr lang="en-US" dirty="0">
              <a:sym typeface="Wingdings"/>
            </a:endParaRPr>
          </a:p>
          <a:p>
            <a:r>
              <a:rPr lang="en-US" dirty="0" smtClean="0">
                <a:sym typeface="Wingdings"/>
              </a:rPr>
              <a:t>You may want to do </a:t>
            </a:r>
            <a:r>
              <a:rPr lang="en-US" i="1" dirty="0" smtClean="0">
                <a:sym typeface="Wingdings"/>
              </a:rPr>
              <a:t>Trigger activity </a:t>
            </a:r>
            <a:r>
              <a:rPr lang="en-US" dirty="0" smtClean="0">
                <a:sym typeface="Wingdings"/>
              </a:rPr>
              <a:t>for project 2.</a:t>
            </a:r>
            <a:endParaRPr lang="en-US" i="1" dirty="0" smtClean="0">
              <a:sym typeface="Wingdings"/>
            </a:endParaRPr>
          </a:p>
          <a:p>
            <a:pPr lvl="1"/>
            <a:r>
              <a:rPr lang="en-US" dirty="0" smtClean="0">
                <a:sym typeface="Wingdings"/>
              </a:rPr>
              <a:t>We’ve noticed those who do it have less trouble with project!</a:t>
            </a:r>
          </a:p>
          <a:p>
            <a:pPr marL="914400" lvl="2" indent="0">
              <a:buNone/>
            </a:pPr>
            <a:endParaRPr lang="en-US" dirty="0" smtClean="0">
              <a:sym typeface="Wingdings"/>
            </a:endParaRPr>
          </a:p>
          <a:p>
            <a:pPr lvl="1"/>
            <a:r>
              <a:rPr lang="en-US" dirty="0" smtClean="0">
                <a:sym typeface="Wingdings"/>
              </a:rPr>
              <a:t>Seems like we’re good here  Exciting for us!</a:t>
            </a:r>
          </a:p>
          <a:p>
            <a:pPr lvl="1"/>
            <a:endParaRPr lang="en-US" dirty="0" smtClean="0">
              <a:sym typeface="Wingdings"/>
            </a:endParaRPr>
          </a:p>
          <a:p>
            <a:pPr lvl="1"/>
            <a:endParaRPr lang="en-US" dirty="0">
              <a:sym typeface="Wingdings"/>
            </a:endParaRPr>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93968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14</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1091105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7466322" y="1027906"/>
            <a:ext cx="4259923" cy="2456273"/>
            <a:chOff x="7466322" y="1027906"/>
            <a:chExt cx="4259923" cy="2456273"/>
          </a:xfrm>
        </p:grpSpPr>
        <p:sp>
          <p:nvSpPr>
            <p:cNvPr id="17" name="Rectangle 16"/>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18" name="Rectangle 17"/>
            <p:cNvSpPr/>
            <p:nvPr/>
          </p:nvSpPr>
          <p:spPr>
            <a:xfrm>
              <a:off x="9459310" y="1986455"/>
              <a:ext cx="2266935" cy="1497724"/>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9" name="TextBox 18"/>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20" name="TextBox 19"/>
            <p:cNvSpPr txBox="1"/>
            <p:nvPr/>
          </p:nvSpPr>
          <p:spPr>
            <a:xfrm>
              <a:off x="10115979" y="2048829"/>
              <a:ext cx="953594" cy="461665"/>
            </a:xfrm>
            <a:prstGeom prst="rect">
              <a:avLst/>
            </a:prstGeom>
            <a:noFill/>
          </p:spPr>
          <p:txBody>
            <a:bodyPr wrap="none" rtlCol="0">
              <a:spAutoFit/>
            </a:bodyPr>
            <a:lstStyle/>
            <a:p>
              <a:r>
                <a:rPr lang="en-US" sz="2400" smtClean="0"/>
                <a:t>Buffer</a:t>
              </a:r>
              <a:endParaRPr lang="en-US" sz="2400"/>
            </a:p>
          </p:txBody>
        </p:sp>
        <p:sp>
          <p:nvSpPr>
            <p:cNvPr id="21" name="Left-Right Arrow 20"/>
            <p:cNvSpPr/>
            <p:nvPr/>
          </p:nvSpPr>
          <p:spPr>
            <a:xfrm>
              <a:off x="8994227" y="2098357"/>
              <a:ext cx="930166" cy="362607"/>
            </a:xfrm>
            <a:prstGeom prst="lef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sp>
        <p:nvSpPr>
          <p:cNvPr id="2" name="Title 1"/>
          <p:cNvSpPr>
            <a:spLocks noGrp="1"/>
          </p:cNvSpPr>
          <p:nvPr>
            <p:ph type="title"/>
          </p:nvPr>
        </p:nvSpPr>
        <p:spPr/>
        <p:txBody>
          <a:bodyPr/>
          <a:lstStyle/>
          <a:p>
            <a:r>
              <a:rPr lang="en-US" dirty="0" smtClean="0"/>
              <a:t>The (Simplified) Buffer</a:t>
            </a:r>
            <a:endParaRPr lang="en-US" dirty="0"/>
          </a:p>
        </p:txBody>
      </p:sp>
      <p:sp>
        <p:nvSpPr>
          <p:cNvPr id="3" name="Content Placeholder 2"/>
          <p:cNvSpPr>
            <a:spLocks noGrp="1"/>
          </p:cNvSpPr>
          <p:nvPr>
            <p:ph idx="1"/>
          </p:nvPr>
        </p:nvSpPr>
        <p:spPr>
          <a:xfrm>
            <a:off x="609600" y="1600202"/>
            <a:ext cx="6856722" cy="1450425"/>
          </a:xfrm>
        </p:spPr>
        <p:txBody>
          <a:bodyPr>
            <a:noAutofit/>
          </a:bodyPr>
          <a:lstStyle/>
          <a:p>
            <a:r>
              <a:rPr lang="en-US" dirty="0" smtClean="0"/>
              <a:t>In this class: We’ll consider a buffer located in </a:t>
            </a:r>
            <a:r>
              <a:rPr lang="en-US" b="1" dirty="0" smtClean="0"/>
              <a:t>main memory</a:t>
            </a:r>
            <a:r>
              <a:rPr lang="en-US" dirty="0" smtClean="0"/>
              <a:t> that operates over </a:t>
            </a:r>
            <a:r>
              <a:rPr lang="en-US" b="1" dirty="0" smtClean="0"/>
              <a:t>pages</a:t>
            </a:r>
            <a:r>
              <a:rPr lang="en-US" dirty="0" smtClean="0"/>
              <a:t> and </a:t>
            </a:r>
            <a:r>
              <a:rPr lang="en-US" b="1" dirty="0" smtClean="0"/>
              <a:t>files</a:t>
            </a:r>
            <a:r>
              <a:rPr lang="en-US" sz="2800" dirty="0" smtClean="0"/>
              <a:t>:</a:t>
            </a:r>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8" name="TextBox 7"/>
            <p:cNvSpPr txBox="1"/>
            <p:nvPr/>
          </p:nvSpPr>
          <p:spPr>
            <a:xfrm>
              <a:off x="188780" y="-22510"/>
              <a:ext cx="2832955"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11  </a:t>
              </a:r>
              <a:r>
                <a:rPr lang="en-US" sz="1400" b="1" i="1" dirty="0" smtClean="0">
                  <a:solidFill>
                    <a:schemeClr val="tx1">
                      <a:lumMod val="65000"/>
                      <a:lumOff val="35000"/>
                    </a:schemeClr>
                  </a:solidFill>
                  <a:latin typeface="+mj-lt"/>
                </a:rPr>
                <a:t>&gt;  Section 2  &gt;  The Buffer</a:t>
              </a:r>
              <a:endParaRPr lang="en-US" sz="1400" b="1" i="1" dirty="0">
                <a:solidFill>
                  <a:schemeClr val="tx1">
                    <a:lumMod val="65000"/>
                    <a:lumOff val="35000"/>
                  </a:schemeClr>
                </a:solidFill>
                <a:latin typeface="+mj-lt"/>
              </a:endParaRPr>
            </a:p>
          </p:txBody>
        </p:sp>
      </p:grpSp>
      <p:sp>
        <p:nvSpPr>
          <p:cNvPr id="10" name="Can 9"/>
          <p:cNvSpPr/>
          <p:nvPr/>
        </p:nvSpPr>
        <p:spPr>
          <a:xfrm>
            <a:off x="9270640" y="4666593"/>
            <a:ext cx="2644274" cy="1899307"/>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smtClean="0"/>
              <a:t>Disk</a:t>
            </a:r>
            <a:endParaRPr lang="en-US" sz="2800"/>
          </a:p>
        </p:txBody>
      </p:sp>
      <p:sp>
        <p:nvSpPr>
          <p:cNvPr id="12" name="Up-Down Arrow 11"/>
          <p:cNvSpPr/>
          <p:nvPr/>
        </p:nvSpPr>
        <p:spPr>
          <a:xfrm>
            <a:off x="10316880" y="3642353"/>
            <a:ext cx="551793" cy="1383699"/>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5" name="TextBox 14"/>
          <p:cNvSpPr txBox="1"/>
          <p:nvPr/>
        </p:nvSpPr>
        <p:spPr>
          <a:xfrm>
            <a:off x="9478368" y="5103478"/>
            <a:ext cx="1114408" cy="461665"/>
          </a:xfrm>
          <a:prstGeom prst="rect">
            <a:avLst/>
          </a:prstGeom>
          <a:solidFill>
            <a:schemeClr val="tx1">
              <a:lumMod val="50000"/>
              <a:lumOff val="50000"/>
            </a:schemeClr>
          </a:solidFill>
        </p:spPr>
        <p:txBody>
          <a:bodyPr wrap="none" rtlCol="0">
            <a:spAutoFit/>
          </a:bodyPr>
          <a:lstStyle/>
          <a:p>
            <a:r>
              <a:rPr lang="en-US" sz="2400" smtClean="0">
                <a:solidFill>
                  <a:srgbClr val="FFC000"/>
                </a:solidFill>
                <a:latin typeface="Menlo" charset="0"/>
                <a:ea typeface="Menlo" charset="0"/>
                <a:cs typeface="Menlo" charset="0"/>
              </a:rPr>
              <a:t>1,0,3</a:t>
            </a:r>
            <a:endParaRPr lang="en-US" sz="2400">
              <a:solidFill>
                <a:srgbClr val="FFC000"/>
              </a:solidFill>
              <a:latin typeface="Menlo" charset="0"/>
              <a:ea typeface="Menlo" charset="0"/>
              <a:cs typeface="Menlo" charset="0"/>
            </a:endParaRPr>
          </a:p>
        </p:txBody>
      </p:sp>
      <p:sp>
        <p:nvSpPr>
          <p:cNvPr id="14" name="TextBox 13"/>
          <p:cNvSpPr txBox="1"/>
          <p:nvPr/>
        </p:nvSpPr>
        <p:spPr>
          <a:xfrm>
            <a:off x="9478368" y="2835995"/>
            <a:ext cx="1114408" cy="461665"/>
          </a:xfrm>
          <a:prstGeom prst="rect">
            <a:avLst/>
          </a:prstGeom>
          <a:solidFill>
            <a:schemeClr val="tx1">
              <a:lumMod val="50000"/>
              <a:lumOff val="50000"/>
            </a:schemeClr>
          </a:solidFill>
        </p:spPr>
        <p:txBody>
          <a:bodyPr wrap="none" rtlCol="0">
            <a:spAutoFit/>
          </a:bodyPr>
          <a:lstStyle/>
          <a:p>
            <a:r>
              <a:rPr lang="en-US" sz="2400" smtClean="0">
                <a:solidFill>
                  <a:srgbClr val="FFC000"/>
                </a:solidFill>
                <a:latin typeface="Menlo" charset="0"/>
                <a:ea typeface="Menlo" charset="0"/>
                <a:cs typeface="Menlo" charset="0"/>
              </a:rPr>
              <a:t>1,0,3</a:t>
            </a:r>
            <a:endParaRPr lang="en-US" sz="2400">
              <a:solidFill>
                <a:srgbClr val="FFC000"/>
              </a:solidFill>
              <a:latin typeface="Menlo" charset="0"/>
              <a:ea typeface="Menlo" charset="0"/>
              <a:cs typeface="Menlo" charset="0"/>
            </a:endParaRPr>
          </a:p>
        </p:txBody>
      </p:sp>
      <p:sp>
        <p:nvSpPr>
          <p:cNvPr id="4" name="TextBox 3"/>
          <p:cNvSpPr txBox="1"/>
          <p:nvPr/>
        </p:nvSpPr>
        <p:spPr>
          <a:xfrm>
            <a:off x="838199" y="3050627"/>
            <a:ext cx="6366641" cy="954107"/>
          </a:xfrm>
          <a:prstGeom prst="rect">
            <a:avLst/>
          </a:prstGeom>
          <a:noFill/>
        </p:spPr>
        <p:txBody>
          <a:bodyPr wrap="square" rtlCol="0">
            <a:spAutoFit/>
          </a:bodyPr>
          <a:lstStyle/>
          <a:p>
            <a:pPr marL="457200" indent="-457200">
              <a:buFont typeface="Arial" charset="0"/>
              <a:buChar char="•"/>
            </a:pPr>
            <a:r>
              <a:rPr lang="en-US" sz="2800" b="1" u="sng" dirty="0" smtClean="0"/>
              <a:t>Read(page):</a:t>
            </a:r>
            <a:r>
              <a:rPr lang="en-US" sz="2800" b="1" dirty="0" smtClean="0"/>
              <a:t> </a:t>
            </a:r>
            <a:r>
              <a:rPr lang="en-US" sz="2800" dirty="0" smtClean="0"/>
              <a:t>Read page from disk -&gt; buffer </a:t>
            </a:r>
            <a:r>
              <a:rPr lang="en-US" sz="2800" i="1" dirty="0" smtClean="0"/>
              <a:t>if not already in buffer</a:t>
            </a:r>
            <a:endParaRPr lang="en-US" sz="2800" dirty="0"/>
          </a:p>
        </p:txBody>
      </p:sp>
      <p:sp>
        <p:nvSpPr>
          <p:cNvPr id="22" name="TextBox 21"/>
          <p:cNvSpPr txBox="1"/>
          <p:nvPr/>
        </p:nvSpPr>
        <p:spPr>
          <a:xfrm>
            <a:off x="9834499" y="2829741"/>
            <a:ext cx="370614" cy="461665"/>
          </a:xfrm>
          <a:prstGeom prst="rect">
            <a:avLst/>
          </a:prstGeom>
          <a:solidFill>
            <a:schemeClr val="tx1">
              <a:lumMod val="50000"/>
              <a:lumOff val="50000"/>
            </a:schemeClr>
          </a:solidFill>
          <a:ln w="25400">
            <a:solidFill>
              <a:srgbClr val="00B050"/>
            </a:solidFill>
          </a:ln>
        </p:spPr>
        <p:txBody>
          <a:bodyPr wrap="none" rtlCol="0">
            <a:spAutoFit/>
          </a:bodyPr>
          <a:lstStyle/>
          <a:p>
            <a:r>
              <a:rPr lang="en-US" sz="2400" smtClean="0">
                <a:solidFill>
                  <a:srgbClr val="FFC000"/>
                </a:solidFill>
                <a:latin typeface="Menlo" charset="0"/>
                <a:ea typeface="Menlo" charset="0"/>
                <a:cs typeface="Menlo" charset="0"/>
              </a:rPr>
              <a:t>0</a:t>
            </a:r>
            <a:endParaRPr lang="en-US" sz="2400">
              <a:solidFill>
                <a:srgbClr val="FFC000"/>
              </a:solidFill>
              <a:latin typeface="Menlo" charset="0"/>
              <a:ea typeface="Menlo" charset="0"/>
              <a:cs typeface="Menlo" charset="0"/>
            </a:endParaRPr>
          </a:p>
        </p:txBody>
      </p:sp>
      <p:sp>
        <p:nvSpPr>
          <p:cNvPr id="23" name="TextBox 22"/>
          <p:cNvSpPr txBox="1"/>
          <p:nvPr/>
        </p:nvSpPr>
        <p:spPr>
          <a:xfrm>
            <a:off x="8204939" y="2835995"/>
            <a:ext cx="370614" cy="461665"/>
          </a:xfrm>
          <a:prstGeom prst="rect">
            <a:avLst/>
          </a:prstGeom>
          <a:solidFill>
            <a:schemeClr val="tx1">
              <a:lumMod val="50000"/>
              <a:lumOff val="50000"/>
            </a:schemeClr>
          </a:solidFill>
          <a:ln w="25400">
            <a:solidFill>
              <a:srgbClr val="00B050"/>
            </a:solidFill>
          </a:ln>
        </p:spPr>
        <p:txBody>
          <a:bodyPr wrap="none" rtlCol="0">
            <a:spAutoFit/>
          </a:bodyPr>
          <a:lstStyle/>
          <a:p>
            <a:r>
              <a:rPr lang="en-US" sz="2400" dirty="0">
                <a:solidFill>
                  <a:srgbClr val="FFC000"/>
                </a:solidFill>
                <a:latin typeface="Menlo" charset="0"/>
                <a:ea typeface="Menlo" charset="0"/>
                <a:cs typeface="Menlo" charset="0"/>
              </a:rPr>
              <a:t>2</a:t>
            </a:r>
          </a:p>
        </p:txBody>
      </p:sp>
      <p:sp>
        <p:nvSpPr>
          <p:cNvPr id="24" name="TextBox 23"/>
          <p:cNvSpPr txBox="1"/>
          <p:nvPr/>
        </p:nvSpPr>
        <p:spPr>
          <a:xfrm>
            <a:off x="3916932" y="4226437"/>
            <a:ext cx="4691523" cy="95410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smtClean="0">
                <a:latin typeface="+mj-lt"/>
              </a:rPr>
              <a:t>Processes can then read from / write to the page in the buffer</a:t>
            </a:r>
            <a:endParaRPr lang="en-US" sz="2800" b="1" dirty="0">
              <a:latin typeface="+mj-lt"/>
            </a:endParaRPr>
          </a:p>
        </p:txBody>
      </p:sp>
    </p:spTree>
    <p:extLst>
      <p:ext uri="{BB962C8B-B14F-4D97-AF65-F5344CB8AC3E}">
        <p14:creationId xmlns:p14="http://schemas.microsoft.com/office/powerpoint/2010/main" val="1460888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79167E-6 3.7037E-6 L -0.13671 -0.00139 " pathEditMode="relative" rAng="0" ptsTypes="AA">
                                      <p:cBhvr>
                                        <p:cTn id="6" dur="2000" fill="hold"/>
                                        <p:tgtEl>
                                          <p:spTgt spid="22"/>
                                        </p:tgtEl>
                                        <p:attrNameLst>
                                          <p:attrName>ppt_x</p:attrName>
                                          <p:attrName>ppt_y</p:attrName>
                                        </p:attrNameLst>
                                      </p:cBhvr>
                                      <p:rCtr x="-6836" y="-69"/>
                                    </p:animMotion>
                                  </p:childTnLst>
                                </p:cTn>
                              </p:par>
                            </p:childTnLst>
                          </p:cTn>
                        </p:par>
                        <p:par>
                          <p:cTn id="7" fill="hold">
                            <p:stCondLst>
                              <p:cond delay="2000"/>
                            </p:stCondLst>
                            <p:childTnLst>
                              <p:par>
                                <p:cTn id="8" presetID="1" presetClass="exit" presetSubtype="0" fill="hold" grpId="1" nodeType="afterEffect">
                                  <p:stCondLst>
                                    <p:cond delay="0"/>
                                  </p:stCondLst>
                                  <p:childTnLst>
                                    <p:set>
                                      <p:cBhvr>
                                        <p:cTn id="9" dur="1" fill="hold">
                                          <p:stCondLst>
                                            <p:cond delay="0"/>
                                          </p:stCondLst>
                                        </p:cTn>
                                        <p:tgtEl>
                                          <p:spTgt spid="22"/>
                                        </p:tgtEl>
                                        <p:attrNameLst>
                                          <p:attrName>style.visibility</p:attrName>
                                        </p:attrNameLst>
                                      </p:cBhvr>
                                      <p:to>
                                        <p:strVal val="hidden"/>
                                      </p:to>
                                    </p:set>
                                  </p:childTnLst>
                                </p:cTn>
                              </p:par>
                            </p:childTnLst>
                          </p:cTn>
                        </p:par>
                        <p:par>
                          <p:cTn id="10" fill="hold">
                            <p:stCondLst>
                              <p:cond delay="2000"/>
                            </p:stCondLst>
                            <p:childTnLst>
                              <p:par>
                                <p:cTn id="11" presetID="1" presetClass="entr" presetSubtype="0" fill="hold" grpId="1" nodeType="after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par>
                          <p:cTn id="13" fill="hold">
                            <p:stCondLst>
                              <p:cond delay="2000"/>
                            </p:stCondLst>
                            <p:childTnLst>
                              <p:par>
                                <p:cTn id="14" presetID="42" presetClass="path" presetSubtype="0" accel="50000" decel="50000" fill="hold" grpId="0" nodeType="afterEffect">
                                  <p:stCondLst>
                                    <p:cond delay="0"/>
                                  </p:stCondLst>
                                  <p:childTnLst>
                                    <p:animMotion origin="layout" path="M 0.0013 -7.40741E-7 L 0.1349 -0.00069 " pathEditMode="relative" rAng="0" ptsTypes="AA">
                                      <p:cBhvr>
                                        <p:cTn id="15" dur="2000" fill="hold"/>
                                        <p:tgtEl>
                                          <p:spTgt spid="23"/>
                                        </p:tgtEl>
                                        <p:attrNameLst>
                                          <p:attrName>ppt_x</p:attrName>
                                          <p:attrName>ppt_y</p:attrName>
                                        </p:attrNameLst>
                                      </p:cBhvr>
                                      <p:rCtr x="6680"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3" grpId="0" animBg="1"/>
      <p:bldP spid="23" grpId="1"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a:t>
            </a:r>
            <a:r>
              <a:rPr lang="en-US" dirty="0" smtClean="0"/>
              <a:t>. B+ Trees</a:t>
            </a:r>
            <a:endParaRPr lang="en-US" dirty="0"/>
          </a:p>
        </p:txBody>
      </p:sp>
      <p:sp>
        <p:nvSpPr>
          <p:cNvPr id="4" name="Slide Number Placeholder 3"/>
          <p:cNvSpPr>
            <a:spLocks noGrp="1"/>
          </p:cNvSpPr>
          <p:nvPr>
            <p:ph type="sldNum" sz="quarter" idx="12"/>
          </p:nvPr>
        </p:nvSpPr>
        <p:spPr/>
        <p:txBody>
          <a:bodyPr/>
          <a:lstStyle/>
          <a:p>
            <a:fld id="{40A01959-B587-3B45-A9B3-C17F42F09305}" type="slidenum">
              <a:rPr lang="en-US" smtClean="0"/>
              <a:t>90</a:t>
            </a:fld>
            <a:endParaRPr lang="en-US"/>
          </a:p>
        </p:txBody>
      </p:sp>
      <p:grpSp>
        <p:nvGrpSpPr>
          <p:cNvPr id="8" name="Group 7"/>
          <p:cNvGrpSpPr/>
          <p:nvPr/>
        </p:nvGrpSpPr>
        <p:grpSpPr>
          <a:xfrm>
            <a:off x="0" y="-22510"/>
            <a:ext cx="12192000" cy="307777"/>
            <a:chOff x="0" y="-22510"/>
            <a:chExt cx="12192000" cy="307777"/>
          </a:xfrm>
        </p:grpSpPr>
        <p:sp>
          <p:nvSpPr>
            <p:cNvPr id="9" name="Rectangle 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0" name="TextBox 9"/>
            <p:cNvSpPr txBox="1"/>
            <p:nvPr/>
          </p:nvSpPr>
          <p:spPr>
            <a:xfrm>
              <a:off x="188780" y="-22510"/>
              <a:ext cx="1843774"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14  &gt;  Section </a:t>
              </a:r>
              <a:r>
                <a:rPr lang="en-US" sz="1400" b="1" i="1" dirty="0">
                  <a:solidFill>
                    <a:schemeClr val="tx1">
                      <a:lumMod val="65000"/>
                      <a:lumOff val="35000"/>
                    </a:schemeClr>
                  </a:solidFill>
                  <a:latin typeface="+mj-lt"/>
                </a:rPr>
                <a:t>1</a:t>
              </a:r>
            </a:p>
          </p:txBody>
        </p:sp>
      </p:grpSp>
    </p:spTree>
    <p:extLst>
      <p:ext uri="{BB962C8B-B14F-4D97-AF65-F5344CB8AC3E}">
        <p14:creationId xmlns:p14="http://schemas.microsoft.com/office/powerpoint/2010/main" val="146984971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will learn about in this section</a:t>
            </a:r>
            <a:endParaRPr lang="en-US" dirty="0"/>
          </a:p>
        </p:txBody>
      </p:sp>
      <p:sp>
        <p:nvSpPr>
          <p:cNvPr id="3" name="Content Placeholder 2"/>
          <p:cNvSpPr>
            <a:spLocks noGrp="1"/>
          </p:cNvSpPr>
          <p:nvPr>
            <p:ph idx="1"/>
          </p:nvPr>
        </p:nvSpPr>
        <p:spPr>
          <a:xfrm>
            <a:off x="838200" y="1825624"/>
            <a:ext cx="10515600" cy="4175783"/>
          </a:xfrm>
        </p:spPr>
        <p:txBody>
          <a:bodyPr>
            <a:normAutofit/>
          </a:bodyPr>
          <a:lstStyle/>
          <a:p>
            <a:pPr marL="514350" indent="-514350">
              <a:buAutoNum type="arabicPeriod"/>
            </a:pPr>
            <a:r>
              <a:rPr lang="en-US" dirty="0" smtClean="0">
                <a:latin typeface="+mj-lt"/>
              </a:rPr>
              <a:t>B+ Trees: Basics</a:t>
            </a:r>
          </a:p>
          <a:p>
            <a:pPr marL="514350" indent="-514350">
              <a:buAutoNum type="arabicPeriod"/>
            </a:pPr>
            <a:endParaRPr lang="en-US" dirty="0">
              <a:latin typeface="+mj-lt"/>
            </a:endParaRPr>
          </a:p>
          <a:p>
            <a:pPr marL="514350" indent="-514350">
              <a:buAutoNum type="arabicPeriod"/>
            </a:pPr>
            <a:r>
              <a:rPr lang="en-US" dirty="0" smtClean="0">
                <a:latin typeface="+mj-lt"/>
              </a:rPr>
              <a:t>B+ Trees: Design &amp; Cost</a:t>
            </a:r>
          </a:p>
          <a:p>
            <a:pPr marL="514350" indent="-514350">
              <a:buAutoNum type="arabicPeriod"/>
            </a:pPr>
            <a:endParaRPr lang="en-US" dirty="0">
              <a:latin typeface="+mj-lt"/>
            </a:endParaRPr>
          </a:p>
          <a:p>
            <a:pPr marL="514350" indent="-514350">
              <a:buAutoNum type="arabicPeriod"/>
            </a:pPr>
            <a:r>
              <a:rPr lang="en-US" dirty="0" smtClean="0">
                <a:latin typeface="+mj-lt"/>
              </a:rPr>
              <a:t>Clustered Indexes</a:t>
            </a:r>
            <a:endParaRPr lang="en-US" dirty="0">
              <a:latin typeface="+mj-lt"/>
            </a:endParaRPr>
          </a:p>
        </p:txBody>
      </p:sp>
      <p:sp>
        <p:nvSpPr>
          <p:cNvPr id="4" name="Slide Number Placeholder 3"/>
          <p:cNvSpPr>
            <a:spLocks noGrp="1"/>
          </p:cNvSpPr>
          <p:nvPr>
            <p:ph type="sldNum" sz="quarter" idx="12"/>
          </p:nvPr>
        </p:nvSpPr>
        <p:spPr/>
        <p:txBody>
          <a:bodyPr/>
          <a:lstStyle/>
          <a:p>
            <a:fld id="{DF92A6B5-0D7C-48A8-B49A-953CF10F77E3}" type="slidenum">
              <a:rPr lang="en-US" smtClean="0"/>
              <a:pPr/>
              <a:t>91</a:t>
            </a:fld>
            <a:endParaRPr lang="en-US"/>
          </a:p>
        </p:txBody>
      </p:sp>
      <p:grpSp>
        <p:nvGrpSpPr>
          <p:cNvPr id="15" name="Group 14"/>
          <p:cNvGrpSpPr/>
          <p:nvPr/>
        </p:nvGrpSpPr>
        <p:grpSpPr>
          <a:xfrm>
            <a:off x="0" y="-22510"/>
            <a:ext cx="12192000" cy="307777"/>
            <a:chOff x="0" y="-22510"/>
            <a:chExt cx="12192000" cy="307777"/>
          </a:xfrm>
        </p:grpSpPr>
        <p:sp>
          <p:nvSpPr>
            <p:cNvPr id="16" name="Rectangle 1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7" name="TextBox 16"/>
            <p:cNvSpPr txBox="1"/>
            <p:nvPr/>
          </p:nvSpPr>
          <p:spPr>
            <a:xfrm>
              <a:off x="188780" y="-22510"/>
              <a:ext cx="1843774"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14  &gt;  Section </a:t>
              </a:r>
              <a:r>
                <a:rPr lang="en-US" sz="1400" b="1" i="1" dirty="0">
                  <a:solidFill>
                    <a:schemeClr val="tx1">
                      <a:lumMod val="65000"/>
                      <a:lumOff val="35000"/>
                    </a:schemeClr>
                  </a:solidFill>
                  <a:latin typeface="+mj-lt"/>
                </a:rPr>
                <a:t>1</a:t>
              </a:r>
            </a:p>
          </p:txBody>
        </p:sp>
      </p:grpSp>
    </p:spTree>
    <p:extLst>
      <p:ext uri="{BB962C8B-B14F-4D97-AF65-F5344CB8AC3E}">
        <p14:creationId xmlns:p14="http://schemas.microsoft.com/office/powerpoint/2010/main" val="125970133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dirty="0"/>
              <a:t>B+ Trees</a:t>
            </a:r>
          </a:p>
        </p:txBody>
      </p:sp>
      <p:sp>
        <p:nvSpPr>
          <p:cNvPr id="73731" name="Rectangle 3"/>
          <p:cNvSpPr>
            <a:spLocks noGrp="1" noChangeArrowheads="1"/>
          </p:cNvSpPr>
          <p:nvPr>
            <p:ph type="body" idx="1"/>
          </p:nvPr>
        </p:nvSpPr>
        <p:spPr/>
        <p:txBody>
          <a:bodyPr>
            <a:normAutofit/>
          </a:bodyPr>
          <a:lstStyle/>
          <a:p>
            <a:r>
              <a:rPr lang="en-US" dirty="0"/>
              <a:t>Search </a:t>
            </a:r>
            <a:r>
              <a:rPr lang="en-US" dirty="0" smtClean="0"/>
              <a:t>trees </a:t>
            </a:r>
          </a:p>
          <a:p>
            <a:pPr lvl="1"/>
            <a:r>
              <a:rPr lang="en-US" dirty="0" smtClean="0"/>
              <a:t>B does not mean binary!</a:t>
            </a:r>
          </a:p>
          <a:p>
            <a:pPr lvl="1"/>
            <a:endParaRPr lang="en-US" dirty="0"/>
          </a:p>
          <a:p>
            <a:r>
              <a:rPr lang="en-US" dirty="0"/>
              <a:t>Idea in B </a:t>
            </a:r>
            <a:r>
              <a:rPr lang="en-US" dirty="0" smtClean="0"/>
              <a:t>Trees</a:t>
            </a:r>
            <a:r>
              <a:rPr lang="en-US" dirty="0"/>
              <a:t>:</a:t>
            </a:r>
          </a:p>
          <a:p>
            <a:pPr lvl="1"/>
            <a:r>
              <a:rPr lang="en-US" dirty="0"/>
              <a:t>make 1 node = </a:t>
            </a:r>
            <a:r>
              <a:rPr lang="en-US" dirty="0" smtClean="0"/>
              <a:t>1 physical page</a:t>
            </a:r>
          </a:p>
          <a:p>
            <a:pPr lvl="1"/>
            <a:r>
              <a:rPr lang="en-US" dirty="0" smtClean="0"/>
              <a:t>Balanced, height adjusted tree (not the B either)</a:t>
            </a:r>
          </a:p>
          <a:p>
            <a:pPr lvl="1"/>
            <a:endParaRPr lang="en-US" dirty="0"/>
          </a:p>
          <a:p>
            <a:r>
              <a:rPr lang="en-US" dirty="0"/>
              <a:t>Idea in B+ Trees:</a:t>
            </a:r>
          </a:p>
          <a:p>
            <a:pPr lvl="1"/>
            <a:r>
              <a:rPr lang="en-US" dirty="0"/>
              <a:t>Make leaves into a linked list </a:t>
            </a:r>
            <a:r>
              <a:rPr lang="en-US" dirty="0" smtClean="0"/>
              <a:t>(for range queries)</a:t>
            </a:r>
            <a:endParaRPr lang="en-US" dirty="0"/>
          </a:p>
        </p:txBody>
      </p:sp>
      <p:grpSp>
        <p:nvGrpSpPr>
          <p:cNvPr id="9" name="Group 8"/>
          <p:cNvGrpSpPr/>
          <p:nvPr/>
        </p:nvGrpSpPr>
        <p:grpSpPr>
          <a:xfrm>
            <a:off x="0" y="-22510"/>
            <a:ext cx="12192000" cy="307777"/>
            <a:chOff x="0" y="-22510"/>
            <a:chExt cx="12192000" cy="307777"/>
          </a:xfrm>
        </p:grpSpPr>
        <p:sp>
          <p:nvSpPr>
            <p:cNvPr id="10" name="Rectangle 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1" name="TextBox 10"/>
            <p:cNvSpPr txBox="1"/>
            <p:nvPr/>
          </p:nvSpPr>
          <p:spPr>
            <a:xfrm>
              <a:off x="188780" y="-22510"/>
              <a:ext cx="3103285"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14  &gt;  Section 1  &gt;  B+ Tree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984474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73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373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373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373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373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37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Tree Basics</a:t>
            </a:r>
            <a:endParaRPr lang="en-US" dirty="0"/>
          </a:p>
        </p:txBody>
      </p:sp>
      <p:graphicFrame>
        <p:nvGraphicFramePr>
          <p:cNvPr id="9" name="Group 4"/>
          <p:cNvGraphicFramePr>
            <a:graphicFrameLocks noGrp="1"/>
          </p:cNvGraphicFramePr>
          <p:nvPr>
            <p:extLst/>
          </p:nvPr>
        </p:nvGraphicFramePr>
        <p:xfrm>
          <a:off x="2449285" y="2149928"/>
          <a:ext cx="1828800" cy="685800"/>
        </p:xfrm>
        <a:graphic>
          <a:graphicData uri="http://schemas.openxmlformats.org/drawingml/2006/table">
            <a:tbl>
              <a:tblPr/>
              <a:tblGrid>
                <a:gridCol w="438150"/>
                <a:gridCol w="190500"/>
                <a:gridCol w="327025"/>
                <a:gridCol w="239713"/>
                <a:gridCol w="241300"/>
                <a:gridCol w="392112"/>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mc:AlternateContent xmlns:mc="http://schemas.openxmlformats.org/markup-compatibility/2006" xmlns:a14="http://schemas.microsoft.com/office/drawing/2010/main">
        <mc:Choice Requires="a14">
          <p:sp>
            <p:nvSpPr>
              <p:cNvPr id="10" name="TextBox 9"/>
              <p:cNvSpPr txBox="1"/>
              <p:nvPr/>
            </p:nvSpPr>
            <p:spPr>
              <a:xfrm>
                <a:off x="5748602" y="2754486"/>
                <a:ext cx="4455572" cy="95410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smtClean="0">
                    <a:latin typeface="+mj-lt"/>
                  </a:rPr>
                  <a:t>Each </a:t>
                </a:r>
                <a:r>
                  <a:rPr lang="en-US" sz="2800" i="1" dirty="0" smtClean="0">
                    <a:latin typeface="+mj-lt"/>
                  </a:rPr>
                  <a:t>non-leaf (“interior”) </a:t>
                </a:r>
                <a:r>
                  <a:rPr lang="en-US" sz="2800" b="1" i="1" dirty="0">
                    <a:latin typeface="+mj-lt"/>
                  </a:rPr>
                  <a:t>node</a:t>
                </a:r>
                <a:r>
                  <a:rPr lang="en-US" sz="2800" dirty="0">
                    <a:latin typeface="+mj-lt"/>
                  </a:rPr>
                  <a:t> </a:t>
                </a:r>
                <a:r>
                  <a:rPr lang="en-US" sz="2800" dirty="0" smtClean="0">
                    <a:latin typeface="+mj-lt"/>
                  </a:rPr>
                  <a:t>has </a:t>
                </a:r>
                <a14:m>
                  <m:oMath xmlns:m="http://schemas.openxmlformats.org/officeDocument/2006/math">
                    <m:r>
                      <a:rPr lang="en-US" sz="2800" i="1" dirty="0" smtClean="0">
                        <a:latin typeface="Cambria Math" charset="0"/>
                        <a:ea typeface="Cambria Math" charset="0"/>
                        <a:cs typeface="Cambria Math" charset="0"/>
                      </a:rPr>
                      <m:t>≥</m:t>
                    </m:r>
                  </m:oMath>
                </a14:m>
                <a:r>
                  <a:rPr lang="en-US" sz="2800" dirty="0" smtClean="0">
                    <a:latin typeface="+mj-lt"/>
                  </a:rPr>
                  <a:t> </a:t>
                </a:r>
                <a:r>
                  <a:rPr lang="en-US" sz="2800" dirty="0">
                    <a:latin typeface="+mj-lt"/>
                  </a:rPr>
                  <a:t>d and </a:t>
                </a:r>
                <a14:m>
                  <m:oMath xmlns:m="http://schemas.openxmlformats.org/officeDocument/2006/math">
                    <m:r>
                      <a:rPr lang="en-US" sz="2800" i="1" smtClean="0">
                        <a:latin typeface="Cambria Math" charset="0"/>
                        <a:ea typeface="Cambria Math" charset="0"/>
                        <a:cs typeface="Cambria Math" charset="0"/>
                      </a:rPr>
                      <m:t>≤</m:t>
                    </m:r>
                    <m:r>
                      <a:rPr lang="en-US" sz="2800" b="0" i="1" smtClean="0">
                        <a:latin typeface="Cambria Math" charset="0"/>
                        <a:ea typeface="Cambria Math" charset="0"/>
                        <a:cs typeface="Cambria Math" charset="0"/>
                      </a:rPr>
                      <m:t> </m:t>
                    </m:r>
                  </m:oMath>
                </a14:m>
                <a:r>
                  <a:rPr lang="en-US" sz="2800" dirty="0" smtClean="0">
                    <a:latin typeface="+mj-lt"/>
                  </a:rPr>
                  <a:t>2d </a:t>
                </a:r>
                <a:r>
                  <a:rPr lang="en-US" sz="2800" b="1" i="1" dirty="0" smtClean="0">
                    <a:latin typeface="+mj-lt"/>
                  </a:rPr>
                  <a:t>keys*</a:t>
                </a:r>
              </a:p>
            </p:txBody>
          </p:sp>
        </mc:Choice>
        <mc:Fallback xmlns="">
          <p:sp>
            <p:nvSpPr>
              <p:cNvPr id="10" name="TextBox 9"/>
              <p:cNvSpPr txBox="1">
                <a:spLocks noRot="1" noChangeAspect="1" noMove="1" noResize="1" noEditPoints="1" noAdjustHandles="1" noChangeArrowheads="1" noChangeShapeType="1" noTextEdit="1"/>
              </p:cNvSpPr>
              <p:nvPr/>
            </p:nvSpPr>
            <p:spPr>
              <a:xfrm>
                <a:off x="5748602" y="2754486"/>
                <a:ext cx="4455572" cy="954107"/>
              </a:xfrm>
              <a:prstGeom prst="rect">
                <a:avLst/>
              </a:prstGeom>
              <a:blipFill rotWithShape="0">
                <a:blip r:embed="rId2"/>
                <a:stretch>
                  <a:fillRect/>
                </a:stretch>
              </a:blipFill>
              <a:effectLst>
                <a:outerShdw blurRad="50800" dist="12700" dir="2700000" algn="tl" rotWithShape="0">
                  <a:prstClr val="black">
                    <a:alpha val="40000"/>
                  </a:prstClr>
                </a:outerShdw>
              </a:effectLst>
            </p:spPr>
            <p:txBody>
              <a:bodyPr/>
              <a:lstStyle/>
              <a:p>
                <a:r>
                  <a:rPr lang="en-US">
                    <a:noFill/>
                  </a:rPr>
                  <a:t> </a:t>
                </a:r>
              </a:p>
            </p:txBody>
          </p:sp>
        </mc:Fallback>
      </mc:AlternateContent>
      <p:sp>
        <p:nvSpPr>
          <p:cNvPr id="3" name="Rounded Rectangle 2"/>
          <p:cNvSpPr/>
          <p:nvPr/>
        </p:nvSpPr>
        <p:spPr>
          <a:xfrm>
            <a:off x="2378765" y="2080591"/>
            <a:ext cx="1981200" cy="463826"/>
          </a:xfrm>
          <a:prstGeom prst="roundRect">
            <a:avLst/>
          </a:prstGeom>
          <a:solidFill>
            <a:schemeClr val="accent2">
              <a:alpha val="22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748602" y="4019586"/>
            <a:ext cx="4229129" cy="830997"/>
          </a:xfrm>
          <a:prstGeom prst="rect">
            <a:avLst/>
          </a:prstGeom>
        </p:spPr>
        <p:txBody>
          <a:bodyPr wrap="square">
            <a:spAutoFit/>
          </a:bodyPr>
          <a:lstStyle/>
          <a:p>
            <a:r>
              <a:rPr lang="en-US" sz="2400" i="1" dirty="0" smtClean="0">
                <a:latin typeface="+mj-lt"/>
              </a:rPr>
              <a:t>*except </a:t>
            </a:r>
            <a:r>
              <a:rPr lang="en-US" sz="2400" i="1" dirty="0">
                <a:latin typeface="+mj-lt"/>
              </a:rPr>
              <a:t>for root node, which can have between </a:t>
            </a:r>
            <a:r>
              <a:rPr lang="en-US" sz="2400" b="1" i="1" dirty="0">
                <a:latin typeface="+mj-lt"/>
              </a:rPr>
              <a:t>1</a:t>
            </a:r>
            <a:r>
              <a:rPr lang="en-US" sz="2400" b="1" i="1" dirty="0" smtClean="0">
                <a:latin typeface="+mj-lt"/>
              </a:rPr>
              <a:t> </a:t>
            </a:r>
            <a:r>
              <a:rPr lang="en-US" sz="2400" i="1" dirty="0">
                <a:latin typeface="+mj-lt"/>
              </a:rPr>
              <a:t>and 2d </a:t>
            </a:r>
            <a:r>
              <a:rPr lang="en-US" sz="2400" i="1" dirty="0" smtClean="0">
                <a:latin typeface="+mj-lt"/>
              </a:rPr>
              <a:t>keys</a:t>
            </a:r>
            <a:endParaRPr lang="en-US" sz="2400" dirty="0">
              <a:latin typeface="+mj-lt"/>
            </a:endParaRPr>
          </a:p>
        </p:txBody>
      </p:sp>
      <p:sp>
        <p:nvSpPr>
          <p:cNvPr id="14" name="TextBox 13"/>
          <p:cNvSpPr txBox="1"/>
          <p:nvPr/>
        </p:nvSpPr>
        <p:spPr>
          <a:xfrm>
            <a:off x="5748602" y="1999666"/>
            <a:ext cx="3886200" cy="523220"/>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smtClean="0">
                <a:latin typeface="+mj-lt"/>
              </a:rPr>
              <a:t>Parameter </a:t>
            </a:r>
            <a:r>
              <a:rPr lang="en-US" sz="2800" b="1" i="1" dirty="0" smtClean="0">
                <a:latin typeface="+mj-lt"/>
              </a:rPr>
              <a:t>d</a:t>
            </a:r>
            <a:r>
              <a:rPr lang="en-US" sz="2800" dirty="0" smtClean="0">
                <a:latin typeface="+mj-lt"/>
              </a:rPr>
              <a:t> </a:t>
            </a:r>
            <a:r>
              <a:rPr lang="en-US" sz="2800" smtClean="0">
                <a:latin typeface="+mj-lt"/>
              </a:rPr>
              <a:t>= the degree</a:t>
            </a:r>
            <a:endParaRPr lang="en-US" sz="2800" b="1" i="1" dirty="0" smtClean="0">
              <a:latin typeface="+mj-lt"/>
            </a:endParaRPr>
          </a:p>
        </p:txBody>
      </p:sp>
      <p:grpSp>
        <p:nvGrpSpPr>
          <p:cNvPr id="11" name="Group 10"/>
          <p:cNvGrpSpPr/>
          <p:nvPr/>
        </p:nvGrpSpPr>
        <p:grpSpPr>
          <a:xfrm>
            <a:off x="0" y="-22510"/>
            <a:ext cx="12192000" cy="307777"/>
            <a:chOff x="0" y="-22510"/>
            <a:chExt cx="12192000" cy="307777"/>
          </a:xfrm>
        </p:grpSpPr>
        <p:sp>
          <p:nvSpPr>
            <p:cNvPr id="15" name="Rectangle 14"/>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6" name="TextBox 15"/>
            <p:cNvSpPr txBox="1"/>
            <p:nvPr/>
          </p:nvSpPr>
          <p:spPr>
            <a:xfrm>
              <a:off x="188780" y="-22510"/>
              <a:ext cx="3103285"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14  &gt;  Section 1  &gt;  B+ Tree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2019805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 grpId="0" animBg="1"/>
      <p:bldP spid="4" grpId="0"/>
      <p:bldP spid="14"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Tree Basics</a:t>
            </a:r>
            <a:endParaRPr lang="en-US" dirty="0"/>
          </a:p>
        </p:txBody>
      </p:sp>
      <p:graphicFrame>
        <p:nvGraphicFramePr>
          <p:cNvPr id="9" name="Group 4"/>
          <p:cNvGraphicFramePr>
            <a:graphicFrameLocks noGrp="1"/>
          </p:cNvGraphicFramePr>
          <p:nvPr>
            <p:extLst/>
          </p:nvPr>
        </p:nvGraphicFramePr>
        <p:xfrm>
          <a:off x="2449285" y="2149928"/>
          <a:ext cx="1828800" cy="685800"/>
        </p:xfrm>
        <a:graphic>
          <a:graphicData uri="http://schemas.openxmlformats.org/drawingml/2006/table">
            <a:tbl>
              <a:tblPr/>
              <a:tblGrid>
                <a:gridCol w="438150"/>
                <a:gridCol w="190500"/>
                <a:gridCol w="327025"/>
                <a:gridCol w="239713"/>
                <a:gridCol w="241300"/>
                <a:gridCol w="392112"/>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4" name="Straight Arrow Connector 3"/>
          <p:cNvCxnSpPr/>
          <p:nvPr/>
        </p:nvCxnSpPr>
        <p:spPr>
          <a:xfrm>
            <a:off x="3635829" y="2667001"/>
            <a:ext cx="119742" cy="6531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a:off x="2220686" y="2667001"/>
            <a:ext cx="391886" cy="6531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endCxn id="18" idx="0"/>
          </p:cNvCxnSpPr>
          <p:nvPr/>
        </p:nvCxnSpPr>
        <p:spPr>
          <a:xfrm>
            <a:off x="3128536" y="2666999"/>
            <a:ext cx="5232" cy="13841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endCxn id="22" idx="0"/>
          </p:cNvCxnSpPr>
          <p:nvPr/>
        </p:nvCxnSpPr>
        <p:spPr>
          <a:xfrm>
            <a:off x="4054644" y="2666999"/>
            <a:ext cx="1272976" cy="10331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1747854" y="3350376"/>
            <a:ext cx="926857" cy="461665"/>
          </a:xfrm>
          <a:prstGeom prst="rect">
            <a:avLst/>
          </a:prstGeom>
          <a:noFill/>
        </p:spPr>
        <p:txBody>
          <a:bodyPr wrap="none" rtlCol="0">
            <a:spAutoFit/>
          </a:bodyPr>
          <a:lstStyle/>
          <a:p>
            <a:r>
              <a:rPr lang="en-US" sz="2400" dirty="0"/>
              <a:t>k &lt; 10</a:t>
            </a:r>
          </a:p>
        </p:txBody>
      </p:sp>
      <mc:AlternateContent xmlns:mc="http://schemas.openxmlformats.org/markup-compatibility/2006" xmlns:a14="http://schemas.microsoft.com/office/drawing/2010/main">
        <mc:Choice Requires="a14">
          <p:sp>
            <p:nvSpPr>
              <p:cNvPr id="18" name="TextBox 17"/>
              <p:cNvSpPr txBox="1"/>
              <p:nvPr/>
            </p:nvSpPr>
            <p:spPr>
              <a:xfrm>
                <a:off x="2303284" y="4051185"/>
                <a:ext cx="1660968" cy="461665"/>
              </a:xfrm>
              <a:prstGeom prst="rect">
                <a:avLst/>
              </a:prstGeom>
              <a:noFill/>
            </p:spPr>
            <p:txBody>
              <a:bodyPr wrap="none" rtlCol="0">
                <a:spAutoFit/>
              </a:bodyPr>
              <a:lstStyle/>
              <a:p>
                <a:r>
                  <a:rPr lang="en-US" sz="2400" dirty="0"/>
                  <a:t>10 </a:t>
                </a:r>
                <a14:m>
                  <m:oMath xmlns:m="http://schemas.openxmlformats.org/officeDocument/2006/math">
                    <m:r>
                      <a:rPr lang="en-US" sz="2400" i="1">
                        <a:latin typeface="Cambria Math" charset="0"/>
                        <a:ea typeface="Cambria Math" charset="0"/>
                        <a:cs typeface="Cambria Math" charset="0"/>
                      </a:rPr>
                      <m:t>≤</m:t>
                    </m:r>
                    <m:r>
                      <a:rPr lang="en-US" sz="2400" i="1">
                        <a:latin typeface="Cambria Math" charset="0"/>
                        <a:ea typeface="Cambria Math" charset="0"/>
                        <a:cs typeface="Cambria Math" charset="0"/>
                      </a:rPr>
                      <m:t>𝑘</m:t>
                    </m:r>
                    <m:r>
                      <a:rPr lang="en-US" sz="2400" i="1">
                        <a:latin typeface="Cambria Math" charset="0"/>
                        <a:ea typeface="Cambria Math" charset="0"/>
                        <a:cs typeface="Cambria Math" charset="0"/>
                      </a:rPr>
                      <m:t> </m:t>
                    </m:r>
                  </m:oMath>
                </a14:m>
                <a:r>
                  <a:rPr lang="en-US" sz="2400" dirty="0"/>
                  <a:t>&lt; 20</a:t>
                </a:r>
              </a:p>
            </p:txBody>
          </p:sp>
        </mc:Choice>
        <mc:Fallback xmlns="">
          <p:sp>
            <p:nvSpPr>
              <p:cNvPr id="18" name="TextBox 17"/>
              <p:cNvSpPr txBox="1">
                <a:spLocks noRot="1" noChangeAspect="1" noMove="1" noResize="1" noEditPoints="1" noAdjustHandles="1" noChangeArrowheads="1" noChangeShapeType="1" noTextEdit="1"/>
              </p:cNvSpPr>
              <p:nvPr/>
            </p:nvSpPr>
            <p:spPr>
              <a:xfrm>
                <a:off x="2303284" y="4051185"/>
                <a:ext cx="1660968" cy="461665"/>
              </a:xfrm>
              <a:prstGeom prst="rect">
                <a:avLst/>
              </a:prstGeom>
              <a:blipFill rotWithShape="0">
                <a:blip r:embed="rId2"/>
                <a:stretch>
                  <a:fillRect l="-5882" t="-105333" r="-4412" b="-1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3224656" y="3339027"/>
                <a:ext cx="1660968" cy="461665"/>
              </a:xfrm>
              <a:prstGeom prst="rect">
                <a:avLst/>
              </a:prstGeom>
              <a:noFill/>
            </p:spPr>
            <p:txBody>
              <a:bodyPr wrap="none" rtlCol="0">
                <a:spAutoFit/>
              </a:bodyPr>
              <a:lstStyle/>
              <a:p>
                <a:r>
                  <a:rPr lang="en-US" sz="2400" dirty="0"/>
                  <a:t>20 </a:t>
                </a:r>
                <a14:m>
                  <m:oMath xmlns:m="http://schemas.openxmlformats.org/officeDocument/2006/math">
                    <m:r>
                      <a:rPr lang="en-US" sz="2400" i="1">
                        <a:latin typeface="Cambria Math" charset="0"/>
                        <a:ea typeface="Cambria Math" charset="0"/>
                        <a:cs typeface="Cambria Math" charset="0"/>
                      </a:rPr>
                      <m:t>≤</m:t>
                    </m:r>
                    <m:r>
                      <a:rPr lang="en-US" sz="2400" i="1">
                        <a:latin typeface="Cambria Math" charset="0"/>
                        <a:ea typeface="Cambria Math" charset="0"/>
                        <a:cs typeface="Cambria Math" charset="0"/>
                      </a:rPr>
                      <m:t>𝑘</m:t>
                    </m:r>
                    <m:r>
                      <a:rPr lang="en-US" sz="2400" i="1">
                        <a:latin typeface="Cambria Math" charset="0"/>
                        <a:ea typeface="Cambria Math" charset="0"/>
                        <a:cs typeface="Cambria Math" charset="0"/>
                      </a:rPr>
                      <m:t> </m:t>
                    </m:r>
                  </m:oMath>
                </a14:m>
                <a:r>
                  <a:rPr lang="en-US" sz="2400" dirty="0"/>
                  <a:t>&lt; 30</a:t>
                </a:r>
              </a:p>
            </p:txBody>
          </p:sp>
        </mc:Choice>
        <mc:Fallback xmlns="">
          <p:sp>
            <p:nvSpPr>
              <p:cNvPr id="20" name="TextBox 19"/>
              <p:cNvSpPr txBox="1">
                <a:spLocks noRot="1" noChangeAspect="1" noMove="1" noResize="1" noEditPoints="1" noAdjustHandles="1" noChangeArrowheads="1" noChangeShapeType="1" noTextEdit="1"/>
              </p:cNvSpPr>
              <p:nvPr/>
            </p:nvSpPr>
            <p:spPr>
              <a:xfrm>
                <a:off x="3224656" y="3339027"/>
                <a:ext cx="1660968" cy="461665"/>
              </a:xfrm>
              <a:prstGeom prst="rect">
                <a:avLst/>
              </a:prstGeom>
              <a:blipFill rotWithShape="0">
                <a:blip r:embed="rId3"/>
                <a:stretch>
                  <a:fillRect l="-5882" t="-105333" r="-4412" b="-1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4797699" y="3700187"/>
                <a:ext cx="1059842" cy="461665"/>
              </a:xfrm>
              <a:prstGeom prst="rect">
                <a:avLst/>
              </a:prstGeom>
              <a:noFill/>
            </p:spPr>
            <p:txBody>
              <a:bodyPr wrap="none" rtlCol="0">
                <a:spAutoFit/>
              </a:bodyPr>
              <a:lstStyle/>
              <a:p>
                <a:r>
                  <a:rPr lang="en-US" sz="2400" dirty="0"/>
                  <a:t>30 </a:t>
                </a:r>
                <a14:m>
                  <m:oMath xmlns:m="http://schemas.openxmlformats.org/officeDocument/2006/math">
                    <m:r>
                      <a:rPr lang="en-US" sz="2400" i="1">
                        <a:latin typeface="Cambria Math" charset="0"/>
                        <a:ea typeface="Cambria Math" charset="0"/>
                        <a:cs typeface="Cambria Math" charset="0"/>
                      </a:rPr>
                      <m:t>≤</m:t>
                    </m:r>
                    <m:r>
                      <a:rPr lang="en-US" sz="2400" i="1">
                        <a:latin typeface="Cambria Math" charset="0"/>
                        <a:ea typeface="Cambria Math" charset="0"/>
                        <a:cs typeface="Cambria Math" charset="0"/>
                      </a:rPr>
                      <m:t>𝑘</m:t>
                    </m:r>
                  </m:oMath>
                </a14:m>
                <a:endParaRPr lang="en-US" sz="2400" dirty="0"/>
              </a:p>
            </p:txBody>
          </p:sp>
        </mc:Choice>
        <mc:Fallback xmlns="">
          <p:sp>
            <p:nvSpPr>
              <p:cNvPr id="22" name="TextBox 21"/>
              <p:cNvSpPr txBox="1">
                <a:spLocks noRot="1" noChangeAspect="1" noMove="1" noResize="1" noEditPoints="1" noAdjustHandles="1" noChangeArrowheads="1" noChangeShapeType="1" noTextEdit="1"/>
              </p:cNvSpPr>
              <p:nvPr/>
            </p:nvSpPr>
            <p:spPr>
              <a:xfrm>
                <a:off x="4797699" y="3700187"/>
                <a:ext cx="1059842" cy="461665"/>
              </a:xfrm>
              <a:prstGeom prst="rect">
                <a:avLst/>
              </a:prstGeom>
              <a:blipFill rotWithShape="0">
                <a:blip r:embed="rId4"/>
                <a:stretch>
                  <a:fillRect l="-8621" t="-10526" b="-28947"/>
                </a:stretch>
              </a:blipFill>
            </p:spPr>
            <p:txBody>
              <a:bodyPr/>
              <a:lstStyle/>
              <a:p>
                <a:r>
                  <a:rPr lang="en-US">
                    <a:noFill/>
                  </a:rPr>
                  <a:t> </a:t>
                </a:r>
              </a:p>
            </p:txBody>
          </p:sp>
        </mc:Fallback>
      </mc:AlternateContent>
      <p:sp>
        <p:nvSpPr>
          <p:cNvPr id="21" name="Rounded Rectangle 20"/>
          <p:cNvSpPr/>
          <p:nvPr/>
        </p:nvSpPr>
        <p:spPr>
          <a:xfrm>
            <a:off x="2400538" y="2431371"/>
            <a:ext cx="1981200" cy="463826"/>
          </a:xfrm>
          <a:prstGeom prst="roundRect">
            <a:avLst/>
          </a:prstGeom>
          <a:solidFill>
            <a:schemeClr val="accent2">
              <a:alpha val="22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305194" y="2186230"/>
            <a:ext cx="3136980" cy="95410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smtClean="0">
                <a:latin typeface="+mj-lt"/>
              </a:rPr>
              <a:t>The </a:t>
            </a:r>
            <a:r>
              <a:rPr lang="en-US" sz="2800" i="1" dirty="0" smtClean="0">
                <a:latin typeface="+mj-lt"/>
              </a:rPr>
              <a:t>n </a:t>
            </a:r>
            <a:r>
              <a:rPr lang="en-US" sz="2800" dirty="0" smtClean="0">
                <a:latin typeface="+mj-lt"/>
              </a:rPr>
              <a:t>keys in a node define </a:t>
            </a:r>
            <a:r>
              <a:rPr lang="en-US" sz="2800" i="1" dirty="0" smtClean="0">
                <a:latin typeface="+mj-lt"/>
              </a:rPr>
              <a:t>n+1 </a:t>
            </a:r>
            <a:r>
              <a:rPr lang="en-US" sz="2800" dirty="0" smtClean="0">
                <a:latin typeface="+mj-lt"/>
              </a:rPr>
              <a:t>ranges </a:t>
            </a:r>
            <a:endParaRPr lang="en-US" sz="2800" dirty="0">
              <a:latin typeface="+mj-lt"/>
            </a:endParaRPr>
          </a:p>
        </p:txBody>
      </p:sp>
      <p:grpSp>
        <p:nvGrpSpPr>
          <p:cNvPr id="19" name="Group 18"/>
          <p:cNvGrpSpPr/>
          <p:nvPr/>
        </p:nvGrpSpPr>
        <p:grpSpPr>
          <a:xfrm>
            <a:off x="0" y="-22510"/>
            <a:ext cx="12192000" cy="307777"/>
            <a:chOff x="0" y="-22510"/>
            <a:chExt cx="12192000" cy="307777"/>
          </a:xfrm>
        </p:grpSpPr>
        <p:sp>
          <p:nvSpPr>
            <p:cNvPr id="27" name="Rectangle 2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28" name="TextBox 27"/>
            <p:cNvSpPr txBox="1"/>
            <p:nvPr/>
          </p:nvSpPr>
          <p:spPr>
            <a:xfrm>
              <a:off x="188780" y="-22510"/>
              <a:ext cx="3103285"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14  &gt;  Section 1  &gt;  B+ Tree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60017328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Tree Basics</a:t>
            </a:r>
            <a:endParaRPr lang="en-US" dirty="0"/>
          </a:p>
        </p:txBody>
      </p:sp>
      <p:graphicFrame>
        <p:nvGraphicFramePr>
          <p:cNvPr id="9" name="Group 4"/>
          <p:cNvGraphicFramePr>
            <a:graphicFrameLocks noGrp="1"/>
          </p:cNvGraphicFramePr>
          <p:nvPr>
            <p:extLst/>
          </p:nvPr>
        </p:nvGraphicFramePr>
        <p:xfrm>
          <a:off x="2449285" y="2149928"/>
          <a:ext cx="1828800" cy="685800"/>
        </p:xfrm>
        <a:graphic>
          <a:graphicData uri="http://schemas.openxmlformats.org/drawingml/2006/table">
            <a:tbl>
              <a:tblPr/>
              <a:tblGrid>
                <a:gridCol w="438150"/>
                <a:gridCol w="190500"/>
                <a:gridCol w="327025"/>
                <a:gridCol w="239713"/>
                <a:gridCol w="241300"/>
                <a:gridCol w="392112"/>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5" name="Straight Arrow Connector 4"/>
          <p:cNvCxnSpPr/>
          <p:nvPr/>
        </p:nvCxnSpPr>
        <p:spPr>
          <a:xfrm>
            <a:off x="3570513" y="2680758"/>
            <a:ext cx="1012372" cy="659692"/>
          </a:xfrm>
          <a:prstGeom prst="straightConnector1">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1716871" y="1592968"/>
            <a:ext cx="2561214" cy="369332"/>
          </a:xfrm>
          <a:prstGeom prst="rect">
            <a:avLst/>
          </a:prstGeom>
          <a:solidFill>
            <a:schemeClr val="accent1">
              <a:lumMod val="20000"/>
              <a:lumOff val="80000"/>
            </a:schemeClr>
          </a:solidFill>
        </p:spPr>
        <p:txBody>
          <a:bodyPr wrap="none" rtlCol="0">
            <a:spAutoFit/>
          </a:bodyPr>
          <a:lstStyle/>
          <a:p>
            <a:r>
              <a:rPr lang="en-US" dirty="0"/>
              <a:t>Non-leaf </a:t>
            </a:r>
            <a:r>
              <a:rPr lang="en-US"/>
              <a:t>or </a:t>
            </a:r>
            <a:r>
              <a:rPr lang="en-US" i="1"/>
              <a:t>internal </a:t>
            </a:r>
            <a:r>
              <a:rPr lang="en-US"/>
              <a:t>node</a:t>
            </a:r>
          </a:p>
        </p:txBody>
      </p:sp>
      <p:sp>
        <p:nvSpPr>
          <p:cNvPr id="14" name="Rounded Rectangle 13"/>
          <p:cNvSpPr/>
          <p:nvPr/>
        </p:nvSpPr>
        <p:spPr>
          <a:xfrm>
            <a:off x="3346174" y="2431371"/>
            <a:ext cx="609600" cy="463826"/>
          </a:xfrm>
          <a:prstGeom prst="roundRect">
            <a:avLst/>
          </a:prstGeom>
          <a:solidFill>
            <a:schemeClr val="accent2">
              <a:alpha val="22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Group 4"/>
          <p:cNvGraphicFramePr>
            <a:graphicFrameLocks noGrp="1"/>
          </p:cNvGraphicFramePr>
          <p:nvPr>
            <p:extLst/>
          </p:nvPr>
        </p:nvGraphicFramePr>
        <p:xfrm>
          <a:off x="3668485" y="3442015"/>
          <a:ext cx="1828800" cy="685800"/>
        </p:xfrm>
        <a:graphic>
          <a:graphicData uri="http://schemas.openxmlformats.org/drawingml/2006/table">
            <a:tbl>
              <a:tblPr/>
              <a:tblGrid>
                <a:gridCol w="438150"/>
                <a:gridCol w="190500"/>
                <a:gridCol w="327025"/>
                <a:gridCol w="239713"/>
                <a:gridCol w="241300"/>
                <a:gridCol w="392112"/>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 name="TextBox 15"/>
          <p:cNvSpPr txBox="1"/>
          <p:nvPr/>
        </p:nvSpPr>
        <p:spPr>
          <a:xfrm>
            <a:off x="6305193" y="2186230"/>
            <a:ext cx="4435693" cy="1815882"/>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smtClean="0">
                <a:latin typeface="+mj-lt"/>
              </a:rPr>
              <a:t>For each range, in a </a:t>
            </a:r>
            <a:r>
              <a:rPr lang="en-US" sz="2800" i="1" dirty="0" smtClean="0">
                <a:latin typeface="+mj-lt"/>
              </a:rPr>
              <a:t>non-leaf </a:t>
            </a:r>
            <a:r>
              <a:rPr lang="en-US" sz="2800" dirty="0" smtClean="0">
                <a:latin typeface="+mj-lt"/>
              </a:rPr>
              <a:t>node, there is a </a:t>
            </a:r>
            <a:r>
              <a:rPr lang="en-US" sz="2800" b="1" dirty="0" smtClean="0">
                <a:latin typeface="+mj-lt"/>
              </a:rPr>
              <a:t>pointer</a:t>
            </a:r>
            <a:r>
              <a:rPr lang="en-US" sz="2800" dirty="0" smtClean="0">
                <a:latin typeface="+mj-lt"/>
              </a:rPr>
              <a:t> to another node with keys in that range</a:t>
            </a:r>
            <a:endParaRPr lang="en-US" sz="2800" dirty="0">
              <a:latin typeface="+mj-lt"/>
            </a:endParaRPr>
          </a:p>
        </p:txBody>
      </p:sp>
      <p:grpSp>
        <p:nvGrpSpPr>
          <p:cNvPr id="12" name="Group 11"/>
          <p:cNvGrpSpPr/>
          <p:nvPr/>
        </p:nvGrpSpPr>
        <p:grpSpPr>
          <a:xfrm>
            <a:off x="0" y="-22510"/>
            <a:ext cx="12192000" cy="307777"/>
            <a:chOff x="0" y="-22510"/>
            <a:chExt cx="12192000" cy="307777"/>
          </a:xfrm>
        </p:grpSpPr>
        <p:sp>
          <p:nvSpPr>
            <p:cNvPr id="13" name="Rectangle 12"/>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20" name="TextBox 19"/>
            <p:cNvSpPr txBox="1"/>
            <p:nvPr/>
          </p:nvSpPr>
          <p:spPr>
            <a:xfrm>
              <a:off x="188780" y="-22510"/>
              <a:ext cx="3103285"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14  &gt;  Section 1  &gt;  B+ Tree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17460557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Tree Basics</a:t>
            </a:r>
            <a:endParaRPr lang="en-US" dirty="0"/>
          </a:p>
        </p:txBody>
      </p:sp>
      <p:graphicFrame>
        <p:nvGraphicFramePr>
          <p:cNvPr id="9" name="Group 4"/>
          <p:cNvGraphicFramePr>
            <a:graphicFrameLocks noGrp="1"/>
          </p:cNvGraphicFramePr>
          <p:nvPr>
            <p:extLst/>
          </p:nvPr>
        </p:nvGraphicFramePr>
        <p:xfrm>
          <a:off x="2449285" y="2149928"/>
          <a:ext cx="1828800" cy="685800"/>
        </p:xfrm>
        <a:graphic>
          <a:graphicData uri="http://schemas.openxmlformats.org/drawingml/2006/table">
            <a:tbl>
              <a:tblPr/>
              <a:tblGrid>
                <a:gridCol w="438150"/>
                <a:gridCol w="190500"/>
                <a:gridCol w="327025"/>
                <a:gridCol w="239713"/>
                <a:gridCol w="241300"/>
                <a:gridCol w="392112"/>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TextBox 9"/>
          <p:cNvSpPr txBox="1"/>
          <p:nvPr/>
        </p:nvSpPr>
        <p:spPr>
          <a:xfrm>
            <a:off x="8103138" y="971975"/>
            <a:ext cx="3567541" cy="1200329"/>
          </a:xfrm>
          <a:prstGeom prst="rect">
            <a:avLst/>
          </a:prstGeom>
          <a:noFill/>
        </p:spPr>
        <p:txBody>
          <a:bodyPr wrap="square" rtlCol="0">
            <a:spAutoFit/>
          </a:bodyPr>
          <a:lstStyle/>
          <a:p>
            <a:r>
              <a:rPr lang="en-US" sz="2400" dirty="0"/>
              <a:t>Leaf nodes also have between </a:t>
            </a:r>
            <a:r>
              <a:rPr lang="en-US" sz="2400" i="1" dirty="0"/>
              <a:t>d </a:t>
            </a:r>
            <a:r>
              <a:rPr lang="en-US" sz="2400" dirty="0"/>
              <a:t>and </a:t>
            </a:r>
            <a:r>
              <a:rPr lang="en-US" sz="2400" i="1" dirty="0"/>
              <a:t>2d </a:t>
            </a:r>
            <a:r>
              <a:rPr lang="en-US" sz="2400" dirty="0"/>
              <a:t>keys, </a:t>
            </a:r>
            <a:r>
              <a:rPr lang="en-US" sz="2400" dirty="0" smtClean="0"/>
              <a:t>and are different in that:</a:t>
            </a:r>
            <a:endParaRPr lang="en-US" sz="2400" dirty="0"/>
          </a:p>
        </p:txBody>
      </p:sp>
      <p:cxnSp>
        <p:nvCxnSpPr>
          <p:cNvPr id="5" name="Straight Arrow Connector 4"/>
          <p:cNvCxnSpPr>
            <a:endCxn id="19" idx="0"/>
          </p:cNvCxnSpPr>
          <p:nvPr/>
        </p:nvCxnSpPr>
        <p:spPr>
          <a:xfrm flipH="1">
            <a:off x="3091543" y="2680758"/>
            <a:ext cx="557248" cy="10588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19" name="Group 113"/>
          <p:cNvGraphicFramePr>
            <a:graphicFrameLocks noGrp="1"/>
          </p:cNvGraphicFramePr>
          <p:nvPr>
            <p:extLst/>
          </p:nvPr>
        </p:nvGraphicFramePr>
        <p:xfrm>
          <a:off x="1915886" y="3739619"/>
          <a:ext cx="2351315" cy="718458"/>
        </p:xfrm>
        <a:graphic>
          <a:graphicData uri="http://schemas.openxmlformats.org/drawingml/2006/table">
            <a:tbl>
              <a:tblPr/>
              <a:tblGrid>
                <a:gridCol w="328905"/>
                <a:gridCol w="272920"/>
                <a:gridCol w="272921"/>
                <a:gridCol w="272920"/>
                <a:gridCol w="328905"/>
                <a:gridCol w="272920"/>
                <a:gridCol w="272921"/>
                <a:gridCol w="328903"/>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sp>
        <p:nvSpPr>
          <p:cNvPr id="8" name="TextBox 7"/>
          <p:cNvSpPr txBox="1"/>
          <p:nvPr/>
        </p:nvSpPr>
        <p:spPr>
          <a:xfrm>
            <a:off x="5836569" y="3174736"/>
            <a:ext cx="1201419" cy="369332"/>
          </a:xfrm>
          <a:prstGeom prst="rect">
            <a:avLst/>
          </a:prstGeom>
          <a:solidFill>
            <a:schemeClr val="accent1">
              <a:lumMod val="20000"/>
              <a:lumOff val="80000"/>
            </a:schemeClr>
          </a:solidFill>
        </p:spPr>
        <p:txBody>
          <a:bodyPr wrap="none" rtlCol="0">
            <a:spAutoFit/>
          </a:bodyPr>
          <a:lstStyle/>
          <a:p>
            <a:r>
              <a:rPr lang="en-US" dirty="0"/>
              <a:t>Leaf</a:t>
            </a:r>
            <a:r>
              <a:rPr lang="en-US" i="1" dirty="0"/>
              <a:t> </a:t>
            </a:r>
            <a:r>
              <a:rPr lang="en-US" dirty="0"/>
              <a:t>nodes</a:t>
            </a:r>
          </a:p>
        </p:txBody>
      </p:sp>
      <p:graphicFrame>
        <p:nvGraphicFramePr>
          <p:cNvPr id="11" name="Group 113"/>
          <p:cNvGraphicFramePr>
            <a:graphicFrameLocks noGrp="1"/>
          </p:cNvGraphicFramePr>
          <p:nvPr>
            <p:extLst/>
          </p:nvPr>
        </p:nvGraphicFramePr>
        <p:xfrm>
          <a:off x="4738243" y="3728733"/>
          <a:ext cx="2351315" cy="718458"/>
        </p:xfrm>
        <a:graphic>
          <a:graphicData uri="http://schemas.openxmlformats.org/drawingml/2006/table">
            <a:tbl>
              <a:tblPr/>
              <a:tblGrid>
                <a:gridCol w="328905"/>
                <a:gridCol w="272920"/>
                <a:gridCol w="272921"/>
                <a:gridCol w="272920"/>
                <a:gridCol w="328905"/>
                <a:gridCol w="272920"/>
                <a:gridCol w="272921"/>
                <a:gridCol w="328903"/>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cxnSp>
        <p:nvCxnSpPr>
          <p:cNvPr id="12" name="Straight Arrow Connector 11"/>
          <p:cNvCxnSpPr>
            <a:endCxn id="11" idx="0"/>
          </p:cNvCxnSpPr>
          <p:nvPr/>
        </p:nvCxnSpPr>
        <p:spPr>
          <a:xfrm>
            <a:off x="4071258" y="2680758"/>
            <a:ext cx="1842642" cy="1047975"/>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1716871" y="1592968"/>
            <a:ext cx="2561214" cy="369332"/>
          </a:xfrm>
          <a:prstGeom prst="rect">
            <a:avLst/>
          </a:prstGeom>
          <a:solidFill>
            <a:schemeClr val="accent1">
              <a:lumMod val="20000"/>
              <a:lumOff val="80000"/>
            </a:schemeClr>
          </a:solidFill>
        </p:spPr>
        <p:txBody>
          <a:bodyPr wrap="none" rtlCol="0">
            <a:spAutoFit/>
          </a:bodyPr>
          <a:lstStyle/>
          <a:p>
            <a:r>
              <a:rPr lang="en-US" dirty="0"/>
              <a:t>Non-leaf </a:t>
            </a:r>
            <a:r>
              <a:rPr lang="en-US"/>
              <a:t>or </a:t>
            </a:r>
            <a:r>
              <a:rPr lang="en-US" i="1"/>
              <a:t>internal </a:t>
            </a:r>
            <a:r>
              <a:rPr lang="en-US"/>
              <a:t>node</a:t>
            </a:r>
          </a:p>
        </p:txBody>
      </p:sp>
      <p:graphicFrame>
        <p:nvGraphicFramePr>
          <p:cNvPr id="49" name="Group 113"/>
          <p:cNvGraphicFramePr>
            <a:graphicFrameLocks noGrp="1"/>
          </p:cNvGraphicFramePr>
          <p:nvPr>
            <p:extLst/>
          </p:nvPr>
        </p:nvGraphicFramePr>
        <p:xfrm>
          <a:off x="298102" y="3739619"/>
          <a:ext cx="1147666" cy="718458"/>
        </p:xfrm>
        <a:graphic>
          <a:graphicData uri="http://schemas.openxmlformats.org/drawingml/2006/table">
            <a:tbl>
              <a:tblPr/>
              <a:tblGrid>
                <a:gridCol w="328905"/>
                <a:gridCol w="272920"/>
                <a:gridCol w="272921"/>
                <a:gridCol w="272920"/>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17</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cxnSp>
        <p:nvCxnSpPr>
          <p:cNvPr id="51" name="Straight Arrow Connector 50"/>
          <p:cNvCxnSpPr>
            <a:endCxn id="49" idx="0"/>
          </p:cNvCxnSpPr>
          <p:nvPr/>
        </p:nvCxnSpPr>
        <p:spPr>
          <a:xfrm flipH="1">
            <a:off x="871935" y="2680758"/>
            <a:ext cx="2315132" cy="10588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flipH="1">
            <a:off x="-119270" y="2653921"/>
            <a:ext cx="2803778" cy="102119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21" name="Group 20"/>
          <p:cNvGrpSpPr/>
          <p:nvPr/>
        </p:nvGrpSpPr>
        <p:grpSpPr>
          <a:xfrm>
            <a:off x="0" y="-22510"/>
            <a:ext cx="12192000" cy="307777"/>
            <a:chOff x="0" y="-22510"/>
            <a:chExt cx="12192000" cy="307777"/>
          </a:xfrm>
        </p:grpSpPr>
        <p:sp>
          <p:nvSpPr>
            <p:cNvPr id="22" name="Rectangle 21"/>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23" name="TextBox 22"/>
            <p:cNvSpPr txBox="1"/>
            <p:nvPr/>
          </p:nvSpPr>
          <p:spPr>
            <a:xfrm>
              <a:off x="188780" y="-22510"/>
              <a:ext cx="3103285"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14  &gt;  Section 1  &gt;  B+ Tree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92628302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Tree Basics</a:t>
            </a:r>
            <a:endParaRPr lang="en-US" dirty="0"/>
          </a:p>
        </p:txBody>
      </p:sp>
      <p:graphicFrame>
        <p:nvGraphicFramePr>
          <p:cNvPr id="9" name="Group 4"/>
          <p:cNvGraphicFramePr>
            <a:graphicFrameLocks noGrp="1"/>
          </p:cNvGraphicFramePr>
          <p:nvPr>
            <p:extLst/>
          </p:nvPr>
        </p:nvGraphicFramePr>
        <p:xfrm>
          <a:off x="2449285" y="2149928"/>
          <a:ext cx="1828800" cy="685800"/>
        </p:xfrm>
        <a:graphic>
          <a:graphicData uri="http://schemas.openxmlformats.org/drawingml/2006/table">
            <a:tbl>
              <a:tblPr/>
              <a:tblGrid>
                <a:gridCol w="438150"/>
                <a:gridCol w="190500"/>
                <a:gridCol w="327025"/>
                <a:gridCol w="239713"/>
                <a:gridCol w="241300"/>
                <a:gridCol w="392112"/>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5" name="Straight Arrow Connector 4"/>
          <p:cNvCxnSpPr>
            <a:endCxn id="19" idx="0"/>
          </p:cNvCxnSpPr>
          <p:nvPr/>
        </p:nvCxnSpPr>
        <p:spPr>
          <a:xfrm flipH="1">
            <a:off x="3091543" y="2680758"/>
            <a:ext cx="557248" cy="10588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19" name="Group 113"/>
          <p:cNvGraphicFramePr>
            <a:graphicFrameLocks noGrp="1"/>
          </p:cNvGraphicFramePr>
          <p:nvPr>
            <p:extLst/>
          </p:nvPr>
        </p:nvGraphicFramePr>
        <p:xfrm>
          <a:off x="1915886" y="3739619"/>
          <a:ext cx="2351315" cy="718458"/>
        </p:xfrm>
        <a:graphic>
          <a:graphicData uri="http://schemas.openxmlformats.org/drawingml/2006/table">
            <a:tbl>
              <a:tblPr/>
              <a:tblGrid>
                <a:gridCol w="328905"/>
                <a:gridCol w="272920"/>
                <a:gridCol w="272921"/>
                <a:gridCol w="272920"/>
                <a:gridCol w="328905"/>
                <a:gridCol w="272920"/>
                <a:gridCol w="272921"/>
                <a:gridCol w="328903"/>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sp>
        <p:nvSpPr>
          <p:cNvPr id="8" name="TextBox 7"/>
          <p:cNvSpPr txBox="1"/>
          <p:nvPr/>
        </p:nvSpPr>
        <p:spPr>
          <a:xfrm>
            <a:off x="5836569" y="3174736"/>
            <a:ext cx="1201419" cy="369332"/>
          </a:xfrm>
          <a:prstGeom prst="rect">
            <a:avLst/>
          </a:prstGeom>
          <a:solidFill>
            <a:schemeClr val="accent1">
              <a:lumMod val="20000"/>
              <a:lumOff val="80000"/>
            </a:schemeClr>
          </a:solidFill>
        </p:spPr>
        <p:txBody>
          <a:bodyPr wrap="none" rtlCol="0">
            <a:spAutoFit/>
          </a:bodyPr>
          <a:lstStyle/>
          <a:p>
            <a:r>
              <a:rPr lang="en-US" dirty="0"/>
              <a:t>Leaf</a:t>
            </a:r>
            <a:r>
              <a:rPr lang="en-US" i="1" dirty="0"/>
              <a:t> </a:t>
            </a:r>
            <a:r>
              <a:rPr lang="en-US" dirty="0"/>
              <a:t>nodes</a:t>
            </a:r>
          </a:p>
        </p:txBody>
      </p:sp>
      <p:graphicFrame>
        <p:nvGraphicFramePr>
          <p:cNvPr id="11" name="Group 113"/>
          <p:cNvGraphicFramePr>
            <a:graphicFrameLocks noGrp="1"/>
          </p:cNvGraphicFramePr>
          <p:nvPr>
            <p:extLst/>
          </p:nvPr>
        </p:nvGraphicFramePr>
        <p:xfrm>
          <a:off x="4738243" y="3728733"/>
          <a:ext cx="2351315" cy="718458"/>
        </p:xfrm>
        <a:graphic>
          <a:graphicData uri="http://schemas.openxmlformats.org/drawingml/2006/table">
            <a:tbl>
              <a:tblPr/>
              <a:tblGrid>
                <a:gridCol w="328905"/>
                <a:gridCol w="272920"/>
                <a:gridCol w="272921"/>
                <a:gridCol w="272920"/>
                <a:gridCol w="328905"/>
                <a:gridCol w="272920"/>
                <a:gridCol w="272921"/>
                <a:gridCol w="328903"/>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cxnSp>
        <p:nvCxnSpPr>
          <p:cNvPr id="12" name="Straight Arrow Connector 11"/>
          <p:cNvCxnSpPr>
            <a:endCxn id="11" idx="0"/>
          </p:cNvCxnSpPr>
          <p:nvPr/>
        </p:nvCxnSpPr>
        <p:spPr>
          <a:xfrm>
            <a:off x="4071258" y="2680758"/>
            <a:ext cx="1842642" cy="1047975"/>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1716871" y="1592968"/>
            <a:ext cx="2561214" cy="369332"/>
          </a:xfrm>
          <a:prstGeom prst="rect">
            <a:avLst/>
          </a:prstGeom>
          <a:solidFill>
            <a:schemeClr val="accent1">
              <a:lumMod val="20000"/>
              <a:lumOff val="80000"/>
            </a:schemeClr>
          </a:solidFill>
        </p:spPr>
        <p:txBody>
          <a:bodyPr wrap="none" rtlCol="0">
            <a:spAutoFit/>
          </a:bodyPr>
          <a:lstStyle/>
          <a:p>
            <a:r>
              <a:rPr lang="en-US" dirty="0"/>
              <a:t>Non-leaf </a:t>
            </a:r>
            <a:r>
              <a:rPr lang="en-US"/>
              <a:t>or </a:t>
            </a:r>
            <a:r>
              <a:rPr lang="en-US" i="1"/>
              <a:t>internal </a:t>
            </a:r>
            <a:r>
              <a:rPr lang="en-US"/>
              <a:t>node</a:t>
            </a:r>
          </a:p>
        </p:txBody>
      </p:sp>
      <p:graphicFrame>
        <p:nvGraphicFramePr>
          <p:cNvPr id="49" name="Group 113"/>
          <p:cNvGraphicFramePr>
            <a:graphicFrameLocks noGrp="1"/>
          </p:cNvGraphicFramePr>
          <p:nvPr>
            <p:extLst/>
          </p:nvPr>
        </p:nvGraphicFramePr>
        <p:xfrm>
          <a:off x="298102" y="3739619"/>
          <a:ext cx="1147666" cy="718458"/>
        </p:xfrm>
        <a:graphic>
          <a:graphicData uri="http://schemas.openxmlformats.org/drawingml/2006/table">
            <a:tbl>
              <a:tblPr/>
              <a:tblGrid>
                <a:gridCol w="328905"/>
                <a:gridCol w="272920"/>
                <a:gridCol w="272921"/>
                <a:gridCol w="272920"/>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17</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cxnSp>
        <p:nvCxnSpPr>
          <p:cNvPr id="51" name="Straight Arrow Connector 50"/>
          <p:cNvCxnSpPr>
            <a:endCxn id="49" idx="0"/>
          </p:cNvCxnSpPr>
          <p:nvPr/>
        </p:nvCxnSpPr>
        <p:spPr>
          <a:xfrm flipH="1">
            <a:off x="871935" y="2680758"/>
            <a:ext cx="2315132" cy="10588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flipH="1">
            <a:off x="-119270" y="2653921"/>
            <a:ext cx="2803778" cy="102119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flipH="1">
            <a:off x="1540346" y="4256838"/>
            <a:ext cx="587384"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H="1">
            <a:off x="2277786" y="4249876"/>
            <a:ext cx="322547"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a:off x="3044079" y="4249876"/>
            <a:ext cx="165373"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a:off x="3645845" y="4256838"/>
            <a:ext cx="164526" cy="8254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p:nvPr/>
        </p:nvCxnSpPr>
        <p:spPr>
          <a:xfrm flipH="1">
            <a:off x="4576665" y="4249876"/>
            <a:ext cx="374983"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H="1">
            <a:off x="5342958" y="4249876"/>
            <a:ext cx="52233"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p:nvPr/>
        </p:nvCxnSpPr>
        <p:spPr>
          <a:xfrm>
            <a:off x="5961832" y="4249876"/>
            <a:ext cx="147419"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6456838" y="4256838"/>
            <a:ext cx="418704" cy="8254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6" name="Straight Arrow Connector 85"/>
          <p:cNvCxnSpPr/>
          <p:nvPr/>
        </p:nvCxnSpPr>
        <p:spPr>
          <a:xfrm>
            <a:off x="898694" y="4279115"/>
            <a:ext cx="8122" cy="80318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9" name="Straight Arrow Connector 88"/>
          <p:cNvCxnSpPr/>
          <p:nvPr/>
        </p:nvCxnSpPr>
        <p:spPr>
          <a:xfrm flipH="1">
            <a:off x="301915" y="4286077"/>
            <a:ext cx="164912" cy="803184"/>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8103138" y="971975"/>
            <a:ext cx="3567541" cy="1200329"/>
          </a:xfrm>
          <a:prstGeom prst="rect">
            <a:avLst/>
          </a:prstGeom>
          <a:noFill/>
        </p:spPr>
        <p:txBody>
          <a:bodyPr wrap="square" rtlCol="0">
            <a:spAutoFit/>
          </a:bodyPr>
          <a:lstStyle/>
          <a:p>
            <a:r>
              <a:rPr lang="en-US" sz="2400" dirty="0"/>
              <a:t>Leaf nodes also have between </a:t>
            </a:r>
            <a:r>
              <a:rPr lang="en-US" sz="2400" i="1" dirty="0"/>
              <a:t>d </a:t>
            </a:r>
            <a:r>
              <a:rPr lang="en-US" sz="2400" dirty="0"/>
              <a:t>and </a:t>
            </a:r>
            <a:r>
              <a:rPr lang="en-US" sz="2400" i="1" dirty="0"/>
              <a:t>2d </a:t>
            </a:r>
            <a:r>
              <a:rPr lang="en-US" sz="2400" dirty="0"/>
              <a:t>keys, </a:t>
            </a:r>
            <a:r>
              <a:rPr lang="en-US" sz="2400" dirty="0" smtClean="0"/>
              <a:t>and are different in that:</a:t>
            </a:r>
            <a:endParaRPr lang="en-US" sz="2400" dirty="0"/>
          </a:p>
        </p:txBody>
      </p:sp>
      <p:sp>
        <p:nvSpPr>
          <p:cNvPr id="42" name="TextBox 41"/>
          <p:cNvSpPr txBox="1"/>
          <p:nvPr/>
        </p:nvSpPr>
        <p:spPr>
          <a:xfrm>
            <a:off x="8103138" y="2492828"/>
            <a:ext cx="3704549" cy="95410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smtClean="0">
                <a:latin typeface="+mj-lt"/>
              </a:rPr>
              <a:t>Their key slots contain pointers to data records</a:t>
            </a:r>
            <a:endParaRPr lang="en-US" sz="2800" dirty="0">
              <a:latin typeface="+mj-lt"/>
            </a:endParaRPr>
          </a:p>
        </p:txBody>
      </p:sp>
      <p:sp>
        <p:nvSpPr>
          <p:cNvPr id="43" name="Rounded Rectangle 42"/>
          <p:cNvSpPr/>
          <p:nvPr/>
        </p:nvSpPr>
        <p:spPr>
          <a:xfrm>
            <a:off x="6173633" y="4038046"/>
            <a:ext cx="609600" cy="463826"/>
          </a:xfrm>
          <a:prstGeom prst="roundRect">
            <a:avLst/>
          </a:prstGeom>
          <a:solidFill>
            <a:schemeClr val="accent2">
              <a:alpha val="22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1302140" y="5089260"/>
            <a:ext cx="418704" cy="369332"/>
          </a:xfrm>
          <a:prstGeom prst="rect">
            <a:avLst/>
          </a:prstGeom>
          <a:solidFill>
            <a:schemeClr val="accent3">
              <a:lumMod val="20000"/>
              <a:lumOff val="80000"/>
            </a:schemeClr>
          </a:solidFill>
        </p:spPr>
        <p:txBody>
          <a:bodyPr wrap="none" rtlCol="0">
            <a:spAutoFit/>
          </a:bodyPr>
          <a:lstStyle/>
          <a:p>
            <a:r>
              <a:rPr lang="en-US" dirty="0" smtClean="0"/>
              <a:t>21</a:t>
            </a:r>
            <a:endParaRPr lang="en-US" dirty="0"/>
          </a:p>
        </p:txBody>
      </p:sp>
      <p:sp>
        <p:nvSpPr>
          <p:cNvPr id="45" name="TextBox 44"/>
          <p:cNvSpPr txBox="1"/>
          <p:nvPr/>
        </p:nvSpPr>
        <p:spPr>
          <a:xfrm>
            <a:off x="2068433" y="5082298"/>
            <a:ext cx="418704" cy="369332"/>
          </a:xfrm>
          <a:prstGeom prst="rect">
            <a:avLst/>
          </a:prstGeom>
          <a:solidFill>
            <a:schemeClr val="accent3">
              <a:lumMod val="20000"/>
              <a:lumOff val="80000"/>
            </a:schemeClr>
          </a:solidFill>
        </p:spPr>
        <p:txBody>
          <a:bodyPr wrap="none" rtlCol="0">
            <a:spAutoFit/>
          </a:bodyPr>
          <a:lstStyle/>
          <a:p>
            <a:r>
              <a:rPr lang="en-US" dirty="0" smtClean="0"/>
              <a:t>22</a:t>
            </a:r>
            <a:endParaRPr lang="en-US" dirty="0"/>
          </a:p>
        </p:txBody>
      </p:sp>
      <p:sp>
        <p:nvSpPr>
          <p:cNvPr id="46" name="TextBox 45"/>
          <p:cNvSpPr txBox="1"/>
          <p:nvPr/>
        </p:nvSpPr>
        <p:spPr>
          <a:xfrm>
            <a:off x="2834726" y="5082298"/>
            <a:ext cx="418704" cy="369332"/>
          </a:xfrm>
          <a:prstGeom prst="rect">
            <a:avLst/>
          </a:prstGeom>
          <a:solidFill>
            <a:schemeClr val="accent3">
              <a:lumMod val="20000"/>
              <a:lumOff val="80000"/>
            </a:schemeClr>
          </a:solidFill>
        </p:spPr>
        <p:txBody>
          <a:bodyPr wrap="none" rtlCol="0">
            <a:spAutoFit/>
          </a:bodyPr>
          <a:lstStyle/>
          <a:p>
            <a:r>
              <a:rPr lang="en-US" dirty="0" smtClean="0"/>
              <a:t>27</a:t>
            </a:r>
            <a:endParaRPr lang="en-US" dirty="0"/>
          </a:p>
        </p:txBody>
      </p:sp>
      <p:sp>
        <p:nvSpPr>
          <p:cNvPr id="53" name="TextBox 52"/>
          <p:cNvSpPr txBox="1"/>
          <p:nvPr/>
        </p:nvSpPr>
        <p:spPr>
          <a:xfrm>
            <a:off x="3601019" y="5082298"/>
            <a:ext cx="418704" cy="369332"/>
          </a:xfrm>
          <a:prstGeom prst="rect">
            <a:avLst/>
          </a:prstGeom>
          <a:solidFill>
            <a:schemeClr val="accent3">
              <a:lumMod val="20000"/>
              <a:lumOff val="80000"/>
            </a:schemeClr>
          </a:solidFill>
        </p:spPr>
        <p:txBody>
          <a:bodyPr wrap="none" rtlCol="0">
            <a:spAutoFit/>
          </a:bodyPr>
          <a:lstStyle/>
          <a:p>
            <a:r>
              <a:rPr lang="en-US" dirty="0" smtClean="0"/>
              <a:t>28</a:t>
            </a:r>
            <a:endParaRPr lang="en-US" dirty="0"/>
          </a:p>
        </p:txBody>
      </p:sp>
      <p:sp>
        <p:nvSpPr>
          <p:cNvPr id="56" name="TextBox 55"/>
          <p:cNvSpPr txBox="1"/>
          <p:nvPr/>
        </p:nvSpPr>
        <p:spPr>
          <a:xfrm>
            <a:off x="4367312" y="5082298"/>
            <a:ext cx="418704" cy="369332"/>
          </a:xfrm>
          <a:prstGeom prst="rect">
            <a:avLst/>
          </a:prstGeom>
          <a:solidFill>
            <a:schemeClr val="accent3">
              <a:lumMod val="20000"/>
              <a:lumOff val="80000"/>
            </a:schemeClr>
          </a:solidFill>
        </p:spPr>
        <p:txBody>
          <a:bodyPr wrap="none" rtlCol="0">
            <a:spAutoFit/>
          </a:bodyPr>
          <a:lstStyle/>
          <a:p>
            <a:r>
              <a:rPr lang="en-US" dirty="0" smtClean="0"/>
              <a:t>30</a:t>
            </a:r>
            <a:endParaRPr lang="en-US" dirty="0"/>
          </a:p>
        </p:txBody>
      </p:sp>
      <p:sp>
        <p:nvSpPr>
          <p:cNvPr id="57" name="TextBox 56"/>
          <p:cNvSpPr txBox="1"/>
          <p:nvPr/>
        </p:nvSpPr>
        <p:spPr>
          <a:xfrm>
            <a:off x="5133605" y="5082298"/>
            <a:ext cx="418704" cy="369332"/>
          </a:xfrm>
          <a:prstGeom prst="rect">
            <a:avLst/>
          </a:prstGeom>
          <a:solidFill>
            <a:schemeClr val="accent3">
              <a:lumMod val="20000"/>
              <a:lumOff val="80000"/>
            </a:schemeClr>
          </a:solidFill>
        </p:spPr>
        <p:txBody>
          <a:bodyPr wrap="none" rtlCol="0">
            <a:spAutoFit/>
          </a:bodyPr>
          <a:lstStyle/>
          <a:p>
            <a:r>
              <a:rPr lang="en-US" dirty="0" smtClean="0"/>
              <a:t>33</a:t>
            </a:r>
            <a:endParaRPr lang="en-US" dirty="0"/>
          </a:p>
        </p:txBody>
      </p:sp>
      <p:sp>
        <p:nvSpPr>
          <p:cNvPr id="58" name="TextBox 57"/>
          <p:cNvSpPr txBox="1"/>
          <p:nvPr/>
        </p:nvSpPr>
        <p:spPr>
          <a:xfrm>
            <a:off x="5899898" y="5082298"/>
            <a:ext cx="418704" cy="369332"/>
          </a:xfrm>
          <a:prstGeom prst="rect">
            <a:avLst/>
          </a:prstGeom>
          <a:solidFill>
            <a:schemeClr val="accent3">
              <a:lumMod val="20000"/>
              <a:lumOff val="80000"/>
            </a:schemeClr>
          </a:solidFill>
        </p:spPr>
        <p:txBody>
          <a:bodyPr wrap="none" rtlCol="0">
            <a:spAutoFit/>
          </a:bodyPr>
          <a:lstStyle/>
          <a:p>
            <a:r>
              <a:rPr lang="en-US" dirty="0" smtClean="0"/>
              <a:t>35</a:t>
            </a:r>
            <a:endParaRPr lang="en-US" dirty="0"/>
          </a:p>
        </p:txBody>
      </p:sp>
      <p:sp>
        <p:nvSpPr>
          <p:cNvPr id="59" name="TextBox 58"/>
          <p:cNvSpPr txBox="1"/>
          <p:nvPr/>
        </p:nvSpPr>
        <p:spPr>
          <a:xfrm>
            <a:off x="6666190" y="5082298"/>
            <a:ext cx="418704" cy="369332"/>
          </a:xfrm>
          <a:prstGeom prst="rect">
            <a:avLst/>
          </a:prstGeom>
          <a:solidFill>
            <a:schemeClr val="accent3">
              <a:lumMod val="20000"/>
              <a:lumOff val="80000"/>
            </a:schemeClr>
          </a:solidFill>
        </p:spPr>
        <p:txBody>
          <a:bodyPr wrap="none" rtlCol="0">
            <a:spAutoFit/>
          </a:bodyPr>
          <a:lstStyle/>
          <a:p>
            <a:r>
              <a:rPr lang="en-US" dirty="0" smtClean="0"/>
              <a:t>37</a:t>
            </a:r>
            <a:endParaRPr lang="en-US" dirty="0"/>
          </a:p>
        </p:txBody>
      </p:sp>
      <p:sp>
        <p:nvSpPr>
          <p:cNvPr id="60" name="TextBox 59"/>
          <p:cNvSpPr txBox="1"/>
          <p:nvPr/>
        </p:nvSpPr>
        <p:spPr>
          <a:xfrm>
            <a:off x="668610" y="5082298"/>
            <a:ext cx="476412" cy="369332"/>
          </a:xfrm>
          <a:prstGeom prst="rect">
            <a:avLst/>
          </a:prstGeom>
          <a:solidFill>
            <a:schemeClr val="accent3">
              <a:lumMod val="20000"/>
              <a:lumOff val="80000"/>
            </a:schemeClr>
          </a:solidFill>
        </p:spPr>
        <p:txBody>
          <a:bodyPr wrap="square" rtlCol="0">
            <a:spAutoFit/>
          </a:bodyPr>
          <a:lstStyle/>
          <a:p>
            <a:r>
              <a:rPr lang="en-US" dirty="0" smtClean="0"/>
              <a:t>15</a:t>
            </a:r>
            <a:endParaRPr lang="en-US" dirty="0"/>
          </a:p>
        </p:txBody>
      </p:sp>
      <p:sp>
        <p:nvSpPr>
          <p:cNvPr id="61" name="TextBox 60"/>
          <p:cNvSpPr txBox="1"/>
          <p:nvPr/>
        </p:nvSpPr>
        <p:spPr>
          <a:xfrm>
            <a:off x="63709" y="5089260"/>
            <a:ext cx="476412" cy="369332"/>
          </a:xfrm>
          <a:prstGeom prst="rect">
            <a:avLst/>
          </a:prstGeom>
          <a:solidFill>
            <a:schemeClr val="accent3">
              <a:lumMod val="20000"/>
              <a:lumOff val="80000"/>
            </a:schemeClr>
          </a:solidFill>
        </p:spPr>
        <p:txBody>
          <a:bodyPr wrap="square" rtlCol="0">
            <a:spAutoFit/>
          </a:bodyPr>
          <a:lstStyle/>
          <a:p>
            <a:r>
              <a:rPr lang="en-US" dirty="0" smtClean="0"/>
              <a:t>11</a:t>
            </a:r>
            <a:endParaRPr lang="en-US" dirty="0"/>
          </a:p>
        </p:txBody>
      </p:sp>
      <p:grpSp>
        <p:nvGrpSpPr>
          <p:cNvPr id="39" name="Group 38"/>
          <p:cNvGrpSpPr/>
          <p:nvPr/>
        </p:nvGrpSpPr>
        <p:grpSpPr>
          <a:xfrm>
            <a:off x="0" y="-22510"/>
            <a:ext cx="12192000" cy="307777"/>
            <a:chOff x="0" y="-22510"/>
            <a:chExt cx="12192000" cy="307777"/>
          </a:xfrm>
        </p:grpSpPr>
        <p:sp>
          <p:nvSpPr>
            <p:cNvPr id="40" name="Rectangle 3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47" name="TextBox 46"/>
            <p:cNvSpPr txBox="1"/>
            <p:nvPr/>
          </p:nvSpPr>
          <p:spPr>
            <a:xfrm>
              <a:off x="188780" y="-22510"/>
              <a:ext cx="3103285"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14  &gt;  Section 1  &gt;  B+ Tree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208816704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Tree Basics</a:t>
            </a:r>
            <a:endParaRPr lang="en-US" dirty="0"/>
          </a:p>
        </p:txBody>
      </p:sp>
      <p:graphicFrame>
        <p:nvGraphicFramePr>
          <p:cNvPr id="9" name="Group 4"/>
          <p:cNvGraphicFramePr>
            <a:graphicFrameLocks noGrp="1"/>
          </p:cNvGraphicFramePr>
          <p:nvPr>
            <p:extLst/>
          </p:nvPr>
        </p:nvGraphicFramePr>
        <p:xfrm>
          <a:off x="2449285" y="2149928"/>
          <a:ext cx="1828800" cy="685800"/>
        </p:xfrm>
        <a:graphic>
          <a:graphicData uri="http://schemas.openxmlformats.org/drawingml/2006/table">
            <a:tbl>
              <a:tblPr/>
              <a:tblGrid>
                <a:gridCol w="438150"/>
                <a:gridCol w="190500"/>
                <a:gridCol w="327025"/>
                <a:gridCol w="239713"/>
                <a:gridCol w="241300"/>
                <a:gridCol w="392112"/>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5" name="Straight Arrow Connector 4"/>
          <p:cNvCxnSpPr>
            <a:endCxn id="19" idx="0"/>
          </p:cNvCxnSpPr>
          <p:nvPr/>
        </p:nvCxnSpPr>
        <p:spPr>
          <a:xfrm flipH="1">
            <a:off x="3091543" y="2680758"/>
            <a:ext cx="557248" cy="10588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19" name="Group 113"/>
          <p:cNvGraphicFramePr>
            <a:graphicFrameLocks noGrp="1"/>
          </p:cNvGraphicFramePr>
          <p:nvPr>
            <p:extLst/>
          </p:nvPr>
        </p:nvGraphicFramePr>
        <p:xfrm>
          <a:off x="1915886" y="3739619"/>
          <a:ext cx="2351315" cy="718458"/>
        </p:xfrm>
        <a:graphic>
          <a:graphicData uri="http://schemas.openxmlformats.org/drawingml/2006/table">
            <a:tbl>
              <a:tblPr/>
              <a:tblGrid>
                <a:gridCol w="328905"/>
                <a:gridCol w="272920"/>
                <a:gridCol w="272921"/>
                <a:gridCol w="272920"/>
                <a:gridCol w="328905"/>
                <a:gridCol w="272920"/>
                <a:gridCol w="272921"/>
                <a:gridCol w="328903"/>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sp>
        <p:nvSpPr>
          <p:cNvPr id="8" name="TextBox 7"/>
          <p:cNvSpPr txBox="1"/>
          <p:nvPr/>
        </p:nvSpPr>
        <p:spPr>
          <a:xfrm>
            <a:off x="5836569" y="3174736"/>
            <a:ext cx="1201419" cy="369332"/>
          </a:xfrm>
          <a:prstGeom prst="rect">
            <a:avLst/>
          </a:prstGeom>
          <a:solidFill>
            <a:schemeClr val="accent1">
              <a:lumMod val="20000"/>
              <a:lumOff val="80000"/>
            </a:schemeClr>
          </a:solidFill>
        </p:spPr>
        <p:txBody>
          <a:bodyPr wrap="none" rtlCol="0">
            <a:spAutoFit/>
          </a:bodyPr>
          <a:lstStyle/>
          <a:p>
            <a:r>
              <a:rPr lang="en-US" dirty="0"/>
              <a:t>Leaf</a:t>
            </a:r>
            <a:r>
              <a:rPr lang="en-US" i="1" dirty="0"/>
              <a:t> </a:t>
            </a:r>
            <a:r>
              <a:rPr lang="en-US" dirty="0"/>
              <a:t>nodes</a:t>
            </a:r>
          </a:p>
        </p:txBody>
      </p:sp>
      <p:graphicFrame>
        <p:nvGraphicFramePr>
          <p:cNvPr id="11" name="Group 113"/>
          <p:cNvGraphicFramePr>
            <a:graphicFrameLocks noGrp="1"/>
          </p:cNvGraphicFramePr>
          <p:nvPr>
            <p:extLst/>
          </p:nvPr>
        </p:nvGraphicFramePr>
        <p:xfrm>
          <a:off x="4738243" y="3728733"/>
          <a:ext cx="2351315" cy="718458"/>
        </p:xfrm>
        <a:graphic>
          <a:graphicData uri="http://schemas.openxmlformats.org/drawingml/2006/table">
            <a:tbl>
              <a:tblPr/>
              <a:tblGrid>
                <a:gridCol w="328905"/>
                <a:gridCol w="272920"/>
                <a:gridCol w="272921"/>
                <a:gridCol w="272920"/>
                <a:gridCol w="328905"/>
                <a:gridCol w="272920"/>
                <a:gridCol w="272921"/>
                <a:gridCol w="328903"/>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cxnSp>
        <p:nvCxnSpPr>
          <p:cNvPr id="12" name="Straight Arrow Connector 11"/>
          <p:cNvCxnSpPr>
            <a:endCxn id="11" idx="0"/>
          </p:cNvCxnSpPr>
          <p:nvPr/>
        </p:nvCxnSpPr>
        <p:spPr>
          <a:xfrm>
            <a:off x="4071258" y="2680758"/>
            <a:ext cx="1842642" cy="1047975"/>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1716871" y="1592968"/>
            <a:ext cx="2561214" cy="369332"/>
          </a:xfrm>
          <a:prstGeom prst="rect">
            <a:avLst/>
          </a:prstGeom>
          <a:solidFill>
            <a:schemeClr val="accent1">
              <a:lumMod val="20000"/>
              <a:lumOff val="80000"/>
            </a:schemeClr>
          </a:solidFill>
        </p:spPr>
        <p:txBody>
          <a:bodyPr wrap="none" rtlCol="0">
            <a:spAutoFit/>
          </a:bodyPr>
          <a:lstStyle/>
          <a:p>
            <a:r>
              <a:rPr lang="en-US" dirty="0"/>
              <a:t>Non-leaf </a:t>
            </a:r>
            <a:r>
              <a:rPr lang="en-US"/>
              <a:t>or </a:t>
            </a:r>
            <a:r>
              <a:rPr lang="en-US" i="1"/>
              <a:t>internal </a:t>
            </a:r>
            <a:r>
              <a:rPr lang="en-US"/>
              <a:t>node</a:t>
            </a:r>
          </a:p>
        </p:txBody>
      </p:sp>
      <p:graphicFrame>
        <p:nvGraphicFramePr>
          <p:cNvPr id="49" name="Group 113"/>
          <p:cNvGraphicFramePr>
            <a:graphicFrameLocks noGrp="1"/>
          </p:cNvGraphicFramePr>
          <p:nvPr>
            <p:extLst/>
          </p:nvPr>
        </p:nvGraphicFramePr>
        <p:xfrm>
          <a:off x="298102" y="3739619"/>
          <a:ext cx="1147666" cy="718458"/>
        </p:xfrm>
        <a:graphic>
          <a:graphicData uri="http://schemas.openxmlformats.org/drawingml/2006/table">
            <a:tbl>
              <a:tblPr/>
              <a:tblGrid>
                <a:gridCol w="328905"/>
                <a:gridCol w="272920"/>
                <a:gridCol w="272921"/>
                <a:gridCol w="272920"/>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17</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cxnSp>
        <p:nvCxnSpPr>
          <p:cNvPr id="51" name="Straight Arrow Connector 50"/>
          <p:cNvCxnSpPr>
            <a:endCxn id="49" idx="0"/>
          </p:cNvCxnSpPr>
          <p:nvPr/>
        </p:nvCxnSpPr>
        <p:spPr>
          <a:xfrm flipH="1">
            <a:off x="871935" y="2680758"/>
            <a:ext cx="2315132" cy="10588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flipH="1">
            <a:off x="-119270" y="2653921"/>
            <a:ext cx="2803778" cy="102119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flipH="1">
            <a:off x="1540346" y="4256838"/>
            <a:ext cx="587384"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1302140" y="5089260"/>
            <a:ext cx="418704" cy="369332"/>
          </a:xfrm>
          <a:prstGeom prst="rect">
            <a:avLst/>
          </a:prstGeom>
          <a:solidFill>
            <a:schemeClr val="accent3">
              <a:lumMod val="20000"/>
              <a:lumOff val="80000"/>
            </a:schemeClr>
          </a:solidFill>
        </p:spPr>
        <p:txBody>
          <a:bodyPr wrap="none" rtlCol="0">
            <a:spAutoFit/>
          </a:bodyPr>
          <a:lstStyle/>
          <a:p>
            <a:r>
              <a:rPr lang="en-US" dirty="0" smtClean="0"/>
              <a:t>21</a:t>
            </a:r>
            <a:endParaRPr lang="en-US" dirty="0"/>
          </a:p>
        </p:txBody>
      </p:sp>
      <p:cxnSp>
        <p:nvCxnSpPr>
          <p:cNvPr id="72" name="Straight Arrow Connector 71"/>
          <p:cNvCxnSpPr/>
          <p:nvPr/>
        </p:nvCxnSpPr>
        <p:spPr>
          <a:xfrm flipH="1">
            <a:off x="2277786" y="4249876"/>
            <a:ext cx="322547"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3" name="TextBox 72"/>
          <p:cNvSpPr txBox="1"/>
          <p:nvPr/>
        </p:nvSpPr>
        <p:spPr>
          <a:xfrm>
            <a:off x="2068433" y="5082298"/>
            <a:ext cx="418704" cy="369332"/>
          </a:xfrm>
          <a:prstGeom prst="rect">
            <a:avLst/>
          </a:prstGeom>
          <a:solidFill>
            <a:schemeClr val="accent3">
              <a:lumMod val="20000"/>
              <a:lumOff val="80000"/>
            </a:schemeClr>
          </a:solidFill>
        </p:spPr>
        <p:txBody>
          <a:bodyPr wrap="none" rtlCol="0">
            <a:spAutoFit/>
          </a:bodyPr>
          <a:lstStyle/>
          <a:p>
            <a:r>
              <a:rPr lang="en-US" dirty="0" smtClean="0"/>
              <a:t>22</a:t>
            </a:r>
            <a:endParaRPr lang="en-US" dirty="0"/>
          </a:p>
        </p:txBody>
      </p:sp>
      <p:cxnSp>
        <p:nvCxnSpPr>
          <p:cNvPr id="74" name="Straight Arrow Connector 73"/>
          <p:cNvCxnSpPr/>
          <p:nvPr/>
        </p:nvCxnSpPr>
        <p:spPr>
          <a:xfrm flipH="1">
            <a:off x="3044079" y="4249876"/>
            <a:ext cx="165373"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5" name="TextBox 74"/>
          <p:cNvSpPr txBox="1"/>
          <p:nvPr/>
        </p:nvSpPr>
        <p:spPr>
          <a:xfrm>
            <a:off x="2834726" y="5082298"/>
            <a:ext cx="418704" cy="369332"/>
          </a:xfrm>
          <a:prstGeom prst="rect">
            <a:avLst/>
          </a:prstGeom>
          <a:solidFill>
            <a:schemeClr val="accent3">
              <a:lumMod val="20000"/>
              <a:lumOff val="80000"/>
            </a:schemeClr>
          </a:solidFill>
        </p:spPr>
        <p:txBody>
          <a:bodyPr wrap="none" rtlCol="0">
            <a:spAutoFit/>
          </a:bodyPr>
          <a:lstStyle/>
          <a:p>
            <a:r>
              <a:rPr lang="en-US" dirty="0" smtClean="0"/>
              <a:t>27</a:t>
            </a:r>
            <a:endParaRPr lang="en-US" dirty="0"/>
          </a:p>
        </p:txBody>
      </p:sp>
      <p:cxnSp>
        <p:nvCxnSpPr>
          <p:cNvPr id="76" name="Straight Arrow Connector 75"/>
          <p:cNvCxnSpPr/>
          <p:nvPr/>
        </p:nvCxnSpPr>
        <p:spPr>
          <a:xfrm>
            <a:off x="3645845" y="4256838"/>
            <a:ext cx="164526" cy="8254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7" name="TextBox 76"/>
          <p:cNvSpPr txBox="1"/>
          <p:nvPr/>
        </p:nvSpPr>
        <p:spPr>
          <a:xfrm>
            <a:off x="3601019" y="5082298"/>
            <a:ext cx="418704" cy="369332"/>
          </a:xfrm>
          <a:prstGeom prst="rect">
            <a:avLst/>
          </a:prstGeom>
          <a:solidFill>
            <a:schemeClr val="accent3">
              <a:lumMod val="20000"/>
              <a:lumOff val="80000"/>
            </a:schemeClr>
          </a:solidFill>
        </p:spPr>
        <p:txBody>
          <a:bodyPr wrap="none" rtlCol="0">
            <a:spAutoFit/>
          </a:bodyPr>
          <a:lstStyle/>
          <a:p>
            <a:r>
              <a:rPr lang="en-US" dirty="0" smtClean="0"/>
              <a:t>28</a:t>
            </a:r>
            <a:endParaRPr lang="en-US" dirty="0"/>
          </a:p>
        </p:txBody>
      </p:sp>
      <p:cxnSp>
        <p:nvCxnSpPr>
          <p:cNvPr id="78" name="Straight Arrow Connector 77"/>
          <p:cNvCxnSpPr/>
          <p:nvPr/>
        </p:nvCxnSpPr>
        <p:spPr>
          <a:xfrm flipH="1">
            <a:off x="4576665" y="4249876"/>
            <a:ext cx="374983"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9" name="TextBox 78"/>
          <p:cNvSpPr txBox="1"/>
          <p:nvPr/>
        </p:nvSpPr>
        <p:spPr>
          <a:xfrm>
            <a:off x="4367312" y="5082298"/>
            <a:ext cx="418704" cy="369332"/>
          </a:xfrm>
          <a:prstGeom prst="rect">
            <a:avLst/>
          </a:prstGeom>
          <a:solidFill>
            <a:schemeClr val="accent3">
              <a:lumMod val="20000"/>
              <a:lumOff val="80000"/>
            </a:schemeClr>
          </a:solidFill>
        </p:spPr>
        <p:txBody>
          <a:bodyPr wrap="none" rtlCol="0">
            <a:spAutoFit/>
          </a:bodyPr>
          <a:lstStyle/>
          <a:p>
            <a:r>
              <a:rPr lang="en-US" dirty="0" smtClean="0"/>
              <a:t>30</a:t>
            </a:r>
            <a:endParaRPr lang="en-US" dirty="0"/>
          </a:p>
        </p:txBody>
      </p:sp>
      <p:cxnSp>
        <p:nvCxnSpPr>
          <p:cNvPr id="80" name="Straight Arrow Connector 79"/>
          <p:cNvCxnSpPr/>
          <p:nvPr/>
        </p:nvCxnSpPr>
        <p:spPr>
          <a:xfrm flipH="1">
            <a:off x="5342958" y="4249876"/>
            <a:ext cx="52233"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5133605" y="5082298"/>
            <a:ext cx="418704" cy="369332"/>
          </a:xfrm>
          <a:prstGeom prst="rect">
            <a:avLst/>
          </a:prstGeom>
          <a:solidFill>
            <a:schemeClr val="accent3">
              <a:lumMod val="20000"/>
              <a:lumOff val="80000"/>
            </a:schemeClr>
          </a:solidFill>
        </p:spPr>
        <p:txBody>
          <a:bodyPr wrap="none" rtlCol="0">
            <a:spAutoFit/>
          </a:bodyPr>
          <a:lstStyle/>
          <a:p>
            <a:r>
              <a:rPr lang="en-US" dirty="0" smtClean="0"/>
              <a:t>33</a:t>
            </a:r>
            <a:endParaRPr lang="en-US" dirty="0"/>
          </a:p>
        </p:txBody>
      </p:sp>
      <p:cxnSp>
        <p:nvCxnSpPr>
          <p:cNvPr id="82" name="Straight Arrow Connector 81"/>
          <p:cNvCxnSpPr/>
          <p:nvPr/>
        </p:nvCxnSpPr>
        <p:spPr>
          <a:xfrm>
            <a:off x="5961832" y="4249876"/>
            <a:ext cx="147419"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83" name="TextBox 82"/>
          <p:cNvSpPr txBox="1"/>
          <p:nvPr/>
        </p:nvSpPr>
        <p:spPr>
          <a:xfrm>
            <a:off x="5899898" y="5082298"/>
            <a:ext cx="418704" cy="369332"/>
          </a:xfrm>
          <a:prstGeom prst="rect">
            <a:avLst/>
          </a:prstGeom>
          <a:solidFill>
            <a:schemeClr val="accent3">
              <a:lumMod val="20000"/>
              <a:lumOff val="80000"/>
            </a:schemeClr>
          </a:solidFill>
        </p:spPr>
        <p:txBody>
          <a:bodyPr wrap="none" rtlCol="0">
            <a:spAutoFit/>
          </a:bodyPr>
          <a:lstStyle/>
          <a:p>
            <a:r>
              <a:rPr lang="en-US" dirty="0" smtClean="0"/>
              <a:t>35</a:t>
            </a:r>
            <a:endParaRPr lang="en-US" dirty="0"/>
          </a:p>
        </p:txBody>
      </p:sp>
      <p:cxnSp>
        <p:nvCxnSpPr>
          <p:cNvPr id="84" name="Straight Arrow Connector 83"/>
          <p:cNvCxnSpPr/>
          <p:nvPr/>
        </p:nvCxnSpPr>
        <p:spPr>
          <a:xfrm>
            <a:off x="6456838" y="4256838"/>
            <a:ext cx="418704" cy="8254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6666190" y="5082298"/>
            <a:ext cx="418704" cy="369332"/>
          </a:xfrm>
          <a:prstGeom prst="rect">
            <a:avLst/>
          </a:prstGeom>
          <a:solidFill>
            <a:schemeClr val="accent3">
              <a:lumMod val="20000"/>
              <a:lumOff val="80000"/>
            </a:schemeClr>
          </a:solidFill>
        </p:spPr>
        <p:txBody>
          <a:bodyPr wrap="none" rtlCol="0">
            <a:spAutoFit/>
          </a:bodyPr>
          <a:lstStyle/>
          <a:p>
            <a:r>
              <a:rPr lang="en-US" dirty="0" smtClean="0"/>
              <a:t>37</a:t>
            </a:r>
            <a:endParaRPr lang="en-US" dirty="0"/>
          </a:p>
        </p:txBody>
      </p:sp>
      <p:cxnSp>
        <p:nvCxnSpPr>
          <p:cNvPr id="86" name="Straight Arrow Connector 85"/>
          <p:cNvCxnSpPr>
            <a:endCxn id="87" idx="0"/>
          </p:cNvCxnSpPr>
          <p:nvPr/>
        </p:nvCxnSpPr>
        <p:spPr>
          <a:xfrm>
            <a:off x="898694" y="4279115"/>
            <a:ext cx="8122" cy="80318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668610" y="5082298"/>
            <a:ext cx="476412" cy="369332"/>
          </a:xfrm>
          <a:prstGeom prst="rect">
            <a:avLst/>
          </a:prstGeom>
          <a:solidFill>
            <a:schemeClr val="accent3">
              <a:lumMod val="20000"/>
              <a:lumOff val="80000"/>
            </a:schemeClr>
          </a:solidFill>
        </p:spPr>
        <p:txBody>
          <a:bodyPr wrap="square" rtlCol="0">
            <a:spAutoFit/>
          </a:bodyPr>
          <a:lstStyle/>
          <a:p>
            <a:r>
              <a:rPr lang="en-US" dirty="0" smtClean="0"/>
              <a:t>15</a:t>
            </a:r>
            <a:endParaRPr lang="en-US" dirty="0"/>
          </a:p>
        </p:txBody>
      </p:sp>
      <p:cxnSp>
        <p:nvCxnSpPr>
          <p:cNvPr id="89" name="Straight Arrow Connector 88"/>
          <p:cNvCxnSpPr/>
          <p:nvPr/>
        </p:nvCxnSpPr>
        <p:spPr>
          <a:xfrm flipH="1">
            <a:off x="301915" y="4286077"/>
            <a:ext cx="164912" cy="803184"/>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90" name="TextBox 89"/>
          <p:cNvSpPr txBox="1"/>
          <p:nvPr/>
        </p:nvSpPr>
        <p:spPr>
          <a:xfrm>
            <a:off x="63709" y="5089260"/>
            <a:ext cx="476412" cy="369332"/>
          </a:xfrm>
          <a:prstGeom prst="rect">
            <a:avLst/>
          </a:prstGeom>
          <a:solidFill>
            <a:schemeClr val="accent3">
              <a:lumMod val="20000"/>
              <a:lumOff val="80000"/>
            </a:schemeClr>
          </a:solidFill>
        </p:spPr>
        <p:txBody>
          <a:bodyPr wrap="square" rtlCol="0">
            <a:spAutoFit/>
          </a:bodyPr>
          <a:lstStyle/>
          <a:p>
            <a:r>
              <a:rPr lang="en-US" dirty="0" smtClean="0"/>
              <a:t>11</a:t>
            </a:r>
            <a:endParaRPr lang="en-US" dirty="0"/>
          </a:p>
        </p:txBody>
      </p:sp>
      <p:sp>
        <p:nvSpPr>
          <p:cNvPr id="41" name="TextBox 40"/>
          <p:cNvSpPr txBox="1"/>
          <p:nvPr/>
        </p:nvSpPr>
        <p:spPr>
          <a:xfrm>
            <a:off x="8103138" y="971975"/>
            <a:ext cx="3567541" cy="1200329"/>
          </a:xfrm>
          <a:prstGeom prst="rect">
            <a:avLst/>
          </a:prstGeom>
          <a:noFill/>
        </p:spPr>
        <p:txBody>
          <a:bodyPr wrap="square" rtlCol="0">
            <a:spAutoFit/>
          </a:bodyPr>
          <a:lstStyle/>
          <a:p>
            <a:r>
              <a:rPr lang="en-US" sz="2400" dirty="0"/>
              <a:t>Leaf nodes also have between </a:t>
            </a:r>
            <a:r>
              <a:rPr lang="en-US" sz="2400" i="1" dirty="0"/>
              <a:t>d </a:t>
            </a:r>
            <a:r>
              <a:rPr lang="en-US" sz="2400" dirty="0"/>
              <a:t>and </a:t>
            </a:r>
            <a:r>
              <a:rPr lang="en-US" sz="2400" i="1" dirty="0"/>
              <a:t>2d </a:t>
            </a:r>
            <a:r>
              <a:rPr lang="en-US" sz="2400" dirty="0"/>
              <a:t>keys, </a:t>
            </a:r>
            <a:r>
              <a:rPr lang="en-US" sz="2400" dirty="0" smtClean="0"/>
              <a:t>and are different in that:</a:t>
            </a:r>
            <a:endParaRPr lang="en-US" sz="2400" dirty="0"/>
          </a:p>
        </p:txBody>
      </p:sp>
      <p:sp>
        <p:nvSpPr>
          <p:cNvPr id="42" name="TextBox 41"/>
          <p:cNvSpPr txBox="1"/>
          <p:nvPr/>
        </p:nvSpPr>
        <p:spPr>
          <a:xfrm>
            <a:off x="8103138" y="2492828"/>
            <a:ext cx="3704549" cy="95410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smtClean="0">
                <a:latin typeface="+mj-lt"/>
              </a:rPr>
              <a:t>Their key slots contain pointers to data records</a:t>
            </a:r>
            <a:endParaRPr lang="en-US" sz="2800" dirty="0">
              <a:latin typeface="+mj-lt"/>
            </a:endParaRPr>
          </a:p>
        </p:txBody>
      </p:sp>
      <p:sp>
        <p:nvSpPr>
          <p:cNvPr id="43" name="Rounded Rectangle 42"/>
          <p:cNvSpPr/>
          <p:nvPr/>
        </p:nvSpPr>
        <p:spPr>
          <a:xfrm>
            <a:off x="3986021" y="4038046"/>
            <a:ext cx="995504" cy="463826"/>
          </a:xfrm>
          <a:prstGeom prst="roundRect">
            <a:avLst/>
          </a:prstGeom>
          <a:solidFill>
            <a:schemeClr val="accent2">
              <a:alpha val="22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p:nvPr/>
        </p:nvCxnSpPr>
        <p:spPr>
          <a:xfrm flipV="1">
            <a:off x="4071258" y="4245430"/>
            <a:ext cx="838200" cy="1"/>
          </a:xfrm>
          <a:prstGeom prst="straightConnector1">
            <a:avLst/>
          </a:prstGeom>
          <a:ln w="25400">
            <a:tailEnd type="triangle"/>
          </a:ln>
        </p:spPr>
        <p:style>
          <a:lnRef idx="3">
            <a:schemeClr val="accent2"/>
          </a:lnRef>
          <a:fillRef idx="0">
            <a:schemeClr val="accent2"/>
          </a:fillRef>
          <a:effectRef idx="2">
            <a:schemeClr val="accent2"/>
          </a:effectRef>
          <a:fontRef idx="minor">
            <a:schemeClr val="tx1"/>
          </a:fontRef>
        </p:style>
      </p:cxnSp>
      <p:cxnSp>
        <p:nvCxnSpPr>
          <p:cNvPr id="44" name="Straight Arrow Connector 43"/>
          <p:cNvCxnSpPr/>
          <p:nvPr/>
        </p:nvCxnSpPr>
        <p:spPr>
          <a:xfrm>
            <a:off x="1279022" y="4245429"/>
            <a:ext cx="754906" cy="1"/>
          </a:xfrm>
          <a:prstGeom prst="straightConnector1">
            <a:avLst/>
          </a:prstGeom>
          <a:ln w="25400">
            <a:tailEnd type="triangle"/>
          </a:ln>
        </p:spPr>
        <p:style>
          <a:lnRef idx="3">
            <a:schemeClr val="accent2"/>
          </a:lnRef>
          <a:fillRef idx="0">
            <a:schemeClr val="accent2"/>
          </a:fillRef>
          <a:effectRef idx="2">
            <a:schemeClr val="accent2"/>
          </a:effectRef>
          <a:fontRef idx="minor">
            <a:schemeClr val="tx1"/>
          </a:fontRef>
        </p:style>
      </p:cxnSp>
      <p:cxnSp>
        <p:nvCxnSpPr>
          <p:cNvPr id="45" name="Straight Arrow Connector 44"/>
          <p:cNvCxnSpPr/>
          <p:nvPr/>
        </p:nvCxnSpPr>
        <p:spPr>
          <a:xfrm>
            <a:off x="0" y="4245428"/>
            <a:ext cx="462301" cy="0"/>
          </a:xfrm>
          <a:prstGeom prst="straightConnector1">
            <a:avLst/>
          </a:prstGeom>
          <a:ln w="25400">
            <a:tailEnd type="triangle"/>
          </a:ln>
        </p:spPr>
        <p:style>
          <a:lnRef idx="3">
            <a:schemeClr val="accent2"/>
          </a:lnRef>
          <a:fillRef idx="0">
            <a:schemeClr val="accent2"/>
          </a:fillRef>
          <a:effectRef idx="2">
            <a:schemeClr val="accent2"/>
          </a:effectRef>
          <a:fontRef idx="minor">
            <a:schemeClr val="tx1"/>
          </a:fontRef>
        </p:style>
      </p:cxnSp>
      <p:sp>
        <p:nvSpPr>
          <p:cNvPr id="46" name="TextBox 45"/>
          <p:cNvSpPr txBox="1"/>
          <p:nvPr/>
        </p:nvSpPr>
        <p:spPr>
          <a:xfrm>
            <a:off x="8103138" y="3739619"/>
            <a:ext cx="3704549" cy="1815882"/>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smtClean="0">
                <a:latin typeface="+mj-lt"/>
              </a:rPr>
              <a:t>They contain a pointer to the next leaf node as well, </a:t>
            </a:r>
            <a:r>
              <a:rPr lang="en-US" sz="2800" b="1" i="1" dirty="0" smtClean="0">
                <a:latin typeface="+mj-lt"/>
              </a:rPr>
              <a:t>for faster sequential traversal</a:t>
            </a:r>
            <a:endParaRPr lang="en-US" sz="2800" dirty="0">
              <a:latin typeface="+mj-lt"/>
            </a:endParaRPr>
          </a:p>
        </p:txBody>
      </p:sp>
      <p:grpSp>
        <p:nvGrpSpPr>
          <p:cNvPr id="47" name="Group 46"/>
          <p:cNvGrpSpPr/>
          <p:nvPr/>
        </p:nvGrpSpPr>
        <p:grpSpPr>
          <a:xfrm>
            <a:off x="0" y="-22510"/>
            <a:ext cx="12192000" cy="307777"/>
            <a:chOff x="0" y="-22510"/>
            <a:chExt cx="12192000" cy="307777"/>
          </a:xfrm>
        </p:grpSpPr>
        <p:sp>
          <p:nvSpPr>
            <p:cNvPr id="48" name="Rectangle 4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56" name="TextBox 55"/>
            <p:cNvSpPr txBox="1"/>
            <p:nvPr/>
          </p:nvSpPr>
          <p:spPr>
            <a:xfrm>
              <a:off x="188780" y="-22510"/>
              <a:ext cx="3103285"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14  &gt;  Section 1  &gt;  B+ Tree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80047772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Tree Basics</a:t>
            </a:r>
            <a:endParaRPr lang="en-US" dirty="0"/>
          </a:p>
        </p:txBody>
      </p:sp>
      <p:graphicFrame>
        <p:nvGraphicFramePr>
          <p:cNvPr id="9" name="Group 4"/>
          <p:cNvGraphicFramePr>
            <a:graphicFrameLocks noGrp="1"/>
          </p:cNvGraphicFramePr>
          <p:nvPr>
            <p:extLst/>
          </p:nvPr>
        </p:nvGraphicFramePr>
        <p:xfrm>
          <a:off x="2449285" y="2149928"/>
          <a:ext cx="1828800" cy="685800"/>
        </p:xfrm>
        <a:graphic>
          <a:graphicData uri="http://schemas.openxmlformats.org/drawingml/2006/table">
            <a:tbl>
              <a:tblPr/>
              <a:tblGrid>
                <a:gridCol w="438150"/>
                <a:gridCol w="190500"/>
                <a:gridCol w="327025"/>
                <a:gridCol w="239713"/>
                <a:gridCol w="241300"/>
                <a:gridCol w="392112"/>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5" name="Straight Arrow Connector 4"/>
          <p:cNvCxnSpPr>
            <a:endCxn id="19" idx="0"/>
          </p:cNvCxnSpPr>
          <p:nvPr/>
        </p:nvCxnSpPr>
        <p:spPr>
          <a:xfrm flipH="1">
            <a:off x="3091543" y="2680758"/>
            <a:ext cx="557248" cy="10588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19" name="Group 113"/>
          <p:cNvGraphicFramePr>
            <a:graphicFrameLocks noGrp="1"/>
          </p:cNvGraphicFramePr>
          <p:nvPr>
            <p:extLst/>
          </p:nvPr>
        </p:nvGraphicFramePr>
        <p:xfrm>
          <a:off x="1915886" y="3739619"/>
          <a:ext cx="2351315" cy="718458"/>
        </p:xfrm>
        <a:graphic>
          <a:graphicData uri="http://schemas.openxmlformats.org/drawingml/2006/table">
            <a:tbl>
              <a:tblPr/>
              <a:tblGrid>
                <a:gridCol w="328905"/>
                <a:gridCol w="272920"/>
                <a:gridCol w="272921"/>
                <a:gridCol w="272920"/>
                <a:gridCol w="328905"/>
                <a:gridCol w="272920"/>
                <a:gridCol w="272921"/>
                <a:gridCol w="328903"/>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sp>
        <p:nvSpPr>
          <p:cNvPr id="8" name="TextBox 7"/>
          <p:cNvSpPr txBox="1"/>
          <p:nvPr/>
        </p:nvSpPr>
        <p:spPr>
          <a:xfrm>
            <a:off x="5836569" y="3174736"/>
            <a:ext cx="1201419" cy="369332"/>
          </a:xfrm>
          <a:prstGeom prst="rect">
            <a:avLst/>
          </a:prstGeom>
          <a:solidFill>
            <a:schemeClr val="accent1">
              <a:lumMod val="20000"/>
              <a:lumOff val="80000"/>
            </a:schemeClr>
          </a:solidFill>
        </p:spPr>
        <p:txBody>
          <a:bodyPr wrap="none" rtlCol="0">
            <a:spAutoFit/>
          </a:bodyPr>
          <a:lstStyle/>
          <a:p>
            <a:r>
              <a:rPr lang="en-US" dirty="0"/>
              <a:t>Leaf</a:t>
            </a:r>
            <a:r>
              <a:rPr lang="en-US" i="1" dirty="0"/>
              <a:t> </a:t>
            </a:r>
            <a:r>
              <a:rPr lang="en-US" dirty="0"/>
              <a:t>nodes</a:t>
            </a:r>
          </a:p>
        </p:txBody>
      </p:sp>
      <p:graphicFrame>
        <p:nvGraphicFramePr>
          <p:cNvPr id="11" name="Group 113"/>
          <p:cNvGraphicFramePr>
            <a:graphicFrameLocks noGrp="1"/>
          </p:cNvGraphicFramePr>
          <p:nvPr>
            <p:extLst/>
          </p:nvPr>
        </p:nvGraphicFramePr>
        <p:xfrm>
          <a:off x="4738243" y="3728733"/>
          <a:ext cx="2351315" cy="718458"/>
        </p:xfrm>
        <a:graphic>
          <a:graphicData uri="http://schemas.openxmlformats.org/drawingml/2006/table">
            <a:tbl>
              <a:tblPr/>
              <a:tblGrid>
                <a:gridCol w="328905"/>
                <a:gridCol w="272920"/>
                <a:gridCol w="272921"/>
                <a:gridCol w="272920"/>
                <a:gridCol w="328905"/>
                <a:gridCol w="272920"/>
                <a:gridCol w="272921"/>
                <a:gridCol w="328903"/>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cxnSp>
        <p:nvCxnSpPr>
          <p:cNvPr id="12" name="Straight Arrow Connector 11"/>
          <p:cNvCxnSpPr>
            <a:endCxn id="11" idx="0"/>
          </p:cNvCxnSpPr>
          <p:nvPr/>
        </p:nvCxnSpPr>
        <p:spPr>
          <a:xfrm>
            <a:off x="4071258" y="2680758"/>
            <a:ext cx="1842642" cy="1047975"/>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1716871" y="1592968"/>
            <a:ext cx="2561214" cy="369332"/>
          </a:xfrm>
          <a:prstGeom prst="rect">
            <a:avLst/>
          </a:prstGeom>
          <a:solidFill>
            <a:schemeClr val="accent1">
              <a:lumMod val="20000"/>
              <a:lumOff val="80000"/>
            </a:schemeClr>
          </a:solidFill>
        </p:spPr>
        <p:txBody>
          <a:bodyPr wrap="none" rtlCol="0">
            <a:spAutoFit/>
          </a:bodyPr>
          <a:lstStyle/>
          <a:p>
            <a:r>
              <a:rPr lang="en-US" dirty="0"/>
              <a:t>Non-leaf </a:t>
            </a:r>
            <a:r>
              <a:rPr lang="en-US"/>
              <a:t>or </a:t>
            </a:r>
            <a:r>
              <a:rPr lang="en-US" i="1"/>
              <a:t>internal </a:t>
            </a:r>
            <a:r>
              <a:rPr lang="en-US"/>
              <a:t>node</a:t>
            </a:r>
          </a:p>
        </p:txBody>
      </p:sp>
      <p:graphicFrame>
        <p:nvGraphicFramePr>
          <p:cNvPr id="49" name="Group 113"/>
          <p:cNvGraphicFramePr>
            <a:graphicFrameLocks noGrp="1"/>
          </p:cNvGraphicFramePr>
          <p:nvPr>
            <p:extLst/>
          </p:nvPr>
        </p:nvGraphicFramePr>
        <p:xfrm>
          <a:off x="298102" y="3739619"/>
          <a:ext cx="1147666" cy="718458"/>
        </p:xfrm>
        <a:graphic>
          <a:graphicData uri="http://schemas.openxmlformats.org/drawingml/2006/table">
            <a:tbl>
              <a:tblPr/>
              <a:tblGrid>
                <a:gridCol w="328905"/>
                <a:gridCol w="272920"/>
                <a:gridCol w="272921"/>
                <a:gridCol w="272920"/>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17</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cxnSp>
        <p:nvCxnSpPr>
          <p:cNvPr id="51" name="Straight Arrow Connector 50"/>
          <p:cNvCxnSpPr>
            <a:endCxn id="49" idx="0"/>
          </p:cNvCxnSpPr>
          <p:nvPr/>
        </p:nvCxnSpPr>
        <p:spPr>
          <a:xfrm flipH="1">
            <a:off x="871935" y="2680758"/>
            <a:ext cx="2315132" cy="10588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flipH="1">
            <a:off x="-119270" y="2653921"/>
            <a:ext cx="2803778" cy="102119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8071718" y="1543520"/>
            <a:ext cx="3704549" cy="2308324"/>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Note that the pointers at the leaf level will be to the actual data records (rows).  </a:t>
            </a:r>
          </a:p>
          <a:p>
            <a:endParaRPr lang="en-US" sz="2400" i="1" dirty="0">
              <a:latin typeface="+mj-lt"/>
            </a:endParaRPr>
          </a:p>
          <a:p>
            <a:r>
              <a:rPr lang="en-US" sz="2400" i="1" dirty="0" smtClean="0">
                <a:latin typeface="+mj-lt"/>
              </a:rPr>
              <a:t>We might truncate these for simpler display (as before)…</a:t>
            </a:r>
            <a:endParaRPr lang="en-US" sz="2400" i="1" dirty="0">
              <a:latin typeface="+mj-lt"/>
            </a:endParaRPr>
          </a:p>
        </p:txBody>
      </p:sp>
      <p:cxnSp>
        <p:nvCxnSpPr>
          <p:cNvPr id="39" name="Straight Arrow Connector 38"/>
          <p:cNvCxnSpPr/>
          <p:nvPr/>
        </p:nvCxnSpPr>
        <p:spPr>
          <a:xfrm flipV="1">
            <a:off x="4071258" y="4245430"/>
            <a:ext cx="838200" cy="1"/>
          </a:xfrm>
          <a:prstGeom prst="straightConnector1">
            <a:avLst/>
          </a:prstGeom>
          <a:ln w="25400">
            <a:tailEnd type="triangle"/>
          </a:ln>
        </p:spPr>
        <p:style>
          <a:lnRef idx="3">
            <a:schemeClr val="accent2"/>
          </a:lnRef>
          <a:fillRef idx="0">
            <a:schemeClr val="accent2"/>
          </a:fillRef>
          <a:effectRef idx="2">
            <a:schemeClr val="accent2"/>
          </a:effectRef>
          <a:fontRef idx="minor">
            <a:schemeClr val="tx1"/>
          </a:fontRef>
        </p:style>
      </p:cxnSp>
      <p:cxnSp>
        <p:nvCxnSpPr>
          <p:cNvPr id="44" name="Straight Arrow Connector 43"/>
          <p:cNvCxnSpPr/>
          <p:nvPr/>
        </p:nvCxnSpPr>
        <p:spPr>
          <a:xfrm>
            <a:off x="1279022" y="4245429"/>
            <a:ext cx="754906" cy="1"/>
          </a:xfrm>
          <a:prstGeom prst="straightConnector1">
            <a:avLst/>
          </a:prstGeom>
          <a:ln w="25400">
            <a:tailEnd type="triangle"/>
          </a:ln>
        </p:spPr>
        <p:style>
          <a:lnRef idx="3">
            <a:schemeClr val="accent2"/>
          </a:lnRef>
          <a:fillRef idx="0">
            <a:schemeClr val="accent2"/>
          </a:fillRef>
          <a:effectRef idx="2">
            <a:schemeClr val="accent2"/>
          </a:effectRef>
          <a:fontRef idx="minor">
            <a:schemeClr val="tx1"/>
          </a:fontRef>
        </p:style>
      </p:cxnSp>
      <p:cxnSp>
        <p:nvCxnSpPr>
          <p:cNvPr id="45" name="Straight Arrow Connector 44"/>
          <p:cNvCxnSpPr/>
          <p:nvPr/>
        </p:nvCxnSpPr>
        <p:spPr>
          <a:xfrm>
            <a:off x="0" y="4245428"/>
            <a:ext cx="462301" cy="0"/>
          </a:xfrm>
          <a:prstGeom prst="straightConnector1">
            <a:avLst/>
          </a:prstGeom>
          <a:ln w="25400">
            <a:tailEnd type="triangle"/>
          </a:ln>
        </p:spPr>
        <p:style>
          <a:lnRef idx="3">
            <a:schemeClr val="accent2"/>
          </a:lnRef>
          <a:fillRef idx="0">
            <a:schemeClr val="accent2"/>
          </a:fillRef>
          <a:effectRef idx="2">
            <a:schemeClr val="accent2"/>
          </a:effectRef>
          <a:fontRef idx="minor">
            <a:schemeClr val="tx1"/>
          </a:fontRef>
        </p:style>
      </p:cxnSp>
      <p:cxnSp>
        <p:nvCxnSpPr>
          <p:cNvPr id="50" name="Straight Arrow Connector 49"/>
          <p:cNvCxnSpPr>
            <a:endCxn id="53" idx="0"/>
          </p:cNvCxnSpPr>
          <p:nvPr/>
        </p:nvCxnSpPr>
        <p:spPr>
          <a:xfrm flipH="1">
            <a:off x="1803365" y="4288192"/>
            <a:ext cx="306469" cy="127852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1279022" y="5566712"/>
            <a:ext cx="1048685" cy="523220"/>
          </a:xfrm>
          <a:prstGeom prst="rect">
            <a:avLst/>
          </a:prstGeom>
          <a:solidFill>
            <a:schemeClr val="accent3">
              <a:lumMod val="20000"/>
              <a:lumOff val="80000"/>
            </a:schemeClr>
          </a:solidFill>
        </p:spPr>
        <p:txBody>
          <a:bodyPr wrap="none" rtlCol="0">
            <a:spAutoFit/>
          </a:bodyPr>
          <a:lstStyle/>
          <a:p>
            <a:r>
              <a:rPr lang="en-US" sz="1400" dirty="0" smtClean="0"/>
              <a:t>Name: John</a:t>
            </a:r>
          </a:p>
          <a:p>
            <a:r>
              <a:rPr lang="en-US" sz="1400" dirty="0" smtClean="0">
                <a:solidFill>
                  <a:srgbClr val="C00000"/>
                </a:solidFill>
              </a:rPr>
              <a:t>Age: 21</a:t>
            </a:r>
          </a:p>
        </p:txBody>
      </p:sp>
      <p:cxnSp>
        <p:nvCxnSpPr>
          <p:cNvPr id="55" name="Straight Arrow Connector 54"/>
          <p:cNvCxnSpPr>
            <a:endCxn id="61" idx="0"/>
          </p:cNvCxnSpPr>
          <p:nvPr/>
        </p:nvCxnSpPr>
        <p:spPr>
          <a:xfrm>
            <a:off x="919365" y="4252392"/>
            <a:ext cx="127279" cy="648518"/>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endCxn id="62" idx="0"/>
          </p:cNvCxnSpPr>
          <p:nvPr/>
        </p:nvCxnSpPr>
        <p:spPr>
          <a:xfrm>
            <a:off x="3072349" y="4270449"/>
            <a:ext cx="202507" cy="129626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endCxn id="63" idx="0"/>
          </p:cNvCxnSpPr>
          <p:nvPr/>
        </p:nvCxnSpPr>
        <p:spPr>
          <a:xfrm>
            <a:off x="3664714" y="4330954"/>
            <a:ext cx="411888" cy="56732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endCxn id="64" idx="0"/>
          </p:cNvCxnSpPr>
          <p:nvPr/>
        </p:nvCxnSpPr>
        <p:spPr>
          <a:xfrm>
            <a:off x="5375642" y="4245430"/>
            <a:ext cx="137182" cy="652845"/>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a:off x="5942282" y="4245430"/>
            <a:ext cx="840247" cy="1059672"/>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a:off x="6437288" y="4252392"/>
            <a:ext cx="1508001" cy="105271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538011" y="4900910"/>
            <a:ext cx="1017266" cy="523220"/>
          </a:xfrm>
          <a:prstGeom prst="rect">
            <a:avLst/>
          </a:prstGeom>
          <a:solidFill>
            <a:schemeClr val="accent3">
              <a:lumMod val="20000"/>
              <a:lumOff val="80000"/>
            </a:schemeClr>
          </a:solidFill>
        </p:spPr>
        <p:txBody>
          <a:bodyPr wrap="none" rtlCol="0">
            <a:spAutoFit/>
          </a:bodyPr>
          <a:lstStyle/>
          <a:p>
            <a:r>
              <a:rPr lang="en-US" sz="1400" dirty="0" smtClean="0"/>
              <a:t>Name: Jake</a:t>
            </a:r>
          </a:p>
          <a:p>
            <a:r>
              <a:rPr lang="en-US" sz="1400" dirty="0" smtClean="0">
                <a:solidFill>
                  <a:srgbClr val="C00000"/>
                </a:solidFill>
              </a:rPr>
              <a:t>Age: 15</a:t>
            </a:r>
          </a:p>
        </p:txBody>
      </p:sp>
      <p:sp>
        <p:nvSpPr>
          <p:cNvPr id="62" name="TextBox 61"/>
          <p:cNvSpPr txBox="1"/>
          <p:nvPr/>
        </p:nvSpPr>
        <p:spPr>
          <a:xfrm>
            <a:off x="2777764" y="5566712"/>
            <a:ext cx="994183" cy="523220"/>
          </a:xfrm>
          <a:prstGeom prst="rect">
            <a:avLst/>
          </a:prstGeom>
          <a:solidFill>
            <a:schemeClr val="accent3">
              <a:lumMod val="20000"/>
              <a:lumOff val="80000"/>
            </a:schemeClr>
          </a:solidFill>
        </p:spPr>
        <p:txBody>
          <a:bodyPr wrap="none" rtlCol="0">
            <a:spAutoFit/>
          </a:bodyPr>
          <a:lstStyle/>
          <a:p>
            <a:r>
              <a:rPr lang="en-US" sz="1400" dirty="0" smtClean="0"/>
              <a:t>Name: Bob</a:t>
            </a:r>
          </a:p>
          <a:p>
            <a:r>
              <a:rPr lang="en-US" sz="1400" dirty="0" smtClean="0">
                <a:solidFill>
                  <a:srgbClr val="C00000"/>
                </a:solidFill>
              </a:rPr>
              <a:t>Age: 27</a:t>
            </a:r>
          </a:p>
        </p:txBody>
      </p:sp>
      <p:sp>
        <p:nvSpPr>
          <p:cNvPr id="63" name="TextBox 62"/>
          <p:cNvSpPr txBox="1"/>
          <p:nvPr/>
        </p:nvSpPr>
        <p:spPr>
          <a:xfrm>
            <a:off x="3556267" y="4898275"/>
            <a:ext cx="1040670" cy="523220"/>
          </a:xfrm>
          <a:prstGeom prst="rect">
            <a:avLst/>
          </a:prstGeom>
          <a:solidFill>
            <a:schemeClr val="accent3">
              <a:lumMod val="20000"/>
              <a:lumOff val="80000"/>
            </a:schemeClr>
          </a:solidFill>
        </p:spPr>
        <p:txBody>
          <a:bodyPr wrap="none" rtlCol="0">
            <a:spAutoFit/>
          </a:bodyPr>
          <a:lstStyle/>
          <a:p>
            <a:r>
              <a:rPr lang="en-US" sz="1400" dirty="0" smtClean="0"/>
              <a:t>Name: Sally</a:t>
            </a:r>
          </a:p>
          <a:p>
            <a:r>
              <a:rPr lang="en-US" sz="1400" dirty="0" smtClean="0">
                <a:solidFill>
                  <a:srgbClr val="C00000"/>
                </a:solidFill>
              </a:rPr>
              <a:t>Age: 28</a:t>
            </a:r>
          </a:p>
        </p:txBody>
      </p:sp>
      <p:sp>
        <p:nvSpPr>
          <p:cNvPr id="64" name="TextBox 63"/>
          <p:cNvSpPr txBox="1"/>
          <p:nvPr/>
        </p:nvSpPr>
        <p:spPr>
          <a:xfrm>
            <a:off x="5026152" y="4898275"/>
            <a:ext cx="973343" cy="523220"/>
          </a:xfrm>
          <a:prstGeom prst="rect">
            <a:avLst/>
          </a:prstGeom>
          <a:solidFill>
            <a:schemeClr val="accent3">
              <a:lumMod val="20000"/>
              <a:lumOff val="80000"/>
            </a:schemeClr>
          </a:solidFill>
        </p:spPr>
        <p:txBody>
          <a:bodyPr wrap="none" rtlCol="0">
            <a:spAutoFit/>
          </a:bodyPr>
          <a:lstStyle/>
          <a:p>
            <a:r>
              <a:rPr lang="en-US" sz="1400" dirty="0" smtClean="0"/>
              <a:t>Name: Sue</a:t>
            </a:r>
          </a:p>
          <a:p>
            <a:r>
              <a:rPr lang="en-US" sz="1400" dirty="0" smtClean="0">
                <a:solidFill>
                  <a:srgbClr val="C00000"/>
                </a:solidFill>
              </a:rPr>
              <a:t>Age: 33</a:t>
            </a:r>
          </a:p>
        </p:txBody>
      </p:sp>
      <p:sp>
        <p:nvSpPr>
          <p:cNvPr id="65" name="TextBox 64"/>
          <p:cNvSpPr txBox="1"/>
          <p:nvPr/>
        </p:nvSpPr>
        <p:spPr>
          <a:xfrm>
            <a:off x="6246998" y="5305102"/>
            <a:ext cx="995785" cy="523220"/>
          </a:xfrm>
          <a:prstGeom prst="rect">
            <a:avLst/>
          </a:prstGeom>
          <a:solidFill>
            <a:schemeClr val="accent3">
              <a:lumMod val="20000"/>
              <a:lumOff val="80000"/>
            </a:schemeClr>
          </a:solidFill>
        </p:spPr>
        <p:txBody>
          <a:bodyPr wrap="none" rtlCol="0">
            <a:spAutoFit/>
          </a:bodyPr>
          <a:lstStyle/>
          <a:p>
            <a:r>
              <a:rPr lang="en-US" sz="1400" dirty="0" smtClean="0"/>
              <a:t>Name: Jess</a:t>
            </a:r>
          </a:p>
          <a:p>
            <a:r>
              <a:rPr lang="en-US" sz="1400" dirty="0" smtClean="0">
                <a:solidFill>
                  <a:srgbClr val="C00000"/>
                </a:solidFill>
              </a:rPr>
              <a:t>Age: 35</a:t>
            </a:r>
          </a:p>
        </p:txBody>
      </p:sp>
      <p:sp>
        <p:nvSpPr>
          <p:cNvPr id="66" name="TextBox 65"/>
          <p:cNvSpPr txBox="1"/>
          <p:nvPr/>
        </p:nvSpPr>
        <p:spPr>
          <a:xfrm>
            <a:off x="7409758" y="5305102"/>
            <a:ext cx="907621" cy="523220"/>
          </a:xfrm>
          <a:prstGeom prst="rect">
            <a:avLst/>
          </a:prstGeom>
          <a:solidFill>
            <a:schemeClr val="accent3">
              <a:lumMod val="20000"/>
              <a:lumOff val="80000"/>
            </a:schemeClr>
          </a:solidFill>
        </p:spPr>
        <p:txBody>
          <a:bodyPr wrap="none" rtlCol="0">
            <a:spAutoFit/>
          </a:bodyPr>
          <a:lstStyle/>
          <a:p>
            <a:r>
              <a:rPr lang="en-US" sz="1400" dirty="0" smtClean="0"/>
              <a:t>Name: Alf</a:t>
            </a:r>
          </a:p>
          <a:p>
            <a:r>
              <a:rPr lang="en-US" sz="1400" dirty="0" smtClean="0">
                <a:solidFill>
                  <a:srgbClr val="C00000"/>
                </a:solidFill>
              </a:rPr>
              <a:t>Age: 37</a:t>
            </a:r>
          </a:p>
        </p:txBody>
      </p:sp>
      <p:sp>
        <p:nvSpPr>
          <p:cNvPr id="67" name="TextBox 66"/>
          <p:cNvSpPr txBox="1"/>
          <p:nvPr/>
        </p:nvSpPr>
        <p:spPr>
          <a:xfrm>
            <a:off x="58463" y="5566712"/>
            <a:ext cx="949299" cy="523220"/>
          </a:xfrm>
          <a:prstGeom prst="rect">
            <a:avLst/>
          </a:prstGeom>
          <a:solidFill>
            <a:schemeClr val="accent3">
              <a:lumMod val="20000"/>
              <a:lumOff val="80000"/>
            </a:schemeClr>
          </a:solidFill>
        </p:spPr>
        <p:txBody>
          <a:bodyPr wrap="none" rtlCol="0">
            <a:spAutoFit/>
          </a:bodyPr>
          <a:lstStyle/>
          <a:p>
            <a:r>
              <a:rPr lang="en-US" sz="1400" dirty="0" smtClean="0"/>
              <a:t>Name: Joe</a:t>
            </a:r>
          </a:p>
          <a:p>
            <a:r>
              <a:rPr lang="en-US" sz="1400" dirty="0" smtClean="0">
                <a:solidFill>
                  <a:srgbClr val="C00000"/>
                </a:solidFill>
              </a:rPr>
              <a:t>Age: 11</a:t>
            </a:r>
          </a:p>
        </p:txBody>
      </p:sp>
      <p:cxnSp>
        <p:nvCxnSpPr>
          <p:cNvPr id="68" name="Straight Arrow Connector 67"/>
          <p:cNvCxnSpPr>
            <a:endCxn id="67" idx="0"/>
          </p:cNvCxnSpPr>
          <p:nvPr/>
        </p:nvCxnSpPr>
        <p:spPr>
          <a:xfrm>
            <a:off x="479842" y="4252392"/>
            <a:ext cx="53271" cy="131432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1901644" y="4900910"/>
            <a:ext cx="1035861" cy="523220"/>
          </a:xfrm>
          <a:prstGeom prst="rect">
            <a:avLst/>
          </a:prstGeom>
          <a:solidFill>
            <a:schemeClr val="accent3">
              <a:lumMod val="20000"/>
              <a:lumOff val="80000"/>
            </a:schemeClr>
          </a:solidFill>
        </p:spPr>
        <p:txBody>
          <a:bodyPr wrap="none" rtlCol="0">
            <a:spAutoFit/>
          </a:bodyPr>
          <a:lstStyle/>
          <a:p>
            <a:r>
              <a:rPr lang="en-US" sz="1400" dirty="0" smtClean="0"/>
              <a:t>Name: Bess</a:t>
            </a:r>
          </a:p>
          <a:p>
            <a:r>
              <a:rPr lang="en-US" sz="1400" dirty="0" smtClean="0">
                <a:solidFill>
                  <a:srgbClr val="C00000"/>
                </a:solidFill>
              </a:rPr>
              <a:t>Age: 22</a:t>
            </a:r>
          </a:p>
        </p:txBody>
      </p:sp>
      <p:cxnSp>
        <p:nvCxnSpPr>
          <p:cNvPr id="88" name="Straight Arrow Connector 87"/>
          <p:cNvCxnSpPr>
            <a:endCxn id="69" idx="0"/>
          </p:cNvCxnSpPr>
          <p:nvPr/>
        </p:nvCxnSpPr>
        <p:spPr>
          <a:xfrm flipH="1">
            <a:off x="2419575" y="4270449"/>
            <a:ext cx="105735" cy="6304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91" name="TextBox 90"/>
          <p:cNvSpPr txBox="1"/>
          <p:nvPr/>
        </p:nvSpPr>
        <p:spPr>
          <a:xfrm>
            <a:off x="4324802" y="5566712"/>
            <a:ext cx="917239" cy="523220"/>
          </a:xfrm>
          <a:prstGeom prst="rect">
            <a:avLst/>
          </a:prstGeom>
          <a:solidFill>
            <a:schemeClr val="accent3">
              <a:lumMod val="20000"/>
              <a:lumOff val="80000"/>
            </a:schemeClr>
          </a:solidFill>
        </p:spPr>
        <p:txBody>
          <a:bodyPr wrap="none" rtlCol="0">
            <a:spAutoFit/>
          </a:bodyPr>
          <a:lstStyle/>
          <a:p>
            <a:r>
              <a:rPr lang="en-US" sz="1400" dirty="0" smtClean="0"/>
              <a:t>Name: Sal</a:t>
            </a:r>
          </a:p>
          <a:p>
            <a:r>
              <a:rPr lang="en-US" sz="1400" dirty="0" smtClean="0">
                <a:solidFill>
                  <a:srgbClr val="C00000"/>
                </a:solidFill>
              </a:rPr>
              <a:t>Age: 30</a:t>
            </a:r>
          </a:p>
        </p:txBody>
      </p:sp>
      <p:cxnSp>
        <p:nvCxnSpPr>
          <p:cNvPr id="92" name="Straight Arrow Connector 91"/>
          <p:cNvCxnSpPr>
            <a:endCxn id="91" idx="0"/>
          </p:cNvCxnSpPr>
          <p:nvPr/>
        </p:nvCxnSpPr>
        <p:spPr>
          <a:xfrm flipH="1">
            <a:off x="4783422" y="4270449"/>
            <a:ext cx="142251" cy="129626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40" name="Group 39"/>
          <p:cNvGrpSpPr/>
          <p:nvPr/>
        </p:nvGrpSpPr>
        <p:grpSpPr>
          <a:xfrm>
            <a:off x="0" y="-22510"/>
            <a:ext cx="12192000" cy="307777"/>
            <a:chOff x="0" y="-22510"/>
            <a:chExt cx="12192000" cy="307777"/>
          </a:xfrm>
        </p:grpSpPr>
        <p:sp>
          <p:nvSpPr>
            <p:cNvPr id="47" name="Rectangle 4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48" name="TextBox 47"/>
            <p:cNvSpPr txBox="1"/>
            <p:nvPr/>
          </p:nvSpPr>
          <p:spPr>
            <a:xfrm>
              <a:off x="188780" y="-22510"/>
              <a:ext cx="3103285"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14  &gt;  Section 1  &gt;  B+ Tree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4333363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3464</TotalTime>
  <Words>6431</Words>
  <Application>Microsoft Macintosh PowerPoint</Application>
  <PresentationFormat>Widescreen</PresentationFormat>
  <Paragraphs>1774</Paragraphs>
  <Slides>114</Slides>
  <Notes>31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114</vt:i4>
      </vt:variant>
    </vt:vector>
  </HeadingPairs>
  <TitlesOfParts>
    <vt:vector size="123" baseType="lpstr">
      <vt:lpstr>Book Antiqua</vt:lpstr>
      <vt:lpstr>Calibri</vt:lpstr>
      <vt:lpstr>Calibri Light</vt:lpstr>
      <vt:lpstr>Cambria Math</vt:lpstr>
      <vt:lpstr>Helvetica Light</vt:lpstr>
      <vt:lpstr>Menlo</vt:lpstr>
      <vt:lpstr>Wingdings</vt:lpstr>
      <vt:lpstr>Arial</vt:lpstr>
      <vt:lpstr>Office Theme</vt:lpstr>
      <vt:lpstr>Lecture 11: The IO Model &amp; External Sorting</vt:lpstr>
      <vt:lpstr>Today’s Lecture</vt:lpstr>
      <vt:lpstr>1. The Buffer</vt:lpstr>
      <vt:lpstr>Transition to Mechanisms</vt:lpstr>
      <vt:lpstr>What you will learn about in this section</vt:lpstr>
      <vt:lpstr>High-level: Disk vs. Main Memory</vt:lpstr>
      <vt:lpstr>The Buffer</vt:lpstr>
      <vt:lpstr>The (Simplified) Buffer</vt:lpstr>
      <vt:lpstr>The (Simplified) Buffer</vt:lpstr>
      <vt:lpstr>The (Simplified) Buffer</vt:lpstr>
      <vt:lpstr>The (Simplified) Buffer</vt:lpstr>
      <vt:lpstr>Managing Disk: The DBMS Buffer</vt:lpstr>
      <vt:lpstr>The Buffer Manager</vt:lpstr>
      <vt:lpstr>A Simplified Filesystem Model</vt:lpstr>
      <vt:lpstr>2. External Merge &amp; Sort</vt:lpstr>
      <vt:lpstr>What you will learn about in this section</vt:lpstr>
      <vt:lpstr>External Merge</vt:lpstr>
      <vt:lpstr>Challenge: Merging Big Files with Small Memory</vt:lpstr>
      <vt:lpstr>External Merge Algorithm</vt:lpstr>
      <vt:lpstr>Key (Simple) Idea</vt:lpstr>
      <vt:lpstr>External Merge Algorithm</vt:lpstr>
      <vt:lpstr>External Merge Algorithm</vt:lpstr>
      <vt:lpstr>External Merge Algorithm</vt:lpstr>
      <vt:lpstr>External Merge Algorithm</vt:lpstr>
      <vt:lpstr>External Merge Algorithm</vt:lpstr>
      <vt:lpstr>External Merge Algorithm</vt:lpstr>
      <vt:lpstr>External Merge Algorithm</vt:lpstr>
      <vt:lpstr>External Merge Algorithm</vt:lpstr>
      <vt:lpstr>External Merge Algorithm</vt:lpstr>
      <vt:lpstr>External Merge Algorithm</vt:lpstr>
      <vt:lpstr>We can merge lists of arbitrary  length with only 3 buffer pages.</vt:lpstr>
      <vt:lpstr>B+ Trees:  An IO-Aware Index Structure</vt:lpstr>
      <vt:lpstr>“If you don’t find it in the index, look very carefully through the entire catalog”</vt:lpstr>
      <vt:lpstr>Today’s Lecture</vt:lpstr>
      <vt:lpstr>1. External Merge Sort</vt:lpstr>
      <vt:lpstr>PowerPoint Presentation</vt:lpstr>
      <vt:lpstr>What you will learn about in this section</vt:lpstr>
      <vt:lpstr>Recap: External Merge Algorithm</vt:lpstr>
      <vt:lpstr>External Merge Sort</vt:lpstr>
      <vt:lpstr>Why are Sort Algorithms Important?</vt:lpstr>
      <vt:lpstr>More reasons to sort…</vt:lpstr>
      <vt:lpstr>Do people care?</vt:lpstr>
      <vt:lpstr>So how do we sort big files?</vt:lpstr>
      <vt:lpstr>External Merge Sort Algorithm</vt:lpstr>
      <vt:lpstr>External Merge Sort Algorithm</vt:lpstr>
      <vt:lpstr>External Merge Sort Algorithm</vt:lpstr>
      <vt:lpstr>External Merge Sort Algorithm</vt:lpstr>
      <vt:lpstr>External Merge Sort Algorithm</vt:lpstr>
      <vt:lpstr>External Merge Sort Algorithm</vt:lpstr>
      <vt:lpstr>Calculating IO Cost</vt:lpstr>
      <vt:lpstr>Running External Merge Sort on Larger Files</vt:lpstr>
      <vt:lpstr>Running External Merge Sort on Larger Files</vt:lpstr>
      <vt:lpstr>Running External Merge Sort on Larger Files</vt:lpstr>
      <vt:lpstr>Running External Merge Sort on Larger Files</vt:lpstr>
      <vt:lpstr>Running External Merge Sort on Larger Files</vt:lpstr>
      <vt:lpstr>Running External Merge Sort on Larger Files</vt:lpstr>
      <vt:lpstr>Simplified 3-page Buffer Version</vt:lpstr>
      <vt:lpstr>Using B+1 buffer pages to reduce # of passes</vt:lpstr>
      <vt:lpstr>Using B+1 buffer pages to reduce # of passes</vt:lpstr>
      <vt:lpstr>Repacking</vt:lpstr>
      <vt:lpstr>Repacking for even longer initial runs</vt:lpstr>
      <vt:lpstr>Repacking Example: 3 page buffer</vt:lpstr>
      <vt:lpstr>Repacking Example: 3 page buffer</vt:lpstr>
      <vt:lpstr>Repacking Example: 3 page buffer</vt:lpstr>
      <vt:lpstr>Repacking Example: 3 page buffer</vt:lpstr>
      <vt:lpstr>Repacking Example: 3 page buffer</vt:lpstr>
      <vt:lpstr>Repacking Example: 3 page buffer</vt:lpstr>
      <vt:lpstr>Repacking Example: 3 page buffer</vt:lpstr>
      <vt:lpstr>Repacking Example: 3 page buffer</vt:lpstr>
      <vt:lpstr>Repacking Example: 3 page buffer</vt:lpstr>
      <vt:lpstr>Repacking Example: 3 page buffer</vt:lpstr>
      <vt:lpstr>Repacking</vt:lpstr>
      <vt:lpstr>Summary</vt:lpstr>
      <vt:lpstr>B+ Trees:  An IO-Aware Index Structure</vt:lpstr>
      <vt:lpstr>What you will learn about in this section</vt:lpstr>
      <vt:lpstr>Index Motivation</vt:lpstr>
      <vt:lpstr>Index Motivation</vt:lpstr>
      <vt:lpstr>Index Motivation</vt:lpstr>
      <vt:lpstr>Further Motivation for Indexes: NoSQL!</vt:lpstr>
      <vt:lpstr>Indexes: High-level</vt:lpstr>
      <vt:lpstr>More precisely</vt:lpstr>
      <vt:lpstr>Operations on an Index</vt:lpstr>
      <vt:lpstr>Conceptual Example</vt:lpstr>
      <vt:lpstr>Conceptual Example</vt:lpstr>
      <vt:lpstr>Conceptual Example</vt:lpstr>
      <vt:lpstr>Covering Indexes</vt:lpstr>
      <vt:lpstr>High-level Categories of Index Types</vt:lpstr>
      <vt:lpstr>Activity-12.ipynb</vt:lpstr>
      <vt:lpstr>Project #2 Hint</vt:lpstr>
      <vt:lpstr>1. B+ Trees</vt:lpstr>
      <vt:lpstr>What you will learn about in this section</vt:lpstr>
      <vt:lpstr>B+ Trees</vt:lpstr>
      <vt:lpstr>B+ Tree Basics</vt:lpstr>
      <vt:lpstr>B+ Tree Basics</vt:lpstr>
      <vt:lpstr>B+ Tree Basics</vt:lpstr>
      <vt:lpstr>B+ Tree Basics</vt:lpstr>
      <vt:lpstr>B+ Tree Basics</vt:lpstr>
      <vt:lpstr>B+ Tree Basics</vt:lpstr>
      <vt:lpstr>B+ Tree Basics</vt:lpstr>
      <vt:lpstr>Some finer points of B+ Trees</vt:lpstr>
      <vt:lpstr>Searching a B+ Tree</vt:lpstr>
      <vt:lpstr>B+ Tree Exact Search Animation</vt:lpstr>
      <vt:lpstr>B+ Tree Range Search Animation</vt:lpstr>
      <vt:lpstr>B+ Tree Design</vt:lpstr>
      <vt:lpstr>B+ Tree: High Fanout = Smaller &amp; Lower IO</vt:lpstr>
      <vt:lpstr>B+ Trees in Practice</vt:lpstr>
      <vt:lpstr>Simple Cost Model for Search</vt:lpstr>
      <vt:lpstr>Simple Cost Model for Search</vt:lpstr>
      <vt:lpstr>Simple Cost Model for Search</vt:lpstr>
      <vt:lpstr>Fast Insertions &amp; Self-Balancing</vt:lpstr>
      <vt:lpstr>Clustered Indexes</vt:lpstr>
      <vt:lpstr>Clustered vs. Unclustered Index</vt:lpstr>
      <vt:lpstr>Clustered vs. Unclustered Index</vt:lpstr>
      <vt:lpstr>Summary</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B+Trees:  An IO-Aware Index Structure</dc:title>
  <dc:creator>Alex Ratner</dc:creator>
  <cp:lastModifiedBy>Christopher Re</cp:lastModifiedBy>
  <cp:revision>136</cp:revision>
  <dcterms:created xsi:type="dcterms:W3CDTF">2015-10-30T14:38:29Z</dcterms:created>
  <dcterms:modified xsi:type="dcterms:W3CDTF">2016-10-30T18:42:23Z</dcterms:modified>
</cp:coreProperties>
</file>