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58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3B7FE-5EF7-DA35-69F1-1AD6882A96EF}" v="9" dt="2023-10-03T14:51:15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ábián Zsanna" userId="S::fabian.zsanna@apaczai.tmszc.hu::1ad2b68d-60dd-4b1f-adb5-ddcdaf9d2f98" providerId="AD" clId="Web-{A603B7FE-5EF7-DA35-69F1-1AD6882A96EF}"/>
    <pc:docChg chg="modSld">
      <pc:chgData name="Fábián Zsanna" userId="S::fabian.zsanna@apaczai.tmszc.hu::1ad2b68d-60dd-4b1f-adb5-ddcdaf9d2f98" providerId="AD" clId="Web-{A603B7FE-5EF7-DA35-69F1-1AD6882A96EF}" dt="2023-10-03T14:51:12.776" v="4" actId="20577"/>
      <pc:docMkLst>
        <pc:docMk/>
      </pc:docMkLst>
      <pc:sldChg chg="modSp">
        <pc:chgData name="Fábián Zsanna" userId="S::fabian.zsanna@apaczai.tmszc.hu::1ad2b68d-60dd-4b1f-adb5-ddcdaf9d2f98" providerId="AD" clId="Web-{A603B7FE-5EF7-DA35-69F1-1AD6882A96EF}" dt="2023-10-03T14:50:44.806" v="2" actId="1076"/>
        <pc:sldMkLst>
          <pc:docMk/>
          <pc:sldMk cId="0" sldId="260"/>
        </pc:sldMkLst>
        <pc:spChg chg="mod">
          <ac:chgData name="Fábián Zsanna" userId="S::fabian.zsanna@apaczai.tmszc.hu::1ad2b68d-60dd-4b1f-adb5-ddcdaf9d2f98" providerId="AD" clId="Web-{A603B7FE-5EF7-DA35-69F1-1AD6882A96EF}" dt="2023-10-03T14:50:44.806" v="2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Fábián Zsanna" userId="S::fabian.zsanna@apaczai.tmszc.hu::1ad2b68d-60dd-4b1f-adb5-ddcdaf9d2f98" providerId="AD" clId="Web-{A603B7FE-5EF7-DA35-69F1-1AD6882A96EF}" dt="2023-10-03T14:50:37.993" v="1" actId="20577"/>
          <ac:spMkLst>
            <pc:docMk/>
            <pc:sldMk cId="0" sldId="260"/>
            <ac:spMk id="10" creationId="{00000000-0000-0000-0000-000000000000}"/>
          </ac:spMkLst>
        </pc:spChg>
      </pc:sldChg>
      <pc:sldChg chg="modSp">
        <pc:chgData name="Fábián Zsanna" userId="S::fabian.zsanna@apaczai.tmszc.hu::1ad2b68d-60dd-4b1f-adb5-ddcdaf9d2f98" providerId="AD" clId="Web-{A603B7FE-5EF7-DA35-69F1-1AD6882A96EF}" dt="2023-10-03T14:51:12.776" v="4" actId="20577"/>
        <pc:sldMkLst>
          <pc:docMk/>
          <pc:sldMk cId="0" sldId="262"/>
        </pc:sldMkLst>
        <pc:spChg chg="mod">
          <ac:chgData name="Fábián Zsanna" userId="S::fabian.zsanna@apaczai.tmszc.hu::1ad2b68d-60dd-4b1f-adb5-ddcdaf9d2f98" providerId="AD" clId="Web-{A603B7FE-5EF7-DA35-69F1-1AD6882A96EF}" dt="2023-10-03T14:51:12.776" v="4" actId="20577"/>
          <ac:spMkLst>
            <pc:docMk/>
            <pc:sldMk cId="0" sldId="26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82421-B986-47E7-864C-DAFB9696EEEB}" type="datetimeFigureOut">
              <a:rPr lang="hu-HU" smtClean="0"/>
              <a:t>2023. 10. 03.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0E8C2-B71B-4FF0-B612-0A419BC05087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0E8C2-B71B-4FF0-B612-0A419BC05087}" type="slidenum">
              <a:rPr lang="hu-HU" smtClean="0"/>
              <a:t>20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7FE9-8585-4EEF-8118-4BBAD0F7B0D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B963-BF5E-484B-AD93-CB8104C0E307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Vörösmarty Mihály: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solidFill>
                  <a:srgbClr val="0070C0"/>
                </a:solidFill>
              </a:rPr>
              <a:t>Csongor és Tünde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635896" y="980728"/>
            <a:ext cx="1792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</a:t>
            </a:r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edér</a:t>
            </a:r>
          </a:p>
        </p:txBody>
      </p:sp>
      <p:sp>
        <p:nvSpPr>
          <p:cNvPr id="3" name="Téglalap 2"/>
          <p:cNvSpPr/>
          <p:nvPr/>
        </p:nvSpPr>
        <p:spPr>
          <a:xfrm>
            <a:off x="539552" y="980728"/>
            <a:ext cx="2423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szegény</a:t>
            </a:r>
          </a:p>
        </p:txBody>
      </p:sp>
      <p:sp>
        <p:nvSpPr>
          <p:cNvPr id="4" name="Téglalap 3"/>
          <p:cNvSpPr/>
          <p:nvPr/>
        </p:nvSpPr>
        <p:spPr>
          <a:xfrm>
            <a:off x="5940152" y="836712"/>
            <a:ext cx="1654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fiatal</a:t>
            </a:r>
          </a:p>
        </p:txBody>
      </p:sp>
      <p:sp>
        <p:nvSpPr>
          <p:cNvPr id="5" name="Téglalap 4"/>
          <p:cNvSpPr/>
          <p:nvPr/>
        </p:nvSpPr>
        <p:spPr>
          <a:xfrm>
            <a:off x="5724128" y="2132856"/>
            <a:ext cx="2877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gyönyörű</a:t>
            </a:r>
          </a:p>
        </p:txBody>
      </p:sp>
      <p:sp>
        <p:nvSpPr>
          <p:cNvPr id="6" name="Téglalap 5"/>
          <p:cNvSpPr/>
          <p:nvPr/>
        </p:nvSpPr>
        <p:spPr>
          <a:xfrm>
            <a:off x="467544" y="2132856"/>
            <a:ext cx="4297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é</a:t>
            </a:r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rzéki örömök</a:t>
            </a:r>
          </a:p>
        </p:txBody>
      </p:sp>
      <p:sp>
        <p:nvSpPr>
          <p:cNvPr id="7" name="Téglalap 6"/>
          <p:cNvSpPr/>
          <p:nvPr/>
        </p:nvSpPr>
        <p:spPr>
          <a:xfrm>
            <a:off x="683568" y="4077072"/>
            <a:ext cx="4501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Dimirti</a:t>
            </a:r>
            <a:r>
              <a:rPr lang="hu-HU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- boltos</a:t>
            </a:r>
          </a:p>
        </p:txBody>
      </p:sp>
      <p:sp>
        <p:nvSpPr>
          <p:cNvPr id="8" name="Téglalap 7"/>
          <p:cNvSpPr/>
          <p:nvPr/>
        </p:nvSpPr>
        <p:spPr>
          <a:xfrm>
            <a:off x="611560" y="4941168"/>
            <a:ext cx="5422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Tündérek, nemtők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635896" y="2420888"/>
            <a:ext cx="20591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ÉJ</a:t>
            </a:r>
          </a:p>
        </p:txBody>
      </p:sp>
      <p:sp>
        <p:nvSpPr>
          <p:cNvPr id="3" name="Téglalap 2"/>
          <p:cNvSpPr/>
          <p:nvPr/>
        </p:nvSpPr>
        <p:spPr>
          <a:xfrm>
            <a:off x="179512" y="2708920"/>
            <a:ext cx="3188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félelmetes</a:t>
            </a:r>
          </a:p>
        </p:txBody>
      </p:sp>
      <p:sp>
        <p:nvSpPr>
          <p:cNvPr id="4" name="Téglalap 3"/>
          <p:cNvSpPr/>
          <p:nvPr/>
        </p:nvSpPr>
        <p:spPr>
          <a:xfrm>
            <a:off x="1043608" y="1340768"/>
            <a:ext cx="7266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 jó és a gonosz felett áll</a:t>
            </a:r>
          </a:p>
        </p:txBody>
      </p:sp>
      <p:sp>
        <p:nvSpPr>
          <p:cNvPr id="5" name="Téglalap 4"/>
          <p:cNvSpPr/>
          <p:nvPr/>
        </p:nvSpPr>
        <p:spPr>
          <a:xfrm>
            <a:off x="1835696" y="260648"/>
            <a:ext cx="5342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Korlátlan hatalom</a:t>
            </a:r>
          </a:p>
        </p:txBody>
      </p:sp>
      <p:sp>
        <p:nvSpPr>
          <p:cNvPr id="6" name="Téglalap 5"/>
          <p:cNvSpPr/>
          <p:nvPr/>
        </p:nvSpPr>
        <p:spPr>
          <a:xfrm>
            <a:off x="6228184" y="2636912"/>
            <a:ext cx="2646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végtelen</a:t>
            </a:r>
          </a:p>
        </p:txBody>
      </p:sp>
      <p:sp>
        <p:nvSpPr>
          <p:cNvPr id="7" name="Téglalap 6"/>
          <p:cNvSpPr/>
          <p:nvPr/>
        </p:nvSpPr>
        <p:spPr>
          <a:xfrm>
            <a:off x="1259632" y="4005064"/>
            <a:ext cx="7270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Tragikus az emberi lét</a:t>
            </a:r>
          </a:p>
        </p:txBody>
      </p:sp>
      <p:sp>
        <p:nvSpPr>
          <p:cNvPr id="8" name="Téglalap 7"/>
          <p:cNvSpPr/>
          <p:nvPr/>
        </p:nvSpPr>
        <p:spPr>
          <a:xfrm>
            <a:off x="467544" y="5103674"/>
            <a:ext cx="83055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hu-HU" sz="5400" b="1" dirty="0">
                <a:ln/>
                <a:solidFill>
                  <a:schemeClr val="accent3"/>
                </a:solidFill>
              </a:rPr>
              <a:t>A f</a:t>
            </a:r>
            <a:r>
              <a:rPr lang="hu-HU" sz="5400" b="1" cap="none" spc="0" dirty="0">
                <a:ln/>
                <a:solidFill>
                  <a:schemeClr val="accent3"/>
                </a:solidFill>
                <a:effectLst/>
              </a:rPr>
              <a:t>elvilágosodással szemben</a:t>
            </a:r>
            <a:br>
              <a:rPr lang="hu-HU" sz="5400" b="1" cap="none" spc="0" dirty="0">
                <a:ln/>
                <a:solidFill>
                  <a:schemeClr val="accent3"/>
                </a:solidFill>
                <a:effectLst/>
              </a:rPr>
            </a:br>
            <a:r>
              <a:rPr lang="hu-HU" sz="5400" b="1" cap="none" spc="0" dirty="0">
                <a:ln/>
                <a:solidFill>
                  <a:schemeClr val="accent3"/>
                </a:solidFill>
                <a:effectLst/>
              </a:rPr>
              <a:t>tagadja a fejlődést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hu-HU" dirty="0"/>
              <a:t>A cselekmény </a:t>
            </a:r>
            <a:r>
              <a:rPr lang="hu-HU" u="sng" dirty="0"/>
              <a:t>nagyon röviden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9552" y="1700808"/>
            <a:ext cx="8363272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/>
              <a:t>I. felvonás</a:t>
            </a:r>
          </a:p>
          <a:p>
            <a:pPr>
              <a:buNone/>
            </a:pPr>
            <a:r>
              <a:rPr lang="hu-HU" b="1" dirty="0"/>
              <a:t>HELYSZÍN: </a:t>
            </a:r>
            <a:r>
              <a:rPr lang="hu-HU" dirty="0"/>
              <a:t>kert, boszorkánydomb, tündérfa</a:t>
            </a:r>
          </a:p>
          <a:p>
            <a:pPr>
              <a:buNone/>
            </a:pPr>
            <a:r>
              <a:rPr lang="hu-HU" b="1" dirty="0"/>
              <a:t>IDŐ: </a:t>
            </a:r>
            <a:r>
              <a:rPr lang="hu-HU" dirty="0"/>
              <a:t>éjfél</a:t>
            </a:r>
          </a:p>
          <a:p>
            <a:r>
              <a:rPr lang="hu-HU" dirty="0"/>
              <a:t>Csongor hazatér – </a:t>
            </a:r>
            <a:r>
              <a:rPr lang="hu-HU" dirty="0" err="1"/>
              <a:t>Mirígyet</a:t>
            </a:r>
            <a:r>
              <a:rPr lang="hu-HU" dirty="0"/>
              <a:t> kiszabadítja –  értesül a fa csodájáról – találkozik Tündével – </a:t>
            </a:r>
            <a:r>
              <a:rPr lang="hu-HU" dirty="0" err="1"/>
              <a:t>Mirígy</a:t>
            </a:r>
            <a:r>
              <a:rPr lang="hu-HU" dirty="0"/>
              <a:t> elrabolja Tünde hajfürtjét – a szerelmeseknek el kell válniuk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67544" y="908720"/>
            <a:ext cx="835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sz="3200" dirty="0"/>
              <a:t>I. felvonás</a:t>
            </a:r>
          </a:p>
          <a:p>
            <a:pPr>
              <a:buNone/>
            </a:pPr>
            <a:r>
              <a:rPr lang="hu-HU" sz="3200" b="1" dirty="0"/>
              <a:t>HELYSZÍN:</a:t>
            </a:r>
            <a:r>
              <a:rPr lang="hu-HU" sz="3200" dirty="0"/>
              <a:t> sík, hármas út</a:t>
            </a:r>
          </a:p>
          <a:p>
            <a:r>
              <a:rPr lang="hu-HU" sz="3200" dirty="0"/>
              <a:t>Az </a:t>
            </a:r>
            <a:r>
              <a:rPr lang="hu-HU" sz="3200" dirty="0" err="1"/>
              <a:t>ördögfiak</a:t>
            </a:r>
            <a:r>
              <a:rPr lang="hu-HU" sz="3200" dirty="0"/>
              <a:t> megeszik </a:t>
            </a:r>
            <a:r>
              <a:rPr lang="hu-HU" sz="3200" dirty="0" err="1"/>
              <a:t>Mirígy</a:t>
            </a:r>
            <a:r>
              <a:rPr lang="hu-HU" sz="3200" dirty="0"/>
              <a:t> rókalányát – megátkozza őket: összevesznek a javaikon</a:t>
            </a:r>
          </a:p>
        </p:txBody>
      </p:sp>
      <p:sp>
        <p:nvSpPr>
          <p:cNvPr id="25602" name="AutoShape 2" descr="Irodalom 10. - III. A MAGYAR ROMANTIKA IRODALMA - 22. A Csongor és Tünde  értelmezése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5604" name="AutoShape 4" descr="Irodalom 10. - III. A MAGYAR ROMANTIKA IRODALMA - 22. A Csongor és Tünde  értelmezése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573016"/>
            <a:ext cx="3600505" cy="27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043608" y="836712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sz="3600" dirty="0"/>
              <a:t>II. Felvonás</a:t>
            </a:r>
          </a:p>
          <a:p>
            <a:pPr>
              <a:buNone/>
            </a:pPr>
            <a:r>
              <a:rPr lang="hu-HU" sz="3600" dirty="0"/>
              <a:t>a hármas út vidéke</a:t>
            </a:r>
          </a:p>
          <a:p>
            <a:pPr>
              <a:buNone/>
            </a:pPr>
            <a:endParaRPr lang="hu-HU" sz="3600" dirty="0"/>
          </a:p>
          <a:p>
            <a:pPr>
              <a:buNone/>
            </a:pPr>
            <a:endParaRPr lang="hu-HU" sz="3600" dirty="0"/>
          </a:p>
          <a:p>
            <a:r>
              <a:rPr lang="hu-HU" sz="3600" dirty="0"/>
              <a:t>Három vándor – három értékrend</a:t>
            </a:r>
          </a:p>
          <a:p>
            <a:r>
              <a:rPr lang="hu-HU" sz="3600" dirty="0"/>
              <a:t>Csongor szolgálatába fogadja Balgát –</a:t>
            </a:r>
          </a:p>
          <a:p>
            <a:r>
              <a:rPr lang="hu-HU" sz="3600" dirty="0"/>
              <a:t>megszerzi az </a:t>
            </a:r>
            <a:r>
              <a:rPr lang="hu-HU" sz="3600" dirty="0" err="1"/>
              <a:t>ördögfiak</a:t>
            </a:r>
            <a:r>
              <a:rPr lang="hu-HU" sz="3600" dirty="0"/>
              <a:t> varázseszközeit</a:t>
            </a:r>
          </a:p>
          <a:p>
            <a:pPr>
              <a:buNone/>
            </a:pPr>
            <a:endParaRPr lang="hu-HU" sz="3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67544" y="836712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sz="3600" dirty="0"/>
              <a:t>III. felvonás</a:t>
            </a:r>
          </a:p>
          <a:p>
            <a:pPr>
              <a:buNone/>
            </a:pPr>
            <a:r>
              <a:rPr lang="hu-HU" sz="3600" b="1" dirty="0"/>
              <a:t>HELYSZÍN:</a:t>
            </a:r>
            <a:r>
              <a:rPr lang="hu-HU" sz="3600" dirty="0"/>
              <a:t> a Hajnal palotája előtt</a:t>
            </a:r>
          </a:p>
          <a:p>
            <a:pPr>
              <a:buNone/>
            </a:pPr>
            <a:r>
              <a:rPr lang="hu-HU" sz="3600" dirty="0"/>
              <a:t>IDŐ: hajnal</a:t>
            </a:r>
          </a:p>
          <a:p>
            <a:pPr>
              <a:buNone/>
            </a:pPr>
            <a:endParaRPr lang="hu-HU" sz="3600" dirty="0"/>
          </a:p>
          <a:p>
            <a:pPr>
              <a:buNone/>
            </a:pPr>
            <a:r>
              <a:rPr lang="hu-HU" sz="3600" dirty="0" err="1"/>
              <a:t>Mirígy</a:t>
            </a:r>
            <a:r>
              <a:rPr lang="hu-HU" sz="3600" dirty="0"/>
              <a:t> kihallgatja a szerelmeseket – a nők itt nem szólhatnak a férfiakhoz (a hajnal a szerelmesek elválásának órája)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9512" y="116632"/>
            <a:ext cx="8712968" cy="806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sz="3600" dirty="0"/>
              <a:t>IV. Felvonás - DÉL</a:t>
            </a:r>
          </a:p>
          <a:p>
            <a:r>
              <a:rPr lang="hu-HU" sz="3600" b="1" dirty="0" err="1"/>
              <a:t>Mirígy</a:t>
            </a:r>
            <a:r>
              <a:rPr lang="hu-HU" sz="3600" b="1" dirty="0"/>
              <a:t> udvara</a:t>
            </a:r>
            <a:r>
              <a:rPr lang="hu-HU" sz="3600" dirty="0"/>
              <a:t>: </a:t>
            </a:r>
            <a:r>
              <a:rPr lang="hu-HU" sz="3600" dirty="0" err="1"/>
              <a:t>Kurrah</a:t>
            </a:r>
            <a:r>
              <a:rPr lang="hu-HU" sz="3600" dirty="0"/>
              <a:t> elaltatja Csongort, Tünde hiába jön</a:t>
            </a:r>
          </a:p>
          <a:p>
            <a:r>
              <a:rPr lang="hu-HU" sz="3600" b="1" dirty="0" err="1"/>
              <a:t>Mirígy</a:t>
            </a:r>
            <a:r>
              <a:rPr lang="hu-HU" sz="3600" b="1" dirty="0"/>
              <a:t> szobája</a:t>
            </a:r>
            <a:r>
              <a:rPr lang="hu-HU" sz="3600" dirty="0"/>
              <a:t>: A Csongor elcsábításával megbízott Ledér Balgával akad össze a fiú helyett</a:t>
            </a:r>
          </a:p>
          <a:p>
            <a:r>
              <a:rPr lang="hu-HU" sz="3600" b="1" dirty="0"/>
              <a:t>Barlang, csodakút</a:t>
            </a:r>
            <a:r>
              <a:rPr lang="hu-HU" sz="3600" dirty="0"/>
              <a:t>: </a:t>
            </a:r>
            <a:r>
              <a:rPr lang="hu-HU" sz="3600" dirty="0" err="1"/>
              <a:t>Mirígy</a:t>
            </a:r>
            <a:r>
              <a:rPr lang="hu-HU" sz="3600" dirty="0"/>
              <a:t> gonosz varázslata hamissá teszi a jósló kutat – Tünde hűtlennek látja Csongort – Csongor idegen nőalakot vél Tündének, s az visszacsalogatja a hármas úthoz</a:t>
            </a:r>
          </a:p>
          <a:p>
            <a:endParaRPr lang="hu-HU" sz="3600" dirty="0"/>
          </a:p>
          <a:p>
            <a:endParaRPr lang="hu-HU" sz="3600" dirty="0"/>
          </a:p>
          <a:p>
            <a:pPr>
              <a:buNone/>
            </a:pPr>
            <a:endParaRPr lang="hu-HU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7504" y="116633"/>
            <a:ext cx="903649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V. Felvonás</a:t>
            </a:r>
          </a:p>
          <a:p>
            <a:r>
              <a:rPr lang="hu-HU" sz="3600" b="1" dirty="0"/>
              <a:t>kietlen táj</a:t>
            </a:r>
            <a:r>
              <a:rPr lang="hu-HU" sz="3600" dirty="0"/>
              <a:t>: Az Éj királynője közli, Tünde</a:t>
            </a:r>
            <a:br>
              <a:rPr lang="hu-HU" sz="3600" dirty="0"/>
            </a:br>
            <a:r>
              <a:rPr lang="hu-HU" sz="3600" dirty="0"/>
              <a:t>földi szerelme tündeségének elvesztésével jár</a:t>
            </a:r>
          </a:p>
          <a:p>
            <a:r>
              <a:rPr lang="hu-HU" sz="3600" b="1" dirty="0"/>
              <a:t>hármas út vidéke</a:t>
            </a:r>
            <a:r>
              <a:rPr lang="hu-HU" sz="3600" dirty="0"/>
              <a:t>: A három vándor csalódottan tér vissza</a:t>
            </a:r>
          </a:p>
          <a:p>
            <a:r>
              <a:rPr lang="hu-HU" sz="3600" b="1" dirty="0"/>
              <a:t>kert, boszorkánydomb, tündérfa</a:t>
            </a:r>
            <a:r>
              <a:rPr lang="hu-HU" sz="3600" dirty="0"/>
              <a:t>:  Tünde újraülteti fáját, </a:t>
            </a:r>
            <a:r>
              <a:rPr lang="hu-HU" sz="3600" dirty="0" err="1"/>
              <a:t>Mirígy</a:t>
            </a:r>
            <a:r>
              <a:rPr lang="hu-HU" sz="3600" dirty="0"/>
              <a:t> hiába próbálja kiásni, – az </a:t>
            </a:r>
            <a:r>
              <a:rPr lang="hu-HU" sz="3600" dirty="0" err="1"/>
              <a:t>ördögfiak</a:t>
            </a:r>
            <a:r>
              <a:rPr lang="hu-HU" sz="3600" dirty="0"/>
              <a:t> átállnak Tündéhez – </a:t>
            </a:r>
            <a:r>
              <a:rPr lang="hu-HU" sz="3600" dirty="0" err="1"/>
              <a:t>Mirígyet</a:t>
            </a:r>
            <a:r>
              <a:rPr lang="hu-HU" sz="3600" dirty="0"/>
              <a:t> megkötözik, hársfa-lyukba</a:t>
            </a:r>
            <a:br>
              <a:rPr lang="hu-HU" sz="3600" dirty="0"/>
            </a:br>
            <a:r>
              <a:rPr lang="hu-HU" sz="3600" dirty="0"/>
              <a:t>zárják – Csongor ismét elalszik – felébredve Tünde szerelme várja</a:t>
            </a:r>
          </a:p>
          <a:p>
            <a:endParaRPr lang="hu-HU" sz="3600" dirty="0"/>
          </a:p>
          <a:p>
            <a:endParaRPr lang="hu-HU" sz="3600" dirty="0"/>
          </a:p>
          <a:p>
            <a:endParaRPr lang="hu-H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Drámai költemény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hu-HU" dirty="0"/>
              <a:t>Ált. olvasásra szánt drámai mű</a:t>
            </a:r>
          </a:p>
          <a:p>
            <a:pPr>
              <a:buFont typeface="Wingdings" pitchFamily="2" charset="2"/>
              <a:buChar char="Ø"/>
            </a:pPr>
            <a:r>
              <a:rPr lang="hu-HU" dirty="0"/>
              <a:t>Filozófiai kérdések a </a:t>
            </a:r>
            <a:r>
              <a:rPr lang="hu-HU" dirty="0" err="1"/>
              <a:t>kp.-ban</a:t>
            </a:r>
            <a:endParaRPr lang="hu-HU" dirty="0"/>
          </a:p>
          <a:p>
            <a:pPr>
              <a:buFont typeface="Wingdings" pitchFamily="2" charset="2"/>
              <a:buChar char="Ø"/>
            </a:pPr>
            <a:r>
              <a:rPr lang="hu-HU" dirty="0"/>
              <a:t>Drámaiság = költőiség</a:t>
            </a:r>
          </a:p>
          <a:p>
            <a:pPr>
              <a:buFont typeface="Wingdings" pitchFamily="2" charset="2"/>
              <a:buChar char="Ø"/>
            </a:pPr>
            <a:r>
              <a:rPr lang="hu-HU" dirty="0"/>
              <a:t>Cselekmény = gondolatiság</a:t>
            </a:r>
          </a:p>
          <a:p>
            <a:pPr>
              <a:buFont typeface="Wingdings" pitchFamily="2" charset="2"/>
              <a:buChar char="Ø"/>
            </a:pPr>
            <a:r>
              <a:rPr lang="hu-HU" dirty="0"/>
              <a:t>Az emberi lét végső kérdéseire keresi a választ</a:t>
            </a:r>
          </a:p>
          <a:p>
            <a:pPr>
              <a:buFont typeface="Wingdings" pitchFamily="2" charset="2"/>
              <a:buChar char="Ø"/>
            </a:pPr>
            <a:r>
              <a:rPr lang="hu-HU" dirty="0"/>
              <a:t>Mítoszi, mesei elemek használata</a:t>
            </a:r>
          </a:p>
          <a:p>
            <a:pPr>
              <a:buFont typeface="Wingdings" pitchFamily="2" charset="2"/>
              <a:buChar char="Ø"/>
            </a:pPr>
            <a:r>
              <a:rPr lang="hu-HU" dirty="0"/>
              <a:t>A szereplők nem drámai jellemek, inkább allegorikus alakok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hu-HU" dirty="0"/>
              <a:t>Mesei elemek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hu-HU" dirty="0"/>
              <a:t>Térben, időben fiktív</a:t>
            </a:r>
          </a:p>
          <a:p>
            <a:r>
              <a:rPr lang="hu-HU" dirty="0"/>
              <a:t>Képzeletbeli lények</a:t>
            </a:r>
          </a:p>
          <a:p>
            <a:r>
              <a:rPr lang="hu-HU" dirty="0"/>
              <a:t>Fantasztikus tulajdonságok</a:t>
            </a:r>
          </a:p>
          <a:p>
            <a:r>
              <a:rPr lang="hu-HU" dirty="0"/>
              <a:t>Végletes jellemek</a:t>
            </a:r>
          </a:p>
          <a:p>
            <a:r>
              <a:rPr lang="hu-HU" dirty="0"/>
              <a:t>Büntetés, jutalom</a:t>
            </a:r>
          </a:p>
          <a:p>
            <a:r>
              <a:rPr lang="hu-HU" dirty="0"/>
              <a:t>Sajátos logika</a:t>
            </a:r>
          </a:p>
          <a:p>
            <a:r>
              <a:rPr lang="hu-HU" dirty="0"/>
              <a:t>Csodák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hu-HU" dirty="0"/>
              <a:t>Hagyományba ágyazottság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16. századi történet </a:t>
            </a:r>
            <a:r>
              <a:rPr lang="hu-HU" dirty="0" err="1"/>
              <a:t>Gyergyai</a:t>
            </a:r>
            <a:r>
              <a:rPr lang="hu-HU" dirty="0"/>
              <a:t>/</a:t>
            </a:r>
            <a:r>
              <a:rPr lang="hu-HU" dirty="0" err="1"/>
              <a:t>Gergei</a:t>
            </a:r>
            <a:r>
              <a:rPr lang="hu-HU" dirty="0"/>
              <a:t> Albert-féle 18. századi feldolgozása: </a:t>
            </a:r>
            <a:r>
              <a:rPr lang="hu-HU" dirty="0" err="1"/>
              <a:t>Árgirus</a:t>
            </a:r>
            <a:r>
              <a:rPr lang="hu-HU" dirty="0"/>
              <a:t> históriája</a:t>
            </a:r>
          </a:p>
          <a:p>
            <a:r>
              <a:rPr lang="hu-HU" dirty="0"/>
              <a:t>Motívumok, szereplők nagy része</a:t>
            </a:r>
          </a:p>
          <a:p>
            <a:r>
              <a:rPr lang="hu-HU" dirty="0"/>
              <a:t>+ új szereplők</a:t>
            </a:r>
          </a:p>
          <a:p>
            <a:r>
              <a:rPr lang="hu-HU" dirty="0"/>
              <a:t>Éj, 3 vándor</a:t>
            </a:r>
          </a:p>
          <a:p>
            <a:pPr>
              <a:buNone/>
            </a:pPr>
            <a:r>
              <a:rPr lang="hu-HU" dirty="0"/>
              <a:t>Árgyélus királyfi és Tündérszép Ilona</a:t>
            </a:r>
          </a:p>
          <a:p>
            <a:endParaRPr lang="hu-HU" dirty="0"/>
          </a:p>
          <a:p>
            <a:r>
              <a:rPr lang="hu-HU" i="1" dirty="0"/>
              <a:t>Goethe –Faust</a:t>
            </a:r>
          </a:p>
          <a:p>
            <a:r>
              <a:rPr lang="hu-HU" i="1" dirty="0"/>
              <a:t>Mozart – Varázsfuvola</a:t>
            </a:r>
          </a:p>
          <a:p>
            <a:r>
              <a:rPr lang="hu-HU" i="1" dirty="0"/>
              <a:t>Shakespeare – Szentivánéji álom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18458"/>
          </a:xfrm>
        </p:spPr>
        <p:txBody>
          <a:bodyPr>
            <a:normAutofit fontScale="90000"/>
          </a:bodyPr>
          <a:lstStyle/>
          <a:p>
            <a:pPr algn="l"/>
            <a:r>
              <a:rPr lang="hu-HU" u="sng" dirty="0">
                <a:solidFill>
                  <a:srgbClr val="FF0000"/>
                </a:solidFill>
              </a:rPr>
              <a:t>Toposzok a műben</a:t>
            </a:r>
            <a:br>
              <a:rPr lang="hu-HU" dirty="0"/>
            </a:br>
            <a:r>
              <a:rPr lang="hu-HU" dirty="0"/>
              <a:t>Toposz=</a:t>
            </a:r>
            <a:br>
              <a:rPr lang="hu-HU" dirty="0"/>
            </a:br>
            <a:r>
              <a:rPr lang="hu-HU" sz="3600" dirty="0"/>
              <a:t>Közismert irodalmi kép, írói fordulat, cselekményelem. Az irodalmi műalkotásokban gyakran visszatérő motívum, amely különböző korszakokban és különböző szerzők műveiben azonos jelentéssel bír.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4365104"/>
            <a:ext cx="8352928" cy="223224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Szimbólum= jelkép, többértelmű jel, metaforából származó szókép. Helyettesítés + egyéb gondolatokat, érzéseket, hangulatot idéz fel.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059832" y="620688"/>
            <a:ext cx="2458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hu-HU" sz="5400" b="1" dirty="0">
                <a:ln/>
                <a:solidFill>
                  <a:schemeClr val="accent3"/>
                </a:solidFill>
              </a:rPr>
              <a:t>C</a:t>
            </a:r>
            <a:r>
              <a:rPr lang="hu-HU" sz="5400" b="1" cap="none" spc="0" dirty="0">
                <a:ln/>
                <a:solidFill>
                  <a:schemeClr val="accent3"/>
                </a:solidFill>
                <a:effectLst/>
              </a:rPr>
              <a:t>sodafa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95536" y="1772816"/>
            <a:ext cx="69847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/>
              <a:t>Átjárás egy másik világba</a:t>
            </a:r>
          </a:p>
          <a:p>
            <a:r>
              <a:rPr lang="hu-HU" sz="4400" dirty="0"/>
              <a:t>Eljutás a boldogsághoz</a:t>
            </a:r>
          </a:p>
          <a:p>
            <a:r>
              <a:rPr lang="hu-HU" sz="4400" dirty="0"/>
              <a:t>Szerelem</a:t>
            </a:r>
          </a:p>
          <a:p>
            <a:r>
              <a:rPr lang="hu-HU" sz="4400" dirty="0"/>
              <a:t>Női szépség</a:t>
            </a:r>
          </a:p>
          <a:p>
            <a:r>
              <a:rPr lang="hu-HU" sz="4400" dirty="0"/>
              <a:t>Álmok, vágyak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861048"/>
            <a:ext cx="47522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851920" y="332656"/>
            <a:ext cx="1385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Kert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67544" y="1340768"/>
            <a:ext cx="8280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Elszigeteltség</a:t>
            </a:r>
          </a:p>
          <a:p>
            <a:r>
              <a:rPr lang="hu-HU" sz="3200" dirty="0"/>
              <a:t>A törékeny boldogság védelmezője</a:t>
            </a:r>
          </a:p>
          <a:p>
            <a:r>
              <a:rPr lang="hu-HU" sz="3200" dirty="0"/>
              <a:t>(=sziget) </a:t>
            </a:r>
          </a:p>
          <a:p>
            <a:r>
              <a:rPr lang="hu-HU" sz="3200" dirty="0"/>
              <a:t>Sorskert: élet-halál kérdése jelenik meg benne, →Biblia</a:t>
            </a:r>
          </a:p>
          <a:p>
            <a:r>
              <a:rPr lang="hu-HU" sz="3200" dirty="0"/>
              <a:t>	Lehet még</a:t>
            </a:r>
          </a:p>
          <a:p>
            <a:r>
              <a:rPr lang="hu-HU" sz="3200" dirty="0"/>
              <a:t>		Megnyugvás helye</a:t>
            </a:r>
          </a:p>
          <a:p>
            <a:r>
              <a:rPr lang="hu-HU" sz="3200" dirty="0"/>
              <a:t>		Szerelmesek találkozópontja 			(sokszor rendkívüli szépségű)</a:t>
            </a:r>
          </a:p>
          <a:p>
            <a:r>
              <a:rPr lang="hu-HU" sz="3200" dirty="0"/>
              <a:t>		Mulatókert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627784" y="764704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Út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67544" y="2996952"/>
            <a:ext cx="66247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Emberi élet</a:t>
            </a:r>
          </a:p>
          <a:p>
            <a:r>
              <a:rPr lang="hu-HU" sz="4000" dirty="0"/>
              <a:t>Tér-időben zajló folyamat</a:t>
            </a:r>
          </a:p>
          <a:p>
            <a:r>
              <a:rPr lang="hu-HU" sz="4000" dirty="0"/>
              <a:t>Lelki fejlődés</a:t>
            </a:r>
          </a:p>
          <a:p>
            <a:r>
              <a:rPr lang="hu-HU" sz="4000" dirty="0"/>
              <a:t>Megvilágosodás</a:t>
            </a:r>
          </a:p>
          <a:p>
            <a:r>
              <a:rPr lang="hu-HU" sz="4000" dirty="0"/>
              <a:t>(Buddhizmus: A cél az Út)</a:t>
            </a:r>
          </a:p>
        </p:txBody>
      </p:sp>
      <p:sp>
        <p:nvSpPr>
          <p:cNvPr id="2050" name="AutoShape 2" descr="Mini szimbólumtár | Sulinet Hírmagazin"/>
          <p:cNvSpPr>
            <a:spLocks noChangeAspect="1" noChangeArrowheads="1"/>
          </p:cNvSpPr>
          <p:nvPr/>
        </p:nvSpPr>
        <p:spPr bwMode="auto">
          <a:xfrm>
            <a:off x="155575" y="-814388"/>
            <a:ext cx="2286000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052" name="AutoShape 4" descr="Mini szimbólumtár | Sulinet Hírmagazin"/>
          <p:cNvSpPr>
            <a:spLocks noChangeAspect="1" noChangeArrowheads="1"/>
          </p:cNvSpPr>
          <p:nvPr/>
        </p:nvSpPr>
        <p:spPr bwMode="auto">
          <a:xfrm>
            <a:off x="155575" y="-814388"/>
            <a:ext cx="2286000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620688"/>
            <a:ext cx="3571478" cy="271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Szereplők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3275856" y="3284984"/>
            <a:ext cx="2511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Csongor</a:t>
            </a:r>
          </a:p>
        </p:txBody>
      </p:sp>
      <p:sp>
        <p:nvSpPr>
          <p:cNvPr id="6" name="Téglalap 5"/>
          <p:cNvSpPr/>
          <p:nvPr/>
        </p:nvSpPr>
        <p:spPr>
          <a:xfrm>
            <a:off x="827584" y="3429000"/>
            <a:ext cx="2205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vándor</a:t>
            </a:r>
          </a:p>
        </p:txBody>
      </p:sp>
      <p:sp>
        <p:nvSpPr>
          <p:cNvPr id="7" name="Téglalap 6"/>
          <p:cNvSpPr/>
          <p:nvPr/>
        </p:nvSpPr>
        <p:spPr>
          <a:xfrm>
            <a:off x="6228184" y="3356992"/>
            <a:ext cx="262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Ifjú hős</a:t>
            </a:r>
            <a:endParaRPr lang="hu-H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2051720" y="1988840"/>
            <a:ext cx="5588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boldogságkereső</a:t>
            </a:r>
          </a:p>
        </p:txBody>
      </p:sp>
      <p:sp>
        <p:nvSpPr>
          <p:cNvPr id="9" name="Téglalap 8"/>
          <p:cNvSpPr/>
          <p:nvPr/>
        </p:nvSpPr>
        <p:spPr>
          <a:xfrm>
            <a:off x="1979712" y="4941168"/>
            <a:ext cx="2436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EMBER</a:t>
            </a:r>
            <a:endParaRPr lang="hu-H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220072" y="4869160"/>
            <a:ext cx="3041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szerelem</a:t>
            </a:r>
            <a:endParaRPr lang="hu-H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851920" y="2924944"/>
            <a:ext cx="1955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Tünde</a:t>
            </a:r>
          </a:p>
        </p:txBody>
      </p:sp>
      <p:sp>
        <p:nvSpPr>
          <p:cNvPr id="3" name="Téglalap 2"/>
          <p:cNvSpPr/>
          <p:nvPr/>
        </p:nvSpPr>
        <p:spPr>
          <a:xfrm>
            <a:off x="3635896" y="1700808"/>
            <a:ext cx="2135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tündér</a:t>
            </a:r>
          </a:p>
        </p:txBody>
      </p:sp>
      <p:sp>
        <p:nvSpPr>
          <p:cNvPr id="4" name="Téglalap 3"/>
          <p:cNvSpPr/>
          <p:nvPr/>
        </p:nvSpPr>
        <p:spPr>
          <a:xfrm>
            <a:off x="3275856" y="3933056"/>
            <a:ext cx="2877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gyönyörű</a:t>
            </a:r>
          </a:p>
        </p:txBody>
      </p:sp>
      <p:sp>
        <p:nvSpPr>
          <p:cNvPr id="6" name="Téglalap 5"/>
          <p:cNvSpPr/>
          <p:nvPr/>
        </p:nvSpPr>
        <p:spPr>
          <a:xfrm>
            <a:off x="3995936" y="5085184"/>
            <a:ext cx="1824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légies</a:t>
            </a:r>
          </a:p>
        </p:txBody>
      </p:sp>
      <p:sp>
        <p:nvSpPr>
          <p:cNvPr id="7" name="Téglalap 6"/>
          <p:cNvSpPr/>
          <p:nvPr/>
        </p:nvSpPr>
        <p:spPr>
          <a:xfrm>
            <a:off x="5868144" y="2780928"/>
            <a:ext cx="3009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szerelmes</a:t>
            </a:r>
          </a:p>
        </p:txBody>
      </p:sp>
      <p:sp>
        <p:nvSpPr>
          <p:cNvPr id="9" name="Téglalap 8"/>
          <p:cNvSpPr/>
          <p:nvPr/>
        </p:nvSpPr>
        <p:spPr>
          <a:xfrm>
            <a:off x="699459" y="841489"/>
            <a:ext cx="2706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varázslat</a:t>
            </a:r>
          </a:p>
        </p:txBody>
      </p:sp>
      <p:sp>
        <p:nvSpPr>
          <p:cNvPr id="10" name="Téglalap 9"/>
          <p:cNvSpPr/>
          <p:nvPr/>
        </p:nvSpPr>
        <p:spPr>
          <a:xfrm>
            <a:off x="4526989" y="692696"/>
            <a:ext cx="4413068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halhatatlanság</a:t>
            </a:r>
            <a:endParaRPr lang="hu-HU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0" y="2924944"/>
            <a:ext cx="3735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gyámoltalan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707904" y="2204864"/>
            <a:ext cx="2034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Mirígy</a:t>
            </a:r>
            <a:endParaRPr lang="hu-H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403648" y="1700808"/>
            <a:ext cx="1472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öreg</a:t>
            </a:r>
          </a:p>
        </p:txBody>
      </p:sp>
      <p:sp>
        <p:nvSpPr>
          <p:cNvPr id="4" name="Téglalap 3"/>
          <p:cNvSpPr/>
          <p:nvPr/>
        </p:nvSpPr>
        <p:spPr>
          <a:xfrm>
            <a:off x="2915816" y="908720"/>
            <a:ext cx="3434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boszorkány</a:t>
            </a:r>
          </a:p>
        </p:txBody>
      </p:sp>
      <p:sp>
        <p:nvSpPr>
          <p:cNvPr id="5" name="Téglalap 4"/>
          <p:cNvSpPr/>
          <p:nvPr/>
        </p:nvSpPr>
        <p:spPr>
          <a:xfrm>
            <a:off x="971600" y="2924944"/>
            <a:ext cx="2168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gonosz</a:t>
            </a:r>
          </a:p>
        </p:txBody>
      </p:sp>
      <p:sp>
        <p:nvSpPr>
          <p:cNvPr id="6" name="Téglalap 5"/>
          <p:cNvSpPr/>
          <p:nvPr/>
        </p:nvSpPr>
        <p:spPr>
          <a:xfrm>
            <a:off x="1691680" y="3933056"/>
            <a:ext cx="302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károkozás</a:t>
            </a:r>
          </a:p>
        </p:txBody>
      </p:sp>
      <p:sp>
        <p:nvSpPr>
          <p:cNvPr id="7" name="Téglalap 6"/>
          <p:cNvSpPr/>
          <p:nvPr/>
        </p:nvSpPr>
        <p:spPr>
          <a:xfrm>
            <a:off x="6233532" y="2780928"/>
            <a:ext cx="22844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fiatalodás</a:t>
            </a:r>
          </a:p>
        </p:txBody>
      </p:sp>
      <p:sp>
        <p:nvSpPr>
          <p:cNvPr id="8" name="Téglalap 7"/>
          <p:cNvSpPr/>
          <p:nvPr/>
        </p:nvSpPr>
        <p:spPr>
          <a:xfrm>
            <a:off x="3707904" y="4941168"/>
            <a:ext cx="2279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elbukik</a:t>
            </a:r>
          </a:p>
        </p:txBody>
      </p:sp>
      <p:sp>
        <p:nvSpPr>
          <p:cNvPr id="9" name="Téglalap 8"/>
          <p:cNvSpPr/>
          <p:nvPr/>
        </p:nvSpPr>
        <p:spPr>
          <a:xfrm>
            <a:off x="5253514" y="3789040"/>
            <a:ext cx="3366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félrevezető</a:t>
            </a:r>
          </a:p>
        </p:txBody>
      </p:sp>
      <p:sp>
        <p:nvSpPr>
          <p:cNvPr id="10" name="Téglalap 9"/>
          <p:cNvSpPr/>
          <p:nvPr/>
        </p:nvSpPr>
        <p:spPr>
          <a:xfrm>
            <a:off x="6156176" y="1772816"/>
            <a:ext cx="2141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csúnya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987824" y="2276872"/>
            <a:ext cx="20521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80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Ilma</a:t>
            </a:r>
          </a:p>
        </p:txBody>
      </p:sp>
      <p:sp>
        <p:nvSpPr>
          <p:cNvPr id="3" name="Téglalap 2"/>
          <p:cNvSpPr/>
          <p:nvPr/>
        </p:nvSpPr>
        <p:spPr>
          <a:xfrm>
            <a:off x="1259632" y="3573016"/>
            <a:ext cx="2135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</a:t>
            </a:r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ündér</a:t>
            </a:r>
          </a:p>
        </p:txBody>
      </p:sp>
      <p:sp>
        <p:nvSpPr>
          <p:cNvPr id="4" name="Téglalap 3"/>
          <p:cNvSpPr/>
          <p:nvPr/>
        </p:nvSpPr>
        <p:spPr>
          <a:xfrm>
            <a:off x="5220072" y="2564904"/>
            <a:ext cx="1880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Böske</a:t>
            </a:r>
          </a:p>
        </p:txBody>
      </p:sp>
      <p:sp>
        <p:nvSpPr>
          <p:cNvPr id="5" name="Téglalap 4"/>
          <p:cNvSpPr/>
          <p:nvPr/>
        </p:nvSpPr>
        <p:spPr>
          <a:xfrm>
            <a:off x="5220072" y="3789040"/>
            <a:ext cx="2254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ember</a:t>
            </a:r>
          </a:p>
        </p:txBody>
      </p:sp>
      <p:sp>
        <p:nvSpPr>
          <p:cNvPr id="6" name="Téglalap 5"/>
          <p:cNvSpPr/>
          <p:nvPr/>
        </p:nvSpPr>
        <p:spPr>
          <a:xfrm>
            <a:off x="1331640" y="1340768"/>
            <a:ext cx="191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segítő</a:t>
            </a:r>
          </a:p>
        </p:txBody>
      </p:sp>
      <p:sp>
        <p:nvSpPr>
          <p:cNvPr id="7" name="Téglalap 6"/>
          <p:cNvSpPr/>
          <p:nvPr/>
        </p:nvSpPr>
        <p:spPr>
          <a:xfrm>
            <a:off x="5663857" y="1484784"/>
            <a:ext cx="2572948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hu-HU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észszerű</a:t>
            </a:r>
            <a:endParaRPr lang="hu-H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059832" y="404664"/>
            <a:ext cx="3314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talpraesett</a:t>
            </a:r>
          </a:p>
        </p:txBody>
      </p:sp>
      <p:sp>
        <p:nvSpPr>
          <p:cNvPr id="9" name="Téglalap 8"/>
          <p:cNvSpPr/>
          <p:nvPr/>
        </p:nvSpPr>
        <p:spPr>
          <a:xfrm>
            <a:off x="4616540" y="4797152"/>
            <a:ext cx="3325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testesebb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707904" y="2204864"/>
            <a:ext cx="18861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Balga</a:t>
            </a:r>
          </a:p>
        </p:txBody>
      </p:sp>
      <p:sp>
        <p:nvSpPr>
          <p:cNvPr id="3" name="Téglalap 2"/>
          <p:cNvSpPr/>
          <p:nvPr/>
        </p:nvSpPr>
        <p:spPr>
          <a:xfrm>
            <a:off x="2411760" y="908720"/>
            <a:ext cx="2912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evés, ivás</a:t>
            </a:r>
            <a:endParaRPr lang="hu-H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796136" y="3212976"/>
            <a:ext cx="295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kényelem</a:t>
            </a:r>
          </a:p>
        </p:txBody>
      </p:sp>
      <p:sp>
        <p:nvSpPr>
          <p:cNvPr id="5" name="Téglalap 4"/>
          <p:cNvSpPr/>
          <p:nvPr/>
        </p:nvSpPr>
        <p:spPr>
          <a:xfrm>
            <a:off x="5796136" y="1556792"/>
            <a:ext cx="191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segítő</a:t>
            </a:r>
          </a:p>
        </p:txBody>
      </p:sp>
      <p:sp>
        <p:nvSpPr>
          <p:cNvPr id="6" name="Téglalap 5"/>
          <p:cNvSpPr/>
          <p:nvPr/>
        </p:nvSpPr>
        <p:spPr>
          <a:xfrm>
            <a:off x="323528" y="4653136"/>
            <a:ext cx="5938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Átverés </a:t>
            </a:r>
            <a:br>
              <a:rPr lang="hu-HU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hu-HU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elkövetője, áldozata</a:t>
            </a:r>
          </a:p>
        </p:txBody>
      </p:sp>
      <p:sp>
        <p:nvSpPr>
          <p:cNvPr id="7" name="Téglalap 6"/>
          <p:cNvSpPr/>
          <p:nvPr/>
        </p:nvSpPr>
        <p:spPr>
          <a:xfrm>
            <a:off x="1331640" y="2492896"/>
            <a:ext cx="2061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ember</a:t>
            </a:r>
          </a:p>
        </p:txBody>
      </p:sp>
      <p:sp>
        <p:nvSpPr>
          <p:cNvPr id="8" name="Téglalap 7"/>
          <p:cNvSpPr/>
          <p:nvPr/>
        </p:nvSpPr>
        <p:spPr>
          <a:xfrm>
            <a:off x="3563888" y="3501008"/>
            <a:ext cx="1839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durva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059832" y="692696"/>
            <a:ext cx="5208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ö</a:t>
            </a:r>
            <a:r>
              <a:rPr lang="hu-HU" sz="5400" b="1" cap="none" spc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rdögfiak</a:t>
            </a:r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/manók</a:t>
            </a:r>
          </a:p>
        </p:txBody>
      </p:sp>
      <p:sp>
        <p:nvSpPr>
          <p:cNvPr id="3" name="Téglalap 2"/>
          <p:cNvSpPr/>
          <p:nvPr/>
        </p:nvSpPr>
        <p:spPr>
          <a:xfrm>
            <a:off x="683568" y="1628800"/>
            <a:ext cx="223266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Kurrah</a:t>
            </a:r>
            <a:endParaRPr lang="hu-HU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hu-HU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Duzzog</a:t>
            </a:r>
          </a:p>
          <a:p>
            <a:pPr algn="ctr"/>
            <a:r>
              <a:rPr lang="hu-HU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Berreh</a:t>
            </a:r>
            <a:endParaRPr lang="hu-HU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788024" y="1916832"/>
            <a:ext cx="18565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éhség</a:t>
            </a:r>
          </a:p>
        </p:txBody>
      </p:sp>
      <p:sp>
        <p:nvSpPr>
          <p:cNvPr id="5" name="Téglalap 4"/>
          <p:cNvSpPr/>
          <p:nvPr/>
        </p:nvSpPr>
        <p:spPr>
          <a:xfrm>
            <a:off x="1043608" y="5229200"/>
            <a:ext cx="6100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Tündéhez szegődnek</a:t>
            </a:r>
            <a:endParaRPr lang="hu-H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211960" y="3068960"/>
            <a:ext cx="4087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varázstárgyak</a:t>
            </a:r>
          </a:p>
        </p:txBody>
      </p:sp>
      <p:sp>
        <p:nvSpPr>
          <p:cNvPr id="7" name="Téglalap 6"/>
          <p:cNvSpPr/>
          <p:nvPr/>
        </p:nvSpPr>
        <p:spPr>
          <a:xfrm>
            <a:off x="3993913" y="4077072"/>
            <a:ext cx="2976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civakodás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51520" y="1556792"/>
            <a:ext cx="316413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hu-HU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Tudós</a:t>
            </a:r>
            <a:br>
              <a:rPr lang="hu-HU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hu-HU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Kalmár</a:t>
            </a:r>
            <a:br>
              <a:rPr lang="hu-HU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hu-HU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Fejedelem</a:t>
            </a:r>
          </a:p>
        </p:txBody>
      </p:sp>
      <p:sp>
        <p:nvSpPr>
          <p:cNvPr id="3" name="Téglalap 2"/>
          <p:cNvSpPr/>
          <p:nvPr/>
        </p:nvSpPr>
        <p:spPr>
          <a:xfrm>
            <a:off x="4427984" y="1052736"/>
            <a:ext cx="2900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vándorok</a:t>
            </a:r>
          </a:p>
        </p:txBody>
      </p:sp>
      <p:sp>
        <p:nvSpPr>
          <p:cNvPr id="4" name="Téglalap 3"/>
          <p:cNvSpPr/>
          <p:nvPr/>
        </p:nvSpPr>
        <p:spPr>
          <a:xfrm>
            <a:off x="3419872" y="2132856"/>
            <a:ext cx="5498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Különböző értékek</a:t>
            </a:r>
          </a:p>
        </p:txBody>
      </p:sp>
      <p:sp>
        <p:nvSpPr>
          <p:cNvPr id="5" name="Téglalap 4"/>
          <p:cNvSpPr/>
          <p:nvPr/>
        </p:nvSpPr>
        <p:spPr>
          <a:xfrm>
            <a:off x="4644008" y="3429000"/>
            <a:ext cx="2823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hu-HU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elbuknak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457</Words>
  <Application>Microsoft Office PowerPoint</Application>
  <PresentationFormat>Diavetítés a képernyőre (4:3 oldalarány)</PresentationFormat>
  <Paragraphs>147</Paragraphs>
  <Slides>23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4" baseType="lpstr">
      <vt:lpstr>Office-téma</vt:lpstr>
      <vt:lpstr>Vörösmarty Mihály:</vt:lpstr>
      <vt:lpstr>Hagyományba ágyazottság</vt:lpstr>
      <vt:lpstr>Szereplők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cselekmény nagyon röviden</vt:lpstr>
      <vt:lpstr>PowerPoint-bemutató</vt:lpstr>
      <vt:lpstr>PowerPoint-bemutató</vt:lpstr>
      <vt:lpstr>PowerPoint-bemutató</vt:lpstr>
      <vt:lpstr>PowerPoint-bemutató</vt:lpstr>
      <vt:lpstr>PowerPoint-bemutató</vt:lpstr>
      <vt:lpstr>Drámai költemény</vt:lpstr>
      <vt:lpstr>Mesei elemek</vt:lpstr>
      <vt:lpstr>Toposzok a műben Toposz= Közismert irodalmi kép, írói fordulat, cselekményelem. Az irodalmi műalkotásokban gyakran visszatérő motívum, amely különböző korszakokban és különböző szerzők műveiben azonos jelentéssel bír.</vt:lpstr>
      <vt:lpstr>PowerPoint-bemutató</vt:lpstr>
      <vt:lpstr>PowerPoint-bemutató</vt:lpstr>
      <vt:lpstr>PowerPoint-bemutató</vt:lpstr>
    </vt:vector>
  </TitlesOfParts>
  <Company>ACsJSzKI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Vörösmarty Mihály:</dc:title>
  <dc:creator>fabianzs</dc:creator>
  <cp:lastModifiedBy>fabianzs</cp:lastModifiedBy>
  <cp:revision>57</cp:revision>
  <dcterms:created xsi:type="dcterms:W3CDTF">2020-11-04T10:02:38Z</dcterms:created>
  <dcterms:modified xsi:type="dcterms:W3CDTF">2023-10-03T14:51:23Z</dcterms:modified>
</cp:coreProperties>
</file>