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57c56761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57c56761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57c56761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57c56761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57c56761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57c56761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57c56761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57c56761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57c56761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57c56761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57c56761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57c56761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57c56761a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57c56761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58f8966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58f8966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58f89664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58f89664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57c56761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57c56761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57c56761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57c56761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57c56761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57c56761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57c56761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57c56761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57c56761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257c56761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57c56761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57c56761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57c56761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57c56761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57c56761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57c56761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Alárendenlő összetett mondatok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Tárgyi alárendelő mondat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A mellékmondat a főmondat tárgyát fejti ki tagmondat formájában.</a:t>
            </a:r>
            <a:endParaRPr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b="1" i="1" lang="hu" sz="2000">
                <a:solidFill>
                  <a:srgbClr val="BA372A"/>
                </a:solidFill>
                <a:highlight>
                  <a:srgbClr val="FFFFFF"/>
                </a:highlight>
              </a:rPr>
              <a:t>Azt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 mondta, 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000">
                <a:solidFill>
                  <a:srgbClr val="BA372A"/>
                </a:solidFill>
                <a:highlight>
                  <a:srgbClr val="FFFFFF"/>
                </a:highlight>
              </a:rPr>
              <a:t>hogy legyek ott hétre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.</a:t>
            </a:r>
            <a:endParaRPr i="1"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2000">
              <a:solidFill>
                <a:srgbClr val="2D2D2D"/>
              </a:solidFill>
              <a:highlight>
                <a:srgbClr val="FFFFFF"/>
              </a:highlight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050" y="2229038"/>
            <a:ext cx="12954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Tárgyi alárendelő mellékmondat 2.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200">
                <a:solidFill>
                  <a:srgbClr val="236FA1"/>
                </a:solidFill>
                <a:highlight>
                  <a:srgbClr val="FFFFFF"/>
                </a:highlight>
              </a:rPr>
              <a:t>1</a:t>
            </a:r>
            <a:r>
              <a:rPr b="1" i="1" lang="hu" sz="2500">
                <a:solidFill>
                  <a:srgbClr val="236FA1"/>
                </a:solidFill>
                <a:highlight>
                  <a:srgbClr val="FFFFFF"/>
                </a:highlight>
              </a:rPr>
              <a:t>Amilyen neki van, </a:t>
            </a:r>
            <a:r>
              <a:rPr lang="hu" sz="2500">
                <a:solidFill>
                  <a:srgbClr val="236FA1"/>
                </a:solidFill>
                <a:highlight>
                  <a:srgbClr val="FFFFFF"/>
                </a:highlight>
              </a:rPr>
              <a:t>| </a:t>
            </a:r>
            <a:r>
              <a:rPr lang="hu" sz="2200">
                <a:solidFill>
                  <a:srgbClr val="236FA1"/>
                </a:solidFill>
                <a:highlight>
                  <a:srgbClr val="FFFFFF"/>
                </a:highlight>
              </a:rPr>
              <a:t>2</a:t>
            </a:r>
            <a:r>
              <a:rPr b="1" i="1" lang="hu" sz="2500">
                <a:solidFill>
                  <a:srgbClr val="236FA1"/>
                </a:solidFill>
                <a:highlight>
                  <a:srgbClr val="FFFFFF"/>
                </a:highlight>
              </a:rPr>
              <a:t>olyat</a:t>
            </a:r>
            <a:r>
              <a:rPr i="1" lang="hu" sz="2500">
                <a:solidFill>
                  <a:srgbClr val="236FA1"/>
                </a:solidFill>
                <a:highlight>
                  <a:srgbClr val="FFFFFF"/>
                </a:highlight>
              </a:rPr>
              <a:t> kérek én is.</a:t>
            </a:r>
            <a:endParaRPr i="1" sz="25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rgbClr val="236FA1"/>
              </a:solidFill>
              <a:highlight>
                <a:srgbClr val="FFFFFF"/>
              </a:highlight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0325" y="2291163"/>
            <a:ext cx="12573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Tárgyi alárendelő mellékmondat 3.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100">
                <a:solidFill>
                  <a:srgbClr val="236FA1"/>
                </a:solidFill>
                <a:highlight>
                  <a:srgbClr val="FFFFFF"/>
                </a:highlight>
              </a:rPr>
              <a:t>1</a:t>
            </a:r>
            <a:r>
              <a:rPr b="1" i="1" lang="hu" sz="2400">
                <a:solidFill>
                  <a:srgbClr val="236FA1"/>
                </a:solidFill>
                <a:highlight>
                  <a:srgbClr val="FFFFFF"/>
                </a:highlight>
              </a:rPr>
              <a:t>Azt</a:t>
            </a:r>
            <a:r>
              <a:rPr i="1" lang="hu" sz="2400">
                <a:solidFill>
                  <a:srgbClr val="236FA1"/>
                </a:solidFill>
                <a:highlight>
                  <a:srgbClr val="FFFFFF"/>
                </a:highlight>
              </a:rPr>
              <a:t>,</a:t>
            </a:r>
            <a:r>
              <a:rPr lang="hu" sz="2400">
                <a:solidFill>
                  <a:srgbClr val="236FA1"/>
                </a:solidFill>
                <a:highlight>
                  <a:srgbClr val="FFFFFF"/>
                </a:highlight>
              </a:rPr>
              <a:t> | </a:t>
            </a:r>
            <a:r>
              <a:rPr lang="hu" sz="2100">
                <a:solidFill>
                  <a:srgbClr val="236FA1"/>
                </a:solidFill>
                <a:highlight>
                  <a:srgbClr val="FFFFFF"/>
                </a:highlight>
              </a:rPr>
              <a:t>2</a:t>
            </a:r>
            <a:r>
              <a:rPr b="1" i="1" lang="hu" sz="2400">
                <a:solidFill>
                  <a:srgbClr val="236FA1"/>
                </a:solidFill>
                <a:highlight>
                  <a:srgbClr val="FFFFFF"/>
                </a:highlight>
              </a:rPr>
              <a:t>amit tegnap mondtam, </a:t>
            </a:r>
            <a:r>
              <a:rPr lang="hu" sz="2400">
                <a:solidFill>
                  <a:srgbClr val="236FA1"/>
                </a:solidFill>
                <a:highlight>
                  <a:srgbClr val="FFFFFF"/>
                </a:highlight>
              </a:rPr>
              <a:t>| </a:t>
            </a:r>
            <a:r>
              <a:rPr lang="hu" sz="2100">
                <a:solidFill>
                  <a:srgbClr val="236FA1"/>
                </a:solidFill>
                <a:highlight>
                  <a:srgbClr val="FFFFFF"/>
                </a:highlight>
              </a:rPr>
              <a:t>1</a:t>
            </a:r>
            <a:r>
              <a:rPr i="1" lang="hu" sz="2400">
                <a:solidFill>
                  <a:srgbClr val="236FA1"/>
                </a:solidFill>
                <a:highlight>
                  <a:srgbClr val="FFFFFF"/>
                </a:highlight>
              </a:rPr>
              <a:t>felejtsd el!</a:t>
            </a:r>
            <a:endParaRPr i="1" sz="37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25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rgbClr val="236FA1"/>
              </a:solidFill>
              <a:highlight>
                <a:srgbClr val="FFFFFF"/>
              </a:highlight>
            </a:endParaRPr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050" y="2119100"/>
            <a:ext cx="11620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Határozói alárendelő mellékmondatok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b="1" i="1" lang="hu" sz="2700">
                <a:solidFill>
                  <a:srgbClr val="BA372A"/>
                </a:solidFill>
                <a:highlight>
                  <a:srgbClr val="FFFFFF"/>
                </a:highlight>
              </a:rPr>
              <a:t>Ott</a:t>
            </a:r>
            <a:r>
              <a:rPr i="1" lang="hu" sz="2700">
                <a:solidFill>
                  <a:srgbClr val="2D2D2D"/>
                </a:solidFill>
                <a:highlight>
                  <a:srgbClr val="FFFFFF"/>
                </a:highlight>
              </a:rPr>
              <a:t> ne keresd, </a:t>
            </a:r>
            <a:r>
              <a:rPr lang="hu" sz="2700">
                <a:solidFill>
                  <a:srgbClr val="2D2D2D"/>
                </a:solidFill>
                <a:highlight>
                  <a:srgbClr val="FFFFFF"/>
                </a:highlight>
              </a:rPr>
              <a:t>|</a:t>
            </a:r>
            <a:r>
              <a:rPr i="1" lang="hu" sz="2700">
                <a:solidFill>
                  <a:srgbClr val="2D2D2D"/>
                </a:solidFill>
                <a:highlight>
                  <a:srgbClr val="FFFFFF"/>
                </a:highlight>
              </a:rPr>
              <a:t> </a:t>
            </a:r>
            <a:r>
              <a:rPr lang="hu" sz="24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700">
                <a:solidFill>
                  <a:srgbClr val="BA372A"/>
                </a:solidFill>
                <a:highlight>
                  <a:srgbClr val="FFFFFF"/>
                </a:highlight>
              </a:rPr>
              <a:t>ahol nincs!</a:t>
            </a:r>
            <a:endParaRPr b="1" i="1" sz="2700">
              <a:solidFill>
                <a:srgbClr val="BA37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2700">
              <a:solidFill>
                <a:srgbClr val="BA37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2675" y="2401150"/>
            <a:ext cx="158115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Határozói alárendelő mellékmondatok 2.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4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700">
                <a:solidFill>
                  <a:srgbClr val="2D2D2D"/>
                </a:solidFill>
                <a:highlight>
                  <a:srgbClr val="FFFFFF"/>
                </a:highlight>
              </a:rPr>
              <a:t>Robi </a:t>
            </a:r>
            <a:r>
              <a:rPr b="1" i="1" lang="hu" sz="2700">
                <a:solidFill>
                  <a:srgbClr val="BA372A"/>
                </a:solidFill>
                <a:highlight>
                  <a:srgbClr val="FFFFFF"/>
                </a:highlight>
              </a:rPr>
              <a:t>azóta</a:t>
            </a:r>
            <a:r>
              <a:rPr i="1" lang="hu" sz="2700">
                <a:solidFill>
                  <a:srgbClr val="2D2D2D"/>
                </a:solidFill>
                <a:highlight>
                  <a:srgbClr val="FFFFFF"/>
                </a:highlight>
              </a:rPr>
              <a:t> sikeres, </a:t>
            </a:r>
            <a:r>
              <a:rPr lang="hu" sz="2700">
                <a:solidFill>
                  <a:srgbClr val="2D2D2D"/>
                </a:solidFill>
                <a:highlight>
                  <a:srgbClr val="FFFFFF"/>
                </a:highlight>
              </a:rPr>
              <a:t>|</a:t>
            </a:r>
            <a:r>
              <a:rPr i="1" lang="hu" sz="2700">
                <a:solidFill>
                  <a:srgbClr val="2D2D2D"/>
                </a:solidFill>
                <a:highlight>
                  <a:srgbClr val="FFFFFF"/>
                </a:highlight>
              </a:rPr>
              <a:t> </a:t>
            </a:r>
            <a:r>
              <a:rPr lang="hu" sz="2400">
                <a:solidFill>
                  <a:srgbClr val="000000"/>
                </a:solidFill>
                <a:highlight>
                  <a:srgbClr val="FFFFFF"/>
                </a:highlight>
              </a:rPr>
              <a:t>2</a:t>
            </a:r>
            <a:r>
              <a:rPr b="1" i="1" lang="hu" sz="2700">
                <a:solidFill>
                  <a:srgbClr val="BA372A"/>
                </a:solidFill>
                <a:highlight>
                  <a:srgbClr val="FFFFFF"/>
                </a:highlight>
              </a:rPr>
              <a:t>amióta beosztja az idejét.</a:t>
            </a:r>
            <a:endParaRPr b="1" i="1" sz="2700">
              <a:solidFill>
                <a:srgbClr val="BA37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700">
              <a:solidFill>
                <a:srgbClr val="BA372A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838" y="2310850"/>
            <a:ext cx="14954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Határozói alárendelő mellékmondatok 3.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A táborban </a:t>
            </a:r>
            <a:r>
              <a:rPr b="1" i="1" lang="hu" sz="2000">
                <a:solidFill>
                  <a:srgbClr val="BA372A"/>
                </a:solidFill>
                <a:highlight>
                  <a:srgbClr val="FFFFFF"/>
                </a:highlight>
              </a:rPr>
              <a:t>azzal 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barátkozott össze, 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|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000">
                <a:solidFill>
                  <a:srgbClr val="BA372A"/>
                </a:solidFill>
                <a:highlight>
                  <a:srgbClr val="FFFFFF"/>
                </a:highlight>
              </a:rPr>
              <a:t>akivel korábban undok volt.</a:t>
            </a:r>
            <a:endParaRPr b="1" i="1" sz="3500">
              <a:solidFill>
                <a:srgbClr val="BA37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700">
              <a:solidFill>
                <a:srgbClr val="BA372A"/>
              </a:solidFill>
              <a:highlight>
                <a:srgbClr val="FFFFFF"/>
              </a:highlight>
            </a:endParaRPr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452" y="2083800"/>
            <a:ext cx="1575100" cy="20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Határozói alárendelő mellékmondatok 4.</a:t>
            </a:r>
            <a:endParaRPr/>
          </a:p>
        </p:txBody>
      </p:sp>
      <p:sp>
        <p:nvSpPr>
          <p:cNvPr id="166" name="Google Shape;166;p2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hu" sz="3100">
                <a:solidFill>
                  <a:srgbClr val="236FA1"/>
                </a:solidFill>
                <a:highlight>
                  <a:srgbClr val="FFFFFF"/>
                </a:highlight>
              </a:rPr>
              <a:t>Akivel csak akarsz,</a:t>
            </a:r>
            <a:r>
              <a:rPr i="1" lang="hu" sz="3100">
                <a:solidFill>
                  <a:srgbClr val="236FA1"/>
                </a:solidFill>
                <a:highlight>
                  <a:srgbClr val="FFFFFF"/>
                </a:highlight>
              </a:rPr>
              <a:t> </a:t>
            </a:r>
            <a:r>
              <a:rPr lang="hu" sz="3100">
                <a:solidFill>
                  <a:srgbClr val="236FA1"/>
                </a:solidFill>
                <a:highlight>
                  <a:srgbClr val="FFFFFF"/>
                </a:highlight>
              </a:rPr>
              <a:t>|</a:t>
            </a:r>
            <a:r>
              <a:rPr i="1" lang="hu" sz="3100">
                <a:solidFill>
                  <a:srgbClr val="236FA1"/>
                </a:solidFill>
                <a:highlight>
                  <a:srgbClr val="FFFFFF"/>
                </a:highlight>
              </a:rPr>
              <a:t> </a:t>
            </a:r>
            <a:r>
              <a:rPr lang="hu" sz="2800">
                <a:solidFill>
                  <a:srgbClr val="236FA1"/>
                </a:solidFill>
                <a:highlight>
                  <a:srgbClr val="FFFFFF"/>
                </a:highlight>
              </a:rPr>
              <a:t>2</a:t>
            </a:r>
            <a:r>
              <a:rPr b="1" i="1" lang="hu" sz="3100">
                <a:solidFill>
                  <a:srgbClr val="236FA1"/>
                </a:solidFill>
                <a:highlight>
                  <a:srgbClr val="FFFFFF"/>
                </a:highlight>
              </a:rPr>
              <a:t>azzal</a:t>
            </a:r>
            <a:r>
              <a:rPr i="1" lang="hu" sz="3100">
                <a:solidFill>
                  <a:srgbClr val="236FA1"/>
                </a:solidFill>
                <a:highlight>
                  <a:srgbClr val="FFFFFF"/>
                </a:highlight>
              </a:rPr>
              <a:t> utazol!</a:t>
            </a:r>
            <a:endParaRPr i="1" sz="31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31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700">
              <a:solidFill>
                <a:srgbClr val="BA372A"/>
              </a:solidFill>
              <a:highlight>
                <a:srgbClr val="FFFFFF"/>
              </a:highlight>
            </a:endParaRPr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788" y="2381038"/>
            <a:ext cx="140017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Jelzői alárendelő mellékmondatok </a:t>
            </a:r>
            <a:endParaRPr/>
          </a:p>
        </p:txBody>
      </p:sp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A mellékmondat a főmondat jelzőjét fejti ki tagmondat formájában. </a:t>
            </a:r>
            <a:endParaRPr sz="20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b="1" i="1" lang="hu" sz="2000">
                <a:solidFill>
                  <a:srgbClr val="BA372A"/>
                </a:solidFill>
                <a:highlight>
                  <a:srgbClr val="FFFFFF"/>
                </a:highlight>
              </a:rPr>
              <a:t>Olyan</a:t>
            </a:r>
            <a:r>
              <a:rPr i="1" lang="hu" sz="1700">
                <a:solidFill>
                  <a:srgbClr val="2D2D2D"/>
                </a:solidFill>
                <a:highlight>
                  <a:srgbClr val="FFFFFF"/>
                </a:highlight>
              </a:rPr>
              <a:t> </a:t>
            </a:r>
            <a:r>
              <a:rPr i="1" lang="hu" sz="2000">
                <a:solidFill>
                  <a:srgbClr val="2D2D2D"/>
                </a:solidFill>
                <a:highlight>
                  <a:srgbClr val="FFFFFF"/>
                </a:highlight>
              </a:rPr>
              <a:t>könyvet szeretnék, </a:t>
            </a:r>
            <a:r>
              <a:rPr lang="hu" sz="20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000">
                <a:solidFill>
                  <a:srgbClr val="BA372A"/>
                </a:solidFill>
                <a:highlight>
                  <a:srgbClr val="FFFFFF"/>
                </a:highlight>
              </a:rPr>
              <a:t>amelyben izgalmas történetek vannak.</a:t>
            </a:r>
            <a:endParaRPr b="1" i="1" sz="2000">
              <a:solidFill>
                <a:srgbClr val="BA37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000">
              <a:solidFill>
                <a:srgbClr val="BA372A"/>
              </a:solidFill>
              <a:highlight>
                <a:srgbClr val="FFFFFF"/>
              </a:highlight>
            </a:endParaRPr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5563" y="2378963"/>
            <a:ext cx="1533525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Jelzői alárendelő mellékmondatok 2. </a:t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3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b="1" i="1" lang="hu" sz="2600">
                <a:solidFill>
                  <a:srgbClr val="BA372A"/>
                </a:solidFill>
                <a:highlight>
                  <a:srgbClr val="FFFFFF"/>
                </a:highlight>
              </a:rPr>
              <a:t>Annyi</a:t>
            </a:r>
            <a:r>
              <a:rPr i="1" lang="hu" sz="2600">
                <a:solidFill>
                  <a:srgbClr val="2D2D2D"/>
                </a:solidFill>
                <a:highlight>
                  <a:srgbClr val="FFFFFF"/>
                </a:highlight>
              </a:rPr>
              <a:t> fagyit ehetsz, </a:t>
            </a:r>
            <a:r>
              <a:rPr lang="hu" sz="2600">
                <a:solidFill>
                  <a:srgbClr val="2D2D2D"/>
                </a:solidFill>
                <a:highlight>
                  <a:srgbClr val="FFFFFF"/>
                </a:highlight>
              </a:rPr>
              <a:t>| </a:t>
            </a:r>
            <a:r>
              <a:rPr lang="hu" sz="23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2600">
                <a:solidFill>
                  <a:srgbClr val="BA372A"/>
                </a:solidFill>
                <a:highlight>
                  <a:srgbClr val="FFFFFF"/>
                </a:highlight>
              </a:rPr>
              <a:t>amennyit csak akarsz!</a:t>
            </a:r>
            <a:endParaRPr b="1" i="1" sz="3400">
              <a:solidFill>
                <a:srgbClr val="BA37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i="1" sz="2000">
              <a:solidFill>
                <a:srgbClr val="BA372A"/>
              </a:solidFill>
              <a:highlight>
                <a:srgbClr val="FFFFFF"/>
              </a:highlight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113" y="2312100"/>
            <a:ext cx="15335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Általános jellemzőik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tagmondatok nem egyenrangúak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Nyelvtani viszony van közöttük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Legalább két tagmondatból állnak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1 főmondat + 1 mellékmondat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/>
              <a:t>A főmondatban utalószó, a mellékmondatban kötőszó állhat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/>
              <a:t>Utalószó:</a:t>
            </a:r>
            <a:r>
              <a:rPr lang="hu"/>
              <a:t> a mellékmondat tartalmára utal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/>
              <a:t>Típusai: állítmányi, alanyi, tárgyi, jelzői, határozói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 tagmondatok sorrendje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200">
                <a:solidFill>
                  <a:srgbClr val="236FA1"/>
                </a:solidFill>
                <a:highlight>
                  <a:srgbClr val="FFFFFF"/>
                </a:highlight>
              </a:rPr>
              <a:t>1. A főmondat megelőzi a mellékmondatot: </a:t>
            </a:r>
            <a:br>
              <a:rPr lang="hu" sz="2200">
                <a:solidFill>
                  <a:srgbClr val="236FA1"/>
                </a:solidFill>
                <a:highlight>
                  <a:srgbClr val="FFFFFF"/>
                </a:highlight>
              </a:rPr>
            </a:br>
            <a:r>
              <a:rPr i="1" lang="hu" sz="2200">
                <a:solidFill>
                  <a:srgbClr val="236FA1"/>
                </a:solidFill>
                <a:highlight>
                  <a:srgbClr val="FFFFFF"/>
                </a:highlight>
              </a:rPr>
              <a:t>Megfogadom azt, amit javasoltál.</a:t>
            </a:r>
            <a:endParaRPr i="1" sz="22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200">
                <a:solidFill>
                  <a:srgbClr val="236FA1"/>
                </a:solidFill>
                <a:highlight>
                  <a:srgbClr val="FFFFFF"/>
                </a:highlight>
              </a:rPr>
              <a:t>2. A főmondat követi a mellékmondatot: </a:t>
            </a:r>
            <a:br>
              <a:rPr lang="hu" sz="2200">
                <a:solidFill>
                  <a:srgbClr val="236FA1"/>
                </a:solidFill>
                <a:highlight>
                  <a:srgbClr val="FFFFFF"/>
                </a:highlight>
              </a:rPr>
            </a:br>
            <a:r>
              <a:rPr i="1" lang="hu" sz="2200">
                <a:solidFill>
                  <a:srgbClr val="236FA1"/>
                </a:solidFill>
                <a:highlight>
                  <a:srgbClr val="FFFFFF"/>
                </a:highlight>
              </a:rPr>
              <a:t>Amit javasoltál, azt megfogadom.</a:t>
            </a:r>
            <a:endParaRPr i="1" sz="2200">
              <a:solidFill>
                <a:srgbClr val="236FA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2200">
                <a:solidFill>
                  <a:srgbClr val="236FA1"/>
                </a:solidFill>
                <a:highlight>
                  <a:srgbClr val="FFFFFF"/>
                </a:highlight>
              </a:rPr>
              <a:t>3. A mellékmondat beékelődik a főmondatba: </a:t>
            </a:r>
            <a:br>
              <a:rPr lang="hu" sz="2200">
                <a:solidFill>
                  <a:srgbClr val="236FA1"/>
                </a:solidFill>
                <a:highlight>
                  <a:srgbClr val="FFFFFF"/>
                </a:highlight>
              </a:rPr>
            </a:br>
            <a:r>
              <a:rPr i="1" lang="hu" sz="2200">
                <a:solidFill>
                  <a:srgbClr val="236FA1"/>
                </a:solidFill>
                <a:highlight>
                  <a:srgbClr val="FFFFFF"/>
                </a:highlight>
              </a:rPr>
              <a:t>Azt, amit javasoltál, megfogadom.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Elemzésük és ábrázolásuk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900"/>
              <a:buAutoNum type="arabicPeriod"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A tagmondatok határára függőleges vonalat húzunk, és a tagmondatokat beszámozzuk: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None/>
            </a:pP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Az engem is érdekel az,</a:t>
            </a: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2 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amit a szép lány mond.</a:t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900"/>
              <a:buAutoNum type="arabicPeriod"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Meghatározzuk, melyik a főmondat. Megkeressük az utalószót, vagy ha nincs utalószó, kiegészítjük vele a főmondatot.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D2D2D"/>
              </a:buClr>
              <a:buSzPts val="1200"/>
              <a:buNone/>
            </a:pP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Az engem is érdekel </a:t>
            </a:r>
            <a:r>
              <a:rPr b="1" i="1" lang="hu" sz="1900" u="sng">
                <a:solidFill>
                  <a:srgbClr val="2D2D2D"/>
                </a:solidFill>
                <a:highlight>
                  <a:srgbClr val="FFFFFF"/>
                </a:highlight>
              </a:rPr>
              <a:t>az,</a:t>
            </a: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2 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amit a szép lány mond.</a:t>
            </a:r>
            <a:b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</a:b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Az engem is érdekel (</a:t>
            </a:r>
            <a:r>
              <a:rPr i="1" lang="hu" sz="1900" u="sng">
                <a:solidFill>
                  <a:srgbClr val="2D2D2D"/>
                </a:solidFill>
                <a:highlight>
                  <a:srgbClr val="FFFFFF"/>
                </a:highlight>
              </a:rPr>
              <a:t>az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),</a:t>
            </a: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2 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amit a szép lány mond.</a:t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Az utalószó itt az első tagmondatban van - ez a főmondat.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Elemzésük és ábrázolásuk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3</a:t>
            </a: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. Megállapítjuk, hogy az utalószó milyen mondatrész a főmondatban.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2D2D2D"/>
              </a:buClr>
              <a:buSzPts val="1200"/>
              <a:buNone/>
            </a:pP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Az engem is érdekel </a:t>
            </a:r>
            <a:r>
              <a:rPr b="1" i="1" lang="hu" sz="1900" u="sng">
                <a:solidFill>
                  <a:srgbClr val="2D2D2D"/>
                </a:solidFill>
                <a:highlight>
                  <a:srgbClr val="FFFFFF"/>
                </a:highlight>
              </a:rPr>
              <a:t>az,</a:t>
            </a: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2 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amit a szép lány mond.</a:t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Mit állítok? érdekel</a:t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Mi érdekel? az</a:t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Az utalószó alany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Alanyi alárendelésről van szó.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Elemzésük és ábrázolásuk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3. Megállapítjuk, hogy az utalószó milyen mondatrész a főmondatban.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2D2D2D"/>
              </a:buClr>
              <a:buSzPts val="1200"/>
              <a:buNone/>
            </a:pP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Az engem is érdekel </a:t>
            </a:r>
            <a:r>
              <a:rPr b="1" i="1" lang="hu" sz="1900" u="sng">
                <a:solidFill>
                  <a:srgbClr val="2D2D2D"/>
                </a:solidFill>
                <a:highlight>
                  <a:srgbClr val="FFFFFF"/>
                </a:highlight>
              </a:rPr>
              <a:t>az,</a:t>
            </a: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2 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amit a szép lány mond.</a:t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Mit állítok? érdekel</a:t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Mi érdekel? az</a:t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Az utalószó alany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Alanyi alárendelésről van szó.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Elemzésük és ábrázolásuk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4. Ábrázoljuk! A főmondatot körbe, a mellékmondatot négyzetbe írjuk.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Melléírjuk az alárendelés típusát.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-228600" lvl="0" marL="4572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rgbClr val="2D2D2D"/>
              </a:buClr>
              <a:buSzPts val="1200"/>
              <a:buNone/>
            </a:pP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Az engem is érdekel </a:t>
            </a:r>
            <a:r>
              <a:rPr b="1" i="1" lang="hu" sz="1900" u="sng">
                <a:solidFill>
                  <a:srgbClr val="2D2D2D"/>
                </a:solidFill>
                <a:highlight>
                  <a:srgbClr val="FFFFFF"/>
                </a:highlight>
              </a:rPr>
              <a:t>az,</a:t>
            </a: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2 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amit a szép lány mond.</a:t>
            </a:r>
            <a:endParaRPr i="1"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2275" y="2663700"/>
            <a:ext cx="15049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Állítmányi alárendelő mondat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A főmondat névszói-igei állítmányának névszói részét fejti ki a mellékmondat.</a:t>
            </a:r>
            <a:endParaRPr sz="19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1</a:t>
            </a:r>
            <a:r>
              <a:rPr i="1" lang="hu" sz="1900">
                <a:solidFill>
                  <a:srgbClr val="2D2D2D"/>
                </a:solidFill>
                <a:highlight>
                  <a:srgbClr val="FFFFFF"/>
                </a:highlight>
              </a:rPr>
              <a:t>Az emberek </a:t>
            </a:r>
            <a:r>
              <a:rPr b="1" i="1" lang="hu" sz="1900">
                <a:solidFill>
                  <a:srgbClr val="BA372A"/>
                </a:solidFill>
                <a:highlight>
                  <a:srgbClr val="FFFFFF"/>
                </a:highlight>
              </a:rPr>
              <a:t>olyanok,</a:t>
            </a:r>
            <a:r>
              <a:rPr lang="hu" sz="1900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6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 sz="1900">
                <a:solidFill>
                  <a:srgbClr val="BA372A"/>
                </a:solidFill>
                <a:highlight>
                  <a:srgbClr val="FFFFFF"/>
                </a:highlight>
              </a:rPr>
              <a:t>hogy nem értik a lényeget.</a:t>
            </a:r>
            <a:endParaRPr b="1" i="1" sz="1900">
              <a:solidFill>
                <a:srgbClr val="BA372A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hu" sz="1200">
                <a:solidFill>
                  <a:srgbClr val="2D2D2D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9050" y="2041575"/>
            <a:ext cx="1295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Alanyi alárendelő mondat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700">
                <a:solidFill>
                  <a:srgbClr val="2D2D2D"/>
                </a:solidFill>
                <a:highlight>
                  <a:srgbClr val="FFFFFF"/>
                </a:highlight>
              </a:rPr>
              <a:t>A mellékmondat a főmondat alanyát fejti ki tagmondat formájában.</a:t>
            </a:r>
            <a:endParaRPr sz="1700">
              <a:solidFill>
                <a:srgbClr val="2D2D2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hu" sz="1500">
                <a:solidFill>
                  <a:srgbClr val="BA372A"/>
                </a:solidFill>
                <a:highlight>
                  <a:srgbClr val="FFFFFF"/>
                </a:highlight>
              </a:rPr>
              <a:t>1</a:t>
            </a:r>
            <a:r>
              <a:rPr b="1" i="1" lang="hu">
                <a:solidFill>
                  <a:srgbClr val="BA372A"/>
                </a:solidFill>
                <a:highlight>
                  <a:srgbClr val="FFFFFF"/>
                </a:highlight>
              </a:rPr>
              <a:t>Az </a:t>
            </a:r>
            <a:r>
              <a:rPr i="1" lang="hu">
                <a:solidFill>
                  <a:srgbClr val="2D2D2D"/>
                </a:solidFill>
                <a:highlight>
                  <a:srgbClr val="FFFFFF"/>
                </a:highlight>
              </a:rPr>
              <a:t>történt,</a:t>
            </a:r>
            <a:r>
              <a:rPr lang="hu">
                <a:solidFill>
                  <a:srgbClr val="2D2D2D"/>
                </a:solidFill>
                <a:highlight>
                  <a:srgbClr val="FFFFFF"/>
                </a:highlight>
              </a:rPr>
              <a:t> | </a:t>
            </a:r>
            <a:r>
              <a:rPr lang="hu" sz="1500">
                <a:solidFill>
                  <a:srgbClr val="2D2D2D"/>
                </a:solidFill>
                <a:highlight>
                  <a:srgbClr val="FFFFFF"/>
                </a:highlight>
              </a:rPr>
              <a:t>2</a:t>
            </a:r>
            <a:r>
              <a:rPr b="1" i="1" lang="hu">
                <a:solidFill>
                  <a:srgbClr val="BA372A"/>
                </a:solidFill>
                <a:highlight>
                  <a:srgbClr val="FFFFFF"/>
                </a:highlight>
              </a:rPr>
              <a:t>hogy egyedül maradt a házban</a:t>
            </a:r>
            <a:r>
              <a:rPr i="1" lang="hu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50" y="2740225"/>
            <a:ext cx="1285875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