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3a72df1f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3a72df1f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3a72df1f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3a72df1f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3a72df1f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3a72df1f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3a72df1f7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3a72df1f7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3a72df1f7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3a72df1f7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a72df1f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3a72df1f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3a72df1f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3a72df1f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3a72df1f7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3a72df1f7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a72df1f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a72df1f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3a72df1f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3a72df1f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a72df1f7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a72df1f7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a72df1f7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3a72df1f7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3a72df1f7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3a72df1f7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3a72df1f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3a72df1f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3a72df1f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3a72df1f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3a72df1f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3a72df1f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kp.hu/feladat/megjelenites/18442376373?exactmatch=true&amp;keywords=csupa%20negat%C3%ADv%20mondat&amp;type=exercise_and_seri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kp.hu/feladat/megjelenites/16094094716?exactmatch=true&amp;keywords=mell%C3%A9rendel%C5%91%20mondatok&amp;type=exercise_and_series" TargetMode="External"/><Relationship Id="rId4" Type="http://schemas.openxmlformats.org/officeDocument/2006/relationships/hyperlink" Target="https://www.nkp.hu/feladat/megjelenites/74840479757?exactmatch=true&amp;keywords=mell%C3%A9rendel%C5%91%20mondatok&amp;type=exercise_and_seri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hu" sz="4566">
                <a:solidFill>
                  <a:srgbClr val="444444"/>
                </a:solidFill>
                <a:highlight>
                  <a:srgbClr val="FFFFFF"/>
                </a:highlight>
              </a:rPr>
              <a:t>Mellérendelő összetett mondatok</a:t>
            </a:r>
            <a:endParaRPr sz="4566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Választó mellérendelés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400">
                <a:solidFill>
                  <a:srgbClr val="2D2D2D"/>
                </a:solidFill>
                <a:highlight>
                  <a:srgbClr val="FFFFFF"/>
                </a:highlight>
              </a:rPr>
              <a:t>Nyírd le a füvet, </a:t>
            </a:r>
            <a:r>
              <a:rPr lang="hu" sz="24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400">
                <a:solidFill>
                  <a:srgbClr val="E67E23"/>
                </a:solidFill>
                <a:highlight>
                  <a:srgbClr val="FFFFFF"/>
                </a:highlight>
              </a:rPr>
              <a:t>vagy</a:t>
            </a:r>
            <a:r>
              <a:rPr i="1" lang="hu" sz="2400">
                <a:solidFill>
                  <a:srgbClr val="2D2D2D"/>
                </a:solidFill>
                <a:highlight>
                  <a:srgbClr val="FFFFFF"/>
                </a:highlight>
              </a:rPr>
              <a:t> fesd le a kerítést!</a:t>
            </a:r>
            <a:endParaRPr i="1" sz="2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400">
                <a:solidFill>
                  <a:srgbClr val="E67E23"/>
                </a:solidFill>
                <a:highlight>
                  <a:srgbClr val="FFFFFF"/>
                </a:highlight>
              </a:rPr>
              <a:t>Vagy</a:t>
            </a:r>
            <a:r>
              <a:rPr i="1" lang="hu" sz="2400">
                <a:solidFill>
                  <a:srgbClr val="2D2D2D"/>
                </a:solidFill>
                <a:highlight>
                  <a:srgbClr val="FFFFFF"/>
                </a:highlight>
              </a:rPr>
              <a:t> elintézed a fűnyírást, </a:t>
            </a:r>
            <a:r>
              <a:rPr lang="hu" sz="24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400">
                <a:solidFill>
                  <a:srgbClr val="E67E23"/>
                </a:solidFill>
                <a:highlight>
                  <a:srgbClr val="FFFFFF"/>
                </a:highlight>
              </a:rPr>
              <a:t>vagy</a:t>
            </a:r>
            <a:r>
              <a:rPr i="1" lang="hu" sz="2400">
                <a:solidFill>
                  <a:srgbClr val="2D2D2D"/>
                </a:solidFill>
                <a:highlight>
                  <a:srgbClr val="FFFFFF"/>
                </a:highlight>
              </a:rPr>
              <a:t> többé ne kérj tőlem semmit!</a:t>
            </a:r>
            <a:endParaRPr i="1" sz="24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400">
                <a:solidFill>
                  <a:srgbClr val="E67E23"/>
                </a:solidFill>
                <a:highlight>
                  <a:srgbClr val="FFFFFF"/>
                </a:highlight>
              </a:rPr>
              <a:t>Akár</a:t>
            </a:r>
            <a:r>
              <a:rPr i="1" lang="hu" sz="2400">
                <a:solidFill>
                  <a:srgbClr val="2D2D2D"/>
                </a:solidFill>
                <a:highlight>
                  <a:srgbClr val="FFFFFF"/>
                </a:highlight>
              </a:rPr>
              <a:t> füvet nyírhatsz,</a:t>
            </a:r>
            <a:r>
              <a:rPr lang="hu" sz="24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400">
                <a:solidFill>
                  <a:srgbClr val="E67E23"/>
                </a:solidFill>
                <a:highlight>
                  <a:srgbClr val="FFFFFF"/>
                </a:highlight>
              </a:rPr>
              <a:t>akár</a:t>
            </a:r>
            <a:r>
              <a:rPr i="1" lang="hu" sz="2400">
                <a:solidFill>
                  <a:srgbClr val="2D2D2D"/>
                </a:solidFill>
                <a:highlight>
                  <a:srgbClr val="FFFFFF"/>
                </a:highlight>
              </a:rPr>
              <a:t> kerítést festhetsz.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Választó mellérendelés	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>
                <a:solidFill>
                  <a:srgbClr val="2D2D2D"/>
                </a:solidFill>
                <a:highlight>
                  <a:srgbClr val="FFFFFF"/>
                </a:highlight>
              </a:rPr>
              <a:t>A</a:t>
            </a:r>
            <a:r>
              <a:rPr b="1" lang="hu" sz="2200">
                <a:solidFill>
                  <a:srgbClr val="2D2D2D"/>
                </a:solidFill>
                <a:highlight>
                  <a:srgbClr val="FFFFFF"/>
                </a:highlight>
              </a:rPr>
              <a:t> tagmondatok olyan lehetőségeket tartalmaznak, amelyek közül választani kell vagy választani lehet.</a:t>
            </a:r>
            <a:endParaRPr b="1" sz="22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rgbClr val="2D2D2D"/>
                </a:solidFill>
                <a:highlight>
                  <a:srgbClr val="FFFFFF"/>
                </a:highlight>
              </a:rPr>
              <a:t> Jellemző kötőszavai: </a:t>
            </a:r>
            <a:r>
              <a:rPr i="1" lang="hu" sz="2200">
                <a:solidFill>
                  <a:srgbClr val="2D2D2D"/>
                </a:solidFill>
                <a:highlight>
                  <a:srgbClr val="FFFFFF"/>
                </a:highlight>
              </a:rPr>
              <a:t>vagy, vagy-vagy, akár.</a:t>
            </a:r>
            <a:endParaRPr i="1" sz="22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63" y="3393250"/>
            <a:ext cx="23526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gyakorlás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https://www.nkp.hu/feladat/megjelenites/18442376373?exactmatch=true&amp;keywords=csupa%20negat%C3%ADv%20mondat&amp;type=exercise_and_series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Következtető mellérendelés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Kell még egy kis olaj, 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ezért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el kell mennem a boltba.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Ki fogja festeni a szobákat,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tehát 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hamarosan költözhettek!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Nincs időm,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ennélfogva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nem tudok bevásárolni.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Elbújtak,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úgyhogy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a szoba üresnek tűnt.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Alkatrész nem volt,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leleményesnek kellett lenni.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Következtető mellérendelés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2100">
                <a:solidFill>
                  <a:srgbClr val="2D2D2D"/>
                </a:solidFill>
                <a:highlight>
                  <a:srgbClr val="FFFFFF"/>
                </a:highlight>
              </a:rPr>
              <a:t>A két tagmondat között ok-okozati viszony van. </a:t>
            </a:r>
            <a:endParaRPr b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2100">
                <a:solidFill>
                  <a:srgbClr val="2D2D2D"/>
                </a:solidFill>
                <a:highlight>
                  <a:srgbClr val="FFFFFF"/>
                </a:highlight>
              </a:rPr>
              <a:t>Az első tartalmazza az okot, a második az okozatot.</a:t>
            </a:r>
            <a:endParaRPr b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Kötőszavak: </a:t>
            </a:r>
            <a:r>
              <a:rPr i="1" lang="hu" sz="1600">
                <a:solidFill>
                  <a:srgbClr val="2D2D2D"/>
                </a:solidFill>
                <a:highlight>
                  <a:srgbClr val="FFFFFF"/>
                </a:highlight>
              </a:rPr>
              <a:t>ezért, így, tehát, ennélfogva, következésképpen. Kötőszó nélkül is létrejöhet.</a:t>
            </a:r>
            <a:endParaRPr b="1" sz="25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538" y="3494838"/>
            <a:ext cx="242887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Magyarázó mellérendelés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Lementem a boltba,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ugyanis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elfogyott az olaj.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Hamarosan költözhettek,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hiszen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ki fogja festeni a szobákat.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Nem tudok bevásárolni,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úgyse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lesz már időm.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Zénó befejezte a reggelit,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azaz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nem eszik többet.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Réka összeszedte magát,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vagyis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felhívott végre.</a:t>
            </a:r>
            <a:endParaRPr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Magyarázó mellérendelés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A második tagmondat az első tagmondat magyarázatát adja.</a:t>
            </a:r>
            <a:endParaRPr sz="17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Az 1–3. mondatokban </a:t>
            </a:r>
            <a:r>
              <a:rPr b="1" lang="hu" sz="1700">
                <a:solidFill>
                  <a:srgbClr val="2D2D2D"/>
                </a:solidFill>
                <a:highlight>
                  <a:srgbClr val="FFFFFF"/>
                </a:highlight>
              </a:rPr>
              <a:t>az első tagmondat tartalmazza az okozatot, a második ennek okát magyarázza meg.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A 4–5. mondatokban a második tagmondat csak pontosítja az első tagmondatot.</a:t>
            </a:r>
            <a:endParaRPr sz="17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Kötőszavak: </a:t>
            </a:r>
            <a:r>
              <a:rPr i="1" lang="hu" sz="1700">
                <a:solidFill>
                  <a:srgbClr val="2D2D2D"/>
                </a:solidFill>
                <a:highlight>
                  <a:srgbClr val="FFFFFF"/>
                </a:highlight>
              </a:rPr>
              <a:t>azaz, hiszen, illetve, illetőleg, úgyse, vagyis.</a:t>
            </a:r>
            <a:endParaRPr sz="17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363" y="3381500"/>
            <a:ext cx="235267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gyakorlás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https://www.nkp.hu/feladat/megjelenites/16094094716?exactmatch=true&amp;keywords=mell%C3%A9rendel%C5%91%20mondatok&amp;type=exercise_and_series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4"/>
              </a:rPr>
              <a:t>https://www.nkp.hu/feladat/megjelenites/74840479757?exactmatch=true&amp;keywords=mell%C3%A9rendel%C5%91%20mondatok&amp;type=exercise_and_series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hu" sz="2250">
                <a:solidFill>
                  <a:srgbClr val="444444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Mellérendelő összetett mondatok</a:t>
            </a:r>
            <a:endParaRPr b="0" sz="2250">
              <a:solidFill>
                <a:srgbClr val="444444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Tagmondatok között tartalmi-logikai összefüggés van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A tagmondatok egyenrangúak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Azonos szinten helyezkednek el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Fajtái: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Kapcsolatos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Ellentétes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Választó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Következtető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Magyarázó</a:t>
            </a:r>
            <a:endParaRPr sz="185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hu" sz="1850">
                <a:solidFill>
                  <a:srgbClr val="444444"/>
                </a:solidFill>
                <a:highlight>
                  <a:srgbClr val="FFFFFF"/>
                </a:highlight>
              </a:rPr>
              <a:t>Egyes és páros kötőszók jelölhetik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0475"/>
            <a:ext cx="9144000" cy="42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Ábrázolásuk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tagmondatokat körrel jelöljük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Balról jobbra haladva számozzuk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Jelöljük a közöttük lévő viszonyt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solidFill>
                  <a:schemeClr val="accent1"/>
                </a:solidFill>
              </a:rPr>
              <a:t>Pl: Dezső füvet nyír, Nóri rózsát metsz.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38" y="3067575"/>
            <a:ext cx="24288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Kapcsolatos mellérendelés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Reggel felkelt,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és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elkészítette a reggelijét.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Büszke volt,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s 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öröm ült az arcán.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A leckéjét írta,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meg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/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majd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/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aztán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/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közben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az öccsével játszott.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Balladákat énekelt, 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mesét </a:t>
            </a:r>
            <a:r>
              <a:rPr b="1" i="1" lang="hu" sz="2100">
                <a:solidFill>
                  <a:srgbClr val="E67E23"/>
                </a:solidFill>
                <a:highlight>
                  <a:srgbClr val="FFFFFF"/>
                </a:highlight>
              </a:rPr>
              <a:t>is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 mondott.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A gyerekek az udvaron játszottak,</a:t>
            </a:r>
            <a:r>
              <a:rPr lang="hu" sz="21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i="1" lang="hu" sz="2100">
                <a:solidFill>
                  <a:srgbClr val="2D2D2D"/>
                </a:solidFill>
                <a:highlight>
                  <a:srgbClr val="FFFFFF"/>
                </a:highlight>
              </a:rPr>
              <a:t>nagyokat nevettek.</a:t>
            </a:r>
            <a:endParaRPr i="1" sz="21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Kapcsolatos mellérendelés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Az </a:t>
            </a:r>
            <a:r>
              <a:rPr b="1" lang="hu" sz="2500">
                <a:solidFill>
                  <a:srgbClr val="2D2D2D"/>
                </a:solidFill>
                <a:highlight>
                  <a:srgbClr val="FFFFFF"/>
                </a:highlight>
              </a:rPr>
              <a:t> első tagmondat tartalmát a második tagmondat továbbfűzi, folytatja, újabb mozzanattal egészíti</a:t>
            </a:r>
            <a:r>
              <a:rPr b="1" lang="hu" sz="2500">
                <a:solidFill>
                  <a:srgbClr val="2D2D2D"/>
                </a:solidFill>
                <a:highlight>
                  <a:srgbClr val="FFFFFF"/>
                </a:highlight>
              </a:rPr>
              <a:t> ki.</a:t>
            </a: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endParaRPr sz="25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Jellemző k</a:t>
            </a: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ötőszavai: </a:t>
            </a:r>
            <a:r>
              <a:rPr i="1" lang="hu" sz="2500">
                <a:solidFill>
                  <a:srgbClr val="2D2D2D"/>
                </a:solidFill>
                <a:highlight>
                  <a:srgbClr val="FFFFFF"/>
                </a:highlight>
              </a:rPr>
              <a:t>és, s, meg, is</a:t>
            </a: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; </a:t>
            </a:r>
            <a:r>
              <a:rPr i="1" lang="hu" sz="2500">
                <a:solidFill>
                  <a:srgbClr val="2D2D2D"/>
                </a:solidFill>
                <a:highlight>
                  <a:srgbClr val="FFFFFF"/>
                </a:highlight>
              </a:rPr>
              <a:t>majd, aztán, közben</a:t>
            </a: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. </a:t>
            </a:r>
            <a:endParaRPr sz="25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Kötőszó nélkül is létrejöhet.</a:t>
            </a:r>
            <a:endParaRPr sz="25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5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endParaRPr sz="25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13" y="3220225"/>
            <a:ext cx="24288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Kapcsolatos mellérendelés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Több szóból álló kötőszókapcsolatok:</a:t>
            </a:r>
            <a:endParaRPr/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Zoliék 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is 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akarják,</a:t>
            </a: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én 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is 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akarom.</a:t>
            </a:r>
            <a:endParaRPr i="1" sz="21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1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Hol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Anna kérdezett valamit, </a:t>
            </a: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| </a:t>
            </a: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hol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Robi piszkált.</a:t>
            </a:r>
            <a:endParaRPr i="1" sz="21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1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Egyszer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Tomit feleltették,</a:t>
            </a: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 | </a:t>
            </a: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másszor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Eriket hívták ki a táblához.</a:t>
            </a:r>
            <a:endParaRPr i="1" sz="21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1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Nemcsak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Rita védte ezt az álláspontot, </a:t>
            </a: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| </a:t>
            </a:r>
            <a:r>
              <a:rPr lang="hu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hanem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Zalán </a:t>
            </a:r>
            <a:r>
              <a:rPr b="1"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is</a:t>
            </a:r>
            <a:r>
              <a:rPr i="1" lang="hu" sz="2100">
                <a:solidFill>
                  <a:srgbClr val="236FA1"/>
                </a:solidFill>
                <a:highlight>
                  <a:srgbClr val="FFFFFF"/>
                </a:highlight>
              </a:rPr>
              <a:t> mellette érvelt.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Ellentétes mellérendelés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Délelőtt nagy eső volt, 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de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/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ellenben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/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viszont 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délutánra már kisütött a nap.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Ez itt sós,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az 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meg 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ott édes.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Anna dolgozott, 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Robi 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pedig 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henyélt.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Tomit feleltették,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ám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/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mégis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Erik válaszolt jól a kérdésekre.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AutoNum type="arabicPeriod"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Nem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én kértelek,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E67E23"/>
                </a:solidFill>
                <a:highlight>
                  <a:srgbClr val="FFFFFF"/>
                </a:highlight>
              </a:rPr>
              <a:t>hanem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te ajánlkoztál.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Ellentétes mellérendelés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 </a:t>
            </a:r>
            <a:r>
              <a:rPr b="1" lang="hu" sz="1900">
                <a:solidFill>
                  <a:srgbClr val="2D2D2D"/>
                </a:solidFill>
                <a:highlight>
                  <a:srgbClr val="FFFFFF"/>
                </a:highlight>
              </a:rPr>
              <a:t>tagmondatokban lévő tartalmak, megállapítások ellentétben állnak egymással.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Az ellentét nagyon különböző mértékű lehet: az enyhe szembeállítástól az egymásnak ellentmondó, egymást kizáró ellentétig. 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Jellemző kötőszavai: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de, ám, ámde, mégis, mégse, azonban, ellenben, viszont, pedig, meg, nem – hanem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688" y="3445075"/>
            <a:ext cx="23526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