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wma"/><Relationship Id="rId2" Type="http://schemas.microsoft.com/office/2007/relationships/media" Target="../media/media1.wm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10.wma"/><Relationship Id="rId7" Type="http://schemas.openxmlformats.org/officeDocument/2006/relationships/image" Target="../media/image21.png"/><Relationship Id="rId2" Type="http://schemas.microsoft.com/office/2007/relationships/media" Target="../media/media10.wma"/><Relationship Id="rId1" Type="http://schemas.openxmlformats.org/officeDocument/2006/relationships/tags" Target="../tags/tag10.xml"/><Relationship Id="rId6" Type="http://schemas.openxmlformats.org/officeDocument/2006/relationships/image" Target="../media/image20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11.wma"/><Relationship Id="rId7" Type="http://schemas.openxmlformats.org/officeDocument/2006/relationships/image" Target="../media/image23.png"/><Relationship Id="rId2" Type="http://schemas.microsoft.com/office/2007/relationships/media" Target="../media/media11.wma"/><Relationship Id="rId1" Type="http://schemas.openxmlformats.org/officeDocument/2006/relationships/tags" Target="../tags/tag11.xml"/><Relationship Id="rId6" Type="http://schemas.openxmlformats.org/officeDocument/2006/relationships/image" Target="../media/image2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media12.wma"/><Relationship Id="rId2" Type="http://schemas.microsoft.com/office/2007/relationships/media" Target="../media/media12.wma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3.wma"/><Relationship Id="rId2" Type="http://schemas.microsoft.com/office/2007/relationships/media" Target="../media/media13.wma"/><Relationship Id="rId1" Type="http://schemas.openxmlformats.org/officeDocument/2006/relationships/tags" Target="../tags/tag1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4.wma"/><Relationship Id="rId2" Type="http://schemas.microsoft.com/office/2007/relationships/media" Target="../media/media14.wma"/><Relationship Id="rId1" Type="http://schemas.openxmlformats.org/officeDocument/2006/relationships/tags" Target="../tags/tag1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ma"/><Relationship Id="rId2" Type="http://schemas.microsoft.com/office/2007/relationships/media" Target="../media/media2.wma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ma"/><Relationship Id="rId7" Type="http://schemas.openxmlformats.org/officeDocument/2006/relationships/image" Target="../media/image2.png"/><Relationship Id="rId2" Type="http://schemas.microsoft.com/office/2007/relationships/media" Target="../media/media3.wma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4.wma"/><Relationship Id="rId2" Type="http://schemas.microsoft.com/office/2007/relationships/media" Target="../media/media4.wma"/><Relationship Id="rId1" Type="http://schemas.openxmlformats.org/officeDocument/2006/relationships/tags" Target="../tags/tag4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wma"/><Relationship Id="rId7" Type="http://schemas.openxmlformats.org/officeDocument/2006/relationships/image" Target="../media/image2.png"/><Relationship Id="rId2" Type="http://schemas.microsoft.com/office/2007/relationships/media" Target="../media/media5.wma"/><Relationship Id="rId1" Type="http://schemas.openxmlformats.org/officeDocument/2006/relationships/tags" Target="../tags/tag5.xml"/><Relationship Id="rId6" Type="http://schemas.openxmlformats.org/officeDocument/2006/relationships/image" Target="../media/image4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audio" Target="../media/media6.wma"/><Relationship Id="rId7" Type="http://schemas.openxmlformats.org/officeDocument/2006/relationships/image" Target="../media/image6.png"/><Relationship Id="rId2" Type="http://schemas.microsoft.com/office/2007/relationships/media" Target="../media/media6.wma"/><Relationship Id="rId1" Type="http://schemas.openxmlformats.org/officeDocument/2006/relationships/tags" Target="../tags/tag6.xml"/><Relationship Id="rId6" Type="http://schemas.openxmlformats.org/officeDocument/2006/relationships/image" Target="../media/image5.jpg"/><Relationship Id="rId11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audio" Target="../media/media7.wma"/><Relationship Id="rId7" Type="http://schemas.openxmlformats.org/officeDocument/2006/relationships/image" Target="../media/image11.jpg"/><Relationship Id="rId12" Type="http://schemas.openxmlformats.org/officeDocument/2006/relationships/image" Target="../media/image2.png"/><Relationship Id="rId2" Type="http://schemas.microsoft.com/office/2007/relationships/media" Target="../media/media7.wma"/><Relationship Id="rId1" Type="http://schemas.openxmlformats.org/officeDocument/2006/relationships/tags" Target="../tags/tag7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8.wma"/><Relationship Id="rId7" Type="http://schemas.openxmlformats.org/officeDocument/2006/relationships/image" Target="../media/image17.png"/><Relationship Id="rId2" Type="http://schemas.microsoft.com/office/2007/relationships/media" Target="../media/media8.wma"/><Relationship Id="rId1" Type="http://schemas.openxmlformats.org/officeDocument/2006/relationships/tags" Target="../tags/tag8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9.wma"/><Relationship Id="rId7" Type="http://schemas.openxmlformats.org/officeDocument/2006/relationships/image" Target="../media/image19.png"/><Relationship Id="rId2" Type="http://schemas.microsoft.com/office/2007/relationships/media" Target="../media/media9.wma"/><Relationship Id="rId1" Type="http://schemas.openxmlformats.org/officeDocument/2006/relationships/tags" Target="../tags/tag9.xml"/><Relationship Id="rId6" Type="http://schemas.openxmlformats.org/officeDocument/2006/relationships/image" Target="../media/image18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4400" y="1645920"/>
            <a:ext cx="6858000" cy="3657600"/>
          </a:xfrm>
          <a:prstGeom prst="rect">
            <a:avLst/>
          </a:prstGeom>
          <a:solidFill>
            <a:srgbClr val="F8FAFC"/>
          </a:solidFill>
          <a:ln w="381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951630" y="1725406"/>
            <a:ext cx="47835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D47A1"/>
                </a:solidFill>
                <a:latin typeface="Arial"/>
              </a:defRPr>
            </a:pPr>
            <a:r>
              <a:rPr dirty="0" err="1"/>
              <a:t>Developpement</a:t>
            </a:r>
            <a:r>
              <a:rPr dirty="0"/>
              <a:t> d un </a:t>
            </a:r>
            <a:r>
              <a:rPr dirty="0" err="1"/>
              <a:t>Chatbot</a:t>
            </a:r>
            <a:r>
              <a:rPr dirty="0"/>
              <a:t> Intelligent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8243" y="2926080"/>
            <a:ext cx="491032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545454"/>
                </a:solidFill>
                <a:latin typeface="Arial"/>
              </a:defRPr>
            </a:pPr>
            <a:r>
              <a:rPr dirty="0" err="1"/>
              <a:t>Soutenance</a:t>
            </a:r>
            <a:r>
              <a:rPr dirty="0"/>
              <a:t> de </a:t>
            </a:r>
            <a:r>
              <a:rPr dirty="0" err="1"/>
              <a:t>Projet</a:t>
            </a:r>
            <a:r>
              <a:rPr dirty="0"/>
              <a:t> </a:t>
            </a:r>
            <a:r>
              <a:rPr lang="fr-FR" dirty="0" smtClean="0"/>
              <a:t>Stage </a:t>
            </a:r>
            <a:r>
              <a:rPr lang="fr-FR" dirty="0" err="1" smtClean="0"/>
              <a:t>Ingerieur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3657600"/>
            <a:ext cx="5486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D47A1"/>
                </a:solidFill>
                <a:latin typeface="Arial"/>
              </a:defRPr>
            </a:pPr>
            <a:r>
              <a:rPr dirty="0" err="1"/>
              <a:t>Étudiant</a:t>
            </a:r>
            <a:r>
              <a:rPr dirty="0"/>
              <a:t>: Habib </a:t>
            </a:r>
            <a:r>
              <a:rPr dirty="0" err="1"/>
              <a:t>Saadallah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3931920"/>
            <a:ext cx="5486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D47A1"/>
                </a:solidFill>
                <a:latin typeface="Arial"/>
              </a:defRPr>
            </a:pPr>
            <a:r>
              <a:rPr dirty="0" err="1"/>
              <a:t>Filière</a:t>
            </a:r>
            <a:r>
              <a:rPr dirty="0"/>
              <a:t>: Genie </a:t>
            </a:r>
            <a:r>
              <a:rPr dirty="0" err="1"/>
              <a:t>Electronique</a:t>
            </a:r>
            <a:r>
              <a:rPr dirty="0"/>
              <a:t> </a:t>
            </a:r>
            <a:r>
              <a:rPr dirty="0" err="1"/>
              <a:t>Industrielle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4206240"/>
            <a:ext cx="5486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D47A1"/>
                </a:solidFill>
                <a:latin typeface="Arial"/>
              </a:defRPr>
            </a:pPr>
            <a:r>
              <a:rPr dirty="0" err="1"/>
              <a:t>Organisme</a:t>
            </a:r>
            <a:r>
              <a:rPr dirty="0"/>
              <a:t>: K.M Solutions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4480559"/>
            <a:ext cx="5486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D47A1"/>
                </a:solidFill>
                <a:latin typeface="Arial"/>
              </a:defRPr>
            </a:pPr>
            <a:r>
              <a:rPr dirty="0" err="1"/>
              <a:t>Période</a:t>
            </a:r>
            <a:r>
              <a:rPr dirty="0"/>
              <a:t>: 07 </a:t>
            </a:r>
            <a:r>
              <a:rPr dirty="0" err="1"/>
              <a:t>Juillet</a:t>
            </a:r>
            <a:r>
              <a:rPr dirty="0"/>
              <a:t> 2025 - 06 </a:t>
            </a:r>
            <a:r>
              <a:rPr dirty="0" err="1"/>
              <a:t>Aout</a:t>
            </a:r>
            <a:r>
              <a:rPr dirty="0"/>
              <a:t> 2025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548640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6B6B"/>
                </a:solidFill>
                <a:latin typeface="Arial"/>
              </a:defRPr>
            </a:pPr>
            <a:r>
              <a:rPr dirty="0" err="1"/>
              <a:t>Année</a:t>
            </a:r>
            <a:r>
              <a:rPr dirty="0"/>
              <a:t> 2024-2025</a:t>
            </a:r>
          </a:p>
        </p:txBody>
      </p:sp>
      <p:pic>
        <p:nvPicPr>
          <p:cNvPr id="12" name="Audio 1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6"/>
    </mc:Choice>
    <mc:Fallback xmlns="">
      <p:transition spd="slow" advTm="7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7. Interfaces </a:t>
            </a:r>
            <a:r>
              <a:rPr dirty="0" err="1"/>
              <a:t>Utilisateur</a:t>
            </a:r>
            <a:r>
              <a:rPr dirty="0"/>
              <a:t> </a:t>
            </a:r>
            <a:r>
              <a:rPr dirty="0" err="1"/>
              <a:t>Authentification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972227" y="6400800"/>
            <a:ext cx="6976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lang="fr-FR" dirty="0" smtClean="0"/>
              <a:t>10</a:t>
            </a:r>
            <a:r>
              <a:rPr dirty="0" smtClean="0"/>
              <a:t>/13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7200" y="4891314"/>
            <a:ext cx="7148286" cy="1326606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52268" y="4998368"/>
            <a:ext cx="7053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388E3C"/>
                </a:solidFill>
                <a:latin typeface="Arial"/>
              </a:defRPr>
            </a:pPr>
            <a:r>
              <a:rPr dirty="0"/>
              <a:t>• Interface d inscription avec questions de </a:t>
            </a:r>
            <a:r>
              <a:rPr dirty="0" err="1"/>
              <a:t>securite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" y="5571589"/>
            <a:ext cx="6720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545454"/>
                </a:solidFill>
                <a:latin typeface="Arial"/>
              </a:defRPr>
            </a:pPr>
            <a:r>
              <a:rPr dirty="0"/>
              <a:t>• Page de recuperation de mot de </a:t>
            </a:r>
            <a:r>
              <a:rPr dirty="0" err="1"/>
              <a:t>passe</a:t>
            </a:r>
            <a:r>
              <a:rPr dirty="0"/>
              <a:t> </a:t>
            </a:r>
            <a:r>
              <a:rPr dirty="0" err="1"/>
              <a:t>securisee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1761941"/>
            <a:ext cx="3908527" cy="237463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9118" y="1770146"/>
            <a:ext cx="4049453" cy="2366425"/>
          </a:xfrm>
          <a:prstGeom prst="rect">
            <a:avLst/>
          </a:prstGeom>
        </p:spPr>
      </p:pic>
      <p:pic>
        <p:nvPicPr>
          <p:cNvPr id="16" name="Audio 1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043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1"/>
    </mc:Choice>
    <mc:Fallback xmlns="">
      <p:transition spd="slow" advTm="4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t>8. Interface Chat et Historique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77901" y="6400800"/>
            <a:ext cx="686278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 smtClean="0"/>
              <a:t>1</a:t>
            </a:r>
            <a:r>
              <a:rPr lang="fr-FR" dirty="0" smtClean="0"/>
              <a:t>1</a:t>
            </a:r>
            <a:r>
              <a:rPr dirty="0" smtClean="0"/>
              <a:t>/13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7200" y="4844867"/>
            <a:ext cx="7670800" cy="1506168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chat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645919"/>
            <a:ext cx="4262583" cy="2679337"/>
          </a:xfrm>
          <a:prstGeom prst="rect">
            <a:avLst/>
          </a:prstGeom>
        </p:spPr>
      </p:pic>
      <p:pic>
        <p:nvPicPr>
          <p:cNvPr id="10" name="Picture 9" descr="histo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420" y="1645919"/>
            <a:ext cx="4262580" cy="267933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360" y="5075398"/>
            <a:ext cx="7736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545454"/>
                </a:solidFill>
                <a:latin typeface="Arial"/>
              </a:defRPr>
            </a:pPr>
            <a:r>
              <a:rPr lang="fr-FR" dirty="0" smtClean="0"/>
              <a:t>• </a:t>
            </a:r>
            <a:r>
              <a:rPr lang="fr-FR" dirty="0"/>
              <a:t>Interface de chat avec saisie textuelle et </a:t>
            </a:r>
            <a:r>
              <a:rPr lang="fr-FR" dirty="0" smtClean="0"/>
              <a:t>vocale</a:t>
            </a:r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594360" y="5664091"/>
            <a:ext cx="661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FF6B6B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Historique</a:t>
            </a:r>
            <a:r>
              <a:rPr dirty="0"/>
              <a:t> avec </a:t>
            </a:r>
            <a:r>
              <a:rPr dirty="0" err="1"/>
              <a:t>recherche</a:t>
            </a:r>
            <a:r>
              <a:rPr dirty="0"/>
              <a:t> par mots </a:t>
            </a:r>
            <a:r>
              <a:rPr dirty="0" err="1"/>
              <a:t>cles</a:t>
            </a:r>
            <a:endParaRPr dirty="0"/>
          </a:p>
        </p:txBody>
      </p:sp>
      <p:pic>
        <p:nvPicPr>
          <p:cNvPr id="17" name="Audio 1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7"/>
    </mc:Choice>
    <mc:Fallback xmlns="">
      <p:transition spd="slow" advTm="3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6" grpId="0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9. Conclusion et </a:t>
            </a:r>
            <a:r>
              <a:rPr dirty="0" err="1"/>
              <a:t>Apports</a:t>
            </a:r>
            <a:r>
              <a:rPr dirty="0"/>
              <a:t> du Stage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72226" y="6400800"/>
            <a:ext cx="6976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 smtClean="0"/>
              <a:t>1</a:t>
            </a:r>
            <a:r>
              <a:rPr lang="fr-FR" dirty="0" smtClean="0"/>
              <a:t>2</a:t>
            </a:r>
            <a:r>
              <a:rPr dirty="0" smtClean="0"/>
              <a:t>/13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457200" y="1645920"/>
            <a:ext cx="7315200" cy="4572000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31520" y="2011680"/>
            <a:ext cx="6766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D47A1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Objectifs</a:t>
            </a:r>
            <a:r>
              <a:rPr dirty="0"/>
              <a:t> du stage </a:t>
            </a:r>
            <a:r>
              <a:rPr dirty="0" err="1"/>
              <a:t>pleinement</a:t>
            </a:r>
            <a:r>
              <a:rPr dirty="0"/>
              <a:t> </a:t>
            </a:r>
            <a:r>
              <a:rPr dirty="0" err="1"/>
              <a:t>atteints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731520" y="2651760"/>
            <a:ext cx="6766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388E3C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Maitrise</a:t>
            </a:r>
            <a:r>
              <a:rPr dirty="0"/>
              <a:t> des technologies web et IA </a:t>
            </a:r>
            <a:r>
              <a:rPr dirty="0" err="1"/>
              <a:t>conversationnelle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731520" y="3291840"/>
            <a:ext cx="6766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45454"/>
                </a:solidFill>
                <a:latin typeface="Arial"/>
              </a:defRPr>
            </a:pPr>
            <a:r>
              <a:rPr dirty="0"/>
              <a:t>• Experience </a:t>
            </a:r>
            <a:r>
              <a:rPr dirty="0" err="1"/>
              <a:t>pratique</a:t>
            </a:r>
            <a:r>
              <a:rPr dirty="0"/>
              <a:t> du </a:t>
            </a:r>
            <a:r>
              <a:rPr dirty="0" err="1"/>
              <a:t>deploiement</a:t>
            </a:r>
            <a:r>
              <a:rPr dirty="0"/>
              <a:t> cloud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931919"/>
            <a:ext cx="6766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6B6B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Developpement</a:t>
            </a:r>
            <a:r>
              <a:rPr dirty="0"/>
              <a:t> d un prototype </a:t>
            </a:r>
            <a:r>
              <a:rPr dirty="0" err="1"/>
              <a:t>fonctionnel</a:t>
            </a:r>
            <a:r>
              <a:rPr dirty="0"/>
              <a:t> et </a:t>
            </a:r>
            <a:r>
              <a:rPr dirty="0" err="1"/>
              <a:t>utilisable</a:t>
            </a:r>
            <a:endParaRPr dirty="0"/>
          </a:p>
        </p:txBody>
      </p:sp>
      <p:pic>
        <p:nvPicPr>
          <p:cNvPr id="14" name="Audio 1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37"/>
    </mc:Choice>
    <mc:Fallback xmlns="">
      <p:transition spd="slow" advTm="45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370" y="1785257"/>
            <a:ext cx="7395029" cy="1422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683515" y="2064134"/>
            <a:ext cx="275004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D47A1"/>
                </a:solidFill>
                <a:latin typeface="Arial"/>
              </a:defRPr>
            </a:pPr>
            <a:r>
              <a:rPr lang="fr-FR" dirty="0" err="1">
                <a:solidFill>
                  <a:schemeClr val="bg1"/>
                </a:solidFill>
              </a:rPr>
              <a:t>Try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now</a:t>
            </a:r>
            <a:r>
              <a:rPr lang="fr-F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72226" y="6400800"/>
            <a:ext cx="69762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 smtClean="0"/>
              <a:t>1</a:t>
            </a:r>
            <a:r>
              <a:rPr lang="fr-FR" dirty="0" smtClean="0"/>
              <a:t>3</a:t>
            </a:r>
            <a:r>
              <a:rPr dirty="0" smtClean="0"/>
              <a:t>/13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1582058" y="3942078"/>
            <a:ext cx="6971211" cy="1195977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solidFill>
                  <a:srgbClr val="FF6B6B"/>
                </a:solidFill>
                <a:latin typeface="Arial"/>
              </a:defRPr>
            </a:pPr>
            <a:r>
              <a:rPr lang="fr-FR" dirty="0">
                <a:solidFill>
                  <a:schemeClr val="accent1"/>
                </a:solidFill>
              </a:rPr>
              <a:t>https://ai-voice-chatbot-oa9o.onrender.com/</a:t>
            </a:r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9"/>
    </mc:Choice>
    <mc:Fallback xmlns="">
      <p:transition spd="slow" advTm="26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370" y="1785257"/>
            <a:ext cx="7395029" cy="1422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01878" y="2064134"/>
            <a:ext cx="651332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D47A1"/>
                </a:solidFill>
                <a:latin typeface="Arial"/>
              </a:defRPr>
            </a:pPr>
            <a:r>
              <a:rPr lang="fr-FR" dirty="0">
                <a:solidFill>
                  <a:schemeClr val="bg1"/>
                </a:solidFill>
              </a:rPr>
              <a:t>Merci pour votre attention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3840" y="3811450"/>
            <a:ext cx="5537200" cy="1195977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solidFill>
                  <a:srgbClr val="FF6B6B"/>
                </a:solidFill>
                <a:latin typeface="Arial"/>
              </a:defRPr>
            </a:pPr>
            <a:r>
              <a:rPr lang="fr-FR" dirty="0">
                <a:solidFill>
                  <a:schemeClr val="accent1"/>
                </a:solidFill>
              </a:rPr>
              <a:t>Avez-vous des questions ?</a:t>
            </a:r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0778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8"/>
    </mc:Choice>
    <mc:Fallback xmlns="">
      <p:transition spd="slow" advTm="2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 animBg="1"/>
      <p:bldP spid="5" grpId="0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Plan de </a:t>
            </a:r>
            <a:r>
              <a:rPr dirty="0" err="1"/>
              <a:t>Présentation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/>
              <a:t>2/13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645920"/>
            <a:ext cx="6858000" cy="4754880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397531" y="1691640"/>
            <a:ext cx="5943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600" b="1">
                <a:solidFill>
                  <a:srgbClr val="0D47A1"/>
                </a:solidFill>
                <a:latin typeface="Arial"/>
              </a:defRPr>
            </a:pPr>
            <a:r>
              <a:rPr dirty="0"/>
              <a:t>Plan de </a:t>
            </a:r>
            <a:r>
              <a:rPr dirty="0" err="1"/>
              <a:t>Présentation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397531" y="2230044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D47A1"/>
                </a:solidFill>
                <a:latin typeface="Arial"/>
              </a:defRPr>
            </a:pPr>
            <a:r>
              <a:rPr dirty="0"/>
              <a:t>1. Presentation de K.M Solutions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7531" y="2716587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6B6B"/>
                </a:solidFill>
                <a:latin typeface="Arial"/>
              </a:defRPr>
            </a:pPr>
            <a:r>
              <a:rPr dirty="0"/>
              <a:t>2. </a:t>
            </a:r>
            <a:r>
              <a:rPr dirty="0" err="1"/>
              <a:t>Problematique</a:t>
            </a:r>
            <a:r>
              <a:rPr dirty="0"/>
              <a:t> et </a:t>
            </a:r>
            <a:r>
              <a:rPr dirty="0" err="1"/>
              <a:t>Objectifs</a:t>
            </a:r>
            <a:r>
              <a:rPr dirty="0"/>
              <a:t> du Stage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97531" y="3203130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388E3C"/>
                </a:solidFill>
                <a:latin typeface="Arial"/>
              </a:defRPr>
            </a:pPr>
            <a:r>
              <a:rPr dirty="0"/>
              <a:t>3. Technologies de Base des </a:t>
            </a:r>
            <a:r>
              <a:rPr dirty="0" err="1"/>
              <a:t>Chatbots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1397531" y="3658965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9575CD"/>
                </a:solidFill>
                <a:latin typeface="Arial"/>
              </a:defRPr>
            </a:pPr>
            <a:r>
              <a:rPr dirty="0"/>
              <a:t>4. </a:t>
            </a:r>
            <a:r>
              <a:rPr dirty="0" err="1"/>
              <a:t>Outils</a:t>
            </a:r>
            <a:r>
              <a:rPr dirty="0"/>
              <a:t> de </a:t>
            </a:r>
            <a:r>
              <a:rPr dirty="0" err="1"/>
              <a:t>Developpement</a:t>
            </a: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1397531" y="4151649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9800"/>
                </a:solidFill>
                <a:latin typeface="Arial"/>
              </a:defRPr>
            </a:pPr>
            <a:r>
              <a:rPr dirty="0"/>
              <a:t>5. Architecture du </a:t>
            </a:r>
            <a:r>
              <a:rPr dirty="0" err="1"/>
              <a:t>Systeme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1397531" y="4590424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4FACFE"/>
                </a:solidFill>
                <a:latin typeface="Arial"/>
              </a:defRPr>
            </a:pPr>
            <a:r>
              <a:rPr dirty="0"/>
              <a:t>6. </a:t>
            </a:r>
            <a:r>
              <a:rPr dirty="0" err="1"/>
              <a:t>Modele</a:t>
            </a:r>
            <a:r>
              <a:rPr dirty="0"/>
              <a:t> d Intelligence </a:t>
            </a:r>
            <a:r>
              <a:rPr dirty="0" err="1"/>
              <a:t>Artificielle</a:t>
            </a:r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1397531" y="5011117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D47A1"/>
                </a:solidFill>
                <a:latin typeface="Arial"/>
              </a:defRPr>
            </a:pPr>
            <a:r>
              <a:rPr dirty="0"/>
              <a:t>7. Interfaces </a:t>
            </a:r>
            <a:r>
              <a:rPr dirty="0" err="1"/>
              <a:t>Utilisateur</a:t>
            </a:r>
            <a:r>
              <a:rPr dirty="0"/>
              <a:t> </a:t>
            </a:r>
            <a:r>
              <a:rPr dirty="0" err="1"/>
              <a:t>Authentification</a:t>
            </a:r>
            <a:endParaRPr dirty="0"/>
          </a:p>
        </p:txBody>
      </p:sp>
      <p:sp>
        <p:nvSpPr>
          <p:cNvPr id="16" name="TextBox 15"/>
          <p:cNvSpPr txBox="1"/>
          <p:nvPr/>
        </p:nvSpPr>
        <p:spPr>
          <a:xfrm>
            <a:off x="1397531" y="5422425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6B6B"/>
                </a:solidFill>
                <a:latin typeface="Arial"/>
              </a:defRPr>
            </a:pPr>
            <a:r>
              <a:rPr dirty="0"/>
              <a:t>8. Interface Chat et </a:t>
            </a:r>
            <a:r>
              <a:rPr dirty="0" err="1"/>
              <a:t>Historique</a:t>
            </a:r>
            <a:endParaRPr dirty="0"/>
          </a:p>
        </p:txBody>
      </p:sp>
      <p:sp>
        <p:nvSpPr>
          <p:cNvPr id="17" name="TextBox 16"/>
          <p:cNvSpPr txBox="1"/>
          <p:nvPr/>
        </p:nvSpPr>
        <p:spPr>
          <a:xfrm>
            <a:off x="1397531" y="5788185"/>
            <a:ext cx="5577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388E3C"/>
                </a:solidFill>
                <a:latin typeface="Arial"/>
              </a:defRPr>
            </a:pPr>
            <a:r>
              <a:rPr dirty="0"/>
              <a:t>9. Conclusion et </a:t>
            </a:r>
            <a:r>
              <a:rPr dirty="0" err="1"/>
              <a:t>Apports</a:t>
            </a:r>
            <a:r>
              <a:rPr dirty="0"/>
              <a:t> du Stage</a:t>
            </a:r>
          </a:p>
        </p:txBody>
      </p:sp>
      <p:pic>
        <p:nvPicPr>
          <p:cNvPr id="20" name="Audio 19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68"/>
    </mc:Choice>
    <mc:Fallback xmlns="">
      <p:transition spd="slow" advTm="7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1. Presentation de K.M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/>
              <a:t>3/13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645920"/>
            <a:ext cx="4114800" cy="4572000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l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80" y="2264122"/>
            <a:ext cx="3200400" cy="20116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1520" y="2011680"/>
            <a:ext cx="3840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D47A1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Entreprise</a:t>
            </a:r>
            <a:r>
              <a:rPr dirty="0"/>
              <a:t> </a:t>
            </a:r>
            <a:r>
              <a:rPr dirty="0" err="1"/>
              <a:t>specialisee</a:t>
            </a:r>
            <a:r>
              <a:rPr dirty="0"/>
              <a:t> </a:t>
            </a:r>
            <a:r>
              <a:rPr dirty="0" err="1"/>
              <a:t>dans</a:t>
            </a:r>
            <a:r>
              <a:rPr dirty="0"/>
              <a:t> </a:t>
            </a:r>
            <a:endParaRPr lang="fr-FR" dirty="0" smtClean="0"/>
          </a:p>
          <a:p>
            <a:pPr>
              <a:defRPr sz="1800" b="1">
                <a:solidFill>
                  <a:srgbClr val="0D47A1"/>
                </a:solidFill>
                <a:latin typeface="Arial"/>
              </a:defRPr>
            </a:pPr>
            <a:r>
              <a:rPr dirty="0" smtClean="0"/>
              <a:t>le </a:t>
            </a:r>
            <a:r>
              <a:rPr dirty="0" err="1"/>
              <a:t>developpement</a:t>
            </a:r>
            <a:r>
              <a:rPr dirty="0"/>
              <a:t> de solutions </a:t>
            </a:r>
            <a:r>
              <a:rPr dirty="0" err="1"/>
              <a:t>numeriques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" y="3027806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388E3C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Creee</a:t>
            </a:r>
            <a:r>
              <a:rPr dirty="0"/>
              <a:t> en 2024, </a:t>
            </a:r>
            <a:r>
              <a:rPr dirty="0" err="1"/>
              <a:t>basee</a:t>
            </a:r>
            <a:r>
              <a:rPr dirty="0"/>
              <a:t> a </a:t>
            </a:r>
            <a:r>
              <a:rPr dirty="0" err="1"/>
              <a:t>Kairouan</a:t>
            </a:r>
            <a:r>
              <a:rPr dirty="0"/>
              <a:t>, </a:t>
            </a:r>
            <a:r>
              <a:rPr dirty="0" err="1"/>
              <a:t>Tunisie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" y="3761879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545454"/>
                </a:solidFill>
                <a:latin typeface="Arial"/>
              </a:defRPr>
            </a:pPr>
            <a:r>
              <a:rPr dirty="0"/>
              <a:t>• Services : Applications web mobile, </a:t>
            </a:r>
            <a:r>
              <a:rPr dirty="0" err="1"/>
              <a:t>IoT</a:t>
            </a:r>
            <a:r>
              <a:rPr dirty="0"/>
              <a:t> ...</a:t>
            </a:r>
          </a:p>
        </p:txBody>
      </p:sp>
      <p:pic>
        <p:nvPicPr>
          <p:cNvPr id="14" name="Audio 1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4"/>
    </mc:Choice>
    <mc:Fallback xmlns="">
      <p:transition spd="slow" advTm="51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 animBg="1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2. </a:t>
            </a:r>
            <a:r>
              <a:rPr dirty="0" err="1"/>
              <a:t>Problematique</a:t>
            </a:r>
            <a:r>
              <a:rPr dirty="0"/>
              <a:t> et </a:t>
            </a:r>
            <a:r>
              <a:rPr dirty="0" err="1"/>
              <a:t>Objectifs</a:t>
            </a:r>
            <a:r>
              <a:rPr dirty="0"/>
              <a:t> du Stage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/>
              <a:t>4/13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645920"/>
            <a:ext cx="7315200" cy="4572000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31520" y="2011680"/>
            <a:ext cx="6766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D47A1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Developper</a:t>
            </a:r>
            <a:r>
              <a:rPr dirty="0"/>
              <a:t> un </a:t>
            </a:r>
            <a:r>
              <a:rPr dirty="0" err="1"/>
              <a:t>chatbot</a:t>
            </a:r>
            <a:r>
              <a:rPr dirty="0"/>
              <a:t> intelligent </a:t>
            </a:r>
            <a:r>
              <a:rPr dirty="0" err="1"/>
              <a:t>specialise</a:t>
            </a:r>
            <a:r>
              <a:rPr dirty="0"/>
              <a:t> en ML DL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2651760"/>
            <a:ext cx="6766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388E3C"/>
                </a:solidFill>
                <a:latin typeface="Arial"/>
              </a:defRPr>
            </a:pPr>
            <a:r>
              <a:rPr dirty="0"/>
              <a:t>• Implementer un </a:t>
            </a:r>
            <a:r>
              <a:rPr dirty="0" err="1"/>
              <a:t>systeme</a:t>
            </a:r>
            <a:r>
              <a:rPr dirty="0"/>
              <a:t> d </a:t>
            </a:r>
            <a:r>
              <a:rPr dirty="0" err="1"/>
              <a:t>authentification</a:t>
            </a:r>
            <a:r>
              <a:rPr dirty="0"/>
              <a:t> </a:t>
            </a:r>
            <a:r>
              <a:rPr dirty="0" err="1"/>
              <a:t>securise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731520" y="3291840"/>
            <a:ext cx="6766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45454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Integrer</a:t>
            </a:r>
            <a:r>
              <a:rPr dirty="0"/>
              <a:t> reconnaissance et </a:t>
            </a:r>
            <a:r>
              <a:rPr dirty="0" err="1"/>
              <a:t>synthese</a:t>
            </a:r>
            <a:r>
              <a:rPr dirty="0"/>
              <a:t> </a:t>
            </a:r>
            <a:r>
              <a:rPr dirty="0" err="1"/>
              <a:t>vocale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" y="3931919"/>
            <a:ext cx="6766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6B6B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Creer</a:t>
            </a:r>
            <a:r>
              <a:rPr dirty="0"/>
              <a:t> un </a:t>
            </a:r>
            <a:r>
              <a:rPr dirty="0" err="1"/>
              <a:t>historique</a:t>
            </a:r>
            <a:r>
              <a:rPr dirty="0"/>
              <a:t> des conversations avec </a:t>
            </a:r>
            <a:r>
              <a:rPr dirty="0" err="1"/>
              <a:t>recherche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" y="4572000"/>
            <a:ext cx="6766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9575CD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Deployer</a:t>
            </a:r>
            <a:r>
              <a:rPr dirty="0"/>
              <a:t> la solution </a:t>
            </a:r>
            <a:r>
              <a:rPr dirty="0" err="1"/>
              <a:t>sur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plateforme</a:t>
            </a:r>
            <a:r>
              <a:rPr dirty="0"/>
              <a:t> cloud</a:t>
            </a:r>
          </a:p>
        </p:txBody>
      </p:sp>
      <p:pic>
        <p:nvPicPr>
          <p:cNvPr id="14" name="Audio 1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1"/>
    </mc:Choice>
    <mc:Fallback xmlns="">
      <p:transition spd="slow" advTm="5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3. Technologies de Base des </a:t>
            </a:r>
            <a:r>
              <a:rPr dirty="0" err="1"/>
              <a:t>Chatbots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/>
              <a:t>5/13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645920"/>
            <a:ext cx="4114800" cy="4572000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31520" y="2011680"/>
            <a:ext cx="3840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D47A1"/>
                </a:solidFill>
                <a:latin typeface="Arial"/>
              </a:defRPr>
            </a:pPr>
            <a:r>
              <a:rPr dirty="0"/>
              <a:t>• NLP (Natural Language Processing) pour la comprehension du </a:t>
            </a:r>
            <a:r>
              <a:rPr dirty="0" err="1"/>
              <a:t>langage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" y="2977604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388E3C"/>
                </a:solidFill>
                <a:latin typeface="Arial"/>
              </a:defRPr>
            </a:pPr>
            <a:r>
              <a:rPr dirty="0"/>
              <a:t>• Techniques : Tokenization, Stemming, TF IDF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3596471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545454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Modeles</a:t>
            </a:r>
            <a:r>
              <a:rPr dirty="0"/>
              <a:t> </a:t>
            </a:r>
            <a:r>
              <a:rPr dirty="0" err="1"/>
              <a:t>actuels</a:t>
            </a:r>
            <a:r>
              <a:rPr dirty="0"/>
              <a:t> : GPT 3 4, BERT, Transformers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" y="4242802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FF6B6B"/>
                </a:solidFill>
                <a:latin typeface="Arial"/>
              </a:defRPr>
            </a:pPr>
            <a:r>
              <a:rPr dirty="0"/>
              <a:t>• Architectures Deep Learning : CNN, RNN, LSTM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" y="4937760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9575CD"/>
                </a:solidFill>
                <a:latin typeface="Arial"/>
              </a:defRPr>
            </a:pPr>
            <a:r>
              <a:rPr dirty="0"/>
              <a:t>• Applications : Service client, education, </a:t>
            </a:r>
            <a:r>
              <a:rPr dirty="0" err="1"/>
              <a:t>sante</a:t>
            </a:r>
            <a:r>
              <a:rPr dirty="0"/>
              <a:t>, e commerce</a:t>
            </a:r>
          </a:p>
        </p:txBody>
      </p:sp>
      <p:pic>
        <p:nvPicPr>
          <p:cNvPr id="2050" name="Picture 2" descr="What is AI chatbot? The basic knowledge for you to know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40" y="2704404"/>
            <a:ext cx="3648500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Audio 1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2"/>
    </mc:Choice>
    <mc:Fallback xmlns="">
      <p:transition spd="slow" advTm="4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 animBg="1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4. </a:t>
            </a:r>
            <a:r>
              <a:rPr dirty="0" err="1"/>
              <a:t>Outils</a:t>
            </a:r>
            <a:r>
              <a:rPr dirty="0"/>
              <a:t> de </a:t>
            </a:r>
            <a:r>
              <a:rPr dirty="0" err="1"/>
              <a:t>Developpement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/>
              <a:t>6/13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645920"/>
            <a:ext cx="4114800" cy="4572000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vs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5048" y="2004489"/>
            <a:ext cx="1174250" cy="1204840"/>
          </a:xfrm>
          <a:prstGeom prst="rect">
            <a:avLst/>
          </a:prstGeom>
        </p:spPr>
      </p:pic>
      <p:pic>
        <p:nvPicPr>
          <p:cNvPr id="9" name="Picture 8" descr="gi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094" y="3370661"/>
            <a:ext cx="1803400" cy="113356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192" y="1925744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D47A1"/>
                </a:solidFill>
                <a:latin typeface="Arial"/>
              </a:defRPr>
            </a:pPr>
            <a:r>
              <a:rPr dirty="0"/>
              <a:t>• IDE : Visual Studio Code pour le </a:t>
            </a:r>
            <a:r>
              <a:rPr dirty="0" err="1"/>
              <a:t>developpement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640080" y="2769977"/>
            <a:ext cx="3840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388E3C"/>
                </a:solidFill>
                <a:latin typeface="Arial"/>
              </a:defRPr>
            </a:pPr>
            <a:r>
              <a:rPr lang="fr-FR" dirty="0" smtClean="0"/>
              <a:t>• </a:t>
            </a:r>
            <a:r>
              <a:rPr lang="fr-FR" dirty="0"/>
              <a:t>Plateforme IA : </a:t>
            </a:r>
            <a:r>
              <a:rPr lang="fr-FR" dirty="0" err="1"/>
              <a:t>Hugging</a:t>
            </a:r>
            <a:r>
              <a:rPr lang="fr-FR" dirty="0"/>
              <a:t> Face Hub</a:t>
            </a:r>
          </a:p>
          <a:p>
            <a:pPr>
              <a:defRPr sz="1800" b="1">
                <a:solidFill>
                  <a:srgbClr val="388E3C"/>
                </a:solidFill>
                <a:latin typeface="Arial"/>
              </a:defRPr>
            </a:pPr>
            <a:endParaRPr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" y="3608754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545454"/>
                </a:solidFill>
                <a:latin typeface="Arial"/>
              </a:defRPr>
            </a:pPr>
            <a:r>
              <a:rPr lang="fr-FR" dirty="0"/>
              <a:t>• </a:t>
            </a:r>
            <a:r>
              <a:rPr lang="fr-FR" dirty="0" err="1"/>
              <a:t>Controle</a:t>
            </a:r>
            <a:r>
              <a:rPr lang="fr-FR" dirty="0"/>
              <a:t> de version : Git et </a:t>
            </a:r>
            <a:r>
              <a:rPr lang="fr-FR" dirty="0" err="1"/>
              <a:t>GitHub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640080" y="4526460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FF6B6B"/>
                </a:solidFill>
                <a:latin typeface="Arial"/>
              </a:defRPr>
            </a:pPr>
            <a:r>
              <a:rPr dirty="0"/>
              <a:t>• </a:t>
            </a:r>
            <a:r>
              <a:rPr dirty="0" err="1"/>
              <a:t>Deploiement</a:t>
            </a:r>
            <a:r>
              <a:rPr dirty="0"/>
              <a:t> : Render (plan </a:t>
            </a:r>
            <a:r>
              <a:rPr dirty="0" err="1"/>
              <a:t>gratuit</a:t>
            </a:r>
            <a:r>
              <a:rPr dirty="0"/>
              <a:t>)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3804" y="3298833"/>
            <a:ext cx="2401290" cy="12954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732" y="1809323"/>
            <a:ext cx="2703195" cy="1514475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606" y="4665559"/>
            <a:ext cx="3666082" cy="697624"/>
          </a:xfrm>
          <a:prstGeom prst="rect">
            <a:avLst/>
          </a:prstGeom>
        </p:spPr>
      </p:pic>
      <p:pic>
        <p:nvPicPr>
          <p:cNvPr id="19" name="Audio 18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4"/>
    </mc:Choice>
    <mc:Fallback xmlns="">
      <p:transition spd="slow" advTm="6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9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 animBg="1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5. Architecture du </a:t>
            </a:r>
            <a:r>
              <a:rPr dirty="0" err="1"/>
              <a:t>Systeme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/>
              <a:t>7/13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645920"/>
            <a:ext cx="4216400" cy="4572000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31520" y="2011680"/>
            <a:ext cx="3942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D47A1"/>
                </a:solidFill>
                <a:latin typeface="Arial"/>
              </a:defRPr>
            </a:pPr>
            <a:r>
              <a:rPr dirty="0"/>
              <a:t>• Frontend : HTML5, CSS3, JavaScript avec Web Speech API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3085680"/>
            <a:ext cx="4033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388E3C"/>
                </a:solidFill>
                <a:latin typeface="Arial"/>
              </a:defRPr>
            </a:pPr>
            <a:r>
              <a:rPr dirty="0"/>
              <a:t>• Backend : Flask (Python) </a:t>
            </a:r>
            <a:r>
              <a:rPr lang="fr-FR" dirty="0" smtClean="0"/>
              <a:t>avec</a:t>
            </a:r>
            <a:r>
              <a:rPr dirty="0" smtClean="0"/>
              <a:t> </a:t>
            </a:r>
            <a:r>
              <a:rPr dirty="0" err="1"/>
              <a:t>Modele</a:t>
            </a:r>
            <a:r>
              <a:rPr dirty="0"/>
              <a:t> IA : TF IDF + Regression </a:t>
            </a:r>
            <a:r>
              <a:rPr dirty="0" err="1"/>
              <a:t>Logistique</a:t>
            </a:r>
            <a:r>
              <a:rPr dirty="0"/>
              <a:t> (</a:t>
            </a:r>
            <a:r>
              <a:rPr dirty="0" err="1"/>
              <a:t>Scikit</a:t>
            </a:r>
            <a:r>
              <a:rPr dirty="0"/>
              <a:t> learn)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957" y="4436679"/>
            <a:ext cx="4003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545454"/>
                </a:solidFill>
                <a:latin typeface="Arial"/>
              </a:defRPr>
            </a:pPr>
            <a:r>
              <a:rPr dirty="0"/>
              <a:t>• Base de </a:t>
            </a:r>
            <a:r>
              <a:rPr dirty="0" err="1"/>
              <a:t>donnees</a:t>
            </a:r>
            <a:r>
              <a:rPr dirty="0"/>
              <a:t> : SQLite pour la </a:t>
            </a:r>
            <a:r>
              <a:rPr dirty="0" err="1"/>
              <a:t>persistance</a:t>
            </a:r>
            <a:r>
              <a:rPr dirty="0"/>
              <a:t> locale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75" y="1642242"/>
            <a:ext cx="1035805" cy="106194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94" y="1696490"/>
            <a:ext cx="746718" cy="1011377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27" y="1642242"/>
            <a:ext cx="940853" cy="106562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99" y="2956494"/>
            <a:ext cx="1212260" cy="118169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0058" y="3002081"/>
            <a:ext cx="1864683" cy="1006929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7483" y="4436679"/>
            <a:ext cx="3105150" cy="1385692"/>
          </a:xfrm>
          <a:prstGeom prst="rect">
            <a:avLst/>
          </a:prstGeom>
        </p:spPr>
      </p:pic>
      <p:pic>
        <p:nvPicPr>
          <p:cNvPr id="18" name="Audio 17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43"/>
    </mc:Choice>
    <mc:Fallback xmlns="">
      <p:transition spd="slow" advTm="80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6. </a:t>
            </a:r>
            <a:r>
              <a:rPr dirty="0" err="1"/>
              <a:t>Modele</a:t>
            </a:r>
            <a:r>
              <a:rPr dirty="0"/>
              <a:t> d Intelligence </a:t>
            </a:r>
            <a:r>
              <a:rPr dirty="0" err="1"/>
              <a:t>Artificielle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/>
              <a:t>8/13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645920"/>
            <a:ext cx="4114800" cy="4572000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tf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7800" y="1645920"/>
            <a:ext cx="3200400" cy="2011680"/>
          </a:xfrm>
          <a:prstGeom prst="rect">
            <a:avLst/>
          </a:prstGeom>
        </p:spPr>
      </p:pic>
      <p:pic>
        <p:nvPicPr>
          <p:cNvPr id="9" name="Picture 8" descr="rggfff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480" y="3931920"/>
            <a:ext cx="3200400" cy="20116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1520" y="2011680"/>
            <a:ext cx="3840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D47A1"/>
                </a:solidFill>
                <a:latin typeface="Arial"/>
              </a:defRPr>
            </a:pPr>
            <a:r>
              <a:rPr dirty="0"/>
              <a:t>• Pipeline </a:t>
            </a:r>
            <a:r>
              <a:rPr dirty="0" err="1"/>
              <a:t>Scikit</a:t>
            </a:r>
            <a:r>
              <a:rPr dirty="0"/>
              <a:t> learn </a:t>
            </a:r>
            <a:r>
              <a:rPr dirty="0" err="1"/>
              <a:t>optimise</a:t>
            </a:r>
            <a:r>
              <a:rPr dirty="0"/>
              <a:t> pour </a:t>
            </a:r>
            <a:r>
              <a:rPr dirty="0" err="1"/>
              <a:t>ressources</a:t>
            </a:r>
            <a:r>
              <a:rPr dirty="0"/>
              <a:t> </a:t>
            </a:r>
            <a:r>
              <a:rPr dirty="0" err="1"/>
              <a:t>limitees</a:t>
            </a: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" y="2886554"/>
            <a:ext cx="384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388E3C"/>
                </a:solidFill>
                <a:latin typeface="Arial"/>
              </a:defRPr>
            </a:pPr>
            <a:r>
              <a:rPr dirty="0"/>
              <a:t>• TF IDF </a:t>
            </a:r>
            <a:r>
              <a:rPr dirty="0" err="1"/>
              <a:t>Vectorizer</a:t>
            </a:r>
            <a:endParaRPr dirty="0"/>
          </a:p>
        </p:txBody>
      </p:sp>
      <p:sp>
        <p:nvSpPr>
          <p:cNvPr id="12" name="TextBox 11"/>
          <p:cNvSpPr txBox="1"/>
          <p:nvPr/>
        </p:nvSpPr>
        <p:spPr>
          <a:xfrm>
            <a:off x="731520" y="3488337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45454"/>
                </a:solidFill>
                <a:latin typeface="Arial"/>
              </a:defRPr>
            </a:pPr>
            <a:r>
              <a:rPr dirty="0"/>
              <a:t>• Regression </a:t>
            </a:r>
            <a:r>
              <a:rPr dirty="0" err="1"/>
              <a:t>Logistique</a:t>
            </a:r>
            <a:endParaRPr dirty="0"/>
          </a:p>
        </p:txBody>
      </p:sp>
      <p:pic>
        <p:nvPicPr>
          <p:cNvPr id="14" name="Audio 1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51"/>
    </mc:Choice>
    <mc:Fallback xmlns="">
      <p:transition spd="slow" advTm="42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 animBg="1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400" y="91440"/>
            <a:ext cx="1097280" cy="109728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274320"/>
            <a:ext cx="6858000" cy="914400"/>
          </a:xfrm>
          <a:prstGeom prst="rect">
            <a:avLst/>
          </a:prstGeom>
          <a:solidFill>
            <a:srgbClr val="0D47A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Arial"/>
              </a:defRPr>
            </a:pPr>
            <a:r>
              <a:rPr dirty="0"/>
              <a:t>7. Interfaces </a:t>
            </a:r>
            <a:r>
              <a:rPr dirty="0" err="1"/>
              <a:t>Utilisateur</a:t>
            </a:r>
            <a:r>
              <a:rPr dirty="0"/>
              <a:t> </a:t>
            </a:r>
            <a:r>
              <a:rPr dirty="0" err="1"/>
              <a:t>Authentification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0D47A1"/>
                </a:solidFill>
                <a:latin typeface="Arial"/>
              </a:defRPr>
            </a:pPr>
            <a:r>
              <a:rPr dirty="0"/>
              <a:t>9/13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600577"/>
            <a:ext cx="5355771" cy="784223"/>
          </a:xfrm>
          <a:prstGeom prst="rect">
            <a:avLst/>
          </a:prstGeom>
          <a:solidFill>
            <a:srgbClr val="F8FAFC"/>
          </a:solidFill>
          <a:ln w="25400">
            <a:solidFill>
              <a:srgbClr val="4FACF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 descr="lo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6928" y="1647634"/>
            <a:ext cx="3967774" cy="2494029"/>
          </a:xfrm>
          <a:prstGeom prst="rect">
            <a:avLst/>
          </a:prstGeom>
        </p:spPr>
      </p:pic>
      <p:pic>
        <p:nvPicPr>
          <p:cNvPr id="9" name="Picture 8" descr="erreu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647635"/>
            <a:ext cx="3967773" cy="249402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" y="4777207"/>
            <a:ext cx="537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D47A1"/>
                </a:solidFill>
                <a:latin typeface="Arial"/>
              </a:defRPr>
            </a:pPr>
            <a:r>
              <a:rPr dirty="0"/>
              <a:t>• Page de </a:t>
            </a:r>
            <a:r>
              <a:rPr dirty="0" err="1"/>
              <a:t>connexion</a:t>
            </a:r>
            <a:r>
              <a:rPr dirty="0"/>
              <a:t> avec </a:t>
            </a:r>
            <a:r>
              <a:rPr dirty="0" err="1"/>
              <a:t>gestion</a:t>
            </a:r>
            <a:r>
              <a:rPr dirty="0"/>
              <a:t> d </a:t>
            </a:r>
            <a:r>
              <a:rPr dirty="0" err="1"/>
              <a:t>erreurs</a:t>
            </a:r>
            <a:endParaRPr dirty="0"/>
          </a:p>
        </p:txBody>
      </p:sp>
      <p:pic>
        <p:nvPicPr>
          <p:cNvPr id="16" name="Audio 15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382000" y="6096000"/>
            <a:ext cx="609600" cy="6096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5"/>
    </mc:Choice>
    <mc:Fallback xmlns="">
      <p:transition spd="slow" advTm="3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</p:childTnLst>
        </p:cTn>
      </p:par>
    </p:tnLst>
    <p:bldLst>
      <p:bldP spid="4" grpId="0" animBg="1"/>
      <p:bldP spid="5" grpId="0"/>
      <p:bldP spid="6" grpId="0"/>
      <p:bldP spid="7" grpId="0" animBg="1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9|0.7|1|0.5|0.5|0.6|0.2|0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4|0.3|0.3|0.4|0.4|0.4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3|0.6|0.6|0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3|0.4|0.3|0.7|0.6|0.4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3|0.4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3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7|0.5|0.5|0.5|0.3|0.4|0.2|0.2|0.2|0.3|0.3|0.3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9|0.3|0.3|0.5|0.5|0.4|0.3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6|0.4|0.7|0.3|0.4|0.5|0.4|0.3|0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4|0.3|0.3|0.3|0.3|0.3|0.3|0.3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3|0.3|0.3|0.3|0.3|0.6|0.4|0.4|0.5|0.4|0.5|0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4|0.5|0.6|0.3|0.5|0.4|0.8|0.6|0.7|0.4|0.9|0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4|0.4|0.3|0.4|0.4|0.3|0.3|0.2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4|0.4|0.4|0.4|0.4|0.3|0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466</Words>
  <Application>Microsoft Office PowerPoint</Application>
  <PresentationFormat>Affichage à l'écran (4:3)</PresentationFormat>
  <Paragraphs>77</Paragraphs>
  <Slides>14</Slides>
  <Notes>0</Notes>
  <HiddenSlides>0</HiddenSlides>
  <MMClips>14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cp:keywords/>
  <dc:description>generated using python-pptx</dc:description>
  <cp:lastModifiedBy>Compte Microsoft</cp:lastModifiedBy>
  <cp:revision>11</cp:revision>
  <dcterms:created xsi:type="dcterms:W3CDTF">2013-01-27T09:14:16Z</dcterms:created>
  <dcterms:modified xsi:type="dcterms:W3CDTF">2025-08-28T13:04:44Z</dcterms:modified>
  <cp:category/>
</cp:coreProperties>
</file>