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p:scale>
          <a:sx n="66" d="100"/>
          <a:sy n="66" d="100"/>
        </p:scale>
        <p:origin x="900" y="22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smtClean="0"/>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11/30/2020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smtClean="0"/>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11/30/2020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smtClean="0"/>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11/30/2020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smtClean="0"/>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11/30/2020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smtClean="0"/>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11/30/2020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smtClean="0"/>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11/30/2020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smtClean="0"/>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11/30/2020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smtClean="0"/>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smtClean="0"/>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11/30/2020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11/30/2020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11/30/2020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b-engines.com/e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pgadmin.org/" TargetMode="External"/><Relationship Id="rId2" Type="http://schemas.openxmlformats.org/officeDocument/2006/relationships/hyperlink" Target="https://en.wikipedia.org/wiki/Object_database" TargetMode="External"/><Relationship Id="rId1" Type="http://schemas.openxmlformats.org/officeDocument/2006/relationships/slideLayout" Target="../slideLayouts/slideLayout2.xml"/><Relationship Id="rId4" Type="http://schemas.openxmlformats.org/officeDocument/2006/relationships/hyperlink" Target="https://github.com/paxa/postbird"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r>
              <a:rPr lang="fr-FR" b="1" dirty="0" err="1" smtClean="0"/>
              <a:t>Presentation</a:t>
            </a:r>
            <a:r>
              <a:rPr lang="fr-FR" b="1" dirty="0" smtClean="0"/>
              <a:t> and </a:t>
            </a:r>
            <a:r>
              <a:rPr lang="fr-FR" b="1" dirty="0" err="1" smtClean="0"/>
              <a:t>Comparison</a:t>
            </a:r>
            <a:r>
              <a:rPr lang="fr-FR" b="1" dirty="0" smtClean="0"/>
              <a:t> </a:t>
            </a:r>
            <a:r>
              <a:rPr lang="fr-FR" b="1" dirty="0" err="1"/>
              <a:t>Between</a:t>
            </a:r>
            <a:r>
              <a:rPr lang="fr-FR" b="1" dirty="0"/>
              <a:t> </a:t>
            </a:r>
            <a:r>
              <a:rPr lang="en-US" b="1" dirty="0"/>
              <a:t>MySQL, PostgreSQL and </a:t>
            </a:r>
            <a:r>
              <a:rPr lang="en-US" b="1" dirty="0" smtClean="0"/>
              <a:t>SQL SERVER</a:t>
            </a:r>
            <a:endParaRPr lang="fr-FR" dirty="0"/>
          </a:p>
        </p:txBody>
      </p:sp>
    </p:spTree>
    <p:extLst>
      <p:ext uri="{BB962C8B-B14F-4D97-AF65-F5344CB8AC3E}">
        <p14:creationId xmlns:p14="http://schemas.microsoft.com/office/powerpoint/2010/main" val="3722572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What</a:t>
            </a:r>
            <a:r>
              <a:rPr lang="fr-FR" dirty="0" smtClean="0"/>
              <a:t> </a:t>
            </a:r>
            <a:r>
              <a:rPr lang="fr-FR" dirty="0" err="1" smtClean="0"/>
              <a:t>is</a:t>
            </a:r>
            <a:r>
              <a:rPr lang="fr-FR" dirty="0"/>
              <a:t> a </a:t>
            </a:r>
            <a:r>
              <a:rPr lang="fr-FR" dirty="0" smtClean="0"/>
              <a:t>RDBMS ?</a:t>
            </a:r>
            <a:endParaRPr lang="fr-FR" dirty="0"/>
          </a:p>
        </p:txBody>
      </p:sp>
      <p:sp>
        <p:nvSpPr>
          <p:cNvPr id="3" name="Espace réservé du contenu 2"/>
          <p:cNvSpPr>
            <a:spLocks noGrp="1"/>
          </p:cNvSpPr>
          <p:nvPr>
            <p:ph idx="1"/>
          </p:nvPr>
        </p:nvSpPr>
        <p:spPr/>
        <p:txBody>
          <a:bodyPr>
            <a:normAutofit fontScale="92500"/>
          </a:bodyPr>
          <a:lstStyle/>
          <a:p>
            <a:r>
              <a:rPr lang="en-US" dirty="0"/>
              <a:t>A relational database management system (RDBMS or just RDB) is a common type of database whose data is stored in tables.</a:t>
            </a:r>
          </a:p>
          <a:p>
            <a:r>
              <a:rPr lang="en-US" dirty="0" smtClean="0"/>
              <a:t>Relational </a:t>
            </a:r>
            <a:r>
              <a:rPr lang="en-US" dirty="0"/>
              <a:t>databases have the clout to handle multitudes of data and complex queries, whereas a flat file takes up more space and memory, and is less efficient.</a:t>
            </a:r>
          </a:p>
          <a:p>
            <a:r>
              <a:rPr lang="en-US" dirty="0"/>
              <a:t>So modern databases use multiple tables as standard. The data is stored in lots and lots of tables, or ‘relations’. These tables are divided into rows (records) and columns (fields).</a:t>
            </a:r>
          </a:p>
          <a:p>
            <a:endParaRPr lang="fr-FR" dirty="0"/>
          </a:p>
        </p:txBody>
      </p:sp>
    </p:spTree>
    <p:extLst>
      <p:ext uri="{BB962C8B-B14F-4D97-AF65-F5344CB8AC3E}">
        <p14:creationId xmlns:p14="http://schemas.microsoft.com/office/powerpoint/2010/main" val="1289763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What</a:t>
            </a:r>
            <a:r>
              <a:rPr lang="fr-FR" dirty="0"/>
              <a:t> </a:t>
            </a:r>
            <a:r>
              <a:rPr lang="fr-FR" dirty="0" err="1" smtClean="0"/>
              <a:t>is</a:t>
            </a:r>
            <a:r>
              <a:rPr lang="fr-FR" dirty="0" smtClean="0"/>
              <a:t> </a:t>
            </a:r>
            <a:r>
              <a:rPr lang="en-US" dirty="0"/>
              <a:t>MySQL</a:t>
            </a:r>
            <a:r>
              <a:rPr lang="fr-FR" dirty="0" smtClean="0"/>
              <a:t> </a:t>
            </a:r>
            <a:r>
              <a:rPr lang="fr-FR" dirty="0"/>
              <a:t>?</a:t>
            </a:r>
          </a:p>
        </p:txBody>
      </p:sp>
      <p:sp>
        <p:nvSpPr>
          <p:cNvPr id="3" name="Espace réservé du contenu 2"/>
          <p:cNvSpPr>
            <a:spLocks noGrp="1"/>
          </p:cNvSpPr>
          <p:nvPr>
            <p:ph idx="1"/>
          </p:nvPr>
        </p:nvSpPr>
        <p:spPr/>
        <p:txBody>
          <a:bodyPr>
            <a:normAutofit fontScale="85000" lnSpcReduction="10000"/>
          </a:bodyPr>
          <a:lstStyle/>
          <a:p>
            <a:r>
              <a:rPr lang="en-US" dirty="0"/>
              <a:t>According to the </a:t>
            </a:r>
            <a:r>
              <a:rPr lang="en-US" dirty="0">
                <a:hlinkClick r:id="rId2"/>
              </a:rPr>
              <a:t>DB-Engines Ranking</a:t>
            </a:r>
            <a:r>
              <a:rPr lang="en-US" dirty="0"/>
              <a:t>, MySQL has been the most popular open-source RDBMS since the site began tracking database popularity in 2012. </a:t>
            </a:r>
            <a:endParaRPr lang="en-US" dirty="0" smtClean="0"/>
          </a:p>
          <a:p>
            <a:r>
              <a:rPr lang="en-US" dirty="0"/>
              <a:t>MySQL was designed for speed and reliability, at the expense of full adherence to standard SQL. The MySQL developers continually work towards closer adherence to standard SQL, but it still lags behind other SQL implementations. It does, however, come with various SQL modes and extensions that bring it closer to compliance. Unlike applications using SQLite, applications using a MySQL database access it through a separate daemon process. Because the server process stands between the database and other applications, it allows for greater control over who has access to the database.</a:t>
            </a:r>
            <a:endParaRPr lang="fr-FR" dirty="0"/>
          </a:p>
        </p:txBody>
      </p:sp>
    </p:spTree>
    <p:extLst>
      <p:ext uri="{BB962C8B-B14F-4D97-AF65-F5344CB8AC3E}">
        <p14:creationId xmlns:p14="http://schemas.microsoft.com/office/powerpoint/2010/main" val="2131121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What</a:t>
            </a:r>
            <a:r>
              <a:rPr lang="fr-FR" dirty="0"/>
              <a:t> </a:t>
            </a:r>
            <a:r>
              <a:rPr lang="fr-FR" dirty="0" err="1"/>
              <a:t>is</a:t>
            </a:r>
            <a:r>
              <a:rPr lang="fr-FR" dirty="0"/>
              <a:t> </a:t>
            </a:r>
            <a:r>
              <a:rPr lang="en-US" dirty="0"/>
              <a:t>MySQL</a:t>
            </a:r>
            <a:r>
              <a:rPr lang="fr-FR" dirty="0"/>
              <a:t> ?</a:t>
            </a:r>
          </a:p>
        </p:txBody>
      </p:sp>
      <p:sp>
        <p:nvSpPr>
          <p:cNvPr id="3" name="Espace réservé du contenu 2"/>
          <p:cNvSpPr>
            <a:spLocks noGrp="1"/>
          </p:cNvSpPr>
          <p:nvPr>
            <p:ph idx="1"/>
          </p:nvPr>
        </p:nvSpPr>
        <p:spPr/>
        <p:txBody>
          <a:bodyPr>
            <a:normAutofit/>
          </a:bodyPr>
          <a:lstStyle/>
          <a:p>
            <a:r>
              <a:rPr lang="en-US" sz="2000" dirty="0"/>
              <a:t>PostgreSQL, also known as </a:t>
            </a:r>
            <a:r>
              <a:rPr lang="en-US" sz="2000" dirty="0" err="1"/>
              <a:t>Postgres</a:t>
            </a:r>
            <a:r>
              <a:rPr lang="en-US" sz="2000" dirty="0"/>
              <a:t>, bills itself as “the most advanced open-source relational database in the world.” It was created with the goal of being highly extensible and standards compliant. PostgreSQL is an object-relational database, meaning that although it’s primarily a relational database it also includes features — like table inheritance and function overloading — that are more </a:t>
            </a:r>
            <a:r>
              <a:rPr lang="en-US" sz="2000" dirty="0" smtClean="0"/>
              <a:t>often </a:t>
            </a:r>
            <a:r>
              <a:rPr lang="en-US" sz="2000" dirty="0"/>
              <a:t>associated with </a:t>
            </a:r>
            <a:r>
              <a:rPr lang="en-US" sz="2000" i="1" dirty="0">
                <a:hlinkClick r:id="rId2"/>
              </a:rPr>
              <a:t>object databases</a:t>
            </a:r>
            <a:r>
              <a:rPr lang="en-US" sz="2000" dirty="0" smtClean="0"/>
              <a:t>.</a:t>
            </a:r>
          </a:p>
          <a:p>
            <a:r>
              <a:rPr lang="en-US" sz="2000" dirty="0"/>
              <a:t>PostgreSQL isn’t as widely used as MySQL, but there are still a number of third-party tools and libraries designed to simplify working with </a:t>
            </a:r>
            <a:r>
              <a:rPr lang="en-US" sz="2000" dirty="0" err="1"/>
              <a:t>with</a:t>
            </a:r>
            <a:r>
              <a:rPr lang="en-US" sz="2000" dirty="0"/>
              <a:t> PostgreSQL, including </a:t>
            </a:r>
            <a:r>
              <a:rPr lang="en-US" sz="2000" dirty="0" err="1">
                <a:hlinkClick r:id="rId3"/>
              </a:rPr>
              <a:t>pgAdmin</a:t>
            </a:r>
            <a:r>
              <a:rPr lang="en-US" sz="2000" dirty="0"/>
              <a:t> and </a:t>
            </a:r>
            <a:r>
              <a:rPr lang="en-US" sz="2000" dirty="0" err="1">
                <a:hlinkClick r:id="rId4"/>
              </a:rPr>
              <a:t>Postbird</a:t>
            </a:r>
            <a:r>
              <a:rPr lang="en-US" sz="2000" dirty="0"/>
              <a:t>.</a:t>
            </a:r>
            <a:endParaRPr lang="fr-FR" sz="2000" dirty="0"/>
          </a:p>
        </p:txBody>
      </p:sp>
    </p:spTree>
    <p:extLst>
      <p:ext uri="{BB962C8B-B14F-4D97-AF65-F5344CB8AC3E}">
        <p14:creationId xmlns:p14="http://schemas.microsoft.com/office/powerpoint/2010/main" val="2336539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What</a:t>
            </a:r>
            <a:r>
              <a:rPr lang="fr-FR" dirty="0"/>
              <a:t> </a:t>
            </a:r>
            <a:r>
              <a:rPr lang="fr-FR" dirty="0" err="1"/>
              <a:t>is</a:t>
            </a:r>
            <a:r>
              <a:rPr lang="fr-FR" dirty="0"/>
              <a:t> </a:t>
            </a:r>
            <a:r>
              <a:rPr lang="en-US" dirty="0"/>
              <a:t>SQL SERVER</a:t>
            </a:r>
            <a:r>
              <a:rPr lang="fr-FR" dirty="0"/>
              <a:t> </a:t>
            </a:r>
            <a:r>
              <a:rPr lang="fr-FR" dirty="0"/>
              <a:t>?</a:t>
            </a:r>
          </a:p>
        </p:txBody>
      </p:sp>
      <p:sp>
        <p:nvSpPr>
          <p:cNvPr id="3" name="Espace réservé du contenu 2"/>
          <p:cNvSpPr>
            <a:spLocks noGrp="1"/>
          </p:cNvSpPr>
          <p:nvPr>
            <p:ph idx="1"/>
          </p:nvPr>
        </p:nvSpPr>
        <p:spPr/>
        <p:txBody>
          <a:bodyPr>
            <a:noAutofit/>
          </a:bodyPr>
          <a:lstStyle/>
          <a:p>
            <a:r>
              <a:rPr lang="en-US" sz="2000" b="1" dirty="0"/>
              <a:t>Microsoft SQL Server</a:t>
            </a:r>
            <a:r>
              <a:rPr lang="en-US" sz="2000" dirty="0"/>
              <a:t> is a very popular RDBMS with restrictive licensing and modest cost of ownership if the database is of significant size, or is used by a significant number of clients.</a:t>
            </a:r>
          </a:p>
          <a:p>
            <a:r>
              <a:rPr lang="en-US" sz="2000" dirty="0"/>
              <a:t>It's one of the three market-leading database technologies, along with Oracle Database and IBM's DB2.</a:t>
            </a:r>
          </a:p>
          <a:p>
            <a:r>
              <a:rPr lang="en-US" sz="2000" dirty="0"/>
              <a:t>It provides a very user-friendly interface and easy to learn, which has resulted in a large installed user base.</a:t>
            </a:r>
          </a:p>
          <a:p>
            <a:r>
              <a:rPr lang="en-US" sz="2000" dirty="0"/>
              <a:t>Like other RDBMS software, Microsoft SQL Server is built on top of SQL, a standardized programming language that database administrators (DBAs) and other IT professionals use to manage databases and query the data they contain. SQL Server is tied to Transact-SQL (T-SQL), an implementation of SQL from Microsoft that adds a set of proprietary programming extensions to the standard language.</a:t>
            </a:r>
          </a:p>
        </p:txBody>
      </p:sp>
    </p:spTree>
    <p:extLst>
      <p:ext uri="{BB962C8B-B14F-4D97-AF65-F5344CB8AC3E}">
        <p14:creationId xmlns:p14="http://schemas.microsoft.com/office/powerpoint/2010/main" val="11165439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3001" y="2258632"/>
            <a:ext cx="9905998" cy="1478570"/>
          </a:xfrm>
        </p:spPr>
        <p:txBody>
          <a:bodyPr>
            <a:normAutofit/>
          </a:bodyPr>
          <a:lstStyle/>
          <a:p>
            <a:pPr algn="ctr"/>
            <a:r>
              <a:rPr lang="fr-FR" dirty="0" err="1"/>
              <a:t>Comparison</a:t>
            </a:r>
            <a:r>
              <a:rPr lang="fr-FR" dirty="0"/>
              <a:t> </a:t>
            </a:r>
            <a:r>
              <a:rPr lang="fr-FR" dirty="0" err="1"/>
              <a:t>Between</a:t>
            </a:r>
            <a:r>
              <a:rPr lang="fr-FR" dirty="0"/>
              <a:t> </a:t>
            </a:r>
            <a:r>
              <a:rPr lang="en-US" dirty="0"/>
              <a:t>MySQL, PostgreSQL and SQL SERVER</a:t>
            </a:r>
            <a:endParaRPr lang="fr-FR" dirty="0"/>
          </a:p>
        </p:txBody>
      </p:sp>
    </p:spTree>
    <p:extLst>
      <p:ext uri="{BB962C8B-B14F-4D97-AF65-F5344CB8AC3E}">
        <p14:creationId xmlns:p14="http://schemas.microsoft.com/office/powerpoint/2010/main" val="6774461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ext uri="{D42A27DB-BD31-4B8C-83A1-F6EECF244321}">
                <p14:modId xmlns:p14="http://schemas.microsoft.com/office/powerpoint/2010/main" val="219736444"/>
              </p:ext>
            </p:extLst>
          </p:nvPr>
        </p:nvGraphicFramePr>
        <p:xfrm>
          <a:off x="2540002" y="9"/>
          <a:ext cx="6342741" cy="6857991"/>
        </p:xfrm>
        <a:graphic>
          <a:graphicData uri="http://schemas.openxmlformats.org/drawingml/2006/table">
            <a:tbl>
              <a:tblPr>
                <a:tableStyleId>{5C22544A-7EE6-4342-B048-85BDC9FD1C3A}</a:tableStyleId>
              </a:tblPr>
              <a:tblGrid>
                <a:gridCol w="1149947">
                  <a:extLst>
                    <a:ext uri="{9D8B030D-6E8A-4147-A177-3AD203B41FA5}">
                      <a16:colId xmlns:a16="http://schemas.microsoft.com/office/drawing/2014/main" val="4163725757"/>
                    </a:ext>
                  </a:extLst>
                </a:gridCol>
                <a:gridCol w="577550">
                  <a:extLst>
                    <a:ext uri="{9D8B030D-6E8A-4147-A177-3AD203B41FA5}">
                      <a16:colId xmlns:a16="http://schemas.microsoft.com/office/drawing/2014/main" val="3577630164"/>
                    </a:ext>
                  </a:extLst>
                </a:gridCol>
                <a:gridCol w="577550">
                  <a:extLst>
                    <a:ext uri="{9D8B030D-6E8A-4147-A177-3AD203B41FA5}">
                      <a16:colId xmlns:a16="http://schemas.microsoft.com/office/drawing/2014/main" val="141801248"/>
                    </a:ext>
                  </a:extLst>
                </a:gridCol>
                <a:gridCol w="577550">
                  <a:extLst>
                    <a:ext uri="{9D8B030D-6E8A-4147-A177-3AD203B41FA5}">
                      <a16:colId xmlns:a16="http://schemas.microsoft.com/office/drawing/2014/main" val="3036972937"/>
                    </a:ext>
                  </a:extLst>
                </a:gridCol>
                <a:gridCol w="577550">
                  <a:extLst>
                    <a:ext uri="{9D8B030D-6E8A-4147-A177-3AD203B41FA5}">
                      <a16:colId xmlns:a16="http://schemas.microsoft.com/office/drawing/2014/main" val="472518066"/>
                    </a:ext>
                  </a:extLst>
                </a:gridCol>
                <a:gridCol w="577550">
                  <a:extLst>
                    <a:ext uri="{9D8B030D-6E8A-4147-A177-3AD203B41FA5}">
                      <a16:colId xmlns:a16="http://schemas.microsoft.com/office/drawing/2014/main" val="2214621628"/>
                    </a:ext>
                  </a:extLst>
                </a:gridCol>
                <a:gridCol w="577550">
                  <a:extLst>
                    <a:ext uri="{9D8B030D-6E8A-4147-A177-3AD203B41FA5}">
                      <a16:colId xmlns:a16="http://schemas.microsoft.com/office/drawing/2014/main" val="3741763105"/>
                    </a:ext>
                  </a:extLst>
                </a:gridCol>
                <a:gridCol w="577550">
                  <a:extLst>
                    <a:ext uri="{9D8B030D-6E8A-4147-A177-3AD203B41FA5}">
                      <a16:colId xmlns:a16="http://schemas.microsoft.com/office/drawing/2014/main" val="720957804"/>
                    </a:ext>
                  </a:extLst>
                </a:gridCol>
                <a:gridCol w="577550">
                  <a:extLst>
                    <a:ext uri="{9D8B030D-6E8A-4147-A177-3AD203B41FA5}">
                      <a16:colId xmlns:a16="http://schemas.microsoft.com/office/drawing/2014/main" val="1632061836"/>
                    </a:ext>
                  </a:extLst>
                </a:gridCol>
                <a:gridCol w="572394">
                  <a:extLst>
                    <a:ext uri="{9D8B030D-6E8A-4147-A177-3AD203B41FA5}">
                      <a16:colId xmlns:a16="http://schemas.microsoft.com/office/drawing/2014/main" val="4090884764"/>
                    </a:ext>
                  </a:extLst>
                </a:gridCol>
              </a:tblGrid>
              <a:tr h="96716">
                <a:tc>
                  <a:txBody>
                    <a:bodyPr/>
                    <a:lstStyle/>
                    <a:p>
                      <a:pPr algn="ctr" fontAlgn="ctr"/>
                      <a:r>
                        <a:rPr lang="fr-FR" sz="300" u="none" strike="noStrike">
                          <a:effectLst/>
                        </a:rPr>
                        <a:t>Name</a:t>
                      </a:r>
                      <a:endParaRPr lang="fr-FR" sz="300" b="0" i="0" u="none" strike="noStrike">
                        <a:solidFill>
                          <a:srgbClr val="000000"/>
                        </a:solidFill>
                        <a:effectLst/>
                        <a:latin typeface="Calibri" panose="020F0502020204030204" pitchFamily="34" charset="0"/>
                      </a:endParaRPr>
                    </a:p>
                  </a:txBody>
                  <a:tcPr marL="2528" marR="2528" marT="2528" marB="0" anchor="ctr"/>
                </a:tc>
                <a:tc gridSpan="3">
                  <a:txBody>
                    <a:bodyPr/>
                    <a:lstStyle/>
                    <a:p>
                      <a:pPr algn="ctr" fontAlgn="ctr"/>
                      <a:r>
                        <a:rPr lang="fr-FR" sz="300" u="none" strike="noStrike">
                          <a:effectLst/>
                        </a:rPr>
                        <a:t>Microsoft SQL Server  X</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fr-FR" sz="300" u="none" strike="noStrike">
                          <a:effectLst/>
                        </a:rPr>
                        <a:t>MySQL  X</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fr-FR" sz="300" u="none" strike="noStrike">
                          <a:effectLst/>
                        </a:rPr>
                        <a:t>PostgreSQL  X</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829024562"/>
                  </a:ext>
                </a:extLst>
              </a:tr>
              <a:tr h="96716">
                <a:tc>
                  <a:txBody>
                    <a:bodyPr/>
                    <a:lstStyle/>
                    <a:p>
                      <a:pPr algn="ctr" fontAlgn="ctr"/>
                      <a:r>
                        <a:rPr lang="fr-FR" sz="300" u="none" strike="noStrike">
                          <a:effectLst/>
                        </a:rPr>
                        <a:t>Description</a:t>
                      </a:r>
                      <a:endParaRPr lang="fr-FR" sz="300" b="0" i="0" u="none" strike="noStrike">
                        <a:solidFill>
                          <a:srgbClr val="000000"/>
                        </a:solidFill>
                        <a:effectLst/>
                        <a:latin typeface="Calibri" panose="020F0502020204030204" pitchFamily="34" charset="0"/>
                      </a:endParaRPr>
                    </a:p>
                  </a:txBody>
                  <a:tcPr marL="2528" marR="2528" marT="2528" marB="0" anchor="ctr"/>
                </a:tc>
                <a:tc gridSpan="3">
                  <a:txBody>
                    <a:bodyPr/>
                    <a:lstStyle/>
                    <a:p>
                      <a:pPr algn="ctr" fontAlgn="ctr"/>
                      <a:r>
                        <a:rPr lang="fr-FR" sz="300" u="none" strike="noStrike">
                          <a:effectLst/>
                        </a:rPr>
                        <a:t>Microsofts relational DBMS</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en-US" sz="300" u="none" strike="noStrike">
                          <a:effectLst/>
                        </a:rPr>
                        <a:t>Widely used open source RDBMS</a:t>
                      </a:r>
                      <a:endParaRPr lang="en-US"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en-US" sz="300" u="none" strike="noStrike">
                          <a:effectLst/>
                        </a:rPr>
                        <a:t>Widely used open source RDBMS </a:t>
                      </a:r>
                      <a:endParaRPr lang="en-US"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4148002958"/>
                  </a:ext>
                </a:extLst>
              </a:tr>
              <a:tr h="179751">
                <a:tc>
                  <a:txBody>
                    <a:bodyPr/>
                    <a:lstStyle/>
                    <a:p>
                      <a:pPr algn="ctr" fontAlgn="ctr"/>
                      <a:r>
                        <a:rPr lang="fr-FR" sz="300" u="none" strike="noStrike">
                          <a:effectLst/>
                        </a:rPr>
                        <a:t>Primary database model</a:t>
                      </a:r>
                      <a:endParaRPr lang="fr-FR" sz="300" b="0" i="0" u="none" strike="noStrike">
                        <a:solidFill>
                          <a:srgbClr val="000000"/>
                        </a:solidFill>
                        <a:effectLst/>
                        <a:latin typeface="Calibri" panose="020F0502020204030204" pitchFamily="34" charset="0"/>
                      </a:endParaRPr>
                    </a:p>
                  </a:txBody>
                  <a:tcPr marL="2528" marR="2528" marT="2528" marB="0" anchor="ctr"/>
                </a:tc>
                <a:tc gridSpan="3">
                  <a:txBody>
                    <a:bodyPr/>
                    <a:lstStyle/>
                    <a:p>
                      <a:pPr algn="ctr" fontAlgn="ctr"/>
                      <a:r>
                        <a:rPr lang="fr-FR" sz="300" u="none" strike="noStrike">
                          <a:effectLst/>
                        </a:rPr>
                        <a:t>Relational DBMS</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fr-FR" sz="300" u="none" strike="noStrike">
                          <a:effectLst/>
                        </a:rPr>
                        <a:t>Relational DBMS </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fr-FR" sz="300" u="none" strike="noStrike">
                          <a:effectLst/>
                        </a:rPr>
                        <a:t>Relational DBMS </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251307332"/>
                  </a:ext>
                </a:extLst>
              </a:tr>
              <a:tr h="96716">
                <a:tc rowSpan="2">
                  <a:txBody>
                    <a:bodyPr/>
                    <a:lstStyle/>
                    <a:p>
                      <a:pPr algn="ctr" fontAlgn="ctr"/>
                      <a:r>
                        <a:rPr lang="fr-FR" sz="300" u="none" strike="noStrike">
                          <a:effectLst/>
                        </a:rPr>
                        <a:t>Secondary database models</a:t>
                      </a:r>
                      <a:endParaRPr lang="fr-FR" sz="300" b="0" i="0" u="none" strike="noStrike">
                        <a:solidFill>
                          <a:srgbClr val="000000"/>
                        </a:solidFill>
                        <a:effectLst/>
                        <a:latin typeface="Calibri" panose="020F0502020204030204" pitchFamily="34" charset="0"/>
                      </a:endParaRPr>
                    </a:p>
                  </a:txBody>
                  <a:tcPr marL="2528" marR="2528" marT="2528" marB="0" anchor="ctr"/>
                </a:tc>
                <a:tc gridSpan="3">
                  <a:txBody>
                    <a:bodyPr/>
                    <a:lstStyle/>
                    <a:p>
                      <a:pPr algn="ctr" fontAlgn="ctr"/>
                      <a:r>
                        <a:rPr lang="fr-FR" sz="300" u="none" strike="noStrike">
                          <a:effectLst/>
                        </a:rPr>
                        <a:t>Document store</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rowSpan="2" gridSpan="3">
                  <a:txBody>
                    <a:bodyPr/>
                    <a:lstStyle/>
                    <a:p>
                      <a:pPr algn="ctr" fontAlgn="ctr"/>
                      <a:r>
                        <a:rPr lang="fr-FR" sz="300" u="none" strike="noStrike">
                          <a:effectLst/>
                        </a:rPr>
                        <a:t>Document store</a:t>
                      </a:r>
                      <a:endParaRPr lang="fr-FR" sz="300" b="0" i="0" u="none" strike="noStrike">
                        <a:solidFill>
                          <a:srgbClr val="000000"/>
                        </a:solidFill>
                        <a:effectLst/>
                        <a:latin typeface="Calibri" panose="020F0502020204030204" pitchFamily="34" charset="0"/>
                      </a:endParaRPr>
                    </a:p>
                  </a:txBody>
                  <a:tcPr marL="2528" marR="2528" marT="2528" marB="0" anchor="ctr"/>
                </a:tc>
                <a:tc rowSpan="2" hMerge="1">
                  <a:txBody>
                    <a:bodyPr/>
                    <a:lstStyle/>
                    <a:p>
                      <a:endParaRPr lang="fr-FR"/>
                    </a:p>
                  </a:txBody>
                  <a:tcPr/>
                </a:tc>
                <a:tc rowSpan="2" hMerge="1">
                  <a:txBody>
                    <a:bodyPr/>
                    <a:lstStyle/>
                    <a:p>
                      <a:endParaRPr lang="fr-FR"/>
                    </a:p>
                  </a:txBody>
                  <a:tcPr/>
                </a:tc>
                <a:tc rowSpan="2" gridSpan="3">
                  <a:txBody>
                    <a:bodyPr/>
                    <a:lstStyle/>
                    <a:p>
                      <a:pPr algn="ctr" fontAlgn="ctr"/>
                      <a:r>
                        <a:rPr lang="fr-FR" sz="300" u="none" strike="noStrike">
                          <a:effectLst/>
                        </a:rPr>
                        <a:t>Document store</a:t>
                      </a:r>
                      <a:endParaRPr lang="fr-FR" sz="300" b="0" i="0" u="none" strike="noStrike">
                        <a:solidFill>
                          <a:srgbClr val="000000"/>
                        </a:solidFill>
                        <a:effectLst/>
                        <a:latin typeface="Calibri" panose="020F0502020204030204" pitchFamily="34" charset="0"/>
                      </a:endParaRPr>
                    </a:p>
                  </a:txBody>
                  <a:tcPr marL="2528" marR="2528" marT="2528" marB="0" anchor="ctr"/>
                </a:tc>
                <a:tc rowSpan="2" hMerge="1">
                  <a:txBody>
                    <a:bodyPr/>
                    <a:lstStyle/>
                    <a:p>
                      <a:endParaRPr lang="fr-FR"/>
                    </a:p>
                  </a:txBody>
                  <a:tcPr/>
                </a:tc>
                <a:tc rowSpan="2" hMerge="1">
                  <a:txBody>
                    <a:bodyPr/>
                    <a:lstStyle/>
                    <a:p>
                      <a:endParaRPr lang="fr-FR"/>
                    </a:p>
                  </a:txBody>
                  <a:tcPr/>
                </a:tc>
                <a:extLst>
                  <a:ext uri="{0D108BD9-81ED-4DB2-BD59-A6C34878D82A}">
                    <a16:rowId xmlns:a16="http://schemas.microsoft.com/office/drawing/2014/main" val="3893042544"/>
                  </a:ext>
                </a:extLst>
              </a:tr>
              <a:tr h="96716">
                <a:tc vMerge="1">
                  <a:txBody>
                    <a:bodyPr/>
                    <a:lstStyle/>
                    <a:p>
                      <a:endParaRPr lang="fr-FR"/>
                    </a:p>
                  </a:txBody>
                  <a:tcPr/>
                </a:tc>
                <a:tc gridSpan="3">
                  <a:txBody>
                    <a:bodyPr/>
                    <a:lstStyle/>
                    <a:p>
                      <a:pPr algn="ctr" fontAlgn="ctr"/>
                      <a:r>
                        <a:rPr lang="fr-FR" sz="300" u="none" strike="noStrike">
                          <a:effectLst/>
                        </a:rPr>
                        <a:t>Graph DBMS</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vMerge="1">
                  <a:txBody>
                    <a:bodyPr/>
                    <a:lstStyle/>
                    <a:p>
                      <a:endParaRPr lang="fr-FR"/>
                    </a:p>
                  </a:txBody>
                  <a:tcPr/>
                </a:tc>
                <a:tc hMerge="1" vMerge="1">
                  <a:txBody>
                    <a:bodyPr/>
                    <a:lstStyle/>
                    <a:p>
                      <a:endParaRPr lang="fr-FR"/>
                    </a:p>
                  </a:txBody>
                  <a:tcPr/>
                </a:tc>
                <a:tc hMerge="1" vMerge="1">
                  <a:txBody>
                    <a:bodyPr/>
                    <a:lstStyle/>
                    <a:p>
                      <a:endParaRPr lang="fr-FR"/>
                    </a:p>
                  </a:txBody>
                  <a:tcPr/>
                </a:tc>
                <a:tc gridSpan="3" vMerge="1">
                  <a:txBody>
                    <a:bodyPr/>
                    <a:lstStyle/>
                    <a:p>
                      <a:endParaRPr lang="fr-FR"/>
                    </a:p>
                  </a:txBody>
                  <a:tcPr/>
                </a:tc>
                <a:tc hMerge="1" vMerge="1">
                  <a:txBody>
                    <a:bodyPr/>
                    <a:lstStyle/>
                    <a:p>
                      <a:endParaRPr lang="fr-FR"/>
                    </a:p>
                  </a:txBody>
                  <a:tcPr/>
                </a:tc>
                <a:tc hMerge="1" vMerge="1">
                  <a:txBody>
                    <a:bodyPr/>
                    <a:lstStyle/>
                    <a:p>
                      <a:endParaRPr lang="fr-FR"/>
                    </a:p>
                  </a:txBody>
                  <a:tcPr/>
                </a:tc>
                <a:extLst>
                  <a:ext uri="{0D108BD9-81ED-4DB2-BD59-A6C34878D82A}">
                    <a16:rowId xmlns:a16="http://schemas.microsoft.com/office/drawing/2014/main" val="2327653961"/>
                  </a:ext>
                </a:extLst>
              </a:tr>
              <a:tr h="193432">
                <a:tc rowSpan="3">
                  <a:txBody>
                    <a:bodyPr/>
                    <a:lstStyle/>
                    <a:p>
                      <a:pPr algn="ctr" fontAlgn="ctr"/>
                      <a:r>
                        <a:rPr lang="fr-FR" sz="300" u="none" strike="noStrike">
                          <a:effectLst/>
                        </a:rPr>
                        <a:t>DB-Engines Ranking </a:t>
                      </a:r>
                      <a:endParaRPr lang="fr-FR" sz="300" b="0" i="0" u="none" strike="noStrike">
                        <a:solidFill>
                          <a:srgbClr val="000000"/>
                        </a:solidFill>
                        <a:effectLst/>
                        <a:latin typeface="Calibri" panose="020F0502020204030204" pitchFamily="34" charset="0"/>
                      </a:endParaRPr>
                    </a:p>
                  </a:txBody>
                  <a:tcPr marL="2528" marR="2528" marT="2528" marB="0" anchor="ctr"/>
                </a:tc>
                <a:tc>
                  <a:txBody>
                    <a:bodyPr/>
                    <a:lstStyle/>
                    <a:p>
                      <a:pPr marR="0" algn="ctr" fontAlgn="ctr"/>
                      <a:r>
                        <a:rPr lang="fr-FR" sz="300" u="none" strike="noStrike">
                          <a:effectLst/>
                        </a:rPr>
                        <a:t>Score</a:t>
                      </a:r>
                      <a:endParaRPr lang="fr-FR" sz="300" b="1" i="0" u="none" strike="noStrike">
                        <a:solidFill>
                          <a:srgbClr val="000000"/>
                        </a:solidFill>
                        <a:effectLst/>
                        <a:latin typeface="Calibri" panose="020F0502020204030204" pitchFamily="34" charset="0"/>
                      </a:endParaRPr>
                    </a:p>
                  </a:txBody>
                  <a:tcPr marL="2528" marR="2528" marT="2528" marB="0" anchor="ctr"/>
                </a:tc>
                <a:tc gridSpan="2">
                  <a:txBody>
                    <a:bodyPr/>
                    <a:lstStyle/>
                    <a:p>
                      <a:pPr algn="ctr" fontAlgn="ctr"/>
                      <a:r>
                        <a:rPr lang="fr-FR" sz="300" u="none" strike="noStrike">
                          <a:effectLst/>
                        </a:rPr>
                        <a:t>1037.64</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a:txBody>
                    <a:bodyPr/>
                    <a:lstStyle/>
                    <a:p>
                      <a:pPr algn="ctr" fontAlgn="ctr"/>
                      <a:r>
                        <a:rPr lang="fr-FR" sz="300" u="none" strike="noStrike">
                          <a:effectLst/>
                        </a:rPr>
                        <a:t>Score</a:t>
                      </a:r>
                      <a:endParaRPr lang="fr-FR" sz="300" b="1" i="0" u="none" strike="noStrike">
                        <a:solidFill>
                          <a:srgbClr val="000000"/>
                        </a:solidFill>
                        <a:effectLst/>
                        <a:latin typeface="Calibri" panose="020F0502020204030204" pitchFamily="34" charset="0"/>
                      </a:endParaRPr>
                    </a:p>
                  </a:txBody>
                  <a:tcPr marL="2528" marR="2528" marT="2528" marB="0" anchor="ctr"/>
                </a:tc>
                <a:tc gridSpan="2">
                  <a:txBody>
                    <a:bodyPr/>
                    <a:lstStyle/>
                    <a:p>
                      <a:pPr algn="ctr" fontAlgn="ctr"/>
                      <a:r>
                        <a:rPr lang="fr-FR" sz="300" u="none" strike="noStrike">
                          <a:effectLst/>
                        </a:rPr>
                        <a:t>1241.64</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a:txBody>
                    <a:bodyPr/>
                    <a:lstStyle/>
                    <a:p>
                      <a:pPr algn="ctr" fontAlgn="ctr"/>
                      <a:r>
                        <a:rPr lang="fr-FR" sz="300" u="none" strike="noStrike">
                          <a:effectLst/>
                        </a:rPr>
                        <a:t>Score</a:t>
                      </a:r>
                      <a:endParaRPr lang="fr-FR" sz="300" b="1" i="0" u="none" strike="noStrike">
                        <a:solidFill>
                          <a:srgbClr val="000000"/>
                        </a:solidFill>
                        <a:effectLst/>
                        <a:latin typeface="Calibri" panose="020F0502020204030204" pitchFamily="34" charset="0"/>
                      </a:endParaRPr>
                    </a:p>
                  </a:txBody>
                  <a:tcPr marL="2528" marR="2528" marT="2528" marB="0" anchor="ctr"/>
                </a:tc>
                <a:tc gridSpan="2">
                  <a:txBody>
                    <a:bodyPr/>
                    <a:lstStyle/>
                    <a:p>
                      <a:pPr algn="ctr" fontAlgn="ctr"/>
                      <a:r>
                        <a:rPr lang="fr-FR" sz="300" u="none" strike="noStrike">
                          <a:effectLst/>
                        </a:rPr>
                        <a:t>555.06</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extLst>
                  <a:ext uri="{0D108BD9-81ED-4DB2-BD59-A6C34878D82A}">
                    <a16:rowId xmlns:a16="http://schemas.microsoft.com/office/drawing/2014/main" val="2015907809"/>
                  </a:ext>
                </a:extLst>
              </a:tr>
              <a:tr h="96716">
                <a:tc vMerge="1">
                  <a:txBody>
                    <a:bodyPr/>
                    <a:lstStyle/>
                    <a:p>
                      <a:endParaRPr lang="fr-FR"/>
                    </a:p>
                  </a:txBody>
                  <a:tcPr/>
                </a:tc>
                <a:tc>
                  <a:txBody>
                    <a:bodyPr/>
                    <a:lstStyle/>
                    <a:p>
                      <a:pPr algn="ctr" fontAlgn="ctr"/>
                      <a:r>
                        <a:rPr lang="fr-FR" sz="300" u="none" strike="noStrike">
                          <a:effectLst/>
                        </a:rPr>
                        <a:t>Rank</a:t>
                      </a:r>
                      <a:endParaRPr lang="fr-FR" sz="300" b="1" i="0" u="none" strike="noStrike">
                        <a:solidFill>
                          <a:srgbClr val="000000"/>
                        </a:solidFill>
                        <a:effectLst/>
                        <a:latin typeface="Calibri" panose="020F0502020204030204" pitchFamily="34" charset="0"/>
                      </a:endParaRPr>
                    </a:p>
                  </a:txBody>
                  <a:tcPr marL="2528" marR="2528" marT="2528" marB="0" anchor="ctr"/>
                </a:tc>
                <a:tc>
                  <a:txBody>
                    <a:bodyPr/>
                    <a:lstStyle/>
                    <a:p>
                      <a:pPr algn="ctr" fontAlgn="ctr"/>
                      <a:r>
                        <a:rPr lang="fr-FR" sz="300" u="none" strike="noStrike">
                          <a:effectLst/>
                        </a:rPr>
                        <a:t>#3</a:t>
                      </a:r>
                      <a:endParaRPr lang="fr-FR" sz="300" b="0" i="0" u="none" strike="noStrike">
                        <a:solidFill>
                          <a:srgbClr val="000000"/>
                        </a:solidFill>
                        <a:effectLst/>
                        <a:latin typeface="Calibri" panose="020F0502020204030204" pitchFamily="34" charset="0"/>
                      </a:endParaRPr>
                    </a:p>
                  </a:txBody>
                  <a:tcPr marL="2528" marR="2528" marT="2528" marB="0" anchor="ctr"/>
                </a:tc>
                <a:tc>
                  <a:txBody>
                    <a:bodyPr/>
                    <a:lstStyle/>
                    <a:p>
                      <a:pPr algn="ctr" fontAlgn="ctr"/>
                      <a:r>
                        <a:rPr lang="fr-FR" sz="300" u="none" strike="noStrike">
                          <a:effectLst/>
                        </a:rPr>
                        <a:t>  Overall</a:t>
                      </a:r>
                      <a:endParaRPr lang="fr-FR" sz="300" b="0" i="0" u="none" strike="noStrike">
                        <a:solidFill>
                          <a:srgbClr val="000000"/>
                        </a:solidFill>
                        <a:effectLst/>
                        <a:latin typeface="Calibri" panose="020F0502020204030204" pitchFamily="34" charset="0"/>
                      </a:endParaRPr>
                    </a:p>
                  </a:txBody>
                  <a:tcPr marL="2528" marR="2528" marT="2528" marB="0" anchor="ctr"/>
                </a:tc>
                <a:tc>
                  <a:txBody>
                    <a:bodyPr/>
                    <a:lstStyle/>
                    <a:p>
                      <a:pPr algn="ctr" fontAlgn="ctr"/>
                      <a:r>
                        <a:rPr lang="fr-FR" sz="300" u="none" strike="noStrike">
                          <a:effectLst/>
                        </a:rPr>
                        <a:t>Rank</a:t>
                      </a:r>
                      <a:endParaRPr lang="fr-FR" sz="300" b="1" i="0" u="none" strike="noStrike">
                        <a:solidFill>
                          <a:srgbClr val="000000"/>
                        </a:solidFill>
                        <a:effectLst/>
                        <a:latin typeface="Calibri" panose="020F0502020204030204" pitchFamily="34" charset="0"/>
                      </a:endParaRPr>
                    </a:p>
                  </a:txBody>
                  <a:tcPr marL="2528" marR="2528" marT="2528" marB="0" anchor="ctr"/>
                </a:tc>
                <a:tc>
                  <a:txBody>
                    <a:bodyPr/>
                    <a:lstStyle/>
                    <a:p>
                      <a:pPr algn="ctr" fontAlgn="ctr"/>
                      <a:r>
                        <a:rPr lang="fr-FR" sz="300" u="none" strike="noStrike">
                          <a:effectLst/>
                        </a:rPr>
                        <a:t>#2</a:t>
                      </a:r>
                      <a:endParaRPr lang="fr-FR" sz="300" b="0" i="0" u="none" strike="noStrike">
                        <a:solidFill>
                          <a:srgbClr val="000000"/>
                        </a:solidFill>
                        <a:effectLst/>
                        <a:latin typeface="Calibri" panose="020F0502020204030204" pitchFamily="34" charset="0"/>
                      </a:endParaRPr>
                    </a:p>
                  </a:txBody>
                  <a:tcPr marL="2528" marR="2528" marT="2528" marB="0" anchor="ctr"/>
                </a:tc>
                <a:tc>
                  <a:txBody>
                    <a:bodyPr/>
                    <a:lstStyle/>
                    <a:p>
                      <a:pPr algn="ctr" fontAlgn="ctr"/>
                      <a:r>
                        <a:rPr lang="fr-FR" sz="300" u="none" strike="noStrike">
                          <a:effectLst/>
                        </a:rPr>
                        <a:t>  Overall</a:t>
                      </a:r>
                      <a:endParaRPr lang="fr-FR" sz="300" b="0" i="0" u="none" strike="noStrike">
                        <a:solidFill>
                          <a:srgbClr val="000000"/>
                        </a:solidFill>
                        <a:effectLst/>
                        <a:latin typeface="Calibri" panose="020F0502020204030204" pitchFamily="34" charset="0"/>
                      </a:endParaRPr>
                    </a:p>
                  </a:txBody>
                  <a:tcPr marL="2528" marR="2528" marT="2528" marB="0" anchor="ctr"/>
                </a:tc>
                <a:tc>
                  <a:txBody>
                    <a:bodyPr/>
                    <a:lstStyle/>
                    <a:p>
                      <a:pPr algn="ctr" fontAlgn="ctr"/>
                      <a:r>
                        <a:rPr lang="fr-FR" sz="300" u="none" strike="noStrike">
                          <a:effectLst/>
                        </a:rPr>
                        <a:t>Rank</a:t>
                      </a:r>
                      <a:endParaRPr lang="fr-FR" sz="300" b="1" i="0" u="none" strike="noStrike">
                        <a:solidFill>
                          <a:srgbClr val="000000"/>
                        </a:solidFill>
                        <a:effectLst/>
                        <a:latin typeface="Calibri" panose="020F0502020204030204" pitchFamily="34" charset="0"/>
                      </a:endParaRPr>
                    </a:p>
                  </a:txBody>
                  <a:tcPr marL="2528" marR="2528" marT="2528" marB="0" anchor="ctr"/>
                </a:tc>
                <a:tc>
                  <a:txBody>
                    <a:bodyPr/>
                    <a:lstStyle/>
                    <a:p>
                      <a:pPr algn="ctr" fontAlgn="ctr"/>
                      <a:r>
                        <a:rPr lang="fr-FR" sz="300" u="none" strike="noStrike">
                          <a:effectLst/>
                        </a:rPr>
                        <a:t>#4</a:t>
                      </a:r>
                      <a:endParaRPr lang="fr-FR" sz="300" b="0" i="0" u="none" strike="noStrike">
                        <a:solidFill>
                          <a:srgbClr val="000000"/>
                        </a:solidFill>
                        <a:effectLst/>
                        <a:latin typeface="Calibri" panose="020F0502020204030204" pitchFamily="34" charset="0"/>
                      </a:endParaRPr>
                    </a:p>
                  </a:txBody>
                  <a:tcPr marL="2528" marR="2528" marT="2528" marB="0" anchor="ctr"/>
                </a:tc>
                <a:tc>
                  <a:txBody>
                    <a:bodyPr/>
                    <a:lstStyle/>
                    <a:p>
                      <a:pPr algn="ctr" fontAlgn="ctr"/>
                      <a:r>
                        <a:rPr lang="fr-FR" sz="300" u="none" strike="noStrike">
                          <a:effectLst/>
                        </a:rPr>
                        <a:t>  Overall</a:t>
                      </a:r>
                      <a:endParaRPr lang="fr-FR" sz="300" b="0" i="0" u="none" strike="noStrike">
                        <a:solidFill>
                          <a:srgbClr val="000000"/>
                        </a:solidFill>
                        <a:effectLst/>
                        <a:latin typeface="Calibri" panose="020F0502020204030204" pitchFamily="34" charset="0"/>
                      </a:endParaRPr>
                    </a:p>
                  </a:txBody>
                  <a:tcPr marL="2528" marR="2528" marT="2528" marB="0" anchor="ctr"/>
                </a:tc>
                <a:extLst>
                  <a:ext uri="{0D108BD9-81ED-4DB2-BD59-A6C34878D82A}">
                    <a16:rowId xmlns:a16="http://schemas.microsoft.com/office/drawing/2014/main" val="1970220826"/>
                  </a:ext>
                </a:extLst>
              </a:tr>
              <a:tr h="198268">
                <a:tc vMerge="1">
                  <a:txBody>
                    <a:bodyPr/>
                    <a:lstStyle/>
                    <a:p>
                      <a:endParaRPr lang="fr-FR"/>
                    </a:p>
                  </a:txBody>
                  <a:tcPr/>
                </a:tc>
                <a:tc>
                  <a:txBody>
                    <a:bodyPr/>
                    <a:lstStyle/>
                    <a:p>
                      <a:pPr algn="ctr" fontAlgn="ctr"/>
                      <a:r>
                        <a:rPr lang="fr-FR" sz="300" u="none" strike="noStrike">
                          <a:effectLst/>
                        </a:rPr>
                        <a:t> </a:t>
                      </a:r>
                      <a:endParaRPr lang="fr-FR" sz="300" b="1" i="0" u="none" strike="noStrike">
                        <a:solidFill>
                          <a:srgbClr val="000000"/>
                        </a:solidFill>
                        <a:effectLst/>
                        <a:latin typeface="Calibri" panose="020F0502020204030204" pitchFamily="34" charset="0"/>
                      </a:endParaRPr>
                    </a:p>
                  </a:txBody>
                  <a:tcPr marL="2528" marR="2528" marT="2528" marB="0" anchor="ctr"/>
                </a:tc>
                <a:tc>
                  <a:txBody>
                    <a:bodyPr/>
                    <a:lstStyle/>
                    <a:p>
                      <a:pPr algn="ctr" fontAlgn="ctr"/>
                      <a:r>
                        <a:rPr lang="fr-FR" sz="300" u="none" strike="noStrike">
                          <a:effectLst/>
                        </a:rPr>
                        <a:t>#3</a:t>
                      </a:r>
                      <a:endParaRPr lang="fr-FR" sz="300" b="0" i="0" u="none" strike="noStrike">
                        <a:solidFill>
                          <a:srgbClr val="000000"/>
                        </a:solidFill>
                        <a:effectLst/>
                        <a:latin typeface="Calibri" panose="020F0502020204030204" pitchFamily="34" charset="0"/>
                      </a:endParaRPr>
                    </a:p>
                  </a:txBody>
                  <a:tcPr marL="2528" marR="2528" marT="2528" marB="0" anchor="ctr"/>
                </a:tc>
                <a:tc>
                  <a:txBody>
                    <a:bodyPr/>
                    <a:lstStyle/>
                    <a:p>
                      <a:pPr algn="ctr" fontAlgn="ctr"/>
                      <a:r>
                        <a:rPr lang="fr-FR" sz="300" u="none" strike="noStrike">
                          <a:effectLst/>
                        </a:rPr>
                        <a:t>  Relational DBMS</a:t>
                      </a:r>
                      <a:endParaRPr lang="fr-FR" sz="300" b="0" i="0" u="none" strike="noStrike">
                        <a:solidFill>
                          <a:srgbClr val="000000"/>
                        </a:solidFill>
                        <a:effectLst/>
                        <a:latin typeface="Calibri" panose="020F0502020204030204" pitchFamily="34" charset="0"/>
                      </a:endParaRPr>
                    </a:p>
                  </a:txBody>
                  <a:tcPr marL="2528" marR="2528" marT="2528" marB="0" anchor="ctr"/>
                </a:tc>
                <a:tc>
                  <a:txBody>
                    <a:bodyPr/>
                    <a:lstStyle/>
                    <a:p>
                      <a:pPr algn="ctr" fontAlgn="ctr"/>
                      <a:r>
                        <a:rPr lang="fr-FR" sz="300" u="none" strike="noStrike">
                          <a:effectLst/>
                        </a:rPr>
                        <a:t> </a:t>
                      </a:r>
                      <a:endParaRPr lang="fr-FR" sz="300" b="1" i="0" u="none" strike="noStrike">
                        <a:solidFill>
                          <a:srgbClr val="000000"/>
                        </a:solidFill>
                        <a:effectLst/>
                        <a:latin typeface="Calibri" panose="020F0502020204030204" pitchFamily="34" charset="0"/>
                      </a:endParaRPr>
                    </a:p>
                  </a:txBody>
                  <a:tcPr marL="2528" marR="2528" marT="2528" marB="0" anchor="ctr"/>
                </a:tc>
                <a:tc>
                  <a:txBody>
                    <a:bodyPr/>
                    <a:lstStyle/>
                    <a:p>
                      <a:pPr algn="ctr" fontAlgn="ctr"/>
                      <a:r>
                        <a:rPr lang="fr-FR" sz="300" u="none" strike="noStrike">
                          <a:effectLst/>
                        </a:rPr>
                        <a:t>#2</a:t>
                      </a:r>
                      <a:endParaRPr lang="fr-FR" sz="300" b="0" i="0" u="none" strike="noStrike">
                        <a:solidFill>
                          <a:srgbClr val="000000"/>
                        </a:solidFill>
                        <a:effectLst/>
                        <a:latin typeface="Calibri" panose="020F0502020204030204" pitchFamily="34" charset="0"/>
                      </a:endParaRPr>
                    </a:p>
                  </a:txBody>
                  <a:tcPr marL="2528" marR="2528" marT="2528" marB="0" anchor="ctr"/>
                </a:tc>
                <a:tc>
                  <a:txBody>
                    <a:bodyPr/>
                    <a:lstStyle/>
                    <a:p>
                      <a:pPr algn="ctr" fontAlgn="ctr"/>
                      <a:r>
                        <a:rPr lang="fr-FR" sz="300" u="none" strike="noStrike">
                          <a:effectLst/>
                        </a:rPr>
                        <a:t>  Relational DBMS</a:t>
                      </a:r>
                      <a:endParaRPr lang="fr-FR" sz="300" b="0" i="0" u="none" strike="noStrike">
                        <a:solidFill>
                          <a:srgbClr val="000000"/>
                        </a:solidFill>
                        <a:effectLst/>
                        <a:latin typeface="Calibri" panose="020F0502020204030204" pitchFamily="34" charset="0"/>
                      </a:endParaRPr>
                    </a:p>
                  </a:txBody>
                  <a:tcPr marL="2528" marR="2528" marT="2528" marB="0" anchor="ctr"/>
                </a:tc>
                <a:tc>
                  <a:txBody>
                    <a:bodyPr/>
                    <a:lstStyle/>
                    <a:p>
                      <a:pPr algn="ctr" fontAlgn="ctr"/>
                      <a:r>
                        <a:rPr lang="fr-FR" sz="300" u="none" strike="noStrike">
                          <a:effectLst/>
                        </a:rPr>
                        <a:t> </a:t>
                      </a:r>
                      <a:endParaRPr lang="fr-FR" sz="300" b="1" i="0" u="none" strike="noStrike">
                        <a:solidFill>
                          <a:srgbClr val="000000"/>
                        </a:solidFill>
                        <a:effectLst/>
                        <a:latin typeface="Calibri" panose="020F0502020204030204" pitchFamily="34" charset="0"/>
                      </a:endParaRPr>
                    </a:p>
                  </a:txBody>
                  <a:tcPr marL="2528" marR="2528" marT="2528" marB="0" anchor="ctr"/>
                </a:tc>
                <a:tc>
                  <a:txBody>
                    <a:bodyPr/>
                    <a:lstStyle/>
                    <a:p>
                      <a:pPr algn="ctr" fontAlgn="ctr"/>
                      <a:r>
                        <a:rPr lang="fr-FR" sz="300" u="none" strike="noStrike">
                          <a:effectLst/>
                        </a:rPr>
                        <a:t>#4</a:t>
                      </a:r>
                      <a:endParaRPr lang="fr-FR" sz="300" b="0" i="0" u="none" strike="noStrike">
                        <a:solidFill>
                          <a:srgbClr val="000000"/>
                        </a:solidFill>
                        <a:effectLst/>
                        <a:latin typeface="Calibri" panose="020F0502020204030204" pitchFamily="34" charset="0"/>
                      </a:endParaRPr>
                    </a:p>
                  </a:txBody>
                  <a:tcPr marL="2528" marR="2528" marT="2528" marB="0" anchor="ctr"/>
                </a:tc>
                <a:tc>
                  <a:txBody>
                    <a:bodyPr/>
                    <a:lstStyle/>
                    <a:p>
                      <a:pPr algn="ctr" fontAlgn="ctr"/>
                      <a:r>
                        <a:rPr lang="fr-FR" sz="300" u="none" strike="noStrike">
                          <a:effectLst/>
                        </a:rPr>
                        <a:t>  Relational DBMS</a:t>
                      </a:r>
                      <a:endParaRPr lang="fr-FR" sz="300" b="0" i="0" u="none" strike="noStrike">
                        <a:solidFill>
                          <a:srgbClr val="000000"/>
                        </a:solidFill>
                        <a:effectLst/>
                        <a:latin typeface="Calibri" panose="020F0502020204030204" pitchFamily="34" charset="0"/>
                      </a:endParaRPr>
                    </a:p>
                  </a:txBody>
                  <a:tcPr marL="2528" marR="2528" marT="2528" marB="0" anchor="ctr"/>
                </a:tc>
                <a:extLst>
                  <a:ext uri="{0D108BD9-81ED-4DB2-BD59-A6C34878D82A}">
                    <a16:rowId xmlns:a16="http://schemas.microsoft.com/office/drawing/2014/main" val="2775979813"/>
                  </a:ext>
                </a:extLst>
              </a:tr>
              <a:tr h="193432">
                <a:tc>
                  <a:txBody>
                    <a:bodyPr/>
                    <a:lstStyle/>
                    <a:p>
                      <a:pPr algn="ctr" fontAlgn="ctr"/>
                      <a:r>
                        <a:rPr lang="fr-FR" sz="300" u="none" strike="noStrike">
                          <a:effectLst/>
                        </a:rPr>
                        <a:t>Developer</a:t>
                      </a:r>
                      <a:endParaRPr lang="fr-FR" sz="300" b="0" i="0" u="none" strike="noStrike">
                        <a:solidFill>
                          <a:srgbClr val="000000"/>
                        </a:solidFill>
                        <a:effectLst/>
                        <a:latin typeface="Calibri" panose="020F0502020204030204" pitchFamily="34" charset="0"/>
                      </a:endParaRPr>
                    </a:p>
                  </a:txBody>
                  <a:tcPr marL="2528" marR="2528" marT="2528" marB="0" anchor="ctr"/>
                </a:tc>
                <a:tc gridSpan="3">
                  <a:txBody>
                    <a:bodyPr/>
                    <a:lstStyle/>
                    <a:p>
                      <a:pPr algn="ctr" fontAlgn="ctr"/>
                      <a:r>
                        <a:rPr lang="fr-FR" sz="300" u="none" strike="noStrike">
                          <a:effectLst/>
                        </a:rPr>
                        <a:t>Microsoft</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fr-FR" sz="300" u="none" strike="noStrike">
                          <a:effectLst/>
                        </a:rPr>
                        <a:t>Oracle </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fr-FR" sz="300" u="none" strike="noStrike">
                          <a:effectLst/>
                        </a:rPr>
                        <a:t>PostgreSQL Global Development Group </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4055222924"/>
                  </a:ext>
                </a:extLst>
              </a:tr>
              <a:tr h="96716">
                <a:tc>
                  <a:txBody>
                    <a:bodyPr/>
                    <a:lstStyle/>
                    <a:p>
                      <a:pPr algn="ctr" fontAlgn="ctr"/>
                      <a:r>
                        <a:rPr lang="fr-FR" sz="300" u="none" strike="noStrike">
                          <a:effectLst/>
                        </a:rPr>
                        <a:t>Initial release</a:t>
                      </a:r>
                      <a:endParaRPr lang="fr-FR" sz="300" b="0" i="0" u="none" strike="noStrike">
                        <a:solidFill>
                          <a:srgbClr val="000000"/>
                        </a:solidFill>
                        <a:effectLst/>
                        <a:latin typeface="Calibri" panose="020F0502020204030204" pitchFamily="34" charset="0"/>
                      </a:endParaRPr>
                    </a:p>
                  </a:txBody>
                  <a:tcPr marL="2528" marR="2528" marT="2528" marB="0" anchor="ctr"/>
                </a:tc>
                <a:tc gridSpan="3">
                  <a:txBody>
                    <a:bodyPr/>
                    <a:lstStyle/>
                    <a:p>
                      <a:pPr algn="ctr" fontAlgn="ctr"/>
                      <a:r>
                        <a:rPr lang="fr-FR" sz="300" u="none" strike="noStrike">
                          <a:effectLst/>
                        </a:rPr>
                        <a:t>1989</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fr-FR" sz="300" u="none" strike="noStrike">
                          <a:effectLst/>
                        </a:rPr>
                        <a:t>1995</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fr-FR" sz="300" u="none" strike="noStrike">
                          <a:effectLst/>
                        </a:rPr>
                        <a:t>1989</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3010769230"/>
                  </a:ext>
                </a:extLst>
              </a:tr>
              <a:tr h="96716">
                <a:tc>
                  <a:txBody>
                    <a:bodyPr/>
                    <a:lstStyle/>
                    <a:p>
                      <a:pPr algn="ctr" fontAlgn="ctr"/>
                      <a:r>
                        <a:rPr lang="fr-FR" sz="300" u="none" strike="noStrike">
                          <a:effectLst/>
                        </a:rPr>
                        <a:t>Current release</a:t>
                      </a:r>
                      <a:endParaRPr lang="fr-FR" sz="300" b="0" i="0" u="none" strike="noStrike">
                        <a:solidFill>
                          <a:srgbClr val="000000"/>
                        </a:solidFill>
                        <a:effectLst/>
                        <a:latin typeface="Calibri" panose="020F0502020204030204" pitchFamily="34" charset="0"/>
                      </a:endParaRPr>
                    </a:p>
                  </a:txBody>
                  <a:tcPr marL="2528" marR="2528" marT="2528" marB="0" anchor="ctr"/>
                </a:tc>
                <a:tc gridSpan="3">
                  <a:txBody>
                    <a:bodyPr/>
                    <a:lstStyle/>
                    <a:p>
                      <a:pPr algn="ctr" fontAlgn="ctr"/>
                      <a:r>
                        <a:rPr lang="fr-FR" sz="300" u="none" strike="noStrike">
                          <a:effectLst/>
                        </a:rPr>
                        <a:t>SQL Server 2019, November 2019</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fr-FR" sz="300" u="none" strike="noStrike">
                          <a:effectLst/>
                        </a:rPr>
                        <a:t>8.0.22, 2020</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fr-FR" sz="300" u="none" strike="noStrike">
                          <a:effectLst/>
                        </a:rPr>
                        <a:t>13.1, November 2020</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468918874"/>
                  </a:ext>
                </a:extLst>
              </a:tr>
              <a:tr h="96716">
                <a:tc>
                  <a:txBody>
                    <a:bodyPr/>
                    <a:lstStyle/>
                    <a:p>
                      <a:pPr algn="ctr" fontAlgn="ctr"/>
                      <a:r>
                        <a:rPr lang="fr-FR" sz="300" u="none" strike="noStrike">
                          <a:effectLst/>
                        </a:rPr>
                        <a:t>License </a:t>
                      </a:r>
                      <a:endParaRPr lang="fr-FR" sz="300" b="0" i="0" u="none" strike="noStrike">
                        <a:solidFill>
                          <a:srgbClr val="000000"/>
                        </a:solidFill>
                        <a:effectLst/>
                        <a:latin typeface="Calibri" panose="020F0502020204030204" pitchFamily="34" charset="0"/>
                      </a:endParaRPr>
                    </a:p>
                  </a:txBody>
                  <a:tcPr marL="2528" marR="2528" marT="2528" marB="0" anchor="ctr"/>
                </a:tc>
                <a:tc gridSpan="3">
                  <a:txBody>
                    <a:bodyPr/>
                    <a:lstStyle/>
                    <a:p>
                      <a:pPr algn="ctr" fontAlgn="ctr"/>
                      <a:r>
                        <a:rPr lang="fr-FR" sz="300" u="none" strike="noStrike">
                          <a:effectLst/>
                        </a:rPr>
                        <a:t>commercial </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fr-FR" sz="300" u="none" strike="noStrike">
                          <a:effectLst/>
                        </a:rPr>
                        <a:t>Open Source </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fr-FR" sz="300" u="none" strike="noStrike">
                          <a:effectLst/>
                        </a:rPr>
                        <a:t>Open Source </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3814998486"/>
                  </a:ext>
                </a:extLst>
              </a:tr>
              <a:tr h="193432">
                <a:tc>
                  <a:txBody>
                    <a:bodyPr/>
                    <a:lstStyle/>
                    <a:p>
                      <a:pPr algn="ctr" fontAlgn="ctr"/>
                      <a:r>
                        <a:rPr lang="fr-FR" sz="300" u="none" strike="noStrike">
                          <a:effectLst/>
                        </a:rPr>
                        <a:t>Implementation language</a:t>
                      </a:r>
                      <a:endParaRPr lang="fr-FR" sz="300" b="0" i="0" u="none" strike="noStrike">
                        <a:solidFill>
                          <a:srgbClr val="000000"/>
                        </a:solidFill>
                        <a:effectLst/>
                        <a:latin typeface="Calibri" panose="020F0502020204030204" pitchFamily="34" charset="0"/>
                      </a:endParaRPr>
                    </a:p>
                  </a:txBody>
                  <a:tcPr marL="2528" marR="2528" marT="2528" marB="0" anchor="ctr"/>
                </a:tc>
                <a:tc gridSpan="3">
                  <a:txBody>
                    <a:bodyPr/>
                    <a:lstStyle/>
                    <a:p>
                      <a:pPr algn="ctr" fontAlgn="ctr"/>
                      <a:r>
                        <a:rPr lang="fr-FR" sz="300" u="none" strike="noStrike">
                          <a:effectLst/>
                        </a:rPr>
                        <a:t>C++</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fr-FR" sz="300" u="none" strike="noStrike">
                          <a:effectLst/>
                        </a:rPr>
                        <a:t>C and C++</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fr-FR" sz="300" u="none" strike="noStrike">
                          <a:effectLst/>
                        </a:rPr>
                        <a:t>C</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972014248"/>
                  </a:ext>
                </a:extLst>
              </a:tr>
              <a:tr h="96716">
                <a:tc rowSpan="9">
                  <a:txBody>
                    <a:bodyPr/>
                    <a:lstStyle/>
                    <a:p>
                      <a:pPr algn="ctr" fontAlgn="ctr"/>
                      <a:r>
                        <a:rPr lang="fr-FR" sz="300" u="none" strike="noStrike">
                          <a:effectLst/>
                        </a:rPr>
                        <a:t>Server operating systems</a:t>
                      </a:r>
                      <a:endParaRPr lang="fr-FR" sz="300" b="0" i="0" u="none" strike="noStrike">
                        <a:solidFill>
                          <a:srgbClr val="000000"/>
                        </a:solidFill>
                        <a:effectLst/>
                        <a:latin typeface="Calibri" panose="020F0502020204030204" pitchFamily="34" charset="0"/>
                      </a:endParaRPr>
                    </a:p>
                  </a:txBody>
                  <a:tcPr marL="2528" marR="2528" marT="2528" marB="0" anchor="ctr"/>
                </a:tc>
                <a:tc gridSpan="3">
                  <a:txBody>
                    <a:bodyPr/>
                    <a:lstStyle/>
                    <a:p>
                      <a:pPr algn="ctr" fontAlgn="ctr"/>
                      <a:r>
                        <a:rPr lang="fr-FR" sz="300" u="none" strike="noStrike">
                          <a:effectLst/>
                        </a:rPr>
                        <a:t>Linux</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fr-FR" sz="300" u="none" strike="noStrike">
                          <a:effectLst/>
                        </a:rPr>
                        <a:t>FreeBSD</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fr-FR" sz="300" u="none" strike="noStrike">
                          <a:effectLst/>
                        </a:rPr>
                        <a:t>FreeBSD</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3522261301"/>
                  </a:ext>
                </a:extLst>
              </a:tr>
              <a:tr h="96716">
                <a:tc vMerge="1">
                  <a:txBody>
                    <a:bodyPr/>
                    <a:lstStyle/>
                    <a:p>
                      <a:endParaRPr lang="fr-FR"/>
                    </a:p>
                  </a:txBody>
                  <a:tcPr/>
                </a:tc>
                <a:tc gridSpan="3">
                  <a:txBody>
                    <a:bodyPr/>
                    <a:lstStyle/>
                    <a:p>
                      <a:pPr algn="ctr" fontAlgn="ctr"/>
                      <a:r>
                        <a:rPr lang="fr-FR" sz="300" u="none" strike="noStrike">
                          <a:effectLst/>
                        </a:rPr>
                        <a:t>Windows</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fr-FR" sz="300" u="none" strike="noStrike">
                          <a:effectLst/>
                        </a:rPr>
                        <a:t>Linux</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fr-FR" sz="300" u="none" strike="noStrike">
                          <a:effectLst/>
                        </a:rPr>
                        <a:t>HP-UX</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3507883834"/>
                  </a:ext>
                </a:extLst>
              </a:tr>
              <a:tr h="96716">
                <a:tc vMerge="1">
                  <a:txBody>
                    <a:bodyPr/>
                    <a:lstStyle/>
                    <a:p>
                      <a:endParaRPr lang="fr-FR"/>
                    </a:p>
                  </a:txBody>
                  <a:tcPr/>
                </a:tc>
                <a:tc gridSpan="3">
                  <a:txBody>
                    <a:bodyPr/>
                    <a:lstStyle/>
                    <a:p>
                      <a:pPr algn="ctr" fontAlgn="ctr"/>
                      <a:r>
                        <a:rPr lang="fr-FR" sz="300" u="none" strike="noStrike">
                          <a:effectLst/>
                        </a:rPr>
                        <a:t> </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fr-FR" sz="300" u="none" strike="noStrike">
                          <a:effectLst/>
                        </a:rPr>
                        <a:t>OS X</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fr-FR" sz="300" u="none" strike="noStrike">
                          <a:effectLst/>
                        </a:rPr>
                        <a:t>Linux</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759487932"/>
                  </a:ext>
                </a:extLst>
              </a:tr>
              <a:tr h="96716">
                <a:tc vMerge="1">
                  <a:txBody>
                    <a:bodyPr/>
                    <a:lstStyle/>
                    <a:p>
                      <a:endParaRPr lang="fr-FR"/>
                    </a:p>
                  </a:txBody>
                  <a:tcPr/>
                </a:tc>
                <a:tc gridSpan="3">
                  <a:txBody>
                    <a:bodyPr/>
                    <a:lstStyle/>
                    <a:p>
                      <a:pPr algn="ctr" fontAlgn="ctr"/>
                      <a:r>
                        <a:rPr lang="fr-FR" sz="300" u="none" strike="noStrike">
                          <a:effectLst/>
                        </a:rPr>
                        <a:t> </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fr-FR" sz="300" u="none" strike="noStrike">
                          <a:effectLst/>
                        </a:rPr>
                        <a:t>Solaris</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fr-FR" sz="300" u="none" strike="noStrike">
                          <a:effectLst/>
                        </a:rPr>
                        <a:t>NetBSD</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3699432992"/>
                  </a:ext>
                </a:extLst>
              </a:tr>
              <a:tr h="96716">
                <a:tc vMerge="1">
                  <a:txBody>
                    <a:bodyPr/>
                    <a:lstStyle/>
                    <a:p>
                      <a:endParaRPr lang="fr-FR"/>
                    </a:p>
                  </a:txBody>
                  <a:tcPr/>
                </a:tc>
                <a:tc gridSpan="3">
                  <a:txBody>
                    <a:bodyPr/>
                    <a:lstStyle/>
                    <a:p>
                      <a:pPr algn="ctr" fontAlgn="ctr"/>
                      <a:r>
                        <a:rPr lang="fr-FR" sz="300" u="none" strike="noStrike">
                          <a:effectLst/>
                        </a:rPr>
                        <a:t> </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fr-FR" sz="300" u="none" strike="noStrike">
                          <a:effectLst/>
                        </a:rPr>
                        <a:t>Windows</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fr-FR" sz="300" u="none" strike="noStrike">
                          <a:effectLst/>
                        </a:rPr>
                        <a:t>OpenBSD</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921959697"/>
                  </a:ext>
                </a:extLst>
              </a:tr>
              <a:tr h="96716">
                <a:tc vMerge="1">
                  <a:txBody>
                    <a:bodyPr/>
                    <a:lstStyle/>
                    <a:p>
                      <a:endParaRPr lang="fr-FR"/>
                    </a:p>
                  </a:txBody>
                  <a:tcPr/>
                </a:tc>
                <a:tc gridSpan="3">
                  <a:txBody>
                    <a:bodyPr/>
                    <a:lstStyle/>
                    <a:p>
                      <a:pPr algn="ctr" fontAlgn="ctr"/>
                      <a:r>
                        <a:rPr lang="fr-FR" sz="300" u="none" strike="noStrike">
                          <a:effectLst/>
                        </a:rPr>
                        <a:t> </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fr-FR" sz="300" u="none" strike="noStrike">
                          <a:effectLst/>
                        </a:rPr>
                        <a:t> </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fr-FR" sz="300" u="none" strike="noStrike">
                          <a:effectLst/>
                        </a:rPr>
                        <a:t>OS X</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4253943317"/>
                  </a:ext>
                </a:extLst>
              </a:tr>
              <a:tr h="96716">
                <a:tc vMerge="1">
                  <a:txBody>
                    <a:bodyPr/>
                    <a:lstStyle/>
                    <a:p>
                      <a:endParaRPr lang="fr-FR"/>
                    </a:p>
                  </a:txBody>
                  <a:tcPr/>
                </a:tc>
                <a:tc gridSpan="3">
                  <a:txBody>
                    <a:bodyPr/>
                    <a:lstStyle/>
                    <a:p>
                      <a:pPr algn="ctr" fontAlgn="ctr"/>
                      <a:r>
                        <a:rPr lang="fr-FR" sz="300" u="none" strike="noStrike">
                          <a:effectLst/>
                        </a:rPr>
                        <a:t> </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fr-FR" sz="300" u="none" strike="noStrike">
                          <a:effectLst/>
                        </a:rPr>
                        <a:t> </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fr-FR" sz="300" u="none" strike="noStrike">
                          <a:effectLst/>
                        </a:rPr>
                        <a:t>Solaris</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192930352"/>
                  </a:ext>
                </a:extLst>
              </a:tr>
              <a:tr h="96716">
                <a:tc vMerge="1">
                  <a:txBody>
                    <a:bodyPr/>
                    <a:lstStyle/>
                    <a:p>
                      <a:endParaRPr lang="fr-FR"/>
                    </a:p>
                  </a:txBody>
                  <a:tcPr/>
                </a:tc>
                <a:tc gridSpan="3">
                  <a:txBody>
                    <a:bodyPr/>
                    <a:lstStyle/>
                    <a:p>
                      <a:pPr algn="ctr" fontAlgn="ctr"/>
                      <a:r>
                        <a:rPr lang="fr-FR" sz="300" u="none" strike="noStrike">
                          <a:effectLst/>
                        </a:rPr>
                        <a:t> </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fr-FR" sz="300" u="none" strike="noStrike">
                          <a:effectLst/>
                        </a:rPr>
                        <a:t> </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fr-FR" sz="300" u="none" strike="noStrike">
                          <a:effectLst/>
                        </a:rPr>
                        <a:t>Unix</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3687188313"/>
                  </a:ext>
                </a:extLst>
              </a:tr>
              <a:tr h="96716">
                <a:tc vMerge="1">
                  <a:txBody>
                    <a:bodyPr/>
                    <a:lstStyle/>
                    <a:p>
                      <a:endParaRPr lang="fr-FR"/>
                    </a:p>
                  </a:txBody>
                  <a:tcPr/>
                </a:tc>
                <a:tc gridSpan="3">
                  <a:txBody>
                    <a:bodyPr/>
                    <a:lstStyle/>
                    <a:p>
                      <a:pPr algn="ctr" fontAlgn="ctr"/>
                      <a:r>
                        <a:rPr lang="fr-FR" sz="300" u="none" strike="noStrike">
                          <a:effectLst/>
                        </a:rPr>
                        <a:t> </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fr-FR" sz="300" u="none" strike="noStrike">
                          <a:effectLst/>
                        </a:rPr>
                        <a:t> </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fr-FR" sz="300" u="none" strike="noStrike">
                          <a:effectLst/>
                        </a:rPr>
                        <a:t>Windows</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567847570"/>
                  </a:ext>
                </a:extLst>
              </a:tr>
              <a:tr h="96716">
                <a:tc>
                  <a:txBody>
                    <a:bodyPr/>
                    <a:lstStyle/>
                    <a:p>
                      <a:pPr algn="ctr" fontAlgn="ctr"/>
                      <a:r>
                        <a:rPr lang="fr-FR" sz="300" u="none" strike="noStrike">
                          <a:effectLst/>
                        </a:rPr>
                        <a:t>Data scheme</a:t>
                      </a:r>
                      <a:endParaRPr lang="fr-FR" sz="300" b="0" i="0" u="none" strike="noStrike">
                        <a:solidFill>
                          <a:srgbClr val="000000"/>
                        </a:solidFill>
                        <a:effectLst/>
                        <a:latin typeface="Calibri" panose="020F0502020204030204" pitchFamily="34" charset="0"/>
                      </a:endParaRPr>
                    </a:p>
                  </a:txBody>
                  <a:tcPr marL="2528" marR="2528" marT="2528" marB="0" anchor="ctr"/>
                </a:tc>
                <a:tc gridSpan="3">
                  <a:txBody>
                    <a:bodyPr/>
                    <a:lstStyle/>
                    <a:p>
                      <a:pPr algn="ctr" fontAlgn="ctr"/>
                      <a:r>
                        <a:rPr lang="fr-FR" sz="300" u="none" strike="noStrike">
                          <a:effectLst/>
                        </a:rPr>
                        <a:t>yes</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fr-FR" sz="300" u="none" strike="noStrike">
                          <a:effectLst/>
                        </a:rPr>
                        <a:t>yes</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fr-FR" sz="300" u="none" strike="noStrike">
                          <a:effectLst/>
                        </a:rPr>
                        <a:t>yes</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3590838961"/>
                  </a:ext>
                </a:extLst>
              </a:tr>
              <a:tr h="96716">
                <a:tc>
                  <a:txBody>
                    <a:bodyPr/>
                    <a:lstStyle/>
                    <a:p>
                      <a:pPr algn="ctr" fontAlgn="ctr"/>
                      <a:r>
                        <a:rPr lang="fr-FR" sz="300" u="none" strike="noStrike">
                          <a:effectLst/>
                        </a:rPr>
                        <a:t>Typing </a:t>
                      </a:r>
                      <a:endParaRPr lang="fr-FR" sz="300" b="0" i="0" u="none" strike="noStrike">
                        <a:solidFill>
                          <a:srgbClr val="000000"/>
                        </a:solidFill>
                        <a:effectLst/>
                        <a:latin typeface="Calibri" panose="020F0502020204030204" pitchFamily="34" charset="0"/>
                      </a:endParaRPr>
                    </a:p>
                  </a:txBody>
                  <a:tcPr marL="2528" marR="2528" marT="2528" marB="0" anchor="ctr"/>
                </a:tc>
                <a:tc gridSpan="3">
                  <a:txBody>
                    <a:bodyPr/>
                    <a:lstStyle/>
                    <a:p>
                      <a:pPr algn="ctr" fontAlgn="ctr"/>
                      <a:r>
                        <a:rPr lang="fr-FR" sz="300" u="none" strike="noStrike">
                          <a:effectLst/>
                        </a:rPr>
                        <a:t>yes</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fr-FR" sz="300" u="none" strike="noStrike">
                          <a:effectLst/>
                        </a:rPr>
                        <a:t>yes</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fr-FR" sz="300" u="none" strike="noStrike">
                          <a:effectLst/>
                        </a:rPr>
                        <a:t>yes</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3558768534"/>
                  </a:ext>
                </a:extLst>
              </a:tr>
              <a:tr h="96716">
                <a:tc>
                  <a:txBody>
                    <a:bodyPr/>
                    <a:lstStyle/>
                    <a:p>
                      <a:pPr algn="ctr" fontAlgn="ctr"/>
                      <a:r>
                        <a:rPr lang="fr-FR" sz="300" u="none" strike="noStrike">
                          <a:effectLst/>
                        </a:rPr>
                        <a:t>XML support </a:t>
                      </a:r>
                      <a:endParaRPr lang="fr-FR" sz="300" b="0" i="0" u="none" strike="noStrike">
                        <a:solidFill>
                          <a:srgbClr val="000000"/>
                        </a:solidFill>
                        <a:effectLst/>
                        <a:latin typeface="Calibri" panose="020F0502020204030204" pitchFamily="34" charset="0"/>
                      </a:endParaRPr>
                    </a:p>
                  </a:txBody>
                  <a:tcPr marL="2528" marR="2528" marT="2528" marB="0" anchor="ctr"/>
                </a:tc>
                <a:tc gridSpan="3">
                  <a:txBody>
                    <a:bodyPr/>
                    <a:lstStyle/>
                    <a:p>
                      <a:pPr algn="ctr" fontAlgn="ctr"/>
                      <a:r>
                        <a:rPr lang="fr-FR" sz="300" u="none" strike="noStrike">
                          <a:effectLst/>
                        </a:rPr>
                        <a:t>yes</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fr-FR" sz="300" u="none" strike="noStrike">
                          <a:effectLst/>
                        </a:rPr>
                        <a:t>yes</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fr-FR" sz="300" u="none" strike="noStrike">
                          <a:effectLst/>
                        </a:rPr>
                        <a:t>yes </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60206885"/>
                  </a:ext>
                </a:extLst>
              </a:tr>
              <a:tr h="96716">
                <a:tc>
                  <a:txBody>
                    <a:bodyPr/>
                    <a:lstStyle/>
                    <a:p>
                      <a:pPr algn="ctr" fontAlgn="ctr"/>
                      <a:r>
                        <a:rPr lang="fr-FR" sz="300" u="none" strike="noStrike">
                          <a:effectLst/>
                        </a:rPr>
                        <a:t>Secondary indexes</a:t>
                      </a:r>
                      <a:endParaRPr lang="fr-FR" sz="300" b="0" i="0" u="none" strike="noStrike">
                        <a:solidFill>
                          <a:srgbClr val="000000"/>
                        </a:solidFill>
                        <a:effectLst/>
                        <a:latin typeface="Calibri" panose="020F0502020204030204" pitchFamily="34" charset="0"/>
                      </a:endParaRPr>
                    </a:p>
                  </a:txBody>
                  <a:tcPr marL="2528" marR="2528" marT="2528" marB="0" anchor="ctr"/>
                </a:tc>
                <a:tc gridSpan="3">
                  <a:txBody>
                    <a:bodyPr/>
                    <a:lstStyle/>
                    <a:p>
                      <a:pPr algn="ctr" fontAlgn="ctr"/>
                      <a:r>
                        <a:rPr lang="fr-FR" sz="300" u="none" strike="noStrike">
                          <a:effectLst/>
                        </a:rPr>
                        <a:t>yes</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fr-FR" sz="300" u="none" strike="noStrike">
                          <a:effectLst/>
                        </a:rPr>
                        <a:t>yes</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fr-FR" sz="300" u="none" strike="noStrike">
                          <a:effectLst/>
                        </a:rPr>
                        <a:t>yes</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652139255"/>
                  </a:ext>
                </a:extLst>
              </a:tr>
              <a:tr h="96716">
                <a:tc rowSpan="5">
                  <a:txBody>
                    <a:bodyPr/>
                    <a:lstStyle/>
                    <a:p>
                      <a:pPr algn="ctr" fontAlgn="ctr"/>
                      <a:r>
                        <a:rPr lang="en-US" sz="300" u="none" strike="noStrike">
                          <a:effectLst/>
                        </a:rPr>
                        <a:t>APIs and other access methods</a:t>
                      </a:r>
                      <a:endParaRPr lang="en-US" sz="300" b="0" i="0" u="none" strike="noStrike">
                        <a:solidFill>
                          <a:srgbClr val="000000"/>
                        </a:solidFill>
                        <a:effectLst/>
                        <a:latin typeface="Calibri" panose="020F0502020204030204" pitchFamily="34" charset="0"/>
                      </a:endParaRPr>
                    </a:p>
                  </a:txBody>
                  <a:tcPr marL="2528" marR="2528" marT="2528" marB="0" anchor="ctr"/>
                </a:tc>
                <a:tc gridSpan="3">
                  <a:txBody>
                    <a:bodyPr/>
                    <a:lstStyle/>
                    <a:p>
                      <a:pPr algn="ctr" fontAlgn="ctr"/>
                      <a:r>
                        <a:rPr lang="fr-FR" sz="300" u="none" strike="noStrike">
                          <a:effectLst/>
                        </a:rPr>
                        <a:t>ADO.NET</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fr-FR" sz="300" u="none" strike="noStrike">
                          <a:effectLst/>
                        </a:rPr>
                        <a:t>ADO.NET</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fr-FR" sz="300" u="none" strike="noStrike">
                          <a:effectLst/>
                        </a:rPr>
                        <a:t>ADO.NET</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12141386"/>
                  </a:ext>
                </a:extLst>
              </a:tr>
              <a:tr h="96716">
                <a:tc vMerge="1">
                  <a:txBody>
                    <a:bodyPr/>
                    <a:lstStyle/>
                    <a:p>
                      <a:endParaRPr lang="fr-FR"/>
                    </a:p>
                  </a:txBody>
                  <a:tcPr/>
                </a:tc>
                <a:tc gridSpan="3">
                  <a:txBody>
                    <a:bodyPr/>
                    <a:lstStyle/>
                    <a:p>
                      <a:pPr algn="ctr" fontAlgn="ctr"/>
                      <a:r>
                        <a:rPr lang="fr-FR" sz="300" u="none" strike="noStrike" dirty="0">
                          <a:effectLst/>
                        </a:rPr>
                        <a:t>JDBC</a:t>
                      </a:r>
                      <a:endParaRPr lang="fr-FR" sz="300" b="0" i="0" u="none" strike="noStrike" dirty="0">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fr-FR" sz="300" u="none" strike="noStrike">
                          <a:effectLst/>
                        </a:rPr>
                        <a:t>JDBC</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fr-FR" sz="300" u="none" strike="noStrike">
                          <a:effectLst/>
                        </a:rPr>
                        <a:t>JDBC</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111043020"/>
                  </a:ext>
                </a:extLst>
              </a:tr>
              <a:tr h="96716">
                <a:tc vMerge="1">
                  <a:txBody>
                    <a:bodyPr/>
                    <a:lstStyle/>
                    <a:p>
                      <a:endParaRPr lang="fr-FR"/>
                    </a:p>
                  </a:txBody>
                  <a:tcPr/>
                </a:tc>
                <a:tc gridSpan="3">
                  <a:txBody>
                    <a:bodyPr/>
                    <a:lstStyle/>
                    <a:p>
                      <a:pPr algn="ctr" fontAlgn="ctr"/>
                      <a:r>
                        <a:rPr lang="fr-FR" sz="300" u="none" strike="noStrike">
                          <a:effectLst/>
                        </a:rPr>
                        <a:t>ODBC</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fr-FR" sz="300" u="none" strike="noStrike">
                          <a:effectLst/>
                        </a:rPr>
                        <a:t>ODBC</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fr-FR" sz="300" u="none" strike="noStrike">
                          <a:effectLst/>
                        </a:rPr>
                        <a:t>native C library</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682451156"/>
                  </a:ext>
                </a:extLst>
              </a:tr>
              <a:tr h="96716">
                <a:tc vMerge="1">
                  <a:txBody>
                    <a:bodyPr/>
                    <a:lstStyle/>
                    <a:p>
                      <a:endParaRPr lang="fr-FR"/>
                    </a:p>
                  </a:txBody>
                  <a:tcPr/>
                </a:tc>
                <a:tc gridSpan="3">
                  <a:txBody>
                    <a:bodyPr/>
                    <a:lstStyle/>
                    <a:p>
                      <a:pPr algn="ctr" fontAlgn="ctr"/>
                      <a:r>
                        <a:rPr lang="fr-FR" sz="300" u="none" strike="noStrike">
                          <a:effectLst/>
                        </a:rPr>
                        <a:t>OLE DB</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fr-FR" sz="300" u="none" strike="noStrike">
                          <a:effectLst/>
                        </a:rPr>
                        <a:t>Proprietary native API</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fr-FR" sz="300" u="none" strike="noStrike">
                          <a:effectLst/>
                        </a:rPr>
                        <a:t>ODBC</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743964063"/>
                  </a:ext>
                </a:extLst>
              </a:tr>
              <a:tr h="96716">
                <a:tc vMerge="1">
                  <a:txBody>
                    <a:bodyPr/>
                    <a:lstStyle/>
                    <a:p>
                      <a:endParaRPr lang="fr-FR"/>
                    </a:p>
                  </a:txBody>
                  <a:tcPr/>
                </a:tc>
                <a:tc gridSpan="3">
                  <a:txBody>
                    <a:bodyPr/>
                    <a:lstStyle/>
                    <a:p>
                      <a:pPr algn="ctr" fontAlgn="ctr"/>
                      <a:r>
                        <a:rPr lang="fr-FR" sz="300" u="none" strike="noStrike">
                          <a:effectLst/>
                        </a:rPr>
                        <a:t>Tabular Data Stream (TDS)</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fr-FR" sz="300" u="none" strike="noStrike">
                          <a:effectLst/>
                        </a:rPr>
                        <a:t> </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en-US" sz="300" u="none" strike="noStrike">
                          <a:effectLst/>
                        </a:rPr>
                        <a:t>streaming API for large objects</a:t>
                      </a:r>
                      <a:endParaRPr lang="en-US"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740513529"/>
                  </a:ext>
                </a:extLst>
              </a:tr>
              <a:tr h="96716">
                <a:tc rowSpan="19">
                  <a:txBody>
                    <a:bodyPr/>
                    <a:lstStyle/>
                    <a:p>
                      <a:pPr algn="ctr" fontAlgn="ctr"/>
                      <a:r>
                        <a:rPr lang="fr-FR" sz="300" u="none" strike="noStrike">
                          <a:effectLst/>
                        </a:rPr>
                        <a:t>Supported programming languages</a:t>
                      </a:r>
                      <a:endParaRPr lang="fr-FR" sz="300" b="0" i="0" u="none" strike="noStrike">
                        <a:solidFill>
                          <a:srgbClr val="000000"/>
                        </a:solidFill>
                        <a:effectLst/>
                        <a:latin typeface="Calibri" panose="020F0502020204030204" pitchFamily="34" charset="0"/>
                      </a:endParaRPr>
                    </a:p>
                  </a:txBody>
                  <a:tcPr marL="2528" marR="2528" marT="2528" marB="0" anchor="ctr"/>
                </a:tc>
                <a:tc gridSpan="3">
                  <a:txBody>
                    <a:bodyPr/>
                    <a:lstStyle/>
                    <a:p>
                      <a:pPr algn="ctr" fontAlgn="ctr"/>
                      <a:r>
                        <a:rPr lang="fr-FR" sz="300" u="none" strike="noStrike">
                          <a:effectLst/>
                        </a:rPr>
                        <a:t>C#</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fr-FR" sz="300" u="none" strike="noStrike">
                          <a:effectLst/>
                        </a:rPr>
                        <a:t>Ada</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fr-FR" sz="300" u="none" strike="noStrike">
                          <a:effectLst/>
                        </a:rPr>
                        <a:t>.Net</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995035617"/>
                  </a:ext>
                </a:extLst>
              </a:tr>
              <a:tr h="96716">
                <a:tc vMerge="1">
                  <a:txBody>
                    <a:bodyPr/>
                    <a:lstStyle/>
                    <a:p>
                      <a:endParaRPr lang="fr-FR"/>
                    </a:p>
                  </a:txBody>
                  <a:tcPr/>
                </a:tc>
                <a:tc gridSpan="3">
                  <a:txBody>
                    <a:bodyPr/>
                    <a:lstStyle/>
                    <a:p>
                      <a:pPr algn="ctr" fontAlgn="ctr"/>
                      <a:r>
                        <a:rPr lang="fr-FR" sz="300" u="none" strike="noStrike">
                          <a:effectLst/>
                        </a:rPr>
                        <a:t>C++</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fr-FR" sz="300" u="none" strike="noStrike">
                          <a:effectLst/>
                        </a:rPr>
                        <a:t>C</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fr-FR" sz="300" u="none" strike="noStrike">
                          <a:effectLst/>
                        </a:rPr>
                        <a:t>C</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78657709"/>
                  </a:ext>
                </a:extLst>
              </a:tr>
              <a:tr h="96716">
                <a:tc vMerge="1">
                  <a:txBody>
                    <a:bodyPr/>
                    <a:lstStyle/>
                    <a:p>
                      <a:endParaRPr lang="fr-FR"/>
                    </a:p>
                  </a:txBody>
                  <a:tcPr/>
                </a:tc>
                <a:tc gridSpan="3">
                  <a:txBody>
                    <a:bodyPr/>
                    <a:lstStyle/>
                    <a:p>
                      <a:pPr algn="ctr" fontAlgn="ctr"/>
                      <a:r>
                        <a:rPr lang="fr-FR" sz="300" u="none" strike="noStrike">
                          <a:effectLst/>
                        </a:rPr>
                        <a:t>Delphi</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fr-FR" sz="300" u="none" strike="noStrike">
                          <a:effectLst/>
                        </a:rPr>
                        <a:t>C#</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fr-FR" sz="300" u="none" strike="noStrike">
                          <a:effectLst/>
                        </a:rPr>
                        <a:t>C++</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3614533098"/>
                  </a:ext>
                </a:extLst>
              </a:tr>
              <a:tr h="96716">
                <a:tc vMerge="1">
                  <a:txBody>
                    <a:bodyPr/>
                    <a:lstStyle/>
                    <a:p>
                      <a:endParaRPr lang="fr-FR"/>
                    </a:p>
                  </a:txBody>
                  <a:tcPr/>
                </a:tc>
                <a:tc gridSpan="3">
                  <a:txBody>
                    <a:bodyPr/>
                    <a:lstStyle/>
                    <a:p>
                      <a:pPr algn="ctr" fontAlgn="ctr"/>
                      <a:r>
                        <a:rPr lang="fr-FR" sz="300" u="none" strike="noStrike">
                          <a:effectLst/>
                        </a:rPr>
                        <a:t>Go</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fr-FR" sz="300" u="none" strike="noStrike">
                          <a:effectLst/>
                        </a:rPr>
                        <a:t>C++</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fr-FR" sz="300" u="none" strike="noStrike">
                          <a:effectLst/>
                        </a:rPr>
                        <a:t>Delphi</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3899681672"/>
                  </a:ext>
                </a:extLst>
              </a:tr>
              <a:tr h="96716">
                <a:tc vMerge="1">
                  <a:txBody>
                    <a:bodyPr/>
                    <a:lstStyle/>
                    <a:p>
                      <a:endParaRPr lang="fr-FR"/>
                    </a:p>
                  </a:txBody>
                  <a:tcPr/>
                </a:tc>
                <a:tc gridSpan="3">
                  <a:txBody>
                    <a:bodyPr/>
                    <a:lstStyle/>
                    <a:p>
                      <a:pPr algn="ctr" fontAlgn="ctr"/>
                      <a:r>
                        <a:rPr lang="fr-FR" sz="300" u="none" strike="noStrike">
                          <a:effectLst/>
                        </a:rPr>
                        <a:t>Java</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fr-FR" sz="300" u="none" strike="noStrike">
                          <a:effectLst/>
                        </a:rPr>
                        <a:t>D</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fr-FR" sz="300" u="none" strike="noStrike">
                          <a:effectLst/>
                        </a:rPr>
                        <a:t>Java </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389191986"/>
                  </a:ext>
                </a:extLst>
              </a:tr>
              <a:tr h="96716">
                <a:tc vMerge="1">
                  <a:txBody>
                    <a:bodyPr/>
                    <a:lstStyle/>
                    <a:p>
                      <a:endParaRPr lang="fr-FR"/>
                    </a:p>
                  </a:txBody>
                  <a:tcPr/>
                </a:tc>
                <a:tc gridSpan="3">
                  <a:txBody>
                    <a:bodyPr/>
                    <a:lstStyle/>
                    <a:p>
                      <a:pPr algn="ctr" fontAlgn="ctr"/>
                      <a:r>
                        <a:rPr lang="fr-FR" sz="300" u="none" strike="noStrike">
                          <a:effectLst/>
                        </a:rPr>
                        <a:t>JavaScript (Node.js)</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fr-FR" sz="300" u="none" strike="noStrike">
                          <a:effectLst/>
                        </a:rPr>
                        <a:t>Delphi</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fr-FR" sz="300" u="none" strike="noStrike">
                          <a:effectLst/>
                        </a:rPr>
                        <a:t>JavaScript (Node.js)</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3559592251"/>
                  </a:ext>
                </a:extLst>
              </a:tr>
              <a:tr h="96716">
                <a:tc vMerge="1">
                  <a:txBody>
                    <a:bodyPr/>
                    <a:lstStyle/>
                    <a:p>
                      <a:endParaRPr lang="fr-FR"/>
                    </a:p>
                  </a:txBody>
                  <a:tcPr/>
                </a:tc>
                <a:tc gridSpan="3">
                  <a:txBody>
                    <a:bodyPr/>
                    <a:lstStyle/>
                    <a:p>
                      <a:pPr algn="ctr" fontAlgn="ctr"/>
                      <a:r>
                        <a:rPr lang="fr-FR" sz="300" u="none" strike="noStrike">
                          <a:effectLst/>
                        </a:rPr>
                        <a:t>PHP</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fr-FR" sz="300" u="none" strike="noStrike">
                          <a:effectLst/>
                        </a:rPr>
                        <a:t>Eiffel</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fr-FR" sz="300" u="none" strike="noStrike">
                          <a:effectLst/>
                        </a:rPr>
                        <a:t>Perl</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938269299"/>
                  </a:ext>
                </a:extLst>
              </a:tr>
              <a:tr h="96716">
                <a:tc vMerge="1">
                  <a:txBody>
                    <a:bodyPr/>
                    <a:lstStyle/>
                    <a:p>
                      <a:endParaRPr lang="fr-FR"/>
                    </a:p>
                  </a:txBody>
                  <a:tcPr/>
                </a:tc>
                <a:tc gridSpan="3">
                  <a:txBody>
                    <a:bodyPr/>
                    <a:lstStyle/>
                    <a:p>
                      <a:pPr algn="ctr" fontAlgn="ctr"/>
                      <a:r>
                        <a:rPr lang="fr-FR" sz="300" u="none" strike="noStrike">
                          <a:effectLst/>
                        </a:rPr>
                        <a:t>Python</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fr-FR" sz="300" u="none" strike="noStrike">
                          <a:effectLst/>
                        </a:rPr>
                        <a:t>Erlang</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fr-FR" sz="300" u="none" strike="noStrike">
                          <a:effectLst/>
                        </a:rPr>
                        <a:t>PHP</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717017560"/>
                  </a:ext>
                </a:extLst>
              </a:tr>
              <a:tr h="96716">
                <a:tc vMerge="1">
                  <a:txBody>
                    <a:bodyPr/>
                    <a:lstStyle/>
                    <a:p>
                      <a:endParaRPr lang="fr-FR"/>
                    </a:p>
                  </a:txBody>
                  <a:tcPr/>
                </a:tc>
                <a:tc gridSpan="3">
                  <a:txBody>
                    <a:bodyPr/>
                    <a:lstStyle/>
                    <a:p>
                      <a:pPr algn="ctr" fontAlgn="ctr"/>
                      <a:r>
                        <a:rPr lang="fr-FR" sz="300" u="none" strike="noStrike">
                          <a:effectLst/>
                        </a:rPr>
                        <a:t>R</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fr-FR" sz="300" u="none" strike="noStrike">
                          <a:effectLst/>
                        </a:rPr>
                        <a:t>Haskell</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fr-FR" sz="300" u="none" strike="noStrike">
                          <a:effectLst/>
                        </a:rPr>
                        <a:t>Python</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474287912"/>
                  </a:ext>
                </a:extLst>
              </a:tr>
              <a:tr h="96716">
                <a:tc vMerge="1">
                  <a:txBody>
                    <a:bodyPr/>
                    <a:lstStyle/>
                    <a:p>
                      <a:endParaRPr lang="fr-FR"/>
                    </a:p>
                  </a:txBody>
                  <a:tcPr/>
                </a:tc>
                <a:tc gridSpan="3">
                  <a:txBody>
                    <a:bodyPr/>
                    <a:lstStyle/>
                    <a:p>
                      <a:pPr algn="ctr" fontAlgn="ctr"/>
                      <a:r>
                        <a:rPr lang="fr-FR" sz="300" u="none" strike="noStrike">
                          <a:effectLst/>
                        </a:rPr>
                        <a:t>Ruby</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fr-FR" sz="300" u="none" strike="noStrike">
                          <a:effectLst/>
                        </a:rPr>
                        <a:t>Java</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fr-FR" sz="300" u="none" strike="noStrike">
                          <a:effectLst/>
                        </a:rPr>
                        <a:t>Tcl</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3075819788"/>
                  </a:ext>
                </a:extLst>
              </a:tr>
              <a:tr h="96716">
                <a:tc vMerge="1">
                  <a:txBody>
                    <a:bodyPr/>
                    <a:lstStyle/>
                    <a:p>
                      <a:endParaRPr lang="fr-FR"/>
                    </a:p>
                  </a:txBody>
                  <a:tcPr/>
                </a:tc>
                <a:tc gridSpan="3">
                  <a:txBody>
                    <a:bodyPr/>
                    <a:lstStyle/>
                    <a:p>
                      <a:pPr algn="ctr" fontAlgn="ctr"/>
                      <a:r>
                        <a:rPr lang="fr-FR" sz="300" u="none" strike="noStrike">
                          <a:effectLst/>
                        </a:rPr>
                        <a:t>Visual Basic</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fr-FR" sz="300" u="none" strike="noStrike">
                          <a:effectLst/>
                        </a:rPr>
                        <a:t>JavaScript (Node.js)</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fr-FR" sz="300" u="none" strike="noStrike">
                          <a:effectLst/>
                        </a:rPr>
                        <a:t> </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166354535"/>
                  </a:ext>
                </a:extLst>
              </a:tr>
              <a:tr h="96716">
                <a:tc vMerge="1">
                  <a:txBody>
                    <a:bodyPr/>
                    <a:lstStyle/>
                    <a:p>
                      <a:endParaRPr lang="fr-FR"/>
                    </a:p>
                  </a:txBody>
                  <a:tcPr/>
                </a:tc>
                <a:tc gridSpan="3">
                  <a:txBody>
                    <a:bodyPr/>
                    <a:lstStyle/>
                    <a:p>
                      <a:pPr algn="ctr" fontAlgn="ctr"/>
                      <a:r>
                        <a:rPr lang="fr-FR" sz="300" u="none" strike="noStrike">
                          <a:effectLst/>
                        </a:rPr>
                        <a:t> </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fr-FR" sz="300" u="none" strike="noStrike">
                          <a:effectLst/>
                        </a:rPr>
                        <a:t>Objective-C</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fr-FR" sz="300" u="none" strike="noStrike">
                          <a:effectLst/>
                        </a:rPr>
                        <a:t> </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3381315079"/>
                  </a:ext>
                </a:extLst>
              </a:tr>
              <a:tr h="96716">
                <a:tc vMerge="1">
                  <a:txBody>
                    <a:bodyPr/>
                    <a:lstStyle/>
                    <a:p>
                      <a:endParaRPr lang="fr-FR"/>
                    </a:p>
                  </a:txBody>
                  <a:tcPr/>
                </a:tc>
                <a:tc gridSpan="3">
                  <a:txBody>
                    <a:bodyPr/>
                    <a:lstStyle/>
                    <a:p>
                      <a:pPr algn="ctr" fontAlgn="ctr"/>
                      <a:r>
                        <a:rPr lang="fr-FR" sz="300" u="none" strike="noStrike">
                          <a:effectLst/>
                        </a:rPr>
                        <a:t> </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fr-FR" sz="300" u="none" strike="noStrike">
                          <a:effectLst/>
                        </a:rPr>
                        <a:t>OCaml</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fr-FR" sz="300" u="none" strike="noStrike">
                          <a:effectLst/>
                        </a:rPr>
                        <a:t> </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484009679"/>
                  </a:ext>
                </a:extLst>
              </a:tr>
              <a:tr h="96716">
                <a:tc vMerge="1">
                  <a:txBody>
                    <a:bodyPr/>
                    <a:lstStyle/>
                    <a:p>
                      <a:endParaRPr lang="fr-FR"/>
                    </a:p>
                  </a:txBody>
                  <a:tcPr/>
                </a:tc>
                <a:tc gridSpan="3">
                  <a:txBody>
                    <a:bodyPr/>
                    <a:lstStyle/>
                    <a:p>
                      <a:pPr algn="ctr" fontAlgn="ctr"/>
                      <a:r>
                        <a:rPr lang="fr-FR" sz="300" u="none" strike="noStrike">
                          <a:effectLst/>
                        </a:rPr>
                        <a:t> </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fr-FR" sz="300" u="none" strike="noStrike">
                          <a:effectLst/>
                        </a:rPr>
                        <a:t>Perl</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fr-FR" sz="300" u="none" strike="noStrike">
                          <a:effectLst/>
                        </a:rPr>
                        <a:t> </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580381856"/>
                  </a:ext>
                </a:extLst>
              </a:tr>
              <a:tr h="96716">
                <a:tc vMerge="1">
                  <a:txBody>
                    <a:bodyPr/>
                    <a:lstStyle/>
                    <a:p>
                      <a:endParaRPr lang="fr-FR"/>
                    </a:p>
                  </a:txBody>
                  <a:tcPr/>
                </a:tc>
                <a:tc gridSpan="3">
                  <a:txBody>
                    <a:bodyPr/>
                    <a:lstStyle/>
                    <a:p>
                      <a:pPr algn="ctr" fontAlgn="ctr"/>
                      <a:r>
                        <a:rPr lang="fr-FR" sz="300" u="none" strike="noStrike">
                          <a:effectLst/>
                        </a:rPr>
                        <a:t> </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fr-FR" sz="300" u="none" strike="noStrike">
                          <a:effectLst/>
                        </a:rPr>
                        <a:t>PHP</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fr-FR" sz="300" u="none" strike="noStrike">
                          <a:effectLst/>
                        </a:rPr>
                        <a:t> </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646100461"/>
                  </a:ext>
                </a:extLst>
              </a:tr>
              <a:tr h="96716">
                <a:tc vMerge="1">
                  <a:txBody>
                    <a:bodyPr/>
                    <a:lstStyle/>
                    <a:p>
                      <a:endParaRPr lang="fr-FR"/>
                    </a:p>
                  </a:txBody>
                  <a:tcPr/>
                </a:tc>
                <a:tc gridSpan="3">
                  <a:txBody>
                    <a:bodyPr/>
                    <a:lstStyle/>
                    <a:p>
                      <a:pPr algn="ctr" fontAlgn="ctr"/>
                      <a:r>
                        <a:rPr lang="fr-FR" sz="300" u="none" strike="noStrike">
                          <a:effectLst/>
                        </a:rPr>
                        <a:t> </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fr-FR" sz="300" u="none" strike="noStrike">
                          <a:effectLst/>
                        </a:rPr>
                        <a:t>Python</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fr-FR" sz="300" u="none" strike="noStrike">
                          <a:effectLst/>
                        </a:rPr>
                        <a:t> </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155493717"/>
                  </a:ext>
                </a:extLst>
              </a:tr>
              <a:tr h="96716">
                <a:tc vMerge="1">
                  <a:txBody>
                    <a:bodyPr/>
                    <a:lstStyle/>
                    <a:p>
                      <a:endParaRPr lang="fr-FR"/>
                    </a:p>
                  </a:txBody>
                  <a:tcPr/>
                </a:tc>
                <a:tc gridSpan="3">
                  <a:txBody>
                    <a:bodyPr/>
                    <a:lstStyle/>
                    <a:p>
                      <a:pPr algn="ctr" fontAlgn="ctr"/>
                      <a:r>
                        <a:rPr lang="fr-FR" sz="300" u="none" strike="noStrike">
                          <a:effectLst/>
                        </a:rPr>
                        <a:t> </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fr-FR" sz="300" u="none" strike="noStrike">
                          <a:effectLst/>
                        </a:rPr>
                        <a:t>Ruby</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fr-FR" sz="300" u="none" strike="noStrike">
                          <a:effectLst/>
                        </a:rPr>
                        <a:t> </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106641801"/>
                  </a:ext>
                </a:extLst>
              </a:tr>
              <a:tr h="96716">
                <a:tc vMerge="1">
                  <a:txBody>
                    <a:bodyPr/>
                    <a:lstStyle/>
                    <a:p>
                      <a:endParaRPr lang="fr-FR"/>
                    </a:p>
                  </a:txBody>
                  <a:tcPr/>
                </a:tc>
                <a:tc gridSpan="3">
                  <a:txBody>
                    <a:bodyPr/>
                    <a:lstStyle/>
                    <a:p>
                      <a:pPr algn="ctr" fontAlgn="ctr"/>
                      <a:r>
                        <a:rPr lang="fr-FR" sz="300" u="none" strike="noStrike">
                          <a:effectLst/>
                        </a:rPr>
                        <a:t> </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fr-FR" sz="300" u="none" strike="noStrike">
                          <a:effectLst/>
                        </a:rPr>
                        <a:t>Scheme</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fr-FR" sz="300" u="none" strike="noStrike">
                          <a:effectLst/>
                        </a:rPr>
                        <a:t> </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739232814"/>
                  </a:ext>
                </a:extLst>
              </a:tr>
              <a:tr h="96716">
                <a:tc vMerge="1">
                  <a:txBody>
                    <a:bodyPr/>
                    <a:lstStyle/>
                    <a:p>
                      <a:endParaRPr lang="fr-FR"/>
                    </a:p>
                  </a:txBody>
                  <a:tcPr/>
                </a:tc>
                <a:tc gridSpan="3">
                  <a:txBody>
                    <a:bodyPr/>
                    <a:lstStyle/>
                    <a:p>
                      <a:pPr algn="ctr" fontAlgn="ctr"/>
                      <a:r>
                        <a:rPr lang="fr-FR" sz="300" u="none" strike="noStrike">
                          <a:effectLst/>
                        </a:rPr>
                        <a:t> </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fr-FR" sz="300" u="none" strike="noStrike">
                          <a:effectLst/>
                        </a:rPr>
                        <a:t>Tcl</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fr-FR" sz="300" u="none" strike="noStrike">
                          <a:effectLst/>
                        </a:rPr>
                        <a:t> </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499783165"/>
                  </a:ext>
                </a:extLst>
              </a:tr>
              <a:tr h="290148">
                <a:tc>
                  <a:txBody>
                    <a:bodyPr/>
                    <a:lstStyle/>
                    <a:p>
                      <a:pPr algn="ctr" fontAlgn="ctr"/>
                      <a:r>
                        <a:rPr lang="fr-FR" sz="300" u="none" strike="noStrike">
                          <a:effectLst/>
                        </a:rPr>
                        <a:t>Server-side scripts </a:t>
                      </a:r>
                      <a:endParaRPr lang="fr-FR" sz="300" b="0" i="0" u="none" strike="noStrike">
                        <a:solidFill>
                          <a:srgbClr val="000000"/>
                        </a:solidFill>
                        <a:effectLst/>
                        <a:latin typeface="Calibri" panose="020F0502020204030204" pitchFamily="34" charset="0"/>
                      </a:endParaRPr>
                    </a:p>
                  </a:txBody>
                  <a:tcPr marL="2528" marR="2528" marT="2528" marB="0" anchor="ctr"/>
                </a:tc>
                <a:tc gridSpan="3">
                  <a:txBody>
                    <a:bodyPr/>
                    <a:lstStyle/>
                    <a:p>
                      <a:pPr algn="ctr" fontAlgn="ctr"/>
                      <a:r>
                        <a:rPr lang="en-US" sz="300" u="none" strike="noStrike">
                          <a:effectLst/>
                        </a:rPr>
                        <a:t>Transact SQL, .NET languages, R, Python and (with SQL Server 2019) Java</a:t>
                      </a:r>
                      <a:endParaRPr lang="en-US"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fr-FR" sz="300" u="none" strike="noStrike">
                          <a:effectLst/>
                        </a:rPr>
                        <a:t>yes </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fr-FR" sz="300" u="none" strike="noStrike">
                          <a:effectLst/>
                        </a:rPr>
                        <a:t>user defined functions </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3947376788"/>
                  </a:ext>
                </a:extLst>
              </a:tr>
              <a:tr h="96716">
                <a:tc>
                  <a:txBody>
                    <a:bodyPr/>
                    <a:lstStyle/>
                    <a:p>
                      <a:pPr algn="ctr" fontAlgn="ctr"/>
                      <a:r>
                        <a:rPr lang="fr-FR" sz="300" u="none" strike="noStrike">
                          <a:effectLst/>
                        </a:rPr>
                        <a:t>Triggers</a:t>
                      </a:r>
                      <a:endParaRPr lang="fr-FR" sz="300" b="0" i="0" u="none" strike="noStrike">
                        <a:solidFill>
                          <a:srgbClr val="000000"/>
                        </a:solidFill>
                        <a:effectLst/>
                        <a:latin typeface="Calibri" panose="020F0502020204030204" pitchFamily="34" charset="0"/>
                      </a:endParaRPr>
                    </a:p>
                  </a:txBody>
                  <a:tcPr marL="2528" marR="2528" marT="2528" marB="0" anchor="ctr"/>
                </a:tc>
                <a:tc gridSpan="3">
                  <a:txBody>
                    <a:bodyPr/>
                    <a:lstStyle/>
                    <a:p>
                      <a:pPr algn="ctr" fontAlgn="ctr"/>
                      <a:r>
                        <a:rPr lang="fr-FR" sz="300" u="none" strike="noStrike">
                          <a:effectLst/>
                        </a:rPr>
                        <a:t>yes</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fr-FR" sz="300" u="none" strike="noStrike">
                          <a:effectLst/>
                        </a:rPr>
                        <a:t>yes</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fr-FR" sz="300" u="none" strike="noStrike">
                          <a:effectLst/>
                        </a:rPr>
                        <a:t>yes</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94529881"/>
                  </a:ext>
                </a:extLst>
              </a:tr>
              <a:tr h="290148">
                <a:tc>
                  <a:txBody>
                    <a:bodyPr/>
                    <a:lstStyle/>
                    <a:p>
                      <a:pPr algn="ctr" fontAlgn="ctr"/>
                      <a:r>
                        <a:rPr lang="fr-FR" sz="300" u="none" strike="noStrike">
                          <a:effectLst/>
                        </a:rPr>
                        <a:t>Partitioning methods </a:t>
                      </a:r>
                      <a:endParaRPr lang="fr-FR" sz="300" b="0" i="0" u="none" strike="noStrike">
                        <a:solidFill>
                          <a:srgbClr val="000000"/>
                        </a:solidFill>
                        <a:effectLst/>
                        <a:latin typeface="Calibri" panose="020F0502020204030204" pitchFamily="34" charset="0"/>
                      </a:endParaRPr>
                    </a:p>
                  </a:txBody>
                  <a:tcPr marL="2528" marR="2528" marT="2528" marB="0" anchor="ctr"/>
                </a:tc>
                <a:tc gridSpan="3">
                  <a:txBody>
                    <a:bodyPr/>
                    <a:lstStyle/>
                    <a:p>
                      <a:pPr algn="ctr" fontAlgn="ctr"/>
                      <a:r>
                        <a:rPr lang="en-US" sz="300" u="none" strike="noStrike">
                          <a:effectLst/>
                        </a:rPr>
                        <a:t>tables can be distributed across several files (horizontal partitioning); sharding through federation</a:t>
                      </a:r>
                      <a:endParaRPr lang="en-US"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en-US" sz="300" u="none" strike="noStrike">
                          <a:effectLst/>
                        </a:rPr>
                        <a:t>horizontal partitioning, sharding with MySQL Cluster or MySQL Fabric</a:t>
                      </a:r>
                      <a:endParaRPr lang="en-US"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en-US" sz="300" u="none" strike="noStrike">
                          <a:effectLst/>
                        </a:rPr>
                        <a:t>partitioning by range, list and (since PostgreSQL 11) by hash</a:t>
                      </a:r>
                      <a:endParaRPr lang="en-US"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714576808"/>
                  </a:ext>
                </a:extLst>
              </a:tr>
              <a:tr h="96716">
                <a:tc rowSpan="2">
                  <a:txBody>
                    <a:bodyPr/>
                    <a:lstStyle/>
                    <a:p>
                      <a:pPr algn="ctr" fontAlgn="ctr"/>
                      <a:r>
                        <a:rPr lang="fr-FR" sz="300" u="none" strike="noStrike">
                          <a:effectLst/>
                        </a:rPr>
                        <a:t>Replication methods </a:t>
                      </a:r>
                      <a:endParaRPr lang="fr-FR" sz="300" b="0" i="0" u="none" strike="noStrike">
                        <a:solidFill>
                          <a:srgbClr val="000000"/>
                        </a:solidFill>
                        <a:effectLst/>
                        <a:latin typeface="Calibri" panose="020F0502020204030204" pitchFamily="34" charset="0"/>
                      </a:endParaRPr>
                    </a:p>
                  </a:txBody>
                  <a:tcPr marL="2528" marR="2528" marT="2528" marB="0" anchor="ctr"/>
                </a:tc>
                <a:tc rowSpan="2" gridSpan="3">
                  <a:txBody>
                    <a:bodyPr/>
                    <a:lstStyle/>
                    <a:p>
                      <a:pPr algn="ctr" fontAlgn="ctr"/>
                      <a:r>
                        <a:rPr lang="en-US" sz="300" u="none" strike="noStrike">
                          <a:effectLst/>
                        </a:rPr>
                        <a:t>yes, but depending on the SQL-Server Edition</a:t>
                      </a:r>
                      <a:endParaRPr lang="en-US" sz="300" b="0" i="0" u="none" strike="noStrike">
                        <a:solidFill>
                          <a:srgbClr val="000000"/>
                        </a:solidFill>
                        <a:effectLst/>
                        <a:latin typeface="Calibri" panose="020F0502020204030204" pitchFamily="34" charset="0"/>
                      </a:endParaRPr>
                    </a:p>
                  </a:txBody>
                  <a:tcPr marL="2528" marR="2528" marT="2528" marB="0" anchor="ctr"/>
                </a:tc>
                <a:tc rowSpan="2" hMerge="1">
                  <a:txBody>
                    <a:bodyPr/>
                    <a:lstStyle/>
                    <a:p>
                      <a:endParaRPr lang="fr-FR"/>
                    </a:p>
                  </a:txBody>
                  <a:tcPr/>
                </a:tc>
                <a:tc rowSpan="2" hMerge="1">
                  <a:txBody>
                    <a:bodyPr/>
                    <a:lstStyle/>
                    <a:p>
                      <a:endParaRPr lang="fr-FR"/>
                    </a:p>
                  </a:txBody>
                  <a:tcPr/>
                </a:tc>
                <a:tc gridSpan="3">
                  <a:txBody>
                    <a:bodyPr/>
                    <a:lstStyle/>
                    <a:p>
                      <a:pPr algn="ctr" fontAlgn="ctr"/>
                      <a:r>
                        <a:rPr lang="fr-FR" sz="300" u="none" strike="noStrike">
                          <a:effectLst/>
                        </a:rPr>
                        <a:t>Multi-source replication</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rowSpan="2" gridSpan="3">
                  <a:txBody>
                    <a:bodyPr/>
                    <a:lstStyle/>
                    <a:p>
                      <a:pPr algn="ctr" fontAlgn="ctr"/>
                      <a:r>
                        <a:rPr lang="fr-FR" sz="300" u="none" strike="noStrike">
                          <a:effectLst/>
                        </a:rPr>
                        <a:t>Source-replica replication </a:t>
                      </a:r>
                      <a:endParaRPr lang="fr-FR" sz="300" b="0" i="0" u="none" strike="noStrike">
                        <a:solidFill>
                          <a:srgbClr val="000000"/>
                        </a:solidFill>
                        <a:effectLst/>
                        <a:latin typeface="Calibri" panose="020F0502020204030204" pitchFamily="34" charset="0"/>
                      </a:endParaRPr>
                    </a:p>
                  </a:txBody>
                  <a:tcPr marL="2528" marR="2528" marT="2528" marB="0" anchor="ctr"/>
                </a:tc>
                <a:tc rowSpan="2" hMerge="1">
                  <a:txBody>
                    <a:bodyPr/>
                    <a:lstStyle/>
                    <a:p>
                      <a:endParaRPr lang="fr-FR"/>
                    </a:p>
                  </a:txBody>
                  <a:tcPr/>
                </a:tc>
                <a:tc rowSpan="2" hMerge="1">
                  <a:txBody>
                    <a:bodyPr/>
                    <a:lstStyle/>
                    <a:p>
                      <a:endParaRPr lang="fr-FR"/>
                    </a:p>
                  </a:txBody>
                  <a:tcPr/>
                </a:tc>
                <a:extLst>
                  <a:ext uri="{0D108BD9-81ED-4DB2-BD59-A6C34878D82A}">
                    <a16:rowId xmlns:a16="http://schemas.microsoft.com/office/drawing/2014/main" val="1942928428"/>
                  </a:ext>
                </a:extLst>
              </a:tr>
              <a:tr h="96716">
                <a:tc vMerge="1">
                  <a:txBody>
                    <a:bodyPr/>
                    <a:lstStyle/>
                    <a:p>
                      <a:endParaRPr lang="fr-FR"/>
                    </a:p>
                  </a:txBody>
                  <a:tcPr/>
                </a:tc>
                <a:tc gridSpan="3" vMerge="1">
                  <a:txBody>
                    <a:bodyPr/>
                    <a:lstStyle/>
                    <a:p>
                      <a:endParaRPr lang="fr-FR"/>
                    </a:p>
                  </a:txBody>
                  <a:tcPr/>
                </a:tc>
                <a:tc hMerge="1" vMerge="1">
                  <a:txBody>
                    <a:bodyPr/>
                    <a:lstStyle/>
                    <a:p>
                      <a:endParaRPr lang="fr-FR"/>
                    </a:p>
                  </a:txBody>
                  <a:tcPr/>
                </a:tc>
                <a:tc hMerge="1" vMerge="1">
                  <a:txBody>
                    <a:bodyPr/>
                    <a:lstStyle/>
                    <a:p>
                      <a:endParaRPr lang="fr-FR"/>
                    </a:p>
                  </a:txBody>
                  <a:tcPr/>
                </a:tc>
                <a:tc gridSpan="3">
                  <a:txBody>
                    <a:bodyPr/>
                    <a:lstStyle/>
                    <a:p>
                      <a:pPr algn="ctr" fontAlgn="ctr"/>
                      <a:r>
                        <a:rPr lang="fr-FR" sz="300" u="none" strike="noStrike">
                          <a:effectLst/>
                        </a:rPr>
                        <a:t>Source-replica replication</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vMerge="1">
                  <a:txBody>
                    <a:bodyPr/>
                    <a:lstStyle/>
                    <a:p>
                      <a:endParaRPr lang="fr-FR"/>
                    </a:p>
                  </a:txBody>
                  <a:tcPr/>
                </a:tc>
                <a:tc hMerge="1" vMerge="1">
                  <a:txBody>
                    <a:bodyPr/>
                    <a:lstStyle/>
                    <a:p>
                      <a:endParaRPr lang="fr-FR"/>
                    </a:p>
                  </a:txBody>
                  <a:tcPr/>
                </a:tc>
                <a:tc hMerge="1" vMerge="1">
                  <a:txBody>
                    <a:bodyPr/>
                    <a:lstStyle/>
                    <a:p>
                      <a:endParaRPr lang="fr-FR"/>
                    </a:p>
                  </a:txBody>
                  <a:tcPr/>
                </a:tc>
                <a:extLst>
                  <a:ext uri="{0D108BD9-81ED-4DB2-BD59-A6C34878D82A}">
                    <a16:rowId xmlns:a16="http://schemas.microsoft.com/office/drawing/2014/main" val="409435357"/>
                  </a:ext>
                </a:extLst>
              </a:tr>
              <a:tr h="96716">
                <a:tc>
                  <a:txBody>
                    <a:bodyPr/>
                    <a:lstStyle/>
                    <a:p>
                      <a:pPr algn="ctr" fontAlgn="ctr"/>
                      <a:r>
                        <a:rPr lang="fr-FR" sz="300" u="none" strike="noStrike">
                          <a:effectLst/>
                        </a:rPr>
                        <a:t>Consistency concepts </a:t>
                      </a:r>
                      <a:endParaRPr lang="fr-FR" sz="300" b="0" i="0" u="none" strike="noStrike">
                        <a:solidFill>
                          <a:srgbClr val="000000"/>
                        </a:solidFill>
                        <a:effectLst/>
                        <a:latin typeface="Calibri" panose="020F0502020204030204" pitchFamily="34" charset="0"/>
                      </a:endParaRPr>
                    </a:p>
                  </a:txBody>
                  <a:tcPr marL="2528" marR="2528" marT="2528" marB="0" anchor="ctr"/>
                </a:tc>
                <a:tc gridSpan="3">
                  <a:txBody>
                    <a:bodyPr/>
                    <a:lstStyle/>
                    <a:p>
                      <a:pPr algn="ctr" fontAlgn="ctr"/>
                      <a:r>
                        <a:rPr lang="fr-FR" sz="300" u="none" strike="noStrike">
                          <a:effectLst/>
                        </a:rPr>
                        <a:t>Immediate Consistency</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fr-FR" sz="300" u="none" strike="noStrike">
                          <a:effectLst/>
                        </a:rPr>
                        <a:t>Immediate Consistency</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fr-FR" sz="300" u="none" strike="noStrike">
                          <a:effectLst/>
                        </a:rPr>
                        <a:t>Immediate Consistency</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437170549"/>
                  </a:ext>
                </a:extLst>
              </a:tr>
              <a:tr h="96716">
                <a:tc>
                  <a:txBody>
                    <a:bodyPr/>
                    <a:lstStyle/>
                    <a:p>
                      <a:pPr algn="ctr" fontAlgn="ctr"/>
                      <a:r>
                        <a:rPr lang="fr-FR" sz="300" u="none" strike="noStrike">
                          <a:effectLst/>
                        </a:rPr>
                        <a:t>Transaction concepts </a:t>
                      </a:r>
                      <a:endParaRPr lang="fr-FR" sz="300" b="0" i="0" u="none" strike="noStrike">
                        <a:solidFill>
                          <a:srgbClr val="000000"/>
                        </a:solidFill>
                        <a:effectLst/>
                        <a:latin typeface="Calibri" panose="020F0502020204030204" pitchFamily="34" charset="0"/>
                      </a:endParaRPr>
                    </a:p>
                  </a:txBody>
                  <a:tcPr marL="2528" marR="2528" marT="2528" marB="0" anchor="ctr"/>
                </a:tc>
                <a:tc gridSpan="3">
                  <a:txBody>
                    <a:bodyPr/>
                    <a:lstStyle/>
                    <a:p>
                      <a:pPr algn="ctr" fontAlgn="ctr"/>
                      <a:r>
                        <a:rPr lang="fr-FR" sz="300" u="none" strike="noStrike">
                          <a:effectLst/>
                        </a:rPr>
                        <a:t>ACID</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fr-FR" sz="300" u="none" strike="noStrike">
                          <a:effectLst/>
                        </a:rPr>
                        <a:t>ACID </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fr-FR" sz="300" u="none" strike="noStrike">
                          <a:effectLst/>
                        </a:rPr>
                        <a:t>ACID</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158364480"/>
                  </a:ext>
                </a:extLst>
              </a:tr>
              <a:tr h="96716">
                <a:tc>
                  <a:txBody>
                    <a:bodyPr/>
                    <a:lstStyle/>
                    <a:p>
                      <a:pPr algn="ctr" fontAlgn="ctr"/>
                      <a:r>
                        <a:rPr lang="fr-FR" sz="300" u="none" strike="noStrike">
                          <a:effectLst/>
                        </a:rPr>
                        <a:t>Concurrency </a:t>
                      </a:r>
                      <a:endParaRPr lang="fr-FR" sz="300" b="0" i="0" u="none" strike="noStrike">
                        <a:solidFill>
                          <a:srgbClr val="000000"/>
                        </a:solidFill>
                        <a:effectLst/>
                        <a:latin typeface="Calibri" panose="020F0502020204030204" pitchFamily="34" charset="0"/>
                      </a:endParaRPr>
                    </a:p>
                  </a:txBody>
                  <a:tcPr marL="2528" marR="2528" marT="2528" marB="0" anchor="ctr"/>
                </a:tc>
                <a:tc gridSpan="3">
                  <a:txBody>
                    <a:bodyPr/>
                    <a:lstStyle/>
                    <a:p>
                      <a:pPr algn="ctr" fontAlgn="ctr"/>
                      <a:r>
                        <a:rPr lang="fr-FR" sz="300" u="none" strike="noStrike">
                          <a:effectLst/>
                        </a:rPr>
                        <a:t>yes</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fr-FR" sz="300" u="none" strike="noStrike">
                          <a:effectLst/>
                        </a:rPr>
                        <a:t>yes </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fr-FR" sz="300" u="none" strike="noStrike">
                          <a:effectLst/>
                        </a:rPr>
                        <a:t>yes</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853257278"/>
                  </a:ext>
                </a:extLst>
              </a:tr>
              <a:tr h="96716">
                <a:tc>
                  <a:txBody>
                    <a:bodyPr/>
                    <a:lstStyle/>
                    <a:p>
                      <a:pPr algn="ctr" fontAlgn="ctr"/>
                      <a:r>
                        <a:rPr lang="fr-FR" sz="300" u="none" strike="noStrike">
                          <a:effectLst/>
                        </a:rPr>
                        <a:t>Durability </a:t>
                      </a:r>
                      <a:endParaRPr lang="fr-FR" sz="300" b="0" i="0" u="none" strike="noStrike">
                        <a:solidFill>
                          <a:srgbClr val="000000"/>
                        </a:solidFill>
                        <a:effectLst/>
                        <a:latin typeface="Calibri" panose="020F0502020204030204" pitchFamily="34" charset="0"/>
                      </a:endParaRPr>
                    </a:p>
                  </a:txBody>
                  <a:tcPr marL="2528" marR="2528" marT="2528" marB="0" anchor="ctr"/>
                </a:tc>
                <a:tc gridSpan="3">
                  <a:txBody>
                    <a:bodyPr/>
                    <a:lstStyle/>
                    <a:p>
                      <a:pPr algn="ctr" fontAlgn="ctr"/>
                      <a:r>
                        <a:rPr lang="fr-FR" sz="300" u="none" strike="noStrike">
                          <a:effectLst/>
                        </a:rPr>
                        <a:t>yes</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fr-FR" sz="300" u="none" strike="noStrike">
                          <a:effectLst/>
                        </a:rPr>
                        <a:t>yes</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fr-FR" sz="300" u="none" strike="noStrike">
                          <a:effectLst/>
                        </a:rPr>
                        <a:t>yes</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375377321"/>
                  </a:ext>
                </a:extLst>
              </a:tr>
              <a:tr h="96716">
                <a:tc>
                  <a:txBody>
                    <a:bodyPr/>
                    <a:lstStyle/>
                    <a:p>
                      <a:pPr algn="ctr" fontAlgn="ctr"/>
                      <a:r>
                        <a:rPr lang="fr-FR" sz="300" u="none" strike="noStrike">
                          <a:effectLst/>
                        </a:rPr>
                        <a:t>In-memory capabilities </a:t>
                      </a:r>
                      <a:endParaRPr lang="fr-FR" sz="300" b="0" i="0" u="none" strike="noStrike">
                        <a:solidFill>
                          <a:srgbClr val="000000"/>
                        </a:solidFill>
                        <a:effectLst/>
                        <a:latin typeface="Calibri" panose="020F0502020204030204" pitchFamily="34" charset="0"/>
                      </a:endParaRPr>
                    </a:p>
                  </a:txBody>
                  <a:tcPr marL="2528" marR="2528" marT="2528" marB="0" anchor="ctr"/>
                </a:tc>
                <a:tc gridSpan="3">
                  <a:txBody>
                    <a:bodyPr/>
                    <a:lstStyle/>
                    <a:p>
                      <a:pPr algn="ctr" fontAlgn="ctr"/>
                      <a:r>
                        <a:rPr lang="fr-FR" sz="300" u="none" strike="noStrike">
                          <a:effectLst/>
                        </a:rPr>
                        <a:t>yes</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fr-FR" sz="300" u="none" strike="noStrike">
                          <a:effectLst/>
                        </a:rPr>
                        <a:t>yes</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fr-FR" sz="300" u="none" strike="noStrike">
                          <a:effectLst/>
                        </a:rPr>
                        <a:t>no</a:t>
                      </a:r>
                      <a:endParaRPr lang="fr-FR"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620761627"/>
                  </a:ext>
                </a:extLst>
              </a:tr>
              <a:tr h="193432">
                <a:tc>
                  <a:txBody>
                    <a:bodyPr/>
                    <a:lstStyle/>
                    <a:p>
                      <a:pPr algn="ctr" fontAlgn="ctr"/>
                      <a:r>
                        <a:rPr lang="fr-FR" sz="300" u="none" strike="noStrike">
                          <a:effectLst/>
                        </a:rPr>
                        <a:t>User concepts </a:t>
                      </a:r>
                      <a:endParaRPr lang="fr-FR" sz="300" b="0" i="0" u="none" strike="noStrike">
                        <a:solidFill>
                          <a:srgbClr val="000000"/>
                        </a:solidFill>
                        <a:effectLst/>
                        <a:latin typeface="Calibri" panose="020F0502020204030204" pitchFamily="34" charset="0"/>
                      </a:endParaRPr>
                    </a:p>
                  </a:txBody>
                  <a:tcPr marL="2528" marR="2528" marT="2528" marB="0" anchor="ctr"/>
                </a:tc>
                <a:tc gridSpan="3">
                  <a:txBody>
                    <a:bodyPr/>
                    <a:lstStyle/>
                    <a:p>
                      <a:pPr algn="ctr" fontAlgn="ctr"/>
                      <a:r>
                        <a:rPr lang="en-US" sz="300" u="none" strike="noStrike">
                          <a:effectLst/>
                        </a:rPr>
                        <a:t>fine grained access rights according to SQL-standard</a:t>
                      </a:r>
                      <a:endParaRPr lang="en-US"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en-US" sz="300" u="none" strike="noStrike">
                          <a:effectLst/>
                        </a:rPr>
                        <a:t>Users with fine-grained authorization concept </a:t>
                      </a:r>
                      <a:endParaRPr lang="en-US" sz="300" b="0" i="0" u="none" strike="noStrike">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tc gridSpan="3">
                  <a:txBody>
                    <a:bodyPr/>
                    <a:lstStyle/>
                    <a:p>
                      <a:pPr algn="ctr" fontAlgn="ctr"/>
                      <a:r>
                        <a:rPr lang="en-US" sz="300" u="none" strike="noStrike" dirty="0">
                          <a:effectLst/>
                        </a:rPr>
                        <a:t>fine grained access rights according to SQL-standard</a:t>
                      </a:r>
                      <a:endParaRPr lang="en-US" sz="300" b="0" i="0" u="none" strike="noStrike" dirty="0">
                        <a:solidFill>
                          <a:srgbClr val="000000"/>
                        </a:solidFill>
                        <a:effectLst/>
                        <a:latin typeface="Calibri" panose="020F0502020204030204" pitchFamily="34" charset="0"/>
                      </a:endParaRPr>
                    </a:p>
                  </a:txBody>
                  <a:tcPr marL="2528" marR="2528" marT="2528" marB="0" anchor="ct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291636972"/>
                  </a:ext>
                </a:extLst>
              </a:tr>
            </a:tbl>
          </a:graphicData>
        </a:graphic>
      </p:graphicFrame>
    </p:spTree>
    <p:extLst>
      <p:ext uri="{BB962C8B-B14F-4D97-AF65-F5344CB8AC3E}">
        <p14:creationId xmlns:p14="http://schemas.microsoft.com/office/powerpoint/2010/main" val="311708792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34</TotalTime>
  <Words>862</Words>
  <Application>Microsoft Office PowerPoint</Application>
  <PresentationFormat>Grand écran</PresentationFormat>
  <Paragraphs>238</Paragraphs>
  <Slides>7</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7</vt:i4>
      </vt:variant>
    </vt:vector>
  </HeadingPairs>
  <TitlesOfParts>
    <vt:vector size="12" baseType="lpstr">
      <vt:lpstr>Arial</vt:lpstr>
      <vt:lpstr>Calibri</vt:lpstr>
      <vt:lpstr>Trebuchet MS</vt:lpstr>
      <vt:lpstr>Tw Cen MT</vt:lpstr>
      <vt:lpstr>Circuit</vt:lpstr>
      <vt:lpstr>Presentation and Comparison Between MySQL, PostgreSQL and SQL SERVER</vt:lpstr>
      <vt:lpstr>What is a RDBMS ?</vt:lpstr>
      <vt:lpstr>What is MySQL ?</vt:lpstr>
      <vt:lpstr>What is MySQL ?</vt:lpstr>
      <vt:lpstr>What is SQL SERVER ?</vt:lpstr>
      <vt:lpstr>Comparison Between MySQL, PostgreSQL and SQL SERVER</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and Comparison Between MySQL, PostgreSQL and SQL SERVER</dc:title>
  <dc:creator>hbib alouani</dc:creator>
  <cp:lastModifiedBy>hbib alouani</cp:lastModifiedBy>
  <cp:revision>3</cp:revision>
  <dcterms:created xsi:type="dcterms:W3CDTF">2020-11-30T13:48:09Z</dcterms:created>
  <dcterms:modified xsi:type="dcterms:W3CDTF">2020-11-30T14:22:36Z</dcterms:modified>
</cp:coreProperties>
</file>