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9CD1BCD-B6D0-4AF7-A3F4-1AF110A82C78}">
  <a:tblStyle styleId="{89CD1BCD-B6D0-4AF7-A3F4-1AF110A82C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73afd3053_6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73afd3053_6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73afd3053_6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73afd3053_4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73afd3053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573afd3053_4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73afd3053_6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73afd3053_6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573afd3053_6_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73afd3053_6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73afd3053_6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573afd3053_6_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73afd3053_6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73afd3053_6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573afd3053_6_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73afd3053_6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73afd3053_6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573afd3053_6_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73afd3053_6_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73afd3053_6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573afd3053_6_1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73afd3053_6_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73afd3053_6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573afd3053_6_1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73afd3053_6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573afd3053_6_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73afd3053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573afd3053_5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73afd3053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573afd3053_5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73afd3053_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573afd3053_5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73afd3053_5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573afd3053_5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73afd3053_5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573afd3053_5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73afd3053_5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573afd3053_5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73afd3053_5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573afd3053_5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73afd3053_5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573afd3053_5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73afd3053_5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573afd3053_5_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73afd3053_5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573afd3053_5_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73afd3053_5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573afd3053_5_2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73afd3053_5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573afd3053_5_3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73afd3053_5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573afd3053_5_2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573afd3053_5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573afd3053_5_2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73afd3053_5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573afd3053_5_2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73afd305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573afd3053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73afd3053_5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573afd3053_5_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73afd3053_6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73afd3053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573afd3053_6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73afd3053_6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73afd3053_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573afd3053_6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3398520" y="6591211"/>
            <a:ext cx="2346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3398520" y="6591211"/>
            <a:ext cx="2346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3398520" y="6591211"/>
            <a:ext cx="2346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3398520" y="6591211"/>
            <a:ext cx="2346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3398520" y="6591211"/>
            <a:ext cx="2346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3398520" y="6591211"/>
            <a:ext cx="2346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3398520" y="6591211"/>
            <a:ext cx="2346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3398520" y="6591211"/>
            <a:ext cx="2346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3398520" y="6591211"/>
            <a:ext cx="2346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3398520" y="6591211"/>
            <a:ext cx="2346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3398520" y="6591211"/>
            <a:ext cx="2346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67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-9731" y="6684217"/>
            <a:ext cx="9180717" cy="1791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398520" y="6591211"/>
            <a:ext cx="2346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.gif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gif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gif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gif"/><Relationship Id="rId4" Type="http://schemas.openxmlformats.org/officeDocument/2006/relationships/image" Target="../media/image19.png"/><Relationship Id="rId5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1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1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.gif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9" Type="http://schemas.openxmlformats.org/officeDocument/2006/relationships/image" Target="../media/image1.gif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gif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gif"/><Relationship Id="rId4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gif"/><Relationship Id="rId4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gif"/><Relationship Id="rId4" Type="http://schemas.openxmlformats.org/officeDocument/2006/relationships/image" Target="../media/image33.png"/><Relationship Id="rId5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gif"/><Relationship Id="rId4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gif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gif"/><Relationship Id="rId4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gif"/><Relationship Id="rId4" Type="http://schemas.openxmlformats.org/officeDocument/2006/relationships/image" Target="../media/image40.png"/><Relationship Id="rId5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gif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Relationship Id="rId4" Type="http://schemas.openxmlformats.org/officeDocument/2006/relationships/image" Target="../media/image41.png"/><Relationship Id="rId9" Type="http://schemas.openxmlformats.org/officeDocument/2006/relationships/image" Target="../media/image45.png"/><Relationship Id="rId5" Type="http://schemas.openxmlformats.org/officeDocument/2006/relationships/image" Target="../media/image44.png"/><Relationship Id="rId6" Type="http://schemas.openxmlformats.org/officeDocument/2006/relationships/image" Target="../media/image46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gif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2134334" y="2019320"/>
            <a:ext cx="3445778" cy="81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BFBFBF"/>
                </a:solidFill>
                <a:latin typeface="Comic Sans MS"/>
                <a:ea typeface="Comic Sans MS"/>
                <a:cs typeface="Comic Sans MS"/>
                <a:sym typeface="Comic Sans MS"/>
              </a:rPr>
              <a:t>E-스코어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883996" y="3417481"/>
            <a:ext cx="3376008" cy="550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872816" y="3977689"/>
            <a:ext cx="5398368" cy="110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함별201911365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최지혁201911358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이지수201911324</a:t>
            </a:r>
            <a:endParaRPr b="1" i="0" sz="1200" u="none" cap="none" strike="noStrike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43322" y="2639178"/>
            <a:ext cx="7920879" cy="81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None/>
            </a:pPr>
            <a:r>
              <a:rPr i="0" lang="ko-KR" sz="4800" u="none" cap="none" strike="noStrike">
                <a:solidFill>
                  <a:schemeClr val="accent2"/>
                </a:solidFill>
              </a:rPr>
              <a:t>학식당 만족도 조사</a:t>
            </a:r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619225" y="3683298"/>
            <a:ext cx="7905549" cy="0"/>
            <a:chOff x="627686" y="3683298"/>
            <a:chExt cx="7905549" cy="0"/>
          </a:xfrm>
        </p:grpSpPr>
        <p:cxnSp>
          <p:nvCxnSpPr>
            <p:cNvPr id="93" name="Google Shape;93;p13"/>
            <p:cNvCxnSpPr/>
            <p:nvPr/>
          </p:nvCxnSpPr>
          <p:spPr>
            <a:xfrm>
              <a:off x="627686" y="3683298"/>
              <a:ext cx="2409765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6123470" y="3683298"/>
              <a:ext cx="2409765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1920" y="5340802"/>
            <a:ext cx="1515170" cy="1515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idx="12" type="sldNum"/>
          </p:nvPr>
        </p:nvSpPr>
        <p:spPr>
          <a:xfrm>
            <a:off x="3398520" y="6591211"/>
            <a:ext cx="2346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2" name="Google Shape;222;p22"/>
          <p:cNvSpPr txBox="1"/>
          <p:nvPr/>
        </p:nvSpPr>
        <p:spPr>
          <a:xfrm>
            <a:off x="1602127" y="247725"/>
            <a:ext cx="414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e-스퀘어(학생대상)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3" name="Google Shape;223;p22"/>
          <p:cNvSpPr/>
          <p:nvPr/>
        </p:nvSpPr>
        <p:spPr>
          <a:xfrm>
            <a:off x="179223" y="242633"/>
            <a:ext cx="1422900" cy="59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-135978" y="-108917"/>
            <a:ext cx="908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</a:rPr>
              <a:t>2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22"/>
          <p:cNvPicPr preferRelativeResize="0"/>
          <p:nvPr/>
        </p:nvPicPr>
        <p:blipFill rotWithShape="1">
          <a:blip r:embed="rId3">
            <a:alphaModFix/>
          </a:blip>
          <a:srcRect b="1927" l="11916" r="10353" t="2634"/>
          <a:stretch/>
        </p:blipFill>
        <p:spPr>
          <a:xfrm>
            <a:off x="179225" y="973775"/>
            <a:ext cx="4567051" cy="40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1104" y="5863873"/>
            <a:ext cx="861784" cy="879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2"/>
          <p:cNvPicPr preferRelativeResize="0"/>
          <p:nvPr/>
        </p:nvPicPr>
        <p:blipFill rotWithShape="1">
          <a:blip r:embed="rId5">
            <a:alphaModFix/>
          </a:blip>
          <a:srcRect b="0" l="19206" r="16559" t="2903"/>
          <a:stretch/>
        </p:blipFill>
        <p:spPr>
          <a:xfrm>
            <a:off x="4676125" y="2104625"/>
            <a:ext cx="4263072" cy="37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idx="12" type="sldNum"/>
          </p:nvPr>
        </p:nvSpPr>
        <p:spPr>
          <a:xfrm>
            <a:off x="3398520" y="6591211"/>
            <a:ext cx="2346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4" name="Google Shape;234;p23"/>
          <p:cNvSpPr txBox="1"/>
          <p:nvPr/>
        </p:nvSpPr>
        <p:spPr>
          <a:xfrm>
            <a:off x="1602127" y="247725"/>
            <a:ext cx="414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e-스퀘어(학생대상)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179223" y="242633"/>
            <a:ext cx="1422900" cy="59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-135978" y="-108917"/>
            <a:ext cx="908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</a:rPr>
              <a:t>2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25" y="1686250"/>
            <a:ext cx="3942125" cy="40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325" y="1492495"/>
            <a:ext cx="4895850" cy="44386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39" name="Google Shape;239;p23"/>
          <p:cNvCxnSpPr/>
          <p:nvPr/>
        </p:nvCxnSpPr>
        <p:spPr>
          <a:xfrm rot="10800000">
            <a:off x="2871100" y="1934050"/>
            <a:ext cx="3615000" cy="7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3"/>
          <p:cNvCxnSpPr/>
          <p:nvPr/>
        </p:nvCxnSpPr>
        <p:spPr>
          <a:xfrm flipH="1">
            <a:off x="2870975" y="5057950"/>
            <a:ext cx="28713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1" name="Google Shape;24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41104" y="5863873"/>
            <a:ext cx="861784" cy="879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>
            <p:ph idx="12" type="sldNum"/>
          </p:nvPr>
        </p:nvSpPr>
        <p:spPr>
          <a:xfrm>
            <a:off x="3398520" y="6591211"/>
            <a:ext cx="2346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8" name="Google Shape;248;p24"/>
          <p:cNvSpPr txBox="1"/>
          <p:nvPr/>
        </p:nvSpPr>
        <p:spPr>
          <a:xfrm>
            <a:off x="1602127" y="247725"/>
            <a:ext cx="414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e-스퀘어(학생대상)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9" name="Google Shape;249;p24"/>
          <p:cNvSpPr/>
          <p:nvPr/>
        </p:nvSpPr>
        <p:spPr>
          <a:xfrm>
            <a:off x="179223" y="242633"/>
            <a:ext cx="1422900" cy="59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-135978" y="-108917"/>
            <a:ext cx="908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</a:rPr>
              <a:t>2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4"/>
          <p:cNvPicPr preferRelativeResize="0"/>
          <p:nvPr/>
        </p:nvPicPr>
        <p:blipFill rotWithShape="1">
          <a:blip r:embed="rId3">
            <a:alphaModFix/>
          </a:blip>
          <a:srcRect b="0" l="0" r="10241" t="0"/>
          <a:stretch/>
        </p:blipFill>
        <p:spPr>
          <a:xfrm>
            <a:off x="179225" y="1105150"/>
            <a:ext cx="5214974" cy="338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4"/>
          <p:cNvPicPr preferRelativeResize="0"/>
          <p:nvPr/>
        </p:nvPicPr>
        <p:blipFill rotWithShape="1">
          <a:blip r:embed="rId4">
            <a:alphaModFix/>
          </a:blip>
          <a:srcRect b="0" l="17589" r="8599" t="0"/>
          <a:stretch/>
        </p:blipFill>
        <p:spPr>
          <a:xfrm>
            <a:off x="4942125" y="3314600"/>
            <a:ext cx="4049474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41104" y="5863873"/>
            <a:ext cx="861784" cy="879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>
            <p:ph idx="12" type="sldNum"/>
          </p:nvPr>
        </p:nvSpPr>
        <p:spPr>
          <a:xfrm>
            <a:off x="3398520" y="6591211"/>
            <a:ext cx="2346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0" name="Google Shape;260;p25"/>
          <p:cNvSpPr txBox="1"/>
          <p:nvPr/>
        </p:nvSpPr>
        <p:spPr>
          <a:xfrm>
            <a:off x="1602127" y="247725"/>
            <a:ext cx="414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e-스퀘어(학생대상)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179223" y="242633"/>
            <a:ext cx="1422900" cy="59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25"/>
          <p:cNvSpPr txBox="1"/>
          <p:nvPr/>
        </p:nvSpPr>
        <p:spPr>
          <a:xfrm>
            <a:off x="-135978" y="-108917"/>
            <a:ext cx="908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</a:rPr>
              <a:t>2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00" y="1400175"/>
            <a:ext cx="7713006" cy="44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3504" y="6016273"/>
            <a:ext cx="861784" cy="879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>
            <p:ph idx="12" type="sldNum"/>
          </p:nvPr>
        </p:nvSpPr>
        <p:spPr>
          <a:xfrm>
            <a:off x="3398520" y="6591211"/>
            <a:ext cx="2346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1" name="Google Shape;271;p26"/>
          <p:cNvSpPr txBox="1"/>
          <p:nvPr/>
        </p:nvSpPr>
        <p:spPr>
          <a:xfrm>
            <a:off x="1602127" y="247725"/>
            <a:ext cx="414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e-스퀘어(직원대상)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2" name="Google Shape;272;p26"/>
          <p:cNvSpPr/>
          <p:nvPr/>
        </p:nvSpPr>
        <p:spPr>
          <a:xfrm>
            <a:off x="179223" y="242633"/>
            <a:ext cx="1422900" cy="59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-135978" y="-108917"/>
            <a:ext cx="908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</a:rPr>
              <a:t>2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3504" y="6016273"/>
            <a:ext cx="861784" cy="879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500" y="837525"/>
            <a:ext cx="8697000" cy="576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 txBox="1"/>
          <p:nvPr>
            <p:ph idx="12" type="sldNum"/>
          </p:nvPr>
        </p:nvSpPr>
        <p:spPr>
          <a:xfrm>
            <a:off x="3398520" y="6591211"/>
            <a:ext cx="2346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2" name="Google Shape;282;p27"/>
          <p:cNvSpPr txBox="1"/>
          <p:nvPr/>
        </p:nvSpPr>
        <p:spPr>
          <a:xfrm>
            <a:off x="1602127" y="247725"/>
            <a:ext cx="414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e-스퀘어(직원대상)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179223" y="242633"/>
            <a:ext cx="1422900" cy="59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27"/>
          <p:cNvSpPr txBox="1"/>
          <p:nvPr/>
        </p:nvSpPr>
        <p:spPr>
          <a:xfrm>
            <a:off x="-135978" y="-108917"/>
            <a:ext cx="908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</a:rPr>
              <a:t>2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74" y="1109788"/>
            <a:ext cx="6450399" cy="52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7"/>
          <p:cNvPicPr preferRelativeResize="0"/>
          <p:nvPr/>
        </p:nvPicPr>
        <p:blipFill rotWithShape="1">
          <a:blip r:embed="rId4">
            <a:alphaModFix/>
          </a:blip>
          <a:srcRect b="0" l="0" r="9346" t="0"/>
          <a:stretch/>
        </p:blipFill>
        <p:spPr>
          <a:xfrm>
            <a:off x="3953100" y="1814587"/>
            <a:ext cx="5071900" cy="340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7"/>
          <p:cNvCxnSpPr/>
          <p:nvPr/>
        </p:nvCxnSpPr>
        <p:spPr>
          <a:xfrm flipH="1" rot="10800000">
            <a:off x="2662875" y="1814475"/>
            <a:ext cx="1314900" cy="11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7"/>
          <p:cNvCxnSpPr/>
          <p:nvPr/>
        </p:nvCxnSpPr>
        <p:spPr>
          <a:xfrm flipH="1" rot="10800000">
            <a:off x="2662875" y="5176900"/>
            <a:ext cx="12942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9" name="Google Shape;28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7779" y="5863873"/>
            <a:ext cx="861784" cy="879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/>
          <p:nvPr>
            <p:ph idx="12" type="sldNum"/>
          </p:nvPr>
        </p:nvSpPr>
        <p:spPr>
          <a:xfrm>
            <a:off x="3398520" y="6591211"/>
            <a:ext cx="2346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6" name="Google Shape;296;p28"/>
          <p:cNvSpPr txBox="1"/>
          <p:nvPr/>
        </p:nvSpPr>
        <p:spPr>
          <a:xfrm>
            <a:off x="1602127" y="247725"/>
            <a:ext cx="414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e-스퀘어(직원대상)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7" name="Google Shape;297;p28"/>
          <p:cNvSpPr/>
          <p:nvPr/>
        </p:nvSpPr>
        <p:spPr>
          <a:xfrm>
            <a:off x="179223" y="242633"/>
            <a:ext cx="1422900" cy="59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28"/>
          <p:cNvSpPr txBox="1"/>
          <p:nvPr/>
        </p:nvSpPr>
        <p:spPr>
          <a:xfrm>
            <a:off x="-135978" y="-108917"/>
            <a:ext cx="908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</a:rPr>
              <a:t>2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1104" y="5909973"/>
            <a:ext cx="861784" cy="879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988" y="1021650"/>
            <a:ext cx="8379975" cy="48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/>
          <p:nvPr>
            <p:ph idx="12" type="sldNum"/>
          </p:nvPr>
        </p:nvSpPr>
        <p:spPr>
          <a:xfrm>
            <a:off x="3398520" y="6591211"/>
            <a:ext cx="2346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7" name="Google Shape;307;p29"/>
          <p:cNvSpPr txBox="1"/>
          <p:nvPr/>
        </p:nvSpPr>
        <p:spPr>
          <a:xfrm>
            <a:off x="1602127" y="247725"/>
            <a:ext cx="414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e-스퀘어(직원대상)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179223" y="242633"/>
            <a:ext cx="1422900" cy="59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29"/>
          <p:cNvSpPr txBox="1"/>
          <p:nvPr/>
        </p:nvSpPr>
        <p:spPr>
          <a:xfrm>
            <a:off x="-135978" y="-108917"/>
            <a:ext cx="908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</a:rPr>
              <a:t>2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6170"/>
            <a:ext cx="8856900" cy="516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1104" y="5863873"/>
            <a:ext cx="861784" cy="879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/>
          <p:nvPr>
            <p:ph idx="12" type="sldNum"/>
          </p:nvPr>
        </p:nvSpPr>
        <p:spPr>
          <a:xfrm>
            <a:off x="3398520" y="6591211"/>
            <a:ext cx="2346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7" name="Google Shape;317;p30"/>
          <p:cNvSpPr/>
          <p:nvPr/>
        </p:nvSpPr>
        <p:spPr>
          <a:xfrm>
            <a:off x="178573" y="227983"/>
            <a:ext cx="1422939" cy="594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-135978" y="-108917"/>
            <a:ext cx="907969" cy="1082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0"/>
          <p:cNvSpPr txBox="1"/>
          <p:nvPr>
            <p:ph type="ctrTitle"/>
          </p:nvPr>
        </p:nvSpPr>
        <p:spPr>
          <a:xfrm>
            <a:off x="882013" y="410666"/>
            <a:ext cx="791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ko-KR" sz="1600">
                <a:solidFill>
                  <a:schemeClr val="lt1"/>
                </a:solidFill>
              </a:rPr>
              <a:t>본론</a:t>
            </a:r>
            <a:endParaRPr/>
          </a:p>
        </p:txBody>
      </p:sp>
      <p:sp>
        <p:nvSpPr>
          <p:cNvPr id="320" name="Google Shape;320;p30"/>
          <p:cNvSpPr txBox="1"/>
          <p:nvPr/>
        </p:nvSpPr>
        <p:spPr>
          <a:xfrm>
            <a:off x="1602126" y="247725"/>
            <a:ext cx="3981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e-스퀘어(결과 분석)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21" name="Google Shape;32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1104" y="5863873"/>
            <a:ext cx="861784" cy="879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75" y="1060071"/>
            <a:ext cx="8122029" cy="473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2575" y="1297875"/>
            <a:ext cx="2346950" cy="730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/>
          <p:nvPr>
            <p:ph idx="12" type="sldNum"/>
          </p:nvPr>
        </p:nvSpPr>
        <p:spPr>
          <a:xfrm>
            <a:off x="3398520" y="6591211"/>
            <a:ext cx="234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178573" y="227983"/>
            <a:ext cx="1422900" cy="59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31"/>
          <p:cNvSpPr txBox="1"/>
          <p:nvPr/>
        </p:nvSpPr>
        <p:spPr>
          <a:xfrm>
            <a:off x="-135978" y="-108917"/>
            <a:ext cx="908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1"/>
          <p:cNvSpPr txBox="1"/>
          <p:nvPr>
            <p:ph type="ctrTitle"/>
          </p:nvPr>
        </p:nvSpPr>
        <p:spPr>
          <a:xfrm>
            <a:off x="882013" y="410666"/>
            <a:ext cx="791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ko-KR" sz="1600">
                <a:solidFill>
                  <a:schemeClr val="lt1"/>
                </a:solidFill>
              </a:rPr>
              <a:t>본론</a:t>
            </a:r>
            <a:endParaRPr/>
          </a:p>
        </p:txBody>
      </p:sp>
      <p:sp>
        <p:nvSpPr>
          <p:cNvPr id="332" name="Google Shape;332;p31"/>
          <p:cNvSpPr txBox="1"/>
          <p:nvPr/>
        </p:nvSpPr>
        <p:spPr>
          <a:xfrm>
            <a:off x="1602125" y="247725"/>
            <a:ext cx="4944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e-스퀘어(결과 분석)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3" name="Google Shape;333;p31"/>
          <p:cNvSpPr txBox="1"/>
          <p:nvPr/>
        </p:nvSpPr>
        <p:spPr>
          <a:xfrm>
            <a:off x="928700" y="1343025"/>
            <a:ext cx="4757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학생들에게 이스퀘어 메뉴의 다양성에 대해 물어본 결과 그렇지 않다 61% 매우 그렇지 않다 15%로 과반수 이상이 이스퀘어 기본 메뉴가 다양하지 않다고 답했다.</a:t>
            </a:r>
            <a:endParaRPr/>
          </a:p>
        </p:txBody>
      </p:sp>
      <p:sp>
        <p:nvSpPr>
          <p:cNvPr id="334" name="Google Shape;334;p31"/>
          <p:cNvSpPr txBox="1"/>
          <p:nvPr/>
        </p:nvSpPr>
        <p:spPr>
          <a:xfrm>
            <a:off x="4643450" y="3153150"/>
            <a:ext cx="4400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그러나 교직원들의 입장은 다르다.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교직원 8분중 2분 만이 부족하다는 입장을 표명했고 나머지 6분 중 2분은 그렇지 않다. 4분은 그렇다를 답해 메뉴 다양하에 대한 부정적 반응을 표했다.</a:t>
            </a:r>
            <a:endParaRPr/>
          </a:p>
        </p:txBody>
      </p:sp>
      <p:sp>
        <p:nvSpPr>
          <p:cNvPr id="335" name="Google Shape;335;p31"/>
          <p:cNvSpPr txBox="1"/>
          <p:nvPr/>
        </p:nvSpPr>
        <p:spPr>
          <a:xfrm>
            <a:off x="385750" y="4929325"/>
            <a:ext cx="4757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감성코어와는</a:t>
            </a:r>
            <a:r>
              <a:rPr lang="ko-KR"/>
              <a:t> 확실히 대비되는 입장이기 때문에 이스퀘어가 어떤 문제점을 안고 있는지 고려해볼 필요가 있어 보인다.</a:t>
            </a:r>
            <a:endParaRPr/>
          </a:p>
        </p:txBody>
      </p:sp>
      <p:cxnSp>
        <p:nvCxnSpPr>
          <p:cNvPr id="336" name="Google Shape;336;p31"/>
          <p:cNvCxnSpPr/>
          <p:nvPr/>
        </p:nvCxnSpPr>
        <p:spPr>
          <a:xfrm>
            <a:off x="3729050" y="2500325"/>
            <a:ext cx="771600" cy="4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31"/>
          <p:cNvCxnSpPr/>
          <p:nvPr/>
        </p:nvCxnSpPr>
        <p:spPr>
          <a:xfrm flipH="1">
            <a:off x="3971900" y="4129100"/>
            <a:ext cx="614400" cy="5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8" name="Google Shape;3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1104" y="5858073"/>
            <a:ext cx="861784" cy="879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3398520" y="6591211"/>
            <a:ext cx="2346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529998" y="221876"/>
            <a:ext cx="7984604" cy="813336"/>
            <a:chOff x="619225" y="1785957"/>
            <a:chExt cx="7905549" cy="813336"/>
          </a:xfrm>
        </p:grpSpPr>
        <p:grpSp>
          <p:nvGrpSpPr>
            <p:cNvPr id="103" name="Google Shape;103;p14"/>
            <p:cNvGrpSpPr/>
            <p:nvPr/>
          </p:nvGrpSpPr>
          <p:grpSpPr>
            <a:xfrm>
              <a:off x="619225" y="2204864"/>
              <a:ext cx="7905549" cy="0"/>
              <a:chOff x="627686" y="3683298"/>
              <a:chExt cx="7905549" cy="0"/>
            </a:xfrm>
          </p:grpSpPr>
          <p:cxnSp>
            <p:nvCxnSpPr>
              <p:cNvPr id="104" name="Google Shape;104;p14"/>
              <p:cNvCxnSpPr/>
              <p:nvPr/>
            </p:nvCxnSpPr>
            <p:spPr>
              <a:xfrm>
                <a:off x="627686" y="3683298"/>
                <a:ext cx="2409765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14"/>
              <p:cNvCxnSpPr/>
              <p:nvPr/>
            </p:nvCxnSpPr>
            <p:spPr>
              <a:xfrm>
                <a:off x="6123470" y="3683298"/>
                <a:ext cx="2409765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6" name="Google Shape;106;p14"/>
            <p:cNvSpPr txBox="1"/>
            <p:nvPr/>
          </p:nvSpPr>
          <p:spPr>
            <a:xfrm>
              <a:off x="1778187" y="1785957"/>
              <a:ext cx="5587626" cy="813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</a:pPr>
              <a:r>
                <a:rPr b="0" i="0" lang="ko-KR" sz="28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  <a:endPara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4"/>
          <p:cNvSpPr/>
          <p:nvPr/>
        </p:nvSpPr>
        <p:spPr>
          <a:xfrm>
            <a:off x="344712" y="862798"/>
            <a:ext cx="1680113" cy="1629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30161" y="525899"/>
            <a:ext cx="907969" cy="1082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0" i="1" lang="ko-KR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1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771076" y="1164775"/>
            <a:ext cx="1619702" cy="1629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5408157" y="1302535"/>
            <a:ext cx="1619702" cy="1629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3587920" y="846864"/>
            <a:ext cx="655522" cy="1000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0" i="1" lang="ko-KR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1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101202" y="920850"/>
            <a:ext cx="908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0" i="1" lang="ko-KR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1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2036017" y="980499"/>
            <a:ext cx="1717443" cy="1629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1756904" y="693369"/>
            <a:ext cx="907969" cy="1082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0" i="1" lang="ko-KR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1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 txBox="1"/>
          <p:nvPr>
            <p:ph type="ctrTitle"/>
          </p:nvPr>
        </p:nvSpPr>
        <p:spPr>
          <a:xfrm>
            <a:off x="137392" y="1037625"/>
            <a:ext cx="18048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서론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2108296" y="1538325"/>
            <a:ext cx="1561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i="0" lang="ko-KR" sz="2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E-스퀘어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825740" y="1722315"/>
            <a:ext cx="14799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i="0" lang="ko-KR" sz="2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감성코어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5433517" y="1796625"/>
            <a:ext cx="14793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i="0" lang="ko-KR" sz="2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비교분석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9" name="Google Shape;1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2116" y="5929460"/>
            <a:ext cx="861784" cy="87960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/>
        </p:nvSpPr>
        <p:spPr>
          <a:xfrm>
            <a:off x="300900" y="2609821"/>
            <a:ext cx="1717500" cy="29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AutoNum type="arabicPeriod"/>
            </a:pPr>
            <a:r>
              <a:rPr i="0" lang="ko-KR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주제 선정 배경</a:t>
            </a:r>
            <a:endParaRPr i="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AutoNum type="arabicPeriod"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선행 연구 조사</a:t>
            </a:r>
            <a:b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AutoNum type="arabicPeriod"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조사 진행 방법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AutoNum type="arabicPeriod"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감성코어 e-스퀘어 선정 배경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7036785" y="1454407"/>
            <a:ext cx="1717500" cy="16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결론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6888946" y="1254708"/>
            <a:ext cx="57606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4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4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1959775" y="2760521"/>
            <a:ext cx="1717500" cy="29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AutoNum type="arabicPeriod"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학생 설문 조사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AutoNum type="arabicPeriod"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직원분들 설문조사</a:t>
            </a:r>
            <a:b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AutoNum type="arabicPeriod"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결과 비교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3677438" y="2902659"/>
            <a:ext cx="1717500" cy="29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AutoNum type="arabicPeriod"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학생 설문조사 결과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AutoNum type="arabicPeriod"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직원분들 설문조사 결과</a:t>
            </a:r>
            <a:b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AutoNum type="arabicPeriod"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결과 비교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5359238" y="3131559"/>
            <a:ext cx="1717500" cy="29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AutoNum type="arabicPeriod"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선행연구조사와 설문조사 결과 비교 분석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7036763" y="3291384"/>
            <a:ext cx="1717500" cy="29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AutoNum type="arabicPeriod"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가설과 결과 비교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AutoNum type="arabicPeriod"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피드백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AutoNum type="arabicPeriod"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앞으로의 진행방향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/>
          <p:nvPr>
            <p:ph idx="12" type="sldNum"/>
          </p:nvPr>
        </p:nvSpPr>
        <p:spPr>
          <a:xfrm>
            <a:off x="3398520" y="6591211"/>
            <a:ext cx="2346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178573" y="227983"/>
            <a:ext cx="1422939" cy="594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p32"/>
          <p:cNvSpPr txBox="1"/>
          <p:nvPr/>
        </p:nvSpPr>
        <p:spPr>
          <a:xfrm>
            <a:off x="-135978" y="-108917"/>
            <a:ext cx="907969" cy="1082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</a:rPr>
              <a:t>2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2"/>
          <p:cNvSpPr txBox="1"/>
          <p:nvPr>
            <p:ph type="ctrTitle"/>
          </p:nvPr>
        </p:nvSpPr>
        <p:spPr>
          <a:xfrm>
            <a:off x="882013" y="410666"/>
            <a:ext cx="791507" cy="421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ko-KR" sz="1600">
                <a:solidFill>
                  <a:schemeClr val="lt1"/>
                </a:solidFill>
              </a:rPr>
              <a:t>본</a:t>
            </a:r>
            <a:r>
              <a:rPr lang="ko-KR" sz="1600">
                <a:solidFill>
                  <a:schemeClr val="lt1"/>
                </a:solidFill>
              </a:rPr>
              <a:t>론</a:t>
            </a:r>
            <a:endParaRPr/>
          </a:p>
        </p:txBody>
      </p:sp>
      <p:graphicFrame>
        <p:nvGraphicFramePr>
          <p:cNvPr id="347" name="Google Shape;347;p32"/>
          <p:cNvGraphicFramePr/>
          <p:nvPr/>
        </p:nvGraphicFramePr>
        <p:xfrm>
          <a:off x="510563" y="115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{89CD1BCD-B6D0-4AF7-A3F4-1AF110A82C78}</a:tableStyleId>
              </a:tblPr>
              <a:tblGrid>
                <a:gridCol w="2707625"/>
                <a:gridCol w="2707625"/>
                <a:gridCol w="2707625"/>
              </a:tblGrid>
              <a:tr h="923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              맛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전반적으로 맛있음 59%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전반적으로 맛이 없음 41%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89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양이 적절함 56%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양도 맛도 적절한데 잔반양 多 모순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맛이 문제인 사람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41% 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120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양이 적절하지 않음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44%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양이 적절하지 않은 사람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최대44% 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맛도 양도 별로인 사람 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41% 최저 3%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348" name="Google Shape;34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1104" y="5902185"/>
            <a:ext cx="861784" cy="879608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2"/>
          <p:cNvSpPr txBox="1"/>
          <p:nvPr/>
        </p:nvSpPr>
        <p:spPr>
          <a:xfrm>
            <a:off x="1602127" y="247725"/>
            <a:ext cx="4239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e-스퀘어(결과 분석)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0" name="Google Shape;350;p32"/>
          <p:cNvSpPr txBox="1"/>
          <p:nvPr/>
        </p:nvSpPr>
        <p:spPr>
          <a:xfrm>
            <a:off x="1394650" y="4366375"/>
            <a:ext cx="6466200" cy="14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절반 이상이 이스퀘어의 음식이 맛있다고 생각한 점, 이스퀘어의 이용률이 50%가 넘는점 그리고 맛보다 양이 문제라고 생각하는 비율이 3% 더 높은 점을 보면 맛은 전반적으로 괜찮음. </a:t>
            </a:r>
            <a:endParaRPr sz="1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그러나 잔반이 많은 것을 보면 양이 많다고 생각하는 비율이 좀 더 높음을 추정 따라서 양을 줄이고 가격을 내릴 필요가 있음. </a:t>
            </a:r>
            <a:endParaRPr sz="1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맛도 없고 양도 많다고 선택한 비율도 최대 41%이기에 큰 수치이지만 가격이 비싸다라고 선택한 비율이 56%로 절반이상 선택했기 때문에 가격이 내려간다는 측면에서 단기간에 최대의 시너지 발휘 가능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 txBox="1"/>
          <p:nvPr>
            <p:ph idx="12" type="sldNum"/>
          </p:nvPr>
        </p:nvSpPr>
        <p:spPr>
          <a:xfrm>
            <a:off x="3398520" y="6591211"/>
            <a:ext cx="234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178573" y="227983"/>
            <a:ext cx="1422900" cy="59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33"/>
          <p:cNvSpPr txBox="1"/>
          <p:nvPr/>
        </p:nvSpPr>
        <p:spPr>
          <a:xfrm>
            <a:off x="-135978" y="-108917"/>
            <a:ext cx="908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</a:rPr>
              <a:t>3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3"/>
          <p:cNvSpPr txBox="1"/>
          <p:nvPr>
            <p:ph type="ctrTitle"/>
          </p:nvPr>
        </p:nvSpPr>
        <p:spPr>
          <a:xfrm>
            <a:off x="882013" y="410666"/>
            <a:ext cx="791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ko-KR" sz="1600">
                <a:solidFill>
                  <a:schemeClr val="lt1"/>
                </a:solidFill>
              </a:rPr>
              <a:t>본론</a:t>
            </a:r>
            <a:endParaRPr/>
          </a:p>
        </p:txBody>
      </p:sp>
      <p:sp>
        <p:nvSpPr>
          <p:cNvPr id="359" name="Google Shape;359;p33"/>
          <p:cNvSpPr txBox="1"/>
          <p:nvPr/>
        </p:nvSpPr>
        <p:spPr>
          <a:xfrm>
            <a:off x="1602128" y="247725"/>
            <a:ext cx="4783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감성코어 </a:t>
            </a:r>
            <a:r>
              <a:rPr b="1" lang="ko-KR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(1)학생대상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60" name="Google Shape;3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00" y="1024675"/>
            <a:ext cx="4930599" cy="28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3100" y="3149175"/>
            <a:ext cx="5223125" cy="30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62116" y="5929460"/>
            <a:ext cx="861784" cy="879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/>
          <p:nvPr>
            <p:ph idx="12" type="sldNum"/>
          </p:nvPr>
        </p:nvSpPr>
        <p:spPr>
          <a:xfrm>
            <a:off x="3398520" y="6591211"/>
            <a:ext cx="234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68" name="Google Shape;368;p34"/>
          <p:cNvSpPr/>
          <p:nvPr/>
        </p:nvSpPr>
        <p:spPr>
          <a:xfrm>
            <a:off x="178573" y="227983"/>
            <a:ext cx="1422900" cy="59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34"/>
          <p:cNvSpPr txBox="1"/>
          <p:nvPr/>
        </p:nvSpPr>
        <p:spPr>
          <a:xfrm>
            <a:off x="-135978" y="-108917"/>
            <a:ext cx="908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</a:rPr>
              <a:t>3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4"/>
          <p:cNvSpPr txBox="1"/>
          <p:nvPr>
            <p:ph type="ctrTitle"/>
          </p:nvPr>
        </p:nvSpPr>
        <p:spPr>
          <a:xfrm>
            <a:off x="882013" y="410666"/>
            <a:ext cx="791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ko-KR" sz="1600">
                <a:solidFill>
                  <a:schemeClr val="lt1"/>
                </a:solidFill>
              </a:rPr>
              <a:t>본론</a:t>
            </a:r>
            <a:endParaRPr/>
          </a:p>
        </p:txBody>
      </p:sp>
      <p:sp>
        <p:nvSpPr>
          <p:cNvPr id="371" name="Google Shape;371;p34"/>
          <p:cNvSpPr txBox="1"/>
          <p:nvPr/>
        </p:nvSpPr>
        <p:spPr>
          <a:xfrm>
            <a:off x="1602125" y="247725"/>
            <a:ext cx="5223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감성코어</a:t>
            </a: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ko-KR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(1)학생대상</a:t>
            </a:r>
            <a:endParaRPr b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72" name="Google Shape;3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00" y="1024675"/>
            <a:ext cx="4930599" cy="28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3100" y="3149175"/>
            <a:ext cx="5223125" cy="30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600" y="1024675"/>
            <a:ext cx="4930599" cy="2880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3100" y="3149175"/>
            <a:ext cx="5223149" cy="30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62116" y="5929460"/>
            <a:ext cx="861784" cy="879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"/>
          <p:cNvSpPr txBox="1"/>
          <p:nvPr>
            <p:ph idx="12" type="sldNum"/>
          </p:nvPr>
        </p:nvSpPr>
        <p:spPr>
          <a:xfrm>
            <a:off x="3398520" y="6591211"/>
            <a:ext cx="234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82" name="Google Shape;382;p35"/>
          <p:cNvSpPr/>
          <p:nvPr/>
        </p:nvSpPr>
        <p:spPr>
          <a:xfrm>
            <a:off x="178573" y="227983"/>
            <a:ext cx="1422900" cy="59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35"/>
          <p:cNvSpPr txBox="1"/>
          <p:nvPr/>
        </p:nvSpPr>
        <p:spPr>
          <a:xfrm>
            <a:off x="-135978" y="-108917"/>
            <a:ext cx="908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</a:rPr>
              <a:t>3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5"/>
          <p:cNvSpPr txBox="1"/>
          <p:nvPr>
            <p:ph type="ctrTitle"/>
          </p:nvPr>
        </p:nvSpPr>
        <p:spPr>
          <a:xfrm>
            <a:off x="882013" y="410666"/>
            <a:ext cx="791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ko-KR" sz="1600">
                <a:solidFill>
                  <a:schemeClr val="lt1"/>
                </a:solidFill>
              </a:rPr>
              <a:t>본론</a:t>
            </a:r>
            <a:endParaRPr/>
          </a:p>
        </p:txBody>
      </p:sp>
      <p:sp>
        <p:nvSpPr>
          <p:cNvPr id="385" name="Google Shape;385;p35"/>
          <p:cNvSpPr txBox="1"/>
          <p:nvPr/>
        </p:nvSpPr>
        <p:spPr>
          <a:xfrm>
            <a:off x="1602125" y="247725"/>
            <a:ext cx="3653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감성코어</a:t>
            </a:r>
            <a:r>
              <a:rPr b="1" lang="ko-KR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(1)학생대상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86" name="Google Shape;3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00" y="1024675"/>
            <a:ext cx="4930599" cy="28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3100" y="3149175"/>
            <a:ext cx="5223125" cy="30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600" y="1024675"/>
            <a:ext cx="4930599" cy="2880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3100" y="3149175"/>
            <a:ext cx="5223149" cy="30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600" y="1024675"/>
            <a:ext cx="4930616" cy="28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83100" y="3149175"/>
            <a:ext cx="5223125" cy="305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62116" y="5929460"/>
            <a:ext cx="861784" cy="879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6"/>
          <p:cNvSpPr txBox="1"/>
          <p:nvPr>
            <p:ph idx="12" type="sldNum"/>
          </p:nvPr>
        </p:nvSpPr>
        <p:spPr>
          <a:xfrm>
            <a:off x="3398520" y="6591211"/>
            <a:ext cx="234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98" name="Google Shape;398;p36"/>
          <p:cNvSpPr/>
          <p:nvPr/>
        </p:nvSpPr>
        <p:spPr>
          <a:xfrm>
            <a:off x="178573" y="227983"/>
            <a:ext cx="1422900" cy="59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p36"/>
          <p:cNvSpPr txBox="1"/>
          <p:nvPr/>
        </p:nvSpPr>
        <p:spPr>
          <a:xfrm>
            <a:off x="-135978" y="-108917"/>
            <a:ext cx="908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</a:rPr>
              <a:t>3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6"/>
          <p:cNvSpPr txBox="1"/>
          <p:nvPr>
            <p:ph type="ctrTitle"/>
          </p:nvPr>
        </p:nvSpPr>
        <p:spPr>
          <a:xfrm>
            <a:off x="882013" y="410666"/>
            <a:ext cx="791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ko-KR" sz="1600">
                <a:solidFill>
                  <a:schemeClr val="lt1"/>
                </a:solidFill>
              </a:rPr>
              <a:t>본론</a:t>
            </a:r>
            <a:endParaRPr/>
          </a:p>
        </p:txBody>
      </p:sp>
      <p:sp>
        <p:nvSpPr>
          <p:cNvPr id="401" name="Google Shape;401;p36"/>
          <p:cNvSpPr txBox="1"/>
          <p:nvPr/>
        </p:nvSpPr>
        <p:spPr>
          <a:xfrm>
            <a:off x="1602126" y="247725"/>
            <a:ext cx="3826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감성코어</a:t>
            </a:r>
            <a:r>
              <a:rPr b="1" lang="ko-KR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(1)학생대상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02" name="Google Shape;4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00" y="1024675"/>
            <a:ext cx="4930599" cy="28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3100" y="3149175"/>
            <a:ext cx="5223125" cy="30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600" y="1024675"/>
            <a:ext cx="4930599" cy="2880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3100" y="3149175"/>
            <a:ext cx="5223149" cy="30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600" y="1024675"/>
            <a:ext cx="4930616" cy="28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83100" y="3149175"/>
            <a:ext cx="5223125" cy="305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62116" y="5929460"/>
            <a:ext cx="861784" cy="879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9075" y="1024675"/>
            <a:ext cx="4930599" cy="2880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83100" y="3149175"/>
            <a:ext cx="5223062" cy="30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"/>
          <p:cNvSpPr txBox="1"/>
          <p:nvPr>
            <p:ph idx="12" type="sldNum"/>
          </p:nvPr>
        </p:nvSpPr>
        <p:spPr>
          <a:xfrm>
            <a:off x="3398520" y="6591211"/>
            <a:ext cx="234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6" name="Google Shape;416;p37"/>
          <p:cNvSpPr/>
          <p:nvPr/>
        </p:nvSpPr>
        <p:spPr>
          <a:xfrm>
            <a:off x="178573" y="227983"/>
            <a:ext cx="1422900" cy="59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p37"/>
          <p:cNvSpPr txBox="1"/>
          <p:nvPr/>
        </p:nvSpPr>
        <p:spPr>
          <a:xfrm>
            <a:off x="-135978" y="-108917"/>
            <a:ext cx="908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</a:rPr>
              <a:t>3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7"/>
          <p:cNvSpPr txBox="1"/>
          <p:nvPr>
            <p:ph type="ctrTitle"/>
          </p:nvPr>
        </p:nvSpPr>
        <p:spPr>
          <a:xfrm>
            <a:off x="882013" y="410666"/>
            <a:ext cx="791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ko-KR" sz="1600">
                <a:solidFill>
                  <a:schemeClr val="lt1"/>
                </a:solidFill>
              </a:rPr>
              <a:t>본론</a:t>
            </a:r>
            <a:endParaRPr/>
          </a:p>
        </p:txBody>
      </p:sp>
      <p:sp>
        <p:nvSpPr>
          <p:cNvPr id="419" name="Google Shape;419;p37"/>
          <p:cNvSpPr txBox="1"/>
          <p:nvPr/>
        </p:nvSpPr>
        <p:spPr>
          <a:xfrm>
            <a:off x="1602127" y="247725"/>
            <a:ext cx="414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감성코어</a:t>
            </a:r>
            <a:r>
              <a:rPr b="1" lang="ko-KR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(1)학생대상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20" name="Google Shape;42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2116" y="5929460"/>
            <a:ext cx="861784" cy="879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300" y="1727512"/>
            <a:ext cx="4143300" cy="395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2125" y="1567250"/>
            <a:ext cx="4845325" cy="428913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423" name="Google Shape;423;p37"/>
          <p:cNvCxnSpPr/>
          <p:nvPr/>
        </p:nvCxnSpPr>
        <p:spPr>
          <a:xfrm rot="10800000">
            <a:off x="3019925" y="1993350"/>
            <a:ext cx="35703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37"/>
          <p:cNvCxnSpPr/>
          <p:nvPr/>
        </p:nvCxnSpPr>
        <p:spPr>
          <a:xfrm flipH="1">
            <a:off x="3034700" y="4165375"/>
            <a:ext cx="2246400" cy="11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8"/>
          <p:cNvSpPr txBox="1"/>
          <p:nvPr>
            <p:ph idx="12" type="sldNum"/>
          </p:nvPr>
        </p:nvSpPr>
        <p:spPr>
          <a:xfrm>
            <a:off x="3398520" y="6591211"/>
            <a:ext cx="234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30" name="Google Shape;430;p38"/>
          <p:cNvSpPr/>
          <p:nvPr/>
        </p:nvSpPr>
        <p:spPr>
          <a:xfrm>
            <a:off x="178573" y="227983"/>
            <a:ext cx="1422900" cy="59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38"/>
          <p:cNvSpPr txBox="1"/>
          <p:nvPr/>
        </p:nvSpPr>
        <p:spPr>
          <a:xfrm>
            <a:off x="-135978" y="-108917"/>
            <a:ext cx="908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</a:rPr>
              <a:t>3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8"/>
          <p:cNvSpPr txBox="1"/>
          <p:nvPr>
            <p:ph type="ctrTitle"/>
          </p:nvPr>
        </p:nvSpPr>
        <p:spPr>
          <a:xfrm>
            <a:off x="882013" y="410666"/>
            <a:ext cx="791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ko-KR" sz="1600">
                <a:solidFill>
                  <a:schemeClr val="lt1"/>
                </a:solidFill>
              </a:rPr>
              <a:t>본론</a:t>
            </a:r>
            <a:endParaRPr/>
          </a:p>
        </p:txBody>
      </p:sp>
      <p:sp>
        <p:nvSpPr>
          <p:cNvPr id="433" name="Google Shape;433;p38"/>
          <p:cNvSpPr txBox="1"/>
          <p:nvPr/>
        </p:nvSpPr>
        <p:spPr>
          <a:xfrm>
            <a:off x="1602127" y="247725"/>
            <a:ext cx="414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감성코어</a:t>
            </a:r>
            <a:r>
              <a:rPr b="1" lang="ko-KR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(2)직원대상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34" name="Google Shape;43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2116" y="5929460"/>
            <a:ext cx="861784" cy="879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075" y="1218408"/>
            <a:ext cx="7959802" cy="4650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 txBox="1"/>
          <p:nvPr>
            <p:ph idx="12" type="sldNum"/>
          </p:nvPr>
        </p:nvSpPr>
        <p:spPr>
          <a:xfrm>
            <a:off x="3398520" y="6591211"/>
            <a:ext cx="234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41" name="Google Shape;441;p39"/>
          <p:cNvSpPr/>
          <p:nvPr/>
        </p:nvSpPr>
        <p:spPr>
          <a:xfrm>
            <a:off x="178573" y="227983"/>
            <a:ext cx="1422900" cy="59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39"/>
          <p:cNvSpPr txBox="1"/>
          <p:nvPr/>
        </p:nvSpPr>
        <p:spPr>
          <a:xfrm>
            <a:off x="-135978" y="-108917"/>
            <a:ext cx="908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</a:rPr>
              <a:t>3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9"/>
          <p:cNvSpPr txBox="1"/>
          <p:nvPr>
            <p:ph type="ctrTitle"/>
          </p:nvPr>
        </p:nvSpPr>
        <p:spPr>
          <a:xfrm>
            <a:off x="882013" y="410666"/>
            <a:ext cx="791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ko-KR" sz="1600">
                <a:solidFill>
                  <a:schemeClr val="lt1"/>
                </a:solidFill>
              </a:rPr>
              <a:t>본론</a:t>
            </a:r>
            <a:endParaRPr/>
          </a:p>
        </p:txBody>
      </p:sp>
      <p:sp>
        <p:nvSpPr>
          <p:cNvPr id="444" name="Google Shape;444;p39"/>
          <p:cNvSpPr txBox="1"/>
          <p:nvPr/>
        </p:nvSpPr>
        <p:spPr>
          <a:xfrm>
            <a:off x="1602127" y="247725"/>
            <a:ext cx="414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감성코어</a:t>
            </a:r>
            <a:r>
              <a:rPr b="1" lang="ko-KR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(2)직원대상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45" name="Google Shape;44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2116" y="5929460"/>
            <a:ext cx="861784" cy="879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825" y="1105425"/>
            <a:ext cx="8051024" cy="454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0"/>
          <p:cNvSpPr txBox="1"/>
          <p:nvPr>
            <p:ph idx="12" type="sldNum"/>
          </p:nvPr>
        </p:nvSpPr>
        <p:spPr>
          <a:xfrm>
            <a:off x="3398520" y="6591211"/>
            <a:ext cx="234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52" name="Google Shape;452;p40"/>
          <p:cNvSpPr/>
          <p:nvPr/>
        </p:nvSpPr>
        <p:spPr>
          <a:xfrm>
            <a:off x="178573" y="227983"/>
            <a:ext cx="1422900" cy="59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40"/>
          <p:cNvSpPr txBox="1"/>
          <p:nvPr/>
        </p:nvSpPr>
        <p:spPr>
          <a:xfrm>
            <a:off x="-135978" y="-108917"/>
            <a:ext cx="908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</a:rPr>
              <a:t>3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0"/>
          <p:cNvSpPr txBox="1"/>
          <p:nvPr>
            <p:ph type="ctrTitle"/>
          </p:nvPr>
        </p:nvSpPr>
        <p:spPr>
          <a:xfrm>
            <a:off x="882013" y="410666"/>
            <a:ext cx="791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ko-KR" sz="1600">
                <a:solidFill>
                  <a:schemeClr val="lt1"/>
                </a:solidFill>
              </a:rPr>
              <a:t>본론</a:t>
            </a:r>
            <a:endParaRPr/>
          </a:p>
        </p:txBody>
      </p:sp>
      <p:sp>
        <p:nvSpPr>
          <p:cNvPr id="455" name="Google Shape;455;p40"/>
          <p:cNvSpPr txBox="1"/>
          <p:nvPr/>
        </p:nvSpPr>
        <p:spPr>
          <a:xfrm>
            <a:off x="1602127" y="247725"/>
            <a:ext cx="414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감성코어</a:t>
            </a:r>
            <a:r>
              <a:rPr b="1" lang="ko-KR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(2)직원대상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56" name="Google Shape;45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2116" y="5929460"/>
            <a:ext cx="861784" cy="879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300" y="1296500"/>
            <a:ext cx="5666026" cy="45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7250" y="1296500"/>
            <a:ext cx="3726751" cy="3466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9" name="Google Shape;459;p40"/>
          <p:cNvCxnSpPr/>
          <p:nvPr/>
        </p:nvCxnSpPr>
        <p:spPr>
          <a:xfrm flipH="1" rot="10800000">
            <a:off x="3515450" y="1567625"/>
            <a:ext cx="1832700" cy="10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40"/>
          <p:cNvCxnSpPr/>
          <p:nvPr/>
        </p:nvCxnSpPr>
        <p:spPr>
          <a:xfrm>
            <a:off x="3515450" y="4508600"/>
            <a:ext cx="1867200" cy="2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 txBox="1"/>
          <p:nvPr>
            <p:ph idx="12" type="sldNum"/>
          </p:nvPr>
        </p:nvSpPr>
        <p:spPr>
          <a:xfrm>
            <a:off x="3398520" y="6591211"/>
            <a:ext cx="234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66" name="Google Shape;466;p41"/>
          <p:cNvSpPr/>
          <p:nvPr/>
        </p:nvSpPr>
        <p:spPr>
          <a:xfrm>
            <a:off x="178573" y="227983"/>
            <a:ext cx="1422900" cy="59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p41"/>
          <p:cNvSpPr txBox="1"/>
          <p:nvPr/>
        </p:nvSpPr>
        <p:spPr>
          <a:xfrm>
            <a:off x="-135978" y="-108917"/>
            <a:ext cx="908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</a:rPr>
              <a:t>3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1"/>
          <p:cNvSpPr txBox="1"/>
          <p:nvPr>
            <p:ph type="ctrTitle"/>
          </p:nvPr>
        </p:nvSpPr>
        <p:spPr>
          <a:xfrm>
            <a:off x="882013" y="410666"/>
            <a:ext cx="791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ko-KR" sz="1600">
                <a:solidFill>
                  <a:schemeClr val="lt1"/>
                </a:solidFill>
              </a:rPr>
              <a:t>본론</a:t>
            </a:r>
            <a:endParaRPr/>
          </a:p>
        </p:txBody>
      </p:sp>
      <p:sp>
        <p:nvSpPr>
          <p:cNvPr id="469" name="Google Shape;469;p41"/>
          <p:cNvSpPr txBox="1"/>
          <p:nvPr/>
        </p:nvSpPr>
        <p:spPr>
          <a:xfrm>
            <a:off x="1602127" y="247725"/>
            <a:ext cx="414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감성코어</a:t>
            </a:r>
            <a:r>
              <a:rPr b="1" lang="ko-KR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(3)결과 비교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70" name="Google Shape;47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2116" y="5929460"/>
            <a:ext cx="861784" cy="879608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41"/>
          <p:cNvSpPr txBox="1"/>
          <p:nvPr/>
        </p:nvSpPr>
        <p:spPr>
          <a:xfrm>
            <a:off x="1175650" y="2063175"/>
            <a:ext cx="7491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학생들이 느끼는 기본메뉴의 종류 - 적다62% 적절하다38% 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직원분들이 느끼는 기본메뉴 증가에 대한 생각- 긍정100% 부정0%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학생들이 느끼는 음식의 맛 - 긍정70% 부정30%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1.감성코어의 매일 제공되는 기본메뉴를 증가시키는 것이 긍정적인 결과를 가져 올 수 있다고 볼 수 있다. 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2.학생들이 느끼는 음식의 맛에 대해서도 대부분 긍정적이기 때문에 기본 메뉴의 종류를 증가시키고 동시에 주어진 예산에서 가능한 만큼의 기존의 기본메뉴의 양도 조정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감성코어의 수입과 학생들의 수요는 극명하게 증가 할 수 있는 가능성이 있다.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72" name="Google Shape;472;p41"/>
          <p:cNvCxnSpPr/>
          <p:nvPr/>
        </p:nvCxnSpPr>
        <p:spPr>
          <a:xfrm flipH="1">
            <a:off x="2368675" y="2893075"/>
            <a:ext cx="11400" cy="3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41"/>
          <p:cNvCxnSpPr/>
          <p:nvPr/>
        </p:nvCxnSpPr>
        <p:spPr>
          <a:xfrm>
            <a:off x="2374375" y="4139125"/>
            <a:ext cx="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3398520" y="6591211"/>
            <a:ext cx="2346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178573" y="227983"/>
            <a:ext cx="1422939" cy="594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-135978" y="-108917"/>
            <a:ext cx="907969" cy="1082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 txBox="1"/>
          <p:nvPr>
            <p:ph type="ctrTitle"/>
          </p:nvPr>
        </p:nvSpPr>
        <p:spPr>
          <a:xfrm>
            <a:off x="882013" y="410666"/>
            <a:ext cx="791507" cy="421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ko-KR" sz="1600">
                <a:solidFill>
                  <a:schemeClr val="lt1"/>
                </a:solidFill>
              </a:rPr>
              <a:t>서론</a:t>
            </a:r>
            <a:endParaRPr/>
          </a:p>
        </p:txBody>
      </p:sp>
      <p:pic>
        <p:nvPicPr>
          <p:cNvPr id="135" name="Google Shape;13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2116" y="5929460"/>
            <a:ext cx="861784" cy="87960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1602120" y="247714"/>
            <a:ext cx="316835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 선정 배경</a:t>
            </a:r>
            <a:endParaRPr b="1"/>
          </a:p>
        </p:txBody>
      </p:sp>
      <p:pic>
        <p:nvPicPr>
          <p:cNvPr id="137" name="Google Shape;13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775" y="2039600"/>
            <a:ext cx="8047199" cy="32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2"/>
          <p:cNvSpPr txBox="1"/>
          <p:nvPr>
            <p:ph idx="12" type="sldNum"/>
          </p:nvPr>
        </p:nvSpPr>
        <p:spPr>
          <a:xfrm>
            <a:off x="3398520" y="6591211"/>
            <a:ext cx="234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79" name="Google Shape;479;p42"/>
          <p:cNvSpPr/>
          <p:nvPr/>
        </p:nvSpPr>
        <p:spPr>
          <a:xfrm>
            <a:off x="178573" y="227983"/>
            <a:ext cx="1422900" cy="59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42"/>
          <p:cNvSpPr txBox="1"/>
          <p:nvPr/>
        </p:nvSpPr>
        <p:spPr>
          <a:xfrm>
            <a:off x="-135978" y="-108917"/>
            <a:ext cx="908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</a:rPr>
              <a:t>3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2"/>
          <p:cNvSpPr txBox="1"/>
          <p:nvPr>
            <p:ph type="ctrTitle"/>
          </p:nvPr>
        </p:nvSpPr>
        <p:spPr>
          <a:xfrm>
            <a:off x="882013" y="410666"/>
            <a:ext cx="791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ko-KR" sz="1600">
                <a:solidFill>
                  <a:schemeClr val="lt1"/>
                </a:solidFill>
              </a:rPr>
              <a:t>본론</a:t>
            </a:r>
            <a:endParaRPr/>
          </a:p>
        </p:txBody>
      </p:sp>
      <p:sp>
        <p:nvSpPr>
          <p:cNvPr id="482" name="Google Shape;482;p42"/>
          <p:cNvSpPr txBox="1"/>
          <p:nvPr/>
        </p:nvSpPr>
        <p:spPr>
          <a:xfrm>
            <a:off x="1602127" y="247725"/>
            <a:ext cx="414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감성코어</a:t>
            </a:r>
            <a:r>
              <a:rPr b="1" lang="ko-KR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(3)결과 비교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83" name="Google Shape;48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2116" y="5929460"/>
            <a:ext cx="861784" cy="879608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2"/>
          <p:cNvSpPr txBox="1"/>
          <p:nvPr/>
        </p:nvSpPr>
        <p:spPr>
          <a:xfrm>
            <a:off x="1060375" y="1763475"/>
            <a:ext cx="7491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학생들이 느끼는 직원 분들이 친절한가- 긍정88% 부정 12%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직원분들이 느끼는 학생들의 예의가 바른가- 긍정 90% 부정 10%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1.감성코어에서는 학우 분들과 직원분들이 서로를 존중하면서 생활하는 것을 확인할 수 있다.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2.학생들이 느끼는 직원들의 불친절성의 비율과 직원분들이 느끼는 학생들의 예의가 바르지 않다고 느끼는 비율이 둘다 약10%로 비슷한것으로 보아 서로를 존중하지 않아 발생하는 기분 상함일 수 있다고 예상할 수 있다. 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학우분들이 조금더 예의 바르게 행동 할 수 있도록 유도하는 포스터 같은 것들을 식권을 뽑는 기계 앞에 붙여놓거나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직원분들 또한 학우분들을 조금 더 존중 해 줄 수 있도록 일을 하시는 곳의 분위기를 바꾸어 주면 거의 100%의 서로를 존중하는 느낌을 받을 수 있도록 할 수 있다.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85" name="Google Shape;485;p42"/>
          <p:cNvCxnSpPr/>
          <p:nvPr/>
        </p:nvCxnSpPr>
        <p:spPr>
          <a:xfrm flipH="1">
            <a:off x="2368675" y="2374400"/>
            <a:ext cx="11400" cy="3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42"/>
          <p:cNvCxnSpPr/>
          <p:nvPr/>
        </p:nvCxnSpPr>
        <p:spPr>
          <a:xfrm>
            <a:off x="2374375" y="3597425"/>
            <a:ext cx="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"/>
          <p:cNvSpPr txBox="1"/>
          <p:nvPr>
            <p:ph idx="12" type="sldNum"/>
          </p:nvPr>
        </p:nvSpPr>
        <p:spPr>
          <a:xfrm>
            <a:off x="3398520" y="6591211"/>
            <a:ext cx="234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92" name="Google Shape;492;p43"/>
          <p:cNvSpPr/>
          <p:nvPr/>
        </p:nvSpPr>
        <p:spPr>
          <a:xfrm>
            <a:off x="178573" y="227983"/>
            <a:ext cx="1422900" cy="59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p43"/>
          <p:cNvSpPr txBox="1"/>
          <p:nvPr/>
        </p:nvSpPr>
        <p:spPr>
          <a:xfrm>
            <a:off x="-135978" y="-108917"/>
            <a:ext cx="908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</a:rPr>
              <a:t>4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43"/>
          <p:cNvSpPr txBox="1"/>
          <p:nvPr>
            <p:ph type="ctrTitle"/>
          </p:nvPr>
        </p:nvSpPr>
        <p:spPr>
          <a:xfrm>
            <a:off x="882013" y="410666"/>
            <a:ext cx="791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ko-KR" sz="1600">
                <a:solidFill>
                  <a:schemeClr val="lt1"/>
                </a:solidFill>
              </a:rPr>
              <a:t>결론</a:t>
            </a:r>
            <a:endParaRPr/>
          </a:p>
        </p:txBody>
      </p:sp>
      <p:sp>
        <p:nvSpPr>
          <p:cNvPr id="495" name="Google Shape;495;p43"/>
          <p:cNvSpPr txBox="1"/>
          <p:nvPr/>
        </p:nvSpPr>
        <p:spPr>
          <a:xfrm>
            <a:off x="2030663" y="1588275"/>
            <a:ext cx="67692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대학 구내식당에 대한 대학생의 가격 민감도에 관한 연구 논문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96" name="Google Shape;49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6541" y="5897710"/>
            <a:ext cx="861784" cy="87960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3"/>
          <p:cNvSpPr txBox="1"/>
          <p:nvPr/>
        </p:nvSpPr>
        <p:spPr>
          <a:xfrm>
            <a:off x="1602124" y="247725"/>
            <a:ext cx="7169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선행연구 조사와 설문조사 비교</a:t>
            </a: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8" name="Google Shape;498;p43"/>
          <p:cNvSpPr/>
          <p:nvPr/>
        </p:nvSpPr>
        <p:spPr>
          <a:xfrm>
            <a:off x="3971850" y="2306950"/>
            <a:ext cx="457200" cy="1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3"/>
          <p:cNvSpPr/>
          <p:nvPr/>
        </p:nvSpPr>
        <p:spPr>
          <a:xfrm>
            <a:off x="3971850" y="2584025"/>
            <a:ext cx="457200" cy="1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0" name="Google Shape;50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335" y="2159350"/>
            <a:ext cx="5333740" cy="29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4"/>
          <p:cNvSpPr txBox="1"/>
          <p:nvPr>
            <p:ph idx="12" type="sldNum"/>
          </p:nvPr>
        </p:nvSpPr>
        <p:spPr>
          <a:xfrm>
            <a:off x="3398520" y="6591211"/>
            <a:ext cx="234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06" name="Google Shape;506;p44"/>
          <p:cNvSpPr/>
          <p:nvPr/>
        </p:nvSpPr>
        <p:spPr>
          <a:xfrm>
            <a:off x="178573" y="227983"/>
            <a:ext cx="1422900" cy="59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p44"/>
          <p:cNvSpPr txBox="1"/>
          <p:nvPr/>
        </p:nvSpPr>
        <p:spPr>
          <a:xfrm>
            <a:off x="-135978" y="-108917"/>
            <a:ext cx="908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</a:rPr>
              <a:t>4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44"/>
          <p:cNvSpPr txBox="1"/>
          <p:nvPr>
            <p:ph type="ctrTitle"/>
          </p:nvPr>
        </p:nvSpPr>
        <p:spPr>
          <a:xfrm>
            <a:off x="882013" y="410666"/>
            <a:ext cx="791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ko-KR" sz="1600">
                <a:solidFill>
                  <a:schemeClr val="lt1"/>
                </a:solidFill>
              </a:rPr>
              <a:t>결론</a:t>
            </a:r>
            <a:endParaRPr/>
          </a:p>
        </p:txBody>
      </p:sp>
      <p:pic>
        <p:nvPicPr>
          <p:cNvPr id="509" name="Google Shape;50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6541" y="5897710"/>
            <a:ext cx="861784" cy="879608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4"/>
          <p:cNvSpPr txBox="1"/>
          <p:nvPr/>
        </p:nvSpPr>
        <p:spPr>
          <a:xfrm>
            <a:off x="1602124" y="247725"/>
            <a:ext cx="7169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선행연구 조사와 설문조사 비교 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1" name="Google Shape;511;p44"/>
          <p:cNvSpPr txBox="1"/>
          <p:nvPr/>
        </p:nvSpPr>
        <p:spPr>
          <a:xfrm>
            <a:off x="1267850" y="119087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선행연구조사 자료: 만족도에 따른 가격 민감도 분석 부분을 참고하였을 때 구내식당에 대한 만족감이 높을 수록 더 높은 가격 자불 용의를 보임..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2" name="Google Shape;512;p44"/>
          <p:cNvSpPr txBox="1"/>
          <p:nvPr/>
        </p:nvSpPr>
        <p:spPr>
          <a:xfrm>
            <a:off x="67150" y="2886475"/>
            <a:ext cx="8915400" cy="3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e스퀘어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3000원 이상 3500원 미만(51%), 3000원 미만(33%)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이스퀘어는 두 번째로 많은 비율을 차지했던 수용가격대가 3000원 미만인 것으로 보아 학식당에 대한 학생들의 만족도가 낮다는 것을 알 수 있음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감성코어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3000원 이상 3500원 미만(51%), 3500원 이상 4000원 미만(26%)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감성코어는 두 번째로 많은 비율을 차지했던 수용가격대가 3500원이상 4000원 미만인 것으로 보아 학식당에 대한 학생들의 만족도가 비교적 높다는 것을 알수 있다. 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4"/>
          <p:cNvSpPr/>
          <p:nvPr/>
        </p:nvSpPr>
        <p:spPr>
          <a:xfrm>
            <a:off x="2412725" y="2179688"/>
            <a:ext cx="985800" cy="421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4"/>
          <p:cNvSpPr/>
          <p:nvPr/>
        </p:nvSpPr>
        <p:spPr>
          <a:xfrm>
            <a:off x="5680550" y="2179675"/>
            <a:ext cx="985800" cy="421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5"/>
          <p:cNvSpPr txBox="1"/>
          <p:nvPr>
            <p:ph idx="12" type="sldNum"/>
          </p:nvPr>
        </p:nvSpPr>
        <p:spPr>
          <a:xfrm>
            <a:off x="3398520" y="6591211"/>
            <a:ext cx="234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20" name="Google Shape;520;p45"/>
          <p:cNvSpPr/>
          <p:nvPr/>
        </p:nvSpPr>
        <p:spPr>
          <a:xfrm>
            <a:off x="178573" y="227983"/>
            <a:ext cx="1422900" cy="59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p45"/>
          <p:cNvSpPr txBox="1"/>
          <p:nvPr/>
        </p:nvSpPr>
        <p:spPr>
          <a:xfrm>
            <a:off x="-135978" y="-108917"/>
            <a:ext cx="908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</a:rPr>
              <a:t>5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5"/>
          <p:cNvSpPr txBox="1"/>
          <p:nvPr>
            <p:ph type="ctrTitle"/>
          </p:nvPr>
        </p:nvSpPr>
        <p:spPr>
          <a:xfrm>
            <a:off x="882013" y="410666"/>
            <a:ext cx="791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ko-KR" sz="1600">
                <a:solidFill>
                  <a:schemeClr val="lt1"/>
                </a:solidFill>
              </a:rPr>
              <a:t>결론</a:t>
            </a:r>
            <a:endParaRPr/>
          </a:p>
        </p:txBody>
      </p:sp>
      <p:pic>
        <p:nvPicPr>
          <p:cNvPr id="523" name="Google Shape;52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6541" y="5897710"/>
            <a:ext cx="861784" cy="87960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5"/>
          <p:cNvSpPr txBox="1"/>
          <p:nvPr/>
        </p:nvSpPr>
        <p:spPr>
          <a:xfrm>
            <a:off x="1602124" y="247725"/>
            <a:ext cx="5567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가설비교</a:t>
            </a: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25" name="Google Shape;52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475" y="2277589"/>
            <a:ext cx="6839532" cy="230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45"/>
          <p:cNvSpPr txBox="1"/>
          <p:nvPr/>
        </p:nvSpPr>
        <p:spPr>
          <a:xfrm>
            <a:off x="3322325" y="4572400"/>
            <a:ext cx="41850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우리의 가설과 동일하게 결과가 나왔다.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6"/>
          <p:cNvSpPr txBox="1"/>
          <p:nvPr>
            <p:ph idx="12" type="sldNum"/>
          </p:nvPr>
        </p:nvSpPr>
        <p:spPr>
          <a:xfrm>
            <a:off x="3398520" y="6591211"/>
            <a:ext cx="234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32" name="Google Shape;532;p46"/>
          <p:cNvSpPr/>
          <p:nvPr/>
        </p:nvSpPr>
        <p:spPr>
          <a:xfrm>
            <a:off x="178573" y="227983"/>
            <a:ext cx="1422900" cy="59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" name="Google Shape;533;p46"/>
          <p:cNvSpPr txBox="1"/>
          <p:nvPr/>
        </p:nvSpPr>
        <p:spPr>
          <a:xfrm>
            <a:off x="-135978" y="-108917"/>
            <a:ext cx="908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</a:rPr>
              <a:t>5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46"/>
          <p:cNvSpPr txBox="1"/>
          <p:nvPr>
            <p:ph type="ctrTitle"/>
          </p:nvPr>
        </p:nvSpPr>
        <p:spPr>
          <a:xfrm>
            <a:off x="882013" y="410666"/>
            <a:ext cx="791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ko-KR" sz="1600">
                <a:solidFill>
                  <a:schemeClr val="lt1"/>
                </a:solidFill>
              </a:rPr>
              <a:t>결론</a:t>
            </a:r>
            <a:endParaRPr/>
          </a:p>
        </p:txBody>
      </p:sp>
      <p:pic>
        <p:nvPicPr>
          <p:cNvPr id="535" name="Google Shape;53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6541" y="5897710"/>
            <a:ext cx="861784" cy="879608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46"/>
          <p:cNvSpPr txBox="1"/>
          <p:nvPr/>
        </p:nvSpPr>
        <p:spPr>
          <a:xfrm>
            <a:off x="1602124" y="247725"/>
            <a:ext cx="5567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가설비교</a:t>
            </a: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37" name="Google Shape;53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8626" y="1290800"/>
            <a:ext cx="6426950" cy="216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1563" y="4038596"/>
            <a:ext cx="6426957" cy="216391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6"/>
          <p:cNvSpPr txBox="1"/>
          <p:nvPr/>
        </p:nvSpPr>
        <p:spPr>
          <a:xfrm>
            <a:off x="3550925" y="5373900"/>
            <a:ext cx="41850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우리의 가설과 같은 방향으로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결과가 나왔다.</a:t>
            </a:r>
            <a:endParaRPr/>
          </a:p>
        </p:txBody>
      </p:sp>
      <p:sp>
        <p:nvSpPr>
          <p:cNvPr id="540" name="Google Shape;540;p46"/>
          <p:cNvSpPr txBox="1"/>
          <p:nvPr/>
        </p:nvSpPr>
        <p:spPr>
          <a:xfrm>
            <a:off x="3550925" y="2954513"/>
            <a:ext cx="41850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생각보다 많은 학우분들이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학생 식당의 음식의 맛에 대해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긍정적이었다</a:t>
            </a:r>
            <a:r>
              <a:rPr lang="ko-KR"/>
              <a:t>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7"/>
          <p:cNvSpPr txBox="1"/>
          <p:nvPr>
            <p:ph idx="12" type="sldNum"/>
          </p:nvPr>
        </p:nvSpPr>
        <p:spPr>
          <a:xfrm>
            <a:off x="3398520" y="6591211"/>
            <a:ext cx="234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46" name="Google Shape;546;p47"/>
          <p:cNvSpPr/>
          <p:nvPr/>
        </p:nvSpPr>
        <p:spPr>
          <a:xfrm>
            <a:off x="178573" y="227983"/>
            <a:ext cx="1422900" cy="59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" name="Google Shape;547;p47"/>
          <p:cNvSpPr txBox="1"/>
          <p:nvPr/>
        </p:nvSpPr>
        <p:spPr>
          <a:xfrm>
            <a:off x="-135978" y="-108917"/>
            <a:ext cx="908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</a:rPr>
              <a:t>5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7"/>
          <p:cNvSpPr txBox="1"/>
          <p:nvPr>
            <p:ph type="ctrTitle"/>
          </p:nvPr>
        </p:nvSpPr>
        <p:spPr>
          <a:xfrm>
            <a:off x="882013" y="410666"/>
            <a:ext cx="791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ko-KR" sz="1600">
                <a:solidFill>
                  <a:schemeClr val="lt1"/>
                </a:solidFill>
              </a:rPr>
              <a:t>결론</a:t>
            </a:r>
            <a:endParaRPr/>
          </a:p>
        </p:txBody>
      </p:sp>
      <p:sp>
        <p:nvSpPr>
          <p:cNvPr id="549" name="Google Shape;549;p47"/>
          <p:cNvSpPr txBox="1"/>
          <p:nvPr/>
        </p:nvSpPr>
        <p:spPr>
          <a:xfrm>
            <a:off x="1060375" y="1330550"/>
            <a:ext cx="7307400" cy="49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각 학생들의 한달 생활비를 조사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그 생활비의 얼마 정도를 식사에 사용을 하는지 알아 보는 질문은 추가 하는 것이 필요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음식의 양과 관련하여 중의적인 질문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음식의 양이 많아서 적절하지 않은지, 음식의 양이 적어서 적절하지 않은지에 대해서 조사 미흡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3.가격 범위 값의 설정 오류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항목에 플랜비와 같은 고가격대 식당을 넣어 놨음에도 가격 범위를 4500원 까지만 설정해 놓음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50" name="Google Shape;55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6541" y="5897710"/>
            <a:ext cx="861784" cy="879608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47"/>
          <p:cNvSpPr txBox="1"/>
          <p:nvPr/>
        </p:nvSpPr>
        <p:spPr>
          <a:xfrm>
            <a:off x="1602127" y="247725"/>
            <a:ext cx="414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피드백 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52" name="Google Shape;552;p47"/>
          <p:cNvCxnSpPr/>
          <p:nvPr/>
        </p:nvCxnSpPr>
        <p:spPr>
          <a:xfrm flipH="1" rot="10800000">
            <a:off x="1200750" y="2151025"/>
            <a:ext cx="5649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47"/>
          <p:cNvCxnSpPr/>
          <p:nvPr/>
        </p:nvCxnSpPr>
        <p:spPr>
          <a:xfrm flipH="1" rot="10800000">
            <a:off x="1200750" y="3949725"/>
            <a:ext cx="5649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47"/>
          <p:cNvCxnSpPr/>
          <p:nvPr/>
        </p:nvCxnSpPr>
        <p:spPr>
          <a:xfrm>
            <a:off x="1211700" y="5143525"/>
            <a:ext cx="54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8"/>
          <p:cNvSpPr txBox="1"/>
          <p:nvPr>
            <p:ph idx="12" type="sldNum"/>
          </p:nvPr>
        </p:nvSpPr>
        <p:spPr>
          <a:xfrm>
            <a:off x="3398520" y="6591211"/>
            <a:ext cx="2346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60" name="Google Shape;560;p48"/>
          <p:cNvSpPr/>
          <p:nvPr/>
        </p:nvSpPr>
        <p:spPr>
          <a:xfrm>
            <a:off x="178573" y="227983"/>
            <a:ext cx="1422939" cy="594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1" name="Google Shape;561;p48"/>
          <p:cNvSpPr txBox="1"/>
          <p:nvPr/>
        </p:nvSpPr>
        <p:spPr>
          <a:xfrm>
            <a:off x="-135978" y="-108917"/>
            <a:ext cx="907969" cy="1082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</a:rPr>
              <a:t>5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48"/>
          <p:cNvSpPr txBox="1"/>
          <p:nvPr>
            <p:ph type="ctrTitle"/>
          </p:nvPr>
        </p:nvSpPr>
        <p:spPr>
          <a:xfrm>
            <a:off x="882013" y="410666"/>
            <a:ext cx="791507" cy="421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ko-KR" sz="1600">
                <a:solidFill>
                  <a:schemeClr val="lt1"/>
                </a:solidFill>
              </a:rPr>
              <a:t>결론</a:t>
            </a:r>
            <a:endParaRPr/>
          </a:p>
        </p:txBody>
      </p:sp>
      <p:sp>
        <p:nvSpPr>
          <p:cNvPr id="563" name="Google Shape;563;p48"/>
          <p:cNvSpPr txBox="1"/>
          <p:nvPr/>
        </p:nvSpPr>
        <p:spPr>
          <a:xfrm>
            <a:off x="1060375" y="1330550"/>
            <a:ext cx="7307400" cy="49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</a:t>
            </a: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학교 예산을 고려하여 음식의 가격을 500원정도 씩 내릴 수 있는 방법을 도출 필요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그 가격을 채우기 위해 기본 메뉴의 수를 증가 시켜 더 많은 학생들이 학생 식당을 찾도록 하는 방안 (ex. 이벤트,쿠폰,마일리지)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서서 먹을 수 있는 책상등을 마련하여 좌석의 수 문제 완화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4. 식권을 뽑을 수 있는 기계의 수를 증가시키는 방안 고려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5. 직원분들의 후생를 위해 주방시설 교체에 대한 구체적인 논의가 필요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6. 학생들에게 조금 더 예의 있게 행동 할 수 있도록 예의와 관련된 포스터나 문구를 벽과 식탁에 마련하는 방안 논의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64" name="Google Shape;56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6541" y="5897710"/>
            <a:ext cx="861784" cy="879608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48"/>
          <p:cNvSpPr txBox="1"/>
          <p:nvPr/>
        </p:nvSpPr>
        <p:spPr>
          <a:xfrm>
            <a:off x="1602127" y="247725"/>
            <a:ext cx="414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앞으로의 방향 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9"/>
          <p:cNvSpPr/>
          <p:nvPr/>
        </p:nvSpPr>
        <p:spPr>
          <a:xfrm>
            <a:off x="4059150" y="2701225"/>
            <a:ext cx="1025700" cy="979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9"/>
          <p:cNvSpPr txBox="1"/>
          <p:nvPr/>
        </p:nvSpPr>
        <p:spPr>
          <a:xfrm>
            <a:off x="685800" y="3580855"/>
            <a:ext cx="7772400" cy="712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Thank’s for listening</a:t>
            </a:r>
            <a:endParaRPr b="1"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2" name="Google Shape;572;p49"/>
          <p:cNvSpPr txBox="1"/>
          <p:nvPr/>
        </p:nvSpPr>
        <p:spPr>
          <a:xfrm>
            <a:off x="1872816" y="6021288"/>
            <a:ext cx="5398368" cy="550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-KR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Date. 201</a:t>
            </a:r>
            <a:r>
              <a:rPr lang="ko-KR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9.05.08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-KR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e-score</a:t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73" name="Google Shape;57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1104" y="2701235"/>
            <a:ext cx="861784" cy="879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2" type="sldNum"/>
          </p:nvPr>
        </p:nvSpPr>
        <p:spPr>
          <a:xfrm>
            <a:off x="3398520" y="6591211"/>
            <a:ext cx="2346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178573" y="227983"/>
            <a:ext cx="1422939" cy="594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-135978" y="-108917"/>
            <a:ext cx="907969" cy="1082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/>
          <p:cNvSpPr txBox="1"/>
          <p:nvPr>
            <p:ph type="ctrTitle"/>
          </p:nvPr>
        </p:nvSpPr>
        <p:spPr>
          <a:xfrm>
            <a:off x="882013" y="410666"/>
            <a:ext cx="791507" cy="421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ko-KR" sz="1600">
                <a:solidFill>
                  <a:schemeClr val="lt1"/>
                </a:solidFill>
              </a:rPr>
              <a:t>서론</a:t>
            </a:r>
            <a:endParaRPr/>
          </a:p>
        </p:txBody>
      </p:sp>
      <p:pic>
        <p:nvPicPr>
          <p:cNvPr id="146" name="Google Shape;1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2116" y="5929460"/>
            <a:ext cx="861784" cy="87960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/>
        </p:nvSpPr>
        <p:spPr>
          <a:xfrm>
            <a:off x="1602120" y="247714"/>
            <a:ext cx="316835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선행연구 조사</a:t>
            </a:r>
            <a:endParaRPr b="1"/>
          </a:p>
        </p:txBody>
      </p:sp>
      <p:sp>
        <p:nvSpPr>
          <p:cNvPr id="148" name="Google Shape;148;p16"/>
          <p:cNvSpPr txBox="1"/>
          <p:nvPr/>
        </p:nvSpPr>
        <p:spPr>
          <a:xfrm>
            <a:off x="183450" y="2563475"/>
            <a:ext cx="8777100" cy="1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논문 제목: 대학구내식당에 대한 대학생의 가격 민감도에 관한 연구 </a:t>
            </a:r>
            <a:endParaRPr b="1" sz="2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-서울권과 충청권 중심으로- </a:t>
            </a:r>
            <a:endParaRPr b="1" sz="2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이은용, 박규은, 전유정,(2016). 대학구내식당에 대한 대학생의 가격민감도에 관한 연구.동아시아식생활학회지,26(2),117-124.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3398520" y="6591211"/>
            <a:ext cx="2346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178573" y="227983"/>
            <a:ext cx="1422939" cy="594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-135978" y="-108917"/>
            <a:ext cx="907969" cy="1082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type="ctrTitle"/>
          </p:nvPr>
        </p:nvSpPr>
        <p:spPr>
          <a:xfrm>
            <a:off x="882013" y="410666"/>
            <a:ext cx="791507" cy="421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ko-KR" sz="1600">
                <a:solidFill>
                  <a:schemeClr val="lt1"/>
                </a:solidFill>
              </a:rPr>
              <a:t>서론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2116" y="5929460"/>
            <a:ext cx="861784" cy="87960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/>
        </p:nvSpPr>
        <p:spPr>
          <a:xfrm>
            <a:off x="1602130" y="247725"/>
            <a:ext cx="6489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조사 진행 방법 </a:t>
            </a:r>
            <a:r>
              <a:rPr b="1" lang="ko-KR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학생 대상</a:t>
            </a:r>
            <a:endParaRPr b="1" sz="30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575" y="973625"/>
            <a:ext cx="3267725" cy="22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575" y="3273488"/>
            <a:ext cx="3538499" cy="270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8350" y="1331600"/>
            <a:ext cx="3538500" cy="27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18355" y="4059450"/>
            <a:ext cx="2994118" cy="251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 rotWithShape="1">
          <a:blip r:embed="rId8">
            <a:alphaModFix/>
          </a:blip>
          <a:srcRect b="0" l="0" r="0" t="2114"/>
          <a:stretch/>
        </p:blipFill>
        <p:spPr>
          <a:xfrm>
            <a:off x="4895125" y="1037350"/>
            <a:ext cx="3899249" cy="29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95125" y="3907325"/>
            <a:ext cx="3899252" cy="25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/>
        </p:nvSpPr>
        <p:spPr>
          <a:xfrm>
            <a:off x="2186250" y="2943662"/>
            <a:ext cx="4202700" cy="15363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8904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128904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Google 설문조사 플랫폼을 사용하여 ‘경기대학교 학생식당 만족도 조사’라는 제목으로 진행하였으며 SNS를 통해 경기대학교 재학생 총 222명에게 설문조사 결과를 얻을 수 있었다.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128904" lvl="0" marL="0" rtl="0" algn="ctr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3398520" y="6591211"/>
            <a:ext cx="234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178573" y="227983"/>
            <a:ext cx="1422900" cy="59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-135978" y="-108917"/>
            <a:ext cx="908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8"/>
          <p:cNvSpPr txBox="1"/>
          <p:nvPr>
            <p:ph type="ctrTitle"/>
          </p:nvPr>
        </p:nvSpPr>
        <p:spPr>
          <a:xfrm>
            <a:off x="882013" y="410666"/>
            <a:ext cx="791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ko-KR" sz="1600">
                <a:solidFill>
                  <a:schemeClr val="lt1"/>
                </a:solidFill>
              </a:rPr>
              <a:t>서론</a:t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2116" y="5929460"/>
            <a:ext cx="861784" cy="87960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/>
        </p:nvSpPr>
        <p:spPr>
          <a:xfrm>
            <a:off x="1602130" y="247725"/>
            <a:ext cx="6489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조사 진행 방법 </a:t>
            </a:r>
            <a:r>
              <a:rPr b="1" lang="ko-KR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직원 대상</a:t>
            </a:r>
            <a:endParaRPr b="1" sz="3000"/>
          </a:p>
        </p:txBody>
      </p:sp>
      <p:pic>
        <p:nvPicPr>
          <p:cNvPr id="176" name="Google Shape;176;p18"/>
          <p:cNvPicPr preferRelativeResize="0"/>
          <p:nvPr/>
        </p:nvPicPr>
        <p:blipFill rotWithShape="1">
          <a:blip r:embed="rId4">
            <a:alphaModFix/>
          </a:blip>
          <a:srcRect b="45942" l="7843" r="8982" t="7636"/>
          <a:stretch/>
        </p:blipFill>
        <p:spPr>
          <a:xfrm>
            <a:off x="299700" y="973775"/>
            <a:ext cx="4378325" cy="345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 rotWithShape="1">
          <a:blip r:embed="rId4">
            <a:alphaModFix/>
          </a:blip>
          <a:srcRect b="7508" l="7843" r="8982" t="54875"/>
          <a:stretch/>
        </p:blipFill>
        <p:spPr>
          <a:xfrm>
            <a:off x="3780375" y="3429003"/>
            <a:ext cx="4690325" cy="299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 txBox="1"/>
          <p:nvPr/>
        </p:nvSpPr>
        <p:spPr>
          <a:xfrm>
            <a:off x="4571988" y="1542825"/>
            <a:ext cx="4202700" cy="15363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8904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128904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직접 설문지를 작성하여 학생 대상 설문조사의 결과를 바탕으로 학생들이 가장 많이 이용하는 학식당 두 곳을 골라 교직원 분들을 대상으로 총 18분에게 설문조사를 진행하였다.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128904" lvl="0" marL="0" rtl="0" algn="ctr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3398520" y="6591211"/>
            <a:ext cx="234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178573" y="227983"/>
            <a:ext cx="1422900" cy="59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-135978" y="-108917"/>
            <a:ext cx="908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</a:rPr>
              <a:t>1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9"/>
          <p:cNvSpPr txBox="1"/>
          <p:nvPr>
            <p:ph type="ctrTitle"/>
          </p:nvPr>
        </p:nvSpPr>
        <p:spPr>
          <a:xfrm>
            <a:off x="882013" y="410666"/>
            <a:ext cx="791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ko-KR" sz="1600">
                <a:solidFill>
                  <a:schemeClr val="lt1"/>
                </a:solidFill>
              </a:rPr>
              <a:t>서론</a:t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1602125" y="247725"/>
            <a:ext cx="6085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감성코어 e-스퀘어 선정 배경</a:t>
            </a:r>
            <a:endParaRPr b="1" sz="3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8" name="Google Shape;18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2116" y="5929460"/>
            <a:ext cx="861784" cy="879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 rotWithShape="1">
          <a:blip r:embed="rId4">
            <a:alphaModFix/>
          </a:blip>
          <a:srcRect b="9514" l="3035" r="9221" t="3755"/>
          <a:stretch/>
        </p:blipFill>
        <p:spPr>
          <a:xfrm>
            <a:off x="1601475" y="1800050"/>
            <a:ext cx="6297826" cy="3435175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90" name="Google Shape;190;p19"/>
          <p:cNvSpPr txBox="1"/>
          <p:nvPr/>
        </p:nvSpPr>
        <p:spPr>
          <a:xfrm>
            <a:off x="1885025" y="1205150"/>
            <a:ext cx="5675100" cy="594900"/>
          </a:xfrm>
          <a:prstGeom prst="rect">
            <a:avLst/>
          </a:prstGeom>
          <a:noFill/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o-KR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학생 대상 설문조사 중 ‘가장 자주 사용하는 학생 식당 한곳을 고르시오’라는 질문을 통해 학생들의 학생식당 이용 현황을 조사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1653725" y="4918375"/>
            <a:ext cx="59826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700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그 결과 E-스퀘어 112명(50.7%) 감성 코어 83명(37.6%) 오아시스 14명(6.3%) PLAN-B 6명(2.7%) 토마토 식당 6명(2.7%)이 선택하여 주었다. 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12700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E-스퀘어와 감성 코어가 가장 많은 학생들이 이용하는 것으로 나타났으며 이 두 식당을 위주로 조사하기로 결정하였다.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idx="12" type="sldNum"/>
          </p:nvPr>
        </p:nvSpPr>
        <p:spPr>
          <a:xfrm>
            <a:off x="3398520" y="6591211"/>
            <a:ext cx="2346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1602127" y="247725"/>
            <a:ext cx="414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e-스퀘어(학생대상)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179223" y="242633"/>
            <a:ext cx="1422900" cy="59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-135978" y="-108917"/>
            <a:ext cx="908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</a:rPr>
              <a:t>2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3504" y="6016273"/>
            <a:ext cx="861784" cy="879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/>
          <p:cNvPicPr preferRelativeResize="0"/>
          <p:nvPr/>
        </p:nvPicPr>
        <p:blipFill rotWithShape="1">
          <a:blip r:embed="rId4">
            <a:alphaModFix/>
          </a:blip>
          <a:srcRect b="2238" l="18020" r="18414" t="4093"/>
          <a:stretch/>
        </p:blipFill>
        <p:spPr>
          <a:xfrm>
            <a:off x="4572000" y="2231450"/>
            <a:ext cx="4265775" cy="36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0"/>
          <p:cNvPicPr preferRelativeResize="0"/>
          <p:nvPr/>
        </p:nvPicPr>
        <p:blipFill rotWithShape="1">
          <a:blip r:embed="rId5">
            <a:alphaModFix/>
          </a:blip>
          <a:srcRect b="0" l="17392" r="18191" t="0"/>
          <a:stretch/>
        </p:blipFill>
        <p:spPr>
          <a:xfrm>
            <a:off x="179225" y="1260075"/>
            <a:ext cx="4467151" cy="4045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idx="12" type="sldNum"/>
          </p:nvPr>
        </p:nvSpPr>
        <p:spPr>
          <a:xfrm>
            <a:off x="3398520" y="6591211"/>
            <a:ext cx="2346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0" name="Google Shape;210;p21"/>
          <p:cNvSpPr txBox="1"/>
          <p:nvPr/>
        </p:nvSpPr>
        <p:spPr>
          <a:xfrm>
            <a:off x="1602127" y="247725"/>
            <a:ext cx="414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e-스퀘어(학생대상)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179223" y="242633"/>
            <a:ext cx="1422900" cy="59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-135978" y="-108917"/>
            <a:ext cx="908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i="1" lang="ko-KR" sz="4800">
                <a:solidFill>
                  <a:schemeClr val="lt1"/>
                </a:solidFill>
              </a:rPr>
              <a:t>2</a:t>
            </a:r>
            <a:endParaRPr i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1"/>
          <p:cNvPicPr preferRelativeResize="0"/>
          <p:nvPr/>
        </p:nvPicPr>
        <p:blipFill rotWithShape="1">
          <a:blip r:embed="rId3">
            <a:alphaModFix/>
          </a:blip>
          <a:srcRect b="0" l="13254" r="15214" t="0"/>
          <a:stretch/>
        </p:blipFill>
        <p:spPr>
          <a:xfrm>
            <a:off x="179225" y="1176275"/>
            <a:ext cx="4323900" cy="3587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3504" y="5978398"/>
            <a:ext cx="861784" cy="879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 rotWithShape="1">
          <a:blip r:embed="rId5">
            <a:alphaModFix/>
          </a:blip>
          <a:srcRect b="0" l="10572" r="8970" t="2458"/>
          <a:stretch/>
        </p:blipFill>
        <p:spPr>
          <a:xfrm>
            <a:off x="4384125" y="2428800"/>
            <a:ext cx="4511951" cy="35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메트로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