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98" r:id="rId4"/>
    <p:sldId id="321" r:id="rId5"/>
    <p:sldId id="322" r:id="rId6"/>
    <p:sldId id="316" r:id="rId7"/>
    <p:sldId id="260" r:id="rId8"/>
    <p:sldId id="279" r:id="rId9"/>
    <p:sldId id="278" r:id="rId10"/>
    <p:sldId id="317" r:id="rId11"/>
    <p:sldId id="319" r:id="rId12"/>
    <p:sldId id="320" r:id="rId13"/>
    <p:sldId id="323" r:id="rId14"/>
    <p:sldId id="324" r:id="rId15"/>
    <p:sldId id="277" r:id="rId16"/>
    <p:sldId id="318"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Açık Stil 1 - Vurgu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p:scale>
          <a:sx n="81" d="100"/>
          <a:sy n="81" d="100"/>
        </p:scale>
        <p:origin x="-288"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5DFB-82F2-4C64-93E4-F10510A6B5EA}" type="datetimeFigureOut">
              <a:rPr lang="tr-TR" smtClean="0"/>
              <a:t>06.08.2019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0D787-957A-4C91-9FA2-965885DFC9A9}" type="slidenum">
              <a:rPr lang="tr-TR" smtClean="0"/>
              <a:t>‹#›</a:t>
            </a:fld>
            <a:endParaRPr lang="tr-TR"/>
          </a:p>
        </p:txBody>
      </p:sp>
    </p:spTree>
    <p:extLst>
      <p:ext uri="{BB962C8B-B14F-4D97-AF65-F5344CB8AC3E}">
        <p14:creationId xmlns:p14="http://schemas.microsoft.com/office/powerpoint/2010/main" val="1412038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a:t>
            </a:fld>
            <a:endParaRPr lang="tr-TR"/>
          </a:p>
        </p:txBody>
      </p:sp>
    </p:spTree>
    <p:extLst>
      <p:ext uri="{BB962C8B-B14F-4D97-AF65-F5344CB8AC3E}">
        <p14:creationId xmlns:p14="http://schemas.microsoft.com/office/powerpoint/2010/main" val="169005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10</a:t>
            </a:fld>
            <a:endParaRPr lang="tr-TR"/>
          </a:p>
        </p:txBody>
      </p:sp>
    </p:spTree>
    <p:extLst>
      <p:ext uri="{BB962C8B-B14F-4D97-AF65-F5344CB8AC3E}">
        <p14:creationId xmlns:p14="http://schemas.microsoft.com/office/powerpoint/2010/main" val="676341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11</a:t>
            </a:fld>
            <a:endParaRPr lang="tr-TR"/>
          </a:p>
        </p:txBody>
      </p:sp>
    </p:spTree>
    <p:extLst>
      <p:ext uri="{BB962C8B-B14F-4D97-AF65-F5344CB8AC3E}">
        <p14:creationId xmlns:p14="http://schemas.microsoft.com/office/powerpoint/2010/main" val="676341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12</a:t>
            </a:fld>
            <a:endParaRPr lang="tr-TR"/>
          </a:p>
        </p:txBody>
      </p:sp>
    </p:spTree>
    <p:extLst>
      <p:ext uri="{BB962C8B-B14F-4D97-AF65-F5344CB8AC3E}">
        <p14:creationId xmlns:p14="http://schemas.microsoft.com/office/powerpoint/2010/main" val="676341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13</a:t>
            </a:fld>
            <a:endParaRPr lang="tr-TR"/>
          </a:p>
        </p:txBody>
      </p:sp>
    </p:spTree>
    <p:extLst>
      <p:ext uri="{BB962C8B-B14F-4D97-AF65-F5344CB8AC3E}">
        <p14:creationId xmlns:p14="http://schemas.microsoft.com/office/powerpoint/2010/main" val="67634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14</a:t>
            </a:fld>
            <a:endParaRPr lang="tr-TR"/>
          </a:p>
        </p:txBody>
      </p:sp>
    </p:spTree>
    <p:extLst>
      <p:ext uri="{BB962C8B-B14F-4D97-AF65-F5344CB8AC3E}">
        <p14:creationId xmlns:p14="http://schemas.microsoft.com/office/powerpoint/2010/main" val="676341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15</a:t>
            </a:fld>
            <a:endParaRPr lang="tr-TR"/>
          </a:p>
        </p:txBody>
      </p:sp>
    </p:spTree>
    <p:extLst>
      <p:ext uri="{BB962C8B-B14F-4D97-AF65-F5344CB8AC3E}">
        <p14:creationId xmlns:p14="http://schemas.microsoft.com/office/powerpoint/2010/main" val="676341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16</a:t>
            </a:fld>
            <a:endParaRPr lang="tr-TR"/>
          </a:p>
        </p:txBody>
      </p:sp>
    </p:spTree>
    <p:extLst>
      <p:ext uri="{BB962C8B-B14F-4D97-AF65-F5344CB8AC3E}">
        <p14:creationId xmlns:p14="http://schemas.microsoft.com/office/powerpoint/2010/main" val="67634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a:t>
            </a:fld>
            <a:endParaRPr lang="tr-TR"/>
          </a:p>
        </p:txBody>
      </p:sp>
    </p:spTree>
    <p:extLst>
      <p:ext uri="{BB962C8B-B14F-4D97-AF65-F5344CB8AC3E}">
        <p14:creationId xmlns:p14="http://schemas.microsoft.com/office/powerpoint/2010/main" val="48608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a:t>
            </a:fld>
            <a:endParaRPr lang="tr-TR"/>
          </a:p>
        </p:txBody>
      </p:sp>
    </p:spTree>
    <p:extLst>
      <p:ext uri="{BB962C8B-B14F-4D97-AF65-F5344CB8AC3E}">
        <p14:creationId xmlns:p14="http://schemas.microsoft.com/office/powerpoint/2010/main" val="3438185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4</a:t>
            </a:fld>
            <a:endParaRPr lang="tr-TR"/>
          </a:p>
        </p:txBody>
      </p:sp>
    </p:spTree>
    <p:extLst>
      <p:ext uri="{BB962C8B-B14F-4D97-AF65-F5344CB8AC3E}">
        <p14:creationId xmlns:p14="http://schemas.microsoft.com/office/powerpoint/2010/main" val="3438185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5</a:t>
            </a:fld>
            <a:endParaRPr lang="tr-TR"/>
          </a:p>
        </p:txBody>
      </p:sp>
    </p:spTree>
    <p:extLst>
      <p:ext uri="{BB962C8B-B14F-4D97-AF65-F5344CB8AC3E}">
        <p14:creationId xmlns:p14="http://schemas.microsoft.com/office/powerpoint/2010/main" val="486083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6</a:t>
            </a:fld>
            <a:endParaRPr lang="tr-TR"/>
          </a:p>
        </p:txBody>
      </p:sp>
    </p:spTree>
    <p:extLst>
      <p:ext uri="{BB962C8B-B14F-4D97-AF65-F5344CB8AC3E}">
        <p14:creationId xmlns:p14="http://schemas.microsoft.com/office/powerpoint/2010/main" val="3438185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7</a:t>
            </a:fld>
            <a:endParaRPr lang="tr-TR"/>
          </a:p>
        </p:txBody>
      </p:sp>
    </p:spTree>
    <p:extLst>
      <p:ext uri="{BB962C8B-B14F-4D97-AF65-F5344CB8AC3E}">
        <p14:creationId xmlns:p14="http://schemas.microsoft.com/office/powerpoint/2010/main" val="293187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8</a:t>
            </a:fld>
            <a:endParaRPr lang="tr-TR"/>
          </a:p>
        </p:txBody>
      </p:sp>
    </p:spTree>
    <p:extLst>
      <p:ext uri="{BB962C8B-B14F-4D97-AF65-F5344CB8AC3E}">
        <p14:creationId xmlns:p14="http://schemas.microsoft.com/office/powerpoint/2010/main" val="1637151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9</a:t>
            </a:fld>
            <a:endParaRPr lang="tr-TR"/>
          </a:p>
        </p:txBody>
      </p:sp>
    </p:spTree>
    <p:extLst>
      <p:ext uri="{BB962C8B-B14F-4D97-AF65-F5344CB8AC3E}">
        <p14:creationId xmlns:p14="http://schemas.microsoft.com/office/powerpoint/2010/main" val="321348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p:cNvSpPr>
            <a:spLocks noGrp="1"/>
          </p:cNvSpPr>
          <p:nvPr>
            <p:ph type="dt" sz="half" idx="10"/>
          </p:nvPr>
        </p:nvSpPr>
        <p:spPr/>
        <p:txBody>
          <a:bodyPr/>
          <a:lstStyle/>
          <a:p>
            <a:fld id="{7FAE8CB2-9691-490D-9BE8-156B3BD3EDDA}" type="datetime2">
              <a:rPr lang="tr-TR" smtClean="0"/>
              <a:t>06 Ağustos 2019 Salı</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26864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036B13AA-6CA4-4018-AB6A-83696F88837D}" type="datetime2">
              <a:rPr lang="tr-TR" smtClean="0"/>
              <a:t>06 Ağustos 2019 Salı</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86635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614A6D07-2EAE-4316-B7DB-B0FB13467948}" type="datetime2">
              <a:rPr lang="tr-TR" smtClean="0"/>
              <a:t>06 Ağustos 2019 Salı</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39643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06142BE6-88A1-4636-8CD1-5CDE0647BA87}" type="datetime2">
              <a:rPr lang="tr-TR" smtClean="0"/>
              <a:t>06 Ağustos 2019 Salı</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41349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EF135-1B39-46F9-B480-EDB3F7E0C68A}" type="datetime2">
              <a:rPr lang="tr-TR" smtClean="0"/>
              <a:t>06 Ağustos 2019 Salı</a:t>
            </a:fld>
            <a:endParaRPr lang="tr-TR"/>
          </a:p>
        </p:txBody>
      </p:sp>
      <p:sp>
        <p:nvSpPr>
          <p:cNvPr id="5" name="Footer Placeholder 4"/>
          <p:cNvSpPr>
            <a:spLocks noGrp="1"/>
          </p:cNvSpPr>
          <p:nvPr>
            <p:ph type="ftr" sz="quarter" idx="11"/>
          </p:nvPr>
        </p:nvSpPr>
        <p:spPr/>
        <p:txBody>
          <a:bodyPr/>
          <a:lstStyle/>
          <a:p>
            <a:r>
              <a:rPr lang="tr-TR"/>
              <a:t>2018 TEKNOFEST ROKET YARIŞMASI ÖNCÜL TASARIM RAPORU (ÖTR)</a:t>
            </a: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167827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p>
            <a:fld id="{763D39CA-2D14-4B38-AF06-14C43CD290E5}" type="datetime2">
              <a:rPr lang="tr-TR" smtClean="0"/>
              <a:t>06 Ağustos 2019 Salı</a:t>
            </a:fld>
            <a:endParaRPr lang="tr-TR"/>
          </a:p>
        </p:txBody>
      </p:sp>
      <p:sp>
        <p:nvSpPr>
          <p:cNvPr id="6" name="Footer Placeholder 5"/>
          <p:cNvSpPr>
            <a:spLocks noGrp="1"/>
          </p:cNvSpPr>
          <p:nvPr>
            <p:ph type="ftr" sz="quarter" idx="11"/>
          </p:nvPr>
        </p:nvSpPr>
        <p:spPr/>
        <p:txBody>
          <a:bodyPr/>
          <a:lstStyle/>
          <a:p>
            <a:r>
              <a:rPr lang="tr-TR"/>
              <a:t>2018 TEKNOFEST ROKET YARIŞMASI ÖNCÜL TASARIM RAPORU (ÖTR)</a:t>
            </a:r>
          </a:p>
        </p:txBody>
      </p:sp>
      <p:sp>
        <p:nvSpPr>
          <p:cNvPr id="7" name="Slide Number Placeholder 6"/>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178291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p>
            <a:fld id="{B5586FD2-488F-40DF-B568-34DEA0B57C64}" type="datetime2">
              <a:rPr lang="tr-TR" smtClean="0"/>
              <a:t>06 Ağustos 2019 Salı</a:t>
            </a:fld>
            <a:endParaRPr lang="tr-TR"/>
          </a:p>
        </p:txBody>
      </p:sp>
      <p:sp>
        <p:nvSpPr>
          <p:cNvPr id="8" name="Footer Placeholder 7"/>
          <p:cNvSpPr>
            <a:spLocks noGrp="1"/>
          </p:cNvSpPr>
          <p:nvPr>
            <p:ph type="ftr" sz="quarter" idx="11"/>
          </p:nvPr>
        </p:nvSpPr>
        <p:spPr/>
        <p:txBody>
          <a:bodyPr/>
          <a:lstStyle/>
          <a:p>
            <a:r>
              <a:rPr lang="tr-TR"/>
              <a:t>2018 TEKNOFEST ROKET YARIŞMASI ÖNCÜL TASARIM RAPORU (ÖTR)</a:t>
            </a:r>
          </a:p>
        </p:txBody>
      </p:sp>
      <p:sp>
        <p:nvSpPr>
          <p:cNvPr id="9" name="Slide Number Placeholder 8"/>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399346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fld id="{8C086831-B416-4B9A-A450-170C5C34286D}" type="datetime2">
              <a:rPr lang="tr-TR" smtClean="0"/>
              <a:t>06 Ağustos 2019 Salı</a:t>
            </a:fld>
            <a:endParaRPr lang="tr-TR"/>
          </a:p>
        </p:txBody>
      </p:sp>
      <p:sp>
        <p:nvSpPr>
          <p:cNvPr id="4" name="Footer Placeholder 3"/>
          <p:cNvSpPr>
            <a:spLocks noGrp="1"/>
          </p:cNvSpPr>
          <p:nvPr>
            <p:ph type="ftr" sz="quarter" idx="11"/>
          </p:nvPr>
        </p:nvSpPr>
        <p:spPr/>
        <p:txBody>
          <a:bodyPr/>
          <a:lstStyle/>
          <a:p>
            <a:r>
              <a:rPr lang="tr-TR"/>
              <a:t>2018 TEKNOFEST ROKET YARIŞMASI ÖNCÜL TASARIM RAPORU (ÖTR)</a:t>
            </a:r>
          </a:p>
        </p:txBody>
      </p:sp>
      <p:sp>
        <p:nvSpPr>
          <p:cNvPr id="5" name="Slide Number Placeholder 4"/>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264733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49507-AD42-41CA-AEC4-E30B5C930225}" type="datetime2">
              <a:rPr lang="tr-TR" smtClean="0"/>
              <a:t>06 Ağustos 2019 Salı</a:t>
            </a:fld>
            <a:endParaRPr lang="tr-TR"/>
          </a:p>
        </p:txBody>
      </p:sp>
      <p:sp>
        <p:nvSpPr>
          <p:cNvPr id="3" name="Footer Placeholder 2"/>
          <p:cNvSpPr>
            <a:spLocks noGrp="1"/>
          </p:cNvSpPr>
          <p:nvPr>
            <p:ph type="ftr" sz="quarter" idx="11"/>
          </p:nvPr>
        </p:nvSpPr>
        <p:spPr/>
        <p:txBody>
          <a:bodyPr/>
          <a:lstStyle/>
          <a:p>
            <a:r>
              <a:rPr lang="tr-TR"/>
              <a:t>2018 TEKNOFEST ROKET YARIŞMASI ÖNCÜL TASARIM RAPORU (ÖTR)</a:t>
            </a:r>
          </a:p>
        </p:txBody>
      </p:sp>
      <p:sp>
        <p:nvSpPr>
          <p:cNvPr id="4" name="Slide Number Placeholder 3"/>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415200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BBE04-BFAD-4AC9-A91E-102D65BDF41E}" type="datetime2">
              <a:rPr lang="tr-TR" smtClean="0"/>
              <a:t>06 Ağustos 2019 Salı</a:t>
            </a:fld>
            <a:endParaRPr lang="tr-TR"/>
          </a:p>
        </p:txBody>
      </p:sp>
      <p:sp>
        <p:nvSpPr>
          <p:cNvPr id="6" name="Footer Placeholder 5"/>
          <p:cNvSpPr>
            <a:spLocks noGrp="1"/>
          </p:cNvSpPr>
          <p:nvPr>
            <p:ph type="ftr" sz="quarter" idx="11"/>
          </p:nvPr>
        </p:nvSpPr>
        <p:spPr/>
        <p:txBody>
          <a:bodyPr/>
          <a:lstStyle/>
          <a:p>
            <a:r>
              <a:rPr lang="tr-TR"/>
              <a:t>2018 TEKNOFEST ROKET YARIŞMASI ÖNCÜL TASARIM RAPORU (ÖTR)</a:t>
            </a:r>
          </a:p>
        </p:txBody>
      </p:sp>
      <p:sp>
        <p:nvSpPr>
          <p:cNvPr id="7" name="Slide Number Placeholder 6"/>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285342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8B8DF-9B11-4B50-A31B-88D0FACB57D4}" type="datetime2">
              <a:rPr lang="tr-TR" smtClean="0"/>
              <a:t>06 Ağustos 2019 Salı</a:t>
            </a:fld>
            <a:endParaRPr lang="tr-TR"/>
          </a:p>
        </p:txBody>
      </p:sp>
      <p:sp>
        <p:nvSpPr>
          <p:cNvPr id="6" name="Footer Placeholder 5"/>
          <p:cNvSpPr>
            <a:spLocks noGrp="1"/>
          </p:cNvSpPr>
          <p:nvPr>
            <p:ph type="ftr" sz="quarter" idx="11"/>
          </p:nvPr>
        </p:nvSpPr>
        <p:spPr/>
        <p:txBody>
          <a:bodyPr/>
          <a:lstStyle/>
          <a:p>
            <a:r>
              <a:rPr lang="tr-TR"/>
              <a:t>2018 TEKNOFEST ROKET YARIŞMASI ÖNCÜL TASARIM RAPORU (ÖTR)</a:t>
            </a:r>
          </a:p>
        </p:txBody>
      </p:sp>
      <p:sp>
        <p:nvSpPr>
          <p:cNvPr id="7" name="Slide Number Placeholder 6"/>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360950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93D5B-6D19-4DFF-AD2B-3546E2B8FE94}" type="datetime2">
              <a:rPr lang="tr-TR" smtClean="0"/>
              <a:t>06 Ağustos 2019 Salı</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a:t>2018 TEKNOFEST ROKET YARIŞMASI ÖNCÜL TASARIM RAPORU (ÖTR)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EDC82-49FF-42E3-B7EA-26FF728940D5}" type="slidenum">
              <a:rPr lang="tr-TR" smtClean="0"/>
              <a:t>‹#›</a:t>
            </a:fld>
            <a:endParaRPr lang="tr-TR"/>
          </a:p>
        </p:txBody>
      </p:sp>
      <p:sp>
        <p:nvSpPr>
          <p:cNvPr id="7" name="fr" descr="Herkese Açık | Public"/>
          <p:cNvSpPr txBox="1"/>
          <p:nvPr userDrawn="1"/>
        </p:nvSpPr>
        <p:spPr>
          <a:xfrm>
            <a:off x="0" y="6537960"/>
            <a:ext cx="12192000" cy="223138"/>
          </a:xfrm>
          <a:prstGeom prst="rect">
            <a:avLst/>
          </a:prstGeom>
          <a:noFill/>
        </p:spPr>
        <p:txBody>
          <a:bodyPr vert="horz" rtlCol="0">
            <a:spAutoFit/>
          </a:bodyPr>
          <a:lstStyle/>
          <a:p>
            <a:pPr algn="r"/>
            <a:r>
              <a:rPr lang="tr-TR" sz="850" b="0" i="0" u="none" baseline="0">
                <a:solidFill>
                  <a:srgbClr val="FF0000"/>
                </a:solidFill>
                <a:latin typeface="Microsoft Sans Serif" panose="020B0604020202020204" pitchFamily="34" charset="0"/>
              </a:rPr>
              <a:t>Herkese Açık | Public</a:t>
            </a:r>
          </a:p>
        </p:txBody>
      </p:sp>
    </p:spTree>
    <p:extLst>
      <p:ext uri="{BB962C8B-B14F-4D97-AF65-F5344CB8AC3E}">
        <p14:creationId xmlns:p14="http://schemas.microsoft.com/office/powerpoint/2010/main" val="1928742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ankaynak/Araba-Anahtar-Kontrol-Sistemi"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0892" y="1528017"/>
            <a:ext cx="9144000" cy="4034978"/>
          </a:xfrm>
        </p:spPr>
        <p:txBody>
          <a:bodyPr>
            <a:normAutofit fontScale="90000"/>
          </a:bodyPr>
          <a:lstStyle/>
          <a:p>
            <a:r>
              <a:rPr lang="tr-TR" b="1" dirty="0" smtClean="0">
                <a:solidFill>
                  <a:schemeClr val="accent6">
                    <a:lumMod val="75000"/>
                  </a:schemeClr>
                </a:solidFill>
                <a:latin typeface="Times New Roman" panose="02020603050405020304" pitchFamily="18" charset="0"/>
                <a:cs typeface="Times New Roman" panose="02020603050405020304" pitchFamily="18" charset="0"/>
              </a:rPr>
              <a:t>ANAHTAR TAKİP SİSTEMİ</a:t>
            </a:r>
            <a:br>
              <a:rPr lang="tr-TR" b="1" dirty="0" smtClean="0">
                <a:solidFill>
                  <a:schemeClr val="accent6">
                    <a:lumMod val="75000"/>
                  </a:schemeClr>
                </a:solidFill>
                <a:latin typeface="Times New Roman" panose="02020603050405020304" pitchFamily="18" charset="0"/>
                <a:cs typeface="Times New Roman" panose="02020603050405020304" pitchFamily="18" charset="0"/>
              </a:rPr>
            </a:br>
            <a:r>
              <a:rPr lang="tr-TR" sz="2800" b="1" dirty="0" smtClean="0">
                <a:solidFill>
                  <a:schemeClr val="accent6">
                    <a:lumMod val="75000"/>
                  </a:schemeClr>
                </a:solidFill>
                <a:latin typeface="Times New Roman" panose="02020603050405020304" pitchFamily="18" charset="0"/>
                <a:cs typeface="Times New Roman" panose="02020603050405020304" pitchFamily="18" charset="0"/>
              </a:rPr>
              <a:t>Versiyon 1.0</a:t>
            </a:r>
            <a:br>
              <a:rPr lang="tr-TR" sz="2800" b="1" dirty="0" smtClean="0">
                <a:solidFill>
                  <a:schemeClr val="accent6">
                    <a:lumMod val="75000"/>
                  </a:schemeClr>
                </a:solidFill>
                <a:latin typeface="Times New Roman" panose="02020603050405020304" pitchFamily="18" charset="0"/>
                <a:cs typeface="Times New Roman" panose="02020603050405020304" pitchFamily="18" charset="0"/>
              </a:rPr>
            </a:br>
            <a:r>
              <a:rPr lang="tr-TR" sz="2800" b="1" dirty="0" smtClean="0">
                <a:solidFill>
                  <a:schemeClr val="accent6">
                    <a:lumMod val="75000"/>
                  </a:schemeClr>
                </a:solidFill>
                <a:latin typeface="Times New Roman" panose="02020603050405020304" pitchFamily="18" charset="0"/>
                <a:cs typeface="Times New Roman" panose="02020603050405020304" pitchFamily="18" charset="0"/>
              </a:rPr>
              <a:t/>
            </a:r>
            <a:br>
              <a:rPr lang="tr-TR" sz="2800" b="1" dirty="0" smtClean="0">
                <a:solidFill>
                  <a:schemeClr val="accent6">
                    <a:lumMod val="75000"/>
                  </a:schemeClr>
                </a:solidFill>
                <a:latin typeface="Times New Roman" panose="02020603050405020304" pitchFamily="18" charset="0"/>
                <a:cs typeface="Times New Roman" panose="02020603050405020304" pitchFamily="18" charset="0"/>
              </a:rPr>
            </a:br>
            <a:r>
              <a:rPr lang="tr-TR" sz="2800" b="1" dirty="0">
                <a:solidFill>
                  <a:schemeClr val="accent6">
                    <a:lumMod val="75000"/>
                  </a:schemeClr>
                </a:solidFill>
                <a:latin typeface="Times New Roman" panose="02020603050405020304" pitchFamily="18" charset="0"/>
                <a:cs typeface="Times New Roman" panose="02020603050405020304" pitchFamily="18" charset="0"/>
              </a:rPr>
              <a:t/>
            </a:r>
            <a:br>
              <a:rPr lang="tr-TR" sz="2800" b="1" dirty="0">
                <a:solidFill>
                  <a:schemeClr val="accent6">
                    <a:lumMod val="75000"/>
                  </a:schemeClr>
                </a:solidFill>
                <a:latin typeface="Times New Roman" panose="02020603050405020304" pitchFamily="18" charset="0"/>
                <a:cs typeface="Times New Roman" panose="02020603050405020304" pitchFamily="18" charset="0"/>
              </a:rPr>
            </a:br>
            <a:r>
              <a:rPr lang="tr-TR" sz="2800" b="1" dirty="0" err="1" smtClean="0">
                <a:solidFill>
                  <a:schemeClr val="accent6">
                    <a:lumMod val="75000"/>
                  </a:schemeClr>
                </a:solidFill>
                <a:latin typeface="Times New Roman" panose="02020603050405020304" pitchFamily="18" charset="0"/>
                <a:cs typeface="Times New Roman" panose="02020603050405020304" pitchFamily="18" charset="0"/>
              </a:rPr>
              <a:t>Hüseyincan</a:t>
            </a:r>
            <a:r>
              <a:rPr lang="tr-TR" sz="2800" b="1" dirty="0" smtClean="0">
                <a:solidFill>
                  <a:schemeClr val="accent6">
                    <a:lumMod val="75000"/>
                  </a:schemeClr>
                </a:solidFill>
                <a:latin typeface="Times New Roman" panose="02020603050405020304" pitchFamily="18" charset="0"/>
                <a:cs typeface="Times New Roman" panose="02020603050405020304" pitchFamily="18" charset="0"/>
              </a:rPr>
              <a:t> KAYNAK</a:t>
            </a:r>
            <a:br>
              <a:rPr lang="tr-TR" sz="2800" b="1" dirty="0" smtClean="0">
                <a:solidFill>
                  <a:schemeClr val="accent6">
                    <a:lumMod val="75000"/>
                  </a:schemeClr>
                </a:solidFill>
                <a:latin typeface="Times New Roman" panose="02020603050405020304" pitchFamily="18" charset="0"/>
                <a:cs typeface="Times New Roman" panose="02020603050405020304" pitchFamily="18" charset="0"/>
              </a:rPr>
            </a:br>
            <a:r>
              <a:rPr lang="tr-TR" sz="2800" b="1" dirty="0" smtClean="0">
                <a:solidFill>
                  <a:schemeClr val="accent6">
                    <a:lumMod val="75000"/>
                  </a:schemeClr>
                </a:solidFill>
                <a:latin typeface="Times New Roman" panose="02020603050405020304" pitchFamily="18" charset="0"/>
                <a:cs typeface="Times New Roman" panose="02020603050405020304" pitchFamily="18" charset="0"/>
              </a:rPr>
              <a:t>Utku Gökberk ŞEN</a:t>
            </a:r>
            <a:br>
              <a:rPr lang="tr-TR" sz="2800" b="1" dirty="0" smtClean="0">
                <a:solidFill>
                  <a:schemeClr val="accent6">
                    <a:lumMod val="75000"/>
                  </a:schemeClr>
                </a:solidFill>
                <a:latin typeface="Times New Roman" panose="02020603050405020304" pitchFamily="18" charset="0"/>
                <a:cs typeface="Times New Roman" panose="02020603050405020304" pitchFamily="18" charset="0"/>
              </a:rPr>
            </a:br>
            <a:r>
              <a:rPr lang="tr-TR" sz="2800" b="1" dirty="0" smtClean="0">
                <a:solidFill>
                  <a:schemeClr val="accent6">
                    <a:lumMod val="75000"/>
                  </a:schemeClr>
                </a:solidFill>
                <a:latin typeface="Times New Roman" panose="02020603050405020304" pitchFamily="18" charset="0"/>
                <a:cs typeface="Times New Roman" panose="02020603050405020304" pitchFamily="18" charset="0"/>
              </a:rPr>
              <a:t>Nisa TUNCER</a:t>
            </a:r>
            <a:r>
              <a:rPr lang="tr-TR" sz="2800" b="1" dirty="0">
                <a:solidFill>
                  <a:schemeClr val="accent6">
                    <a:lumMod val="75000"/>
                  </a:schemeClr>
                </a:solidFill>
                <a:latin typeface="Times New Roman" panose="02020603050405020304" pitchFamily="18" charset="0"/>
                <a:cs typeface="Times New Roman" panose="02020603050405020304" pitchFamily="18" charset="0"/>
              </a:rPr>
              <a:t/>
            </a:r>
            <a:br>
              <a:rPr lang="tr-TR" sz="2800" b="1" dirty="0">
                <a:solidFill>
                  <a:schemeClr val="accent6">
                    <a:lumMod val="75000"/>
                  </a:schemeClr>
                </a:solidFill>
                <a:latin typeface="Times New Roman" panose="02020603050405020304" pitchFamily="18" charset="0"/>
                <a:cs typeface="Times New Roman" panose="02020603050405020304" pitchFamily="18" charset="0"/>
              </a:rPr>
            </a:br>
            <a:endParaRPr lang="tr-TR" sz="2800"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flipV="1">
            <a:off x="0" y="6240440"/>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129862" y="6369229"/>
            <a:ext cx="2743200" cy="365125"/>
          </a:xfrm>
        </p:spPr>
        <p:txBody>
          <a:bodyPr/>
          <a:lstStyle/>
          <a:p>
            <a:r>
              <a:rPr lang="tr-TR" dirty="0" smtClean="0"/>
              <a:t>08.08.2019 Perşembe</a:t>
            </a:r>
            <a:endParaRPr lang="tr-TR" dirty="0"/>
          </a:p>
        </p:txBody>
      </p:sp>
      <p:pic>
        <p:nvPicPr>
          <p:cNvPr id="4098"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0902" y="514804"/>
            <a:ext cx="2702056" cy="46738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97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Yazılım Tasarımı</a:t>
            </a:r>
            <a:endParaRPr lang="tr-TR" sz="4400"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10</a:t>
            </a:fld>
            <a:endParaRPr lang="tr-TR"/>
          </a:p>
        </p:txBody>
      </p:sp>
      <p:pic>
        <p:nvPicPr>
          <p:cNvPr id="11266"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805" y="449263"/>
            <a:ext cx="23495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746" y="1253074"/>
            <a:ext cx="7401059" cy="4987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60491" y="1528631"/>
            <a:ext cx="4537656" cy="369332"/>
          </a:xfrm>
          <a:prstGeom prst="rect">
            <a:avLst/>
          </a:prstGeom>
        </p:spPr>
        <p:txBody>
          <a:bodyPr wrap="square">
            <a:spAutoFit/>
          </a:bodyPr>
          <a:lstStyle/>
          <a:p>
            <a:r>
              <a:rPr lang="tr-TR" b="1" dirty="0" smtClean="0">
                <a:solidFill>
                  <a:schemeClr val="accent6">
                    <a:lumMod val="75000"/>
                  </a:schemeClr>
                </a:solidFill>
              </a:rPr>
              <a:t>AKIŞ ŞEMASI </a:t>
            </a:r>
          </a:p>
        </p:txBody>
      </p:sp>
    </p:spTree>
    <p:extLst>
      <p:ext uri="{BB962C8B-B14F-4D97-AF65-F5344CB8AC3E}">
        <p14:creationId xmlns:p14="http://schemas.microsoft.com/office/powerpoint/2010/main" val="1210470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DATABASE DESIGN </a:t>
            </a:r>
            <a:endParaRPr lang="tr-TR" sz="4400"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382108"/>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11</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06 Ağustos 2019 Salı</a:t>
            </a:fld>
            <a:endParaRPr lang="tr-TR" dirty="0"/>
          </a:p>
        </p:txBody>
      </p:sp>
      <p:pic>
        <p:nvPicPr>
          <p:cNvPr id="11266"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805" y="449263"/>
            <a:ext cx="2349500" cy="406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05384"/>
            <a:ext cx="12286445" cy="6124754"/>
          </a:xfrm>
          <a:prstGeom prst="rect">
            <a:avLst/>
          </a:prstGeom>
        </p:spPr>
        <p:txBody>
          <a:bodyPr wrap="square">
            <a:spAutoFit/>
          </a:bodyPr>
          <a:lstStyle/>
          <a:p>
            <a:r>
              <a:rPr lang="tr-TR" sz="2800" b="1" dirty="0" smtClean="0">
                <a:solidFill>
                  <a:schemeClr val="accent6">
                    <a:lumMod val="75000"/>
                  </a:schemeClr>
                </a:solidFill>
              </a:rPr>
              <a:t>MARİA DB</a:t>
            </a:r>
          </a:p>
          <a:p>
            <a:pPr fontAlgn="base"/>
            <a:r>
              <a:rPr lang="en-US" sz="2800" dirty="0" err="1" smtClean="0"/>
              <a:t>MariaDB</a:t>
            </a:r>
            <a:r>
              <a:rPr lang="en-US" sz="2800" dirty="0" smtClean="0"/>
              <a:t> Server is one of the most popular database servers in the world. It’s made by the original developers of MySQL and guaranteed to stay open source. Notable users include Wikipedia, WordPress.com and Google.</a:t>
            </a:r>
          </a:p>
          <a:p>
            <a:pPr fontAlgn="base"/>
            <a:r>
              <a:rPr lang="en-US" sz="2800" dirty="0" err="1" smtClean="0"/>
              <a:t>MariaDB</a:t>
            </a:r>
            <a:r>
              <a:rPr lang="en-US" sz="2800" dirty="0" smtClean="0"/>
              <a:t> turns data into structured information in a wide array of applications, ranging from banking to websites. It is an enhanced, drop-in replacement for MySQL. </a:t>
            </a:r>
            <a:r>
              <a:rPr lang="en-US" sz="2800" dirty="0" err="1" smtClean="0"/>
              <a:t>MariaDB</a:t>
            </a:r>
            <a:r>
              <a:rPr lang="en-US" sz="2800" dirty="0" smtClean="0"/>
              <a:t> is used because it is fast, scalable and robust, with a rich ecosystem of storage engines, plugins and many other tools make it very versatile for a wide variety of use cases.</a:t>
            </a:r>
          </a:p>
          <a:p>
            <a:pPr fontAlgn="base"/>
            <a:r>
              <a:rPr lang="en-US" sz="2800" dirty="0" err="1" smtClean="0"/>
              <a:t>MariaDB</a:t>
            </a:r>
            <a:r>
              <a:rPr lang="en-US" sz="2800" dirty="0" smtClean="0"/>
              <a:t> is developed as open source software and as a relational database it provides an SQL interface for accessing data. The latest versions of </a:t>
            </a:r>
            <a:r>
              <a:rPr lang="en-US" sz="2800" dirty="0" err="1" smtClean="0"/>
              <a:t>MariaDB</a:t>
            </a:r>
            <a:r>
              <a:rPr lang="en-US" sz="2800" dirty="0" smtClean="0"/>
              <a:t> also include GIS and JSON features.</a:t>
            </a:r>
          </a:p>
          <a:p>
            <a:endParaRPr lang="tr-TR" sz="2800" b="1" dirty="0">
              <a:solidFill>
                <a:schemeClr val="accent6">
                  <a:lumMod val="75000"/>
                </a:schemeClr>
              </a:solidFill>
            </a:endParaRPr>
          </a:p>
          <a:p>
            <a:endParaRPr lang="tr-TR" sz="2800" b="1" dirty="0" smtClean="0">
              <a:solidFill>
                <a:schemeClr val="accent6">
                  <a:lumMod val="75000"/>
                </a:schemeClr>
              </a:solidFill>
            </a:endParaRPr>
          </a:p>
        </p:txBody>
      </p:sp>
    </p:spTree>
    <p:extLst>
      <p:ext uri="{BB962C8B-B14F-4D97-AF65-F5344CB8AC3E}">
        <p14:creationId xmlns:p14="http://schemas.microsoft.com/office/powerpoint/2010/main" val="529696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DATABASE DESIGN </a:t>
            </a:r>
            <a:endParaRPr lang="tr-TR" sz="4400"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382108"/>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12</a:t>
            </a:fld>
            <a:endParaRPr lang="tr-TR"/>
          </a:p>
        </p:txBody>
      </p:sp>
      <p:pic>
        <p:nvPicPr>
          <p:cNvPr id="11266"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805" y="449263"/>
            <a:ext cx="2349500" cy="406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05384"/>
            <a:ext cx="12286445" cy="954107"/>
          </a:xfrm>
          <a:prstGeom prst="rect">
            <a:avLst/>
          </a:prstGeom>
        </p:spPr>
        <p:txBody>
          <a:bodyPr wrap="square">
            <a:spAutoFit/>
          </a:bodyPr>
          <a:lstStyle/>
          <a:p>
            <a:endParaRPr lang="tr-TR" sz="2800" b="1" dirty="0">
              <a:solidFill>
                <a:schemeClr val="accent6">
                  <a:lumMod val="75000"/>
                </a:schemeClr>
              </a:solidFill>
            </a:endParaRPr>
          </a:p>
          <a:p>
            <a:endParaRPr lang="tr-TR" sz="2800" b="1" dirty="0" smtClean="0">
              <a:solidFill>
                <a:schemeClr val="accent6">
                  <a:lumMod val="75000"/>
                </a:schemeClr>
              </a:solidFill>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795" y="2046410"/>
            <a:ext cx="8313737"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795" y="4779719"/>
            <a:ext cx="8313737"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6795" y="1497771"/>
            <a:ext cx="4156868" cy="369332"/>
          </a:xfrm>
          <a:prstGeom prst="rect">
            <a:avLst/>
          </a:prstGeom>
        </p:spPr>
        <p:txBody>
          <a:bodyPr wrap="square">
            <a:spAutoFit/>
          </a:bodyPr>
          <a:lstStyle/>
          <a:p>
            <a:r>
              <a:rPr lang="tr-TR" b="1" dirty="0" err="1" smtClean="0">
                <a:solidFill>
                  <a:schemeClr val="accent6">
                    <a:lumMod val="75000"/>
                  </a:schemeClr>
                </a:solidFill>
                <a:latin typeface="Times New Roman" panose="02020603050405020304" pitchFamily="18" charset="0"/>
                <a:cs typeface="Times New Roman" panose="02020603050405020304" pitchFamily="18" charset="0"/>
              </a:rPr>
              <a:t>AnahtarKontrol</a:t>
            </a:r>
            <a:r>
              <a:rPr lang="tr-TR" b="1" dirty="0" smtClean="0">
                <a:solidFill>
                  <a:schemeClr val="accent6">
                    <a:lumMod val="75000"/>
                  </a:schemeClr>
                </a:solidFill>
                <a:latin typeface="Times New Roman" panose="02020603050405020304" pitchFamily="18" charset="0"/>
                <a:cs typeface="Times New Roman" panose="02020603050405020304" pitchFamily="18" charset="0"/>
              </a:rPr>
              <a:t> </a:t>
            </a:r>
            <a:r>
              <a:rPr lang="tr-TR" b="1" dirty="0" err="1" smtClean="0">
                <a:solidFill>
                  <a:schemeClr val="accent6">
                    <a:lumMod val="75000"/>
                  </a:schemeClr>
                </a:solidFill>
                <a:latin typeface="Times New Roman" panose="02020603050405020304" pitchFamily="18" charset="0"/>
                <a:cs typeface="Times New Roman" panose="02020603050405020304" pitchFamily="18" charset="0"/>
              </a:rPr>
              <a:t>Table</a:t>
            </a:r>
            <a:r>
              <a:rPr lang="tr-TR" b="1" dirty="0" smtClean="0">
                <a:solidFill>
                  <a:schemeClr val="accent6">
                    <a:lumMod val="75000"/>
                  </a:schemeClr>
                </a:solidFill>
                <a:latin typeface="Times New Roman" panose="02020603050405020304" pitchFamily="18" charset="0"/>
                <a:cs typeface="Times New Roman" panose="02020603050405020304" pitchFamily="18" charset="0"/>
              </a:rPr>
              <a:t>: </a:t>
            </a:r>
            <a:endParaRPr lang="tr-TR" dirty="0"/>
          </a:p>
        </p:txBody>
      </p:sp>
      <p:sp>
        <p:nvSpPr>
          <p:cNvPr id="7" name="Rectangle 6"/>
          <p:cNvSpPr/>
          <p:nvPr/>
        </p:nvSpPr>
        <p:spPr>
          <a:xfrm>
            <a:off x="156795" y="4158734"/>
            <a:ext cx="2124330" cy="369332"/>
          </a:xfrm>
          <a:prstGeom prst="rect">
            <a:avLst/>
          </a:prstGeom>
        </p:spPr>
        <p:txBody>
          <a:bodyPr wrap="square">
            <a:spAutoFit/>
          </a:bodyPr>
          <a:lstStyle/>
          <a:p>
            <a:r>
              <a:rPr lang="tr-TR" b="1" dirty="0" err="1" smtClean="0">
                <a:solidFill>
                  <a:schemeClr val="accent6">
                    <a:lumMod val="75000"/>
                  </a:schemeClr>
                </a:solidFill>
                <a:latin typeface="Times New Roman" panose="02020603050405020304" pitchFamily="18" charset="0"/>
                <a:cs typeface="Times New Roman" panose="02020603050405020304" pitchFamily="18" charset="0"/>
              </a:rPr>
              <a:t>CarModels</a:t>
            </a:r>
            <a:r>
              <a:rPr lang="tr-TR" b="1" dirty="0" smtClean="0">
                <a:solidFill>
                  <a:schemeClr val="accent6">
                    <a:lumMod val="75000"/>
                  </a:schemeClr>
                </a:solidFill>
                <a:latin typeface="Times New Roman" panose="02020603050405020304" pitchFamily="18" charset="0"/>
                <a:cs typeface="Times New Roman" panose="02020603050405020304" pitchFamily="18" charset="0"/>
              </a:rPr>
              <a:t> </a:t>
            </a:r>
            <a:r>
              <a:rPr lang="tr-TR" b="1" dirty="0" err="1" smtClean="0">
                <a:solidFill>
                  <a:schemeClr val="accent6">
                    <a:lumMod val="75000"/>
                  </a:schemeClr>
                </a:solidFill>
                <a:latin typeface="Times New Roman" panose="02020603050405020304" pitchFamily="18" charset="0"/>
                <a:cs typeface="Times New Roman" panose="02020603050405020304" pitchFamily="18" charset="0"/>
              </a:rPr>
              <a:t>Table</a:t>
            </a:r>
            <a:r>
              <a:rPr lang="tr-TR" b="1" dirty="0" smtClean="0">
                <a:solidFill>
                  <a:schemeClr val="accent6">
                    <a:lumMod val="75000"/>
                  </a:schemeClr>
                </a:solidFill>
                <a:latin typeface="Times New Roman" panose="02020603050405020304" pitchFamily="18" charset="0"/>
                <a:cs typeface="Times New Roman" panose="02020603050405020304" pitchFamily="18" charset="0"/>
              </a:rPr>
              <a:t>: </a:t>
            </a:r>
            <a:endParaRPr lang="tr-TR" dirty="0"/>
          </a:p>
        </p:txBody>
      </p:sp>
    </p:spTree>
    <p:extLst>
      <p:ext uri="{BB962C8B-B14F-4D97-AF65-F5344CB8AC3E}">
        <p14:creationId xmlns:p14="http://schemas.microsoft.com/office/powerpoint/2010/main" val="2968763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DATABASE DESIGN </a:t>
            </a:r>
            <a:endParaRPr lang="tr-TR" sz="4400"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382108"/>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13</a:t>
            </a:fld>
            <a:endParaRPr lang="tr-TR"/>
          </a:p>
        </p:txBody>
      </p:sp>
      <p:pic>
        <p:nvPicPr>
          <p:cNvPr id="11266"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805" y="449263"/>
            <a:ext cx="2349500" cy="406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05384"/>
            <a:ext cx="12286445" cy="954107"/>
          </a:xfrm>
          <a:prstGeom prst="rect">
            <a:avLst/>
          </a:prstGeom>
        </p:spPr>
        <p:txBody>
          <a:bodyPr wrap="square">
            <a:spAutoFit/>
          </a:bodyPr>
          <a:lstStyle/>
          <a:p>
            <a:endParaRPr lang="tr-TR" sz="2800" b="1" dirty="0">
              <a:solidFill>
                <a:schemeClr val="accent6">
                  <a:lumMod val="75000"/>
                </a:schemeClr>
              </a:solidFill>
            </a:endParaRPr>
          </a:p>
          <a:p>
            <a:endParaRPr lang="tr-TR" sz="2800" b="1" dirty="0" smtClean="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31" y="1880116"/>
            <a:ext cx="8132763"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32" y="4501295"/>
            <a:ext cx="8132763"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8719" y="1313105"/>
            <a:ext cx="2275303" cy="369332"/>
          </a:xfrm>
          <a:prstGeom prst="rect">
            <a:avLst/>
          </a:prstGeom>
        </p:spPr>
        <p:txBody>
          <a:bodyPr wrap="none">
            <a:spAutoFit/>
          </a:bodyPr>
          <a:lstStyle/>
          <a:p>
            <a:r>
              <a:rPr lang="tr-TR" b="1" dirty="0" err="1" smtClean="0">
                <a:solidFill>
                  <a:schemeClr val="accent6">
                    <a:lumMod val="75000"/>
                  </a:schemeClr>
                </a:solidFill>
                <a:latin typeface="Times New Roman" panose="02020603050405020304" pitchFamily="18" charset="0"/>
                <a:cs typeface="Times New Roman" panose="02020603050405020304" pitchFamily="18" charset="0"/>
              </a:rPr>
              <a:t>GivenCarLog</a:t>
            </a:r>
            <a:r>
              <a:rPr lang="tr-TR" b="1" dirty="0" smtClean="0">
                <a:solidFill>
                  <a:schemeClr val="accent6">
                    <a:lumMod val="75000"/>
                  </a:schemeClr>
                </a:solidFill>
                <a:latin typeface="Times New Roman" panose="02020603050405020304" pitchFamily="18" charset="0"/>
                <a:cs typeface="Times New Roman" panose="02020603050405020304" pitchFamily="18" charset="0"/>
              </a:rPr>
              <a:t> </a:t>
            </a:r>
            <a:r>
              <a:rPr lang="tr-TR" b="1" dirty="0" err="1" smtClean="0">
                <a:solidFill>
                  <a:schemeClr val="accent6">
                    <a:lumMod val="75000"/>
                  </a:schemeClr>
                </a:solidFill>
                <a:latin typeface="Times New Roman" panose="02020603050405020304" pitchFamily="18" charset="0"/>
                <a:cs typeface="Times New Roman" panose="02020603050405020304" pitchFamily="18" charset="0"/>
              </a:rPr>
              <a:t>Table</a:t>
            </a:r>
            <a:r>
              <a:rPr lang="tr-TR" b="1" dirty="0" smtClean="0">
                <a:solidFill>
                  <a:schemeClr val="accent6">
                    <a:lumMod val="75000"/>
                  </a:schemeClr>
                </a:solidFill>
                <a:latin typeface="Times New Roman" panose="02020603050405020304" pitchFamily="18" charset="0"/>
                <a:cs typeface="Times New Roman" panose="02020603050405020304" pitchFamily="18" charset="0"/>
              </a:rPr>
              <a:t>: </a:t>
            </a:r>
            <a:endParaRPr lang="tr-TR" dirty="0"/>
          </a:p>
        </p:txBody>
      </p:sp>
      <p:sp>
        <p:nvSpPr>
          <p:cNvPr id="7" name="Rectangle 6"/>
          <p:cNvSpPr/>
          <p:nvPr/>
        </p:nvSpPr>
        <p:spPr>
          <a:xfrm>
            <a:off x="158719" y="4006334"/>
            <a:ext cx="2134239" cy="369332"/>
          </a:xfrm>
          <a:prstGeom prst="rect">
            <a:avLst/>
          </a:prstGeom>
        </p:spPr>
        <p:txBody>
          <a:bodyPr wrap="none">
            <a:spAutoFit/>
          </a:bodyPr>
          <a:lstStyle/>
          <a:p>
            <a:r>
              <a:rPr lang="tr-TR" b="1" dirty="0" err="1" smtClean="0">
                <a:solidFill>
                  <a:schemeClr val="accent6">
                    <a:lumMod val="75000"/>
                  </a:schemeClr>
                </a:solidFill>
                <a:latin typeface="Times New Roman" panose="02020603050405020304" pitchFamily="18" charset="0"/>
                <a:cs typeface="Times New Roman" panose="02020603050405020304" pitchFamily="18" charset="0"/>
              </a:rPr>
              <a:t>RealCarLog</a:t>
            </a:r>
            <a:r>
              <a:rPr lang="tr-TR" b="1" dirty="0" smtClean="0">
                <a:solidFill>
                  <a:schemeClr val="accent6">
                    <a:lumMod val="75000"/>
                  </a:schemeClr>
                </a:solidFill>
                <a:latin typeface="Times New Roman" panose="02020603050405020304" pitchFamily="18" charset="0"/>
                <a:cs typeface="Times New Roman" panose="02020603050405020304" pitchFamily="18" charset="0"/>
              </a:rPr>
              <a:t> </a:t>
            </a:r>
            <a:r>
              <a:rPr lang="tr-TR" b="1" dirty="0" err="1" smtClean="0">
                <a:solidFill>
                  <a:schemeClr val="accent6">
                    <a:lumMod val="75000"/>
                  </a:schemeClr>
                </a:solidFill>
                <a:latin typeface="Times New Roman" panose="02020603050405020304" pitchFamily="18" charset="0"/>
                <a:cs typeface="Times New Roman" panose="02020603050405020304" pitchFamily="18" charset="0"/>
              </a:rPr>
              <a:t>Table</a:t>
            </a:r>
            <a:r>
              <a:rPr lang="tr-TR" b="1" dirty="0" smtClean="0">
                <a:solidFill>
                  <a:schemeClr val="accent6">
                    <a:lumMod val="75000"/>
                  </a:schemeClr>
                </a:solidFill>
                <a:latin typeface="Times New Roman" panose="02020603050405020304" pitchFamily="18" charset="0"/>
                <a:cs typeface="Times New Roman" panose="02020603050405020304" pitchFamily="18" charset="0"/>
              </a:rPr>
              <a:t>: </a:t>
            </a:r>
            <a:endParaRPr lang="tr-TR" dirty="0"/>
          </a:p>
        </p:txBody>
      </p:sp>
    </p:spTree>
    <p:extLst>
      <p:ext uri="{BB962C8B-B14F-4D97-AF65-F5344CB8AC3E}">
        <p14:creationId xmlns:p14="http://schemas.microsoft.com/office/powerpoint/2010/main" val="857862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DATABASE DESIGN </a:t>
            </a:r>
            <a:endParaRPr lang="tr-TR" sz="4400"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382108"/>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14</a:t>
            </a:fld>
            <a:endParaRPr lang="tr-TR"/>
          </a:p>
        </p:txBody>
      </p:sp>
      <p:pic>
        <p:nvPicPr>
          <p:cNvPr id="11266"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805" y="449263"/>
            <a:ext cx="2349500" cy="406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05384"/>
            <a:ext cx="12286445" cy="954107"/>
          </a:xfrm>
          <a:prstGeom prst="rect">
            <a:avLst/>
          </a:prstGeom>
        </p:spPr>
        <p:txBody>
          <a:bodyPr wrap="square">
            <a:spAutoFit/>
          </a:bodyPr>
          <a:lstStyle/>
          <a:p>
            <a:endParaRPr lang="tr-TR" sz="2800" b="1" dirty="0">
              <a:solidFill>
                <a:schemeClr val="accent6">
                  <a:lumMod val="75000"/>
                </a:schemeClr>
              </a:solidFill>
            </a:endParaRPr>
          </a:p>
          <a:p>
            <a:endParaRPr lang="tr-TR" sz="2800" b="1" dirty="0" smtClean="0">
              <a:solidFill>
                <a:schemeClr val="accent6">
                  <a:lumMod val="75000"/>
                </a:schemeClr>
              </a:solidFill>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72" y="2350477"/>
            <a:ext cx="8428037"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46173" y="1682437"/>
            <a:ext cx="2038058" cy="369332"/>
          </a:xfrm>
          <a:prstGeom prst="rect">
            <a:avLst/>
          </a:prstGeom>
        </p:spPr>
        <p:txBody>
          <a:bodyPr wrap="none">
            <a:spAutoFit/>
          </a:bodyPr>
          <a:lstStyle/>
          <a:p>
            <a:r>
              <a:rPr lang="tr-TR" b="1" dirty="0" err="1">
                <a:solidFill>
                  <a:schemeClr val="accent6">
                    <a:lumMod val="75000"/>
                  </a:schemeClr>
                </a:solidFill>
                <a:latin typeface="Times New Roman" panose="02020603050405020304" pitchFamily="18" charset="0"/>
                <a:cs typeface="Times New Roman" panose="02020603050405020304" pitchFamily="18" charset="0"/>
              </a:rPr>
              <a:t>E</a:t>
            </a:r>
            <a:r>
              <a:rPr lang="tr-TR" b="1" dirty="0" err="1" smtClean="0">
                <a:solidFill>
                  <a:schemeClr val="accent6">
                    <a:lumMod val="75000"/>
                  </a:schemeClr>
                </a:solidFill>
                <a:latin typeface="Times New Roman" panose="02020603050405020304" pitchFamily="18" charset="0"/>
                <a:cs typeface="Times New Roman" panose="02020603050405020304" pitchFamily="18" charset="0"/>
              </a:rPr>
              <a:t>mployees</a:t>
            </a:r>
            <a:r>
              <a:rPr lang="tr-TR" b="1" dirty="0" smtClean="0">
                <a:solidFill>
                  <a:schemeClr val="accent6">
                    <a:lumMod val="75000"/>
                  </a:schemeClr>
                </a:solidFill>
                <a:latin typeface="Times New Roman" panose="02020603050405020304" pitchFamily="18" charset="0"/>
                <a:cs typeface="Times New Roman" panose="02020603050405020304" pitchFamily="18" charset="0"/>
              </a:rPr>
              <a:t>  </a:t>
            </a:r>
            <a:r>
              <a:rPr lang="tr-TR" b="1" dirty="0" err="1" smtClean="0">
                <a:solidFill>
                  <a:schemeClr val="accent6">
                    <a:lumMod val="75000"/>
                  </a:schemeClr>
                </a:solidFill>
                <a:latin typeface="Times New Roman" panose="02020603050405020304" pitchFamily="18" charset="0"/>
                <a:cs typeface="Times New Roman" panose="02020603050405020304" pitchFamily="18" charset="0"/>
              </a:rPr>
              <a:t>Table</a:t>
            </a:r>
            <a:r>
              <a:rPr lang="tr-TR" b="1" dirty="0" smtClean="0">
                <a:solidFill>
                  <a:schemeClr val="accent6">
                    <a:lumMod val="75000"/>
                  </a:schemeClr>
                </a:solidFill>
                <a:latin typeface="Times New Roman" panose="02020603050405020304" pitchFamily="18" charset="0"/>
                <a:cs typeface="Times New Roman" panose="02020603050405020304" pitchFamily="18" charset="0"/>
              </a:rPr>
              <a:t>: </a:t>
            </a:r>
            <a:endParaRPr lang="tr-TR" dirty="0"/>
          </a:p>
        </p:txBody>
      </p:sp>
    </p:spTree>
    <p:extLst>
      <p:ext uri="{BB962C8B-B14F-4D97-AF65-F5344CB8AC3E}">
        <p14:creationId xmlns:p14="http://schemas.microsoft.com/office/powerpoint/2010/main" val="3622530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Mekanik Sistemin Tasarımı</a:t>
            </a:r>
            <a:endParaRPr lang="tr-TR" sz="4400"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15</a:t>
            </a:fld>
            <a:endParaRPr lang="tr-TR"/>
          </a:p>
        </p:txBody>
      </p:sp>
      <p:pic>
        <p:nvPicPr>
          <p:cNvPr id="11266"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805" y="449263"/>
            <a:ext cx="23495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stj.nisa.tuncer\Downloads\mocku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862" y="1452318"/>
            <a:ext cx="7444275" cy="431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552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KAYNAK</a:t>
            </a:r>
            <a:endParaRPr lang="tr-TR" sz="4400"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16</a:t>
            </a:fld>
            <a:endParaRPr lang="tr-TR"/>
          </a:p>
        </p:txBody>
      </p:sp>
      <p:sp>
        <p:nvSpPr>
          <p:cNvPr id="11" name="Metin kutusu 10">
            <a:extLst>
              <a:ext uri="{FF2B5EF4-FFF2-40B4-BE49-F238E27FC236}">
                <a16:creationId xmlns="" xmlns:a16="http://schemas.microsoft.com/office/drawing/2014/main" id="{C5876413-641C-4907-B5C4-B139384460DB}"/>
              </a:ext>
            </a:extLst>
          </p:cNvPr>
          <p:cNvSpPr txBox="1"/>
          <p:nvPr/>
        </p:nvSpPr>
        <p:spPr>
          <a:xfrm>
            <a:off x="867365" y="1739561"/>
            <a:ext cx="8122090" cy="646331"/>
          </a:xfrm>
          <a:prstGeom prst="rect">
            <a:avLst/>
          </a:prstGeom>
          <a:noFill/>
        </p:spPr>
        <p:txBody>
          <a:bodyPr wrap="square" rtlCol="0">
            <a:spAutoFit/>
          </a:bodyPr>
          <a:lstStyle/>
          <a:p>
            <a:pPr marL="285750" indent="-285750">
              <a:buFont typeface="Arial" panose="020B0604020202020204" pitchFamily="34" charset="0"/>
              <a:buChar char="•"/>
            </a:pPr>
            <a:r>
              <a:rPr lang="tr-TR" dirty="0">
                <a:hlinkClick r:id="rId3"/>
              </a:rPr>
              <a:t>https://</a:t>
            </a:r>
            <a:r>
              <a:rPr lang="tr-TR" dirty="0" smtClean="0">
                <a:hlinkClick r:id="rId3"/>
              </a:rPr>
              <a:t>github.com/Hcankaynak/Araba-Anahtar-Kontrol-Sistemi</a:t>
            </a:r>
            <a:r>
              <a:rPr lang="tr-TR" dirty="0" smtClean="0"/>
              <a:t>  </a:t>
            </a:r>
            <a:r>
              <a:rPr lang="tr-TR" dirty="0" smtClean="0"/>
              <a:t>sitesinde kaynak kodlara ulaşabilirsiniz.</a:t>
            </a:r>
            <a:endParaRPr lang="tr-TR" dirty="0"/>
          </a:p>
        </p:txBody>
      </p:sp>
      <p:pic>
        <p:nvPicPr>
          <p:cNvPr id="11266" name="Picture 2" descr="C:\Users\stj.nisa.tuncer\Desktop\Roketsan25-T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0805" y="449263"/>
            <a:ext cx="2349500" cy="40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470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6954" y="3121204"/>
            <a:ext cx="9144000" cy="750956"/>
          </a:xfrm>
        </p:spPr>
        <p:txBody>
          <a:bodyPr>
            <a:normAutofit fontScale="90000"/>
          </a:bodyPr>
          <a:lstStyle/>
          <a:p>
            <a:r>
              <a:rPr lang="tr-TR" b="1" dirty="0" smtClean="0">
                <a:solidFill>
                  <a:schemeClr val="accent6">
                    <a:lumMod val="75000"/>
                  </a:schemeClr>
                </a:solidFill>
                <a:latin typeface="Times New Roman" panose="02020603050405020304" pitchFamily="18" charset="0"/>
                <a:cs typeface="Times New Roman" panose="02020603050405020304" pitchFamily="18" charset="0"/>
              </a:rPr>
              <a:t>Genel Tasarım</a:t>
            </a:r>
            <a:endParaRPr lang="tr-TR"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2</a:t>
            </a:fld>
            <a:endParaRPr lang="tr-TR"/>
          </a:p>
        </p:txBody>
      </p:sp>
      <p:pic>
        <p:nvPicPr>
          <p:cNvPr id="5122"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7442" y="384175"/>
            <a:ext cx="2349500" cy="4064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txBox="1">
            <a:spLocks/>
          </p:cNvSpPr>
          <p:nvPr/>
        </p:nvSpPr>
        <p:spPr>
          <a:xfrm>
            <a:off x="642870" y="6356864"/>
            <a:ext cx="2743200"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dirty="0"/>
          </a:p>
        </p:txBody>
      </p:sp>
    </p:spTree>
    <p:extLst>
      <p:ext uri="{BB962C8B-B14F-4D97-AF65-F5344CB8AC3E}">
        <p14:creationId xmlns:p14="http://schemas.microsoft.com/office/powerpoint/2010/main" val="3970755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3</a:t>
            </a:fld>
            <a:endParaRPr lang="tr-TR"/>
          </a:p>
        </p:txBody>
      </p:sp>
      <p:sp>
        <p:nvSpPr>
          <p:cNvPr id="14" name="Title 1">
            <a:extLst>
              <a:ext uri="{FF2B5EF4-FFF2-40B4-BE49-F238E27FC236}">
                <a16:creationId xmlns="" xmlns:a16="http://schemas.microsoft.com/office/drawing/2014/main" id="{E7E0B217-6366-49D1-8C3C-752C335F8F48}"/>
              </a:ext>
            </a:extLst>
          </p:cNvPr>
          <p:cNvSpPr>
            <a:spLocks noGrp="1"/>
          </p:cNvSpPr>
          <p:nvPr>
            <p:ph type="ctrTitle"/>
          </p:nvPr>
        </p:nvSpPr>
        <p:spPr>
          <a:xfrm>
            <a:off x="1408090" y="249215"/>
            <a:ext cx="9144000" cy="750956"/>
          </a:xfrm>
        </p:spPr>
        <p:txBody>
          <a:bodyPr>
            <a:normAutofit/>
          </a:bodyPr>
          <a:lstStyle/>
          <a:p>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Fiziksel Tasarım</a:t>
            </a:r>
            <a:endParaRPr lang="tr-TR" sz="44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5" name="Metin kutusu 14">
            <a:extLst>
              <a:ext uri="{FF2B5EF4-FFF2-40B4-BE49-F238E27FC236}">
                <a16:creationId xmlns="" xmlns:a16="http://schemas.microsoft.com/office/drawing/2014/main" id="{83FC106D-6C31-41B2-B2B4-DE70B4ADB25B}"/>
              </a:ext>
            </a:extLst>
          </p:cNvPr>
          <p:cNvSpPr txBox="1"/>
          <p:nvPr/>
        </p:nvSpPr>
        <p:spPr>
          <a:xfrm>
            <a:off x="838200" y="1577009"/>
            <a:ext cx="9379226" cy="369332"/>
          </a:xfrm>
          <a:prstGeom prst="rect">
            <a:avLst/>
          </a:prstGeom>
          <a:noFill/>
        </p:spPr>
        <p:txBody>
          <a:bodyPr wrap="square" rtlCol="0">
            <a:spAutoFit/>
          </a:bodyPr>
          <a:lstStyle/>
          <a:p>
            <a:endParaRPr lang="tr-TR" dirty="0"/>
          </a:p>
        </p:txBody>
      </p:sp>
      <p:pic>
        <p:nvPicPr>
          <p:cNvPr id="6146"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7643" y="518104"/>
            <a:ext cx="2411782" cy="4068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stj.nisa.tuncer\Desktop\IMG_20190801_101257.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199" y="1761675"/>
            <a:ext cx="4118975" cy="40982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tj.nisa.tuncer\Desktop\IMG_20190806_14570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7833" y="1761675"/>
            <a:ext cx="5698383" cy="410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185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4</a:t>
            </a:fld>
            <a:endParaRPr lang="tr-TR"/>
          </a:p>
        </p:txBody>
      </p:sp>
      <p:sp>
        <p:nvSpPr>
          <p:cNvPr id="14" name="Title 1">
            <a:extLst>
              <a:ext uri="{FF2B5EF4-FFF2-40B4-BE49-F238E27FC236}">
                <a16:creationId xmlns="" xmlns:a16="http://schemas.microsoft.com/office/drawing/2014/main" id="{E7E0B217-6366-49D1-8C3C-752C335F8F48}"/>
              </a:ext>
            </a:extLst>
          </p:cNvPr>
          <p:cNvSpPr>
            <a:spLocks noGrp="1"/>
          </p:cNvSpPr>
          <p:nvPr>
            <p:ph type="ctrTitle"/>
          </p:nvPr>
        </p:nvSpPr>
        <p:spPr>
          <a:xfrm>
            <a:off x="1408090" y="249215"/>
            <a:ext cx="9144000" cy="750956"/>
          </a:xfrm>
        </p:spPr>
        <p:txBody>
          <a:bodyPr>
            <a:normAutofit/>
          </a:bodyPr>
          <a:lstStyle/>
          <a:p>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Devre</a:t>
            </a:r>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 Şeması</a:t>
            </a:r>
            <a:endParaRPr lang="tr-TR" sz="44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5" name="Metin kutusu 14">
            <a:extLst>
              <a:ext uri="{FF2B5EF4-FFF2-40B4-BE49-F238E27FC236}">
                <a16:creationId xmlns="" xmlns:a16="http://schemas.microsoft.com/office/drawing/2014/main" id="{83FC106D-6C31-41B2-B2B4-DE70B4ADB25B}"/>
              </a:ext>
            </a:extLst>
          </p:cNvPr>
          <p:cNvSpPr txBox="1"/>
          <p:nvPr/>
        </p:nvSpPr>
        <p:spPr>
          <a:xfrm>
            <a:off x="838200" y="1577009"/>
            <a:ext cx="9379226" cy="369332"/>
          </a:xfrm>
          <a:prstGeom prst="rect">
            <a:avLst/>
          </a:prstGeom>
          <a:noFill/>
        </p:spPr>
        <p:txBody>
          <a:bodyPr wrap="square" rtlCol="0">
            <a:spAutoFit/>
          </a:bodyPr>
          <a:lstStyle/>
          <a:p>
            <a:endParaRPr lang="tr-TR" dirty="0"/>
          </a:p>
        </p:txBody>
      </p:sp>
      <p:pic>
        <p:nvPicPr>
          <p:cNvPr id="6146"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7643" y="518104"/>
            <a:ext cx="2411782" cy="406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tj.nisa.tuncer\Downloads\araba_bende_circu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27317"/>
            <a:ext cx="12192000" cy="502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769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6954" y="3121204"/>
            <a:ext cx="9144000" cy="750956"/>
          </a:xfrm>
        </p:spPr>
        <p:txBody>
          <a:bodyPr>
            <a:normAutofit fontScale="90000"/>
          </a:bodyPr>
          <a:lstStyle/>
          <a:p>
            <a:r>
              <a:rPr lang="tr-TR" b="1" dirty="0" smtClean="0">
                <a:solidFill>
                  <a:schemeClr val="accent6">
                    <a:lumMod val="75000"/>
                  </a:schemeClr>
                </a:solidFill>
                <a:latin typeface="Times New Roman" panose="02020603050405020304" pitchFamily="18" charset="0"/>
                <a:cs typeface="Times New Roman" panose="02020603050405020304" pitchFamily="18" charset="0"/>
              </a:rPr>
              <a:t>Alt Sistemler</a:t>
            </a:r>
            <a:endParaRPr lang="tr-TR"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5</a:t>
            </a:fld>
            <a:endParaRPr lang="tr-TR"/>
          </a:p>
        </p:txBody>
      </p:sp>
      <p:pic>
        <p:nvPicPr>
          <p:cNvPr id="5122"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7442" y="384175"/>
            <a:ext cx="2349500" cy="4064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txBox="1">
            <a:spLocks/>
          </p:cNvSpPr>
          <p:nvPr/>
        </p:nvSpPr>
        <p:spPr>
          <a:xfrm>
            <a:off x="642870" y="6356864"/>
            <a:ext cx="2743200"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dirty="0"/>
          </a:p>
        </p:txBody>
      </p:sp>
    </p:spTree>
    <p:extLst>
      <p:ext uri="{BB962C8B-B14F-4D97-AF65-F5344CB8AC3E}">
        <p14:creationId xmlns:p14="http://schemas.microsoft.com/office/powerpoint/2010/main" val="1607464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6</a:t>
            </a:fld>
            <a:endParaRPr lang="tr-TR"/>
          </a:p>
        </p:txBody>
      </p:sp>
      <p:sp>
        <p:nvSpPr>
          <p:cNvPr id="4" name="Date Placeholder 3"/>
          <p:cNvSpPr>
            <a:spLocks noGrp="1"/>
          </p:cNvSpPr>
          <p:nvPr>
            <p:ph type="dt" sz="half" idx="10"/>
          </p:nvPr>
        </p:nvSpPr>
        <p:spPr/>
        <p:txBody>
          <a:bodyPr/>
          <a:lstStyle/>
          <a:p>
            <a:endParaRPr lang="tr-TR" dirty="0"/>
          </a:p>
        </p:txBody>
      </p:sp>
      <p:sp>
        <p:nvSpPr>
          <p:cNvPr id="14" name="Title 1">
            <a:extLst>
              <a:ext uri="{FF2B5EF4-FFF2-40B4-BE49-F238E27FC236}">
                <a16:creationId xmlns="" xmlns:a16="http://schemas.microsoft.com/office/drawing/2014/main" id="{E7E0B217-6366-49D1-8C3C-752C335F8F48}"/>
              </a:ext>
            </a:extLst>
          </p:cNvPr>
          <p:cNvSpPr>
            <a:spLocks noGrp="1"/>
          </p:cNvSpPr>
          <p:nvPr>
            <p:ph type="ctrTitle"/>
          </p:nvPr>
        </p:nvSpPr>
        <p:spPr>
          <a:xfrm>
            <a:off x="1408090" y="249215"/>
            <a:ext cx="9144000" cy="750956"/>
          </a:xfrm>
        </p:spPr>
        <p:txBody>
          <a:bodyPr>
            <a:normAutofit/>
          </a:bodyPr>
          <a:lstStyle/>
          <a:p>
            <a:r>
              <a:rPr lang="tr-TR" sz="4400" b="1" dirty="0" err="1" smtClean="0">
                <a:solidFill>
                  <a:schemeClr val="accent6">
                    <a:lumMod val="75000"/>
                  </a:schemeClr>
                </a:solidFill>
                <a:latin typeface="Times New Roman" panose="02020603050405020304" pitchFamily="18" charset="0"/>
                <a:cs typeface="Times New Roman" panose="02020603050405020304" pitchFamily="18" charset="0"/>
              </a:rPr>
              <a:t>Raspberry</a:t>
            </a:r>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 Pi </a:t>
            </a:r>
            <a:r>
              <a:rPr lang="tr-TR" sz="4400" b="1" dirty="0">
                <a:solidFill>
                  <a:schemeClr val="accent6">
                    <a:lumMod val="75000"/>
                  </a:schemeClr>
                </a:solidFill>
                <a:latin typeface="Times New Roman" panose="02020603050405020304" pitchFamily="18" charset="0"/>
                <a:cs typeface="Times New Roman" panose="02020603050405020304" pitchFamily="18" charset="0"/>
              </a:rPr>
              <a:t>3</a:t>
            </a:r>
          </a:p>
        </p:txBody>
      </p:sp>
      <p:sp>
        <p:nvSpPr>
          <p:cNvPr id="15" name="Metin kutusu 14">
            <a:extLst>
              <a:ext uri="{FF2B5EF4-FFF2-40B4-BE49-F238E27FC236}">
                <a16:creationId xmlns="" xmlns:a16="http://schemas.microsoft.com/office/drawing/2014/main" id="{83FC106D-6C31-41B2-B2B4-DE70B4ADB25B}"/>
              </a:ext>
            </a:extLst>
          </p:cNvPr>
          <p:cNvSpPr txBox="1"/>
          <p:nvPr/>
        </p:nvSpPr>
        <p:spPr>
          <a:xfrm>
            <a:off x="838200" y="1577009"/>
            <a:ext cx="9379226" cy="369332"/>
          </a:xfrm>
          <a:prstGeom prst="rect">
            <a:avLst/>
          </a:prstGeom>
          <a:noFill/>
        </p:spPr>
        <p:txBody>
          <a:bodyPr wrap="square" rtlCol="0">
            <a:spAutoFit/>
          </a:bodyPr>
          <a:lstStyle/>
          <a:p>
            <a:endParaRPr lang="tr-TR" dirty="0"/>
          </a:p>
        </p:txBody>
      </p:sp>
      <p:pic>
        <p:nvPicPr>
          <p:cNvPr id="6146"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7643" y="518105"/>
            <a:ext cx="2349500" cy="39629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C:\Users\stj.nisa.tuncer\Desktop\downloa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72316"/>
            <a:ext cx="4043295" cy="2582868"/>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05750"/>
            <a:ext cx="5585138"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754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721" y="236336"/>
            <a:ext cx="9144000" cy="750956"/>
          </a:xfrm>
        </p:spPr>
        <p:txBody>
          <a:bodyPr>
            <a:normAutofit/>
          </a:bodyPr>
          <a:lstStyle/>
          <a:p>
            <a:r>
              <a:rPr lang="tr-TR" sz="4400" b="1" dirty="0" err="1" smtClean="0">
                <a:solidFill>
                  <a:schemeClr val="accent6">
                    <a:lumMod val="75000"/>
                  </a:schemeClr>
                </a:solidFill>
                <a:latin typeface="Times New Roman" panose="02020603050405020304" pitchFamily="18" charset="0"/>
                <a:cs typeface="Times New Roman" panose="02020603050405020304" pitchFamily="18" charset="0"/>
              </a:rPr>
              <a:t>Sensör</a:t>
            </a:r>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 </a:t>
            </a:r>
            <a:r>
              <a:rPr lang="tr-TR" sz="4400" b="1" dirty="0" err="1" smtClean="0">
                <a:solidFill>
                  <a:schemeClr val="accent6">
                    <a:lumMod val="75000"/>
                  </a:schemeClr>
                </a:solidFill>
                <a:latin typeface="Times New Roman" panose="02020603050405020304" pitchFamily="18" charset="0"/>
                <a:cs typeface="Times New Roman" panose="02020603050405020304" pitchFamily="18" charset="0"/>
              </a:rPr>
              <a:t>Altsisteminin</a:t>
            </a:r>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 Tasarımı</a:t>
            </a:r>
            <a:endParaRPr lang="tr-TR" sz="4400"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7</a:t>
            </a:fld>
            <a:endParaRPr lang="tr-TR"/>
          </a:p>
        </p:txBody>
      </p:sp>
      <p:sp>
        <p:nvSpPr>
          <p:cNvPr id="10" name="TextBox 9"/>
          <p:cNvSpPr txBox="1"/>
          <p:nvPr/>
        </p:nvSpPr>
        <p:spPr>
          <a:xfrm>
            <a:off x="416150" y="2764063"/>
            <a:ext cx="5937161" cy="31700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tr-TR" sz="2000" dirty="0">
                <a:latin typeface="Arial Black" panose="020B0A04020102020204" pitchFamily="34" charset="0"/>
                <a:cs typeface="Aharoni" panose="02010803020104030203" pitchFamily="2" charset="-79"/>
              </a:rPr>
              <a:t> </a:t>
            </a:r>
            <a:r>
              <a:rPr lang="tr-TR" sz="2000" dirty="0" smtClean="0">
                <a:latin typeface="Arial Black" panose="020B0A04020102020204" pitchFamily="34" charset="0"/>
                <a:cs typeface="Aharoni" panose="02010803020104030203" pitchFamily="2" charset="-79"/>
              </a:rPr>
              <a:t> HC-SR 04 SENSÖR</a:t>
            </a:r>
          </a:p>
          <a:p>
            <a:pPr marL="342900" indent="-342900" algn="just">
              <a:buFont typeface="Wingdings" panose="05000000000000000000" pitchFamily="2" charset="2"/>
              <a:buChar char="§"/>
            </a:pPr>
            <a:endParaRPr lang="tr-TR" sz="2000" dirty="0" smtClean="0">
              <a:latin typeface="Arial Black" panose="020B0A04020102020204" pitchFamily="34" charset="0"/>
              <a:cs typeface="Aharoni" panose="02010803020104030203" pitchFamily="2" charset="-79"/>
            </a:endParaRPr>
          </a:p>
          <a:p>
            <a:pPr marL="342900" indent="-342900" algn="just">
              <a:buFont typeface="Wingdings" panose="05000000000000000000" pitchFamily="2" charset="2"/>
              <a:buChar char="§"/>
            </a:pPr>
            <a:r>
              <a:rPr lang="tr-TR" sz="2000" dirty="0" smtClean="0">
                <a:cs typeface="Aharoni" panose="02010803020104030203" pitchFamily="2" charset="-79"/>
              </a:rPr>
              <a:t>2 cm- 400 cm </a:t>
            </a:r>
            <a:r>
              <a:rPr lang="tr-TR" sz="2000" dirty="0" err="1" smtClean="0">
                <a:cs typeface="Aharoni" panose="02010803020104030203" pitchFamily="2" charset="-79"/>
              </a:rPr>
              <a:t>non-contact</a:t>
            </a:r>
            <a:r>
              <a:rPr lang="tr-TR" sz="2000" dirty="0" smtClean="0">
                <a:cs typeface="Aharoni" panose="02010803020104030203" pitchFamily="2" charset="-79"/>
              </a:rPr>
              <a:t> </a:t>
            </a:r>
            <a:r>
              <a:rPr lang="tr-TR" sz="2000" dirty="0" err="1" smtClean="0">
                <a:cs typeface="Aharoni" panose="02010803020104030203" pitchFamily="2" charset="-79"/>
              </a:rPr>
              <a:t>measurement</a:t>
            </a:r>
            <a:endParaRPr lang="tr-TR" sz="2000" dirty="0" smtClean="0">
              <a:cs typeface="Aharoni" panose="02010803020104030203" pitchFamily="2" charset="-79"/>
            </a:endParaRPr>
          </a:p>
          <a:p>
            <a:pPr marL="342900" indent="-342900" algn="just">
              <a:buFont typeface="Wingdings" panose="05000000000000000000" pitchFamily="2" charset="2"/>
              <a:buChar char="§"/>
            </a:pPr>
            <a:r>
              <a:rPr lang="tr-TR" sz="2000" dirty="0" err="1" smtClean="0">
                <a:cs typeface="Aharoni" panose="02010803020104030203" pitchFamily="2" charset="-79"/>
              </a:rPr>
              <a:t>Accuracy</a:t>
            </a:r>
            <a:r>
              <a:rPr lang="tr-TR" sz="2000" dirty="0" smtClean="0">
                <a:cs typeface="Aharoni" panose="02010803020104030203" pitchFamily="2" charset="-79"/>
              </a:rPr>
              <a:t> </a:t>
            </a:r>
            <a:r>
              <a:rPr lang="tr-TR" sz="2000" dirty="0" err="1" smtClean="0">
                <a:cs typeface="Aharoni" panose="02010803020104030203" pitchFamily="2" charset="-79"/>
              </a:rPr>
              <a:t>upto</a:t>
            </a:r>
            <a:r>
              <a:rPr lang="tr-TR" sz="2000" dirty="0" smtClean="0">
                <a:cs typeface="Aharoni" panose="02010803020104030203" pitchFamily="2" charset="-79"/>
              </a:rPr>
              <a:t> 3 mm</a:t>
            </a:r>
          </a:p>
          <a:p>
            <a:pPr marL="342900" indent="-342900" algn="just">
              <a:buFont typeface="Wingdings" panose="05000000000000000000" pitchFamily="2" charset="2"/>
              <a:buChar char="§"/>
            </a:pPr>
            <a:r>
              <a:rPr lang="tr-TR" sz="2000" dirty="0" smtClean="0">
                <a:cs typeface="Aharoni" panose="02010803020104030203" pitchFamily="2" charset="-79"/>
              </a:rPr>
              <a:t>Test </a:t>
            </a:r>
            <a:r>
              <a:rPr lang="tr-TR" sz="2000" dirty="0" err="1" smtClean="0">
                <a:cs typeface="Aharoni" panose="02010803020104030203" pitchFamily="2" charset="-79"/>
              </a:rPr>
              <a:t>dşstance</a:t>
            </a:r>
            <a:r>
              <a:rPr lang="tr-TR" sz="2000" dirty="0" smtClean="0">
                <a:cs typeface="Aharoni" panose="02010803020104030203" pitchFamily="2" charset="-79"/>
              </a:rPr>
              <a:t>=(High </a:t>
            </a:r>
            <a:r>
              <a:rPr lang="tr-TR" sz="2000" dirty="0" err="1" smtClean="0">
                <a:cs typeface="Aharoni" panose="02010803020104030203" pitchFamily="2" charset="-79"/>
              </a:rPr>
              <a:t>level</a:t>
            </a:r>
            <a:r>
              <a:rPr lang="tr-TR" sz="2000" dirty="0" smtClean="0">
                <a:cs typeface="Aharoni" panose="02010803020104030203" pitchFamily="2" charset="-79"/>
              </a:rPr>
              <a:t> time*</a:t>
            </a:r>
            <a:r>
              <a:rPr lang="tr-TR" sz="2000" dirty="0" err="1" smtClean="0">
                <a:cs typeface="Aharoni" panose="02010803020104030203" pitchFamily="2" charset="-79"/>
              </a:rPr>
              <a:t>velacity</a:t>
            </a:r>
            <a:r>
              <a:rPr lang="tr-TR" sz="2000" dirty="0" smtClean="0">
                <a:cs typeface="Aharoni" panose="02010803020104030203" pitchFamily="2" charset="-79"/>
              </a:rPr>
              <a:t> of </a:t>
            </a:r>
            <a:r>
              <a:rPr lang="tr-TR" sz="2000" dirty="0" err="1" smtClean="0">
                <a:cs typeface="Aharoni" panose="02010803020104030203" pitchFamily="2" charset="-79"/>
              </a:rPr>
              <a:t>sound</a:t>
            </a:r>
            <a:r>
              <a:rPr lang="tr-TR" sz="2000" dirty="0" smtClean="0">
                <a:cs typeface="Aharoni" panose="02010803020104030203" pitchFamily="2" charset="-79"/>
              </a:rPr>
              <a:t>/2)</a:t>
            </a:r>
          </a:p>
          <a:p>
            <a:pPr marL="342900" indent="-342900" algn="just">
              <a:buFont typeface="Wingdings" panose="05000000000000000000" pitchFamily="2" charset="2"/>
              <a:buChar char="§"/>
            </a:pPr>
            <a:r>
              <a:rPr lang="tr-TR" sz="2000" dirty="0" smtClean="0">
                <a:cs typeface="Aharoni" panose="02010803020104030203" pitchFamily="2" charset="-79"/>
              </a:rPr>
              <a:t>5 V </a:t>
            </a:r>
            <a:r>
              <a:rPr lang="tr-TR" sz="2000" dirty="0" err="1" smtClean="0">
                <a:cs typeface="Aharoni" panose="02010803020104030203" pitchFamily="2" charset="-79"/>
              </a:rPr>
              <a:t>supply</a:t>
            </a:r>
            <a:endParaRPr lang="tr-TR" sz="2000" dirty="0" smtClean="0">
              <a:cs typeface="Aharoni" panose="02010803020104030203" pitchFamily="2" charset="-79"/>
            </a:endParaRPr>
          </a:p>
          <a:p>
            <a:pPr marL="342900" indent="-342900" algn="just">
              <a:buFont typeface="Wingdings" panose="05000000000000000000" pitchFamily="2" charset="2"/>
              <a:buChar char="§"/>
            </a:pPr>
            <a:r>
              <a:rPr lang="tr-TR" sz="2000" dirty="0" err="1" smtClean="0">
                <a:cs typeface="Aharoni" panose="02010803020104030203" pitchFamily="2" charset="-79"/>
              </a:rPr>
              <a:t>Trigger</a:t>
            </a:r>
            <a:r>
              <a:rPr lang="tr-TR" sz="2000" dirty="0" smtClean="0">
                <a:cs typeface="Aharoni" panose="02010803020104030203" pitchFamily="2" charset="-79"/>
              </a:rPr>
              <a:t> </a:t>
            </a:r>
            <a:r>
              <a:rPr lang="tr-TR" sz="2000" dirty="0" err="1" smtClean="0">
                <a:cs typeface="Aharoni" panose="02010803020104030203" pitchFamily="2" charset="-79"/>
              </a:rPr>
              <a:t>Pulse</a:t>
            </a:r>
            <a:r>
              <a:rPr lang="tr-TR" sz="2000" dirty="0" smtClean="0">
                <a:cs typeface="Aharoni" panose="02010803020104030203" pitchFamily="2" charset="-79"/>
              </a:rPr>
              <a:t> </a:t>
            </a:r>
            <a:r>
              <a:rPr lang="tr-TR" sz="2000" dirty="0" err="1" smtClean="0">
                <a:cs typeface="Aharoni" panose="02010803020104030203" pitchFamily="2" charset="-79"/>
              </a:rPr>
              <a:t>Input</a:t>
            </a:r>
            <a:endParaRPr lang="tr-TR" sz="2000" dirty="0" smtClean="0">
              <a:cs typeface="Aharoni" panose="02010803020104030203" pitchFamily="2" charset="-79"/>
            </a:endParaRPr>
          </a:p>
          <a:p>
            <a:pPr marL="342900" indent="-342900" algn="just">
              <a:buFont typeface="Wingdings" panose="05000000000000000000" pitchFamily="2" charset="2"/>
              <a:buChar char="§"/>
            </a:pPr>
            <a:r>
              <a:rPr lang="tr-TR" sz="2000" dirty="0" err="1" smtClean="0">
                <a:cs typeface="Aharoni" panose="02010803020104030203" pitchFamily="2" charset="-79"/>
              </a:rPr>
              <a:t>Echo</a:t>
            </a:r>
            <a:r>
              <a:rPr lang="tr-TR" sz="2000" dirty="0" smtClean="0">
                <a:cs typeface="Aharoni" panose="02010803020104030203" pitchFamily="2" charset="-79"/>
              </a:rPr>
              <a:t> </a:t>
            </a:r>
            <a:r>
              <a:rPr lang="tr-TR" sz="2000" dirty="0" err="1" smtClean="0">
                <a:cs typeface="Aharoni" panose="02010803020104030203" pitchFamily="2" charset="-79"/>
              </a:rPr>
              <a:t>Pulse</a:t>
            </a:r>
            <a:r>
              <a:rPr lang="tr-TR" sz="2000" dirty="0" smtClean="0">
                <a:cs typeface="Aharoni" panose="02010803020104030203" pitchFamily="2" charset="-79"/>
              </a:rPr>
              <a:t> </a:t>
            </a:r>
            <a:r>
              <a:rPr lang="tr-TR" sz="2000" dirty="0" err="1" smtClean="0">
                <a:cs typeface="Aharoni" panose="02010803020104030203" pitchFamily="2" charset="-79"/>
              </a:rPr>
              <a:t>Output</a:t>
            </a:r>
            <a:endParaRPr lang="tr-TR" sz="2000" dirty="0" smtClean="0">
              <a:cs typeface="Aharoni" panose="02010803020104030203" pitchFamily="2" charset="-79"/>
            </a:endParaRPr>
          </a:p>
          <a:p>
            <a:pPr marL="342900" indent="-342900" algn="just">
              <a:buFont typeface="Wingdings" panose="05000000000000000000" pitchFamily="2" charset="2"/>
              <a:buChar char="§"/>
            </a:pPr>
            <a:r>
              <a:rPr lang="tr-TR" sz="2000" dirty="0" smtClean="0">
                <a:cs typeface="Aharoni" panose="02010803020104030203" pitchFamily="2" charset="-79"/>
              </a:rPr>
              <a:t>0 V </a:t>
            </a:r>
            <a:r>
              <a:rPr lang="tr-TR" sz="2000" dirty="0" err="1" smtClean="0">
                <a:cs typeface="Aharoni" panose="02010803020104030203" pitchFamily="2" charset="-79"/>
              </a:rPr>
              <a:t>ground</a:t>
            </a:r>
            <a:endParaRPr lang="tr-TR" sz="2000" dirty="0">
              <a:cs typeface="Aharoni" panose="02010803020104030203" pitchFamily="2" charset="-79"/>
            </a:endParaRPr>
          </a:p>
          <a:p>
            <a:pPr algn="just"/>
            <a:endParaRPr lang="tr-TR" sz="2000" dirty="0">
              <a:latin typeface="Arial Black" panose="020B0A04020102020204" pitchFamily="34" charset="0"/>
              <a:cs typeface="Aharoni" panose="02010803020104030203" pitchFamily="2" charset="-79"/>
            </a:endParaRPr>
          </a:p>
        </p:txBody>
      </p:sp>
      <p:pic>
        <p:nvPicPr>
          <p:cNvPr id="7170"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9557" y="441325"/>
            <a:ext cx="23495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1104" y="2764063"/>
            <a:ext cx="5610896" cy="330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descr="C:\Users\stj.nisa.tuncer\Desktop\downlo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4332" y="1365161"/>
            <a:ext cx="2017958" cy="1218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643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RFID</a:t>
            </a:r>
            <a:endParaRPr lang="tr-TR" sz="4400"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8</a:t>
            </a:fld>
            <a:endParaRPr lang="tr-TR"/>
          </a:p>
        </p:txBody>
      </p:sp>
      <p:sp>
        <p:nvSpPr>
          <p:cNvPr id="13" name="Metin kutusu 12">
            <a:extLst>
              <a:ext uri="{FF2B5EF4-FFF2-40B4-BE49-F238E27FC236}">
                <a16:creationId xmlns="" xmlns:a16="http://schemas.microsoft.com/office/drawing/2014/main" id="{16E53E8E-505A-4479-A7C6-E2C1B8F49CDD}"/>
              </a:ext>
            </a:extLst>
          </p:cNvPr>
          <p:cNvSpPr txBox="1"/>
          <p:nvPr/>
        </p:nvSpPr>
        <p:spPr>
          <a:xfrm>
            <a:off x="7104753" y="4654413"/>
            <a:ext cx="4996070" cy="1200329"/>
          </a:xfrm>
          <a:prstGeom prst="rect">
            <a:avLst/>
          </a:prstGeom>
          <a:noFill/>
        </p:spPr>
        <p:txBody>
          <a:bodyPr wrap="square" rtlCol="0">
            <a:spAutoFit/>
          </a:bodyPr>
          <a:lstStyle/>
          <a:p>
            <a:pPr marL="285750" indent="-285750">
              <a:buFont typeface="Arial" panose="020B0604020202020204" pitchFamily="34" charset="0"/>
              <a:buChar char="•"/>
            </a:pPr>
            <a:r>
              <a:rPr lang="tr-TR" dirty="0"/>
              <a:t>Standart USB haberleşmesi, </a:t>
            </a:r>
            <a:r>
              <a:rPr lang="tr-TR" dirty="0" err="1"/>
              <a:t>windows</a:t>
            </a:r>
            <a:r>
              <a:rPr lang="tr-TR" dirty="0"/>
              <a:t> işletim sistemi için </a:t>
            </a:r>
            <a:r>
              <a:rPr lang="tr-TR" dirty="0" err="1"/>
              <a:t>yazılımsal</a:t>
            </a:r>
            <a:r>
              <a:rPr lang="tr-TR" dirty="0"/>
              <a:t> klavye </a:t>
            </a:r>
            <a:r>
              <a:rPr lang="tr-TR" dirty="0" err="1"/>
              <a:t>emülasyonu</a:t>
            </a:r>
            <a:r>
              <a:rPr lang="tr-TR" dirty="0"/>
              <a:t> çalışma </a:t>
            </a:r>
            <a:r>
              <a:rPr lang="tr-TR" dirty="0" err="1"/>
              <a:t>modları</a:t>
            </a:r>
            <a:r>
              <a:rPr lang="tr-TR" dirty="0"/>
              <a:t> desteği ile </a:t>
            </a:r>
            <a:r>
              <a:rPr lang="tr-TR" dirty="0" err="1"/>
              <a:t>desktop</a:t>
            </a:r>
            <a:r>
              <a:rPr lang="tr-TR" dirty="0"/>
              <a:t> uygulamaları için tasarlanmış online bir kart okuyucudur</a:t>
            </a:r>
          </a:p>
        </p:txBody>
      </p:sp>
      <p:pic>
        <p:nvPicPr>
          <p:cNvPr id="9218"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2788" y="520925"/>
            <a:ext cx="23495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15" y="1414461"/>
            <a:ext cx="5465782" cy="4753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descr="C:\Users\stj.nisa.tuncer\Desktop\art12u_box.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7783" y="1532585"/>
            <a:ext cx="2764505" cy="252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320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smtClean="0">
                <a:solidFill>
                  <a:schemeClr val="accent6">
                    <a:lumMod val="75000"/>
                  </a:schemeClr>
                </a:solidFill>
                <a:latin typeface="Times New Roman" panose="02020603050405020304" pitchFamily="18" charset="0"/>
                <a:cs typeface="Times New Roman" panose="02020603050405020304" pitchFamily="18" charset="0"/>
              </a:rPr>
              <a:t>LCD</a:t>
            </a:r>
            <a:endParaRPr lang="tr-TR" sz="4400" b="1"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7BEDC82-49FF-42E3-B7EA-26FF728940D5}" type="slidenum">
              <a:rPr lang="tr-TR" smtClean="0"/>
              <a:t>9</a:t>
            </a:fld>
            <a:endParaRPr lang="tr-TR"/>
          </a:p>
        </p:txBody>
      </p:sp>
      <p:sp>
        <p:nvSpPr>
          <p:cNvPr id="13" name="Metin kutusu 12">
            <a:extLst>
              <a:ext uri="{FF2B5EF4-FFF2-40B4-BE49-F238E27FC236}">
                <a16:creationId xmlns="" xmlns:a16="http://schemas.microsoft.com/office/drawing/2014/main" id="{16E53E8E-505A-4479-A7C6-E2C1B8F49CDD}"/>
              </a:ext>
            </a:extLst>
          </p:cNvPr>
          <p:cNvSpPr txBox="1"/>
          <p:nvPr/>
        </p:nvSpPr>
        <p:spPr>
          <a:xfrm>
            <a:off x="7284801" y="3796562"/>
            <a:ext cx="4817212"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9 Way D-type </a:t>
            </a:r>
            <a:r>
              <a:rPr lang="en-US" dirty="0" smtClean="0"/>
              <a:t>Plug</a:t>
            </a:r>
            <a:endParaRPr lang="tr-TR" dirty="0" smtClean="0"/>
          </a:p>
          <a:p>
            <a:pPr marL="285750" indent="-285750">
              <a:buFont typeface="Wingdings" panose="05000000000000000000" pitchFamily="2" charset="2"/>
              <a:buChar char="§"/>
            </a:pPr>
            <a:r>
              <a:rPr lang="en-US" dirty="0" smtClean="0"/>
              <a:t>16 </a:t>
            </a:r>
            <a:r>
              <a:rPr lang="en-US" dirty="0"/>
              <a:t>character, 2-line alphanumeric LCD </a:t>
            </a:r>
            <a:r>
              <a:rPr lang="en-US" dirty="0" smtClean="0"/>
              <a:t>display</a:t>
            </a:r>
            <a:endParaRPr lang="tr-TR" dirty="0" smtClean="0"/>
          </a:p>
          <a:p>
            <a:pPr marL="285750" indent="-285750">
              <a:buFont typeface="Wingdings" panose="05000000000000000000" pitchFamily="2" charset="2"/>
              <a:buChar char="§"/>
            </a:pPr>
            <a:r>
              <a:rPr lang="en-US" dirty="0" smtClean="0"/>
              <a:t>9 </a:t>
            </a:r>
            <a:r>
              <a:rPr lang="en-US" dirty="0"/>
              <a:t>Screw terminal </a:t>
            </a:r>
            <a:endParaRPr lang="tr-TR" dirty="0" smtClean="0"/>
          </a:p>
          <a:p>
            <a:pPr marL="285750" indent="-285750">
              <a:buFont typeface="Wingdings" panose="05000000000000000000" pitchFamily="2" charset="2"/>
              <a:buChar char="§"/>
            </a:pPr>
            <a:r>
              <a:rPr lang="en-US" dirty="0" smtClean="0"/>
              <a:t>Contrast </a:t>
            </a:r>
            <a:r>
              <a:rPr lang="en-US" dirty="0"/>
              <a:t>Control</a:t>
            </a:r>
            <a:r>
              <a:rPr lang="tr-TR" dirty="0" smtClean="0"/>
              <a:t>.</a:t>
            </a:r>
            <a:endParaRPr lang="tr-TR" dirty="0"/>
          </a:p>
        </p:txBody>
      </p:sp>
      <p:pic>
        <p:nvPicPr>
          <p:cNvPr id="8194" name="Picture 2" descr="C:\Users\stj.nisa.tuncer\Desktop\Roketsan25-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3713" y="482332"/>
            <a:ext cx="23495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4937" y="1453497"/>
            <a:ext cx="5147076" cy="156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317" y="1559005"/>
            <a:ext cx="5733683"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796562"/>
            <a:ext cx="5521569"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190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2835</TotalTime>
  <Words>213</Words>
  <Application>Microsoft Office PowerPoint</Application>
  <PresentationFormat>Custom</PresentationFormat>
  <Paragraphs>74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ANAHTAR TAKİP SİSTEMİ Versiyon 1.0   Hüseyincan KAYNAK Utku Gökberk ŞEN Nisa TUNCER </vt:lpstr>
      <vt:lpstr>Genel Tasarım</vt:lpstr>
      <vt:lpstr>Fiziksel Tasarım</vt:lpstr>
      <vt:lpstr>Devre Şeması</vt:lpstr>
      <vt:lpstr>Alt Sistemler</vt:lpstr>
      <vt:lpstr>Raspberry Pi 3</vt:lpstr>
      <vt:lpstr>Sensör Altsisteminin Tasarımı</vt:lpstr>
      <vt:lpstr>RFID</vt:lpstr>
      <vt:lpstr>LCD</vt:lpstr>
      <vt:lpstr>Yazılım Tasarımı</vt:lpstr>
      <vt:lpstr>DATABASE DESIGN </vt:lpstr>
      <vt:lpstr>DATABASE DESIGN </vt:lpstr>
      <vt:lpstr>DATABASE DESIGN </vt:lpstr>
      <vt:lpstr>DATABASE DESIGN </vt:lpstr>
      <vt:lpstr>Mekanik Sistemin Tasarımı</vt:lpstr>
      <vt:lpstr>KAYNAK</vt:lpstr>
    </vt:vector>
  </TitlesOfParts>
  <Company>Ford Otomotiv San.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Erdi Coşkunpınar</dc:creator>
  <cp:keywords>Herkese Açık</cp:keywords>
  <cp:lastModifiedBy>(Stajyer) Nisa Tuncer</cp:lastModifiedBy>
  <cp:revision>124</cp:revision>
  <dcterms:created xsi:type="dcterms:W3CDTF">2018-04-02T10:57:15Z</dcterms:created>
  <dcterms:modified xsi:type="dcterms:W3CDTF">2019-08-06T13:07:37Z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e24b52de-3f7f-4829-ab57-dc337770eac8</vt:lpwstr>
  </property>
  <property fmtid="{D5CDD505-2E9C-101B-9397-08002B2CF9AE}" pid="3" name="Classification">
    <vt:lpwstr>Herkese Açık</vt:lpwstr>
  </property>
</Properties>
</file>