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8BB0C-BEA8-4C7C-BED5-3D7DAD860DC0}" type="doc">
      <dgm:prSet loTypeId="urn:microsoft.com/office/officeart/2005/8/layout/target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7AB84F04-FED5-4D95-985F-370306F08140}">
      <dgm:prSet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波长下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DFC2B-4119-44DB-9851-77F164B9C441}" type="parTrans" cxnId="{15615E39-6B97-4C26-B21C-475119A9F7C7}">
      <dgm:prSet/>
      <dgm:spPr/>
      <dgm:t>
        <a:bodyPr/>
        <a:lstStyle/>
        <a:p>
          <a:endParaRPr lang="zh-CN" altLang="en-US"/>
        </a:p>
      </dgm:t>
    </dgm:pt>
    <dgm:pt modelId="{09B7F497-E93F-4A0A-B02E-D84566A7A3B7}" type="sibTrans" cxnId="{15615E39-6B97-4C26-B21C-475119A9F7C7}">
      <dgm:prSet/>
      <dgm:spPr/>
      <dgm:t>
        <a:bodyPr/>
        <a:lstStyle/>
        <a:p>
          <a:endParaRPr lang="zh-CN" altLang="en-US"/>
        </a:p>
      </dgm:t>
    </dgm:pt>
    <dgm:pt modelId="{1504CF0D-5B36-4B86-9D89-8FFDB3608D0B}">
      <dgm:prSet/>
      <dgm:spPr>
        <a:ln>
          <a:noFill/>
        </a:ln>
      </dgm:spPr>
      <dgm:t>
        <a:bodyPr/>
        <a:lstStyle/>
        <a:p>
          <a:pPr rtl="0"/>
          <a:r>
            <a:rPr lang="zh-CN" dirty="0" smtClean="0"/>
            <a:t>每个角度下生成图片</a:t>
          </a:r>
          <a:r>
            <a:rPr lang="en-US" dirty="0" smtClean="0"/>
            <a:t>6+45+45=96, </a:t>
          </a:r>
          <a:r>
            <a:rPr lang="zh-CN" dirty="0" smtClean="0"/>
            <a:t>每隔一个取向量为建模向量</a:t>
          </a:r>
          <a:r>
            <a:rPr lang="en-US" dirty="0" smtClean="0"/>
            <a:t>3+23+23=49, </a:t>
          </a:r>
          <a:r>
            <a:rPr lang="zh-CN" dirty="0" smtClean="0"/>
            <a:t>剩余为待测向量</a:t>
          </a:r>
          <a:r>
            <a:rPr lang="en-US" dirty="0" smtClean="0"/>
            <a:t>3+22+22=47;</a:t>
          </a:r>
          <a:endParaRPr lang="zh-CN" dirty="0"/>
        </a:p>
      </dgm:t>
    </dgm:pt>
    <dgm:pt modelId="{3680CF71-8696-41EC-99CE-B0A1C4BF31C9}" type="parTrans" cxnId="{C980D06E-7326-4E35-A3DC-7CA8674FA1E7}">
      <dgm:prSet/>
      <dgm:spPr/>
      <dgm:t>
        <a:bodyPr/>
        <a:lstStyle/>
        <a:p>
          <a:endParaRPr lang="zh-CN" altLang="en-US"/>
        </a:p>
      </dgm:t>
    </dgm:pt>
    <dgm:pt modelId="{5A02679C-1B04-48F3-AEF0-68D6BEE9B03F}" type="sibTrans" cxnId="{C980D06E-7326-4E35-A3DC-7CA8674FA1E7}">
      <dgm:prSet/>
      <dgm:spPr/>
      <dgm:t>
        <a:bodyPr/>
        <a:lstStyle/>
        <a:p>
          <a:endParaRPr lang="zh-CN" altLang="en-US"/>
        </a:p>
      </dgm:t>
    </dgm:pt>
    <dgm:pt modelId="{DE0D4C1A-E415-4965-AB4D-F6FD41E6EEC0}">
      <dgm:prSet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角度间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732CA-D081-41A3-8BD8-4666DEE9CF53}" type="parTrans" cxnId="{82F4A274-5850-46A2-AF1C-37C79C790B10}">
      <dgm:prSet/>
      <dgm:spPr/>
      <dgm:t>
        <a:bodyPr/>
        <a:lstStyle/>
        <a:p>
          <a:endParaRPr lang="zh-CN" altLang="en-US"/>
        </a:p>
      </dgm:t>
    </dgm:pt>
    <dgm:pt modelId="{CE2443FC-054A-44BE-AF88-F9AC6E6A7D42}" type="sibTrans" cxnId="{82F4A274-5850-46A2-AF1C-37C79C790B10}">
      <dgm:prSet/>
      <dgm:spPr/>
      <dgm:t>
        <a:bodyPr/>
        <a:lstStyle/>
        <a:p>
          <a:endParaRPr lang="zh-CN" altLang="en-US"/>
        </a:p>
      </dgm:t>
    </dgm:pt>
    <dgm:pt modelId="{C8CDF1C6-F124-4A3C-A857-41953DB9D4C1}">
      <dgm:prSet/>
      <dgm:spPr>
        <a:ln>
          <a:noFill/>
        </a:ln>
      </dgm:spPr>
      <dgm:t>
        <a:bodyPr/>
        <a:lstStyle/>
        <a:p>
          <a:pPr rtl="0"/>
          <a:r>
            <a:rPr lang="zh-CN" dirty="0" smtClean="0"/>
            <a:t>每个角度生成一个</a:t>
          </a:r>
          <a:r>
            <a:rPr lang="zh-CN" dirty="0" smtClean="0"/>
            <a:t>均值向量将</a:t>
          </a:r>
          <a:r>
            <a:rPr lang="zh-CN" dirty="0" smtClean="0"/>
            <a:t>剩余</a:t>
          </a:r>
          <a:r>
            <a:rPr lang="zh-CN" dirty="0" smtClean="0"/>
            <a:t>图片与</a:t>
          </a:r>
          <a:r>
            <a:rPr lang="en-US" dirty="0" smtClean="0"/>
            <a:t>3</a:t>
          </a:r>
          <a:r>
            <a:rPr lang="zh-CN" dirty="0" smtClean="0"/>
            <a:t>个均值向量求角度进行检测</a:t>
          </a:r>
          <a:r>
            <a:rPr lang="en-US" dirty="0" smtClean="0"/>
            <a:t>;</a:t>
          </a:r>
          <a:endParaRPr lang="zh-CN" dirty="0"/>
        </a:p>
      </dgm:t>
    </dgm:pt>
    <dgm:pt modelId="{29679957-2F60-471F-BFC2-40D497469E00}" type="parTrans" cxnId="{3F5324EF-0D4C-402A-ABE0-77C801C3CBE4}">
      <dgm:prSet/>
      <dgm:spPr/>
      <dgm:t>
        <a:bodyPr/>
        <a:lstStyle/>
        <a:p>
          <a:endParaRPr lang="zh-CN" altLang="en-US"/>
        </a:p>
      </dgm:t>
    </dgm:pt>
    <dgm:pt modelId="{9FBF8A9C-8BD1-4D6C-ABBC-DA2039C25BCA}" type="sibTrans" cxnId="{3F5324EF-0D4C-402A-ABE0-77C801C3CBE4}">
      <dgm:prSet/>
      <dgm:spPr/>
      <dgm:t>
        <a:bodyPr/>
        <a:lstStyle/>
        <a:p>
          <a:endParaRPr lang="zh-CN" altLang="en-US"/>
        </a:p>
      </dgm:t>
    </dgm:pt>
    <dgm:pt modelId="{C523B35E-3E66-4D61-9DFA-8DFFEF98B6F7}">
      <dgm:prSet/>
      <dgm:spPr>
        <a:solidFill>
          <a:schemeClr val="bg2">
            <a:lumMod val="50000"/>
          </a:schemeClr>
        </a:solidFill>
        <a:ln>
          <a:noFill/>
        </a:ln>
      </dgm:spPr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角度内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0CA8FA-9E02-403E-A95A-5B4B0C8762F5}" type="parTrans" cxnId="{3FEE72CB-9AA4-4EE3-A3E3-9663F8C6E7E7}">
      <dgm:prSet/>
      <dgm:spPr/>
      <dgm:t>
        <a:bodyPr/>
        <a:lstStyle/>
        <a:p>
          <a:endParaRPr lang="zh-CN" altLang="en-US"/>
        </a:p>
      </dgm:t>
    </dgm:pt>
    <dgm:pt modelId="{79929061-57BB-45CE-85D3-74827C830C6B}" type="sibTrans" cxnId="{3FEE72CB-9AA4-4EE3-A3E3-9663F8C6E7E7}">
      <dgm:prSet/>
      <dgm:spPr/>
      <dgm:t>
        <a:bodyPr/>
        <a:lstStyle/>
        <a:p>
          <a:endParaRPr lang="zh-CN" altLang="en-US"/>
        </a:p>
      </dgm:t>
    </dgm:pt>
    <dgm:pt modelId="{F7A81EAA-A620-4045-85E1-594F49AF908D}">
      <dgm:prSet/>
      <dgm:spPr>
        <a:ln>
          <a:noFill/>
        </a:ln>
      </dgm:spPr>
      <dgm:t>
        <a:bodyPr/>
        <a:lstStyle/>
        <a:p>
          <a:pPr rtl="0"/>
          <a:r>
            <a:rPr lang="zh-CN" dirty="0" smtClean="0"/>
            <a:t>选取</a:t>
          </a:r>
          <a:r>
            <a:rPr lang="en-US" dirty="0" smtClean="0"/>
            <a:t>30</a:t>
          </a:r>
          <a:r>
            <a:rPr lang="zh-CN" dirty="0" smtClean="0"/>
            <a:t>度角下</a:t>
          </a:r>
          <a:r>
            <a:rPr lang="en-US" altLang="zh-CN" dirty="0" smtClean="0"/>
            <a:t>, </a:t>
          </a:r>
          <a:r>
            <a:rPr lang="zh-CN" dirty="0" smtClean="0"/>
            <a:t>以叶绿素含量排序</a:t>
          </a:r>
          <a:r>
            <a:rPr lang="en-US" altLang="zh-CN" dirty="0" smtClean="0"/>
            <a:t>, </a:t>
          </a:r>
          <a:r>
            <a:rPr lang="zh-CN" dirty="0" smtClean="0"/>
            <a:t>分为</a:t>
          </a:r>
          <a:r>
            <a:rPr lang="en-US" dirty="0" smtClean="0"/>
            <a:t>5</a:t>
          </a:r>
          <a:r>
            <a:rPr lang="zh-CN" dirty="0" smtClean="0"/>
            <a:t>类</a:t>
          </a:r>
          <a:r>
            <a:rPr lang="en-US" altLang="zh-CN" dirty="0" smtClean="0"/>
            <a:t>(4+1+8+6+4=23), </a:t>
          </a:r>
          <a:r>
            <a:rPr lang="zh-CN" dirty="0" smtClean="0"/>
            <a:t>同样</a:t>
          </a:r>
          <a:r>
            <a:rPr lang="zh-CN" dirty="0" smtClean="0"/>
            <a:t>每隔一个向量建模</a:t>
          </a:r>
          <a:r>
            <a:rPr lang="en-US" altLang="zh-CN" dirty="0" smtClean="0"/>
            <a:t>, </a:t>
          </a:r>
          <a:r>
            <a:rPr lang="zh-CN" dirty="0" smtClean="0"/>
            <a:t>将此角度剩余</a:t>
          </a:r>
          <a:r>
            <a:rPr lang="zh-CN" dirty="0" smtClean="0"/>
            <a:t>图片</a:t>
          </a:r>
          <a:r>
            <a:rPr lang="en-US" altLang="zh-CN" dirty="0" smtClean="0"/>
            <a:t>(3+2+7+7+3=22)</a:t>
          </a:r>
          <a:r>
            <a:rPr lang="zh-CN" dirty="0" smtClean="0"/>
            <a:t>与</a:t>
          </a:r>
          <a:r>
            <a:rPr lang="zh-CN" dirty="0" smtClean="0"/>
            <a:t>这</a:t>
          </a:r>
          <a:r>
            <a:rPr lang="en-US" dirty="0" smtClean="0"/>
            <a:t>5</a:t>
          </a:r>
          <a:r>
            <a:rPr lang="zh-CN" dirty="0" smtClean="0"/>
            <a:t>个均值向量求角度进行检测</a:t>
          </a:r>
          <a:endParaRPr lang="zh-CN" dirty="0"/>
        </a:p>
      </dgm:t>
    </dgm:pt>
    <dgm:pt modelId="{1771E240-3B76-4F6D-93F4-02D445A01865}" type="parTrans" cxnId="{E9E480E6-0656-41C6-B9EB-71BDC5F0A851}">
      <dgm:prSet/>
      <dgm:spPr/>
      <dgm:t>
        <a:bodyPr/>
        <a:lstStyle/>
        <a:p>
          <a:endParaRPr lang="zh-CN" altLang="en-US"/>
        </a:p>
      </dgm:t>
    </dgm:pt>
    <dgm:pt modelId="{B28DA7FE-9A19-48BD-8D34-B38908CA98FD}" type="sibTrans" cxnId="{E9E480E6-0656-41C6-B9EB-71BDC5F0A851}">
      <dgm:prSet/>
      <dgm:spPr/>
      <dgm:t>
        <a:bodyPr/>
        <a:lstStyle/>
        <a:p>
          <a:endParaRPr lang="zh-CN" altLang="en-US"/>
        </a:p>
      </dgm:t>
    </dgm:pt>
    <dgm:pt modelId="{F77094C2-88A0-4EC4-A66F-0D2E083586FA}" type="pres">
      <dgm:prSet presAssocID="{9E78BB0C-BEA8-4C7C-BED5-3D7DAD860DC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4FDDDC4-26E7-4C93-A1B0-BAFA1F62B74C}" type="pres">
      <dgm:prSet presAssocID="{9E78BB0C-BEA8-4C7C-BED5-3D7DAD860DC0}" presName="outerBox" presStyleCnt="0"/>
      <dgm:spPr/>
      <dgm:t>
        <a:bodyPr/>
        <a:lstStyle/>
        <a:p>
          <a:endParaRPr lang="zh-CN" altLang="en-US"/>
        </a:p>
      </dgm:t>
    </dgm:pt>
    <dgm:pt modelId="{ACCE8FD1-7935-47B7-B681-88A441B90D4B}" type="pres">
      <dgm:prSet presAssocID="{9E78BB0C-BEA8-4C7C-BED5-3D7DAD860DC0}" presName="outerBoxParent" presStyleLbl="node1" presStyleIdx="0" presStyleCnt="3" custLinFactNeighborX="5818" custLinFactNeighborY="198"/>
      <dgm:spPr/>
      <dgm:t>
        <a:bodyPr/>
        <a:lstStyle/>
        <a:p>
          <a:endParaRPr lang="zh-CN" altLang="en-US"/>
        </a:p>
      </dgm:t>
    </dgm:pt>
    <dgm:pt modelId="{CE866B47-DCDA-459E-AD7F-D6468DEF0AB9}" type="pres">
      <dgm:prSet presAssocID="{9E78BB0C-BEA8-4C7C-BED5-3D7DAD860DC0}" presName="outerBoxChildren" presStyleCnt="0"/>
      <dgm:spPr/>
      <dgm:t>
        <a:bodyPr/>
        <a:lstStyle/>
        <a:p>
          <a:endParaRPr lang="zh-CN" altLang="en-US"/>
        </a:p>
      </dgm:t>
    </dgm:pt>
    <dgm:pt modelId="{127021BC-4D41-401E-9EB2-1C4E0B0118BB}" type="pres">
      <dgm:prSet presAssocID="{1504CF0D-5B36-4B86-9D89-8FFDB3608D0B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01CB7B-A38D-48C7-A398-AE7734E9FB70}" type="pres">
      <dgm:prSet presAssocID="{9E78BB0C-BEA8-4C7C-BED5-3D7DAD860DC0}" presName="middleBox" presStyleCnt="0"/>
      <dgm:spPr/>
      <dgm:t>
        <a:bodyPr/>
        <a:lstStyle/>
        <a:p>
          <a:endParaRPr lang="zh-CN" altLang="en-US"/>
        </a:p>
      </dgm:t>
    </dgm:pt>
    <dgm:pt modelId="{7EA659CE-7578-4347-B302-0BCB7AF77E30}" type="pres">
      <dgm:prSet presAssocID="{9E78BB0C-BEA8-4C7C-BED5-3D7DAD860DC0}" presName="middleBoxParent" presStyleLbl="node1" presStyleIdx="1" presStyleCnt="3"/>
      <dgm:spPr/>
      <dgm:t>
        <a:bodyPr/>
        <a:lstStyle/>
        <a:p>
          <a:endParaRPr lang="zh-CN" altLang="en-US"/>
        </a:p>
      </dgm:t>
    </dgm:pt>
    <dgm:pt modelId="{3CB1F9BF-AAE7-41BE-BEE6-60FFCF6C64C0}" type="pres">
      <dgm:prSet presAssocID="{9E78BB0C-BEA8-4C7C-BED5-3D7DAD860DC0}" presName="middleBoxChildren" presStyleCnt="0"/>
      <dgm:spPr/>
      <dgm:t>
        <a:bodyPr/>
        <a:lstStyle/>
        <a:p>
          <a:endParaRPr lang="zh-CN" altLang="en-US"/>
        </a:p>
      </dgm:t>
    </dgm:pt>
    <dgm:pt modelId="{8651A0AC-FE26-4D6B-8783-79704D70735B}" type="pres">
      <dgm:prSet presAssocID="{C8CDF1C6-F124-4A3C-A857-41953DB9D4C1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216C4-E460-4B8F-91DD-D947E5973040}" type="pres">
      <dgm:prSet presAssocID="{9E78BB0C-BEA8-4C7C-BED5-3D7DAD860DC0}" presName="centerBox" presStyleCnt="0"/>
      <dgm:spPr/>
      <dgm:t>
        <a:bodyPr/>
        <a:lstStyle/>
        <a:p>
          <a:endParaRPr lang="zh-CN" altLang="en-US"/>
        </a:p>
      </dgm:t>
    </dgm:pt>
    <dgm:pt modelId="{3CF9716B-4FA9-4702-96B0-729B57DE1F30}" type="pres">
      <dgm:prSet presAssocID="{9E78BB0C-BEA8-4C7C-BED5-3D7DAD860DC0}" presName="centerBoxParent" presStyleLbl="node1" presStyleIdx="2" presStyleCnt="3"/>
      <dgm:spPr/>
      <dgm:t>
        <a:bodyPr/>
        <a:lstStyle/>
        <a:p>
          <a:endParaRPr lang="zh-CN" altLang="en-US"/>
        </a:p>
      </dgm:t>
    </dgm:pt>
    <dgm:pt modelId="{47782EF4-4F2E-47C2-B926-85F6B0257B57}" type="pres">
      <dgm:prSet presAssocID="{9E78BB0C-BEA8-4C7C-BED5-3D7DAD860DC0}" presName="centerBoxChildren" presStyleCnt="0"/>
      <dgm:spPr/>
      <dgm:t>
        <a:bodyPr/>
        <a:lstStyle/>
        <a:p>
          <a:endParaRPr lang="zh-CN" altLang="en-US"/>
        </a:p>
      </dgm:t>
    </dgm:pt>
    <dgm:pt modelId="{93EBE4DD-93FF-4077-91DA-2D7F64B91A26}" type="pres">
      <dgm:prSet presAssocID="{F7A81EAA-A620-4045-85E1-594F49AF908D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87F286-7D3E-4F71-9692-3723D030D7A0}" type="presOf" srcId="{DE0D4C1A-E415-4965-AB4D-F6FD41E6EEC0}" destId="{7EA659CE-7578-4347-B302-0BCB7AF77E30}" srcOrd="0" destOrd="0" presId="urn:microsoft.com/office/officeart/2005/8/layout/target2"/>
    <dgm:cxn modelId="{15615E39-6B97-4C26-B21C-475119A9F7C7}" srcId="{9E78BB0C-BEA8-4C7C-BED5-3D7DAD860DC0}" destId="{7AB84F04-FED5-4D95-985F-370306F08140}" srcOrd="0" destOrd="0" parTransId="{601DFC2B-4119-44DB-9851-77F164B9C441}" sibTransId="{09B7F497-E93F-4A0A-B02E-D84566A7A3B7}"/>
    <dgm:cxn modelId="{79B9FC5B-6B76-48C8-A577-70D33894B9A1}" type="presOf" srcId="{C523B35E-3E66-4D61-9DFA-8DFFEF98B6F7}" destId="{3CF9716B-4FA9-4702-96B0-729B57DE1F30}" srcOrd="0" destOrd="0" presId="urn:microsoft.com/office/officeart/2005/8/layout/target2"/>
    <dgm:cxn modelId="{E9E480E6-0656-41C6-B9EB-71BDC5F0A851}" srcId="{C523B35E-3E66-4D61-9DFA-8DFFEF98B6F7}" destId="{F7A81EAA-A620-4045-85E1-594F49AF908D}" srcOrd="0" destOrd="0" parTransId="{1771E240-3B76-4F6D-93F4-02D445A01865}" sibTransId="{B28DA7FE-9A19-48BD-8D34-B38908CA98FD}"/>
    <dgm:cxn modelId="{9AB0966C-5430-4F62-BE64-52326152287B}" type="presOf" srcId="{1504CF0D-5B36-4B86-9D89-8FFDB3608D0B}" destId="{127021BC-4D41-401E-9EB2-1C4E0B0118BB}" srcOrd="0" destOrd="0" presId="urn:microsoft.com/office/officeart/2005/8/layout/target2"/>
    <dgm:cxn modelId="{9CAFE9D2-68FA-46CD-86AC-09D06D424CFF}" type="presOf" srcId="{C8CDF1C6-F124-4A3C-A857-41953DB9D4C1}" destId="{8651A0AC-FE26-4D6B-8783-79704D70735B}" srcOrd="0" destOrd="0" presId="urn:microsoft.com/office/officeart/2005/8/layout/target2"/>
    <dgm:cxn modelId="{A8A4C5ED-84C8-4C1B-9319-81150AE8B959}" type="presOf" srcId="{9E78BB0C-BEA8-4C7C-BED5-3D7DAD860DC0}" destId="{F77094C2-88A0-4EC4-A66F-0D2E083586FA}" srcOrd="0" destOrd="0" presId="urn:microsoft.com/office/officeart/2005/8/layout/target2"/>
    <dgm:cxn modelId="{C980D06E-7326-4E35-A3DC-7CA8674FA1E7}" srcId="{7AB84F04-FED5-4D95-985F-370306F08140}" destId="{1504CF0D-5B36-4B86-9D89-8FFDB3608D0B}" srcOrd="0" destOrd="0" parTransId="{3680CF71-8696-41EC-99CE-B0A1C4BF31C9}" sibTransId="{5A02679C-1B04-48F3-AEF0-68D6BEE9B03F}"/>
    <dgm:cxn modelId="{D735228C-4552-4012-A8A5-53B66FB70235}" type="presOf" srcId="{7AB84F04-FED5-4D95-985F-370306F08140}" destId="{ACCE8FD1-7935-47B7-B681-88A441B90D4B}" srcOrd="0" destOrd="0" presId="urn:microsoft.com/office/officeart/2005/8/layout/target2"/>
    <dgm:cxn modelId="{82F4A274-5850-46A2-AF1C-37C79C790B10}" srcId="{9E78BB0C-BEA8-4C7C-BED5-3D7DAD860DC0}" destId="{DE0D4C1A-E415-4965-AB4D-F6FD41E6EEC0}" srcOrd="1" destOrd="0" parTransId="{1D3732CA-D081-41A3-8BD8-4666DEE9CF53}" sibTransId="{CE2443FC-054A-44BE-AF88-F9AC6E6A7D42}"/>
    <dgm:cxn modelId="{3FEE72CB-9AA4-4EE3-A3E3-9663F8C6E7E7}" srcId="{9E78BB0C-BEA8-4C7C-BED5-3D7DAD860DC0}" destId="{C523B35E-3E66-4D61-9DFA-8DFFEF98B6F7}" srcOrd="2" destOrd="0" parTransId="{850CA8FA-9E02-403E-A95A-5B4B0C8762F5}" sibTransId="{79929061-57BB-45CE-85D3-74827C830C6B}"/>
    <dgm:cxn modelId="{3F5324EF-0D4C-402A-ABE0-77C801C3CBE4}" srcId="{DE0D4C1A-E415-4965-AB4D-F6FD41E6EEC0}" destId="{C8CDF1C6-F124-4A3C-A857-41953DB9D4C1}" srcOrd="0" destOrd="0" parTransId="{29679957-2F60-471F-BFC2-40D497469E00}" sibTransId="{9FBF8A9C-8BD1-4D6C-ABBC-DA2039C25BCA}"/>
    <dgm:cxn modelId="{D941C007-9E4E-4FB9-88D7-4DC87FD2AFFE}" type="presOf" srcId="{F7A81EAA-A620-4045-85E1-594F49AF908D}" destId="{93EBE4DD-93FF-4077-91DA-2D7F64B91A26}" srcOrd="0" destOrd="0" presId="urn:microsoft.com/office/officeart/2005/8/layout/target2"/>
    <dgm:cxn modelId="{30B73FA5-861F-4E8D-952F-C3C86FBE68FE}" type="presParOf" srcId="{F77094C2-88A0-4EC4-A66F-0D2E083586FA}" destId="{64FDDDC4-26E7-4C93-A1B0-BAFA1F62B74C}" srcOrd="0" destOrd="0" presId="urn:microsoft.com/office/officeart/2005/8/layout/target2"/>
    <dgm:cxn modelId="{A957D109-D906-4C71-86EE-71C45CB57DC3}" type="presParOf" srcId="{64FDDDC4-26E7-4C93-A1B0-BAFA1F62B74C}" destId="{ACCE8FD1-7935-47B7-B681-88A441B90D4B}" srcOrd="0" destOrd="0" presId="urn:microsoft.com/office/officeart/2005/8/layout/target2"/>
    <dgm:cxn modelId="{AD893E49-C1A2-451F-BAF2-7DF26B131897}" type="presParOf" srcId="{64FDDDC4-26E7-4C93-A1B0-BAFA1F62B74C}" destId="{CE866B47-DCDA-459E-AD7F-D6468DEF0AB9}" srcOrd="1" destOrd="0" presId="urn:microsoft.com/office/officeart/2005/8/layout/target2"/>
    <dgm:cxn modelId="{6C038575-DF32-4580-A0BC-28BEF1BEC39E}" type="presParOf" srcId="{CE866B47-DCDA-459E-AD7F-D6468DEF0AB9}" destId="{127021BC-4D41-401E-9EB2-1C4E0B0118BB}" srcOrd="0" destOrd="0" presId="urn:microsoft.com/office/officeart/2005/8/layout/target2"/>
    <dgm:cxn modelId="{432D4796-D75F-4034-8A48-0363311C8106}" type="presParOf" srcId="{F77094C2-88A0-4EC4-A66F-0D2E083586FA}" destId="{4F01CB7B-A38D-48C7-A398-AE7734E9FB70}" srcOrd="1" destOrd="0" presId="urn:microsoft.com/office/officeart/2005/8/layout/target2"/>
    <dgm:cxn modelId="{242D02BD-8D54-4BEA-A230-47F221A1A342}" type="presParOf" srcId="{4F01CB7B-A38D-48C7-A398-AE7734E9FB70}" destId="{7EA659CE-7578-4347-B302-0BCB7AF77E30}" srcOrd="0" destOrd="0" presId="urn:microsoft.com/office/officeart/2005/8/layout/target2"/>
    <dgm:cxn modelId="{23DA4910-F3E7-418D-A980-422124EF5E22}" type="presParOf" srcId="{4F01CB7B-A38D-48C7-A398-AE7734E9FB70}" destId="{3CB1F9BF-AAE7-41BE-BEE6-60FFCF6C64C0}" srcOrd="1" destOrd="0" presId="urn:microsoft.com/office/officeart/2005/8/layout/target2"/>
    <dgm:cxn modelId="{F4704135-DB32-483C-AFEB-CAEF120DFD8D}" type="presParOf" srcId="{3CB1F9BF-AAE7-41BE-BEE6-60FFCF6C64C0}" destId="{8651A0AC-FE26-4D6B-8783-79704D70735B}" srcOrd="0" destOrd="0" presId="urn:microsoft.com/office/officeart/2005/8/layout/target2"/>
    <dgm:cxn modelId="{D1F8E422-F8E3-4490-87BD-2CFBDBFF91BB}" type="presParOf" srcId="{F77094C2-88A0-4EC4-A66F-0D2E083586FA}" destId="{5A8216C4-E460-4B8F-91DD-D947E5973040}" srcOrd="2" destOrd="0" presId="urn:microsoft.com/office/officeart/2005/8/layout/target2"/>
    <dgm:cxn modelId="{8898BB61-4FD6-4284-BB30-7A6CC47FC333}" type="presParOf" srcId="{5A8216C4-E460-4B8F-91DD-D947E5973040}" destId="{3CF9716B-4FA9-4702-96B0-729B57DE1F30}" srcOrd="0" destOrd="0" presId="urn:microsoft.com/office/officeart/2005/8/layout/target2"/>
    <dgm:cxn modelId="{2016228D-0FCE-449E-8D27-F44259D3CCA4}" type="presParOf" srcId="{5A8216C4-E460-4B8F-91DD-D947E5973040}" destId="{47782EF4-4F2E-47C2-B926-85F6B0257B57}" srcOrd="1" destOrd="0" presId="urn:microsoft.com/office/officeart/2005/8/layout/target2"/>
    <dgm:cxn modelId="{B38ABFCB-D67F-417F-A00A-81E4E2DD624B}" type="presParOf" srcId="{47782EF4-4F2E-47C2-B926-85F6B0257B57}" destId="{93EBE4DD-93FF-4077-91DA-2D7F64B91A2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E8FD1-7935-47B7-B681-88A441B90D4B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8500"/>
          </a:avLst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3377122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波长下</a:t>
          </a:r>
          <a:endParaRPr lang="zh-CN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8329" y="108329"/>
        <a:ext cx="10298942" cy="4134680"/>
      </dsp:txXfrm>
    </dsp:sp>
    <dsp:sp modelId="{127021BC-4D41-401E-9EB2-1C4E0B0118BB}">
      <dsp:nvSpPr>
        <dsp:cNvPr id="0" name=""/>
        <dsp:cNvSpPr/>
      </dsp:nvSpPr>
      <dsp:spPr>
        <a:xfrm>
          <a:off x="262890" y="1087834"/>
          <a:ext cx="1577340" cy="3045936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每个角度下生成图片</a:t>
          </a:r>
          <a:r>
            <a:rPr lang="en-US" sz="1400" kern="1200" dirty="0" smtClean="0"/>
            <a:t>6+45+45=96, </a:t>
          </a:r>
          <a:r>
            <a:rPr lang="zh-CN" sz="1400" kern="1200" dirty="0" smtClean="0"/>
            <a:t>每隔一个取向量为建模向量</a:t>
          </a:r>
          <a:r>
            <a:rPr lang="en-US" sz="1400" kern="1200" dirty="0" smtClean="0"/>
            <a:t>3+23+23=49, </a:t>
          </a:r>
          <a:r>
            <a:rPr lang="zh-CN" sz="1400" kern="1200" dirty="0" smtClean="0"/>
            <a:t>剩余为待测向量</a:t>
          </a:r>
          <a:r>
            <a:rPr lang="en-US" sz="1400" kern="1200" dirty="0" smtClean="0"/>
            <a:t>3+22+22=47;</a:t>
          </a:r>
          <a:endParaRPr lang="zh-CN" sz="1400" kern="1200" dirty="0"/>
        </a:p>
      </dsp:txBody>
      <dsp:txXfrm>
        <a:off x="311399" y="1136343"/>
        <a:ext cx="1480322" cy="2948918"/>
      </dsp:txXfrm>
    </dsp:sp>
    <dsp:sp modelId="{7EA659CE-7578-4347-B302-0BCB7AF77E30}">
      <dsp:nvSpPr>
        <dsp:cNvPr id="0" name=""/>
        <dsp:cNvSpPr/>
      </dsp:nvSpPr>
      <dsp:spPr>
        <a:xfrm>
          <a:off x="2103120" y="1087834"/>
          <a:ext cx="8149590" cy="3045936"/>
        </a:xfrm>
        <a:prstGeom prst="roundRect">
          <a:avLst>
            <a:gd name="adj" fmla="val 105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93417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角度间</a:t>
          </a:r>
          <a:endParaRPr lang="zh-CN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6793" y="1181507"/>
        <a:ext cx="7962244" cy="2858590"/>
      </dsp:txXfrm>
    </dsp:sp>
    <dsp:sp modelId="{8651A0AC-FE26-4D6B-8783-79704D70735B}">
      <dsp:nvSpPr>
        <dsp:cNvPr id="0" name=""/>
        <dsp:cNvSpPr/>
      </dsp:nvSpPr>
      <dsp:spPr>
        <a:xfrm>
          <a:off x="2306859" y="2153912"/>
          <a:ext cx="1629918" cy="1751413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每个角度生成一个</a:t>
          </a:r>
          <a:r>
            <a:rPr lang="zh-CN" sz="1400" kern="1200" dirty="0" smtClean="0"/>
            <a:t>均值向量将</a:t>
          </a:r>
          <a:r>
            <a:rPr lang="zh-CN" sz="1400" kern="1200" dirty="0" smtClean="0"/>
            <a:t>剩余</a:t>
          </a:r>
          <a:r>
            <a:rPr lang="zh-CN" sz="1400" kern="1200" dirty="0" smtClean="0"/>
            <a:t>图片与</a:t>
          </a:r>
          <a:r>
            <a:rPr lang="en-US" sz="1400" kern="1200" dirty="0" smtClean="0"/>
            <a:t>3</a:t>
          </a:r>
          <a:r>
            <a:rPr lang="zh-CN" sz="1400" kern="1200" dirty="0" smtClean="0"/>
            <a:t>个均值向量求角度进行检测</a:t>
          </a:r>
          <a:r>
            <a:rPr lang="en-US" sz="1400" kern="1200" dirty="0" smtClean="0"/>
            <a:t>;</a:t>
          </a:r>
          <a:endParaRPr lang="zh-CN" sz="1400" kern="1200" dirty="0"/>
        </a:p>
      </dsp:txBody>
      <dsp:txXfrm>
        <a:off x="2356985" y="2204038"/>
        <a:ext cx="1529666" cy="1651161"/>
      </dsp:txXfrm>
    </dsp:sp>
    <dsp:sp modelId="{3CF9716B-4FA9-4702-96B0-729B57DE1F30}">
      <dsp:nvSpPr>
        <dsp:cNvPr id="0" name=""/>
        <dsp:cNvSpPr/>
      </dsp:nvSpPr>
      <dsp:spPr>
        <a:xfrm>
          <a:off x="4153662" y="2175669"/>
          <a:ext cx="5836158" cy="1740535"/>
        </a:xfrm>
        <a:prstGeom prst="roundRect">
          <a:avLst>
            <a:gd name="adj" fmla="val 10500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982435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角度内</a:t>
          </a:r>
          <a:endParaRPr lang="zh-CN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7189" y="2229196"/>
        <a:ext cx="5729104" cy="1633481"/>
      </dsp:txXfrm>
    </dsp:sp>
    <dsp:sp modelId="{93EBE4DD-93FF-4077-91DA-2D7F64B91A26}">
      <dsp:nvSpPr>
        <dsp:cNvPr id="0" name=""/>
        <dsp:cNvSpPr/>
      </dsp:nvSpPr>
      <dsp:spPr>
        <a:xfrm>
          <a:off x="4299565" y="2958909"/>
          <a:ext cx="5544350" cy="783240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选取</a:t>
          </a:r>
          <a:r>
            <a:rPr lang="en-US" sz="1400" kern="1200" dirty="0" smtClean="0"/>
            <a:t>30</a:t>
          </a:r>
          <a:r>
            <a:rPr lang="zh-CN" sz="1400" kern="1200" dirty="0" smtClean="0"/>
            <a:t>度角下</a:t>
          </a:r>
          <a:r>
            <a:rPr lang="en-US" altLang="zh-CN" sz="1400" kern="1200" dirty="0" smtClean="0"/>
            <a:t>, </a:t>
          </a:r>
          <a:r>
            <a:rPr lang="zh-CN" sz="1400" kern="1200" dirty="0" smtClean="0"/>
            <a:t>以叶绿素含量排序</a:t>
          </a:r>
          <a:r>
            <a:rPr lang="en-US" altLang="zh-CN" sz="1400" kern="1200" dirty="0" smtClean="0"/>
            <a:t>, </a:t>
          </a:r>
          <a:r>
            <a:rPr lang="zh-CN" sz="1400" kern="1200" dirty="0" smtClean="0"/>
            <a:t>分为</a:t>
          </a:r>
          <a:r>
            <a:rPr lang="en-US" sz="1400" kern="1200" dirty="0" smtClean="0"/>
            <a:t>5</a:t>
          </a:r>
          <a:r>
            <a:rPr lang="zh-CN" sz="1400" kern="1200" dirty="0" smtClean="0"/>
            <a:t>类</a:t>
          </a:r>
          <a:r>
            <a:rPr lang="en-US" altLang="zh-CN" sz="1400" kern="1200" dirty="0" smtClean="0"/>
            <a:t>(4+1+8+6+4=23), </a:t>
          </a:r>
          <a:r>
            <a:rPr lang="zh-CN" sz="1400" kern="1200" dirty="0" smtClean="0"/>
            <a:t>同样</a:t>
          </a:r>
          <a:r>
            <a:rPr lang="zh-CN" sz="1400" kern="1200" dirty="0" smtClean="0"/>
            <a:t>每隔一个向量建模</a:t>
          </a:r>
          <a:r>
            <a:rPr lang="en-US" altLang="zh-CN" sz="1400" kern="1200" dirty="0" smtClean="0"/>
            <a:t>, </a:t>
          </a:r>
          <a:r>
            <a:rPr lang="zh-CN" sz="1400" kern="1200" dirty="0" smtClean="0"/>
            <a:t>将此角度剩余</a:t>
          </a:r>
          <a:r>
            <a:rPr lang="zh-CN" sz="1400" kern="1200" dirty="0" smtClean="0"/>
            <a:t>图片</a:t>
          </a:r>
          <a:r>
            <a:rPr lang="en-US" altLang="zh-CN" sz="1400" kern="1200" dirty="0" smtClean="0"/>
            <a:t>(3+2+7+7+3=22)</a:t>
          </a:r>
          <a:r>
            <a:rPr lang="zh-CN" sz="1400" kern="1200" dirty="0" smtClean="0"/>
            <a:t>与</a:t>
          </a:r>
          <a:r>
            <a:rPr lang="zh-CN" sz="1400" kern="1200" dirty="0" smtClean="0"/>
            <a:t>这</a:t>
          </a:r>
          <a:r>
            <a:rPr lang="en-US" sz="1400" kern="1200" dirty="0" smtClean="0"/>
            <a:t>5</a:t>
          </a:r>
          <a:r>
            <a:rPr lang="zh-CN" sz="1400" kern="1200" dirty="0" smtClean="0"/>
            <a:t>个均值向量求角度进行检测</a:t>
          </a:r>
          <a:endParaRPr lang="zh-CN" sz="1400" kern="1200" dirty="0"/>
        </a:p>
      </dsp:txBody>
      <dsp:txXfrm>
        <a:off x="4323652" y="2982996"/>
        <a:ext cx="5496176" cy="735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7200-75AD-46F6-867C-A116B573FAA3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B3A-4D43-45CA-B8DD-6A5DAC476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7200-75AD-46F6-867C-A116B573FAA3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B3A-4D43-45CA-B8DD-6A5DAC476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1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7200-75AD-46F6-867C-A116B573FAA3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B3A-4D43-45CA-B8DD-6A5DAC476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7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7200-75AD-46F6-867C-A116B573FAA3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B3A-4D43-45CA-B8DD-6A5DAC476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0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7200-75AD-46F6-867C-A116B573FAA3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B3A-4D43-45CA-B8DD-6A5DAC476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9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7200-75AD-46F6-867C-A116B573FAA3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B3A-4D43-45CA-B8DD-6A5DAC476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7200-75AD-46F6-867C-A116B573FAA3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B3A-4D43-45CA-B8DD-6A5DAC476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7200-75AD-46F6-867C-A116B573FAA3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B3A-4D43-45CA-B8DD-6A5DAC476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4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7200-75AD-46F6-867C-A116B573FAA3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B3A-4D43-45CA-B8DD-6A5DAC476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7200-75AD-46F6-867C-A116B573FAA3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B3A-4D43-45CA-B8DD-6A5DAC476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5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7200-75AD-46F6-867C-A116B573FAA3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B3A-4D43-45CA-B8DD-6A5DAC476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D7200-75AD-46F6-867C-A116B573FAA3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38B3A-4D43-45CA-B8DD-6A5DAC476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0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BRDF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修改程序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79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47442" y="3172574"/>
            <a:ext cx="2762398" cy="1657439"/>
          </a:xfrm>
          <a:custGeom>
            <a:avLst/>
            <a:gdLst>
              <a:gd name="connsiteX0" fmla="*/ 0 w 2762398"/>
              <a:gd name="connsiteY0" fmla="*/ 165744 h 1657439"/>
              <a:gd name="connsiteX1" fmla="*/ 165744 w 2762398"/>
              <a:gd name="connsiteY1" fmla="*/ 0 h 1657439"/>
              <a:gd name="connsiteX2" fmla="*/ 2596654 w 2762398"/>
              <a:gd name="connsiteY2" fmla="*/ 0 h 1657439"/>
              <a:gd name="connsiteX3" fmla="*/ 2762398 w 2762398"/>
              <a:gd name="connsiteY3" fmla="*/ 165744 h 1657439"/>
              <a:gd name="connsiteX4" fmla="*/ 2762398 w 2762398"/>
              <a:gd name="connsiteY4" fmla="*/ 1491695 h 1657439"/>
              <a:gd name="connsiteX5" fmla="*/ 2596654 w 2762398"/>
              <a:gd name="connsiteY5" fmla="*/ 1657439 h 1657439"/>
              <a:gd name="connsiteX6" fmla="*/ 165744 w 2762398"/>
              <a:gd name="connsiteY6" fmla="*/ 1657439 h 1657439"/>
              <a:gd name="connsiteX7" fmla="*/ 0 w 2762398"/>
              <a:gd name="connsiteY7" fmla="*/ 1491695 h 1657439"/>
              <a:gd name="connsiteX8" fmla="*/ 0 w 2762398"/>
              <a:gd name="connsiteY8" fmla="*/ 165744 h 16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398" h="1657439">
                <a:moveTo>
                  <a:pt x="0" y="165744"/>
                </a:moveTo>
                <a:cubicBezTo>
                  <a:pt x="0" y="74206"/>
                  <a:pt x="74206" y="0"/>
                  <a:pt x="165744" y="0"/>
                </a:cubicBezTo>
                <a:lnTo>
                  <a:pt x="2596654" y="0"/>
                </a:lnTo>
                <a:cubicBezTo>
                  <a:pt x="2688192" y="0"/>
                  <a:pt x="2762398" y="74206"/>
                  <a:pt x="2762398" y="165744"/>
                </a:cubicBezTo>
                <a:lnTo>
                  <a:pt x="2762398" y="1491695"/>
                </a:lnTo>
                <a:cubicBezTo>
                  <a:pt x="2762398" y="1583233"/>
                  <a:pt x="2688192" y="1657439"/>
                  <a:pt x="2596654" y="1657439"/>
                </a:cubicBezTo>
                <a:lnTo>
                  <a:pt x="165744" y="1657439"/>
                </a:lnTo>
                <a:cubicBezTo>
                  <a:pt x="74206" y="1657439"/>
                  <a:pt x="0" y="1583233"/>
                  <a:pt x="0" y="1491695"/>
                </a:cubicBezTo>
                <a:lnTo>
                  <a:pt x="0" y="16574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35" tIns="120935" rIns="120935" bIns="120935" numCol="1" spcCol="1270" anchor="t" anchorCtr="0">
            <a:noAutofit/>
          </a:bodyPr>
          <a:lstStyle/>
          <a:p>
            <a:pPr lvl="0" algn="l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sz="19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图片转化为向量</a:t>
            </a:r>
            <a:endParaRPr 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sz="1500" kern="1200" dirty="0" smtClean="0"/>
              <a:t>图片转化为</a:t>
            </a:r>
            <a:r>
              <a:rPr lang="en-US" sz="1500" kern="1200" dirty="0" smtClean="0"/>
              <a:t>HSV</a:t>
            </a:r>
            <a:r>
              <a:rPr lang="zh-CN" sz="1500" kern="1200" dirty="0" smtClean="0"/>
              <a:t>向量，取</a:t>
            </a:r>
            <a:r>
              <a:rPr lang="en-US" sz="1500" kern="1200" dirty="0" smtClean="0"/>
              <a:t>V</a:t>
            </a:r>
            <a:r>
              <a:rPr lang="zh-CN" sz="1500" kern="1200" dirty="0" smtClean="0"/>
              <a:t>向量</a:t>
            </a:r>
            <a:r>
              <a:rPr lang="en-US" altLang="zh-CN" sz="1500" kern="1200" dirty="0" smtClean="0"/>
              <a:t>, </a:t>
            </a:r>
            <a:r>
              <a:rPr lang="zh-CN" sz="1500" kern="1200" dirty="0" smtClean="0"/>
              <a:t>统计将之分为</a:t>
            </a:r>
            <a:r>
              <a:rPr lang="en-US" sz="1500" kern="1200" dirty="0" smtClean="0"/>
              <a:t>20</a:t>
            </a:r>
            <a:r>
              <a:rPr lang="zh-CN" sz="1500" kern="1200" dirty="0" smtClean="0"/>
              <a:t>段</a:t>
            </a:r>
            <a:r>
              <a:rPr lang="en-US" altLang="zh-CN" sz="1500" kern="1200" dirty="0" smtClean="0"/>
              <a:t>, </a:t>
            </a:r>
            <a:r>
              <a:rPr lang="zh-CN" sz="1500" kern="1200" dirty="0" smtClean="0"/>
              <a:t>即为一个特征向量</a:t>
            </a:r>
            <a:r>
              <a:rPr lang="en-US" sz="1500" kern="1200" dirty="0" smtClean="0"/>
              <a:t>1*20</a:t>
            </a:r>
            <a:endParaRPr lang="zh-CN" sz="1500" kern="1200" dirty="0"/>
          </a:p>
        </p:txBody>
      </p:sp>
      <p:sp>
        <p:nvSpPr>
          <p:cNvPr id="7" name="任意多边形 6"/>
          <p:cNvSpPr/>
          <p:nvPr/>
        </p:nvSpPr>
        <p:spPr>
          <a:xfrm>
            <a:off x="3886080" y="3658756"/>
            <a:ext cx="585628" cy="685074"/>
          </a:xfrm>
          <a:custGeom>
            <a:avLst/>
            <a:gdLst>
              <a:gd name="connsiteX0" fmla="*/ 0 w 585628"/>
              <a:gd name="connsiteY0" fmla="*/ 137015 h 685074"/>
              <a:gd name="connsiteX1" fmla="*/ 292814 w 585628"/>
              <a:gd name="connsiteY1" fmla="*/ 137015 h 685074"/>
              <a:gd name="connsiteX2" fmla="*/ 292814 w 585628"/>
              <a:gd name="connsiteY2" fmla="*/ 0 h 685074"/>
              <a:gd name="connsiteX3" fmla="*/ 585628 w 585628"/>
              <a:gd name="connsiteY3" fmla="*/ 342537 h 685074"/>
              <a:gd name="connsiteX4" fmla="*/ 292814 w 585628"/>
              <a:gd name="connsiteY4" fmla="*/ 685074 h 685074"/>
              <a:gd name="connsiteX5" fmla="*/ 292814 w 585628"/>
              <a:gd name="connsiteY5" fmla="*/ 548059 h 685074"/>
              <a:gd name="connsiteX6" fmla="*/ 0 w 585628"/>
              <a:gd name="connsiteY6" fmla="*/ 548059 h 685074"/>
              <a:gd name="connsiteX7" fmla="*/ 0 w 585628"/>
              <a:gd name="connsiteY7" fmla="*/ 137015 h 68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628" h="685074">
                <a:moveTo>
                  <a:pt x="0" y="137015"/>
                </a:moveTo>
                <a:lnTo>
                  <a:pt x="292814" y="137015"/>
                </a:lnTo>
                <a:lnTo>
                  <a:pt x="292814" y="0"/>
                </a:lnTo>
                <a:lnTo>
                  <a:pt x="585628" y="342537"/>
                </a:lnTo>
                <a:lnTo>
                  <a:pt x="292814" y="685074"/>
                </a:lnTo>
                <a:lnTo>
                  <a:pt x="292814" y="548059"/>
                </a:lnTo>
                <a:lnTo>
                  <a:pt x="0" y="548059"/>
                </a:lnTo>
                <a:lnTo>
                  <a:pt x="0" y="137015"/>
                </a:lnTo>
                <a:close/>
              </a:path>
            </a:pathLst>
          </a:cu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37015" rIns="175688" bIns="13701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8" name="任意多边形 7"/>
          <p:cNvSpPr/>
          <p:nvPr/>
        </p:nvSpPr>
        <p:spPr>
          <a:xfrm>
            <a:off x="4714800" y="3172574"/>
            <a:ext cx="2762398" cy="1657439"/>
          </a:xfrm>
          <a:custGeom>
            <a:avLst/>
            <a:gdLst>
              <a:gd name="connsiteX0" fmla="*/ 0 w 2762398"/>
              <a:gd name="connsiteY0" fmla="*/ 165744 h 1657439"/>
              <a:gd name="connsiteX1" fmla="*/ 165744 w 2762398"/>
              <a:gd name="connsiteY1" fmla="*/ 0 h 1657439"/>
              <a:gd name="connsiteX2" fmla="*/ 2596654 w 2762398"/>
              <a:gd name="connsiteY2" fmla="*/ 0 h 1657439"/>
              <a:gd name="connsiteX3" fmla="*/ 2762398 w 2762398"/>
              <a:gd name="connsiteY3" fmla="*/ 165744 h 1657439"/>
              <a:gd name="connsiteX4" fmla="*/ 2762398 w 2762398"/>
              <a:gd name="connsiteY4" fmla="*/ 1491695 h 1657439"/>
              <a:gd name="connsiteX5" fmla="*/ 2596654 w 2762398"/>
              <a:gd name="connsiteY5" fmla="*/ 1657439 h 1657439"/>
              <a:gd name="connsiteX6" fmla="*/ 165744 w 2762398"/>
              <a:gd name="connsiteY6" fmla="*/ 1657439 h 1657439"/>
              <a:gd name="connsiteX7" fmla="*/ 0 w 2762398"/>
              <a:gd name="connsiteY7" fmla="*/ 1491695 h 1657439"/>
              <a:gd name="connsiteX8" fmla="*/ 0 w 2762398"/>
              <a:gd name="connsiteY8" fmla="*/ 165744 h 16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398" h="1657439">
                <a:moveTo>
                  <a:pt x="0" y="165744"/>
                </a:moveTo>
                <a:cubicBezTo>
                  <a:pt x="0" y="74206"/>
                  <a:pt x="74206" y="0"/>
                  <a:pt x="165744" y="0"/>
                </a:cubicBezTo>
                <a:lnTo>
                  <a:pt x="2596654" y="0"/>
                </a:lnTo>
                <a:cubicBezTo>
                  <a:pt x="2688192" y="0"/>
                  <a:pt x="2762398" y="74206"/>
                  <a:pt x="2762398" y="165744"/>
                </a:cubicBezTo>
                <a:lnTo>
                  <a:pt x="2762398" y="1491695"/>
                </a:lnTo>
                <a:cubicBezTo>
                  <a:pt x="2762398" y="1583233"/>
                  <a:pt x="2688192" y="1657439"/>
                  <a:pt x="2596654" y="1657439"/>
                </a:cubicBezTo>
                <a:lnTo>
                  <a:pt x="165744" y="1657439"/>
                </a:lnTo>
                <a:cubicBezTo>
                  <a:pt x="74206" y="1657439"/>
                  <a:pt x="0" y="1583233"/>
                  <a:pt x="0" y="1491695"/>
                </a:cubicBezTo>
                <a:lnTo>
                  <a:pt x="0" y="16574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35" tIns="120935" rIns="120935" bIns="120935" numCol="1" spcCol="1270" anchor="t" anchorCtr="0">
            <a:noAutofit/>
          </a:bodyPr>
          <a:lstStyle/>
          <a:p>
            <a:pPr lvl="0" algn="l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sz="19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en-US" altLang="zh-CN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500" dirty="0" smtClean="0"/>
              <a:t>取部分样本</a:t>
            </a:r>
            <a:r>
              <a:rPr lang="zh-CN" sz="1500" dirty="0" smtClean="0"/>
              <a:t>求</a:t>
            </a:r>
            <a:r>
              <a:rPr lang="zh-CN" sz="1500" dirty="0"/>
              <a:t>向量</a:t>
            </a:r>
            <a:r>
              <a:rPr lang="zh-CN" sz="1500" dirty="0" smtClean="0"/>
              <a:t>均值</a:t>
            </a:r>
            <a:r>
              <a:rPr lang="en-US" altLang="zh-CN" sz="1500" dirty="0" smtClean="0"/>
              <a:t>mean</a:t>
            </a:r>
            <a:endParaRPr lang="en-US" altLang="zh-CN" sz="1500" dirty="0"/>
          </a:p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500" dirty="0" smtClean="0"/>
              <a:t>求角度间相似度时，每个角度的建模向量生成一个均值</a:t>
            </a:r>
            <a:endParaRPr lang="en-US" altLang="zh-CN" sz="1500" dirty="0" smtClean="0"/>
          </a:p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500" dirty="0" smtClean="0"/>
              <a:t>求角度内的相似度时，每个叶绿素区间生成一个均值</a:t>
            </a:r>
            <a:endParaRPr lang="zh-CN" altLang="zh-CN" sz="1500" dirty="0"/>
          </a:p>
        </p:txBody>
      </p:sp>
      <p:sp>
        <p:nvSpPr>
          <p:cNvPr id="9" name="任意多边形 8"/>
          <p:cNvSpPr/>
          <p:nvPr/>
        </p:nvSpPr>
        <p:spPr>
          <a:xfrm>
            <a:off x="7753439" y="3658756"/>
            <a:ext cx="585628" cy="685074"/>
          </a:xfrm>
          <a:custGeom>
            <a:avLst/>
            <a:gdLst>
              <a:gd name="connsiteX0" fmla="*/ 0 w 585628"/>
              <a:gd name="connsiteY0" fmla="*/ 137015 h 685074"/>
              <a:gd name="connsiteX1" fmla="*/ 292814 w 585628"/>
              <a:gd name="connsiteY1" fmla="*/ 137015 h 685074"/>
              <a:gd name="connsiteX2" fmla="*/ 292814 w 585628"/>
              <a:gd name="connsiteY2" fmla="*/ 0 h 685074"/>
              <a:gd name="connsiteX3" fmla="*/ 585628 w 585628"/>
              <a:gd name="connsiteY3" fmla="*/ 342537 h 685074"/>
              <a:gd name="connsiteX4" fmla="*/ 292814 w 585628"/>
              <a:gd name="connsiteY4" fmla="*/ 685074 h 685074"/>
              <a:gd name="connsiteX5" fmla="*/ 292814 w 585628"/>
              <a:gd name="connsiteY5" fmla="*/ 548059 h 685074"/>
              <a:gd name="connsiteX6" fmla="*/ 0 w 585628"/>
              <a:gd name="connsiteY6" fmla="*/ 548059 h 685074"/>
              <a:gd name="connsiteX7" fmla="*/ 0 w 585628"/>
              <a:gd name="connsiteY7" fmla="*/ 137015 h 68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628" h="685074">
                <a:moveTo>
                  <a:pt x="0" y="137015"/>
                </a:moveTo>
                <a:lnTo>
                  <a:pt x="292814" y="137015"/>
                </a:lnTo>
                <a:lnTo>
                  <a:pt x="292814" y="0"/>
                </a:lnTo>
                <a:lnTo>
                  <a:pt x="585628" y="342537"/>
                </a:lnTo>
                <a:lnTo>
                  <a:pt x="292814" y="685074"/>
                </a:lnTo>
                <a:lnTo>
                  <a:pt x="292814" y="548059"/>
                </a:lnTo>
                <a:lnTo>
                  <a:pt x="0" y="548059"/>
                </a:lnTo>
                <a:lnTo>
                  <a:pt x="0" y="137015"/>
                </a:lnTo>
                <a:close/>
              </a:path>
            </a:pathLst>
          </a:cu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37015" rIns="175688" bIns="13701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10" name="任意多边形 9"/>
          <p:cNvSpPr/>
          <p:nvPr/>
        </p:nvSpPr>
        <p:spPr>
          <a:xfrm>
            <a:off x="8582158" y="3172574"/>
            <a:ext cx="2762398" cy="1657439"/>
          </a:xfrm>
          <a:custGeom>
            <a:avLst/>
            <a:gdLst>
              <a:gd name="connsiteX0" fmla="*/ 0 w 2762398"/>
              <a:gd name="connsiteY0" fmla="*/ 165744 h 1657439"/>
              <a:gd name="connsiteX1" fmla="*/ 165744 w 2762398"/>
              <a:gd name="connsiteY1" fmla="*/ 0 h 1657439"/>
              <a:gd name="connsiteX2" fmla="*/ 2596654 w 2762398"/>
              <a:gd name="connsiteY2" fmla="*/ 0 h 1657439"/>
              <a:gd name="connsiteX3" fmla="*/ 2762398 w 2762398"/>
              <a:gd name="connsiteY3" fmla="*/ 165744 h 1657439"/>
              <a:gd name="connsiteX4" fmla="*/ 2762398 w 2762398"/>
              <a:gd name="connsiteY4" fmla="*/ 1491695 h 1657439"/>
              <a:gd name="connsiteX5" fmla="*/ 2596654 w 2762398"/>
              <a:gd name="connsiteY5" fmla="*/ 1657439 h 1657439"/>
              <a:gd name="connsiteX6" fmla="*/ 165744 w 2762398"/>
              <a:gd name="connsiteY6" fmla="*/ 1657439 h 1657439"/>
              <a:gd name="connsiteX7" fmla="*/ 0 w 2762398"/>
              <a:gd name="connsiteY7" fmla="*/ 1491695 h 1657439"/>
              <a:gd name="connsiteX8" fmla="*/ 0 w 2762398"/>
              <a:gd name="connsiteY8" fmla="*/ 165744 h 16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398" h="1657439">
                <a:moveTo>
                  <a:pt x="0" y="165744"/>
                </a:moveTo>
                <a:cubicBezTo>
                  <a:pt x="0" y="74206"/>
                  <a:pt x="74206" y="0"/>
                  <a:pt x="165744" y="0"/>
                </a:cubicBezTo>
                <a:lnTo>
                  <a:pt x="2596654" y="0"/>
                </a:lnTo>
                <a:cubicBezTo>
                  <a:pt x="2688192" y="0"/>
                  <a:pt x="2762398" y="74206"/>
                  <a:pt x="2762398" y="165744"/>
                </a:cubicBezTo>
                <a:lnTo>
                  <a:pt x="2762398" y="1491695"/>
                </a:lnTo>
                <a:cubicBezTo>
                  <a:pt x="2762398" y="1583233"/>
                  <a:pt x="2688192" y="1657439"/>
                  <a:pt x="2596654" y="1657439"/>
                </a:cubicBezTo>
                <a:lnTo>
                  <a:pt x="165744" y="1657439"/>
                </a:lnTo>
                <a:cubicBezTo>
                  <a:pt x="74206" y="1657439"/>
                  <a:pt x="0" y="1583233"/>
                  <a:pt x="0" y="1491695"/>
                </a:cubicBezTo>
                <a:lnTo>
                  <a:pt x="0" y="16574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35" tIns="120935" rIns="120935" bIns="120935" numCol="1" spcCol="1270" anchor="t" anchorCtr="0">
            <a:noAutofit/>
          </a:bodyPr>
          <a:lstStyle/>
          <a:p>
            <a:pPr lvl="0" algn="l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sz="19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sz="1500" dirty="0"/>
              <a:t>待测向量和均值向量求角度</a:t>
            </a:r>
            <a:r>
              <a:rPr lang="en-US" altLang="zh-CN" sz="1500" dirty="0"/>
              <a:t>, </a:t>
            </a:r>
            <a:r>
              <a:rPr lang="zh-CN" sz="1500" dirty="0"/>
              <a:t>角度</a:t>
            </a:r>
            <a:r>
              <a:rPr lang="zh-CN" altLang="en-US" sz="1500" dirty="0"/>
              <a:t>小</a:t>
            </a:r>
            <a:r>
              <a:rPr lang="zh-CN" sz="1500" dirty="0"/>
              <a:t>的即归为此类</a:t>
            </a:r>
            <a:endParaRPr lang="zh-CN" sz="1500" dirty="0"/>
          </a:p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500" dirty="0"/>
              <a:t>tem=</a:t>
            </a:r>
            <a:r>
              <a:rPr lang="en-US" sz="1500" dirty="0" err="1"/>
              <a:t>corrcoef</a:t>
            </a:r>
            <a:r>
              <a:rPr lang="en-US" sz="1500" dirty="0"/>
              <a:t>(X</a:t>
            </a:r>
            <a:r>
              <a:rPr lang="en-US" sz="1500" kern="1200" dirty="0" smtClean="0"/>
              <a:t>');        angles(</a:t>
            </a:r>
            <a:r>
              <a:rPr lang="en-US" sz="1500" kern="1200" dirty="0" err="1" smtClean="0"/>
              <a:t>row,col</a:t>
            </a:r>
            <a:r>
              <a:rPr lang="en-US" sz="1500" kern="1200" dirty="0" smtClean="0"/>
              <a:t>)= tem(1,2);</a:t>
            </a:r>
            <a:endParaRPr lang="zh-CN" sz="1500" kern="1200" dirty="0"/>
          </a:p>
        </p:txBody>
      </p:sp>
    </p:spTree>
    <p:extLst>
      <p:ext uri="{BB962C8B-B14F-4D97-AF65-F5344CB8AC3E}">
        <p14:creationId xmlns:p14="http://schemas.microsoft.com/office/powerpoint/2010/main" val="152042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处理过程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418576"/>
              </p:ext>
            </p:extLst>
          </p:nvPr>
        </p:nvGraphicFramePr>
        <p:xfrm>
          <a:off x="129396" y="20986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5381" y="2038005"/>
            <a:ext cx="1486619" cy="4431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196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24032"/>
            <a:ext cx="10515600" cy="435133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anchor="ctr">
            <a:normAutofit lnSpcReduction="10000"/>
          </a:bodyPr>
          <a:lstStyle/>
          <a:p>
            <a:r>
              <a:rPr lang="zh-CN" altLang="en-US" dirty="0" smtClean="0"/>
              <a:t>角度间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1-14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,70%-97%;</a:t>
            </a:r>
            <a:r>
              <a:rPr lang="zh-CN" altLang="en-US" dirty="0" smtClean="0"/>
              <a:t>其中</a:t>
            </a:r>
            <a:r>
              <a:rPr lang="en-US" altLang="zh-CN" dirty="0"/>
              <a:t>,</a:t>
            </a:r>
            <a:r>
              <a:rPr lang="en-US" altLang="zh-CN" dirty="0" smtClean="0"/>
              <a:t>45</a:t>
            </a:r>
            <a:r>
              <a:rPr lang="en-US" altLang="zh-CN" dirty="0"/>
              <a:t>/</a:t>
            </a:r>
            <a:r>
              <a:rPr lang="en-US" altLang="zh-CN" dirty="0" smtClean="0"/>
              <a:t>47</a:t>
            </a:r>
            <a:r>
              <a:rPr lang="zh-CN" altLang="en-US" dirty="0" smtClean="0"/>
              <a:t>出现比较多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角度内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分类并不明显</a:t>
            </a:r>
            <a:r>
              <a:rPr lang="en-US" altLang="zh-CN" dirty="0" smtClean="0"/>
              <a:t>, </a:t>
            </a:r>
            <a:r>
              <a:rPr lang="zh-CN" altLang="en-US" dirty="0" smtClean="0"/>
              <a:t>总共</a:t>
            </a:r>
            <a:r>
              <a:rPr lang="en-US" altLang="zh-CN" dirty="0" smtClean="0"/>
              <a:t>22</a:t>
            </a:r>
            <a:r>
              <a:rPr lang="zh-CN" altLang="en-US" dirty="0" smtClean="0"/>
              <a:t>张图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只能分出</a:t>
            </a:r>
            <a:r>
              <a:rPr lang="en-US" altLang="zh-CN" dirty="0" smtClean="0"/>
              <a:t>3-9</a:t>
            </a:r>
            <a:r>
              <a:rPr lang="zh-CN" altLang="en-US" dirty="0" smtClean="0"/>
              <a:t>张</a:t>
            </a:r>
            <a:r>
              <a:rPr lang="en-US" altLang="zh-CN" dirty="0" smtClean="0"/>
              <a:t>(14%-40%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在某些波段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650, 500, 780</a:t>
            </a:r>
            <a:r>
              <a:rPr lang="zh-CN" altLang="en-US" dirty="0" smtClean="0"/>
              <a:t>附近角度间能够较好地进行分类</a:t>
            </a:r>
            <a:r>
              <a:rPr lang="en-US" altLang="zh-CN" dirty="0" smtClean="0"/>
              <a:t>; </a:t>
            </a:r>
            <a:r>
              <a:rPr lang="zh-CN" altLang="en-US" dirty="0" smtClean="0"/>
              <a:t>其余波段肉眼看来都不能很好地分辨出来</a:t>
            </a:r>
            <a:r>
              <a:rPr lang="en-US" altLang="zh-CN" dirty="0" smtClean="0"/>
              <a:t>.  </a:t>
            </a:r>
            <a:r>
              <a:rPr lang="zh-CN" altLang="en-US" dirty="0" smtClean="0"/>
              <a:t>也就是说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在这些波段下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不同角度的反射差异比较明显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在其余波段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不同角度的差异并不明显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最高有</a:t>
            </a:r>
            <a:r>
              <a:rPr lang="en-US" altLang="zh-CN" dirty="0" smtClean="0"/>
              <a:t>30%</a:t>
            </a:r>
            <a:r>
              <a:rPr lang="zh-CN" altLang="en-US" dirty="0" smtClean="0"/>
              <a:t>不能分辨出来</a:t>
            </a:r>
            <a:r>
              <a:rPr lang="en-US" altLang="zh-CN" smtClean="0"/>
              <a:t>);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而在同一角度内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并不因为叶绿素的不同而存在明显规律</a:t>
            </a:r>
            <a:r>
              <a:rPr lang="en-US" altLang="zh-CN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584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302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宋体</vt:lpstr>
      <vt:lpstr>微软雅黑</vt:lpstr>
      <vt:lpstr>Arial</vt:lpstr>
      <vt:lpstr>Calibri</vt:lpstr>
      <vt:lpstr>Calibri Light</vt:lpstr>
      <vt:lpstr>Office 主题</vt:lpstr>
      <vt:lpstr>BRDF修改程序</vt:lpstr>
      <vt:lpstr>原理</vt:lpstr>
      <vt:lpstr>处理过程</vt:lpstr>
      <vt:lpstr>结果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陈海</dc:creator>
  <cp:lastModifiedBy>陈海</cp:lastModifiedBy>
  <cp:revision>90</cp:revision>
  <dcterms:created xsi:type="dcterms:W3CDTF">2017-09-04T03:07:33Z</dcterms:created>
  <dcterms:modified xsi:type="dcterms:W3CDTF">2017-09-10T10:24:18Z</dcterms:modified>
</cp:coreProperties>
</file>