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59" r:id="rId4"/>
    <p:sldId id="262" r:id="rId5"/>
    <p:sldId id="263" r:id="rId6"/>
    <p:sldId id="272" r:id="rId7"/>
    <p:sldId id="264" r:id="rId8"/>
    <p:sldId id="265" r:id="rId9"/>
    <p:sldId id="266" r:id="rId10"/>
    <p:sldId id="267" r:id="rId11"/>
    <p:sldId id="271" r:id="rId12"/>
    <p:sldId id="268" r:id="rId13"/>
    <p:sldId id="270" r:id="rId14"/>
    <p:sldId id="260" r:id="rId15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7"/>
    </p:embeddedFont>
    <p:embeddedFont>
      <p:font typeface="Inter" panose="020B0502030000000004" pitchFamily="34" charset="0"/>
      <p:regular r:id="rId18"/>
      <p:bold r:id="rId18"/>
    </p:embeddedFont>
    <p:embeddedFont>
      <p:font typeface="Inter-Regular" panose="020B0502030000000004" pitchFamily="34" charset="0"/>
      <p:regular r:id="rId18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>
        <p:scale>
          <a:sx n="142" d="100"/>
          <a:sy n="142" d="100"/>
        </p:scale>
        <p:origin x="22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NUL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df59c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df59c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df59cae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df59cae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df59cae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df59cae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5475" y="1710025"/>
            <a:ext cx="64782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Data Science </a:t>
            </a:r>
            <a:r>
              <a:rPr lang="fr" sz="4000" dirty="0" err="1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Bootcamp</a:t>
            </a:r>
            <a:endParaRPr sz="40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35464" y="245759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Anis Hadri</a:t>
            </a:r>
            <a:endParaRPr sz="2500" dirty="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36ACE9AB-4BFA-DE4B-B987-94824D0BB50F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Traitement des données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31FBEF8C-5977-AE42-A4C4-3DF810F9652D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5B2702F-0B2C-4946-892B-03616856D0C2}"/>
              </a:ext>
            </a:extLst>
          </p:cNvPr>
          <p:cNvSpPr txBox="1">
            <a:spLocks/>
          </p:cNvSpPr>
          <p:nvPr/>
        </p:nvSpPr>
        <p:spPr>
          <a:xfrm>
            <a:off x="311699" y="775354"/>
            <a:ext cx="502541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Attention aux séries temporelles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612DA3-B3C5-8E41-A353-CB02003DD5D4}"/>
              </a:ext>
            </a:extLst>
          </p:cNvPr>
          <p:cNvSpPr txBox="1"/>
          <p:nvPr/>
        </p:nvSpPr>
        <p:spPr>
          <a:xfrm>
            <a:off x="862540" y="1573744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Chaque série temporelle est présente 50 fois avec des poids différents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65F27B-0AC6-7A4F-BAD6-ACEB6AA3D7C0}"/>
              </a:ext>
            </a:extLst>
          </p:cNvPr>
          <p:cNvSpPr txBox="1"/>
          <p:nvPr/>
        </p:nvSpPr>
        <p:spPr>
          <a:xfrm>
            <a:off x="862540" y="2157194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Complique la mise en place de la cross validation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14D8136-4B8F-C24C-805C-A50F9E09ACAD}"/>
              </a:ext>
            </a:extLst>
          </p:cNvPr>
          <p:cNvSpPr txBox="1"/>
          <p:nvPr/>
        </p:nvSpPr>
        <p:spPr>
          <a:xfrm>
            <a:off x="862540" y="2739394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La même série temporelle ne doit pas être à la fois en train et en test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3E3599-C321-C147-BAF2-1CA35D680FC8}"/>
              </a:ext>
            </a:extLst>
          </p:cNvPr>
          <p:cNvSpPr txBox="1"/>
          <p:nvPr/>
        </p:nvSpPr>
        <p:spPr>
          <a:xfrm>
            <a:off x="862540" y="3321594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Risque de sur-apprentissage </a:t>
            </a:r>
          </a:p>
        </p:txBody>
      </p:sp>
    </p:spTree>
    <p:extLst>
      <p:ext uri="{BB962C8B-B14F-4D97-AF65-F5344CB8AC3E}">
        <p14:creationId xmlns:p14="http://schemas.microsoft.com/office/powerpoint/2010/main" val="415531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36ACE9AB-4BFA-DE4B-B987-94824D0BB50F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Traitement des données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31FBEF8C-5977-AE42-A4C4-3DF810F9652D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5B2702F-0B2C-4946-892B-03616856D0C2}"/>
              </a:ext>
            </a:extLst>
          </p:cNvPr>
          <p:cNvSpPr txBox="1">
            <a:spLocks/>
          </p:cNvSpPr>
          <p:nvPr/>
        </p:nvSpPr>
        <p:spPr>
          <a:xfrm>
            <a:off x="311699" y="775354"/>
            <a:ext cx="502541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Le nerf de la guerre !!!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612DA3-B3C5-8E41-A353-CB02003DD5D4}"/>
              </a:ext>
            </a:extLst>
          </p:cNvPr>
          <p:cNvSpPr txBox="1"/>
          <p:nvPr/>
        </p:nvSpPr>
        <p:spPr>
          <a:xfrm>
            <a:off x="862540" y="1538232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Création de variables (feature engineering)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65F27B-0AC6-7A4F-BAD6-ACEB6AA3D7C0}"/>
              </a:ext>
            </a:extLst>
          </p:cNvPr>
          <p:cNvSpPr txBox="1"/>
          <p:nvPr/>
        </p:nvSpPr>
        <p:spPr>
          <a:xfrm>
            <a:off x="862540" y="2387084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Création d’indicateurs financiers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5BD556-3490-034A-B374-3148FAF893CB}"/>
              </a:ext>
            </a:extLst>
          </p:cNvPr>
          <p:cNvSpPr txBox="1"/>
          <p:nvPr/>
        </p:nvSpPr>
        <p:spPr>
          <a:xfrm>
            <a:off x="862540" y="2865831"/>
            <a:ext cx="7418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Par exemple : </a:t>
            </a:r>
          </a:p>
          <a:p>
            <a:pPr algn="ctr"/>
            <a:endParaRPr lang="fr-FR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marL="285750" indent="-285750" algn="ctr">
              <a:buFont typeface="Wingdings" pitchFamily="2" charset="2"/>
              <a:buChar char="ü"/>
            </a:pPr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Rentabilités journalières, mensuelles</a:t>
            </a:r>
          </a:p>
          <a:p>
            <a:pPr marL="285750" indent="-285750" algn="ctr">
              <a:buFont typeface="Wingdings" pitchFamily="2" charset="2"/>
              <a:buChar char="ü"/>
            </a:pPr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Covariances entre stratégies</a:t>
            </a:r>
          </a:p>
          <a:p>
            <a:pPr marL="285750" indent="-285750" algn="ctr">
              <a:buFont typeface="Wingdings" pitchFamily="2" charset="2"/>
              <a:buChar char="ü"/>
            </a:pPr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Ratio de Sharpe sur les rendements de la dernière semaine  </a:t>
            </a:r>
          </a:p>
          <a:p>
            <a:pPr algn="ctr"/>
            <a:endParaRPr lang="fr-FR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BF33AE-2E31-9242-B9F7-3E30341A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16" y="3998985"/>
            <a:ext cx="458168" cy="2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3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36ACE9AB-4BFA-DE4B-B987-94824D0BB50F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Modèles utilisés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31FBEF8C-5977-AE42-A4C4-3DF810F9652D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5B2702F-0B2C-4946-892B-03616856D0C2}"/>
              </a:ext>
            </a:extLst>
          </p:cNvPr>
          <p:cNvSpPr txBox="1">
            <a:spLocks/>
          </p:cNvSpPr>
          <p:nvPr/>
        </p:nvSpPr>
        <p:spPr>
          <a:xfrm>
            <a:off x="5763700" y="1638897"/>
            <a:ext cx="2045948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fr-FR" dirty="0"/>
              <a:t>Random Forest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612DA3-B3C5-8E41-A353-CB02003DD5D4}"/>
              </a:ext>
            </a:extLst>
          </p:cNvPr>
          <p:cNvSpPr txBox="1"/>
          <p:nvPr/>
        </p:nvSpPr>
        <p:spPr>
          <a:xfrm>
            <a:off x="5048409" y="2048174"/>
            <a:ext cx="347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err="1">
                <a:latin typeface="Abadi" panose="020F0502020204030204" pitchFamily="34" charset="0"/>
                <a:cs typeface="Abadi" panose="020F0502020204030204" pitchFamily="34" charset="0"/>
              </a:rPr>
              <a:t>n_estimators</a:t>
            </a:r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 = 100</a:t>
            </a:r>
          </a:p>
          <a:p>
            <a:pPr algn="ctr"/>
            <a:r>
              <a:rPr lang="fr-FR" sz="1800" dirty="0" err="1">
                <a:latin typeface="Abadi" panose="020F0502020204030204" pitchFamily="34" charset="0"/>
                <a:cs typeface="Abadi" panose="020F0502020204030204" pitchFamily="34" charset="0"/>
              </a:rPr>
              <a:t>max_depth</a:t>
            </a:r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 = 2</a:t>
            </a:r>
          </a:p>
          <a:p>
            <a:pPr algn="ctr"/>
            <a:r>
              <a:rPr lang="fr-FR" sz="1800" dirty="0" err="1">
                <a:latin typeface="Abadi" panose="020F0502020204030204" pitchFamily="34" charset="0"/>
                <a:cs typeface="Abadi" panose="020F0502020204030204" pitchFamily="34" charset="0"/>
              </a:rPr>
              <a:t>criterion</a:t>
            </a:r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 = « </a:t>
            </a:r>
            <a:r>
              <a:rPr lang="fr-FR" sz="1800" dirty="0" err="1">
                <a:latin typeface="Abadi" panose="020F0502020204030204" pitchFamily="34" charset="0"/>
                <a:cs typeface="Abadi" panose="020F0502020204030204" pitchFamily="34" charset="0"/>
              </a:rPr>
              <a:t>mae</a:t>
            </a:r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 »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9B6D71-FDF9-B848-A38C-88A47DF691C7}"/>
              </a:ext>
            </a:extLst>
          </p:cNvPr>
          <p:cNvSpPr txBox="1"/>
          <p:nvPr/>
        </p:nvSpPr>
        <p:spPr>
          <a:xfrm>
            <a:off x="5000419" y="3318913"/>
            <a:ext cx="357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badi" panose="020F0502020204030204" pitchFamily="34" charset="0"/>
                <a:cs typeface="Abadi" panose="020F0502020204030204" pitchFamily="34" charset="0"/>
              </a:rPr>
              <a:t>Modèle finale :</a:t>
            </a:r>
          </a:p>
          <a:p>
            <a:pPr algn="ctr"/>
            <a:r>
              <a:rPr lang="fr-FR" sz="1600" dirty="0">
                <a:latin typeface="Abadi" panose="020F0502020204030204" pitchFamily="34" charset="0"/>
                <a:cs typeface="Abadi" panose="020F0502020204030204" pitchFamily="34" charset="0"/>
              </a:rPr>
              <a:t>moyenne de 5 modèles avec </a:t>
            </a:r>
          </a:p>
          <a:p>
            <a:pPr algn="ctr"/>
            <a:r>
              <a:rPr lang="fr-FR" sz="1600" dirty="0">
                <a:latin typeface="Abadi" panose="020F0502020204030204" pitchFamily="34" charset="0"/>
                <a:cs typeface="Abadi" panose="020F0502020204030204" pitchFamily="34" charset="0"/>
              </a:rPr>
              <a:t>cross validation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78EF82B-ECD1-CA4F-B8AE-E5AE4CA22A62}"/>
              </a:ext>
            </a:extLst>
          </p:cNvPr>
          <p:cNvSpPr txBox="1">
            <a:spLocks/>
          </p:cNvSpPr>
          <p:nvPr/>
        </p:nvSpPr>
        <p:spPr>
          <a:xfrm>
            <a:off x="345486" y="1755018"/>
            <a:ext cx="2963874" cy="174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 err="1"/>
              <a:t>ElasticNet</a:t>
            </a:r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  <a:p>
            <a:r>
              <a:rPr lang="fr-FR" dirty="0" err="1"/>
              <a:t>HistGradientBoosting</a:t>
            </a:r>
            <a:endParaRPr lang="fr-FR" dirty="0"/>
          </a:p>
          <a:p>
            <a:r>
              <a:rPr lang="fr-FR" dirty="0" err="1"/>
              <a:t>XGBoost</a:t>
            </a:r>
            <a:endParaRPr lang="fr-FR" dirty="0"/>
          </a:p>
          <a:p>
            <a:r>
              <a:rPr lang="fr-FR" dirty="0"/>
              <a:t>LSTM +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84BD5F-A32D-C04A-8D62-FA503023AE3A}"/>
              </a:ext>
            </a:extLst>
          </p:cNvPr>
          <p:cNvSpPr txBox="1"/>
          <p:nvPr/>
        </p:nvSpPr>
        <p:spPr>
          <a:xfrm>
            <a:off x="312580" y="1269565"/>
            <a:ext cx="29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Plusieurs tentatives :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62A7951-1A29-1F45-B290-1DB88CF09601}"/>
              </a:ext>
            </a:extLst>
          </p:cNvPr>
          <p:cNvSpPr/>
          <p:nvPr/>
        </p:nvSpPr>
        <p:spPr>
          <a:xfrm>
            <a:off x="5192521" y="1320660"/>
            <a:ext cx="3200400" cy="31926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754906-346A-4641-B39D-C14BA657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74" y="374022"/>
            <a:ext cx="907200" cy="9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36ACE9AB-4BFA-DE4B-B987-94824D0BB50F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Conclusion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31FBEF8C-5977-AE42-A4C4-3DF810F9652D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5B2702F-0B2C-4946-892B-03616856D0C2}"/>
              </a:ext>
            </a:extLst>
          </p:cNvPr>
          <p:cNvSpPr txBox="1">
            <a:spLocks/>
          </p:cNvSpPr>
          <p:nvPr/>
        </p:nvSpPr>
        <p:spPr>
          <a:xfrm>
            <a:off x="311699" y="775354"/>
            <a:ext cx="502541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Pistes d’amélioration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612DA3-B3C5-8E41-A353-CB02003DD5D4}"/>
              </a:ext>
            </a:extLst>
          </p:cNvPr>
          <p:cNvSpPr txBox="1"/>
          <p:nvPr/>
        </p:nvSpPr>
        <p:spPr>
          <a:xfrm>
            <a:off x="862540" y="1472222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Création d’autres indicateurs : 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65F27B-0AC6-7A4F-BAD6-ACEB6AA3D7C0}"/>
              </a:ext>
            </a:extLst>
          </p:cNvPr>
          <p:cNvSpPr txBox="1"/>
          <p:nvPr/>
        </p:nvSpPr>
        <p:spPr>
          <a:xfrm>
            <a:off x="862540" y="1841554"/>
            <a:ext cx="7418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- Moyennes mobiles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Indicateur de survente / sous-vente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Corrélation entre Stratégies / Variables économiques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14D8136-4B8F-C24C-805C-A50F9E09ACAD}"/>
              </a:ext>
            </a:extLst>
          </p:cNvPr>
          <p:cNvSpPr txBox="1"/>
          <p:nvPr/>
        </p:nvSpPr>
        <p:spPr>
          <a:xfrm>
            <a:off x="862540" y="3697322"/>
            <a:ext cx="74189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Calculer un ratio de Sharpe pour chacun des 16 derniers jours du mois</a:t>
            </a:r>
          </a:p>
          <a:p>
            <a:pPr algn="ctr">
              <a:spcBef>
                <a:spcPts val="600"/>
              </a:spcBef>
            </a:pPr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Appliquer un réseau de neurone récurrent</a:t>
            </a:r>
          </a:p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</a:p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3E3599-C321-C147-BAF2-1CA35D680FC8}"/>
              </a:ext>
            </a:extLst>
          </p:cNvPr>
          <p:cNvSpPr txBox="1"/>
          <p:nvPr/>
        </p:nvSpPr>
        <p:spPr>
          <a:xfrm>
            <a:off x="862540" y="3327990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Créer une notion de temporalité sur les ratios de Sharpe</a:t>
            </a:r>
          </a:p>
        </p:txBody>
      </p:sp>
    </p:spTree>
    <p:extLst>
      <p:ext uri="{BB962C8B-B14F-4D97-AF65-F5344CB8AC3E}">
        <p14:creationId xmlns:p14="http://schemas.microsoft.com/office/powerpoint/2010/main" val="348263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à bientôt ! </a:t>
            </a:r>
            <a:endParaRPr sz="24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A5876987-35B4-F84E-BDD8-F6FF8C62F5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A5C12CFC-E5C5-344E-8FFF-7071BBD5A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65995"/>
            <a:ext cx="9144000" cy="134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36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Prediction of Sharpe ratio for blends of quantitative strategies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48AA413-7B0F-1E43-8291-F8F5018A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94" y="2175281"/>
            <a:ext cx="1178812" cy="13097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1C9F4B-36D7-B84D-BF57-E3A006E4B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88" y="3923299"/>
            <a:ext cx="1880360" cy="10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Sommaire</a:t>
            </a:r>
            <a:endParaRPr sz="25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ctrTitle" idx="4294967295"/>
          </p:nvPr>
        </p:nvSpPr>
        <p:spPr>
          <a:xfrm>
            <a:off x="802604" y="1473895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Présentation du sujet</a:t>
            </a:r>
            <a:endParaRPr sz="2000" dirty="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6" name="Google Shape;76;p16"/>
          <p:cNvSpPr/>
          <p:nvPr/>
        </p:nvSpPr>
        <p:spPr>
          <a:xfrm rot="-355994">
            <a:off x="465092" y="171709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 idx="4294967295"/>
          </p:nvPr>
        </p:nvSpPr>
        <p:spPr>
          <a:xfrm>
            <a:off x="802604" y="2006995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Métrique (score) </a:t>
            </a:r>
            <a:endParaRPr sz="2000" dirty="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8" name="Google Shape;78;p16"/>
          <p:cNvSpPr/>
          <p:nvPr/>
        </p:nvSpPr>
        <p:spPr>
          <a:xfrm rot="-355994">
            <a:off x="465092" y="225019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802603" y="2540095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Résultat</a:t>
            </a:r>
            <a:endParaRPr sz="2000" dirty="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0" name="Google Shape;80;p16"/>
          <p:cNvSpPr/>
          <p:nvPr/>
        </p:nvSpPr>
        <p:spPr>
          <a:xfrm rot="-355994">
            <a:off x="465092" y="278329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9;p16">
            <a:extLst>
              <a:ext uri="{FF2B5EF4-FFF2-40B4-BE49-F238E27FC236}">
                <a16:creationId xmlns:a16="http://schemas.microsoft.com/office/drawing/2014/main" id="{2ED9E577-CD47-DE47-9F64-400A108501E8}"/>
              </a:ext>
            </a:extLst>
          </p:cNvPr>
          <p:cNvSpPr txBox="1">
            <a:spLocks/>
          </p:cNvSpPr>
          <p:nvPr/>
        </p:nvSpPr>
        <p:spPr>
          <a:xfrm>
            <a:off x="802603" y="3569570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Modèles utilisés </a:t>
            </a:r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6B96BACF-7E4F-B84B-8008-F4434B08184D}"/>
              </a:ext>
            </a:extLst>
          </p:cNvPr>
          <p:cNvSpPr/>
          <p:nvPr/>
        </p:nvSpPr>
        <p:spPr>
          <a:xfrm rot="-355994">
            <a:off x="465091" y="381277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7AC94EFE-6FF7-A647-B52F-34EFE4C81A28}"/>
              </a:ext>
            </a:extLst>
          </p:cNvPr>
          <p:cNvSpPr txBox="1">
            <a:spLocks/>
          </p:cNvSpPr>
          <p:nvPr/>
        </p:nvSpPr>
        <p:spPr>
          <a:xfrm>
            <a:off x="802603" y="307319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Traitement des données</a:t>
            </a:r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EF8AA9EA-FFDF-2B4E-B152-BB229FA83EC9}"/>
              </a:ext>
            </a:extLst>
          </p:cNvPr>
          <p:cNvSpPr/>
          <p:nvPr/>
        </p:nvSpPr>
        <p:spPr>
          <a:xfrm rot="-355994">
            <a:off x="465091" y="331639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;p16">
            <a:extLst>
              <a:ext uri="{FF2B5EF4-FFF2-40B4-BE49-F238E27FC236}">
                <a16:creationId xmlns:a16="http://schemas.microsoft.com/office/drawing/2014/main" id="{748D232E-028A-D941-9E40-05D13730B49D}"/>
              </a:ext>
            </a:extLst>
          </p:cNvPr>
          <p:cNvSpPr txBox="1">
            <a:spLocks/>
          </p:cNvSpPr>
          <p:nvPr/>
        </p:nvSpPr>
        <p:spPr>
          <a:xfrm>
            <a:off x="802603" y="4102670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Conclusion</a:t>
            </a:r>
          </a:p>
        </p:txBody>
      </p:sp>
      <p:sp>
        <p:nvSpPr>
          <p:cNvPr id="15" name="Google Shape;80;p16">
            <a:extLst>
              <a:ext uri="{FF2B5EF4-FFF2-40B4-BE49-F238E27FC236}">
                <a16:creationId xmlns:a16="http://schemas.microsoft.com/office/drawing/2014/main" id="{24026490-AF58-DA4D-8E19-07E6B9BED932}"/>
              </a:ext>
            </a:extLst>
          </p:cNvPr>
          <p:cNvSpPr/>
          <p:nvPr/>
        </p:nvSpPr>
        <p:spPr>
          <a:xfrm rot="-355994">
            <a:off x="465091" y="4345870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56853F-CE19-3F4B-BCBF-F2D0A85C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51126"/>
            <a:ext cx="4493565" cy="533100"/>
          </a:xfrm>
        </p:spPr>
        <p:txBody>
          <a:bodyPr/>
          <a:lstStyle/>
          <a:p>
            <a:r>
              <a:rPr lang="fr-FR" dirty="0"/>
              <a:t>Qu’est ce qu’un ratio de Sharpe ? </a:t>
            </a:r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A7C69472-E161-094D-BBBC-7A26E4BF1307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Présentation du sujet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20A38721-D6DF-1640-BA3A-C8A6BAF8AAFC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A6419099-45E7-D848-8058-3686F41D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89" y="2038798"/>
            <a:ext cx="1240276" cy="10595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FA7D8C-8F21-AA40-A162-7ACA2567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65" y="2807888"/>
            <a:ext cx="464710" cy="2904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ADAFC8E-1814-094F-93D9-F6A8D55F01D4}"/>
              </a:ext>
            </a:extLst>
          </p:cNvPr>
          <p:cNvSpPr txBox="1"/>
          <p:nvPr/>
        </p:nvSpPr>
        <p:spPr>
          <a:xfrm>
            <a:off x="862540" y="1547993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Mesure la rentabilité d’un investissement pour une unité de risque prise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F6BBB3A-2C43-8D45-87FF-FF1A0B991074}"/>
              </a:ext>
            </a:extLst>
          </p:cNvPr>
          <p:cNvSpPr txBox="1">
            <a:spLocks/>
          </p:cNvSpPr>
          <p:nvPr/>
        </p:nvSpPr>
        <p:spPr>
          <a:xfrm>
            <a:off x="311699" y="3492725"/>
            <a:ext cx="502541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Qu’est ce qu’une stratégie quantitative ?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41775A-BD5E-CF4D-AA6D-11D0F79025CA}"/>
              </a:ext>
            </a:extLst>
          </p:cNvPr>
          <p:cNvSpPr txBox="1"/>
          <p:nvPr/>
        </p:nvSpPr>
        <p:spPr>
          <a:xfrm>
            <a:off x="1006623" y="4161784"/>
            <a:ext cx="713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B0604020104020204" pitchFamily="34" charset="0"/>
              </a:rPr>
              <a:t>Algorithme qui prend des décisions d’achat et de vente sur un actif</a:t>
            </a:r>
          </a:p>
          <a:p>
            <a:pPr algn="ctr"/>
            <a:endParaRPr lang="fr-FR" sz="1800" dirty="0">
              <a:latin typeface="Abadi" panose="020F0502020204030204" pitchFamily="34" charset="0"/>
              <a:cs typeface="Abadi" panose="020F05020202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A058221-CC04-CD48-AC74-924DCDDD8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848" y="2053284"/>
            <a:ext cx="1974454" cy="109531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0CA04F-40A3-B549-B05E-1AB1D9ABFC59}"/>
              </a:ext>
            </a:extLst>
          </p:cNvPr>
          <p:cNvSpPr txBox="1"/>
          <p:nvPr/>
        </p:nvSpPr>
        <p:spPr>
          <a:xfrm>
            <a:off x="4688363" y="211234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Portefeuille 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6843E59-4303-484F-AFE4-098990FF8B1F}"/>
              </a:ext>
            </a:extLst>
          </p:cNvPr>
          <p:cNvSpPr txBox="1"/>
          <p:nvPr/>
        </p:nvSpPr>
        <p:spPr>
          <a:xfrm>
            <a:off x="4688363" y="279774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Portefeuille B</a:t>
            </a:r>
          </a:p>
        </p:txBody>
      </p:sp>
    </p:spTree>
    <p:extLst>
      <p:ext uri="{BB962C8B-B14F-4D97-AF65-F5344CB8AC3E}">
        <p14:creationId xmlns:p14="http://schemas.microsoft.com/office/powerpoint/2010/main" val="177827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908AE90E-F90C-944F-A69B-5033257A076C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Présentation du sujet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F1C9F155-79E6-4E43-92F9-ED623A9CDE88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538224E-3A3A-3E47-BC9B-1AFB9F01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2793232"/>
            <a:ext cx="5654329" cy="533100"/>
          </a:xfrm>
        </p:spPr>
        <p:txBody>
          <a:bodyPr/>
          <a:lstStyle/>
          <a:p>
            <a:r>
              <a:rPr lang="fr-FR" dirty="0"/>
              <a:t>Objectif du fonds d’investissement 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EB500AFC-EE52-0746-BA66-A3A85F640B11}"/>
              </a:ext>
            </a:extLst>
          </p:cNvPr>
          <p:cNvSpPr txBox="1">
            <a:spLocks/>
          </p:cNvSpPr>
          <p:nvPr/>
        </p:nvSpPr>
        <p:spPr>
          <a:xfrm>
            <a:off x="311699" y="775354"/>
            <a:ext cx="502541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Pourquoi combiner plusieurs stratégies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A060E4-9A83-A248-A4B6-E2739BD628CC}"/>
              </a:ext>
            </a:extLst>
          </p:cNvPr>
          <p:cNvSpPr txBox="1"/>
          <p:nvPr/>
        </p:nvSpPr>
        <p:spPr>
          <a:xfrm>
            <a:off x="862540" y="1250698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Réduire la volatilité (le risque) du portefeuille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6C8556-252E-CC49-B2C3-55C468D387B5}"/>
              </a:ext>
            </a:extLst>
          </p:cNvPr>
          <p:cNvSpPr txBox="1"/>
          <p:nvPr/>
        </p:nvSpPr>
        <p:spPr>
          <a:xfrm>
            <a:off x="862540" y="1980937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Maximiser le ratio de Sharpe</a:t>
            </a:r>
          </a:p>
        </p:txBody>
      </p:sp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C0ECFCC-4E88-4640-9085-4A14DB73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71" y="2711176"/>
            <a:ext cx="553641" cy="615156"/>
          </a:xfrm>
          <a:prstGeom prst="rect">
            <a:avLst/>
          </a:prstGeom>
        </p:spPr>
      </p:pic>
      <p:sp>
        <p:nvSpPr>
          <p:cNvPr id="18" name="Flèche vers le bas 17">
            <a:extLst>
              <a:ext uri="{FF2B5EF4-FFF2-40B4-BE49-F238E27FC236}">
                <a16:creationId xmlns:a16="http://schemas.microsoft.com/office/drawing/2014/main" id="{722A832C-D2C7-764A-A6CD-60A335D2E346}"/>
              </a:ext>
            </a:extLst>
          </p:cNvPr>
          <p:cNvSpPr/>
          <p:nvPr/>
        </p:nvSpPr>
        <p:spPr>
          <a:xfrm>
            <a:off x="4482871" y="1608448"/>
            <a:ext cx="178258" cy="36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9E0AEFC-E4D0-8A47-AD96-CA40460A9FA5}"/>
              </a:ext>
            </a:extLst>
          </p:cNvPr>
          <p:cNvSpPr txBox="1"/>
          <p:nvPr/>
        </p:nvSpPr>
        <p:spPr>
          <a:xfrm>
            <a:off x="959535" y="3479144"/>
            <a:ext cx="741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Trouver la meilleure allocation parmi ses stratégies quantitatives chaque semaine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CF814BD6-994F-DB43-BA8A-C191AD087FC7}"/>
              </a:ext>
            </a:extLst>
          </p:cNvPr>
          <p:cNvSpPr/>
          <p:nvPr/>
        </p:nvSpPr>
        <p:spPr>
          <a:xfrm>
            <a:off x="4482871" y="4095808"/>
            <a:ext cx="178258" cy="364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C0371A3-456D-444D-B51D-DBE2FB4CA126}"/>
              </a:ext>
            </a:extLst>
          </p:cNvPr>
          <p:cNvSpPr txBox="1"/>
          <p:nvPr/>
        </p:nvSpPr>
        <p:spPr>
          <a:xfrm>
            <a:off x="862540" y="4460765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Prédire le ratio de Sharpe</a:t>
            </a:r>
          </a:p>
        </p:txBody>
      </p:sp>
    </p:spTree>
    <p:extLst>
      <p:ext uri="{BB962C8B-B14F-4D97-AF65-F5344CB8AC3E}">
        <p14:creationId xmlns:p14="http://schemas.microsoft.com/office/powerpoint/2010/main" val="60659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908AE90E-F90C-944F-A69B-5033257A076C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Présentation du sujet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F1C9F155-79E6-4E43-92F9-ED623A9CDE88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EB500AFC-EE52-0746-BA66-A3A85F640B11}"/>
              </a:ext>
            </a:extLst>
          </p:cNvPr>
          <p:cNvSpPr txBox="1">
            <a:spLocks/>
          </p:cNvSpPr>
          <p:nvPr/>
        </p:nvSpPr>
        <p:spPr>
          <a:xfrm>
            <a:off x="311699" y="775354"/>
            <a:ext cx="502541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Concrètement, comment ça marche ?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A060E4-9A83-A248-A4B6-E2739BD628CC}"/>
              </a:ext>
            </a:extLst>
          </p:cNvPr>
          <p:cNvSpPr txBox="1"/>
          <p:nvPr/>
        </p:nvSpPr>
        <p:spPr>
          <a:xfrm>
            <a:off x="-1547041" y="1913772"/>
            <a:ext cx="74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2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Ratio de Sharpe =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C0371A3-456D-444D-B51D-DBE2FB4CA126}"/>
              </a:ext>
            </a:extLst>
          </p:cNvPr>
          <p:cNvSpPr txBox="1"/>
          <p:nvPr/>
        </p:nvSpPr>
        <p:spPr>
          <a:xfrm>
            <a:off x="749515" y="2927106"/>
            <a:ext cx="7644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1/ Le modèle a besoin des performances des 21 jours de trading passés pour chaque stratégie</a:t>
            </a:r>
          </a:p>
          <a:p>
            <a:pPr algn="ctr"/>
            <a:endParaRPr lang="fr-FR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2/ Le fonds d’investissement choisit une combinaison de stratégies </a:t>
            </a:r>
          </a:p>
          <a:p>
            <a:pPr algn="ctr"/>
            <a:endParaRPr lang="fr-FR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3/ Le modèle prédit un ratio de Sharpe pour la fin de semaine</a:t>
            </a:r>
          </a:p>
          <a:p>
            <a:pPr algn="ctr"/>
            <a:endParaRPr lang="fr-FR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algn="ctr"/>
            <a:r>
              <a:rPr lang="fr-FR" dirty="0">
                <a:latin typeface="Abadi" panose="020F0502020204030204" pitchFamily="34" charset="0"/>
                <a:cs typeface="Abadi" panose="020F0502020204030204" pitchFamily="34" charset="0"/>
              </a:rPr>
              <a:t>4/ Le fonds d’investissement se positionne sur l’actif selon la prédiction 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0992CD5-B18E-6544-8519-ACCBC7B7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1" y="1658481"/>
            <a:ext cx="4774887" cy="9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984A880C-8A9A-5F4A-AB47-05FC1D69DC0C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Métrique (score)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FDDDCBD3-531D-AF42-9358-4A2AA8381068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741B0BE1-A8F3-5F4C-8490-A83C777D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63" y="2697948"/>
            <a:ext cx="2870200" cy="469900"/>
          </a:xfrm>
          <a:prstGeom prst="rect">
            <a:avLst/>
          </a:prstGeom>
        </p:spPr>
      </p:pic>
      <p:pic>
        <p:nvPicPr>
          <p:cNvPr id="9" name="Image 8" descr="Une image contenant objet, horloge, homme, joueur&#10;&#10;Description générée automatiquement">
            <a:extLst>
              <a:ext uri="{FF2B5EF4-FFF2-40B4-BE49-F238E27FC236}">
                <a16:creationId xmlns:a16="http://schemas.microsoft.com/office/drawing/2014/main" id="{67889F27-A79E-CE4E-9372-04AA3FA5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63" y="1384226"/>
            <a:ext cx="3302000" cy="939800"/>
          </a:xfrm>
          <a:prstGeom prst="rect">
            <a:avLst/>
          </a:prstGeom>
        </p:spPr>
      </p:pic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15C5421-8A90-4A48-9C7E-A9AADCEE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51126"/>
            <a:ext cx="4493565" cy="533100"/>
          </a:xfrm>
        </p:spPr>
        <p:txBody>
          <a:bodyPr/>
          <a:lstStyle/>
          <a:p>
            <a:r>
              <a:rPr lang="fr-FR" dirty="0"/>
              <a:t>Comment est évalué le modèle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4C463A-B247-D240-B531-2D9A2EE51179}"/>
              </a:ext>
            </a:extLst>
          </p:cNvPr>
          <p:cNvSpPr txBox="1"/>
          <p:nvPr/>
        </p:nvSpPr>
        <p:spPr>
          <a:xfrm>
            <a:off x="1067732" y="2568241"/>
            <a:ext cx="23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Fonction qui lisse les extrêmes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885FFA0-0D15-FE47-962B-54AB9AD806FC}"/>
              </a:ext>
            </a:extLst>
          </p:cNvPr>
          <p:cNvSpPr txBox="1"/>
          <p:nvPr/>
        </p:nvSpPr>
        <p:spPr>
          <a:xfrm>
            <a:off x="576332" y="1530960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Métrique : moyenne de la valeur absolue des différences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21472F-0850-D64A-B3E0-75554016713E}"/>
              </a:ext>
            </a:extLst>
          </p:cNvPr>
          <p:cNvSpPr txBox="1"/>
          <p:nvPr/>
        </p:nvSpPr>
        <p:spPr>
          <a:xfrm>
            <a:off x="2465568" y="4004023"/>
            <a:ext cx="5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Abadi" panose="020F0502020204030204" pitchFamily="34" charset="0"/>
                <a:cs typeface="Abadi" panose="020F0502020204030204" pitchFamily="34" charset="0"/>
              </a:rPr>
              <a:t>Objectif : Minimiser ce 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E1066BF-A472-E64B-9D5D-E648EFAA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22" y="3605522"/>
            <a:ext cx="1406462" cy="11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8F14107E-DE7D-1A45-923C-9B5B25CA17AF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Résultat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58DFEA1B-272C-0043-BE5D-2685B440FA9A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E328982-1C7E-1E43-AB56-A91123ED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60345"/>
            <a:ext cx="4468008" cy="1534977"/>
          </a:xfrm>
          <a:prstGeom prst="rect">
            <a:avLst/>
          </a:prstGeom>
        </p:spPr>
      </p:pic>
      <p:pic>
        <p:nvPicPr>
          <p:cNvPr id="10" name="Image 9" descr="Une image contenant objet, horloge, homme, joueur&#10;&#10;Description générée automatiquement">
            <a:extLst>
              <a:ext uri="{FF2B5EF4-FFF2-40B4-BE49-F238E27FC236}">
                <a16:creationId xmlns:a16="http://schemas.microsoft.com/office/drawing/2014/main" id="{CAA2BC68-3F49-8849-A131-A69A4FB5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42" y="3961446"/>
            <a:ext cx="3302000" cy="939800"/>
          </a:xfrm>
          <a:prstGeom prst="rect">
            <a:avLst/>
          </a:prstGeom>
        </p:spPr>
      </p:pic>
      <p:sp>
        <p:nvSpPr>
          <p:cNvPr id="11" name="Égal 10">
            <a:extLst>
              <a:ext uri="{FF2B5EF4-FFF2-40B4-BE49-F238E27FC236}">
                <a16:creationId xmlns:a16="http://schemas.microsoft.com/office/drawing/2014/main" id="{F0E674D6-2FDB-E143-9C88-CFB72072F702}"/>
              </a:ext>
            </a:extLst>
          </p:cNvPr>
          <p:cNvSpPr/>
          <p:nvPr/>
        </p:nvSpPr>
        <p:spPr>
          <a:xfrm>
            <a:off x="4610102" y="4266723"/>
            <a:ext cx="457200" cy="3292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1CE2ED-612D-9541-A1E2-7783D8292D36}"/>
              </a:ext>
            </a:extLst>
          </p:cNvPr>
          <p:cNvSpPr txBox="1"/>
          <p:nvPr/>
        </p:nvSpPr>
        <p:spPr>
          <a:xfrm>
            <a:off x="5210762" y="4246680"/>
            <a:ext cx="101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2"/>
                </a:solidFill>
                <a:latin typeface="Abadi" panose="020B0604020104020204" pitchFamily="34" charset="0"/>
              </a:rPr>
              <a:t>0.5388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B04D7A-6D6E-714B-BCBE-7FA1B0A9966C}"/>
              </a:ext>
            </a:extLst>
          </p:cNvPr>
          <p:cNvSpPr/>
          <p:nvPr/>
        </p:nvSpPr>
        <p:spPr>
          <a:xfrm>
            <a:off x="4099730" y="1588626"/>
            <a:ext cx="472270" cy="2302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C34CE-C702-AB4C-84E0-48C3CE216D01}"/>
              </a:ext>
            </a:extLst>
          </p:cNvPr>
          <p:cNvSpPr/>
          <p:nvPr/>
        </p:nvSpPr>
        <p:spPr>
          <a:xfrm>
            <a:off x="2126922" y="1392855"/>
            <a:ext cx="445947" cy="12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2FC861C-6324-0947-B064-F84AFF3C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2" y="1520174"/>
            <a:ext cx="3687217" cy="24581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94FCEB-B3ED-0F43-AC13-946CB328E0BD}"/>
              </a:ext>
            </a:extLst>
          </p:cNvPr>
          <p:cNvSpPr/>
          <p:nvPr/>
        </p:nvSpPr>
        <p:spPr>
          <a:xfrm>
            <a:off x="2126922" y="1888610"/>
            <a:ext cx="445947" cy="12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3EB23-34F1-AE4D-B0EE-A22419E4E273}"/>
              </a:ext>
            </a:extLst>
          </p:cNvPr>
          <p:cNvSpPr/>
          <p:nvPr/>
        </p:nvSpPr>
        <p:spPr>
          <a:xfrm>
            <a:off x="2126922" y="2160490"/>
            <a:ext cx="445947" cy="12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AB58E7-4AFB-C040-97EB-038EFE27BCB7}"/>
              </a:ext>
            </a:extLst>
          </p:cNvPr>
          <p:cNvSpPr/>
          <p:nvPr/>
        </p:nvSpPr>
        <p:spPr>
          <a:xfrm>
            <a:off x="2126922" y="2395435"/>
            <a:ext cx="1055549" cy="11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10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36ACE9AB-4BFA-DE4B-B987-94824D0BB50F}"/>
              </a:ext>
            </a:extLst>
          </p:cNvPr>
          <p:cNvSpPr txBox="1">
            <a:spLocks/>
          </p:cNvSpPr>
          <p:nvPr/>
        </p:nvSpPr>
        <p:spPr>
          <a:xfrm>
            <a:off x="650928" y="24225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Traitement des données</a:t>
            </a:r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31FBEF8C-5977-AE42-A4C4-3DF810F9652D}"/>
              </a:ext>
            </a:extLst>
          </p:cNvPr>
          <p:cNvSpPr/>
          <p:nvPr/>
        </p:nvSpPr>
        <p:spPr>
          <a:xfrm rot="-355994">
            <a:off x="313416" y="485454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8E8347ED-68E9-B148-9046-3A1CE641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586640"/>
            <a:ext cx="6096000" cy="13335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A7CB39E-6256-504F-809E-C592D12FB44B}"/>
              </a:ext>
            </a:extLst>
          </p:cNvPr>
          <p:cNvSpPr txBox="1"/>
          <p:nvPr/>
        </p:nvSpPr>
        <p:spPr>
          <a:xfrm>
            <a:off x="6872101" y="1767425"/>
            <a:ext cx="20746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7 stratégies</a:t>
            </a:r>
          </a:p>
          <a:p>
            <a:pPr algn="ctr"/>
            <a:r>
              <a:rPr lang="fr-FR" dirty="0">
                <a:latin typeface="Abadi" panose="020B0604020104020204" pitchFamily="34" charset="0"/>
              </a:rPr>
              <a:t>217 variables (colonnes)</a:t>
            </a:r>
          </a:p>
          <a:p>
            <a:pPr algn="ctr"/>
            <a:r>
              <a:rPr lang="fr-FR" dirty="0">
                <a:latin typeface="Abadi" panose="020B0604020104020204" pitchFamily="34" charset="0"/>
              </a:rPr>
              <a:t>14 450 entrées (lignes)</a:t>
            </a:r>
          </a:p>
        </p:txBody>
      </p:sp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A731D6B-B373-D048-99B4-F8BA7C64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1" y="3559115"/>
            <a:ext cx="5771860" cy="1342131"/>
          </a:xfrm>
          <a:prstGeom prst="rect">
            <a:avLst/>
          </a:prstGeom>
        </p:spPr>
      </p:pic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0498A321-9743-9548-B8F0-B5FC68F9F6BE}"/>
              </a:ext>
            </a:extLst>
          </p:cNvPr>
          <p:cNvSpPr/>
          <p:nvPr/>
        </p:nvSpPr>
        <p:spPr>
          <a:xfrm>
            <a:off x="6266372" y="2062926"/>
            <a:ext cx="468962" cy="23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70AE61-7369-2B4B-80D7-AC6BF6C3D2FA}"/>
              </a:ext>
            </a:extLst>
          </p:cNvPr>
          <p:cNvSpPr txBox="1"/>
          <p:nvPr/>
        </p:nvSpPr>
        <p:spPr>
          <a:xfrm>
            <a:off x="6453995" y="4373312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Séries temporelles de 21 jours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8406F0-DD27-084C-8BBF-5E4BB7786509}"/>
              </a:ext>
            </a:extLst>
          </p:cNvPr>
          <p:cNvSpPr txBox="1"/>
          <p:nvPr/>
        </p:nvSpPr>
        <p:spPr>
          <a:xfrm>
            <a:off x="6453995" y="4039525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30 ans de données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3460429E-FA19-954C-8583-696E03914AF4}"/>
              </a:ext>
            </a:extLst>
          </p:cNvPr>
          <p:cNvSpPr txBox="1">
            <a:spLocks/>
          </p:cNvSpPr>
          <p:nvPr/>
        </p:nvSpPr>
        <p:spPr>
          <a:xfrm>
            <a:off x="311699" y="775354"/>
            <a:ext cx="502541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Les données initiales</a:t>
            </a:r>
          </a:p>
        </p:txBody>
      </p:sp>
    </p:spTree>
    <p:extLst>
      <p:ext uri="{BB962C8B-B14F-4D97-AF65-F5344CB8AC3E}">
        <p14:creationId xmlns:p14="http://schemas.microsoft.com/office/powerpoint/2010/main" val="2154021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419</Words>
  <Application>Microsoft Macintosh PowerPoint</Application>
  <PresentationFormat>Affichage à l'écran (16:9)</PresentationFormat>
  <Paragraphs>91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Inter-Regular</vt:lpstr>
      <vt:lpstr>Wingdings</vt:lpstr>
      <vt:lpstr>Arial</vt:lpstr>
      <vt:lpstr>Abadi</vt:lpstr>
      <vt:lpstr>Inter</vt:lpstr>
      <vt:lpstr>Simple Light</vt:lpstr>
      <vt:lpstr>Data Science Bootcamp</vt:lpstr>
      <vt:lpstr>Prediction of Sharpe ratio for blends of quantitative strategies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cp:lastModifiedBy>Hadri Anis</cp:lastModifiedBy>
  <cp:revision>43</cp:revision>
  <dcterms:modified xsi:type="dcterms:W3CDTF">2020-05-28T15:30:25Z</dcterms:modified>
</cp:coreProperties>
</file>