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422" r:id="rId4"/>
    <p:sldId id="257" r:id="rId5"/>
    <p:sldId id="290" r:id="rId6"/>
    <p:sldId id="312" r:id="rId7"/>
    <p:sldId id="313" r:id="rId9"/>
    <p:sldId id="259" r:id="rId10"/>
    <p:sldId id="261" r:id="rId11"/>
    <p:sldId id="354" r:id="rId12"/>
    <p:sldId id="389" r:id="rId13"/>
    <p:sldId id="374" r:id="rId14"/>
    <p:sldId id="405" r:id="rId15"/>
    <p:sldId id="406" r:id="rId16"/>
    <p:sldId id="407" r:id="rId17"/>
    <p:sldId id="358" r:id="rId18"/>
    <p:sldId id="410" r:id="rId19"/>
    <p:sldId id="420" r:id="rId20"/>
    <p:sldId id="421" r:id="rId21"/>
    <p:sldId id="286" r:id="rId22"/>
    <p:sldId id="294" r:id="rId23"/>
    <p:sldId id="408" r:id="rId24"/>
    <p:sldId id="409" r:id="rId25"/>
    <p:sldId id="283" r:id="rId26"/>
    <p:sldId id="386" r:id="rId27"/>
    <p:sldId id="285"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microsoft.com/office/2007/relationships/media" Target="file:///C:\Users\asopi\Documents\major\Demonstration\Demo.mp4" TargetMode="External"/><Relationship Id="rId1" Type="http://schemas.openxmlformats.org/officeDocument/2006/relationships/video" Target="file:///C:\Users\asopi\Documents\major\Demonstration\Demo.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242" y="2211908"/>
            <a:ext cx="7911207" cy="1500467"/>
          </a:xfrm>
        </p:spPr>
        <p:txBody>
          <a:bodyPr/>
          <a:lstStyle/>
          <a:p>
            <a:pPr algn="ctr"/>
            <a:r>
              <a:rPr lang="en-IN" altLang="en-US" sz="2800" b="1" dirty="0">
                <a:solidFill>
                  <a:schemeClr val="tx1">
                    <a:lumMod val="75000"/>
                    <a:lumOff val="25000"/>
                  </a:schemeClr>
                </a:solidFill>
                <a:latin typeface="Times New Roman" panose="02020603050405020304" pitchFamily="18" charset="0"/>
                <a:ea typeface="Cambria" panose="02040503050406030204" pitchFamily="18" charset="0"/>
                <a:cs typeface="Times New Roman" panose="02020603050405020304" pitchFamily="18" charset="0"/>
              </a:rPr>
              <a:t>	Sensor Based Sign Language To Speech Converter</a:t>
            </a:r>
            <a:endParaRPr lang="en-US" sz="2800" b="1" dirty="0">
              <a:solidFill>
                <a:schemeClr val="tx1">
                  <a:lumMod val="75000"/>
                  <a:lumOff val="2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TextBox 6"/>
          <p:cNvSpPr txBox="1"/>
          <p:nvPr/>
        </p:nvSpPr>
        <p:spPr>
          <a:xfrm>
            <a:off x="701969" y="4487731"/>
            <a:ext cx="3383280" cy="1476375"/>
          </a:xfrm>
          <a:prstGeom prst="rect">
            <a:avLst/>
          </a:prstGeom>
          <a:noFill/>
        </p:spPr>
        <p:txBody>
          <a:bodyPr wrap="square" rtlCol="0">
            <a:spAutoFit/>
          </a:bodyPr>
          <a:lstStyle/>
          <a:p>
            <a:pPr algn="l"/>
            <a:r>
              <a:rPr lang="en-IN" altLang="en-US" dirty="0">
                <a:latin typeface="Times New Roman" panose="02020603050405020304" pitchFamily="18" charset="0"/>
                <a:cs typeface="Times New Roman" panose="02020603050405020304" pitchFamily="18" charset="0"/>
              </a:rPr>
              <a:t>Submitted </a:t>
            </a:r>
            <a:r>
              <a:rPr lang="en-US" dirty="0">
                <a:latin typeface="Times New Roman" panose="02020603050405020304" pitchFamily="18" charset="0"/>
                <a:cs typeface="Times New Roman" panose="02020603050405020304" pitchFamily="18" charset="0"/>
              </a:rPr>
              <a:t>By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sym typeface="+mn-ea"/>
              </a:rPr>
              <a:t>160119735058:</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Hridwin </a:t>
            </a:r>
            <a:r>
              <a:rPr lang="en-US" dirty="0" err="1">
                <a:latin typeface="Times New Roman" panose="02020603050405020304" pitchFamily="18" charset="0"/>
                <a:cs typeface="Times New Roman" panose="02020603050405020304" pitchFamily="18" charset="0"/>
                <a:sym typeface="+mn-ea"/>
              </a:rPr>
              <a:t>Vishaal</a:t>
            </a:r>
            <a:endParaRPr lang="en-US" dirty="0" err="1">
              <a:latin typeface="Times New Roman" panose="02020603050405020304" pitchFamily="18" charset="0"/>
              <a:cs typeface="Times New Roman" panose="02020603050405020304" pitchFamily="18" charset="0"/>
              <a:sym typeface="+mn-ea"/>
            </a:endParaRPr>
          </a:p>
          <a:p>
            <a:pPr algn="l"/>
            <a:r>
              <a:rPr lang="en-US" dirty="0">
                <a:latin typeface="Times New Roman" panose="02020603050405020304" pitchFamily="18" charset="0"/>
                <a:cs typeface="Times New Roman" panose="02020603050405020304" pitchFamily="18" charset="0"/>
                <a:sym typeface="+mn-ea"/>
              </a:rPr>
              <a:t>160119735059: </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Vishnu </a:t>
            </a:r>
            <a:r>
              <a:rPr lang="en-US" dirty="0" err="1">
                <a:latin typeface="Times New Roman" panose="02020603050405020304" pitchFamily="18" charset="0"/>
                <a:cs typeface="Times New Roman" panose="02020603050405020304" pitchFamily="18" charset="0"/>
                <a:sym typeface="+mn-ea"/>
              </a:rPr>
              <a:t>Alakuntla</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160119735301: </a:t>
            </a:r>
            <a:r>
              <a:rPr lang="en-IN"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Supriya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Chakilam</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descr="Text&#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86787" y="438710"/>
            <a:ext cx="8042438" cy="1590318"/>
          </a:xfrm>
          <a:prstGeom prst="rect">
            <a:avLst/>
          </a:prstGeom>
        </p:spPr>
      </p:pic>
      <p:sp>
        <p:nvSpPr>
          <p:cNvPr id="5" name="Rectangle 4"/>
          <p:cNvSpPr/>
          <p:nvPr/>
        </p:nvSpPr>
        <p:spPr>
          <a:xfrm>
            <a:off x="5535295" y="4486910"/>
            <a:ext cx="3761105" cy="1477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Under the esteemed guidance of</a:t>
            </a:r>
            <a:endParaRPr lang="en-IN" dirty="0">
              <a:solidFill>
                <a:schemeClr val="tx1"/>
              </a:solidFill>
              <a:latin typeface="Times New Roman" panose="02020603050405020304" pitchFamily="18" charset="0"/>
              <a:cs typeface="Times New Roman" panose="02020603050405020304" pitchFamily="18" charset="0"/>
            </a:endParaRPr>
          </a:p>
          <a:p>
            <a:r>
              <a:rPr lang="en-IN" dirty="0" err="1">
                <a:solidFill>
                  <a:schemeClr val="tx1"/>
                </a:solidFill>
                <a:latin typeface="Times New Roman" panose="02020603050405020304" pitchFamily="18" charset="0"/>
                <a:cs typeface="Times New Roman" panose="02020603050405020304" pitchFamily="18" charset="0"/>
              </a:rPr>
              <a:t>Dr.</a:t>
            </a:r>
            <a:r>
              <a:rPr lang="en-IN" dirty="0">
                <a:solidFill>
                  <a:schemeClr val="tx1"/>
                </a:solidFill>
                <a:latin typeface="Times New Roman" panose="02020603050405020304" pitchFamily="18" charset="0"/>
                <a:cs typeface="Times New Roman" panose="02020603050405020304" pitchFamily="18" charset="0"/>
              </a:rPr>
              <a:t> M. </a:t>
            </a:r>
            <a:r>
              <a:rPr lang="en-IN" dirty="0" err="1">
                <a:solidFill>
                  <a:schemeClr val="tx1"/>
                </a:solidFill>
                <a:latin typeface="Times New Roman" panose="02020603050405020304" pitchFamily="18" charset="0"/>
                <a:cs typeface="Times New Roman" panose="02020603050405020304" pitchFamily="18" charset="0"/>
              </a:rPr>
              <a:t>Ramana</a:t>
            </a:r>
            <a:r>
              <a:rPr lang="en-IN" dirty="0">
                <a:solidFill>
                  <a:schemeClr val="tx1"/>
                </a:solidFill>
                <a:latin typeface="Times New Roman" panose="02020603050405020304" pitchFamily="18" charset="0"/>
                <a:cs typeface="Times New Roman" panose="02020603050405020304" pitchFamily="18" charset="0"/>
              </a:rPr>
              <a:t> Reddy</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Assistant Professor,</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ECE </a:t>
            </a:r>
            <a:r>
              <a:rPr lang="en-IN" dirty="0" err="1">
                <a:solidFill>
                  <a:schemeClr val="tx1"/>
                </a:solidFill>
                <a:latin typeface="Times New Roman" panose="02020603050405020304" pitchFamily="18" charset="0"/>
                <a:cs typeface="Times New Roman" panose="02020603050405020304" pitchFamily="18" charset="0"/>
              </a:rPr>
              <a:t>Dept</a:t>
            </a:r>
            <a:r>
              <a:rPr lang="en-IN"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CBIT, Hyderabad</a:t>
            </a: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290565" y="3840499"/>
            <a:ext cx="3921269" cy="646331"/>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BATCH : 104</a:t>
            </a:r>
            <a:endParaRPr lang="en-IN" dirty="0">
              <a:latin typeface="Times New Roman" panose="02020603050405020304" pitchFamily="18" charset="0"/>
              <a:cs typeface="Times New Roman" panose="02020603050405020304" pitchFamily="18" charset="0"/>
            </a:endParaRPr>
          </a:p>
          <a:p>
            <a:pPr algn="just"/>
            <a:r>
              <a:rPr lang="en-IN" dirty="0"/>
              <a:t>                                        </a:t>
            </a:r>
            <a:r>
              <a:rPr lang="it-IT" dirty="0"/>
              <a:t>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marL="457200" indent="-457200">
              <a:buFont typeface="Arial" panose="020B0604020202020204" pitchFamily="34" charset="0"/>
              <a:buChar char="•"/>
            </a:pPr>
            <a:r>
              <a:rPr lang="en-IN" altLang="en-US" sz="2800">
                <a:solidFill>
                  <a:schemeClr val="tx1"/>
                </a:solidFill>
              </a:rPr>
              <a:t>Hardware Setup</a:t>
            </a:r>
            <a:r>
              <a:rPr lang="en-US" sz="2800">
                <a:solidFill>
                  <a:schemeClr val="tx1"/>
                </a:solidFill>
              </a:rPr>
              <a:t>:</a:t>
            </a:r>
            <a:endParaRPr lang="en-US" sz="2800">
              <a:solidFill>
                <a:schemeClr val="tx1"/>
              </a:solidFill>
            </a:endParaRPr>
          </a:p>
        </p:txBody>
      </p:sp>
      <p:pic>
        <p:nvPicPr>
          <p:cNvPr id="4" name="Content Placeholder 3"/>
          <p:cNvPicPr>
            <a:picLocks noChangeAspect="1"/>
          </p:cNvPicPr>
          <p:nvPr>
            <p:ph sz="half" idx="1"/>
          </p:nvPr>
        </p:nvPicPr>
        <p:blipFill>
          <a:blip r:embed="rId1"/>
          <a:stretch>
            <a:fillRect/>
          </a:stretch>
        </p:blipFill>
        <p:spPr>
          <a:xfrm>
            <a:off x="552450" y="1326515"/>
            <a:ext cx="4345940" cy="4834255"/>
          </a:xfrm>
          <a:prstGeom prst="rect">
            <a:avLst/>
          </a:prstGeom>
        </p:spPr>
      </p:pic>
      <p:pic>
        <p:nvPicPr>
          <p:cNvPr id="3" name="Content Placeholder 2"/>
          <p:cNvPicPr>
            <a:picLocks noChangeAspect="1"/>
          </p:cNvPicPr>
          <p:nvPr>
            <p:ph sz="half" idx="2"/>
          </p:nvPr>
        </p:nvPicPr>
        <p:blipFill>
          <a:blip r:embed="rId2"/>
          <a:stretch>
            <a:fillRect/>
          </a:stretch>
        </p:blipFill>
        <p:spPr>
          <a:xfrm>
            <a:off x="5370195" y="1326515"/>
            <a:ext cx="4692015" cy="4834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p:cNvSpPr/>
          <p:nvPr/>
        </p:nvSpPr>
        <p:spPr>
          <a:xfrm>
            <a:off x="3710611" y="250134"/>
            <a:ext cx="2915478" cy="50358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Start</a:t>
            </a:r>
            <a:endParaRPr lang="en-US" dirty="0">
              <a:latin typeface="Times New Roman" panose="02020603050405020304" pitchFamily="18" charset="0"/>
              <a:cs typeface="Times New Roman" panose="02020603050405020304" pitchFamily="18" charset="0"/>
            </a:endParaRPr>
          </a:p>
        </p:txBody>
      </p:sp>
      <p:sp>
        <p:nvSpPr>
          <p:cNvPr id="3" name="Flowchart: Data 2"/>
          <p:cNvSpPr/>
          <p:nvPr/>
        </p:nvSpPr>
        <p:spPr>
          <a:xfrm>
            <a:off x="2862471" y="1015450"/>
            <a:ext cx="5844210" cy="5334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Take the values from sensors On glove</a:t>
            </a:r>
            <a:endParaRPr lang="en-US" sz="1600" dirty="0">
              <a:latin typeface="Times New Roman" panose="02020603050405020304" pitchFamily="18" charset="0"/>
              <a:cs typeface="Times New Roman" panose="02020603050405020304" pitchFamily="18" charset="0"/>
            </a:endParaRPr>
          </a:p>
        </p:txBody>
      </p:sp>
      <p:sp>
        <p:nvSpPr>
          <p:cNvPr id="4" name="Flowchart: Alternate Process 3"/>
          <p:cNvSpPr/>
          <p:nvPr/>
        </p:nvSpPr>
        <p:spPr>
          <a:xfrm>
            <a:off x="3034749" y="1837084"/>
            <a:ext cx="4598505" cy="384313"/>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Convert Analog Output To Digital Input</a:t>
            </a:r>
            <a:endParaRPr lang="en-US" sz="1600" dirty="0">
              <a:latin typeface="Times New Roman" panose="02020603050405020304" pitchFamily="18" charset="0"/>
              <a:cs typeface="Times New Roman" panose="02020603050405020304" pitchFamily="18" charset="0"/>
            </a:endParaRPr>
          </a:p>
        </p:txBody>
      </p:sp>
      <p:sp>
        <p:nvSpPr>
          <p:cNvPr id="5" name="Flowchart: Alternate Process 4"/>
          <p:cNvSpPr/>
          <p:nvPr/>
        </p:nvSpPr>
        <p:spPr>
          <a:xfrm>
            <a:off x="2862471" y="2519568"/>
            <a:ext cx="5380382" cy="5334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Compare set Of Values with Database</a:t>
            </a:r>
            <a:endParaRPr lang="en-US" sz="1600" dirty="0">
              <a:latin typeface="Times New Roman" panose="02020603050405020304" pitchFamily="18" charset="0"/>
              <a:cs typeface="Times New Roman" panose="02020603050405020304" pitchFamily="18" charset="0"/>
            </a:endParaRPr>
          </a:p>
        </p:txBody>
      </p:sp>
      <p:sp>
        <p:nvSpPr>
          <p:cNvPr id="6" name="Flowchart: Decision 5"/>
          <p:cNvSpPr/>
          <p:nvPr/>
        </p:nvSpPr>
        <p:spPr>
          <a:xfrm>
            <a:off x="3664227" y="3354450"/>
            <a:ext cx="3339548" cy="102704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Check for matching value</a:t>
            </a:r>
            <a:endParaRPr lang="en-US" sz="1600"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2723321" y="4644878"/>
            <a:ext cx="6122505" cy="53340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Output corresponding Alphabet/Word To Android Application Wirelessly</a:t>
            </a:r>
            <a:endParaRPr lang="en-US" sz="1600" dirty="0">
              <a:latin typeface="Times New Roman" panose="02020603050405020304" pitchFamily="18" charset="0"/>
              <a:cs typeface="Times New Roman" panose="02020603050405020304" pitchFamily="18" charset="0"/>
            </a:endParaRPr>
          </a:p>
        </p:txBody>
      </p:sp>
      <p:sp>
        <p:nvSpPr>
          <p:cNvPr id="8" name="Flowchart: Alternate Process 7"/>
          <p:cNvSpPr/>
          <p:nvPr/>
        </p:nvSpPr>
        <p:spPr>
          <a:xfrm>
            <a:off x="2670310" y="5456575"/>
            <a:ext cx="6228522" cy="387639"/>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Gesture is Recognized And Output is Displayed/Heard</a:t>
            </a:r>
            <a:endParaRPr lang="en-US" dirty="0">
              <a:latin typeface="Times New Roman" panose="02020603050405020304" pitchFamily="18" charset="0"/>
              <a:cs typeface="Times New Roman" panose="02020603050405020304" pitchFamily="18" charset="0"/>
            </a:endParaRPr>
          </a:p>
        </p:txBody>
      </p:sp>
      <p:sp>
        <p:nvSpPr>
          <p:cNvPr id="9" name="Arrow: Down 8"/>
          <p:cNvSpPr/>
          <p:nvPr/>
        </p:nvSpPr>
        <p:spPr>
          <a:xfrm rot="5400000">
            <a:off x="6652594" y="390943"/>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0" name="Arrow: Down 9"/>
          <p:cNvSpPr/>
          <p:nvPr/>
        </p:nvSpPr>
        <p:spPr>
          <a:xfrm>
            <a:off x="5221359" y="753717"/>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1" name="Arrow: Down 10"/>
          <p:cNvSpPr/>
          <p:nvPr/>
        </p:nvSpPr>
        <p:spPr>
          <a:xfrm>
            <a:off x="5221359" y="1548850"/>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2" name="Arrow: Down 11"/>
          <p:cNvSpPr/>
          <p:nvPr/>
        </p:nvSpPr>
        <p:spPr>
          <a:xfrm>
            <a:off x="5221359" y="2231334"/>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3" name="Arrow: Down 12"/>
          <p:cNvSpPr/>
          <p:nvPr/>
        </p:nvSpPr>
        <p:spPr>
          <a:xfrm>
            <a:off x="5221359" y="3066215"/>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4" name="Arrow: Down 13"/>
          <p:cNvSpPr/>
          <p:nvPr/>
        </p:nvSpPr>
        <p:spPr>
          <a:xfrm>
            <a:off x="5221357" y="4366581"/>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5" name="Arrow: Down 14"/>
          <p:cNvSpPr/>
          <p:nvPr/>
        </p:nvSpPr>
        <p:spPr>
          <a:xfrm>
            <a:off x="5221357" y="5178278"/>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6" name="Arrow: Down 15"/>
          <p:cNvSpPr/>
          <p:nvPr/>
        </p:nvSpPr>
        <p:spPr>
          <a:xfrm>
            <a:off x="5221356" y="5844214"/>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cxnSp>
        <p:nvCxnSpPr>
          <p:cNvPr id="17" name="Straight Connector 16"/>
          <p:cNvCxnSpPr>
            <a:stCxn id="16" idx="2"/>
          </p:cNvCxnSpPr>
          <p:nvPr/>
        </p:nvCxnSpPr>
        <p:spPr>
          <a:xfrm>
            <a:off x="5334000" y="6122511"/>
            <a:ext cx="13255" cy="48535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1888437" y="6607866"/>
            <a:ext cx="3458818" cy="0"/>
          </a:xfrm>
          <a:prstGeom prst="line">
            <a:avLst/>
          </a:prstGeom>
        </p:spPr>
        <p:style>
          <a:lnRef idx="1">
            <a:schemeClr val="dk1"/>
          </a:lnRef>
          <a:fillRef idx="0">
            <a:schemeClr val="dk1"/>
          </a:fillRef>
          <a:effectRef idx="0">
            <a:schemeClr val="dk1"/>
          </a:effectRef>
          <a:fontRef idx="minor">
            <a:schemeClr val="tx1"/>
          </a:fontRef>
        </p:style>
      </p:cxnSp>
      <p:sp>
        <p:nvSpPr>
          <p:cNvPr id="19" name="Arrow: Down 18"/>
          <p:cNvSpPr/>
          <p:nvPr/>
        </p:nvSpPr>
        <p:spPr>
          <a:xfrm rot="16200000">
            <a:off x="3458819" y="362776"/>
            <a:ext cx="225287" cy="27829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cxnSp>
        <p:nvCxnSpPr>
          <p:cNvPr id="20" name="Straight Connector 19"/>
          <p:cNvCxnSpPr/>
          <p:nvPr/>
        </p:nvCxnSpPr>
        <p:spPr>
          <a:xfrm flipV="1">
            <a:off x="1888437" y="501924"/>
            <a:ext cx="0" cy="610594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0"/>
          </p:cNvCxnSpPr>
          <p:nvPr/>
        </p:nvCxnSpPr>
        <p:spPr>
          <a:xfrm flipH="1">
            <a:off x="1888437" y="501924"/>
            <a:ext cx="154387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9" idx="0"/>
          </p:cNvCxnSpPr>
          <p:nvPr/>
        </p:nvCxnSpPr>
        <p:spPr>
          <a:xfrm flipV="1">
            <a:off x="6904386" y="501924"/>
            <a:ext cx="2617304" cy="2816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9521690" y="501924"/>
            <a:ext cx="0" cy="333623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6" idx="3"/>
          </p:cNvCxnSpPr>
          <p:nvPr/>
        </p:nvCxnSpPr>
        <p:spPr>
          <a:xfrm flipV="1">
            <a:off x="7003775" y="3838162"/>
            <a:ext cx="2517915" cy="29811"/>
          </a:xfrm>
          <a:prstGeom prst="line">
            <a:avLst/>
          </a:prstGeom>
        </p:spPr>
        <p:style>
          <a:lnRef idx="1">
            <a:schemeClr val="dk1"/>
          </a:lnRef>
          <a:fillRef idx="0">
            <a:schemeClr val="dk1"/>
          </a:fillRef>
          <a:effectRef idx="0">
            <a:schemeClr val="dk1"/>
          </a:effectRef>
          <a:fontRef idx="minor">
            <a:schemeClr val="tx1"/>
          </a:fontRef>
        </p:style>
      </p:cxnSp>
      <p:sp>
        <p:nvSpPr>
          <p:cNvPr id="25" name="TextBox 43"/>
          <p:cNvSpPr txBox="1"/>
          <p:nvPr/>
        </p:nvSpPr>
        <p:spPr>
          <a:xfrm>
            <a:off x="6904386" y="3344512"/>
            <a:ext cx="163664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No Match</a:t>
            </a:r>
            <a:endParaRPr lang="en-US" sz="1600" dirty="0">
              <a:latin typeface="Times New Roman" panose="02020603050405020304" pitchFamily="18" charset="0"/>
              <a:cs typeface="Times New Roman" panose="02020603050405020304" pitchFamily="18" charset="0"/>
            </a:endParaRPr>
          </a:p>
        </p:txBody>
      </p:sp>
      <p:sp>
        <p:nvSpPr>
          <p:cNvPr id="26" name="TextBox 44"/>
          <p:cNvSpPr txBox="1"/>
          <p:nvPr/>
        </p:nvSpPr>
        <p:spPr>
          <a:xfrm>
            <a:off x="2862471" y="4103206"/>
            <a:ext cx="152399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Match Found</a:t>
            </a:r>
            <a:endParaRPr lang="en-US" sz="16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74983" y="52218"/>
            <a:ext cx="6102626" cy="523220"/>
          </a:xfrm>
          <a:prstGeom prst="rect">
            <a:avLst/>
          </a:prstGeom>
          <a:noFill/>
        </p:spPr>
        <p:txBody>
          <a:bodyPr wrap="square">
            <a:spAutoFit/>
          </a:bodyPr>
          <a:lstStyle/>
          <a:p>
            <a:r>
              <a:rPr lang="en-IN" altLang="en-US" sz="2800" b="1" dirty="0">
                <a:solidFill>
                  <a:schemeClr val="accent1"/>
                </a:solidFill>
                <a:latin typeface="Times New Roman" panose="02020603050405020304" pitchFamily="18" charset="0"/>
                <a:cs typeface="Times New Roman" panose="02020603050405020304" pitchFamily="18" charset="0"/>
              </a:rPr>
              <a:t>Working:</a:t>
            </a:r>
            <a:endParaRPr lang="en-US" sz="2800" dirty="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4139" y="904240"/>
            <a:ext cx="8596668" cy="1320800"/>
          </a:xfrm>
        </p:spPr>
        <p:txBody>
          <a:bodyPr/>
          <a:p>
            <a:r>
              <a:rPr lang="en-IN" altLang="en-US" sz="2400" b="1">
                <a:solidFill>
                  <a:schemeClr val="tx1"/>
                </a:solidFill>
              </a:rPr>
              <a:t>1. Moving Averge </a:t>
            </a:r>
            <a:r>
              <a:rPr lang="en-US" sz="2400" b="1">
                <a:solidFill>
                  <a:schemeClr val="tx1"/>
                </a:solidFill>
              </a:rPr>
              <a:t>Filter:</a:t>
            </a:r>
            <a:endParaRPr lang="en-US" sz="2400" b="1">
              <a:solidFill>
                <a:schemeClr val="tx1"/>
              </a:solidFill>
            </a:endParaRPr>
          </a:p>
        </p:txBody>
      </p:sp>
      <p:sp>
        <p:nvSpPr>
          <p:cNvPr id="3" name="Content Placeholder 2"/>
          <p:cNvSpPr>
            <a:spLocks noGrp="1"/>
          </p:cNvSpPr>
          <p:nvPr>
            <p:ph sz="half" idx="1"/>
          </p:nvPr>
        </p:nvSpPr>
        <p:spPr>
          <a:xfrm>
            <a:off x="677545" y="1236980"/>
            <a:ext cx="8433435" cy="4507865"/>
          </a:xfrm>
        </p:spPr>
        <p:txBody>
          <a:bodyPr>
            <a:noAutofit/>
          </a:bodyPr>
          <a:p>
            <a:pPr>
              <a:lnSpc>
                <a:spcPct val="150000"/>
              </a:lnSpc>
            </a:pPr>
            <a:r>
              <a:rPr lang="en-US">
                <a:latin typeface="Times New Roman" panose="02020603050405020304" pitchFamily="18" charset="0"/>
                <a:cs typeface="Times New Roman" panose="02020603050405020304" pitchFamily="18" charset="0"/>
              </a:rPr>
              <a:t>The algorithm uses a moving average filter to smooth out the readings from five flex sensors connected to the Arduino board.</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window size for the moving average filter is set to 20, meaning that the filter takes the average of the last 20 samples from each sensor to calculate a smoothed value.</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algorithm uses five separate buffers, one for each sensor, to store the last 5 samples from each sensor. These buffers are updated with new samples in each iteration of the loop() function.</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formula for calculating the smoothed value y at time t is:</a:t>
            </a:r>
            <a:endParaRPr lang="en-US">
              <a:latin typeface="Times New Roman" panose="02020603050405020304" pitchFamily="18" charset="0"/>
              <a:cs typeface="Times New Roman" panose="02020603050405020304" pitchFamily="18" charset="0"/>
            </a:endParaRPr>
          </a:p>
          <a:p>
            <a:pPr marL="0" indent="0">
              <a:lnSpc>
                <a:spcPct val="150000"/>
              </a:lnSpc>
              <a:buNone/>
            </a:pPr>
            <a:r>
              <a:rPr lang="en-US">
                <a:latin typeface="Times New Roman" panose="02020603050405020304" pitchFamily="18" charset="0"/>
                <a:cs typeface="Times New Roman" panose="02020603050405020304" pitchFamily="18" charset="0"/>
              </a:rPr>
              <a:t>			y[t] = (x[t] + x[t-1] + ... + x[t-N+1]) / N</a:t>
            </a:r>
            <a:endParaRPr lang="en-US">
              <a:latin typeface="Times New Roman" panose="02020603050405020304" pitchFamily="18" charset="0"/>
              <a:cs typeface="Times New Roman" panose="02020603050405020304" pitchFamily="18" charset="0"/>
            </a:endParaRPr>
          </a:p>
          <a:p>
            <a:pPr marL="0" indent="0">
              <a:lnSpc>
                <a:spcPct val="150000"/>
              </a:lnSpc>
              <a:buNone/>
            </a:pPr>
            <a:r>
              <a:rPr lang="en-US">
                <a:latin typeface="Times New Roman" panose="02020603050405020304" pitchFamily="18" charset="0"/>
                <a:cs typeface="Times New Roman" panose="02020603050405020304" pitchFamily="18" charset="0"/>
              </a:rPr>
              <a:t>	where x[t] is the sensor reading at time t, and N is the window size of the 	filter.</a:t>
            </a:r>
            <a:endParaRPr lang="en-US">
              <a:latin typeface="Times New Roman" panose="02020603050405020304" pitchFamily="18" charset="0"/>
              <a:cs typeface="Times New Roman" panose="02020603050405020304" pitchFamily="18" charset="0"/>
            </a:endParaRPr>
          </a:p>
        </p:txBody>
      </p:sp>
      <p:sp>
        <p:nvSpPr>
          <p:cNvPr id="4" name="Title 1"/>
          <p:cNvSpPr>
            <a:spLocks noGrp="1"/>
          </p:cNvSpPr>
          <p:nvPr/>
        </p:nvSpPr>
        <p:spPr>
          <a:xfrm>
            <a:off x="443019" y="18288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tx1"/>
                </a:solidFill>
              </a:rPr>
              <a:t>Filters</a:t>
            </a:r>
            <a:r>
              <a:rPr lang="en-US">
                <a:solidFill>
                  <a:schemeClr val="tx1"/>
                </a:solidFill>
              </a:rPr>
              <a:t>:</a:t>
            </a: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a:solidFill>
                  <a:schemeClr val="tx1"/>
                </a:solidFill>
              </a:rPr>
              <a:t>Filtered Outputs(Flex Sensors)</a:t>
            </a:r>
            <a:r>
              <a:rPr lang="en-US" sz="2400">
                <a:solidFill>
                  <a:schemeClr val="tx1"/>
                </a:solidFill>
              </a:rPr>
              <a:t>:</a:t>
            </a:r>
            <a:br>
              <a:rPr lang="en-US" sz="2400">
                <a:solidFill>
                  <a:schemeClr val="tx1"/>
                </a:solidFill>
              </a:rPr>
            </a:br>
            <a:endParaRPr lang="en-US" sz="2400">
              <a:solidFill>
                <a:schemeClr val="tx1"/>
              </a:solidFill>
            </a:endParaRPr>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rcRect t="1960" b="12142"/>
          <a:stretch>
            <a:fillRect/>
          </a:stretch>
        </p:blipFill>
        <p:spPr>
          <a:xfrm>
            <a:off x="631825" y="1717040"/>
            <a:ext cx="10626725" cy="4451985"/>
          </a:xfrm>
          <a:prstGeom prst="rect">
            <a:avLst/>
          </a:prstGeom>
        </p:spPr>
      </p:pic>
      <p:sp>
        <p:nvSpPr>
          <p:cNvPr id="7" name="Text Box 6"/>
          <p:cNvSpPr txBox="1"/>
          <p:nvPr/>
        </p:nvSpPr>
        <p:spPr>
          <a:xfrm>
            <a:off x="631825" y="1071880"/>
            <a:ext cx="9123045" cy="64516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We can observe the smoothening of flex sensor outputs by implementing moving window filter </a:t>
            </a:r>
            <a:r>
              <a:rPr lang="en-IN" altLang="en-US" dirty="0">
                <a:latin typeface="Times New Roman" panose="02020603050405020304" pitchFamily="18" charset="0"/>
                <a:cs typeface="Times New Roman" panose="02020603050405020304" pitchFamily="18" charset="0"/>
                <a:sym typeface="+mn-ea"/>
              </a:rPr>
              <a:t>.</a:t>
            </a:r>
            <a:endParaRPr lang="en-IN" altLang="en-US"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677545" y="6327140"/>
            <a:ext cx="9123045" cy="36830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Here blue line is before filter and orange line is after filter for flex sensor 1.</a:t>
            </a:r>
            <a:endParaRPr lang="en-US" alt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09414" y="314009"/>
            <a:ext cx="4184035" cy="3880772"/>
          </a:xfrm>
        </p:spPr>
        <p:txBody>
          <a:bodyPr/>
          <a:p>
            <a:r>
              <a:rPr lang="en-US"/>
              <a:t>Similarly for other flex sensors</a:t>
            </a:r>
            <a:endParaRPr lang="en-US"/>
          </a:p>
        </p:txBody>
      </p:sp>
      <p:pic>
        <p:nvPicPr>
          <p:cNvPr id="5" name="Content Placeholder 4"/>
          <p:cNvPicPr>
            <a:picLocks noChangeAspect="1"/>
          </p:cNvPicPr>
          <p:nvPr>
            <p:ph sz="half" idx="2"/>
          </p:nvPr>
        </p:nvPicPr>
        <p:blipFill>
          <a:blip r:embed="rId1"/>
          <a:srcRect l="320" t="3022" r="940" b="11812"/>
          <a:stretch>
            <a:fillRect/>
          </a:stretch>
        </p:blipFill>
        <p:spPr>
          <a:xfrm>
            <a:off x="211455" y="845185"/>
            <a:ext cx="11736705" cy="4655820"/>
          </a:xfrm>
          <a:prstGeom prst="rect">
            <a:avLst/>
          </a:prstGeom>
        </p:spPr>
      </p:pic>
      <p:sp>
        <p:nvSpPr>
          <p:cNvPr id="8" name="Text Box 7"/>
          <p:cNvSpPr txBox="1"/>
          <p:nvPr/>
        </p:nvSpPr>
        <p:spPr>
          <a:xfrm>
            <a:off x="484505" y="5584825"/>
            <a:ext cx="9123045" cy="64516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Here odd </a:t>
            </a:r>
            <a:r>
              <a:rPr lang="en-IN" altLang="en-US" dirty="0">
                <a:latin typeface="Times New Roman" panose="02020603050405020304" pitchFamily="18" charset="0"/>
                <a:cs typeface="Times New Roman" panose="02020603050405020304" pitchFamily="18" charset="0"/>
                <a:sym typeface="+mn-ea"/>
              </a:rPr>
              <a:t>numbered </a:t>
            </a:r>
            <a:r>
              <a:rPr lang="en-US" altLang="en-IN" dirty="0">
                <a:latin typeface="Times New Roman" panose="02020603050405020304" pitchFamily="18" charset="0"/>
                <a:cs typeface="Times New Roman" panose="02020603050405020304" pitchFamily="18" charset="0"/>
                <a:sym typeface="+mn-ea"/>
              </a:rPr>
              <a:t>values are measured </a:t>
            </a:r>
            <a:r>
              <a:rPr lang="en-IN" altLang="en-US" dirty="0">
                <a:latin typeface="Times New Roman" panose="02020603050405020304" pitchFamily="18" charset="0"/>
                <a:cs typeface="Times New Roman" panose="02020603050405020304" pitchFamily="18" charset="0"/>
                <a:sym typeface="+mn-ea"/>
              </a:rPr>
              <a:t>analog values </a:t>
            </a:r>
            <a:r>
              <a:rPr lang="en-US" altLang="en-IN" dirty="0">
                <a:latin typeface="Times New Roman" panose="02020603050405020304" pitchFamily="18" charset="0"/>
                <a:cs typeface="Times New Roman" panose="02020603050405020304" pitchFamily="18" charset="0"/>
                <a:sym typeface="+mn-ea"/>
              </a:rPr>
              <a:t>and even </a:t>
            </a:r>
            <a:r>
              <a:rPr lang="en-IN" altLang="en-US" dirty="0">
                <a:latin typeface="Times New Roman" panose="02020603050405020304" pitchFamily="18" charset="0"/>
                <a:cs typeface="Times New Roman" panose="02020603050405020304" pitchFamily="18" charset="0"/>
                <a:sym typeface="+mn-ea"/>
              </a:rPr>
              <a:t>numbered </a:t>
            </a:r>
            <a:r>
              <a:rPr lang="en-US" altLang="en-IN" dirty="0">
                <a:latin typeface="Times New Roman" panose="02020603050405020304" pitchFamily="18" charset="0"/>
                <a:cs typeface="Times New Roman" panose="02020603050405020304" pitchFamily="18" charset="0"/>
                <a:sym typeface="+mn-ea"/>
              </a:rPr>
              <a:t>values are filtered and smoothened outputs.</a:t>
            </a:r>
            <a:endParaRPr lang="en-US" alt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873760"/>
            <a:ext cx="8596668" cy="1320800"/>
          </a:xfrm>
        </p:spPr>
        <p:txBody>
          <a:bodyPr/>
          <a:lstStyle/>
          <a:p>
            <a:r>
              <a:rPr lang="en-IN" altLang="en-US" sz="2400">
                <a:solidFill>
                  <a:schemeClr val="tx1"/>
                </a:solidFill>
              </a:rPr>
              <a:t>Accelerometer </a:t>
            </a:r>
            <a:r>
              <a:rPr lang="en-US" altLang="en-IN" sz="2400">
                <a:solidFill>
                  <a:schemeClr val="tx1"/>
                </a:solidFill>
              </a:rPr>
              <a:t>Readings</a:t>
            </a:r>
            <a:r>
              <a:rPr lang="en-IN" altLang="en-US" sz="2400">
                <a:solidFill>
                  <a:schemeClr val="tx1"/>
                </a:solidFill>
              </a:rPr>
              <a:t>:</a:t>
            </a:r>
            <a:endParaRPr lang="en-IN" altLang="en-US" sz="2400">
              <a:solidFill>
                <a:schemeClr val="tx1"/>
              </a:solidFill>
            </a:endParaRPr>
          </a:p>
        </p:txBody>
      </p:sp>
      <p:sp>
        <p:nvSpPr>
          <p:cNvPr id="5" name="Content Placeholder 2"/>
          <p:cNvSpPr>
            <a:spLocks noGrp="1"/>
          </p:cNvSpPr>
          <p:nvPr/>
        </p:nvSpPr>
        <p:spPr>
          <a:xfrm>
            <a:off x="573405" y="1488440"/>
            <a:ext cx="8439785" cy="388048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pPr>
            <a:r>
              <a:rPr lang="en-IN" altLang="en-US" dirty="0">
                <a:latin typeface="Times New Roman" panose="02020603050405020304" pitchFamily="18" charset="0"/>
                <a:cs typeface="Times New Roman" panose="02020603050405020304" pitchFamily="18" charset="0"/>
              </a:rPr>
              <a:t>X,Y,Z are the outputs of the accelerometer which give the acceleration aloing each of the axis the x,y,z .</a:t>
            </a:r>
            <a:endParaRPr lang="en-IN" altLang="en-US" dirty="0">
              <a:latin typeface="Times New Roman" panose="02020603050405020304" pitchFamily="18" charset="0"/>
              <a:cs typeface="Times New Roman" panose="02020603050405020304" pitchFamily="18" charset="0"/>
            </a:endParaRPr>
          </a:p>
          <a:p>
            <a:pPr>
              <a:lnSpc>
                <a:spcPct val="150000"/>
              </a:lnSpc>
            </a:pPr>
            <a:r>
              <a:rPr lang="en-IN" altLang="en-US" dirty="0">
                <a:latin typeface="Times New Roman" panose="02020603050405020304" pitchFamily="18" charset="0"/>
                <a:cs typeface="Times New Roman" panose="02020603050405020304" pitchFamily="18" charset="0"/>
              </a:rPr>
              <a:t>Working: If the device is tilted forward ot backward, X willl change but Y and Z should remain relatively constant.</a:t>
            </a:r>
            <a:endParaRPr lang="en-IN" altLang="en-US" dirty="0">
              <a:latin typeface="Times New Roman" panose="02020603050405020304" pitchFamily="18" charset="0"/>
              <a:cs typeface="Times New Roman" panose="02020603050405020304" pitchFamily="18" charset="0"/>
            </a:endParaRPr>
          </a:p>
          <a:p>
            <a:pPr>
              <a:lnSpc>
                <a:spcPct val="150000"/>
              </a:lnSpc>
            </a:pPr>
            <a:r>
              <a:rPr lang="en-IN" altLang="en-US" dirty="0">
                <a:latin typeface="Times New Roman" panose="02020603050405020304" pitchFamily="18" charset="0"/>
                <a:cs typeface="Times New Roman" panose="02020603050405020304" pitchFamily="18" charset="0"/>
              </a:rPr>
              <a:t>In this project, the accelerometer outputs (x, y, z )  can be used to determine the angle of the hand the orientation of the wrist. By using the thresholds determined from the preprocessed data, the code can recognize the different signs based on the orientation and movements of the hand.</a:t>
            </a:r>
            <a:endParaRPr lang="en-IN" altLang="en-US" dirty="0">
              <a:latin typeface="Times New Roman" panose="02020603050405020304" pitchFamily="18" charset="0"/>
              <a:cs typeface="Times New Roman" panose="02020603050405020304" pitchFamily="18" charset="0"/>
            </a:endParaRPr>
          </a:p>
          <a:p>
            <a:pPr>
              <a:lnSpc>
                <a:spcPct val="150000"/>
              </a:lnSpc>
            </a:pPr>
            <a:endParaRPr lang="en-IN" altLang="en-US" dirty="0">
              <a:latin typeface="Times New Roman" panose="02020603050405020304" pitchFamily="18" charset="0"/>
              <a:cs typeface="Times New Roman" panose="02020603050405020304" pitchFamily="18" charset="0"/>
            </a:endParaRPr>
          </a:p>
        </p:txBody>
      </p:sp>
      <p:sp>
        <p:nvSpPr>
          <p:cNvPr id="3" name="Title 1"/>
          <p:cNvSpPr>
            <a:spLocks noGrp="1"/>
          </p:cNvSpPr>
          <p:nvPr/>
        </p:nvSpPr>
        <p:spPr>
          <a:xfrm>
            <a:off x="290619" y="1676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tLang="en-US" sz="2400" b="1">
                <a:solidFill>
                  <a:schemeClr val="tx1"/>
                </a:solidFill>
              </a:rPr>
              <a:t>2. Low Pass </a:t>
            </a:r>
            <a:r>
              <a:rPr lang="en-US" sz="2400" b="1">
                <a:solidFill>
                  <a:schemeClr val="tx1"/>
                </a:solidFill>
              </a:rPr>
              <a:t>Filter:</a:t>
            </a:r>
            <a:endParaRPr lang="en-US" sz="2400" b="1">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15315" y="1076325"/>
            <a:ext cx="11089640" cy="5116195"/>
          </a:xfrm>
        </p:spPr>
        <p:txBody>
          <a:bodyPr>
            <a:noAutofit/>
          </a:bodyPr>
          <a:p>
            <a:pPr>
              <a:lnSpc>
                <a:spcPct val="150000"/>
              </a:lnSpc>
            </a:pPr>
            <a:r>
              <a:rPr lang="en-US">
                <a:latin typeface="Times New Roman" panose="02020603050405020304" pitchFamily="18" charset="0"/>
                <a:cs typeface="Times New Roman" panose="02020603050405020304" pitchFamily="18" charset="0"/>
              </a:rPr>
              <a:t>In this </a:t>
            </a:r>
            <a:r>
              <a:rPr lang="en-IN" altLang="en-US">
                <a:latin typeface="Times New Roman" panose="02020603050405020304" pitchFamily="18" charset="0"/>
                <a:cs typeface="Times New Roman" panose="02020603050405020304" pitchFamily="18" charset="0"/>
              </a:rPr>
              <a:t>algorithm</a:t>
            </a:r>
            <a:r>
              <a:rPr lang="en-US">
                <a:latin typeface="Times New Roman" panose="02020603050405020304" pitchFamily="18" charset="0"/>
                <a:cs typeface="Times New Roman" panose="02020603050405020304" pitchFamily="18" charset="0"/>
              </a:rPr>
              <a:t>, a first-order low-pass filter is implemented using a smoothing coefficient alpha of 0.65. The smoothing coefficient controls the tradeoff between smoothing the signal and preserving its responsiveness to changes.</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low-pass filter is useful for an accelerometer because the accelerometer readings may contain high-frequency noise due to various factors, such as vibrations, electromagnetic interference, or temperature fluctuations.</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filtered acceleration values are computed as a weighted sum of the previous filtered value and the current raw value, where the weight of the previous filtered value is given by alpha and the weight of the current raw value is given by (1 - alpha). The formula for filtering the acceleration values is as follows:</a:t>
            </a:r>
            <a:r>
              <a:rPr lang="en-IN" altLang="en-US">
                <a:latin typeface="Times New Roman" panose="02020603050405020304" pitchFamily="18" charset="0"/>
                <a:cs typeface="Times New Roman" panose="02020603050405020304" pitchFamily="18" charset="0"/>
              </a:rPr>
              <a:t>  </a:t>
            </a:r>
            <a:endParaRPr lang="en-IN" altLang="en-US">
              <a:latin typeface="Times New Roman" panose="02020603050405020304" pitchFamily="18" charset="0"/>
              <a:cs typeface="Times New Roman" panose="02020603050405020304" pitchFamily="18" charset="0"/>
            </a:endParaRPr>
          </a:p>
          <a:p>
            <a:pPr marL="0" indent="0">
              <a:lnSpc>
                <a:spcPct val="150000"/>
              </a:lnSpc>
              <a:buNone/>
            </a:pPr>
            <a:r>
              <a:rPr lang="en-IN" altLang="en-US">
                <a:latin typeface="Times New Roman" panose="02020603050405020304" pitchFamily="18" charset="0"/>
                <a:cs typeface="Times New Roman" panose="02020603050405020304" pitchFamily="18" charset="0"/>
              </a:rPr>
              <a:t>	accel_filtered[i] = alpha * accel_filtered[i] + (1 - alpha) * actual_Acceleration</a:t>
            </a:r>
            <a:endParaRPr lang="en-IN" altLang="en-US">
              <a:latin typeface="Times New Roman" panose="02020603050405020304" pitchFamily="18" charset="0"/>
              <a:cs typeface="Times New Roman" panose="02020603050405020304" pitchFamily="18" charset="0"/>
            </a:endParaRPr>
          </a:p>
          <a:p>
            <a:pPr marL="0" indent="0">
              <a:lnSpc>
                <a:spcPct val="150000"/>
              </a:lnSpc>
              <a:buNone/>
            </a:pPr>
            <a:r>
              <a:rPr lang="en-IN" altLang="en-US">
                <a:latin typeface="Times New Roman" panose="02020603050405020304" pitchFamily="18" charset="0"/>
                <a:cs typeface="Times New Roman" panose="02020603050405020304" pitchFamily="18" charset="0"/>
              </a:rPr>
              <a:t>		 where i represents the index of the acceleration axis (0 for X, 1 for Y, and 2 for Z).</a:t>
            </a:r>
            <a:endParaRPr lang="en-IN" altLang="en-US">
              <a:latin typeface="Times New Roman" panose="02020603050405020304" pitchFamily="18" charset="0"/>
              <a:cs typeface="Times New Roman" panose="02020603050405020304" pitchFamily="18" charset="0"/>
            </a:endParaRPr>
          </a:p>
          <a:p>
            <a:pPr>
              <a:lnSpc>
                <a:spcPct val="150000"/>
              </a:lnSpc>
            </a:pPr>
            <a:r>
              <a:rPr lang="en-IN" altLang="en-US">
                <a:latin typeface="Times New Roman" panose="02020603050405020304" pitchFamily="18" charset="0"/>
                <a:cs typeface="Times New Roman" panose="02020603050405020304" pitchFamily="18" charset="0"/>
              </a:rPr>
              <a:t>We were able to obtain a cleaner and more stable signal and it was easier to work with.</a:t>
            </a: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a:p>
            <a:pPr marL="0" indent="0">
              <a:lnSpc>
                <a:spcPct val="150000"/>
              </a:lnSpc>
              <a:buNone/>
            </a:pPr>
            <a:endParaRPr lang="en-IN" altLang="en-US">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78130" y="318770"/>
            <a:ext cx="8596630" cy="757555"/>
          </a:xfrm>
        </p:spPr>
        <p:txBody>
          <a:bodyPr/>
          <a:p>
            <a:r>
              <a:rPr lang="en-IN" altLang="en-US" sz="2400">
                <a:solidFill>
                  <a:schemeClr val="tx1"/>
                </a:solidFill>
                <a:latin typeface="Trebuchet MS" panose="020B0603020202020204" charset="0"/>
                <a:cs typeface="Trebuchet MS" panose="020B0603020202020204" charset="0"/>
              </a:rPr>
              <a:t>Filter description:</a:t>
            </a:r>
            <a:endParaRPr lang="en-IN" altLang="en-US" sz="2400">
              <a:solidFill>
                <a:schemeClr val="tx1"/>
              </a:solidFill>
              <a:latin typeface="Trebuchet MS" panose="020B0603020202020204" charset="0"/>
              <a:cs typeface="Trebuchet MS" panose="020B0603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4934" y="241300"/>
            <a:ext cx="8596668" cy="1320800"/>
          </a:xfrm>
        </p:spPr>
        <p:txBody>
          <a:bodyPr>
            <a:noAutofit/>
          </a:bodyPr>
          <a:p>
            <a:r>
              <a:rPr lang="en-IN" altLang="en-US" sz="2400">
                <a:solidFill>
                  <a:schemeClr val="tx1"/>
                </a:solidFill>
                <a:sym typeface="+mn-ea"/>
              </a:rPr>
              <a:t>Filtered Outputs(ADXL 345)</a:t>
            </a:r>
            <a:r>
              <a:rPr lang="en-US" sz="2400">
                <a:solidFill>
                  <a:schemeClr val="tx1"/>
                </a:solidFill>
                <a:sym typeface="+mn-ea"/>
              </a:rPr>
              <a:t>:</a:t>
            </a:r>
            <a:br>
              <a:rPr lang="en-US" sz="2400">
                <a:solidFill>
                  <a:schemeClr val="tx1"/>
                </a:solidFill>
                <a:sym typeface="+mn-ea"/>
              </a:rPr>
            </a:br>
            <a:br>
              <a:rPr lang="en-US" sz="2400">
                <a:solidFill>
                  <a:schemeClr val="tx1"/>
                </a:solidFill>
              </a:rPr>
            </a:br>
            <a:endParaRPr lang="en-US" sz="2400">
              <a:solidFill>
                <a:schemeClr val="tx1"/>
              </a:solidFill>
            </a:endParaRPr>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rcRect l="293" t="9820" b="13813"/>
          <a:stretch>
            <a:fillRect/>
          </a:stretch>
        </p:blipFill>
        <p:spPr>
          <a:xfrm>
            <a:off x="414020" y="1358900"/>
            <a:ext cx="11344275" cy="4520565"/>
          </a:xfrm>
          <a:prstGeom prst="rect">
            <a:avLst/>
          </a:prstGeom>
        </p:spPr>
      </p:pic>
      <p:sp>
        <p:nvSpPr>
          <p:cNvPr id="7" name="Text Box 6"/>
          <p:cNvSpPr txBox="1"/>
          <p:nvPr/>
        </p:nvSpPr>
        <p:spPr>
          <a:xfrm>
            <a:off x="414020" y="858520"/>
            <a:ext cx="9123045" cy="36830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We can observe the smoothening of </a:t>
            </a:r>
            <a:r>
              <a:rPr lang="en-IN" altLang="en-US" dirty="0">
                <a:latin typeface="Times New Roman" panose="02020603050405020304" pitchFamily="18" charset="0"/>
                <a:cs typeface="Times New Roman" panose="02020603050405020304" pitchFamily="18" charset="0"/>
                <a:sym typeface="+mn-ea"/>
              </a:rPr>
              <a:t>accelerometer </a:t>
            </a:r>
            <a:r>
              <a:rPr lang="en-US" altLang="en-IN" dirty="0">
                <a:latin typeface="Times New Roman" panose="02020603050405020304" pitchFamily="18" charset="0"/>
                <a:cs typeface="Times New Roman" panose="02020603050405020304" pitchFamily="18" charset="0"/>
                <a:sym typeface="+mn-ea"/>
              </a:rPr>
              <a:t>outputs by implementing </a:t>
            </a:r>
            <a:r>
              <a:rPr lang="en-IN" altLang="en-US" dirty="0">
                <a:latin typeface="Times New Roman" panose="02020603050405020304" pitchFamily="18" charset="0"/>
                <a:cs typeface="Times New Roman" panose="02020603050405020304" pitchFamily="18" charset="0"/>
                <a:sym typeface="+mn-ea"/>
              </a:rPr>
              <a:t>low pass </a:t>
            </a:r>
            <a:r>
              <a:rPr lang="en-US" altLang="en-IN" dirty="0">
                <a:latin typeface="Times New Roman" panose="02020603050405020304" pitchFamily="18" charset="0"/>
                <a:cs typeface="Times New Roman" panose="02020603050405020304" pitchFamily="18" charset="0"/>
                <a:sym typeface="+mn-ea"/>
              </a:rPr>
              <a:t>filter </a:t>
            </a:r>
            <a:endParaRPr lang="en-US" altLang="en-IN"/>
          </a:p>
        </p:txBody>
      </p:sp>
      <p:sp>
        <p:nvSpPr>
          <p:cNvPr id="8" name="Text Box 7"/>
          <p:cNvSpPr txBox="1"/>
          <p:nvPr/>
        </p:nvSpPr>
        <p:spPr>
          <a:xfrm>
            <a:off x="677545" y="6109335"/>
            <a:ext cx="9123045" cy="36830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Here blue line is before filter and orange line is after filter for</a:t>
            </a:r>
            <a:r>
              <a:rPr lang="en-IN" altLang="en-US" dirty="0">
                <a:latin typeface="Times New Roman" panose="02020603050405020304" pitchFamily="18" charset="0"/>
                <a:cs typeface="Times New Roman" panose="02020603050405020304" pitchFamily="18" charset="0"/>
                <a:sym typeface="+mn-ea"/>
              </a:rPr>
              <a:t> the x axis accelerometer output.</a:t>
            </a:r>
            <a:endParaRPr lang="en-IN" altLang="en-US"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91135" y="3308985"/>
            <a:ext cx="9123045" cy="36830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Here </a:t>
            </a:r>
            <a:r>
              <a:rPr lang="en-IN" altLang="en-US" dirty="0">
                <a:latin typeface="Times New Roman" panose="02020603050405020304" pitchFamily="18" charset="0"/>
                <a:cs typeface="Times New Roman" panose="02020603050405020304" pitchFamily="18" charset="0"/>
                <a:sym typeface="+mn-ea"/>
              </a:rPr>
              <a:t>green </a:t>
            </a:r>
            <a:r>
              <a:rPr lang="en-US" altLang="en-IN" dirty="0">
                <a:latin typeface="Times New Roman" panose="02020603050405020304" pitchFamily="18" charset="0"/>
                <a:cs typeface="Times New Roman" panose="02020603050405020304" pitchFamily="18" charset="0"/>
                <a:sym typeface="+mn-ea"/>
              </a:rPr>
              <a:t>line is before filter and </a:t>
            </a:r>
            <a:r>
              <a:rPr lang="en-IN" altLang="en-US" dirty="0">
                <a:latin typeface="Times New Roman" panose="02020603050405020304" pitchFamily="18" charset="0"/>
                <a:cs typeface="Times New Roman" panose="02020603050405020304" pitchFamily="18" charset="0"/>
                <a:sym typeface="+mn-ea"/>
              </a:rPr>
              <a:t>blue </a:t>
            </a:r>
            <a:r>
              <a:rPr lang="en-US" altLang="en-IN" dirty="0">
                <a:latin typeface="Times New Roman" panose="02020603050405020304" pitchFamily="18" charset="0"/>
                <a:cs typeface="Times New Roman" panose="02020603050405020304" pitchFamily="18" charset="0"/>
                <a:sym typeface="+mn-ea"/>
              </a:rPr>
              <a:t>line is after filter for</a:t>
            </a:r>
            <a:r>
              <a:rPr lang="en-IN" altLang="en-US" dirty="0">
                <a:latin typeface="Times New Roman" panose="02020603050405020304" pitchFamily="18" charset="0"/>
                <a:cs typeface="Times New Roman" panose="02020603050405020304" pitchFamily="18" charset="0"/>
                <a:sym typeface="+mn-ea"/>
              </a:rPr>
              <a:t> the z axis accelerometer output.</a:t>
            </a:r>
            <a:endParaRPr lang="en-IN" altLang="en-US" dirty="0">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sz="half" idx="1"/>
          </p:nvPr>
        </p:nvPicPr>
        <p:blipFill>
          <a:blip r:embed="rId1"/>
          <a:srcRect t="10582" b="12153"/>
          <a:stretch>
            <a:fillRect/>
          </a:stretch>
        </p:blipFill>
        <p:spPr>
          <a:xfrm>
            <a:off x="393065" y="612140"/>
            <a:ext cx="10999470" cy="2605405"/>
          </a:xfrm>
          <a:prstGeom prst="rect">
            <a:avLst/>
          </a:prstGeom>
        </p:spPr>
      </p:pic>
      <p:sp>
        <p:nvSpPr>
          <p:cNvPr id="6" name="Text Box 5"/>
          <p:cNvSpPr txBox="1"/>
          <p:nvPr/>
        </p:nvSpPr>
        <p:spPr>
          <a:xfrm>
            <a:off x="191135" y="243840"/>
            <a:ext cx="9123045" cy="368300"/>
          </a:xfrm>
          <a:prstGeom prst="rect">
            <a:avLst/>
          </a:prstGeom>
          <a:noFill/>
        </p:spPr>
        <p:txBody>
          <a:bodyPr wrap="square" rtlCol="0" anchor="t">
            <a:spAutoFit/>
          </a:bodyPr>
          <a:p>
            <a:pPr marL="285750" indent="-285750">
              <a:buFont typeface="Arial" panose="020B0604020202020204" pitchFamily="34" charset="0"/>
              <a:buChar char="•"/>
            </a:pPr>
            <a:r>
              <a:rPr lang="en-US" altLang="en-IN" dirty="0">
                <a:latin typeface="Times New Roman" panose="02020603050405020304" pitchFamily="18" charset="0"/>
                <a:cs typeface="Times New Roman" panose="02020603050405020304" pitchFamily="18" charset="0"/>
                <a:sym typeface="+mn-ea"/>
              </a:rPr>
              <a:t>Here </a:t>
            </a:r>
            <a:r>
              <a:rPr lang="en-IN" altLang="en-US" dirty="0">
                <a:latin typeface="Times New Roman" panose="02020603050405020304" pitchFamily="18" charset="0"/>
                <a:cs typeface="Times New Roman" panose="02020603050405020304" pitchFamily="18" charset="0"/>
                <a:sym typeface="+mn-ea"/>
              </a:rPr>
              <a:t>orange </a:t>
            </a:r>
            <a:r>
              <a:rPr lang="en-US" altLang="en-IN" dirty="0">
                <a:latin typeface="Times New Roman" panose="02020603050405020304" pitchFamily="18" charset="0"/>
                <a:cs typeface="Times New Roman" panose="02020603050405020304" pitchFamily="18" charset="0"/>
                <a:sym typeface="+mn-ea"/>
              </a:rPr>
              <a:t>line is before filter and </a:t>
            </a:r>
            <a:r>
              <a:rPr lang="en-IN" altLang="en-US" dirty="0">
                <a:latin typeface="Times New Roman" panose="02020603050405020304" pitchFamily="18" charset="0"/>
                <a:cs typeface="Times New Roman" panose="02020603050405020304" pitchFamily="18" charset="0"/>
                <a:sym typeface="+mn-ea"/>
              </a:rPr>
              <a:t>pink </a:t>
            </a:r>
            <a:r>
              <a:rPr lang="en-US" altLang="en-IN" dirty="0">
                <a:latin typeface="Times New Roman" panose="02020603050405020304" pitchFamily="18" charset="0"/>
                <a:cs typeface="Times New Roman" panose="02020603050405020304" pitchFamily="18" charset="0"/>
                <a:sym typeface="+mn-ea"/>
              </a:rPr>
              <a:t>line is after filter for</a:t>
            </a:r>
            <a:r>
              <a:rPr lang="en-IN" altLang="en-US" dirty="0">
                <a:latin typeface="Times New Roman" panose="02020603050405020304" pitchFamily="18" charset="0"/>
                <a:cs typeface="Times New Roman" panose="02020603050405020304" pitchFamily="18" charset="0"/>
                <a:sym typeface="+mn-ea"/>
              </a:rPr>
              <a:t> the y axis accelerometer output.</a:t>
            </a:r>
            <a:endParaRPr lang="en-IN" altLang="en-US" dirty="0">
              <a:latin typeface="Times New Roman" panose="02020603050405020304" pitchFamily="18" charset="0"/>
              <a:cs typeface="Times New Roman" panose="02020603050405020304" pitchFamily="18" charset="0"/>
              <a:sym typeface="+mn-ea"/>
            </a:endParaRPr>
          </a:p>
        </p:txBody>
      </p:sp>
      <p:pic>
        <p:nvPicPr>
          <p:cNvPr id="7" name="Content Placeholder 6"/>
          <p:cNvPicPr>
            <a:picLocks noChangeAspect="1"/>
          </p:cNvPicPr>
          <p:nvPr>
            <p:ph sz="half" idx="2"/>
          </p:nvPr>
        </p:nvPicPr>
        <p:blipFill>
          <a:blip r:embed="rId2"/>
          <a:srcRect t="8639" b="12500"/>
          <a:stretch>
            <a:fillRect/>
          </a:stretch>
        </p:blipFill>
        <p:spPr>
          <a:xfrm>
            <a:off x="393065" y="3677285"/>
            <a:ext cx="10998835" cy="2929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American sign Language</a:t>
            </a:r>
            <a:endParaRPr lang="en-IN" b="1" dirty="0">
              <a:latin typeface="Times New Roman" panose="02020603050405020304" pitchFamily="18" charset="0"/>
              <a:cs typeface="Times New Roman" panose="02020603050405020304" pitchFamily="18" charset="0"/>
            </a:endParaRPr>
          </a:p>
        </p:txBody>
      </p:sp>
      <p:pic>
        <p:nvPicPr>
          <p:cNvPr id="4" name="Picture 3" descr="The-26-letters-and-10-digits-of-American-Sign-Language-ASL"/>
          <p:cNvPicPr>
            <a:picLocks noChangeAspect="1"/>
          </p:cNvPicPr>
          <p:nvPr/>
        </p:nvPicPr>
        <p:blipFill>
          <a:blip r:embed="rId1"/>
          <a:stretch>
            <a:fillRect/>
          </a:stretch>
        </p:blipFill>
        <p:spPr>
          <a:xfrm>
            <a:off x="584835" y="1409065"/>
            <a:ext cx="4199890" cy="4930140"/>
          </a:xfrm>
          <a:prstGeom prst="rect">
            <a:avLst/>
          </a:prstGeom>
        </p:spPr>
      </p:pic>
      <p:pic>
        <p:nvPicPr>
          <p:cNvPr id="7" name="Picture 6" descr="minimal-sign-213203717"/>
          <p:cNvPicPr>
            <a:picLocks noChangeAspect="1"/>
          </p:cNvPicPr>
          <p:nvPr/>
        </p:nvPicPr>
        <p:blipFill>
          <a:blip r:embed="rId2"/>
          <a:srcRect l="9476" t="7852" r="40388" b="24444"/>
          <a:stretch>
            <a:fillRect/>
          </a:stretch>
        </p:blipFill>
        <p:spPr>
          <a:xfrm>
            <a:off x="5004435" y="1551305"/>
            <a:ext cx="4269105" cy="4930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Table Of Contents</a:t>
            </a:r>
            <a:endParaRPr lang="en-IN" altLang="en-US"/>
          </a:p>
        </p:txBody>
      </p:sp>
      <p:sp>
        <p:nvSpPr>
          <p:cNvPr id="3" name="Content Placeholder 2"/>
          <p:cNvSpPr>
            <a:spLocks noGrp="1"/>
          </p:cNvSpPr>
          <p:nvPr>
            <p:ph idx="1"/>
          </p:nvPr>
        </p:nvSpPr>
        <p:spPr>
          <a:xfrm>
            <a:off x="504614" y="1276669"/>
            <a:ext cx="8596668" cy="3880773"/>
          </a:xfrm>
        </p:spPr>
        <p:txBody>
          <a:bodyPr/>
          <a:p>
            <a:r>
              <a:rPr lang="en-IN" altLang="en-US"/>
              <a:t>Aim</a:t>
            </a:r>
            <a:endParaRPr lang="en-IN" altLang="en-US"/>
          </a:p>
          <a:p>
            <a:r>
              <a:rPr lang="en-IN" altLang="en-US"/>
              <a:t>Objectives</a:t>
            </a:r>
            <a:endParaRPr lang="en-IN" altLang="en-US"/>
          </a:p>
          <a:p>
            <a:r>
              <a:rPr lang="en-IN" altLang="en-US"/>
              <a:t>Methodology</a:t>
            </a:r>
            <a:endParaRPr lang="en-IN" altLang="en-US"/>
          </a:p>
          <a:p>
            <a:r>
              <a:rPr lang="en-IN" altLang="en-US"/>
              <a:t>Block diagram</a:t>
            </a:r>
            <a:endParaRPr lang="en-IN" altLang="en-US"/>
          </a:p>
          <a:p>
            <a:r>
              <a:rPr lang="en-IN" altLang="en-US"/>
              <a:t>Hardware Setup</a:t>
            </a:r>
            <a:endParaRPr lang="en-IN" altLang="en-US"/>
          </a:p>
          <a:p>
            <a:r>
              <a:rPr lang="en-IN" altLang="en-US"/>
              <a:t>Working</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p:nvPr/>
        </p:nvSpPr>
        <p:spPr>
          <a:xfrm>
            <a:off x="521970" y="0"/>
            <a:ext cx="859663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latin typeface="Times New Roman" panose="02020603050405020304" pitchFamily="18" charset="0"/>
                <a:cs typeface="Times New Roman" panose="02020603050405020304" pitchFamily="18" charset="0"/>
              </a:rPr>
              <a:t>Results:</a:t>
            </a:r>
            <a:endParaRPr lang="en-IN" b="1" dirty="0">
              <a:solidFill>
                <a:srgbClr val="C00000"/>
              </a:solidFill>
              <a:latin typeface="Sitka Banner" pitchFamily="2" charset="0"/>
            </a:endParaRPr>
          </a:p>
        </p:txBody>
      </p:sp>
      <p:sp>
        <p:nvSpPr>
          <p:cNvPr id="11" name="Content Placeholder 2"/>
          <p:cNvSpPr>
            <a:spLocks noGrp="1"/>
          </p:cNvSpPr>
          <p:nvPr/>
        </p:nvSpPr>
        <p:spPr>
          <a:xfrm>
            <a:off x="521970" y="1008380"/>
            <a:ext cx="9634220" cy="75882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000">
                <a:latin typeface="Times New Roman" panose="02020603050405020304" pitchFamily="18" charset="0"/>
                <a:cs typeface="Times New Roman" panose="02020603050405020304" pitchFamily="18" charset="0"/>
              </a:rPr>
              <a:t>Results contain the flex sensor outputs,accelerometer outputs and sum of all flex values</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After completing the hardware and software development, we tested the system on a group of individuals proficient in sign language. The system was able to accurately recognize and translate a variety of sign language gestures, with an average accuracy rate of </a:t>
            </a:r>
            <a:r>
              <a:rPr lang="en-US" altLang="en-IN" sz="2000" b="1">
                <a:latin typeface="Times New Roman" panose="02020603050405020304" pitchFamily="18" charset="0"/>
                <a:cs typeface="Times New Roman" panose="02020603050405020304" pitchFamily="18" charset="0"/>
              </a:rPr>
              <a:t>8</a:t>
            </a:r>
            <a:r>
              <a:rPr lang="en-IN" sz="2000" b="1">
                <a:latin typeface="Times New Roman" panose="02020603050405020304" pitchFamily="18" charset="0"/>
                <a:cs typeface="Times New Roman" panose="02020603050405020304" pitchFamily="18" charset="0"/>
              </a:rPr>
              <a:t>5%</a:t>
            </a:r>
            <a:r>
              <a:rPr lang="en-IN" sz="2000">
                <a:latin typeface="Times New Roman" panose="02020603050405020304" pitchFamily="18" charset="0"/>
                <a:cs typeface="Times New Roman" panose="02020603050405020304" pitchFamily="18" charset="0"/>
              </a:rPr>
              <a:t>. The translated text or speech was displayed on a computer screen or spoken through a speaker.</a:t>
            </a:r>
            <a:endParaRPr lang="en-IN" sz="2000">
              <a:latin typeface="Times New Roman" panose="02020603050405020304" pitchFamily="18" charset="0"/>
              <a:cs typeface="Times New Roman" panose="02020603050405020304" pitchFamily="18" charset="0"/>
            </a:endParaRPr>
          </a:p>
          <a:p>
            <a:r>
              <a:rPr lang="en-US" altLang="en-IN" sz="2000">
                <a:latin typeface="Times New Roman" panose="02020603050405020304" pitchFamily="18" charset="0"/>
                <a:cs typeface="Times New Roman" panose="02020603050405020304" pitchFamily="18" charset="0"/>
              </a:rPr>
              <a:t>The accuracy was measured from data collected for the sensors respective to the corresponding letters and testing each ASL gestures10 times and averaging the accuracies.</a:t>
            </a:r>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Overall, the results show that our sign language detection system using flex sensors and adxl sensor is a promising solution for improving communication between hearing and hearing-impaired individuals.</a:t>
            </a:r>
            <a:endParaRPr lang="en-IN" sz="2000">
              <a:latin typeface="Times New Roman" panose="02020603050405020304" pitchFamily="18" charset="0"/>
              <a:cs typeface="Times New Roman" panose="02020603050405020304" pitchFamily="18" charset="0"/>
            </a:endParaRPr>
          </a:p>
          <a:p>
            <a:r>
              <a:rPr lang="en-US" altLang="en-IN" sz="2000">
                <a:latin typeface="Times New Roman" panose="02020603050405020304" pitchFamily="18" charset="0"/>
                <a:cs typeface="Times New Roman" panose="02020603050405020304" pitchFamily="18" charset="0"/>
              </a:rPr>
              <a:t>The following page has the demonstration of letters, words and sentences for ASL Gestures.</a:t>
            </a:r>
            <a:endParaRPr lang="en-US" alt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8909" y="0"/>
            <a:ext cx="8596668" cy="1320800"/>
          </a:xfrm>
        </p:spPr>
        <p:txBody>
          <a:bodyPr/>
          <a:p>
            <a:r>
              <a:rPr lang="en-US"/>
              <a:t>Demonstration:</a:t>
            </a:r>
            <a:endParaRPr lang="en-US"/>
          </a:p>
        </p:txBody>
      </p:sp>
      <p:pic>
        <p:nvPicPr>
          <p:cNvPr id="4" name="Demo">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117475" y="669925"/>
            <a:ext cx="11956415" cy="6101080"/>
          </a:xfrm>
          <a:prstGeom prst="rect">
            <a:avLst/>
          </a:prstGeom>
          <a:solidFill>
            <a:schemeClr val="accent1"/>
          </a:solidFill>
          <a:ln>
            <a:solidFill>
              <a:schemeClr val="accent1"/>
            </a:solidFill>
          </a:ln>
        </p:spPr>
      </p:pic>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3494" y="141924"/>
            <a:ext cx="8596668" cy="3880773"/>
          </a:xfrm>
        </p:spPr>
        <p:txBody>
          <a:bodyPr/>
          <a:p>
            <a:r>
              <a:rPr lang="en-US"/>
              <a:t>Collected Data:</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194" y="433705"/>
            <a:ext cx="8596668" cy="1320800"/>
          </a:xfrm>
        </p:spPr>
        <p:txBody>
          <a:bodyPr>
            <a:normAutofit/>
          </a:bodyPr>
          <a:lstStyle/>
          <a:p>
            <a:r>
              <a:rPr lang="en-US" b="1" dirty="0">
                <a:latin typeface="Times New Roman" panose="02020603050405020304" pitchFamily="18" charset="0"/>
                <a:cs typeface="Times New Roman" panose="02020603050405020304" pitchFamily="18" charset="0"/>
              </a:rPr>
              <a:t>C</a:t>
            </a:r>
            <a:r>
              <a:rPr lang="en-IN" altLang="en-US" b="1" dirty="0">
                <a:latin typeface="Times New Roman" panose="02020603050405020304" pitchFamily="18" charset="0"/>
                <a:cs typeface="Times New Roman" panose="02020603050405020304" pitchFamily="18" charset="0"/>
              </a:rPr>
              <a:t>onclusion</a:t>
            </a: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405" y="1361440"/>
            <a:ext cx="8785225" cy="3880485"/>
          </a:xfrm>
        </p:spPr>
        <p:txBody>
          <a:bodyPr>
            <a:noAutofit/>
          </a:bodyPr>
          <a:lstStyle/>
          <a:p>
            <a:pPr>
              <a:buFont typeface="Wingdings" panose="05000000000000000000" charset="0"/>
              <a:buChar char="o"/>
            </a:pPr>
            <a:r>
              <a:rPr lang="en-IN" altLang="en-US" sz="1700" dirty="0">
                <a:latin typeface="Times New Roman" panose="02020603050405020304" pitchFamily="18" charset="0"/>
                <a:cs typeface="Times New Roman" panose="02020603050405020304" pitchFamily="18" charset="0"/>
              </a:rPr>
              <a:t>These are the conclusions based on our objectives:</a:t>
            </a:r>
            <a:endParaRPr lang="en-IN" altLang="en-US" sz="1700" dirty="0">
              <a:latin typeface="Times New Roman" panose="02020603050405020304" pitchFamily="18" charset="0"/>
              <a:cs typeface="Times New Roman" panose="02020603050405020304" pitchFamily="18" charset="0"/>
            </a:endParaRPr>
          </a:p>
          <a:p>
            <a:r>
              <a:rPr lang="en-IN" altLang="en-US" sz="1700" dirty="0">
                <a:latin typeface="Times New Roman" panose="02020603050405020304" pitchFamily="18" charset="0"/>
                <a:cs typeface="Times New Roman" panose="02020603050405020304" pitchFamily="18" charset="0"/>
              </a:rPr>
              <a:t>In conclusion, our final year project on sign language detection using flex sensors and </a:t>
            </a:r>
            <a:r>
              <a:rPr lang="en-US" altLang="en-IN" sz="1700" dirty="0">
                <a:latin typeface="Times New Roman" panose="02020603050405020304" pitchFamily="18" charset="0"/>
                <a:cs typeface="Times New Roman" panose="02020603050405020304" pitchFamily="18" charset="0"/>
              </a:rPr>
              <a:t>ADXL </a:t>
            </a:r>
            <a:r>
              <a:rPr lang="en-IN" altLang="en-US" sz="1700" dirty="0">
                <a:latin typeface="Times New Roman" panose="02020603050405020304" pitchFamily="18" charset="0"/>
                <a:cs typeface="Times New Roman" panose="02020603050405020304" pitchFamily="18" charset="0"/>
              </a:rPr>
              <a:t>sensor has shown promising results in improving communication between hearing and hearing-impaired individuals. We have developed a system that accurately recognizes and translates sign language gestures, and we plan to continue improving and expanding the system in the future.</a:t>
            </a:r>
            <a:endParaRPr lang="en-IN" altLang="en-US" sz="1700" dirty="0">
              <a:latin typeface="Times New Roman" panose="02020603050405020304" pitchFamily="18" charset="0"/>
              <a:cs typeface="Times New Roman" panose="02020603050405020304" pitchFamily="18" charset="0"/>
            </a:endParaRPr>
          </a:p>
          <a:p>
            <a:r>
              <a:rPr lang="en-IN" altLang="en-US" sz="1700" dirty="0">
                <a:latin typeface="Times New Roman" panose="02020603050405020304" pitchFamily="18" charset="0"/>
                <a:cs typeface="Times New Roman" panose="02020603050405020304" pitchFamily="18" charset="0"/>
              </a:rPr>
              <a:t>We believe that our system has the potential to make a significant impact on the lives of hearing-impaired individuals, allowing them to communicate more easily and effectively with others.</a:t>
            </a:r>
            <a:endParaRPr lang="en-IN" altLang="en-US" sz="1700" dirty="0">
              <a:latin typeface="Times New Roman" panose="02020603050405020304" pitchFamily="18" charset="0"/>
              <a:cs typeface="Times New Roman" panose="02020603050405020304" pitchFamily="18" charset="0"/>
            </a:endParaRPr>
          </a:p>
          <a:p>
            <a:endParaRPr lang="en-IN"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Scope</a:t>
            </a:r>
            <a:endParaRPr lang="en-IN" altLang="en-US"/>
          </a:p>
        </p:txBody>
      </p:sp>
      <p:sp>
        <p:nvSpPr>
          <p:cNvPr id="3" name="Content Placeholder 2"/>
          <p:cNvSpPr>
            <a:spLocks noGrp="1"/>
          </p:cNvSpPr>
          <p:nvPr>
            <p:ph idx="1"/>
          </p:nvPr>
        </p:nvSpPr>
        <p:spPr>
          <a:xfrm>
            <a:off x="677334" y="1488759"/>
            <a:ext cx="8596668" cy="3880773"/>
          </a:xfrm>
        </p:spPr>
        <p:txBody>
          <a:bodyPr/>
          <a:p>
            <a:r>
              <a:rPr lang="en-US"/>
              <a:t>In the future, we plan to improve the system by adding more sensors to detect additional hand movements and gestures. We also plan to integrate the system with mobile devices, making it more accessible and portable for everyday use.</a:t>
            </a:r>
            <a:endParaRPr lang="en-US"/>
          </a:p>
          <a:p>
            <a:r>
              <a:rPr lang="en-US"/>
              <a:t>We plan to implement this on Teensy 4.0 microcontroller or rasberry pi which has faster processing power and is able to take more analog inputs, hence making them applicable two handed device instead of one hand.</a:t>
            </a:r>
            <a:endParaRPr lang="en-US"/>
          </a:p>
          <a:p>
            <a:r>
              <a:rPr lang="en-US"/>
              <a:t>Additionally, we hope to expand the system to recognize other sign languages, such as British Sign Language (BSL) or Indian Sign Language (ASL), and to make the system available in multiple languages.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162" y="927652"/>
            <a:ext cx="8596668" cy="591047"/>
          </a:xfrm>
        </p:spPr>
        <p:txBody>
          <a:bodyPr>
            <a:noAutofit/>
          </a:bodyPr>
          <a:lstStyle/>
          <a:p>
            <a:r>
              <a:rPr lang="en-IN" b="1" dirty="0">
                <a:solidFill>
                  <a:srgbClr val="92D050"/>
                </a:solidFill>
                <a:latin typeface="Times New Roman" panose="02020603050405020304" pitchFamily="18" charset="0"/>
                <a:cs typeface="Times New Roman" panose="02020603050405020304" pitchFamily="18" charset="0"/>
              </a:rPr>
              <a:t>References</a:t>
            </a:r>
            <a:endParaRPr lang="en-IN" b="1"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2271" y="1696639"/>
            <a:ext cx="8911939" cy="4482906"/>
          </a:xfrm>
        </p:spPr>
        <p:txBody>
          <a:bodyPr>
            <a:normAutofit/>
          </a:bodyPr>
          <a:lstStyle/>
          <a:p>
            <a:pPr marL="0" indent="0">
              <a:buClr>
                <a:schemeClr val="tx1"/>
              </a:buClr>
              <a:buFont typeface="Wingdings" panose="05000000000000000000" pitchFamily="2" charset="2"/>
              <a:buNone/>
            </a:pPr>
            <a:r>
              <a:rPr dirty="0">
                <a:latin typeface="Times New Roman" panose="02020603050405020304" pitchFamily="18" charset="0"/>
                <a:cs typeface="Times New Roman" panose="02020603050405020304" pitchFamily="18" charset="0"/>
              </a:rPr>
              <a:t>[1] “Sign Language Recognition”,IEEE publication, Anup Kumar, Dept. Of ComputerScience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Engineering,National Institutte of Technology,Calicut,India, 2016 .</a:t>
            </a:r>
            <a:endParaRPr dirty="0">
              <a:latin typeface="Times New Roman" panose="02020603050405020304" pitchFamily="18" charset="0"/>
              <a:cs typeface="Times New Roman" panose="02020603050405020304" pitchFamily="18" charset="0"/>
            </a:endParaRPr>
          </a:p>
          <a:p>
            <a:pPr marL="0" indent="0">
              <a:buClr>
                <a:schemeClr val="tx1"/>
              </a:buClr>
              <a:buFont typeface="Wingdings" panose="05000000000000000000" pitchFamily="2" charset="2"/>
              <a:buNone/>
            </a:pPr>
            <a:r>
              <a:rPr dirty="0">
                <a:latin typeface="Times New Roman" panose="02020603050405020304" pitchFamily="18" charset="0"/>
                <a:cs typeface="Times New Roman" panose="02020603050405020304" pitchFamily="18" charset="0"/>
              </a:rPr>
              <a:t>[2] “Resistive flex sensors: A survey”, Topical Review publication, Giovanni</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Saggio,Dept. Of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Electronic Engineering,University of Rome, Italy, 2015. </a:t>
            </a:r>
            <a:endParaRPr dirty="0">
              <a:latin typeface="Times New Roman" panose="02020603050405020304" pitchFamily="18" charset="0"/>
              <a:cs typeface="Times New Roman" panose="02020603050405020304" pitchFamily="18" charset="0"/>
            </a:endParaRPr>
          </a:p>
          <a:p>
            <a:pPr marL="0" indent="0">
              <a:buClr>
                <a:schemeClr val="tx1"/>
              </a:buClr>
              <a:buFont typeface="Wingdings" panose="05000000000000000000" pitchFamily="2" charset="2"/>
              <a:buNone/>
            </a:pPr>
            <a:r>
              <a:rPr dirty="0">
                <a:latin typeface="Times New Roman" panose="02020603050405020304" pitchFamily="18" charset="0"/>
                <a:cs typeface="Times New Roman" panose="02020603050405020304" pitchFamily="18" charset="0"/>
              </a:rPr>
              <a:t>[3] “Development of Sign Language using Flex Sensors” ,IEEE Publication, Ajay Suri, Dept.of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Electronics and Communication Engineering, ABES Engineering College,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Ghaziabad,India, 2020 .</a:t>
            </a:r>
            <a:endParaRPr dirty="0">
              <a:latin typeface="Times New Roman" panose="02020603050405020304" pitchFamily="18" charset="0"/>
              <a:cs typeface="Times New Roman" panose="02020603050405020304" pitchFamily="18" charset="0"/>
            </a:endParaRPr>
          </a:p>
          <a:p>
            <a:pPr marL="0" indent="0">
              <a:buClr>
                <a:schemeClr val="tx1"/>
              </a:buClr>
              <a:buFont typeface="Wingdings" panose="05000000000000000000" pitchFamily="2" charset="2"/>
              <a:buNone/>
            </a:pPr>
            <a:r>
              <a:rPr dirty="0">
                <a:latin typeface="Times New Roman" panose="02020603050405020304" pitchFamily="18" charset="0"/>
                <a:cs typeface="Times New Roman" panose="02020603050405020304" pitchFamily="18" charset="0"/>
              </a:rPr>
              <a:t>[4] Suharjito, Suharjito &amp; Ariesta, Meita &amp; Wiryana, Fanny &amp; Kusuma Negara, Gede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Putra.(2018). A Survey of Hand Gesture Recognition Methods in Sign Language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Recognition.Pertanika Journal of Science and Technology.</a:t>
            </a:r>
            <a:endParaRPr dirty="0">
              <a:latin typeface="Times New Roman" panose="02020603050405020304" pitchFamily="18" charset="0"/>
              <a:cs typeface="Times New Roman" panose="02020603050405020304" pitchFamily="18" charset="0"/>
            </a:endParaRPr>
          </a:p>
          <a:p>
            <a:pPr marL="0" indent="0">
              <a:buClr>
                <a:schemeClr val="tx1"/>
              </a:buClr>
              <a:buFont typeface="Wingdings" panose="05000000000000000000" pitchFamily="2" charset="2"/>
              <a:buNone/>
            </a:pPr>
            <a:r>
              <a:rPr dirty="0">
                <a:latin typeface="Times New Roman" panose="02020603050405020304" pitchFamily="18" charset="0"/>
                <a:cs typeface="Times New Roman" panose="02020603050405020304" pitchFamily="18" charset="0"/>
              </a:rPr>
              <a:t>[5] Abhinandan Das, Lavish Yadav, Mayank Singhal, Raman Sachan, Hemang Goyal,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KeshavTaparia Raghav Gulati, Ankit Singh, Gaurav Trivedi,” Smart Glove for Sign </a:t>
            </a: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LanguageCommunications”,2016 IEEE.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95" y="2363405"/>
            <a:ext cx="9404723" cy="1400530"/>
          </a:xfrm>
        </p:spPr>
        <p:txBody>
          <a:bodyPr>
            <a:normAutofit/>
          </a:bodyPr>
          <a:lstStyle/>
          <a:p>
            <a:r>
              <a:rPr lang="en-US" sz="5400" i="1" dirty="0">
                <a:latin typeface="Times New Roman" panose="02020603050405020304" pitchFamily="18" charset="0"/>
                <a:cs typeface="Times New Roman" panose="02020603050405020304" pitchFamily="18" charset="0"/>
              </a:rPr>
              <a:t>THANK YOU!</a:t>
            </a:r>
            <a:endParaRPr lang="en-US" sz="5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984981"/>
            <a:ext cx="9404723" cy="1400530"/>
          </a:xfrm>
        </p:spPr>
        <p:txBody>
          <a:bodyPr>
            <a:normAutofit/>
          </a:bodyPr>
          <a:lstStyle/>
          <a:p>
            <a:r>
              <a:rPr lang="en-US" b="1" dirty="0">
                <a:latin typeface="Times New Roman" panose="02020603050405020304" pitchFamily="18" charset="0"/>
                <a:cs typeface="Times New Roman" panose="02020603050405020304" pitchFamily="18" charset="0"/>
              </a:rPr>
              <a:t>A</a:t>
            </a:r>
            <a:r>
              <a:rPr lang="en-IN" altLang="en-US" b="1" dirty="0">
                <a:latin typeface="Times New Roman" panose="02020603050405020304" pitchFamily="18" charset="0"/>
                <a:cs typeface="Times New Roman" panose="02020603050405020304" pitchFamily="18" charset="0"/>
              </a:rPr>
              <a:t>im</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307" y="2385511"/>
            <a:ext cx="8695779" cy="139996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aim</a:t>
            </a:r>
            <a:r>
              <a:rPr lang="en-IN" altLang="en-US" dirty="0">
                <a:latin typeface="Times New Roman" panose="02020603050405020304" pitchFamily="18" charset="0"/>
                <a:cs typeface="Times New Roman" panose="02020603050405020304" pitchFamily="18" charset="0"/>
              </a:rPr>
              <a:t> of our project is to implement a sign language to voice converter in real time using a wearable hand glove.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7577" y="1667609"/>
            <a:ext cx="8596668" cy="3880773"/>
          </a:xfrm>
        </p:spPr>
        <p:txBody>
          <a:bodyPr>
            <a:noAutofit/>
          </a:bodyPr>
          <a:lstStyle/>
          <a:p>
            <a:pPr>
              <a:lnSpc>
                <a:spcPct val="200000"/>
              </a:lnSpc>
            </a:pPr>
            <a:r>
              <a:rPr lang="en-IN" altLang="en-US" sz="1700" dirty="0">
                <a:latin typeface="Times New Roman" panose="02020603050405020304" pitchFamily="18" charset="0"/>
                <a:cs typeface="Times New Roman" panose="02020603050405020304" pitchFamily="18" charset="0"/>
                <a:sym typeface="+mn-ea"/>
              </a:rPr>
              <a:t>To</a:t>
            </a:r>
            <a:r>
              <a:rPr lang="en-US" sz="1700" dirty="0">
                <a:latin typeface="Times New Roman" panose="02020603050405020304" pitchFamily="18" charset="0"/>
                <a:cs typeface="Times New Roman" panose="02020603050405020304" pitchFamily="18" charset="0"/>
                <a:sym typeface="+mn-ea"/>
              </a:rPr>
              <a:t> audibly translate all twenty-six letters of the American Sign Language</a:t>
            </a:r>
            <a:r>
              <a:rPr lang="en-IN" altLang="en-US" sz="1700" dirty="0">
                <a:latin typeface="Times New Roman" panose="02020603050405020304" pitchFamily="18" charset="0"/>
                <a:cs typeface="Times New Roman" panose="02020603050405020304" pitchFamily="18" charset="0"/>
                <a:sym typeface="+mn-ea"/>
              </a:rPr>
              <a:t> a</a:t>
            </a:r>
            <a:r>
              <a:rPr lang="en-US" sz="1700" dirty="0">
                <a:latin typeface="Times New Roman" panose="02020603050405020304" pitchFamily="18" charset="0"/>
                <a:cs typeface="Times New Roman" panose="02020603050405020304" pitchFamily="18" charset="0"/>
                <a:sym typeface="+mn-ea"/>
              </a:rPr>
              <a:t>lphabet</a:t>
            </a:r>
            <a:r>
              <a:rPr lang="en-IN" altLang="en-US" sz="1700" dirty="0">
                <a:latin typeface="Times New Roman" panose="02020603050405020304" pitchFamily="18" charset="0"/>
                <a:cs typeface="Times New Roman" panose="02020603050405020304" pitchFamily="18" charset="0"/>
                <a:sym typeface="+mn-ea"/>
              </a:rPr>
              <a:t>s</a:t>
            </a:r>
            <a:r>
              <a:rPr lang="en-US" sz="1700" dirty="0">
                <a:latin typeface="Times New Roman" panose="02020603050405020304" pitchFamily="18" charset="0"/>
                <a:cs typeface="Times New Roman" panose="02020603050405020304" pitchFamily="18" charset="0"/>
                <a:sym typeface="+mn-ea"/>
              </a:rPr>
              <a:t> into the English alphabet</a:t>
            </a:r>
            <a:r>
              <a:rPr lang="en-IN" altLang="en-US" sz="1700" dirty="0">
                <a:latin typeface="Times New Roman" panose="02020603050405020304" pitchFamily="18" charset="0"/>
                <a:cs typeface="Times New Roman" panose="02020603050405020304" pitchFamily="18" charset="0"/>
                <a:sym typeface="+mn-ea"/>
              </a:rPr>
              <a:t>s</a:t>
            </a:r>
            <a:endParaRPr lang="en-IN" altLang="en-US" sz="1700" dirty="0">
              <a:latin typeface="Times New Roman" panose="02020603050405020304" pitchFamily="18" charset="0"/>
              <a:cs typeface="Times New Roman" panose="02020603050405020304" pitchFamily="18" charset="0"/>
              <a:sym typeface="+mn-ea"/>
            </a:endParaRPr>
          </a:p>
          <a:p>
            <a:pPr>
              <a:lnSpc>
                <a:spcPct val="200000"/>
              </a:lnSpc>
            </a:pPr>
            <a:r>
              <a:rPr lang="en-IN" altLang="en-US" sz="1700" dirty="0">
                <a:latin typeface="Times New Roman" panose="02020603050405020304" pitchFamily="18" charset="0"/>
                <a:cs typeface="Times New Roman" panose="02020603050405020304" pitchFamily="18" charset="0"/>
                <a:sym typeface="+mn-ea"/>
              </a:rPr>
              <a:t>To</a:t>
            </a:r>
            <a:r>
              <a:rPr lang="en-US" sz="1700" dirty="0">
                <a:latin typeface="Times New Roman" panose="02020603050405020304" pitchFamily="18" charset="0"/>
                <a:cs typeface="Times New Roman" panose="02020603050405020304" pitchFamily="18" charset="0"/>
                <a:sym typeface="+mn-ea"/>
              </a:rPr>
              <a:t> audibly translate </a:t>
            </a:r>
            <a:r>
              <a:rPr lang="en-IN" altLang="en-US" sz="1700" dirty="0">
                <a:latin typeface="Times New Roman" panose="02020603050405020304" pitchFamily="18" charset="0"/>
                <a:cs typeface="Times New Roman" panose="02020603050405020304" pitchFamily="18" charset="0"/>
                <a:sym typeface="+mn-ea"/>
              </a:rPr>
              <a:t>some</a:t>
            </a:r>
            <a:r>
              <a:rPr lang="en-US" sz="1700" dirty="0">
                <a:latin typeface="Times New Roman" panose="02020603050405020304" pitchFamily="18" charset="0"/>
                <a:cs typeface="Times New Roman" panose="02020603050405020304" pitchFamily="18" charset="0"/>
                <a:sym typeface="+mn-ea"/>
              </a:rPr>
              <a:t> of the American Sign Language</a:t>
            </a:r>
            <a:r>
              <a:rPr lang="en-IN" altLang="en-US" sz="1700" dirty="0">
                <a:latin typeface="Times New Roman" panose="02020603050405020304" pitchFamily="18" charset="0"/>
                <a:cs typeface="Times New Roman" panose="02020603050405020304" pitchFamily="18" charset="0"/>
                <a:sym typeface="+mn-ea"/>
              </a:rPr>
              <a:t> signs </a:t>
            </a:r>
            <a:r>
              <a:rPr lang="en-US" sz="1700" dirty="0">
                <a:latin typeface="Times New Roman" panose="02020603050405020304" pitchFamily="18" charset="0"/>
                <a:cs typeface="Times New Roman" panose="02020603050405020304" pitchFamily="18" charset="0"/>
                <a:sym typeface="+mn-ea"/>
              </a:rPr>
              <a:t>into the English </a:t>
            </a:r>
            <a:r>
              <a:rPr lang="en-IN" sz="1700" dirty="0">
                <a:latin typeface="Times New Roman" panose="02020603050405020304" pitchFamily="18" charset="0"/>
                <a:cs typeface="Times New Roman" panose="02020603050405020304" pitchFamily="18" charset="0"/>
                <a:sym typeface="+mn-ea"/>
              </a:rPr>
              <a:t>words.</a:t>
            </a:r>
            <a:endParaRPr lang="en-IN" sz="1700" dirty="0">
              <a:latin typeface="Times New Roman" panose="02020603050405020304" pitchFamily="18" charset="0"/>
              <a:cs typeface="Times New Roman" panose="02020603050405020304" pitchFamily="18" charset="0"/>
              <a:sym typeface="+mn-ea"/>
            </a:endParaRPr>
          </a:p>
          <a:p>
            <a:pPr>
              <a:lnSpc>
                <a:spcPct val="200000"/>
              </a:lnSpc>
            </a:pPr>
            <a:r>
              <a:rPr sz="1700" dirty="0">
                <a:latin typeface="Times New Roman" panose="02020603050405020304" pitchFamily="18" charset="0"/>
                <a:cs typeface="Times New Roman" panose="02020603050405020304" pitchFamily="18" charset="0"/>
              </a:rPr>
              <a:t>Optimization of the device's performance to minimize latency and maximize accuracy.</a:t>
            </a:r>
            <a:endParaRPr sz="1700" dirty="0">
              <a:latin typeface="Times New Roman" panose="02020603050405020304" pitchFamily="18" charset="0"/>
              <a:cs typeface="Times New Roman" panose="02020603050405020304" pitchFamily="18" charset="0"/>
            </a:endParaRPr>
          </a:p>
          <a:p>
            <a:pPr>
              <a:lnSpc>
                <a:spcPct val="200000"/>
              </a:lnSpc>
            </a:pPr>
            <a:r>
              <a:rPr lang="en-IN" sz="1700" dirty="0">
                <a:latin typeface="Times New Roman" panose="02020603050405020304" pitchFamily="18" charset="0"/>
                <a:cs typeface="Times New Roman" panose="02020603050405020304" pitchFamily="18" charset="0"/>
              </a:rPr>
              <a:t>To create a dataset for all the sensor data obtained for the letters and words.</a:t>
            </a:r>
            <a:endParaRPr sz="1700" dirty="0">
              <a:latin typeface="Times New Roman" panose="02020603050405020304" pitchFamily="18" charset="0"/>
              <a:cs typeface="Times New Roman" panose="02020603050405020304" pitchFamily="18" charset="0"/>
            </a:endParaRPr>
          </a:p>
          <a:p>
            <a:pPr>
              <a:lnSpc>
                <a:spcPct val="200000"/>
              </a:lnSpc>
            </a:pPr>
            <a:r>
              <a:rPr lang="en-IN" sz="1700" dirty="0">
                <a:latin typeface="Times New Roman" panose="02020603050405020304" pitchFamily="18" charset="0"/>
                <a:cs typeface="Times New Roman" panose="02020603050405020304" pitchFamily="18" charset="0"/>
                <a:sym typeface="+mn-ea"/>
              </a:rPr>
              <a:t> To function properly for few continuous hours without having its batteries charged or replaced .</a:t>
            </a:r>
            <a:endParaRPr lang="en-IN" sz="17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41" y="-166"/>
            <a:ext cx="8596668" cy="813683"/>
          </a:xfrm>
        </p:spPr>
        <p:txBody>
          <a:bodyPr/>
          <a:lstStyle/>
          <a:p>
            <a:r>
              <a:rPr lang="en-IN"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5" name="Title 1"/>
          <p:cNvSpPr txBox="1"/>
          <p:nvPr/>
        </p:nvSpPr>
        <p:spPr>
          <a:xfrm>
            <a:off x="516255" y="571500"/>
            <a:ext cx="8596630" cy="47523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charset="0"/>
              <a:buChar char="Ø"/>
            </a:pPr>
            <a:r>
              <a:rPr lang="en-IN" altLang="en-US" sz="1800" dirty="0">
                <a:solidFill>
                  <a:schemeClr val="tx1"/>
                </a:solidFill>
                <a:latin typeface="Times New Roman" panose="02020603050405020304" pitchFamily="18" charset="0"/>
                <a:cs typeface="Times New Roman" panose="02020603050405020304" pitchFamily="18" charset="0"/>
              </a:rPr>
              <a:t>T</a:t>
            </a:r>
            <a:r>
              <a:rPr lang="en-US" sz="1800" dirty="0">
                <a:solidFill>
                  <a:schemeClr val="tx1"/>
                </a:solidFill>
                <a:latin typeface="Times New Roman" panose="02020603050405020304" pitchFamily="18" charset="0"/>
                <a:cs typeface="Times New Roman" panose="02020603050405020304" pitchFamily="18" charset="0"/>
              </a:rPr>
              <a:t>here </a:t>
            </a:r>
            <a:r>
              <a:rPr lang="en-IN" altLang="en-US" sz="1800" dirty="0">
                <a:solidFill>
                  <a:schemeClr val="tx1"/>
                </a:solidFill>
                <a:latin typeface="Times New Roman" panose="02020603050405020304" pitchFamily="18" charset="0"/>
                <a:cs typeface="Times New Roman" panose="02020603050405020304" pitchFamily="18" charset="0"/>
              </a:rPr>
              <a:t>is the detailed methodology we are using in this project</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Hardware setup:</a:t>
            </a:r>
            <a:endParaRPr lang="en-US" sz="1800" dirty="0">
              <a:solidFill>
                <a:schemeClr val="tx1"/>
              </a:solidFill>
              <a:latin typeface="Times New Roman" panose="02020603050405020304" pitchFamily="18" charset="0"/>
              <a:cs typeface="Times New Roman" panose="02020603050405020304" pitchFamily="18" charset="0"/>
            </a:endParaRPr>
          </a:p>
          <a:p>
            <a:pPr indent="0">
              <a:buFont typeface="Arial" panose="020B0604020202020204" pitchFamily="34" charset="0"/>
            </a:pP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Design and build a hardware setup consisting of flex sensors and accelerometer to capture the sign language gestures.</a:t>
            </a:r>
            <a:endParaRPr lang="en-US" sz="1800" dirty="0">
              <a:solidFill>
                <a:schemeClr val="tx1"/>
              </a:solidFill>
              <a:latin typeface="Times New Roman" panose="02020603050405020304" pitchFamily="18" charset="0"/>
              <a:cs typeface="Times New Roman" panose="02020603050405020304" pitchFamily="18" charset="0"/>
            </a:endParaRPr>
          </a:p>
          <a:p>
            <a:pPr indent="0">
              <a:buFont typeface="Arial" panose="020B0604020202020204" pitchFamily="34" charset="0"/>
            </a:pP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Calibrate the sensors to ensure accurate readings</a:t>
            </a:r>
            <a:r>
              <a:rPr lang="en-IN" alt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indent="0">
              <a:buFont typeface="Arial" panose="020B0604020202020204" pitchFamily="34" charset="0"/>
            </a:pPr>
            <a:r>
              <a:rPr lang="en-IN" altLang="en-US" sz="1800" dirty="0">
                <a:solidFill>
                  <a:schemeClr val="tx1"/>
                </a:solidFill>
                <a:latin typeface="Times New Roman" panose="02020603050405020304" pitchFamily="18" charset="0"/>
                <a:cs typeface="Times New Roman" panose="02020603050405020304" pitchFamily="18" charset="0"/>
              </a:rPr>
              <a:t>2. </a:t>
            </a:r>
            <a:r>
              <a:rPr lang="en-US" sz="1800" dirty="0">
                <a:solidFill>
                  <a:schemeClr val="tx1"/>
                </a:solidFill>
                <a:latin typeface="Times New Roman" panose="02020603050405020304" pitchFamily="18" charset="0"/>
                <a:cs typeface="Times New Roman" panose="02020603050405020304" pitchFamily="18" charset="0"/>
              </a:rPr>
              <a:t>Data collection:</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Collect data for a large number of signs using the hardware setup.</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Store the collected data in a format that can be easily processed.</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3. </a:t>
            </a:r>
            <a:r>
              <a:rPr lang="en-US" sz="1800" dirty="0">
                <a:solidFill>
                  <a:schemeClr val="tx1"/>
                </a:solidFill>
                <a:latin typeface="Times New Roman" panose="02020603050405020304" pitchFamily="18" charset="0"/>
                <a:cs typeface="Times New Roman" panose="02020603050405020304" pitchFamily="18" charset="0"/>
              </a:rPr>
              <a:t>Data preprocessing:</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Clean and preprocess the data to remove any noise or outliers.</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Normalize the data to ensure that it is in a consistent format.</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4. </a:t>
            </a:r>
            <a:r>
              <a:rPr lang="en-US" sz="1800" dirty="0">
                <a:solidFill>
                  <a:schemeClr val="tx1"/>
                </a:solidFill>
                <a:latin typeface="Times New Roman" panose="02020603050405020304" pitchFamily="18" charset="0"/>
                <a:cs typeface="Times New Roman" panose="02020603050405020304" pitchFamily="18" charset="0"/>
              </a:rPr>
              <a:t>Threshold determination:</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Determine appropriate threshold values for the orientation and movements of the hand based on the collected data.</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threshold values will be used to recognize the different signs.</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5.</a:t>
            </a:r>
            <a:r>
              <a:rPr lang="en-US" sz="1800" dirty="0">
                <a:solidFill>
                  <a:schemeClr val="tx1"/>
                </a:solidFill>
                <a:latin typeface="Times New Roman" panose="02020603050405020304" pitchFamily="18" charset="0"/>
                <a:cs typeface="Times New Roman" panose="02020603050405020304" pitchFamily="18" charset="0"/>
              </a:rPr>
              <a:t>Sign recognition:</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Write an Arduino code to recognize the signs based on the orientation and movements of the hand using the determined </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thresholds.</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code should be able to recognize the different signs and output the corresponding </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letters.</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6. </a:t>
            </a:r>
            <a:r>
              <a:rPr lang="en-US" sz="1800" dirty="0">
                <a:solidFill>
                  <a:schemeClr val="tx1"/>
                </a:solidFill>
                <a:latin typeface="Times New Roman" panose="02020603050405020304" pitchFamily="18" charset="0"/>
                <a:cs typeface="Times New Roman" panose="02020603050405020304" pitchFamily="18" charset="0"/>
              </a:rPr>
              <a:t>Text to speech conversion:</a:t>
            </a:r>
            <a:endParaRPr lang="en-US" sz="1800" dirty="0">
              <a:solidFill>
                <a:schemeClr val="tx1"/>
              </a:solidFill>
              <a:latin typeface="Times New Roman" panose="02020603050405020304" pitchFamily="18" charset="0"/>
              <a:cs typeface="Times New Roman" panose="02020603050405020304" pitchFamily="18" charset="0"/>
            </a:endParaRPr>
          </a:p>
          <a:p>
            <a:pPr indent="0"/>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Convert the generated text into speech using text-to-speech software or hardware.</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31" y="887896"/>
            <a:ext cx="8596668" cy="1320800"/>
          </a:xfrm>
        </p:spPr>
        <p:txBody>
          <a:bodyPr/>
          <a:lstStyle/>
          <a:p>
            <a:r>
              <a:rPr lang="en-IN" b="1" dirty="0">
                <a:latin typeface="Times New Roman" panose="02020603050405020304" pitchFamily="18" charset="0"/>
                <a:cs typeface="Times New Roman" panose="02020603050405020304" pitchFamily="18" charset="0"/>
              </a:rPr>
              <a:t>Algorithm FlowChart</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rcRect b="1988"/>
          <a:stretch>
            <a:fillRect/>
          </a:stretch>
        </p:blipFill>
        <p:spPr>
          <a:xfrm>
            <a:off x="1821180" y="1868805"/>
            <a:ext cx="6071870" cy="40068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595" y="1070280"/>
            <a:ext cx="8946541" cy="2841762"/>
          </a:xfrm>
        </p:spPr>
        <p:txBody>
          <a:bodyPr>
            <a:noAutofit/>
          </a:bodyPr>
          <a:lstStyle/>
          <a:p>
            <a:pPr>
              <a:buClrTx/>
              <a:buFont typeface="Wingdings" panose="05000000000000000000" pitchFamily="2" charset="2"/>
              <a:buChar char="q"/>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HARDWARE COMPONENTS : </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2">
              <a:buClrTx/>
              <a:buFont typeface="Wingdings" panose="05000000000000000000" pitchFamily="2" charset="2"/>
              <a:buChar char="q"/>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Flex Sensors</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2">
              <a:buClrTx/>
              <a:buFont typeface="Wingdings" panose="05000000000000000000" pitchFamily="2" charset="2"/>
              <a:buChar char="q"/>
            </a:pPr>
            <a:r>
              <a:rPr lang="en-US" altLang="en-IN" sz="1800" dirty="0">
                <a:latin typeface="Times New Roman" panose="02020603050405020304" pitchFamily="18" charset="0"/>
                <a:cs typeface="Times New Roman" panose="02020603050405020304" pitchFamily="18" charset="0"/>
              </a:rPr>
              <a:t>Arduino Uno</a:t>
            </a:r>
            <a:endParaRPr lang="en-IN" altLang="en-US" sz="1800" dirty="0">
              <a:latin typeface="Times New Roman" panose="02020603050405020304" pitchFamily="18" charset="0"/>
              <a:cs typeface="Times New Roman" panose="02020603050405020304" pitchFamily="18" charset="0"/>
            </a:endParaRPr>
          </a:p>
          <a:p>
            <a:pPr lvl="2">
              <a:buClrTx/>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Accelerometer(ADXL345)</a:t>
            </a:r>
            <a:endParaRPr lang="en-US" sz="1800" dirty="0">
              <a:latin typeface="Times New Roman" panose="02020603050405020304" pitchFamily="18" charset="0"/>
              <a:cs typeface="Times New Roman" panose="02020603050405020304" pitchFamily="18" charset="0"/>
            </a:endParaRPr>
          </a:p>
          <a:p>
            <a:pPr lvl="2">
              <a:buClrTx/>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Bluetooth(HC-0</a:t>
            </a:r>
            <a:r>
              <a:rPr lang="en-IN" altLang="en-US" sz="1800"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914400" lvl="2" indent="0">
              <a:buClrTx/>
              <a:buFont typeface="Wingdings" panose="05000000000000000000" pitchFamily="2" charset="2"/>
              <a:buNone/>
            </a:pP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91820" y="4094328"/>
            <a:ext cx="6158230" cy="1198880"/>
          </a:xfrm>
          <a:prstGeom prst="rect">
            <a:avLst/>
          </a:prstGeom>
          <a:noFill/>
        </p:spPr>
        <p:txBody>
          <a:bodyPr wrap="none" rtlCol="0">
            <a:spAutoFit/>
          </a:bodyPr>
          <a:lstStyle/>
          <a:p>
            <a:pPr marL="285750" indent="-285750">
              <a:buFont typeface="Wingdings" panose="05000000000000000000" pitchFamily="2" charset="2"/>
              <a:buChar char="q"/>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SOFTWARE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Arduino IDE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altLang="en-IN" dirty="0">
                <a:solidFill>
                  <a:schemeClr val="tx1">
                    <a:lumMod val="75000"/>
                    <a:lumOff val="25000"/>
                  </a:schemeClr>
                </a:solidFill>
                <a:latin typeface="Times New Roman" panose="02020603050405020304" pitchFamily="18" charset="0"/>
                <a:cs typeface="Times New Roman" panose="02020603050405020304" pitchFamily="18" charset="0"/>
              </a:rPr>
              <a:t>Bluetooth </a:t>
            </a:r>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TTS ( text to speech ) android application</a:t>
            </a:r>
            <a:endParaRPr lang="en-I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221196" y="376042"/>
            <a:ext cx="10515600" cy="776897"/>
          </a:xfrm>
        </p:spPr>
        <p:txBody>
          <a:bodyPr>
            <a:normAutofit/>
          </a:bodyPr>
          <a:lstStyle/>
          <a:p>
            <a:r>
              <a:rPr lang="en-US" b="1" dirty="0">
                <a:latin typeface="Times New Roman" panose="02020603050405020304" pitchFamily="18" charset="0"/>
                <a:cs typeface="Times New Roman" panose="02020603050405020304" pitchFamily="18" charset="0"/>
              </a:rPr>
              <a:t>B</a:t>
            </a:r>
            <a:r>
              <a:rPr lang="en-IN" altLang="en-US" b="1" dirty="0">
                <a:latin typeface="Times New Roman" panose="02020603050405020304" pitchFamily="18" charset="0"/>
                <a:cs typeface="Times New Roman" panose="02020603050405020304" pitchFamily="18" charset="0"/>
              </a:rPr>
              <a:t>lock Diagram</a:t>
            </a:r>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17" name="Content Placeholder 16"/>
          <p:cNvPicPr>
            <a:picLocks noGrp="1" noChangeAspect="1"/>
          </p:cNvPicPr>
          <p:nvPr>
            <p:ph idx="4294967295"/>
          </p:nvPr>
        </p:nvPicPr>
        <p:blipFill>
          <a:blip r:embed="rId1"/>
          <a:stretch>
            <a:fillRect/>
          </a:stretch>
        </p:blipFill>
        <p:spPr>
          <a:xfrm>
            <a:off x="3288883" y="2576351"/>
            <a:ext cx="1274763" cy="330200"/>
          </a:xfrm>
          <a:prstGeom prst="rect">
            <a:avLst/>
          </a:prstGeom>
        </p:spPr>
      </p:pic>
      <p:sp>
        <p:nvSpPr>
          <p:cNvPr id="4" name="Rectangle 3"/>
          <p:cNvSpPr/>
          <p:nvPr/>
        </p:nvSpPr>
        <p:spPr>
          <a:xfrm>
            <a:off x="4541850" y="2633596"/>
            <a:ext cx="2197289" cy="338464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541850" y="1362720"/>
            <a:ext cx="2197289" cy="7096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540392" y="2510765"/>
            <a:ext cx="1745864" cy="431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540392" y="3081178"/>
            <a:ext cx="1745864" cy="4492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1525905" y="5172710"/>
            <a:ext cx="1760855" cy="570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7994734" y="2633595"/>
            <a:ext cx="1801504" cy="545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7994734" y="4639817"/>
            <a:ext cx="1801504" cy="5322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ight Arrow 12"/>
          <p:cNvSpPr/>
          <p:nvPr/>
        </p:nvSpPr>
        <p:spPr>
          <a:xfrm>
            <a:off x="6739139" y="2805379"/>
            <a:ext cx="1255595" cy="27295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Down Arrow 13"/>
          <p:cNvSpPr/>
          <p:nvPr/>
        </p:nvSpPr>
        <p:spPr>
          <a:xfrm>
            <a:off x="8681741" y="3179507"/>
            <a:ext cx="225083" cy="14603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8" name="Right Arrow 17"/>
          <p:cNvSpPr/>
          <p:nvPr/>
        </p:nvSpPr>
        <p:spPr>
          <a:xfrm>
            <a:off x="3320413" y="5345929"/>
            <a:ext cx="1255595" cy="29332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Right Arrow 18"/>
          <p:cNvSpPr/>
          <p:nvPr/>
        </p:nvSpPr>
        <p:spPr>
          <a:xfrm>
            <a:off x="3300953" y="3119183"/>
            <a:ext cx="1255595" cy="29332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0" name="Down Arrow 19"/>
          <p:cNvSpPr/>
          <p:nvPr/>
        </p:nvSpPr>
        <p:spPr>
          <a:xfrm>
            <a:off x="5478996" y="2072403"/>
            <a:ext cx="318868" cy="56119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908679" y="1535460"/>
            <a:ext cx="1537335" cy="36830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9V DC Supply</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4903990" y="4087394"/>
            <a:ext cx="1433830" cy="645160"/>
          </a:xfrm>
          <a:prstGeom prst="rect">
            <a:avLst/>
          </a:prstGeom>
          <a:noFill/>
        </p:spPr>
        <p:txBody>
          <a:bodyPr wrap="none" rtlCol="0">
            <a:spAutoFit/>
          </a:bodyPr>
          <a:lstStyle/>
          <a:p>
            <a:r>
              <a:rPr lang="en-US" altLang="en-IN" dirty="0">
                <a:latin typeface="Times New Roman" panose="02020603050405020304" pitchFamily="18" charset="0"/>
                <a:cs typeface="Times New Roman" panose="02020603050405020304" pitchFamily="18" charset="0"/>
              </a:rPr>
              <a:t>Arduino Uno</a:t>
            </a:r>
            <a:br>
              <a:rPr lang="en-US" altLang="en-IN" dirty="0">
                <a:latin typeface="Times New Roman" panose="02020603050405020304" pitchFamily="18" charset="0"/>
                <a:cs typeface="Times New Roman" panose="02020603050405020304" pitchFamily="18" charset="0"/>
              </a:rPr>
            </a:br>
            <a:r>
              <a:rPr lang="en-US" altLang="en-IN" dirty="0">
                <a:latin typeface="Times New Roman" panose="02020603050405020304" pitchFamily="18" charset="0"/>
                <a:cs typeface="Times New Roman" panose="02020603050405020304" pitchFamily="18" charset="0"/>
              </a:rPr>
              <a:t>Atmega 328P</a:t>
            </a:r>
            <a:endParaRPr lang="en-US" altLang="en-IN"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1705700" y="2532632"/>
            <a:ext cx="14688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Flex Sensor-1</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1705700" y="3081178"/>
            <a:ext cx="14688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Flex Sensor-2</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1645074" y="5135720"/>
            <a:ext cx="1529080" cy="645160"/>
          </a:xfrm>
          <a:prstGeom prst="rect">
            <a:avLst/>
          </a:prstGeom>
          <a:noFill/>
        </p:spPr>
        <p:txBody>
          <a:bodyPr wrap="none" rtlCol="0">
            <a:spAutoFit/>
          </a:bodyPr>
          <a:lstStyle/>
          <a:p>
            <a:r>
              <a:rPr lang="en-US" altLang="en-IN" dirty="0">
                <a:latin typeface="Times New Roman" panose="02020603050405020304" pitchFamily="18" charset="0"/>
                <a:cs typeface="Times New Roman" panose="02020603050405020304" pitchFamily="18" charset="0"/>
              </a:rPr>
              <a:t>ADXL- 345 </a:t>
            </a:r>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Accelerometer</a:t>
            </a:r>
            <a:endParaRPr lang="en-US" alt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8328962" y="2695699"/>
            <a:ext cx="805180" cy="36830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HC-05</a:t>
            </a:r>
            <a:endParaRPr lang="en-US"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8260728" y="4741753"/>
            <a:ext cx="135806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Smart phone</a:t>
            </a:r>
            <a:endParaRPr lang="en-US" dirty="0">
              <a:latin typeface="Times New Roman" panose="02020603050405020304" pitchFamily="18" charset="0"/>
              <a:cs typeface="Times New Roman" panose="02020603050405020304" pitchFamily="18" charset="0"/>
            </a:endParaRPr>
          </a:p>
        </p:txBody>
      </p:sp>
      <p:sp>
        <p:nvSpPr>
          <p:cNvPr id="29" name="Rectangle 28"/>
          <p:cNvSpPr/>
          <p:nvPr/>
        </p:nvSpPr>
        <p:spPr>
          <a:xfrm>
            <a:off x="1540391" y="4108709"/>
            <a:ext cx="1745864" cy="34801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1" name="Rectangle 30"/>
          <p:cNvSpPr/>
          <p:nvPr/>
        </p:nvSpPr>
        <p:spPr>
          <a:xfrm>
            <a:off x="1547740" y="4557265"/>
            <a:ext cx="1745864" cy="36723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2" name="Rectangle 31"/>
          <p:cNvSpPr/>
          <p:nvPr/>
        </p:nvSpPr>
        <p:spPr>
          <a:xfrm>
            <a:off x="1540391" y="3620569"/>
            <a:ext cx="1745864" cy="36933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734048" y="3620569"/>
            <a:ext cx="14688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Flex Sensor-3</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656132" y="4098051"/>
            <a:ext cx="14688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Flex Sensor-4</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686240" y="4530635"/>
            <a:ext cx="14688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Flex Sensor-5</a:t>
            </a:r>
            <a:endParaRPr lang="en-US" dirty="0">
              <a:latin typeface="Times New Roman" panose="02020603050405020304" pitchFamily="18" charset="0"/>
              <a:cs typeface="Times New Roman" panose="02020603050405020304" pitchFamily="18" charset="0"/>
            </a:endParaRPr>
          </a:p>
        </p:txBody>
      </p:sp>
      <p:sp>
        <p:nvSpPr>
          <p:cNvPr id="33" name="Right Arrow 32"/>
          <p:cNvSpPr/>
          <p:nvPr/>
        </p:nvSpPr>
        <p:spPr>
          <a:xfrm>
            <a:off x="3300953" y="4568640"/>
            <a:ext cx="1255595" cy="29332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4" name="Right Arrow 33"/>
          <p:cNvSpPr/>
          <p:nvPr/>
        </p:nvSpPr>
        <p:spPr>
          <a:xfrm>
            <a:off x="3286254" y="4073065"/>
            <a:ext cx="1255595" cy="29332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Right Arrow 34"/>
          <p:cNvSpPr/>
          <p:nvPr/>
        </p:nvSpPr>
        <p:spPr>
          <a:xfrm>
            <a:off x="3293604" y="3629883"/>
            <a:ext cx="1255595" cy="29332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054" y="213360"/>
            <a:ext cx="8596668" cy="1320800"/>
          </a:xfrm>
        </p:spPr>
        <p:txBody>
          <a:bodyPr/>
          <a:lstStyle/>
          <a:p>
            <a:r>
              <a:rPr lang="en-IN" altLang="en-US">
                <a:solidFill>
                  <a:schemeClr val="tx1"/>
                </a:solidFill>
              </a:rPr>
              <a:t>Implemented Circuit:</a:t>
            </a:r>
            <a:endParaRPr lang="en-IN" altLang="en-US">
              <a:solidFill>
                <a:schemeClr val="tx1"/>
              </a:solidFill>
            </a:endParaRPr>
          </a:p>
        </p:txBody>
      </p:sp>
      <p:pic>
        <p:nvPicPr>
          <p:cNvPr id="3" name="Content Placeholder 2"/>
          <p:cNvPicPr>
            <a:picLocks noGrp="1" noChangeAspect="1"/>
          </p:cNvPicPr>
          <p:nvPr>
            <p:ph idx="1"/>
          </p:nvPr>
        </p:nvPicPr>
        <p:blipFill>
          <a:blip r:embed="rId1"/>
          <a:stretch>
            <a:fillRect/>
          </a:stretch>
        </p:blipFill>
        <p:spPr>
          <a:xfrm>
            <a:off x="554355" y="815340"/>
            <a:ext cx="7779385" cy="521081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9058</Words>
  <Application>WPS Presentation</Application>
  <PresentationFormat>Widescreen</PresentationFormat>
  <Paragraphs>213</Paragraphs>
  <Slides>26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Wingdings 3</vt:lpstr>
      <vt:lpstr>Arial</vt:lpstr>
      <vt:lpstr>Times New Roman</vt:lpstr>
      <vt:lpstr>Cambria</vt:lpstr>
      <vt:lpstr>Wingdings</vt:lpstr>
      <vt:lpstr>Trebuchet MS</vt:lpstr>
      <vt:lpstr>Microsoft YaHei</vt:lpstr>
      <vt:lpstr>Arial Unicode MS</vt:lpstr>
      <vt:lpstr>Calibri</vt:lpstr>
      <vt:lpstr>Sitka Banner</vt:lpstr>
      <vt:lpstr>Facet</vt:lpstr>
      <vt:lpstr>	Sensor Based Sign Language To Speech Converter</vt:lpstr>
      <vt:lpstr>PowerPoint 演示文稿</vt:lpstr>
      <vt:lpstr>Aim:</vt:lpstr>
      <vt:lpstr>Objectives</vt:lpstr>
      <vt:lpstr>Methodology</vt:lpstr>
      <vt:lpstr>Algorithm FlowChart</vt:lpstr>
      <vt:lpstr>PowerPoint 演示文稿</vt:lpstr>
      <vt:lpstr>Block Diagram :</vt:lpstr>
      <vt:lpstr>Implemented Circuit</vt:lpstr>
      <vt:lpstr>Setup:</vt:lpstr>
      <vt:lpstr>PowerPoint 演示文稿</vt:lpstr>
      <vt:lpstr>Moving Averge Filter:</vt:lpstr>
      <vt:lpstr>Outputs after filtering: </vt:lpstr>
      <vt:lpstr>PowerPoint 演示文稿</vt:lpstr>
      <vt:lpstr>1. Moving Averge Filter:</vt:lpstr>
      <vt:lpstr>Accelerometer Readings:</vt:lpstr>
      <vt:lpstr>PowerPoint 演示文稿</vt:lpstr>
      <vt:lpstr>PowerPoint 演示文稿</vt:lpstr>
      <vt:lpstr>American sign Language</vt:lpstr>
      <vt:lpstr>PowerPoint 演示文稿</vt:lpstr>
      <vt:lpstr>Demonstration:</vt:lpstr>
      <vt:lpstr>PowerPoint 演示文稿</vt:lpstr>
      <vt:lpstr>Conclusion: 	</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TO SPEECH CONVERTER</dc:title>
  <dc:creator>Supriya Chakilam</dc:creator>
  <cp:lastModifiedBy>asopi</cp:lastModifiedBy>
  <cp:revision>101</cp:revision>
  <dcterms:created xsi:type="dcterms:W3CDTF">2021-04-22T11:33:00Z</dcterms:created>
  <dcterms:modified xsi:type="dcterms:W3CDTF">2023-03-24T16:35:40Z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E5D44EA1246B424AA7BAA2CBC3F9FFF8</vt:lpwstr>
  </property>
</Properties>
</file>