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handoutMasterIdLst>
    <p:handoutMasterId r:id="rId18"/>
  </p:handoutMasterIdLst>
  <p:sldIdLst>
    <p:sldId id="288" r:id="rId2"/>
    <p:sldId id="309" r:id="rId3"/>
    <p:sldId id="296" r:id="rId4"/>
    <p:sldId id="297" r:id="rId5"/>
    <p:sldId id="299" r:id="rId6"/>
    <p:sldId id="319" r:id="rId7"/>
    <p:sldId id="320" r:id="rId8"/>
    <p:sldId id="321" r:id="rId9"/>
    <p:sldId id="322" r:id="rId10"/>
    <p:sldId id="315" r:id="rId11"/>
    <p:sldId id="323" r:id="rId12"/>
    <p:sldId id="317" r:id="rId13"/>
    <p:sldId id="318" r:id="rId14"/>
    <p:sldId id="324" r:id="rId15"/>
    <p:sldId id="29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45"/>
    <a:srgbClr val="305CD8"/>
    <a:srgbClr val="F38BD8"/>
    <a:srgbClr val="234BBB"/>
    <a:srgbClr val="D6AD00"/>
    <a:srgbClr val="B4005A"/>
    <a:srgbClr val="872D5A"/>
    <a:srgbClr val="FE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6344" autoAdjust="0"/>
  </p:normalViewPr>
  <p:slideViewPr>
    <p:cSldViewPr>
      <p:cViewPr varScale="1">
        <p:scale>
          <a:sx n="93" d="100"/>
          <a:sy n="93" d="100"/>
        </p:scale>
        <p:origin x="-21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BC62-7E84-44FB-9A81-3B8AD9AE521B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0A8C7-8EA1-4905-A172-D0543E9A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1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D07E4-89AF-44D2-9F2F-5F6D2623599A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597E-0796-4D04-ADC8-27184BE37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 of problem / user's work context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Model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Organization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Design and System Design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to date/ What still is left -5%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of presentation -10%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Creativity -15%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actually</a:t>
            </a:r>
            <a:r>
              <a:rPr lang="en-US" baseline="0" dirty="0" smtClean="0"/>
              <a:t> demo – use data set that required sensitive calibration.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Report – known problems; deviations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6A8B-52D2-4FB9-BB2D-A053F589DABE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21" name="Picture 1" descr="C:\Users\Anne\Desktop\Midwestern State University PPT footnote.PNG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9000"/>
          </a:blip>
          <a:srcRect t="18688"/>
          <a:stretch>
            <a:fillRect/>
          </a:stretch>
        </p:blipFill>
        <p:spPr bwMode="auto">
          <a:xfrm>
            <a:off x="457200" y="6096000"/>
            <a:ext cx="8229600" cy="6630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5943600" cy="1470025"/>
          </a:xfrm>
        </p:spPr>
        <p:txBody>
          <a:bodyPr>
            <a:normAutofit/>
          </a:bodyPr>
          <a:lstStyle/>
          <a:p>
            <a:r>
              <a:rPr lang="en-US" sz="3800" dirty="0" smtClean="0"/>
              <a:t>Image Processing Tool: Version 2.0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24200"/>
            <a:ext cx="5867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305CD8"/>
                </a:solidFill>
              </a:rPr>
              <a:t>The A Team</a:t>
            </a:r>
          </a:p>
          <a:p>
            <a:r>
              <a:rPr lang="en-US" sz="2800" b="1" dirty="0" smtClean="0">
                <a:solidFill>
                  <a:srgbClr val="305CD8"/>
                </a:solidFill>
              </a:rPr>
              <a:t>Sanan Aamir, Romando Garcia, </a:t>
            </a:r>
          </a:p>
          <a:p>
            <a:r>
              <a:rPr lang="en-US" sz="2800" b="1" dirty="0" smtClean="0">
                <a:solidFill>
                  <a:srgbClr val="305CD8"/>
                </a:solidFill>
              </a:rPr>
              <a:t>Anne Lam, James Rowe, Hieu Tran</a:t>
            </a:r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Presentation</a:t>
            </a: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 4, 2015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82" name="AutoShape 2" descr="Displaying TheAT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Displaying TheAT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5" name="Picture 5" descr="C:\Users\Anne\Desktop\TheA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609600"/>
            <a:ext cx="2587625" cy="258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– </a:t>
            </a:r>
            <a:r>
              <a:rPr lang="en-US" dirty="0" err="1" smtClean="0"/>
              <a:t>Sanan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had more time?</a:t>
            </a:r>
          </a:p>
          <a:p>
            <a:endParaRPr lang="en-US" dirty="0" smtClean="0"/>
          </a:p>
          <a:p>
            <a:r>
              <a:rPr lang="en-US" dirty="0" smtClean="0"/>
              <a:t>What if we could start over?</a:t>
            </a:r>
          </a:p>
          <a:p>
            <a:endParaRPr lang="en-US" dirty="0" smtClean="0"/>
          </a:p>
          <a:p>
            <a:r>
              <a:rPr lang="en-US" dirty="0" smtClean="0"/>
              <a:t>What we learned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– Anne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if we had more time?</a:t>
            </a:r>
          </a:p>
          <a:p>
            <a:pPr lvl="1"/>
            <a:r>
              <a:rPr lang="en-US" dirty="0" smtClean="0"/>
              <a:t>Improve processing time, design of interface (change color scheme of form), ensure customer satisfaction</a:t>
            </a:r>
          </a:p>
          <a:p>
            <a:r>
              <a:rPr lang="en-US" dirty="0" smtClean="0"/>
              <a:t>What if we could start over?</a:t>
            </a:r>
          </a:p>
          <a:p>
            <a:pPr lvl="1"/>
            <a:r>
              <a:rPr lang="en-US" dirty="0" smtClean="0"/>
              <a:t>Would start coding sooner</a:t>
            </a:r>
          </a:p>
          <a:p>
            <a:pPr lvl="1"/>
            <a:r>
              <a:rPr lang="en-US" dirty="0" smtClean="0"/>
              <a:t>Plan/work on more defined, divided goals/milestones</a:t>
            </a:r>
          </a:p>
          <a:p>
            <a:pPr lvl="1"/>
            <a:r>
              <a:rPr lang="en-US" dirty="0" smtClean="0"/>
              <a:t>Interact more with customer</a:t>
            </a:r>
          </a:p>
          <a:p>
            <a:r>
              <a:rPr lang="en-US" dirty="0" smtClean="0"/>
              <a:t>What I learned</a:t>
            </a:r>
          </a:p>
          <a:p>
            <a:pPr lvl="1"/>
            <a:r>
              <a:rPr lang="en-US" dirty="0" smtClean="0"/>
              <a:t>Image processing/manipulation through C#</a:t>
            </a:r>
          </a:p>
          <a:p>
            <a:pPr lvl="1"/>
            <a:r>
              <a:rPr lang="en-US" dirty="0" smtClean="0"/>
              <a:t>Software Engineering Documentation</a:t>
            </a:r>
          </a:p>
          <a:p>
            <a:pPr lvl="1"/>
            <a:r>
              <a:rPr lang="en-US" dirty="0" smtClean="0"/>
              <a:t>Team work/brainstorming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– </a:t>
            </a:r>
            <a:r>
              <a:rPr lang="en-US" dirty="0" err="1" smtClean="0"/>
              <a:t>Romando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had more time?</a:t>
            </a:r>
          </a:p>
          <a:p>
            <a:endParaRPr lang="en-US" dirty="0" smtClean="0"/>
          </a:p>
          <a:p>
            <a:r>
              <a:rPr lang="en-US" dirty="0" smtClean="0"/>
              <a:t>What if we could start over?</a:t>
            </a:r>
          </a:p>
          <a:p>
            <a:endParaRPr lang="en-US" dirty="0" smtClean="0"/>
          </a:p>
          <a:p>
            <a:r>
              <a:rPr lang="en-US" dirty="0" smtClean="0"/>
              <a:t>What we learned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– James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had more time?</a:t>
            </a:r>
          </a:p>
          <a:p>
            <a:pPr lvl="1"/>
            <a:r>
              <a:rPr lang="en-US" dirty="0" smtClean="0"/>
              <a:t>Further optimization of process time</a:t>
            </a:r>
            <a:endParaRPr lang="en-US" dirty="0" smtClean="0"/>
          </a:p>
          <a:p>
            <a:r>
              <a:rPr lang="en-US" dirty="0" smtClean="0"/>
              <a:t>What if we could start over?</a:t>
            </a:r>
          </a:p>
          <a:p>
            <a:pPr lvl="1"/>
            <a:r>
              <a:rPr lang="en-US" dirty="0" smtClean="0"/>
              <a:t>Collaborate with customer more often</a:t>
            </a:r>
          </a:p>
          <a:p>
            <a:pPr lvl="1"/>
            <a:r>
              <a:rPr lang="en-US" dirty="0" smtClean="0"/>
              <a:t>Consider an Agile development approach</a:t>
            </a:r>
            <a:endParaRPr lang="en-US" dirty="0" smtClean="0"/>
          </a:p>
          <a:p>
            <a:r>
              <a:rPr lang="en-US" smtClean="0"/>
              <a:t>What </a:t>
            </a:r>
            <a:r>
              <a:rPr lang="en-US" smtClean="0"/>
              <a:t>I </a:t>
            </a:r>
            <a:r>
              <a:rPr lang="en-US" dirty="0" smtClean="0"/>
              <a:t>learned</a:t>
            </a:r>
          </a:p>
          <a:p>
            <a:pPr lvl="1"/>
            <a:r>
              <a:rPr lang="en-US" dirty="0"/>
              <a:t>Proper software development process</a:t>
            </a:r>
          </a:p>
          <a:p>
            <a:pPr lvl="1"/>
            <a:r>
              <a:rPr lang="en-US" dirty="0" smtClean="0"/>
              <a:t>Practical use of multithreading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is overall success</a:t>
            </a:r>
          </a:p>
          <a:p>
            <a:pPr lvl="1"/>
            <a:r>
              <a:rPr lang="en-US" sz="3600" dirty="0" smtClean="0"/>
              <a:t>Almost all goals achieved</a:t>
            </a:r>
          </a:p>
          <a:p>
            <a:pPr lvl="1"/>
            <a:r>
              <a:rPr lang="en-US" sz="3600" dirty="0" smtClean="0"/>
              <a:t>Accurate results</a:t>
            </a:r>
          </a:p>
          <a:p>
            <a:pPr lvl="1"/>
            <a:r>
              <a:rPr lang="en-US" sz="3600" dirty="0" smtClean="0"/>
              <a:t>Highly automated (Little user interaction)</a:t>
            </a:r>
          </a:p>
          <a:p>
            <a:pPr lvl="1"/>
            <a:r>
              <a:rPr lang="en-US" sz="3600" dirty="0" smtClean="0"/>
              <a:t>Structured development process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174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799"/>
          </a:xfrm>
        </p:spPr>
        <p:txBody>
          <a:bodyPr>
            <a:normAutofit/>
          </a:bodyPr>
          <a:lstStyle/>
          <a:p>
            <a:r>
              <a:rPr lang="en-US" dirty="0" smtClean="0"/>
              <a:t>"The Leidenfrost Effect: How to Make a Liquid Levitate." </a:t>
            </a:r>
            <a:r>
              <a:rPr lang="en-US" i="1" dirty="0" smtClean="0"/>
              <a:t>YouTube</a:t>
            </a:r>
            <a:r>
              <a:rPr lang="en-US" dirty="0" smtClean="0"/>
              <a:t>. YouTube, </a:t>
            </a:r>
            <a:r>
              <a:rPr lang="en-US" dirty="0" err="1" smtClean="0"/>
              <a:t>n.d</a:t>
            </a:r>
            <a:r>
              <a:rPr lang="en-US" dirty="0" smtClean="0"/>
              <a:t>. Web. 10 Mar. 2015.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57400" y="4800600"/>
            <a:ext cx="518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48006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System Architecture </a:t>
            </a:r>
          </a:p>
          <a:p>
            <a:r>
              <a:rPr lang="en-US" dirty="0" smtClean="0"/>
              <a:t>Version 1.0 and new objectives in Version 2.0</a:t>
            </a:r>
          </a:p>
          <a:p>
            <a:r>
              <a:rPr lang="en-US" dirty="0" smtClean="0"/>
              <a:t>Plan</a:t>
            </a:r>
          </a:p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Work-to-date and 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Leidenfrost Effect</a:t>
            </a:r>
          </a:p>
          <a:p>
            <a:pPr lvl="1"/>
            <a:r>
              <a:rPr lang="en-US" dirty="0" smtClean="0"/>
              <a:t>Heating a liquid droplet above its boiling point creates a vapor pillow of its own gases underneath it</a:t>
            </a:r>
          </a:p>
          <a:p>
            <a:r>
              <a:rPr lang="en-US" dirty="0" smtClean="0"/>
              <a:t>With little friction between vapor and surface, slight disturbances move the droplet</a:t>
            </a:r>
          </a:p>
          <a:p>
            <a:r>
              <a:rPr lang="en-US" dirty="0" smtClean="0"/>
              <a:t>Ratchet surface gives just the right disturbance to control the movement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786548"/>
            <a:ext cx="2971800" cy="163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148748"/>
            <a:ext cx="3048000" cy="164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Potential uses in micro-cooling</a:t>
            </a:r>
          </a:p>
          <a:p>
            <a:r>
              <a:rPr lang="en-US" dirty="0" smtClean="0"/>
              <a:t>Customers, Dr. Ok and Dr. </a:t>
            </a:r>
            <a:r>
              <a:rPr lang="en-US" dirty="0" err="1" smtClean="0"/>
              <a:t>Guo</a:t>
            </a:r>
            <a:r>
              <a:rPr lang="en-US" dirty="0" smtClean="0"/>
              <a:t>, require data on droplet kinetics</a:t>
            </a:r>
          </a:p>
          <a:p>
            <a:r>
              <a:rPr lang="en-US" dirty="0" smtClean="0"/>
              <a:t>Collect data from images taken through high-speed camera</a:t>
            </a:r>
            <a:endParaRPr lang="en-US" dirty="0"/>
          </a:p>
        </p:txBody>
      </p:sp>
      <p:pic>
        <p:nvPicPr>
          <p:cNvPr id="3074" name="Picture 2" descr="C:\xampp5.6\htdocs\Github\ImageProcessing\test data\F00026.T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362200"/>
            <a:ext cx="3505200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3" name="Picture 2" descr="C:\Users\Anne\Desktop\Software Engineering\system architec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274804"/>
            <a:ext cx="4672756" cy="465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7"/>
          <p:cNvSpPr txBox="1"/>
          <p:nvPr/>
        </p:nvSpPr>
        <p:spPr>
          <a:xfrm>
            <a:off x="6781800" y="4242140"/>
            <a:ext cx="660934" cy="4616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Load Images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6248400" y="4472973"/>
            <a:ext cx="533400" cy="45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12"/>
          <p:cNvSpPr txBox="1"/>
          <p:nvPr/>
        </p:nvSpPr>
        <p:spPr>
          <a:xfrm>
            <a:off x="6781800" y="4775539"/>
            <a:ext cx="1143000" cy="4616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Name Output File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6248400" y="5006372"/>
            <a:ext cx="533400" cy="1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/>
          <p:cNvSpPr txBox="1"/>
          <p:nvPr/>
        </p:nvSpPr>
        <p:spPr>
          <a:xfrm>
            <a:off x="6629400" y="5389604"/>
            <a:ext cx="990600" cy="2769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Run data set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6172200" y="5528104"/>
            <a:ext cx="457200" cy="1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/>
          <p:cNvSpPr txBox="1"/>
          <p:nvPr/>
        </p:nvSpPr>
        <p:spPr>
          <a:xfrm>
            <a:off x="838200" y="5313404"/>
            <a:ext cx="965734" cy="6463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Calibrate Processed Image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1803934" y="5465806"/>
            <a:ext cx="1015465" cy="17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26"/>
          <p:cNvSpPr txBox="1"/>
          <p:nvPr/>
        </p:nvSpPr>
        <p:spPr>
          <a:xfrm>
            <a:off x="2590800" y="5694404"/>
            <a:ext cx="660934" cy="83099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Enter frames per second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3251734" y="5618208"/>
            <a:ext cx="1015465" cy="491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0"/>
          <p:cNvSpPr txBox="1"/>
          <p:nvPr/>
        </p:nvSpPr>
        <p:spPr>
          <a:xfrm>
            <a:off x="4267200" y="5766137"/>
            <a:ext cx="990600" cy="101566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Enter distance between base/needle if known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762500" y="5618203"/>
            <a:ext cx="419099" cy="147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0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Deviations from 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Efficiency may not be improved </a:t>
            </a:r>
          </a:p>
          <a:p>
            <a:pPr lvl="1"/>
            <a:r>
              <a:rPr lang="en-US" dirty="0" smtClean="0"/>
              <a:t>Processing time up to 2.5x longer </a:t>
            </a:r>
            <a:r>
              <a:rPr lang="en-US" dirty="0" err="1" smtClean="0"/>
              <a:t>vs</a:t>
            </a:r>
            <a:r>
              <a:rPr lang="en-US" dirty="0" smtClean="0"/>
              <a:t> Version 1.0</a:t>
            </a:r>
          </a:p>
          <a:p>
            <a:pPr lvl="1"/>
            <a:r>
              <a:rPr lang="en-US" dirty="0" smtClean="0"/>
              <a:t>From ~1 min to ~2 min</a:t>
            </a:r>
          </a:p>
          <a:p>
            <a:pPr lvl="1"/>
            <a:r>
              <a:rPr lang="en-US" dirty="0" smtClean="0"/>
              <a:t>But more robust, accurate</a:t>
            </a:r>
          </a:p>
          <a:p>
            <a:r>
              <a:rPr lang="en-US" dirty="0" smtClean="0"/>
              <a:t>Determined location of needle/ratchet for each image</a:t>
            </a:r>
          </a:p>
          <a:p>
            <a:pPr lvl="1"/>
            <a:r>
              <a:rPr lang="en-US" dirty="0" smtClean="0"/>
              <a:t>No need for consideration of camera position – can safely assume is constant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Known problems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Run – Stop – Run again sequence may interrupt thread processes – cause crash</a:t>
            </a:r>
          </a:p>
          <a:p>
            <a:r>
              <a:rPr lang="en-US" dirty="0" smtClean="0"/>
              <a:t>Similar issue with Exiting Tool during IO</a:t>
            </a:r>
          </a:p>
          <a:p>
            <a:r>
              <a:rPr lang="en-US" dirty="0" smtClean="0"/>
              <a:t>Base/Needle height may not be measured accurately, will affect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Source of bugs difficult to pinpoint</a:t>
            </a:r>
          </a:p>
          <a:p>
            <a:r>
              <a:rPr lang="en-US" sz="4000" dirty="0" smtClean="0"/>
              <a:t>UI changed fairly often</a:t>
            </a:r>
          </a:p>
          <a:p>
            <a:r>
              <a:rPr lang="en-US" sz="4000" dirty="0" smtClean="0"/>
              <a:t>Implementation phase longer than expected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Overall speed is slower</a:t>
            </a:r>
          </a:p>
          <a:p>
            <a:r>
              <a:rPr lang="en-US" sz="4000" dirty="0" smtClean="0"/>
              <a:t>Microsoft Excel is required</a:t>
            </a:r>
          </a:p>
          <a:p>
            <a:r>
              <a:rPr lang="en-US" sz="4000" dirty="0" smtClean="0"/>
              <a:t>Fine-tuning results consists of adjusting black/white calibration value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600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2195</TotalTime>
  <Words>526</Words>
  <Application>Microsoft Office PowerPoint</Application>
  <PresentationFormat>On-screen Show (4:3)</PresentationFormat>
  <Paragraphs>108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Image Processing Tool: Version 2.0</vt:lpstr>
      <vt:lpstr>Outline</vt:lpstr>
      <vt:lpstr>Introduction</vt:lpstr>
      <vt:lpstr>Our objective</vt:lpstr>
      <vt:lpstr>System Architecture</vt:lpstr>
      <vt:lpstr>Demonstration</vt:lpstr>
      <vt:lpstr>Test Report</vt:lpstr>
      <vt:lpstr>Deployment Issues</vt:lpstr>
      <vt:lpstr>Project Deviations</vt:lpstr>
      <vt:lpstr>Hypothetical – Sanan</vt:lpstr>
      <vt:lpstr>Hypothetical – Anne</vt:lpstr>
      <vt:lpstr>Hypothetical – Romando</vt:lpstr>
      <vt:lpstr>Hypothetical – James</vt:lpstr>
      <vt:lpstr>Conclusion</vt:lpstr>
      <vt:lpstr>References</vt:lpstr>
    </vt:vector>
  </TitlesOfParts>
  <Company>Midwestern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MoffettLabStudent</dc:creator>
  <cp:lastModifiedBy>Rowe</cp:lastModifiedBy>
  <cp:revision>190</cp:revision>
  <dcterms:created xsi:type="dcterms:W3CDTF">2013-06-19T17:49:49Z</dcterms:created>
  <dcterms:modified xsi:type="dcterms:W3CDTF">2015-05-04T16:51:18Z</dcterms:modified>
</cp:coreProperties>
</file>