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2"/>
  </p:notesMasterIdLst>
  <p:handoutMasterIdLst>
    <p:handoutMasterId r:id="rId23"/>
  </p:handoutMasterIdLst>
  <p:sldIdLst>
    <p:sldId id="288" r:id="rId2"/>
    <p:sldId id="309" r:id="rId3"/>
    <p:sldId id="296" r:id="rId4"/>
    <p:sldId id="297" r:id="rId5"/>
    <p:sldId id="299" r:id="rId6"/>
    <p:sldId id="298" r:id="rId7"/>
    <p:sldId id="300" r:id="rId8"/>
    <p:sldId id="301" r:id="rId9"/>
    <p:sldId id="302" r:id="rId10"/>
    <p:sldId id="303" r:id="rId11"/>
    <p:sldId id="310" r:id="rId12"/>
    <p:sldId id="311" r:id="rId13"/>
    <p:sldId id="312" r:id="rId14"/>
    <p:sldId id="304" r:id="rId15"/>
    <p:sldId id="306" r:id="rId16"/>
    <p:sldId id="305" r:id="rId17"/>
    <p:sldId id="307" r:id="rId18"/>
    <p:sldId id="308" r:id="rId19"/>
    <p:sldId id="295" r:id="rId20"/>
    <p:sldId id="31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45"/>
    <a:srgbClr val="305CD8"/>
    <a:srgbClr val="F38BD8"/>
    <a:srgbClr val="234BBB"/>
    <a:srgbClr val="D6AD00"/>
    <a:srgbClr val="B4005A"/>
    <a:srgbClr val="872D5A"/>
    <a:srgbClr val="FEBB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6344" autoAdjust="0"/>
  </p:normalViewPr>
  <p:slideViewPr>
    <p:cSldViewPr>
      <p:cViewPr varScale="1">
        <p:scale>
          <a:sx n="55" d="100"/>
          <a:sy n="55" d="100"/>
        </p:scale>
        <p:origin x="-156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2BC62-7E84-44FB-9A81-3B8AD9AE521B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0A8C7-8EA1-4905-A172-D0543E9AE3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6711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D07E4-89AF-44D2-9F2F-5F6D2623599A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5597E-0796-4D04-ADC8-27184BE37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133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597E-0796-4D04-ADC8-27184BE37C2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Description of problem / user's work context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Model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Team Organization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Design and System Design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to date/ What still is left -5%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 of presentation -10%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Creativity -15%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597E-0796-4D04-ADC8-27184BE37C2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accent1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E6A8B-52D2-4FB9-BB2D-A053F589DABE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0721" name="Picture 1" descr="C:\Users\Anne\Desktop\Midwestern State University PPT footnote.PNG"/>
          <p:cNvPicPr>
            <a:picLocks noChangeAspect="1" noChangeArrowheads="1"/>
          </p:cNvPicPr>
          <p:nvPr userDrawn="1"/>
        </p:nvPicPr>
        <p:blipFill>
          <a:blip r:embed="rId1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9000"/>
          </a:blip>
          <a:srcRect t="18688"/>
          <a:stretch>
            <a:fillRect/>
          </a:stretch>
        </p:blipFill>
        <p:spPr bwMode="auto">
          <a:xfrm>
            <a:off x="457200" y="6096000"/>
            <a:ext cx="8229600" cy="66307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file:///C:\Users\Anne\Desktop\TestDataProcessedVideo.mp4" TargetMode="External"/><Relationship Id="rId1" Type="http://schemas.openxmlformats.org/officeDocument/2006/relationships/video" Target="file:///C:\Users\Anne\Desktop\TestDataVideo.mp4" TargetMode="Externa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914400"/>
            <a:ext cx="5943600" cy="1470025"/>
          </a:xfrm>
        </p:spPr>
        <p:txBody>
          <a:bodyPr>
            <a:normAutofit/>
          </a:bodyPr>
          <a:lstStyle/>
          <a:p>
            <a:r>
              <a:rPr lang="en-US" sz="3800" dirty="0" smtClean="0"/>
              <a:t>Image Processing Tool: Version 2.0</a:t>
            </a:r>
            <a:endParaRPr lang="en-US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124200"/>
            <a:ext cx="58674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305CD8"/>
                </a:solidFill>
              </a:rPr>
              <a:t>The A Team</a:t>
            </a:r>
          </a:p>
          <a:p>
            <a:r>
              <a:rPr lang="en-US" sz="2800" b="1" dirty="0" smtClean="0">
                <a:solidFill>
                  <a:srgbClr val="305CD8"/>
                </a:solidFill>
              </a:rPr>
              <a:t>Sanan Aamir, Romando Garcia, </a:t>
            </a:r>
          </a:p>
          <a:p>
            <a:r>
              <a:rPr lang="en-US" sz="2800" b="1" dirty="0" smtClean="0">
                <a:solidFill>
                  <a:srgbClr val="305CD8"/>
                </a:solidFill>
              </a:rPr>
              <a:t>Anne Lam, James Rowe, Hieu Tran</a:t>
            </a:r>
          </a:p>
          <a:p>
            <a:endParaRPr lang="en-US" sz="2800" b="1" dirty="0" smtClean="0"/>
          </a:p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Final Presentation</a:t>
            </a:r>
            <a:endParaRPr lang="en-US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March 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2015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482" name="AutoShape 2" descr="Displaying TheATe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Displaying TheATe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85" name="Picture 5" descr="C:\Users\Anne\Desktop\TheATe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609600"/>
            <a:ext cx="2587625" cy="2587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James Rowe as Team Leader</a:t>
            </a:r>
          </a:p>
          <a:p>
            <a:r>
              <a:rPr lang="en-US" dirty="0" smtClean="0"/>
              <a:t>Controlled, Decentralized</a:t>
            </a:r>
          </a:p>
          <a:p>
            <a:r>
              <a:rPr lang="en-US" dirty="0" smtClean="0"/>
              <a:t>All members contribute to documentation via primary authoring or editing</a:t>
            </a:r>
          </a:p>
          <a:p>
            <a:r>
              <a:rPr lang="en-US" dirty="0" smtClean="0"/>
              <a:t>Coding split based on functionality, </a:t>
            </a:r>
          </a:p>
          <a:p>
            <a:pPr lvl="1"/>
            <a:r>
              <a:rPr lang="en-US" dirty="0" smtClean="0"/>
              <a:t>Two pairs of partners focusing on a set of features</a:t>
            </a:r>
          </a:p>
          <a:p>
            <a:pPr lvl="1"/>
            <a:r>
              <a:rPr lang="en-US" dirty="0" smtClean="0"/>
              <a:t>James/Romando Garcia and Anne Lam/Sanan Aamir</a:t>
            </a:r>
          </a:p>
          <a:p>
            <a:r>
              <a:rPr lang="en-US" dirty="0" smtClean="0"/>
              <a:t>Hieu Tran - testing and documentation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Plan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352800" cy="4525963"/>
          </a:xfrm>
        </p:spPr>
        <p:txBody>
          <a:bodyPr/>
          <a:lstStyle/>
          <a:p>
            <a:r>
              <a:rPr lang="en-US" dirty="0" smtClean="0"/>
              <a:t>Visual Studio &amp; C#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for Version Control and Project Storage</a:t>
            </a:r>
          </a:p>
          <a:p>
            <a:r>
              <a:rPr lang="en-US" dirty="0" smtClean="0"/>
              <a:t>Communicate often, formal meetings weekly</a:t>
            </a:r>
            <a:endParaRPr lang="en-US" dirty="0"/>
          </a:p>
        </p:txBody>
      </p:sp>
      <p:pic>
        <p:nvPicPr>
          <p:cNvPr id="5" name="Content Placeholder 4" descr="Macintosh HD:Users:watdahieu:Dropbox:Gant.png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00200"/>
            <a:ext cx="4800600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962400" y="56388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Task Network Diagram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Line</a:t>
            </a:r>
            <a:endParaRPr lang="en-US" dirty="0"/>
          </a:p>
        </p:txBody>
      </p:sp>
      <p:pic>
        <p:nvPicPr>
          <p:cNvPr id="3" name="Picture 2" descr="Macintosh HD:Users:watdahieu:Dropbox:Timeline.png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517" y="1333500"/>
            <a:ext cx="6400483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Diagram</a:t>
            </a:r>
            <a:endParaRPr lang="en-US" dirty="0"/>
          </a:p>
        </p:txBody>
      </p:sp>
      <p:pic>
        <p:nvPicPr>
          <p:cNvPr id="3" name="Picture 2" descr="Macintosh HD:Users:watdahieu:Dropbox:Network1.png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4953000" cy="39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Macintosh HD:Users:watdahieu:Dropbox:Network2.png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8051" b="3846"/>
          <a:stretch>
            <a:fillRect/>
          </a:stretch>
        </p:blipFill>
        <p:spPr bwMode="auto">
          <a:xfrm>
            <a:off x="4953000" y="1600200"/>
            <a:ext cx="41910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Design</a:t>
            </a:r>
            <a:endParaRPr lang="en-US" dirty="0"/>
          </a:p>
        </p:txBody>
      </p:sp>
      <p:pic>
        <p:nvPicPr>
          <p:cNvPr id="4" name="Content Placeholder 3" descr="Macintosh HD:Users:watdahieu:Desktop:Software:IP:A Team Documents:Diagram:UIscreenshot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95400"/>
            <a:ext cx="50292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Use Case Diagram</a:t>
            </a:r>
            <a:endParaRPr lang="en-US" dirty="0"/>
          </a:p>
        </p:txBody>
      </p:sp>
      <p:pic>
        <p:nvPicPr>
          <p:cNvPr id="5" name="Content Placeholder 3" descr="UseCas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62315" r="-62315"/>
          <a:stretch>
            <a:fillRect/>
          </a:stretch>
        </p:blipFill>
        <p:spPr>
          <a:xfrm>
            <a:off x="304800" y="1600200"/>
            <a:ext cx="8042276" cy="4343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Sequence Diagram</a:t>
            </a:r>
            <a:endParaRPr lang="en-US" dirty="0"/>
          </a:p>
        </p:txBody>
      </p:sp>
      <p:pic>
        <p:nvPicPr>
          <p:cNvPr id="4" name="Content Placeholder 3" descr="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47800"/>
            <a:ext cx="6963020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Class Diagram</a:t>
            </a:r>
            <a:endParaRPr lang="en-US" dirty="0"/>
          </a:p>
        </p:txBody>
      </p:sp>
      <p:pic>
        <p:nvPicPr>
          <p:cNvPr id="3" name="Picture 2" descr="Class Diagr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95400"/>
            <a:ext cx="7266989" cy="5247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Accomplished</a:t>
            </a:r>
          </a:p>
          <a:p>
            <a:pPr lvl="1"/>
            <a:r>
              <a:rPr lang="en-US" sz="2800" dirty="0" smtClean="0"/>
              <a:t>Requirement Documents</a:t>
            </a:r>
          </a:p>
          <a:p>
            <a:pPr lvl="1"/>
            <a:r>
              <a:rPr lang="en-US" sz="2800" dirty="0" smtClean="0"/>
              <a:t>Planning</a:t>
            </a:r>
          </a:p>
          <a:p>
            <a:pPr lvl="1"/>
            <a:r>
              <a:rPr lang="en-US" sz="2800" dirty="0" smtClean="0"/>
              <a:t>Meetings with Client</a:t>
            </a:r>
          </a:p>
          <a:p>
            <a:pPr lvl="1"/>
            <a:r>
              <a:rPr lang="en-US" sz="2800" dirty="0" smtClean="0"/>
              <a:t>User Interface</a:t>
            </a:r>
          </a:p>
          <a:p>
            <a:pPr lvl="1"/>
            <a:r>
              <a:rPr lang="en-US" sz="2800" dirty="0" smtClean="0"/>
              <a:t>Diagrams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Future Work</a:t>
            </a:r>
          </a:p>
          <a:p>
            <a:pPr lvl="1"/>
            <a:r>
              <a:rPr lang="en-US" sz="2800" dirty="0" smtClean="0"/>
              <a:t>Prototype</a:t>
            </a:r>
          </a:p>
          <a:p>
            <a:pPr lvl="1"/>
            <a:r>
              <a:rPr lang="en-US" sz="2800" dirty="0" smtClean="0"/>
              <a:t>Testing</a:t>
            </a:r>
          </a:p>
          <a:p>
            <a:pPr lvl="1"/>
            <a:r>
              <a:rPr lang="en-US" sz="2800" dirty="0" smtClean="0"/>
              <a:t>Testing Document</a:t>
            </a:r>
          </a:p>
          <a:p>
            <a:pPr lvl="1"/>
            <a:r>
              <a:rPr lang="en-US" sz="2800" dirty="0" smtClean="0"/>
              <a:t>Final Product</a:t>
            </a:r>
          </a:p>
          <a:p>
            <a:pPr lvl="1"/>
            <a:r>
              <a:rPr lang="en-US" sz="2800" dirty="0" smtClean="0"/>
              <a:t>Final Product Presentation</a:t>
            </a:r>
          </a:p>
          <a:p>
            <a:endParaRPr lang="en-US" sz="36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799"/>
          </a:xfrm>
        </p:spPr>
        <p:txBody>
          <a:bodyPr>
            <a:normAutofit/>
          </a:bodyPr>
          <a:lstStyle/>
          <a:p>
            <a:r>
              <a:rPr lang="en-US" dirty="0" smtClean="0"/>
              <a:t>"The Leidenfrost Effect: How to Make a Liquid Levitate." </a:t>
            </a:r>
            <a:r>
              <a:rPr lang="en-US" i="1" dirty="0" smtClean="0"/>
              <a:t>YouTube</a:t>
            </a:r>
            <a:r>
              <a:rPr lang="en-US" dirty="0" smtClean="0"/>
              <a:t>. YouTube, </a:t>
            </a:r>
            <a:r>
              <a:rPr lang="en-US" dirty="0" err="1" smtClean="0"/>
              <a:t>n.d</a:t>
            </a:r>
            <a:r>
              <a:rPr lang="en-US" dirty="0" smtClean="0"/>
              <a:t>. Web. 10 Mar. 2015.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57400" y="4800600"/>
            <a:ext cx="5181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Questions?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4800600"/>
            <a:ext cx="754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System Architecture </a:t>
            </a:r>
          </a:p>
          <a:p>
            <a:r>
              <a:rPr lang="en-US" dirty="0" smtClean="0"/>
              <a:t>Version 1.0 and new objectives in Version 2.0</a:t>
            </a:r>
          </a:p>
          <a:p>
            <a:r>
              <a:rPr lang="en-US" dirty="0" smtClean="0"/>
              <a:t>Plan</a:t>
            </a:r>
          </a:p>
          <a:p>
            <a:r>
              <a:rPr lang="en-US" dirty="0" smtClean="0"/>
              <a:t>Organization</a:t>
            </a:r>
          </a:p>
          <a:p>
            <a:r>
              <a:rPr lang="en-US" dirty="0" smtClean="0"/>
              <a:t>Work-to-date and Future 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" name="TestDataVideo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0" y="1828800"/>
            <a:ext cx="4495800" cy="3371850"/>
          </a:xfrm>
          <a:prstGeom prst="rect">
            <a:avLst/>
          </a:prstGeom>
        </p:spPr>
      </p:pic>
      <p:pic>
        <p:nvPicPr>
          <p:cNvPr id="4" name="TestDataProcessedVideo.mp4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4" cstate="print"/>
          <a:stretch>
            <a:fillRect/>
          </a:stretch>
        </p:blipFill>
        <p:spPr>
          <a:xfrm>
            <a:off x="4648200" y="1828800"/>
            <a:ext cx="4495800" cy="3371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13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50292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Leidenfrost Effect</a:t>
            </a:r>
          </a:p>
          <a:p>
            <a:pPr lvl="1"/>
            <a:r>
              <a:rPr lang="en-US" dirty="0" smtClean="0"/>
              <a:t>Heating a liquid droplet above its boiling point creates a vapor pillow of its own gases underneath it</a:t>
            </a:r>
          </a:p>
          <a:p>
            <a:r>
              <a:rPr lang="en-US" dirty="0" smtClean="0"/>
              <a:t>With little friction between vapor and surface, slight disturbances move the droplet</a:t>
            </a:r>
          </a:p>
          <a:p>
            <a:r>
              <a:rPr lang="en-US" dirty="0" smtClean="0"/>
              <a:t>Ratchet surface gives just the right disturbance to control the movement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1786548"/>
            <a:ext cx="2971800" cy="1633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4148748"/>
            <a:ext cx="3048000" cy="1642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Potential uses in micro-cooling</a:t>
            </a:r>
          </a:p>
          <a:p>
            <a:r>
              <a:rPr lang="en-US" dirty="0" smtClean="0"/>
              <a:t>Customers, Dr. Ok and Dr. </a:t>
            </a:r>
            <a:r>
              <a:rPr lang="en-US" dirty="0" err="1" smtClean="0"/>
              <a:t>Guo</a:t>
            </a:r>
            <a:r>
              <a:rPr lang="en-US" dirty="0" smtClean="0"/>
              <a:t>, require data on droplet kinetics</a:t>
            </a:r>
          </a:p>
          <a:p>
            <a:r>
              <a:rPr lang="en-US" dirty="0" smtClean="0"/>
              <a:t>Collect data from images taken through high-speed camera</a:t>
            </a:r>
            <a:endParaRPr lang="en-US" dirty="0"/>
          </a:p>
        </p:txBody>
      </p:sp>
      <p:pic>
        <p:nvPicPr>
          <p:cNvPr id="3074" name="Picture 2" descr="C:\xampp5.6\htdocs\Github\ImageProcessing\test data\F00026.T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362200"/>
            <a:ext cx="3505200" cy="2628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3" name="Picture 2" descr="C:\Users\Anne\Desktop\Software Engineering\system architectur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305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Loaded folder of images</a:t>
            </a:r>
          </a:p>
          <a:p>
            <a:r>
              <a:rPr lang="en-US" dirty="0" smtClean="0"/>
              <a:t>Initially determined needle and surface location by using base image (no droplet)</a:t>
            </a:r>
          </a:p>
          <a:p>
            <a:r>
              <a:rPr lang="en-US" dirty="0" smtClean="0"/>
              <a:t>From determination, was able to isolate the drop and calculate </a:t>
            </a:r>
            <a:r>
              <a:rPr lang="en-US" dirty="0" err="1" smtClean="0"/>
              <a:t>centroid</a:t>
            </a:r>
            <a:r>
              <a:rPr lang="en-US" dirty="0" smtClean="0"/>
              <a:t>, velocity, and acceleration at each image point</a:t>
            </a:r>
          </a:p>
          <a:p>
            <a:r>
              <a:rPr lang="en-US" dirty="0" smtClean="0"/>
              <a:t>Created .</a:t>
            </a:r>
            <a:r>
              <a:rPr lang="en-US" dirty="0" err="1" smtClean="0"/>
              <a:t>csv</a:t>
            </a:r>
            <a:r>
              <a:rPr lang="en-US" dirty="0" smtClean="0"/>
              <a:t> file with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D00045"/>
                </a:solidFill>
              </a:rPr>
              <a:t>Remove</a:t>
            </a:r>
            <a:r>
              <a:rPr lang="en-US" dirty="0" smtClean="0"/>
              <a:t> use of base image</a:t>
            </a:r>
          </a:p>
          <a:p>
            <a:r>
              <a:rPr lang="en-US" dirty="0" smtClean="0"/>
              <a:t>Calculate drop </a:t>
            </a:r>
            <a:r>
              <a:rPr lang="en-US" dirty="0" smtClean="0">
                <a:solidFill>
                  <a:srgbClr val="C00000"/>
                </a:solidFill>
              </a:rPr>
              <a:t>volume</a:t>
            </a:r>
          </a:p>
          <a:p>
            <a:r>
              <a:rPr lang="en-US" dirty="0" smtClean="0"/>
              <a:t>Generate </a:t>
            </a:r>
            <a:r>
              <a:rPr lang="en-US" dirty="0" smtClean="0">
                <a:solidFill>
                  <a:srgbClr val="D00045"/>
                </a:solidFill>
              </a:rPr>
              <a:t>graphs</a:t>
            </a:r>
            <a:r>
              <a:rPr lang="en-US" dirty="0" smtClean="0"/>
              <a:t> for velocity and acceleration as a function of time</a:t>
            </a:r>
          </a:p>
          <a:p>
            <a:r>
              <a:rPr lang="en-US" dirty="0" smtClean="0"/>
              <a:t>Clean up code (unreadable)</a:t>
            </a:r>
          </a:p>
          <a:p>
            <a:r>
              <a:rPr lang="en-US" dirty="0" smtClean="0"/>
              <a:t>Make system more </a:t>
            </a:r>
            <a:r>
              <a:rPr lang="en-US" dirty="0" smtClean="0">
                <a:solidFill>
                  <a:srgbClr val="D00045"/>
                </a:solidFill>
              </a:rPr>
              <a:t>automated </a:t>
            </a:r>
            <a:r>
              <a:rPr lang="en-US" dirty="0" smtClean="0"/>
              <a:t>(less user interaction) and </a:t>
            </a:r>
            <a:r>
              <a:rPr lang="en-US" dirty="0" smtClean="0">
                <a:solidFill>
                  <a:srgbClr val="D00045"/>
                </a:solidFill>
              </a:rPr>
              <a:t>faster</a:t>
            </a:r>
          </a:p>
          <a:p>
            <a:r>
              <a:rPr lang="en-US" dirty="0" smtClean="0"/>
              <a:t>Conversion of pixel units to </a:t>
            </a:r>
            <a:r>
              <a:rPr lang="en-US" dirty="0" smtClean="0">
                <a:solidFill>
                  <a:srgbClr val="D00045"/>
                </a:solidFill>
              </a:rPr>
              <a:t>real-world units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Big-Picture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new project with OOP structure and utilize working components from Version 1</a:t>
            </a:r>
          </a:p>
          <a:p>
            <a:r>
              <a:rPr lang="en-US" dirty="0" smtClean="0"/>
              <a:t>Re-design GUI</a:t>
            </a:r>
          </a:p>
          <a:p>
            <a:r>
              <a:rPr lang="en-US" dirty="0" smtClean="0"/>
              <a:t>Use multithreading to maximize processing speed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SDLC: Waterfall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1524000"/>
          </a:xfrm>
        </p:spPr>
        <p:txBody>
          <a:bodyPr/>
          <a:lstStyle/>
          <a:p>
            <a:r>
              <a:rPr lang="en-US" dirty="0" smtClean="0"/>
              <a:t>Simple use and easy to understand style</a:t>
            </a:r>
          </a:p>
          <a:p>
            <a:r>
              <a:rPr lang="en-US" dirty="0" smtClean="0"/>
              <a:t>Requirements well established and unlikely to be significantly changed</a:t>
            </a:r>
            <a:endParaRPr lang="en-US" dirty="0"/>
          </a:p>
        </p:txBody>
      </p:sp>
      <p:pic>
        <p:nvPicPr>
          <p:cNvPr id="5" name="Content Placeholder 4" descr="Macintosh HD:Users:watdahieu:Desktop:Waterfall1.png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00400"/>
            <a:ext cx="66294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2086</TotalTime>
  <Words>440</Words>
  <Application>Microsoft Office PowerPoint</Application>
  <PresentationFormat>On-screen Show (4:3)</PresentationFormat>
  <Paragraphs>91</Paragraphs>
  <Slides>20</Slides>
  <Notes>2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Image Processing Tool: Version 2.0</vt:lpstr>
      <vt:lpstr>Outline</vt:lpstr>
      <vt:lpstr>Introduction</vt:lpstr>
      <vt:lpstr>Our objective</vt:lpstr>
      <vt:lpstr>System Architecture</vt:lpstr>
      <vt:lpstr>Previous Version</vt:lpstr>
      <vt:lpstr>New Objectives</vt:lpstr>
      <vt:lpstr>Big-Picture Plan</vt:lpstr>
      <vt:lpstr>SDLC: Waterfall Model</vt:lpstr>
      <vt:lpstr>Team Organization</vt:lpstr>
      <vt:lpstr>Additional Plan Details</vt:lpstr>
      <vt:lpstr>Time Line</vt:lpstr>
      <vt:lpstr>Network Diagram</vt:lpstr>
      <vt:lpstr>Interface Design</vt:lpstr>
      <vt:lpstr>UML Use Case Diagram</vt:lpstr>
      <vt:lpstr>UML Sequence Diagram</vt:lpstr>
      <vt:lpstr>UML Class Diagram</vt:lpstr>
      <vt:lpstr>Conclusion</vt:lpstr>
      <vt:lpstr>References</vt:lpstr>
      <vt:lpstr>Demo</vt:lpstr>
    </vt:vector>
  </TitlesOfParts>
  <Company>Midwestern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MoffettLabStudent</dc:creator>
  <cp:lastModifiedBy>Anne Lam</cp:lastModifiedBy>
  <cp:revision>189</cp:revision>
  <dcterms:created xsi:type="dcterms:W3CDTF">2013-06-19T17:49:49Z</dcterms:created>
  <dcterms:modified xsi:type="dcterms:W3CDTF">2015-04-28T02:42:41Z</dcterms:modified>
</cp:coreProperties>
</file>