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handoutMasterIdLst>
    <p:handoutMasterId r:id="rId25"/>
  </p:handoutMasterIdLst>
  <p:sldIdLst>
    <p:sldId id="338" r:id="rId2"/>
    <p:sldId id="309" r:id="rId3"/>
    <p:sldId id="296" r:id="rId4"/>
    <p:sldId id="297" r:id="rId5"/>
    <p:sldId id="325" r:id="rId6"/>
    <p:sldId id="327" r:id="rId7"/>
    <p:sldId id="328" r:id="rId8"/>
    <p:sldId id="329" r:id="rId9"/>
    <p:sldId id="331" r:id="rId10"/>
    <p:sldId id="343" r:id="rId11"/>
    <p:sldId id="332" r:id="rId12"/>
    <p:sldId id="334" r:id="rId13"/>
    <p:sldId id="335" r:id="rId14"/>
    <p:sldId id="336" r:id="rId15"/>
    <p:sldId id="340" r:id="rId16"/>
    <p:sldId id="342" r:id="rId17"/>
    <p:sldId id="339" r:id="rId18"/>
    <p:sldId id="346" r:id="rId19"/>
    <p:sldId id="347" r:id="rId20"/>
    <p:sldId id="348" r:id="rId21"/>
    <p:sldId id="32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76344" autoAdjust="0"/>
  </p:normalViewPr>
  <p:slideViewPr>
    <p:cSldViewPr>
      <p:cViewPr varScale="1">
        <p:scale>
          <a:sx n="43" d="100"/>
          <a:sy n="43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80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843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Then actually</a:t>
            </a:r>
            <a:r>
              <a:rPr lang="en-US" baseline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977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actually</a:t>
            </a:r>
            <a:r>
              <a:rPr lang="en-US" baseline="0" dirty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90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53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Report – known problems; deviations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060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F:\Image%20Processing%20Tool\TestDataProcessedVideo.mp4" TargetMode="External"/><Relationship Id="rId1" Type="http://schemas.openxmlformats.org/officeDocument/2006/relationships/video" Target="file:///F:\Image%20Processing%20Tool\TestDataVideo.mp4" TargetMode="Externa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Presentation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6, 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633" y="1600200"/>
            <a:ext cx="2176358" cy="216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8" name="Picture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600200"/>
            <a:ext cx="1053686" cy="151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399" y="1658782"/>
            <a:ext cx="2692571" cy="7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/>
          <p:cNvPicPr/>
          <p:nvPr/>
        </p:nvPicPr>
        <p:blipFill>
          <a:blip r:embed="rId6" cstate="print"/>
          <a:srcRect b="6122"/>
          <a:stretch>
            <a:fillRect/>
          </a:stretch>
        </p:blipFill>
        <p:spPr bwMode="auto">
          <a:xfrm>
            <a:off x="3581400" y="2344582"/>
            <a:ext cx="2743201" cy="13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8"/>
          <p:cNvPicPr/>
          <p:nvPr/>
        </p:nvPicPr>
        <p:blipFill>
          <a:blip r:embed="rId7" cstate="print"/>
          <a:srcRect b="11814"/>
          <a:stretch>
            <a:fillRect/>
          </a:stretch>
        </p:blipFill>
        <p:spPr bwMode="auto">
          <a:xfrm>
            <a:off x="6248400" y="1600200"/>
            <a:ext cx="251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9"/>
          <p:cNvPicPr/>
          <p:nvPr/>
        </p:nvPicPr>
        <p:blipFill>
          <a:blip r:embed="rId8" cstate="print"/>
          <a:srcRect l="1278" r="2985" b="4306"/>
          <a:stretch>
            <a:fillRect/>
          </a:stretch>
        </p:blipFill>
        <p:spPr bwMode="auto">
          <a:xfrm>
            <a:off x="228600" y="3733800"/>
            <a:ext cx="2662911" cy="198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3810000"/>
            <a:ext cx="3006622" cy="17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3810000"/>
            <a:ext cx="1803323" cy="1421850"/>
          </a:xfrm>
          <a:prstGeom prst="rect">
            <a:avLst/>
          </a:prstGeom>
          <a:noFill/>
        </p:spPr>
      </p:pic>
      <p:pic>
        <p:nvPicPr>
          <p:cNvPr id="2050" name="Picture 4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39000" y="3962400"/>
            <a:ext cx="1603918" cy="1621257"/>
          </a:xfrm>
          <a:prstGeom prst="rect">
            <a:avLst/>
          </a:prstGeom>
          <a:noFill/>
        </p:spPr>
      </p:pic>
      <p:pic>
        <p:nvPicPr>
          <p:cNvPr id="2049" name="Picture 4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0800" y="3886200"/>
            <a:ext cx="1556110" cy="1539901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61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in the Results</a:t>
            </a:r>
            <a:endParaRPr lang="en-US" dirty="0"/>
          </a:p>
        </p:txBody>
      </p:sp>
      <p:pic>
        <p:nvPicPr>
          <p:cNvPr id="5" name="TestData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1828800"/>
            <a:ext cx="4597400" cy="3448050"/>
          </a:xfrm>
          <a:prstGeom prst="rect">
            <a:avLst/>
          </a:prstGeom>
        </p:spPr>
      </p:pic>
      <p:pic>
        <p:nvPicPr>
          <p:cNvPr id="6" name="TestDataProcessedVideo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572000" y="1828800"/>
            <a:ext cx="459740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391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Tracks the location of drop by following </a:t>
            </a:r>
            <a:r>
              <a:rPr lang="en-US" sz="2800" dirty="0" err="1" smtClean="0"/>
              <a:t>centroid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Determines location of needle/base automatically – able to fine tune</a:t>
            </a:r>
          </a:p>
          <a:p>
            <a:pPr>
              <a:buNone/>
            </a:pPr>
            <a:r>
              <a:rPr lang="en-US" sz="2800" dirty="0" smtClean="0"/>
              <a:t>Does not require base image</a:t>
            </a:r>
          </a:p>
          <a:p>
            <a:pPr>
              <a:buNone/>
            </a:pPr>
            <a:r>
              <a:rPr lang="en-US" sz="2800" dirty="0" smtClean="0"/>
              <a:t>Obtains volume and all required kinematics</a:t>
            </a:r>
          </a:p>
          <a:p>
            <a:pPr>
              <a:buNone/>
            </a:pPr>
            <a:r>
              <a:rPr lang="en-US" sz="2800" dirty="0" smtClean="0"/>
              <a:t>Outputs to Excel</a:t>
            </a:r>
          </a:p>
          <a:p>
            <a:pPr>
              <a:buNone/>
            </a:pPr>
            <a:r>
              <a:rPr lang="en-US" sz="2800" dirty="0" smtClean="0"/>
              <a:t>Generates plots as a function of time</a:t>
            </a:r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2642"/>
            <a:ext cx="457200" cy="461528"/>
          </a:xfrm>
          <a:prstGeom prst="rect">
            <a:avLst/>
          </a:prstGeom>
          <a:noFill/>
        </p:spPr>
      </p:pic>
      <p:pic>
        <p:nvPicPr>
          <p:cNvPr id="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457200" cy="461528"/>
          </a:xfrm>
          <a:prstGeom prst="rect">
            <a:avLst/>
          </a:prstGeom>
          <a:noFill/>
        </p:spPr>
      </p:pic>
      <p:pic>
        <p:nvPicPr>
          <p:cNvPr id="9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30442"/>
            <a:ext cx="457200" cy="461528"/>
          </a:xfrm>
          <a:prstGeom prst="rect">
            <a:avLst/>
          </a:prstGeom>
          <a:noFill/>
        </p:spPr>
      </p:pic>
      <p:pic>
        <p:nvPicPr>
          <p:cNvPr id="10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457200" cy="461528"/>
          </a:xfrm>
          <a:prstGeom prst="rect">
            <a:avLst/>
          </a:prstGeom>
          <a:noFill/>
        </p:spPr>
      </p:pic>
      <p:pic>
        <p:nvPicPr>
          <p:cNvPr id="11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19600"/>
            <a:ext cx="457200" cy="461528"/>
          </a:xfrm>
          <a:prstGeom prst="rect">
            <a:avLst/>
          </a:prstGeom>
          <a:noFill/>
        </p:spPr>
      </p:pic>
      <p:pic>
        <p:nvPicPr>
          <p:cNvPr id="12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951558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</a:t>
            </a:r>
            <a:br>
              <a:rPr lang="en-US" dirty="0" smtClean="0"/>
            </a:br>
            <a:r>
              <a:rPr lang="en-US" dirty="0" smtClean="0"/>
              <a:t>Requirements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Removes white center in drop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457200" cy="461528"/>
          </a:xfrm>
          <a:prstGeom prst="rect">
            <a:avLst/>
          </a:prstGeom>
          <a:noFill/>
        </p:spPr>
      </p:pic>
      <p:pic>
        <p:nvPicPr>
          <p:cNvPr id="22532" name="Picture 4" descr="C:\Users\Anne\Desktop\Software Engineering\IP\drop 1\F0005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3" name="Picture 5" descr="C:\xampp5.6\htdocs\Github\ImageProcessing\test data_processed\F00057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1" name="Picture 3" descr="C:\Users\Anne\Desktop\Software Engineering\IP\drop 1\F00057bw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34" y="3048000"/>
            <a:ext cx="3047999" cy="2286000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22098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Provides accurate calculations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Known </a:t>
            </a:r>
            <a:br>
              <a:rPr lang="en-US" dirty="0" smtClean="0"/>
            </a:b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7924800" cy="42973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Interfering with Excel output before processing finishes crashes project</a:t>
            </a:r>
          </a:p>
          <a:p>
            <a:r>
              <a:rPr lang="en-US" sz="4400" dirty="0" smtClean="0"/>
              <a:t>Base/Needle </a:t>
            </a:r>
            <a:r>
              <a:rPr lang="en-US" sz="4400" dirty="0" smtClean="0"/>
              <a:t>height may not be measured accurately, will affect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Source of bugs difficult to pinpoint</a:t>
            </a:r>
          </a:p>
          <a:p>
            <a:r>
              <a:rPr lang="en-US" sz="4000" dirty="0" smtClean="0"/>
              <a:t>UI changed fairly often</a:t>
            </a:r>
          </a:p>
          <a:p>
            <a:r>
              <a:rPr lang="en-US" sz="4000" dirty="0" smtClean="0"/>
              <a:t>Implementation phase longer than 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72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Deviations – Unsatisfied 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7244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Efficiency may not be improved </a:t>
            </a:r>
          </a:p>
          <a:p>
            <a:pPr lvl="1"/>
            <a:r>
              <a:rPr lang="en-US" dirty="0" smtClean="0"/>
              <a:t>Processing time up to 2.5x longer </a:t>
            </a:r>
            <a:r>
              <a:rPr lang="en-US" dirty="0" err="1" smtClean="0"/>
              <a:t>vs</a:t>
            </a:r>
            <a:r>
              <a:rPr lang="en-US" dirty="0" smtClean="0"/>
              <a:t> Version 1.0</a:t>
            </a:r>
          </a:p>
          <a:p>
            <a:pPr lvl="1"/>
            <a:r>
              <a:rPr lang="en-US" dirty="0" smtClean="0"/>
              <a:t>From ~1 min to ~2 min</a:t>
            </a:r>
          </a:p>
          <a:p>
            <a:pPr lvl="1"/>
            <a:r>
              <a:rPr lang="en-US" dirty="0" smtClean="0"/>
              <a:t>But more robust, accurate</a:t>
            </a:r>
          </a:p>
          <a:p>
            <a:r>
              <a:rPr lang="en-US" dirty="0" smtClean="0"/>
              <a:t>Microsoft Excel is required &amp; table lacks the “frame number”</a:t>
            </a:r>
          </a:p>
          <a:p>
            <a:r>
              <a:rPr lang="en-US" dirty="0" smtClean="0"/>
              <a:t>Fine-tuning results consists of adjusting black/white calibration value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1200150" cy="28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984" y="2057401"/>
            <a:ext cx="74934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–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190999"/>
          </a:xfrm>
        </p:spPr>
        <p:txBody>
          <a:bodyPr/>
          <a:lstStyle/>
          <a:p>
            <a:r>
              <a:rPr lang="en-US" dirty="0" smtClean="0"/>
              <a:t>“Requirements well established” (or so we thought)</a:t>
            </a:r>
          </a:p>
          <a:p>
            <a:r>
              <a:rPr lang="en-US" dirty="0" smtClean="0"/>
              <a:t>No unit testing/testing software</a:t>
            </a:r>
          </a:p>
          <a:p>
            <a:r>
              <a:rPr lang="en-US" dirty="0" smtClean="0"/>
              <a:t>Did not follow task list timeline (wasn’t well planned in first place)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 descr="Macintosh HD:Users:watdahieu:Dropbox:Gant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886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What if we had more time?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</a:t>
            </a:r>
            <a:r>
              <a:rPr lang="en-US" sz="3200" dirty="0"/>
              <a:t>of interface (change color scheme of form, more feedback from tool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/>
              <a:t>E</a:t>
            </a:r>
            <a:r>
              <a:rPr lang="en-US" sz="3200" dirty="0" smtClean="0"/>
              <a:t>nsure </a:t>
            </a:r>
            <a:r>
              <a:rPr lang="en-US" sz="3200" dirty="0"/>
              <a:t>customer </a:t>
            </a:r>
            <a:r>
              <a:rPr lang="en-US" sz="3200" dirty="0" smtClean="0"/>
              <a:t>satisfaction</a:t>
            </a:r>
          </a:p>
          <a:p>
            <a:pPr lvl="1"/>
            <a:r>
              <a:rPr lang="en-US" sz="3200" dirty="0"/>
              <a:t>Test the project more </a:t>
            </a:r>
            <a:r>
              <a:rPr lang="en-US" sz="3200" dirty="0" smtClean="0"/>
              <a:t>thoroughly</a:t>
            </a:r>
          </a:p>
          <a:p>
            <a:pPr lvl="1"/>
            <a:r>
              <a:rPr lang="en-US" sz="3200" dirty="0"/>
              <a:t>Improve processing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41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What if we could start over?</a:t>
            </a:r>
          </a:p>
          <a:p>
            <a:pPr lvl="1"/>
            <a:r>
              <a:rPr lang="en-US" sz="3600" dirty="0"/>
              <a:t>Begin testing </a:t>
            </a:r>
            <a:r>
              <a:rPr lang="en-US" sz="3600" dirty="0" smtClean="0"/>
              <a:t>earlier</a:t>
            </a:r>
          </a:p>
          <a:p>
            <a:pPr lvl="1"/>
            <a:r>
              <a:rPr lang="en-US" sz="3600" dirty="0"/>
              <a:t>Communicate more with clients</a:t>
            </a:r>
          </a:p>
          <a:p>
            <a:pPr lvl="1"/>
            <a:r>
              <a:rPr lang="en-US" sz="3600" dirty="0" smtClean="0"/>
              <a:t>Have </a:t>
            </a:r>
            <a:r>
              <a:rPr lang="en-US" sz="3600" dirty="0"/>
              <a:t>necessary resources</a:t>
            </a:r>
          </a:p>
          <a:p>
            <a:pPr lvl="1"/>
            <a:r>
              <a:rPr lang="en-US" sz="3600" dirty="0"/>
              <a:t>Consider an Agile development approach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40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System Architecture/Design Diagrams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 Issues</a:t>
            </a:r>
          </a:p>
          <a:p>
            <a:r>
              <a:rPr lang="en-US" dirty="0" smtClean="0"/>
              <a:t>Deviations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C:\Users\Anne\Desktop\TheATeam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What w</a:t>
            </a:r>
            <a:r>
              <a:rPr lang="en-US" sz="4000" dirty="0" smtClean="0"/>
              <a:t>e </a:t>
            </a:r>
            <a:r>
              <a:rPr lang="en-US" sz="4000" dirty="0"/>
              <a:t>learned</a:t>
            </a:r>
          </a:p>
          <a:p>
            <a:pPr lvl="1"/>
            <a:r>
              <a:rPr lang="en-US" sz="3200" dirty="0"/>
              <a:t>Teamwork</a:t>
            </a:r>
          </a:p>
          <a:p>
            <a:pPr lvl="1"/>
            <a:r>
              <a:rPr lang="en-US" sz="3200" dirty="0" smtClean="0"/>
              <a:t>Documentation </a:t>
            </a:r>
            <a:r>
              <a:rPr lang="en-US" sz="3200" dirty="0"/>
              <a:t>&amp; testing</a:t>
            </a:r>
          </a:p>
          <a:p>
            <a:pPr lvl="1"/>
            <a:r>
              <a:rPr lang="en-US" sz="3200" dirty="0"/>
              <a:t>Link components together using COM</a:t>
            </a:r>
          </a:p>
          <a:p>
            <a:pPr lvl="1"/>
            <a:r>
              <a:rPr lang="en-US" sz="3200" dirty="0"/>
              <a:t>Proper software development process</a:t>
            </a:r>
          </a:p>
          <a:p>
            <a:pPr lvl="1"/>
            <a:r>
              <a:rPr lang="en-US" sz="3200" dirty="0"/>
              <a:t>Practical use of multithreading</a:t>
            </a:r>
          </a:p>
          <a:p>
            <a:pPr lvl="1"/>
            <a:r>
              <a:rPr lang="en-US" sz="3200" dirty="0" smtClean="0"/>
              <a:t>Time management skills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75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is overall success</a:t>
            </a:r>
          </a:p>
          <a:p>
            <a:pPr lvl="1"/>
            <a:r>
              <a:rPr lang="en-US" sz="3600" dirty="0" smtClean="0"/>
              <a:t>Almost every goal achieved</a:t>
            </a:r>
          </a:p>
          <a:p>
            <a:pPr lvl="1"/>
            <a:r>
              <a:rPr lang="en-US" sz="3600" dirty="0" smtClean="0"/>
              <a:t>Accurate results</a:t>
            </a:r>
          </a:p>
          <a:p>
            <a:pPr lvl="1"/>
            <a:r>
              <a:rPr lang="en-US" sz="3600" dirty="0" smtClean="0"/>
              <a:t>Highly automated (Little user interaction)</a:t>
            </a:r>
          </a:p>
          <a:p>
            <a:pPr lvl="1"/>
            <a:r>
              <a:rPr lang="en-US" sz="3600" dirty="0" smtClean="0"/>
              <a:t>Structured development process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17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/>
              <a:t>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</a:p>
          <a:p>
            <a:r>
              <a:rPr lang="en-US" dirty="0" smtClean="0"/>
              <a:t>Potential uses in micro-cooling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000" dirty="0"/>
              <a:t>Process droplet image</a:t>
            </a:r>
          </a:p>
          <a:p>
            <a:pPr lvl="0">
              <a:defRPr/>
            </a:pPr>
            <a:r>
              <a:rPr lang="en-US" sz="3000" dirty="0"/>
              <a:t>Kinematics &amp; volume</a:t>
            </a:r>
          </a:p>
          <a:p>
            <a:pPr lvl="0">
              <a:defRPr/>
            </a:pPr>
            <a:r>
              <a:rPr lang="en-US" sz="3000" dirty="0"/>
              <a:t>Calibration</a:t>
            </a:r>
          </a:p>
          <a:p>
            <a:pPr lvl="0">
              <a:defRPr/>
            </a:pPr>
            <a:r>
              <a:rPr lang="en-US" sz="3000" dirty="0"/>
              <a:t>Pixel to real units</a:t>
            </a:r>
          </a:p>
          <a:p>
            <a:pPr lvl="0">
              <a:defRPr/>
            </a:pPr>
            <a:r>
              <a:rPr lang="en-US" sz="3000" dirty="0"/>
              <a:t>Display results in Excel</a:t>
            </a:r>
          </a:p>
          <a:p>
            <a:pPr lvl="0">
              <a:defRPr/>
            </a:pPr>
            <a:r>
              <a:rPr lang="en-US" sz="3000" dirty="0"/>
              <a:t>Visual data rep.</a:t>
            </a:r>
          </a:p>
          <a:p>
            <a:pPr lvl="0">
              <a:defRPr/>
            </a:pPr>
            <a:r>
              <a:rPr lang="en-US" sz="3000" dirty="0"/>
              <a:t>Automation &amp; performance</a:t>
            </a:r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28600" y="1371600"/>
            <a:ext cx="8534400" cy="4495800"/>
            <a:chOff x="228600" y="1371600"/>
            <a:chExt cx="8534400" cy="4495800"/>
          </a:xfrm>
        </p:grpSpPr>
        <p:pic>
          <p:nvPicPr>
            <p:cNvPr id="3" name="Picture 2" descr="C:\Users\Anne\Desktop\Software Engineering\system architecture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371600"/>
              <a:ext cx="8534400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667000" y="286184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droplet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 descr="interface_upda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2144" y="2895600"/>
              <a:ext cx="1916256" cy="1905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6" name="Picture 5" descr="use_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5638800" cy="478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6" name="Picture 5" descr="sequ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3446"/>
            <a:ext cx="9144000" cy="5058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495589" cy="541218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2286000" y="4724400"/>
            <a:ext cx="3962400" cy="1"/>
          </a:xfrm>
          <a:prstGeom prst="straightConnector1">
            <a:avLst/>
          </a:prstGeom>
          <a:ln w="127000" cap="sq">
            <a:solidFill>
              <a:schemeClr val="tx1"/>
            </a:solidFill>
            <a:headEnd type="none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24000" y="2209800"/>
            <a:ext cx="1752600" cy="1676400"/>
          </a:xfrm>
          <a:prstGeom prst="straightConnector1">
            <a:avLst/>
          </a:prstGeom>
          <a:ln w="127000" cap="sq">
            <a:solidFill>
              <a:schemeClr val="tx1"/>
            </a:solidFill>
            <a:headEnd type="none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334000" y="2209801"/>
            <a:ext cx="1828800" cy="533400"/>
          </a:xfrm>
          <a:prstGeom prst="straightConnector1">
            <a:avLst/>
          </a:prstGeom>
          <a:ln w="127000" cap="sq">
            <a:solidFill>
              <a:schemeClr val="tx1"/>
            </a:solidFill>
            <a:headEnd type="none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erface_upd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799" y="1295400"/>
            <a:ext cx="4599013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4" name="TextBox 7"/>
          <p:cNvSpPr txBox="1"/>
          <p:nvPr/>
        </p:nvSpPr>
        <p:spPr>
          <a:xfrm>
            <a:off x="6781800" y="4242140"/>
            <a:ext cx="660934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48400" y="4472973"/>
            <a:ext cx="533400" cy="45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6781800" y="4775539"/>
            <a:ext cx="11430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248400" y="5006372"/>
            <a:ext cx="533400" cy="1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629400" y="5389604"/>
            <a:ext cx="990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5528104"/>
            <a:ext cx="4572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/>
          <p:cNvSpPr txBox="1"/>
          <p:nvPr/>
        </p:nvSpPr>
        <p:spPr>
          <a:xfrm>
            <a:off x="838200" y="5313404"/>
            <a:ext cx="965734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803934" y="5465806"/>
            <a:ext cx="1015465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6"/>
          <p:cNvSpPr txBox="1"/>
          <p:nvPr/>
        </p:nvSpPr>
        <p:spPr>
          <a:xfrm>
            <a:off x="2590800" y="5694404"/>
            <a:ext cx="660934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51734" y="5618208"/>
            <a:ext cx="1015465" cy="49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0"/>
          <p:cNvSpPr txBox="1"/>
          <p:nvPr/>
        </p:nvSpPr>
        <p:spPr>
          <a:xfrm>
            <a:off x="4267200" y="5766137"/>
            <a:ext cx="990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762500" y="5618203"/>
            <a:ext cx="419099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</TotalTime>
  <Words>539</Words>
  <Application>Microsoft Office PowerPoint</Application>
  <PresentationFormat>On-screen Show (4:3)</PresentationFormat>
  <Paragraphs>123</Paragraphs>
  <Slides>22</Slides>
  <Notes>6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Image Processing Tool: Version 2.0</vt:lpstr>
      <vt:lpstr>Outline</vt:lpstr>
      <vt:lpstr>Introduction</vt:lpstr>
      <vt:lpstr>Description of Problem</vt:lpstr>
      <vt:lpstr>System Architecture</vt:lpstr>
      <vt:lpstr>UML Use Case Diagram</vt:lpstr>
      <vt:lpstr>UML Sequence Diagram</vt:lpstr>
      <vt:lpstr>UML Class Diagram</vt:lpstr>
      <vt:lpstr>Interface Design</vt:lpstr>
      <vt:lpstr>Demonstration</vt:lpstr>
      <vt:lpstr>Proof in the Results</vt:lpstr>
      <vt:lpstr>Test Report – Satisfied  Requirements</vt:lpstr>
      <vt:lpstr>Test Report – Satisfied  Requirements Cont’d</vt:lpstr>
      <vt:lpstr>Test Report – Known  problems</vt:lpstr>
      <vt:lpstr>Deployment Issues</vt:lpstr>
      <vt:lpstr>Deviations – Unsatisfied  Requirements</vt:lpstr>
      <vt:lpstr>Deviations – Plan</vt:lpstr>
      <vt:lpstr>Hypothetical </vt:lpstr>
      <vt:lpstr>Hypothetical </vt:lpstr>
      <vt:lpstr>Hypothetical 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Owner</cp:lastModifiedBy>
  <cp:revision>217</cp:revision>
  <dcterms:created xsi:type="dcterms:W3CDTF">2013-06-19T17:49:49Z</dcterms:created>
  <dcterms:modified xsi:type="dcterms:W3CDTF">2015-05-07T18:06:06Z</dcterms:modified>
</cp:coreProperties>
</file>