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handoutMasterIdLst>
    <p:handoutMasterId r:id="rId26"/>
  </p:handoutMasterIdLst>
  <p:sldIdLst>
    <p:sldId id="338" r:id="rId2"/>
    <p:sldId id="309" r:id="rId3"/>
    <p:sldId id="296" r:id="rId4"/>
    <p:sldId id="297" r:id="rId5"/>
    <p:sldId id="325" r:id="rId6"/>
    <p:sldId id="327" r:id="rId7"/>
    <p:sldId id="328" r:id="rId8"/>
    <p:sldId id="329" r:id="rId9"/>
    <p:sldId id="331" r:id="rId10"/>
    <p:sldId id="343" r:id="rId11"/>
    <p:sldId id="332" r:id="rId12"/>
    <p:sldId id="334" r:id="rId13"/>
    <p:sldId id="335" r:id="rId14"/>
    <p:sldId id="336" r:id="rId15"/>
    <p:sldId id="340" r:id="rId16"/>
    <p:sldId id="342" r:id="rId17"/>
    <p:sldId id="339" r:id="rId18"/>
    <p:sldId id="337" r:id="rId19"/>
    <p:sldId id="315" r:id="rId20"/>
    <p:sldId id="330" r:id="rId21"/>
    <p:sldId id="318" r:id="rId22"/>
    <p:sldId id="324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1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3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Then actually</a:t>
            </a:r>
            <a:r>
              <a:rPr lang="en-US" baseline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actually</a:t>
            </a:r>
            <a:r>
              <a:rPr lang="en-US" baseline="0" dirty="0" smtClean="0"/>
              <a:t> demo – use data set that required sensitive calibration.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Report – known problems; deviations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:\Users\Anne\Desktop\TheATeam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xampp5.6\htdocs\Github\ImageProcessing\A%20Team%20Documents\TestDataProcessedVideo.mp4" TargetMode="External"/><Relationship Id="rId1" Type="http://schemas.openxmlformats.org/officeDocument/2006/relationships/video" Target="file:///C:\xampp5.6\htdocs\Github\ImageProcessing\A%20Team%20Documents\TestDataVideo.mp4" TargetMode="Externa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iff"/><Relationship Id="rId4" Type="http://schemas.openxmlformats.org/officeDocument/2006/relationships/image" Target="../media/image24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Lam, James Rowe, Hieu 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Presentation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 6, 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82" name="AutoShape 2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isplaying TheATe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5" name="Picture 5" descr="C:\Users\Anne\Desktop\TheA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09600"/>
            <a:ext cx="2587625" cy="258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633" y="1600200"/>
            <a:ext cx="2176358" cy="2169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600200"/>
            <a:ext cx="1053686" cy="151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5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399" y="1658782"/>
            <a:ext cx="2692571" cy="7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57"/>
          <p:cNvPicPr/>
          <p:nvPr/>
        </p:nvPicPr>
        <p:blipFill>
          <a:blip r:embed="rId6" cstate="print"/>
          <a:srcRect b="6122"/>
          <a:stretch>
            <a:fillRect/>
          </a:stretch>
        </p:blipFill>
        <p:spPr bwMode="auto">
          <a:xfrm>
            <a:off x="3581400" y="2344582"/>
            <a:ext cx="2743201" cy="13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8"/>
          <p:cNvPicPr/>
          <p:nvPr/>
        </p:nvPicPr>
        <p:blipFill>
          <a:blip r:embed="rId7" cstate="print"/>
          <a:srcRect b="11814"/>
          <a:stretch>
            <a:fillRect/>
          </a:stretch>
        </p:blipFill>
        <p:spPr bwMode="auto">
          <a:xfrm>
            <a:off x="6248400" y="1600200"/>
            <a:ext cx="251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/>
          <p:nvPr/>
        </p:nvPicPr>
        <p:blipFill>
          <a:blip r:embed="rId8" cstate="print"/>
          <a:srcRect l="1278" r="2985" b="4306"/>
          <a:stretch>
            <a:fillRect/>
          </a:stretch>
        </p:blipFill>
        <p:spPr bwMode="auto">
          <a:xfrm>
            <a:off x="228600" y="3733800"/>
            <a:ext cx="2662911" cy="198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3200" y="3810000"/>
            <a:ext cx="3006622" cy="17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81600" y="3810000"/>
            <a:ext cx="1803323" cy="1421850"/>
          </a:xfrm>
          <a:prstGeom prst="rect">
            <a:avLst/>
          </a:prstGeom>
          <a:noFill/>
        </p:spPr>
      </p:pic>
      <p:pic>
        <p:nvPicPr>
          <p:cNvPr id="2050" name="Picture 4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39000" y="3962400"/>
            <a:ext cx="1603918" cy="1621257"/>
          </a:xfrm>
          <a:prstGeom prst="rect">
            <a:avLst/>
          </a:prstGeom>
          <a:noFill/>
        </p:spPr>
      </p:pic>
      <p:pic>
        <p:nvPicPr>
          <p:cNvPr id="2049" name="Picture 4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00800" y="3886200"/>
            <a:ext cx="1556110" cy="1539901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61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in the Results</a:t>
            </a:r>
            <a:endParaRPr lang="en-US" dirty="0"/>
          </a:p>
        </p:txBody>
      </p:sp>
      <p:pic>
        <p:nvPicPr>
          <p:cNvPr id="5" name="TestDataVide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0" y="1828800"/>
            <a:ext cx="4597400" cy="3448050"/>
          </a:xfrm>
          <a:prstGeom prst="rect">
            <a:avLst/>
          </a:prstGeom>
        </p:spPr>
      </p:pic>
      <p:pic>
        <p:nvPicPr>
          <p:cNvPr id="6" name="TestDataProcessedVideo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4572000" y="1828800"/>
            <a:ext cx="459740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391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Tracks the location of drop by following </a:t>
            </a:r>
            <a:r>
              <a:rPr lang="en-US" sz="2800" dirty="0" err="1" smtClean="0"/>
              <a:t>centroid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Determines location of needle/base automatically – able to fine tune</a:t>
            </a:r>
          </a:p>
          <a:p>
            <a:pPr>
              <a:buNone/>
            </a:pPr>
            <a:r>
              <a:rPr lang="en-US" sz="2800" dirty="0" smtClean="0"/>
              <a:t>Does not require base image</a:t>
            </a:r>
          </a:p>
          <a:p>
            <a:pPr>
              <a:buNone/>
            </a:pPr>
            <a:r>
              <a:rPr lang="en-US" sz="2800" dirty="0" smtClean="0"/>
              <a:t>Obtains volume and all required kinematics</a:t>
            </a:r>
          </a:p>
          <a:p>
            <a:pPr>
              <a:buNone/>
            </a:pPr>
            <a:r>
              <a:rPr lang="en-US" sz="2800" dirty="0" smtClean="0"/>
              <a:t>Outputs to Excel</a:t>
            </a:r>
          </a:p>
          <a:p>
            <a:pPr>
              <a:buNone/>
            </a:pPr>
            <a:r>
              <a:rPr lang="en-US" sz="2800" dirty="0" smtClean="0"/>
              <a:t>Generates plots as a function of time</a:t>
            </a:r>
          </a:p>
          <a:p>
            <a:pPr>
              <a:buNone/>
            </a:pPr>
            <a:r>
              <a:rPr lang="en-US" sz="2800" dirty="0" smtClean="0"/>
              <a:t>Is Repeatable –successful for 3+  experimental sequences</a:t>
            </a:r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5442"/>
            <a:ext cx="457200" cy="461528"/>
          </a:xfrm>
          <a:prstGeom prst="rect">
            <a:avLst/>
          </a:prstGeom>
          <a:noFill/>
        </p:spPr>
      </p:pic>
      <p:pic>
        <p:nvPicPr>
          <p:cNvPr id="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457200" cy="461528"/>
          </a:xfrm>
          <a:prstGeom prst="rect">
            <a:avLst/>
          </a:prstGeom>
          <a:noFill/>
        </p:spPr>
      </p:pic>
      <p:pic>
        <p:nvPicPr>
          <p:cNvPr id="9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3242"/>
            <a:ext cx="457200" cy="461528"/>
          </a:xfrm>
          <a:prstGeom prst="rect">
            <a:avLst/>
          </a:prstGeom>
          <a:noFill/>
        </p:spPr>
      </p:pic>
      <p:pic>
        <p:nvPicPr>
          <p:cNvPr id="10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457200" cy="461528"/>
          </a:xfrm>
          <a:prstGeom prst="rect">
            <a:avLst/>
          </a:prstGeom>
          <a:noFill/>
        </p:spPr>
      </p:pic>
      <p:pic>
        <p:nvPicPr>
          <p:cNvPr id="11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62400"/>
            <a:ext cx="457200" cy="461528"/>
          </a:xfrm>
          <a:prstGeom prst="rect">
            <a:avLst/>
          </a:prstGeom>
          <a:noFill/>
        </p:spPr>
      </p:pic>
      <p:pic>
        <p:nvPicPr>
          <p:cNvPr id="12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4358"/>
            <a:ext cx="457200" cy="461528"/>
          </a:xfrm>
          <a:prstGeom prst="rect">
            <a:avLst/>
          </a:prstGeom>
          <a:noFill/>
        </p:spPr>
      </p:pic>
      <p:pic>
        <p:nvPicPr>
          <p:cNvPr id="13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0292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Satisfied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 </a:t>
            </a:r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Removes white center in drop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3076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457200" cy="461528"/>
          </a:xfrm>
          <a:prstGeom prst="rect">
            <a:avLst/>
          </a:prstGeom>
          <a:noFill/>
        </p:spPr>
      </p:pic>
      <p:pic>
        <p:nvPicPr>
          <p:cNvPr id="22532" name="Picture 4" descr="C:\Users\Anne\Desktop\Software Engineering\IP\drop 1\F0005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3" name="Picture 5" descr="C:\xampp5.6\htdocs\Github\ImageProcessing\test data_processed\F00057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048000"/>
            <a:ext cx="3048000" cy="2286000"/>
          </a:xfrm>
          <a:prstGeom prst="rect">
            <a:avLst/>
          </a:prstGeom>
          <a:noFill/>
        </p:spPr>
      </p:pic>
      <p:pic>
        <p:nvPicPr>
          <p:cNvPr id="22531" name="Picture 3" descr="C:\Users\Anne\Desktop\Software Engineering\IP\drop 1\F00057bw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5834" y="3048000"/>
            <a:ext cx="3047999" cy="228600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5400" y="2209800"/>
            <a:ext cx="7391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Provides accurate calculations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4" descr="http://pixabay.com/static/uploads/photo/2014/04/02/10/12/checkbox-303113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457200" cy="461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Report – Known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– Stop – Run again sequence may interrupt thread processes – cause crash</a:t>
            </a:r>
          </a:p>
          <a:p>
            <a:r>
              <a:rPr lang="en-US" dirty="0" smtClean="0"/>
              <a:t>Similar issue with Exiting Tool during IO</a:t>
            </a:r>
          </a:p>
          <a:p>
            <a:r>
              <a:rPr lang="en-US" dirty="0" smtClean="0"/>
              <a:t>Base/Needle height may not be measured accurately, will affect results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08767"/>
            <a:ext cx="1250527" cy="76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408767"/>
            <a:ext cx="1219200" cy="79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791200" y="2788921"/>
            <a:ext cx="304800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7346527" y="2788921"/>
            <a:ext cx="197273" cy="15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4278" b="15789"/>
          <a:stretch>
            <a:fillRect/>
          </a:stretch>
        </p:blipFill>
        <p:spPr bwMode="auto">
          <a:xfrm>
            <a:off x="4419600" y="4800600"/>
            <a:ext cx="4724400" cy="2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Source of bugs difficult to pinpoint</a:t>
            </a:r>
          </a:p>
          <a:p>
            <a:r>
              <a:rPr lang="en-US" sz="4000" dirty="0" smtClean="0"/>
              <a:t>UI changed fairly often</a:t>
            </a:r>
          </a:p>
          <a:p>
            <a:r>
              <a:rPr lang="en-US" sz="4000" dirty="0" smtClean="0"/>
              <a:t>Implementation phase longer than 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72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Deviations – </a:t>
            </a:r>
            <a:r>
              <a:rPr lang="en-US" dirty="0" smtClean="0"/>
              <a:t>Unsatisfied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7244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Efficiency may not be improved </a:t>
            </a:r>
          </a:p>
          <a:p>
            <a:pPr lvl="1"/>
            <a:r>
              <a:rPr lang="en-US" dirty="0" smtClean="0"/>
              <a:t>Processing time up to 2.5x longer </a:t>
            </a:r>
            <a:r>
              <a:rPr lang="en-US" dirty="0" err="1" smtClean="0"/>
              <a:t>vs</a:t>
            </a:r>
            <a:r>
              <a:rPr lang="en-US" dirty="0" smtClean="0"/>
              <a:t> Version 1.0</a:t>
            </a:r>
          </a:p>
          <a:p>
            <a:pPr lvl="1"/>
            <a:r>
              <a:rPr lang="en-US" dirty="0" smtClean="0"/>
              <a:t>From ~1 min to ~2 min</a:t>
            </a:r>
          </a:p>
          <a:p>
            <a:pPr lvl="1"/>
            <a:r>
              <a:rPr lang="en-US" dirty="0" smtClean="0"/>
              <a:t>But more robust, accurate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Excel is </a:t>
            </a:r>
            <a:r>
              <a:rPr lang="en-US" dirty="0" smtClean="0"/>
              <a:t>required &amp; </a:t>
            </a:r>
            <a:r>
              <a:rPr lang="en-US" dirty="0" smtClean="0"/>
              <a:t>table lacks the “frame number”</a:t>
            </a:r>
          </a:p>
          <a:p>
            <a:r>
              <a:rPr lang="en-US" dirty="0" smtClean="0"/>
              <a:t>Fine-tuning results consists of adjusting black/white calibration </a:t>
            </a:r>
            <a:r>
              <a:rPr lang="en-US" dirty="0" smtClean="0"/>
              <a:t>value</a:t>
            </a:r>
            <a:endParaRPr lang="en-US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1200150" cy="28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5984" y="2057401"/>
            <a:ext cx="74934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</a:t>
            </a:r>
            <a:r>
              <a:rPr lang="en-US" dirty="0" smtClean="0"/>
              <a:t> –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190999"/>
          </a:xfrm>
        </p:spPr>
        <p:txBody>
          <a:bodyPr/>
          <a:lstStyle/>
          <a:p>
            <a:r>
              <a:rPr lang="en-US" dirty="0" smtClean="0"/>
              <a:t>“Requirements </a:t>
            </a:r>
            <a:r>
              <a:rPr lang="en-US" dirty="0" smtClean="0"/>
              <a:t>well </a:t>
            </a:r>
            <a:r>
              <a:rPr lang="en-US" dirty="0" smtClean="0"/>
              <a:t>established” (or so we thought)</a:t>
            </a:r>
          </a:p>
          <a:p>
            <a:r>
              <a:rPr lang="en-US" dirty="0" smtClean="0"/>
              <a:t>No unit testing/testing software</a:t>
            </a:r>
          </a:p>
          <a:p>
            <a:r>
              <a:rPr lang="en-US" dirty="0" smtClean="0"/>
              <a:t>Did not follow task list timeline (wasn’t well planned in first place)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4" descr="Macintosh HD:Users:watdahieu:Dropbox:Gant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52600"/>
            <a:ext cx="3886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Anne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Improve processing time, design of interface (change color scheme of form, more feedback from tool), ensure customer satisfaction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Start coding sooner</a:t>
            </a:r>
          </a:p>
          <a:p>
            <a:pPr lvl="1"/>
            <a:r>
              <a:rPr lang="en-US" dirty="0" smtClean="0"/>
              <a:t>Plan/work on more defined, divided goals/milestones</a:t>
            </a:r>
          </a:p>
          <a:p>
            <a:pPr lvl="1"/>
            <a:r>
              <a:rPr lang="en-US" dirty="0" smtClean="0"/>
              <a:t>Interact more with customer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 smtClean="0"/>
              <a:t>Image processing/manipulation through C#</a:t>
            </a:r>
          </a:p>
          <a:p>
            <a:pPr lvl="1"/>
            <a:r>
              <a:rPr lang="en-US" dirty="0" smtClean="0"/>
              <a:t>Software Engineering Documentation</a:t>
            </a:r>
          </a:p>
          <a:p>
            <a:pPr lvl="1"/>
            <a:r>
              <a:rPr lang="en-US" dirty="0" smtClean="0"/>
              <a:t>Team work/brainstorming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</a:t>
            </a:r>
            <a:r>
              <a:rPr lang="en-US" dirty="0" err="1" smtClean="0"/>
              <a:t>Sanan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endParaRPr lang="en-US" dirty="0" smtClean="0"/>
          </a:p>
          <a:p>
            <a:r>
              <a:rPr lang="en-US" dirty="0" smtClean="0"/>
              <a:t>What if we could start over?</a:t>
            </a:r>
          </a:p>
          <a:p>
            <a:endParaRPr lang="en-US" dirty="0" smtClean="0"/>
          </a:p>
          <a:p>
            <a:r>
              <a:rPr lang="en-US" dirty="0" smtClean="0"/>
              <a:t>What we learned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Architecture/</a:t>
            </a:r>
            <a:r>
              <a:rPr lang="en-US" dirty="0" smtClean="0"/>
              <a:t>Design Diagrams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en-US" dirty="0" smtClean="0"/>
          </a:p>
          <a:p>
            <a:r>
              <a:rPr lang="en-US" dirty="0" smtClean="0"/>
              <a:t>Test Report</a:t>
            </a:r>
            <a:endParaRPr lang="en-US" dirty="0" smtClean="0"/>
          </a:p>
          <a:p>
            <a:r>
              <a:rPr lang="en-US" dirty="0" smtClean="0"/>
              <a:t>Deployment Issues</a:t>
            </a:r>
            <a:endParaRPr lang="en-US" dirty="0" smtClean="0"/>
          </a:p>
          <a:p>
            <a:r>
              <a:rPr lang="en-US" dirty="0" smtClean="0"/>
              <a:t>Work-to-date and Future Work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C:\Users\Anne\Desktop\TheATeam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620000" y="304800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Hypothetical - </a:t>
            </a:r>
            <a:r>
              <a:rPr lang="en-US" dirty="0" err="1" smtClean="0"/>
              <a:t>Romando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7543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 What if I had more time?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Perform more test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 What if I could start over?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Communicate more with clients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Have necessary resources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What I learned…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Link components together using COM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Importance of documentation/designs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 Teamwork</a:t>
            </a:r>
          </a:p>
          <a:p>
            <a:pPr lvl="1"/>
            <a:endParaRPr lang="en-US" dirty="0" smtClean="0">
              <a:cs typeface="Times New Roman" pitchFamily="18" charset="0"/>
            </a:endParaRPr>
          </a:p>
          <a:p>
            <a:endParaRPr lang="en-US" sz="2800" b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– James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had more time?</a:t>
            </a:r>
          </a:p>
          <a:p>
            <a:pPr lvl="1"/>
            <a:r>
              <a:rPr lang="en-US" dirty="0" smtClean="0"/>
              <a:t>Further optimization of process time</a:t>
            </a:r>
          </a:p>
          <a:p>
            <a:r>
              <a:rPr lang="en-US" dirty="0" smtClean="0"/>
              <a:t>What if we could start over?</a:t>
            </a:r>
          </a:p>
          <a:p>
            <a:pPr lvl="1"/>
            <a:r>
              <a:rPr lang="en-US" dirty="0" smtClean="0"/>
              <a:t>Collaborate with customer more often</a:t>
            </a:r>
          </a:p>
          <a:p>
            <a:pPr lvl="1"/>
            <a:r>
              <a:rPr lang="en-US" dirty="0" smtClean="0"/>
              <a:t>Consider an Agile development approach</a:t>
            </a:r>
          </a:p>
          <a:p>
            <a:r>
              <a:rPr lang="en-US" dirty="0" smtClean="0"/>
              <a:t>What I learned</a:t>
            </a:r>
          </a:p>
          <a:p>
            <a:pPr lvl="1"/>
            <a:r>
              <a:rPr lang="en-US" dirty="0"/>
              <a:t>Proper software development process</a:t>
            </a:r>
          </a:p>
          <a:p>
            <a:pPr lvl="1"/>
            <a:r>
              <a:rPr lang="en-US" dirty="0" smtClean="0"/>
              <a:t>Practical use of multithreading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is overall success</a:t>
            </a:r>
          </a:p>
          <a:p>
            <a:pPr lvl="1"/>
            <a:r>
              <a:rPr lang="en-US" sz="3600" dirty="0" smtClean="0"/>
              <a:t>Almost all goals achieved</a:t>
            </a:r>
          </a:p>
          <a:p>
            <a:pPr lvl="1"/>
            <a:r>
              <a:rPr lang="en-US" sz="3600" dirty="0" smtClean="0"/>
              <a:t>Accurate results</a:t>
            </a:r>
          </a:p>
          <a:p>
            <a:pPr lvl="1"/>
            <a:r>
              <a:rPr lang="en-US" sz="3600" dirty="0" smtClean="0"/>
              <a:t>Highly automated (Little user interaction)</a:t>
            </a:r>
          </a:p>
          <a:p>
            <a:pPr lvl="1"/>
            <a:r>
              <a:rPr lang="en-US" sz="3600" dirty="0" smtClean="0"/>
              <a:t>Structured development process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1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boiling point creates a vapor pillow of its own gases underneath it</a:t>
            </a:r>
          </a:p>
          <a:p>
            <a:r>
              <a:rPr lang="en-US" dirty="0" smtClean="0"/>
              <a:t>With little friction between vapor and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require data on droplet kinetics</a:t>
            </a:r>
          </a:p>
          <a:p>
            <a:r>
              <a:rPr lang="en-US" dirty="0" smtClean="0"/>
              <a:t>Collect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228600" y="1371600"/>
            <a:ext cx="8534400" cy="4495800"/>
            <a:chOff x="228600" y="1371600"/>
            <a:chExt cx="8534400" cy="4495800"/>
          </a:xfrm>
        </p:grpSpPr>
        <p:pic>
          <p:nvPicPr>
            <p:cNvPr id="3" name="Picture 2" descr="C:\Users\Anne\Desktop\Software Engineering\system architecture.pn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371600"/>
              <a:ext cx="8534400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667000" y="286184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droplet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 descr="interface_upda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2144" y="2895600"/>
              <a:ext cx="1916256" cy="1905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6" name="Picture 5" descr="use_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638800" cy="4787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6" name="Picture 5" descr="sequ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82" y="1647246"/>
            <a:ext cx="9021435" cy="4143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nterface_upd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799" y="1295400"/>
            <a:ext cx="4599013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6781800" y="4242140"/>
            <a:ext cx="660934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Load Images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6248400" y="4472973"/>
            <a:ext cx="533400" cy="45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2"/>
          <p:cNvSpPr txBox="1"/>
          <p:nvPr/>
        </p:nvSpPr>
        <p:spPr>
          <a:xfrm>
            <a:off x="6781800" y="4775539"/>
            <a:ext cx="1143000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Name Output File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6248400" y="5006372"/>
            <a:ext cx="533400" cy="1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/>
          <p:nvPr/>
        </p:nvSpPr>
        <p:spPr>
          <a:xfrm>
            <a:off x="6629400" y="5389604"/>
            <a:ext cx="990600" cy="2769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Run data set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6172200" y="5528104"/>
            <a:ext cx="4572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1"/>
          <p:cNvSpPr txBox="1"/>
          <p:nvPr/>
        </p:nvSpPr>
        <p:spPr>
          <a:xfrm>
            <a:off x="838200" y="5313404"/>
            <a:ext cx="965734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Calibrate Processed Image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803934" y="5465806"/>
            <a:ext cx="1015465" cy="17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26"/>
          <p:cNvSpPr txBox="1"/>
          <p:nvPr/>
        </p:nvSpPr>
        <p:spPr>
          <a:xfrm>
            <a:off x="2590800" y="5694404"/>
            <a:ext cx="660934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frames per second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3251734" y="5618208"/>
            <a:ext cx="1015465" cy="49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0"/>
          <p:cNvSpPr txBox="1"/>
          <p:nvPr/>
        </p:nvSpPr>
        <p:spPr>
          <a:xfrm>
            <a:off x="4267200" y="5766137"/>
            <a:ext cx="990600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Enter distance between base/needle if known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762500" y="5618203"/>
            <a:ext cx="419099" cy="14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664</Words>
  <Application>Microsoft Office PowerPoint</Application>
  <PresentationFormat>On-screen Show (4:3)</PresentationFormat>
  <Paragraphs>134</Paragraphs>
  <Slides>23</Slides>
  <Notes>6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UML Use Case Diagram</vt:lpstr>
      <vt:lpstr>UML Sequence Diagram</vt:lpstr>
      <vt:lpstr>UML Class Diagram</vt:lpstr>
      <vt:lpstr>Interface Design</vt:lpstr>
      <vt:lpstr>Demonstration</vt:lpstr>
      <vt:lpstr>Proof in the Results</vt:lpstr>
      <vt:lpstr>Test Report – Satisfied  Requirements</vt:lpstr>
      <vt:lpstr>Test Report – Satisfied  Requirements Cont’d</vt:lpstr>
      <vt:lpstr>Test Report – Known  problems</vt:lpstr>
      <vt:lpstr>Deployment Issues</vt:lpstr>
      <vt:lpstr>Deviations – Unsatisfied  Requirements</vt:lpstr>
      <vt:lpstr>Deviations – Plan</vt:lpstr>
      <vt:lpstr>Hypothetical – Anne</vt:lpstr>
      <vt:lpstr>Hypothetical – Sanan</vt:lpstr>
      <vt:lpstr>Hypothetical - Romando</vt:lpstr>
      <vt:lpstr>Hypothetical – James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207</cp:revision>
  <dcterms:created xsi:type="dcterms:W3CDTF">2013-06-19T17:49:49Z</dcterms:created>
  <dcterms:modified xsi:type="dcterms:W3CDTF">2015-05-06T05:42:04Z</dcterms:modified>
</cp:coreProperties>
</file>