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handoutMasterIdLst>
    <p:handoutMasterId r:id="rId19"/>
  </p:handoutMasterIdLst>
  <p:sldIdLst>
    <p:sldId id="288" r:id="rId2"/>
    <p:sldId id="309" r:id="rId3"/>
    <p:sldId id="296" r:id="rId4"/>
    <p:sldId id="297" r:id="rId5"/>
    <p:sldId id="299" r:id="rId6"/>
    <p:sldId id="298" r:id="rId7"/>
    <p:sldId id="300" r:id="rId8"/>
    <p:sldId id="301" r:id="rId9"/>
    <p:sldId id="302" r:id="rId10"/>
    <p:sldId id="303" r:id="rId11"/>
    <p:sldId id="304" r:id="rId12"/>
    <p:sldId id="306" r:id="rId13"/>
    <p:sldId id="305" r:id="rId14"/>
    <p:sldId id="307" r:id="rId15"/>
    <p:sldId id="308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45"/>
    <a:srgbClr val="305CD8"/>
    <a:srgbClr val="F38BD8"/>
    <a:srgbClr val="234BBB"/>
    <a:srgbClr val="D6AD00"/>
    <a:srgbClr val="B4005A"/>
    <a:srgbClr val="872D5A"/>
    <a:srgbClr val="FEBB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6344" autoAdjust="0"/>
  </p:normalViewPr>
  <p:slideViewPr>
    <p:cSldViewPr>
      <p:cViewPr varScale="1">
        <p:scale>
          <a:sx n="55" d="100"/>
          <a:sy n="55" d="100"/>
        </p:scale>
        <p:origin x="-156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BC62-7E84-44FB-9A81-3B8AD9AE521B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A8C7-8EA1-4905-A172-D0543E9AE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D07E4-89AF-44D2-9F2F-5F6D2623599A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597E-0796-4D04-ADC8-27184BE37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 of problem / user's work context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Model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Organization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Design and System Design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to date/ What still is left -5%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Organization of presentation -10%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Creativity -15%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597E-0796-4D04-ADC8-27184BE37C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6A8B-52D2-4FB9-BB2D-A053F589DABE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1">
                <a:lumMod val="60000"/>
                <a:lumOff val="4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6A8B-52D2-4FB9-BB2D-A053F589DABE}" type="datetimeFigureOut">
              <a:rPr lang="en-US" smtClean="0"/>
              <a:pPr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75C4A-0D45-45D9-8D19-D7CF4B210C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721" name="Picture 1" descr="C:\Users\Anne\Desktop\Midwestern State University PPT footnote.PNG"/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prstClr val="black"/>
              <a:schemeClr val="accent1">
                <a:tint val="45000"/>
                <a:satMod val="400000"/>
              </a:schemeClr>
            </a:duotone>
            <a:lum bright="9000"/>
          </a:blip>
          <a:srcRect t="18688"/>
          <a:stretch>
            <a:fillRect/>
          </a:stretch>
        </p:blipFill>
        <p:spPr bwMode="auto">
          <a:xfrm>
            <a:off x="457200" y="6096000"/>
            <a:ext cx="8229600" cy="66307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38200"/>
            <a:ext cx="5943600" cy="1470025"/>
          </a:xfrm>
        </p:spPr>
        <p:txBody>
          <a:bodyPr>
            <a:normAutofit/>
          </a:bodyPr>
          <a:lstStyle/>
          <a:p>
            <a:r>
              <a:rPr lang="en-US" sz="3800" dirty="0" smtClean="0"/>
              <a:t>Image Processing Tool: Version 2.0</a:t>
            </a:r>
            <a:endParaRPr lang="en-US" sz="3800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124200"/>
            <a:ext cx="58674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solidFill>
                  <a:srgbClr val="305CD8"/>
                </a:solidFill>
              </a:rPr>
              <a:t>The A Team</a:t>
            </a:r>
          </a:p>
          <a:p>
            <a:r>
              <a:rPr lang="en-US" sz="2800" b="1" dirty="0" smtClean="0">
                <a:solidFill>
                  <a:srgbClr val="305CD8"/>
                </a:solidFill>
              </a:rPr>
              <a:t>Sanan Aamir, Romando Garcia, </a:t>
            </a:r>
            <a:endParaRPr lang="en-US" sz="2800" b="1" dirty="0" smtClean="0">
              <a:solidFill>
                <a:srgbClr val="305CD8"/>
              </a:solidFill>
            </a:endParaRPr>
          </a:p>
          <a:p>
            <a:r>
              <a:rPr lang="en-US" sz="2800" b="1" dirty="0" smtClean="0">
                <a:solidFill>
                  <a:srgbClr val="305CD8"/>
                </a:solidFill>
              </a:rPr>
              <a:t>Anne </a:t>
            </a:r>
            <a:r>
              <a:rPr lang="en-US" sz="2800" b="1" dirty="0" smtClean="0">
                <a:solidFill>
                  <a:srgbClr val="305CD8"/>
                </a:solidFill>
              </a:rPr>
              <a:t>Lam, James Rowe, Hieu </a:t>
            </a:r>
            <a:r>
              <a:rPr lang="en-US" sz="2800" b="1" dirty="0" smtClean="0">
                <a:solidFill>
                  <a:srgbClr val="305CD8"/>
                </a:solidFill>
              </a:rPr>
              <a:t>Tran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Interim Presentation</a:t>
            </a: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March 11, 2015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C:\Users\Anne\Desktop\teAm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334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James Rowe as Team Leader</a:t>
            </a:r>
          </a:p>
          <a:p>
            <a:r>
              <a:rPr lang="en-US" dirty="0" smtClean="0"/>
              <a:t>Controlled, Decentralized</a:t>
            </a:r>
          </a:p>
          <a:p>
            <a:r>
              <a:rPr lang="en-US" dirty="0" smtClean="0"/>
              <a:t>All </a:t>
            </a:r>
            <a:r>
              <a:rPr lang="en-US" dirty="0" smtClean="0"/>
              <a:t>members contribute to documentation via primary authoring or </a:t>
            </a:r>
            <a:r>
              <a:rPr lang="en-US" dirty="0" smtClean="0"/>
              <a:t>editing</a:t>
            </a:r>
          </a:p>
          <a:p>
            <a:r>
              <a:rPr lang="en-US" dirty="0" smtClean="0"/>
              <a:t>Coding </a:t>
            </a:r>
            <a:r>
              <a:rPr lang="en-US" dirty="0" smtClean="0"/>
              <a:t> split </a:t>
            </a:r>
            <a:r>
              <a:rPr lang="en-US" dirty="0" smtClean="0"/>
              <a:t>based on functionality, </a:t>
            </a:r>
            <a:endParaRPr lang="en-US" dirty="0" smtClean="0"/>
          </a:p>
          <a:p>
            <a:pPr lvl="1"/>
            <a:r>
              <a:rPr lang="en-US" dirty="0" smtClean="0"/>
              <a:t>two </a:t>
            </a:r>
            <a:r>
              <a:rPr lang="en-US" dirty="0" smtClean="0"/>
              <a:t>pairs of partners focusing on a </a:t>
            </a:r>
            <a:r>
              <a:rPr lang="en-US" dirty="0" smtClean="0"/>
              <a:t>set </a:t>
            </a:r>
            <a:r>
              <a:rPr lang="en-US" dirty="0" smtClean="0"/>
              <a:t>of features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James/Romando Garcia and Anne Lam/Sanan </a:t>
            </a:r>
            <a:r>
              <a:rPr lang="en-US" dirty="0" smtClean="0"/>
              <a:t>Aamir</a:t>
            </a:r>
          </a:p>
          <a:p>
            <a:r>
              <a:rPr lang="en-US" dirty="0" smtClean="0"/>
              <a:t>Hieu Tran - testing </a:t>
            </a:r>
            <a:r>
              <a:rPr lang="en-US" dirty="0" smtClean="0"/>
              <a:t>and documentation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pic>
        <p:nvPicPr>
          <p:cNvPr id="4" name="Content Placeholder 3" descr="Macintosh HD:Users:watdahieu:Desktop:Software:IP:A Team Documents:Diagram:UIscreensho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50292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 Diagram</a:t>
            </a:r>
            <a:endParaRPr lang="en-US" dirty="0"/>
          </a:p>
        </p:txBody>
      </p:sp>
      <p:pic>
        <p:nvPicPr>
          <p:cNvPr id="5" name="Content Placeholder 3" descr="UseCase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62315" r="-62315"/>
          <a:stretch>
            <a:fillRect/>
          </a:stretch>
        </p:blipFill>
        <p:spPr>
          <a:xfrm>
            <a:off x="304800" y="1600200"/>
            <a:ext cx="8042276" cy="43434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Sequence Diagram</a:t>
            </a:r>
            <a:endParaRPr lang="en-US" dirty="0"/>
          </a:p>
        </p:txBody>
      </p:sp>
      <p:pic>
        <p:nvPicPr>
          <p:cNvPr id="4" name="Content Placeholder 3" descr="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447800"/>
            <a:ext cx="696302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pic>
        <p:nvPicPr>
          <p:cNvPr id="3" name="Picture 2" descr="Class 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295400"/>
            <a:ext cx="7266989" cy="52471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Accomplished</a:t>
            </a:r>
          </a:p>
          <a:p>
            <a:pPr lvl="1"/>
            <a:r>
              <a:rPr lang="en-US" sz="2800" dirty="0" smtClean="0"/>
              <a:t>Requirement Documents</a:t>
            </a:r>
          </a:p>
          <a:p>
            <a:pPr lvl="1"/>
            <a:r>
              <a:rPr lang="en-US" sz="2800" dirty="0" smtClean="0"/>
              <a:t>Planning</a:t>
            </a:r>
          </a:p>
          <a:p>
            <a:pPr lvl="1"/>
            <a:r>
              <a:rPr lang="en-US" sz="2800" dirty="0" smtClean="0"/>
              <a:t>Meetings </a:t>
            </a:r>
            <a:r>
              <a:rPr lang="en-US" sz="2800" dirty="0" smtClean="0"/>
              <a:t>with Client</a:t>
            </a:r>
          </a:p>
          <a:p>
            <a:pPr lvl="1"/>
            <a:r>
              <a:rPr lang="en-US" sz="2800" dirty="0" smtClean="0"/>
              <a:t>User Interface</a:t>
            </a:r>
          </a:p>
          <a:p>
            <a:pPr lvl="1"/>
            <a:r>
              <a:rPr lang="en-US" sz="2800" dirty="0" smtClean="0"/>
              <a:t>Diagrams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Future Work</a:t>
            </a:r>
            <a:endParaRPr lang="en-US" sz="4000" dirty="0" smtClean="0"/>
          </a:p>
          <a:p>
            <a:pPr lvl="1"/>
            <a:r>
              <a:rPr lang="en-US" sz="2800" dirty="0" smtClean="0"/>
              <a:t>Prototype</a:t>
            </a:r>
          </a:p>
          <a:p>
            <a:pPr lvl="1"/>
            <a:r>
              <a:rPr lang="en-US" sz="2800" dirty="0" smtClean="0"/>
              <a:t>Testing</a:t>
            </a:r>
          </a:p>
          <a:p>
            <a:pPr lvl="1"/>
            <a:r>
              <a:rPr lang="en-US" sz="2800" dirty="0" smtClean="0"/>
              <a:t>Testing Document</a:t>
            </a:r>
          </a:p>
          <a:p>
            <a:pPr lvl="1"/>
            <a:r>
              <a:rPr lang="en-US" sz="2800" dirty="0" smtClean="0"/>
              <a:t>Final Product</a:t>
            </a:r>
          </a:p>
          <a:p>
            <a:pPr lvl="1"/>
            <a:r>
              <a:rPr lang="en-US" sz="2800" dirty="0" smtClean="0"/>
              <a:t>Final Product Presentation</a:t>
            </a:r>
          </a:p>
          <a:p>
            <a:endParaRPr lang="en-US" sz="3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>
            <a:normAutofit/>
          </a:bodyPr>
          <a:lstStyle/>
          <a:p>
            <a:r>
              <a:rPr lang="en-US" dirty="0" smtClean="0"/>
              <a:t>"The Leidenfrost Effect: How to Make a Liquid Levitate." </a:t>
            </a:r>
            <a:r>
              <a:rPr lang="en-US" i="1" dirty="0" smtClean="0"/>
              <a:t>YouTube</a:t>
            </a:r>
            <a:r>
              <a:rPr lang="en-US" dirty="0" smtClean="0"/>
              <a:t>. YouTube, </a:t>
            </a:r>
            <a:r>
              <a:rPr lang="en-US" dirty="0" err="1" smtClean="0"/>
              <a:t>n.d</a:t>
            </a:r>
            <a:r>
              <a:rPr lang="en-US" dirty="0" smtClean="0"/>
              <a:t>. Web. 10 Mar. 2015.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57400" y="4800600"/>
            <a:ext cx="518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8006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System  Architecture </a:t>
            </a:r>
          </a:p>
          <a:p>
            <a:r>
              <a:rPr lang="en-US" dirty="0" smtClean="0"/>
              <a:t>Version 1.0 and new objectives in Version 2.0</a:t>
            </a:r>
          </a:p>
          <a:p>
            <a:r>
              <a:rPr lang="en-US" dirty="0" smtClean="0"/>
              <a:t>Plan</a:t>
            </a:r>
          </a:p>
          <a:p>
            <a:r>
              <a:rPr lang="en-US" dirty="0" smtClean="0"/>
              <a:t>Organization</a:t>
            </a:r>
          </a:p>
          <a:p>
            <a:r>
              <a:rPr lang="en-US" dirty="0" smtClean="0"/>
              <a:t>Work-to-date and </a:t>
            </a:r>
            <a:r>
              <a:rPr lang="en-US" smtClean="0"/>
              <a:t>Future Work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Leidenfrost Effect</a:t>
            </a:r>
          </a:p>
          <a:p>
            <a:pPr lvl="1"/>
            <a:r>
              <a:rPr lang="en-US" dirty="0" smtClean="0"/>
              <a:t>Heating a liquid droplet above its B.P. creates a vapor pillow of its own gases underneath it – appears to levitate </a:t>
            </a:r>
          </a:p>
          <a:p>
            <a:r>
              <a:rPr lang="en-US" dirty="0" smtClean="0"/>
              <a:t>W/ little friction b/w vapor &amp; surface, slight disturbances move the droplet</a:t>
            </a:r>
          </a:p>
          <a:p>
            <a:r>
              <a:rPr lang="en-US" dirty="0" smtClean="0"/>
              <a:t>Ratchet surface gives just the right disturbance to control the movement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786548"/>
            <a:ext cx="2971800" cy="163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148748"/>
            <a:ext cx="3048000" cy="164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Potential uses in micro-cooling ?</a:t>
            </a:r>
          </a:p>
          <a:p>
            <a:r>
              <a:rPr lang="en-US" dirty="0" smtClean="0"/>
              <a:t>Customers, Dr. Ok and Dr. </a:t>
            </a:r>
            <a:r>
              <a:rPr lang="en-US" dirty="0" err="1" smtClean="0"/>
              <a:t>Guo</a:t>
            </a:r>
            <a:r>
              <a:rPr lang="en-US" dirty="0" smtClean="0"/>
              <a:t>, uncertain about their application but want data on droplet kinetics</a:t>
            </a:r>
          </a:p>
          <a:p>
            <a:r>
              <a:rPr lang="en-US" dirty="0" smtClean="0"/>
              <a:t>IP tool to collect such data from images taken through high-speed camera</a:t>
            </a:r>
            <a:endParaRPr lang="en-US" dirty="0"/>
          </a:p>
        </p:txBody>
      </p:sp>
      <p:pic>
        <p:nvPicPr>
          <p:cNvPr id="3074" name="Picture 2" descr="C:\xampp5.6\htdocs\Github\ImageProcessing\test data\F00026.T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362200"/>
            <a:ext cx="3505200" cy="2628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3" name="Picture 2" descr="C:\Users\Anne\Desktop\Software Engineering\system architectur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Loaded folder of images</a:t>
            </a:r>
          </a:p>
          <a:p>
            <a:r>
              <a:rPr lang="en-US" dirty="0" smtClean="0"/>
              <a:t>Initially determined needle and surface location by using base image (no droplet)</a:t>
            </a:r>
          </a:p>
          <a:p>
            <a:r>
              <a:rPr lang="en-US" dirty="0" smtClean="0"/>
              <a:t>From determination, was able to isolate the drop and calculate </a:t>
            </a:r>
            <a:r>
              <a:rPr lang="en-US" dirty="0" err="1" smtClean="0"/>
              <a:t>centroid</a:t>
            </a:r>
            <a:r>
              <a:rPr lang="en-US" dirty="0" smtClean="0"/>
              <a:t>, velocity, and acceleration at each image point</a:t>
            </a:r>
          </a:p>
          <a:p>
            <a:r>
              <a:rPr lang="en-US" dirty="0" smtClean="0"/>
              <a:t>Created .</a:t>
            </a:r>
            <a:r>
              <a:rPr lang="en-US" dirty="0" err="1" smtClean="0"/>
              <a:t>csv</a:t>
            </a:r>
            <a:r>
              <a:rPr lang="en-US" dirty="0" smtClean="0"/>
              <a:t> file with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D00045"/>
                </a:solidFill>
              </a:rPr>
              <a:t>Remove</a:t>
            </a:r>
            <a:r>
              <a:rPr lang="en-US" dirty="0" smtClean="0"/>
              <a:t> use of base image</a:t>
            </a:r>
          </a:p>
          <a:p>
            <a:r>
              <a:rPr lang="en-US" dirty="0" smtClean="0"/>
              <a:t>Calculate drop </a:t>
            </a:r>
            <a:r>
              <a:rPr lang="en-US" dirty="0" smtClean="0">
                <a:solidFill>
                  <a:srgbClr val="C00000"/>
                </a:solidFill>
              </a:rPr>
              <a:t>volume</a:t>
            </a:r>
          </a:p>
          <a:p>
            <a:r>
              <a:rPr lang="en-US" dirty="0" smtClean="0"/>
              <a:t>Generate </a:t>
            </a:r>
            <a:r>
              <a:rPr lang="en-US" dirty="0" smtClean="0">
                <a:solidFill>
                  <a:srgbClr val="D00045"/>
                </a:solidFill>
              </a:rPr>
              <a:t>graphs</a:t>
            </a:r>
            <a:r>
              <a:rPr lang="en-US" dirty="0" smtClean="0"/>
              <a:t> for velocity and acceleration as a function of time</a:t>
            </a:r>
          </a:p>
          <a:p>
            <a:r>
              <a:rPr lang="en-US" dirty="0" smtClean="0"/>
              <a:t>Clean up code (unreadable)</a:t>
            </a:r>
          </a:p>
          <a:p>
            <a:r>
              <a:rPr lang="en-US" dirty="0" smtClean="0"/>
              <a:t>Make system more </a:t>
            </a:r>
            <a:r>
              <a:rPr lang="en-US" dirty="0" smtClean="0">
                <a:solidFill>
                  <a:srgbClr val="D00045"/>
                </a:solidFill>
              </a:rPr>
              <a:t>automated </a:t>
            </a:r>
            <a:r>
              <a:rPr lang="en-US" dirty="0" smtClean="0"/>
              <a:t>(less user interaction) and </a:t>
            </a:r>
            <a:r>
              <a:rPr lang="en-US" dirty="0" smtClean="0">
                <a:solidFill>
                  <a:srgbClr val="D00045"/>
                </a:solidFill>
              </a:rPr>
              <a:t>faster</a:t>
            </a:r>
          </a:p>
          <a:p>
            <a:r>
              <a:rPr lang="en-US" dirty="0" smtClean="0"/>
              <a:t>Conversion of </a:t>
            </a:r>
            <a:r>
              <a:rPr lang="en-US" dirty="0" smtClean="0"/>
              <a:t>pixel units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D00045"/>
                </a:solidFill>
              </a:rPr>
              <a:t>real-world units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Big-Picture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new project w/ OOP structure and bring in working components from Version 1</a:t>
            </a:r>
          </a:p>
          <a:p>
            <a:r>
              <a:rPr lang="en-US" dirty="0" smtClean="0"/>
              <a:t>Re-design GUI</a:t>
            </a:r>
          </a:p>
          <a:p>
            <a:r>
              <a:rPr lang="en-US" dirty="0" smtClean="0"/>
              <a:t>Use threading to maximize processing speed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SDLC: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1524000"/>
          </a:xfrm>
        </p:spPr>
        <p:txBody>
          <a:bodyPr/>
          <a:lstStyle/>
          <a:p>
            <a:r>
              <a:rPr lang="en-US" dirty="0" smtClean="0"/>
              <a:t>simple use and easy to understand </a:t>
            </a:r>
            <a:r>
              <a:rPr lang="en-US" dirty="0" smtClean="0"/>
              <a:t>style</a:t>
            </a:r>
          </a:p>
          <a:p>
            <a:r>
              <a:rPr lang="en-US" dirty="0" smtClean="0"/>
              <a:t>requirements are well established and unlikely to be significantly changed</a:t>
            </a:r>
            <a:endParaRPr lang="en-US" dirty="0"/>
          </a:p>
        </p:txBody>
      </p:sp>
      <p:pic>
        <p:nvPicPr>
          <p:cNvPr id="5" name="Content Placeholder 4" descr="Macintosh HD:Users:watdahieu:Desktop:Waterfall1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00400"/>
            <a:ext cx="6629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</TotalTime>
  <Words>430</Words>
  <Application>Microsoft Office PowerPoint</Application>
  <PresentationFormat>On-screen Show (4:3)</PresentationFormat>
  <Paragraphs>83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Image Processing Tool: Version 2.0</vt:lpstr>
      <vt:lpstr>Outline</vt:lpstr>
      <vt:lpstr>Introduction</vt:lpstr>
      <vt:lpstr>Our objective</vt:lpstr>
      <vt:lpstr>System Architecture</vt:lpstr>
      <vt:lpstr>Previous Version</vt:lpstr>
      <vt:lpstr>New Objectives</vt:lpstr>
      <vt:lpstr>Big-Picture Plan</vt:lpstr>
      <vt:lpstr>SDLC: Waterfall Model</vt:lpstr>
      <vt:lpstr>Team Organization</vt:lpstr>
      <vt:lpstr>Interface Design</vt:lpstr>
      <vt:lpstr>UML Use Case Diagram</vt:lpstr>
      <vt:lpstr>UML Sequence Diagram</vt:lpstr>
      <vt:lpstr>UML Class Diagram</vt:lpstr>
      <vt:lpstr>Conclusion</vt:lpstr>
      <vt:lpstr>References</vt:lpstr>
    </vt:vector>
  </TitlesOfParts>
  <Company>Midwestern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MoffettLabStudent</dc:creator>
  <cp:lastModifiedBy>Anne Lam</cp:lastModifiedBy>
  <cp:revision>179</cp:revision>
  <dcterms:created xsi:type="dcterms:W3CDTF">2013-06-19T17:49:49Z</dcterms:created>
  <dcterms:modified xsi:type="dcterms:W3CDTF">2015-03-10T04:54:09Z</dcterms:modified>
</cp:coreProperties>
</file>