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Quattrocento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QuattrocentoSans-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QuattrocentoSans-italic.fntdata"/><Relationship Id="rId14" Type="http://schemas.openxmlformats.org/officeDocument/2006/relationships/font" Target="fonts/QuattrocentoSans-bold.fntdata"/><Relationship Id="rId16" Type="http://schemas.openxmlformats.org/officeDocument/2006/relationships/font" Target="fonts/Quattrocento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92c53a083_0_41: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58" name="Google Shape;58;g2a92c53a083_0_41:notes"/>
          <p:cNvSpPr/>
          <p:nvPr>
            <p:ph idx="2" type="sldImg"/>
          </p:nvPr>
        </p:nvSpPr>
        <p:spPr>
          <a:xfrm>
            <a:off x="-4186238" y="1265238"/>
            <a:ext cx="14935200" cy="840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 name="Google Shape;59;g2a92c53a083_0_41: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
              <a:t>https://docs.google.com/presentation/d/1KwzlwiBm1oeyGMLsGO-vsv4eIO8MJgHxeVXfgM9UQcw/edit?usp=sharing</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92c53a083_0_201: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86" name="Google Shape;86;g2a92c53a083_0_201:notes"/>
          <p:cNvSpPr/>
          <p:nvPr>
            <p:ph idx="2" type="sldImg"/>
          </p:nvPr>
        </p:nvSpPr>
        <p:spPr>
          <a:xfrm>
            <a:off x="-4186238" y="1265238"/>
            <a:ext cx="14935200" cy="840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g2a92c53a083_0_201: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92c53a083_0_146: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97" name="Google Shape;97;g2a92c53a083_0_146:notes"/>
          <p:cNvSpPr/>
          <p:nvPr>
            <p:ph idx="2" type="sldImg"/>
          </p:nvPr>
        </p:nvSpPr>
        <p:spPr>
          <a:xfrm>
            <a:off x="-4186238" y="1265238"/>
            <a:ext cx="14935200" cy="840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g2a92c53a083_0_146: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92c53a083_0_224: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109" name="Google Shape;109;g2a92c53a083_0_224:notes"/>
          <p:cNvSpPr/>
          <p:nvPr>
            <p:ph idx="2" type="sldImg"/>
          </p:nvPr>
        </p:nvSpPr>
        <p:spPr>
          <a:xfrm>
            <a:off x="-4186238" y="1265238"/>
            <a:ext cx="14935200" cy="840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g2a92c53a083_0_224: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92c53a083_0_235: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121" name="Google Shape;121;g2a92c53a083_0_235:notes"/>
          <p:cNvSpPr/>
          <p:nvPr>
            <p:ph idx="2" type="sldImg"/>
          </p:nvPr>
        </p:nvSpPr>
        <p:spPr>
          <a:xfrm>
            <a:off x="-4186238" y="1265238"/>
            <a:ext cx="14935200" cy="840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g2a92c53a083_0_235: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92c53a083_0_173: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143" name="Google Shape;143;g2a92c53a083_0_173:notes"/>
          <p:cNvSpPr/>
          <p:nvPr>
            <p:ph idx="2" type="sldImg"/>
          </p:nvPr>
        </p:nvSpPr>
        <p:spPr>
          <a:xfrm>
            <a:off x="-4186238" y="1265238"/>
            <a:ext cx="14935200" cy="840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g2a92c53a083_0_173: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 name="Shape 54"/>
        <p:cNvGrpSpPr/>
        <p:nvPr/>
      </p:nvGrpSpPr>
      <p:grpSpPr>
        <a:xfrm>
          <a:off x="0" y="0"/>
          <a:ext cx="0" cy="0"/>
          <a:chOff x="0" y="0"/>
          <a:chExt cx="0" cy="0"/>
        </a:xfrm>
      </p:grpSpPr>
      <p:sp>
        <p:nvSpPr>
          <p:cNvPr id="55" name="Google Shape;55;p14"/>
          <p:cNvSpPr txBox="1"/>
          <p:nvPr>
            <p:ph type="title"/>
          </p:nvPr>
        </p:nvSpPr>
        <p:spPr>
          <a:xfrm>
            <a:off x="174945" y="176147"/>
            <a:ext cx="8794200" cy="223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298444" y="27941"/>
            <a:ext cx="670500" cy="936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52" name="Google Shape;52;p13"/>
          <p:cNvSpPr txBox="1"/>
          <p:nvPr>
            <p:ph idx="1" type="body"/>
          </p:nvPr>
        </p:nvSpPr>
        <p:spPr>
          <a:xfrm>
            <a:off x="2343099" y="1928143"/>
            <a:ext cx="4389900" cy="942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53" name="Google Shape;53;p13"/>
          <p:cNvSpPr txBox="1"/>
          <p:nvPr>
            <p:ph type="title"/>
          </p:nvPr>
        </p:nvSpPr>
        <p:spPr>
          <a:xfrm>
            <a:off x="174945" y="176147"/>
            <a:ext cx="8794200" cy="223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p:nvPr/>
        </p:nvSpPr>
        <p:spPr>
          <a:xfrm>
            <a:off x="137950" y="1181875"/>
            <a:ext cx="4344300" cy="39336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2" name="Google Shape;62;p15"/>
          <p:cNvSpPr/>
          <p:nvPr/>
        </p:nvSpPr>
        <p:spPr>
          <a:xfrm>
            <a:off x="4587400" y="1182000"/>
            <a:ext cx="4344300" cy="39336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3" name="Google Shape;63;p15"/>
          <p:cNvSpPr/>
          <p:nvPr/>
        </p:nvSpPr>
        <p:spPr>
          <a:xfrm>
            <a:off x="218936" y="12135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64" name="Google Shape;64;p15"/>
          <p:cNvSpPr/>
          <p:nvPr/>
        </p:nvSpPr>
        <p:spPr>
          <a:xfrm>
            <a:off x="4668375" y="12135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a:off x="601195" y="1237636"/>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5050634" y="1237636"/>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4668375" y="282442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218936" y="282442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601195" y="2848464"/>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5050634" y="2848464"/>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218936" y="4188814"/>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4668375" y="4188814"/>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601195" y="4214529"/>
            <a:ext cx="3597600" cy="164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5050634" y="4212856"/>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75" name="Google Shape;75;p15"/>
          <p:cNvSpPr txBox="1"/>
          <p:nvPr/>
        </p:nvSpPr>
        <p:spPr>
          <a:xfrm>
            <a:off x="147821" y="1411145"/>
            <a:ext cx="4324500" cy="93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 sz="1000"/>
              <a:t>Every year, about 350,000 people ski or snowboard at Big Mountain Resort in Montana. This resort accommodates skiers and riders of all levels and abilities and is serviced by 11 lifts, 2 T-bars, and 1 magic carpet for novice skiers. While the resort’s current pricing strategy has been to charge a premium above the average price of resort in the its market segment, Management is looking to update pricing based on a defined and effective investment strategy, taking into account the profitability of each resort facility as well as opportunities for cutting costs without undermining ticket prices.  </a:t>
            </a:r>
            <a:endParaRPr b="0" i="0" sz="1000" u="none" cap="none" strike="noStrike">
              <a:solidFill>
                <a:srgbClr val="000000"/>
              </a:solidFill>
              <a:latin typeface="Arial"/>
              <a:ea typeface="Arial"/>
              <a:cs typeface="Arial"/>
              <a:sym typeface="Arial"/>
            </a:endParaRPr>
          </a:p>
        </p:txBody>
      </p:sp>
      <p:sp>
        <p:nvSpPr>
          <p:cNvPr id="76" name="Google Shape;76;p15"/>
          <p:cNvSpPr txBox="1"/>
          <p:nvPr/>
        </p:nvSpPr>
        <p:spPr>
          <a:xfrm>
            <a:off x="143100" y="3016106"/>
            <a:ext cx="4324500" cy="91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71"/>
              <a:buFont typeface="Arial"/>
              <a:buNone/>
            </a:pPr>
            <a:r>
              <a:rPr b="1" lang="en" sz="1000"/>
              <a:t>Success for this project = </a:t>
            </a:r>
            <a:r>
              <a:rPr lang="en" sz="1000"/>
              <a:t>Identification of the following:</a:t>
            </a:r>
            <a:endParaRPr sz="1000"/>
          </a:p>
          <a:p>
            <a:pPr indent="-292100" lvl="0" marL="457200" rtl="0" algn="l">
              <a:spcBef>
                <a:spcPts val="0"/>
              </a:spcBef>
              <a:spcAft>
                <a:spcPts val="0"/>
              </a:spcAft>
              <a:buSzPts val="1000"/>
              <a:buChar char="-"/>
            </a:pPr>
            <a:r>
              <a:rPr lang="en" sz="1000"/>
              <a:t>Profitability of each of Big Mountain Resort’s facilities</a:t>
            </a:r>
            <a:endParaRPr sz="1000"/>
          </a:p>
          <a:p>
            <a:pPr indent="-292100" lvl="0" marL="457200" rtl="0" algn="l">
              <a:spcBef>
                <a:spcPts val="0"/>
              </a:spcBef>
              <a:spcAft>
                <a:spcPts val="0"/>
              </a:spcAft>
              <a:buSzPts val="1000"/>
              <a:buChar char="-"/>
            </a:pPr>
            <a:r>
              <a:rPr lang="en" sz="1000"/>
              <a:t>Validation over the proposed changes affect profitability and ticket price</a:t>
            </a:r>
            <a:endParaRPr sz="1000"/>
          </a:p>
          <a:p>
            <a:pPr indent="-292100" lvl="0" marL="457200" rtl="0" algn="l">
              <a:spcBef>
                <a:spcPts val="0"/>
              </a:spcBef>
              <a:spcAft>
                <a:spcPts val="0"/>
              </a:spcAft>
              <a:buSzPts val="1000"/>
              <a:buChar char="-"/>
            </a:pPr>
            <a:r>
              <a:rPr lang="en" sz="1000"/>
              <a:t>An updated ticket price policy expected to bring in 10% increase in profits based on facility profitability and proposed changes affecting profitability</a:t>
            </a:r>
            <a:endParaRPr b="1" i="0" sz="1000" u="none" cap="none" strike="noStrike">
              <a:solidFill>
                <a:srgbClr val="000000"/>
              </a:solidFill>
              <a:latin typeface="Arial"/>
              <a:ea typeface="Arial"/>
              <a:cs typeface="Arial"/>
              <a:sym typeface="Arial"/>
            </a:endParaRPr>
          </a:p>
        </p:txBody>
      </p:sp>
      <p:sp>
        <p:nvSpPr>
          <p:cNvPr id="77" name="Google Shape;77;p15"/>
          <p:cNvSpPr txBox="1"/>
          <p:nvPr/>
        </p:nvSpPr>
        <p:spPr>
          <a:xfrm>
            <a:off x="186842" y="4479154"/>
            <a:ext cx="4324500" cy="5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 sz="1000"/>
              <a:t>Focus will be placed on the profitability of each Big Mount Resort facility as well as Management's list of proposed changes intended to affect profitability</a:t>
            </a:r>
            <a:endParaRPr b="0" i="0" sz="1000" u="none" cap="none" strike="noStrike">
              <a:solidFill>
                <a:srgbClr val="000000"/>
              </a:solidFill>
              <a:latin typeface="Arial"/>
              <a:ea typeface="Arial"/>
              <a:cs typeface="Arial"/>
              <a:sym typeface="Arial"/>
            </a:endParaRPr>
          </a:p>
        </p:txBody>
      </p:sp>
      <p:sp>
        <p:nvSpPr>
          <p:cNvPr id="78" name="Google Shape;78;p15"/>
          <p:cNvSpPr txBox="1"/>
          <p:nvPr/>
        </p:nvSpPr>
        <p:spPr>
          <a:xfrm>
            <a:off x="4558232" y="1472939"/>
            <a:ext cx="4324500" cy="810900"/>
          </a:xfrm>
          <a:prstGeom prst="rect">
            <a:avLst/>
          </a:prstGeom>
          <a:noFill/>
          <a:ln>
            <a:noFill/>
          </a:ln>
        </p:spPr>
        <p:txBody>
          <a:bodyPr anchorCtr="0" anchor="t" bIns="45700" lIns="91425" spcFirstLastPara="1" rIns="91425" wrap="square" tIns="45700">
            <a:noAutofit/>
          </a:bodyPr>
          <a:lstStyle/>
          <a:p>
            <a:pPr indent="-292100" lvl="0" marL="457200" marR="0" rtl="0" algn="l">
              <a:lnSpc>
                <a:spcPct val="100000"/>
              </a:lnSpc>
              <a:spcBef>
                <a:spcPts val="0"/>
              </a:spcBef>
              <a:spcAft>
                <a:spcPts val="0"/>
              </a:spcAft>
              <a:buSzPts val="1000"/>
              <a:buChar char="●"/>
            </a:pPr>
            <a:r>
              <a:rPr lang="en" sz="1000"/>
              <a:t>Need to accommodate market demand while increasing profitability - If the result of the analysis is a big ticket price increase, that may affect customer’s demand for and purchase of tickets after the price increase goes into effect.</a:t>
            </a:r>
            <a:endParaRPr sz="1000"/>
          </a:p>
          <a:p>
            <a:pPr indent="-292100" lvl="0" marL="457200" marR="0" rtl="0" algn="l">
              <a:lnSpc>
                <a:spcPct val="100000"/>
              </a:lnSpc>
              <a:spcBef>
                <a:spcPts val="0"/>
              </a:spcBef>
              <a:spcAft>
                <a:spcPts val="0"/>
              </a:spcAft>
              <a:buSzPts val="1000"/>
              <a:buChar char="●"/>
            </a:pPr>
            <a:r>
              <a:rPr lang="en" sz="1000"/>
              <a:t>Unforeseen changes in weather patterns may impact the cost of operations and facilities offered</a:t>
            </a:r>
            <a:endParaRPr sz="1000"/>
          </a:p>
          <a:p>
            <a:pPr indent="0" lvl="0" marL="457200" marR="0" rtl="0" algn="l">
              <a:lnSpc>
                <a:spcPct val="100000"/>
              </a:lnSpc>
              <a:spcBef>
                <a:spcPts val="0"/>
              </a:spcBef>
              <a:spcAft>
                <a:spcPts val="0"/>
              </a:spcAft>
              <a:buNone/>
            </a:pPr>
            <a:r>
              <a:t/>
            </a:r>
            <a:endParaRPr sz="1000"/>
          </a:p>
        </p:txBody>
      </p:sp>
      <p:sp>
        <p:nvSpPr>
          <p:cNvPr id="79" name="Google Shape;79;p15"/>
          <p:cNvSpPr txBox="1"/>
          <p:nvPr/>
        </p:nvSpPr>
        <p:spPr>
          <a:xfrm>
            <a:off x="4590928" y="4404431"/>
            <a:ext cx="4324500" cy="810900"/>
          </a:xfrm>
          <a:prstGeom prst="rect">
            <a:avLst/>
          </a:prstGeom>
          <a:noFill/>
          <a:ln>
            <a:noFill/>
          </a:ln>
        </p:spPr>
        <p:txBody>
          <a:bodyPr anchorCtr="0" anchor="t" bIns="45700" lIns="91425" spcFirstLastPara="1" rIns="91425" wrap="square" tIns="45700">
            <a:noAutofit/>
          </a:bodyPr>
          <a:lstStyle/>
          <a:p>
            <a:pPr indent="-292100" lvl="0" marL="457200" marR="0" rtl="0" algn="l">
              <a:lnSpc>
                <a:spcPct val="100000"/>
              </a:lnSpc>
              <a:spcBef>
                <a:spcPts val="0"/>
              </a:spcBef>
              <a:spcAft>
                <a:spcPts val="0"/>
              </a:spcAft>
              <a:buClr>
                <a:srgbClr val="000000"/>
              </a:buClr>
              <a:buSzPts val="1000"/>
              <a:buChar char="●"/>
            </a:pPr>
            <a:r>
              <a:rPr lang="en" sz="1000"/>
              <a:t>Single csv file obtained from the Database Manager containing relevant information from 330 resorts in the US (including Big Mountain Resort) that are part of the same market share as Big Mountain Resort </a:t>
            </a:r>
            <a:endParaRPr i="0" sz="1000" u="none" cap="none" strike="noStrike">
              <a:solidFill>
                <a:srgbClr val="000000"/>
              </a:solidFill>
            </a:endParaRPr>
          </a:p>
        </p:txBody>
      </p:sp>
      <p:sp>
        <p:nvSpPr>
          <p:cNvPr id="80" name="Google Shape;80;p15"/>
          <p:cNvSpPr/>
          <p:nvPr/>
        </p:nvSpPr>
        <p:spPr>
          <a:xfrm>
            <a:off x="121750" y="87475"/>
            <a:ext cx="8793600" cy="1009800"/>
          </a:xfrm>
          <a:prstGeom prst="wedgeRectCallout">
            <a:avLst>
              <a:gd fmla="val 50004" name="adj1"/>
              <a:gd fmla="val -492"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5"/>
          <p:cNvSpPr txBox="1"/>
          <p:nvPr>
            <p:ph type="title"/>
          </p:nvPr>
        </p:nvSpPr>
        <p:spPr>
          <a:xfrm>
            <a:off x="184140" y="142193"/>
            <a:ext cx="8793600" cy="23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82" name="Google Shape;82;p15"/>
          <p:cNvSpPr txBox="1"/>
          <p:nvPr/>
        </p:nvSpPr>
        <p:spPr>
          <a:xfrm>
            <a:off x="4607126" y="3079800"/>
            <a:ext cx="4324500" cy="810900"/>
          </a:xfrm>
          <a:prstGeom prst="rect">
            <a:avLst/>
          </a:prstGeom>
          <a:noFill/>
          <a:ln>
            <a:noFill/>
          </a:ln>
        </p:spPr>
        <p:txBody>
          <a:bodyPr anchorCtr="0" anchor="t" bIns="45700" lIns="91425" spcFirstLastPara="1" rIns="91425" wrap="square" tIns="45700">
            <a:noAutofit/>
          </a:bodyPr>
          <a:lstStyle/>
          <a:p>
            <a:pPr indent="-292100" lvl="0" marL="457200" marR="0" rtl="0" algn="l">
              <a:lnSpc>
                <a:spcPct val="100000"/>
              </a:lnSpc>
              <a:spcBef>
                <a:spcPts val="0"/>
              </a:spcBef>
              <a:spcAft>
                <a:spcPts val="0"/>
              </a:spcAft>
              <a:buSzPts val="1000"/>
              <a:buChar char="●"/>
            </a:pPr>
            <a:r>
              <a:rPr lang="en" sz="1000"/>
              <a:t>Director of Operations:  Jimmy Blackburn</a:t>
            </a:r>
            <a:endParaRPr sz="1000"/>
          </a:p>
          <a:p>
            <a:pPr indent="-292100" lvl="0" marL="457200" rtl="0" algn="l">
              <a:spcBef>
                <a:spcPts val="0"/>
              </a:spcBef>
              <a:spcAft>
                <a:spcPts val="0"/>
              </a:spcAft>
              <a:buSzPts val="1000"/>
              <a:buChar char="●"/>
            </a:pPr>
            <a:r>
              <a:rPr lang="en" sz="1000"/>
              <a:t>Database Manager: Alesha Eisen</a:t>
            </a:r>
            <a:endParaRPr b="0" i="0" sz="1000" u="none" cap="none" strike="noStrike">
              <a:solidFill>
                <a:srgbClr val="000000"/>
              </a:solidFill>
              <a:latin typeface="Arial"/>
              <a:ea typeface="Arial"/>
              <a:cs typeface="Arial"/>
              <a:sym typeface="Arial"/>
            </a:endParaRPr>
          </a:p>
        </p:txBody>
      </p:sp>
      <p:sp>
        <p:nvSpPr>
          <p:cNvPr id="83" name="Google Shape;83;p15"/>
          <p:cNvSpPr txBox="1"/>
          <p:nvPr/>
        </p:nvSpPr>
        <p:spPr>
          <a:xfrm>
            <a:off x="184150" y="405675"/>
            <a:ext cx="8698500" cy="69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sz="1300"/>
              <a:t>How can Big Mountain Resort define their investment strategy and restructure their pricing policy to capitalize on its facilities and select a better value for their ticket price in order to increase profits by 10% by the end of the year?</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p:nvPr/>
        </p:nvSpPr>
        <p:spPr>
          <a:xfrm>
            <a:off x="184150" y="1015125"/>
            <a:ext cx="8731200" cy="40839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90" name="Google Shape;90;p16"/>
          <p:cNvSpPr/>
          <p:nvPr/>
        </p:nvSpPr>
        <p:spPr>
          <a:xfrm>
            <a:off x="121750" y="87475"/>
            <a:ext cx="8793600" cy="691500"/>
          </a:xfrm>
          <a:prstGeom prst="wedgeRectCallout">
            <a:avLst>
              <a:gd fmla="val 50004" name="adj1"/>
              <a:gd fmla="val -492"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16"/>
          <p:cNvSpPr txBox="1"/>
          <p:nvPr>
            <p:ph type="title"/>
          </p:nvPr>
        </p:nvSpPr>
        <p:spPr>
          <a:xfrm>
            <a:off x="184140" y="142193"/>
            <a:ext cx="8793600" cy="23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Recommendations and key findings</a:t>
            </a:r>
            <a:endParaRPr/>
          </a:p>
        </p:txBody>
      </p:sp>
      <p:sp>
        <p:nvSpPr>
          <p:cNvPr id="92" name="Google Shape;92;p16"/>
          <p:cNvSpPr txBox="1"/>
          <p:nvPr/>
        </p:nvSpPr>
        <p:spPr>
          <a:xfrm>
            <a:off x="184150" y="405675"/>
            <a:ext cx="7848600" cy="69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sz="1300"/>
              <a:t>Feature correlation heatmap </a:t>
            </a:r>
            <a:endParaRPr b="1" i="0" sz="1300" u="none" cap="none" strike="noStrike">
              <a:solidFill>
                <a:srgbClr val="000000"/>
              </a:solidFill>
              <a:latin typeface="Arial"/>
              <a:ea typeface="Arial"/>
              <a:cs typeface="Arial"/>
              <a:sym typeface="Arial"/>
            </a:endParaRPr>
          </a:p>
        </p:txBody>
      </p:sp>
      <p:pic>
        <p:nvPicPr>
          <p:cNvPr id="93" name="Google Shape;93;p16"/>
          <p:cNvPicPr preferRelativeResize="0"/>
          <p:nvPr/>
        </p:nvPicPr>
        <p:blipFill>
          <a:blip r:embed="rId3">
            <a:alphaModFix/>
          </a:blip>
          <a:stretch>
            <a:fillRect/>
          </a:stretch>
        </p:blipFill>
        <p:spPr>
          <a:xfrm>
            <a:off x="3703300" y="1249575"/>
            <a:ext cx="5109950" cy="3783351"/>
          </a:xfrm>
          <a:prstGeom prst="rect">
            <a:avLst/>
          </a:prstGeom>
          <a:noFill/>
          <a:ln>
            <a:noFill/>
          </a:ln>
        </p:spPr>
      </p:pic>
      <p:sp>
        <p:nvSpPr>
          <p:cNvPr id="94" name="Google Shape;94;p16"/>
          <p:cNvSpPr txBox="1"/>
          <p:nvPr/>
        </p:nvSpPr>
        <p:spPr>
          <a:xfrm>
            <a:off x="147825" y="1258750"/>
            <a:ext cx="3395400" cy="3182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000"/>
              <a:t>Key Findings:</a:t>
            </a:r>
            <a:endParaRPr b="1" sz="1000"/>
          </a:p>
          <a:p>
            <a:pPr indent="0" lvl="0" marL="0" rtl="0" algn="l">
              <a:lnSpc>
                <a:spcPct val="115000"/>
              </a:lnSpc>
              <a:spcBef>
                <a:spcPts val="0"/>
              </a:spcBef>
              <a:spcAft>
                <a:spcPts val="0"/>
              </a:spcAft>
              <a:buNone/>
            </a:pPr>
            <a:r>
              <a:rPr lang="en" sz="1000"/>
              <a:t>The resort level detail heatmap highlights the following </a:t>
            </a:r>
            <a:r>
              <a:rPr lang="en" sz="1000"/>
              <a:t>relationships amongst the features</a:t>
            </a:r>
            <a:r>
              <a:rPr lang="en" sz="1000"/>
              <a:t>:</a:t>
            </a:r>
            <a:endParaRPr sz="1000"/>
          </a:p>
          <a:p>
            <a:pPr indent="-292100" lvl="0" marL="457200" rtl="0" algn="l">
              <a:lnSpc>
                <a:spcPct val="115000"/>
              </a:lnSpc>
              <a:spcBef>
                <a:spcPts val="0"/>
              </a:spcBef>
              <a:spcAft>
                <a:spcPts val="0"/>
              </a:spcAft>
              <a:buSzPts val="1000"/>
              <a:buChar char="●"/>
            </a:pPr>
            <a:r>
              <a:rPr lang="en" sz="1000"/>
              <a:t>The target feature, AdultWeekend (ticket price) had several reasonable correlations, including:</a:t>
            </a:r>
            <a:endParaRPr sz="1000"/>
          </a:p>
          <a:p>
            <a:pPr indent="-292100" lvl="1" marL="914400" rtl="0" algn="l">
              <a:lnSpc>
                <a:spcPct val="115000"/>
              </a:lnSpc>
              <a:spcBef>
                <a:spcPts val="0"/>
              </a:spcBef>
              <a:spcAft>
                <a:spcPts val="0"/>
              </a:spcAft>
              <a:buSzPts val="1000"/>
              <a:buChar char="○"/>
            </a:pPr>
            <a:r>
              <a:rPr lang="en" sz="1000"/>
              <a:t> fastQuads, Runs,</a:t>
            </a:r>
            <a:endParaRPr sz="1000"/>
          </a:p>
          <a:p>
            <a:pPr indent="-292100" lvl="1" marL="914400" rtl="0" algn="l">
              <a:lnSpc>
                <a:spcPct val="115000"/>
              </a:lnSpc>
              <a:spcBef>
                <a:spcPts val="0"/>
              </a:spcBef>
              <a:spcAft>
                <a:spcPts val="0"/>
              </a:spcAft>
              <a:buSzPts val="1000"/>
              <a:buChar char="○"/>
            </a:pPr>
            <a:r>
              <a:rPr lang="en" sz="1000"/>
              <a:t>total_chairs, </a:t>
            </a:r>
            <a:endParaRPr sz="1000"/>
          </a:p>
          <a:p>
            <a:pPr indent="-292100" lvl="1" marL="914400" rtl="0" algn="l">
              <a:lnSpc>
                <a:spcPct val="115000"/>
              </a:lnSpc>
              <a:spcBef>
                <a:spcPts val="0"/>
              </a:spcBef>
              <a:spcAft>
                <a:spcPts val="0"/>
              </a:spcAft>
              <a:buSzPts val="1000"/>
              <a:buChar char="○"/>
            </a:pPr>
            <a:r>
              <a:rPr lang="en" sz="1000"/>
              <a:t>Snow Making_ac. </a:t>
            </a:r>
            <a:endParaRPr sz="1000"/>
          </a:p>
          <a:p>
            <a:pPr indent="-292100" lvl="0" marL="457200" rtl="0" algn="l">
              <a:lnSpc>
                <a:spcPct val="115000"/>
              </a:lnSpc>
              <a:spcBef>
                <a:spcPts val="0"/>
              </a:spcBef>
              <a:spcAft>
                <a:spcPts val="0"/>
              </a:spcAft>
              <a:buSzPts val="1000"/>
              <a:buChar char="●"/>
            </a:pPr>
            <a:r>
              <a:rPr lang="en" sz="1000"/>
              <a:t>This leads us to believe that visitors seem to value more guaranteed snow and that more runs require more chairs to ferry people to them. </a:t>
            </a:r>
            <a:endParaRPr sz="1000"/>
          </a:p>
          <a:p>
            <a:pPr indent="-292100" lvl="0" marL="457200" rtl="0" algn="l">
              <a:lnSpc>
                <a:spcPct val="115000"/>
              </a:lnSpc>
              <a:spcBef>
                <a:spcPts val="0"/>
              </a:spcBef>
              <a:spcAft>
                <a:spcPts val="0"/>
              </a:spcAft>
              <a:buSzPts val="1000"/>
              <a:buChar char="●"/>
            </a:pPr>
            <a:r>
              <a:rPr lang="en" sz="1000"/>
              <a:t>As the correlation with AdultWeekend and the total skiable terrain area was not as strong as ticket price with snow making, it appears people value guaranteed snow cover over more variable terrain area.</a:t>
            </a:r>
            <a:endParaRPr sz="1000"/>
          </a:p>
          <a:p>
            <a:pPr indent="0" lvl="0" marL="0" marR="0" rtl="0" algn="l">
              <a:lnSpc>
                <a:spcPct val="100000"/>
              </a:lnSpc>
              <a:spcBef>
                <a:spcPts val="0"/>
              </a:spcBef>
              <a:spcAft>
                <a:spcPts val="0"/>
              </a:spcAft>
              <a:buClr>
                <a:srgbClr val="000000"/>
              </a:buClr>
              <a:buSzPts val="1070"/>
              <a:buFont typeface="Arial"/>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137950" y="967650"/>
            <a:ext cx="4344300" cy="41478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101" name="Google Shape;101;p17"/>
          <p:cNvSpPr/>
          <p:nvPr/>
        </p:nvSpPr>
        <p:spPr>
          <a:xfrm>
            <a:off x="4587400" y="967800"/>
            <a:ext cx="4344300" cy="41478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102" name="Google Shape;102;p17"/>
          <p:cNvSpPr txBox="1"/>
          <p:nvPr/>
        </p:nvSpPr>
        <p:spPr>
          <a:xfrm>
            <a:off x="147825" y="1457250"/>
            <a:ext cx="4324500" cy="3453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1000"/>
              <a:t>The random forest model was selected as the final model because it had a lower cross-validation mean absolute error than the linear model tried by almost $1 and exhibited less variability. This validated the test set performance was consistent with the cross-validation results. Additionally, the dominant top four features agreed to those identified with the linear model (fast quads, runs, snow making, and vertical drop). As such, the random forest model was used going forward.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b="1" lang="en" sz="1000"/>
              <a:t>The random forest regressor model highlighted the </a:t>
            </a:r>
            <a:r>
              <a:rPr b="1" lang="en" sz="1000"/>
              <a:t>following best features in regards to ticket price:</a:t>
            </a:r>
            <a:endParaRPr b="1" sz="1000"/>
          </a:p>
          <a:p>
            <a:pPr indent="-292100" lvl="0" marL="457200" rtl="0" algn="l">
              <a:lnSpc>
                <a:spcPct val="115000"/>
              </a:lnSpc>
              <a:spcBef>
                <a:spcPts val="0"/>
              </a:spcBef>
              <a:spcAft>
                <a:spcPts val="0"/>
              </a:spcAft>
              <a:buSzPts val="1000"/>
              <a:buChar char="●"/>
            </a:pPr>
            <a:r>
              <a:rPr b="1" lang="en" sz="1000"/>
              <a:t>fast quads, </a:t>
            </a:r>
            <a:endParaRPr b="1" sz="1000"/>
          </a:p>
          <a:p>
            <a:pPr indent="-292100" lvl="0" marL="457200" rtl="0" algn="l">
              <a:lnSpc>
                <a:spcPct val="115000"/>
              </a:lnSpc>
              <a:spcBef>
                <a:spcPts val="0"/>
              </a:spcBef>
              <a:spcAft>
                <a:spcPts val="0"/>
              </a:spcAft>
              <a:buSzPts val="1000"/>
              <a:buChar char="●"/>
            </a:pPr>
            <a:r>
              <a:rPr b="1" lang="en" sz="1000"/>
              <a:t>runs, </a:t>
            </a:r>
            <a:endParaRPr b="1" sz="1000"/>
          </a:p>
          <a:p>
            <a:pPr indent="-292100" lvl="0" marL="457200" rtl="0" algn="l">
              <a:lnSpc>
                <a:spcPct val="115000"/>
              </a:lnSpc>
              <a:spcBef>
                <a:spcPts val="0"/>
              </a:spcBef>
              <a:spcAft>
                <a:spcPts val="0"/>
              </a:spcAft>
              <a:buSzPts val="1000"/>
              <a:buChar char="●"/>
            </a:pPr>
            <a:r>
              <a:rPr b="1" lang="en" sz="1000"/>
              <a:t>snow making, </a:t>
            </a:r>
            <a:endParaRPr b="1" sz="1000"/>
          </a:p>
          <a:p>
            <a:pPr indent="-292100" lvl="0" marL="457200" rtl="0" algn="l">
              <a:lnSpc>
                <a:spcPct val="115000"/>
              </a:lnSpc>
              <a:spcBef>
                <a:spcPts val="0"/>
              </a:spcBef>
              <a:spcAft>
                <a:spcPts val="0"/>
              </a:spcAft>
              <a:buSzPts val="1000"/>
              <a:buChar char="●"/>
            </a:pPr>
            <a:r>
              <a:rPr b="1" lang="en" sz="1000"/>
              <a:t>vertical drop </a:t>
            </a:r>
            <a:endParaRPr b="1"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b="0" i="0" sz="1000" u="none" cap="none" strike="noStrike">
              <a:solidFill>
                <a:srgbClr val="000000"/>
              </a:solidFill>
              <a:latin typeface="Arial"/>
              <a:ea typeface="Arial"/>
              <a:cs typeface="Arial"/>
              <a:sym typeface="Arial"/>
            </a:endParaRPr>
          </a:p>
        </p:txBody>
      </p:sp>
      <p:sp>
        <p:nvSpPr>
          <p:cNvPr id="103" name="Google Shape;103;p17"/>
          <p:cNvSpPr/>
          <p:nvPr/>
        </p:nvSpPr>
        <p:spPr>
          <a:xfrm>
            <a:off x="121750" y="87475"/>
            <a:ext cx="8793600" cy="691500"/>
          </a:xfrm>
          <a:prstGeom prst="wedgeRectCallout">
            <a:avLst>
              <a:gd fmla="val 50004" name="adj1"/>
              <a:gd fmla="val -492"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17"/>
          <p:cNvSpPr txBox="1"/>
          <p:nvPr>
            <p:ph type="title"/>
          </p:nvPr>
        </p:nvSpPr>
        <p:spPr>
          <a:xfrm>
            <a:off x="184140" y="142193"/>
            <a:ext cx="8793600" cy="23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Modeling Results and Analysis</a:t>
            </a:r>
            <a:endParaRPr/>
          </a:p>
        </p:txBody>
      </p:sp>
      <p:sp>
        <p:nvSpPr>
          <p:cNvPr id="105" name="Google Shape;105;p17"/>
          <p:cNvSpPr txBox="1"/>
          <p:nvPr/>
        </p:nvSpPr>
        <p:spPr>
          <a:xfrm>
            <a:off x="184150" y="405675"/>
            <a:ext cx="7848600" cy="69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sz="1300"/>
              <a:t>Random forest regressor model</a:t>
            </a:r>
            <a:endParaRPr b="1" i="0" sz="1300" u="none" cap="none" strike="noStrike">
              <a:solidFill>
                <a:srgbClr val="000000"/>
              </a:solidFill>
              <a:latin typeface="Arial"/>
              <a:ea typeface="Arial"/>
              <a:cs typeface="Arial"/>
              <a:sym typeface="Arial"/>
            </a:endParaRPr>
          </a:p>
        </p:txBody>
      </p:sp>
      <p:pic>
        <p:nvPicPr>
          <p:cNvPr id="106" name="Google Shape;106;p17"/>
          <p:cNvPicPr preferRelativeResize="0"/>
          <p:nvPr/>
        </p:nvPicPr>
        <p:blipFill>
          <a:blip r:embed="rId3">
            <a:alphaModFix/>
          </a:blip>
          <a:stretch>
            <a:fillRect/>
          </a:stretch>
        </p:blipFill>
        <p:spPr>
          <a:xfrm>
            <a:off x="4646900" y="1514125"/>
            <a:ext cx="4192750" cy="298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p:nvPr/>
        </p:nvSpPr>
        <p:spPr>
          <a:xfrm>
            <a:off x="137950" y="967650"/>
            <a:ext cx="4344300" cy="41478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113" name="Google Shape;113;p18"/>
          <p:cNvSpPr/>
          <p:nvPr/>
        </p:nvSpPr>
        <p:spPr>
          <a:xfrm>
            <a:off x="4587400" y="967800"/>
            <a:ext cx="4344300" cy="41478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114" name="Google Shape;114;p18"/>
          <p:cNvSpPr/>
          <p:nvPr/>
        </p:nvSpPr>
        <p:spPr>
          <a:xfrm>
            <a:off x="121750" y="87475"/>
            <a:ext cx="8793600" cy="691500"/>
          </a:xfrm>
          <a:prstGeom prst="wedgeRectCallout">
            <a:avLst>
              <a:gd fmla="val 50004" name="adj1"/>
              <a:gd fmla="val -492"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18"/>
          <p:cNvSpPr txBox="1"/>
          <p:nvPr>
            <p:ph type="title"/>
          </p:nvPr>
        </p:nvSpPr>
        <p:spPr>
          <a:xfrm>
            <a:off x="184140" y="142193"/>
            <a:ext cx="8793600" cy="23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Modeling Results and Analysis</a:t>
            </a:r>
            <a:endParaRPr/>
          </a:p>
        </p:txBody>
      </p:sp>
      <p:sp>
        <p:nvSpPr>
          <p:cNvPr id="116" name="Google Shape;116;p18"/>
          <p:cNvSpPr txBox="1"/>
          <p:nvPr/>
        </p:nvSpPr>
        <p:spPr>
          <a:xfrm>
            <a:off x="184150" y="405675"/>
            <a:ext cx="7848600" cy="69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sz="1300"/>
              <a:t>Random forest regressor </a:t>
            </a:r>
            <a:r>
              <a:rPr b="1" lang="en" sz="1300"/>
              <a:t>scenario</a:t>
            </a:r>
            <a:r>
              <a:rPr b="1" lang="en" sz="1300"/>
              <a:t> results</a:t>
            </a:r>
            <a:endParaRPr b="1" i="0" sz="1300" u="none" cap="none" strike="noStrike">
              <a:solidFill>
                <a:srgbClr val="000000"/>
              </a:solidFill>
              <a:latin typeface="Arial"/>
              <a:ea typeface="Arial"/>
              <a:cs typeface="Arial"/>
              <a:sym typeface="Arial"/>
            </a:endParaRPr>
          </a:p>
        </p:txBody>
      </p:sp>
      <p:pic>
        <p:nvPicPr>
          <p:cNvPr id="117" name="Google Shape;117;p18"/>
          <p:cNvPicPr preferRelativeResize="0"/>
          <p:nvPr/>
        </p:nvPicPr>
        <p:blipFill>
          <a:blip r:embed="rId3">
            <a:alphaModFix/>
          </a:blip>
          <a:stretch>
            <a:fillRect/>
          </a:stretch>
        </p:blipFill>
        <p:spPr>
          <a:xfrm>
            <a:off x="4615113" y="1794350"/>
            <a:ext cx="4288875" cy="2247900"/>
          </a:xfrm>
          <a:prstGeom prst="rect">
            <a:avLst/>
          </a:prstGeom>
          <a:noFill/>
          <a:ln>
            <a:noFill/>
          </a:ln>
        </p:spPr>
      </p:pic>
      <p:sp>
        <p:nvSpPr>
          <p:cNvPr id="118" name="Google Shape;118;p18"/>
          <p:cNvSpPr txBox="1"/>
          <p:nvPr/>
        </p:nvSpPr>
        <p:spPr>
          <a:xfrm>
            <a:off x="121750" y="967800"/>
            <a:ext cx="4344300" cy="414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50"/>
              <a:t>The random forest model was used for reviewing the following potential scenarios for either cutting costs or increasing revenue (from ticket prices):  </a:t>
            </a:r>
            <a:endParaRPr sz="950"/>
          </a:p>
          <a:p>
            <a:pPr indent="-288925" lvl="0" marL="457200" rtl="0" algn="l">
              <a:lnSpc>
                <a:spcPct val="115000"/>
              </a:lnSpc>
              <a:spcBef>
                <a:spcPts val="0"/>
              </a:spcBef>
              <a:spcAft>
                <a:spcPts val="0"/>
              </a:spcAft>
              <a:buSzPts val="950"/>
              <a:buChar char="●"/>
            </a:pPr>
            <a:r>
              <a:rPr b="1" lang="en" sz="950"/>
              <a:t>Scenario 1:</a:t>
            </a:r>
            <a:r>
              <a:rPr lang="en" sz="950"/>
              <a:t> </a:t>
            </a:r>
            <a:r>
              <a:rPr lang="en" sz="950">
                <a:highlight>
                  <a:srgbClr val="FFFFFF"/>
                </a:highlight>
              </a:rPr>
              <a:t>Permanently closing down up to 10 of the least used runs</a:t>
            </a:r>
            <a:endParaRPr sz="950">
              <a:highlight>
                <a:srgbClr val="FFFFFF"/>
              </a:highlight>
            </a:endParaRPr>
          </a:p>
          <a:p>
            <a:pPr indent="-288925" lvl="0" marL="914400" rtl="0" algn="l">
              <a:lnSpc>
                <a:spcPct val="115000"/>
              </a:lnSpc>
              <a:spcBef>
                <a:spcPts val="0"/>
              </a:spcBef>
              <a:spcAft>
                <a:spcPts val="0"/>
              </a:spcAft>
              <a:buSzPts val="950"/>
              <a:buChar char="●"/>
            </a:pPr>
            <a:r>
              <a:rPr lang="en" sz="950">
                <a:highlight>
                  <a:srgbClr val="FFFFFF"/>
                </a:highlight>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sz="950">
              <a:highlight>
                <a:srgbClr val="FFFFFF"/>
              </a:highlight>
            </a:endParaRPr>
          </a:p>
          <a:p>
            <a:pPr indent="0" lvl="0" marL="0" rtl="0" algn="ctr">
              <a:lnSpc>
                <a:spcPct val="115000"/>
              </a:lnSpc>
              <a:spcBef>
                <a:spcPts val="0"/>
              </a:spcBef>
              <a:spcAft>
                <a:spcPts val="0"/>
              </a:spcAft>
              <a:buNone/>
            </a:pPr>
            <a:r>
              <a:t/>
            </a:r>
            <a:endParaRPr sz="950">
              <a:highlight>
                <a:srgbClr val="FFFFFF"/>
              </a:highlight>
            </a:endParaRPr>
          </a:p>
          <a:p>
            <a:pPr indent="-288925" lvl="0" marL="457200" rtl="0" algn="l">
              <a:lnSpc>
                <a:spcPct val="115000"/>
              </a:lnSpc>
              <a:spcBef>
                <a:spcPts val="0"/>
              </a:spcBef>
              <a:spcAft>
                <a:spcPts val="0"/>
              </a:spcAft>
              <a:buSzPts val="950"/>
              <a:buChar char="●"/>
            </a:pPr>
            <a:r>
              <a:rPr b="1" lang="en" sz="950">
                <a:highlight>
                  <a:srgbClr val="FFFFFF"/>
                </a:highlight>
              </a:rPr>
              <a:t>Scenario 2:</a:t>
            </a:r>
            <a:r>
              <a:rPr lang="en" sz="950">
                <a:highlight>
                  <a:srgbClr val="FFFFFF"/>
                </a:highlight>
              </a:rPr>
              <a:t> Big Mountain is adding a run, increasing the vertical drop by 150 feet, and installing an additional chair lift.</a:t>
            </a:r>
            <a:endParaRPr sz="950">
              <a:highlight>
                <a:srgbClr val="FFFFFF"/>
              </a:highlight>
            </a:endParaRPr>
          </a:p>
          <a:p>
            <a:pPr indent="-288925" lvl="0" marL="914400" rtl="0" algn="l">
              <a:lnSpc>
                <a:spcPct val="115000"/>
              </a:lnSpc>
              <a:spcBef>
                <a:spcPts val="0"/>
              </a:spcBef>
              <a:spcAft>
                <a:spcPts val="0"/>
              </a:spcAft>
              <a:buSzPts val="950"/>
              <a:buChar char="●"/>
            </a:pPr>
            <a:r>
              <a:rPr lang="en" sz="950">
                <a:highlight>
                  <a:srgbClr val="FFFFFF"/>
                </a:highlight>
              </a:rPr>
              <a:t>This scenario increases support for ticket price by $8.61. Over the season, this could be expected to amount to $15,065,471.</a:t>
            </a:r>
            <a:endParaRPr sz="950">
              <a:highlight>
                <a:srgbClr val="FFFFFF"/>
              </a:highlight>
            </a:endParaRPr>
          </a:p>
          <a:p>
            <a:pPr indent="-288925" lvl="0" marL="457200" rtl="0" algn="l">
              <a:lnSpc>
                <a:spcPct val="115000"/>
              </a:lnSpc>
              <a:spcBef>
                <a:spcPts val="0"/>
              </a:spcBef>
              <a:spcAft>
                <a:spcPts val="0"/>
              </a:spcAft>
              <a:buSzPts val="950"/>
              <a:buChar char="●"/>
            </a:pPr>
            <a:r>
              <a:rPr b="1" lang="en" sz="950">
                <a:highlight>
                  <a:srgbClr val="FFFFFF"/>
                </a:highlight>
              </a:rPr>
              <a:t>Scenario 3:</a:t>
            </a:r>
            <a:r>
              <a:rPr lang="en" sz="950">
                <a:highlight>
                  <a:srgbClr val="FFFFFF"/>
                </a:highlight>
              </a:rPr>
              <a:t> Repeating the previous one but adding 2 acres of snow making.</a:t>
            </a:r>
            <a:endParaRPr sz="950">
              <a:highlight>
                <a:srgbClr val="FFFFFF"/>
              </a:highlight>
            </a:endParaRPr>
          </a:p>
          <a:p>
            <a:pPr indent="-288925" lvl="0" marL="914400" rtl="0" algn="l">
              <a:lnSpc>
                <a:spcPct val="115000"/>
              </a:lnSpc>
              <a:spcBef>
                <a:spcPts val="0"/>
              </a:spcBef>
              <a:spcAft>
                <a:spcPts val="0"/>
              </a:spcAft>
              <a:buSzPts val="950"/>
              <a:buChar char="●"/>
            </a:pPr>
            <a:r>
              <a:rPr lang="en" sz="950">
                <a:highlight>
                  <a:srgbClr val="FFFFFF"/>
                </a:highlight>
              </a:rPr>
              <a:t>This scenario increases support for ticket price by $9.90. Over the season, this could be expected to amount to $17,322,717.</a:t>
            </a:r>
            <a:endParaRPr sz="950">
              <a:highlight>
                <a:srgbClr val="FFFFFF"/>
              </a:highlight>
            </a:endParaRPr>
          </a:p>
          <a:p>
            <a:pPr indent="-288925" lvl="0" marL="457200" rtl="0" algn="l">
              <a:lnSpc>
                <a:spcPct val="115000"/>
              </a:lnSpc>
              <a:spcBef>
                <a:spcPts val="0"/>
              </a:spcBef>
              <a:spcAft>
                <a:spcPts val="0"/>
              </a:spcAft>
              <a:buSzPts val="950"/>
              <a:buChar char="●"/>
            </a:pPr>
            <a:r>
              <a:rPr b="1" lang="en" sz="950">
                <a:highlight>
                  <a:srgbClr val="FFFFFF"/>
                </a:highlight>
              </a:rPr>
              <a:t>Scenario 4: </a:t>
            </a:r>
            <a:r>
              <a:rPr lang="en" sz="950">
                <a:highlight>
                  <a:srgbClr val="FFFFFF"/>
                </a:highlight>
              </a:rPr>
              <a:t>increasing the longest run by .2 miles and guaranteeing its snow coverage by adding 4 acres of snow making capability.</a:t>
            </a:r>
            <a:endParaRPr sz="950">
              <a:highlight>
                <a:srgbClr val="FFFFFF"/>
              </a:highlight>
            </a:endParaRPr>
          </a:p>
          <a:p>
            <a:pPr indent="-288925" lvl="0" marL="914400" rtl="0" algn="l">
              <a:lnSpc>
                <a:spcPct val="115000"/>
              </a:lnSpc>
              <a:spcBef>
                <a:spcPts val="0"/>
              </a:spcBef>
              <a:spcAft>
                <a:spcPts val="0"/>
              </a:spcAft>
              <a:buSzPts val="950"/>
              <a:buChar char="●"/>
            </a:pPr>
            <a:r>
              <a:rPr lang="en" sz="950">
                <a:highlight>
                  <a:srgbClr val="FFFFFF"/>
                </a:highlight>
              </a:rPr>
              <a:t>This resulted in no difference whatsoever. </a:t>
            </a:r>
            <a:endParaRPr sz="95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p:nvPr/>
        </p:nvSpPr>
        <p:spPr>
          <a:xfrm>
            <a:off x="137950" y="967650"/>
            <a:ext cx="8777400" cy="41478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125" name="Google Shape;125;p19"/>
          <p:cNvSpPr/>
          <p:nvPr/>
        </p:nvSpPr>
        <p:spPr>
          <a:xfrm>
            <a:off x="121750" y="87475"/>
            <a:ext cx="8793600" cy="691500"/>
          </a:xfrm>
          <a:prstGeom prst="wedgeRectCallout">
            <a:avLst>
              <a:gd fmla="val 50004" name="adj1"/>
              <a:gd fmla="val -492"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19"/>
          <p:cNvSpPr txBox="1"/>
          <p:nvPr>
            <p:ph type="title"/>
          </p:nvPr>
        </p:nvSpPr>
        <p:spPr>
          <a:xfrm>
            <a:off x="184140" y="142193"/>
            <a:ext cx="8793600" cy="23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Modeling Results and Analysis</a:t>
            </a:r>
            <a:endParaRPr/>
          </a:p>
        </p:txBody>
      </p:sp>
      <p:sp>
        <p:nvSpPr>
          <p:cNvPr id="127" name="Google Shape;127;p19"/>
          <p:cNvSpPr txBox="1"/>
          <p:nvPr/>
        </p:nvSpPr>
        <p:spPr>
          <a:xfrm>
            <a:off x="184150" y="405675"/>
            <a:ext cx="7848600" cy="69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sz="1300"/>
              <a:t>Big </a:t>
            </a:r>
            <a:r>
              <a:rPr b="1" lang="en" sz="1300"/>
              <a:t>Mountain</a:t>
            </a:r>
            <a:r>
              <a:rPr b="1" lang="en" sz="1300"/>
              <a:t> Resort in market context</a:t>
            </a:r>
            <a:endParaRPr b="1" i="0" sz="1300" u="none" cap="none" strike="noStrike">
              <a:solidFill>
                <a:srgbClr val="000000"/>
              </a:solidFill>
              <a:latin typeface="Arial"/>
              <a:ea typeface="Arial"/>
              <a:cs typeface="Arial"/>
              <a:sym typeface="Arial"/>
            </a:endParaRPr>
          </a:p>
        </p:txBody>
      </p:sp>
      <p:pic>
        <p:nvPicPr>
          <p:cNvPr id="128" name="Google Shape;128;p19"/>
          <p:cNvPicPr preferRelativeResize="0"/>
          <p:nvPr/>
        </p:nvPicPr>
        <p:blipFill>
          <a:blip r:embed="rId3">
            <a:alphaModFix/>
          </a:blip>
          <a:stretch>
            <a:fillRect/>
          </a:stretch>
        </p:blipFill>
        <p:spPr>
          <a:xfrm>
            <a:off x="184150" y="1249300"/>
            <a:ext cx="2772601" cy="1485551"/>
          </a:xfrm>
          <a:prstGeom prst="rect">
            <a:avLst/>
          </a:prstGeom>
          <a:noFill/>
          <a:ln cap="flat" cmpd="sng" w="19050">
            <a:solidFill>
              <a:schemeClr val="accent5"/>
            </a:solidFill>
            <a:prstDash val="solid"/>
            <a:miter lim="8000"/>
            <a:headEnd len="sm" w="sm" type="none"/>
            <a:tailEnd len="sm" w="sm" type="none"/>
          </a:ln>
        </p:spPr>
      </p:pic>
      <p:pic>
        <p:nvPicPr>
          <p:cNvPr id="129" name="Google Shape;129;p19"/>
          <p:cNvPicPr preferRelativeResize="0"/>
          <p:nvPr/>
        </p:nvPicPr>
        <p:blipFill>
          <a:blip r:embed="rId4">
            <a:alphaModFix/>
          </a:blip>
          <a:stretch>
            <a:fillRect/>
          </a:stretch>
        </p:blipFill>
        <p:spPr>
          <a:xfrm>
            <a:off x="6014775" y="204625"/>
            <a:ext cx="2819400" cy="457200"/>
          </a:xfrm>
          <a:prstGeom prst="rect">
            <a:avLst/>
          </a:prstGeom>
          <a:noFill/>
          <a:ln cap="flat" cmpd="sng" w="19050">
            <a:solidFill>
              <a:schemeClr val="accent5"/>
            </a:solidFill>
            <a:prstDash val="solid"/>
            <a:miter lim="8000"/>
            <a:headEnd len="sm" w="sm" type="none"/>
            <a:tailEnd len="sm" w="sm" type="none"/>
          </a:ln>
        </p:spPr>
      </p:pic>
      <p:sp>
        <p:nvSpPr>
          <p:cNvPr id="130" name="Google Shape;130;p19"/>
          <p:cNvSpPr txBox="1"/>
          <p:nvPr/>
        </p:nvSpPr>
        <p:spPr>
          <a:xfrm>
            <a:off x="1114900" y="1001975"/>
            <a:ext cx="911100" cy="23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Ticket Price</a:t>
            </a:r>
            <a:endParaRPr b="0" i="0" sz="1000" u="none" cap="none" strike="noStrike">
              <a:solidFill>
                <a:srgbClr val="000000"/>
              </a:solidFill>
              <a:latin typeface="Arial"/>
              <a:ea typeface="Arial"/>
              <a:cs typeface="Arial"/>
              <a:sym typeface="Arial"/>
            </a:endParaRPr>
          </a:p>
        </p:txBody>
      </p:sp>
      <p:pic>
        <p:nvPicPr>
          <p:cNvPr id="131" name="Google Shape;131;p19"/>
          <p:cNvPicPr preferRelativeResize="0"/>
          <p:nvPr/>
        </p:nvPicPr>
        <p:blipFill>
          <a:blip r:embed="rId5">
            <a:alphaModFix/>
          </a:blip>
          <a:stretch>
            <a:fillRect/>
          </a:stretch>
        </p:blipFill>
        <p:spPr>
          <a:xfrm>
            <a:off x="3138725" y="1232675"/>
            <a:ext cx="2772599" cy="1518790"/>
          </a:xfrm>
          <a:prstGeom prst="rect">
            <a:avLst/>
          </a:prstGeom>
          <a:noFill/>
          <a:ln cap="flat" cmpd="sng" w="19050">
            <a:solidFill>
              <a:schemeClr val="accent5"/>
            </a:solidFill>
            <a:prstDash val="solid"/>
            <a:miter lim="8000"/>
            <a:headEnd len="sm" w="sm" type="none"/>
            <a:tailEnd len="sm" w="sm" type="none"/>
          </a:ln>
        </p:spPr>
      </p:pic>
      <p:sp>
        <p:nvSpPr>
          <p:cNvPr id="132" name="Google Shape;132;p19"/>
          <p:cNvSpPr txBox="1"/>
          <p:nvPr/>
        </p:nvSpPr>
        <p:spPr>
          <a:xfrm>
            <a:off x="4071100" y="1001975"/>
            <a:ext cx="911100" cy="23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Vertical Drop</a:t>
            </a:r>
            <a:endParaRPr b="0" i="0" sz="1000" u="none" cap="none" strike="noStrike">
              <a:solidFill>
                <a:srgbClr val="000000"/>
              </a:solidFill>
              <a:latin typeface="Arial"/>
              <a:ea typeface="Arial"/>
              <a:cs typeface="Arial"/>
              <a:sym typeface="Arial"/>
            </a:endParaRPr>
          </a:p>
        </p:txBody>
      </p:sp>
      <p:pic>
        <p:nvPicPr>
          <p:cNvPr id="133" name="Google Shape;133;p19"/>
          <p:cNvPicPr preferRelativeResize="0"/>
          <p:nvPr/>
        </p:nvPicPr>
        <p:blipFill>
          <a:blip r:embed="rId6">
            <a:alphaModFix/>
          </a:blip>
          <a:stretch>
            <a:fillRect/>
          </a:stretch>
        </p:blipFill>
        <p:spPr>
          <a:xfrm>
            <a:off x="6093300" y="1231225"/>
            <a:ext cx="2772599" cy="1521706"/>
          </a:xfrm>
          <a:prstGeom prst="rect">
            <a:avLst/>
          </a:prstGeom>
          <a:noFill/>
          <a:ln cap="flat" cmpd="sng" w="19050">
            <a:solidFill>
              <a:schemeClr val="accent5"/>
            </a:solidFill>
            <a:prstDash val="solid"/>
            <a:miter lim="8000"/>
            <a:headEnd len="sm" w="sm" type="none"/>
            <a:tailEnd len="sm" w="sm" type="none"/>
          </a:ln>
        </p:spPr>
      </p:pic>
      <p:sp>
        <p:nvSpPr>
          <p:cNvPr id="134" name="Google Shape;134;p19"/>
          <p:cNvSpPr txBox="1"/>
          <p:nvPr/>
        </p:nvSpPr>
        <p:spPr>
          <a:xfrm>
            <a:off x="6835200" y="1001975"/>
            <a:ext cx="1288800" cy="23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Snow Making Area</a:t>
            </a:r>
            <a:endParaRPr b="0" i="0" sz="1000" u="none" cap="none" strike="noStrike">
              <a:solidFill>
                <a:srgbClr val="000000"/>
              </a:solidFill>
              <a:latin typeface="Arial"/>
              <a:ea typeface="Arial"/>
              <a:cs typeface="Arial"/>
              <a:sym typeface="Arial"/>
            </a:endParaRPr>
          </a:p>
        </p:txBody>
      </p:sp>
      <p:pic>
        <p:nvPicPr>
          <p:cNvPr id="135" name="Google Shape;135;p19"/>
          <p:cNvPicPr preferRelativeResize="0"/>
          <p:nvPr/>
        </p:nvPicPr>
        <p:blipFill>
          <a:blip r:embed="rId7">
            <a:alphaModFix/>
          </a:blip>
          <a:stretch>
            <a:fillRect/>
          </a:stretch>
        </p:blipFill>
        <p:spPr>
          <a:xfrm>
            <a:off x="184150" y="3278438"/>
            <a:ext cx="2772601" cy="1506425"/>
          </a:xfrm>
          <a:prstGeom prst="rect">
            <a:avLst/>
          </a:prstGeom>
          <a:noFill/>
          <a:ln cap="flat" cmpd="sng" w="19050">
            <a:solidFill>
              <a:schemeClr val="accent5"/>
            </a:solidFill>
            <a:prstDash val="solid"/>
            <a:miter lim="8000"/>
            <a:headEnd len="sm" w="sm" type="none"/>
            <a:tailEnd len="sm" w="sm" type="none"/>
          </a:ln>
        </p:spPr>
      </p:pic>
      <p:sp>
        <p:nvSpPr>
          <p:cNvPr id="136" name="Google Shape;136;p19"/>
          <p:cNvSpPr txBox="1"/>
          <p:nvPr/>
        </p:nvSpPr>
        <p:spPr>
          <a:xfrm>
            <a:off x="1010050" y="3047750"/>
            <a:ext cx="1120800" cy="23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Total # of Chairs</a:t>
            </a:r>
            <a:endParaRPr b="0" i="0" sz="1000" u="none" cap="none" strike="noStrike">
              <a:solidFill>
                <a:srgbClr val="000000"/>
              </a:solidFill>
              <a:latin typeface="Arial"/>
              <a:ea typeface="Arial"/>
              <a:cs typeface="Arial"/>
              <a:sym typeface="Arial"/>
            </a:endParaRPr>
          </a:p>
        </p:txBody>
      </p:sp>
      <p:pic>
        <p:nvPicPr>
          <p:cNvPr id="137" name="Google Shape;137;p19"/>
          <p:cNvPicPr preferRelativeResize="0"/>
          <p:nvPr/>
        </p:nvPicPr>
        <p:blipFill>
          <a:blip r:embed="rId8">
            <a:alphaModFix/>
          </a:blip>
          <a:stretch>
            <a:fillRect/>
          </a:stretch>
        </p:blipFill>
        <p:spPr>
          <a:xfrm>
            <a:off x="3132250" y="3270800"/>
            <a:ext cx="2772600" cy="1521700"/>
          </a:xfrm>
          <a:prstGeom prst="rect">
            <a:avLst/>
          </a:prstGeom>
          <a:noFill/>
          <a:ln cap="flat" cmpd="sng" w="19050">
            <a:solidFill>
              <a:schemeClr val="accent5"/>
            </a:solidFill>
            <a:prstDash val="solid"/>
            <a:miter lim="8000"/>
            <a:headEnd len="sm" w="sm" type="none"/>
            <a:tailEnd len="sm" w="sm" type="none"/>
          </a:ln>
        </p:spPr>
      </p:pic>
      <p:sp>
        <p:nvSpPr>
          <p:cNvPr id="138" name="Google Shape;138;p19"/>
          <p:cNvSpPr txBox="1"/>
          <p:nvPr/>
        </p:nvSpPr>
        <p:spPr>
          <a:xfrm>
            <a:off x="4063000" y="3047750"/>
            <a:ext cx="911100" cy="23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Fast Quads</a:t>
            </a:r>
            <a:endParaRPr b="0" i="0" sz="1000" u="none" cap="none" strike="noStrike">
              <a:solidFill>
                <a:srgbClr val="000000"/>
              </a:solidFill>
              <a:latin typeface="Arial"/>
              <a:ea typeface="Arial"/>
              <a:cs typeface="Arial"/>
              <a:sym typeface="Arial"/>
            </a:endParaRPr>
          </a:p>
        </p:txBody>
      </p:sp>
      <p:pic>
        <p:nvPicPr>
          <p:cNvPr id="139" name="Google Shape;139;p19"/>
          <p:cNvPicPr preferRelativeResize="0"/>
          <p:nvPr/>
        </p:nvPicPr>
        <p:blipFill>
          <a:blip r:embed="rId9">
            <a:alphaModFix/>
          </a:blip>
          <a:stretch>
            <a:fillRect/>
          </a:stretch>
        </p:blipFill>
        <p:spPr>
          <a:xfrm>
            <a:off x="6038175" y="3270800"/>
            <a:ext cx="2772599" cy="1521700"/>
          </a:xfrm>
          <a:prstGeom prst="rect">
            <a:avLst/>
          </a:prstGeom>
          <a:noFill/>
          <a:ln cap="flat" cmpd="sng" w="19050">
            <a:solidFill>
              <a:schemeClr val="accent5"/>
            </a:solidFill>
            <a:prstDash val="solid"/>
            <a:miter lim="8000"/>
            <a:headEnd len="sm" w="sm" type="none"/>
            <a:tailEnd len="sm" w="sm" type="none"/>
          </a:ln>
        </p:spPr>
      </p:pic>
      <p:sp>
        <p:nvSpPr>
          <p:cNvPr id="140" name="Google Shape;140;p19"/>
          <p:cNvSpPr txBox="1"/>
          <p:nvPr/>
        </p:nvSpPr>
        <p:spPr>
          <a:xfrm>
            <a:off x="7146225" y="3047750"/>
            <a:ext cx="556500" cy="23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000"/>
              <a:t>Runs</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2408800" y="1241625"/>
            <a:ext cx="4344300" cy="39336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147" name="Google Shape;147;p20"/>
          <p:cNvSpPr txBox="1"/>
          <p:nvPr/>
        </p:nvSpPr>
        <p:spPr>
          <a:xfrm>
            <a:off x="2356300" y="1347525"/>
            <a:ext cx="4324500" cy="3721800"/>
          </a:xfrm>
          <a:prstGeom prst="rect">
            <a:avLst/>
          </a:prstGeom>
          <a:noFill/>
          <a:ln>
            <a:noFill/>
          </a:ln>
        </p:spPr>
        <p:txBody>
          <a:bodyPr anchorCtr="0" anchor="t" bIns="45700" lIns="91425" spcFirstLastPara="1" rIns="91425" wrap="square" tIns="45700">
            <a:noAutofit/>
          </a:bodyPr>
          <a:lstStyle/>
          <a:p>
            <a:pPr indent="-292100" lvl="0" marL="457200" rtl="0" algn="l">
              <a:lnSpc>
                <a:spcPct val="115000"/>
              </a:lnSpc>
              <a:spcBef>
                <a:spcPts val="0"/>
              </a:spcBef>
              <a:spcAft>
                <a:spcPts val="0"/>
              </a:spcAft>
              <a:buSzPts val="1000"/>
              <a:buChar char="●"/>
            </a:pPr>
            <a:r>
              <a:rPr lang="en" sz="1000"/>
              <a:t>Big Mountain currently charges an average of $81 per ticket. However, the modelling suggests that Big Mountain's facilities support a ticket price increase to $95.87 (increase of $14.87). </a:t>
            </a:r>
            <a:endParaRPr sz="1000"/>
          </a:p>
          <a:p>
            <a:pPr indent="0" lvl="0" marL="45720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SzPts val="1000"/>
              <a:buChar char="●"/>
            </a:pPr>
            <a:r>
              <a:rPr lang="en" sz="1000"/>
              <a:t>The additional operating cost of the new chair lift per ticket (based on the average visitor purchasing 5 day tickets) supported a ticket price increase of $0.29 per ticket (total expected revenue of $507,246)  if no other features were altered but this does not take in to account the operating cost of the additional chair lift. As the operating cost of the season for the additional chair lift is $1,540,000, the expected revenue from the additional chair lift does not cover this. </a:t>
            </a:r>
            <a:endParaRPr sz="1000"/>
          </a:p>
          <a:p>
            <a:pPr indent="0" lvl="0" marL="45720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SzPts val="1000"/>
              <a:buChar char="●"/>
            </a:pPr>
            <a:r>
              <a:rPr lang="en" sz="1000"/>
              <a:t>In order to calculate profit, the costs associated with the feature changes would need to be validated. Obtaining and analyzing the operating costs and costs associated with making the facility updates noted above would be helpful to truly understand how these updates would affect revenue if ticket prices were to increase based on them. </a:t>
            </a:r>
            <a:endParaRPr sz="1000"/>
          </a:p>
        </p:txBody>
      </p:sp>
      <p:sp>
        <p:nvSpPr>
          <p:cNvPr id="148" name="Google Shape;148;p20"/>
          <p:cNvSpPr/>
          <p:nvPr/>
        </p:nvSpPr>
        <p:spPr>
          <a:xfrm>
            <a:off x="121750" y="87475"/>
            <a:ext cx="8793600" cy="1009800"/>
          </a:xfrm>
          <a:prstGeom prst="wedgeRectCallout">
            <a:avLst>
              <a:gd fmla="val 50004" name="adj1"/>
              <a:gd fmla="val -492"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20"/>
          <p:cNvSpPr txBox="1"/>
          <p:nvPr>
            <p:ph type="title"/>
          </p:nvPr>
        </p:nvSpPr>
        <p:spPr>
          <a:xfrm>
            <a:off x="184140" y="142193"/>
            <a:ext cx="8793600" cy="23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Summary and conslusion</a:t>
            </a:r>
            <a:endParaRPr/>
          </a:p>
        </p:txBody>
      </p:sp>
      <p:sp>
        <p:nvSpPr>
          <p:cNvPr id="150" name="Google Shape;150;p20"/>
          <p:cNvSpPr txBox="1"/>
          <p:nvPr/>
        </p:nvSpPr>
        <p:spPr>
          <a:xfrm>
            <a:off x="184150" y="405675"/>
            <a:ext cx="8731200" cy="69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sz="1300"/>
              <a:t>Problem Statement: How can Big Mountain Resort define their investment strategy and restructure their pricing policy to capitalize on its facilities and select a better value for their ticket price in order to increase profits by 10% by the end of the year?</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