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4" r:id="rId2"/>
    <p:sldId id="258" r:id="rId3"/>
    <p:sldId id="261" r:id="rId4"/>
    <p:sldId id="270" r:id="rId5"/>
    <p:sldId id="264" r:id="rId6"/>
    <p:sldId id="286" r:id="rId7"/>
    <p:sldId id="287" r:id="rId8"/>
    <p:sldId id="273" r:id="rId9"/>
    <p:sldId id="288" r:id="rId10"/>
    <p:sldId id="290" r:id="rId11"/>
    <p:sldId id="291" r:id="rId12"/>
    <p:sldId id="266" r:id="rId13"/>
    <p:sldId id="277" r:id="rId14"/>
    <p:sldId id="263" r:id="rId15"/>
    <p:sldId id="257" r:id="rId16"/>
    <p:sldId id="269" r:id="rId17"/>
    <p:sldId id="262" r:id="rId18"/>
    <p:sldId id="275" r:id="rId19"/>
    <p:sldId id="289" r:id="rId20"/>
    <p:sldId id="26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72"/>
    <a:srgbClr val="C60C2C"/>
    <a:srgbClr val="E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7FA7-71AF-4D41-8AB9-310C2A095247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0EFCA-83B2-4529-A126-14DFFB0A0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3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43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4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8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30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27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0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68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56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3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8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0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3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8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0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7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2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0EFCA-83B2-4529-A126-14DFFB0A0E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515374" y="2070100"/>
            <a:ext cx="1945032" cy="1945032"/>
          </a:xfrm>
          <a:custGeom>
            <a:avLst/>
            <a:gdLst>
              <a:gd name="connsiteX0" fmla="*/ 972516 w 1945032"/>
              <a:gd name="connsiteY0" fmla="*/ 0 h 1945032"/>
              <a:gd name="connsiteX1" fmla="*/ 1945032 w 1945032"/>
              <a:gd name="connsiteY1" fmla="*/ 972516 h 1945032"/>
              <a:gd name="connsiteX2" fmla="*/ 972516 w 1945032"/>
              <a:gd name="connsiteY2" fmla="*/ 1945032 h 1945032"/>
              <a:gd name="connsiteX3" fmla="*/ 0 w 1945032"/>
              <a:gd name="connsiteY3" fmla="*/ 972516 h 1945032"/>
              <a:gd name="connsiteX4" fmla="*/ 972516 w 1945032"/>
              <a:gd name="connsiteY4" fmla="*/ 0 h 194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032" h="1945032">
                <a:moveTo>
                  <a:pt x="972516" y="0"/>
                </a:moveTo>
                <a:cubicBezTo>
                  <a:pt x="1509622" y="0"/>
                  <a:pt x="1945032" y="435410"/>
                  <a:pt x="1945032" y="972516"/>
                </a:cubicBezTo>
                <a:cubicBezTo>
                  <a:pt x="1945032" y="1509622"/>
                  <a:pt x="1509622" y="1945032"/>
                  <a:pt x="972516" y="1945032"/>
                </a:cubicBezTo>
                <a:cubicBezTo>
                  <a:pt x="435410" y="1945032"/>
                  <a:pt x="0" y="1509622"/>
                  <a:pt x="0" y="972516"/>
                </a:cubicBezTo>
                <a:cubicBezTo>
                  <a:pt x="0" y="435410"/>
                  <a:pt x="435410" y="0"/>
                  <a:pt x="97251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929029" y="2070100"/>
            <a:ext cx="1945032" cy="1945032"/>
          </a:xfrm>
          <a:custGeom>
            <a:avLst/>
            <a:gdLst>
              <a:gd name="connsiteX0" fmla="*/ 972516 w 1945032"/>
              <a:gd name="connsiteY0" fmla="*/ 0 h 1945032"/>
              <a:gd name="connsiteX1" fmla="*/ 1945032 w 1945032"/>
              <a:gd name="connsiteY1" fmla="*/ 972516 h 1945032"/>
              <a:gd name="connsiteX2" fmla="*/ 972516 w 1945032"/>
              <a:gd name="connsiteY2" fmla="*/ 1945032 h 1945032"/>
              <a:gd name="connsiteX3" fmla="*/ 0 w 1945032"/>
              <a:gd name="connsiteY3" fmla="*/ 972516 h 1945032"/>
              <a:gd name="connsiteX4" fmla="*/ 972516 w 1945032"/>
              <a:gd name="connsiteY4" fmla="*/ 0 h 194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032" h="1945032">
                <a:moveTo>
                  <a:pt x="972516" y="0"/>
                </a:moveTo>
                <a:cubicBezTo>
                  <a:pt x="1509622" y="0"/>
                  <a:pt x="1945032" y="435410"/>
                  <a:pt x="1945032" y="972516"/>
                </a:cubicBezTo>
                <a:cubicBezTo>
                  <a:pt x="1945032" y="1509622"/>
                  <a:pt x="1509622" y="1945032"/>
                  <a:pt x="972516" y="1945032"/>
                </a:cubicBezTo>
                <a:cubicBezTo>
                  <a:pt x="435410" y="1945032"/>
                  <a:pt x="0" y="1509622"/>
                  <a:pt x="0" y="972516"/>
                </a:cubicBezTo>
                <a:cubicBezTo>
                  <a:pt x="0" y="435410"/>
                  <a:pt x="435410" y="0"/>
                  <a:pt x="97251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342684" y="2070100"/>
            <a:ext cx="1945032" cy="1945032"/>
          </a:xfrm>
          <a:custGeom>
            <a:avLst/>
            <a:gdLst>
              <a:gd name="connsiteX0" fmla="*/ 972516 w 1945032"/>
              <a:gd name="connsiteY0" fmla="*/ 0 h 1945032"/>
              <a:gd name="connsiteX1" fmla="*/ 1945032 w 1945032"/>
              <a:gd name="connsiteY1" fmla="*/ 972516 h 1945032"/>
              <a:gd name="connsiteX2" fmla="*/ 972516 w 1945032"/>
              <a:gd name="connsiteY2" fmla="*/ 1945032 h 1945032"/>
              <a:gd name="connsiteX3" fmla="*/ 0 w 1945032"/>
              <a:gd name="connsiteY3" fmla="*/ 972516 h 1945032"/>
              <a:gd name="connsiteX4" fmla="*/ 972516 w 1945032"/>
              <a:gd name="connsiteY4" fmla="*/ 0 h 194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032" h="1945032">
                <a:moveTo>
                  <a:pt x="972516" y="0"/>
                </a:moveTo>
                <a:cubicBezTo>
                  <a:pt x="1509622" y="0"/>
                  <a:pt x="1945032" y="435410"/>
                  <a:pt x="1945032" y="972516"/>
                </a:cubicBezTo>
                <a:cubicBezTo>
                  <a:pt x="1945032" y="1509622"/>
                  <a:pt x="1509622" y="1945032"/>
                  <a:pt x="972516" y="1945032"/>
                </a:cubicBezTo>
                <a:cubicBezTo>
                  <a:pt x="435410" y="1945032"/>
                  <a:pt x="0" y="1509622"/>
                  <a:pt x="0" y="972516"/>
                </a:cubicBezTo>
                <a:cubicBezTo>
                  <a:pt x="0" y="435410"/>
                  <a:pt x="435410" y="0"/>
                  <a:pt x="97251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756338" y="2070100"/>
            <a:ext cx="1945032" cy="1945032"/>
          </a:xfrm>
          <a:custGeom>
            <a:avLst/>
            <a:gdLst>
              <a:gd name="connsiteX0" fmla="*/ 972516 w 1945032"/>
              <a:gd name="connsiteY0" fmla="*/ 0 h 1945032"/>
              <a:gd name="connsiteX1" fmla="*/ 1945032 w 1945032"/>
              <a:gd name="connsiteY1" fmla="*/ 972516 h 1945032"/>
              <a:gd name="connsiteX2" fmla="*/ 972516 w 1945032"/>
              <a:gd name="connsiteY2" fmla="*/ 1945032 h 1945032"/>
              <a:gd name="connsiteX3" fmla="*/ 0 w 1945032"/>
              <a:gd name="connsiteY3" fmla="*/ 972516 h 1945032"/>
              <a:gd name="connsiteX4" fmla="*/ 972516 w 1945032"/>
              <a:gd name="connsiteY4" fmla="*/ 0 h 194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032" h="1945032">
                <a:moveTo>
                  <a:pt x="972516" y="0"/>
                </a:moveTo>
                <a:cubicBezTo>
                  <a:pt x="1509622" y="0"/>
                  <a:pt x="1945032" y="435410"/>
                  <a:pt x="1945032" y="972516"/>
                </a:cubicBezTo>
                <a:cubicBezTo>
                  <a:pt x="1945032" y="1509622"/>
                  <a:pt x="1509622" y="1945032"/>
                  <a:pt x="972516" y="1945032"/>
                </a:cubicBezTo>
                <a:cubicBezTo>
                  <a:pt x="435410" y="1945032"/>
                  <a:pt x="0" y="1509622"/>
                  <a:pt x="0" y="972516"/>
                </a:cubicBezTo>
                <a:cubicBezTo>
                  <a:pt x="0" y="435410"/>
                  <a:pt x="435410" y="0"/>
                  <a:pt x="97251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066800" y="1918382"/>
            <a:ext cx="3784600" cy="1645100"/>
          </a:xfrm>
          <a:custGeom>
            <a:avLst/>
            <a:gdLst>
              <a:gd name="connsiteX0" fmla="*/ 274189 w 3784600"/>
              <a:gd name="connsiteY0" fmla="*/ 0 h 1645100"/>
              <a:gd name="connsiteX1" fmla="*/ 3510411 w 3784600"/>
              <a:gd name="connsiteY1" fmla="*/ 0 h 1645100"/>
              <a:gd name="connsiteX2" fmla="*/ 3784600 w 3784600"/>
              <a:gd name="connsiteY2" fmla="*/ 274189 h 1645100"/>
              <a:gd name="connsiteX3" fmla="*/ 3784600 w 3784600"/>
              <a:gd name="connsiteY3" fmla="*/ 1370911 h 1645100"/>
              <a:gd name="connsiteX4" fmla="*/ 3510411 w 3784600"/>
              <a:gd name="connsiteY4" fmla="*/ 1645100 h 1645100"/>
              <a:gd name="connsiteX5" fmla="*/ 274189 w 3784600"/>
              <a:gd name="connsiteY5" fmla="*/ 1645100 h 1645100"/>
              <a:gd name="connsiteX6" fmla="*/ 0 w 3784600"/>
              <a:gd name="connsiteY6" fmla="*/ 1370911 h 1645100"/>
              <a:gd name="connsiteX7" fmla="*/ 0 w 3784600"/>
              <a:gd name="connsiteY7" fmla="*/ 274189 h 1645100"/>
              <a:gd name="connsiteX8" fmla="*/ 274189 w 3784600"/>
              <a:gd name="connsiteY8" fmla="*/ 0 h 164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00" h="1645100">
                <a:moveTo>
                  <a:pt x="274189" y="0"/>
                </a:moveTo>
                <a:lnTo>
                  <a:pt x="3510411" y="0"/>
                </a:lnTo>
                <a:cubicBezTo>
                  <a:pt x="3661841" y="0"/>
                  <a:pt x="3784600" y="122759"/>
                  <a:pt x="3784600" y="274189"/>
                </a:cubicBezTo>
                <a:lnTo>
                  <a:pt x="3784600" y="1370911"/>
                </a:lnTo>
                <a:cubicBezTo>
                  <a:pt x="3784600" y="1522341"/>
                  <a:pt x="3661841" y="1645100"/>
                  <a:pt x="3510411" y="1645100"/>
                </a:cubicBezTo>
                <a:lnTo>
                  <a:pt x="274189" y="1645100"/>
                </a:lnTo>
                <a:cubicBezTo>
                  <a:pt x="122759" y="1645100"/>
                  <a:pt x="0" y="1522341"/>
                  <a:pt x="0" y="1370911"/>
                </a:cubicBezTo>
                <a:lnTo>
                  <a:pt x="0" y="274189"/>
                </a:lnTo>
                <a:cubicBezTo>
                  <a:pt x="0" y="122759"/>
                  <a:pt x="122759" y="0"/>
                  <a:pt x="27418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066800" y="3928815"/>
            <a:ext cx="3784600" cy="1645100"/>
          </a:xfrm>
          <a:custGeom>
            <a:avLst/>
            <a:gdLst>
              <a:gd name="connsiteX0" fmla="*/ 274189 w 3784600"/>
              <a:gd name="connsiteY0" fmla="*/ 0 h 1645100"/>
              <a:gd name="connsiteX1" fmla="*/ 3510411 w 3784600"/>
              <a:gd name="connsiteY1" fmla="*/ 0 h 1645100"/>
              <a:gd name="connsiteX2" fmla="*/ 3784600 w 3784600"/>
              <a:gd name="connsiteY2" fmla="*/ 274189 h 1645100"/>
              <a:gd name="connsiteX3" fmla="*/ 3784600 w 3784600"/>
              <a:gd name="connsiteY3" fmla="*/ 1370911 h 1645100"/>
              <a:gd name="connsiteX4" fmla="*/ 3510411 w 3784600"/>
              <a:gd name="connsiteY4" fmla="*/ 1645100 h 1645100"/>
              <a:gd name="connsiteX5" fmla="*/ 274189 w 3784600"/>
              <a:gd name="connsiteY5" fmla="*/ 1645100 h 1645100"/>
              <a:gd name="connsiteX6" fmla="*/ 0 w 3784600"/>
              <a:gd name="connsiteY6" fmla="*/ 1370911 h 1645100"/>
              <a:gd name="connsiteX7" fmla="*/ 0 w 3784600"/>
              <a:gd name="connsiteY7" fmla="*/ 274189 h 1645100"/>
              <a:gd name="connsiteX8" fmla="*/ 274189 w 3784600"/>
              <a:gd name="connsiteY8" fmla="*/ 0 h 164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00" h="1645100">
                <a:moveTo>
                  <a:pt x="274189" y="0"/>
                </a:moveTo>
                <a:lnTo>
                  <a:pt x="3510411" y="0"/>
                </a:lnTo>
                <a:cubicBezTo>
                  <a:pt x="3661841" y="0"/>
                  <a:pt x="3784600" y="122759"/>
                  <a:pt x="3784600" y="274189"/>
                </a:cubicBezTo>
                <a:lnTo>
                  <a:pt x="3784600" y="1370911"/>
                </a:lnTo>
                <a:cubicBezTo>
                  <a:pt x="3784600" y="1522341"/>
                  <a:pt x="3661841" y="1645100"/>
                  <a:pt x="3510411" y="1645100"/>
                </a:cubicBezTo>
                <a:lnTo>
                  <a:pt x="274189" y="1645100"/>
                </a:lnTo>
                <a:cubicBezTo>
                  <a:pt x="122759" y="1645100"/>
                  <a:pt x="0" y="1522341"/>
                  <a:pt x="0" y="1370911"/>
                </a:cubicBezTo>
                <a:lnTo>
                  <a:pt x="0" y="274189"/>
                </a:lnTo>
                <a:cubicBezTo>
                  <a:pt x="0" y="122759"/>
                  <a:pt x="122759" y="0"/>
                  <a:pt x="27418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12962" r="7304" b="787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71517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07" r="930"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3300" y="357706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zh-CN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医药管理系统报告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17600" y="5233950"/>
            <a:ext cx="1993900" cy="1267475"/>
            <a:chOff x="1117600" y="5233952"/>
            <a:chExt cx="1993900" cy="406400"/>
          </a:xfrm>
        </p:grpSpPr>
        <p:sp>
          <p:nvSpPr>
            <p:cNvPr id="4" name="圆角矩形 3"/>
            <p:cNvSpPr/>
            <p:nvPr/>
          </p:nvSpPr>
          <p:spPr>
            <a:xfrm>
              <a:off x="1117600" y="5233952"/>
              <a:ext cx="1993900" cy="406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60000"/>
                </a:prstClr>
              </a:outerShdw>
            </a:effectLst>
            <a:scene3d>
              <a:camera prst="orthographicFront"/>
              <a:lightRig rig="flat" dir="t"/>
            </a:scene3d>
            <a:sp3d>
              <a:bevelT w="44450" h="1905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09256" y="5282512"/>
              <a:ext cx="1210588" cy="3453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r>
                <a:rPr lang="zh-CN" altLang="en-US" sz="1600" b="1" dirty="0">
                  <a:solidFill>
                    <a:srgbClr val="006872"/>
                  </a:solidFill>
                </a:rPr>
                <a:t>汇报小组：</a:t>
              </a:r>
              <a:endParaRPr lang="en-US" altLang="zh-CN" sz="1600" b="1" dirty="0">
                <a:solidFill>
                  <a:srgbClr val="006872"/>
                </a:solidFill>
              </a:endParaRPr>
            </a:p>
            <a:p>
              <a:r>
                <a:rPr lang="zh-CN" altLang="en-US" sz="1600" b="1" dirty="0">
                  <a:solidFill>
                    <a:srgbClr val="006872"/>
                  </a:solidFill>
                </a:rPr>
                <a:t> 王泽平</a:t>
              </a:r>
              <a:endParaRPr lang="en-US" altLang="zh-CN" sz="1600" b="1" dirty="0">
                <a:solidFill>
                  <a:srgbClr val="006872"/>
                </a:solidFill>
              </a:endParaRPr>
            </a:p>
            <a:p>
              <a:r>
                <a:rPr lang="zh-CN" altLang="en-US" sz="1600" b="1" dirty="0">
                  <a:solidFill>
                    <a:srgbClr val="006872"/>
                  </a:solidFill>
                </a:rPr>
                <a:t> 董秦仪</a:t>
              </a:r>
              <a:endParaRPr lang="en-US" altLang="zh-CN" sz="1600" b="1" dirty="0">
                <a:solidFill>
                  <a:srgbClr val="006872"/>
                </a:solidFill>
              </a:endParaRPr>
            </a:p>
            <a:p>
              <a:r>
                <a:rPr lang="zh-CN" altLang="en-US" sz="1600" b="1" dirty="0">
                  <a:solidFill>
                    <a:srgbClr val="006872"/>
                  </a:solidFill>
                </a:rPr>
                <a:t> 熊海涛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3300" y="4466601"/>
            <a:ext cx="5892800" cy="319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Medical management system report</a:t>
            </a:r>
          </a:p>
        </p:txBody>
      </p:sp>
    </p:spTree>
    <p:extLst>
      <p:ext uri="{BB962C8B-B14F-4D97-AF65-F5344CB8AC3E}">
        <p14:creationId xmlns:p14="http://schemas.microsoft.com/office/powerpoint/2010/main" val="42116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24977" y="453148"/>
            <a:ext cx="4142046" cy="758148"/>
            <a:chOff x="3897054" y="2002264"/>
            <a:chExt cx="5386646" cy="758148"/>
          </a:xfrm>
        </p:grpSpPr>
        <p:sp>
          <p:nvSpPr>
            <p:cNvPr id="11" name="文本框 10"/>
            <p:cNvSpPr txBox="1"/>
            <p:nvPr/>
          </p:nvSpPr>
          <p:spPr>
            <a:xfrm>
              <a:off x="4086989" y="2002264"/>
              <a:ext cx="5006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pPr algn="ctr"/>
              <a:r>
                <a:rPr lang="zh-CN" altLang="en-US" sz="28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127000" dist="38100" dir="5400000" algn="t" rotWithShape="0">
                      <a:prstClr val="black">
                        <a:alpha val="82000"/>
                      </a:prstClr>
                    </a:outerShdw>
                  </a:effectLst>
                </a:rPr>
                <a:t>活动图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7054" y="2500084"/>
              <a:ext cx="5386646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1D2E645E-8951-4607-AAED-99D0679F5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12112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DD80ADC-EF15-49AB-8479-3F0A3564E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11340"/>
              </p:ext>
            </p:extLst>
          </p:nvPr>
        </p:nvGraphicFramePr>
        <p:xfrm>
          <a:off x="2702011" y="-1282912"/>
          <a:ext cx="8036707" cy="796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4" imgW="10720596" imgH="15148403" progId="Visio.Drawing.11">
                  <p:embed/>
                </p:oleObj>
              </mc:Choice>
              <mc:Fallback>
                <p:oleObj name="Visio" r:id="rId4" imgW="10720596" imgH="15148403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DBF1BFB-4B2A-4D9B-9FA5-24733CDFA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011" y="-1282912"/>
                        <a:ext cx="8036707" cy="7960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4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24977" y="453148"/>
            <a:ext cx="4142046" cy="758148"/>
            <a:chOff x="3897054" y="2002264"/>
            <a:chExt cx="5386646" cy="758148"/>
          </a:xfrm>
        </p:grpSpPr>
        <p:sp>
          <p:nvSpPr>
            <p:cNvPr id="11" name="文本框 10"/>
            <p:cNvSpPr txBox="1"/>
            <p:nvPr/>
          </p:nvSpPr>
          <p:spPr>
            <a:xfrm>
              <a:off x="4086989" y="2002264"/>
              <a:ext cx="5006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pPr algn="ctr"/>
              <a:r>
                <a:rPr lang="zh-CN" altLang="en-US" sz="28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127000" dist="38100" dir="5400000" algn="t" rotWithShape="0">
                      <a:prstClr val="black">
                        <a:alpha val="82000"/>
                      </a:prstClr>
                    </a:outerShdw>
                  </a:effectLst>
                </a:rPr>
                <a:t>状态图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7054" y="2500084"/>
              <a:ext cx="5386646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1D2E645E-8951-4607-AAED-99D0679F5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12112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039538-1AE8-40E1-A7FC-3CA76095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789" y="1446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17A9FB-A9C2-4460-91AE-DA8BFE85D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46038"/>
              </p:ext>
            </p:extLst>
          </p:nvPr>
        </p:nvGraphicFramePr>
        <p:xfrm>
          <a:off x="3484604" y="950967"/>
          <a:ext cx="5461687" cy="554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4" imgW="6193678" imgH="6290978" progId="Visio.Drawing.11">
                  <p:embed/>
                </p:oleObj>
              </mc:Choice>
              <mc:Fallback>
                <p:oleObj name="Visio" r:id="rId4" imgW="6193678" imgH="629097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604" y="950967"/>
                        <a:ext cx="5461687" cy="5546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8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24977" y="453148"/>
            <a:ext cx="4142046" cy="758148"/>
            <a:chOff x="3897054" y="2002264"/>
            <a:chExt cx="5386646" cy="758148"/>
          </a:xfrm>
        </p:grpSpPr>
        <p:sp>
          <p:nvSpPr>
            <p:cNvPr id="11" name="文本框 10"/>
            <p:cNvSpPr txBox="1"/>
            <p:nvPr/>
          </p:nvSpPr>
          <p:spPr>
            <a:xfrm>
              <a:off x="4086989" y="2002264"/>
              <a:ext cx="5006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pPr algn="ctr"/>
              <a:r>
                <a:rPr lang="zh-CN" altLang="en-US" sz="28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127000" dist="38100" dir="5400000" algn="t" rotWithShape="0">
                      <a:prstClr val="black">
                        <a:alpha val="82000"/>
                      </a:prstClr>
                    </a:outerShdw>
                  </a:effectLst>
                </a:rPr>
                <a:t>思维脑图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7054" y="2500084"/>
              <a:ext cx="5386646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pic>
        <p:nvPicPr>
          <p:cNvPr id="3074" name="图片 1">
            <a:extLst>
              <a:ext uri="{FF2B5EF4-FFF2-40B4-BE49-F238E27FC236}">
                <a16:creationId xmlns:a16="http://schemas.microsoft.com/office/drawing/2014/main" id="{C74DA458-5336-41F6-B4BB-38CE4EBD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5" y="1885936"/>
            <a:ext cx="11515650" cy="285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模块管理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4878" y="1783129"/>
            <a:ext cx="2648074" cy="1603303"/>
            <a:chOff x="1276226" y="1998664"/>
            <a:chExt cx="2648074" cy="16033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276226" y="2964228"/>
              <a:ext cx="2648074" cy="637739"/>
              <a:chOff x="1322247" y="1803400"/>
              <a:chExt cx="3403702" cy="63773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用户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22247" y="2172732"/>
                <a:ext cx="3403702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存储用户及管理员信息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318576" y="1783129"/>
            <a:ext cx="2648074" cy="1603303"/>
            <a:chOff x="1276226" y="1998664"/>
            <a:chExt cx="2648074" cy="160330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1276226" y="2964228"/>
              <a:ext cx="2648074" cy="637739"/>
              <a:chOff x="1322247" y="1803400"/>
              <a:chExt cx="3403702" cy="63773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药品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322247" y="2172732"/>
                <a:ext cx="3403702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可查看药品的详细情况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393532" y="1792460"/>
            <a:ext cx="2648074" cy="1603303"/>
            <a:chOff x="1276226" y="1998664"/>
            <a:chExt cx="2648074" cy="160330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1276226" y="2964228"/>
              <a:ext cx="2648074" cy="637739"/>
              <a:chOff x="1322247" y="1803400"/>
              <a:chExt cx="3403702" cy="63773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诊断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22247" y="2172732"/>
                <a:ext cx="3403702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存储有医院的诊断信息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9039048" y="1792460"/>
            <a:ext cx="2648074" cy="1605163"/>
            <a:chOff x="1276226" y="1998664"/>
            <a:chExt cx="2648074" cy="1605163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1276226" y="2964228"/>
              <a:ext cx="2648074" cy="639599"/>
              <a:chOff x="1322247" y="1803400"/>
              <a:chExt cx="3403702" cy="639599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检查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22247" y="2172732"/>
                <a:ext cx="3403702" cy="27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存储有医院的检查室信息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46339" y="4130511"/>
            <a:ext cx="2648074" cy="1605163"/>
            <a:chOff x="1276226" y="1998664"/>
            <a:chExt cx="2648074" cy="1605163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1276226" y="2964228"/>
              <a:ext cx="2648074" cy="639599"/>
              <a:chOff x="1322247" y="1803400"/>
              <a:chExt cx="3403702" cy="63959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手术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22247" y="2172732"/>
                <a:ext cx="3403702" cy="27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存储有医院的手术室的信息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3421756" y="4128995"/>
            <a:ext cx="2648074" cy="1605163"/>
            <a:chOff x="1276226" y="1998664"/>
            <a:chExt cx="2648074" cy="1605163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1276226" y="2964228"/>
              <a:ext cx="2648074" cy="639599"/>
              <a:chOff x="1322247" y="1803400"/>
              <a:chExt cx="3403702" cy="639599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症状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322247" y="2172732"/>
                <a:ext cx="3403702" cy="27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存储有医院的基本症状清单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2B6686A-9DCE-4B92-A75C-9F6A7E590739}"/>
              </a:ext>
            </a:extLst>
          </p:cNvPr>
          <p:cNvGrpSpPr/>
          <p:nvPr/>
        </p:nvGrpSpPr>
        <p:grpSpPr>
          <a:xfrm>
            <a:off x="6259671" y="4130511"/>
            <a:ext cx="2648074" cy="1605163"/>
            <a:chOff x="1276226" y="1998664"/>
            <a:chExt cx="2648074" cy="1605163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10D1318-0B78-4DED-845D-981C47860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87976D0-7620-447A-9868-DD3D199FDF97}"/>
                </a:ext>
              </a:extLst>
            </p:cNvPr>
            <p:cNvGrpSpPr/>
            <p:nvPr/>
          </p:nvGrpSpPr>
          <p:grpSpPr>
            <a:xfrm>
              <a:off x="1276226" y="2964228"/>
              <a:ext cx="2648074" cy="639599"/>
              <a:chOff x="1322247" y="1803400"/>
              <a:chExt cx="3403702" cy="639599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5AC4D85-5FF2-43AB-B73C-697BDBBE1DF0}"/>
                  </a:ext>
                </a:extLst>
              </p:cNvPr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临床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2E09F38-B095-4C26-BF4B-DB9C53026826}"/>
                  </a:ext>
                </a:extLst>
              </p:cNvPr>
              <p:cNvSpPr txBox="1"/>
              <p:nvPr/>
            </p:nvSpPr>
            <p:spPr>
              <a:xfrm>
                <a:off x="1322247" y="2172732"/>
                <a:ext cx="3403702" cy="27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存储有医院的临床数据信息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6F32EB3-125B-4813-911D-FCABA3682FF2}"/>
              </a:ext>
            </a:extLst>
          </p:cNvPr>
          <p:cNvGrpSpPr/>
          <p:nvPr/>
        </p:nvGrpSpPr>
        <p:grpSpPr>
          <a:xfrm>
            <a:off x="9097587" y="4108481"/>
            <a:ext cx="2648074" cy="1605163"/>
            <a:chOff x="1276226" y="1998664"/>
            <a:chExt cx="2648074" cy="1605163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2F5A5E6-9083-432D-9DE5-6E0DD89DE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910" y="1998664"/>
              <a:ext cx="1080707" cy="782636"/>
            </a:xfrm>
            <a:prstGeom prst="rect">
              <a:avLst/>
            </a:prstGeom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295CAA6-07DF-49D1-9D12-BCD96A5CE74C}"/>
                </a:ext>
              </a:extLst>
            </p:cNvPr>
            <p:cNvGrpSpPr/>
            <p:nvPr/>
          </p:nvGrpSpPr>
          <p:grpSpPr>
            <a:xfrm>
              <a:off x="1276226" y="2964228"/>
              <a:ext cx="2648074" cy="639599"/>
              <a:chOff x="1322247" y="1803400"/>
              <a:chExt cx="3403702" cy="639599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1CF23D1-A40E-409F-A82F-17A4487B841A}"/>
                  </a:ext>
                </a:extLst>
              </p:cNvPr>
              <p:cNvSpPr txBox="1"/>
              <p:nvPr/>
            </p:nvSpPr>
            <p:spPr>
              <a:xfrm>
                <a:off x="2021780" y="1803400"/>
                <a:ext cx="2004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fla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检验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FA7CF4-185D-41DE-A608-555181C2A6BD}"/>
                  </a:ext>
                </a:extLst>
              </p:cNvPr>
              <p:cNvSpPr txBox="1"/>
              <p:nvPr/>
            </p:nvSpPr>
            <p:spPr>
              <a:xfrm>
                <a:off x="1322247" y="2172732"/>
                <a:ext cx="3403702" cy="27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存储有医院的检验科信息</a:t>
                </a:r>
                <a:endPara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3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2222" r="7868" b="8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5809" y="2789695"/>
            <a:ext cx="4321176" cy="1278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7100" y="32951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zh-CN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37100" y="2615466"/>
            <a:ext cx="204838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PART 03</a:t>
            </a:r>
            <a:endParaRPr lang="zh-CN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0" dist="38100" dir="5400000" algn="t" rotWithShape="0">
                  <a:prstClr val="black">
                    <a:alpha val="8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14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58" y="1701800"/>
            <a:ext cx="2560950" cy="395128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024977" y="453148"/>
            <a:ext cx="4142046" cy="758148"/>
            <a:chOff x="3897054" y="2002264"/>
            <a:chExt cx="5386646" cy="758148"/>
          </a:xfrm>
        </p:grpSpPr>
        <p:sp>
          <p:nvSpPr>
            <p:cNvPr id="7" name="文本框 6"/>
            <p:cNvSpPr txBox="1"/>
            <p:nvPr/>
          </p:nvSpPr>
          <p:spPr>
            <a:xfrm>
              <a:off x="4086989" y="2002264"/>
              <a:ext cx="5006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pPr algn="ctr"/>
              <a:r>
                <a:rPr lang="zh-CN" altLang="en-US" sz="28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127000" dist="38100" dir="5400000" algn="t" rotWithShape="0">
                      <a:prstClr val="black">
                        <a:alpha val="82000"/>
                      </a:prstClr>
                    </a:outerShdw>
                  </a:effectLst>
                </a:rPr>
                <a:t>需求分析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97054" y="2500084"/>
              <a:ext cx="5386646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58565" y="1757747"/>
            <a:ext cx="5024924" cy="2292166"/>
            <a:chOff x="1675824" y="1803400"/>
            <a:chExt cx="5024924" cy="2292166"/>
          </a:xfrm>
        </p:grpSpPr>
        <p:sp>
          <p:nvSpPr>
            <p:cNvPr id="10" name="文本框 9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时间特性需求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75824" y="2172732"/>
              <a:ext cx="5024924" cy="19228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</a:t>
              </a:r>
              <a:r>
                <a:rPr lang="zh-CN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对于用户输入的信息在人们所能接受等待范围内，一般响应时间不超过</a:t>
              </a:r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10ms</a:t>
              </a:r>
              <a:endParaRPr lang="zh-CN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2.</a:t>
              </a:r>
              <a:r>
                <a:rPr lang="zh-CN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当数据发生变化，后台数据更新处理时间不超过</a:t>
              </a:r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1s</a:t>
              </a:r>
              <a:endParaRPr lang="zh-CN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</a:t>
              </a:r>
              <a:r>
                <a:rPr lang="zh-CN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数据传送时间也在用户能接受范围内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58565" y="4161673"/>
            <a:ext cx="5024924" cy="1544269"/>
            <a:chOff x="1675824" y="1803400"/>
            <a:chExt cx="5024924" cy="1544269"/>
          </a:xfrm>
        </p:grpSpPr>
        <p:sp>
          <p:nvSpPr>
            <p:cNvPr id="16" name="文本框 15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灵活性需求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75824" y="2172732"/>
              <a:ext cx="5024924" cy="11749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35000"/>
                </a:lnSpc>
              </a:pPr>
              <a:r>
                <a:rPr lang="zh-CN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满足运行环境在允许操作系统之间的安全转换，当其同其他软件接口发生变化时，只需做适当调整，灵活性好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4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618984" y="2018983"/>
            <a:ext cx="3540844" cy="3540844"/>
            <a:chOff x="1618984" y="2018983"/>
            <a:chExt cx="3540844" cy="3540844"/>
          </a:xfrm>
        </p:grpSpPr>
        <p:sp>
          <p:nvSpPr>
            <p:cNvPr id="16" name="椭圆 15"/>
            <p:cNvSpPr/>
            <p:nvPr/>
          </p:nvSpPr>
          <p:spPr>
            <a:xfrm>
              <a:off x="1618984" y="2018983"/>
              <a:ext cx="3540844" cy="3540844"/>
            </a:xfrm>
            <a:prstGeom prst="ellipse">
              <a:avLst/>
            </a:prstGeom>
            <a:solidFill>
              <a:srgbClr val="00687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299" y="2563091"/>
              <a:ext cx="2608214" cy="245262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024977" y="453148"/>
            <a:ext cx="4142046" cy="758148"/>
            <a:chOff x="3897054" y="2002264"/>
            <a:chExt cx="5386646" cy="758148"/>
          </a:xfrm>
        </p:grpSpPr>
        <p:sp>
          <p:nvSpPr>
            <p:cNvPr id="5" name="文本框 4"/>
            <p:cNvSpPr txBox="1"/>
            <p:nvPr/>
          </p:nvSpPr>
          <p:spPr>
            <a:xfrm>
              <a:off x="4086989" y="2002264"/>
              <a:ext cx="5006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pPr algn="ctr"/>
              <a:r>
                <a:rPr lang="zh-CN" altLang="en-US" sz="28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127000" dist="38100" dir="5400000" algn="t" rotWithShape="0">
                      <a:prstClr val="black">
                        <a:alpha val="82000"/>
                      </a:prstClr>
                    </a:outerShdw>
                  </a:effectLst>
                </a:rPr>
                <a:t>需求分析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97054" y="2500084"/>
              <a:ext cx="5386646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53635" y="2128520"/>
            <a:ext cx="5024924" cy="1756378"/>
            <a:chOff x="1675824" y="1803400"/>
            <a:chExt cx="5024924" cy="1756378"/>
          </a:xfrm>
        </p:grpSpPr>
        <p:sp>
          <p:nvSpPr>
            <p:cNvPr id="8" name="文本框 7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故障处理需求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75824" y="2172732"/>
              <a:ext cx="5024924" cy="13870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硬件、网络、操作系统等系统故障按相应的供应商提供的解决方案进行解决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2.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因应用系统程序造成的故障，作出故障诊断后，由软件维护人员进行维护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12194" y="4121020"/>
            <a:ext cx="5024924" cy="2088777"/>
            <a:chOff x="1675824" y="1803400"/>
            <a:chExt cx="5024924" cy="2088777"/>
          </a:xfrm>
        </p:grpSpPr>
        <p:sp>
          <p:nvSpPr>
            <p:cNvPr id="14" name="文本框 13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可维护性需求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75824" y="2172732"/>
              <a:ext cx="5024924" cy="17194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程序员遵从一定的编程规范；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 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按照软件工程的要求，编制软件文档； 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 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在编写程序时增加适当的注释； 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 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尽可能实现组件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/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软件复用；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 </a:t>
              </a:r>
              <a:r>
                <a:rPr lang="zh-CN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软件模块化。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98" y="2278225"/>
            <a:ext cx="633677" cy="6336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17" y="4224793"/>
            <a:ext cx="633677" cy="6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2222" r="7868" b="8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5809" y="2789695"/>
            <a:ext cx="4321176" cy="1278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7100" y="32951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zh-CN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技术实现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37100" y="2615466"/>
            <a:ext cx="204838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PART 04</a:t>
            </a:r>
            <a:endParaRPr lang="zh-CN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0" dist="38100" dir="5400000" algn="t" rotWithShape="0">
                  <a:prstClr val="black">
                    <a:alpha val="8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65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技术实现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0200D9-593B-4EBF-A43F-11D63171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06" y="2107596"/>
            <a:ext cx="2406817" cy="341612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CD0C71-7C9A-42B8-B5BA-DB5ABB7CB7BF}"/>
              </a:ext>
            </a:extLst>
          </p:cNvPr>
          <p:cNvGrpSpPr/>
          <p:nvPr/>
        </p:nvGrpSpPr>
        <p:grpSpPr>
          <a:xfrm>
            <a:off x="2855916" y="1763977"/>
            <a:ext cx="4142045" cy="3747496"/>
            <a:chOff x="1670282" y="1803400"/>
            <a:chExt cx="2600507" cy="289004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92B8B8-0C3F-4467-8A73-EB611D7B98DA}"/>
                </a:ext>
              </a:extLst>
            </p:cNvPr>
            <p:cNvSpPr txBox="1"/>
            <p:nvPr/>
          </p:nvSpPr>
          <p:spPr>
            <a:xfrm>
              <a:off x="1675824" y="1803400"/>
              <a:ext cx="2004636" cy="4035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安全性：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008034-1BB4-4DDE-B72D-B395BEB620F3}"/>
                </a:ext>
              </a:extLst>
            </p:cNvPr>
            <p:cNvSpPr txBox="1"/>
            <p:nvPr/>
          </p:nvSpPr>
          <p:spPr>
            <a:xfrm>
              <a:off x="1670282" y="2172732"/>
              <a:ext cx="2600507" cy="25207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marL="342900" indent="-342900" algn="just">
                <a:lnSpc>
                  <a:spcPct val="114000"/>
                </a:lnSpc>
                <a:buAutoNum type="alphaLcPeriod"/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运用非对称加密技术对数据进行加密，保证了数据的安全性；</a:t>
              </a: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b. 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对以往数据进行备份，并记录管理员的操作；</a:t>
              </a: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c. 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不同的模块分配了不同的功能；</a:t>
              </a: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d. 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新版本的软件出现故障可回退到上一版本。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9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05" y="2107596"/>
            <a:ext cx="2406817" cy="34161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技术实现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637559" y="1799686"/>
            <a:ext cx="4133218" cy="4589650"/>
            <a:chOff x="1675824" y="1803400"/>
            <a:chExt cx="2594965" cy="3539510"/>
          </a:xfrm>
        </p:grpSpPr>
        <p:sp>
          <p:nvSpPr>
            <p:cNvPr id="9" name="文本框 8"/>
            <p:cNvSpPr txBox="1"/>
            <p:nvPr/>
          </p:nvSpPr>
          <p:spPr>
            <a:xfrm>
              <a:off x="1675824" y="1803400"/>
              <a:ext cx="2004636" cy="4035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运行环境：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75824" y="2172732"/>
              <a:ext cx="2594965" cy="31701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设备：该系统所需硬件设备，即一般的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PC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机。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操作系统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: Windows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操作系统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数据库： 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Oracle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开发工具：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eclipse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开发语言：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java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接口：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JDBC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常用接口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内存：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2GB(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最低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)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、硬盘：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1GB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以上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空闲</a:t>
              </a:r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)</a:t>
              </a:r>
            </a:p>
            <a:p>
              <a:pPr algn="just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7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1111" r="7575" b="105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1854" y="1735848"/>
            <a:ext cx="384994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1 . </a:t>
            </a:r>
            <a:r>
              <a:rPr lang="zh-CN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产品目的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01854" y="2684368"/>
            <a:ext cx="363404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2 . </a:t>
            </a:r>
            <a:r>
              <a:rPr lang="zh-CN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产品功能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01854" y="3632888"/>
            <a:ext cx="350704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3 . </a:t>
            </a:r>
            <a:r>
              <a:rPr lang="zh-CN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需求分析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01854" y="4581408"/>
            <a:ext cx="350704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4 . </a:t>
            </a:r>
            <a:r>
              <a:rPr lang="zh-CN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技术实现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74712" y="635003"/>
            <a:ext cx="2313061" cy="471453"/>
            <a:chOff x="874713" y="700052"/>
            <a:chExt cx="1993900" cy="406400"/>
          </a:xfrm>
        </p:grpSpPr>
        <p:sp>
          <p:nvSpPr>
            <p:cNvPr id="17" name="圆角矩形 16"/>
            <p:cNvSpPr/>
            <p:nvPr/>
          </p:nvSpPr>
          <p:spPr>
            <a:xfrm>
              <a:off x="874713" y="700052"/>
              <a:ext cx="1993900" cy="406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60000"/>
                </a:prstClr>
              </a:outerShdw>
            </a:effectLst>
            <a:scene3d>
              <a:camera prst="orthographicFront"/>
              <a:lightRig rig="flat" dir="t"/>
            </a:scene3d>
            <a:sp3d>
              <a:bevelT w="44450" h="1905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61185" y="701132"/>
              <a:ext cx="1618384" cy="3979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r>
                <a:rPr lang="en-US" altLang="zh-CN" sz="2400" b="1" dirty="0">
                  <a:solidFill>
                    <a:srgbClr val="006872"/>
                  </a:solidFill>
                </a:rPr>
                <a:t>CONTENTS</a:t>
              </a:r>
              <a:endParaRPr lang="zh-CN" altLang="en-US" sz="2400" b="1" dirty="0">
                <a:solidFill>
                  <a:srgbClr val="006872"/>
                </a:solidFill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3D6CA61-F451-464B-B574-77D3C16F0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946" y="2827019"/>
            <a:ext cx="4321176" cy="12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07" r="930"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3300" y="357706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zh-CN" altLang="en-US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感谢您的观看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17600" y="5233952"/>
            <a:ext cx="1993900" cy="406400"/>
            <a:chOff x="1117600" y="5233952"/>
            <a:chExt cx="1993900" cy="406400"/>
          </a:xfrm>
        </p:grpSpPr>
        <p:sp>
          <p:nvSpPr>
            <p:cNvPr id="4" name="圆角矩形 3"/>
            <p:cNvSpPr/>
            <p:nvPr/>
          </p:nvSpPr>
          <p:spPr>
            <a:xfrm>
              <a:off x="1117600" y="5233952"/>
              <a:ext cx="1993900" cy="406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60000"/>
                </a:prstClr>
              </a:outerShdw>
            </a:effectLst>
            <a:scene3d>
              <a:camera prst="orthographicFront"/>
              <a:lightRig rig="flat" dir="t"/>
            </a:scene3d>
            <a:sp3d>
              <a:bevelT w="44450" h="1905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4072" y="5267875"/>
              <a:ext cx="13612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"/>
              </a:scene3d>
              <a:sp3d>
                <a:bevelT w="25400" h="31750" prst="artDeco"/>
              </a:sp3d>
            </a:bodyPr>
            <a:lstStyle/>
            <a:p>
              <a:r>
                <a:rPr lang="zh-CN" altLang="en-US" sz="1600" b="1" dirty="0">
                  <a:solidFill>
                    <a:srgbClr val="006872"/>
                  </a:solidFill>
                </a:rPr>
                <a:t>汇报人：* * *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3300" y="4466601"/>
            <a:ext cx="5892800" cy="4165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Thank you for watching and listening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7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2222" r="7868" b="8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5809" y="2789695"/>
            <a:ext cx="4321176" cy="1278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7100" y="32951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zh-CN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产品目的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37100" y="2615466"/>
            <a:ext cx="204838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PART 01</a:t>
            </a:r>
            <a:endParaRPr lang="zh-CN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0" dist="38100" dir="5400000" algn="t" rotWithShape="0">
                  <a:prstClr val="black">
                    <a:alpha val="8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275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4325"/>
          <a:stretch/>
        </p:blipFill>
        <p:spPr>
          <a:xfrm>
            <a:off x="7366000" y="4429409"/>
            <a:ext cx="3747778" cy="24254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产品目的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46865" y="1589041"/>
            <a:ext cx="9098272" cy="36799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     该系统</a:t>
            </a:r>
            <a:r>
              <a:rPr lang="zh-CN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采用统一的用户权限认证机制严格的系统使用权限，为医院公共字典、卫计委标准值域字典对照提供统一的管理平台，统一基础字典；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用于医院药系统的日常管理，可以实现药物信息管理、诊断信息管理、检验信息管理、检查信息管理、手术信息管理、症状信息管理和临床信息管理等，可以显著提高医院的日常工作效率，并节约一定的成本跟人力。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   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39002" y="5603435"/>
            <a:ext cx="768616" cy="768616"/>
          </a:xfrm>
          <a:prstGeom prst="ellipse">
            <a:avLst/>
          </a:prstGeom>
          <a:solidFill>
            <a:srgbClr val="00687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31163" y="5603435"/>
            <a:ext cx="768616" cy="768616"/>
          </a:xfrm>
          <a:prstGeom prst="ellipse">
            <a:avLst/>
          </a:prstGeom>
          <a:solidFill>
            <a:srgbClr val="00687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57385" y="5603435"/>
            <a:ext cx="768616" cy="768616"/>
          </a:xfrm>
          <a:prstGeom prst="ellipse">
            <a:avLst/>
          </a:prstGeom>
          <a:solidFill>
            <a:srgbClr val="00687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3"/>
          <p:cNvSpPr/>
          <p:nvPr/>
        </p:nvSpPr>
        <p:spPr>
          <a:xfrm>
            <a:off x="1909795" y="5774550"/>
            <a:ext cx="427030" cy="42638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81566" h="580690">
                <a:moveTo>
                  <a:pt x="108000" y="393650"/>
                </a:moveTo>
                <a:cubicBezTo>
                  <a:pt x="81207" y="419954"/>
                  <a:pt x="51388" y="456299"/>
                  <a:pt x="51388" y="475139"/>
                </a:cubicBezTo>
                <a:cubicBezTo>
                  <a:pt x="51388" y="506241"/>
                  <a:pt x="76757" y="531568"/>
                  <a:pt x="108000" y="531568"/>
                </a:cubicBezTo>
                <a:cubicBezTo>
                  <a:pt x="139244" y="531568"/>
                  <a:pt x="164613" y="506241"/>
                  <a:pt x="164613" y="475139"/>
                </a:cubicBezTo>
                <a:cubicBezTo>
                  <a:pt x="164613" y="456210"/>
                  <a:pt x="134794" y="419954"/>
                  <a:pt x="108000" y="393650"/>
                </a:cubicBezTo>
                <a:close/>
                <a:moveTo>
                  <a:pt x="108023" y="336598"/>
                </a:moveTo>
                <a:cubicBezTo>
                  <a:pt x="113675" y="336598"/>
                  <a:pt x="119350" y="338553"/>
                  <a:pt x="123934" y="342463"/>
                </a:cubicBezTo>
                <a:cubicBezTo>
                  <a:pt x="138710" y="355260"/>
                  <a:pt x="213037" y="422175"/>
                  <a:pt x="213126" y="475139"/>
                </a:cubicBezTo>
                <a:cubicBezTo>
                  <a:pt x="213126" y="532990"/>
                  <a:pt x="166038" y="579999"/>
                  <a:pt x="108090" y="579999"/>
                </a:cubicBezTo>
                <a:cubicBezTo>
                  <a:pt x="50230" y="579999"/>
                  <a:pt x="3053" y="532990"/>
                  <a:pt x="3053" y="475139"/>
                </a:cubicBezTo>
                <a:cubicBezTo>
                  <a:pt x="3053" y="422175"/>
                  <a:pt x="77291" y="355349"/>
                  <a:pt x="92245" y="342463"/>
                </a:cubicBezTo>
                <a:cubicBezTo>
                  <a:pt x="96740" y="338553"/>
                  <a:pt x="102370" y="336598"/>
                  <a:pt x="108023" y="336598"/>
                </a:cubicBezTo>
                <a:close/>
                <a:moveTo>
                  <a:pt x="228407" y="170500"/>
                </a:moveTo>
                <a:cubicBezTo>
                  <a:pt x="212185" y="172155"/>
                  <a:pt x="197631" y="179821"/>
                  <a:pt x="188908" y="188531"/>
                </a:cubicBezTo>
                <a:cubicBezTo>
                  <a:pt x="164340" y="212972"/>
                  <a:pt x="164340" y="252789"/>
                  <a:pt x="188908" y="277319"/>
                </a:cubicBezTo>
                <a:lnTo>
                  <a:pt x="189086" y="277408"/>
                </a:lnTo>
                <a:lnTo>
                  <a:pt x="219172" y="247279"/>
                </a:lnTo>
                <a:cubicBezTo>
                  <a:pt x="228696" y="237858"/>
                  <a:pt x="244007" y="237858"/>
                  <a:pt x="253531" y="247279"/>
                </a:cubicBezTo>
                <a:cubicBezTo>
                  <a:pt x="262966" y="256788"/>
                  <a:pt x="262966" y="272075"/>
                  <a:pt x="253531" y="281585"/>
                </a:cubicBezTo>
                <a:lnTo>
                  <a:pt x="223356" y="311626"/>
                </a:lnTo>
                <a:lnTo>
                  <a:pt x="246588" y="335090"/>
                </a:lnTo>
                <a:lnTo>
                  <a:pt x="276763" y="305049"/>
                </a:lnTo>
                <a:cubicBezTo>
                  <a:pt x="286288" y="295539"/>
                  <a:pt x="301598" y="295539"/>
                  <a:pt x="311033" y="305049"/>
                </a:cubicBezTo>
                <a:cubicBezTo>
                  <a:pt x="320558" y="314470"/>
                  <a:pt x="320558" y="329757"/>
                  <a:pt x="311033" y="339267"/>
                </a:cubicBezTo>
                <a:lnTo>
                  <a:pt x="280947" y="369396"/>
                </a:lnTo>
                <a:lnTo>
                  <a:pt x="304268" y="392682"/>
                </a:lnTo>
                <a:lnTo>
                  <a:pt x="334444" y="362642"/>
                </a:lnTo>
                <a:cubicBezTo>
                  <a:pt x="343968" y="353132"/>
                  <a:pt x="359278" y="353132"/>
                  <a:pt x="368714" y="362642"/>
                </a:cubicBezTo>
                <a:cubicBezTo>
                  <a:pt x="378238" y="372063"/>
                  <a:pt x="378238" y="387349"/>
                  <a:pt x="368714" y="396859"/>
                </a:cubicBezTo>
                <a:lnTo>
                  <a:pt x="338627" y="426989"/>
                </a:lnTo>
                <a:lnTo>
                  <a:pt x="389632" y="477826"/>
                </a:lnTo>
                <a:lnTo>
                  <a:pt x="478645" y="388771"/>
                </a:lnTo>
                <a:lnTo>
                  <a:pt x="277921" y="188531"/>
                </a:lnTo>
                <a:cubicBezTo>
                  <a:pt x="262522" y="173200"/>
                  <a:pt x="244630" y="168845"/>
                  <a:pt x="228407" y="170500"/>
                </a:cubicBezTo>
                <a:close/>
                <a:moveTo>
                  <a:pt x="24245" y="0"/>
                </a:moveTo>
                <a:cubicBezTo>
                  <a:pt x="30443" y="0"/>
                  <a:pt x="36651" y="2378"/>
                  <a:pt x="41413" y="7133"/>
                </a:cubicBezTo>
                <a:lnTo>
                  <a:pt x="173776" y="139115"/>
                </a:lnTo>
                <a:cubicBezTo>
                  <a:pt x="237509" y="101165"/>
                  <a:pt x="291273" y="133427"/>
                  <a:pt x="312280" y="154402"/>
                </a:cubicBezTo>
                <a:lnTo>
                  <a:pt x="512737" y="354643"/>
                </a:lnTo>
                <a:lnTo>
                  <a:pt x="532142" y="335267"/>
                </a:lnTo>
                <a:cubicBezTo>
                  <a:pt x="541666" y="325757"/>
                  <a:pt x="556976" y="325757"/>
                  <a:pt x="566500" y="335267"/>
                </a:cubicBezTo>
                <a:cubicBezTo>
                  <a:pt x="575936" y="344688"/>
                  <a:pt x="575936" y="359975"/>
                  <a:pt x="566500" y="369485"/>
                </a:cubicBezTo>
                <a:lnTo>
                  <a:pt x="485410" y="450452"/>
                </a:lnTo>
                <a:lnTo>
                  <a:pt x="515674" y="480670"/>
                </a:lnTo>
                <a:lnTo>
                  <a:pt x="540153" y="456229"/>
                </a:lnTo>
                <a:cubicBezTo>
                  <a:pt x="549588" y="446719"/>
                  <a:pt x="564898" y="446719"/>
                  <a:pt x="574423" y="456229"/>
                </a:cubicBezTo>
                <a:cubicBezTo>
                  <a:pt x="583947" y="465739"/>
                  <a:pt x="583947" y="481026"/>
                  <a:pt x="574423" y="490447"/>
                </a:cubicBezTo>
                <a:lnTo>
                  <a:pt x="491374" y="573458"/>
                </a:lnTo>
                <a:cubicBezTo>
                  <a:pt x="477666" y="587056"/>
                  <a:pt x="461821" y="578169"/>
                  <a:pt x="457015" y="573458"/>
                </a:cubicBezTo>
                <a:cubicBezTo>
                  <a:pt x="447579" y="563948"/>
                  <a:pt x="447579" y="548661"/>
                  <a:pt x="457015" y="539151"/>
                </a:cubicBezTo>
                <a:lnTo>
                  <a:pt x="481582" y="514799"/>
                </a:lnTo>
                <a:lnTo>
                  <a:pt x="451318" y="484581"/>
                </a:lnTo>
                <a:lnTo>
                  <a:pt x="406811" y="529019"/>
                </a:lnTo>
                <a:lnTo>
                  <a:pt x="370316" y="565459"/>
                </a:lnTo>
                <a:cubicBezTo>
                  <a:pt x="356964" y="578791"/>
                  <a:pt x="340764" y="570258"/>
                  <a:pt x="335957" y="565459"/>
                </a:cubicBezTo>
                <a:cubicBezTo>
                  <a:pt x="326522" y="556038"/>
                  <a:pt x="326522" y="540751"/>
                  <a:pt x="335957" y="531241"/>
                </a:cubicBezTo>
                <a:lnTo>
                  <a:pt x="355451" y="511955"/>
                </a:lnTo>
                <a:lnTo>
                  <a:pt x="154727" y="311803"/>
                </a:lnTo>
                <a:cubicBezTo>
                  <a:pt x="117163" y="274208"/>
                  <a:pt x="112001" y="216527"/>
                  <a:pt x="139417" y="173511"/>
                </a:cubicBezTo>
                <a:lnTo>
                  <a:pt x="7143" y="41350"/>
                </a:lnTo>
                <a:cubicBezTo>
                  <a:pt x="-2381" y="31840"/>
                  <a:pt x="-2381" y="16554"/>
                  <a:pt x="7143" y="7133"/>
                </a:cubicBezTo>
                <a:cubicBezTo>
                  <a:pt x="11861" y="2378"/>
                  <a:pt x="18048" y="0"/>
                  <a:pt x="24245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椭圆 14"/>
          <p:cNvSpPr/>
          <p:nvPr/>
        </p:nvSpPr>
        <p:spPr>
          <a:xfrm>
            <a:off x="3015763" y="5793257"/>
            <a:ext cx="399415" cy="427030"/>
          </a:xfrm>
          <a:custGeom>
            <a:avLst/>
            <a:gdLst>
              <a:gd name="T0" fmla="*/ 5617 w 6376"/>
              <a:gd name="T1" fmla="*/ 2191 h 6827"/>
              <a:gd name="T2" fmla="*/ 4858 w 6376"/>
              <a:gd name="T3" fmla="*/ 2951 h 6827"/>
              <a:gd name="T4" fmla="*/ 5395 w 6376"/>
              <a:gd name="T5" fmla="*/ 3678 h 6827"/>
              <a:gd name="T6" fmla="*/ 5395 w 6376"/>
              <a:gd name="T7" fmla="*/ 4803 h 6827"/>
              <a:gd name="T8" fmla="*/ 3816 w 6376"/>
              <a:gd name="T9" fmla="*/ 6381 h 6827"/>
              <a:gd name="T10" fmla="*/ 2238 w 6376"/>
              <a:gd name="T11" fmla="*/ 4803 h 6827"/>
              <a:gd name="T12" fmla="*/ 2238 w 6376"/>
              <a:gd name="T13" fmla="*/ 4553 h 6827"/>
              <a:gd name="T14" fmla="*/ 4031 w 6376"/>
              <a:gd name="T15" fmla="*/ 2550 h 6827"/>
              <a:gd name="T16" fmla="*/ 4031 w 6376"/>
              <a:gd name="T17" fmla="*/ 298 h 6827"/>
              <a:gd name="T18" fmla="*/ 3335 w 6376"/>
              <a:gd name="T19" fmla="*/ 298 h 6827"/>
              <a:gd name="T20" fmla="*/ 2850 w 6376"/>
              <a:gd name="T21" fmla="*/ 0 h 6827"/>
              <a:gd name="T22" fmla="*/ 2305 w 6376"/>
              <a:gd name="T23" fmla="*/ 546 h 6827"/>
              <a:gd name="T24" fmla="*/ 2850 w 6376"/>
              <a:gd name="T25" fmla="*/ 1090 h 6827"/>
              <a:gd name="T26" fmla="*/ 3357 w 6376"/>
              <a:gd name="T27" fmla="*/ 743 h 6827"/>
              <a:gd name="T28" fmla="*/ 3586 w 6376"/>
              <a:gd name="T29" fmla="*/ 743 h 6827"/>
              <a:gd name="T30" fmla="*/ 3586 w 6376"/>
              <a:gd name="T31" fmla="*/ 2550 h 6827"/>
              <a:gd name="T32" fmla="*/ 2016 w 6376"/>
              <a:gd name="T33" fmla="*/ 4120 h 6827"/>
              <a:gd name="T34" fmla="*/ 445 w 6376"/>
              <a:gd name="T35" fmla="*/ 2550 h 6827"/>
              <a:gd name="T36" fmla="*/ 445 w 6376"/>
              <a:gd name="T37" fmla="*/ 743 h 6827"/>
              <a:gd name="T38" fmla="*/ 671 w 6376"/>
              <a:gd name="T39" fmla="*/ 743 h 6827"/>
              <a:gd name="T40" fmla="*/ 1179 w 6376"/>
              <a:gd name="T41" fmla="*/ 1090 h 6827"/>
              <a:gd name="T42" fmla="*/ 1723 w 6376"/>
              <a:gd name="T43" fmla="*/ 546 h 6827"/>
              <a:gd name="T44" fmla="*/ 1179 w 6376"/>
              <a:gd name="T45" fmla="*/ 0 h 6827"/>
              <a:gd name="T46" fmla="*/ 694 w 6376"/>
              <a:gd name="T47" fmla="*/ 298 h 6827"/>
              <a:gd name="T48" fmla="*/ 0 w 6376"/>
              <a:gd name="T49" fmla="*/ 298 h 6827"/>
              <a:gd name="T50" fmla="*/ 0 w 6376"/>
              <a:gd name="T51" fmla="*/ 2550 h 6827"/>
              <a:gd name="T52" fmla="*/ 1793 w 6376"/>
              <a:gd name="T53" fmla="*/ 4553 h 6827"/>
              <a:gd name="T54" fmla="*/ 1793 w 6376"/>
              <a:gd name="T55" fmla="*/ 4803 h 6827"/>
              <a:gd name="T56" fmla="*/ 3816 w 6376"/>
              <a:gd name="T57" fmla="*/ 6827 h 6827"/>
              <a:gd name="T58" fmla="*/ 5840 w 6376"/>
              <a:gd name="T59" fmla="*/ 4803 h 6827"/>
              <a:gd name="T60" fmla="*/ 5840 w 6376"/>
              <a:gd name="T61" fmla="*/ 3678 h 6827"/>
              <a:gd name="T62" fmla="*/ 6376 w 6376"/>
              <a:gd name="T63" fmla="*/ 2951 h 6827"/>
              <a:gd name="T64" fmla="*/ 5617 w 6376"/>
              <a:gd name="T65" fmla="*/ 2191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76" h="6827">
                <a:moveTo>
                  <a:pt x="5617" y="2191"/>
                </a:moveTo>
                <a:cubicBezTo>
                  <a:pt x="5199" y="2191"/>
                  <a:pt x="4858" y="2532"/>
                  <a:pt x="4858" y="2951"/>
                </a:cubicBezTo>
                <a:cubicBezTo>
                  <a:pt x="4858" y="3293"/>
                  <a:pt x="5084" y="3582"/>
                  <a:pt x="5395" y="3678"/>
                </a:cubicBezTo>
                <a:lnTo>
                  <a:pt x="5395" y="4803"/>
                </a:lnTo>
                <a:cubicBezTo>
                  <a:pt x="5395" y="5673"/>
                  <a:pt x="4687" y="6381"/>
                  <a:pt x="3816" y="6381"/>
                </a:cubicBezTo>
                <a:cubicBezTo>
                  <a:pt x="2946" y="6381"/>
                  <a:pt x="2238" y="5673"/>
                  <a:pt x="2238" y="4803"/>
                </a:cubicBezTo>
                <a:lnTo>
                  <a:pt x="2238" y="4553"/>
                </a:lnTo>
                <a:cubicBezTo>
                  <a:pt x="3245" y="4442"/>
                  <a:pt x="4031" y="3586"/>
                  <a:pt x="4031" y="2550"/>
                </a:cubicBezTo>
                <a:lnTo>
                  <a:pt x="4031" y="298"/>
                </a:lnTo>
                <a:lnTo>
                  <a:pt x="3335" y="298"/>
                </a:lnTo>
                <a:cubicBezTo>
                  <a:pt x="3244" y="121"/>
                  <a:pt x="3061" y="0"/>
                  <a:pt x="2850" y="0"/>
                </a:cubicBezTo>
                <a:cubicBezTo>
                  <a:pt x="2549" y="0"/>
                  <a:pt x="2305" y="245"/>
                  <a:pt x="2305" y="546"/>
                </a:cubicBezTo>
                <a:cubicBezTo>
                  <a:pt x="2305" y="846"/>
                  <a:pt x="2549" y="1090"/>
                  <a:pt x="2850" y="1090"/>
                </a:cubicBezTo>
                <a:cubicBezTo>
                  <a:pt x="3080" y="1090"/>
                  <a:pt x="3278" y="946"/>
                  <a:pt x="3357" y="743"/>
                </a:cubicBezTo>
                <a:lnTo>
                  <a:pt x="3586" y="743"/>
                </a:lnTo>
                <a:lnTo>
                  <a:pt x="3586" y="2550"/>
                </a:lnTo>
                <a:cubicBezTo>
                  <a:pt x="3586" y="3416"/>
                  <a:pt x="2881" y="4120"/>
                  <a:pt x="2016" y="4120"/>
                </a:cubicBezTo>
                <a:cubicBezTo>
                  <a:pt x="1150" y="4120"/>
                  <a:pt x="445" y="3416"/>
                  <a:pt x="445" y="2550"/>
                </a:cubicBezTo>
                <a:lnTo>
                  <a:pt x="445" y="743"/>
                </a:lnTo>
                <a:lnTo>
                  <a:pt x="671" y="743"/>
                </a:lnTo>
                <a:cubicBezTo>
                  <a:pt x="751" y="946"/>
                  <a:pt x="948" y="1090"/>
                  <a:pt x="1179" y="1090"/>
                </a:cubicBezTo>
                <a:cubicBezTo>
                  <a:pt x="1479" y="1090"/>
                  <a:pt x="1723" y="846"/>
                  <a:pt x="1723" y="546"/>
                </a:cubicBezTo>
                <a:cubicBezTo>
                  <a:pt x="1723" y="245"/>
                  <a:pt x="1479" y="0"/>
                  <a:pt x="1179" y="0"/>
                </a:cubicBezTo>
                <a:cubicBezTo>
                  <a:pt x="967" y="0"/>
                  <a:pt x="784" y="121"/>
                  <a:pt x="694" y="298"/>
                </a:cubicBezTo>
                <a:lnTo>
                  <a:pt x="0" y="298"/>
                </a:lnTo>
                <a:lnTo>
                  <a:pt x="0" y="2550"/>
                </a:lnTo>
                <a:cubicBezTo>
                  <a:pt x="0" y="3586"/>
                  <a:pt x="786" y="4442"/>
                  <a:pt x="1793" y="4553"/>
                </a:cubicBezTo>
                <a:lnTo>
                  <a:pt x="1793" y="4803"/>
                </a:lnTo>
                <a:cubicBezTo>
                  <a:pt x="1793" y="5919"/>
                  <a:pt x="2701" y="6827"/>
                  <a:pt x="3816" y="6827"/>
                </a:cubicBezTo>
                <a:cubicBezTo>
                  <a:pt x="4932" y="6827"/>
                  <a:pt x="5840" y="5919"/>
                  <a:pt x="5840" y="4803"/>
                </a:cubicBezTo>
                <a:lnTo>
                  <a:pt x="5840" y="3678"/>
                </a:lnTo>
                <a:cubicBezTo>
                  <a:pt x="6150" y="3583"/>
                  <a:pt x="6376" y="3293"/>
                  <a:pt x="6376" y="2951"/>
                </a:cubicBezTo>
                <a:cubicBezTo>
                  <a:pt x="6376" y="2532"/>
                  <a:pt x="6036" y="2191"/>
                  <a:pt x="5617" y="219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5"/>
          <p:cNvSpPr/>
          <p:nvPr/>
        </p:nvSpPr>
        <p:spPr>
          <a:xfrm>
            <a:off x="4255879" y="5766397"/>
            <a:ext cx="371627" cy="427030"/>
          </a:xfrm>
          <a:custGeom>
            <a:avLst/>
            <a:gdLst>
              <a:gd name="T0" fmla="*/ 598 w 796"/>
              <a:gd name="T1" fmla="*/ 273 h 916"/>
              <a:gd name="T2" fmla="*/ 425 w 796"/>
              <a:gd name="T3" fmla="*/ 0 h 916"/>
              <a:gd name="T4" fmla="*/ 198 w 796"/>
              <a:gd name="T5" fmla="*/ 173 h 916"/>
              <a:gd name="T6" fmla="*/ 244 w 796"/>
              <a:gd name="T7" fmla="*/ 390 h 916"/>
              <a:gd name="T8" fmla="*/ 398 w 796"/>
              <a:gd name="T9" fmla="*/ 916 h 916"/>
              <a:gd name="T10" fmla="*/ 552 w 796"/>
              <a:gd name="T11" fmla="*/ 390 h 916"/>
              <a:gd name="T12" fmla="*/ 437 w 796"/>
              <a:gd name="T13" fmla="*/ 757 h 916"/>
              <a:gd name="T14" fmla="*/ 358 w 796"/>
              <a:gd name="T15" fmla="*/ 757 h 916"/>
              <a:gd name="T16" fmla="*/ 398 w 796"/>
              <a:gd name="T17" fmla="*/ 499 h 916"/>
              <a:gd name="T18" fmla="*/ 371 w 796"/>
              <a:gd name="T19" fmla="*/ 446 h 916"/>
              <a:gd name="T20" fmla="*/ 476 w 796"/>
              <a:gd name="T21" fmla="*/ 438 h 916"/>
              <a:gd name="T22" fmla="*/ 398 w 796"/>
              <a:gd name="T23" fmla="*/ 140 h 916"/>
              <a:gd name="T24" fmla="*/ 398 w 796"/>
              <a:gd name="T25" fmla="*/ 75 h 916"/>
              <a:gd name="T26" fmla="*/ 398 w 796"/>
              <a:gd name="T27" fmla="*/ 140 h 916"/>
              <a:gd name="T28" fmla="*/ 570 w 796"/>
              <a:gd name="T29" fmla="*/ 157 h 916"/>
              <a:gd name="T30" fmla="*/ 571 w 796"/>
              <a:gd name="T31" fmla="*/ 273 h 916"/>
              <a:gd name="T32" fmla="*/ 511 w 796"/>
              <a:gd name="T33" fmla="*/ 297 h 916"/>
              <a:gd name="T34" fmla="*/ 224 w 796"/>
              <a:gd name="T35" fmla="*/ 273 h 916"/>
              <a:gd name="T36" fmla="*/ 224 w 796"/>
              <a:gd name="T37" fmla="*/ 173 h 916"/>
              <a:gd name="T38" fmla="*/ 398 w 796"/>
              <a:gd name="T39" fmla="*/ 169 h 916"/>
              <a:gd name="T40" fmla="*/ 371 w 796"/>
              <a:gd name="T41" fmla="*/ 419 h 916"/>
              <a:gd name="T42" fmla="*/ 296 w 796"/>
              <a:gd name="T43" fmla="*/ 324 h 916"/>
              <a:gd name="T44" fmla="*/ 500 w 796"/>
              <a:gd name="T45" fmla="*/ 398 h 916"/>
              <a:gd name="T46" fmla="*/ 527 w 796"/>
              <a:gd name="T47" fmla="*/ 319 h 916"/>
              <a:gd name="T48" fmla="*/ 527 w 796"/>
              <a:gd name="T49" fmla="*/ 378 h 916"/>
              <a:gd name="T50" fmla="*/ 269 w 796"/>
              <a:gd name="T51" fmla="*/ 319 h 916"/>
              <a:gd name="T52" fmla="*/ 228 w 796"/>
              <a:gd name="T53" fmla="*/ 303 h 916"/>
              <a:gd name="T54" fmla="*/ 371 w 796"/>
              <a:gd name="T55" fmla="*/ 27 h 916"/>
              <a:gd name="T56" fmla="*/ 565 w 796"/>
              <a:gd name="T57" fmla="*/ 131 h 916"/>
              <a:gd name="T58" fmla="*/ 457 w 796"/>
              <a:gd name="T59" fmla="*/ 108 h 916"/>
              <a:gd name="T60" fmla="*/ 338 w 796"/>
              <a:gd name="T61" fmla="*/ 108 h 916"/>
              <a:gd name="T62" fmla="*/ 231 w 796"/>
              <a:gd name="T63" fmla="*/ 131 h 916"/>
              <a:gd name="T64" fmla="*/ 664 w 796"/>
              <a:gd name="T65" fmla="*/ 836 h 916"/>
              <a:gd name="T66" fmla="*/ 651 w 796"/>
              <a:gd name="T67" fmla="*/ 684 h 916"/>
              <a:gd name="T68" fmla="*/ 638 w 796"/>
              <a:gd name="T69" fmla="*/ 847 h 916"/>
              <a:gd name="T70" fmla="*/ 158 w 796"/>
              <a:gd name="T71" fmla="*/ 847 h 916"/>
              <a:gd name="T72" fmla="*/ 144 w 796"/>
              <a:gd name="T73" fmla="*/ 684 h 916"/>
              <a:gd name="T74" fmla="*/ 131 w 796"/>
              <a:gd name="T75" fmla="*/ 836 h 916"/>
              <a:gd name="T76" fmla="*/ 267 w 796"/>
              <a:gd name="T77" fmla="*/ 411 h 916"/>
              <a:gd name="T78" fmla="*/ 391 w 796"/>
              <a:gd name="T79" fmla="*/ 525 h 916"/>
              <a:gd name="T80" fmla="*/ 345 w 796"/>
              <a:gd name="T81" fmla="*/ 757 h 916"/>
              <a:gd name="T82" fmla="*/ 451 w 796"/>
              <a:gd name="T83" fmla="*/ 757 h 916"/>
              <a:gd name="T84" fmla="*/ 404 w 796"/>
              <a:gd name="T85" fmla="*/ 525 h 916"/>
              <a:gd name="T86" fmla="*/ 529 w 796"/>
              <a:gd name="T87" fmla="*/ 411 h 916"/>
              <a:gd name="T88" fmla="*/ 664 w 796"/>
              <a:gd name="T89" fmla="*/ 836 h 916"/>
              <a:gd name="T90" fmla="*/ 202 w 796"/>
              <a:gd name="T91" fmla="*/ 618 h 916"/>
              <a:gd name="T92" fmla="*/ 202 w 796"/>
              <a:gd name="T93" fmla="*/ 631 h 916"/>
              <a:gd name="T94" fmla="*/ 244 w 796"/>
              <a:gd name="T95" fmla="*/ 647 h 916"/>
              <a:gd name="T96" fmla="*/ 204 w 796"/>
              <a:gd name="T97" fmla="*/ 654 h 916"/>
              <a:gd name="T98" fmla="*/ 211 w 796"/>
              <a:gd name="T99" fmla="*/ 778 h 916"/>
              <a:gd name="T100" fmla="*/ 297 w 796"/>
              <a:gd name="T101" fmla="*/ 771 h 916"/>
              <a:gd name="T102" fmla="*/ 290 w 796"/>
              <a:gd name="T103" fmla="*/ 647 h 916"/>
              <a:gd name="T104" fmla="*/ 257 w 796"/>
              <a:gd name="T105" fmla="*/ 631 h 916"/>
              <a:gd name="T106" fmla="*/ 306 w 796"/>
              <a:gd name="T107" fmla="*/ 624 h 916"/>
              <a:gd name="T108" fmla="*/ 284 w 796"/>
              <a:gd name="T109" fmla="*/ 765 h 916"/>
              <a:gd name="T110" fmla="*/ 218 w 796"/>
              <a:gd name="T111" fmla="*/ 660 h 916"/>
              <a:gd name="T112" fmla="*/ 284 w 796"/>
              <a:gd name="T113" fmla="*/ 765 h 916"/>
              <a:gd name="T114" fmla="*/ 398 w 796"/>
              <a:gd name="T115" fmla="*/ 734 h 916"/>
              <a:gd name="T116" fmla="*/ 398 w 796"/>
              <a:gd name="T117" fmla="*/ 779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96" h="916">
                <a:moveTo>
                  <a:pt x="552" y="390"/>
                </a:moveTo>
                <a:cubicBezTo>
                  <a:pt x="580" y="359"/>
                  <a:pt x="598" y="318"/>
                  <a:pt x="598" y="273"/>
                </a:cubicBezTo>
                <a:lnTo>
                  <a:pt x="598" y="173"/>
                </a:lnTo>
                <a:cubicBezTo>
                  <a:pt x="598" y="78"/>
                  <a:pt x="520" y="0"/>
                  <a:pt x="425" y="0"/>
                </a:cubicBezTo>
                <a:lnTo>
                  <a:pt x="371" y="0"/>
                </a:lnTo>
                <a:cubicBezTo>
                  <a:pt x="276" y="0"/>
                  <a:pt x="198" y="78"/>
                  <a:pt x="198" y="173"/>
                </a:cubicBezTo>
                <a:lnTo>
                  <a:pt x="198" y="273"/>
                </a:lnTo>
                <a:cubicBezTo>
                  <a:pt x="198" y="318"/>
                  <a:pt x="215" y="359"/>
                  <a:pt x="244" y="390"/>
                </a:cubicBezTo>
                <a:cubicBezTo>
                  <a:pt x="18" y="469"/>
                  <a:pt x="0" y="716"/>
                  <a:pt x="0" y="719"/>
                </a:cubicBezTo>
                <a:cubicBezTo>
                  <a:pt x="0" y="829"/>
                  <a:pt x="175" y="916"/>
                  <a:pt x="398" y="916"/>
                </a:cubicBezTo>
                <a:cubicBezTo>
                  <a:pt x="621" y="916"/>
                  <a:pt x="796" y="829"/>
                  <a:pt x="796" y="718"/>
                </a:cubicBezTo>
                <a:cubicBezTo>
                  <a:pt x="796" y="716"/>
                  <a:pt x="778" y="469"/>
                  <a:pt x="552" y="390"/>
                </a:cubicBezTo>
                <a:close/>
                <a:moveTo>
                  <a:pt x="398" y="717"/>
                </a:moveTo>
                <a:cubicBezTo>
                  <a:pt x="420" y="717"/>
                  <a:pt x="437" y="735"/>
                  <a:pt x="437" y="757"/>
                </a:cubicBezTo>
                <a:cubicBezTo>
                  <a:pt x="437" y="778"/>
                  <a:pt x="420" y="796"/>
                  <a:pt x="398" y="796"/>
                </a:cubicBezTo>
                <a:cubicBezTo>
                  <a:pt x="376" y="796"/>
                  <a:pt x="358" y="778"/>
                  <a:pt x="358" y="757"/>
                </a:cubicBezTo>
                <a:cubicBezTo>
                  <a:pt x="358" y="735"/>
                  <a:pt x="376" y="717"/>
                  <a:pt x="398" y="717"/>
                </a:cubicBezTo>
                <a:close/>
                <a:moveTo>
                  <a:pt x="398" y="499"/>
                </a:moveTo>
                <a:cubicBezTo>
                  <a:pt x="373" y="499"/>
                  <a:pt x="330" y="481"/>
                  <a:pt x="319" y="438"/>
                </a:cubicBezTo>
                <a:cubicBezTo>
                  <a:pt x="336" y="443"/>
                  <a:pt x="353" y="446"/>
                  <a:pt x="371" y="446"/>
                </a:cubicBezTo>
                <a:lnTo>
                  <a:pt x="425" y="446"/>
                </a:lnTo>
                <a:cubicBezTo>
                  <a:pt x="443" y="446"/>
                  <a:pt x="460" y="443"/>
                  <a:pt x="476" y="438"/>
                </a:cubicBezTo>
                <a:cubicBezTo>
                  <a:pt x="466" y="481"/>
                  <a:pt x="422" y="499"/>
                  <a:pt x="398" y="499"/>
                </a:cubicBezTo>
                <a:close/>
                <a:moveTo>
                  <a:pt x="398" y="140"/>
                </a:moveTo>
                <a:cubicBezTo>
                  <a:pt x="380" y="140"/>
                  <a:pt x="365" y="126"/>
                  <a:pt x="365" y="108"/>
                </a:cubicBezTo>
                <a:cubicBezTo>
                  <a:pt x="365" y="89"/>
                  <a:pt x="380" y="75"/>
                  <a:pt x="398" y="75"/>
                </a:cubicBezTo>
                <a:cubicBezTo>
                  <a:pt x="416" y="75"/>
                  <a:pt x="431" y="89"/>
                  <a:pt x="431" y="108"/>
                </a:cubicBezTo>
                <a:cubicBezTo>
                  <a:pt x="431" y="126"/>
                  <a:pt x="416" y="140"/>
                  <a:pt x="398" y="140"/>
                </a:cubicBezTo>
                <a:close/>
                <a:moveTo>
                  <a:pt x="398" y="169"/>
                </a:moveTo>
                <a:cubicBezTo>
                  <a:pt x="455" y="169"/>
                  <a:pt x="513" y="165"/>
                  <a:pt x="570" y="157"/>
                </a:cubicBezTo>
                <a:cubicBezTo>
                  <a:pt x="571" y="162"/>
                  <a:pt x="571" y="168"/>
                  <a:pt x="571" y="173"/>
                </a:cubicBezTo>
                <a:lnTo>
                  <a:pt x="571" y="273"/>
                </a:lnTo>
                <a:cubicBezTo>
                  <a:pt x="571" y="273"/>
                  <a:pt x="571" y="273"/>
                  <a:pt x="571" y="273"/>
                </a:cubicBezTo>
                <a:lnTo>
                  <a:pt x="511" y="297"/>
                </a:lnTo>
                <a:lnTo>
                  <a:pt x="285" y="297"/>
                </a:lnTo>
                <a:lnTo>
                  <a:pt x="224" y="273"/>
                </a:lnTo>
                <a:cubicBezTo>
                  <a:pt x="224" y="273"/>
                  <a:pt x="224" y="273"/>
                  <a:pt x="224" y="273"/>
                </a:cubicBezTo>
                <a:lnTo>
                  <a:pt x="224" y="173"/>
                </a:lnTo>
                <a:cubicBezTo>
                  <a:pt x="224" y="168"/>
                  <a:pt x="225" y="162"/>
                  <a:pt x="225" y="157"/>
                </a:cubicBezTo>
                <a:cubicBezTo>
                  <a:pt x="283" y="165"/>
                  <a:pt x="340" y="169"/>
                  <a:pt x="398" y="169"/>
                </a:cubicBezTo>
                <a:close/>
                <a:moveTo>
                  <a:pt x="425" y="419"/>
                </a:moveTo>
                <a:lnTo>
                  <a:pt x="371" y="419"/>
                </a:lnTo>
                <a:cubicBezTo>
                  <a:pt x="343" y="419"/>
                  <a:pt x="318" y="412"/>
                  <a:pt x="296" y="398"/>
                </a:cubicBezTo>
                <a:lnTo>
                  <a:pt x="296" y="324"/>
                </a:lnTo>
                <a:lnTo>
                  <a:pt x="500" y="324"/>
                </a:lnTo>
                <a:lnTo>
                  <a:pt x="500" y="398"/>
                </a:lnTo>
                <a:cubicBezTo>
                  <a:pt x="478" y="412"/>
                  <a:pt x="452" y="419"/>
                  <a:pt x="425" y="419"/>
                </a:cubicBezTo>
                <a:close/>
                <a:moveTo>
                  <a:pt x="527" y="319"/>
                </a:moveTo>
                <a:lnTo>
                  <a:pt x="568" y="303"/>
                </a:lnTo>
                <a:cubicBezTo>
                  <a:pt x="562" y="332"/>
                  <a:pt x="547" y="358"/>
                  <a:pt x="527" y="378"/>
                </a:cubicBezTo>
                <a:lnTo>
                  <a:pt x="527" y="319"/>
                </a:lnTo>
                <a:close/>
                <a:moveTo>
                  <a:pt x="269" y="319"/>
                </a:moveTo>
                <a:lnTo>
                  <a:pt x="269" y="378"/>
                </a:lnTo>
                <a:cubicBezTo>
                  <a:pt x="248" y="358"/>
                  <a:pt x="234" y="332"/>
                  <a:pt x="228" y="303"/>
                </a:cubicBezTo>
                <a:lnTo>
                  <a:pt x="269" y="319"/>
                </a:lnTo>
                <a:close/>
                <a:moveTo>
                  <a:pt x="371" y="27"/>
                </a:moveTo>
                <a:lnTo>
                  <a:pt x="425" y="27"/>
                </a:lnTo>
                <a:cubicBezTo>
                  <a:pt x="491" y="27"/>
                  <a:pt x="547" y="71"/>
                  <a:pt x="565" y="131"/>
                </a:cubicBezTo>
                <a:cubicBezTo>
                  <a:pt x="526" y="136"/>
                  <a:pt x="486" y="140"/>
                  <a:pt x="447" y="141"/>
                </a:cubicBezTo>
                <a:cubicBezTo>
                  <a:pt x="453" y="132"/>
                  <a:pt x="457" y="120"/>
                  <a:pt x="457" y="108"/>
                </a:cubicBezTo>
                <a:cubicBezTo>
                  <a:pt x="457" y="75"/>
                  <a:pt x="431" y="48"/>
                  <a:pt x="398" y="48"/>
                </a:cubicBezTo>
                <a:cubicBezTo>
                  <a:pt x="365" y="48"/>
                  <a:pt x="338" y="75"/>
                  <a:pt x="338" y="108"/>
                </a:cubicBezTo>
                <a:cubicBezTo>
                  <a:pt x="338" y="120"/>
                  <a:pt x="342" y="132"/>
                  <a:pt x="349" y="141"/>
                </a:cubicBezTo>
                <a:cubicBezTo>
                  <a:pt x="309" y="140"/>
                  <a:pt x="270" y="136"/>
                  <a:pt x="231" y="131"/>
                </a:cubicBezTo>
                <a:cubicBezTo>
                  <a:pt x="249" y="71"/>
                  <a:pt x="305" y="27"/>
                  <a:pt x="371" y="27"/>
                </a:cubicBezTo>
                <a:close/>
                <a:moveTo>
                  <a:pt x="664" y="836"/>
                </a:moveTo>
                <a:lnTo>
                  <a:pt x="664" y="698"/>
                </a:lnTo>
                <a:cubicBezTo>
                  <a:pt x="664" y="690"/>
                  <a:pt x="658" y="684"/>
                  <a:pt x="651" y="684"/>
                </a:cubicBezTo>
                <a:cubicBezTo>
                  <a:pt x="644" y="684"/>
                  <a:pt x="638" y="690"/>
                  <a:pt x="638" y="698"/>
                </a:cubicBezTo>
                <a:lnTo>
                  <a:pt x="638" y="847"/>
                </a:lnTo>
                <a:cubicBezTo>
                  <a:pt x="572" y="873"/>
                  <a:pt x="488" y="889"/>
                  <a:pt x="398" y="889"/>
                </a:cubicBezTo>
                <a:cubicBezTo>
                  <a:pt x="307" y="889"/>
                  <a:pt x="223" y="873"/>
                  <a:pt x="158" y="847"/>
                </a:cubicBezTo>
                <a:lnTo>
                  <a:pt x="158" y="698"/>
                </a:lnTo>
                <a:cubicBezTo>
                  <a:pt x="158" y="690"/>
                  <a:pt x="152" y="684"/>
                  <a:pt x="144" y="684"/>
                </a:cubicBezTo>
                <a:cubicBezTo>
                  <a:pt x="137" y="684"/>
                  <a:pt x="131" y="690"/>
                  <a:pt x="131" y="698"/>
                </a:cubicBezTo>
                <a:lnTo>
                  <a:pt x="131" y="836"/>
                </a:lnTo>
                <a:cubicBezTo>
                  <a:pt x="67" y="805"/>
                  <a:pt x="27" y="764"/>
                  <a:pt x="27" y="720"/>
                </a:cubicBezTo>
                <a:cubicBezTo>
                  <a:pt x="27" y="710"/>
                  <a:pt x="45" y="478"/>
                  <a:pt x="267" y="411"/>
                </a:cubicBezTo>
                <a:cubicBezTo>
                  <a:pt x="274" y="417"/>
                  <a:pt x="282" y="422"/>
                  <a:pt x="291" y="426"/>
                </a:cubicBezTo>
                <a:cubicBezTo>
                  <a:pt x="295" y="492"/>
                  <a:pt x="354" y="522"/>
                  <a:pt x="391" y="525"/>
                </a:cubicBezTo>
                <a:lnTo>
                  <a:pt x="391" y="705"/>
                </a:lnTo>
                <a:cubicBezTo>
                  <a:pt x="365" y="708"/>
                  <a:pt x="345" y="730"/>
                  <a:pt x="345" y="757"/>
                </a:cubicBezTo>
                <a:cubicBezTo>
                  <a:pt x="345" y="786"/>
                  <a:pt x="369" y="809"/>
                  <a:pt x="398" y="809"/>
                </a:cubicBezTo>
                <a:cubicBezTo>
                  <a:pt x="427" y="809"/>
                  <a:pt x="451" y="786"/>
                  <a:pt x="451" y="757"/>
                </a:cubicBezTo>
                <a:cubicBezTo>
                  <a:pt x="451" y="730"/>
                  <a:pt x="430" y="708"/>
                  <a:pt x="404" y="705"/>
                </a:cubicBezTo>
                <a:lnTo>
                  <a:pt x="404" y="525"/>
                </a:lnTo>
                <a:cubicBezTo>
                  <a:pt x="441" y="522"/>
                  <a:pt x="500" y="492"/>
                  <a:pt x="505" y="426"/>
                </a:cubicBezTo>
                <a:cubicBezTo>
                  <a:pt x="513" y="422"/>
                  <a:pt x="521" y="417"/>
                  <a:pt x="529" y="411"/>
                </a:cubicBezTo>
                <a:cubicBezTo>
                  <a:pt x="751" y="478"/>
                  <a:pt x="769" y="710"/>
                  <a:pt x="769" y="719"/>
                </a:cubicBezTo>
                <a:cubicBezTo>
                  <a:pt x="769" y="764"/>
                  <a:pt x="729" y="805"/>
                  <a:pt x="664" y="836"/>
                </a:cubicBezTo>
                <a:close/>
                <a:moveTo>
                  <a:pt x="299" y="618"/>
                </a:moveTo>
                <a:lnTo>
                  <a:pt x="202" y="618"/>
                </a:lnTo>
                <a:cubicBezTo>
                  <a:pt x="199" y="618"/>
                  <a:pt x="196" y="621"/>
                  <a:pt x="196" y="624"/>
                </a:cubicBezTo>
                <a:cubicBezTo>
                  <a:pt x="196" y="628"/>
                  <a:pt x="199" y="631"/>
                  <a:pt x="202" y="631"/>
                </a:cubicBezTo>
                <a:lnTo>
                  <a:pt x="244" y="631"/>
                </a:lnTo>
                <a:lnTo>
                  <a:pt x="244" y="647"/>
                </a:lnTo>
                <a:lnTo>
                  <a:pt x="211" y="647"/>
                </a:lnTo>
                <a:cubicBezTo>
                  <a:pt x="207" y="647"/>
                  <a:pt x="204" y="650"/>
                  <a:pt x="204" y="654"/>
                </a:cubicBezTo>
                <a:lnTo>
                  <a:pt x="204" y="771"/>
                </a:lnTo>
                <a:cubicBezTo>
                  <a:pt x="204" y="775"/>
                  <a:pt x="207" y="778"/>
                  <a:pt x="211" y="778"/>
                </a:cubicBezTo>
                <a:lnTo>
                  <a:pt x="290" y="778"/>
                </a:lnTo>
                <a:cubicBezTo>
                  <a:pt x="294" y="778"/>
                  <a:pt x="297" y="775"/>
                  <a:pt x="297" y="771"/>
                </a:cubicBezTo>
                <a:lnTo>
                  <a:pt x="297" y="654"/>
                </a:lnTo>
                <a:cubicBezTo>
                  <a:pt x="297" y="650"/>
                  <a:pt x="294" y="647"/>
                  <a:pt x="290" y="647"/>
                </a:cubicBezTo>
                <a:lnTo>
                  <a:pt x="257" y="647"/>
                </a:lnTo>
                <a:lnTo>
                  <a:pt x="257" y="631"/>
                </a:lnTo>
                <a:lnTo>
                  <a:pt x="299" y="631"/>
                </a:lnTo>
                <a:cubicBezTo>
                  <a:pt x="303" y="631"/>
                  <a:pt x="306" y="628"/>
                  <a:pt x="306" y="624"/>
                </a:cubicBezTo>
                <a:cubicBezTo>
                  <a:pt x="306" y="621"/>
                  <a:pt x="303" y="618"/>
                  <a:pt x="299" y="618"/>
                </a:cubicBezTo>
                <a:close/>
                <a:moveTo>
                  <a:pt x="284" y="765"/>
                </a:moveTo>
                <a:lnTo>
                  <a:pt x="218" y="765"/>
                </a:lnTo>
                <a:lnTo>
                  <a:pt x="218" y="660"/>
                </a:lnTo>
                <a:lnTo>
                  <a:pt x="284" y="660"/>
                </a:lnTo>
                <a:lnTo>
                  <a:pt x="284" y="765"/>
                </a:lnTo>
                <a:close/>
                <a:moveTo>
                  <a:pt x="375" y="757"/>
                </a:moveTo>
                <a:cubicBezTo>
                  <a:pt x="375" y="744"/>
                  <a:pt x="385" y="734"/>
                  <a:pt x="398" y="734"/>
                </a:cubicBezTo>
                <a:cubicBezTo>
                  <a:pt x="410" y="734"/>
                  <a:pt x="420" y="744"/>
                  <a:pt x="420" y="757"/>
                </a:cubicBezTo>
                <a:cubicBezTo>
                  <a:pt x="420" y="769"/>
                  <a:pt x="410" y="779"/>
                  <a:pt x="398" y="779"/>
                </a:cubicBezTo>
                <a:cubicBezTo>
                  <a:pt x="385" y="779"/>
                  <a:pt x="375" y="769"/>
                  <a:pt x="375" y="75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9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2222" r="7868" b="8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5809" y="2789695"/>
            <a:ext cx="4321176" cy="1278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7100" y="32951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zh-CN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产品功能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37100" y="2615466"/>
            <a:ext cx="204838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r>
              <a:rPr lang="en-US" altLang="zh-CN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PART 02</a:t>
            </a:r>
            <a:endParaRPr lang="zh-CN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0" dist="38100" dir="5400000" algn="t" rotWithShape="0">
                  <a:prstClr val="black">
                    <a:alpha val="8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2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60" y="1692157"/>
            <a:ext cx="1471986" cy="41944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产品功能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585915" y="2082354"/>
            <a:ext cx="5024924" cy="979755"/>
            <a:chOff x="1675824" y="1757234"/>
            <a:chExt cx="5024924" cy="979755"/>
          </a:xfrm>
        </p:grpSpPr>
        <p:sp>
          <p:nvSpPr>
            <p:cNvPr id="8" name="文本框 7"/>
            <p:cNvSpPr txBox="1"/>
            <p:nvPr/>
          </p:nvSpPr>
          <p:spPr>
            <a:xfrm>
              <a:off x="1675824" y="1757234"/>
              <a:ext cx="2004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登录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修改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75824" y="2172732"/>
              <a:ext cx="5024924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用户注册系统之后，日后可用自己的账号密码登录系统，也可对自己的基本信息进行修改。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85915" y="3333784"/>
            <a:ext cx="5024924" cy="724740"/>
            <a:chOff x="1675824" y="1766669"/>
            <a:chExt cx="5024924" cy="724740"/>
          </a:xfrm>
        </p:grpSpPr>
        <p:sp>
          <p:nvSpPr>
            <p:cNvPr id="11" name="文本框 10"/>
            <p:cNvSpPr txBox="1"/>
            <p:nvPr/>
          </p:nvSpPr>
          <p:spPr>
            <a:xfrm>
              <a:off x="1675824" y="1766669"/>
              <a:ext cx="2004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查询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75824" y="2172732"/>
              <a:ext cx="5024924" cy="3186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用户登录系统后，可进行查询数据信息。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85915" y="4583593"/>
            <a:ext cx="5024924" cy="962505"/>
            <a:chOff x="1675824" y="1774484"/>
            <a:chExt cx="5024924" cy="962505"/>
          </a:xfrm>
        </p:grpSpPr>
        <p:sp>
          <p:nvSpPr>
            <p:cNvPr id="14" name="文本框 13"/>
            <p:cNvSpPr txBox="1"/>
            <p:nvPr/>
          </p:nvSpPr>
          <p:spPr>
            <a:xfrm>
              <a:off x="1675824" y="1774484"/>
              <a:ext cx="2004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信息反馈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75824" y="2172732"/>
              <a:ext cx="5024924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用户使用系统时，若发现数据出现错误，或者有建议，可将错误信息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建议反馈给管理员进行修改。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A636BF0-914E-417C-8C57-8E32EFEF1600}"/>
              </a:ext>
            </a:extLst>
          </p:cNvPr>
          <p:cNvSpPr txBox="1"/>
          <p:nvPr/>
        </p:nvSpPr>
        <p:spPr>
          <a:xfrm>
            <a:off x="1262726" y="6019285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3326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454" y="1692157"/>
            <a:ext cx="1420491" cy="41944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636BF0-914E-417C-8C57-8E32EFEF1600}"/>
              </a:ext>
            </a:extLst>
          </p:cNvPr>
          <p:cNvSpPr txBox="1"/>
          <p:nvPr/>
        </p:nvSpPr>
        <p:spPr>
          <a:xfrm>
            <a:off x="1262726" y="6019285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普通用户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4F7182-CE24-4F09-BCA2-82B162D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795" y="2516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EA4D9DE-795F-40A7-BFC6-4CBE18886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63513"/>
              </p:ext>
            </p:extLst>
          </p:nvPr>
        </p:nvGraphicFramePr>
        <p:xfrm>
          <a:off x="4870580" y="1809633"/>
          <a:ext cx="5503532" cy="419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5" imgW="3931495" imgH="2993199" progId="Visio.Drawing.11">
                  <p:embed/>
                </p:oleObj>
              </mc:Choice>
              <mc:Fallback>
                <p:oleObj name="Visio" r:id="rId5" imgW="3931495" imgH="29931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580" y="1809633"/>
                        <a:ext cx="5503532" cy="4194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96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管理员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50735" y="1910492"/>
            <a:ext cx="3661765" cy="637739"/>
            <a:chOff x="1675824" y="1803400"/>
            <a:chExt cx="3661765" cy="637739"/>
          </a:xfrm>
        </p:grpSpPr>
        <p:sp>
          <p:nvSpPr>
            <p:cNvPr id="7" name="文本框 6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查询数据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75824" y="2172732"/>
              <a:ext cx="3661765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管理员可在系统中查看是否有此数据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50735" y="3275742"/>
            <a:ext cx="3661765" cy="830740"/>
            <a:chOff x="1675824" y="1803400"/>
            <a:chExt cx="3661765" cy="830740"/>
          </a:xfrm>
        </p:grpSpPr>
        <p:sp>
          <p:nvSpPr>
            <p:cNvPr id="10" name="文本框 9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反馈处理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75824" y="2172732"/>
              <a:ext cx="3661765" cy="46140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管理员收到用户反馈到的数据后，核实正确之后，可对错误数据进行修改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50735" y="4640992"/>
            <a:ext cx="3661765" cy="830740"/>
            <a:chOff x="1675824" y="1803400"/>
            <a:chExt cx="3661765" cy="830740"/>
          </a:xfrm>
        </p:grpSpPr>
        <p:sp>
          <p:nvSpPr>
            <p:cNvPr id="13" name="文本框 12"/>
            <p:cNvSpPr txBox="1"/>
            <p:nvPr/>
          </p:nvSpPr>
          <p:spPr>
            <a:xfrm>
              <a:off x="1675824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权限管理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75824" y="2172732"/>
              <a:ext cx="3661765" cy="46140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超级管理员在有以上功能的同时，还可管理普通用户</a:t>
              </a:r>
              <a:r>
                <a: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/</a:t>
              </a: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管理员的权限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5513" y="1910492"/>
            <a:ext cx="3661765" cy="637739"/>
            <a:chOff x="1675824" y="1803400"/>
            <a:chExt cx="3661765" cy="637739"/>
          </a:xfrm>
        </p:grpSpPr>
        <p:sp>
          <p:nvSpPr>
            <p:cNvPr id="16" name="文本框 15"/>
            <p:cNvSpPr txBox="1"/>
            <p:nvPr/>
          </p:nvSpPr>
          <p:spPr>
            <a:xfrm>
              <a:off x="3332953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增加数据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75824" y="2172732"/>
              <a:ext cx="3661765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管理员将获取到的数据及时存储在系统中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25513" y="3275742"/>
            <a:ext cx="3661765" cy="637739"/>
            <a:chOff x="1675824" y="1803400"/>
            <a:chExt cx="3661765" cy="637739"/>
          </a:xfrm>
        </p:grpSpPr>
        <p:sp>
          <p:nvSpPr>
            <p:cNvPr id="19" name="文本框 18"/>
            <p:cNvSpPr txBox="1"/>
            <p:nvPr/>
          </p:nvSpPr>
          <p:spPr>
            <a:xfrm>
              <a:off x="3332953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删除数据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75824" y="2172732"/>
              <a:ext cx="3661765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管理员删除已经过时的数据信息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5513" y="4640992"/>
            <a:ext cx="3661765" cy="637739"/>
            <a:chOff x="1675824" y="1803400"/>
            <a:chExt cx="3661765" cy="637739"/>
          </a:xfrm>
        </p:grpSpPr>
        <p:sp>
          <p:nvSpPr>
            <p:cNvPr id="22" name="文本框 21"/>
            <p:cNvSpPr txBox="1"/>
            <p:nvPr/>
          </p:nvSpPr>
          <p:spPr>
            <a:xfrm>
              <a:off x="3332953" y="1803400"/>
              <a:ext cx="200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</a:rPr>
                <a:t>修改数据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5824" y="2172732"/>
              <a:ext cx="3661765" cy="2684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管理员对一些错误数据进行更正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2EB4AD2-7995-42D7-9C4B-A6530F03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87" y="1803400"/>
            <a:ext cx="1917226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71027" y="453148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产品功能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636BF0-914E-417C-8C57-8E32EFEF1600}"/>
              </a:ext>
            </a:extLst>
          </p:cNvPr>
          <p:cNvSpPr txBox="1"/>
          <p:nvPr/>
        </p:nvSpPr>
        <p:spPr>
          <a:xfrm>
            <a:off x="1262726" y="6019285"/>
            <a:ext cx="384994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>
              <a:bevelT w="25400" h="31750" prst="artDeco"/>
            </a:sp3d>
          </a:bodyPr>
          <a:lstStyle/>
          <a:p>
            <a:pPr algn="ctr"/>
            <a:r>
              <a:rPr lang="zh-CN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0" dist="38100" dir="5400000" algn="t" rotWithShape="0">
                    <a:prstClr val="black">
                      <a:alpha val="82000"/>
                    </a:prstClr>
                  </a:outerShdw>
                </a:effectLst>
              </a:rPr>
              <a:t>管理员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4F7182-CE24-4F09-BCA2-82B162D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795" y="2516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AFD507-24EF-46C9-995C-0BADBCAD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98" y="2141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79A7A3-5A48-4313-ABE0-4BBCC9D6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95" y="1793978"/>
            <a:ext cx="1917226" cy="397192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FC4CB68-F26D-439A-9064-CC08EF707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53108"/>
              </p:ext>
            </p:extLst>
          </p:nvPr>
        </p:nvGraphicFramePr>
        <p:xfrm>
          <a:off x="4516673" y="1334281"/>
          <a:ext cx="7195247" cy="489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5" imgW="8386111" imgH="5695816" progId="Visio.Drawing.11">
                  <p:embed/>
                </p:oleObj>
              </mc:Choice>
              <mc:Fallback>
                <p:oleObj name="Visio" r:id="rId5" imgW="8386111" imgH="5695816" progId="Visio.Drawing.11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13DBD50-B3BF-4872-9BE0-FA83279DD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673" y="1334281"/>
                        <a:ext cx="7195247" cy="4891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8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464</TotalTime>
  <Words>695</Words>
  <Application>Microsoft Office PowerPoint</Application>
  <PresentationFormat>宽屏</PresentationFormat>
  <Paragraphs>136</Paragraphs>
  <Slides>20</Slides>
  <Notes>20</Notes>
  <HiddenSlides>3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Century Gothic</vt:lpstr>
      <vt:lpstr>包图主题2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1468246127@qq.com</cp:lastModifiedBy>
  <cp:revision>54</cp:revision>
  <dcterms:created xsi:type="dcterms:W3CDTF">2017-10-27T09:20:59Z</dcterms:created>
  <dcterms:modified xsi:type="dcterms:W3CDTF">2018-10-30T03:25:18Z</dcterms:modified>
</cp:coreProperties>
</file>