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781" r:id="rId5"/>
    <p:sldId id="777" r:id="rId6"/>
    <p:sldId id="778" r:id="rId7"/>
    <p:sldId id="786" r:id="rId8"/>
    <p:sldId id="787" r:id="rId9"/>
    <p:sldId id="782" r:id="rId10"/>
    <p:sldId id="472" r:id="rId11"/>
    <p:sldId id="788" r:id="rId12"/>
    <p:sldId id="789" r:id="rId13"/>
    <p:sldId id="790" r:id="rId14"/>
    <p:sldId id="791" r:id="rId15"/>
    <p:sldId id="792" r:id="rId16"/>
    <p:sldId id="793" r:id="rId17"/>
    <p:sldId id="794" r:id="rId18"/>
    <p:sldId id="795" r:id="rId19"/>
    <p:sldId id="796" r:id="rId20"/>
    <p:sldId id="797" r:id="rId21"/>
    <p:sldId id="798" r:id="rId22"/>
    <p:sldId id="799" r:id="rId23"/>
    <p:sldId id="800" r:id="rId24"/>
    <p:sldId id="783" r:id="rId25"/>
    <p:sldId id="802" r:id="rId26"/>
    <p:sldId id="803" r:id="rId27"/>
    <p:sldId id="804" r:id="rId28"/>
    <p:sldId id="806" r:id="rId29"/>
    <p:sldId id="805" r:id="rId30"/>
    <p:sldId id="7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5547A26-E617-4B84-99C7-2BBD9E6ACE59}">
          <p14:sldIdLst>
            <p14:sldId id="781"/>
            <p14:sldId id="777"/>
            <p14:sldId id="778"/>
            <p14:sldId id="786"/>
            <p14:sldId id="787"/>
            <p14:sldId id="782"/>
            <p14:sldId id="472"/>
            <p14:sldId id="788"/>
            <p14:sldId id="789"/>
            <p14:sldId id="790"/>
            <p14:sldId id="791"/>
            <p14:sldId id="792"/>
          </p14:sldIdLst>
        </p14:section>
        <p14:section name="无标题节" id="{A0E1A6EF-18F9-4127-AE31-C7E56F58C0B0}">
          <p14:sldIdLst>
            <p14:sldId id="793"/>
            <p14:sldId id="794"/>
            <p14:sldId id="795"/>
            <p14:sldId id="796"/>
            <p14:sldId id="797"/>
            <p14:sldId id="798"/>
            <p14:sldId id="799"/>
            <p14:sldId id="800"/>
            <p14:sldId id="783"/>
            <p14:sldId id="802"/>
            <p14:sldId id="803"/>
            <p14:sldId id="804"/>
            <p14:sldId id="806"/>
            <p14:sldId id="805"/>
            <p14:sldId id="785"/>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900" autoAdjust="0"/>
  </p:normalViewPr>
  <p:slideViewPr>
    <p:cSldViewPr snapToGrid="0">
      <p:cViewPr>
        <p:scale>
          <a:sx n="62" d="100"/>
          <a:sy n="62" d="100"/>
        </p:scale>
        <p:origin x="153" y="-11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47660-FCAC-493B-9C8A-DF7A3660B466}" type="datetimeFigureOut">
              <a:rPr lang="zh-CN" altLang="en-US" smtClean="0"/>
              <a:t>2022/8/1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ECCA6-1E17-4827-BEF4-2B71C034E308}" type="slidenum">
              <a:rPr lang="zh-CN" altLang="en-US" smtClean="0"/>
              <a:t>‹#›</a:t>
            </a:fld>
            <a:endParaRPr lang="zh-CN" altLang="en-US"/>
          </a:p>
        </p:txBody>
      </p:sp>
    </p:spTree>
    <p:extLst>
      <p:ext uri="{BB962C8B-B14F-4D97-AF65-F5344CB8AC3E}">
        <p14:creationId xmlns:p14="http://schemas.microsoft.com/office/powerpoint/2010/main" val="4768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358780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410026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192109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1742511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206570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182587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309213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126843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3310149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1301247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8149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1686102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3004785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思源黑体 CN Bold" panose="020B0800000000000000" pitchFamily="34" charset="-122"/>
              <a:ea typeface="+mn-ea"/>
              <a:cs typeface="+mn-cs"/>
            </a:endParaRPr>
          </a:p>
        </p:txBody>
      </p:sp>
    </p:spTree>
    <p:extLst>
      <p:ext uri="{BB962C8B-B14F-4D97-AF65-F5344CB8AC3E}">
        <p14:creationId xmlns:p14="http://schemas.microsoft.com/office/powerpoint/2010/main" val="209817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Mast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62784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Text Placeholder 10"/>
          <p:cNvSpPr>
            <a:spLocks noGrp="1"/>
          </p:cNvSpPr>
          <p:nvPr>
            <p:ph type="body" sz="quarter" idx="13"/>
          </p:nvPr>
        </p:nvSpPr>
        <p:spPr>
          <a:xfrm>
            <a:off x="1099305" y="374749"/>
            <a:ext cx="9993395" cy="444500"/>
          </a:xfrm>
        </p:spPr>
        <p:txBody>
          <a:bodyPr lIns="0" tIns="0" rIns="0" bIns="0">
            <a:noAutofit/>
          </a:bodyPr>
          <a:lstStyle>
            <a:lvl1pPr marL="0" indent="0" algn="ctr">
              <a:buNone/>
              <a:defRPr sz="4800" b="0" i="0" baseline="0">
                <a:solidFill>
                  <a:schemeClr val="tx2"/>
                </a:solidFill>
                <a:latin typeface="思源黑体 CN Medium" panose="020B0600000000000000" pitchFamily="34" charset="-122"/>
                <a:cs typeface="思源黑体 CN Medium" panose="020B0600000000000000" pitchFamily="34" charset="-122"/>
              </a:defRPr>
            </a:lvl1pPr>
          </a:lstStyle>
          <a:p>
            <a:pPr lvl="0"/>
            <a:endParaRPr lang="en-US"/>
          </a:p>
        </p:txBody>
      </p:sp>
      <p:sp>
        <p:nvSpPr>
          <p:cNvPr id="12" name="Text Placeholder 10"/>
          <p:cNvSpPr>
            <a:spLocks noGrp="1"/>
          </p:cNvSpPr>
          <p:nvPr>
            <p:ph type="body" sz="quarter" idx="14"/>
          </p:nvPr>
        </p:nvSpPr>
        <p:spPr>
          <a:xfrm>
            <a:off x="775840" y="1000274"/>
            <a:ext cx="10640327" cy="280985"/>
          </a:xfrm>
        </p:spPr>
        <p:txBody>
          <a:bodyPr lIns="0" tIns="0" rIns="0" bIns="0">
            <a:noAutofit/>
          </a:bodyPr>
          <a:lstStyle>
            <a:lvl1pPr marL="0" indent="0" algn="ctr">
              <a:buNone/>
              <a:defRPr sz="2600" baseline="0">
                <a:solidFill>
                  <a:schemeClr val="bg1">
                    <a:lumMod val="65000"/>
                  </a:schemeClr>
                </a:solidFill>
                <a:latin typeface="思源黑体 CN Medium" panose="020B0600000000000000" pitchFamily="34" charset="-122"/>
                <a:cs typeface="思源黑体 CN Medium" panose="020B0600000000000000" pitchFamily="34" charset="-122"/>
              </a:defRPr>
            </a:lvl1pPr>
          </a:lstStyle>
          <a:p>
            <a:pPr lvl="0"/>
            <a:endParaRPr lang="en-US"/>
          </a:p>
        </p:txBody>
      </p:sp>
    </p:spTree>
    <p:extLst>
      <p:ext uri="{BB962C8B-B14F-4D97-AF65-F5344CB8AC3E}">
        <p14:creationId xmlns:p14="http://schemas.microsoft.com/office/powerpoint/2010/main" val="209522418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elcome">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5029201" y="1260655"/>
            <a:ext cx="2133600" cy="2133600"/>
          </a:xfrm>
          <a:prstGeom prst="ellipse">
            <a:avLst/>
          </a:prstGeom>
        </p:spPr>
        <p:txBody>
          <a:bodyPr>
            <a:normAutofit/>
          </a:bodyPr>
          <a:lstStyle>
            <a:lvl1pPr marL="0" indent="0">
              <a:buNone/>
              <a:defRPr sz="1600"/>
            </a:lvl1pPr>
          </a:lstStyle>
          <a:p>
            <a:endParaRPr lang="en-US"/>
          </a:p>
        </p:txBody>
      </p:sp>
    </p:spTree>
    <p:extLst>
      <p:ext uri="{BB962C8B-B14F-4D97-AF65-F5344CB8AC3E}">
        <p14:creationId xmlns:p14="http://schemas.microsoft.com/office/powerpoint/2010/main" val="20515705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Individual">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a:p>
        </p:txBody>
      </p:sp>
    </p:spTree>
    <p:extLst>
      <p:ext uri="{BB962C8B-B14F-4D97-AF65-F5344CB8AC3E}">
        <p14:creationId xmlns:p14="http://schemas.microsoft.com/office/powerpoint/2010/main" val="20004100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endParaRPr lang="en-US"/>
          </a:p>
        </p:txBody>
      </p:sp>
      <p:sp>
        <p:nvSpPr>
          <p:cNvPr id="4" name="Date Placeholder 3"/>
          <p:cNvSpPr>
            <a:spLocks noGrp="1"/>
          </p:cNvSpPr>
          <p:nvPr>
            <p:ph type="dt" sz="half" idx="10"/>
          </p:nvPr>
        </p:nvSpPr>
        <p:spPr/>
        <p:txBody>
          <a:bodyPr/>
          <a:lstStyle>
            <a:lvl1pPr>
              <a:defRPr/>
            </a:lvl1pPr>
          </a:lstStyle>
          <a:p>
            <a:fld id="{D45CFBE3-D521-4941-AA1A-49E29FB33595}" type="datetimeFigureOut">
              <a:rPr lang="en-US"/>
              <a:pPr/>
              <a:t>8/1/2022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62AAE80-5347-6D48-BB4B-E807E2987DCC}" type="slidenum">
              <a:rPr lang="en-US"/>
              <a:pPr/>
              <a:t>‹#›</a:t>
            </a:fld>
            <a:endParaRPr lang="en-US"/>
          </a:p>
        </p:txBody>
      </p:sp>
    </p:spTree>
    <p:extLst>
      <p:ext uri="{BB962C8B-B14F-4D97-AF65-F5344CB8AC3E}">
        <p14:creationId xmlns:p14="http://schemas.microsoft.com/office/powerpoint/2010/main" val="50799823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endParaRPr lang="en-US"/>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endParaRPr lang="en-US"/>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Raleway" panose="020B0003030101060003" pitchFamily="34" charset="0"/>
              </a:defRPr>
            </a:lvl1pPr>
          </a:lstStyle>
          <a:p>
            <a:endParaRPr lang="en-US"/>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Raleway" panose="020B0003030101060003" pitchFamily="34" charset="0"/>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Raleway" panose="020B0003030101060003"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331481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hf hdr="0" ftr="0" dt="0"/>
  <p:txStyles>
    <p:titleStyle>
      <a:lvl1pPr algn="l" defTabSz="914217"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luogu.com.cn/problem/P337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luogu.com.cn/problem/P4779"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luogu.com.cn/problem/P5905"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hyperlink" Target="https://www.luogu.com.cn/problem/P590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luogu.com.cn/problem/P5905" TargetMode="External"/><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luogu.com.cn/problem/P5905"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s://www.luogu.com.cn/problem/P1522" TargetMode="External"/><Relationship Id="rId3" Type="http://schemas.openxmlformats.org/officeDocument/2006/relationships/hyperlink" Target="https://www.luogu.com.cn/problem/P1613" TargetMode="External"/><Relationship Id="rId7" Type="http://schemas.openxmlformats.org/officeDocument/2006/relationships/hyperlink" Target="https://www.luogu.com.cn/problem/P1462" TargetMode="External"/><Relationship Id="rId12" Type="http://schemas.openxmlformats.org/officeDocument/2006/relationships/hyperlink" Target="https://www.luogu.com.cn/problem/P4667" TargetMode="External"/><Relationship Id="rId2" Type="http://schemas.openxmlformats.org/officeDocument/2006/relationships/hyperlink" Target="https://www.luogu.com.cn/problem/P1144" TargetMode="External"/><Relationship Id="rId1" Type="http://schemas.openxmlformats.org/officeDocument/2006/relationships/slideLayout" Target="../slideLayouts/slideLayout5.xml"/><Relationship Id="rId6" Type="http://schemas.openxmlformats.org/officeDocument/2006/relationships/hyperlink" Target="https://www.luogu.com.cn/problem/P1656" TargetMode="External"/><Relationship Id="rId11" Type="http://schemas.openxmlformats.org/officeDocument/2006/relationships/hyperlink" Target="https://www.luogu.com.cn/problem/P1119" TargetMode="External"/><Relationship Id="rId5" Type="http://schemas.openxmlformats.org/officeDocument/2006/relationships/hyperlink" Target="https://www.luogu.com.cn/problem/P4568" TargetMode="External"/><Relationship Id="rId10" Type="http://schemas.openxmlformats.org/officeDocument/2006/relationships/hyperlink" Target="https://www.luogu.com.cn/problem/P2939" TargetMode="External"/><Relationship Id="rId4" Type="http://schemas.openxmlformats.org/officeDocument/2006/relationships/hyperlink" Target="https://www.luogu.com.cn/problem/P1608" TargetMode="External"/><Relationship Id="rId9" Type="http://schemas.openxmlformats.org/officeDocument/2006/relationships/hyperlink" Target="https://www.luogu.com.cn/problem/P162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a:extLst>
              <a:ext uri="{FF2B5EF4-FFF2-40B4-BE49-F238E27FC236}">
                <a16:creationId xmlns:a16="http://schemas.microsoft.com/office/drawing/2014/main" xmlns="" id="{FF7BF471-31A3-4925-B082-93705B05DCB4}"/>
              </a:ext>
            </a:extLst>
          </p:cNvPr>
          <p:cNvSpPr>
            <a:spLocks/>
          </p:cNvSpPr>
          <p:nvPr/>
        </p:nvSpPr>
        <p:spPr bwMode="auto">
          <a:xfrm>
            <a:off x="4530682" y="2737326"/>
            <a:ext cx="4142971" cy="7982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89" tIns="25389" rIns="25389" bIns="25389" anchor="ctr"/>
          <a:lstStyle/>
          <a:p>
            <a:pPr algn="ctr" defTabSz="913989">
              <a:defRPr/>
            </a:pPr>
            <a:r>
              <a:rPr lang="zh-CN" altLang="en-US" sz="3200">
                <a:solidFill>
                  <a:srgbClr val="445469"/>
                </a:solidFill>
                <a:latin typeface="思源黑体 CN Bold"/>
                <a:ea typeface="思源黑体 CN Bold"/>
                <a:cs typeface="Lato Regular"/>
              </a:rPr>
              <a:t>最短路选讲</a:t>
            </a:r>
            <a:endParaRPr lang="es-ES" sz="3200">
              <a:solidFill>
                <a:srgbClr val="445469"/>
              </a:solidFill>
              <a:latin typeface="思源黑体 CN Bold"/>
              <a:ea typeface="思源黑体 CN Bold"/>
              <a:cs typeface="Lato Regular"/>
            </a:endParaRPr>
          </a:p>
        </p:txBody>
      </p:sp>
      <p:sp>
        <p:nvSpPr>
          <p:cNvPr id="14" name="AutoShape 1">
            <a:extLst>
              <a:ext uri="{FF2B5EF4-FFF2-40B4-BE49-F238E27FC236}">
                <a16:creationId xmlns:a16="http://schemas.microsoft.com/office/drawing/2014/main" xmlns="" id="{4D87A048-5F7D-4370-976E-7F213BA41D35}"/>
              </a:ext>
            </a:extLst>
          </p:cNvPr>
          <p:cNvSpPr>
            <a:spLocks/>
          </p:cNvSpPr>
          <p:nvPr/>
        </p:nvSpPr>
        <p:spPr bwMode="auto">
          <a:xfrm>
            <a:off x="7367288" y="2737326"/>
            <a:ext cx="2447555" cy="508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89" tIns="25389" rIns="25389" bIns="25389" anchor="ctr"/>
          <a:lstStyle/>
          <a:p>
            <a:pPr defTabSz="913989">
              <a:defRPr/>
            </a:pPr>
            <a:endParaRPr lang="es-ES" sz="500">
              <a:solidFill>
                <a:srgbClr val="445469"/>
              </a:solidFill>
              <a:latin typeface="Arial Black"/>
              <a:ea typeface="思源黑体 CN Medium"/>
              <a:cs typeface="League Gothic" charset="0"/>
            </a:endParaRPr>
          </a:p>
        </p:txBody>
      </p:sp>
      <p:sp>
        <p:nvSpPr>
          <p:cNvPr id="15" name="AutoShape 3">
            <a:extLst>
              <a:ext uri="{FF2B5EF4-FFF2-40B4-BE49-F238E27FC236}">
                <a16:creationId xmlns:a16="http://schemas.microsoft.com/office/drawing/2014/main" xmlns="" id="{C7E8E941-38DF-4168-8B75-40148493D45F}"/>
              </a:ext>
            </a:extLst>
          </p:cNvPr>
          <p:cNvSpPr>
            <a:spLocks/>
          </p:cNvSpPr>
          <p:nvPr/>
        </p:nvSpPr>
        <p:spPr bwMode="auto">
          <a:xfrm>
            <a:off x="3856452" y="3709775"/>
            <a:ext cx="5393843" cy="4015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704">
              <a:lnSpc>
                <a:spcPct val="150000"/>
              </a:lnSpc>
              <a:spcBef>
                <a:spcPts val="850"/>
              </a:spcBef>
              <a:defRPr/>
            </a:pPr>
            <a:r>
              <a:rPr lang="es-ES">
                <a:solidFill>
                  <a:srgbClr val="445469"/>
                </a:solidFill>
                <a:latin typeface="思源黑体 CN Medium" panose="020B0600000000000000" pitchFamily="34" charset="-122"/>
                <a:ea typeface="思源黑体 CN Medium"/>
                <a:cs typeface="Lato Light"/>
              </a:rPr>
              <a:t>kikuss            HZAU</a:t>
            </a:r>
          </a:p>
        </p:txBody>
      </p:sp>
      <p:grpSp>
        <p:nvGrpSpPr>
          <p:cNvPr id="16" name="Group 2">
            <a:extLst>
              <a:ext uri="{FF2B5EF4-FFF2-40B4-BE49-F238E27FC236}">
                <a16:creationId xmlns:a16="http://schemas.microsoft.com/office/drawing/2014/main" xmlns="" id="{7F25172D-EB74-4B8E-A7CD-ABE69176EFF0}"/>
              </a:ext>
            </a:extLst>
          </p:cNvPr>
          <p:cNvGrpSpPr/>
          <p:nvPr/>
        </p:nvGrpSpPr>
        <p:grpSpPr>
          <a:xfrm>
            <a:off x="3856452" y="3471637"/>
            <a:ext cx="5393843" cy="127975"/>
            <a:chOff x="1656567" y="3759390"/>
            <a:chExt cx="7165476" cy="93579"/>
          </a:xfrm>
        </p:grpSpPr>
        <p:sp>
          <p:nvSpPr>
            <p:cNvPr id="17" name="Rectangle 1">
              <a:extLst>
                <a:ext uri="{FF2B5EF4-FFF2-40B4-BE49-F238E27FC236}">
                  <a16:creationId xmlns:a16="http://schemas.microsoft.com/office/drawing/2014/main" xmlns="" id="{8747C3DF-F296-461D-846F-2E0ED42DA282}"/>
                </a:ext>
              </a:extLst>
            </p:cNvPr>
            <p:cNvSpPr/>
            <p:nvPr/>
          </p:nvSpPr>
          <p:spPr>
            <a:xfrm>
              <a:off x="1656567" y="3759390"/>
              <a:ext cx="1791369" cy="9357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89"/>
              <a:endParaRPr lang="en-US">
                <a:solidFill>
                  <a:srgbClr val="445469"/>
                </a:solidFill>
                <a:latin typeface="Arial Black"/>
                <a:ea typeface="思源黑体 CN Medium"/>
              </a:endParaRPr>
            </a:p>
          </p:txBody>
        </p:sp>
        <p:sp>
          <p:nvSpPr>
            <p:cNvPr id="18" name="Rectangle 6">
              <a:extLst>
                <a:ext uri="{FF2B5EF4-FFF2-40B4-BE49-F238E27FC236}">
                  <a16:creationId xmlns:a16="http://schemas.microsoft.com/office/drawing/2014/main" xmlns="" id="{1642798E-3BF2-41D5-B742-2DF20A5AC0B4}"/>
                </a:ext>
              </a:extLst>
            </p:cNvPr>
            <p:cNvSpPr/>
            <p:nvPr/>
          </p:nvSpPr>
          <p:spPr>
            <a:xfrm>
              <a:off x="3447936" y="3759390"/>
              <a:ext cx="1791369" cy="935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89"/>
              <a:endParaRPr lang="en-US">
                <a:solidFill>
                  <a:srgbClr val="445469"/>
                </a:solidFill>
                <a:latin typeface="Arial Black"/>
                <a:ea typeface="思源黑体 CN Medium"/>
              </a:endParaRPr>
            </a:p>
          </p:txBody>
        </p:sp>
        <p:sp>
          <p:nvSpPr>
            <p:cNvPr id="19" name="Rectangle 7">
              <a:extLst>
                <a:ext uri="{FF2B5EF4-FFF2-40B4-BE49-F238E27FC236}">
                  <a16:creationId xmlns:a16="http://schemas.microsoft.com/office/drawing/2014/main" xmlns="" id="{2A3B6022-4F47-44D2-A319-063BCDA79D16}"/>
                </a:ext>
              </a:extLst>
            </p:cNvPr>
            <p:cNvSpPr/>
            <p:nvPr/>
          </p:nvSpPr>
          <p:spPr>
            <a:xfrm>
              <a:off x="5239305" y="3759390"/>
              <a:ext cx="1791369" cy="93579"/>
            </a:xfrm>
            <a:prstGeom prst="rect">
              <a:avLst/>
            </a:prstGeom>
            <a:solidFill>
              <a:srgbClr val="AE27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89"/>
              <a:endParaRPr lang="en-US">
                <a:solidFill>
                  <a:srgbClr val="445469"/>
                </a:solidFill>
                <a:latin typeface="Arial Black"/>
                <a:ea typeface="思源黑体 CN Medium"/>
              </a:endParaRPr>
            </a:p>
          </p:txBody>
        </p:sp>
        <p:sp>
          <p:nvSpPr>
            <p:cNvPr id="20" name="Rectangle 8">
              <a:extLst>
                <a:ext uri="{FF2B5EF4-FFF2-40B4-BE49-F238E27FC236}">
                  <a16:creationId xmlns:a16="http://schemas.microsoft.com/office/drawing/2014/main" xmlns="" id="{45AB97B9-7F3E-44E4-B1DE-60770EF4A2F7}"/>
                </a:ext>
              </a:extLst>
            </p:cNvPr>
            <p:cNvSpPr/>
            <p:nvPr/>
          </p:nvSpPr>
          <p:spPr>
            <a:xfrm>
              <a:off x="7030674" y="3759390"/>
              <a:ext cx="1791369" cy="9357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89"/>
              <a:endParaRPr lang="en-US">
                <a:solidFill>
                  <a:srgbClr val="445469"/>
                </a:solidFill>
                <a:latin typeface="Arial Black"/>
                <a:ea typeface="思源黑体 CN Medium"/>
              </a:endParaRPr>
            </a:p>
          </p:txBody>
        </p:sp>
      </p:grpSp>
      <p:sp>
        <p:nvSpPr>
          <p:cNvPr id="2" name="椭圆 1">
            <a:extLst>
              <a:ext uri="{FF2B5EF4-FFF2-40B4-BE49-F238E27FC236}">
                <a16:creationId xmlns:a16="http://schemas.microsoft.com/office/drawing/2014/main" xmlns="" id="{FF5CA555-19A8-4DF3-B1BF-9F83B770E071}"/>
              </a:ext>
            </a:extLst>
          </p:cNvPr>
          <p:cNvSpPr/>
          <p:nvPr/>
        </p:nvSpPr>
        <p:spPr>
          <a:xfrm>
            <a:off x="1578646" y="2285355"/>
            <a:ext cx="933612" cy="933612"/>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89"/>
            <a:endParaRPr lang="zh-CN" altLang="en-US">
              <a:solidFill>
                <a:prstClr val="white"/>
              </a:solidFill>
              <a:latin typeface="Arial Black"/>
              <a:ea typeface="思源黑体 CN Medium"/>
            </a:endParaRPr>
          </a:p>
        </p:txBody>
      </p:sp>
      <p:sp>
        <p:nvSpPr>
          <p:cNvPr id="3" name="椭圆 2">
            <a:extLst>
              <a:ext uri="{FF2B5EF4-FFF2-40B4-BE49-F238E27FC236}">
                <a16:creationId xmlns:a16="http://schemas.microsoft.com/office/drawing/2014/main" xmlns="" id="{ACA52D81-19A5-42FF-942A-739BCA38C162}"/>
              </a:ext>
            </a:extLst>
          </p:cNvPr>
          <p:cNvSpPr/>
          <p:nvPr/>
        </p:nvSpPr>
        <p:spPr>
          <a:xfrm>
            <a:off x="-551157" y="-412425"/>
            <a:ext cx="1838630" cy="1838630"/>
          </a:xfrm>
          <a:prstGeom prst="ellipse">
            <a:avLst/>
          </a:prstGeom>
          <a:solidFill>
            <a:srgbClr val="7EB7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89"/>
            <a:endParaRPr lang="zh-CN" altLang="en-US">
              <a:solidFill>
                <a:prstClr val="white"/>
              </a:solidFill>
              <a:latin typeface="Arial Black"/>
              <a:ea typeface="思源黑体 CN Medium"/>
            </a:endParaRPr>
          </a:p>
        </p:txBody>
      </p:sp>
      <p:sp>
        <p:nvSpPr>
          <p:cNvPr id="5" name="椭圆 4">
            <a:extLst>
              <a:ext uri="{FF2B5EF4-FFF2-40B4-BE49-F238E27FC236}">
                <a16:creationId xmlns:a16="http://schemas.microsoft.com/office/drawing/2014/main" xmlns="" id="{7AB847DF-8221-4E60-A7BD-39601FE7089C}"/>
              </a:ext>
            </a:extLst>
          </p:cNvPr>
          <p:cNvSpPr/>
          <p:nvPr/>
        </p:nvSpPr>
        <p:spPr>
          <a:xfrm>
            <a:off x="563916" y="4066663"/>
            <a:ext cx="1253877" cy="1253877"/>
          </a:xfrm>
          <a:prstGeom prst="ellipse">
            <a:avLst/>
          </a:prstGeom>
          <a:solidFill>
            <a:srgbClr val="EC892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89"/>
            <a:endParaRPr lang="zh-CN" altLang="en-US">
              <a:solidFill>
                <a:prstClr val="white"/>
              </a:solidFill>
              <a:latin typeface="Arial Black"/>
              <a:ea typeface="思源黑体 CN Medium"/>
            </a:endParaRPr>
          </a:p>
        </p:txBody>
      </p:sp>
      <p:sp>
        <p:nvSpPr>
          <p:cNvPr id="22" name="ï$lîḍè">
            <a:extLst>
              <a:ext uri="{FF2B5EF4-FFF2-40B4-BE49-F238E27FC236}">
                <a16:creationId xmlns:a16="http://schemas.microsoft.com/office/drawing/2014/main" xmlns="" id="{347F663C-96CF-4EA4-BBF0-84A700669974}"/>
              </a:ext>
            </a:extLst>
          </p:cNvPr>
          <p:cNvSpPr/>
          <p:nvPr/>
        </p:nvSpPr>
        <p:spPr bwMode="auto">
          <a:xfrm>
            <a:off x="4686292" y="6304101"/>
            <a:ext cx="7809548" cy="1521283"/>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989"/>
            <a:endParaRPr>
              <a:solidFill>
                <a:srgbClr val="445469"/>
              </a:solidFill>
              <a:latin typeface="Arial Black"/>
              <a:ea typeface="思源黑体 CN Medium"/>
              <a:sym typeface="+mn-ea"/>
            </a:endParaRPr>
          </a:p>
        </p:txBody>
      </p:sp>
      <p:sp>
        <p:nvSpPr>
          <p:cNvPr id="23" name="ï$lîḍè">
            <a:extLst>
              <a:ext uri="{FF2B5EF4-FFF2-40B4-BE49-F238E27FC236}">
                <a16:creationId xmlns:a16="http://schemas.microsoft.com/office/drawing/2014/main" xmlns="" id="{91768768-96E1-402E-94E6-353B2B98C0B0}"/>
              </a:ext>
            </a:extLst>
          </p:cNvPr>
          <p:cNvSpPr/>
          <p:nvPr/>
        </p:nvSpPr>
        <p:spPr bwMode="auto">
          <a:xfrm rot="11134385">
            <a:off x="-224962" y="6037355"/>
            <a:ext cx="5845532" cy="1807518"/>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989"/>
            <a:endParaRPr>
              <a:solidFill>
                <a:srgbClr val="445469"/>
              </a:solidFill>
              <a:latin typeface="Arial Black"/>
              <a:ea typeface="思源黑体 CN Medium"/>
              <a:sym typeface="+mn-ea"/>
            </a:endParaRPr>
          </a:p>
        </p:txBody>
      </p:sp>
    </p:spTree>
    <p:extLst>
      <p:ext uri="{BB962C8B-B14F-4D97-AF65-F5344CB8AC3E}">
        <p14:creationId xmlns:p14="http://schemas.microsoft.com/office/powerpoint/2010/main" val="1072119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438316" y="1409598"/>
            <a:ext cx="11490787" cy="4991751"/>
          </a:xfrm>
          <a:prstGeom prst="rect">
            <a:avLst/>
          </a:prstGeom>
          <a:noFill/>
        </p:spPr>
        <p:txBody>
          <a:bodyPr wrap="square" rtlCol="0">
            <a:spAutoFit/>
          </a:bodyPr>
          <a:lstStyle/>
          <a:p>
            <a:r>
              <a:rPr lang="en-US" altLang="zh-CN" sz="3600" b="1" err="1">
                <a:latin typeface="宋体" panose="02010600030101010101" pitchFamily="2" charset="-122"/>
                <a:ea typeface="宋体" panose="02010600030101010101" pitchFamily="2" charset="-122"/>
              </a:rPr>
              <a:t>Floyed</a:t>
            </a:r>
            <a:r>
              <a:rPr lang="zh-CN" altLang="en-US" sz="3600" b="1">
                <a:latin typeface="宋体" panose="02010600030101010101" pitchFamily="2" charset="-122"/>
                <a:ea typeface="宋体" panose="02010600030101010101" pitchFamily="2" charset="-122"/>
              </a:rPr>
              <a:t>算法</a:t>
            </a:r>
            <a:endParaRPr lang="en-US" altLang="zh-CN" sz="3600" b="1">
              <a:latin typeface="宋体" panose="02010600030101010101" pitchFamily="2" charset="-122"/>
              <a:ea typeface="宋体" panose="02010600030101010101" pitchFamily="2" charset="-122"/>
            </a:endParaRPr>
          </a:p>
          <a:p>
            <a:endParaRPr lang="en-US" altLang="zh-CN" sz="2400" b="1">
              <a:latin typeface="宋体" panose="02010600030101010101" pitchFamily="2" charset="-122"/>
              <a:ea typeface="宋体" panose="02010600030101010101" pitchFamily="2" charset="-122"/>
            </a:endParaRPr>
          </a:p>
          <a:p>
            <a:r>
              <a:rPr lang="zh-CN" altLang="en-US" sz="2400" b="1">
                <a:latin typeface="宋体" panose="02010600030101010101" pitchFamily="2" charset="-122"/>
                <a:ea typeface="宋体" panose="02010600030101010101" pitchFamily="2" charset="-122"/>
              </a:rPr>
              <a:t>  应用</a:t>
            </a:r>
            <a:r>
              <a:rPr lang="en-US" altLang="zh-CN" sz="24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求</a:t>
            </a:r>
            <a:r>
              <a:rPr lang="zh-CN" altLang="en-US" sz="2400" b="1">
                <a:solidFill>
                  <a:srgbClr val="FF0000"/>
                </a:solidFill>
                <a:latin typeface="宋体" panose="02010600030101010101" pitchFamily="2" charset="-122"/>
                <a:ea typeface="宋体" panose="02010600030101010101" pitchFamily="2" charset="-122"/>
              </a:rPr>
              <a:t>最小环</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给定一个正权无向图</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求最小权值和的环</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洛谷</a:t>
            </a:r>
            <a:r>
              <a:rPr lang="en-US" altLang="zh-CN" sz="2400" b="1">
                <a:latin typeface="宋体" panose="02010600030101010101" pitchFamily="2" charset="-122"/>
                <a:ea typeface="宋体" panose="02010600030101010101" pitchFamily="2" charset="-122"/>
              </a:rPr>
              <a:t>6175)</a:t>
            </a:r>
          </a:p>
          <a:p>
            <a:endParaRPr lang="en-US" altLang="zh-CN"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一个图中的是</a:t>
            </a:r>
            <a:r>
              <a:rPr lang="en-US" altLang="zh-CN" sz="2400" b="1">
                <a:latin typeface="宋体" panose="02010600030101010101" pitchFamily="2" charset="-122"/>
                <a:ea typeface="宋体" panose="02010600030101010101" pitchFamily="2" charset="-122"/>
              </a:rPr>
              <a:t>3</a:t>
            </a:r>
            <a:r>
              <a:rPr lang="zh-CN" altLang="en-US" sz="2400" b="1">
                <a:latin typeface="宋体" panose="02010600030101010101" pitchFamily="2" charset="-122"/>
                <a:ea typeface="宋体" panose="02010600030101010101" pitchFamily="2" charset="-122"/>
              </a:rPr>
              <a:t>个点</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这里以</a:t>
            </a:r>
            <a:r>
              <a:rPr lang="en-US" altLang="zh-CN" sz="2400" b="1">
                <a:latin typeface="宋体" panose="02010600030101010101" pitchFamily="2" charset="-122"/>
                <a:ea typeface="宋体" panose="02010600030101010101" pitchFamily="2" charset="-122"/>
              </a:rPr>
              <a:t>3</a:t>
            </a:r>
            <a:r>
              <a:rPr lang="zh-CN" altLang="en-US" sz="2400" b="1">
                <a:latin typeface="宋体" panose="02010600030101010101" pitchFamily="2" charset="-122"/>
                <a:ea typeface="宋体" panose="02010600030101010101" pitchFamily="2" charset="-122"/>
              </a:rPr>
              <a:t>个点来举例</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设</a:t>
            </a:r>
            <a:r>
              <a:rPr lang="en-US" altLang="zh-CN" sz="2400" b="1">
                <a:latin typeface="宋体" panose="02010600030101010101" pitchFamily="2" charset="-122"/>
                <a:ea typeface="宋体" panose="02010600030101010101" pitchFamily="2" charset="-122"/>
              </a:rPr>
              <a:t>(a-b-c-a)</a:t>
            </a:r>
            <a:r>
              <a:rPr lang="zh-CN" altLang="en-US" sz="2400" b="1">
                <a:latin typeface="宋体" panose="02010600030101010101" pitchFamily="2" charset="-122"/>
                <a:ea typeface="宋体" panose="02010600030101010101" pitchFamily="2" charset="-122"/>
              </a:rPr>
              <a:t>为最小环</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若去掉其中任意一条边</a:t>
            </a:r>
            <a:r>
              <a:rPr lang="en-US" altLang="zh-CN" sz="2400" b="1">
                <a:latin typeface="宋体" panose="02010600030101010101" pitchFamily="2" charset="-122"/>
                <a:ea typeface="宋体" panose="02010600030101010101" pitchFamily="2" charset="-122"/>
              </a:rPr>
              <a:t>(a-b)</a:t>
            </a:r>
            <a:r>
              <a:rPr lang="zh-CN" altLang="en-US" sz="2400" b="1">
                <a:latin typeface="宋体" panose="02010600030101010101" pitchFamily="2" charset="-122"/>
                <a:ea typeface="宋体" panose="02010600030101010101" pitchFamily="2" charset="-122"/>
              </a:rPr>
              <a:t>剩下的</a:t>
            </a:r>
            <a:r>
              <a:rPr lang="en-US" altLang="zh-CN" sz="2400" b="1">
                <a:latin typeface="宋体" panose="02010600030101010101" pitchFamily="2" charset="-122"/>
                <a:ea typeface="宋体" panose="02010600030101010101" pitchFamily="2" charset="-122"/>
              </a:rPr>
              <a:t>(b-c-a)</a:t>
            </a:r>
            <a:r>
              <a:rPr lang="zh-CN" altLang="en-US" sz="2400" b="1">
                <a:latin typeface="宋体" panose="02010600030101010101" pitchFamily="2" charset="-122"/>
                <a:ea typeface="宋体" panose="02010600030101010101" pitchFamily="2" charset="-122"/>
              </a:rPr>
              <a:t>一定是原图中的一条最短路</a:t>
            </a:r>
            <a:endParaRPr lang="en-US" altLang="zh-CN" sz="2400" b="1">
              <a:latin typeface="宋体" panose="02010600030101010101" pitchFamily="2" charset="-122"/>
              <a:ea typeface="宋体" panose="02010600030101010101" pitchFamily="2" charset="-122"/>
            </a:endParaRPr>
          </a:p>
          <a:p>
            <a:pPr>
              <a:lnSpc>
                <a:spcPct val="150000"/>
              </a:lnSpc>
            </a:pPr>
            <a:r>
              <a:rPr lang="zh-CN" altLang="en-US" sz="2400" b="1">
                <a:solidFill>
                  <a:srgbClr val="FF0000"/>
                </a:solidFill>
                <a:latin typeface="宋体" panose="02010600030101010101" pitchFamily="2" charset="-122"/>
                <a:ea typeface="宋体" panose="02010600030101010101" pitchFamily="2" charset="-122"/>
              </a:rPr>
              <a:t>在</a:t>
            </a:r>
            <a:r>
              <a:rPr lang="en-US" altLang="zh-CN" sz="2400" b="1" err="1">
                <a:solidFill>
                  <a:srgbClr val="FF0000"/>
                </a:solidFill>
                <a:latin typeface="宋体" panose="02010600030101010101" pitchFamily="2" charset="-122"/>
                <a:ea typeface="宋体" panose="02010600030101010101" pitchFamily="2" charset="-122"/>
              </a:rPr>
              <a:t>floyed</a:t>
            </a:r>
            <a:r>
              <a:rPr lang="zh-CN" altLang="en-US" sz="2400" b="1">
                <a:solidFill>
                  <a:srgbClr val="FF0000"/>
                </a:solidFill>
                <a:latin typeface="宋体" panose="02010600030101010101" pitchFamily="2" charset="-122"/>
                <a:ea typeface="宋体" panose="02010600030101010101" pitchFamily="2" charset="-122"/>
              </a:rPr>
              <a:t>算法枚举</a:t>
            </a:r>
            <a:r>
              <a:rPr lang="en-US" altLang="zh-CN" sz="2400" b="1">
                <a:solidFill>
                  <a:srgbClr val="FF0000"/>
                </a:solidFill>
                <a:latin typeface="宋体" panose="02010600030101010101" pitchFamily="2" charset="-122"/>
                <a:ea typeface="宋体" panose="02010600030101010101" pitchFamily="2" charset="-122"/>
              </a:rPr>
              <a:t>k</a:t>
            </a:r>
            <a:r>
              <a:rPr lang="zh-CN" altLang="en-US" sz="2400" b="1">
                <a:solidFill>
                  <a:srgbClr val="FF0000"/>
                </a:solidFill>
                <a:latin typeface="宋体" panose="02010600030101010101" pitchFamily="2" charset="-122"/>
                <a:ea typeface="宋体" panose="02010600030101010101" pitchFamily="2" charset="-122"/>
              </a:rPr>
              <a:t>的时候</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已经得到了前</a:t>
            </a:r>
            <a:r>
              <a:rPr lang="en-US" altLang="zh-CN" sz="2400" b="1">
                <a:solidFill>
                  <a:srgbClr val="FF0000"/>
                </a:solidFill>
                <a:latin typeface="宋体" panose="02010600030101010101" pitchFamily="2" charset="-122"/>
                <a:ea typeface="宋体" panose="02010600030101010101" pitchFamily="2" charset="-122"/>
              </a:rPr>
              <a:t>k-1</a:t>
            </a:r>
            <a:r>
              <a:rPr lang="zh-CN" altLang="en-US" sz="2400" b="1">
                <a:solidFill>
                  <a:srgbClr val="FF0000"/>
                </a:solidFill>
                <a:latin typeface="宋体" panose="02010600030101010101" pitchFamily="2" charset="-122"/>
                <a:ea typeface="宋体" panose="02010600030101010101" pitchFamily="2" charset="-122"/>
              </a:rPr>
              <a:t>个节点的最短路</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这</a:t>
            </a:r>
            <a:r>
              <a:rPr lang="en-US" altLang="zh-CN" sz="2400" b="1">
                <a:solidFill>
                  <a:srgbClr val="FF0000"/>
                </a:solidFill>
                <a:latin typeface="宋体" panose="02010600030101010101" pitchFamily="2" charset="-122"/>
                <a:ea typeface="宋体" panose="02010600030101010101" pitchFamily="2" charset="-122"/>
              </a:rPr>
              <a:t>k-1</a:t>
            </a:r>
            <a:r>
              <a:rPr lang="zh-CN" altLang="en-US" sz="2400" b="1">
                <a:solidFill>
                  <a:srgbClr val="FF0000"/>
                </a:solidFill>
                <a:latin typeface="宋体" panose="02010600030101010101" pitchFamily="2" charset="-122"/>
                <a:ea typeface="宋体" panose="02010600030101010101" pitchFamily="2" charset="-122"/>
              </a:rPr>
              <a:t>个节点不包括</a:t>
            </a:r>
            <a:r>
              <a:rPr lang="en-US" altLang="zh-CN" sz="2400" b="1">
                <a:solidFill>
                  <a:srgbClr val="FF0000"/>
                </a:solidFill>
                <a:latin typeface="宋体" panose="02010600030101010101" pitchFamily="2" charset="-122"/>
                <a:ea typeface="宋体" panose="02010600030101010101" pitchFamily="2" charset="-122"/>
              </a:rPr>
              <a:t>k,</a:t>
            </a:r>
            <a:r>
              <a:rPr lang="zh-CN" altLang="en-US" sz="2400" b="1">
                <a:solidFill>
                  <a:srgbClr val="FF0000"/>
                </a:solidFill>
                <a:latin typeface="宋体" panose="02010600030101010101" pitchFamily="2" charset="-122"/>
                <a:ea typeface="宋体" panose="02010600030101010101" pitchFamily="2" charset="-122"/>
              </a:rPr>
              <a:t>且他们的最短路中也不包括</a:t>
            </a:r>
            <a:r>
              <a:rPr lang="en-US" altLang="zh-CN" sz="2400" b="1">
                <a:solidFill>
                  <a:srgbClr val="FF0000"/>
                </a:solidFill>
                <a:latin typeface="宋体" panose="02010600030101010101" pitchFamily="2" charset="-122"/>
                <a:ea typeface="宋体" panose="02010600030101010101" pitchFamily="2" charset="-122"/>
              </a:rPr>
              <a:t>k</a:t>
            </a:r>
          </a:p>
          <a:p>
            <a:pPr>
              <a:lnSpc>
                <a:spcPct val="150000"/>
              </a:lnSpc>
            </a:pPr>
            <a:r>
              <a:rPr lang="zh-CN" altLang="en-US" sz="2400" b="1">
                <a:latin typeface="宋体" panose="02010600030101010101" pitchFamily="2" charset="-122"/>
                <a:ea typeface="宋体" panose="02010600030101010101" pitchFamily="2" charset="-122"/>
              </a:rPr>
              <a:t>只需要从前</a:t>
            </a:r>
            <a:r>
              <a:rPr lang="en-US" altLang="zh-CN" sz="2400" b="1">
                <a:latin typeface="宋体" panose="02010600030101010101" pitchFamily="2" charset="-122"/>
                <a:ea typeface="宋体" panose="02010600030101010101" pitchFamily="2" charset="-122"/>
              </a:rPr>
              <a:t>k-1</a:t>
            </a:r>
            <a:r>
              <a:rPr lang="zh-CN" altLang="en-US" sz="2400" b="1">
                <a:latin typeface="宋体" panose="02010600030101010101" pitchFamily="2" charset="-122"/>
                <a:ea typeface="宋体" panose="02010600030101010101" pitchFamily="2" charset="-122"/>
              </a:rPr>
              <a:t>个节点中选出两个点</a:t>
            </a:r>
            <a:r>
              <a:rPr lang="en-US" altLang="zh-CN" sz="2400" b="1" err="1">
                <a:latin typeface="宋体" panose="02010600030101010101" pitchFamily="2" charset="-122"/>
                <a:ea typeface="宋体" panose="02010600030101010101" pitchFamily="2" charset="-122"/>
              </a:rPr>
              <a:t>i,j</a:t>
            </a:r>
            <a:r>
              <a:rPr lang="zh-CN" altLang="en-US" sz="2400" b="1">
                <a:latin typeface="宋体" panose="02010600030101010101" pitchFamily="2" charset="-122"/>
                <a:ea typeface="宋体" panose="02010600030101010101" pitchFamily="2" charset="-122"/>
              </a:rPr>
              <a:t>就可以知道</a:t>
            </a:r>
            <a:r>
              <a:rPr lang="en-US" altLang="zh-CN" sz="2400" b="1" err="1">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-j</a:t>
            </a:r>
            <a:r>
              <a:rPr lang="zh-CN" altLang="en-US" sz="2400" b="1">
                <a:latin typeface="宋体" panose="02010600030101010101" pitchFamily="2" charset="-122"/>
                <a:ea typeface="宋体" panose="02010600030101010101" pitchFamily="2" charset="-122"/>
              </a:rPr>
              <a:t>的最短路长度</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连接</a:t>
            </a:r>
            <a:r>
              <a:rPr lang="en-US" altLang="zh-CN" sz="2400" b="1" err="1">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-j-k-</a:t>
            </a:r>
            <a:r>
              <a:rPr lang="en-US" altLang="zh-CN" sz="2400" b="1" err="1">
                <a:latin typeface="宋体" panose="02010600030101010101" pitchFamily="2" charset="-122"/>
                <a:ea typeface="宋体" panose="02010600030101010101" pitchFamily="2" charset="-122"/>
              </a:rPr>
              <a:t>i</a:t>
            </a:r>
            <a:r>
              <a:rPr lang="zh-CN" altLang="en-US" sz="2400" b="1">
                <a:latin typeface="宋体" panose="02010600030101010101" pitchFamily="2" charset="-122"/>
                <a:ea typeface="宋体" panose="02010600030101010101" pitchFamily="2" charset="-122"/>
              </a:rPr>
              <a:t>就得到了一个经过</a:t>
            </a:r>
            <a:r>
              <a:rPr lang="en-US" altLang="zh-CN" sz="2400" b="1" err="1">
                <a:latin typeface="宋体" panose="02010600030101010101" pitchFamily="2" charset="-122"/>
                <a:ea typeface="宋体" panose="02010600030101010101" pitchFamily="2" charset="-122"/>
              </a:rPr>
              <a:t>i,j,k</a:t>
            </a:r>
            <a:r>
              <a:rPr lang="zh-CN" altLang="en-US" sz="2400" b="1">
                <a:latin typeface="宋体" panose="02010600030101010101" pitchFamily="2" charset="-122"/>
                <a:ea typeface="宋体" panose="02010600030101010101" pitchFamily="2" charset="-122"/>
              </a:rPr>
              <a:t>的最小环</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对于每一次枚举</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我们更新最小的</a:t>
            </a:r>
            <a:r>
              <a:rPr lang="en-US" altLang="zh-CN" sz="2400" b="1" err="1">
                <a:latin typeface="宋体" panose="02010600030101010101" pitchFamily="2" charset="-122"/>
                <a:ea typeface="宋体" panose="02010600030101010101" pitchFamily="2" charset="-122"/>
              </a:rPr>
              <a:t>ans</a:t>
            </a:r>
            <a:r>
              <a:rPr lang="zh-CN" altLang="en-US" sz="2400" b="1">
                <a:latin typeface="宋体" panose="02010600030101010101" pitchFamily="2" charset="-122"/>
                <a:ea typeface="宋体" panose="02010600030101010101" pitchFamily="2" charset="-122"/>
              </a:rPr>
              <a:t>即可</a:t>
            </a:r>
            <a:endParaRPr lang="en-US" altLang="zh-CN" sz="2400" b="1">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7053469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C3FDC8A3-0B18-7BDC-AC97-1B0C2D72596C}"/>
                  </a:ext>
                </a:extLst>
              </p:cNvPr>
              <p:cNvSpPr txBox="1"/>
              <p:nvPr/>
            </p:nvSpPr>
            <p:spPr>
              <a:xfrm>
                <a:off x="438316" y="1409598"/>
                <a:ext cx="11490787" cy="5297669"/>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Floyed</a:t>
                </a:r>
                <a:r>
                  <a:rPr lang="zh-CN" altLang="en-US" sz="3600" b="1" dirty="0">
                    <a:latin typeface="宋体" panose="02010600030101010101" pitchFamily="2" charset="-122"/>
                    <a:ea typeface="宋体" panose="02010600030101010101" pitchFamily="2" charset="-122"/>
                  </a:rPr>
                  <a:t>算法</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  应用</a:t>
                </a:r>
                <a:r>
                  <a:rPr lang="en-US" altLang="zh-CN" sz="2400" b="1" dirty="0">
                    <a:latin typeface="宋体" panose="02010600030101010101" pitchFamily="2" charset="-122"/>
                    <a:ea typeface="宋体" panose="02010600030101010101" pitchFamily="2" charset="-122"/>
                  </a:rPr>
                  <a:t>2:</a:t>
                </a:r>
                <a:r>
                  <a:rPr lang="zh-CN" altLang="en-US" sz="2400" b="1" dirty="0">
                    <a:solidFill>
                      <a:srgbClr val="FF0000"/>
                    </a:solidFill>
                    <a:latin typeface="宋体" panose="02010600030101010101" pitchFamily="2" charset="-122"/>
                    <a:ea typeface="宋体" panose="02010600030101010101" pitchFamily="2" charset="-122"/>
                  </a:rPr>
                  <a:t>传递闭包</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给定有向图中任意两点是否连边</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判断任意两点是否联通</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是否能够到达</a:t>
                </a:r>
                <a:r>
                  <a:rPr lang="en-US" altLang="zh-CN" sz="2400" b="1" dirty="0">
                    <a:latin typeface="宋体" panose="02010600030101010101" pitchFamily="2" charset="-122"/>
                    <a:ea typeface="宋体" panose="02010600030101010101" pitchFamily="2" charset="-122"/>
                  </a:rPr>
                  <a:t>)</a:t>
                </a: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把边权改为</a:t>
                </a:r>
                <a:r>
                  <a:rPr lang="en-US" altLang="zh-CN" sz="2400" b="1" dirty="0">
                    <a:latin typeface="宋体" panose="02010600030101010101" pitchFamily="2" charset="-122"/>
                    <a:ea typeface="宋体" panose="02010600030101010101" pitchFamily="2" charset="-122"/>
                  </a:rPr>
                  <a:t>0/1,</a:t>
                </a:r>
                <a:r>
                  <a:rPr lang="zh-CN" altLang="en-US" sz="2400" b="1" dirty="0">
                    <a:latin typeface="宋体" panose="02010600030101010101" pitchFamily="2" charset="-122"/>
                    <a:ea typeface="宋体" panose="02010600030101010101" pitchFamily="2" charset="-122"/>
                  </a:rPr>
                  <a:t>取</a:t>
                </a:r>
                <a:r>
                  <a:rPr lang="en-US" altLang="zh-CN" sz="2400" b="1" dirty="0">
                    <a:latin typeface="宋体" panose="02010600030101010101" pitchFamily="2" charset="-122"/>
                    <a:ea typeface="宋体" panose="02010600030101010101" pitchFamily="2" charset="-122"/>
                  </a:rPr>
                  <a:t>min</a:t>
                </a:r>
                <a:r>
                  <a:rPr lang="zh-CN" altLang="en-US" sz="2400" b="1" dirty="0">
                    <a:latin typeface="宋体" panose="02010600030101010101" pitchFamily="2" charset="-122"/>
                    <a:ea typeface="宋体" panose="02010600030101010101" pitchFamily="2" charset="-122"/>
                  </a:rPr>
                  <a:t>运算变为</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或</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运算</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另外</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若</a:t>
                </a:r>
                <a:r>
                  <a:rPr lang="en-US" altLang="zh-CN" sz="2400" b="1" dirty="0">
                    <a:latin typeface="宋体" panose="02010600030101010101" pitchFamily="2" charset="-122"/>
                    <a:ea typeface="宋体" panose="02010600030101010101" pitchFamily="2" charset="-122"/>
                  </a:rPr>
                  <a:t>n</a:t>
                </a:r>
                <a:r>
                  <a:rPr lang="zh-CN" altLang="en-US" sz="2400" b="1" dirty="0">
                    <a:latin typeface="宋体" panose="02010600030101010101" pitchFamily="2" charset="-122"/>
                    <a:ea typeface="宋体" panose="02010600030101010101" pitchFamily="2" charset="-122"/>
                  </a:rPr>
                  <a:t>在</a:t>
                </a:r>
                <a:r>
                  <a:rPr lang="en-US" altLang="zh-CN" sz="2400" b="1" dirty="0">
                    <a:latin typeface="宋体" panose="02010600030101010101" pitchFamily="2" charset="-122"/>
                    <a:ea typeface="宋体" panose="02010600030101010101" pitchFamily="2" charset="-122"/>
                  </a:rPr>
                  <a:t>1000</a:t>
                </a:r>
                <a:r>
                  <a:rPr lang="zh-CN" altLang="en-US" sz="2400" b="1" dirty="0">
                    <a:latin typeface="宋体" panose="02010600030101010101" pitchFamily="2" charset="-122"/>
                    <a:ea typeface="宋体" panose="02010600030101010101" pitchFamily="2" charset="-122"/>
                  </a:rPr>
                  <a:t>这个数量级</a:t>
                </a:r>
                <a:r>
                  <a:rPr lang="en-US" altLang="zh-CN" sz="2400" b="1" dirty="0">
                    <a:latin typeface="宋体" panose="02010600030101010101" pitchFamily="2" charset="-122"/>
                    <a:ea typeface="宋体" panose="02010600030101010101" pitchFamily="2" charset="-122"/>
                  </a:rPr>
                  <a:t>,O(</a:t>
                </a:r>
                <a14:m>
                  <m:oMath xmlns:m="http://schemas.openxmlformats.org/officeDocument/2006/math">
                    <m:sSup>
                      <m:sSupPr>
                        <m:ctrlPr>
                          <a:rPr lang="en-US" altLang="zh-CN" sz="2400" b="1" i="1" smtClean="0">
                            <a:latin typeface="Cambria Math"/>
                            <a:ea typeface="宋体" panose="02010600030101010101" pitchFamily="2" charset="-122"/>
                          </a:rPr>
                        </m:ctrlPr>
                      </m:sSupPr>
                      <m:e>
                        <m:r>
                          <m:rPr>
                            <m:sty m:val="p"/>
                          </m:rPr>
                          <a:rPr lang="en-US" altLang="zh-CN" sz="2400" b="1" i="1">
                            <a:latin typeface="Cambria Math" panose="02040503050406030204" pitchFamily="18" charset="0"/>
                            <a:ea typeface="宋体" panose="02010600030101010101" pitchFamily="2" charset="-122"/>
                          </a:rPr>
                          <m:t>n</m:t>
                        </m:r>
                      </m:e>
                      <m:sup>
                        <m:r>
                          <a:rPr lang="en-US" altLang="zh-CN" sz="2400" b="1" i="1" smtClean="0">
                            <a:latin typeface="Cambria Math" panose="02040503050406030204" pitchFamily="18" charset="0"/>
                            <a:ea typeface="宋体" panose="02010600030101010101" pitchFamily="2" charset="-122"/>
                          </a:rPr>
                          <m:t>𝟑</m:t>
                        </m:r>
                      </m:sup>
                    </m:sSup>
                  </m:oMath>
                </a14:m>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会超时</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使用</a:t>
                </a:r>
                <a:r>
                  <a:rPr lang="en-US" altLang="zh-CN" sz="2400" b="1" dirty="0" err="1">
                    <a:latin typeface="宋体" panose="02010600030101010101" pitchFamily="2" charset="-122"/>
                    <a:ea typeface="宋体" panose="02010600030101010101" pitchFamily="2" charset="-122"/>
                  </a:rPr>
                  <a:t>bitset</a:t>
                </a:r>
                <a:r>
                  <a:rPr lang="zh-CN" altLang="en-US" sz="2400" b="1" dirty="0">
                    <a:latin typeface="宋体" panose="02010600030101010101" pitchFamily="2" charset="-122"/>
                    <a:ea typeface="宋体" panose="02010600030101010101" pitchFamily="2" charset="-122"/>
                  </a:rPr>
                  <a:t>优化到</a:t>
                </a:r>
                <a:r>
                  <a:rPr lang="en-US" altLang="zh-CN" sz="2400" b="1" dirty="0">
                    <a:latin typeface="宋体" panose="02010600030101010101" pitchFamily="2" charset="-122"/>
                    <a:ea typeface="宋体" panose="02010600030101010101" pitchFamily="2" charset="-122"/>
                  </a:rPr>
                  <a:t>O(</a:t>
                </a:r>
                <a14:m>
                  <m:oMath xmlns:m="http://schemas.openxmlformats.org/officeDocument/2006/math">
                    <m:f>
                      <m:fPr>
                        <m:ctrlPr>
                          <a:rPr lang="en-US" altLang="zh-CN" sz="2400" b="1" i="1" smtClean="0">
                            <a:latin typeface="Cambria Math"/>
                            <a:ea typeface="宋体" panose="02010600030101010101" pitchFamily="2" charset="-122"/>
                          </a:rPr>
                        </m:ctrlPr>
                      </m:fPr>
                      <m:num>
                        <m:sSup>
                          <m:sSupPr>
                            <m:ctrlPr>
                              <a:rPr lang="en-US" altLang="zh-CN" sz="2400" b="1" i="1" smtClean="0">
                                <a:latin typeface="Cambria Math"/>
                                <a:ea typeface="宋体" panose="02010600030101010101" pitchFamily="2" charset="-122"/>
                              </a:rPr>
                            </m:ctrlPr>
                          </m:sSupPr>
                          <m:e>
                            <m:r>
                              <m:rPr>
                                <m:sty m:val="p"/>
                              </m:rPr>
                              <a:rPr lang="en-US" altLang="zh-CN" sz="2400" b="1" i="1">
                                <a:latin typeface="Cambria Math" panose="02040503050406030204" pitchFamily="18" charset="0"/>
                                <a:ea typeface="宋体" panose="02010600030101010101" pitchFamily="2" charset="-122"/>
                              </a:rPr>
                              <m:t>n</m:t>
                            </m:r>
                          </m:e>
                          <m:sup>
                            <m:r>
                              <a:rPr lang="en-US" altLang="zh-CN" sz="2400" b="1" i="1" smtClean="0">
                                <a:latin typeface="Cambria Math" panose="02040503050406030204" pitchFamily="18" charset="0"/>
                                <a:ea typeface="宋体" panose="02010600030101010101" pitchFamily="2" charset="-122"/>
                              </a:rPr>
                              <m:t>𝟑</m:t>
                            </m:r>
                          </m:sup>
                        </m:sSup>
                      </m:num>
                      <m:den>
                        <m:r>
                          <a:rPr lang="en-US" altLang="zh-CN" sz="2400" b="1" i="1" smtClean="0">
                            <a:latin typeface="Cambria Math" panose="02040503050406030204" pitchFamily="18" charset="0"/>
                            <a:ea typeface="宋体" panose="02010600030101010101" pitchFamily="2" charset="-122"/>
                          </a:rPr>
                          <m:t>𝟑𝟐</m:t>
                        </m:r>
                      </m:den>
                    </m:f>
                  </m:oMath>
                </a14:m>
                <a:r>
                  <a:rPr lang="en-US" altLang="zh-CN" sz="2400" b="1" dirty="0">
                    <a:latin typeface="宋体" panose="02010600030101010101" pitchFamily="2" charset="-122"/>
                    <a:ea typeface="宋体" panose="02010600030101010101" pitchFamily="2" charset="-122"/>
                  </a:rPr>
                  <a:t>)</a:t>
                </a: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C3FDC8A3-0B18-7BDC-AC97-1B0C2D72596C}"/>
                  </a:ext>
                </a:extLst>
              </p:cNvPr>
              <p:cNvSpPr txBox="1">
                <a:spLocks noRot="1" noChangeAspect="1" noMove="1" noResize="1" noEditPoints="1" noAdjustHandles="1" noChangeArrowheads="1" noChangeShapeType="1" noTextEdit="1"/>
              </p:cNvSpPr>
              <p:nvPr/>
            </p:nvSpPr>
            <p:spPr>
              <a:xfrm>
                <a:off x="438316" y="1409598"/>
                <a:ext cx="11490787" cy="5297669"/>
              </a:xfrm>
              <a:prstGeom prst="rect">
                <a:avLst/>
              </a:prstGeom>
              <a:blipFill>
                <a:blip r:embed="rId3"/>
                <a:stretch>
                  <a:fillRect l="-1645" t="-172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xmlns="" id="{347470DE-3195-A8B0-29B3-44267BB76B4C}"/>
              </a:ext>
            </a:extLst>
          </p:cNvPr>
          <p:cNvPicPr>
            <a:picLocks noChangeAspect="1"/>
          </p:cNvPicPr>
          <p:nvPr/>
        </p:nvPicPr>
        <p:blipFill>
          <a:blip r:embed="rId4"/>
          <a:stretch>
            <a:fillRect/>
          </a:stretch>
        </p:blipFill>
        <p:spPr>
          <a:xfrm>
            <a:off x="570247" y="4737977"/>
            <a:ext cx="6233700" cy="1920406"/>
          </a:xfrm>
          <a:prstGeom prst="rect">
            <a:avLst/>
          </a:prstGeom>
        </p:spPr>
      </p:pic>
    </p:spTree>
    <p:extLst>
      <p:ext uri="{BB962C8B-B14F-4D97-AF65-F5344CB8AC3E}">
        <p14:creationId xmlns:p14="http://schemas.microsoft.com/office/powerpoint/2010/main" val="40704862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438316" y="1409598"/>
            <a:ext cx="11490787" cy="4339650"/>
          </a:xfrm>
          <a:prstGeom prst="rect">
            <a:avLst/>
          </a:prstGeom>
          <a:noFill/>
        </p:spPr>
        <p:txBody>
          <a:bodyPr wrap="square" rtlCol="0">
            <a:spAutoFit/>
          </a:bodyPr>
          <a:lstStyle/>
          <a:p>
            <a:r>
              <a:rPr lang="en-US" altLang="zh-CN" sz="3600" b="1">
                <a:latin typeface="宋体" panose="02010600030101010101" pitchFamily="2" charset="-122"/>
                <a:ea typeface="宋体" panose="02010600030101010101" pitchFamily="2" charset="-122"/>
              </a:rPr>
              <a:t>Bellman-Ford</a:t>
            </a:r>
            <a:r>
              <a:rPr lang="zh-CN" altLang="en-US" sz="3600" b="1">
                <a:latin typeface="宋体" panose="02010600030101010101" pitchFamily="2" charset="-122"/>
                <a:ea typeface="宋体" panose="02010600030101010101" pitchFamily="2" charset="-122"/>
              </a:rPr>
              <a:t>算法</a:t>
            </a:r>
            <a:endParaRPr lang="en-US" altLang="zh-CN" sz="3600" b="1">
              <a:latin typeface="宋体" panose="02010600030101010101" pitchFamily="2" charset="-122"/>
              <a:ea typeface="宋体" panose="02010600030101010101" pitchFamily="2" charset="-122"/>
            </a:endParaRPr>
          </a:p>
          <a:p>
            <a:endParaRPr lang="en-US" altLang="zh-CN" sz="2400" b="1">
              <a:latin typeface="宋体" panose="02010600030101010101" pitchFamily="2" charset="-122"/>
              <a:ea typeface="宋体" panose="02010600030101010101" pitchFamily="2" charset="-122"/>
            </a:endParaRPr>
          </a:p>
          <a:p>
            <a:r>
              <a:rPr lang="en-US" altLang="zh-CN" sz="2400" b="1">
                <a:latin typeface="宋体" panose="02010600030101010101" pitchFamily="2" charset="-122"/>
                <a:ea typeface="宋体" panose="02010600030101010101" pitchFamily="2" charset="-122"/>
              </a:rPr>
              <a:t>Bellman-Ford</a:t>
            </a:r>
            <a:r>
              <a:rPr lang="zh-CN" altLang="en-US" sz="2400" b="1">
                <a:latin typeface="宋体" panose="02010600030101010101" pitchFamily="2" charset="-122"/>
                <a:ea typeface="宋体" panose="02010600030101010101" pitchFamily="2" charset="-122"/>
              </a:rPr>
              <a:t>是一种单源最短路算法</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一次</a:t>
            </a:r>
            <a:r>
              <a:rPr lang="en-US" altLang="zh-CN" sz="2400" b="1">
                <a:latin typeface="宋体" panose="02010600030101010101" pitchFamily="2" charset="-122"/>
                <a:ea typeface="宋体" panose="02010600030101010101" pitchFamily="2" charset="-122"/>
              </a:rPr>
              <a:t>Bellman-Ford</a:t>
            </a:r>
            <a:r>
              <a:rPr lang="zh-CN" altLang="en-US" sz="2400" b="1">
                <a:latin typeface="宋体" panose="02010600030101010101" pitchFamily="2" charset="-122"/>
                <a:ea typeface="宋体" panose="02010600030101010101" pitchFamily="2" charset="-122"/>
              </a:rPr>
              <a:t>算法可以求出一个点到其他所有点的最短路</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它是一种基于松弛操作的算法</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可以求出带有负边权的最短路</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并可以对最短路不存在的情况进行判断</a:t>
            </a:r>
            <a:endParaRPr lang="en-US" altLang="zh-CN" sz="2400" b="1">
              <a:latin typeface="宋体" panose="02010600030101010101" pitchFamily="2" charset="-122"/>
              <a:ea typeface="宋体" panose="02010600030101010101" pitchFamily="2" charset="-122"/>
            </a:endParaRPr>
          </a:p>
          <a:p>
            <a:endParaRPr lang="en-US" altLang="zh-CN" sz="2400" b="1">
              <a:latin typeface="宋体" panose="02010600030101010101" pitchFamily="2" charset="-122"/>
              <a:ea typeface="宋体" panose="02010600030101010101" pitchFamily="2" charset="-122"/>
            </a:endParaRPr>
          </a:p>
          <a:p>
            <a:r>
              <a:rPr lang="zh-CN" altLang="en-US" sz="2400" b="1">
                <a:latin typeface="宋体" panose="02010600030101010101" pitchFamily="2" charset="-122"/>
                <a:ea typeface="宋体" panose="02010600030101010101" pitchFamily="2" charset="-122"/>
              </a:rPr>
              <a:t>松弛操作</a:t>
            </a:r>
            <a:r>
              <a:rPr lang="en-US" altLang="zh-CN" sz="2400" b="1">
                <a:latin typeface="宋体" panose="02010600030101010101" pitchFamily="2" charset="-122"/>
                <a:ea typeface="宋体" panose="02010600030101010101" pitchFamily="2" charset="-122"/>
              </a:rPr>
              <a:t>:dis(v)=min(dis(v),dis(u)+w(</a:t>
            </a:r>
            <a:r>
              <a:rPr lang="en-US" altLang="zh-CN" sz="2400" b="1" err="1">
                <a:latin typeface="宋体" panose="02010600030101010101" pitchFamily="2" charset="-122"/>
                <a:ea typeface="宋体" panose="02010600030101010101" pitchFamily="2" charset="-122"/>
              </a:rPr>
              <a:t>u,b</a:t>
            </a:r>
            <a:r>
              <a:rPr lang="en-US" altLang="zh-CN" sz="2400" b="1">
                <a:latin typeface="宋体" panose="02010600030101010101" pitchFamily="2" charset="-122"/>
                <a:ea typeface="宋体" panose="02010600030101010101" pitchFamily="2" charset="-122"/>
              </a:rPr>
              <a:t>))</a:t>
            </a:r>
          </a:p>
          <a:p>
            <a:r>
              <a:rPr lang="zh-CN" altLang="en-US" sz="2400" b="1">
                <a:latin typeface="宋体" panose="02010600030101010101" pitchFamily="2" charset="-122"/>
                <a:ea typeface="宋体" panose="02010600030101010101" pitchFamily="2" charset="-122"/>
              </a:rPr>
              <a:t>算法每次尝试对图上所有的边都进行松弛操作</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每次操作的时间复杂度是</a:t>
            </a:r>
            <a:r>
              <a:rPr lang="en-US" altLang="zh-CN" sz="2400" b="1">
                <a:latin typeface="宋体" panose="02010600030101010101" pitchFamily="2" charset="-122"/>
                <a:ea typeface="宋体" panose="02010600030101010101" pitchFamily="2" charset="-122"/>
              </a:rPr>
              <a:t>O(m),</a:t>
            </a:r>
            <a:r>
              <a:rPr lang="zh-CN" altLang="en-US" sz="2400" b="1">
                <a:latin typeface="宋体" panose="02010600030101010101" pitchFamily="2" charset="-122"/>
                <a:ea typeface="宋体" panose="02010600030101010101" pitchFamily="2" charset="-122"/>
              </a:rPr>
              <a:t>当没有边可以松弛时</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算法停止</a:t>
            </a:r>
            <a:endParaRPr lang="en-US" altLang="zh-CN" sz="2400" b="1">
              <a:latin typeface="宋体" panose="02010600030101010101" pitchFamily="2" charset="-122"/>
              <a:ea typeface="宋体" panose="02010600030101010101" pitchFamily="2" charset="-122"/>
            </a:endParaRPr>
          </a:p>
          <a:p>
            <a:r>
              <a:rPr lang="zh-CN" altLang="en-US" sz="2400" b="1">
                <a:latin typeface="宋体" panose="02010600030101010101" pitchFamily="2" charset="-122"/>
                <a:ea typeface="宋体" panose="02010600030101010101" pitchFamily="2" charset="-122"/>
              </a:rPr>
              <a:t>在最短路存在的情况下</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每次松弛操作会使边数至少</a:t>
            </a:r>
            <a:r>
              <a:rPr lang="en-US" altLang="zh-CN" sz="24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而最短路的边数最多为</a:t>
            </a:r>
            <a:r>
              <a:rPr lang="en-US" altLang="zh-CN" sz="2400" b="1">
                <a:latin typeface="宋体" panose="02010600030101010101" pitchFamily="2" charset="-122"/>
                <a:ea typeface="宋体" panose="02010600030101010101" pitchFamily="2" charset="-122"/>
              </a:rPr>
              <a:t>n-1</a:t>
            </a:r>
            <a:r>
              <a:rPr lang="zh-CN" altLang="en-US" sz="2400" b="1">
                <a:latin typeface="宋体" panose="02010600030101010101" pitchFamily="2" charset="-122"/>
                <a:ea typeface="宋体" panose="02010600030101010101" pitchFamily="2" charset="-122"/>
              </a:rPr>
              <a:t>条</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也就是说最多循环</a:t>
            </a:r>
            <a:r>
              <a:rPr lang="en-US" altLang="zh-CN" sz="2400" b="1">
                <a:latin typeface="宋体" panose="02010600030101010101" pitchFamily="2" charset="-122"/>
                <a:ea typeface="宋体" panose="02010600030101010101" pitchFamily="2" charset="-122"/>
              </a:rPr>
              <a:t>(n-1)</a:t>
            </a:r>
            <a:r>
              <a:rPr lang="zh-CN" altLang="en-US" sz="2400" b="1">
                <a:latin typeface="宋体" panose="02010600030101010101" pitchFamily="2" charset="-122"/>
                <a:ea typeface="宋体" panose="02010600030101010101" pitchFamily="2" charset="-122"/>
              </a:rPr>
              <a:t>次</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故整个算法的时间复杂度为</a:t>
            </a:r>
            <a:r>
              <a:rPr lang="en-US" altLang="zh-CN" sz="2400" b="1">
                <a:latin typeface="宋体" panose="02010600030101010101" pitchFamily="2" charset="-122"/>
                <a:ea typeface="宋体" panose="02010600030101010101" pitchFamily="2" charset="-122"/>
              </a:rPr>
              <a:t>O(nm)</a:t>
            </a:r>
          </a:p>
        </p:txBody>
      </p:sp>
    </p:spTree>
    <p:extLst>
      <p:ext uri="{BB962C8B-B14F-4D97-AF65-F5344CB8AC3E}">
        <p14:creationId xmlns:p14="http://schemas.microsoft.com/office/powerpoint/2010/main" val="11514126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438316" y="1409598"/>
            <a:ext cx="11490787" cy="4437753"/>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Bellman-Ford</a:t>
            </a:r>
            <a:r>
              <a:rPr lang="zh-CN" altLang="en-US" sz="3600" b="1" dirty="0">
                <a:latin typeface="宋体" panose="02010600030101010101" pitchFamily="2" charset="-122"/>
                <a:ea typeface="宋体" panose="02010600030101010101" pitchFamily="2" charset="-122"/>
              </a:rPr>
              <a:t>算法</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那么如何判断负环呢</a:t>
            </a:r>
            <a:r>
              <a:rPr lang="en-US" altLang="zh-CN" sz="2400" b="1" dirty="0">
                <a:latin typeface="宋体" panose="02010600030101010101" pitchFamily="2" charset="-122"/>
                <a:ea typeface="宋体" panose="02010600030101010101" pitchFamily="2" charset="-122"/>
              </a:rPr>
              <a:t>?</a:t>
            </a:r>
          </a:p>
          <a:p>
            <a:endParaRPr lang="en-US" altLang="zh-CN" sz="2400" b="1"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首先</a:t>
            </a:r>
            <a:r>
              <a:rPr lang="zh-CN" altLang="en-US" sz="2400" b="1" dirty="0">
                <a:solidFill>
                  <a:srgbClr val="FF0000"/>
                </a:solidFill>
                <a:latin typeface="宋体" panose="02010600030101010101" pitchFamily="2" charset="-122"/>
                <a:ea typeface="宋体" panose="02010600030101010101" pitchFamily="2" charset="-122"/>
              </a:rPr>
              <a:t>我们建立一个</a:t>
            </a:r>
            <a:r>
              <a:rPr lang="en-US" altLang="zh-CN" sz="2400" b="1" dirty="0">
                <a:solidFill>
                  <a:srgbClr val="FF0000"/>
                </a:solidFill>
                <a:latin typeface="宋体" panose="02010600030101010101" pitchFamily="2" charset="-122"/>
                <a:ea typeface="宋体" panose="02010600030101010101" pitchFamily="2" charset="-122"/>
              </a:rPr>
              <a:t>0</a:t>
            </a:r>
            <a:r>
              <a:rPr lang="zh-CN" altLang="en-US" sz="2400" b="1" dirty="0">
                <a:solidFill>
                  <a:srgbClr val="FF0000"/>
                </a:solidFill>
                <a:latin typeface="宋体" panose="02010600030101010101" pitchFamily="2" charset="-122"/>
                <a:ea typeface="宋体" panose="02010600030101010101" pitchFamily="2" charset="-122"/>
              </a:rPr>
              <a:t>源点</a:t>
            </a:r>
            <a:r>
              <a:rPr lang="en-US" altLang="zh-CN" sz="2400" b="1"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因为如果单单从题目给出的起点</a:t>
            </a:r>
            <a:r>
              <a:rPr lang="en-US" altLang="zh-CN" sz="2400" b="1" dirty="0">
                <a:solidFill>
                  <a:srgbClr val="FF0000"/>
                </a:solidFill>
                <a:latin typeface="宋体" panose="02010600030101010101" pitchFamily="2" charset="-122"/>
                <a:ea typeface="宋体" panose="02010600030101010101" pitchFamily="2" charset="-122"/>
              </a:rPr>
              <a:t>S</a:t>
            </a:r>
            <a:r>
              <a:rPr lang="zh-CN" altLang="en-US" sz="2400" b="1" dirty="0">
                <a:solidFill>
                  <a:srgbClr val="FF0000"/>
                </a:solidFill>
                <a:latin typeface="宋体" panose="02010600030101010101" pitchFamily="2" charset="-122"/>
                <a:ea typeface="宋体" panose="02010600030101010101" pitchFamily="2" charset="-122"/>
              </a:rPr>
              <a:t>开始</a:t>
            </a:r>
            <a:r>
              <a:rPr lang="en-US" altLang="zh-CN" sz="2400" b="1" dirty="0">
                <a:solidFill>
                  <a:srgbClr val="FF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若最后没有找到一个负环</a:t>
            </a:r>
            <a:r>
              <a:rPr lang="en-US" altLang="zh-CN" sz="2400" b="1" dirty="0">
                <a:solidFill>
                  <a:srgbClr val="FF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只能说明从</a:t>
            </a:r>
            <a:r>
              <a:rPr lang="en-US" altLang="zh-CN" sz="2400" b="1" dirty="0">
                <a:solidFill>
                  <a:srgbClr val="FF0000"/>
                </a:solidFill>
                <a:latin typeface="宋体" panose="02010600030101010101" pitchFamily="2" charset="-122"/>
                <a:ea typeface="宋体" panose="02010600030101010101" pitchFamily="2" charset="-122"/>
              </a:rPr>
              <a:t>S</a:t>
            </a:r>
            <a:r>
              <a:rPr lang="zh-CN" altLang="en-US" sz="2400" b="1" dirty="0">
                <a:solidFill>
                  <a:srgbClr val="FF0000"/>
                </a:solidFill>
                <a:latin typeface="宋体" panose="02010600030101010101" pitchFamily="2" charset="-122"/>
                <a:ea typeface="宋体" panose="02010600030101010101" pitchFamily="2" charset="-122"/>
              </a:rPr>
              <a:t>点出发不能到达一个负环</a:t>
            </a:r>
            <a:r>
              <a:rPr lang="en-US" altLang="zh-CN" sz="2400" b="1" dirty="0">
                <a:solidFill>
                  <a:srgbClr val="FF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而不是该图不存在负环</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并使这个源点向原图中的每个点建立一条边权为</a:t>
            </a:r>
            <a:r>
              <a:rPr lang="en-US" altLang="zh-CN" sz="2400" b="1" dirty="0">
                <a:latin typeface="宋体" panose="02010600030101010101" pitchFamily="2" charset="-122"/>
                <a:ea typeface="宋体" panose="02010600030101010101" pitchFamily="2" charset="-122"/>
              </a:rPr>
              <a:t>0</a:t>
            </a:r>
            <a:r>
              <a:rPr lang="zh-CN" altLang="en-US" sz="2400" b="1" dirty="0">
                <a:latin typeface="宋体" panose="02010600030101010101" pitchFamily="2" charset="-122"/>
                <a:ea typeface="宋体" panose="02010600030101010101" pitchFamily="2" charset="-122"/>
              </a:rPr>
              <a:t>的边</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以该源点为起点执行</a:t>
            </a:r>
            <a:r>
              <a:rPr lang="en-US" altLang="zh-CN" sz="2400" b="1" dirty="0">
                <a:latin typeface="宋体" panose="02010600030101010101" pitchFamily="2" charset="-122"/>
                <a:ea typeface="宋体" panose="02010600030101010101" pitchFamily="2" charset="-122"/>
              </a:rPr>
              <a:t>Bellman-Ford</a:t>
            </a:r>
            <a:r>
              <a:rPr lang="zh-CN" altLang="en-US" sz="2400" b="1" dirty="0">
                <a:latin typeface="宋体" panose="02010600030101010101" pitchFamily="2" charset="-122"/>
                <a:ea typeface="宋体" panose="02010600030101010101" pitchFamily="2" charset="-122"/>
              </a:rPr>
              <a:t>算法</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之前说过了</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松弛操作做多执行</a:t>
            </a:r>
            <a:r>
              <a:rPr lang="en-US" altLang="zh-CN" sz="2400" b="1" dirty="0">
                <a:latin typeface="宋体" panose="02010600030101010101" pitchFamily="2" charset="-122"/>
                <a:ea typeface="宋体" panose="02010600030101010101" pitchFamily="2" charset="-122"/>
              </a:rPr>
              <a:t>n-1</a:t>
            </a:r>
            <a:r>
              <a:rPr lang="zh-CN" altLang="en-US" sz="2400" b="1" dirty="0">
                <a:latin typeface="宋体" panose="02010600030101010101" pitchFamily="2" charset="-122"/>
                <a:ea typeface="宋体" panose="02010600030101010101" pitchFamily="2" charset="-122"/>
              </a:rPr>
              <a:t>轮</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因此如果第</a:t>
            </a:r>
            <a:r>
              <a:rPr lang="en-US" altLang="zh-CN" sz="2400" b="1" dirty="0">
                <a:latin typeface="宋体" panose="02010600030101010101" pitchFamily="2" charset="-122"/>
                <a:ea typeface="宋体" panose="02010600030101010101" pitchFamily="2" charset="-122"/>
              </a:rPr>
              <a:t>n</a:t>
            </a:r>
            <a:r>
              <a:rPr lang="zh-CN" altLang="en-US" sz="2400" b="1" dirty="0">
                <a:latin typeface="宋体" panose="02010600030101010101" pitchFamily="2" charset="-122"/>
                <a:ea typeface="宋体" panose="02010600030101010101" pitchFamily="2" charset="-122"/>
              </a:rPr>
              <a:t>轮还存在能够松弛的点</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则该图存在负环</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82203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350606" y="1389566"/>
            <a:ext cx="11490787" cy="5447645"/>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SPFA</a:t>
            </a:r>
            <a:r>
              <a:rPr lang="zh-CN" altLang="en-US" sz="3600" b="1" dirty="0">
                <a:latin typeface="宋体" panose="02010600030101010101" pitchFamily="2" charset="-122"/>
                <a:ea typeface="宋体" panose="02010600030101010101" pitchFamily="2" charset="-122"/>
              </a:rPr>
              <a:t>算法</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SPFA</a:t>
            </a:r>
            <a:r>
              <a:rPr lang="zh-CN" altLang="en-US" sz="2400" b="1" dirty="0">
                <a:latin typeface="宋体" panose="02010600030101010101" pitchFamily="2" charset="-122"/>
                <a:ea typeface="宋体" panose="02010600030101010101" pitchFamily="2" charset="-122"/>
              </a:rPr>
              <a:t>就是</a:t>
            </a:r>
            <a:r>
              <a:rPr lang="en-US" altLang="zh-CN" sz="2400" b="1" dirty="0">
                <a:latin typeface="宋体" panose="02010600030101010101" pitchFamily="2" charset="-122"/>
                <a:ea typeface="宋体" panose="02010600030101010101" pitchFamily="2" charset="-122"/>
              </a:rPr>
              <a:t>Bellman-Ford</a:t>
            </a:r>
            <a:r>
              <a:rPr lang="zh-CN" altLang="en-US" sz="2400" b="1" dirty="0">
                <a:latin typeface="宋体" panose="02010600030101010101" pitchFamily="2" charset="-122"/>
                <a:ea typeface="宋体" panose="02010600030101010101" pitchFamily="2" charset="-122"/>
              </a:rPr>
              <a:t>的队列优化版</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很明显，只有上一次被松弛的节点所在的这条路径才</a:t>
            </a:r>
            <a:r>
              <a:rPr lang="zh-CN" altLang="en-US" sz="2400" b="1" dirty="0">
                <a:solidFill>
                  <a:srgbClr val="FF0000"/>
                </a:solidFill>
                <a:latin typeface="宋体" panose="02010600030101010101" pitchFamily="2" charset="-122"/>
                <a:ea typeface="宋体" panose="02010600030101010101" pitchFamily="2" charset="-122"/>
              </a:rPr>
              <a:t>有可能</a:t>
            </a:r>
            <a:r>
              <a:rPr lang="zh-CN" altLang="en-US" sz="2400" b="1" dirty="0">
                <a:latin typeface="宋体" panose="02010600030101010101" pitchFamily="2" charset="-122"/>
                <a:ea typeface="宋体" panose="02010600030101010101" pitchFamily="2" charset="-122"/>
              </a:rPr>
              <a:t>影响最终答案，即只有上一次被松弛的节点连接的下一条边才有可能被继续松弛，那么我们就可以用队列来保存哪些节点可能会被松弛，就能够只访问需要的边了</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同样的，</a:t>
            </a:r>
            <a:r>
              <a:rPr lang="en-US" altLang="zh-CN" sz="2400" b="1" dirty="0">
                <a:latin typeface="宋体" panose="02010600030101010101" pitchFamily="2" charset="-122"/>
                <a:ea typeface="宋体" panose="02010600030101010101" pitchFamily="2" charset="-122"/>
              </a:rPr>
              <a:t>SPFA</a:t>
            </a:r>
            <a:r>
              <a:rPr lang="zh-CN" altLang="en-US" sz="2400" b="1" dirty="0">
                <a:latin typeface="宋体" panose="02010600030101010101" pitchFamily="2" charset="-122"/>
                <a:ea typeface="宋体" panose="02010600030101010101" pitchFamily="2" charset="-122"/>
              </a:rPr>
              <a:t>也能用来判断负环：只需要记录最短路经过了多少条边，当经过了至少</a:t>
            </a:r>
            <a:r>
              <a:rPr lang="en-US" altLang="zh-CN" sz="2400" b="1" dirty="0">
                <a:latin typeface="宋体" panose="02010600030101010101" pitchFamily="2" charset="-122"/>
                <a:ea typeface="宋体" panose="02010600030101010101" pitchFamily="2" charset="-122"/>
              </a:rPr>
              <a:t>n</a:t>
            </a:r>
            <a:r>
              <a:rPr lang="zh-CN" altLang="en-US" sz="2400" b="1" dirty="0">
                <a:latin typeface="宋体" panose="02010600030101010101" pitchFamily="2" charset="-122"/>
                <a:ea typeface="宋体" panose="02010600030101010101" pitchFamily="2" charset="-122"/>
              </a:rPr>
              <a:t>条边时，说明从起点出发能够到达一个负环</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Tips</a:t>
            </a:r>
            <a:r>
              <a:rPr lang="zh-CN" altLang="en-US" sz="2400" b="1" dirty="0">
                <a:latin typeface="宋体" panose="02010600030101010101" pitchFamily="2" charset="-122"/>
                <a:ea typeface="宋体" panose="02010600030101010101" pitchFamily="2" charset="-122"/>
              </a:rPr>
              <a:t>：一般情况下</a:t>
            </a:r>
            <a:r>
              <a:rPr lang="en-US" altLang="zh-CN" sz="2400" b="1" dirty="0">
                <a:latin typeface="宋体" panose="02010600030101010101" pitchFamily="2" charset="-122"/>
                <a:ea typeface="宋体" panose="02010600030101010101" pitchFamily="2" charset="-122"/>
              </a:rPr>
              <a:t>SPFA</a:t>
            </a:r>
            <a:r>
              <a:rPr lang="zh-CN" altLang="en-US" sz="2400" b="1" dirty="0">
                <a:latin typeface="宋体" panose="02010600030101010101" pitchFamily="2" charset="-122"/>
                <a:ea typeface="宋体" panose="02010600030101010101" pitchFamily="2" charset="-122"/>
              </a:rPr>
              <a:t>跑的挺快，但是在比赛中经常会出现专门的构造数据来卡</a:t>
            </a:r>
            <a:r>
              <a:rPr lang="en-US" altLang="zh-CN" sz="2400" b="1" dirty="0">
                <a:latin typeface="宋体" panose="02010600030101010101" pitchFamily="2" charset="-122"/>
                <a:ea typeface="宋体" panose="02010600030101010101" pitchFamily="2" charset="-122"/>
              </a:rPr>
              <a:t>SPFA</a:t>
            </a:r>
            <a:r>
              <a:rPr lang="zh-CN" altLang="en-US" sz="2400" b="1" dirty="0">
                <a:latin typeface="宋体" panose="02010600030101010101" pitchFamily="2" charset="-122"/>
                <a:ea typeface="宋体" panose="02010600030101010101" pitchFamily="2" charset="-122"/>
              </a:rPr>
              <a:t>，使其复杂度打到</a:t>
            </a:r>
            <a:r>
              <a:rPr lang="en-US" altLang="zh-CN" sz="2400" b="1" dirty="0">
                <a:latin typeface="宋体" panose="02010600030101010101" pitchFamily="2" charset="-122"/>
                <a:ea typeface="宋体" panose="02010600030101010101" pitchFamily="2" charset="-122"/>
              </a:rPr>
              <a:t>O</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nm</a:t>
            </a:r>
            <a:r>
              <a:rPr lang="zh-CN" altLang="en-US" sz="2400" b="1" dirty="0">
                <a:latin typeface="宋体" panose="02010600030101010101" pitchFamily="2" charset="-122"/>
                <a:ea typeface="宋体" panose="02010600030101010101" pitchFamily="2" charset="-122"/>
              </a:rPr>
              <a:t>），因此在没有负边权时最好使用</a:t>
            </a:r>
            <a:r>
              <a:rPr lang="en-US" altLang="zh-CN" sz="2400" b="1" dirty="0">
                <a:latin typeface="宋体" panose="02010600030101010101" pitchFamily="2" charset="-122"/>
                <a:ea typeface="宋体" panose="02010600030101010101" pitchFamily="2" charset="-122"/>
              </a:rPr>
              <a:t>Dijkstra</a:t>
            </a:r>
            <a:r>
              <a:rPr lang="zh-CN" altLang="en-US" sz="2400" b="1" dirty="0">
                <a:latin typeface="宋体" panose="02010600030101010101" pitchFamily="2" charset="-122"/>
                <a:ea typeface="宋体" panose="02010600030101010101" pitchFamily="2" charset="-122"/>
              </a:rPr>
              <a:t>算法</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3"/>
              </a:rPr>
              <a:t>P3371</a:t>
            </a:r>
            <a:r>
              <a:rPr lang="zh-CN" altLang="en-US" sz="2400" b="1" dirty="0">
                <a:latin typeface="宋体" panose="02010600030101010101" pitchFamily="2" charset="-122"/>
                <a:ea typeface="宋体" panose="02010600030101010101" pitchFamily="2" charset="-122"/>
                <a:hlinkClick r:id="rId3"/>
              </a:rPr>
              <a:t>单源最短路（弱化版）</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4"/>
              </a:rPr>
              <a:t>P4779</a:t>
            </a:r>
            <a:r>
              <a:rPr lang="zh-CN" altLang="en-US" sz="2400" b="1" dirty="0">
                <a:latin typeface="宋体" panose="02010600030101010101" pitchFamily="2" charset="-122"/>
                <a:ea typeface="宋体" panose="02010600030101010101" pitchFamily="2" charset="-122"/>
                <a:hlinkClick r:id="rId4"/>
              </a:rPr>
              <a:t>单源最短路（标准版）</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11716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438316" y="1409598"/>
            <a:ext cx="11490787" cy="5262979"/>
          </a:xfrm>
          <a:prstGeom prst="rect">
            <a:avLst/>
          </a:prstGeom>
          <a:noFill/>
        </p:spPr>
        <p:txBody>
          <a:bodyPr wrap="square" rtlCol="0">
            <a:spAutoFit/>
          </a:bodyPr>
          <a:lstStyle/>
          <a:p>
            <a:pPr algn="l"/>
            <a:r>
              <a:rPr lang="zh-CN" altLang="en-US" sz="2400" b="0" i="0" dirty="0">
                <a:effectLst/>
                <a:latin typeface="宋体" panose="02010600030101010101" pitchFamily="2" charset="-122"/>
                <a:ea typeface="宋体" panose="02010600030101010101" pitchFamily="2" charset="-122"/>
              </a:rPr>
              <a:t>除了队列优化（</a:t>
            </a:r>
            <a:r>
              <a:rPr lang="en-US" altLang="zh-CN" sz="2400" b="0" i="0" dirty="0">
                <a:effectLst/>
                <a:latin typeface="宋体" panose="02010600030101010101" pitchFamily="2" charset="-122"/>
                <a:ea typeface="宋体" panose="02010600030101010101" pitchFamily="2" charset="-122"/>
              </a:rPr>
              <a:t>SPFA</a:t>
            </a:r>
            <a:r>
              <a:rPr lang="zh-CN" altLang="en-US" sz="2400" b="0" i="0" dirty="0">
                <a:effectLst/>
                <a:latin typeface="宋体" panose="02010600030101010101" pitchFamily="2" charset="-122"/>
                <a:ea typeface="宋体" panose="02010600030101010101" pitchFamily="2" charset="-122"/>
              </a:rPr>
              <a:t>）之外，</a:t>
            </a:r>
            <a:r>
              <a:rPr lang="en-US" altLang="zh-CN" sz="2400" b="0" i="0" dirty="0">
                <a:effectLst/>
                <a:latin typeface="宋体" panose="02010600030101010101" pitchFamily="2" charset="-122"/>
                <a:ea typeface="宋体" panose="02010600030101010101" pitchFamily="2" charset="-122"/>
              </a:rPr>
              <a:t>Bellman-Ford </a:t>
            </a:r>
            <a:r>
              <a:rPr lang="zh-CN" altLang="en-US" sz="2400" b="0" i="0" dirty="0">
                <a:effectLst/>
                <a:latin typeface="宋体" panose="02010600030101010101" pitchFamily="2" charset="-122"/>
                <a:ea typeface="宋体" panose="02010600030101010101" pitchFamily="2" charset="-122"/>
              </a:rPr>
              <a:t>还有其他形式的优化，这些优化在部分图上效果明显，但在某些特殊图上，最坏复杂度可能达到指数级。</a:t>
            </a:r>
            <a:endParaRPr lang="en-US" altLang="zh-CN" sz="2400" b="0" i="0" dirty="0">
              <a:effectLst/>
              <a:latin typeface="宋体" panose="02010600030101010101" pitchFamily="2" charset="-122"/>
              <a:ea typeface="宋体" panose="02010600030101010101" pitchFamily="2" charset="-122"/>
            </a:endParaRPr>
          </a:p>
          <a:p>
            <a:pPr algn="l"/>
            <a:endParaRPr lang="zh-CN" altLang="en-US" sz="2400" b="0" i="0" dirty="0">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sz="2400" b="0" i="0" dirty="0">
                <a:effectLst/>
                <a:latin typeface="宋体" panose="02010600030101010101" pitchFamily="2" charset="-122"/>
                <a:ea typeface="宋体" panose="02010600030101010101" pitchFamily="2" charset="-122"/>
              </a:rPr>
              <a:t>堆优化：将队列换成堆，与 </a:t>
            </a:r>
            <a:r>
              <a:rPr lang="en-US" altLang="zh-CN" sz="2400" b="0" i="0" dirty="0">
                <a:effectLst/>
                <a:latin typeface="宋体" panose="02010600030101010101" pitchFamily="2" charset="-122"/>
                <a:ea typeface="宋体" panose="02010600030101010101" pitchFamily="2" charset="-122"/>
              </a:rPr>
              <a:t>Dijkstra </a:t>
            </a:r>
            <a:r>
              <a:rPr lang="zh-CN" altLang="en-US" sz="2400" b="0" i="0" dirty="0">
                <a:effectLst/>
                <a:latin typeface="宋体" panose="02010600030101010101" pitchFamily="2" charset="-122"/>
                <a:ea typeface="宋体" panose="02010600030101010101" pitchFamily="2" charset="-122"/>
              </a:rPr>
              <a:t>的区别是允许一个点多次入队。在有负权边的图可能被卡成指数级复杂度。</a:t>
            </a:r>
          </a:p>
          <a:p>
            <a:pPr algn="l">
              <a:buFont typeface="Arial" panose="020B0604020202020204" pitchFamily="34" charset="0"/>
              <a:buChar char="•"/>
            </a:pPr>
            <a:r>
              <a:rPr lang="zh-CN" altLang="en-US" sz="2400" b="0" i="0" dirty="0">
                <a:effectLst/>
                <a:latin typeface="宋体" panose="02010600030101010101" pitchFamily="2" charset="-122"/>
                <a:ea typeface="宋体" panose="02010600030101010101" pitchFamily="2" charset="-122"/>
              </a:rPr>
              <a:t>栈优化：将队列换成栈（即将原来的 </a:t>
            </a:r>
            <a:r>
              <a:rPr lang="en-US" altLang="zh-CN" sz="2400" b="0" i="0" dirty="0">
                <a:effectLst/>
                <a:latin typeface="宋体" panose="02010600030101010101" pitchFamily="2" charset="-122"/>
                <a:ea typeface="宋体" panose="02010600030101010101" pitchFamily="2" charset="-122"/>
              </a:rPr>
              <a:t>BFS </a:t>
            </a:r>
            <a:r>
              <a:rPr lang="zh-CN" altLang="en-US" sz="2400" b="0" i="0" dirty="0">
                <a:effectLst/>
                <a:latin typeface="宋体" panose="02010600030101010101" pitchFamily="2" charset="-122"/>
                <a:ea typeface="宋体" panose="02010600030101010101" pitchFamily="2" charset="-122"/>
              </a:rPr>
              <a:t>过程变成 </a:t>
            </a:r>
            <a:r>
              <a:rPr lang="en-US" altLang="zh-CN" sz="2400" b="0" i="0" dirty="0">
                <a:effectLst/>
                <a:latin typeface="宋体" panose="02010600030101010101" pitchFamily="2" charset="-122"/>
                <a:ea typeface="宋体" panose="02010600030101010101" pitchFamily="2" charset="-122"/>
              </a:rPr>
              <a:t>DFS</a:t>
            </a:r>
            <a:r>
              <a:rPr lang="zh-CN" altLang="en-US" sz="2400" b="0" i="0" dirty="0">
                <a:effectLst/>
                <a:latin typeface="宋体" panose="02010600030101010101" pitchFamily="2" charset="-122"/>
                <a:ea typeface="宋体" panose="02010600030101010101" pitchFamily="2" charset="-122"/>
              </a:rPr>
              <a:t>），在寻找负环时可能具有更高效率，但最坏时间复杂度仍然为指数级。</a:t>
            </a:r>
          </a:p>
          <a:p>
            <a:pPr algn="l">
              <a:buFont typeface="Arial" panose="020B0604020202020204" pitchFamily="34" charset="0"/>
              <a:buChar char="•"/>
            </a:pPr>
            <a:r>
              <a:rPr lang="en-US" altLang="zh-CN" sz="2400" b="0" i="0" dirty="0">
                <a:effectLst/>
                <a:latin typeface="宋体" panose="02010600030101010101" pitchFamily="2" charset="-122"/>
                <a:ea typeface="宋体" panose="02010600030101010101" pitchFamily="2" charset="-122"/>
              </a:rPr>
              <a:t>LLL </a:t>
            </a:r>
            <a:r>
              <a:rPr lang="zh-CN" altLang="en-US" sz="2400" b="0" i="0" dirty="0">
                <a:effectLst/>
                <a:latin typeface="宋体" panose="02010600030101010101" pitchFamily="2" charset="-122"/>
                <a:ea typeface="宋体" panose="02010600030101010101" pitchFamily="2" charset="-122"/>
              </a:rPr>
              <a:t>优化：将普通队列换成双端队列，每次将入队结点距离和队内距离平均值比较，如果更大则插入至队尾，否则插入队首。</a:t>
            </a:r>
          </a:p>
          <a:p>
            <a:pPr algn="l">
              <a:buFont typeface="Arial" panose="020B0604020202020204" pitchFamily="34" charset="0"/>
              <a:buChar char="•"/>
            </a:pPr>
            <a:r>
              <a:rPr lang="en-US" altLang="zh-CN" sz="2400" b="0" i="0" dirty="0">
                <a:effectLst/>
                <a:latin typeface="宋体" panose="02010600030101010101" pitchFamily="2" charset="-122"/>
                <a:ea typeface="宋体" panose="02010600030101010101" pitchFamily="2" charset="-122"/>
              </a:rPr>
              <a:t>SLF </a:t>
            </a:r>
            <a:r>
              <a:rPr lang="zh-CN" altLang="en-US" sz="2400" b="0" i="0" dirty="0">
                <a:effectLst/>
                <a:latin typeface="宋体" panose="02010600030101010101" pitchFamily="2" charset="-122"/>
                <a:ea typeface="宋体" panose="02010600030101010101" pitchFamily="2" charset="-122"/>
              </a:rPr>
              <a:t>优化：将普通队列换成双端队列，每次将入队结点距离和队首比较，如果更大则插入至队尾，否则插入队首。</a:t>
            </a:r>
          </a:p>
          <a:p>
            <a:pPr algn="l">
              <a:buFont typeface="Arial" panose="020B0604020202020204" pitchFamily="34" charset="0"/>
              <a:buChar char="•"/>
            </a:pPr>
            <a:r>
              <a:rPr lang="en-US" altLang="zh-CN" sz="2400" b="0" i="0" dirty="0" err="1">
                <a:effectLst/>
                <a:latin typeface="宋体" panose="02010600030101010101" pitchFamily="2" charset="-122"/>
                <a:ea typeface="宋体" panose="02010600030101010101" pitchFamily="2" charset="-122"/>
              </a:rPr>
              <a:t>D´Esopo</a:t>
            </a:r>
            <a:r>
              <a:rPr lang="en-US" altLang="zh-CN" sz="2400" b="0" i="0" dirty="0">
                <a:effectLst/>
                <a:latin typeface="宋体" panose="02010600030101010101" pitchFamily="2" charset="-122"/>
                <a:ea typeface="宋体" panose="02010600030101010101" pitchFamily="2" charset="-122"/>
              </a:rPr>
              <a:t>-Pape </a:t>
            </a:r>
            <a:r>
              <a:rPr lang="zh-CN" altLang="en-US" sz="2400" b="0" i="0" dirty="0">
                <a:effectLst/>
                <a:latin typeface="宋体" panose="02010600030101010101" pitchFamily="2" charset="-122"/>
                <a:ea typeface="宋体" panose="02010600030101010101" pitchFamily="2" charset="-122"/>
              </a:rPr>
              <a:t>算法：将普通队列换成双端队列，如果一个节点之前没有入队，则将其插入队尾，否则插入队首。</a:t>
            </a:r>
          </a:p>
          <a:p>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4841686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438316" y="1409598"/>
            <a:ext cx="11490787" cy="3600986"/>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Dijkstra</a:t>
            </a:r>
            <a:r>
              <a:rPr lang="zh-CN" altLang="en-US" sz="3600" b="1" dirty="0">
                <a:latin typeface="宋体" panose="02010600030101010101" pitchFamily="2" charset="-122"/>
                <a:ea typeface="宋体" panose="02010600030101010101" pitchFamily="2" charset="-122"/>
              </a:rPr>
              <a:t>算法</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Dijkstra</a:t>
            </a:r>
            <a:r>
              <a:rPr lang="zh-CN" altLang="en-US" sz="2400" b="1" dirty="0">
                <a:latin typeface="宋体" panose="02010600030101010101" pitchFamily="2" charset="-122"/>
                <a:ea typeface="宋体" panose="02010600030101010101" pitchFamily="2" charset="-122"/>
              </a:rPr>
              <a:t>是一种基于贪心的算法，它将所有点分成两个集合</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T</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用来保存已经找到最短路的点，</a:t>
            </a:r>
            <a:r>
              <a:rPr lang="en-US" altLang="zh-CN" sz="2400" b="1" dirty="0">
                <a:latin typeface="宋体" panose="02010600030101010101" pitchFamily="2" charset="-122"/>
                <a:ea typeface="宋体" panose="02010600030101010101" pitchFamily="2" charset="-122"/>
              </a:rPr>
              <a:t>T</a:t>
            </a:r>
            <a:r>
              <a:rPr lang="zh-CN" altLang="en-US" sz="2400" b="1" dirty="0">
                <a:latin typeface="宋体" panose="02010600030101010101" pitchFamily="2" charset="-122"/>
                <a:ea typeface="宋体" panose="02010600030101010101" pitchFamily="2" charset="-122"/>
              </a:rPr>
              <a:t>保存未确定最短路的点，一开始只有起点</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在</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集合中，其他点都在</a:t>
            </a:r>
            <a:r>
              <a:rPr lang="en-US" altLang="zh-CN" sz="2400" b="1" dirty="0">
                <a:latin typeface="宋体" panose="02010600030101010101" pitchFamily="2" charset="-122"/>
                <a:ea typeface="宋体" panose="02010600030101010101" pitchFamily="2" charset="-122"/>
              </a:rPr>
              <a:t>T</a:t>
            </a:r>
            <a:r>
              <a:rPr lang="zh-CN" altLang="en-US" sz="2400" b="1" dirty="0">
                <a:latin typeface="宋体" panose="02010600030101010101" pitchFamily="2" charset="-122"/>
                <a:ea typeface="宋体" panose="02010600030101010101" pitchFamily="2" charset="-122"/>
              </a:rPr>
              <a:t>中</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初始值</a:t>
            </a:r>
            <a:r>
              <a:rPr lang="en-US" altLang="zh-CN" sz="2400" b="1" dirty="0">
                <a:latin typeface="宋体" panose="02010600030101010101" pitchFamily="2" charset="-122"/>
                <a:ea typeface="宋体" panose="02010600030101010101" pitchFamily="2" charset="-122"/>
              </a:rPr>
              <a:t>dis[s]=0,dis[u]=+</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(u</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T),</a:t>
            </a:r>
            <a:r>
              <a:rPr lang="zh-CN" altLang="en-US" sz="2400" b="1" dirty="0">
                <a:latin typeface="宋体" panose="02010600030101010101" pitchFamily="2" charset="-122"/>
                <a:ea typeface="宋体" panose="02010600030101010101" pitchFamily="2" charset="-122"/>
              </a:rPr>
              <a:t>算法每次从</a:t>
            </a:r>
            <a:r>
              <a:rPr lang="en-US" altLang="zh-CN" sz="2400" b="1" dirty="0">
                <a:latin typeface="宋体" panose="02010600030101010101" pitchFamily="2" charset="-122"/>
                <a:ea typeface="宋体" panose="02010600030101010101" pitchFamily="2" charset="-122"/>
              </a:rPr>
              <a:t>T</a:t>
            </a:r>
            <a:r>
              <a:rPr lang="zh-CN" altLang="en-US" sz="2400" b="1" dirty="0">
                <a:latin typeface="宋体" panose="02010600030101010101" pitchFamily="2" charset="-122"/>
                <a:ea typeface="宋体" panose="02010600030101010101" pitchFamily="2" charset="-122"/>
              </a:rPr>
              <a:t>中选出一个</a:t>
            </a:r>
            <a:r>
              <a:rPr lang="en-US" altLang="zh-CN" sz="2400" b="1" dirty="0">
                <a:latin typeface="宋体" panose="02010600030101010101" pitchFamily="2" charset="-122"/>
                <a:ea typeface="宋体" panose="02010600030101010101" pitchFamily="2" charset="-122"/>
              </a:rPr>
              <a:t>dis[]</a:t>
            </a:r>
            <a:r>
              <a:rPr lang="zh-CN" altLang="en-US" sz="2400" b="1" dirty="0">
                <a:latin typeface="宋体" panose="02010600030101010101" pitchFamily="2" charset="-122"/>
                <a:ea typeface="宋体" panose="02010600030101010101" pitchFamily="2" charset="-122"/>
              </a:rPr>
              <a:t>最小的值并加入</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中</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对那些刚加入</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的节点进行松弛操作</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重复这个过程直到所有点都在</a:t>
            </a:r>
            <a:r>
              <a:rPr lang="en-US" altLang="zh-CN" sz="2400" b="1" dirty="0">
                <a:latin typeface="宋体" panose="02010600030101010101" pitchFamily="2" charset="-122"/>
                <a:ea typeface="宋体" panose="02010600030101010101" pitchFamily="2" charset="-122"/>
              </a:rPr>
              <a:t>S</a:t>
            </a:r>
            <a:r>
              <a:rPr lang="zh-CN" altLang="en-US" sz="2400" b="1" dirty="0">
                <a:latin typeface="宋体" panose="02010600030101010101" pitchFamily="2" charset="-122"/>
                <a:ea typeface="宋体" panose="02010600030101010101" pitchFamily="2" charset="-122"/>
              </a:rPr>
              <a:t>中</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算法结束</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5347505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262897" y="319151"/>
            <a:ext cx="11490787" cy="1754326"/>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Dijkstra</a:t>
            </a:r>
            <a:r>
              <a:rPr lang="zh-CN" altLang="en-US" sz="3600" b="1" dirty="0">
                <a:latin typeface="宋体" panose="02010600030101010101" pitchFamily="2" charset="-122"/>
                <a:ea typeface="宋体" panose="02010600030101010101" pitchFamily="2" charset="-122"/>
              </a:rPr>
              <a:t>算法</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xmlns="" id="{763A941C-FFF8-BA00-B1F8-BC55FB464513}"/>
              </a:ext>
            </a:extLst>
          </p:cNvPr>
          <p:cNvPicPr>
            <a:picLocks noChangeAspect="1"/>
          </p:cNvPicPr>
          <p:nvPr/>
        </p:nvPicPr>
        <p:blipFill>
          <a:blip r:embed="rId3"/>
          <a:stretch>
            <a:fillRect/>
          </a:stretch>
        </p:blipFill>
        <p:spPr>
          <a:xfrm>
            <a:off x="7725900" y="194494"/>
            <a:ext cx="4895850" cy="4895850"/>
          </a:xfrm>
          <a:prstGeom prst="rect">
            <a:avLst/>
          </a:prstGeom>
        </p:spPr>
      </p:pic>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xmlns="" id="{9B8A9399-4038-391F-9FAA-50C3D42C2118}"/>
                  </a:ext>
                </a:extLst>
              </p:cNvPr>
              <p:cNvGraphicFramePr>
                <a:graphicFrameLocks noGrp="1"/>
              </p:cNvGraphicFramePr>
              <p:nvPr>
                <p:extLst>
                  <p:ext uri="{D42A27DB-BD31-4B8C-83A1-F6EECF244321}">
                    <p14:modId xmlns:p14="http://schemas.microsoft.com/office/powerpoint/2010/main" val="2759464376"/>
                  </p:ext>
                </p:extLst>
              </p:nvPr>
            </p:nvGraphicFramePr>
            <p:xfrm>
              <a:off x="262897" y="1460250"/>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3368316041"/>
                        </a:ext>
                      </a:extLst>
                    </a:gridCol>
                    <a:gridCol w="1354667">
                      <a:extLst>
                        <a:ext uri="{9D8B030D-6E8A-4147-A177-3AD203B41FA5}">
                          <a16:colId xmlns:a16="http://schemas.microsoft.com/office/drawing/2014/main" xmlns="" val="1356325835"/>
                        </a:ext>
                      </a:extLst>
                    </a:gridCol>
                    <a:gridCol w="1354667">
                      <a:extLst>
                        <a:ext uri="{9D8B030D-6E8A-4147-A177-3AD203B41FA5}">
                          <a16:colId xmlns:a16="http://schemas.microsoft.com/office/drawing/2014/main" xmlns="" val="2274074769"/>
                        </a:ext>
                      </a:extLst>
                    </a:gridCol>
                    <a:gridCol w="1354667">
                      <a:extLst>
                        <a:ext uri="{9D8B030D-6E8A-4147-A177-3AD203B41FA5}">
                          <a16:colId xmlns:a16="http://schemas.microsoft.com/office/drawing/2014/main" xmlns="" val="2500033458"/>
                        </a:ext>
                      </a:extLst>
                    </a:gridCol>
                    <a:gridCol w="1354667">
                      <a:extLst>
                        <a:ext uri="{9D8B030D-6E8A-4147-A177-3AD203B41FA5}">
                          <a16:colId xmlns:a16="http://schemas.microsoft.com/office/drawing/2014/main" xmlns="" val="3927060572"/>
                        </a:ext>
                      </a:extLst>
                    </a:gridCol>
                    <a:gridCol w="1354667">
                      <a:extLst>
                        <a:ext uri="{9D8B030D-6E8A-4147-A177-3AD203B41FA5}">
                          <a16:colId xmlns:a16="http://schemas.microsoft.com/office/drawing/2014/main" xmlns="" val="644420458"/>
                        </a:ext>
                      </a:extLst>
                    </a:gridCol>
                  </a:tblGrid>
                  <a:tr h="370840">
                    <a:tc>
                      <a:txBody>
                        <a:bodyPr/>
                        <a:lstStyle/>
                        <a:p>
                          <a:pPr algn="ctr"/>
                          <a:r>
                            <a:rPr lang="en-US" altLang="zh-CN" dirty="0"/>
                            <a:t>Dis[1]</a:t>
                          </a:r>
                          <a:endParaRPr lang="zh-CN" altLang="en-US" dirty="0"/>
                        </a:p>
                      </a:txBody>
                      <a:tcPr/>
                    </a:tc>
                    <a:tc>
                      <a:txBody>
                        <a:bodyPr/>
                        <a:lstStyle/>
                        <a:p>
                          <a:pPr algn="ctr"/>
                          <a:r>
                            <a:rPr lang="en-US" altLang="zh-CN" dirty="0"/>
                            <a:t>Dis[2]</a:t>
                          </a:r>
                          <a:endParaRPr lang="zh-CN" altLang="en-US" dirty="0"/>
                        </a:p>
                      </a:txBody>
                      <a:tcPr/>
                    </a:tc>
                    <a:tc>
                      <a:txBody>
                        <a:bodyPr/>
                        <a:lstStyle/>
                        <a:p>
                          <a:pPr algn="ctr"/>
                          <a:r>
                            <a:rPr lang="en-US" altLang="zh-CN" dirty="0"/>
                            <a:t>Dis[3]</a:t>
                          </a:r>
                          <a:endParaRPr lang="zh-CN" altLang="en-US" dirty="0"/>
                        </a:p>
                      </a:txBody>
                      <a:tcPr/>
                    </a:tc>
                    <a:tc>
                      <a:txBody>
                        <a:bodyPr/>
                        <a:lstStyle/>
                        <a:p>
                          <a:pPr algn="ctr"/>
                          <a:r>
                            <a:rPr lang="en-US" altLang="zh-CN" dirty="0"/>
                            <a:t>Dis[4]</a:t>
                          </a:r>
                          <a:endParaRPr lang="zh-CN" altLang="en-US" dirty="0"/>
                        </a:p>
                      </a:txBody>
                      <a:tcPr/>
                    </a:tc>
                    <a:tc>
                      <a:txBody>
                        <a:bodyPr/>
                        <a:lstStyle/>
                        <a:p>
                          <a:pPr algn="ctr"/>
                          <a:r>
                            <a:rPr lang="en-US" altLang="zh-CN" dirty="0"/>
                            <a:t>Dis[5]</a:t>
                          </a:r>
                          <a:endParaRPr lang="zh-CN" altLang="en-US" dirty="0"/>
                        </a:p>
                      </a:txBody>
                      <a:tcPr/>
                    </a:tc>
                    <a:tc>
                      <a:txBody>
                        <a:bodyPr/>
                        <a:lstStyle/>
                        <a:p>
                          <a:pPr algn="ctr"/>
                          <a:r>
                            <a:rPr lang="en-US" altLang="zh-CN" dirty="0"/>
                            <a:t>Dis[6]</a:t>
                          </a:r>
                          <a:endParaRPr lang="zh-CN" altLang="en-US" dirty="0"/>
                        </a:p>
                      </a:txBody>
                      <a:tcPr/>
                    </a:tc>
                    <a:extLst>
                      <a:ext uri="{0D108BD9-81ED-4DB2-BD59-A6C34878D82A}">
                        <a16:rowId xmlns:a16="http://schemas.microsoft.com/office/drawing/2014/main" xmlns="" val="1053268661"/>
                      </a:ext>
                    </a:extLst>
                  </a:tr>
                  <a:tr h="370840">
                    <a:tc>
                      <a:txBody>
                        <a:bodyPr/>
                        <a:lstStyle/>
                        <a:p>
                          <a:pPr algn="ctr"/>
                          <a:r>
                            <a:rPr lang="en-US" altLang="zh-CN" dirty="0"/>
                            <a:t>0</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lgn="ctr"/>
                          <a:r>
                            <a:rPr lang="en-US" altLang="zh-CN" dirty="0"/>
                            <a:t>10</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xmlns="" val="3537285287"/>
                      </a:ext>
                    </a:extLst>
                  </a:tr>
                </a:tbl>
              </a:graphicData>
            </a:graphic>
          </p:graphicFrame>
        </mc:Choice>
        <mc:Fallback xmlns="">
          <p:graphicFrame>
            <p:nvGraphicFramePr>
              <p:cNvPr id="5" name="表格 5">
                <a:extLst>
                  <a:ext uri="{FF2B5EF4-FFF2-40B4-BE49-F238E27FC236}">
                    <a16:creationId xmlns:a16="http://schemas.microsoft.com/office/drawing/2014/main" id="{9B8A9399-4038-391F-9FAA-50C3D42C2118}"/>
                  </a:ext>
                </a:extLst>
              </p:cNvPr>
              <p:cNvGraphicFramePr>
                <a:graphicFrameLocks noGrp="1"/>
              </p:cNvGraphicFramePr>
              <p:nvPr>
                <p:extLst>
                  <p:ext uri="{D42A27DB-BD31-4B8C-83A1-F6EECF244321}">
                    <p14:modId xmlns:p14="http://schemas.microsoft.com/office/powerpoint/2010/main" val="2759464376"/>
                  </p:ext>
                </p:extLst>
              </p:nvPr>
            </p:nvGraphicFramePr>
            <p:xfrm>
              <a:off x="262897" y="1460250"/>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368316041"/>
                        </a:ext>
                      </a:extLst>
                    </a:gridCol>
                    <a:gridCol w="1354667">
                      <a:extLst>
                        <a:ext uri="{9D8B030D-6E8A-4147-A177-3AD203B41FA5}">
                          <a16:colId xmlns:a16="http://schemas.microsoft.com/office/drawing/2014/main" val="1356325835"/>
                        </a:ext>
                      </a:extLst>
                    </a:gridCol>
                    <a:gridCol w="1354667">
                      <a:extLst>
                        <a:ext uri="{9D8B030D-6E8A-4147-A177-3AD203B41FA5}">
                          <a16:colId xmlns:a16="http://schemas.microsoft.com/office/drawing/2014/main" val="2274074769"/>
                        </a:ext>
                      </a:extLst>
                    </a:gridCol>
                    <a:gridCol w="1354667">
                      <a:extLst>
                        <a:ext uri="{9D8B030D-6E8A-4147-A177-3AD203B41FA5}">
                          <a16:colId xmlns:a16="http://schemas.microsoft.com/office/drawing/2014/main" val="2500033458"/>
                        </a:ext>
                      </a:extLst>
                    </a:gridCol>
                    <a:gridCol w="1354667">
                      <a:extLst>
                        <a:ext uri="{9D8B030D-6E8A-4147-A177-3AD203B41FA5}">
                          <a16:colId xmlns:a16="http://schemas.microsoft.com/office/drawing/2014/main" val="3927060572"/>
                        </a:ext>
                      </a:extLst>
                    </a:gridCol>
                    <a:gridCol w="1354667">
                      <a:extLst>
                        <a:ext uri="{9D8B030D-6E8A-4147-A177-3AD203B41FA5}">
                          <a16:colId xmlns:a16="http://schemas.microsoft.com/office/drawing/2014/main" val="644420458"/>
                        </a:ext>
                      </a:extLst>
                    </a:gridCol>
                  </a:tblGrid>
                  <a:tr h="370840">
                    <a:tc>
                      <a:txBody>
                        <a:bodyPr/>
                        <a:lstStyle/>
                        <a:p>
                          <a:pPr algn="ctr"/>
                          <a:r>
                            <a:rPr lang="en-US" altLang="zh-CN" dirty="0"/>
                            <a:t>Dis[1]</a:t>
                          </a:r>
                          <a:endParaRPr lang="zh-CN" altLang="en-US" dirty="0"/>
                        </a:p>
                      </a:txBody>
                      <a:tcPr/>
                    </a:tc>
                    <a:tc>
                      <a:txBody>
                        <a:bodyPr/>
                        <a:lstStyle/>
                        <a:p>
                          <a:pPr algn="ctr"/>
                          <a:r>
                            <a:rPr lang="en-US" altLang="zh-CN" dirty="0"/>
                            <a:t>Dis[2]</a:t>
                          </a:r>
                          <a:endParaRPr lang="zh-CN" altLang="en-US" dirty="0"/>
                        </a:p>
                      </a:txBody>
                      <a:tcPr/>
                    </a:tc>
                    <a:tc>
                      <a:txBody>
                        <a:bodyPr/>
                        <a:lstStyle/>
                        <a:p>
                          <a:pPr algn="ctr"/>
                          <a:r>
                            <a:rPr lang="en-US" altLang="zh-CN" dirty="0"/>
                            <a:t>Dis[3]</a:t>
                          </a:r>
                          <a:endParaRPr lang="zh-CN" altLang="en-US" dirty="0"/>
                        </a:p>
                      </a:txBody>
                      <a:tcPr/>
                    </a:tc>
                    <a:tc>
                      <a:txBody>
                        <a:bodyPr/>
                        <a:lstStyle/>
                        <a:p>
                          <a:pPr algn="ctr"/>
                          <a:r>
                            <a:rPr lang="en-US" altLang="zh-CN" dirty="0"/>
                            <a:t>Dis[4]</a:t>
                          </a:r>
                          <a:endParaRPr lang="zh-CN" altLang="en-US" dirty="0"/>
                        </a:p>
                      </a:txBody>
                      <a:tcPr/>
                    </a:tc>
                    <a:tc>
                      <a:txBody>
                        <a:bodyPr/>
                        <a:lstStyle/>
                        <a:p>
                          <a:pPr algn="ctr"/>
                          <a:r>
                            <a:rPr lang="en-US" altLang="zh-CN" dirty="0"/>
                            <a:t>Dis[5]</a:t>
                          </a:r>
                          <a:endParaRPr lang="zh-CN" altLang="en-US" dirty="0"/>
                        </a:p>
                      </a:txBody>
                      <a:tcPr/>
                    </a:tc>
                    <a:tc>
                      <a:txBody>
                        <a:bodyPr/>
                        <a:lstStyle/>
                        <a:p>
                          <a:pPr algn="ctr"/>
                          <a:r>
                            <a:rPr lang="en-US" altLang="zh-CN" dirty="0"/>
                            <a:t>Dis[6]</a:t>
                          </a:r>
                          <a:endParaRPr lang="zh-CN" altLang="en-US" dirty="0"/>
                        </a:p>
                      </a:txBody>
                      <a:tcPr/>
                    </a:tc>
                    <a:extLst>
                      <a:ext uri="{0D108BD9-81ED-4DB2-BD59-A6C34878D82A}">
                        <a16:rowId xmlns:a16="http://schemas.microsoft.com/office/drawing/2014/main" val="1053268661"/>
                      </a:ext>
                    </a:extLst>
                  </a:tr>
                  <a:tr h="370840">
                    <a:tc>
                      <a:txBody>
                        <a:bodyPr/>
                        <a:lstStyle/>
                        <a:p>
                          <a:pPr algn="ctr"/>
                          <a:r>
                            <a:rPr lang="en-US" altLang="zh-CN" dirty="0"/>
                            <a:t>0</a:t>
                          </a:r>
                          <a:endParaRPr lang="zh-CN" altLang="en-US" dirty="0"/>
                        </a:p>
                      </a:txBody>
                      <a:tcPr/>
                    </a:tc>
                    <a:tc>
                      <a:txBody>
                        <a:bodyPr/>
                        <a:lstStyle/>
                        <a:p>
                          <a:endParaRPr lang="zh-CN"/>
                        </a:p>
                      </a:txBody>
                      <a:tcPr>
                        <a:blipFill>
                          <a:blip r:embed="rId4"/>
                          <a:stretch>
                            <a:fillRect l="-100000" t="-109836" r="-400448" b="-22951"/>
                          </a:stretch>
                        </a:blipFill>
                      </a:tcPr>
                    </a:tc>
                    <a:tc>
                      <a:txBody>
                        <a:bodyPr/>
                        <a:lstStyle/>
                        <a:p>
                          <a:pPr algn="ctr"/>
                          <a:r>
                            <a:rPr lang="en-US" altLang="zh-CN" dirty="0"/>
                            <a:t>10</a:t>
                          </a:r>
                          <a:endParaRPr lang="zh-CN" altLang="en-US" dirty="0"/>
                        </a:p>
                      </a:txBody>
                      <a:tcPr/>
                    </a:tc>
                    <a:tc>
                      <a:txBody>
                        <a:bodyPr/>
                        <a:lstStyle/>
                        <a:p>
                          <a:endParaRPr lang="zh-CN"/>
                        </a:p>
                      </a:txBody>
                      <a:tcPr>
                        <a:blipFill>
                          <a:blip r:embed="rId4"/>
                          <a:stretch>
                            <a:fillRect l="-300901" t="-109836" r="-202252" b="-22951"/>
                          </a:stretch>
                        </a:blipFill>
                      </a:tcPr>
                    </a:tc>
                    <a:tc>
                      <a:txBody>
                        <a:bodyPr/>
                        <a:lstStyle/>
                        <a:p>
                          <a:pPr algn="ctr"/>
                          <a:r>
                            <a:rPr lang="en-US" altLang="zh-CN" dirty="0"/>
                            <a:t>30</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353728528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xmlns="" id="{338BD0C2-BD40-30D0-A695-5BC84A0E693C}"/>
                  </a:ext>
                </a:extLst>
              </p:cNvPr>
              <p:cNvGraphicFramePr>
                <a:graphicFrameLocks noGrp="1"/>
              </p:cNvGraphicFramePr>
              <p:nvPr>
                <p:extLst>
                  <p:ext uri="{D42A27DB-BD31-4B8C-83A1-F6EECF244321}">
                    <p14:modId xmlns:p14="http://schemas.microsoft.com/office/powerpoint/2010/main" val="3388727713"/>
                  </p:ext>
                </p:extLst>
              </p:nvPr>
            </p:nvGraphicFramePr>
            <p:xfrm>
              <a:off x="262897" y="2386881"/>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1932448663"/>
                        </a:ext>
                      </a:extLst>
                    </a:gridCol>
                    <a:gridCol w="1354667">
                      <a:extLst>
                        <a:ext uri="{9D8B030D-6E8A-4147-A177-3AD203B41FA5}">
                          <a16:colId xmlns:a16="http://schemas.microsoft.com/office/drawing/2014/main" xmlns="" val="1416797438"/>
                        </a:ext>
                      </a:extLst>
                    </a:gridCol>
                    <a:gridCol w="1354667">
                      <a:extLst>
                        <a:ext uri="{9D8B030D-6E8A-4147-A177-3AD203B41FA5}">
                          <a16:colId xmlns:a16="http://schemas.microsoft.com/office/drawing/2014/main" xmlns="" val="2774943550"/>
                        </a:ext>
                      </a:extLst>
                    </a:gridCol>
                    <a:gridCol w="1354667">
                      <a:extLst>
                        <a:ext uri="{9D8B030D-6E8A-4147-A177-3AD203B41FA5}">
                          <a16:colId xmlns:a16="http://schemas.microsoft.com/office/drawing/2014/main" xmlns="" val="2668009677"/>
                        </a:ext>
                      </a:extLst>
                    </a:gridCol>
                    <a:gridCol w="1354667">
                      <a:extLst>
                        <a:ext uri="{9D8B030D-6E8A-4147-A177-3AD203B41FA5}">
                          <a16:colId xmlns:a16="http://schemas.microsoft.com/office/drawing/2014/main" xmlns="" val="3471944939"/>
                        </a:ext>
                      </a:extLst>
                    </a:gridCol>
                    <a:gridCol w="1354667">
                      <a:extLst>
                        <a:ext uri="{9D8B030D-6E8A-4147-A177-3AD203B41FA5}">
                          <a16:colId xmlns:a16="http://schemas.microsoft.com/office/drawing/2014/main" xmlns="" val="465357194"/>
                        </a:ext>
                      </a:extLst>
                    </a:gridCol>
                  </a:tblGrid>
                  <a:tr h="370840">
                    <a:tc>
                      <a:txBody>
                        <a:bodyPr/>
                        <a:lstStyle/>
                        <a:p>
                          <a:pPr algn="ctr"/>
                          <a:r>
                            <a:rPr lang="en-US" altLang="zh-CN" dirty="0"/>
                            <a:t>Dis[1]</a:t>
                          </a:r>
                          <a:endParaRPr lang="zh-CN" altLang="en-US" dirty="0"/>
                        </a:p>
                      </a:txBody>
                      <a:tcPr/>
                    </a:tc>
                    <a:tc>
                      <a:txBody>
                        <a:bodyPr/>
                        <a:lstStyle/>
                        <a:p>
                          <a:pPr algn="ctr"/>
                          <a:r>
                            <a:rPr lang="en-US" altLang="zh-CN" dirty="0"/>
                            <a:t>Dis[2]</a:t>
                          </a:r>
                          <a:endParaRPr lang="zh-CN" altLang="en-US" dirty="0"/>
                        </a:p>
                      </a:txBody>
                      <a:tcPr/>
                    </a:tc>
                    <a:tc>
                      <a:txBody>
                        <a:bodyPr/>
                        <a:lstStyle/>
                        <a:p>
                          <a:pPr algn="ctr"/>
                          <a:r>
                            <a:rPr lang="en-US" altLang="zh-CN" dirty="0"/>
                            <a:t>Dis[3]</a:t>
                          </a:r>
                          <a:endParaRPr lang="zh-CN" altLang="en-US" dirty="0"/>
                        </a:p>
                      </a:txBody>
                      <a:tcPr/>
                    </a:tc>
                    <a:tc>
                      <a:txBody>
                        <a:bodyPr/>
                        <a:lstStyle/>
                        <a:p>
                          <a:pPr algn="ctr"/>
                          <a:r>
                            <a:rPr lang="en-US" altLang="zh-CN" dirty="0"/>
                            <a:t>Dis[4]</a:t>
                          </a:r>
                          <a:endParaRPr lang="zh-CN" altLang="en-US" dirty="0"/>
                        </a:p>
                      </a:txBody>
                      <a:tcPr/>
                    </a:tc>
                    <a:tc>
                      <a:txBody>
                        <a:bodyPr/>
                        <a:lstStyle/>
                        <a:p>
                          <a:pPr algn="ctr"/>
                          <a:r>
                            <a:rPr lang="en-US" altLang="zh-CN" dirty="0"/>
                            <a:t>Dis[5]</a:t>
                          </a:r>
                          <a:endParaRPr lang="zh-CN" altLang="en-US" dirty="0"/>
                        </a:p>
                      </a:txBody>
                      <a:tcPr/>
                    </a:tc>
                    <a:tc>
                      <a:txBody>
                        <a:bodyPr/>
                        <a:lstStyle/>
                        <a:p>
                          <a:pPr algn="ctr"/>
                          <a:r>
                            <a:rPr lang="en-US" altLang="zh-CN" dirty="0"/>
                            <a:t>Dis[6]</a:t>
                          </a:r>
                          <a:endParaRPr lang="zh-CN" altLang="en-US" dirty="0"/>
                        </a:p>
                      </a:txBody>
                      <a:tcPr/>
                    </a:tc>
                    <a:extLst>
                      <a:ext uri="{0D108BD9-81ED-4DB2-BD59-A6C34878D82A}">
                        <a16:rowId xmlns:a16="http://schemas.microsoft.com/office/drawing/2014/main" xmlns="" val="3114697192"/>
                      </a:ext>
                    </a:extLst>
                  </a:tr>
                  <a:tr h="370840">
                    <a:tc>
                      <a:txBody>
                        <a:bodyPr/>
                        <a:lstStyle/>
                        <a:p>
                          <a:pPr algn="ctr"/>
                          <a:r>
                            <a:rPr lang="en-US" altLang="zh-CN" dirty="0"/>
                            <a:t>0</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lgn="ctr"/>
                          <a:r>
                            <a:rPr lang="en-US" altLang="zh-CN" dirty="0">
                              <a:highlight>
                                <a:srgbClr val="00FF00"/>
                              </a:highlight>
                            </a:rPr>
                            <a:t>10</a:t>
                          </a:r>
                          <a:endParaRPr lang="zh-CN" altLang="en-US" dirty="0">
                            <a:highlight>
                              <a:srgbClr val="00FF00"/>
                            </a:highlight>
                          </a:endParaRPr>
                        </a:p>
                      </a:txBody>
                      <a:tcPr/>
                    </a:tc>
                    <a:tc>
                      <a:txBody>
                        <a:bodyPr/>
                        <a:lstStyle/>
                        <a:p>
                          <a:pPr algn="ctr"/>
                          <a:r>
                            <a:rPr lang="en-US" altLang="zh-CN" dirty="0">
                              <a:highlight>
                                <a:srgbClr val="FF0000"/>
                              </a:highlight>
                            </a:rPr>
                            <a:t>60</a:t>
                          </a:r>
                          <a:endParaRPr lang="zh-CN" altLang="en-US" dirty="0">
                            <a:highlight>
                              <a:srgbClr val="FF0000"/>
                            </a:highlight>
                          </a:endParaRPr>
                        </a:p>
                      </a:txBody>
                      <a:tcPr/>
                    </a:tc>
                    <a:tc>
                      <a:txBody>
                        <a:bodyPr/>
                        <a:lstStyle/>
                        <a:p>
                          <a:pPr algn="ctr"/>
                          <a:r>
                            <a:rPr lang="en-US" altLang="zh-CN" dirty="0"/>
                            <a:t>30</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xmlns="" val="4113385037"/>
                      </a:ext>
                    </a:extLst>
                  </a:tr>
                </a:tbl>
              </a:graphicData>
            </a:graphic>
          </p:graphicFrame>
        </mc:Choice>
        <mc:Fallback xmlns="">
          <p:graphicFrame>
            <p:nvGraphicFramePr>
              <p:cNvPr id="8" name="表格 7">
                <a:extLst>
                  <a:ext uri="{FF2B5EF4-FFF2-40B4-BE49-F238E27FC236}">
                    <a16:creationId xmlns:a16="http://schemas.microsoft.com/office/drawing/2014/main" id="{338BD0C2-BD40-30D0-A695-5BC84A0E693C}"/>
                  </a:ext>
                </a:extLst>
              </p:cNvPr>
              <p:cNvGraphicFramePr>
                <a:graphicFrameLocks noGrp="1"/>
              </p:cNvGraphicFramePr>
              <p:nvPr>
                <p:extLst>
                  <p:ext uri="{D42A27DB-BD31-4B8C-83A1-F6EECF244321}">
                    <p14:modId xmlns:p14="http://schemas.microsoft.com/office/powerpoint/2010/main" val="3388727713"/>
                  </p:ext>
                </p:extLst>
              </p:nvPr>
            </p:nvGraphicFramePr>
            <p:xfrm>
              <a:off x="262897" y="2386881"/>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32448663"/>
                        </a:ext>
                      </a:extLst>
                    </a:gridCol>
                    <a:gridCol w="1354667">
                      <a:extLst>
                        <a:ext uri="{9D8B030D-6E8A-4147-A177-3AD203B41FA5}">
                          <a16:colId xmlns:a16="http://schemas.microsoft.com/office/drawing/2014/main" val="1416797438"/>
                        </a:ext>
                      </a:extLst>
                    </a:gridCol>
                    <a:gridCol w="1354667">
                      <a:extLst>
                        <a:ext uri="{9D8B030D-6E8A-4147-A177-3AD203B41FA5}">
                          <a16:colId xmlns:a16="http://schemas.microsoft.com/office/drawing/2014/main" val="2774943550"/>
                        </a:ext>
                      </a:extLst>
                    </a:gridCol>
                    <a:gridCol w="1354667">
                      <a:extLst>
                        <a:ext uri="{9D8B030D-6E8A-4147-A177-3AD203B41FA5}">
                          <a16:colId xmlns:a16="http://schemas.microsoft.com/office/drawing/2014/main" val="2668009677"/>
                        </a:ext>
                      </a:extLst>
                    </a:gridCol>
                    <a:gridCol w="1354667">
                      <a:extLst>
                        <a:ext uri="{9D8B030D-6E8A-4147-A177-3AD203B41FA5}">
                          <a16:colId xmlns:a16="http://schemas.microsoft.com/office/drawing/2014/main" val="3471944939"/>
                        </a:ext>
                      </a:extLst>
                    </a:gridCol>
                    <a:gridCol w="1354667">
                      <a:extLst>
                        <a:ext uri="{9D8B030D-6E8A-4147-A177-3AD203B41FA5}">
                          <a16:colId xmlns:a16="http://schemas.microsoft.com/office/drawing/2014/main" val="465357194"/>
                        </a:ext>
                      </a:extLst>
                    </a:gridCol>
                  </a:tblGrid>
                  <a:tr h="370840">
                    <a:tc>
                      <a:txBody>
                        <a:bodyPr/>
                        <a:lstStyle/>
                        <a:p>
                          <a:pPr algn="ctr"/>
                          <a:r>
                            <a:rPr lang="en-US" altLang="zh-CN" dirty="0"/>
                            <a:t>Dis[1]</a:t>
                          </a:r>
                          <a:endParaRPr lang="zh-CN" altLang="en-US" dirty="0"/>
                        </a:p>
                      </a:txBody>
                      <a:tcPr/>
                    </a:tc>
                    <a:tc>
                      <a:txBody>
                        <a:bodyPr/>
                        <a:lstStyle/>
                        <a:p>
                          <a:pPr algn="ctr"/>
                          <a:r>
                            <a:rPr lang="en-US" altLang="zh-CN" dirty="0"/>
                            <a:t>Dis[2]</a:t>
                          </a:r>
                          <a:endParaRPr lang="zh-CN" altLang="en-US" dirty="0"/>
                        </a:p>
                      </a:txBody>
                      <a:tcPr/>
                    </a:tc>
                    <a:tc>
                      <a:txBody>
                        <a:bodyPr/>
                        <a:lstStyle/>
                        <a:p>
                          <a:pPr algn="ctr"/>
                          <a:r>
                            <a:rPr lang="en-US" altLang="zh-CN" dirty="0"/>
                            <a:t>Dis[3]</a:t>
                          </a:r>
                          <a:endParaRPr lang="zh-CN" altLang="en-US" dirty="0"/>
                        </a:p>
                      </a:txBody>
                      <a:tcPr/>
                    </a:tc>
                    <a:tc>
                      <a:txBody>
                        <a:bodyPr/>
                        <a:lstStyle/>
                        <a:p>
                          <a:pPr algn="ctr"/>
                          <a:r>
                            <a:rPr lang="en-US" altLang="zh-CN" dirty="0"/>
                            <a:t>Dis[4]</a:t>
                          </a:r>
                          <a:endParaRPr lang="zh-CN" altLang="en-US" dirty="0"/>
                        </a:p>
                      </a:txBody>
                      <a:tcPr/>
                    </a:tc>
                    <a:tc>
                      <a:txBody>
                        <a:bodyPr/>
                        <a:lstStyle/>
                        <a:p>
                          <a:pPr algn="ctr"/>
                          <a:r>
                            <a:rPr lang="en-US" altLang="zh-CN" dirty="0"/>
                            <a:t>Dis[5]</a:t>
                          </a:r>
                          <a:endParaRPr lang="zh-CN" altLang="en-US" dirty="0"/>
                        </a:p>
                      </a:txBody>
                      <a:tcPr/>
                    </a:tc>
                    <a:tc>
                      <a:txBody>
                        <a:bodyPr/>
                        <a:lstStyle/>
                        <a:p>
                          <a:pPr algn="ctr"/>
                          <a:r>
                            <a:rPr lang="en-US" altLang="zh-CN" dirty="0"/>
                            <a:t>Dis[6]</a:t>
                          </a:r>
                          <a:endParaRPr lang="zh-CN" altLang="en-US" dirty="0"/>
                        </a:p>
                      </a:txBody>
                      <a:tcPr/>
                    </a:tc>
                    <a:extLst>
                      <a:ext uri="{0D108BD9-81ED-4DB2-BD59-A6C34878D82A}">
                        <a16:rowId xmlns:a16="http://schemas.microsoft.com/office/drawing/2014/main" val="3114697192"/>
                      </a:ext>
                    </a:extLst>
                  </a:tr>
                  <a:tr h="370840">
                    <a:tc>
                      <a:txBody>
                        <a:bodyPr/>
                        <a:lstStyle/>
                        <a:p>
                          <a:pPr algn="ctr"/>
                          <a:r>
                            <a:rPr lang="en-US" altLang="zh-CN" dirty="0"/>
                            <a:t>0</a:t>
                          </a:r>
                          <a:endParaRPr lang="zh-CN" altLang="en-US" dirty="0"/>
                        </a:p>
                      </a:txBody>
                      <a:tcPr/>
                    </a:tc>
                    <a:tc>
                      <a:txBody>
                        <a:bodyPr/>
                        <a:lstStyle/>
                        <a:p>
                          <a:endParaRPr lang="zh-CN"/>
                        </a:p>
                      </a:txBody>
                      <a:tcPr>
                        <a:blipFill>
                          <a:blip r:embed="rId5"/>
                          <a:stretch>
                            <a:fillRect l="-100000" t="-109836" r="-400448" b="-22951"/>
                          </a:stretch>
                        </a:blipFill>
                      </a:tcPr>
                    </a:tc>
                    <a:tc>
                      <a:txBody>
                        <a:bodyPr/>
                        <a:lstStyle/>
                        <a:p>
                          <a:pPr algn="ctr"/>
                          <a:r>
                            <a:rPr lang="en-US" altLang="zh-CN" dirty="0">
                              <a:highlight>
                                <a:srgbClr val="00FF00"/>
                              </a:highlight>
                            </a:rPr>
                            <a:t>10</a:t>
                          </a:r>
                          <a:endParaRPr lang="zh-CN" altLang="en-US" dirty="0">
                            <a:highlight>
                              <a:srgbClr val="00FF00"/>
                            </a:highlight>
                          </a:endParaRPr>
                        </a:p>
                      </a:txBody>
                      <a:tcPr/>
                    </a:tc>
                    <a:tc>
                      <a:txBody>
                        <a:bodyPr/>
                        <a:lstStyle/>
                        <a:p>
                          <a:pPr algn="ctr"/>
                          <a:r>
                            <a:rPr lang="en-US" altLang="zh-CN" dirty="0">
                              <a:highlight>
                                <a:srgbClr val="FF0000"/>
                              </a:highlight>
                            </a:rPr>
                            <a:t>60</a:t>
                          </a:r>
                          <a:endParaRPr lang="zh-CN" altLang="en-US" dirty="0">
                            <a:highlight>
                              <a:srgbClr val="FF0000"/>
                            </a:highlight>
                          </a:endParaRPr>
                        </a:p>
                      </a:txBody>
                      <a:tcPr/>
                    </a:tc>
                    <a:tc>
                      <a:txBody>
                        <a:bodyPr/>
                        <a:lstStyle/>
                        <a:p>
                          <a:pPr algn="ctr"/>
                          <a:r>
                            <a:rPr lang="en-US" altLang="zh-CN" dirty="0"/>
                            <a:t>30</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41133850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xmlns="" id="{361C7E5E-2655-0A2D-FCF1-BA6ABEBDDFDC}"/>
                  </a:ext>
                </a:extLst>
              </p:cNvPr>
              <p:cNvGraphicFramePr>
                <a:graphicFrameLocks noGrp="1"/>
              </p:cNvGraphicFramePr>
              <p:nvPr>
                <p:extLst>
                  <p:ext uri="{D42A27DB-BD31-4B8C-83A1-F6EECF244321}">
                    <p14:modId xmlns:p14="http://schemas.microsoft.com/office/powerpoint/2010/main" val="1483033375"/>
                  </p:ext>
                </p:extLst>
              </p:nvPr>
            </p:nvGraphicFramePr>
            <p:xfrm>
              <a:off x="262897" y="3371709"/>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1932448663"/>
                        </a:ext>
                      </a:extLst>
                    </a:gridCol>
                    <a:gridCol w="1354667">
                      <a:extLst>
                        <a:ext uri="{9D8B030D-6E8A-4147-A177-3AD203B41FA5}">
                          <a16:colId xmlns:a16="http://schemas.microsoft.com/office/drawing/2014/main" xmlns="" val="1416797438"/>
                        </a:ext>
                      </a:extLst>
                    </a:gridCol>
                    <a:gridCol w="1354667">
                      <a:extLst>
                        <a:ext uri="{9D8B030D-6E8A-4147-A177-3AD203B41FA5}">
                          <a16:colId xmlns:a16="http://schemas.microsoft.com/office/drawing/2014/main" xmlns="" val="2774943550"/>
                        </a:ext>
                      </a:extLst>
                    </a:gridCol>
                    <a:gridCol w="1354667">
                      <a:extLst>
                        <a:ext uri="{9D8B030D-6E8A-4147-A177-3AD203B41FA5}">
                          <a16:colId xmlns:a16="http://schemas.microsoft.com/office/drawing/2014/main" xmlns="" val="2668009677"/>
                        </a:ext>
                      </a:extLst>
                    </a:gridCol>
                    <a:gridCol w="1354667">
                      <a:extLst>
                        <a:ext uri="{9D8B030D-6E8A-4147-A177-3AD203B41FA5}">
                          <a16:colId xmlns:a16="http://schemas.microsoft.com/office/drawing/2014/main" xmlns="" val="3471944939"/>
                        </a:ext>
                      </a:extLst>
                    </a:gridCol>
                    <a:gridCol w="1354667">
                      <a:extLst>
                        <a:ext uri="{9D8B030D-6E8A-4147-A177-3AD203B41FA5}">
                          <a16:colId xmlns:a16="http://schemas.microsoft.com/office/drawing/2014/main" xmlns="" val="465357194"/>
                        </a:ext>
                      </a:extLst>
                    </a:gridCol>
                  </a:tblGrid>
                  <a:tr h="370840">
                    <a:tc>
                      <a:txBody>
                        <a:bodyPr/>
                        <a:lstStyle/>
                        <a:p>
                          <a:pPr algn="ctr"/>
                          <a:r>
                            <a:rPr lang="en-US" altLang="zh-CN" dirty="0"/>
                            <a:t>Dis[1]</a:t>
                          </a:r>
                          <a:endParaRPr lang="zh-CN" altLang="en-US" dirty="0"/>
                        </a:p>
                      </a:txBody>
                      <a:tcPr/>
                    </a:tc>
                    <a:tc>
                      <a:txBody>
                        <a:bodyPr/>
                        <a:lstStyle/>
                        <a:p>
                          <a:pPr algn="ctr"/>
                          <a:r>
                            <a:rPr lang="en-US" altLang="zh-CN" dirty="0"/>
                            <a:t>Dis[2]</a:t>
                          </a:r>
                          <a:endParaRPr lang="zh-CN" altLang="en-US" dirty="0"/>
                        </a:p>
                      </a:txBody>
                      <a:tcPr/>
                    </a:tc>
                    <a:tc>
                      <a:txBody>
                        <a:bodyPr/>
                        <a:lstStyle/>
                        <a:p>
                          <a:pPr algn="ctr"/>
                          <a:r>
                            <a:rPr lang="en-US" altLang="zh-CN" dirty="0"/>
                            <a:t>Dis[3]</a:t>
                          </a:r>
                          <a:endParaRPr lang="zh-CN" altLang="en-US" dirty="0"/>
                        </a:p>
                      </a:txBody>
                      <a:tcPr/>
                    </a:tc>
                    <a:tc>
                      <a:txBody>
                        <a:bodyPr/>
                        <a:lstStyle/>
                        <a:p>
                          <a:pPr algn="ctr"/>
                          <a:r>
                            <a:rPr lang="en-US" altLang="zh-CN" dirty="0"/>
                            <a:t>Dis[4]</a:t>
                          </a:r>
                          <a:endParaRPr lang="zh-CN" altLang="en-US" dirty="0"/>
                        </a:p>
                      </a:txBody>
                      <a:tcPr/>
                    </a:tc>
                    <a:tc>
                      <a:txBody>
                        <a:bodyPr/>
                        <a:lstStyle/>
                        <a:p>
                          <a:pPr algn="ctr"/>
                          <a:r>
                            <a:rPr lang="en-US" altLang="zh-CN" dirty="0"/>
                            <a:t>Dis[5]</a:t>
                          </a:r>
                          <a:endParaRPr lang="zh-CN" altLang="en-US" dirty="0"/>
                        </a:p>
                      </a:txBody>
                      <a:tcPr/>
                    </a:tc>
                    <a:tc>
                      <a:txBody>
                        <a:bodyPr/>
                        <a:lstStyle/>
                        <a:p>
                          <a:pPr algn="ctr"/>
                          <a:r>
                            <a:rPr lang="en-US" altLang="zh-CN" dirty="0"/>
                            <a:t>Dis[6]</a:t>
                          </a:r>
                          <a:endParaRPr lang="zh-CN" altLang="en-US" dirty="0"/>
                        </a:p>
                      </a:txBody>
                      <a:tcPr/>
                    </a:tc>
                    <a:extLst>
                      <a:ext uri="{0D108BD9-81ED-4DB2-BD59-A6C34878D82A}">
                        <a16:rowId xmlns:a16="http://schemas.microsoft.com/office/drawing/2014/main" xmlns="" val="3114697192"/>
                      </a:ext>
                    </a:extLst>
                  </a:tr>
                  <a:tr h="370840">
                    <a:tc>
                      <a:txBody>
                        <a:bodyPr/>
                        <a:lstStyle/>
                        <a:p>
                          <a:pPr algn="ctr"/>
                          <a:r>
                            <a:rPr lang="en-US" altLang="zh-CN" dirty="0"/>
                            <a:t>0</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highlight>
                                <a:srgbClr val="FF0000"/>
                              </a:highlight>
                            </a:rPr>
                            <a:t>50</a:t>
                          </a:r>
                          <a:endParaRPr lang="zh-CN" altLang="en-US" dirty="0">
                            <a:highlight>
                              <a:srgbClr val="FF0000"/>
                            </a:highlight>
                          </a:endParaRPr>
                        </a:p>
                      </a:txBody>
                      <a:tcPr/>
                    </a:tc>
                    <a:tc>
                      <a:txBody>
                        <a:bodyPr/>
                        <a:lstStyle/>
                        <a:p>
                          <a:pPr algn="ctr"/>
                          <a:r>
                            <a:rPr lang="en-US" altLang="zh-CN" dirty="0">
                              <a:highlight>
                                <a:srgbClr val="00FF00"/>
                              </a:highlight>
                            </a:rPr>
                            <a:t>30</a:t>
                          </a:r>
                          <a:endParaRPr lang="zh-CN" altLang="en-US" dirty="0">
                            <a:highlight>
                              <a:srgbClr val="00FF00"/>
                            </a:highlight>
                          </a:endParaRPr>
                        </a:p>
                      </a:txBody>
                      <a:tcPr/>
                    </a:tc>
                    <a:tc>
                      <a:txBody>
                        <a:bodyPr/>
                        <a:lstStyle/>
                        <a:p>
                          <a:pPr algn="ctr"/>
                          <a:r>
                            <a:rPr lang="en-US" altLang="zh-CN" dirty="0">
                              <a:highlight>
                                <a:srgbClr val="FF0000"/>
                              </a:highlight>
                            </a:rPr>
                            <a:t>90</a:t>
                          </a:r>
                          <a:endParaRPr lang="zh-CN" altLang="en-US" dirty="0">
                            <a:highlight>
                              <a:srgbClr val="FF0000"/>
                            </a:highlight>
                          </a:endParaRPr>
                        </a:p>
                      </a:txBody>
                      <a:tcPr/>
                    </a:tc>
                    <a:extLst>
                      <a:ext uri="{0D108BD9-81ED-4DB2-BD59-A6C34878D82A}">
                        <a16:rowId xmlns:a16="http://schemas.microsoft.com/office/drawing/2014/main" xmlns="" val="4113385037"/>
                      </a:ext>
                    </a:extLst>
                  </a:tr>
                </a:tbl>
              </a:graphicData>
            </a:graphic>
          </p:graphicFrame>
        </mc:Choice>
        <mc:Fallback xmlns="">
          <p:graphicFrame>
            <p:nvGraphicFramePr>
              <p:cNvPr id="9" name="表格 8">
                <a:extLst>
                  <a:ext uri="{FF2B5EF4-FFF2-40B4-BE49-F238E27FC236}">
                    <a16:creationId xmlns:a16="http://schemas.microsoft.com/office/drawing/2014/main" id="{361C7E5E-2655-0A2D-FCF1-BA6ABEBDDFDC}"/>
                  </a:ext>
                </a:extLst>
              </p:cNvPr>
              <p:cNvGraphicFramePr>
                <a:graphicFrameLocks noGrp="1"/>
              </p:cNvGraphicFramePr>
              <p:nvPr>
                <p:extLst>
                  <p:ext uri="{D42A27DB-BD31-4B8C-83A1-F6EECF244321}">
                    <p14:modId xmlns:p14="http://schemas.microsoft.com/office/powerpoint/2010/main" val="1483033375"/>
                  </p:ext>
                </p:extLst>
              </p:nvPr>
            </p:nvGraphicFramePr>
            <p:xfrm>
              <a:off x="262897" y="3371709"/>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32448663"/>
                        </a:ext>
                      </a:extLst>
                    </a:gridCol>
                    <a:gridCol w="1354667">
                      <a:extLst>
                        <a:ext uri="{9D8B030D-6E8A-4147-A177-3AD203B41FA5}">
                          <a16:colId xmlns:a16="http://schemas.microsoft.com/office/drawing/2014/main" val="1416797438"/>
                        </a:ext>
                      </a:extLst>
                    </a:gridCol>
                    <a:gridCol w="1354667">
                      <a:extLst>
                        <a:ext uri="{9D8B030D-6E8A-4147-A177-3AD203B41FA5}">
                          <a16:colId xmlns:a16="http://schemas.microsoft.com/office/drawing/2014/main" val="2774943550"/>
                        </a:ext>
                      </a:extLst>
                    </a:gridCol>
                    <a:gridCol w="1354667">
                      <a:extLst>
                        <a:ext uri="{9D8B030D-6E8A-4147-A177-3AD203B41FA5}">
                          <a16:colId xmlns:a16="http://schemas.microsoft.com/office/drawing/2014/main" val="2668009677"/>
                        </a:ext>
                      </a:extLst>
                    </a:gridCol>
                    <a:gridCol w="1354667">
                      <a:extLst>
                        <a:ext uri="{9D8B030D-6E8A-4147-A177-3AD203B41FA5}">
                          <a16:colId xmlns:a16="http://schemas.microsoft.com/office/drawing/2014/main" val="3471944939"/>
                        </a:ext>
                      </a:extLst>
                    </a:gridCol>
                    <a:gridCol w="1354667">
                      <a:extLst>
                        <a:ext uri="{9D8B030D-6E8A-4147-A177-3AD203B41FA5}">
                          <a16:colId xmlns:a16="http://schemas.microsoft.com/office/drawing/2014/main" val="465357194"/>
                        </a:ext>
                      </a:extLst>
                    </a:gridCol>
                  </a:tblGrid>
                  <a:tr h="370840">
                    <a:tc>
                      <a:txBody>
                        <a:bodyPr/>
                        <a:lstStyle/>
                        <a:p>
                          <a:pPr algn="ctr"/>
                          <a:r>
                            <a:rPr lang="en-US" altLang="zh-CN" dirty="0"/>
                            <a:t>Dis[1]</a:t>
                          </a:r>
                          <a:endParaRPr lang="zh-CN" altLang="en-US" dirty="0"/>
                        </a:p>
                      </a:txBody>
                      <a:tcPr/>
                    </a:tc>
                    <a:tc>
                      <a:txBody>
                        <a:bodyPr/>
                        <a:lstStyle/>
                        <a:p>
                          <a:pPr algn="ctr"/>
                          <a:r>
                            <a:rPr lang="en-US" altLang="zh-CN" dirty="0"/>
                            <a:t>Dis[2]</a:t>
                          </a:r>
                          <a:endParaRPr lang="zh-CN" altLang="en-US" dirty="0"/>
                        </a:p>
                      </a:txBody>
                      <a:tcPr/>
                    </a:tc>
                    <a:tc>
                      <a:txBody>
                        <a:bodyPr/>
                        <a:lstStyle/>
                        <a:p>
                          <a:pPr algn="ctr"/>
                          <a:r>
                            <a:rPr lang="en-US" altLang="zh-CN" dirty="0"/>
                            <a:t>Dis[3]</a:t>
                          </a:r>
                          <a:endParaRPr lang="zh-CN" altLang="en-US" dirty="0"/>
                        </a:p>
                      </a:txBody>
                      <a:tcPr/>
                    </a:tc>
                    <a:tc>
                      <a:txBody>
                        <a:bodyPr/>
                        <a:lstStyle/>
                        <a:p>
                          <a:pPr algn="ctr"/>
                          <a:r>
                            <a:rPr lang="en-US" altLang="zh-CN" dirty="0"/>
                            <a:t>Dis[4]</a:t>
                          </a:r>
                          <a:endParaRPr lang="zh-CN" altLang="en-US" dirty="0"/>
                        </a:p>
                      </a:txBody>
                      <a:tcPr/>
                    </a:tc>
                    <a:tc>
                      <a:txBody>
                        <a:bodyPr/>
                        <a:lstStyle/>
                        <a:p>
                          <a:pPr algn="ctr"/>
                          <a:r>
                            <a:rPr lang="en-US" altLang="zh-CN" dirty="0"/>
                            <a:t>Dis[5]</a:t>
                          </a:r>
                          <a:endParaRPr lang="zh-CN" altLang="en-US" dirty="0"/>
                        </a:p>
                      </a:txBody>
                      <a:tcPr/>
                    </a:tc>
                    <a:tc>
                      <a:txBody>
                        <a:bodyPr/>
                        <a:lstStyle/>
                        <a:p>
                          <a:pPr algn="ctr"/>
                          <a:r>
                            <a:rPr lang="en-US" altLang="zh-CN" dirty="0"/>
                            <a:t>Dis[6]</a:t>
                          </a:r>
                          <a:endParaRPr lang="zh-CN" altLang="en-US" dirty="0"/>
                        </a:p>
                      </a:txBody>
                      <a:tcPr/>
                    </a:tc>
                    <a:extLst>
                      <a:ext uri="{0D108BD9-81ED-4DB2-BD59-A6C34878D82A}">
                        <a16:rowId xmlns:a16="http://schemas.microsoft.com/office/drawing/2014/main" val="3114697192"/>
                      </a:ext>
                    </a:extLst>
                  </a:tr>
                  <a:tr h="370840">
                    <a:tc>
                      <a:txBody>
                        <a:bodyPr/>
                        <a:lstStyle/>
                        <a:p>
                          <a:pPr algn="ctr"/>
                          <a:r>
                            <a:rPr lang="en-US" altLang="zh-CN" dirty="0"/>
                            <a:t>0</a:t>
                          </a:r>
                          <a:endParaRPr lang="zh-CN" altLang="en-US" dirty="0"/>
                        </a:p>
                      </a:txBody>
                      <a:tcPr/>
                    </a:tc>
                    <a:tc>
                      <a:txBody>
                        <a:bodyPr/>
                        <a:lstStyle/>
                        <a:p>
                          <a:endParaRPr lang="zh-CN"/>
                        </a:p>
                      </a:txBody>
                      <a:tcPr>
                        <a:blipFill>
                          <a:blip r:embed="rId6"/>
                          <a:stretch>
                            <a:fillRect l="-100000" t="-108197" r="-400448" b="-24590"/>
                          </a:stretch>
                        </a:blipFill>
                      </a:tcPr>
                    </a:tc>
                    <a:tc>
                      <a:txBody>
                        <a:bodyPr/>
                        <a:lstStyle/>
                        <a:p>
                          <a:pPr algn="ctr"/>
                          <a:r>
                            <a:rPr lang="en-US" altLang="zh-CN" dirty="0"/>
                            <a:t>10</a:t>
                          </a:r>
                          <a:endParaRPr lang="zh-CN" altLang="en-US" dirty="0"/>
                        </a:p>
                      </a:txBody>
                      <a:tcPr/>
                    </a:tc>
                    <a:tc>
                      <a:txBody>
                        <a:bodyPr/>
                        <a:lstStyle/>
                        <a:p>
                          <a:pPr algn="ctr"/>
                          <a:r>
                            <a:rPr lang="en-US" altLang="zh-CN" dirty="0">
                              <a:highlight>
                                <a:srgbClr val="FF0000"/>
                              </a:highlight>
                            </a:rPr>
                            <a:t>50</a:t>
                          </a:r>
                          <a:endParaRPr lang="zh-CN" altLang="en-US" dirty="0">
                            <a:highlight>
                              <a:srgbClr val="FF0000"/>
                            </a:highlight>
                          </a:endParaRPr>
                        </a:p>
                      </a:txBody>
                      <a:tcPr/>
                    </a:tc>
                    <a:tc>
                      <a:txBody>
                        <a:bodyPr/>
                        <a:lstStyle/>
                        <a:p>
                          <a:pPr algn="ctr"/>
                          <a:r>
                            <a:rPr lang="en-US" altLang="zh-CN" dirty="0">
                              <a:highlight>
                                <a:srgbClr val="00FF00"/>
                              </a:highlight>
                            </a:rPr>
                            <a:t>30</a:t>
                          </a:r>
                          <a:endParaRPr lang="zh-CN" altLang="en-US" dirty="0">
                            <a:highlight>
                              <a:srgbClr val="00FF00"/>
                            </a:highlight>
                          </a:endParaRPr>
                        </a:p>
                      </a:txBody>
                      <a:tcPr/>
                    </a:tc>
                    <a:tc>
                      <a:txBody>
                        <a:bodyPr/>
                        <a:lstStyle/>
                        <a:p>
                          <a:pPr algn="ctr"/>
                          <a:r>
                            <a:rPr lang="en-US" altLang="zh-CN" dirty="0">
                              <a:highlight>
                                <a:srgbClr val="FF0000"/>
                              </a:highlight>
                            </a:rPr>
                            <a:t>90</a:t>
                          </a:r>
                          <a:endParaRPr lang="zh-CN" altLang="en-US" dirty="0">
                            <a:highlight>
                              <a:srgbClr val="FF0000"/>
                            </a:highlight>
                          </a:endParaRPr>
                        </a:p>
                      </a:txBody>
                      <a:tcPr/>
                    </a:tc>
                    <a:extLst>
                      <a:ext uri="{0D108BD9-81ED-4DB2-BD59-A6C34878D82A}">
                        <a16:rowId xmlns:a16="http://schemas.microsoft.com/office/drawing/2014/main" val="41133850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xmlns="" id="{0646625E-FA24-93FE-7CB2-264DF28BBF3F}"/>
                  </a:ext>
                </a:extLst>
              </p:cNvPr>
              <p:cNvGraphicFramePr>
                <a:graphicFrameLocks noGrp="1"/>
              </p:cNvGraphicFramePr>
              <p:nvPr>
                <p:extLst>
                  <p:ext uri="{D42A27DB-BD31-4B8C-83A1-F6EECF244321}">
                    <p14:modId xmlns:p14="http://schemas.microsoft.com/office/powerpoint/2010/main" val="2919794821"/>
                  </p:ext>
                </p:extLst>
              </p:nvPr>
            </p:nvGraphicFramePr>
            <p:xfrm>
              <a:off x="262897" y="4431488"/>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1932448663"/>
                        </a:ext>
                      </a:extLst>
                    </a:gridCol>
                    <a:gridCol w="1354667">
                      <a:extLst>
                        <a:ext uri="{9D8B030D-6E8A-4147-A177-3AD203B41FA5}">
                          <a16:colId xmlns:a16="http://schemas.microsoft.com/office/drawing/2014/main" xmlns="" val="1416797438"/>
                        </a:ext>
                      </a:extLst>
                    </a:gridCol>
                    <a:gridCol w="1354667">
                      <a:extLst>
                        <a:ext uri="{9D8B030D-6E8A-4147-A177-3AD203B41FA5}">
                          <a16:colId xmlns:a16="http://schemas.microsoft.com/office/drawing/2014/main" xmlns="" val="2774943550"/>
                        </a:ext>
                      </a:extLst>
                    </a:gridCol>
                    <a:gridCol w="1354667">
                      <a:extLst>
                        <a:ext uri="{9D8B030D-6E8A-4147-A177-3AD203B41FA5}">
                          <a16:colId xmlns:a16="http://schemas.microsoft.com/office/drawing/2014/main" xmlns="" val="2668009677"/>
                        </a:ext>
                      </a:extLst>
                    </a:gridCol>
                    <a:gridCol w="1354667">
                      <a:extLst>
                        <a:ext uri="{9D8B030D-6E8A-4147-A177-3AD203B41FA5}">
                          <a16:colId xmlns:a16="http://schemas.microsoft.com/office/drawing/2014/main" xmlns="" val="3471944939"/>
                        </a:ext>
                      </a:extLst>
                    </a:gridCol>
                    <a:gridCol w="1354667">
                      <a:extLst>
                        <a:ext uri="{9D8B030D-6E8A-4147-A177-3AD203B41FA5}">
                          <a16:colId xmlns:a16="http://schemas.microsoft.com/office/drawing/2014/main" xmlns="" val="465357194"/>
                        </a:ext>
                      </a:extLst>
                    </a:gridCol>
                  </a:tblGrid>
                  <a:tr h="370840">
                    <a:tc>
                      <a:txBody>
                        <a:bodyPr/>
                        <a:lstStyle/>
                        <a:p>
                          <a:pPr algn="ctr"/>
                          <a:r>
                            <a:rPr lang="en-US" altLang="zh-CN" dirty="0"/>
                            <a:t>Dis[1]</a:t>
                          </a:r>
                          <a:endParaRPr lang="zh-CN" altLang="en-US" dirty="0"/>
                        </a:p>
                      </a:txBody>
                      <a:tcPr/>
                    </a:tc>
                    <a:tc>
                      <a:txBody>
                        <a:bodyPr/>
                        <a:lstStyle/>
                        <a:p>
                          <a:pPr algn="ctr"/>
                          <a:r>
                            <a:rPr lang="en-US" altLang="zh-CN" dirty="0"/>
                            <a:t>Dis[2]</a:t>
                          </a:r>
                          <a:endParaRPr lang="zh-CN" altLang="en-US" dirty="0"/>
                        </a:p>
                      </a:txBody>
                      <a:tcPr/>
                    </a:tc>
                    <a:tc>
                      <a:txBody>
                        <a:bodyPr/>
                        <a:lstStyle/>
                        <a:p>
                          <a:pPr algn="ctr"/>
                          <a:r>
                            <a:rPr lang="en-US" altLang="zh-CN" dirty="0"/>
                            <a:t>Dis[3]</a:t>
                          </a:r>
                          <a:endParaRPr lang="zh-CN" altLang="en-US" dirty="0"/>
                        </a:p>
                      </a:txBody>
                      <a:tcPr/>
                    </a:tc>
                    <a:tc>
                      <a:txBody>
                        <a:bodyPr/>
                        <a:lstStyle/>
                        <a:p>
                          <a:pPr algn="ctr"/>
                          <a:r>
                            <a:rPr lang="en-US" altLang="zh-CN" dirty="0"/>
                            <a:t>Dis[4]</a:t>
                          </a:r>
                          <a:endParaRPr lang="zh-CN" altLang="en-US" dirty="0"/>
                        </a:p>
                      </a:txBody>
                      <a:tcPr/>
                    </a:tc>
                    <a:tc>
                      <a:txBody>
                        <a:bodyPr/>
                        <a:lstStyle/>
                        <a:p>
                          <a:pPr algn="ctr"/>
                          <a:r>
                            <a:rPr lang="en-US" altLang="zh-CN" dirty="0"/>
                            <a:t>Dis[5]</a:t>
                          </a:r>
                          <a:endParaRPr lang="zh-CN" altLang="en-US" dirty="0"/>
                        </a:p>
                      </a:txBody>
                      <a:tcPr/>
                    </a:tc>
                    <a:tc>
                      <a:txBody>
                        <a:bodyPr/>
                        <a:lstStyle/>
                        <a:p>
                          <a:pPr algn="ctr"/>
                          <a:r>
                            <a:rPr lang="en-US" altLang="zh-CN" dirty="0"/>
                            <a:t>Dis[6]</a:t>
                          </a:r>
                          <a:endParaRPr lang="zh-CN" altLang="en-US" dirty="0"/>
                        </a:p>
                      </a:txBody>
                      <a:tcPr/>
                    </a:tc>
                    <a:extLst>
                      <a:ext uri="{0D108BD9-81ED-4DB2-BD59-A6C34878D82A}">
                        <a16:rowId xmlns:a16="http://schemas.microsoft.com/office/drawing/2014/main" xmlns="" val="3114697192"/>
                      </a:ext>
                    </a:extLst>
                  </a:tr>
                  <a:tr h="370840">
                    <a:tc>
                      <a:txBody>
                        <a:bodyPr/>
                        <a:lstStyle/>
                        <a:p>
                          <a:pPr algn="ctr"/>
                          <a:r>
                            <a:rPr lang="en-US" altLang="zh-CN" dirty="0"/>
                            <a:t>0</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highlight>
                                <a:srgbClr val="00FF00"/>
                              </a:highlight>
                            </a:rPr>
                            <a:t>50</a:t>
                          </a:r>
                          <a:endParaRPr lang="zh-CN" altLang="en-US" dirty="0">
                            <a:highlight>
                              <a:srgbClr val="00FF00"/>
                            </a:highlight>
                          </a:endParaRPr>
                        </a:p>
                      </a:txBody>
                      <a:tcPr/>
                    </a:tc>
                    <a:tc>
                      <a:txBody>
                        <a:bodyPr/>
                        <a:lstStyle/>
                        <a:p>
                          <a:pPr algn="ctr"/>
                          <a:r>
                            <a:rPr lang="en-US" altLang="zh-CN" dirty="0"/>
                            <a:t>30</a:t>
                          </a:r>
                          <a:endParaRPr lang="zh-CN" altLang="en-US" dirty="0"/>
                        </a:p>
                      </a:txBody>
                      <a:tcPr/>
                    </a:tc>
                    <a:tc>
                      <a:txBody>
                        <a:bodyPr/>
                        <a:lstStyle/>
                        <a:p>
                          <a:pPr algn="ctr"/>
                          <a:r>
                            <a:rPr lang="en-US" altLang="zh-CN" dirty="0">
                              <a:highlight>
                                <a:srgbClr val="FF0000"/>
                              </a:highlight>
                            </a:rPr>
                            <a:t>60</a:t>
                          </a:r>
                          <a:endParaRPr lang="zh-CN" altLang="en-US" dirty="0">
                            <a:highlight>
                              <a:srgbClr val="FF0000"/>
                            </a:highlight>
                          </a:endParaRPr>
                        </a:p>
                      </a:txBody>
                      <a:tcPr/>
                    </a:tc>
                    <a:extLst>
                      <a:ext uri="{0D108BD9-81ED-4DB2-BD59-A6C34878D82A}">
                        <a16:rowId xmlns:a16="http://schemas.microsoft.com/office/drawing/2014/main" xmlns="" val="4113385037"/>
                      </a:ext>
                    </a:extLst>
                  </a:tr>
                </a:tbl>
              </a:graphicData>
            </a:graphic>
          </p:graphicFrame>
        </mc:Choice>
        <mc:Fallback xmlns="">
          <p:graphicFrame>
            <p:nvGraphicFramePr>
              <p:cNvPr id="10" name="表格 9">
                <a:extLst>
                  <a:ext uri="{FF2B5EF4-FFF2-40B4-BE49-F238E27FC236}">
                    <a16:creationId xmlns:a16="http://schemas.microsoft.com/office/drawing/2014/main" id="{0646625E-FA24-93FE-7CB2-264DF28BBF3F}"/>
                  </a:ext>
                </a:extLst>
              </p:cNvPr>
              <p:cNvGraphicFramePr>
                <a:graphicFrameLocks noGrp="1"/>
              </p:cNvGraphicFramePr>
              <p:nvPr>
                <p:extLst>
                  <p:ext uri="{D42A27DB-BD31-4B8C-83A1-F6EECF244321}">
                    <p14:modId xmlns:p14="http://schemas.microsoft.com/office/powerpoint/2010/main" val="2919794821"/>
                  </p:ext>
                </p:extLst>
              </p:nvPr>
            </p:nvGraphicFramePr>
            <p:xfrm>
              <a:off x="262897" y="4431488"/>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932448663"/>
                        </a:ext>
                      </a:extLst>
                    </a:gridCol>
                    <a:gridCol w="1354667">
                      <a:extLst>
                        <a:ext uri="{9D8B030D-6E8A-4147-A177-3AD203B41FA5}">
                          <a16:colId xmlns:a16="http://schemas.microsoft.com/office/drawing/2014/main" val="1416797438"/>
                        </a:ext>
                      </a:extLst>
                    </a:gridCol>
                    <a:gridCol w="1354667">
                      <a:extLst>
                        <a:ext uri="{9D8B030D-6E8A-4147-A177-3AD203B41FA5}">
                          <a16:colId xmlns:a16="http://schemas.microsoft.com/office/drawing/2014/main" val="2774943550"/>
                        </a:ext>
                      </a:extLst>
                    </a:gridCol>
                    <a:gridCol w="1354667">
                      <a:extLst>
                        <a:ext uri="{9D8B030D-6E8A-4147-A177-3AD203B41FA5}">
                          <a16:colId xmlns:a16="http://schemas.microsoft.com/office/drawing/2014/main" val="2668009677"/>
                        </a:ext>
                      </a:extLst>
                    </a:gridCol>
                    <a:gridCol w="1354667">
                      <a:extLst>
                        <a:ext uri="{9D8B030D-6E8A-4147-A177-3AD203B41FA5}">
                          <a16:colId xmlns:a16="http://schemas.microsoft.com/office/drawing/2014/main" val="3471944939"/>
                        </a:ext>
                      </a:extLst>
                    </a:gridCol>
                    <a:gridCol w="1354667">
                      <a:extLst>
                        <a:ext uri="{9D8B030D-6E8A-4147-A177-3AD203B41FA5}">
                          <a16:colId xmlns:a16="http://schemas.microsoft.com/office/drawing/2014/main" val="465357194"/>
                        </a:ext>
                      </a:extLst>
                    </a:gridCol>
                  </a:tblGrid>
                  <a:tr h="370840">
                    <a:tc>
                      <a:txBody>
                        <a:bodyPr/>
                        <a:lstStyle/>
                        <a:p>
                          <a:pPr algn="ctr"/>
                          <a:r>
                            <a:rPr lang="en-US" altLang="zh-CN" dirty="0"/>
                            <a:t>Dis[1]</a:t>
                          </a:r>
                          <a:endParaRPr lang="zh-CN" altLang="en-US" dirty="0"/>
                        </a:p>
                      </a:txBody>
                      <a:tcPr/>
                    </a:tc>
                    <a:tc>
                      <a:txBody>
                        <a:bodyPr/>
                        <a:lstStyle/>
                        <a:p>
                          <a:pPr algn="ctr"/>
                          <a:r>
                            <a:rPr lang="en-US" altLang="zh-CN" dirty="0"/>
                            <a:t>Dis[2]</a:t>
                          </a:r>
                          <a:endParaRPr lang="zh-CN" altLang="en-US" dirty="0"/>
                        </a:p>
                      </a:txBody>
                      <a:tcPr/>
                    </a:tc>
                    <a:tc>
                      <a:txBody>
                        <a:bodyPr/>
                        <a:lstStyle/>
                        <a:p>
                          <a:pPr algn="ctr"/>
                          <a:r>
                            <a:rPr lang="en-US" altLang="zh-CN" dirty="0"/>
                            <a:t>Dis[3]</a:t>
                          </a:r>
                          <a:endParaRPr lang="zh-CN" altLang="en-US" dirty="0"/>
                        </a:p>
                      </a:txBody>
                      <a:tcPr/>
                    </a:tc>
                    <a:tc>
                      <a:txBody>
                        <a:bodyPr/>
                        <a:lstStyle/>
                        <a:p>
                          <a:pPr algn="ctr"/>
                          <a:r>
                            <a:rPr lang="en-US" altLang="zh-CN" dirty="0"/>
                            <a:t>Dis[4]</a:t>
                          </a:r>
                          <a:endParaRPr lang="zh-CN" altLang="en-US" dirty="0"/>
                        </a:p>
                      </a:txBody>
                      <a:tcPr/>
                    </a:tc>
                    <a:tc>
                      <a:txBody>
                        <a:bodyPr/>
                        <a:lstStyle/>
                        <a:p>
                          <a:pPr algn="ctr"/>
                          <a:r>
                            <a:rPr lang="en-US" altLang="zh-CN" dirty="0"/>
                            <a:t>Dis[5]</a:t>
                          </a:r>
                          <a:endParaRPr lang="zh-CN" altLang="en-US" dirty="0"/>
                        </a:p>
                      </a:txBody>
                      <a:tcPr/>
                    </a:tc>
                    <a:tc>
                      <a:txBody>
                        <a:bodyPr/>
                        <a:lstStyle/>
                        <a:p>
                          <a:pPr algn="ctr"/>
                          <a:r>
                            <a:rPr lang="en-US" altLang="zh-CN" dirty="0"/>
                            <a:t>Dis[6]</a:t>
                          </a:r>
                          <a:endParaRPr lang="zh-CN" altLang="en-US" dirty="0"/>
                        </a:p>
                      </a:txBody>
                      <a:tcPr/>
                    </a:tc>
                    <a:extLst>
                      <a:ext uri="{0D108BD9-81ED-4DB2-BD59-A6C34878D82A}">
                        <a16:rowId xmlns:a16="http://schemas.microsoft.com/office/drawing/2014/main" val="3114697192"/>
                      </a:ext>
                    </a:extLst>
                  </a:tr>
                  <a:tr h="370840">
                    <a:tc>
                      <a:txBody>
                        <a:bodyPr/>
                        <a:lstStyle/>
                        <a:p>
                          <a:pPr algn="ctr"/>
                          <a:r>
                            <a:rPr lang="en-US" altLang="zh-CN" dirty="0"/>
                            <a:t>0</a:t>
                          </a:r>
                          <a:endParaRPr lang="zh-CN" altLang="en-US" dirty="0"/>
                        </a:p>
                      </a:txBody>
                      <a:tcPr/>
                    </a:tc>
                    <a:tc>
                      <a:txBody>
                        <a:bodyPr/>
                        <a:lstStyle/>
                        <a:p>
                          <a:endParaRPr lang="zh-CN"/>
                        </a:p>
                      </a:txBody>
                      <a:tcPr>
                        <a:blipFill>
                          <a:blip r:embed="rId7"/>
                          <a:stretch>
                            <a:fillRect l="-100000" t="-109836" r="-400448" b="-24590"/>
                          </a:stretch>
                        </a:blipFill>
                      </a:tcPr>
                    </a:tc>
                    <a:tc>
                      <a:txBody>
                        <a:bodyPr/>
                        <a:lstStyle/>
                        <a:p>
                          <a:pPr algn="ctr"/>
                          <a:r>
                            <a:rPr lang="en-US" altLang="zh-CN" dirty="0"/>
                            <a:t>10</a:t>
                          </a:r>
                          <a:endParaRPr lang="zh-CN" altLang="en-US" dirty="0"/>
                        </a:p>
                      </a:txBody>
                      <a:tcPr/>
                    </a:tc>
                    <a:tc>
                      <a:txBody>
                        <a:bodyPr/>
                        <a:lstStyle/>
                        <a:p>
                          <a:pPr algn="ctr"/>
                          <a:r>
                            <a:rPr lang="en-US" altLang="zh-CN" dirty="0">
                              <a:highlight>
                                <a:srgbClr val="00FF00"/>
                              </a:highlight>
                            </a:rPr>
                            <a:t>50</a:t>
                          </a:r>
                          <a:endParaRPr lang="zh-CN" altLang="en-US" dirty="0">
                            <a:highlight>
                              <a:srgbClr val="00FF00"/>
                            </a:highlight>
                          </a:endParaRPr>
                        </a:p>
                      </a:txBody>
                      <a:tcPr/>
                    </a:tc>
                    <a:tc>
                      <a:txBody>
                        <a:bodyPr/>
                        <a:lstStyle/>
                        <a:p>
                          <a:pPr algn="ctr"/>
                          <a:r>
                            <a:rPr lang="en-US" altLang="zh-CN" dirty="0"/>
                            <a:t>30</a:t>
                          </a:r>
                          <a:endParaRPr lang="zh-CN" altLang="en-US" dirty="0"/>
                        </a:p>
                      </a:txBody>
                      <a:tcPr/>
                    </a:tc>
                    <a:tc>
                      <a:txBody>
                        <a:bodyPr/>
                        <a:lstStyle/>
                        <a:p>
                          <a:pPr algn="ctr"/>
                          <a:r>
                            <a:rPr lang="en-US" altLang="zh-CN" dirty="0">
                              <a:highlight>
                                <a:srgbClr val="FF0000"/>
                              </a:highlight>
                            </a:rPr>
                            <a:t>60</a:t>
                          </a:r>
                          <a:endParaRPr lang="zh-CN" altLang="en-US" dirty="0">
                            <a:highlight>
                              <a:srgbClr val="FF0000"/>
                            </a:highlight>
                          </a:endParaRPr>
                        </a:p>
                      </a:txBody>
                      <a:tcPr/>
                    </a:tc>
                    <a:extLst>
                      <a:ext uri="{0D108BD9-81ED-4DB2-BD59-A6C34878D82A}">
                        <a16:rowId xmlns:a16="http://schemas.microsoft.com/office/drawing/2014/main" val="4113385037"/>
                      </a:ext>
                    </a:extLst>
                  </a:tr>
                </a:tbl>
              </a:graphicData>
            </a:graphic>
          </p:graphicFrame>
        </mc:Fallback>
      </mc:AlternateContent>
    </p:spTree>
    <p:extLst>
      <p:ext uri="{BB962C8B-B14F-4D97-AF65-F5344CB8AC3E}">
        <p14:creationId xmlns:p14="http://schemas.microsoft.com/office/powerpoint/2010/main" val="42563569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C3FDC8A3-0B18-7BDC-AC97-1B0C2D72596C}"/>
                  </a:ext>
                </a:extLst>
              </p:cNvPr>
              <p:cNvSpPr txBox="1"/>
              <p:nvPr/>
            </p:nvSpPr>
            <p:spPr>
              <a:xfrm>
                <a:off x="110497" y="1225014"/>
                <a:ext cx="11490787" cy="5825313"/>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Dijkstra</a:t>
                </a:r>
                <a:r>
                  <a:rPr lang="zh-CN" altLang="en-US" sz="3600" b="1" dirty="0">
                    <a:latin typeface="宋体" panose="02010600030101010101" pitchFamily="2" charset="-122"/>
                    <a:ea typeface="宋体" panose="02010600030101010101" pitchFamily="2" charset="-122"/>
                  </a:rPr>
                  <a:t>算法优化</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Dijkstra</a:t>
                </a:r>
                <a:r>
                  <a:rPr lang="zh-CN" altLang="en-US" sz="2400" b="1" dirty="0">
                    <a:latin typeface="宋体" panose="02010600030101010101" pitchFamily="2" charset="-122"/>
                    <a:ea typeface="宋体" panose="02010600030101010101" pitchFamily="2" charset="-122"/>
                  </a:rPr>
                  <a:t>算法其实就是一个重复寻找点并对其进行松弛操作的过程</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这个找点的过程我们有很多种方法去实现</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这也直接影响到算法的最终复杂度</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i="0" dirty="0">
                    <a:effectLst/>
                    <a:latin typeface="宋体" panose="02010600030101010101" pitchFamily="2" charset="-122"/>
                    <a:ea typeface="宋体" panose="02010600030101010101" pitchFamily="2" charset="-122"/>
                  </a:rPr>
                  <a:t>暴力：不使用任何数据结构进行维护，每次 </a:t>
                </a:r>
                <a:r>
                  <a:rPr lang="en-US" altLang="zh-CN" sz="2400" b="1" i="0" dirty="0">
                    <a:effectLst/>
                    <a:latin typeface="宋体" panose="02010600030101010101" pitchFamily="2" charset="-122"/>
                    <a:ea typeface="宋体" panose="02010600030101010101" pitchFamily="2" charset="-122"/>
                  </a:rPr>
                  <a:t>2 </a:t>
                </a:r>
                <a:r>
                  <a:rPr lang="zh-CN" altLang="en-US" sz="2400" b="1" i="0" dirty="0">
                    <a:effectLst/>
                    <a:latin typeface="宋体" panose="02010600030101010101" pitchFamily="2" charset="-122"/>
                    <a:ea typeface="宋体" panose="02010600030101010101" pitchFamily="2" charset="-122"/>
                  </a:rPr>
                  <a:t>操作执行完毕后，直接在 </a:t>
                </a:r>
                <a:r>
                  <a:rPr lang="en-US" altLang="zh-CN" sz="2400" b="1" i="0" dirty="0">
                    <a:effectLst/>
                    <a:latin typeface="宋体" panose="02010600030101010101" pitchFamily="2" charset="-122"/>
                    <a:ea typeface="宋体" panose="02010600030101010101" pitchFamily="2" charset="-122"/>
                  </a:rPr>
                  <a:t>T</a:t>
                </a:r>
                <a:r>
                  <a:rPr lang="zh-CN" altLang="en-US" sz="2400" b="1" i="0" dirty="0">
                    <a:effectLst/>
                    <a:latin typeface="宋体" panose="02010600030101010101" pitchFamily="2" charset="-122"/>
                    <a:ea typeface="宋体" panose="02010600030101010101" pitchFamily="2" charset="-122"/>
                  </a:rPr>
                  <a:t> 集合中暴力寻找最短路长度最小的结点。</a:t>
                </a:r>
                <a:r>
                  <a:rPr lang="en-US" altLang="zh-CN" sz="2400" b="1" i="0" dirty="0">
                    <a:effectLst/>
                    <a:latin typeface="宋体" panose="02010600030101010101" pitchFamily="2" charset="-122"/>
                    <a:ea typeface="宋体" panose="02010600030101010101" pitchFamily="2" charset="-122"/>
                  </a:rPr>
                  <a:t>2 </a:t>
                </a:r>
                <a:r>
                  <a:rPr lang="zh-CN" altLang="en-US" sz="2400" b="1" i="0" dirty="0">
                    <a:effectLst/>
                    <a:latin typeface="宋体" panose="02010600030101010101" pitchFamily="2" charset="-122"/>
                    <a:ea typeface="宋体" panose="02010600030101010101" pitchFamily="2" charset="-122"/>
                  </a:rPr>
                  <a:t>操作总时间复杂度为 </a:t>
                </a:r>
                <a:r>
                  <a:rPr lang="en-US" altLang="zh-CN" sz="2400" b="1" i="0" dirty="0">
                    <a:effectLst/>
                    <a:latin typeface="宋体" panose="02010600030101010101" pitchFamily="2" charset="-122"/>
                    <a:ea typeface="宋体" panose="02010600030101010101" pitchFamily="2" charset="-122"/>
                  </a:rPr>
                  <a:t>O</a:t>
                </a:r>
                <a:r>
                  <a:rPr lang="zh-CN" altLang="en-US" sz="2400" b="1" i="0" dirty="0">
                    <a:effectLst/>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m</a:t>
                </a:r>
                <a:r>
                  <a:rPr lang="zh-CN" altLang="en-US" sz="2400" b="1" i="0" dirty="0">
                    <a:effectLst/>
                    <a:latin typeface="宋体" panose="02010600030101010101" pitchFamily="2" charset="-122"/>
                    <a:ea typeface="宋体" panose="02010600030101010101" pitchFamily="2" charset="-122"/>
                  </a:rPr>
                  <a:t>） ，</a:t>
                </a:r>
                <a:r>
                  <a:rPr lang="en-US" altLang="zh-CN" sz="2400" b="1" i="0" dirty="0">
                    <a:effectLst/>
                    <a:latin typeface="宋体" panose="02010600030101010101" pitchFamily="2" charset="-122"/>
                    <a:ea typeface="宋体" panose="02010600030101010101" pitchFamily="2" charset="-122"/>
                  </a:rPr>
                  <a:t>1 </a:t>
                </a:r>
                <a:r>
                  <a:rPr lang="zh-CN" altLang="en-US" sz="2400" b="1" i="0" dirty="0">
                    <a:effectLst/>
                    <a:latin typeface="宋体" panose="02010600030101010101" pitchFamily="2" charset="-122"/>
                    <a:ea typeface="宋体" panose="02010600030101010101" pitchFamily="2" charset="-122"/>
                  </a:rPr>
                  <a:t>操作总时间复杂度为 </a:t>
                </a:r>
                <a:r>
                  <a:rPr lang="en-US" altLang="zh-CN" sz="2400" b="1" i="0" dirty="0">
                    <a:effectLst/>
                    <a:latin typeface="宋体" panose="02010600030101010101" pitchFamily="2" charset="-122"/>
                    <a:ea typeface="宋体" panose="02010600030101010101" pitchFamily="2" charset="-122"/>
                  </a:rPr>
                  <a:t>O(</a:t>
                </a:r>
                <a14:m>
                  <m:oMath xmlns:m="http://schemas.openxmlformats.org/officeDocument/2006/math">
                    <m:sSup>
                      <m:sSupPr>
                        <m:ctrlPr>
                          <a:rPr lang="en-US" altLang="zh-CN" sz="2400" b="1" i="1" smtClean="0">
                            <a:effectLst/>
                            <a:latin typeface="Cambria Math"/>
                            <a:ea typeface="宋体" panose="02010600030101010101" pitchFamily="2" charset="-122"/>
                          </a:rPr>
                        </m:ctrlPr>
                      </m:sSupPr>
                      <m:e>
                        <m:r>
                          <m:rPr>
                            <m:sty m:val="p"/>
                          </m:rPr>
                          <a:rPr lang="en-US" altLang="zh-CN" sz="2400" b="1" i="1">
                            <a:latin typeface="Cambria Math" panose="02040503050406030204" pitchFamily="18" charset="0"/>
                            <a:ea typeface="宋体" panose="02010600030101010101" pitchFamily="2" charset="-122"/>
                          </a:rPr>
                          <m:t>n</m:t>
                        </m:r>
                      </m:e>
                      <m:sup>
                        <m:r>
                          <a:rPr lang="en-US" altLang="zh-CN" sz="2400" b="1" i="1" smtClean="0">
                            <a:effectLst/>
                            <a:latin typeface="Cambria Math" panose="02040503050406030204" pitchFamily="18" charset="0"/>
                            <a:ea typeface="宋体" panose="02010600030101010101" pitchFamily="2" charset="-122"/>
                          </a:rPr>
                          <m:t>𝟐</m:t>
                        </m:r>
                      </m:sup>
                    </m:sSup>
                  </m:oMath>
                </a14:m>
                <a:r>
                  <a:rPr lang="en-US" altLang="zh-CN" sz="2400" b="1" i="0" dirty="0">
                    <a:effectLst/>
                    <a:latin typeface="宋体" panose="02010600030101010101" pitchFamily="2" charset="-122"/>
                    <a:ea typeface="宋体" panose="02010600030101010101" pitchFamily="2" charset="-122"/>
                  </a:rPr>
                  <a:t>)</a:t>
                </a:r>
                <a:r>
                  <a:rPr lang="zh-CN" altLang="en-US" sz="2400" b="1" i="0" dirty="0">
                    <a:effectLst/>
                    <a:latin typeface="宋体" panose="02010600030101010101" pitchFamily="2" charset="-122"/>
                    <a:ea typeface="宋体" panose="02010600030101010101" pitchFamily="2" charset="-122"/>
                  </a:rPr>
                  <a:t>，全过程的时间复杂度为 </a:t>
                </a:r>
                <a:r>
                  <a:rPr lang="en-US" altLang="zh-CN" sz="2400" b="1" i="0" dirty="0">
                    <a:effectLst/>
                    <a:latin typeface="宋体" panose="02010600030101010101" pitchFamily="2" charset="-122"/>
                    <a:ea typeface="宋体" panose="02010600030101010101" pitchFamily="2" charset="-122"/>
                  </a:rPr>
                  <a:t>O(</a:t>
                </a:r>
                <a14:m>
                  <m:oMath xmlns:m="http://schemas.openxmlformats.org/officeDocument/2006/math">
                    <m:sSup>
                      <m:sSupPr>
                        <m:ctrlPr>
                          <a:rPr lang="en-US" altLang="zh-CN" sz="2400" b="1" i="1" smtClean="0">
                            <a:effectLst/>
                            <a:latin typeface="Cambria Math"/>
                            <a:ea typeface="宋体" panose="02010600030101010101" pitchFamily="2" charset="-122"/>
                          </a:rPr>
                        </m:ctrlPr>
                      </m:sSupPr>
                      <m:e>
                        <m:r>
                          <m:rPr>
                            <m:sty m:val="p"/>
                          </m:rPr>
                          <a:rPr lang="en-US" altLang="zh-CN" sz="2400" b="1" i="1">
                            <a:latin typeface="Cambria Math" panose="02040503050406030204" pitchFamily="18" charset="0"/>
                            <a:ea typeface="宋体" panose="02010600030101010101" pitchFamily="2" charset="-122"/>
                          </a:rPr>
                          <m:t>n</m:t>
                        </m:r>
                      </m:e>
                      <m:sup>
                        <m:r>
                          <a:rPr lang="en-US" altLang="zh-CN" sz="2400" b="1" i="1" smtClean="0">
                            <a:effectLst/>
                            <a:latin typeface="Cambria Math" panose="02040503050406030204" pitchFamily="18" charset="0"/>
                            <a:ea typeface="宋体" panose="02010600030101010101" pitchFamily="2" charset="-122"/>
                          </a:rPr>
                          <m:t>𝟐</m:t>
                        </m:r>
                      </m:sup>
                    </m:sSup>
                    <m:r>
                      <a:rPr lang="en-US" altLang="zh-CN" sz="2400" b="1" i="1" smtClean="0">
                        <a:effectLst/>
                        <a:latin typeface="Cambria Math" panose="02040503050406030204" pitchFamily="18" charset="0"/>
                        <a:ea typeface="宋体" panose="02010600030101010101" pitchFamily="2" charset="-122"/>
                      </a:rPr>
                      <m:t>+</m:t>
                    </m:r>
                    <m:r>
                      <m:rPr>
                        <m:sty m:val="p"/>
                      </m:rPr>
                      <a:rPr lang="en-US" altLang="zh-CN" sz="2400" b="1" i="1">
                        <a:latin typeface="Cambria Math" panose="02040503050406030204" pitchFamily="18" charset="0"/>
                        <a:ea typeface="宋体" panose="02010600030101010101" pitchFamily="2" charset="-122"/>
                      </a:rPr>
                      <m:t>m</m:t>
                    </m:r>
                  </m:oMath>
                </a14:m>
                <a:r>
                  <a:rPr lang="en-US" altLang="zh-CN" sz="2400" b="1" i="0" dirty="0">
                    <a:effectLst/>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r>
                  <a:rPr lang="en-US" altLang="zh-CN" sz="2400" b="1" i="0" dirty="0">
                    <a:effectLst/>
                    <a:latin typeface="宋体" panose="02010600030101010101" pitchFamily="2" charset="-122"/>
                    <a:ea typeface="宋体" panose="02010600030101010101" pitchFamily="2" charset="-122"/>
                  </a:rPr>
                  <a:t>O(</a:t>
                </a:r>
                <a14:m>
                  <m:oMath xmlns:m="http://schemas.openxmlformats.org/officeDocument/2006/math">
                    <m:sSup>
                      <m:sSupPr>
                        <m:ctrlPr>
                          <a:rPr lang="en-US" altLang="zh-CN" sz="2400" b="1" i="1">
                            <a:latin typeface="Cambria Math"/>
                            <a:ea typeface="宋体" panose="02010600030101010101" pitchFamily="2" charset="-122"/>
                          </a:rPr>
                        </m:ctrlPr>
                      </m:sSupPr>
                      <m:e>
                        <m:r>
                          <m:rPr>
                            <m:sty m:val="p"/>
                          </m:rPr>
                          <a:rPr lang="en-US" altLang="zh-CN" sz="2400" b="1" i="1">
                            <a:latin typeface="Cambria Math" panose="02040503050406030204" pitchFamily="18" charset="0"/>
                            <a:ea typeface="宋体" panose="02010600030101010101" pitchFamily="2" charset="-122"/>
                          </a:rPr>
                          <m:t>n</m:t>
                        </m:r>
                      </m:e>
                      <m:sup>
                        <m:r>
                          <a:rPr lang="en-US" altLang="zh-CN" sz="2400" b="1" i="1">
                            <a:latin typeface="Cambria Math" panose="02040503050406030204" pitchFamily="18" charset="0"/>
                            <a:ea typeface="宋体" panose="02010600030101010101" pitchFamily="2" charset="-122"/>
                          </a:rPr>
                          <m:t>𝟐</m:t>
                        </m:r>
                      </m:sup>
                    </m:sSup>
                  </m:oMath>
                </a14:m>
                <a:r>
                  <a:rPr lang="en-US" altLang="zh-CN" sz="2400" b="1" i="0" dirty="0">
                    <a:effectLst/>
                    <a:latin typeface="宋体" panose="02010600030101010101" pitchFamily="2" charset="-122"/>
                    <a:ea typeface="宋体" panose="02010600030101010101" pitchFamily="2" charset="-122"/>
                  </a:rPr>
                  <a:t>)</a:t>
                </a:r>
                <a:r>
                  <a:rPr lang="zh-CN" altLang="en-US" sz="2400" b="1" i="0" dirty="0">
                    <a:effectLst/>
                    <a:latin typeface="宋体" panose="02010600030101010101" pitchFamily="2" charset="-122"/>
                    <a:ea typeface="宋体" panose="02010600030101010101" pitchFamily="2" charset="-122"/>
                  </a:rPr>
                  <a:t>。</a:t>
                </a:r>
                <a:endParaRPr lang="en-US" altLang="zh-CN" sz="2400" b="1" i="0" dirty="0">
                  <a:effectLst/>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优先队列：使用优先队列时，如果同一个点的最短路被更新多次，因为先前更新时插入的元素不能被删除，也不能被修改，只能留在优先队列中，遍历边的总时间发复杂度为</a:t>
                </a:r>
                <a:r>
                  <a:rPr lang="en-US" altLang="zh-CN" sz="2400" b="1" dirty="0">
                    <a:latin typeface="宋体" panose="02010600030101010101" pitchFamily="2" charset="-122"/>
                    <a:ea typeface="宋体" panose="02010600030101010101" pitchFamily="2" charset="-122"/>
                  </a:rPr>
                  <a:t>O(m),</a:t>
                </a:r>
                <a:r>
                  <a:rPr lang="zh-CN" altLang="en-US" sz="2400" b="1" dirty="0">
                    <a:latin typeface="宋体" panose="02010600030101010101" pitchFamily="2" charset="-122"/>
                    <a:ea typeface="宋体" panose="02010600030101010101" pitchFamily="2" charset="-122"/>
                  </a:rPr>
                  <a:t>总时间复杂度为 </a:t>
                </a:r>
                <a:r>
                  <a:rPr lang="en-US" altLang="zh-CN" sz="2400" b="1" dirty="0">
                    <a:latin typeface="宋体" panose="02010600030101010101" pitchFamily="2" charset="-122"/>
                    <a:ea typeface="宋体" panose="02010600030101010101" pitchFamily="2" charset="-122"/>
                  </a:rPr>
                  <a:t>O(</a:t>
                </a:r>
                <a:r>
                  <a:rPr lang="en-US" altLang="zh-CN" sz="2400" b="1" dirty="0" err="1">
                    <a:latin typeface="宋体" panose="02010600030101010101" pitchFamily="2" charset="-122"/>
                    <a:ea typeface="宋体" panose="02010600030101010101" pitchFamily="2" charset="-122"/>
                  </a:rPr>
                  <a:t>mlog</a:t>
                </a:r>
                <a:r>
                  <a:rPr lang="en-US" altLang="zh-CN" sz="2400" b="1" dirty="0">
                    <a:latin typeface="宋体" panose="02010600030101010101" pitchFamily="2" charset="-122"/>
                    <a:ea typeface="宋体" panose="02010600030101010101" pitchFamily="2" charset="-122"/>
                  </a:rPr>
                  <a:t> n)</a:t>
                </a:r>
                <a:r>
                  <a:rPr lang="zh-CN" altLang="en-US" sz="2400" b="1" dirty="0">
                    <a:latin typeface="宋体" panose="02010600030101010101" pitchFamily="2" charset="-122"/>
                    <a:ea typeface="宋体" panose="02010600030101010101" pitchFamily="2" charset="-122"/>
                  </a:rPr>
                  <a:t>。</a:t>
                </a:r>
              </a:p>
              <a:p>
                <a:endParaRPr lang="zh-CN" altLang="en-US" sz="2400" b="1" i="0" dirty="0">
                  <a:effectLst/>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C3FDC8A3-0B18-7BDC-AC97-1B0C2D72596C}"/>
                  </a:ext>
                </a:extLst>
              </p:cNvPr>
              <p:cNvSpPr txBox="1">
                <a:spLocks noRot="1" noChangeAspect="1" noMove="1" noResize="1" noEditPoints="1" noAdjustHandles="1" noChangeArrowheads="1" noChangeShapeType="1" noTextEdit="1"/>
              </p:cNvSpPr>
              <p:nvPr/>
            </p:nvSpPr>
            <p:spPr>
              <a:xfrm>
                <a:off x="110497" y="1225014"/>
                <a:ext cx="11490787" cy="5825313"/>
              </a:xfrm>
              <a:prstGeom prst="rect">
                <a:avLst/>
              </a:prstGeom>
              <a:blipFill>
                <a:blip r:embed="rId3"/>
                <a:stretch>
                  <a:fillRect l="-1592" t="-1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854292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110497" y="1225014"/>
            <a:ext cx="11490787" cy="6186309"/>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Dijkstra</a:t>
            </a:r>
            <a:r>
              <a:rPr lang="zh-CN" altLang="en-US" sz="3600" b="1" dirty="0">
                <a:latin typeface="宋体" panose="02010600030101010101" pitchFamily="2" charset="-122"/>
                <a:ea typeface="宋体" panose="02010600030101010101" pitchFamily="2" charset="-122"/>
              </a:rPr>
              <a:t>算法优化</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二叉堆：每成功松弛一条边</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u,v</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，就将</a:t>
            </a:r>
            <a:r>
              <a:rPr lang="en-US" altLang="zh-CN" sz="2400" b="1" dirty="0">
                <a:latin typeface="宋体" panose="02010600030101010101" pitchFamily="2" charset="-122"/>
                <a:ea typeface="宋体" panose="02010600030101010101" pitchFamily="2" charset="-122"/>
              </a:rPr>
              <a:t>v</a:t>
            </a:r>
            <a:r>
              <a:rPr lang="zh-CN" altLang="en-US" sz="2400" b="1" dirty="0">
                <a:latin typeface="宋体" panose="02010600030101010101" pitchFamily="2" charset="-122"/>
                <a:ea typeface="宋体" panose="02010600030101010101" pitchFamily="2" charset="-122"/>
              </a:rPr>
              <a:t>插入二叉堆中（如果</a:t>
            </a:r>
            <a:r>
              <a:rPr lang="en-US" altLang="zh-CN" sz="2400" b="1" dirty="0">
                <a:latin typeface="宋体" panose="02010600030101010101" pitchFamily="2" charset="-122"/>
                <a:ea typeface="宋体" panose="02010600030101010101" pitchFamily="2" charset="-122"/>
              </a:rPr>
              <a:t>v</a:t>
            </a:r>
            <a:r>
              <a:rPr lang="zh-CN" altLang="en-US" sz="2400" b="1" dirty="0">
                <a:latin typeface="宋体" panose="02010600030101010101" pitchFamily="2" charset="-122"/>
                <a:ea typeface="宋体" panose="02010600030101010101" pitchFamily="2" charset="-122"/>
              </a:rPr>
              <a:t>已经在二叉堆中，直接修改相应元素的权值即可）</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操作直接取堆顶结点即可。共计</a:t>
            </a:r>
            <a:r>
              <a:rPr lang="en-US" altLang="zh-CN" sz="2400" b="1" dirty="0">
                <a:latin typeface="宋体" panose="02010600030101010101" pitchFamily="2" charset="-122"/>
                <a:ea typeface="宋体" panose="02010600030101010101" pitchFamily="2" charset="-122"/>
              </a:rPr>
              <a:t>O(m)</a:t>
            </a:r>
            <a:r>
              <a:rPr lang="zh-CN" altLang="en-US" sz="2400" b="1" dirty="0">
                <a:latin typeface="宋体" panose="02010600030101010101" pitchFamily="2" charset="-122"/>
                <a:ea typeface="宋体" panose="02010600030101010101" pitchFamily="2" charset="-122"/>
              </a:rPr>
              <a:t>次二叉堆上的插入（修改）操作，</a:t>
            </a:r>
            <a:r>
              <a:rPr lang="en-US" altLang="zh-CN" sz="2400" b="1" dirty="0">
                <a:latin typeface="宋体" panose="02010600030101010101" pitchFamily="2" charset="-122"/>
                <a:ea typeface="宋体" panose="02010600030101010101" pitchFamily="2" charset="-122"/>
              </a:rPr>
              <a:t>O(n)</a:t>
            </a:r>
            <a:r>
              <a:rPr lang="zh-CN" altLang="en-US" sz="2400" b="1" dirty="0">
                <a:latin typeface="宋体" panose="02010600030101010101" pitchFamily="2" charset="-122"/>
                <a:ea typeface="宋体" panose="02010600030101010101" pitchFamily="2" charset="-122"/>
              </a:rPr>
              <a:t>次删除堆顶操作，而插入（修改）和删除的时间复杂度均为</a:t>
            </a:r>
            <a:r>
              <a:rPr lang="en-US" altLang="zh-CN" sz="2400" b="1" dirty="0">
                <a:latin typeface="宋体" panose="02010600030101010101" pitchFamily="2" charset="-122"/>
                <a:ea typeface="宋体" panose="02010600030101010101" pitchFamily="2" charset="-122"/>
              </a:rPr>
              <a:t>O(</a:t>
            </a:r>
            <a:r>
              <a:rPr lang="en-US" altLang="zh-CN" sz="2400" b="1" dirty="0" err="1">
                <a:latin typeface="宋体" panose="02010600030101010101" pitchFamily="2" charset="-122"/>
                <a:ea typeface="宋体" panose="02010600030101010101" pitchFamily="2" charset="-122"/>
              </a:rPr>
              <a:t>logn</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，时间复杂度为 </a:t>
            </a:r>
            <a:r>
              <a:rPr lang="en-US" altLang="zh-CN" sz="2400" b="1" dirty="0">
                <a:latin typeface="宋体" panose="02010600030101010101" pitchFamily="2" charset="-122"/>
                <a:ea typeface="宋体" panose="02010600030101010101" pitchFamily="2" charset="-122"/>
              </a:rPr>
              <a:t>O((</a:t>
            </a:r>
            <a:r>
              <a:rPr lang="en-US" altLang="zh-CN" sz="2400" b="1" dirty="0" err="1">
                <a:latin typeface="宋体" panose="02010600030101010101" pitchFamily="2" charset="-122"/>
                <a:ea typeface="宋体" panose="02010600030101010101" pitchFamily="2" charset="-122"/>
              </a:rPr>
              <a:t>m+n</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logn</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a:p>
            <a:pPr algn="l">
              <a:buFont typeface="Arial" panose="020B0604020202020204" pitchFamily="34" charset="0"/>
              <a:buChar char="•"/>
            </a:pPr>
            <a:r>
              <a:rPr lang="en-US" altLang="zh-CN" sz="2400" b="1" dirty="0">
                <a:latin typeface="宋体" panose="02010600030101010101" pitchFamily="2" charset="-122"/>
                <a:ea typeface="宋体" panose="02010600030101010101" pitchFamily="2" charset="-122"/>
              </a:rPr>
              <a:t>Fibonacci </a:t>
            </a:r>
            <a:r>
              <a:rPr lang="zh-CN" altLang="en-US" sz="2400" b="1" dirty="0">
                <a:latin typeface="宋体" panose="02010600030101010101" pitchFamily="2" charset="-122"/>
                <a:ea typeface="宋体" panose="02010600030101010101" pitchFamily="2" charset="-122"/>
              </a:rPr>
              <a:t>堆</a:t>
            </a:r>
            <a:r>
              <a:rPr lang="en-US" altLang="zh-CN" sz="2400" b="1" dirty="0">
                <a:latin typeface="宋体" panose="02010600030101010101" pitchFamily="2" charset="-122"/>
                <a:ea typeface="宋体" panose="02010600030101010101" pitchFamily="2" charset="-122"/>
              </a:rPr>
              <a:t>:Fibonacci </a:t>
            </a:r>
            <a:r>
              <a:rPr lang="zh-CN" altLang="en-US" sz="2400" b="1" dirty="0">
                <a:latin typeface="宋体" panose="02010600030101010101" pitchFamily="2" charset="-122"/>
                <a:ea typeface="宋体" panose="02010600030101010101" pitchFamily="2" charset="-122"/>
              </a:rPr>
              <a:t>堆插入的时间复杂度为</a:t>
            </a:r>
            <a:r>
              <a:rPr lang="en-US" altLang="zh-CN" sz="2400" b="1" dirty="0">
                <a:latin typeface="宋体" panose="02010600030101010101" pitchFamily="2" charset="-122"/>
                <a:ea typeface="宋体" panose="02010600030101010101" pitchFamily="2" charset="-122"/>
              </a:rPr>
              <a:t>O(1)</a:t>
            </a:r>
            <a:r>
              <a:rPr lang="zh-CN" altLang="en-US" sz="2400" b="1" dirty="0">
                <a:latin typeface="宋体" panose="02010600030101010101" pitchFamily="2" charset="-122"/>
                <a:ea typeface="宋体" panose="02010600030101010101" pitchFamily="2" charset="-122"/>
              </a:rPr>
              <a:t> ，故总时间复杂度为</a:t>
            </a:r>
            <a:r>
              <a:rPr lang="en-US" altLang="zh-CN" sz="2400" b="1" dirty="0">
                <a:latin typeface="宋体" panose="02010600030101010101" pitchFamily="2" charset="-122"/>
                <a:ea typeface="宋体" panose="02010600030101010101" pitchFamily="2" charset="-122"/>
              </a:rPr>
              <a:t>O(</a:t>
            </a:r>
            <a:r>
              <a:rPr lang="en-US" altLang="zh-CN" sz="2400" b="1" dirty="0" err="1">
                <a:latin typeface="宋体" panose="02010600030101010101" pitchFamily="2" charset="-122"/>
                <a:ea typeface="宋体" panose="02010600030101010101" pitchFamily="2" charset="-122"/>
              </a:rPr>
              <a:t>nlogn+m</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，时间复杂度最优。但因为 </a:t>
            </a:r>
            <a:r>
              <a:rPr lang="en-US" altLang="zh-CN" sz="2400" b="1" dirty="0">
                <a:latin typeface="宋体" panose="02010600030101010101" pitchFamily="2" charset="-122"/>
                <a:ea typeface="宋体" panose="02010600030101010101" pitchFamily="2" charset="-122"/>
              </a:rPr>
              <a:t>Fibonacci </a:t>
            </a:r>
            <a:r>
              <a:rPr lang="zh-CN" altLang="en-US" sz="2400" b="1" dirty="0">
                <a:latin typeface="宋体" panose="02010600030101010101" pitchFamily="2" charset="-122"/>
                <a:ea typeface="宋体" panose="02010600030101010101" pitchFamily="2" charset="-122"/>
              </a:rPr>
              <a:t>堆较二叉堆不易实现，效率优势也不够大，算法竞赛中较少使用。</a:t>
            </a:r>
            <a:endParaRPr lang="en-US" altLang="zh-CN" sz="2400" b="1" dirty="0">
              <a:latin typeface="宋体" panose="02010600030101010101" pitchFamily="2" charset="-122"/>
              <a:ea typeface="宋体" panose="02010600030101010101" pitchFamily="2" charset="-122"/>
            </a:endParaRPr>
          </a:p>
          <a:p>
            <a:pPr algn="l">
              <a:buFont typeface="Arial" panose="020B0604020202020204" pitchFamily="34" charset="0"/>
              <a:buChar char="•"/>
            </a:pPr>
            <a:endParaRPr lang="zh-CN" altLang="en-US" sz="2400" b="1" dirty="0">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rPr>
              <a:t>线段树：和二叉堆原理类似，不过将每次成功松弛后插入二叉堆的操作改为在线段树上执行单点修改，而 </a:t>
            </a:r>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操作则是线段树上的全局查询最小值。时间复杂度为 </a:t>
            </a:r>
            <a:r>
              <a:rPr lang="en-US" altLang="zh-CN" sz="2400" b="1" dirty="0">
                <a:latin typeface="宋体" panose="02010600030101010101" pitchFamily="2" charset="-122"/>
                <a:ea typeface="宋体" panose="02010600030101010101" pitchFamily="2" charset="-122"/>
              </a:rPr>
              <a:t>O(</a:t>
            </a:r>
            <a:r>
              <a:rPr lang="en-US" altLang="zh-CN" sz="2400" b="1" dirty="0" err="1">
                <a:latin typeface="宋体" panose="02010600030101010101" pitchFamily="2" charset="-122"/>
                <a:ea typeface="宋体" panose="02010600030101010101" pitchFamily="2" charset="-122"/>
              </a:rPr>
              <a:t>mlogn</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a:t>
            </a:r>
          </a:p>
          <a:p>
            <a:endParaRPr lang="zh-CN" altLang="en-US" sz="2400" b="1" i="0" dirty="0">
              <a:effectLst/>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8642199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ï$lîḍè">
            <a:extLst>
              <a:ext uri="{FF2B5EF4-FFF2-40B4-BE49-F238E27FC236}">
                <a16:creationId xmlns:a16="http://schemas.microsoft.com/office/drawing/2014/main" xmlns="" id="{BF8743B1-10E8-4C1F-9A99-483CE84CE326}"/>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0" name="ï$lîḍè">
            <a:extLst>
              <a:ext uri="{FF2B5EF4-FFF2-40B4-BE49-F238E27FC236}">
                <a16:creationId xmlns:a16="http://schemas.microsoft.com/office/drawing/2014/main" xmlns="" id="{CCE3375D-6AF6-4C3F-A556-F4C9BBA3E4D2}"/>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grpSp>
        <p:nvGrpSpPr>
          <p:cNvPr id="30" name="组合 29">
            <a:extLst>
              <a:ext uri="{FF2B5EF4-FFF2-40B4-BE49-F238E27FC236}">
                <a16:creationId xmlns:a16="http://schemas.microsoft.com/office/drawing/2014/main" xmlns="" id="{854AFC63-E872-4EE1-9E09-4A651CEE719E}"/>
              </a:ext>
            </a:extLst>
          </p:cNvPr>
          <p:cNvGrpSpPr/>
          <p:nvPr/>
        </p:nvGrpSpPr>
        <p:grpSpPr>
          <a:xfrm>
            <a:off x="6553868" y="1710549"/>
            <a:ext cx="5943639" cy="3458798"/>
            <a:chOff x="13104561" y="3421097"/>
            <a:chExt cx="11887278" cy="6917595"/>
          </a:xfrm>
        </p:grpSpPr>
        <p:grpSp>
          <p:nvGrpSpPr>
            <p:cNvPr id="5" name="组合 4">
              <a:extLst>
                <a:ext uri="{FF2B5EF4-FFF2-40B4-BE49-F238E27FC236}">
                  <a16:creationId xmlns:a16="http://schemas.microsoft.com/office/drawing/2014/main" xmlns="" id="{290775DB-3E2C-4945-92D1-8BEBA157552D}"/>
                </a:ext>
              </a:extLst>
            </p:cNvPr>
            <p:cNvGrpSpPr/>
            <p:nvPr/>
          </p:nvGrpSpPr>
          <p:grpSpPr>
            <a:xfrm>
              <a:off x="13104561" y="3421097"/>
              <a:ext cx="11887278" cy="1120073"/>
              <a:chOff x="8691501" y="4089550"/>
              <a:chExt cx="11887278" cy="1120073"/>
            </a:xfrm>
          </p:grpSpPr>
          <p:grpSp>
            <p:nvGrpSpPr>
              <p:cNvPr id="10" name="Group 1">
                <a:extLst>
                  <a:ext uri="{FF2B5EF4-FFF2-40B4-BE49-F238E27FC236}">
                    <a16:creationId xmlns:a16="http://schemas.microsoft.com/office/drawing/2014/main" xmlns="" id="{96F3D32F-FB25-4FFE-8671-E170F560B818}"/>
                  </a:ext>
                </a:extLst>
              </p:cNvPr>
              <p:cNvGrpSpPr/>
              <p:nvPr/>
            </p:nvGrpSpPr>
            <p:grpSpPr>
              <a:xfrm>
                <a:off x="10396555" y="4091810"/>
                <a:ext cx="10182224" cy="1052560"/>
                <a:chOff x="7736447" y="5581001"/>
                <a:chExt cx="10182224" cy="1052560"/>
              </a:xfrm>
            </p:grpSpPr>
            <p:sp>
              <p:nvSpPr>
                <p:cNvPr id="11" name="TextBox 100">
                  <a:extLst>
                    <a:ext uri="{FF2B5EF4-FFF2-40B4-BE49-F238E27FC236}">
                      <a16:creationId xmlns:a16="http://schemas.microsoft.com/office/drawing/2014/main" xmlns="" id="{CB4ACEB5-B27F-450E-AD6D-755012AE1EE6}"/>
                    </a:ext>
                  </a:extLst>
                </p:cNvPr>
                <p:cNvSpPr txBox="1"/>
                <p:nvPr/>
              </p:nvSpPr>
              <p:spPr>
                <a:xfrm>
                  <a:off x="7862619" y="5581001"/>
                  <a:ext cx="10056052" cy="1052560"/>
                </a:xfrm>
                <a:prstGeom prst="rect">
                  <a:avLst/>
                </a:prstGeom>
                <a:noFill/>
              </p:spPr>
              <p:txBody>
                <a:bodyPr wrap="square" lIns="109710" tIns="54855" rIns="109710" bIns="54855" rtlCol="0">
                  <a:spAutoFit/>
                </a:bodyPr>
                <a:lstStyle/>
                <a:p>
                  <a:pPr algn="just" defTabSz="914217"/>
                  <a:r>
                    <a:rPr lang="zh-CN" altLang="en-US" sz="2700">
                      <a:solidFill>
                        <a:srgbClr val="445469"/>
                      </a:solidFill>
                      <a:latin typeface="思源黑体 CN Medium" panose="020B0600000000000000" pitchFamily="34" charset="-122"/>
                      <a:ea typeface="思源黑体 CN Medium" panose="020B0600000000000000" pitchFamily="34" charset="-122"/>
                      <a:cs typeface="Lato Light"/>
                    </a:rPr>
                    <a:t>预备知识</a:t>
                  </a:r>
                  <a:endParaRPr lang="en-US" sz="2700">
                    <a:solidFill>
                      <a:srgbClr val="445469"/>
                    </a:solidFill>
                    <a:latin typeface="思源黑体 CN Medium" panose="020B0600000000000000" pitchFamily="34" charset="-122"/>
                    <a:ea typeface="思源黑体 CN Medium" panose="020B0600000000000000" pitchFamily="34" charset="-122"/>
                    <a:cs typeface="Lato Light"/>
                  </a:endParaRPr>
                </a:p>
              </p:txBody>
            </p:sp>
            <p:sp>
              <p:nvSpPr>
                <p:cNvPr id="12" name="Round Same Side Corner Rectangle 112">
                  <a:extLst>
                    <a:ext uri="{FF2B5EF4-FFF2-40B4-BE49-F238E27FC236}">
                      <a16:creationId xmlns:a16="http://schemas.microsoft.com/office/drawing/2014/main" xmlns="" id="{505182D6-1CA9-407E-8E10-5F5258E7B1EA}"/>
                    </a:ext>
                  </a:extLst>
                </p:cNvPr>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sp>
              <p:nvSpPr>
                <p:cNvPr id="14" name="Round Same Side Corner Rectangle 119">
                  <a:extLst>
                    <a:ext uri="{FF2B5EF4-FFF2-40B4-BE49-F238E27FC236}">
                      <a16:creationId xmlns:a16="http://schemas.microsoft.com/office/drawing/2014/main" xmlns="" id="{15633B8A-F862-4D6E-92B7-3B8B5096570E}"/>
                    </a:ext>
                  </a:extLst>
                </p:cNvPr>
                <p:cNvSpPr/>
                <p:nvPr/>
              </p:nvSpPr>
              <p:spPr>
                <a:xfrm rot="10800000" flipH="1">
                  <a:off x="7736447" y="564685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grpSp>
            <p:nvGrpSpPr>
              <p:cNvPr id="3" name="组合 2">
                <a:extLst>
                  <a:ext uri="{FF2B5EF4-FFF2-40B4-BE49-F238E27FC236}">
                    <a16:creationId xmlns:a16="http://schemas.microsoft.com/office/drawing/2014/main" xmlns="" id="{5B7ECF55-1535-4AAC-8B80-3F36C5100923}"/>
                  </a:ext>
                </a:extLst>
              </p:cNvPr>
              <p:cNvGrpSpPr/>
              <p:nvPr/>
            </p:nvGrpSpPr>
            <p:grpSpPr>
              <a:xfrm>
                <a:off x="8691501" y="4089550"/>
                <a:ext cx="1286235" cy="1120073"/>
                <a:chOff x="8668208" y="4089550"/>
                <a:chExt cx="1286235" cy="1120073"/>
              </a:xfrm>
            </p:grpSpPr>
            <p:sp>
              <p:nvSpPr>
                <p:cNvPr id="61" name="矩形 60">
                  <a:extLst>
                    <a:ext uri="{FF2B5EF4-FFF2-40B4-BE49-F238E27FC236}">
                      <a16:creationId xmlns:a16="http://schemas.microsoft.com/office/drawing/2014/main" xmlns="" id="{259B5937-D66C-4329-9D78-5CEA11630234}"/>
                    </a:ext>
                  </a:extLst>
                </p:cNvPr>
                <p:cNvSpPr/>
                <p:nvPr/>
              </p:nvSpPr>
              <p:spPr>
                <a:xfrm rot="2700000">
                  <a:off x="8668208" y="4089550"/>
                  <a:ext cx="1115167" cy="1115167"/>
                </a:xfrm>
                <a:prstGeom prst="rect">
                  <a:avLst/>
                </a:prstGeom>
                <a:solidFill>
                  <a:srgbClr val="209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2" name="文本框 61">
                  <a:extLst>
                    <a:ext uri="{FF2B5EF4-FFF2-40B4-BE49-F238E27FC236}">
                      <a16:creationId xmlns:a16="http://schemas.microsoft.com/office/drawing/2014/main" xmlns="" id="{EAA5A682-A39A-410B-92FE-389585431473}"/>
                    </a:ext>
                  </a:extLst>
                </p:cNvPr>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a:solidFill>
                        <a:prstClr val="white"/>
                      </a:solidFill>
                      <a:latin typeface="Impact" panose="020B0806030902050204" pitchFamily="34" charset="0"/>
                      <a:ea typeface="等线" panose="02010600030101010101" pitchFamily="2" charset="-122"/>
                    </a:rPr>
                    <a:t>01</a:t>
                  </a:r>
                  <a:endParaRPr lang="zh-CN" altLang="en-US" sz="2700">
                    <a:solidFill>
                      <a:prstClr val="white"/>
                    </a:solidFill>
                    <a:latin typeface="Impact" panose="020B0806030902050204" pitchFamily="34" charset="0"/>
                    <a:ea typeface="等线" panose="02010600030101010101" pitchFamily="2" charset="-122"/>
                  </a:endParaRPr>
                </a:p>
              </p:txBody>
            </p:sp>
          </p:grpSp>
        </p:grpSp>
        <p:grpSp>
          <p:nvGrpSpPr>
            <p:cNvPr id="6" name="组合 5">
              <a:extLst>
                <a:ext uri="{FF2B5EF4-FFF2-40B4-BE49-F238E27FC236}">
                  <a16:creationId xmlns:a16="http://schemas.microsoft.com/office/drawing/2014/main" xmlns="" id="{316D7335-608B-4B78-8DF7-5B5E6B76A030}"/>
                </a:ext>
              </a:extLst>
            </p:cNvPr>
            <p:cNvGrpSpPr/>
            <p:nvPr/>
          </p:nvGrpSpPr>
          <p:grpSpPr>
            <a:xfrm>
              <a:off x="13104561" y="5309065"/>
              <a:ext cx="11824191" cy="1120073"/>
              <a:chOff x="8691501" y="5977518"/>
              <a:chExt cx="11824191" cy="1120073"/>
            </a:xfrm>
          </p:grpSpPr>
          <p:grpSp>
            <p:nvGrpSpPr>
              <p:cNvPr id="16" name="Group 2">
                <a:extLst>
                  <a:ext uri="{FF2B5EF4-FFF2-40B4-BE49-F238E27FC236}">
                    <a16:creationId xmlns:a16="http://schemas.microsoft.com/office/drawing/2014/main" xmlns="" id="{45830347-B75E-4B25-B8E5-B2439113DE4F}"/>
                  </a:ext>
                </a:extLst>
              </p:cNvPr>
              <p:cNvGrpSpPr/>
              <p:nvPr/>
            </p:nvGrpSpPr>
            <p:grpSpPr>
              <a:xfrm>
                <a:off x="10459640" y="6043991"/>
                <a:ext cx="10056052" cy="1052560"/>
                <a:chOff x="7719190" y="7039332"/>
                <a:chExt cx="10056052" cy="1052560"/>
              </a:xfrm>
            </p:grpSpPr>
            <p:sp>
              <p:nvSpPr>
                <p:cNvPr id="17" name="TextBox 102">
                  <a:extLst>
                    <a:ext uri="{FF2B5EF4-FFF2-40B4-BE49-F238E27FC236}">
                      <a16:creationId xmlns:a16="http://schemas.microsoft.com/office/drawing/2014/main" xmlns="" id="{29151077-77CC-4DFE-A7FF-81E89944835F}"/>
                    </a:ext>
                  </a:extLst>
                </p:cNvPr>
                <p:cNvSpPr txBox="1"/>
                <p:nvPr/>
              </p:nvSpPr>
              <p:spPr>
                <a:xfrm>
                  <a:off x="7719190" y="7039332"/>
                  <a:ext cx="10056052" cy="1052560"/>
                </a:xfrm>
                <a:prstGeom prst="rect">
                  <a:avLst/>
                </a:prstGeom>
                <a:noFill/>
              </p:spPr>
              <p:txBody>
                <a:bodyPr wrap="square" lIns="109710" tIns="54855" rIns="109710" bIns="54855" rtlCol="0">
                  <a:spAutoFit/>
                </a:bodyPr>
                <a:lstStyle/>
                <a:p>
                  <a:pPr algn="just" defTabSz="914217"/>
                  <a:r>
                    <a:rPr lang="zh-CN" altLang="en-US" sz="2700">
                      <a:solidFill>
                        <a:srgbClr val="445469"/>
                      </a:solidFill>
                      <a:latin typeface="思源黑体 CN Medium" panose="020B0600000000000000" pitchFamily="34" charset="-122"/>
                      <a:ea typeface="思源黑体 CN Medium"/>
                    </a:rPr>
                    <a:t>基本算法</a:t>
                  </a:r>
                  <a:endParaRPr lang="en-US" altLang="zh-CN" sz="2700">
                    <a:solidFill>
                      <a:srgbClr val="445469"/>
                    </a:solidFill>
                    <a:latin typeface="思源黑体 CN Medium" panose="020B0600000000000000" pitchFamily="34" charset="-122"/>
                    <a:ea typeface="思源黑体 CN Medium"/>
                  </a:endParaRPr>
                </a:p>
              </p:txBody>
            </p:sp>
            <p:sp>
              <p:nvSpPr>
                <p:cNvPr id="18" name="Round Same Side Corner Rectangle 113">
                  <a:extLst>
                    <a:ext uri="{FF2B5EF4-FFF2-40B4-BE49-F238E27FC236}">
                      <a16:creationId xmlns:a16="http://schemas.microsoft.com/office/drawing/2014/main" xmlns="" id="{ED95AED4-FDB8-4976-B345-F3EB9309C558}"/>
                    </a:ext>
                  </a:extLst>
                </p:cNvPr>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grpSp>
            <p:nvGrpSpPr>
              <p:cNvPr id="63" name="组合 62">
                <a:extLst>
                  <a:ext uri="{FF2B5EF4-FFF2-40B4-BE49-F238E27FC236}">
                    <a16:creationId xmlns:a16="http://schemas.microsoft.com/office/drawing/2014/main" xmlns="" id="{3318BD0C-0757-4EC4-AE84-2EB0C59E9647}"/>
                  </a:ext>
                </a:extLst>
              </p:cNvPr>
              <p:cNvGrpSpPr/>
              <p:nvPr/>
            </p:nvGrpSpPr>
            <p:grpSpPr>
              <a:xfrm>
                <a:off x="8691501" y="5977518"/>
                <a:ext cx="1286235" cy="1120073"/>
                <a:chOff x="8668208" y="4089550"/>
                <a:chExt cx="1286235" cy="1120073"/>
              </a:xfrm>
            </p:grpSpPr>
            <p:sp>
              <p:nvSpPr>
                <p:cNvPr id="64" name="矩形 63">
                  <a:extLst>
                    <a:ext uri="{FF2B5EF4-FFF2-40B4-BE49-F238E27FC236}">
                      <a16:creationId xmlns:a16="http://schemas.microsoft.com/office/drawing/2014/main" xmlns="" id="{18600742-75A7-4211-ADD7-6CF91121A297}"/>
                    </a:ext>
                  </a:extLst>
                </p:cNvPr>
                <p:cNvSpPr/>
                <p:nvPr/>
              </p:nvSpPr>
              <p:spPr>
                <a:xfrm rot="2700000">
                  <a:off x="8668208" y="4089550"/>
                  <a:ext cx="1115167" cy="1115167"/>
                </a:xfrm>
                <a:prstGeom prst="rect">
                  <a:avLst/>
                </a:prstGeom>
                <a:solidFill>
                  <a:srgbClr val="7EB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5" name="文本框 64">
                  <a:extLst>
                    <a:ext uri="{FF2B5EF4-FFF2-40B4-BE49-F238E27FC236}">
                      <a16:creationId xmlns:a16="http://schemas.microsoft.com/office/drawing/2014/main" xmlns="" id="{F6401AB5-7968-42C9-8439-9EE23A6F7B11}"/>
                    </a:ext>
                  </a:extLst>
                </p:cNvPr>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a:solidFill>
                        <a:prstClr val="white"/>
                      </a:solidFill>
                      <a:latin typeface="Impact" panose="020B0806030902050204" pitchFamily="34" charset="0"/>
                      <a:ea typeface="等线" panose="02010600030101010101" pitchFamily="2" charset="-122"/>
                    </a:rPr>
                    <a:t>02</a:t>
                  </a:r>
                  <a:endParaRPr lang="zh-CN" altLang="en-US" sz="2700">
                    <a:solidFill>
                      <a:prstClr val="white"/>
                    </a:solidFill>
                    <a:latin typeface="Impact" panose="020B0806030902050204" pitchFamily="34" charset="0"/>
                    <a:ea typeface="等线" panose="02010600030101010101" pitchFamily="2" charset="-122"/>
                  </a:endParaRPr>
                </a:p>
              </p:txBody>
            </p:sp>
          </p:grpSp>
        </p:grpSp>
        <p:grpSp>
          <p:nvGrpSpPr>
            <p:cNvPr id="7" name="组合 6">
              <a:extLst>
                <a:ext uri="{FF2B5EF4-FFF2-40B4-BE49-F238E27FC236}">
                  <a16:creationId xmlns:a16="http://schemas.microsoft.com/office/drawing/2014/main" xmlns="" id="{D25019E9-47AC-4EE7-B2DB-4CB15C31E899}"/>
                </a:ext>
              </a:extLst>
            </p:cNvPr>
            <p:cNvGrpSpPr/>
            <p:nvPr/>
          </p:nvGrpSpPr>
          <p:grpSpPr>
            <a:xfrm>
              <a:off x="13104561" y="7197033"/>
              <a:ext cx="11841448" cy="1220233"/>
              <a:chOff x="8691501" y="7865486"/>
              <a:chExt cx="11841448" cy="1220233"/>
            </a:xfrm>
          </p:grpSpPr>
          <p:grpSp>
            <p:nvGrpSpPr>
              <p:cNvPr id="20" name="Group 3">
                <a:extLst>
                  <a:ext uri="{FF2B5EF4-FFF2-40B4-BE49-F238E27FC236}">
                    <a16:creationId xmlns:a16="http://schemas.microsoft.com/office/drawing/2014/main" xmlns="" id="{1013FCD9-7A34-486F-9C7B-B7D559EF76F7}"/>
                  </a:ext>
                </a:extLst>
              </p:cNvPr>
              <p:cNvGrpSpPr/>
              <p:nvPr/>
            </p:nvGrpSpPr>
            <p:grpSpPr>
              <a:xfrm>
                <a:off x="10476897" y="8033159"/>
                <a:ext cx="10056052" cy="1052560"/>
                <a:chOff x="7736447" y="8551882"/>
                <a:chExt cx="10056052" cy="1052560"/>
              </a:xfrm>
            </p:grpSpPr>
            <p:sp>
              <p:nvSpPr>
                <p:cNvPr id="21" name="TextBox 110">
                  <a:extLst>
                    <a:ext uri="{FF2B5EF4-FFF2-40B4-BE49-F238E27FC236}">
                      <a16:creationId xmlns:a16="http://schemas.microsoft.com/office/drawing/2014/main" xmlns="" id="{C92E8B7C-C63A-4D9E-A525-0D009006B0CB}"/>
                    </a:ext>
                  </a:extLst>
                </p:cNvPr>
                <p:cNvSpPr txBox="1"/>
                <p:nvPr/>
              </p:nvSpPr>
              <p:spPr>
                <a:xfrm>
                  <a:off x="7736447" y="8551882"/>
                  <a:ext cx="10056052" cy="1052560"/>
                </a:xfrm>
                <a:prstGeom prst="rect">
                  <a:avLst/>
                </a:prstGeom>
                <a:noFill/>
              </p:spPr>
              <p:txBody>
                <a:bodyPr wrap="square" lIns="109710" tIns="54855" rIns="109710" bIns="54855" rtlCol="0">
                  <a:spAutoFit/>
                </a:bodyPr>
                <a:lstStyle/>
                <a:p>
                  <a:pPr algn="just" defTabSz="914217"/>
                  <a:r>
                    <a:rPr lang="en-US" altLang="zh-CN" sz="2700">
                      <a:solidFill>
                        <a:srgbClr val="445469"/>
                      </a:solidFill>
                      <a:latin typeface="思源黑体 CN Medium" panose="020B0600000000000000" pitchFamily="34" charset="-122"/>
                      <a:ea typeface="思源黑体 CN Medium"/>
                    </a:rPr>
                    <a:t>Johnson</a:t>
                  </a:r>
                  <a:r>
                    <a:rPr lang="zh-CN" altLang="en-US" sz="2700">
                      <a:solidFill>
                        <a:srgbClr val="445469"/>
                      </a:solidFill>
                      <a:latin typeface="思源黑体 CN Medium" panose="020B0600000000000000" pitchFamily="34" charset="-122"/>
                      <a:ea typeface="思源黑体 CN Medium"/>
                    </a:rPr>
                    <a:t>全源最短路</a:t>
                  </a:r>
                  <a:endParaRPr lang="en-US" altLang="zh-CN" sz="2700">
                    <a:solidFill>
                      <a:srgbClr val="445469"/>
                    </a:solidFill>
                    <a:latin typeface="思源黑体 CN Medium" panose="020B0600000000000000" pitchFamily="34" charset="-122"/>
                    <a:ea typeface="思源黑体 CN Medium"/>
                  </a:endParaRPr>
                </a:p>
              </p:txBody>
            </p:sp>
            <p:sp>
              <p:nvSpPr>
                <p:cNvPr id="22" name="Round Same Side Corner Rectangle 114">
                  <a:extLst>
                    <a:ext uri="{FF2B5EF4-FFF2-40B4-BE49-F238E27FC236}">
                      <a16:creationId xmlns:a16="http://schemas.microsoft.com/office/drawing/2014/main" xmlns="" id="{B951B8FA-F7B5-4913-88A8-C23FD48F7F8F}"/>
                    </a:ext>
                  </a:extLst>
                </p:cNvPr>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grpSp>
            <p:nvGrpSpPr>
              <p:cNvPr id="66" name="组合 65">
                <a:extLst>
                  <a:ext uri="{FF2B5EF4-FFF2-40B4-BE49-F238E27FC236}">
                    <a16:creationId xmlns:a16="http://schemas.microsoft.com/office/drawing/2014/main" xmlns="" id="{06BBC8A5-6842-4FB4-BE25-66FCCAF96DA7}"/>
                  </a:ext>
                </a:extLst>
              </p:cNvPr>
              <p:cNvGrpSpPr/>
              <p:nvPr/>
            </p:nvGrpSpPr>
            <p:grpSpPr>
              <a:xfrm>
                <a:off x="8691501" y="7865486"/>
                <a:ext cx="1286235" cy="1120073"/>
                <a:chOff x="8668208" y="4089550"/>
                <a:chExt cx="1286235" cy="1120073"/>
              </a:xfrm>
            </p:grpSpPr>
            <p:sp>
              <p:nvSpPr>
                <p:cNvPr id="67" name="矩形 66">
                  <a:extLst>
                    <a:ext uri="{FF2B5EF4-FFF2-40B4-BE49-F238E27FC236}">
                      <a16:creationId xmlns:a16="http://schemas.microsoft.com/office/drawing/2014/main" xmlns="" id="{D72A6E6D-1ECE-40B4-827F-0C3696653757}"/>
                    </a:ext>
                  </a:extLst>
                </p:cNvPr>
                <p:cNvSpPr/>
                <p:nvPr/>
              </p:nvSpPr>
              <p:spPr>
                <a:xfrm rot="2700000">
                  <a:off x="8668208" y="4089550"/>
                  <a:ext cx="1115167" cy="1115167"/>
                </a:xfrm>
                <a:prstGeom prst="rect">
                  <a:avLst/>
                </a:prstGeom>
                <a:solidFill>
                  <a:srgbClr val="202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8" name="文本框 67">
                  <a:extLst>
                    <a:ext uri="{FF2B5EF4-FFF2-40B4-BE49-F238E27FC236}">
                      <a16:creationId xmlns:a16="http://schemas.microsoft.com/office/drawing/2014/main" xmlns="" id="{D831181A-43F1-48BD-B558-E634A093588D}"/>
                    </a:ext>
                  </a:extLst>
                </p:cNvPr>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a:solidFill>
                        <a:prstClr val="white"/>
                      </a:solidFill>
                      <a:latin typeface="Impact" panose="020B0806030902050204" pitchFamily="34" charset="0"/>
                      <a:ea typeface="等线" panose="02010600030101010101" pitchFamily="2" charset="-122"/>
                    </a:rPr>
                    <a:t>03</a:t>
                  </a:r>
                  <a:endParaRPr lang="zh-CN" altLang="en-US" sz="2700">
                    <a:solidFill>
                      <a:prstClr val="white"/>
                    </a:solidFill>
                    <a:latin typeface="Impact" panose="020B0806030902050204" pitchFamily="34" charset="0"/>
                    <a:ea typeface="等线" panose="02010600030101010101" pitchFamily="2" charset="-122"/>
                  </a:endParaRPr>
                </a:p>
              </p:txBody>
            </p:sp>
          </p:grpSp>
        </p:grpSp>
        <p:grpSp>
          <p:nvGrpSpPr>
            <p:cNvPr id="8" name="组合 7">
              <a:extLst>
                <a:ext uri="{FF2B5EF4-FFF2-40B4-BE49-F238E27FC236}">
                  <a16:creationId xmlns:a16="http://schemas.microsoft.com/office/drawing/2014/main" xmlns="" id="{A6685BB0-45DA-4CCB-BEAF-3C31B483A235}"/>
                </a:ext>
              </a:extLst>
            </p:cNvPr>
            <p:cNvGrpSpPr/>
            <p:nvPr/>
          </p:nvGrpSpPr>
          <p:grpSpPr>
            <a:xfrm>
              <a:off x="13104561" y="9085002"/>
              <a:ext cx="11824191" cy="1253690"/>
              <a:chOff x="8691501" y="9753455"/>
              <a:chExt cx="11824191" cy="1253690"/>
            </a:xfrm>
          </p:grpSpPr>
          <p:grpSp>
            <p:nvGrpSpPr>
              <p:cNvPr id="46" name="Group 4">
                <a:extLst>
                  <a:ext uri="{FF2B5EF4-FFF2-40B4-BE49-F238E27FC236}">
                    <a16:creationId xmlns:a16="http://schemas.microsoft.com/office/drawing/2014/main" xmlns="" id="{60ADDFC9-6D6D-4956-9A47-DC223941DE0D}"/>
                  </a:ext>
                </a:extLst>
              </p:cNvPr>
              <p:cNvGrpSpPr/>
              <p:nvPr/>
            </p:nvGrpSpPr>
            <p:grpSpPr>
              <a:xfrm>
                <a:off x="10459641" y="9954586"/>
                <a:ext cx="10056051" cy="1052559"/>
                <a:chOff x="7719190" y="9928653"/>
                <a:chExt cx="10056051" cy="1052559"/>
              </a:xfrm>
            </p:grpSpPr>
            <p:sp>
              <p:nvSpPr>
                <p:cNvPr id="48" name="TextBox 111">
                  <a:extLst>
                    <a:ext uri="{FF2B5EF4-FFF2-40B4-BE49-F238E27FC236}">
                      <a16:creationId xmlns:a16="http://schemas.microsoft.com/office/drawing/2014/main" xmlns="" id="{7B04A7CA-3DE8-422A-B1CB-6C696AA3BC11}"/>
                    </a:ext>
                  </a:extLst>
                </p:cNvPr>
                <p:cNvSpPr txBox="1"/>
                <p:nvPr/>
              </p:nvSpPr>
              <p:spPr>
                <a:xfrm>
                  <a:off x="7719190" y="9928653"/>
                  <a:ext cx="10056051" cy="1052559"/>
                </a:xfrm>
                <a:prstGeom prst="rect">
                  <a:avLst/>
                </a:prstGeom>
                <a:noFill/>
              </p:spPr>
              <p:txBody>
                <a:bodyPr wrap="square" lIns="109710" tIns="54855" rIns="109710" bIns="54855" rtlCol="0">
                  <a:spAutoFit/>
                </a:bodyPr>
                <a:lstStyle/>
                <a:p>
                  <a:pPr algn="just" defTabSz="914217"/>
                  <a:r>
                    <a:rPr lang="zh-CN" altLang="en-US" sz="2700" dirty="0">
                      <a:solidFill>
                        <a:srgbClr val="445469"/>
                      </a:solidFill>
                      <a:latin typeface="思源黑体 CN Medium" panose="020B0600000000000000" pitchFamily="34" charset="-122"/>
                      <a:ea typeface="思源黑体 CN Medium"/>
                    </a:rPr>
                    <a:t>练习题</a:t>
                  </a:r>
                  <a:endParaRPr lang="en-US" altLang="zh-CN" sz="2700" dirty="0">
                    <a:solidFill>
                      <a:srgbClr val="445469"/>
                    </a:solidFill>
                    <a:latin typeface="思源黑体 CN Medium" panose="020B0600000000000000" pitchFamily="34" charset="-122"/>
                    <a:ea typeface="思源黑体 CN Medium"/>
                  </a:endParaRPr>
                </a:p>
              </p:txBody>
            </p:sp>
            <p:sp>
              <p:nvSpPr>
                <p:cNvPr id="49" name="Round Same Side Corner Rectangle 115">
                  <a:extLst>
                    <a:ext uri="{FF2B5EF4-FFF2-40B4-BE49-F238E27FC236}">
                      <a16:creationId xmlns:a16="http://schemas.microsoft.com/office/drawing/2014/main" xmlns="" id="{6E75A722-DE0D-49A9-BD25-5A2664DFCEF6}"/>
                    </a:ext>
                  </a:extLst>
                </p:cNvPr>
                <p:cNvSpPr/>
                <p:nvPr/>
              </p:nvSpPr>
              <p:spPr>
                <a:xfrm rot="10800000" flipH="1">
                  <a:off x="7736447" y="9992193"/>
                  <a:ext cx="109697" cy="913591"/>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grpSp>
            <p:nvGrpSpPr>
              <p:cNvPr id="69" name="组合 68">
                <a:extLst>
                  <a:ext uri="{FF2B5EF4-FFF2-40B4-BE49-F238E27FC236}">
                    <a16:creationId xmlns:a16="http://schemas.microsoft.com/office/drawing/2014/main" xmlns="" id="{D5D8E361-6626-4453-BB24-77905D8495BD}"/>
                  </a:ext>
                </a:extLst>
              </p:cNvPr>
              <p:cNvGrpSpPr/>
              <p:nvPr/>
            </p:nvGrpSpPr>
            <p:grpSpPr>
              <a:xfrm>
                <a:off x="8691501" y="9753455"/>
                <a:ext cx="1286235" cy="1120073"/>
                <a:chOff x="8668208" y="4089550"/>
                <a:chExt cx="1286235" cy="1120073"/>
              </a:xfrm>
            </p:grpSpPr>
            <p:sp>
              <p:nvSpPr>
                <p:cNvPr id="70" name="矩形 69">
                  <a:extLst>
                    <a:ext uri="{FF2B5EF4-FFF2-40B4-BE49-F238E27FC236}">
                      <a16:creationId xmlns:a16="http://schemas.microsoft.com/office/drawing/2014/main" xmlns="" id="{D71AF2DE-D30C-4808-8B4E-CA902B86AB93}"/>
                    </a:ext>
                  </a:extLst>
                </p:cNvPr>
                <p:cNvSpPr/>
                <p:nvPr/>
              </p:nvSpPr>
              <p:spPr>
                <a:xfrm rot="2700000">
                  <a:off x="8668208" y="4089550"/>
                  <a:ext cx="1115167" cy="1115167"/>
                </a:xfrm>
                <a:prstGeom prst="rect">
                  <a:avLst/>
                </a:prstGeom>
                <a:solidFill>
                  <a:srgbClr val="EC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71" name="文本框 70">
                  <a:extLst>
                    <a:ext uri="{FF2B5EF4-FFF2-40B4-BE49-F238E27FC236}">
                      <a16:creationId xmlns:a16="http://schemas.microsoft.com/office/drawing/2014/main" xmlns="" id="{5763D80B-6206-4429-A8CD-712AE998A899}"/>
                    </a:ext>
                  </a:extLst>
                </p:cNvPr>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a:solidFill>
                        <a:prstClr val="white"/>
                      </a:solidFill>
                      <a:latin typeface="Impact" panose="020B0806030902050204" pitchFamily="34" charset="0"/>
                      <a:ea typeface="等线" panose="02010600030101010101" pitchFamily="2" charset="-122"/>
                    </a:rPr>
                    <a:t>04</a:t>
                  </a:r>
                  <a:endParaRPr lang="zh-CN" altLang="en-US" sz="2700">
                    <a:solidFill>
                      <a:prstClr val="white"/>
                    </a:solidFill>
                    <a:latin typeface="Impact" panose="020B0806030902050204" pitchFamily="34" charset="0"/>
                    <a:ea typeface="等线" panose="02010600030101010101" pitchFamily="2" charset="-122"/>
                  </a:endParaRPr>
                </a:p>
              </p:txBody>
            </p:sp>
          </p:grpSp>
        </p:grpSp>
      </p:grpSp>
      <p:grpSp>
        <p:nvGrpSpPr>
          <p:cNvPr id="28" name="组合 27">
            <a:extLst>
              <a:ext uri="{FF2B5EF4-FFF2-40B4-BE49-F238E27FC236}">
                <a16:creationId xmlns:a16="http://schemas.microsoft.com/office/drawing/2014/main" xmlns="" id="{4AF281B0-E17D-4349-85A1-490E177DBCE8}"/>
              </a:ext>
            </a:extLst>
          </p:cNvPr>
          <p:cNvGrpSpPr/>
          <p:nvPr/>
        </p:nvGrpSpPr>
        <p:grpSpPr>
          <a:xfrm>
            <a:off x="2482017" y="2728158"/>
            <a:ext cx="2663073" cy="1474766"/>
            <a:chOff x="3443010" y="4821543"/>
            <a:chExt cx="5326146" cy="2949530"/>
          </a:xfrm>
        </p:grpSpPr>
        <p:grpSp>
          <p:nvGrpSpPr>
            <p:cNvPr id="13" name="组合 12">
              <a:extLst>
                <a:ext uri="{FF2B5EF4-FFF2-40B4-BE49-F238E27FC236}">
                  <a16:creationId xmlns:a16="http://schemas.microsoft.com/office/drawing/2014/main" xmlns="" id="{C4E4F904-BBD1-4D33-93F6-C4D0C2D64DE0}"/>
                </a:ext>
              </a:extLst>
            </p:cNvPr>
            <p:cNvGrpSpPr/>
            <p:nvPr/>
          </p:nvGrpSpPr>
          <p:grpSpPr>
            <a:xfrm>
              <a:off x="3443010" y="5033549"/>
              <a:ext cx="1947653" cy="1948161"/>
              <a:chOff x="4067897" y="6241990"/>
              <a:chExt cx="1354131" cy="1354484"/>
            </a:xfrm>
          </p:grpSpPr>
          <p:sp>
            <p:nvSpPr>
              <p:cNvPr id="37" name="Freeform 9">
                <a:extLst>
                  <a:ext uri="{FF2B5EF4-FFF2-40B4-BE49-F238E27FC236}">
                    <a16:creationId xmlns:a16="http://schemas.microsoft.com/office/drawing/2014/main" xmlns="" id="{8DA4FED4-881D-4CF6-AFB5-4E6674078D23}"/>
                  </a:ext>
                </a:extLst>
              </p:cNvPr>
              <p:cNvSpPr>
                <a:spLocks noEditPoints="1"/>
              </p:cNvSpPr>
              <p:nvPr/>
            </p:nvSpPr>
            <p:spPr bwMode="auto">
              <a:xfrm>
                <a:off x="4067897" y="6241990"/>
                <a:ext cx="1354131" cy="1354484"/>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51 h 1024"/>
                  <a:gd name="T12" fmla="*/ 73 w 1024"/>
                  <a:gd name="T13" fmla="*/ 512 h 1024"/>
                  <a:gd name="T14" fmla="*/ 512 w 1024"/>
                  <a:gd name="T15" fmla="*/ 73 h 1024"/>
                  <a:gd name="T16" fmla="*/ 951 w 1024"/>
                  <a:gd name="T17" fmla="*/ 512 h 1024"/>
                  <a:gd name="T18" fmla="*/ 512 w 1024"/>
                  <a:gd name="T19" fmla="*/ 95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29" y="0"/>
                      <a:pt x="0" y="229"/>
                      <a:pt x="0" y="512"/>
                    </a:cubicBezTo>
                    <a:cubicBezTo>
                      <a:pt x="0" y="795"/>
                      <a:pt x="229" y="1024"/>
                      <a:pt x="512" y="1024"/>
                    </a:cubicBezTo>
                    <a:cubicBezTo>
                      <a:pt x="795" y="1024"/>
                      <a:pt x="1024" y="795"/>
                      <a:pt x="1024" y="512"/>
                    </a:cubicBezTo>
                    <a:cubicBezTo>
                      <a:pt x="1024" y="229"/>
                      <a:pt x="795" y="0"/>
                      <a:pt x="512" y="0"/>
                    </a:cubicBezTo>
                    <a:close/>
                    <a:moveTo>
                      <a:pt x="512" y="951"/>
                    </a:moveTo>
                    <a:cubicBezTo>
                      <a:pt x="270" y="951"/>
                      <a:pt x="73" y="754"/>
                      <a:pt x="73" y="512"/>
                    </a:cubicBezTo>
                    <a:cubicBezTo>
                      <a:pt x="73" y="270"/>
                      <a:pt x="270" y="73"/>
                      <a:pt x="512" y="73"/>
                    </a:cubicBezTo>
                    <a:cubicBezTo>
                      <a:pt x="754" y="73"/>
                      <a:pt x="951" y="270"/>
                      <a:pt x="951" y="512"/>
                    </a:cubicBezTo>
                    <a:cubicBezTo>
                      <a:pt x="951" y="754"/>
                      <a:pt x="754" y="951"/>
                      <a:pt x="512" y="951"/>
                    </a:cubicBezTo>
                    <a:close/>
                  </a:path>
                </a:pathLst>
              </a:custGeom>
              <a:solidFill>
                <a:srgbClr val="445469"/>
              </a:solidFill>
              <a:ln>
                <a:noFill/>
              </a:ln>
              <a:extLst>
                <a:ext uri="{91240B29-F687-4F45-9708-019B960494DF}">
                  <a14:hiddenLine xmlns:a14="http://schemas.microsoft.com/office/drawing/2010/main" w="9525">
                    <a:solidFill>
                      <a:srgbClr val="000000"/>
                    </a:solidFill>
                    <a:round/>
                    <a:headEnd/>
                    <a:tailEnd/>
                  </a14:hiddenLine>
                </a:ext>
              </a:extLst>
            </p:spPr>
            <p:txBody>
              <a:bodyPr lIns="91422" tIns="45711" rIns="91422" bIns="45711"/>
              <a:lstStyle/>
              <a:p>
                <a:pPr defTabSz="914217">
                  <a:defRPr/>
                </a:pPr>
                <a:endParaRPr lang="id-ID">
                  <a:solidFill>
                    <a:srgbClr val="445469"/>
                  </a:solidFill>
                  <a:latin typeface="Arial Black"/>
                  <a:ea typeface="思源黑体 CN Medium"/>
                </a:endParaRPr>
              </a:p>
            </p:txBody>
          </p:sp>
          <p:grpSp>
            <p:nvGrpSpPr>
              <p:cNvPr id="38" name="Group 130">
                <a:extLst>
                  <a:ext uri="{FF2B5EF4-FFF2-40B4-BE49-F238E27FC236}">
                    <a16:creationId xmlns:a16="http://schemas.microsoft.com/office/drawing/2014/main" xmlns="" id="{3646628F-14CE-4A06-8F5E-99875D987051}"/>
                  </a:ext>
                </a:extLst>
              </p:cNvPr>
              <p:cNvGrpSpPr/>
              <p:nvPr/>
            </p:nvGrpSpPr>
            <p:grpSpPr>
              <a:xfrm>
                <a:off x="4536440" y="6709811"/>
                <a:ext cx="418732" cy="418841"/>
                <a:chOff x="6350" y="4763"/>
                <a:chExt cx="2898775" cy="2898776"/>
              </a:xfrm>
              <a:solidFill>
                <a:srgbClr val="445469"/>
              </a:solidFill>
            </p:grpSpPr>
            <p:sp>
              <p:nvSpPr>
                <p:cNvPr id="39" name="Freeform 131">
                  <a:extLst>
                    <a:ext uri="{FF2B5EF4-FFF2-40B4-BE49-F238E27FC236}">
                      <a16:creationId xmlns:a16="http://schemas.microsoft.com/office/drawing/2014/main" xmlns="" id="{45D68F3E-1EDD-45F8-B1CD-BD18B38542E5}"/>
                    </a:ext>
                  </a:extLst>
                </p:cNvPr>
                <p:cNvSpPr>
                  <a:spLocks/>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7">
                    <a:defRPr/>
                  </a:pPr>
                  <a:endParaRPr lang="id-ID">
                    <a:solidFill>
                      <a:srgbClr val="445469"/>
                    </a:solidFill>
                    <a:latin typeface="Arial Black"/>
                    <a:ea typeface="思源黑体 CN Medium"/>
                  </a:endParaRPr>
                </a:p>
              </p:txBody>
            </p:sp>
            <p:sp>
              <p:nvSpPr>
                <p:cNvPr id="40" name="Freeform 132">
                  <a:extLst>
                    <a:ext uri="{FF2B5EF4-FFF2-40B4-BE49-F238E27FC236}">
                      <a16:creationId xmlns:a16="http://schemas.microsoft.com/office/drawing/2014/main" xmlns="" id="{72C952DE-8C7D-45CE-BC44-6D056AE00EAF}"/>
                    </a:ext>
                  </a:extLst>
                </p:cNvPr>
                <p:cNvSpPr>
                  <a:spLocks/>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7">
                    <a:defRPr/>
                  </a:pPr>
                  <a:endParaRPr lang="id-ID">
                    <a:solidFill>
                      <a:srgbClr val="445469"/>
                    </a:solidFill>
                    <a:latin typeface="Arial Black"/>
                    <a:ea typeface="思源黑体 CN Medium"/>
                  </a:endParaRPr>
                </a:p>
              </p:txBody>
            </p:sp>
            <p:sp>
              <p:nvSpPr>
                <p:cNvPr id="41" name="Freeform 162">
                  <a:extLst>
                    <a:ext uri="{FF2B5EF4-FFF2-40B4-BE49-F238E27FC236}">
                      <a16:creationId xmlns:a16="http://schemas.microsoft.com/office/drawing/2014/main" xmlns="" id="{26B56C6F-800F-4F8B-8CA7-1CBD7132EEF6}"/>
                    </a:ext>
                  </a:extLst>
                </p:cNvPr>
                <p:cNvSpPr>
                  <a:spLocks/>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7">
                    <a:defRPr/>
                  </a:pPr>
                  <a:endParaRPr lang="id-ID">
                    <a:solidFill>
                      <a:srgbClr val="445469"/>
                    </a:solidFill>
                    <a:latin typeface="Arial Black"/>
                    <a:ea typeface="思源黑体 CN Medium"/>
                  </a:endParaRPr>
                </a:p>
              </p:txBody>
            </p:sp>
            <p:sp>
              <p:nvSpPr>
                <p:cNvPr id="42" name="Freeform 8">
                  <a:extLst>
                    <a:ext uri="{FF2B5EF4-FFF2-40B4-BE49-F238E27FC236}">
                      <a16:creationId xmlns:a16="http://schemas.microsoft.com/office/drawing/2014/main" xmlns="" id="{0F9CFE66-30CB-49D2-A88C-F2E849049774}"/>
                    </a:ext>
                  </a:extLst>
                </p:cNvPr>
                <p:cNvSpPr>
                  <a:spLocks/>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7">
                    <a:defRPr/>
                  </a:pPr>
                  <a:endParaRPr lang="id-ID">
                    <a:solidFill>
                      <a:srgbClr val="445469"/>
                    </a:solidFill>
                    <a:latin typeface="Arial Black"/>
                    <a:ea typeface="思源黑体 CN Medium"/>
                  </a:endParaRPr>
                </a:p>
              </p:txBody>
            </p:sp>
            <p:sp>
              <p:nvSpPr>
                <p:cNvPr id="43" name="Freeform 9">
                  <a:extLst>
                    <a:ext uri="{FF2B5EF4-FFF2-40B4-BE49-F238E27FC236}">
                      <a16:creationId xmlns:a16="http://schemas.microsoft.com/office/drawing/2014/main" xmlns="" id="{793FF457-EA1C-463E-B00E-EF86210D3E51}"/>
                    </a:ext>
                  </a:extLst>
                </p:cNvPr>
                <p:cNvSpPr>
                  <a:spLocks/>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7">
                    <a:defRPr/>
                  </a:pPr>
                  <a:endParaRPr lang="id-ID">
                    <a:solidFill>
                      <a:srgbClr val="445469"/>
                    </a:solidFill>
                    <a:latin typeface="Arial Black"/>
                    <a:ea typeface="思源黑体 CN Medium"/>
                  </a:endParaRPr>
                </a:p>
              </p:txBody>
            </p:sp>
            <p:sp>
              <p:nvSpPr>
                <p:cNvPr id="44" name="Freeform 10">
                  <a:extLst>
                    <a:ext uri="{FF2B5EF4-FFF2-40B4-BE49-F238E27FC236}">
                      <a16:creationId xmlns:a16="http://schemas.microsoft.com/office/drawing/2014/main" xmlns="" id="{DBAC6BB8-95B4-4050-9958-FFCA5A1FA58A}"/>
                    </a:ext>
                  </a:extLst>
                </p:cNvPr>
                <p:cNvSpPr>
                  <a:spLocks/>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7">
                    <a:defRPr/>
                  </a:pPr>
                  <a:endParaRPr lang="id-ID">
                    <a:solidFill>
                      <a:srgbClr val="445469"/>
                    </a:solidFill>
                    <a:latin typeface="Arial Black"/>
                    <a:ea typeface="思源黑体 CN Medium"/>
                  </a:endParaRPr>
                </a:p>
              </p:txBody>
            </p:sp>
          </p:grpSp>
        </p:grpSp>
        <p:sp>
          <p:nvSpPr>
            <p:cNvPr id="31" name="TextBox 72">
              <a:extLst>
                <a:ext uri="{FF2B5EF4-FFF2-40B4-BE49-F238E27FC236}">
                  <a16:creationId xmlns:a16="http://schemas.microsoft.com/office/drawing/2014/main" xmlns="" id="{C38B55E3-DC12-4540-A699-DFB04C5801DF}"/>
                </a:ext>
              </a:extLst>
            </p:cNvPr>
            <p:cNvSpPr txBox="1">
              <a:spLocks noChangeArrowheads="1"/>
            </p:cNvSpPr>
            <p:nvPr/>
          </p:nvSpPr>
          <p:spPr bwMode="auto">
            <a:xfrm>
              <a:off x="5608624" y="4821543"/>
              <a:ext cx="2949526"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5750" b="1">
                  <a:solidFill>
                    <a:srgbClr val="445469"/>
                  </a:solidFill>
                  <a:latin typeface="思源黑体 CN Bold"/>
                  <a:ea typeface="思源黑体 CN Bold"/>
                  <a:cs typeface="Lato Regular" charset="0"/>
                </a:rPr>
                <a:t>目录</a:t>
              </a:r>
              <a:endParaRPr lang="en-US" sz="5750" b="1">
                <a:solidFill>
                  <a:srgbClr val="445469"/>
                </a:solidFill>
                <a:latin typeface="思源黑体 CN Bold"/>
                <a:ea typeface="思源黑体 CN Bold"/>
                <a:cs typeface="Lato Regular" charset="0"/>
              </a:endParaRPr>
            </a:p>
          </p:txBody>
        </p:sp>
        <p:sp>
          <p:nvSpPr>
            <p:cNvPr id="72" name="文本框 71">
              <a:extLst>
                <a:ext uri="{FF2B5EF4-FFF2-40B4-BE49-F238E27FC236}">
                  <a16:creationId xmlns:a16="http://schemas.microsoft.com/office/drawing/2014/main" xmlns="" id="{F37B7A8C-CFB2-425E-86E1-092214C9C45F}"/>
                </a:ext>
              </a:extLst>
            </p:cNvPr>
            <p:cNvSpPr txBox="1"/>
            <p:nvPr/>
          </p:nvSpPr>
          <p:spPr>
            <a:xfrm>
              <a:off x="5651058" y="6478412"/>
              <a:ext cx="3118098" cy="1292661"/>
            </a:xfrm>
            <a:prstGeom prst="rect">
              <a:avLst/>
            </a:prstGeom>
            <a:noFill/>
          </p:spPr>
          <p:txBody>
            <a:bodyPr wrap="square" rtlCol="0">
              <a:spAutoFit/>
            </a:bodyPr>
            <a:lstStyle/>
            <a:p>
              <a:pPr defTabSz="457200">
                <a:defRPr/>
              </a:pPr>
              <a:r>
                <a:rPr lang="en-US" altLang="zh-CN">
                  <a:solidFill>
                    <a:srgbClr val="445469"/>
                  </a:solidFill>
                  <a:latin typeface="Arial Black"/>
                  <a:ea typeface="思源黑体 CN Heavy" panose="020B0A00000000000000" pitchFamily="34" charset="-122"/>
                </a:rPr>
                <a:t>CONTENTS</a:t>
              </a:r>
              <a:endParaRPr lang="zh-CN" altLang="en-US">
                <a:solidFill>
                  <a:srgbClr val="445469"/>
                </a:solidFill>
                <a:latin typeface="Arial Black"/>
                <a:ea typeface="思源黑体 CN Heavy" panose="020B0A00000000000000" pitchFamily="34" charset="-122"/>
              </a:endParaRPr>
            </a:p>
          </p:txBody>
        </p:sp>
      </p:grpSp>
    </p:spTree>
    <p:extLst>
      <p:ext uri="{BB962C8B-B14F-4D97-AF65-F5344CB8AC3E}">
        <p14:creationId xmlns:p14="http://schemas.microsoft.com/office/powerpoint/2010/main" val="2247600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110497" y="1225014"/>
            <a:ext cx="11490787" cy="1754326"/>
          </a:xfrm>
          <a:prstGeom prst="rect">
            <a:avLst/>
          </a:prstGeom>
          <a:noFill/>
        </p:spPr>
        <p:txBody>
          <a:bodyPr wrap="square" rtlCol="0">
            <a:spAutoFit/>
          </a:bodyPr>
          <a:lstStyle/>
          <a:p>
            <a:r>
              <a:rPr lang="en-US" altLang="zh-CN" sz="3600" b="1" dirty="0">
                <a:latin typeface="宋体" panose="02010600030101010101" pitchFamily="2" charset="-122"/>
                <a:ea typeface="宋体" panose="02010600030101010101" pitchFamily="2" charset="-122"/>
              </a:rPr>
              <a:t>Dijkstra</a:t>
            </a:r>
            <a:r>
              <a:rPr lang="zh-CN" altLang="en-US" sz="3600" b="1" dirty="0">
                <a:latin typeface="宋体" panose="02010600030101010101" pitchFamily="2" charset="-122"/>
                <a:ea typeface="宋体" panose="02010600030101010101" pitchFamily="2" charset="-122"/>
              </a:rPr>
              <a:t>算法优化</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zh-CN" altLang="en-US" sz="2400" b="1" i="0" dirty="0">
              <a:effectLst/>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xmlns="" id="{04044DF5-B6FD-1756-5D67-231D0A05415D}"/>
              </a:ext>
            </a:extLst>
          </p:cNvPr>
          <p:cNvPicPr>
            <a:picLocks noChangeAspect="1"/>
          </p:cNvPicPr>
          <p:nvPr/>
        </p:nvPicPr>
        <p:blipFill>
          <a:blip r:embed="rId3"/>
          <a:stretch>
            <a:fillRect/>
          </a:stretch>
        </p:blipFill>
        <p:spPr>
          <a:xfrm>
            <a:off x="6096000" y="2012375"/>
            <a:ext cx="6037625" cy="4388974"/>
          </a:xfrm>
          <a:prstGeom prst="rect">
            <a:avLst/>
          </a:prstGeom>
        </p:spPr>
      </p:pic>
      <p:pic>
        <p:nvPicPr>
          <p:cNvPr id="10" name="图片 9">
            <a:extLst>
              <a:ext uri="{FF2B5EF4-FFF2-40B4-BE49-F238E27FC236}">
                <a16:creationId xmlns:a16="http://schemas.microsoft.com/office/drawing/2014/main" xmlns="" id="{FDE02653-AA79-6144-C060-1DE724B4526C}"/>
              </a:ext>
            </a:extLst>
          </p:cNvPr>
          <p:cNvPicPr>
            <a:picLocks noChangeAspect="1"/>
          </p:cNvPicPr>
          <p:nvPr/>
        </p:nvPicPr>
        <p:blipFill>
          <a:blip r:embed="rId4"/>
          <a:stretch>
            <a:fillRect/>
          </a:stretch>
        </p:blipFill>
        <p:spPr>
          <a:xfrm>
            <a:off x="110497" y="2102177"/>
            <a:ext cx="5936164" cy="3092647"/>
          </a:xfrm>
          <a:prstGeom prst="rect">
            <a:avLst/>
          </a:prstGeom>
        </p:spPr>
      </p:pic>
    </p:spTree>
    <p:extLst>
      <p:ext uri="{BB962C8B-B14F-4D97-AF65-F5344CB8AC3E}">
        <p14:creationId xmlns:p14="http://schemas.microsoft.com/office/powerpoint/2010/main" val="33034541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3">
            <a:extLst>
              <a:ext uri="{FF2B5EF4-FFF2-40B4-BE49-F238E27FC236}">
                <a16:creationId xmlns:a16="http://schemas.microsoft.com/office/drawing/2014/main" xmlns="" id="{BEE0DB7D-35B1-4D76-8923-A8846A04E709}"/>
              </a:ext>
            </a:extLst>
          </p:cNvPr>
          <p:cNvGrpSpPr/>
          <p:nvPr/>
        </p:nvGrpSpPr>
        <p:grpSpPr>
          <a:xfrm>
            <a:off x="717055" y="294891"/>
            <a:ext cx="6735797" cy="618613"/>
            <a:chOff x="7619717" y="8343293"/>
            <a:chExt cx="4245338" cy="2207157"/>
          </a:xfrm>
        </p:grpSpPr>
        <p:sp>
          <p:nvSpPr>
            <p:cNvPr id="27" name="TextBox 110">
              <a:extLst>
                <a:ext uri="{FF2B5EF4-FFF2-40B4-BE49-F238E27FC236}">
                  <a16:creationId xmlns:a16="http://schemas.microsoft.com/office/drawing/2014/main" xmlns="" id="{79722999-AAF7-4E6F-A029-DED9FE81B556}"/>
                </a:ext>
              </a:extLst>
            </p:cNvPr>
            <p:cNvSpPr txBox="1"/>
            <p:nvPr/>
          </p:nvSpPr>
          <p:spPr>
            <a:xfrm>
              <a:off x="7946793" y="8343293"/>
              <a:ext cx="3918262" cy="2207157"/>
            </a:xfrm>
            <a:prstGeom prst="rect">
              <a:avLst/>
            </a:prstGeom>
            <a:noFill/>
          </p:spPr>
          <p:txBody>
            <a:bodyPr wrap="square" lIns="109710" tIns="54855" rIns="109710" bIns="54855" rtlCol="0">
              <a:spAutoFit/>
            </a:bodyPr>
            <a:lstStyle/>
            <a:p>
              <a:pPr algn="just" defTabSz="914217"/>
              <a:r>
                <a:rPr lang="en-US" altLang="zh-CN" sz="3300" b="1" dirty="0">
                  <a:solidFill>
                    <a:srgbClr val="445469"/>
                  </a:solidFill>
                  <a:latin typeface="思源黑体 CN Bold"/>
                  <a:ea typeface="思源黑体 CN Bold"/>
                  <a:hlinkClick r:id="rId2"/>
                </a:rPr>
                <a:t>Johnson</a:t>
              </a:r>
              <a:r>
                <a:rPr lang="zh-CN" altLang="en-US" sz="3300" b="1" dirty="0">
                  <a:solidFill>
                    <a:srgbClr val="445469"/>
                  </a:solidFill>
                  <a:latin typeface="思源黑体 CN Bold"/>
                  <a:ea typeface="思源黑体 CN Bold"/>
                  <a:hlinkClick r:id="rId2"/>
                </a:rPr>
                <a:t>全源最短路</a:t>
              </a:r>
              <a:r>
                <a:rPr lang="en-US" altLang="zh-CN" sz="3300" b="1" dirty="0">
                  <a:solidFill>
                    <a:srgbClr val="445469"/>
                  </a:solidFill>
                  <a:latin typeface="思源黑体 CN Bold"/>
                  <a:ea typeface="思源黑体 CN Bold"/>
                  <a:hlinkClick r:id="rId2"/>
                </a:rPr>
                <a:t>(P5905)</a:t>
              </a:r>
              <a:endParaRPr lang="en-US" altLang="zh-CN" sz="3300" b="1" dirty="0">
                <a:solidFill>
                  <a:srgbClr val="445469"/>
                </a:solidFill>
                <a:latin typeface="思源黑体 CN Bold"/>
                <a:ea typeface="思源黑体 CN Bold"/>
              </a:endParaRPr>
            </a:p>
          </p:txBody>
        </p:sp>
        <p:sp>
          <p:nvSpPr>
            <p:cNvPr id="28" name="Round Same Side Corner Rectangle 114">
              <a:extLst>
                <a:ext uri="{FF2B5EF4-FFF2-40B4-BE49-F238E27FC236}">
                  <a16:creationId xmlns:a16="http://schemas.microsoft.com/office/drawing/2014/main" xmlns="" id="{21CC682F-1ABF-4596-A1D4-5B6AA4E7A0D7}"/>
                </a:ext>
              </a:extLst>
            </p:cNvPr>
            <p:cNvSpPr/>
            <p:nvPr/>
          </p:nvSpPr>
          <p:spPr>
            <a:xfrm rot="10800000" flipH="1">
              <a:off x="7619717" y="8480039"/>
              <a:ext cx="117300" cy="1796375"/>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sp>
        <p:nvSpPr>
          <p:cNvPr id="55" name="Line 4">
            <a:extLst>
              <a:ext uri="{FF2B5EF4-FFF2-40B4-BE49-F238E27FC236}">
                <a16:creationId xmlns:a16="http://schemas.microsoft.com/office/drawing/2014/main" xmlns="" id="{92E0D14E-9AC1-4771-AE2B-F8E4E69A477C}"/>
              </a:ext>
            </a:extLst>
          </p:cNvPr>
          <p:cNvSpPr>
            <a:spLocks noChangeShapeType="1"/>
          </p:cNvSpPr>
          <p:nvPr/>
        </p:nvSpPr>
        <p:spPr bwMode="auto">
          <a:xfrm flipV="1">
            <a:off x="1149083" y="973393"/>
            <a:ext cx="5635175" cy="19533"/>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mc:AlternateContent xmlns:mc="http://schemas.openxmlformats.org/markup-compatibility/2006" xmlns:a14="http://schemas.microsoft.com/office/drawing/2010/main">
        <mc:Choice Requires="a14">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978219" y="1722469"/>
                <a:ext cx="9807768" cy="544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a:solidFill>
                      <a:srgbClr val="FFFFFF"/>
                    </a:solidFill>
                  </a14:hiddenFill>
                </a:ext>
                <a:ext uri="{91240B29-F687-4F45-9708-019B960494DF}">
                  <a14:hiddenLine w="12700" cap="flat" cmpd="sng">
                    <a:solidFill>
                      <a:srgbClr val="000000"/>
                    </a:solidFill>
                    <a:prstDash val="solid"/>
                    <a:miter lim="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lIns="0" tIns="0" rIns="0" bIns="0"/>
              <a:lstStyle/>
              <a:p>
                <a:pPr defTabSz="914217">
                  <a:lnSpc>
                    <a:spcPct val="150000"/>
                  </a:lnSpc>
                </a:pPr>
                <a:r>
                  <a:rPr lang="en-US" altLang="zh-CN" sz="2000" dirty="0">
                    <a:solidFill>
                      <a:srgbClr val="445469"/>
                    </a:solidFill>
                    <a:latin typeface="宋体" panose="02010600030101010101" pitchFamily="2" charset="-122"/>
                    <a:ea typeface="宋体" panose="02010600030101010101" pitchFamily="2" charset="-122"/>
                  </a:rPr>
                  <a:t>Johnson</a:t>
                </a:r>
                <a:r>
                  <a:rPr lang="zh-CN" altLang="en-US" sz="2000" dirty="0">
                    <a:solidFill>
                      <a:srgbClr val="445469"/>
                    </a:solidFill>
                    <a:latin typeface="宋体" panose="02010600030101010101" pitchFamily="2" charset="-122"/>
                    <a:ea typeface="宋体" panose="02010600030101010101" pitchFamily="2" charset="-122"/>
                  </a:rPr>
                  <a:t>算法和</a:t>
                </a:r>
                <a:r>
                  <a:rPr lang="en-US" altLang="zh-CN" sz="2000" dirty="0" err="1">
                    <a:solidFill>
                      <a:srgbClr val="445469"/>
                    </a:solidFill>
                    <a:latin typeface="宋体" panose="02010600030101010101" pitchFamily="2" charset="-122"/>
                    <a:ea typeface="宋体" panose="02010600030101010101" pitchFamily="2" charset="-122"/>
                  </a:rPr>
                  <a:t>Floyed</a:t>
                </a:r>
                <a:r>
                  <a:rPr lang="zh-CN" altLang="en-US" sz="2000" dirty="0">
                    <a:solidFill>
                      <a:srgbClr val="445469"/>
                    </a:solidFill>
                    <a:latin typeface="宋体" panose="02010600030101010101" pitchFamily="2" charset="-122"/>
                    <a:ea typeface="宋体" panose="02010600030101010101" pitchFamily="2" charset="-122"/>
                  </a:rPr>
                  <a:t>一样</a:t>
                </a:r>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都能求出图上任意两点间的最短路</a:t>
                </a:r>
                <a:endParaRPr lang="en-US" altLang="zh-CN" sz="2000" dirty="0">
                  <a:solidFill>
                    <a:srgbClr val="445469"/>
                  </a:solidFill>
                  <a:latin typeface="宋体" panose="02010600030101010101" pitchFamily="2" charset="-122"/>
                  <a:ea typeface="宋体" panose="02010600030101010101" pitchFamily="2" charset="-122"/>
                </a:endParaRPr>
              </a:p>
              <a:p>
                <a:pPr defTabSz="914217">
                  <a:lnSpc>
                    <a:spcPct val="150000"/>
                  </a:lnSpc>
                </a:pPr>
                <a:endParaRPr lang="en-US" sz="20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000" dirty="0">
                    <a:solidFill>
                      <a:srgbClr val="445469"/>
                    </a:solidFill>
                    <a:latin typeface="宋体" panose="02010600030101010101" pitchFamily="2" charset="-122"/>
                    <a:ea typeface="宋体" panose="02010600030101010101" pitchFamily="2" charset="-122"/>
                  </a:rPr>
                  <a:t>多源最短路可以通过枚举起点</a:t>
                </a:r>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跑</a:t>
                </a:r>
                <a:r>
                  <a:rPr lang="en-US" altLang="zh-CN" sz="2000" dirty="0">
                    <a:solidFill>
                      <a:srgbClr val="445469"/>
                    </a:solidFill>
                    <a:latin typeface="宋体" panose="02010600030101010101" pitchFamily="2" charset="-122"/>
                    <a:ea typeface="宋体" panose="02010600030101010101" pitchFamily="2" charset="-122"/>
                  </a:rPr>
                  <a:t>n</a:t>
                </a:r>
                <a:r>
                  <a:rPr lang="zh-CN" altLang="en-US" sz="2000" dirty="0">
                    <a:solidFill>
                      <a:srgbClr val="445469"/>
                    </a:solidFill>
                    <a:latin typeface="宋体" panose="02010600030101010101" pitchFamily="2" charset="-122"/>
                    <a:ea typeface="宋体" panose="02010600030101010101" pitchFamily="2" charset="-122"/>
                  </a:rPr>
                  <a:t>遍单元最短路算法求出</a:t>
                </a:r>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如用</a:t>
                </a:r>
                <a:r>
                  <a:rPr lang="en-US" altLang="zh-CN" sz="2000" dirty="0">
                    <a:solidFill>
                      <a:srgbClr val="445469"/>
                    </a:solidFill>
                    <a:latin typeface="宋体" panose="02010600030101010101" pitchFamily="2" charset="-122"/>
                    <a:ea typeface="宋体" panose="02010600030101010101" pitchFamily="2" charset="-122"/>
                  </a:rPr>
                  <a:t>Bellman-Ford</a:t>
                </a:r>
                <a:r>
                  <a:rPr lang="zh-CN" altLang="en-US" sz="2000" dirty="0">
                    <a:solidFill>
                      <a:srgbClr val="445469"/>
                    </a:solidFill>
                    <a:latin typeface="宋体" panose="02010600030101010101" pitchFamily="2" charset="-122"/>
                    <a:ea typeface="宋体" panose="02010600030101010101" pitchFamily="2" charset="-122"/>
                  </a:rPr>
                  <a:t>算法</a:t>
                </a:r>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时间复杂度为</a:t>
                </a:r>
                <a:r>
                  <a:rPr lang="en-US" altLang="zh-CN" sz="2000" dirty="0">
                    <a:solidFill>
                      <a:srgbClr val="445469"/>
                    </a:solidFill>
                    <a:latin typeface="宋体" panose="02010600030101010101" pitchFamily="2" charset="-122"/>
                    <a:ea typeface="宋体" panose="02010600030101010101" pitchFamily="2" charset="-122"/>
                  </a:rPr>
                  <a:t>O(</a:t>
                </a:r>
                <a14:m>
                  <m:oMath xmlns:m="http://schemas.openxmlformats.org/officeDocument/2006/math">
                    <m:sSup>
                      <m:sSupPr>
                        <m:ctrlPr>
                          <a:rPr lang="en-US" altLang="zh-CN" sz="2000" i="1" smtClean="0">
                            <a:solidFill>
                              <a:srgbClr val="445469"/>
                            </a:solidFill>
                            <a:latin typeface="Cambria Math"/>
                            <a:ea typeface="宋体" panose="02010600030101010101" pitchFamily="2" charset="-122"/>
                          </a:rPr>
                        </m:ctrlPr>
                      </m:sSupPr>
                      <m:e>
                        <m:r>
                          <m:rPr>
                            <m:sty m:val="p"/>
                          </m:rPr>
                          <a:rPr lang="en-US" altLang="zh-CN" sz="2000" i="1">
                            <a:solidFill>
                              <a:srgbClr val="445469"/>
                            </a:solidFill>
                            <a:latin typeface="Cambria Math" panose="02040503050406030204" pitchFamily="18" charset="0"/>
                            <a:ea typeface="宋体" panose="02010600030101010101" pitchFamily="2" charset="-122"/>
                          </a:rPr>
                          <m:t>n</m:t>
                        </m:r>
                      </m:e>
                      <m:sup>
                        <m:r>
                          <a:rPr lang="en-US" altLang="zh-CN" sz="2000" b="0" i="1" smtClean="0">
                            <a:solidFill>
                              <a:srgbClr val="445469"/>
                            </a:solidFill>
                            <a:latin typeface="Cambria Math" panose="02040503050406030204" pitchFamily="18" charset="0"/>
                            <a:ea typeface="宋体" panose="02010600030101010101" pitchFamily="2" charset="-122"/>
                          </a:rPr>
                          <m:t>2</m:t>
                        </m:r>
                      </m:sup>
                    </m:sSup>
                    <m:r>
                      <m:rPr>
                        <m:sty m:val="p"/>
                      </m:rPr>
                      <a:rPr lang="en-US" altLang="zh-CN" sz="2000" i="1">
                        <a:solidFill>
                          <a:srgbClr val="445469"/>
                        </a:solidFill>
                        <a:latin typeface="Cambria Math" panose="02040503050406030204" pitchFamily="18" charset="0"/>
                        <a:ea typeface="宋体" panose="02010600030101010101" pitchFamily="2" charset="-122"/>
                      </a:rPr>
                      <m:t>m</m:t>
                    </m:r>
                  </m:oMath>
                </a14:m>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如使用优先队列优化的</a:t>
                </a:r>
                <a:r>
                  <a:rPr lang="en-US" altLang="zh-CN" sz="2000" dirty="0" err="1">
                    <a:solidFill>
                      <a:srgbClr val="445469"/>
                    </a:solidFill>
                    <a:latin typeface="宋体" panose="02010600030101010101" pitchFamily="2" charset="-122"/>
                    <a:ea typeface="宋体" panose="02010600030101010101" pitchFamily="2" charset="-122"/>
                  </a:rPr>
                  <a:t>Dijsktra</a:t>
                </a:r>
                <a:r>
                  <a:rPr lang="zh-CN" altLang="en-US" sz="2000" dirty="0">
                    <a:solidFill>
                      <a:srgbClr val="445469"/>
                    </a:solidFill>
                    <a:latin typeface="宋体" panose="02010600030101010101" pitchFamily="2" charset="-122"/>
                    <a:ea typeface="宋体" panose="02010600030101010101" pitchFamily="2" charset="-122"/>
                  </a:rPr>
                  <a:t>算法则可以在</a:t>
                </a:r>
                <a:r>
                  <a:rPr lang="en-US" altLang="zh-CN" sz="2000" dirty="0">
                    <a:solidFill>
                      <a:srgbClr val="445469"/>
                    </a:solidFill>
                    <a:latin typeface="宋体" panose="02010600030101010101" pitchFamily="2" charset="-122"/>
                    <a:ea typeface="宋体" panose="02010600030101010101" pitchFamily="2" charset="-122"/>
                  </a:rPr>
                  <a:t>O(</a:t>
                </a:r>
                <a:r>
                  <a:rPr lang="en-US" altLang="zh-CN" sz="2000" dirty="0" err="1">
                    <a:solidFill>
                      <a:srgbClr val="445469"/>
                    </a:solidFill>
                    <a:latin typeface="宋体" panose="02010600030101010101" pitchFamily="2" charset="-122"/>
                    <a:ea typeface="宋体" panose="02010600030101010101" pitchFamily="2" charset="-122"/>
                  </a:rPr>
                  <a:t>nmlogn</a:t>
                </a:r>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的时间复杂度内得出结果</a:t>
                </a:r>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然而</a:t>
                </a:r>
                <a:r>
                  <a:rPr lang="en-US" altLang="zh-CN" sz="2000" dirty="0">
                    <a:solidFill>
                      <a:srgbClr val="445469"/>
                    </a:solidFill>
                    <a:latin typeface="宋体" panose="02010600030101010101" pitchFamily="2" charset="-122"/>
                    <a:ea typeface="宋体" panose="02010600030101010101" pitchFamily="2" charset="-122"/>
                  </a:rPr>
                  <a:t>Dijkstra</a:t>
                </a:r>
                <a:r>
                  <a:rPr lang="zh-CN" altLang="en-US" sz="2000" dirty="0">
                    <a:solidFill>
                      <a:srgbClr val="445469"/>
                    </a:solidFill>
                    <a:latin typeface="宋体" panose="02010600030101010101" pitchFamily="2" charset="-122"/>
                    <a:ea typeface="宋体" panose="02010600030101010101" pitchFamily="2" charset="-122"/>
                  </a:rPr>
                  <a:t>算法无法处理负边权的情况</a:t>
                </a:r>
                <a:endParaRPr lang="en-US" altLang="zh-CN" sz="2000" dirty="0">
                  <a:solidFill>
                    <a:srgbClr val="445469"/>
                  </a:solidFill>
                  <a:latin typeface="宋体" panose="02010600030101010101" pitchFamily="2" charset="-122"/>
                  <a:ea typeface="宋体" panose="02010600030101010101" pitchFamily="2" charset="-122"/>
                </a:endParaRPr>
              </a:p>
              <a:p>
                <a:pPr defTabSz="914217">
                  <a:lnSpc>
                    <a:spcPct val="150000"/>
                  </a:lnSpc>
                </a:pPr>
                <a:endParaRPr lang="en-US" sz="20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000" dirty="0">
                    <a:solidFill>
                      <a:srgbClr val="445469"/>
                    </a:solidFill>
                    <a:latin typeface="宋体" panose="02010600030101010101" pitchFamily="2" charset="-122"/>
                    <a:ea typeface="宋体" panose="02010600030101010101" pitchFamily="2" charset="-122"/>
                  </a:rPr>
                  <a:t>将负边变非负</a:t>
                </a:r>
                <a:endParaRPr lang="en-US" altLang="zh-CN" sz="20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000" dirty="0">
                    <a:solidFill>
                      <a:srgbClr val="445469"/>
                    </a:solidFill>
                    <a:latin typeface="宋体" panose="02010600030101010101" pitchFamily="2" charset="-122"/>
                    <a:ea typeface="宋体" panose="02010600030101010101" pitchFamily="2" charset="-122"/>
                  </a:rPr>
                  <a:t>很容易联想到的一种方法就是把所有的边权都加上一个数</a:t>
                </a:r>
                <a:r>
                  <a:rPr lang="en-US" altLang="zh-CN" sz="2000" dirty="0">
                    <a:solidFill>
                      <a:srgbClr val="445469"/>
                    </a:solidFill>
                    <a:latin typeface="宋体" panose="02010600030101010101" pitchFamily="2" charset="-122"/>
                    <a:ea typeface="宋体" panose="02010600030101010101" pitchFamily="2" charset="-122"/>
                  </a:rPr>
                  <a:t>x,</a:t>
                </a:r>
                <a:r>
                  <a:rPr lang="zh-CN" altLang="en-US" sz="2000" dirty="0">
                    <a:solidFill>
                      <a:srgbClr val="445469"/>
                    </a:solidFill>
                    <a:latin typeface="宋体" panose="02010600030101010101" pitchFamily="2" charset="-122"/>
                    <a:ea typeface="宋体" panose="02010600030101010101" pitchFamily="2" charset="-122"/>
                  </a:rPr>
                  <a:t>确保所有边都为非负</a:t>
                </a:r>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如果最短路经过了</a:t>
                </a:r>
                <a:r>
                  <a:rPr lang="en-US" altLang="zh-CN" sz="2000" dirty="0">
                    <a:solidFill>
                      <a:srgbClr val="445469"/>
                    </a:solidFill>
                    <a:latin typeface="宋体" panose="02010600030101010101" pitchFamily="2" charset="-122"/>
                    <a:ea typeface="宋体" panose="02010600030101010101" pitchFamily="2" charset="-122"/>
                  </a:rPr>
                  <a:t>k</a:t>
                </a:r>
                <a:r>
                  <a:rPr lang="zh-CN" altLang="en-US" sz="2000" dirty="0">
                    <a:solidFill>
                      <a:srgbClr val="445469"/>
                    </a:solidFill>
                    <a:latin typeface="宋体" panose="02010600030101010101" pitchFamily="2" charset="-122"/>
                    <a:ea typeface="宋体" panose="02010600030101010101" pitchFamily="2" charset="-122"/>
                  </a:rPr>
                  <a:t>条边</a:t>
                </a:r>
                <a:r>
                  <a:rPr lang="en-US" altLang="zh-CN" sz="2000" dirty="0">
                    <a:solidFill>
                      <a:srgbClr val="445469"/>
                    </a:solidFill>
                    <a:latin typeface="宋体" panose="02010600030101010101" pitchFamily="2" charset="-122"/>
                    <a:ea typeface="宋体" panose="02010600030101010101" pitchFamily="2" charset="-122"/>
                  </a:rPr>
                  <a:t>,</a:t>
                </a:r>
                <a:r>
                  <a:rPr lang="zh-CN" altLang="en-US" sz="2000" dirty="0">
                    <a:solidFill>
                      <a:srgbClr val="445469"/>
                    </a:solidFill>
                    <a:latin typeface="宋体" panose="02010600030101010101" pitchFamily="2" charset="-122"/>
                    <a:ea typeface="宋体" panose="02010600030101010101" pitchFamily="2" charset="-122"/>
                  </a:rPr>
                  <a:t>则将最终的结果</a:t>
                </a:r>
                <a:r>
                  <a:rPr lang="en-US" altLang="zh-CN" sz="2000" dirty="0">
                    <a:solidFill>
                      <a:srgbClr val="445469"/>
                    </a:solidFill>
                    <a:latin typeface="宋体" panose="02010600030101010101" pitchFamily="2" charset="-122"/>
                    <a:ea typeface="宋体" panose="02010600030101010101" pitchFamily="2" charset="-122"/>
                  </a:rPr>
                  <a:t>-</a:t>
                </a:r>
                <a:r>
                  <a:rPr lang="en-US" altLang="zh-CN" sz="2000" dirty="0" err="1">
                    <a:solidFill>
                      <a:srgbClr val="445469"/>
                    </a:solidFill>
                    <a:latin typeface="宋体" panose="02010600030101010101" pitchFamily="2" charset="-122"/>
                    <a:ea typeface="宋体" panose="02010600030101010101" pitchFamily="2" charset="-122"/>
                  </a:rPr>
                  <a:t>kx</a:t>
                </a:r>
                <a:r>
                  <a:rPr lang="zh-CN" altLang="en-US" sz="2000" dirty="0">
                    <a:solidFill>
                      <a:srgbClr val="445469"/>
                    </a:solidFill>
                    <a:latin typeface="宋体" panose="02010600030101010101" pitchFamily="2" charset="-122"/>
                    <a:ea typeface="宋体" panose="02010600030101010101" pitchFamily="2" charset="-122"/>
                  </a:rPr>
                  <a:t>得到实际最短路的长度</a:t>
                </a:r>
                <a:endParaRPr lang="en-US" sz="2000" dirty="0">
                  <a:solidFill>
                    <a:srgbClr val="445469"/>
                  </a:solidFill>
                  <a:latin typeface="宋体" panose="02010600030101010101" pitchFamily="2" charset="-122"/>
                  <a:ea typeface="宋体" panose="02010600030101010101" pitchFamily="2" charset="-122"/>
                </a:endParaRPr>
              </a:p>
            </p:txBody>
          </p:sp>
        </mc:Choice>
        <mc:Fallback xmlns="">
          <p:sp>
            <p:nvSpPr>
              <p:cNvPr id="56" name="AutoShape 3">
                <a:extLst>
                  <a:ext uri="{FF2B5EF4-FFF2-40B4-BE49-F238E27FC236}">
                    <a16:creationId xmlns:a16="http://schemas.microsoft.com/office/drawing/2014/main" id="{C5C85234-09A9-47C6-B9C7-504595152FC0}"/>
                  </a:ext>
                </a:extLst>
              </p:cNvPr>
              <p:cNvSpPr>
                <a:spLocks noRot="1" noChangeAspect="1" noMove="1" noResize="1" noEditPoints="1" noAdjustHandles="1" noChangeArrowheads="1" noChangeShapeType="1" noTextEdit="1"/>
              </p:cNvSpPr>
              <p:nvPr/>
            </p:nvSpPr>
            <p:spPr bwMode="auto">
              <a:xfrm>
                <a:off x="978219" y="1722469"/>
                <a:ext cx="9807768" cy="544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a:blip r:embed="rId3"/>
                <a:stretch>
                  <a:fillRect l="-1554" r="-1492"/>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Tree>
    <p:extLst>
      <p:ext uri="{BB962C8B-B14F-4D97-AF65-F5344CB8AC3E}">
        <p14:creationId xmlns:p14="http://schemas.microsoft.com/office/powerpoint/2010/main" val="56451797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781313" y="1209369"/>
            <a:ext cx="9807768" cy="544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217">
              <a:lnSpc>
                <a:spcPct val="150000"/>
              </a:lnSpc>
            </a:pPr>
            <a:endParaRPr lang="en-US" sz="2000" dirty="0">
              <a:solidFill>
                <a:srgbClr val="445469"/>
              </a:solidFill>
              <a:latin typeface="宋体" panose="02010600030101010101" pitchFamily="2" charset="-122"/>
              <a:ea typeface="宋体" panose="02010600030101010101" pitchFamily="2" charset="-122"/>
            </a:endParaRPr>
          </a:p>
          <a:p>
            <a:pPr defTabSz="914217">
              <a:lnSpc>
                <a:spcPct val="150000"/>
              </a:lnSpc>
            </a:pPr>
            <a:endParaRPr lang="en-US" sz="20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en-US" sz="2000" dirty="0">
                <a:solidFill>
                  <a:srgbClr val="445469"/>
                </a:solidFill>
                <a:latin typeface="宋体" panose="02010600030101010101" pitchFamily="2" charset="-122"/>
                <a:ea typeface="宋体" panose="02010600030101010101" pitchFamily="2" charset="-122"/>
              </a:rPr>
              <a:t>1→2</a:t>
            </a:r>
            <a:r>
              <a:rPr lang="zh-CN" altLang="en-US" sz="2000" dirty="0">
                <a:solidFill>
                  <a:srgbClr val="445469"/>
                </a:solidFill>
                <a:latin typeface="宋体" panose="02010600030101010101" pitchFamily="2" charset="-122"/>
                <a:ea typeface="宋体" panose="02010600030101010101" pitchFamily="2" charset="-122"/>
              </a:rPr>
              <a:t>的最短路为</a:t>
            </a:r>
            <a:r>
              <a:rPr lang="en-US" altLang="zh-CN" sz="2000" dirty="0">
                <a:solidFill>
                  <a:srgbClr val="445469"/>
                </a:solidFill>
                <a:latin typeface="宋体" panose="02010600030101010101" pitchFamily="2" charset="-122"/>
                <a:ea typeface="宋体" panose="02010600030101010101" pitchFamily="2" charset="-122"/>
              </a:rPr>
              <a:t>1→5→3→2</a:t>
            </a:r>
          </a:p>
          <a:p>
            <a:pPr defTabSz="914217">
              <a:lnSpc>
                <a:spcPct val="150000"/>
              </a:lnSpc>
            </a:pPr>
            <a:endParaRPr lang="en-US" altLang="zh-CN" sz="2000" dirty="0">
              <a:solidFill>
                <a:srgbClr val="445469"/>
              </a:solidFill>
              <a:latin typeface="宋体" panose="02010600030101010101" pitchFamily="2" charset="-122"/>
              <a:ea typeface="宋体" panose="02010600030101010101" pitchFamily="2" charset="-122"/>
            </a:endParaRPr>
          </a:p>
          <a:p>
            <a:pPr defTabSz="914217">
              <a:lnSpc>
                <a:spcPct val="150000"/>
              </a:lnSpc>
            </a:pPr>
            <a:endParaRPr lang="en-US" altLang="zh-CN" sz="20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000" dirty="0">
                <a:solidFill>
                  <a:srgbClr val="445469"/>
                </a:solidFill>
                <a:latin typeface="宋体" panose="02010600030101010101" pitchFamily="2" charset="-122"/>
                <a:ea typeface="宋体" panose="02010600030101010101" pitchFamily="2" charset="-122"/>
              </a:rPr>
              <a:t>现在我们把所有数</a:t>
            </a:r>
            <a:r>
              <a:rPr lang="en-US" altLang="zh-CN" sz="2000" dirty="0">
                <a:solidFill>
                  <a:srgbClr val="445469"/>
                </a:solidFill>
                <a:latin typeface="宋体" panose="02010600030101010101" pitchFamily="2" charset="-122"/>
                <a:ea typeface="宋体" panose="02010600030101010101" pitchFamily="2" charset="-122"/>
              </a:rPr>
              <a:t>+4</a:t>
            </a:r>
            <a:r>
              <a:rPr lang="zh-CN" altLang="en-US" sz="2000" dirty="0">
                <a:solidFill>
                  <a:srgbClr val="445469"/>
                </a:solidFill>
                <a:latin typeface="宋体" panose="02010600030101010101" pitchFamily="2" charset="-122"/>
                <a:ea typeface="宋体" panose="02010600030101010101" pitchFamily="2" charset="-122"/>
              </a:rPr>
              <a:t>保证边权非负</a:t>
            </a:r>
            <a:endParaRPr lang="en-US" altLang="zh-CN" sz="2000" dirty="0">
              <a:solidFill>
                <a:srgbClr val="445469"/>
              </a:solidFill>
              <a:latin typeface="宋体" panose="02010600030101010101" pitchFamily="2" charset="-122"/>
              <a:ea typeface="宋体" panose="02010600030101010101" pitchFamily="2" charset="-122"/>
            </a:endParaRPr>
          </a:p>
          <a:p>
            <a:pPr defTabSz="914217">
              <a:lnSpc>
                <a:spcPct val="150000"/>
              </a:lnSpc>
            </a:pPr>
            <a:endParaRPr lang="en-US" sz="20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en-US" sz="2000" dirty="0">
                <a:solidFill>
                  <a:srgbClr val="445469"/>
                </a:solidFill>
                <a:latin typeface="宋体" panose="02010600030101010101" pitchFamily="2" charset="-122"/>
                <a:ea typeface="宋体" panose="02010600030101010101" pitchFamily="2" charset="-122"/>
              </a:rPr>
              <a:t>1</a:t>
            </a:r>
            <a:r>
              <a:rPr lang="en-US" altLang="zh-CN" sz="2000" dirty="0">
                <a:solidFill>
                  <a:srgbClr val="445469"/>
                </a:solidFill>
                <a:latin typeface="宋体" panose="02010600030101010101" pitchFamily="2" charset="-122"/>
                <a:ea typeface="宋体" panose="02010600030101010101" pitchFamily="2" charset="-122"/>
              </a:rPr>
              <a:t>→2</a:t>
            </a:r>
            <a:r>
              <a:rPr lang="zh-CN" altLang="en-US" sz="2000" dirty="0">
                <a:solidFill>
                  <a:srgbClr val="445469"/>
                </a:solidFill>
                <a:latin typeface="宋体" panose="02010600030101010101" pitchFamily="2" charset="-122"/>
                <a:ea typeface="宋体" panose="02010600030101010101" pitchFamily="2" charset="-122"/>
              </a:rPr>
              <a:t>的最短路变为了</a:t>
            </a:r>
            <a:r>
              <a:rPr lang="en-US" altLang="zh-CN" sz="2000" dirty="0">
                <a:solidFill>
                  <a:srgbClr val="445469"/>
                </a:solidFill>
                <a:latin typeface="宋体" panose="02010600030101010101" pitchFamily="2" charset="-122"/>
                <a:ea typeface="宋体" panose="02010600030101010101" pitchFamily="2" charset="-122"/>
              </a:rPr>
              <a:t>1→4→2</a:t>
            </a:r>
          </a:p>
          <a:p>
            <a:pPr defTabSz="914217">
              <a:lnSpc>
                <a:spcPct val="150000"/>
              </a:lnSpc>
            </a:pPr>
            <a:endParaRPr lang="en-US" sz="20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000" dirty="0">
                <a:solidFill>
                  <a:srgbClr val="445469"/>
                </a:solidFill>
                <a:latin typeface="宋体" panose="02010600030101010101" pitchFamily="2" charset="-122"/>
                <a:ea typeface="宋体" panose="02010600030101010101" pitchFamily="2" charset="-122"/>
              </a:rPr>
              <a:t>可以看到这种方法是不对的</a:t>
            </a:r>
            <a:endParaRPr lang="en-US" sz="2000" dirty="0">
              <a:solidFill>
                <a:srgbClr val="445469"/>
              </a:solidFill>
              <a:latin typeface="宋体" panose="02010600030101010101" pitchFamily="2" charset="-122"/>
              <a:ea typeface="宋体" panose="02010600030101010101" pitchFamily="2" charset="-122"/>
            </a:endParaRPr>
          </a:p>
        </p:txBody>
      </p:sp>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pic>
        <p:nvPicPr>
          <p:cNvPr id="9" name="图片 8">
            <a:extLst>
              <a:ext uri="{FF2B5EF4-FFF2-40B4-BE49-F238E27FC236}">
                <a16:creationId xmlns:a16="http://schemas.microsoft.com/office/drawing/2014/main" xmlns="" id="{2B760C1A-44A9-242E-7307-4E1639718B7B}"/>
              </a:ext>
            </a:extLst>
          </p:cNvPr>
          <p:cNvPicPr>
            <a:picLocks noChangeAspect="1"/>
          </p:cNvPicPr>
          <p:nvPr/>
        </p:nvPicPr>
        <p:blipFill>
          <a:blip r:embed="rId2"/>
          <a:stretch>
            <a:fillRect/>
          </a:stretch>
        </p:blipFill>
        <p:spPr>
          <a:xfrm>
            <a:off x="5694419" y="1286426"/>
            <a:ext cx="2870823" cy="1811353"/>
          </a:xfrm>
          <a:prstGeom prst="rect">
            <a:avLst/>
          </a:prstGeom>
        </p:spPr>
      </p:pic>
      <p:pic>
        <p:nvPicPr>
          <p:cNvPr id="11" name="图片 10">
            <a:extLst>
              <a:ext uri="{FF2B5EF4-FFF2-40B4-BE49-F238E27FC236}">
                <a16:creationId xmlns:a16="http://schemas.microsoft.com/office/drawing/2014/main" xmlns="" id="{562272A8-D28D-78EC-DAFF-1573A5E3965D}"/>
              </a:ext>
            </a:extLst>
          </p:cNvPr>
          <p:cNvPicPr>
            <a:picLocks noChangeAspect="1"/>
          </p:cNvPicPr>
          <p:nvPr/>
        </p:nvPicPr>
        <p:blipFill>
          <a:blip r:embed="rId3"/>
          <a:stretch>
            <a:fillRect/>
          </a:stretch>
        </p:blipFill>
        <p:spPr>
          <a:xfrm>
            <a:off x="5605797" y="3519328"/>
            <a:ext cx="2985918" cy="2129303"/>
          </a:xfrm>
          <a:prstGeom prst="rect">
            <a:avLst/>
          </a:prstGeom>
        </p:spPr>
      </p:pic>
      <p:grpSp>
        <p:nvGrpSpPr>
          <p:cNvPr id="19" name="Group 3">
            <a:extLst>
              <a:ext uri="{FF2B5EF4-FFF2-40B4-BE49-F238E27FC236}">
                <a16:creationId xmlns:a16="http://schemas.microsoft.com/office/drawing/2014/main" xmlns="" id="{6A22F379-3513-47C9-B3A7-85A6E47489A4}"/>
              </a:ext>
            </a:extLst>
          </p:cNvPr>
          <p:cNvGrpSpPr/>
          <p:nvPr/>
        </p:nvGrpSpPr>
        <p:grpSpPr>
          <a:xfrm>
            <a:off x="717055" y="294891"/>
            <a:ext cx="6735797" cy="618613"/>
            <a:chOff x="7619717" y="8343293"/>
            <a:chExt cx="4245338" cy="2207157"/>
          </a:xfrm>
        </p:grpSpPr>
        <p:sp>
          <p:nvSpPr>
            <p:cNvPr id="20" name="TextBox 110">
              <a:extLst>
                <a:ext uri="{FF2B5EF4-FFF2-40B4-BE49-F238E27FC236}">
                  <a16:creationId xmlns:a16="http://schemas.microsoft.com/office/drawing/2014/main" xmlns="" id="{8BD68B77-8642-EC6F-A55D-D51528542E52}"/>
                </a:ext>
              </a:extLst>
            </p:cNvPr>
            <p:cNvSpPr txBox="1"/>
            <p:nvPr/>
          </p:nvSpPr>
          <p:spPr>
            <a:xfrm>
              <a:off x="7946793" y="8343293"/>
              <a:ext cx="3918262" cy="2207157"/>
            </a:xfrm>
            <a:prstGeom prst="rect">
              <a:avLst/>
            </a:prstGeom>
            <a:noFill/>
          </p:spPr>
          <p:txBody>
            <a:bodyPr wrap="square" lIns="109710" tIns="54855" rIns="109710" bIns="54855" rtlCol="0">
              <a:spAutoFit/>
            </a:bodyPr>
            <a:lstStyle/>
            <a:p>
              <a:pPr algn="just" defTabSz="914217"/>
              <a:r>
                <a:rPr lang="en-US" altLang="zh-CN" sz="3300" b="1" dirty="0">
                  <a:solidFill>
                    <a:srgbClr val="445469"/>
                  </a:solidFill>
                  <a:latin typeface="思源黑体 CN Bold"/>
                  <a:ea typeface="思源黑体 CN Bold"/>
                  <a:hlinkClick r:id="rId4"/>
                </a:rPr>
                <a:t>Johnson</a:t>
              </a:r>
              <a:r>
                <a:rPr lang="zh-CN" altLang="en-US" sz="3300" b="1" dirty="0">
                  <a:solidFill>
                    <a:srgbClr val="445469"/>
                  </a:solidFill>
                  <a:latin typeface="思源黑体 CN Bold"/>
                  <a:ea typeface="思源黑体 CN Bold"/>
                  <a:hlinkClick r:id="rId4"/>
                </a:rPr>
                <a:t>全源最短路</a:t>
              </a:r>
              <a:r>
                <a:rPr lang="en-US" altLang="zh-CN" sz="3300" b="1" dirty="0">
                  <a:solidFill>
                    <a:srgbClr val="445469"/>
                  </a:solidFill>
                  <a:latin typeface="思源黑体 CN Bold"/>
                  <a:ea typeface="思源黑体 CN Bold"/>
                  <a:hlinkClick r:id="rId4"/>
                </a:rPr>
                <a:t>(P5905)</a:t>
              </a:r>
              <a:endParaRPr lang="en-US" altLang="zh-CN" sz="3300" b="1" dirty="0">
                <a:solidFill>
                  <a:srgbClr val="445469"/>
                </a:solidFill>
                <a:latin typeface="思源黑体 CN Bold"/>
                <a:ea typeface="思源黑体 CN Bold"/>
              </a:endParaRPr>
            </a:p>
          </p:txBody>
        </p:sp>
        <p:sp>
          <p:nvSpPr>
            <p:cNvPr id="21" name="Round Same Side Corner Rectangle 114">
              <a:extLst>
                <a:ext uri="{FF2B5EF4-FFF2-40B4-BE49-F238E27FC236}">
                  <a16:creationId xmlns:a16="http://schemas.microsoft.com/office/drawing/2014/main" xmlns="" id="{774C0883-C8E6-AD6A-61DE-452482F252F7}"/>
                </a:ext>
              </a:extLst>
            </p:cNvPr>
            <p:cNvSpPr/>
            <p:nvPr/>
          </p:nvSpPr>
          <p:spPr>
            <a:xfrm rot="10800000" flipH="1">
              <a:off x="7619717" y="8480039"/>
              <a:ext cx="117300" cy="1796375"/>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sp>
        <p:nvSpPr>
          <p:cNvPr id="22" name="Line 4">
            <a:extLst>
              <a:ext uri="{FF2B5EF4-FFF2-40B4-BE49-F238E27FC236}">
                <a16:creationId xmlns:a16="http://schemas.microsoft.com/office/drawing/2014/main" xmlns="" id="{7FE30A8E-B457-AA76-F675-BCBE827A211D}"/>
              </a:ext>
            </a:extLst>
          </p:cNvPr>
          <p:cNvSpPr>
            <a:spLocks noChangeShapeType="1"/>
          </p:cNvSpPr>
          <p:nvPr/>
        </p:nvSpPr>
        <p:spPr bwMode="auto">
          <a:xfrm flipV="1">
            <a:off x="1149083" y="973393"/>
            <a:ext cx="5635175" cy="19533"/>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Tree>
    <p:extLst>
      <p:ext uri="{BB962C8B-B14F-4D97-AF65-F5344CB8AC3E}">
        <p14:creationId xmlns:p14="http://schemas.microsoft.com/office/powerpoint/2010/main" val="186076364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781313" y="1209369"/>
                <a:ext cx="9807768" cy="544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a:solidFill>
                      <a:srgbClr val="FFFFFF"/>
                    </a:solidFill>
                  </a14:hiddenFill>
                </a:ext>
                <a:ext uri="{91240B29-F687-4F45-9708-019B960494DF}">
                  <a14:hiddenLine w="12700" cap="flat" cmpd="sng">
                    <a:solidFill>
                      <a:srgbClr val="000000"/>
                    </a:solidFill>
                    <a:prstDash val="solid"/>
                    <a:miter lim="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lIns="0" tIns="0" rIns="0" bIns="0"/>
              <a:lstStyle/>
              <a:p>
                <a:pPr defTabSz="914217">
                  <a:lnSpc>
                    <a:spcPct val="150000"/>
                  </a:lnSpc>
                </a:pPr>
                <a:r>
                  <a:rPr lang="en-US" altLang="zh-CN" sz="2400" b="1" dirty="0">
                    <a:solidFill>
                      <a:srgbClr val="445469"/>
                    </a:solidFill>
                    <a:latin typeface="宋体" panose="02010600030101010101" pitchFamily="2" charset="-122"/>
                    <a:ea typeface="宋体" panose="02010600030101010101" pitchFamily="2" charset="-122"/>
                  </a:rPr>
                  <a:t>Johnson</a:t>
                </a:r>
                <a:r>
                  <a:rPr lang="zh-CN" altLang="en-US" sz="2400" b="1" dirty="0">
                    <a:solidFill>
                      <a:srgbClr val="445469"/>
                    </a:solidFill>
                    <a:latin typeface="宋体" panose="02010600030101010101" pitchFamily="2" charset="-122"/>
                    <a:ea typeface="宋体" panose="02010600030101010101" pitchFamily="2" charset="-122"/>
                  </a:rPr>
                  <a:t>算法使用另一种方法来改变边权</a:t>
                </a:r>
                <a:endParaRPr lang="en-US" altLang="zh-CN" sz="2400" b="1"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算法新建一个</a:t>
                </a:r>
                <a:r>
                  <a:rPr lang="en-US" altLang="zh-CN" sz="2400" b="1" dirty="0">
                    <a:solidFill>
                      <a:srgbClr val="445469"/>
                    </a:solidFill>
                    <a:latin typeface="宋体" panose="02010600030101010101" pitchFamily="2" charset="-122"/>
                    <a:ea typeface="宋体" panose="02010600030101010101" pitchFamily="2" charset="-122"/>
                  </a:rPr>
                  <a:t>0</a:t>
                </a:r>
                <a:r>
                  <a:rPr lang="zh-CN" altLang="en-US" sz="2400" b="1" dirty="0">
                    <a:solidFill>
                      <a:srgbClr val="445469"/>
                    </a:solidFill>
                    <a:latin typeface="宋体" panose="02010600030101010101" pitchFamily="2" charset="-122"/>
                    <a:ea typeface="宋体" panose="02010600030101010101" pitchFamily="2" charset="-122"/>
                  </a:rPr>
                  <a:t>节点</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并从这个点向其他每个点连一条边权为</a:t>
                </a:r>
                <a:r>
                  <a:rPr lang="en-US" altLang="zh-CN" sz="2400" b="1" dirty="0">
                    <a:solidFill>
                      <a:srgbClr val="445469"/>
                    </a:solidFill>
                    <a:latin typeface="宋体" panose="02010600030101010101" pitchFamily="2" charset="-122"/>
                    <a:ea typeface="宋体" panose="02010600030101010101" pitchFamily="2" charset="-122"/>
                  </a:rPr>
                  <a:t>0</a:t>
                </a:r>
                <a:r>
                  <a:rPr lang="zh-CN" altLang="en-US" sz="2400" b="1" dirty="0">
                    <a:solidFill>
                      <a:srgbClr val="445469"/>
                    </a:solidFill>
                    <a:latin typeface="宋体" panose="02010600030101010101" pitchFamily="2" charset="-122"/>
                    <a:ea typeface="宋体" panose="02010600030101010101" pitchFamily="2" charset="-122"/>
                  </a:rPr>
                  <a:t>的边</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使用</a:t>
                </a:r>
                <a:r>
                  <a:rPr lang="en-US" altLang="zh-CN" sz="2400" b="1" dirty="0">
                    <a:solidFill>
                      <a:srgbClr val="445469"/>
                    </a:solidFill>
                    <a:latin typeface="宋体" panose="02010600030101010101" pitchFamily="2" charset="-122"/>
                    <a:ea typeface="宋体" panose="02010600030101010101" pitchFamily="2" charset="-122"/>
                  </a:rPr>
                  <a:t>Bellman-Ford(SPFA)</a:t>
                </a:r>
                <a:r>
                  <a:rPr lang="zh-CN" altLang="en-US" sz="2400" b="1" dirty="0">
                    <a:solidFill>
                      <a:srgbClr val="445469"/>
                    </a:solidFill>
                    <a:latin typeface="宋体" panose="02010600030101010101" pitchFamily="2" charset="-122"/>
                    <a:ea typeface="宋体" panose="02010600030101010101" pitchFamily="2" charset="-122"/>
                  </a:rPr>
                  <a:t>算法求出</a:t>
                </a:r>
                <a:r>
                  <a:rPr lang="en-US" altLang="zh-CN" sz="2400" b="1" dirty="0">
                    <a:solidFill>
                      <a:srgbClr val="445469"/>
                    </a:solidFill>
                    <a:latin typeface="宋体" panose="02010600030101010101" pitchFamily="2" charset="-122"/>
                    <a:ea typeface="宋体" panose="02010600030101010101" pitchFamily="2" charset="-122"/>
                  </a:rPr>
                  <a:t>0</a:t>
                </a:r>
                <a:r>
                  <a:rPr lang="zh-CN" altLang="en-US" sz="2400" b="1" dirty="0">
                    <a:solidFill>
                      <a:srgbClr val="445469"/>
                    </a:solidFill>
                    <a:latin typeface="宋体" panose="02010600030101010101" pitchFamily="2" charset="-122"/>
                    <a:ea typeface="宋体" panose="02010600030101010101" pitchFamily="2" charset="-122"/>
                  </a:rPr>
                  <a:t>号节点到其他所有节点的最短路</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对于节点</a:t>
                </a:r>
                <a:r>
                  <a:rPr lang="en-US" altLang="zh-CN" sz="2400" b="1" dirty="0">
                    <a:solidFill>
                      <a:srgbClr val="445469"/>
                    </a:solidFill>
                    <a:latin typeface="宋体" panose="02010600030101010101" pitchFamily="2" charset="-122"/>
                    <a:ea typeface="宋体" panose="02010600030101010101" pitchFamily="2" charset="-122"/>
                  </a:rPr>
                  <a:t>u,</a:t>
                </a:r>
                <a:r>
                  <a:rPr lang="zh-CN" altLang="en-US" sz="2400" b="1" dirty="0">
                    <a:solidFill>
                      <a:srgbClr val="445469"/>
                    </a:solidFill>
                    <a:latin typeface="宋体" panose="02010600030101010101" pitchFamily="2" charset="-122"/>
                    <a:ea typeface="宋体" panose="02010600030101010101" pitchFamily="2" charset="-122"/>
                  </a:rPr>
                  <a:t>我们记最短路长度为</a:t>
                </a:r>
                <a14:m>
                  <m:oMath xmlns:m="http://schemas.openxmlformats.org/officeDocument/2006/math">
                    <m:sSub>
                      <m:sSubPr>
                        <m:ctrlPr>
                          <a:rPr lang="en-US" altLang="zh-CN" sz="2400" b="1" i="1" smtClean="0">
                            <a:solidFill>
                              <a:srgbClr val="445469"/>
                            </a:solidFill>
                            <a:latin typeface="Cambria Math"/>
                            <a:ea typeface="宋体" panose="02010600030101010101" pitchFamily="2" charset="-122"/>
                          </a:rPr>
                        </m:ctrlPr>
                      </m:sSubPr>
                      <m:e>
                        <m:r>
                          <a:rPr lang="en-US" altLang="zh-CN" sz="2400" b="1" i="1" smtClean="0">
                            <a:solidFill>
                              <a:srgbClr val="445469"/>
                            </a:solidFill>
                            <a:latin typeface="Cambria Math" panose="02040503050406030204" pitchFamily="18" charset="0"/>
                            <a:ea typeface="宋体" panose="02010600030101010101" pitchFamily="2" charset="-122"/>
                          </a:rPr>
                          <m:t>𝒉</m:t>
                        </m:r>
                      </m:e>
                      <m:sub>
                        <m:r>
                          <a:rPr lang="en-US" altLang="zh-CN" sz="2400" b="1" i="1" smtClean="0">
                            <a:solidFill>
                              <a:srgbClr val="445469"/>
                            </a:solidFill>
                            <a:latin typeface="Cambria Math" panose="02040503050406030204" pitchFamily="18" charset="0"/>
                            <a:ea typeface="宋体" panose="02010600030101010101" pitchFamily="2" charset="-122"/>
                          </a:rPr>
                          <m:t>𝒖</m:t>
                        </m:r>
                      </m:sub>
                    </m:sSub>
                  </m:oMath>
                </a14:m>
                <a:endParaRPr lang="en-US" sz="2400" b="1" i="1"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如果存在一条边</a:t>
                </a:r>
                <a:r>
                  <a:rPr lang="en-US" altLang="zh-CN" sz="2400" b="1" dirty="0">
                    <a:solidFill>
                      <a:srgbClr val="445469"/>
                    </a:solidFill>
                    <a:latin typeface="宋体" panose="02010600030101010101" pitchFamily="2" charset="-122"/>
                    <a:ea typeface="宋体" panose="02010600030101010101" pitchFamily="2" charset="-122"/>
                  </a:rPr>
                  <a:t>(</a:t>
                </a:r>
                <a:r>
                  <a:rPr lang="en-US" altLang="zh-CN" sz="2400" b="1" dirty="0" err="1">
                    <a:solidFill>
                      <a:srgbClr val="445469"/>
                    </a:solidFill>
                    <a:latin typeface="宋体" panose="02010600030101010101" pitchFamily="2" charset="-122"/>
                    <a:ea typeface="宋体" panose="02010600030101010101" pitchFamily="2" charset="-122"/>
                  </a:rPr>
                  <a:t>u,v,ω</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我们将边权设为</a:t>
                </a:r>
                <a:r>
                  <a:rPr lang="en-US" altLang="zh-CN" sz="2400" b="1" i="1" dirty="0">
                    <a:solidFill>
                      <a:srgbClr val="445469"/>
                    </a:solidFill>
                    <a:latin typeface="Cambria Math" panose="02040503050406030204" pitchFamily="18" charset="0"/>
                    <a:ea typeface="宋体" panose="02010600030101010101" pitchFamily="2" charset="-122"/>
                  </a:rPr>
                  <a:t>ω+ </a:t>
                </a:r>
                <a14:m>
                  <m:oMath xmlns:m="http://schemas.openxmlformats.org/officeDocument/2006/math">
                    <m:sSub>
                      <m:sSubPr>
                        <m:ctrlPr>
                          <a:rPr lang="en-US" altLang="zh-CN" sz="2400" b="1" i="1">
                            <a:solidFill>
                              <a:srgbClr val="445469"/>
                            </a:solidFill>
                            <a:latin typeface="Cambria Math"/>
                            <a:ea typeface="宋体" panose="02010600030101010101" pitchFamily="2" charset="-122"/>
                          </a:rPr>
                        </m:ctrlPr>
                      </m:sSubPr>
                      <m:e>
                        <m:r>
                          <a:rPr lang="en-US" altLang="zh-CN" sz="2400" b="1" i="1">
                            <a:solidFill>
                              <a:srgbClr val="445469"/>
                            </a:solidFill>
                            <a:latin typeface="Cambria Math" panose="02040503050406030204" pitchFamily="18" charset="0"/>
                            <a:ea typeface="宋体" panose="02010600030101010101" pitchFamily="2" charset="-122"/>
                          </a:rPr>
                          <m:t>𝒉</m:t>
                        </m:r>
                      </m:e>
                      <m:sub>
                        <m:r>
                          <a:rPr lang="en-US" altLang="zh-CN" sz="2400" b="1" i="1">
                            <a:solidFill>
                              <a:srgbClr val="445469"/>
                            </a:solidFill>
                            <a:latin typeface="Cambria Math" panose="02040503050406030204" pitchFamily="18" charset="0"/>
                            <a:ea typeface="宋体" panose="02010600030101010101" pitchFamily="2" charset="-122"/>
                          </a:rPr>
                          <m:t>𝒖</m:t>
                        </m:r>
                      </m:sub>
                    </m:sSub>
                  </m:oMath>
                </a14:m>
                <a:r>
                  <a:rPr lang="en-US" sz="2400" b="1" i="1" dirty="0">
                    <a:solidFill>
                      <a:srgbClr val="445469"/>
                    </a:solidFill>
                    <a:latin typeface="Cambria Math" panose="02040503050406030204" pitchFamily="18" charset="0"/>
                    <a:ea typeface="宋体" panose="02010600030101010101" pitchFamily="2" charset="-122"/>
                  </a:rPr>
                  <a:t>-</a:t>
                </a:r>
                <a:r>
                  <a:rPr lang="en-US" altLang="zh-CN" sz="2400" b="1" i="1" dirty="0">
                    <a:solidFill>
                      <a:srgbClr val="445469"/>
                    </a:solidFill>
                    <a:latin typeface="Cambria Math" panose="02040503050406030204" pitchFamily="18" charset="0"/>
                    <a:ea typeface="宋体" panose="02010600030101010101" pitchFamily="2" charset="-122"/>
                  </a:rPr>
                  <a:t> </a:t>
                </a:r>
                <a14:m>
                  <m:oMath xmlns:m="http://schemas.openxmlformats.org/officeDocument/2006/math">
                    <m:sSub>
                      <m:sSubPr>
                        <m:ctrlPr>
                          <a:rPr lang="en-US" altLang="zh-CN" sz="2400" b="1" i="1">
                            <a:solidFill>
                              <a:srgbClr val="445469"/>
                            </a:solidFill>
                            <a:latin typeface="Cambria Math"/>
                            <a:ea typeface="宋体" panose="02010600030101010101" pitchFamily="2" charset="-122"/>
                          </a:rPr>
                        </m:ctrlPr>
                      </m:sSubPr>
                      <m:e>
                        <m:r>
                          <a:rPr lang="en-US" altLang="zh-CN" sz="2400" b="1" i="1">
                            <a:solidFill>
                              <a:srgbClr val="445469"/>
                            </a:solidFill>
                            <a:latin typeface="Cambria Math" panose="02040503050406030204" pitchFamily="18" charset="0"/>
                            <a:ea typeface="宋体" panose="02010600030101010101" pitchFamily="2" charset="-122"/>
                          </a:rPr>
                          <m:t>𝒉</m:t>
                        </m:r>
                      </m:e>
                      <m:sub>
                        <m:r>
                          <a:rPr lang="en-US" altLang="zh-CN" sz="2400" b="1" i="1">
                            <a:solidFill>
                              <a:srgbClr val="445469"/>
                            </a:solidFill>
                            <a:latin typeface="Cambria Math" panose="02040503050406030204" pitchFamily="18" charset="0"/>
                            <a:ea typeface="宋体" panose="02010600030101010101" pitchFamily="2" charset="-122"/>
                          </a:rPr>
                          <m:t>𝒗</m:t>
                        </m:r>
                      </m:sub>
                    </m:sSub>
                  </m:oMath>
                </a14:m>
                <a:endParaRPr lang="en-US" sz="2400" b="1" i="1" dirty="0">
                  <a:solidFill>
                    <a:srgbClr val="445469"/>
                  </a:solidFill>
                  <a:latin typeface="Cambria Math" panose="02040503050406030204" pitchFamily="18" charset="0"/>
                  <a:ea typeface="宋体" panose="02010600030101010101" pitchFamily="2" charset="-122"/>
                </a:endParaRPr>
              </a:p>
              <a:p>
                <a:pPr defTabSz="914217">
                  <a:lnSpc>
                    <a:spcPct val="150000"/>
                  </a:lnSpc>
                </a:pPr>
                <a:endParaRPr lang="en-US" sz="2400" b="1" i="1" dirty="0">
                  <a:solidFill>
                    <a:srgbClr val="445469"/>
                  </a:solidFill>
                  <a:latin typeface="Cambria Math" panose="02040503050406030204" pitchFamily="18" charset="0"/>
                  <a:ea typeface="宋体" panose="02010600030101010101" pitchFamily="2" charset="-122"/>
                </a:endParaRP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接下来仍然枚举起点</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跑</a:t>
                </a:r>
                <a:r>
                  <a:rPr lang="en-US" altLang="zh-CN" sz="2400" b="1" dirty="0">
                    <a:solidFill>
                      <a:srgbClr val="445469"/>
                    </a:solidFill>
                    <a:latin typeface="宋体" panose="02010600030101010101" pitchFamily="2" charset="-122"/>
                    <a:ea typeface="宋体" panose="02010600030101010101" pitchFamily="2" charset="-122"/>
                  </a:rPr>
                  <a:t>n</a:t>
                </a:r>
                <a:r>
                  <a:rPr lang="zh-CN" altLang="en-US" sz="2400" b="1" dirty="0">
                    <a:solidFill>
                      <a:srgbClr val="445469"/>
                    </a:solidFill>
                    <a:latin typeface="宋体" panose="02010600030101010101" pitchFamily="2" charset="-122"/>
                    <a:ea typeface="宋体" panose="02010600030101010101" pitchFamily="2" charset="-122"/>
                  </a:rPr>
                  <a:t>遍</a:t>
                </a:r>
                <a:r>
                  <a:rPr lang="en-US" altLang="zh-CN" sz="2400" b="1" dirty="0">
                    <a:solidFill>
                      <a:srgbClr val="445469"/>
                    </a:solidFill>
                    <a:latin typeface="宋体" panose="02010600030101010101" pitchFamily="2" charset="-122"/>
                    <a:ea typeface="宋体" panose="02010600030101010101" pitchFamily="2" charset="-122"/>
                  </a:rPr>
                  <a:t>Dijkstra</a:t>
                </a:r>
                <a:r>
                  <a:rPr lang="zh-CN" altLang="en-US" sz="2400" b="1" dirty="0">
                    <a:solidFill>
                      <a:srgbClr val="445469"/>
                    </a:solidFill>
                    <a:latin typeface="宋体" panose="02010600030101010101" pitchFamily="2" charset="-122"/>
                    <a:ea typeface="宋体" panose="02010600030101010101" pitchFamily="2" charset="-122"/>
                  </a:rPr>
                  <a:t>算法就可以得到任意两点之间的最短路了</a:t>
                </a:r>
                <a:endParaRPr lang="en-US" sz="2400" b="1" dirty="0">
                  <a:solidFill>
                    <a:srgbClr val="445469"/>
                  </a:solidFill>
                  <a:latin typeface="宋体" panose="02010600030101010101" pitchFamily="2" charset="-122"/>
                  <a:ea typeface="宋体" panose="02010600030101010101" pitchFamily="2" charset="-122"/>
                </a:endParaRPr>
              </a:p>
            </p:txBody>
          </p:sp>
        </mc:Choice>
        <mc:Fallback xmlns="">
          <p:sp>
            <p:nvSpPr>
              <p:cNvPr id="56" name="AutoShape 3">
                <a:extLst>
                  <a:ext uri="{FF2B5EF4-FFF2-40B4-BE49-F238E27FC236}">
                    <a16:creationId xmlns:a16="http://schemas.microsoft.com/office/drawing/2014/main" id="{C5C85234-09A9-47C6-B9C7-504595152FC0}"/>
                  </a:ext>
                </a:extLst>
              </p:cNvPr>
              <p:cNvSpPr>
                <a:spLocks noRot="1" noChangeAspect="1" noMove="1" noResize="1" noEditPoints="1" noAdjustHandles="1" noChangeArrowheads="1" noChangeShapeType="1" noTextEdit="1"/>
              </p:cNvSpPr>
              <p:nvPr/>
            </p:nvSpPr>
            <p:spPr bwMode="auto">
              <a:xfrm>
                <a:off x="781313" y="1209369"/>
                <a:ext cx="9807768" cy="544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a:blip r:embed="rId2"/>
                <a:stretch>
                  <a:fillRect l="-1865"/>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grpSp>
        <p:nvGrpSpPr>
          <p:cNvPr id="13" name="Group 3">
            <a:extLst>
              <a:ext uri="{FF2B5EF4-FFF2-40B4-BE49-F238E27FC236}">
                <a16:creationId xmlns:a16="http://schemas.microsoft.com/office/drawing/2014/main" xmlns="" id="{9D8CA30F-75DA-93E5-772C-75A9A641D953}"/>
              </a:ext>
            </a:extLst>
          </p:cNvPr>
          <p:cNvGrpSpPr/>
          <p:nvPr/>
        </p:nvGrpSpPr>
        <p:grpSpPr>
          <a:xfrm>
            <a:off x="717055" y="294891"/>
            <a:ext cx="6735797" cy="618613"/>
            <a:chOff x="7619717" y="8343293"/>
            <a:chExt cx="4245338" cy="2207157"/>
          </a:xfrm>
        </p:grpSpPr>
        <p:sp>
          <p:nvSpPr>
            <p:cNvPr id="14" name="TextBox 110">
              <a:extLst>
                <a:ext uri="{FF2B5EF4-FFF2-40B4-BE49-F238E27FC236}">
                  <a16:creationId xmlns:a16="http://schemas.microsoft.com/office/drawing/2014/main" xmlns="" id="{22DF5656-5684-E18D-2A1C-9F30D54F97D2}"/>
                </a:ext>
              </a:extLst>
            </p:cNvPr>
            <p:cNvSpPr txBox="1"/>
            <p:nvPr/>
          </p:nvSpPr>
          <p:spPr>
            <a:xfrm>
              <a:off x="7946793" y="8343293"/>
              <a:ext cx="3918262" cy="2207157"/>
            </a:xfrm>
            <a:prstGeom prst="rect">
              <a:avLst/>
            </a:prstGeom>
            <a:noFill/>
          </p:spPr>
          <p:txBody>
            <a:bodyPr wrap="square" lIns="109710" tIns="54855" rIns="109710" bIns="54855" rtlCol="0">
              <a:spAutoFit/>
            </a:bodyPr>
            <a:lstStyle/>
            <a:p>
              <a:pPr algn="just" defTabSz="914217"/>
              <a:r>
                <a:rPr lang="en-US" altLang="zh-CN" sz="3300" b="1" dirty="0">
                  <a:solidFill>
                    <a:srgbClr val="445469"/>
                  </a:solidFill>
                  <a:latin typeface="思源黑体 CN Bold"/>
                  <a:ea typeface="思源黑体 CN Bold"/>
                  <a:hlinkClick r:id="rId3"/>
                </a:rPr>
                <a:t>Johnson</a:t>
              </a:r>
              <a:r>
                <a:rPr lang="zh-CN" altLang="en-US" sz="3300" b="1" dirty="0">
                  <a:solidFill>
                    <a:srgbClr val="445469"/>
                  </a:solidFill>
                  <a:latin typeface="思源黑体 CN Bold"/>
                  <a:ea typeface="思源黑体 CN Bold"/>
                  <a:hlinkClick r:id="rId3"/>
                </a:rPr>
                <a:t>全源最短路</a:t>
              </a:r>
              <a:r>
                <a:rPr lang="en-US" altLang="zh-CN" sz="3300" b="1" dirty="0">
                  <a:solidFill>
                    <a:srgbClr val="445469"/>
                  </a:solidFill>
                  <a:latin typeface="思源黑体 CN Bold"/>
                  <a:ea typeface="思源黑体 CN Bold"/>
                  <a:hlinkClick r:id="rId3"/>
                </a:rPr>
                <a:t>(P5905)</a:t>
              </a:r>
              <a:endParaRPr lang="en-US" altLang="zh-CN" sz="3300" b="1" dirty="0">
                <a:solidFill>
                  <a:srgbClr val="445469"/>
                </a:solidFill>
                <a:latin typeface="思源黑体 CN Bold"/>
                <a:ea typeface="思源黑体 CN Bold"/>
              </a:endParaRPr>
            </a:p>
          </p:txBody>
        </p:sp>
        <p:sp>
          <p:nvSpPr>
            <p:cNvPr id="15" name="Round Same Side Corner Rectangle 114">
              <a:extLst>
                <a:ext uri="{FF2B5EF4-FFF2-40B4-BE49-F238E27FC236}">
                  <a16:creationId xmlns:a16="http://schemas.microsoft.com/office/drawing/2014/main" xmlns="" id="{8975D0BD-2729-5AEB-30F9-118F5F297C16}"/>
                </a:ext>
              </a:extLst>
            </p:cNvPr>
            <p:cNvSpPr/>
            <p:nvPr/>
          </p:nvSpPr>
          <p:spPr>
            <a:xfrm rot="10800000" flipH="1">
              <a:off x="7619717" y="8480039"/>
              <a:ext cx="117300" cy="1796375"/>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sp>
        <p:nvSpPr>
          <p:cNvPr id="16" name="Line 4">
            <a:extLst>
              <a:ext uri="{FF2B5EF4-FFF2-40B4-BE49-F238E27FC236}">
                <a16:creationId xmlns:a16="http://schemas.microsoft.com/office/drawing/2014/main" xmlns="" id="{A8191AFE-5B12-515A-3FA9-D0CFD6BA3CCF}"/>
              </a:ext>
            </a:extLst>
          </p:cNvPr>
          <p:cNvSpPr>
            <a:spLocks noChangeShapeType="1"/>
          </p:cNvSpPr>
          <p:nvPr/>
        </p:nvSpPr>
        <p:spPr bwMode="auto">
          <a:xfrm flipV="1">
            <a:off x="1149083" y="973393"/>
            <a:ext cx="5635175" cy="19533"/>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Tree>
    <p:extLst>
      <p:ext uri="{BB962C8B-B14F-4D97-AF65-F5344CB8AC3E}">
        <p14:creationId xmlns:p14="http://schemas.microsoft.com/office/powerpoint/2010/main" val="10307215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781313" y="1209369"/>
                <a:ext cx="9807768" cy="544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a:solidFill>
                      <a:srgbClr val="FFFFFF"/>
                    </a:solidFill>
                  </a14:hiddenFill>
                </a:ext>
                <a:ext uri="{91240B29-F687-4F45-9708-019B960494DF}">
                  <a14:hiddenLine w="12700" cap="flat" cmpd="sng">
                    <a:solidFill>
                      <a:srgbClr val="000000"/>
                    </a:solidFill>
                    <a:prstDash val="solid"/>
                    <a:miter lim="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lIns="0" tIns="0" rIns="0" bIns="0"/>
              <a:lstStyle/>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那么为什么这样赋值是正确的呢</a:t>
                </a:r>
                <a:r>
                  <a:rPr lang="en-US" altLang="zh-CN" sz="2400" b="1" dirty="0">
                    <a:solidFill>
                      <a:srgbClr val="445469"/>
                    </a:solidFill>
                    <a:latin typeface="宋体" panose="02010600030101010101" pitchFamily="2" charset="-122"/>
                    <a:ea typeface="宋体" panose="02010600030101010101" pitchFamily="2" charset="-122"/>
                  </a:rPr>
                  <a:t>?</a:t>
                </a: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势能</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势能的值取决于零势能点的设置</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且无论零势能点设在哪</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两点间势能的差值是一定的</a:t>
                </a:r>
                <a:endParaRPr lang="en-US" altLang="zh-CN" sz="2400" b="1"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在更新后的图中</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设</a:t>
                </a:r>
                <a:r>
                  <a:rPr lang="en-US" altLang="zh-CN" sz="2400" b="1" dirty="0" err="1">
                    <a:solidFill>
                      <a:srgbClr val="445469"/>
                    </a:solidFill>
                    <a:latin typeface="宋体" panose="02010600030101010101" pitchFamily="2" charset="-122"/>
                    <a:ea typeface="宋体" panose="02010600030101010101" pitchFamily="2" charset="-122"/>
                  </a:rPr>
                  <a:t>s</a:t>
                </a:r>
                <a:r>
                  <a:rPr lang="en-US" altLang="zh-CN" sz="2400" dirty="0" err="1">
                    <a:solidFill>
                      <a:srgbClr val="445469"/>
                    </a:solidFill>
                    <a:latin typeface="宋体" panose="02010600030101010101" pitchFamily="2" charset="-122"/>
                    <a:ea typeface="宋体" panose="02010600030101010101" pitchFamily="2" charset="-122"/>
                  </a:rPr>
                  <a:t>→</a:t>
                </a:r>
                <a:r>
                  <a:rPr lang="en-US" altLang="zh-CN" sz="2400" b="1" dirty="0" err="1">
                    <a:solidFill>
                      <a:srgbClr val="445469"/>
                    </a:solidFill>
                    <a:latin typeface="宋体" panose="02010600030101010101" pitchFamily="2" charset="-122"/>
                    <a:ea typeface="宋体" panose="02010600030101010101" pitchFamily="2" charset="-122"/>
                  </a:rPr>
                  <a:t>t</a:t>
                </a:r>
                <a:r>
                  <a:rPr lang="zh-CN" altLang="en-US" sz="2400" b="1" dirty="0">
                    <a:solidFill>
                      <a:srgbClr val="445469"/>
                    </a:solidFill>
                    <a:latin typeface="宋体" panose="02010600030101010101" pitchFamily="2" charset="-122"/>
                    <a:ea typeface="宋体" panose="02010600030101010101" pitchFamily="2" charset="-122"/>
                  </a:rPr>
                  <a:t>的一条路径</a:t>
                </a:r>
                <a:r>
                  <a:rPr lang="en-US" altLang="zh-CN" sz="2400" b="1" dirty="0">
                    <a:solidFill>
                      <a:srgbClr val="445469"/>
                    </a:solidFill>
                    <a:latin typeface="宋体" panose="02010600030101010101" pitchFamily="2" charset="-122"/>
                    <a:ea typeface="宋体" panose="02010600030101010101" pitchFamily="2" charset="-122"/>
                  </a:rPr>
                  <a:t>,s</a:t>
                </a:r>
                <a:r>
                  <a:rPr lang="en-US" altLang="zh-CN" sz="2400" dirty="0">
                    <a:solidFill>
                      <a:srgbClr val="445469"/>
                    </a:solidFill>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smtClean="0">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a:rPr lang="en-US" altLang="zh-CN" sz="2400" b="0" i="1" smtClean="0">
                            <a:solidFill>
                              <a:srgbClr val="445469"/>
                            </a:solidFill>
                            <a:latin typeface="Cambria Math" panose="02040503050406030204" pitchFamily="18" charset="0"/>
                            <a:ea typeface="宋体" panose="02010600030101010101" pitchFamily="2" charset="-122"/>
                          </a:rPr>
                          <m:t>1</m:t>
                        </m:r>
                      </m:sub>
                    </m:sSub>
                    <m:r>
                      <m:rPr>
                        <m:nor/>
                      </m:rPr>
                      <a:rPr lang="en-US" altLang="zh-CN" sz="2400" dirty="0">
                        <a:solidFill>
                          <a:srgbClr val="445469"/>
                        </a:solidFill>
                        <a:latin typeface="宋体" panose="02010600030101010101" pitchFamily="2" charset="-122"/>
                        <a:ea typeface="宋体" panose="02010600030101010101" pitchFamily="2" charset="-122"/>
                      </a:rPr>
                      <m:t>→</m:t>
                    </m:r>
                    <m:sSub>
                      <m:sSubPr>
                        <m:ctrlPr>
                          <a:rPr lang="en-US" altLang="zh-CN" sz="2400" i="1">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a:rPr lang="en-US" altLang="zh-CN" sz="2400" b="0" i="1" smtClean="0">
                            <a:solidFill>
                              <a:srgbClr val="445469"/>
                            </a:solidFill>
                            <a:latin typeface="Cambria Math" panose="02040503050406030204" pitchFamily="18" charset="0"/>
                            <a:ea typeface="宋体" panose="02010600030101010101" pitchFamily="2" charset="-122"/>
                          </a:rPr>
                          <m:t>2</m:t>
                        </m:r>
                      </m:sub>
                    </m:sSub>
                  </m:oMath>
                </a14:m>
                <a:r>
                  <a:rPr lang="en-US" altLang="zh-CN" sz="2400" dirty="0">
                    <a:solidFill>
                      <a:srgbClr val="445469"/>
                    </a:solidFill>
                    <a:latin typeface="宋体" panose="02010600030101010101" pitchFamily="2" charset="-122"/>
                    <a:ea typeface="宋体" panose="02010600030101010101" pitchFamily="2" charset="-122"/>
                  </a:rPr>
                  <a:t>→</a:t>
                </a:r>
                <a14:m>
                  <m:oMath xmlns:m="http://schemas.openxmlformats.org/officeDocument/2006/math">
                    <m:r>
                      <a:rPr lang="en-US" altLang="zh-CN" sz="2400" i="1" smtClean="0">
                        <a:solidFill>
                          <a:srgbClr val="445469"/>
                        </a:solidFill>
                        <a:latin typeface="Cambria Math" panose="02040503050406030204" pitchFamily="18" charset="0"/>
                        <a:ea typeface="宋体" panose="02010600030101010101" pitchFamily="2" charset="-122"/>
                      </a:rPr>
                      <m:t>…</m:t>
                    </m:r>
                  </m:oMath>
                </a14:m>
                <a:r>
                  <a:rPr lang="en-US" altLang="zh-CN" sz="2400" dirty="0">
                    <a:solidFill>
                      <a:srgbClr val="445469"/>
                    </a:solidFill>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m:rPr>
                            <m:sty m:val="p"/>
                          </m:rPr>
                          <a:rPr lang="en-US" altLang="zh-CN" sz="2400" i="1">
                            <a:solidFill>
                              <a:srgbClr val="445469"/>
                            </a:solidFill>
                            <a:latin typeface="Cambria Math" panose="02040503050406030204" pitchFamily="18" charset="0"/>
                            <a:ea typeface="宋体" panose="02010600030101010101" pitchFamily="2" charset="-122"/>
                          </a:rPr>
                          <m:t>k</m:t>
                        </m:r>
                      </m:sub>
                    </m:sSub>
                  </m:oMath>
                </a14:m>
                <a:r>
                  <a:rPr lang="en-US" altLang="zh-CN" sz="2400" dirty="0">
                    <a:solidFill>
                      <a:srgbClr val="445469"/>
                    </a:solidFill>
                    <a:latin typeface="宋体" panose="02010600030101010101" pitchFamily="2" charset="-122"/>
                    <a:ea typeface="宋体" panose="02010600030101010101" pitchFamily="2" charset="-122"/>
                  </a:rPr>
                  <a:t>→</a:t>
                </a:r>
                <a:r>
                  <a:rPr lang="en-US" altLang="zh-CN" sz="2400" b="1" dirty="0">
                    <a:solidFill>
                      <a:srgbClr val="445469"/>
                    </a:solidFill>
                    <a:latin typeface="宋体" panose="02010600030101010101" pitchFamily="2" charset="-122"/>
                    <a:ea typeface="宋体" panose="02010600030101010101" pitchFamily="2" charset="-122"/>
                  </a:rPr>
                  <a:t>t</a:t>
                </a: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长度为</a:t>
                </a:r>
                <a:r>
                  <a:rPr lang="en-US" altLang="zh-CN" sz="2400" b="1" dirty="0">
                    <a:solidFill>
                      <a:srgbClr val="445469"/>
                    </a:solidFill>
                    <a:latin typeface="宋体" panose="02010600030101010101" pitchFamily="2" charset="-122"/>
                    <a:ea typeface="宋体" panose="02010600030101010101" pitchFamily="2" charset="-122"/>
                  </a:rPr>
                  <a:t>w(s,</a:t>
                </a:r>
                <a:r>
                  <a:rPr lang="en-US" altLang="zh-CN" sz="2400" dirty="0">
                    <a:solidFill>
                      <a:srgbClr val="445469"/>
                    </a:solidFill>
                    <a:ea typeface="宋体" panose="02010600030101010101" pitchFamily="2" charset="-122"/>
                  </a:rPr>
                  <a:t> </a:t>
                </a:r>
                <a14:m>
                  <m:oMath xmlns:m="http://schemas.openxmlformats.org/officeDocument/2006/math">
                    <m:sSub>
                      <m:sSubPr>
                        <m:ctrlPr>
                          <a:rPr lang="en-US" altLang="zh-CN" sz="2400" i="1" smtClean="0">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a:rPr lang="en-US" altLang="zh-CN" sz="2400" b="0" i="1" smtClean="0">
                            <a:solidFill>
                              <a:srgbClr val="445469"/>
                            </a:solidFill>
                            <a:latin typeface="Cambria Math" panose="02040503050406030204" pitchFamily="18" charset="0"/>
                            <a:ea typeface="宋体" panose="02010600030101010101" pitchFamily="2" charset="-122"/>
                          </a:rPr>
                          <m:t>1</m:t>
                        </m:r>
                      </m:sub>
                    </m:sSub>
                  </m:oMath>
                </a14:m>
                <a:r>
                  <a:rPr lang="en-US" altLang="zh-CN" sz="2400" b="1" dirty="0">
                    <a:solidFill>
                      <a:srgbClr val="445469"/>
                    </a:solidFill>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b="1" i="1" dirty="0" smtClean="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s</m:t>
                        </m:r>
                      </m:sub>
                    </m:sSub>
                  </m:oMath>
                </a14:m>
                <a:r>
                  <a:rPr lang="en-US" sz="2400" b="1" dirty="0">
                    <a:solidFill>
                      <a:srgbClr val="445469"/>
                    </a:solidFill>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b="1" i="1" dirty="0" smtClean="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sSub>
                          <m:sSubPr>
                            <m:ctrlPr>
                              <a:rPr lang="en-US" altLang="zh-CN" sz="2400" b="1" i="1" dirty="0" smtClean="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p</m:t>
                            </m:r>
                          </m:e>
                          <m:sub>
                            <m:r>
                              <a:rPr lang="en-US" altLang="zh-CN" sz="2400" b="1" i="1" dirty="0" smtClean="0">
                                <a:solidFill>
                                  <a:srgbClr val="445469"/>
                                </a:solidFill>
                                <a:latin typeface="Cambria Math" panose="02040503050406030204" pitchFamily="18" charset="0"/>
                                <a:ea typeface="宋体" panose="02010600030101010101" pitchFamily="2" charset="-122"/>
                              </a:rPr>
                              <m:t>𝟏</m:t>
                            </m:r>
                          </m:sub>
                        </m:sSub>
                      </m:sub>
                    </m:sSub>
                  </m:oMath>
                </a14:m>
                <a:r>
                  <a:rPr lang="en-US" sz="2400" b="1" dirty="0">
                    <a:solidFill>
                      <a:srgbClr val="445469"/>
                    </a:solidFill>
                    <a:latin typeface="宋体" panose="02010600030101010101" pitchFamily="2" charset="-122"/>
                    <a:ea typeface="宋体" panose="02010600030101010101" pitchFamily="2" charset="-122"/>
                  </a:rPr>
                  <a:t>+</a:t>
                </a:r>
                <a:r>
                  <a:rPr lang="en-US" altLang="zh-CN" sz="2400" b="1" dirty="0">
                    <a:solidFill>
                      <a:srgbClr val="445469"/>
                    </a:solidFill>
                    <a:latin typeface="宋体" panose="02010600030101010101" pitchFamily="2" charset="-122"/>
                    <a:ea typeface="宋体" panose="02010600030101010101" pitchFamily="2" charset="-122"/>
                  </a:rPr>
                  <a:t>w(</a:t>
                </a:r>
                <a14:m>
                  <m:oMath xmlns:m="http://schemas.openxmlformats.org/officeDocument/2006/math">
                    <m:sSub>
                      <m:sSubPr>
                        <m:ctrlPr>
                          <a:rPr lang="en-US" altLang="zh-CN" sz="2400" i="1">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a:rPr lang="en-US" altLang="zh-CN" sz="2400" i="1">
                            <a:solidFill>
                              <a:srgbClr val="445469"/>
                            </a:solidFill>
                            <a:latin typeface="Cambria Math" panose="02040503050406030204" pitchFamily="18" charset="0"/>
                            <a:ea typeface="宋体" panose="02010600030101010101" pitchFamily="2" charset="-122"/>
                          </a:rPr>
                          <m:t>1</m:t>
                        </m:r>
                      </m:sub>
                    </m:sSub>
                  </m:oMath>
                </a14:m>
                <a:r>
                  <a:rPr lang="en-US" altLang="zh-CN" sz="2400" b="1" dirty="0">
                    <a:solidFill>
                      <a:srgbClr val="445469"/>
                    </a:solidFill>
                    <a:latin typeface="宋体" panose="02010600030101010101" pitchFamily="2" charset="-122"/>
                    <a:ea typeface="宋体" panose="02010600030101010101" pitchFamily="2" charset="-122"/>
                  </a:rPr>
                  <a:t>,</a:t>
                </a:r>
                <a:r>
                  <a:rPr lang="en-US" altLang="zh-CN" sz="2400" dirty="0">
                    <a:solidFill>
                      <a:srgbClr val="445469"/>
                    </a:solidFill>
                    <a:ea typeface="宋体" panose="02010600030101010101" pitchFamily="2" charset="-122"/>
                  </a:rPr>
                  <a:t> </a:t>
                </a:r>
                <a14:m>
                  <m:oMath xmlns:m="http://schemas.openxmlformats.org/officeDocument/2006/math">
                    <m:sSub>
                      <m:sSubPr>
                        <m:ctrlPr>
                          <a:rPr lang="en-US" altLang="zh-CN" sz="2400" i="1">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a:rPr lang="en-US" altLang="zh-CN" sz="2400" i="1">
                            <a:solidFill>
                              <a:srgbClr val="445469"/>
                            </a:solidFill>
                            <a:latin typeface="Cambria Math" panose="02040503050406030204" pitchFamily="18" charset="0"/>
                            <a:ea typeface="宋体" panose="02010600030101010101" pitchFamily="2" charset="-122"/>
                          </a:rPr>
                          <m:t>2</m:t>
                        </m:r>
                      </m:sub>
                    </m:sSub>
                  </m:oMath>
                </a14:m>
                <a:r>
                  <a:rPr lang="en-US" altLang="zh-CN" sz="2400" b="1" dirty="0">
                    <a:solidFill>
                      <a:srgbClr val="445469"/>
                    </a:solidFill>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p</m:t>
                            </m:r>
                          </m:e>
                          <m:sub>
                            <m:r>
                              <a:rPr lang="en-US" altLang="zh-CN" sz="2400" b="1" i="1" dirty="0">
                                <a:solidFill>
                                  <a:srgbClr val="445469"/>
                                </a:solidFill>
                                <a:latin typeface="Cambria Math" panose="02040503050406030204" pitchFamily="18" charset="0"/>
                                <a:ea typeface="宋体" panose="02010600030101010101" pitchFamily="2" charset="-122"/>
                              </a:rPr>
                              <m:t>𝟏</m:t>
                            </m:r>
                          </m:sub>
                        </m:sSub>
                      </m:sub>
                    </m:sSub>
                  </m:oMath>
                </a14:m>
                <a:r>
                  <a:rPr lang="en-US" sz="2400" b="1" dirty="0">
                    <a:solidFill>
                      <a:srgbClr val="445469"/>
                    </a:solidFill>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p</m:t>
                            </m:r>
                          </m:e>
                          <m:sub>
                            <m:r>
                              <a:rPr lang="en-US" altLang="zh-CN" sz="2400" b="1" i="1" dirty="0" smtClean="0">
                                <a:solidFill>
                                  <a:srgbClr val="445469"/>
                                </a:solidFill>
                                <a:latin typeface="Cambria Math" panose="02040503050406030204" pitchFamily="18" charset="0"/>
                                <a:ea typeface="宋体" panose="02010600030101010101" pitchFamily="2" charset="-122"/>
                              </a:rPr>
                              <m:t>𝟐</m:t>
                            </m:r>
                          </m:sub>
                        </m:sSub>
                      </m:sub>
                    </m:sSub>
                  </m:oMath>
                </a14:m>
                <a:r>
                  <a:rPr lang="en-US" sz="2400" b="1" dirty="0">
                    <a:solidFill>
                      <a:srgbClr val="445469"/>
                    </a:solidFill>
                    <a:latin typeface="宋体" panose="02010600030101010101" pitchFamily="2" charset="-122"/>
                    <a:ea typeface="宋体" panose="02010600030101010101" pitchFamily="2" charset="-122"/>
                  </a:rPr>
                  <a:t>+…+</a:t>
                </a:r>
                <a:r>
                  <a:rPr lang="en-US" altLang="zh-CN" sz="2400" b="1" dirty="0">
                    <a:solidFill>
                      <a:srgbClr val="445469"/>
                    </a:solidFill>
                    <a:latin typeface="宋体" panose="02010600030101010101" pitchFamily="2" charset="-122"/>
                    <a:ea typeface="宋体" panose="02010600030101010101" pitchFamily="2" charset="-122"/>
                  </a:rPr>
                  <a:t>w(</a:t>
                </a:r>
                <a14:m>
                  <m:oMath xmlns:m="http://schemas.openxmlformats.org/officeDocument/2006/math">
                    <m:sSub>
                      <m:sSubPr>
                        <m:ctrlPr>
                          <a:rPr lang="en-US" altLang="zh-CN" sz="2400" i="1">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m:rPr>
                            <m:sty m:val="p"/>
                          </m:rPr>
                          <a:rPr lang="en-US" altLang="zh-CN" sz="2400" i="1">
                            <a:solidFill>
                              <a:srgbClr val="445469"/>
                            </a:solidFill>
                            <a:latin typeface="Cambria Math" panose="02040503050406030204" pitchFamily="18" charset="0"/>
                            <a:ea typeface="宋体" panose="02010600030101010101" pitchFamily="2" charset="-122"/>
                          </a:rPr>
                          <m:t>k</m:t>
                        </m:r>
                      </m:sub>
                    </m:sSub>
                  </m:oMath>
                </a14:m>
                <a:r>
                  <a:rPr lang="en-US" altLang="zh-CN" sz="2400" b="1" dirty="0">
                    <a:solidFill>
                      <a:srgbClr val="445469"/>
                    </a:solidFill>
                    <a:latin typeface="宋体" panose="02010600030101010101" pitchFamily="2" charset="-122"/>
                    <a:ea typeface="宋体" panose="02010600030101010101" pitchFamily="2" charset="-122"/>
                  </a:rPr>
                  <a:t>,t)+</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p</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k</m:t>
                            </m:r>
                          </m:sub>
                        </m:sSub>
                      </m:sub>
                    </m:sSub>
                  </m:oMath>
                </a14:m>
                <a:r>
                  <a:rPr lang="en-US" sz="2400" b="1" dirty="0">
                    <a:solidFill>
                      <a:srgbClr val="445469"/>
                    </a:solidFill>
                    <a:latin typeface="宋体" panose="02010600030101010101" pitchFamily="2" charset="-122"/>
                    <a:ea typeface="宋体" panose="02010600030101010101" pitchFamily="2" charset="-122"/>
                  </a:rPr>
                  <a:t>-</a:t>
                </a:r>
                <a:r>
                  <a:rPr lang="en-US" altLang="zh-CN" sz="2400" b="1" dirty="0">
                    <a:solidFill>
                      <a:srgbClr val="445469"/>
                    </a:solidFill>
                    <a:ea typeface="宋体" panose="02010600030101010101" pitchFamily="2" charset="-122"/>
                  </a:rPr>
                  <a:t> </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t</m:t>
                        </m:r>
                      </m:sub>
                    </m:sSub>
                  </m:oMath>
                </a14:m>
                <a:endParaRPr lang="en-US" sz="2400" b="1"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化简后得</a:t>
                </a:r>
                <a:r>
                  <a:rPr lang="en-US" altLang="zh-CN" sz="2400" b="1" dirty="0">
                    <a:solidFill>
                      <a:srgbClr val="445469"/>
                    </a:solidFill>
                    <a:latin typeface="宋体" panose="02010600030101010101" pitchFamily="2" charset="-122"/>
                    <a:ea typeface="宋体" panose="02010600030101010101" pitchFamily="2" charset="-122"/>
                  </a:rPr>
                  <a:t>w(s,</a:t>
                </a:r>
                <a:r>
                  <a:rPr lang="en-US" altLang="zh-CN" sz="2400" dirty="0">
                    <a:solidFill>
                      <a:srgbClr val="445469"/>
                    </a:solidFill>
                    <a:ea typeface="宋体" panose="02010600030101010101" pitchFamily="2" charset="-122"/>
                  </a:rPr>
                  <a:t> </a:t>
                </a:r>
                <a14:m>
                  <m:oMath xmlns:m="http://schemas.openxmlformats.org/officeDocument/2006/math">
                    <m:sSub>
                      <m:sSubPr>
                        <m:ctrlPr>
                          <a:rPr lang="en-US" altLang="zh-CN" sz="2400" i="1" smtClean="0">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a:rPr lang="en-US" altLang="zh-CN" sz="2400" b="0" i="1" smtClean="0">
                            <a:solidFill>
                              <a:srgbClr val="445469"/>
                            </a:solidFill>
                            <a:latin typeface="Cambria Math" panose="02040503050406030204" pitchFamily="18" charset="0"/>
                            <a:ea typeface="宋体" panose="02010600030101010101" pitchFamily="2" charset="-122"/>
                          </a:rPr>
                          <m:t>1</m:t>
                        </m:r>
                      </m:sub>
                    </m:sSub>
                  </m:oMath>
                </a14:m>
                <a:r>
                  <a:rPr lang="en-US" altLang="zh-CN" sz="2400" b="1" dirty="0">
                    <a:solidFill>
                      <a:srgbClr val="445469"/>
                    </a:solidFill>
                    <a:latin typeface="宋体" panose="02010600030101010101" pitchFamily="2" charset="-122"/>
                    <a:ea typeface="宋体" panose="02010600030101010101" pitchFamily="2" charset="-122"/>
                  </a:rPr>
                  <a:t>)+w(</a:t>
                </a:r>
                <a14:m>
                  <m:oMath xmlns:m="http://schemas.openxmlformats.org/officeDocument/2006/math">
                    <m:sSub>
                      <m:sSubPr>
                        <m:ctrlPr>
                          <a:rPr lang="en-US" altLang="zh-CN" sz="2400" i="1">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a:rPr lang="en-US" altLang="zh-CN" sz="2400" i="1">
                            <a:solidFill>
                              <a:srgbClr val="445469"/>
                            </a:solidFill>
                            <a:latin typeface="Cambria Math" panose="02040503050406030204" pitchFamily="18" charset="0"/>
                            <a:ea typeface="宋体" panose="02010600030101010101" pitchFamily="2" charset="-122"/>
                          </a:rPr>
                          <m:t>1</m:t>
                        </m:r>
                      </m:sub>
                    </m:sSub>
                  </m:oMath>
                </a14:m>
                <a:r>
                  <a:rPr lang="en-US" altLang="zh-CN" sz="2400" b="1" dirty="0">
                    <a:solidFill>
                      <a:srgbClr val="445469"/>
                    </a:solidFill>
                    <a:latin typeface="宋体" panose="02010600030101010101" pitchFamily="2" charset="-122"/>
                    <a:ea typeface="宋体" panose="02010600030101010101" pitchFamily="2" charset="-122"/>
                  </a:rPr>
                  <a:t>,</a:t>
                </a:r>
                <a:r>
                  <a:rPr lang="en-US" altLang="zh-CN" sz="2400" dirty="0">
                    <a:solidFill>
                      <a:srgbClr val="445469"/>
                    </a:solidFill>
                    <a:ea typeface="宋体" panose="02010600030101010101" pitchFamily="2" charset="-122"/>
                  </a:rPr>
                  <a:t> </a:t>
                </a:r>
                <a14:m>
                  <m:oMath xmlns:m="http://schemas.openxmlformats.org/officeDocument/2006/math">
                    <m:sSub>
                      <m:sSubPr>
                        <m:ctrlPr>
                          <a:rPr lang="en-US" altLang="zh-CN" sz="2400" i="1">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a:rPr lang="en-US" altLang="zh-CN" sz="2400" i="1">
                            <a:solidFill>
                              <a:srgbClr val="445469"/>
                            </a:solidFill>
                            <a:latin typeface="Cambria Math" panose="02040503050406030204" pitchFamily="18" charset="0"/>
                            <a:ea typeface="宋体" panose="02010600030101010101" pitchFamily="2" charset="-122"/>
                          </a:rPr>
                          <m:t>2</m:t>
                        </m:r>
                      </m:sub>
                    </m:sSub>
                  </m:oMath>
                </a14:m>
                <a:r>
                  <a:rPr lang="en-US" altLang="zh-CN" sz="2400" b="1" dirty="0">
                    <a:solidFill>
                      <a:srgbClr val="445469"/>
                    </a:solidFill>
                    <a:latin typeface="宋体" panose="02010600030101010101" pitchFamily="2" charset="-122"/>
                    <a:ea typeface="宋体" panose="02010600030101010101" pitchFamily="2" charset="-122"/>
                  </a:rPr>
                  <a:t>)++…+w(</a:t>
                </a:r>
                <a14:m>
                  <m:oMath xmlns:m="http://schemas.openxmlformats.org/officeDocument/2006/math">
                    <m:sSub>
                      <m:sSubPr>
                        <m:ctrlPr>
                          <a:rPr lang="en-US" altLang="zh-CN" sz="2400" i="1">
                            <a:solidFill>
                              <a:srgbClr val="445469"/>
                            </a:solidFill>
                            <a:latin typeface="Cambria Math"/>
                            <a:ea typeface="宋体" panose="02010600030101010101" pitchFamily="2" charset="-122"/>
                          </a:rPr>
                        </m:ctrlPr>
                      </m:sSubPr>
                      <m:e>
                        <m:r>
                          <m:rPr>
                            <m:sty m:val="p"/>
                          </m:rPr>
                          <a:rPr lang="en-US" altLang="zh-CN" sz="2400" i="1">
                            <a:solidFill>
                              <a:srgbClr val="445469"/>
                            </a:solidFill>
                            <a:latin typeface="Cambria Math" panose="02040503050406030204" pitchFamily="18" charset="0"/>
                            <a:ea typeface="宋体" panose="02010600030101010101" pitchFamily="2" charset="-122"/>
                          </a:rPr>
                          <m:t>p</m:t>
                        </m:r>
                      </m:e>
                      <m:sub>
                        <m:r>
                          <m:rPr>
                            <m:sty m:val="p"/>
                          </m:rPr>
                          <a:rPr lang="en-US" altLang="zh-CN" sz="2400" i="1">
                            <a:solidFill>
                              <a:srgbClr val="445469"/>
                            </a:solidFill>
                            <a:latin typeface="Cambria Math" panose="02040503050406030204" pitchFamily="18" charset="0"/>
                            <a:ea typeface="宋体" panose="02010600030101010101" pitchFamily="2" charset="-122"/>
                          </a:rPr>
                          <m:t>k</m:t>
                        </m:r>
                      </m:sub>
                    </m:sSub>
                  </m:oMath>
                </a14:m>
                <a:r>
                  <a:rPr lang="en-US" altLang="zh-CN" sz="2400" b="1" dirty="0">
                    <a:solidFill>
                      <a:srgbClr val="445469"/>
                    </a:solidFill>
                    <a:latin typeface="宋体" panose="02010600030101010101" pitchFamily="2" charset="-122"/>
                    <a:ea typeface="宋体" panose="02010600030101010101" pitchFamily="2" charset="-122"/>
                  </a:rPr>
                  <a:t>,t)+</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s</m:t>
                        </m:r>
                      </m:sub>
                    </m:sSub>
                    <m:r>
                      <a:rPr lang="en-US" altLang="zh-CN" sz="2400" b="1" i="1" dirty="0">
                        <a:solidFill>
                          <a:srgbClr val="445469"/>
                        </a:solidFill>
                        <a:latin typeface="Cambria Math" panose="02040503050406030204" pitchFamily="18" charset="0"/>
                        <a:ea typeface="宋体" panose="02010600030101010101" pitchFamily="2" charset="-122"/>
                      </a:rPr>
                      <m:t> </m:t>
                    </m:r>
                  </m:oMath>
                </a14:m>
                <a:r>
                  <a:rPr lang="en-US" altLang="zh-CN" sz="2400" b="1" dirty="0">
                    <a:solidFill>
                      <a:srgbClr val="445469"/>
                    </a:solidFill>
                    <a:latin typeface="宋体" panose="02010600030101010101" pitchFamily="2" charset="-122"/>
                    <a:ea typeface="宋体" panose="02010600030101010101" pitchFamily="2" charset="-122"/>
                  </a:rPr>
                  <a:t>-</a:t>
                </a:r>
                <a:r>
                  <a:rPr lang="en-US" altLang="zh-CN" sz="2400" b="1" dirty="0">
                    <a:solidFill>
                      <a:srgbClr val="445469"/>
                    </a:solidFill>
                    <a:ea typeface="宋体" panose="02010600030101010101" pitchFamily="2" charset="-122"/>
                  </a:rPr>
                  <a:t> </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t</m:t>
                        </m:r>
                      </m:sub>
                    </m:sSub>
                  </m:oMath>
                </a14:m>
                <a:endParaRPr lang="en-US" sz="2400" b="1" dirty="0">
                  <a:solidFill>
                    <a:srgbClr val="445469"/>
                  </a:solidFill>
                  <a:latin typeface="宋体" panose="02010600030101010101" pitchFamily="2" charset="-122"/>
                  <a:ea typeface="宋体" panose="02010600030101010101" pitchFamily="2" charset="-122"/>
                </a:endParaRP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我们把</a:t>
                </a:r>
                <a14:m>
                  <m:oMath xmlns:m="http://schemas.openxmlformats.org/officeDocument/2006/math">
                    <m:sSub>
                      <m:sSubPr>
                        <m:ctrlPr>
                          <a:rPr lang="en-US" altLang="zh-CN" sz="2400" b="1" i="1" dirty="0" smtClean="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s</m:t>
                        </m:r>
                      </m:sub>
                    </m:sSub>
                    <m:r>
                      <a:rPr lang="en-US" altLang="zh-CN" sz="2400" b="1" i="1" dirty="0">
                        <a:solidFill>
                          <a:srgbClr val="445469"/>
                        </a:solidFill>
                        <a:latin typeface="Cambria Math" panose="02040503050406030204" pitchFamily="18" charset="0"/>
                        <a:ea typeface="宋体" panose="02010600030101010101" pitchFamily="2" charset="-122"/>
                      </a:rPr>
                      <m:t> </m:t>
                    </m:r>
                  </m:oMath>
                </a14:m>
                <a:r>
                  <a:rPr lang="en-US" altLang="zh-CN" sz="2400" b="1" dirty="0">
                    <a:solidFill>
                      <a:srgbClr val="445469"/>
                    </a:solidFill>
                    <a:latin typeface="宋体" panose="02010600030101010101" pitchFamily="2" charset="-122"/>
                    <a:ea typeface="宋体" panose="02010600030101010101" pitchFamily="2" charset="-122"/>
                  </a:rPr>
                  <a:t>-</a:t>
                </a:r>
                <a:r>
                  <a:rPr lang="en-US" altLang="zh-CN" sz="2400" b="1" dirty="0">
                    <a:solidFill>
                      <a:srgbClr val="445469"/>
                    </a:solidFill>
                    <a:ea typeface="宋体" panose="02010600030101010101" pitchFamily="2" charset="-122"/>
                  </a:rPr>
                  <a:t> </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t</m:t>
                        </m:r>
                      </m:sub>
                    </m:sSub>
                  </m:oMath>
                </a14:m>
                <a:r>
                  <a:rPr lang="zh-CN" altLang="en-US" sz="2400" b="1" dirty="0">
                    <a:solidFill>
                      <a:srgbClr val="445469"/>
                    </a:solidFill>
                    <a:latin typeface="宋体" panose="02010600030101010101" pitchFamily="2" charset="-122"/>
                    <a:ea typeface="宋体" panose="02010600030101010101" pitchFamily="2" charset="-122"/>
                  </a:rPr>
                  <a:t>理解为势能差</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固定</a:t>
                </a:r>
                <a:r>
                  <a:rPr lang="en-US" altLang="zh-CN" sz="2400" b="1" dirty="0">
                    <a:solidFill>
                      <a:srgbClr val="445469"/>
                    </a:solidFill>
                    <a:latin typeface="宋体" panose="02010600030101010101" pitchFamily="2" charset="-122"/>
                    <a:ea typeface="宋体" panose="02010600030101010101" pitchFamily="2" charset="-122"/>
                  </a:rPr>
                  <a:t>)</a:t>
                </a:r>
              </a:p>
              <a:p>
                <a:pPr defTabSz="914217">
                  <a:lnSpc>
                    <a:spcPct val="150000"/>
                  </a:lnSpc>
                </a:pPr>
                <a:r>
                  <a:rPr lang="zh-CN" altLang="en-US" sz="2400" b="1" dirty="0">
                    <a:solidFill>
                      <a:srgbClr val="445469"/>
                    </a:solidFill>
                    <a:latin typeface="宋体" panose="02010600030101010101" pitchFamily="2" charset="-122"/>
                    <a:ea typeface="宋体" panose="02010600030101010101" pitchFamily="2" charset="-122"/>
                  </a:rPr>
                  <a:t>在图中</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由于</a:t>
                </a:r>
                <a14:m>
                  <m:oMath xmlns:m="http://schemas.openxmlformats.org/officeDocument/2006/math">
                    <m:sSub>
                      <m:sSubPr>
                        <m:ctrlPr>
                          <a:rPr lang="en-US" altLang="zh-CN" sz="2400" b="1" i="1" dirty="0" smtClean="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u</m:t>
                        </m:r>
                      </m:sub>
                    </m:sSub>
                  </m:oMath>
                </a14:m>
                <a:r>
                  <a:rPr lang="zh-CN" altLang="en-US" sz="2400" b="1" dirty="0">
                    <a:solidFill>
                      <a:srgbClr val="445469"/>
                    </a:solidFill>
                    <a:latin typeface="宋体" panose="02010600030101010101" pitchFamily="2" charset="-122"/>
                    <a:ea typeface="宋体" panose="02010600030101010101" pitchFamily="2" charset="-122"/>
                  </a:rPr>
                  <a:t>是通过最短路求出来的</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因此对于一条边</a:t>
                </a:r>
                <a:r>
                  <a:rPr lang="en-US" altLang="zh-CN" sz="2400" b="1" dirty="0">
                    <a:solidFill>
                      <a:srgbClr val="445469"/>
                    </a:solidFill>
                    <a:latin typeface="宋体" panose="02010600030101010101" pitchFamily="2" charset="-122"/>
                    <a:ea typeface="宋体" panose="02010600030101010101" pitchFamily="2" charset="-122"/>
                  </a:rPr>
                  <a:t>(</a:t>
                </a:r>
                <a:r>
                  <a:rPr lang="en-US" altLang="zh-CN" sz="2400" b="1" dirty="0" err="1">
                    <a:solidFill>
                      <a:srgbClr val="445469"/>
                    </a:solidFill>
                    <a:latin typeface="宋体" panose="02010600030101010101" pitchFamily="2" charset="-122"/>
                    <a:ea typeface="宋体" panose="02010600030101010101" pitchFamily="2" charset="-122"/>
                  </a:rPr>
                  <a:t>u,v,w</a:t>
                </a:r>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永远有</a:t>
                </a:r>
                <a:endParaRPr lang="en-US" altLang="zh-CN" sz="2400" b="1" dirty="0">
                  <a:solidFill>
                    <a:srgbClr val="445469"/>
                  </a:solidFill>
                  <a:latin typeface="宋体" panose="02010600030101010101" pitchFamily="2" charset="-122"/>
                  <a:ea typeface="宋体" panose="02010600030101010101" pitchFamily="2" charset="-122"/>
                </a:endParaRPr>
              </a:p>
              <a:p>
                <a:pPr defTabSz="914217">
                  <a:lnSpc>
                    <a:spcPct val="150000"/>
                  </a:lnSpc>
                </a:pPr>
                <a14:m>
                  <m:oMath xmlns:m="http://schemas.openxmlformats.org/officeDocument/2006/math">
                    <m:sSub>
                      <m:sSubPr>
                        <m:ctrlPr>
                          <a:rPr lang="en-US" altLang="zh-CN" sz="2400" b="1" i="1" dirty="0" smtClean="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v</m:t>
                        </m:r>
                      </m:sub>
                    </m:sSub>
                    <m:r>
                      <a:rPr lang="en-US" altLang="zh-CN" sz="2400" b="1" i="0" dirty="0" smtClean="0">
                        <a:solidFill>
                          <a:srgbClr val="445469"/>
                        </a:solidFill>
                        <a:latin typeface="Cambria Math" panose="02040503050406030204" pitchFamily="18" charset="0"/>
                        <a:ea typeface="宋体" panose="02010600030101010101" pitchFamily="2" charset="-122"/>
                      </a:rPr>
                      <m:t>≤</m:t>
                    </m:r>
                  </m:oMath>
                </a14:m>
                <a:r>
                  <a:rPr lang="en-US" altLang="zh-CN" sz="2400" b="1" dirty="0">
                    <a:solidFill>
                      <a:srgbClr val="445469"/>
                    </a:solidFill>
                    <a:ea typeface="宋体" panose="02010600030101010101" pitchFamily="2" charset="-122"/>
                  </a:rPr>
                  <a:t> </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u</m:t>
                        </m:r>
                      </m:sub>
                    </m:sSub>
                    <m:r>
                      <a:rPr lang="en-US" altLang="zh-CN" sz="2400" b="1" i="1" dirty="0" smtClean="0">
                        <a:solidFill>
                          <a:srgbClr val="445469"/>
                        </a:solidFill>
                        <a:latin typeface="Cambria Math" panose="02040503050406030204" pitchFamily="18" charset="0"/>
                        <a:ea typeface="宋体" panose="02010600030101010101" pitchFamily="2" charset="-122"/>
                      </a:rPr>
                      <m:t>+</m:t>
                    </m:r>
                    <m:r>
                      <m:rPr>
                        <m:sty m:val="p"/>
                      </m:rPr>
                      <a:rPr lang="en-US" altLang="zh-CN" sz="2400" b="1" i="1" dirty="0">
                        <a:solidFill>
                          <a:srgbClr val="445469"/>
                        </a:solidFill>
                        <a:latin typeface="Cambria Math" panose="02040503050406030204" pitchFamily="18" charset="0"/>
                        <a:ea typeface="宋体" panose="02010600030101010101" pitchFamily="2" charset="-122"/>
                      </a:rPr>
                      <m:t>w</m:t>
                    </m:r>
                  </m:oMath>
                </a14:m>
                <a:r>
                  <a:rPr lang="en-US" altLang="zh-CN" sz="2400" b="1" dirty="0">
                    <a:solidFill>
                      <a:srgbClr val="445469"/>
                    </a:solidFill>
                    <a:latin typeface="宋体" panose="02010600030101010101" pitchFamily="2" charset="-122"/>
                    <a:ea typeface="宋体" panose="02010600030101010101" pitchFamily="2" charset="-122"/>
                  </a:rPr>
                  <a:t>,</a:t>
                </a:r>
                <a:r>
                  <a:rPr lang="zh-CN" altLang="en-US" sz="2400" b="1" dirty="0">
                    <a:solidFill>
                      <a:srgbClr val="445469"/>
                    </a:solidFill>
                    <a:latin typeface="宋体" panose="02010600030101010101" pitchFamily="2" charset="-122"/>
                    <a:ea typeface="宋体" panose="02010600030101010101" pitchFamily="2" charset="-122"/>
                  </a:rPr>
                  <a:t>移项得</a:t>
                </a:r>
                <a:r>
                  <a:rPr lang="en-US" altLang="zh-CN" sz="2400" b="1" dirty="0">
                    <a:solidFill>
                      <a:srgbClr val="445469"/>
                    </a:solidFill>
                    <a:ea typeface="宋体" panose="02010600030101010101" pitchFamily="2" charset="-122"/>
                  </a:rPr>
                  <a:t> </a:t>
                </a:r>
                <a14:m>
                  <m:oMath xmlns:m="http://schemas.openxmlformats.org/officeDocument/2006/math">
                    <m:r>
                      <m:rPr>
                        <m:sty m:val="p"/>
                      </m:rPr>
                      <a:rPr lang="en-US" altLang="zh-CN" sz="2400" b="1" i="1" dirty="0">
                        <a:solidFill>
                          <a:srgbClr val="445469"/>
                        </a:solidFill>
                        <a:latin typeface="Cambria Math" panose="02040503050406030204" pitchFamily="18" charset="0"/>
                        <a:ea typeface="宋体" panose="02010600030101010101" pitchFamily="2" charset="-122"/>
                      </a:rPr>
                      <m:t>w</m:t>
                    </m:r>
                    <m:r>
                      <a:rPr lang="en-US" altLang="zh-CN" sz="2400" b="1" i="1" dirty="0">
                        <a:solidFill>
                          <a:srgbClr val="445469"/>
                        </a:solidFill>
                        <a:latin typeface="Cambria Math" panose="02040503050406030204" pitchFamily="18" charset="0"/>
                        <a:ea typeface="宋体" panose="02010600030101010101" pitchFamily="2" charset="-122"/>
                      </a:rPr>
                      <m:t>+</m:t>
                    </m:r>
                    <m:sSub>
                      <m:sSubPr>
                        <m:ctrlPr>
                          <a:rPr lang="en-US" altLang="zh-CN" sz="2400" b="1" i="1" dirty="0" smtClean="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u</m:t>
                        </m:r>
                      </m:sub>
                    </m:sSub>
                  </m:oMath>
                </a14:m>
                <a:r>
                  <a:rPr lang="en-US" altLang="zh-CN" sz="2400" b="1" dirty="0">
                    <a:solidFill>
                      <a:srgbClr val="445469"/>
                    </a:solidFill>
                    <a:latin typeface="宋体" panose="02010600030101010101" pitchFamily="2" charset="-122"/>
                    <a:ea typeface="宋体" panose="02010600030101010101" pitchFamily="2" charset="-122"/>
                  </a:rPr>
                  <a:t>-</a:t>
                </a:r>
                <a:r>
                  <a:rPr lang="en-US" altLang="zh-CN" sz="2400" b="1" dirty="0">
                    <a:solidFill>
                      <a:srgbClr val="445469"/>
                    </a:solidFill>
                    <a:ea typeface="宋体" panose="02010600030101010101" pitchFamily="2" charset="-122"/>
                  </a:rPr>
                  <a:t> </a:t>
                </a:r>
                <a14:m>
                  <m:oMath xmlns:m="http://schemas.openxmlformats.org/officeDocument/2006/math">
                    <m:sSub>
                      <m:sSubPr>
                        <m:ctrlPr>
                          <a:rPr lang="en-US" altLang="zh-CN" sz="2400" b="1" i="1" dirty="0">
                            <a:solidFill>
                              <a:srgbClr val="445469"/>
                            </a:solidFill>
                            <a:latin typeface="Cambria Math"/>
                            <a:ea typeface="宋体" panose="02010600030101010101" pitchFamily="2" charset="-122"/>
                          </a:rPr>
                        </m:ctrlPr>
                      </m:sSubPr>
                      <m:e>
                        <m:r>
                          <m:rPr>
                            <m:sty m:val="p"/>
                          </m:rPr>
                          <a:rPr lang="en-US" altLang="zh-CN" sz="2400" b="1" i="1" dirty="0">
                            <a:solidFill>
                              <a:srgbClr val="445469"/>
                            </a:solidFill>
                            <a:latin typeface="Cambria Math" panose="02040503050406030204" pitchFamily="18" charset="0"/>
                            <a:ea typeface="宋体" panose="02010600030101010101" pitchFamily="2" charset="-122"/>
                          </a:rPr>
                          <m:t>h</m:t>
                        </m:r>
                      </m:e>
                      <m:sub>
                        <m:r>
                          <m:rPr>
                            <m:sty m:val="p"/>
                          </m:rPr>
                          <a:rPr lang="en-US" altLang="zh-CN" sz="2400" b="1" i="1" dirty="0">
                            <a:solidFill>
                              <a:srgbClr val="445469"/>
                            </a:solidFill>
                            <a:latin typeface="Cambria Math" panose="02040503050406030204" pitchFamily="18" charset="0"/>
                            <a:ea typeface="宋体" panose="02010600030101010101" pitchFamily="2" charset="-122"/>
                          </a:rPr>
                          <m:t>v</m:t>
                        </m:r>
                      </m:sub>
                    </m:sSub>
                    <m:r>
                      <a:rPr lang="en-US" altLang="zh-CN" sz="2400" b="1" i="1" dirty="0" smtClean="0">
                        <a:solidFill>
                          <a:srgbClr val="445469"/>
                        </a:solidFill>
                        <a:latin typeface="Cambria Math" panose="02040503050406030204" pitchFamily="18" charset="0"/>
                        <a:ea typeface="宋体" panose="02010600030101010101" pitchFamily="2" charset="-122"/>
                      </a:rPr>
                      <m:t>≥</m:t>
                    </m:r>
                    <m:r>
                      <a:rPr lang="en-US" altLang="zh-CN" sz="2400" b="1" i="1" dirty="0" smtClean="0">
                        <a:solidFill>
                          <a:srgbClr val="445469"/>
                        </a:solidFill>
                        <a:latin typeface="Cambria Math" panose="02040503050406030204" pitchFamily="18" charset="0"/>
                        <a:ea typeface="宋体" panose="02010600030101010101" pitchFamily="2" charset="-122"/>
                      </a:rPr>
                      <m:t>𝟎</m:t>
                    </m:r>
                  </m:oMath>
                </a14:m>
                <a:endParaRPr lang="en-US" sz="2400" b="1" dirty="0">
                  <a:solidFill>
                    <a:srgbClr val="445469"/>
                  </a:solidFill>
                  <a:latin typeface="宋体" panose="02010600030101010101" pitchFamily="2" charset="-122"/>
                  <a:ea typeface="宋体" panose="02010600030101010101" pitchFamily="2" charset="-122"/>
                </a:endParaRPr>
              </a:p>
            </p:txBody>
          </p:sp>
        </mc:Choice>
        <mc:Fallback xmlns="">
          <p:sp>
            <p:nvSpPr>
              <p:cNvPr id="56" name="AutoShape 3">
                <a:extLst>
                  <a:ext uri="{FF2B5EF4-FFF2-40B4-BE49-F238E27FC236}">
                    <a16:creationId xmlns:a16="http://schemas.microsoft.com/office/drawing/2014/main" id="{C5C85234-09A9-47C6-B9C7-504595152FC0}"/>
                  </a:ext>
                </a:extLst>
              </p:cNvPr>
              <p:cNvSpPr>
                <a:spLocks noRot="1" noChangeAspect="1" noMove="1" noResize="1" noEditPoints="1" noAdjustHandles="1" noChangeArrowheads="1" noChangeShapeType="1" noTextEdit="1"/>
              </p:cNvSpPr>
              <p:nvPr/>
            </p:nvSpPr>
            <p:spPr bwMode="auto">
              <a:xfrm>
                <a:off x="781313" y="1209369"/>
                <a:ext cx="9807768" cy="544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a:blip r:embed="rId2"/>
                <a:stretch>
                  <a:fillRect l="-1865" r="-559"/>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grpSp>
        <p:nvGrpSpPr>
          <p:cNvPr id="9" name="Group 3">
            <a:extLst>
              <a:ext uri="{FF2B5EF4-FFF2-40B4-BE49-F238E27FC236}">
                <a16:creationId xmlns:a16="http://schemas.microsoft.com/office/drawing/2014/main" xmlns="" id="{CA881818-9704-363D-87DE-AE4917372723}"/>
              </a:ext>
            </a:extLst>
          </p:cNvPr>
          <p:cNvGrpSpPr/>
          <p:nvPr/>
        </p:nvGrpSpPr>
        <p:grpSpPr>
          <a:xfrm>
            <a:off x="717055" y="294891"/>
            <a:ext cx="6735797" cy="618613"/>
            <a:chOff x="7619717" y="8343293"/>
            <a:chExt cx="4245338" cy="2207157"/>
          </a:xfrm>
        </p:grpSpPr>
        <p:sp>
          <p:nvSpPr>
            <p:cNvPr id="10" name="TextBox 110">
              <a:extLst>
                <a:ext uri="{FF2B5EF4-FFF2-40B4-BE49-F238E27FC236}">
                  <a16:creationId xmlns:a16="http://schemas.microsoft.com/office/drawing/2014/main" xmlns="" id="{241BB762-373E-37A5-09F6-DE0EF2C7D716}"/>
                </a:ext>
              </a:extLst>
            </p:cNvPr>
            <p:cNvSpPr txBox="1"/>
            <p:nvPr/>
          </p:nvSpPr>
          <p:spPr>
            <a:xfrm>
              <a:off x="7946793" y="8343293"/>
              <a:ext cx="3918262" cy="2207157"/>
            </a:xfrm>
            <a:prstGeom prst="rect">
              <a:avLst/>
            </a:prstGeom>
            <a:noFill/>
          </p:spPr>
          <p:txBody>
            <a:bodyPr wrap="square" lIns="109710" tIns="54855" rIns="109710" bIns="54855" rtlCol="0">
              <a:spAutoFit/>
            </a:bodyPr>
            <a:lstStyle/>
            <a:p>
              <a:pPr algn="just" defTabSz="914217"/>
              <a:r>
                <a:rPr lang="en-US" altLang="zh-CN" sz="3300" b="1" dirty="0">
                  <a:solidFill>
                    <a:srgbClr val="445469"/>
                  </a:solidFill>
                  <a:latin typeface="思源黑体 CN Bold"/>
                  <a:ea typeface="思源黑体 CN Bold"/>
                  <a:hlinkClick r:id="rId3"/>
                </a:rPr>
                <a:t>Johnson</a:t>
              </a:r>
              <a:r>
                <a:rPr lang="zh-CN" altLang="en-US" sz="3300" b="1" dirty="0">
                  <a:solidFill>
                    <a:srgbClr val="445469"/>
                  </a:solidFill>
                  <a:latin typeface="思源黑体 CN Bold"/>
                  <a:ea typeface="思源黑体 CN Bold"/>
                  <a:hlinkClick r:id="rId3"/>
                </a:rPr>
                <a:t>全源最短路</a:t>
              </a:r>
              <a:r>
                <a:rPr lang="en-US" altLang="zh-CN" sz="3300" b="1" dirty="0">
                  <a:solidFill>
                    <a:srgbClr val="445469"/>
                  </a:solidFill>
                  <a:latin typeface="思源黑体 CN Bold"/>
                  <a:ea typeface="思源黑体 CN Bold"/>
                  <a:hlinkClick r:id="rId3"/>
                </a:rPr>
                <a:t>(P5905)</a:t>
              </a:r>
              <a:endParaRPr lang="en-US" altLang="zh-CN" sz="3300" b="1" dirty="0">
                <a:solidFill>
                  <a:srgbClr val="445469"/>
                </a:solidFill>
                <a:latin typeface="思源黑体 CN Bold"/>
                <a:ea typeface="思源黑体 CN Bold"/>
              </a:endParaRPr>
            </a:p>
          </p:txBody>
        </p:sp>
        <p:sp>
          <p:nvSpPr>
            <p:cNvPr id="11" name="Round Same Side Corner Rectangle 114">
              <a:extLst>
                <a:ext uri="{FF2B5EF4-FFF2-40B4-BE49-F238E27FC236}">
                  <a16:creationId xmlns:a16="http://schemas.microsoft.com/office/drawing/2014/main" xmlns="" id="{06C5B1C8-43D5-38FE-8A9A-9553DADCA361}"/>
                </a:ext>
              </a:extLst>
            </p:cNvPr>
            <p:cNvSpPr/>
            <p:nvPr/>
          </p:nvSpPr>
          <p:spPr>
            <a:xfrm rot="10800000" flipH="1">
              <a:off x="7619717" y="8480039"/>
              <a:ext cx="117300" cy="1796375"/>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sp>
        <p:nvSpPr>
          <p:cNvPr id="12" name="Line 4">
            <a:extLst>
              <a:ext uri="{FF2B5EF4-FFF2-40B4-BE49-F238E27FC236}">
                <a16:creationId xmlns:a16="http://schemas.microsoft.com/office/drawing/2014/main" xmlns="" id="{DC98D674-6503-950D-CFAC-AAA81B11084B}"/>
              </a:ext>
            </a:extLst>
          </p:cNvPr>
          <p:cNvSpPr>
            <a:spLocks noChangeShapeType="1"/>
          </p:cNvSpPr>
          <p:nvPr/>
        </p:nvSpPr>
        <p:spPr bwMode="auto">
          <a:xfrm flipV="1">
            <a:off x="1149083" y="973393"/>
            <a:ext cx="5635175" cy="19533"/>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Tree>
    <p:extLst>
      <p:ext uri="{BB962C8B-B14F-4D97-AF65-F5344CB8AC3E}">
        <p14:creationId xmlns:p14="http://schemas.microsoft.com/office/powerpoint/2010/main" val="120829619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781313" y="1209369"/>
            <a:ext cx="9807768" cy="544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217">
              <a:lnSpc>
                <a:spcPct val="150000"/>
              </a:lnSpc>
            </a:pPr>
            <a:r>
              <a:rPr lang="zh-CN" altLang="en-US" sz="2000" b="1" dirty="0">
                <a:solidFill>
                  <a:srgbClr val="445469"/>
                </a:solidFill>
                <a:latin typeface="宋体" panose="02010600030101010101" pitchFamily="2" charset="-122"/>
                <a:ea typeface="宋体" panose="02010600030101010101" pitchFamily="2" charset="-122"/>
              </a:rPr>
              <a:t>最后再说一下最短路计数问题，大致分为两种</a:t>
            </a:r>
            <a:r>
              <a:rPr lang="en-US" altLang="zh-CN" sz="2000" b="1" dirty="0">
                <a:solidFill>
                  <a:srgbClr val="445469"/>
                </a:solidFill>
                <a:latin typeface="宋体" panose="02010600030101010101" pitchFamily="2" charset="-122"/>
                <a:ea typeface="宋体" panose="02010600030101010101" pitchFamily="2" charset="-122"/>
              </a:rPr>
              <a:t>:</a:t>
            </a:r>
          </a:p>
          <a:p>
            <a:pPr defTabSz="914217">
              <a:lnSpc>
                <a:spcPct val="150000"/>
              </a:lnSpc>
            </a:pPr>
            <a:r>
              <a:rPr lang="zh-CN" altLang="en-US" sz="2000" b="1" dirty="0">
                <a:solidFill>
                  <a:srgbClr val="00B0F0"/>
                </a:solidFill>
                <a:latin typeface="宋体" panose="02010600030101010101" pitchFamily="2" charset="-122"/>
                <a:ea typeface="宋体" panose="02010600030101010101" pitchFamily="2" charset="-122"/>
              </a:rPr>
              <a:t>求 </a:t>
            </a:r>
            <a:r>
              <a:rPr lang="en-US" sz="2000" b="1" dirty="0">
                <a:solidFill>
                  <a:srgbClr val="00B0F0"/>
                </a:solidFill>
                <a:latin typeface="宋体" panose="02010600030101010101" pitchFamily="2" charset="-122"/>
                <a:ea typeface="宋体" panose="02010600030101010101" pitchFamily="2" charset="-122"/>
              </a:rPr>
              <a:t>a−&gt;b </a:t>
            </a:r>
            <a:r>
              <a:rPr lang="zh-CN" altLang="en-US" sz="2000" b="1" dirty="0">
                <a:solidFill>
                  <a:srgbClr val="00B0F0"/>
                </a:solidFill>
                <a:latin typeface="宋体" panose="02010600030101010101" pitchFamily="2" charset="-122"/>
                <a:ea typeface="宋体" panose="02010600030101010101" pitchFamily="2" charset="-122"/>
              </a:rPr>
              <a:t>的最短路径经过</a:t>
            </a:r>
            <a:r>
              <a:rPr lang="en-US" sz="2000" b="1" dirty="0">
                <a:solidFill>
                  <a:srgbClr val="00B0F0"/>
                </a:solidFill>
                <a:latin typeface="宋体" panose="02010600030101010101" pitchFamily="2" charset="-122"/>
                <a:ea typeface="宋体" panose="02010600030101010101" pitchFamily="2" charset="-122"/>
              </a:rPr>
              <a:t>C</a:t>
            </a:r>
            <a:r>
              <a:rPr lang="zh-CN" altLang="en-US" sz="2000" b="1" dirty="0">
                <a:solidFill>
                  <a:srgbClr val="00B0F0"/>
                </a:solidFill>
                <a:latin typeface="宋体" panose="02010600030101010101" pitchFamily="2" charset="-122"/>
                <a:ea typeface="宋体" panose="02010600030101010101" pitchFamily="2" charset="-122"/>
              </a:rPr>
              <a:t>点的路径条数</a:t>
            </a:r>
            <a:endParaRPr lang="en-US" altLang="zh-CN" sz="2000" b="1" dirty="0">
              <a:solidFill>
                <a:srgbClr val="00B0F0"/>
              </a:solidFill>
              <a:latin typeface="宋体" panose="02010600030101010101" pitchFamily="2" charset="-122"/>
              <a:ea typeface="宋体" panose="02010600030101010101" pitchFamily="2" charset="-122"/>
            </a:endParaRPr>
          </a:p>
          <a:p>
            <a:pPr defTabSz="914217">
              <a:lnSpc>
                <a:spcPct val="150000"/>
              </a:lnSpc>
            </a:pPr>
            <a:r>
              <a:rPr lang="en-US" altLang="zh-CN" sz="2000" b="1" dirty="0">
                <a:solidFill>
                  <a:srgbClr val="445469"/>
                </a:solidFill>
                <a:latin typeface="宋体" panose="02010600030101010101" pitchFamily="2" charset="-122"/>
                <a:ea typeface="宋体" panose="02010600030101010101" pitchFamily="2" charset="-122"/>
              </a:rPr>
              <a:t>1</a:t>
            </a:r>
            <a:r>
              <a:rPr lang="zh-CN" altLang="en-US" sz="2000" b="1" dirty="0">
                <a:solidFill>
                  <a:srgbClr val="445469"/>
                </a:solidFill>
                <a:latin typeface="宋体" panose="02010600030101010101" pitchFamily="2" charset="-122"/>
                <a:ea typeface="宋体" panose="02010600030101010101" pitchFamily="2" charset="-122"/>
              </a:rPr>
              <a:t>，分别从</a:t>
            </a:r>
            <a:r>
              <a:rPr lang="en-US" sz="2000" b="1" dirty="0">
                <a:solidFill>
                  <a:srgbClr val="445469"/>
                </a:solidFill>
                <a:latin typeface="宋体" panose="02010600030101010101" pitchFamily="2" charset="-122"/>
                <a:ea typeface="宋体" panose="02010600030101010101" pitchFamily="2" charset="-122"/>
              </a:rPr>
              <a:t>A</a:t>
            </a:r>
            <a:r>
              <a:rPr lang="zh-CN" altLang="en-US" sz="2000" b="1" dirty="0">
                <a:solidFill>
                  <a:srgbClr val="445469"/>
                </a:solidFill>
                <a:latin typeface="宋体" panose="02010600030101010101" pitchFamily="2" charset="-122"/>
                <a:ea typeface="宋体" panose="02010600030101010101" pitchFamily="2" charset="-122"/>
              </a:rPr>
              <a:t>和</a:t>
            </a:r>
            <a:r>
              <a:rPr lang="en-US" sz="2000" b="1" dirty="0">
                <a:solidFill>
                  <a:srgbClr val="445469"/>
                </a:solidFill>
                <a:latin typeface="宋体" panose="02010600030101010101" pitchFamily="2" charset="-122"/>
                <a:ea typeface="宋体" panose="02010600030101010101" pitchFamily="2" charset="-122"/>
              </a:rPr>
              <a:t>C</a:t>
            </a:r>
            <a:r>
              <a:rPr lang="zh-CN" altLang="en-US" sz="2000" b="1" dirty="0">
                <a:solidFill>
                  <a:srgbClr val="445469"/>
                </a:solidFill>
                <a:latin typeface="宋体" panose="02010600030101010101" pitchFamily="2" charset="-122"/>
                <a:ea typeface="宋体" panose="02010600030101010101" pitchFamily="2" charset="-122"/>
              </a:rPr>
              <a:t>两点求单源最短路径数；</a:t>
            </a:r>
            <a:endParaRPr lang="en-US" altLang="zh-CN" sz="2000" b="1" dirty="0">
              <a:solidFill>
                <a:srgbClr val="445469"/>
              </a:solidFill>
              <a:latin typeface="宋体" panose="02010600030101010101" pitchFamily="2" charset="-122"/>
              <a:ea typeface="宋体" panose="02010600030101010101" pitchFamily="2" charset="-122"/>
            </a:endParaRPr>
          </a:p>
          <a:p>
            <a:pPr defTabSz="914217">
              <a:lnSpc>
                <a:spcPct val="150000"/>
              </a:lnSpc>
            </a:pPr>
            <a:r>
              <a:rPr lang="en-US" altLang="zh-CN" sz="2000" b="1" dirty="0">
                <a:solidFill>
                  <a:srgbClr val="445469"/>
                </a:solidFill>
                <a:latin typeface="宋体" panose="02010600030101010101" pitchFamily="2" charset="-122"/>
                <a:ea typeface="宋体" panose="02010600030101010101" pitchFamily="2" charset="-122"/>
              </a:rPr>
              <a:t>2</a:t>
            </a:r>
            <a:r>
              <a:rPr lang="zh-CN" altLang="en-US" sz="2000" b="1" dirty="0">
                <a:solidFill>
                  <a:srgbClr val="445469"/>
                </a:solidFill>
                <a:latin typeface="宋体" panose="02010600030101010101" pitchFamily="2" charset="-122"/>
                <a:ea typeface="宋体" panose="02010600030101010101" pitchFamily="2" charset="-122"/>
              </a:rPr>
              <a:t>，若</a:t>
            </a:r>
            <a:r>
              <a:rPr lang="en-US" sz="2000" b="1" dirty="0">
                <a:solidFill>
                  <a:srgbClr val="445469"/>
                </a:solidFill>
                <a:latin typeface="宋体" panose="02010600030101010101" pitchFamily="2" charset="-122"/>
                <a:ea typeface="宋体" panose="02010600030101010101" pitchFamily="2" charset="-122"/>
              </a:rPr>
              <a:t>A</a:t>
            </a:r>
            <a:r>
              <a:rPr lang="zh-CN" altLang="en-US" sz="2000" b="1" dirty="0">
                <a:solidFill>
                  <a:srgbClr val="445469"/>
                </a:solidFill>
                <a:latin typeface="宋体" panose="02010600030101010101" pitchFamily="2" charset="-122"/>
                <a:ea typeface="宋体" panose="02010600030101010101" pitchFamily="2" charset="-122"/>
              </a:rPr>
              <a:t>到</a:t>
            </a:r>
            <a:r>
              <a:rPr lang="en-US" sz="2000" b="1" dirty="0">
                <a:solidFill>
                  <a:srgbClr val="445469"/>
                </a:solidFill>
                <a:latin typeface="宋体" panose="02010600030101010101" pitchFamily="2" charset="-122"/>
                <a:ea typeface="宋体" panose="02010600030101010101" pitchFamily="2" charset="-122"/>
              </a:rPr>
              <a:t>B</a:t>
            </a:r>
            <a:r>
              <a:rPr lang="zh-CN" altLang="en-US" sz="2000" b="1" dirty="0">
                <a:solidFill>
                  <a:srgbClr val="445469"/>
                </a:solidFill>
                <a:latin typeface="宋体" panose="02010600030101010101" pitchFamily="2" charset="-122"/>
                <a:ea typeface="宋体" panose="02010600030101010101" pitchFamily="2" charset="-122"/>
              </a:rPr>
              <a:t>的最短路径</a:t>
            </a:r>
            <a:r>
              <a:rPr lang="en-US" altLang="zh-CN" sz="2000" b="1" dirty="0">
                <a:solidFill>
                  <a:srgbClr val="445469"/>
                </a:solidFill>
                <a:latin typeface="宋体" panose="02010600030101010101" pitchFamily="2" charset="-122"/>
                <a:ea typeface="宋体" panose="02010600030101010101" pitchFamily="2" charset="-122"/>
              </a:rPr>
              <a:t>=</a:t>
            </a:r>
            <a:r>
              <a:rPr lang="en-US" sz="2000" b="1" dirty="0">
                <a:solidFill>
                  <a:srgbClr val="445469"/>
                </a:solidFill>
                <a:latin typeface="宋体" panose="02010600030101010101" pitchFamily="2" charset="-122"/>
                <a:ea typeface="宋体" panose="02010600030101010101" pitchFamily="2" charset="-122"/>
              </a:rPr>
              <a:t>A</a:t>
            </a:r>
            <a:r>
              <a:rPr lang="zh-CN" altLang="en-US" sz="2000" b="1" dirty="0">
                <a:solidFill>
                  <a:srgbClr val="445469"/>
                </a:solidFill>
                <a:latin typeface="宋体" panose="02010600030101010101" pitchFamily="2" charset="-122"/>
                <a:ea typeface="宋体" panose="02010600030101010101" pitchFamily="2" charset="-122"/>
              </a:rPr>
              <a:t>到</a:t>
            </a:r>
            <a:r>
              <a:rPr lang="en-US" sz="2000" b="1" dirty="0">
                <a:solidFill>
                  <a:srgbClr val="445469"/>
                </a:solidFill>
                <a:latin typeface="宋体" panose="02010600030101010101" pitchFamily="2" charset="-122"/>
                <a:ea typeface="宋体" panose="02010600030101010101" pitchFamily="2" charset="-122"/>
              </a:rPr>
              <a:t>C</a:t>
            </a:r>
            <a:r>
              <a:rPr lang="zh-CN" altLang="en-US" sz="2000" b="1" dirty="0">
                <a:solidFill>
                  <a:srgbClr val="445469"/>
                </a:solidFill>
                <a:latin typeface="宋体" panose="02010600030101010101" pitchFamily="2" charset="-122"/>
                <a:ea typeface="宋体" panose="02010600030101010101" pitchFamily="2" charset="-122"/>
              </a:rPr>
              <a:t>的最短路径</a:t>
            </a:r>
            <a:r>
              <a:rPr lang="en-US" altLang="zh-CN" sz="2000" b="1" dirty="0">
                <a:solidFill>
                  <a:srgbClr val="445469"/>
                </a:solidFill>
                <a:latin typeface="宋体" panose="02010600030101010101" pitchFamily="2" charset="-122"/>
                <a:ea typeface="宋体" panose="02010600030101010101" pitchFamily="2" charset="-122"/>
              </a:rPr>
              <a:t>+</a:t>
            </a:r>
            <a:r>
              <a:rPr lang="en-US" sz="2000" b="1" dirty="0">
                <a:solidFill>
                  <a:srgbClr val="445469"/>
                </a:solidFill>
                <a:latin typeface="宋体" panose="02010600030101010101" pitchFamily="2" charset="-122"/>
                <a:ea typeface="宋体" panose="02010600030101010101" pitchFamily="2" charset="-122"/>
              </a:rPr>
              <a:t>C</a:t>
            </a:r>
            <a:r>
              <a:rPr lang="zh-CN" altLang="en-US" sz="2000" b="1" dirty="0">
                <a:solidFill>
                  <a:srgbClr val="445469"/>
                </a:solidFill>
                <a:latin typeface="宋体" panose="02010600030101010101" pitchFamily="2" charset="-122"/>
                <a:ea typeface="宋体" panose="02010600030101010101" pitchFamily="2" charset="-122"/>
              </a:rPr>
              <a:t>到</a:t>
            </a:r>
            <a:r>
              <a:rPr lang="en-US" sz="2000" b="1" dirty="0">
                <a:solidFill>
                  <a:srgbClr val="445469"/>
                </a:solidFill>
                <a:latin typeface="宋体" panose="02010600030101010101" pitchFamily="2" charset="-122"/>
                <a:ea typeface="宋体" panose="02010600030101010101" pitchFamily="2" charset="-122"/>
              </a:rPr>
              <a:t>B</a:t>
            </a:r>
            <a:r>
              <a:rPr lang="zh-CN" altLang="en-US" sz="2000" b="1" dirty="0">
                <a:solidFill>
                  <a:srgbClr val="445469"/>
                </a:solidFill>
                <a:latin typeface="宋体" panose="02010600030101010101" pitchFamily="2" charset="-122"/>
                <a:ea typeface="宋体" panose="02010600030101010101" pitchFamily="2" charset="-122"/>
              </a:rPr>
              <a:t>的最短路径，则</a:t>
            </a:r>
            <a:endParaRPr lang="en-US" altLang="zh-CN" sz="2000" b="1" dirty="0">
              <a:solidFill>
                <a:srgbClr val="445469"/>
              </a:solidFill>
              <a:latin typeface="宋体" panose="02010600030101010101" pitchFamily="2" charset="-122"/>
              <a:ea typeface="宋体" panose="02010600030101010101" pitchFamily="2" charset="-122"/>
            </a:endParaRPr>
          </a:p>
          <a:p>
            <a:pPr defTabSz="914217">
              <a:lnSpc>
                <a:spcPct val="150000"/>
              </a:lnSpc>
            </a:pPr>
            <a:r>
              <a:rPr lang="en-US" sz="2000" b="1" dirty="0" err="1">
                <a:solidFill>
                  <a:srgbClr val="445469"/>
                </a:solidFill>
                <a:latin typeface="宋体" panose="02010600030101010101" pitchFamily="2" charset="-122"/>
                <a:ea typeface="宋体" panose="02010600030101010101" pitchFamily="2" charset="-122"/>
              </a:rPr>
              <a:t>ans</a:t>
            </a:r>
            <a:r>
              <a:rPr lang="en-US" sz="2000" b="1" dirty="0">
                <a:solidFill>
                  <a:srgbClr val="445469"/>
                </a:solidFill>
                <a:latin typeface="宋体" panose="02010600030101010101" pitchFamily="2" charset="-122"/>
                <a:ea typeface="宋体" panose="02010600030101010101" pitchFamily="2" charset="-122"/>
              </a:rPr>
              <a:t>=</a:t>
            </a:r>
            <a:r>
              <a:rPr lang="en-US" sz="2000" b="1" dirty="0" err="1">
                <a:solidFill>
                  <a:srgbClr val="445469"/>
                </a:solidFill>
                <a:latin typeface="宋体" panose="02010600030101010101" pitchFamily="2" charset="-122"/>
                <a:ea typeface="宋体" panose="02010600030101010101" pitchFamily="2" charset="-122"/>
              </a:rPr>
              <a:t>cnt</a:t>
            </a:r>
            <a:r>
              <a:rPr lang="en-US" sz="2000" b="1" dirty="0">
                <a:solidFill>
                  <a:srgbClr val="445469"/>
                </a:solidFill>
                <a:latin typeface="宋体" panose="02010600030101010101" pitchFamily="2" charset="-122"/>
                <a:ea typeface="宋体" panose="02010600030101010101" pitchFamily="2" charset="-122"/>
              </a:rPr>
              <a:t>[A][C ]∗</a:t>
            </a:r>
            <a:r>
              <a:rPr lang="en-US" sz="2000" b="1" dirty="0" err="1">
                <a:solidFill>
                  <a:srgbClr val="445469"/>
                </a:solidFill>
                <a:latin typeface="宋体" panose="02010600030101010101" pitchFamily="2" charset="-122"/>
                <a:ea typeface="宋体" panose="02010600030101010101" pitchFamily="2" charset="-122"/>
              </a:rPr>
              <a:t>cnt</a:t>
            </a:r>
            <a:r>
              <a:rPr lang="en-US" sz="2000" b="1" dirty="0">
                <a:solidFill>
                  <a:srgbClr val="445469"/>
                </a:solidFill>
                <a:latin typeface="宋体" panose="02010600030101010101" pitchFamily="2" charset="-122"/>
                <a:ea typeface="宋体" panose="02010600030101010101" pitchFamily="2" charset="-122"/>
              </a:rPr>
              <a:t>[C][B]</a:t>
            </a:r>
          </a:p>
          <a:p>
            <a:pPr defTabSz="914217">
              <a:lnSpc>
                <a:spcPct val="150000"/>
              </a:lnSpc>
            </a:pPr>
            <a:r>
              <a:rPr lang="en-US" sz="2000" b="1" dirty="0">
                <a:solidFill>
                  <a:srgbClr val="445469"/>
                </a:solidFill>
                <a:latin typeface="宋体" panose="02010600030101010101" pitchFamily="2" charset="-122"/>
                <a:ea typeface="宋体" panose="02010600030101010101" pitchFamily="2" charset="-122"/>
              </a:rPr>
              <a:t> </a:t>
            </a:r>
          </a:p>
          <a:p>
            <a:pPr defTabSz="914217">
              <a:lnSpc>
                <a:spcPct val="150000"/>
              </a:lnSpc>
            </a:pPr>
            <a:r>
              <a:rPr lang="zh-CN" altLang="en-US" sz="2000" b="1" dirty="0">
                <a:solidFill>
                  <a:srgbClr val="00B0F0"/>
                </a:solidFill>
                <a:latin typeface="宋体" panose="02010600030101010101" pitchFamily="2" charset="-122"/>
                <a:ea typeface="宋体" panose="02010600030101010101" pitchFamily="2" charset="-122"/>
              </a:rPr>
              <a:t>求源点到任意点的最短路条数</a:t>
            </a:r>
            <a:endParaRPr lang="en-US" altLang="zh-CN" sz="2000" b="1" dirty="0">
              <a:solidFill>
                <a:srgbClr val="00B0F0"/>
              </a:solidFill>
              <a:latin typeface="宋体" panose="02010600030101010101" pitchFamily="2" charset="-122"/>
              <a:ea typeface="宋体" panose="02010600030101010101" pitchFamily="2" charset="-122"/>
            </a:endParaRPr>
          </a:p>
          <a:p>
            <a:pPr defTabSz="914217">
              <a:lnSpc>
                <a:spcPct val="150000"/>
              </a:lnSpc>
            </a:pPr>
            <a:r>
              <a:rPr lang="en-US" altLang="zh-CN" sz="2000" b="1" dirty="0">
                <a:solidFill>
                  <a:srgbClr val="445469"/>
                </a:solidFill>
                <a:latin typeface="宋体" panose="02010600030101010101" pitchFamily="2" charset="-122"/>
                <a:ea typeface="宋体" panose="02010600030101010101" pitchFamily="2" charset="-122"/>
              </a:rPr>
              <a:t>1</a:t>
            </a:r>
            <a:r>
              <a:rPr lang="zh-CN" altLang="en-US" sz="2000" b="1" dirty="0">
                <a:solidFill>
                  <a:srgbClr val="445469"/>
                </a:solidFill>
                <a:latin typeface="宋体" panose="02010600030101010101" pitchFamily="2" charset="-122"/>
                <a:ea typeface="宋体" panose="02010600030101010101" pitchFamily="2" charset="-122"/>
              </a:rPr>
              <a:t>，</a:t>
            </a:r>
            <a:r>
              <a:rPr lang="en-US" sz="2000" b="1" dirty="0" err="1">
                <a:solidFill>
                  <a:srgbClr val="445469"/>
                </a:solidFill>
                <a:latin typeface="宋体" panose="02010600030101010101" pitchFamily="2" charset="-122"/>
                <a:ea typeface="宋体" panose="02010600030101010101" pitchFamily="2" charset="-122"/>
              </a:rPr>
              <a:t>cnt</a:t>
            </a:r>
            <a:r>
              <a:rPr lang="en-US" sz="2000" b="1" dirty="0">
                <a:solidFill>
                  <a:srgbClr val="445469"/>
                </a:solidFill>
                <a:latin typeface="宋体" panose="02010600030101010101" pitchFamily="2" charset="-122"/>
                <a:ea typeface="宋体" panose="02010600030101010101" pitchFamily="2" charset="-122"/>
              </a:rPr>
              <a:t>[u]</a:t>
            </a:r>
            <a:r>
              <a:rPr lang="zh-CN" altLang="en-US" sz="2000" b="1" dirty="0">
                <a:solidFill>
                  <a:srgbClr val="445469"/>
                </a:solidFill>
                <a:latin typeface="宋体" panose="02010600030101010101" pitchFamily="2" charset="-122"/>
                <a:ea typeface="宋体" panose="02010600030101010101" pitchFamily="2" charset="-122"/>
              </a:rPr>
              <a:t>表示起点到节点</a:t>
            </a:r>
            <a:r>
              <a:rPr lang="en-US" altLang="zh-CN" sz="2000" b="1" dirty="0">
                <a:solidFill>
                  <a:srgbClr val="445469"/>
                </a:solidFill>
                <a:latin typeface="宋体" panose="02010600030101010101" pitchFamily="2" charset="-122"/>
                <a:ea typeface="宋体" panose="02010600030101010101" pitchFamily="2" charset="-122"/>
              </a:rPr>
              <a:t>u</a:t>
            </a:r>
            <a:r>
              <a:rPr lang="zh-CN" altLang="en-US" sz="2000" b="1" dirty="0">
                <a:solidFill>
                  <a:srgbClr val="445469"/>
                </a:solidFill>
                <a:latin typeface="宋体" panose="02010600030101010101" pitchFamily="2" charset="-122"/>
                <a:ea typeface="宋体" panose="02010600030101010101" pitchFamily="2" charset="-122"/>
              </a:rPr>
              <a:t>的最短路条数</a:t>
            </a:r>
            <a:endParaRPr lang="en-US" altLang="zh-CN" sz="2000" b="1" dirty="0">
              <a:solidFill>
                <a:srgbClr val="445469"/>
              </a:solidFill>
              <a:latin typeface="宋体" panose="02010600030101010101" pitchFamily="2" charset="-122"/>
              <a:ea typeface="宋体" panose="02010600030101010101" pitchFamily="2" charset="-122"/>
            </a:endParaRPr>
          </a:p>
          <a:p>
            <a:pPr defTabSz="914217">
              <a:lnSpc>
                <a:spcPct val="150000"/>
              </a:lnSpc>
            </a:pPr>
            <a:r>
              <a:rPr lang="en-US" altLang="zh-CN" sz="2000" b="1" dirty="0">
                <a:solidFill>
                  <a:srgbClr val="445469"/>
                </a:solidFill>
                <a:latin typeface="宋体" panose="02010600030101010101" pitchFamily="2" charset="-122"/>
                <a:ea typeface="宋体" panose="02010600030101010101" pitchFamily="2" charset="-122"/>
              </a:rPr>
              <a:t>2</a:t>
            </a:r>
            <a:r>
              <a:rPr lang="zh-CN" altLang="en-US" sz="2000" b="1" dirty="0">
                <a:solidFill>
                  <a:srgbClr val="445469"/>
                </a:solidFill>
                <a:latin typeface="宋体" panose="02010600030101010101" pitchFamily="2" charset="-122"/>
                <a:ea typeface="宋体" panose="02010600030101010101" pitchFamily="2" charset="-122"/>
              </a:rPr>
              <a:t>，当</a:t>
            </a:r>
            <a:r>
              <a:rPr lang="en-US" sz="2000" b="1" dirty="0">
                <a:solidFill>
                  <a:srgbClr val="445469"/>
                </a:solidFill>
                <a:latin typeface="宋体" panose="02010600030101010101" pitchFamily="2" charset="-122"/>
                <a:ea typeface="宋体" panose="02010600030101010101" pitchFamily="2" charset="-122"/>
              </a:rPr>
              <a:t>d</a:t>
            </a:r>
            <a:r>
              <a:rPr lang="en-US" altLang="zh-CN" sz="2000" b="1" dirty="0">
                <a:solidFill>
                  <a:srgbClr val="445469"/>
                </a:solidFill>
                <a:latin typeface="宋体" panose="02010600030101010101" pitchFamily="2" charset="-122"/>
                <a:ea typeface="宋体" panose="02010600030101010101" pitchFamily="2" charset="-122"/>
              </a:rPr>
              <a:t>is</a:t>
            </a:r>
            <a:r>
              <a:rPr lang="en-US" sz="2000" b="1" dirty="0">
                <a:solidFill>
                  <a:srgbClr val="445469"/>
                </a:solidFill>
                <a:latin typeface="宋体" panose="02010600030101010101" pitchFamily="2" charset="-122"/>
                <a:ea typeface="宋体" panose="02010600030101010101" pitchFamily="2" charset="-122"/>
              </a:rPr>
              <a:t>[</a:t>
            </a:r>
            <a:r>
              <a:rPr lang="en-US" altLang="zh-CN" sz="2000" b="1" dirty="0">
                <a:solidFill>
                  <a:srgbClr val="445469"/>
                </a:solidFill>
                <a:latin typeface="宋体" panose="02010600030101010101" pitchFamily="2" charset="-122"/>
                <a:ea typeface="宋体" panose="02010600030101010101" pitchFamily="2" charset="-122"/>
              </a:rPr>
              <a:t>v</a:t>
            </a:r>
            <a:r>
              <a:rPr lang="en-US" sz="2000" b="1" dirty="0">
                <a:solidFill>
                  <a:srgbClr val="445469"/>
                </a:solidFill>
                <a:latin typeface="宋体" panose="02010600030101010101" pitchFamily="2" charset="-122"/>
                <a:ea typeface="宋体" panose="02010600030101010101" pitchFamily="2" charset="-122"/>
              </a:rPr>
              <a:t>]&gt;d</a:t>
            </a:r>
            <a:r>
              <a:rPr lang="en-US" altLang="zh-CN" sz="2000" b="1" dirty="0">
                <a:solidFill>
                  <a:srgbClr val="445469"/>
                </a:solidFill>
                <a:latin typeface="宋体" panose="02010600030101010101" pitchFamily="2" charset="-122"/>
                <a:ea typeface="宋体" panose="02010600030101010101" pitchFamily="2" charset="-122"/>
              </a:rPr>
              <a:t>is</a:t>
            </a:r>
            <a:r>
              <a:rPr lang="en-US" sz="2000" b="1" dirty="0">
                <a:solidFill>
                  <a:srgbClr val="445469"/>
                </a:solidFill>
                <a:latin typeface="宋体" panose="02010600030101010101" pitchFamily="2" charset="-122"/>
                <a:ea typeface="宋体" panose="02010600030101010101" pitchFamily="2" charset="-122"/>
              </a:rPr>
              <a:t>[</a:t>
            </a:r>
            <a:r>
              <a:rPr lang="en-US" altLang="zh-CN" sz="2000" b="1" dirty="0">
                <a:solidFill>
                  <a:srgbClr val="445469"/>
                </a:solidFill>
                <a:latin typeface="宋体" panose="02010600030101010101" pitchFamily="2" charset="-122"/>
                <a:ea typeface="宋体" panose="02010600030101010101" pitchFamily="2" charset="-122"/>
              </a:rPr>
              <a:t>u</a:t>
            </a:r>
            <a:r>
              <a:rPr lang="en-US" sz="2000" b="1" dirty="0">
                <a:solidFill>
                  <a:srgbClr val="445469"/>
                </a:solidFill>
                <a:latin typeface="宋体" panose="02010600030101010101" pitchFamily="2" charset="-122"/>
                <a:ea typeface="宋体" panose="02010600030101010101" pitchFamily="2" charset="-122"/>
              </a:rPr>
              <a:t>]+w(</a:t>
            </a:r>
            <a:r>
              <a:rPr lang="en-US" altLang="zh-CN" sz="2000" b="1" dirty="0" err="1">
                <a:solidFill>
                  <a:srgbClr val="445469"/>
                </a:solidFill>
                <a:latin typeface="宋体" panose="02010600030101010101" pitchFamily="2" charset="-122"/>
                <a:ea typeface="宋体" panose="02010600030101010101" pitchFamily="2" charset="-122"/>
              </a:rPr>
              <a:t>u,v</a:t>
            </a:r>
            <a:r>
              <a:rPr lang="en-US" sz="2000" b="1" dirty="0">
                <a:solidFill>
                  <a:srgbClr val="445469"/>
                </a:solidFill>
                <a:latin typeface="宋体" panose="02010600030101010101" pitchFamily="2" charset="-122"/>
                <a:ea typeface="宋体" panose="02010600030101010101" pitchFamily="2" charset="-122"/>
              </a:rPr>
              <a:t>),</a:t>
            </a:r>
            <a:r>
              <a:rPr lang="zh-CN" altLang="en-US" sz="2000" b="1" dirty="0">
                <a:solidFill>
                  <a:srgbClr val="445469"/>
                </a:solidFill>
                <a:latin typeface="宋体" panose="02010600030101010101" pitchFamily="2" charset="-122"/>
                <a:ea typeface="宋体" panose="02010600030101010101" pitchFamily="2" charset="-122"/>
              </a:rPr>
              <a:t>说明最短路更新，原先的最短路径数全部作废，</a:t>
            </a:r>
            <a:r>
              <a:rPr lang="en-US" sz="2000" b="1" dirty="0" err="1">
                <a:solidFill>
                  <a:srgbClr val="445469"/>
                </a:solidFill>
                <a:latin typeface="宋体" panose="02010600030101010101" pitchFamily="2" charset="-122"/>
                <a:ea typeface="宋体" panose="02010600030101010101" pitchFamily="2" charset="-122"/>
              </a:rPr>
              <a:t>cnt</a:t>
            </a:r>
            <a:r>
              <a:rPr lang="en-US" sz="2000" b="1" dirty="0">
                <a:solidFill>
                  <a:srgbClr val="445469"/>
                </a:solidFill>
                <a:latin typeface="宋体" panose="02010600030101010101" pitchFamily="2" charset="-122"/>
                <a:ea typeface="宋体" panose="02010600030101010101" pitchFamily="2" charset="-122"/>
              </a:rPr>
              <a:t>[</a:t>
            </a:r>
            <a:r>
              <a:rPr lang="en-US" altLang="zh-CN" sz="2000" b="1" dirty="0">
                <a:solidFill>
                  <a:srgbClr val="445469"/>
                </a:solidFill>
                <a:latin typeface="宋体" panose="02010600030101010101" pitchFamily="2" charset="-122"/>
                <a:ea typeface="宋体" panose="02010600030101010101" pitchFamily="2" charset="-122"/>
              </a:rPr>
              <a:t>v</a:t>
            </a:r>
            <a:r>
              <a:rPr lang="en-US" sz="2000" b="1" dirty="0">
                <a:solidFill>
                  <a:srgbClr val="445469"/>
                </a:solidFill>
                <a:latin typeface="宋体" panose="02010600030101010101" pitchFamily="2" charset="-122"/>
                <a:ea typeface="宋体" panose="02010600030101010101" pitchFamily="2" charset="-122"/>
              </a:rPr>
              <a:t>]=</a:t>
            </a:r>
            <a:r>
              <a:rPr lang="en-US" sz="2000" b="1" dirty="0" err="1">
                <a:solidFill>
                  <a:srgbClr val="445469"/>
                </a:solidFill>
                <a:latin typeface="宋体" panose="02010600030101010101" pitchFamily="2" charset="-122"/>
                <a:ea typeface="宋体" panose="02010600030101010101" pitchFamily="2" charset="-122"/>
              </a:rPr>
              <a:t>cnt</a:t>
            </a:r>
            <a:r>
              <a:rPr lang="en-US" sz="2000" b="1" dirty="0">
                <a:solidFill>
                  <a:srgbClr val="445469"/>
                </a:solidFill>
                <a:latin typeface="宋体" panose="02010600030101010101" pitchFamily="2" charset="-122"/>
                <a:ea typeface="宋体" panose="02010600030101010101" pitchFamily="2" charset="-122"/>
              </a:rPr>
              <a:t>[</a:t>
            </a:r>
            <a:r>
              <a:rPr lang="en-US" altLang="zh-CN" sz="2000" b="1" dirty="0">
                <a:solidFill>
                  <a:srgbClr val="445469"/>
                </a:solidFill>
                <a:latin typeface="宋体" panose="02010600030101010101" pitchFamily="2" charset="-122"/>
                <a:ea typeface="宋体" panose="02010600030101010101" pitchFamily="2" charset="-122"/>
              </a:rPr>
              <a:t>u</a:t>
            </a:r>
            <a:r>
              <a:rPr lang="en-US" sz="2000" b="1" dirty="0">
                <a:solidFill>
                  <a:srgbClr val="445469"/>
                </a:solidFill>
                <a:latin typeface="宋体" panose="02010600030101010101" pitchFamily="2" charset="-122"/>
                <a:ea typeface="宋体" panose="02010600030101010101" pitchFamily="2" charset="-122"/>
              </a:rPr>
              <a:t>]</a:t>
            </a:r>
          </a:p>
          <a:p>
            <a:pPr defTabSz="914217">
              <a:lnSpc>
                <a:spcPct val="150000"/>
              </a:lnSpc>
            </a:pPr>
            <a:r>
              <a:rPr lang="en-US" sz="2000" b="1" dirty="0">
                <a:solidFill>
                  <a:srgbClr val="445469"/>
                </a:solidFill>
                <a:latin typeface="宋体" panose="02010600030101010101" pitchFamily="2" charset="-122"/>
                <a:ea typeface="宋体" panose="02010600030101010101" pitchFamily="2" charset="-122"/>
              </a:rPr>
              <a:t>3，d</a:t>
            </a:r>
            <a:r>
              <a:rPr lang="en-US" altLang="zh-CN" sz="2000" b="1" dirty="0">
                <a:solidFill>
                  <a:srgbClr val="445469"/>
                </a:solidFill>
                <a:latin typeface="宋体" panose="02010600030101010101" pitchFamily="2" charset="-122"/>
                <a:ea typeface="宋体" panose="02010600030101010101" pitchFamily="2" charset="-122"/>
              </a:rPr>
              <a:t>is</a:t>
            </a:r>
            <a:r>
              <a:rPr lang="en-US" sz="2000" b="1" dirty="0">
                <a:solidFill>
                  <a:srgbClr val="445469"/>
                </a:solidFill>
                <a:latin typeface="宋体" panose="02010600030101010101" pitchFamily="2" charset="-122"/>
                <a:ea typeface="宋体" panose="02010600030101010101" pitchFamily="2" charset="-122"/>
              </a:rPr>
              <a:t>[</a:t>
            </a:r>
            <a:r>
              <a:rPr lang="en-US" altLang="zh-CN" sz="2000" b="1" dirty="0">
                <a:solidFill>
                  <a:srgbClr val="445469"/>
                </a:solidFill>
                <a:latin typeface="宋体" panose="02010600030101010101" pitchFamily="2" charset="-122"/>
                <a:ea typeface="宋体" panose="02010600030101010101" pitchFamily="2" charset="-122"/>
              </a:rPr>
              <a:t>v</a:t>
            </a:r>
            <a:r>
              <a:rPr lang="en-US" sz="2000" b="1" dirty="0">
                <a:solidFill>
                  <a:srgbClr val="445469"/>
                </a:solidFill>
                <a:latin typeface="宋体" panose="02010600030101010101" pitchFamily="2" charset="-122"/>
                <a:ea typeface="宋体" panose="02010600030101010101" pitchFamily="2" charset="-122"/>
              </a:rPr>
              <a:t>]==d</a:t>
            </a:r>
            <a:r>
              <a:rPr lang="en-US" altLang="zh-CN" sz="2000" b="1" dirty="0">
                <a:solidFill>
                  <a:srgbClr val="445469"/>
                </a:solidFill>
                <a:latin typeface="宋体" panose="02010600030101010101" pitchFamily="2" charset="-122"/>
                <a:ea typeface="宋体" panose="02010600030101010101" pitchFamily="2" charset="-122"/>
              </a:rPr>
              <a:t>is</a:t>
            </a:r>
            <a:r>
              <a:rPr lang="en-US" sz="2000" b="1" dirty="0">
                <a:solidFill>
                  <a:srgbClr val="445469"/>
                </a:solidFill>
                <a:latin typeface="宋体" panose="02010600030101010101" pitchFamily="2" charset="-122"/>
                <a:ea typeface="宋体" panose="02010600030101010101" pitchFamily="2" charset="-122"/>
              </a:rPr>
              <a:t>[</a:t>
            </a:r>
            <a:r>
              <a:rPr lang="en-US" altLang="zh-CN" sz="2000" b="1" dirty="0">
                <a:solidFill>
                  <a:srgbClr val="445469"/>
                </a:solidFill>
                <a:latin typeface="宋体" panose="02010600030101010101" pitchFamily="2" charset="-122"/>
                <a:ea typeface="宋体" panose="02010600030101010101" pitchFamily="2" charset="-122"/>
              </a:rPr>
              <a:t>u</a:t>
            </a:r>
            <a:r>
              <a:rPr lang="en-US" sz="2000" b="1" dirty="0">
                <a:solidFill>
                  <a:srgbClr val="445469"/>
                </a:solidFill>
                <a:latin typeface="宋体" panose="02010600030101010101" pitchFamily="2" charset="-122"/>
                <a:ea typeface="宋体" panose="02010600030101010101" pitchFamily="2" charset="-122"/>
              </a:rPr>
              <a:t>]+w(</a:t>
            </a:r>
            <a:r>
              <a:rPr lang="en-US" altLang="zh-CN" sz="2000" b="1" dirty="0" err="1">
                <a:solidFill>
                  <a:srgbClr val="445469"/>
                </a:solidFill>
                <a:latin typeface="宋体" panose="02010600030101010101" pitchFamily="2" charset="-122"/>
                <a:ea typeface="宋体" panose="02010600030101010101" pitchFamily="2" charset="-122"/>
              </a:rPr>
              <a:t>u,v</a:t>
            </a:r>
            <a:r>
              <a:rPr lang="en-US" sz="2000" b="1" dirty="0">
                <a:solidFill>
                  <a:srgbClr val="445469"/>
                </a:solidFill>
                <a:latin typeface="宋体" panose="02010600030101010101" pitchFamily="2" charset="-122"/>
                <a:ea typeface="宋体" panose="02010600030101010101" pitchFamily="2" charset="-122"/>
              </a:rPr>
              <a:t>)</a:t>
            </a:r>
            <a:r>
              <a:rPr lang="zh-CN" altLang="en-US" sz="2000" b="1" dirty="0">
                <a:solidFill>
                  <a:srgbClr val="445469"/>
                </a:solidFill>
                <a:latin typeface="宋体" panose="02010600030101010101" pitchFamily="2" charset="-122"/>
                <a:ea typeface="宋体" panose="02010600030101010101" pitchFamily="2" charset="-122"/>
              </a:rPr>
              <a:t>说明贡献了新的一种方案，累加即可</a:t>
            </a:r>
            <a:r>
              <a:rPr lang="en-US" sz="2000" b="1" dirty="0" err="1">
                <a:solidFill>
                  <a:srgbClr val="445469"/>
                </a:solidFill>
                <a:latin typeface="宋体" panose="02010600030101010101" pitchFamily="2" charset="-122"/>
                <a:ea typeface="宋体" panose="02010600030101010101" pitchFamily="2" charset="-122"/>
              </a:rPr>
              <a:t>cnt</a:t>
            </a:r>
            <a:r>
              <a:rPr lang="en-US" sz="2000" b="1" dirty="0">
                <a:solidFill>
                  <a:srgbClr val="445469"/>
                </a:solidFill>
                <a:latin typeface="宋体" panose="02010600030101010101" pitchFamily="2" charset="-122"/>
                <a:ea typeface="宋体" panose="02010600030101010101" pitchFamily="2" charset="-122"/>
              </a:rPr>
              <a:t>[</a:t>
            </a:r>
            <a:r>
              <a:rPr lang="en-US" altLang="zh-CN" sz="2000" b="1" dirty="0">
                <a:solidFill>
                  <a:srgbClr val="445469"/>
                </a:solidFill>
                <a:latin typeface="宋体" panose="02010600030101010101" pitchFamily="2" charset="-122"/>
                <a:ea typeface="宋体" panose="02010600030101010101" pitchFamily="2" charset="-122"/>
              </a:rPr>
              <a:t>v</a:t>
            </a:r>
            <a:r>
              <a:rPr lang="en-US" sz="2000" b="1" dirty="0">
                <a:solidFill>
                  <a:srgbClr val="445469"/>
                </a:solidFill>
                <a:latin typeface="宋体" panose="02010600030101010101" pitchFamily="2" charset="-122"/>
                <a:ea typeface="宋体" panose="02010600030101010101" pitchFamily="2" charset="-122"/>
              </a:rPr>
              <a:t>]+=</a:t>
            </a:r>
            <a:r>
              <a:rPr lang="en-US" sz="2000" b="1" dirty="0" err="1">
                <a:solidFill>
                  <a:srgbClr val="445469"/>
                </a:solidFill>
                <a:latin typeface="宋体" panose="02010600030101010101" pitchFamily="2" charset="-122"/>
                <a:ea typeface="宋体" panose="02010600030101010101" pitchFamily="2" charset="-122"/>
              </a:rPr>
              <a:t>cnt</a:t>
            </a:r>
            <a:r>
              <a:rPr lang="en-US" sz="2000" b="1" dirty="0">
                <a:solidFill>
                  <a:srgbClr val="445469"/>
                </a:solidFill>
                <a:latin typeface="宋体" panose="02010600030101010101" pitchFamily="2" charset="-122"/>
                <a:ea typeface="宋体" panose="02010600030101010101" pitchFamily="2" charset="-122"/>
              </a:rPr>
              <a:t>[</a:t>
            </a:r>
            <a:r>
              <a:rPr lang="en-US" altLang="zh-CN" sz="2000" b="1" dirty="0">
                <a:solidFill>
                  <a:srgbClr val="445469"/>
                </a:solidFill>
                <a:latin typeface="宋体" panose="02010600030101010101" pitchFamily="2" charset="-122"/>
                <a:ea typeface="宋体" panose="02010600030101010101" pitchFamily="2" charset="-122"/>
              </a:rPr>
              <a:t>u</a:t>
            </a:r>
            <a:r>
              <a:rPr lang="en-US" sz="2000" b="1" dirty="0">
                <a:solidFill>
                  <a:srgbClr val="445469"/>
                </a:solidFill>
                <a:latin typeface="宋体" panose="02010600030101010101" pitchFamily="2" charset="-122"/>
                <a:ea typeface="宋体" panose="02010600030101010101" pitchFamily="2" charset="-122"/>
              </a:rPr>
              <a:t>] </a:t>
            </a:r>
          </a:p>
          <a:p>
            <a:pPr defTabSz="914217">
              <a:lnSpc>
                <a:spcPct val="150000"/>
              </a:lnSpc>
            </a:pPr>
            <a:r>
              <a:rPr lang="en-US" sz="2000" b="1" dirty="0">
                <a:solidFill>
                  <a:srgbClr val="445469"/>
                </a:solidFill>
                <a:latin typeface="宋体" panose="02010600030101010101" pitchFamily="2" charset="-122"/>
                <a:ea typeface="宋体" panose="02010600030101010101" pitchFamily="2" charset="-122"/>
              </a:rPr>
              <a:t>4，</a:t>
            </a:r>
            <a:r>
              <a:rPr lang="zh-CN" altLang="en-US" sz="2000" b="1" dirty="0">
                <a:solidFill>
                  <a:srgbClr val="445469"/>
                </a:solidFill>
                <a:latin typeface="宋体" panose="02010600030101010101" pitchFamily="2" charset="-122"/>
                <a:ea typeface="宋体" panose="02010600030101010101" pitchFamily="2" charset="-122"/>
              </a:rPr>
              <a:t>初始化：源点到自己有一条最短路</a:t>
            </a:r>
            <a:r>
              <a:rPr lang="en-US" altLang="zh-CN" sz="2000" b="1" dirty="0">
                <a:solidFill>
                  <a:srgbClr val="445469"/>
                </a:solidFill>
                <a:latin typeface="宋体" panose="02010600030101010101" pitchFamily="2" charset="-122"/>
                <a:ea typeface="宋体" panose="02010600030101010101" pitchFamily="2" charset="-122"/>
              </a:rPr>
              <a:t>,</a:t>
            </a:r>
            <a:r>
              <a:rPr lang="en-US" altLang="zh-CN" sz="2000" b="1" dirty="0" err="1">
                <a:solidFill>
                  <a:srgbClr val="445469"/>
                </a:solidFill>
                <a:latin typeface="宋体" panose="02010600030101010101" pitchFamily="2" charset="-122"/>
                <a:ea typeface="宋体" panose="02010600030101010101" pitchFamily="2" charset="-122"/>
              </a:rPr>
              <a:t>cnt</a:t>
            </a:r>
            <a:r>
              <a:rPr lang="en-US" sz="2000" b="1" dirty="0">
                <a:solidFill>
                  <a:srgbClr val="445469"/>
                </a:solidFill>
                <a:latin typeface="宋体" panose="02010600030101010101" pitchFamily="2" charset="-122"/>
                <a:ea typeface="宋体" panose="02010600030101010101" pitchFamily="2" charset="-122"/>
              </a:rPr>
              <a:t>[s]=1,</a:t>
            </a:r>
            <a:r>
              <a:rPr lang="zh-CN" altLang="en-US" sz="2000" b="1" dirty="0">
                <a:solidFill>
                  <a:srgbClr val="445469"/>
                </a:solidFill>
                <a:latin typeface="宋体" panose="02010600030101010101" pitchFamily="2" charset="-122"/>
                <a:ea typeface="宋体" panose="02010600030101010101" pitchFamily="2" charset="-122"/>
              </a:rPr>
              <a:t>其余不存在，为 </a:t>
            </a:r>
            <a:r>
              <a:rPr lang="en-US" altLang="zh-CN" sz="2000" b="1" dirty="0">
                <a:solidFill>
                  <a:srgbClr val="445469"/>
                </a:solidFill>
                <a:latin typeface="宋体" panose="02010600030101010101" pitchFamily="2" charset="-122"/>
                <a:ea typeface="宋体" panose="02010600030101010101" pitchFamily="2" charset="-122"/>
              </a:rPr>
              <a:t>0</a:t>
            </a:r>
          </a:p>
        </p:txBody>
      </p:sp>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grpSp>
        <p:nvGrpSpPr>
          <p:cNvPr id="9" name="Group 3">
            <a:extLst>
              <a:ext uri="{FF2B5EF4-FFF2-40B4-BE49-F238E27FC236}">
                <a16:creationId xmlns:a16="http://schemas.microsoft.com/office/drawing/2014/main" xmlns="" id="{CA881818-9704-363D-87DE-AE4917372723}"/>
              </a:ext>
            </a:extLst>
          </p:cNvPr>
          <p:cNvGrpSpPr/>
          <p:nvPr/>
        </p:nvGrpSpPr>
        <p:grpSpPr>
          <a:xfrm>
            <a:off x="717055" y="294891"/>
            <a:ext cx="6735797" cy="618613"/>
            <a:chOff x="7619717" y="8343293"/>
            <a:chExt cx="4245338" cy="2207157"/>
          </a:xfrm>
        </p:grpSpPr>
        <p:sp>
          <p:nvSpPr>
            <p:cNvPr id="10" name="TextBox 110">
              <a:extLst>
                <a:ext uri="{FF2B5EF4-FFF2-40B4-BE49-F238E27FC236}">
                  <a16:creationId xmlns:a16="http://schemas.microsoft.com/office/drawing/2014/main" xmlns="" id="{241BB762-373E-37A5-09F6-DE0EF2C7D716}"/>
                </a:ext>
              </a:extLst>
            </p:cNvPr>
            <p:cNvSpPr txBox="1"/>
            <p:nvPr/>
          </p:nvSpPr>
          <p:spPr>
            <a:xfrm>
              <a:off x="7946793" y="8343293"/>
              <a:ext cx="3918262" cy="2207157"/>
            </a:xfrm>
            <a:prstGeom prst="rect">
              <a:avLst/>
            </a:prstGeom>
            <a:noFill/>
          </p:spPr>
          <p:txBody>
            <a:bodyPr wrap="square" lIns="109710" tIns="54855" rIns="109710" bIns="54855" rtlCol="0">
              <a:spAutoFit/>
            </a:bodyPr>
            <a:lstStyle/>
            <a:p>
              <a:pPr algn="just" defTabSz="914217"/>
              <a:r>
                <a:rPr lang="zh-CN" altLang="en-US" sz="3300" b="1" dirty="0">
                  <a:solidFill>
                    <a:srgbClr val="445469"/>
                  </a:solidFill>
                  <a:latin typeface="思源黑体 CN Bold"/>
                  <a:ea typeface="思源黑体 CN Bold"/>
                </a:rPr>
                <a:t>最短路计数</a:t>
              </a:r>
              <a:endParaRPr lang="en-US" altLang="zh-CN" sz="3300" b="1" dirty="0">
                <a:solidFill>
                  <a:srgbClr val="445469"/>
                </a:solidFill>
                <a:latin typeface="思源黑体 CN Bold"/>
                <a:ea typeface="思源黑体 CN Bold"/>
              </a:endParaRPr>
            </a:p>
          </p:txBody>
        </p:sp>
        <p:sp>
          <p:nvSpPr>
            <p:cNvPr id="11" name="Round Same Side Corner Rectangle 114">
              <a:extLst>
                <a:ext uri="{FF2B5EF4-FFF2-40B4-BE49-F238E27FC236}">
                  <a16:creationId xmlns:a16="http://schemas.microsoft.com/office/drawing/2014/main" xmlns="" id="{06C5B1C8-43D5-38FE-8A9A-9553DADCA361}"/>
                </a:ext>
              </a:extLst>
            </p:cNvPr>
            <p:cNvSpPr/>
            <p:nvPr/>
          </p:nvSpPr>
          <p:spPr>
            <a:xfrm rot="10800000" flipH="1">
              <a:off x="7619717" y="8480039"/>
              <a:ext cx="117300" cy="1796375"/>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sp>
        <p:nvSpPr>
          <p:cNvPr id="12" name="Line 4">
            <a:extLst>
              <a:ext uri="{FF2B5EF4-FFF2-40B4-BE49-F238E27FC236}">
                <a16:creationId xmlns:a16="http://schemas.microsoft.com/office/drawing/2014/main" xmlns="" id="{DC98D674-6503-950D-CFAC-AAA81B11084B}"/>
              </a:ext>
            </a:extLst>
          </p:cNvPr>
          <p:cNvSpPr>
            <a:spLocks noChangeShapeType="1"/>
          </p:cNvSpPr>
          <p:nvPr/>
        </p:nvSpPr>
        <p:spPr bwMode="auto">
          <a:xfrm flipV="1">
            <a:off x="1149083" y="973393"/>
            <a:ext cx="5635175" cy="19533"/>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Tree>
    <p:extLst>
      <p:ext uri="{BB962C8B-B14F-4D97-AF65-F5344CB8AC3E}">
        <p14:creationId xmlns:p14="http://schemas.microsoft.com/office/powerpoint/2010/main" val="80665931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11" name="Round Same Side Corner Rectangle 114">
            <a:extLst>
              <a:ext uri="{FF2B5EF4-FFF2-40B4-BE49-F238E27FC236}">
                <a16:creationId xmlns:a16="http://schemas.microsoft.com/office/drawing/2014/main" xmlns="" id="{06C5B1C8-43D5-38FE-8A9A-9553DADCA361}"/>
              </a:ext>
            </a:extLst>
          </p:cNvPr>
          <p:cNvSpPr/>
          <p:nvPr/>
        </p:nvSpPr>
        <p:spPr>
          <a:xfrm rot="10800000" flipH="1">
            <a:off x="717055" y="333218"/>
            <a:ext cx="186112" cy="50348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sp>
        <p:nvSpPr>
          <p:cNvPr id="12" name="Line 4">
            <a:extLst>
              <a:ext uri="{FF2B5EF4-FFF2-40B4-BE49-F238E27FC236}">
                <a16:creationId xmlns:a16="http://schemas.microsoft.com/office/drawing/2014/main" xmlns="" id="{DC98D674-6503-950D-CFAC-AAA81B11084B}"/>
              </a:ext>
            </a:extLst>
          </p:cNvPr>
          <p:cNvSpPr>
            <a:spLocks noChangeShapeType="1"/>
          </p:cNvSpPr>
          <p:nvPr/>
        </p:nvSpPr>
        <p:spPr bwMode="auto">
          <a:xfrm flipV="1">
            <a:off x="1149083" y="973393"/>
            <a:ext cx="5635175" cy="19533"/>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
        <p:nvSpPr>
          <p:cNvPr id="2" name="文本框 1">
            <a:extLst>
              <a:ext uri="{FF2B5EF4-FFF2-40B4-BE49-F238E27FC236}">
                <a16:creationId xmlns:a16="http://schemas.microsoft.com/office/drawing/2014/main" xmlns="" id="{037ECEAE-6F19-C1C0-EF9D-1BBDF4773694}"/>
              </a:ext>
            </a:extLst>
          </p:cNvPr>
          <p:cNvSpPr txBox="1"/>
          <p:nvPr/>
        </p:nvSpPr>
        <p:spPr>
          <a:xfrm>
            <a:off x="1258529" y="265335"/>
            <a:ext cx="4994787" cy="58477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rPr>
              <a:t>练习题单</a:t>
            </a:r>
          </a:p>
        </p:txBody>
      </p:sp>
      <p:sp>
        <p:nvSpPr>
          <p:cNvPr id="3" name="文本框 2">
            <a:extLst>
              <a:ext uri="{FF2B5EF4-FFF2-40B4-BE49-F238E27FC236}">
                <a16:creationId xmlns:a16="http://schemas.microsoft.com/office/drawing/2014/main" xmlns="" id="{5D98E905-90AA-3584-486F-67CC2633A896}"/>
              </a:ext>
            </a:extLst>
          </p:cNvPr>
          <p:cNvSpPr txBox="1"/>
          <p:nvPr/>
        </p:nvSpPr>
        <p:spPr>
          <a:xfrm>
            <a:off x="1149083" y="1435510"/>
            <a:ext cx="5995000" cy="452431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hlinkClick r:id="rId2"/>
              </a:rPr>
              <a:t>P1144</a:t>
            </a:r>
            <a:r>
              <a:rPr lang="zh-CN" altLang="en-US" sz="2400" b="1" dirty="0">
                <a:latin typeface="宋体" panose="02010600030101010101" pitchFamily="2" charset="-122"/>
                <a:ea typeface="宋体" panose="02010600030101010101" pitchFamily="2" charset="-122"/>
                <a:hlinkClick r:id="rId2"/>
              </a:rPr>
              <a:t>最短路计数</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3"/>
              </a:rPr>
              <a:t>P1613</a:t>
            </a:r>
            <a:r>
              <a:rPr lang="zh-CN" altLang="en-US" sz="2400" b="1" dirty="0">
                <a:latin typeface="宋体" panose="02010600030101010101" pitchFamily="2" charset="-122"/>
                <a:ea typeface="宋体" panose="02010600030101010101" pitchFamily="2" charset="-122"/>
                <a:hlinkClick r:id="rId3"/>
              </a:rPr>
              <a:t>跑路</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4"/>
              </a:rPr>
              <a:t>P1608</a:t>
            </a:r>
            <a:r>
              <a:rPr lang="zh-CN" altLang="en-US" sz="2400" b="1" dirty="0">
                <a:latin typeface="宋体" panose="02010600030101010101" pitchFamily="2" charset="-122"/>
                <a:ea typeface="宋体" panose="02010600030101010101" pitchFamily="2" charset="-122"/>
                <a:hlinkClick r:id="rId4"/>
              </a:rPr>
              <a:t>路径统计</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5"/>
              </a:rPr>
              <a:t>P4568</a:t>
            </a:r>
            <a:r>
              <a:rPr lang="zh-CN" altLang="en-US" sz="2400" b="1" dirty="0">
                <a:latin typeface="宋体" panose="02010600030101010101" pitchFamily="2" charset="-122"/>
                <a:ea typeface="宋体" panose="02010600030101010101" pitchFamily="2" charset="-122"/>
                <a:hlinkClick r:id="rId5"/>
              </a:rPr>
              <a:t>飞行路线</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6"/>
              </a:rPr>
              <a:t>P1656</a:t>
            </a:r>
            <a:r>
              <a:rPr lang="zh-CN" altLang="en-US" sz="2400" b="1" dirty="0">
                <a:latin typeface="宋体" panose="02010600030101010101" pitchFamily="2" charset="-122"/>
                <a:ea typeface="宋体" panose="02010600030101010101" pitchFamily="2" charset="-122"/>
                <a:hlinkClick r:id="rId6"/>
              </a:rPr>
              <a:t>炸铁路</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7"/>
              </a:rPr>
              <a:t>P1462</a:t>
            </a:r>
            <a:r>
              <a:rPr lang="zh-CN" altLang="en-US" sz="2400" b="1" dirty="0">
                <a:latin typeface="宋体" panose="02010600030101010101" pitchFamily="2" charset="-122"/>
                <a:ea typeface="宋体" panose="02010600030101010101" pitchFamily="2" charset="-122"/>
                <a:hlinkClick r:id="rId7"/>
              </a:rPr>
              <a:t>通往奥格瑞玛的道路</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8"/>
              </a:rPr>
              <a:t>P1522</a:t>
            </a:r>
            <a:r>
              <a:rPr lang="zh-CN" altLang="en-US" sz="2400" b="1" dirty="0">
                <a:latin typeface="宋体" panose="02010600030101010101" pitchFamily="2" charset="-122"/>
                <a:ea typeface="宋体" panose="02010600030101010101" pitchFamily="2" charset="-122"/>
                <a:hlinkClick r:id="rId8"/>
              </a:rPr>
              <a:t>牛的旅行</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9"/>
              </a:rPr>
              <a:t>P1629</a:t>
            </a:r>
            <a:r>
              <a:rPr lang="zh-CN" altLang="en-US" sz="2400" b="1" dirty="0">
                <a:latin typeface="宋体" panose="02010600030101010101" pitchFamily="2" charset="-122"/>
                <a:ea typeface="宋体" panose="02010600030101010101" pitchFamily="2" charset="-122"/>
                <a:hlinkClick r:id="rId9"/>
              </a:rPr>
              <a:t>邮递员送信</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10"/>
              </a:rPr>
              <a:t>P2939Revamping Trails G(</a:t>
            </a:r>
            <a:r>
              <a:rPr lang="zh-CN" altLang="en-US" sz="2400" b="1" dirty="0">
                <a:latin typeface="宋体" panose="02010600030101010101" pitchFamily="2" charset="-122"/>
                <a:ea typeface="宋体" panose="02010600030101010101" pitchFamily="2" charset="-122"/>
                <a:hlinkClick r:id="rId10"/>
              </a:rPr>
              <a:t>分层图</a:t>
            </a:r>
            <a:r>
              <a:rPr lang="en-US" altLang="zh-CN" sz="2400" b="1" dirty="0">
                <a:latin typeface="宋体" panose="02010600030101010101" pitchFamily="2" charset="-122"/>
                <a:ea typeface="宋体" panose="02010600030101010101" pitchFamily="2" charset="-122"/>
                <a:hlinkClick r:id="rId10"/>
              </a:rPr>
              <a:t>+</a:t>
            </a:r>
            <a:r>
              <a:rPr lang="zh-CN" altLang="en-US" sz="2400" b="1" dirty="0">
                <a:latin typeface="宋体" panose="02010600030101010101" pitchFamily="2" charset="-122"/>
                <a:ea typeface="宋体" panose="02010600030101010101" pitchFamily="2" charset="-122"/>
                <a:hlinkClick r:id="rId10"/>
              </a:rPr>
              <a:t>最短路</a:t>
            </a:r>
            <a:r>
              <a:rPr lang="en-US" altLang="zh-CN" sz="2400" b="1" dirty="0">
                <a:latin typeface="宋体" panose="02010600030101010101" pitchFamily="2" charset="-122"/>
                <a:ea typeface="宋体" panose="02010600030101010101" pitchFamily="2" charset="-122"/>
                <a:hlinkClick r:id="rId10"/>
              </a:rPr>
              <a:t>)</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hlinkClick r:id="rId11"/>
              </a:rPr>
              <a:t>P1119</a:t>
            </a:r>
            <a:r>
              <a:rPr lang="zh-CN" altLang="en-US" sz="2400" b="1" dirty="0">
                <a:latin typeface="宋体" panose="02010600030101010101" pitchFamily="2" charset="-122"/>
                <a:ea typeface="宋体" panose="02010600030101010101" pitchFamily="2" charset="-122"/>
                <a:hlinkClick r:id="rId11"/>
              </a:rPr>
              <a:t>灾后重建</a:t>
            </a:r>
            <a:r>
              <a:rPr lang="en-US" altLang="zh-CN" sz="2400" b="1" dirty="0">
                <a:latin typeface="宋体" panose="02010600030101010101" pitchFamily="2" charset="-122"/>
                <a:ea typeface="宋体" panose="02010600030101010101" pitchFamily="2" charset="-122"/>
                <a:hlinkClick r:id="rId11"/>
              </a:rPr>
              <a:t>(!)</a:t>
            </a:r>
            <a:endParaRPr lang="en-US" altLang="zh-CN" sz="2400" b="1" dirty="0">
              <a:latin typeface="宋体" panose="02010600030101010101" pitchFamily="2" charset="-122"/>
              <a:ea typeface="宋体" panose="02010600030101010101" pitchFamily="2" charset="-122"/>
            </a:endParaRPr>
          </a:p>
          <a:p>
            <a:r>
              <a:rPr lang="en-US" altLang="zh-CN" sz="2400" b="0" i="0" dirty="0">
                <a:effectLst/>
                <a:latin typeface="-apple-system"/>
                <a:hlinkClick r:id="rId12"/>
              </a:rPr>
              <a:t>P4667</a:t>
            </a:r>
            <a:r>
              <a:rPr lang="en-US" altLang="zh-CN" sz="2400" b="0" i="0" u="none" strike="noStrike" dirty="0">
                <a:solidFill>
                  <a:srgbClr val="3498DB"/>
                </a:solidFill>
                <a:effectLst/>
                <a:latin typeface="-apple-system"/>
                <a:hlinkClick r:id="rId12"/>
              </a:rPr>
              <a:t>Switch the Lamp On</a:t>
            </a:r>
            <a:endParaRPr lang="en-US" altLang="zh-CN" sz="2400" b="0" i="0" dirty="0">
              <a:effectLst/>
              <a:latin typeface="-apple-system"/>
            </a:endParaRPr>
          </a:p>
          <a:p>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856346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a:extLst>
              <a:ext uri="{FF2B5EF4-FFF2-40B4-BE49-F238E27FC236}">
                <a16:creationId xmlns:a16="http://schemas.microsoft.com/office/drawing/2014/main" xmlns="" id="{FF7BF471-31A3-4925-B082-93705B05DCB4}"/>
              </a:ext>
            </a:extLst>
          </p:cNvPr>
          <p:cNvSpPr>
            <a:spLocks/>
          </p:cNvSpPr>
          <p:nvPr/>
        </p:nvSpPr>
        <p:spPr bwMode="auto">
          <a:xfrm>
            <a:off x="2126343" y="2068547"/>
            <a:ext cx="4308387" cy="14525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5" tIns="25395" rIns="25395" bIns="25395" anchor="ctr"/>
          <a:lstStyle/>
          <a:p>
            <a:pPr algn="r" defTabSz="914217">
              <a:defRPr/>
            </a:pPr>
            <a:r>
              <a:rPr lang="zh-CN" altLang="en-US" sz="6650">
                <a:solidFill>
                  <a:srgbClr val="445469"/>
                </a:solidFill>
                <a:latin typeface="思源黑体 CN Bold"/>
                <a:ea typeface="思源黑体 CN Bold"/>
                <a:cs typeface="Lato Regular"/>
              </a:rPr>
              <a:t>感谢观看</a:t>
            </a:r>
            <a:endParaRPr lang="es-ES" sz="1000">
              <a:solidFill>
                <a:srgbClr val="445469"/>
              </a:solidFill>
              <a:latin typeface="思源黑体 CN Bold"/>
              <a:ea typeface="思源黑体 CN Bold"/>
              <a:cs typeface="Lato Regular"/>
            </a:endParaRPr>
          </a:p>
        </p:txBody>
      </p:sp>
      <p:sp>
        <p:nvSpPr>
          <p:cNvPr id="14" name="AutoShape 1">
            <a:extLst>
              <a:ext uri="{FF2B5EF4-FFF2-40B4-BE49-F238E27FC236}">
                <a16:creationId xmlns:a16="http://schemas.microsoft.com/office/drawing/2014/main" xmlns="" id="{4D87A048-5F7D-4370-976E-7F213BA41D35}"/>
              </a:ext>
            </a:extLst>
          </p:cNvPr>
          <p:cNvSpPr>
            <a:spLocks/>
          </p:cNvSpPr>
          <p:nvPr/>
        </p:nvSpPr>
        <p:spPr bwMode="auto">
          <a:xfrm>
            <a:off x="6554186" y="2410472"/>
            <a:ext cx="2864661" cy="838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5" tIns="25395" rIns="25395" bIns="25395" anchor="ctr"/>
          <a:lstStyle/>
          <a:p>
            <a:pPr defTabSz="914217">
              <a:defRPr/>
            </a:pPr>
            <a:r>
              <a:rPr lang="en-US" altLang="zh-CN" sz="2400">
                <a:solidFill>
                  <a:srgbClr val="445469"/>
                </a:solidFill>
                <a:latin typeface="Arial Black"/>
                <a:ea typeface="思源黑体 CN Medium"/>
                <a:cs typeface="League Gothic" charset="0"/>
              </a:rPr>
              <a:t>THANK YOU FOR WATCHING  </a:t>
            </a:r>
          </a:p>
        </p:txBody>
      </p:sp>
      <p:grpSp>
        <p:nvGrpSpPr>
          <p:cNvPr id="16" name="Group 2">
            <a:extLst>
              <a:ext uri="{FF2B5EF4-FFF2-40B4-BE49-F238E27FC236}">
                <a16:creationId xmlns:a16="http://schemas.microsoft.com/office/drawing/2014/main" xmlns="" id="{7F25172D-EB74-4B8E-A7CD-ABE69176EFF0}"/>
              </a:ext>
            </a:extLst>
          </p:cNvPr>
          <p:cNvGrpSpPr/>
          <p:nvPr/>
        </p:nvGrpSpPr>
        <p:grpSpPr>
          <a:xfrm>
            <a:off x="3098587" y="3336796"/>
            <a:ext cx="10532690" cy="57003"/>
            <a:chOff x="1656567" y="3759390"/>
            <a:chExt cx="7165476" cy="93579"/>
          </a:xfrm>
        </p:grpSpPr>
        <p:sp>
          <p:nvSpPr>
            <p:cNvPr id="17" name="Rectangle 1">
              <a:extLst>
                <a:ext uri="{FF2B5EF4-FFF2-40B4-BE49-F238E27FC236}">
                  <a16:creationId xmlns:a16="http://schemas.microsoft.com/office/drawing/2014/main" xmlns="" id="{8747C3DF-F296-461D-846F-2E0ED42DA282}"/>
                </a:ext>
              </a:extLst>
            </p:cNvPr>
            <p:cNvSpPr/>
            <p:nvPr/>
          </p:nvSpPr>
          <p:spPr>
            <a:xfrm>
              <a:off x="1656567" y="3759390"/>
              <a:ext cx="1791369" cy="9357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17">
                <a:defRPr/>
              </a:pPr>
              <a:endParaRPr lang="en-US">
                <a:solidFill>
                  <a:srgbClr val="445469"/>
                </a:solidFill>
                <a:latin typeface="Arial Black"/>
                <a:ea typeface="思源黑体 CN Medium"/>
              </a:endParaRPr>
            </a:p>
          </p:txBody>
        </p:sp>
        <p:sp>
          <p:nvSpPr>
            <p:cNvPr id="18" name="Rectangle 6">
              <a:extLst>
                <a:ext uri="{FF2B5EF4-FFF2-40B4-BE49-F238E27FC236}">
                  <a16:creationId xmlns:a16="http://schemas.microsoft.com/office/drawing/2014/main" xmlns="" id="{1642798E-3BF2-41D5-B742-2DF20A5AC0B4}"/>
                </a:ext>
              </a:extLst>
            </p:cNvPr>
            <p:cNvSpPr/>
            <p:nvPr/>
          </p:nvSpPr>
          <p:spPr>
            <a:xfrm>
              <a:off x="3447936" y="3759390"/>
              <a:ext cx="1791369" cy="935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17">
                <a:defRPr/>
              </a:pPr>
              <a:endParaRPr lang="en-US">
                <a:solidFill>
                  <a:srgbClr val="445469"/>
                </a:solidFill>
                <a:latin typeface="Arial Black"/>
                <a:ea typeface="思源黑体 CN Medium"/>
              </a:endParaRPr>
            </a:p>
          </p:txBody>
        </p:sp>
        <p:sp>
          <p:nvSpPr>
            <p:cNvPr id="19" name="Rectangle 7">
              <a:extLst>
                <a:ext uri="{FF2B5EF4-FFF2-40B4-BE49-F238E27FC236}">
                  <a16:creationId xmlns:a16="http://schemas.microsoft.com/office/drawing/2014/main" xmlns="" id="{2A3B6022-4F47-44D2-A319-063BCDA79D16}"/>
                </a:ext>
              </a:extLst>
            </p:cNvPr>
            <p:cNvSpPr/>
            <p:nvPr/>
          </p:nvSpPr>
          <p:spPr>
            <a:xfrm>
              <a:off x="5239305" y="3759390"/>
              <a:ext cx="1791369" cy="93579"/>
            </a:xfrm>
            <a:prstGeom prst="rect">
              <a:avLst/>
            </a:prstGeom>
            <a:solidFill>
              <a:srgbClr val="AE27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17">
                <a:defRPr/>
              </a:pPr>
              <a:endParaRPr lang="en-US">
                <a:solidFill>
                  <a:srgbClr val="445469"/>
                </a:solidFill>
                <a:latin typeface="Arial Black"/>
                <a:ea typeface="思源黑体 CN Medium"/>
              </a:endParaRPr>
            </a:p>
          </p:txBody>
        </p:sp>
        <p:sp>
          <p:nvSpPr>
            <p:cNvPr id="20" name="Rectangle 8">
              <a:extLst>
                <a:ext uri="{FF2B5EF4-FFF2-40B4-BE49-F238E27FC236}">
                  <a16:creationId xmlns:a16="http://schemas.microsoft.com/office/drawing/2014/main" xmlns="" id="{45AB97B9-7F3E-44E4-B1DE-60770EF4A2F7}"/>
                </a:ext>
              </a:extLst>
            </p:cNvPr>
            <p:cNvSpPr/>
            <p:nvPr/>
          </p:nvSpPr>
          <p:spPr>
            <a:xfrm>
              <a:off x="7030674" y="3759390"/>
              <a:ext cx="1791369" cy="9357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17">
                <a:defRPr/>
              </a:pPr>
              <a:endParaRPr lang="en-US">
                <a:solidFill>
                  <a:srgbClr val="445469"/>
                </a:solidFill>
                <a:latin typeface="Arial Black"/>
                <a:ea typeface="思源黑体 CN Medium"/>
              </a:endParaRPr>
            </a:p>
          </p:txBody>
        </p:sp>
      </p:grpSp>
      <p:sp>
        <p:nvSpPr>
          <p:cNvPr id="2" name="椭圆 1">
            <a:extLst>
              <a:ext uri="{FF2B5EF4-FFF2-40B4-BE49-F238E27FC236}">
                <a16:creationId xmlns:a16="http://schemas.microsoft.com/office/drawing/2014/main" xmlns="" id="{FF5CA555-19A8-4DF3-B1BF-9F83B770E071}"/>
              </a:ext>
            </a:extLst>
          </p:cNvPr>
          <p:cNvSpPr/>
          <p:nvPr/>
        </p:nvSpPr>
        <p:spPr>
          <a:xfrm>
            <a:off x="1577469" y="2285056"/>
            <a:ext cx="933855" cy="93385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zh-CN" altLang="en-US">
              <a:solidFill>
                <a:prstClr val="white"/>
              </a:solidFill>
              <a:latin typeface="Arial Black"/>
              <a:ea typeface="思源黑体 CN Medium"/>
            </a:endParaRPr>
          </a:p>
        </p:txBody>
      </p:sp>
      <p:sp>
        <p:nvSpPr>
          <p:cNvPr id="3" name="椭圆 2">
            <a:extLst>
              <a:ext uri="{FF2B5EF4-FFF2-40B4-BE49-F238E27FC236}">
                <a16:creationId xmlns:a16="http://schemas.microsoft.com/office/drawing/2014/main" xmlns="" id="{ACA52D81-19A5-42FF-942A-739BCA38C162}"/>
              </a:ext>
            </a:extLst>
          </p:cNvPr>
          <p:cNvSpPr/>
          <p:nvPr/>
        </p:nvSpPr>
        <p:spPr>
          <a:xfrm>
            <a:off x="-552889" y="-413426"/>
            <a:ext cx="1839109" cy="1839109"/>
          </a:xfrm>
          <a:prstGeom prst="ellipse">
            <a:avLst/>
          </a:prstGeom>
          <a:solidFill>
            <a:srgbClr val="7EB7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zh-CN" altLang="en-US">
              <a:solidFill>
                <a:prstClr val="white"/>
              </a:solidFill>
              <a:latin typeface="Arial Black"/>
              <a:ea typeface="思源黑体 CN Medium"/>
            </a:endParaRPr>
          </a:p>
        </p:txBody>
      </p:sp>
      <p:sp>
        <p:nvSpPr>
          <p:cNvPr id="5" name="椭圆 4">
            <a:extLst>
              <a:ext uri="{FF2B5EF4-FFF2-40B4-BE49-F238E27FC236}">
                <a16:creationId xmlns:a16="http://schemas.microsoft.com/office/drawing/2014/main" xmlns="" id="{7AB847DF-8221-4E60-A7BD-39601FE7089C}"/>
              </a:ext>
            </a:extLst>
          </p:cNvPr>
          <p:cNvSpPr/>
          <p:nvPr/>
        </p:nvSpPr>
        <p:spPr>
          <a:xfrm>
            <a:off x="562474" y="4066828"/>
            <a:ext cx="1254203" cy="1254203"/>
          </a:xfrm>
          <a:prstGeom prst="ellipse">
            <a:avLst/>
          </a:prstGeom>
          <a:solidFill>
            <a:srgbClr val="EC892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zh-CN" altLang="en-US">
              <a:solidFill>
                <a:prstClr val="white"/>
              </a:solidFill>
              <a:latin typeface="Arial Black"/>
              <a:ea typeface="思源黑体 CN Medium"/>
            </a:endParaRPr>
          </a:p>
        </p:txBody>
      </p:sp>
      <p:sp>
        <p:nvSpPr>
          <p:cNvPr id="22" name="ï$lîḍè">
            <a:extLst>
              <a:ext uri="{FF2B5EF4-FFF2-40B4-BE49-F238E27FC236}">
                <a16:creationId xmlns:a16="http://schemas.microsoft.com/office/drawing/2014/main" xmlns="" id="{347F663C-96CF-4EA4-BBF0-84A700669974}"/>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defRPr/>
            </a:pPr>
            <a:endParaRPr>
              <a:solidFill>
                <a:srgbClr val="445469"/>
              </a:solidFill>
              <a:latin typeface="Arial Black"/>
              <a:ea typeface="思源黑体 CN Medium"/>
              <a:sym typeface="+mn-ea"/>
            </a:endParaRPr>
          </a:p>
        </p:txBody>
      </p:sp>
      <p:sp>
        <p:nvSpPr>
          <p:cNvPr id="23" name="ï$lîḍè">
            <a:extLst>
              <a:ext uri="{FF2B5EF4-FFF2-40B4-BE49-F238E27FC236}">
                <a16:creationId xmlns:a16="http://schemas.microsoft.com/office/drawing/2014/main" xmlns="" id="{91768768-96E1-402E-94E6-353B2B98C0B0}"/>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defRPr/>
            </a:pPr>
            <a:endParaRPr>
              <a:solidFill>
                <a:srgbClr val="445469"/>
              </a:solidFill>
              <a:latin typeface="Arial Black"/>
              <a:ea typeface="思源黑体 CN Medium"/>
              <a:sym typeface="+mn-ea"/>
            </a:endParaRPr>
          </a:p>
        </p:txBody>
      </p:sp>
    </p:spTree>
    <p:extLst>
      <p:ext uri="{BB962C8B-B14F-4D97-AF65-F5344CB8AC3E}">
        <p14:creationId xmlns:p14="http://schemas.microsoft.com/office/powerpoint/2010/main" val="12187706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4">
            <a:extLst>
              <a:ext uri="{FF2B5EF4-FFF2-40B4-BE49-F238E27FC236}">
                <a16:creationId xmlns:a16="http://schemas.microsoft.com/office/drawing/2014/main" xmlns="" id="{92E0D14E-9AC1-4771-AE2B-F8E4E69A477C}"/>
              </a:ext>
            </a:extLst>
          </p:cNvPr>
          <p:cNvSpPr>
            <a:spLocks noChangeShapeType="1"/>
          </p:cNvSpPr>
          <p:nvPr/>
        </p:nvSpPr>
        <p:spPr bwMode="auto">
          <a:xfrm flipV="1">
            <a:off x="1168748" y="1278062"/>
            <a:ext cx="2638098" cy="0"/>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1066559" y="1626844"/>
            <a:ext cx="9255720" cy="3534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r>
              <a:rPr lang="zh-CN" altLang="en-US" sz="4400" b="0" i="0" dirty="0">
                <a:effectLst/>
                <a:latin typeface="宋体" panose="02010600030101010101" pitchFamily="2" charset="-122"/>
                <a:ea typeface="宋体" panose="02010600030101010101" pitchFamily="2" charset="-122"/>
              </a:rPr>
              <a:t>定义</a:t>
            </a:r>
            <a:endParaRPr lang="en-US" altLang="zh-CN" sz="4400" b="0" i="0" dirty="0">
              <a:effectLst/>
              <a:latin typeface="宋体" panose="02010600030101010101" pitchFamily="2" charset="-122"/>
              <a:ea typeface="宋体" panose="02010600030101010101" pitchFamily="2" charset="-122"/>
            </a:endParaRPr>
          </a:p>
          <a:p>
            <a:pPr algn="l"/>
            <a:endParaRPr lang="en-US" altLang="zh-CN" sz="2400" b="0" i="0" dirty="0">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sz="2800" b="0" i="0" dirty="0">
                <a:effectLst/>
                <a:latin typeface="宋体" panose="02010600030101010101" pitchFamily="2" charset="-122"/>
                <a:ea typeface="宋体" panose="02010600030101010101" pitchFamily="2" charset="-122"/>
              </a:rPr>
              <a:t>路径</a:t>
            </a:r>
          </a:p>
          <a:p>
            <a:pPr algn="l">
              <a:buFont typeface="Arial" panose="020B0604020202020204" pitchFamily="34" charset="0"/>
              <a:buChar char="•"/>
            </a:pPr>
            <a:r>
              <a:rPr lang="zh-CN" altLang="en-US" sz="2800" b="0" i="0" dirty="0">
                <a:effectLst/>
                <a:latin typeface="宋体" panose="02010600030101010101" pitchFamily="2" charset="-122"/>
                <a:ea typeface="宋体" panose="02010600030101010101" pitchFamily="2" charset="-122"/>
              </a:rPr>
              <a:t>最短路</a:t>
            </a:r>
          </a:p>
          <a:p>
            <a:pPr algn="l">
              <a:buFont typeface="Arial" panose="020B0604020202020204" pitchFamily="34" charset="0"/>
              <a:buChar char="•"/>
            </a:pPr>
            <a:r>
              <a:rPr lang="zh-CN" altLang="en-US" sz="2800" b="0" i="0" dirty="0">
                <a:effectLst/>
                <a:latin typeface="宋体" panose="02010600030101010101" pitchFamily="2" charset="-122"/>
                <a:ea typeface="宋体" panose="02010600030101010101" pitchFamily="2" charset="-122"/>
              </a:rPr>
              <a:t>有向图中的最短路、无向图中的最短路</a:t>
            </a:r>
          </a:p>
          <a:p>
            <a:pPr algn="l">
              <a:buFont typeface="Arial" panose="020B0604020202020204" pitchFamily="34" charset="0"/>
              <a:buChar char="•"/>
            </a:pPr>
            <a:r>
              <a:rPr lang="zh-CN" altLang="en-US" sz="2800" b="0" i="0" dirty="0">
                <a:effectLst/>
                <a:latin typeface="宋体" panose="02010600030101010101" pitchFamily="2" charset="-122"/>
                <a:ea typeface="宋体" panose="02010600030101010101" pitchFamily="2" charset="-122"/>
              </a:rPr>
              <a:t>单源最短路、</a:t>
            </a:r>
            <a:r>
              <a:rPr lang="zh-CN" altLang="en-US" sz="2800" dirty="0">
                <a:latin typeface="宋体" panose="02010600030101010101" pitchFamily="2" charset="-122"/>
                <a:ea typeface="宋体" panose="02010600030101010101" pitchFamily="2" charset="-122"/>
              </a:rPr>
              <a:t>多源</a:t>
            </a:r>
            <a:r>
              <a:rPr lang="zh-CN" altLang="en-US" sz="2800" b="0" i="0" dirty="0">
                <a:effectLst/>
                <a:latin typeface="宋体" panose="02010600030101010101" pitchFamily="2" charset="-122"/>
                <a:ea typeface="宋体" panose="02010600030101010101" pitchFamily="2" charset="-122"/>
              </a:rPr>
              <a:t>最短路</a:t>
            </a:r>
          </a:p>
          <a:p>
            <a:pPr defTabSz="914217">
              <a:lnSpc>
                <a:spcPct val="150000"/>
              </a:lnSpc>
            </a:pPr>
            <a:endParaRPr lang="en-US" sz="2800" dirty="0">
              <a:solidFill>
                <a:srgbClr val="445469"/>
              </a:solidFill>
              <a:latin typeface="宋体" panose="02010600030101010101" pitchFamily="2" charset="-122"/>
              <a:ea typeface="宋体" panose="02010600030101010101" pitchFamily="2" charset="-122"/>
            </a:endParaRPr>
          </a:p>
        </p:txBody>
      </p:sp>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grpSp>
        <p:nvGrpSpPr>
          <p:cNvPr id="2" name="组合 1">
            <a:extLst>
              <a:ext uri="{FF2B5EF4-FFF2-40B4-BE49-F238E27FC236}">
                <a16:creationId xmlns:a16="http://schemas.microsoft.com/office/drawing/2014/main" xmlns="" id="{FD641DE9-20F1-46B1-9EF0-62FF969D5890}"/>
              </a:ext>
            </a:extLst>
          </p:cNvPr>
          <p:cNvGrpSpPr/>
          <p:nvPr/>
        </p:nvGrpSpPr>
        <p:grpSpPr>
          <a:xfrm>
            <a:off x="889957" y="272457"/>
            <a:ext cx="3077221" cy="568831"/>
            <a:chOff x="8461297" y="3769895"/>
            <a:chExt cx="6154442" cy="1137662"/>
          </a:xfrm>
        </p:grpSpPr>
        <p:sp>
          <p:nvSpPr>
            <p:cNvPr id="54" name="AutoShape 5">
              <a:extLst>
                <a:ext uri="{FF2B5EF4-FFF2-40B4-BE49-F238E27FC236}">
                  <a16:creationId xmlns:a16="http://schemas.microsoft.com/office/drawing/2014/main" xmlns="" id="{AB8EB9C6-3271-43E9-871E-AD86E2442117}"/>
                </a:ext>
              </a:extLst>
            </p:cNvPr>
            <p:cNvSpPr>
              <a:spLocks/>
            </p:cNvSpPr>
            <p:nvPr/>
          </p:nvSpPr>
          <p:spPr bwMode="auto">
            <a:xfrm>
              <a:off x="10166351" y="3769895"/>
              <a:ext cx="4449388" cy="11376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5" tIns="25395" rIns="25395" bIns="25395" anchor="ctr"/>
            <a:lstStyle/>
            <a:p>
              <a:pPr algn="ctr" defTabSz="914217">
                <a:defRPr/>
              </a:pPr>
              <a:r>
                <a:rPr lang="zh-CN" altLang="en-US" sz="3300" b="1">
                  <a:solidFill>
                    <a:srgbClr val="445469"/>
                  </a:solidFill>
                  <a:latin typeface="思源黑体 CN Bold"/>
                  <a:ea typeface="思源黑体 CN Bold"/>
                </a:rPr>
                <a:t>预备知识</a:t>
              </a:r>
              <a:endParaRPr lang="es-ES" sz="3300" b="1">
                <a:solidFill>
                  <a:srgbClr val="445469"/>
                </a:solidFill>
                <a:latin typeface="思源黑体 CN Bold"/>
                <a:ea typeface="思源黑体 CN Bold"/>
              </a:endParaRPr>
            </a:p>
          </p:txBody>
        </p:sp>
        <p:grpSp>
          <p:nvGrpSpPr>
            <p:cNvPr id="7" name="组合 6">
              <a:extLst>
                <a:ext uri="{FF2B5EF4-FFF2-40B4-BE49-F238E27FC236}">
                  <a16:creationId xmlns:a16="http://schemas.microsoft.com/office/drawing/2014/main" xmlns="" id="{E7C61210-BF52-4A04-8AB4-77EE10FAEF62}"/>
                </a:ext>
              </a:extLst>
            </p:cNvPr>
            <p:cNvGrpSpPr/>
            <p:nvPr/>
          </p:nvGrpSpPr>
          <p:grpSpPr>
            <a:xfrm>
              <a:off x="8461297" y="3781143"/>
              <a:ext cx="1814751" cy="1115167"/>
              <a:chOff x="8691501" y="4089550"/>
              <a:chExt cx="1814751" cy="1115167"/>
            </a:xfrm>
          </p:grpSpPr>
          <p:grpSp>
            <p:nvGrpSpPr>
              <p:cNvPr id="8" name="Group 1">
                <a:extLst>
                  <a:ext uri="{FF2B5EF4-FFF2-40B4-BE49-F238E27FC236}">
                    <a16:creationId xmlns:a16="http://schemas.microsoft.com/office/drawing/2014/main" xmlns="" id="{C03A87D3-9B6E-4EB3-9F06-4DAA81CFD36F}"/>
                  </a:ext>
                </a:extLst>
              </p:cNvPr>
              <p:cNvGrpSpPr/>
              <p:nvPr/>
            </p:nvGrpSpPr>
            <p:grpSpPr>
              <a:xfrm>
                <a:off x="10396555" y="4109281"/>
                <a:ext cx="109697" cy="961973"/>
                <a:chOff x="7736447" y="5598472"/>
                <a:chExt cx="109697" cy="961973"/>
              </a:xfrm>
            </p:grpSpPr>
            <p:sp>
              <p:nvSpPr>
                <p:cNvPr id="12" name="Round Same Side Corner Rectangle 112">
                  <a:extLst>
                    <a:ext uri="{FF2B5EF4-FFF2-40B4-BE49-F238E27FC236}">
                      <a16:creationId xmlns:a16="http://schemas.microsoft.com/office/drawing/2014/main" xmlns="" id="{86F9B3D9-63D6-4401-BAB7-6FA91E528F9B}"/>
                    </a:ext>
                  </a:extLst>
                </p:cNvPr>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sp>
              <p:nvSpPr>
                <p:cNvPr id="13" name="Round Same Side Corner Rectangle 119">
                  <a:extLst>
                    <a:ext uri="{FF2B5EF4-FFF2-40B4-BE49-F238E27FC236}">
                      <a16:creationId xmlns:a16="http://schemas.microsoft.com/office/drawing/2014/main" xmlns="" id="{BF2F240D-3473-4966-AA71-7681F98E76CD}"/>
                    </a:ext>
                  </a:extLst>
                </p:cNvPr>
                <p:cNvSpPr/>
                <p:nvPr/>
              </p:nvSpPr>
              <p:spPr>
                <a:xfrm rot="10800000" flipH="1">
                  <a:off x="7736447" y="564685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grpSp>
            <p:nvGrpSpPr>
              <p:cNvPr id="9" name="组合 8">
                <a:extLst>
                  <a:ext uri="{FF2B5EF4-FFF2-40B4-BE49-F238E27FC236}">
                    <a16:creationId xmlns:a16="http://schemas.microsoft.com/office/drawing/2014/main" xmlns="" id="{52FA9F25-C780-490E-9A40-35FDACDE2BDF}"/>
                  </a:ext>
                </a:extLst>
              </p:cNvPr>
              <p:cNvGrpSpPr/>
              <p:nvPr/>
            </p:nvGrpSpPr>
            <p:grpSpPr>
              <a:xfrm>
                <a:off x="8691501" y="4089550"/>
                <a:ext cx="1217691" cy="1115167"/>
                <a:chOff x="8668208" y="4089550"/>
                <a:chExt cx="1217691" cy="1115167"/>
              </a:xfrm>
            </p:grpSpPr>
            <p:sp>
              <p:nvSpPr>
                <p:cNvPr id="10" name="矩形 9">
                  <a:extLst>
                    <a:ext uri="{FF2B5EF4-FFF2-40B4-BE49-F238E27FC236}">
                      <a16:creationId xmlns:a16="http://schemas.microsoft.com/office/drawing/2014/main" xmlns="" id="{6F037364-E07D-440A-885E-D78B41E57833}"/>
                    </a:ext>
                  </a:extLst>
                </p:cNvPr>
                <p:cNvSpPr/>
                <p:nvPr/>
              </p:nvSpPr>
              <p:spPr>
                <a:xfrm rot="2700000">
                  <a:off x="8668208" y="4089550"/>
                  <a:ext cx="1115167" cy="1115167"/>
                </a:xfrm>
                <a:prstGeom prst="rect">
                  <a:avLst/>
                </a:prstGeom>
                <a:solidFill>
                  <a:srgbClr val="209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11" name="文本框 10">
                  <a:extLst>
                    <a:ext uri="{FF2B5EF4-FFF2-40B4-BE49-F238E27FC236}">
                      <a16:creationId xmlns:a16="http://schemas.microsoft.com/office/drawing/2014/main" xmlns="" id="{82FE0959-7CB8-49CC-9259-5A822046E3D2}"/>
                    </a:ext>
                  </a:extLst>
                </p:cNvPr>
                <p:cNvSpPr txBox="1"/>
                <p:nvPr/>
              </p:nvSpPr>
              <p:spPr>
                <a:xfrm>
                  <a:off x="8714360" y="4156034"/>
                  <a:ext cx="1171539" cy="1015661"/>
                </a:xfrm>
                <a:prstGeom prst="rect">
                  <a:avLst/>
                </a:prstGeom>
                <a:noFill/>
              </p:spPr>
              <p:txBody>
                <a:bodyPr wrap="square" rtlCol="0">
                  <a:spAutoFit/>
                </a:bodyPr>
                <a:lstStyle/>
                <a:p>
                  <a:pPr defTabSz="457200">
                    <a:defRPr/>
                  </a:pPr>
                  <a:r>
                    <a:rPr lang="en-US" altLang="zh-CN" sz="2700">
                      <a:solidFill>
                        <a:prstClr val="white"/>
                      </a:solidFill>
                      <a:latin typeface="Impact" panose="020B0806030902050204" pitchFamily="34" charset="0"/>
                      <a:ea typeface="等线" panose="02010600030101010101" pitchFamily="2" charset="-122"/>
                    </a:rPr>
                    <a:t>01</a:t>
                  </a:r>
                  <a:endParaRPr lang="zh-CN" altLang="en-US" sz="2700">
                    <a:solidFill>
                      <a:prstClr val="white"/>
                    </a:solidFill>
                    <a:latin typeface="Impact" panose="020B0806030902050204" pitchFamily="34" charset="0"/>
                    <a:ea typeface="等线" panose="02010600030101010101" pitchFamily="2" charset="-122"/>
                  </a:endParaRPr>
                </a:p>
              </p:txBody>
            </p:sp>
          </p:grpSp>
        </p:grpSp>
      </p:grpSp>
    </p:spTree>
    <p:extLst>
      <p:ext uri="{BB962C8B-B14F-4D97-AF65-F5344CB8AC3E}">
        <p14:creationId xmlns:p14="http://schemas.microsoft.com/office/powerpoint/2010/main" val="84991613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4">
            <a:extLst>
              <a:ext uri="{FF2B5EF4-FFF2-40B4-BE49-F238E27FC236}">
                <a16:creationId xmlns:a16="http://schemas.microsoft.com/office/drawing/2014/main" xmlns="" id="{92E0D14E-9AC1-4771-AE2B-F8E4E69A477C}"/>
              </a:ext>
            </a:extLst>
          </p:cNvPr>
          <p:cNvSpPr>
            <a:spLocks noChangeShapeType="1"/>
          </p:cNvSpPr>
          <p:nvPr/>
        </p:nvSpPr>
        <p:spPr bwMode="auto">
          <a:xfrm flipV="1">
            <a:off x="1168748" y="1278062"/>
            <a:ext cx="2638098" cy="0"/>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1066559" y="1626844"/>
            <a:ext cx="9255720" cy="42413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r>
              <a:rPr lang="zh-CN" altLang="en-US" sz="4400" b="0" i="0">
                <a:effectLst/>
                <a:latin typeface="宋体" panose="02010600030101010101" pitchFamily="2" charset="-122"/>
                <a:ea typeface="宋体" panose="02010600030101010101" pitchFamily="2" charset="-122"/>
              </a:rPr>
              <a:t>性质</a:t>
            </a:r>
            <a:endParaRPr lang="en-US" altLang="zh-CN" sz="4400" b="0" i="0">
              <a:effectLst/>
              <a:latin typeface="宋体" panose="02010600030101010101" pitchFamily="2" charset="-122"/>
              <a:ea typeface="宋体" panose="02010600030101010101" pitchFamily="2" charset="-122"/>
            </a:endParaRPr>
          </a:p>
          <a:p>
            <a:pPr algn="l"/>
            <a:endParaRPr lang="en-US" altLang="zh-CN" sz="2400" b="0" i="0">
              <a:effectLst/>
              <a:latin typeface="宋体" panose="02010600030101010101" pitchFamily="2" charset="-122"/>
              <a:ea typeface="宋体" panose="02010600030101010101" pitchFamily="2" charset="-122"/>
            </a:endParaRPr>
          </a:p>
          <a:p>
            <a:pPr algn="l"/>
            <a:r>
              <a:rPr lang="en-US" altLang="zh-CN" sz="2400" b="0" i="0">
                <a:effectLst/>
                <a:latin typeface="宋体" panose="02010600030101010101" pitchFamily="2" charset="-122"/>
                <a:ea typeface="宋体" panose="02010600030101010101" pitchFamily="2" charset="-122"/>
              </a:rPr>
              <a:t>1.</a:t>
            </a:r>
            <a:r>
              <a:rPr lang="zh-CN" altLang="en-US" sz="2400" b="0" i="0">
                <a:effectLst/>
                <a:latin typeface="宋体" panose="02010600030101010101" pitchFamily="2" charset="-122"/>
                <a:ea typeface="宋体" panose="02010600030101010101" pitchFamily="2" charset="-122"/>
              </a:rPr>
              <a:t>对于边权为正的图，任意两个结点之间的最短路，不会经过重复的结点。</a:t>
            </a:r>
          </a:p>
          <a:p>
            <a:pPr algn="l"/>
            <a:r>
              <a:rPr lang="en-US" altLang="zh-CN" sz="2400" b="0" i="0">
                <a:effectLst/>
                <a:latin typeface="宋体" panose="02010600030101010101" pitchFamily="2" charset="-122"/>
                <a:ea typeface="宋体" panose="02010600030101010101" pitchFamily="2" charset="-122"/>
              </a:rPr>
              <a:t>2.</a:t>
            </a:r>
            <a:r>
              <a:rPr lang="zh-CN" altLang="en-US" sz="2400" b="0" i="0">
                <a:effectLst/>
                <a:latin typeface="宋体" panose="02010600030101010101" pitchFamily="2" charset="-122"/>
                <a:ea typeface="宋体" panose="02010600030101010101" pitchFamily="2" charset="-122"/>
              </a:rPr>
              <a:t>对于边权为正的图，任意两个结点之间的最短路，不会经过重复的边。</a:t>
            </a:r>
          </a:p>
          <a:p>
            <a:pPr algn="l"/>
            <a:r>
              <a:rPr lang="en-US" altLang="zh-CN" sz="2400" b="0" i="0">
                <a:effectLst/>
                <a:latin typeface="宋体" panose="02010600030101010101" pitchFamily="2" charset="-122"/>
                <a:ea typeface="宋体" panose="02010600030101010101" pitchFamily="2" charset="-122"/>
              </a:rPr>
              <a:t>3.</a:t>
            </a:r>
            <a:r>
              <a:rPr lang="zh-CN" altLang="en-US" sz="2400" b="0" i="0">
                <a:effectLst/>
                <a:latin typeface="宋体" panose="02010600030101010101" pitchFamily="2" charset="-122"/>
                <a:ea typeface="宋体" panose="02010600030101010101" pitchFamily="2" charset="-122"/>
              </a:rPr>
              <a:t>对于边权为正的图，任意两个结点之间的最短路，任意一条的结点数不会超过</a:t>
            </a:r>
            <a:r>
              <a:rPr lang="en-US" altLang="zh-CN" sz="2400" b="0" i="0">
                <a:effectLst/>
                <a:latin typeface="宋体" panose="02010600030101010101" pitchFamily="2" charset="-122"/>
                <a:ea typeface="宋体" panose="02010600030101010101" pitchFamily="2" charset="-122"/>
              </a:rPr>
              <a:t>n</a:t>
            </a:r>
            <a:r>
              <a:rPr lang="zh-CN" altLang="en-US" sz="2400" b="0" i="0">
                <a:effectLst/>
                <a:latin typeface="宋体" panose="02010600030101010101" pitchFamily="2" charset="-122"/>
                <a:ea typeface="宋体" panose="02010600030101010101" pitchFamily="2" charset="-122"/>
              </a:rPr>
              <a:t>，边数不会超过</a:t>
            </a:r>
            <a:r>
              <a:rPr lang="en-US" altLang="zh-CN" sz="2400" b="0" i="0">
                <a:effectLst/>
                <a:latin typeface="宋体" panose="02010600030101010101" pitchFamily="2" charset="-122"/>
                <a:ea typeface="宋体" panose="02010600030101010101" pitchFamily="2" charset="-122"/>
              </a:rPr>
              <a:t>n-1</a:t>
            </a:r>
            <a:r>
              <a:rPr lang="zh-CN" altLang="en-US" sz="2400" b="0" i="0">
                <a:effectLst/>
                <a:latin typeface="宋体" panose="02010600030101010101" pitchFamily="2" charset="-122"/>
                <a:ea typeface="宋体" panose="02010600030101010101" pitchFamily="2" charset="-122"/>
              </a:rPr>
              <a:t>。</a:t>
            </a:r>
          </a:p>
          <a:p>
            <a:pPr defTabSz="914217">
              <a:lnSpc>
                <a:spcPct val="150000"/>
              </a:lnSpc>
            </a:pPr>
            <a:endParaRPr lang="en-US" sz="2800">
              <a:solidFill>
                <a:srgbClr val="445469"/>
              </a:solidFill>
              <a:latin typeface="宋体" panose="02010600030101010101" pitchFamily="2" charset="-122"/>
              <a:ea typeface="宋体" panose="02010600030101010101" pitchFamily="2" charset="-122"/>
            </a:endParaRPr>
          </a:p>
        </p:txBody>
      </p:sp>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grpSp>
        <p:nvGrpSpPr>
          <p:cNvPr id="2" name="组合 1">
            <a:extLst>
              <a:ext uri="{FF2B5EF4-FFF2-40B4-BE49-F238E27FC236}">
                <a16:creationId xmlns:a16="http://schemas.microsoft.com/office/drawing/2014/main" xmlns="" id="{FD641DE9-20F1-46B1-9EF0-62FF969D5890}"/>
              </a:ext>
            </a:extLst>
          </p:cNvPr>
          <p:cNvGrpSpPr/>
          <p:nvPr/>
        </p:nvGrpSpPr>
        <p:grpSpPr>
          <a:xfrm>
            <a:off x="889957" y="272457"/>
            <a:ext cx="3077221" cy="568831"/>
            <a:chOff x="8461297" y="3769895"/>
            <a:chExt cx="6154442" cy="1137662"/>
          </a:xfrm>
        </p:grpSpPr>
        <p:sp>
          <p:nvSpPr>
            <p:cNvPr id="54" name="AutoShape 5">
              <a:extLst>
                <a:ext uri="{FF2B5EF4-FFF2-40B4-BE49-F238E27FC236}">
                  <a16:creationId xmlns:a16="http://schemas.microsoft.com/office/drawing/2014/main" xmlns="" id="{AB8EB9C6-3271-43E9-871E-AD86E2442117}"/>
                </a:ext>
              </a:extLst>
            </p:cNvPr>
            <p:cNvSpPr>
              <a:spLocks/>
            </p:cNvSpPr>
            <p:nvPr/>
          </p:nvSpPr>
          <p:spPr bwMode="auto">
            <a:xfrm>
              <a:off x="10166351" y="3769895"/>
              <a:ext cx="4449388" cy="11376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5" tIns="25395" rIns="25395" bIns="25395" anchor="ctr"/>
            <a:lstStyle/>
            <a:p>
              <a:pPr algn="ctr" defTabSz="914217">
                <a:defRPr/>
              </a:pPr>
              <a:r>
                <a:rPr lang="zh-CN" altLang="en-US" sz="3300" b="1">
                  <a:solidFill>
                    <a:srgbClr val="445469"/>
                  </a:solidFill>
                  <a:latin typeface="思源黑体 CN Bold"/>
                  <a:ea typeface="思源黑体 CN Bold"/>
                </a:rPr>
                <a:t>预备知识</a:t>
              </a:r>
              <a:endParaRPr lang="es-ES" sz="3300" b="1">
                <a:solidFill>
                  <a:srgbClr val="445469"/>
                </a:solidFill>
                <a:latin typeface="思源黑体 CN Bold"/>
                <a:ea typeface="思源黑体 CN Bold"/>
              </a:endParaRPr>
            </a:p>
          </p:txBody>
        </p:sp>
        <p:grpSp>
          <p:nvGrpSpPr>
            <p:cNvPr id="7" name="组合 6">
              <a:extLst>
                <a:ext uri="{FF2B5EF4-FFF2-40B4-BE49-F238E27FC236}">
                  <a16:creationId xmlns:a16="http://schemas.microsoft.com/office/drawing/2014/main" xmlns="" id="{E7C61210-BF52-4A04-8AB4-77EE10FAEF62}"/>
                </a:ext>
              </a:extLst>
            </p:cNvPr>
            <p:cNvGrpSpPr/>
            <p:nvPr/>
          </p:nvGrpSpPr>
          <p:grpSpPr>
            <a:xfrm>
              <a:off x="8461297" y="3781143"/>
              <a:ext cx="1814751" cy="1115167"/>
              <a:chOff x="8691501" y="4089550"/>
              <a:chExt cx="1814751" cy="1115167"/>
            </a:xfrm>
          </p:grpSpPr>
          <p:grpSp>
            <p:nvGrpSpPr>
              <p:cNvPr id="8" name="Group 1">
                <a:extLst>
                  <a:ext uri="{FF2B5EF4-FFF2-40B4-BE49-F238E27FC236}">
                    <a16:creationId xmlns:a16="http://schemas.microsoft.com/office/drawing/2014/main" xmlns="" id="{C03A87D3-9B6E-4EB3-9F06-4DAA81CFD36F}"/>
                  </a:ext>
                </a:extLst>
              </p:cNvPr>
              <p:cNvGrpSpPr/>
              <p:nvPr/>
            </p:nvGrpSpPr>
            <p:grpSpPr>
              <a:xfrm>
                <a:off x="10396555" y="4109281"/>
                <a:ext cx="109697" cy="961973"/>
                <a:chOff x="7736447" y="5598472"/>
                <a:chExt cx="109697" cy="961973"/>
              </a:xfrm>
            </p:grpSpPr>
            <p:sp>
              <p:nvSpPr>
                <p:cNvPr id="12" name="Round Same Side Corner Rectangle 112">
                  <a:extLst>
                    <a:ext uri="{FF2B5EF4-FFF2-40B4-BE49-F238E27FC236}">
                      <a16:creationId xmlns:a16="http://schemas.microsoft.com/office/drawing/2014/main" xmlns="" id="{86F9B3D9-63D6-4401-BAB7-6FA91E528F9B}"/>
                    </a:ext>
                  </a:extLst>
                </p:cNvPr>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sp>
              <p:nvSpPr>
                <p:cNvPr id="13" name="Round Same Side Corner Rectangle 119">
                  <a:extLst>
                    <a:ext uri="{FF2B5EF4-FFF2-40B4-BE49-F238E27FC236}">
                      <a16:creationId xmlns:a16="http://schemas.microsoft.com/office/drawing/2014/main" xmlns="" id="{BF2F240D-3473-4966-AA71-7681F98E76CD}"/>
                    </a:ext>
                  </a:extLst>
                </p:cNvPr>
                <p:cNvSpPr/>
                <p:nvPr/>
              </p:nvSpPr>
              <p:spPr>
                <a:xfrm rot="10800000" flipH="1">
                  <a:off x="7736447" y="564685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grpSp>
            <p:nvGrpSpPr>
              <p:cNvPr id="9" name="组合 8">
                <a:extLst>
                  <a:ext uri="{FF2B5EF4-FFF2-40B4-BE49-F238E27FC236}">
                    <a16:creationId xmlns:a16="http://schemas.microsoft.com/office/drawing/2014/main" xmlns="" id="{52FA9F25-C780-490E-9A40-35FDACDE2BDF}"/>
                  </a:ext>
                </a:extLst>
              </p:cNvPr>
              <p:cNvGrpSpPr/>
              <p:nvPr/>
            </p:nvGrpSpPr>
            <p:grpSpPr>
              <a:xfrm>
                <a:off x="8691501" y="4089550"/>
                <a:ext cx="1217691" cy="1115167"/>
                <a:chOff x="8668208" y="4089550"/>
                <a:chExt cx="1217691" cy="1115167"/>
              </a:xfrm>
            </p:grpSpPr>
            <p:sp>
              <p:nvSpPr>
                <p:cNvPr id="10" name="矩形 9">
                  <a:extLst>
                    <a:ext uri="{FF2B5EF4-FFF2-40B4-BE49-F238E27FC236}">
                      <a16:creationId xmlns:a16="http://schemas.microsoft.com/office/drawing/2014/main" xmlns="" id="{6F037364-E07D-440A-885E-D78B41E57833}"/>
                    </a:ext>
                  </a:extLst>
                </p:cNvPr>
                <p:cNvSpPr/>
                <p:nvPr/>
              </p:nvSpPr>
              <p:spPr>
                <a:xfrm rot="2700000">
                  <a:off x="8668208" y="4089550"/>
                  <a:ext cx="1115167" cy="1115167"/>
                </a:xfrm>
                <a:prstGeom prst="rect">
                  <a:avLst/>
                </a:prstGeom>
                <a:solidFill>
                  <a:srgbClr val="209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11" name="文本框 10">
                  <a:extLst>
                    <a:ext uri="{FF2B5EF4-FFF2-40B4-BE49-F238E27FC236}">
                      <a16:creationId xmlns:a16="http://schemas.microsoft.com/office/drawing/2014/main" xmlns="" id="{82FE0959-7CB8-49CC-9259-5A822046E3D2}"/>
                    </a:ext>
                  </a:extLst>
                </p:cNvPr>
                <p:cNvSpPr txBox="1"/>
                <p:nvPr/>
              </p:nvSpPr>
              <p:spPr>
                <a:xfrm>
                  <a:off x="8714360" y="4156034"/>
                  <a:ext cx="1171539" cy="1015661"/>
                </a:xfrm>
                <a:prstGeom prst="rect">
                  <a:avLst/>
                </a:prstGeom>
                <a:noFill/>
              </p:spPr>
              <p:txBody>
                <a:bodyPr wrap="square" rtlCol="0">
                  <a:spAutoFit/>
                </a:bodyPr>
                <a:lstStyle/>
                <a:p>
                  <a:pPr defTabSz="457200">
                    <a:defRPr/>
                  </a:pPr>
                  <a:r>
                    <a:rPr lang="en-US" altLang="zh-CN" sz="2700">
                      <a:solidFill>
                        <a:prstClr val="white"/>
                      </a:solidFill>
                      <a:latin typeface="Impact" panose="020B0806030902050204" pitchFamily="34" charset="0"/>
                      <a:ea typeface="等线" panose="02010600030101010101" pitchFamily="2" charset="-122"/>
                    </a:rPr>
                    <a:t>01</a:t>
                  </a:r>
                  <a:endParaRPr lang="zh-CN" altLang="en-US" sz="2700">
                    <a:solidFill>
                      <a:prstClr val="white"/>
                    </a:solidFill>
                    <a:latin typeface="Impact" panose="020B0806030902050204" pitchFamily="34" charset="0"/>
                    <a:ea typeface="等线" panose="02010600030101010101" pitchFamily="2" charset="-122"/>
                  </a:endParaRPr>
                </a:p>
              </p:txBody>
            </p:sp>
          </p:grpSp>
        </p:grpSp>
      </p:grpSp>
    </p:spTree>
    <p:extLst>
      <p:ext uri="{BB962C8B-B14F-4D97-AF65-F5344CB8AC3E}">
        <p14:creationId xmlns:p14="http://schemas.microsoft.com/office/powerpoint/2010/main" val="143136747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4">
            <a:extLst>
              <a:ext uri="{FF2B5EF4-FFF2-40B4-BE49-F238E27FC236}">
                <a16:creationId xmlns:a16="http://schemas.microsoft.com/office/drawing/2014/main" xmlns="" id="{92E0D14E-9AC1-4771-AE2B-F8E4E69A477C}"/>
              </a:ext>
            </a:extLst>
          </p:cNvPr>
          <p:cNvSpPr>
            <a:spLocks noChangeShapeType="1"/>
          </p:cNvSpPr>
          <p:nvPr/>
        </p:nvSpPr>
        <p:spPr bwMode="auto">
          <a:xfrm flipV="1">
            <a:off x="1168748" y="1278062"/>
            <a:ext cx="2638098" cy="0"/>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1066559" y="1626844"/>
            <a:ext cx="9709596" cy="46780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l"/>
            <a:r>
              <a:rPr lang="zh-CN" altLang="en-US" sz="4400" b="0" i="0">
                <a:effectLst/>
                <a:latin typeface="宋体" panose="02010600030101010101" pitchFamily="2" charset="-122"/>
                <a:ea typeface="宋体" panose="02010600030101010101" pitchFamily="2" charset="-122"/>
              </a:rPr>
              <a:t>记号</a:t>
            </a:r>
            <a:endParaRPr lang="en-US" altLang="zh-CN" sz="4400" b="0" i="0">
              <a:effectLst/>
              <a:latin typeface="宋体" panose="02010600030101010101" pitchFamily="2" charset="-122"/>
              <a:ea typeface="宋体" panose="02010600030101010101" pitchFamily="2" charset="-122"/>
            </a:endParaRPr>
          </a:p>
          <a:p>
            <a:pPr algn="l"/>
            <a:endParaRPr lang="en-US" altLang="zh-CN" sz="2400" b="0" i="0">
              <a:effectLst/>
              <a:latin typeface="宋体" panose="02010600030101010101" pitchFamily="2" charset="-122"/>
              <a:ea typeface="宋体" panose="02010600030101010101" pitchFamily="2" charset="-122"/>
            </a:endParaRPr>
          </a:p>
          <a:p>
            <a:pPr algn="l">
              <a:lnSpc>
                <a:spcPct val="150000"/>
              </a:lnSpc>
              <a:buFont typeface="Arial" panose="020B0604020202020204" pitchFamily="34" charset="0"/>
              <a:buChar char="•"/>
            </a:pPr>
            <a:r>
              <a:rPr lang="zh-CN" altLang="en-US" sz="2400" b="0" i="0">
                <a:effectLst/>
                <a:latin typeface="Fira Sans" panose="020B0503050000020004" pitchFamily="34" charset="0"/>
              </a:rPr>
              <a:t> </a:t>
            </a:r>
            <a:r>
              <a:rPr lang="en-US" altLang="zh-CN" sz="2400" b="0" i="0">
                <a:effectLst/>
                <a:latin typeface="Fira Sans" panose="020B0503050000020004" pitchFamily="34" charset="0"/>
              </a:rPr>
              <a:t>n </a:t>
            </a:r>
            <a:r>
              <a:rPr lang="zh-CN" altLang="en-US" sz="2400" b="0" i="0">
                <a:effectLst/>
                <a:latin typeface="Fira Sans" panose="020B0503050000020004" pitchFamily="34" charset="0"/>
              </a:rPr>
              <a:t>为图上点的数目，</a:t>
            </a:r>
            <a:r>
              <a:rPr lang="en-US" altLang="zh-CN" sz="2400" b="0" i="0">
                <a:effectLst/>
                <a:latin typeface="Fira Sans" panose="020B0503050000020004" pitchFamily="34" charset="0"/>
              </a:rPr>
              <a:t>m </a:t>
            </a:r>
            <a:r>
              <a:rPr lang="zh-CN" altLang="en-US" sz="2400" b="0" i="0">
                <a:effectLst/>
                <a:latin typeface="Fira Sans" panose="020B0503050000020004" pitchFamily="34" charset="0"/>
              </a:rPr>
              <a:t>为图上边的数目；</a:t>
            </a:r>
          </a:p>
          <a:p>
            <a:pPr algn="l">
              <a:lnSpc>
                <a:spcPct val="150000"/>
              </a:lnSpc>
              <a:buFont typeface="Arial" panose="020B0604020202020204" pitchFamily="34" charset="0"/>
              <a:buChar char="•"/>
            </a:pPr>
            <a:r>
              <a:rPr lang="zh-CN" altLang="en-US" sz="2400" b="0" i="0">
                <a:effectLst/>
                <a:latin typeface="Fira Sans" panose="020B0503050000020004" pitchFamily="34" charset="0"/>
              </a:rPr>
              <a:t> </a:t>
            </a:r>
            <a:r>
              <a:rPr lang="en-US" altLang="zh-CN" sz="2400" b="0" i="0">
                <a:effectLst/>
                <a:latin typeface="Fira Sans" panose="020B0503050000020004" pitchFamily="34" charset="0"/>
              </a:rPr>
              <a:t>s </a:t>
            </a:r>
            <a:r>
              <a:rPr lang="zh-CN" altLang="en-US" sz="2400" b="0" i="0">
                <a:effectLst/>
                <a:latin typeface="Fira Sans" panose="020B0503050000020004" pitchFamily="34" charset="0"/>
              </a:rPr>
              <a:t>为最短路的源点；</a:t>
            </a:r>
          </a:p>
          <a:p>
            <a:pPr algn="l">
              <a:lnSpc>
                <a:spcPct val="150000"/>
              </a:lnSpc>
              <a:buFont typeface="Arial" panose="020B0604020202020204" pitchFamily="34" charset="0"/>
              <a:buChar char="•"/>
            </a:pPr>
            <a:r>
              <a:rPr lang="zh-CN" altLang="en-US" sz="2400" b="0" i="0">
                <a:effectLst/>
                <a:latin typeface="Fira Sans" panose="020B0503050000020004" pitchFamily="34" charset="0"/>
              </a:rPr>
              <a:t> </a:t>
            </a:r>
            <a:r>
              <a:rPr lang="en-US" altLang="zh-CN" sz="2400" b="0" i="0">
                <a:effectLst/>
                <a:latin typeface="Fira Sans" panose="020B0503050000020004" pitchFamily="34" charset="0"/>
              </a:rPr>
              <a:t>D</a:t>
            </a:r>
            <a:r>
              <a:rPr lang="en-US" altLang="zh-CN" sz="2400">
                <a:latin typeface="Fira Sans" panose="020B0503050000020004" pitchFamily="34" charset="0"/>
              </a:rPr>
              <a:t>(u) </a:t>
            </a:r>
            <a:r>
              <a:rPr lang="zh-CN" altLang="en-US" sz="2400" b="0" i="0">
                <a:effectLst/>
                <a:latin typeface="Fira Sans" panose="020B0503050000020004" pitchFamily="34" charset="0"/>
              </a:rPr>
              <a:t>为 </a:t>
            </a:r>
            <a:r>
              <a:rPr lang="en-US" altLang="zh-CN" sz="2400" b="0" i="0">
                <a:effectLst/>
                <a:latin typeface="Fira Sans" panose="020B0503050000020004" pitchFamily="34" charset="0"/>
              </a:rPr>
              <a:t>s </a:t>
            </a:r>
            <a:r>
              <a:rPr lang="zh-CN" altLang="en-US" sz="2400" b="0" i="0">
                <a:effectLst/>
                <a:latin typeface="Fira Sans" panose="020B0503050000020004" pitchFamily="34" charset="0"/>
              </a:rPr>
              <a:t>点到 </a:t>
            </a:r>
            <a:r>
              <a:rPr lang="en-US" altLang="zh-CN" sz="2400" b="0" i="0">
                <a:effectLst/>
                <a:latin typeface="Fira Sans" panose="020B0503050000020004" pitchFamily="34" charset="0"/>
              </a:rPr>
              <a:t>u</a:t>
            </a:r>
            <a:r>
              <a:rPr lang="zh-CN" altLang="en-US" sz="2400" b="0" i="0">
                <a:effectLst/>
                <a:latin typeface="Fira Sans" panose="020B0503050000020004" pitchFamily="34" charset="0"/>
              </a:rPr>
              <a:t> 点的 </a:t>
            </a:r>
            <a:r>
              <a:rPr lang="zh-CN" altLang="en-US" sz="2400" b="1" i="0">
                <a:effectLst/>
                <a:latin typeface="Fira Sans" panose="020B0503050000020004" pitchFamily="34" charset="0"/>
              </a:rPr>
              <a:t>实际</a:t>
            </a:r>
            <a:r>
              <a:rPr lang="zh-CN" altLang="en-US" sz="2400" b="0" i="0">
                <a:effectLst/>
                <a:latin typeface="Fira Sans" panose="020B0503050000020004" pitchFamily="34" charset="0"/>
              </a:rPr>
              <a:t> 最短路长度；</a:t>
            </a:r>
          </a:p>
          <a:p>
            <a:pPr algn="l">
              <a:lnSpc>
                <a:spcPct val="150000"/>
              </a:lnSpc>
              <a:buFont typeface="Arial" panose="020B0604020202020204" pitchFamily="34" charset="0"/>
              <a:buChar char="•"/>
            </a:pPr>
            <a:r>
              <a:rPr lang="zh-CN" altLang="en-US" sz="2400" b="0" i="0">
                <a:effectLst/>
                <a:latin typeface="Fira Sans" panose="020B0503050000020004" pitchFamily="34" charset="0"/>
              </a:rPr>
              <a:t> </a:t>
            </a:r>
            <a:r>
              <a:rPr lang="en-US" altLang="zh-CN" sz="2400" b="0" i="0">
                <a:effectLst/>
                <a:latin typeface="Fira Sans" panose="020B0503050000020004" pitchFamily="34" charset="0"/>
              </a:rPr>
              <a:t>dis(u)</a:t>
            </a:r>
            <a:r>
              <a:rPr lang="zh-CN" altLang="en-US" sz="2400" b="0" i="0">
                <a:effectLst/>
                <a:latin typeface="Fira Sans" panose="020B0503050000020004" pitchFamily="34" charset="0"/>
              </a:rPr>
              <a:t>为 </a:t>
            </a:r>
            <a:r>
              <a:rPr lang="en-US" altLang="zh-CN" sz="2400" b="0" i="0">
                <a:effectLst/>
                <a:latin typeface="Fira Sans" panose="020B0503050000020004" pitchFamily="34" charset="0"/>
              </a:rPr>
              <a:t>s</a:t>
            </a:r>
            <a:r>
              <a:rPr lang="zh-CN" altLang="en-US" sz="2400" b="0" i="0">
                <a:effectLst/>
                <a:latin typeface="Fira Sans" panose="020B0503050000020004" pitchFamily="34" charset="0"/>
              </a:rPr>
              <a:t> 点到 </a:t>
            </a:r>
            <a:r>
              <a:rPr lang="en-US" altLang="zh-CN" sz="2400" b="0" i="0">
                <a:effectLst/>
                <a:latin typeface="Fira Sans" panose="020B0503050000020004" pitchFamily="34" charset="0"/>
              </a:rPr>
              <a:t>u</a:t>
            </a:r>
            <a:r>
              <a:rPr lang="zh-CN" altLang="en-US" sz="2400" b="0" i="0">
                <a:effectLst/>
                <a:latin typeface="Fira Sans" panose="020B0503050000020004" pitchFamily="34" charset="0"/>
              </a:rPr>
              <a:t> 点的 </a:t>
            </a:r>
            <a:r>
              <a:rPr lang="zh-CN" altLang="en-US" sz="2400" b="1" i="0">
                <a:effectLst/>
                <a:latin typeface="Fira Sans" panose="020B0503050000020004" pitchFamily="34" charset="0"/>
              </a:rPr>
              <a:t>估计</a:t>
            </a:r>
            <a:r>
              <a:rPr lang="zh-CN" altLang="en-US" sz="2400" b="0" i="0">
                <a:effectLst/>
                <a:latin typeface="Fira Sans" panose="020B0503050000020004" pitchFamily="34" charset="0"/>
              </a:rPr>
              <a:t> 最短路长度。任何时候都有</a:t>
            </a:r>
            <a:r>
              <a:rPr lang="en-US" altLang="zh-CN" sz="2400" b="0" i="0">
                <a:effectLst/>
                <a:latin typeface="Fira Sans" panose="020B0503050000020004" pitchFamily="34" charset="0"/>
              </a:rPr>
              <a:t>dis(u)&gt;=D(u)</a:t>
            </a:r>
            <a:r>
              <a:rPr lang="zh-CN" altLang="en-US" sz="2400" b="0" i="0">
                <a:effectLst/>
                <a:latin typeface="Fira Sans" panose="020B0503050000020004" pitchFamily="34" charset="0"/>
              </a:rPr>
              <a:t> 。特别地，当最短路算法终止时，应有 </a:t>
            </a:r>
            <a:r>
              <a:rPr lang="en-US" altLang="zh-CN" sz="2400" b="0" i="0">
                <a:effectLst/>
                <a:latin typeface="Fira Sans" panose="020B0503050000020004" pitchFamily="34" charset="0"/>
              </a:rPr>
              <a:t>dis(u)=D(u)</a:t>
            </a:r>
            <a:r>
              <a:rPr lang="zh-CN" altLang="en-US" sz="2400" b="0" i="0">
                <a:effectLst/>
                <a:latin typeface="Fira Sans" panose="020B0503050000020004" pitchFamily="34" charset="0"/>
              </a:rPr>
              <a:t>。</a:t>
            </a:r>
          </a:p>
          <a:p>
            <a:pPr algn="l">
              <a:lnSpc>
                <a:spcPct val="150000"/>
              </a:lnSpc>
              <a:buFont typeface="Arial" panose="020B0604020202020204" pitchFamily="34" charset="0"/>
              <a:buChar char="•"/>
            </a:pPr>
            <a:r>
              <a:rPr lang="zh-CN" altLang="en-US" sz="2400" b="0" i="0">
                <a:effectLst/>
                <a:latin typeface="Fira Sans" panose="020B0503050000020004" pitchFamily="34" charset="0"/>
              </a:rPr>
              <a:t> </a:t>
            </a:r>
            <a:r>
              <a:rPr lang="en-US" altLang="zh-CN" sz="2400" b="0" i="0">
                <a:effectLst/>
                <a:latin typeface="Fira Sans" panose="020B0503050000020004" pitchFamily="34" charset="0"/>
              </a:rPr>
              <a:t>ω(</a:t>
            </a:r>
            <a:r>
              <a:rPr lang="en-US" altLang="zh-CN" sz="2400" b="0" i="0" err="1">
                <a:effectLst/>
                <a:latin typeface="Fira Sans" panose="020B0503050000020004" pitchFamily="34" charset="0"/>
              </a:rPr>
              <a:t>u,v</a:t>
            </a:r>
            <a:r>
              <a:rPr lang="en-US" altLang="zh-CN" sz="2400" b="0" i="0">
                <a:effectLst/>
                <a:latin typeface="Fira Sans" panose="020B0503050000020004" pitchFamily="34" charset="0"/>
              </a:rPr>
              <a:t>)</a:t>
            </a:r>
            <a:r>
              <a:rPr lang="zh-CN" altLang="en-US" sz="2400" b="0" i="0">
                <a:effectLst/>
                <a:latin typeface="Fira Sans" panose="020B0503050000020004" pitchFamily="34" charset="0"/>
              </a:rPr>
              <a:t>为 </a:t>
            </a:r>
            <a:r>
              <a:rPr lang="en-US" altLang="zh-CN" sz="2400" b="0" i="0">
                <a:effectLst/>
                <a:latin typeface="Fira Sans" panose="020B0503050000020004" pitchFamily="34" charset="0"/>
              </a:rPr>
              <a:t>(</a:t>
            </a:r>
            <a:r>
              <a:rPr lang="en-US" altLang="zh-CN" sz="2400" b="0" i="0" err="1">
                <a:effectLst/>
                <a:latin typeface="Fira Sans" panose="020B0503050000020004" pitchFamily="34" charset="0"/>
              </a:rPr>
              <a:t>u,v</a:t>
            </a:r>
            <a:r>
              <a:rPr lang="en-US" altLang="zh-CN" sz="2400" b="0" i="0">
                <a:effectLst/>
                <a:latin typeface="Fira Sans" panose="020B0503050000020004" pitchFamily="34" charset="0"/>
              </a:rPr>
              <a:t>)</a:t>
            </a:r>
            <a:r>
              <a:rPr lang="zh-CN" altLang="en-US" sz="2400" b="0" i="0">
                <a:effectLst/>
                <a:latin typeface="Fira Sans" panose="020B0503050000020004" pitchFamily="34" charset="0"/>
              </a:rPr>
              <a:t> 这一条边的边权。</a:t>
            </a:r>
          </a:p>
          <a:p>
            <a:pPr defTabSz="914217">
              <a:lnSpc>
                <a:spcPct val="150000"/>
              </a:lnSpc>
            </a:pPr>
            <a:endParaRPr lang="en-US" sz="2800">
              <a:solidFill>
                <a:srgbClr val="445469"/>
              </a:solidFill>
              <a:latin typeface="宋体" panose="02010600030101010101" pitchFamily="2" charset="-122"/>
              <a:ea typeface="宋体" panose="02010600030101010101" pitchFamily="2" charset="-122"/>
            </a:endParaRPr>
          </a:p>
        </p:txBody>
      </p:sp>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grpSp>
        <p:nvGrpSpPr>
          <p:cNvPr id="2" name="组合 1">
            <a:extLst>
              <a:ext uri="{FF2B5EF4-FFF2-40B4-BE49-F238E27FC236}">
                <a16:creationId xmlns:a16="http://schemas.microsoft.com/office/drawing/2014/main" xmlns="" id="{FD641DE9-20F1-46B1-9EF0-62FF969D5890}"/>
              </a:ext>
            </a:extLst>
          </p:cNvPr>
          <p:cNvGrpSpPr/>
          <p:nvPr/>
        </p:nvGrpSpPr>
        <p:grpSpPr>
          <a:xfrm>
            <a:off x="889957" y="272457"/>
            <a:ext cx="3077221" cy="568831"/>
            <a:chOff x="8461297" y="3769895"/>
            <a:chExt cx="6154442" cy="1137662"/>
          </a:xfrm>
        </p:grpSpPr>
        <p:sp>
          <p:nvSpPr>
            <p:cNvPr id="54" name="AutoShape 5">
              <a:extLst>
                <a:ext uri="{FF2B5EF4-FFF2-40B4-BE49-F238E27FC236}">
                  <a16:creationId xmlns:a16="http://schemas.microsoft.com/office/drawing/2014/main" xmlns="" id="{AB8EB9C6-3271-43E9-871E-AD86E2442117}"/>
                </a:ext>
              </a:extLst>
            </p:cNvPr>
            <p:cNvSpPr>
              <a:spLocks/>
            </p:cNvSpPr>
            <p:nvPr/>
          </p:nvSpPr>
          <p:spPr bwMode="auto">
            <a:xfrm>
              <a:off x="10166351" y="3769895"/>
              <a:ext cx="4449388" cy="11376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5" tIns="25395" rIns="25395" bIns="25395" anchor="ctr"/>
            <a:lstStyle/>
            <a:p>
              <a:pPr algn="ctr" defTabSz="914217">
                <a:defRPr/>
              </a:pPr>
              <a:r>
                <a:rPr lang="zh-CN" altLang="en-US" sz="3300" b="1">
                  <a:solidFill>
                    <a:srgbClr val="445469"/>
                  </a:solidFill>
                  <a:latin typeface="思源黑体 CN Bold"/>
                  <a:ea typeface="思源黑体 CN Bold"/>
                </a:rPr>
                <a:t>预备知识</a:t>
              </a:r>
              <a:endParaRPr lang="es-ES" sz="3300" b="1">
                <a:solidFill>
                  <a:srgbClr val="445469"/>
                </a:solidFill>
                <a:latin typeface="思源黑体 CN Bold"/>
                <a:ea typeface="思源黑体 CN Bold"/>
              </a:endParaRPr>
            </a:p>
          </p:txBody>
        </p:sp>
        <p:grpSp>
          <p:nvGrpSpPr>
            <p:cNvPr id="7" name="组合 6">
              <a:extLst>
                <a:ext uri="{FF2B5EF4-FFF2-40B4-BE49-F238E27FC236}">
                  <a16:creationId xmlns:a16="http://schemas.microsoft.com/office/drawing/2014/main" xmlns="" id="{E7C61210-BF52-4A04-8AB4-77EE10FAEF62}"/>
                </a:ext>
              </a:extLst>
            </p:cNvPr>
            <p:cNvGrpSpPr/>
            <p:nvPr/>
          </p:nvGrpSpPr>
          <p:grpSpPr>
            <a:xfrm>
              <a:off x="8461297" y="3781143"/>
              <a:ext cx="1814751" cy="1115167"/>
              <a:chOff x="8691501" y="4089550"/>
              <a:chExt cx="1814751" cy="1115167"/>
            </a:xfrm>
          </p:grpSpPr>
          <p:grpSp>
            <p:nvGrpSpPr>
              <p:cNvPr id="8" name="Group 1">
                <a:extLst>
                  <a:ext uri="{FF2B5EF4-FFF2-40B4-BE49-F238E27FC236}">
                    <a16:creationId xmlns:a16="http://schemas.microsoft.com/office/drawing/2014/main" xmlns="" id="{C03A87D3-9B6E-4EB3-9F06-4DAA81CFD36F}"/>
                  </a:ext>
                </a:extLst>
              </p:cNvPr>
              <p:cNvGrpSpPr/>
              <p:nvPr/>
            </p:nvGrpSpPr>
            <p:grpSpPr>
              <a:xfrm>
                <a:off x="10396555" y="4109281"/>
                <a:ext cx="109697" cy="961973"/>
                <a:chOff x="7736447" y="5598472"/>
                <a:chExt cx="109697" cy="961973"/>
              </a:xfrm>
            </p:grpSpPr>
            <p:sp>
              <p:nvSpPr>
                <p:cNvPr id="12" name="Round Same Side Corner Rectangle 112">
                  <a:extLst>
                    <a:ext uri="{FF2B5EF4-FFF2-40B4-BE49-F238E27FC236}">
                      <a16:creationId xmlns:a16="http://schemas.microsoft.com/office/drawing/2014/main" xmlns="" id="{86F9B3D9-63D6-4401-BAB7-6FA91E528F9B}"/>
                    </a:ext>
                  </a:extLst>
                </p:cNvPr>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sp>
              <p:nvSpPr>
                <p:cNvPr id="13" name="Round Same Side Corner Rectangle 119">
                  <a:extLst>
                    <a:ext uri="{FF2B5EF4-FFF2-40B4-BE49-F238E27FC236}">
                      <a16:creationId xmlns:a16="http://schemas.microsoft.com/office/drawing/2014/main" xmlns="" id="{BF2F240D-3473-4966-AA71-7681F98E76CD}"/>
                    </a:ext>
                  </a:extLst>
                </p:cNvPr>
                <p:cNvSpPr/>
                <p:nvPr/>
              </p:nvSpPr>
              <p:spPr>
                <a:xfrm rot="10800000" flipH="1">
                  <a:off x="7736447" y="564685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grpSp>
            <p:nvGrpSpPr>
              <p:cNvPr id="9" name="组合 8">
                <a:extLst>
                  <a:ext uri="{FF2B5EF4-FFF2-40B4-BE49-F238E27FC236}">
                    <a16:creationId xmlns:a16="http://schemas.microsoft.com/office/drawing/2014/main" xmlns="" id="{52FA9F25-C780-490E-9A40-35FDACDE2BDF}"/>
                  </a:ext>
                </a:extLst>
              </p:cNvPr>
              <p:cNvGrpSpPr/>
              <p:nvPr/>
            </p:nvGrpSpPr>
            <p:grpSpPr>
              <a:xfrm>
                <a:off x="8691501" y="4089550"/>
                <a:ext cx="1217691" cy="1115167"/>
                <a:chOff x="8668208" y="4089550"/>
                <a:chExt cx="1217691" cy="1115167"/>
              </a:xfrm>
            </p:grpSpPr>
            <p:sp>
              <p:nvSpPr>
                <p:cNvPr id="10" name="矩形 9">
                  <a:extLst>
                    <a:ext uri="{FF2B5EF4-FFF2-40B4-BE49-F238E27FC236}">
                      <a16:creationId xmlns:a16="http://schemas.microsoft.com/office/drawing/2014/main" xmlns="" id="{6F037364-E07D-440A-885E-D78B41E57833}"/>
                    </a:ext>
                  </a:extLst>
                </p:cNvPr>
                <p:cNvSpPr/>
                <p:nvPr/>
              </p:nvSpPr>
              <p:spPr>
                <a:xfrm rot="2700000">
                  <a:off x="8668208" y="4089550"/>
                  <a:ext cx="1115167" cy="1115167"/>
                </a:xfrm>
                <a:prstGeom prst="rect">
                  <a:avLst/>
                </a:prstGeom>
                <a:solidFill>
                  <a:srgbClr val="209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11" name="文本框 10">
                  <a:extLst>
                    <a:ext uri="{FF2B5EF4-FFF2-40B4-BE49-F238E27FC236}">
                      <a16:creationId xmlns:a16="http://schemas.microsoft.com/office/drawing/2014/main" xmlns="" id="{82FE0959-7CB8-49CC-9259-5A822046E3D2}"/>
                    </a:ext>
                  </a:extLst>
                </p:cNvPr>
                <p:cNvSpPr txBox="1"/>
                <p:nvPr/>
              </p:nvSpPr>
              <p:spPr>
                <a:xfrm>
                  <a:off x="8714360" y="4156034"/>
                  <a:ext cx="1171539" cy="1015661"/>
                </a:xfrm>
                <a:prstGeom prst="rect">
                  <a:avLst/>
                </a:prstGeom>
                <a:noFill/>
              </p:spPr>
              <p:txBody>
                <a:bodyPr wrap="square" rtlCol="0">
                  <a:spAutoFit/>
                </a:bodyPr>
                <a:lstStyle/>
                <a:p>
                  <a:pPr defTabSz="457200">
                    <a:defRPr/>
                  </a:pPr>
                  <a:r>
                    <a:rPr lang="en-US" altLang="zh-CN" sz="2700">
                      <a:solidFill>
                        <a:prstClr val="white"/>
                      </a:solidFill>
                      <a:latin typeface="Impact" panose="020B0806030902050204" pitchFamily="34" charset="0"/>
                      <a:ea typeface="等线" panose="02010600030101010101" pitchFamily="2" charset="-122"/>
                    </a:rPr>
                    <a:t>01</a:t>
                  </a:r>
                  <a:endParaRPr lang="zh-CN" altLang="en-US" sz="2700">
                    <a:solidFill>
                      <a:prstClr val="white"/>
                    </a:solidFill>
                    <a:latin typeface="Impact" panose="020B0806030902050204" pitchFamily="34" charset="0"/>
                    <a:ea typeface="等线" panose="02010600030101010101" pitchFamily="2" charset="-122"/>
                  </a:endParaRPr>
                </a:p>
              </p:txBody>
            </p:sp>
          </p:grpSp>
        </p:grpSp>
      </p:grpSp>
    </p:spTree>
    <p:extLst>
      <p:ext uri="{BB962C8B-B14F-4D97-AF65-F5344CB8AC3E}">
        <p14:creationId xmlns:p14="http://schemas.microsoft.com/office/powerpoint/2010/main" val="1911883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4">
            <a:extLst>
              <a:ext uri="{FF2B5EF4-FFF2-40B4-BE49-F238E27FC236}">
                <a16:creationId xmlns:a16="http://schemas.microsoft.com/office/drawing/2014/main" xmlns="" id="{92E0D14E-9AC1-4771-AE2B-F8E4E69A477C}"/>
              </a:ext>
            </a:extLst>
          </p:cNvPr>
          <p:cNvSpPr>
            <a:spLocks noChangeShapeType="1"/>
          </p:cNvSpPr>
          <p:nvPr/>
        </p:nvSpPr>
        <p:spPr bwMode="auto">
          <a:xfrm flipV="1">
            <a:off x="1069247" y="1356721"/>
            <a:ext cx="2638098" cy="0"/>
          </a:xfrm>
          <a:prstGeom prst="line">
            <a:avLst/>
          </a:prstGeom>
          <a:noFill/>
          <a:ln w="25400" cap="flat" cmpd="sng">
            <a:solidFill>
              <a:srgbClr val="44546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914217">
              <a:defRPr/>
            </a:pPr>
            <a:endParaRPr lang="es-ES" sz="2800">
              <a:solidFill>
                <a:srgbClr val="445469"/>
              </a:solidFill>
              <a:effectLst>
                <a:outerShdw blurRad="38100" dist="38100" dir="2700000" algn="tl">
                  <a:srgbClr val="DDDDDD"/>
                </a:outerShdw>
              </a:effectLst>
              <a:latin typeface="Gill Sans" charset="0"/>
              <a:ea typeface="思源黑体 CN Medium"/>
              <a:cs typeface="Gill Sans" charset="0"/>
              <a:sym typeface="Gill Sans" charset="0"/>
            </a:endParaRPr>
          </a:p>
        </p:txBody>
      </p:sp>
      <p:sp>
        <p:nvSpPr>
          <p:cNvPr id="56" name="AutoShape 3">
            <a:extLst>
              <a:ext uri="{FF2B5EF4-FFF2-40B4-BE49-F238E27FC236}">
                <a16:creationId xmlns:a16="http://schemas.microsoft.com/office/drawing/2014/main" xmlns="" id="{C5C85234-09A9-47C6-B9C7-504595152FC0}"/>
              </a:ext>
            </a:extLst>
          </p:cNvPr>
          <p:cNvSpPr>
            <a:spLocks/>
          </p:cNvSpPr>
          <p:nvPr/>
        </p:nvSpPr>
        <p:spPr bwMode="auto">
          <a:xfrm>
            <a:off x="710636" y="2157433"/>
            <a:ext cx="7415409" cy="36107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217">
              <a:lnSpc>
                <a:spcPct val="150000"/>
              </a:lnSpc>
            </a:pPr>
            <a:r>
              <a:rPr lang="en-US" sz="2400" dirty="0">
                <a:solidFill>
                  <a:srgbClr val="445469"/>
                </a:solidFill>
                <a:latin typeface="宋体" panose="02010600030101010101" pitchFamily="2" charset="-122"/>
                <a:ea typeface="宋体" panose="02010600030101010101" pitchFamily="2" charset="-122"/>
              </a:rPr>
              <a:t>1.Floyed</a:t>
            </a:r>
            <a:r>
              <a:rPr lang="zh-CN" altLang="en-US" sz="2400" dirty="0">
                <a:solidFill>
                  <a:srgbClr val="445469"/>
                </a:solidFill>
                <a:latin typeface="宋体" panose="02010600030101010101" pitchFamily="2" charset="-122"/>
                <a:ea typeface="宋体" panose="02010600030101010101" pitchFamily="2" charset="-122"/>
              </a:rPr>
              <a:t>算法</a:t>
            </a:r>
            <a:endParaRPr lang="en-US" altLang="zh-CN" sz="24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en-US" sz="2400" dirty="0">
                <a:solidFill>
                  <a:srgbClr val="445469"/>
                </a:solidFill>
                <a:latin typeface="宋体" panose="02010600030101010101" pitchFamily="2" charset="-122"/>
                <a:ea typeface="宋体" panose="02010600030101010101" pitchFamily="2" charset="-122"/>
              </a:rPr>
              <a:t>2.</a:t>
            </a:r>
            <a:r>
              <a:rPr lang="en-US" altLang="zh-CN" sz="2400" dirty="0">
                <a:solidFill>
                  <a:srgbClr val="445469"/>
                </a:solidFill>
                <a:latin typeface="宋体" panose="02010600030101010101" pitchFamily="2" charset="-122"/>
                <a:ea typeface="宋体" panose="02010600030101010101" pitchFamily="2" charset="-122"/>
              </a:rPr>
              <a:t>Bellman-Ford</a:t>
            </a:r>
            <a:r>
              <a:rPr lang="zh-CN" altLang="en-US" sz="2400" dirty="0">
                <a:solidFill>
                  <a:srgbClr val="445469"/>
                </a:solidFill>
                <a:latin typeface="宋体" panose="02010600030101010101" pitchFamily="2" charset="-122"/>
                <a:ea typeface="宋体" panose="02010600030101010101" pitchFamily="2" charset="-122"/>
              </a:rPr>
              <a:t>算法（及其队列优化</a:t>
            </a:r>
            <a:r>
              <a:rPr lang="en-US" altLang="zh-CN" sz="2400" dirty="0">
                <a:solidFill>
                  <a:srgbClr val="445469"/>
                </a:solidFill>
                <a:latin typeface="宋体" panose="02010600030101010101" pitchFamily="2" charset="-122"/>
                <a:ea typeface="宋体" panose="02010600030101010101" pitchFamily="2" charset="-122"/>
              </a:rPr>
              <a:t>SPFA</a:t>
            </a:r>
            <a:r>
              <a:rPr lang="zh-CN" altLang="en-US" sz="2400" dirty="0">
                <a:solidFill>
                  <a:srgbClr val="445469"/>
                </a:solidFill>
                <a:latin typeface="宋体" panose="02010600030101010101" pitchFamily="2" charset="-122"/>
                <a:ea typeface="宋体" panose="02010600030101010101" pitchFamily="2" charset="-122"/>
              </a:rPr>
              <a:t>算法）</a:t>
            </a:r>
            <a:endParaRPr lang="en-US" altLang="zh-CN" sz="2400" dirty="0">
              <a:solidFill>
                <a:srgbClr val="445469"/>
              </a:solidFill>
              <a:latin typeface="宋体" panose="02010600030101010101" pitchFamily="2" charset="-122"/>
              <a:ea typeface="宋体" panose="02010600030101010101" pitchFamily="2" charset="-122"/>
            </a:endParaRPr>
          </a:p>
          <a:p>
            <a:pPr defTabSz="914217">
              <a:lnSpc>
                <a:spcPct val="150000"/>
              </a:lnSpc>
            </a:pPr>
            <a:r>
              <a:rPr lang="en-US" sz="2400" dirty="0">
                <a:solidFill>
                  <a:srgbClr val="445469"/>
                </a:solidFill>
                <a:latin typeface="宋体" panose="02010600030101010101" pitchFamily="2" charset="-122"/>
                <a:ea typeface="宋体" panose="02010600030101010101" pitchFamily="2" charset="-122"/>
              </a:rPr>
              <a:t>3.</a:t>
            </a:r>
            <a:r>
              <a:rPr lang="en-US" altLang="zh-CN" sz="2400" dirty="0">
                <a:solidFill>
                  <a:srgbClr val="445469"/>
                </a:solidFill>
                <a:latin typeface="宋体" panose="02010600030101010101" pitchFamily="2" charset="-122"/>
                <a:ea typeface="宋体" panose="02010600030101010101" pitchFamily="2" charset="-122"/>
              </a:rPr>
              <a:t>Dijkstra</a:t>
            </a:r>
            <a:r>
              <a:rPr lang="zh-CN" altLang="en-US" sz="2400" dirty="0">
                <a:solidFill>
                  <a:srgbClr val="445469"/>
                </a:solidFill>
                <a:latin typeface="宋体" panose="02010600030101010101" pitchFamily="2" charset="-122"/>
                <a:ea typeface="宋体" panose="02010600030101010101" pitchFamily="2" charset="-122"/>
              </a:rPr>
              <a:t>算法（及其优化）</a:t>
            </a:r>
            <a:endParaRPr lang="en-US" sz="2400" dirty="0">
              <a:solidFill>
                <a:srgbClr val="445469"/>
              </a:solidFill>
              <a:latin typeface="宋体" panose="02010600030101010101" pitchFamily="2" charset="-122"/>
              <a:ea typeface="宋体" panose="02010600030101010101" pitchFamily="2" charset="-122"/>
            </a:endParaRPr>
          </a:p>
        </p:txBody>
      </p:sp>
      <p:sp>
        <p:nvSpPr>
          <p:cNvPr id="5" name="ï$lîḍè">
            <a:extLst>
              <a:ext uri="{FF2B5EF4-FFF2-40B4-BE49-F238E27FC236}">
                <a16:creationId xmlns:a16="http://schemas.microsoft.com/office/drawing/2014/main" xmlns="" id="{8854A30C-A004-4622-BF28-D7539AB15FB3}"/>
              </a:ext>
            </a:extLst>
          </p:cNvPr>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sp>
        <p:nvSpPr>
          <p:cNvPr id="6" name="ï$lîḍè">
            <a:extLst>
              <a:ext uri="{FF2B5EF4-FFF2-40B4-BE49-F238E27FC236}">
                <a16:creationId xmlns:a16="http://schemas.microsoft.com/office/drawing/2014/main" xmlns="" id="{CDEEFA5B-8553-4E19-B9DC-0677AB066DD6}"/>
              </a:ext>
            </a:extLst>
          </p:cNvPr>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4217"/>
            <a:endParaRPr>
              <a:solidFill>
                <a:srgbClr val="445469"/>
              </a:solidFill>
              <a:latin typeface="Arial Black"/>
              <a:ea typeface="思源黑体 CN Medium"/>
              <a:sym typeface="+mn-ea"/>
            </a:endParaRPr>
          </a:p>
        </p:txBody>
      </p:sp>
      <p:grpSp>
        <p:nvGrpSpPr>
          <p:cNvPr id="15" name="组合 14">
            <a:extLst>
              <a:ext uri="{FF2B5EF4-FFF2-40B4-BE49-F238E27FC236}">
                <a16:creationId xmlns:a16="http://schemas.microsoft.com/office/drawing/2014/main" xmlns="" id="{697EA031-E7F6-4C55-A249-0B4655654CE9}"/>
              </a:ext>
            </a:extLst>
          </p:cNvPr>
          <p:cNvGrpSpPr/>
          <p:nvPr/>
        </p:nvGrpSpPr>
        <p:grpSpPr>
          <a:xfrm>
            <a:off x="826116" y="342655"/>
            <a:ext cx="3005900" cy="618613"/>
            <a:chOff x="8691501" y="5924982"/>
            <a:chExt cx="6011800" cy="1237225"/>
          </a:xfrm>
        </p:grpSpPr>
        <p:grpSp>
          <p:nvGrpSpPr>
            <p:cNvPr id="16" name="Group 2">
              <a:extLst>
                <a:ext uri="{FF2B5EF4-FFF2-40B4-BE49-F238E27FC236}">
                  <a16:creationId xmlns:a16="http://schemas.microsoft.com/office/drawing/2014/main" xmlns="" id="{9EBA0EEE-455A-47D4-8346-885EFAE9E89B}"/>
                </a:ext>
              </a:extLst>
            </p:cNvPr>
            <p:cNvGrpSpPr/>
            <p:nvPr/>
          </p:nvGrpSpPr>
          <p:grpSpPr>
            <a:xfrm>
              <a:off x="10437987" y="5924982"/>
              <a:ext cx="4265314" cy="1237225"/>
              <a:chOff x="7697537" y="6920323"/>
              <a:chExt cx="4265314" cy="1237225"/>
            </a:xfrm>
          </p:grpSpPr>
          <p:sp>
            <p:nvSpPr>
              <p:cNvPr id="20" name="TextBox 102">
                <a:extLst>
                  <a:ext uri="{FF2B5EF4-FFF2-40B4-BE49-F238E27FC236}">
                    <a16:creationId xmlns:a16="http://schemas.microsoft.com/office/drawing/2014/main" xmlns="" id="{3C2C1597-6631-4DAC-B5F7-87A108EDF34C}"/>
                  </a:ext>
                </a:extLst>
              </p:cNvPr>
              <p:cNvSpPr txBox="1"/>
              <p:nvPr/>
            </p:nvSpPr>
            <p:spPr>
              <a:xfrm>
                <a:off x="7999423" y="6920323"/>
                <a:ext cx="3963428" cy="1237225"/>
              </a:xfrm>
              <a:prstGeom prst="rect">
                <a:avLst/>
              </a:prstGeom>
              <a:noFill/>
            </p:spPr>
            <p:txBody>
              <a:bodyPr wrap="square" lIns="109710" tIns="54855" rIns="109710" bIns="54855" rtlCol="0">
                <a:spAutoFit/>
              </a:bodyPr>
              <a:lstStyle/>
              <a:p>
                <a:pPr algn="just" defTabSz="914217"/>
                <a:r>
                  <a:rPr lang="zh-CN" altLang="en-US" sz="3300" b="1" dirty="0">
                    <a:solidFill>
                      <a:srgbClr val="445469"/>
                    </a:solidFill>
                    <a:latin typeface="思源黑体 CN Bold"/>
                    <a:ea typeface="思源黑体 CN Bold"/>
                  </a:rPr>
                  <a:t>基本算法</a:t>
                </a:r>
                <a:endParaRPr lang="en-US" altLang="zh-CN" sz="3300" b="1" dirty="0">
                  <a:solidFill>
                    <a:srgbClr val="445469"/>
                  </a:solidFill>
                  <a:latin typeface="思源黑体 CN Bold"/>
                  <a:ea typeface="思源黑体 CN Bold"/>
                </a:endParaRPr>
              </a:p>
            </p:txBody>
          </p:sp>
          <p:sp>
            <p:nvSpPr>
              <p:cNvPr id="21" name="Round Same Side Corner Rectangle 113">
                <a:extLst>
                  <a:ext uri="{FF2B5EF4-FFF2-40B4-BE49-F238E27FC236}">
                    <a16:creationId xmlns:a16="http://schemas.microsoft.com/office/drawing/2014/main" xmlns="" id="{DEB91698-DCAC-45B8-B796-D077D2AA5966}"/>
                  </a:ext>
                </a:extLst>
              </p:cNvPr>
              <p:cNvSpPr/>
              <p:nvPr/>
            </p:nvSpPr>
            <p:spPr>
              <a:xfrm rot="10800000" flipH="1">
                <a:off x="769753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Arial Black"/>
                  <a:ea typeface="思源黑体 CN Medium"/>
                </a:endParaRPr>
              </a:p>
            </p:txBody>
          </p:sp>
        </p:grpSp>
        <p:grpSp>
          <p:nvGrpSpPr>
            <p:cNvPr id="17" name="组合 16">
              <a:extLst>
                <a:ext uri="{FF2B5EF4-FFF2-40B4-BE49-F238E27FC236}">
                  <a16:creationId xmlns:a16="http://schemas.microsoft.com/office/drawing/2014/main" xmlns="" id="{1E1EAA74-EFA6-4F75-B9D2-570F7302CDA2}"/>
                </a:ext>
              </a:extLst>
            </p:cNvPr>
            <p:cNvGrpSpPr/>
            <p:nvPr/>
          </p:nvGrpSpPr>
          <p:grpSpPr>
            <a:xfrm>
              <a:off x="8691501" y="5977518"/>
              <a:ext cx="1197027" cy="1115167"/>
              <a:chOff x="8668208" y="4089550"/>
              <a:chExt cx="1197027" cy="1115167"/>
            </a:xfrm>
          </p:grpSpPr>
          <p:sp>
            <p:nvSpPr>
              <p:cNvPr id="18" name="矩形 17">
                <a:extLst>
                  <a:ext uri="{FF2B5EF4-FFF2-40B4-BE49-F238E27FC236}">
                    <a16:creationId xmlns:a16="http://schemas.microsoft.com/office/drawing/2014/main" xmlns="" id="{54B57484-5A2A-40BD-920F-39E0E5E615AB}"/>
                  </a:ext>
                </a:extLst>
              </p:cNvPr>
              <p:cNvSpPr/>
              <p:nvPr/>
            </p:nvSpPr>
            <p:spPr>
              <a:xfrm rot="2700000">
                <a:off x="8668208" y="4089550"/>
                <a:ext cx="1115167" cy="1115167"/>
              </a:xfrm>
              <a:prstGeom prst="rect">
                <a:avLst/>
              </a:prstGeom>
              <a:solidFill>
                <a:srgbClr val="7EB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19" name="文本框 18">
                <a:extLst>
                  <a:ext uri="{FF2B5EF4-FFF2-40B4-BE49-F238E27FC236}">
                    <a16:creationId xmlns:a16="http://schemas.microsoft.com/office/drawing/2014/main" xmlns="" id="{89B3686C-651B-4658-B73B-1502425CFCD4}"/>
                  </a:ext>
                </a:extLst>
              </p:cNvPr>
              <p:cNvSpPr txBox="1"/>
              <p:nvPr/>
            </p:nvSpPr>
            <p:spPr>
              <a:xfrm>
                <a:off x="8693696" y="4119622"/>
                <a:ext cx="1171539" cy="1015661"/>
              </a:xfrm>
              <a:prstGeom prst="rect">
                <a:avLst/>
              </a:prstGeom>
              <a:noFill/>
            </p:spPr>
            <p:txBody>
              <a:bodyPr wrap="square" rtlCol="0">
                <a:spAutoFit/>
              </a:bodyPr>
              <a:lstStyle/>
              <a:p>
                <a:pPr defTabSz="457200">
                  <a:defRPr/>
                </a:pPr>
                <a:r>
                  <a:rPr lang="en-US" altLang="zh-CN" sz="2700">
                    <a:solidFill>
                      <a:prstClr val="white"/>
                    </a:solidFill>
                    <a:latin typeface="Impact" panose="020B0806030902050204" pitchFamily="34" charset="0"/>
                    <a:ea typeface="等线" panose="02010600030101010101" pitchFamily="2" charset="-122"/>
                  </a:rPr>
                  <a:t>02</a:t>
                </a:r>
                <a:endParaRPr lang="zh-CN" altLang="en-US" sz="2700">
                  <a:solidFill>
                    <a:prstClr val="white"/>
                  </a:solidFill>
                  <a:latin typeface="Impact" panose="020B0806030902050204" pitchFamily="34" charset="0"/>
                  <a:ea typeface="等线" panose="02010600030101010101" pitchFamily="2" charset="-122"/>
                </a:endParaRPr>
              </a:p>
            </p:txBody>
          </p:sp>
        </p:grpSp>
      </p:grpSp>
    </p:spTree>
    <p:extLst>
      <p:ext uri="{BB962C8B-B14F-4D97-AF65-F5344CB8AC3E}">
        <p14:creationId xmlns:p14="http://schemas.microsoft.com/office/powerpoint/2010/main" val="68656754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815297" y="1506323"/>
            <a:ext cx="10432026" cy="3699090"/>
          </a:xfrm>
          <a:prstGeom prst="rect">
            <a:avLst/>
          </a:prstGeom>
          <a:noFill/>
        </p:spPr>
        <p:txBody>
          <a:bodyPr wrap="square" rtlCol="0">
            <a:spAutoFit/>
          </a:bodyPr>
          <a:lstStyle/>
          <a:p>
            <a:r>
              <a:rPr lang="en-US" altLang="zh-CN" sz="3600" b="1" err="1">
                <a:latin typeface="宋体" panose="02010600030101010101" pitchFamily="2" charset="-122"/>
                <a:ea typeface="宋体" panose="02010600030101010101" pitchFamily="2" charset="-122"/>
              </a:rPr>
              <a:t>Floyed</a:t>
            </a:r>
            <a:r>
              <a:rPr lang="zh-CN" altLang="en-US" sz="3600" b="1">
                <a:latin typeface="宋体" panose="02010600030101010101" pitchFamily="2" charset="-122"/>
                <a:ea typeface="宋体" panose="02010600030101010101" pitchFamily="2" charset="-122"/>
              </a:rPr>
              <a:t>算法</a:t>
            </a:r>
            <a:endParaRPr lang="en-US" altLang="zh-CN" sz="3600" b="1">
              <a:latin typeface="宋体" panose="02010600030101010101" pitchFamily="2" charset="-122"/>
              <a:ea typeface="宋体" panose="02010600030101010101" pitchFamily="2" charset="-122"/>
            </a:endParaRPr>
          </a:p>
          <a:p>
            <a:endParaRPr lang="en-US" altLang="zh-CN"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特点；</a:t>
            </a:r>
            <a:endParaRPr lang="en-US" altLang="zh-CN" sz="2400" b="1">
              <a:latin typeface="宋体" panose="02010600030101010101" pitchFamily="2" charset="-122"/>
              <a:ea typeface="宋体" panose="02010600030101010101" pitchFamily="2" charset="-122"/>
            </a:endParaRPr>
          </a:p>
          <a:p>
            <a:pPr>
              <a:lnSpc>
                <a:spcPct val="150000"/>
              </a:lnSpc>
            </a:pPr>
            <a:r>
              <a:rPr lang="en-US" altLang="zh-CN" sz="24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可求任意两点间的最短路</a:t>
            </a:r>
            <a:endParaRPr lang="en-US" altLang="zh-CN" sz="2400" b="1">
              <a:latin typeface="宋体" panose="02010600030101010101" pitchFamily="2" charset="-122"/>
              <a:ea typeface="宋体" panose="02010600030101010101" pitchFamily="2" charset="-122"/>
            </a:endParaRPr>
          </a:p>
          <a:p>
            <a:pPr>
              <a:lnSpc>
                <a:spcPct val="150000"/>
              </a:lnSpc>
            </a:pPr>
            <a:r>
              <a:rPr lang="en-US" altLang="zh-CN" sz="2400" b="1">
                <a:latin typeface="宋体" panose="02010600030101010101" pitchFamily="2" charset="-122"/>
                <a:ea typeface="宋体" panose="02010600030101010101" pitchFamily="2" charset="-122"/>
              </a:rPr>
              <a:t>2.</a:t>
            </a:r>
            <a:r>
              <a:rPr lang="zh-CN" altLang="en-US" sz="2400" b="1">
                <a:latin typeface="宋体" panose="02010600030101010101" pitchFamily="2" charset="-122"/>
                <a:ea typeface="宋体" panose="02010600030101010101" pitchFamily="2" charset="-122"/>
              </a:rPr>
              <a:t>复杂度较高</a:t>
            </a:r>
            <a:endParaRPr lang="en-US" altLang="zh-CN" sz="2400" b="1">
              <a:latin typeface="宋体" panose="02010600030101010101" pitchFamily="2" charset="-122"/>
              <a:ea typeface="宋体" panose="02010600030101010101" pitchFamily="2" charset="-122"/>
            </a:endParaRPr>
          </a:p>
          <a:p>
            <a:pPr>
              <a:lnSpc>
                <a:spcPct val="150000"/>
              </a:lnSpc>
            </a:pPr>
            <a:r>
              <a:rPr lang="en-US" altLang="zh-CN" sz="2400" b="1">
                <a:latin typeface="宋体" panose="02010600030101010101" pitchFamily="2" charset="-122"/>
                <a:ea typeface="宋体" panose="02010600030101010101" pitchFamily="2" charset="-122"/>
              </a:rPr>
              <a:t>3.</a:t>
            </a:r>
            <a:r>
              <a:rPr lang="zh-CN" altLang="en-US" sz="2400" b="1">
                <a:latin typeface="宋体" panose="02010600030101010101" pitchFamily="2" charset="-122"/>
                <a:ea typeface="宋体" panose="02010600030101010101" pitchFamily="2" charset="-122"/>
              </a:rPr>
              <a:t>实现简单，常数较小</a:t>
            </a:r>
            <a:endParaRPr lang="en-US" altLang="zh-CN" sz="2400" b="1">
              <a:latin typeface="宋体" panose="02010600030101010101" pitchFamily="2" charset="-122"/>
              <a:ea typeface="宋体" panose="02010600030101010101" pitchFamily="2" charset="-122"/>
            </a:endParaRPr>
          </a:p>
          <a:p>
            <a:pPr>
              <a:lnSpc>
                <a:spcPct val="150000"/>
              </a:lnSpc>
            </a:pPr>
            <a:r>
              <a:rPr lang="en-US" altLang="zh-CN" sz="2400" b="1">
                <a:latin typeface="宋体" panose="02010600030101010101" pitchFamily="2" charset="-122"/>
                <a:ea typeface="宋体" panose="02010600030101010101" pitchFamily="2" charset="-122"/>
              </a:rPr>
              <a:t>4.</a:t>
            </a:r>
            <a:r>
              <a:rPr lang="zh-CN" altLang="en-US" sz="2400" b="1">
                <a:latin typeface="宋体" panose="02010600030101010101" pitchFamily="2" charset="-122"/>
                <a:ea typeface="宋体" panose="02010600030101010101" pitchFamily="2" charset="-122"/>
              </a:rPr>
              <a:t>适用于任何图，无论边权正负，但最短路必须存在（不能有负环）</a:t>
            </a:r>
          </a:p>
        </p:txBody>
      </p:sp>
    </p:spTree>
    <p:extLst>
      <p:ext uri="{BB962C8B-B14F-4D97-AF65-F5344CB8AC3E}">
        <p14:creationId xmlns:p14="http://schemas.microsoft.com/office/powerpoint/2010/main" val="423917348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815297" y="1506323"/>
            <a:ext cx="10432026" cy="5361083"/>
          </a:xfrm>
          <a:prstGeom prst="rect">
            <a:avLst/>
          </a:prstGeom>
          <a:noFill/>
        </p:spPr>
        <p:txBody>
          <a:bodyPr wrap="square" rtlCol="0">
            <a:spAutoFit/>
          </a:bodyPr>
          <a:lstStyle/>
          <a:p>
            <a:r>
              <a:rPr lang="en-US" altLang="zh-CN" sz="3600" b="1" err="1">
                <a:latin typeface="宋体" panose="02010600030101010101" pitchFamily="2" charset="-122"/>
                <a:ea typeface="宋体" panose="02010600030101010101" pitchFamily="2" charset="-122"/>
              </a:rPr>
              <a:t>Floyed</a:t>
            </a:r>
            <a:r>
              <a:rPr lang="zh-CN" altLang="en-US" sz="3600" b="1">
                <a:latin typeface="宋体" panose="02010600030101010101" pitchFamily="2" charset="-122"/>
                <a:ea typeface="宋体" panose="02010600030101010101" pitchFamily="2" charset="-122"/>
              </a:rPr>
              <a:t>算法</a:t>
            </a:r>
            <a:endParaRPr lang="en-US" altLang="zh-CN" sz="3600" b="1">
              <a:latin typeface="宋体" panose="02010600030101010101" pitchFamily="2" charset="-122"/>
              <a:ea typeface="宋体" panose="02010600030101010101" pitchFamily="2" charset="-122"/>
            </a:endParaRPr>
          </a:p>
          <a:p>
            <a:endParaRPr lang="en-US" altLang="zh-CN"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实现过程：</a:t>
            </a:r>
            <a:endParaRPr lang="en-US" altLang="zh-CN"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我们定义</a:t>
            </a:r>
            <a:r>
              <a:rPr lang="en-US" altLang="zh-CN" sz="2400" b="1">
                <a:latin typeface="宋体" panose="02010600030101010101" pitchFamily="2" charset="-122"/>
                <a:ea typeface="宋体" panose="02010600030101010101" pitchFamily="2" charset="-122"/>
              </a:rPr>
              <a:t>dis[u][v]</a:t>
            </a:r>
            <a:r>
              <a:rPr lang="zh-CN" altLang="en-US" sz="2400" b="1">
                <a:latin typeface="宋体" panose="02010600030101010101" pitchFamily="2" charset="-122"/>
                <a:ea typeface="宋体" panose="02010600030101010101" pitchFamily="2" charset="-122"/>
              </a:rPr>
              <a:t>表示从节点 </a:t>
            </a:r>
            <a:r>
              <a:rPr lang="en-US" altLang="zh-CN" sz="2400" b="1">
                <a:latin typeface="宋体" panose="02010600030101010101" pitchFamily="2" charset="-122"/>
                <a:ea typeface="宋体" panose="02010600030101010101" pitchFamily="2" charset="-122"/>
              </a:rPr>
              <a:t>u </a:t>
            </a:r>
            <a:r>
              <a:rPr lang="zh-CN" altLang="en-US" sz="2400" b="1">
                <a:latin typeface="宋体" panose="02010600030101010101" pitchFamily="2" charset="-122"/>
                <a:ea typeface="宋体" panose="02010600030101010101" pitchFamily="2" charset="-122"/>
              </a:rPr>
              <a:t>到节点 </a:t>
            </a:r>
            <a:r>
              <a:rPr lang="en-US" altLang="zh-CN" sz="2400" b="1">
                <a:latin typeface="宋体" panose="02010600030101010101" pitchFamily="2" charset="-122"/>
                <a:ea typeface="宋体" panose="02010600030101010101" pitchFamily="2" charset="-122"/>
              </a:rPr>
              <a:t>v </a:t>
            </a:r>
            <a:r>
              <a:rPr lang="zh-CN" altLang="en-US" sz="2400" b="1">
                <a:latin typeface="宋体" panose="02010600030101010101" pitchFamily="2" charset="-122"/>
                <a:ea typeface="宋体" panose="02010600030101010101" pitchFamily="2" charset="-122"/>
              </a:rPr>
              <a:t>的最短路的距离</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接下来考虑如何求出</a:t>
            </a:r>
            <a:r>
              <a:rPr lang="en-US" altLang="zh-CN" sz="2400" b="1">
                <a:latin typeface="宋体" panose="02010600030101010101" pitchFamily="2" charset="-122"/>
                <a:ea typeface="宋体" panose="02010600030101010101" pitchFamily="2" charset="-122"/>
              </a:rPr>
              <a:t>dis</a:t>
            </a:r>
            <a:r>
              <a:rPr lang="zh-CN" altLang="en-US" sz="2400" b="1">
                <a:latin typeface="宋体" panose="02010600030101010101" pitchFamily="2" charset="-122"/>
                <a:ea typeface="宋体" panose="02010600030101010101" pitchFamily="2" charset="-122"/>
              </a:rPr>
              <a:t>数组的值</a:t>
            </a:r>
            <a:endParaRPr lang="en-US" altLang="zh-CN"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初始值</a:t>
            </a:r>
            <a:r>
              <a:rPr lang="en-US" altLang="zh-CN" sz="2400" b="1">
                <a:latin typeface="宋体" panose="02010600030101010101" pitchFamily="2" charset="-122"/>
                <a:ea typeface="宋体" panose="02010600030101010101" pitchFamily="2" charset="-122"/>
              </a:rPr>
              <a:t>:dis[</a:t>
            </a:r>
            <a:r>
              <a:rPr lang="en-US" altLang="zh-CN" sz="2400" b="1" err="1">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a:t>
            </a:r>
            <a:r>
              <a:rPr lang="en-US" altLang="zh-CN" sz="2400" b="1" err="1">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]=0,</a:t>
            </a:r>
            <a:r>
              <a:rPr lang="zh-CN" altLang="en-US" sz="2400" b="1">
                <a:latin typeface="宋体" panose="02010600030101010101" pitchFamily="2" charset="-122"/>
                <a:ea typeface="宋体" panose="02010600030101010101" pitchFamily="2" charset="-122"/>
              </a:rPr>
              <a:t>若存在边</a:t>
            </a:r>
            <a:r>
              <a:rPr lang="en-US" altLang="zh-CN" sz="2400" b="1">
                <a:latin typeface="宋体" panose="02010600030101010101" pitchFamily="2" charset="-122"/>
                <a:ea typeface="宋体" panose="02010600030101010101" pitchFamily="2" charset="-122"/>
              </a:rPr>
              <a:t>(</a:t>
            </a:r>
            <a:r>
              <a:rPr lang="en-US" altLang="zh-CN" sz="2400" b="1" err="1">
                <a:latin typeface="宋体" panose="02010600030101010101" pitchFamily="2" charset="-122"/>
                <a:ea typeface="宋体" panose="02010600030101010101" pitchFamily="2" charset="-122"/>
              </a:rPr>
              <a:t>u,v,w</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则</a:t>
            </a:r>
            <a:r>
              <a:rPr lang="en-US" altLang="zh-CN" sz="2400" b="1">
                <a:latin typeface="宋体" panose="02010600030101010101" pitchFamily="2" charset="-122"/>
                <a:ea typeface="宋体" panose="02010600030101010101" pitchFamily="2" charset="-122"/>
              </a:rPr>
              <a:t>dis[u][v]=w,</a:t>
            </a:r>
            <a:r>
              <a:rPr lang="zh-CN" altLang="en-US" sz="2400" b="1">
                <a:latin typeface="宋体" panose="02010600030101010101" pitchFamily="2" charset="-122"/>
                <a:ea typeface="宋体" panose="02010600030101010101" pitchFamily="2" charset="-122"/>
              </a:rPr>
              <a:t>其他均为</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更新</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对于从</a:t>
            </a:r>
            <a:r>
              <a:rPr lang="en-US" altLang="zh-CN" sz="2400" b="1" err="1">
                <a:latin typeface="宋体" panose="02010600030101010101" pitchFamily="2" charset="-122"/>
                <a:ea typeface="宋体" panose="02010600030101010101" pitchFamily="2" charset="-122"/>
              </a:rPr>
              <a:t>i</a:t>
            </a:r>
            <a:r>
              <a:rPr lang="zh-CN" altLang="en-US" sz="2400" b="1">
                <a:latin typeface="宋体" panose="02010600030101010101" pitchFamily="2" charset="-122"/>
                <a:ea typeface="宋体" panose="02010600030101010101" pitchFamily="2" charset="-122"/>
              </a:rPr>
              <a:t>到</a:t>
            </a:r>
            <a:r>
              <a:rPr lang="en-US" altLang="zh-CN" sz="2400" b="1">
                <a:latin typeface="宋体" panose="02010600030101010101" pitchFamily="2" charset="-122"/>
                <a:ea typeface="宋体" panose="02010600030101010101" pitchFamily="2" charset="-122"/>
              </a:rPr>
              <a:t>j</a:t>
            </a:r>
            <a:r>
              <a:rPr lang="zh-CN" altLang="en-US" sz="2400" b="1">
                <a:latin typeface="宋体" panose="02010600030101010101" pitchFamily="2" charset="-122"/>
                <a:ea typeface="宋体" panose="02010600030101010101" pitchFamily="2" charset="-122"/>
              </a:rPr>
              <a:t>的最短路</a:t>
            </a:r>
            <a:r>
              <a:rPr lang="en-US" altLang="zh-CN" sz="2400" b="1">
                <a:latin typeface="宋体" panose="02010600030101010101" pitchFamily="2" charset="-122"/>
                <a:ea typeface="宋体" panose="02010600030101010101" pitchFamily="2" charset="-122"/>
              </a:rPr>
              <a:t>dis[</a:t>
            </a:r>
            <a:r>
              <a:rPr lang="en-US" altLang="zh-CN" sz="2400" b="1" err="1">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][j],</a:t>
            </a:r>
            <a:r>
              <a:rPr lang="zh-CN" altLang="en-US" sz="2400" b="1">
                <a:latin typeface="宋体" panose="02010600030101010101" pitchFamily="2" charset="-122"/>
                <a:ea typeface="宋体" panose="02010600030101010101" pitchFamily="2" charset="-122"/>
              </a:rPr>
              <a:t>如果存在这样一个点</a:t>
            </a:r>
            <a:r>
              <a:rPr lang="en-US" altLang="zh-CN" sz="2400" b="1">
                <a:latin typeface="宋体" panose="02010600030101010101" pitchFamily="2" charset="-122"/>
                <a:ea typeface="宋体" panose="02010600030101010101" pitchFamily="2" charset="-122"/>
              </a:rPr>
              <a:t>k:</a:t>
            </a:r>
            <a:r>
              <a:rPr lang="zh-CN" altLang="en-US" sz="2400" b="1">
                <a:latin typeface="宋体" panose="02010600030101010101" pitchFamily="2" charset="-122"/>
                <a:ea typeface="宋体" panose="02010600030101010101" pitchFamily="2" charset="-122"/>
              </a:rPr>
              <a:t>使得当前</a:t>
            </a:r>
            <a:r>
              <a:rPr lang="en-US" altLang="zh-CN" sz="2400" b="1" err="1">
                <a:latin typeface="宋体" panose="02010600030101010101" pitchFamily="2" charset="-122"/>
                <a:ea typeface="宋体" panose="02010600030101010101" pitchFamily="2" charset="-122"/>
              </a:rPr>
              <a:t>i</a:t>
            </a:r>
            <a:r>
              <a:rPr lang="zh-CN" altLang="en-US" sz="2400" b="1">
                <a:latin typeface="宋体" panose="02010600030101010101" pitchFamily="2" charset="-122"/>
                <a:ea typeface="宋体" panose="02010600030101010101" pitchFamily="2" charset="-122"/>
              </a:rPr>
              <a:t>到</a:t>
            </a:r>
            <a:r>
              <a:rPr lang="en-US" altLang="zh-CN" sz="2400" b="1">
                <a:latin typeface="宋体" panose="02010600030101010101" pitchFamily="2" charset="-122"/>
                <a:ea typeface="宋体" panose="02010600030101010101" pitchFamily="2" charset="-122"/>
              </a:rPr>
              <a:t>k</a:t>
            </a:r>
            <a:r>
              <a:rPr lang="zh-CN" altLang="en-US" sz="2400" b="1">
                <a:latin typeface="宋体" panose="02010600030101010101" pitchFamily="2" charset="-122"/>
                <a:ea typeface="宋体" panose="02010600030101010101" pitchFamily="2" charset="-122"/>
              </a:rPr>
              <a:t>的最短路与</a:t>
            </a:r>
            <a:r>
              <a:rPr lang="en-US" altLang="zh-CN" sz="2400" b="1">
                <a:latin typeface="宋体" panose="02010600030101010101" pitchFamily="2" charset="-122"/>
                <a:ea typeface="宋体" panose="02010600030101010101" pitchFamily="2" charset="-122"/>
              </a:rPr>
              <a:t>k</a:t>
            </a:r>
            <a:r>
              <a:rPr lang="zh-CN" altLang="en-US" sz="2400" b="1">
                <a:latin typeface="宋体" panose="02010600030101010101" pitchFamily="2" charset="-122"/>
                <a:ea typeface="宋体" panose="02010600030101010101" pitchFamily="2" charset="-122"/>
              </a:rPr>
              <a:t>到</a:t>
            </a:r>
            <a:r>
              <a:rPr lang="en-US" altLang="zh-CN" sz="2400" b="1">
                <a:latin typeface="宋体" panose="02010600030101010101" pitchFamily="2" charset="-122"/>
                <a:ea typeface="宋体" panose="02010600030101010101" pitchFamily="2" charset="-122"/>
              </a:rPr>
              <a:t>j</a:t>
            </a:r>
            <a:r>
              <a:rPr lang="zh-CN" altLang="en-US" sz="2400" b="1">
                <a:latin typeface="宋体" panose="02010600030101010101" pitchFamily="2" charset="-122"/>
                <a:ea typeface="宋体" panose="02010600030101010101" pitchFamily="2" charset="-122"/>
              </a:rPr>
              <a:t>的最短路之和要小于</a:t>
            </a:r>
            <a:r>
              <a:rPr lang="en-US" altLang="zh-CN" sz="2400" b="1" err="1">
                <a:latin typeface="宋体" panose="02010600030101010101" pitchFamily="2" charset="-122"/>
                <a:ea typeface="宋体" panose="02010600030101010101" pitchFamily="2" charset="-122"/>
              </a:rPr>
              <a:t>i</a:t>
            </a:r>
            <a:r>
              <a:rPr lang="zh-CN" altLang="en-US" sz="2400" b="1">
                <a:latin typeface="宋体" panose="02010600030101010101" pitchFamily="2" charset="-122"/>
                <a:ea typeface="宋体" panose="02010600030101010101" pitchFamily="2" charset="-122"/>
              </a:rPr>
              <a:t>到</a:t>
            </a:r>
            <a:r>
              <a:rPr lang="en-US" altLang="zh-CN" sz="2400" b="1">
                <a:latin typeface="宋体" panose="02010600030101010101" pitchFamily="2" charset="-122"/>
                <a:ea typeface="宋体" panose="02010600030101010101" pitchFamily="2" charset="-122"/>
              </a:rPr>
              <a:t>j</a:t>
            </a:r>
            <a:r>
              <a:rPr lang="zh-CN" altLang="en-US" sz="2400" b="1">
                <a:latin typeface="宋体" panose="02010600030101010101" pitchFamily="2" charset="-122"/>
                <a:ea typeface="宋体" panose="02010600030101010101" pitchFamily="2" charset="-122"/>
              </a:rPr>
              <a:t>的最短路</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很明显我们走</a:t>
            </a:r>
            <a:r>
              <a:rPr lang="en-US" altLang="zh-CN" sz="2400" b="1">
                <a:latin typeface="宋体" panose="02010600030101010101" pitchFamily="2" charset="-122"/>
                <a:ea typeface="宋体" panose="02010600030101010101" pitchFamily="2" charset="-122"/>
              </a:rPr>
              <a:t>k</a:t>
            </a:r>
            <a:r>
              <a:rPr lang="zh-CN" altLang="en-US" sz="2400" b="1">
                <a:latin typeface="宋体" panose="02010600030101010101" pitchFamily="2" charset="-122"/>
                <a:ea typeface="宋体" panose="02010600030101010101" pitchFamily="2" charset="-122"/>
              </a:rPr>
              <a:t>要更优</a:t>
            </a:r>
            <a:endParaRPr lang="en-US" altLang="zh-CN"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即</a:t>
            </a:r>
            <a:r>
              <a:rPr lang="en-US" altLang="zh-CN" sz="2400" b="1">
                <a:latin typeface="宋体" panose="02010600030101010101" pitchFamily="2" charset="-122"/>
                <a:ea typeface="宋体" panose="02010600030101010101" pitchFamily="2" charset="-122"/>
              </a:rPr>
              <a:t>:dis[</a:t>
            </a:r>
            <a:r>
              <a:rPr lang="en-US" altLang="zh-CN" sz="2400" b="1" err="1">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][j]=min(dis[</a:t>
            </a:r>
            <a:r>
              <a:rPr lang="en-US" altLang="zh-CN" sz="2400" b="1" err="1">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][j],dis[</a:t>
            </a:r>
            <a:r>
              <a:rPr lang="en-US" altLang="zh-CN" sz="2400" b="1" err="1">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][k]+dis[k][j])</a:t>
            </a:r>
          </a:p>
          <a:p>
            <a:pPr>
              <a:lnSpc>
                <a:spcPct val="150000"/>
              </a:lnSpc>
            </a:pPr>
            <a:endParaRPr lang="zh-CN" altLang="en-US" sz="2400" b="1">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49572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6096000" y="2102177"/>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348880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96000" y="4866678"/>
            <a:ext cx="0" cy="1991322"/>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grpSp>
        <p:nvGrpSpPr>
          <p:cNvPr id="27" name="Group 26"/>
          <p:cNvGrpSpPr>
            <a:grpSpLocks/>
          </p:cNvGrpSpPr>
          <p:nvPr/>
        </p:nvGrpSpPr>
        <p:grpSpPr bwMode="auto">
          <a:xfrm>
            <a:off x="5726510" y="1009922"/>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sp>
          <p:nvSpPr>
            <p:cNvPr id="37"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a:solidFill>
                  <a:prstClr val="white"/>
                </a:solidFill>
                <a:latin typeface="Arial Black"/>
                <a:ea typeface="思源黑体 CN Medium"/>
              </a:endParaRPr>
            </a:p>
          </p:txBody>
        </p:sp>
      </p:grpSp>
      <p:sp>
        <p:nvSpPr>
          <p:cNvPr id="38" name="TextBox 72"/>
          <p:cNvSpPr txBox="1">
            <a:spLocks noChangeArrowheads="1"/>
          </p:cNvSpPr>
          <p:nvPr/>
        </p:nvSpPr>
        <p:spPr bwMode="auto">
          <a:xfrm>
            <a:off x="5255429" y="456651"/>
            <a:ext cx="16927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914217"/>
            <a:r>
              <a:rPr lang="zh-CN" altLang="en-US" sz="3300" b="1">
                <a:solidFill>
                  <a:srgbClr val="445469"/>
                </a:solidFill>
                <a:latin typeface="思源黑体 CN Bold"/>
                <a:ea typeface="思源黑体 CN Bold"/>
              </a:rPr>
              <a:t>基本算法</a:t>
            </a:r>
            <a:endParaRPr lang="en-US" sz="3300" b="1">
              <a:solidFill>
                <a:srgbClr val="445469"/>
              </a:solidFill>
              <a:latin typeface="思源黑体 CN Bold"/>
              <a:ea typeface="思源黑体 CN Bold"/>
            </a:endParaRPr>
          </a:p>
        </p:txBody>
      </p:sp>
      <p:sp>
        <p:nvSpPr>
          <p:cNvPr id="2" name="文本框 1">
            <a:extLst>
              <a:ext uri="{FF2B5EF4-FFF2-40B4-BE49-F238E27FC236}">
                <a16:creationId xmlns:a16="http://schemas.microsoft.com/office/drawing/2014/main" xmlns="" id="{C3FDC8A3-0B18-7BDC-AC97-1B0C2D72596C}"/>
              </a:ext>
            </a:extLst>
          </p:cNvPr>
          <p:cNvSpPr txBox="1"/>
          <p:nvPr/>
        </p:nvSpPr>
        <p:spPr>
          <a:xfrm>
            <a:off x="442452" y="1506323"/>
            <a:ext cx="11490787" cy="5447645"/>
          </a:xfrm>
          <a:prstGeom prst="rect">
            <a:avLst/>
          </a:prstGeom>
          <a:noFill/>
        </p:spPr>
        <p:txBody>
          <a:bodyPr wrap="square" rtlCol="0">
            <a:spAutoFit/>
          </a:bodyPr>
          <a:lstStyle/>
          <a:p>
            <a:r>
              <a:rPr lang="en-US" altLang="zh-CN" sz="3600" b="1" dirty="0" err="1">
                <a:latin typeface="宋体" panose="02010600030101010101" pitchFamily="2" charset="-122"/>
                <a:ea typeface="宋体" panose="02010600030101010101" pitchFamily="2" charset="-122"/>
              </a:rPr>
              <a:t>Floyed</a:t>
            </a:r>
            <a:r>
              <a:rPr lang="zh-CN" altLang="en-US" sz="3600" b="1" dirty="0">
                <a:latin typeface="宋体" panose="02010600030101010101" pitchFamily="2" charset="-122"/>
                <a:ea typeface="宋体" panose="02010600030101010101" pitchFamily="2" charset="-122"/>
              </a:rPr>
              <a:t>算法</a:t>
            </a:r>
            <a:endParaRPr lang="en-US" altLang="zh-CN" sz="36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  这里要注意一个点</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就是</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要放在最外层枚举</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因为这个算法的原型的状态定义其实是</a:t>
            </a:r>
            <a:r>
              <a:rPr lang="en-US" altLang="zh-CN" sz="2400" b="1" dirty="0">
                <a:latin typeface="宋体" panose="02010600030101010101" pitchFamily="2" charset="-122"/>
                <a:ea typeface="宋体" panose="02010600030101010101" pitchFamily="2" charset="-122"/>
              </a:rPr>
              <a:t>dis[k][</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][j]</a:t>
            </a:r>
            <a:r>
              <a:rPr lang="zh-CN" altLang="en-US" sz="2400" b="1" dirty="0">
                <a:latin typeface="宋体" panose="02010600030101010101" pitchFamily="2" charset="-122"/>
                <a:ea typeface="宋体" panose="02010600030101010101" pitchFamily="2" charset="-122"/>
              </a:rPr>
              <a:t>表示</a:t>
            </a:r>
            <a:r>
              <a:rPr lang="en-US" altLang="zh-CN" sz="2400" b="1" dirty="0" err="1">
                <a:latin typeface="宋体" panose="02010600030101010101" pitchFamily="2" charset="-122"/>
                <a:ea typeface="宋体" panose="02010600030101010101" pitchFamily="2" charset="-122"/>
              </a:rPr>
              <a:t>i</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j</a:t>
            </a:r>
            <a:r>
              <a:rPr lang="zh-CN" altLang="en-US" sz="2400" b="1" dirty="0">
                <a:latin typeface="宋体" panose="02010600030101010101" pitchFamily="2" charset="-122"/>
                <a:ea typeface="宋体" panose="02010600030101010101" pitchFamily="2" charset="-122"/>
              </a:rPr>
              <a:t>之间可以通过编号为</a:t>
            </a:r>
            <a:r>
              <a:rPr lang="en-US" altLang="zh-CN" sz="2400" b="1" dirty="0">
                <a:latin typeface="宋体" panose="02010600030101010101" pitchFamily="2" charset="-122"/>
                <a:ea typeface="宋体" panose="02010600030101010101" pitchFamily="2" charset="-122"/>
              </a:rPr>
              <a:t>1…k</a:t>
            </a:r>
            <a:r>
              <a:rPr lang="zh-CN" altLang="en-US" sz="2400" b="1" dirty="0">
                <a:latin typeface="宋体" panose="02010600030101010101" pitchFamily="2" charset="-122"/>
                <a:ea typeface="宋体" panose="02010600030101010101" pitchFamily="2" charset="-122"/>
              </a:rPr>
              <a:t>的节点的最短路径</a:t>
            </a:r>
            <a:r>
              <a:rPr lang="en-US" altLang="zh-CN" sz="2400" b="1" dirty="0">
                <a:latin typeface="宋体" panose="02010600030101010101" pitchFamily="2" charset="-122"/>
                <a:ea typeface="宋体" panose="02010600030101010101" pitchFamily="2" charset="-122"/>
              </a:rPr>
              <a:t>.</a:t>
            </a:r>
          </a:p>
          <a:p>
            <a:pPr>
              <a:lnSpc>
                <a:spcPct val="150000"/>
              </a:lnSpc>
            </a:pPr>
            <a:r>
              <a:rPr lang="en-US" altLang="zh-CN" sz="2400" b="1" dirty="0">
                <a:latin typeface="宋体" panose="02010600030101010101" pitchFamily="2" charset="-122"/>
                <a:ea typeface="宋体" panose="02010600030101010101" pitchFamily="2" charset="-122"/>
              </a:rPr>
              <a:t>  dis[k][</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][j]</a:t>
            </a:r>
            <a:r>
              <a:rPr lang="zh-CN" altLang="en-US" sz="2400" b="1" dirty="0">
                <a:latin typeface="宋体" panose="02010600030101010101" pitchFamily="2" charset="-122"/>
                <a:ea typeface="宋体" panose="02010600030101010101" pitchFamily="2" charset="-122"/>
              </a:rPr>
              <a:t>可以由</a:t>
            </a:r>
            <a:r>
              <a:rPr lang="en-US" altLang="zh-CN" sz="2400" b="1" dirty="0">
                <a:latin typeface="宋体" panose="02010600030101010101" pitchFamily="2" charset="-122"/>
                <a:ea typeface="宋体" panose="02010600030101010101" pitchFamily="2" charset="-122"/>
              </a:rPr>
              <a:t>dis[k-1][</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][j]</a:t>
            </a:r>
            <a:r>
              <a:rPr lang="zh-CN" altLang="en-US" sz="2400" b="1" dirty="0">
                <a:latin typeface="宋体" panose="02010600030101010101" pitchFamily="2" charset="-122"/>
                <a:ea typeface="宋体" panose="02010600030101010101" pitchFamily="2" charset="-122"/>
              </a:rPr>
              <a:t>转移过来</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表示不经过</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这个节点</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也可以由</a:t>
            </a:r>
            <a:r>
              <a:rPr lang="en-US" altLang="zh-CN" sz="2400" b="1" dirty="0">
                <a:latin typeface="宋体" panose="02010600030101010101" pitchFamily="2" charset="-122"/>
                <a:ea typeface="宋体" panose="02010600030101010101" pitchFamily="2" charset="-122"/>
              </a:rPr>
              <a:t>dis[k-1][</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][k]+dis[k-1][k][j]</a:t>
            </a:r>
            <a:r>
              <a:rPr lang="zh-CN" altLang="en-US" sz="2400" b="1" dirty="0">
                <a:latin typeface="宋体" panose="02010600030101010101" pitchFamily="2" charset="-122"/>
                <a:ea typeface="宋体" panose="02010600030101010101" pitchFamily="2" charset="-122"/>
              </a:rPr>
              <a:t>转移过来</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表示</a:t>
            </a:r>
            <a:r>
              <a:rPr lang="en-US" altLang="zh-CN" sz="2400" b="1" dirty="0" err="1">
                <a:latin typeface="宋体" panose="02010600030101010101" pitchFamily="2" charset="-122"/>
                <a:ea typeface="宋体" panose="02010600030101010101" pitchFamily="2" charset="-122"/>
              </a:rPr>
              <a:t>i</a:t>
            </a:r>
            <a:r>
              <a:rPr lang="zh-CN" altLang="en-US" sz="2400" b="1" dirty="0">
                <a:latin typeface="宋体" panose="02010600030101010101" pitchFamily="2" charset="-122"/>
                <a:ea typeface="宋体" panose="02010600030101010101" pitchFamily="2" charset="-122"/>
              </a:rPr>
              <a:t>在某一步通过</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到</a:t>
            </a:r>
            <a:r>
              <a:rPr lang="en-US" altLang="zh-CN" sz="2400" b="1" dirty="0">
                <a:latin typeface="宋体" panose="02010600030101010101" pitchFamily="2" charset="-122"/>
                <a:ea typeface="宋体" panose="02010600030101010101" pitchFamily="2" charset="-122"/>
              </a:rPr>
              <a:t>j</a:t>
            </a:r>
          </a:p>
          <a:p>
            <a:pPr>
              <a:lnSpc>
                <a:spcPct val="150000"/>
              </a:lnSpc>
            </a:pPr>
            <a:r>
              <a:rPr lang="zh-CN" altLang="en-US" sz="2400" b="1" dirty="0">
                <a:latin typeface="宋体" panose="02010600030101010101" pitchFamily="2" charset="-122"/>
                <a:ea typeface="宋体" panose="02010600030101010101" pitchFamily="2" charset="-122"/>
              </a:rPr>
              <a:t>  即</a:t>
            </a:r>
            <a:r>
              <a:rPr lang="en-US" altLang="zh-CN" sz="2400" b="1" dirty="0">
                <a:latin typeface="宋体" panose="02010600030101010101" pitchFamily="2" charset="-122"/>
                <a:ea typeface="宋体" panose="02010600030101010101" pitchFamily="2" charset="-122"/>
              </a:rPr>
              <a:t>dis[k][</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][j]=min(dis[k-1][</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][j],dis[k-1][</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][k]+dis[k-1][k][j])</a:t>
            </a:r>
          </a:p>
          <a:p>
            <a:pPr>
              <a:lnSpc>
                <a:spcPct val="150000"/>
              </a:lnSpc>
            </a:pPr>
            <a:r>
              <a:rPr lang="zh-CN" altLang="en-US" sz="2400" b="1" dirty="0">
                <a:latin typeface="宋体" panose="02010600030101010101" pitchFamily="2" charset="-122"/>
                <a:ea typeface="宋体" panose="02010600030101010101" pitchFamily="2" charset="-122"/>
              </a:rPr>
              <a:t>这个算法的本质是动态规划</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是阶段</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i,j</a:t>
            </a:r>
            <a:r>
              <a:rPr lang="zh-CN" altLang="en-US" sz="2400" b="1" dirty="0">
                <a:latin typeface="宋体" panose="02010600030101010101" pitchFamily="2" charset="-122"/>
                <a:ea typeface="宋体" panose="02010600030101010101" pitchFamily="2" charset="-122"/>
              </a:rPr>
              <a:t>只是附加状态</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因此</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应该放在最外层枚举</a:t>
            </a:r>
            <a:endParaRPr lang="en-US" altLang="zh-CN" sz="2400" b="1"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  另外</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我们可以看到</a:t>
            </a:r>
            <a:r>
              <a:rPr lang="en-US" altLang="zh-CN" sz="2400" b="1" dirty="0">
                <a:latin typeface="宋体" panose="02010600030101010101" pitchFamily="2" charset="-122"/>
                <a:ea typeface="宋体" panose="02010600030101010101" pitchFamily="2" charset="-122"/>
              </a:rPr>
              <a:t>dis[k]</a:t>
            </a:r>
            <a:r>
              <a:rPr lang="zh-CN" altLang="en-US" sz="2400" b="1" dirty="0">
                <a:latin typeface="宋体" panose="02010600030101010101" pitchFamily="2" charset="-122"/>
                <a:ea typeface="宋体" panose="02010600030101010101" pitchFamily="2" charset="-122"/>
              </a:rPr>
              <a:t>只与</a:t>
            </a:r>
            <a:r>
              <a:rPr lang="en-US" altLang="zh-CN" sz="2400" b="1" dirty="0">
                <a:latin typeface="宋体" panose="02010600030101010101" pitchFamily="2" charset="-122"/>
                <a:ea typeface="宋体" panose="02010600030101010101" pitchFamily="2" charset="-122"/>
              </a:rPr>
              <a:t>dis[k-1]</a:t>
            </a:r>
            <a:r>
              <a:rPr lang="zh-CN" altLang="en-US" sz="2400" b="1" dirty="0">
                <a:latin typeface="宋体" panose="02010600030101010101" pitchFamily="2" charset="-122"/>
                <a:ea typeface="宋体" panose="02010600030101010101" pitchFamily="2" charset="-122"/>
              </a:rPr>
              <a:t>有关</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因此最外层可以</a:t>
            </a:r>
            <a:r>
              <a:rPr lang="zh-CN" altLang="en-US" sz="2400" b="1" dirty="0" smtClean="0">
                <a:latin typeface="宋体" panose="02010600030101010101" pitchFamily="2" charset="-122"/>
                <a:ea typeface="宋体" panose="02010600030101010101" pitchFamily="2" charset="-122"/>
              </a:rPr>
              <a:t>省略</a:t>
            </a:r>
            <a:endParaRPr lang="en-US" altLang="zh-CN" sz="2400" b="1" dirty="0" smtClean="0">
              <a:latin typeface="宋体" panose="02010600030101010101" pitchFamily="2" charset="-122"/>
              <a:ea typeface="宋体" panose="02010600030101010101" pitchFamily="2" charset="-122"/>
            </a:endParaRPr>
          </a:p>
          <a:p>
            <a:pPr>
              <a:lnSpc>
                <a:spcPct val="150000"/>
              </a:lnSpc>
            </a:pPr>
            <a:r>
              <a:rPr lang="zh-CN" altLang="en-US" sz="2400" b="1" dirty="0" smtClean="0">
                <a:latin typeface="宋体" panose="02010600030101010101" pitchFamily="2" charset="-122"/>
                <a:ea typeface="宋体" panose="02010600030101010101" pitchFamily="2" charset="-122"/>
              </a:rPr>
              <a:t>相当于用滚动数组将其滚掉，空间复杂度降到</a:t>
            </a:r>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维</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1482147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Default Theme">
  <a:themeElements>
    <a:clrScheme name="Exchange - Light Version 7">
      <a:dk1>
        <a:srgbClr val="445469"/>
      </a:dk1>
      <a:lt1>
        <a:sysClr val="window" lastClr="FFFFFF"/>
      </a:lt1>
      <a:dk2>
        <a:srgbClr val="445469"/>
      </a:dk2>
      <a:lt2>
        <a:srgbClr val="FFFFFF"/>
      </a:lt2>
      <a:accent1>
        <a:srgbClr val="209072"/>
      </a:accent1>
      <a:accent2>
        <a:srgbClr val="7EB739"/>
      </a:accent2>
      <a:accent3>
        <a:srgbClr val="202D3A"/>
      </a:accent3>
      <a:accent4>
        <a:srgbClr val="EC8921"/>
      </a:accent4>
      <a:accent5>
        <a:srgbClr val="AE2724"/>
      </a:accent5>
      <a:accent6>
        <a:srgbClr val="A1A1A1"/>
      </a:accent6>
      <a:hlink>
        <a:srgbClr val="F33B48"/>
      </a:hlink>
      <a:folHlink>
        <a:srgbClr val="FFC000"/>
      </a:folHlink>
    </a:clrScheme>
    <a:fontScheme name="自定义 2">
      <a:majorFont>
        <a:latin typeface="Arial Black"/>
        <a:ea typeface="思源黑体 CN Bold"/>
        <a:cs typeface=""/>
      </a:majorFont>
      <a:minorFont>
        <a:latin typeface="Arial Black"/>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1FF759856EF44B15EB6BC7F83B238" ma:contentTypeVersion="10" ma:contentTypeDescription="Create a new document." ma:contentTypeScope="" ma:versionID="e1b723a0c8f1116d4d624a54d22a8cd2">
  <xsd:schema xmlns:xsd="http://www.w3.org/2001/XMLSchema" xmlns:xs="http://www.w3.org/2001/XMLSchema" xmlns:p="http://schemas.microsoft.com/office/2006/metadata/properties" xmlns:ns3="cdf0b325-d0bf-463d-b5f8-de66da4875f5" targetNamespace="http://schemas.microsoft.com/office/2006/metadata/properties" ma:root="true" ma:fieldsID="6d3b32efe439af10c1e2fcf5dc3ff056" ns3:_="">
    <xsd:import namespace="cdf0b325-d0bf-463d-b5f8-de66da4875f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AutoTags" minOccurs="0"/>
                <xsd:element ref="ns3:MediaServiceGenerationTime" minOccurs="0"/>
                <xsd:element ref="ns3:MediaServiceEventHashCode"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f0b325-d0bf-463d-b5f8-de66da4875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150F2C-FC9E-46E3-9502-40E605166BF5}">
  <ds:schemaRefs>
    <ds:schemaRef ds:uri="cdf0b325-d0bf-463d-b5f8-de66da4875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9D36A2-E729-420A-8494-ABC452438C3D}">
  <ds:schemaRefs>
    <ds:schemaRef ds:uri="cdf0b325-d0bf-463d-b5f8-de66da4875f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1DD8532-B90E-46B6-8A3B-340CA9738B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654</TotalTime>
  <Words>2641</Words>
  <Application>Microsoft Office PowerPoint</Application>
  <PresentationFormat>自定义</PresentationFormat>
  <Paragraphs>268</Paragraphs>
  <Slides>27</Slides>
  <Notes>14</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b1983</dc:creator>
  <cp:lastModifiedBy>asus</cp:lastModifiedBy>
  <cp:revision>5</cp:revision>
  <dcterms:created xsi:type="dcterms:W3CDTF">2020-01-19T16:48:28Z</dcterms:created>
  <dcterms:modified xsi:type="dcterms:W3CDTF">2022-08-01T14:42:51Z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v1.0_mb_4FIuyvxApOq2VxOyHGOoRg==</vt:lpwstr>
  </property>
  <property fmtid="{D5CDD505-2E9C-101B-9397-08002B2CF9AE}" pid="4" name="ContentTypeId">
    <vt:lpwstr>0x0101006741FF759856EF44B15EB6BC7F83B238</vt:lpwstr>
  </property>
</Properties>
</file>