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6"/>
  </p:notesMasterIdLst>
  <p:handoutMasterIdLst>
    <p:handoutMasterId r:id="rId37"/>
  </p:handoutMasterIdLst>
  <p:sldIdLst>
    <p:sldId id="266" r:id="rId2"/>
    <p:sldId id="263" r:id="rId3"/>
    <p:sldId id="265" r:id="rId4"/>
    <p:sldId id="264" r:id="rId5"/>
    <p:sldId id="267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271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43" r:id="rId26"/>
    <p:sldId id="344" r:id="rId27"/>
    <p:sldId id="293" r:id="rId28"/>
    <p:sldId id="337" r:id="rId29"/>
    <p:sldId id="338" r:id="rId30"/>
    <p:sldId id="339" r:id="rId31"/>
    <p:sldId id="340" r:id="rId32"/>
    <p:sldId id="341" r:id="rId33"/>
    <p:sldId id="342" r:id="rId34"/>
    <p:sldId id="34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 佳伟" initials="吴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C6D6"/>
    <a:srgbClr val="344529"/>
    <a:srgbClr val="2B3922"/>
    <a:srgbClr val="2E3722"/>
    <a:srgbClr val="FCF7F1"/>
    <a:srgbClr val="B8D233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3366" autoAdjust="0"/>
  </p:normalViewPr>
  <p:slideViewPr>
    <p:cSldViewPr snapToGrid="0">
      <p:cViewPr>
        <p:scale>
          <a:sx n="66" d="100"/>
          <a:sy n="66" d="100"/>
        </p:scale>
        <p:origin x="1169" y="3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F5CA93-8106-4613-86A3-DAF5DE91A7D4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CFC67B1-0A96-4FD4-8F2C-032BF89CB554}">
      <dgm:prSet phldrT="[文本]"/>
      <dgm:spPr/>
      <dgm:t>
        <a:bodyPr/>
        <a:lstStyle/>
        <a:p>
          <a:r>
            <a:rPr lang="zh-CN" altLang="en-US" dirty="0"/>
            <a:t>区间</a:t>
          </a:r>
          <a:r>
            <a:rPr lang="en-US" altLang="zh-CN" dirty="0"/>
            <a:t>DP</a:t>
          </a:r>
          <a:endParaRPr lang="zh-CN" altLang="en-US" dirty="0"/>
        </a:p>
      </dgm:t>
    </dgm:pt>
    <dgm:pt modelId="{1B86A334-D3A6-4FCA-A611-DECB2298420F}" type="parTrans" cxnId="{0157CD5A-FE2A-4D2A-AA77-430BDFECD777}">
      <dgm:prSet/>
      <dgm:spPr/>
      <dgm:t>
        <a:bodyPr/>
        <a:lstStyle/>
        <a:p>
          <a:endParaRPr lang="zh-CN" altLang="en-US"/>
        </a:p>
      </dgm:t>
    </dgm:pt>
    <dgm:pt modelId="{445B64E9-50BA-4434-9878-AF2010CA31DE}" type="sibTrans" cxnId="{0157CD5A-FE2A-4D2A-AA77-430BDFECD777}">
      <dgm:prSet/>
      <dgm:spPr/>
      <dgm:t>
        <a:bodyPr/>
        <a:lstStyle/>
        <a:p>
          <a:endParaRPr lang="zh-CN" altLang="en-US"/>
        </a:p>
      </dgm:t>
    </dgm:pt>
    <dgm:pt modelId="{1B81682A-3D5F-4FCA-A08E-995D40EBB29F}">
      <dgm:prSet phldrT="[文本]"/>
      <dgm:spPr/>
      <dgm:t>
        <a:bodyPr/>
        <a:lstStyle/>
        <a:p>
          <a:r>
            <a:rPr lang="zh-CN" altLang="en-US" dirty="0"/>
            <a:t>状压</a:t>
          </a:r>
          <a:r>
            <a:rPr lang="en-US" altLang="zh-CN" dirty="0"/>
            <a:t>DP</a:t>
          </a:r>
          <a:endParaRPr lang="zh-CN" altLang="en-US" dirty="0"/>
        </a:p>
      </dgm:t>
    </dgm:pt>
    <dgm:pt modelId="{723897F8-2813-4D2B-BE7C-640F16A7D227}" type="parTrans" cxnId="{B6C1DD10-6004-4862-8D18-F57910E21533}">
      <dgm:prSet/>
      <dgm:spPr/>
      <dgm:t>
        <a:bodyPr/>
        <a:lstStyle/>
        <a:p>
          <a:endParaRPr lang="zh-CN" altLang="en-US"/>
        </a:p>
      </dgm:t>
    </dgm:pt>
    <dgm:pt modelId="{5B60CAD6-1BBE-49DE-8B5F-A9A314BB0A3D}" type="sibTrans" cxnId="{B6C1DD10-6004-4862-8D18-F57910E21533}">
      <dgm:prSet/>
      <dgm:spPr/>
      <dgm:t>
        <a:bodyPr/>
        <a:lstStyle/>
        <a:p>
          <a:endParaRPr lang="zh-CN" altLang="en-US"/>
        </a:p>
      </dgm:t>
    </dgm:pt>
    <dgm:pt modelId="{DBEAD212-D4A9-42EC-94D0-00ACED01E455}">
      <dgm:prSet phldrT="[文本]"/>
      <dgm:spPr/>
      <dgm:t>
        <a:bodyPr/>
        <a:lstStyle/>
        <a:p>
          <a:r>
            <a:rPr lang="zh-CN" altLang="en-US" dirty="0"/>
            <a:t>树形</a:t>
          </a:r>
          <a:r>
            <a:rPr lang="en-US" altLang="zh-CN" dirty="0"/>
            <a:t>DP</a:t>
          </a:r>
          <a:endParaRPr lang="zh-CN" altLang="en-US" dirty="0"/>
        </a:p>
      </dgm:t>
    </dgm:pt>
    <dgm:pt modelId="{A0A32905-85A2-4B02-A0EC-760933BF8E9B}" type="parTrans" cxnId="{5A4E3370-42F6-4E66-ABFF-ED8473AA683D}">
      <dgm:prSet/>
      <dgm:spPr/>
      <dgm:t>
        <a:bodyPr/>
        <a:lstStyle/>
        <a:p>
          <a:endParaRPr lang="zh-CN" altLang="en-US"/>
        </a:p>
      </dgm:t>
    </dgm:pt>
    <dgm:pt modelId="{3A71475D-98FE-4532-BED3-633BD1FBEE13}" type="sibTrans" cxnId="{5A4E3370-42F6-4E66-ABFF-ED8473AA683D}">
      <dgm:prSet/>
      <dgm:spPr/>
      <dgm:t>
        <a:bodyPr/>
        <a:lstStyle/>
        <a:p>
          <a:endParaRPr lang="zh-CN" altLang="en-US"/>
        </a:p>
      </dgm:t>
    </dgm:pt>
    <dgm:pt modelId="{661EA830-29D5-44A0-8ADF-40FE75EE32DD}">
      <dgm:prSet phldrT="[文本]"/>
      <dgm:spPr/>
      <dgm:t>
        <a:bodyPr/>
        <a:lstStyle/>
        <a:p>
          <a:r>
            <a:rPr lang="zh-CN" altLang="en-US" dirty="0"/>
            <a:t>数位</a:t>
          </a:r>
          <a:r>
            <a:rPr lang="en-US" altLang="zh-CN" dirty="0"/>
            <a:t>DP</a:t>
          </a:r>
          <a:endParaRPr lang="zh-CN" altLang="en-US" dirty="0"/>
        </a:p>
      </dgm:t>
    </dgm:pt>
    <dgm:pt modelId="{C62B91FA-2D56-440D-9BFE-CDF1CD85AB05}" type="parTrans" cxnId="{80F0F74F-34C9-40FA-A24B-E1F62E78848E}">
      <dgm:prSet/>
      <dgm:spPr/>
      <dgm:t>
        <a:bodyPr/>
        <a:lstStyle/>
        <a:p>
          <a:endParaRPr lang="zh-CN" altLang="en-US"/>
        </a:p>
      </dgm:t>
    </dgm:pt>
    <dgm:pt modelId="{AC60DCDF-EC9C-40F1-82FD-1B786945C42E}" type="sibTrans" cxnId="{80F0F74F-34C9-40FA-A24B-E1F62E78848E}">
      <dgm:prSet/>
      <dgm:spPr/>
      <dgm:t>
        <a:bodyPr/>
        <a:lstStyle/>
        <a:p>
          <a:endParaRPr lang="zh-CN" altLang="en-US"/>
        </a:p>
      </dgm:t>
    </dgm:pt>
    <dgm:pt modelId="{431FBD69-9A40-4DE8-80A6-02906134E323}" type="pres">
      <dgm:prSet presAssocID="{D9F5CA93-8106-4613-86A3-DAF5DE91A7D4}" presName="Name0" presStyleCnt="0">
        <dgm:presLayoutVars>
          <dgm:chMax val="7"/>
          <dgm:chPref val="7"/>
          <dgm:dir/>
        </dgm:presLayoutVars>
      </dgm:prSet>
      <dgm:spPr/>
    </dgm:pt>
    <dgm:pt modelId="{43DFDBFF-6833-4AE1-833B-68191B6C2EC7}" type="pres">
      <dgm:prSet presAssocID="{D9F5CA93-8106-4613-86A3-DAF5DE91A7D4}" presName="Name1" presStyleCnt="0"/>
      <dgm:spPr/>
    </dgm:pt>
    <dgm:pt modelId="{F419A140-FF22-4EC7-9803-27C8C40AD8AF}" type="pres">
      <dgm:prSet presAssocID="{D9F5CA93-8106-4613-86A3-DAF5DE91A7D4}" presName="cycle" presStyleCnt="0"/>
      <dgm:spPr/>
    </dgm:pt>
    <dgm:pt modelId="{B39E87EB-4549-4687-B412-85CE7688BD1B}" type="pres">
      <dgm:prSet presAssocID="{D9F5CA93-8106-4613-86A3-DAF5DE91A7D4}" presName="srcNode" presStyleLbl="node1" presStyleIdx="0" presStyleCnt="4"/>
      <dgm:spPr/>
    </dgm:pt>
    <dgm:pt modelId="{445D967F-D04F-4D49-B57F-D6D238C1D269}" type="pres">
      <dgm:prSet presAssocID="{D9F5CA93-8106-4613-86A3-DAF5DE91A7D4}" presName="conn" presStyleLbl="parChTrans1D2" presStyleIdx="0" presStyleCnt="1"/>
      <dgm:spPr/>
    </dgm:pt>
    <dgm:pt modelId="{1075C345-3978-4FAE-8CF2-EB24317E8EF2}" type="pres">
      <dgm:prSet presAssocID="{D9F5CA93-8106-4613-86A3-DAF5DE91A7D4}" presName="extraNode" presStyleLbl="node1" presStyleIdx="0" presStyleCnt="4"/>
      <dgm:spPr/>
    </dgm:pt>
    <dgm:pt modelId="{E06DB3E4-70DA-4355-BAE9-5B2D44C265D9}" type="pres">
      <dgm:prSet presAssocID="{D9F5CA93-8106-4613-86A3-DAF5DE91A7D4}" presName="dstNode" presStyleLbl="node1" presStyleIdx="0" presStyleCnt="4"/>
      <dgm:spPr/>
    </dgm:pt>
    <dgm:pt modelId="{1C452947-F85C-4310-8A1D-5048660B0173}" type="pres">
      <dgm:prSet presAssocID="{CCFC67B1-0A96-4FD4-8F2C-032BF89CB554}" presName="text_1" presStyleLbl="node1" presStyleIdx="0" presStyleCnt="4" custScaleX="100886">
        <dgm:presLayoutVars>
          <dgm:bulletEnabled val="1"/>
        </dgm:presLayoutVars>
      </dgm:prSet>
      <dgm:spPr/>
    </dgm:pt>
    <dgm:pt modelId="{746B8F32-065A-4285-BA94-C4152C4492FD}" type="pres">
      <dgm:prSet presAssocID="{CCFC67B1-0A96-4FD4-8F2C-032BF89CB554}" presName="accent_1" presStyleCnt="0"/>
      <dgm:spPr/>
    </dgm:pt>
    <dgm:pt modelId="{ADD8480D-3E88-4956-BF1D-FED2AD42ED56}" type="pres">
      <dgm:prSet presAssocID="{CCFC67B1-0A96-4FD4-8F2C-032BF89CB554}" presName="accentRepeatNode" presStyleLbl="solidFgAcc1" presStyleIdx="0" presStyleCnt="4"/>
      <dgm:spPr/>
    </dgm:pt>
    <dgm:pt modelId="{5DACDD67-9E84-4855-88A2-26F550234BB4}" type="pres">
      <dgm:prSet presAssocID="{1B81682A-3D5F-4FCA-A08E-995D40EBB29F}" presName="text_2" presStyleLbl="node1" presStyleIdx="1" presStyleCnt="4">
        <dgm:presLayoutVars>
          <dgm:bulletEnabled val="1"/>
        </dgm:presLayoutVars>
      </dgm:prSet>
      <dgm:spPr/>
    </dgm:pt>
    <dgm:pt modelId="{3155DCFF-045A-4AA6-AC5E-A8A07545B652}" type="pres">
      <dgm:prSet presAssocID="{1B81682A-3D5F-4FCA-A08E-995D40EBB29F}" presName="accent_2" presStyleCnt="0"/>
      <dgm:spPr/>
    </dgm:pt>
    <dgm:pt modelId="{B6881737-963A-417C-BF1B-2A0C66D20FA2}" type="pres">
      <dgm:prSet presAssocID="{1B81682A-3D5F-4FCA-A08E-995D40EBB29F}" presName="accentRepeatNode" presStyleLbl="solidFgAcc1" presStyleIdx="1" presStyleCnt="4" custLinFactNeighborX="-4279" custLinFactNeighborY="7948"/>
      <dgm:spPr/>
    </dgm:pt>
    <dgm:pt modelId="{14ABFB8C-AC16-4BBD-8DD8-52BB6AAC9C09}" type="pres">
      <dgm:prSet presAssocID="{DBEAD212-D4A9-42EC-94D0-00ACED01E455}" presName="text_3" presStyleLbl="node1" presStyleIdx="2" presStyleCnt="4">
        <dgm:presLayoutVars>
          <dgm:bulletEnabled val="1"/>
        </dgm:presLayoutVars>
      </dgm:prSet>
      <dgm:spPr/>
    </dgm:pt>
    <dgm:pt modelId="{E9ECDF88-9753-4861-ABF5-4F4BAAD7BBB8}" type="pres">
      <dgm:prSet presAssocID="{DBEAD212-D4A9-42EC-94D0-00ACED01E455}" presName="accent_3" presStyleCnt="0"/>
      <dgm:spPr/>
    </dgm:pt>
    <dgm:pt modelId="{29BB6299-7501-48FB-8A69-E781323E06EF}" type="pres">
      <dgm:prSet presAssocID="{DBEAD212-D4A9-42EC-94D0-00ACED01E455}" presName="accentRepeatNode" presStyleLbl="solidFgAcc1" presStyleIdx="2" presStyleCnt="4"/>
      <dgm:spPr/>
    </dgm:pt>
    <dgm:pt modelId="{8CD877F9-93FD-47D9-BE64-ED9B1742A4E8}" type="pres">
      <dgm:prSet presAssocID="{661EA830-29D5-44A0-8ADF-40FE75EE32DD}" presName="text_4" presStyleLbl="node1" presStyleIdx="3" presStyleCnt="4">
        <dgm:presLayoutVars>
          <dgm:bulletEnabled val="1"/>
        </dgm:presLayoutVars>
      </dgm:prSet>
      <dgm:spPr/>
    </dgm:pt>
    <dgm:pt modelId="{9A0FCDA9-D7EC-4A13-A53B-EF0F653F7501}" type="pres">
      <dgm:prSet presAssocID="{661EA830-29D5-44A0-8ADF-40FE75EE32DD}" presName="accent_4" presStyleCnt="0"/>
      <dgm:spPr/>
    </dgm:pt>
    <dgm:pt modelId="{193FE426-FD0A-44EE-8A56-0C80A16E837A}" type="pres">
      <dgm:prSet presAssocID="{661EA830-29D5-44A0-8ADF-40FE75EE32DD}" presName="accentRepeatNode" presStyleLbl="solidFgAcc1" presStyleIdx="3" presStyleCnt="4"/>
      <dgm:spPr/>
    </dgm:pt>
  </dgm:ptLst>
  <dgm:cxnLst>
    <dgm:cxn modelId="{B6C1DD10-6004-4862-8D18-F57910E21533}" srcId="{D9F5CA93-8106-4613-86A3-DAF5DE91A7D4}" destId="{1B81682A-3D5F-4FCA-A08E-995D40EBB29F}" srcOrd="1" destOrd="0" parTransId="{723897F8-2813-4D2B-BE7C-640F16A7D227}" sibTransId="{5B60CAD6-1BBE-49DE-8B5F-A9A314BB0A3D}"/>
    <dgm:cxn modelId="{5174971B-D265-4E63-98A9-99391DC1F92D}" type="presOf" srcId="{445B64E9-50BA-4434-9878-AF2010CA31DE}" destId="{445D967F-D04F-4D49-B57F-D6D238C1D269}" srcOrd="0" destOrd="0" presId="urn:microsoft.com/office/officeart/2008/layout/VerticalCurvedList"/>
    <dgm:cxn modelId="{85BAB864-A62F-4FB2-A2D6-38BD32A5EB26}" type="presOf" srcId="{CCFC67B1-0A96-4FD4-8F2C-032BF89CB554}" destId="{1C452947-F85C-4310-8A1D-5048660B0173}" srcOrd="0" destOrd="0" presId="urn:microsoft.com/office/officeart/2008/layout/VerticalCurvedList"/>
    <dgm:cxn modelId="{80F0F74F-34C9-40FA-A24B-E1F62E78848E}" srcId="{D9F5CA93-8106-4613-86A3-DAF5DE91A7D4}" destId="{661EA830-29D5-44A0-8ADF-40FE75EE32DD}" srcOrd="3" destOrd="0" parTransId="{C62B91FA-2D56-440D-9BFE-CDF1CD85AB05}" sibTransId="{AC60DCDF-EC9C-40F1-82FD-1B786945C42E}"/>
    <dgm:cxn modelId="{5A4E3370-42F6-4E66-ABFF-ED8473AA683D}" srcId="{D9F5CA93-8106-4613-86A3-DAF5DE91A7D4}" destId="{DBEAD212-D4A9-42EC-94D0-00ACED01E455}" srcOrd="2" destOrd="0" parTransId="{A0A32905-85A2-4B02-A0EC-760933BF8E9B}" sibTransId="{3A71475D-98FE-4532-BED3-633BD1FBEE13}"/>
    <dgm:cxn modelId="{0157CD5A-FE2A-4D2A-AA77-430BDFECD777}" srcId="{D9F5CA93-8106-4613-86A3-DAF5DE91A7D4}" destId="{CCFC67B1-0A96-4FD4-8F2C-032BF89CB554}" srcOrd="0" destOrd="0" parTransId="{1B86A334-D3A6-4FCA-A611-DECB2298420F}" sibTransId="{445B64E9-50BA-4434-9878-AF2010CA31DE}"/>
    <dgm:cxn modelId="{A44A7B7D-F958-47E0-9F0F-02B2675DFB60}" type="presOf" srcId="{1B81682A-3D5F-4FCA-A08E-995D40EBB29F}" destId="{5DACDD67-9E84-4855-88A2-26F550234BB4}" srcOrd="0" destOrd="0" presId="urn:microsoft.com/office/officeart/2008/layout/VerticalCurvedList"/>
    <dgm:cxn modelId="{E5D53E9C-BAB4-4972-9C07-C3CC2A635E89}" type="presOf" srcId="{661EA830-29D5-44A0-8ADF-40FE75EE32DD}" destId="{8CD877F9-93FD-47D9-BE64-ED9B1742A4E8}" srcOrd="0" destOrd="0" presId="urn:microsoft.com/office/officeart/2008/layout/VerticalCurvedList"/>
    <dgm:cxn modelId="{D6105AFA-F72F-4E97-B242-4E7BEA513390}" type="presOf" srcId="{D9F5CA93-8106-4613-86A3-DAF5DE91A7D4}" destId="{431FBD69-9A40-4DE8-80A6-02906134E323}" srcOrd="0" destOrd="0" presId="urn:microsoft.com/office/officeart/2008/layout/VerticalCurvedList"/>
    <dgm:cxn modelId="{AD9CABFA-2DA7-4933-9826-EAFA186911DA}" type="presOf" srcId="{DBEAD212-D4A9-42EC-94D0-00ACED01E455}" destId="{14ABFB8C-AC16-4BBD-8DD8-52BB6AAC9C09}" srcOrd="0" destOrd="0" presId="urn:microsoft.com/office/officeart/2008/layout/VerticalCurvedList"/>
    <dgm:cxn modelId="{FB3FE6BB-F91B-4C6D-A90C-B50DC9BA60A3}" type="presParOf" srcId="{431FBD69-9A40-4DE8-80A6-02906134E323}" destId="{43DFDBFF-6833-4AE1-833B-68191B6C2EC7}" srcOrd="0" destOrd="0" presId="urn:microsoft.com/office/officeart/2008/layout/VerticalCurvedList"/>
    <dgm:cxn modelId="{B7908B60-CDCD-428E-85DA-0ACBD3EB4A27}" type="presParOf" srcId="{43DFDBFF-6833-4AE1-833B-68191B6C2EC7}" destId="{F419A140-FF22-4EC7-9803-27C8C40AD8AF}" srcOrd="0" destOrd="0" presId="urn:microsoft.com/office/officeart/2008/layout/VerticalCurvedList"/>
    <dgm:cxn modelId="{EE0220DD-BF0F-4F5E-B04A-9B29A44CBC78}" type="presParOf" srcId="{F419A140-FF22-4EC7-9803-27C8C40AD8AF}" destId="{B39E87EB-4549-4687-B412-85CE7688BD1B}" srcOrd="0" destOrd="0" presId="urn:microsoft.com/office/officeart/2008/layout/VerticalCurvedList"/>
    <dgm:cxn modelId="{164A64E3-2DCA-4ADD-880A-320413FC473E}" type="presParOf" srcId="{F419A140-FF22-4EC7-9803-27C8C40AD8AF}" destId="{445D967F-D04F-4D49-B57F-D6D238C1D269}" srcOrd="1" destOrd="0" presId="urn:microsoft.com/office/officeart/2008/layout/VerticalCurvedList"/>
    <dgm:cxn modelId="{9A0AB651-7E78-456E-A439-9D57B6D33306}" type="presParOf" srcId="{F419A140-FF22-4EC7-9803-27C8C40AD8AF}" destId="{1075C345-3978-4FAE-8CF2-EB24317E8EF2}" srcOrd="2" destOrd="0" presId="urn:microsoft.com/office/officeart/2008/layout/VerticalCurvedList"/>
    <dgm:cxn modelId="{E8546C66-7105-4104-A3BE-3DCCE6D4ED5A}" type="presParOf" srcId="{F419A140-FF22-4EC7-9803-27C8C40AD8AF}" destId="{E06DB3E4-70DA-4355-BAE9-5B2D44C265D9}" srcOrd="3" destOrd="0" presId="urn:microsoft.com/office/officeart/2008/layout/VerticalCurvedList"/>
    <dgm:cxn modelId="{651A4CBF-1D02-4500-852E-DD4393B7AE58}" type="presParOf" srcId="{43DFDBFF-6833-4AE1-833B-68191B6C2EC7}" destId="{1C452947-F85C-4310-8A1D-5048660B0173}" srcOrd="1" destOrd="0" presId="urn:microsoft.com/office/officeart/2008/layout/VerticalCurvedList"/>
    <dgm:cxn modelId="{D29E60A0-4F02-4366-9687-878B31696B37}" type="presParOf" srcId="{43DFDBFF-6833-4AE1-833B-68191B6C2EC7}" destId="{746B8F32-065A-4285-BA94-C4152C4492FD}" srcOrd="2" destOrd="0" presId="urn:microsoft.com/office/officeart/2008/layout/VerticalCurvedList"/>
    <dgm:cxn modelId="{DB766019-A40D-4E00-85F0-7958A913EA66}" type="presParOf" srcId="{746B8F32-065A-4285-BA94-C4152C4492FD}" destId="{ADD8480D-3E88-4956-BF1D-FED2AD42ED56}" srcOrd="0" destOrd="0" presId="urn:microsoft.com/office/officeart/2008/layout/VerticalCurvedList"/>
    <dgm:cxn modelId="{8CA6EF7D-D5D1-4BC6-9946-6A175F62F020}" type="presParOf" srcId="{43DFDBFF-6833-4AE1-833B-68191B6C2EC7}" destId="{5DACDD67-9E84-4855-88A2-26F550234BB4}" srcOrd="3" destOrd="0" presId="urn:microsoft.com/office/officeart/2008/layout/VerticalCurvedList"/>
    <dgm:cxn modelId="{443BC64D-5C27-4E15-9DD3-7D5DCFEB26BD}" type="presParOf" srcId="{43DFDBFF-6833-4AE1-833B-68191B6C2EC7}" destId="{3155DCFF-045A-4AA6-AC5E-A8A07545B652}" srcOrd="4" destOrd="0" presId="urn:microsoft.com/office/officeart/2008/layout/VerticalCurvedList"/>
    <dgm:cxn modelId="{8E484F4E-54C7-4453-B993-A1FB5D2E6856}" type="presParOf" srcId="{3155DCFF-045A-4AA6-AC5E-A8A07545B652}" destId="{B6881737-963A-417C-BF1B-2A0C66D20FA2}" srcOrd="0" destOrd="0" presId="urn:microsoft.com/office/officeart/2008/layout/VerticalCurvedList"/>
    <dgm:cxn modelId="{258047FB-A80F-443D-832F-F876EF8D7AAD}" type="presParOf" srcId="{43DFDBFF-6833-4AE1-833B-68191B6C2EC7}" destId="{14ABFB8C-AC16-4BBD-8DD8-52BB6AAC9C09}" srcOrd="5" destOrd="0" presId="urn:microsoft.com/office/officeart/2008/layout/VerticalCurvedList"/>
    <dgm:cxn modelId="{934CF5E2-3088-4144-AAF0-87D87E93D7CC}" type="presParOf" srcId="{43DFDBFF-6833-4AE1-833B-68191B6C2EC7}" destId="{E9ECDF88-9753-4861-ABF5-4F4BAAD7BBB8}" srcOrd="6" destOrd="0" presId="urn:microsoft.com/office/officeart/2008/layout/VerticalCurvedList"/>
    <dgm:cxn modelId="{15FF1FDE-1FA3-487B-AECE-65B9691915C4}" type="presParOf" srcId="{E9ECDF88-9753-4861-ABF5-4F4BAAD7BBB8}" destId="{29BB6299-7501-48FB-8A69-E781323E06EF}" srcOrd="0" destOrd="0" presId="urn:microsoft.com/office/officeart/2008/layout/VerticalCurvedList"/>
    <dgm:cxn modelId="{48ADFDCB-6711-4EC8-9563-6191E1477EAE}" type="presParOf" srcId="{43DFDBFF-6833-4AE1-833B-68191B6C2EC7}" destId="{8CD877F9-93FD-47D9-BE64-ED9B1742A4E8}" srcOrd="7" destOrd="0" presId="urn:microsoft.com/office/officeart/2008/layout/VerticalCurvedList"/>
    <dgm:cxn modelId="{DA9CF3A6-EF0F-4032-92C2-7CA2DE3876C7}" type="presParOf" srcId="{43DFDBFF-6833-4AE1-833B-68191B6C2EC7}" destId="{9A0FCDA9-D7EC-4A13-A53B-EF0F653F7501}" srcOrd="8" destOrd="0" presId="urn:microsoft.com/office/officeart/2008/layout/VerticalCurvedList"/>
    <dgm:cxn modelId="{AAEEC5B7-29B2-454D-B88F-FE6217F71F82}" type="presParOf" srcId="{9A0FCDA9-D7EC-4A13-A53B-EF0F653F7501}" destId="{193FE426-FD0A-44EE-8A56-0C80A16E837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5D967F-D04F-4D49-B57F-D6D238C1D269}">
      <dsp:nvSpPr>
        <dsp:cNvPr id="0" name=""/>
        <dsp:cNvSpPr/>
      </dsp:nvSpPr>
      <dsp:spPr>
        <a:xfrm>
          <a:off x="-6183998" y="-943235"/>
          <a:ext cx="7339004" cy="7339004"/>
        </a:xfrm>
        <a:prstGeom prst="blockArc">
          <a:avLst>
            <a:gd name="adj1" fmla="val 18900000"/>
            <a:gd name="adj2" fmla="val 2700000"/>
            <a:gd name="adj3" fmla="val 294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52947-F85C-4310-8A1D-5048660B0173}">
      <dsp:nvSpPr>
        <dsp:cNvPr id="0" name=""/>
        <dsp:cNvSpPr/>
      </dsp:nvSpPr>
      <dsp:spPr>
        <a:xfrm>
          <a:off x="558159" y="419190"/>
          <a:ext cx="8517900" cy="8388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65812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/>
            <a:t>区间</a:t>
          </a:r>
          <a:r>
            <a:rPr lang="en-US" altLang="zh-CN" sz="4000" kern="1200" dirty="0"/>
            <a:t>DP</a:t>
          </a:r>
          <a:endParaRPr lang="zh-CN" altLang="en-US" sz="4000" kern="1200" dirty="0"/>
        </a:p>
      </dsp:txBody>
      <dsp:txXfrm>
        <a:off x="558159" y="419190"/>
        <a:ext cx="8517900" cy="838817"/>
      </dsp:txXfrm>
    </dsp:sp>
    <dsp:sp modelId="{ADD8480D-3E88-4956-BF1D-FED2AD42ED56}">
      <dsp:nvSpPr>
        <dsp:cNvPr id="0" name=""/>
        <dsp:cNvSpPr/>
      </dsp:nvSpPr>
      <dsp:spPr>
        <a:xfrm>
          <a:off x="71301" y="314338"/>
          <a:ext cx="1048522" cy="10485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ACDD67-9E84-4855-88A2-26F550234BB4}">
      <dsp:nvSpPr>
        <dsp:cNvPr id="0" name=""/>
        <dsp:cNvSpPr/>
      </dsp:nvSpPr>
      <dsp:spPr>
        <a:xfrm>
          <a:off x="1076476" y="1677635"/>
          <a:ext cx="7962181" cy="8388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65812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/>
            <a:t>状压</a:t>
          </a:r>
          <a:r>
            <a:rPr lang="en-US" altLang="zh-CN" sz="4000" kern="1200" dirty="0"/>
            <a:t>DP</a:t>
          </a:r>
          <a:endParaRPr lang="zh-CN" altLang="en-US" sz="4000" kern="1200" dirty="0"/>
        </a:p>
      </dsp:txBody>
      <dsp:txXfrm>
        <a:off x="1076476" y="1677635"/>
        <a:ext cx="7962181" cy="838817"/>
      </dsp:txXfrm>
    </dsp:sp>
    <dsp:sp modelId="{B6881737-963A-417C-BF1B-2A0C66D20FA2}">
      <dsp:nvSpPr>
        <dsp:cNvPr id="0" name=""/>
        <dsp:cNvSpPr/>
      </dsp:nvSpPr>
      <dsp:spPr>
        <a:xfrm>
          <a:off x="507348" y="1656119"/>
          <a:ext cx="1048522" cy="10485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BFB8C-AC16-4BBD-8DD8-52BB6AAC9C09}">
      <dsp:nvSpPr>
        <dsp:cNvPr id="0" name=""/>
        <dsp:cNvSpPr/>
      </dsp:nvSpPr>
      <dsp:spPr>
        <a:xfrm>
          <a:off x="1076476" y="2936079"/>
          <a:ext cx="7962181" cy="8388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65812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/>
            <a:t>树形</a:t>
          </a:r>
          <a:r>
            <a:rPr lang="en-US" altLang="zh-CN" sz="4000" kern="1200" dirty="0"/>
            <a:t>DP</a:t>
          </a:r>
          <a:endParaRPr lang="zh-CN" altLang="en-US" sz="4000" kern="1200" dirty="0"/>
        </a:p>
      </dsp:txBody>
      <dsp:txXfrm>
        <a:off x="1076476" y="2936079"/>
        <a:ext cx="7962181" cy="838817"/>
      </dsp:txXfrm>
    </dsp:sp>
    <dsp:sp modelId="{29BB6299-7501-48FB-8A69-E781323E06EF}">
      <dsp:nvSpPr>
        <dsp:cNvPr id="0" name=""/>
        <dsp:cNvSpPr/>
      </dsp:nvSpPr>
      <dsp:spPr>
        <a:xfrm>
          <a:off x="552215" y="2831227"/>
          <a:ext cx="1048522" cy="10485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D877F9-93FD-47D9-BE64-ED9B1742A4E8}">
      <dsp:nvSpPr>
        <dsp:cNvPr id="0" name=""/>
        <dsp:cNvSpPr/>
      </dsp:nvSpPr>
      <dsp:spPr>
        <a:xfrm>
          <a:off x="595562" y="4194524"/>
          <a:ext cx="8443094" cy="8388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65812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/>
            <a:t>数位</a:t>
          </a:r>
          <a:r>
            <a:rPr lang="en-US" altLang="zh-CN" sz="4000" kern="1200" dirty="0"/>
            <a:t>DP</a:t>
          </a:r>
          <a:endParaRPr lang="zh-CN" altLang="en-US" sz="4000" kern="1200" dirty="0"/>
        </a:p>
      </dsp:txBody>
      <dsp:txXfrm>
        <a:off x="595562" y="4194524"/>
        <a:ext cx="8443094" cy="838817"/>
      </dsp:txXfrm>
    </dsp:sp>
    <dsp:sp modelId="{193FE426-FD0A-44EE-8A56-0C80A16E837A}">
      <dsp:nvSpPr>
        <dsp:cNvPr id="0" name=""/>
        <dsp:cNvSpPr/>
      </dsp:nvSpPr>
      <dsp:spPr>
        <a:xfrm>
          <a:off x="71301" y="4089672"/>
          <a:ext cx="1048522" cy="10485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2020/2/5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2020/2/5</a:t>
            </a: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57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47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F072-75C7-44FC-8C73-D7DEB070128D}" type="datetime1">
              <a:rPr lang="zh-CN" altLang="en-US" smtClean="0"/>
              <a:t>2023/8/16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BDC0-C26A-4ED8-9FCC-9BB02853F167}" type="datetime1">
              <a:rPr lang="zh-CN" altLang="en-US" smtClean="0"/>
              <a:t>2023/8/16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50437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BDC0-C26A-4ED8-9FCC-9BB02853F167}" type="datetime1">
              <a:rPr lang="zh-CN" altLang="en-US" smtClean="0"/>
              <a:t>2023/8/16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7584201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BDC0-C26A-4ED8-9FCC-9BB02853F167}" type="datetime1">
              <a:rPr lang="zh-CN" altLang="en-US" smtClean="0"/>
              <a:t>2023/8/16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6787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BDC0-C26A-4ED8-9FCC-9BB02853F167}" type="datetime1">
              <a:rPr lang="zh-CN" altLang="en-US" smtClean="0"/>
              <a:t>2023/8/16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9763809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BDC0-C26A-4ED8-9FCC-9BB02853F167}" type="datetime1">
              <a:rPr lang="zh-CN" altLang="en-US" smtClean="0"/>
              <a:t>2023/8/16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36361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116B61-8AFC-4CC4-AF95-DF5E2C758192}" type="datetime1">
              <a:rPr lang="zh-CN" altLang="en-US" smtClean="0"/>
              <a:t>2023/8/16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98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BDC0-C26A-4ED8-9FCC-9BB02853F167}" type="datetime1">
              <a:rPr lang="zh-CN" altLang="en-US" smtClean="0"/>
              <a:t>2023/8/16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78170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9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C77E-1F96-468D-8A96-547A00E1EDB4}" type="datetime1">
              <a:rPr lang="en-US" altLang="zh-CN" smtClean="0"/>
              <a:t>8/16/2023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7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9DB2AB6-BB70-4453-B002-DB059848ADBB}" type="datetime1">
              <a:rPr lang="zh-CN" altLang="en-US" smtClean="0"/>
              <a:t>2023/8/16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4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E3B7C30-D6FF-4D1D-BAA3-30D9C62DC2C2}" type="datetime1">
              <a:rPr lang="zh-CN" altLang="en-US" smtClean="0"/>
              <a:t>2023/8/16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6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1A083C-3DF1-4D7D-B8C7-92909521157B}" type="datetime1">
              <a:rPr lang="zh-CN" altLang="en-US" smtClean="0"/>
              <a:t>2023/8/16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2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40E74A-E5D1-48E6-803A-2F186739B7B8}" type="datetime1">
              <a:rPr lang="zh-CN" altLang="en-US" smtClean="0"/>
              <a:t>2023/8/16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5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BDC0-C26A-4ED8-9FCC-9BB02853F167}" type="datetime1">
              <a:rPr lang="zh-CN" altLang="en-US" smtClean="0"/>
              <a:t>2023/8/16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85332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BDC0-C26A-4ED8-9FCC-9BB02853F167}" type="datetime1">
              <a:rPr lang="zh-CN" altLang="en-US" smtClean="0"/>
              <a:t>2023/8/16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1244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7BDC0-C26A-4ED8-9FCC-9BB02853F167}" type="datetime1">
              <a:rPr lang="zh-CN" altLang="en-US" smtClean="0"/>
              <a:t>2023/8/16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2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forces.com/gym/103470/problem/H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422DD9F-952C-4C73-BDD8-338E4D869514}"/>
              </a:ext>
            </a:extLst>
          </p:cNvPr>
          <p:cNvSpPr txBox="1"/>
          <p:nvPr/>
        </p:nvSpPr>
        <p:spPr>
          <a:xfrm>
            <a:off x="1044406" y="504825"/>
            <a:ext cx="1969728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solidFill>
                  <a:srgbClr val="5CC6D6"/>
                </a:solidFill>
              </a:rPr>
              <a:t>动态规划</a:t>
            </a:r>
            <a:endParaRPr lang="en-US" altLang="zh-CN" sz="9600" dirty="0">
              <a:solidFill>
                <a:srgbClr val="5CC6D6"/>
              </a:solidFill>
            </a:endParaRPr>
          </a:p>
          <a:p>
            <a:endParaRPr lang="zh-CN" altLang="en-US" sz="8800" dirty="0">
              <a:solidFill>
                <a:srgbClr val="5CC6D6"/>
              </a:solidFill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5FCC267F-285E-4231-8191-C4DD267B0336}"/>
              </a:ext>
            </a:extLst>
          </p:cNvPr>
          <p:cNvSpPr txBox="1">
            <a:spLocks/>
          </p:cNvSpPr>
          <p:nvPr/>
        </p:nvSpPr>
        <p:spPr>
          <a:xfrm>
            <a:off x="6019800" y="3971925"/>
            <a:ext cx="4391026" cy="819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武理    吴佳伟</a:t>
            </a:r>
            <a:endParaRPr lang="zh-CN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AC4BB6-83E3-4803-8747-B963C819368E}"/>
              </a:ext>
            </a:extLst>
          </p:cNvPr>
          <p:cNvSpPr/>
          <p:nvPr/>
        </p:nvSpPr>
        <p:spPr>
          <a:xfrm>
            <a:off x="5035310" y="2767401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武汉暑期集训</a:t>
            </a:r>
          </a:p>
        </p:txBody>
      </p:sp>
    </p:spTree>
    <p:extLst>
      <p:ext uri="{BB962C8B-B14F-4D97-AF65-F5344CB8AC3E}">
        <p14:creationId xmlns:p14="http://schemas.microsoft.com/office/powerpoint/2010/main" val="675472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39A504D-9DC2-4A74-8293-0AA6AA994701}"/>
              </a:ext>
            </a:extLst>
          </p:cNvPr>
          <p:cNvSpPr/>
          <p:nvPr/>
        </p:nvSpPr>
        <p:spPr>
          <a:xfrm>
            <a:off x="2438402" y="2162175"/>
            <a:ext cx="500379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9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状压</a:t>
            </a:r>
            <a:r>
              <a:rPr lang="en-US" altLang="zh-CN" sz="9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DP</a:t>
            </a:r>
            <a:endParaRPr lang="zh-CN" altLang="en-US" sz="9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图形 6" descr="指向右边的反手食指">
            <a:extLst>
              <a:ext uri="{FF2B5EF4-FFF2-40B4-BE49-F238E27FC236}">
                <a16:creationId xmlns:a16="http://schemas.microsoft.com/office/drawing/2014/main" id="{DF92645B-A9DF-4612-8020-CE2BB661ED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751" y="2341185"/>
            <a:ext cx="1390650" cy="13906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C3ECA0C-F448-4E00-8065-8E4F05BBEE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175" y="4295775"/>
            <a:ext cx="1828799" cy="18287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01370CA-F3B9-444F-95CA-D5B98ED672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6725" y="4295774"/>
            <a:ext cx="197167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58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状压</a:t>
            </a:r>
            <a:r>
              <a:rPr lang="en-US" altLang="zh-CN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DP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E5AD4D2-85DD-638A-3AD8-37F485D81B51}"/>
              </a:ext>
            </a:extLst>
          </p:cNvPr>
          <p:cNvSpPr txBox="1"/>
          <p:nvPr/>
        </p:nvSpPr>
        <p:spPr>
          <a:xfrm>
            <a:off x="1297516" y="1976095"/>
            <a:ext cx="1024678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在</a:t>
            </a:r>
            <a:r>
              <a:rPr lang="en-US" altLang="zh-CN" sz="3200" dirty="0"/>
              <a:t> n*n</a:t>
            </a:r>
            <a:r>
              <a:rPr lang="zh-CN" altLang="en-US" sz="3200" dirty="0"/>
              <a:t> 的棋盘里面放 </a:t>
            </a:r>
            <a:r>
              <a:rPr lang="en-US" altLang="zh-CN" sz="3200" dirty="0"/>
              <a:t>k </a:t>
            </a:r>
            <a:r>
              <a:rPr lang="zh-CN" altLang="en-US" sz="3200" dirty="0"/>
              <a:t>个国王（</a:t>
            </a:r>
            <a:r>
              <a:rPr lang="en-US" altLang="zh-CN" sz="3200" dirty="0"/>
              <a:t>1 &lt;= n &lt;= 9,k&lt;=n*n</a:t>
            </a:r>
            <a:r>
              <a:rPr lang="zh-CN" altLang="en-US" sz="3200" dirty="0"/>
              <a:t>），使他们互不攻击，共有多少种摆放方案。</a:t>
            </a:r>
          </a:p>
          <a:p>
            <a:r>
              <a:rPr lang="zh-CN" altLang="en-US" sz="3200" dirty="0"/>
              <a:t>国王能攻击到它上下左右，以及左上左下右上右下八个方向上附近的各一个格子，共 </a:t>
            </a:r>
            <a:r>
              <a:rPr lang="en-US" altLang="zh-CN" sz="3200" dirty="0"/>
              <a:t>8 </a:t>
            </a:r>
            <a:r>
              <a:rPr lang="zh-CN" altLang="en-US" sz="3200" dirty="0"/>
              <a:t>个格子。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3C6683-CEE6-5C3F-39B4-7D30D459F0CD}"/>
              </a:ext>
            </a:extLst>
          </p:cNvPr>
          <p:cNvSpPr/>
          <p:nvPr/>
        </p:nvSpPr>
        <p:spPr>
          <a:xfrm>
            <a:off x="551286" y="3943066"/>
            <a:ext cx="957389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动态规划问题求解的两个关键：状态定义，状态转移</a:t>
            </a:r>
          </a:p>
        </p:txBody>
      </p:sp>
    </p:spTree>
    <p:extLst>
      <p:ext uri="{BB962C8B-B14F-4D97-AF65-F5344CB8AC3E}">
        <p14:creationId xmlns:p14="http://schemas.microsoft.com/office/powerpoint/2010/main" val="2491321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状压</a:t>
            </a:r>
            <a:r>
              <a:rPr lang="en-US" altLang="zh-CN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DP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F369BB-31B8-254A-F248-D2311C5C164E}"/>
              </a:ext>
            </a:extLst>
          </p:cNvPr>
          <p:cNvSpPr txBox="1"/>
          <p:nvPr/>
        </p:nvSpPr>
        <p:spPr>
          <a:xfrm>
            <a:off x="752476" y="1868462"/>
            <a:ext cx="1099185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这里我们就可以用一个新的方法表示行和列的状态：数字。考虑任何一个十进制数都可以转化成一个二进制数，而一行的状态就可以表示成这样</a:t>
            </a:r>
            <a:r>
              <a:rPr lang="en-US" altLang="zh-CN" sz="2800" dirty="0"/>
              <a:t>——</a:t>
            </a:r>
            <a:r>
              <a:rPr lang="zh-CN" altLang="en-US" sz="2800" dirty="0"/>
              <a:t>例如：</a:t>
            </a:r>
          </a:p>
          <a:p>
            <a:r>
              <a:rPr lang="en-US" altLang="zh-CN" sz="2800" dirty="0"/>
              <a:t>1010</a:t>
            </a:r>
          </a:p>
          <a:p>
            <a:r>
              <a:rPr lang="zh-CN" altLang="en-US" sz="2800" dirty="0"/>
              <a:t>就表示：这一行的第一个格子没有国王，第二个格子放了国王，第三个格子没有放国王，第四个格子放了国王（注意，格子从左到右的顺序是与二进制从左到右的顺序相反的，因为真正在程序进行处理的时候就像是这样的）。而这个二进制下的数就可以转化成十进制：</a:t>
            </a:r>
          </a:p>
          <a:p>
            <a:r>
              <a:rPr lang="en-US" altLang="zh-CN" sz="2800" dirty="0"/>
              <a:t>10</a:t>
            </a:r>
          </a:p>
          <a:p>
            <a:r>
              <a:rPr lang="zh-CN" altLang="en-US" sz="2800" dirty="0"/>
              <a:t>于是，我们的三个状态就有了：第几行（用</a:t>
            </a:r>
            <a:r>
              <a:rPr lang="en-US" altLang="zh-CN" sz="2800" dirty="0" err="1"/>
              <a:t>i</a:t>
            </a:r>
            <a:r>
              <a:rPr lang="zh-CN" altLang="en-US" sz="2800" dirty="0"/>
              <a:t>表示）、此行放什么状态（用</a:t>
            </a:r>
            <a:r>
              <a:rPr lang="en-US" altLang="zh-CN" sz="2800" dirty="0"/>
              <a:t>j</a:t>
            </a:r>
            <a:r>
              <a:rPr lang="zh-CN" altLang="en-US" sz="2800" dirty="0"/>
              <a:t>表示）、包括这一行已经使用了的国王数（用</a:t>
            </a:r>
            <a:r>
              <a:rPr lang="en-US" altLang="zh-CN" sz="2800" dirty="0"/>
              <a:t>s</a:t>
            </a:r>
            <a:r>
              <a:rPr lang="zh-CN" altLang="en-US" sz="2800" dirty="0"/>
              <a:t>表示）</a:t>
            </a:r>
          </a:p>
        </p:txBody>
      </p:sp>
    </p:spTree>
    <p:extLst>
      <p:ext uri="{BB962C8B-B14F-4D97-AF65-F5344CB8AC3E}">
        <p14:creationId xmlns:p14="http://schemas.microsoft.com/office/powerpoint/2010/main" val="201948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状压</a:t>
            </a:r>
            <a:r>
              <a:rPr lang="en-US" altLang="zh-CN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DP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D1DDAD-45A2-CFC5-D95B-CBF02E72B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4061" y="2325886"/>
            <a:ext cx="12846489" cy="378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94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状压</a:t>
            </a:r>
            <a:r>
              <a:rPr lang="en-US" altLang="zh-CN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DP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E9B63C-B306-54BF-CCB0-0824DFF9A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6219" y="1685555"/>
            <a:ext cx="13824790" cy="467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96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状压</a:t>
            </a:r>
            <a:r>
              <a:rPr lang="en-US" altLang="zh-CN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DP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B9AA33-054F-E36E-CCED-837E605AA6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68339" y="1803620"/>
            <a:ext cx="16550927" cy="488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91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39A504D-9DC2-4A74-8293-0AA6AA994701}"/>
              </a:ext>
            </a:extLst>
          </p:cNvPr>
          <p:cNvSpPr/>
          <p:nvPr/>
        </p:nvSpPr>
        <p:spPr>
          <a:xfrm>
            <a:off x="2819398" y="2162175"/>
            <a:ext cx="428625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树形</a:t>
            </a:r>
            <a:r>
              <a:rPr lang="en-US" altLang="zh-CN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DP</a:t>
            </a:r>
            <a:endParaRPr lang="zh-CN" altLang="en-US" sz="9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图形 6" descr="指向右边的反手食指">
            <a:extLst>
              <a:ext uri="{FF2B5EF4-FFF2-40B4-BE49-F238E27FC236}">
                <a16:creationId xmlns:a16="http://schemas.microsoft.com/office/drawing/2014/main" id="{DF92645B-A9DF-4612-8020-CE2BB661ED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450" y="2341185"/>
            <a:ext cx="1390650" cy="13906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C3ECA0C-F448-4E00-8065-8E4F05BBEE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175" y="4295775"/>
            <a:ext cx="1828799" cy="18287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01370CA-F3B9-444F-95CA-D5B98ED672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6725" y="4295774"/>
            <a:ext cx="197167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74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树形</a:t>
            </a:r>
            <a:r>
              <a:rPr lang="en-US" altLang="zh-CN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DP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AC81380-EF8E-4135-9E82-08C884222986}"/>
              </a:ext>
            </a:extLst>
          </p:cNvPr>
          <p:cNvSpPr txBox="1"/>
          <p:nvPr/>
        </p:nvSpPr>
        <p:spPr>
          <a:xfrm>
            <a:off x="1447800" y="2513981"/>
            <a:ext cx="81289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rPr>
              <a:t>	</a:t>
            </a:r>
            <a:r>
              <a:rPr lang="zh-CN" altLang="en-US" sz="3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rPr>
              <a:t>树形</a:t>
            </a:r>
            <a:r>
              <a:rPr lang="en-US" altLang="zh-CN" sz="36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rPr>
              <a:t>dp</a:t>
            </a:r>
            <a:r>
              <a:rPr lang="zh-CN" altLang="en-US" sz="3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rPr>
              <a:t>，就是在树上进行</a:t>
            </a:r>
            <a:r>
              <a:rPr lang="en-US" altLang="zh-CN" sz="36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rPr>
              <a:t>dp</a:t>
            </a:r>
            <a:r>
              <a:rPr lang="zh-CN" altLang="en-US" sz="3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rPr>
              <a:t>，主要思路是通过合并子树的解来得到问题的解。</a:t>
            </a:r>
          </a:p>
          <a:p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C090BFB-8D74-449D-9246-1B7E1C924A9F}"/>
              </a:ext>
            </a:extLst>
          </p:cNvPr>
          <p:cNvSpPr/>
          <p:nvPr/>
        </p:nvSpPr>
        <p:spPr>
          <a:xfrm>
            <a:off x="1143000" y="1781777"/>
            <a:ext cx="17526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定义：</a:t>
            </a:r>
            <a:endParaRPr lang="zh-CN" alt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4557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树形</a:t>
            </a:r>
            <a:r>
              <a:rPr lang="en-US" altLang="zh-CN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DP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4F8CFE-7FD4-004C-7639-7B442FF89DAD}"/>
              </a:ext>
            </a:extLst>
          </p:cNvPr>
          <p:cNvSpPr txBox="1"/>
          <p:nvPr/>
        </p:nvSpPr>
        <p:spPr>
          <a:xfrm>
            <a:off x="927312" y="1791573"/>
            <a:ext cx="9439910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dirty="0"/>
              <a:t>例</a:t>
            </a:r>
            <a:r>
              <a:rPr lang="en-US" altLang="zh-CN" sz="3600" dirty="0"/>
              <a:t>3</a:t>
            </a:r>
            <a:endParaRPr lang="zh-CN" altLang="en-US" sz="3600" dirty="0"/>
          </a:p>
          <a:p>
            <a:r>
              <a:rPr lang="en-US" altLang="zh-CN" sz="3600" dirty="0"/>
              <a:t>kiwi</a:t>
            </a:r>
            <a:r>
              <a:rPr lang="zh-CN" altLang="en-US" sz="3600" dirty="0"/>
              <a:t>要建立一个古城堡，城堡中的路形成一棵树。他要在这棵树的结点上放置最少数目的士兵，使得这些士兵能望到所有的路。</a:t>
            </a:r>
          </a:p>
          <a:p>
            <a:r>
              <a:rPr lang="zh-CN" altLang="en-US" sz="3600" dirty="0"/>
              <a:t>某个士兵在一个结点上时，与该结点相连的所有边都可以被他望到。</a:t>
            </a:r>
          </a:p>
          <a:p>
            <a:r>
              <a:rPr lang="zh-CN" altLang="en-US" sz="3600" dirty="0"/>
              <a:t>请你帮 </a:t>
            </a:r>
            <a:r>
              <a:rPr lang="en-US" altLang="zh-CN" sz="3600" dirty="0"/>
              <a:t>kiwi </a:t>
            </a:r>
            <a:r>
              <a:rPr lang="zh-CN" altLang="en-US" sz="3600" dirty="0"/>
              <a:t>计算出他</a:t>
            </a:r>
            <a:r>
              <a:rPr lang="zh-CN" altLang="en-US" sz="3600" dirty="0">
                <a:sym typeface="+mn-ea"/>
              </a:rPr>
              <a:t>最少</a:t>
            </a:r>
            <a:r>
              <a:rPr lang="zh-CN" altLang="en-US" sz="3600" dirty="0"/>
              <a:t>需要放置的士兵的数目。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6C03A3-7737-FEF8-FC16-97A91F2D7003}"/>
              </a:ext>
            </a:extLst>
          </p:cNvPr>
          <p:cNvSpPr/>
          <p:nvPr/>
        </p:nvSpPr>
        <p:spPr>
          <a:xfrm>
            <a:off x="2189056" y="5859488"/>
            <a:ext cx="66103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如何定义状态？</a:t>
            </a:r>
          </a:p>
        </p:txBody>
      </p:sp>
    </p:spTree>
    <p:extLst>
      <p:ext uri="{BB962C8B-B14F-4D97-AF65-F5344CB8AC3E}">
        <p14:creationId xmlns:p14="http://schemas.microsoft.com/office/powerpoint/2010/main" val="269690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树形</a:t>
            </a:r>
            <a:r>
              <a:rPr lang="en-US" altLang="zh-CN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DP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79CCBC-E244-4F94-E1F2-1C96D4A8AD8D}"/>
              </a:ext>
            </a:extLst>
          </p:cNvPr>
          <p:cNvSpPr txBox="1"/>
          <p:nvPr/>
        </p:nvSpPr>
        <p:spPr>
          <a:xfrm>
            <a:off x="990600" y="1976094"/>
            <a:ext cx="94399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/>
              <a:t>与区间</a:t>
            </a:r>
            <a:r>
              <a:rPr lang="en-US" altLang="zh-CN" sz="2400" dirty="0" err="1"/>
              <a:t>dp</a:t>
            </a:r>
            <a:r>
              <a:rPr lang="zh-CN" altLang="en-US" sz="2400" dirty="0"/>
              <a:t>类似，我们定义的状态与子树有关</a:t>
            </a:r>
          </a:p>
          <a:p>
            <a:r>
              <a:rPr lang="zh-CN" altLang="en-US" sz="2400" dirty="0"/>
              <a:t>设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][0]</a:t>
            </a:r>
            <a:r>
              <a:rPr lang="zh-CN" altLang="en-US" sz="2400" dirty="0"/>
              <a:t>为第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个节点不放置士兵，以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为根的子树最少需要多少士兵</a:t>
            </a:r>
          </a:p>
          <a:p>
            <a:r>
              <a:rPr lang="zh-CN" altLang="en-US" sz="2400" dirty="0">
                <a:sym typeface="+mn-ea"/>
              </a:rPr>
              <a:t>设</a:t>
            </a:r>
            <a:r>
              <a:rPr lang="en-US" altLang="zh-CN" sz="2400" dirty="0" err="1">
                <a:sym typeface="+mn-ea"/>
              </a:rPr>
              <a:t>dp</a:t>
            </a:r>
            <a:r>
              <a:rPr lang="en-US" altLang="zh-CN" sz="2400" dirty="0">
                <a:sym typeface="+mn-ea"/>
              </a:rPr>
              <a:t>[</a:t>
            </a:r>
            <a:r>
              <a:rPr lang="en-US" altLang="zh-CN" sz="2400" dirty="0" err="1">
                <a:sym typeface="+mn-ea"/>
              </a:rPr>
              <a:t>i</a:t>
            </a:r>
            <a:r>
              <a:rPr lang="en-US" altLang="zh-CN" sz="2400" dirty="0">
                <a:sym typeface="+mn-ea"/>
              </a:rPr>
              <a:t>][1]</a:t>
            </a:r>
            <a:r>
              <a:rPr lang="zh-CN" altLang="en-US" sz="2400" dirty="0">
                <a:sym typeface="+mn-ea"/>
              </a:rPr>
              <a:t>为第</a:t>
            </a:r>
            <a:r>
              <a:rPr lang="en-US" altLang="zh-CN" sz="2400" dirty="0" err="1">
                <a:sym typeface="+mn-ea"/>
              </a:rPr>
              <a:t>i</a:t>
            </a:r>
            <a:r>
              <a:rPr lang="zh-CN" altLang="en-US" sz="2400" dirty="0">
                <a:sym typeface="+mn-ea"/>
              </a:rPr>
              <a:t>个节点放置士兵，以</a:t>
            </a:r>
            <a:r>
              <a:rPr lang="en-US" altLang="zh-CN" sz="2400" dirty="0" err="1">
                <a:sym typeface="+mn-ea"/>
              </a:rPr>
              <a:t>i</a:t>
            </a:r>
            <a:r>
              <a:rPr lang="zh-CN" altLang="en-US" sz="2400" dirty="0">
                <a:sym typeface="+mn-ea"/>
              </a:rPr>
              <a:t>为根的子树最少需要多少士兵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F3D512F-DEAE-69AC-BEF5-24A46EA98109}"/>
              </a:ext>
            </a:extLst>
          </p:cNvPr>
          <p:cNvSpPr/>
          <p:nvPr/>
        </p:nvSpPr>
        <p:spPr>
          <a:xfrm>
            <a:off x="2404745" y="4488789"/>
            <a:ext cx="66103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如何转移状态？</a:t>
            </a:r>
          </a:p>
        </p:txBody>
      </p:sp>
    </p:spTree>
    <p:extLst>
      <p:ext uri="{BB962C8B-B14F-4D97-AF65-F5344CB8AC3E}">
        <p14:creationId xmlns:p14="http://schemas.microsoft.com/office/powerpoint/2010/main" val="32291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FD9641C0-94C9-4798-9D5C-9324965F8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0519157"/>
              </p:ext>
            </p:extLst>
          </p:nvPr>
        </p:nvGraphicFramePr>
        <p:xfrm>
          <a:off x="361949" y="685800"/>
          <a:ext cx="9134476" cy="5452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F9D241F4-43A0-42F1-BAD8-FDC607C839CB}"/>
              </a:ext>
            </a:extLst>
          </p:cNvPr>
          <p:cNvSpPr/>
          <p:nvPr/>
        </p:nvSpPr>
        <p:spPr>
          <a:xfrm>
            <a:off x="1181099" y="2384527"/>
            <a:ext cx="5677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97AAFC1-D145-453C-B52E-4D7F5E5C22D2}"/>
              </a:ext>
            </a:extLst>
          </p:cNvPr>
          <p:cNvSpPr/>
          <p:nvPr/>
        </p:nvSpPr>
        <p:spPr>
          <a:xfrm>
            <a:off x="1106469" y="3541444"/>
            <a:ext cx="71704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3A0CBB-302E-49C2-A2E0-FD09B40B0D41}"/>
              </a:ext>
            </a:extLst>
          </p:cNvPr>
          <p:cNvSpPr/>
          <p:nvPr/>
        </p:nvSpPr>
        <p:spPr>
          <a:xfrm>
            <a:off x="613315" y="1069265"/>
            <a:ext cx="5677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3B14D9D-D6E5-429A-A2F9-C8BC8C994B4E}"/>
              </a:ext>
            </a:extLst>
          </p:cNvPr>
          <p:cNvSpPr/>
          <p:nvPr/>
        </p:nvSpPr>
        <p:spPr>
          <a:xfrm>
            <a:off x="613315" y="4865405"/>
            <a:ext cx="5677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3681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树形</a:t>
            </a:r>
            <a:r>
              <a:rPr lang="en-US" altLang="zh-CN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DP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79CCBC-E244-4F94-E1F2-1C96D4A8AD8D}"/>
              </a:ext>
            </a:extLst>
          </p:cNvPr>
          <p:cNvSpPr txBox="1"/>
          <p:nvPr/>
        </p:nvSpPr>
        <p:spPr>
          <a:xfrm>
            <a:off x="990600" y="1976094"/>
            <a:ext cx="94399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与区间</a:t>
            </a:r>
            <a:r>
              <a:rPr lang="en-US" altLang="zh-CN" sz="2400"/>
              <a:t>dp</a:t>
            </a:r>
            <a:r>
              <a:rPr lang="zh-CN" altLang="en-US" sz="2400"/>
              <a:t>类似，我们定义的状态与子树有关</a:t>
            </a:r>
          </a:p>
          <a:p>
            <a:r>
              <a:rPr lang="zh-CN" altLang="en-US" sz="2400"/>
              <a:t>设</a:t>
            </a:r>
            <a:r>
              <a:rPr lang="en-US" altLang="zh-CN" sz="2400"/>
              <a:t>dp[i][0]</a:t>
            </a:r>
            <a:r>
              <a:rPr lang="zh-CN" altLang="en-US" sz="2400"/>
              <a:t>为第</a:t>
            </a:r>
            <a:r>
              <a:rPr lang="en-US" altLang="zh-CN" sz="2400"/>
              <a:t>i</a:t>
            </a:r>
            <a:r>
              <a:rPr lang="zh-CN" altLang="en-US" sz="2400"/>
              <a:t>个节点不放置士兵，以</a:t>
            </a:r>
            <a:r>
              <a:rPr lang="en-US" altLang="zh-CN" sz="2400"/>
              <a:t>i</a:t>
            </a:r>
            <a:r>
              <a:rPr lang="zh-CN" altLang="en-US" sz="2400"/>
              <a:t>为根的子树最少需要多少士兵</a:t>
            </a:r>
          </a:p>
          <a:p>
            <a:r>
              <a:rPr lang="zh-CN" altLang="en-US" sz="2400">
                <a:sym typeface="+mn-ea"/>
              </a:rPr>
              <a:t>设</a:t>
            </a:r>
            <a:r>
              <a:rPr lang="en-US" altLang="zh-CN" sz="2400">
                <a:sym typeface="+mn-ea"/>
              </a:rPr>
              <a:t>dp[i][1]</a:t>
            </a:r>
            <a:r>
              <a:rPr lang="zh-CN" altLang="en-US" sz="2400">
                <a:sym typeface="+mn-ea"/>
              </a:rPr>
              <a:t>为第</a:t>
            </a:r>
            <a:r>
              <a:rPr lang="en-US" altLang="zh-CN" sz="2400">
                <a:sym typeface="+mn-ea"/>
              </a:rPr>
              <a:t>i</a:t>
            </a:r>
            <a:r>
              <a:rPr lang="zh-CN" altLang="en-US" sz="2400">
                <a:sym typeface="+mn-ea"/>
              </a:rPr>
              <a:t>个节点放置士兵，以</a:t>
            </a:r>
            <a:r>
              <a:rPr lang="en-US" altLang="zh-CN" sz="2400">
                <a:sym typeface="+mn-ea"/>
              </a:rPr>
              <a:t>i</a:t>
            </a:r>
            <a:r>
              <a:rPr lang="zh-CN" altLang="en-US" sz="2400">
                <a:sym typeface="+mn-ea"/>
              </a:rPr>
              <a:t>为根的子树最少需要多少士兵</a:t>
            </a:r>
            <a:endParaRPr lang="zh-CN" altLang="en-US"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F3D512F-DEAE-69AC-BEF5-24A46EA98109}"/>
              </a:ext>
            </a:extLst>
          </p:cNvPr>
          <p:cNvSpPr/>
          <p:nvPr/>
        </p:nvSpPr>
        <p:spPr>
          <a:xfrm>
            <a:off x="2404745" y="4488789"/>
            <a:ext cx="66103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如何转移状态？</a:t>
            </a:r>
          </a:p>
        </p:txBody>
      </p:sp>
    </p:spTree>
    <p:extLst>
      <p:ext uri="{BB962C8B-B14F-4D97-AF65-F5344CB8AC3E}">
        <p14:creationId xmlns:p14="http://schemas.microsoft.com/office/powerpoint/2010/main" val="3309316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树形</a:t>
            </a:r>
            <a:r>
              <a:rPr lang="en-US" altLang="zh-CN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DP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CC1681-D66B-0BC0-21A6-695782AF3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096" y="1685555"/>
            <a:ext cx="6027208" cy="447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28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树形</a:t>
            </a:r>
            <a:r>
              <a:rPr lang="zh-CN" altLang="en-US" sz="540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背包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0550C1-1657-5CEB-2EE1-B20A76E17332}"/>
              </a:ext>
            </a:extLst>
          </p:cNvPr>
          <p:cNvSpPr txBox="1"/>
          <p:nvPr/>
        </p:nvSpPr>
        <p:spPr>
          <a:xfrm>
            <a:off x="1066800" y="1860550"/>
            <a:ext cx="884682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4</a:t>
            </a:r>
          </a:p>
          <a:p>
            <a:r>
              <a:rPr lang="zh-CN" altLang="en-US" sz="2400" dirty="0"/>
              <a:t>给定一棵有n 个节点的树，每个节点有一个权值，要求你从中选出m 个节点，使得这些选出的节点的权值和最大，一个节点能被选当且仅当其父亲节点被选中，根节点可以直接选。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A1CEAD-1430-40AD-C5EF-FD82A4C3F907}"/>
              </a:ext>
            </a:extLst>
          </p:cNvPr>
          <p:cNvSpPr txBox="1"/>
          <p:nvPr/>
        </p:nvSpPr>
        <p:spPr>
          <a:xfrm>
            <a:off x="1066800" y="4270083"/>
            <a:ext cx="93960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状态定义与普通树形背包相似</a:t>
            </a:r>
          </a:p>
          <a:p>
            <a:r>
              <a:rPr lang="zh-CN" altLang="en-US" sz="2400" dirty="0"/>
              <a:t>设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</a:t>
            </a:r>
            <a:r>
              <a:rPr lang="zh-CN" altLang="en-US" sz="2400" dirty="0"/>
              <a:t>为第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个节点为根的子树已经选中了</a:t>
            </a:r>
            <a:r>
              <a:rPr lang="en-US" altLang="zh-CN" sz="2400" dirty="0"/>
              <a:t>j</a:t>
            </a:r>
            <a:r>
              <a:rPr lang="zh-CN" altLang="en-US" sz="2400" dirty="0"/>
              <a:t>个节点的最大权值和</a:t>
            </a:r>
          </a:p>
        </p:txBody>
      </p:sp>
    </p:spTree>
    <p:extLst>
      <p:ext uri="{BB962C8B-B14F-4D97-AF65-F5344CB8AC3E}">
        <p14:creationId xmlns:p14="http://schemas.microsoft.com/office/powerpoint/2010/main" val="1455312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树形</a:t>
            </a:r>
            <a:r>
              <a:rPr lang="zh-CN" altLang="en-US" sz="540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背包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BF8632-041F-D539-CDB6-8303137C7D04}"/>
              </a:ext>
            </a:extLst>
          </p:cNvPr>
          <p:cNvSpPr txBox="1"/>
          <p:nvPr/>
        </p:nvSpPr>
        <p:spPr>
          <a:xfrm>
            <a:off x="1066800" y="1965325"/>
            <a:ext cx="857123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树形背包相较于普通树形</a:t>
            </a:r>
            <a:r>
              <a:rPr lang="en-US" altLang="zh-CN" sz="2400" dirty="0" err="1"/>
              <a:t>dp</a:t>
            </a:r>
            <a:r>
              <a:rPr lang="zh-CN" altLang="en-US" sz="2400" dirty="0"/>
              <a:t>难在状态转移</a:t>
            </a:r>
          </a:p>
          <a:p>
            <a:r>
              <a:rPr lang="zh-CN" altLang="en-US" sz="2400" dirty="0"/>
              <a:t>树形背包的转移相当于在每颗子树上都做了一次分组背包</a:t>
            </a:r>
          </a:p>
          <a:p>
            <a:endParaRPr lang="zh-CN" altLang="en-US" sz="2400" dirty="0"/>
          </a:p>
          <a:p>
            <a:r>
              <a:rPr lang="zh-CN" altLang="en-US" sz="2400" dirty="0"/>
              <a:t>对于以节点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为根的子树</a:t>
            </a:r>
          </a:p>
          <a:p>
            <a:r>
              <a:rPr lang="zh-CN" altLang="en-US" sz="2400" dirty="0"/>
              <a:t>他在某个以节点</a:t>
            </a:r>
            <a:r>
              <a:rPr lang="en-US" altLang="zh-CN" sz="2400" dirty="0"/>
              <a:t>y</a:t>
            </a:r>
            <a:r>
              <a:rPr lang="zh-CN" altLang="en-US" sz="2400" dirty="0"/>
              <a:t>为根的子树中可以选其中</a:t>
            </a:r>
            <a:r>
              <a:rPr lang="en-US" altLang="zh-CN" sz="2400" dirty="0"/>
              <a:t>1-size[y]</a:t>
            </a:r>
            <a:r>
              <a:rPr lang="zh-CN" altLang="en-US" sz="2400" dirty="0"/>
              <a:t>个节点</a:t>
            </a:r>
          </a:p>
          <a:p>
            <a:r>
              <a:rPr lang="en-US" altLang="zh-CN" sz="2400" dirty="0"/>
              <a:t>size[y]</a:t>
            </a:r>
            <a:r>
              <a:rPr lang="zh-CN" altLang="en-US" sz="2400" dirty="0"/>
              <a:t>为</a:t>
            </a:r>
            <a:r>
              <a:rPr lang="en-US" altLang="zh-CN" sz="2400" dirty="0"/>
              <a:t>y</a:t>
            </a:r>
            <a:r>
              <a:rPr lang="zh-CN" altLang="en-US" sz="2400" dirty="0"/>
              <a:t>这颗子树一共有多少节点。</a:t>
            </a:r>
          </a:p>
          <a:p>
            <a:endParaRPr lang="zh-CN" altLang="en-US" sz="2400" dirty="0"/>
          </a:p>
          <a:p>
            <a:r>
              <a:rPr lang="zh-CN" altLang="en-US" sz="2400" dirty="0"/>
              <a:t>就相当把在这颗子树中选</a:t>
            </a:r>
            <a:r>
              <a:rPr lang="en-US" altLang="zh-CN" sz="2400" dirty="0"/>
              <a:t> 1</a:t>
            </a:r>
            <a:r>
              <a:rPr lang="zh-CN" altLang="en-US" sz="2400" dirty="0"/>
              <a:t>个节点、</a:t>
            </a:r>
            <a:r>
              <a:rPr lang="en-US" altLang="zh-CN" sz="2400" dirty="0"/>
              <a:t>2</a:t>
            </a:r>
            <a:r>
              <a:rPr lang="zh-CN" altLang="en-US" sz="2400" dirty="0"/>
              <a:t>个节点</a:t>
            </a:r>
            <a:r>
              <a:rPr lang="en-US" altLang="zh-CN" sz="2400" dirty="0"/>
              <a:t>……size[y]</a:t>
            </a:r>
            <a:r>
              <a:rPr lang="zh-CN" altLang="en-US" sz="2400" dirty="0"/>
              <a:t>个节点</a:t>
            </a:r>
          </a:p>
          <a:p>
            <a:r>
              <a:rPr lang="zh-CN" altLang="en-US" sz="2400" dirty="0"/>
              <a:t>看作一组物品，其中</a:t>
            </a:r>
            <a:r>
              <a:rPr lang="zh-CN" altLang="en-US" sz="2400" dirty="0">
                <a:sym typeface="+mn-ea"/>
              </a:rPr>
              <a:t>最多</a:t>
            </a:r>
            <a:r>
              <a:rPr lang="zh-CN" altLang="en-US" sz="2400" dirty="0"/>
              <a:t>选一个，每个物品的价值为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[y][size]</a:t>
            </a:r>
          </a:p>
          <a:p>
            <a:r>
              <a:rPr lang="zh-CN" altLang="en-US" sz="2400" dirty="0"/>
              <a:t>占的空间为</a:t>
            </a:r>
            <a:r>
              <a:rPr lang="en-US" altLang="zh-CN" sz="2400" dirty="0"/>
              <a:t>size</a:t>
            </a:r>
            <a:r>
              <a:rPr lang="zh-CN" altLang="en-US" sz="2400" dirty="0"/>
              <a:t>，即选中的节点个数</a:t>
            </a:r>
          </a:p>
          <a:p>
            <a:endParaRPr lang="zh-CN" altLang="en-US" sz="2400" dirty="0"/>
          </a:p>
          <a:p>
            <a:r>
              <a:rPr lang="zh-CN" altLang="en-US" sz="2400" dirty="0"/>
              <a:t>其余的每个节点也是如此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8178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树形</a:t>
            </a:r>
            <a:r>
              <a:rPr lang="zh-CN" altLang="en-US" sz="540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背包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2762A2-174C-E2BF-735B-A3CE6AC89588}"/>
              </a:ext>
            </a:extLst>
          </p:cNvPr>
          <p:cNvSpPr txBox="1"/>
          <p:nvPr/>
        </p:nvSpPr>
        <p:spPr>
          <a:xfrm>
            <a:off x="1066800" y="1791573"/>
            <a:ext cx="857123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 dirty="0"/>
              <a:t>void </a:t>
            </a:r>
            <a:r>
              <a:rPr sz="2000" dirty="0" err="1"/>
              <a:t>dfs</a:t>
            </a:r>
            <a:r>
              <a:rPr sz="2000" dirty="0"/>
              <a:t>(int x)</a:t>
            </a:r>
          </a:p>
          <a:p>
            <a:r>
              <a:rPr sz="2000" dirty="0"/>
              <a:t>{</a:t>
            </a:r>
          </a:p>
          <a:p>
            <a:r>
              <a:rPr sz="2000" dirty="0"/>
              <a:t>    s</a:t>
            </a:r>
            <a:r>
              <a:rPr lang="en-US" sz="2000" dirty="0"/>
              <a:t>ize</a:t>
            </a:r>
            <a:r>
              <a:rPr sz="2000" dirty="0"/>
              <a:t>[x]=1;</a:t>
            </a:r>
          </a:p>
          <a:p>
            <a:r>
              <a:rPr sz="2000" dirty="0"/>
              <a:t>    </a:t>
            </a:r>
            <a:r>
              <a:rPr sz="2000" dirty="0" err="1"/>
              <a:t>dp</a:t>
            </a:r>
            <a:r>
              <a:rPr sz="2000" dirty="0"/>
              <a:t>[x][1]=c[x];</a:t>
            </a:r>
            <a:r>
              <a:rPr lang="en-US" sz="2000" dirty="0" err="1"/>
              <a:t>dp</a:t>
            </a:r>
            <a:r>
              <a:rPr lang="en-US" sz="2000" dirty="0"/>
              <a:t>[x][0]=0;</a:t>
            </a:r>
          </a:p>
          <a:p>
            <a:r>
              <a:rPr lang="en-US" sz="2000" dirty="0">
                <a:sym typeface="+mn-ea"/>
              </a:rPr>
              <a:t>    </a:t>
            </a:r>
            <a:r>
              <a:rPr sz="2000" dirty="0">
                <a:sym typeface="+mn-ea"/>
              </a:rPr>
              <a:t>for(int </a:t>
            </a:r>
            <a:r>
              <a:rPr sz="2000" dirty="0" err="1">
                <a:sym typeface="+mn-ea"/>
              </a:rPr>
              <a:t>i</a:t>
            </a:r>
            <a:r>
              <a:rPr sz="2000" dirty="0">
                <a:sym typeface="+mn-ea"/>
              </a:rPr>
              <a:t>=0;i&lt;v[x].size();</a:t>
            </a:r>
            <a:r>
              <a:rPr sz="2000" dirty="0" err="1">
                <a:sym typeface="+mn-ea"/>
              </a:rPr>
              <a:t>i</a:t>
            </a:r>
            <a:r>
              <a:rPr sz="2000" dirty="0">
                <a:sym typeface="+mn-ea"/>
              </a:rPr>
              <a:t>++)</a:t>
            </a:r>
            <a:r>
              <a:rPr lang="en-US" sz="2000" dirty="0">
                <a:sym typeface="+mn-ea"/>
              </a:rPr>
              <a:t> { </a:t>
            </a:r>
            <a:r>
              <a:rPr sz="2000" dirty="0">
                <a:sym typeface="+mn-ea"/>
              </a:rPr>
              <a:t>int y=v[x][</a:t>
            </a:r>
            <a:r>
              <a:rPr sz="2000" dirty="0" err="1">
                <a:sym typeface="+mn-ea"/>
              </a:rPr>
              <a:t>i</a:t>
            </a:r>
            <a:r>
              <a:rPr sz="2000" dirty="0">
                <a:sym typeface="+mn-ea"/>
              </a:rPr>
              <a:t>];</a:t>
            </a:r>
            <a:r>
              <a:rPr lang="en-US" sz="2000" dirty="0">
                <a:sym typeface="+mn-ea"/>
              </a:rPr>
              <a:t> </a:t>
            </a:r>
            <a:r>
              <a:rPr sz="2000" dirty="0" err="1">
                <a:sym typeface="+mn-ea"/>
              </a:rPr>
              <a:t>dfs</a:t>
            </a:r>
            <a:r>
              <a:rPr sz="2000" dirty="0">
                <a:sym typeface="+mn-ea"/>
              </a:rPr>
              <a:t>(y);</a:t>
            </a:r>
            <a:r>
              <a:rPr lang="en-US" sz="2000" dirty="0">
                <a:sym typeface="+mn-ea"/>
              </a:rPr>
              <a:t> </a:t>
            </a:r>
            <a:r>
              <a:rPr sz="2000" dirty="0">
                <a:sym typeface="+mn-ea"/>
              </a:rPr>
              <a:t>s</a:t>
            </a:r>
            <a:r>
              <a:rPr lang="en-US" sz="2000" dirty="0">
                <a:sym typeface="+mn-ea"/>
              </a:rPr>
              <a:t>ize</a:t>
            </a:r>
            <a:r>
              <a:rPr sz="2000" dirty="0">
                <a:sym typeface="+mn-ea"/>
              </a:rPr>
              <a:t>[x]+=s</a:t>
            </a:r>
            <a:r>
              <a:rPr lang="en-US" sz="2000" dirty="0">
                <a:sym typeface="+mn-ea"/>
              </a:rPr>
              <a:t>ize</a:t>
            </a:r>
            <a:r>
              <a:rPr sz="2000" dirty="0">
                <a:sym typeface="+mn-ea"/>
              </a:rPr>
              <a:t>[y];</a:t>
            </a:r>
            <a:r>
              <a:rPr lang="en-US" sz="2000" dirty="0">
                <a:sym typeface="+mn-ea"/>
              </a:rPr>
              <a:t> }</a:t>
            </a:r>
            <a:endParaRPr sz="2000" dirty="0"/>
          </a:p>
          <a:p>
            <a:r>
              <a:rPr sz="2000" dirty="0"/>
              <a:t>    for(int </a:t>
            </a:r>
            <a:r>
              <a:rPr sz="2000" dirty="0" err="1"/>
              <a:t>i</a:t>
            </a:r>
            <a:r>
              <a:rPr sz="2000" dirty="0"/>
              <a:t>=0;i&lt;v[x].size();</a:t>
            </a:r>
            <a:r>
              <a:rPr sz="2000" dirty="0" err="1"/>
              <a:t>i</a:t>
            </a:r>
            <a:r>
              <a:rPr sz="2000" dirty="0"/>
              <a:t>++)</a:t>
            </a:r>
          </a:p>
          <a:p>
            <a:r>
              <a:rPr sz="2000" dirty="0"/>
              <a:t>    {</a:t>
            </a:r>
          </a:p>
          <a:p>
            <a:r>
              <a:rPr sz="2000" dirty="0"/>
              <a:t>        for(int k=s[x];k&gt;1;k--)</a:t>
            </a:r>
          </a:p>
          <a:p>
            <a:r>
              <a:rPr sz="2000" dirty="0"/>
              <a:t>        {</a:t>
            </a:r>
          </a:p>
          <a:p>
            <a:r>
              <a:rPr sz="2000" dirty="0"/>
              <a:t>            for(int j=1;j&lt;=s[y]&amp;&amp;j&lt;k;j++)</a:t>
            </a:r>
          </a:p>
          <a:p>
            <a:r>
              <a:rPr sz="2000" dirty="0"/>
              <a:t>            {</a:t>
            </a:r>
          </a:p>
          <a:p>
            <a:r>
              <a:rPr sz="2000" dirty="0"/>
              <a:t>                </a:t>
            </a:r>
            <a:r>
              <a:rPr sz="2000" dirty="0" err="1"/>
              <a:t>dp</a:t>
            </a:r>
            <a:r>
              <a:rPr sz="2000" dirty="0"/>
              <a:t>[x][k]=max(</a:t>
            </a:r>
            <a:r>
              <a:rPr sz="2000" dirty="0" err="1"/>
              <a:t>dp</a:t>
            </a:r>
            <a:r>
              <a:rPr sz="2000" dirty="0"/>
              <a:t>[x][k],</a:t>
            </a:r>
            <a:r>
              <a:rPr sz="2000" dirty="0" err="1"/>
              <a:t>dp</a:t>
            </a:r>
            <a:r>
              <a:rPr sz="2000" dirty="0"/>
              <a:t>[x][k-j]+</a:t>
            </a:r>
            <a:r>
              <a:rPr sz="2000" dirty="0" err="1"/>
              <a:t>dp</a:t>
            </a:r>
            <a:r>
              <a:rPr sz="2000" dirty="0"/>
              <a:t>[y][j]);</a:t>
            </a:r>
          </a:p>
          <a:p>
            <a:r>
              <a:rPr sz="2000" dirty="0"/>
              <a:t>            }</a:t>
            </a:r>
          </a:p>
          <a:p>
            <a:r>
              <a:rPr sz="2000" dirty="0"/>
              <a:t>        }</a:t>
            </a:r>
          </a:p>
          <a:p>
            <a:r>
              <a:rPr sz="2000" dirty="0"/>
              <a:t>    }</a:t>
            </a:r>
          </a:p>
          <a:p>
            <a:r>
              <a:rPr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5930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树形</a:t>
            </a:r>
            <a:r>
              <a:rPr lang="zh-CN" altLang="en-US" sz="540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背包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FEFD8E-8929-2113-0DA0-E52FD5E6D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962" y="1832930"/>
            <a:ext cx="7047442" cy="98845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5D1691C-26ED-4ED7-76FB-F4DBDBF2C6BB}"/>
              </a:ext>
            </a:extLst>
          </p:cNvPr>
          <p:cNvSpPr txBox="1"/>
          <p:nvPr/>
        </p:nvSpPr>
        <p:spPr>
          <a:xfrm>
            <a:off x="2209165" y="2542751"/>
            <a:ext cx="602107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void dfs(int x)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s[x]=1;dp[x][1]=c[x];</a:t>
            </a:r>
            <a:r>
              <a:rPr lang="en-US" dirty="0" err="1">
                <a:sym typeface="+mn-ea"/>
              </a:rPr>
              <a:t>dp</a:t>
            </a:r>
            <a:r>
              <a:rPr lang="en-US" dirty="0">
                <a:sym typeface="+mn-ea"/>
              </a:rPr>
              <a:t>[x][0]=0;</a:t>
            </a:r>
            <a:endParaRPr lang="zh-CN" altLang="en-US" dirty="0"/>
          </a:p>
          <a:p>
            <a:r>
              <a:rPr lang="zh-CN" altLang="en-US" dirty="0"/>
              <a:t>    for(int i=0;i&lt;v[x].size();i++)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  int y=v[x][i];</a:t>
            </a:r>
          </a:p>
          <a:p>
            <a:r>
              <a:rPr lang="zh-CN" altLang="en-US" dirty="0"/>
              <a:t>        dfs(y);</a:t>
            </a:r>
          </a:p>
          <a:p>
            <a:r>
              <a:rPr lang="zh-CN" altLang="en-US" dirty="0"/>
              <a:t>        for(int k=s[x];k&gt;</a:t>
            </a:r>
            <a:r>
              <a:rPr lang="en-US" altLang="zh-CN" dirty="0"/>
              <a:t>=</a:t>
            </a:r>
            <a:r>
              <a:rPr lang="zh-CN" altLang="en-US" dirty="0"/>
              <a:t>1;k--)</a:t>
            </a:r>
          </a:p>
          <a:p>
            <a:r>
              <a:rPr lang="zh-CN" altLang="en-US" dirty="0"/>
              <a:t>        {</a:t>
            </a:r>
          </a:p>
          <a:p>
            <a:r>
              <a:rPr lang="zh-CN" altLang="en-US" dirty="0"/>
              <a:t>            for(int j=s[y];j&gt;=1;j--)</a:t>
            </a:r>
          </a:p>
          <a:p>
            <a:r>
              <a:rPr lang="zh-CN" altLang="en-US" dirty="0"/>
              <a:t>                </a:t>
            </a:r>
            <a:r>
              <a:rPr lang="zh-CN" altLang="en-US" dirty="0">
                <a:solidFill>
                  <a:schemeClr val="tx1"/>
                </a:solidFill>
              </a:rPr>
              <a:t>dp[x][k</a:t>
            </a:r>
            <a:r>
              <a:rPr lang="en-US" altLang="zh-CN" dirty="0">
                <a:solidFill>
                  <a:schemeClr val="tx1"/>
                </a:solidFill>
              </a:rPr>
              <a:t>+j</a:t>
            </a:r>
            <a:r>
              <a:rPr lang="zh-CN" altLang="en-US" dirty="0">
                <a:solidFill>
                  <a:schemeClr val="tx1"/>
                </a:solidFill>
              </a:rPr>
              <a:t>]=max(dp[x][k</a:t>
            </a:r>
            <a:r>
              <a:rPr lang="en-US" altLang="zh-CN" dirty="0">
                <a:solidFill>
                  <a:schemeClr val="tx1"/>
                </a:solidFill>
              </a:rPr>
              <a:t>+j</a:t>
            </a:r>
            <a:r>
              <a:rPr lang="zh-CN" altLang="en-US" dirty="0">
                <a:solidFill>
                  <a:schemeClr val="tx1"/>
                </a:solidFill>
              </a:rPr>
              <a:t>],dp[x][k]+dp[y][j]);</a:t>
            </a:r>
            <a:endParaRPr lang="zh-CN" altLang="en-US" dirty="0"/>
          </a:p>
          <a:p>
            <a:r>
              <a:rPr lang="zh-CN" altLang="en-US" dirty="0"/>
              <a:t>        }</a:t>
            </a:r>
          </a:p>
          <a:p>
            <a:r>
              <a:rPr lang="en-US" altLang="zh-CN" dirty="0">
                <a:sym typeface="+mn-ea"/>
              </a:rPr>
              <a:t>      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s[x]+=s[y];</a:t>
            </a:r>
            <a:endParaRPr lang="zh-CN" altLang="en-US" dirty="0"/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1386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树形</a:t>
            </a:r>
            <a:r>
              <a:rPr lang="zh-CN" altLang="en-US" sz="540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背包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CF4AAF-6244-22BB-6EF6-72D75B644FFB}"/>
              </a:ext>
            </a:extLst>
          </p:cNvPr>
          <p:cNvSpPr/>
          <p:nvPr/>
        </p:nvSpPr>
        <p:spPr>
          <a:xfrm>
            <a:off x="1142999" y="1781777"/>
            <a:ext cx="222673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推荐题目：</a:t>
            </a:r>
            <a:endParaRPr lang="zh-CN" alt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4DE1B8-199F-CF0D-748D-EFFA61E39C7F}"/>
              </a:ext>
            </a:extLst>
          </p:cNvPr>
          <p:cNvSpPr txBox="1"/>
          <p:nvPr/>
        </p:nvSpPr>
        <p:spPr>
          <a:xfrm>
            <a:off x="1142999" y="2576043"/>
            <a:ext cx="85712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树形</a:t>
            </a:r>
            <a:r>
              <a:rPr lang="en-US" altLang="zh-CN" sz="2400" dirty="0"/>
              <a:t>DP   21</a:t>
            </a:r>
            <a:r>
              <a:rPr lang="zh-CN" altLang="en-US" sz="2400" dirty="0"/>
              <a:t>南京</a:t>
            </a:r>
            <a:r>
              <a:rPr lang="en-US" altLang="zh-CN" sz="2400" dirty="0"/>
              <a:t>H </a:t>
            </a:r>
            <a:r>
              <a:rPr lang="en-US" altLang="zh-CN" sz="2400" dirty="0">
                <a:hlinkClick r:id="rId4"/>
              </a:rPr>
              <a:t>https://codeforces.com/gym/103470/problem/H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树形背包</a:t>
            </a:r>
            <a:r>
              <a:rPr lang="en-US" altLang="zh-CN" sz="2400" dirty="0"/>
              <a:t>   20</a:t>
            </a:r>
            <a:r>
              <a:rPr lang="zh-CN" altLang="en-US" sz="2400" dirty="0"/>
              <a:t>南京</a:t>
            </a:r>
            <a:r>
              <a:rPr lang="en-US" altLang="zh-CN" sz="2400" dirty="0"/>
              <a:t>M https://codeforces.com/gym/102992/problem/M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8404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39A504D-9DC2-4A74-8293-0AA6AA994701}"/>
              </a:ext>
            </a:extLst>
          </p:cNvPr>
          <p:cNvSpPr/>
          <p:nvPr/>
        </p:nvSpPr>
        <p:spPr>
          <a:xfrm>
            <a:off x="3352800" y="2162175"/>
            <a:ext cx="43688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数位</a:t>
            </a:r>
            <a:r>
              <a:rPr lang="en-US" altLang="zh-CN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DP</a:t>
            </a:r>
            <a:endParaRPr lang="zh-CN" altLang="en-US" sz="9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图形 6" descr="指向右边的反手食指">
            <a:extLst>
              <a:ext uri="{FF2B5EF4-FFF2-40B4-BE49-F238E27FC236}">
                <a16:creationId xmlns:a16="http://schemas.microsoft.com/office/drawing/2014/main" id="{DF92645B-A9DF-4612-8020-CE2BB661ED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751" y="2341185"/>
            <a:ext cx="1390650" cy="13906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C3ECA0C-F448-4E00-8065-8E4F05BBEE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175" y="4295775"/>
            <a:ext cx="1828799" cy="18287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01370CA-F3B9-444F-95CA-D5B98ED672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6725" y="4295774"/>
            <a:ext cx="197167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82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数位</a:t>
            </a:r>
            <a:r>
              <a:rPr lang="en-US" altLang="zh-CN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DP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AC81380-EF8E-4135-9E82-08C884222986}"/>
              </a:ext>
            </a:extLst>
          </p:cNvPr>
          <p:cNvSpPr txBox="1"/>
          <p:nvPr/>
        </p:nvSpPr>
        <p:spPr>
          <a:xfrm>
            <a:off x="1447800" y="2513981"/>
            <a:ext cx="81289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rPr>
              <a:t>	</a:t>
            </a:r>
            <a:r>
              <a:rPr lang="zh-CN" altLang="en-US" dirty="0">
                <a:effectLst/>
              </a:rPr>
              <a:t>数位</a:t>
            </a:r>
            <a:r>
              <a:rPr lang="en-US" altLang="zh-CN" dirty="0" err="1">
                <a:effectLst/>
              </a:rPr>
              <a:t>dp</a:t>
            </a:r>
            <a:r>
              <a:rPr lang="zh-CN" altLang="en-US" dirty="0">
                <a:effectLst/>
              </a:rPr>
              <a:t>是一种计数用的</a:t>
            </a:r>
            <a:r>
              <a:rPr lang="en-US" altLang="zh-CN" dirty="0" err="1">
                <a:effectLst/>
              </a:rPr>
              <a:t>dp</a:t>
            </a:r>
            <a:r>
              <a:rPr lang="zh-CN" altLang="en-US" dirty="0">
                <a:effectLst/>
              </a:rPr>
              <a:t>，一般就是要统计一个区间</a:t>
            </a:r>
            <a:r>
              <a:rPr lang="en-US" altLang="zh-CN" dirty="0">
                <a:effectLst/>
              </a:rPr>
              <a:t>[</a:t>
            </a:r>
            <a:r>
              <a:rPr lang="en-US" altLang="zh-CN" dirty="0" err="1">
                <a:effectLst/>
              </a:rPr>
              <a:t>le,ri</a:t>
            </a:r>
            <a:r>
              <a:rPr lang="en-US" altLang="zh-CN" dirty="0">
                <a:effectLst/>
              </a:rPr>
              <a:t>]</a:t>
            </a:r>
            <a:r>
              <a:rPr lang="zh-CN" altLang="en-US" dirty="0">
                <a:effectLst/>
              </a:rPr>
              <a:t>内满足一些条件数的个数。所谓数位</a:t>
            </a:r>
            <a:r>
              <a:rPr lang="en-US" altLang="zh-CN" dirty="0" err="1">
                <a:effectLst/>
              </a:rPr>
              <a:t>dp</a:t>
            </a:r>
            <a:r>
              <a:rPr lang="zh-CN" altLang="en-US" dirty="0">
                <a:effectLst/>
              </a:rPr>
              <a:t>，字面意思就是在数位上进行</a:t>
            </a:r>
            <a:r>
              <a:rPr lang="en-US" altLang="zh-CN" dirty="0" err="1">
                <a:effectLst/>
              </a:rPr>
              <a:t>dp</a:t>
            </a:r>
            <a:r>
              <a:rPr lang="zh-CN" altLang="en-US" dirty="0">
                <a:effectLst/>
              </a:rPr>
              <a:t>咯。数位还算是比较好听的名字，数位的含义：一个数有个位、十位、百位、千位</a:t>
            </a:r>
            <a:r>
              <a:rPr lang="en-US" altLang="zh-CN" dirty="0">
                <a:effectLst/>
              </a:rPr>
              <a:t>......</a:t>
            </a:r>
            <a:r>
              <a:rPr lang="zh-CN" altLang="en-US" dirty="0">
                <a:effectLst/>
              </a:rPr>
              <a:t>数的每一位就是数位啦！</a:t>
            </a:r>
            <a:endParaRPr lang="en-US" altLang="zh-CN" dirty="0">
              <a:effectLst/>
            </a:endParaRPr>
          </a:p>
          <a:p>
            <a:pPr algn="l"/>
            <a:r>
              <a:rPr lang="en-US" altLang="zh-CN" dirty="0"/>
              <a:t>	</a:t>
            </a:r>
            <a:r>
              <a:rPr lang="zh-CN" altLang="en-US" dirty="0">
                <a:effectLst/>
              </a:rPr>
              <a:t>数位</a:t>
            </a:r>
            <a:r>
              <a:rPr lang="en-US" altLang="zh-CN" dirty="0" err="1">
                <a:effectLst/>
              </a:rPr>
              <a:t>dp</a:t>
            </a:r>
            <a:r>
              <a:rPr lang="zh-CN" altLang="en-US" dirty="0">
                <a:effectLst/>
              </a:rPr>
              <a:t>的实质就是换一种暴力枚举的方式，使得新的枚举方式满足</a:t>
            </a:r>
            <a:r>
              <a:rPr lang="en-US" altLang="zh-CN" dirty="0" err="1">
                <a:effectLst/>
              </a:rPr>
              <a:t>dp</a:t>
            </a:r>
            <a:r>
              <a:rPr lang="zh-CN" altLang="en-US" dirty="0">
                <a:effectLst/>
              </a:rPr>
              <a:t>的性质，然后记忆化就可以了。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C090BFB-8D74-449D-9246-1B7E1C924A9F}"/>
              </a:ext>
            </a:extLst>
          </p:cNvPr>
          <p:cNvSpPr/>
          <p:nvPr/>
        </p:nvSpPr>
        <p:spPr>
          <a:xfrm>
            <a:off x="1143000" y="1781777"/>
            <a:ext cx="17526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定义：</a:t>
            </a:r>
            <a:endParaRPr lang="zh-CN" alt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6430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数位</a:t>
            </a:r>
            <a:r>
              <a:rPr lang="en-US" altLang="zh-CN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DP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6F771D-26B0-D391-1105-C68B8A05A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092" y="2366381"/>
            <a:ext cx="8270442" cy="245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0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39A504D-9DC2-4A74-8293-0AA6AA994701}"/>
              </a:ext>
            </a:extLst>
          </p:cNvPr>
          <p:cNvSpPr/>
          <p:nvPr/>
        </p:nvSpPr>
        <p:spPr>
          <a:xfrm>
            <a:off x="2438402" y="2162175"/>
            <a:ext cx="500379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9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区间</a:t>
            </a:r>
            <a:r>
              <a:rPr lang="en-US" altLang="zh-CN" sz="9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DP</a:t>
            </a:r>
            <a:endParaRPr lang="zh-CN" altLang="en-US" sz="9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图形 6" descr="指向右边的反手食指">
            <a:extLst>
              <a:ext uri="{FF2B5EF4-FFF2-40B4-BE49-F238E27FC236}">
                <a16:creationId xmlns:a16="http://schemas.microsoft.com/office/drawing/2014/main" id="{DF92645B-A9DF-4612-8020-CE2BB661ED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751" y="2341185"/>
            <a:ext cx="1390650" cy="13906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C3ECA0C-F448-4E00-8065-8E4F05BBEE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175" y="4295775"/>
            <a:ext cx="1828799" cy="18287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01370CA-F3B9-444F-95CA-D5B98ED672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6725" y="4295774"/>
            <a:ext cx="197167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96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数位</a:t>
            </a:r>
            <a:r>
              <a:rPr lang="en-US" altLang="zh-CN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DP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1831CB-C861-9036-1CC8-1562DB632748}"/>
              </a:ext>
            </a:extLst>
          </p:cNvPr>
          <p:cNvSpPr txBox="1"/>
          <p:nvPr/>
        </p:nvSpPr>
        <p:spPr>
          <a:xfrm>
            <a:off x="1289050" y="2268737"/>
            <a:ext cx="756708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然而这样枚举不方便记忆化，或者说根本无状态可言。</a:t>
            </a:r>
          </a:p>
          <a:p>
            <a:endParaRPr lang="zh-CN" altLang="en-US" dirty="0"/>
          </a:p>
          <a:p>
            <a:r>
              <a:rPr lang="zh-CN" altLang="en-US" dirty="0"/>
              <a:t>新的枚举：控制上界枚举，从最高位开始往下枚举，例如：ri=213，那么我们从百位开始枚举：百位可能的情况有0,1,2(觉得这里枚举0有问题的继续看)</a:t>
            </a:r>
          </a:p>
          <a:p>
            <a:endParaRPr lang="zh-CN" altLang="en-US" dirty="0"/>
          </a:p>
          <a:p>
            <a:r>
              <a:rPr lang="zh-CN" altLang="en-US" dirty="0"/>
              <a:t>然后每一位枚举都不能让枚举的这个数超过上界213（下界就是0或者1，这个次要），当百位枚举了1，那么十位枚举就是从0到9，因为百位1已经比上界2小了，后面数位枚举什么都不可能超过上界。</a:t>
            </a:r>
          </a:p>
        </p:txBody>
      </p:sp>
    </p:spTree>
    <p:extLst>
      <p:ext uri="{BB962C8B-B14F-4D97-AF65-F5344CB8AC3E}">
        <p14:creationId xmlns:p14="http://schemas.microsoft.com/office/powerpoint/2010/main" val="2076563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数位</a:t>
            </a:r>
            <a:r>
              <a:rPr lang="en-US" altLang="zh-CN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DP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C020AF-BC70-210B-18BE-49F57AFCD342}"/>
              </a:ext>
            </a:extLst>
          </p:cNvPr>
          <p:cNvSpPr txBox="1"/>
          <p:nvPr/>
        </p:nvSpPr>
        <p:spPr>
          <a:xfrm>
            <a:off x="1644649" y="2389769"/>
            <a:ext cx="75755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ffectLst/>
              </a:rPr>
              <a:t>当高位枚举刚好达到上界时，那么紧接着的一位枚举就有上界限制了。具体的这里如果百位枚举了</a:t>
            </a:r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，那么十位的枚举情况就是</a:t>
            </a:r>
            <a:r>
              <a:rPr lang="en-US" altLang="zh-CN" dirty="0">
                <a:effectLst/>
              </a:rPr>
              <a:t>0</a:t>
            </a:r>
            <a:r>
              <a:rPr lang="zh-CN" altLang="en-US" dirty="0">
                <a:effectLst/>
              </a:rPr>
              <a:t>到</a:t>
            </a: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，如果前两位枚举了</a:t>
            </a:r>
            <a:r>
              <a:rPr lang="en-US" altLang="zh-CN" dirty="0">
                <a:effectLst/>
              </a:rPr>
              <a:t>21</a:t>
            </a:r>
            <a:r>
              <a:rPr lang="zh-CN" altLang="en-US" dirty="0">
                <a:effectLst/>
              </a:rPr>
              <a:t>，最后一位之是</a:t>
            </a:r>
            <a:r>
              <a:rPr lang="en-US" altLang="zh-CN" dirty="0">
                <a:effectLst/>
              </a:rPr>
              <a:t>0</a:t>
            </a:r>
            <a:r>
              <a:rPr lang="zh-CN" altLang="en-US" dirty="0">
                <a:effectLst/>
              </a:rPr>
              <a:t>到</a:t>
            </a:r>
            <a:r>
              <a:rPr lang="en-US" altLang="zh-CN" dirty="0">
                <a:effectLst/>
              </a:rPr>
              <a:t>3(</a:t>
            </a:r>
            <a:r>
              <a:rPr lang="zh-CN" altLang="en-US" dirty="0"/>
              <a:t>这一点正好对于代码模板里的一个变量</a:t>
            </a:r>
            <a:r>
              <a:rPr lang="en-US" altLang="zh-CN" dirty="0"/>
              <a:t>limit </a:t>
            </a:r>
            <a:r>
              <a:rPr lang="zh-CN" altLang="en-US" dirty="0"/>
              <a:t>专门用来判断枚举范围</a:t>
            </a:r>
            <a:r>
              <a:rPr lang="en-US" altLang="zh-CN" dirty="0">
                <a:effectLst/>
              </a:rPr>
              <a:t>)</a:t>
            </a:r>
            <a:r>
              <a:rPr lang="zh-CN" altLang="en-US" dirty="0">
                <a:effectLst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8171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数位</a:t>
            </a:r>
            <a:r>
              <a:rPr lang="en-US" altLang="zh-CN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DP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633FAB-0CFA-8A57-E240-642F56C6F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227" y="2133825"/>
            <a:ext cx="6691973" cy="269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60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数位</a:t>
            </a:r>
            <a:r>
              <a:rPr lang="en-US" altLang="zh-CN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DP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C020AF-BC70-210B-18BE-49F57AFCD342}"/>
              </a:ext>
            </a:extLst>
          </p:cNvPr>
          <p:cNvSpPr txBox="1"/>
          <p:nvPr/>
        </p:nvSpPr>
        <p:spPr>
          <a:xfrm>
            <a:off x="1431924" y="1829865"/>
            <a:ext cx="7575551" cy="11449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][state];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不同题目状态不同</a:t>
            </a:r>
            <a:endParaRPr lang="zh-CN" altLang="en-US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pos,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/*state</a:t>
            </a:r>
            <a:r>
              <a:rPr lang="zh-CN" alt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变量*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lead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前导零*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limit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数位上界变量*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不是每个题都要判断前导零</a:t>
            </a:r>
            <a:endParaRPr lang="zh-CN" altLang="en-US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(pos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==-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limit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lead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[pos][state]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!=-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[pos][state];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altLang="zh-CN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[pos]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altLang="zh-CN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 ...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()...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ans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(pos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状态转移*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,lead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,limit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[pos])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zh-CN" alt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最后两个变量传参都是这样写的</a:t>
            </a:r>
            <a:endParaRPr lang="zh-CN" altLang="en-US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limit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lead) 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[pos][state]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solve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x)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x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/=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从最高位开始枚举*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一系列状态 *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刚开始最高位都是有限制并且有前导零的，显然比最高位还要高的一位视为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嘛</a:t>
            </a:r>
            <a:endParaRPr lang="zh-CN" altLang="en-US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</a:t>
            </a:r>
            <a:r>
              <a:rPr lang="en-US" altLang="zh-CN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ri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lld%lld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ri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lld</a:t>
            </a:r>
            <a:r>
              <a:rPr lang="en-US" altLang="zh-CN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solve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ri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solve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7189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数位</a:t>
            </a:r>
            <a:r>
              <a:rPr lang="en-US" altLang="zh-CN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DP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F7F9D8-5A78-A0BD-BA93-4914AF2D918B}"/>
              </a:ext>
            </a:extLst>
          </p:cNvPr>
          <p:cNvSpPr txBox="1"/>
          <p:nvPr/>
        </p:nvSpPr>
        <p:spPr>
          <a:xfrm>
            <a:off x="990600" y="1748790"/>
            <a:ext cx="757555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ffectLst/>
              </a:rPr>
              <a:t>博客链接：</a:t>
            </a:r>
            <a:r>
              <a:rPr lang="en-US" altLang="zh-CN" dirty="0">
                <a:effectLst/>
              </a:rPr>
              <a:t>https://blog.csdn.net/</a:t>
            </a:r>
            <a:r>
              <a:rPr lang="en-US" altLang="zh-CN" dirty="0" err="1">
                <a:effectLst/>
              </a:rPr>
              <a:t>wust_zzwh</a:t>
            </a:r>
            <a:r>
              <a:rPr lang="en-US" altLang="zh-CN" dirty="0">
                <a:effectLst/>
              </a:rPr>
              <a:t>/article/details/52100392?ops_request_misc=%257B%2522request%255Fid%2522%253A%2522165967980516782248534968%2522%252C%2522scm%2522%253A%252220140713.130102334..%2522%257D&amp;request_id=165967980516782248534968&amp;biz_id=0&amp;utm_medium=distribute.pc_search_result.none-task-blog-2~all~top_positive~default-1-52100392-null-null.142^v39^pc_rank_34_1,185^v2^control&amp;utm_term=%E6%95%B0%E4%BD%8DDP&amp;spm=1018.2226.3001.4187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30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区间</a:t>
            </a:r>
            <a:r>
              <a:rPr lang="en-US" altLang="zh-CN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DP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AC81380-EF8E-4135-9E82-08C884222986}"/>
              </a:ext>
            </a:extLst>
          </p:cNvPr>
          <p:cNvSpPr txBox="1"/>
          <p:nvPr/>
        </p:nvSpPr>
        <p:spPr>
          <a:xfrm>
            <a:off x="1266825" y="2352675"/>
            <a:ext cx="81724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    区间</a:t>
            </a:r>
            <a:r>
              <a:rPr lang="en-US" altLang="zh-CN" sz="2800" dirty="0" err="1"/>
              <a:t>dp</a:t>
            </a:r>
            <a:r>
              <a:rPr lang="zh-CN" altLang="en-US" sz="2800" dirty="0"/>
              <a:t>，顾名思义就是在区间上进行</a:t>
            </a:r>
            <a:r>
              <a:rPr lang="en-US" altLang="zh-CN" sz="2800" dirty="0" err="1"/>
              <a:t>dp</a:t>
            </a:r>
            <a:r>
              <a:rPr lang="zh-CN" altLang="en-US" sz="2800" dirty="0"/>
              <a:t>，主要思路是通过合并小区间来得到大区间的最优解。</a:t>
            </a:r>
          </a:p>
          <a:p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C090BFB-8D74-449D-9246-1B7E1C924A9F}"/>
              </a:ext>
            </a:extLst>
          </p:cNvPr>
          <p:cNvSpPr/>
          <p:nvPr/>
        </p:nvSpPr>
        <p:spPr>
          <a:xfrm>
            <a:off x="1143000" y="1781777"/>
            <a:ext cx="17526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定义：</a:t>
            </a:r>
            <a:endParaRPr lang="zh-CN" alt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5173AB9-A45E-B6FD-8C32-71FC9FAB8920}"/>
              </a:ext>
            </a:extLst>
          </p:cNvPr>
          <p:cNvGrpSpPr/>
          <p:nvPr/>
        </p:nvGrpSpPr>
        <p:grpSpPr>
          <a:xfrm>
            <a:off x="1611630" y="4309745"/>
            <a:ext cx="3680460" cy="618834"/>
            <a:chOff x="3546" y="8282"/>
            <a:chExt cx="10294" cy="1752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3D4D928C-A5FA-326D-0E76-C10B82BB5EF7}"/>
                </a:ext>
              </a:extLst>
            </p:cNvPr>
            <p:cNvCxnSpPr/>
            <p:nvPr/>
          </p:nvCxnSpPr>
          <p:spPr>
            <a:xfrm>
              <a:off x="3757" y="8870"/>
              <a:ext cx="96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24CEF1B-986A-D078-F8D7-99E89B5A2D1C}"/>
                </a:ext>
              </a:extLst>
            </p:cNvPr>
            <p:cNvCxnSpPr/>
            <p:nvPr/>
          </p:nvCxnSpPr>
          <p:spPr>
            <a:xfrm flipH="1" flipV="1">
              <a:off x="3757" y="8282"/>
              <a:ext cx="15" cy="5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8F26C16A-AEF3-23F0-A112-E2A274898035}"/>
                </a:ext>
              </a:extLst>
            </p:cNvPr>
            <p:cNvCxnSpPr/>
            <p:nvPr/>
          </p:nvCxnSpPr>
          <p:spPr>
            <a:xfrm flipH="1" flipV="1">
              <a:off x="13357" y="8282"/>
              <a:ext cx="15" cy="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9FEF271-CB4A-2B8C-6529-FD6C14DFF5D1}"/>
                </a:ext>
              </a:extLst>
            </p:cNvPr>
            <p:cNvCxnSpPr/>
            <p:nvPr/>
          </p:nvCxnSpPr>
          <p:spPr>
            <a:xfrm flipV="1">
              <a:off x="8757" y="8282"/>
              <a:ext cx="0" cy="5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5835F0D-39DB-3332-B20F-3151898A774A}"/>
                </a:ext>
              </a:extLst>
            </p:cNvPr>
            <p:cNvSpPr txBox="1"/>
            <p:nvPr/>
          </p:nvSpPr>
          <p:spPr>
            <a:xfrm>
              <a:off x="3546" y="8901"/>
              <a:ext cx="604" cy="1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i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0F9AF83-5092-00F3-79C0-6B5C922D6628}"/>
                </a:ext>
              </a:extLst>
            </p:cNvPr>
            <p:cNvSpPr txBox="1"/>
            <p:nvPr/>
          </p:nvSpPr>
          <p:spPr>
            <a:xfrm>
              <a:off x="8425" y="8991"/>
              <a:ext cx="664" cy="1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j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8BD8E8C-69E0-82C7-079F-AC658EC9779F}"/>
                </a:ext>
              </a:extLst>
            </p:cNvPr>
            <p:cNvSpPr txBox="1"/>
            <p:nvPr/>
          </p:nvSpPr>
          <p:spPr>
            <a:xfrm>
              <a:off x="13146" y="8991"/>
              <a:ext cx="694" cy="1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k</a:t>
              </a: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2C47D6C9-5B6F-D4AA-2232-84CA111C978B}"/>
              </a:ext>
            </a:extLst>
          </p:cNvPr>
          <p:cNvSpPr txBox="1"/>
          <p:nvPr/>
        </p:nvSpPr>
        <p:spPr>
          <a:xfrm>
            <a:off x="2152650" y="3738245"/>
            <a:ext cx="843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dp[i][j]</a:t>
            </a:r>
          </a:p>
        </p:txBody>
      </p:sp>
      <p:cxnSp>
        <p:nvCxnSpPr>
          <p:cNvPr id="33" name="曲线连接符 15">
            <a:extLst>
              <a:ext uri="{FF2B5EF4-FFF2-40B4-BE49-F238E27FC236}">
                <a16:creationId xmlns:a16="http://schemas.microsoft.com/office/drawing/2014/main" id="{1580847A-6256-6BFD-FA65-604505598B3E}"/>
              </a:ext>
            </a:extLst>
          </p:cNvPr>
          <p:cNvCxnSpPr>
            <a:stCxn id="32" idx="3"/>
          </p:cNvCxnSpPr>
          <p:nvPr/>
        </p:nvCxnSpPr>
        <p:spPr>
          <a:xfrm>
            <a:off x="2995930" y="3922395"/>
            <a:ext cx="469265" cy="3625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16">
            <a:extLst>
              <a:ext uri="{FF2B5EF4-FFF2-40B4-BE49-F238E27FC236}">
                <a16:creationId xmlns:a16="http://schemas.microsoft.com/office/drawing/2014/main" id="{D9386DE7-196E-3FE1-DC1F-FEDA4F9A959A}"/>
              </a:ext>
            </a:extLst>
          </p:cNvPr>
          <p:cNvCxnSpPr>
            <a:stCxn id="32" idx="1"/>
          </p:cNvCxnSpPr>
          <p:nvPr/>
        </p:nvCxnSpPr>
        <p:spPr>
          <a:xfrm rot="10800000" flipV="1">
            <a:off x="1710055" y="3922395"/>
            <a:ext cx="442595" cy="33083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746BEB6-CC9D-71AA-5DD4-0E2DBA1CF2FE}"/>
              </a:ext>
            </a:extLst>
          </p:cNvPr>
          <p:cNvSpPr txBox="1"/>
          <p:nvPr/>
        </p:nvSpPr>
        <p:spPr>
          <a:xfrm>
            <a:off x="3696969" y="3738245"/>
            <a:ext cx="120523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dp</a:t>
            </a:r>
            <a:r>
              <a:rPr lang="en-US" altLang="zh-CN" dirty="0"/>
              <a:t>[j][k]</a:t>
            </a:r>
          </a:p>
        </p:txBody>
      </p:sp>
      <p:cxnSp>
        <p:nvCxnSpPr>
          <p:cNvPr id="36" name="曲线连接符 20">
            <a:extLst>
              <a:ext uri="{FF2B5EF4-FFF2-40B4-BE49-F238E27FC236}">
                <a16:creationId xmlns:a16="http://schemas.microsoft.com/office/drawing/2014/main" id="{886DD4F5-62B1-F1F9-3C79-58892571DC3F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 flipV="1">
            <a:off x="3482979" y="3922395"/>
            <a:ext cx="213991" cy="33083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21">
            <a:extLst>
              <a:ext uri="{FF2B5EF4-FFF2-40B4-BE49-F238E27FC236}">
                <a16:creationId xmlns:a16="http://schemas.microsoft.com/office/drawing/2014/main" id="{DA83C4D6-C565-F620-E99B-0E9342A83D61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4902200" y="3922395"/>
            <a:ext cx="253365" cy="38735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25">
            <a:extLst>
              <a:ext uri="{FF2B5EF4-FFF2-40B4-BE49-F238E27FC236}">
                <a16:creationId xmlns:a16="http://schemas.microsoft.com/office/drawing/2014/main" id="{44FA3571-F015-91BD-1577-B1AAE491006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19580" y="3431540"/>
            <a:ext cx="1068070" cy="60579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7B4A0C76-777C-D344-DCDD-71BB133D552C}"/>
              </a:ext>
            </a:extLst>
          </p:cNvPr>
          <p:cNvSpPr txBox="1"/>
          <p:nvPr/>
        </p:nvSpPr>
        <p:spPr>
          <a:xfrm>
            <a:off x="2995930" y="3241794"/>
            <a:ext cx="154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cost[</a:t>
            </a:r>
            <a:r>
              <a:rPr lang="en-US" altLang="zh-CN" dirty="0" err="1"/>
              <a:t>i</a:t>
            </a:r>
            <a:r>
              <a:rPr lang="en-US" altLang="zh-CN" dirty="0"/>
              <a:t>][j][k]</a:t>
            </a:r>
          </a:p>
        </p:txBody>
      </p:sp>
      <p:cxnSp>
        <p:nvCxnSpPr>
          <p:cNvPr id="40" name="曲线连接符 27">
            <a:extLst>
              <a:ext uri="{FF2B5EF4-FFF2-40B4-BE49-F238E27FC236}">
                <a16:creationId xmlns:a16="http://schemas.microsoft.com/office/drawing/2014/main" id="{452CAC21-1A75-8D3D-9FCD-A7E0B7A72CDC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4540249" y="3426460"/>
            <a:ext cx="628016" cy="63702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72B6C726-F5E1-4C61-22DF-4A742E8D60F2}"/>
              </a:ext>
            </a:extLst>
          </p:cNvPr>
          <p:cNvSpPr txBox="1"/>
          <p:nvPr/>
        </p:nvSpPr>
        <p:spPr>
          <a:xfrm>
            <a:off x="1687070" y="5181129"/>
            <a:ext cx="61002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区间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][</a:t>
            </a:r>
            <a:r>
              <a:rPr lang="en-US" altLang="zh-CN" sz="2400" dirty="0" err="1"/>
              <a:t>j,k</a:t>
            </a:r>
            <a:r>
              <a:rPr lang="en-US" altLang="zh-CN" sz="2400" dirty="0"/>
              <a:t>]</a:t>
            </a:r>
            <a:r>
              <a:rPr lang="zh-CN" altLang="en-US" sz="2400" dirty="0"/>
              <a:t>的最优解分别为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][j],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[j][k]</a:t>
            </a:r>
            <a:r>
              <a:rPr lang="zh-CN" altLang="en-US" sz="2400" dirty="0"/>
              <a:t>，将他们合并为区间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i,k</a:t>
            </a:r>
            <a:r>
              <a:rPr lang="en-US" altLang="zh-CN" sz="2400" dirty="0"/>
              <a:t>]</a:t>
            </a:r>
            <a:r>
              <a:rPr lang="zh-CN" altLang="en-US" sz="2400" dirty="0"/>
              <a:t>的代价为</a:t>
            </a:r>
            <a:r>
              <a:rPr lang="en-US" altLang="zh-CN" sz="2400" dirty="0"/>
              <a:t>cost[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][j][k]</a:t>
            </a:r>
          </a:p>
          <a:p>
            <a:r>
              <a:rPr lang="zh-CN" altLang="en-US" sz="2400" dirty="0"/>
              <a:t>那么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][k]=</a:t>
            </a:r>
            <a:r>
              <a:rPr lang="en-US" altLang="zh-CN" sz="2400" dirty="0" err="1">
                <a:sym typeface="+mn-ea"/>
              </a:rPr>
              <a:t>dp</a:t>
            </a:r>
            <a:r>
              <a:rPr lang="en-US" altLang="zh-CN" sz="2400" dirty="0">
                <a:sym typeface="+mn-ea"/>
              </a:rPr>
              <a:t>[</a:t>
            </a:r>
            <a:r>
              <a:rPr lang="en-US" altLang="zh-CN" sz="2400" dirty="0" err="1">
                <a:sym typeface="+mn-ea"/>
              </a:rPr>
              <a:t>i</a:t>
            </a:r>
            <a:r>
              <a:rPr lang="en-US" altLang="zh-CN" sz="2400" dirty="0">
                <a:sym typeface="+mn-ea"/>
              </a:rPr>
              <a:t>][j]+</a:t>
            </a:r>
            <a:r>
              <a:rPr lang="en-US" altLang="zh-CN" sz="2400" dirty="0" err="1">
                <a:sym typeface="+mn-ea"/>
              </a:rPr>
              <a:t>dp</a:t>
            </a:r>
            <a:r>
              <a:rPr lang="en-US" altLang="zh-CN" sz="2400" dirty="0">
                <a:sym typeface="+mn-ea"/>
              </a:rPr>
              <a:t>[j][k]+cost[</a:t>
            </a:r>
            <a:r>
              <a:rPr lang="en-US" altLang="zh-CN" sz="2400" dirty="0" err="1">
                <a:sym typeface="+mn-ea"/>
              </a:rPr>
              <a:t>i</a:t>
            </a:r>
            <a:r>
              <a:rPr lang="en-US" altLang="zh-CN" sz="2400" dirty="0">
                <a:sym typeface="+mn-ea"/>
              </a:rPr>
              <a:t>][j][k]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182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区间</a:t>
            </a:r>
            <a:r>
              <a:rPr lang="en-US" altLang="zh-CN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DP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AB2DA39-9E8D-0377-361C-4FAAD74BBCF1}"/>
              </a:ext>
            </a:extLst>
          </p:cNvPr>
          <p:cNvSpPr txBox="1"/>
          <p:nvPr/>
        </p:nvSpPr>
        <p:spPr>
          <a:xfrm>
            <a:off x="990600" y="1951672"/>
            <a:ext cx="78147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字魂58号-创中黑" panose="00000500000000000000" pitchFamily="2" charset="-122"/>
                <a:cs typeface="+mn-lt"/>
              </a:rPr>
              <a:t>例</a:t>
            </a:r>
            <a:r>
              <a:rPr lang="en-US" altLang="zh-CN" sz="1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字魂58号-创中黑" panose="00000500000000000000" pitchFamily="2" charset="-122"/>
                <a:cs typeface="+mn-lt"/>
              </a:rPr>
              <a:t>1</a:t>
            </a:r>
            <a:r>
              <a:rPr lang="zh-CN" altLang="en-US" sz="1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字魂58号-创中黑" panose="00000500000000000000" pitchFamily="2" charset="-122"/>
                <a:cs typeface="+mn-lt"/>
              </a:rPr>
              <a:t>.</a:t>
            </a:r>
          </a:p>
          <a:p>
            <a:r>
              <a:rPr lang="zh-CN" altLang="en-US" sz="1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字魂58号-创中黑" panose="00000500000000000000" pitchFamily="2" charset="-122"/>
                <a:cs typeface="+mn-lt"/>
              </a:rPr>
              <a:t>现有排成一圈的N堆石子，要将石子有序的合并成一堆。合并规则如下：每次只能将相邻的2堆石子合并，合并花费为新合成的一堆石子的数量。求将这N堆石子合并成一堆的总花费最小是多少。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A4ED113-247E-AD84-54A7-7778BA6B4177}"/>
              </a:ext>
            </a:extLst>
          </p:cNvPr>
          <p:cNvSpPr/>
          <p:nvPr/>
        </p:nvSpPr>
        <p:spPr>
          <a:xfrm>
            <a:off x="432752" y="3477400"/>
            <a:ext cx="957389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动态规划问题求解的两个关键：状态定义，状态转移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26426C9-09C0-772A-8C5A-7D01B7950E45}"/>
              </a:ext>
            </a:extLst>
          </p:cNvPr>
          <p:cNvSpPr/>
          <p:nvPr/>
        </p:nvSpPr>
        <p:spPr>
          <a:xfrm>
            <a:off x="2194983" y="4363391"/>
            <a:ext cx="66103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如何定义状态？</a:t>
            </a:r>
          </a:p>
        </p:txBody>
      </p:sp>
    </p:spTree>
    <p:extLst>
      <p:ext uri="{BB962C8B-B14F-4D97-AF65-F5344CB8AC3E}">
        <p14:creationId xmlns:p14="http://schemas.microsoft.com/office/powerpoint/2010/main" val="178640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区间</a:t>
            </a:r>
            <a:r>
              <a:rPr lang="en-US" altLang="zh-CN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DP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F7431FE-A7AE-4152-2B3E-75289F1635D9}"/>
              </a:ext>
            </a:extLst>
          </p:cNvPr>
          <p:cNvSpPr txBox="1"/>
          <p:nvPr/>
        </p:nvSpPr>
        <p:spPr>
          <a:xfrm>
            <a:off x="765174" y="1881631"/>
            <a:ext cx="8615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字魂58号-创中黑" panose="00000500000000000000" pitchFamily="2" charset="-122"/>
                <a:cs typeface="+mn-lt"/>
              </a:rPr>
              <a:t>本题我们可以定义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字魂58号-创中黑" panose="00000500000000000000" pitchFamily="2" charset="-122"/>
                <a:cs typeface="+mn-lt"/>
              </a:rPr>
              <a:t>dp[i][j] 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字魂58号-创中黑" panose="00000500000000000000" pitchFamily="2" charset="-122"/>
                <a:cs typeface="+mn-lt"/>
              </a:rPr>
              <a:t>表示区间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字魂58号-创中黑" panose="00000500000000000000" pitchFamily="2" charset="-122"/>
                <a:cs typeface="+mn-lt"/>
              </a:rPr>
              <a:t>[i,j]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字魂58号-创中黑" panose="00000500000000000000" pitchFamily="2" charset="-122"/>
                <a:cs typeface="+mn-lt"/>
              </a:rPr>
              <a:t>的最优解（即左端点为第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字魂58号-创中黑" panose="00000500000000000000" pitchFamily="2" charset="-122"/>
                <a:cs typeface="+mn-lt"/>
              </a:rPr>
              <a:t>i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字魂58号-创中黑" panose="00000500000000000000" pitchFamily="2" charset="-122"/>
                <a:cs typeface="+mn-lt"/>
              </a:rPr>
              <a:t>个石子，右端点为第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字魂58号-创中黑" panose="00000500000000000000" pitchFamily="2" charset="-122"/>
                <a:cs typeface="+mn-lt"/>
              </a:rPr>
              <a:t>j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字魂58号-创中黑" panose="00000500000000000000" pitchFamily="2" charset="-122"/>
                <a:cs typeface="+mn-lt"/>
              </a:rPr>
              <a:t>个石子的区间合并成一堆的最小花费）。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FEF2E8-A9F3-856B-9A13-EE7CB72370EC}"/>
              </a:ext>
            </a:extLst>
          </p:cNvPr>
          <p:cNvSpPr/>
          <p:nvPr/>
        </p:nvSpPr>
        <p:spPr>
          <a:xfrm>
            <a:off x="1767945" y="3648498"/>
            <a:ext cx="661035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如何进行转移？</a:t>
            </a:r>
          </a:p>
        </p:txBody>
      </p:sp>
    </p:spTree>
    <p:extLst>
      <p:ext uri="{BB962C8B-B14F-4D97-AF65-F5344CB8AC3E}">
        <p14:creationId xmlns:p14="http://schemas.microsoft.com/office/powerpoint/2010/main" val="162951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区间</a:t>
            </a:r>
            <a:r>
              <a:rPr lang="en-US" altLang="zh-CN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DP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38B3BA-BB49-6D18-1119-E4105ABFC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176" y="2574498"/>
            <a:ext cx="3834716" cy="682811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91570967-2107-CB8E-0D54-0A05BB6EEE8B}"/>
              </a:ext>
            </a:extLst>
          </p:cNvPr>
          <p:cNvSpPr txBox="1"/>
          <p:nvPr/>
        </p:nvSpPr>
        <p:spPr>
          <a:xfrm>
            <a:off x="990600" y="3257309"/>
            <a:ext cx="106768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例如区间</a:t>
            </a:r>
            <a:r>
              <a:rPr lang="en-US" altLang="zh-CN" sz="3200" dirty="0"/>
              <a:t>[1,5]</a:t>
            </a:r>
            <a:r>
              <a:rPr lang="zh-CN" altLang="en-US" sz="3200" dirty="0"/>
              <a:t>可以有很多种合并方式，如</a:t>
            </a:r>
            <a:r>
              <a:rPr lang="en-US" altLang="zh-CN" sz="3200" dirty="0"/>
              <a:t>[1,1]+[2,5]</a:t>
            </a:r>
            <a:r>
              <a:rPr lang="zh-CN" altLang="en-US" sz="3200" dirty="0"/>
              <a:t>、</a:t>
            </a:r>
            <a:r>
              <a:rPr lang="en-US" altLang="zh-CN" sz="3200" dirty="0"/>
              <a:t>[1,2]+[ 3,5]</a:t>
            </a:r>
            <a:r>
              <a:rPr lang="zh-CN" altLang="en-US" sz="3200" dirty="0"/>
              <a:t>、</a:t>
            </a:r>
            <a:r>
              <a:rPr lang="en-US" altLang="zh-CN" sz="3200" dirty="0">
                <a:sym typeface="+mn-ea"/>
              </a:rPr>
              <a:t>[1,3]+[4,5]</a:t>
            </a:r>
            <a:r>
              <a:rPr lang="zh-CN" altLang="en-US" sz="3200" dirty="0">
                <a:sym typeface="+mn-ea"/>
              </a:rPr>
              <a:t>、</a:t>
            </a:r>
            <a:r>
              <a:rPr lang="en-US" altLang="zh-CN" sz="3200" dirty="0">
                <a:sym typeface="+mn-ea"/>
              </a:rPr>
              <a:t>[1,4]+[5,5] </a:t>
            </a:r>
          </a:p>
          <a:p>
            <a:r>
              <a:rPr lang="zh-CN" altLang="en-US" sz="3200" dirty="0"/>
              <a:t>选择由代价最小的合并方式来转移。</a:t>
            </a:r>
          </a:p>
          <a:p>
            <a:r>
              <a:rPr lang="en-US" altLang="zh-CN" sz="3200" dirty="0" err="1"/>
              <a:t>dp</a:t>
            </a:r>
            <a:r>
              <a:rPr lang="en-US" altLang="zh-CN" sz="3200" dirty="0"/>
              <a:t>[1,5]=min(</a:t>
            </a:r>
            <a:r>
              <a:rPr lang="en-US" altLang="zh-CN" sz="3200" dirty="0" err="1"/>
              <a:t>dp</a:t>
            </a:r>
            <a:r>
              <a:rPr lang="en-US" altLang="zh-CN" sz="3200" dirty="0">
                <a:sym typeface="+mn-ea"/>
              </a:rPr>
              <a:t>[1,1]+</a:t>
            </a:r>
            <a:r>
              <a:rPr lang="en-US" altLang="zh-CN" sz="3200" dirty="0" err="1">
                <a:sym typeface="+mn-ea"/>
              </a:rPr>
              <a:t>dp</a:t>
            </a:r>
            <a:r>
              <a:rPr lang="en-US" altLang="zh-CN" sz="3200" dirty="0">
                <a:sym typeface="+mn-ea"/>
              </a:rPr>
              <a:t>[2,5]+cost1,dp[1,2]+</a:t>
            </a:r>
            <a:r>
              <a:rPr lang="en-US" altLang="zh-CN" sz="3200" dirty="0" err="1">
                <a:sym typeface="+mn-ea"/>
              </a:rPr>
              <a:t>dp</a:t>
            </a:r>
            <a:r>
              <a:rPr lang="en-US" altLang="zh-CN" sz="3200" dirty="0">
                <a:sym typeface="+mn-ea"/>
              </a:rPr>
              <a:t>[3,4]+cost2,dp[1,3]+</a:t>
            </a:r>
            <a:r>
              <a:rPr lang="en-US" altLang="zh-CN" sz="3200" dirty="0" err="1">
                <a:sym typeface="+mn-ea"/>
              </a:rPr>
              <a:t>dp</a:t>
            </a:r>
            <a:r>
              <a:rPr lang="en-US" altLang="zh-CN" sz="3200" dirty="0">
                <a:sym typeface="+mn-ea"/>
              </a:rPr>
              <a:t>[4,5]+cost3,</a:t>
            </a:r>
          </a:p>
          <a:p>
            <a:r>
              <a:rPr lang="en-US" altLang="zh-CN" sz="3200" dirty="0" err="1">
                <a:sym typeface="+mn-ea"/>
              </a:rPr>
              <a:t>dp</a:t>
            </a:r>
            <a:r>
              <a:rPr lang="en-US" altLang="zh-CN" sz="3200" dirty="0">
                <a:sym typeface="+mn-ea"/>
              </a:rPr>
              <a:t>[1,4]+</a:t>
            </a:r>
            <a:r>
              <a:rPr lang="en-US" altLang="zh-CN" sz="3200" dirty="0" err="1">
                <a:sym typeface="+mn-ea"/>
              </a:rPr>
              <a:t>dp</a:t>
            </a:r>
            <a:r>
              <a:rPr lang="en-US" altLang="zh-CN" sz="3200" dirty="0">
                <a:sym typeface="+mn-ea"/>
              </a:rPr>
              <a:t>[5,5]+cost4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34041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4494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区间</a:t>
            </a:r>
            <a:r>
              <a:rPr lang="en-US" altLang="zh-CN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DP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207DF1-474E-CB78-6FF9-49DC4E799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980" y="2300194"/>
            <a:ext cx="8474174" cy="682811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6EDEEB08-08AB-2E5D-B9DA-283FE2957EE0}"/>
              </a:ext>
            </a:extLst>
          </p:cNvPr>
          <p:cNvSpPr txBox="1"/>
          <p:nvPr/>
        </p:nvSpPr>
        <p:spPr>
          <a:xfrm>
            <a:off x="628650" y="3307105"/>
            <a:ext cx="101917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将环从某一点断开，当成链处理</a:t>
            </a:r>
          </a:p>
          <a:p>
            <a:r>
              <a:rPr lang="zh-CN" altLang="en-US" sz="3200" dirty="0"/>
              <a:t>那么应该从哪个点断开？从每个点都断一遍？</a:t>
            </a:r>
          </a:p>
          <a:p>
            <a:r>
              <a:rPr lang="zh-CN" altLang="en-US" sz="3200" dirty="0"/>
              <a:t>做法是将序列复制一份放到末尾，形成两倍长的链</a:t>
            </a:r>
          </a:p>
          <a:p>
            <a:r>
              <a:rPr lang="zh-CN" altLang="en-US" sz="3200" dirty="0"/>
              <a:t>再进行一次</a:t>
            </a:r>
            <a:r>
              <a:rPr lang="en-US" altLang="zh-CN" sz="3200" dirty="0" err="1"/>
              <a:t>dp</a:t>
            </a:r>
            <a:r>
              <a:rPr lang="zh-CN" altLang="en-US" sz="3200" dirty="0"/>
              <a:t>，这样</a:t>
            </a:r>
            <a:r>
              <a:rPr lang="en-US" altLang="zh-CN" sz="3200" dirty="0" err="1"/>
              <a:t>dp</a:t>
            </a:r>
            <a:r>
              <a:rPr lang="en-US" altLang="zh-CN" sz="3200" dirty="0"/>
              <a:t>[1,5]</a:t>
            </a:r>
            <a:r>
              <a:rPr lang="zh-CN" altLang="en-US" sz="3200" dirty="0"/>
              <a:t>就相当于从</a:t>
            </a:r>
            <a:r>
              <a:rPr lang="en-US" altLang="zh-CN" sz="3200" dirty="0"/>
              <a:t>5</a:t>
            </a:r>
            <a:r>
              <a:rPr lang="zh-CN" altLang="en-US" sz="3200" dirty="0"/>
              <a:t>，</a:t>
            </a:r>
            <a:r>
              <a:rPr lang="en-US" altLang="zh-CN" sz="3200" dirty="0"/>
              <a:t>1</a:t>
            </a:r>
            <a:r>
              <a:rPr lang="zh-CN" altLang="en-US" sz="3200" dirty="0"/>
              <a:t>断开</a:t>
            </a:r>
          </a:p>
          <a:p>
            <a:r>
              <a:rPr lang="en-US" altLang="zh-CN" sz="3200" dirty="0" err="1"/>
              <a:t>dp</a:t>
            </a:r>
            <a:r>
              <a:rPr lang="en-US" altLang="zh-CN" sz="3200" dirty="0"/>
              <a:t>[2,6]</a:t>
            </a:r>
            <a:r>
              <a:rPr lang="zh-CN" altLang="en-US" sz="3200" dirty="0"/>
              <a:t>就相当于从</a:t>
            </a:r>
            <a:r>
              <a:rPr lang="en-US" altLang="zh-CN" sz="3200" dirty="0"/>
              <a:t>1</a:t>
            </a:r>
            <a:r>
              <a:rPr lang="zh-CN" altLang="en-US" sz="3200" dirty="0"/>
              <a:t>，</a:t>
            </a:r>
            <a:r>
              <a:rPr lang="en-US" altLang="zh-CN" sz="3200" dirty="0"/>
              <a:t>2</a:t>
            </a:r>
            <a:r>
              <a:rPr lang="zh-CN" altLang="en-US" sz="3200" dirty="0"/>
              <a:t>断开，</a:t>
            </a:r>
            <a:r>
              <a:rPr lang="en-US" altLang="zh-CN" sz="3200" dirty="0" err="1">
                <a:sym typeface="+mn-ea"/>
              </a:rPr>
              <a:t>dp</a:t>
            </a:r>
            <a:r>
              <a:rPr lang="en-US" altLang="zh-CN" sz="3200" dirty="0">
                <a:sym typeface="+mn-ea"/>
              </a:rPr>
              <a:t>[3,7]</a:t>
            </a:r>
            <a:r>
              <a:rPr lang="zh-CN" altLang="en-US" sz="3200" dirty="0">
                <a:sym typeface="+mn-ea"/>
              </a:rPr>
              <a:t>就相当于从</a:t>
            </a:r>
            <a:r>
              <a:rPr lang="en-US" altLang="zh-CN" sz="3200" dirty="0">
                <a:sym typeface="+mn-ea"/>
              </a:rPr>
              <a:t>2</a:t>
            </a:r>
            <a:r>
              <a:rPr lang="zh-CN" altLang="en-US" sz="3200" dirty="0">
                <a:sym typeface="+mn-ea"/>
              </a:rPr>
              <a:t>，</a:t>
            </a:r>
            <a:r>
              <a:rPr lang="en-US" altLang="zh-CN" sz="3200" dirty="0">
                <a:sym typeface="+mn-ea"/>
              </a:rPr>
              <a:t>3</a:t>
            </a:r>
            <a:r>
              <a:rPr lang="zh-CN" altLang="en-US" sz="3200" dirty="0">
                <a:sym typeface="+mn-ea"/>
              </a:rPr>
              <a:t>断开</a:t>
            </a:r>
          </a:p>
          <a:p>
            <a:r>
              <a:rPr lang="zh-CN" altLang="en-US" sz="3200" dirty="0"/>
              <a:t>以此类推</a:t>
            </a:r>
          </a:p>
        </p:txBody>
      </p:sp>
    </p:spTree>
    <p:extLst>
      <p:ext uri="{BB962C8B-B14F-4D97-AF65-F5344CB8AC3E}">
        <p14:creationId xmlns:p14="http://schemas.microsoft.com/office/powerpoint/2010/main" val="2675810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73CAC-5FD5-429E-B689-71E9BE0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313955"/>
            <a:ext cx="10058400" cy="1371600"/>
          </a:xfrm>
        </p:spPr>
        <p:txBody>
          <a:bodyPr/>
          <a:lstStyle/>
          <a:p>
            <a:r>
              <a:rPr lang="zh-CN" altLang="en-US" dirty="0"/>
              <a:t>    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内容占位符 9" descr="热气球">
            <a:extLst>
              <a:ext uri="{FF2B5EF4-FFF2-40B4-BE49-F238E27FC236}">
                <a16:creationId xmlns:a16="http://schemas.microsoft.com/office/drawing/2014/main" id="{7080D5A5-5F6A-49FC-B362-D90FF14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19442"/>
            <a:ext cx="914400" cy="91440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69C5AD4-FE80-4C3D-992A-32CCBE3D4516}"/>
              </a:ext>
            </a:extLst>
          </p:cNvPr>
          <p:cNvSpPr/>
          <p:nvPr/>
        </p:nvSpPr>
        <p:spPr>
          <a:xfrm>
            <a:off x="1905000" y="762225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区间</a:t>
            </a:r>
            <a:r>
              <a:rPr lang="en-US" altLang="zh-CN" sz="5400" b="0" cap="none" spc="0" dirty="0">
                <a:ln w="0"/>
                <a:solidFill>
                  <a:srgbClr val="5CC6D6"/>
                </a:solidFill>
                <a:effectLst>
                  <a:reflection blurRad="6350" stA="53000" endA="300" endPos="35500" dir="5400000" sy="-90000" algn="bl" rotWithShape="0"/>
                </a:effectLst>
              </a:rPr>
              <a:t>DP</a:t>
            </a:r>
            <a:endParaRPr lang="zh-CN" altLang="en-US" sz="5400" b="0" cap="none" spc="0" dirty="0">
              <a:ln w="0"/>
              <a:solidFill>
                <a:srgbClr val="5CC6D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1CF0FF-6599-E289-5899-39BCECFFBF2B}"/>
              </a:ext>
            </a:extLst>
          </p:cNvPr>
          <p:cNvSpPr txBox="1"/>
          <p:nvPr/>
        </p:nvSpPr>
        <p:spPr>
          <a:xfrm>
            <a:off x="608542" y="1685555"/>
            <a:ext cx="104309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第一位枚举区间长度，第二维枚举区间左端点，第三维枚举断点</a:t>
            </a:r>
          </a:p>
          <a:p>
            <a:r>
              <a:rPr lang="zh-CN" altLang="en-US" sz="2800" dirty="0"/>
              <a:t>时间复杂度</a:t>
            </a:r>
            <a:r>
              <a:rPr lang="en-US" altLang="zh-CN" sz="2800" dirty="0"/>
              <a:t>O(n³)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7B2A6E-6650-754B-900F-D875AF9E3B52}"/>
              </a:ext>
            </a:extLst>
          </p:cNvPr>
          <p:cNvSpPr txBox="1"/>
          <p:nvPr/>
        </p:nvSpPr>
        <p:spPr>
          <a:xfrm>
            <a:off x="660188" y="2733583"/>
            <a:ext cx="10379287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/>
              <a:t>for(int len=2;len&lt;=n;len++)</a:t>
            </a:r>
          </a:p>
          <a:p>
            <a:r>
              <a:rPr lang="zh-CN" altLang="en-US" sz="2400" dirty="0"/>
              <a:t>    {</a:t>
            </a:r>
          </a:p>
          <a:p>
            <a:r>
              <a:rPr lang="zh-CN" altLang="en-US" sz="2400" dirty="0"/>
              <a:t>        for(int i=1,j=i+len-1;i&lt;=n+n&amp;&amp;j&lt;=n+n;i++,j=i+len-1)</a:t>
            </a:r>
          </a:p>
          <a:p>
            <a:r>
              <a:rPr lang="zh-CN" altLang="en-US" sz="2400" dirty="0"/>
              <a:t>        {</a:t>
            </a:r>
          </a:p>
          <a:p>
            <a:r>
              <a:rPr lang="zh-CN" altLang="en-US" sz="2400" dirty="0"/>
              <a:t>            for(int k=i;k&lt;j;k++)</a:t>
            </a:r>
          </a:p>
          <a:p>
            <a:r>
              <a:rPr lang="zh-CN" altLang="en-US" sz="2400" dirty="0"/>
              <a:t>            {</a:t>
            </a:r>
          </a:p>
          <a:p>
            <a:r>
              <a:rPr lang="zh-CN" altLang="en-US" sz="2400" dirty="0"/>
              <a:t>                </a:t>
            </a:r>
            <a:r>
              <a:rPr lang="en-US" altLang="zh-CN" sz="2400" dirty="0" err="1"/>
              <a:t>dp</a:t>
            </a:r>
            <a:r>
              <a:rPr lang="zh-CN" altLang="en-US" sz="2400" dirty="0"/>
              <a:t>[i][j]=min(</a:t>
            </a:r>
            <a:r>
              <a:rPr lang="en-US" altLang="zh-CN" sz="2400" dirty="0" err="1"/>
              <a:t>dp</a:t>
            </a:r>
            <a:r>
              <a:rPr lang="zh-CN" altLang="en-US" sz="2400" dirty="0"/>
              <a:t>[i][j],</a:t>
            </a:r>
            <a:r>
              <a:rPr lang="en-US" altLang="zh-CN" sz="2400" dirty="0" err="1"/>
              <a:t>dp</a:t>
            </a:r>
            <a:r>
              <a:rPr lang="zh-CN" altLang="en-US" sz="2400" dirty="0"/>
              <a:t>[i][k]+</a:t>
            </a:r>
            <a:r>
              <a:rPr lang="en-US" altLang="zh-CN" sz="2400" dirty="0" err="1"/>
              <a:t>dp</a:t>
            </a:r>
            <a:r>
              <a:rPr lang="zh-CN" altLang="en-US" sz="2400" dirty="0"/>
              <a:t>[k+1][j]+s[j]-s[i-1]);</a:t>
            </a:r>
          </a:p>
          <a:p>
            <a:r>
              <a:rPr lang="zh-CN" altLang="en-US" sz="2400" dirty="0"/>
              <a:t>            }</a:t>
            </a:r>
          </a:p>
          <a:p>
            <a:r>
              <a:rPr lang="zh-CN" altLang="en-US" sz="2400" dirty="0"/>
              <a:t>        }</a:t>
            </a:r>
          </a:p>
          <a:p>
            <a:r>
              <a:rPr lang="zh-CN" altLang="en-US" sz="2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9243687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6932</TotalTime>
  <Words>2614</Words>
  <Application>Microsoft Office PowerPoint</Application>
  <PresentationFormat>宽屏</PresentationFormat>
  <Paragraphs>231</Paragraphs>
  <Slides>34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Trebuchet MS</vt:lpstr>
      <vt:lpstr>Wingdings 3</vt:lpstr>
      <vt:lpstr>平面</vt:lpstr>
      <vt:lpstr>PowerPoint 演示文稿</vt:lpstr>
      <vt:lpstr>PowerPoint 演示文稿</vt:lpstr>
      <vt:lpstr>PowerPoint 演示文稿</vt:lpstr>
      <vt:lpstr>     </vt:lpstr>
      <vt:lpstr>     </vt:lpstr>
      <vt:lpstr>     </vt:lpstr>
      <vt:lpstr>     </vt:lpstr>
      <vt:lpstr>     </vt:lpstr>
      <vt:lpstr>     </vt:lpstr>
      <vt:lpstr>PowerPoint 演示文稿</vt:lpstr>
      <vt:lpstr>     </vt:lpstr>
      <vt:lpstr>     </vt:lpstr>
      <vt:lpstr>     </vt:lpstr>
      <vt:lpstr>     </vt:lpstr>
      <vt:lpstr>     </vt:lpstr>
      <vt:lpstr>PowerPoint 演示文稿</vt:lpstr>
      <vt:lpstr>     </vt:lpstr>
      <vt:lpstr>     </vt:lpstr>
      <vt:lpstr>     </vt:lpstr>
      <vt:lpstr>     </vt:lpstr>
      <vt:lpstr>     </vt:lpstr>
      <vt:lpstr>     </vt:lpstr>
      <vt:lpstr>     </vt:lpstr>
      <vt:lpstr>     </vt:lpstr>
      <vt:lpstr>     </vt:lpstr>
      <vt:lpstr>     </vt:lpstr>
      <vt:lpstr>PowerPoint 演示文稿</vt:lpstr>
      <vt:lpstr>     </vt:lpstr>
      <vt:lpstr>     </vt:lpstr>
      <vt:lpstr>     </vt:lpstr>
      <vt:lpstr>     </vt:lpstr>
      <vt:lpstr>     </vt:lpstr>
      <vt:lpstr>     </vt:lpstr>
      <vt:lpstr>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佳伟</dc:creator>
  <cp:lastModifiedBy>asus</cp:lastModifiedBy>
  <cp:revision>37</cp:revision>
  <dcterms:created xsi:type="dcterms:W3CDTF">2021-09-21T05:15:21Z</dcterms:created>
  <dcterms:modified xsi:type="dcterms:W3CDTF">2023-08-16T14:53:12Z</dcterms:modified>
</cp:coreProperties>
</file>