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58" r:id="rId5"/>
    <p:sldId id="301" r:id="rId6"/>
    <p:sldId id="299" r:id="rId7"/>
    <p:sldId id="302" r:id="rId8"/>
    <p:sldId id="300" r:id="rId9"/>
    <p:sldId id="311" r:id="rId10"/>
    <p:sldId id="312" r:id="rId11"/>
    <p:sldId id="319" r:id="rId12"/>
    <p:sldId id="259" r:id="rId13"/>
    <p:sldId id="303" r:id="rId14"/>
    <p:sldId id="260" r:id="rId15"/>
    <p:sldId id="304" r:id="rId16"/>
    <p:sldId id="291" r:id="rId17"/>
    <p:sldId id="257" r:id="rId1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70C1"/>
    <a:srgbClr val="D7D8D8"/>
    <a:srgbClr val="E0E2E3"/>
    <a:srgbClr val="C8C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>
        <p:guide orient="horz" pos="2206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1" d="100"/>
        <a:sy n="3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32FFF-9F5F-434E-8955-B68B121274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84601-484A-4B2F-A872-198BDCF0F7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4601-484A-4B2F-A872-198BDCF0F7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4601-484A-4B2F-A872-198BDCF0F7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4601-484A-4B2F-A872-198BDCF0F7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4601-484A-4B2F-A872-198BDCF0F7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4601-484A-4B2F-A872-198BDCF0F7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4601-484A-4B2F-A872-198BDCF0F7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2C82588-4910-4499-ACF8-06CDCA2C7A2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436906EE-08AD-4A42-8A7A-F5A10B8363B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7AE386F-994E-41AF-8C56-42FA44179A4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FED6F612-EBD1-45AA-A73A-BCE209B8CDE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1DE56AC-8635-4EF9-8AE4-9B08E839242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D3366A4A-9B42-4AAF-ADD4-DDEBE0C5F12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5477384-634F-4F44-9724-839A8C30B66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8BCD807E-C70C-4298-BA27-8CD6220FFE5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528567F-0BFC-48B9-8616-0ED6B4C0705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25F41341-89E6-45A4-8ECA-D9DAF29B25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337C4E8-ADB2-43C9-951A-6234E67908F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EC4B1B6C-7D39-40F0-B571-A2B53A21EFB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146C2BD-D143-4C6F-A1FD-798C64E2E09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ED1F3B78-19A2-49A6-8FC9-760B3EBC21E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C45EBCA-0A41-4E4C-83A0-80638FFE669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EDA3CB2C-4798-4685-ABD6-67A6A6DFE71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1F0D2FF-DAF4-4A32-B2B0-93C0CED01EA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74F4E62B-90F6-4886-894E-04E6621BD1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28D34C8-A55B-4CD8-83C3-6F707655F83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F43DA948-EFF4-4118-90C0-A94D6A8C4C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-7111" y="2637599"/>
            <a:ext cx="578951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dirty="0">
                <a:solidFill>
                  <a:srgbClr val="1570C1"/>
                </a:solidFill>
                <a:latin typeface="DIN" pitchFamily="50" charset="0"/>
              </a:rPr>
              <a:t>试用期转正答辩</a:t>
            </a:r>
            <a:endParaRPr lang="zh-CN" altLang="en-US" sz="4400" dirty="0">
              <a:solidFill>
                <a:srgbClr val="1570C1"/>
              </a:solidFill>
              <a:latin typeface="DIN" pitchFamily="50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67063" y="4048740"/>
            <a:ext cx="5155441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rgbClr val="1570C1"/>
                </a:solidFill>
                <a:latin typeface="DIN" pitchFamily="50" charset="0"/>
              </a:rPr>
              <a:t>答辩人：宋明武</a:t>
            </a:r>
            <a:r>
              <a:rPr lang="en-US" altLang="zh-CN" sz="2400" dirty="0">
                <a:solidFill>
                  <a:srgbClr val="1570C1"/>
                </a:solidFill>
                <a:latin typeface="DIN" pitchFamily="50" charset="0"/>
              </a:rPr>
              <a:t>	</a:t>
            </a:r>
            <a:endParaRPr lang="en-US" altLang="zh-CN" sz="2400" dirty="0">
              <a:solidFill>
                <a:srgbClr val="1570C1"/>
              </a:solidFill>
              <a:latin typeface="DIN" pitchFamily="50" charset="0"/>
            </a:endParaRPr>
          </a:p>
          <a:p>
            <a:pPr eaLnBrk="1" hangingPunct="1"/>
            <a:r>
              <a:rPr lang="zh-CN" altLang="en-US" sz="2400" dirty="0">
                <a:solidFill>
                  <a:srgbClr val="1570C1"/>
                </a:solidFill>
                <a:latin typeface="DIN" pitchFamily="50" charset="0"/>
              </a:rPr>
              <a:t>时   间：</a:t>
            </a:r>
            <a:r>
              <a:rPr lang="en-US" altLang="zh-CN" sz="2400" dirty="0">
                <a:solidFill>
                  <a:srgbClr val="1570C1"/>
                </a:solidFill>
                <a:latin typeface="DIN" pitchFamily="50" charset="0"/>
              </a:rPr>
              <a:t>2018</a:t>
            </a:r>
            <a:r>
              <a:rPr lang="zh-CN" altLang="en-US" sz="2400" dirty="0">
                <a:solidFill>
                  <a:srgbClr val="1570C1"/>
                </a:solidFill>
                <a:latin typeface="DIN" pitchFamily="50" charset="0"/>
              </a:rPr>
              <a:t>年</a:t>
            </a:r>
            <a:r>
              <a:rPr lang="en-US" altLang="zh-CN" sz="2400" dirty="0">
                <a:solidFill>
                  <a:srgbClr val="1570C1"/>
                </a:solidFill>
                <a:latin typeface="DIN" pitchFamily="50" charset="0"/>
              </a:rPr>
              <a:t>1</a:t>
            </a:r>
            <a:r>
              <a:rPr lang="zh-CN" altLang="en-US" sz="2400" dirty="0">
                <a:solidFill>
                  <a:srgbClr val="1570C1"/>
                </a:solidFill>
                <a:latin typeface="DIN" pitchFamily="50" charset="0"/>
              </a:rPr>
              <a:t>月</a:t>
            </a:r>
            <a:r>
              <a:rPr lang="en-US" altLang="zh-CN" sz="2400" dirty="0">
                <a:solidFill>
                  <a:srgbClr val="1570C1"/>
                </a:solidFill>
                <a:latin typeface="DIN" pitchFamily="50" charset="0"/>
              </a:rPr>
              <a:t>3</a:t>
            </a:r>
            <a:r>
              <a:rPr lang="zh-CN" altLang="en-US" sz="2400">
                <a:solidFill>
                  <a:srgbClr val="1570C1"/>
                </a:solidFill>
                <a:latin typeface="DIN" pitchFamily="50" charset="0"/>
              </a:rPr>
              <a:t>日</a:t>
            </a:r>
            <a:endParaRPr lang="zh-CN" altLang="en-US" sz="2400" dirty="0">
              <a:solidFill>
                <a:srgbClr val="1570C1"/>
              </a:solidFill>
              <a:latin typeface="DIN" pitchFamily="5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组合 3"/>
          <p:cNvGrpSpPr/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直角三角形 1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8435" name="组合 14"/>
          <p:cNvGrpSpPr/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16" name="直角三角形 15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" name="Rectangle 37"/>
          <p:cNvSpPr/>
          <p:nvPr/>
        </p:nvSpPr>
        <p:spPr>
          <a:xfrm>
            <a:off x="0" y="1009650"/>
            <a:ext cx="12190095" cy="4820285"/>
          </a:xfrm>
          <a:prstGeom prst="rect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/>
          </a:p>
        </p:txBody>
      </p:sp>
      <p:sp>
        <p:nvSpPr>
          <p:cNvPr id="11" name="Content Placeholder 2"/>
          <p:cNvSpPr txBox="1"/>
          <p:nvPr/>
        </p:nvSpPr>
        <p:spPr>
          <a:xfrm>
            <a:off x="133349" y="1258962"/>
            <a:ext cx="2746375" cy="1949058"/>
          </a:xfrm>
          <a:prstGeom prst="rect">
            <a:avLst/>
          </a:prstGeom>
        </p:spPr>
        <p:txBody>
          <a:bodyPr lIns="121920" tIns="60960" rIns="121920" bIns="6096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chemeClr val="bg1"/>
                </a:solidFill>
              </a:rPr>
              <a:t>python</a:t>
            </a:r>
            <a:endParaRPr lang="en-US" sz="2400" b="1" dirty="0">
              <a:solidFill>
                <a:schemeClr val="bg1"/>
              </a:solidFill>
            </a:endParaRPr>
          </a:p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zh-CN" sz="1600" dirty="0">
                <a:solidFill>
                  <a:schemeClr val="bg1"/>
                </a:solidFill>
              </a:rPr>
              <a:t>使用</a:t>
            </a:r>
            <a:r>
              <a:rPr lang="en-US" altLang="zh-CN" sz="1600" dirty="0">
                <a:solidFill>
                  <a:schemeClr val="bg1"/>
                </a:solidFill>
              </a:rPr>
              <a:t>python</a:t>
            </a:r>
            <a:r>
              <a:rPr lang="zh-CN" altLang="en-US" sz="1600" dirty="0">
                <a:solidFill>
                  <a:schemeClr val="bg1"/>
                </a:solidFill>
              </a:rPr>
              <a:t>基础，</a:t>
            </a:r>
            <a:r>
              <a:rPr lang="en-US" altLang="zh-CN" sz="1600" dirty="0">
                <a:solidFill>
                  <a:schemeClr val="bg1"/>
                </a:solidFill>
              </a:rPr>
              <a:t>python</a:t>
            </a:r>
            <a:r>
              <a:rPr lang="zh-CN" altLang="en-US" sz="1600" dirty="0">
                <a:solidFill>
                  <a:schemeClr val="bg1"/>
                </a:solidFill>
              </a:rPr>
              <a:t>对于</a:t>
            </a:r>
            <a:r>
              <a:rPr lang="en-US" altLang="zh-CN" sz="1600" dirty="0">
                <a:solidFill>
                  <a:schemeClr val="bg1"/>
                </a:solidFill>
              </a:rPr>
              <a:t>web</a:t>
            </a:r>
            <a:r>
              <a:rPr lang="zh-CN" altLang="en-US" sz="1600" dirty="0">
                <a:solidFill>
                  <a:schemeClr val="bg1"/>
                </a:solidFill>
              </a:rPr>
              <a:t>开发的使用，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</a:rPr>
              <a:t>2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python</a:t>
            </a:r>
            <a:r>
              <a:rPr lang="zh-CN" altLang="en-US" sz="1600" dirty="0">
                <a:solidFill>
                  <a:schemeClr val="bg1"/>
                </a:solidFill>
              </a:rPr>
              <a:t>在</a:t>
            </a:r>
            <a:r>
              <a:rPr lang="en-US" altLang="zh-CN" sz="1600" dirty="0">
                <a:solidFill>
                  <a:schemeClr val="bg1"/>
                </a:solidFill>
              </a:rPr>
              <a:t>Linux</a:t>
            </a:r>
            <a:r>
              <a:rPr lang="zh-CN" altLang="en-US" sz="1600" dirty="0">
                <a:solidFill>
                  <a:schemeClr val="bg1"/>
                </a:solidFill>
              </a:rPr>
              <a:t>下的调试方式。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 txBox="1"/>
          <p:nvPr/>
        </p:nvSpPr>
        <p:spPr>
          <a:xfrm>
            <a:off x="3176998" y="1258961"/>
            <a:ext cx="2746800" cy="1774434"/>
          </a:xfrm>
          <a:prstGeom prst="rect">
            <a:avLst/>
          </a:prstGeom>
        </p:spPr>
        <p:txBody>
          <a:bodyPr lIns="121920" tIns="60960" rIns="121920" bIns="6096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chemeClr val="bg1"/>
                </a:solidFill>
              </a:rPr>
              <a:t>Django</a:t>
            </a:r>
            <a:endParaRPr lang="en-US" sz="2400" b="1" dirty="0">
              <a:solidFill>
                <a:schemeClr val="bg1"/>
              </a:solidFill>
            </a:endParaRPr>
          </a:p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Django</a:t>
            </a:r>
            <a:r>
              <a:rPr lang="zh-CN" altLang="en-US" sz="1600" dirty="0">
                <a:solidFill>
                  <a:schemeClr val="bg1"/>
                </a:solidFill>
              </a:rPr>
              <a:t>框架在</a:t>
            </a:r>
            <a:r>
              <a:rPr lang="en-US" altLang="zh-CN" sz="1600" dirty="0">
                <a:solidFill>
                  <a:schemeClr val="bg1"/>
                </a:solidFill>
              </a:rPr>
              <a:t>python web</a:t>
            </a:r>
            <a:r>
              <a:rPr lang="zh-CN" altLang="en-US" sz="1600" dirty="0">
                <a:solidFill>
                  <a:schemeClr val="bg1"/>
                </a:solidFill>
              </a:rPr>
              <a:t>开发中的基础使用方法，调试方法等等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Content Placeholder 2"/>
          <p:cNvSpPr txBox="1"/>
          <p:nvPr/>
        </p:nvSpPr>
        <p:spPr>
          <a:xfrm>
            <a:off x="6208395" y="1259205"/>
            <a:ext cx="2747010" cy="2085340"/>
          </a:xfrm>
          <a:prstGeom prst="rect">
            <a:avLst/>
          </a:prstGeom>
        </p:spPr>
        <p:txBody>
          <a:bodyPr lIns="121920" tIns="60960" rIns="121920" bIns="6096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chemeClr val="bg1"/>
                </a:solidFill>
              </a:rPr>
              <a:t>mongodb 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MongoDB</a:t>
            </a:r>
            <a:r>
              <a:rPr lang="zh-CN" altLang="en-US" sz="1600" dirty="0">
                <a:solidFill>
                  <a:schemeClr val="bg1"/>
                </a:solidFill>
              </a:rPr>
              <a:t>的基础使用和在项目中如何用</a:t>
            </a:r>
            <a:r>
              <a:rPr lang="en-US" altLang="zh-CN" sz="1600" dirty="0">
                <a:solidFill>
                  <a:schemeClr val="bg1"/>
                </a:solidFill>
              </a:rPr>
              <a:t>MongoDB</a:t>
            </a:r>
            <a:r>
              <a:rPr lang="zh-CN" altLang="en-US" sz="1600" dirty="0">
                <a:solidFill>
                  <a:schemeClr val="bg1"/>
                </a:solidFill>
              </a:rPr>
              <a:t>来存储数据。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</a:rPr>
              <a:t>2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pymongo</a:t>
            </a:r>
            <a:r>
              <a:rPr lang="zh-CN" altLang="en-US" sz="1600" dirty="0">
                <a:solidFill>
                  <a:schemeClr val="bg1"/>
                </a:solidFill>
              </a:rPr>
              <a:t>驱动对于</a:t>
            </a:r>
            <a:r>
              <a:rPr lang="en-US" altLang="zh-CN" sz="1600" dirty="0">
                <a:solidFill>
                  <a:schemeClr val="bg1"/>
                </a:solidFill>
              </a:rPr>
              <a:t>mongoDB</a:t>
            </a:r>
            <a:r>
              <a:rPr lang="zh-CN" altLang="en-US" sz="1600" dirty="0">
                <a:solidFill>
                  <a:schemeClr val="bg1"/>
                </a:solidFill>
              </a:rPr>
              <a:t>的基本操作方法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Content Placeholder 2"/>
          <p:cNvSpPr txBox="1"/>
          <p:nvPr/>
        </p:nvSpPr>
        <p:spPr>
          <a:xfrm>
            <a:off x="9236075" y="1258962"/>
            <a:ext cx="2746800" cy="1774433"/>
          </a:xfrm>
          <a:prstGeom prst="rect">
            <a:avLst/>
          </a:prstGeom>
        </p:spPr>
        <p:txBody>
          <a:bodyPr lIns="121920" tIns="60960" rIns="121920" bIns="6096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altLang="zh-CN" sz="2400" b="1" dirty="0">
                <a:solidFill>
                  <a:schemeClr val="bg1"/>
                </a:solidFill>
              </a:rPr>
              <a:t>linux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0" indent="0" algn="ctr" fontAlgn="auto">
              <a:spcAft>
                <a:spcPts val="0"/>
              </a:spcAft>
              <a:buNone/>
              <a:defRPr/>
            </a:pPr>
            <a:endParaRPr lang="en-US" altLang="zh-CN" sz="1600" b="1" dirty="0">
              <a:solidFill>
                <a:schemeClr val="bg1"/>
              </a:solidFill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en-US" sz="1600" dirty="0">
                <a:solidFill>
                  <a:schemeClr val="bg1"/>
                </a:solidFill>
              </a:rPr>
              <a:t>Linux</a:t>
            </a:r>
            <a:r>
              <a:rPr lang="zh-CN" altLang="en-US" sz="1600" dirty="0">
                <a:solidFill>
                  <a:schemeClr val="bg1"/>
                </a:solidFill>
              </a:rPr>
              <a:t>系统的安装与使用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</a:rPr>
              <a:t>2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Linux</a:t>
            </a:r>
            <a:r>
              <a:rPr lang="zh-CN" altLang="en-US" sz="1600" dirty="0">
                <a:solidFill>
                  <a:schemeClr val="bg1"/>
                </a:solidFill>
              </a:rPr>
              <a:t>命令行文件操作的基本使用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4" name="文本框 17"/>
          <p:cNvSpPr txBox="1">
            <a:spLocks noChangeArrowheads="1"/>
          </p:cNvSpPr>
          <p:nvPr/>
        </p:nvSpPr>
        <p:spPr bwMode="auto">
          <a:xfrm>
            <a:off x="19050" y="122238"/>
            <a:ext cx="5410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1570C1"/>
                </a:solidFill>
                <a:latin typeface="DIN" pitchFamily="50" charset="0"/>
              </a:rPr>
              <a:t>02 </a:t>
            </a:r>
            <a:r>
              <a:rPr lang="zh-CN" altLang="en-US" sz="3200" dirty="0">
                <a:solidFill>
                  <a:srgbClr val="1570C1"/>
                </a:solidFill>
                <a:latin typeface="DIN" pitchFamily="50" charset="0"/>
              </a:rPr>
              <a:t>学习的知识</a:t>
            </a:r>
            <a:endParaRPr lang="zh-CN" altLang="en-US" sz="3200" dirty="0">
              <a:solidFill>
                <a:srgbClr val="1570C1"/>
              </a:solidFill>
              <a:latin typeface="DIN" pitchFamily="50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39265" y="3438525"/>
            <a:ext cx="87141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n-lt"/>
                <a:ea typeface="+mn-ea"/>
              </a:rPr>
              <a:t>其他</a:t>
            </a:r>
            <a:endParaRPr lang="en-US" altLang="zh-CN" sz="2400" b="1" dirty="0">
              <a:solidFill>
                <a:schemeClr val="bg1"/>
              </a:solidFill>
              <a:latin typeface="+mn-lt"/>
              <a:ea typeface="+mn-ea"/>
            </a:endParaRPr>
          </a:p>
          <a:p>
            <a:endParaRPr lang="en-US" sz="1600" dirty="0" err="1">
              <a:solidFill>
                <a:schemeClr val="bg1"/>
              </a:solidFill>
              <a:latin typeface="+mn-lt"/>
              <a:ea typeface="+mn-ea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+mn-lt"/>
                <a:ea typeface="+mn-ea"/>
              </a:rPr>
              <a:t>1、</a:t>
            </a:r>
            <a:r>
              <a:rPr lang="zh-CN" altLang="en-US" sz="1600" dirty="0" err="1">
                <a:solidFill>
                  <a:schemeClr val="bg1"/>
                </a:solidFill>
                <a:latin typeface="+mn-lt"/>
                <a:ea typeface="+mn-ea"/>
              </a:rPr>
              <a:t>学会了使用许多协助开发的工具（</a:t>
            </a:r>
            <a:r>
              <a:rPr lang="en-US" altLang="zh-CN" sz="1600" dirty="0" err="1">
                <a:solidFill>
                  <a:schemeClr val="bg1"/>
                </a:solidFill>
                <a:latin typeface="+mn-lt"/>
                <a:ea typeface="+mn-ea"/>
              </a:rPr>
              <a:t>Xshell,Xftp,notepad++,WireShark,TeamViewer......</a:t>
            </a:r>
            <a:r>
              <a:rPr lang="zh-CN" altLang="en-US" sz="1600" dirty="0" err="1">
                <a:solidFill>
                  <a:schemeClr val="bg1"/>
                </a:solidFill>
                <a:latin typeface="+mn-lt"/>
                <a:ea typeface="+mn-ea"/>
              </a:rPr>
              <a:t>）</a:t>
            </a:r>
            <a:endParaRPr lang="en-US" altLang="zh-CN" sz="1600" dirty="0" err="1">
              <a:solidFill>
                <a:schemeClr val="bg1"/>
              </a:solidFill>
              <a:latin typeface="+mn-lt"/>
              <a:ea typeface="+mn-ea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+mn-lt"/>
                <a:ea typeface="+mn-ea"/>
              </a:rPr>
              <a:t>2</a:t>
            </a:r>
            <a:r>
              <a:rPr lang="zh-CN" altLang="en-US" sz="1600" dirty="0" err="1">
                <a:solidFill>
                  <a:schemeClr val="bg1"/>
                </a:solidFill>
                <a:latin typeface="+mn-lt"/>
                <a:ea typeface="+mn-ea"/>
              </a:rPr>
              <a:t>、系统</a:t>
            </a:r>
            <a:r>
              <a:rPr lang="en-US" altLang="zh-CN" sz="1600" dirty="0" err="1">
                <a:solidFill>
                  <a:schemeClr val="bg1"/>
                </a:solidFill>
                <a:latin typeface="+mn-lt"/>
                <a:ea typeface="+mn-ea"/>
              </a:rPr>
              <a:t>BMS</a:t>
            </a:r>
            <a:r>
              <a:rPr lang="zh-CN" altLang="en-US" sz="1600" dirty="0" err="1">
                <a:solidFill>
                  <a:schemeClr val="bg1"/>
                </a:solidFill>
                <a:latin typeface="+mn-lt"/>
                <a:ea typeface="+mn-ea"/>
              </a:rPr>
              <a:t>的安装和使用</a:t>
            </a:r>
            <a:endParaRPr lang="zh-CN" altLang="en-US" sz="1600" dirty="0" err="1">
              <a:solidFill>
                <a:schemeClr val="bg1"/>
              </a:solidFill>
              <a:latin typeface="+mn-lt"/>
              <a:ea typeface="+mn-ea"/>
            </a:endParaRPr>
          </a:p>
          <a:p>
            <a:r>
              <a:rPr lang="en-US" altLang="zh-CN" sz="1600" dirty="0" err="1">
                <a:solidFill>
                  <a:schemeClr val="bg1"/>
                </a:solidFill>
                <a:latin typeface="+mn-lt"/>
                <a:ea typeface="+mn-ea"/>
              </a:rPr>
              <a:t>3</a:t>
            </a:r>
            <a:r>
              <a:rPr lang="zh-CN" altLang="en-US" sz="1600" dirty="0" err="1">
                <a:solidFill>
                  <a:schemeClr val="bg1"/>
                </a:solidFill>
                <a:latin typeface="+mn-lt"/>
                <a:ea typeface="+mn-ea"/>
              </a:rPr>
              <a:t>、对于</a:t>
            </a:r>
            <a:r>
              <a:rPr lang="en-US" altLang="zh-CN" sz="1600" dirty="0" err="1">
                <a:solidFill>
                  <a:schemeClr val="bg1"/>
                </a:solidFill>
                <a:latin typeface="+mn-lt"/>
                <a:ea typeface="+mn-ea"/>
              </a:rPr>
              <a:t>BMS</a:t>
            </a:r>
            <a:r>
              <a:rPr lang="zh-CN" altLang="en-US" sz="1600" dirty="0" err="1">
                <a:solidFill>
                  <a:schemeClr val="bg1"/>
                </a:solidFill>
                <a:latin typeface="+mn-lt"/>
                <a:ea typeface="+mn-ea"/>
              </a:rPr>
              <a:t>系统的部分业务原理、流程的学习和了解</a:t>
            </a:r>
            <a:endParaRPr lang="zh-CN" altLang="en-US" sz="1600" dirty="0" err="1">
              <a:solidFill>
                <a:schemeClr val="bg1"/>
              </a:solidFill>
              <a:latin typeface="+mn-lt"/>
              <a:ea typeface="+mn-ea"/>
            </a:endParaRPr>
          </a:p>
          <a:p>
            <a:r>
              <a:rPr lang="en-US" altLang="zh-CN" sz="1600" dirty="0" err="1">
                <a:solidFill>
                  <a:schemeClr val="bg1"/>
                </a:solidFill>
                <a:latin typeface="+mn-lt"/>
                <a:ea typeface="+mn-ea"/>
              </a:rPr>
              <a:t>4</a:t>
            </a:r>
            <a:r>
              <a:rPr lang="zh-CN" altLang="en-US" sz="1600" dirty="0" err="1">
                <a:solidFill>
                  <a:schemeClr val="bg1"/>
                </a:solidFill>
                <a:latin typeface="+mn-lt"/>
                <a:ea typeface="+mn-ea"/>
              </a:rPr>
              <a:t>、学会了同事之间的团队合作，友好交流，互帮互助，知识共享</a:t>
            </a:r>
            <a:endParaRPr lang="en-US" altLang="zh-CN" sz="1600" dirty="0" err="1">
              <a:solidFill>
                <a:schemeClr val="bg1"/>
              </a:solidFill>
              <a:latin typeface="+mn-lt"/>
              <a:ea typeface="+mn-ea"/>
            </a:endParaRPr>
          </a:p>
          <a:p>
            <a:r>
              <a:rPr lang="en-US" altLang="zh-CN" sz="1600" dirty="0" err="1">
                <a:solidFill>
                  <a:schemeClr val="bg1"/>
                </a:solidFill>
                <a:latin typeface="+mn-lt"/>
                <a:ea typeface="+mn-ea"/>
              </a:rPr>
              <a:t>5</a:t>
            </a:r>
            <a:r>
              <a:rPr lang="zh-CN" altLang="en-US" sz="1600" dirty="0" err="1">
                <a:solidFill>
                  <a:schemeClr val="bg1"/>
                </a:solidFill>
                <a:latin typeface="+mn-lt"/>
                <a:ea typeface="+mn-ea"/>
              </a:rPr>
              <a:t>、对于自身的专业知识，行业知识，逻辑能力，为人处世，社会阅历都得到很好的正面引导。</a:t>
            </a:r>
            <a:endParaRPr lang="zh-CN" altLang="en-US" sz="1600" dirty="0" err="1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9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"/>
          <p:cNvGrpSpPr/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32" name="直角三角形 31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直角三角形 32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4" name="组合 14"/>
          <p:cNvGrpSpPr/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35" name="直角三角形 34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直角三角形 35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2" name="菱形 2"/>
          <p:cNvSpPr>
            <a:spLocks noChangeArrowheads="1"/>
          </p:cNvSpPr>
          <p:nvPr/>
        </p:nvSpPr>
        <p:spPr bwMode="auto">
          <a:xfrm>
            <a:off x="1833563" y="2414588"/>
            <a:ext cx="2800350" cy="2801937"/>
          </a:xfrm>
          <a:prstGeom prst="diamond">
            <a:avLst/>
          </a:prstGeom>
          <a:solidFill>
            <a:srgbClr val="00A5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3" name="直接连接符 4"/>
          <p:cNvCxnSpPr>
            <a:cxnSpLocks noChangeShapeType="1"/>
          </p:cNvCxnSpPr>
          <p:nvPr/>
        </p:nvCxnSpPr>
        <p:spPr bwMode="auto">
          <a:xfrm>
            <a:off x="2828925" y="1625600"/>
            <a:ext cx="1355725" cy="1357313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连接符 5"/>
          <p:cNvCxnSpPr>
            <a:cxnSpLocks noChangeShapeType="1"/>
          </p:cNvCxnSpPr>
          <p:nvPr/>
        </p:nvCxnSpPr>
        <p:spPr bwMode="auto">
          <a:xfrm flipH="1">
            <a:off x="1639888" y="2030413"/>
            <a:ext cx="1581150" cy="158115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6"/>
          <p:cNvCxnSpPr>
            <a:cxnSpLocks noChangeShapeType="1"/>
          </p:cNvCxnSpPr>
          <p:nvPr/>
        </p:nvCxnSpPr>
        <p:spPr bwMode="auto">
          <a:xfrm flipV="1">
            <a:off x="2436813" y="3349625"/>
            <a:ext cx="2654300" cy="2655888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文本框 8"/>
          <p:cNvSpPr txBox="1">
            <a:spLocks noChangeArrowheads="1"/>
          </p:cNvSpPr>
          <p:nvPr/>
        </p:nvSpPr>
        <p:spPr bwMode="auto">
          <a:xfrm>
            <a:off x="4999038" y="3164353"/>
            <a:ext cx="38166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个人优劣势</a:t>
            </a:r>
            <a:endParaRPr lang="zh-CN" altLang="en-US" sz="36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文本框 3"/>
          <p:cNvSpPr txBox="1">
            <a:spLocks noChangeArrowheads="1"/>
          </p:cNvSpPr>
          <p:nvPr/>
        </p:nvSpPr>
        <p:spPr bwMode="auto">
          <a:xfrm>
            <a:off x="2801938" y="2982913"/>
            <a:ext cx="798512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8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3"/>
          <p:cNvGrpSpPr/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直角三角形 1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9459" name="组合 14"/>
          <p:cNvGrpSpPr/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16" name="直角三角形 15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9460" name="文本框 17"/>
          <p:cNvSpPr txBox="1">
            <a:spLocks noChangeArrowheads="1"/>
          </p:cNvSpPr>
          <p:nvPr/>
        </p:nvSpPr>
        <p:spPr bwMode="auto">
          <a:xfrm>
            <a:off x="19050" y="122238"/>
            <a:ext cx="5410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1570C1"/>
                </a:solidFill>
                <a:latin typeface="DIN" pitchFamily="50" charset="0"/>
              </a:rPr>
              <a:t>03 </a:t>
            </a:r>
            <a:r>
              <a:rPr lang="zh-CN" altLang="en-US" sz="3200" dirty="0">
                <a:solidFill>
                  <a:srgbClr val="1570C1"/>
                </a:solidFill>
                <a:latin typeface="DIN" pitchFamily="50" charset="0"/>
              </a:rPr>
              <a:t>个人优劣势</a:t>
            </a:r>
            <a:endParaRPr lang="zh-CN" altLang="en-US" sz="3200" dirty="0">
              <a:solidFill>
                <a:srgbClr val="1570C1"/>
              </a:solidFill>
              <a:latin typeface="DIN" pitchFamily="50" charset="0"/>
            </a:endParaRPr>
          </a:p>
        </p:txBody>
      </p:sp>
      <p:sp>
        <p:nvSpPr>
          <p:cNvPr id="40" name="Oval 16"/>
          <p:cNvSpPr>
            <a:spLocks noChangeArrowheads="1"/>
          </p:cNvSpPr>
          <p:nvPr/>
        </p:nvSpPr>
        <p:spPr bwMode="auto">
          <a:xfrm>
            <a:off x="892175" y="1477963"/>
            <a:ext cx="652463" cy="649287"/>
          </a:xfrm>
          <a:prstGeom prst="ellipse">
            <a:avLst/>
          </a:prstGeom>
          <a:solidFill>
            <a:srgbClr val="00A5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/>
          </a:p>
        </p:txBody>
      </p:sp>
      <p:sp>
        <p:nvSpPr>
          <p:cNvPr id="41" name="AutoShape 59"/>
          <p:cNvSpPr/>
          <p:nvPr/>
        </p:nvSpPr>
        <p:spPr bwMode="auto">
          <a:xfrm>
            <a:off x="1036638" y="1622425"/>
            <a:ext cx="312737" cy="311150"/>
          </a:xfrm>
          <a:custGeom>
            <a:avLst/>
            <a:gdLst>
              <a:gd name="T0" fmla="*/ 753922737 w 21543"/>
              <a:gd name="T1" fmla="*/ 860576745 h 21600"/>
              <a:gd name="T2" fmla="*/ 498558719 w 21543"/>
              <a:gd name="T3" fmla="*/ 761283054 h 21600"/>
              <a:gd name="T4" fmla="*/ 479905938 w 21543"/>
              <a:gd name="T5" fmla="*/ 757839662 h 21600"/>
              <a:gd name="T6" fmla="*/ 873124573 w 21543"/>
              <a:gd name="T7" fmla="*/ 165216384 h 21600"/>
              <a:gd name="T8" fmla="*/ 753922737 w 21543"/>
              <a:gd name="T9" fmla="*/ 860576745 h 21600"/>
              <a:gd name="T10" fmla="*/ 304615570 w 21543"/>
              <a:gd name="T11" fmla="*/ 699449505 h 21600"/>
              <a:gd name="T12" fmla="*/ 304395146 w 21543"/>
              <a:gd name="T13" fmla="*/ 699192288 h 21600"/>
              <a:gd name="T14" fmla="*/ 870725689 w 21543"/>
              <a:gd name="T15" fmla="*/ 109887221 h 21600"/>
              <a:gd name="T16" fmla="*/ 387931940 w 21543"/>
              <a:gd name="T17" fmla="*/ 841201096 h 21600"/>
              <a:gd name="T18" fmla="*/ 304615570 w 21543"/>
              <a:gd name="T19" fmla="*/ 699449505 h 21600"/>
              <a:gd name="T20" fmla="*/ 93751704 w 21543"/>
              <a:gd name="T21" fmla="*/ 603859650 h 21600"/>
              <a:gd name="T22" fmla="*/ 786611008 w 21543"/>
              <a:gd name="T23" fmla="*/ 154796205 h 21600"/>
              <a:gd name="T24" fmla="*/ 282854901 w 21543"/>
              <a:gd name="T25" fmla="*/ 679039455 h 21600"/>
              <a:gd name="T26" fmla="*/ 274903838 w 21543"/>
              <a:gd name="T27" fmla="*/ 674304906 h 21600"/>
              <a:gd name="T28" fmla="*/ 93751704 w 21543"/>
              <a:gd name="T29" fmla="*/ 603859650 h 21600"/>
              <a:gd name="T30" fmla="*/ 943025731 w 21543"/>
              <a:gd name="T31" fmla="*/ 4651059 h 21600"/>
              <a:gd name="T32" fmla="*/ 926771948 w 21543"/>
              <a:gd name="T33" fmla="*/ 0 h 21600"/>
              <a:gd name="T34" fmla="*/ 910205996 w 21543"/>
              <a:gd name="T35" fmla="*/ 4866242 h 21600"/>
              <a:gd name="T36" fmla="*/ 13280383 w 21543"/>
              <a:gd name="T37" fmla="*/ 586163749 h 21600"/>
              <a:gd name="T38" fmla="*/ 134659 w 21543"/>
              <a:gd name="T39" fmla="*/ 613331974 h 21600"/>
              <a:gd name="T40" fmla="*/ 18741081 w 21543"/>
              <a:gd name="T41" fmla="*/ 637317251 h 21600"/>
              <a:gd name="T42" fmla="*/ 252653544 w 21543"/>
              <a:gd name="T43" fmla="*/ 728300705 h 21600"/>
              <a:gd name="T44" fmla="*/ 362662370 w 21543"/>
              <a:gd name="T45" fmla="*/ 915392136 h 21600"/>
              <a:gd name="T46" fmla="*/ 388286848 w 21543"/>
              <a:gd name="T47" fmla="*/ 930032776 h 21600"/>
              <a:gd name="T48" fmla="*/ 388641524 w 21543"/>
              <a:gd name="T49" fmla="*/ 930032776 h 21600"/>
              <a:gd name="T50" fmla="*/ 414266003 w 21543"/>
              <a:gd name="T51" fmla="*/ 915909337 h 21600"/>
              <a:gd name="T52" fmla="*/ 476354067 w 21543"/>
              <a:gd name="T53" fmla="*/ 815279314 h 21600"/>
              <a:gd name="T54" fmla="*/ 766227002 w 21543"/>
              <a:gd name="T55" fmla="*/ 927964436 h 21600"/>
              <a:gd name="T56" fmla="*/ 777283049 w 21543"/>
              <a:gd name="T57" fmla="*/ 930032776 h 21600"/>
              <a:gd name="T58" fmla="*/ 791940208 w 21543"/>
              <a:gd name="T59" fmla="*/ 926284226 h 21600"/>
              <a:gd name="T60" fmla="*/ 806817559 w 21543"/>
              <a:gd name="T61" fmla="*/ 905746029 h 21600"/>
              <a:gd name="T62" fmla="*/ 956305994 w 21543"/>
              <a:gd name="T63" fmla="*/ 33801379 h 21600"/>
              <a:gd name="T64" fmla="*/ 943025731 w 21543"/>
              <a:gd name="T65" fmla="*/ 4651059 h 216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1543"/>
              <a:gd name="T100" fmla="*/ 0 h 21600"/>
              <a:gd name="T101" fmla="*/ 21543 w 21543"/>
              <a:gd name="T102" fmla="*/ 21600 h 216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9050" tIns="19050" rIns="19050" bIns="19050" anchor="ctr"/>
          <a:lstStyle/>
          <a:p>
            <a:endParaRPr lang="zh-CN" altLang="en-US"/>
          </a:p>
        </p:txBody>
      </p:sp>
      <p:sp>
        <p:nvSpPr>
          <p:cNvPr id="42" name="TextBox 13"/>
          <p:cNvSpPr txBox="1">
            <a:spLocks noChangeArrowheads="1"/>
          </p:cNvSpPr>
          <p:nvPr/>
        </p:nvSpPr>
        <p:spPr bwMode="auto">
          <a:xfrm>
            <a:off x="1704975" y="1539875"/>
            <a:ext cx="14573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优势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TextBox 13"/>
          <p:cNvSpPr txBox="1">
            <a:spLocks noChangeArrowheads="1"/>
          </p:cNvSpPr>
          <p:nvPr/>
        </p:nvSpPr>
        <p:spPr bwMode="auto">
          <a:xfrm>
            <a:off x="1704975" y="2368550"/>
            <a:ext cx="4217988" cy="2269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、年轻有活力、工作热情高</a:t>
            </a:r>
            <a:endParaRPr lang="zh-CN" altLang="en-US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zh-CN" altLang="en-US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、勤奋踏实、较强的上进心</a:t>
            </a:r>
            <a:endParaRPr lang="zh-CN" altLang="en-US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zh-CN" altLang="en-US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、团队意识较强，与同事相处融洽</a:t>
            </a:r>
            <a:endParaRPr lang="zh-CN" altLang="en-US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zh-CN" altLang="en-US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、知识分享至上，共同提高能力</a:t>
            </a:r>
            <a:endParaRPr lang="zh-CN" altLang="en-US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Oval 16"/>
          <p:cNvSpPr>
            <a:spLocks noChangeArrowheads="1"/>
          </p:cNvSpPr>
          <p:nvPr/>
        </p:nvSpPr>
        <p:spPr bwMode="auto">
          <a:xfrm>
            <a:off x="6340473" y="1477963"/>
            <a:ext cx="652463" cy="649287"/>
          </a:xfrm>
          <a:prstGeom prst="ellipse">
            <a:avLst/>
          </a:prstGeom>
          <a:solidFill>
            <a:srgbClr val="00A5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6" name="TextBox 13"/>
          <p:cNvSpPr txBox="1">
            <a:spLocks noChangeArrowheads="1"/>
          </p:cNvSpPr>
          <p:nvPr/>
        </p:nvSpPr>
        <p:spPr bwMode="auto">
          <a:xfrm>
            <a:off x="7140575" y="1539875"/>
            <a:ext cx="12287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劣势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Box 13"/>
          <p:cNvSpPr txBox="1">
            <a:spLocks noChangeArrowheads="1"/>
          </p:cNvSpPr>
          <p:nvPr/>
        </p:nvSpPr>
        <p:spPr bwMode="auto">
          <a:xfrm>
            <a:off x="6992620" y="2368550"/>
            <a:ext cx="4727575" cy="2269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、初出茅庐，掌握知识少， 经验不足</a:t>
            </a:r>
            <a:endParaRPr lang="zh-CN" altLang="en-US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zh-CN" altLang="en-US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、项目了解还不够深入，需更刻苦</a:t>
            </a:r>
            <a:endParaRPr lang="zh-CN" altLang="en-US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zh-CN" altLang="en-US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、年轻气盛，毅力不足，不能完全沉下心学习</a:t>
            </a:r>
            <a:endParaRPr lang="zh-CN" altLang="en-US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zh-CN" altLang="en-US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、没有合理安排好锻炼身体</a:t>
            </a:r>
            <a:endParaRPr lang="en-US" altLang="zh-CN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8" name="Group 20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643" y="1549400"/>
            <a:ext cx="2381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/>
      <p:bldP spid="43" grpId="0"/>
      <p:bldP spid="44" grpId="0" animBg="1"/>
      <p:bldP spid="46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"/>
          <p:cNvGrpSpPr/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32" name="直角三角形 31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直角三角形 32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4" name="组合 14"/>
          <p:cNvGrpSpPr/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35" name="直角三角形 34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直角三角形 35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2" name="菱形 2"/>
          <p:cNvSpPr>
            <a:spLocks noChangeArrowheads="1"/>
          </p:cNvSpPr>
          <p:nvPr/>
        </p:nvSpPr>
        <p:spPr bwMode="auto">
          <a:xfrm>
            <a:off x="1833563" y="2414588"/>
            <a:ext cx="2800350" cy="2801937"/>
          </a:xfrm>
          <a:prstGeom prst="diamond">
            <a:avLst/>
          </a:prstGeom>
          <a:solidFill>
            <a:srgbClr val="00A5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3" name="直接连接符 4"/>
          <p:cNvCxnSpPr>
            <a:cxnSpLocks noChangeShapeType="1"/>
          </p:cNvCxnSpPr>
          <p:nvPr/>
        </p:nvCxnSpPr>
        <p:spPr bwMode="auto">
          <a:xfrm>
            <a:off x="2828925" y="1625600"/>
            <a:ext cx="1355725" cy="1357313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连接符 5"/>
          <p:cNvCxnSpPr>
            <a:cxnSpLocks noChangeShapeType="1"/>
          </p:cNvCxnSpPr>
          <p:nvPr/>
        </p:nvCxnSpPr>
        <p:spPr bwMode="auto">
          <a:xfrm flipH="1">
            <a:off x="1639888" y="2030413"/>
            <a:ext cx="1581150" cy="158115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6"/>
          <p:cNvCxnSpPr>
            <a:cxnSpLocks noChangeShapeType="1"/>
          </p:cNvCxnSpPr>
          <p:nvPr/>
        </p:nvCxnSpPr>
        <p:spPr bwMode="auto">
          <a:xfrm flipV="1">
            <a:off x="2436813" y="3349625"/>
            <a:ext cx="2654300" cy="2655888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文本框 8"/>
          <p:cNvSpPr txBox="1">
            <a:spLocks noChangeArrowheads="1"/>
          </p:cNvSpPr>
          <p:nvPr/>
        </p:nvSpPr>
        <p:spPr bwMode="auto">
          <a:xfrm>
            <a:off x="4999038" y="3164353"/>
            <a:ext cx="38166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职业发展规划</a:t>
            </a:r>
            <a:endParaRPr lang="zh-CN" altLang="en-US" sz="36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文本框 3"/>
          <p:cNvSpPr txBox="1">
            <a:spLocks noChangeArrowheads="1"/>
          </p:cNvSpPr>
          <p:nvPr/>
        </p:nvSpPr>
        <p:spPr bwMode="auto">
          <a:xfrm>
            <a:off x="2801938" y="2982913"/>
            <a:ext cx="798512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8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组合 3"/>
          <p:cNvGrpSpPr/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直角三角形 1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9155" name="组合 14"/>
          <p:cNvGrpSpPr/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16" name="直角三角形 15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9156" name="文本框 17"/>
          <p:cNvSpPr txBox="1">
            <a:spLocks noChangeArrowheads="1"/>
          </p:cNvSpPr>
          <p:nvPr/>
        </p:nvSpPr>
        <p:spPr bwMode="auto">
          <a:xfrm>
            <a:off x="19050" y="122238"/>
            <a:ext cx="5410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1570C1"/>
                </a:solidFill>
                <a:latin typeface="DIN" pitchFamily="50" charset="0"/>
              </a:rPr>
              <a:t>04 </a:t>
            </a:r>
            <a:r>
              <a:rPr lang="zh-CN" altLang="en-US" sz="3200" dirty="0">
                <a:solidFill>
                  <a:srgbClr val="1570C1"/>
                </a:solidFill>
                <a:latin typeface="DIN" pitchFamily="50" charset="0"/>
              </a:rPr>
              <a:t>职业发展规划</a:t>
            </a:r>
            <a:endParaRPr lang="zh-CN" altLang="en-US" sz="3200" dirty="0">
              <a:solidFill>
                <a:srgbClr val="1570C1"/>
              </a:solidFill>
              <a:latin typeface="DIN" pitchFamily="50" charset="0"/>
            </a:endParaRPr>
          </a:p>
        </p:txBody>
      </p:sp>
      <p:grpSp>
        <p:nvGrpSpPr>
          <p:cNvPr id="5" name="组合 75"/>
          <p:cNvGrpSpPr/>
          <p:nvPr/>
        </p:nvGrpSpPr>
        <p:grpSpPr>
          <a:xfrm>
            <a:off x="1063625" y="2295524"/>
            <a:ext cx="1485925" cy="1952853"/>
            <a:chOff x="3908425" y="969169"/>
            <a:chExt cx="2174875" cy="2858294"/>
          </a:xfrm>
          <a:solidFill>
            <a:srgbClr val="1570C1"/>
          </a:solidFill>
        </p:grpSpPr>
        <p:sp>
          <p:nvSpPr>
            <p:cNvPr id="77" name="Freeform 6"/>
            <p:cNvSpPr>
              <a:spLocks noEditPoints="1"/>
            </p:cNvSpPr>
            <p:nvPr/>
          </p:nvSpPr>
          <p:spPr bwMode="auto">
            <a:xfrm>
              <a:off x="3968750" y="1439863"/>
              <a:ext cx="2114550" cy="2387600"/>
            </a:xfrm>
            <a:custGeom>
              <a:avLst/>
              <a:gdLst>
                <a:gd name="T0" fmla="*/ 292 w 563"/>
                <a:gd name="T1" fmla="*/ 0 h 635"/>
                <a:gd name="T2" fmla="*/ 286 w 563"/>
                <a:gd name="T3" fmla="*/ 130 h 635"/>
                <a:gd name="T4" fmla="*/ 329 w 563"/>
                <a:gd name="T5" fmla="*/ 5 h 635"/>
                <a:gd name="T6" fmla="*/ 315 w 563"/>
                <a:gd name="T7" fmla="*/ 119 h 635"/>
                <a:gd name="T8" fmla="*/ 373 w 563"/>
                <a:gd name="T9" fmla="*/ 30 h 635"/>
                <a:gd name="T10" fmla="*/ 432 w 563"/>
                <a:gd name="T11" fmla="*/ 155 h 635"/>
                <a:gd name="T12" fmla="*/ 561 w 563"/>
                <a:gd name="T13" fmla="*/ 178 h 635"/>
                <a:gd name="T14" fmla="*/ 397 w 563"/>
                <a:gd name="T15" fmla="*/ 203 h 635"/>
                <a:gd name="T16" fmla="*/ 382 w 563"/>
                <a:gd name="T17" fmla="*/ 161 h 635"/>
                <a:gd name="T18" fmla="*/ 364 w 563"/>
                <a:gd name="T19" fmla="*/ 136 h 635"/>
                <a:gd name="T20" fmla="*/ 373 w 563"/>
                <a:gd name="T21" fmla="*/ 275 h 635"/>
                <a:gd name="T22" fmla="*/ 447 w 563"/>
                <a:gd name="T23" fmla="*/ 403 h 635"/>
                <a:gd name="T24" fmla="*/ 324 w 563"/>
                <a:gd name="T25" fmla="*/ 509 h 635"/>
                <a:gd name="T26" fmla="*/ 291 w 563"/>
                <a:gd name="T27" fmla="*/ 631 h 635"/>
                <a:gd name="T28" fmla="*/ 250 w 563"/>
                <a:gd name="T29" fmla="*/ 629 h 635"/>
                <a:gd name="T30" fmla="*/ 238 w 563"/>
                <a:gd name="T31" fmla="*/ 579 h 635"/>
                <a:gd name="T32" fmla="*/ 260 w 563"/>
                <a:gd name="T33" fmla="*/ 418 h 635"/>
                <a:gd name="T34" fmla="*/ 224 w 563"/>
                <a:gd name="T35" fmla="*/ 250 h 635"/>
                <a:gd name="T36" fmla="*/ 140 w 563"/>
                <a:gd name="T37" fmla="*/ 93 h 635"/>
                <a:gd name="T38" fmla="*/ 128 w 563"/>
                <a:gd name="T39" fmla="*/ 213 h 635"/>
                <a:gd name="T40" fmla="*/ 162 w 563"/>
                <a:gd name="T41" fmla="*/ 245 h 635"/>
                <a:gd name="T42" fmla="*/ 115 w 563"/>
                <a:gd name="T43" fmla="*/ 289 h 635"/>
                <a:gd name="T44" fmla="*/ 74 w 563"/>
                <a:gd name="T45" fmla="*/ 280 h 635"/>
                <a:gd name="T46" fmla="*/ 70 w 563"/>
                <a:gd name="T47" fmla="*/ 276 h 635"/>
                <a:gd name="T48" fmla="*/ 0 w 563"/>
                <a:gd name="T49" fmla="*/ 250 h 635"/>
                <a:gd name="T50" fmla="*/ 58 w 563"/>
                <a:gd name="T51" fmla="*/ 221 h 635"/>
                <a:gd name="T52" fmla="*/ 72 w 563"/>
                <a:gd name="T53" fmla="*/ 200 h 635"/>
                <a:gd name="T54" fmla="*/ 255 w 563"/>
                <a:gd name="T55" fmla="*/ 6 h 635"/>
                <a:gd name="T56" fmla="*/ 117 w 563"/>
                <a:gd name="T57" fmla="*/ 234 h 635"/>
                <a:gd name="T58" fmla="*/ 69 w 563"/>
                <a:gd name="T59" fmla="*/ 211 h 635"/>
                <a:gd name="T60" fmla="*/ 299 w 563"/>
                <a:gd name="T61" fmla="*/ 291 h 635"/>
                <a:gd name="T62" fmla="*/ 368 w 563"/>
                <a:gd name="T63" fmla="*/ 395 h 635"/>
                <a:gd name="T64" fmla="*/ 315 w 563"/>
                <a:gd name="T65" fmla="*/ 309 h 635"/>
                <a:gd name="T66" fmla="*/ 299 w 563"/>
                <a:gd name="T67" fmla="*/ 291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63" h="635">
                  <a:moveTo>
                    <a:pt x="255" y="6"/>
                  </a:moveTo>
                  <a:cubicBezTo>
                    <a:pt x="267" y="3"/>
                    <a:pt x="279" y="1"/>
                    <a:pt x="292" y="0"/>
                  </a:cubicBezTo>
                  <a:cubicBezTo>
                    <a:pt x="287" y="15"/>
                    <a:pt x="285" y="31"/>
                    <a:pt x="283" y="46"/>
                  </a:cubicBezTo>
                  <a:cubicBezTo>
                    <a:pt x="282" y="74"/>
                    <a:pt x="279" y="102"/>
                    <a:pt x="286" y="130"/>
                  </a:cubicBezTo>
                  <a:cubicBezTo>
                    <a:pt x="288" y="87"/>
                    <a:pt x="307" y="46"/>
                    <a:pt x="303" y="3"/>
                  </a:cubicBezTo>
                  <a:cubicBezTo>
                    <a:pt x="312" y="3"/>
                    <a:pt x="320" y="4"/>
                    <a:pt x="329" y="5"/>
                  </a:cubicBezTo>
                  <a:cubicBezTo>
                    <a:pt x="326" y="17"/>
                    <a:pt x="320" y="29"/>
                    <a:pt x="319" y="42"/>
                  </a:cubicBezTo>
                  <a:cubicBezTo>
                    <a:pt x="317" y="68"/>
                    <a:pt x="315" y="93"/>
                    <a:pt x="315" y="119"/>
                  </a:cubicBezTo>
                  <a:cubicBezTo>
                    <a:pt x="328" y="83"/>
                    <a:pt x="342" y="46"/>
                    <a:pt x="345" y="8"/>
                  </a:cubicBezTo>
                  <a:cubicBezTo>
                    <a:pt x="355" y="14"/>
                    <a:pt x="370" y="16"/>
                    <a:pt x="373" y="30"/>
                  </a:cubicBezTo>
                  <a:cubicBezTo>
                    <a:pt x="378" y="50"/>
                    <a:pt x="390" y="68"/>
                    <a:pt x="398" y="87"/>
                  </a:cubicBezTo>
                  <a:cubicBezTo>
                    <a:pt x="410" y="109"/>
                    <a:pt x="419" y="133"/>
                    <a:pt x="432" y="155"/>
                  </a:cubicBezTo>
                  <a:cubicBezTo>
                    <a:pt x="465" y="152"/>
                    <a:pt x="498" y="153"/>
                    <a:pt x="530" y="153"/>
                  </a:cubicBezTo>
                  <a:cubicBezTo>
                    <a:pt x="544" y="152"/>
                    <a:pt x="561" y="163"/>
                    <a:pt x="561" y="178"/>
                  </a:cubicBezTo>
                  <a:cubicBezTo>
                    <a:pt x="563" y="191"/>
                    <a:pt x="550" y="201"/>
                    <a:pt x="538" y="201"/>
                  </a:cubicBezTo>
                  <a:cubicBezTo>
                    <a:pt x="491" y="203"/>
                    <a:pt x="444" y="202"/>
                    <a:pt x="397" y="203"/>
                  </a:cubicBezTo>
                  <a:cubicBezTo>
                    <a:pt x="390" y="189"/>
                    <a:pt x="383" y="176"/>
                    <a:pt x="376" y="162"/>
                  </a:cubicBezTo>
                  <a:cubicBezTo>
                    <a:pt x="382" y="161"/>
                    <a:pt x="382" y="161"/>
                    <a:pt x="382" y="161"/>
                  </a:cubicBezTo>
                  <a:cubicBezTo>
                    <a:pt x="380" y="161"/>
                    <a:pt x="377" y="161"/>
                    <a:pt x="375" y="161"/>
                  </a:cubicBezTo>
                  <a:cubicBezTo>
                    <a:pt x="371" y="153"/>
                    <a:pt x="368" y="144"/>
                    <a:pt x="364" y="136"/>
                  </a:cubicBezTo>
                  <a:cubicBezTo>
                    <a:pt x="360" y="162"/>
                    <a:pt x="360" y="188"/>
                    <a:pt x="360" y="214"/>
                  </a:cubicBezTo>
                  <a:cubicBezTo>
                    <a:pt x="361" y="235"/>
                    <a:pt x="361" y="257"/>
                    <a:pt x="373" y="275"/>
                  </a:cubicBezTo>
                  <a:cubicBezTo>
                    <a:pt x="395" y="310"/>
                    <a:pt x="423" y="343"/>
                    <a:pt x="443" y="381"/>
                  </a:cubicBezTo>
                  <a:cubicBezTo>
                    <a:pt x="446" y="388"/>
                    <a:pt x="451" y="396"/>
                    <a:pt x="447" y="403"/>
                  </a:cubicBezTo>
                  <a:cubicBezTo>
                    <a:pt x="441" y="420"/>
                    <a:pt x="427" y="432"/>
                    <a:pt x="414" y="445"/>
                  </a:cubicBezTo>
                  <a:cubicBezTo>
                    <a:pt x="386" y="469"/>
                    <a:pt x="359" y="496"/>
                    <a:pt x="324" y="509"/>
                  </a:cubicBezTo>
                  <a:cubicBezTo>
                    <a:pt x="315" y="544"/>
                    <a:pt x="310" y="580"/>
                    <a:pt x="300" y="614"/>
                  </a:cubicBezTo>
                  <a:cubicBezTo>
                    <a:pt x="299" y="621"/>
                    <a:pt x="295" y="626"/>
                    <a:pt x="291" y="631"/>
                  </a:cubicBezTo>
                  <a:cubicBezTo>
                    <a:pt x="290" y="632"/>
                    <a:pt x="286" y="634"/>
                    <a:pt x="285" y="635"/>
                  </a:cubicBezTo>
                  <a:cubicBezTo>
                    <a:pt x="273" y="635"/>
                    <a:pt x="261" y="632"/>
                    <a:pt x="250" y="629"/>
                  </a:cubicBezTo>
                  <a:cubicBezTo>
                    <a:pt x="246" y="625"/>
                    <a:pt x="242" y="622"/>
                    <a:pt x="238" y="618"/>
                  </a:cubicBezTo>
                  <a:cubicBezTo>
                    <a:pt x="230" y="606"/>
                    <a:pt x="234" y="591"/>
                    <a:pt x="238" y="579"/>
                  </a:cubicBezTo>
                  <a:cubicBezTo>
                    <a:pt x="249" y="543"/>
                    <a:pt x="258" y="508"/>
                    <a:pt x="265" y="472"/>
                  </a:cubicBezTo>
                  <a:cubicBezTo>
                    <a:pt x="269" y="454"/>
                    <a:pt x="264" y="435"/>
                    <a:pt x="260" y="418"/>
                  </a:cubicBezTo>
                  <a:cubicBezTo>
                    <a:pt x="251" y="383"/>
                    <a:pt x="242" y="349"/>
                    <a:pt x="233" y="315"/>
                  </a:cubicBezTo>
                  <a:cubicBezTo>
                    <a:pt x="229" y="294"/>
                    <a:pt x="222" y="272"/>
                    <a:pt x="224" y="250"/>
                  </a:cubicBezTo>
                  <a:cubicBezTo>
                    <a:pt x="228" y="189"/>
                    <a:pt x="235" y="128"/>
                    <a:pt x="243" y="67"/>
                  </a:cubicBezTo>
                  <a:cubicBezTo>
                    <a:pt x="208" y="75"/>
                    <a:pt x="174" y="84"/>
                    <a:pt x="140" y="93"/>
                  </a:cubicBezTo>
                  <a:cubicBezTo>
                    <a:pt x="131" y="132"/>
                    <a:pt x="129" y="174"/>
                    <a:pt x="114" y="212"/>
                  </a:cubicBezTo>
                  <a:cubicBezTo>
                    <a:pt x="118" y="212"/>
                    <a:pt x="125" y="213"/>
                    <a:pt x="128" y="213"/>
                  </a:cubicBezTo>
                  <a:cubicBezTo>
                    <a:pt x="127" y="221"/>
                    <a:pt x="125" y="228"/>
                    <a:pt x="123" y="236"/>
                  </a:cubicBezTo>
                  <a:cubicBezTo>
                    <a:pt x="136" y="239"/>
                    <a:pt x="149" y="242"/>
                    <a:pt x="162" y="245"/>
                  </a:cubicBezTo>
                  <a:cubicBezTo>
                    <a:pt x="160" y="260"/>
                    <a:pt x="156" y="274"/>
                    <a:pt x="153" y="289"/>
                  </a:cubicBezTo>
                  <a:cubicBezTo>
                    <a:pt x="140" y="289"/>
                    <a:pt x="128" y="289"/>
                    <a:pt x="115" y="289"/>
                  </a:cubicBezTo>
                  <a:cubicBezTo>
                    <a:pt x="101" y="288"/>
                    <a:pt x="88" y="288"/>
                    <a:pt x="75" y="288"/>
                  </a:cubicBezTo>
                  <a:cubicBezTo>
                    <a:pt x="74" y="280"/>
                    <a:pt x="74" y="280"/>
                    <a:pt x="74" y="280"/>
                  </a:cubicBezTo>
                  <a:cubicBezTo>
                    <a:pt x="81" y="282"/>
                    <a:pt x="81" y="282"/>
                    <a:pt x="81" y="282"/>
                  </a:cubicBezTo>
                  <a:cubicBezTo>
                    <a:pt x="77" y="280"/>
                    <a:pt x="74" y="278"/>
                    <a:pt x="70" y="276"/>
                  </a:cubicBezTo>
                  <a:cubicBezTo>
                    <a:pt x="66" y="278"/>
                    <a:pt x="62" y="279"/>
                    <a:pt x="58" y="280"/>
                  </a:cubicBezTo>
                  <a:cubicBezTo>
                    <a:pt x="38" y="272"/>
                    <a:pt x="20" y="258"/>
                    <a:pt x="0" y="250"/>
                  </a:cubicBezTo>
                  <a:cubicBezTo>
                    <a:pt x="2" y="237"/>
                    <a:pt x="6" y="224"/>
                    <a:pt x="8" y="211"/>
                  </a:cubicBezTo>
                  <a:cubicBezTo>
                    <a:pt x="25" y="212"/>
                    <a:pt x="41" y="217"/>
                    <a:pt x="58" y="221"/>
                  </a:cubicBezTo>
                  <a:cubicBezTo>
                    <a:pt x="59" y="214"/>
                    <a:pt x="60" y="207"/>
                    <a:pt x="62" y="200"/>
                  </a:cubicBezTo>
                  <a:cubicBezTo>
                    <a:pt x="64" y="200"/>
                    <a:pt x="70" y="200"/>
                    <a:pt x="72" y="200"/>
                  </a:cubicBezTo>
                  <a:cubicBezTo>
                    <a:pt x="78" y="150"/>
                    <a:pt x="91" y="102"/>
                    <a:pt x="97" y="52"/>
                  </a:cubicBezTo>
                  <a:cubicBezTo>
                    <a:pt x="150" y="36"/>
                    <a:pt x="202" y="22"/>
                    <a:pt x="255" y="6"/>
                  </a:cubicBezTo>
                  <a:close/>
                  <a:moveTo>
                    <a:pt x="67" y="223"/>
                  </a:moveTo>
                  <a:cubicBezTo>
                    <a:pt x="84" y="226"/>
                    <a:pt x="100" y="232"/>
                    <a:pt x="117" y="234"/>
                  </a:cubicBezTo>
                  <a:cubicBezTo>
                    <a:pt x="117" y="231"/>
                    <a:pt x="117" y="225"/>
                    <a:pt x="116" y="222"/>
                  </a:cubicBezTo>
                  <a:cubicBezTo>
                    <a:pt x="101" y="219"/>
                    <a:pt x="85" y="216"/>
                    <a:pt x="69" y="211"/>
                  </a:cubicBezTo>
                  <a:cubicBezTo>
                    <a:pt x="68" y="215"/>
                    <a:pt x="68" y="219"/>
                    <a:pt x="67" y="223"/>
                  </a:cubicBezTo>
                  <a:close/>
                  <a:moveTo>
                    <a:pt x="299" y="291"/>
                  </a:moveTo>
                  <a:cubicBezTo>
                    <a:pt x="310" y="337"/>
                    <a:pt x="322" y="383"/>
                    <a:pt x="330" y="429"/>
                  </a:cubicBezTo>
                  <a:cubicBezTo>
                    <a:pt x="344" y="420"/>
                    <a:pt x="358" y="410"/>
                    <a:pt x="368" y="395"/>
                  </a:cubicBezTo>
                  <a:cubicBezTo>
                    <a:pt x="362" y="381"/>
                    <a:pt x="355" y="367"/>
                    <a:pt x="347" y="354"/>
                  </a:cubicBezTo>
                  <a:cubicBezTo>
                    <a:pt x="337" y="339"/>
                    <a:pt x="326" y="324"/>
                    <a:pt x="315" y="309"/>
                  </a:cubicBezTo>
                  <a:cubicBezTo>
                    <a:pt x="311" y="303"/>
                    <a:pt x="307" y="297"/>
                    <a:pt x="303" y="291"/>
                  </a:cubicBezTo>
                  <a:cubicBezTo>
                    <a:pt x="302" y="291"/>
                    <a:pt x="300" y="291"/>
                    <a:pt x="299" y="2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8" name="Freeform 7"/>
            <p:cNvSpPr/>
            <p:nvPr/>
          </p:nvSpPr>
          <p:spPr bwMode="auto">
            <a:xfrm>
              <a:off x="3908425" y="2387600"/>
              <a:ext cx="630238" cy="409575"/>
            </a:xfrm>
            <a:custGeom>
              <a:avLst/>
              <a:gdLst>
                <a:gd name="T0" fmla="*/ 14 w 168"/>
                <a:gd name="T1" fmla="*/ 0 h 109"/>
                <a:gd name="T2" fmla="*/ 77 w 168"/>
                <a:gd name="T3" fmla="*/ 33 h 109"/>
                <a:gd name="T4" fmla="*/ 76 w 168"/>
                <a:gd name="T5" fmla="*/ 49 h 109"/>
                <a:gd name="T6" fmla="*/ 90 w 168"/>
                <a:gd name="T7" fmla="*/ 39 h 109"/>
                <a:gd name="T8" fmla="*/ 137 w 168"/>
                <a:gd name="T9" fmla="*/ 39 h 109"/>
                <a:gd name="T10" fmla="*/ 168 w 168"/>
                <a:gd name="T11" fmla="*/ 39 h 109"/>
                <a:gd name="T12" fmla="*/ 152 w 168"/>
                <a:gd name="T13" fmla="*/ 109 h 109"/>
                <a:gd name="T14" fmla="*/ 102 w 168"/>
                <a:gd name="T15" fmla="*/ 98 h 109"/>
                <a:gd name="T16" fmla="*/ 1 w 168"/>
                <a:gd name="T17" fmla="*/ 74 h 109"/>
                <a:gd name="T18" fmla="*/ 14 w 168"/>
                <a:gd name="T1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109">
                  <a:moveTo>
                    <a:pt x="14" y="0"/>
                  </a:moveTo>
                  <a:cubicBezTo>
                    <a:pt x="36" y="10"/>
                    <a:pt x="55" y="23"/>
                    <a:pt x="77" y="33"/>
                  </a:cubicBezTo>
                  <a:cubicBezTo>
                    <a:pt x="77" y="37"/>
                    <a:pt x="76" y="45"/>
                    <a:pt x="76" y="49"/>
                  </a:cubicBezTo>
                  <a:cubicBezTo>
                    <a:pt x="81" y="46"/>
                    <a:pt x="85" y="42"/>
                    <a:pt x="90" y="39"/>
                  </a:cubicBezTo>
                  <a:cubicBezTo>
                    <a:pt x="106" y="39"/>
                    <a:pt x="122" y="39"/>
                    <a:pt x="137" y="39"/>
                  </a:cubicBezTo>
                  <a:cubicBezTo>
                    <a:pt x="148" y="39"/>
                    <a:pt x="158" y="39"/>
                    <a:pt x="168" y="39"/>
                  </a:cubicBezTo>
                  <a:cubicBezTo>
                    <a:pt x="163" y="63"/>
                    <a:pt x="159" y="86"/>
                    <a:pt x="152" y="109"/>
                  </a:cubicBezTo>
                  <a:cubicBezTo>
                    <a:pt x="135" y="105"/>
                    <a:pt x="119" y="102"/>
                    <a:pt x="102" y="98"/>
                  </a:cubicBezTo>
                  <a:cubicBezTo>
                    <a:pt x="69" y="89"/>
                    <a:pt x="34" y="83"/>
                    <a:pt x="1" y="74"/>
                  </a:cubicBezTo>
                  <a:cubicBezTo>
                    <a:pt x="0" y="49"/>
                    <a:pt x="11" y="2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9" name="Line 9"/>
            <p:cNvSpPr>
              <a:spLocks noChangeShapeType="1"/>
            </p:cNvSpPr>
            <p:nvPr/>
          </p:nvSpPr>
          <p:spPr bwMode="auto">
            <a:xfrm>
              <a:off x="5586413" y="1933575"/>
              <a:ext cx="0" cy="0"/>
            </a:xfrm>
            <a:prstGeom prst="lin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0" name="Line 10"/>
            <p:cNvSpPr>
              <a:spLocks noChangeShapeType="1"/>
            </p:cNvSpPr>
            <p:nvPr/>
          </p:nvSpPr>
          <p:spPr bwMode="auto">
            <a:xfrm>
              <a:off x="5586413" y="1933575"/>
              <a:ext cx="0" cy="0"/>
            </a:xfrm>
            <a:prstGeom prst="lin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4960144" y="969169"/>
              <a:ext cx="442912" cy="4429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2" name="矩形 81"/>
          <p:cNvSpPr/>
          <p:nvPr/>
        </p:nvSpPr>
        <p:spPr>
          <a:xfrm>
            <a:off x="625475" y="4248150"/>
            <a:ext cx="4547870" cy="1360805"/>
          </a:xfrm>
          <a:prstGeom prst="rect">
            <a:avLst/>
          </a:prstGeom>
          <a:solidFill>
            <a:srgbClr val="00B0F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3199765" y="2889250"/>
            <a:ext cx="4817745" cy="1359535"/>
          </a:xfrm>
          <a:prstGeom prst="rect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5624830" y="1548130"/>
            <a:ext cx="4819650" cy="1341120"/>
          </a:xfrm>
          <a:prstGeom prst="rect">
            <a:avLst/>
          </a:prstGeom>
          <a:solidFill>
            <a:srgbClr val="00B0F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715010" y="4344035"/>
            <a:ext cx="4368165" cy="1170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熟悉项目更多业务、学习相关知识，学习职场基本技能，成为一名合格的软件研发工程师</a:t>
            </a:r>
            <a:r>
              <a:rPr lang="en-US" altLang="zh-CN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endParaRPr lang="en-US" altLang="zh-CN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3199448" y="2983230"/>
            <a:ext cx="4818062" cy="1170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提高行业认知水平、提高专业知识</a:t>
            </a: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，</a:t>
            </a: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提高职场技能，多多学习其他语言的开发知识，有机会会考研进修一番，成为一名高级研发工程师</a:t>
            </a:r>
            <a:endParaRPr lang="en-US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624830" y="1608455"/>
            <a:ext cx="4819650" cy="1170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提高综合知识及个人综合能力，深入了解行业的相关知识，力争成为软件开发领域的管理者，为了自己喜爱的项目而奋斗</a:t>
            </a:r>
            <a:endParaRPr lang="en-US" altLang="zh-CN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24830" y="4744421"/>
            <a:ext cx="2679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2018</a:t>
            </a:r>
            <a:r>
              <a:rPr lang="zh-CN" altLang="en-US" dirty="0"/>
              <a:t>开始，</a:t>
            </a:r>
            <a:r>
              <a:rPr lang="en-US" altLang="zh-CN" dirty="0"/>
              <a:t>1</a:t>
            </a:r>
            <a:r>
              <a:rPr lang="zh-CN" altLang="en-US" dirty="0"/>
              <a:t>年内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8505190" y="3383735"/>
            <a:ext cx="2679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2-4</a:t>
            </a:r>
            <a:r>
              <a:rPr lang="zh-CN" altLang="en-US" dirty="0"/>
              <a:t>年左右的时间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0708640" y="2009140"/>
            <a:ext cx="1024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年后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ldLvl="0" animBg="1"/>
      <p:bldP spid="83" grpId="0" bldLvl="0" animBg="1"/>
      <p:bldP spid="84" grpId="0" bldLvl="0" animBg="1"/>
      <p:bldP spid="85" grpId="0"/>
      <p:bldP spid="86" grpId="0"/>
      <p:bldP spid="87" grpId="0"/>
      <p:bldP spid="3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79413" y="2682875"/>
            <a:ext cx="52276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000" dirty="0">
                <a:solidFill>
                  <a:srgbClr val="1570C1"/>
                </a:solidFill>
                <a:latin typeface="DIN" pitchFamily="50" charset="0"/>
              </a:rPr>
              <a:t>THANK YOU</a:t>
            </a:r>
            <a:endParaRPr lang="zh-CN" altLang="en-US" sz="6000" dirty="0">
              <a:solidFill>
                <a:srgbClr val="1570C1"/>
              </a:solidFill>
              <a:latin typeface="DIN" pitchFamily="5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 rot="5400000" flipH="1" flipV="1">
            <a:off x="8591550" y="3257550"/>
            <a:ext cx="3600450" cy="360045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rot="5400000">
            <a:off x="0" y="0"/>
            <a:ext cx="3600450" cy="3600450"/>
          </a:xfrm>
          <a:prstGeom prst="rtTriangle">
            <a:avLst/>
          </a:prstGeom>
          <a:solidFill>
            <a:srgbClr val="D7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直角三角形 1"/>
          <p:cNvSpPr/>
          <p:nvPr/>
        </p:nvSpPr>
        <p:spPr>
          <a:xfrm rot="5400000">
            <a:off x="0" y="0"/>
            <a:ext cx="2971800" cy="2971800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 flipH="1" flipV="1">
            <a:off x="9220200" y="3886200"/>
            <a:ext cx="2971800" cy="2971800"/>
          </a:xfrm>
          <a:prstGeom prst="rtTriangle">
            <a:avLst/>
          </a:prstGeom>
          <a:solidFill>
            <a:srgbClr val="15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4" name="文本框 2"/>
          <p:cNvSpPr txBox="1">
            <a:spLocks noChangeArrowheads="1"/>
          </p:cNvSpPr>
          <p:nvPr/>
        </p:nvSpPr>
        <p:spPr bwMode="auto">
          <a:xfrm>
            <a:off x="293688" y="400050"/>
            <a:ext cx="6762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5" name="文本框 10"/>
          <p:cNvSpPr txBox="1">
            <a:spLocks noChangeArrowheads="1"/>
          </p:cNvSpPr>
          <p:nvPr/>
        </p:nvSpPr>
        <p:spPr bwMode="auto">
          <a:xfrm>
            <a:off x="1709530" y="1641475"/>
            <a:ext cx="795993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rgbClr val="1570C1"/>
                </a:solidFill>
                <a:latin typeface="DIN" pitchFamily="50" charset="0"/>
              </a:rPr>
              <a:t>01 </a:t>
            </a:r>
            <a:r>
              <a:rPr lang="zh-CN" altLang="en-US" sz="3200" dirty="0">
                <a:solidFill>
                  <a:srgbClr val="1570C1"/>
                </a:solidFill>
                <a:latin typeface="DIN" pitchFamily="50" charset="0"/>
              </a:rPr>
              <a:t>自我介绍</a:t>
            </a:r>
            <a:endParaRPr lang="zh-CN" altLang="en-US" sz="3200" dirty="0">
              <a:solidFill>
                <a:srgbClr val="1570C1"/>
              </a:solidFill>
              <a:latin typeface="DIN" pitchFamily="50" charset="0"/>
            </a:endParaRPr>
          </a:p>
        </p:txBody>
      </p:sp>
      <p:sp>
        <p:nvSpPr>
          <p:cNvPr id="17416" name="文本框 11"/>
          <p:cNvSpPr txBox="1">
            <a:spLocks noChangeArrowheads="1"/>
          </p:cNvSpPr>
          <p:nvPr/>
        </p:nvSpPr>
        <p:spPr bwMode="auto">
          <a:xfrm>
            <a:off x="1709530" y="2632075"/>
            <a:ext cx="795993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rgbClr val="1570C1"/>
                </a:solidFill>
                <a:latin typeface="DIN" pitchFamily="50" charset="0"/>
              </a:rPr>
              <a:t>02 </a:t>
            </a:r>
            <a:r>
              <a:rPr lang="zh-CN" altLang="en-US" sz="3200" dirty="0">
                <a:solidFill>
                  <a:srgbClr val="1570C1"/>
                </a:solidFill>
                <a:latin typeface="DIN" pitchFamily="50" charset="0"/>
              </a:rPr>
              <a:t>工作报告</a:t>
            </a:r>
            <a:endParaRPr lang="zh-CN" altLang="en-US" sz="3200" dirty="0">
              <a:solidFill>
                <a:srgbClr val="1570C1"/>
              </a:solidFill>
              <a:latin typeface="DIN" pitchFamily="50" charset="0"/>
            </a:endParaRPr>
          </a:p>
        </p:txBody>
      </p:sp>
      <p:sp>
        <p:nvSpPr>
          <p:cNvPr id="17417" name="文本框 12"/>
          <p:cNvSpPr txBox="1">
            <a:spLocks noChangeArrowheads="1"/>
          </p:cNvSpPr>
          <p:nvPr/>
        </p:nvSpPr>
        <p:spPr bwMode="auto">
          <a:xfrm>
            <a:off x="1709530" y="3622675"/>
            <a:ext cx="7959933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rgbClr val="1570C1"/>
                </a:solidFill>
                <a:latin typeface="DIN" pitchFamily="50" charset="0"/>
              </a:rPr>
              <a:t>   03 </a:t>
            </a:r>
            <a:r>
              <a:rPr lang="zh-CN" altLang="en-US" sz="3200" dirty="0">
                <a:solidFill>
                  <a:srgbClr val="1570C1"/>
                </a:solidFill>
                <a:latin typeface="DIN" pitchFamily="50" charset="0"/>
              </a:rPr>
              <a:t>个人优劣势</a:t>
            </a:r>
            <a:endParaRPr lang="zh-CN" altLang="en-US" sz="3200" dirty="0">
              <a:solidFill>
                <a:srgbClr val="1570C1"/>
              </a:solidFill>
              <a:latin typeface="DIN" pitchFamily="50" charset="0"/>
            </a:endParaRPr>
          </a:p>
        </p:txBody>
      </p:sp>
      <p:sp>
        <p:nvSpPr>
          <p:cNvPr id="17418" name="文本框 13"/>
          <p:cNvSpPr txBox="1">
            <a:spLocks noChangeArrowheads="1"/>
          </p:cNvSpPr>
          <p:nvPr/>
        </p:nvSpPr>
        <p:spPr bwMode="auto">
          <a:xfrm>
            <a:off x="1802296" y="4613275"/>
            <a:ext cx="786716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rgbClr val="1570C1"/>
                </a:solidFill>
                <a:latin typeface="DIN" pitchFamily="50" charset="0"/>
              </a:rPr>
              <a:t>     04 </a:t>
            </a:r>
            <a:r>
              <a:rPr lang="zh-CN" altLang="en-US" sz="3200" dirty="0">
                <a:solidFill>
                  <a:srgbClr val="1570C1"/>
                </a:solidFill>
                <a:latin typeface="DIN" pitchFamily="50" charset="0"/>
              </a:rPr>
              <a:t>职业发展规划</a:t>
            </a:r>
            <a:endParaRPr lang="zh-CN" altLang="en-US" sz="3200" dirty="0">
              <a:solidFill>
                <a:srgbClr val="1570C1"/>
              </a:solidFill>
              <a:latin typeface="DIN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/>
      <p:bldP spid="17416" grpId="0"/>
      <p:bldP spid="17417" grpId="0"/>
      <p:bldP spid="174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"/>
          <p:cNvGrpSpPr/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32" name="直角三角形 31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直角三角形 32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4" name="组合 14"/>
          <p:cNvGrpSpPr/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35" name="直角三角形 34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直角三角形 35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2" name="菱形 2"/>
          <p:cNvSpPr>
            <a:spLocks noChangeArrowheads="1"/>
          </p:cNvSpPr>
          <p:nvPr/>
        </p:nvSpPr>
        <p:spPr bwMode="auto">
          <a:xfrm>
            <a:off x="1833563" y="2414588"/>
            <a:ext cx="2800350" cy="2801937"/>
          </a:xfrm>
          <a:prstGeom prst="diamond">
            <a:avLst/>
          </a:prstGeom>
          <a:solidFill>
            <a:srgbClr val="00A5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3" name="直接连接符 4"/>
          <p:cNvCxnSpPr>
            <a:cxnSpLocks noChangeShapeType="1"/>
          </p:cNvCxnSpPr>
          <p:nvPr/>
        </p:nvCxnSpPr>
        <p:spPr bwMode="auto">
          <a:xfrm>
            <a:off x="2828925" y="1625600"/>
            <a:ext cx="1355725" cy="1357313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连接符 5"/>
          <p:cNvCxnSpPr>
            <a:cxnSpLocks noChangeShapeType="1"/>
          </p:cNvCxnSpPr>
          <p:nvPr/>
        </p:nvCxnSpPr>
        <p:spPr bwMode="auto">
          <a:xfrm flipH="1">
            <a:off x="1639888" y="2030413"/>
            <a:ext cx="1581150" cy="158115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6"/>
          <p:cNvCxnSpPr>
            <a:cxnSpLocks noChangeShapeType="1"/>
          </p:cNvCxnSpPr>
          <p:nvPr/>
        </p:nvCxnSpPr>
        <p:spPr bwMode="auto">
          <a:xfrm flipV="1">
            <a:off x="2436813" y="3349625"/>
            <a:ext cx="2654300" cy="2655888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文本框 8"/>
          <p:cNvSpPr txBox="1">
            <a:spLocks noChangeArrowheads="1"/>
          </p:cNvSpPr>
          <p:nvPr/>
        </p:nvSpPr>
        <p:spPr bwMode="auto">
          <a:xfrm>
            <a:off x="4999038" y="3164353"/>
            <a:ext cx="38166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自我介绍</a:t>
            </a:r>
            <a:endParaRPr lang="zh-CN" altLang="en-US" sz="36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文本框 3"/>
          <p:cNvSpPr txBox="1">
            <a:spLocks noChangeArrowheads="1"/>
          </p:cNvSpPr>
          <p:nvPr/>
        </p:nvSpPr>
        <p:spPr bwMode="auto">
          <a:xfrm>
            <a:off x="2801938" y="2982913"/>
            <a:ext cx="798512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8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17"/>
          <p:cNvSpPr txBox="1">
            <a:spLocks noChangeArrowheads="1"/>
          </p:cNvSpPr>
          <p:nvPr/>
        </p:nvSpPr>
        <p:spPr bwMode="auto">
          <a:xfrm>
            <a:off x="19050" y="122238"/>
            <a:ext cx="5410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1570C1"/>
                </a:solidFill>
                <a:latin typeface="DIN" pitchFamily="50" charset="0"/>
              </a:rPr>
              <a:t>01 </a:t>
            </a:r>
            <a:r>
              <a:rPr lang="zh-CN" altLang="en-US" sz="3200" dirty="0">
                <a:solidFill>
                  <a:srgbClr val="1570C1"/>
                </a:solidFill>
                <a:latin typeface="DIN" pitchFamily="50" charset="0"/>
              </a:rPr>
              <a:t>自我介绍</a:t>
            </a:r>
            <a:endParaRPr lang="zh-CN" altLang="en-US" sz="3200" dirty="0">
              <a:solidFill>
                <a:srgbClr val="1570C1"/>
              </a:solidFill>
              <a:latin typeface="DIN" pitchFamily="50" charset="0"/>
            </a:endParaRPr>
          </a:p>
        </p:txBody>
      </p:sp>
      <p:grpSp>
        <p:nvGrpSpPr>
          <p:cNvPr id="31" name="组合 3"/>
          <p:cNvGrpSpPr/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32" name="直角三角形 31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直角三角形 32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4" name="组合 14"/>
          <p:cNvGrpSpPr/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35" name="直角三角形 34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直角三角形 35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054816" y="1358471"/>
            <a:ext cx="4977451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                              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宋 明 武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    毕业学校：中国矿业大学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    专         业：计算机科学与技术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    学         历：本科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    毕业时间：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2017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年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月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985189" y="2438724"/>
            <a:ext cx="454479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      </a:t>
            </a:r>
            <a:r>
              <a:rPr lang="zh-CN" altLang="en-US" sz="2400" dirty="0"/>
              <a:t>入职时间：</a:t>
            </a:r>
            <a:r>
              <a:rPr lang="en-US" altLang="zh-CN" sz="2400" dirty="0"/>
              <a:t>2017</a:t>
            </a:r>
            <a:r>
              <a:rPr lang="zh-CN" altLang="en-US" sz="2400" dirty="0"/>
              <a:t>年</a:t>
            </a:r>
            <a:r>
              <a:rPr lang="en-US" altLang="zh-CN" sz="2400" dirty="0"/>
              <a:t>9</a:t>
            </a:r>
            <a:r>
              <a:rPr lang="zh-CN" altLang="en-US" sz="2400" dirty="0"/>
              <a:t>月</a:t>
            </a:r>
            <a:r>
              <a:rPr lang="en-US" altLang="zh-CN" sz="2400" dirty="0"/>
              <a:t>28</a:t>
            </a:r>
            <a:r>
              <a:rPr lang="zh-CN" altLang="en-US" sz="2400" dirty="0"/>
              <a:t>日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     项  目  组：</a:t>
            </a:r>
            <a:r>
              <a:rPr lang="en-US" altLang="zh-CN" sz="2400" dirty="0"/>
              <a:t>BMS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     </a:t>
            </a:r>
            <a:r>
              <a:rPr lang="zh-CN" altLang="en-US" sz="2400" dirty="0"/>
              <a:t>职         位：</a:t>
            </a:r>
            <a:r>
              <a:rPr lang="en-US" altLang="zh-CN" sz="2400" dirty="0"/>
              <a:t>python </a:t>
            </a:r>
            <a:r>
              <a:rPr lang="zh-CN" altLang="en-US" sz="2400" dirty="0"/>
              <a:t>研发</a:t>
            </a:r>
            <a:endParaRPr lang="en-US" altLang="zh-CN" sz="2400" dirty="0"/>
          </a:p>
          <a:p>
            <a:endParaRPr lang="en-US" altLang="zh-CN" dirty="0"/>
          </a:p>
          <a:p>
            <a:r>
              <a:rPr lang="zh-CN" altLang="en-US" dirty="0"/>
              <a:t>    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39" name="直接连接符 38"/>
          <p:cNvCxnSpPr/>
          <p:nvPr/>
        </p:nvCxnSpPr>
        <p:spPr>
          <a:xfrm>
            <a:off x="6508734" y="2301807"/>
            <a:ext cx="0" cy="30069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"/>
          <p:cNvGrpSpPr/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32" name="直角三角形 31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直角三角形 32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4" name="组合 14"/>
          <p:cNvGrpSpPr/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35" name="直角三角形 34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直角三角形 35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2" name="菱形 2"/>
          <p:cNvSpPr>
            <a:spLocks noChangeArrowheads="1"/>
          </p:cNvSpPr>
          <p:nvPr/>
        </p:nvSpPr>
        <p:spPr bwMode="auto">
          <a:xfrm>
            <a:off x="1833563" y="2414588"/>
            <a:ext cx="2800350" cy="2801937"/>
          </a:xfrm>
          <a:prstGeom prst="diamond">
            <a:avLst/>
          </a:prstGeom>
          <a:solidFill>
            <a:srgbClr val="00A5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3" name="直接连接符 4"/>
          <p:cNvCxnSpPr>
            <a:cxnSpLocks noChangeShapeType="1"/>
          </p:cNvCxnSpPr>
          <p:nvPr/>
        </p:nvCxnSpPr>
        <p:spPr bwMode="auto">
          <a:xfrm>
            <a:off x="2828925" y="1625600"/>
            <a:ext cx="1355725" cy="1357313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连接符 5"/>
          <p:cNvCxnSpPr>
            <a:cxnSpLocks noChangeShapeType="1"/>
          </p:cNvCxnSpPr>
          <p:nvPr/>
        </p:nvCxnSpPr>
        <p:spPr bwMode="auto">
          <a:xfrm flipH="1">
            <a:off x="1639888" y="2030413"/>
            <a:ext cx="1581150" cy="158115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6"/>
          <p:cNvCxnSpPr>
            <a:cxnSpLocks noChangeShapeType="1"/>
          </p:cNvCxnSpPr>
          <p:nvPr/>
        </p:nvCxnSpPr>
        <p:spPr bwMode="auto">
          <a:xfrm flipV="1">
            <a:off x="2436813" y="3349625"/>
            <a:ext cx="2654300" cy="2655888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文本框 8"/>
          <p:cNvSpPr txBox="1">
            <a:spLocks noChangeArrowheads="1"/>
          </p:cNvSpPr>
          <p:nvPr/>
        </p:nvSpPr>
        <p:spPr bwMode="auto">
          <a:xfrm>
            <a:off x="4999038" y="3164353"/>
            <a:ext cx="38166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工作报告</a:t>
            </a:r>
            <a:endParaRPr lang="zh-CN" altLang="en-US" sz="36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文本框 3"/>
          <p:cNvSpPr txBox="1">
            <a:spLocks noChangeArrowheads="1"/>
          </p:cNvSpPr>
          <p:nvPr/>
        </p:nvSpPr>
        <p:spPr bwMode="auto">
          <a:xfrm>
            <a:off x="2801938" y="2982913"/>
            <a:ext cx="798512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8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/>
          <p:nvPr/>
        </p:nvGrpSpPr>
        <p:grpSpPr bwMode="auto">
          <a:xfrm>
            <a:off x="1266190" y="1673225"/>
            <a:ext cx="9685020" cy="4335145"/>
            <a:chOff x="888555" y="1518341"/>
            <a:chExt cx="1645276" cy="2159949"/>
          </a:xfrm>
        </p:grpSpPr>
        <p:sp>
          <p:nvSpPr>
            <p:cNvPr id="3" name="Rounded Rectangle 45"/>
            <p:cNvSpPr/>
            <p:nvPr/>
          </p:nvSpPr>
          <p:spPr>
            <a:xfrm>
              <a:off x="888555" y="1518341"/>
              <a:ext cx="1645276" cy="2159949"/>
            </a:xfrm>
            <a:prstGeom prst="roundRect">
              <a:avLst>
                <a:gd name="adj" fmla="val 4218"/>
              </a:avLst>
            </a:prstGeom>
            <a:solidFill>
              <a:srgbClr val="1570C1">
                <a:alpha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defTabSz="12185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kern="0" dirty="0">
                <a:solidFill>
                  <a:prstClr val="white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4" name="Content Placeholder 2"/>
            <p:cNvSpPr txBox="1"/>
            <p:nvPr/>
          </p:nvSpPr>
          <p:spPr>
            <a:xfrm>
              <a:off x="1095671" y="2005255"/>
              <a:ext cx="1226622" cy="1166189"/>
            </a:xfrm>
            <a:prstGeom prst="rect">
              <a:avLst/>
            </a:prstGeom>
          </p:spPr>
          <p:txBody>
            <a:bodyPr lIns="121920" tIns="60960" rIns="121920" bIns="60960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ct val="150000"/>
                </a:lnSpc>
                <a:spcAft>
                  <a:spcPts val="0"/>
                </a:spcAft>
                <a:buNone/>
                <a:defRPr/>
              </a:pPr>
              <a:r>
                <a:rPr lang="en-US" altLang="zh-CN" sz="1800" dirty="0">
                  <a:solidFill>
                    <a:schemeClr val="bg1"/>
                  </a:solidFill>
                </a:rPr>
                <a:t>1</a:t>
              </a:r>
              <a:r>
                <a:rPr lang="zh-CN" altLang="en-US" sz="1800" dirty="0">
                  <a:solidFill>
                    <a:schemeClr val="bg1"/>
                  </a:solidFill>
                </a:rPr>
                <a:t>、配置开发环境</a:t>
              </a:r>
              <a:endParaRPr lang="zh-CN" altLang="en-US" sz="1800" dirty="0">
                <a:solidFill>
                  <a:schemeClr val="bg1"/>
                </a:solidFill>
              </a:endParaRPr>
            </a:p>
            <a:p>
              <a:pPr marL="0" indent="0" fontAlgn="auto">
                <a:lnSpc>
                  <a:spcPct val="150000"/>
                </a:lnSpc>
                <a:spcAft>
                  <a:spcPts val="0"/>
                </a:spcAft>
                <a:buNone/>
                <a:defRPr/>
              </a:pPr>
              <a:r>
                <a:rPr lang="en-US" altLang="zh-CN" sz="1800" dirty="0">
                  <a:solidFill>
                    <a:schemeClr val="bg1"/>
                  </a:solidFill>
                </a:rPr>
                <a:t>2</a:t>
              </a:r>
              <a:r>
                <a:rPr lang="zh-CN" altLang="en-US" sz="1800" dirty="0">
                  <a:solidFill>
                    <a:schemeClr val="bg1"/>
                  </a:solidFill>
                </a:rPr>
                <a:t>、学习</a:t>
              </a:r>
              <a:r>
                <a:rPr lang="en-US" altLang="zh-CN" sz="1800" dirty="0">
                  <a:solidFill>
                    <a:schemeClr val="bg1"/>
                  </a:solidFill>
                </a:rPr>
                <a:t>bms</a:t>
              </a:r>
              <a:r>
                <a:rPr lang="zh-CN" altLang="en-US" sz="1800" dirty="0">
                  <a:solidFill>
                    <a:schemeClr val="bg1"/>
                  </a:solidFill>
                </a:rPr>
                <a:t>工程业务、熟悉工程代码</a:t>
              </a:r>
              <a:endParaRPr lang="en-US" altLang="zh-CN" sz="1800" dirty="0">
                <a:solidFill>
                  <a:schemeClr val="bg1"/>
                </a:solidFill>
              </a:endParaRPr>
            </a:p>
            <a:p>
              <a:pPr marL="0" indent="0" fontAlgn="auto">
                <a:lnSpc>
                  <a:spcPct val="150000"/>
                </a:lnSpc>
                <a:spcAft>
                  <a:spcPts val="0"/>
                </a:spcAft>
                <a:buNone/>
                <a:defRPr/>
              </a:pPr>
              <a:r>
                <a:rPr lang="en-US" sz="1800" dirty="0">
                  <a:solidFill>
                    <a:schemeClr val="bg1"/>
                  </a:solidFill>
                </a:rPr>
                <a:t>3</a:t>
              </a:r>
              <a:r>
                <a:rPr lang="zh-CN" altLang="en-US" sz="1800" dirty="0">
                  <a:solidFill>
                    <a:schemeClr val="bg1"/>
                  </a:solidFill>
                </a:rPr>
                <a:t>、学习项目上的技术：</a:t>
              </a:r>
              <a:r>
                <a:rPr lang="en-US" altLang="zh-CN" sz="1800" dirty="0">
                  <a:solidFill>
                    <a:schemeClr val="bg1"/>
                  </a:solidFill>
                </a:rPr>
                <a:t>python</a:t>
              </a:r>
              <a:r>
                <a:rPr lang="zh-CN" altLang="en-US" sz="1800" dirty="0">
                  <a:solidFill>
                    <a:schemeClr val="bg1"/>
                  </a:solidFill>
                </a:rPr>
                <a:t>，</a:t>
              </a:r>
              <a:r>
                <a:rPr lang="en-US" altLang="zh-CN" sz="1800" dirty="0">
                  <a:solidFill>
                    <a:schemeClr val="bg1"/>
                  </a:solidFill>
                </a:rPr>
                <a:t>Linux</a:t>
              </a:r>
              <a:r>
                <a:rPr lang="zh-CN" altLang="en-US" sz="1800" dirty="0">
                  <a:solidFill>
                    <a:schemeClr val="bg1"/>
                  </a:solidFill>
                </a:rPr>
                <a:t>运用，</a:t>
              </a:r>
              <a:r>
                <a:rPr lang="en-US" altLang="zh-CN" sz="1800" dirty="0">
                  <a:solidFill>
                    <a:schemeClr val="bg1"/>
                  </a:solidFill>
                </a:rPr>
                <a:t>MongoDB</a:t>
              </a:r>
              <a:r>
                <a:rPr lang="zh-CN" altLang="en-US" sz="1800" dirty="0">
                  <a:solidFill>
                    <a:schemeClr val="bg1"/>
                  </a:solidFill>
                </a:rPr>
                <a:t>，</a:t>
              </a:r>
              <a:r>
                <a:rPr lang="en-US" altLang="zh-CN" sz="1800" dirty="0">
                  <a:solidFill>
                    <a:schemeClr val="bg1"/>
                  </a:solidFill>
                </a:rPr>
                <a:t>Django</a:t>
              </a:r>
              <a:r>
                <a:rPr lang="zh-CN" altLang="en-US" sz="1800" dirty="0">
                  <a:solidFill>
                    <a:schemeClr val="bg1"/>
                  </a:solidFill>
                </a:rPr>
                <a:t>等</a:t>
              </a:r>
              <a:endParaRPr lang="zh-CN" altLang="en-US" sz="1800" dirty="0">
                <a:solidFill>
                  <a:schemeClr val="bg1"/>
                </a:solidFill>
              </a:endParaRPr>
            </a:p>
            <a:p>
              <a:pPr marL="0" indent="0" fontAlgn="auto">
                <a:lnSpc>
                  <a:spcPct val="150000"/>
                </a:lnSpc>
                <a:spcAft>
                  <a:spcPts val="0"/>
                </a:spcAft>
                <a:buNone/>
                <a:defRPr/>
              </a:pPr>
              <a:r>
                <a:rPr lang="en-US" sz="1800" dirty="0">
                  <a:solidFill>
                    <a:schemeClr val="bg1"/>
                  </a:solidFill>
                </a:rPr>
                <a:t>4</a:t>
              </a:r>
              <a:r>
                <a:rPr lang="zh-CN" altLang="en-US" sz="1800" dirty="0">
                  <a:solidFill>
                    <a:schemeClr val="bg1"/>
                  </a:solidFill>
                </a:rPr>
                <a:t>、参与每日分享会的学习和分享</a:t>
              </a:r>
              <a:endParaRPr lang="zh-CN" altLang="en-US" sz="1800" dirty="0">
                <a:solidFill>
                  <a:schemeClr val="bg1"/>
                </a:solidFill>
              </a:endParaRPr>
            </a:p>
            <a:p>
              <a:pPr marL="0" indent="0" fontAlgn="auto">
                <a:lnSpc>
                  <a:spcPct val="150000"/>
                </a:lnSpc>
                <a:spcAft>
                  <a:spcPts val="0"/>
                </a:spcAft>
                <a:buNone/>
                <a:defRPr/>
              </a:pPr>
              <a:r>
                <a:rPr lang="en-US" altLang="zh-CN" sz="1800" dirty="0">
                  <a:solidFill>
                    <a:schemeClr val="bg1"/>
                  </a:solidFill>
                </a:rPr>
                <a:t>5</a:t>
              </a:r>
              <a:r>
                <a:rPr lang="zh-CN" altLang="en-US" sz="1800" dirty="0">
                  <a:solidFill>
                    <a:schemeClr val="bg1"/>
                  </a:solidFill>
                </a:rPr>
                <a:t>、</a:t>
              </a:r>
              <a:r>
                <a:rPr lang="en-US" altLang="zh-CN" sz="1800" dirty="0">
                  <a:solidFill>
                    <a:schemeClr val="bg1"/>
                  </a:solidFill>
                </a:rPr>
                <a:t>cbmsv403</a:t>
              </a:r>
              <a:r>
                <a:rPr lang="zh-CN" altLang="en-US" sz="1800" dirty="0">
                  <a:solidFill>
                    <a:schemeClr val="bg1"/>
                  </a:solidFill>
                </a:rPr>
                <a:t>版本修改部分缺陷：首页告警声音，changename接口等</a:t>
              </a:r>
              <a:endParaRPr lang="zh-CN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5" name="Title 13"/>
            <p:cNvSpPr txBox="1"/>
            <p:nvPr/>
          </p:nvSpPr>
          <p:spPr>
            <a:xfrm>
              <a:off x="1000462" y="1655634"/>
              <a:ext cx="1421461" cy="244564"/>
            </a:xfrm>
            <a:prstGeom prst="rect">
              <a:avLst/>
            </a:prstGeom>
          </p:spPr>
          <p:txBody>
            <a:bodyPr lIns="121920" tIns="60960" rIns="121920" bIns="6096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anose="020B0403030403020204" pitchFamily="34" charset="0"/>
                  <a:ea typeface="+mj-ea"/>
                  <a:cs typeface="+mj-cs"/>
                </a:defRPr>
              </a:lvl1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+mn-lt"/>
                </a:rPr>
                <a:t>第一个月</a:t>
              </a:r>
              <a:endParaRPr lang="en-US" sz="24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" name="Rounded Rectangle 48"/>
            <p:cNvSpPr/>
            <p:nvPr/>
          </p:nvSpPr>
          <p:spPr>
            <a:xfrm>
              <a:off x="1099275" y="3219867"/>
              <a:ext cx="1223838" cy="28815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bg1"/>
                  </a:solidFill>
                </a:rPr>
                <a:t>熟悉工程业务，学习基础知识，每日分享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Straight Connector 49"/>
            <p:cNvCxnSpPr/>
            <p:nvPr/>
          </p:nvCxnSpPr>
          <p:spPr>
            <a:xfrm>
              <a:off x="888555" y="2005342"/>
              <a:ext cx="1645276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50"/>
            <p:cNvCxnSpPr/>
            <p:nvPr/>
          </p:nvCxnSpPr>
          <p:spPr>
            <a:xfrm>
              <a:off x="888555" y="2035109"/>
              <a:ext cx="1645276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17"/>
          <p:cNvSpPr txBox="1">
            <a:spLocks noChangeArrowheads="1"/>
          </p:cNvSpPr>
          <p:nvPr/>
        </p:nvSpPr>
        <p:spPr bwMode="auto">
          <a:xfrm>
            <a:off x="19050" y="122238"/>
            <a:ext cx="5410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1570C1"/>
                </a:solidFill>
                <a:latin typeface="DIN" pitchFamily="50" charset="0"/>
              </a:rPr>
              <a:t>02 </a:t>
            </a:r>
            <a:r>
              <a:rPr lang="zh-CN" altLang="en-US" sz="3200" dirty="0">
                <a:solidFill>
                  <a:srgbClr val="1570C1"/>
                </a:solidFill>
                <a:latin typeface="DIN" pitchFamily="50" charset="0"/>
              </a:rPr>
              <a:t>完成的工作</a:t>
            </a:r>
            <a:endParaRPr lang="zh-CN" altLang="en-US" sz="3200" dirty="0">
              <a:solidFill>
                <a:srgbClr val="1570C1"/>
              </a:solidFill>
              <a:latin typeface="DIN" pitchFamily="50" charset="0"/>
            </a:endParaRPr>
          </a:p>
        </p:txBody>
      </p:sp>
      <p:grpSp>
        <p:nvGrpSpPr>
          <p:cNvPr id="31" name="组合 3"/>
          <p:cNvGrpSpPr/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32" name="直角三角形 31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直角三角形 32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4" name="组合 14"/>
          <p:cNvGrpSpPr/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35" name="直角三角形 34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直角三角形 35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51"/>
          <p:cNvGrpSpPr/>
          <p:nvPr/>
        </p:nvGrpSpPr>
        <p:grpSpPr bwMode="auto">
          <a:xfrm>
            <a:off x="1250950" y="1628140"/>
            <a:ext cx="9712960" cy="4380865"/>
            <a:chOff x="888555" y="1518341"/>
            <a:chExt cx="1645276" cy="2159949"/>
          </a:xfrm>
        </p:grpSpPr>
        <p:sp>
          <p:nvSpPr>
            <p:cNvPr id="10" name="Rounded Rectangle 52"/>
            <p:cNvSpPr/>
            <p:nvPr/>
          </p:nvSpPr>
          <p:spPr>
            <a:xfrm>
              <a:off x="888555" y="1518341"/>
              <a:ext cx="1645276" cy="2159949"/>
            </a:xfrm>
            <a:prstGeom prst="roundRect">
              <a:avLst>
                <a:gd name="adj" fmla="val 4218"/>
              </a:avLst>
            </a:prstGeom>
            <a:solidFill>
              <a:srgbClr val="00B0F0"/>
            </a:solidFill>
            <a:ln w="6350">
              <a:solidFill>
                <a:srgbClr val="F9F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/>
            </a:p>
          </p:txBody>
        </p:sp>
        <p:sp>
          <p:nvSpPr>
            <p:cNvPr id="11" name="Content Placeholder 2"/>
            <p:cNvSpPr txBox="1"/>
            <p:nvPr/>
          </p:nvSpPr>
          <p:spPr>
            <a:xfrm>
              <a:off x="973142" y="2049398"/>
              <a:ext cx="1476103" cy="1385987"/>
            </a:xfrm>
            <a:prstGeom prst="rect">
              <a:avLst/>
            </a:prstGeom>
          </p:spPr>
          <p:txBody>
            <a:bodyPr lIns="121920" tIns="60960" rIns="121920" bIns="60960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en-US" sz="1465" dirty="0">
                <a:solidFill>
                  <a:schemeClr val="bg1"/>
                </a:solidFill>
              </a:endParaRPr>
            </a:p>
          </p:txBody>
        </p:sp>
        <p:sp>
          <p:nvSpPr>
            <p:cNvPr id="12" name="Title 13"/>
            <p:cNvSpPr txBox="1"/>
            <p:nvPr/>
          </p:nvSpPr>
          <p:spPr>
            <a:xfrm>
              <a:off x="1000543" y="1656910"/>
              <a:ext cx="1421299" cy="242012"/>
            </a:xfrm>
            <a:prstGeom prst="rect">
              <a:avLst/>
            </a:prstGeom>
          </p:spPr>
          <p:txBody>
            <a:bodyPr lIns="121920" tIns="60960" rIns="121920" bIns="6096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anose="020B0403030403020204" pitchFamily="34" charset="0"/>
                  <a:ea typeface="+mj-ea"/>
                  <a:cs typeface="+mj-cs"/>
                </a:defRPr>
              </a:lvl1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+mn-lt"/>
                </a:rPr>
                <a:t>第二个月</a:t>
              </a:r>
              <a:endParaRPr lang="en-US" sz="24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3" name="Rounded Rectangle 55"/>
            <p:cNvSpPr/>
            <p:nvPr/>
          </p:nvSpPr>
          <p:spPr>
            <a:xfrm>
              <a:off x="1099426" y="3219867"/>
              <a:ext cx="1223533" cy="28815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bg1"/>
                  </a:solidFill>
                </a:rPr>
                <a:t>系统开发、每日分享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Connector 56"/>
            <p:cNvCxnSpPr/>
            <p:nvPr/>
          </p:nvCxnSpPr>
          <p:spPr>
            <a:xfrm>
              <a:off x="888555" y="2005342"/>
              <a:ext cx="1645276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57"/>
            <p:cNvCxnSpPr/>
            <p:nvPr/>
          </p:nvCxnSpPr>
          <p:spPr>
            <a:xfrm>
              <a:off x="888555" y="2035109"/>
              <a:ext cx="1645276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17"/>
          <p:cNvSpPr txBox="1">
            <a:spLocks noChangeArrowheads="1"/>
          </p:cNvSpPr>
          <p:nvPr/>
        </p:nvSpPr>
        <p:spPr bwMode="auto">
          <a:xfrm>
            <a:off x="19050" y="122238"/>
            <a:ext cx="5410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1570C1"/>
                </a:solidFill>
                <a:latin typeface="DIN" pitchFamily="50" charset="0"/>
              </a:rPr>
              <a:t>02 </a:t>
            </a:r>
            <a:r>
              <a:rPr lang="zh-CN" altLang="en-US" sz="3200" dirty="0">
                <a:solidFill>
                  <a:srgbClr val="1570C1"/>
                </a:solidFill>
                <a:latin typeface="DIN" pitchFamily="50" charset="0"/>
              </a:rPr>
              <a:t>完成的工作</a:t>
            </a:r>
            <a:endParaRPr lang="zh-CN" altLang="en-US" sz="3200" dirty="0">
              <a:solidFill>
                <a:srgbClr val="1570C1"/>
              </a:solidFill>
              <a:latin typeface="DIN" pitchFamily="50" charset="0"/>
            </a:endParaRPr>
          </a:p>
        </p:txBody>
      </p:sp>
      <p:grpSp>
        <p:nvGrpSpPr>
          <p:cNvPr id="31" name="组合 3"/>
          <p:cNvGrpSpPr/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32" name="直角三角形 31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直角三角形 32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4" name="组合 14"/>
          <p:cNvGrpSpPr/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35" name="直角三角形 34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直角三角形 35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8" name="Content Placeholder 2"/>
          <p:cNvSpPr txBox="1"/>
          <p:nvPr/>
        </p:nvSpPr>
        <p:spPr bwMode="auto">
          <a:xfrm>
            <a:off x="2495550" y="2798445"/>
            <a:ext cx="7222490" cy="2280920"/>
          </a:xfrm>
          <a:prstGeom prst="rect">
            <a:avLst/>
          </a:prstGeom>
        </p:spPr>
        <p:txBody>
          <a:bodyPr lIns="121920" tIns="60960" rIns="121920" bIns="6096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1800" dirty="0">
                <a:solidFill>
                  <a:schemeClr val="bg1"/>
                </a:solidFill>
              </a:rPr>
              <a:t>1</a:t>
            </a:r>
            <a:r>
              <a:rPr lang="zh-CN" altLang="en-US" sz="1800" dirty="0">
                <a:solidFill>
                  <a:schemeClr val="bg1"/>
                </a:solidFill>
              </a:rPr>
              <a:t>、参与清算中心项目的开发（缺陷修改和功能开发）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1800" dirty="0">
                <a:solidFill>
                  <a:schemeClr val="bg1"/>
                </a:solidFill>
              </a:rPr>
              <a:t>2</a:t>
            </a:r>
            <a:r>
              <a:rPr lang="zh-CN" altLang="en-US" sz="1800" dirty="0">
                <a:solidFill>
                  <a:schemeClr val="bg1"/>
                </a:solidFill>
              </a:rPr>
              <a:t>、参与部分</a:t>
            </a:r>
            <a:r>
              <a:rPr lang="en-US" altLang="zh-CN" sz="1800" dirty="0">
                <a:solidFill>
                  <a:schemeClr val="bg1"/>
                </a:solidFill>
              </a:rPr>
              <a:t>python</a:t>
            </a:r>
            <a:r>
              <a:rPr lang="zh-CN" altLang="en-US" sz="1800" dirty="0">
                <a:solidFill>
                  <a:schemeClr val="bg1"/>
                </a:solidFill>
              </a:rPr>
              <a:t>应聘事务和帮助新同事熟悉</a:t>
            </a:r>
            <a:r>
              <a:rPr lang="en-US" altLang="zh-CN" sz="1800" dirty="0">
                <a:solidFill>
                  <a:schemeClr val="bg1"/>
                </a:solidFill>
              </a:rPr>
              <a:t>bms</a:t>
            </a:r>
            <a:r>
              <a:rPr lang="zh-CN" altLang="en-US" sz="1800" dirty="0">
                <a:solidFill>
                  <a:schemeClr val="bg1"/>
                </a:solidFill>
              </a:rPr>
              <a:t>项目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1800" dirty="0">
                <a:solidFill>
                  <a:schemeClr val="bg1"/>
                </a:solidFill>
              </a:rPr>
              <a:t>3</a:t>
            </a:r>
            <a:r>
              <a:rPr lang="zh-CN" altLang="en-US" sz="1800" dirty="0">
                <a:solidFill>
                  <a:schemeClr val="bg1"/>
                </a:solidFill>
              </a:rPr>
              <a:t>、</a:t>
            </a:r>
            <a:r>
              <a:rPr lang="zh-CN" altLang="en-US" sz="1800" dirty="0">
                <a:solidFill>
                  <a:schemeClr val="bg1"/>
                </a:solidFill>
                <a:sym typeface="+mn-ea"/>
              </a:rPr>
              <a:t>参与每日分享会的学习和分享</a:t>
            </a:r>
            <a:endParaRPr lang="zh-CN" altLang="en-US" sz="1800" dirty="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1800" dirty="0">
                <a:solidFill>
                  <a:schemeClr val="bg1"/>
                </a:solidFill>
              </a:rPr>
              <a:t>4</a:t>
            </a:r>
            <a:r>
              <a:rPr lang="zh-CN" altLang="en-US" sz="1800" dirty="0">
                <a:solidFill>
                  <a:schemeClr val="bg1"/>
                </a:solidFill>
              </a:rPr>
              <a:t>、完成网路侦测部分：自动梳理、数据源对比、一键转换拓扑图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58"/>
          <p:cNvGrpSpPr/>
          <p:nvPr/>
        </p:nvGrpSpPr>
        <p:grpSpPr bwMode="auto">
          <a:xfrm>
            <a:off x="1269365" y="1673225"/>
            <a:ext cx="9758045" cy="4335780"/>
            <a:chOff x="888555" y="1518341"/>
            <a:chExt cx="1645276" cy="2159949"/>
          </a:xfrm>
        </p:grpSpPr>
        <p:sp>
          <p:nvSpPr>
            <p:cNvPr id="17" name="Rounded Rectangle 59"/>
            <p:cNvSpPr/>
            <p:nvPr/>
          </p:nvSpPr>
          <p:spPr>
            <a:xfrm>
              <a:off x="888555" y="1518341"/>
              <a:ext cx="1645276" cy="2159949"/>
            </a:xfrm>
            <a:prstGeom prst="roundRect">
              <a:avLst>
                <a:gd name="adj" fmla="val 4218"/>
              </a:avLst>
            </a:prstGeom>
            <a:solidFill>
              <a:srgbClr val="1570C1">
                <a:alpha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defTabSz="12185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kern="0" dirty="0">
                <a:solidFill>
                  <a:prstClr val="white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18" name="Content Placeholder 2"/>
            <p:cNvSpPr txBox="1"/>
            <p:nvPr/>
          </p:nvSpPr>
          <p:spPr>
            <a:xfrm>
              <a:off x="1107183" y="2104197"/>
              <a:ext cx="1215194" cy="1046759"/>
            </a:xfrm>
            <a:prstGeom prst="rect">
              <a:avLst/>
            </a:prstGeom>
          </p:spPr>
          <p:txBody>
            <a:bodyPr lIns="121920" tIns="60960" rIns="121920" bIns="60960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ct val="150000"/>
                </a:lnSpc>
                <a:spcAft>
                  <a:spcPts val="0"/>
                </a:spcAft>
                <a:buNone/>
                <a:defRPr/>
              </a:pPr>
              <a:r>
                <a:rPr lang="en-US" sz="1800" dirty="0">
                  <a:solidFill>
                    <a:schemeClr val="bg1"/>
                  </a:solidFill>
                </a:rPr>
                <a:t>1</a:t>
              </a:r>
              <a:r>
                <a:rPr lang="zh-CN" altLang="en-US" sz="1800" dirty="0">
                  <a:solidFill>
                    <a:schemeClr val="bg1"/>
                  </a:solidFill>
                </a:rPr>
                <a:t>、开发领导视图功能</a:t>
              </a:r>
              <a:endParaRPr lang="zh-CN" altLang="en-US" sz="1800" dirty="0">
                <a:solidFill>
                  <a:schemeClr val="bg1"/>
                </a:solidFill>
              </a:endParaRPr>
            </a:p>
            <a:p>
              <a:pPr marL="0" indent="0" fontAlgn="auto">
                <a:lnSpc>
                  <a:spcPct val="150000"/>
                </a:lnSpc>
                <a:spcAft>
                  <a:spcPts val="0"/>
                </a:spcAft>
                <a:buNone/>
                <a:defRPr/>
              </a:pPr>
              <a:r>
                <a:rPr lang="en-US" altLang="zh-CN" sz="1800" dirty="0">
                  <a:solidFill>
                    <a:schemeClr val="bg1"/>
                  </a:solidFill>
                </a:rPr>
                <a:t>2</a:t>
              </a:r>
              <a:r>
                <a:rPr lang="zh-CN" altLang="en-US" sz="1800" dirty="0">
                  <a:solidFill>
                    <a:schemeClr val="bg1"/>
                  </a:solidFill>
                </a:rPr>
                <a:t>、开发视图总中心功能</a:t>
              </a:r>
              <a:endParaRPr lang="zh-CN" altLang="en-US" sz="1800" dirty="0">
                <a:solidFill>
                  <a:schemeClr val="bg1"/>
                </a:solidFill>
              </a:endParaRPr>
            </a:p>
            <a:p>
              <a:pPr marL="0" indent="0" fontAlgn="auto">
                <a:lnSpc>
                  <a:spcPct val="150000"/>
                </a:lnSpc>
                <a:spcAft>
                  <a:spcPts val="0"/>
                </a:spcAft>
                <a:buNone/>
                <a:defRPr/>
              </a:pPr>
              <a:r>
                <a:rPr lang="en-US" altLang="zh-CN" sz="1800" dirty="0">
                  <a:solidFill>
                    <a:schemeClr val="bg1"/>
                  </a:solidFill>
                </a:rPr>
                <a:t>3</a:t>
              </a:r>
              <a:r>
                <a:rPr lang="zh-CN" altLang="en-US" sz="1800" dirty="0">
                  <a:solidFill>
                    <a:schemeClr val="bg1"/>
                  </a:solidFill>
                </a:rPr>
                <a:t>、数据统计模块：</a:t>
              </a:r>
              <a:r>
                <a:rPr lang="zh-CN" altLang="en-US" sz="1800" dirty="0">
                  <a:solidFill>
                    <a:schemeClr val="bg1"/>
                  </a:solidFill>
                  <a:sym typeface="+mn-ea"/>
                </a:rPr>
                <a:t>业务墙统计、</a:t>
              </a:r>
              <a:r>
                <a:rPr lang="zh-CN" altLang="en-US" sz="1800" dirty="0">
                  <a:solidFill>
                    <a:schemeClr val="bg1"/>
                  </a:solidFill>
                </a:rPr>
                <a:t>首页统计、历史健康度缺陷等</a:t>
              </a:r>
              <a:endParaRPr lang="zh-CN" altLang="en-US" sz="1800" dirty="0">
                <a:solidFill>
                  <a:schemeClr val="bg1"/>
                </a:solidFill>
              </a:endParaRPr>
            </a:p>
            <a:p>
              <a:pPr marL="0" indent="0" fontAlgn="auto">
                <a:lnSpc>
                  <a:spcPct val="150000"/>
                </a:lnSpc>
                <a:spcAft>
                  <a:spcPts val="0"/>
                </a:spcAft>
                <a:buNone/>
                <a:defRPr/>
              </a:pPr>
              <a:r>
                <a:rPr lang="en-US" altLang="zh-CN" sz="1800" dirty="0">
                  <a:solidFill>
                    <a:schemeClr val="bg1"/>
                  </a:solidFill>
                </a:rPr>
                <a:t>4</a:t>
              </a:r>
              <a:r>
                <a:rPr lang="zh-CN" altLang="en-US" sz="1800" dirty="0">
                  <a:solidFill>
                    <a:schemeClr val="bg1"/>
                  </a:solidFill>
                </a:rPr>
                <a:t>、网路侦测模块：</a:t>
              </a:r>
              <a:r>
                <a:rPr lang="zh-CN" altLang="en-US" sz="1800" dirty="0">
                  <a:solidFill>
                    <a:schemeClr val="bg1"/>
                  </a:solidFill>
                  <a:sym typeface="+mn-ea"/>
                </a:rPr>
                <a:t>快照中节点类型的存储，优化一键转化功能等</a:t>
              </a:r>
              <a:endParaRPr lang="zh-CN" altLang="en-US" sz="1800" dirty="0">
                <a:solidFill>
                  <a:schemeClr val="bg1"/>
                </a:solidFill>
              </a:endParaRPr>
            </a:p>
            <a:p>
              <a:pPr marL="0" indent="0" fontAlgn="auto">
                <a:lnSpc>
                  <a:spcPct val="150000"/>
                </a:lnSpc>
                <a:spcAft>
                  <a:spcPts val="0"/>
                </a:spcAft>
                <a:buNone/>
                <a:defRPr/>
              </a:pPr>
              <a:endParaRPr lang="en-US" sz="1465" dirty="0">
                <a:solidFill>
                  <a:schemeClr val="bg1"/>
                </a:solidFill>
              </a:endParaRPr>
            </a:p>
          </p:txBody>
        </p:sp>
        <p:sp>
          <p:nvSpPr>
            <p:cNvPr id="19" name="Title 13"/>
            <p:cNvSpPr txBox="1"/>
            <p:nvPr/>
          </p:nvSpPr>
          <p:spPr>
            <a:xfrm>
              <a:off x="1000543" y="1655652"/>
              <a:ext cx="1421299" cy="244528"/>
            </a:xfrm>
            <a:prstGeom prst="rect">
              <a:avLst/>
            </a:prstGeom>
          </p:spPr>
          <p:txBody>
            <a:bodyPr lIns="121920" tIns="60960" rIns="121920" bIns="6096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anose="020B0403030403020204" pitchFamily="34" charset="0"/>
                  <a:ea typeface="+mj-ea"/>
                  <a:cs typeface="+mj-cs"/>
                </a:defRPr>
              </a:lvl1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+mn-lt"/>
                </a:rPr>
                <a:t>第三个月</a:t>
              </a:r>
              <a:endParaRPr lang="en-US" sz="24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0" name="Rounded Rectangle 62"/>
            <p:cNvSpPr/>
            <p:nvPr/>
          </p:nvSpPr>
          <p:spPr>
            <a:xfrm>
              <a:off x="1099427" y="3219867"/>
              <a:ext cx="1223532" cy="28815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bg1"/>
                  </a:solidFill>
                </a:rPr>
                <a:t>领导视图，视图总中心，数据统计，网路侦测等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Connector 63"/>
            <p:cNvCxnSpPr/>
            <p:nvPr/>
          </p:nvCxnSpPr>
          <p:spPr>
            <a:xfrm>
              <a:off x="888555" y="2005342"/>
              <a:ext cx="1645276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64"/>
            <p:cNvCxnSpPr/>
            <p:nvPr/>
          </p:nvCxnSpPr>
          <p:spPr>
            <a:xfrm>
              <a:off x="888555" y="2035109"/>
              <a:ext cx="1645276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17"/>
          <p:cNvSpPr txBox="1">
            <a:spLocks noChangeArrowheads="1"/>
          </p:cNvSpPr>
          <p:nvPr/>
        </p:nvSpPr>
        <p:spPr bwMode="auto">
          <a:xfrm>
            <a:off x="19050" y="122238"/>
            <a:ext cx="5410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1570C1"/>
                </a:solidFill>
                <a:latin typeface="DIN" pitchFamily="50" charset="0"/>
              </a:rPr>
              <a:t>02 </a:t>
            </a:r>
            <a:r>
              <a:rPr lang="zh-CN" altLang="en-US" sz="3200" dirty="0">
                <a:solidFill>
                  <a:srgbClr val="1570C1"/>
                </a:solidFill>
                <a:latin typeface="DIN" pitchFamily="50" charset="0"/>
              </a:rPr>
              <a:t>完成的工作</a:t>
            </a:r>
            <a:endParaRPr lang="zh-CN" altLang="en-US" sz="3200" dirty="0">
              <a:solidFill>
                <a:srgbClr val="1570C1"/>
              </a:solidFill>
              <a:latin typeface="DIN" pitchFamily="50" charset="0"/>
            </a:endParaRPr>
          </a:p>
        </p:txBody>
      </p:sp>
      <p:grpSp>
        <p:nvGrpSpPr>
          <p:cNvPr id="31" name="组合 3"/>
          <p:cNvGrpSpPr/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32" name="直角三角形 31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直角三角形 32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4" name="组合 14"/>
          <p:cNvGrpSpPr/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35" name="直角三角形 34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直角三角形 35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58"/>
          <p:cNvGrpSpPr/>
          <p:nvPr/>
        </p:nvGrpSpPr>
        <p:grpSpPr bwMode="auto">
          <a:xfrm>
            <a:off x="621665" y="1009650"/>
            <a:ext cx="10998200" cy="5196205"/>
            <a:chOff x="888555" y="1518341"/>
            <a:chExt cx="1645276" cy="2159949"/>
          </a:xfrm>
        </p:grpSpPr>
        <p:sp>
          <p:nvSpPr>
            <p:cNvPr id="17" name="Rounded Rectangle 59"/>
            <p:cNvSpPr/>
            <p:nvPr/>
          </p:nvSpPr>
          <p:spPr>
            <a:xfrm>
              <a:off x="888555" y="1518341"/>
              <a:ext cx="1645276" cy="2159949"/>
            </a:xfrm>
            <a:prstGeom prst="roundRect">
              <a:avLst>
                <a:gd name="adj" fmla="val 4218"/>
              </a:avLst>
            </a:prstGeom>
            <a:solidFill>
              <a:srgbClr val="1570C1">
                <a:alpha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defTabSz="12185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kern="0" dirty="0">
                <a:solidFill>
                  <a:prstClr val="white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18" name="Content Placeholder 2"/>
            <p:cNvSpPr txBox="1"/>
            <p:nvPr/>
          </p:nvSpPr>
          <p:spPr>
            <a:xfrm>
              <a:off x="947546" y="2104323"/>
              <a:ext cx="1525775" cy="1537278"/>
            </a:xfrm>
            <a:prstGeom prst="rect">
              <a:avLst/>
            </a:prstGeom>
          </p:spPr>
          <p:txBody>
            <a:bodyPr lIns="121920" tIns="60960" rIns="121920" bIns="60960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ct val="150000"/>
                </a:lnSpc>
                <a:spcAft>
                  <a:spcPts val="0"/>
                </a:spcAft>
                <a:buNone/>
                <a:defRPr/>
              </a:pPr>
              <a:r>
                <a:rPr lang="en-US" altLang="zh-CN" sz="1800" dirty="0">
                  <a:solidFill>
                    <a:schemeClr val="tx1"/>
                  </a:solidFill>
                </a:rPr>
                <a:t>十    月：</a:t>
              </a:r>
              <a:r>
                <a:rPr lang="zh-CN" altLang="en-US" sz="1800" dirty="0">
                  <a:solidFill>
                    <a:schemeClr val="bg1"/>
                  </a:solidFill>
                </a:rPr>
                <a:t>#20294  #20293  #20440</a:t>
              </a:r>
              <a:endParaRPr lang="zh-CN" altLang="en-US" sz="1800" dirty="0">
                <a:solidFill>
                  <a:schemeClr val="bg1"/>
                </a:solidFill>
              </a:endParaRPr>
            </a:p>
            <a:p>
              <a:pPr marL="0" indent="0" fontAlgn="auto">
                <a:lnSpc>
                  <a:spcPct val="150000"/>
                </a:lnSpc>
                <a:spcAft>
                  <a:spcPts val="0"/>
                </a:spcAft>
                <a:buNone/>
                <a:defRPr/>
              </a:pPr>
              <a:r>
                <a:rPr lang="en-US" altLang="zh-CN" sz="1800" dirty="0">
                  <a:solidFill>
                    <a:schemeClr val="tx1"/>
                  </a:solidFill>
                </a:rPr>
                <a:t>十一月：</a:t>
              </a:r>
              <a:r>
                <a:rPr lang="zh-CN" altLang="en-US" sz="1800" dirty="0">
                  <a:solidFill>
                    <a:schemeClr val="bg1"/>
                  </a:solidFill>
                </a:rPr>
                <a:t>#23522  #20480  </a:t>
              </a:r>
              <a:r>
                <a:rPr lang="zh-CN" altLang="en-US" sz="1800" dirty="0">
                  <a:solidFill>
                    <a:srgbClr val="7030A0"/>
                  </a:solidFill>
                </a:rPr>
                <a:t>#23987</a:t>
              </a:r>
              <a:r>
                <a:rPr lang="zh-CN" altLang="en-US" sz="1800" dirty="0">
                  <a:solidFill>
                    <a:schemeClr val="bg1"/>
                  </a:solidFill>
                </a:rPr>
                <a:t>  </a:t>
              </a:r>
              <a:r>
                <a:rPr lang="zh-CN" altLang="en-US" sz="1800" dirty="0">
                  <a:solidFill>
                    <a:srgbClr val="7030A0"/>
                  </a:solidFill>
                </a:rPr>
                <a:t>#23524 </a:t>
              </a:r>
              <a:r>
                <a:rPr lang="zh-CN" altLang="en-US" sz="1800" dirty="0">
                  <a:solidFill>
                    <a:schemeClr val="bg1"/>
                  </a:solidFill>
                </a:rPr>
                <a:t> #24394  </a:t>
              </a:r>
              <a:r>
                <a:rPr lang="zh-CN" altLang="en-US" sz="1800" dirty="0">
                  <a:solidFill>
                    <a:srgbClr val="7030A0"/>
                  </a:solidFill>
                </a:rPr>
                <a:t>#23575</a:t>
              </a:r>
              <a:r>
                <a:rPr lang="zh-CN" altLang="en-US" sz="1800" dirty="0">
                  <a:solidFill>
                    <a:schemeClr val="bg1"/>
                  </a:solidFill>
                </a:rPr>
                <a:t>  </a:t>
              </a:r>
              <a:r>
                <a:rPr lang="zh-CN" altLang="en-US" sz="1800" dirty="0">
                  <a:solidFill>
                    <a:srgbClr val="FF0000"/>
                  </a:solidFill>
                </a:rPr>
                <a:t>#24726</a:t>
              </a:r>
              <a:r>
                <a:rPr lang="zh-CN" altLang="en-US" sz="1800" dirty="0">
                  <a:solidFill>
                    <a:schemeClr val="bg1"/>
                  </a:solidFill>
                </a:rPr>
                <a:t>  </a:t>
              </a:r>
              <a:r>
                <a:rPr lang="zh-CN" altLang="en-US" sz="1800" dirty="0">
                  <a:solidFill>
                    <a:srgbClr val="FF0000"/>
                  </a:solidFill>
                </a:rPr>
                <a:t>#24802</a:t>
              </a:r>
              <a:r>
                <a:rPr lang="zh-CN" altLang="en-US" sz="1800" dirty="0">
                  <a:solidFill>
                    <a:schemeClr val="bg1"/>
                  </a:solidFill>
                </a:rPr>
                <a:t>  </a:t>
              </a:r>
              <a:r>
                <a:rPr lang="zh-CN" altLang="en-US" sz="1800" dirty="0">
                  <a:solidFill>
                    <a:srgbClr val="7030A0"/>
                  </a:solidFill>
                </a:rPr>
                <a:t>#24851</a:t>
              </a:r>
              <a:r>
                <a:rPr lang="zh-CN" altLang="en-US" sz="1800" dirty="0">
                  <a:solidFill>
                    <a:schemeClr val="bg1"/>
                  </a:solidFill>
                </a:rPr>
                <a:t> </a:t>
              </a:r>
              <a:r>
                <a:rPr lang="zh-CN" altLang="en-US" sz="1800" dirty="0">
                  <a:solidFill>
                    <a:srgbClr val="7030A0"/>
                  </a:solidFill>
                </a:rPr>
                <a:t> #24903</a:t>
              </a:r>
              <a:r>
                <a:rPr lang="zh-CN" altLang="en-US" sz="1800" dirty="0">
                  <a:solidFill>
                    <a:schemeClr val="bg1"/>
                  </a:solidFill>
                </a:rPr>
                <a:t>  #24794  </a:t>
              </a:r>
              <a:r>
                <a:rPr lang="en-US" altLang="zh-CN" sz="1800" dirty="0">
                  <a:solidFill>
                    <a:schemeClr val="bg1"/>
                  </a:solidFill>
                </a:rPr>
                <a:t>	</a:t>
              </a:r>
              <a:r>
                <a:rPr lang="zh-CN" altLang="en-US" sz="1800" dirty="0">
                  <a:solidFill>
                    <a:schemeClr val="bg1"/>
                  </a:solidFill>
                </a:rPr>
                <a:t>#24766  #24817  #25224  </a:t>
              </a:r>
              <a:r>
                <a:rPr lang="zh-CN" altLang="en-US" sz="1800" dirty="0">
                  <a:solidFill>
                    <a:srgbClr val="FF0000"/>
                  </a:solidFill>
                </a:rPr>
                <a:t>#25234</a:t>
              </a:r>
              <a:r>
                <a:rPr lang="zh-CN" altLang="en-US" sz="1800" dirty="0">
                  <a:solidFill>
                    <a:schemeClr val="bg1"/>
                  </a:solidFill>
                </a:rPr>
                <a:t>  #24835  </a:t>
              </a:r>
              <a:r>
                <a:rPr lang="en-US" altLang="zh-CN" sz="1800" dirty="0">
                  <a:solidFill>
                    <a:schemeClr val="bg1"/>
                  </a:solidFill>
                </a:rPr>
                <a:t>#24766  </a:t>
              </a:r>
              <a:r>
                <a:rPr lang="zh-CN" altLang="en-US" sz="1800" dirty="0">
                  <a:solidFill>
                    <a:srgbClr val="7030A0"/>
                  </a:solidFill>
                </a:rPr>
                <a:t>#23525</a:t>
              </a:r>
              <a:endParaRPr lang="en-US" altLang="zh-CN" sz="1800" dirty="0">
                <a:solidFill>
                  <a:schemeClr val="bg1"/>
                </a:solidFill>
              </a:endParaRPr>
            </a:p>
            <a:p>
              <a:pPr marL="0" indent="0" fontAlgn="auto">
                <a:lnSpc>
                  <a:spcPct val="150000"/>
                </a:lnSpc>
                <a:spcAft>
                  <a:spcPts val="0"/>
                </a:spcAft>
                <a:buNone/>
                <a:defRPr/>
              </a:pPr>
              <a:r>
                <a:rPr lang="en-US" altLang="zh-CN" sz="1800" dirty="0">
                  <a:solidFill>
                    <a:schemeClr val="tx1"/>
                  </a:solidFill>
                </a:rPr>
                <a:t>十二月：</a:t>
              </a:r>
              <a:r>
                <a:rPr lang="zh-CN" altLang="en-US" sz="1800" dirty="0">
                  <a:solidFill>
                    <a:schemeClr val="bg1"/>
                  </a:solidFill>
                </a:rPr>
                <a:t>#24817  #24835  #24832  #24722  #25224  </a:t>
              </a:r>
              <a:r>
                <a:rPr lang="zh-CN" altLang="en-US" sz="1800" dirty="0">
                  <a:solidFill>
                    <a:srgbClr val="7030A0"/>
                  </a:solidFill>
                </a:rPr>
                <a:t>#25335</a:t>
              </a:r>
              <a:r>
                <a:rPr lang="zh-CN" altLang="en-US" sz="1800" dirty="0">
                  <a:solidFill>
                    <a:schemeClr val="bg1"/>
                  </a:solidFill>
                </a:rPr>
                <a:t>  #24723  #24801  #25090  </a:t>
              </a:r>
              <a:r>
                <a:rPr lang="zh-CN" altLang="en-US" sz="1800" dirty="0">
                  <a:solidFill>
                    <a:srgbClr val="FF0000"/>
                  </a:solidFill>
                </a:rPr>
                <a:t>#25441</a:t>
              </a:r>
              <a:r>
                <a:rPr lang="zh-CN" altLang="en-US" sz="1800" dirty="0">
                  <a:solidFill>
                    <a:schemeClr val="bg1"/>
                  </a:solidFill>
                </a:rPr>
                <a:t>  </a:t>
              </a:r>
              <a:r>
                <a:rPr lang="zh-CN" altLang="en-US" sz="1800" dirty="0">
                  <a:solidFill>
                    <a:srgbClr val="7030A0"/>
                  </a:solidFill>
                </a:rPr>
                <a:t>#25335</a:t>
              </a:r>
              <a:r>
                <a:rPr lang="zh-CN" altLang="en-US" sz="1800" dirty="0">
                  <a:solidFill>
                    <a:schemeClr val="bg1"/>
                  </a:solidFill>
                </a:rPr>
                <a:t>  </a:t>
              </a:r>
              <a:r>
                <a:rPr lang="en-US" altLang="zh-CN" sz="1800" dirty="0">
                  <a:solidFill>
                    <a:schemeClr val="bg1"/>
                  </a:solidFill>
                </a:rPr>
                <a:t>	</a:t>
              </a:r>
              <a:r>
                <a:rPr lang="zh-CN" altLang="en-US" sz="1800" dirty="0">
                  <a:solidFill>
                    <a:srgbClr val="FF0000"/>
                  </a:solidFill>
                </a:rPr>
                <a:t>#25485</a:t>
              </a:r>
              <a:r>
                <a:rPr lang="zh-CN" altLang="en-US" sz="1800" dirty="0">
                  <a:solidFill>
                    <a:schemeClr val="bg1"/>
                  </a:solidFill>
                </a:rPr>
                <a:t>  #25582  #25916  #25667  </a:t>
              </a:r>
              <a:r>
                <a:rPr lang="zh-CN" altLang="en-US" sz="1800" dirty="0">
                  <a:solidFill>
                    <a:srgbClr val="7030A0"/>
                  </a:solidFill>
                </a:rPr>
                <a:t>#26077</a:t>
              </a:r>
              <a:r>
                <a:rPr lang="zh-CN" altLang="en-US" sz="1800" dirty="0">
                  <a:solidFill>
                    <a:schemeClr val="bg1"/>
                  </a:solidFill>
                </a:rPr>
                <a:t>  </a:t>
              </a:r>
              <a:r>
                <a:rPr lang="zh-CN" altLang="en-US" sz="1800" dirty="0">
                  <a:solidFill>
                    <a:srgbClr val="7030A0"/>
                  </a:solidFill>
                </a:rPr>
                <a:t>#26178</a:t>
              </a:r>
              <a:r>
                <a:rPr lang="zh-CN" altLang="en-US" sz="1800" dirty="0">
                  <a:solidFill>
                    <a:schemeClr val="bg1"/>
                  </a:solidFill>
                </a:rPr>
                <a:t>  #26188  #26275  </a:t>
              </a:r>
              <a:r>
                <a:rPr lang="zh-CN" altLang="en-US" sz="1800" dirty="0">
                  <a:solidFill>
                    <a:srgbClr val="7030A0"/>
                  </a:solidFill>
                </a:rPr>
                <a:t>#26316 </a:t>
              </a:r>
              <a:r>
                <a:rPr lang="zh-CN" altLang="en-US" sz="1800" dirty="0">
                  <a:solidFill>
                    <a:schemeClr val="bg1"/>
                  </a:solidFill>
                </a:rPr>
                <a:t> </a:t>
              </a:r>
              <a:r>
                <a:rPr lang="zh-CN" altLang="en-US" sz="1800" dirty="0">
                  <a:solidFill>
                    <a:srgbClr val="7030A0"/>
                  </a:solidFill>
                </a:rPr>
                <a:t>#26323</a:t>
              </a:r>
              <a:r>
                <a:rPr lang="zh-CN" altLang="en-US" sz="1800" dirty="0">
                  <a:solidFill>
                    <a:schemeClr val="bg1"/>
                  </a:solidFill>
                </a:rPr>
                <a:t>  #26329  </a:t>
              </a:r>
              <a:r>
                <a:rPr lang="en-US" altLang="zh-CN" sz="1800" dirty="0">
                  <a:solidFill>
                    <a:schemeClr val="bg1"/>
                  </a:solidFill>
                </a:rPr>
                <a:t>	</a:t>
              </a:r>
              <a:r>
                <a:rPr lang="zh-CN" altLang="en-US" sz="1800" dirty="0">
                  <a:solidFill>
                    <a:schemeClr val="bg1"/>
                  </a:solidFill>
                </a:rPr>
                <a:t>#26385  #26403  </a:t>
              </a:r>
              <a:r>
                <a:rPr lang="zh-CN" altLang="en-US" sz="1800" dirty="0">
                  <a:solidFill>
                    <a:srgbClr val="FF0000"/>
                  </a:solidFill>
                </a:rPr>
                <a:t>#26406  </a:t>
              </a:r>
              <a:r>
                <a:rPr lang="en-US" altLang="zh-CN" sz="1800" dirty="0">
                  <a:solidFill>
                    <a:srgbClr val="FF0000"/>
                  </a:solidFill>
                </a:rPr>
                <a:t>#26406  </a:t>
              </a:r>
              <a:r>
                <a:rPr lang="zh-CN" altLang="en-US" sz="1800" dirty="0">
                  <a:solidFill>
                    <a:schemeClr val="bg1"/>
                  </a:solidFill>
                </a:rPr>
                <a:t>#</a:t>
              </a:r>
              <a:r>
                <a:rPr lang="en-US" altLang="zh-CN" sz="1800" dirty="0">
                  <a:solidFill>
                    <a:schemeClr val="bg1"/>
                  </a:solidFill>
                </a:rPr>
                <a:t>26469  #26396  #26466</a:t>
              </a:r>
              <a:endParaRPr lang="en-US" altLang="zh-CN" sz="1800" dirty="0">
                <a:solidFill>
                  <a:schemeClr val="bg1"/>
                </a:solidFill>
              </a:endParaRPr>
            </a:p>
            <a:p>
              <a:pPr marL="0" indent="0" fontAlgn="auto">
                <a:lnSpc>
                  <a:spcPct val="150000"/>
                </a:lnSpc>
                <a:spcAft>
                  <a:spcPts val="0"/>
                </a:spcAft>
                <a:buNone/>
                <a:defRPr/>
              </a:pPr>
              <a:endParaRPr lang="zh-CN" altLang="en-US" sz="1800" dirty="0">
                <a:solidFill>
                  <a:schemeClr val="tx1"/>
                </a:solidFill>
              </a:endParaRPr>
            </a:p>
            <a:p>
              <a:pPr marL="0" indent="0" algn="ctr" fontAlgn="auto">
                <a:lnSpc>
                  <a:spcPct val="150000"/>
                </a:lnSpc>
                <a:spcAft>
                  <a:spcPts val="0"/>
                </a:spcAft>
                <a:buNone/>
                <a:defRPr/>
              </a:pPr>
              <a:r>
                <a:rPr lang="zh-CN" altLang="en-US" sz="1800" dirty="0">
                  <a:solidFill>
                    <a:schemeClr val="tx1"/>
                  </a:solidFill>
                </a:rPr>
                <a:t>共计</a:t>
              </a:r>
              <a:r>
                <a:rPr lang="en-US" altLang="zh-CN" sz="1800" dirty="0">
                  <a:solidFill>
                    <a:schemeClr val="tx1"/>
                  </a:solidFill>
                </a:rPr>
                <a:t>:  </a:t>
              </a:r>
              <a:r>
                <a:rPr lang="en-US" altLang="zh-CN" sz="1800" dirty="0">
                  <a:solidFill>
                    <a:schemeClr val="bg1"/>
                  </a:solidFill>
                </a:rPr>
                <a:t>50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  </a:t>
              </a:r>
              <a:r>
                <a:rPr lang="zh-CN" altLang="en-US" sz="1800" dirty="0">
                  <a:solidFill>
                    <a:schemeClr val="tx1"/>
                  </a:solidFill>
                </a:rPr>
                <a:t>重大</a:t>
              </a:r>
              <a:r>
                <a:rPr lang="en-US" altLang="zh-CN" sz="1800" dirty="0">
                  <a:solidFill>
                    <a:schemeClr val="tx1"/>
                  </a:solidFill>
                </a:rPr>
                <a:t>/</a:t>
              </a:r>
              <a:r>
                <a:rPr lang="zh-CN" altLang="en-US" sz="1800" dirty="0">
                  <a:solidFill>
                    <a:schemeClr val="tx1"/>
                  </a:solidFill>
                </a:rPr>
                <a:t>紧急</a:t>
              </a:r>
              <a:r>
                <a:rPr lang="en-US" altLang="zh-CN" sz="1800" dirty="0">
                  <a:solidFill>
                    <a:schemeClr val="tx1"/>
                  </a:solidFill>
                </a:rPr>
                <a:t>:</a:t>
              </a:r>
              <a:r>
                <a:rPr lang="zh-CN" altLang="en-US" sz="1800" dirty="0">
                  <a:solidFill>
                    <a:schemeClr val="bg1"/>
                  </a:solidFill>
                </a:rPr>
                <a:t> 7  </a:t>
              </a:r>
              <a:r>
                <a:rPr lang="zh-CN" altLang="en-US" sz="1800" dirty="0">
                  <a:solidFill>
                    <a:schemeClr val="tx1"/>
                  </a:solidFill>
                </a:rPr>
                <a:t>    功能</a:t>
              </a:r>
              <a:r>
                <a:rPr lang="en-US" altLang="zh-CN" sz="1800" dirty="0">
                  <a:solidFill>
                    <a:schemeClr val="tx1"/>
                  </a:solidFill>
                </a:rPr>
                <a:t>: </a:t>
              </a:r>
              <a:r>
                <a:rPr lang="zh-CN" altLang="en-US" sz="1800" dirty="0">
                  <a:solidFill>
                    <a:schemeClr val="bg1"/>
                  </a:solidFill>
                </a:rPr>
                <a:t>1</a:t>
              </a:r>
              <a:r>
                <a:rPr lang="en-US" altLang="zh-CN" sz="1800" dirty="0">
                  <a:solidFill>
                    <a:schemeClr val="bg1"/>
                  </a:solidFill>
                </a:rPr>
                <a:t>2</a:t>
              </a:r>
              <a:r>
                <a:rPr lang="zh-CN" altLang="en-US" sz="1800" dirty="0">
                  <a:solidFill>
                    <a:schemeClr val="bg1"/>
                  </a:solidFill>
                </a:rPr>
                <a:t>  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</a:t>
              </a:r>
              <a:r>
                <a:rPr lang="zh-CN" altLang="en-US" sz="1800" dirty="0">
                  <a:solidFill>
                    <a:schemeClr val="tx1"/>
                  </a:solidFill>
                </a:rPr>
                <a:t>其他</a:t>
              </a:r>
              <a:r>
                <a:rPr lang="en-US" altLang="zh-CN" sz="1800" dirty="0">
                  <a:solidFill>
                    <a:schemeClr val="tx1"/>
                  </a:solidFill>
                </a:rPr>
                <a:t>: </a:t>
              </a:r>
              <a:r>
                <a:rPr lang="zh-CN" altLang="en-US" sz="1800" dirty="0">
                  <a:solidFill>
                    <a:schemeClr val="bg1"/>
                  </a:solidFill>
                </a:rPr>
                <a:t>3</a:t>
              </a:r>
              <a:r>
                <a:rPr lang="en-US" sz="1800" dirty="0">
                  <a:solidFill>
                    <a:schemeClr val="bg1"/>
                  </a:solidFill>
                </a:rPr>
                <a:t>1</a:t>
              </a:r>
              <a:endParaRPr lang="en-US" sz="1465" dirty="0">
                <a:solidFill>
                  <a:schemeClr val="bg1"/>
                </a:solidFill>
              </a:endParaRPr>
            </a:p>
          </p:txBody>
        </p:sp>
        <p:sp>
          <p:nvSpPr>
            <p:cNvPr id="19" name="Title 13"/>
            <p:cNvSpPr txBox="1"/>
            <p:nvPr/>
          </p:nvSpPr>
          <p:spPr>
            <a:xfrm>
              <a:off x="1000543" y="1675897"/>
              <a:ext cx="1421299" cy="204038"/>
            </a:xfrm>
            <a:prstGeom prst="rect">
              <a:avLst/>
            </a:prstGeom>
          </p:spPr>
          <p:txBody>
            <a:bodyPr lIns="121920" tIns="60960" rIns="121920" bIns="6096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anose="020B0403030403020204" pitchFamily="34" charset="0"/>
                  <a:ea typeface="+mj-ea"/>
                  <a:cs typeface="+mj-cs"/>
                </a:defRPr>
              </a:lvl1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+mn-lt"/>
                </a:rPr>
                <a:t>经手的任务</a:t>
              </a:r>
              <a:endParaRPr lang="en-US" altLang="zh-CN" sz="24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21" name="Straight Connector 63"/>
            <p:cNvCxnSpPr/>
            <p:nvPr/>
          </p:nvCxnSpPr>
          <p:spPr>
            <a:xfrm>
              <a:off x="888555" y="2005342"/>
              <a:ext cx="1645276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64"/>
            <p:cNvCxnSpPr/>
            <p:nvPr/>
          </p:nvCxnSpPr>
          <p:spPr>
            <a:xfrm>
              <a:off x="888555" y="2035109"/>
              <a:ext cx="1645276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17"/>
          <p:cNvSpPr txBox="1">
            <a:spLocks noChangeArrowheads="1"/>
          </p:cNvSpPr>
          <p:nvPr/>
        </p:nvSpPr>
        <p:spPr bwMode="auto">
          <a:xfrm>
            <a:off x="19050" y="122238"/>
            <a:ext cx="5410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1570C1"/>
                </a:solidFill>
                <a:latin typeface="DIN" pitchFamily="50" charset="0"/>
              </a:rPr>
              <a:t>02 </a:t>
            </a:r>
            <a:r>
              <a:rPr lang="zh-CN" altLang="en-US" sz="3200" dirty="0">
                <a:solidFill>
                  <a:srgbClr val="1570C1"/>
                </a:solidFill>
                <a:latin typeface="DIN" pitchFamily="50" charset="0"/>
              </a:rPr>
              <a:t>完成的工作</a:t>
            </a:r>
            <a:endParaRPr lang="zh-CN" altLang="en-US" sz="3200" dirty="0">
              <a:solidFill>
                <a:srgbClr val="1570C1"/>
              </a:solidFill>
              <a:latin typeface="DIN" pitchFamily="50" charset="0"/>
            </a:endParaRPr>
          </a:p>
        </p:txBody>
      </p:sp>
      <p:grpSp>
        <p:nvGrpSpPr>
          <p:cNvPr id="31" name="组合 3"/>
          <p:cNvGrpSpPr/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32" name="直角三角形 31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直角三角形 32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4" name="组合 14"/>
          <p:cNvGrpSpPr/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35" name="直角三角形 34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直角三角形 35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1865</Words>
  <Application>WPS 演示</Application>
  <PresentationFormat>宽屏</PresentationFormat>
  <Paragraphs>171</Paragraphs>
  <Slides>15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Calibri Light</vt:lpstr>
      <vt:lpstr>DIN</vt:lpstr>
      <vt:lpstr>微软雅黑</vt:lpstr>
      <vt:lpstr>Calibri</vt:lpstr>
      <vt:lpstr>Source Sans Pro Light</vt:lpstr>
      <vt:lpstr>Segoe Print</vt:lpstr>
      <vt:lpstr>Arial Unicode MS</vt:lpstr>
      <vt:lpstr>Yu Gothic UI Semilight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/>
  <cp:keywords>https://800sucai.taobao.com/</cp:keywords>
  <dc:description>https://800sucai.taobao.com/</dc:description>
  <dc:subject>哎呀小小草</dc:subject>
  <cp:category>https://800sucai.taobao.com/</cp:category>
  <cp:lastModifiedBy>SMW</cp:lastModifiedBy>
  <cp:revision>32</cp:revision>
  <dcterms:created xsi:type="dcterms:W3CDTF">2015-06-07T14:37:00Z</dcterms:created>
  <dcterms:modified xsi:type="dcterms:W3CDTF">2018-01-03T08:06:13Z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