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70" r:id="rId7"/>
    <p:sldId id="271" r:id="rId8"/>
    <p:sldId id="278" r:id="rId9"/>
    <p:sldId id="280" r:id="rId10"/>
    <p:sldId id="272" r:id="rId11"/>
    <p:sldId id="273" r:id="rId12"/>
    <p:sldId id="281" r:id="rId13"/>
    <p:sldId id="279" r:id="rId14"/>
    <p:sldId id="274" r:id="rId15"/>
    <p:sldId id="276" r:id="rId16"/>
    <p:sldId id="275" r:id="rId17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7C4ED-48F8-4BC9-AB82-0F8E4321DC06}" type="datetime1">
              <a:rPr lang="hu-HU" smtClean="0"/>
              <a:t>2024. 09. 18.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09756-E21A-4C92-BC64-1520F96AFF6A}" type="datetime1">
              <a:rPr lang="hu-HU" smtClean="0"/>
              <a:pPr/>
              <a:t>2024. 09. 18.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4F6BE-3B11-44C9-892A-8484FA417986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03508C-67F9-41FD-BAE6-3788D95D6A2D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B758D-D419-4888-AACD-B36404162DA8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14" name="Szöveg helye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0CF0B7-9FE6-4E5A-BD2F-4CCEA4E056D8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9" name="Szövegdoboz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hu-HU" noProof="0"/>
              <a:t>„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hu-HU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63A33-A3BA-4309-8600-51E0412D62C8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Szöveg helye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Szöveg helye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Szöveg helye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A6753-ACCE-4C08-A840-6777CAAD266E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2" name="Szöveg helye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3" name="Szöveg helye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36687-6788-48AF-B267-6297484535D7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C6E038-562B-4A82-8D24-2A11183831C6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5A2D1-BE94-4647-AB79-F7881079DBDE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55C22F-1368-4521-AEE6-B49E089A3055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337F5-8815-4A13-9B01-F9AA1E658818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u-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511FDA-9E31-4633-9D2C-61121CBB87A5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u-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u-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B05788-D9CD-42FF-AAAB-C5542027A803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7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B2A274-C6F8-4DCE-8C0B-FA3673E19E67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80354E-8517-409E-A596-12B5178BA55B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7E9E8-EF02-42AA-BE8F-BF7C46DE2131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hu-HU" noProof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A6464-79F9-4247-9E40-58C4A5F225C3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lipszis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F88BBF72-E3A2-4375-BA5D-66D50778B7EE}" type="datetime1">
              <a:rPr lang="hu-HU" noProof="0" smtClean="0"/>
              <a:t>2024. 09. 18.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láncszemek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err="1"/>
              <a:t>Passwordless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web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secure</a:t>
            </a:r>
            <a:r>
              <a:rPr lang="hu-HU" dirty="0"/>
              <a:t> web </a:t>
            </a:r>
            <a:r>
              <a:rPr lang="hu-HU" dirty="0" err="1"/>
              <a:t>applications</a:t>
            </a:r>
            <a:r>
              <a:rPr lang="hu-HU" dirty="0"/>
              <a:t> and web </a:t>
            </a:r>
            <a:r>
              <a:rPr lang="hu-HU" dirty="0" err="1"/>
              <a:t>services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password</a:t>
            </a: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6D44-A3BB-0B07-0822-C975DA15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Backend service </a:t>
            </a:r>
            <a:r>
              <a:rPr lang="hu-H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backend service </a:t>
            </a:r>
            <a:r>
              <a:rPr lang="hu-HU" dirty="0"/>
              <a:t>– </a:t>
            </a:r>
            <a:r>
              <a:rPr lang="hu-HU" dirty="0" err="1"/>
              <a:t>Managed</a:t>
            </a:r>
            <a:r>
              <a:rPr lang="hu-HU" dirty="0"/>
              <a:t> </a:t>
            </a:r>
            <a:r>
              <a:rPr lang="hu-HU" dirty="0" err="1"/>
              <a:t>Identity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2F65-204B-82B3-3A4E-9FD0F37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60575"/>
            <a:ext cx="5357123" cy="43447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profiles</a:t>
            </a:r>
            <a:r>
              <a:rPr lang="hu-HU" dirty="0"/>
              <a:t> in </a:t>
            </a:r>
            <a:r>
              <a:rPr lang="hu-HU" dirty="0" err="1"/>
              <a:t>EntraID</a:t>
            </a:r>
            <a:r>
              <a:rPr lang="hu-HU" dirty="0"/>
              <a:t>, </a:t>
            </a:r>
            <a:r>
              <a:rPr lang="hu-HU" dirty="0" err="1"/>
              <a:t>services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”</a:t>
            </a:r>
            <a:r>
              <a:rPr lang="hu-HU" dirty="0" err="1"/>
              <a:t>profiles</a:t>
            </a:r>
            <a:r>
              <a:rPr lang="hu-HU" dirty="0"/>
              <a:t>”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/>
              <a:t> </a:t>
            </a:r>
            <a:r>
              <a:rPr lang="hu-HU" dirty="0" err="1"/>
              <a:t>Managed</a:t>
            </a:r>
            <a:r>
              <a:rPr lang="hu-HU" dirty="0"/>
              <a:t> </a:t>
            </a:r>
            <a:r>
              <a:rPr lang="hu-HU" dirty="0" err="1"/>
              <a:t>Identites</a:t>
            </a:r>
            <a:endParaRPr lang="hu-HU" dirty="0"/>
          </a:p>
          <a:p>
            <a:pPr>
              <a:lnSpc>
                <a:spcPct val="90000"/>
              </a:lnSpc>
            </a:pPr>
            <a:r>
              <a:rPr lang="hu-HU" dirty="0"/>
              <a:t>Both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profiles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represent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service in </a:t>
            </a:r>
            <a:r>
              <a:rPr lang="hu-HU" dirty="0" err="1"/>
              <a:t>the</a:t>
            </a:r>
            <a:r>
              <a:rPr lang="hu-HU" dirty="0"/>
              <a:t> IAM </a:t>
            </a:r>
            <a:r>
              <a:rPr lang="hu-HU" dirty="0" err="1"/>
              <a:t>system</a:t>
            </a:r>
            <a:endParaRPr lang="hu-HU" dirty="0"/>
          </a:p>
          <a:p>
            <a:pPr>
              <a:lnSpc>
                <a:spcPct val="90000"/>
              </a:lnSpc>
            </a:pPr>
            <a:r>
              <a:rPr lang="hu-HU" dirty="0" err="1"/>
              <a:t>If</a:t>
            </a:r>
            <a:r>
              <a:rPr lang="hu-HU" dirty="0"/>
              <a:t> I </a:t>
            </a:r>
            <a:r>
              <a:rPr lang="hu-HU" dirty="0" err="1"/>
              <a:t>have</a:t>
            </a:r>
            <a:r>
              <a:rPr lang="hu-HU" dirty="0"/>
              <a:t> a ”</a:t>
            </a:r>
            <a:r>
              <a:rPr lang="hu-HU" dirty="0" err="1"/>
              <a:t>profile</a:t>
            </a:r>
            <a:r>
              <a:rPr lang="hu-HU" dirty="0"/>
              <a:t>” </a:t>
            </a:r>
            <a:r>
              <a:rPr lang="hu-HU" dirty="0" err="1"/>
              <a:t>for</a:t>
            </a:r>
            <a:r>
              <a:rPr lang="hu-HU" dirty="0"/>
              <a:t> a service </a:t>
            </a:r>
            <a:r>
              <a:rPr lang="hu-HU" dirty="0" err="1"/>
              <a:t>e.g</a:t>
            </a:r>
            <a:r>
              <a:rPr lang="hu-HU" dirty="0"/>
              <a:t>.: backend API, I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give</a:t>
            </a:r>
            <a:r>
              <a:rPr lang="hu-HU" dirty="0"/>
              <a:t> ”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permission</a:t>
            </a:r>
            <a:r>
              <a:rPr lang="hu-HU" dirty="0"/>
              <a:t>”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e.g</a:t>
            </a:r>
            <a:r>
              <a:rPr lang="hu-HU" dirty="0"/>
              <a:t>.: </a:t>
            </a:r>
            <a:r>
              <a:rPr lang="hu-HU" dirty="0" err="1"/>
              <a:t>CosmosDb</a:t>
            </a:r>
            <a:r>
              <a:rPr lang="hu-HU" dirty="0"/>
              <a:t> – </a:t>
            </a:r>
            <a:r>
              <a:rPr lang="hu-HU" dirty="0" err="1"/>
              <a:t>role</a:t>
            </a:r>
            <a:r>
              <a:rPr lang="hu-HU" dirty="0"/>
              <a:t>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control</a:t>
            </a:r>
            <a:endParaRPr lang="hu-HU" dirty="0"/>
          </a:p>
          <a:p>
            <a:pPr>
              <a:lnSpc>
                <a:spcPct val="90000"/>
              </a:lnSpc>
            </a:pP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web API </a:t>
            </a:r>
            <a:r>
              <a:rPr lang="hu-HU" dirty="0" err="1"/>
              <a:t>wants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DB,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provide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DB </a:t>
            </a:r>
            <a:r>
              <a:rPr lang="hu-HU" dirty="0" err="1"/>
              <a:t>key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an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EntraID</a:t>
            </a:r>
            <a:r>
              <a:rPr lang="hu-HU" dirty="0"/>
              <a:t> and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DB </a:t>
            </a:r>
            <a:r>
              <a:rPr lang="hu-HU" dirty="0" err="1"/>
              <a:t>read</a:t>
            </a:r>
            <a:r>
              <a:rPr lang="hu-HU" dirty="0"/>
              <a:t> http </a:t>
            </a:r>
            <a:r>
              <a:rPr lang="hu-HU" dirty="0" err="1"/>
              <a:t>request</a:t>
            </a:r>
            <a:r>
              <a:rPr lang="hu-HU" dirty="0"/>
              <a:t> -&gt; DB </a:t>
            </a:r>
            <a:r>
              <a:rPr lang="hu-HU" dirty="0" err="1"/>
              <a:t>verifies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and </a:t>
            </a:r>
            <a:r>
              <a:rPr lang="hu-HU" dirty="0" err="1"/>
              <a:t>sends</a:t>
            </a:r>
            <a:r>
              <a:rPr lang="hu-HU" dirty="0"/>
              <a:t> back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entries</a:t>
            </a:r>
            <a:endParaRPr lang="hu-H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76A370-958C-A0A2-C4BD-202445C72890}"/>
              </a:ext>
            </a:extLst>
          </p:cNvPr>
          <p:cNvSpPr txBox="1">
            <a:spLocks/>
          </p:cNvSpPr>
          <p:nvPr/>
        </p:nvSpPr>
        <p:spPr>
          <a:xfrm>
            <a:off x="6287216" y="2063750"/>
            <a:ext cx="5258673" cy="434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1800" dirty="0" err="1"/>
              <a:t>Pros</a:t>
            </a:r>
            <a:r>
              <a:rPr lang="hu-HU" sz="1800" dirty="0"/>
              <a:t> of </a:t>
            </a:r>
            <a:r>
              <a:rPr lang="hu-HU" sz="1800" dirty="0" err="1"/>
              <a:t>MIs</a:t>
            </a:r>
            <a:r>
              <a:rPr lang="hu-HU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hu-HU" sz="1600" dirty="0" err="1"/>
              <a:t>Automatic</a:t>
            </a:r>
            <a:r>
              <a:rPr lang="hu-HU" sz="1600" dirty="0"/>
              <a:t> and </a:t>
            </a:r>
            <a:r>
              <a:rPr lang="hu-HU" sz="1600" dirty="0" err="1"/>
              <a:t>hidden</a:t>
            </a:r>
            <a:r>
              <a:rPr lang="hu-HU" sz="1600" dirty="0"/>
              <a:t> </a:t>
            </a:r>
            <a:r>
              <a:rPr lang="hu-HU" sz="1600" dirty="0" err="1"/>
              <a:t>credential</a:t>
            </a:r>
            <a:r>
              <a:rPr lang="hu-HU" sz="1600" dirty="0"/>
              <a:t> management (</a:t>
            </a:r>
            <a:r>
              <a:rPr lang="hu-HU" sz="1600" dirty="0" err="1"/>
              <a:t>create</a:t>
            </a:r>
            <a:r>
              <a:rPr lang="hu-HU" sz="1600" dirty="0"/>
              <a:t>, </a:t>
            </a:r>
            <a:r>
              <a:rPr lang="hu-HU" sz="1600" dirty="0" err="1"/>
              <a:t>store</a:t>
            </a:r>
            <a:r>
              <a:rPr lang="hu-HU" sz="1600" dirty="0"/>
              <a:t>, </a:t>
            </a:r>
            <a:r>
              <a:rPr lang="hu-HU" sz="1600" dirty="0" err="1"/>
              <a:t>rotation</a:t>
            </a:r>
            <a:r>
              <a:rPr lang="hu-HU" sz="1600" dirty="0"/>
              <a:t>)</a:t>
            </a:r>
          </a:p>
          <a:p>
            <a:pPr lvl="1">
              <a:lnSpc>
                <a:spcPct val="90000"/>
              </a:lnSpc>
            </a:pPr>
            <a:r>
              <a:rPr lang="hu-HU" sz="1600" dirty="0"/>
              <a:t>No </a:t>
            </a:r>
            <a:r>
              <a:rPr lang="hu-HU" sz="1600" dirty="0" err="1"/>
              <a:t>secrets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code</a:t>
            </a:r>
            <a:r>
              <a:rPr lang="hu-HU" sz="1600" dirty="0"/>
              <a:t>!</a:t>
            </a:r>
          </a:p>
          <a:p>
            <a:pPr lvl="1">
              <a:lnSpc>
                <a:spcPct val="90000"/>
              </a:lnSpc>
            </a:pPr>
            <a:r>
              <a:rPr lang="hu-HU" sz="1600" dirty="0"/>
              <a:t>No </a:t>
            </a:r>
            <a:r>
              <a:rPr lang="hu-HU" sz="1600" dirty="0" err="1"/>
              <a:t>secret</a:t>
            </a:r>
            <a:r>
              <a:rPr lang="hu-HU" sz="1600" dirty="0"/>
              <a:t> management </a:t>
            </a:r>
            <a:r>
              <a:rPr lang="hu-HU" sz="1600" dirty="0" err="1"/>
              <a:t>needed</a:t>
            </a:r>
            <a:r>
              <a:rPr lang="hu-HU" sz="1600" dirty="0"/>
              <a:t> </a:t>
            </a:r>
            <a:r>
              <a:rPr lang="hu-HU" sz="1600" dirty="0" err="1"/>
              <a:t>at</a:t>
            </a:r>
            <a:r>
              <a:rPr lang="hu-HU" sz="1600" dirty="0"/>
              <a:t> </a:t>
            </a:r>
            <a:r>
              <a:rPr lang="hu-HU" sz="1600" dirty="0" err="1"/>
              <a:t>all</a:t>
            </a:r>
            <a:endParaRPr lang="hu-HU" sz="1600" dirty="0"/>
          </a:p>
          <a:p>
            <a:pPr lvl="1">
              <a:lnSpc>
                <a:spcPct val="90000"/>
              </a:lnSpc>
            </a:pPr>
            <a:r>
              <a:rPr lang="hu-HU" sz="1600" dirty="0"/>
              <a:t>No cost in </a:t>
            </a:r>
            <a:r>
              <a:rPr lang="hu-HU" sz="1600" dirty="0" err="1"/>
              <a:t>Azure</a:t>
            </a:r>
            <a:endParaRPr lang="hu-HU" sz="1600" dirty="0"/>
          </a:p>
          <a:p>
            <a:pPr lvl="1">
              <a:lnSpc>
                <a:spcPct val="90000"/>
              </a:lnSpc>
            </a:pPr>
            <a:r>
              <a:rPr lang="hu-HU" sz="1600" dirty="0"/>
              <a:t>More </a:t>
            </a:r>
            <a:r>
              <a:rPr lang="hu-HU" sz="1600" dirty="0" err="1"/>
              <a:t>simple</a:t>
            </a:r>
            <a:r>
              <a:rPr lang="hu-HU" sz="1600" dirty="0"/>
              <a:t> </a:t>
            </a:r>
            <a:r>
              <a:rPr lang="hu-HU" sz="1600" dirty="0" err="1"/>
              <a:t>code</a:t>
            </a:r>
            <a:r>
              <a:rPr lang="hu-HU" sz="1600" dirty="0"/>
              <a:t> -&gt; </a:t>
            </a:r>
            <a:r>
              <a:rPr lang="hu-HU" sz="1600" dirty="0" err="1"/>
              <a:t>implementation</a:t>
            </a:r>
            <a:r>
              <a:rPr lang="hu-HU" sz="1600" dirty="0"/>
              <a:t>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needed</a:t>
            </a:r>
            <a:r>
              <a:rPr lang="hu-HU" sz="1600" dirty="0"/>
              <a:t> (</a:t>
            </a:r>
            <a:r>
              <a:rPr lang="hu-HU" sz="1600" dirty="0" err="1"/>
              <a:t>or</a:t>
            </a:r>
            <a:r>
              <a:rPr lang="hu-HU" sz="1600" dirty="0"/>
              <a:t> </a:t>
            </a:r>
            <a:r>
              <a:rPr lang="hu-HU" sz="1600" dirty="0" err="1"/>
              <a:t>minimal</a:t>
            </a:r>
            <a:r>
              <a:rPr lang="hu-HU" sz="1600" dirty="0"/>
              <a:t> </a:t>
            </a:r>
            <a:r>
              <a:rPr lang="hu-HU" sz="1600" dirty="0" err="1"/>
              <a:t>effort</a:t>
            </a:r>
            <a:r>
              <a:rPr lang="hu-HU" sz="1600" dirty="0"/>
              <a:t>)</a:t>
            </a:r>
          </a:p>
          <a:p>
            <a:pPr lvl="1">
              <a:lnSpc>
                <a:spcPct val="90000"/>
              </a:lnSpc>
            </a:pPr>
            <a:r>
              <a:rPr lang="hu-HU" sz="1600" dirty="0" err="1"/>
              <a:t>Lifecycle</a:t>
            </a:r>
            <a:r>
              <a:rPr lang="hu-HU" sz="1600" dirty="0"/>
              <a:t> management -&gt; </a:t>
            </a:r>
            <a:r>
              <a:rPr lang="hu-HU" sz="1600" dirty="0" err="1"/>
              <a:t>if</a:t>
            </a:r>
            <a:r>
              <a:rPr lang="hu-HU" sz="1600" dirty="0"/>
              <a:t> service is </a:t>
            </a:r>
            <a:r>
              <a:rPr lang="hu-HU" sz="1600" dirty="0" err="1"/>
              <a:t>deleted</a:t>
            </a:r>
            <a:r>
              <a:rPr lang="hu-HU" sz="1600" dirty="0"/>
              <a:t>, MI is </a:t>
            </a:r>
            <a:r>
              <a:rPr lang="hu-HU" sz="1600" dirty="0" err="1"/>
              <a:t>also</a:t>
            </a:r>
            <a:r>
              <a:rPr lang="hu-HU" sz="1600" dirty="0"/>
              <a:t> </a:t>
            </a:r>
            <a:r>
              <a:rPr lang="hu-HU" sz="1600" dirty="0" err="1"/>
              <a:t>deleted</a:t>
            </a:r>
            <a:endParaRPr lang="hu-HU" sz="1600" dirty="0"/>
          </a:p>
          <a:p>
            <a:pPr lvl="1">
              <a:lnSpc>
                <a:spcPct val="90000"/>
              </a:lnSpc>
            </a:pPr>
            <a:r>
              <a:rPr lang="hu-HU" sz="1600" dirty="0" err="1"/>
              <a:t>Simple</a:t>
            </a:r>
            <a:r>
              <a:rPr lang="hu-HU" sz="1600" dirty="0"/>
              <a:t> </a:t>
            </a:r>
            <a:r>
              <a:rPr lang="hu-HU" sz="1600" dirty="0" err="1"/>
              <a:t>authentication</a:t>
            </a:r>
            <a:r>
              <a:rPr lang="hu-HU" sz="1600" dirty="0"/>
              <a:t>: service </a:t>
            </a:r>
            <a:r>
              <a:rPr lang="hu-HU" sz="1600" dirty="0" err="1"/>
              <a:t>gets</a:t>
            </a:r>
            <a:r>
              <a:rPr lang="hu-HU" sz="1600" dirty="0"/>
              <a:t> </a:t>
            </a:r>
            <a:r>
              <a:rPr lang="hu-HU" sz="1600" dirty="0" err="1"/>
              <a:t>token</a:t>
            </a:r>
            <a:r>
              <a:rPr lang="hu-HU" sz="1600" dirty="0"/>
              <a:t> and </a:t>
            </a:r>
            <a:r>
              <a:rPr lang="hu-HU" sz="1600" dirty="0" err="1"/>
              <a:t>provides</a:t>
            </a:r>
            <a:r>
              <a:rPr lang="hu-HU" sz="1600" dirty="0"/>
              <a:t> </a:t>
            </a:r>
            <a:r>
              <a:rPr lang="hu-HU" sz="1600" dirty="0" err="1"/>
              <a:t>token</a:t>
            </a:r>
            <a:r>
              <a:rPr lang="hu-HU" sz="1600" dirty="0"/>
              <a:t> </a:t>
            </a:r>
            <a:r>
              <a:rPr lang="hu-HU" sz="1600" dirty="0" err="1"/>
              <a:t>easily</a:t>
            </a:r>
            <a:r>
              <a:rPr lang="hu-HU" sz="1600" dirty="0"/>
              <a:t> (</a:t>
            </a:r>
            <a:r>
              <a:rPr lang="hu-HU" sz="1600" dirty="0" err="1"/>
              <a:t>sometimes</a:t>
            </a:r>
            <a:r>
              <a:rPr lang="hu-HU" sz="1600" dirty="0"/>
              <a:t> </a:t>
            </a:r>
            <a:r>
              <a:rPr lang="hu-HU" sz="1600" dirty="0" err="1"/>
              <a:t>hidden</a:t>
            </a:r>
            <a:r>
              <a:rPr lang="hu-H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588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0445-4205-D6E6-09B7-8DF46BA5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Backend service </a:t>
            </a:r>
            <a:r>
              <a:rPr lang="hu-H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backend service </a:t>
            </a:r>
            <a:r>
              <a:rPr lang="hu-HU" dirty="0"/>
              <a:t>– </a:t>
            </a:r>
            <a:r>
              <a:rPr lang="hu-HU" dirty="0" err="1"/>
              <a:t>Managed</a:t>
            </a:r>
            <a:r>
              <a:rPr lang="hu-HU" dirty="0"/>
              <a:t> </a:t>
            </a:r>
            <a:r>
              <a:rPr lang="hu-HU" dirty="0" err="1"/>
              <a:t>Identity</a:t>
            </a:r>
            <a:r>
              <a:rPr lang="hu-HU" dirty="0"/>
              <a:t> +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2CBB-11C8-946C-3087-E1DCDE09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err="1"/>
              <a:t>Example</a:t>
            </a:r>
            <a:r>
              <a:rPr lang="hu-HU" dirty="0"/>
              <a:t>:</a:t>
            </a:r>
          </a:p>
          <a:p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MI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a Storage Account </a:t>
            </a:r>
            <a:r>
              <a:rPr lang="hu-HU" dirty="0" err="1"/>
              <a:t>from</a:t>
            </a:r>
            <a:r>
              <a:rPr lang="hu-HU" dirty="0"/>
              <a:t> a </a:t>
            </a:r>
            <a:r>
              <a:rPr lang="hu-HU" dirty="0" err="1"/>
              <a:t>Function</a:t>
            </a:r>
            <a:r>
              <a:rPr lang="hu-HU" dirty="0"/>
              <a:t> App:</a:t>
            </a:r>
          </a:p>
          <a:p>
            <a:pPr lvl="1"/>
            <a:r>
              <a:rPr lang="hu-HU" dirty="0" err="1"/>
              <a:t>Create</a:t>
            </a:r>
            <a:r>
              <a:rPr lang="hu-HU" dirty="0"/>
              <a:t> a MI in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App</a:t>
            </a:r>
          </a:p>
          <a:p>
            <a:pPr lvl="1"/>
            <a:r>
              <a:rPr lang="hu-HU" dirty="0" err="1"/>
              <a:t>Assign</a:t>
            </a:r>
            <a:r>
              <a:rPr lang="hu-HU" dirty="0"/>
              <a:t> a ”Storage </a:t>
            </a:r>
            <a:r>
              <a:rPr lang="hu-HU" dirty="0" err="1"/>
              <a:t>Blob</a:t>
            </a:r>
            <a:r>
              <a:rPr lang="hu-HU" dirty="0"/>
              <a:t> Data </a:t>
            </a:r>
            <a:r>
              <a:rPr lang="hu-HU" dirty="0" err="1"/>
              <a:t>Contributor</a:t>
            </a:r>
            <a:r>
              <a:rPr lang="hu-HU" dirty="0"/>
              <a:t>” </a:t>
            </a:r>
            <a:r>
              <a:rPr lang="hu-HU" dirty="0" err="1"/>
              <a:t>role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scope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SA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MI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endpoint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SA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credentials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it</a:t>
            </a:r>
            <a:endParaRPr lang="hu-HU" dirty="0"/>
          </a:p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 </a:t>
            </a:r>
            <a:r>
              <a:rPr lang="hu-HU" dirty="0" err="1"/>
              <a:t>underneath</a:t>
            </a:r>
            <a:r>
              <a:rPr lang="hu-HU" dirty="0"/>
              <a:t>:</a:t>
            </a:r>
          </a:p>
          <a:p>
            <a:pPr lvl="1"/>
            <a:r>
              <a:rPr lang="en-US" dirty="0"/>
              <a:t>The identity is used to obtain a token from </a:t>
            </a:r>
            <a:r>
              <a:rPr lang="hu-HU" dirty="0" err="1"/>
              <a:t>EntraID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token is then presented to the second backend service.</a:t>
            </a:r>
          </a:p>
          <a:p>
            <a:pPr lvl="1"/>
            <a:r>
              <a:rPr lang="en-US" dirty="0"/>
              <a:t>The second service validates this token against </a:t>
            </a:r>
            <a:r>
              <a:rPr lang="hu-HU" dirty="0" err="1"/>
              <a:t>EntraID</a:t>
            </a:r>
            <a:r>
              <a:rPr lang="hu-HU" dirty="0"/>
              <a:t> </a:t>
            </a:r>
            <a:r>
              <a:rPr lang="en-US" dirty="0"/>
              <a:t>to ensure it's valid.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574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04B0-4E3A-1C4B-775C-A87CD8E6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hu-HU" dirty="0"/>
              <a:t>DEMO: Service </a:t>
            </a:r>
            <a:r>
              <a:rPr lang="hu-HU" dirty="0" err="1"/>
              <a:t>to</a:t>
            </a:r>
            <a:r>
              <a:rPr lang="hu-HU" dirty="0"/>
              <a:t>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1026-E8B9-CD12-2D29-148B9C7A7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/>
          <a:p>
            <a:r>
              <a:rPr lang="hu-HU" dirty="0"/>
              <a:t>An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reads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of </a:t>
            </a:r>
            <a:r>
              <a:rPr lang="hu-HU" dirty="0" err="1"/>
              <a:t>blobs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a Storage </a:t>
            </a:r>
            <a:r>
              <a:rPr lang="hu-HU" dirty="0" err="1"/>
              <a:t>Container</a:t>
            </a:r>
            <a:r>
              <a:rPr lang="hu-HU" dirty="0"/>
              <a:t> and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in a http </a:t>
            </a:r>
            <a:r>
              <a:rPr lang="hu-HU" dirty="0" err="1"/>
              <a:t>response</a:t>
            </a:r>
            <a:r>
              <a:rPr lang="hu-HU" dirty="0"/>
              <a:t> body.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25052-2B91-59DE-FDC3-910DEBAA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7" y="1577410"/>
            <a:ext cx="6222769" cy="5133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602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67D1-6AED-8753-E6E4-8674E31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Passwordless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6856F-F02F-DB83-AB13-D45CE87E3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6798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8462-111E-2A09-839B-4F2F1E00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Topics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31A0-53A1-1D61-5166-1DD1BBB7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Passwordless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err="1"/>
              <a:t>user</a:t>
            </a:r>
            <a:r>
              <a:rPr lang="hu-HU" dirty="0"/>
              <a:t> &amp; frontend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/>
              <a:t>frontend &amp; backend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/>
              <a:t>backend service &amp; backend service</a:t>
            </a:r>
          </a:p>
          <a:p>
            <a:r>
              <a:rPr lang="hu-HU" dirty="0" err="1"/>
              <a:t>Demo</a:t>
            </a:r>
            <a:r>
              <a:rPr lang="hu-HU" dirty="0"/>
              <a:t>: service </a:t>
            </a:r>
            <a:r>
              <a:rPr lang="hu-HU" dirty="0" err="1"/>
              <a:t>to</a:t>
            </a:r>
            <a:r>
              <a:rPr lang="hu-HU" dirty="0"/>
              <a:t> service </a:t>
            </a: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password</a:t>
            </a:r>
            <a:endParaRPr lang="hu-HU" dirty="0"/>
          </a:p>
          <a:p>
            <a:r>
              <a:rPr lang="hu-HU" dirty="0" err="1"/>
              <a:t>Focusing</a:t>
            </a:r>
            <a:r>
              <a:rPr lang="hu-HU" dirty="0"/>
              <a:t> </a:t>
            </a:r>
            <a:r>
              <a:rPr lang="hu-HU" dirty="0" err="1"/>
              <a:t>mainly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/</a:t>
            </a:r>
            <a:r>
              <a:rPr lang="hu-HU" dirty="0" err="1"/>
              <a:t>options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932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ACA9-FEE4-77B2-0BF7-562142CD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hu-HU" sz="3400" b="1" dirty="0" err="1">
                <a:solidFill>
                  <a:srgbClr val="FFFF00"/>
                </a:solidFill>
              </a:rPr>
              <a:t>User</a:t>
            </a:r>
            <a:r>
              <a:rPr lang="hu-HU" sz="3400" b="1" dirty="0">
                <a:solidFill>
                  <a:srgbClr val="FFFF00"/>
                </a:solidFill>
              </a:rPr>
              <a:t> </a:t>
            </a:r>
            <a:r>
              <a:rPr lang="hu-HU" sz="3400" b="1" dirty="0" err="1">
                <a:solidFill>
                  <a:srgbClr val="FFFF00"/>
                </a:solidFill>
              </a:rPr>
              <a:t>to</a:t>
            </a:r>
            <a:r>
              <a:rPr lang="hu-HU" sz="3400" b="1" dirty="0">
                <a:solidFill>
                  <a:srgbClr val="FFFF00"/>
                </a:solidFill>
              </a:rPr>
              <a:t> Frontend </a:t>
            </a:r>
            <a:r>
              <a:rPr lang="hu-HU" sz="3400" dirty="0"/>
              <a:t>- </a:t>
            </a:r>
            <a:r>
              <a:rPr lang="hu-HU" sz="3400" dirty="0" err="1"/>
              <a:t>Traditional</a:t>
            </a:r>
            <a:r>
              <a:rPr lang="hu-HU" sz="3400" dirty="0"/>
              <a:t> </a:t>
            </a:r>
            <a:r>
              <a:rPr lang="hu-HU" sz="3400" dirty="0" err="1"/>
              <a:t>password-protected</a:t>
            </a:r>
            <a:r>
              <a:rPr lang="hu-HU" sz="3400" dirty="0"/>
              <a:t> </a:t>
            </a:r>
            <a:r>
              <a:rPr lang="hu-HU" sz="3400" dirty="0" err="1"/>
              <a:t>systems</a:t>
            </a:r>
            <a:endParaRPr lang="hu-HU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8744-F72B-8AD8-5B5A-A0648A4D9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/>
          <a:p>
            <a:r>
              <a:rPr lang="hu-HU" dirty="0" err="1"/>
              <a:t>Today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of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 err="1"/>
              <a:t>Disadventages</a:t>
            </a:r>
            <a:r>
              <a:rPr lang="hu-HU" dirty="0"/>
              <a:t>:</a:t>
            </a:r>
          </a:p>
          <a:p>
            <a:pPr lvl="1"/>
            <a:r>
              <a:rPr lang="hu-HU" sz="1800" err="1"/>
              <a:t>Needs</a:t>
            </a:r>
            <a:r>
              <a:rPr lang="hu-HU" sz="1800"/>
              <a:t> </a:t>
            </a:r>
            <a:r>
              <a:rPr lang="hu-HU" sz="1800" err="1"/>
              <a:t>to</a:t>
            </a:r>
            <a:r>
              <a:rPr lang="hu-HU" sz="1800"/>
              <a:t> be </a:t>
            </a:r>
            <a:r>
              <a:rPr lang="hu-HU" sz="1800" err="1"/>
              <a:t>complex</a:t>
            </a:r>
            <a:r>
              <a:rPr lang="hu-HU" sz="1800"/>
              <a:t> -&gt; </a:t>
            </a:r>
            <a:r>
              <a:rPr lang="hu-HU" sz="1800" err="1"/>
              <a:t>hard</a:t>
            </a:r>
            <a:r>
              <a:rPr lang="hu-HU" sz="1800"/>
              <a:t> </a:t>
            </a:r>
            <a:r>
              <a:rPr lang="hu-HU" sz="1800" err="1"/>
              <a:t>to</a:t>
            </a:r>
            <a:r>
              <a:rPr lang="hu-HU" sz="1800"/>
              <a:t> </a:t>
            </a:r>
            <a:r>
              <a:rPr lang="hu-HU" sz="1800" err="1"/>
              <a:t>remember</a:t>
            </a:r>
            <a:endParaRPr lang="hu-HU" sz="1800"/>
          </a:p>
          <a:p>
            <a:pPr lvl="1"/>
            <a:r>
              <a:rPr lang="hu-HU" sz="1800" err="1"/>
              <a:t>Need</a:t>
            </a:r>
            <a:r>
              <a:rPr lang="hu-HU" sz="1800"/>
              <a:t> </a:t>
            </a:r>
            <a:r>
              <a:rPr lang="hu-HU" sz="1800" err="1"/>
              <a:t>to</a:t>
            </a:r>
            <a:r>
              <a:rPr lang="hu-HU" sz="1800"/>
              <a:t> </a:t>
            </a:r>
            <a:r>
              <a:rPr lang="hu-HU" sz="1800" err="1"/>
              <a:t>change</a:t>
            </a:r>
            <a:r>
              <a:rPr lang="hu-HU" sz="1800"/>
              <a:t> </a:t>
            </a:r>
            <a:r>
              <a:rPr lang="hu-HU" sz="1800" err="1"/>
              <a:t>frequently</a:t>
            </a:r>
            <a:endParaRPr lang="hu-HU" sz="1800"/>
          </a:p>
          <a:p>
            <a:pPr lvl="1"/>
            <a:r>
              <a:rPr lang="hu-HU" sz="1800" err="1"/>
              <a:t>Reusing</a:t>
            </a:r>
            <a:r>
              <a:rPr lang="hu-HU" sz="1800"/>
              <a:t> </a:t>
            </a:r>
            <a:r>
              <a:rPr lang="hu-HU" sz="1800" err="1"/>
              <a:t>the</a:t>
            </a:r>
            <a:r>
              <a:rPr lang="hu-HU" sz="1800"/>
              <a:t> </a:t>
            </a:r>
            <a:r>
              <a:rPr lang="hu-HU" sz="1800" err="1"/>
              <a:t>same</a:t>
            </a:r>
            <a:r>
              <a:rPr lang="hu-HU" sz="1800"/>
              <a:t> </a:t>
            </a:r>
            <a:r>
              <a:rPr lang="hu-HU" sz="1800" err="1"/>
              <a:t>password</a:t>
            </a:r>
            <a:r>
              <a:rPr lang="hu-HU" sz="1800"/>
              <a:t> </a:t>
            </a:r>
            <a:r>
              <a:rPr lang="hu-HU" sz="1800" err="1"/>
              <a:t>at</a:t>
            </a:r>
            <a:r>
              <a:rPr lang="hu-HU" sz="1800"/>
              <a:t> </a:t>
            </a:r>
            <a:r>
              <a:rPr lang="hu-HU" sz="1800" err="1"/>
              <a:t>multiple</a:t>
            </a:r>
            <a:r>
              <a:rPr lang="hu-HU" sz="1800"/>
              <a:t> </a:t>
            </a:r>
            <a:r>
              <a:rPr lang="hu-HU" sz="1800" err="1"/>
              <a:t>places</a:t>
            </a:r>
            <a:endParaRPr lang="hu-HU" sz="1800"/>
          </a:p>
          <a:p>
            <a:pPr lvl="1"/>
            <a:r>
              <a:rPr lang="hu-HU" sz="1800" err="1"/>
              <a:t>Need</a:t>
            </a:r>
            <a:r>
              <a:rPr lang="hu-HU" sz="1800"/>
              <a:t> </a:t>
            </a:r>
            <a:r>
              <a:rPr lang="hu-HU" sz="1800" err="1"/>
              <a:t>for</a:t>
            </a:r>
            <a:r>
              <a:rPr lang="hu-HU" sz="1800"/>
              <a:t> a </a:t>
            </a:r>
            <a:r>
              <a:rPr lang="hu-HU" sz="1800" err="1"/>
              <a:t>password</a:t>
            </a:r>
            <a:r>
              <a:rPr lang="hu-HU" sz="1800"/>
              <a:t> management </a:t>
            </a:r>
            <a:r>
              <a:rPr lang="hu-HU" sz="1800" err="1"/>
              <a:t>system</a:t>
            </a:r>
            <a:endParaRPr lang="hu-HU" sz="1800"/>
          </a:p>
          <a:p>
            <a:pPr lvl="1"/>
            <a:r>
              <a:rPr lang="hu-HU" sz="1800" err="1"/>
              <a:t>Threat</a:t>
            </a:r>
            <a:r>
              <a:rPr lang="hu-HU" sz="1800"/>
              <a:t> </a:t>
            </a:r>
            <a:r>
              <a:rPr lang="hu-HU" sz="1800" err="1"/>
              <a:t>from</a:t>
            </a:r>
            <a:r>
              <a:rPr lang="hu-HU" sz="1800"/>
              <a:t> </a:t>
            </a:r>
            <a:r>
              <a:rPr lang="hu-HU" sz="1800" err="1"/>
              <a:t>hackers</a:t>
            </a:r>
            <a:r>
              <a:rPr lang="hu-HU" sz="1800"/>
              <a:t> (</a:t>
            </a:r>
            <a:r>
              <a:rPr lang="hu-HU" sz="1800" err="1"/>
              <a:t>phishing</a:t>
            </a:r>
            <a:r>
              <a:rPr lang="hu-HU" sz="1800"/>
              <a:t>, </a:t>
            </a:r>
            <a:r>
              <a:rPr lang="hu-HU" sz="1800" err="1"/>
              <a:t>brute</a:t>
            </a:r>
            <a:r>
              <a:rPr lang="hu-HU" sz="1800"/>
              <a:t> </a:t>
            </a:r>
            <a:r>
              <a:rPr lang="hu-HU" sz="1800" err="1"/>
              <a:t>force</a:t>
            </a:r>
            <a:r>
              <a:rPr lang="hu-HU" sz="1800"/>
              <a:t>)</a:t>
            </a:r>
          </a:p>
        </p:txBody>
      </p:sp>
      <p:pic>
        <p:nvPicPr>
          <p:cNvPr id="1026" name="Picture 2" descr="password meme - Chameleon Memes">
            <a:extLst>
              <a:ext uri="{FF2B5EF4-FFF2-40B4-BE49-F238E27FC236}">
                <a16:creationId xmlns:a16="http://schemas.microsoft.com/office/drawing/2014/main" id="{5A3B40CC-31E4-66F4-6049-D05188B76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 r="-1" b="1379"/>
          <a:stretch/>
        </p:blipFill>
        <p:spPr bwMode="auto">
          <a:xfrm>
            <a:off x="5654493" y="2056092"/>
            <a:ext cx="4396341" cy="420024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1613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E5B1-C064-1C7F-BA85-E3D27FB4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32242" cy="1400530"/>
          </a:xfrm>
        </p:spPr>
        <p:txBody>
          <a:bodyPr/>
          <a:lstStyle/>
          <a:p>
            <a:r>
              <a:rPr lang="hu-HU" sz="3400" b="1" dirty="0" err="1">
                <a:solidFill>
                  <a:srgbClr val="FFFF00"/>
                </a:solidFill>
              </a:rPr>
              <a:t>User</a:t>
            </a:r>
            <a:r>
              <a:rPr lang="hu-HU" sz="3400" b="1" dirty="0">
                <a:solidFill>
                  <a:srgbClr val="FFFF00"/>
                </a:solidFill>
              </a:rPr>
              <a:t> </a:t>
            </a:r>
            <a:r>
              <a:rPr lang="hu-HU" sz="3400" b="1" dirty="0" err="1">
                <a:solidFill>
                  <a:srgbClr val="FFFF00"/>
                </a:solidFill>
              </a:rPr>
              <a:t>to</a:t>
            </a:r>
            <a:r>
              <a:rPr lang="hu-HU" sz="3400" b="1" dirty="0">
                <a:solidFill>
                  <a:srgbClr val="FFFF00"/>
                </a:solidFill>
              </a:rPr>
              <a:t> Frontend </a:t>
            </a:r>
            <a:r>
              <a:rPr lang="hu-HU" sz="3400" dirty="0"/>
              <a:t>- </a:t>
            </a:r>
            <a:r>
              <a:rPr lang="hu-HU" sz="3400" dirty="0" err="1"/>
              <a:t>Passwordless</a:t>
            </a:r>
            <a:r>
              <a:rPr lang="hu-HU" sz="3400" dirty="0"/>
              <a:t> </a:t>
            </a:r>
            <a:r>
              <a:rPr lang="hu-HU" sz="3400" dirty="0" err="1"/>
              <a:t>alternatives</a:t>
            </a:r>
            <a:r>
              <a:rPr lang="hu-HU" sz="3400" dirty="0"/>
              <a:t> in </a:t>
            </a:r>
            <a:r>
              <a:rPr lang="hu-HU" sz="3400" dirty="0" err="1"/>
              <a:t>Azure</a:t>
            </a:r>
            <a:r>
              <a:rPr lang="hu-HU" sz="3400" dirty="0"/>
              <a:t> (</a:t>
            </a:r>
            <a:r>
              <a:rPr lang="hu-HU" sz="3400" dirty="0" err="1"/>
              <a:t>EntraID</a:t>
            </a:r>
            <a:r>
              <a:rPr lang="hu-HU" sz="3400" dirty="0"/>
              <a:t> and </a:t>
            </a:r>
            <a:r>
              <a:rPr lang="hu-HU" sz="3400" dirty="0" err="1"/>
              <a:t>Entra</a:t>
            </a:r>
            <a:r>
              <a:rPr lang="hu-HU" sz="3400" dirty="0"/>
              <a:t> </a:t>
            </a:r>
            <a:r>
              <a:rPr lang="hu-HU" sz="3400" dirty="0" err="1"/>
              <a:t>External</a:t>
            </a:r>
            <a:r>
              <a:rPr lang="hu-HU" sz="3400" dirty="0"/>
              <a:t> 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CD07-32CA-EF05-BF08-D4E10C92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Entra</a:t>
            </a:r>
            <a:r>
              <a:rPr lang="hu-HU" b="1" dirty="0"/>
              <a:t> </a:t>
            </a:r>
            <a:r>
              <a:rPr lang="hu-HU" b="1" dirty="0" err="1"/>
              <a:t>External</a:t>
            </a:r>
            <a:r>
              <a:rPr lang="hu-HU" b="1" dirty="0"/>
              <a:t> ID </a:t>
            </a:r>
            <a:r>
              <a:rPr lang="hu-HU" dirty="0"/>
              <a:t>(</a:t>
            </a:r>
            <a:r>
              <a:rPr lang="hu-HU" dirty="0" err="1"/>
              <a:t>replacement</a:t>
            </a:r>
            <a:r>
              <a:rPr lang="hu-HU" dirty="0"/>
              <a:t> of AD B2C): A</a:t>
            </a:r>
            <a:r>
              <a:rPr lang="en-US" dirty="0"/>
              <a:t> </a:t>
            </a:r>
            <a:r>
              <a:rPr lang="hu-HU" u="sng" dirty="0"/>
              <a:t>CUSTOMER</a:t>
            </a:r>
            <a:r>
              <a:rPr lang="en-US" dirty="0"/>
              <a:t> </a:t>
            </a:r>
            <a:r>
              <a:rPr lang="hu-HU" dirty="0" err="1"/>
              <a:t>cloud-based</a:t>
            </a:r>
            <a:r>
              <a:rPr lang="hu-HU" dirty="0"/>
              <a:t> </a:t>
            </a:r>
            <a:r>
              <a:rPr lang="en-US" dirty="0"/>
              <a:t>identity access management </a:t>
            </a:r>
            <a:r>
              <a:rPr lang="hu-HU" dirty="0"/>
              <a:t>service</a:t>
            </a:r>
            <a:r>
              <a:rPr lang="en-US" dirty="0"/>
              <a:t> from Microsoft</a:t>
            </a:r>
            <a:r>
              <a:rPr lang="hu-HU" dirty="0"/>
              <a:t> (</a:t>
            </a:r>
            <a:r>
              <a:rPr lang="en-US" dirty="0"/>
              <a:t>sign up, sign in, and manage </a:t>
            </a:r>
            <a:r>
              <a:rPr lang="hu-HU" dirty="0" err="1"/>
              <a:t>customer</a:t>
            </a:r>
            <a:r>
              <a:rPr lang="hu-HU" dirty="0"/>
              <a:t>, </a:t>
            </a:r>
            <a:r>
              <a:rPr lang="hu-HU" dirty="0" err="1"/>
              <a:t>external</a:t>
            </a:r>
            <a:r>
              <a:rPr lang="hu-HU" dirty="0"/>
              <a:t> </a:t>
            </a:r>
            <a:r>
              <a:rPr lang="hu-HU" dirty="0" err="1"/>
              <a:t>workforce</a:t>
            </a:r>
            <a:r>
              <a:rPr lang="hu-HU" dirty="0"/>
              <a:t> </a:t>
            </a:r>
            <a:r>
              <a:rPr lang="en-US" dirty="0"/>
              <a:t>profiles</a:t>
            </a:r>
            <a:r>
              <a:rPr lang="hu-HU" dirty="0"/>
              <a:t>)</a:t>
            </a:r>
            <a:r>
              <a:rPr lang="en-US" dirty="0"/>
              <a:t>.</a:t>
            </a:r>
            <a:endParaRPr lang="hu-HU" dirty="0"/>
          </a:p>
          <a:p>
            <a:r>
              <a:rPr lang="hu-HU" b="1" dirty="0" err="1"/>
              <a:t>EntraID</a:t>
            </a:r>
            <a:r>
              <a:rPr lang="hu-HU" dirty="0"/>
              <a:t> (</a:t>
            </a:r>
            <a:r>
              <a:rPr lang="hu-HU" dirty="0" err="1"/>
              <a:t>replacement</a:t>
            </a:r>
            <a:r>
              <a:rPr lang="hu-HU" dirty="0"/>
              <a:t> of AD B2B): An </a:t>
            </a:r>
            <a:r>
              <a:rPr lang="hu-HU" u="sng" dirty="0"/>
              <a:t>EMPLOYEE</a:t>
            </a:r>
            <a:r>
              <a:rPr lang="en-US" dirty="0"/>
              <a:t> cloud-based identity and access management service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Microsoft</a:t>
            </a:r>
            <a:r>
              <a:rPr lang="en-US" dirty="0"/>
              <a:t>. It helps your employees sign in and access resources </a:t>
            </a:r>
            <a:r>
              <a:rPr lang="hu-HU" dirty="0"/>
              <a:t>(</a:t>
            </a:r>
            <a:r>
              <a:rPr lang="hu-HU" dirty="0" err="1"/>
              <a:t>eg</a:t>
            </a:r>
            <a:r>
              <a:rPr lang="hu-HU" dirty="0"/>
              <a:t>. PC, </a:t>
            </a:r>
            <a:r>
              <a:rPr lang="en-US" dirty="0"/>
              <a:t>Microsoft Office 365</a:t>
            </a:r>
            <a:r>
              <a:rPr lang="hu-HU" dirty="0"/>
              <a:t>, </a:t>
            </a:r>
            <a:r>
              <a:rPr lang="hu-HU" dirty="0" err="1"/>
              <a:t>Azure</a:t>
            </a:r>
            <a:r>
              <a:rPr lang="hu-HU" dirty="0"/>
              <a:t>…</a:t>
            </a:r>
            <a:r>
              <a:rPr lang="hu-HU" dirty="0" err="1"/>
              <a:t>etc</a:t>
            </a:r>
            <a:r>
              <a:rPr lang="hu-HU" dirty="0"/>
              <a:t>).</a:t>
            </a:r>
          </a:p>
          <a:p>
            <a:r>
              <a:rPr lang="hu-HU" b="1" dirty="0" err="1"/>
              <a:t>Options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authentication</a:t>
            </a:r>
            <a:r>
              <a:rPr lang="hu-HU" b="1" dirty="0"/>
              <a:t>:</a:t>
            </a:r>
          </a:p>
          <a:p>
            <a:pPr lvl="1"/>
            <a:r>
              <a:rPr lang="hu-HU" dirty="0" err="1"/>
              <a:t>Biometric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(</a:t>
            </a:r>
            <a:r>
              <a:rPr lang="hu-HU" dirty="0" err="1"/>
              <a:t>face</a:t>
            </a:r>
            <a:r>
              <a:rPr lang="hu-HU" dirty="0"/>
              <a:t> </a:t>
            </a:r>
            <a:r>
              <a:rPr lang="hu-HU" dirty="0" err="1"/>
              <a:t>recognition</a:t>
            </a:r>
            <a:r>
              <a:rPr lang="hu-HU" dirty="0"/>
              <a:t>, </a:t>
            </a:r>
            <a:r>
              <a:rPr lang="hu-HU" dirty="0" err="1"/>
              <a:t>fingerprint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OTP: </a:t>
            </a:r>
            <a:r>
              <a:rPr lang="hu-HU" dirty="0" err="1"/>
              <a:t>authenticator</a:t>
            </a:r>
            <a:r>
              <a:rPr lang="hu-HU" dirty="0"/>
              <a:t> app, sms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phone</a:t>
            </a:r>
            <a:r>
              <a:rPr lang="hu-HU" dirty="0"/>
              <a:t>, email</a:t>
            </a:r>
          </a:p>
          <a:p>
            <a:pPr lvl="1"/>
            <a:r>
              <a:rPr lang="hu-HU" dirty="0"/>
              <a:t>Hardware </a:t>
            </a:r>
            <a:r>
              <a:rPr lang="hu-HU" dirty="0" err="1"/>
              <a:t>keys</a:t>
            </a:r>
            <a:r>
              <a:rPr lang="hu-HU" dirty="0"/>
              <a:t> (FIDO2 standard)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08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B1BC-B21E-2663-0563-F8271E31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92D050"/>
                </a:solidFill>
              </a:rPr>
              <a:t>Frontend </a:t>
            </a:r>
            <a:r>
              <a:rPr lang="hu-HU" b="1" dirty="0" err="1">
                <a:solidFill>
                  <a:srgbClr val="92D050"/>
                </a:solidFill>
              </a:rPr>
              <a:t>to</a:t>
            </a:r>
            <a:r>
              <a:rPr lang="hu-HU" b="1" dirty="0">
                <a:solidFill>
                  <a:srgbClr val="92D050"/>
                </a:solidFill>
              </a:rPr>
              <a:t> backend </a:t>
            </a:r>
            <a:r>
              <a:rPr lang="hu-HU" dirty="0"/>
              <a:t>–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6034-93B4-D9E4-2512-E06C4E036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900" y="2060575"/>
            <a:ext cx="3851414" cy="4195763"/>
          </a:xfrm>
        </p:spPr>
        <p:txBody>
          <a:bodyPr/>
          <a:lstStyle/>
          <a:p>
            <a:r>
              <a:rPr lang="hu-HU" dirty="0" err="1"/>
              <a:t>Analogy</a:t>
            </a:r>
            <a:r>
              <a:rPr lang="hu-HU" dirty="0"/>
              <a:t> – </a:t>
            </a:r>
            <a:r>
              <a:rPr lang="hu-HU" dirty="0" err="1"/>
              <a:t>cinema</a:t>
            </a:r>
            <a:r>
              <a:rPr lang="hu-HU" dirty="0"/>
              <a:t> </a:t>
            </a:r>
            <a:r>
              <a:rPr lang="hu-HU" dirty="0" err="1"/>
              <a:t>ticket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move</a:t>
            </a:r>
            <a:endParaRPr lang="hu-HU" dirty="0"/>
          </a:p>
          <a:p>
            <a:pPr lvl="1"/>
            <a:r>
              <a:rPr lang="hu-HU" dirty="0"/>
              <a:t>VIP/3D/</a:t>
            </a:r>
            <a:r>
              <a:rPr lang="hu-HU" dirty="0" err="1"/>
              <a:t>normal</a:t>
            </a:r>
            <a:endParaRPr lang="hu-HU" dirty="0"/>
          </a:p>
          <a:p>
            <a:pPr lvl="1"/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limited </a:t>
            </a:r>
            <a:r>
              <a:rPr lang="hu-HU" dirty="0" err="1"/>
              <a:t>time</a:t>
            </a:r>
            <a:endParaRPr lang="hu-HU" dirty="0"/>
          </a:p>
          <a:p>
            <a:pPr lvl="1"/>
            <a:r>
              <a:rPr lang="hu-HU" dirty="0" err="1"/>
              <a:t>Preserves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seat</a:t>
            </a:r>
            <a:endParaRPr lang="hu-HU" dirty="0"/>
          </a:p>
          <a:p>
            <a:pPr lvl="1"/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bufe</a:t>
            </a:r>
            <a:r>
              <a:rPr lang="hu-HU" dirty="0"/>
              <a:t>, </a:t>
            </a:r>
            <a:r>
              <a:rPr lang="hu-HU" dirty="0" err="1"/>
              <a:t>toalet</a:t>
            </a:r>
            <a:endParaRPr lang="hu-HU" dirty="0"/>
          </a:p>
          <a:p>
            <a:pPr lvl="1"/>
            <a:r>
              <a:rPr lang="hu-HU" dirty="0" err="1"/>
              <a:t>Ticket</a:t>
            </a:r>
            <a:r>
              <a:rPr lang="hu-HU" dirty="0"/>
              <a:t> </a:t>
            </a:r>
            <a:r>
              <a:rPr lang="hu-HU" dirty="0" err="1"/>
              <a:t>usher</a:t>
            </a:r>
            <a:r>
              <a:rPr lang="hu-HU" dirty="0"/>
              <a:t> </a:t>
            </a:r>
            <a:r>
              <a:rPr lang="hu-HU" dirty="0" err="1"/>
              <a:t>validates</a:t>
            </a:r>
            <a:r>
              <a:rPr lang="hu-HU" dirty="0"/>
              <a:t> </a:t>
            </a:r>
            <a:r>
              <a:rPr lang="hu-HU" dirty="0" err="1"/>
              <a:t>it</a:t>
            </a:r>
            <a:endParaRPr lang="hu-HU" dirty="0"/>
          </a:p>
          <a:p>
            <a:pPr lvl="1"/>
            <a:r>
              <a:rPr lang="hu-HU" dirty="0" err="1"/>
              <a:t>Cannot</a:t>
            </a:r>
            <a:r>
              <a:rPr lang="hu-HU" dirty="0"/>
              <a:t> be (</a:t>
            </a:r>
            <a:r>
              <a:rPr lang="hu-HU" dirty="0" err="1"/>
              <a:t>easily</a:t>
            </a:r>
            <a:r>
              <a:rPr lang="hu-HU" dirty="0"/>
              <a:t>) </a:t>
            </a:r>
            <a:r>
              <a:rPr lang="hu-HU" dirty="0" err="1"/>
              <a:t>forged</a:t>
            </a:r>
            <a:endParaRPr lang="hu-HU" dirty="0"/>
          </a:p>
          <a:p>
            <a:pPr lvl="1"/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A5A358-B12E-DBDB-EC41-8E03AE01C7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2517" y="2055813"/>
            <a:ext cx="320010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B5B09F-D702-3E41-70CA-ACF115AB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92D050"/>
                </a:solidFill>
              </a:rPr>
              <a:t>Frontend </a:t>
            </a:r>
            <a:r>
              <a:rPr lang="hu-HU" b="1" dirty="0" err="1">
                <a:solidFill>
                  <a:srgbClr val="92D050"/>
                </a:solidFill>
              </a:rPr>
              <a:t>to</a:t>
            </a:r>
            <a:r>
              <a:rPr lang="hu-HU" b="1" dirty="0">
                <a:solidFill>
                  <a:srgbClr val="92D050"/>
                </a:solidFill>
              </a:rPr>
              <a:t> backend </a:t>
            </a:r>
            <a:r>
              <a:rPr lang="hu-HU" dirty="0"/>
              <a:t>- </a:t>
            </a:r>
            <a:r>
              <a:rPr lang="hu-HU" dirty="0" err="1"/>
              <a:t>Cinema</a:t>
            </a:r>
            <a:r>
              <a:rPr lang="hu-HU" dirty="0"/>
              <a:t> / Web </a:t>
            </a:r>
            <a:r>
              <a:rPr lang="hu-HU" dirty="0" err="1"/>
              <a:t>analogy</a:t>
            </a:r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0BFFC7-AE21-5A6E-D3DD-C13B2612F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415" y="2052638"/>
            <a:ext cx="5832946" cy="4195762"/>
          </a:xfrm>
        </p:spPr>
      </p:pic>
    </p:spTree>
    <p:extLst>
      <p:ext uri="{BB962C8B-B14F-4D97-AF65-F5344CB8AC3E}">
        <p14:creationId xmlns:p14="http://schemas.microsoft.com/office/powerpoint/2010/main" val="29569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77FC-EA16-758B-A06C-C14ABE39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hu-HU" b="1" dirty="0">
                <a:solidFill>
                  <a:srgbClr val="92D050"/>
                </a:solidFill>
              </a:rPr>
              <a:t>Frontend </a:t>
            </a:r>
            <a:r>
              <a:rPr lang="hu-HU" b="1" dirty="0" err="1">
                <a:solidFill>
                  <a:srgbClr val="92D050"/>
                </a:solidFill>
              </a:rPr>
              <a:t>to</a:t>
            </a:r>
            <a:r>
              <a:rPr lang="hu-HU" b="1" dirty="0">
                <a:solidFill>
                  <a:srgbClr val="92D050"/>
                </a:solidFill>
              </a:rPr>
              <a:t> backend </a:t>
            </a:r>
            <a:r>
              <a:rPr lang="hu-HU" dirty="0"/>
              <a:t>– JWT </a:t>
            </a:r>
            <a:r>
              <a:rPr lang="hu-HU" dirty="0" err="1"/>
              <a:t>tokens</a:t>
            </a:r>
            <a:endParaRPr lang="hu-H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D4430F-64D0-D94D-7ABC-F579FF61F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385392"/>
            <a:ext cx="5570266" cy="2924702"/>
          </a:xfrm>
          <a:noFill/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A84BE61-3F49-6FEA-043C-A054452B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395787" cy="4195763"/>
          </a:xfrm>
        </p:spPr>
        <p:txBody>
          <a:bodyPr/>
          <a:lstStyle/>
          <a:p>
            <a:r>
              <a:rPr lang="hu-HU" dirty="0"/>
              <a:t>Access </a:t>
            </a:r>
            <a:r>
              <a:rPr lang="hu-HU" dirty="0" err="1"/>
              <a:t>token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 base64 </a:t>
            </a:r>
            <a:r>
              <a:rPr lang="hu-HU" dirty="0" err="1"/>
              <a:t>encoded</a:t>
            </a:r>
            <a:r>
              <a:rPr lang="hu-HU" dirty="0"/>
              <a:t> </a:t>
            </a:r>
            <a:r>
              <a:rPr lang="hu-HU" dirty="0" err="1"/>
              <a:t>string</a:t>
            </a:r>
            <a:endParaRPr lang="hu-HU" dirty="0"/>
          </a:p>
          <a:p>
            <a:pPr lvl="1"/>
            <a:r>
              <a:rPr lang="hu-HU" dirty="0" err="1"/>
              <a:t>Parts</a:t>
            </a:r>
            <a:r>
              <a:rPr lang="hu-HU" dirty="0"/>
              <a:t>: </a:t>
            </a:r>
            <a:r>
              <a:rPr lang="hu-HU" dirty="0" err="1"/>
              <a:t>head</a:t>
            </a:r>
            <a:r>
              <a:rPr lang="hu-HU" dirty="0"/>
              <a:t>, </a:t>
            </a:r>
            <a:r>
              <a:rPr lang="hu-HU" dirty="0" err="1"/>
              <a:t>payload</a:t>
            </a:r>
            <a:r>
              <a:rPr lang="hu-HU" dirty="0"/>
              <a:t>, </a:t>
            </a:r>
            <a:r>
              <a:rPr lang="hu-HU" dirty="0" err="1"/>
              <a:t>signature</a:t>
            </a:r>
            <a:endParaRPr lang="hu-HU" dirty="0"/>
          </a:p>
          <a:p>
            <a:pPr lvl="1"/>
            <a:r>
              <a:rPr lang="hu-HU" dirty="0" err="1"/>
              <a:t>Specifies</a:t>
            </a:r>
            <a:r>
              <a:rPr lang="hu-HU" dirty="0"/>
              <a:t>: </a:t>
            </a:r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,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,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is </a:t>
            </a:r>
            <a:r>
              <a:rPr lang="hu-HU" dirty="0" err="1"/>
              <a:t>valid</a:t>
            </a:r>
            <a:r>
              <a:rPr lang="hu-HU" dirty="0"/>
              <a:t>,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issued</a:t>
            </a:r>
            <a:r>
              <a:rPr lang="hu-HU" dirty="0"/>
              <a:t>…</a:t>
            </a:r>
            <a:r>
              <a:rPr lang="hu-HU" dirty="0" err="1"/>
              <a:t>etc</a:t>
            </a:r>
            <a:r>
              <a:rPr lang="hu-HU" dirty="0"/>
              <a:t> (</a:t>
            </a:r>
            <a:r>
              <a:rPr lang="hu-HU" dirty="0" err="1"/>
              <a:t>standardized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Digitally</a:t>
            </a:r>
            <a:r>
              <a:rPr lang="hu-HU" dirty="0"/>
              <a:t> </a:t>
            </a:r>
            <a:r>
              <a:rPr lang="hu-HU" dirty="0" err="1"/>
              <a:t>signed</a:t>
            </a:r>
            <a:r>
              <a:rPr lang="hu-HU" dirty="0"/>
              <a:t>: </a:t>
            </a:r>
            <a:r>
              <a:rPr lang="hu-HU" dirty="0" err="1"/>
              <a:t>hash+encrypted</a:t>
            </a:r>
            <a:r>
              <a:rPr lang="hu-HU" dirty="0"/>
              <a:t> (</a:t>
            </a: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IAM server,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decrypt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Issuing</a:t>
            </a:r>
            <a:r>
              <a:rPr lang="hu-HU" dirty="0"/>
              <a:t>/</a:t>
            </a:r>
            <a:r>
              <a:rPr lang="hu-HU" dirty="0" err="1"/>
              <a:t>modification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-&gt; </a:t>
            </a:r>
            <a:r>
              <a:rPr lang="hu-HU" dirty="0" err="1"/>
              <a:t>only</a:t>
            </a:r>
            <a:r>
              <a:rPr lang="hu-HU" dirty="0"/>
              <a:t> IAM server has </a:t>
            </a:r>
            <a:r>
              <a:rPr lang="hu-HU" dirty="0" err="1"/>
              <a:t>it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84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77FC-EA16-758B-A06C-C14ABE39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hu-HU" b="1" dirty="0">
                <a:solidFill>
                  <a:srgbClr val="92D050"/>
                </a:solidFill>
              </a:rPr>
              <a:t>Frontend </a:t>
            </a:r>
            <a:r>
              <a:rPr lang="hu-HU" b="1" dirty="0" err="1">
                <a:solidFill>
                  <a:srgbClr val="92D050"/>
                </a:solidFill>
              </a:rPr>
              <a:t>to</a:t>
            </a:r>
            <a:r>
              <a:rPr lang="hu-HU" b="1" dirty="0">
                <a:solidFill>
                  <a:srgbClr val="92D050"/>
                </a:solidFill>
              </a:rPr>
              <a:t> backend </a:t>
            </a:r>
            <a:r>
              <a:rPr lang="hu-HU" dirty="0"/>
              <a:t>– JWT </a:t>
            </a:r>
            <a:r>
              <a:rPr lang="hu-HU" dirty="0" err="1"/>
              <a:t>tokens</a:t>
            </a:r>
            <a:endParaRPr 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F3A1CC-AE0F-7D0D-C048-56A0E75E01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6" y="1152983"/>
            <a:ext cx="5294219" cy="271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A2F064C-009F-7C99-1C24-22117C814B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6" y="4052047"/>
            <a:ext cx="5294790" cy="262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50769B-4E0F-69CF-567F-3F63AC7EB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24" y="1152983"/>
            <a:ext cx="4369299" cy="32603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FA1D-0847-4671-F56D-C306432EAF99}"/>
              </a:ext>
            </a:extLst>
          </p:cNvPr>
          <p:cNvSpPr txBox="1">
            <a:spLocks/>
          </p:cNvSpPr>
          <p:nvPr/>
        </p:nvSpPr>
        <p:spPr>
          <a:xfrm>
            <a:off x="5835966" y="4613814"/>
            <a:ext cx="5430416" cy="2182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dirty="0" err="1"/>
              <a:t>When</a:t>
            </a:r>
            <a:r>
              <a:rPr lang="hu-HU" dirty="0"/>
              <a:t> </a:t>
            </a:r>
            <a:r>
              <a:rPr lang="en-US" dirty="0"/>
              <a:t>user signs into the frontend of an application using one of the </a:t>
            </a:r>
            <a:r>
              <a:rPr lang="en-US" dirty="0" err="1"/>
              <a:t>passwordless</a:t>
            </a:r>
            <a:r>
              <a:rPr lang="en-US" dirty="0"/>
              <a:t> methods we've discussed, </a:t>
            </a:r>
            <a:r>
              <a:rPr lang="hu-HU" dirty="0" err="1"/>
              <a:t>EntraID</a:t>
            </a:r>
            <a:r>
              <a:rPr lang="hu-HU" dirty="0"/>
              <a:t> </a:t>
            </a:r>
            <a:r>
              <a:rPr lang="en-US" dirty="0"/>
              <a:t>generates a</a:t>
            </a:r>
            <a:r>
              <a:rPr lang="hu-HU" dirty="0"/>
              <a:t> JWT</a:t>
            </a:r>
            <a:r>
              <a:rPr lang="en-US" dirty="0"/>
              <a:t> token</a:t>
            </a:r>
            <a:endParaRPr lang="hu-HU" dirty="0"/>
          </a:p>
          <a:p>
            <a:pPr>
              <a:lnSpc>
                <a:spcPct val="90000"/>
              </a:lnSpc>
            </a:pPr>
            <a:r>
              <a:rPr lang="en-US" dirty="0"/>
              <a:t>When the frontend needs to communicate with the backend </a:t>
            </a:r>
            <a:r>
              <a:rPr lang="hu-HU" dirty="0"/>
              <a:t>(</a:t>
            </a:r>
            <a:r>
              <a:rPr lang="hu-HU" dirty="0" err="1"/>
              <a:t>eg</a:t>
            </a:r>
            <a:r>
              <a:rPr lang="hu-HU" dirty="0"/>
              <a:t>.:</a:t>
            </a:r>
            <a:r>
              <a:rPr lang="en-US" dirty="0"/>
              <a:t> to fetch data or perform an action</a:t>
            </a:r>
            <a:r>
              <a:rPr lang="hu-HU" dirty="0"/>
              <a:t>)</a:t>
            </a:r>
            <a:r>
              <a:rPr lang="en-US" dirty="0"/>
              <a:t> it includes this token in the request. The backend then validates the token using </a:t>
            </a:r>
            <a:r>
              <a:rPr lang="hu-HU" dirty="0" err="1"/>
              <a:t>EntraID</a:t>
            </a:r>
            <a:r>
              <a:rPr lang="en-US" dirty="0"/>
              <a:t>. If it's valid, the backend processes the request, all without needing a password.</a:t>
            </a:r>
            <a:endParaRPr lang="hu-HU" dirty="0"/>
          </a:p>
          <a:p>
            <a:pPr>
              <a:lnSpc>
                <a:spcPct val="90000"/>
              </a:lnSpc>
            </a:pPr>
            <a:r>
              <a:rPr lang="hu-HU" dirty="0"/>
              <a:t>No </a:t>
            </a:r>
            <a:r>
              <a:rPr lang="hu-HU" dirty="0" err="1"/>
              <a:t>credential</a:t>
            </a:r>
            <a:r>
              <a:rPr lang="hu-HU" dirty="0"/>
              <a:t> is </a:t>
            </a:r>
            <a:r>
              <a:rPr lang="hu-HU" dirty="0" err="1"/>
              <a:t>sent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68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47E5-304B-7C2C-EC25-DD548E83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Backend service </a:t>
            </a:r>
            <a:r>
              <a:rPr lang="hu-H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backend service </a:t>
            </a:r>
            <a:r>
              <a:rPr lang="hu-HU" dirty="0"/>
              <a:t>– The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way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6E4C93-9504-AA9C-8E38-6F26A9A0E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55" y="2525426"/>
            <a:ext cx="11620090" cy="9830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6B056-91D5-D9D3-0B6D-0BCBED0C07F9}"/>
              </a:ext>
            </a:extLst>
          </p:cNvPr>
          <p:cNvSpPr txBox="1"/>
          <p:nvPr/>
        </p:nvSpPr>
        <p:spPr>
          <a:xfrm>
            <a:off x="285955" y="2156094"/>
            <a:ext cx="755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CosmosDb</a:t>
            </a:r>
            <a:r>
              <a:rPr lang="hu-HU" dirty="0"/>
              <a:t>, Storage Account, SQL DB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C0095-4431-2C3A-74E8-A12EEC9F9752}"/>
              </a:ext>
            </a:extLst>
          </p:cNvPr>
          <p:cNvSpPr txBox="1"/>
          <p:nvPr/>
        </p:nvSpPr>
        <p:spPr>
          <a:xfrm>
            <a:off x="733825" y="3877844"/>
            <a:ext cx="3729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can</a:t>
            </a:r>
            <a:r>
              <a:rPr lang="hu-HU" b="1" dirty="0"/>
              <a:t> </a:t>
            </a:r>
            <a:r>
              <a:rPr lang="hu-HU" b="1" dirty="0" err="1"/>
              <a:t>store</a:t>
            </a:r>
            <a:r>
              <a:rPr lang="hu-HU" b="1" dirty="0"/>
              <a:t> </a:t>
            </a:r>
            <a:r>
              <a:rPr lang="hu-HU" b="1" dirty="0" err="1"/>
              <a:t>them</a:t>
            </a:r>
            <a:r>
              <a:rPr lang="hu-HU" b="1" dirty="0"/>
              <a:t>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Config</a:t>
            </a:r>
            <a:r>
              <a:rPr lang="hu-HU" dirty="0"/>
              <a:t> </a:t>
            </a:r>
            <a:r>
              <a:rPr lang="hu-HU" dirty="0" err="1"/>
              <a:t>files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Environement</a:t>
            </a:r>
            <a:r>
              <a:rPr lang="hu-HU" dirty="0"/>
              <a:t> </a:t>
            </a:r>
            <a:r>
              <a:rPr lang="hu-HU" dirty="0" err="1"/>
              <a:t>variables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Secret</a:t>
            </a:r>
            <a:r>
              <a:rPr lang="hu-HU" dirty="0"/>
              <a:t> management </a:t>
            </a:r>
            <a:r>
              <a:rPr lang="hu-HU" dirty="0" err="1"/>
              <a:t>tools</a:t>
            </a:r>
            <a:r>
              <a:rPr lang="hu-HU" dirty="0"/>
              <a:t> (</a:t>
            </a:r>
            <a:r>
              <a:rPr lang="hu-HU" dirty="0" err="1"/>
              <a:t>eg</a:t>
            </a:r>
            <a:r>
              <a:rPr lang="hu-HU" dirty="0"/>
              <a:t>. </a:t>
            </a:r>
            <a:r>
              <a:rPr lang="hu-HU" dirty="0" err="1"/>
              <a:t>Azure</a:t>
            </a:r>
            <a:r>
              <a:rPr lang="hu-HU" dirty="0"/>
              <a:t> Key </a:t>
            </a:r>
            <a:r>
              <a:rPr lang="hu-HU" dirty="0" err="1"/>
              <a:t>Vault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Docker and </a:t>
            </a:r>
            <a:r>
              <a:rPr lang="hu-HU" dirty="0" err="1"/>
              <a:t>Kubernetes</a:t>
            </a:r>
            <a:r>
              <a:rPr lang="hu-HU" dirty="0"/>
              <a:t> </a:t>
            </a:r>
            <a:r>
              <a:rPr lang="hu-HU" dirty="0" err="1"/>
              <a:t>secrets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8AA68-F37D-E72C-FC49-605452A7BBEE}"/>
              </a:ext>
            </a:extLst>
          </p:cNvPr>
          <p:cNvSpPr txBox="1"/>
          <p:nvPr/>
        </p:nvSpPr>
        <p:spPr>
          <a:xfrm>
            <a:off x="6096000" y="3877844"/>
            <a:ext cx="4848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Lets</a:t>
            </a:r>
            <a:r>
              <a:rPr lang="hu-HU" b="1" dirty="0"/>
              <a:t> </a:t>
            </a:r>
            <a:r>
              <a:rPr lang="hu-HU" b="1" dirty="0" err="1"/>
              <a:t>follow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same</a:t>
            </a:r>
            <a:r>
              <a:rPr lang="hu-HU" b="1" dirty="0"/>
              <a:t> </a:t>
            </a:r>
            <a:r>
              <a:rPr lang="hu-HU" b="1" dirty="0" err="1"/>
              <a:t>pattern</a:t>
            </a:r>
            <a:r>
              <a:rPr lang="hu-HU" b="1" dirty="0"/>
              <a:t> </a:t>
            </a:r>
            <a:r>
              <a:rPr lang="hu-HU" b="1" dirty="0" err="1"/>
              <a:t>as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FE: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endpoint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Re-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approach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manage</a:t>
            </a:r>
            <a:r>
              <a:rPr lang="hu-HU" dirty="0"/>
              <a:t> </a:t>
            </a:r>
            <a:r>
              <a:rPr lang="hu-HU" dirty="0" err="1"/>
              <a:t>secrets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!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F892C8-8D53-01DA-5950-2659FC2C17B4}"/>
              </a:ext>
            </a:extLst>
          </p:cNvPr>
          <p:cNvSpPr/>
          <p:nvPr/>
        </p:nvSpPr>
        <p:spPr>
          <a:xfrm>
            <a:off x="4463278" y="4296061"/>
            <a:ext cx="1387015" cy="3638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6264B-9C0D-906B-7B80-D0EB00C01BBC}"/>
              </a:ext>
            </a:extLst>
          </p:cNvPr>
          <p:cNvSpPr txBox="1"/>
          <p:nvPr/>
        </p:nvSpPr>
        <p:spPr>
          <a:xfrm>
            <a:off x="5698212" y="5634888"/>
            <a:ext cx="516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>
                <a:solidFill>
                  <a:srgbClr val="FFC000"/>
                </a:solidFill>
              </a:rPr>
              <a:t>Azure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  <a:r>
              <a:rPr lang="hu-HU" sz="2400" b="1" dirty="0" err="1">
                <a:solidFill>
                  <a:srgbClr val="FFC000"/>
                </a:solidFill>
              </a:rPr>
              <a:t>provides</a:t>
            </a:r>
            <a:r>
              <a:rPr lang="hu-HU" sz="2400" b="1" dirty="0">
                <a:solidFill>
                  <a:srgbClr val="FFC000"/>
                </a:solidFill>
              </a:rPr>
              <a:t> a </a:t>
            </a:r>
            <a:r>
              <a:rPr lang="hu-HU" sz="2400" b="1" dirty="0" err="1">
                <a:solidFill>
                  <a:srgbClr val="FFC000"/>
                </a:solidFill>
              </a:rPr>
              <a:t>unique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  <a:r>
              <a:rPr lang="hu-HU" sz="2400" b="1" dirty="0" err="1">
                <a:solidFill>
                  <a:srgbClr val="FFC000"/>
                </a:solidFill>
              </a:rPr>
              <a:t>solution</a:t>
            </a:r>
            <a:r>
              <a:rPr lang="hu-HU" sz="2400" b="1" dirty="0">
                <a:solidFill>
                  <a:srgbClr val="FFC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192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15_TF78884036_Win32.potx" id="{57B0A2CD-2A33-4E8F-AECD-FC6CE3BF7285}" vid="{BBC2DC80-7883-4866-9ECA-63B57FAED25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Digitális arculat</Template>
  <TotalTime>2124</TotalTime>
  <Words>857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Passwordless authentication on web</vt:lpstr>
      <vt:lpstr>Topics</vt:lpstr>
      <vt:lpstr>User to Frontend - Traditional password-protected systems</vt:lpstr>
      <vt:lpstr>User to Frontend - Passwordless alternatives in Azure (EntraID and Entra External ID)</vt:lpstr>
      <vt:lpstr>Frontend to backend – access token (JWT)</vt:lpstr>
      <vt:lpstr>Frontend to backend - Cinema / Web analogy</vt:lpstr>
      <vt:lpstr>Frontend to backend – JWT tokens</vt:lpstr>
      <vt:lpstr>Frontend to backend – JWT tokens</vt:lpstr>
      <vt:lpstr>Backend service to backend service – The traditional way</vt:lpstr>
      <vt:lpstr>Backend service to backend service – Managed Identity</vt:lpstr>
      <vt:lpstr>Backend service to backend service – Managed Identity + RBAC</vt:lpstr>
      <vt:lpstr>DEMO: Service to service</vt:lpstr>
      <vt:lpstr>Passwordless authentication on the web</vt:lpstr>
    </vt:vector>
  </TitlesOfParts>
  <Company>Carl Zeiss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Passwordless authentication on web</dc:title>
  <dc:creator>Cegledi, Laszlo [ext]</dc:creator>
  <cp:lastModifiedBy>Cegledi, Laszlo [ext]</cp:lastModifiedBy>
  <cp:revision>17</cp:revision>
  <dcterms:created xsi:type="dcterms:W3CDTF">2024-08-25T12:54:13Z</dcterms:created>
  <dcterms:modified xsi:type="dcterms:W3CDTF">2024-09-18T19:21:53Z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