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4"/>
  </p:notesMasterIdLst>
  <p:handoutMasterIdLst>
    <p:handoutMasterId r:id="rId75"/>
  </p:handoutMasterIdLst>
  <p:sldIdLst>
    <p:sldId id="579" r:id="rId2"/>
    <p:sldId id="696" r:id="rId3"/>
    <p:sldId id="576" r:id="rId4"/>
    <p:sldId id="577" r:id="rId5"/>
    <p:sldId id="654" r:id="rId6"/>
    <p:sldId id="638" r:id="rId7"/>
    <p:sldId id="583" r:id="rId8"/>
    <p:sldId id="610" r:id="rId9"/>
    <p:sldId id="560" r:id="rId10"/>
    <p:sldId id="655" r:id="rId11"/>
    <p:sldId id="698" r:id="rId12"/>
    <p:sldId id="524" r:id="rId13"/>
    <p:sldId id="699" r:id="rId14"/>
    <p:sldId id="695" r:id="rId15"/>
    <p:sldId id="672" r:id="rId16"/>
    <p:sldId id="603" r:id="rId17"/>
    <p:sldId id="590" r:id="rId18"/>
    <p:sldId id="669" r:id="rId19"/>
    <p:sldId id="592" r:id="rId20"/>
    <p:sldId id="694" r:id="rId21"/>
    <p:sldId id="657" r:id="rId22"/>
    <p:sldId id="647" r:id="rId23"/>
    <p:sldId id="648" r:id="rId24"/>
    <p:sldId id="680" r:id="rId25"/>
    <p:sldId id="681" r:id="rId26"/>
    <p:sldId id="682" r:id="rId27"/>
    <p:sldId id="683" r:id="rId28"/>
    <p:sldId id="674" r:id="rId29"/>
    <p:sldId id="675" r:id="rId30"/>
    <p:sldId id="676" r:id="rId31"/>
    <p:sldId id="661" r:id="rId32"/>
    <p:sldId id="586" r:id="rId33"/>
    <p:sldId id="700" r:id="rId34"/>
    <p:sldId id="701" r:id="rId35"/>
    <p:sldId id="600" r:id="rId36"/>
    <p:sldId id="641" r:id="rId37"/>
    <p:sldId id="671" r:id="rId38"/>
    <p:sldId id="662" r:id="rId39"/>
    <p:sldId id="609" r:id="rId40"/>
    <p:sldId id="637" r:id="rId41"/>
    <p:sldId id="608" r:id="rId42"/>
    <p:sldId id="606" r:id="rId43"/>
    <p:sldId id="666" r:id="rId44"/>
    <p:sldId id="667" r:id="rId45"/>
    <p:sldId id="607" r:id="rId46"/>
    <p:sldId id="639" r:id="rId47"/>
    <p:sldId id="651" r:id="rId48"/>
    <p:sldId id="652" r:id="rId49"/>
    <p:sldId id="653" r:id="rId50"/>
    <p:sldId id="687" r:id="rId51"/>
    <p:sldId id="688" r:id="rId52"/>
    <p:sldId id="690" r:id="rId53"/>
    <p:sldId id="633" r:id="rId54"/>
    <p:sldId id="640" r:id="rId55"/>
    <p:sldId id="702" r:id="rId56"/>
    <p:sldId id="703" r:id="rId57"/>
    <p:sldId id="704" r:id="rId58"/>
    <p:sldId id="705" r:id="rId59"/>
    <p:sldId id="706" r:id="rId60"/>
    <p:sldId id="685" r:id="rId61"/>
    <p:sldId id="686" r:id="rId62"/>
    <p:sldId id="614" r:id="rId63"/>
    <p:sldId id="558" r:id="rId64"/>
    <p:sldId id="668" r:id="rId65"/>
    <p:sldId id="642" r:id="rId66"/>
    <p:sldId id="526" r:id="rId67"/>
    <p:sldId id="567" r:id="rId68"/>
    <p:sldId id="697" r:id="rId69"/>
    <p:sldId id="613" r:id="rId70"/>
    <p:sldId id="643" r:id="rId71"/>
    <p:sldId id="691" r:id="rId72"/>
    <p:sldId id="502" r:id="rId73"/>
  </p:sldIdLst>
  <p:sldSz cx="9144000" cy="6858000" type="screen4x3"/>
  <p:notesSz cx="6858000" cy="9144000"/>
  <p:defaultTextStyle>
    <a:defPPr>
      <a:defRPr lang="zh-CN"/>
    </a:defPPr>
    <a:lvl1pPr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1pPr>
    <a:lvl2pPr marL="4572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2pPr>
    <a:lvl3pPr marL="9144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3pPr>
    <a:lvl4pPr marL="13716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4pPr>
    <a:lvl5pPr marL="18288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660066"/>
    <a:srgbClr val="FFFFFF"/>
    <a:srgbClr val="FF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2" autoAdjust="0"/>
    <p:restoredTop sz="99832" autoAdjust="0"/>
  </p:normalViewPr>
  <p:slideViewPr>
    <p:cSldViewPr>
      <p:cViewPr varScale="1">
        <p:scale>
          <a:sx n="89" d="100"/>
          <a:sy n="89" d="100"/>
        </p:scale>
        <p:origin x="-10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293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0ADBAA36-3745-4E36-84AE-30D2EC211130}" type="slidenum">
              <a:rPr lang="en-US" altLang="zh-CN"/>
              <a:pPr>
                <a:defRPr/>
              </a:pPr>
              <a:t>‹#›</a:t>
            </a:fld>
            <a:endParaRPr lang="en-US" altLang="zh-CN"/>
          </a:p>
        </p:txBody>
      </p:sp>
    </p:spTree>
    <p:extLst>
      <p:ext uri="{BB962C8B-B14F-4D97-AF65-F5344CB8AC3E}">
        <p14:creationId xmlns:p14="http://schemas.microsoft.com/office/powerpoint/2010/main" val="331914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FDABE68A-34E0-497D-8314-F8581D1A985C}" type="slidenum">
              <a:rPr lang="en-US" altLang="zh-CN"/>
              <a:pPr>
                <a:defRPr/>
              </a:pPr>
              <a:t>‹#›</a:t>
            </a:fld>
            <a:endParaRPr lang="en-US" altLang="zh-CN"/>
          </a:p>
        </p:txBody>
      </p:sp>
    </p:spTree>
    <p:extLst>
      <p:ext uri="{BB962C8B-B14F-4D97-AF65-F5344CB8AC3E}">
        <p14:creationId xmlns:p14="http://schemas.microsoft.com/office/powerpoint/2010/main" val="214357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 name="Group 3"/>
          <p:cNvGrpSpPr>
            <a:grpSpLocks/>
          </p:cNvGrpSpPr>
          <p:nvPr/>
        </p:nvGrpSpPr>
        <p:grpSpPr bwMode="auto">
          <a:xfrm>
            <a:off x="152400" y="381000"/>
            <a:ext cx="6838950" cy="3365500"/>
            <a:chOff x="664" y="1951"/>
            <a:chExt cx="4308" cy="2120"/>
          </a:xfrm>
        </p:grpSpPr>
        <p:sp>
          <p:nvSpPr>
            <p:cNvPr id="6" name="Freeform 4"/>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Freeform 6"/>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 name="Freeform 7"/>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8"/>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9"/>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10"/>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1"/>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12"/>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13"/>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14"/>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Freeform 15"/>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Freeform 16"/>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Freeform 17"/>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0" name="Freeform 18"/>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1" name="Freeform 19"/>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Freeform 20"/>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3" name="Freeform 21"/>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Freeform 22"/>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Freeform 23"/>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Freeform 24"/>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Freeform 25"/>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8" name="Freeform 26"/>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27"/>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28"/>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29"/>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30"/>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31"/>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32"/>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33"/>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34"/>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35"/>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36"/>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37"/>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38"/>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1" name="Freeform 39"/>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2" name="Freeform 40"/>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3" name="Freeform 41"/>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4" name="Freeform 42"/>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5" name="Freeform 43"/>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6" name="Freeform 44"/>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7" name="Freeform 45"/>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8" name="Freeform 46"/>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9" name="Freeform 47"/>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0" name="Freeform 48"/>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1" name="Freeform 49"/>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2" name="Freeform 50"/>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3" name="Freeform 51"/>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4" name="Freeform 52"/>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5" name="Freeform 53"/>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6" name="Freeform 54"/>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 name="Freeform 55"/>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8" name="Freeform 56"/>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9" name="Freeform 57"/>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0" name="Freeform 58"/>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 name="Freeform 59"/>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2" name="Freeform 60"/>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3" name="Freeform 61"/>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4" name="Freeform 62"/>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5" name="Freeform 63"/>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6" name="Freeform 64"/>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7" name="Freeform 65"/>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 name="Freeform 66"/>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 name="Freeform 67"/>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 name="Freeform 68"/>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 name="Freeform 69"/>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 name="Freeform 70"/>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 name="Freeform 71"/>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4" name="Freeform 72"/>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 name="Freeform 73"/>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 name="Freeform 74"/>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7" name="Freeform 75"/>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8" name="Freeform 76"/>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9" name="Freeform 77"/>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 name="Freeform 78"/>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 name="Freeform 79"/>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 name="Freeform 80"/>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3" name="Freeform 81"/>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4" name="Freeform 82"/>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 name="Freeform 83"/>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6" name="Freeform 84"/>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7" name="Freeform 85"/>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8" name="Freeform 86"/>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9" name="Freeform 87"/>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0" name="Freeform 88"/>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1" name="Freeform 89"/>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 name="Freeform 90"/>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3" name="Freeform 91"/>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4" name="Freeform 92"/>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5" name="Freeform 93"/>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6" name="Freeform 94"/>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7" name="Freeform 95"/>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8" name="Freeform 96"/>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9" name="Freeform 97"/>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0" name="Freeform 98"/>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 name="Freeform 99"/>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 name="Freeform 100"/>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3" name="Freeform 101"/>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4" name="Freeform 102"/>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5" name="Freeform 103"/>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6" name="Freeform 104"/>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7" name="Freeform 105"/>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8" name="Freeform 106"/>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9" name="Freeform 107"/>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0" name="Freeform 108"/>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1" name="Freeform 109"/>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2" name="Freeform 110"/>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 name="Freeform 111"/>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pic>
        <p:nvPicPr>
          <p:cNvPr id="114" name="Picture 115"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18" descr="artplus_nature_naturalcity42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19" descr="artplus_nature_naturalcity42_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20" descr="artplus_nature_naturalcity42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508" name="Rectangle 116"/>
          <p:cNvSpPr>
            <a:spLocks noGrp="1" noChangeArrowheads="1"/>
          </p:cNvSpPr>
          <p:nvPr>
            <p:ph type="ctrTitle"/>
          </p:nvPr>
        </p:nvSpPr>
        <p:spPr>
          <a:xfrm>
            <a:off x="304800" y="4419600"/>
            <a:ext cx="6400800" cy="1143000"/>
          </a:xfrm>
        </p:spPr>
        <p:txBody>
          <a:bodyPr/>
          <a:lstStyle>
            <a:lvl1pPr>
              <a:defRPr sz="4300">
                <a:solidFill>
                  <a:schemeClr val="bg1"/>
                </a:solidFill>
              </a:defRPr>
            </a:lvl1pPr>
          </a:lstStyle>
          <a:p>
            <a:pPr lvl="0"/>
            <a:r>
              <a:rPr lang="zh-CN" altLang="en-US" noProof="0" smtClean="0"/>
              <a:t>单击此处编辑母版标题样式</a:t>
            </a:r>
          </a:p>
        </p:txBody>
      </p:sp>
      <p:sp>
        <p:nvSpPr>
          <p:cNvPr id="443509" name="Rectangle 117"/>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pPr lvl="0"/>
            <a:r>
              <a:rPr lang="zh-CN" altLang="en-US" noProof="0" smtClean="0"/>
              <a:t>单击此处编辑母版副标题样式</a:t>
            </a:r>
          </a:p>
        </p:txBody>
      </p:sp>
      <p:sp>
        <p:nvSpPr>
          <p:cNvPr id="118" name="Rectangle 112"/>
          <p:cNvSpPr>
            <a:spLocks noGrp="1" noChangeArrowheads="1"/>
          </p:cNvSpPr>
          <p:nvPr>
            <p:ph type="dt" sz="half" idx="10"/>
          </p:nvPr>
        </p:nvSpPr>
        <p:spPr>
          <a:xfrm>
            <a:off x="304800" y="6477000"/>
            <a:ext cx="2133600" cy="168275"/>
          </a:xfrm>
        </p:spPr>
        <p:txBody>
          <a:bodyPr/>
          <a:lstStyle>
            <a:lvl1pPr>
              <a:defRPr/>
            </a:lvl1pPr>
          </a:lstStyle>
          <a:p>
            <a:pPr>
              <a:defRPr/>
            </a:pPr>
            <a:endParaRPr lang="en-US" altLang="zh-CN"/>
          </a:p>
        </p:txBody>
      </p:sp>
      <p:sp>
        <p:nvSpPr>
          <p:cNvPr id="119" name="Rectangle 113"/>
          <p:cNvSpPr>
            <a:spLocks noGrp="1" noChangeArrowheads="1"/>
          </p:cNvSpPr>
          <p:nvPr>
            <p:ph type="ftr" sz="quarter" idx="11"/>
          </p:nvPr>
        </p:nvSpPr>
        <p:spPr>
          <a:xfrm>
            <a:off x="6705600" y="6477000"/>
            <a:ext cx="2286000" cy="168275"/>
          </a:xfrm>
        </p:spPr>
        <p:txBody>
          <a:bodyPr/>
          <a:lstStyle>
            <a:lvl1pPr algn="r">
              <a:defRPr sz="1200">
                <a:solidFill>
                  <a:schemeClr val="bg1"/>
                </a:solidFill>
                <a:latin typeface="+mn-lt"/>
                <a:ea typeface="+mn-ea"/>
              </a:defRPr>
            </a:lvl1pPr>
          </a:lstStyle>
          <a:p>
            <a:pPr>
              <a:defRPr/>
            </a:pPr>
            <a:endParaRPr lang="en-US" altLang="zh-CN"/>
          </a:p>
        </p:txBody>
      </p:sp>
      <p:sp>
        <p:nvSpPr>
          <p:cNvPr id="120" name="Rectangle 114"/>
          <p:cNvSpPr>
            <a:spLocks noGrp="1" noChangeArrowheads="1"/>
          </p:cNvSpPr>
          <p:nvPr>
            <p:ph type="sldNum" sz="quarter" idx="12"/>
          </p:nvPr>
        </p:nvSpPr>
        <p:spPr>
          <a:xfrm>
            <a:off x="3657600" y="6477000"/>
            <a:ext cx="2133600" cy="168275"/>
          </a:xfrm>
        </p:spPr>
        <p:txBody>
          <a:bodyPr/>
          <a:lstStyle>
            <a:lvl1pPr algn="ctr">
              <a:defRPr/>
            </a:lvl1pPr>
          </a:lstStyle>
          <a:p>
            <a:pPr>
              <a:defRPr/>
            </a:pPr>
            <a:fld id="{E8E50930-00D7-4D45-9459-9AB51B70F56A}" type="slidenum">
              <a:rPr lang="en-US" altLang="zh-CN"/>
              <a:pPr>
                <a:defRPr/>
              </a:pPr>
              <a:t>‹#›</a:t>
            </a:fld>
            <a:endParaRPr lang="en-US" altLang="zh-CN"/>
          </a:p>
        </p:txBody>
      </p:sp>
    </p:spTree>
    <p:extLst>
      <p:ext uri="{BB962C8B-B14F-4D97-AF65-F5344CB8AC3E}">
        <p14:creationId xmlns:p14="http://schemas.microsoft.com/office/powerpoint/2010/main" val="9500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1000"/>
                                        <p:tgtEl>
                                          <p:spTgt spid="11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wipe(down)">
                                      <p:cBhvr>
                                        <p:cTn id="18" dur="500"/>
                                        <p:tgtEl>
                                          <p:spTgt spid="11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down)">
                                      <p:cBhvr>
                                        <p:cTn id="22" dur="500"/>
                                        <p:tgtEl>
                                          <p:spTgt spid="116"/>
                                        </p:tgtEl>
                                      </p:cBhvr>
                                    </p:animEffect>
                                  </p:childTnLst>
                                </p:cTn>
                              </p:par>
                              <p:par>
                                <p:cTn id="23" presetID="10" presetClass="entr" presetSubtype="0" fill="hold" nodeType="withEffect">
                                  <p:stCondLst>
                                    <p:cond delay="8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C752E00D-B855-4B23-9A29-122569CFA9ED}"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3BF65A37-ACD1-4DF4-AD48-45D5AB9CE9CF}" type="slidenum">
              <a:rPr lang="en-US" altLang="zh-CN"/>
              <a:pPr>
                <a:defRPr/>
              </a:pPr>
              <a:t>‹#›</a:t>
            </a:fld>
            <a:endParaRPr lang="en-US" altLang="zh-CN"/>
          </a:p>
        </p:txBody>
      </p:sp>
    </p:spTree>
    <p:extLst>
      <p:ext uri="{BB962C8B-B14F-4D97-AF65-F5344CB8AC3E}">
        <p14:creationId xmlns:p14="http://schemas.microsoft.com/office/powerpoint/2010/main" val="2630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3A70ECF6-3162-4E7B-960A-E631F81F1E0E}"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1776DE92-F01F-4199-8304-7F5E4D1E6910}" type="slidenum">
              <a:rPr lang="en-US" altLang="zh-CN"/>
              <a:pPr>
                <a:defRPr/>
              </a:pPr>
              <a:t>‹#›</a:t>
            </a:fld>
            <a:endParaRPr lang="en-US" altLang="zh-CN"/>
          </a:p>
        </p:txBody>
      </p:sp>
    </p:spTree>
    <p:extLst>
      <p:ext uri="{BB962C8B-B14F-4D97-AF65-F5344CB8AC3E}">
        <p14:creationId xmlns:p14="http://schemas.microsoft.com/office/powerpoint/2010/main" val="5347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8C351C1-F2DC-4CB2-93C0-8810FCC3C29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5AE36EDE-2DE2-4B7E-97AC-1310B6D17536}" type="slidenum">
              <a:rPr lang="en-US" altLang="zh-CN"/>
              <a:pPr>
                <a:defRPr/>
              </a:pPr>
              <a:t>‹#›</a:t>
            </a:fld>
            <a:endParaRPr lang="en-US" altLang="zh-CN"/>
          </a:p>
        </p:txBody>
      </p:sp>
    </p:spTree>
    <p:extLst>
      <p:ext uri="{BB962C8B-B14F-4D97-AF65-F5344CB8AC3E}">
        <p14:creationId xmlns:p14="http://schemas.microsoft.com/office/powerpoint/2010/main" val="280056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79593A6B-2F86-4674-B1E3-98573AA73004}"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EDA4E8EE-99AF-4F0B-9F3C-F299DAD7A241}" type="slidenum">
              <a:rPr lang="en-US" altLang="zh-CN"/>
              <a:pPr>
                <a:defRPr/>
              </a:pPr>
              <a:t>‹#›</a:t>
            </a:fld>
            <a:endParaRPr lang="en-US" altLang="zh-CN"/>
          </a:p>
        </p:txBody>
      </p:sp>
    </p:spTree>
    <p:extLst>
      <p:ext uri="{BB962C8B-B14F-4D97-AF65-F5344CB8AC3E}">
        <p14:creationId xmlns:p14="http://schemas.microsoft.com/office/powerpoint/2010/main" val="41564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1920CC29-DFBC-415A-AD8B-AE450F2E5A0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D6977FD3-5501-4260-941D-A74F93986BC4}" type="slidenum">
              <a:rPr lang="en-US" altLang="zh-CN"/>
              <a:pPr>
                <a:defRPr/>
              </a:pPr>
              <a:t>‹#›</a:t>
            </a:fld>
            <a:endParaRPr lang="en-US" altLang="zh-CN"/>
          </a:p>
        </p:txBody>
      </p:sp>
    </p:spTree>
    <p:extLst>
      <p:ext uri="{BB962C8B-B14F-4D97-AF65-F5344CB8AC3E}">
        <p14:creationId xmlns:p14="http://schemas.microsoft.com/office/powerpoint/2010/main" val="39671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A05AF02A-6FA2-4A09-9DF8-95A1FF1EE1B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7702DD04-CD5E-4D45-AC04-519E25805333}" type="slidenum">
              <a:rPr lang="en-US" altLang="zh-CN"/>
              <a:pPr>
                <a:defRPr/>
              </a:pPr>
              <a:t>‹#›</a:t>
            </a:fld>
            <a:endParaRPr lang="en-US" altLang="zh-CN"/>
          </a:p>
        </p:txBody>
      </p:sp>
    </p:spTree>
    <p:extLst>
      <p:ext uri="{BB962C8B-B14F-4D97-AF65-F5344CB8AC3E}">
        <p14:creationId xmlns:p14="http://schemas.microsoft.com/office/powerpoint/2010/main" val="21721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765FB75-A8D3-401A-A1B3-8290E087ED74}"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9B7CB70-943F-405C-9DAC-DA308D343D9C}" type="slidenum">
              <a:rPr lang="en-US" altLang="zh-CN"/>
              <a:pPr>
                <a:defRPr/>
              </a:pPr>
              <a:t>‹#›</a:t>
            </a:fld>
            <a:endParaRPr lang="en-US" altLang="zh-CN"/>
          </a:p>
        </p:txBody>
      </p:sp>
    </p:spTree>
    <p:extLst>
      <p:ext uri="{BB962C8B-B14F-4D97-AF65-F5344CB8AC3E}">
        <p14:creationId xmlns:p14="http://schemas.microsoft.com/office/powerpoint/2010/main" val="15757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    </a:t>
            </a:r>
            <a:fld id="{A3471504-0B38-433F-8310-7ABA8B5A004C}" type="slidenum">
              <a:rPr lang="en-US" altLang="zh-CN" sz="1200"/>
              <a:pPr>
                <a:defRPr/>
              </a:pPr>
              <a:t>‹#›</a:t>
            </a:fld>
            <a:endParaRPr lang="en-US" altLang="zh-CN" sz="1200"/>
          </a:p>
        </p:txBody>
      </p:sp>
      <p:sp>
        <p:nvSpPr>
          <p:cNvPr id="9" name="Rectangle 6"/>
          <p:cNvSpPr>
            <a:spLocks noGrp="1" noChangeArrowheads="1"/>
          </p:cNvSpPr>
          <p:nvPr>
            <p:ph type="sldNum" sz="quarter" idx="12"/>
          </p:nvPr>
        </p:nvSpPr>
        <p:spPr>
          <a:ln/>
        </p:spPr>
        <p:txBody>
          <a:bodyPr/>
          <a:lstStyle>
            <a:lvl1pPr>
              <a:defRPr/>
            </a:lvl1pPr>
          </a:lstStyle>
          <a:p>
            <a:pPr>
              <a:defRPr/>
            </a:pPr>
            <a:fld id="{980DC381-6612-4322-B7D0-C868194569E8}" type="slidenum">
              <a:rPr lang="en-US" altLang="zh-CN"/>
              <a:pPr>
                <a:defRPr/>
              </a:pPr>
              <a:t>‹#›</a:t>
            </a:fld>
            <a:endParaRPr lang="en-US" altLang="zh-CN"/>
          </a:p>
        </p:txBody>
      </p:sp>
    </p:spTree>
    <p:extLst>
      <p:ext uri="{BB962C8B-B14F-4D97-AF65-F5344CB8AC3E}">
        <p14:creationId xmlns:p14="http://schemas.microsoft.com/office/powerpoint/2010/main" val="214422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    </a:t>
            </a:r>
            <a:fld id="{0E32E275-449E-4494-A156-66669941A9DF}" type="slidenum">
              <a:rPr lang="en-US" altLang="zh-CN" sz="1200"/>
              <a:pPr>
                <a:defRPr/>
              </a:pPr>
              <a:t>‹#›</a:t>
            </a:fld>
            <a:endParaRPr lang="en-US" altLang="zh-CN" sz="1200"/>
          </a:p>
        </p:txBody>
      </p:sp>
      <p:sp>
        <p:nvSpPr>
          <p:cNvPr id="5" name="Rectangle 6"/>
          <p:cNvSpPr>
            <a:spLocks noGrp="1" noChangeArrowheads="1"/>
          </p:cNvSpPr>
          <p:nvPr>
            <p:ph type="sldNum" sz="quarter" idx="12"/>
          </p:nvPr>
        </p:nvSpPr>
        <p:spPr>
          <a:ln/>
        </p:spPr>
        <p:txBody>
          <a:bodyPr/>
          <a:lstStyle>
            <a:lvl1pPr>
              <a:defRPr/>
            </a:lvl1pPr>
          </a:lstStyle>
          <a:p>
            <a:pPr>
              <a:defRPr/>
            </a:pPr>
            <a:fld id="{62E5CF1A-2CF9-46B5-B721-EC70E4B058BC}" type="slidenum">
              <a:rPr lang="en-US" altLang="zh-CN"/>
              <a:pPr>
                <a:defRPr/>
              </a:pPr>
              <a:t>‹#›</a:t>
            </a:fld>
            <a:endParaRPr lang="en-US" altLang="zh-CN"/>
          </a:p>
        </p:txBody>
      </p:sp>
    </p:spTree>
    <p:extLst>
      <p:ext uri="{BB962C8B-B14F-4D97-AF65-F5344CB8AC3E}">
        <p14:creationId xmlns:p14="http://schemas.microsoft.com/office/powerpoint/2010/main" val="414632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    </a:t>
            </a:r>
            <a:fld id="{226026E8-0888-4B13-B995-D34EF4FBB47A}" type="slidenum">
              <a:rPr lang="en-US" altLang="zh-CN" sz="1200"/>
              <a:pPr>
                <a:defRPr/>
              </a:pPr>
              <a:t>‹#›</a:t>
            </a:fld>
            <a:endParaRPr lang="en-US" altLang="zh-CN" sz="1200"/>
          </a:p>
        </p:txBody>
      </p:sp>
      <p:sp>
        <p:nvSpPr>
          <p:cNvPr id="4" name="Rectangle 6"/>
          <p:cNvSpPr>
            <a:spLocks noGrp="1" noChangeArrowheads="1"/>
          </p:cNvSpPr>
          <p:nvPr>
            <p:ph type="sldNum" sz="quarter" idx="12"/>
          </p:nvPr>
        </p:nvSpPr>
        <p:spPr>
          <a:ln/>
        </p:spPr>
        <p:txBody>
          <a:bodyPr/>
          <a:lstStyle>
            <a:lvl1pPr>
              <a:defRPr/>
            </a:lvl1pPr>
          </a:lstStyle>
          <a:p>
            <a:pPr>
              <a:defRPr/>
            </a:pPr>
            <a:fld id="{32D0D8FC-0D3D-4D27-B429-E093D5087571}" type="slidenum">
              <a:rPr lang="en-US" altLang="zh-CN"/>
              <a:pPr>
                <a:defRPr/>
              </a:pPr>
              <a:t>‹#›</a:t>
            </a:fld>
            <a:endParaRPr lang="en-US" altLang="zh-CN"/>
          </a:p>
        </p:txBody>
      </p:sp>
    </p:spTree>
    <p:extLst>
      <p:ext uri="{BB962C8B-B14F-4D97-AF65-F5344CB8AC3E}">
        <p14:creationId xmlns:p14="http://schemas.microsoft.com/office/powerpoint/2010/main" val="336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B2BB26F3-7927-44DF-9A95-427DBE5E2DA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1FA99764-5398-44C5-BB68-20D120594B18}" type="slidenum">
              <a:rPr lang="en-US" altLang="zh-CN"/>
              <a:pPr>
                <a:defRPr/>
              </a:pPr>
              <a:t>‹#›</a:t>
            </a:fld>
            <a:endParaRPr lang="en-US" altLang="zh-CN"/>
          </a:p>
        </p:txBody>
      </p:sp>
    </p:spTree>
    <p:extLst>
      <p:ext uri="{BB962C8B-B14F-4D97-AF65-F5344CB8AC3E}">
        <p14:creationId xmlns:p14="http://schemas.microsoft.com/office/powerpoint/2010/main" val="423298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0F05A0D0-37B6-43A7-93BC-0092856BEDB6}"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45688D8-D4B3-4A59-9296-1CD33821443B}" type="slidenum">
              <a:rPr lang="en-US" altLang="zh-CN"/>
              <a:pPr>
                <a:defRPr/>
              </a:pPr>
              <a:t>‹#›</a:t>
            </a:fld>
            <a:endParaRPr lang="en-US" altLang="zh-CN"/>
          </a:p>
        </p:txBody>
      </p:sp>
    </p:spTree>
    <p:extLst>
      <p:ext uri="{BB962C8B-B14F-4D97-AF65-F5344CB8AC3E}">
        <p14:creationId xmlns:p14="http://schemas.microsoft.com/office/powerpoint/2010/main" val="257037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2372" name="Rectangle 4"/>
          <p:cNvSpPr>
            <a:spLocks noGrp="1" noChangeArrowheads="1"/>
          </p:cNvSpPr>
          <p:nvPr>
            <p:ph type="dt" sz="half" idx="2"/>
          </p:nvPr>
        </p:nvSpPr>
        <p:spPr bwMode="auto">
          <a:xfrm>
            <a:off x="457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kumimoji="0" sz="1200" b="0">
                <a:solidFill>
                  <a:schemeClr val="bg1"/>
                </a:solidFill>
                <a:effectLst/>
                <a:latin typeface="+mn-lt"/>
                <a:ea typeface="+mn-ea"/>
              </a:defRPr>
            </a:lvl1pPr>
          </a:lstStyle>
          <a:p>
            <a:pPr>
              <a:defRPr/>
            </a:pPr>
            <a:endParaRPr lang="en-US" altLang="zh-CN"/>
          </a:p>
        </p:txBody>
      </p:sp>
      <p:sp>
        <p:nvSpPr>
          <p:cNvPr id="442373" name="Rectangle 5"/>
          <p:cNvSpPr>
            <a:spLocks noGrp="1" noChangeArrowheads="1"/>
          </p:cNvSpPr>
          <p:nvPr>
            <p:ph type="ftr" sz="quarter" idx="3"/>
          </p:nvPr>
        </p:nvSpPr>
        <p:spPr bwMode="auto">
          <a:xfrm>
            <a:off x="31242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Aft>
                <a:spcPct val="0"/>
              </a:spcAft>
              <a:buClrTx/>
              <a:defRPr kumimoji="0" sz="1600" b="0">
                <a:effectLst/>
                <a:latin typeface="楷体_GB2312" pitchFamily="49" charset="-122"/>
              </a:defRPr>
            </a:lvl1pPr>
          </a:lstStyle>
          <a:p>
            <a:pPr>
              <a:defRPr/>
            </a:pPr>
            <a:r>
              <a:rPr lang="en-US" altLang="zh-CN"/>
              <a:t>    </a:t>
            </a:r>
            <a:fld id="{925C6019-7219-4116-A2CF-6E0BA069D6B6}" type="slidenum">
              <a:rPr lang="en-US" altLang="zh-CN" sz="1200"/>
              <a:pPr>
                <a:defRPr/>
              </a:pPr>
              <a:t>‹#›</a:t>
            </a:fld>
            <a:endParaRPr lang="en-US" altLang="zh-CN" sz="1200"/>
          </a:p>
        </p:txBody>
      </p:sp>
      <p:sp>
        <p:nvSpPr>
          <p:cNvPr id="442374" name="Rectangle 6"/>
          <p:cNvSpPr>
            <a:spLocks noGrp="1" noChangeArrowheads="1"/>
          </p:cNvSpPr>
          <p:nvPr>
            <p:ph type="sldNum" sz="quarter" idx="4"/>
          </p:nvPr>
        </p:nvSpPr>
        <p:spPr bwMode="auto">
          <a:xfrm>
            <a:off x="6553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kumimoji="0" sz="1200" b="0">
                <a:solidFill>
                  <a:schemeClr val="bg1"/>
                </a:solidFill>
                <a:effectLst/>
                <a:latin typeface="+mn-lt"/>
                <a:ea typeface="+mn-ea"/>
              </a:defRPr>
            </a:lvl1pPr>
          </a:lstStyle>
          <a:p>
            <a:pPr>
              <a:defRPr/>
            </a:pPr>
            <a:fld id="{4D0B176F-CFC9-4721-BEF0-EEC668429B14}" type="slidenum">
              <a:rPr lang="en-US" altLang="zh-CN"/>
              <a:pPr>
                <a:defRPr/>
              </a:pPr>
              <a:t>‹#›</a:t>
            </a:fld>
            <a:endParaRPr lang="en-US" altLang="zh-CN"/>
          </a:p>
        </p:txBody>
      </p:sp>
      <p:pic>
        <p:nvPicPr>
          <p:cNvPr id="1031" name="Picture 7" descr="artplus_nature_naturalcity42_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rtplus_nature_naturalcity42_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1"/>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07"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b="1" i="1">
          <a:solidFill>
            <a:schemeClr val="tx1"/>
          </a:solidFill>
          <a:latin typeface="+mj-lt"/>
          <a:ea typeface="+mj-ea"/>
          <a:cs typeface="+mj-cs"/>
        </a:defRPr>
      </a:lvl1pPr>
      <a:lvl2pPr algn="l" rtl="0" eaLnBrk="0" fontAlgn="base" hangingPunct="0">
        <a:spcBef>
          <a:spcPct val="0"/>
        </a:spcBef>
        <a:spcAft>
          <a:spcPct val="0"/>
        </a:spcAft>
        <a:defRPr sz="4200" b="1" i="1">
          <a:solidFill>
            <a:schemeClr val="tx1"/>
          </a:solidFill>
          <a:latin typeface="隶书" pitchFamily="49" charset="-122"/>
          <a:ea typeface="宋体" pitchFamily="2" charset="-122"/>
        </a:defRPr>
      </a:lvl2pPr>
      <a:lvl3pPr algn="l" rtl="0" eaLnBrk="0" fontAlgn="base" hangingPunct="0">
        <a:spcBef>
          <a:spcPct val="0"/>
        </a:spcBef>
        <a:spcAft>
          <a:spcPct val="0"/>
        </a:spcAft>
        <a:defRPr sz="4200" b="1" i="1">
          <a:solidFill>
            <a:schemeClr val="tx1"/>
          </a:solidFill>
          <a:latin typeface="隶书" pitchFamily="49" charset="-122"/>
          <a:ea typeface="宋体" pitchFamily="2" charset="-122"/>
        </a:defRPr>
      </a:lvl3pPr>
      <a:lvl4pPr algn="l" rtl="0" eaLnBrk="0" fontAlgn="base" hangingPunct="0">
        <a:spcBef>
          <a:spcPct val="0"/>
        </a:spcBef>
        <a:spcAft>
          <a:spcPct val="0"/>
        </a:spcAft>
        <a:defRPr sz="4200" b="1" i="1">
          <a:solidFill>
            <a:schemeClr val="tx1"/>
          </a:solidFill>
          <a:latin typeface="隶书" pitchFamily="49" charset="-122"/>
          <a:ea typeface="宋体" pitchFamily="2" charset="-122"/>
        </a:defRPr>
      </a:lvl4pPr>
      <a:lvl5pPr algn="l" rtl="0" eaLnBrk="0" fontAlgn="base" hangingPunct="0">
        <a:spcBef>
          <a:spcPct val="0"/>
        </a:spcBef>
        <a:spcAft>
          <a:spcPct val="0"/>
        </a:spcAft>
        <a:defRPr sz="4200" b="1" i="1">
          <a:solidFill>
            <a:schemeClr val="tx1"/>
          </a:solidFill>
          <a:latin typeface="隶书" pitchFamily="49" charset="-122"/>
          <a:ea typeface="宋体" pitchFamily="2" charset="-122"/>
        </a:defRPr>
      </a:lvl5pPr>
      <a:lvl6pPr marL="457200" algn="l" rtl="0" fontAlgn="base">
        <a:spcBef>
          <a:spcPct val="0"/>
        </a:spcBef>
        <a:spcAft>
          <a:spcPct val="0"/>
        </a:spcAft>
        <a:defRPr sz="4200" b="1" i="1">
          <a:solidFill>
            <a:schemeClr val="tx1"/>
          </a:solidFill>
          <a:latin typeface="隶书" pitchFamily="49" charset="-122"/>
          <a:ea typeface="宋体" pitchFamily="2" charset="-122"/>
        </a:defRPr>
      </a:lvl6pPr>
      <a:lvl7pPr marL="914400" algn="l" rtl="0" fontAlgn="base">
        <a:spcBef>
          <a:spcPct val="0"/>
        </a:spcBef>
        <a:spcAft>
          <a:spcPct val="0"/>
        </a:spcAft>
        <a:defRPr sz="4200" b="1" i="1">
          <a:solidFill>
            <a:schemeClr val="tx1"/>
          </a:solidFill>
          <a:latin typeface="隶书" pitchFamily="49" charset="-122"/>
          <a:ea typeface="宋体" pitchFamily="2" charset="-122"/>
        </a:defRPr>
      </a:lvl7pPr>
      <a:lvl8pPr marL="1371600" algn="l" rtl="0" fontAlgn="base">
        <a:spcBef>
          <a:spcPct val="0"/>
        </a:spcBef>
        <a:spcAft>
          <a:spcPct val="0"/>
        </a:spcAft>
        <a:defRPr sz="4200" b="1" i="1">
          <a:solidFill>
            <a:schemeClr val="tx1"/>
          </a:solidFill>
          <a:latin typeface="隶书" pitchFamily="49" charset="-122"/>
          <a:ea typeface="宋体" pitchFamily="2" charset="-122"/>
        </a:defRPr>
      </a:lvl8pPr>
      <a:lvl9pPr marL="1828800" algn="l" rtl="0" fontAlgn="base">
        <a:spcBef>
          <a:spcPct val="0"/>
        </a:spcBef>
        <a:spcAft>
          <a:spcPct val="0"/>
        </a:spcAft>
        <a:defRPr sz="4200" b="1" i="1">
          <a:solidFill>
            <a:schemeClr val="tx1"/>
          </a:solidFill>
          <a:latin typeface="隶书" pitchFamily="49" charset="-122"/>
          <a:ea typeface="宋体" pitchFamily="2"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3.bin"/><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5.1.swf"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67544" y="260648"/>
            <a:ext cx="8229600" cy="868363"/>
          </a:xfrm>
        </p:spPr>
        <p:txBody>
          <a:bodyPr/>
          <a:lstStyle/>
          <a:p>
            <a:r>
              <a:rPr lang="zh-CN" altLang="en-US" sz="3200" dirty="0" smtClean="0"/>
              <a:t>计算</a:t>
            </a:r>
            <a:r>
              <a:rPr lang="zh-CN" altLang="en-US" sz="3200" dirty="0"/>
              <a:t>机组成</a:t>
            </a:r>
            <a:r>
              <a:rPr lang="zh-CN" altLang="en-US" sz="3200" dirty="0" smtClean="0"/>
              <a:t>原理总复习</a:t>
            </a:r>
          </a:p>
        </p:txBody>
      </p:sp>
      <p:sp>
        <p:nvSpPr>
          <p:cNvPr id="4099" name="内容占位符 2"/>
          <p:cNvSpPr>
            <a:spLocks noGrp="1"/>
          </p:cNvSpPr>
          <p:nvPr>
            <p:ph idx="1"/>
          </p:nvPr>
        </p:nvSpPr>
        <p:spPr/>
        <p:txBody>
          <a:bodyPr/>
          <a:lstStyle/>
          <a:p>
            <a:pPr>
              <a:lnSpc>
                <a:spcPct val="120000"/>
              </a:lnSpc>
            </a:pPr>
            <a:r>
              <a:rPr lang="zh-CN" altLang="en-US" sz="2000" b="1" dirty="0" smtClean="0">
                <a:latin typeface="Times New Roman" pitchFamily="18" charset="0"/>
                <a:ea typeface="楷体" pitchFamily="49" charset="-122"/>
                <a:cs typeface="Times New Roman" pitchFamily="18" charset="0"/>
              </a:rPr>
              <a:t>期末考试试卷题型分布：</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en-US" altLang="zh-CN" sz="2000" b="1" dirty="0" smtClean="0">
                <a:latin typeface="Times New Roman" pitchFamily="18" charset="0"/>
                <a:ea typeface="楷体" pitchFamily="49" charset="-122"/>
                <a:cs typeface="Times New Roman" pitchFamily="18" charset="0"/>
              </a:rPr>
              <a:t>1</a:t>
            </a:r>
            <a:r>
              <a:rPr lang="en-US" altLang="zh-CN" sz="2000" b="1" dirty="0">
                <a:latin typeface="Times New Roman" pitchFamily="18" charset="0"/>
                <a:ea typeface="楷体" pitchFamily="49" charset="-122"/>
                <a:cs typeface="Times New Roman" pitchFamily="18" charset="0"/>
              </a:rPr>
              <a:t>.  </a:t>
            </a:r>
            <a:r>
              <a:rPr lang="zh-CN" altLang="zh-CN" sz="2000" b="1" dirty="0">
                <a:latin typeface="Times New Roman" pitchFamily="18" charset="0"/>
                <a:ea typeface="楷体" pitchFamily="49" charset="-122"/>
                <a:cs typeface="Times New Roman" pitchFamily="18" charset="0"/>
              </a:rPr>
              <a:t>单项选择题（本大题共</a:t>
            </a:r>
            <a:r>
              <a:rPr lang="en-US" altLang="zh-CN" sz="2000" b="1" dirty="0">
                <a:latin typeface="Times New Roman" pitchFamily="18" charset="0"/>
                <a:ea typeface="楷体" pitchFamily="49" charset="-122"/>
                <a:cs typeface="Times New Roman" pitchFamily="18" charset="0"/>
              </a:rPr>
              <a:t>8</a:t>
            </a:r>
            <a:r>
              <a:rPr lang="zh-CN" altLang="zh-CN" sz="2000" b="1" dirty="0">
                <a:latin typeface="Times New Roman" pitchFamily="18" charset="0"/>
                <a:ea typeface="楷体" pitchFamily="49" charset="-122"/>
                <a:cs typeface="Times New Roman" pitchFamily="18" charset="0"/>
              </a:rPr>
              <a:t>小题，每小题</a:t>
            </a: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分，共</a:t>
            </a:r>
            <a:r>
              <a:rPr lang="en-US" altLang="zh-CN" sz="2000" b="1" dirty="0">
                <a:latin typeface="Times New Roman" pitchFamily="18" charset="0"/>
                <a:ea typeface="楷体" pitchFamily="49" charset="-122"/>
                <a:cs typeface="Times New Roman" pitchFamily="18" charset="0"/>
              </a:rPr>
              <a:t>16</a:t>
            </a:r>
            <a:r>
              <a:rPr lang="zh-CN" altLang="zh-CN" sz="2000" b="1" dirty="0">
                <a:latin typeface="Times New Roman" pitchFamily="18" charset="0"/>
                <a:ea typeface="楷体" pitchFamily="49" charset="-122"/>
                <a:cs typeface="Times New Roman" pitchFamily="18" charset="0"/>
              </a:rPr>
              <a:t>分）</a:t>
            </a:r>
            <a:endParaRPr lang="en-US" altLang="zh-CN" sz="2000" b="1" dirty="0">
              <a:latin typeface="Times New Roman" pitchFamily="18" charset="0"/>
              <a:ea typeface="楷体" pitchFamily="49" charset="-122"/>
              <a:cs typeface="Times New Roman" pitchFamily="18" charset="0"/>
            </a:endParaRPr>
          </a:p>
          <a:p>
            <a:pPr lvl="1">
              <a:lnSpc>
                <a:spcPct val="120000"/>
              </a:lnSpc>
            </a:pPr>
            <a:r>
              <a:rPr lang="en-US" altLang="zh-CN" sz="2000" b="1" dirty="0">
                <a:latin typeface="Times New Roman" pitchFamily="18" charset="0"/>
                <a:ea typeface="楷体" pitchFamily="49" charset="-122"/>
                <a:cs typeface="Times New Roman" pitchFamily="18" charset="0"/>
              </a:rPr>
              <a:t>2.  </a:t>
            </a:r>
            <a:r>
              <a:rPr lang="zh-CN" altLang="zh-CN" sz="2000" b="1" dirty="0">
                <a:latin typeface="Times New Roman" pitchFamily="18" charset="0"/>
                <a:ea typeface="楷体" pitchFamily="49" charset="-122"/>
                <a:cs typeface="Times New Roman" pitchFamily="18" charset="0"/>
              </a:rPr>
              <a:t>填空题（本大题共</a:t>
            </a:r>
            <a:r>
              <a:rPr lang="en-US" altLang="zh-CN" sz="2000" b="1" dirty="0">
                <a:latin typeface="Times New Roman" pitchFamily="18" charset="0"/>
                <a:ea typeface="楷体" pitchFamily="49" charset="-122"/>
                <a:cs typeface="Times New Roman" pitchFamily="18" charset="0"/>
              </a:rPr>
              <a:t>10</a:t>
            </a:r>
            <a:r>
              <a:rPr lang="zh-CN" altLang="zh-CN" sz="2000" b="1" dirty="0">
                <a:latin typeface="Times New Roman" pitchFamily="18" charset="0"/>
                <a:ea typeface="楷体" pitchFamily="49" charset="-122"/>
                <a:cs typeface="Times New Roman" pitchFamily="18" charset="0"/>
              </a:rPr>
              <a:t>空，每空</a:t>
            </a: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分，共</a:t>
            </a:r>
            <a:r>
              <a:rPr lang="en-US" altLang="zh-CN" sz="2000" b="1" dirty="0">
                <a:latin typeface="Times New Roman" pitchFamily="18" charset="0"/>
                <a:ea typeface="楷体" pitchFamily="49" charset="-122"/>
                <a:cs typeface="Times New Roman" pitchFamily="18" charset="0"/>
              </a:rPr>
              <a:t>20</a:t>
            </a:r>
            <a:r>
              <a:rPr lang="zh-CN" altLang="zh-CN" sz="2000" b="1" dirty="0">
                <a:latin typeface="Times New Roman" pitchFamily="18" charset="0"/>
                <a:ea typeface="楷体" pitchFamily="49" charset="-122"/>
                <a:cs typeface="Times New Roman" pitchFamily="18" charset="0"/>
              </a:rPr>
              <a:t>分）</a:t>
            </a:r>
          </a:p>
          <a:p>
            <a:pPr lvl="1">
              <a:lnSpc>
                <a:spcPct val="120000"/>
              </a:lnSpc>
            </a:pPr>
            <a:r>
              <a:rPr lang="en-US" altLang="zh-CN" sz="2000" b="1" dirty="0">
                <a:latin typeface="Times New Roman" pitchFamily="18" charset="0"/>
                <a:ea typeface="楷体" pitchFamily="49" charset="-122"/>
                <a:cs typeface="Times New Roman" pitchFamily="18" charset="0"/>
              </a:rPr>
              <a:t>3.  </a:t>
            </a:r>
            <a:r>
              <a:rPr lang="zh-CN" altLang="zh-CN" sz="2000" b="1" dirty="0">
                <a:latin typeface="Times New Roman" pitchFamily="18" charset="0"/>
                <a:ea typeface="楷体" pitchFamily="49" charset="-122"/>
                <a:cs typeface="Times New Roman" pitchFamily="18" charset="0"/>
              </a:rPr>
              <a:t>问答题（本大题共</a:t>
            </a:r>
            <a:r>
              <a:rPr lang="en-US" altLang="zh-CN" sz="2000" b="1" dirty="0">
                <a:latin typeface="Times New Roman" pitchFamily="18" charset="0"/>
                <a:ea typeface="楷体" pitchFamily="49" charset="-122"/>
                <a:cs typeface="Times New Roman" pitchFamily="18" charset="0"/>
              </a:rPr>
              <a:t>4</a:t>
            </a:r>
            <a:r>
              <a:rPr lang="zh-CN" altLang="zh-CN" sz="2000" b="1" dirty="0">
                <a:latin typeface="Times New Roman" pitchFamily="18" charset="0"/>
                <a:ea typeface="楷体" pitchFamily="49" charset="-122"/>
                <a:cs typeface="Times New Roman" pitchFamily="18" charset="0"/>
              </a:rPr>
              <a:t>小题，每小题</a:t>
            </a:r>
            <a:r>
              <a:rPr lang="en-US" altLang="zh-CN" sz="2000" b="1" dirty="0">
                <a:latin typeface="Times New Roman" pitchFamily="18" charset="0"/>
                <a:ea typeface="楷体" pitchFamily="49" charset="-122"/>
                <a:cs typeface="Times New Roman" pitchFamily="18" charset="0"/>
              </a:rPr>
              <a:t>8</a:t>
            </a:r>
            <a:r>
              <a:rPr lang="zh-CN" altLang="zh-CN" sz="2000" b="1" dirty="0">
                <a:latin typeface="Times New Roman" pitchFamily="18" charset="0"/>
                <a:ea typeface="楷体" pitchFamily="49" charset="-122"/>
                <a:cs typeface="Times New Roman" pitchFamily="18" charset="0"/>
              </a:rPr>
              <a:t>分，</a:t>
            </a:r>
            <a:r>
              <a:rPr lang="zh-CN" altLang="zh-CN"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32</a:t>
            </a:r>
            <a:r>
              <a:rPr lang="zh-CN" altLang="zh-CN" sz="2000" b="1" dirty="0" smtClean="0">
                <a:latin typeface="Times New Roman" pitchFamily="18" charset="0"/>
                <a:ea typeface="楷体" pitchFamily="49" charset="-122"/>
                <a:cs typeface="Times New Roman" pitchFamily="18" charset="0"/>
              </a:rPr>
              <a:t>分</a:t>
            </a:r>
            <a:r>
              <a:rPr lang="zh-CN" altLang="zh-CN"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lvl="1">
              <a:lnSpc>
                <a:spcPct val="120000"/>
              </a:lnSpc>
            </a:pPr>
            <a:r>
              <a:rPr lang="en-US" altLang="zh-CN" sz="2000" b="1" dirty="0">
                <a:latin typeface="Times New Roman" pitchFamily="18" charset="0"/>
                <a:ea typeface="楷体" pitchFamily="49" charset="-122"/>
                <a:cs typeface="Times New Roman" pitchFamily="18" charset="0"/>
              </a:rPr>
              <a:t>4.  </a:t>
            </a:r>
            <a:r>
              <a:rPr lang="zh-CN" altLang="zh-CN" sz="2000" b="1" dirty="0">
                <a:latin typeface="Times New Roman" pitchFamily="18" charset="0"/>
                <a:ea typeface="楷体" pitchFamily="49" charset="-122"/>
                <a:cs typeface="Times New Roman" pitchFamily="18" charset="0"/>
              </a:rPr>
              <a:t>综合应用题（本大题共</a:t>
            </a:r>
            <a:r>
              <a:rPr lang="en-US" altLang="zh-CN" sz="2000" b="1" dirty="0">
                <a:latin typeface="Times New Roman" pitchFamily="18" charset="0"/>
                <a:ea typeface="楷体" pitchFamily="49" charset="-122"/>
                <a:cs typeface="Times New Roman" pitchFamily="18" charset="0"/>
              </a:rPr>
              <a:t>4</a:t>
            </a:r>
            <a:r>
              <a:rPr lang="zh-CN" altLang="zh-CN" sz="2000" b="1" dirty="0">
                <a:latin typeface="Times New Roman" pitchFamily="18" charset="0"/>
                <a:ea typeface="楷体" pitchFamily="49" charset="-122"/>
                <a:cs typeface="Times New Roman" pitchFamily="18" charset="0"/>
              </a:rPr>
              <a:t>小题，每小题</a:t>
            </a:r>
            <a:r>
              <a:rPr lang="en-US" altLang="zh-CN" sz="2000" b="1" dirty="0">
                <a:latin typeface="Times New Roman" pitchFamily="18" charset="0"/>
                <a:ea typeface="楷体" pitchFamily="49" charset="-122"/>
                <a:cs typeface="Times New Roman" pitchFamily="18" charset="0"/>
              </a:rPr>
              <a:t>8</a:t>
            </a:r>
            <a:r>
              <a:rPr lang="zh-CN" altLang="zh-CN" sz="2000" b="1" dirty="0">
                <a:latin typeface="Times New Roman" pitchFamily="18" charset="0"/>
                <a:ea typeface="楷体" pitchFamily="49" charset="-122"/>
                <a:cs typeface="Times New Roman" pitchFamily="18" charset="0"/>
              </a:rPr>
              <a:t>分，</a:t>
            </a:r>
            <a:r>
              <a:rPr lang="zh-CN" altLang="zh-CN"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32</a:t>
            </a:r>
            <a:r>
              <a:rPr lang="zh-CN" altLang="zh-CN" sz="2000" b="1" dirty="0" smtClean="0">
                <a:latin typeface="Times New Roman" pitchFamily="18" charset="0"/>
                <a:ea typeface="楷体" pitchFamily="49" charset="-122"/>
                <a:cs typeface="Times New Roman" pitchFamily="18" charset="0"/>
              </a:rPr>
              <a:t>分）</a:t>
            </a:r>
            <a:endParaRPr lang="zh-CN" altLang="en-US" sz="2000" b="1" dirty="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1</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第三章 系统总线</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总线</a:t>
            </a:r>
            <a:r>
              <a:rPr lang="zh-CN" altLang="en-US" sz="2000" b="1" dirty="0" smtClean="0">
                <a:latin typeface="Times New Roman" pitchFamily="18" charset="0"/>
                <a:ea typeface="楷体" pitchFamily="49" charset="-122"/>
                <a:cs typeface="Times New Roman" pitchFamily="18" charset="0"/>
              </a:rPr>
              <a:t>宽度：数据总线</a:t>
            </a:r>
            <a:r>
              <a:rPr lang="zh-CN" altLang="en-US" sz="2000" b="1" dirty="0">
                <a:latin typeface="Times New Roman" pitchFamily="18" charset="0"/>
                <a:ea typeface="楷体" pitchFamily="49" charset="-122"/>
                <a:cs typeface="Times New Roman" pitchFamily="18" charset="0"/>
              </a:rPr>
              <a:t>的根</a:t>
            </a:r>
            <a:r>
              <a:rPr lang="zh-CN" altLang="en-US" sz="2000" b="1" dirty="0" smtClean="0">
                <a:latin typeface="Times New Roman" pitchFamily="18" charset="0"/>
                <a:ea typeface="楷体" pitchFamily="49" charset="-122"/>
                <a:cs typeface="Times New Roman" pitchFamily="18" charset="0"/>
              </a:rPr>
              <a:t>数</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总线时钟频率：总线工作的时钟频率，即单位时间内发出的脉冲数</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总线带宽：通常</a:t>
            </a:r>
            <a:r>
              <a:rPr lang="zh-CN" altLang="en-US" sz="2000" b="1" dirty="0">
                <a:latin typeface="Times New Roman" pitchFamily="18" charset="0"/>
                <a:ea typeface="楷体" pitchFamily="49" charset="-122"/>
                <a:cs typeface="Times New Roman" pitchFamily="18" charset="0"/>
              </a:rPr>
              <a:t>指总线所能达到的最高数据传输率，单位是</a:t>
            </a:r>
            <a:r>
              <a:rPr lang="en-US" altLang="zh-CN" sz="2000" b="1" dirty="0" smtClean="0">
                <a:latin typeface="Times New Roman" pitchFamily="18" charset="0"/>
                <a:ea typeface="楷体" pitchFamily="49" charset="-122"/>
                <a:cs typeface="Times New Roman" pitchFamily="18" charset="0"/>
              </a:rPr>
              <a:t>BPS</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每秒传送字节数）</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计算公式：</a:t>
            </a:r>
            <a:r>
              <a:rPr lang="en-US" altLang="zh-CN" sz="2000" b="1" dirty="0" err="1" smtClean="0">
                <a:latin typeface="Times New Roman" pitchFamily="18" charset="0"/>
                <a:ea typeface="楷体" pitchFamily="49" charset="-122"/>
                <a:cs typeface="Times New Roman" pitchFamily="18" charset="0"/>
              </a:rPr>
              <a:t>Dr</a:t>
            </a: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D×f</a:t>
            </a:r>
            <a:r>
              <a:rPr lang="en-US" altLang="zh-CN" sz="2000" b="1" dirty="0" smtClean="0">
                <a:latin typeface="Times New Roman" pitchFamily="18" charset="0"/>
                <a:ea typeface="楷体" pitchFamily="49" charset="-122"/>
                <a:cs typeface="Times New Roman" pitchFamily="18" charset="0"/>
              </a:rPr>
              <a:t>/N</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a:t>
            </a:r>
            <a:r>
              <a:rPr lang="zh-CN" altLang="en-US" sz="2000" b="1" dirty="0" smtClean="0">
                <a:latin typeface="Times New Roman" pitchFamily="18" charset="0"/>
                <a:ea typeface="楷体" pitchFamily="49" charset="-122"/>
                <a:cs typeface="Times New Roman" pitchFamily="18" charset="0"/>
              </a:rPr>
              <a:t>：数据</a:t>
            </a:r>
            <a:r>
              <a:rPr lang="zh-CN" altLang="en-US" sz="2000" b="1" dirty="0">
                <a:latin typeface="Times New Roman" pitchFamily="18" charset="0"/>
                <a:ea typeface="楷体" pitchFamily="49" charset="-122"/>
                <a:cs typeface="Times New Roman" pitchFamily="18" charset="0"/>
              </a:rPr>
              <a:t>宽度；</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f</a:t>
            </a:r>
            <a:r>
              <a:rPr lang="zh-CN" altLang="en-US" sz="2000" b="1" dirty="0" smtClean="0">
                <a:latin typeface="Times New Roman" pitchFamily="18" charset="0"/>
                <a:ea typeface="楷体" pitchFamily="49" charset="-122"/>
                <a:cs typeface="Times New Roman" pitchFamily="18" charset="0"/>
              </a:rPr>
              <a:t>：总线</a:t>
            </a:r>
            <a:r>
              <a:rPr lang="zh-CN" altLang="en-US" sz="2000" b="1" dirty="0">
                <a:latin typeface="Times New Roman" pitchFamily="18" charset="0"/>
                <a:ea typeface="楷体" pitchFamily="49" charset="-122"/>
                <a:cs typeface="Times New Roman" pitchFamily="18" charset="0"/>
              </a:rPr>
              <a:t>时钟频率；</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N</a:t>
            </a:r>
            <a:r>
              <a:rPr lang="zh-CN" altLang="en-US" sz="2000" b="1" dirty="0" smtClean="0">
                <a:latin typeface="Times New Roman" pitchFamily="18" charset="0"/>
                <a:ea typeface="楷体" pitchFamily="49" charset="-122"/>
                <a:cs typeface="Times New Roman" pitchFamily="18" charset="0"/>
              </a:rPr>
              <a:t>：完成</a:t>
            </a:r>
            <a:r>
              <a:rPr lang="zh-CN" altLang="en-US" sz="2000" b="1" dirty="0">
                <a:latin typeface="Times New Roman" pitchFamily="18" charset="0"/>
                <a:ea typeface="楷体" pitchFamily="49" charset="-122"/>
                <a:cs typeface="Times New Roman" pitchFamily="18" charset="0"/>
              </a:rPr>
              <a:t>一次数据传送所需的时钟周期数</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某</a:t>
            </a:r>
            <a:r>
              <a:rPr lang="zh-CN" altLang="en-US" sz="2000" b="1" dirty="0">
                <a:latin typeface="Times New Roman" pitchFamily="18" charset="0"/>
                <a:ea typeface="楷体" pitchFamily="49" charset="-122"/>
                <a:cs typeface="Times New Roman" pitchFamily="18" charset="0"/>
              </a:rPr>
              <a:t>总线在一个总线周期中并行传送</a:t>
            </a:r>
            <a:r>
              <a:rPr lang="en-US" altLang="zh-CN" sz="2000" b="1" dirty="0">
                <a:latin typeface="Times New Roman" pitchFamily="18" charset="0"/>
                <a:ea typeface="楷体" pitchFamily="49" charset="-122"/>
                <a:cs typeface="Times New Roman" pitchFamily="18" charset="0"/>
              </a:rPr>
              <a:t>4</a:t>
            </a:r>
            <a:r>
              <a:rPr lang="zh-CN" altLang="en-US" sz="2000" b="1" dirty="0">
                <a:latin typeface="Times New Roman" pitchFamily="18" charset="0"/>
                <a:ea typeface="楷体" pitchFamily="49" charset="-122"/>
                <a:cs typeface="Times New Roman" pitchFamily="18" charset="0"/>
              </a:rPr>
              <a:t>个字节的数据，假设一个总线周期等于一个总线时钟周期，总线时钟频率为</a:t>
            </a:r>
            <a:r>
              <a:rPr lang="en-US" altLang="zh-CN" sz="2000" b="1" dirty="0">
                <a:latin typeface="Times New Roman" pitchFamily="18" charset="0"/>
                <a:ea typeface="楷体" pitchFamily="49" charset="-122"/>
                <a:cs typeface="Times New Roman" pitchFamily="18" charset="0"/>
              </a:rPr>
              <a:t>33MHz</a:t>
            </a:r>
            <a:r>
              <a:rPr lang="zh-CN" altLang="en-US" sz="2000" b="1" dirty="0">
                <a:latin typeface="Times New Roman" pitchFamily="18" charset="0"/>
                <a:ea typeface="楷体" pitchFamily="49" charset="-122"/>
                <a:cs typeface="Times New Roman" pitchFamily="18" charset="0"/>
              </a:rPr>
              <a:t>，则总线带宽</a:t>
            </a:r>
            <a:r>
              <a:rPr lang="en-US" altLang="zh-CN" sz="2000" b="1" dirty="0" err="1">
                <a:latin typeface="Times New Roman" pitchFamily="18" charset="0"/>
                <a:ea typeface="楷体" pitchFamily="49" charset="-122"/>
                <a:cs typeface="Times New Roman" pitchFamily="18" charset="0"/>
                <a:sym typeface="Wingdings" pitchFamily="2" charset="2"/>
              </a:rPr>
              <a:t>Dr</a:t>
            </a:r>
            <a:r>
              <a:rPr lang="en-US" altLang="zh-CN" sz="2000" b="1" dirty="0">
                <a:latin typeface="Times New Roman" pitchFamily="18" charset="0"/>
                <a:ea typeface="楷体" pitchFamily="49" charset="-122"/>
                <a:cs typeface="Times New Roman" pitchFamily="18" charset="0"/>
                <a:sym typeface="Wingdings" pitchFamily="2" charset="2"/>
              </a:rPr>
              <a:t>=</a:t>
            </a:r>
            <a:r>
              <a:rPr lang="en-US" altLang="zh-CN" sz="2000" b="1" dirty="0" err="1">
                <a:latin typeface="Times New Roman" pitchFamily="18" charset="0"/>
                <a:ea typeface="楷体" pitchFamily="49" charset="-122"/>
                <a:cs typeface="Times New Roman" pitchFamily="18" charset="0"/>
                <a:sym typeface="Wingdings" pitchFamily="2" charset="2"/>
              </a:rPr>
              <a:t>D</a:t>
            </a:r>
            <a:r>
              <a:rPr lang="en-US" altLang="zh-CN" sz="2000" b="1" dirty="0" err="1">
                <a:latin typeface="Times New Roman" pitchFamily="18" charset="0"/>
                <a:ea typeface="楷体" pitchFamily="49" charset="-122"/>
                <a:cs typeface="Times New Roman" pitchFamily="18" charset="0"/>
                <a:sym typeface="Symbol" pitchFamily="18" charset="2"/>
              </a:rPr>
              <a:t></a:t>
            </a:r>
            <a:r>
              <a:rPr lang="en-US" altLang="zh-CN" sz="2000" b="1" dirty="0" err="1" smtClean="0">
                <a:latin typeface="Times New Roman" pitchFamily="18" charset="0"/>
                <a:ea typeface="楷体" pitchFamily="49" charset="-122"/>
                <a:cs typeface="Times New Roman" pitchFamily="18" charset="0"/>
                <a:sym typeface="Symbol" pitchFamily="18" charset="2"/>
              </a:rPr>
              <a:t>f</a:t>
            </a:r>
            <a:r>
              <a:rPr lang="en-US" altLang="zh-CN" sz="2000" b="1" dirty="0" smtClean="0">
                <a:latin typeface="Times New Roman" pitchFamily="18" charset="0"/>
                <a:ea typeface="楷体" pitchFamily="49" charset="-122"/>
                <a:cs typeface="Times New Roman" pitchFamily="18" charset="0"/>
                <a:sym typeface="Symbol" pitchFamily="18" charset="2"/>
              </a:rPr>
              <a:t>/N</a:t>
            </a:r>
            <a:r>
              <a:rPr lang="en-US" altLang="zh-CN" sz="2000" b="1" dirty="0" smtClean="0">
                <a:latin typeface="Times New Roman" pitchFamily="18" charset="0"/>
                <a:ea typeface="楷体" pitchFamily="49" charset="-122"/>
                <a:cs typeface="Times New Roman" pitchFamily="18" charset="0"/>
                <a:sym typeface="Wingdings" pitchFamily="2" charset="2"/>
              </a:rPr>
              <a:t> </a:t>
            </a:r>
            <a:r>
              <a:rPr lang="en-US" altLang="zh-CN" sz="2000" b="1" dirty="0">
                <a:latin typeface="Times New Roman" pitchFamily="18" charset="0"/>
                <a:ea typeface="楷体" pitchFamily="49" charset="-122"/>
                <a:cs typeface="Times New Roman" pitchFamily="18" charset="0"/>
                <a:sym typeface="Wingdings" pitchFamily="2" charset="2"/>
              </a:rPr>
              <a:t>=</a:t>
            </a:r>
            <a:r>
              <a:rPr lang="en-US" altLang="zh-CN" sz="2000" b="1" dirty="0" smtClean="0">
                <a:latin typeface="Times New Roman" pitchFamily="18" charset="0"/>
                <a:ea typeface="楷体" pitchFamily="49" charset="-122"/>
                <a:cs typeface="Times New Roman" pitchFamily="18" charset="0"/>
                <a:sym typeface="Wingdings" pitchFamily="2" charset="2"/>
              </a:rPr>
              <a:t>4B</a:t>
            </a:r>
            <a:r>
              <a:rPr lang="en-US" altLang="zh-CN" sz="2000" b="1" dirty="0" smtClean="0">
                <a:latin typeface="Times New Roman" pitchFamily="18" charset="0"/>
                <a:ea typeface="楷体" pitchFamily="49" charset="-122"/>
                <a:cs typeface="Times New Roman" pitchFamily="18" charset="0"/>
                <a:sym typeface="Symbol" pitchFamily="18" charset="2"/>
              </a:rPr>
              <a:t>33MHz =132MBPS</a:t>
            </a:r>
            <a:endParaRPr lang="zh-CN" altLang="en-US" sz="2000" dirty="0">
              <a:latin typeface="Times New Roman" pitchFamily="18" charset="0"/>
              <a:cs typeface="Times New Roman"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10</a:t>
            </a:fld>
            <a:endParaRPr lang="en-US" altLang="zh-CN" sz="1200"/>
          </a:p>
        </p:txBody>
      </p:sp>
    </p:spTree>
    <p:extLst>
      <p:ext uri="{BB962C8B-B14F-4D97-AF65-F5344CB8AC3E}">
        <p14:creationId xmlns:p14="http://schemas.microsoft.com/office/powerpoint/2010/main" val="353296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第三章 系统总线</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楷体" pitchFamily="49" charset="-122"/>
                <a:ea typeface="楷体" pitchFamily="49" charset="-122"/>
              </a:rPr>
              <a:t>流行的总线标准</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ISA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EISA</a:t>
            </a:r>
            <a:r>
              <a:rPr lang="zh-CN" altLang="en-US" sz="2000" b="1" dirty="0" smtClean="0">
                <a:latin typeface="楷体" pitchFamily="49" charset="-122"/>
                <a:ea typeface="楷体" pitchFamily="49" charset="-122"/>
              </a:rPr>
              <a:t>总线：扩展工业标准体系结构总线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VESA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视频电子标准</a:t>
            </a:r>
            <a:r>
              <a:rPr lang="zh-CN" altLang="en-US" sz="2000" b="1" dirty="0" smtClean="0">
                <a:latin typeface="楷体" pitchFamily="49" charset="-122"/>
                <a:ea typeface="楷体" pitchFamily="49" charset="-122"/>
              </a:rPr>
              <a:t>协会</a:t>
            </a:r>
            <a:r>
              <a:rPr lang="zh-CN" altLang="en-US" sz="2000" b="1" dirty="0">
                <a:latin typeface="楷体" pitchFamily="49" charset="-122"/>
                <a:ea typeface="楷体" pitchFamily="49" charset="-122"/>
              </a:rPr>
              <a:t>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PCI</a:t>
            </a:r>
            <a:r>
              <a:rPr lang="zh-CN" altLang="en-US" sz="2000" b="1" dirty="0" smtClean="0">
                <a:latin typeface="楷体" pitchFamily="49" charset="-122"/>
                <a:ea typeface="楷体" pitchFamily="49" charset="-122"/>
              </a:rPr>
              <a:t>总线：外围设备互连总线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AGP</a:t>
            </a:r>
            <a:r>
              <a:rPr lang="zh-CN" altLang="en-US" sz="2000" b="1" dirty="0">
                <a:latin typeface="楷体" pitchFamily="49" charset="-122"/>
                <a:ea typeface="楷体" pitchFamily="49" charset="-122"/>
              </a:rPr>
              <a:t>总线：加速图形</a:t>
            </a:r>
            <a:r>
              <a:rPr lang="zh-CN" altLang="en-US" sz="2000" b="1" dirty="0" smtClean="0">
                <a:latin typeface="楷体" pitchFamily="49" charset="-122"/>
                <a:ea typeface="楷体" pitchFamily="49" charset="-122"/>
              </a:rPr>
              <a:t>端口总线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RS232</a:t>
            </a:r>
            <a:r>
              <a:rPr lang="zh-CN" altLang="en-US" sz="2000" b="1" dirty="0" smtClean="0">
                <a:latin typeface="楷体" pitchFamily="49" charset="-122"/>
                <a:ea typeface="楷体" pitchFamily="49" charset="-122"/>
              </a:rPr>
              <a:t>总线：串行通信总线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USB</a:t>
            </a:r>
            <a:r>
              <a:rPr lang="zh-CN" altLang="en-US" sz="2000" b="1" dirty="0">
                <a:latin typeface="楷体" pitchFamily="49" charset="-122"/>
                <a:ea typeface="楷体" pitchFamily="49" charset="-122"/>
              </a:rPr>
              <a:t>总线：通用串行总线</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11</a:t>
            </a:fld>
            <a:endParaRPr lang="en-US" altLang="zh-CN" sz="1200"/>
          </a:p>
        </p:txBody>
      </p:sp>
    </p:spTree>
    <p:extLst>
      <p:ext uri="{BB962C8B-B14F-4D97-AF65-F5344CB8AC3E}">
        <p14:creationId xmlns:p14="http://schemas.microsoft.com/office/powerpoint/2010/main" val="180765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E2177DD-3184-4F09-B9FC-F1829069D5D8}" type="slidenum">
              <a:rPr lang="en-US" altLang="zh-CN" sz="1200" smtClean="0">
                <a:latin typeface="楷体_GB2312" pitchFamily="49" charset="-122"/>
                <a:ea typeface="楷体_GB2312" pitchFamily="49" charset="-122"/>
              </a:rPr>
              <a:pPr eaLnBrk="1" hangingPunct="1">
                <a:spcBef>
                  <a:spcPct val="0"/>
                </a:spcBef>
                <a:buClrTx/>
                <a:buFontTx/>
                <a:buNone/>
              </a:pPr>
              <a:t>12</a:t>
            </a:fld>
            <a:endParaRPr lang="en-US" altLang="zh-CN" sz="1200" smtClean="0">
              <a:latin typeface="楷体_GB2312" pitchFamily="49" charset="-122"/>
              <a:ea typeface="楷体_GB2312" pitchFamily="49" charset="-122"/>
            </a:endParaRPr>
          </a:p>
        </p:txBody>
      </p:sp>
      <p:sp>
        <p:nvSpPr>
          <p:cNvPr id="19459" name="Rectangle 2"/>
          <p:cNvSpPr>
            <a:spLocks noGrp="1" noChangeArrowheads="1"/>
          </p:cNvSpPr>
          <p:nvPr>
            <p:ph type="title"/>
          </p:nvPr>
        </p:nvSpPr>
        <p:spPr/>
        <p:txBody>
          <a:bodyPr/>
          <a:lstStyle/>
          <a:p>
            <a:pPr eaLnBrk="1" hangingPunct="1"/>
            <a:r>
              <a:rPr lang="zh-CN" altLang="en-US" sz="3200" smtClean="0"/>
              <a:t>第四章 存储器</a:t>
            </a:r>
          </a:p>
        </p:txBody>
      </p:sp>
      <p:sp>
        <p:nvSpPr>
          <p:cNvPr id="19460" name="Rectangle 3"/>
          <p:cNvSpPr>
            <a:spLocks noGrp="1" noChangeArrowheads="1"/>
          </p:cNvSpPr>
          <p:nvPr>
            <p:ph type="body" idx="1"/>
          </p:nvPr>
        </p:nvSpPr>
        <p:spPr>
          <a:xfrm>
            <a:off x="468313" y="1268413"/>
            <a:ext cx="8229600" cy="5029200"/>
          </a:xfrm>
        </p:spPr>
        <p:txBody>
          <a:bodyPr/>
          <a:lstStyle/>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RAM</a:t>
            </a:r>
            <a:r>
              <a:rPr lang="zh-CN" altLang="en-US" sz="2000" b="1" dirty="0" smtClean="0">
                <a:latin typeface="Times New Roman" pitchFamily="18" charset="0"/>
                <a:ea typeface="楷体" pitchFamily="49" charset="-122"/>
                <a:cs typeface="Times New Roman" pitchFamily="18" charset="0"/>
              </a:rPr>
              <a:t>：随机访问存储器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在程序执行过程中既可读出也可写入，而且存取时间与存储单元所在位置无关，但是保存的信息在掉电后会丢失。 </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ROM</a:t>
            </a:r>
            <a:r>
              <a:rPr lang="zh-CN" altLang="en-US" sz="2000" b="1" dirty="0" smtClean="0">
                <a:latin typeface="Times New Roman" pitchFamily="18" charset="0"/>
                <a:ea typeface="楷体" pitchFamily="49" charset="-122"/>
                <a:cs typeface="Times New Roman" pitchFamily="18" charset="0"/>
              </a:rPr>
              <a:t>：只读存储器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只能对其存储的内容读出，而不能对其写入的只读存储器，信息在掉电后不会丢失。</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SRAM</a:t>
            </a:r>
            <a:r>
              <a:rPr lang="zh-CN" altLang="en-US" sz="2000" b="1" dirty="0" smtClean="0">
                <a:latin typeface="Times New Roman" pitchFamily="18" charset="0"/>
                <a:ea typeface="楷体" pitchFamily="49" charset="-122"/>
                <a:cs typeface="Times New Roman" pitchFamily="18" charset="0"/>
              </a:rPr>
              <a:t>：静态</a:t>
            </a:r>
            <a:r>
              <a:rPr lang="en-US" altLang="zh-CN" sz="2000" b="1" dirty="0" smtClean="0">
                <a:latin typeface="Times New Roman" pitchFamily="18" charset="0"/>
                <a:ea typeface="楷体" pitchFamily="49" charset="-122"/>
                <a:cs typeface="Times New Roman" pitchFamily="18" charset="0"/>
              </a:rPr>
              <a:t>RAM</a:t>
            </a: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a:t>
            </a:r>
            <a:r>
              <a:rPr lang="zh-CN" altLang="en-US" sz="2000" b="1" dirty="0">
                <a:latin typeface="Times New Roman" pitchFamily="18" charset="0"/>
                <a:ea typeface="楷体" pitchFamily="49" charset="-122"/>
                <a:cs typeface="Times New Roman" pitchFamily="18" charset="0"/>
              </a:rPr>
              <a:t>双稳态触发器来保存信息，只要不断电，信息不会丢失，存取速度快，集成度低，容量小，价格高，常用作</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smtClean="0">
                <a:latin typeface="Times New Roman" pitchFamily="18" charset="0"/>
                <a:ea typeface="楷体" pitchFamily="49" charset="-122"/>
                <a:cs typeface="Times New Roman" pitchFamily="18" charset="0"/>
              </a:rPr>
              <a:t>：动态</a:t>
            </a:r>
            <a:r>
              <a:rPr lang="en-US" altLang="zh-CN" sz="2000" b="1" dirty="0" smtClean="0">
                <a:latin typeface="Times New Roman" pitchFamily="18" charset="0"/>
                <a:ea typeface="楷体" pitchFamily="49" charset="-122"/>
                <a:cs typeface="Times New Roman" pitchFamily="18" charset="0"/>
              </a:rPr>
              <a:t>RAM</a:t>
            </a: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利用电容</a:t>
            </a:r>
            <a:r>
              <a:rPr lang="zh-CN" altLang="en-US" sz="2000" b="1" dirty="0">
                <a:latin typeface="Times New Roman" pitchFamily="18" charset="0"/>
                <a:ea typeface="楷体" pitchFamily="49" charset="-122"/>
                <a:cs typeface="Times New Roman" pitchFamily="18" charset="0"/>
              </a:rPr>
              <a:t>存储</a:t>
            </a:r>
            <a:r>
              <a:rPr lang="zh-CN" altLang="en-US" sz="2000" b="1" dirty="0" smtClean="0">
                <a:latin typeface="Times New Roman" pitchFamily="18" charset="0"/>
                <a:ea typeface="楷体" pitchFamily="49" charset="-122"/>
                <a:cs typeface="Times New Roman" pitchFamily="18" charset="0"/>
              </a:rPr>
              <a:t>电荷原理来</a:t>
            </a:r>
            <a:r>
              <a:rPr lang="zh-CN" altLang="en-US" sz="2000" b="1" dirty="0">
                <a:latin typeface="Times New Roman" pitchFamily="18" charset="0"/>
                <a:ea typeface="楷体" pitchFamily="49" charset="-122"/>
                <a:cs typeface="Times New Roman" pitchFamily="18" charset="0"/>
              </a:rPr>
              <a:t>保存信息，使用时需要不断给电容充电才能使信息保持，存取速度慢，集成度高，容量大，价格低，常用作内存条。</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5A7C720C-147C-456A-9137-AB2DEB9CB9DF}" type="slidenum">
              <a:rPr lang="en-US" altLang="zh-CN" sz="1200" smtClean="0">
                <a:latin typeface="楷体_GB2312" pitchFamily="49" charset="-122"/>
                <a:ea typeface="楷体_GB2312" pitchFamily="49" charset="-122"/>
              </a:rPr>
              <a:pPr eaLnBrk="1" hangingPunct="1">
                <a:spcBef>
                  <a:spcPct val="0"/>
                </a:spcBef>
                <a:buClrTx/>
                <a:buFontTx/>
                <a:buNone/>
              </a:pPr>
              <a:t>13</a:t>
            </a:fld>
            <a:endParaRPr lang="en-US" altLang="zh-CN" sz="1200" smtClean="0">
              <a:latin typeface="楷体_GB2312" pitchFamily="49" charset="-122"/>
              <a:ea typeface="楷体_GB2312" pitchFamily="49" charset="-122"/>
            </a:endParaRPr>
          </a:p>
        </p:txBody>
      </p:sp>
      <p:sp>
        <p:nvSpPr>
          <p:cNvPr id="23555" name="Rectangle 2"/>
          <p:cNvSpPr>
            <a:spLocks noGrp="1" noChangeArrowheads="1"/>
          </p:cNvSpPr>
          <p:nvPr>
            <p:ph type="title"/>
          </p:nvPr>
        </p:nvSpPr>
        <p:spPr/>
        <p:txBody>
          <a:bodyPr/>
          <a:lstStyle/>
          <a:p>
            <a:pPr eaLnBrk="1" hangingPunct="1"/>
            <a:r>
              <a:rPr lang="zh-CN" altLang="en-US" sz="3200" smtClean="0"/>
              <a:t>第四章 存储器</a:t>
            </a:r>
          </a:p>
        </p:txBody>
      </p:sp>
      <p:sp>
        <p:nvSpPr>
          <p:cNvPr id="23556" name="Rectangle 3"/>
          <p:cNvSpPr>
            <a:spLocks noGrp="1" noChangeArrowheads="1"/>
          </p:cNvSpPr>
          <p:nvPr>
            <p:ph type="body" idx="1"/>
          </p:nvPr>
        </p:nvSpPr>
        <p:spPr>
          <a:xfrm>
            <a:off x="468313" y="1268413"/>
            <a:ext cx="5111750" cy="5029200"/>
          </a:xfrm>
        </p:spPr>
        <p:txBody>
          <a:bodyPr/>
          <a:lstStyle/>
          <a:p>
            <a:pPr eaLnBrk="1" hangingPunct="1">
              <a:lnSpc>
                <a:spcPct val="125000"/>
              </a:lnSpc>
              <a:spcBef>
                <a:spcPts val="0"/>
              </a:spcBef>
            </a:pPr>
            <a:r>
              <a:rPr lang="zh-CN" altLang="en-US" sz="2000" b="1" smtClean="0">
                <a:latin typeface="楷体" pitchFamily="49" charset="-122"/>
                <a:ea typeface="楷体" pitchFamily="49" charset="-122"/>
              </a:rPr>
              <a:t>单管</a:t>
            </a:r>
            <a:r>
              <a:rPr lang="en-US" altLang="zh-CN" sz="2000" b="1" smtClean="0">
                <a:latin typeface="楷体" pitchFamily="49" charset="-122"/>
                <a:ea typeface="楷体" pitchFamily="49" charset="-122"/>
              </a:rPr>
              <a:t>DRAM</a:t>
            </a:r>
            <a:r>
              <a:rPr lang="zh-CN" altLang="en-US" sz="2000" b="1" smtClean="0">
                <a:latin typeface="楷体" pitchFamily="49" charset="-122"/>
                <a:ea typeface="楷体" pitchFamily="49" charset="-122"/>
              </a:rPr>
              <a:t>存储单元原理：</a:t>
            </a:r>
          </a:p>
          <a:p>
            <a:pPr eaLnBrk="1" hangingPunct="1">
              <a:lnSpc>
                <a:spcPct val="125000"/>
              </a:lnSpc>
              <a:spcBef>
                <a:spcPts val="0"/>
              </a:spcBef>
            </a:pPr>
            <a:r>
              <a:rPr lang="zh-CN" altLang="en-US" sz="2000" b="1" smtClean="0">
                <a:latin typeface="楷体" pitchFamily="49" charset="-122"/>
                <a:ea typeface="楷体" pitchFamily="49" charset="-122"/>
              </a:rPr>
              <a:t>读出时，字线上的高电平使</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导通，若电容</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上有电荷，经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管在数据线上产生电流，可视为读出“</a:t>
            </a:r>
            <a:r>
              <a:rPr lang="en-US" altLang="zh-CN" sz="2000" b="1" smtClean="0">
                <a:latin typeface="楷体" pitchFamily="49" charset="-122"/>
                <a:ea typeface="楷体" pitchFamily="49" charset="-122"/>
              </a:rPr>
              <a:t>1”</a:t>
            </a:r>
            <a:r>
              <a:rPr lang="zh-CN" altLang="en-US" sz="2000" b="1" smtClean="0">
                <a:latin typeface="楷体" pitchFamily="49" charset="-122"/>
                <a:ea typeface="楷体" pitchFamily="49" charset="-122"/>
              </a:rPr>
              <a:t>。若</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无电荷，则数据线上无电流，可视为读出“</a:t>
            </a:r>
            <a:r>
              <a:rPr lang="en-US" altLang="zh-CN" sz="2000" b="1" smtClean="0">
                <a:latin typeface="楷体" pitchFamily="49" charset="-122"/>
                <a:ea typeface="楷体" pitchFamily="49" charset="-122"/>
              </a:rPr>
              <a:t>0”</a:t>
            </a:r>
            <a:r>
              <a:rPr lang="zh-CN" altLang="en-US" sz="2000" b="1" smtClean="0">
                <a:latin typeface="楷体" pitchFamily="49" charset="-122"/>
                <a:ea typeface="楷体" pitchFamily="49" charset="-122"/>
              </a:rPr>
              <a:t>。读操作结束时， </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的电荷已泄放完毕，故是破坏性读出，必须再生。</a:t>
            </a:r>
          </a:p>
          <a:p>
            <a:pPr eaLnBrk="1" hangingPunct="1">
              <a:lnSpc>
                <a:spcPct val="125000"/>
              </a:lnSpc>
              <a:spcBef>
                <a:spcPts val="0"/>
              </a:spcBef>
            </a:pPr>
            <a:r>
              <a:rPr lang="zh-CN" altLang="en-US" sz="2000" b="1" smtClean="0">
                <a:latin typeface="楷体" pitchFamily="49" charset="-122"/>
                <a:ea typeface="楷体" pitchFamily="49" charset="-122"/>
              </a:rPr>
              <a:t>写入时，字线为高电平使</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导通，若数据线上为高电平，则经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管对</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充电，使其存“</a:t>
            </a:r>
            <a:r>
              <a:rPr lang="en-US" altLang="zh-CN" sz="2000" b="1" smtClean="0">
                <a:latin typeface="楷体" pitchFamily="49" charset="-122"/>
                <a:ea typeface="楷体" pitchFamily="49" charset="-122"/>
              </a:rPr>
              <a:t>1”</a:t>
            </a:r>
            <a:r>
              <a:rPr lang="zh-CN" altLang="en-US" sz="2000" b="1" smtClean="0">
                <a:latin typeface="楷体" pitchFamily="49" charset="-122"/>
                <a:ea typeface="楷体" pitchFamily="49" charset="-122"/>
              </a:rPr>
              <a:t>；若数据线为低电平，则</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放电，使其无电荷而存“</a:t>
            </a:r>
            <a:r>
              <a:rPr lang="en-US" altLang="zh-CN" sz="2000" b="1" smtClean="0">
                <a:latin typeface="楷体" pitchFamily="49" charset="-122"/>
                <a:ea typeface="楷体" pitchFamily="49" charset="-122"/>
              </a:rPr>
              <a:t>0” </a:t>
            </a:r>
          </a:p>
        </p:txBody>
      </p:sp>
      <p:pic>
        <p:nvPicPr>
          <p:cNvPr id="2355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844675"/>
            <a:ext cx="27368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432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200" smtClean="0"/>
              <a:t>第四章 存储器</a:t>
            </a:r>
          </a:p>
        </p:txBody>
      </p:sp>
      <p:sp>
        <p:nvSpPr>
          <p:cNvPr id="2560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存储芯片的引脚封装</a:t>
            </a:r>
            <a:endParaRPr lang="en-US" altLang="zh-CN" sz="2000" b="1" dirty="0" smtClean="0">
              <a:latin typeface="楷体" pitchFamily="49" charset="-122"/>
              <a:ea typeface="楷体" pitchFamily="49" charset="-122"/>
            </a:endParaRPr>
          </a:p>
          <a:p>
            <a:pPr>
              <a:lnSpc>
                <a:spcPct val="125000"/>
              </a:lnSpc>
              <a:spcBef>
                <a:spcPts val="600"/>
              </a:spcBef>
            </a:pPr>
            <a:r>
              <a:rPr lang="zh-CN" altLang="en-US" sz="2000" b="1" dirty="0" smtClean="0">
                <a:latin typeface="楷体" pitchFamily="49" charset="-122"/>
                <a:ea typeface="楷体" pitchFamily="49" charset="-122"/>
              </a:rPr>
              <a:t>注意</a:t>
            </a:r>
            <a:r>
              <a:rPr lang="en-US" altLang="zh-CN" sz="2000" b="1" dirty="0" smtClean="0">
                <a:latin typeface="楷体" pitchFamily="49" charset="-122"/>
                <a:ea typeface="楷体" pitchFamily="49" charset="-122"/>
              </a:rPr>
              <a:t>DRAM</a:t>
            </a:r>
            <a:r>
              <a:rPr lang="zh-CN" altLang="zh-CN" sz="2000" b="1" dirty="0" smtClean="0">
                <a:latin typeface="楷体" pitchFamily="49" charset="-122"/>
                <a:ea typeface="楷体" pitchFamily="49" charset="-122"/>
              </a:rPr>
              <a:t>芯片采用行列地址分时复用，地址线引脚只引出了一半</a:t>
            </a:r>
            <a:r>
              <a:rPr lang="zh-CN" altLang="en-US" sz="2000" b="1" dirty="0" smtClean="0">
                <a:latin typeface="楷体" pitchFamily="49" charset="-122"/>
                <a:ea typeface="楷体" pitchFamily="49" charset="-122"/>
              </a:rPr>
              <a:t>，没有片选信号。</a:t>
            </a:r>
          </a:p>
          <a:p>
            <a:endParaRPr lang="zh-CN" altLang="en-US" dirty="0" smtClean="0"/>
          </a:p>
        </p:txBody>
      </p:sp>
      <p:sp>
        <p:nvSpPr>
          <p:cNvPr id="25604"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DF84AD10-C5B8-43C5-8448-DA80220D920E}" type="slidenum">
              <a:rPr kumimoji="0" lang="en-US" altLang="zh-CN" sz="1200" b="0" smtClean="0">
                <a:latin typeface="楷体_GB2312" pitchFamily="49" charset="-122"/>
              </a:rPr>
              <a:pPr eaLnBrk="1" hangingPunct="1"/>
              <a:t>14</a:t>
            </a:fld>
            <a:endParaRPr kumimoji="0" lang="en-US" altLang="zh-CN" sz="1200" b="0" smtClean="0">
              <a:latin typeface="楷体_GB2312" pitchFamily="49" charset="-122"/>
            </a:endParaRPr>
          </a:p>
        </p:txBody>
      </p:sp>
      <p:graphicFrame>
        <p:nvGraphicFramePr>
          <p:cNvPr id="25605" name="对象 4"/>
          <p:cNvGraphicFramePr>
            <a:graphicFrameLocks noChangeAspect="1"/>
          </p:cNvGraphicFramePr>
          <p:nvPr>
            <p:extLst>
              <p:ext uri="{D42A27DB-BD31-4B8C-83A1-F6EECF244321}">
                <p14:modId xmlns:p14="http://schemas.microsoft.com/office/powerpoint/2010/main" val="1191228170"/>
              </p:ext>
            </p:extLst>
          </p:nvPr>
        </p:nvGraphicFramePr>
        <p:xfrm>
          <a:off x="899592" y="2708920"/>
          <a:ext cx="7421468" cy="2160240"/>
        </p:xfrm>
        <a:graphic>
          <a:graphicData uri="http://schemas.openxmlformats.org/presentationml/2006/ole">
            <mc:AlternateContent xmlns:mc="http://schemas.openxmlformats.org/markup-compatibility/2006">
              <mc:Choice xmlns:v="urn:schemas-microsoft-com:vml" Requires="v">
                <p:oleObj spid="_x0000_s90143" name="Visio" r:id="rId3" imgW="5908731" imgH="1718909" progId="Visio.Drawing.11">
                  <p:embed/>
                </p:oleObj>
              </mc:Choice>
              <mc:Fallback>
                <p:oleObj name="Visio" r:id="rId3" imgW="5908731" imgH="17189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708920"/>
                        <a:ext cx="7421468" cy="216024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4807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0"/>
              </a:spcBef>
            </a:pP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：是为了解决</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和主存的速度匹配，提高访存速度的一种存储器，它设在主存与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间，起缓冲作用。一般由</a:t>
            </a:r>
            <a:r>
              <a:rPr lang="en-US" altLang="zh-CN" sz="2000" b="1" dirty="0">
                <a:latin typeface="Times New Roman" pitchFamily="18" charset="0"/>
                <a:ea typeface="楷体" pitchFamily="49" charset="-122"/>
                <a:cs typeface="Times New Roman" pitchFamily="18" charset="0"/>
              </a:rPr>
              <a:t>SRAM</a:t>
            </a:r>
            <a:r>
              <a:rPr lang="zh-CN" altLang="en-US" sz="2000" b="1" dirty="0">
                <a:latin typeface="Times New Roman" pitchFamily="18" charset="0"/>
                <a:ea typeface="楷体" pitchFamily="49" charset="-122"/>
                <a:cs typeface="Times New Roman" pitchFamily="18" charset="0"/>
              </a:rPr>
              <a:t>构成</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刷新：</a:t>
            </a:r>
            <a:r>
              <a:rPr lang="en-US" altLang="zh-CN" sz="2000" b="1" dirty="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是靠电容存储电荷原理存储信息，电容</a:t>
            </a:r>
            <a:r>
              <a:rPr lang="zh-CN" altLang="en-US" sz="2000" b="1" dirty="0" smtClean="0">
                <a:latin typeface="Times New Roman" pitchFamily="18" charset="0"/>
                <a:ea typeface="楷体" pitchFamily="49" charset="-122"/>
                <a:cs typeface="Times New Roman" pitchFamily="18" charset="0"/>
              </a:rPr>
              <a:t>上电荷</a:t>
            </a:r>
            <a:r>
              <a:rPr lang="zh-CN" altLang="en-US" sz="2000" b="1" dirty="0">
                <a:latin typeface="Times New Roman" pitchFamily="18" charset="0"/>
                <a:ea typeface="楷体" pitchFamily="49" charset="-122"/>
                <a:cs typeface="Times New Roman" pitchFamily="18" charset="0"/>
              </a:rPr>
              <a:t>要放电，造成信息丢失。为了维持所存信息，在一定</a:t>
            </a:r>
            <a:r>
              <a:rPr lang="zh-CN" altLang="en-US" sz="2000" b="1" dirty="0" smtClean="0">
                <a:latin typeface="Times New Roman" pitchFamily="18" charset="0"/>
                <a:ea typeface="楷体" pitchFamily="49" charset="-122"/>
                <a:cs typeface="Times New Roman" pitchFamily="18" charset="0"/>
              </a:rPr>
              <a:t>时间</a:t>
            </a:r>
            <a:r>
              <a:rPr lang="en-US" altLang="zh-CN" sz="2000" b="1" dirty="0" smtClean="0">
                <a:latin typeface="Times New Roman" pitchFamily="18" charset="0"/>
                <a:ea typeface="楷体" pitchFamily="49" charset="-122"/>
                <a:cs typeface="Times New Roman" pitchFamily="18" charset="0"/>
              </a:rPr>
              <a:t>(2ms)</a:t>
            </a:r>
            <a:r>
              <a:rPr lang="zh-CN" altLang="en-US" sz="2000" b="1" dirty="0" smtClean="0">
                <a:latin typeface="Times New Roman" pitchFamily="18" charset="0"/>
                <a:ea typeface="楷体" pitchFamily="49" charset="-122"/>
                <a:cs typeface="Times New Roman" pitchFamily="18" charset="0"/>
              </a:rPr>
              <a:t>内</a:t>
            </a:r>
            <a:r>
              <a:rPr lang="zh-CN" altLang="en-US" sz="2000" b="1" dirty="0">
                <a:latin typeface="Times New Roman" pitchFamily="18" charset="0"/>
                <a:ea typeface="楷体" pitchFamily="49" charset="-122"/>
                <a:cs typeface="Times New Roman" pitchFamily="18" charset="0"/>
              </a:rPr>
              <a:t>，需要将所存信息读出再重新</a:t>
            </a:r>
            <a:r>
              <a:rPr lang="zh-CN" altLang="en-US" sz="2000" b="1" dirty="0" smtClean="0">
                <a:latin typeface="Times New Roman" pitchFamily="18" charset="0"/>
                <a:ea typeface="楷体" pitchFamily="49" charset="-122"/>
                <a:cs typeface="Times New Roman" pitchFamily="18" charset="0"/>
              </a:rPr>
              <a:t>写入</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这一过程称作刷新，刷新是一行一行进行的，由</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自动</a:t>
            </a:r>
            <a:r>
              <a:rPr lang="zh-CN" altLang="en-US" sz="2000" b="1" dirty="0" smtClean="0">
                <a:latin typeface="Times New Roman" pitchFamily="18" charset="0"/>
                <a:ea typeface="楷体" pitchFamily="49" charset="-122"/>
                <a:cs typeface="Times New Roman" pitchFamily="18" charset="0"/>
              </a:rPr>
              <a:t>完成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0"/>
              </a:spcBef>
            </a:pPr>
            <a:r>
              <a:rPr lang="en-US" altLang="zh-CN" sz="2000" b="1" dirty="0">
                <a:latin typeface="楷体" pitchFamily="49" charset="-122"/>
                <a:ea typeface="楷体" pitchFamily="49" charset="-122"/>
              </a:rPr>
              <a:t>DRAM</a:t>
            </a:r>
            <a:r>
              <a:rPr lang="zh-CN" altLang="en-US" sz="2000" b="1" dirty="0">
                <a:latin typeface="楷体" pitchFamily="49" charset="-122"/>
                <a:ea typeface="楷体" pitchFamily="49" charset="-122"/>
              </a:rPr>
              <a:t>刷新方法</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集中刷新：在最大刷新间隔时间内，集中安排一段时间进行刷新</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分散刷新：在每个读</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写周期之后插入一个刷新周期，无</a:t>
            </a:r>
            <a:r>
              <a:rPr lang="en-US" altLang="zh-CN" sz="2000" b="1" dirty="0">
                <a:latin typeface="楷体" pitchFamily="49" charset="-122"/>
                <a:ea typeface="楷体" pitchFamily="49" charset="-122"/>
              </a:rPr>
              <a:t>CPU</a:t>
            </a:r>
            <a:r>
              <a:rPr lang="zh-CN" altLang="en-US" sz="2000" b="1" dirty="0">
                <a:latin typeface="楷体" pitchFamily="49" charset="-122"/>
                <a:ea typeface="楷体" pitchFamily="49" charset="-122"/>
              </a:rPr>
              <a:t>访存死时间</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异步刷新：是集中式和分散式的折衷，在</a:t>
            </a:r>
            <a:r>
              <a:rPr lang="en-US" altLang="zh-CN" sz="2000" b="1" dirty="0">
                <a:latin typeface="楷体" pitchFamily="49" charset="-122"/>
                <a:ea typeface="楷体" pitchFamily="49" charset="-122"/>
              </a:rPr>
              <a:t>2ms</a:t>
            </a:r>
            <a:r>
              <a:rPr lang="zh-CN" altLang="en-US" sz="2000" b="1" dirty="0">
                <a:latin typeface="楷体" pitchFamily="49" charset="-122"/>
                <a:ea typeface="楷体" pitchFamily="49" charset="-122"/>
              </a:rPr>
              <a:t>内分散地把各行刷新一遍</a:t>
            </a:r>
          </a:p>
          <a:p>
            <a:pPr>
              <a:lnSpc>
                <a:spcPct val="125000"/>
              </a:lnSpc>
              <a:spcBef>
                <a:spcPts val="0"/>
              </a:spcBef>
            </a:pPr>
            <a:endParaRPr lang="en-US" altLang="zh-CN" sz="2000" b="1" dirty="0" smtClean="0">
              <a:latin typeface="Times New Roman" pitchFamily="18" charset="0"/>
              <a:ea typeface="楷体" pitchFamily="49"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15</a:t>
            </a:fld>
            <a:endParaRPr lang="en-US" altLang="zh-CN" sz="1200"/>
          </a:p>
        </p:txBody>
      </p:sp>
    </p:spTree>
    <p:extLst>
      <p:ext uri="{BB962C8B-B14F-4D97-AF65-F5344CB8AC3E}">
        <p14:creationId xmlns:p14="http://schemas.microsoft.com/office/powerpoint/2010/main" val="4229122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存储器带宽：在单位时间中存储器传输数据的速率</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存储容量：一个存储器中可以容纳的存储单元总数。</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存取时间：又称存储器访问时间，是指从启动一次存储器操作到完成该操作所经历的时间。</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存储周期：是指连续启动两次独立的存储操作（如连续两次读操作）所需间隔的最小时间。</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a:t>
            </a:r>
            <a:r>
              <a:rPr lang="zh-CN" altLang="en-US" sz="2000" b="1" dirty="0">
                <a:latin typeface="Times New Roman" pitchFamily="18" charset="0"/>
                <a:ea typeface="楷体" pitchFamily="49" charset="-122"/>
                <a:cs typeface="Times New Roman" pitchFamily="18" charset="0"/>
              </a:rPr>
              <a:t>周期和存取时间的主要区别是：存取时间仅为完成一次操作的时间，而存取周期不仅包含操作时间，还包含操作后线路的恢复时间。即：存取周期</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存取时间</a:t>
            </a:r>
            <a:r>
              <a:rPr lang="en-US" altLang="zh-CN"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恢复时间</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16</a:t>
            </a:fld>
            <a:endParaRPr lang="en-US" altLang="zh-CN" sz="1200"/>
          </a:p>
        </p:txBody>
      </p:sp>
    </p:spTree>
    <p:extLst>
      <p:ext uri="{BB962C8B-B14F-4D97-AF65-F5344CB8AC3E}">
        <p14:creationId xmlns:p14="http://schemas.microsoft.com/office/powerpoint/2010/main" val="235417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17</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程序局部性原理</a:t>
            </a:r>
            <a:r>
              <a:rPr lang="zh-CN" altLang="en-US" sz="2000" b="1" dirty="0" smtClean="0">
                <a:latin typeface="Times New Roman" pitchFamily="18" charset="0"/>
                <a:ea typeface="楷体" pitchFamily="49" charset="-122"/>
                <a:cs typeface="Times New Roman" pitchFamily="18" charset="0"/>
              </a:rPr>
              <a:t>：是</a:t>
            </a:r>
            <a:r>
              <a:rPr lang="zh-CN" altLang="en-US" sz="2000" b="1" dirty="0">
                <a:latin typeface="Times New Roman" pitchFamily="18" charset="0"/>
                <a:ea typeface="楷体" pitchFamily="49" charset="-122"/>
                <a:cs typeface="Times New Roman" pitchFamily="18" charset="0"/>
              </a:rPr>
              <a:t>指程序在执行时呈现出局部性规律，即在一段时间内，整个程序的执行仅限于程序中的某一部分。相应地，执行所访问的存储空间也局限于某个内存区域</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存储器的层次结构</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存储器系统可分为三个层次：</a:t>
            </a: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主存</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辅存</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在计算机中，主存是必不可少的，当前正在执行的程序和数据都必须放在主存中。</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Cache</a:t>
            </a:r>
            <a:r>
              <a:rPr lang="zh-CN" altLang="zh-CN" sz="2000" b="1" dirty="0" smtClean="0">
                <a:latin typeface="Times New Roman" pitchFamily="18" charset="0"/>
                <a:ea typeface="楷体" pitchFamily="49" charset="-122"/>
                <a:cs typeface="Times New Roman" pitchFamily="18" charset="0"/>
              </a:rPr>
              <a:t>的引入，是为了解决速度与价格之间的矛盾，加快存储系统提供给</a:t>
            </a:r>
            <a:r>
              <a:rPr lang="en-US" altLang="zh-CN" sz="2000" b="1" dirty="0" smtClean="0">
                <a:latin typeface="Times New Roman" pitchFamily="18" charset="0"/>
                <a:ea typeface="楷体" pitchFamily="49" charset="-122"/>
                <a:cs typeface="Times New Roman" pitchFamily="18" charset="0"/>
              </a:rPr>
              <a:t>CPU</a:t>
            </a:r>
            <a:r>
              <a:rPr lang="zh-CN" altLang="zh-CN" sz="2000" b="1" dirty="0" smtClean="0">
                <a:latin typeface="Times New Roman" pitchFamily="18" charset="0"/>
                <a:ea typeface="楷体" pitchFamily="49" charset="-122"/>
                <a:cs typeface="Times New Roman" pitchFamily="18" charset="0"/>
              </a:rPr>
              <a:t>指令和数据的速度，让计算机拥有</a:t>
            </a:r>
            <a:r>
              <a:rPr lang="en-US" altLang="zh-CN" sz="2000" b="1" dirty="0" smtClean="0">
                <a:latin typeface="Times New Roman" pitchFamily="18" charset="0"/>
                <a:ea typeface="楷体" pitchFamily="49" charset="-122"/>
                <a:cs typeface="Times New Roman" pitchFamily="18" charset="0"/>
              </a:rPr>
              <a:t>Cache</a:t>
            </a:r>
            <a:r>
              <a:rPr lang="zh-CN" altLang="zh-CN" sz="2000" b="1" dirty="0" smtClean="0">
                <a:latin typeface="Times New Roman" pitchFamily="18" charset="0"/>
                <a:ea typeface="楷体" pitchFamily="49" charset="-122"/>
                <a:cs typeface="Times New Roman" pitchFamily="18" charset="0"/>
              </a:rPr>
              <a:t>的速度和主存的容量</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辅存的引入，是为了解决容量与价格之间的矛盾，用来存放大量暂时不用的程序和数据。</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ct val="0"/>
              </a:spcBef>
            </a:pPr>
            <a:endParaRPr lang="zh-CN" altLang="en-US" sz="20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18</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a:lnSpc>
                <a:spcPct val="125000"/>
              </a:lnSpc>
              <a:spcBef>
                <a:spcPts val="600"/>
              </a:spcBef>
            </a:pPr>
            <a:r>
              <a:rPr lang="en-US" altLang="zh-CN" sz="1600" b="1" dirty="0" smtClean="0">
                <a:latin typeface="Times New Roman" pitchFamily="18" charset="0"/>
                <a:ea typeface="楷体" pitchFamily="49" charset="-122"/>
                <a:cs typeface="Times New Roman" pitchFamily="18" charset="0"/>
              </a:rPr>
              <a:t>Cache--</a:t>
            </a:r>
            <a:r>
              <a:rPr lang="zh-CN" altLang="zh-CN" sz="1600" b="1" dirty="0" smtClean="0">
                <a:latin typeface="Times New Roman" pitchFamily="18" charset="0"/>
                <a:ea typeface="楷体" pitchFamily="49" charset="-122"/>
                <a:cs typeface="Times New Roman" pitchFamily="18" charset="0"/>
              </a:rPr>
              <a:t>主存</a:t>
            </a:r>
            <a:r>
              <a:rPr lang="zh-CN" altLang="zh-CN" sz="1600" b="1" dirty="0">
                <a:latin typeface="Times New Roman" pitchFamily="18" charset="0"/>
                <a:ea typeface="楷体" pitchFamily="49" charset="-122"/>
                <a:cs typeface="Times New Roman" pitchFamily="18" charset="0"/>
              </a:rPr>
              <a:t>和</a:t>
            </a:r>
            <a:r>
              <a:rPr lang="zh-CN" altLang="zh-CN" sz="1600" b="1" dirty="0" smtClean="0">
                <a:latin typeface="Times New Roman" pitchFamily="18" charset="0"/>
                <a:ea typeface="楷体" pitchFamily="49" charset="-122"/>
                <a:cs typeface="Times New Roman" pitchFamily="18" charset="0"/>
              </a:rPr>
              <a:t>主存</a:t>
            </a:r>
            <a:r>
              <a:rPr lang="en-US" altLang="zh-CN"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辅</a:t>
            </a:r>
            <a:r>
              <a:rPr lang="zh-CN" altLang="zh-CN" sz="1600" b="1" dirty="0">
                <a:latin typeface="Times New Roman" pitchFamily="18" charset="0"/>
                <a:ea typeface="楷体" pitchFamily="49" charset="-122"/>
                <a:cs typeface="Times New Roman" pitchFamily="18" charset="0"/>
              </a:rPr>
              <a:t>存这两个存储</a:t>
            </a:r>
            <a:r>
              <a:rPr lang="zh-CN" altLang="zh-CN" sz="1600" b="1" dirty="0" smtClean="0">
                <a:latin typeface="Times New Roman" pitchFamily="18" charset="0"/>
                <a:ea typeface="楷体" pitchFamily="49" charset="-122"/>
                <a:cs typeface="Times New Roman" pitchFamily="18" charset="0"/>
              </a:rPr>
              <a:t>层次</a:t>
            </a:r>
            <a:r>
              <a:rPr lang="zh-CN" altLang="en-US" sz="1600" b="1" dirty="0" smtClean="0">
                <a:latin typeface="Times New Roman" pitchFamily="18" charset="0"/>
                <a:ea typeface="楷体" pitchFamily="49" charset="-122"/>
                <a:cs typeface="Times New Roman" pitchFamily="18" charset="0"/>
              </a:rPr>
              <a:t>的</a:t>
            </a:r>
            <a:r>
              <a:rPr lang="zh-CN" altLang="zh-CN" sz="1600" b="1" dirty="0" smtClean="0">
                <a:latin typeface="Times New Roman" pitchFamily="18" charset="0"/>
                <a:ea typeface="楷体" pitchFamily="49" charset="-122"/>
                <a:cs typeface="Times New Roman" pitchFamily="18" charset="0"/>
              </a:rPr>
              <a:t>相同点</a:t>
            </a:r>
            <a:r>
              <a:rPr lang="zh-CN" altLang="en-US" sz="1600" b="1" dirty="0" smtClean="0">
                <a:latin typeface="Times New Roman" pitchFamily="18" charset="0"/>
                <a:ea typeface="楷体" pitchFamily="49" charset="-122"/>
                <a:cs typeface="Times New Roman" pitchFamily="18" charset="0"/>
              </a:rPr>
              <a:t>和不同点</a:t>
            </a:r>
            <a:endParaRPr lang="zh-CN" altLang="zh-CN" sz="16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zh-CN" sz="1600" b="1" dirty="0" smtClean="0">
                <a:latin typeface="Times New Roman" pitchFamily="18" charset="0"/>
                <a:ea typeface="楷体" pitchFamily="49" charset="-122"/>
                <a:cs typeface="Times New Roman" pitchFamily="18" charset="0"/>
              </a:rPr>
              <a:t>出发点相同</a:t>
            </a:r>
            <a:r>
              <a:rPr lang="zh-CN" altLang="en-US"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都是</a:t>
            </a:r>
            <a:r>
              <a:rPr lang="zh-CN" altLang="zh-CN" sz="1600" b="1" dirty="0">
                <a:latin typeface="Times New Roman" pitchFamily="18" charset="0"/>
                <a:ea typeface="楷体" pitchFamily="49" charset="-122"/>
                <a:cs typeface="Times New Roman" pitchFamily="18" charset="0"/>
              </a:rPr>
              <a:t>为了提高存储系统的性能价格比而构造的层次性存储体系，都力图使存储系统的性能接近高速存储器，而价格接近于低速存储器。 </a:t>
            </a:r>
          </a:p>
          <a:p>
            <a:pPr lvl="1">
              <a:lnSpc>
                <a:spcPct val="125000"/>
              </a:lnSpc>
              <a:spcBef>
                <a:spcPts val="600"/>
              </a:spcBef>
            </a:pPr>
            <a:r>
              <a:rPr lang="en-US" altLang="zh-CN" sz="1600" b="1" dirty="0" smtClean="0">
                <a:latin typeface="Times New Roman" pitchFamily="18" charset="0"/>
                <a:ea typeface="楷体" pitchFamily="49" charset="-122"/>
                <a:cs typeface="Times New Roman" pitchFamily="18" charset="0"/>
              </a:rPr>
              <a:t> </a:t>
            </a:r>
            <a:r>
              <a:rPr lang="zh-CN" altLang="zh-CN" sz="1600" b="1" dirty="0">
                <a:latin typeface="Times New Roman" pitchFamily="18" charset="0"/>
                <a:ea typeface="楷体" pitchFamily="49" charset="-122"/>
                <a:cs typeface="Times New Roman" pitchFamily="18" charset="0"/>
              </a:rPr>
              <a:t>原理相同：都是利用了程序运行时的局部性</a:t>
            </a:r>
            <a:r>
              <a:rPr lang="zh-CN" altLang="zh-CN" sz="1600" b="1" dirty="0" smtClean="0">
                <a:latin typeface="Times New Roman" pitchFamily="18" charset="0"/>
                <a:ea typeface="楷体" pitchFamily="49" charset="-122"/>
                <a:cs typeface="Times New Roman" pitchFamily="18" charset="0"/>
              </a:rPr>
              <a:t>原理</a:t>
            </a:r>
            <a:r>
              <a:rPr lang="zh-CN" altLang="en-US"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把</a:t>
            </a:r>
            <a:r>
              <a:rPr lang="zh-CN" altLang="zh-CN" sz="1600" b="1" dirty="0">
                <a:latin typeface="Times New Roman" pitchFamily="18" charset="0"/>
                <a:ea typeface="楷体" pitchFamily="49" charset="-122"/>
                <a:cs typeface="Times New Roman" pitchFamily="18" charset="0"/>
              </a:rPr>
              <a:t>最近常用的信息快从相对较慢，而大容量的存储器调入到相对高速而容量较小的存储器</a:t>
            </a:r>
            <a:r>
              <a:rPr lang="zh-CN" altLang="zh-CN" sz="1600" b="1" dirty="0" smtClean="0">
                <a:latin typeface="Times New Roman" pitchFamily="18" charset="0"/>
                <a:ea typeface="楷体" pitchFamily="49" charset="-122"/>
                <a:cs typeface="Times New Roman" pitchFamily="18" charset="0"/>
              </a:rPr>
              <a:t>。</a:t>
            </a:r>
            <a:endParaRPr lang="en-US" altLang="zh-CN" sz="16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目的不同：</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主要解决主存与</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的速度差异问题；而辅存主要解决存储容量与价格之间的矛盾</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数据通路不同：</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与</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和主存之间均有直接的访问通路，</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不命中时可以直接访问主存；而辅存的内容只能通过调度进入主存，</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才可以访问</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透明性不同：</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的管理完全由硬件自动完成，对所有程序员均透明；而辅</a:t>
            </a:r>
            <a:r>
              <a:rPr lang="zh-CN" altLang="en-US" sz="1600" b="1" dirty="0" smtClean="0">
                <a:latin typeface="Times New Roman" pitchFamily="18" charset="0"/>
                <a:ea typeface="楷体" pitchFamily="49" charset="-122"/>
                <a:cs typeface="Times New Roman" pitchFamily="18" charset="0"/>
              </a:rPr>
              <a:t>存的管理</a:t>
            </a:r>
            <a:r>
              <a:rPr lang="zh-CN" altLang="en-US" sz="1600" b="1" dirty="0">
                <a:latin typeface="Times New Roman" pitchFamily="18" charset="0"/>
                <a:ea typeface="楷体" pitchFamily="49" charset="-122"/>
                <a:cs typeface="Times New Roman" pitchFamily="18" charset="0"/>
              </a:rPr>
              <a:t>由软件（操作系统）和硬件共同完成，对系统程序员是不透明的。</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未命中时的损失不同：由于辅存存取时间通常是主存的上千倍，故主存未命中时系统性能损失要远大于</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未命中时的损失</a:t>
            </a:r>
          </a:p>
          <a:p>
            <a:pPr lvl="1">
              <a:lnSpc>
                <a:spcPct val="125000"/>
              </a:lnSpc>
              <a:spcBef>
                <a:spcPts val="600"/>
              </a:spcBef>
            </a:pPr>
            <a:endParaRPr lang="zh-CN" altLang="zh-CN" sz="2000" b="1"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93762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z="3200" smtClean="0"/>
              <a:t>第四章 存储器</a:t>
            </a:r>
          </a:p>
        </p:txBody>
      </p:sp>
      <p:sp>
        <p:nvSpPr>
          <p:cNvPr id="3" name="内容占位符 2"/>
          <p:cNvSpPr>
            <a:spLocks noGrp="1"/>
          </p:cNvSpPr>
          <p:nvPr>
            <p:ph idx="1"/>
          </p:nvPr>
        </p:nvSpPr>
        <p:spPr/>
        <p:txBody>
          <a:bodyPr/>
          <a:lstStyle/>
          <a:p>
            <a:pPr>
              <a:lnSpc>
                <a:spcPct val="125000"/>
              </a:lnSpc>
              <a:spcBef>
                <a:spcPts val="600"/>
              </a:spcBef>
              <a:defRPr/>
            </a:pPr>
            <a:r>
              <a:rPr lang="zh-CN" altLang="en-US" sz="2000" b="1" dirty="0">
                <a:latin typeface="Times New Roman" pitchFamily="18" charset="0"/>
                <a:ea typeface="楷体" pitchFamily="49" charset="-122"/>
                <a:cs typeface="Times New Roman" pitchFamily="18" charset="0"/>
              </a:rPr>
              <a:t>存储器容量扩展的三种</a:t>
            </a:r>
            <a:r>
              <a:rPr lang="zh-CN" altLang="en-US" sz="2000" b="1" dirty="0" smtClean="0">
                <a:latin typeface="Times New Roman" pitchFamily="18" charset="0"/>
                <a:ea typeface="楷体" pitchFamily="49" charset="-122"/>
                <a:cs typeface="Times New Roman" pitchFamily="18" charset="0"/>
              </a:rPr>
              <a:t>方法：位</a:t>
            </a:r>
            <a:r>
              <a:rPr lang="zh-CN" altLang="en-US" sz="2000" b="1" dirty="0">
                <a:latin typeface="Times New Roman" pitchFamily="18" charset="0"/>
                <a:ea typeface="楷体" pitchFamily="49" charset="-122"/>
                <a:cs typeface="Times New Roman" pitchFamily="18" charset="0"/>
              </a:rPr>
              <a:t>扩展、字扩展、字位</a:t>
            </a:r>
            <a:r>
              <a:rPr lang="zh-CN" altLang="en-US" sz="2000" b="1" dirty="0" smtClean="0">
                <a:latin typeface="Times New Roman" pitchFamily="18" charset="0"/>
                <a:ea typeface="楷体" pitchFamily="49" charset="-122"/>
                <a:cs typeface="Times New Roman" pitchFamily="18" charset="0"/>
              </a:rPr>
              <a:t>扩展</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主存储器</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的连接</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1 </a:t>
            </a:r>
            <a:r>
              <a:rPr lang="zh-CN" altLang="en-US" sz="2000" b="1" dirty="0" smtClean="0">
                <a:latin typeface="Times New Roman" pitchFamily="18" charset="0"/>
                <a:ea typeface="楷体" pitchFamily="49" charset="-122"/>
                <a:cs typeface="Times New Roman" pitchFamily="18" charset="0"/>
              </a:rPr>
              <a:t>根据</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芯片提供的地址线数目，确定</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访存的地址范围，并写出相应的二进制地址码；</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2 </a:t>
            </a:r>
            <a:r>
              <a:rPr lang="zh-CN" altLang="en-US" sz="2000" b="1" dirty="0" smtClean="0">
                <a:latin typeface="Times New Roman" pitchFamily="18" charset="0"/>
                <a:ea typeface="楷体" pitchFamily="49" charset="-122"/>
                <a:cs typeface="Times New Roman" pitchFamily="18" charset="0"/>
              </a:rPr>
              <a:t>根据</a:t>
            </a:r>
            <a:r>
              <a:rPr lang="zh-CN" altLang="en-US" sz="2000" b="1" dirty="0">
                <a:latin typeface="Times New Roman" pitchFamily="18" charset="0"/>
                <a:ea typeface="楷体" pitchFamily="49" charset="-122"/>
                <a:cs typeface="Times New Roman" pitchFamily="18" charset="0"/>
              </a:rPr>
              <a:t>地址</a:t>
            </a:r>
            <a:r>
              <a:rPr lang="zh-CN" altLang="en-US" sz="2000" b="1" dirty="0" smtClean="0">
                <a:latin typeface="Times New Roman" pitchFamily="18" charset="0"/>
                <a:ea typeface="楷体" pitchFamily="49" charset="-122"/>
                <a:cs typeface="Times New Roman" pitchFamily="18" charset="0"/>
              </a:rPr>
              <a:t>范围，</a:t>
            </a:r>
            <a:r>
              <a:rPr lang="zh-CN" altLang="en-US" sz="2000" b="1" dirty="0">
                <a:latin typeface="Times New Roman" pitchFamily="18" charset="0"/>
                <a:ea typeface="楷体" pitchFamily="49" charset="-122"/>
                <a:cs typeface="Times New Roman" pitchFamily="18" charset="0"/>
              </a:rPr>
              <a:t>确定各种类型存储器芯片的数目和扩展方法；</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3 </a:t>
            </a:r>
            <a:r>
              <a:rPr lang="zh-CN" altLang="en-US" sz="2000" b="1" dirty="0" smtClean="0">
                <a:latin typeface="Times New Roman" pitchFamily="18" charset="0"/>
                <a:ea typeface="楷体" pitchFamily="49" charset="-122"/>
                <a:cs typeface="Times New Roman" pitchFamily="18" charset="0"/>
              </a:rPr>
              <a:t>分配</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地址线的低位（数量＝存储芯片的地址线数量）直接连接存储芯片的地址线；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高位地址线皆参与形成存储芯片的片选信号；</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4 </a:t>
            </a:r>
            <a:r>
              <a:rPr lang="zh-CN" altLang="en-US" sz="2000" b="1" dirty="0" smtClean="0">
                <a:latin typeface="Times New Roman" pitchFamily="18" charset="0"/>
                <a:ea typeface="楷体" pitchFamily="49" charset="-122"/>
                <a:cs typeface="Times New Roman" pitchFamily="18" charset="0"/>
              </a:rPr>
              <a:t>连接</a:t>
            </a:r>
            <a:r>
              <a:rPr lang="zh-CN" altLang="en-US" sz="2000" b="1" dirty="0">
                <a:latin typeface="Times New Roman" pitchFamily="18" charset="0"/>
                <a:ea typeface="楷体" pitchFamily="49" charset="-122"/>
                <a:cs typeface="Times New Roman" pitchFamily="18" charset="0"/>
              </a:rPr>
              <a:t>数据线、</a:t>
            </a:r>
            <a:r>
              <a:rPr lang="en-US" altLang="zh-CN" sz="2000" b="1" dirty="0">
                <a:latin typeface="Times New Roman" pitchFamily="18" charset="0"/>
                <a:ea typeface="楷体" pitchFamily="49" charset="-122"/>
                <a:cs typeface="Times New Roman" pitchFamily="18" charset="0"/>
              </a:rPr>
              <a:t>R/W#</a:t>
            </a:r>
            <a:r>
              <a:rPr lang="zh-CN" altLang="en-US" sz="2000" b="1" dirty="0">
                <a:latin typeface="Times New Roman" pitchFamily="18" charset="0"/>
                <a:ea typeface="楷体" pitchFamily="49" charset="-122"/>
                <a:cs typeface="Times New Roman" pitchFamily="18" charset="0"/>
              </a:rPr>
              <a:t>等其他信号线，</a:t>
            </a:r>
            <a:r>
              <a:rPr lang="en-US" altLang="zh-CN" sz="2000" b="1" dirty="0">
                <a:latin typeface="Times New Roman" pitchFamily="18" charset="0"/>
                <a:ea typeface="楷体" pitchFamily="49" charset="-122"/>
                <a:cs typeface="Times New Roman" pitchFamily="18" charset="0"/>
              </a:rPr>
              <a:t>MREQ#</a:t>
            </a:r>
            <a:r>
              <a:rPr lang="zh-CN" altLang="en-US" sz="2000" b="1" dirty="0">
                <a:latin typeface="Times New Roman" pitchFamily="18" charset="0"/>
                <a:ea typeface="楷体" pitchFamily="49" charset="-122"/>
                <a:cs typeface="Times New Roman" pitchFamily="18" charset="0"/>
              </a:rPr>
              <a:t>信号一般可用作地址译码器的使能信号。</a:t>
            </a:r>
          </a:p>
          <a:p>
            <a:pPr lvl="1">
              <a:lnSpc>
                <a:spcPct val="125000"/>
              </a:lnSpc>
              <a:spcBef>
                <a:spcPts val="0"/>
              </a:spcBef>
              <a:defRPr/>
            </a:pPr>
            <a:endParaRPr lang="zh-CN" altLang="en-US" sz="2000" b="1" dirty="0">
              <a:latin typeface="楷体" pitchFamily="49" charset="-122"/>
              <a:ea typeface="楷体" pitchFamily="49" charset="-122"/>
            </a:endParaRPr>
          </a:p>
          <a:p>
            <a:pPr lvl="1">
              <a:lnSpc>
                <a:spcPct val="125000"/>
              </a:lnSpc>
              <a:spcBef>
                <a:spcPts val="0"/>
              </a:spcBef>
              <a:defRPr/>
            </a:pPr>
            <a:endParaRPr lang="zh-CN" altLang="en-US" sz="2400" b="1" dirty="0">
              <a:latin typeface="楷体" pitchFamily="49" charset="-122"/>
              <a:ea typeface="楷体" pitchFamily="49" charset="-122"/>
              <a:cs typeface="+mn-cs"/>
            </a:endParaRPr>
          </a:p>
          <a:p>
            <a:pPr lvl="1">
              <a:defRPr/>
            </a:pPr>
            <a:endParaRPr lang="zh-CN" altLang="en-US" sz="2400" b="1" dirty="0">
              <a:latin typeface="楷体" pitchFamily="49" charset="-122"/>
              <a:ea typeface="楷体" pitchFamily="49" charset="-122"/>
              <a:cs typeface="+mn-cs"/>
            </a:endParaRPr>
          </a:p>
        </p:txBody>
      </p:sp>
      <p:sp>
        <p:nvSpPr>
          <p:cNvPr id="2662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78B35ADB-CA30-4F49-8DA5-A9E8C6664D2B}" type="slidenum">
              <a:rPr kumimoji="0" lang="en-US" altLang="zh-CN" sz="1200" b="0" smtClean="0">
                <a:latin typeface="楷体_GB2312" pitchFamily="49" charset="-122"/>
              </a:rPr>
              <a:pPr eaLnBrk="1" hangingPunct="1"/>
              <a:t>19</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z="3200" smtClean="0"/>
              <a:t>第一章 概论</a:t>
            </a:r>
          </a:p>
        </p:txBody>
      </p:sp>
      <p:sp>
        <p:nvSpPr>
          <p:cNvPr id="4099"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计算机系统的层次结构</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按照</a:t>
            </a:r>
            <a:r>
              <a:rPr lang="zh-CN" altLang="en-US" sz="2000" b="1" dirty="0">
                <a:latin typeface="Times New Roman" pitchFamily="18" charset="0"/>
                <a:ea typeface="楷体" pitchFamily="49" charset="-122"/>
                <a:cs typeface="Times New Roman" pitchFamily="18" charset="0"/>
              </a:rPr>
              <a:t>计算机语言从低级到高级的次序可</a:t>
            </a:r>
            <a:r>
              <a:rPr lang="zh-CN" altLang="en-US" sz="2000" b="1" dirty="0" smtClean="0">
                <a:latin typeface="Times New Roman" pitchFamily="18" charset="0"/>
                <a:ea typeface="楷体" pitchFamily="49" charset="-122"/>
                <a:cs typeface="Times New Roman" pitchFamily="18" charset="0"/>
              </a:rPr>
              <a:t>分五</a:t>
            </a:r>
            <a:r>
              <a:rPr lang="zh-CN" altLang="en-US" sz="2000" b="1" dirty="0">
                <a:latin typeface="Times New Roman" pitchFamily="18" charset="0"/>
                <a:ea typeface="楷体" pitchFamily="49" charset="-122"/>
                <a:cs typeface="Times New Roman" pitchFamily="18" charset="0"/>
              </a:rPr>
              <a:t>个层次级别：</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：微程序机器级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机器硬件直接执行</a:t>
            </a:r>
            <a:r>
              <a:rPr lang="zh-CN" altLang="en-US" sz="2000" b="1" dirty="0" smtClean="0">
                <a:latin typeface="Times New Roman" pitchFamily="18" charset="0"/>
                <a:ea typeface="楷体" pitchFamily="49" charset="-122"/>
                <a:cs typeface="Times New Roman" pitchFamily="18" charset="0"/>
              </a:rPr>
              <a:t>微指令</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2</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：传统机器级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微程序解释机器指令</a:t>
            </a:r>
            <a:r>
              <a:rPr lang="zh-CN" altLang="en-US" sz="2000" b="1" dirty="0" smtClean="0">
                <a:latin typeface="Times New Roman" pitchFamily="18" charset="0"/>
                <a:ea typeface="楷体" pitchFamily="49" charset="-122"/>
                <a:cs typeface="Times New Roman" pitchFamily="18" charset="0"/>
              </a:rPr>
              <a:t>系统</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3</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：操作系统级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操作系统程序实现，统一管理和调度计算机系统中的软硬件资源，支撑其他系统软件和应用软件。</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4</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：汇编语言机器级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汇编程序支持和</a:t>
            </a:r>
            <a:r>
              <a:rPr lang="zh-CN" altLang="en-US" sz="2000" b="1" dirty="0" smtClean="0">
                <a:latin typeface="Times New Roman" pitchFamily="18" charset="0"/>
                <a:ea typeface="楷体" pitchFamily="49" charset="-122"/>
                <a:cs typeface="Times New Roman" pitchFamily="18" charset="0"/>
              </a:rPr>
              <a:t>执行</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5</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：高级语言机器级</a:t>
            </a:r>
            <a:r>
              <a:rPr lang="zh-CN" altLang="en-US" sz="2000" b="1" dirty="0" smtClean="0">
                <a:latin typeface="Times New Roman" pitchFamily="18" charset="0"/>
                <a:ea typeface="楷体" pitchFamily="49" charset="-122"/>
                <a:cs typeface="Times New Roman" pitchFamily="18" charset="0"/>
              </a:rPr>
              <a:t>，由高级语言</a:t>
            </a:r>
            <a:r>
              <a:rPr lang="zh-CN" altLang="en-US" sz="2000" b="1" dirty="0">
                <a:latin typeface="Times New Roman" pitchFamily="18" charset="0"/>
                <a:ea typeface="楷体" pitchFamily="49" charset="-122"/>
                <a:cs typeface="Times New Roman" pitchFamily="18" charset="0"/>
              </a:rPr>
              <a:t>编译程序支持和执行。</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计算机系统各个层次之间关系紧密，上层是下层功能的扩展，下层是上层的</a:t>
            </a:r>
            <a:r>
              <a:rPr lang="zh-CN" altLang="en-US" sz="2000" b="1" dirty="0" smtClean="0">
                <a:latin typeface="Times New Roman" pitchFamily="18" charset="0"/>
                <a:ea typeface="楷体" pitchFamily="49" charset="-122"/>
                <a:cs typeface="Times New Roman" pitchFamily="18" charset="0"/>
              </a:rPr>
              <a:t>基础。</a:t>
            </a:r>
            <a:endParaRPr lang="zh-CN" altLang="en-US" sz="1600" b="1" dirty="0" smtClean="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124756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z="3200" smtClean="0"/>
              <a:t>第四章 存储器</a:t>
            </a:r>
          </a:p>
        </p:txBody>
      </p:sp>
      <p:sp>
        <p:nvSpPr>
          <p:cNvPr id="28675" name="内容占位符 2"/>
          <p:cNvSpPr>
            <a:spLocks noGrp="1"/>
          </p:cNvSpPr>
          <p:nvPr>
            <p:ph idx="1"/>
          </p:nvPr>
        </p:nvSpPr>
        <p:spPr/>
        <p:txBody>
          <a:bodyPr/>
          <a:lstStyle/>
          <a:p>
            <a:pPr>
              <a:lnSpc>
                <a:spcPct val="125000"/>
              </a:lnSpc>
              <a:spcBef>
                <a:spcPts val="600"/>
              </a:spcBef>
            </a:pPr>
            <a:r>
              <a:rPr lang="zh-CN" altLang="zh-CN" sz="2000" b="1" dirty="0" smtClean="0">
                <a:latin typeface="楷体" pitchFamily="49" charset="-122"/>
                <a:ea typeface="楷体" pitchFamily="49" charset="-122"/>
              </a:rPr>
              <a:t>存储器字扩展一般采用高位交叉编址，</a:t>
            </a:r>
            <a:r>
              <a:rPr lang="zh-CN" altLang="en-US" sz="2000" b="1" dirty="0">
                <a:latin typeface="楷体" pitchFamily="49" charset="-122"/>
                <a:ea typeface="楷体" pitchFamily="49" charset="-122"/>
              </a:rPr>
              <a:t>顺序</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其优点是一个存储体内的地址是连续的，有利于存储器的扩充。</a:t>
            </a:r>
            <a:endParaRPr lang="en-US" altLang="zh-CN" sz="2000" b="1" dirty="0" smtClean="0">
              <a:latin typeface="楷体" pitchFamily="49" charset="-122"/>
              <a:ea typeface="楷体" pitchFamily="49" charset="-122"/>
            </a:endParaRPr>
          </a:p>
          <a:p>
            <a:pPr>
              <a:lnSpc>
                <a:spcPct val="125000"/>
              </a:lnSpc>
              <a:spcBef>
                <a:spcPts val="600"/>
              </a:spcBef>
            </a:pPr>
            <a:r>
              <a:rPr lang="zh-CN" altLang="zh-CN" sz="2000" b="1" dirty="0">
                <a:latin typeface="楷体" pitchFamily="49" charset="-122"/>
                <a:ea typeface="楷体" pitchFamily="49" charset="-122"/>
              </a:rPr>
              <a:t>存储器字扩展还可以采用低位交叉编址</a:t>
            </a:r>
            <a:r>
              <a:rPr lang="zh-CN" altLang="zh-CN" sz="2000" b="1" dirty="0" smtClean="0">
                <a:latin typeface="楷体" pitchFamily="49" charset="-122"/>
                <a:ea typeface="楷体" pitchFamily="49" charset="-122"/>
              </a:rPr>
              <a:t>，</a:t>
            </a:r>
            <a:r>
              <a:rPr lang="zh-CN" altLang="en-US" sz="2000" b="1" dirty="0">
                <a:latin typeface="楷体" pitchFamily="49" charset="-122"/>
                <a:ea typeface="楷体" pitchFamily="49" charset="-122"/>
              </a:rPr>
              <a:t>交叉</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a:t>
            </a:r>
            <a:r>
              <a:rPr lang="zh-CN" altLang="zh-CN" sz="2000" b="1" dirty="0">
                <a:latin typeface="楷体" pitchFamily="49" charset="-122"/>
                <a:ea typeface="楷体" pitchFamily="49" charset="-122"/>
              </a:rPr>
              <a:t>优点是可以使连续地址的字分布于不同的模块中，从而可对这些字并行访问，提高访存速度</a:t>
            </a:r>
            <a:r>
              <a:rPr lang="zh-CN" altLang="zh-CN"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a:lnSpc>
                <a:spcPct val="125000"/>
              </a:lnSpc>
              <a:spcBef>
                <a:spcPts val="600"/>
              </a:spcBef>
            </a:pPr>
            <a:endParaRPr lang="zh-CN" altLang="en-US" sz="2000" b="1" dirty="0">
              <a:latin typeface="楷体" pitchFamily="49" charset="-122"/>
              <a:ea typeface="楷体" pitchFamily="49" charset="-122"/>
            </a:endParaRPr>
          </a:p>
          <a:p>
            <a:endParaRPr lang="en-US" altLang="zh-CN" sz="2400" b="1" dirty="0" smtClean="0">
              <a:latin typeface="楷体" pitchFamily="49" charset="-122"/>
              <a:ea typeface="楷体" pitchFamily="49" charset="-122"/>
            </a:endParaRPr>
          </a:p>
        </p:txBody>
      </p:sp>
      <p:sp>
        <p:nvSpPr>
          <p:cNvPr id="2867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3BAD6270-C531-4D98-B655-3254AA609386}" type="slidenum">
              <a:rPr kumimoji="0" lang="en-US" altLang="zh-CN" sz="1200" b="0" smtClean="0">
                <a:latin typeface="楷体_GB2312" pitchFamily="49" charset="-122"/>
              </a:rPr>
              <a:pPr eaLnBrk="1" hangingPunct="1"/>
              <a:t>20</a:t>
            </a:fld>
            <a:endParaRPr kumimoji="0" lang="en-US" altLang="zh-CN" sz="1200" b="0" smtClean="0">
              <a:latin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80386022"/>
              </p:ext>
            </p:extLst>
          </p:nvPr>
        </p:nvGraphicFramePr>
        <p:xfrm>
          <a:off x="551889" y="3356992"/>
          <a:ext cx="3948103" cy="3024336"/>
        </p:xfrm>
        <a:graphic>
          <a:graphicData uri="http://schemas.openxmlformats.org/presentationml/2006/ole">
            <mc:AlternateContent xmlns:mc="http://schemas.openxmlformats.org/markup-compatibility/2006">
              <mc:Choice xmlns:v="urn:schemas-microsoft-com:vml" Requires="v">
                <p:oleObj spid="_x0000_s91196" name="位图图像" r:id="rId3" imgW="4847619" imgH="3715269" progId="PBrush">
                  <p:embed/>
                </p:oleObj>
              </mc:Choice>
              <mc:Fallback>
                <p:oleObj name="位图图像" r:id="rId3" imgW="4847619" imgH="371526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89" y="3356992"/>
                        <a:ext cx="3948103" cy="3024336"/>
                      </a:xfrm>
                      <a:prstGeom prst="rect">
                        <a:avLst/>
                      </a:prstGeom>
                      <a:solidFill>
                        <a:schemeClr val="accent2"/>
                      </a:solid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46324999"/>
              </p:ext>
            </p:extLst>
          </p:nvPr>
        </p:nvGraphicFramePr>
        <p:xfrm>
          <a:off x="4644008" y="3356992"/>
          <a:ext cx="3972221" cy="3024336"/>
        </p:xfrm>
        <a:graphic>
          <a:graphicData uri="http://schemas.openxmlformats.org/presentationml/2006/ole">
            <mc:AlternateContent xmlns:mc="http://schemas.openxmlformats.org/markup-compatibility/2006">
              <mc:Choice xmlns:v="urn:schemas-microsoft-com:vml" Requires="v">
                <p:oleObj spid="_x0000_s91197" name="位图图像" r:id="rId5" imgW="4753639" imgH="3619048" progId="PBrush">
                  <p:embed/>
                </p:oleObj>
              </mc:Choice>
              <mc:Fallback>
                <p:oleObj name="位图图像" r:id="rId5" imgW="4753639" imgH="3619048"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356992"/>
                        <a:ext cx="3972221" cy="30243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27241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F71D0287-E882-44A5-96FE-2C66F7EE0D94}" type="slidenum">
              <a:rPr lang="en-US" altLang="zh-CN" sz="1200" smtClean="0">
                <a:latin typeface="楷体_GB2312" pitchFamily="49" charset="-122"/>
                <a:ea typeface="楷体_GB2312" pitchFamily="49" charset="-122"/>
              </a:rPr>
              <a:pPr eaLnBrk="1" hangingPunct="1">
                <a:spcBef>
                  <a:spcPct val="0"/>
                </a:spcBef>
                <a:buClrTx/>
                <a:buFontTx/>
                <a:buNone/>
              </a:pPr>
              <a:t>21</a:t>
            </a:fld>
            <a:endParaRPr lang="en-US" altLang="zh-CN" sz="1200" smtClean="0">
              <a:latin typeface="楷体_GB2312" pitchFamily="49" charset="-122"/>
              <a:ea typeface="楷体_GB2312" pitchFamily="49" charset="-122"/>
            </a:endParaRPr>
          </a:p>
        </p:txBody>
      </p:sp>
      <p:sp>
        <p:nvSpPr>
          <p:cNvPr id="30723" name="Rectangle 2"/>
          <p:cNvSpPr>
            <a:spLocks noGrp="1" noChangeArrowheads="1"/>
          </p:cNvSpPr>
          <p:nvPr>
            <p:ph type="title"/>
          </p:nvPr>
        </p:nvSpPr>
        <p:spPr/>
        <p:txBody>
          <a:bodyPr/>
          <a:lstStyle/>
          <a:p>
            <a:pPr eaLnBrk="1" hangingPunct="1"/>
            <a:r>
              <a:rPr lang="zh-CN" altLang="en-US" sz="3200" smtClean="0"/>
              <a:t>第四章 存储器</a:t>
            </a:r>
          </a:p>
        </p:txBody>
      </p:sp>
      <p:sp>
        <p:nvSpPr>
          <p:cNvPr id="30724"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和主存地址映射方式：</a:t>
            </a:r>
            <a:r>
              <a:rPr lang="zh-CN" altLang="en-US" sz="2000" dirty="0" smtClean="0">
                <a:latin typeface="Times New Roman" pitchFamily="18" charset="0"/>
                <a:cs typeface="Times New Roman" pitchFamily="18" charset="0"/>
              </a:rPr>
              <a:t> </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直接映射：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的一种地址映象方式，一个主存块只能映象到</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中的唯一的一个指定块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全相联映射：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的一种地址映象方式，每个主存块都可映象到任何</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块</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组相联映射：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的一种地址映象方式，将存储空间分成若干组，各组之间是直接映象，而组内各块之间则是全相联映象</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写回法：是在</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执行写操作时，信息只写入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，仅当需要被替换时，才将以被写入过的</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块先送回主存，然后再调入新块</a:t>
            </a: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写直达：利用</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主存存储层次在处理机和主存之间的直接通路，每当处理机写入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的同时，也通过此通路直接写入主存</a:t>
            </a:r>
          </a:p>
          <a:p>
            <a:pPr lvl="1" eaLnBrk="1" hangingPunct="1">
              <a:lnSpc>
                <a:spcPct val="125000"/>
              </a:lnSpc>
              <a:spcBef>
                <a:spcPts val="0"/>
              </a:spcBef>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005244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22</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a:t>第四章 存储器</a:t>
            </a:r>
            <a:endParaRPr lang="zh-CN" altLang="en-US" sz="3200" smtClean="0"/>
          </a:p>
        </p:txBody>
      </p:sp>
      <p:sp>
        <p:nvSpPr>
          <p:cNvPr id="33796" name="Rectangle 3"/>
          <p:cNvSpPr>
            <a:spLocks noGrp="1" noChangeArrowheads="1"/>
          </p:cNvSpPr>
          <p:nvPr>
            <p:ph type="body" idx="1"/>
          </p:nvPr>
        </p:nvSpPr>
        <p:spPr/>
        <p:txBody>
          <a:bodyPr/>
          <a:lstStyle/>
          <a:p>
            <a:pPr>
              <a:lnSpc>
                <a:spcPct val="125000"/>
              </a:lnSpc>
              <a:spcBef>
                <a:spcPts val="600"/>
              </a:spcBef>
              <a:spcAft>
                <a:spcPts val="0"/>
              </a:spcAft>
            </a:pPr>
            <a:r>
              <a:rPr lang="zh-CN" altLang="zh-CN" sz="2000" b="1" dirty="0" smtClean="0">
                <a:latin typeface="Times New Roman" pitchFamily="18" charset="0"/>
                <a:ea typeface="楷体" panose="02010609060101010101" pitchFamily="49" charset="-122"/>
                <a:cs typeface="Times New Roman" pitchFamily="18" charset="0"/>
              </a:rPr>
              <a:t>已知</a:t>
            </a:r>
            <a:r>
              <a:rPr lang="zh-CN" altLang="zh-CN" sz="2000" b="1" dirty="0">
                <a:latin typeface="Times New Roman" pitchFamily="18" charset="0"/>
                <a:ea typeface="楷体" panose="02010609060101010101" pitchFamily="49" charset="-122"/>
                <a:cs typeface="Times New Roman" pitchFamily="18" charset="0"/>
              </a:rPr>
              <a:t>某</a:t>
            </a:r>
            <a:r>
              <a:rPr lang="en-US" altLang="zh-CN" sz="2000" b="1" dirty="0">
                <a:latin typeface="Times New Roman" pitchFamily="18" charset="0"/>
                <a:ea typeface="楷体" panose="02010609060101010101" pitchFamily="49" charset="-122"/>
                <a:cs typeface="Times New Roman" pitchFamily="18" charset="0"/>
              </a:rPr>
              <a:t>32</a:t>
            </a:r>
            <a:r>
              <a:rPr lang="zh-CN" altLang="zh-CN" sz="2000" b="1" dirty="0">
                <a:latin typeface="Times New Roman" pitchFamily="18" charset="0"/>
                <a:ea typeface="楷体" panose="02010609060101010101" pitchFamily="49" charset="-122"/>
                <a:cs typeface="Times New Roman" pitchFamily="18" charset="0"/>
              </a:rPr>
              <a:t>位主机按字节或字访存，其地址码为</a:t>
            </a:r>
            <a:r>
              <a:rPr lang="en-US" altLang="zh-CN" sz="2000" b="1" dirty="0">
                <a:latin typeface="Times New Roman" pitchFamily="18" charset="0"/>
                <a:ea typeface="楷体" panose="02010609060101010101" pitchFamily="49" charset="-122"/>
                <a:cs typeface="Times New Roman" pitchFamily="18" charset="0"/>
              </a:rPr>
              <a:t>24</a:t>
            </a:r>
            <a:r>
              <a:rPr lang="zh-CN" altLang="zh-CN" sz="2000" b="1" dirty="0">
                <a:latin typeface="Times New Roman" pitchFamily="18" charset="0"/>
                <a:ea typeface="楷体" panose="02010609060101010101" pitchFamily="49" charset="-122"/>
                <a:cs typeface="Times New Roman" pitchFamily="18" charset="0"/>
              </a:rPr>
              <a:t>位，如果主存使用</a:t>
            </a:r>
            <a:r>
              <a:rPr lang="en-US" altLang="zh-CN" sz="2000" b="1" dirty="0">
                <a:latin typeface="Times New Roman" pitchFamily="18" charset="0"/>
                <a:ea typeface="楷体" panose="02010609060101010101" pitchFamily="49" charset="-122"/>
                <a:cs typeface="Times New Roman" pitchFamily="18" charset="0"/>
              </a:rPr>
              <a:t>256K×8</a:t>
            </a:r>
            <a:r>
              <a:rPr lang="zh-CN" altLang="zh-CN" sz="2000" b="1" dirty="0" smtClean="0">
                <a:latin typeface="Times New Roman" pitchFamily="18" charset="0"/>
                <a:ea typeface="楷体" panose="02010609060101010101" pitchFamily="49" charset="-122"/>
                <a:cs typeface="Times New Roman" pitchFamily="18" charset="0"/>
              </a:rPr>
              <a:t>位</a:t>
            </a:r>
            <a:r>
              <a:rPr lang="en-US" altLang="zh-CN" sz="2000" b="1" dirty="0" smtClean="0">
                <a:latin typeface="Times New Roman" pitchFamily="18" charset="0"/>
                <a:ea typeface="楷体" panose="02010609060101010101" pitchFamily="49" charset="-122"/>
                <a:cs typeface="Times New Roman" pitchFamily="18" charset="0"/>
              </a:rPr>
              <a:t>DRAM</a:t>
            </a:r>
            <a:r>
              <a:rPr lang="zh-CN" altLang="zh-CN" sz="2000" b="1" dirty="0">
                <a:latin typeface="Times New Roman" pitchFamily="18" charset="0"/>
                <a:ea typeface="楷体" panose="02010609060101010101" pitchFamily="49" charset="-122"/>
                <a:cs typeface="Times New Roman" pitchFamily="18" charset="0"/>
              </a:rPr>
              <a:t>芯片组成该机所允许的最大主存空间，并选用内存条结构形式</a:t>
            </a:r>
            <a:r>
              <a:rPr lang="zh-CN" altLang="zh-CN" sz="2000" b="1" dirty="0" smtClean="0">
                <a:latin typeface="Times New Roman" pitchFamily="18" charset="0"/>
                <a:ea typeface="楷体" panose="02010609060101010101" pitchFamily="49" charset="-122"/>
                <a:cs typeface="Times New Roman" pitchFamily="18" charset="0"/>
              </a:rPr>
              <a:t>，问：</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1) </a:t>
            </a:r>
            <a:r>
              <a:rPr lang="zh-CN" altLang="zh-CN" sz="2000" b="1" dirty="0">
                <a:latin typeface="Times New Roman" pitchFamily="18" charset="0"/>
                <a:ea typeface="楷体" panose="02010609060101010101" pitchFamily="49" charset="-122"/>
                <a:cs typeface="Times New Roman" pitchFamily="18" charset="0"/>
              </a:rPr>
              <a:t>该机可以配备的最大主存容量为多少</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2) </a:t>
            </a:r>
            <a:r>
              <a:rPr lang="zh-CN" altLang="zh-CN" sz="2000" b="1" dirty="0">
                <a:latin typeface="Times New Roman" pitchFamily="18" charset="0"/>
                <a:ea typeface="楷体" panose="02010609060101010101" pitchFamily="49" charset="-122"/>
                <a:cs typeface="Times New Roman" pitchFamily="18" charset="0"/>
              </a:rPr>
              <a:t>该</a:t>
            </a:r>
            <a:r>
              <a:rPr lang="en-US" altLang="zh-CN" sz="2000" b="1" dirty="0">
                <a:latin typeface="Times New Roman" pitchFamily="18" charset="0"/>
                <a:ea typeface="楷体" panose="02010609060101010101" pitchFamily="49" charset="-122"/>
                <a:cs typeface="Times New Roman" pitchFamily="18" charset="0"/>
              </a:rPr>
              <a:t>DRAM</a:t>
            </a:r>
            <a:r>
              <a:rPr lang="zh-CN" altLang="zh-CN" sz="2000" b="1" dirty="0">
                <a:latin typeface="Times New Roman" pitchFamily="18" charset="0"/>
                <a:ea typeface="楷体" panose="02010609060101010101" pitchFamily="49" charset="-122"/>
                <a:cs typeface="Times New Roman" pitchFamily="18" charset="0"/>
              </a:rPr>
              <a:t>芯片的地址引脚至少为多少位</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3) </a:t>
            </a:r>
            <a:r>
              <a:rPr lang="zh-CN" altLang="zh-CN" sz="2000" b="1" dirty="0">
                <a:latin typeface="Times New Roman" pitchFamily="18" charset="0"/>
                <a:ea typeface="楷体" panose="02010609060101010101" pitchFamily="49" charset="-122"/>
                <a:cs typeface="Times New Roman" pitchFamily="18" charset="0"/>
              </a:rPr>
              <a:t>若每个内存条容量为</a:t>
            </a:r>
            <a:r>
              <a:rPr lang="en-US" altLang="zh-CN" sz="2000" b="1" dirty="0">
                <a:latin typeface="Times New Roman" pitchFamily="18" charset="0"/>
                <a:ea typeface="楷体" panose="02010609060101010101" pitchFamily="49" charset="-122"/>
                <a:cs typeface="Times New Roman" pitchFamily="18" charset="0"/>
              </a:rPr>
              <a:t>1M×32</a:t>
            </a:r>
            <a:r>
              <a:rPr lang="zh-CN" altLang="zh-CN" sz="2000" b="1" dirty="0">
                <a:latin typeface="Times New Roman" pitchFamily="18" charset="0"/>
                <a:ea typeface="楷体" panose="02010609060101010101" pitchFamily="49" charset="-122"/>
                <a:cs typeface="Times New Roman" pitchFamily="18" charset="0"/>
              </a:rPr>
              <a:t>位，需要多少个内存条</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4) </a:t>
            </a:r>
            <a:r>
              <a:rPr lang="zh-CN" altLang="zh-CN" sz="2000" b="1" dirty="0">
                <a:latin typeface="Times New Roman" pitchFamily="18" charset="0"/>
                <a:ea typeface="楷体" panose="02010609060101010101" pitchFamily="49" charset="-122"/>
                <a:cs typeface="Times New Roman" pitchFamily="18" charset="0"/>
              </a:rPr>
              <a:t>每个内存条需要多少个</a:t>
            </a:r>
            <a:r>
              <a:rPr lang="en-US" altLang="zh-CN" sz="2000" b="1" dirty="0">
                <a:latin typeface="Times New Roman" pitchFamily="18" charset="0"/>
                <a:ea typeface="楷体" panose="02010609060101010101" pitchFamily="49" charset="-122"/>
                <a:cs typeface="Times New Roman" pitchFamily="18" charset="0"/>
              </a:rPr>
              <a:t>DRAM</a:t>
            </a:r>
            <a:r>
              <a:rPr lang="zh-CN" altLang="zh-CN" sz="2000" b="1" dirty="0">
                <a:latin typeface="Times New Roman" pitchFamily="18" charset="0"/>
                <a:ea typeface="楷体" panose="02010609060101010101" pitchFamily="49" charset="-122"/>
                <a:cs typeface="Times New Roman" pitchFamily="18" charset="0"/>
              </a:rPr>
              <a:t>芯片</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5) </a:t>
            </a:r>
            <a:r>
              <a:rPr lang="zh-CN" altLang="zh-CN" sz="2000" b="1" dirty="0">
                <a:latin typeface="Times New Roman" pitchFamily="18" charset="0"/>
                <a:ea typeface="楷体" panose="02010609060101010101" pitchFamily="49" charset="-122"/>
                <a:cs typeface="Times New Roman" pitchFamily="18" charset="0"/>
              </a:rPr>
              <a:t>主存一共需要多少</a:t>
            </a:r>
            <a:r>
              <a:rPr lang="en-US" altLang="zh-CN" sz="2000" b="1" dirty="0">
                <a:latin typeface="Times New Roman" pitchFamily="18" charset="0"/>
                <a:ea typeface="楷体" panose="02010609060101010101" pitchFamily="49" charset="-122"/>
                <a:cs typeface="Times New Roman" pitchFamily="18" charset="0"/>
              </a:rPr>
              <a:t>DRAM</a:t>
            </a:r>
            <a:r>
              <a:rPr lang="zh-CN" altLang="zh-CN" sz="2000" b="1" dirty="0">
                <a:latin typeface="Times New Roman" pitchFamily="18" charset="0"/>
                <a:ea typeface="楷体" panose="02010609060101010101" pitchFamily="49" charset="-122"/>
                <a:cs typeface="Times New Roman" pitchFamily="18" charset="0"/>
              </a:rPr>
              <a:t>芯片？</a:t>
            </a:r>
            <a:r>
              <a:rPr lang="en-US" altLang="zh-CN" sz="2000" b="1" dirty="0">
                <a:latin typeface="Times New Roman" pitchFamily="18" charset="0"/>
                <a:ea typeface="楷体" panose="02010609060101010101" pitchFamily="49" charset="-122"/>
                <a:cs typeface="Times New Roman" pitchFamily="18" charset="0"/>
              </a:rPr>
              <a:t>CPU</a:t>
            </a:r>
            <a:r>
              <a:rPr lang="zh-CN" altLang="zh-CN" sz="2000" b="1" dirty="0">
                <a:latin typeface="Times New Roman" pitchFamily="18" charset="0"/>
                <a:ea typeface="楷体" panose="02010609060101010101" pitchFamily="49" charset="-122"/>
                <a:cs typeface="Times New Roman" pitchFamily="18" charset="0"/>
              </a:rPr>
              <a:t>如何选择各个内存条</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6</a:t>
            </a:r>
            <a:r>
              <a:rPr lang="en-US" altLang="zh-CN" sz="2000" b="1" dirty="0">
                <a:latin typeface="Times New Roman" pitchFamily="18" charset="0"/>
                <a:ea typeface="楷体" panose="02010609060101010101" pitchFamily="49" charset="-122"/>
                <a:cs typeface="Times New Roman" pitchFamily="18" charset="0"/>
              </a:rPr>
              <a:t>) </a:t>
            </a:r>
            <a:r>
              <a:rPr lang="zh-CN" altLang="en-US" sz="2000" b="1" dirty="0">
                <a:latin typeface="Times New Roman" pitchFamily="18" charset="0"/>
                <a:ea typeface="楷体" panose="02010609060101010101" pitchFamily="49" charset="-122"/>
                <a:cs typeface="Times New Roman" pitchFamily="18" charset="0"/>
              </a:rPr>
              <a:t>还有其它的办法扩充字容量吗，和上面的方法有什么区别</a:t>
            </a:r>
            <a:r>
              <a:rPr lang="zh-CN" altLang="en-US"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2000" b="1" dirty="0" smtClean="0">
                <a:latin typeface="Times New Roman" pitchFamily="18" charset="0"/>
                <a:ea typeface="楷体" panose="02010609060101010101" pitchFamily="49" charset="-122"/>
                <a:cs typeface="Times New Roman" pitchFamily="18" charset="0"/>
              </a:rPr>
              <a:t>7) </a:t>
            </a:r>
            <a:r>
              <a:rPr lang="zh-CN" altLang="zh-CN" sz="2000" b="1" dirty="0">
                <a:latin typeface="Times New Roman" pitchFamily="18" charset="0"/>
                <a:ea typeface="楷体" panose="02010609060101010101" pitchFamily="49" charset="-122"/>
                <a:cs typeface="Times New Roman" pitchFamily="18" charset="0"/>
              </a:rPr>
              <a:t>如果</a:t>
            </a:r>
            <a:r>
              <a:rPr lang="en-US" altLang="zh-CN" sz="2000" b="1" dirty="0">
                <a:latin typeface="Times New Roman" pitchFamily="18" charset="0"/>
                <a:ea typeface="楷体" panose="02010609060101010101" pitchFamily="49" charset="-122"/>
                <a:cs typeface="Times New Roman" pitchFamily="18" charset="0"/>
              </a:rPr>
              <a:t>DRAM</a:t>
            </a:r>
            <a:r>
              <a:rPr lang="zh-CN" altLang="zh-CN" sz="2000" b="1" dirty="0" smtClean="0">
                <a:latin typeface="Times New Roman" pitchFamily="18" charset="0"/>
                <a:ea typeface="楷体" panose="02010609060101010101" pitchFamily="49" charset="-122"/>
                <a:cs typeface="Times New Roman" pitchFamily="18" charset="0"/>
              </a:rPr>
              <a:t>芯片</a:t>
            </a:r>
            <a:r>
              <a:rPr lang="zh-CN" altLang="en-US" sz="2000" b="1" dirty="0" smtClean="0">
                <a:latin typeface="Times New Roman" pitchFamily="18" charset="0"/>
                <a:ea typeface="楷体" panose="02010609060101010101" pitchFamily="49" charset="-122"/>
                <a:cs typeface="Times New Roman" pitchFamily="18" charset="0"/>
              </a:rPr>
              <a:t>采用</a:t>
            </a:r>
            <a:r>
              <a:rPr lang="en-US" altLang="zh-CN" sz="2000" b="1" dirty="0" smtClean="0">
                <a:latin typeface="Times New Roman" pitchFamily="18" charset="0"/>
                <a:ea typeface="楷体" panose="02010609060101010101" pitchFamily="49" charset="-122"/>
                <a:cs typeface="Times New Roman" pitchFamily="18" charset="0"/>
              </a:rPr>
              <a:t>512×512×8</a:t>
            </a:r>
            <a:r>
              <a:rPr lang="zh-CN" altLang="zh-CN" sz="2000" b="1" dirty="0">
                <a:latin typeface="Times New Roman" pitchFamily="18" charset="0"/>
                <a:ea typeface="楷体" panose="02010609060101010101" pitchFamily="49" charset="-122"/>
                <a:cs typeface="Times New Roman" pitchFamily="18" charset="0"/>
              </a:rPr>
              <a:t>存储阵列，采用异步刷新方式，单元刷新间隔为</a:t>
            </a:r>
            <a:r>
              <a:rPr lang="en-US" altLang="zh-CN" sz="2000" b="1" dirty="0">
                <a:latin typeface="Times New Roman" pitchFamily="18" charset="0"/>
                <a:ea typeface="楷体" panose="02010609060101010101" pitchFamily="49" charset="-122"/>
                <a:cs typeface="Times New Roman" pitchFamily="18" charset="0"/>
              </a:rPr>
              <a:t>8ms</a:t>
            </a:r>
            <a:r>
              <a:rPr lang="zh-CN" altLang="zh-CN" sz="2000" b="1" dirty="0">
                <a:latin typeface="Times New Roman" pitchFamily="18" charset="0"/>
                <a:ea typeface="楷体" panose="02010609060101010101" pitchFamily="49" charset="-122"/>
                <a:cs typeface="Times New Roman" pitchFamily="18" charset="0"/>
              </a:rPr>
              <a:t>，则刷新信号的周期为多少</a:t>
            </a:r>
            <a:r>
              <a:rPr lang="zh-CN" altLang="zh-CN" sz="2000" b="1" dirty="0" smtClean="0">
                <a:latin typeface="Times New Roman" pitchFamily="18" charset="0"/>
                <a:ea typeface="楷体" panose="02010609060101010101" pitchFamily="49" charset="-122"/>
                <a:cs typeface="Times New Roman" pitchFamily="18" charset="0"/>
              </a:rPr>
              <a:t>？</a:t>
            </a:r>
            <a:endParaRPr lang="en-US" altLang="zh-CN" sz="20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endParaRPr lang="en-US" altLang="zh-CN" sz="1600" b="1" dirty="0" smtClean="0">
              <a:latin typeface="楷体" panose="02010609060101010101" pitchFamily="49" charset="-122"/>
              <a:ea typeface="楷体" panose="02010609060101010101" pitchFamily="49" charset="-122"/>
            </a:endParaRPr>
          </a:p>
          <a:p>
            <a:pPr indent="304800">
              <a:lnSpc>
                <a:spcPct val="125000"/>
              </a:lnSpc>
              <a:spcBef>
                <a:spcPts val="600"/>
              </a:spcBef>
              <a:spcAft>
                <a:spcPts val="0"/>
              </a:spcAft>
              <a:tabLst>
                <a:tab pos="457200" algn="l"/>
              </a:tabLst>
            </a:pPr>
            <a:endParaRPr lang="zh-CN" altLang="zh-CN" sz="1800" b="1" kern="100" dirty="0">
              <a:latin typeface="楷体" panose="02010609060101010101" pitchFamily="49" charset="-122"/>
              <a:ea typeface="楷体" panose="02010609060101010101" pitchFamily="49" charset="-122"/>
            </a:endParaRPr>
          </a:p>
          <a:p>
            <a:pPr eaLnBrk="1" hangingPunct="1">
              <a:lnSpc>
                <a:spcPct val="125000"/>
              </a:lnSpc>
              <a:spcBef>
                <a:spcPts val="600"/>
              </a:spcBef>
            </a:pPr>
            <a:endParaRPr lang="zh-CN" altLang="en-US" sz="1800" b="1" dirty="0" smtClean="0">
              <a:latin typeface="楷体" pitchFamily="49" charset="-122"/>
              <a:ea typeface="楷体" pitchFamily="49" charset="-122"/>
            </a:endParaRPr>
          </a:p>
        </p:txBody>
      </p:sp>
    </p:spTree>
    <p:extLst>
      <p:ext uri="{BB962C8B-B14F-4D97-AF65-F5344CB8AC3E}">
        <p14:creationId xmlns:p14="http://schemas.microsoft.com/office/powerpoint/2010/main" val="4095557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dirty="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23</a:t>
            </a:fld>
            <a:endParaRPr lang="en-US" altLang="zh-CN" sz="1200" dirty="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a:t>第四章 存储器</a:t>
            </a:r>
            <a:endParaRPr lang="zh-CN" altLang="en-US" sz="3200" smtClean="0"/>
          </a:p>
        </p:txBody>
      </p:sp>
      <mc:AlternateContent xmlns:mc="http://schemas.openxmlformats.org/markup-compatibility/2006" xmlns:a14="http://schemas.microsoft.com/office/drawing/2010/main">
        <mc:Choice Requires="a14">
          <p:sp>
            <p:nvSpPr>
              <p:cNvPr id="33796" name="Rectangle 3"/>
              <p:cNvSpPr>
                <a:spLocks noGrp="1" noChangeArrowheads="1"/>
              </p:cNvSpPr>
              <p:nvPr>
                <p:ph type="body" idx="1"/>
              </p:nvPr>
            </p:nvSpPr>
            <p:spPr/>
            <p:txBody>
              <a:bodyPr/>
              <a:lstStyle/>
              <a:p>
                <a:pPr>
                  <a:lnSpc>
                    <a:spcPct val="125000"/>
                  </a:lnSpc>
                  <a:spcBef>
                    <a:spcPts val="600"/>
                  </a:spcBef>
                  <a:spcAft>
                    <a:spcPts val="0"/>
                  </a:spcAft>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b="1" kern="1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kern="100" dirty="0">
                    <a:latin typeface="Times New Roman" panose="02020603050405020304" pitchFamily="18" charset="0"/>
                    <a:ea typeface="楷体" panose="02010609060101010101" pitchFamily="49" charset="-122"/>
                    <a:cs typeface="Times New Roman" panose="02020603050405020304" pitchFamily="18" charset="0"/>
                  </a:rPr>
                  <a:t>因为主机按字节或字访存，其</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最大主存容量为 </a:t>
                </a:r>
                <a14:m>
                  <m:oMath xmlns:m="http://schemas.openxmlformats.org/officeDocument/2006/math">
                    <m:sSup>
                      <m:sSupPr>
                        <m:ctrlPr>
                          <a:rPr lang="zh-CN" altLang="zh-CN" sz="2000" b="1" i="1">
                            <a:latin typeface="Cambria Math"/>
                            <a:ea typeface="Cambria Math"/>
                          </a:rPr>
                        </m:ctrlPr>
                      </m:sSupPr>
                      <m:e>
                        <m:r>
                          <a:rPr lang="en-US" altLang="zh-CN" sz="2000" b="1" i="1">
                            <a:latin typeface="Cambria Math"/>
                            <a:cs typeface="Times New Roman"/>
                          </a:rPr>
                          <m:t>𝟐</m:t>
                        </m:r>
                      </m:e>
                      <m:sup>
                        <m:r>
                          <a:rPr lang="en-US" altLang="zh-CN" sz="2000" b="1" i="1">
                            <a:latin typeface="Cambria Math"/>
                            <a:cs typeface="Times New Roman"/>
                          </a:rPr>
                          <m:t>𝟐𝟒</m:t>
                        </m:r>
                      </m:sup>
                    </m:sSup>
                    <m:r>
                      <a:rPr lang="en-US" altLang="zh-CN" sz="2000" b="1">
                        <a:latin typeface="Cambria Math"/>
                        <a:cs typeface="Times New Roman"/>
                      </a:rPr>
                      <m:t>×</m:t>
                    </m:r>
                    <m:r>
                      <a:rPr lang="en-US" altLang="zh-CN" sz="2000" b="1" i="1">
                        <a:latin typeface="Cambria Math"/>
                        <a:cs typeface="Times New Roman"/>
                      </a:rPr>
                      <m:t>𝟖</m:t>
                    </m:r>
                    <m:r>
                      <a:rPr lang="en-US" altLang="zh-CN" sz="2000" b="1">
                        <a:latin typeface="Cambria Math"/>
                        <a:cs typeface="Times New Roman"/>
                      </a:rPr>
                      <m:t>=</m:t>
                    </m:r>
                    <m:r>
                      <a:rPr lang="en-US" altLang="zh-CN" sz="2000" b="1" i="1">
                        <a:latin typeface="Cambria Math"/>
                        <a:cs typeface="Times New Roman"/>
                      </a:rPr>
                      <m:t>𝟏𝟔𝐌𝐁</m:t>
                    </m:r>
                  </m:oMath>
                </a14:m>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因为</a:t>
                </a:r>
                <a14:m>
                  <m:oMath xmlns:m="http://schemas.openxmlformats.org/officeDocument/2006/math">
                    <m:r>
                      <a:rPr lang="en-US" altLang="zh-CN" sz="2000" b="1" i="0">
                        <a:latin typeface="Cambria Math"/>
                        <a:cs typeface="Times New Roman"/>
                      </a:rPr>
                      <m:t>𝟐𝟓𝟔𝐊</m:t>
                    </m:r>
                    <m:r>
                      <a:rPr lang="en-US" altLang="zh-CN" sz="2000" b="1" i="0">
                        <a:latin typeface="Cambria Math"/>
                        <a:cs typeface="Times New Roman"/>
                      </a:rPr>
                      <m:t>=</m:t>
                    </m:r>
                    <m:sSup>
                      <m:sSupPr>
                        <m:ctrlPr>
                          <a:rPr lang="zh-CN" altLang="zh-CN" sz="2000" b="1" i="1">
                            <a:latin typeface="Cambria Math"/>
                            <a:ea typeface="Cambria Math"/>
                          </a:rPr>
                        </m:ctrlPr>
                      </m:sSupPr>
                      <m:e>
                        <m:r>
                          <a:rPr lang="en-US" altLang="zh-CN" sz="2000" b="1" i="0">
                            <a:latin typeface="Cambria Math"/>
                            <a:cs typeface="Times New Roman"/>
                          </a:rPr>
                          <m:t>𝟐</m:t>
                        </m:r>
                      </m:e>
                      <m:sup>
                        <m:r>
                          <a:rPr lang="en-US" altLang="zh-CN" sz="2000" b="1" i="0">
                            <a:latin typeface="Cambria Math"/>
                            <a:cs typeface="Times New Roman"/>
                          </a:rPr>
                          <m:t>𝟏𝟖</m:t>
                        </m:r>
                      </m:sup>
                    </m:sSup>
                  </m:oMath>
                </a14:m>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芯片采用行列地址分时复用，地址线引脚只引出了一半，故芯片地址引脚至少为</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9</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个</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3)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内存条数量为 </a:t>
                </a:r>
                <a14:m>
                  <m:oMath xmlns:m="http://schemas.openxmlformats.org/officeDocument/2006/math">
                    <m:r>
                      <a:rPr lang="en-US" altLang="zh-CN" sz="2000" b="1" i="0">
                        <a:latin typeface="Cambria Math"/>
                      </a:rPr>
                      <m:t>𝟏𝟔𝐌𝐁</m:t>
                    </m:r>
                    <m:r>
                      <a:rPr lang="en-US" altLang="zh-CN" sz="2000" b="1" i="0">
                        <a:latin typeface="Cambria Math"/>
                      </a:rPr>
                      <m:t>÷(</m:t>
                    </m:r>
                    <m:r>
                      <a:rPr lang="en-US" altLang="zh-CN" sz="2000" b="1" i="0">
                        <a:latin typeface="Cambria Math"/>
                      </a:rPr>
                      <m:t>𝟏𝐌</m:t>
                    </m:r>
                    <m:r>
                      <a:rPr lang="en-US" altLang="zh-CN" sz="2000" b="1" i="0">
                        <a:latin typeface="Cambria Math"/>
                      </a:rPr>
                      <m:t>×</m:t>
                    </m:r>
                    <m:r>
                      <a:rPr lang="en-US" altLang="zh-CN" sz="2000" b="1" i="0">
                        <a:latin typeface="Cambria Math"/>
                      </a:rPr>
                      <m:t>𝟑𝟐</m:t>
                    </m:r>
                    <m:r>
                      <a:rPr lang="en-US" altLang="zh-CN" sz="2000" b="1" i="0">
                        <a:latin typeface="Cambria Math"/>
                      </a:rPr>
                      <m:t>)= </m:t>
                    </m:r>
                    <m:r>
                      <a:rPr lang="en-US" altLang="zh-CN" sz="2000" b="1" i="0">
                        <a:latin typeface="Cambria Math"/>
                      </a:rPr>
                      <m:t>𝟒</m:t>
                    </m:r>
                  </m:oMath>
                </a14:m>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个。</a:t>
                </a:r>
              </a:p>
              <a:p>
                <a:pPr>
                  <a:lnSpc>
                    <a:spcPct val="125000"/>
                  </a:lnSpc>
                  <a:spcBef>
                    <a:spcPts val="600"/>
                  </a:spcBef>
                  <a:spcAft>
                    <a:spcPts val="0"/>
                  </a:spcAft>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4)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每个内存条</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芯片数量为 </a:t>
                </a:r>
                <a14:m>
                  <m:oMath xmlns:m="http://schemas.openxmlformats.org/officeDocument/2006/math">
                    <m:r>
                      <a:rPr lang="en-US" altLang="zh-CN" sz="2000" b="1">
                        <a:latin typeface="Cambria Math"/>
                      </a:rPr>
                      <m:t>(</m:t>
                    </m:r>
                    <m:r>
                      <a:rPr lang="en-US" altLang="zh-CN" sz="2000" b="1" i="0">
                        <a:latin typeface="Cambria Math"/>
                      </a:rPr>
                      <m:t>𝟏𝐌</m:t>
                    </m:r>
                    <m:r>
                      <a:rPr lang="en-US" altLang="zh-CN" sz="2000" b="1" i="0">
                        <a:latin typeface="Cambria Math"/>
                      </a:rPr>
                      <m:t>×</m:t>
                    </m:r>
                    <m:r>
                      <a:rPr lang="en-US" altLang="zh-CN" sz="2000" b="1" i="0">
                        <a:latin typeface="Cambria Math"/>
                      </a:rPr>
                      <m:t>𝟑𝟐</m:t>
                    </m:r>
                    <m:r>
                      <a:rPr lang="en-US" altLang="zh-CN" sz="2000" b="1" i="0">
                        <a:latin typeface="Cambria Math"/>
                      </a:rPr>
                      <m:t>)÷(</m:t>
                    </m:r>
                    <m:r>
                      <a:rPr lang="en-US" altLang="zh-CN" sz="2000" b="1" i="0">
                        <a:latin typeface="Cambria Math"/>
                      </a:rPr>
                      <m:t>𝟐𝟓𝟔𝐊</m:t>
                    </m:r>
                    <m:r>
                      <a:rPr lang="en-US" altLang="zh-CN" sz="2000" b="1" i="0">
                        <a:latin typeface="Cambria Math"/>
                      </a:rPr>
                      <m:t>×</m:t>
                    </m:r>
                    <m:r>
                      <a:rPr lang="en-US" altLang="zh-CN" sz="2000" b="1" i="0">
                        <a:latin typeface="Cambria Math"/>
                      </a:rPr>
                      <m:t>𝟖</m:t>
                    </m:r>
                    <m:r>
                      <a:rPr lang="en-US" altLang="zh-CN" sz="2000" b="1" i="0">
                        <a:latin typeface="Cambria Math"/>
                      </a:rPr>
                      <m:t>)= </m:t>
                    </m:r>
                    <m:r>
                      <a:rPr lang="en-US" altLang="zh-CN" sz="2000" b="1" i="0">
                        <a:latin typeface="Cambria Math"/>
                      </a:rPr>
                      <m:t>𝟏𝟔</m:t>
                    </m:r>
                  </m:oMath>
                </a14:m>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片</a:t>
                </a:r>
                <a:endParaRPr lang="zh-CN"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5)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主存一共需要</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芯片为：</a:t>
                </a:r>
                <a14:m>
                  <m:oMath xmlns:m="http://schemas.openxmlformats.org/officeDocument/2006/math">
                    <m:r>
                      <a:rPr lang="en-US" altLang="zh-CN" sz="2000" b="1" i="1">
                        <a:latin typeface="Cambria Math"/>
                      </a:rPr>
                      <m:t>𝟒</m:t>
                    </m:r>
                    <m:r>
                      <a:rPr lang="en-US" altLang="zh-CN" sz="2000" b="1" i="1">
                        <a:latin typeface="Cambria Math"/>
                      </a:rPr>
                      <m:t>×</m:t>
                    </m:r>
                    <m:r>
                      <a:rPr lang="en-US" altLang="zh-CN" sz="2000" b="1" i="1">
                        <a:latin typeface="Cambria Math"/>
                      </a:rPr>
                      <m:t>𝟏𝟔</m:t>
                    </m:r>
                    <m:r>
                      <a:rPr lang="en-US" altLang="zh-CN" sz="2000" b="1" i="1">
                        <a:latin typeface="Cambria Math"/>
                      </a:rPr>
                      <m:t>=</m:t>
                    </m:r>
                    <m:r>
                      <a:rPr lang="en-US" altLang="zh-CN" sz="2000" b="1" i="1">
                        <a:latin typeface="Cambria Math"/>
                      </a:rPr>
                      <m:t>𝟔𝟒</m:t>
                    </m:r>
                  </m:oMath>
                </a14:m>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片</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主机</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一共有</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个内存条，</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选用最高</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位地址</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A23</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A22</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，通过</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译码器产生片选信号对各个内存条进行选择</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每个内存条容量</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1M×32</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位</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CPU</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需要</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22</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根地址线（</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A21~A0</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）完成内存条内部存储单元</a:t>
                </a:r>
                <a:r>
                  <a:rPr lang="zh-CN" altLang="zh-CN" sz="2000" b="1" dirty="0" smtClean="0">
                    <a:latin typeface="Times New Roman" panose="02020603050405020304" pitchFamily="18" charset="0"/>
                    <a:ea typeface="楷体" panose="02010609060101010101" pitchFamily="49" charset="-122"/>
                    <a:cs typeface="Times New Roman" panose="02020603050405020304" pitchFamily="18" charset="0"/>
                  </a:rPr>
                  <a:t>寻址</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endParaRPr lang="zh-CN" altLang="en-US" sz="1600" b="1" dirty="0" smtClean="0">
                  <a:latin typeface="楷体" pitchFamily="49" charset="-122"/>
                  <a:ea typeface="楷体" pitchFamily="49" charset="-122"/>
                </a:endParaRPr>
              </a:p>
            </p:txBody>
          </p:sp>
        </mc:Choice>
        <mc:Fallback xmlns="">
          <p:sp>
            <p:nvSpPr>
              <p:cNvPr id="3379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93"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5575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24</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a:t>第四章 存储器</a:t>
            </a:r>
            <a:endParaRPr lang="zh-CN" altLang="en-US" sz="3200" smtClean="0"/>
          </a:p>
        </p:txBody>
      </p:sp>
      <p:sp>
        <p:nvSpPr>
          <p:cNvPr id="33796" name="Rectangle 3"/>
          <p:cNvSpPr>
            <a:spLocks noGrp="1" noChangeArrowheads="1"/>
          </p:cNvSpPr>
          <p:nvPr>
            <p:ph type="body"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存储器字扩展一般采用高位交叉编址，顺序存储，其优点是一个存储体</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内地址</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是连续的，有利于存储器的扩充</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存储器字</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扩展还可以</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采用低位交叉编址，交叉存储，其优点是可以使连续地址的字分布于不同的模块中，从而可对这些字并行访问，提高访存速度</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7)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采用异步刷新方式，单元刷新间隔为</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8ms</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，意味要在</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8ms</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内进行</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512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次行刷新操作，故刷新信号的周期为：</a:t>
            </a:r>
            <a:r>
              <a:rPr lang="zh-CN" altLang="en-US" sz="2000" dirty="0">
                <a:latin typeface="BatangChe" pitchFamily="49" charset="-127"/>
                <a:ea typeface="BatangChe" pitchFamily="49" charset="-127"/>
                <a:cs typeface="Times New Roman" panose="02020603050405020304" pitchFamily="18" charset="0"/>
              </a:rPr>
              <a:t>𝟖𝒎𝒔</a:t>
            </a:r>
            <a:r>
              <a:rPr lang="en-US" altLang="zh-CN" sz="2000" dirty="0">
                <a:latin typeface="BatangChe" pitchFamily="49" charset="-127"/>
                <a:ea typeface="BatangChe" pitchFamily="49" charset="-127"/>
                <a:cs typeface="Times New Roman" panose="02020603050405020304" pitchFamily="18" charset="0"/>
              </a:rPr>
              <a:t>÷</a:t>
            </a:r>
            <a:r>
              <a:rPr lang="zh-CN" altLang="en-US" sz="2000" dirty="0">
                <a:latin typeface="BatangChe" pitchFamily="49" charset="-127"/>
                <a:ea typeface="BatangChe" pitchFamily="49" charset="-127"/>
                <a:cs typeface="Times New Roman" panose="02020603050405020304" pitchFamily="18" charset="0"/>
              </a:rPr>
              <a:t>𝟓𝟏𝟐</a:t>
            </a:r>
            <a:r>
              <a:rPr lang="en-US" altLang="zh-CN" sz="2000" dirty="0">
                <a:latin typeface="BatangChe" pitchFamily="49" charset="-127"/>
                <a:ea typeface="BatangChe" pitchFamily="49" charset="-127"/>
                <a:cs typeface="Times New Roman" panose="02020603050405020304" pitchFamily="18" charset="0"/>
              </a:rPr>
              <a:t>=</a:t>
            </a:r>
            <a:r>
              <a:rPr lang="zh-CN" altLang="en-US" sz="2000" dirty="0">
                <a:latin typeface="BatangChe" pitchFamily="49" charset="-127"/>
                <a:ea typeface="BatangChe" pitchFamily="49" charset="-127"/>
                <a:cs typeface="Times New Roman" panose="02020603050405020304" pitchFamily="18" charset="0"/>
              </a:rPr>
              <a:t>𝟏𝟓</a:t>
            </a:r>
            <a:r>
              <a:rPr lang="en-US" altLang="zh-CN" sz="2000" dirty="0">
                <a:latin typeface="BatangChe" pitchFamily="49" charset="-127"/>
                <a:ea typeface="BatangChe" pitchFamily="49" charset="-127"/>
                <a:cs typeface="Times New Roman" panose="02020603050405020304" pitchFamily="18" charset="0"/>
              </a:rPr>
              <a:t>.</a:t>
            </a:r>
            <a:r>
              <a:rPr lang="zh-CN" altLang="en-US" sz="2000" dirty="0">
                <a:latin typeface="BatangChe" pitchFamily="49" charset="-127"/>
                <a:ea typeface="BatangChe" pitchFamily="49" charset="-127"/>
                <a:cs typeface="Times New Roman" panose="02020603050405020304" pitchFamily="18" charset="0"/>
              </a:rPr>
              <a:t>𝟔𝟐𝟓𝝁𝒔</a:t>
            </a:r>
          </a:p>
          <a:p>
            <a:pPr>
              <a:lnSpc>
                <a:spcPct val="125000"/>
              </a:lnSpc>
              <a:spcBef>
                <a:spcPts val="600"/>
              </a:spcBef>
            </a:pPr>
            <a:endParaRPr lang="zh-CN" altLang="en-US" sz="16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3360748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第四章 存储器</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设某机主存容量为</a:t>
            </a:r>
            <a:r>
              <a:rPr lang="en-US" altLang="zh-CN" sz="2000" b="1" dirty="0">
                <a:latin typeface="Times New Roman" panose="02020603050405020304" pitchFamily="18" charset="0"/>
                <a:ea typeface="楷体" pitchFamily="49" charset="-122"/>
                <a:cs typeface="Times New Roman" panose="02020603050405020304" pitchFamily="18" charset="0"/>
              </a:rPr>
              <a:t>16MB</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smtClean="0">
                <a:latin typeface="Times New Roman" panose="02020603050405020304" pitchFamily="18" charset="0"/>
                <a:ea typeface="楷体" pitchFamily="49" charset="-122"/>
                <a:cs typeface="Times New Roman" panose="02020603050405020304" pitchFamily="18" charset="0"/>
              </a:rPr>
              <a:t>容量</a:t>
            </a:r>
            <a:r>
              <a:rPr lang="zh-CN" altLang="zh-CN" sz="2000" b="1" dirty="0">
                <a:latin typeface="Times New Roman" panose="02020603050405020304" pitchFamily="18" charset="0"/>
                <a:ea typeface="楷体" pitchFamily="49" charset="-122"/>
                <a:cs typeface="Times New Roman" panose="02020603050405020304" pitchFamily="18" charset="0"/>
              </a:rPr>
              <a:t>为</a:t>
            </a:r>
            <a:r>
              <a:rPr lang="en-US" altLang="zh-CN" sz="2000" b="1" dirty="0">
                <a:latin typeface="Times New Roman" panose="02020603050405020304" pitchFamily="18" charset="0"/>
                <a:ea typeface="楷体" pitchFamily="49" charset="-122"/>
                <a:cs typeface="Times New Roman" panose="02020603050405020304" pitchFamily="18" charset="0"/>
              </a:rPr>
              <a:t>8KB</a:t>
            </a:r>
            <a:r>
              <a:rPr lang="zh-CN" altLang="zh-CN" sz="2000" b="1" dirty="0">
                <a:latin typeface="Times New Roman" panose="02020603050405020304" pitchFamily="18" charset="0"/>
                <a:ea typeface="楷体" pitchFamily="49" charset="-122"/>
                <a:cs typeface="Times New Roman" panose="02020603050405020304" pitchFamily="18" charset="0"/>
              </a:rPr>
              <a:t>。每字块有</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个字，每字</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位。设计一个四路组相联映像（即</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每组内共</a:t>
            </a:r>
            <a:r>
              <a:rPr lang="en-US" altLang="zh-CN" sz="2000" b="1" dirty="0">
                <a:latin typeface="Times New Roman" panose="02020603050405020304" pitchFamily="18" charset="0"/>
                <a:ea typeface="楷体" pitchFamily="49" charset="-122"/>
                <a:cs typeface="Times New Roman" panose="02020603050405020304" pitchFamily="18" charset="0"/>
              </a:rPr>
              <a:t>4</a:t>
            </a:r>
            <a:r>
              <a:rPr lang="zh-CN" altLang="zh-CN" sz="2000" b="1" dirty="0">
                <a:latin typeface="Times New Roman" panose="02020603050405020304" pitchFamily="18" charset="0"/>
                <a:ea typeface="楷体" pitchFamily="49" charset="-122"/>
                <a:cs typeface="Times New Roman" panose="02020603050405020304" pitchFamily="18" charset="0"/>
              </a:rPr>
              <a:t>个字块</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组织</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zh-CN" altLang="zh-CN" sz="2000" b="1" dirty="0">
                <a:latin typeface="Times New Roman" panose="02020603050405020304" pitchFamily="18" charset="0"/>
                <a:ea typeface="楷体" pitchFamily="49" charset="-122"/>
                <a:cs typeface="Times New Roman" panose="02020603050405020304" pitchFamily="18" charset="0"/>
              </a:rPr>
              <a:t>要求：</a:t>
            </a:r>
            <a:endParaRPr lang="en-US"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1</a:t>
            </a:r>
            <a:r>
              <a:rPr lang="en-US" altLang="zh-CN" sz="2000" b="1" dirty="0">
                <a:latin typeface="Times New Roman" panose="02020603050405020304" pitchFamily="18" charset="0"/>
                <a:ea typeface="楷体" pitchFamily="49" charset="-122"/>
                <a:cs typeface="Times New Roman" panose="02020603050405020304" pitchFamily="18" charset="0"/>
              </a:rPr>
              <a:t>) </a:t>
            </a:r>
            <a:r>
              <a:rPr lang="zh-CN" altLang="zh-CN" sz="2000" b="1" dirty="0">
                <a:latin typeface="Times New Roman" panose="02020603050405020304" pitchFamily="18" charset="0"/>
                <a:ea typeface="楷体" pitchFamily="49" charset="-122"/>
                <a:cs typeface="Times New Roman" panose="02020603050405020304" pitchFamily="18" charset="0"/>
              </a:rPr>
              <a:t>画出主存地址字段中各段的位数。</a:t>
            </a: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2) </a:t>
            </a:r>
            <a:r>
              <a:rPr lang="zh-CN" altLang="zh-CN" sz="2000" b="1" dirty="0">
                <a:latin typeface="Times New Roman" panose="02020603050405020304" pitchFamily="18" charset="0"/>
                <a:ea typeface="楷体" pitchFamily="49" charset="-122"/>
                <a:cs typeface="Times New Roman" panose="02020603050405020304" pitchFamily="18" charset="0"/>
              </a:rPr>
              <a:t>设</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初态为空，</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依次从主存第</a:t>
            </a:r>
            <a:r>
              <a:rPr lang="en-US" altLang="zh-CN" sz="2000" b="1" dirty="0">
                <a:latin typeface="Times New Roman" panose="02020603050405020304" pitchFamily="18" charset="0"/>
                <a:ea typeface="楷体" pitchFamily="49" charset="-122"/>
                <a:cs typeface="Times New Roman" panose="02020603050405020304" pitchFamily="18" charset="0"/>
              </a:rPr>
              <a:t>0</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smtClean="0">
                <a:latin typeface="Times New Roman" panose="02020603050405020304" pitchFamily="18" charset="0"/>
                <a:ea typeface="楷体" pitchFamily="49" charset="-122"/>
                <a:cs typeface="Times New Roman" panose="02020603050405020304" pitchFamily="18" charset="0"/>
              </a:rPr>
              <a:t>…  </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99</a:t>
            </a:r>
            <a:r>
              <a:rPr lang="zh-CN" altLang="zh-CN" sz="2000" b="1" dirty="0">
                <a:latin typeface="Times New Roman" panose="02020603050405020304" pitchFamily="18" charset="0"/>
                <a:ea typeface="楷体" pitchFamily="49" charset="-122"/>
                <a:cs typeface="Times New Roman" panose="02020603050405020304" pitchFamily="18" charset="0"/>
              </a:rPr>
              <a:t>号单元读出</a:t>
            </a:r>
            <a:r>
              <a:rPr lang="en-US" altLang="zh-CN" sz="2000" b="1" dirty="0">
                <a:latin typeface="Times New Roman" panose="02020603050405020304" pitchFamily="18" charset="0"/>
                <a:ea typeface="楷体" pitchFamily="49" charset="-122"/>
                <a:cs typeface="Times New Roman" panose="02020603050405020304" pitchFamily="18" charset="0"/>
              </a:rPr>
              <a:t>100</a:t>
            </a:r>
            <a:r>
              <a:rPr lang="zh-CN" altLang="zh-CN" sz="2000" b="1" dirty="0">
                <a:latin typeface="Times New Roman" panose="02020603050405020304" pitchFamily="18" charset="0"/>
                <a:ea typeface="楷体" pitchFamily="49" charset="-122"/>
                <a:cs typeface="Times New Roman" panose="02020603050405020304" pitchFamily="18" charset="0"/>
              </a:rPr>
              <a:t>个字（主存一次读出一个字），并重复此次序读</a:t>
            </a:r>
            <a:r>
              <a:rPr lang="en-US" altLang="zh-CN" sz="2000" b="1" dirty="0">
                <a:latin typeface="Times New Roman" panose="02020603050405020304" pitchFamily="18" charset="0"/>
                <a:ea typeface="楷体" pitchFamily="49" charset="-122"/>
                <a:cs typeface="Times New Roman" panose="02020603050405020304" pitchFamily="18" charset="0"/>
              </a:rPr>
              <a:t>10</a:t>
            </a:r>
            <a:r>
              <a:rPr lang="zh-CN" altLang="zh-CN" sz="2000" b="1" dirty="0">
                <a:latin typeface="Times New Roman" panose="02020603050405020304" pitchFamily="18" charset="0"/>
                <a:ea typeface="楷体" pitchFamily="49" charset="-122"/>
                <a:cs typeface="Times New Roman" panose="02020603050405020304" pitchFamily="18" charset="0"/>
              </a:rPr>
              <a:t>次，问</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命中率是多少？</a:t>
            </a: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25</a:t>
            </a:fld>
            <a:endParaRPr lang="en-US" altLang="zh-CN" sz="1200"/>
          </a:p>
        </p:txBody>
      </p:sp>
    </p:spTree>
    <p:extLst>
      <p:ext uri="{BB962C8B-B14F-4D97-AF65-F5344CB8AC3E}">
        <p14:creationId xmlns:p14="http://schemas.microsoft.com/office/powerpoint/2010/main" val="1949136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第四章 存储器</a:t>
            </a:r>
            <a:endParaRPr lang="zh-CN" altLang="en-US" sz="320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1</a:t>
                </a:r>
                <a:r>
                  <a:rPr lang="en-US" altLang="zh-CN" sz="2000" b="1" dirty="0">
                    <a:latin typeface="Times New Roman" panose="02020603050405020304" pitchFamily="18" charset="0"/>
                    <a:ea typeface="楷体" pitchFamily="49" charset="-122"/>
                    <a:cs typeface="Times New Roman" panose="02020603050405020304" pitchFamily="18" charset="0"/>
                  </a:rPr>
                  <a:t>) </a:t>
                </a:r>
                <a:r>
                  <a:rPr lang="zh-CN" altLang="zh-CN" sz="2000" b="1" dirty="0">
                    <a:latin typeface="Times New Roman" panose="02020603050405020304" pitchFamily="18" charset="0"/>
                    <a:ea typeface="楷体" pitchFamily="49" charset="-122"/>
                    <a:cs typeface="Times New Roman" panose="02020603050405020304" pitchFamily="18" charset="0"/>
                  </a:rPr>
                  <a:t>根据每个字块有</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个字，每个字</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位，得出每个字块大小为</a:t>
                </a:r>
                <a14:m>
                  <m:oMath xmlns:m="http://schemas.openxmlformats.org/officeDocument/2006/math">
                    <m:r>
                      <a:rPr lang="en-US" altLang="zh-CN" sz="2000" b="1" i="0" smtClean="0">
                        <a:latin typeface="Cambria Math"/>
                        <a:ea typeface="楷体" pitchFamily="49" charset="-122"/>
                      </a:rPr>
                      <m:t>𝟖</m:t>
                    </m:r>
                    <m:r>
                      <a:rPr lang="en-US" altLang="zh-CN" sz="2000" b="1">
                        <a:latin typeface="Cambria Math"/>
                        <a:ea typeface="楷体" pitchFamily="49" charset="-122"/>
                      </a:rPr>
                      <m:t>×</m:t>
                    </m:r>
                    <m:r>
                      <a:rPr lang="en-US" altLang="zh-CN" sz="2000" b="1" i="0" smtClean="0">
                        <a:latin typeface="Cambria Math"/>
                        <a:ea typeface="楷体" pitchFamily="49" charset="-122"/>
                      </a:rPr>
                      <m:t>𝟑𝟐</m:t>
                    </m:r>
                    <m:r>
                      <a:rPr lang="en-US" altLang="zh-CN" sz="2000" b="1" i="0" smtClean="0">
                        <a:latin typeface="Cambria Math"/>
                        <a:ea typeface="楷体" pitchFamily="49" charset="-122"/>
                      </a:rPr>
                      <m:t>=</m:t>
                    </m:r>
                    <m:r>
                      <a:rPr lang="en-US" altLang="zh-CN" sz="2000" b="1" i="0" smtClean="0">
                        <a:latin typeface="Cambria Math"/>
                        <a:ea typeface="楷体" pitchFamily="49" charset="-122"/>
                      </a:rPr>
                      <m:t>𝟑𝟐𝐁</m:t>
                    </m:r>
                  </m:oMath>
                </a14:m>
                <a:r>
                  <a:rPr lang="zh-CN" altLang="zh-CN" sz="2000" b="1" dirty="0">
                    <a:latin typeface="Times New Roman" panose="02020603050405020304" pitchFamily="18" charset="0"/>
                    <a:ea typeface="楷体" pitchFamily="49" charset="-122"/>
                    <a:cs typeface="Times New Roman" panose="02020603050405020304" pitchFamily="18" charset="0"/>
                  </a:rPr>
                  <a:t>，所以主存地址字段中字块内地址字段为</a:t>
                </a:r>
                <a:r>
                  <a:rPr lang="en-US" altLang="zh-CN" sz="2000" b="1" dirty="0">
                    <a:latin typeface="Times New Roman" panose="02020603050405020304" pitchFamily="18" charset="0"/>
                    <a:ea typeface="楷体" pitchFamily="49" charset="-122"/>
                    <a:cs typeface="Times New Roman" panose="02020603050405020304" pitchFamily="18" charset="0"/>
                  </a:rPr>
                  <a:t>5</a:t>
                </a:r>
                <a:r>
                  <a:rPr lang="zh-CN" altLang="zh-CN" sz="2000" b="1" dirty="0">
                    <a:latin typeface="Times New Roman" panose="02020603050405020304" pitchFamily="18" charset="0"/>
                    <a:ea typeface="楷体" pitchFamily="49" charset="-122"/>
                    <a:cs typeface="Times New Roman" panose="02020603050405020304" pitchFamily="18" charset="0"/>
                  </a:rPr>
                  <a:t>位</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根据</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容量为</a:t>
                </a:r>
                <a14:m>
                  <m:oMath xmlns:m="http://schemas.openxmlformats.org/officeDocument/2006/math">
                    <m:r>
                      <a:rPr lang="en-US" altLang="zh-CN" sz="2000" b="1" i="0" smtClean="0">
                        <a:latin typeface="Cambria Math"/>
                        <a:ea typeface="楷体" pitchFamily="49" charset="-122"/>
                      </a:rPr>
                      <m:t>𝟖𝐊𝐁</m:t>
                    </m:r>
                  </m:oMath>
                </a14:m>
                <a:r>
                  <a:rPr lang="zh-CN" altLang="zh-CN" sz="2000" b="1" dirty="0">
                    <a:latin typeface="Times New Roman" panose="02020603050405020304" pitchFamily="18" charset="0"/>
                    <a:ea typeface="楷体" pitchFamily="49" charset="-122"/>
                    <a:cs typeface="Times New Roman" panose="02020603050405020304" pitchFamily="18" charset="0"/>
                  </a:rPr>
                  <a:t>，字块大小为</a:t>
                </a:r>
                <a14:m>
                  <m:oMath xmlns:m="http://schemas.openxmlformats.org/officeDocument/2006/math">
                    <m:r>
                      <a:rPr lang="en-US" altLang="zh-CN" sz="2000" b="1" i="0" smtClean="0">
                        <a:latin typeface="Cambria Math"/>
                        <a:ea typeface="楷体" pitchFamily="49" charset="-122"/>
                      </a:rPr>
                      <m:t>𝟑𝟐𝐁</m:t>
                    </m:r>
                  </m:oMath>
                </a14:m>
                <a:r>
                  <a:rPr lang="zh-CN" altLang="zh-CN" sz="2000" b="1" dirty="0">
                    <a:latin typeface="Times New Roman" panose="02020603050405020304" pitchFamily="18" charset="0"/>
                    <a:ea typeface="楷体" pitchFamily="49" charset="-122"/>
                    <a:cs typeface="Times New Roman" panose="02020603050405020304" pitchFamily="18" charset="0"/>
                  </a:rPr>
                  <a:t>，得出</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共有</a:t>
                </a:r>
                <a14:m>
                  <m:oMath xmlns:m="http://schemas.openxmlformats.org/officeDocument/2006/math">
                    <m:r>
                      <a:rPr lang="en-US" altLang="zh-CN" sz="2000" b="1" i="0" smtClean="0">
                        <a:latin typeface="Cambria Math"/>
                        <a:ea typeface="楷体" pitchFamily="49" charset="-122"/>
                      </a:rPr>
                      <m:t>𝟖𝐊𝐁</m:t>
                    </m:r>
                    <m:r>
                      <a:rPr lang="en-US" altLang="zh-CN" sz="2000" b="1">
                        <a:latin typeface="Cambria Math"/>
                        <a:ea typeface="楷体" pitchFamily="49" charset="-122"/>
                      </a:rPr>
                      <m:t>÷</m:t>
                    </m:r>
                    <m:r>
                      <a:rPr lang="en-US" altLang="zh-CN" sz="2000" b="1" i="0" smtClean="0">
                        <a:latin typeface="Cambria Math"/>
                        <a:ea typeface="楷体" pitchFamily="49" charset="-122"/>
                      </a:rPr>
                      <m:t>𝟑𝟐𝐁</m:t>
                    </m:r>
                    <m:r>
                      <a:rPr lang="en-US" altLang="zh-CN" sz="2000" b="1">
                        <a:latin typeface="Cambria Math"/>
                        <a:ea typeface="楷体" pitchFamily="49" charset="-122"/>
                      </a:rPr>
                      <m:t>=</m:t>
                    </m:r>
                    <m:r>
                      <a:rPr lang="en-US" altLang="zh-CN" sz="2000" b="1" i="0" smtClean="0">
                        <a:latin typeface="Cambria Math"/>
                        <a:ea typeface="楷体" pitchFamily="49" charset="-122"/>
                      </a:rPr>
                      <m:t>𝟐𝟓𝟔</m:t>
                    </m:r>
                  </m:oMath>
                </a14:m>
                <a:r>
                  <a:rPr lang="zh-CN" altLang="zh-CN" sz="2000" b="1" dirty="0">
                    <a:latin typeface="Times New Roman" panose="02020603050405020304" pitchFamily="18" charset="0"/>
                    <a:ea typeface="楷体" pitchFamily="49" charset="-122"/>
                    <a:cs typeface="Times New Roman" panose="02020603050405020304" pitchFamily="18" charset="0"/>
                  </a:rPr>
                  <a:t>个字块，故</a:t>
                </a:r>
                <a14:m>
                  <m:oMath xmlns:m="http://schemas.openxmlformats.org/officeDocument/2006/math">
                    <m:r>
                      <a:rPr lang="en-US" altLang="zh-CN" sz="2000" b="1" i="0" smtClean="0">
                        <a:latin typeface="Cambria Math"/>
                        <a:ea typeface="楷体" pitchFamily="49" charset="-122"/>
                      </a:rPr>
                      <m:t>𝐜</m:t>
                    </m:r>
                    <m:r>
                      <a:rPr lang="en-US" altLang="zh-CN" sz="2000" b="1" i="0" smtClean="0">
                        <a:latin typeface="Cambria Math"/>
                        <a:ea typeface="楷体" pitchFamily="49" charset="-122"/>
                      </a:rPr>
                      <m:t>=</m:t>
                    </m:r>
                    <m:r>
                      <a:rPr lang="en-US" altLang="zh-CN" sz="2000" b="1" i="0" smtClean="0">
                        <a:latin typeface="Cambria Math"/>
                        <a:ea typeface="楷体" pitchFamily="49" charset="-122"/>
                      </a:rPr>
                      <m:t>𝟖</m:t>
                    </m:r>
                  </m:oMath>
                </a14:m>
                <a:r>
                  <a:rPr lang="zh-CN" altLang="zh-CN" sz="2000" b="1" dirty="0">
                    <a:latin typeface="Times New Roman" panose="02020603050405020304" pitchFamily="18" charset="0"/>
                    <a:ea typeface="楷体" pitchFamily="49" charset="-122"/>
                    <a:cs typeface="Times New Roman" panose="02020603050405020304" pitchFamily="18" charset="0"/>
                  </a:rPr>
                  <a:t>。根据四路组相联映像得</a:t>
                </a:r>
                <a14:m>
                  <m:oMath xmlns:m="http://schemas.openxmlformats.org/officeDocument/2006/math">
                    <m:sSup>
                      <m:sSupPr>
                        <m:ctrlPr>
                          <a:rPr lang="zh-CN" altLang="zh-CN" sz="2000" b="1" i="1">
                            <a:latin typeface="Cambria Math"/>
                            <a:ea typeface="楷体" pitchFamily="49" charset="-122"/>
                          </a:rPr>
                        </m:ctrlPr>
                      </m:sSupPr>
                      <m:e>
                        <m:r>
                          <a:rPr lang="en-US" altLang="zh-CN" sz="2000" b="1" i="0" smtClean="0">
                            <a:latin typeface="Cambria Math"/>
                            <a:ea typeface="楷体" pitchFamily="49" charset="-122"/>
                          </a:rPr>
                          <m:t>𝟐</m:t>
                        </m:r>
                      </m:e>
                      <m:sup>
                        <m:r>
                          <a:rPr lang="en-US" altLang="zh-CN" sz="2000" b="1" i="0" smtClean="0">
                            <a:latin typeface="Cambria Math"/>
                            <a:ea typeface="楷体" pitchFamily="49" charset="-122"/>
                          </a:rPr>
                          <m:t>𝐫</m:t>
                        </m:r>
                      </m:sup>
                    </m:sSup>
                    <m:r>
                      <a:rPr lang="en-US" altLang="zh-CN" sz="2000" b="1">
                        <a:latin typeface="Cambria Math"/>
                        <a:ea typeface="楷体" pitchFamily="49" charset="-122"/>
                      </a:rPr>
                      <m:t>=4</m:t>
                    </m:r>
                  </m:oMath>
                </a14:m>
                <a:r>
                  <a:rPr lang="zh-CN" altLang="zh-CN" sz="2000" b="1" dirty="0">
                    <a:latin typeface="Times New Roman" panose="02020603050405020304" pitchFamily="18" charset="0"/>
                    <a:ea typeface="楷体" pitchFamily="49" charset="-122"/>
                    <a:cs typeface="Times New Roman" panose="02020603050405020304" pitchFamily="18" charset="0"/>
                  </a:rPr>
                  <a:t>，得</a:t>
                </a:r>
                <a14:m>
                  <m:oMath xmlns:m="http://schemas.openxmlformats.org/officeDocument/2006/math">
                    <m:r>
                      <a:rPr lang="en-US" altLang="zh-CN" sz="2000" b="1" i="0" smtClean="0">
                        <a:latin typeface="Cambria Math"/>
                        <a:ea typeface="楷体" pitchFamily="49" charset="-122"/>
                      </a:rPr>
                      <m:t>𝐫</m:t>
                    </m:r>
                    <m:r>
                      <a:rPr lang="en-US" altLang="zh-CN" sz="2000" b="1" i="0" smtClean="0">
                        <a:latin typeface="Cambria Math"/>
                        <a:ea typeface="楷体" pitchFamily="49" charset="-122"/>
                      </a:rPr>
                      <m:t>=</m:t>
                    </m:r>
                    <m:r>
                      <a:rPr lang="en-US" altLang="zh-CN" sz="2000" b="1" i="0" smtClean="0">
                        <a:latin typeface="Cambria Math"/>
                        <a:ea typeface="楷体" pitchFamily="49" charset="-122"/>
                      </a:rPr>
                      <m:t>𝟐</m:t>
                    </m:r>
                  </m:oMath>
                </a14:m>
                <a:r>
                  <a:rPr lang="zh-CN" altLang="zh-CN" sz="2000" b="1" dirty="0">
                    <a:latin typeface="Times New Roman" panose="02020603050405020304" pitchFamily="18" charset="0"/>
                    <a:ea typeface="楷体" pitchFamily="49" charset="-122"/>
                    <a:cs typeface="Times New Roman" panose="02020603050405020304" pitchFamily="18" charset="0"/>
                  </a:rPr>
                  <a:t>，则组地址位数为</a:t>
                </a:r>
                <a14:m>
                  <m:oMath xmlns:m="http://schemas.openxmlformats.org/officeDocument/2006/math">
                    <m:r>
                      <a:rPr lang="en-US" altLang="zh-CN" sz="2000" b="1" i="0" smtClean="0">
                        <a:latin typeface="Cambria Math"/>
                        <a:ea typeface="楷体" pitchFamily="49" charset="-122"/>
                      </a:rPr>
                      <m:t>𝐪</m:t>
                    </m:r>
                    <m:r>
                      <a:rPr lang="en-US" altLang="zh-CN" sz="2000" b="1">
                        <a:latin typeface="Cambria Math"/>
                        <a:ea typeface="楷体" pitchFamily="49" charset="-122"/>
                      </a:rPr>
                      <m:t>=</m:t>
                    </m:r>
                    <m:r>
                      <a:rPr lang="en-US" altLang="zh-CN" sz="2000" b="1" i="0" smtClean="0">
                        <a:latin typeface="Cambria Math"/>
                        <a:ea typeface="楷体" pitchFamily="49" charset="-122"/>
                      </a:rPr>
                      <m:t>𝐜</m:t>
                    </m:r>
                    <m:r>
                      <a:rPr lang="en-US" altLang="zh-CN" sz="2000" b="1">
                        <a:latin typeface="Cambria Math"/>
                        <a:ea typeface="楷体" pitchFamily="49" charset="-122"/>
                      </a:rPr>
                      <m:t>−</m:t>
                    </m:r>
                    <m:r>
                      <a:rPr lang="en-US" altLang="zh-CN" sz="2000" b="1" i="0" smtClean="0">
                        <a:latin typeface="Cambria Math"/>
                        <a:ea typeface="楷体" pitchFamily="49" charset="-122"/>
                      </a:rPr>
                      <m:t>𝐫</m:t>
                    </m:r>
                    <m:r>
                      <a:rPr lang="en-US" altLang="zh-CN" sz="2000" b="1">
                        <a:latin typeface="Cambria Math"/>
                        <a:ea typeface="楷体" pitchFamily="49" charset="-122"/>
                      </a:rPr>
                      <m:t>=</m:t>
                    </m:r>
                    <m:r>
                      <a:rPr lang="en-US" altLang="zh-CN" sz="2000" b="1" i="0" smtClean="0">
                        <a:latin typeface="Cambria Math"/>
                        <a:ea typeface="楷体" pitchFamily="49" charset="-122"/>
                      </a:rPr>
                      <m:t>𝟖</m:t>
                    </m:r>
                    <m:r>
                      <a:rPr lang="en-US" altLang="zh-CN" sz="2000" b="1">
                        <a:latin typeface="Cambria Math"/>
                        <a:ea typeface="楷体" pitchFamily="49" charset="-122"/>
                      </a:rPr>
                      <m:t>−</m:t>
                    </m:r>
                    <m:r>
                      <a:rPr lang="en-US" altLang="zh-CN" sz="2000" b="1" i="0" smtClean="0">
                        <a:latin typeface="Cambria Math"/>
                        <a:ea typeface="楷体" pitchFamily="49" charset="-122"/>
                      </a:rPr>
                      <m:t>𝟐</m:t>
                    </m:r>
                    <m:r>
                      <a:rPr lang="en-US" altLang="zh-CN" sz="2000" b="1">
                        <a:latin typeface="Cambria Math"/>
                        <a:ea typeface="楷体" pitchFamily="49" charset="-122"/>
                      </a:rPr>
                      <m:t>=</m:t>
                    </m:r>
                    <m:r>
                      <a:rPr lang="en-US" altLang="zh-CN" sz="2000" b="1" i="0" smtClean="0">
                        <a:latin typeface="Cambria Math"/>
                        <a:ea typeface="楷体" pitchFamily="49" charset="-122"/>
                      </a:rPr>
                      <m:t>𝟔</m:t>
                    </m:r>
                  </m:oMath>
                </a14:m>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根据</a:t>
                </a:r>
                <a:r>
                  <a:rPr lang="zh-CN" altLang="zh-CN" sz="2000" b="1" dirty="0">
                    <a:latin typeface="Times New Roman" panose="02020603050405020304" pitchFamily="18" charset="0"/>
                    <a:ea typeface="楷体" pitchFamily="49" charset="-122"/>
                    <a:cs typeface="Times New Roman" panose="02020603050405020304" pitchFamily="18" charset="0"/>
                  </a:rPr>
                  <a:t>主存容量为</a:t>
                </a:r>
                <a14:m>
                  <m:oMath xmlns:m="http://schemas.openxmlformats.org/officeDocument/2006/math">
                    <m:r>
                      <a:rPr lang="en-US" altLang="zh-CN" sz="2000" b="1" i="0" smtClean="0">
                        <a:latin typeface="Cambria Math"/>
                        <a:ea typeface="楷体" pitchFamily="49" charset="-122"/>
                      </a:rPr>
                      <m:t>𝟏𝟔𝐌𝐁</m:t>
                    </m:r>
                    <m:r>
                      <a:rPr lang="en-US" altLang="zh-CN" sz="2000" b="1" i="0" smtClean="0">
                        <a:latin typeface="Cambria Math"/>
                        <a:ea typeface="楷体" pitchFamily="49" charset="-122"/>
                      </a:rPr>
                      <m:t>=</m:t>
                    </m:r>
                    <m:sSup>
                      <m:sSupPr>
                        <m:ctrlPr>
                          <a:rPr lang="zh-CN" altLang="zh-CN" sz="2000" b="1" i="1">
                            <a:latin typeface="Cambria Math"/>
                            <a:ea typeface="楷体" pitchFamily="49" charset="-122"/>
                          </a:rPr>
                        </m:ctrlPr>
                      </m:sSupPr>
                      <m:e>
                        <m:r>
                          <a:rPr lang="en-US" altLang="zh-CN" sz="2000" b="1" i="0" smtClean="0">
                            <a:latin typeface="Cambria Math"/>
                            <a:ea typeface="楷体" pitchFamily="49" charset="-122"/>
                          </a:rPr>
                          <m:t>𝟐</m:t>
                        </m:r>
                      </m:e>
                      <m:sup>
                        <m:r>
                          <a:rPr lang="en-US" altLang="zh-CN" sz="2000" b="1" i="0" smtClean="0">
                            <a:latin typeface="Cambria Math"/>
                            <a:ea typeface="楷体" pitchFamily="49" charset="-122"/>
                          </a:rPr>
                          <m:t>𝟐𝟒</m:t>
                        </m:r>
                      </m:sup>
                    </m:sSup>
                    <m:r>
                      <a:rPr lang="en-US" altLang="zh-CN" sz="2000" b="1" i="0" smtClean="0">
                        <a:latin typeface="Cambria Math"/>
                        <a:ea typeface="楷体" pitchFamily="49" charset="-122"/>
                      </a:rPr>
                      <m:t>𝐁</m:t>
                    </m:r>
                  </m:oMath>
                </a14:m>
                <a:r>
                  <a:rPr lang="zh-CN" altLang="zh-CN" sz="2000" b="1" dirty="0">
                    <a:latin typeface="Times New Roman" panose="02020603050405020304" pitchFamily="18" charset="0"/>
                    <a:ea typeface="楷体" pitchFamily="49" charset="-122"/>
                    <a:cs typeface="Times New Roman" panose="02020603050405020304" pitchFamily="18" charset="0"/>
                  </a:rPr>
                  <a:t>，得出主存地址字段中主存字块标记位数为</a:t>
                </a:r>
                <a14:m>
                  <m:oMath xmlns:m="http://schemas.openxmlformats.org/officeDocument/2006/math">
                    <m:r>
                      <a:rPr lang="en-US" altLang="zh-CN" sz="2000" b="1" i="0" smtClean="0">
                        <a:latin typeface="Cambria Math"/>
                        <a:ea typeface="楷体" pitchFamily="49" charset="-122"/>
                      </a:rPr>
                      <m:t>𝟐𝟒</m:t>
                    </m:r>
                    <m:r>
                      <a:rPr lang="en-US" altLang="zh-CN" sz="2000" b="1">
                        <a:latin typeface="Cambria Math"/>
                        <a:ea typeface="楷体" pitchFamily="49" charset="-122"/>
                      </a:rPr>
                      <m:t>−</m:t>
                    </m:r>
                    <m:r>
                      <a:rPr lang="en-US" altLang="zh-CN" sz="2000" b="1" i="0" smtClean="0">
                        <a:latin typeface="Cambria Math"/>
                        <a:ea typeface="楷体" pitchFamily="49" charset="-122"/>
                      </a:rPr>
                      <m:t>𝟔</m:t>
                    </m:r>
                    <m:r>
                      <a:rPr lang="en-US" altLang="zh-CN" sz="2000" b="1">
                        <a:latin typeface="Cambria Math"/>
                        <a:ea typeface="楷体" pitchFamily="49" charset="-122"/>
                      </a:rPr>
                      <m:t>−</m:t>
                    </m:r>
                    <m:r>
                      <a:rPr lang="en-US" altLang="zh-CN" sz="2000" b="1" i="0" smtClean="0">
                        <a:latin typeface="Cambria Math"/>
                        <a:ea typeface="楷体" pitchFamily="49" charset="-122"/>
                      </a:rPr>
                      <m:t>𝟓</m:t>
                    </m:r>
                    <m:r>
                      <a:rPr lang="en-US" altLang="zh-CN" sz="2000" b="1">
                        <a:latin typeface="Cambria Math"/>
                        <a:ea typeface="楷体" pitchFamily="49" charset="-122"/>
                      </a:rPr>
                      <m:t>=</m:t>
                    </m:r>
                    <m:r>
                      <a:rPr lang="en-US" altLang="zh-CN" sz="2000" b="1" i="0" smtClean="0">
                        <a:latin typeface="Cambria Math"/>
                        <a:ea typeface="楷体" pitchFamily="49" charset="-122"/>
                      </a:rPr>
                      <m:t>𝟏𝟑</m:t>
                    </m:r>
                  </m:oMath>
                </a14:m>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主存</a:t>
                </a:r>
                <a:r>
                  <a:rPr lang="zh-CN" altLang="zh-CN" sz="2000" b="1" dirty="0">
                    <a:latin typeface="Times New Roman" panose="02020603050405020304" pitchFamily="18" charset="0"/>
                    <a:ea typeface="楷体" pitchFamily="49" charset="-122"/>
                    <a:cs typeface="Times New Roman" panose="02020603050405020304" pitchFamily="18" charset="0"/>
                  </a:rPr>
                  <a:t>地址字段各段格式为：</a:t>
                </a: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2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26</a:t>
            </a:fld>
            <a:endParaRPr lang="en-US" altLang="zh-CN" sz="1200"/>
          </a:p>
        </p:txBody>
      </p:sp>
      <p:graphicFrame>
        <p:nvGraphicFramePr>
          <p:cNvPr id="5" name="表格 4"/>
          <p:cNvGraphicFramePr>
            <a:graphicFrameLocks noGrp="1"/>
          </p:cNvGraphicFramePr>
          <p:nvPr>
            <p:extLst>
              <p:ext uri="{D42A27DB-BD31-4B8C-83A1-F6EECF244321}">
                <p14:modId xmlns:p14="http://schemas.microsoft.com/office/powerpoint/2010/main" val="2369661586"/>
              </p:ext>
            </p:extLst>
          </p:nvPr>
        </p:nvGraphicFramePr>
        <p:xfrm>
          <a:off x="1115616" y="4725144"/>
          <a:ext cx="6696744" cy="365760"/>
        </p:xfrm>
        <a:graphic>
          <a:graphicData uri="http://schemas.openxmlformats.org/drawingml/2006/table">
            <a:tbl>
              <a:tblPr firstRow="1" firstCol="1" bandRow="1">
                <a:tableStyleId>{5C22544A-7EE6-4342-B048-85BDC9FD1C3A}</a:tableStyleId>
              </a:tblPr>
              <a:tblGrid>
                <a:gridCol w="3096344"/>
                <a:gridCol w="1872208"/>
                <a:gridCol w="1728192"/>
              </a:tblGrid>
              <a:tr h="360041">
                <a:tc>
                  <a:txBody>
                    <a:bodyPr/>
                    <a:lstStyle/>
                    <a:p>
                      <a:pPr algn="ctr">
                        <a:lnSpc>
                          <a:spcPct val="150000"/>
                        </a:lnSpc>
                        <a:spcAft>
                          <a:spcPts val="0"/>
                        </a:spcAft>
                        <a:tabLst>
                          <a:tab pos="457200" algn="l"/>
                        </a:tabLst>
                      </a:pPr>
                      <a:r>
                        <a:rPr lang="zh-CN" sz="1600" kern="100" dirty="0">
                          <a:solidFill>
                            <a:schemeClr val="tx1"/>
                          </a:solidFill>
                          <a:effectLst/>
                        </a:rPr>
                        <a:t>主存字块标记</a:t>
                      </a:r>
                      <a:r>
                        <a:rPr lang="en-US" sz="1600" kern="100" dirty="0">
                          <a:solidFill>
                            <a:schemeClr val="tx1"/>
                          </a:solidFill>
                          <a:effectLst/>
                        </a:rPr>
                        <a:t>13</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50000"/>
                        </a:lnSpc>
                        <a:spcAft>
                          <a:spcPts val="0"/>
                        </a:spcAft>
                        <a:tabLst>
                          <a:tab pos="457200" algn="l"/>
                        </a:tabLst>
                      </a:pPr>
                      <a:r>
                        <a:rPr lang="zh-CN" sz="1600" kern="100" dirty="0">
                          <a:solidFill>
                            <a:schemeClr val="tx1"/>
                          </a:solidFill>
                          <a:effectLst/>
                        </a:rPr>
                        <a:t>组地址</a:t>
                      </a:r>
                      <a:r>
                        <a:rPr lang="en-US" sz="1600" kern="100" dirty="0">
                          <a:solidFill>
                            <a:schemeClr val="tx1"/>
                          </a:solidFill>
                          <a:effectLst/>
                        </a:rPr>
                        <a:t>6</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lnSpc>
                          <a:spcPct val="150000"/>
                        </a:lnSpc>
                        <a:spcAft>
                          <a:spcPts val="0"/>
                        </a:spcAft>
                        <a:tabLst>
                          <a:tab pos="457200" algn="l"/>
                        </a:tabLst>
                      </a:pPr>
                      <a:r>
                        <a:rPr lang="zh-CN" sz="1600" kern="100" dirty="0">
                          <a:solidFill>
                            <a:schemeClr val="tx1"/>
                          </a:solidFill>
                          <a:effectLst/>
                        </a:rPr>
                        <a:t>字块内地址</a:t>
                      </a:r>
                      <a:r>
                        <a:rPr lang="en-US" sz="1600" kern="100" dirty="0">
                          <a:solidFill>
                            <a:schemeClr val="tx1"/>
                          </a:solidFill>
                          <a:effectLst/>
                        </a:rPr>
                        <a:t>5</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spTree>
    <p:extLst>
      <p:ext uri="{BB962C8B-B14F-4D97-AF65-F5344CB8AC3E}">
        <p14:creationId xmlns:p14="http://schemas.microsoft.com/office/powerpoint/2010/main" val="66555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第四章 存储器</a:t>
            </a:r>
            <a:endParaRPr lang="zh-CN" altLang="en-US" sz="320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2) </a:t>
                </a:r>
                <a:r>
                  <a:rPr lang="zh-CN" altLang="zh-CN" sz="2000" b="1" dirty="0">
                    <a:latin typeface="Times New Roman" panose="02020603050405020304" pitchFamily="18" charset="0"/>
                    <a:ea typeface="楷体" pitchFamily="49" charset="-122"/>
                    <a:cs typeface="Times New Roman" panose="02020603050405020304" pitchFamily="18" charset="0"/>
                  </a:rPr>
                  <a:t>由于每个字块中有</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个字，</a:t>
                </a:r>
                <a:r>
                  <a:rPr lang="en-US" altLang="zh-CN" sz="2000" b="1" dirty="0">
                    <a:latin typeface="Times New Roman" panose="02020603050405020304" pitchFamily="18" charset="0"/>
                    <a:ea typeface="楷体" pitchFamily="49" charset="-122"/>
                    <a:cs typeface="Times New Roman" panose="02020603050405020304" pitchFamily="18" charset="0"/>
                  </a:rPr>
                  <a:t>100</a:t>
                </a:r>
                <a:r>
                  <a:rPr lang="zh-CN" altLang="zh-CN" sz="2000" b="1" dirty="0">
                    <a:latin typeface="Times New Roman" panose="02020603050405020304" pitchFamily="18" charset="0"/>
                    <a:ea typeface="楷体" pitchFamily="49" charset="-122"/>
                    <a:cs typeface="Times New Roman" panose="02020603050405020304" pitchFamily="18" charset="0"/>
                  </a:rPr>
                  <a:t>个字对应</a:t>
                </a:r>
                <a:r>
                  <a:rPr lang="en-US" altLang="zh-CN" sz="2000" b="1" dirty="0">
                    <a:latin typeface="Times New Roman" panose="02020603050405020304" pitchFamily="18" charset="0"/>
                    <a:ea typeface="楷体" pitchFamily="49" charset="-122"/>
                    <a:cs typeface="Times New Roman" panose="02020603050405020304" pitchFamily="18" charset="0"/>
                  </a:rPr>
                  <a:t>13</a:t>
                </a:r>
                <a:r>
                  <a:rPr lang="zh-CN" altLang="zh-CN" sz="2000" b="1" dirty="0">
                    <a:latin typeface="Times New Roman" panose="02020603050405020304" pitchFamily="18" charset="0"/>
                    <a:ea typeface="楷体" pitchFamily="49" charset="-122"/>
                    <a:cs typeface="Times New Roman" panose="02020603050405020304" pitchFamily="18" charset="0"/>
                  </a:rPr>
                  <a:t>个字块，而且初态</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为空，因此在第一次循环时，</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读第</a:t>
                </a:r>
                <a:r>
                  <a:rPr lang="en-US" altLang="zh-CN" sz="2000" b="1" dirty="0">
                    <a:latin typeface="Times New Roman" panose="02020603050405020304" pitchFamily="18" charset="0"/>
                    <a:ea typeface="楷体" pitchFamily="49" charset="-122"/>
                    <a:cs typeface="Times New Roman" panose="02020603050405020304" pitchFamily="18" charset="0"/>
                  </a:rPr>
                  <a:t>0</a:t>
                </a:r>
                <a:r>
                  <a:rPr lang="zh-CN" altLang="zh-CN" sz="2000" b="1" dirty="0">
                    <a:latin typeface="Times New Roman" panose="02020603050405020304" pitchFamily="18" charset="0"/>
                    <a:ea typeface="楷体" pitchFamily="49" charset="-122"/>
                    <a:cs typeface="Times New Roman" panose="02020603050405020304" pitchFamily="18" charset="0"/>
                  </a:rPr>
                  <a:t>号单元时未命中，必须访问主存，同时将该字</a:t>
                </a:r>
                <a:r>
                  <a:rPr lang="zh-CN" altLang="zh-CN" sz="2000" b="1" dirty="0" smtClean="0">
                    <a:latin typeface="Times New Roman" panose="02020603050405020304" pitchFamily="18" charset="0"/>
                    <a:ea typeface="楷体" pitchFamily="49" charset="-122"/>
                    <a:cs typeface="Times New Roman" panose="02020603050405020304" pitchFamily="18" charset="0"/>
                  </a:rPr>
                  <a:t>所在</a:t>
                </a:r>
                <a:r>
                  <a:rPr lang="zh-CN" altLang="en-US" sz="2000" b="1" dirty="0" smtClean="0">
                    <a:latin typeface="Times New Roman" panose="02020603050405020304" pitchFamily="18" charset="0"/>
                    <a:ea typeface="楷体" pitchFamily="49" charset="-122"/>
                    <a:cs typeface="Times New Roman" panose="02020603050405020304" pitchFamily="18" charset="0"/>
                  </a:rPr>
                  <a:t>的</a:t>
                </a:r>
                <a:r>
                  <a:rPr lang="zh-CN" altLang="zh-CN" sz="2000" b="1" dirty="0" smtClean="0">
                    <a:latin typeface="Times New Roman" panose="02020603050405020304" pitchFamily="18" charset="0"/>
                    <a:ea typeface="楷体" pitchFamily="49" charset="-122"/>
                    <a:cs typeface="Times New Roman" panose="02020603050405020304" pitchFamily="18" charset="0"/>
                  </a:rPr>
                  <a:t>主存</a:t>
                </a:r>
                <a:r>
                  <a:rPr lang="zh-CN" altLang="zh-CN" sz="2000" b="1" dirty="0">
                    <a:latin typeface="Times New Roman" panose="02020603050405020304" pitchFamily="18" charset="0"/>
                    <a:ea typeface="楷体" pitchFamily="49" charset="-122"/>
                    <a:cs typeface="Times New Roman" panose="02020603050405020304" pitchFamily="18" charset="0"/>
                  </a:rPr>
                  <a:t>块调入</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第</a:t>
                </a:r>
                <a:r>
                  <a:rPr lang="en-US" altLang="zh-CN" sz="2000" b="1" dirty="0">
                    <a:latin typeface="Times New Roman" panose="02020603050405020304" pitchFamily="18" charset="0"/>
                    <a:ea typeface="楷体" pitchFamily="49" charset="-122"/>
                    <a:cs typeface="Times New Roman" panose="02020603050405020304" pitchFamily="18" charset="0"/>
                  </a:rPr>
                  <a:t>0</a:t>
                </a:r>
                <a:r>
                  <a:rPr lang="zh-CN" altLang="zh-CN" sz="2000" b="1" dirty="0">
                    <a:latin typeface="Times New Roman" panose="02020603050405020304" pitchFamily="18" charset="0"/>
                    <a:ea typeface="楷体" pitchFamily="49" charset="-122"/>
                    <a:cs typeface="Times New Roman" panose="02020603050405020304" pitchFamily="18" charset="0"/>
                  </a:rPr>
                  <a:t>组中的任一块内，接着</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读</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7</a:t>
                </a:r>
                <a:r>
                  <a:rPr lang="zh-CN" altLang="zh-CN" sz="2000" b="1" dirty="0">
                    <a:latin typeface="Times New Roman" panose="02020603050405020304" pitchFamily="18" charset="0"/>
                    <a:ea typeface="楷体" pitchFamily="49" charset="-122"/>
                    <a:cs typeface="Times New Roman" panose="02020603050405020304" pitchFamily="18" charset="0"/>
                  </a:rPr>
                  <a:t>号单元时均命中</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同理</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读第</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 …. </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96</a:t>
                </a:r>
                <a:r>
                  <a:rPr lang="zh-CN" altLang="zh-CN" sz="2000" b="1" dirty="0">
                    <a:latin typeface="Times New Roman" panose="02020603050405020304" pitchFamily="18" charset="0"/>
                    <a:ea typeface="楷体" pitchFamily="49" charset="-122"/>
                    <a:cs typeface="Times New Roman" panose="02020603050405020304" pitchFamily="18" charset="0"/>
                  </a:rPr>
                  <a:t>号单元时均未命中。可见</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在连续读</a:t>
                </a:r>
                <a:r>
                  <a:rPr lang="en-US" altLang="zh-CN" sz="2000" b="1" dirty="0">
                    <a:latin typeface="Times New Roman" panose="02020603050405020304" pitchFamily="18" charset="0"/>
                    <a:ea typeface="楷体" pitchFamily="49" charset="-122"/>
                    <a:cs typeface="Times New Roman" panose="02020603050405020304" pitchFamily="18" charset="0"/>
                  </a:rPr>
                  <a:t>100</a:t>
                </a:r>
                <a:r>
                  <a:rPr lang="zh-CN" altLang="zh-CN" sz="2000" b="1" dirty="0">
                    <a:latin typeface="Times New Roman" panose="02020603050405020304" pitchFamily="18" charset="0"/>
                    <a:ea typeface="楷体" pitchFamily="49" charset="-122"/>
                    <a:cs typeface="Times New Roman" panose="02020603050405020304" pitchFamily="18" charset="0"/>
                  </a:rPr>
                  <a:t>个字中共有</a:t>
                </a:r>
                <a:r>
                  <a:rPr lang="en-US" altLang="zh-CN" sz="2000" b="1" dirty="0">
                    <a:latin typeface="Times New Roman" panose="02020603050405020304" pitchFamily="18" charset="0"/>
                    <a:ea typeface="楷体" pitchFamily="49" charset="-122"/>
                    <a:cs typeface="Times New Roman" panose="02020603050405020304" pitchFamily="18" charset="0"/>
                  </a:rPr>
                  <a:t>13</a:t>
                </a:r>
                <a:r>
                  <a:rPr lang="zh-CN" altLang="zh-CN" sz="2000" b="1" dirty="0">
                    <a:latin typeface="Times New Roman" panose="02020603050405020304" pitchFamily="18" charset="0"/>
                    <a:ea typeface="楷体" pitchFamily="49" charset="-122"/>
                    <a:cs typeface="Times New Roman" panose="02020603050405020304" pitchFamily="18" charset="0"/>
                  </a:rPr>
                  <a:t>次未命中，而后面的</a:t>
                </a:r>
                <a:r>
                  <a:rPr lang="en-US" altLang="zh-CN" sz="2000" b="1" dirty="0">
                    <a:latin typeface="Times New Roman" panose="02020603050405020304" pitchFamily="18" charset="0"/>
                    <a:ea typeface="楷体" pitchFamily="49" charset="-122"/>
                    <a:cs typeface="Times New Roman" panose="02020603050405020304" pitchFamily="18" charset="0"/>
                  </a:rPr>
                  <a:t>9</a:t>
                </a:r>
                <a:r>
                  <a:rPr lang="zh-CN" altLang="zh-CN" sz="2000" b="1" dirty="0">
                    <a:latin typeface="Times New Roman" panose="02020603050405020304" pitchFamily="18" charset="0"/>
                    <a:ea typeface="楷体" pitchFamily="49" charset="-122"/>
                    <a:cs typeface="Times New Roman" panose="02020603050405020304" pitchFamily="18" charset="0"/>
                  </a:rPr>
                  <a:t>次循环读</a:t>
                </a:r>
                <a:r>
                  <a:rPr lang="en-US" altLang="zh-CN" sz="2000" b="1" dirty="0">
                    <a:latin typeface="Times New Roman" panose="02020603050405020304" pitchFamily="18" charset="0"/>
                    <a:ea typeface="楷体" pitchFamily="49" charset="-122"/>
                    <a:cs typeface="Times New Roman" panose="02020603050405020304" pitchFamily="18" charset="0"/>
                  </a:rPr>
                  <a:t>100</a:t>
                </a:r>
                <a:r>
                  <a:rPr lang="zh-CN" altLang="zh-CN" sz="2000" b="1" dirty="0">
                    <a:latin typeface="Times New Roman" panose="02020603050405020304" pitchFamily="18" charset="0"/>
                    <a:ea typeface="楷体" pitchFamily="49" charset="-122"/>
                    <a:cs typeface="Times New Roman" panose="02020603050405020304" pitchFamily="18" charset="0"/>
                  </a:rPr>
                  <a:t>个字则全部命中。</a:t>
                </a: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因此，</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命中率为</a:t>
                </a:r>
                <a14:m>
                  <m:oMath xmlns:m="http://schemas.openxmlformats.org/officeDocument/2006/math">
                    <m:d>
                      <m:dPr>
                        <m:ctrlPr>
                          <a:rPr lang="zh-CN" altLang="zh-CN" sz="2000" b="1" i="1">
                            <a:latin typeface="Cambria Math"/>
                            <a:ea typeface="楷体" pitchFamily="49" charset="-122"/>
                            <a:cs typeface="Times New Roman" panose="02020603050405020304" pitchFamily="18" charset="0"/>
                          </a:rPr>
                        </m:ctrlPr>
                      </m:dPr>
                      <m:e>
                        <m:r>
                          <a:rPr lang="en-US" altLang="zh-CN" sz="2000" b="1" i="0" smtClean="0">
                            <a:latin typeface="Cambria Math"/>
                            <a:ea typeface="楷体" pitchFamily="49" charset="-122"/>
                            <a:cs typeface="Times New Roman" panose="02020603050405020304" pitchFamily="18" charset="0"/>
                          </a:rPr>
                          <m:t>𝟏𝟎𝟎</m:t>
                        </m:r>
                        <m:r>
                          <a:rPr lang="en-US" altLang="zh-CN" sz="2000" b="1">
                            <a:latin typeface="Cambria Math"/>
                            <a:ea typeface="楷体" pitchFamily="49" charset="-122"/>
                            <a:cs typeface="Times New Roman" panose="02020603050405020304" pitchFamily="18" charset="0"/>
                          </a:rPr>
                          <m:t>×</m:t>
                        </m:r>
                        <m:r>
                          <a:rPr lang="en-US" altLang="zh-CN" sz="2000" b="1" i="0" smtClean="0">
                            <a:latin typeface="Cambria Math"/>
                            <a:ea typeface="楷体" pitchFamily="49" charset="-122"/>
                            <a:cs typeface="Times New Roman" panose="02020603050405020304" pitchFamily="18" charset="0"/>
                          </a:rPr>
                          <m:t>𝟏𝟎</m:t>
                        </m:r>
                        <m:r>
                          <a:rPr lang="en-US" altLang="zh-CN" sz="2000" b="1">
                            <a:latin typeface="Cambria Math"/>
                            <a:ea typeface="楷体" pitchFamily="49" charset="-122"/>
                            <a:cs typeface="Times New Roman" panose="02020603050405020304" pitchFamily="18" charset="0"/>
                          </a:rPr>
                          <m:t>−</m:t>
                        </m:r>
                        <m:r>
                          <a:rPr lang="en-US" altLang="zh-CN" sz="2000" b="1" i="0" smtClean="0">
                            <a:latin typeface="Cambria Math"/>
                            <a:ea typeface="楷体" pitchFamily="49" charset="-122"/>
                            <a:cs typeface="Times New Roman" panose="02020603050405020304" pitchFamily="18" charset="0"/>
                          </a:rPr>
                          <m:t>𝟏𝟑</m:t>
                        </m:r>
                      </m:e>
                    </m:d>
                    <m:r>
                      <a:rPr lang="en-US" altLang="zh-CN" sz="2000" b="1">
                        <a:latin typeface="Cambria Math"/>
                        <a:ea typeface="楷体" pitchFamily="49" charset="-122"/>
                        <a:cs typeface="Times New Roman" panose="02020603050405020304" pitchFamily="18" charset="0"/>
                      </a:rPr>
                      <m:t>÷</m:t>
                    </m:r>
                    <m:d>
                      <m:dPr>
                        <m:ctrlPr>
                          <a:rPr lang="zh-CN" altLang="zh-CN" sz="2000" b="1" i="1">
                            <a:latin typeface="Cambria Math"/>
                            <a:ea typeface="楷体" pitchFamily="49" charset="-122"/>
                            <a:cs typeface="Times New Roman" panose="02020603050405020304" pitchFamily="18" charset="0"/>
                          </a:rPr>
                        </m:ctrlPr>
                      </m:dPr>
                      <m:e>
                        <m:r>
                          <a:rPr lang="en-US" altLang="zh-CN" sz="2000" b="1" i="0" smtClean="0">
                            <a:latin typeface="Cambria Math"/>
                            <a:ea typeface="楷体" pitchFamily="49" charset="-122"/>
                            <a:cs typeface="Times New Roman" panose="02020603050405020304" pitchFamily="18" charset="0"/>
                          </a:rPr>
                          <m:t>𝟏𝟎𝟎</m:t>
                        </m:r>
                        <m:r>
                          <a:rPr lang="en-US" altLang="zh-CN" sz="2000" b="1">
                            <a:latin typeface="Cambria Math"/>
                            <a:ea typeface="楷体" pitchFamily="49" charset="-122"/>
                            <a:cs typeface="Times New Roman" panose="02020603050405020304" pitchFamily="18" charset="0"/>
                          </a:rPr>
                          <m:t>×</m:t>
                        </m:r>
                        <m:r>
                          <a:rPr lang="en-US" altLang="zh-CN" sz="2000" b="1" i="0" smtClean="0">
                            <a:latin typeface="Cambria Math"/>
                            <a:ea typeface="楷体" pitchFamily="49" charset="-122"/>
                            <a:cs typeface="Times New Roman" panose="02020603050405020304" pitchFamily="18" charset="0"/>
                          </a:rPr>
                          <m:t>𝟏𝟎</m:t>
                        </m:r>
                      </m:e>
                    </m:d>
                    <m:r>
                      <a:rPr lang="en-US" altLang="zh-CN" sz="2000" b="1">
                        <a:latin typeface="Cambria Math"/>
                        <a:ea typeface="楷体" pitchFamily="49" charset="-122"/>
                        <a:cs typeface="Times New Roman" panose="02020603050405020304" pitchFamily="18" charset="0"/>
                      </a:rPr>
                      <m:t>=</m:t>
                    </m:r>
                    <m:r>
                      <a:rPr lang="en-US" altLang="zh-CN" sz="2000" b="1" i="0" smtClean="0">
                        <a:latin typeface="Cambria Math"/>
                        <a:ea typeface="楷体" pitchFamily="49" charset="-122"/>
                        <a:cs typeface="Times New Roman" panose="02020603050405020304" pitchFamily="18" charset="0"/>
                      </a:rPr>
                      <m:t>𝟗𝟖</m:t>
                    </m:r>
                    <m:r>
                      <a:rPr lang="en-US" altLang="zh-CN" sz="2000" b="1" i="0" smtClean="0">
                        <a:latin typeface="Cambria Math"/>
                        <a:ea typeface="楷体" pitchFamily="49" charset="-122"/>
                        <a:cs typeface="Times New Roman" panose="02020603050405020304" pitchFamily="18" charset="0"/>
                      </a:rPr>
                      <m:t>.</m:t>
                    </m:r>
                    <m:r>
                      <a:rPr lang="en-US" altLang="zh-CN" sz="2000" b="1" i="0" smtClean="0">
                        <a:latin typeface="Cambria Math"/>
                        <a:ea typeface="楷体" pitchFamily="49" charset="-122"/>
                        <a:cs typeface="Times New Roman" panose="02020603050405020304" pitchFamily="18" charset="0"/>
                      </a:rPr>
                      <m:t>𝟕</m:t>
                    </m:r>
                    <m:r>
                      <a:rPr lang="en-US" altLang="zh-CN" sz="2000" b="1">
                        <a:latin typeface="Cambria Math"/>
                        <a:ea typeface="楷体" pitchFamily="49" charset="-122"/>
                        <a:cs typeface="Times New Roman" panose="02020603050405020304" pitchFamily="18" charset="0"/>
                      </a:rPr>
                      <m:t>%</m:t>
                    </m:r>
                  </m:oMath>
                </a14:m>
                <a:endParaRPr lang="zh-CN"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2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27</a:t>
            </a:fld>
            <a:endParaRPr lang="en-US" altLang="zh-CN" sz="1200"/>
          </a:p>
        </p:txBody>
      </p:sp>
    </p:spTree>
    <p:extLst>
      <p:ext uri="{BB962C8B-B14F-4D97-AF65-F5344CB8AC3E}">
        <p14:creationId xmlns:p14="http://schemas.microsoft.com/office/powerpoint/2010/main" val="2707105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第四章 存储器</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某</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位计算机，</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主频为</a:t>
            </a:r>
            <a:r>
              <a:rPr lang="en-US" altLang="zh-CN" sz="2000" b="1" dirty="0">
                <a:latin typeface="Times New Roman" panose="02020603050405020304" pitchFamily="18" charset="0"/>
                <a:ea typeface="楷体" pitchFamily="49" charset="-122"/>
                <a:cs typeface="Times New Roman" panose="02020603050405020304" pitchFamily="18" charset="0"/>
              </a:rPr>
              <a:t>1GHz</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命中时的</a:t>
            </a:r>
            <a:r>
              <a:rPr lang="en-US" altLang="zh-CN" sz="2000" b="1" dirty="0">
                <a:latin typeface="Times New Roman" panose="02020603050405020304" pitchFamily="18" charset="0"/>
                <a:ea typeface="楷体" pitchFamily="49" charset="-122"/>
                <a:cs typeface="Times New Roman" panose="02020603050405020304" pitchFamily="18" charset="0"/>
              </a:rPr>
              <a:t>CPI</a:t>
            </a:r>
            <a:r>
              <a:rPr lang="zh-CN" altLang="zh-CN" sz="2000" b="1" dirty="0">
                <a:latin typeface="Times New Roman" panose="02020603050405020304" pitchFamily="18" charset="0"/>
                <a:ea typeface="楷体" pitchFamily="49" charset="-122"/>
                <a:cs typeface="Times New Roman" panose="02020603050405020304" pitchFamily="18" charset="0"/>
              </a:rPr>
              <a:t>为</a:t>
            </a:r>
            <a:r>
              <a:rPr lang="en-US" altLang="zh-CN" sz="2000" b="1" dirty="0">
                <a:latin typeface="Times New Roman" panose="02020603050405020304" pitchFamily="18" charset="0"/>
                <a:ea typeface="楷体" pitchFamily="49" charset="-122"/>
                <a:cs typeface="Times New Roman" panose="02020603050405020304" pitchFamily="18" charset="0"/>
              </a:rPr>
              <a:t>4</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块大小为</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字节；主存采用</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体交叉存储方式，每个存储体的字长为</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位、存储周期为</a:t>
            </a:r>
            <a:r>
              <a:rPr lang="en-US" altLang="zh-CN" sz="2000" b="1" dirty="0">
                <a:latin typeface="Times New Roman" panose="02020603050405020304" pitchFamily="18" charset="0"/>
                <a:ea typeface="楷体" pitchFamily="49" charset="-122"/>
                <a:cs typeface="Times New Roman" panose="02020603050405020304" pitchFamily="18" charset="0"/>
              </a:rPr>
              <a:t>40ns</a:t>
            </a:r>
            <a:r>
              <a:rPr lang="zh-CN" altLang="zh-CN" sz="2000" b="1" dirty="0">
                <a:latin typeface="Times New Roman" panose="02020603050405020304" pitchFamily="18" charset="0"/>
                <a:ea typeface="楷体" pitchFamily="49" charset="-122"/>
                <a:cs typeface="Times New Roman" panose="02020603050405020304" pitchFamily="18" charset="0"/>
              </a:rPr>
              <a:t>；存储器的总线宽度为</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位，总线的时钟频率为</a:t>
            </a:r>
            <a:r>
              <a:rPr lang="en-US" altLang="zh-CN" sz="2000" b="1" dirty="0">
                <a:latin typeface="Times New Roman" panose="02020603050405020304" pitchFamily="18" charset="0"/>
                <a:ea typeface="楷体" pitchFamily="49" charset="-122"/>
                <a:cs typeface="Times New Roman" panose="02020603050405020304" pitchFamily="18" charset="0"/>
              </a:rPr>
              <a:t>200MHz</a:t>
            </a:r>
            <a:r>
              <a:rPr lang="zh-CN" altLang="zh-CN" sz="2000" b="1" dirty="0">
                <a:latin typeface="Times New Roman" panose="02020603050405020304" pitchFamily="18" charset="0"/>
                <a:ea typeface="楷体" pitchFamily="49" charset="-122"/>
                <a:cs typeface="Times New Roman" panose="02020603050405020304" pitchFamily="18" charset="0"/>
              </a:rPr>
              <a:t>，支持突发传送总线事务。每次读突发传送总线事务过程包括送首地址和命令、存储器准备数据、传送数据。每次突发传送</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字节，传送地址或</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位数据均需要一个总线时钟周期</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1</a:t>
            </a:r>
            <a:r>
              <a:rPr lang="en-US" altLang="zh-CN" sz="2000" b="1" dirty="0">
                <a:latin typeface="Times New Roman" panose="02020603050405020304" pitchFamily="18" charset="0"/>
                <a:ea typeface="楷体" pitchFamily="49" charset="-122"/>
                <a:cs typeface="Times New Roman" panose="02020603050405020304" pitchFamily="18" charset="0"/>
              </a:rPr>
              <a:t>) CPU</a:t>
            </a:r>
            <a:r>
              <a:rPr lang="zh-CN" altLang="zh-CN" sz="2000" b="1" dirty="0">
                <a:latin typeface="Times New Roman" panose="02020603050405020304" pitchFamily="18" charset="0"/>
                <a:ea typeface="楷体" pitchFamily="49" charset="-122"/>
                <a:cs typeface="Times New Roman" panose="02020603050405020304" pitchFamily="18" charset="0"/>
              </a:rPr>
              <a:t>和总线的时钟周期各为多少？总线</a:t>
            </a:r>
            <a:r>
              <a:rPr lang="zh-CN" altLang="zh-CN" sz="2000" b="1" dirty="0" smtClean="0">
                <a:latin typeface="Times New Roman" panose="02020603050405020304" pitchFamily="18" charset="0"/>
                <a:ea typeface="楷体" pitchFamily="49" charset="-122"/>
                <a:cs typeface="Times New Roman" panose="02020603050405020304" pitchFamily="18" charset="0"/>
              </a:rPr>
              <a:t>带宽为</a:t>
            </a:r>
            <a:r>
              <a:rPr lang="zh-CN" altLang="zh-CN" sz="2000" b="1" dirty="0">
                <a:latin typeface="Times New Roman" panose="02020603050405020304" pitchFamily="18" charset="0"/>
                <a:ea typeface="楷体" pitchFamily="49" charset="-122"/>
                <a:cs typeface="Times New Roman" panose="02020603050405020304" pitchFamily="18" charset="0"/>
              </a:rPr>
              <a:t>多少？</a:t>
            </a: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2) Cache</a:t>
            </a:r>
            <a:r>
              <a:rPr lang="zh-CN" altLang="zh-CN" sz="2000" b="1" dirty="0">
                <a:latin typeface="Times New Roman" panose="02020603050405020304" pitchFamily="18" charset="0"/>
                <a:ea typeface="楷体" pitchFamily="49" charset="-122"/>
                <a:cs typeface="Times New Roman" panose="02020603050405020304" pitchFamily="18" charset="0"/>
              </a:rPr>
              <a:t>缺失</a:t>
            </a:r>
            <a:r>
              <a:rPr lang="zh-CN" altLang="zh-CN" sz="2000" b="1" dirty="0" smtClean="0">
                <a:latin typeface="Times New Roman" panose="02020603050405020304" pitchFamily="18" charset="0"/>
                <a:ea typeface="楷体" pitchFamily="49" charset="-122"/>
                <a:cs typeface="Times New Roman" panose="02020603050405020304" pitchFamily="18" charset="0"/>
              </a:rPr>
              <a:t>时，需用</a:t>
            </a:r>
            <a:r>
              <a:rPr lang="zh-CN" altLang="zh-CN" sz="2000" b="1" dirty="0">
                <a:latin typeface="Times New Roman" panose="02020603050405020304" pitchFamily="18" charset="0"/>
                <a:ea typeface="楷体" pitchFamily="49" charset="-122"/>
                <a:cs typeface="Times New Roman" panose="02020603050405020304" pitchFamily="18" charset="0"/>
              </a:rPr>
              <a:t>几个读突发传送总线事务来完成一个主存</a:t>
            </a:r>
            <a:r>
              <a:rPr lang="zh-CN" altLang="zh-CN" sz="2000" b="1" dirty="0" smtClean="0">
                <a:latin typeface="Times New Roman" panose="02020603050405020304" pitchFamily="18" charset="0"/>
                <a:ea typeface="楷体" pitchFamily="49" charset="-122"/>
                <a:cs typeface="Times New Roman" panose="02020603050405020304" pitchFamily="18" charset="0"/>
              </a:rPr>
              <a:t>块的读取</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3) </a:t>
            </a:r>
            <a:r>
              <a:rPr lang="zh-CN" altLang="zh-CN" sz="2000" b="1" dirty="0" smtClean="0">
                <a:latin typeface="Times New Roman" panose="02020603050405020304" pitchFamily="18" charset="0"/>
                <a:ea typeface="楷体" pitchFamily="49" charset="-122"/>
                <a:cs typeface="Times New Roman" panose="02020603050405020304" pitchFamily="18" charset="0"/>
              </a:rPr>
              <a:t>存储器总线完成一次读突发传送总线事务所需的时间是多少？</a:t>
            </a: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4) </a:t>
            </a:r>
            <a:r>
              <a:rPr lang="zh-CN" altLang="zh-CN" sz="2000" b="1" dirty="0" smtClean="0">
                <a:latin typeface="Times New Roman" panose="02020603050405020304" pitchFamily="18" charset="0"/>
                <a:ea typeface="楷体" pitchFamily="49" charset="-122"/>
                <a:cs typeface="Times New Roman" panose="02020603050405020304" pitchFamily="18" charset="0"/>
              </a:rPr>
              <a:t>若程序</a:t>
            </a:r>
            <a:r>
              <a:rPr lang="en-US" altLang="zh-CN" sz="2000" b="1" dirty="0" smtClean="0">
                <a:latin typeface="Times New Roman" panose="02020603050405020304" pitchFamily="18" charset="0"/>
                <a:ea typeface="楷体" pitchFamily="49" charset="-122"/>
                <a:cs typeface="Times New Roman" panose="02020603050405020304" pitchFamily="18" charset="0"/>
              </a:rPr>
              <a:t>BP</a:t>
            </a:r>
            <a:r>
              <a:rPr lang="zh-CN" altLang="zh-CN" sz="2000" b="1" dirty="0" smtClean="0">
                <a:latin typeface="Times New Roman" panose="02020603050405020304" pitchFamily="18" charset="0"/>
                <a:ea typeface="楷体" pitchFamily="49" charset="-122"/>
                <a:cs typeface="Times New Roman" panose="02020603050405020304" pitchFamily="18" charset="0"/>
              </a:rPr>
              <a:t>执行过程中，共执行了</a:t>
            </a:r>
            <a:r>
              <a:rPr lang="en-US" altLang="zh-CN" sz="2000" b="1" dirty="0" smtClean="0">
                <a:latin typeface="Times New Roman" panose="02020603050405020304" pitchFamily="18" charset="0"/>
                <a:ea typeface="楷体" pitchFamily="49" charset="-122"/>
                <a:cs typeface="Times New Roman" panose="02020603050405020304" pitchFamily="18" charset="0"/>
              </a:rPr>
              <a:t>100</a:t>
            </a:r>
            <a:r>
              <a:rPr lang="zh-CN" altLang="zh-CN" sz="2000" b="1" dirty="0" smtClean="0">
                <a:latin typeface="Times New Roman" panose="02020603050405020304" pitchFamily="18" charset="0"/>
                <a:ea typeface="楷体" pitchFamily="49" charset="-122"/>
                <a:cs typeface="Times New Roman" panose="02020603050405020304" pitchFamily="18" charset="0"/>
              </a:rPr>
              <a:t>条指令，平均每条指令需进行</a:t>
            </a:r>
            <a:r>
              <a:rPr lang="en-US" altLang="zh-CN" sz="2000" b="1" dirty="0" smtClean="0">
                <a:latin typeface="Times New Roman" panose="02020603050405020304" pitchFamily="18" charset="0"/>
                <a:ea typeface="楷体" pitchFamily="49" charset="-122"/>
                <a:cs typeface="Times New Roman" panose="02020603050405020304" pitchFamily="18" charset="0"/>
              </a:rPr>
              <a:t>1.2</a:t>
            </a:r>
            <a:r>
              <a:rPr lang="zh-CN" altLang="zh-CN" sz="2000" b="1" dirty="0" smtClean="0">
                <a:latin typeface="Times New Roman" panose="02020603050405020304" pitchFamily="18" charset="0"/>
                <a:ea typeface="楷体" pitchFamily="49" charset="-122"/>
                <a:cs typeface="Times New Roman" panose="02020603050405020304" pitchFamily="18" charset="0"/>
              </a:rPr>
              <a:t>次访存，</a:t>
            </a: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smtClean="0">
                <a:latin typeface="Times New Roman" panose="02020603050405020304" pitchFamily="18" charset="0"/>
                <a:ea typeface="楷体" pitchFamily="49" charset="-122"/>
                <a:cs typeface="Times New Roman" panose="02020603050405020304" pitchFamily="18" charset="0"/>
              </a:rPr>
              <a:t>缺失率为</a:t>
            </a:r>
            <a:r>
              <a:rPr lang="en-US" altLang="zh-CN" sz="2000" b="1" dirty="0" smtClean="0">
                <a:latin typeface="Times New Roman" panose="02020603050405020304" pitchFamily="18" charset="0"/>
                <a:ea typeface="楷体" pitchFamily="49" charset="-122"/>
                <a:cs typeface="Times New Roman" panose="02020603050405020304" pitchFamily="18" charset="0"/>
              </a:rPr>
              <a:t>5%</a:t>
            </a:r>
            <a:r>
              <a:rPr lang="zh-CN" altLang="zh-CN" sz="2000" b="1" dirty="0" smtClean="0">
                <a:latin typeface="Times New Roman" panose="02020603050405020304" pitchFamily="18" charset="0"/>
                <a:ea typeface="楷体" pitchFamily="49" charset="-122"/>
                <a:cs typeface="Times New Roman" panose="02020603050405020304" pitchFamily="18" charset="0"/>
              </a:rPr>
              <a:t>，不考虑替换等开销，则</a:t>
            </a:r>
            <a:r>
              <a:rPr lang="en-US" altLang="zh-CN" sz="2000" b="1" dirty="0" smtClean="0">
                <a:latin typeface="Times New Roman" panose="02020603050405020304" pitchFamily="18" charset="0"/>
                <a:ea typeface="楷体" pitchFamily="49" charset="-122"/>
                <a:cs typeface="Times New Roman" panose="02020603050405020304" pitchFamily="18" charset="0"/>
              </a:rPr>
              <a:t>BP</a:t>
            </a:r>
            <a:r>
              <a:rPr lang="zh-CN" altLang="zh-CN" sz="2000" b="1" dirty="0" smtClean="0">
                <a:latin typeface="Times New Roman" panose="02020603050405020304" pitchFamily="18" charset="0"/>
                <a:ea typeface="楷体" pitchFamily="49" charset="-122"/>
                <a:cs typeface="Times New Roman" panose="02020603050405020304" pitchFamily="18" charset="0"/>
              </a:rPr>
              <a:t>的</a:t>
            </a:r>
            <a:r>
              <a:rPr lang="en-US" altLang="zh-CN" sz="2000" b="1" dirty="0" smtClean="0">
                <a:latin typeface="Times New Roman" panose="02020603050405020304" pitchFamily="18" charset="0"/>
                <a:ea typeface="楷体" pitchFamily="49" charset="-122"/>
                <a:cs typeface="Times New Roman" panose="02020603050405020304" pitchFamily="18" charset="0"/>
              </a:rPr>
              <a:t>CPU</a:t>
            </a:r>
            <a:r>
              <a:rPr lang="zh-CN" altLang="zh-CN" sz="2000" b="1" dirty="0" smtClean="0">
                <a:latin typeface="Times New Roman" panose="02020603050405020304" pitchFamily="18" charset="0"/>
                <a:ea typeface="楷体" pitchFamily="49" charset="-122"/>
                <a:cs typeface="Times New Roman" panose="02020603050405020304" pitchFamily="18" charset="0"/>
              </a:rPr>
              <a:t>执行时间是多少？</a:t>
            </a: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latin typeface="Times New Roman" panose="02020603050405020304" pitchFamily="18" charset="0"/>
                <a:cs typeface="Times New Roman" panose="02020603050405020304" pitchFamily="18" charset="0"/>
              </a:rPr>
              <a:t>    </a:t>
            </a:r>
            <a:fld id="{1920CC29-DFBC-415A-AD8B-AE450F2E5A00}" type="slidenum">
              <a:rPr lang="en-US" altLang="zh-CN" sz="1200" smtClean="0">
                <a:latin typeface="Times New Roman" panose="02020603050405020304" pitchFamily="18" charset="0"/>
                <a:cs typeface="Times New Roman" panose="02020603050405020304" pitchFamily="18" charset="0"/>
              </a:rPr>
              <a:pPr>
                <a:defRPr/>
              </a:pPr>
              <a:t>28</a:t>
            </a:fld>
            <a:endParaRPr lang="en-US" altLang="zh-C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80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第四章 存储器</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1)  CPU</a:t>
            </a:r>
            <a:r>
              <a:rPr lang="zh-CN" altLang="zh-CN" sz="2000" b="1" dirty="0">
                <a:latin typeface="Times New Roman" panose="02020603050405020304" pitchFamily="18" charset="0"/>
                <a:ea typeface="楷体" pitchFamily="49" charset="-122"/>
                <a:cs typeface="Times New Roman" panose="02020603050405020304" pitchFamily="18" charset="0"/>
              </a:rPr>
              <a:t>时钟周期为：</a:t>
            </a:r>
            <a:r>
              <a:rPr lang="en-US" altLang="zh-CN" sz="2000" b="1" dirty="0" smtClean="0">
                <a:latin typeface="Times New Roman" panose="02020603050405020304" pitchFamily="18" charset="0"/>
                <a:ea typeface="楷体" pitchFamily="49" charset="-122"/>
                <a:cs typeface="Times New Roman" panose="02020603050405020304" pitchFamily="18" charset="0"/>
              </a:rPr>
              <a:t>1/1GHz=1ns  </a:t>
            </a:r>
            <a:r>
              <a:rPr lang="zh-CN" altLang="zh-CN" sz="2000" b="1" dirty="0" smtClean="0">
                <a:latin typeface="Times New Roman" panose="02020603050405020304" pitchFamily="18" charset="0"/>
                <a:ea typeface="楷体" pitchFamily="49" charset="-122"/>
                <a:cs typeface="Times New Roman" panose="02020603050405020304" pitchFamily="18" charset="0"/>
              </a:rPr>
              <a:t>总线</a:t>
            </a:r>
            <a:r>
              <a:rPr lang="zh-CN" altLang="zh-CN" sz="2000" b="1" dirty="0">
                <a:latin typeface="Times New Roman" panose="02020603050405020304" pitchFamily="18" charset="0"/>
                <a:ea typeface="楷体" pitchFamily="49" charset="-122"/>
                <a:cs typeface="Times New Roman" panose="02020603050405020304" pitchFamily="18" charset="0"/>
              </a:rPr>
              <a:t>时钟周期为：</a:t>
            </a:r>
            <a:r>
              <a:rPr lang="en-US" altLang="zh-CN" sz="2000" b="1" dirty="0" smtClean="0">
                <a:latin typeface="Times New Roman" panose="02020603050405020304" pitchFamily="18" charset="0"/>
                <a:ea typeface="楷体" pitchFamily="49" charset="-122"/>
                <a:cs typeface="Times New Roman" panose="02020603050405020304" pitchFamily="18" charset="0"/>
              </a:rPr>
              <a:t>1/200MHz=5ns</a:t>
            </a:r>
            <a:endParaRPr lang="zh-CN"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     </a:t>
            </a:r>
            <a:r>
              <a:rPr lang="zh-CN" altLang="zh-CN" sz="2000" b="1" dirty="0" smtClean="0">
                <a:latin typeface="Times New Roman" panose="02020603050405020304" pitchFamily="18" charset="0"/>
                <a:ea typeface="楷体" pitchFamily="49" charset="-122"/>
                <a:cs typeface="Times New Roman" panose="02020603050405020304" pitchFamily="18" charset="0"/>
              </a:rPr>
              <a:t>总线</a:t>
            </a:r>
            <a:r>
              <a:rPr lang="zh-CN" altLang="zh-CN" sz="2000" b="1" dirty="0">
                <a:latin typeface="Times New Roman" panose="02020603050405020304" pitchFamily="18" charset="0"/>
                <a:ea typeface="楷体" pitchFamily="49" charset="-122"/>
                <a:cs typeface="Times New Roman" panose="02020603050405020304" pitchFamily="18" charset="0"/>
              </a:rPr>
              <a:t>带宽为：</a:t>
            </a:r>
            <a:r>
              <a:rPr lang="en-US" altLang="zh-CN" sz="2000" b="1" dirty="0">
                <a:latin typeface="Times New Roman" panose="02020603050405020304" pitchFamily="18" charset="0"/>
                <a:ea typeface="楷体" pitchFamily="49" charset="-122"/>
                <a:cs typeface="Times New Roman" panose="02020603050405020304" pitchFamily="18" charset="0"/>
              </a:rPr>
              <a:t>4B×200MHz=800MB/s </a:t>
            </a:r>
            <a:r>
              <a:rPr lang="zh-CN" altLang="zh-CN" sz="2000" b="1" dirty="0">
                <a:latin typeface="Times New Roman" panose="02020603050405020304" pitchFamily="18" charset="0"/>
                <a:ea typeface="楷体" pitchFamily="49" charset="-122"/>
                <a:cs typeface="Times New Roman" panose="02020603050405020304" pitchFamily="18" charset="0"/>
              </a:rPr>
              <a:t>或</a:t>
            </a:r>
            <a:r>
              <a:rPr lang="en-US" altLang="zh-CN" sz="2000" b="1" dirty="0">
                <a:latin typeface="Times New Roman" panose="02020603050405020304" pitchFamily="18" charset="0"/>
                <a:ea typeface="楷体" pitchFamily="49" charset="-122"/>
                <a:cs typeface="Times New Roman" panose="02020603050405020304" pitchFamily="18" charset="0"/>
              </a:rPr>
              <a:t> 4B/5ns=800MB/s</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2) </a:t>
            </a:r>
            <a:r>
              <a:rPr lang="en-US" altLang="zh-CN" sz="2000" b="1" dirty="0" smtClean="0">
                <a:latin typeface="Times New Roman" panose="02020603050405020304" pitchFamily="18" charset="0"/>
                <a:ea typeface="楷体" pitchFamily="49" charset="-122"/>
                <a:cs typeface="Times New Roman" panose="02020603050405020304" pitchFamily="18" charset="0"/>
              </a:rPr>
              <a:t>  Cache</a:t>
            </a:r>
            <a:r>
              <a:rPr lang="zh-CN" altLang="zh-CN" sz="2000" b="1" dirty="0">
                <a:latin typeface="Times New Roman" panose="02020603050405020304" pitchFamily="18" charset="0"/>
                <a:ea typeface="楷体" pitchFamily="49" charset="-122"/>
                <a:cs typeface="Times New Roman" panose="02020603050405020304" pitchFamily="18" charset="0"/>
              </a:rPr>
              <a:t>块大小是</a:t>
            </a:r>
            <a:r>
              <a:rPr lang="en-US" altLang="zh-CN" sz="2000" b="1" dirty="0">
                <a:latin typeface="Times New Roman" panose="02020603050405020304" pitchFamily="18" charset="0"/>
                <a:ea typeface="楷体" pitchFamily="49" charset="-122"/>
                <a:cs typeface="Times New Roman" panose="02020603050405020304" pitchFamily="18" charset="0"/>
              </a:rPr>
              <a:t>32B</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zh-CN" altLang="zh-CN" sz="2000" b="1" dirty="0" smtClean="0">
                <a:latin typeface="Times New Roman" panose="02020603050405020304" pitchFamily="18" charset="0"/>
                <a:ea typeface="楷体" pitchFamily="49" charset="-122"/>
                <a:cs typeface="Times New Roman" panose="02020603050405020304" pitchFamily="18" charset="0"/>
              </a:rPr>
              <a:t>因此</a:t>
            </a:r>
            <a:r>
              <a:rPr lang="zh-CN" altLang="en-US"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缺失</a:t>
            </a:r>
            <a:r>
              <a:rPr lang="zh-CN" altLang="zh-CN" sz="2000" b="1" dirty="0" smtClean="0">
                <a:latin typeface="Times New Roman" panose="02020603050405020304" pitchFamily="18" charset="0"/>
                <a:ea typeface="楷体" pitchFamily="49" charset="-122"/>
                <a:cs typeface="Times New Roman" panose="02020603050405020304" pitchFamily="18" charset="0"/>
              </a:rPr>
              <a:t>时</a:t>
            </a:r>
            <a:r>
              <a:rPr lang="zh-CN" altLang="en-US" sz="2000" b="1" dirty="0" smtClean="0">
                <a:latin typeface="Times New Roman" panose="02020603050405020304" pitchFamily="18" charset="0"/>
                <a:ea typeface="楷体" pitchFamily="49" charset="-122"/>
                <a:cs typeface="Times New Roman" panose="02020603050405020304" pitchFamily="18" charset="0"/>
              </a:rPr>
              <a:t>，</a:t>
            </a:r>
            <a:r>
              <a:rPr lang="zh-CN" altLang="zh-CN" sz="2000" b="1" dirty="0" smtClean="0">
                <a:latin typeface="Times New Roman" panose="02020603050405020304" pitchFamily="18" charset="0"/>
                <a:ea typeface="楷体" pitchFamily="49" charset="-122"/>
                <a:cs typeface="Times New Roman" panose="02020603050405020304" pitchFamily="18" charset="0"/>
              </a:rPr>
              <a:t>需要</a:t>
            </a:r>
            <a:r>
              <a:rPr lang="zh-CN" altLang="zh-CN" sz="2000" b="1" dirty="0">
                <a:latin typeface="Times New Roman" panose="02020603050405020304" pitchFamily="18" charset="0"/>
                <a:ea typeface="楷体" pitchFamily="49" charset="-122"/>
                <a:cs typeface="Times New Roman" panose="02020603050405020304" pitchFamily="18" charset="0"/>
              </a:rPr>
              <a:t>一个读突发传送总线事务读取一个主存块</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3)  </a:t>
            </a:r>
            <a:r>
              <a:rPr lang="zh-CN" altLang="zh-CN" sz="2000" b="1" dirty="0">
                <a:latin typeface="Times New Roman" panose="02020603050405020304" pitchFamily="18" charset="0"/>
                <a:ea typeface="楷体" pitchFamily="49" charset="-122"/>
                <a:cs typeface="Times New Roman" panose="02020603050405020304" pitchFamily="18" charset="0"/>
              </a:rPr>
              <a:t>一次读突发传送总线事务包括一次</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位首地址传送和一次</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字节的数据传送。</a:t>
            </a:r>
            <a:endParaRPr lang="en-US"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位首地址传送需要用一个总线时钟周期</a:t>
            </a:r>
            <a:r>
              <a:rPr lang="en-US" altLang="zh-CN" sz="2000" b="1" dirty="0">
                <a:latin typeface="Times New Roman" panose="02020603050405020304" pitchFamily="18" charset="0"/>
                <a:ea typeface="楷体" pitchFamily="49" charset="-122"/>
                <a:cs typeface="Times New Roman" panose="02020603050405020304" pitchFamily="18" charset="0"/>
              </a:rPr>
              <a:t>5ns</a:t>
            </a:r>
            <a:r>
              <a:rPr lang="zh-CN" altLang="zh-CN" sz="2000" b="1" dirty="0">
                <a:latin typeface="Times New Roman" panose="02020603050405020304" pitchFamily="18" charset="0"/>
                <a:ea typeface="楷体" pitchFamily="49" charset="-122"/>
                <a:cs typeface="Times New Roman" panose="02020603050405020304" pitchFamily="18" charset="0"/>
              </a:rPr>
              <a:t>；每隔</a:t>
            </a:r>
            <a:r>
              <a:rPr lang="en-US" altLang="zh-CN" sz="2000" b="1" dirty="0">
                <a:latin typeface="Times New Roman" panose="02020603050405020304" pitchFamily="18" charset="0"/>
                <a:ea typeface="楷体" pitchFamily="49" charset="-122"/>
                <a:cs typeface="Times New Roman" panose="02020603050405020304" pitchFamily="18" charset="0"/>
              </a:rPr>
              <a:t>40ns/8=5ns</a:t>
            </a:r>
            <a:r>
              <a:rPr lang="zh-CN" altLang="zh-CN" sz="2000" b="1" dirty="0">
                <a:latin typeface="Times New Roman" panose="02020603050405020304" pitchFamily="18" charset="0"/>
                <a:ea typeface="楷体" pitchFamily="49" charset="-122"/>
                <a:cs typeface="Times New Roman" panose="02020603050405020304" pitchFamily="18" charset="0"/>
              </a:rPr>
              <a:t>启动一个存储体工作（各进行</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次存取），第一个存储体读数据需要</a:t>
            </a:r>
            <a:r>
              <a:rPr lang="en-US" altLang="zh-CN" sz="2000" b="1" dirty="0">
                <a:latin typeface="Times New Roman" panose="02020603050405020304" pitchFamily="18" charset="0"/>
                <a:ea typeface="楷体" pitchFamily="49" charset="-122"/>
                <a:cs typeface="Times New Roman" panose="02020603050405020304" pitchFamily="18" charset="0"/>
              </a:rPr>
              <a:t>40ns</a:t>
            </a:r>
            <a:r>
              <a:rPr lang="zh-CN" altLang="zh-CN" sz="2000" b="1" dirty="0">
                <a:latin typeface="Times New Roman" panose="02020603050405020304" pitchFamily="18" charset="0"/>
                <a:ea typeface="楷体" pitchFamily="49" charset="-122"/>
                <a:cs typeface="Times New Roman" panose="02020603050405020304" pitchFamily="18" charset="0"/>
              </a:rPr>
              <a:t>；然后其余存储体数据读取与总线数据传输在时间上相互重叠，</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字节的数据用</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个总线时钟周期传输数据，需要</a:t>
            </a:r>
            <a:r>
              <a:rPr lang="en-US" altLang="zh-CN" sz="2000" b="1" dirty="0">
                <a:latin typeface="Times New Roman" panose="02020603050405020304" pitchFamily="18" charset="0"/>
                <a:ea typeface="楷体" pitchFamily="49" charset="-122"/>
                <a:cs typeface="Times New Roman" panose="02020603050405020304" pitchFamily="18" charset="0"/>
              </a:rPr>
              <a:t>8×5ns=40ns</a:t>
            </a:r>
            <a:r>
              <a:rPr lang="zh-CN" altLang="zh-CN" sz="2000" b="1" dirty="0">
                <a:latin typeface="Times New Roman" panose="02020603050405020304" pitchFamily="18" charset="0"/>
                <a:ea typeface="楷体" pitchFamily="49" charset="-122"/>
                <a:cs typeface="Times New Roman" panose="02020603050405020304" pitchFamily="18" charset="0"/>
              </a:rPr>
              <a:t>。</a:t>
            </a:r>
            <a:endParaRPr lang="en-US"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因此，一次读突发传送总线事务时间：</a:t>
            </a:r>
            <a:r>
              <a:rPr lang="en-US" altLang="zh-CN" sz="2000" b="1" dirty="0">
                <a:latin typeface="Times New Roman" panose="02020603050405020304" pitchFamily="18" charset="0"/>
                <a:ea typeface="楷体" pitchFamily="49" charset="-122"/>
                <a:cs typeface="Times New Roman" panose="02020603050405020304" pitchFamily="18" charset="0"/>
              </a:rPr>
              <a:t>5ns+40ns+8×5ns=85ns</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0"/>
              </a:spcBef>
            </a:pP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latin typeface="Times New Roman" panose="02020603050405020304" pitchFamily="18" charset="0"/>
                <a:cs typeface="Times New Roman" panose="02020603050405020304" pitchFamily="18" charset="0"/>
              </a:rPr>
              <a:t>    </a:t>
            </a:r>
            <a:fld id="{1920CC29-DFBC-415A-AD8B-AE450F2E5A00}" type="slidenum">
              <a:rPr lang="en-US" altLang="zh-CN" sz="1200" smtClean="0">
                <a:latin typeface="Times New Roman" panose="02020603050405020304" pitchFamily="18" charset="0"/>
                <a:cs typeface="Times New Roman" panose="02020603050405020304" pitchFamily="18" charset="0"/>
              </a:rPr>
              <a:pPr>
                <a:defRPr/>
              </a:pPr>
              <a:t>29</a:t>
            </a:fld>
            <a:endParaRPr lang="en-US" altLang="zh-C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255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A8FCC43-9157-4795-9CB2-25C258C8AB3A}" type="slidenum">
              <a:rPr lang="en-US" altLang="zh-CN" sz="1200" smtClean="0">
                <a:latin typeface="楷体_GB2312" pitchFamily="49" charset="-122"/>
                <a:ea typeface="楷体_GB2312" pitchFamily="49" charset="-122"/>
              </a:rPr>
              <a:pPr eaLnBrk="1" hangingPunct="1">
                <a:spcBef>
                  <a:spcPct val="0"/>
                </a:spcBef>
                <a:buClrTx/>
                <a:buFontTx/>
                <a:buNone/>
              </a:pPr>
              <a:t>3</a:t>
            </a:fld>
            <a:endParaRPr lang="en-US" altLang="zh-CN" sz="1200" smtClean="0">
              <a:latin typeface="楷体_GB2312" pitchFamily="49" charset="-122"/>
              <a:ea typeface="楷体_GB2312" pitchFamily="49" charset="-122"/>
            </a:endParaRPr>
          </a:p>
        </p:txBody>
      </p:sp>
      <p:sp>
        <p:nvSpPr>
          <p:cNvPr id="5123" name="Rectangle 2"/>
          <p:cNvSpPr>
            <a:spLocks noGrp="1" noChangeArrowheads="1"/>
          </p:cNvSpPr>
          <p:nvPr>
            <p:ph type="title"/>
          </p:nvPr>
        </p:nvSpPr>
        <p:spPr/>
        <p:txBody>
          <a:bodyPr/>
          <a:lstStyle/>
          <a:p>
            <a:pPr eaLnBrk="1" hangingPunct="1"/>
            <a:r>
              <a:rPr lang="zh-CN" altLang="en-US" sz="3200" smtClean="0"/>
              <a:t>第一章 概论</a:t>
            </a:r>
          </a:p>
        </p:txBody>
      </p:sp>
      <p:sp>
        <p:nvSpPr>
          <p:cNvPr id="4100" name="Rectangle 3"/>
          <p:cNvSpPr>
            <a:spLocks noGrp="1" noChangeArrowheads="1"/>
          </p:cNvSpPr>
          <p:nvPr>
            <p:ph type="body" idx="1"/>
          </p:nvPr>
        </p:nvSpPr>
        <p:spPr/>
        <p:txBody>
          <a:bodyPr/>
          <a:lstStyle/>
          <a:p>
            <a:pPr>
              <a:lnSpc>
                <a:spcPct val="125000"/>
              </a:lnSpc>
              <a:spcBef>
                <a:spcPts val="600"/>
              </a:spcBef>
              <a:spcAft>
                <a:spcPts val="0"/>
              </a:spcAft>
              <a:defRPr/>
            </a:pPr>
            <a:r>
              <a:rPr lang="zh-CN" altLang="zh-CN" sz="2000" b="1" dirty="0">
                <a:latin typeface="楷体" pitchFamily="49" charset="-122"/>
                <a:ea typeface="楷体" pitchFamily="49" charset="-122"/>
              </a:rPr>
              <a:t>冯</a:t>
            </a:r>
            <a:r>
              <a:rPr lang="en-US" altLang="zh-CN" sz="2000" b="1" dirty="0">
                <a:latin typeface="楷体" pitchFamily="49" charset="-122"/>
                <a:ea typeface="楷体" pitchFamily="49" charset="-122"/>
              </a:rPr>
              <a:t>·</a:t>
            </a:r>
            <a:r>
              <a:rPr lang="zh-CN" altLang="zh-CN" sz="2000" b="1" dirty="0">
                <a:latin typeface="楷体" pitchFamily="49" charset="-122"/>
                <a:ea typeface="楷体" pitchFamily="49" charset="-122"/>
              </a:rPr>
              <a:t>诺依曼计算机的特点是：</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计算机由运算器、存储器、控制器和输入设备、</a:t>
            </a:r>
            <a:r>
              <a:rPr lang="zh-CN" altLang="zh-CN" sz="2000" b="1" dirty="0" smtClean="0">
                <a:latin typeface="楷体" pitchFamily="49" charset="-122"/>
                <a:ea typeface="楷体" pitchFamily="49" charset="-122"/>
                <a:cs typeface="+mn-cs"/>
              </a:rPr>
              <a:t>输出设备</a:t>
            </a:r>
            <a:r>
              <a:rPr lang="zh-CN" altLang="en-US" sz="2000" b="1" dirty="0" smtClean="0">
                <a:latin typeface="楷体" pitchFamily="49" charset="-122"/>
                <a:ea typeface="楷体" pitchFamily="49" charset="-122"/>
                <a:cs typeface="+mn-cs"/>
              </a:rPr>
              <a:t>等</a:t>
            </a:r>
            <a:r>
              <a:rPr lang="zh-CN" altLang="zh-CN" sz="2000" b="1" dirty="0" smtClean="0">
                <a:latin typeface="楷体" pitchFamily="49" charset="-122"/>
                <a:ea typeface="楷体" pitchFamily="49" charset="-122"/>
                <a:cs typeface="+mn-cs"/>
              </a:rPr>
              <a:t>五</a:t>
            </a:r>
            <a:r>
              <a:rPr lang="zh-CN" altLang="zh-CN" sz="2000" b="1" dirty="0">
                <a:latin typeface="楷体" pitchFamily="49" charset="-122"/>
                <a:ea typeface="楷体" pitchFamily="49" charset="-122"/>
                <a:cs typeface="+mn-cs"/>
              </a:rPr>
              <a:t>大部件组成。</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指令和数据以同等的地位存放于存储器内，并可以按地址寻访。</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指令和数据均可以用二进制代码表示。</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指令由操作码和地址码组成，操作码用来表示操作的性质，地址码用来表示操作数所在存储器中的位置。</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指令在存储器内按顺序存放。通常，指令是顺序执行的，在特定情况下，可根据运算结果或根据设定的条件改变执行顺序。</a:t>
            </a:r>
          </a:p>
          <a:p>
            <a:pPr lvl="1">
              <a:lnSpc>
                <a:spcPct val="125000"/>
              </a:lnSpc>
              <a:spcBef>
                <a:spcPts val="600"/>
              </a:spcBef>
              <a:spcAft>
                <a:spcPts val="0"/>
              </a:spcAft>
              <a:defRPr/>
            </a:pPr>
            <a:r>
              <a:rPr lang="zh-CN" altLang="en-US" sz="2000" b="1" dirty="0" smtClean="0">
                <a:latin typeface="楷体" pitchFamily="49" charset="-122"/>
                <a:ea typeface="楷体" pitchFamily="49" charset="-122"/>
                <a:cs typeface="+mn-cs"/>
              </a:rPr>
              <a:t>计算机</a:t>
            </a:r>
            <a:r>
              <a:rPr lang="zh-CN" altLang="zh-CN" sz="2000" b="1" dirty="0" smtClean="0">
                <a:latin typeface="楷体" pitchFamily="49" charset="-122"/>
                <a:ea typeface="楷体" pitchFamily="49" charset="-122"/>
                <a:cs typeface="+mn-cs"/>
              </a:rPr>
              <a:t>以</a:t>
            </a:r>
            <a:r>
              <a:rPr lang="zh-CN" altLang="zh-CN" sz="2000" b="1" dirty="0">
                <a:latin typeface="楷体" pitchFamily="49" charset="-122"/>
                <a:ea typeface="楷体" pitchFamily="49" charset="-122"/>
                <a:cs typeface="+mn-cs"/>
              </a:rPr>
              <a:t>运算器为中心，输入输出设备与存储器的数据传送通过运算器。</a:t>
            </a:r>
          </a:p>
          <a:p>
            <a:pPr eaLnBrk="1" hangingPunct="1">
              <a:lnSpc>
                <a:spcPct val="120000"/>
              </a:lnSpc>
              <a:defRPr/>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第四章 存储器</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4) BP</a:t>
            </a:r>
            <a:r>
              <a:rPr lang="zh-CN" altLang="zh-CN" sz="2000" b="1" dirty="0">
                <a:latin typeface="Times New Roman" panose="02020603050405020304" pitchFamily="18" charset="0"/>
                <a:ea typeface="楷体" pitchFamily="49" charset="-122"/>
                <a:cs typeface="Times New Roman" panose="02020603050405020304" pitchFamily="18" charset="0"/>
              </a:rPr>
              <a:t>的</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执行时间包括</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命中时的指令执行时间和</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缺失时带来的</a:t>
            </a:r>
            <a:r>
              <a:rPr lang="zh-CN" altLang="zh-CN" sz="2000" b="1" dirty="0" smtClean="0">
                <a:latin typeface="Times New Roman" panose="02020603050405020304" pitchFamily="18" charset="0"/>
                <a:ea typeface="楷体" pitchFamily="49" charset="-122"/>
                <a:cs typeface="Times New Roman" panose="02020603050405020304" pitchFamily="18" charset="0"/>
              </a:rPr>
              <a:t>额外开销</a:t>
            </a:r>
            <a:r>
              <a:rPr lang="zh-CN" altLang="en-US"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命中时的指令执行时间：</a:t>
            </a:r>
            <a:r>
              <a:rPr lang="en-US" altLang="zh-CN" sz="2000" b="1" dirty="0">
                <a:latin typeface="Times New Roman" panose="02020603050405020304" pitchFamily="18" charset="0"/>
                <a:ea typeface="楷体" pitchFamily="49" charset="-122"/>
                <a:cs typeface="Times New Roman" panose="02020603050405020304" pitchFamily="18" charset="0"/>
              </a:rPr>
              <a:t>100×4×1ns=400ns</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缺失时的额外开销：</a:t>
            </a:r>
            <a:r>
              <a:rPr lang="en-US" altLang="zh-CN" sz="2000" b="1" dirty="0">
                <a:latin typeface="Times New Roman" panose="02020603050405020304" pitchFamily="18" charset="0"/>
                <a:ea typeface="楷体" pitchFamily="49" charset="-122"/>
                <a:cs typeface="Times New Roman" panose="02020603050405020304" pitchFamily="18" charset="0"/>
              </a:rPr>
              <a:t>1.2×100×5%×85ns=510ns</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因此，</a:t>
            </a:r>
            <a:r>
              <a:rPr lang="en-US" altLang="zh-CN" sz="2000" b="1" dirty="0">
                <a:latin typeface="Times New Roman" panose="02020603050405020304" pitchFamily="18" charset="0"/>
                <a:ea typeface="楷体" pitchFamily="49" charset="-122"/>
                <a:cs typeface="Times New Roman" panose="02020603050405020304" pitchFamily="18" charset="0"/>
              </a:rPr>
              <a:t>BP</a:t>
            </a:r>
            <a:r>
              <a:rPr lang="zh-CN" altLang="zh-CN" sz="2000" b="1" dirty="0">
                <a:latin typeface="Times New Roman" panose="02020603050405020304" pitchFamily="18" charset="0"/>
                <a:ea typeface="楷体" pitchFamily="49" charset="-122"/>
                <a:cs typeface="Times New Roman" panose="02020603050405020304" pitchFamily="18" charset="0"/>
              </a:rPr>
              <a:t>的</a:t>
            </a:r>
            <a:r>
              <a:rPr lang="en-US" altLang="zh-CN" sz="2000" b="1" dirty="0">
                <a:latin typeface="Times New Roman" panose="02020603050405020304" pitchFamily="18" charset="0"/>
                <a:ea typeface="楷体" pitchFamily="49" charset="-122"/>
                <a:cs typeface="Times New Roman" panose="02020603050405020304" pitchFamily="18" charset="0"/>
              </a:rPr>
              <a:t>CPU</a:t>
            </a:r>
            <a:r>
              <a:rPr lang="zh-CN" altLang="zh-CN" sz="2000" b="1" dirty="0">
                <a:latin typeface="Times New Roman" panose="02020603050405020304" pitchFamily="18" charset="0"/>
                <a:ea typeface="楷体" pitchFamily="49" charset="-122"/>
                <a:cs typeface="Times New Roman" panose="02020603050405020304" pitchFamily="18" charset="0"/>
              </a:rPr>
              <a:t>执行时间：</a:t>
            </a:r>
            <a:r>
              <a:rPr lang="en-US" altLang="zh-CN" sz="2000" b="1" dirty="0">
                <a:latin typeface="Times New Roman" panose="02020603050405020304" pitchFamily="18" charset="0"/>
                <a:ea typeface="楷体" pitchFamily="49" charset="-122"/>
                <a:cs typeface="Times New Roman" panose="02020603050405020304" pitchFamily="18" charset="0"/>
              </a:rPr>
              <a:t>400ns+510ns=910ns</a:t>
            </a:r>
            <a:r>
              <a:rPr lang="zh-CN" altLang="zh-CN" sz="2000" b="1" dirty="0">
                <a:latin typeface="Times New Roman" panose="02020603050405020304" pitchFamily="18" charset="0"/>
                <a:ea typeface="楷体" pitchFamily="49" charset="-122"/>
                <a:cs typeface="Times New Roman" panose="02020603050405020304" pitchFamily="18" charset="0"/>
              </a:rPr>
              <a:t>。</a:t>
            </a:r>
            <a:endParaRPr lang="en-US"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latin typeface="Times New Roman" panose="02020603050405020304" pitchFamily="18" charset="0"/>
                <a:cs typeface="Times New Roman" panose="02020603050405020304" pitchFamily="18" charset="0"/>
              </a:rPr>
              <a:t>    </a:t>
            </a:r>
            <a:fld id="{1920CC29-DFBC-415A-AD8B-AE450F2E5A00}" type="slidenum">
              <a:rPr lang="en-US" altLang="zh-CN" sz="1200" smtClean="0">
                <a:latin typeface="Times New Roman" panose="02020603050405020304" pitchFamily="18" charset="0"/>
                <a:cs typeface="Times New Roman" panose="02020603050405020304" pitchFamily="18" charset="0"/>
              </a:rPr>
              <a:pPr>
                <a:defRPr/>
              </a:pPr>
              <a:t>30</a:t>
            </a:fld>
            <a:endParaRPr lang="en-US" altLang="zh-C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16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第五章 输入输出系统</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接口的</a:t>
            </a:r>
            <a:r>
              <a:rPr lang="zh-CN" altLang="en-US" sz="2000" b="1" dirty="0" smtClean="0">
                <a:latin typeface="Times New Roman" pitchFamily="18" charset="0"/>
                <a:ea typeface="楷体" pitchFamily="49" charset="-122"/>
                <a:cs typeface="Times New Roman" pitchFamily="18" charset="0"/>
              </a:rPr>
              <a:t>功能</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选址功能</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实现设备的选择</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数据</a:t>
            </a:r>
            <a:r>
              <a:rPr lang="zh-CN" altLang="en-US" sz="2000" b="1" dirty="0" smtClean="0">
                <a:latin typeface="Times New Roman" pitchFamily="18" charset="0"/>
                <a:ea typeface="楷体" pitchFamily="49" charset="-122"/>
                <a:cs typeface="Times New Roman" pitchFamily="18" charset="0"/>
              </a:rPr>
              <a:t>缓冲</a:t>
            </a:r>
            <a:r>
              <a:rPr lang="zh-CN" altLang="en-US" sz="2000" b="1" dirty="0">
                <a:latin typeface="Times New Roman" pitchFamily="18" charset="0"/>
                <a:ea typeface="楷体" pitchFamily="49" charset="-122"/>
                <a:cs typeface="Times New Roman" pitchFamily="18" charset="0"/>
              </a:rPr>
              <a:t>达到速度匹配</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实现数据</a:t>
            </a:r>
            <a:r>
              <a:rPr lang="zh-CN" altLang="en-US" sz="2000" b="1" dirty="0">
                <a:latin typeface="Times New Roman" pitchFamily="18" charset="0"/>
                <a:ea typeface="楷体" pitchFamily="49" charset="-122"/>
                <a:cs typeface="Times New Roman" pitchFamily="18" charset="0"/>
              </a:rPr>
              <a:t>串并</a:t>
            </a:r>
            <a:r>
              <a:rPr lang="zh-CN" altLang="en-US" sz="2000" b="1" dirty="0" smtClean="0">
                <a:latin typeface="Times New Roman" pitchFamily="18" charset="0"/>
                <a:ea typeface="楷体" pitchFamily="49" charset="-122"/>
                <a:cs typeface="Times New Roman" pitchFamily="18" charset="0"/>
              </a:rPr>
              <a:t>格式</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电平</a:t>
            </a:r>
            <a:r>
              <a:rPr lang="zh-CN" altLang="en-US" sz="2000" b="1" dirty="0" smtClean="0">
                <a:latin typeface="Times New Roman" pitchFamily="18" charset="0"/>
                <a:ea typeface="楷体" pitchFamily="49" charset="-122"/>
                <a:cs typeface="Times New Roman" pitchFamily="18" charset="0"/>
              </a:rPr>
              <a:t>信号</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执行</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的控制命令</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返回外设的状态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a:t>
            </a:r>
            <a:r>
              <a:rPr lang="zh-CN" altLang="en-US" sz="2000" b="1" dirty="0">
                <a:latin typeface="Times New Roman" pitchFamily="18" charset="0"/>
                <a:ea typeface="楷体" pitchFamily="49" charset="-122"/>
                <a:cs typeface="Times New Roman" pitchFamily="18" charset="0"/>
              </a:rPr>
              <a:t>管理功能</a:t>
            </a:r>
          </a:p>
          <a:p>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31</a:t>
            </a:fld>
            <a:endParaRPr lang="en-US" altLang="zh-CN" sz="1200"/>
          </a:p>
        </p:txBody>
      </p:sp>
    </p:spTree>
    <p:extLst>
      <p:ext uri="{BB962C8B-B14F-4D97-AF65-F5344CB8AC3E}">
        <p14:creationId xmlns:p14="http://schemas.microsoft.com/office/powerpoint/2010/main" val="1103193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32</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3796"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设备与主机信息传送的控制方式</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是否准备好，若设备准备就绪，</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便转入处理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与主机间传送信息的程序；若设备没有准备就绪，则</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反复查询，踏步等待，直到</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a:t>
            </a:r>
            <a:r>
              <a:rPr lang="zh-CN" altLang="en-US" sz="2000" b="1" dirty="0" smtClean="0">
                <a:latin typeface="Times New Roman" pitchFamily="18" charset="0"/>
                <a:ea typeface="楷体" pitchFamily="49" charset="-122"/>
                <a:cs typeface="Times New Roman" pitchFamily="18" charset="0"/>
              </a:rPr>
              <a:t>为止。因此主机</a:t>
            </a:r>
            <a:r>
              <a:rPr lang="zh-CN" altLang="en-US" sz="2000" b="1" dirty="0">
                <a:latin typeface="Times New Roman" pitchFamily="18" charset="0"/>
                <a:ea typeface="楷体" pitchFamily="49" charset="-122"/>
                <a:cs typeface="Times New Roman" pitchFamily="18" charset="0"/>
              </a:rPr>
              <a:t>与</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是串行</a:t>
            </a:r>
            <a:r>
              <a:rPr lang="zh-CN" altLang="en-US" sz="2000" b="1" dirty="0">
                <a:latin typeface="Times New Roman" pitchFamily="18" charset="0"/>
                <a:ea typeface="楷体" pitchFamily="49" charset="-122"/>
                <a:cs typeface="Times New Roman" pitchFamily="18" charset="0"/>
              </a:rPr>
              <a:t>工作</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效率很</a:t>
            </a:r>
            <a:r>
              <a:rPr lang="zh-CN" altLang="en-US" sz="2000" b="1" dirty="0" smtClean="0">
                <a:latin typeface="Times New Roman" pitchFamily="18" charset="0"/>
                <a:ea typeface="楷体" pitchFamily="49" charset="-122"/>
                <a:cs typeface="Times New Roman" pitchFamily="18" charset="0"/>
              </a:rPr>
              <a:t>低。</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后，不必时刻查询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是否准备好，而是继续执行程序，当</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准备就绪时，向</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发出中断信号，</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在</a:t>
            </a:r>
            <a:r>
              <a:rPr lang="zh-CN" altLang="en-US" sz="2000" b="1" dirty="0" smtClean="0">
                <a:latin typeface="Times New Roman" pitchFamily="18" charset="0"/>
                <a:ea typeface="楷体" pitchFamily="49" charset="-122"/>
                <a:cs typeface="Times New Roman" pitchFamily="18" charset="0"/>
              </a:rPr>
              <a:t>适当时候</a:t>
            </a:r>
            <a:r>
              <a:rPr lang="zh-CN" altLang="en-US" sz="2000" b="1" dirty="0">
                <a:latin typeface="Times New Roman" pitchFamily="18" charset="0"/>
                <a:ea typeface="楷体" pitchFamily="49" charset="-122"/>
                <a:cs typeface="Times New Roman" pitchFamily="18" charset="0"/>
              </a:rPr>
              <a:t>响应</a:t>
            </a:r>
            <a:r>
              <a:rPr lang="en-US" altLang="zh-CN" sz="2000" b="1" dirty="0" smtClean="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的中断请求，暂停</a:t>
            </a:r>
            <a:r>
              <a:rPr lang="zh-CN" altLang="en-US" sz="2000" b="1" dirty="0" smtClean="0">
                <a:latin typeface="Times New Roman" pitchFamily="18" charset="0"/>
                <a:ea typeface="楷体" pitchFamily="49" charset="-122"/>
                <a:cs typeface="Times New Roman" pitchFamily="18" charset="0"/>
              </a:rPr>
              <a:t>现行程序</a:t>
            </a:r>
            <a:r>
              <a:rPr lang="zh-CN" altLang="en-US" sz="2000" b="1" dirty="0">
                <a:latin typeface="Times New Roman" pitchFamily="18" charset="0"/>
                <a:ea typeface="楷体" pitchFamily="49" charset="-122"/>
                <a:cs typeface="Times New Roman" pitchFamily="18" charset="0"/>
              </a:rPr>
              <a:t>为</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服务</a:t>
            </a:r>
            <a:r>
              <a:rPr lang="zh-CN" altLang="en-US" sz="2000" b="1" dirty="0" smtClean="0">
                <a:latin typeface="Times New Roman" pitchFamily="18" charset="0"/>
                <a:ea typeface="楷体" pitchFamily="49" charset="-122"/>
                <a:cs typeface="Times New Roman" pitchFamily="18" charset="0"/>
              </a:rPr>
              <a:t>。因此主机</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a:t>
            </a:r>
            <a:r>
              <a:rPr lang="zh-CN" altLang="en-US" sz="2000" b="1" dirty="0" smtClean="0">
                <a:latin typeface="Times New Roman" pitchFamily="18" charset="0"/>
                <a:ea typeface="楷体" pitchFamily="49" charset="-122"/>
                <a:cs typeface="Times New Roman" pitchFamily="18" charset="0"/>
              </a:rPr>
              <a:t>工作，消除</a:t>
            </a:r>
            <a:r>
              <a:rPr lang="zh-CN" altLang="en-US" sz="2000" b="1" dirty="0">
                <a:latin typeface="Times New Roman" pitchFamily="18" charset="0"/>
                <a:ea typeface="楷体" pitchFamily="49" charset="-122"/>
                <a:cs typeface="Times New Roman" pitchFamily="18" charset="0"/>
              </a:rPr>
              <a:t>了</a:t>
            </a:r>
            <a:r>
              <a:rPr lang="zh-CN" altLang="en-US" sz="2000" b="1" dirty="0" smtClean="0">
                <a:latin typeface="Times New Roman" pitchFamily="18" charset="0"/>
                <a:ea typeface="楷体" pitchFamily="49" charset="-122"/>
                <a:cs typeface="Times New Roman" pitchFamily="18" charset="0"/>
              </a:rPr>
              <a:t>踏步现象</a:t>
            </a:r>
            <a:r>
              <a:rPr lang="zh-CN" altLang="en-US" sz="2000" b="1" dirty="0">
                <a:latin typeface="Times New Roman" pitchFamily="18" charset="0"/>
                <a:ea typeface="楷体" pitchFamily="49" charset="-122"/>
                <a:cs typeface="Times New Roman" pitchFamily="18" charset="0"/>
              </a:rPr>
              <a:t>，提高了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效率 </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方式：直接内存访问</a:t>
            </a:r>
            <a:r>
              <a:rPr lang="zh-CN" altLang="en-US" sz="2000" b="1" dirty="0" smtClean="0">
                <a:latin typeface="Times New Roman" pitchFamily="18" charset="0"/>
                <a:ea typeface="楷体" pitchFamily="49" charset="-122"/>
                <a:cs typeface="Times New Roman" pitchFamily="18" charset="0"/>
              </a:rPr>
              <a:t>，一</a:t>
            </a:r>
            <a:r>
              <a:rPr lang="zh-CN" altLang="en-US" sz="2000" b="1" dirty="0">
                <a:latin typeface="Times New Roman" pitchFamily="18" charset="0"/>
                <a:ea typeface="楷体" pitchFamily="49" charset="-122"/>
                <a:cs typeface="Times New Roman" pitchFamily="18" charset="0"/>
              </a:rPr>
              <a:t>种完全由硬件执行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交换的工作</a:t>
            </a:r>
            <a:r>
              <a:rPr lang="zh-CN" altLang="en-US" sz="2000" b="1" dirty="0" smtClean="0">
                <a:latin typeface="Times New Roman" pitchFamily="18" charset="0"/>
                <a:ea typeface="楷体" pitchFamily="49" charset="-122"/>
                <a:cs typeface="Times New Roman" pitchFamily="18" charset="0"/>
              </a:rPr>
              <a:t>方式，</a:t>
            </a: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控制器从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完全接管对总线的控制，数据交换</a:t>
            </a:r>
            <a:r>
              <a:rPr lang="zh-CN" altLang="en-US" sz="2000" b="1" dirty="0" smtClean="0">
                <a:latin typeface="Times New Roman" pitchFamily="18" charset="0"/>
                <a:ea typeface="楷体" pitchFamily="49" charset="-122"/>
                <a:cs typeface="Times New Roman" pitchFamily="18" charset="0"/>
              </a:rPr>
              <a:t>不用经过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，而直接在内存和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设备之间</a:t>
            </a:r>
            <a:r>
              <a:rPr lang="zh-CN" altLang="en-US" sz="2000" b="1" dirty="0" smtClean="0">
                <a:latin typeface="Times New Roman" pitchFamily="18" charset="0"/>
                <a:ea typeface="楷体" pitchFamily="49" charset="-122"/>
                <a:cs typeface="Times New Roman" pitchFamily="18" charset="0"/>
              </a:rPr>
              <a:t>进行。</a:t>
            </a:r>
            <a:endParaRPr lang="zh-CN" altLang="en-US" sz="2000" b="1" dirty="0">
              <a:latin typeface="Times New Roman" pitchFamily="18" charset="0"/>
              <a:ea typeface="楷体" pitchFamily="49" charset="-122"/>
              <a:cs typeface="Times New Roman" pitchFamily="18" charset="0"/>
            </a:endParaRPr>
          </a:p>
          <a:p>
            <a:pPr eaLnBrk="1" hangingPunct="1">
              <a:lnSpc>
                <a:spcPct val="125000"/>
              </a:lnSpc>
              <a:spcBef>
                <a:spcPts val="0"/>
              </a:spcBef>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B74D2E0D-8B91-47FB-B7B6-2DFAC3EFD200}" type="slidenum">
              <a:rPr lang="en-US" altLang="zh-CN" sz="1200" smtClean="0">
                <a:latin typeface="楷体_GB2312" pitchFamily="49" charset="-122"/>
                <a:ea typeface="楷体_GB2312" pitchFamily="49" charset="-122"/>
              </a:rPr>
              <a:pPr eaLnBrk="1" hangingPunct="1">
                <a:spcBef>
                  <a:spcPct val="0"/>
                </a:spcBef>
                <a:buClrTx/>
                <a:buFontTx/>
                <a:buNone/>
              </a:pPr>
              <a:t>33</a:t>
            </a:fld>
            <a:endParaRPr lang="en-US" altLang="zh-CN" sz="1200" smtClean="0">
              <a:latin typeface="楷体_GB2312" pitchFamily="49" charset="-122"/>
              <a:ea typeface="楷体_GB2312" pitchFamily="49" charset="-122"/>
            </a:endParaRPr>
          </a:p>
        </p:txBody>
      </p:sp>
      <p:sp>
        <p:nvSpPr>
          <p:cNvPr id="36867"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6868" name="Rectangle 3"/>
          <p:cNvSpPr>
            <a:spLocks noGrp="1" noChangeArrowheads="1"/>
          </p:cNvSpPr>
          <p:nvPr>
            <p:ph type="body" idx="1"/>
          </p:nvPr>
        </p:nvSpPr>
        <p:spPr/>
        <p:txBody>
          <a:bodyPr/>
          <a:lstStyle/>
          <a:p>
            <a:pPr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和主存交换数据的方式：</a:t>
            </a:r>
          </a:p>
          <a:p>
            <a:pPr lvl="1" eaLnBrk="1" hangingPunct="1">
              <a:lnSpc>
                <a:spcPct val="125000"/>
              </a:lnSpc>
              <a:spcBef>
                <a:spcPts val="600"/>
              </a:spcBef>
            </a:pPr>
            <a:r>
              <a:rPr lang="zh-CN" altLang="en-US" sz="1800" b="1" dirty="0" smtClean="0">
                <a:latin typeface="楷体" pitchFamily="49" charset="-122"/>
                <a:ea typeface="楷体" pitchFamily="49" charset="-122"/>
              </a:rPr>
              <a:t>停止</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访问主存。这种方法</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在传送一批数据时，独占主存，</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放弃了地址线、数据线和有关控制线的使用权。在一批数据传送完毕后，</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接口才把总线的控制权交回给</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。显然，这种方法在</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传送过程中，</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基本处于不工作状态或保持原状态。</a:t>
            </a:r>
          </a:p>
          <a:p>
            <a:pPr lvl="1" eaLnBrk="1" hangingPunct="1">
              <a:lnSpc>
                <a:spcPct val="125000"/>
              </a:lnSpc>
              <a:spcBef>
                <a:spcPts val="600"/>
              </a:spcBef>
            </a:pPr>
            <a:r>
              <a:rPr lang="zh-CN" altLang="en-US" sz="1800" b="1" dirty="0" smtClean="0">
                <a:latin typeface="楷体" pitchFamily="49" charset="-122"/>
                <a:ea typeface="楷体" pitchFamily="49" charset="-122"/>
              </a:rPr>
              <a:t>周期挪用。这种方法</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按程序的要求访问主存，一旦</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设备有</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请求，则由</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设备挪用一个存取周期。此时</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可完成自身的操作，但要停止访存。显然这种方法既实现了</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传送，又较好地发挥了主存和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的效率，是一种广泛采用的方法。</a:t>
            </a:r>
          </a:p>
          <a:p>
            <a:pPr lvl="1"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交替访存。这种方法适合于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的工作周期比主存的存取周期长的情况。如</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的工作周期大于主存周期的两倍，则每个</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周期的上半周期专供</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接口访存，下半周期专供</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访存。这种交替访问方式可使</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工作效率最高，但相应的硬件逻辑更复杂。 </a:t>
            </a:r>
          </a:p>
        </p:txBody>
      </p:sp>
    </p:spTree>
    <p:extLst>
      <p:ext uri="{BB962C8B-B14F-4D97-AF65-F5344CB8AC3E}">
        <p14:creationId xmlns:p14="http://schemas.microsoft.com/office/powerpoint/2010/main" val="1527591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3200" smtClean="0"/>
              <a:t>第五章 输入输出系统</a:t>
            </a:r>
          </a:p>
        </p:txBody>
      </p:sp>
      <p:sp>
        <p:nvSpPr>
          <p:cNvPr id="3" name="内容占位符 2"/>
          <p:cNvSpPr>
            <a:spLocks noGrp="1"/>
          </p:cNvSpPr>
          <p:nvPr>
            <p:ph idx="1"/>
          </p:nvPr>
        </p:nvSpPr>
        <p:spPr/>
        <p:txBody>
          <a:bodyPr/>
          <a:lstStyle/>
          <a:p>
            <a:pPr>
              <a:lnSpc>
                <a:spcPct val="125000"/>
              </a:lnSpc>
              <a:spcBef>
                <a:spcPts val="600"/>
              </a:spcBef>
              <a:defRPr/>
            </a:pPr>
            <a:r>
              <a:rPr lang="en-US" altLang="zh-CN" sz="2000" b="1" dirty="0">
                <a:latin typeface="楷体" pitchFamily="49" charset="-122"/>
                <a:ea typeface="楷体" pitchFamily="49" charset="-122"/>
              </a:rPr>
              <a:t>DMA</a:t>
            </a:r>
            <a:r>
              <a:rPr lang="zh-CN" altLang="zh-CN" sz="2000" b="1" dirty="0">
                <a:latin typeface="楷体" pitchFamily="49" charset="-122"/>
                <a:ea typeface="楷体" pitchFamily="49" charset="-122"/>
              </a:rPr>
              <a:t>传送过程包括预处理、数据传送和后处理三个阶段。</a:t>
            </a:r>
            <a:endParaRPr lang="en-US" altLang="zh-CN" sz="2000" b="1" dirty="0">
              <a:latin typeface="楷体" pitchFamily="49" charset="-122"/>
              <a:ea typeface="楷体" pitchFamily="49" charset="-122"/>
            </a:endParaRPr>
          </a:p>
          <a:p>
            <a:pPr>
              <a:lnSpc>
                <a:spcPct val="125000"/>
              </a:lnSpc>
              <a:spcBef>
                <a:spcPts val="600"/>
              </a:spcBef>
              <a:defRPr/>
            </a:pPr>
            <a:r>
              <a:rPr lang="en-US" altLang="zh-CN" sz="2000" b="1" dirty="0">
                <a:latin typeface="楷体" pitchFamily="49" charset="-122"/>
                <a:ea typeface="楷体" pitchFamily="49" charset="-122"/>
              </a:rPr>
              <a:t>DMA</a:t>
            </a:r>
            <a:r>
              <a:rPr lang="zh-CN" altLang="en-US" sz="2000" b="1" dirty="0">
                <a:latin typeface="楷体" pitchFamily="49" charset="-122"/>
                <a:ea typeface="楷体" pitchFamily="49" charset="-122"/>
              </a:rPr>
              <a:t>接口的基本组成</a:t>
            </a:r>
            <a:endParaRPr lang="en-US" altLang="zh-CN" sz="2000" b="1" dirty="0">
              <a:latin typeface="楷体" pitchFamily="49" charset="-122"/>
              <a:ea typeface="楷体" pitchFamily="49" charset="-122"/>
            </a:endParaRPr>
          </a:p>
          <a:p>
            <a:pPr lvl="1">
              <a:lnSpc>
                <a:spcPct val="125000"/>
              </a:lnSpc>
              <a:spcBef>
                <a:spcPts val="600"/>
              </a:spcBef>
              <a:defRPr/>
            </a:pPr>
            <a:r>
              <a:rPr lang="zh-CN" altLang="en-US" sz="2000" b="1" dirty="0">
                <a:latin typeface="楷体" pitchFamily="49" charset="-122"/>
                <a:ea typeface="楷体" pitchFamily="49" charset="-122"/>
                <a:cs typeface="+mn-cs"/>
              </a:rPr>
              <a:t>内存地址计数器---存放访问内存的地址</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字计数器---记录传送数据块的长度</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数据缓冲寄存器---暂存传送的数据</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请求触发器---保存外设发来的数据就绪信号（</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 </a:t>
            </a:r>
          </a:p>
          <a:p>
            <a:pPr lvl="1">
              <a:lnSpc>
                <a:spcPct val="125000"/>
              </a:lnSpc>
              <a:spcBef>
                <a:spcPts val="600"/>
              </a:spcBef>
              <a:defRPr/>
            </a:pPr>
            <a:r>
              <a:rPr lang="zh-CN" altLang="en-US" sz="2000" b="1" dirty="0">
                <a:latin typeface="楷体" pitchFamily="49" charset="-122"/>
                <a:ea typeface="楷体" pitchFamily="49" charset="-122"/>
                <a:cs typeface="+mn-cs"/>
              </a:rPr>
              <a:t>控制/状态逻辑---</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接口的核心部分</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中断机构---向</a:t>
            </a:r>
            <a:r>
              <a:rPr lang="en-US" altLang="zh-CN" sz="2000" b="1" dirty="0">
                <a:latin typeface="楷体" pitchFamily="49" charset="-122"/>
                <a:ea typeface="楷体" pitchFamily="49" charset="-122"/>
                <a:cs typeface="+mn-cs"/>
              </a:rPr>
              <a:t>CPU</a:t>
            </a:r>
            <a:r>
              <a:rPr lang="zh-CN" altLang="en-US" sz="2000" b="1" dirty="0">
                <a:latin typeface="楷体" pitchFamily="49" charset="-122"/>
                <a:ea typeface="楷体" pitchFamily="49" charset="-122"/>
                <a:cs typeface="+mn-cs"/>
              </a:rPr>
              <a:t>发中断请求，请求进行后处理（结束处理）</a:t>
            </a:r>
          </a:p>
          <a:p>
            <a:pPr>
              <a:lnSpc>
                <a:spcPct val="125000"/>
              </a:lnSpc>
              <a:spcBef>
                <a:spcPts val="600"/>
              </a:spcBef>
              <a:defRPr/>
            </a:pPr>
            <a:endParaRPr lang="zh-CN" altLang="en-US" sz="2000" b="1" dirty="0" smtClean="0">
              <a:latin typeface="楷体_GB2312" pitchFamily="49" charset="-122"/>
              <a:ea typeface="楷体_GB2312" pitchFamily="49" charset="-122"/>
            </a:endParaRPr>
          </a:p>
          <a:p>
            <a:pPr>
              <a:defRPr/>
            </a:pPr>
            <a:endParaRPr lang="en-US" altLang="zh-CN" sz="2000" b="1" dirty="0">
              <a:latin typeface="楷体" pitchFamily="49" charset="-122"/>
              <a:ea typeface="楷体" pitchFamily="49" charset="-122"/>
            </a:endParaRPr>
          </a:p>
          <a:p>
            <a:pPr>
              <a:defRPr/>
            </a:pPr>
            <a:endParaRPr lang="zh-CN" altLang="en-US" dirty="0"/>
          </a:p>
        </p:txBody>
      </p:sp>
      <p:sp>
        <p:nvSpPr>
          <p:cNvPr id="3789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0E3E5AE7-A0DD-43FD-94D2-1FD8531097DF}" type="slidenum">
              <a:rPr kumimoji="0" lang="en-US" altLang="zh-CN" sz="1200" b="0" smtClean="0">
                <a:latin typeface="楷体_GB2312" pitchFamily="49" charset="-122"/>
              </a:rPr>
              <a:pPr eaLnBrk="1" hangingPunct="1"/>
              <a:t>34</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640905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查询方式和程序中断方式的区别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程序查询方式和程序中断方式都通过“程序”传送</a:t>
            </a:r>
            <a:r>
              <a:rPr lang="zh-CN" altLang="en-US" sz="2000" b="1" dirty="0" smtClean="0">
                <a:latin typeface="Times New Roman" pitchFamily="18" charset="0"/>
                <a:ea typeface="楷体" pitchFamily="49" charset="-122"/>
                <a:cs typeface="Times New Roman" pitchFamily="18" charset="0"/>
              </a:rPr>
              <a:t>数据</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查询方式通过“程序”传送数据时，程序对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的控制包括了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传送两段时间。由于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的工作速度比</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低得多，因此程序中要反复询问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的状态，造成“踏步等待”，严重浪费了</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的工作时间。</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而程序中断方式虽然也是通过“程序”传送数据，但程序仅对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传送阶段进行控制，</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准备阶段不需要</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查询。故</a:t>
            </a:r>
            <a:r>
              <a:rPr lang="en-US" altLang="zh-CN" sz="2000" b="1" dirty="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此时照样</a:t>
            </a:r>
            <a:r>
              <a:rPr lang="zh-CN" altLang="en-US" sz="2000" b="1" dirty="0">
                <a:latin typeface="Times New Roman" pitchFamily="18" charset="0"/>
                <a:ea typeface="楷体" pitchFamily="49" charset="-122"/>
                <a:cs typeface="Times New Roman" pitchFamily="18" charset="0"/>
              </a:rPr>
              <a:t>可以运行现行程序，与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并行工作，大大提高了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工作效率</a:t>
            </a:r>
            <a:endParaRPr lang="zh-CN" altLang="en-US" sz="2000" b="1" dirty="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35</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a:t>
            </a:r>
            <a:r>
              <a:rPr lang="zh-CN" altLang="en-US" sz="2000" b="1" dirty="0" smtClean="0">
                <a:latin typeface="Times New Roman" pitchFamily="18" charset="0"/>
                <a:ea typeface="楷体" pitchFamily="49" charset="-122"/>
                <a:cs typeface="Times New Roman" pitchFamily="18" charset="0"/>
              </a:rPr>
              <a:t>方式与</a:t>
            </a:r>
            <a:r>
              <a:rPr lang="gsw-FR"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方式的</a:t>
            </a:r>
            <a:r>
              <a:rPr lang="zh-CN" altLang="en-US" sz="2000" b="1" dirty="0" smtClean="0">
                <a:latin typeface="Times New Roman" pitchFamily="18" charset="0"/>
                <a:ea typeface="楷体" pitchFamily="49" charset="-122"/>
                <a:cs typeface="Times New Roman" pitchFamily="18" charset="0"/>
              </a:rPr>
              <a:t>比较</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从数据传送看，程序中断方式靠程序传送，</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方式靠硬件传送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响应时间看，程序中断方式在一条指令执行结束时响应，而</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方式在存取周期结束时响应，即</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将总线控制权让给</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程序中断方式有处理异常事件的能力，</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方式没有这种能力</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程序中断方式需要中断现行程序，故需保护现场，</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方式不必中断现行程序，无需保护现场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的优先级比程序中断高</a:t>
            </a: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36</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251505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方式中的中断请求和程序中断方式中的</a:t>
            </a:r>
            <a:r>
              <a:rPr lang="zh-CN" altLang="en-US" sz="2000" b="1" dirty="0" smtClean="0">
                <a:latin typeface="Times New Roman" pitchFamily="18" charset="0"/>
                <a:ea typeface="楷体" pitchFamily="49" charset="-122"/>
                <a:cs typeface="Times New Roman" pitchFamily="18" charset="0"/>
              </a:rPr>
              <a:t>中断请求的区别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方式中的中断请求不是为了传送信息（信息是通过主存和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之间的直接数据通道传送的），只是为了报告</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一组数据传送结束，有待</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做一些其他处理工作，如测试传送过程中是否出错，决定是否继续使用</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方式传送等。</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而程序中断方式的中断请求是为了传送数据，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设备和主机交换信息完全靠</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响应中断后，转至中断服务程序完成的。</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37</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998281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spcAft>
                <a:spcPts val="0"/>
              </a:spcAft>
            </a:pPr>
            <a:r>
              <a:rPr lang="zh-CN" altLang="en-US" sz="2000" b="1">
                <a:latin typeface="楷体" pitchFamily="49" charset="-122"/>
                <a:ea typeface="楷体" pitchFamily="49" charset="-122"/>
              </a:rPr>
              <a:t>无符号</a:t>
            </a:r>
            <a:r>
              <a:rPr lang="zh-CN" altLang="en-US" sz="2000" b="1" smtClean="0">
                <a:latin typeface="楷体" pitchFamily="49" charset="-122"/>
                <a:ea typeface="楷体" pitchFamily="49" charset="-122"/>
              </a:rPr>
              <a:t>数：所有二进制数</a:t>
            </a:r>
            <a:r>
              <a:rPr lang="zh-CN" altLang="en-US" sz="2000" b="1">
                <a:latin typeface="楷体" pitchFamily="49" charset="-122"/>
                <a:ea typeface="楷体" pitchFamily="49" charset="-122"/>
              </a:rPr>
              <a:t>据位数均用来表示数值本身，没有正负之</a:t>
            </a:r>
            <a:r>
              <a:rPr lang="zh-CN" altLang="en-US" sz="2000" b="1" smtClean="0">
                <a:latin typeface="楷体" pitchFamily="49" charset="-122"/>
                <a:ea typeface="楷体" pitchFamily="49" charset="-122"/>
              </a:rPr>
              <a:t>分</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有</a:t>
            </a:r>
            <a:r>
              <a:rPr lang="zh-CN" altLang="en-US" sz="2000" b="1" smtClean="0">
                <a:latin typeface="楷体" pitchFamily="49" charset="-122"/>
                <a:ea typeface="楷体" pitchFamily="49" charset="-122"/>
              </a:rPr>
              <a:t>符号数：其</a:t>
            </a:r>
            <a:r>
              <a:rPr lang="zh-CN" altLang="en-US" sz="2000" b="1">
                <a:latin typeface="楷体" pitchFamily="49" charset="-122"/>
                <a:ea typeface="楷体" pitchFamily="49" charset="-122"/>
              </a:rPr>
              <a:t>二进制数据位，包括符号位和数值位。计算机中的带符号数据又称为机器数</a:t>
            </a:r>
            <a:r>
              <a:rPr lang="zh-CN" altLang="en-US" sz="2000" b="1" smtClean="0">
                <a:latin typeface="楷体" pitchFamily="49" charset="-122"/>
                <a:ea typeface="楷体" pitchFamily="49" charset="-122"/>
              </a:rPr>
              <a:t>。</a:t>
            </a:r>
            <a:endParaRPr lang="en-US" altLang="zh-CN" sz="2000" b="1" smtClean="0">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a:t>
            </a:r>
            <a:r>
              <a:rPr lang="zh-CN" altLang="en-US" sz="2000" b="1" smtClean="0">
                <a:latin typeface="楷体" pitchFamily="49" charset="-122"/>
                <a:ea typeface="楷体" pitchFamily="49" charset="-122"/>
              </a:rPr>
              <a:t>把正负符号</a:t>
            </a:r>
            <a:r>
              <a:rPr lang="zh-CN" altLang="en-US" sz="2000" b="1">
                <a:latin typeface="楷体" pitchFamily="49" charset="-122"/>
                <a:ea typeface="楷体" pitchFamily="49" charset="-122"/>
              </a:rPr>
              <a:t>代码化，并保存在计算机中的数据。</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真值：是指机器数所真正表示的数值，用数值并</a:t>
            </a:r>
            <a:r>
              <a:rPr lang="zh-CN" altLang="en-US" sz="2000" b="1" smtClean="0">
                <a:latin typeface="楷体" pitchFamily="49" charset="-122"/>
                <a:ea typeface="楷体" pitchFamily="49" charset="-122"/>
              </a:rPr>
              <a:t>冠以</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符号</a:t>
            </a:r>
            <a:r>
              <a:rPr lang="zh-CN" altLang="en-US" sz="2000" b="1">
                <a:latin typeface="楷体" pitchFamily="49" charset="-122"/>
                <a:ea typeface="楷体" pitchFamily="49" charset="-122"/>
              </a:rPr>
              <a:t>的方法来表示。</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机器数的编码方法：原码、反码、补码、移码。 </a:t>
            </a:r>
          </a:p>
          <a:p>
            <a:endParaRPr lang="zh-CN" altLang="en-US" sz="2400" b="1">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38</a:t>
            </a:fld>
            <a:endParaRPr lang="en-US" altLang="zh-CN" sz="1200"/>
          </a:p>
        </p:txBody>
      </p:sp>
    </p:spTree>
    <p:extLst>
      <p:ext uri="{BB962C8B-B14F-4D97-AF65-F5344CB8AC3E}">
        <p14:creationId xmlns:p14="http://schemas.microsoft.com/office/powerpoint/2010/main" val="5183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smtClean="0">
                <a:latin typeface="楷体" pitchFamily="49" charset="-122"/>
                <a:ea typeface="楷体" pitchFamily="49" charset="-122"/>
              </a:rPr>
              <a:t>原码编码方法</a:t>
            </a:r>
            <a:endParaRPr lang="en-US" altLang="zh-CN" sz="2000" b="1" smtClean="0">
              <a:latin typeface="楷体" pitchFamily="49" charset="-122"/>
              <a:ea typeface="楷体" pitchFamily="49" charset="-122"/>
            </a:endParaRPr>
          </a:p>
          <a:p>
            <a:pPr lvl="1">
              <a:lnSpc>
                <a:spcPct val="125000"/>
              </a:lnSpc>
              <a:spcBef>
                <a:spcPts val="600"/>
              </a:spcBef>
            </a:pPr>
            <a:r>
              <a:rPr lang="zh-CN" altLang="en-US" sz="2000" b="1">
                <a:latin typeface="楷体" pitchFamily="49" charset="-122"/>
                <a:ea typeface="楷体" pitchFamily="49" charset="-122"/>
              </a:rPr>
              <a:t>原码为符号位加上数的绝对值，0正1负;</a:t>
            </a:r>
          </a:p>
          <a:p>
            <a:pPr lvl="1">
              <a:lnSpc>
                <a:spcPct val="125000"/>
              </a:lnSpc>
              <a:spcBef>
                <a:spcPts val="600"/>
              </a:spcBef>
            </a:pPr>
            <a:r>
              <a:rPr lang="zh-CN" altLang="en-US" sz="2000" b="1">
                <a:latin typeface="楷体" pitchFamily="49" charset="-122"/>
                <a:ea typeface="楷体" pitchFamily="49" charset="-122"/>
              </a:rPr>
              <a:t>原码零有两个编码</a:t>
            </a:r>
            <a:r>
              <a:rPr lang="zh-CN" altLang="en-US" sz="2000" b="1" smtClean="0">
                <a:latin typeface="楷体" pitchFamily="49" charset="-122"/>
                <a:ea typeface="楷体" pitchFamily="49" charset="-122"/>
              </a:rPr>
              <a:t>，</a:t>
            </a:r>
            <a:r>
              <a:rPr lang="zh-CN" altLang="en-US" sz="2000" b="1">
                <a:latin typeface="楷体" pitchFamily="49" charset="-122"/>
                <a:ea typeface="楷体" pitchFamily="49" charset="-122"/>
              </a:rPr>
              <a:t>[+0]</a:t>
            </a:r>
            <a:r>
              <a:rPr lang="zh-CN" altLang="en-US" sz="2000" b="1" baseline="-25000">
                <a:latin typeface="楷体" pitchFamily="49" charset="-122"/>
                <a:ea typeface="楷体" pitchFamily="49" charset="-122"/>
              </a:rPr>
              <a:t>原</a:t>
            </a:r>
            <a:r>
              <a:rPr lang="zh-CN" altLang="en-US" sz="2000" b="1">
                <a:latin typeface="楷体" pitchFamily="49" charset="-122"/>
                <a:ea typeface="楷体" pitchFamily="49" charset="-122"/>
              </a:rPr>
              <a:t>=0.</a:t>
            </a:r>
            <a:r>
              <a:rPr lang="zh-CN" altLang="en-US" sz="2000" b="1" smtClean="0">
                <a:latin typeface="楷体" pitchFamily="49" charset="-122"/>
                <a:ea typeface="楷体" pitchFamily="49" charset="-122"/>
              </a:rPr>
              <a:t>000</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0  [</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0</a:t>
            </a:r>
            <a:r>
              <a:rPr lang="zh-CN" altLang="en-US" sz="2000" b="1">
                <a:latin typeface="楷体" pitchFamily="49" charset="-122"/>
                <a:ea typeface="楷体" pitchFamily="49" charset="-122"/>
              </a:rPr>
              <a:t>]</a:t>
            </a:r>
            <a:r>
              <a:rPr lang="zh-CN" altLang="en-US" sz="2000" b="1" baseline="-25000">
                <a:latin typeface="楷体" pitchFamily="49" charset="-122"/>
                <a:ea typeface="楷体" pitchFamily="49" charset="-122"/>
              </a:rPr>
              <a:t>原</a:t>
            </a:r>
            <a:r>
              <a:rPr lang="zh-CN" altLang="en-US" sz="2000" b="1">
                <a:latin typeface="楷体" pitchFamily="49" charset="-122"/>
                <a:ea typeface="楷体" pitchFamily="49" charset="-122"/>
              </a:rPr>
              <a:t>=1.</a:t>
            </a:r>
            <a:r>
              <a:rPr lang="zh-CN" altLang="en-US" sz="2000" b="1" smtClean="0">
                <a:latin typeface="楷体" pitchFamily="49" charset="-122"/>
                <a:ea typeface="楷体" pitchFamily="49" charset="-122"/>
              </a:rPr>
              <a:t>000</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0 </a:t>
            </a:r>
          </a:p>
          <a:p>
            <a:pPr lvl="1">
              <a:lnSpc>
                <a:spcPct val="125000"/>
              </a:lnSpc>
              <a:spcBef>
                <a:spcPts val="600"/>
              </a:spcBef>
            </a:pPr>
            <a:r>
              <a:rPr lang="zh-CN" altLang="en-US" sz="2000" b="1" smtClean="0">
                <a:latin typeface="楷体" pitchFamily="49" charset="-122"/>
                <a:ea typeface="楷体" pitchFamily="49" charset="-122"/>
              </a:rPr>
              <a:t>若原码整数的位数是8位,其表示范围: -12</a:t>
            </a:r>
            <a:r>
              <a:rPr lang="en-US" altLang="zh-CN" sz="2000" b="1" smtClean="0">
                <a:latin typeface="楷体" pitchFamily="49" charset="-122"/>
                <a:ea typeface="楷体" pitchFamily="49" charset="-122"/>
              </a:rPr>
              <a:t>7</a:t>
            </a:r>
            <a:r>
              <a:rPr lang="zh-CN" altLang="zh-CN" sz="2000" smtClean="0"/>
              <a:t> </a:t>
            </a:r>
            <a:r>
              <a:rPr lang="zh-CN" altLang="zh-CN" sz="2000" b="1" smtClean="0">
                <a:latin typeface="Times New Roman" panose="02020603050405020304" pitchFamily="18" charset="0"/>
                <a:ea typeface="楷体" pitchFamily="49" charset="-122"/>
                <a:cs typeface="Times New Roman" panose="02020603050405020304" pitchFamily="18" charset="0"/>
              </a:rPr>
              <a:t>～ </a:t>
            </a:r>
            <a:r>
              <a:rPr lang="zh-CN" altLang="en-US" sz="2000" b="1" smtClean="0">
                <a:latin typeface="楷体" pitchFamily="49" charset="-122"/>
                <a:ea typeface="楷体" pitchFamily="49" charset="-122"/>
              </a:rPr>
              <a:t>127</a:t>
            </a:r>
            <a:endParaRPr lang="en-US" altLang="zh-CN" sz="2000" b="1" smtClean="0">
              <a:latin typeface="楷体" pitchFamily="49" charset="-122"/>
              <a:ea typeface="楷体" pitchFamily="49" charset="-122"/>
            </a:endParaRPr>
          </a:p>
          <a:p>
            <a:pPr>
              <a:lnSpc>
                <a:spcPct val="125000"/>
              </a:lnSpc>
              <a:spcBef>
                <a:spcPts val="600"/>
              </a:spcBef>
            </a:pPr>
            <a:r>
              <a:rPr lang="zh-CN" altLang="en-US" sz="2000" b="1" smtClean="0">
                <a:latin typeface="楷体" pitchFamily="49" charset="-122"/>
                <a:ea typeface="楷体" pitchFamily="49" charset="-122"/>
              </a:rPr>
              <a:t>补码编码方法</a:t>
            </a:r>
            <a:endParaRPr lang="en-US" altLang="zh-CN" sz="2000" b="1">
              <a:latin typeface="楷体" pitchFamily="49" charset="-122"/>
              <a:ea typeface="楷体" pitchFamily="49" charset="-122"/>
            </a:endParaRPr>
          </a:p>
          <a:p>
            <a:pPr lvl="1">
              <a:lnSpc>
                <a:spcPct val="125000"/>
              </a:lnSpc>
              <a:spcBef>
                <a:spcPts val="600"/>
              </a:spcBef>
            </a:pPr>
            <a:r>
              <a:rPr lang="zh-CN" altLang="en-US" sz="2000" b="1" smtClean="0">
                <a:latin typeface="楷体" pitchFamily="49" charset="-122"/>
                <a:ea typeface="楷体" pitchFamily="49" charset="-122"/>
              </a:rPr>
              <a:t>正数</a:t>
            </a:r>
            <a:r>
              <a:rPr lang="zh-CN" altLang="en-US" sz="2000" b="1">
                <a:latin typeface="楷体" pitchFamily="49" charset="-122"/>
                <a:ea typeface="楷体" pitchFamily="49" charset="-122"/>
              </a:rPr>
              <a:t>的补码在其二进制代码前加上符号位</a:t>
            </a:r>
            <a:r>
              <a:rPr lang="zh-CN" altLang="en-US" sz="2000" b="1" smtClean="0">
                <a:latin typeface="楷体" pitchFamily="49" charset="-122"/>
                <a:ea typeface="楷体" pitchFamily="49" charset="-122"/>
              </a:rPr>
              <a:t>0</a:t>
            </a:r>
            <a:endParaRPr lang="en-US" altLang="zh-CN" sz="2000" b="1" smtClean="0">
              <a:latin typeface="楷体" pitchFamily="49" charset="-122"/>
              <a:ea typeface="楷体" pitchFamily="49" charset="-122"/>
            </a:endParaRPr>
          </a:p>
          <a:p>
            <a:pPr lvl="1">
              <a:lnSpc>
                <a:spcPct val="125000"/>
              </a:lnSpc>
              <a:spcBef>
                <a:spcPts val="600"/>
              </a:spcBef>
            </a:pPr>
            <a:r>
              <a:rPr lang="zh-CN" altLang="en-US" sz="2000" b="1" smtClean="0">
                <a:latin typeface="楷体" pitchFamily="49" charset="-122"/>
                <a:ea typeface="楷体" pitchFamily="49" charset="-122"/>
              </a:rPr>
              <a:t>负数</a:t>
            </a:r>
            <a:r>
              <a:rPr lang="zh-CN" altLang="en-US" sz="2000" b="1">
                <a:latin typeface="楷体" pitchFamily="49" charset="-122"/>
                <a:ea typeface="楷体" pitchFamily="49" charset="-122"/>
              </a:rPr>
              <a:t>的补码是将二进制代码前加0后,再全部按位取反，然后在最低位上加</a:t>
            </a:r>
            <a:r>
              <a:rPr lang="zh-CN" altLang="en-US" sz="2000" b="1" smtClean="0">
                <a:latin typeface="楷体" pitchFamily="49" charset="-122"/>
                <a:ea typeface="楷体" pitchFamily="49" charset="-122"/>
              </a:rPr>
              <a:t>1</a:t>
            </a:r>
            <a:endParaRPr lang="en-US" altLang="zh-CN" sz="2000" b="1" smtClean="0">
              <a:latin typeface="楷体" pitchFamily="49" charset="-122"/>
              <a:ea typeface="楷体" pitchFamily="49" charset="-122"/>
            </a:endParaRPr>
          </a:p>
          <a:p>
            <a:pPr lvl="1">
              <a:lnSpc>
                <a:spcPct val="125000"/>
              </a:lnSpc>
              <a:spcBef>
                <a:spcPts val="600"/>
              </a:spcBef>
            </a:pPr>
            <a:r>
              <a:rPr lang="zh-CN" altLang="en-US" sz="2000" b="1">
                <a:latin typeface="楷体" pitchFamily="49" charset="-122"/>
                <a:ea typeface="楷体" pitchFamily="49" charset="-122"/>
              </a:rPr>
              <a:t>0的补码表示只有一种形式</a:t>
            </a:r>
            <a:r>
              <a:rPr lang="zh-CN" altLang="en-US" sz="2000" b="1" smtClean="0">
                <a:latin typeface="楷体" pitchFamily="49" charset="-122"/>
                <a:ea typeface="楷体" pitchFamily="49" charset="-122"/>
              </a:rPr>
              <a:t>，[+</a:t>
            </a:r>
            <a:r>
              <a:rPr lang="zh-CN" altLang="en-US" sz="2000" b="1">
                <a:latin typeface="楷体" pitchFamily="49" charset="-122"/>
                <a:ea typeface="楷体" pitchFamily="49" charset="-122"/>
              </a:rPr>
              <a:t>0]</a:t>
            </a:r>
            <a:r>
              <a:rPr lang="zh-CN" altLang="en-US" sz="2000" b="1" baseline="-25000">
                <a:latin typeface="楷体" pitchFamily="49" charset="-122"/>
                <a:ea typeface="楷体" pitchFamily="49" charset="-122"/>
              </a:rPr>
              <a:t>补</a:t>
            </a:r>
            <a:r>
              <a:rPr lang="zh-CN" altLang="en-US" sz="2000" b="1">
                <a:latin typeface="楷体" pitchFamily="49" charset="-122"/>
                <a:ea typeface="楷体" pitchFamily="49" charset="-122"/>
              </a:rPr>
              <a:t>＝</a:t>
            </a:r>
            <a:r>
              <a:rPr lang="zh-CN" altLang="en-US" sz="2000" b="1" smtClean="0">
                <a:latin typeface="楷体" pitchFamily="49" charset="-122"/>
                <a:ea typeface="楷体" pitchFamily="49" charset="-122"/>
              </a:rPr>
              <a:t>[</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0</a:t>
            </a:r>
            <a:r>
              <a:rPr lang="zh-CN" altLang="en-US" sz="2000" b="1">
                <a:latin typeface="楷体" pitchFamily="49" charset="-122"/>
                <a:ea typeface="楷体" pitchFamily="49" charset="-122"/>
              </a:rPr>
              <a:t>]</a:t>
            </a:r>
            <a:r>
              <a:rPr lang="zh-CN" altLang="en-US" sz="2000" b="1" baseline="-25000">
                <a:latin typeface="楷体" pitchFamily="49" charset="-122"/>
                <a:ea typeface="楷体" pitchFamily="49" charset="-122"/>
              </a:rPr>
              <a:t>补</a:t>
            </a:r>
            <a:r>
              <a:rPr lang="zh-CN" altLang="en-US" sz="2000" b="1">
                <a:latin typeface="楷体" pitchFamily="49" charset="-122"/>
                <a:ea typeface="楷体" pitchFamily="49" charset="-122"/>
              </a:rPr>
              <a:t>＝0.</a:t>
            </a:r>
            <a:r>
              <a:rPr lang="zh-CN" altLang="en-US" sz="2000" b="1" smtClean="0">
                <a:latin typeface="楷体" pitchFamily="49" charset="-122"/>
                <a:ea typeface="楷体" pitchFamily="49" charset="-122"/>
              </a:rPr>
              <a:t>000</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0</a:t>
            </a:r>
            <a:endParaRPr lang="en-US" altLang="zh-CN" sz="2000" b="1" smtClean="0">
              <a:latin typeface="楷体" pitchFamily="49" charset="-122"/>
              <a:ea typeface="楷体" pitchFamily="49" charset="-122"/>
            </a:endParaRPr>
          </a:p>
          <a:p>
            <a:pPr lvl="1">
              <a:lnSpc>
                <a:spcPct val="125000"/>
              </a:lnSpc>
              <a:spcBef>
                <a:spcPts val="600"/>
              </a:spcBef>
            </a:pPr>
            <a:r>
              <a:rPr lang="zh-CN" altLang="en-US" sz="2000" b="1" smtClean="0">
                <a:latin typeface="楷体" pitchFamily="49" charset="-122"/>
                <a:ea typeface="楷体" pitchFamily="49" charset="-122"/>
              </a:rPr>
              <a:t>若</a:t>
            </a:r>
            <a:r>
              <a:rPr lang="zh-CN" altLang="en-US" sz="2000" b="1">
                <a:latin typeface="楷体" pitchFamily="49" charset="-122"/>
                <a:ea typeface="楷体" pitchFamily="49" charset="-122"/>
              </a:rPr>
              <a:t>补码整数的位数是8位,其</a:t>
            </a:r>
            <a:r>
              <a:rPr lang="zh-CN" altLang="en-US" sz="2000" b="1" smtClean="0">
                <a:latin typeface="楷体" pitchFamily="49" charset="-122"/>
                <a:ea typeface="楷体" pitchFamily="49" charset="-122"/>
              </a:rPr>
              <a:t>表示范围: </a:t>
            </a:r>
            <a:r>
              <a:rPr lang="zh-CN" altLang="en-US" sz="2000" b="1">
                <a:latin typeface="楷体" pitchFamily="49" charset="-122"/>
                <a:ea typeface="楷体" pitchFamily="49" charset="-122"/>
              </a:rPr>
              <a:t>-</a:t>
            </a:r>
            <a:r>
              <a:rPr lang="zh-CN" altLang="en-US" sz="2000" b="1" smtClean="0">
                <a:latin typeface="楷体" pitchFamily="49" charset="-122"/>
                <a:ea typeface="楷体" pitchFamily="49" charset="-122"/>
              </a:rPr>
              <a:t>128</a:t>
            </a:r>
            <a:r>
              <a:rPr lang="zh-CN" altLang="zh-CN" sz="2000"/>
              <a:t> </a:t>
            </a:r>
            <a:r>
              <a:rPr lang="zh-CN" altLang="zh-CN" sz="2000" b="1" smtClean="0">
                <a:latin typeface="Times New Roman" panose="02020603050405020304" pitchFamily="18" charset="0"/>
                <a:ea typeface="楷体" pitchFamily="49" charset="-122"/>
                <a:cs typeface="Times New Roman" panose="02020603050405020304" pitchFamily="18" charset="0"/>
              </a:rPr>
              <a:t>～</a:t>
            </a:r>
            <a:r>
              <a:rPr lang="zh-CN" altLang="en-US" sz="2000" b="1" smtClean="0">
                <a:latin typeface="楷体" pitchFamily="49" charset="-122"/>
                <a:ea typeface="楷体" pitchFamily="49" charset="-122"/>
              </a:rPr>
              <a:t>127</a:t>
            </a:r>
            <a:endParaRPr lang="en-US" altLang="zh-CN" sz="2000" b="1" smtClean="0">
              <a:latin typeface="楷体" pitchFamily="49" charset="-122"/>
              <a:ea typeface="楷体" pitchFamily="49" charset="-122"/>
            </a:endParaRPr>
          </a:p>
          <a:p>
            <a:pPr lvl="1">
              <a:lnSpc>
                <a:spcPct val="125000"/>
              </a:lnSpc>
              <a:spcBef>
                <a:spcPts val="600"/>
              </a:spcBef>
            </a:pPr>
            <a:r>
              <a:rPr lang="zh-CN" altLang="en-US" sz="2000" b="1">
                <a:latin typeface="楷体" pitchFamily="49" charset="-122"/>
                <a:ea typeface="楷体" pitchFamily="49" charset="-122"/>
              </a:rPr>
              <a:t>由[</a:t>
            </a:r>
            <a:r>
              <a:rPr lang="en-US" altLang="zh-CN" sz="2000" b="1">
                <a:latin typeface="楷体" pitchFamily="49" charset="-122"/>
                <a:ea typeface="楷体" pitchFamily="49" charset="-122"/>
              </a:rPr>
              <a:t>X]</a:t>
            </a:r>
            <a:r>
              <a:rPr lang="zh-CN" altLang="en-US" sz="2000" b="1" baseline="-25000">
                <a:latin typeface="楷体" pitchFamily="49" charset="-122"/>
                <a:ea typeface="楷体" pitchFamily="49" charset="-122"/>
              </a:rPr>
              <a:t>补</a:t>
            </a:r>
            <a:r>
              <a:rPr lang="zh-CN" altLang="en-US" sz="2000" b="1">
                <a:latin typeface="楷体" pitchFamily="49" charset="-122"/>
                <a:ea typeface="楷体" pitchFamily="49" charset="-122"/>
              </a:rPr>
              <a:t>求[-</a:t>
            </a:r>
            <a:r>
              <a:rPr lang="en-US" altLang="zh-CN" sz="2000" b="1">
                <a:latin typeface="楷体" pitchFamily="49" charset="-122"/>
                <a:ea typeface="楷体" pitchFamily="49" charset="-122"/>
              </a:rPr>
              <a:t>X]</a:t>
            </a:r>
            <a:r>
              <a:rPr lang="zh-CN" altLang="en-US" sz="2000" b="1" baseline="-25000">
                <a:latin typeface="楷体" pitchFamily="49" charset="-122"/>
                <a:ea typeface="楷体" pitchFamily="49" charset="-122"/>
              </a:rPr>
              <a:t>补</a:t>
            </a:r>
            <a:r>
              <a:rPr lang="zh-CN" altLang="en-US" sz="2000" b="1">
                <a:latin typeface="楷体" pitchFamily="49" charset="-122"/>
                <a:ea typeface="楷体" pitchFamily="49" charset="-122"/>
              </a:rPr>
              <a:t>，将[</a:t>
            </a:r>
            <a:r>
              <a:rPr lang="en-US" altLang="zh-CN" sz="2000" b="1">
                <a:latin typeface="楷体" pitchFamily="49" charset="-122"/>
                <a:ea typeface="楷体" pitchFamily="49" charset="-122"/>
              </a:rPr>
              <a:t>X]</a:t>
            </a:r>
            <a:r>
              <a:rPr lang="zh-CN" altLang="en-US" sz="2000" b="1" baseline="-25000">
                <a:latin typeface="楷体" pitchFamily="49" charset="-122"/>
                <a:ea typeface="楷体" pitchFamily="49" charset="-122"/>
              </a:rPr>
              <a:t>补</a:t>
            </a:r>
            <a:r>
              <a:rPr lang="zh-CN" altLang="en-US" sz="2000" b="1">
                <a:latin typeface="楷体" pitchFamily="49" charset="-122"/>
                <a:ea typeface="楷体" pitchFamily="49" charset="-122"/>
              </a:rPr>
              <a:t>连同符号一起将各位取反，末位再加</a:t>
            </a:r>
            <a:r>
              <a:rPr lang="zh-CN" altLang="en-US" sz="2000" b="1" smtClean="0">
                <a:latin typeface="楷体" pitchFamily="49" charset="-122"/>
                <a:ea typeface="楷体" pitchFamily="49" charset="-122"/>
              </a:rPr>
              <a:t>1</a:t>
            </a:r>
            <a:endParaRPr lang="zh-CN" altLang="en-US"/>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39</a:t>
            </a:fld>
            <a:endParaRPr lang="en-US" altLang="zh-CN" sz="1200"/>
          </a:p>
        </p:txBody>
      </p:sp>
    </p:spTree>
    <p:extLst>
      <p:ext uri="{BB962C8B-B14F-4D97-AF65-F5344CB8AC3E}">
        <p14:creationId xmlns:p14="http://schemas.microsoft.com/office/powerpoint/2010/main" val="520073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CD1E80C1-8696-4827-9F1B-B01975D121E4}" type="slidenum">
              <a:rPr lang="en-US" altLang="zh-CN" sz="1200" smtClean="0">
                <a:latin typeface="楷体_GB2312" pitchFamily="49" charset="-122"/>
                <a:ea typeface="楷体_GB2312" pitchFamily="49" charset="-122"/>
              </a:rPr>
              <a:pPr eaLnBrk="1" hangingPunct="1">
                <a:spcBef>
                  <a:spcPct val="0"/>
                </a:spcBef>
                <a:buClrTx/>
                <a:buFontTx/>
                <a:buNone/>
              </a:pPr>
              <a:t>4</a:t>
            </a:fld>
            <a:endParaRPr lang="en-US" altLang="zh-CN" sz="1200" smtClean="0">
              <a:latin typeface="楷体_GB2312" pitchFamily="49" charset="-122"/>
              <a:ea typeface="楷体_GB2312" pitchFamily="49" charset="-122"/>
            </a:endParaRPr>
          </a:p>
        </p:txBody>
      </p:sp>
      <p:sp>
        <p:nvSpPr>
          <p:cNvPr id="6147" name="Rectangle 2"/>
          <p:cNvSpPr>
            <a:spLocks noGrp="1" noChangeArrowheads="1"/>
          </p:cNvSpPr>
          <p:nvPr>
            <p:ph type="title"/>
          </p:nvPr>
        </p:nvSpPr>
        <p:spPr/>
        <p:txBody>
          <a:bodyPr/>
          <a:lstStyle/>
          <a:p>
            <a:pPr eaLnBrk="1" hangingPunct="1"/>
            <a:r>
              <a:rPr lang="zh-CN" altLang="en-US" sz="3200" smtClean="0"/>
              <a:t>第一章 概论</a:t>
            </a:r>
          </a:p>
        </p:txBody>
      </p:sp>
      <p:sp>
        <p:nvSpPr>
          <p:cNvPr id="614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控制器：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对当前指令进行译码分析其所需要完成的操作，产生并发送各部件所需要的控制信号，从而使整个计算机自动、协调地工作</a:t>
            </a:r>
          </a:p>
          <a:p>
            <a:pPr eaLnBrk="1" hangingPunct="1">
              <a:lnSpc>
                <a:spcPct val="125000"/>
              </a:lnSpc>
              <a:spcBef>
                <a:spcPts val="600"/>
              </a:spcBef>
            </a:pPr>
            <a:r>
              <a:rPr lang="zh-CN" altLang="en-US" sz="2000" b="1" dirty="0" smtClean="0">
                <a:latin typeface="楷体" pitchFamily="49" charset="-122"/>
                <a:ea typeface="楷体" pitchFamily="49" charset="-122"/>
              </a:rPr>
              <a:t>运算器：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用来完成算术和逻辑运算，并将运算的中间结果暂存在运算器内</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存储器：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存放指令和数据</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输入设备：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将外界信息转换为计算机能识别的二进制代码</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输出设备：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将计算机处理结果转换成人们或其他设备所能接收</a:t>
            </a:r>
            <a:r>
              <a:rPr lang="zh-CN" altLang="en-US" sz="2000" b="1" smtClean="0">
                <a:latin typeface="楷体" pitchFamily="49" charset="-122"/>
                <a:ea typeface="楷体" pitchFamily="49" charset="-122"/>
              </a:rPr>
              <a:t>的形式</a:t>
            </a:r>
            <a:endParaRPr lang="en-US" altLang="zh-CN" sz="2400" b="1" dirty="0" smtClean="0">
              <a:latin typeface="楷体" pitchFamily="49" charset="-122"/>
              <a:ea typeface="楷体" pitchFamily="49" charset="-122"/>
            </a:endParaRPr>
          </a:p>
          <a:p>
            <a:pPr eaLnBrk="1" hangingPunct="1">
              <a:lnSpc>
                <a:spcPct val="120000"/>
              </a:lnSpc>
            </a:pPr>
            <a:endParaRPr lang="en-US" altLang="zh-CN"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第六章 计算机的运算方法</a:t>
            </a:r>
          </a:p>
        </p:txBody>
      </p:sp>
      <p:sp>
        <p:nvSpPr>
          <p:cNvPr id="3" name="内容占位符 2"/>
          <p:cNvSpPr>
            <a:spLocks noGrp="1"/>
          </p:cNvSpPr>
          <p:nvPr>
            <p:ph idx="1"/>
          </p:nvPr>
        </p:nvSpPr>
        <p:spPr/>
        <p:txBody>
          <a:bodyPr/>
          <a:lstStyle/>
          <a:p>
            <a:pPr marL="225425" indent="-171450">
              <a:lnSpc>
                <a:spcPct val="125000"/>
              </a:lnSpc>
              <a:spcBef>
                <a:spcPts val="600"/>
              </a:spcBef>
            </a:pPr>
            <a:r>
              <a:rPr lang="zh-CN" altLang="en-US" sz="2000" b="1" dirty="0" smtClean="0">
                <a:latin typeface="楷体" pitchFamily="49" charset="-122"/>
                <a:ea typeface="楷体" pitchFamily="49" charset="-122"/>
              </a:rPr>
              <a:t>逻辑移位：无</a:t>
            </a:r>
            <a:r>
              <a:rPr lang="zh-CN" altLang="en-US" sz="2000" b="1" dirty="0">
                <a:latin typeface="楷体" pitchFamily="49" charset="-122"/>
                <a:ea typeface="楷体" pitchFamily="49" charset="-122"/>
              </a:rPr>
              <a:t>符号</a:t>
            </a:r>
            <a:r>
              <a:rPr lang="zh-CN" altLang="en-US" sz="2000" b="1" dirty="0" smtClean="0">
                <a:latin typeface="楷体" pitchFamily="49" charset="-122"/>
                <a:ea typeface="楷体" pitchFamily="49" charset="-122"/>
              </a:rPr>
              <a:t>数移位</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a:latin typeface="楷体" pitchFamily="49" charset="-122"/>
                <a:ea typeface="楷体" pitchFamily="49" charset="-122"/>
                <a:cs typeface="+mn-cs"/>
              </a:rPr>
              <a:t>逻辑左移：各位依次左移，末位补</a:t>
            </a:r>
            <a:r>
              <a:rPr lang="en-US" altLang="zh-CN" sz="2000" b="1" dirty="0" smtClean="0">
                <a:latin typeface="楷体" pitchFamily="49" charset="-122"/>
                <a:ea typeface="楷体" pitchFamily="49" charset="-122"/>
                <a:cs typeface="+mn-cs"/>
              </a:rPr>
              <a:t>0</a:t>
            </a:r>
            <a:r>
              <a:rPr lang="zh-CN" altLang="en-US" sz="2000" b="1" dirty="0" smtClean="0">
                <a:latin typeface="楷体" pitchFamily="49" charset="-122"/>
                <a:ea typeface="楷体" pitchFamily="49" charset="-122"/>
                <a:cs typeface="+mn-cs"/>
              </a:rPr>
              <a:t>，</a:t>
            </a:r>
            <a:r>
              <a:rPr lang="zh-CN" altLang="en-US" sz="2000" b="1" dirty="0">
                <a:latin typeface="楷体" pitchFamily="49" charset="-122"/>
                <a:ea typeface="楷体" pitchFamily="49" charset="-122"/>
                <a:cs typeface="+mn-cs"/>
              </a:rPr>
              <a:t>高位移</a:t>
            </a:r>
            <a:r>
              <a:rPr lang="zh-CN" altLang="en-US" sz="2000" b="1" dirty="0" smtClean="0">
                <a:latin typeface="楷体" pitchFamily="49" charset="-122"/>
                <a:ea typeface="楷体" pitchFamily="49" charset="-122"/>
                <a:cs typeface="+mn-cs"/>
              </a:rPr>
              <a:t>丢。</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逻辑</a:t>
            </a:r>
            <a:r>
              <a:rPr lang="zh-CN" altLang="en-US" sz="2000" b="1" dirty="0">
                <a:latin typeface="楷体" pitchFamily="49" charset="-122"/>
                <a:ea typeface="楷体" pitchFamily="49" charset="-122"/>
              </a:rPr>
              <a:t>右</a:t>
            </a:r>
            <a:r>
              <a:rPr lang="zh-CN" altLang="en-US" sz="2000" b="1" dirty="0" smtClean="0">
                <a:latin typeface="楷体" pitchFamily="49" charset="-122"/>
                <a:ea typeface="楷体" pitchFamily="49" charset="-122"/>
                <a:cs typeface="+mn-cs"/>
              </a:rPr>
              <a:t>移：最高位补</a:t>
            </a:r>
            <a:r>
              <a:rPr lang="en-US" altLang="zh-CN" sz="2000" b="1" dirty="0" smtClean="0">
                <a:latin typeface="楷体" pitchFamily="49" charset="-122"/>
                <a:ea typeface="楷体" pitchFamily="49" charset="-122"/>
                <a:cs typeface="+mn-cs"/>
              </a:rPr>
              <a:t>0</a:t>
            </a:r>
            <a:r>
              <a:rPr lang="zh-CN" altLang="en-US" sz="2000" b="1" dirty="0">
                <a:latin typeface="楷体" pitchFamily="49" charset="-122"/>
                <a:ea typeface="楷体" pitchFamily="49" charset="-122"/>
                <a:cs typeface="+mn-cs"/>
              </a:rPr>
              <a:t>，</a:t>
            </a:r>
            <a:r>
              <a:rPr lang="zh-CN" altLang="en-US" sz="2000" b="1" dirty="0" smtClean="0">
                <a:latin typeface="楷体" pitchFamily="49" charset="-122"/>
                <a:ea typeface="楷体" pitchFamily="49" charset="-122"/>
                <a:cs typeface="+mn-cs"/>
              </a:rPr>
              <a:t>各位依次</a:t>
            </a:r>
            <a:r>
              <a:rPr lang="zh-CN" altLang="en-US" sz="2000" b="1" dirty="0">
                <a:latin typeface="楷体" pitchFamily="49" charset="-122"/>
                <a:ea typeface="楷体" pitchFamily="49" charset="-122"/>
                <a:cs typeface="+mn-cs"/>
              </a:rPr>
              <a:t>右移，最低位移至进位标志位</a:t>
            </a:r>
            <a:r>
              <a:rPr lang="zh-CN" altLang="en-US" sz="2000" b="1" dirty="0" smtClean="0">
                <a:latin typeface="楷体" pitchFamily="49" charset="-122"/>
                <a:ea typeface="楷体" pitchFamily="49" charset="-122"/>
                <a:cs typeface="+mn-cs"/>
              </a:rPr>
              <a:t>。</a:t>
            </a:r>
          </a:p>
          <a:p>
            <a:pPr marL="225425" indent="-171450">
              <a:lnSpc>
                <a:spcPct val="125000"/>
              </a:lnSpc>
              <a:spcBef>
                <a:spcPts val="600"/>
              </a:spcBef>
            </a:pPr>
            <a:r>
              <a:rPr lang="zh-CN" altLang="en-US" sz="2000" b="1" dirty="0" smtClean="0">
                <a:latin typeface="楷体" pitchFamily="49" charset="-122"/>
                <a:ea typeface="楷体" pitchFamily="49" charset="-122"/>
              </a:rPr>
              <a:t>算术移位：有符号数移位，符号位必须要保持不变</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补码左移：</a:t>
            </a:r>
            <a:r>
              <a:rPr lang="zh-CN" altLang="en-US" sz="2000" b="1" dirty="0" smtClean="0">
                <a:latin typeface="楷体" pitchFamily="49" charset="-122"/>
                <a:ea typeface="楷体" pitchFamily="49" charset="-122"/>
              </a:rPr>
              <a:t>各位依次左移</a:t>
            </a:r>
            <a:r>
              <a:rPr lang="zh-CN" altLang="en-US" sz="2000" b="1" dirty="0">
                <a:latin typeface="楷体" pitchFamily="49" charset="-122"/>
                <a:ea typeface="楷体" pitchFamily="49" charset="-122"/>
              </a:rPr>
              <a:t>，最高有效位左移</a:t>
            </a:r>
            <a:r>
              <a:rPr lang="zh-CN" altLang="en-US" sz="2000" b="1" dirty="0" smtClean="0">
                <a:latin typeface="楷体" pitchFamily="49" charset="-122"/>
                <a:ea typeface="楷体" pitchFamily="49" charset="-122"/>
              </a:rPr>
              <a:t>至符号位，末位</a:t>
            </a:r>
            <a:r>
              <a:rPr lang="zh-CN" altLang="en-US" sz="2000" b="1" dirty="0" smtClean="0">
                <a:latin typeface="楷体" pitchFamily="49" charset="-122"/>
                <a:ea typeface="楷体" pitchFamily="49" charset="-122"/>
                <a:cs typeface="+mn-cs"/>
              </a:rPr>
              <a:t>补</a:t>
            </a:r>
            <a:r>
              <a:rPr lang="en-US" altLang="zh-CN" sz="2000" b="1" dirty="0" smtClean="0">
                <a:latin typeface="楷体" pitchFamily="49" charset="-122"/>
                <a:ea typeface="楷体" pitchFamily="49" charset="-122"/>
                <a:cs typeface="+mn-cs"/>
              </a:rPr>
              <a:t>0</a:t>
            </a:r>
            <a:r>
              <a:rPr lang="zh-CN" altLang="en-US" sz="2000" b="1" dirty="0">
                <a:latin typeface="楷体" pitchFamily="49" charset="-122"/>
                <a:ea typeface="楷体" pitchFamily="49" charset="-122"/>
                <a:cs typeface="+mn-cs"/>
              </a:rPr>
              <a:t>；</a:t>
            </a:r>
            <a:r>
              <a:rPr lang="zh-CN" altLang="en-US" sz="2000" b="1" dirty="0" smtClean="0">
                <a:latin typeface="楷体" pitchFamily="49" charset="-122"/>
                <a:ea typeface="楷体" pitchFamily="49" charset="-122"/>
                <a:cs typeface="+mn-cs"/>
              </a:rPr>
              <a:t>若改变了符号位，</a:t>
            </a:r>
            <a:r>
              <a:rPr lang="zh-CN" altLang="en-US" sz="2000" b="1" dirty="0">
                <a:latin typeface="楷体" pitchFamily="49" charset="-122"/>
                <a:ea typeface="楷体" pitchFamily="49" charset="-122"/>
                <a:cs typeface="+mn-cs"/>
              </a:rPr>
              <a:t>则发生了溢出</a:t>
            </a:r>
            <a:r>
              <a:rPr lang="zh-CN" altLang="en-US" sz="2000" b="1" dirty="0" smtClean="0">
                <a:latin typeface="楷体" pitchFamily="49" charset="-122"/>
                <a:ea typeface="楷体" pitchFamily="49" charset="-122"/>
                <a:cs typeface="+mn-cs"/>
              </a:rPr>
              <a:t>。</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补码右移：符号位不变，各位（包括符号位）依次右移，最低位移至进位标志位。</a:t>
            </a:r>
            <a:endParaRPr lang="zh-CN" altLang="en-US" sz="2000" b="1" dirty="0">
              <a:latin typeface="楷体" pitchFamily="49" charset="-122"/>
              <a:ea typeface="楷体" pitchFamily="49" charset="-122"/>
              <a:cs typeface="+mn-cs"/>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40</a:t>
            </a:fld>
            <a:endParaRPr lang="en-US" altLang="zh-CN" sz="1200"/>
          </a:p>
        </p:txBody>
      </p:sp>
    </p:spTree>
    <p:extLst>
      <p:ext uri="{BB962C8B-B14F-4D97-AF65-F5344CB8AC3E}">
        <p14:creationId xmlns:p14="http://schemas.microsoft.com/office/powerpoint/2010/main" val="2534851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41</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spcBef>
                <a:spcPts val="600"/>
              </a:spcBef>
              <a:defRPr/>
            </a:pPr>
            <a:r>
              <a:rPr lang="zh-CN" altLang="en-US" sz="2000" b="1" dirty="0">
                <a:latin typeface="Times New Roman" pitchFamily="18" charset="0"/>
                <a:ea typeface="楷体" pitchFamily="49" charset="-122"/>
                <a:cs typeface="Times New Roman" pitchFamily="18" charset="0"/>
              </a:rPr>
              <a:t>补码</a:t>
            </a:r>
            <a:r>
              <a:rPr lang="zh-CN" altLang="en-US" sz="2000" b="1" dirty="0" smtClean="0">
                <a:latin typeface="Times New Roman" pitchFamily="18" charset="0"/>
                <a:ea typeface="楷体" pitchFamily="49" charset="-122"/>
                <a:cs typeface="Times New Roman" pitchFamily="18" charset="0"/>
              </a:rPr>
              <a:t>加</a:t>
            </a:r>
            <a:r>
              <a:rPr lang="zh-CN" altLang="en-US" sz="2000" b="1" dirty="0">
                <a:latin typeface="Times New Roman" pitchFamily="18" charset="0"/>
                <a:ea typeface="楷体" pitchFamily="49" charset="-122"/>
                <a:cs typeface="Times New Roman" pitchFamily="18" charset="0"/>
              </a:rPr>
              <a:t>减</a:t>
            </a:r>
            <a:r>
              <a:rPr lang="zh-CN" altLang="en-US" sz="2000" b="1" dirty="0" smtClean="0">
                <a:latin typeface="Times New Roman" pitchFamily="18" charset="0"/>
                <a:ea typeface="楷体" pitchFamily="49" charset="-122"/>
                <a:cs typeface="Times New Roman" pitchFamily="18" charset="0"/>
              </a:rPr>
              <a:t>法</a:t>
            </a:r>
            <a:r>
              <a:rPr lang="zh-CN" altLang="en-US" sz="2000" b="1" dirty="0">
                <a:latin typeface="Times New Roman" pitchFamily="18" charset="0"/>
                <a:ea typeface="楷体" pitchFamily="49" charset="-122"/>
                <a:cs typeface="Times New Roman" pitchFamily="18" charset="0"/>
              </a:rPr>
              <a:t>的公式</a:t>
            </a:r>
            <a:r>
              <a:rPr lang="en-US" altLang="zh-CN" sz="2000" b="1" dirty="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y]</a:t>
            </a:r>
            <a:r>
              <a:rPr lang="zh-CN" altLang="en-US" sz="2000" b="1" baseline="-25000" dirty="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不</a:t>
            </a:r>
            <a:r>
              <a:rPr lang="zh-CN" altLang="en-US" sz="2000" b="1" dirty="0">
                <a:latin typeface="Times New Roman" pitchFamily="18" charset="0"/>
                <a:ea typeface="楷体" pitchFamily="49" charset="-122"/>
                <a:cs typeface="Times New Roman" pitchFamily="18" charset="0"/>
              </a:rPr>
              <a:t>需要事先判断符号，符号位与码值位一起参加</a:t>
            </a:r>
            <a:r>
              <a:rPr lang="zh-CN" altLang="en-US" sz="2000" b="1" dirty="0" smtClean="0">
                <a:latin typeface="Times New Roman" pitchFamily="18" charset="0"/>
                <a:ea typeface="楷体" pitchFamily="49" charset="-122"/>
                <a:cs typeface="Times New Roman" pitchFamily="18" charset="0"/>
              </a:rPr>
              <a:t>运算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符号</a:t>
            </a:r>
            <a:r>
              <a:rPr lang="zh-CN" altLang="en-US" sz="2000" b="1" dirty="0">
                <a:latin typeface="Times New Roman" pitchFamily="18" charset="0"/>
                <a:ea typeface="楷体" pitchFamily="49" charset="-122"/>
                <a:cs typeface="Times New Roman" pitchFamily="18" charset="0"/>
              </a:rPr>
              <a:t>位相加后若有进位，则舍去该进位</a:t>
            </a:r>
            <a:r>
              <a:rPr lang="zh-CN" altLang="en-US" sz="2000" b="1" dirty="0" smtClean="0">
                <a:latin typeface="Times New Roman" pitchFamily="18" charset="0"/>
                <a:ea typeface="楷体" pitchFamily="49" charset="-122"/>
                <a:cs typeface="Times New Roman" pitchFamily="18" charset="0"/>
              </a:rPr>
              <a:t>数字</a:t>
            </a:r>
            <a:endParaRPr lang="en-US" altLang="zh-CN" sz="2000" b="1" baseline="-25000" dirty="0">
              <a:latin typeface="Times New Roman" pitchFamily="18" charset="0"/>
              <a:ea typeface="楷体" pitchFamily="49" charset="-122"/>
              <a:cs typeface="Times New Roman" pitchFamily="18" charset="0"/>
            </a:endParaRPr>
          </a:p>
          <a:p>
            <a:pPr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补码加减运算结果判溢出：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单符号位判溢出：当最高有效位产生的进位和符号位产生的进位不同时，加减运算发生了溢出。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双符号位判溢出：</a:t>
            </a:r>
            <a:r>
              <a:rPr lang="zh-CN" altLang="zh-CN" sz="2000" b="1" dirty="0" smtClean="0">
                <a:latin typeface="Times New Roman" pitchFamily="18" charset="0"/>
                <a:ea typeface="楷体" pitchFamily="49" charset="-122"/>
                <a:cs typeface="Times New Roman" pitchFamily="18" charset="0"/>
              </a:rPr>
              <a:t>采用变形补码运算，当运算结果两位符号相同时无溢出，不同时有溢出，其中高位符号位表示真正的符号，</a:t>
            </a:r>
            <a:r>
              <a:rPr lang="en-US" altLang="zh-CN" sz="2000" b="1" dirty="0" smtClean="0">
                <a:latin typeface="Times New Roman" pitchFamily="18" charset="0"/>
                <a:ea typeface="楷体" pitchFamily="49" charset="-122"/>
                <a:cs typeface="Times New Roman" pitchFamily="18" charset="0"/>
              </a:rPr>
              <a:t>01</a:t>
            </a:r>
            <a:r>
              <a:rPr lang="zh-CN" altLang="zh-CN" sz="2000" b="1" dirty="0" smtClean="0">
                <a:latin typeface="Times New Roman" pitchFamily="18" charset="0"/>
                <a:ea typeface="楷体" pitchFamily="49" charset="-122"/>
                <a:cs typeface="Times New Roman" pitchFamily="18" charset="0"/>
              </a:rPr>
              <a:t>表示上溢，</a:t>
            </a:r>
            <a:r>
              <a:rPr lang="en-US" altLang="zh-CN" sz="2000" b="1" dirty="0" smtClean="0">
                <a:latin typeface="Times New Roman" pitchFamily="18" charset="0"/>
                <a:ea typeface="楷体" pitchFamily="49" charset="-122"/>
                <a:cs typeface="Times New Roman" pitchFamily="18" charset="0"/>
              </a:rPr>
              <a:t>10</a:t>
            </a:r>
            <a:r>
              <a:rPr lang="zh-CN" altLang="zh-CN" sz="2000" b="1" dirty="0" smtClean="0">
                <a:latin typeface="Times New Roman" pitchFamily="18" charset="0"/>
                <a:ea typeface="楷体" pitchFamily="49" charset="-122"/>
                <a:cs typeface="Times New Roman" pitchFamily="18" charset="0"/>
              </a:rPr>
              <a:t>表示下溢。</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3104824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一个机器浮点数由阶码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和尾数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及其符号位组成。约定：</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：用定点小数表示，给出有效数字的</a:t>
            </a:r>
            <a:r>
              <a:rPr lang="zh-CN" altLang="en-US" sz="2000" b="1">
                <a:latin typeface="Times New Roman" pitchFamily="18" charset="0"/>
                <a:ea typeface="楷体" pitchFamily="49" charset="-122"/>
                <a:cs typeface="Times New Roman" pitchFamily="18" charset="0"/>
              </a:rPr>
              <a:t>位数</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精度</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：用整数形式表示，指明小数点在数据中的</a:t>
            </a:r>
            <a:r>
              <a:rPr lang="zh-CN" altLang="en-US" sz="2000" b="1">
                <a:latin typeface="Times New Roman" pitchFamily="18" charset="0"/>
                <a:ea typeface="楷体" pitchFamily="49" charset="-122"/>
                <a:cs typeface="Times New Roman" pitchFamily="18" charset="0"/>
              </a:rPr>
              <a:t>位置</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范围</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a:latin typeface="Times New Roman" pitchFamily="18" charset="0"/>
                <a:ea typeface="楷体" pitchFamily="49" charset="-122"/>
                <a:cs typeface="Times New Roman" pitchFamily="18" charset="0"/>
              </a:rPr>
              <a:t>浮点数的一般形式为：</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42</a:t>
            </a:fld>
            <a:endParaRPr lang="en-US" altLang="zh-CN" sz="1200"/>
          </a:p>
        </p:txBody>
      </p:sp>
      <p:grpSp>
        <p:nvGrpSpPr>
          <p:cNvPr id="17" name="Group 1041"/>
          <p:cNvGrpSpPr>
            <a:grpSpLocks/>
          </p:cNvGrpSpPr>
          <p:nvPr/>
        </p:nvGrpSpPr>
        <p:grpSpPr bwMode="auto">
          <a:xfrm>
            <a:off x="1517402" y="3819971"/>
            <a:ext cx="6102350" cy="1176338"/>
            <a:chOff x="622" y="2333"/>
            <a:chExt cx="3844" cy="741"/>
          </a:xfrm>
        </p:grpSpPr>
        <p:sp>
          <p:nvSpPr>
            <p:cNvPr id="18" name="Text Box 1028"/>
            <p:cNvSpPr txBox="1">
              <a:spLocks noChangeArrowheads="1"/>
            </p:cNvSpPr>
            <p:nvPr/>
          </p:nvSpPr>
          <p:spPr bwMode="auto">
            <a:xfrm>
              <a:off x="622" y="2513"/>
              <a:ext cx="3844" cy="33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ts val="0"/>
                </a:spcBef>
                <a:spcAft>
                  <a:spcPts val="0"/>
                </a:spcAft>
              </a:pPr>
              <a:r>
                <a:rPr lang="en-US" altLang="zh-CN" sz="2800" b="1">
                  <a:latin typeface="Times New Roman" pitchFamily="18" charset="0"/>
                </a:rPr>
                <a:t>  </a:t>
              </a:r>
              <a:r>
                <a:rPr lang="en-US" altLang="zh-CN" sz="2000" b="1">
                  <a:latin typeface="Times New Roman" pitchFamily="18" charset="0"/>
                </a:rPr>
                <a:t>E</a:t>
              </a:r>
              <a:r>
                <a:rPr lang="en-US" altLang="zh-CN" sz="2000" b="1" baseline="-25000">
                  <a:latin typeface="Times New Roman" pitchFamily="18" charset="0"/>
                </a:rPr>
                <a:t>s</a:t>
              </a:r>
              <a:r>
                <a:rPr lang="en-US" altLang="zh-CN" sz="2000" b="1">
                  <a:latin typeface="Times New Roman" pitchFamily="18" charset="0"/>
                </a:rPr>
                <a:t>    </a:t>
              </a:r>
              <a:r>
                <a:rPr lang="en-US" altLang="zh-CN" sz="2000" b="1" smtClean="0">
                  <a:latin typeface="Times New Roman" pitchFamily="18" charset="0"/>
                </a:rPr>
                <a:t>    E</a:t>
              </a:r>
              <a:r>
                <a:rPr lang="en-US" altLang="zh-CN" sz="2000" b="1" baseline="-25000" smtClean="0">
                  <a:latin typeface="Times New Roman" pitchFamily="18" charset="0"/>
                </a:rPr>
                <a:t>1   </a:t>
              </a:r>
              <a:r>
                <a:rPr lang="en-US" altLang="zh-CN" sz="2000" b="1">
                  <a:latin typeface="Times New Roman" pitchFamily="18" charset="0"/>
                </a:rPr>
                <a:t>E</a:t>
              </a:r>
              <a:r>
                <a:rPr lang="en-US" altLang="zh-CN" sz="2000" b="1" baseline="-25000">
                  <a:latin typeface="Times New Roman" pitchFamily="18" charset="0"/>
                </a:rPr>
                <a:t>2  </a:t>
              </a:r>
              <a:r>
                <a:rPr lang="en-US" altLang="zh-CN" sz="2000" b="1">
                  <a:latin typeface="Times New Roman" pitchFamily="18" charset="0"/>
                </a:rPr>
                <a:t>……  E</a:t>
              </a:r>
              <a:r>
                <a:rPr lang="en-US" altLang="zh-CN" sz="2000" b="1" baseline="-25000">
                  <a:latin typeface="Times New Roman" pitchFamily="18" charset="0"/>
                </a:rPr>
                <a:t>m</a:t>
              </a:r>
              <a:r>
                <a:rPr lang="en-US" altLang="zh-CN" sz="2000" b="1">
                  <a:latin typeface="Times New Roman" pitchFamily="18" charset="0"/>
                </a:rPr>
                <a:t>     </a:t>
              </a:r>
              <a:r>
                <a:rPr lang="en-US" altLang="zh-CN" sz="2000" b="1" smtClean="0">
                  <a:latin typeface="Times New Roman" pitchFamily="18" charset="0"/>
                </a:rPr>
                <a:t>   M</a:t>
              </a:r>
              <a:r>
                <a:rPr lang="en-US" altLang="zh-CN" sz="2000" b="1" baseline="-25000" smtClean="0">
                  <a:latin typeface="Times New Roman" pitchFamily="18" charset="0"/>
                </a:rPr>
                <a:t>s            </a:t>
              </a:r>
              <a:r>
                <a:rPr lang="en-US" altLang="zh-CN" sz="2000" b="1" smtClean="0">
                  <a:latin typeface="Times New Roman" pitchFamily="18" charset="0"/>
                </a:rPr>
                <a:t>M</a:t>
              </a:r>
              <a:r>
                <a:rPr lang="en-US" altLang="zh-CN" sz="2000" b="1" baseline="-25000" smtClean="0">
                  <a:latin typeface="Times New Roman" pitchFamily="18" charset="0"/>
                </a:rPr>
                <a:t>1  </a:t>
              </a:r>
              <a:r>
                <a:rPr lang="en-US" altLang="zh-CN" sz="2000" b="1">
                  <a:latin typeface="Times New Roman" pitchFamily="18" charset="0"/>
                </a:rPr>
                <a:t>M</a:t>
              </a:r>
              <a:r>
                <a:rPr lang="en-US" altLang="zh-CN" sz="2000" b="1" baseline="-25000">
                  <a:latin typeface="Times New Roman" pitchFamily="18" charset="0"/>
                </a:rPr>
                <a:t>2 </a:t>
              </a:r>
              <a:r>
                <a:rPr lang="en-US" altLang="zh-CN" sz="2000" b="1" baseline="-25000" smtClean="0">
                  <a:latin typeface="Times New Roman" pitchFamily="18" charset="0"/>
                </a:rPr>
                <a:t> </a:t>
              </a:r>
              <a:r>
                <a:rPr lang="en-US" altLang="zh-CN" sz="2000" b="1" smtClean="0">
                  <a:latin typeface="Times New Roman" pitchFamily="18" charset="0"/>
                </a:rPr>
                <a:t>……  </a:t>
              </a:r>
              <a:r>
                <a:rPr lang="en-US" altLang="zh-CN" sz="2000" b="1">
                  <a:latin typeface="Times New Roman" pitchFamily="18" charset="0"/>
                </a:rPr>
                <a:t>M</a:t>
              </a:r>
              <a:r>
                <a:rPr lang="en-US" altLang="zh-CN" sz="2000" b="1" baseline="-25000">
                  <a:latin typeface="Times New Roman" pitchFamily="18" charset="0"/>
                </a:rPr>
                <a:t>n</a:t>
              </a:r>
              <a:endParaRPr lang="en-US" altLang="zh-CN" sz="2000" b="1">
                <a:latin typeface="Times New Roman" pitchFamily="18" charset="0"/>
              </a:endParaRPr>
            </a:p>
          </p:txBody>
        </p:sp>
        <p:graphicFrame>
          <p:nvGraphicFramePr>
            <p:cNvPr id="19" name="Object 1029"/>
            <p:cNvGraphicFramePr>
              <a:graphicFrameLocks noChangeAspect="1"/>
            </p:cNvGraphicFramePr>
            <p:nvPr/>
          </p:nvGraphicFramePr>
          <p:xfrm>
            <a:off x="2748" y="2333"/>
            <a:ext cx="72" cy="136"/>
          </p:xfrm>
          <a:graphic>
            <a:graphicData uri="http://schemas.openxmlformats.org/presentationml/2006/ole">
              <mc:AlternateContent xmlns:mc="http://schemas.openxmlformats.org/markup-compatibility/2006">
                <mc:Choice xmlns:v="urn:schemas-microsoft-com:vml" Requires="v">
                  <p:oleObj spid="_x0000_s87461"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 y="2333"/>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030"/>
            <p:cNvSpPr>
              <a:spLocks noChangeShapeType="1"/>
            </p:cNvSpPr>
            <p:nvPr/>
          </p:nvSpPr>
          <p:spPr bwMode="auto">
            <a:xfrm>
              <a:off x="1152"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031"/>
            <p:cNvSpPr>
              <a:spLocks noChangeShapeType="1"/>
            </p:cNvSpPr>
            <p:nvPr/>
          </p:nvSpPr>
          <p:spPr bwMode="auto">
            <a:xfrm>
              <a:off x="2540"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32"/>
            <p:cNvSpPr>
              <a:spLocks noChangeShapeType="1"/>
            </p:cNvSpPr>
            <p:nvPr/>
          </p:nvSpPr>
          <p:spPr bwMode="auto">
            <a:xfrm>
              <a:off x="2949" y="2525"/>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033"/>
            <p:cNvSpPr txBox="1">
              <a:spLocks noChangeArrowheads="1"/>
            </p:cNvSpPr>
            <p:nvPr/>
          </p:nvSpPr>
          <p:spPr bwMode="auto">
            <a:xfrm>
              <a:off x="654" y="2880"/>
              <a:ext cx="33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imes New Roman" pitchFamily="18" charset="0"/>
                </a:rPr>
                <a:t>阶符      </a:t>
              </a:r>
              <a:r>
                <a:rPr lang="zh-CN" altLang="en-US" sz="2000" b="1" smtClean="0">
                  <a:solidFill>
                    <a:srgbClr val="000099"/>
                  </a:solidFill>
                  <a:latin typeface="Times New Roman" pitchFamily="18" charset="0"/>
                </a:rPr>
                <a:t>        阶</a:t>
              </a:r>
              <a:r>
                <a:rPr lang="zh-CN" altLang="en-US" sz="2000" b="1">
                  <a:solidFill>
                    <a:srgbClr val="000099"/>
                  </a:solidFill>
                  <a:latin typeface="Times New Roman" pitchFamily="18" charset="0"/>
                </a:rPr>
                <a:t>码          </a:t>
              </a:r>
              <a:r>
                <a:rPr lang="zh-CN" altLang="en-US" sz="2000" b="1" smtClean="0">
                  <a:solidFill>
                    <a:srgbClr val="000099"/>
                  </a:solidFill>
                  <a:latin typeface="Times New Roman" pitchFamily="18" charset="0"/>
                </a:rPr>
                <a:t>       </a:t>
              </a:r>
              <a:r>
                <a:rPr lang="zh-CN" altLang="en-US" sz="2000" b="1">
                  <a:solidFill>
                    <a:srgbClr val="000099"/>
                  </a:solidFill>
                  <a:latin typeface="Times New Roman" pitchFamily="18" charset="0"/>
                </a:rPr>
                <a:t>数符                尾数</a:t>
              </a:r>
            </a:p>
          </p:txBody>
        </p:sp>
        <p:sp>
          <p:nvSpPr>
            <p:cNvPr id="24" name="Line 1034"/>
            <p:cNvSpPr>
              <a:spLocks noChangeShapeType="1"/>
            </p:cNvSpPr>
            <p:nvPr/>
          </p:nvSpPr>
          <p:spPr bwMode="auto">
            <a:xfrm>
              <a:off x="1152"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035"/>
            <p:cNvSpPr>
              <a:spLocks noChangeShapeType="1"/>
            </p:cNvSpPr>
            <p:nvPr/>
          </p:nvSpPr>
          <p:spPr bwMode="auto">
            <a:xfrm>
              <a:off x="2540"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036"/>
            <p:cNvSpPr>
              <a:spLocks noChangeShapeType="1"/>
            </p:cNvSpPr>
            <p:nvPr/>
          </p:nvSpPr>
          <p:spPr bwMode="auto">
            <a:xfrm>
              <a:off x="2949"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6928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IEEE754</a:t>
            </a:r>
            <a:r>
              <a:rPr lang="zh-CN" altLang="en-US" sz="2000" b="1" dirty="0" smtClean="0">
                <a:latin typeface="Times New Roman" pitchFamily="18" charset="0"/>
                <a:ea typeface="楷体" pitchFamily="49" charset="-122"/>
                <a:cs typeface="Times New Roman" pitchFamily="18" charset="0"/>
              </a:rPr>
              <a:t>标准     </a:t>
            </a:r>
            <a:r>
              <a:rPr lang="en-US" altLang="zh-CN" sz="2000" b="1" dirty="0" smtClean="0">
                <a:latin typeface="Times New Roman" pitchFamily="18" charset="0"/>
                <a:ea typeface="楷体" pitchFamily="49" charset="-122"/>
                <a:cs typeface="Times New Roman" pitchFamily="18" charset="0"/>
              </a:rPr>
              <a:t>32</a:t>
            </a:r>
            <a:r>
              <a:rPr lang="zh-CN" altLang="en-US" sz="2000" b="1" dirty="0">
                <a:latin typeface="Times New Roman" pitchFamily="18" charset="0"/>
                <a:ea typeface="楷体" pitchFamily="49" charset="-122"/>
                <a:cs typeface="Times New Roman" pitchFamily="18" charset="0"/>
              </a:rPr>
              <a:t>位浮点数</a:t>
            </a:r>
            <a:r>
              <a:rPr lang="zh-CN" altLang="en-US" sz="2000" b="1" dirty="0" smtClean="0">
                <a:latin typeface="Times New Roman" pitchFamily="18" charset="0"/>
                <a:ea typeface="楷体" pitchFamily="49" charset="-122"/>
                <a:cs typeface="Times New Roman" pitchFamily="18" charset="0"/>
              </a:rPr>
              <a:t>格式</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S</a:t>
            </a:r>
            <a:r>
              <a:rPr lang="zh-CN" altLang="en-US" sz="2000" b="1" dirty="0">
                <a:latin typeface="Times New Roman" pitchFamily="18" charset="0"/>
                <a:ea typeface="楷体" pitchFamily="49" charset="-122"/>
                <a:cs typeface="Times New Roman" pitchFamily="18" charset="0"/>
              </a:rPr>
              <a:t>数的符号位，</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位，在最高位</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正数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负数。</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是尾数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23</a:t>
            </a:r>
            <a:r>
              <a:rPr lang="zh-CN" altLang="en-US" sz="2000" b="1" dirty="0">
                <a:latin typeface="Times New Roman" pitchFamily="18" charset="0"/>
                <a:ea typeface="楷体" pitchFamily="49" charset="-122"/>
                <a:cs typeface="Times New Roman" pitchFamily="18" charset="0"/>
              </a:rPr>
              <a:t>位</a:t>
            </a: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低位部分，采用原</a:t>
            </a:r>
            <a:r>
              <a:rPr lang="zh-CN" altLang="en-US" sz="2000" b="1" dirty="0" smtClean="0">
                <a:latin typeface="Times New Roman" pitchFamily="18" charset="0"/>
                <a:ea typeface="楷体" pitchFamily="49" charset="-122"/>
                <a:cs typeface="Times New Roman" pitchFamily="18" charset="0"/>
              </a:rPr>
              <a:t>码</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纯小数</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表示</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是阶码，</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位，采用移码表示。移码比较大小方便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规格化：尾数</a:t>
            </a:r>
            <a:r>
              <a:rPr lang="zh-CN" altLang="en-US" sz="2000" b="1" dirty="0">
                <a:latin typeface="Times New Roman" pitchFamily="18" charset="0"/>
                <a:ea typeface="楷体" pitchFamily="49" charset="-122"/>
                <a:cs typeface="Times New Roman" pitchFamily="18" charset="0"/>
              </a:rPr>
              <a:t>域最左位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最高有效位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总是</a:t>
            </a:r>
            <a:r>
              <a:rPr lang="en-US" altLang="zh-CN" sz="2000" b="1" dirty="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，故</a:t>
            </a:r>
            <a:r>
              <a:rPr lang="zh-CN" altLang="en-US" sz="2000" b="1" dirty="0">
                <a:latin typeface="Times New Roman" pitchFamily="18" charset="0"/>
                <a:ea typeface="楷体" pitchFamily="49" charset="-122"/>
                <a:cs typeface="Times New Roman" pitchFamily="18" charset="0"/>
              </a:rPr>
              <a:t>这一</a:t>
            </a:r>
            <a:r>
              <a:rPr lang="zh-CN" altLang="en-US" sz="2000" b="1" dirty="0" smtClean="0">
                <a:latin typeface="Times New Roman" pitchFamily="18" charset="0"/>
                <a:ea typeface="楷体" pitchFamily="49" charset="-122"/>
                <a:cs typeface="Times New Roman" pitchFamily="18" charset="0"/>
              </a:rPr>
              <a:t>位不予</a:t>
            </a:r>
            <a:r>
              <a:rPr lang="zh-CN" altLang="en-US" sz="2000" b="1" dirty="0">
                <a:latin typeface="Times New Roman" pitchFamily="18" charset="0"/>
                <a:ea typeface="楷体" pitchFamily="49" charset="-122"/>
                <a:cs typeface="Times New Roman" pitchFamily="18" charset="0"/>
              </a:rPr>
              <a:t>存储，而认为隐藏在小数点的左边</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将浮点数指数</a:t>
            </a:r>
            <a:r>
              <a:rPr lang="zh-CN" altLang="en-US" sz="2000" b="1" dirty="0">
                <a:latin typeface="Times New Roman" pitchFamily="18" charset="0"/>
                <a:ea typeface="楷体" pitchFamily="49" charset="-122"/>
                <a:cs typeface="Times New Roman" pitchFamily="18" charset="0"/>
              </a:rPr>
              <a:t>真值</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变成阶码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时，应将指数</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加上一个</a:t>
            </a:r>
            <a:r>
              <a:rPr lang="zh-CN" altLang="en-US" sz="2000" b="1" dirty="0" smtClean="0">
                <a:latin typeface="Times New Roman" pitchFamily="18" charset="0"/>
                <a:ea typeface="楷体" pitchFamily="49" charset="-122"/>
                <a:cs typeface="Times New Roman" pitchFamily="18" charset="0"/>
              </a:rPr>
              <a:t>固定偏移</a:t>
            </a:r>
            <a:r>
              <a:rPr lang="zh-CN" altLang="en-US" sz="2000" b="1" dirty="0">
                <a:latin typeface="Times New Roman" pitchFamily="18" charset="0"/>
                <a:ea typeface="楷体" pitchFamily="49" charset="-122"/>
                <a:cs typeface="Times New Roman" pitchFamily="18" charset="0"/>
              </a:rPr>
              <a:t>值</a:t>
            </a:r>
            <a:r>
              <a:rPr lang="en-US" altLang="zh-CN" sz="2000" b="1" dirty="0">
                <a:latin typeface="Times New Roman" pitchFamily="18" charset="0"/>
                <a:ea typeface="楷体" pitchFamily="49" charset="-122"/>
                <a:cs typeface="Times New Roman" pitchFamily="18" charset="0"/>
              </a:rPr>
              <a:t>127(01111111)</a:t>
            </a:r>
            <a:r>
              <a:rPr lang="zh-CN" altLang="en-US" sz="2000" b="1" dirty="0">
                <a:latin typeface="Times New Roman" pitchFamily="18" charset="0"/>
                <a:ea typeface="楷体" pitchFamily="49" charset="-122"/>
                <a:cs typeface="Times New Roman" pitchFamily="18" charset="0"/>
              </a:rPr>
              <a:t>，即</a:t>
            </a:r>
            <a:r>
              <a:rPr lang="en-US" altLang="zh-CN" sz="2000" b="1" dirty="0">
                <a:latin typeface="Times New Roman" pitchFamily="18" charset="0"/>
                <a:ea typeface="楷体" pitchFamily="49" charset="-122"/>
                <a:cs typeface="Times New Roman" pitchFamily="18" charset="0"/>
              </a:rPr>
              <a:t>E=e+127</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一个规格化的</a:t>
            </a:r>
            <a:r>
              <a:rPr lang="en-US" altLang="zh-CN" sz="2000" b="1" dirty="0" smtClean="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位浮点数</a:t>
            </a:r>
            <a:r>
              <a:rPr lang="en-US" altLang="zh-CN" sz="2000" b="1" dirty="0" smtClean="0">
                <a:latin typeface="Times New Roman" pitchFamily="18" charset="0"/>
                <a:ea typeface="楷体" pitchFamily="49" charset="-122"/>
                <a:cs typeface="Times New Roman" pitchFamily="18" charset="0"/>
              </a:rPr>
              <a:t>x</a:t>
            </a:r>
            <a:r>
              <a:rPr lang="zh-CN" altLang="en-US" sz="2000" b="1" dirty="0" smtClean="0">
                <a:latin typeface="Times New Roman" pitchFamily="18" charset="0"/>
                <a:ea typeface="楷体" pitchFamily="49" charset="-122"/>
                <a:cs typeface="Times New Roman" pitchFamily="18" charset="0"/>
              </a:rPr>
              <a:t>的真值表示为</a:t>
            </a:r>
            <a:r>
              <a:rPr lang="en-US" altLang="zh-CN" sz="2000" b="1" dirty="0" smtClean="0">
                <a:latin typeface="Times New Roman" pitchFamily="18" charset="0"/>
                <a:ea typeface="楷体_GB2312"/>
                <a:cs typeface="Times New Roman" pitchFamily="18" charset="0"/>
              </a:rPr>
              <a:t>x=(-1)</a:t>
            </a:r>
            <a:r>
              <a:rPr lang="en-US" altLang="zh-CN" sz="2000" b="1" baseline="30000" dirty="0" smtClean="0">
                <a:latin typeface="Times New Roman" pitchFamily="18" charset="0"/>
                <a:ea typeface="楷体_GB2312"/>
                <a:cs typeface="Times New Roman" pitchFamily="18" charset="0"/>
              </a:rPr>
              <a:t>S</a:t>
            </a:r>
            <a:r>
              <a:rPr lang="en-US" altLang="zh-CN" sz="2000" b="1" dirty="0" smtClean="0">
                <a:latin typeface="Times New Roman" pitchFamily="18" charset="0"/>
                <a:ea typeface="楷体_GB2312"/>
                <a:cs typeface="Times New Roman" pitchFamily="18" charset="0"/>
              </a:rPr>
              <a:t>×(1.M)×2</a:t>
            </a:r>
            <a:r>
              <a:rPr lang="en-US" altLang="zh-CN" sz="2000" b="1" baseline="30000" dirty="0" smtClean="0">
                <a:latin typeface="Times New Roman" pitchFamily="18" charset="0"/>
                <a:ea typeface="楷体_GB2312"/>
                <a:cs typeface="Times New Roman" pitchFamily="18" charset="0"/>
              </a:rPr>
              <a:t>E-127</a:t>
            </a:r>
            <a:r>
              <a:rPr lang="en-US" altLang="zh-CN" sz="2000" b="1" dirty="0" smtClean="0">
                <a:latin typeface="Times New Roman" pitchFamily="18" charset="0"/>
                <a:ea typeface="楷体_GB231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endParaRPr lang="en-US" altLang="zh-CN" sz="2000" b="1" dirty="0">
              <a:latin typeface="楷体" pitchFamily="49" charset="-122"/>
              <a:ea typeface="楷体"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43</a:t>
            </a:fld>
            <a:endParaRPr lang="en-US" altLang="zh-CN" sz="1200"/>
          </a:p>
        </p:txBody>
      </p:sp>
      <p:pic>
        <p:nvPicPr>
          <p:cNvPr id="7" name="Picture 4" descr="pic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445224"/>
            <a:ext cx="600834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354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(20.59375)</a:t>
            </a:r>
            <a:r>
              <a:rPr lang="en-US" altLang="zh-CN" sz="2000" b="1" baseline="-250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成</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IEEE754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标准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二进制格式</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首先</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分别将整数和分数部分转换成二进制数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20.59375=10100.10011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然后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移动小数点，使其在第</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之间</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10100.10011=1.010010011×2</a:t>
            </a:r>
            <a:r>
              <a:rPr lang="en-US" altLang="zh-CN" sz="2000" b="1" baseline="30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e=4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于是</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S=0</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E=4+127=131=10000011,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M=010010011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最后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位浮点数的二进制存储格式为</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01000001101001001100000000000000</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=(41A4C000)</a:t>
            </a:r>
            <a:r>
              <a:rPr lang="en-US" altLang="zh-CN" sz="2000" b="1" baseline="-25000" dirty="0">
                <a:latin typeface="Times New Roman" panose="02020603050405020304" pitchFamily="18" charset="0"/>
                <a:ea typeface="楷体" panose="02010609060101010101" pitchFamily="49" charset="-122"/>
                <a:cs typeface="Times New Roman" panose="02020603050405020304" pitchFamily="18" charset="0"/>
              </a:rPr>
              <a:t>16</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pPr>
            <a:endParaRPr lang="zh-CN" altLang="en-US"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44</a:t>
            </a:fld>
            <a:endParaRPr lang="en-US" altLang="zh-CN" sz="1200"/>
          </a:p>
        </p:txBody>
      </p:sp>
    </p:spTree>
    <p:extLst>
      <p:ext uri="{BB962C8B-B14F-4D97-AF65-F5344CB8AC3E}">
        <p14:creationId xmlns:p14="http://schemas.microsoft.com/office/powerpoint/2010/main" val="157802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浮点数</a:t>
            </a:r>
            <a:r>
              <a:rPr lang="zh-CN" altLang="en-US" sz="2000" b="1" dirty="0">
                <a:latin typeface="楷体" pitchFamily="49" charset="-122"/>
                <a:ea typeface="楷体" pitchFamily="49" charset="-122"/>
              </a:rPr>
              <a:t>加减运算的步骤：</a:t>
            </a:r>
          </a:p>
          <a:p>
            <a:pPr lvl="1">
              <a:lnSpc>
                <a:spcPct val="125000"/>
              </a:lnSpc>
              <a:spcBef>
                <a:spcPts val="600"/>
              </a:spcBef>
            </a:pPr>
            <a:r>
              <a:rPr lang="zh-CN" altLang="en-US" sz="2000" b="1" dirty="0">
                <a:latin typeface="楷体" pitchFamily="49" charset="-122"/>
                <a:ea typeface="楷体" pitchFamily="49" charset="-122"/>
              </a:rPr>
              <a:t>判零、对阶、尾数求和、规格化、舍入、溢出</a:t>
            </a:r>
            <a:r>
              <a:rPr lang="zh-CN" altLang="en-US" sz="2000" b="1" dirty="0" smtClean="0">
                <a:latin typeface="楷体" pitchFamily="49" charset="-122"/>
                <a:ea typeface="楷体" pitchFamily="49" charset="-122"/>
              </a:rPr>
              <a:t>判断</a:t>
            </a:r>
            <a:endParaRPr lang="en-US" altLang="zh-CN" sz="2000" b="1" dirty="0" smtClean="0">
              <a:latin typeface="楷体" pitchFamily="49" charset="-122"/>
              <a:ea typeface="楷体" pitchFamily="49" charset="-122"/>
            </a:endParaRPr>
          </a:p>
          <a:p>
            <a:pPr eaLnBrk="1" hangingPunct="1">
              <a:lnSpc>
                <a:spcPct val="120000"/>
              </a:lnSpc>
              <a:defRPr/>
            </a:pPr>
            <a:r>
              <a:rPr lang="zh-CN" altLang="en-US" sz="2000" b="1" dirty="0">
                <a:latin typeface="Times New Roman" pitchFamily="18" charset="0"/>
                <a:ea typeface="楷体" pitchFamily="49" charset="-122"/>
                <a:cs typeface="Times New Roman" pitchFamily="18" charset="0"/>
              </a:rPr>
              <a:t>对阶</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在浮点运算作加法或减法时，若两数阶码不等，需要对阶操作。</a:t>
            </a: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浮点数的表示中，尾数采用定点小数，故阶码的大小直接反映尾数有效值小数点的实际位置，</a:t>
            </a:r>
            <a:r>
              <a:rPr lang="zh-CN" altLang="en-US" sz="2000" b="1" dirty="0" smtClean="0">
                <a:latin typeface="Times New Roman" pitchFamily="18" charset="0"/>
                <a:ea typeface="楷体" pitchFamily="49" charset="-122"/>
                <a:cs typeface="Times New Roman" pitchFamily="18" charset="0"/>
              </a:rPr>
              <a:t>因此，当</a:t>
            </a:r>
            <a:r>
              <a:rPr lang="zh-CN" altLang="en-US" sz="2000" b="1" dirty="0">
                <a:latin typeface="Times New Roman" pitchFamily="18" charset="0"/>
                <a:ea typeface="楷体" pitchFamily="49" charset="-122"/>
                <a:cs typeface="Times New Roman" pitchFamily="18" charset="0"/>
              </a:rPr>
              <a:t>两浮点数的阶码不等时，尾数部分无法直接进行加减运算，需要先进行对阶操作</a:t>
            </a:r>
            <a:r>
              <a:rPr lang="zh-CN" altLang="en-US" sz="2000" b="1" dirty="0" smtClean="0">
                <a:latin typeface="Times New Roman" pitchFamily="18" charset="0"/>
                <a:ea typeface="楷体" pitchFamily="49" charset="-122"/>
                <a:cs typeface="Times New Roman" pitchFamily="18" charset="0"/>
              </a:rPr>
              <a:t>。</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操作采用小阶向大阶看齐的原则，原因是：如果是大阶向小阶看齐，那么随着大阶码的值减少，为保持浮点数的值不变，则其尾数必须左移相应的位数，有可能发生符号位及尾数高位丢失的错误，这是不允许的。而增大小阶码同时其尾数右移，有可能发生尾数低位的丢失，这只影响精度，不会产生</a:t>
            </a:r>
            <a:r>
              <a:rPr lang="zh-CN" altLang="en-US" sz="2000" b="1" dirty="0" smtClean="0">
                <a:latin typeface="Times New Roman" pitchFamily="18" charset="0"/>
                <a:ea typeface="楷体" pitchFamily="49" charset="-122"/>
                <a:cs typeface="Times New Roman" pitchFamily="18" charset="0"/>
              </a:rPr>
              <a:t>错误</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a:t>
            </a:r>
            <a:r>
              <a:rPr lang="zh-CN" altLang="en-US" sz="2000" b="1" dirty="0" smtClean="0">
                <a:latin typeface="Times New Roman" pitchFamily="18" charset="0"/>
                <a:ea typeface="楷体" pitchFamily="49" charset="-122"/>
                <a:cs typeface="Times New Roman" pitchFamily="18" charset="0"/>
              </a:rPr>
              <a:t>方法：将</a:t>
            </a:r>
            <a:r>
              <a:rPr lang="zh-CN" altLang="en-US" sz="2000" b="1" dirty="0">
                <a:latin typeface="Times New Roman" pitchFamily="18" charset="0"/>
                <a:ea typeface="楷体" pitchFamily="49" charset="-122"/>
                <a:cs typeface="Times New Roman" pitchFamily="18" charset="0"/>
              </a:rPr>
              <a:t>小阶加</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，其尾数相应右移</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位，直至两</a:t>
            </a:r>
            <a:r>
              <a:rPr lang="zh-CN" altLang="en-US" sz="2000" b="1" dirty="0" smtClean="0">
                <a:latin typeface="Times New Roman" pitchFamily="18" charset="0"/>
                <a:ea typeface="楷体" pitchFamily="49" charset="-122"/>
                <a:cs typeface="Times New Roman" pitchFamily="18" charset="0"/>
              </a:rPr>
              <a:t>数阶</a:t>
            </a:r>
            <a:r>
              <a:rPr lang="zh-CN" altLang="en-US" sz="2000" b="1" dirty="0">
                <a:latin typeface="Times New Roman" pitchFamily="18" charset="0"/>
                <a:ea typeface="楷体" pitchFamily="49" charset="-122"/>
                <a:cs typeface="Times New Roman" pitchFamily="18" charset="0"/>
              </a:rPr>
              <a:t>码相等</a:t>
            </a:r>
            <a:r>
              <a:rPr lang="zh-CN" altLang="en-US" sz="2000" b="1" dirty="0" smtClean="0">
                <a:latin typeface="Times New Roman" pitchFamily="18" charset="0"/>
                <a:ea typeface="楷体" pitchFamily="49" charset="-122"/>
                <a:cs typeface="Times New Roman" pitchFamily="18" charset="0"/>
              </a:rPr>
              <a:t>。</a:t>
            </a:r>
            <a:endParaRPr lang="zh-CN" altLang="en-US" sz="2000"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45</a:t>
            </a:fld>
            <a:endParaRPr lang="en-US" altLang="zh-CN" sz="1200"/>
          </a:p>
        </p:txBody>
      </p:sp>
    </p:spTree>
    <p:extLst>
      <p:ext uri="{BB962C8B-B14F-4D97-AF65-F5344CB8AC3E}">
        <p14:creationId xmlns:p14="http://schemas.microsoft.com/office/powerpoint/2010/main" val="337855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46</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defRPr/>
            </a:pPr>
            <a:r>
              <a:rPr lang="zh-CN" altLang="en-US" sz="2000" b="1" smtClean="0">
                <a:latin typeface="Times New Roman" pitchFamily="18" charset="0"/>
                <a:ea typeface="楷体" pitchFamily="49" charset="-122"/>
                <a:cs typeface="Times New Roman" pitchFamily="18" charset="0"/>
              </a:rPr>
              <a:t>规格化</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为了</a:t>
            </a:r>
            <a:r>
              <a:rPr lang="zh-CN" altLang="en-US" sz="2000" b="1">
                <a:latin typeface="Times New Roman" pitchFamily="18" charset="0"/>
                <a:ea typeface="楷体" pitchFamily="49" charset="-122"/>
                <a:cs typeface="Times New Roman" pitchFamily="18" charset="0"/>
              </a:rPr>
              <a:t>提高</a:t>
            </a:r>
            <a:r>
              <a:rPr lang="zh-CN" altLang="en-US" sz="2000" b="1" smtClean="0">
                <a:latin typeface="Times New Roman" pitchFamily="18" charset="0"/>
                <a:ea typeface="楷体" pitchFamily="49" charset="-122"/>
                <a:cs typeface="Times New Roman" pitchFamily="18" charset="0"/>
              </a:rPr>
              <a:t>数据的表示</a:t>
            </a:r>
            <a:r>
              <a:rPr lang="zh-CN" altLang="en-US" sz="2000" b="1" dirty="0">
                <a:latin typeface="Times New Roman" pitchFamily="18" charset="0"/>
                <a:ea typeface="楷体" pitchFamily="49" charset="-122"/>
                <a:cs typeface="Times New Roman" pitchFamily="18" charset="0"/>
              </a:rPr>
              <a:t>精度，当</a:t>
            </a:r>
            <a:r>
              <a:rPr lang="zh-CN" altLang="en-US" sz="2000" b="1" dirty="0" smtClean="0">
                <a:latin typeface="Times New Roman" pitchFamily="18" charset="0"/>
                <a:ea typeface="楷体" pitchFamily="49" charset="-122"/>
                <a:cs typeface="Times New Roman" pitchFamily="18" charset="0"/>
              </a:rPr>
              <a:t>尾数值</a:t>
            </a:r>
            <a:r>
              <a:rPr lang="zh-CN" altLang="en-US" sz="2000" b="1" dirty="0">
                <a:latin typeface="Times New Roman" pitchFamily="18" charset="0"/>
                <a:ea typeface="楷体" pitchFamily="49" charset="-122"/>
                <a:cs typeface="Times New Roman" pitchFamily="18" charset="0"/>
              </a:rPr>
              <a:t>不</a:t>
            </a:r>
            <a:r>
              <a:rPr lang="zh-CN" altLang="en-US" sz="2000" b="1" dirty="0" smtClean="0">
                <a:latin typeface="Times New Roman" pitchFamily="18" charset="0"/>
                <a:ea typeface="楷体" pitchFamily="49" charset="-122"/>
                <a:cs typeface="Times New Roman" pitchFamily="18" charset="0"/>
              </a:rPr>
              <a:t>为</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时</a:t>
            </a:r>
            <a:r>
              <a:rPr lang="zh-CN" altLang="en-US" sz="2000" b="1" dirty="0">
                <a:latin typeface="Times New Roman" pitchFamily="18" charset="0"/>
                <a:ea typeface="楷体" pitchFamily="49" charset="-122"/>
                <a:cs typeface="Times New Roman" pitchFamily="18" charset="0"/>
              </a:rPr>
              <a:t>，其绝对值</a:t>
            </a:r>
            <a:r>
              <a:rPr lang="en-US" altLang="zh-CN" sz="2000" b="1" dirty="0">
                <a:latin typeface="Times New Roman" pitchFamily="18" charset="0"/>
                <a:ea typeface="楷体" pitchFamily="49" charset="-122"/>
                <a:cs typeface="Times New Roman" pitchFamily="18" charset="0"/>
              </a:rPr>
              <a:t>|M|≥0.5</a:t>
            </a:r>
            <a:r>
              <a:rPr lang="zh-CN" altLang="en-US" sz="2000" b="1" dirty="0">
                <a:latin typeface="Times New Roman" pitchFamily="18" charset="0"/>
                <a:ea typeface="楷体" pitchFamily="49" charset="-122"/>
                <a:cs typeface="Times New Roman" pitchFamily="18" charset="0"/>
              </a:rPr>
              <a:t>，即尾数绝对值域的最高有效位应为</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，否则通过修改阶码同时左右移</a:t>
            </a:r>
            <a:r>
              <a:rPr lang="zh-CN" altLang="en-US" sz="2000" b="1" dirty="0" smtClean="0">
                <a:latin typeface="Times New Roman" pitchFamily="18" charset="0"/>
                <a:ea typeface="楷体" pitchFamily="49" charset="-122"/>
                <a:cs typeface="Times New Roman" pitchFamily="18" charset="0"/>
              </a:rPr>
              <a:t>小数点办法</a:t>
            </a:r>
            <a:r>
              <a:rPr lang="zh-CN" altLang="en-US" sz="2000" b="1" dirty="0">
                <a:latin typeface="Times New Roman" pitchFamily="18" charset="0"/>
                <a:ea typeface="楷体" pitchFamily="49" charset="-122"/>
                <a:cs typeface="Times New Roman" pitchFamily="18" charset="0"/>
              </a:rPr>
              <a:t>，使其变成这一表示形式</a:t>
            </a:r>
            <a:r>
              <a:rPr lang="zh-CN" altLang="en-US" sz="2000" b="1" dirty="0" smtClean="0">
                <a:latin typeface="Times New Roman" pitchFamily="18" charset="0"/>
                <a:ea typeface="楷体" pitchFamily="49" charset="-122"/>
                <a:cs typeface="Times New Roman" pitchFamily="18" charset="0"/>
              </a:rPr>
              <a:t>，称为浮点数规格化</a:t>
            </a:r>
            <a:r>
              <a:rPr lang="zh-CN" altLang="en-US" sz="2000" b="1" dirty="0">
                <a:latin typeface="Times New Roman" pitchFamily="18" charset="0"/>
                <a:ea typeface="楷体" pitchFamily="49" charset="-122"/>
                <a:cs typeface="Times New Roman" pitchFamily="18" charset="0"/>
              </a:rPr>
              <a:t>表示</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原码：不论正数、负数，第一数位为</a:t>
            </a:r>
            <a:r>
              <a:rPr lang="en-US" altLang="zh-CN" sz="2000" b="1" dirty="0">
                <a:latin typeface="Times New Roman" pitchFamily="18" charset="0"/>
                <a:ea typeface="楷体" pitchFamily="49" charset="-122"/>
                <a:cs typeface="Times New Roman" pitchFamily="18" charset="0"/>
              </a:rPr>
              <a:t>1</a:t>
            </a: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补码：符号位和第 </a:t>
            </a:r>
            <a:r>
              <a:rPr lang="en-US" altLang="zh-CN" sz="2000" b="1" dirty="0">
                <a:latin typeface="Times New Roman" pitchFamily="18" charset="0"/>
                <a:ea typeface="楷体" pitchFamily="49" charset="-122"/>
                <a:cs typeface="Times New Roman" pitchFamily="18" charset="0"/>
              </a:rPr>
              <a:t>1 </a:t>
            </a:r>
            <a:r>
              <a:rPr lang="zh-CN" altLang="en-US" sz="2000" b="1">
                <a:latin typeface="Times New Roman" pitchFamily="18" charset="0"/>
                <a:ea typeface="楷体" pitchFamily="49" charset="-122"/>
                <a:cs typeface="Times New Roman" pitchFamily="18" charset="0"/>
              </a:rPr>
              <a:t>数位</a:t>
            </a:r>
            <a:r>
              <a:rPr lang="zh-CN" altLang="en-US" sz="2000" b="1" smtClean="0">
                <a:latin typeface="Times New Roman" pitchFamily="18" charset="0"/>
                <a:ea typeface="楷体" pitchFamily="49" charset="-122"/>
                <a:cs typeface="Times New Roman" pitchFamily="18" charset="0"/>
              </a:rPr>
              <a:t>不同</a:t>
            </a:r>
            <a:endParaRPr lang="en-US" altLang="zh-CN" sz="2000" b="1"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舍入处理（对阶和右规时）</a:t>
            </a:r>
          </a:p>
          <a:p>
            <a:pPr lvl="1" eaLnBrk="1" hangingPunct="1">
              <a:lnSpc>
                <a:spcPct val="125000"/>
              </a:lnSpc>
              <a:spcBef>
                <a:spcPts val="600"/>
              </a:spcBef>
            </a:pPr>
            <a:r>
              <a:rPr lang="en-US" altLang="zh-CN" sz="2000" b="1">
                <a:latin typeface="Times New Roman" pitchFamily="18" charset="0"/>
                <a:ea typeface="楷体" pitchFamily="49" charset="-122"/>
                <a:cs typeface="Times New Roman" pitchFamily="18" charset="0"/>
              </a:rPr>
              <a:t>0</a:t>
            </a:r>
            <a:r>
              <a:rPr lang="zh-CN" altLang="en-US" sz="2000" b="1">
                <a:latin typeface="Times New Roman" pitchFamily="18" charset="0"/>
                <a:ea typeface="楷体" pitchFamily="49" charset="-122"/>
                <a:cs typeface="Times New Roman" pitchFamily="18" charset="0"/>
              </a:rPr>
              <a:t>舍</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入：如</a:t>
            </a:r>
            <a:r>
              <a:rPr lang="en-US" altLang="zh-CN" sz="2000" b="1">
                <a:latin typeface="Times New Roman" pitchFamily="18" charset="0"/>
                <a:ea typeface="楷体" pitchFamily="49" charset="-122"/>
                <a:cs typeface="Times New Roman" pitchFamily="18" charset="0"/>
              </a:rPr>
              <a:t> </a:t>
            </a:r>
            <a:r>
              <a:rPr lang="zh-CN" altLang="en-US" sz="2000" b="1">
                <a:latin typeface="Times New Roman" pitchFamily="18" charset="0"/>
                <a:ea typeface="楷体" pitchFamily="49" charset="-122"/>
                <a:cs typeface="Times New Roman" pitchFamily="18" charset="0"/>
              </a:rPr>
              <a:t>丢弃的最高位为</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，进</a:t>
            </a:r>
            <a:r>
              <a:rPr lang="en-US" altLang="zh-CN" sz="2000" b="1">
                <a:latin typeface="Times New Roman" pitchFamily="18" charset="0"/>
                <a:ea typeface="楷体" pitchFamily="49" charset="-122"/>
                <a:cs typeface="Times New Roman" pitchFamily="18" charset="0"/>
              </a:rPr>
              <a:t>1</a:t>
            </a:r>
          </a:p>
          <a:p>
            <a:pPr lvl="1"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法：</a:t>
            </a:r>
            <a:r>
              <a:rPr lang="zh-CN" altLang="en-US" sz="2000" b="1" smtClean="0">
                <a:latin typeface="Times New Roman" pitchFamily="18" charset="0"/>
                <a:ea typeface="楷体" pitchFamily="49" charset="-122"/>
                <a:cs typeface="Times New Roman" pitchFamily="18" charset="0"/>
              </a:rPr>
              <a:t>尾数的末位</a:t>
            </a: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endParaRPr lang="zh-CN" altLang="en-US" sz="2000" b="1">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判断</a:t>
            </a: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阶码溢出：上溢按中断溢出处理，下溢按机器零处理</a:t>
            </a:r>
            <a:endParaRPr lang="en-US" altLang="zh-CN" sz="2000" b="1"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尾数</a:t>
            </a: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a:t>
            </a:r>
            <a:r>
              <a:rPr lang="zh-CN" altLang="en-US" sz="2000" b="1">
                <a:latin typeface="Times New Roman" pitchFamily="18" charset="0"/>
                <a:ea typeface="楷体" pitchFamily="49" charset="-122"/>
                <a:cs typeface="Times New Roman" pitchFamily="18" charset="0"/>
              </a:rPr>
              <a:t>需要</a:t>
            </a:r>
            <a:r>
              <a:rPr lang="zh-CN" altLang="en-US" sz="2000" b="1" smtClean="0">
                <a:latin typeface="Times New Roman" pitchFamily="18" charset="0"/>
                <a:ea typeface="楷体" pitchFamily="49" charset="-122"/>
                <a:cs typeface="Times New Roman" pitchFamily="18" charset="0"/>
              </a:rPr>
              <a:t>右</a:t>
            </a:r>
            <a:r>
              <a:rPr lang="zh-CN" altLang="en-US" sz="2000" b="1">
                <a:latin typeface="Times New Roman" pitchFamily="18" charset="0"/>
                <a:ea typeface="楷体" pitchFamily="49" charset="-122"/>
                <a:cs typeface="Times New Roman" pitchFamily="18" charset="0"/>
              </a:rPr>
              <a:t>归，最低位移出，要进行舍入处理 </a:t>
            </a:r>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9175530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47</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25000"/>
                  </a:lnSpc>
                  <a:spcBef>
                    <a:spcPts val="600"/>
                  </a:spcBef>
                  <a:spcAft>
                    <a:spcPts val="0"/>
                  </a:spcAft>
                </a:pP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已知</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定点小数的真值 </a:t>
                </a:r>
                <a14:m>
                  <m:oMath xmlns:m="http://schemas.openxmlformats.org/officeDocument/2006/math">
                    <m:r>
                      <a:rPr lang="en-US" altLang="zh-CN" sz="1600" b="1" i="1">
                        <a:latin typeface="Cambria Math"/>
                      </a:rPr>
                      <m:t>𝑿</m:t>
                    </m:r>
                    <m:r>
                      <a:rPr lang="en-US" altLang="zh-CN" sz="1600" b="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𝟏𝟏𝟎𝟏</m:t>
                    </m:r>
                  </m:oMath>
                </a14:m>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𝒀</m:t>
                    </m:r>
                    <m:r>
                      <a:rPr lang="en-US" altLang="zh-CN" sz="1600" b="1">
                        <a:latin typeface="Cambria Math"/>
                      </a:rPr>
                      <m:t>=</m:t>
                    </m:r>
                    <m:r>
                      <a:rPr lang="en-US" altLang="zh-CN" sz="1600" b="1" i="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𝟏𝟎𝟏𝟏</m:t>
                    </m:r>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，请完成下面问题</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分别计算 </a:t>
                </a:r>
                <a14:m>
                  <m:oMath xmlns:m="http://schemas.openxmlformats.org/officeDocument/2006/math">
                    <m:r>
                      <a:rPr lang="en-US" altLang="zh-CN" sz="1600" b="1" i="1">
                        <a:latin typeface="Cambria Math"/>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原</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m:t>
                    </m:r>
                    <m:r>
                      <a:rPr lang="zh-CN" altLang="en-US" sz="1600" b="1" i="1" kern="0">
                        <a:effectLst/>
                        <a:latin typeface="Cambria Math"/>
                        <a:ea typeface="MS Gothic"/>
                        <a:cs typeface="MS Gothic"/>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a:latin typeface="Cambria Math"/>
                      </a:rPr>
                      <m:t> </m:t>
                    </m:r>
                  </m:oMath>
                </a14:m>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和 </a:t>
                </a:r>
                <a14:m>
                  <m:oMath xmlns:m="http://schemas.openxmlformats.org/officeDocument/2006/math">
                    <m:r>
                      <a:rPr lang="en-US" altLang="zh-CN" sz="1600" b="1">
                        <a:latin typeface="Cambria Math"/>
                      </a:rPr>
                      <m:t>[</m:t>
                    </m:r>
                    <m:r>
                      <a:rPr lang="en-US" altLang="zh-CN" sz="1600" b="1" i="1">
                        <a:latin typeface="Cambria Math"/>
                      </a:rPr>
                      <m:t>𝒀</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原</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m:t>
                    </m:r>
                    <m:r>
                      <a:rPr lang="en-US" altLang="zh-CN" sz="1600" b="1" i="1">
                        <a:latin typeface="Cambria Math"/>
                      </a:rPr>
                      <m:t>𝒀</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m:t>
                    </m:r>
                    <m:r>
                      <a:rPr lang="zh-CN" altLang="en-US" sz="1600" b="1" i="1" kern="0">
                        <a:effectLst/>
                        <a:latin typeface="Cambria Math"/>
                        <a:ea typeface="MS Gothic"/>
                        <a:cs typeface="MS Gothic"/>
                      </a:rPr>
                      <m:t>−</m:t>
                    </m:r>
                    <m:r>
                      <a:rPr lang="en-US" altLang="zh-CN" sz="1600" b="1" i="1">
                        <a:latin typeface="Cambria Math"/>
                      </a:rPr>
                      <m:t>𝒀</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采用变形补码分别计算</a:t>
                </a:r>
                <a14:m>
                  <m:oMath xmlns:m="http://schemas.openxmlformats.org/officeDocument/2006/math">
                    <m:r>
                      <a:rPr lang="en-US" altLang="zh-CN" sz="1600" b="1" i="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r>
                      <a:rPr lang="en-US" altLang="zh-CN" sz="1600" b="1" i="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，要求列出计算</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过程，</a:t>
                </a:r>
                <a:r>
                  <a:rPr lang="zh-CN" altLang="en-US" sz="1600" b="1" dirty="0" smtClean="0">
                    <a:latin typeface="Times New Roman" panose="02020603050405020304" pitchFamily="18" charset="0"/>
                    <a:ea typeface="楷体" panose="02010609060101010101" pitchFamily="49" charset="-122"/>
                    <a:cs typeface="Times New Roman" panose="02020603050405020304" pitchFamily="18" charset="0"/>
                  </a:rPr>
                  <a:t>并</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判断运算</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结果是否溢出？如果有溢出，是上溢还是下溢</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）计算 </a:t>
                </a:r>
                <a14:m>
                  <m:oMath xmlns:m="http://schemas.openxmlformats.org/officeDocument/2006/math">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m:t>
                        </m:r>
                        <m:r>
                          <a:rPr lang="en-US" altLang="zh-CN" sz="1600" b="1" i="1">
                            <a:latin typeface="Cambria Math"/>
                          </a:rPr>
                          <m:t>𝟏</m:t>
                        </m:r>
                      </m:sup>
                    </m:sSup>
                    <m:r>
                      <a:rPr lang="en-US" altLang="zh-CN" sz="1600" b="1" i="1">
                        <a:latin typeface="Cambria Math"/>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b="1" i="1">
                        <a:latin typeface="Cambria Math"/>
                      </a:rPr>
                      <m:t>𝟐</m:t>
                    </m:r>
                    <m:r>
                      <a:rPr lang="en-US" altLang="zh-CN" sz="1600" b="1" i="1">
                        <a:latin typeface="Cambria Math"/>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m:t>
                        </m:r>
                        <m:r>
                          <a:rPr lang="en-US" altLang="zh-CN" sz="1600" b="1" i="1">
                            <a:latin typeface="Cambria Math"/>
                          </a:rPr>
                          <m:t>𝟏</m:t>
                        </m:r>
                      </m:sup>
                    </m:sSup>
                    <m:r>
                      <a:rPr lang="en-US" altLang="zh-CN" sz="1600" b="1" i="1">
                        <a:latin typeface="Cambria Math"/>
                      </a:rPr>
                      <m:t>[</m:t>
                    </m:r>
                    <m:r>
                      <a:rPr lang="en-US" altLang="zh-CN" sz="1600" b="1" i="1" kern="0">
                        <a:effectLst/>
                        <a:latin typeface="Cambria Math"/>
                        <a:ea typeface="MS Gothic"/>
                        <a:cs typeface="MS Gothic"/>
                      </a:rPr>
                      <m:t>−</m:t>
                    </m:r>
                    <m:r>
                      <a:rPr lang="en-US" altLang="zh-CN" sz="1600" b="1" i="1" kern="0">
                        <a:effectLst/>
                        <a:latin typeface="Cambria Math"/>
                        <a:ea typeface="MS Gothic"/>
                        <a:cs typeface="MS Gothic"/>
                      </a:rPr>
                      <m:t>𝐗</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2</a:t>
                </a:r>
                <a14:m>
                  <m:oMath xmlns:m="http://schemas.openxmlformats.org/officeDocument/2006/math">
                    <m:r>
                      <a:rPr lang="en-US" altLang="zh-CN" sz="1600" b="1" i="1">
                        <a:latin typeface="Cambria Math"/>
                      </a:rPr>
                      <m:t>[−</m:t>
                    </m:r>
                    <m:r>
                      <a:rPr lang="en-US" altLang="zh-CN" sz="1600" b="1" i="1">
                        <a:latin typeface="Cambria Math"/>
                      </a:rPr>
                      <m:t>𝑿</m:t>
                    </m:r>
                    <m:sSub>
                      <m:sSubPr>
                        <m:ctrlPr>
                          <a:rPr lang="zh-CN" altLang="zh-CN" sz="1600" b="1" i="1" kern="0">
                            <a:effectLst/>
                            <a:latin typeface="Cambria Math"/>
                            <a:ea typeface="Cambria Math"/>
                          </a:rPr>
                        </m:ctrlPr>
                      </m:sSubPr>
                      <m:e>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，判断结果是否溢出</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indent="304800">
                  <a:lnSpc>
                    <a:spcPct val="123000"/>
                  </a:lnSpc>
                  <a:spcBef>
                    <a:spcPts val="600"/>
                  </a:spcBef>
                  <a:spcAft>
                    <a:spcPts val="0"/>
                  </a:spcAft>
                  <a:tabLst>
                    <a:tab pos="457200" algn="l"/>
                  </a:tabLs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  </a:t>
                </a:r>
                <a14:m>
                  <m:oMath xmlns:m="http://schemas.openxmlformats.org/officeDocument/2006/math">
                    <m:sSub>
                      <m:sSubPr>
                        <m:ctrlPr>
                          <a:rPr lang="zh-CN" altLang="zh-CN" sz="1600" b="1" i="1">
                            <a:latin typeface="Cambria Math"/>
                            <a:ea typeface="Cambria Math"/>
                          </a:rPr>
                        </m:ctrlPr>
                      </m:sSubPr>
                      <m:e>
                        <m:d>
                          <m:dPr>
                            <m:begChr m:val="["/>
                            <m:endChr m:val="]"/>
                            <m:ctrlPr>
                              <a:rPr lang="zh-CN" altLang="zh-CN" sz="1600" b="1" i="1">
                                <a:latin typeface="Cambria Math"/>
                                <a:ea typeface="Cambria Math"/>
                              </a:rPr>
                            </m:ctrlPr>
                          </m:dPr>
                          <m:e>
                            <m:r>
                              <a:rPr lang="en-US" altLang="zh-CN" sz="1600" b="1" i="1">
                                <a:latin typeface="Cambria Math"/>
                              </a:rPr>
                              <m:t>𝑿</m:t>
                            </m:r>
                          </m:e>
                        </m:d>
                      </m:e>
                      <m:sub>
                        <m:r>
                          <a:rPr lang="zh-CN" altLang="zh-CN" sz="1600" b="1">
                            <a:latin typeface="Cambria Math"/>
                          </a:rPr>
                          <m:t>原</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𝟏𝟏𝟎𝟏</m:t>
                    </m:r>
                    <m:r>
                      <a:rPr lang="en-US" altLang="zh-CN" sz="1600" b="1" i="1">
                        <a:latin typeface="Cambria Math"/>
                      </a:rPr>
                      <m:t>       </m:t>
                    </m:r>
                    <m:sSub>
                      <m:sSubPr>
                        <m:ctrlPr>
                          <a:rPr lang="zh-CN" altLang="zh-CN" sz="1600" b="1" i="1">
                            <a:latin typeface="Cambria Math"/>
                            <a:ea typeface="Cambria Math"/>
                          </a:rPr>
                        </m:ctrlPr>
                      </m:sSubPr>
                      <m:e>
                        <m:r>
                          <a:rPr lang="en-US" altLang="zh-CN" sz="1600" b="1">
                            <a:latin typeface="Cambria Math"/>
                          </a:rPr>
                          <m:t>  </m:t>
                        </m:r>
                        <m:d>
                          <m:dPr>
                            <m:begChr m:val="["/>
                            <m:endChr m:val="]"/>
                            <m:ctrlPr>
                              <a:rPr lang="zh-CN" altLang="zh-CN" sz="1600" b="1" i="1">
                                <a:latin typeface="Cambria Math"/>
                                <a:ea typeface="Cambria Math"/>
                              </a:rPr>
                            </m:ctrlPr>
                          </m:dPr>
                          <m:e>
                            <m:r>
                              <a:rPr lang="en-US" altLang="zh-CN" sz="1600" b="1" i="1">
                                <a:latin typeface="Cambria Math"/>
                              </a:rPr>
                              <m:t>𝑿</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𝟏𝟏𝟎𝟏</m:t>
                    </m:r>
                    <m:sSub>
                      <m:sSubPr>
                        <m:ctrlPr>
                          <a:rPr lang="zh-CN" altLang="zh-CN" sz="1600" b="1" i="1">
                            <a:latin typeface="Cambria Math"/>
                            <a:ea typeface="Cambria Math"/>
                          </a:rPr>
                        </m:ctrlPr>
                      </m:sSubPr>
                      <m:e>
                        <m:r>
                          <a:rPr lang="en-US" altLang="zh-CN" sz="1600" b="1">
                            <a:latin typeface="Cambria Math"/>
                          </a:rPr>
                          <m:t>          </m:t>
                        </m:r>
                        <m:d>
                          <m:dPr>
                            <m:begChr m:val="["/>
                            <m:endChr m:val="]"/>
                            <m:ctrlPr>
                              <a:rPr lang="zh-CN" altLang="zh-CN" sz="1600" b="1" i="1">
                                <a:latin typeface="Cambria Math"/>
                                <a:ea typeface="Cambria Math"/>
                              </a:rPr>
                            </m:ctrlPr>
                          </m:dPr>
                          <m:e>
                            <m:r>
                              <a:rPr lang="en-US" altLang="zh-CN" sz="1600" b="1" i="1">
                                <a:latin typeface="Cambria Math"/>
                              </a:rPr>
                              <m:t>−</m:t>
                            </m:r>
                            <m:r>
                              <a:rPr lang="en-US" altLang="zh-CN" sz="1600" b="1" i="1">
                                <a:latin typeface="Cambria Math"/>
                              </a:rPr>
                              <m:t>𝑿</m:t>
                            </m:r>
                          </m:e>
                        </m:d>
                      </m:e>
                      <m:sub>
                        <m:r>
                          <a:rPr lang="zh-CN" altLang="zh-CN" sz="1600" b="1">
                            <a:latin typeface="Cambria Math"/>
                          </a:rPr>
                          <m:t>补</m:t>
                        </m:r>
                      </m:sub>
                    </m:sSub>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𝟎𝟎𝟏𝟏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nSpc>
                    <a:spcPct val="123000"/>
                  </a:lnSpc>
                  <a:spcBef>
                    <a:spcPts val="600"/>
                  </a:spcBef>
                  <a:spcAft>
                    <a:spcPts val="0"/>
                  </a:spcAft>
                  <a:tabLst>
                    <a:tab pos="457200" algn="l"/>
                  </a:tabLs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b>
                      <m:sSubPr>
                        <m:ctrlPr>
                          <a:rPr lang="zh-CN" altLang="zh-CN" sz="1600" b="1" i="1">
                            <a:latin typeface="Cambria Math"/>
                            <a:ea typeface="Cambria Math"/>
                          </a:rPr>
                        </m:ctrlPr>
                      </m:sSubPr>
                      <m:e>
                        <m:r>
                          <a:rPr lang="en-US" altLang="zh-CN" sz="1600" b="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原</m:t>
                        </m:r>
                      </m:sub>
                    </m:sSub>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𝟏𝟎𝟏𝟏</m:t>
                    </m:r>
                    <m:r>
                      <a:rPr lang="en-US" altLang="zh-CN" sz="1600" b="1" i="1">
                        <a:latin typeface="Cambria Math"/>
                      </a:rPr>
                      <m:t>       </m:t>
                    </m:r>
                    <m:sSub>
                      <m:sSubPr>
                        <m:ctrlPr>
                          <a:rPr lang="zh-CN" altLang="zh-CN" sz="1600" b="1" i="1">
                            <a:latin typeface="Cambria Math"/>
                            <a:ea typeface="Cambria Math"/>
                          </a:rPr>
                        </m:ctrlPr>
                      </m:sSubPr>
                      <m:e>
                        <m:r>
                          <a:rPr lang="en-US" altLang="zh-CN" sz="1600" b="1">
                            <a:latin typeface="Cambria Math"/>
                          </a:rPr>
                          <m:t> </m:t>
                        </m:r>
                        <m:r>
                          <a:rPr lang="en-US" altLang="zh-CN" sz="1600" b="1" i="0" smtClean="0">
                            <a:latin typeface="Cambria Math"/>
                          </a:rPr>
                          <m:t> </m:t>
                        </m:r>
                        <m:r>
                          <a:rPr lang="en-US" altLang="zh-CN" sz="1600" b="1">
                            <a:latin typeface="Cambria Math"/>
                          </a:rPr>
                          <m:t> [</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𝟎𝟏𝟎𝟏</m:t>
                    </m:r>
                    <m:sSub>
                      <m:sSubPr>
                        <m:ctrlPr>
                          <a:rPr lang="zh-CN" altLang="zh-CN" sz="1600" b="1" i="1">
                            <a:latin typeface="Cambria Math"/>
                            <a:ea typeface="Cambria Math"/>
                          </a:rPr>
                        </m:ctrlPr>
                      </m:sSubPr>
                      <m:e>
                        <m:r>
                          <a:rPr lang="en-US" altLang="zh-CN" sz="1600" b="1">
                            <a:latin typeface="Cambria Math"/>
                          </a:rPr>
                          <m:t>          [</m:t>
                        </m:r>
                        <m:r>
                          <a:rPr lang="en-US" altLang="zh-CN" sz="1600" b="1" i="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𝟏𝟎𝟏𝟏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gn="just">
                  <a:lnSpc>
                    <a:spcPct val="123000"/>
                  </a:lnSpc>
                  <a:spcBef>
                    <a:spcPts val="600"/>
                  </a:spcBef>
                  <a:spcAft>
                    <a:spcPts val="0"/>
                  </a:spcAft>
                  <a:tabLst>
                    <a:tab pos="457200" algn="l"/>
                  </a:tabLs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2)  </a:t>
                </a:r>
                <a14:m>
                  <m:oMath xmlns:m="http://schemas.openxmlformats.org/officeDocument/2006/math">
                    <m:r>
                      <a:rPr lang="en-US" altLang="zh-CN" sz="1600" b="1" i="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𝒀</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𝟎𝟎</m:t>
                    </m:r>
                    <m:r>
                      <a:rPr lang="en-US" altLang="zh-CN" sz="1600" b="1" i="1">
                        <a:latin typeface="Cambria Math"/>
                      </a:rPr>
                      <m:t>.</m:t>
                    </m:r>
                    <m:r>
                      <a:rPr lang="en-US" altLang="zh-CN" sz="1600" b="1" i="1">
                        <a:latin typeface="Cambria Math"/>
                      </a:rPr>
                      <m:t>𝟏𝟏𝟎𝟏</m:t>
                    </m:r>
                    <m:r>
                      <a:rPr lang="en-US" altLang="zh-CN" sz="1600" b="1" i="1">
                        <a:latin typeface="Cambria Math"/>
                      </a:rPr>
                      <m:t>+</m:t>
                    </m:r>
                    <m:r>
                      <a:rPr lang="en-US" altLang="zh-CN" sz="1600" b="1" i="1">
                        <a:latin typeface="Cambria Math"/>
                      </a:rPr>
                      <m:t>𝟏𝟏</m:t>
                    </m:r>
                    <m:r>
                      <a:rPr lang="en-US" altLang="zh-CN" sz="1600" b="1" i="1">
                        <a:latin typeface="Cambria Math"/>
                      </a:rPr>
                      <m:t>.</m:t>
                    </m:r>
                    <m:r>
                      <a:rPr lang="en-US" altLang="zh-CN" sz="1600" b="1" i="1">
                        <a:latin typeface="Cambria Math"/>
                      </a:rPr>
                      <m:t>𝟎𝟏𝟎𝟏</m:t>
                    </m:r>
                    <m:r>
                      <a:rPr lang="en-US" altLang="zh-CN" sz="1600" b="1" i="1">
                        <a:latin typeface="Cambria Math"/>
                      </a:rPr>
                      <m:t>=</m:t>
                    </m:r>
                    <m:r>
                      <a:rPr lang="en-US" altLang="zh-CN" sz="1600" b="1" i="1">
                        <a:latin typeface="Cambria Math"/>
                      </a:rPr>
                      <m:t>𝟎𝟎</m:t>
                    </m:r>
                    <m:r>
                      <a:rPr lang="en-US" altLang="zh-CN" sz="1600" b="1" i="1">
                        <a:latin typeface="Cambria Math"/>
                      </a:rPr>
                      <m:t>.</m:t>
                    </m:r>
                    <m:r>
                      <a:rPr lang="en-US" altLang="zh-CN" sz="1600" b="1" i="1">
                        <a:latin typeface="Cambria Math"/>
                      </a:rPr>
                      <m:t>𝟎𝟎𝟏𝟎</m:t>
                    </m:r>
                  </m:oMath>
                </a14:m>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kern="100" dirty="0" smtClean="0">
                    <a:latin typeface="Times New Roman" panose="02020603050405020304" pitchFamily="18" charset="0"/>
                    <a:ea typeface="楷体" panose="02010609060101010101" pitchFamily="49" charset="-122"/>
                    <a:cs typeface="Times New Roman" panose="02020603050405020304" pitchFamily="18" charset="0"/>
                  </a:rPr>
                  <a:t>无</a:t>
                </a:r>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溢出</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gn="just">
                  <a:lnSpc>
                    <a:spcPct val="123000"/>
                  </a:lnSpc>
                  <a:spcBef>
                    <a:spcPts val="600"/>
                  </a:spcBef>
                  <a:spcAft>
                    <a:spcPts val="0"/>
                  </a:spcAft>
                  <a:tabLst>
                    <a:tab pos="457200" algn="l"/>
                  </a:tabLst>
                </a:pP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1600" b="1" i="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𝒀</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𝟎𝟎</m:t>
                    </m:r>
                    <m:r>
                      <a:rPr lang="en-US" altLang="zh-CN" sz="1600" b="1" i="1">
                        <a:latin typeface="Cambria Math"/>
                      </a:rPr>
                      <m:t>.</m:t>
                    </m:r>
                    <m:r>
                      <a:rPr lang="en-US" altLang="zh-CN" sz="1600" b="1" i="1">
                        <a:latin typeface="Cambria Math"/>
                      </a:rPr>
                      <m:t>𝟏𝟏𝟎𝟏</m:t>
                    </m:r>
                    <m:r>
                      <a:rPr lang="en-US" altLang="zh-CN" sz="1600" b="1" i="1">
                        <a:latin typeface="Cambria Math"/>
                      </a:rPr>
                      <m:t>+</m:t>
                    </m:r>
                    <m:r>
                      <a:rPr lang="en-US" altLang="zh-CN" sz="1600" b="1" i="1">
                        <a:latin typeface="Cambria Math"/>
                      </a:rPr>
                      <m:t>𝟎𝟎</m:t>
                    </m:r>
                    <m:r>
                      <a:rPr lang="en-US" altLang="zh-CN" sz="1600" b="1" i="1">
                        <a:latin typeface="Cambria Math"/>
                      </a:rPr>
                      <m:t>.</m:t>
                    </m:r>
                    <m:r>
                      <a:rPr lang="en-US" altLang="zh-CN" sz="1600" b="1" i="1">
                        <a:latin typeface="Cambria Math"/>
                      </a:rPr>
                      <m:t>𝟏𝟎𝟏𝟏</m:t>
                    </m:r>
                    <m:r>
                      <a:rPr lang="en-US" altLang="zh-CN" sz="1600" b="1" i="1">
                        <a:latin typeface="Cambria Math"/>
                      </a:rPr>
                      <m:t>=</m:t>
                    </m:r>
                    <m:r>
                      <a:rPr lang="en-US" altLang="zh-CN" sz="1600" b="1" i="1">
                        <a:latin typeface="Cambria Math"/>
                      </a:rPr>
                      <m:t>𝟎𝟏</m:t>
                    </m:r>
                    <m:r>
                      <a:rPr lang="en-US" altLang="zh-CN" sz="1600" b="1" i="1">
                        <a:latin typeface="Cambria Math"/>
                      </a:rPr>
                      <m:t>.</m:t>
                    </m:r>
                    <m:r>
                      <a:rPr lang="en-US" altLang="zh-CN" sz="1600" b="1" i="1">
                        <a:latin typeface="Cambria Math"/>
                      </a:rPr>
                      <m:t>𝟏𝟎𝟎𝟎</m:t>
                    </m:r>
                  </m:oMath>
                </a14:m>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kern="100" dirty="0" smtClean="0">
                    <a:latin typeface="Times New Roman" panose="02020603050405020304" pitchFamily="18" charset="0"/>
                    <a:ea typeface="楷体" panose="02010609060101010101" pitchFamily="49" charset="-122"/>
                    <a:cs typeface="Times New Roman" panose="02020603050405020304" pitchFamily="18" charset="0"/>
                  </a:rPr>
                  <a:t>上</a:t>
                </a:r>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溢</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gn="just">
                  <a:lnSpc>
                    <a:spcPct val="123000"/>
                  </a:lnSpc>
                  <a:spcBef>
                    <a:spcPts val="600"/>
                  </a:spcBef>
                  <a:spcAft>
                    <a:spcPts val="0"/>
                  </a:spcAft>
                  <a:tabLst>
                    <a:tab pos="457200" algn="l"/>
                  </a:tabLs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3)  </a:t>
                </a:r>
                <a14:m>
                  <m:oMath xmlns:m="http://schemas.openxmlformats.org/officeDocument/2006/math">
                    <m:sSup>
                      <m:sSupPr>
                        <m:ctrlPr>
                          <a:rPr lang="zh-CN" altLang="zh-CN" sz="1600" b="1" i="1">
                            <a:latin typeface="Cambria Math"/>
                            <a:ea typeface="Cambria Math"/>
                          </a:rPr>
                        </m:ctrlPr>
                      </m:sSupPr>
                      <m:e>
                        <m:r>
                          <a:rPr lang="en-US" altLang="zh-CN" sz="1600" b="1" i="1">
                            <a:latin typeface="Cambria Math"/>
                          </a:rPr>
                          <m:t>𝟐</m:t>
                        </m:r>
                      </m:e>
                      <m:sup>
                        <m:r>
                          <a:rPr lang="en-US" altLang="zh-CN" sz="1600" b="1" i="1">
                            <a:latin typeface="Cambria Math"/>
                          </a:rPr>
                          <m:t>−</m:t>
                        </m:r>
                        <m:r>
                          <a:rPr lang="en-US" altLang="zh-CN" sz="1600" b="1" i="1">
                            <a:latin typeface="Cambria Math"/>
                          </a:rPr>
                          <m:t>𝟏</m:t>
                        </m:r>
                      </m:sup>
                    </m:sSup>
                    <m:r>
                      <a:rPr lang="en-US" altLang="zh-CN" sz="1600" b="1">
                        <a:latin typeface="Cambria Math"/>
                      </a:rPr>
                      <m:t> </m:t>
                    </m:r>
                    <m:r>
                      <a:rPr lang="en-US" altLang="zh-CN" sz="1600" b="1" i="1">
                        <a:latin typeface="Cambria Math"/>
                      </a:rPr>
                      <m:t>[</m:t>
                    </m:r>
                    <m:r>
                      <a:rPr lang="en-US" altLang="zh-CN" sz="1600" b="1" i="1">
                        <a:latin typeface="Cambria Math"/>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𝟎𝟏𝟏𝟎</m:t>
                    </m:r>
                    <m:r>
                      <a:rPr lang="en-US" altLang="zh-CN" sz="1600" b="1" i="1">
                        <a:latin typeface="Cambria Math"/>
                      </a:rPr>
                      <m:t>           </m:t>
                    </m:r>
                    <m:r>
                      <a:rPr lang="en-US" altLang="zh-CN" sz="1600" b="1" i="1" smtClean="0">
                        <a:latin typeface="Cambria Math"/>
                      </a:rPr>
                      <m:t>𝟐</m:t>
                    </m:r>
                    <m:r>
                      <a:rPr lang="en-US" altLang="zh-CN" sz="1600" b="1" i="1" smtClean="0">
                        <a:latin typeface="Cambria Math"/>
                      </a:rPr>
                      <m:t> [</m:t>
                    </m:r>
                    <m:r>
                      <a:rPr lang="en-US" altLang="zh-CN" sz="1600" b="1" i="1">
                        <a:latin typeface="Cambria Math"/>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𝟏𝟎𝟏𝟎</m:t>
                    </m:r>
                    <m:r>
                      <a:rPr lang="en-US" altLang="zh-CN" sz="1600" b="1" i="1">
                        <a:latin typeface="Cambria Math"/>
                      </a:rPr>
                      <m:t>  </m:t>
                    </m:r>
                    <m:r>
                      <a:rPr lang="en-US" altLang="zh-CN" sz="1600" b="1">
                        <a:latin typeface="Cambria Math"/>
                      </a:rPr>
                      <m:t> </m:t>
                    </m:r>
                  </m:oMath>
                </a14:m>
                <a:r>
                  <a:rPr lang="en-US" altLang="zh-CN" sz="1600" b="1"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符号位改变，溢出</a:t>
                </a:r>
                <a:r>
                  <a:rPr lang="en-US" altLang="zh-CN" sz="1600" b="1"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gn="just">
                  <a:lnSpc>
                    <a:spcPct val="123000"/>
                  </a:lnSpc>
                  <a:spcBef>
                    <a:spcPts val="600"/>
                  </a:spcBef>
                  <a:spcAft>
                    <a:spcPts val="0"/>
                  </a:spcAft>
                  <a:tabLst>
                    <a:tab pos="457200" algn="l"/>
                  </a:tabLst>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sSup>
                      <m:sSupPr>
                        <m:ctrlPr>
                          <a:rPr lang="zh-CN" altLang="zh-CN" sz="1600" b="1" i="1">
                            <a:latin typeface="Cambria Math"/>
                            <a:ea typeface="Cambria Math"/>
                          </a:rPr>
                        </m:ctrlPr>
                      </m:sSupPr>
                      <m:e>
                        <m:r>
                          <a:rPr lang="en-US" altLang="zh-CN" sz="1600" b="1" i="1">
                            <a:latin typeface="Cambria Math"/>
                          </a:rPr>
                          <m:t>𝟐</m:t>
                        </m:r>
                      </m:e>
                      <m:sup>
                        <m:r>
                          <a:rPr lang="en-US" altLang="zh-CN" sz="1600" b="1" i="1">
                            <a:latin typeface="Cambria Math"/>
                          </a:rPr>
                          <m:t>−</m:t>
                        </m:r>
                        <m:r>
                          <a:rPr lang="en-US" altLang="zh-CN" sz="1600" b="1" i="1">
                            <a:latin typeface="Cambria Math"/>
                          </a:rPr>
                          <m:t>𝟏</m:t>
                        </m:r>
                      </m:sup>
                    </m:sSup>
                    <m:r>
                      <a:rPr lang="en-US" altLang="zh-CN" sz="1600" b="1" i="1">
                        <a:latin typeface="Cambria Math"/>
                      </a:rPr>
                      <m:t>[</m:t>
                    </m:r>
                    <m:r>
                      <a:rPr lang="en-US" altLang="zh-CN" sz="1600" b="1" i="1">
                        <a:latin typeface="Cambria Math"/>
                        <a:ea typeface="MS Gothic"/>
                        <a:cs typeface="MS Gothic"/>
                      </a:rPr>
                      <m:t>−</m:t>
                    </m:r>
                    <m:r>
                      <a:rPr lang="en-US" altLang="zh-CN" sz="1600" b="1" i="1">
                        <a:latin typeface="Cambria Math"/>
                        <a:ea typeface="MS Gothic"/>
                        <a:cs typeface="MS Gothic"/>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𝟏𝟎𝟎𝟏</m:t>
                    </m:r>
                    <m:r>
                      <a:rPr lang="en-US" altLang="zh-CN" sz="1600" b="1" i="1">
                        <a:latin typeface="Cambria Math"/>
                      </a:rPr>
                      <m:t>       </m:t>
                    </m:r>
                    <m:r>
                      <a:rPr lang="en-US" altLang="zh-CN" sz="1600" b="1" i="1">
                        <a:latin typeface="Cambria Math"/>
                      </a:rPr>
                      <m:t>𝟐</m:t>
                    </m:r>
                    <m:r>
                      <a:rPr lang="en-US" altLang="zh-CN" sz="1600" b="1" i="1">
                        <a:latin typeface="Cambria Math"/>
                      </a:rPr>
                      <m:t>[−</m:t>
                    </m:r>
                    <m:r>
                      <a:rPr lang="en-US" altLang="zh-CN" sz="1600" b="1" i="1">
                        <a:latin typeface="Cambria Math"/>
                      </a:rPr>
                      <m:t>𝑿</m:t>
                    </m:r>
                    <m:sSub>
                      <m:sSubPr>
                        <m:ctrlPr>
                          <a:rPr lang="zh-CN" altLang="zh-CN" sz="1600" b="1" i="1">
                            <a:latin typeface="Cambria Math"/>
                            <a:ea typeface="Cambria Math"/>
                          </a:rPr>
                        </m:ctrlPr>
                      </m:sSubPr>
                      <m:e>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𝟎𝟏𝟏𝟎</m:t>
                    </m:r>
                  </m:oMath>
                </a14:m>
                <a:r>
                  <a:rPr lang="en-US" altLang="zh-CN" sz="1600" b="1" kern="100" dirty="0">
                    <a:latin typeface="Times New Roman" panose="02020603050405020304" pitchFamily="18" charset="0"/>
                    <a:ea typeface="楷体" panose="02010609060101010101" pitchFamily="49" charset="-122"/>
                    <a:cs typeface="Times New Roman" panose="02020603050405020304" pitchFamily="18" charset="0"/>
                  </a:rPr>
                  <a:t>    ( </a:t>
                </a:r>
                <a:r>
                  <a:rPr lang="zh-CN" altLang="en-US" sz="1600" b="1" kern="100" dirty="0">
                    <a:latin typeface="Times New Roman" panose="02020603050405020304" pitchFamily="18" charset="0"/>
                    <a:ea typeface="楷体" panose="02010609060101010101" pitchFamily="49" charset="-122"/>
                    <a:cs typeface="Times New Roman" panose="02020603050405020304" pitchFamily="18" charset="0"/>
                  </a:rPr>
                  <a:t>符号位改变，溢出</a:t>
                </a:r>
                <a:r>
                  <a:rPr lang="en-US" altLang="zh-CN" sz="1600" b="1" kern="1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indent="304800">
                  <a:lnSpc>
                    <a:spcPct val="125000"/>
                  </a:lnSpc>
                  <a:spcBef>
                    <a:spcPts val="600"/>
                  </a:spcBef>
                  <a:spcAft>
                    <a:spcPts val="0"/>
                  </a:spcAft>
                  <a:tabLst>
                    <a:tab pos="457200" algn="l"/>
                  </a:tabLst>
                </a:pPr>
                <a:endParaRPr lang="zh-CN" altLang="zh-CN" sz="1800" b="1" kern="100" dirty="0">
                  <a:latin typeface="Times New Roman"/>
                </a:endParaRPr>
              </a:p>
              <a:p>
                <a:pPr eaLnBrk="1" hangingPunct="1">
                  <a:lnSpc>
                    <a:spcPct val="120000"/>
                  </a:lnSpc>
                  <a:defRPr/>
                </a:pPr>
                <a:endParaRPr lang="en-US" altLang="zh-CN" sz="2000" b="1" dirty="0" smtClean="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942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48</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25000"/>
                  </a:lnSpc>
                  <a:spcBef>
                    <a:spcPts val="600"/>
                  </a:spcBef>
                  <a:spcAft>
                    <a:spcPts val="0"/>
                  </a:spcAft>
                </a:pPr>
                <a:r>
                  <a:rPr lang="zh-CN" altLang="zh-CN" sz="1600" b="1" dirty="0" smtClean="0">
                    <a:latin typeface="Times New Roman" pitchFamily="18" charset="0"/>
                    <a:ea typeface="楷体" panose="02010609060101010101" pitchFamily="49" charset="-122"/>
                    <a:cs typeface="Times New Roman" pitchFamily="18" charset="0"/>
                  </a:rPr>
                  <a:t>已知</a:t>
                </a:r>
                <a:r>
                  <a:rPr lang="zh-CN" altLang="zh-CN" sz="1600" b="1" dirty="0">
                    <a:latin typeface="Times New Roman" pitchFamily="18" charset="0"/>
                    <a:ea typeface="楷体" panose="02010609060101010101" pitchFamily="49" charset="-122"/>
                    <a:cs typeface="Times New Roman" pitchFamily="18" charset="0"/>
                  </a:rPr>
                  <a:t>浮点数 </a:t>
                </a:r>
                <a14:m>
                  <m:oMath xmlns:m="http://schemas.openxmlformats.org/officeDocument/2006/math">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𝟏𝟎𝟎</m:t>
                    </m:r>
                    <m:r>
                      <a:rPr lang="en-US" altLang="zh-CN" sz="1600" b="1">
                        <a:latin typeface="Cambria Math"/>
                        <a:ea typeface="楷体" panose="02010609060101010101" pitchFamily="49" charset="-122"/>
                        <a:cs typeface="Times New Roman" panose="02020603050405020304" pitchFamily="18" charset="0"/>
                      </a:rPr>
                      <m:t> </m:t>
                    </m:r>
                    <m:r>
                      <a:rPr lang="en-US" altLang="zh-CN" sz="1600" b="1" i="1">
                        <a:latin typeface="Cambria Math"/>
                        <a:ea typeface="楷体" panose="02010609060101010101" pitchFamily="49" charset="-122"/>
                        <a:cs typeface="Times New Roman" panose="02020603050405020304" pitchFamily="18" charset="0"/>
                      </a:rPr>
                      <m:t>𝟏𝟎𝟏</m:t>
                    </m:r>
                    <m:r>
                      <a:rPr lang="en-US" altLang="zh-CN" sz="1600" b="1">
                        <a:latin typeface="Cambria Math"/>
                        <a:ea typeface="楷体" panose="02010609060101010101" pitchFamily="49" charset="-122"/>
                        <a:cs typeface="Times New Roman" panose="02020603050405020304" pitchFamily="18" charset="0"/>
                      </a:rPr>
                      <m:t>×</m:t>
                    </m:r>
                    <m:sSup>
                      <m:sSupPr>
                        <m:ctrlPr>
                          <a:rPr lang="zh-CN" altLang="zh-CN" sz="1600" b="1" i="1">
                            <a:latin typeface="Cambria Math"/>
                            <a:ea typeface="楷体" panose="02010609060101010101" pitchFamily="49" charset="-122"/>
                            <a:cs typeface="Times New Roman" panose="02020603050405020304" pitchFamily="18" charset="0"/>
                          </a:rPr>
                        </m:ctrlPr>
                      </m:sSupPr>
                      <m:e>
                        <m:r>
                          <a:rPr lang="en-US" altLang="zh-CN" sz="1600" b="1" i="1">
                            <a:latin typeface="Cambria Math"/>
                            <a:ea typeface="楷体" panose="02010609060101010101" pitchFamily="49" charset="-122"/>
                            <a:cs typeface="Times New Roman" panose="02020603050405020304" pitchFamily="18" charset="0"/>
                          </a:rPr>
                          <m:t>𝟐</m:t>
                        </m:r>
                      </m:e>
                      <m:sup>
                        <m:r>
                          <a:rPr lang="en-US" altLang="zh-CN" sz="1600" b="1" i="1" smtClean="0">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𝟏𝟎𝟏</m:t>
                        </m:r>
                      </m:sup>
                    </m:sSup>
                    <m:r>
                      <a:rPr lang="en-US" altLang="zh-CN" sz="1600" b="1">
                        <a:latin typeface="Cambria Math"/>
                        <a:ea typeface="楷体" panose="02010609060101010101" pitchFamily="49" charset="-122"/>
                        <a:cs typeface="Times New Roman" panose="02020603050405020304" pitchFamily="18" charset="0"/>
                      </a:rPr>
                      <m:t> </m:t>
                    </m:r>
                    <m:r>
                      <a:rPr lang="zh-CN"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𝟎𝟎𝟏</m:t>
                    </m:r>
                    <m:r>
                      <a:rPr lang="en-US" altLang="zh-CN" sz="1600" b="1">
                        <a:latin typeface="Cambria Math"/>
                        <a:ea typeface="楷体" panose="02010609060101010101" pitchFamily="49" charset="-122"/>
                        <a:cs typeface="Times New Roman" panose="02020603050405020304" pitchFamily="18" charset="0"/>
                      </a:rPr>
                      <m:t> </m:t>
                    </m:r>
                    <m:r>
                      <a:rPr lang="en-US" altLang="zh-CN" sz="1600" b="1" i="1">
                        <a:latin typeface="Cambria Math"/>
                        <a:ea typeface="楷体" panose="02010609060101010101" pitchFamily="49" charset="-122"/>
                        <a:cs typeface="Times New Roman" panose="02020603050405020304" pitchFamily="18" charset="0"/>
                      </a:rPr>
                      <m:t>𝟏𝟏𝟏</m:t>
                    </m:r>
                    <m:r>
                      <a:rPr lang="en-US" altLang="zh-CN" sz="1600" b="1">
                        <a:latin typeface="Cambria Math"/>
                        <a:ea typeface="楷体" panose="02010609060101010101" pitchFamily="49" charset="-122"/>
                        <a:cs typeface="Times New Roman" panose="02020603050405020304" pitchFamily="18" charset="0"/>
                      </a:rPr>
                      <m:t>×</m:t>
                    </m:r>
                    <m:sSup>
                      <m:sSupPr>
                        <m:ctrlPr>
                          <a:rPr lang="zh-CN" altLang="zh-CN" sz="1600" b="1" i="1">
                            <a:latin typeface="Cambria Math"/>
                            <a:ea typeface="楷体" panose="02010609060101010101" pitchFamily="49" charset="-122"/>
                            <a:cs typeface="Times New Roman" panose="02020603050405020304" pitchFamily="18" charset="0"/>
                          </a:rPr>
                        </m:ctrlPr>
                      </m:sSupPr>
                      <m:e>
                        <m:r>
                          <a:rPr lang="en-US" altLang="zh-CN" sz="1600" b="1" i="1">
                            <a:latin typeface="Cambria Math"/>
                            <a:ea typeface="楷体" panose="02010609060101010101" pitchFamily="49" charset="-122"/>
                            <a:cs typeface="Times New Roman" panose="02020603050405020304" pitchFamily="18" charset="0"/>
                          </a:rPr>
                          <m:t>𝟐</m:t>
                        </m:r>
                      </m:e>
                      <m:sup>
                        <m:r>
                          <a:rPr lang="en-US" altLang="zh-CN" sz="1600" b="1" i="1" smtClean="0">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𝟏𝟎𝟎</m:t>
                        </m:r>
                      </m:sup>
                    </m:sSup>
                  </m:oMath>
                </a14:m>
                <a:r>
                  <a:rPr lang="zh-CN" altLang="zh-CN" sz="1600" b="1" dirty="0" smtClean="0">
                    <a:latin typeface="Times New Roman" pitchFamily="18" charset="0"/>
                    <a:ea typeface="楷体" panose="02010609060101010101" pitchFamily="49" charset="-122"/>
                    <a:cs typeface="Times New Roman" pitchFamily="18" charset="0"/>
                  </a:rPr>
                  <a:t>，</a:t>
                </a:r>
                <a:r>
                  <a:rPr lang="en-US" altLang="zh-CN" sz="1600" b="1" dirty="0" smtClean="0">
                    <a:latin typeface="Times New Roman" pitchFamily="18" charset="0"/>
                    <a:ea typeface="楷体" panose="02010609060101010101" pitchFamily="49" charset="-122"/>
                    <a:cs typeface="Times New Roman" pitchFamily="18" charset="0"/>
                  </a:rPr>
                  <a:t> </a:t>
                </a:r>
                <a:r>
                  <a:rPr lang="zh-CN" altLang="en-US" sz="1600" b="1" dirty="0" smtClean="0">
                    <a:latin typeface="Times New Roman" pitchFamily="18" charset="0"/>
                    <a:ea typeface="楷体" panose="02010609060101010101" pitchFamily="49" charset="-122"/>
                    <a:cs typeface="Times New Roman" pitchFamily="18" charset="0"/>
                  </a:rPr>
                  <a:t>假设阶码的数值</a:t>
                </a:r>
                <a:r>
                  <a:rPr lang="zh-CN" altLang="en-US" sz="1600" b="1" dirty="0">
                    <a:latin typeface="Times New Roman" pitchFamily="18" charset="0"/>
                    <a:ea typeface="楷体" panose="02010609060101010101" pitchFamily="49" charset="-122"/>
                    <a:cs typeface="Times New Roman" pitchFamily="18" charset="0"/>
                  </a:rPr>
                  <a:t>部分取</a:t>
                </a:r>
                <a:r>
                  <a:rPr lang="en-US" altLang="zh-CN" sz="1600" b="1" dirty="0">
                    <a:latin typeface="Times New Roman" pitchFamily="18" charset="0"/>
                    <a:ea typeface="楷体" panose="02010609060101010101" pitchFamily="49" charset="-122"/>
                    <a:cs typeface="Times New Roman" pitchFamily="18" charset="0"/>
                  </a:rPr>
                  <a:t>3</a:t>
                </a:r>
                <a:r>
                  <a:rPr lang="zh-CN" altLang="en-US" sz="1600" b="1" dirty="0">
                    <a:latin typeface="Times New Roman" pitchFamily="18" charset="0"/>
                    <a:ea typeface="楷体" panose="02010609060101010101" pitchFamily="49" charset="-122"/>
                    <a:cs typeface="Times New Roman" pitchFamily="18" charset="0"/>
                  </a:rPr>
                  <a:t>位，尾数</a:t>
                </a:r>
                <a:r>
                  <a:rPr lang="zh-CN" altLang="en-US" sz="1600" b="1" dirty="0" smtClean="0">
                    <a:latin typeface="Times New Roman" pitchFamily="18" charset="0"/>
                    <a:ea typeface="楷体" panose="02010609060101010101" pitchFamily="49" charset="-122"/>
                    <a:cs typeface="Times New Roman" pitchFamily="18" charset="0"/>
                  </a:rPr>
                  <a:t>的数值</a:t>
                </a:r>
                <a:r>
                  <a:rPr lang="zh-CN" altLang="en-US" sz="1600" b="1" dirty="0">
                    <a:latin typeface="Times New Roman" pitchFamily="18" charset="0"/>
                    <a:ea typeface="楷体" panose="02010609060101010101" pitchFamily="49" charset="-122"/>
                    <a:cs typeface="Times New Roman" pitchFamily="18" charset="0"/>
                  </a:rPr>
                  <a:t>部分取</a:t>
                </a:r>
                <a:r>
                  <a:rPr lang="en-US" altLang="zh-CN" sz="1600" b="1" dirty="0">
                    <a:latin typeface="Times New Roman" pitchFamily="18" charset="0"/>
                    <a:ea typeface="楷体" panose="02010609060101010101" pitchFamily="49" charset="-122"/>
                    <a:cs typeface="Times New Roman" pitchFamily="18" charset="0"/>
                  </a:rPr>
                  <a:t>6</a:t>
                </a:r>
                <a:r>
                  <a:rPr lang="zh-CN" altLang="en-US" sz="1600" b="1" dirty="0" smtClean="0">
                    <a:latin typeface="Times New Roman" pitchFamily="18" charset="0"/>
                    <a:ea typeface="楷体" panose="02010609060101010101" pitchFamily="49" charset="-122"/>
                    <a:cs typeface="Times New Roman" pitchFamily="18" charset="0"/>
                  </a:rPr>
                  <a:t>位，</a:t>
                </a:r>
                <a:r>
                  <a:rPr lang="zh-CN" altLang="zh-CN" sz="1600" b="1" dirty="0" smtClean="0">
                    <a:latin typeface="Times New Roman" pitchFamily="18" charset="0"/>
                    <a:ea typeface="楷体" panose="02010609060101010101" pitchFamily="49" charset="-122"/>
                    <a:cs typeface="Times New Roman" pitchFamily="18" charset="0"/>
                  </a:rPr>
                  <a:t>计算</a:t>
                </a:r>
                <a14:m>
                  <m:oMath xmlns:m="http://schemas.openxmlformats.org/officeDocument/2006/math">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sSub>
                      <m:sSubPr>
                        <m:ctrlPr>
                          <a:rPr lang="zh-CN" altLang="zh-CN" sz="1600" b="1" i="1">
                            <a:latin typeface="Cambria Math"/>
                            <a:ea typeface="楷体" panose="02010609060101010101" pitchFamily="49" charset="-122"/>
                            <a:cs typeface="Times New Roman" panose="02020603050405020304" pitchFamily="18" charset="0"/>
                          </a:rPr>
                        </m:ctrlPr>
                      </m:sSubPr>
                      <m:e>
                        <m:r>
                          <a:rPr lang="en-US" altLang="zh-CN" sz="1600" b="1">
                            <a:latin typeface="Cambria Math"/>
                            <a:ea typeface="楷体" panose="02010609060101010101" pitchFamily="49" charset="-122"/>
                            <a:cs typeface="Times New Roman" panose="02020603050405020304" pitchFamily="18" charset="0"/>
                          </a:rPr>
                          <m:t>]</m:t>
                        </m:r>
                      </m:e>
                      <m:sub>
                        <m:r>
                          <a:rPr lang="zh-CN" altLang="zh-CN" sz="1600" b="1">
                            <a:latin typeface="Cambria Math"/>
                            <a:ea typeface="楷体" panose="02010609060101010101" pitchFamily="49" charset="-122"/>
                            <a:cs typeface="Times New Roman" panose="02020603050405020304" pitchFamily="18" charset="0"/>
                          </a:rPr>
                          <m:t>补</m:t>
                        </m:r>
                      </m:sub>
                    </m:sSub>
                    <m:r>
                      <a:rPr lang="zh-CN" altLang="zh-CN" sz="1600" b="1">
                        <a:latin typeface="Cambria Math"/>
                        <a:ea typeface="楷体" panose="02010609060101010101" pitchFamily="49" charset="-122"/>
                        <a:cs typeface="Times New Roman" panose="02020603050405020304" pitchFamily="18" charset="0"/>
                      </a:rPr>
                      <m:t>和</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sSub>
                      <m:sSubPr>
                        <m:ctrlPr>
                          <a:rPr lang="zh-CN" altLang="zh-CN" sz="1600" b="1" i="1">
                            <a:latin typeface="Cambria Math"/>
                            <a:ea typeface="楷体" panose="02010609060101010101" pitchFamily="49" charset="-122"/>
                            <a:cs typeface="Times New Roman" panose="02020603050405020304" pitchFamily="18" charset="0"/>
                          </a:rPr>
                        </m:ctrlPr>
                      </m:sSubPr>
                      <m:e>
                        <m:r>
                          <a:rPr lang="en-US" altLang="zh-CN" sz="1600" b="1">
                            <a:latin typeface="Cambria Math"/>
                            <a:ea typeface="楷体" panose="02010609060101010101" pitchFamily="49" charset="-122"/>
                            <a:cs typeface="Times New Roman" panose="02020603050405020304" pitchFamily="18" charset="0"/>
                          </a:rPr>
                          <m:t>]</m:t>
                        </m:r>
                      </m:e>
                      <m:sub>
                        <m:r>
                          <a:rPr lang="zh-CN" altLang="zh-CN" sz="1600" b="1">
                            <a:latin typeface="Cambria Math"/>
                            <a:ea typeface="楷体" panose="02010609060101010101" pitchFamily="49" charset="-122"/>
                            <a:cs typeface="Times New Roman" panose="02020603050405020304" pitchFamily="18" charset="0"/>
                          </a:rPr>
                          <m:t>补</m:t>
                        </m:r>
                      </m:sub>
                    </m:sSub>
                  </m:oMath>
                </a14:m>
                <a:endParaRPr lang="zh-CN"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浮点数</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X</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均采用补码表示：</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a:latin typeface="Cambria Math"/>
                              </a:rPr>
                              <m:t>𝑿</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𝟏𝟏𝟎</m:t>
                    </m:r>
                    <m:r>
                      <a:rPr lang="en-US" altLang="zh-CN" sz="1600" b="1" i="1">
                        <a:latin typeface="Cambria Math"/>
                      </a:rPr>
                      <m:t> </m:t>
                    </m:r>
                    <m:r>
                      <a:rPr lang="en-US" altLang="zh-CN" sz="1600" b="1" i="1">
                        <a:latin typeface="Cambria Math"/>
                      </a:rPr>
                      <m:t>𝟎𝟎𝟏</m:t>
                    </m:r>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kern="0">
                                <a:effectLst/>
                                <a:latin typeface="Cambria Math"/>
                                <a:ea typeface="MS Gothic"/>
                              </a:rPr>
                              <m:t>−</m:t>
                            </m:r>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𝟎</m:t>
                    </m:r>
                    <m:r>
                      <a:rPr lang="en-US" altLang="zh-CN" sz="1600" b="1" i="1">
                        <a:latin typeface="Cambria Math"/>
                      </a:rPr>
                      <m:t>.</m:t>
                    </m:r>
                    <m:r>
                      <a:rPr lang="en-US" altLang="zh-CN" sz="1600" b="1" i="1">
                        <a:latin typeface="Cambria Math"/>
                      </a:rPr>
                      <m:t>𝟎𝟎𝟏</m:t>
                    </m:r>
                    <m:r>
                      <a:rPr lang="en-US" altLang="zh-CN" sz="1600" b="1" i="1">
                        <a:latin typeface="Cambria Math"/>
                      </a:rPr>
                      <m:t> </m:t>
                    </m:r>
                    <m:r>
                      <a:rPr lang="en-US" altLang="zh-CN" sz="1600" b="1" i="1">
                        <a:latin typeface="Cambria Math"/>
                      </a:rPr>
                      <m:t>𝟏𝟏𝟏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对阶操作：</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𝑬</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𝑬𝑿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m:t>
                        </m:r>
                        <m:r>
                          <a:rPr lang="en-US" altLang="zh-CN" sz="1600" b="1" i="1">
                            <a:latin typeface="Cambria Math"/>
                          </a:rPr>
                          <m:t>𝑬𝒀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𝟎𝟎</m:t>
                    </m:r>
                    <m:r>
                      <a:rPr lang="en-US" altLang="zh-CN" sz="1600" b="1" i="1">
                        <a:latin typeface="Cambria Math"/>
                      </a:rPr>
                      <m:t>, </m:t>
                    </m:r>
                    <m:r>
                      <a:rPr lang="en-US" altLang="zh-CN" sz="1600" b="1" i="1">
                        <a:latin typeface="Cambria Math"/>
                      </a:rPr>
                      <m:t>𝟏𝟎𝟏</m:t>
                    </m:r>
                    <m:r>
                      <a:rPr lang="en-US" altLang="zh-CN" sz="1600" b="1" i="1">
                        <a:latin typeface="Cambria Math"/>
                      </a:rPr>
                      <m:t>+</m:t>
                    </m:r>
                    <m:r>
                      <a:rPr lang="en-US" altLang="zh-CN" sz="1600" b="1" i="1">
                        <a:latin typeface="Cambria Math"/>
                      </a:rPr>
                      <m:t>𝟏𝟏</m:t>
                    </m:r>
                    <m:r>
                      <a:rPr lang="en-US" altLang="zh-CN" sz="1600" b="1" i="1">
                        <a:latin typeface="Cambria Math"/>
                      </a:rPr>
                      <m:t>, </m:t>
                    </m:r>
                    <m:r>
                      <a:rPr lang="en-US" altLang="zh-CN" sz="1600" b="1" i="1">
                        <a:latin typeface="Cambria Math"/>
                      </a:rPr>
                      <m:t>𝟏𝟎𝟎</m:t>
                    </m:r>
                    <m:r>
                      <a:rPr lang="en-US" altLang="zh-CN" sz="1600" b="1" i="1">
                        <a:latin typeface="Cambria Math"/>
                      </a:rPr>
                      <m:t>=</m:t>
                    </m:r>
                    <m:r>
                      <a:rPr lang="en-US" altLang="zh-CN" sz="1600" b="1" i="1">
                        <a:latin typeface="Cambria Math"/>
                      </a:rPr>
                      <m:t>𝟎𝟎</m:t>
                    </m:r>
                    <m:r>
                      <a:rPr lang="en-US" altLang="zh-CN" sz="1600" b="1" i="1">
                        <a:latin typeface="Cambria Math"/>
                      </a:rPr>
                      <m:t>, </m:t>
                    </m:r>
                    <m:r>
                      <a:rPr lang="en-US" altLang="zh-CN" sz="1600" b="1" i="1">
                        <a:latin typeface="Cambria Math"/>
                      </a:rPr>
                      <m:t>𝟎𝟎𝟏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r>
                      <a:rPr lang="en-US" altLang="zh-CN" sz="1600" b="1">
                        <a:latin typeface="Cambria Math"/>
                      </a:rPr>
                      <m:t>∆</m:t>
                    </m:r>
                    <m:r>
                      <a:rPr lang="en-US" altLang="zh-CN" sz="1600" b="1" i="1">
                        <a:latin typeface="Cambria Math"/>
                      </a:rPr>
                      <m:t>𝑬</m:t>
                    </m:r>
                    <m:r>
                      <a:rPr lang="en-US" altLang="zh-CN" sz="1600" b="1" i="1">
                        <a:latin typeface="Cambria Math"/>
                      </a:rPr>
                      <m:t>=</m:t>
                    </m:r>
                    <m:r>
                      <a:rPr lang="en-US" altLang="zh-CN" sz="1600" b="1" i="1">
                        <a:latin typeface="Cambria Math"/>
                      </a:rPr>
                      <m:t>𝟏</m:t>
                    </m:r>
                    <m:r>
                      <a:rPr lang="en-US" altLang="zh-CN" sz="1600" b="1" i="1">
                        <a:latin typeface="Cambria Math"/>
                      </a:rPr>
                      <m:t>&gt;</m:t>
                    </m:r>
                    <m:r>
                      <a:rPr lang="en-US" altLang="zh-CN" sz="1600" b="1" i="1">
                        <a:latin typeface="Cambria Math"/>
                      </a:rPr>
                      <m:t>𝟎</m:t>
                    </m:r>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，阶码</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向阶码</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EX</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看齐，阶码加</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，尾数右移一位：</a:t>
                </a:r>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d>
                          <m:dPr>
                            <m:begChr m:val="["/>
                            <m:endChr m:val="]"/>
                            <m:ctrlPr>
                              <a:rPr lang="zh-CN" altLang="zh-CN" sz="1600" b="1" i="1" kern="0">
                                <a:effectLst/>
                                <a:latin typeface="Cambria Math"/>
                                <a:ea typeface="Cambria Math"/>
                              </a:rPr>
                            </m:ctrlPr>
                          </m:dPr>
                          <m:e>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𝟏𝟏𝟏</m:t>
                    </m:r>
                    <m:r>
                      <a:rPr lang="en-US" altLang="zh-CN" sz="1600" b="1" i="1">
                        <a:latin typeface="Cambria Math"/>
                      </a:rPr>
                      <m:t> </m:t>
                    </m:r>
                    <m:r>
                      <a:rPr lang="en-US" altLang="zh-CN" sz="1600" b="1" i="1">
                        <a:latin typeface="Cambria Math"/>
                      </a:rPr>
                      <m:t>𝟎𝟎𝟎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       </m:t>
                    </m:r>
                    <m:sSub>
                      <m:sSubPr>
                        <m:ctrlPr>
                          <a:rPr lang="zh-CN" altLang="zh-CN" sz="1600" b="1" i="1" kern="0">
                            <a:effectLst/>
                            <a:latin typeface="Cambria Math"/>
                            <a:ea typeface="Cambria Math"/>
                          </a:rPr>
                        </m:ctrlPr>
                      </m:sSubPr>
                      <m:e>
                        <m:d>
                          <m:dPr>
                            <m:begChr m:val="["/>
                            <m:endChr m:val="]"/>
                            <m:ctrlPr>
                              <a:rPr lang="zh-CN" altLang="zh-CN" sz="1600" b="1" i="1" kern="0">
                                <a:effectLst/>
                                <a:latin typeface="Cambria Math"/>
                                <a:ea typeface="Cambria Math"/>
                              </a:rPr>
                            </m:ctrlPr>
                          </m:dPr>
                          <m:e>
                            <m:r>
                              <a:rPr lang="en-US" altLang="zh-CN" sz="1600" b="1" i="1" kern="0">
                                <a:effectLst/>
                                <a:latin typeface="Cambria Math"/>
                                <a:ea typeface="MS Gothic"/>
                              </a:rPr>
                              <m:t>−</m:t>
                            </m:r>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𝟎</m:t>
                    </m:r>
                    <m:r>
                      <a:rPr lang="en-US" altLang="zh-CN" sz="1600" b="1" i="1">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𝟏𝟏𝟏</m:t>
                    </m:r>
                    <m:r>
                      <a:rPr lang="en-US" altLang="zh-CN" sz="1600" b="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尾数求和：</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𝟏𝟏𝟏</m:t>
                    </m:r>
                    <m:r>
                      <a:rPr lang="en-US" altLang="zh-CN" sz="1600" b="1" i="1">
                        <a:latin typeface="Cambria Math"/>
                      </a:rPr>
                      <m:t> </m:t>
                    </m:r>
                    <m:r>
                      <a:rPr lang="en-US" altLang="zh-CN" sz="1600" b="1" i="1">
                        <a:latin typeface="Cambria Math"/>
                      </a:rPr>
                      <m:t>𝟎𝟎𝟎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𝟎𝟏𝟎</m:t>
                    </m:r>
                    <m:r>
                      <a:rPr lang="en-US" altLang="zh-CN" sz="1600" b="1" i="1">
                        <a:latin typeface="Cambria Math"/>
                      </a:rPr>
                      <m:t> </m:t>
                    </m:r>
                    <m:r>
                      <a:rPr lang="en-US" altLang="zh-CN" sz="1600" b="1" i="1">
                        <a:latin typeface="Cambria Math"/>
                      </a:rPr>
                      <m:t>𝟎𝟏𝟏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 </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m:t>
                        </m:r>
                        <m:r>
                          <a:rPr lang="en-US" altLang="zh-CN" sz="1600" b="1" i="1">
                            <a:latin typeface="Cambria Math"/>
                          </a:rPr>
                          <m:t>𝑴𝒀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r>
                      <a:rPr lang="en-US" altLang="zh-CN" sz="1600" b="1" i="1">
                        <a:latin typeface="Cambria Math"/>
                      </a:rPr>
                      <m:t>+</m:t>
                    </m:r>
                    <m:r>
                      <a:rPr lang="en-US" altLang="zh-CN" sz="1600" b="1" i="1">
                        <a:latin typeface="Cambria Math"/>
                      </a:rPr>
                      <m:t>𝟎𝟎</m:t>
                    </m:r>
                    <m:r>
                      <a:rPr lang="en-US" altLang="zh-CN" sz="1600" b="1" i="1" smtClean="0">
                        <a:latin typeface="Cambria Math"/>
                      </a:rPr>
                      <m:t>.</m:t>
                    </m:r>
                    <m:r>
                      <a:rPr lang="en-US" altLang="zh-CN" sz="1600" b="1" i="1">
                        <a:latin typeface="Cambria Math"/>
                      </a:rPr>
                      <m:t>𝟎𝟎</m:t>
                    </m:r>
                    <m:r>
                      <a:rPr lang="en-US" altLang="zh-CN" sz="1600" b="1" i="1" smtClean="0">
                        <a:latin typeface="Cambria Math"/>
                      </a:rPr>
                      <m:t>𝟎</m:t>
                    </m:r>
                    <m:r>
                      <a:rPr lang="en-US" altLang="zh-CN" sz="1600" b="1" i="1">
                        <a:latin typeface="Cambria Math"/>
                      </a:rPr>
                      <m:t> </m:t>
                    </m:r>
                    <m:r>
                      <a:rPr lang="en-US" altLang="zh-CN" sz="1600" b="1" i="1">
                        <a:latin typeface="Cambria Math"/>
                      </a:rPr>
                      <m:t>𝟏𝟏𝟏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𝟎𝟏𝟎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endParaRPr lang="zh-CN" altLang="en-US" sz="16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22" b="-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6801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49</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dirty="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50000"/>
                  </a:lnSpc>
                  <a:spcAft>
                    <a:spcPts val="0"/>
                  </a:spcAft>
                </a:pP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规格化</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zh-CN" altLang="zh-CN" sz="1600" b="1">
                        <a:latin typeface="Cambria Math"/>
                      </a:rPr>
                      <m:t>；</m:t>
                    </m:r>
                    <m:r>
                      <a:rPr lang="en-US" altLang="zh-CN" sz="1600" b="1" i="1">
                        <a:latin typeface="Cambria Math"/>
                      </a:rPr>
                      <m:t>𝟏</m:t>
                    </m:r>
                    <m:r>
                      <a:rPr lang="en-US" altLang="zh-CN" sz="1600" b="1" i="1" smtClean="0">
                        <a:latin typeface="Cambria Math"/>
                      </a:rPr>
                      <m:t>.</m:t>
                    </m:r>
                    <m:r>
                      <a:rPr lang="en-US" altLang="zh-CN" sz="1600" b="1" i="1">
                        <a:latin typeface="Cambria Math"/>
                      </a:rPr>
                      <m:t>𝟎𝟏𝟎</m:t>
                    </m:r>
                    <m:r>
                      <a:rPr lang="en-US" altLang="zh-CN" sz="1600" b="1" i="1">
                        <a:latin typeface="Cambria Math"/>
                      </a:rPr>
                      <m:t> </m:t>
                    </m:r>
                    <m:r>
                      <a:rPr lang="en-US" altLang="zh-CN" sz="1600" b="1" i="1">
                        <a:latin typeface="Cambria Math"/>
                      </a:rPr>
                      <m:t>𝟎𝟏𝟏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已经是规格化数；</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1.10*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形式，所以需左规，尾数左移</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位，阶码减</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smtClean="0">
                        <a:latin typeface="Cambria Math"/>
                      </a:rPr>
                      <m:t>𝟏</m:t>
                    </m:r>
                    <m:r>
                      <a:rPr lang="en-US" altLang="zh-CN" sz="1600" b="1" i="1">
                        <a:latin typeface="Cambria Math"/>
                      </a:rPr>
                      <m:t>𝟎</m:t>
                    </m:r>
                    <m:r>
                      <a:rPr lang="en-US" altLang="zh-CN" sz="1600" b="1" i="0" smtClean="0">
                        <a:latin typeface="Cambria Math"/>
                      </a:rPr>
                      <m:t>𝟏</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𝟏𝟎𝟎</m:t>
                    </m:r>
                    <m:r>
                      <a:rPr lang="en-US" altLang="zh-CN" sz="1600" b="1" i="1">
                        <a:latin typeface="Cambria Math"/>
                      </a:rPr>
                      <m:t>  </m:t>
                    </m:r>
                    <m:r>
                      <a:rPr lang="en-US" altLang="zh-CN" sz="1600" b="1" i="1">
                        <a:latin typeface="Cambria Math"/>
                      </a:rPr>
                      <m:t>𝟎𝟏𝟎</m:t>
                    </m:r>
                    <m:r>
                      <a:rPr lang="en-US" altLang="zh-CN" sz="1600" b="1" i="1" smtClean="0">
                        <a:latin typeface="Cambria Math"/>
                      </a:rPr>
                      <m:t> </m:t>
                    </m:r>
                    <m:d>
                      <m:dPr>
                        <m:ctrlPr>
                          <a:rPr lang="zh-CN" altLang="zh-CN" sz="1600" b="1" i="1">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𝟏𝟎𝟎</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𝟏𝟎𝟏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𝟎</m:t>
                        </m:r>
                      </m:e>
                    </m:d>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舍入处理：采用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舍</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入</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𝟎𝟏𝟎</m:t>
                    </m:r>
                    <m:r>
                      <a:rPr lang="en-US" altLang="zh-CN" sz="1600" b="1" i="1">
                        <a:latin typeface="Cambria Math"/>
                      </a:rPr>
                      <m:t> </m:t>
                    </m:r>
                    <m:r>
                      <a:rPr lang="en-US" altLang="zh-CN" sz="1600" b="1" i="1">
                        <a:latin typeface="Cambria Math"/>
                      </a:rPr>
                      <m:t>𝟏𝟎𝟎</m:t>
                    </m:r>
                    <m:r>
                      <a:rPr lang="en-US" altLang="zh-CN" sz="1600" b="1" i="1">
                        <a:latin typeface="Cambria Math"/>
                      </a:rPr>
                      <m:t>     </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𝟏𝟎𝟎</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𝟏𝟎𝟏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溢出判断：阶码符号为</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00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，运算结果没有溢出</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r>
                      <a:rPr lang="en-US" altLang="zh-CN" sz="1600" b="1" i="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𝟏𝟎𝟏</m:t>
                    </m:r>
                    <m:r>
                      <a:rPr lang="en-US" altLang="zh-CN" sz="1600" b="1">
                        <a:latin typeface="Cambria Math"/>
                      </a:rPr>
                      <m:t> </m:t>
                    </m:r>
                    <m:r>
                      <a:rPr lang="en-US" altLang="zh-CN" sz="1600" b="1" i="1">
                        <a:latin typeface="Cambria Math"/>
                      </a:rPr>
                      <m:t>𝟏𝟎𝟎</m:t>
                    </m:r>
                    <m:r>
                      <a:rPr lang="en-US" altLang="zh-CN" sz="1600" b="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smtClean="0">
                            <a:latin typeface="Cambria Math"/>
                          </a:rPr>
                          <m:t>+</m:t>
                        </m:r>
                        <m:r>
                          <a:rPr lang="en-US" altLang="zh-CN" sz="1600" b="1" i="1">
                            <a:latin typeface="Cambria Math"/>
                          </a:rPr>
                          <m:t>𝟏𝟎𝟏</m:t>
                        </m:r>
                      </m:sup>
                    </m:sSup>
                    <m:r>
                      <a:rPr lang="en-US" altLang="zh-CN" sz="1600" b="1">
                        <a:latin typeface="Cambria Math"/>
                      </a:rPr>
                      <m:t>     </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r>
                      <a:rPr lang="en-US" altLang="zh-CN" sz="1600" b="1" i="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𝟏𝟏𝟏</m:t>
                    </m:r>
                    <m:r>
                      <a:rPr lang="en-US" altLang="zh-CN" sz="1600" b="1">
                        <a:latin typeface="Cambria Math"/>
                      </a:rPr>
                      <m:t> </m:t>
                    </m:r>
                    <m:r>
                      <a:rPr lang="en-US" altLang="zh-CN" sz="1600" b="1" i="1">
                        <a:latin typeface="Cambria Math"/>
                      </a:rPr>
                      <m:t>𝟎𝟏𝟏</m:t>
                    </m:r>
                    <m:r>
                      <a:rPr lang="en-US" altLang="zh-CN" sz="1600" b="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smtClean="0">
                            <a:latin typeface="Cambria Math"/>
                          </a:rPr>
                          <m:t>+</m:t>
                        </m:r>
                        <m:r>
                          <a:rPr lang="en-US" altLang="zh-CN" sz="1600" b="1" i="1">
                            <a:latin typeface="Cambria Math"/>
                          </a:rPr>
                          <m:t>𝟏𝟎𝟎</m:t>
                        </m:r>
                      </m:sup>
                    </m:sSup>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endParaRPr lang="zh-CN"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20000"/>
                  </a:lnSpc>
                  <a:defRPr/>
                </a:pP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9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200" smtClean="0"/>
              <a:t>第一章 概论</a:t>
            </a:r>
          </a:p>
        </p:txBody>
      </p:sp>
      <p:sp>
        <p:nvSpPr>
          <p:cNvPr id="7171" name="内容占位符 2"/>
          <p:cNvSpPr>
            <a:spLocks noGrp="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主存：又称内存，用于存放计算机当前正在执行的数据和程序，可以被</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直接存取</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：中央处理器，是计算机硬件核心部件，由运算器和控制器构成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主机：</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与主存合起来称为主机</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外设：输入设备、输出设备的统称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计算机硬件技术指标</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机器字长：指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一次能处理数据的二进制位数，通常与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的寄存器位数有关</a:t>
            </a:r>
            <a:endParaRPr lang="zh-CN" altLang="en-US" sz="20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指令字长：机器指令中含二进制代码的总位数</a:t>
            </a: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存储字长：存储单元中二进制代码的个数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MIPS</a:t>
            </a:r>
            <a:r>
              <a:rPr lang="zh-CN" altLang="en-US" sz="2000" b="1" dirty="0">
                <a:latin typeface="Times New Roman" pitchFamily="18" charset="0"/>
                <a:ea typeface="楷体" pitchFamily="49" charset="-122"/>
                <a:cs typeface="Times New Roman" pitchFamily="18" charset="0"/>
              </a:rPr>
              <a:t>：每秒百万条指令数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MFLOPS</a:t>
            </a:r>
            <a:r>
              <a:rPr lang="zh-CN" altLang="en-US" sz="2000" b="1" dirty="0">
                <a:latin typeface="Times New Roman" pitchFamily="18" charset="0"/>
                <a:ea typeface="楷体" pitchFamily="49" charset="-122"/>
                <a:cs typeface="Times New Roman" pitchFamily="18" charset="0"/>
              </a:rPr>
              <a:t>：每秒百万条浮点运算指令数</a:t>
            </a:r>
            <a:endParaRPr lang="en-US" altLang="zh-CN" sz="2000" b="1" dirty="0">
              <a:latin typeface="Times New Roman" pitchFamily="18" charset="0"/>
              <a:ea typeface="楷体" pitchFamily="49" charset="-122"/>
              <a:cs typeface="Times New Roman" pitchFamily="18" charset="0"/>
            </a:endParaRPr>
          </a:p>
          <a:p>
            <a:pPr eaLnBrk="1" hangingPunct="1">
              <a:lnSpc>
                <a:spcPct val="120000"/>
              </a:lnSpc>
            </a:pPr>
            <a:endParaRPr lang="zh-CN" altLang="en-US" sz="20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endParaRPr lang="zh-CN" altLang="en-US" dirty="0" smtClean="0"/>
          </a:p>
        </p:txBody>
      </p:sp>
      <p:sp>
        <p:nvSpPr>
          <p:cNvPr id="717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42EC8157-4EB0-4C3B-ABBE-A4ED2AAA08C7}" type="slidenum">
              <a:rPr kumimoji="0" lang="en-US" altLang="zh-CN" sz="1200" b="0" smtClean="0">
                <a:latin typeface="楷体_GB2312" pitchFamily="49" charset="-122"/>
              </a:rPr>
              <a:pPr eaLnBrk="1" hangingPunct="1"/>
              <a:t>5</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886003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z="3200" dirty="0"/>
              <a:t>第六章 计算机的运算方法</a:t>
            </a:r>
            <a:endParaRPr lang="zh-CN" altLang="en-US" sz="3200" dirty="0" smtClean="0"/>
          </a:p>
        </p:txBody>
      </p:sp>
      <p:sp>
        <p:nvSpPr>
          <p:cNvPr id="54275" name="内容占位符 2"/>
          <p:cNvSpPr>
            <a:spLocks noGrp="1"/>
          </p:cNvSpPr>
          <p:nvPr>
            <p:ph idx="1"/>
          </p:nvPr>
        </p:nvSpPr>
        <p:spPr/>
        <p:txBody>
          <a:bodyPr/>
          <a:lstStyle/>
          <a:p>
            <a:pPr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假定在一个</a:t>
            </a:r>
            <a:r>
              <a:rPr lang="en-US" altLang="zh-CN" sz="2000" b="1" dirty="0" smtClean="0">
                <a:latin typeface="Times New Roman" pitchFamily="18" charset="0"/>
                <a:ea typeface="楷体" pitchFamily="49" charset="-122"/>
                <a:cs typeface="Times New Roman" pitchFamily="18" charset="0"/>
              </a:rPr>
              <a:t>8</a:t>
            </a:r>
            <a:r>
              <a:rPr lang="zh-CN" altLang="zh-CN" sz="2000" b="1" dirty="0" smtClean="0">
                <a:latin typeface="Times New Roman" pitchFamily="18" charset="0"/>
                <a:ea typeface="楷体" pitchFamily="49" charset="-122"/>
                <a:cs typeface="Times New Roman" pitchFamily="18" charset="0"/>
              </a:rPr>
              <a:t>位字长的计算机中运行如下类</a:t>
            </a:r>
            <a:r>
              <a:rPr lang="en-US" altLang="zh-CN" sz="2000" b="1" dirty="0" smtClean="0">
                <a:latin typeface="Times New Roman" pitchFamily="18" charset="0"/>
                <a:ea typeface="楷体" pitchFamily="49" charset="-122"/>
                <a:cs typeface="Times New Roman" pitchFamily="18" charset="0"/>
              </a:rPr>
              <a:t>C</a:t>
            </a:r>
            <a:r>
              <a:rPr lang="zh-CN" altLang="zh-CN" sz="2000" b="1" dirty="0" smtClean="0">
                <a:latin typeface="Times New Roman" pitchFamily="18" charset="0"/>
                <a:ea typeface="楷体" pitchFamily="49" charset="-122"/>
                <a:cs typeface="Times New Roman" pitchFamily="18" charset="0"/>
              </a:rPr>
              <a:t>程序段：</a:t>
            </a: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unsigned </a:t>
            </a: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x = 134; </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unsigned </a:t>
            </a: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y = 246;</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m = x;</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n = y;</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unsigned </a:t>
            </a: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z1 = x-y;</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unsigned </a:t>
            </a:r>
            <a:r>
              <a:rPr lang="en-US" altLang="zh-CN" sz="2000" b="1" dirty="0" err="1" smtClean="0">
                <a:latin typeface="Times New Roman" pitchFamily="18" charset="0"/>
                <a:ea typeface="楷体" pitchFamily="49" charset="-122"/>
                <a:cs typeface="Times New Roman" pitchFamily="18" charset="0"/>
              </a:rPr>
              <a:t>int</a:t>
            </a:r>
            <a:r>
              <a:rPr lang="en-US" altLang="zh-CN" sz="2000" b="1" dirty="0" smtClean="0">
                <a:latin typeface="Times New Roman" pitchFamily="18" charset="0"/>
                <a:ea typeface="楷体" pitchFamily="49" charset="-122"/>
                <a:cs typeface="Times New Roman" pitchFamily="18" charset="0"/>
              </a:rPr>
              <a:t> z2 = </a:t>
            </a:r>
            <a:r>
              <a:rPr lang="en-US" altLang="zh-CN" sz="2000" b="1" dirty="0" err="1" smtClean="0">
                <a:latin typeface="Times New Roman" pitchFamily="18" charset="0"/>
                <a:ea typeface="楷体" pitchFamily="49" charset="-122"/>
                <a:cs typeface="Times New Roman" pitchFamily="18" charset="0"/>
              </a:rPr>
              <a:t>x+y</a:t>
            </a:r>
            <a:r>
              <a:rPr lang="en-US" altLang="zh-CN" sz="2000" b="1" dirty="0" smtClean="0">
                <a:latin typeface="Times New Roman" pitchFamily="18" charset="0"/>
                <a:ea typeface="楷体" pitchFamily="49" charset="-122"/>
                <a:cs typeface="Times New Roman" pitchFamily="18" charset="0"/>
              </a:rPr>
              <a:t>;</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pt-BR" altLang="zh-CN" sz="2000" b="1" dirty="0" smtClean="0">
                <a:latin typeface="Times New Roman" pitchFamily="18" charset="0"/>
                <a:ea typeface="楷体" pitchFamily="49" charset="-122"/>
                <a:cs typeface="Times New Roman" pitchFamily="18" charset="0"/>
              </a:rPr>
              <a:t>int k1 = m-n;</a:t>
            </a:r>
            <a:endParaRPr lang="zh-CN"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pt-BR" altLang="zh-CN" sz="2000" b="1" dirty="0" smtClean="0">
                <a:latin typeface="Times New Roman" pitchFamily="18" charset="0"/>
                <a:ea typeface="楷体" pitchFamily="49" charset="-122"/>
                <a:cs typeface="Times New Roman" pitchFamily="18" charset="0"/>
              </a:rPr>
              <a:t>int k2 = m+n;</a:t>
            </a:r>
          </a:p>
          <a:p>
            <a:pPr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若编译器编译时将</a:t>
            </a:r>
            <a:r>
              <a:rPr lang="en-US" altLang="zh-CN" sz="2000" b="1" dirty="0" smtClean="0">
                <a:latin typeface="Times New Roman" pitchFamily="18" charset="0"/>
                <a:ea typeface="楷体" pitchFamily="49" charset="-122"/>
                <a:cs typeface="Times New Roman" pitchFamily="18" charset="0"/>
              </a:rPr>
              <a:t>8</a:t>
            </a:r>
            <a:r>
              <a:rPr lang="zh-CN" altLang="zh-CN" sz="2000" b="1" dirty="0" smtClean="0">
                <a:latin typeface="Times New Roman" pitchFamily="18" charset="0"/>
                <a:ea typeface="楷体" pitchFamily="49" charset="-122"/>
                <a:cs typeface="Times New Roman" pitchFamily="18" charset="0"/>
              </a:rPr>
              <a:t>个</a:t>
            </a:r>
            <a:r>
              <a:rPr lang="en-US" altLang="zh-CN" sz="2000" b="1" dirty="0" smtClean="0">
                <a:latin typeface="Times New Roman" pitchFamily="18" charset="0"/>
                <a:ea typeface="楷体" pitchFamily="49" charset="-122"/>
                <a:cs typeface="Times New Roman" pitchFamily="18" charset="0"/>
              </a:rPr>
              <a:t>8</a:t>
            </a:r>
            <a:r>
              <a:rPr lang="zh-CN" altLang="zh-CN" sz="2000" b="1" dirty="0" smtClean="0">
                <a:latin typeface="Times New Roman" pitchFamily="18" charset="0"/>
                <a:ea typeface="楷体" pitchFamily="49" charset="-122"/>
                <a:cs typeface="Times New Roman" pitchFamily="18" charset="0"/>
              </a:rPr>
              <a:t>位寄存器</a:t>
            </a:r>
            <a:r>
              <a:rPr lang="en-US" altLang="zh-CN" sz="2000" b="1" dirty="0" smtClean="0">
                <a:latin typeface="Times New Roman" pitchFamily="18" charset="0"/>
                <a:ea typeface="楷体" pitchFamily="49" charset="-122"/>
                <a:cs typeface="Times New Roman" pitchFamily="18" charset="0"/>
              </a:rPr>
              <a:t>R1</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R8</a:t>
            </a:r>
            <a:r>
              <a:rPr lang="zh-CN" altLang="zh-CN" sz="2000" b="1" dirty="0" smtClean="0">
                <a:latin typeface="Times New Roman" pitchFamily="18" charset="0"/>
                <a:ea typeface="楷体" pitchFamily="49" charset="-122"/>
                <a:cs typeface="Times New Roman" pitchFamily="18" charset="0"/>
              </a:rPr>
              <a:t>分别分配给变量</a:t>
            </a:r>
            <a:r>
              <a:rPr lang="en-US" altLang="zh-CN" sz="2000" b="1" dirty="0" smtClean="0">
                <a:latin typeface="Times New Roman" pitchFamily="18" charset="0"/>
                <a:ea typeface="楷体" pitchFamily="49" charset="-122"/>
                <a:cs typeface="Times New Roman" pitchFamily="18" charset="0"/>
              </a:rPr>
              <a:t>x</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y</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m</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n</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z1</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z2</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k1</a:t>
            </a:r>
            <a:r>
              <a:rPr lang="zh-CN" altLang="zh-CN" sz="2000" b="1" dirty="0" smtClean="0">
                <a:latin typeface="Times New Roman" pitchFamily="18" charset="0"/>
                <a:ea typeface="楷体" pitchFamily="49" charset="-122"/>
                <a:cs typeface="Times New Roman" pitchFamily="18" charset="0"/>
              </a:rPr>
              <a:t>和</a:t>
            </a:r>
            <a:r>
              <a:rPr lang="en-US" altLang="zh-CN" sz="2000" b="1" dirty="0" smtClean="0">
                <a:latin typeface="Times New Roman" pitchFamily="18" charset="0"/>
                <a:ea typeface="楷体" pitchFamily="49" charset="-122"/>
                <a:cs typeface="Times New Roman" pitchFamily="18" charset="0"/>
              </a:rPr>
              <a:t>k2</a:t>
            </a:r>
            <a:r>
              <a:rPr lang="zh-CN" altLang="zh-CN" sz="2000" b="1" dirty="0" smtClean="0">
                <a:latin typeface="Times New Roman" pitchFamily="18" charset="0"/>
                <a:ea typeface="楷体" pitchFamily="49" charset="-122"/>
                <a:cs typeface="Times New Roman" pitchFamily="18" charset="0"/>
              </a:rPr>
              <a:t>。请回答下列问题（提示：带符号整数用补码表示）</a:t>
            </a:r>
          </a:p>
          <a:p>
            <a:pPr eaLnBrk="1" hangingPunct="1"/>
            <a:endParaRPr lang="zh-CN" altLang="zh-CN" sz="2400" b="1" dirty="0" smtClean="0">
              <a:latin typeface="楷体" pitchFamily="49" charset="-122"/>
              <a:ea typeface="楷体" pitchFamily="49" charset="-122"/>
              <a:cs typeface="Times New Roman" pitchFamily="18" charset="0"/>
            </a:endParaRPr>
          </a:p>
        </p:txBody>
      </p:sp>
      <p:sp>
        <p:nvSpPr>
          <p:cNvPr id="5427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03413626-57A8-4B96-A2E6-BB3EC3E7FFC3}" type="slidenum">
              <a:rPr kumimoji="0" lang="en-US" altLang="zh-CN" sz="1200" b="0" smtClean="0">
                <a:latin typeface="楷体_GB2312" pitchFamily="49" charset="-122"/>
              </a:rPr>
              <a:pPr eaLnBrk="1" hangingPunct="1"/>
              <a:t>50</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5066767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z="3200" dirty="0"/>
              <a:t>第六章 计算机的运算方法</a:t>
            </a:r>
            <a:endParaRPr lang="zh-CN" altLang="en-US" sz="3200" dirty="0" smtClean="0"/>
          </a:p>
        </p:txBody>
      </p:sp>
      <p:sp>
        <p:nvSpPr>
          <p:cNvPr id="55299" name="内容占位符 2"/>
          <p:cNvSpPr>
            <a:spLocks noGrp="1"/>
          </p:cNvSpPr>
          <p:nvPr>
            <p:ph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1</a:t>
            </a:r>
            <a:r>
              <a:rPr lang="zh-CN" altLang="zh-CN" sz="2000" b="1" dirty="0" smtClean="0">
                <a:latin typeface="Times New Roman" pitchFamily="18" charset="0"/>
                <a:ea typeface="楷体" pitchFamily="49" charset="-122"/>
                <a:cs typeface="Times New Roman" pitchFamily="18" charset="0"/>
              </a:rPr>
              <a:t>）执行上述程序段后，寄存器</a:t>
            </a:r>
            <a:r>
              <a:rPr lang="en-US" altLang="zh-CN" sz="2000" b="1" dirty="0" smtClean="0">
                <a:latin typeface="Times New Roman" pitchFamily="18" charset="0"/>
                <a:ea typeface="楷体" pitchFamily="49" charset="-122"/>
                <a:cs typeface="Times New Roman" pitchFamily="18" charset="0"/>
              </a:rPr>
              <a:t>R1</a:t>
            </a:r>
            <a:r>
              <a:rPr lang="zh-CN" altLang="zh-CN"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R2</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R5</a:t>
            </a:r>
            <a:r>
              <a:rPr lang="zh-CN" altLang="zh-CN" sz="2000" b="1" dirty="0" smtClean="0">
                <a:latin typeface="Times New Roman" pitchFamily="18" charset="0"/>
                <a:ea typeface="楷体" pitchFamily="49" charset="-122"/>
                <a:cs typeface="Times New Roman" pitchFamily="18" charset="0"/>
              </a:rPr>
              <a:t>和</a:t>
            </a:r>
            <a:r>
              <a:rPr lang="en-US" altLang="zh-CN" sz="2000" b="1" dirty="0" smtClean="0">
                <a:latin typeface="Times New Roman" pitchFamily="18" charset="0"/>
                <a:ea typeface="楷体" pitchFamily="49" charset="-122"/>
                <a:cs typeface="Times New Roman" pitchFamily="18" charset="0"/>
              </a:rPr>
              <a:t>R6</a:t>
            </a:r>
            <a:r>
              <a:rPr lang="zh-CN" altLang="zh-CN" sz="2000" b="1" dirty="0" smtClean="0">
                <a:latin typeface="Times New Roman" pitchFamily="18" charset="0"/>
                <a:ea typeface="楷体" pitchFamily="49" charset="-122"/>
                <a:cs typeface="Times New Roman" pitchFamily="18" charset="0"/>
              </a:rPr>
              <a:t>的内容分别是什么？（用十六进制表示）</a:t>
            </a: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2</a:t>
            </a:r>
            <a:r>
              <a:rPr lang="zh-CN" altLang="zh-CN" sz="2000" b="1" dirty="0" smtClean="0">
                <a:latin typeface="Times New Roman" pitchFamily="18" charset="0"/>
                <a:ea typeface="楷体" pitchFamily="49" charset="-122"/>
                <a:cs typeface="Times New Roman" pitchFamily="18" charset="0"/>
              </a:rPr>
              <a:t>）执行上述程序段后，变量</a:t>
            </a:r>
            <a:r>
              <a:rPr lang="en-US" altLang="zh-CN" sz="2000" b="1" dirty="0" smtClean="0">
                <a:latin typeface="Times New Roman" pitchFamily="18" charset="0"/>
                <a:ea typeface="楷体" pitchFamily="49" charset="-122"/>
                <a:cs typeface="Times New Roman" pitchFamily="18" charset="0"/>
              </a:rPr>
              <a:t>m</a:t>
            </a:r>
            <a:r>
              <a:rPr lang="zh-CN" altLang="zh-CN" sz="2000" b="1" dirty="0" smtClean="0">
                <a:latin typeface="Times New Roman" pitchFamily="18" charset="0"/>
                <a:ea typeface="楷体" pitchFamily="49" charset="-122"/>
                <a:cs typeface="Times New Roman" pitchFamily="18" charset="0"/>
              </a:rPr>
              <a:t>和</a:t>
            </a:r>
            <a:r>
              <a:rPr lang="en-US" altLang="zh-CN" sz="2000" b="1" dirty="0" smtClean="0">
                <a:latin typeface="Times New Roman" pitchFamily="18" charset="0"/>
                <a:ea typeface="楷体" pitchFamily="49" charset="-122"/>
                <a:cs typeface="Times New Roman" pitchFamily="18" charset="0"/>
              </a:rPr>
              <a:t>k1</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k2</a:t>
            </a:r>
            <a:r>
              <a:rPr lang="zh-CN" altLang="zh-CN" sz="2000" b="1" dirty="0" smtClean="0">
                <a:latin typeface="Times New Roman" pitchFamily="18" charset="0"/>
                <a:ea typeface="楷体" pitchFamily="49" charset="-122"/>
                <a:cs typeface="Times New Roman" pitchFamily="18" charset="0"/>
              </a:rPr>
              <a:t>的值分别是多少？（用十进制表示）</a:t>
            </a: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3</a:t>
            </a:r>
            <a:r>
              <a:rPr lang="zh-CN" altLang="zh-CN" sz="2000" b="1" dirty="0" smtClean="0">
                <a:latin typeface="Times New Roman" pitchFamily="18" charset="0"/>
                <a:ea typeface="楷体" pitchFamily="49" charset="-122"/>
                <a:cs typeface="Times New Roman" pitchFamily="18" charset="0"/>
              </a:rPr>
              <a:t>）上述程序段中，哪些带符号整数运算语句的执行结果会发生溢出？</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解题</a:t>
            </a:r>
            <a:r>
              <a:rPr lang="zh-CN" altLang="en-US" sz="2000" b="1" dirty="0">
                <a:latin typeface="Times New Roman" pitchFamily="18" charset="0"/>
                <a:ea typeface="楷体" pitchFamily="49" charset="-122"/>
                <a:cs typeface="Times New Roman" pitchFamily="18" charset="0"/>
              </a:rPr>
              <a:t>思路分析</a:t>
            </a:r>
            <a:r>
              <a:rPr lang="zh-CN" altLang="zh-CN" sz="2000" b="1" dirty="0">
                <a:latin typeface="Times New Roman" pitchFamily="18" charset="0"/>
                <a:ea typeface="楷体" pitchFamily="49" charset="-122"/>
                <a:cs typeface="Times New Roman" pitchFamily="18" charset="0"/>
              </a:rPr>
              <a:t>：</a:t>
            </a:r>
          </a:p>
          <a:p>
            <a:pPr>
              <a:lnSpc>
                <a:spcPct val="125000"/>
              </a:lnSpc>
              <a:spcBef>
                <a:spcPts val="600"/>
              </a:spcBef>
            </a:pPr>
            <a:r>
              <a:rPr lang="zh-CN" altLang="zh-CN" sz="2000" b="1" dirty="0">
                <a:latin typeface="Times New Roman" pitchFamily="18" charset="0"/>
                <a:ea typeface="楷体" pitchFamily="49" charset="-122"/>
                <a:cs typeface="Times New Roman" pitchFamily="18" charset="0"/>
              </a:rPr>
              <a:t>本题考查无符号数和带符号数的溢出概念，</a:t>
            </a:r>
            <a:r>
              <a:rPr lang="zh-CN" altLang="zh-CN" sz="2000" b="1" dirty="0" smtClean="0">
                <a:latin typeface="Times New Roman" pitchFamily="18" charset="0"/>
                <a:ea typeface="楷体" pitchFamily="49" charset="-122"/>
                <a:cs typeface="Times New Roman" pitchFamily="18" charset="0"/>
              </a:rPr>
              <a:t>以及</a:t>
            </a:r>
            <a:r>
              <a:rPr lang="zh-CN" altLang="en-US" sz="2000" b="1" dirty="0" smtClean="0">
                <a:latin typeface="Times New Roman" pitchFamily="18" charset="0"/>
                <a:ea typeface="楷体" pitchFamily="49" charset="-122"/>
                <a:cs typeface="Times New Roman" pitchFamily="18" charset="0"/>
              </a:rPr>
              <a:t>在</a:t>
            </a:r>
            <a:r>
              <a:rPr lang="en-US" altLang="zh-CN" sz="2000" b="1" dirty="0" smtClean="0">
                <a:latin typeface="Times New Roman" pitchFamily="18" charset="0"/>
                <a:ea typeface="楷体" pitchFamily="49" charset="-122"/>
                <a:cs typeface="Times New Roman" pitchFamily="18" charset="0"/>
              </a:rPr>
              <a:t>C</a:t>
            </a:r>
            <a:r>
              <a:rPr lang="zh-CN" altLang="zh-CN" sz="2000" b="1" dirty="0">
                <a:latin typeface="Times New Roman" pitchFamily="18" charset="0"/>
                <a:ea typeface="楷体" pitchFamily="49" charset="-122"/>
                <a:cs typeface="Times New Roman" pitchFamily="18" charset="0"/>
              </a:rPr>
              <a:t>语言中强制类型转换操作对数据的处理方式。</a:t>
            </a:r>
            <a:r>
              <a:rPr lang="zh-CN" altLang="en-US" sz="2000" b="1" dirty="0">
                <a:latin typeface="Times New Roman" pitchFamily="18" charset="0"/>
                <a:ea typeface="楷体" pitchFamily="49" charset="-122"/>
                <a:cs typeface="Times New Roman" pitchFamily="18" charset="0"/>
              </a:rPr>
              <a:t>注意：</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a:latin typeface="Times New Roman" pitchFamily="18" charset="0"/>
                <a:ea typeface="楷体" pitchFamily="49" charset="-122"/>
                <a:cs typeface="Times New Roman" pitchFamily="18" charset="0"/>
              </a:rPr>
              <a:t>无符号数没有溢出的概念，超出最大值的进位将被丢弃。</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C</a:t>
            </a:r>
            <a:r>
              <a:rPr lang="zh-CN" altLang="zh-CN" sz="2000" b="1" dirty="0">
                <a:latin typeface="Times New Roman" pitchFamily="18" charset="0"/>
                <a:ea typeface="楷体" pitchFamily="49" charset="-122"/>
                <a:cs typeface="Times New Roman" pitchFamily="18" charset="0"/>
              </a:rPr>
              <a:t>语言</a:t>
            </a:r>
            <a:r>
              <a:rPr lang="zh-CN" altLang="zh-CN" sz="2000" b="1" dirty="0" smtClean="0">
                <a:latin typeface="Times New Roman" pitchFamily="18" charset="0"/>
                <a:ea typeface="楷体" pitchFamily="49" charset="-122"/>
                <a:cs typeface="Times New Roman" pitchFamily="18" charset="0"/>
              </a:rPr>
              <a:t>规定</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在</a:t>
            </a:r>
            <a:r>
              <a:rPr lang="zh-CN" altLang="zh-CN" sz="2000" b="1" dirty="0">
                <a:latin typeface="Times New Roman" pitchFamily="18" charset="0"/>
                <a:ea typeface="楷体" pitchFamily="49" charset="-122"/>
                <a:cs typeface="Times New Roman" pitchFamily="18" charset="0"/>
              </a:rPr>
              <a:t>无符号整数和带符号整数之间进行强制类型转换时，机器码并不改变，改变的是对机器码的解释方式。</a:t>
            </a:r>
          </a:p>
          <a:p>
            <a:pPr eaLnBrk="1" hangingPunct="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p:txBody>
      </p:sp>
      <p:sp>
        <p:nvSpPr>
          <p:cNvPr id="553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219909D5-AD95-4E77-B4AC-38DF54BB6A01}" type="slidenum">
              <a:rPr kumimoji="0" lang="en-US" altLang="zh-CN" sz="1200" b="0" smtClean="0">
                <a:latin typeface="楷体_GB2312" pitchFamily="49" charset="-122"/>
              </a:rPr>
              <a:pPr eaLnBrk="1" hangingPunct="1"/>
              <a:t>51</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4228330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z="3200" dirty="0"/>
              <a:t>第六章 计算机的运算方法</a:t>
            </a:r>
            <a:endParaRPr lang="zh-CN" altLang="en-US" sz="3200" dirty="0" smtClean="0"/>
          </a:p>
        </p:txBody>
      </p:sp>
      <mc:AlternateContent xmlns:mc="http://schemas.openxmlformats.org/markup-compatibility/2006" xmlns:a14="http://schemas.microsoft.com/office/drawing/2010/main">
        <mc:Choice Requires="a14">
          <p:sp>
            <p:nvSpPr>
              <p:cNvPr id="55299" name="内容占位符 2"/>
              <p:cNvSpPr>
                <a:spLocks noGrp="1"/>
              </p:cNvSpPr>
              <p:nvPr>
                <p:ph idx="1"/>
              </p:nvPr>
            </p:nvSpPr>
            <p:spPr/>
            <p:txBody>
              <a:bodyPr/>
              <a:lstStyle/>
              <a:p>
                <a:pPr>
                  <a:lnSpc>
                    <a:spcPct val="125000"/>
                  </a:lnSpc>
                  <a:spcBef>
                    <a:spcPts val="600"/>
                  </a:spcBef>
                  <a:spcAft>
                    <a:spcPts val="0"/>
                  </a:spcAft>
                </a:pPr>
                <a:r>
                  <a:rPr lang="en-US" altLang="zh-CN" sz="1600" b="1" dirty="0" smtClean="0">
                    <a:latin typeface="Times New Roman" pitchFamily="18" charset="0"/>
                    <a:ea typeface="楷体" pitchFamily="49" charset="-122"/>
                    <a:cs typeface="Times New Roman" pitchFamily="18" charset="0"/>
                  </a:rPr>
                  <a:t>1</a:t>
                </a:r>
                <a:r>
                  <a:rPr lang="en-US" altLang="zh-CN" sz="1600" b="1" dirty="0">
                    <a:latin typeface="Times New Roman" pitchFamily="18" charset="0"/>
                    <a:ea typeface="楷体" pitchFamily="49" charset="-122"/>
                    <a:cs typeface="Times New Roman" pitchFamily="18" charset="0"/>
                  </a:rPr>
                  <a:t>) </a:t>
                </a:r>
                <a:r>
                  <a:rPr lang="zh-CN" altLang="zh-CN" sz="1600" b="1" dirty="0">
                    <a:latin typeface="Times New Roman" pitchFamily="18" charset="0"/>
                    <a:ea typeface="楷体" pitchFamily="49" charset="-122"/>
                    <a:cs typeface="Times New Roman" pitchFamily="18" charset="0"/>
                  </a:rPr>
                  <a:t>依题意，</a:t>
                </a:r>
                <a:r>
                  <a:rPr lang="en-US" altLang="zh-CN" sz="1600" b="1" dirty="0">
                    <a:latin typeface="Times New Roman" pitchFamily="18" charset="0"/>
                    <a:ea typeface="楷体" pitchFamily="49" charset="-122"/>
                    <a:cs typeface="Times New Roman" pitchFamily="18" charset="0"/>
                  </a:rPr>
                  <a:t>x</a:t>
                </a:r>
                <a:r>
                  <a:rPr lang="zh-CN" altLang="zh-CN" sz="1600" b="1" dirty="0">
                    <a:latin typeface="Times New Roman" pitchFamily="18" charset="0"/>
                    <a:ea typeface="楷体" pitchFamily="49" charset="-122"/>
                    <a:cs typeface="Times New Roman" pitchFamily="18" charset="0"/>
                  </a:rPr>
                  <a:t>、</a:t>
                </a:r>
                <a:r>
                  <a:rPr lang="en-US" altLang="zh-CN" sz="1600" b="1" dirty="0">
                    <a:latin typeface="Times New Roman" pitchFamily="18" charset="0"/>
                    <a:ea typeface="楷体" pitchFamily="49" charset="-122"/>
                    <a:cs typeface="Times New Roman" pitchFamily="18" charset="0"/>
                  </a:rPr>
                  <a:t>y</a:t>
                </a:r>
                <a:r>
                  <a:rPr lang="zh-CN" altLang="zh-CN" sz="1600" b="1" dirty="0">
                    <a:latin typeface="Times New Roman" pitchFamily="18" charset="0"/>
                    <a:ea typeface="楷体" pitchFamily="49" charset="-122"/>
                    <a:cs typeface="Times New Roman" pitchFamily="18" charset="0"/>
                  </a:rPr>
                  <a:t>、</a:t>
                </a:r>
                <a:r>
                  <a:rPr lang="en-US" altLang="zh-CN" sz="1600" b="1" dirty="0">
                    <a:latin typeface="Times New Roman" pitchFamily="18" charset="0"/>
                    <a:ea typeface="楷体" pitchFamily="49" charset="-122"/>
                    <a:cs typeface="Times New Roman" pitchFamily="18" charset="0"/>
                  </a:rPr>
                  <a:t>z1</a:t>
                </a:r>
                <a:r>
                  <a:rPr lang="zh-CN" altLang="zh-CN" sz="1600" b="1" dirty="0">
                    <a:latin typeface="Times New Roman" pitchFamily="18" charset="0"/>
                    <a:ea typeface="楷体" pitchFamily="49" charset="-122"/>
                    <a:cs typeface="Times New Roman" pitchFamily="18" charset="0"/>
                  </a:rPr>
                  <a:t>、</a:t>
                </a:r>
                <a:r>
                  <a:rPr lang="en-US" altLang="zh-CN" sz="1600" b="1" dirty="0">
                    <a:latin typeface="Times New Roman" pitchFamily="18" charset="0"/>
                    <a:ea typeface="楷体" pitchFamily="49" charset="-122"/>
                    <a:cs typeface="Times New Roman" pitchFamily="18" charset="0"/>
                  </a:rPr>
                  <a:t>z2</a:t>
                </a:r>
                <a:r>
                  <a:rPr lang="zh-CN" altLang="zh-CN" sz="1600" b="1" dirty="0">
                    <a:latin typeface="Times New Roman" pitchFamily="18" charset="0"/>
                    <a:ea typeface="楷体" pitchFamily="49" charset="-122"/>
                    <a:cs typeface="Times New Roman" pitchFamily="18" charset="0"/>
                  </a:rPr>
                  <a:t>为</a:t>
                </a:r>
                <a:r>
                  <a:rPr lang="en-US" altLang="zh-CN" sz="1600" b="1" dirty="0">
                    <a:latin typeface="Times New Roman" pitchFamily="18" charset="0"/>
                    <a:ea typeface="楷体" pitchFamily="49" charset="-122"/>
                    <a:cs typeface="Times New Roman" pitchFamily="18" charset="0"/>
                  </a:rPr>
                  <a:t>8</a:t>
                </a:r>
                <a:r>
                  <a:rPr lang="zh-CN" altLang="zh-CN" sz="1600" b="1" dirty="0">
                    <a:latin typeface="Times New Roman" pitchFamily="18" charset="0"/>
                    <a:ea typeface="楷体" pitchFamily="49" charset="-122"/>
                    <a:cs typeface="Times New Roman" pitchFamily="18" charset="0"/>
                  </a:rPr>
                  <a:t>位无符号整数，取值范围为</a:t>
                </a:r>
                <a:r>
                  <a:rPr lang="en-US" altLang="zh-CN" sz="1600" b="1" dirty="0">
                    <a:latin typeface="Times New Roman" pitchFamily="18" charset="0"/>
                    <a:ea typeface="楷体" pitchFamily="49" charset="-122"/>
                    <a:cs typeface="Times New Roman" pitchFamily="18" charset="0"/>
                  </a:rPr>
                  <a:t>0~255</a:t>
                </a:r>
                <a:r>
                  <a:rPr lang="zh-CN" altLang="zh-CN" sz="1600" b="1" dirty="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所以</a:t>
                </a:r>
                <a:endParaRPr lang="zh-CN" altLang="zh-CN" sz="1600" b="1" dirty="0">
                  <a:latin typeface="Times New Roman" pitchFamily="18" charset="0"/>
                  <a:ea typeface="楷体" pitchFamily="49" charset="-122"/>
                  <a:cs typeface="Times New Roman" pitchFamily="18" charset="0"/>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ea typeface="楷体" pitchFamily="49" charset="-122"/>
                        <a:cs typeface="Times New Roman" pitchFamily="18" charset="0"/>
                      </a:rPr>
                      <m:t>𝐱</m:t>
                    </m:r>
                    <m:r>
                      <a:rPr lang="en-US" altLang="zh-CN" sz="1600" b="1">
                        <a:latin typeface="Cambria Math"/>
                        <a:ea typeface="楷体" pitchFamily="49" charset="-122"/>
                        <a:cs typeface="Times New Roman" pitchFamily="18" charset="0"/>
                      </a:rPr>
                      <m:t>=</m:t>
                    </m:r>
                    <m:r>
                      <a:rPr lang="en-US" altLang="zh-CN" sz="1600" b="1" i="1">
                        <a:latin typeface="Cambria Math"/>
                        <a:ea typeface="楷体" pitchFamily="49" charset="-122"/>
                        <a:cs typeface="Times New Roman" pitchFamily="18" charset="0"/>
                      </a:rPr>
                      <m:t>𝟏𝟑𝟒</m:t>
                    </m:r>
                    <m:r>
                      <a:rPr lang="en-US" altLang="zh-CN" sz="1600" b="1">
                        <a:latin typeface="Cambria Math"/>
                        <a:ea typeface="楷体" pitchFamily="49" charset="-122"/>
                        <a:cs typeface="Times New Roman" pitchFamily="18" charset="0"/>
                      </a:rPr>
                      <m:t>=</m:t>
                    </m:r>
                    <m:r>
                      <a:rPr lang="en-US" altLang="zh-CN" sz="1600" b="1" i="1">
                        <a:latin typeface="Cambria Math"/>
                        <a:ea typeface="楷体" pitchFamily="49" charset="-122"/>
                        <a:cs typeface="Times New Roman" pitchFamily="18" charset="0"/>
                      </a:rPr>
                      <m:t>𝟏𝟎𝟎𝟎</m:t>
                    </m:r>
                    <m:r>
                      <a:rPr lang="en-US" altLang="zh-CN" sz="1600" b="1">
                        <a:latin typeface="Cambria Math"/>
                        <a:ea typeface="楷体" pitchFamily="49" charset="-122"/>
                        <a:cs typeface="Times New Roman" pitchFamily="18" charset="0"/>
                      </a:rPr>
                      <m:t> </m:t>
                    </m:r>
                    <m:r>
                      <a:rPr lang="en-US" altLang="zh-CN" sz="1600" b="1" i="1">
                        <a:latin typeface="Cambria Math"/>
                        <a:ea typeface="楷体" pitchFamily="49" charset="-122"/>
                        <a:cs typeface="Times New Roman" pitchFamily="18" charset="0"/>
                      </a:rPr>
                      <m:t>𝟎𝟏𝟏𝟎𝐁</m:t>
                    </m:r>
                    <m:r>
                      <a:rPr lang="en-US" altLang="zh-CN" sz="1600" b="1">
                        <a:latin typeface="Cambria Math"/>
                        <a:ea typeface="楷体" pitchFamily="49" charset="-122"/>
                        <a:cs typeface="Times New Roman" pitchFamily="18" charset="0"/>
                      </a:rPr>
                      <m:t>=</m:t>
                    </m:r>
                    <m:r>
                      <a:rPr lang="en-US" altLang="zh-CN" sz="1600" b="1" i="1">
                        <a:latin typeface="Cambria Math"/>
                        <a:ea typeface="楷体" pitchFamily="49" charset="-122"/>
                        <a:cs typeface="Times New Roman" pitchFamily="18" charset="0"/>
                      </a:rPr>
                      <m:t>𝟖𝟔𝐇</m:t>
                    </m:r>
                    <m:r>
                      <a:rPr lang="en-US" altLang="zh-CN" sz="1600" b="1">
                        <a:latin typeface="Cambria Math"/>
                        <a:ea typeface="楷体" pitchFamily="49" charset="-122"/>
                        <a:cs typeface="Times New Roman" pitchFamily="18" charset="0"/>
                      </a:rPr>
                      <m:t>                  </m:t>
                    </m:r>
                    <m:d>
                      <m:dPr>
                        <m:ctrlPr>
                          <a:rPr lang="zh-CN" altLang="zh-CN" sz="1600" b="1" i="1">
                            <a:latin typeface="Cambria Math"/>
                            <a:ea typeface="楷体" pitchFamily="49" charset="-122"/>
                            <a:cs typeface="Times New Roman" pitchFamily="18" charset="0"/>
                          </a:rPr>
                        </m:ctrlPr>
                      </m:dPr>
                      <m:e>
                        <m:r>
                          <a:rPr lang="en-US" altLang="zh-CN" sz="1600" b="1" i="1">
                            <a:latin typeface="Cambria Math"/>
                            <a:ea typeface="楷体" pitchFamily="49" charset="-122"/>
                            <a:cs typeface="Times New Roman" pitchFamily="18" charset="0"/>
                          </a:rPr>
                          <m:t>𝐑𝟏</m:t>
                        </m:r>
                      </m:e>
                    </m:d>
                    <m:r>
                      <a:rPr lang="en-US" altLang="zh-CN" sz="1600" b="1">
                        <a:latin typeface="Cambria Math"/>
                        <a:ea typeface="楷体" pitchFamily="49" charset="-122"/>
                        <a:cs typeface="Times New Roman" pitchFamily="18" charset="0"/>
                      </a:rPr>
                      <m:t>=</m:t>
                    </m:r>
                    <m:r>
                      <a:rPr lang="en-US" altLang="zh-CN" sz="1600" b="1" i="1">
                        <a:latin typeface="Cambria Math"/>
                        <a:ea typeface="楷体" pitchFamily="49" charset="-122"/>
                        <a:cs typeface="Times New Roman" pitchFamily="18" charset="0"/>
                      </a:rPr>
                      <m:t>𝐱</m:t>
                    </m:r>
                    <m:r>
                      <a:rPr lang="en-US" altLang="zh-CN" sz="1600" b="1">
                        <a:latin typeface="Cambria Math"/>
                        <a:ea typeface="楷体" pitchFamily="49" charset="-122"/>
                        <a:cs typeface="Times New Roman" pitchFamily="18" charset="0"/>
                      </a:rPr>
                      <m:t>=</m:t>
                    </m:r>
                    <m:r>
                      <a:rPr lang="en-US" altLang="zh-CN" sz="1600" b="1" i="1">
                        <a:latin typeface="Cambria Math"/>
                        <a:ea typeface="楷体" pitchFamily="49" charset="-122"/>
                        <a:cs typeface="Times New Roman" pitchFamily="18" charset="0"/>
                      </a:rPr>
                      <m:t>𝟖𝟔𝐇</m:t>
                    </m:r>
                  </m:oMath>
                </a14:m>
                <a:endParaRPr lang="zh-CN" altLang="zh-CN" sz="1600" b="1" dirty="0">
                  <a:latin typeface="Times New Roman" pitchFamily="18" charset="0"/>
                  <a:ea typeface="楷体" pitchFamily="49" charset="-122"/>
                  <a:cs typeface="Times New Roman" pitchFamily="18" charset="0"/>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𝐲</m:t>
                    </m:r>
                    <m:r>
                      <a:rPr lang="en-US" altLang="zh-CN" sz="1600" b="1">
                        <a:latin typeface="Cambria Math"/>
                      </a:rPr>
                      <m:t>=</m:t>
                    </m:r>
                    <m:r>
                      <a:rPr lang="en-US" altLang="zh-CN" sz="1600" b="1" i="1">
                        <a:latin typeface="Cambria Math"/>
                      </a:rPr>
                      <m:t>𝟐𝟒𝟔</m:t>
                    </m:r>
                    <m:r>
                      <a:rPr lang="en-US" altLang="zh-CN" sz="1600" b="1">
                        <a:latin typeface="Cambria Math"/>
                      </a:rPr>
                      <m:t>=</m:t>
                    </m:r>
                    <m:r>
                      <a:rPr lang="en-US" altLang="zh-CN" sz="1600" b="1" i="1">
                        <a:latin typeface="Cambria Math"/>
                      </a:rPr>
                      <m:t>𝟏𝟏𝟏𝟏</m:t>
                    </m:r>
                    <m:r>
                      <a:rPr lang="en-US" altLang="zh-CN" sz="1600" b="1">
                        <a:latin typeface="Cambria Math"/>
                      </a:rPr>
                      <m:t> </m:t>
                    </m:r>
                    <m:r>
                      <a:rPr lang="en-US" altLang="zh-CN" sz="1600" b="1" i="1">
                        <a:latin typeface="Cambria Math"/>
                      </a:rPr>
                      <m:t>𝟎𝟏𝟏𝟎𝐁</m:t>
                    </m:r>
                    <m:r>
                      <a:rPr lang="en-US" altLang="zh-CN" sz="1600" b="1">
                        <a:latin typeface="Cambria Math"/>
                      </a:rPr>
                      <m:t>=</m:t>
                    </m:r>
                    <m:r>
                      <a:rPr lang="en-US" altLang="zh-CN" sz="1600" b="1" i="1">
                        <a:latin typeface="Cambria Math"/>
                      </a:rPr>
                      <m:t>𝐅𝟔𝐇</m:t>
                    </m:r>
                    <m:r>
                      <a:rPr lang="en-US" altLang="zh-CN" sz="1600" b="1">
                        <a:latin typeface="Cambria Math"/>
                      </a:rPr>
                      <m:t>                  (</m:t>
                    </m:r>
                    <m:r>
                      <a:rPr lang="en-US" altLang="zh-CN" sz="1600" b="1" i="1">
                        <a:latin typeface="Cambria Math"/>
                      </a:rPr>
                      <m:t>𝐑𝟐</m:t>
                    </m:r>
                    <m:r>
                      <a:rPr lang="en-US" altLang="zh-CN" sz="1600" b="1">
                        <a:latin typeface="Cambria Math"/>
                      </a:rPr>
                      <m:t>)=</m:t>
                    </m:r>
                    <m:r>
                      <a:rPr lang="en-US" altLang="zh-CN" sz="1600" b="1" i="1">
                        <a:latin typeface="Cambria Math"/>
                      </a:rPr>
                      <m:t>𝐲</m:t>
                    </m:r>
                    <m:r>
                      <a:rPr lang="en-US" altLang="zh-CN" sz="1600" b="1">
                        <a:latin typeface="Cambria Math"/>
                      </a:rPr>
                      <m:t>=</m:t>
                    </m:r>
                    <m:r>
                      <a:rPr lang="en-US" altLang="zh-CN" sz="1600" b="1" i="1">
                        <a:latin typeface="Cambria Math"/>
                      </a:rPr>
                      <m:t>𝐅𝟔𝐇</m:t>
                    </m:r>
                  </m:oMath>
                </a14:m>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𝐳𝟏</m:t>
                    </m:r>
                    <m:r>
                      <a:rPr lang="en-US" altLang="zh-CN" sz="1600" b="1">
                        <a:latin typeface="Cambria Math"/>
                      </a:rPr>
                      <m:t>=</m:t>
                    </m:r>
                    <m:r>
                      <a:rPr lang="en-US" altLang="zh-CN" sz="1600" b="1" i="1">
                        <a:latin typeface="Cambria Math"/>
                      </a:rPr>
                      <m:t>𝒙</m:t>
                    </m:r>
                    <m:r>
                      <a:rPr lang="en-US" altLang="zh-CN" sz="1600" b="1" i="1">
                        <a:latin typeface="Cambria Math"/>
                      </a:rPr>
                      <m:t>−</m:t>
                    </m:r>
                    <m:r>
                      <a:rPr lang="en-US" altLang="zh-CN" sz="1600" b="1" i="1">
                        <a:latin typeface="Cambria Math"/>
                      </a:rPr>
                      <m:t>𝐲</m:t>
                    </m:r>
                    <m:r>
                      <a:rPr lang="en-US" altLang="zh-CN" sz="1600" b="1">
                        <a:latin typeface="Cambria Math"/>
                      </a:rPr>
                      <m:t>=</m:t>
                    </m:r>
                    <m:r>
                      <a:rPr lang="en-US" altLang="zh-CN" sz="1600" b="1" i="1">
                        <a:latin typeface="Cambria Math"/>
                      </a:rPr>
                      <m:t>𝟏𝟑𝟒</m:t>
                    </m:r>
                    <m:r>
                      <a:rPr lang="en-US" altLang="zh-CN" sz="1600" b="1" i="1">
                        <a:latin typeface="Cambria Math"/>
                      </a:rPr>
                      <m:t>−</m:t>
                    </m:r>
                    <m:r>
                      <a:rPr lang="en-US" altLang="zh-CN" sz="1600" b="1" i="1">
                        <a:latin typeface="Cambria Math"/>
                      </a:rPr>
                      <m:t>𝟐𝟒𝟔</m:t>
                    </m:r>
                    <m:r>
                      <a:rPr lang="en-US" altLang="zh-CN" sz="1600" b="1">
                        <a:latin typeface="Cambria Math"/>
                      </a:rPr>
                      <m:t>=</m:t>
                    </m:r>
                    <m:r>
                      <a:rPr lang="en-US" altLang="zh-CN" sz="1600" b="1" i="1">
                        <a:latin typeface="Cambria Math"/>
                      </a:rPr>
                      <m:t>−</m:t>
                    </m:r>
                    <m:r>
                      <a:rPr lang="en-US" altLang="zh-CN" sz="1600" b="1" i="1">
                        <a:latin typeface="Cambria Math"/>
                      </a:rPr>
                      <m:t>𝟏𝟏𝟐</m:t>
                    </m:r>
                    <m:r>
                      <a:rPr lang="en-US" altLang="zh-CN" sz="1600" b="1">
                        <a:latin typeface="Cambria Math"/>
                      </a:rPr>
                      <m:t>&lt;</m:t>
                    </m:r>
                    <m:r>
                      <a:rPr lang="en-US" altLang="zh-CN" sz="1600" b="1" i="1">
                        <a:latin typeface="Cambria Math"/>
                      </a:rPr>
                      <m:t>𝟎</m:t>
                    </m:r>
                    <m:r>
                      <a:rPr lang="zh-CN" altLang="zh-CN" sz="1600" b="1">
                        <a:latin typeface="Cambria Math"/>
                      </a:rPr>
                      <m:t>，</m:t>
                    </m:r>
                    <m:r>
                      <a:rPr lang="zh-CN" altLang="zh-CN" sz="1600" b="1" kern="0">
                        <a:effectLst/>
                        <a:latin typeface="Cambria Math"/>
                        <a:ea typeface="Cambria Math"/>
                      </a:rPr>
                      <m:t> </m:t>
                    </m:r>
                    <m:d>
                      <m:dPr>
                        <m:ctrlPr>
                          <a:rPr lang="zh-CN" altLang="zh-CN" sz="1600" b="1" i="1" kern="0">
                            <a:effectLst/>
                            <a:latin typeface="Cambria Math"/>
                            <a:ea typeface="Cambria Math"/>
                          </a:rPr>
                        </m:ctrlPr>
                      </m:dPr>
                      <m:e>
                        <m:r>
                          <a:rPr lang="en-US" altLang="zh-CN" sz="1600" b="1" i="1">
                            <a:latin typeface="Cambria Math"/>
                          </a:rPr>
                          <m:t>𝑹</m:t>
                        </m:r>
                        <m:r>
                          <a:rPr lang="en-US" altLang="zh-CN" sz="1600" b="1" i="1">
                            <a:latin typeface="Cambria Math"/>
                          </a:rPr>
                          <m:t>𝟓</m:t>
                        </m:r>
                      </m:e>
                    </m:d>
                    <m:r>
                      <a:rPr lang="en-US" altLang="zh-CN" sz="1600" b="1">
                        <a:latin typeface="Cambria Math"/>
                      </a:rPr>
                      <m:t>=</m:t>
                    </m:r>
                    <m:r>
                      <a:rPr lang="en-US" altLang="zh-CN" sz="1600" b="1" i="1">
                        <a:latin typeface="Cambria Math"/>
                      </a:rPr>
                      <m:t>𝐳𝟏</m:t>
                    </m:r>
                    <m:r>
                      <a:rPr lang="en-US" altLang="zh-CN" sz="1600" b="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𝟖</m:t>
                        </m:r>
                      </m:sup>
                    </m:sSup>
                    <m:r>
                      <a:rPr lang="en-US" altLang="zh-CN" sz="1600" b="1">
                        <a:latin typeface="Cambria Math"/>
                      </a:rPr>
                      <m:t>+</m:t>
                    </m:r>
                    <m:d>
                      <m:dPr>
                        <m:ctrlPr>
                          <a:rPr lang="zh-CN" altLang="zh-CN" sz="1600" b="1" i="1" kern="0">
                            <a:effectLst/>
                            <a:latin typeface="Cambria Math"/>
                            <a:ea typeface="Cambria Math"/>
                          </a:rPr>
                        </m:ctrlPr>
                      </m:dPr>
                      <m:e>
                        <m:r>
                          <a:rPr lang="en-US" altLang="zh-CN" sz="1600" b="1" i="1">
                            <a:latin typeface="Cambria Math"/>
                          </a:rPr>
                          <m:t>−</m:t>
                        </m:r>
                        <m:r>
                          <a:rPr lang="en-US" altLang="zh-CN" sz="1600" b="1" i="1">
                            <a:latin typeface="Cambria Math"/>
                          </a:rPr>
                          <m:t>𝟏𝟏𝟐</m:t>
                        </m:r>
                      </m:e>
                    </m:d>
                    <m:r>
                      <a:rPr lang="en-US" altLang="zh-CN" sz="1600" b="1">
                        <a:latin typeface="Cambria Math"/>
                      </a:rPr>
                      <m:t>=</m:t>
                    </m:r>
                    <m:r>
                      <a:rPr lang="en-US" altLang="zh-CN" sz="1600" b="1" i="1">
                        <a:latin typeface="Cambria Math"/>
                      </a:rPr>
                      <m:t>𝟏𝟒𝟒</m:t>
                    </m:r>
                    <m:r>
                      <a:rPr lang="en-US" altLang="zh-CN" sz="1600" b="1">
                        <a:latin typeface="Cambria Math"/>
                      </a:rPr>
                      <m:t>=</m:t>
                    </m:r>
                    <m:r>
                      <a:rPr lang="en-US" altLang="zh-CN" sz="1600" b="1" i="1">
                        <a:latin typeface="Cambria Math"/>
                      </a:rPr>
                      <m:t>𝟗𝟎𝐇</m:t>
                    </m:r>
                  </m:oMath>
                </a14:m>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𝐳𝟐</m:t>
                    </m:r>
                    <m:r>
                      <a:rPr lang="en-US" altLang="zh-CN" sz="1600" b="1">
                        <a:latin typeface="Cambria Math"/>
                      </a:rPr>
                      <m:t>=</m:t>
                    </m:r>
                    <m:r>
                      <a:rPr lang="en-US" altLang="zh-CN" sz="1600" b="1" i="1">
                        <a:latin typeface="Cambria Math"/>
                      </a:rPr>
                      <m:t>𝐱</m:t>
                    </m:r>
                    <m:r>
                      <a:rPr lang="en-US" altLang="zh-CN" sz="1600" b="1">
                        <a:latin typeface="Cambria Math"/>
                      </a:rPr>
                      <m:t>+</m:t>
                    </m:r>
                    <m:r>
                      <a:rPr lang="en-US" altLang="zh-CN" sz="1600" b="1" i="1">
                        <a:latin typeface="Cambria Math"/>
                      </a:rPr>
                      <m:t>𝐲</m:t>
                    </m:r>
                    <m:r>
                      <a:rPr lang="en-US" altLang="zh-CN" sz="1600" b="1">
                        <a:latin typeface="Cambria Math"/>
                      </a:rPr>
                      <m:t>=</m:t>
                    </m:r>
                    <m:r>
                      <a:rPr lang="en-US" altLang="zh-CN" sz="1600" b="1" i="1">
                        <a:latin typeface="Cambria Math"/>
                      </a:rPr>
                      <m:t>𝟏𝟑𝟒</m:t>
                    </m:r>
                    <m:r>
                      <a:rPr lang="en-US" altLang="zh-CN" sz="1600" b="1">
                        <a:latin typeface="Cambria Math"/>
                      </a:rPr>
                      <m:t>+</m:t>
                    </m:r>
                    <m:r>
                      <a:rPr lang="en-US" altLang="zh-CN" sz="1600" b="1" i="1">
                        <a:latin typeface="Cambria Math"/>
                      </a:rPr>
                      <m:t>𝟐𝟒𝟔</m:t>
                    </m:r>
                    <m:r>
                      <a:rPr lang="en-US" altLang="zh-CN" sz="1600" b="1">
                        <a:latin typeface="Cambria Math"/>
                      </a:rPr>
                      <m:t>=</m:t>
                    </m:r>
                    <m:r>
                      <a:rPr lang="en-US" altLang="zh-CN" sz="1600" b="1" i="1">
                        <a:latin typeface="Cambria Math"/>
                      </a:rPr>
                      <m:t>𝟑𝟖𝟎</m:t>
                    </m:r>
                    <m:r>
                      <a:rPr lang="en-US" altLang="zh-CN" sz="1600" b="1">
                        <a:latin typeface="Cambria Math"/>
                      </a:rPr>
                      <m:t>&gt;</m:t>
                    </m:r>
                    <m:r>
                      <a:rPr lang="en-US" altLang="zh-CN" sz="1600" b="1" i="1">
                        <a:latin typeface="Cambria Math"/>
                      </a:rPr>
                      <m:t>𝟐𝟓𝟓</m:t>
                    </m:r>
                    <m:r>
                      <a:rPr lang="zh-CN" altLang="zh-CN" sz="1600" b="1">
                        <a:latin typeface="Cambria Math"/>
                      </a:rPr>
                      <m:t>，</m:t>
                    </m:r>
                    <m:r>
                      <a:rPr lang="zh-CN" altLang="zh-CN" sz="1600" b="1" kern="0">
                        <a:effectLst/>
                        <a:latin typeface="Cambria Math"/>
                        <a:ea typeface="Cambria Math"/>
                      </a:rPr>
                      <m:t> </m:t>
                    </m:r>
                    <m:d>
                      <m:dPr>
                        <m:ctrlPr>
                          <a:rPr lang="zh-CN" altLang="zh-CN" sz="1600" b="1" i="1" kern="0">
                            <a:effectLst/>
                            <a:latin typeface="Cambria Math"/>
                            <a:ea typeface="Cambria Math"/>
                          </a:rPr>
                        </m:ctrlPr>
                      </m:dPr>
                      <m:e>
                        <m:r>
                          <a:rPr lang="en-US" altLang="zh-CN" sz="1600" b="1" i="1">
                            <a:latin typeface="Cambria Math"/>
                          </a:rPr>
                          <m:t>𝑹</m:t>
                        </m:r>
                        <m:r>
                          <a:rPr lang="en-US" altLang="zh-CN" sz="1600" b="1" i="1">
                            <a:latin typeface="Cambria Math"/>
                          </a:rPr>
                          <m:t>𝟔</m:t>
                        </m:r>
                      </m:e>
                    </m:d>
                    <m:r>
                      <a:rPr lang="en-US" altLang="zh-CN" sz="1600" b="1">
                        <a:latin typeface="Cambria Math"/>
                      </a:rPr>
                      <m:t>=</m:t>
                    </m:r>
                    <m:r>
                      <a:rPr lang="en-US" altLang="zh-CN" sz="1600" b="1" i="1">
                        <a:latin typeface="Cambria Math"/>
                      </a:rPr>
                      <m:t>𝐳𝟐</m:t>
                    </m:r>
                    <m:r>
                      <a:rPr lang="en-US" altLang="zh-CN" sz="1600" b="1">
                        <a:latin typeface="Cambria Math"/>
                      </a:rPr>
                      <m:t>=</m:t>
                    </m:r>
                    <m:r>
                      <a:rPr lang="en-US" altLang="zh-CN" sz="1600" b="1" i="1">
                        <a:latin typeface="Cambria Math"/>
                      </a:rPr>
                      <m:t>𝟑𝟖𝟎</m:t>
                    </m:r>
                    <m:r>
                      <a:rPr lang="en-US" altLang="zh-CN" sz="1600" b="1" i="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𝟖</m:t>
                        </m:r>
                      </m:sup>
                    </m:sSup>
                    <m:r>
                      <a:rPr lang="en-US" altLang="zh-CN" sz="1600" b="1">
                        <a:latin typeface="Cambria Math"/>
                      </a:rPr>
                      <m:t>=</m:t>
                    </m:r>
                    <m:r>
                      <a:rPr lang="en-US" altLang="zh-CN" sz="1600" b="1" i="1">
                        <a:latin typeface="Cambria Math"/>
                      </a:rPr>
                      <m:t>𝟏𝟐𝟒</m:t>
                    </m:r>
                    <m:r>
                      <a:rPr lang="en-US" altLang="zh-CN" sz="1600" b="1">
                        <a:latin typeface="Cambria Math"/>
                      </a:rPr>
                      <m:t>=</m:t>
                    </m:r>
                    <m:r>
                      <a:rPr lang="en-US" altLang="zh-CN" sz="1600" b="1" i="1">
                        <a:latin typeface="Cambria Math"/>
                      </a:rPr>
                      <m:t>𝟕𝐂𝐇</m:t>
                    </m:r>
                  </m:oMath>
                </a14:m>
                <a:endParaRPr lang="zh-CN" altLang="zh-CN" sz="1600" b="1" kern="100" dirty="0">
                  <a:latin typeface="Times New Roman"/>
                </a:endParaRPr>
              </a:p>
              <a:p>
                <a:pPr algn="just">
                  <a:lnSpc>
                    <a:spcPct val="125000"/>
                  </a:lnSpc>
                  <a:spcBef>
                    <a:spcPts val="600"/>
                  </a:spcBef>
                  <a:spcAft>
                    <a:spcPts val="0"/>
                  </a:spcAft>
                  <a:tabLst>
                    <a:tab pos="457200" algn="l"/>
                  </a:tabLst>
                </a:pPr>
                <a:r>
                  <a:rPr lang="en-US" altLang="zh-CN" sz="1600" b="1" dirty="0">
                    <a:latin typeface="Times New Roman"/>
                  </a:rPr>
                  <a:t>2) m</a:t>
                </a:r>
                <a:r>
                  <a:rPr lang="zh-CN" altLang="zh-CN" sz="1600" b="1" dirty="0">
                    <a:latin typeface="Times New Roman"/>
                  </a:rPr>
                  <a:t>、</a:t>
                </a:r>
                <a:r>
                  <a:rPr lang="en-US" altLang="zh-CN" sz="1600" b="1" dirty="0">
                    <a:latin typeface="Times New Roman"/>
                  </a:rPr>
                  <a:t>n</a:t>
                </a:r>
                <a:r>
                  <a:rPr lang="zh-CN" altLang="zh-CN" sz="1600" b="1" dirty="0">
                    <a:latin typeface="Times New Roman"/>
                  </a:rPr>
                  <a:t>、</a:t>
                </a:r>
                <a:r>
                  <a:rPr lang="en-US" altLang="zh-CN" sz="1600" b="1" dirty="0">
                    <a:latin typeface="Times New Roman"/>
                  </a:rPr>
                  <a:t>k1</a:t>
                </a:r>
                <a:r>
                  <a:rPr lang="zh-CN" altLang="zh-CN" sz="1600" b="1" dirty="0">
                    <a:latin typeface="Times New Roman"/>
                  </a:rPr>
                  <a:t>、</a:t>
                </a:r>
                <a:r>
                  <a:rPr lang="en-US" altLang="zh-CN" sz="1600" b="1" dirty="0">
                    <a:latin typeface="Times New Roman"/>
                  </a:rPr>
                  <a:t>k2</a:t>
                </a:r>
                <a:r>
                  <a:rPr lang="zh-CN" altLang="zh-CN" sz="1600" b="1" dirty="0">
                    <a:latin typeface="Times New Roman"/>
                  </a:rPr>
                  <a:t>为</a:t>
                </a:r>
                <a:r>
                  <a:rPr lang="en-US" altLang="zh-CN" sz="1600" b="1" dirty="0">
                    <a:latin typeface="Times New Roman"/>
                  </a:rPr>
                  <a:t>8</a:t>
                </a:r>
                <a:r>
                  <a:rPr lang="zh-CN" altLang="zh-CN" sz="1600" b="1" dirty="0">
                    <a:latin typeface="Times New Roman"/>
                  </a:rPr>
                  <a:t>位有符号整数，采用补码表示，因此：</a:t>
                </a:r>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sSub>
                      <m:sSubPr>
                        <m:ctrlPr>
                          <a:rPr lang="zh-CN" altLang="zh-CN" sz="1600" b="1" i="1" kern="0">
                            <a:effectLst/>
                            <a:latin typeface="Cambria Math"/>
                            <a:ea typeface="Cambria Math"/>
                          </a:rPr>
                        </m:ctrlPr>
                      </m:sSubPr>
                      <m:e>
                        <m:r>
                          <a:rPr lang="en-US" altLang="zh-CN" sz="1600" b="1" i="1">
                            <a:latin typeface="Cambria Math"/>
                          </a:rPr>
                          <m:t>𝒎</m:t>
                        </m:r>
                      </m:e>
                      <m:sub>
                        <m:r>
                          <a:rPr lang="zh-CN" altLang="zh-CN" sz="1600" b="1">
                            <a:latin typeface="Cambria Math"/>
                          </a:rPr>
                          <m:t>补</m:t>
                        </m:r>
                      </m:sub>
                    </m:sSub>
                    <m:r>
                      <a:rPr lang="en-US" altLang="zh-CN" sz="1600" b="1">
                        <a:latin typeface="Cambria Math"/>
                      </a:rPr>
                      <m:t>=</m:t>
                    </m:r>
                    <m:r>
                      <a:rPr lang="en-US" altLang="zh-CN" sz="1600" b="1" i="1">
                        <a:latin typeface="Cambria Math"/>
                      </a:rPr>
                      <m:t>𝐱</m:t>
                    </m:r>
                    <m:r>
                      <a:rPr lang="en-US" altLang="zh-CN" sz="1600" b="1">
                        <a:latin typeface="Cambria Math"/>
                      </a:rPr>
                      <m:t>=</m:t>
                    </m:r>
                    <m:r>
                      <a:rPr lang="en-US" altLang="zh-CN" sz="1600" b="1" i="1">
                        <a:latin typeface="Cambria Math"/>
                      </a:rPr>
                      <m:t>𝟏</m:t>
                    </m:r>
                    <m:r>
                      <a:rPr lang="en-US" altLang="zh-CN" sz="1600" b="1">
                        <a:latin typeface="Cambria Math"/>
                      </a:rPr>
                      <m:t>, </m:t>
                    </m:r>
                    <m:r>
                      <a:rPr lang="en-US" altLang="zh-CN" sz="1600" b="1" i="1">
                        <a:latin typeface="Cambria Math"/>
                      </a:rPr>
                      <m:t>𝟎𝟎𝟎</m:t>
                    </m:r>
                    <m:r>
                      <a:rPr lang="en-US" altLang="zh-CN" sz="1600" b="1">
                        <a:latin typeface="Cambria Math"/>
                      </a:rPr>
                      <m:t> </m:t>
                    </m:r>
                    <m:r>
                      <a:rPr lang="en-US" altLang="zh-CN" sz="1600" b="1" i="1">
                        <a:latin typeface="Cambria Math"/>
                      </a:rPr>
                      <m:t>𝟎𝟏𝟏𝟎𝐁</m:t>
                    </m:r>
                    <m:r>
                      <a:rPr lang="en-US" altLang="zh-CN" sz="1600" b="1">
                        <a:latin typeface="Cambria Math"/>
                      </a:rPr>
                      <m:t>                                  </m:t>
                    </m:r>
                    <m:sSub>
                      <m:sSubPr>
                        <m:ctrlPr>
                          <a:rPr lang="zh-CN" altLang="zh-CN" sz="1600" b="1" i="1" kern="0">
                            <a:effectLst/>
                            <a:latin typeface="Cambria Math"/>
                            <a:ea typeface="Cambria Math"/>
                          </a:rPr>
                        </m:ctrlPr>
                      </m:sSubPr>
                      <m:e>
                        <m:r>
                          <a:rPr lang="en-US" altLang="zh-CN" sz="1600" b="1" i="1">
                            <a:latin typeface="Cambria Math"/>
                          </a:rPr>
                          <m:t>𝒏</m:t>
                        </m:r>
                      </m:e>
                      <m:sub>
                        <m:r>
                          <a:rPr lang="zh-CN" altLang="zh-CN" sz="1600" b="1">
                            <a:latin typeface="Cambria Math"/>
                          </a:rPr>
                          <m:t>补</m:t>
                        </m:r>
                      </m:sub>
                    </m:sSub>
                    <m:r>
                      <a:rPr lang="en-US" altLang="zh-CN" sz="1600" b="1">
                        <a:latin typeface="Cambria Math"/>
                      </a:rPr>
                      <m:t>=</m:t>
                    </m:r>
                    <m:r>
                      <a:rPr lang="en-US" altLang="zh-CN" sz="1600" b="1" i="1">
                        <a:latin typeface="Cambria Math"/>
                      </a:rPr>
                      <m:t>𝐲</m:t>
                    </m:r>
                    <m:r>
                      <a:rPr lang="en-US" altLang="zh-CN" sz="1600" b="1">
                        <a:latin typeface="Cambria Math"/>
                      </a:rPr>
                      <m:t>=</m:t>
                    </m:r>
                    <m:r>
                      <a:rPr lang="en-US" altLang="zh-CN" sz="1600" b="1" i="1">
                        <a:latin typeface="Cambria Math"/>
                      </a:rPr>
                      <m:t>𝟏</m:t>
                    </m:r>
                    <m:r>
                      <a:rPr lang="en-US" altLang="zh-CN" sz="1600" b="1">
                        <a:latin typeface="Cambria Math"/>
                      </a:rPr>
                      <m:t>, </m:t>
                    </m:r>
                    <m:r>
                      <a:rPr lang="en-US" altLang="zh-CN" sz="1600" b="1" i="1">
                        <a:latin typeface="Cambria Math"/>
                      </a:rPr>
                      <m:t>𝟏𝟏𝟏</m:t>
                    </m:r>
                    <m:r>
                      <a:rPr lang="en-US" altLang="zh-CN" sz="1600" b="1">
                        <a:latin typeface="Cambria Math"/>
                      </a:rPr>
                      <m:t> </m:t>
                    </m:r>
                    <m:r>
                      <a:rPr lang="en-US" altLang="zh-CN" sz="1600" b="1" i="1">
                        <a:latin typeface="Cambria Math"/>
                      </a:rPr>
                      <m:t>𝟎𝟏𝟏𝟎𝐁</m:t>
                    </m:r>
                  </m:oMath>
                </a14:m>
                <a:endParaRPr lang="zh-CN" altLang="zh-CN" sz="1600" b="1" kern="100" dirty="0">
                  <a:latin typeface="Times New Roman"/>
                </a:endParaRPr>
              </a:p>
              <a:p>
                <a:pPr algn="just">
                  <a:lnSpc>
                    <a:spcPct val="125000"/>
                  </a:lnSpc>
                  <a:spcBef>
                    <a:spcPts val="600"/>
                  </a:spcBef>
                  <a:spcAft>
                    <a:spcPts val="0"/>
                  </a:spcAft>
                  <a:tabLst>
                    <a:tab pos="457200" algn="l"/>
                  </a:tabLst>
                </a:pPr>
                <a:r>
                  <a:rPr lang="zh-CN" altLang="zh-CN" sz="1600" b="1" dirty="0">
                    <a:latin typeface="Times New Roman"/>
                  </a:rPr>
                  <a:t>因为变量</a:t>
                </a:r>
                <a:r>
                  <a:rPr lang="en-US" altLang="zh-CN" sz="1600" b="1" dirty="0">
                    <a:latin typeface="Times New Roman"/>
                  </a:rPr>
                  <a:t>m</a:t>
                </a:r>
                <a:r>
                  <a:rPr lang="zh-CN" altLang="zh-CN" sz="1600" b="1" dirty="0">
                    <a:latin typeface="Times New Roman"/>
                  </a:rPr>
                  <a:t>、</a:t>
                </a:r>
                <a:r>
                  <a:rPr lang="en-US" altLang="zh-CN" sz="1600" b="1" dirty="0">
                    <a:latin typeface="Times New Roman"/>
                  </a:rPr>
                  <a:t>n</a:t>
                </a:r>
                <a:r>
                  <a:rPr lang="zh-CN" altLang="zh-CN" sz="1600" b="1" dirty="0">
                    <a:latin typeface="Times New Roman"/>
                  </a:rPr>
                  <a:t>的符号位为</a:t>
                </a:r>
                <a:r>
                  <a:rPr lang="en-US" altLang="zh-CN" sz="1600" b="1" dirty="0">
                    <a:latin typeface="Times New Roman"/>
                  </a:rPr>
                  <a:t>1</a:t>
                </a:r>
                <a:r>
                  <a:rPr lang="zh-CN" altLang="zh-CN" sz="1600" b="1" dirty="0">
                    <a:latin typeface="Times New Roman"/>
                  </a:rPr>
                  <a:t>，说明是负数，根据补码定义，其真值计算如下：</a:t>
                </a:r>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𝐦</m:t>
                    </m:r>
                    <m:r>
                      <a:rPr lang="en-US" altLang="zh-CN" sz="1600" b="1">
                        <a:latin typeface="Cambria Math"/>
                      </a:rPr>
                      <m:t>=</m:t>
                    </m:r>
                    <m:sSub>
                      <m:sSubPr>
                        <m:ctrlPr>
                          <a:rPr lang="zh-CN" altLang="zh-CN" sz="1600" b="1" i="1" kern="0">
                            <a:effectLst/>
                            <a:latin typeface="Cambria Math"/>
                            <a:ea typeface="Cambria Math"/>
                          </a:rPr>
                        </m:ctrlPr>
                      </m:sSubPr>
                      <m:e>
                        <m:r>
                          <a:rPr lang="en-US" altLang="zh-CN" sz="1600" b="1" i="1">
                            <a:latin typeface="Cambria Math"/>
                          </a:rPr>
                          <m:t>𝒎</m:t>
                        </m:r>
                      </m:e>
                      <m:sub>
                        <m:r>
                          <a:rPr lang="zh-CN" altLang="zh-CN" sz="1600" b="1">
                            <a:latin typeface="Cambria Math"/>
                          </a:rPr>
                          <m:t>补</m:t>
                        </m:r>
                      </m:sub>
                    </m:sSub>
                    <m:r>
                      <a:rPr lang="en-US" altLang="zh-CN" sz="1600" b="1" i="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𝟖</m:t>
                        </m:r>
                      </m:sup>
                    </m:sSup>
                    <m:r>
                      <a:rPr lang="en-US" altLang="zh-CN" sz="1600" b="1">
                        <a:latin typeface="Cambria Math"/>
                      </a:rPr>
                      <m:t>=</m:t>
                    </m:r>
                    <m:r>
                      <a:rPr lang="en-US" altLang="zh-CN" sz="1600" b="1" i="1">
                        <a:latin typeface="Cambria Math"/>
                      </a:rPr>
                      <m:t>𝟏𝟑𝟒</m:t>
                    </m:r>
                    <m:r>
                      <a:rPr lang="en-US" altLang="zh-CN" sz="1600" b="1" i="1">
                        <a:latin typeface="Cambria Math"/>
                      </a:rPr>
                      <m:t>−</m:t>
                    </m:r>
                    <m:r>
                      <a:rPr lang="en-US" altLang="zh-CN" sz="1600" b="1" i="1">
                        <a:latin typeface="Cambria Math"/>
                      </a:rPr>
                      <m:t>𝟐𝟓𝟔</m:t>
                    </m:r>
                    <m:r>
                      <a:rPr lang="en-US" altLang="zh-CN" sz="1600" b="1">
                        <a:latin typeface="Cambria Math"/>
                      </a:rPr>
                      <m:t>=</m:t>
                    </m:r>
                    <m:r>
                      <a:rPr lang="en-US" altLang="zh-CN" sz="1600" b="1" i="1">
                        <a:latin typeface="Cambria Math"/>
                      </a:rPr>
                      <m:t>−</m:t>
                    </m:r>
                    <m:r>
                      <a:rPr lang="en-US" altLang="zh-CN" sz="1600" b="1" i="1">
                        <a:latin typeface="Cambria Math"/>
                      </a:rPr>
                      <m:t>𝟏𝟐𝟐</m:t>
                    </m:r>
                    <m:r>
                      <a:rPr lang="en-US" altLang="zh-CN" sz="1600" b="1">
                        <a:latin typeface="Cambria Math"/>
                      </a:rPr>
                      <m:t>          </m:t>
                    </m:r>
                    <m:r>
                      <a:rPr lang="en-US" altLang="zh-CN" sz="1600" b="1" i="1">
                        <a:latin typeface="Cambria Math"/>
                      </a:rPr>
                      <m:t>𝐧</m:t>
                    </m:r>
                    <m:r>
                      <a:rPr lang="en-US" altLang="zh-CN" sz="1600" b="1">
                        <a:latin typeface="Cambria Math"/>
                      </a:rPr>
                      <m:t>=</m:t>
                    </m:r>
                    <m:sSub>
                      <m:sSubPr>
                        <m:ctrlPr>
                          <a:rPr lang="zh-CN" altLang="zh-CN" sz="1600" b="1" i="1" kern="0">
                            <a:effectLst/>
                            <a:latin typeface="Cambria Math"/>
                            <a:ea typeface="Cambria Math"/>
                          </a:rPr>
                        </m:ctrlPr>
                      </m:sSubPr>
                      <m:e>
                        <m:r>
                          <a:rPr lang="en-US" altLang="zh-CN" sz="1600" b="1" i="1">
                            <a:latin typeface="Cambria Math"/>
                          </a:rPr>
                          <m:t>𝒏</m:t>
                        </m:r>
                      </m:e>
                      <m:sub>
                        <m:r>
                          <a:rPr lang="zh-CN" altLang="zh-CN" sz="1600" b="1">
                            <a:latin typeface="Cambria Math"/>
                          </a:rPr>
                          <m:t>补</m:t>
                        </m:r>
                      </m:sub>
                    </m:sSub>
                    <m:r>
                      <a:rPr lang="en-US" altLang="zh-CN" sz="1600" b="1" i="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a:latin typeface="Cambria Math"/>
                          </a:rPr>
                          <m:t>𝟖</m:t>
                        </m:r>
                      </m:sup>
                    </m:sSup>
                    <m:r>
                      <a:rPr lang="en-US" altLang="zh-CN" sz="1600" b="1">
                        <a:latin typeface="Cambria Math"/>
                      </a:rPr>
                      <m:t>=</m:t>
                    </m:r>
                    <m:r>
                      <a:rPr lang="en-US" altLang="zh-CN" sz="1600" b="1" i="1">
                        <a:latin typeface="Cambria Math"/>
                      </a:rPr>
                      <m:t>𝟐𝟒𝟔</m:t>
                    </m:r>
                    <m:r>
                      <a:rPr lang="en-US" altLang="zh-CN" sz="1600" b="1" i="1">
                        <a:latin typeface="Cambria Math"/>
                      </a:rPr>
                      <m:t>−</m:t>
                    </m:r>
                    <m:r>
                      <a:rPr lang="en-US" altLang="zh-CN" sz="1600" b="1" i="1">
                        <a:latin typeface="Cambria Math"/>
                      </a:rPr>
                      <m:t>𝟐𝟓𝟔</m:t>
                    </m:r>
                    <m:r>
                      <a:rPr lang="en-US" altLang="zh-CN" sz="1600" b="1">
                        <a:latin typeface="Cambria Math"/>
                      </a:rPr>
                      <m:t>=</m:t>
                    </m:r>
                    <m:r>
                      <a:rPr lang="en-US" altLang="zh-CN" sz="1600" b="1" i="1">
                        <a:latin typeface="Cambria Math"/>
                      </a:rPr>
                      <m:t>−</m:t>
                    </m:r>
                    <m:r>
                      <a:rPr lang="en-US" altLang="zh-CN" sz="1600" b="1" i="1">
                        <a:latin typeface="Cambria Math"/>
                      </a:rPr>
                      <m:t>𝟏𝟎</m:t>
                    </m:r>
                  </m:oMath>
                </a14:m>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𝐤𝟏</m:t>
                    </m:r>
                    <m:r>
                      <a:rPr lang="en-US" altLang="zh-CN" sz="1600" b="1">
                        <a:latin typeface="Cambria Math"/>
                      </a:rPr>
                      <m:t>=</m:t>
                    </m:r>
                    <m:r>
                      <a:rPr lang="en-US" altLang="zh-CN" sz="1600" b="1" i="1">
                        <a:latin typeface="Cambria Math"/>
                      </a:rPr>
                      <m:t>𝒎</m:t>
                    </m:r>
                    <m:r>
                      <a:rPr lang="en-US" altLang="zh-CN" sz="1600" b="1" i="1">
                        <a:latin typeface="Cambria Math"/>
                      </a:rPr>
                      <m:t>−</m:t>
                    </m:r>
                    <m:r>
                      <a:rPr lang="en-US" altLang="zh-CN" sz="1600" b="1" i="1">
                        <a:latin typeface="Cambria Math"/>
                      </a:rPr>
                      <m:t>𝐧</m:t>
                    </m:r>
                    <m:r>
                      <a:rPr lang="en-US" altLang="zh-CN" sz="1600" b="1">
                        <a:latin typeface="Cambria Math"/>
                      </a:rPr>
                      <m:t>=</m:t>
                    </m:r>
                    <m:d>
                      <m:dPr>
                        <m:ctrlPr>
                          <a:rPr lang="zh-CN" altLang="zh-CN" sz="1600" b="1" i="1" kern="0">
                            <a:effectLst/>
                            <a:latin typeface="Cambria Math"/>
                            <a:ea typeface="Cambria Math"/>
                          </a:rPr>
                        </m:ctrlPr>
                      </m:dPr>
                      <m:e>
                        <m:r>
                          <a:rPr lang="en-US" altLang="zh-CN" sz="1600" b="1" i="1">
                            <a:latin typeface="Cambria Math"/>
                          </a:rPr>
                          <m:t>−</m:t>
                        </m:r>
                        <m:r>
                          <a:rPr lang="en-US" altLang="zh-CN" sz="1600" b="1" i="1">
                            <a:latin typeface="Cambria Math"/>
                          </a:rPr>
                          <m:t>𝟏𝟐𝟐</m:t>
                        </m:r>
                      </m:e>
                    </m:d>
                    <m:r>
                      <a:rPr lang="en-US" altLang="zh-CN" sz="1600" b="1" i="1">
                        <a:latin typeface="Cambria Math"/>
                      </a:rPr>
                      <m:t>−</m:t>
                    </m:r>
                    <m:d>
                      <m:dPr>
                        <m:ctrlPr>
                          <a:rPr lang="zh-CN" altLang="zh-CN" sz="1600" b="1" i="1" kern="0">
                            <a:effectLst/>
                            <a:latin typeface="Cambria Math"/>
                            <a:ea typeface="Cambria Math"/>
                          </a:rPr>
                        </m:ctrlPr>
                      </m:dPr>
                      <m:e>
                        <m:r>
                          <a:rPr lang="en-US" altLang="zh-CN" sz="1600" b="1" i="1">
                            <a:latin typeface="Cambria Math"/>
                          </a:rPr>
                          <m:t>−</m:t>
                        </m:r>
                        <m:r>
                          <a:rPr lang="en-US" altLang="zh-CN" sz="1600" b="1" i="1">
                            <a:latin typeface="Cambria Math"/>
                          </a:rPr>
                          <m:t>𝟏𝟎</m:t>
                        </m:r>
                      </m:e>
                    </m:d>
                    <m:r>
                      <a:rPr lang="en-US" altLang="zh-CN" sz="1600" b="1">
                        <a:latin typeface="Cambria Math"/>
                      </a:rPr>
                      <m:t>=</m:t>
                    </m:r>
                    <m:r>
                      <a:rPr lang="en-US" altLang="zh-CN" sz="1600" b="1" i="1">
                        <a:latin typeface="Cambria Math"/>
                      </a:rPr>
                      <m:t>−</m:t>
                    </m:r>
                    <m:r>
                      <a:rPr lang="en-US" altLang="zh-CN" sz="1600" b="1" i="1">
                        <a:latin typeface="Cambria Math"/>
                      </a:rPr>
                      <m:t>𝟏𝟏𝟐</m:t>
                    </m:r>
                  </m:oMath>
                </a14:m>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𝐤𝟐</m:t>
                    </m:r>
                    <m:r>
                      <a:rPr lang="en-US" altLang="zh-CN" sz="1600" b="1">
                        <a:latin typeface="Cambria Math"/>
                      </a:rPr>
                      <m:t>=</m:t>
                    </m:r>
                    <m:r>
                      <a:rPr lang="en-US" altLang="zh-CN" sz="1600" b="1" i="1">
                        <a:latin typeface="Cambria Math"/>
                      </a:rPr>
                      <m:t>𝐦</m:t>
                    </m:r>
                    <m:r>
                      <a:rPr lang="en-US" altLang="zh-CN" sz="1600" b="1">
                        <a:latin typeface="Cambria Math"/>
                      </a:rPr>
                      <m:t>+</m:t>
                    </m:r>
                    <m:r>
                      <a:rPr lang="en-US" altLang="zh-CN" sz="1600" b="1" i="1">
                        <a:latin typeface="Cambria Math"/>
                      </a:rPr>
                      <m:t>𝐧</m:t>
                    </m:r>
                    <m:r>
                      <a:rPr lang="en-US" altLang="zh-CN" sz="1600" b="1">
                        <a:latin typeface="Cambria Math"/>
                      </a:rPr>
                      <m:t>=</m:t>
                    </m:r>
                    <m:d>
                      <m:dPr>
                        <m:ctrlPr>
                          <a:rPr lang="zh-CN" altLang="zh-CN" sz="1600" b="1" i="1" kern="0">
                            <a:effectLst/>
                            <a:latin typeface="Cambria Math"/>
                            <a:ea typeface="Cambria Math"/>
                          </a:rPr>
                        </m:ctrlPr>
                      </m:dPr>
                      <m:e>
                        <m:r>
                          <a:rPr lang="en-US" altLang="zh-CN" sz="1600" b="1" i="1">
                            <a:latin typeface="Cambria Math"/>
                          </a:rPr>
                          <m:t>−</m:t>
                        </m:r>
                        <m:r>
                          <a:rPr lang="en-US" altLang="zh-CN" sz="1600" b="1" i="1">
                            <a:latin typeface="Cambria Math"/>
                          </a:rPr>
                          <m:t>𝟏𝟐𝟐</m:t>
                        </m:r>
                      </m:e>
                    </m:d>
                    <m:r>
                      <a:rPr lang="en-US" altLang="zh-CN" sz="1600" b="1">
                        <a:latin typeface="Cambria Math"/>
                      </a:rPr>
                      <m:t>+</m:t>
                    </m:r>
                    <m:d>
                      <m:dPr>
                        <m:ctrlPr>
                          <a:rPr lang="zh-CN" altLang="zh-CN" sz="1600" b="1" i="1" kern="0">
                            <a:effectLst/>
                            <a:latin typeface="Cambria Math"/>
                            <a:ea typeface="Cambria Math"/>
                          </a:rPr>
                        </m:ctrlPr>
                      </m:dPr>
                      <m:e>
                        <m:r>
                          <a:rPr lang="en-US" altLang="zh-CN" sz="1600" b="1" i="1">
                            <a:latin typeface="Cambria Math"/>
                          </a:rPr>
                          <m:t>−</m:t>
                        </m:r>
                        <m:r>
                          <a:rPr lang="en-US" altLang="zh-CN" sz="1600" b="1" i="1">
                            <a:latin typeface="Cambria Math"/>
                          </a:rPr>
                          <m:t>𝟏𝟎</m:t>
                        </m:r>
                      </m:e>
                    </m:d>
                    <m:r>
                      <a:rPr lang="en-US" altLang="zh-CN" sz="1600" b="1">
                        <a:latin typeface="Cambria Math"/>
                      </a:rPr>
                      <m:t>=</m:t>
                    </m:r>
                    <m:r>
                      <a:rPr lang="en-US" altLang="zh-CN" sz="1600" b="1" i="1">
                        <a:latin typeface="Cambria Math"/>
                      </a:rPr>
                      <m:t>−</m:t>
                    </m:r>
                    <m:r>
                      <a:rPr lang="en-US" altLang="zh-CN" sz="1600" b="1" i="1">
                        <a:latin typeface="Cambria Math"/>
                      </a:rPr>
                      <m:t>𝟏𝟑𝟐</m:t>
                    </m:r>
                  </m:oMath>
                </a14:m>
                <a:endParaRPr lang="zh-CN" altLang="zh-CN" sz="1600" b="1" kern="100" dirty="0">
                  <a:latin typeface="Times New Roman"/>
                </a:endParaRPr>
              </a:p>
              <a:p>
                <a:pPr algn="just">
                  <a:lnSpc>
                    <a:spcPct val="125000"/>
                  </a:lnSpc>
                  <a:spcBef>
                    <a:spcPts val="600"/>
                  </a:spcBef>
                  <a:spcAft>
                    <a:spcPts val="0"/>
                  </a:spcAft>
                  <a:tabLst>
                    <a:tab pos="457200" algn="l"/>
                  </a:tabLst>
                </a:pPr>
                <a:r>
                  <a:rPr lang="en-US" altLang="zh-CN" sz="1600" b="1" dirty="0">
                    <a:latin typeface="Times New Roman"/>
                  </a:rPr>
                  <a:t>3) </a:t>
                </a:r>
                <a:r>
                  <a:rPr lang="zh-CN" altLang="zh-CN" sz="1600" b="1" dirty="0">
                    <a:latin typeface="Times New Roman"/>
                  </a:rPr>
                  <a:t>因为</a:t>
                </a:r>
                <a:r>
                  <a:rPr lang="en-US" altLang="zh-CN" sz="1600" b="1" dirty="0">
                    <a:latin typeface="Times New Roman"/>
                  </a:rPr>
                  <a:t>8</a:t>
                </a:r>
                <a:r>
                  <a:rPr lang="zh-CN" altLang="zh-CN" sz="1600" b="1" dirty="0">
                    <a:latin typeface="Times New Roman"/>
                  </a:rPr>
                  <a:t>位补码的取值范围为</a:t>
                </a:r>
                <a:r>
                  <a:rPr lang="en-US" altLang="zh-CN" sz="1600" b="1" dirty="0">
                    <a:latin typeface="Times New Roman"/>
                  </a:rPr>
                  <a:t>-128~+127</a:t>
                </a:r>
                <a:r>
                  <a:rPr lang="zh-CN" altLang="zh-CN" sz="1600" b="1" dirty="0">
                    <a:latin typeface="Times New Roman"/>
                  </a:rPr>
                  <a:t>，所以：</a:t>
                </a:r>
                <a:endParaRPr lang="zh-CN" altLang="zh-CN" sz="1600" b="1" kern="100" dirty="0">
                  <a:latin typeface="Times New Roman"/>
                </a:endParaRPr>
              </a:p>
              <a:p>
                <a:pPr algn="just">
                  <a:lnSpc>
                    <a:spcPct val="125000"/>
                  </a:lnSpc>
                  <a:spcBef>
                    <a:spcPts val="600"/>
                  </a:spcBef>
                  <a:spcAft>
                    <a:spcPts val="0"/>
                  </a:spcAft>
                  <a:tabLst>
                    <a:tab pos="457200" algn="l"/>
                  </a:tabLst>
                </a:pPr>
                <a14:m>
                  <m:oMath xmlns:m="http://schemas.openxmlformats.org/officeDocument/2006/math">
                    <m:r>
                      <a:rPr lang="en-US" altLang="zh-CN" sz="1600" b="1" i="1">
                        <a:latin typeface="Cambria Math"/>
                      </a:rPr>
                      <m:t>𝐤𝟐</m:t>
                    </m:r>
                    <m:r>
                      <a:rPr lang="en-US" altLang="zh-CN" sz="1600" b="1">
                        <a:latin typeface="Cambria Math"/>
                      </a:rPr>
                      <m:t>=</m:t>
                    </m:r>
                    <m:r>
                      <a:rPr lang="en-US" altLang="zh-CN" sz="1600" b="1" i="1">
                        <a:latin typeface="Cambria Math"/>
                      </a:rPr>
                      <m:t>𝐦</m:t>
                    </m:r>
                    <m:r>
                      <a:rPr lang="en-US" altLang="zh-CN" sz="1600" b="1">
                        <a:latin typeface="Cambria Math"/>
                      </a:rPr>
                      <m:t>+</m:t>
                    </m:r>
                    <m:r>
                      <a:rPr lang="en-US" altLang="zh-CN" sz="1600" b="1" i="1">
                        <a:latin typeface="Cambria Math"/>
                      </a:rPr>
                      <m:t>𝐧</m:t>
                    </m:r>
                    <m:r>
                      <a:rPr lang="en-US" altLang="zh-CN" sz="1600" b="1">
                        <a:latin typeface="Cambria Math"/>
                      </a:rPr>
                      <m:t>=</m:t>
                    </m:r>
                    <m:r>
                      <a:rPr lang="en-US" altLang="zh-CN" sz="1600" b="1" i="1">
                        <a:latin typeface="Cambria Math"/>
                      </a:rPr>
                      <m:t>−</m:t>
                    </m:r>
                    <m:r>
                      <a:rPr lang="en-US" altLang="zh-CN" sz="1600" b="1" i="1">
                        <a:latin typeface="Cambria Math"/>
                      </a:rPr>
                      <m:t>𝟏𝟑𝟐</m:t>
                    </m:r>
                    <m:r>
                      <a:rPr lang="en-US" altLang="zh-CN" sz="1600" b="1">
                        <a:latin typeface="Cambria Math"/>
                      </a:rPr>
                      <m:t>&lt;</m:t>
                    </m:r>
                    <m:r>
                      <a:rPr lang="en-US" altLang="zh-CN" sz="1600" b="1" i="1">
                        <a:latin typeface="Cambria Math"/>
                      </a:rPr>
                      <m:t>−</m:t>
                    </m:r>
                    <m:r>
                      <a:rPr lang="en-US" altLang="zh-CN" sz="1600" b="1" i="1">
                        <a:latin typeface="Cambria Math"/>
                      </a:rPr>
                      <m:t>𝟏𝟐𝟖</m:t>
                    </m:r>
                  </m:oMath>
                </a14:m>
                <a:r>
                  <a:rPr lang="en-US" altLang="zh-CN" sz="1600" b="1" dirty="0">
                    <a:latin typeface="Times New Roman"/>
                  </a:rPr>
                  <a:t> </a:t>
                </a:r>
                <a:r>
                  <a:rPr lang="zh-CN" altLang="zh-CN" sz="1600" b="1" dirty="0">
                    <a:latin typeface="Times New Roman"/>
                  </a:rPr>
                  <a:t>，语句的执行结果发生溢出</a:t>
                </a:r>
                <a:endParaRPr lang="zh-CN" altLang="zh-CN" sz="1600" b="1" kern="100" dirty="0">
                  <a:latin typeface="Times New Roman"/>
                </a:endParaRPr>
              </a:p>
              <a:p>
                <a:pPr>
                  <a:lnSpc>
                    <a:spcPct val="125000"/>
                  </a:lnSpc>
                  <a:spcBef>
                    <a:spcPts val="600"/>
                  </a:spcBef>
                </a:pPr>
                <a:endParaRPr lang="zh-CN" altLang="zh-CN" sz="2000" b="1" dirty="0" smtClean="0">
                  <a:latin typeface="楷体" pitchFamily="49" charset="-122"/>
                  <a:ea typeface="楷体" pitchFamily="49" charset="-122"/>
                  <a:cs typeface="Times New Roman" pitchFamily="18" charset="0"/>
                </a:endParaRPr>
              </a:p>
              <a:p>
                <a:pPr eaLnBrk="1" hangingPunct="1"/>
                <a:endParaRPr lang="zh-CN" altLang="en-US" dirty="0" smtClean="0">
                  <a:cs typeface="Times New Roman" pitchFamily="18" charset="0"/>
                </a:endParaRPr>
              </a:p>
            </p:txBody>
          </p:sp>
        </mc:Choice>
        <mc:Fallback xmlns="">
          <p:sp>
            <p:nvSpPr>
              <p:cNvPr id="55299"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b="-2909"/>
                </a:stretch>
              </a:blipFill>
            </p:spPr>
            <p:txBody>
              <a:bodyPr/>
              <a:lstStyle/>
              <a:p>
                <a:r>
                  <a:rPr lang="zh-CN" altLang="en-US">
                    <a:noFill/>
                  </a:rPr>
                  <a:t> </a:t>
                </a:r>
              </a:p>
            </p:txBody>
          </p:sp>
        </mc:Fallback>
      </mc:AlternateContent>
      <p:sp>
        <p:nvSpPr>
          <p:cNvPr id="553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219909D5-AD95-4E77-B4AC-38DF54BB6A01}" type="slidenum">
              <a:rPr kumimoji="0" lang="en-US" altLang="zh-CN" sz="1200" b="0" smtClean="0">
                <a:latin typeface="楷体_GB2312" pitchFamily="49" charset="-122"/>
              </a:rPr>
              <a:pPr eaLnBrk="1" hangingPunct="1"/>
              <a:t>52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151436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53</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楷体" pitchFamily="49" charset="-122"/>
                <a:ea typeface="楷体" pitchFamily="49" charset="-122"/>
              </a:rPr>
              <a:t>寻址方式：确定本条指令的操作数地址，以及下一条将要执行的指令地址的方法。寻址方式与硬件结构紧密相关，而且直接影响指令格式和指令功能</a:t>
            </a:r>
          </a:p>
          <a:p>
            <a:pPr eaLnBrk="1" hangingPunct="1">
              <a:lnSpc>
                <a:spcPct val="120000"/>
              </a:lnSpc>
            </a:pPr>
            <a:r>
              <a:rPr lang="zh-CN" altLang="en-US" sz="2000" b="1" dirty="0" smtClean="0">
                <a:latin typeface="楷体" pitchFamily="49" charset="-122"/>
                <a:ea typeface="楷体" pitchFamily="49" charset="-122"/>
              </a:rPr>
              <a:t>间接寻址：倘若指令字中的形式地址不直接给出操作数的地址，而是指出操作数有效地址所在的存储单元的地址，也就是说有效地址是由形式地址间接提供，即为间接寻址</a:t>
            </a:r>
          </a:p>
          <a:p>
            <a:pPr eaLnBrk="1" hangingPunct="1">
              <a:lnSpc>
                <a:spcPct val="120000"/>
              </a:lnSpc>
            </a:pPr>
            <a:r>
              <a:rPr lang="zh-CN" altLang="en-US" sz="2000" b="1" dirty="0" smtClean="0">
                <a:latin typeface="楷体" pitchFamily="49" charset="-122"/>
                <a:ea typeface="楷体" pitchFamily="49" charset="-122"/>
              </a:rPr>
              <a:t>基址寻址：操作数有效地址等于形式地址加上基址寄存器的内容；基址寄存器的内容由操作系统给定，且在程序的执行过程中不可变，支持多道程序技术的应用</a:t>
            </a:r>
          </a:p>
          <a:p>
            <a:pPr eaLnBrk="1" hangingPunct="1">
              <a:lnSpc>
                <a:spcPct val="120000"/>
              </a:lnSpc>
            </a:pPr>
            <a:r>
              <a:rPr lang="zh-CN" altLang="en-US" sz="2000" b="1" dirty="0" smtClean="0">
                <a:latin typeface="楷体" pitchFamily="49" charset="-122"/>
                <a:ea typeface="楷体" pitchFamily="49" charset="-122"/>
              </a:rPr>
              <a:t>变址寻址：操作数有效地址等于形式地址加上变址寄存器的内容，变址寄存器的内容由用户给定且在程序的执行过程中可变，常常用于处理数组程序</a:t>
            </a:r>
            <a:endParaRPr lang="zh-CN" altLang="en-US" sz="1800" b="1" dirty="0" smtClean="0">
              <a:latin typeface="楷体" pitchFamily="49" charset="-122"/>
              <a:ea typeface="楷体" pitchFamily="49" charset="-122"/>
            </a:endParaRPr>
          </a:p>
        </p:txBody>
      </p:sp>
    </p:spTree>
    <p:extLst>
      <p:ext uri="{BB962C8B-B14F-4D97-AF65-F5344CB8AC3E}">
        <p14:creationId xmlns:p14="http://schemas.microsoft.com/office/powerpoint/2010/main" val="16660795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54</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dirty="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寻址和变址寻址</a:t>
            </a:r>
            <a:r>
              <a:rPr lang="zh-CN" altLang="en-US" sz="2000" b="1">
                <a:latin typeface="Times New Roman" panose="02020603050405020304" pitchFamily="18" charset="0"/>
                <a:ea typeface="楷体" pitchFamily="49" charset="-122"/>
                <a:cs typeface="Times New Roman" panose="02020603050405020304" pitchFamily="18" charset="0"/>
              </a:rPr>
              <a:t>的</a:t>
            </a:r>
            <a:r>
              <a:rPr lang="zh-CN" altLang="en-US" sz="2000" b="1" smtClean="0">
                <a:latin typeface="Times New Roman" panose="02020603050405020304" pitchFamily="18" charset="0"/>
                <a:ea typeface="楷体" pitchFamily="49" charset="-122"/>
                <a:cs typeface="Times New Roman" panose="02020603050405020304" pitchFamily="18" charset="0"/>
              </a:rPr>
              <a:t>特点：</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两种</a:t>
            </a:r>
            <a:r>
              <a:rPr lang="zh-CN" altLang="en-US" sz="2000" b="1" dirty="0">
                <a:latin typeface="Times New Roman" panose="02020603050405020304" pitchFamily="18" charset="0"/>
                <a:ea typeface="楷体" pitchFamily="49" charset="-122"/>
                <a:cs typeface="Times New Roman" panose="02020603050405020304" pitchFamily="18" charset="0"/>
              </a:rPr>
              <a:t>寻址方式都可以扩大指令寻址范围，计算操作数有效地址的方法类似，都等于形式地址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加上寄存器的</a:t>
            </a:r>
            <a:r>
              <a:rPr lang="zh-CN" altLang="en-US" sz="2000" b="1" dirty="0" smtClean="0">
                <a:latin typeface="Times New Roman" panose="02020603050405020304" pitchFamily="18" charset="0"/>
                <a:ea typeface="楷体" pitchFamily="49" charset="-122"/>
                <a:cs typeface="Times New Roman" panose="02020603050405020304" pitchFamily="18" charset="0"/>
              </a:rPr>
              <a:t>内容</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寻址的基准地址由基址寄存器给出，通常由操作系统或管理程序设定，地址改变反映在形式地址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的取值</a:t>
            </a:r>
            <a:r>
              <a:rPr lang="zh-CN" altLang="en-US" sz="2000" b="1" dirty="0" smtClean="0">
                <a:latin typeface="Times New Roman" panose="02020603050405020304" pitchFamily="18" charset="0"/>
                <a:ea typeface="楷体" pitchFamily="49" charset="-122"/>
                <a:cs typeface="Times New Roman" panose="02020603050405020304" pitchFamily="18" charset="0"/>
              </a:rPr>
              <a:t>上</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而</a:t>
            </a:r>
            <a:r>
              <a:rPr lang="zh-CN" altLang="en-US" sz="2000" b="1" dirty="0">
                <a:latin typeface="Times New Roman" panose="02020603050405020304" pitchFamily="18" charset="0"/>
                <a:ea typeface="楷体" pitchFamily="49" charset="-122"/>
                <a:cs typeface="Times New Roman" panose="02020603050405020304" pitchFamily="18" charset="0"/>
              </a:rPr>
              <a:t>变址寻址的基准地址由形式地址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给出，地址改变反映在变址值的自动修改上，变址值由变址寄存器给出，其内容通常是由用户</a:t>
            </a:r>
            <a:r>
              <a:rPr lang="zh-CN" altLang="en-US" sz="2000" b="1" dirty="0" smtClean="0">
                <a:latin typeface="Times New Roman" panose="02020603050405020304" pitchFamily="18" charset="0"/>
                <a:ea typeface="楷体" pitchFamily="49" charset="-122"/>
                <a:cs typeface="Times New Roman" panose="02020603050405020304" pitchFamily="18" charset="0"/>
              </a:rPr>
              <a:t>设定</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寻址面向系统，解决程序在主存中动态重定位问题，变址寻址面向用户，适用于数组或字符串</a:t>
            </a:r>
            <a:r>
              <a:rPr lang="zh-CN" altLang="en-US" sz="2000" b="1" dirty="0" smtClean="0">
                <a:latin typeface="Times New Roman" panose="02020603050405020304" pitchFamily="18" charset="0"/>
                <a:ea typeface="楷体" pitchFamily="49" charset="-122"/>
                <a:cs typeface="Times New Roman" panose="02020603050405020304" pitchFamily="18" charset="0"/>
              </a:rPr>
              <a:t>处理</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eaLnBrk="1" hangingPunct="1">
              <a:lnSpc>
                <a:spcPct val="120000"/>
              </a:lnSpc>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6203029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第七章 指令系统</a:t>
            </a:r>
            <a:endParaRPr lang="zh-CN" altLang="en-US" sz="3200"/>
          </a:p>
        </p:txBody>
      </p:sp>
      <p:sp>
        <p:nvSpPr>
          <p:cNvPr id="3" name="内容占位符 2"/>
          <p:cNvSpPr>
            <a:spLocks noGrp="1"/>
          </p:cNvSpPr>
          <p:nvPr>
            <p:ph idx="1"/>
          </p:nvPr>
        </p:nvSpPr>
        <p:spPr/>
        <p:txBody>
          <a:bodyPr/>
          <a:lstStyle/>
          <a:p>
            <a:pPr>
              <a:lnSpc>
                <a:spcPct val="125000"/>
              </a:lnSpc>
              <a:spcBef>
                <a:spcPts val="0"/>
              </a:spcBef>
            </a:pPr>
            <a:r>
              <a:rPr lang="zh-CN" altLang="zh-CN" sz="2000" b="1" dirty="0" smtClean="0">
                <a:latin typeface="楷体" pitchFamily="49" charset="-122"/>
                <a:ea typeface="楷体" pitchFamily="49" charset="-122"/>
              </a:rPr>
              <a:t>某</a:t>
            </a:r>
            <a:r>
              <a:rPr lang="zh-CN" altLang="zh-CN" sz="2000" b="1" dirty="0">
                <a:latin typeface="楷体" pitchFamily="49" charset="-122"/>
                <a:ea typeface="楷体" pitchFamily="49" charset="-122"/>
              </a:rPr>
              <a:t>计算机字长</a:t>
            </a:r>
            <a:r>
              <a:rPr lang="en-US" altLang="zh-CN" sz="2000" b="1" dirty="0">
                <a:latin typeface="楷体" pitchFamily="49" charset="-122"/>
                <a:ea typeface="楷体" pitchFamily="49" charset="-122"/>
              </a:rPr>
              <a:t>16</a:t>
            </a:r>
            <a:r>
              <a:rPr lang="zh-CN" altLang="zh-CN" sz="2000" b="1" dirty="0">
                <a:latin typeface="楷体" pitchFamily="49" charset="-122"/>
                <a:ea typeface="楷体" pitchFamily="49" charset="-122"/>
              </a:rPr>
              <a:t>位，主存地址空间的大小为</a:t>
            </a:r>
            <a:r>
              <a:rPr lang="en-US" altLang="zh-CN" sz="2000" b="1" dirty="0">
                <a:latin typeface="楷体" pitchFamily="49" charset="-122"/>
                <a:ea typeface="楷体" pitchFamily="49" charset="-122"/>
              </a:rPr>
              <a:t>128KB</a:t>
            </a:r>
            <a:r>
              <a:rPr lang="zh-CN" altLang="zh-CN" sz="2000" b="1" dirty="0">
                <a:latin typeface="楷体" pitchFamily="49" charset="-122"/>
                <a:ea typeface="楷体" pitchFamily="49" charset="-122"/>
              </a:rPr>
              <a:t>，按字编址。采用单字长指令格式，</a:t>
            </a:r>
            <a:r>
              <a:rPr lang="zh-CN" altLang="zh-CN" sz="2000" b="1" dirty="0" smtClean="0">
                <a:latin typeface="楷体" pitchFamily="49" charset="-122"/>
                <a:ea typeface="楷体" pitchFamily="49" charset="-122"/>
              </a:rPr>
              <a:t>其中指令</a:t>
            </a:r>
            <a:r>
              <a:rPr lang="zh-CN" altLang="zh-CN" sz="2000" b="1" dirty="0">
                <a:latin typeface="楷体" pitchFamily="49" charset="-122"/>
                <a:ea typeface="楷体" pitchFamily="49" charset="-122"/>
              </a:rPr>
              <a:t>各字段定义如下</a:t>
            </a:r>
            <a:r>
              <a:rPr lang="zh-CN" altLang="zh-CN"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a:lnSpc>
                <a:spcPct val="125000"/>
              </a:lnSpc>
              <a:spcBef>
                <a:spcPts val="0"/>
              </a:spcBef>
            </a:pPr>
            <a:endParaRPr lang="en-US" altLang="zh-CN" sz="2000" b="1" dirty="0">
              <a:latin typeface="楷体" pitchFamily="49" charset="-122"/>
              <a:ea typeface="楷体" pitchFamily="49" charset="-122"/>
            </a:endParaRPr>
          </a:p>
          <a:p>
            <a:pPr>
              <a:lnSpc>
                <a:spcPct val="125000"/>
              </a:lnSpc>
              <a:spcBef>
                <a:spcPts val="0"/>
              </a:spcBef>
            </a:pPr>
            <a:endParaRPr lang="en-US" altLang="zh-CN" sz="2000" b="1" dirty="0" smtClean="0">
              <a:latin typeface="楷体" pitchFamily="49" charset="-122"/>
              <a:ea typeface="楷体" pitchFamily="49" charset="-122"/>
            </a:endParaRPr>
          </a:p>
          <a:p>
            <a:pPr>
              <a:lnSpc>
                <a:spcPct val="125000"/>
              </a:lnSpc>
              <a:spcBef>
                <a:spcPts val="0"/>
              </a:spcBef>
            </a:pPr>
            <a:endParaRPr lang="en-US" altLang="zh-CN" sz="2000" b="1" dirty="0">
              <a:latin typeface="楷体" pitchFamily="49" charset="-122"/>
              <a:ea typeface="楷体" pitchFamily="49" charset="-122"/>
            </a:endParaRPr>
          </a:p>
          <a:p>
            <a:pPr>
              <a:lnSpc>
                <a:spcPct val="125000"/>
              </a:lnSpc>
              <a:spcBef>
                <a:spcPts val="0"/>
              </a:spcBef>
            </a:pPr>
            <a:r>
              <a:rPr lang="zh-CN" altLang="zh-CN" sz="2000" b="1" dirty="0">
                <a:latin typeface="楷体" pitchFamily="49" charset="-122"/>
                <a:ea typeface="楷体" pitchFamily="49" charset="-122"/>
              </a:rPr>
              <a:t>转移指令采用相对寻址方式，相对偏移量用补码表示。</a:t>
            </a:r>
            <a:r>
              <a:rPr lang="zh-CN" altLang="zh-CN" sz="2000" b="1" dirty="0" smtClean="0">
                <a:latin typeface="楷体" pitchFamily="49" charset="-122"/>
                <a:ea typeface="楷体" pitchFamily="49" charset="-122"/>
              </a:rPr>
              <a:t>寻址方式定义</a:t>
            </a:r>
            <a:r>
              <a:rPr lang="zh-CN" altLang="zh-CN" sz="2000" b="1" dirty="0">
                <a:latin typeface="楷体" pitchFamily="49" charset="-122"/>
                <a:ea typeface="楷体" pitchFamily="49" charset="-122"/>
              </a:rPr>
              <a:t>如下：</a:t>
            </a:r>
          </a:p>
          <a:p>
            <a:pPr>
              <a:lnSpc>
                <a:spcPct val="125000"/>
              </a:lnSpc>
              <a:spcBef>
                <a:spcPts val="0"/>
              </a:spcBef>
            </a:pPr>
            <a:endParaRPr lang="zh-CN" altLang="zh-CN" sz="2000" b="1" dirty="0">
              <a:latin typeface="楷体" pitchFamily="49" charset="-122"/>
              <a:ea typeface="楷体"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55</a:t>
            </a:fld>
            <a:endParaRPr lang="en-US" altLang="zh-CN" sz="1200"/>
          </a:p>
        </p:txBody>
      </p:sp>
      <p:graphicFrame>
        <p:nvGraphicFramePr>
          <p:cNvPr id="6" name="表格 5"/>
          <p:cNvGraphicFramePr>
            <a:graphicFrameLocks noGrp="1"/>
          </p:cNvGraphicFramePr>
          <p:nvPr>
            <p:extLst>
              <p:ext uri="{D42A27DB-BD31-4B8C-83A1-F6EECF244321}">
                <p14:modId xmlns:p14="http://schemas.microsoft.com/office/powerpoint/2010/main" val="2563382786"/>
              </p:ext>
            </p:extLst>
          </p:nvPr>
        </p:nvGraphicFramePr>
        <p:xfrm>
          <a:off x="467544" y="4005987"/>
          <a:ext cx="8229600" cy="2133600"/>
        </p:xfrm>
        <a:graphic>
          <a:graphicData uri="http://schemas.openxmlformats.org/drawingml/2006/table">
            <a:tbl>
              <a:tblPr>
                <a:tableStyleId>{5C22544A-7EE6-4342-B048-85BDC9FD1C3A}</a:tableStyleId>
              </a:tblPr>
              <a:tblGrid>
                <a:gridCol w="961217"/>
                <a:gridCol w="1980042"/>
                <a:gridCol w="1290401"/>
                <a:gridCol w="3997940"/>
              </a:tblGrid>
              <a:tr h="132080">
                <a:tc>
                  <a:txBody>
                    <a:bodyPr/>
                    <a:lstStyle/>
                    <a:p>
                      <a:pPr marL="347345" indent="-347345"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Ms/Md</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ctr"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寻址方式</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ctr"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助记符</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ctr"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含义</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0">
                <a:tc>
                  <a:txBody>
                    <a:bodyPr/>
                    <a:lstStyle/>
                    <a:p>
                      <a:pPr marL="347345" indent="-347345"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000B</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寄存器直接</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操作数</a:t>
                      </a:r>
                      <a:r>
                        <a:rPr lang="en-US" sz="1600" b="1" kern="1200">
                          <a:effectLst/>
                          <a:latin typeface="Times New Roman" panose="02020603050405020304" pitchFamily="18" charset="0"/>
                          <a:cs typeface="Times New Roman" panose="02020603050405020304" pitchFamily="18" charset="0"/>
                        </a:rPr>
                        <a:t> =  (Rn)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0">
                <a:tc>
                  <a:txBody>
                    <a:bodyPr/>
                    <a:lstStyle/>
                    <a:p>
                      <a:pPr marL="347345" indent="-347345"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001B</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寄存器间接</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操作数</a:t>
                      </a:r>
                      <a:r>
                        <a:rPr lang="en-US" sz="1600" b="1" kern="1200">
                          <a:effectLst/>
                          <a:latin typeface="Times New Roman" panose="02020603050405020304" pitchFamily="18" charset="0"/>
                          <a:cs typeface="Times New Roman" panose="02020603050405020304" pitchFamily="18" charset="0"/>
                        </a:rPr>
                        <a:t> =  ((Rn))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0">
                <a:tc>
                  <a:txBody>
                    <a:bodyPr/>
                    <a:lstStyle/>
                    <a:p>
                      <a:pPr marL="347345" indent="-347345"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010B</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寄存器间接、自增</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(Rn) +</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操作数</a:t>
                      </a:r>
                      <a:r>
                        <a:rPr lang="en-US" sz="1600" b="1" kern="1200">
                          <a:effectLst/>
                          <a:latin typeface="Times New Roman" panose="02020603050405020304" pitchFamily="18" charset="0"/>
                          <a:cs typeface="Times New Roman" panose="02020603050405020304" pitchFamily="18" charset="0"/>
                        </a:rPr>
                        <a:t> =  ((Rn)) ,  (Rn) + 1→Rn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0">
                <a:tc>
                  <a:txBody>
                    <a:bodyPr/>
                    <a:lstStyle/>
                    <a:p>
                      <a:pPr marL="347345" indent="-347345"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011B</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相对</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D (Rn)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347345" indent="-347345" algn="l"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转移目标地址</a:t>
                      </a:r>
                      <a:r>
                        <a:rPr lang="en-US" sz="1600" b="1" kern="1200">
                          <a:effectLst/>
                          <a:latin typeface="Times New Roman" panose="02020603050405020304" pitchFamily="18" charset="0"/>
                          <a:cs typeface="Times New Roman" panose="02020603050405020304" pitchFamily="18" charset="0"/>
                        </a:rPr>
                        <a:t> =  (PC)  +  (Rn)</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385192">
                <a:tc gridSpan="4">
                  <a:txBody>
                    <a:bodyPr/>
                    <a:lstStyle/>
                    <a:p>
                      <a:pPr indent="266700" algn="l">
                        <a:lnSpc>
                          <a:spcPct val="150000"/>
                        </a:lnSpc>
                        <a:spcAft>
                          <a:spcPts val="0"/>
                        </a:spcAft>
                        <a:tabLst>
                          <a:tab pos="457200" algn="l"/>
                        </a:tabLst>
                      </a:pPr>
                      <a:r>
                        <a:rPr lang="zh-CN" sz="1600" b="1" kern="1200">
                          <a:effectLst/>
                          <a:latin typeface="Times New Roman" panose="02020603050405020304" pitchFamily="18" charset="0"/>
                          <a:cs typeface="Times New Roman" panose="02020603050405020304" pitchFamily="18" charset="0"/>
                        </a:rPr>
                        <a:t>注：（</a:t>
                      </a:r>
                      <a:r>
                        <a:rPr lang="en-US" sz="1600" b="1" kern="1200">
                          <a:effectLst/>
                          <a:latin typeface="Times New Roman" panose="02020603050405020304" pitchFamily="18" charset="0"/>
                          <a:cs typeface="Times New Roman" panose="02020603050405020304" pitchFamily="18" charset="0"/>
                        </a:rPr>
                        <a:t>x</a:t>
                      </a:r>
                      <a:r>
                        <a:rPr lang="zh-CN" sz="1600" b="1" kern="1200">
                          <a:effectLst/>
                          <a:latin typeface="Times New Roman" panose="02020603050405020304" pitchFamily="18" charset="0"/>
                          <a:cs typeface="Times New Roman" panose="02020603050405020304" pitchFamily="18" charset="0"/>
                        </a:rPr>
                        <a:t>）表示</a:t>
                      </a:r>
                      <a:r>
                        <a:rPr lang="zh-CN" sz="1600" b="1" kern="0">
                          <a:effectLst/>
                          <a:latin typeface="Times New Roman" panose="02020603050405020304" pitchFamily="18" charset="0"/>
                          <a:cs typeface="Times New Roman" panose="02020603050405020304" pitchFamily="18" charset="0"/>
                        </a:rPr>
                        <a:t>存储器</a:t>
                      </a:r>
                      <a:r>
                        <a:rPr lang="zh-CN" sz="1600" b="1" kern="1200">
                          <a:effectLst/>
                          <a:latin typeface="Times New Roman" panose="02020603050405020304" pitchFamily="18" charset="0"/>
                          <a:cs typeface="Times New Roman" panose="02020603050405020304" pitchFamily="18" charset="0"/>
                        </a:rPr>
                        <a:t>地址</a:t>
                      </a:r>
                      <a:r>
                        <a:rPr lang="en-US" sz="1600" b="1" kern="1200">
                          <a:effectLst/>
                          <a:latin typeface="Times New Roman" panose="02020603050405020304" pitchFamily="18" charset="0"/>
                          <a:cs typeface="Times New Roman" panose="02020603050405020304" pitchFamily="18" charset="0"/>
                        </a:rPr>
                        <a:t>x</a:t>
                      </a:r>
                      <a:r>
                        <a:rPr lang="zh-CN" sz="1600" b="1" kern="1200">
                          <a:effectLst/>
                          <a:latin typeface="Times New Roman" panose="02020603050405020304" pitchFamily="18" charset="0"/>
                          <a:cs typeface="Times New Roman" panose="02020603050405020304" pitchFamily="18" charset="0"/>
                        </a:rPr>
                        <a:t>或寄存器</a:t>
                      </a:r>
                      <a:r>
                        <a:rPr lang="en-US" sz="1600" b="1" kern="1200">
                          <a:effectLst/>
                          <a:latin typeface="Times New Roman" panose="02020603050405020304" pitchFamily="18" charset="0"/>
                          <a:cs typeface="Times New Roman" panose="02020603050405020304" pitchFamily="18" charset="0"/>
                        </a:rPr>
                        <a:t>x</a:t>
                      </a:r>
                      <a:r>
                        <a:rPr lang="zh-CN" sz="1600" b="1" kern="1200">
                          <a:effectLst/>
                          <a:latin typeface="Times New Roman" panose="02020603050405020304" pitchFamily="18" charset="0"/>
                          <a:cs typeface="Times New Roman" panose="02020603050405020304" pitchFamily="18" charset="0"/>
                        </a:rPr>
                        <a:t>的内容</a:t>
                      </a:r>
                      <a:endParaRPr lang="zh-CN" sz="1600" b="1" kern="100">
                        <a:effectLst/>
                        <a:latin typeface="Times New Roman" panose="02020603050405020304" pitchFamily="18" charset="0"/>
                        <a:ea typeface="宋体"/>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56494816"/>
              </p:ext>
            </p:extLst>
          </p:nvPr>
        </p:nvGraphicFramePr>
        <p:xfrm>
          <a:off x="467544" y="2132856"/>
          <a:ext cx="8229600" cy="1005840"/>
        </p:xfrm>
        <a:graphic>
          <a:graphicData uri="http://schemas.openxmlformats.org/drawingml/2006/table">
            <a:tbl>
              <a:tblPr>
                <a:tableStyleId>{5C22544A-7EE6-4342-B048-85BDC9FD1C3A}</a:tableStyleId>
              </a:tblPr>
              <a:tblGrid>
                <a:gridCol w="513527"/>
                <a:gridCol w="513527"/>
                <a:gridCol w="513527"/>
                <a:gridCol w="515173"/>
                <a:gridCol w="513527"/>
                <a:gridCol w="515173"/>
                <a:gridCol w="513527"/>
                <a:gridCol w="515173"/>
                <a:gridCol w="515173"/>
                <a:gridCol w="513527"/>
                <a:gridCol w="515173"/>
                <a:gridCol w="515173"/>
                <a:gridCol w="516819"/>
                <a:gridCol w="515173"/>
                <a:gridCol w="515173"/>
                <a:gridCol w="510235"/>
              </a:tblGrid>
              <a:tr h="169545">
                <a:tc>
                  <a:txBody>
                    <a:bodyPr/>
                    <a:lstStyle/>
                    <a:p>
                      <a:pPr algn="just"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15</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12</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11</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6</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5</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0</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128905">
                <a:tc gridSpan="4">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OP</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Ms</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gridSpan="3">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Rs</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gridSpan="3">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Md</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gridSpan="3">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Rd</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r>
              <a:tr h="128905">
                <a:tc gridSpan="4">
                  <a:txBody>
                    <a:bodyPr/>
                    <a:lstStyle/>
                    <a:p>
                      <a:pPr algn="ctr" eaLnBrk="0" fontAlgn="base" hangingPunct="0">
                        <a:spcAft>
                          <a:spcPts val="0"/>
                        </a:spcAft>
                      </a:pPr>
                      <a:r>
                        <a:rPr lang="en-US" sz="1600" b="1" kern="1200">
                          <a:effectLst/>
                          <a:latin typeface="Times New Roman" panose="02020603050405020304" pitchFamily="18" charset="0"/>
                          <a:cs typeface="Times New Roman" panose="02020603050405020304" pitchFamily="18" charset="0"/>
                        </a:rPr>
                        <a:t> </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源操作数</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eaLnBrk="0" fontAlgn="base" hangingPunct="0">
                        <a:spcAft>
                          <a:spcPts val="0"/>
                        </a:spcAft>
                      </a:pPr>
                      <a:r>
                        <a:rPr lang="zh-CN" sz="1600" b="1" kern="1200">
                          <a:effectLst/>
                          <a:latin typeface="Times New Roman" panose="02020603050405020304" pitchFamily="18" charset="0"/>
                          <a:cs typeface="Times New Roman" panose="02020603050405020304" pitchFamily="18" charset="0"/>
                        </a:rPr>
                        <a:t>目的操作数</a:t>
                      </a:r>
                      <a:endParaRPr lang="zh-CN" sz="1600" b="1" kern="100">
                        <a:effectLst/>
                        <a:latin typeface="Times New Roman" panose="02020603050405020304" pitchFamily="18" charset="0"/>
                        <a:ea typeface="宋体"/>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1167206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第七章 指令系统</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zh-CN" sz="2000" b="1" dirty="0" smtClean="0">
                <a:latin typeface="楷体" pitchFamily="49" charset="-122"/>
                <a:ea typeface="楷体" pitchFamily="49" charset="-122"/>
              </a:rPr>
              <a:t>请回答下列问题，要求给出理由或计算过程。</a:t>
            </a:r>
          </a:p>
          <a:p>
            <a:pPr>
              <a:lnSpc>
                <a:spcPct val="125000"/>
              </a:lnSpc>
              <a:spcBef>
                <a:spcPts val="600"/>
              </a:spcBef>
            </a:pPr>
            <a:r>
              <a:rPr lang="en-US" altLang="zh-CN" sz="2000" b="1" dirty="0" smtClean="0">
                <a:latin typeface="楷体" pitchFamily="49" charset="-122"/>
                <a:ea typeface="楷体" pitchFamily="49" charset="-122"/>
              </a:rPr>
              <a:t>1)</a:t>
            </a:r>
            <a:r>
              <a:rPr lang="zh-CN" altLang="zh-CN" sz="2000" b="1" dirty="0" smtClean="0">
                <a:latin typeface="楷体" pitchFamily="49" charset="-122"/>
                <a:ea typeface="楷体" pitchFamily="49" charset="-122"/>
              </a:rPr>
              <a:t>该指令系统最多可有多少条指令？计算机最多有多少个通用寄存器？存储器地址寄存器</a:t>
            </a:r>
            <a:r>
              <a:rPr lang="en-US" altLang="zh-CN" sz="2000" b="1" dirty="0" smtClean="0">
                <a:latin typeface="楷体" pitchFamily="49" charset="-122"/>
                <a:ea typeface="楷体" pitchFamily="49" charset="-122"/>
              </a:rPr>
              <a:t>MAR</a:t>
            </a:r>
            <a:r>
              <a:rPr lang="zh-CN" altLang="zh-CN" sz="2000" b="1" dirty="0" smtClean="0">
                <a:latin typeface="楷体" pitchFamily="49" charset="-122"/>
                <a:ea typeface="楷体" pitchFamily="49" charset="-122"/>
              </a:rPr>
              <a:t>和存储器数据寄存器</a:t>
            </a:r>
            <a:r>
              <a:rPr lang="en-US" altLang="zh-CN" sz="2000" b="1" dirty="0" smtClean="0">
                <a:latin typeface="楷体" pitchFamily="49" charset="-122"/>
                <a:ea typeface="楷体" pitchFamily="49" charset="-122"/>
              </a:rPr>
              <a:t>MDR</a:t>
            </a:r>
            <a:r>
              <a:rPr lang="zh-CN" altLang="zh-CN" sz="2000" b="1" dirty="0" smtClean="0">
                <a:latin typeface="楷体" pitchFamily="49" charset="-122"/>
                <a:ea typeface="楷体" pitchFamily="49" charset="-122"/>
              </a:rPr>
              <a:t>至少各需要多少位？</a:t>
            </a:r>
          </a:p>
          <a:p>
            <a:pPr>
              <a:lnSpc>
                <a:spcPct val="125000"/>
              </a:lnSpc>
              <a:spcBef>
                <a:spcPts val="600"/>
              </a:spcBef>
            </a:pPr>
            <a:r>
              <a:rPr lang="en-US" altLang="zh-CN" sz="2000" b="1" dirty="0" smtClean="0">
                <a:latin typeface="楷体" pitchFamily="49" charset="-122"/>
                <a:ea typeface="楷体" pitchFamily="49" charset="-122"/>
              </a:rPr>
              <a:t>2)</a:t>
            </a:r>
            <a:r>
              <a:rPr lang="zh-CN" altLang="zh-CN" sz="2000" b="1" dirty="0" smtClean="0">
                <a:latin typeface="楷体" pitchFamily="49" charset="-122"/>
                <a:ea typeface="楷体" pitchFamily="49" charset="-122"/>
              </a:rPr>
              <a:t>转移指令的目标地址范围是多少？</a:t>
            </a:r>
          </a:p>
          <a:p>
            <a:pPr>
              <a:lnSpc>
                <a:spcPct val="125000"/>
              </a:lnSpc>
              <a:spcBef>
                <a:spcPts val="600"/>
              </a:spcBef>
            </a:pPr>
            <a:r>
              <a:rPr lang="en-US" altLang="zh-CN" sz="2000" b="1" dirty="0" smtClean="0">
                <a:latin typeface="楷体" pitchFamily="49" charset="-122"/>
                <a:ea typeface="楷体" pitchFamily="49" charset="-122"/>
              </a:rPr>
              <a:t>3)</a:t>
            </a:r>
            <a:r>
              <a:rPr lang="zh-CN" altLang="zh-CN" sz="2000" b="1" dirty="0" smtClean="0">
                <a:latin typeface="楷体" pitchFamily="49" charset="-122"/>
                <a:ea typeface="楷体" pitchFamily="49" charset="-122"/>
              </a:rPr>
              <a:t>若操作码</a:t>
            </a:r>
            <a:r>
              <a:rPr lang="en-US" altLang="zh-CN" sz="2000" b="1" dirty="0" smtClean="0">
                <a:latin typeface="楷体" pitchFamily="49" charset="-122"/>
                <a:ea typeface="楷体" pitchFamily="49" charset="-122"/>
              </a:rPr>
              <a:t>0010B</a:t>
            </a:r>
            <a:r>
              <a:rPr lang="zh-CN" altLang="zh-CN" sz="2000" b="1" dirty="0" smtClean="0">
                <a:latin typeface="楷体" pitchFamily="49" charset="-122"/>
                <a:ea typeface="楷体" pitchFamily="49" charset="-122"/>
              </a:rPr>
              <a:t>表示加法操作</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助记符为</a:t>
            </a:r>
            <a:r>
              <a:rPr lang="en-US" altLang="zh-CN" sz="2000" b="1" dirty="0" smtClean="0">
                <a:latin typeface="楷体" pitchFamily="49" charset="-122"/>
                <a:ea typeface="楷体" pitchFamily="49" charset="-122"/>
              </a:rPr>
              <a:t>add)</a:t>
            </a:r>
            <a:r>
              <a:rPr lang="zh-CN" altLang="zh-CN" sz="2000" b="1" dirty="0" smtClean="0">
                <a:latin typeface="楷体" pitchFamily="49" charset="-122"/>
                <a:ea typeface="楷体" pitchFamily="49" charset="-122"/>
              </a:rPr>
              <a:t>，寄存器</a:t>
            </a:r>
            <a:r>
              <a:rPr lang="en-US" altLang="zh-CN" sz="2000" b="1" dirty="0" smtClean="0">
                <a:latin typeface="楷体" pitchFamily="49" charset="-122"/>
                <a:ea typeface="楷体" pitchFamily="49" charset="-122"/>
              </a:rPr>
              <a:t>R4</a:t>
            </a:r>
            <a:r>
              <a:rPr lang="zh-CN" altLang="zh-CN" sz="2000" b="1" dirty="0" smtClean="0">
                <a:latin typeface="楷体" pitchFamily="49" charset="-122"/>
                <a:ea typeface="楷体" pitchFamily="49" charset="-122"/>
              </a:rPr>
              <a:t>和</a:t>
            </a:r>
            <a:r>
              <a:rPr lang="en-US" altLang="zh-CN" sz="2000" b="1" dirty="0" smtClean="0">
                <a:latin typeface="楷体" pitchFamily="49" charset="-122"/>
                <a:ea typeface="楷体" pitchFamily="49" charset="-122"/>
              </a:rPr>
              <a:t>R5</a:t>
            </a:r>
            <a:r>
              <a:rPr lang="zh-CN" altLang="zh-CN" sz="2000" b="1" dirty="0" smtClean="0">
                <a:latin typeface="楷体" pitchFamily="49" charset="-122"/>
                <a:ea typeface="楷体" pitchFamily="49" charset="-122"/>
              </a:rPr>
              <a:t>的编号分别为</a:t>
            </a:r>
            <a:r>
              <a:rPr lang="en-US" altLang="zh-CN" sz="2000" b="1" dirty="0" smtClean="0">
                <a:latin typeface="楷体" pitchFamily="49" charset="-122"/>
                <a:ea typeface="楷体" pitchFamily="49" charset="-122"/>
              </a:rPr>
              <a:t>100B</a:t>
            </a:r>
            <a:r>
              <a:rPr lang="zh-CN" altLang="zh-CN" sz="2000" b="1" dirty="0" smtClean="0">
                <a:latin typeface="楷体" pitchFamily="49" charset="-122"/>
                <a:ea typeface="楷体" pitchFamily="49" charset="-122"/>
              </a:rPr>
              <a:t>和</a:t>
            </a:r>
            <a:r>
              <a:rPr lang="en-US" altLang="zh-CN" sz="2000" b="1" dirty="0" smtClean="0">
                <a:latin typeface="楷体" pitchFamily="49" charset="-122"/>
                <a:ea typeface="楷体" pitchFamily="49" charset="-122"/>
              </a:rPr>
              <a:t>101B</a:t>
            </a:r>
            <a:r>
              <a:rPr lang="zh-CN" altLang="zh-CN"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R4</a:t>
            </a:r>
            <a:r>
              <a:rPr lang="zh-CN" altLang="zh-CN" sz="2000" b="1" dirty="0" smtClean="0">
                <a:latin typeface="楷体" pitchFamily="49" charset="-122"/>
                <a:ea typeface="楷体" pitchFamily="49" charset="-122"/>
              </a:rPr>
              <a:t>的内容为</a:t>
            </a:r>
            <a:r>
              <a:rPr lang="en-US" altLang="zh-CN" sz="2000" b="1" dirty="0" smtClean="0">
                <a:latin typeface="楷体" pitchFamily="49" charset="-122"/>
                <a:ea typeface="楷体" pitchFamily="49" charset="-122"/>
              </a:rPr>
              <a:t>1234H</a:t>
            </a:r>
            <a:r>
              <a:rPr lang="zh-CN" altLang="zh-CN"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R5</a:t>
            </a:r>
            <a:r>
              <a:rPr lang="zh-CN" altLang="zh-CN" sz="2000" b="1" dirty="0" smtClean="0">
                <a:latin typeface="楷体" pitchFamily="49" charset="-122"/>
                <a:ea typeface="楷体" pitchFamily="49" charset="-122"/>
              </a:rPr>
              <a:t>的内容为</a:t>
            </a:r>
            <a:r>
              <a:rPr lang="en-US" altLang="zh-CN" sz="2000" b="1" dirty="0" smtClean="0">
                <a:latin typeface="楷体" pitchFamily="49" charset="-122"/>
                <a:ea typeface="楷体" pitchFamily="49" charset="-122"/>
              </a:rPr>
              <a:t>5678H</a:t>
            </a:r>
            <a:r>
              <a:rPr lang="zh-CN" altLang="zh-CN" sz="2000" b="1" dirty="0" smtClean="0">
                <a:latin typeface="楷体" pitchFamily="49" charset="-122"/>
                <a:ea typeface="楷体" pitchFamily="49" charset="-122"/>
              </a:rPr>
              <a:t>，地址</a:t>
            </a:r>
            <a:r>
              <a:rPr lang="en-US" altLang="zh-CN" sz="2000" b="1" dirty="0" smtClean="0">
                <a:latin typeface="楷体" pitchFamily="49" charset="-122"/>
                <a:ea typeface="楷体" pitchFamily="49" charset="-122"/>
              </a:rPr>
              <a:t>1234H</a:t>
            </a:r>
            <a:r>
              <a:rPr lang="zh-CN" altLang="zh-CN" sz="2000" b="1" dirty="0" smtClean="0">
                <a:latin typeface="楷体" pitchFamily="49" charset="-122"/>
                <a:ea typeface="楷体" pitchFamily="49" charset="-122"/>
              </a:rPr>
              <a:t>中的内容为</a:t>
            </a:r>
            <a:r>
              <a:rPr lang="en-US" altLang="zh-CN" sz="2000" b="1" dirty="0" smtClean="0">
                <a:latin typeface="楷体" pitchFamily="49" charset="-122"/>
                <a:ea typeface="楷体" pitchFamily="49" charset="-122"/>
              </a:rPr>
              <a:t>5678H</a:t>
            </a:r>
            <a:r>
              <a:rPr lang="zh-CN" altLang="zh-CN" sz="2000" b="1" dirty="0" smtClean="0">
                <a:latin typeface="楷体" pitchFamily="49" charset="-122"/>
                <a:ea typeface="楷体" pitchFamily="49" charset="-122"/>
              </a:rPr>
              <a:t>，地址</a:t>
            </a:r>
            <a:r>
              <a:rPr lang="en-US" altLang="zh-CN" sz="2000" b="1" dirty="0" smtClean="0">
                <a:latin typeface="楷体" pitchFamily="49" charset="-122"/>
                <a:ea typeface="楷体" pitchFamily="49" charset="-122"/>
              </a:rPr>
              <a:t>5678H</a:t>
            </a:r>
            <a:r>
              <a:rPr lang="zh-CN" altLang="zh-CN" sz="2000" b="1" dirty="0" smtClean="0">
                <a:latin typeface="楷体" pitchFamily="49" charset="-122"/>
                <a:ea typeface="楷体" pitchFamily="49" charset="-122"/>
              </a:rPr>
              <a:t>中的内容为</a:t>
            </a:r>
            <a:r>
              <a:rPr lang="en-US" altLang="zh-CN" sz="2000" b="1" dirty="0" smtClean="0">
                <a:latin typeface="楷体" pitchFamily="49" charset="-122"/>
                <a:ea typeface="楷体" pitchFamily="49" charset="-122"/>
              </a:rPr>
              <a:t>1234H</a:t>
            </a:r>
            <a:r>
              <a:rPr lang="zh-CN" altLang="zh-CN" sz="2000" b="1" dirty="0" smtClean="0">
                <a:latin typeface="楷体" pitchFamily="49" charset="-122"/>
                <a:ea typeface="楷体" pitchFamily="49" charset="-122"/>
              </a:rPr>
              <a:t>，则汇编语句</a:t>
            </a:r>
            <a:r>
              <a:rPr lang="en-US" altLang="zh-CN" sz="2000" b="1" dirty="0" smtClean="0">
                <a:latin typeface="楷体" pitchFamily="49" charset="-122"/>
                <a:ea typeface="楷体" pitchFamily="49" charset="-122"/>
              </a:rPr>
              <a:t>“add (R4), (R5)+”</a:t>
            </a:r>
            <a:r>
              <a:rPr lang="zh-CN" altLang="zh-CN" sz="2000" b="1" dirty="0" smtClean="0">
                <a:latin typeface="楷体" pitchFamily="49" charset="-122"/>
                <a:ea typeface="楷体" pitchFamily="49" charset="-122"/>
              </a:rPr>
              <a:t>（逗号前为源操作数，逗号后为目的操作数）对应的机器码是什么（用十六进制表示）？该指令执行后，哪些寄存器和存储单元中的内容会改变？改变后的内容是什么？</a:t>
            </a:r>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56</a:t>
            </a:fld>
            <a:endParaRPr lang="en-US" altLang="zh-CN" sz="1200"/>
          </a:p>
        </p:txBody>
      </p:sp>
    </p:spTree>
    <p:extLst>
      <p:ext uri="{BB962C8B-B14F-4D97-AF65-F5344CB8AC3E}">
        <p14:creationId xmlns:p14="http://schemas.microsoft.com/office/powerpoint/2010/main" val="2360436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第七章 指令系统</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1) </a:t>
            </a:r>
            <a:r>
              <a:rPr lang="zh-CN" altLang="zh-CN" sz="2000" b="1" dirty="0">
                <a:latin typeface="Times New Roman" panose="02020603050405020304" pitchFamily="18" charset="0"/>
                <a:ea typeface="楷体" pitchFamily="49" charset="-122"/>
                <a:cs typeface="Times New Roman" panose="02020603050405020304" pitchFamily="18" charset="0"/>
              </a:rPr>
              <a:t>操作码字段占</a:t>
            </a:r>
            <a:r>
              <a:rPr lang="en-US" altLang="zh-CN" sz="2000" b="1" dirty="0">
                <a:latin typeface="Times New Roman" panose="02020603050405020304" pitchFamily="18" charset="0"/>
                <a:ea typeface="楷体" pitchFamily="49" charset="-122"/>
                <a:cs typeface="Times New Roman" panose="02020603050405020304" pitchFamily="18" charset="0"/>
              </a:rPr>
              <a:t>4</a:t>
            </a:r>
            <a:r>
              <a:rPr lang="zh-CN" altLang="zh-CN" sz="2000" b="1" dirty="0">
                <a:latin typeface="Times New Roman" panose="02020603050405020304" pitchFamily="18" charset="0"/>
                <a:ea typeface="楷体" pitchFamily="49" charset="-122"/>
                <a:cs typeface="Times New Roman" panose="02020603050405020304" pitchFamily="18" charset="0"/>
              </a:rPr>
              <a:t>位，则该指令系统最多可有</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4</a:t>
            </a:r>
            <a:r>
              <a:rPr lang="en-US" altLang="zh-CN" sz="2000" b="1" dirty="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条指令；</a:t>
            </a: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操作数字段总共占</a:t>
            </a:r>
            <a:r>
              <a:rPr lang="en-US" altLang="zh-CN" sz="2000" b="1" dirty="0">
                <a:latin typeface="Times New Roman" panose="02020603050405020304" pitchFamily="18" charset="0"/>
                <a:ea typeface="楷体" pitchFamily="49" charset="-122"/>
                <a:cs typeface="Times New Roman" panose="02020603050405020304" pitchFamily="18" charset="0"/>
              </a:rPr>
              <a:t>6</a:t>
            </a:r>
            <a:r>
              <a:rPr lang="zh-CN" altLang="zh-CN" sz="2000" b="1" dirty="0">
                <a:latin typeface="Times New Roman" panose="02020603050405020304" pitchFamily="18" charset="0"/>
                <a:ea typeface="楷体" pitchFamily="49" charset="-122"/>
                <a:cs typeface="Times New Roman" panose="02020603050405020304" pitchFamily="18" charset="0"/>
              </a:rPr>
              <a:t>位，寻址方式占</a:t>
            </a:r>
            <a:r>
              <a:rPr lang="en-US" altLang="zh-CN" sz="2000" b="1" dirty="0">
                <a:latin typeface="Times New Roman" panose="02020603050405020304" pitchFamily="18" charset="0"/>
                <a:ea typeface="楷体" pitchFamily="49" charset="-122"/>
                <a:cs typeface="Times New Roman" panose="02020603050405020304" pitchFamily="18" charset="0"/>
              </a:rPr>
              <a:t>3</a:t>
            </a:r>
            <a:r>
              <a:rPr lang="zh-CN" altLang="zh-CN" sz="2000" b="1" dirty="0">
                <a:latin typeface="Times New Roman" panose="02020603050405020304" pitchFamily="18" charset="0"/>
                <a:ea typeface="楷体" pitchFamily="49" charset="-122"/>
                <a:cs typeface="Times New Roman" panose="02020603050405020304" pitchFamily="18" charset="0"/>
              </a:rPr>
              <a:t>位</a:t>
            </a:r>
            <a:r>
              <a:rPr lang="zh-CN" altLang="zh-CN" sz="2000" b="1" dirty="0" smtClean="0">
                <a:latin typeface="Times New Roman" panose="02020603050405020304" pitchFamily="18" charset="0"/>
                <a:ea typeface="楷体" pitchFamily="49" charset="-122"/>
                <a:cs typeface="Times New Roman" panose="02020603050405020304" pitchFamily="18" charset="0"/>
              </a:rPr>
              <a:t>，于是</a:t>
            </a:r>
            <a:r>
              <a:rPr lang="zh-CN" altLang="zh-CN" sz="2000" b="1" dirty="0">
                <a:latin typeface="Times New Roman" panose="02020603050405020304" pitchFamily="18" charset="0"/>
                <a:ea typeface="楷体" pitchFamily="49" charset="-122"/>
                <a:cs typeface="Times New Roman" panose="02020603050405020304" pitchFamily="18" charset="0"/>
              </a:rPr>
              <a:t>寄存器编号占</a:t>
            </a:r>
            <a:r>
              <a:rPr lang="en-US" altLang="zh-CN" sz="2000" b="1" dirty="0">
                <a:latin typeface="Times New Roman" panose="02020603050405020304" pitchFamily="18" charset="0"/>
                <a:ea typeface="楷体" pitchFamily="49" charset="-122"/>
                <a:cs typeface="Times New Roman" panose="02020603050405020304" pitchFamily="18" charset="0"/>
              </a:rPr>
              <a:t>3</a:t>
            </a:r>
            <a:r>
              <a:rPr lang="zh-CN" altLang="zh-CN" sz="2000" b="1" dirty="0">
                <a:latin typeface="Times New Roman" panose="02020603050405020304" pitchFamily="18" charset="0"/>
                <a:ea typeface="楷体" pitchFamily="49" charset="-122"/>
                <a:cs typeface="Times New Roman" panose="02020603050405020304" pitchFamily="18" charset="0"/>
              </a:rPr>
              <a:t>位，则该计算机最多有</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3</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个通用寄存器</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 </a:t>
            </a:r>
            <a:endParaRPr lang="zh-CN" altLang="zh-CN" sz="2000" b="1" dirty="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主存容量为</a:t>
            </a:r>
            <a:r>
              <a:rPr lang="en-US" altLang="zh-CN" sz="2000" b="1" dirty="0">
                <a:latin typeface="Times New Roman" panose="02020603050405020304" pitchFamily="18" charset="0"/>
                <a:ea typeface="楷体" pitchFamily="49" charset="-122"/>
                <a:cs typeface="Times New Roman" panose="02020603050405020304" pitchFamily="18" charset="0"/>
              </a:rPr>
              <a:t>128KB</a:t>
            </a:r>
            <a:r>
              <a:rPr lang="zh-CN" altLang="zh-CN" sz="2000" b="1" dirty="0">
                <a:latin typeface="Times New Roman" panose="02020603050405020304" pitchFamily="18" charset="0"/>
                <a:ea typeface="楷体" pitchFamily="49" charset="-122"/>
                <a:cs typeface="Times New Roman" panose="02020603050405020304" pitchFamily="18" charset="0"/>
              </a:rPr>
              <a:t>，按字编址，计算机字长为</a:t>
            </a:r>
            <a:r>
              <a:rPr lang="en-US" altLang="zh-CN" sz="2000" b="1" dirty="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位，可以划分为</a:t>
            </a:r>
            <a:r>
              <a:rPr lang="en-US" altLang="zh-CN" sz="2000" b="1" dirty="0" smtClean="0">
                <a:latin typeface="Times New Roman" panose="02020603050405020304" pitchFamily="18" charset="0"/>
                <a:ea typeface="楷体" pitchFamily="49" charset="-122"/>
                <a:cs typeface="Times New Roman" panose="02020603050405020304" pitchFamily="18" charset="0"/>
              </a:rPr>
              <a:t>128KB/2B=64K=2</a:t>
            </a:r>
            <a:r>
              <a:rPr lang="en-US" altLang="zh-CN" sz="2000" b="1" baseline="30000" dirty="0" smtClean="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个存储单元，故</a:t>
            </a:r>
            <a:r>
              <a:rPr lang="en-US" altLang="zh-CN" sz="2000" b="1" dirty="0">
                <a:latin typeface="Times New Roman" panose="02020603050405020304" pitchFamily="18" charset="0"/>
                <a:ea typeface="楷体" pitchFamily="49" charset="-122"/>
                <a:cs typeface="Times New Roman" panose="02020603050405020304" pitchFamily="18" charset="0"/>
              </a:rPr>
              <a:t>MDR</a:t>
            </a:r>
            <a:r>
              <a:rPr lang="zh-CN" altLang="zh-CN" sz="2000" b="1" dirty="0">
                <a:latin typeface="Times New Roman" panose="02020603050405020304" pitchFamily="18" charset="0"/>
                <a:ea typeface="楷体" pitchFamily="49" charset="-122"/>
                <a:cs typeface="Times New Roman" panose="02020603050405020304" pitchFamily="18" charset="0"/>
              </a:rPr>
              <a:t>和</a:t>
            </a:r>
            <a:r>
              <a:rPr lang="en-US" altLang="zh-CN" sz="2000" b="1" dirty="0">
                <a:latin typeface="Times New Roman" panose="02020603050405020304" pitchFamily="18" charset="0"/>
                <a:ea typeface="楷体" pitchFamily="49" charset="-122"/>
                <a:cs typeface="Times New Roman" panose="02020603050405020304" pitchFamily="18" charset="0"/>
              </a:rPr>
              <a:t>MAR</a:t>
            </a:r>
            <a:r>
              <a:rPr lang="zh-CN" altLang="zh-CN" sz="2000" b="1" dirty="0">
                <a:latin typeface="Times New Roman" panose="02020603050405020304" pitchFamily="18" charset="0"/>
                <a:ea typeface="楷体" pitchFamily="49" charset="-122"/>
                <a:cs typeface="Times New Roman" panose="02020603050405020304" pitchFamily="18" charset="0"/>
              </a:rPr>
              <a:t>至少各</a:t>
            </a:r>
            <a:r>
              <a:rPr lang="zh-CN" altLang="zh-CN" sz="2000" b="1" dirty="0" smtClean="0">
                <a:latin typeface="Times New Roman" panose="02020603050405020304" pitchFamily="18" charset="0"/>
                <a:ea typeface="楷体" pitchFamily="49" charset="-122"/>
                <a:cs typeface="Times New Roman" panose="02020603050405020304" pitchFamily="18" charset="0"/>
              </a:rPr>
              <a:t>需</a:t>
            </a:r>
            <a:r>
              <a:rPr lang="en-US" altLang="zh-CN" sz="2000" b="1" dirty="0" smtClean="0">
                <a:latin typeface="Times New Roman" panose="02020603050405020304" pitchFamily="18" charset="0"/>
                <a:ea typeface="楷体" pitchFamily="49" charset="-122"/>
                <a:cs typeface="Times New Roman" panose="02020603050405020304" pitchFamily="18" charset="0"/>
              </a:rPr>
              <a:t>16</a:t>
            </a:r>
            <a:r>
              <a:rPr lang="zh-CN" altLang="zh-CN" sz="2000" b="1" dirty="0" smtClean="0">
                <a:latin typeface="Times New Roman" panose="02020603050405020304" pitchFamily="18" charset="0"/>
                <a:ea typeface="楷体" pitchFamily="49" charset="-122"/>
                <a:cs typeface="Times New Roman" panose="02020603050405020304" pitchFamily="18" charset="0"/>
              </a:rPr>
              <a:t>位</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2) </a:t>
            </a:r>
            <a:r>
              <a:rPr lang="zh-CN" altLang="zh-CN" sz="2000" b="1" dirty="0">
                <a:latin typeface="Times New Roman" panose="02020603050405020304" pitchFamily="18" charset="0"/>
                <a:ea typeface="楷体" pitchFamily="49" charset="-122"/>
                <a:cs typeface="Times New Roman" panose="02020603050405020304" pitchFamily="18" charset="0"/>
              </a:rPr>
              <a:t>转移指令采用相对寻址，转移目标地址</a:t>
            </a:r>
            <a:r>
              <a:rPr lang="en-US" altLang="zh-CN"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PC</a:t>
            </a:r>
            <a:r>
              <a:rPr lang="en-US" altLang="zh-CN" sz="2000" b="1" dirty="0" smtClean="0">
                <a:latin typeface="Times New Roman" panose="02020603050405020304" pitchFamily="18" charset="0"/>
                <a:ea typeface="楷体" pitchFamily="49" charset="-122"/>
                <a:cs typeface="Times New Roman" panose="02020603050405020304" pitchFamily="18" charset="0"/>
              </a:rPr>
              <a:t>)+(</a:t>
            </a:r>
            <a:r>
              <a:rPr lang="en-US" altLang="zh-CN" sz="2000" b="1" dirty="0" err="1">
                <a:latin typeface="Times New Roman" panose="02020603050405020304" pitchFamily="18" charset="0"/>
                <a:ea typeface="楷体" pitchFamily="49" charset="-122"/>
                <a:cs typeface="Times New Roman" panose="02020603050405020304" pitchFamily="18" charset="0"/>
              </a:rPr>
              <a:t>Rn</a:t>
            </a:r>
            <a:r>
              <a:rPr lang="en-US" altLang="zh-CN" sz="2000" b="1" dirty="0">
                <a:latin typeface="Times New Roman" panose="02020603050405020304" pitchFamily="18" charset="0"/>
                <a:ea typeface="楷体" pitchFamily="49" charset="-122"/>
                <a:cs typeface="Times New Roman" panose="02020603050405020304" pitchFamily="18" charset="0"/>
              </a:rPr>
              <a:t>)</a:t>
            </a:r>
            <a:r>
              <a:rPr lang="zh-CN" altLang="zh-CN" sz="2000" b="1" dirty="0">
                <a:latin typeface="Times New Roman" panose="02020603050405020304" pitchFamily="18" charset="0"/>
                <a:ea typeface="楷体" pitchFamily="49" charset="-122"/>
                <a:cs typeface="Times New Roman" panose="02020603050405020304" pitchFamily="18" charset="0"/>
              </a:rPr>
              <a:t>，其中</a:t>
            </a:r>
            <a:r>
              <a:rPr lang="en-US" altLang="zh-CN" sz="2000" b="1" dirty="0">
                <a:latin typeface="Times New Roman" panose="02020603050405020304" pitchFamily="18" charset="0"/>
                <a:ea typeface="楷体" pitchFamily="49" charset="-122"/>
                <a:cs typeface="Times New Roman" panose="02020603050405020304" pitchFamily="18" charset="0"/>
              </a:rPr>
              <a:t>PC</a:t>
            </a:r>
            <a:r>
              <a:rPr lang="zh-CN" altLang="zh-CN" sz="2000" b="1" dirty="0">
                <a:latin typeface="Times New Roman" panose="02020603050405020304" pitchFamily="18" charset="0"/>
                <a:ea typeface="楷体" pitchFamily="49" charset="-122"/>
                <a:cs typeface="Times New Roman" panose="02020603050405020304" pitchFamily="18" charset="0"/>
              </a:rPr>
              <a:t>为</a:t>
            </a:r>
            <a:r>
              <a:rPr lang="en-US" altLang="zh-CN" sz="2000" b="1" dirty="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位，表示地址范围为</a:t>
            </a:r>
            <a:r>
              <a:rPr lang="en-US" altLang="zh-CN" sz="2000" b="1" dirty="0">
                <a:latin typeface="Times New Roman" panose="02020603050405020304" pitchFamily="18" charset="0"/>
                <a:ea typeface="楷体" pitchFamily="49" charset="-122"/>
                <a:cs typeface="Times New Roman" panose="02020603050405020304" pitchFamily="18" charset="0"/>
              </a:rPr>
              <a:t>0</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16</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；相对偏移量</a:t>
            </a:r>
            <a:r>
              <a:rPr lang="en-US" altLang="zh-CN" sz="2000" b="1" dirty="0" err="1">
                <a:latin typeface="Times New Roman" panose="02020603050405020304" pitchFamily="18" charset="0"/>
                <a:ea typeface="楷体" pitchFamily="49" charset="-122"/>
                <a:cs typeface="Times New Roman" panose="02020603050405020304" pitchFamily="18" charset="0"/>
              </a:rPr>
              <a:t>Rn</a:t>
            </a:r>
            <a:r>
              <a:rPr lang="zh-CN" altLang="zh-CN" sz="2000" b="1" dirty="0">
                <a:latin typeface="Times New Roman" panose="02020603050405020304" pitchFamily="18" charset="0"/>
                <a:ea typeface="楷体" pitchFamily="49" charset="-122"/>
                <a:cs typeface="Times New Roman" panose="02020603050405020304" pitchFamily="18" charset="0"/>
              </a:rPr>
              <a:t>为</a:t>
            </a:r>
            <a:r>
              <a:rPr lang="en-US" altLang="zh-CN" sz="2000" b="1" dirty="0">
                <a:latin typeface="Times New Roman" panose="02020603050405020304" pitchFamily="18" charset="0"/>
                <a:ea typeface="楷体" pitchFamily="49" charset="-122"/>
                <a:cs typeface="Times New Roman" panose="02020603050405020304" pitchFamily="18" charset="0"/>
              </a:rPr>
              <a:t>16</a:t>
            </a:r>
            <a:r>
              <a:rPr lang="zh-CN" altLang="zh-CN" sz="2000" b="1" dirty="0">
                <a:latin typeface="Times New Roman" panose="02020603050405020304" pitchFamily="18" charset="0"/>
                <a:ea typeface="楷体" pitchFamily="49" charset="-122"/>
                <a:cs typeface="Times New Roman" panose="02020603050405020304" pitchFamily="18" charset="0"/>
              </a:rPr>
              <a:t>位，用补码表示，表示偏移范围为</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15</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15</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；所以转移指令的目标地址范围为</a:t>
            </a:r>
            <a:r>
              <a:rPr lang="en-US" altLang="zh-CN" sz="2000" b="1" dirty="0">
                <a:latin typeface="Times New Roman" panose="02020603050405020304" pitchFamily="18" charset="0"/>
                <a:ea typeface="楷体" pitchFamily="49" charset="-122"/>
                <a:cs typeface="Times New Roman" panose="02020603050405020304" pitchFamily="18" charset="0"/>
              </a:rPr>
              <a:t>0000H</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FFFFH</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 0</a:t>
            </a:r>
            <a:r>
              <a:rPr lang="zh-CN" altLang="zh-CN"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2</a:t>
            </a:r>
            <a:r>
              <a:rPr lang="en-US" altLang="zh-CN" sz="2000" b="1" baseline="30000" dirty="0">
                <a:latin typeface="Times New Roman" panose="02020603050405020304" pitchFamily="18" charset="0"/>
                <a:ea typeface="楷体" pitchFamily="49" charset="-122"/>
                <a:cs typeface="Times New Roman" panose="02020603050405020304" pitchFamily="18" charset="0"/>
              </a:rPr>
              <a:t>16</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en-US" altLang="zh-CN" sz="2000" b="1" dirty="0">
                <a:latin typeface="Times New Roman" panose="02020603050405020304" pitchFamily="18" charset="0"/>
                <a:ea typeface="楷体" pitchFamily="49" charset="-122"/>
                <a:cs typeface="Times New Roman" panose="02020603050405020304" pitchFamily="18" charset="0"/>
              </a:rPr>
              <a:t>3) </a:t>
            </a:r>
            <a:r>
              <a:rPr lang="zh-CN" altLang="zh-CN" sz="2000" b="1" dirty="0">
                <a:latin typeface="Times New Roman" panose="02020603050405020304" pitchFamily="18" charset="0"/>
                <a:ea typeface="楷体" pitchFamily="49" charset="-122"/>
                <a:cs typeface="Times New Roman" panose="02020603050405020304" pitchFamily="18" charset="0"/>
              </a:rPr>
              <a:t>对于汇编语句“</a:t>
            </a:r>
            <a:r>
              <a:rPr lang="en-US" altLang="zh-CN" sz="2000" b="1" dirty="0">
                <a:latin typeface="Times New Roman" panose="02020603050405020304" pitchFamily="18" charset="0"/>
                <a:ea typeface="楷体" pitchFamily="49" charset="-122"/>
                <a:cs typeface="Times New Roman" panose="02020603050405020304" pitchFamily="18" charset="0"/>
              </a:rPr>
              <a:t>add (R4), (R5)+</a:t>
            </a:r>
            <a:r>
              <a:rPr lang="zh-CN" altLang="zh-CN" sz="2000" b="1" dirty="0">
                <a:latin typeface="Times New Roman" panose="02020603050405020304" pitchFamily="18" charset="0"/>
                <a:ea typeface="楷体" pitchFamily="49" charset="-122"/>
                <a:cs typeface="Times New Roman" panose="02020603050405020304" pitchFamily="18" charset="0"/>
              </a:rPr>
              <a:t>”，对应的机器码为：</a:t>
            </a:r>
            <a:r>
              <a:rPr lang="en-US" altLang="zh-CN" sz="2000" b="1" dirty="0">
                <a:latin typeface="Times New Roman" panose="02020603050405020304" pitchFamily="18" charset="0"/>
                <a:ea typeface="楷体" pitchFamily="49" charset="-122"/>
                <a:cs typeface="Times New Roman" panose="02020603050405020304" pitchFamily="18" charset="0"/>
              </a:rPr>
              <a:t>0010 001 100 010 101B</a:t>
            </a:r>
            <a:r>
              <a:rPr lang="zh-CN" altLang="zh-CN" sz="2000" b="1" dirty="0">
                <a:latin typeface="Times New Roman" panose="02020603050405020304" pitchFamily="18" charset="0"/>
                <a:ea typeface="楷体" pitchFamily="49" charset="-122"/>
                <a:cs typeface="Times New Roman" panose="02020603050405020304" pitchFamily="18" charset="0"/>
              </a:rPr>
              <a:t>，用十六进制表示为</a:t>
            </a:r>
            <a:r>
              <a:rPr lang="en-US" altLang="zh-CN" sz="2000" b="1" dirty="0">
                <a:latin typeface="Times New Roman" panose="02020603050405020304" pitchFamily="18" charset="0"/>
                <a:ea typeface="楷体" pitchFamily="49" charset="-122"/>
                <a:cs typeface="Times New Roman" panose="02020603050405020304" pitchFamily="18" charset="0"/>
              </a:rPr>
              <a:t>2315H</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zh-CN" altLang="zh-CN" sz="2000" b="1" dirty="0">
              <a:latin typeface="Times New Roman" panose="02020603050405020304" pitchFamily="18" charset="0"/>
              <a:ea typeface="楷体" pitchFamily="49"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57</a:t>
            </a:fld>
            <a:endParaRPr lang="en-US" altLang="zh-CN" sz="1200"/>
          </a:p>
        </p:txBody>
      </p:sp>
    </p:spTree>
    <p:extLst>
      <p:ext uri="{BB962C8B-B14F-4D97-AF65-F5344CB8AC3E}">
        <p14:creationId xmlns:p14="http://schemas.microsoft.com/office/powerpoint/2010/main" val="8502266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第七章 指令系统</a:t>
            </a:r>
            <a:endParaRPr lang="zh-CN" altLang="en-US" sz="320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3</a:t>
            </a:r>
            <a:r>
              <a:rPr lang="en-US" altLang="zh-CN" sz="2000" b="1" dirty="0">
                <a:latin typeface="Times New Roman" panose="02020603050405020304" pitchFamily="18" charset="0"/>
                <a:ea typeface="楷体" pitchFamily="49" charset="-122"/>
                <a:cs typeface="Times New Roman" panose="02020603050405020304" pitchFamily="18" charset="0"/>
              </a:rPr>
              <a:t>) </a:t>
            </a:r>
            <a:r>
              <a:rPr lang="zh-CN" altLang="zh-CN" sz="2000" b="1" dirty="0">
                <a:latin typeface="Times New Roman" panose="02020603050405020304" pitchFamily="18" charset="0"/>
                <a:ea typeface="楷体" pitchFamily="49" charset="-122"/>
                <a:cs typeface="Times New Roman" panose="02020603050405020304" pitchFamily="18" charset="0"/>
              </a:rPr>
              <a:t>对于汇编语句“</a:t>
            </a:r>
            <a:r>
              <a:rPr lang="en-US" altLang="zh-CN" sz="2000" b="1" dirty="0">
                <a:latin typeface="Times New Roman" panose="02020603050405020304" pitchFamily="18" charset="0"/>
                <a:ea typeface="楷体" pitchFamily="49" charset="-122"/>
                <a:cs typeface="Times New Roman" panose="02020603050405020304" pitchFamily="18" charset="0"/>
              </a:rPr>
              <a:t>add (R4), (R5)+</a:t>
            </a:r>
            <a:r>
              <a:rPr lang="zh-CN" altLang="zh-CN" sz="2000" b="1" dirty="0">
                <a:latin typeface="Times New Roman" panose="02020603050405020304" pitchFamily="18" charset="0"/>
                <a:ea typeface="楷体" pitchFamily="49" charset="-122"/>
                <a:cs typeface="Times New Roman" panose="02020603050405020304" pitchFamily="18" charset="0"/>
              </a:rPr>
              <a:t>”，对应的机器码为：</a:t>
            </a:r>
            <a:r>
              <a:rPr lang="en-US" altLang="zh-CN" sz="2000" b="1" dirty="0">
                <a:latin typeface="Times New Roman" panose="02020603050405020304" pitchFamily="18" charset="0"/>
                <a:ea typeface="楷体" pitchFamily="49" charset="-122"/>
                <a:cs typeface="Times New Roman" panose="02020603050405020304" pitchFamily="18" charset="0"/>
              </a:rPr>
              <a:t>0010 001 100 010 101B</a:t>
            </a:r>
            <a:r>
              <a:rPr lang="zh-CN" altLang="zh-CN" sz="2000" b="1" dirty="0">
                <a:latin typeface="Times New Roman" panose="02020603050405020304" pitchFamily="18" charset="0"/>
                <a:ea typeface="楷体" pitchFamily="49" charset="-122"/>
                <a:cs typeface="Times New Roman" panose="02020603050405020304" pitchFamily="18" charset="0"/>
              </a:rPr>
              <a:t>，用十六进制表示为</a:t>
            </a:r>
            <a:r>
              <a:rPr lang="en-US" altLang="zh-CN" sz="2000" b="1" dirty="0">
                <a:latin typeface="Times New Roman" panose="02020603050405020304" pitchFamily="18" charset="0"/>
                <a:ea typeface="楷体" pitchFamily="49" charset="-122"/>
                <a:cs typeface="Times New Roman" panose="02020603050405020304" pitchFamily="18" charset="0"/>
              </a:rPr>
              <a:t>2315H</a:t>
            </a:r>
            <a:r>
              <a:rPr lang="zh-CN" altLang="zh-CN" sz="2000" b="1" dirty="0">
                <a:latin typeface="Times New Roman" panose="02020603050405020304" pitchFamily="18" charset="0"/>
                <a:ea typeface="楷体" pitchFamily="49" charset="-122"/>
                <a:cs typeface="Times New Roman" panose="02020603050405020304" pitchFamily="18" charset="0"/>
              </a:rPr>
              <a:t>。</a:t>
            </a:r>
          </a:p>
          <a:p>
            <a:pPr>
              <a:lnSpc>
                <a:spcPct val="125000"/>
              </a:lnSpc>
              <a:spcBef>
                <a:spcPts val="600"/>
              </a:spcBef>
            </a:pPr>
            <a:r>
              <a:rPr lang="zh-CN" altLang="zh-CN" sz="2000" b="1" dirty="0">
                <a:latin typeface="Times New Roman" panose="02020603050405020304" pitchFamily="18" charset="0"/>
                <a:ea typeface="楷体" pitchFamily="49" charset="-122"/>
                <a:cs typeface="Times New Roman" panose="02020603050405020304" pitchFamily="18" charset="0"/>
              </a:rPr>
              <a:t>该指令的功能是：把内存</a:t>
            </a:r>
            <a:r>
              <a:rPr lang="en-US" altLang="zh-CN" sz="2000" b="1" dirty="0">
                <a:latin typeface="Times New Roman" panose="02020603050405020304" pitchFamily="18" charset="0"/>
                <a:ea typeface="楷体" pitchFamily="49" charset="-122"/>
                <a:cs typeface="Times New Roman" panose="02020603050405020304" pitchFamily="18" charset="0"/>
              </a:rPr>
              <a:t>1234H</a:t>
            </a:r>
            <a:r>
              <a:rPr lang="zh-CN" altLang="zh-CN" sz="2000" b="1" dirty="0">
                <a:latin typeface="Times New Roman" panose="02020603050405020304" pitchFamily="18" charset="0"/>
                <a:ea typeface="楷体" pitchFamily="49" charset="-122"/>
                <a:cs typeface="Times New Roman" panose="02020603050405020304" pitchFamily="18" charset="0"/>
              </a:rPr>
              <a:t>单元中的数据与内存</a:t>
            </a:r>
            <a:r>
              <a:rPr lang="en-US" altLang="zh-CN" sz="2000" b="1" dirty="0">
                <a:latin typeface="Times New Roman" panose="02020603050405020304" pitchFamily="18" charset="0"/>
                <a:ea typeface="楷体" pitchFamily="49" charset="-122"/>
                <a:cs typeface="Times New Roman" panose="02020603050405020304" pitchFamily="18" charset="0"/>
              </a:rPr>
              <a:t>5678H</a:t>
            </a:r>
            <a:r>
              <a:rPr lang="zh-CN" altLang="zh-CN" sz="2000" b="1" dirty="0">
                <a:latin typeface="Times New Roman" panose="02020603050405020304" pitchFamily="18" charset="0"/>
                <a:ea typeface="楷体" pitchFamily="49" charset="-122"/>
                <a:cs typeface="Times New Roman" panose="02020603050405020304" pitchFamily="18" charset="0"/>
              </a:rPr>
              <a:t>单元中的数据进行相加，结果写回到</a:t>
            </a:r>
            <a:r>
              <a:rPr lang="en-US" altLang="zh-CN" sz="2000" b="1" dirty="0">
                <a:latin typeface="Times New Roman" panose="02020603050405020304" pitchFamily="18" charset="0"/>
                <a:ea typeface="楷体" pitchFamily="49" charset="-122"/>
                <a:cs typeface="Times New Roman" panose="02020603050405020304" pitchFamily="18" charset="0"/>
              </a:rPr>
              <a:t>5678H</a:t>
            </a:r>
            <a:r>
              <a:rPr lang="zh-CN" altLang="zh-CN" sz="2000" b="1" dirty="0">
                <a:latin typeface="Times New Roman" panose="02020603050405020304" pitchFamily="18" charset="0"/>
                <a:ea typeface="楷体" pitchFamily="49" charset="-122"/>
                <a:cs typeface="Times New Roman" panose="02020603050405020304" pitchFamily="18" charset="0"/>
              </a:rPr>
              <a:t>单元，而且</a:t>
            </a:r>
            <a:r>
              <a:rPr lang="en-US" altLang="zh-CN" sz="2000" b="1" dirty="0">
                <a:latin typeface="Times New Roman" panose="02020603050405020304" pitchFamily="18" charset="0"/>
                <a:ea typeface="楷体" pitchFamily="49" charset="-122"/>
                <a:cs typeface="Times New Roman" panose="02020603050405020304" pitchFamily="18" charset="0"/>
              </a:rPr>
              <a:t>R5</a:t>
            </a:r>
            <a:r>
              <a:rPr lang="zh-CN" altLang="zh-CN" sz="2000" b="1" dirty="0">
                <a:latin typeface="Times New Roman" panose="02020603050405020304" pitchFamily="18" charset="0"/>
                <a:ea typeface="楷体" pitchFamily="49" charset="-122"/>
                <a:cs typeface="Times New Roman" panose="02020603050405020304" pitchFamily="18" charset="0"/>
              </a:rPr>
              <a:t>的内容用作内存地址之后，还要执行</a:t>
            </a:r>
            <a:r>
              <a:rPr lang="en-US" altLang="zh-CN" sz="2000" b="1" dirty="0">
                <a:latin typeface="Times New Roman" panose="02020603050405020304" pitchFamily="18" charset="0"/>
                <a:ea typeface="楷体" pitchFamily="49" charset="-122"/>
                <a:cs typeface="Times New Roman" panose="02020603050405020304" pitchFamily="18" charset="0"/>
              </a:rPr>
              <a:t>R5</a:t>
            </a:r>
            <a:r>
              <a:rPr lang="zh-CN" altLang="zh-CN" sz="2000" b="1" dirty="0">
                <a:latin typeface="Times New Roman" panose="02020603050405020304" pitchFamily="18" charset="0"/>
                <a:ea typeface="楷体" pitchFamily="49" charset="-122"/>
                <a:cs typeface="Times New Roman" panose="02020603050405020304" pitchFamily="18" charset="0"/>
              </a:rPr>
              <a:t>的内容加</a:t>
            </a:r>
            <a:r>
              <a:rPr lang="en-US" altLang="zh-CN" sz="2000" b="1" dirty="0">
                <a:latin typeface="Times New Roman" panose="02020603050405020304" pitchFamily="18" charset="0"/>
                <a:ea typeface="楷体" pitchFamily="49" charset="-122"/>
                <a:cs typeface="Times New Roman" panose="02020603050405020304" pitchFamily="18" charset="0"/>
              </a:rPr>
              <a:t>1</a:t>
            </a:r>
            <a:r>
              <a:rPr lang="zh-CN" altLang="zh-CN" sz="2000" b="1" dirty="0">
                <a:latin typeface="Times New Roman" panose="02020603050405020304" pitchFamily="18" charset="0"/>
                <a:ea typeface="楷体" pitchFamily="49" charset="-122"/>
                <a:cs typeface="Times New Roman" panose="02020603050405020304" pitchFamily="18" charset="0"/>
              </a:rPr>
              <a:t>的操作，所以“</a:t>
            </a:r>
            <a:r>
              <a:rPr lang="en-US" altLang="zh-CN" sz="2000" b="1" dirty="0">
                <a:latin typeface="Times New Roman" panose="02020603050405020304" pitchFamily="18" charset="0"/>
                <a:ea typeface="楷体" pitchFamily="49" charset="-122"/>
                <a:cs typeface="Times New Roman" panose="02020603050405020304" pitchFamily="18" charset="0"/>
              </a:rPr>
              <a:t>add (R4), (R5)+</a:t>
            </a:r>
            <a:r>
              <a:rPr lang="zh-CN" altLang="zh-CN" sz="2000" b="1" dirty="0">
                <a:latin typeface="Times New Roman" panose="02020603050405020304" pitchFamily="18" charset="0"/>
                <a:ea typeface="楷体" pitchFamily="49" charset="-122"/>
                <a:cs typeface="Times New Roman" panose="02020603050405020304" pitchFamily="18" charset="0"/>
              </a:rPr>
              <a:t>”指令执行后，</a:t>
            </a:r>
            <a:r>
              <a:rPr lang="en-US" altLang="zh-CN" sz="2000" b="1" dirty="0">
                <a:latin typeface="Times New Roman" panose="02020603050405020304" pitchFamily="18" charset="0"/>
                <a:ea typeface="楷体" pitchFamily="49" charset="-122"/>
                <a:cs typeface="Times New Roman" panose="02020603050405020304" pitchFamily="18" charset="0"/>
              </a:rPr>
              <a:t>R5</a:t>
            </a:r>
            <a:r>
              <a:rPr lang="zh-CN" altLang="zh-CN" sz="2000" b="1" dirty="0">
                <a:latin typeface="Times New Roman" panose="02020603050405020304" pitchFamily="18" charset="0"/>
                <a:ea typeface="楷体" pitchFamily="49" charset="-122"/>
                <a:cs typeface="Times New Roman" panose="02020603050405020304" pitchFamily="18" charset="0"/>
              </a:rPr>
              <a:t>和存储单元</a:t>
            </a:r>
            <a:r>
              <a:rPr lang="en-US" altLang="zh-CN" sz="2000" b="1" dirty="0">
                <a:latin typeface="Times New Roman" panose="02020603050405020304" pitchFamily="18" charset="0"/>
                <a:ea typeface="楷体" pitchFamily="49" charset="-122"/>
                <a:cs typeface="Times New Roman" panose="02020603050405020304" pitchFamily="18" charset="0"/>
              </a:rPr>
              <a:t>5678H</a:t>
            </a:r>
            <a:r>
              <a:rPr lang="zh-CN" altLang="zh-CN" sz="2000" b="1" dirty="0">
                <a:latin typeface="Times New Roman" panose="02020603050405020304" pitchFamily="18" charset="0"/>
                <a:ea typeface="楷体" pitchFamily="49" charset="-122"/>
                <a:cs typeface="Times New Roman" panose="02020603050405020304" pitchFamily="18" charset="0"/>
              </a:rPr>
              <a:t>的内容会改变。执行后，</a:t>
            </a:r>
            <a:r>
              <a:rPr lang="en-US" altLang="zh-CN" sz="2000" b="1" dirty="0">
                <a:latin typeface="Times New Roman" panose="02020603050405020304" pitchFamily="18" charset="0"/>
                <a:ea typeface="楷体" pitchFamily="49" charset="-122"/>
                <a:cs typeface="Times New Roman" panose="02020603050405020304" pitchFamily="18" charset="0"/>
              </a:rPr>
              <a:t>R5</a:t>
            </a:r>
            <a:r>
              <a:rPr lang="zh-CN" altLang="zh-CN" sz="2000" b="1" dirty="0">
                <a:latin typeface="Times New Roman" panose="02020603050405020304" pitchFamily="18" charset="0"/>
                <a:ea typeface="楷体" pitchFamily="49" charset="-122"/>
                <a:cs typeface="Times New Roman" panose="02020603050405020304" pitchFamily="18" charset="0"/>
              </a:rPr>
              <a:t>的内容从</a:t>
            </a:r>
            <a:r>
              <a:rPr lang="en-US" altLang="zh-CN" sz="2000" b="1" dirty="0">
                <a:latin typeface="Times New Roman" panose="02020603050405020304" pitchFamily="18" charset="0"/>
                <a:ea typeface="楷体" pitchFamily="49" charset="-122"/>
                <a:cs typeface="Times New Roman" panose="02020603050405020304" pitchFamily="18" charset="0"/>
              </a:rPr>
              <a:t>5678H</a:t>
            </a:r>
            <a:r>
              <a:rPr lang="zh-CN" altLang="zh-CN" sz="2000" b="1" dirty="0">
                <a:latin typeface="Times New Roman" panose="02020603050405020304" pitchFamily="18" charset="0"/>
                <a:ea typeface="楷体" pitchFamily="49" charset="-122"/>
                <a:cs typeface="Times New Roman" panose="02020603050405020304" pitchFamily="18" charset="0"/>
              </a:rPr>
              <a:t>变为</a:t>
            </a:r>
            <a:r>
              <a:rPr lang="en-US" altLang="zh-CN" sz="2000" b="1" dirty="0">
                <a:latin typeface="Times New Roman" panose="02020603050405020304" pitchFamily="18" charset="0"/>
                <a:ea typeface="楷体" pitchFamily="49" charset="-122"/>
                <a:cs typeface="Times New Roman" panose="02020603050405020304" pitchFamily="18" charset="0"/>
              </a:rPr>
              <a:t>5679H</a:t>
            </a:r>
            <a:r>
              <a:rPr lang="zh-CN" altLang="zh-CN" sz="2000" b="1" dirty="0">
                <a:latin typeface="Times New Roman" panose="02020603050405020304" pitchFamily="18" charset="0"/>
                <a:ea typeface="楷体" pitchFamily="49" charset="-122"/>
                <a:cs typeface="Times New Roman" panose="02020603050405020304" pitchFamily="18" charset="0"/>
              </a:rPr>
              <a:t>。内存</a:t>
            </a:r>
            <a:r>
              <a:rPr lang="en-US" altLang="zh-CN" sz="2000" b="1" dirty="0">
                <a:latin typeface="Times New Roman" panose="02020603050405020304" pitchFamily="18" charset="0"/>
                <a:ea typeface="楷体" pitchFamily="49" charset="-122"/>
                <a:cs typeface="Times New Roman" panose="02020603050405020304" pitchFamily="18" charset="0"/>
              </a:rPr>
              <a:t>5678H</a:t>
            </a:r>
            <a:r>
              <a:rPr lang="zh-CN" altLang="zh-CN" sz="2000" b="1" dirty="0">
                <a:latin typeface="Times New Roman" panose="02020603050405020304" pitchFamily="18" charset="0"/>
                <a:ea typeface="楷体" pitchFamily="49" charset="-122"/>
                <a:cs typeface="Times New Roman" panose="02020603050405020304" pitchFamily="18" charset="0"/>
              </a:rPr>
              <a:t>单元的内容将变为该加法指令计算得到的和：</a:t>
            </a:r>
            <a:r>
              <a:rPr lang="en-US" altLang="zh-CN" sz="2000" b="1" dirty="0">
                <a:latin typeface="Times New Roman" panose="02020603050405020304" pitchFamily="18" charset="0"/>
                <a:ea typeface="楷体" pitchFamily="49" charset="-122"/>
                <a:cs typeface="Times New Roman" panose="02020603050405020304" pitchFamily="18" charset="0"/>
              </a:rPr>
              <a:t>5678H+1234H=68ACH</a:t>
            </a:r>
            <a:r>
              <a:rPr lang="zh-CN" altLang="zh-CN" sz="2000" b="1" dirty="0">
                <a:latin typeface="Times New Roman" panose="02020603050405020304" pitchFamily="18" charset="0"/>
                <a:ea typeface="楷体" pitchFamily="49" charset="-122"/>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latin typeface="Times New Roman" panose="02020603050405020304" pitchFamily="18" charset="0"/>
                <a:cs typeface="Times New Roman" panose="02020603050405020304" pitchFamily="18" charset="0"/>
              </a:rPr>
              <a:t>    </a:t>
            </a:r>
            <a:fld id="{1920CC29-DFBC-415A-AD8B-AE450F2E5A00}" type="slidenum">
              <a:rPr lang="en-US" altLang="zh-CN" sz="1200" smtClean="0">
                <a:latin typeface="Times New Roman" panose="02020603050405020304" pitchFamily="18" charset="0"/>
                <a:cs typeface="Times New Roman" panose="02020603050405020304" pitchFamily="18" charset="0"/>
              </a:rPr>
              <a:pPr>
                <a:defRPr/>
              </a:pPr>
              <a:t>58</a:t>
            </a:fld>
            <a:endParaRPr lang="en-US" altLang="zh-CN"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731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6A12E167-657D-4114-B872-605FE9471EEF}" type="slidenum">
              <a:rPr kumimoji="0" lang="en-US" altLang="zh-CN" sz="1200" b="0" smtClean="0">
                <a:latin typeface="楷体_GB2312" pitchFamily="49" charset="-122"/>
              </a:rPr>
              <a:pPr eaLnBrk="1" hangingPunct="1"/>
              <a:t>59</a:t>
            </a:fld>
            <a:endParaRPr kumimoji="0" lang="en-US" altLang="zh-CN" sz="1200" b="0" smtClean="0">
              <a:latin typeface="楷体_GB2312" pitchFamily="49" charset="-122"/>
            </a:endParaRPr>
          </a:p>
        </p:txBody>
      </p:sp>
      <p:sp>
        <p:nvSpPr>
          <p:cNvPr id="74755" name="Rectangle 2"/>
          <p:cNvSpPr>
            <a:spLocks noGrp="1" noChangeArrowheads="1"/>
          </p:cNvSpPr>
          <p:nvPr>
            <p:ph type="title"/>
          </p:nvPr>
        </p:nvSpPr>
        <p:spPr/>
        <p:txBody>
          <a:bodyPr/>
          <a:lstStyle/>
          <a:p>
            <a:pPr eaLnBrk="1" hangingPunct="1"/>
            <a:r>
              <a:rPr lang="zh-CN" altLang="en-US" sz="3200" dirty="0"/>
              <a:t>第七章 指令系统</a:t>
            </a:r>
            <a:endParaRPr lang="zh-CN" altLang="en-US" sz="3200" dirty="0" smtClean="0"/>
          </a:p>
        </p:txBody>
      </p:sp>
      <p:sp>
        <p:nvSpPr>
          <p:cNvPr id="74756"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某机主存容量为</a:t>
            </a:r>
            <a:r>
              <a:rPr lang="en-US" altLang="zh-CN" sz="2000" b="1" dirty="0" smtClean="0">
                <a:latin typeface="楷体" pitchFamily="49" charset="-122"/>
                <a:ea typeface="楷体" pitchFamily="49" charset="-122"/>
              </a:rPr>
              <a:t>4M</a:t>
            </a:r>
            <a:r>
              <a:rPr lang="en-US" altLang="zh-CN" sz="2000" b="1" dirty="0" smtClean="0">
                <a:latin typeface="楷体" pitchFamily="49" charset="-122"/>
                <a:ea typeface="楷体" pitchFamily="49" charset="-122"/>
                <a:sym typeface="Symbol" pitchFamily="18" charset="2"/>
              </a:rPr>
              <a:t></a:t>
            </a:r>
            <a:r>
              <a:rPr lang="en-US" altLang="zh-CN" sz="2000" b="1" dirty="0" smtClean="0">
                <a:latin typeface="楷体" pitchFamily="49" charset="-122"/>
                <a:ea typeface="楷体" pitchFamily="49" charset="-122"/>
              </a:rPr>
              <a:t>16</a:t>
            </a:r>
            <a:r>
              <a:rPr lang="zh-CN" altLang="en-US" sz="2000" b="1" dirty="0" smtClean="0">
                <a:latin typeface="楷体" pitchFamily="49" charset="-122"/>
                <a:ea typeface="楷体" pitchFamily="49" charset="-122"/>
              </a:rPr>
              <a:t>位，且存储字长等于指令字长，若该机指令系统可完成</a:t>
            </a:r>
            <a:r>
              <a:rPr lang="en-US" altLang="zh-CN" sz="2000" b="1" dirty="0" smtClean="0">
                <a:latin typeface="楷体" pitchFamily="49" charset="-122"/>
                <a:ea typeface="楷体" pitchFamily="49" charset="-122"/>
              </a:rPr>
              <a:t>108</a:t>
            </a:r>
            <a:r>
              <a:rPr lang="zh-CN" altLang="en-US" sz="2000" b="1" dirty="0" smtClean="0">
                <a:latin typeface="楷体" pitchFamily="49" charset="-122"/>
                <a:ea typeface="楷体" pitchFamily="49" charset="-122"/>
              </a:rPr>
              <a:t>种操作，操作码位数固定，且具有直接、间接、变址、基址、相对、立即等六种寻址方式。试回答：</a:t>
            </a:r>
          </a:p>
          <a:p>
            <a:pPr eaLnBrk="1" hangingPunct="1">
              <a:lnSpc>
                <a:spcPct val="125000"/>
              </a:lnSpc>
              <a:spcBef>
                <a:spcPts val="600"/>
              </a:spcBef>
            </a:pPr>
            <a:r>
              <a:rPr lang="en-US" altLang="zh-CN" sz="2000" b="1" dirty="0" smtClean="0">
                <a:latin typeface="楷体" pitchFamily="49" charset="-122"/>
                <a:ea typeface="楷体" pitchFamily="49" charset="-122"/>
              </a:rPr>
              <a:t>1</a:t>
            </a:r>
            <a:r>
              <a:rPr lang="zh-CN" altLang="en-US" sz="2000" b="1" dirty="0" smtClean="0">
                <a:latin typeface="楷体" pitchFamily="49" charset="-122"/>
                <a:ea typeface="楷体" pitchFamily="49" charset="-122"/>
              </a:rPr>
              <a:t>）画出一地址指令格式并指出各字段的作用；</a:t>
            </a:r>
          </a:p>
          <a:p>
            <a:pPr eaLnBrk="1" hangingPunct="1">
              <a:lnSpc>
                <a:spcPct val="125000"/>
              </a:lnSpc>
              <a:spcBef>
                <a:spcPts val="600"/>
              </a:spcBef>
            </a:pP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）该指令直接寻址的最大范围（十进制表示）；</a:t>
            </a:r>
          </a:p>
          <a:p>
            <a:pPr eaLnBrk="1" hangingPunct="1">
              <a:lnSpc>
                <a:spcPct val="125000"/>
              </a:lnSpc>
              <a:spcBef>
                <a:spcPts val="600"/>
              </a:spcBef>
            </a:pP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）一次间址寻址范围（十进制表示）；</a:t>
            </a:r>
          </a:p>
          <a:p>
            <a:pPr eaLnBrk="1" hangingPunct="1">
              <a:lnSpc>
                <a:spcPct val="125000"/>
              </a:lnSpc>
              <a:spcBef>
                <a:spcPts val="600"/>
              </a:spcBef>
            </a:pPr>
            <a:r>
              <a:rPr lang="en-US" altLang="zh-CN" sz="2000" b="1" dirty="0" smtClean="0">
                <a:latin typeface="楷体" pitchFamily="49" charset="-122"/>
                <a:ea typeface="楷体" pitchFamily="49" charset="-122"/>
              </a:rPr>
              <a:t>4</a:t>
            </a:r>
            <a:r>
              <a:rPr lang="zh-CN" altLang="en-US" sz="2000" b="1" dirty="0" smtClean="0">
                <a:latin typeface="楷体" pitchFamily="49" charset="-122"/>
                <a:ea typeface="楷体" pitchFamily="49" charset="-122"/>
              </a:rPr>
              <a:t>）相对寻址的位移量（十进制表示）；</a:t>
            </a:r>
          </a:p>
        </p:txBody>
      </p:sp>
    </p:spTree>
    <p:extLst>
      <p:ext uri="{BB962C8B-B14F-4D97-AF65-F5344CB8AC3E}">
        <p14:creationId xmlns:p14="http://schemas.microsoft.com/office/powerpoint/2010/main" val="186656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200" smtClean="0"/>
              <a:t>第一章 概论</a:t>
            </a:r>
          </a:p>
        </p:txBody>
      </p:sp>
      <p:sp>
        <p:nvSpPr>
          <p:cNvPr id="10243" name="Rectangle 3"/>
          <p:cNvSpPr>
            <a:spLocks noGrp="1" noChangeArrowheads="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指令</a:t>
            </a:r>
            <a:r>
              <a:rPr lang="zh-CN" altLang="en-US" sz="2000" b="1" dirty="0">
                <a:latin typeface="Times New Roman" pitchFamily="18" charset="0"/>
                <a:ea typeface="楷体" pitchFamily="49" charset="-122"/>
                <a:cs typeface="Times New Roman" pitchFamily="18" charset="0"/>
              </a:rPr>
              <a:t>和数据均存放在内存中，</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可以从</a:t>
            </a:r>
            <a:r>
              <a:rPr lang="zh-CN" altLang="en-US" sz="2000" b="1" dirty="0">
                <a:latin typeface="Times New Roman" pitchFamily="18" charset="0"/>
                <a:ea typeface="楷体" pitchFamily="49" charset="-122"/>
                <a:cs typeface="Times New Roman" pitchFamily="18" charset="0"/>
              </a:rPr>
              <a:t>时间和空间上区分</a:t>
            </a:r>
            <a:r>
              <a:rPr lang="zh-CN" altLang="en-US" sz="2000" b="1" dirty="0" smtClean="0">
                <a:latin typeface="Times New Roman" pitchFamily="18" charset="0"/>
                <a:ea typeface="楷体" pitchFamily="49" charset="-122"/>
                <a:cs typeface="Times New Roman" pitchFamily="18" charset="0"/>
              </a:rPr>
              <a:t>它们</a:t>
            </a:r>
            <a:r>
              <a:rPr lang="en-US" altLang="zh-CN" sz="2000" b="1" dirty="0" smtClean="0">
                <a:latin typeface="Times New Roman" pitchFamily="18" charset="0"/>
                <a:ea typeface="楷体" pitchFamily="49" charset="-122"/>
                <a:cs typeface="Times New Roman" pitchFamily="18" charset="0"/>
              </a:rPr>
              <a:t>:</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a:t>
            </a:r>
            <a:r>
              <a:rPr lang="zh-CN" altLang="en-US" sz="2000" b="1" dirty="0">
                <a:latin typeface="Times New Roman" pitchFamily="18" charset="0"/>
                <a:ea typeface="楷体" pitchFamily="49" charset="-122"/>
                <a:cs typeface="Times New Roman" pitchFamily="18" charset="0"/>
              </a:rPr>
              <a:t>时间上讲，取指令事件发生在取指周期；取数据事件发生在</a:t>
            </a:r>
            <a:r>
              <a:rPr lang="zh-CN" altLang="en-US" sz="2000" b="1" dirty="0" smtClean="0">
                <a:latin typeface="Times New Roman" pitchFamily="18" charset="0"/>
                <a:ea typeface="楷体" pitchFamily="49" charset="-122"/>
                <a:cs typeface="Times New Roman" pitchFamily="18" charset="0"/>
              </a:rPr>
              <a:t>执行周期</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从空间上讲，从由程序计数器</a:t>
            </a:r>
            <a:r>
              <a:rPr lang="en-US" altLang="zh-CN" sz="2000" b="1" dirty="0">
                <a:latin typeface="Times New Roman" pitchFamily="18" charset="0"/>
                <a:ea typeface="楷体" pitchFamily="49" charset="-122"/>
                <a:cs typeface="Times New Roman" pitchFamily="18" charset="0"/>
              </a:rPr>
              <a:t>PC</a:t>
            </a:r>
            <a:r>
              <a:rPr lang="zh-CN" altLang="en-US" sz="2000" b="1" dirty="0">
                <a:latin typeface="Times New Roman" pitchFamily="18" charset="0"/>
                <a:ea typeface="楷体" pitchFamily="49" charset="-122"/>
                <a:cs typeface="Times New Roman" pitchFamily="18" charset="0"/>
              </a:rPr>
              <a:t>所提供指令地址选中的内存单元取出的是指令，最终将送到控制器进行分析译码；从由指令的地址码字段提供操作数地址所选中内存单元读出的是数据，最终将送到运算器进行</a:t>
            </a:r>
            <a:r>
              <a:rPr lang="zh-CN" altLang="en-US" sz="2000" b="1">
                <a:latin typeface="Times New Roman" pitchFamily="18" charset="0"/>
                <a:ea typeface="楷体" pitchFamily="49" charset="-122"/>
                <a:cs typeface="Times New Roman" pitchFamily="18" charset="0"/>
              </a:rPr>
              <a:t>算术</a:t>
            </a:r>
            <a:r>
              <a:rPr lang="zh-CN" altLang="en-US" sz="2000" b="1" smtClean="0">
                <a:latin typeface="Times New Roman" pitchFamily="18" charset="0"/>
                <a:ea typeface="楷体" pitchFamily="49" charset="-122"/>
                <a:cs typeface="Times New Roman" pitchFamily="18" charset="0"/>
              </a:rPr>
              <a:t>逻辑运算</a:t>
            </a:r>
            <a:endParaRPr lang="zh-CN" altLang="en-US" sz="2400" b="1" dirty="0" smtClean="0">
              <a:latin typeface="楷体" pitchFamily="49" charset="-122"/>
              <a:ea typeface="楷体" pitchFamily="49" charset="-122"/>
            </a:endParaRPr>
          </a:p>
        </p:txBody>
      </p:sp>
      <p:sp>
        <p:nvSpPr>
          <p:cNvPr id="1024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E562908-DB3E-46DB-8F38-046E09DC265B}" type="slidenum">
              <a:rPr lang="en-US" altLang="zh-CN" sz="1200" smtClean="0">
                <a:latin typeface="楷体_GB2312" pitchFamily="49" charset="-122"/>
                <a:ea typeface="楷体_GB2312" pitchFamily="49" charset="-122"/>
              </a:rPr>
              <a:pPr eaLnBrk="1" hangingPunct="1">
                <a:spcBef>
                  <a:spcPct val="0"/>
                </a:spcBef>
                <a:buClrTx/>
                <a:buFontTx/>
                <a:buNone/>
              </a:pPr>
              <a:t>6</a:t>
            </a:fld>
            <a:endParaRPr lang="en-US" altLang="zh-CN" sz="1200" smtClean="0">
              <a:latin typeface="楷体_GB2312" pitchFamily="49" charset="-122"/>
              <a:ea typeface="楷体_GB2312" pitchFamily="49" charset="-122"/>
            </a:endParaRPr>
          </a:p>
        </p:txBody>
      </p:sp>
    </p:spTree>
    <p:extLst>
      <p:ext uri="{BB962C8B-B14F-4D97-AF65-F5344CB8AC3E}">
        <p14:creationId xmlns:p14="http://schemas.microsoft.com/office/powerpoint/2010/main" val="3133899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D6070CC5-905A-4177-8EF5-F057EBF42244}" type="slidenum">
              <a:rPr kumimoji="0" lang="en-US" altLang="zh-CN" sz="1200" b="0" smtClean="0">
                <a:latin typeface="楷体_GB2312" pitchFamily="49" charset="-122"/>
              </a:rPr>
              <a:pPr eaLnBrk="1" hangingPunct="1"/>
              <a:t>60</a:t>
            </a:fld>
            <a:endParaRPr kumimoji="0" lang="en-US" altLang="zh-CN" sz="1200" b="0" smtClean="0">
              <a:latin typeface="楷体_GB2312" pitchFamily="49" charset="-122"/>
            </a:endParaRPr>
          </a:p>
        </p:txBody>
      </p:sp>
      <p:sp>
        <p:nvSpPr>
          <p:cNvPr id="75779" name="Rectangle 2"/>
          <p:cNvSpPr>
            <a:spLocks noGrp="1" noChangeArrowheads="1"/>
          </p:cNvSpPr>
          <p:nvPr>
            <p:ph type="title"/>
          </p:nvPr>
        </p:nvSpPr>
        <p:spPr/>
        <p:txBody>
          <a:bodyPr/>
          <a:lstStyle/>
          <a:p>
            <a:pPr eaLnBrk="1" hangingPunct="1"/>
            <a:r>
              <a:rPr lang="zh-CN" altLang="en-US" sz="3200" dirty="0"/>
              <a:t>第七章 指令系统</a:t>
            </a:r>
            <a:endParaRPr lang="zh-CN" altLang="en-US" sz="3200" dirty="0" smtClean="0"/>
          </a:p>
        </p:txBody>
      </p:sp>
      <p:sp>
        <p:nvSpPr>
          <p:cNvPr id="75780" name="Rectangle 3"/>
          <p:cNvSpPr>
            <a:spLocks noGrp="1" noChangeArrowheads="1"/>
          </p:cNvSpPr>
          <p:nvPr>
            <p:ph type="body" idx="1"/>
          </p:nvPr>
        </p:nvSpPr>
        <p:spPr/>
        <p:txBody>
          <a:bodyPr/>
          <a:lstStyle/>
          <a:p>
            <a:pPr>
              <a:lnSpc>
                <a:spcPct val="125000"/>
              </a:lnSpc>
              <a:spcBef>
                <a:spcPts val="600"/>
              </a:spcBef>
            </a:pPr>
            <a:r>
              <a:rPr lang="en-US" altLang="zh-CN" sz="2000" b="1" dirty="0" smtClean="0">
                <a:latin typeface="楷体" pitchFamily="49" charset="-122"/>
                <a:ea typeface="楷体" pitchFamily="49" charset="-122"/>
              </a:rPr>
              <a:t>1</a:t>
            </a:r>
            <a:r>
              <a:rPr lang="zh-CN" altLang="en-US" sz="2000" b="1" dirty="0" smtClean="0">
                <a:latin typeface="楷体" pitchFamily="49" charset="-122"/>
                <a:ea typeface="楷体" pitchFamily="49" charset="-122"/>
              </a:rPr>
              <a:t>）一地址指令格式为 </a:t>
            </a:r>
          </a:p>
          <a:p>
            <a:pPr>
              <a:lnSpc>
                <a:spcPct val="125000"/>
              </a:lnSpc>
              <a:spcBef>
                <a:spcPts val="600"/>
              </a:spcBef>
            </a:pPr>
            <a:endParaRPr lang="zh-CN" altLang="en-US" sz="2000" b="1" dirty="0" smtClean="0">
              <a:latin typeface="楷体" pitchFamily="49" charset="-122"/>
              <a:ea typeface="楷体" pitchFamily="49" charset="-122"/>
            </a:endParaRPr>
          </a:p>
          <a:p>
            <a:pPr>
              <a:lnSpc>
                <a:spcPct val="125000"/>
              </a:lnSpc>
              <a:spcBef>
                <a:spcPts val="600"/>
              </a:spcBef>
            </a:pPr>
            <a:r>
              <a:rPr lang="en-US" altLang="zh-CN" sz="2000" b="1" dirty="0" smtClean="0">
                <a:latin typeface="楷体" pitchFamily="49" charset="-122"/>
                <a:ea typeface="楷体" pitchFamily="49" charset="-122"/>
              </a:rPr>
              <a:t>OP</a:t>
            </a:r>
            <a:r>
              <a:rPr lang="zh-CN" altLang="en-US" sz="2000" b="1" dirty="0" smtClean="0">
                <a:latin typeface="楷体" pitchFamily="49" charset="-122"/>
                <a:ea typeface="楷体" pitchFamily="49" charset="-122"/>
              </a:rPr>
              <a:t>：操作码字段，共</a:t>
            </a:r>
            <a:r>
              <a:rPr lang="en-US" altLang="zh-CN" sz="2000" b="1" dirty="0" smtClean="0">
                <a:latin typeface="楷体" pitchFamily="49" charset="-122"/>
                <a:ea typeface="楷体" pitchFamily="49" charset="-122"/>
              </a:rPr>
              <a:t>7</a:t>
            </a:r>
            <a:r>
              <a:rPr lang="zh-CN" altLang="en-US" sz="2000" b="1" dirty="0" smtClean="0">
                <a:latin typeface="楷体" pitchFamily="49" charset="-122"/>
                <a:ea typeface="楷体" pitchFamily="49" charset="-122"/>
              </a:rPr>
              <a:t>位，可反映</a:t>
            </a:r>
            <a:r>
              <a:rPr lang="en-US" altLang="zh-CN" sz="2000" b="1" dirty="0" smtClean="0">
                <a:latin typeface="楷体" pitchFamily="49" charset="-122"/>
                <a:ea typeface="楷体" pitchFamily="49" charset="-122"/>
              </a:rPr>
              <a:t>108</a:t>
            </a:r>
            <a:r>
              <a:rPr lang="zh-CN" altLang="en-US" sz="2000" b="1" dirty="0" smtClean="0">
                <a:latin typeface="楷体" pitchFamily="49" charset="-122"/>
                <a:ea typeface="楷体" pitchFamily="49" charset="-122"/>
              </a:rPr>
              <a:t>种操作；</a:t>
            </a:r>
          </a:p>
          <a:p>
            <a:pPr>
              <a:lnSpc>
                <a:spcPct val="125000"/>
              </a:lnSpc>
              <a:spcBef>
                <a:spcPts val="600"/>
              </a:spcBef>
            </a:pPr>
            <a:r>
              <a:rPr lang="en-US" altLang="zh-CN" sz="2000" b="1" dirty="0" smtClean="0">
                <a:latin typeface="楷体" pitchFamily="49" charset="-122"/>
                <a:ea typeface="楷体" pitchFamily="49" charset="-122"/>
              </a:rPr>
              <a:t>M</a:t>
            </a:r>
            <a:r>
              <a:rPr lang="zh-CN" altLang="en-US" sz="2000" b="1" dirty="0" smtClean="0">
                <a:latin typeface="楷体" pitchFamily="49" charset="-122"/>
                <a:ea typeface="楷体" pitchFamily="49" charset="-122"/>
              </a:rPr>
              <a:t>：寻址方式特征字段，共</a:t>
            </a: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位，可反映</a:t>
            </a:r>
            <a:r>
              <a:rPr lang="en-US" altLang="zh-CN" sz="2000" b="1" dirty="0" smtClean="0">
                <a:latin typeface="楷体" pitchFamily="49" charset="-122"/>
                <a:ea typeface="楷体" pitchFamily="49" charset="-122"/>
              </a:rPr>
              <a:t>6</a:t>
            </a:r>
            <a:r>
              <a:rPr lang="zh-CN" altLang="en-US" sz="2000" b="1" dirty="0" smtClean="0">
                <a:latin typeface="楷体" pitchFamily="49" charset="-122"/>
                <a:ea typeface="楷体" pitchFamily="49" charset="-122"/>
              </a:rPr>
              <a:t>种寻址方式；</a:t>
            </a:r>
          </a:p>
          <a:p>
            <a:pPr>
              <a:lnSpc>
                <a:spcPct val="125000"/>
              </a:lnSpc>
              <a:spcBef>
                <a:spcPts val="600"/>
              </a:spcBef>
            </a:pPr>
            <a:r>
              <a:rPr lang="en-US" altLang="zh-CN" sz="2000" b="1" dirty="0" smtClean="0">
                <a:latin typeface="楷体" pitchFamily="49" charset="-122"/>
                <a:ea typeface="楷体" pitchFamily="49" charset="-122"/>
              </a:rPr>
              <a:t>A</a:t>
            </a:r>
            <a:r>
              <a:rPr lang="zh-CN" altLang="en-US" sz="2000" b="1" dirty="0" smtClean="0">
                <a:latin typeface="楷体" pitchFamily="49" charset="-122"/>
                <a:ea typeface="楷体" pitchFamily="49" charset="-122"/>
              </a:rPr>
              <a:t>：形式地址字段，共</a:t>
            </a:r>
            <a:r>
              <a:rPr lang="en-US" altLang="zh-CN" sz="2000" b="1" dirty="0" smtClean="0">
                <a:latin typeface="楷体" pitchFamily="49" charset="-122"/>
                <a:ea typeface="楷体" pitchFamily="49" charset="-122"/>
              </a:rPr>
              <a:t>16-7-3=6</a:t>
            </a:r>
            <a:r>
              <a:rPr lang="zh-CN" altLang="en-US" sz="2000" b="1" dirty="0" smtClean="0">
                <a:latin typeface="楷体" pitchFamily="49" charset="-122"/>
                <a:ea typeface="楷体" pitchFamily="49" charset="-122"/>
              </a:rPr>
              <a:t>位</a:t>
            </a:r>
          </a:p>
          <a:p>
            <a:pPr>
              <a:lnSpc>
                <a:spcPct val="125000"/>
              </a:lnSpc>
              <a:spcBef>
                <a:spcPts val="600"/>
              </a:spcBef>
            </a:pP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）直接寻址的最大范围为</a:t>
            </a:r>
            <a:r>
              <a:rPr lang="en-US" altLang="zh-CN" sz="2000" b="1" dirty="0" smtClean="0">
                <a:latin typeface="楷体" pitchFamily="49" charset="-122"/>
                <a:ea typeface="楷体" pitchFamily="49" charset="-122"/>
              </a:rPr>
              <a:t>2</a:t>
            </a:r>
            <a:r>
              <a:rPr lang="en-US" altLang="zh-CN" sz="2000" b="1" baseline="30000" dirty="0" smtClean="0">
                <a:latin typeface="楷体" pitchFamily="49" charset="-122"/>
                <a:ea typeface="楷体" pitchFamily="49" charset="-122"/>
              </a:rPr>
              <a:t>6</a:t>
            </a:r>
            <a:r>
              <a:rPr lang="en-US" altLang="zh-CN" sz="2000" b="1" dirty="0" smtClean="0">
                <a:latin typeface="楷体" pitchFamily="49" charset="-122"/>
                <a:ea typeface="楷体" pitchFamily="49" charset="-122"/>
              </a:rPr>
              <a:t>=64</a:t>
            </a:r>
            <a:r>
              <a:rPr lang="zh-CN" altLang="en-US" sz="2000" b="1" dirty="0" smtClean="0">
                <a:latin typeface="楷体" pitchFamily="49" charset="-122"/>
                <a:ea typeface="楷体" pitchFamily="49" charset="-122"/>
              </a:rPr>
              <a:t>字；</a:t>
            </a:r>
          </a:p>
          <a:p>
            <a:pPr>
              <a:lnSpc>
                <a:spcPct val="125000"/>
              </a:lnSpc>
              <a:spcBef>
                <a:spcPts val="600"/>
              </a:spcBef>
            </a:pP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）由于存储字长为</a:t>
            </a:r>
            <a:r>
              <a:rPr lang="en-US" altLang="zh-CN" sz="2000" b="1" dirty="0" smtClean="0">
                <a:latin typeface="楷体" pitchFamily="49" charset="-122"/>
                <a:ea typeface="楷体" pitchFamily="49" charset="-122"/>
              </a:rPr>
              <a:t>16</a:t>
            </a:r>
            <a:r>
              <a:rPr lang="zh-CN" altLang="en-US" sz="2000" b="1" dirty="0" smtClean="0">
                <a:latin typeface="楷体" pitchFamily="49" charset="-122"/>
                <a:ea typeface="楷体" pitchFamily="49" charset="-122"/>
              </a:rPr>
              <a:t>位，故一次间址的寻址范围为</a:t>
            </a:r>
            <a:r>
              <a:rPr lang="en-US" altLang="zh-CN" sz="2000" b="1" dirty="0" smtClean="0">
                <a:latin typeface="楷体" pitchFamily="49" charset="-122"/>
                <a:ea typeface="楷体" pitchFamily="49" charset="-122"/>
              </a:rPr>
              <a:t>2</a:t>
            </a:r>
            <a:r>
              <a:rPr lang="en-US" altLang="zh-CN" sz="2000" b="1" baseline="30000" dirty="0" smtClean="0">
                <a:latin typeface="楷体" pitchFamily="49" charset="-122"/>
                <a:ea typeface="楷体" pitchFamily="49" charset="-122"/>
              </a:rPr>
              <a:t>16</a:t>
            </a:r>
            <a:r>
              <a:rPr lang="en-US" altLang="zh-CN" sz="2000" b="1" dirty="0" smtClean="0">
                <a:latin typeface="楷体" pitchFamily="49" charset="-122"/>
                <a:ea typeface="楷体" pitchFamily="49" charset="-122"/>
              </a:rPr>
              <a:t> = 65536</a:t>
            </a:r>
          </a:p>
          <a:p>
            <a:pPr>
              <a:lnSpc>
                <a:spcPct val="125000"/>
              </a:lnSpc>
              <a:spcBef>
                <a:spcPts val="600"/>
              </a:spcBef>
            </a:pPr>
            <a:r>
              <a:rPr lang="en-US" altLang="zh-CN" sz="2000" b="1" dirty="0" smtClean="0">
                <a:latin typeface="楷体" pitchFamily="49" charset="-122"/>
                <a:ea typeface="楷体" pitchFamily="49" charset="-122"/>
              </a:rPr>
              <a:t>4</a:t>
            </a:r>
            <a:r>
              <a:rPr lang="zh-CN" altLang="en-US" sz="2000" b="1" dirty="0" smtClean="0">
                <a:latin typeface="楷体" pitchFamily="49" charset="-122"/>
                <a:ea typeface="楷体" pitchFamily="49" charset="-122"/>
              </a:rPr>
              <a:t>）相对寻址的位移量为</a:t>
            </a:r>
            <a:r>
              <a:rPr lang="en-US" altLang="zh-CN" sz="2000" b="1" dirty="0" smtClean="0">
                <a:latin typeface="楷体" pitchFamily="49" charset="-122"/>
                <a:ea typeface="楷体" pitchFamily="49" charset="-122"/>
              </a:rPr>
              <a:t>–32</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+31</a:t>
            </a:r>
            <a:r>
              <a:rPr lang="zh-CN" altLang="en-US" sz="2000" b="1" dirty="0" smtClean="0">
                <a:latin typeface="楷体" pitchFamily="49" charset="-122"/>
                <a:ea typeface="楷体" pitchFamily="49" charset="-122"/>
              </a:rPr>
              <a:t>；</a:t>
            </a:r>
          </a:p>
          <a:p>
            <a:pPr eaLnBrk="1" hangingPunct="1">
              <a:lnSpc>
                <a:spcPct val="120000"/>
              </a:lnSpc>
            </a:pPr>
            <a:endParaRPr lang="zh-CN" altLang="en-US" sz="2000" b="1" dirty="0" smtClean="0">
              <a:latin typeface="楷体" pitchFamily="49" charset="-122"/>
              <a:ea typeface="楷体" pitchFamily="49" charset="-122"/>
            </a:endParaRPr>
          </a:p>
        </p:txBody>
      </p:sp>
      <p:graphicFrame>
        <p:nvGraphicFramePr>
          <p:cNvPr id="5" name="Group 31"/>
          <p:cNvGraphicFramePr>
            <a:graphicFrameLocks noGrp="1"/>
          </p:cNvGraphicFramePr>
          <p:nvPr>
            <p:extLst>
              <p:ext uri="{D42A27DB-BD31-4B8C-83A1-F6EECF244321}">
                <p14:modId xmlns:p14="http://schemas.microsoft.com/office/powerpoint/2010/main" val="1257930158"/>
              </p:ext>
            </p:extLst>
          </p:nvPr>
        </p:nvGraphicFramePr>
        <p:xfrm>
          <a:off x="1619672" y="1772816"/>
          <a:ext cx="4038600" cy="431800"/>
        </p:xfrm>
        <a:graphic>
          <a:graphicData uri="http://schemas.openxmlformats.org/drawingml/2006/table">
            <a:tbl>
              <a:tblPr/>
              <a:tblGrid>
                <a:gridCol w="1346200"/>
                <a:gridCol w="1346200"/>
                <a:gridCol w="1346200"/>
              </a:tblGrid>
              <a:tr h="431800">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9991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5"/>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8273AD6A-A161-4626-A56B-9745D3EC09CE}" type="slidenum">
              <a:rPr kumimoji="0" lang="en-US" altLang="zh-CN" sz="1200" b="0" smtClean="0">
                <a:latin typeface="楷体_GB2312" pitchFamily="49" charset="-122"/>
              </a:rPr>
              <a:pPr eaLnBrk="1" hangingPunct="1"/>
              <a:t>61</a:t>
            </a:fld>
            <a:endParaRPr kumimoji="0" lang="en-US" altLang="zh-CN" sz="1200" b="0" smtClean="0">
              <a:latin typeface="楷体_GB2312" pitchFamily="49" charset="-122"/>
            </a:endParaRPr>
          </a:p>
        </p:txBody>
      </p:sp>
      <p:sp>
        <p:nvSpPr>
          <p:cNvPr id="78851" name="Rectangle 137"/>
          <p:cNvSpPr>
            <a:spLocks noGrp="1" noChangeArrowheads="1"/>
          </p:cNvSpPr>
          <p:nvPr>
            <p:ph type="title"/>
          </p:nvPr>
        </p:nvSpPr>
        <p:spPr/>
        <p:txBody>
          <a:bodyPr/>
          <a:lstStyle/>
          <a:p>
            <a:pPr eaLnBrk="1" hangingPunct="1"/>
            <a:r>
              <a:rPr lang="zh-CN" altLang="en-US" sz="3200" dirty="0"/>
              <a:t>第七章 指令系统</a:t>
            </a:r>
            <a:endParaRPr lang="zh-CN" altLang="en-US" sz="3200" dirty="0" smtClean="0"/>
          </a:p>
        </p:txBody>
      </p:sp>
      <p:sp>
        <p:nvSpPr>
          <p:cNvPr id="78852" name="Rectangle 3"/>
          <p:cNvSpPr>
            <a:spLocks noGrp="1" noChangeArrowheads="1"/>
          </p:cNvSpPr>
          <p:nvPr>
            <p:ph type="body" sz="half" idx="1"/>
          </p:nvPr>
        </p:nvSpPr>
        <p:spPr>
          <a:xfrm>
            <a:off x="457200" y="1295400"/>
            <a:ext cx="8362950" cy="5029200"/>
          </a:xfrm>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假设寄存器</a:t>
            </a:r>
            <a:r>
              <a:rPr lang="en-US" altLang="zh-CN" sz="2000" b="1" dirty="0" smtClean="0">
                <a:latin typeface="楷体" pitchFamily="49" charset="-122"/>
                <a:ea typeface="楷体" pitchFamily="49" charset="-122"/>
              </a:rPr>
              <a:t>(R)</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1000</a:t>
            </a:r>
            <a:r>
              <a:rPr lang="zh-CN" altLang="en-US" sz="2000" b="1" dirty="0" smtClean="0">
                <a:latin typeface="楷体" pitchFamily="49" charset="-122"/>
                <a:ea typeface="楷体" pitchFamily="49" charset="-122"/>
              </a:rPr>
              <a:t>，存储器单元</a:t>
            </a:r>
            <a:r>
              <a:rPr lang="en-US" altLang="zh-CN" sz="2000" b="1" dirty="0" smtClean="0">
                <a:latin typeface="楷体" pitchFamily="49" charset="-122"/>
                <a:ea typeface="楷体" pitchFamily="49" charset="-122"/>
              </a:rPr>
              <a:t>(1000)</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2000</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(2000)</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3000</a:t>
            </a:r>
            <a:r>
              <a:rPr lang="zh-CN" altLang="en-US" sz="2000" b="1" dirty="0" smtClean="0">
                <a:latin typeface="楷体" pitchFamily="49" charset="-122"/>
                <a:ea typeface="楷体" pitchFamily="49" charset="-122"/>
              </a:rPr>
              <a:t>，程序计数器</a:t>
            </a:r>
            <a:r>
              <a:rPr lang="en-US" altLang="zh-CN" sz="2000" b="1" dirty="0" smtClean="0">
                <a:latin typeface="楷体" pitchFamily="49" charset="-122"/>
                <a:ea typeface="楷体" pitchFamily="49" charset="-122"/>
              </a:rPr>
              <a:t>(PC)</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4000</a:t>
            </a:r>
            <a:r>
              <a:rPr lang="zh-CN" altLang="en-US" sz="2000" b="1" dirty="0" smtClean="0">
                <a:latin typeface="楷体" pitchFamily="49" charset="-122"/>
                <a:ea typeface="楷体" pitchFamily="49" charset="-122"/>
              </a:rPr>
              <a:t>，问在以下寻址方式下</a:t>
            </a:r>
            <a:r>
              <a:rPr lang="en-US" altLang="zh-CN" sz="2000" b="1" smtClean="0">
                <a:latin typeface="楷体" pitchFamily="49" charset="-122"/>
                <a:ea typeface="楷体" pitchFamily="49" charset="-122"/>
              </a:rPr>
              <a:t>CPU</a:t>
            </a:r>
            <a:r>
              <a:rPr lang="zh-CN" altLang="en-US" sz="2000" b="1" smtClean="0">
                <a:latin typeface="楷体" pitchFamily="49" charset="-122"/>
                <a:ea typeface="楷体" pitchFamily="49" charset="-122"/>
              </a:rPr>
              <a:t>访问</a:t>
            </a:r>
            <a:r>
              <a:rPr lang="zh-CN" altLang="en-US" sz="2000" b="1" dirty="0" smtClean="0">
                <a:latin typeface="楷体" pitchFamily="49" charset="-122"/>
                <a:ea typeface="楷体" pitchFamily="49" charset="-122"/>
              </a:rPr>
              <a:t>到的操作数的值是什么？将结果填写在下表。 </a:t>
            </a:r>
          </a:p>
        </p:txBody>
      </p:sp>
      <p:graphicFrame>
        <p:nvGraphicFramePr>
          <p:cNvPr id="584849" name="Group 145"/>
          <p:cNvGraphicFramePr>
            <a:graphicFrameLocks noGrp="1"/>
          </p:cNvGraphicFramePr>
          <p:nvPr>
            <p:ph sz="half" idx="2"/>
            <p:extLst>
              <p:ext uri="{D42A27DB-BD31-4B8C-83A1-F6EECF244321}">
                <p14:modId xmlns:p14="http://schemas.microsoft.com/office/powerpoint/2010/main" val="3462833204"/>
              </p:ext>
            </p:extLst>
          </p:nvPr>
        </p:nvGraphicFramePr>
        <p:xfrm>
          <a:off x="2124075" y="2636838"/>
          <a:ext cx="5112220" cy="3024413"/>
        </p:xfrm>
        <a:graphic>
          <a:graphicData uri="http://schemas.openxmlformats.org/drawingml/2006/table">
            <a:tbl>
              <a:tblPr/>
              <a:tblGrid>
                <a:gridCol w="1992518"/>
                <a:gridCol w="1647425"/>
                <a:gridCol w="1472277"/>
              </a:tblGrid>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寻址方式</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形式地址</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操作数</a:t>
                      </a:r>
                    </a:p>
                  </a:txBody>
                  <a:tcPr marT="45708" marB="45708"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475">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寄存器寻址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寄存器间接寻址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存储器间接寻址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相对寻址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立即数寻址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862501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p>
        </p:txBody>
      </p:sp>
      <p:sp>
        <p:nvSpPr>
          <p:cNvPr id="11267" name="内容占位符 2"/>
          <p:cNvSpPr>
            <a:spLocks noGrp="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主频：</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工作的时钟频率，即单位时间内发出的脉冲数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时钟周期：是机器主频的倒数，也称为节拍，它是控制计算机操作的最小单位时间</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机器周期：是所有指令执行过程中的一个基准时间，通常以存取周期作为机器周期</a:t>
            </a: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指令周期：是</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取出并执行一条指令所需的时间，包括取指、译码和执行所需的全部时间</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CPI</a:t>
            </a:r>
            <a:r>
              <a:rPr lang="zh-CN" altLang="en-US" sz="2000" b="1" dirty="0" smtClean="0">
                <a:latin typeface="Times New Roman" pitchFamily="18" charset="0"/>
                <a:ea typeface="楷体" pitchFamily="49" charset="-122"/>
                <a:cs typeface="Times New Roman" pitchFamily="18" charset="0"/>
              </a:rPr>
              <a:t>：执行一条指令所需时钟周期数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1GHz=1000MHz</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1MHz=1000KHz</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1KHz=1000Hz </a:t>
            </a: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1s=1000ms</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1ms=1000</a:t>
            </a:r>
            <a:r>
              <a:rPr lang="el-GR" altLang="zh-CN" sz="2000" b="1" dirty="0" smtClean="0">
                <a:latin typeface="Times New Roman" pitchFamily="18" charset="0"/>
                <a:ea typeface="楷体" pitchFamily="49" charset="-122"/>
                <a:cs typeface="Times New Roman" pitchFamily="18" charset="0"/>
              </a:rPr>
              <a:t>μ</a:t>
            </a:r>
            <a:r>
              <a:rPr lang="en-US" altLang="zh-CN" sz="2000" b="1" dirty="0" smtClean="0">
                <a:latin typeface="Times New Roman" pitchFamily="18" charset="0"/>
                <a:ea typeface="楷体" pitchFamily="49" charset="-122"/>
                <a:cs typeface="Times New Roman" pitchFamily="18" charset="0"/>
              </a:rPr>
              <a:t>s</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a:t>
            </a:r>
            <a:r>
              <a:rPr lang="el-GR" altLang="zh-CN" sz="2000" b="1" dirty="0" smtClean="0">
                <a:latin typeface="Times New Roman" pitchFamily="18" charset="0"/>
                <a:ea typeface="楷体" pitchFamily="49" charset="-122"/>
                <a:cs typeface="Times New Roman" pitchFamily="18" charset="0"/>
              </a:rPr>
              <a:t>μ</a:t>
            </a:r>
            <a:r>
              <a:rPr lang="en-US" altLang="zh-CN" sz="2000" b="1" dirty="0" smtClean="0">
                <a:latin typeface="Times New Roman" pitchFamily="18" charset="0"/>
                <a:ea typeface="楷体" pitchFamily="49" charset="-122"/>
                <a:cs typeface="Times New Roman" pitchFamily="18" charset="0"/>
              </a:rPr>
              <a:t>s=1000ns</a:t>
            </a:r>
            <a:endParaRPr lang="zh-CN" altLang="en-US" sz="2000" b="1" dirty="0" smtClean="0">
              <a:latin typeface="Times New Roman" pitchFamily="18" charset="0"/>
              <a:ea typeface="楷体" pitchFamily="49" charset="-122"/>
              <a:cs typeface="Times New Roman" pitchFamily="18" charset="0"/>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spcBef>
                <a:spcPct val="0"/>
              </a:spcBef>
            </a:pPr>
            <a:endParaRPr lang="en-US" altLang="zh-CN" b="1" dirty="0" smtClean="0">
              <a:latin typeface="楷体" pitchFamily="49" charset="-122"/>
              <a:ea typeface="楷体" pitchFamily="49" charset="-122"/>
            </a:endParaRPr>
          </a:p>
          <a:p>
            <a:endParaRPr lang="zh-CN" altLang="en-US" dirty="0" smtClean="0"/>
          </a:p>
        </p:txBody>
      </p:sp>
      <p:sp>
        <p:nvSpPr>
          <p:cNvPr id="1126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E56BA0A8-C308-4C5B-A8F1-4398D776B1B9}" type="slidenum">
              <a:rPr kumimoji="0" lang="en-US" altLang="zh-CN" sz="1200" b="0" smtClean="0">
                <a:latin typeface="楷体_GB2312" pitchFamily="49" charset="-122"/>
              </a:rPr>
              <a:pPr eaLnBrk="1" hangingPunct="1"/>
              <a:t>62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1118317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1040D81B-131E-4EBB-AC74-42C8D8BB14F0}" type="slidenum">
              <a:rPr lang="en-US" altLang="zh-CN" sz="1200" smtClean="0">
                <a:latin typeface="楷体_GB2312" pitchFamily="49" charset="-122"/>
                <a:ea typeface="楷体_GB2312" pitchFamily="49" charset="-122"/>
              </a:rPr>
              <a:pPr eaLnBrk="1" hangingPunct="1">
                <a:spcBef>
                  <a:spcPct val="0"/>
                </a:spcBef>
                <a:buClrTx/>
                <a:buFontTx/>
                <a:buNone/>
              </a:pPr>
              <a:t>63</a:t>
            </a:fld>
            <a:endParaRPr lang="en-US" altLang="zh-CN" sz="1200" smtClean="0">
              <a:latin typeface="楷体_GB2312" pitchFamily="49" charset="-122"/>
              <a:ea typeface="楷体_GB2312" pitchFamily="49" charset="-122"/>
            </a:endParaRPr>
          </a:p>
        </p:txBody>
      </p:sp>
      <p:sp>
        <p:nvSpPr>
          <p:cNvPr id="43011"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3012"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五大功能 </a:t>
            </a:r>
          </a:p>
          <a:p>
            <a:pPr lvl="1" eaLnBrk="1" hangingPunct="1">
              <a:lnSpc>
                <a:spcPct val="120000"/>
              </a:lnSpc>
            </a:pPr>
            <a:r>
              <a:rPr lang="zh-CN" altLang="en-US" sz="2000" b="1" dirty="0" smtClean="0">
                <a:latin typeface="楷体" pitchFamily="49" charset="-122"/>
                <a:ea typeface="楷体" pitchFamily="49" charset="-122"/>
              </a:rPr>
              <a:t>指令控制：用于控制指令程序的顺序执行</a:t>
            </a:r>
          </a:p>
          <a:p>
            <a:pPr lvl="1" eaLnBrk="1" hangingPunct="1">
              <a:lnSpc>
                <a:spcPct val="120000"/>
              </a:lnSpc>
            </a:pPr>
            <a:r>
              <a:rPr lang="zh-CN" altLang="en-US" sz="2000" b="1" dirty="0" smtClean="0">
                <a:latin typeface="楷体" pitchFamily="49" charset="-122"/>
                <a:ea typeface="楷体" pitchFamily="49" charset="-122"/>
              </a:rPr>
              <a:t>操作控制：负责管理并产生每条指令所需操作信号</a:t>
            </a:r>
          </a:p>
          <a:p>
            <a:pPr lvl="1" eaLnBrk="1" hangingPunct="1">
              <a:lnSpc>
                <a:spcPct val="120000"/>
              </a:lnSpc>
            </a:pPr>
            <a:r>
              <a:rPr lang="zh-CN" altLang="en-US" sz="2000" b="1" dirty="0" smtClean="0">
                <a:latin typeface="楷体" pitchFamily="49" charset="-122"/>
                <a:ea typeface="楷体" pitchFamily="49" charset="-122"/>
              </a:rPr>
              <a:t>时间控制：对各种操作加以时间的实施控制</a:t>
            </a:r>
          </a:p>
          <a:p>
            <a:pPr lvl="1" eaLnBrk="1" hangingPunct="1">
              <a:lnSpc>
                <a:spcPct val="120000"/>
              </a:lnSpc>
            </a:pPr>
            <a:r>
              <a:rPr lang="zh-CN" altLang="en-US" sz="2000" b="1" dirty="0" smtClean="0">
                <a:latin typeface="楷体" pitchFamily="49" charset="-122"/>
                <a:ea typeface="楷体" pitchFamily="49" charset="-122"/>
              </a:rPr>
              <a:t>数据加工：对数据进行算术运算和逻辑运算处理</a:t>
            </a:r>
          </a:p>
          <a:p>
            <a:pPr lvl="1" eaLnBrk="1" hangingPunct="1">
              <a:lnSpc>
                <a:spcPct val="120000"/>
              </a:lnSpc>
            </a:pPr>
            <a:r>
              <a:rPr lang="zh-CN" altLang="en-US" sz="2000" b="1" dirty="0" smtClean="0">
                <a:latin typeface="楷体" pitchFamily="49" charset="-122"/>
                <a:ea typeface="楷体" pitchFamily="49" charset="-122"/>
              </a:rPr>
              <a:t>中断处理：处理响应中断</a:t>
            </a:r>
            <a:endParaRPr lang="en-US" altLang="zh-CN" sz="2000" b="1" dirty="0" smtClean="0">
              <a:latin typeface="楷体" pitchFamily="49" charset="-122"/>
              <a:ea typeface="楷体" pitchFamily="49" charset="-122"/>
            </a:endParaRPr>
          </a:p>
          <a:p>
            <a:pPr eaLnBrk="1" hangingPunct="1">
              <a:lnSpc>
                <a:spcPct val="120000"/>
              </a:lnSpc>
            </a:pPr>
            <a:r>
              <a:rPr lang="zh-CN" altLang="en-US" sz="2000" b="1" dirty="0">
                <a:latin typeface="楷体" pitchFamily="49" charset="-122"/>
                <a:ea typeface="楷体" pitchFamily="49" charset="-122"/>
              </a:rPr>
              <a:t>一个完整</a:t>
            </a:r>
            <a:r>
              <a:rPr lang="zh-CN" altLang="en-US" sz="2000" b="1" dirty="0" smtClean="0">
                <a:latin typeface="楷体" pitchFamily="49" charset="-122"/>
                <a:ea typeface="楷体" pitchFamily="49" charset="-122"/>
              </a:rPr>
              <a:t>的</a:t>
            </a: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指令周期</a:t>
            </a:r>
            <a:r>
              <a:rPr lang="zh-CN" altLang="en-US" sz="2000" b="1" dirty="0">
                <a:latin typeface="楷体" pitchFamily="49" charset="-122"/>
                <a:ea typeface="楷体" pitchFamily="49" charset="-122"/>
              </a:rPr>
              <a:t>所</a:t>
            </a:r>
            <a:r>
              <a:rPr lang="zh-CN" altLang="en-US" sz="2000" b="1" dirty="0" smtClean="0">
                <a:latin typeface="楷体" pitchFamily="49" charset="-122"/>
                <a:ea typeface="楷体" pitchFamily="49" charset="-122"/>
              </a:rPr>
              <a:t>包含</a:t>
            </a:r>
            <a:r>
              <a:rPr lang="en-US" altLang="zh-CN" sz="2000" b="1" smtClean="0">
                <a:latin typeface="楷体" pitchFamily="49" charset="-122"/>
                <a:ea typeface="楷体" pitchFamily="49" charset="-122"/>
              </a:rPr>
              <a:t>4</a:t>
            </a:r>
            <a:r>
              <a:rPr lang="zh-CN" altLang="en-US" sz="2000" b="1" smtClean="0">
                <a:latin typeface="楷体" pitchFamily="49" charset="-122"/>
                <a:ea typeface="楷体" pitchFamily="49" charset="-122"/>
              </a:rPr>
              <a:t>个机器周期</a:t>
            </a:r>
            <a:r>
              <a:rPr lang="zh-CN" altLang="en-US" sz="2000" b="1" dirty="0" smtClean="0">
                <a:latin typeface="楷体" pitchFamily="49" charset="-122"/>
                <a:ea typeface="楷体" pitchFamily="49" charset="-122"/>
              </a:rPr>
              <a:t>：</a:t>
            </a:r>
            <a:endParaRPr lang="zh-CN" altLang="en-US" sz="2000" b="1" dirty="0">
              <a:latin typeface="楷体" pitchFamily="49" charset="-122"/>
              <a:ea typeface="楷体" pitchFamily="49" charset="-122"/>
            </a:endParaRPr>
          </a:p>
          <a:p>
            <a:pPr lvl="1" eaLnBrk="1" hangingPunct="1">
              <a:lnSpc>
                <a:spcPct val="120000"/>
              </a:lnSpc>
            </a:pPr>
            <a:r>
              <a:rPr lang="zh-CN" altLang="en-US" sz="2000" b="1" dirty="0">
                <a:latin typeface="楷体" pitchFamily="49" charset="-122"/>
                <a:ea typeface="楷体" pitchFamily="49" charset="-122"/>
              </a:rPr>
              <a:t>取指周期：完成取指令和分析指令的操作</a:t>
            </a:r>
          </a:p>
          <a:p>
            <a:pPr lvl="1" eaLnBrk="1" hangingPunct="1">
              <a:lnSpc>
                <a:spcPct val="120000"/>
              </a:lnSpc>
            </a:pPr>
            <a:r>
              <a:rPr lang="zh-CN" altLang="en-US" sz="2000" b="1" dirty="0">
                <a:latin typeface="楷体" pitchFamily="49" charset="-122"/>
                <a:ea typeface="楷体" pitchFamily="49" charset="-122"/>
              </a:rPr>
              <a:t>间址周期：访问存储器取出操作数的有效地址</a:t>
            </a:r>
          </a:p>
          <a:p>
            <a:pPr lvl="1" eaLnBrk="1" hangingPunct="1">
              <a:lnSpc>
                <a:spcPct val="120000"/>
              </a:lnSpc>
            </a:pPr>
            <a:r>
              <a:rPr lang="zh-CN" altLang="en-US" sz="2000" b="1" dirty="0">
                <a:latin typeface="楷体" pitchFamily="49" charset="-122"/>
                <a:ea typeface="楷体" pitchFamily="49" charset="-122"/>
              </a:rPr>
              <a:t>执行周期：完成取出操作数、执行指令的操作</a:t>
            </a:r>
          </a:p>
          <a:p>
            <a:pPr lvl="1" eaLnBrk="1" hangingPunct="1">
              <a:lnSpc>
                <a:spcPct val="120000"/>
              </a:lnSpc>
            </a:pPr>
            <a:r>
              <a:rPr lang="zh-CN" altLang="en-US" sz="2000" b="1" dirty="0">
                <a:latin typeface="楷体" pitchFamily="49" charset="-122"/>
                <a:ea typeface="楷体" pitchFamily="49" charset="-122"/>
              </a:rPr>
              <a:t>中断周期：保护程序断点、寻找中断服务程序入口地址、关中</a:t>
            </a:r>
            <a:r>
              <a:rPr lang="zh-CN" altLang="en-US" sz="2000" b="1" dirty="0" smtClean="0">
                <a:latin typeface="楷体" pitchFamily="49" charset="-122"/>
                <a:ea typeface="楷体" pitchFamily="49" charset="-122"/>
              </a:rPr>
              <a:t>断</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AE4AB78-6C7B-4DC0-B6CC-8467A431C13E}" type="slidenum">
              <a:rPr lang="en-US" altLang="zh-CN" sz="1200" smtClean="0">
                <a:latin typeface="楷体_GB2312" pitchFamily="49" charset="-122"/>
                <a:ea typeface="楷体_GB2312" pitchFamily="49" charset="-122"/>
              </a:rPr>
              <a:pPr eaLnBrk="1" hangingPunct="1">
                <a:spcBef>
                  <a:spcPct val="0"/>
                </a:spcBef>
                <a:buClrTx/>
                <a:buFontTx/>
                <a:buNone/>
              </a:pPr>
              <a:t>64</a:t>
            </a:fld>
            <a:endParaRPr lang="en-US" altLang="zh-CN" sz="1200" smtClean="0">
              <a:latin typeface="楷体_GB2312" pitchFamily="49" charset="-122"/>
              <a:ea typeface="楷体_GB2312" pitchFamily="49" charset="-122"/>
            </a:endParaRPr>
          </a:p>
        </p:txBody>
      </p:sp>
      <p:sp>
        <p:nvSpPr>
          <p:cNvPr id="44035"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4036"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Times New Roman" pitchFamily="18" charset="0"/>
                <a:ea typeface="楷体" pitchFamily="49" charset="-122"/>
                <a:cs typeface="Times New Roman" pitchFamily="18" charset="0"/>
              </a:rPr>
              <a:t>某模型主机的数据通路参考图：</a:t>
            </a:r>
            <a:endParaRPr lang="zh-CN" altLang="en-US" sz="2000" b="1" dirty="0">
              <a:latin typeface="Times New Roman" pitchFamily="18" charset="0"/>
              <a:ea typeface="楷体" pitchFamily="49" charset="-122"/>
              <a:cs typeface="Times New Roman" pitchFamily="18" charset="0"/>
            </a:endParaRPr>
          </a:p>
          <a:p>
            <a:pPr eaLnBrk="1" hangingPunct="1">
              <a:lnSpc>
                <a:spcPct val="120000"/>
              </a:lnSpc>
            </a:pPr>
            <a:endParaRPr lang="zh-CN" altLang="en-US" sz="2400" b="1" dirty="0">
              <a:latin typeface="楷体" pitchFamily="49" charset="-122"/>
              <a:ea typeface="楷体" pitchFamily="49" charset="-122"/>
            </a:endParaRPr>
          </a:p>
        </p:txBody>
      </p:sp>
      <p:pic>
        <p:nvPicPr>
          <p:cNvPr id="5" name="Picture 2" descr="5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1772816"/>
            <a:ext cx="6192688" cy="46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1995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AE4AB78-6C7B-4DC0-B6CC-8467A431C13E}" type="slidenum">
              <a:rPr lang="en-US" altLang="zh-CN" sz="1200" smtClean="0">
                <a:latin typeface="楷体_GB2312" pitchFamily="49" charset="-122"/>
                <a:ea typeface="楷体_GB2312" pitchFamily="49" charset="-122"/>
              </a:rPr>
              <a:pPr eaLnBrk="1" hangingPunct="1">
                <a:spcBef>
                  <a:spcPct val="0"/>
                </a:spcBef>
                <a:buClrTx/>
                <a:buFontTx/>
                <a:buNone/>
              </a:pPr>
              <a:t>65</a:t>
            </a:fld>
            <a:endParaRPr lang="en-US" altLang="zh-CN" sz="1200" smtClean="0">
              <a:latin typeface="楷体_GB2312" pitchFamily="49" charset="-122"/>
              <a:ea typeface="楷体_GB2312" pitchFamily="49" charset="-122"/>
            </a:endParaRPr>
          </a:p>
        </p:txBody>
      </p:sp>
      <p:sp>
        <p:nvSpPr>
          <p:cNvPr id="44035"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4036"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中各个寄存器的作用如下：</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PC</a:t>
            </a:r>
            <a:r>
              <a:rPr lang="zh-CN" altLang="en-US" sz="2000" b="1" dirty="0">
                <a:latin typeface="Times New Roman" pitchFamily="18" charset="0"/>
                <a:ea typeface="楷体" pitchFamily="49" charset="-122"/>
                <a:cs typeface="Times New Roman" pitchFamily="18" charset="0"/>
              </a:rPr>
              <a:t>：程序计数器，存放当前欲执行指令的地址，并可自动计数形成下一条指令地址。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IR</a:t>
            </a:r>
            <a:r>
              <a:rPr lang="zh-CN" altLang="en-US" sz="2000" b="1" dirty="0" smtClean="0">
                <a:latin typeface="Times New Roman" pitchFamily="18" charset="0"/>
                <a:ea typeface="楷体" pitchFamily="49" charset="-122"/>
                <a:cs typeface="Times New Roman" pitchFamily="18" charset="0"/>
              </a:rPr>
              <a:t>：指令寄存器</a:t>
            </a:r>
            <a:r>
              <a:rPr lang="zh-CN" altLang="en-US" sz="2000" b="1" dirty="0">
                <a:latin typeface="Times New Roman" pitchFamily="18" charset="0"/>
                <a:ea typeface="楷体" pitchFamily="49" charset="-122"/>
                <a:cs typeface="Times New Roman" pitchFamily="18" charset="0"/>
              </a:rPr>
              <a:t>，存放当前正在执行的指令的寄存器。</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MAR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储器地址寄存器</a:t>
            </a:r>
            <a:r>
              <a:rPr lang="zh-CN" altLang="en-US" sz="2000" b="1" dirty="0">
                <a:latin typeface="Times New Roman" pitchFamily="18" charset="0"/>
                <a:ea typeface="楷体" pitchFamily="49" charset="-122"/>
                <a:cs typeface="Times New Roman" pitchFamily="18" charset="0"/>
              </a:rPr>
              <a:t>，用来存放</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欲访问存储单元地址。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MDR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a:t>
            </a:r>
            <a:r>
              <a:rPr lang="zh-CN" altLang="en-US" sz="2000" b="1" dirty="0">
                <a:latin typeface="Times New Roman" pitchFamily="18" charset="0"/>
                <a:ea typeface="楷体" pitchFamily="49" charset="-122"/>
                <a:cs typeface="Times New Roman" pitchFamily="18" charset="0"/>
              </a:rPr>
              <a:t>数据寄存器，用来存放从某存储单元读出、或写入某存储单元的数据。</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ACC</a:t>
            </a:r>
            <a:r>
              <a:rPr lang="zh-CN" altLang="en-US" sz="2000" b="1" dirty="0" smtClean="0">
                <a:latin typeface="Times New Roman" pitchFamily="18" charset="0"/>
                <a:ea typeface="楷体" pitchFamily="49" charset="-122"/>
                <a:cs typeface="Times New Roman" pitchFamily="18" charset="0"/>
              </a:rPr>
              <a:t>：累加</a:t>
            </a:r>
            <a:r>
              <a:rPr lang="zh-CN" altLang="en-US" sz="2000" b="1" dirty="0">
                <a:latin typeface="Times New Roman" pitchFamily="18" charset="0"/>
                <a:ea typeface="楷体" pitchFamily="49" charset="-122"/>
                <a:cs typeface="Times New Roman" pitchFamily="18" charset="0"/>
              </a:rPr>
              <a:t>寄存器，运算前存放操作数、运算后存放运算结果。</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PSW</a:t>
            </a:r>
            <a:r>
              <a:rPr lang="zh-CN" altLang="en-US" sz="2000" b="1" dirty="0">
                <a:latin typeface="Times New Roman" pitchFamily="18" charset="0"/>
                <a:ea typeface="楷体" pitchFamily="49" charset="-122"/>
                <a:cs typeface="Times New Roman" pitchFamily="18" charset="0"/>
              </a:rPr>
              <a:t>：程序状态字寄存器，记录由算术指令和逻辑指令运行或测试结果建立的各种状态信息。</a:t>
            </a:r>
          </a:p>
          <a:p>
            <a:pPr eaLnBrk="1" hangingPunct="1">
              <a:lnSpc>
                <a:spcPct val="120000"/>
              </a:lnSpc>
            </a:pPr>
            <a:endParaRPr lang="zh-CN" altLang="en-US" sz="2400" b="1" dirty="0">
              <a:latin typeface="楷体" pitchFamily="49" charset="-122"/>
              <a:ea typeface="楷体" pitchFamily="49" charset="-122"/>
            </a:endParaRPr>
          </a:p>
        </p:txBody>
      </p:sp>
    </p:spTree>
    <p:extLst>
      <p:ext uri="{BB962C8B-B14F-4D97-AF65-F5344CB8AC3E}">
        <p14:creationId xmlns:p14="http://schemas.microsoft.com/office/powerpoint/2010/main" val="12894268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726148F-596A-4C4D-9732-D97979EB78DB}" type="slidenum">
              <a:rPr lang="en-US" altLang="zh-CN" sz="1200" smtClean="0">
                <a:latin typeface="楷体_GB2312" pitchFamily="49" charset="-122"/>
                <a:ea typeface="楷体_GB2312" pitchFamily="49" charset="-122"/>
              </a:rPr>
              <a:pPr eaLnBrk="1" hangingPunct="1">
                <a:spcBef>
                  <a:spcPct val="0"/>
                </a:spcBef>
                <a:buClrTx/>
                <a:buFontTx/>
                <a:buNone/>
              </a:pPr>
              <a:t>66</a:t>
            </a:fld>
            <a:endParaRPr lang="en-US" altLang="zh-CN" sz="1200" smtClean="0">
              <a:latin typeface="楷体_GB2312" pitchFamily="49" charset="-122"/>
              <a:ea typeface="楷体_GB2312" pitchFamily="49" charset="-122"/>
            </a:endParaRPr>
          </a:p>
        </p:txBody>
      </p:sp>
      <p:sp>
        <p:nvSpPr>
          <p:cNvPr id="47107"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710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中断屏蔽：是指当产生中断请求后，用程序方式有选择地封锁部分中断，而允许其余部分中断仍得到响应，称为中断屏蔽。实现方法是为每个中断源设置一个中断屏蔽触发器来屏蔽该设备的中断请求 </a:t>
            </a: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中断隐指令：是机器指令系统中没有的指令，它是</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在中断周期内由硬件自动完成的一条指令，其功能包括保护程序断点、寻找中断服务程序入口地址、关中断等功能。</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多重中断</a:t>
            </a:r>
            <a:r>
              <a:rPr lang="zh-CN" altLang="en-US" sz="2000" b="1" dirty="0">
                <a:latin typeface="Times New Roman" pitchFamily="18" charset="0"/>
                <a:ea typeface="楷体" pitchFamily="49" charset="-122"/>
                <a:cs typeface="Times New Roman" pitchFamily="18" charset="0"/>
              </a:rPr>
              <a:t>：是指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执行某个中断服务程序的过程中，发生了更高级、更紧迫的事件，</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暂停现行中断服务程序的执行，转去处理该事件的中断，处理完返回现行中断服务程序继续执行的</a:t>
            </a:r>
            <a:r>
              <a:rPr lang="zh-CN" altLang="en-US" sz="2000" b="1" dirty="0" smtClean="0">
                <a:latin typeface="Times New Roman" pitchFamily="18" charset="0"/>
                <a:ea typeface="楷体" pitchFamily="49" charset="-122"/>
                <a:cs typeface="Times New Roman" pitchFamily="18" charset="0"/>
              </a:rPr>
              <a:t>过程。</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52E0FA2-51B5-4612-AF07-8BEFAFA5B39B}" type="slidenum">
              <a:rPr lang="en-US" altLang="zh-CN" sz="1200" smtClean="0">
                <a:latin typeface="楷体_GB2312" pitchFamily="49" charset="-122"/>
                <a:ea typeface="楷体_GB2312" pitchFamily="49" charset="-122"/>
              </a:rPr>
              <a:pPr eaLnBrk="1" hangingPunct="1">
                <a:spcBef>
                  <a:spcPct val="0"/>
                </a:spcBef>
                <a:buClrTx/>
                <a:buFontTx/>
                <a:buNone/>
              </a:pPr>
              <a:t>67</a:t>
            </a:fld>
            <a:endParaRPr lang="en-US" altLang="zh-CN" sz="1200" smtClean="0">
              <a:latin typeface="楷体_GB2312" pitchFamily="49" charset="-122"/>
              <a:ea typeface="楷体_GB2312" pitchFamily="49" charset="-122"/>
            </a:endParaRPr>
          </a:p>
        </p:txBody>
      </p:sp>
      <p:sp>
        <p:nvSpPr>
          <p:cNvPr id="45059"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5060" name="Rectangle 3"/>
          <p:cNvSpPr>
            <a:spLocks noGrp="1" noChangeArrowheads="1"/>
          </p:cNvSpPr>
          <p:nvPr>
            <p:ph type="body" idx="1"/>
          </p:nvPr>
        </p:nvSpPr>
        <p:spPr/>
        <p:txBody>
          <a:bodyPr/>
          <a:lstStyle/>
          <a:p>
            <a:pPr eaLnBrk="1" hangingPunct="1">
              <a:lnSpc>
                <a:spcPct val="125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响应处理一次中断的具体</a:t>
            </a:r>
            <a:r>
              <a:rPr lang="zh-CN" altLang="en-US" sz="2000" b="1" dirty="0" smtClean="0">
                <a:latin typeface="Times New Roman" pitchFamily="18" charset="0"/>
                <a:ea typeface="楷体" pitchFamily="49" charset="-122"/>
                <a:cs typeface="Times New Roman" pitchFamily="18" charset="0"/>
              </a:rPr>
              <a:t>步骤：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①关中断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②保存断点</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③识别中断源，将向量地址送</a:t>
            </a:r>
            <a:r>
              <a:rPr lang="en-US" altLang="zh-CN" sz="2000" b="1" dirty="0" smtClean="0">
                <a:latin typeface="Times New Roman" pitchFamily="18" charset="0"/>
                <a:ea typeface="楷体" pitchFamily="49" charset="-122"/>
                <a:cs typeface="Times New Roman" pitchFamily="18" charset="0"/>
              </a:rPr>
              <a:t>PC</a:t>
            </a:r>
            <a:r>
              <a:rPr lang="zh-CN" altLang="zh-CN" sz="2000" b="1" dirty="0" smtClean="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④保存现场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⑤中断事件处理（开中断、执行中断服务程序、关中断）</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⑥恢复现场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⑦开中断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⑧中断返回</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①～③由硬件完成</a:t>
            </a:r>
            <a:r>
              <a:rPr lang="zh-CN" altLang="en-US" sz="2000" b="1" dirty="0" smtClean="0">
                <a:latin typeface="Times New Roman" pitchFamily="18" charset="0"/>
                <a:ea typeface="楷体" pitchFamily="49" charset="-122"/>
                <a:cs typeface="Times New Roman" pitchFamily="18" charset="0"/>
              </a:rPr>
              <a:t>，即中断</a:t>
            </a:r>
            <a:r>
              <a:rPr lang="zh-CN" altLang="en-US" sz="2000" b="1" dirty="0">
                <a:latin typeface="Times New Roman" pitchFamily="18" charset="0"/>
                <a:ea typeface="楷体" pitchFamily="49" charset="-122"/>
                <a:cs typeface="Times New Roman" pitchFamily="18" charset="0"/>
              </a:rPr>
              <a:t>隐指令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④～⑧由中断服务程序完成</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E7C232A-893F-41CF-A906-B9A94B2ED79B}" type="slidenum">
              <a:rPr lang="en-US" altLang="zh-CN" sz="1200" smtClean="0">
                <a:latin typeface="楷体_GB2312" pitchFamily="49" charset="-122"/>
                <a:ea typeface="楷体_GB2312" pitchFamily="49" charset="-122"/>
              </a:rPr>
              <a:pPr eaLnBrk="1" hangingPunct="1">
                <a:spcBef>
                  <a:spcPct val="0"/>
                </a:spcBef>
                <a:buClrTx/>
                <a:buFontTx/>
                <a:buNone/>
              </a:pPr>
              <a:t>68</a:t>
            </a:fld>
            <a:endParaRPr lang="en-US" altLang="zh-CN" sz="1200" smtClean="0">
              <a:latin typeface="楷体_GB2312" pitchFamily="49" charset="-122"/>
              <a:ea typeface="楷体_GB2312" pitchFamily="49" charset="-122"/>
            </a:endParaRPr>
          </a:p>
        </p:txBody>
      </p:sp>
      <p:sp>
        <p:nvSpPr>
          <p:cNvPr id="46083"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6084" name="Rectangle 3"/>
          <p:cNvSpPr>
            <a:spLocks noGrp="1" noChangeArrowheads="1"/>
          </p:cNvSpPr>
          <p:nvPr>
            <p:ph type="body"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设备向</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提出中断请求的条件是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在</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接口中，设备工作完成状态为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D=1</a:t>
            </a:r>
            <a:r>
              <a:rPr lang="zh-CN" altLang="zh-CN" sz="2000" b="1" dirty="0">
                <a:latin typeface="Times New Roman" pitchFamily="18" charset="0"/>
                <a:ea typeface="楷体" pitchFamily="49" charset="-122"/>
                <a:cs typeface="Times New Roman" pitchFamily="18" charset="0"/>
              </a:rPr>
              <a:t>），中断屏蔽码为</a:t>
            </a:r>
            <a:r>
              <a:rPr lang="en-US" altLang="zh-CN" sz="2000" b="1" dirty="0">
                <a:latin typeface="Times New Roman" pitchFamily="18" charset="0"/>
                <a:ea typeface="楷体" pitchFamily="49" charset="-122"/>
                <a:cs typeface="Times New Roman" pitchFamily="18" charset="0"/>
              </a:rPr>
              <a:t>0</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MASK=0</a:t>
            </a:r>
            <a:r>
              <a:rPr lang="zh-CN" altLang="zh-CN" sz="2000" b="1" dirty="0">
                <a:latin typeface="Times New Roman" pitchFamily="18" charset="0"/>
                <a:ea typeface="楷体" pitchFamily="49" charset="-122"/>
                <a:cs typeface="Times New Roman" pitchFamily="18" charset="0"/>
              </a:rPr>
              <a:t>），且</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查询中断时，中断请求触发器状态为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INTR=1</a:t>
            </a:r>
            <a:r>
              <a:rPr lang="zh-CN" altLang="zh-CN" sz="2000" b="1" dirty="0">
                <a:latin typeface="Times New Roman" pitchFamily="18" charset="0"/>
                <a:ea typeface="楷体" pitchFamily="49" charset="-122"/>
                <a:cs typeface="Times New Roman" pitchFamily="18" charset="0"/>
              </a:rPr>
              <a:t>）。</a:t>
            </a:r>
          </a:p>
          <a:p>
            <a:pPr>
              <a:lnSpc>
                <a:spcPct val="125000"/>
              </a:lnSpc>
              <a:spcBef>
                <a:spcPts val="600"/>
              </a:spcBef>
            </a:pP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响应</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设备中断请求的条件和时间是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中断</a:t>
            </a:r>
            <a:r>
              <a:rPr lang="zh-CN" altLang="zh-CN" sz="2000" b="1" dirty="0">
                <a:latin typeface="Times New Roman" pitchFamily="18" charset="0"/>
                <a:ea typeface="楷体" pitchFamily="49" charset="-122"/>
                <a:cs typeface="Times New Roman" pitchFamily="18" charset="0"/>
              </a:rPr>
              <a:t>允许状态为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EINT=1</a:t>
            </a:r>
            <a:r>
              <a:rPr lang="zh-CN" altLang="zh-CN" sz="2000" b="1" dirty="0">
                <a:latin typeface="Times New Roman" pitchFamily="18" charset="0"/>
                <a:ea typeface="楷体" pitchFamily="49" charset="-122"/>
                <a:cs typeface="Times New Roman" pitchFamily="18" charset="0"/>
              </a:rPr>
              <a:t>），且至少有一个中断请求被查到，则在一条指令执行完时，响应中断</a:t>
            </a:r>
            <a:r>
              <a:rPr lang="zh-CN" altLang="zh-CN" sz="2000" b="1" dirty="0"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10691876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endParaRPr lang="zh-CN" altLang="en-US" sz="3200"/>
          </a:p>
        </p:txBody>
      </p:sp>
      <p:sp>
        <p:nvSpPr>
          <p:cNvPr id="3" name="内容占位符 2"/>
          <p:cNvSpPr>
            <a:spLocks noGrp="1"/>
          </p:cNvSpPr>
          <p:nvPr>
            <p:ph idx="1"/>
          </p:nvPr>
        </p:nvSpPr>
        <p:spPr/>
        <p:txBody>
          <a:bodyPr/>
          <a:lstStyle/>
          <a:p>
            <a:pPr>
              <a:lnSpc>
                <a:spcPct val="125000"/>
              </a:lnSpc>
              <a:spcBef>
                <a:spcPts val="0"/>
              </a:spcBef>
            </a:pPr>
            <a:r>
              <a:rPr lang="zh-CN" altLang="en-US" sz="2000" b="1" dirty="0">
                <a:latin typeface="Times New Roman" pitchFamily="18" charset="0"/>
                <a:ea typeface="楷体" pitchFamily="49" charset="-122"/>
                <a:cs typeface="Times New Roman" pitchFamily="18" charset="0"/>
              </a:rPr>
              <a:t>中断与调用子程序的</a:t>
            </a:r>
            <a:r>
              <a:rPr lang="zh-CN" altLang="en-US" sz="2000" b="1" dirty="0" smtClean="0">
                <a:latin typeface="Times New Roman" pitchFamily="18" charset="0"/>
                <a:ea typeface="楷体" pitchFamily="49" charset="-122"/>
                <a:cs typeface="Times New Roman" pitchFamily="18" charset="0"/>
              </a:rPr>
              <a:t>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子程序</a:t>
            </a:r>
            <a:r>
              <a:rPr lang="zh-CN" altLang="en-US" sz="2000" b="1" dirty="0">
                <a:latin typeface="Times New Roman" pitchFamily="18" charset="0"/>
                <a:ea typeface="楷体" pitchFamily="49" charset="-122"/>
                <a:cs typeface="Times New Roman" pitchFamily="18" charset="0"/>
              </a:rPr>
              <a:t>的执行是由程序员事先安排好的，而中断服务程序的执行则是由随机的中断事件引起的</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子程序</a:t>
            </a:r>
            <a:r>
              <a:rPr lang="zh-CN" altLang="en-US" sz="2000" b="1" dirty="0">
                <a:latin typeface="Times New Roman" pitchFamily="18" charset="0"/>
                <a:ea typeface="楷体" pitchFamily="49" charset="-122"/>
                <a:cs typeface="Times New Roman" pitchFamily="18" charset="0"/>
              </a:rPr>
              <a:t>的执行受到主程序或上层子程序的控制，而中断服务程序一般与被中断的现行程序毫无关系</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不</a:t>
            </a:r>
            <a:r>
              <a:rPr lang="zh-CN" altLang="en-US" sz="2000" b="1" dirty="0">
                <a:latin typeface="Times New Roman" pitchFamily="18" charset="0"/>
                <a:ea typeface="楷体" pitchFamily="49" charset="-122"/>
                <a:cs typeface="Times New Roman" pitchFamily="18" charset="0"/>
              </a:rPr>
              <a:t>存在同时调用多个子程序的情况，而可能发生多个外设同时请求</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为自己服务的情况。</a:t>
            </a:r>
          </a:p>
          <a:p>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t>    </a:t>
            </a:r>
            <a:fld id="{1920CC29-DFBC-415A-AD8B-AE450F2E5A00}" type="slidenum">
              <a:rPr lang="en-US" altLang="zh-CN" sz="1200" smtClean="0"/>
              <a:pPr>
                <a:defRPr/>
              </a:pPr>
              <a:t>69</a:t>
            </a:fld>
            <a:endParaRPr lang="en-US" altLang="zh-CN" sz="1200" dirty="0"/>
          </a:p>
        </p:txBody>
      </p:sp>
    </p:spTree>
    <p:extLst>
      <p:ext uri="{BB962C8B-B14F-4D97-AF65-F5344CB8AC3E}">
        <p14:creationId xmlns:p14="http://schemas.microsoft.com/office/powerpoint/2010/main" val="101837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200" smtClean="0"/>
              <a:t>第二章 计算机发展及应用</a:t>
            </a:r>
          </a:p>
        </p:txBody>
      </p:sp>
      <p:sp>
        <p:nvSpPr>
          <p:cNvPr id="133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Moore</a:t>
            </a:r>
            <a:r>
              <a:rPr lang="zh-CN" altLang="en-US" sz="2000" b="1" dirty="0" smtClean="0">
                <a:latin typeface="Times New Roman" pitchFamily="18" charset="0"/>
                <a:ea typeface="楷体" pitchFamily="49" charset="-122"/>
                <a:cs typeface="Times New Roman" pitchFamily="18" charset="0"/>
              </a:rPr>
              <a:t>定律</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Intel</a:t>
            </a:r>
            <a:r>
              <a:rPr lang="zh-CN" altLang="en-US" sz="2000" b="1" dirty="0" smtClean="0">
                <a:latin typeface="Times New Roman" pitchFamily="18" charset="0"/>
                <a:ea typeface="楷体" pitchFamily="49" charset="-122"/>
                <a:cs typeface="Times New Roman" pitchFamily="18" charset="0"/>
              </a:rPr>
              <a:t>公司的缔造者</a:t>
            </a:r>
            <a:r>
              <a:rPr lang="en-US" altLang="zh-CN" sz="2000" b="1" dirty="0" smtClean="0">
                <a:latin typeface="Times New Roman" pitchFamily="18" charset="0"/>
                <a:ea typeface="楷体" pitchFamily="49" charset="-122"/>
                <a:cs typeface="Times New Roman" pitchFamily="18" charset="0"/>
              </a:rPr>
              <a:t>Gordon Moore</a:t>
            </a:r>
            <a:r>
              <a:rPr lang="zh-CN" altLang="en-US" sz="2000" b="1" dirty="0" smtClean="0">
                <a:latin typeface="Times New Roman" pitchFamily="18" charset="0"/>
                <a:ea typeface="楷体" pitchFamily="49" charset="-122"/>
                <a:cs typeface="Times New Roman" pitchFamily="18" charset="0"/>
              </a:rPr>
              <a:t>提出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微芯片上集成的晶体管数目每三年翻两番</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世界上第一台电子计算机 </a:t>
            </a:r>
            <a:r>
              <a:rPr lang="en-US" altLang="zh-CN" sz="2000" b="1" dirty="0" smtClean="0">
                <a:latin typeface="Times New Roman" pitchFamily="18" charset="0"/>
                <a:ea typeface="楷体" pitchFamily="49" charset="-122"/>
                <a:cs typeface="Times New Roman" pitchFamily="18" charset="0"/>
              </a:rPr>
              <a:t>ENIAC(1946)</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计算机发展的五个阶段</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电子管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晶体管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中小规模集成电路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大规模集成电路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超大规模集成电路</a:t>
            </a:r>
          </a:p>
          <a:p>
            <a:pPr>
              <a:buFont typeface="Wingdings" pitchFamily="2" charset="2"/>
              <a:buNone/>
            </a:pPr>
            <a:endParaRPr lang="zh-CN" altLang="en-US" b="1" dirty="0" smtClean="0"/>
          </a:p>
          <a:p>
            <a:endParaRPr lang="zh-CN" altLang="en-US" b="1" dirty="0" smtClean="0"/>
          </a:p>
          <a:p>
            <a:endParaRPr lang="zh-CN" altLang="en-US" b="1" dirty="0" smtClean="0"/>
          </a:p>
          <a:p>
            <a:endParaRPr lang="zh-CN" altLang="en-US" b="1" dirty="0" smtClean="0">
              <a:latin typeface="Times New Roman" pitchFamily="18" charset="0"/>
            </a:endParaRPr>
          </a:p>
          <a:p>
            <a:endParaRPr lang="zh-CN" altLang="en-US" b="1" dirty="0" smtClean="0">
              <a:latin typeface="Times New Roman" pitchFamily="18" charset="0"/>
            </a:endParaRPr>
          </a:p>
          <a:p>
            <a:endParaRPr lang="zh-CN" altLang="en-US" dirty="0" smtClean="0"/>
          </a:p>
        </p:txBody>
      </p:sp>
      <p:sp>
        <p:nvSpPr>
          <p:cNvPr id="133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A7C83142-02D8-4B07-AE05-D9179D5E5BEE}" type="slidenum">
              <a:rPr kumimoji="0" lang="en-US" altLang="zh-CN" sz="1200" b="0" smtClean="0">
                <a:latin typeface="楷体_GB2312" pitchFamily="49" charset="-122"/>
              </a:rPr>
              <a:pPr eaLnBrk="1" hangingPunct="1"/>
              <a:t>7</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假设</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中各个部件及其相互连接关系如图</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所示，其中有一个累加寄存器</a:t>
            </a:r>
            <a:r>
              <a:rPr lang="en-US" altLang="zh-CN" sz="2000" b="1" dirty="0">
                <a:latin typeface="Times New Roman" pitchFamily="18" charset="0"/>
                <a:ea typeface="楷体" pitchFamily="49" charset="-122"/>
                <a:cs typeface="Times New Roman" pitchFamily="18" charset="0"/>
              </a:rPr>
              <a:t>ACC</a:t>
            </a:r>
            <a:r>
              <a:rPr lang="zh-CN" altLang="en-US" sz="2000" b="1" dirty="0">
                <a:latin typeface="Times New Roman" pitchFamily="18" charset="0"/>
                <a:ea typeface="楷体" pitchFamily="49" charset="-122"/>
                <a:cs typeface="Times New Roman" pitchFamily="18" charset="0"/>
              </a:rPr>
              <a:t>、一个程序状态字寄存器</a:t>
            </a:r>
            <a:r>
              <a:rPr lang="en-US" altLang="zh-CN" sz="2000" b="1" dirty="0">
                <a:latin typeface="Times New Roman" pitchFamily="18" charset="0"/>
                <a:ea typeface="楷体" pitchFamily="49" charset="-122"/>
                <a:cs typeface="Times New Roman" pitchFamily="18" charset="0"/>
              </a:rPr>
              <a:t>PSW</a:t>
            </a:r>
            <a:r>
              <a:rPr lang="zh-CN" altLang="en-US" sz="2000" b="1" dirty="0">
                <a:latin typeface="Times New Roman" pitchFamily="18" charset="0"/>
                <a:ea typeface="楷体" pitchFamily="49" charset="-122"/>
                <a:cs typeface="Times New Roman" pitchFamily="18" charset="0"/>
              </a:rPr>
              <a:t>和其他</a:t>
            </a:r>
            <a:r>
              <a:rPr lang="en-US" altLang="zh-CN" sz="2000" b="1" dirty="0">
                <a:latin typeface="Times New Roman" pitchFamily="18" charset="0"/>
                <a:ea typeface="楷体" pitchFamily="49" charset="-122"/>
                <a:cs typeface="Times New Roman" pitchFamily="18" charset="0"/>
              </a:rPr>
              <a:t>a</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c</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en-US" sz="2000" b="1" dirty="0">
                <a:latin typeface="Times New Roman" pitchFamily="18" charset="0"/>
                <a:ea typeface="楷体" pitchFamily="49" charset="-122"/>
                <a:cs typeface="Times New Roman" pitchFamily="18" charset="0"/>
              </a:rPr>
              <a:t>四个寄存器，各个部件之间的连线表示数据通路，箭头表示信息传送方向</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）说明图中</a:t>
            </a:r>
            <a:r>
              <a:rPr lang="en-US" altLang="zh-CN" sz="2000" b="1" dirty="0">
                <a:latin typeface="Times New Roman" pitchFamily="18" charset="0"/>
                <a:ea typeface="楷体" pitchFamily="49" charset="-122"/>
                <a:cs typeface="Times New Roman" pitchFamily="18" charset="0"/>
              </a:rPr>
              <a:t>a</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c</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zh-CN" sz="2000" b="1" dirty="0">
                <a:latin typeface="Times New Roman" pitchFamily="18" charset="0"/>
                <a:ea typeface="楷体" pitchFamily="49" charset="-122"/>
                <a:cs typeface="Times New Roman" pitchFamily="18" charset="0"/>
              </a:rPr>
              <a:t>四个寄存器的名称。</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）简述指令从主存</a:t>
            </a:r>
            <a:r>
              <a:rPr lang="en-US" altLang="zh-CN" sz="2000" b="1" dirty="0">
                <a:latin typeface="Times New Roman" pitchFamily="18" charset="0"/>
                <a:ea typeface="楷体" pitchFamily="49" charset="-122"/>
                <a:cs typeface="Times New Roman" pitchFamily="18" charset="0"/>
              </a:rPr>
              <a:t>MM</a:t>
            </a:r>
            <a:r>
              <a:rPr lang="zh-CN" altLang="zh-CN" sz="2000" b="1" dirty="0">
                <a:latin typeface="Times New Roman" pitchFamily="18" charset="0"/>
                <a:ea typeface="楷体" pitchFamily="49" charset="-122"/>
                <a:cs typeface="Times New Roman" pitchFamily="18" charset="0"/>
              </a:rPr>
              <a:t>取出送到控制器的数据通路。</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3</a:t>
            </a:r>
            <a:r>
              <a:rPr lang="zh-CN" altLang="zh-CN" sz="2000" b="1" dirty="0">
                <a:latin typeface="Times New Roman" pitchFamily="18" charset="0"/>
                <a:ea typeface="楷体" pitchFamily="49" charset="-122"/>
                <a:cs typeface="Times New Roman" pitchFamily="18" charset="0"/>
              </a:rPr>
              <a:t>）简述数据在运算器和主存</a:t>
            </a:r>
            <a:r>
              <a:rPr lang="en-US" altLang="zh-CN" sz="2000" b="1" dirty="0">
                <a:latin typeface="Times New Roman" pitchFamily="18" charset="0"/>
                <a:ea typeface="楷体" pitchFamily="49" charset="-122"/>
                <a:cs typeface="Times New Roman" pitchFamily="18" charset="0"/>
              </a:rPr>
              <a:t>MM</a:t>
            </a:r>
            <a:r>
              <a:rPr lang="zh-CN" altLang="zh-CN" sz="2000" b="1" dirty="0">
                <a:latin typeface="Times New Roman" pitchFamily="18" charset="0"/>
                <a:ea typeface="楷体" pitchFamily="49" charset="-122"/>
                <a:cs typeface="Times New Roman" pitchFamily="18" charset="0"/>
              </a:rPr>
              <a:t>之间进行存取访问的数据通路</a:t>
            </a:r>
          </a:p>
          <a:p>
            <a:pPr>
              <a:lnSpc>
                <a:spcPct val="125000"/>
              </a:lnSpc>
              <a:spcBef>
                <a:spcPts val="600"/>
              </a:spcBef>
            </a:pPr>
            <a:endParaRPr lang="en-US" altLang="zh-CN" sz="1800" b="1" dirty="0">
              <a:latin typeface="Times New Roman" pitchFamily="18" charset="0"/>
              <a:ea typeface="楷体" pitchFamily="49" charset="-122"/>
              <a:cs typeface="Times New Roman" pitchFamily="18" charset="0"/>
            </a:endParaRPr>
          </a:p>
          <a:p>
            <a:pPr>
              <a:lnSpc>
                <a:spcPct val="125000"/>
              </a:lnSpc>
              <a:spcBef>
                <a:spcPts val="600"/>
              </a:spcBef>
            </a:pPr>
            <a:endParaRPr lang="en-US" altLang="zh-CN" sz="2000" b="1" dirty="0">
              <a:latin typeface="楷体" pitchFamily="49" charset="-122"/>
              <a:ea typeface="楷体" pitchFamily="49" charset="-122"/>
            </a:endParaRPr>
          </a:p>
          <a:p>
            <a:pPr>
              <a:lnSpc>
                <a:spcPct val="125000"/>
              </a:lnSpc>
              <a:spcBef>
                <a:spcPts val="600"/>
              </a:spcBef>
            </a:pPr>
            <a:endParaRPr lang="en-US" altLang="zh-CN" sz="2000" b="1" dirty="0" smtClean="0">
              <a:latin typeface="楷体" pitchFamily="49" charset="-122"/>
              <a:ea typeface="楷体" pitchFamily="49" charset="-122"/>
            </a:endParaRPr>
          </a:p>
          <a:p>
            <a:pPr>
              <a:lnSpc>
                <a:spcPct val="125000"/>
              </a:lnSpc>
              <a:spcBef>
                <a:spcPts val="600"/>
              </a:spcBef>
            </a:pPr>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70</a:t>
            </a:fld>
            <a:endParaRPr lang="en-US" altLang="zh-CN" sz="120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626230" y="3933056"/>
            <a:ext cx="3601953" cy="2924944"/>
          </a:xfrm>
          <a:prstGeom prst="rect">
            <a:avLst/>
          </a:prstGeom>
          <a:noFill/>
          <a:ln>
            <a:noFill/>
          </a:ln>
        </p:spPr>
      </p:pic>
    </p:spTree>
    <p:extLst>
      <p:ext uri="{BB962C8B-B14F-4D97-AF65-F5344CB8AC3E}">
        <p14:creationId xmlns:p14="http://schemas.microsoft.com/office/powerpoint/2010/main" val="14125870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endParaRPr lang="zh-CN" altLang="en-US" sz="3200"/>
          </a:p>
        </p:txBody>
      </p:sp>
      <p:sp>
        <p:nvSpPr>
          <p:cNvPr id="3" name="内容占位符 2"/>
          <p:cNvSpPr>
            <a:spLocks noGrp="1"/>
          </p:cNvSpPr>
          <p:nvPr>
            <p:ph idx="1"/>
          </p:nvPr>
        </p:nvSpPr>
        <p:spPr/>
        <p:txBody>
          <a:bodyPr/>
          <a:lstStyle/>
          <a:p>
            <a:pPr>
              <a:lnSpc>
                <a:spcPct val="125000"/>
              </a:lnSpc>
              <a:spcBef>
                <a:spcPts val="600"/>
              </a:spcBef>
              <a:spcAft>
                <a:spcPts val="0"/>
              </a:spcAft>
            </a:pPr>
            <a:r>
              <a:rPr lang="en-US" altLang="zh-CN" sz="2000" b="1" dirty="0" smtClean="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 a</a:t>
            </a:r>
            <a:r>
              <a:rPr lang="zh-CN" altLang="zh-CN" sz="2000" b="1" dirty="0">
                <a:latin typeface="Times New Roman" pitchFamily="18" charset="0"/>
                <a:ea typeface="楷体" pitchFamily="49" charset="-122"/>
                <a:cs typeface="Times New Roman" pitchFamily="18" charset="0"/>
              </a:rPr>
              <a:t>为存储器数据寄存器</a:t>
            </a:r>
            <a:r>
              <a:rPr lang="en-US" altLang="zh-CN" sz="2000" b="1" dirty="0">
                <a:latin typeface="Times New Roman" pitchFamily="18" charset="0"/>
                <a:ea typeface="楷体" pitchFamily="49" charset="-122"/>
                <a:cs typeface="Times New Roman" pitchFamily="18" charset="0"/>
              </a:rPr>
              <a:t>MDR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zh-CN" sz="2000" b="1" dirty="0">
                <a:latin typeface="Times New Roman" pitchFamily="18" charset="0"/>
                <a:ea typeface="楷体" pitchFamily="49" charset="-122"/>
                <a:cs typeface="Times New Roman" pitchFamily="18" charset="0"/>
              </a:rPr>
              <a:t>为指令寄存器</a:t>
            </a:r>
            <a:r>
              <a:rPr lang="en-US" altLang="zh-CN" sz="2000" b="1" dirty="0">
                <a:latin typeface="Times New Roman" pitchFamily="18" charset="0"/>
                <a:ea typeface="楷体" pitchFamily="49" charset="-122"/>
                <a:cs typeface="Times New Roman" pitchFamily="18" charset="0"/>
              </a:rPr>
              <a:t>IR</a:t>
            </a:r>
          </a:p>
          <a:p>
            <a:pPr>
              <a:lnSpc>
                <a:spcPct val="125000"/>
              </a:lnSpc>
              <a:spcBef>
                <a:spcPts val="600"/>
              </a:spcBef>
              <a:spcAft>
                <a:spcPts val="0"/>
              </a:spcAft>
            </a:pPr>
            <a:r>
              <a:rPr lang="en-US" altLang="zh-CN" sz="2000" b="1" dirty="0" smtClean="0">
                <a:latin typeface="Times New Roman" pitchFamily="18" charset="0"/>
                <a:ea typeface="楷体" pitchFamily="49" charset="-122"/>
                <a:cs typeface="Times New Roman" pitchFamily="18" charset="0"/>
              </a:rPr>
              <a:t>       c</a:t>
            </a:r>
            <a:r>
              <a:rPr lang="zh-CN" altLang="zh-CN" sz="2000" b="1" dirty="0">
                <a:latin typeface="Times New Roman" pitchFamily="18" charset="0"/>
                <a:ea typeface="楷体" pitchFamily="49" charset="-122"/>
                <a:cs typeface="Times New Roman" pitchFamily="18" charset="0"/>
              </a:rPr>
              <a:t>为存储器地址寄存器</a:t>
            </a:r>
            <a:r>
              <a:rPr lang="en-US" altLang="zh-CN" sz="2000" b="1" dirty="0">
                <a:latin typeface="Times New Roman" pitchFamily="18" charset="0"/>
                <a:ea typeface="楷体" pitchFamily="49" charset="-122"/>
                <a:cs typeface="Times New Roman" pitchFamily="18" charset="0"/>
              </a:rPr>
              <a:t>MAR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zh-CN" sz="2000" b="1" dirty="0">
                <a:latin typeface="Times New Roman" pitchFamily="18" charset="0"/>
                <a:ea typeface="楷体" pitchFamily="49" charset="-122"/>
                <a:cs typeface="Times New Roman" pitchFamily="18" charset="0"/>
              </a:rPr>
              <a:t>为程序计数器</a:t>
            </a:r>
            <a:r>
              <a:rPr lang="en-US" altLang="zh-CN" sz="2000" b="1" dirty="0">
                <a:latin typeface="Times New Roman" pitchFamily="18" charset="0"/>
                <a:ea typeface="楷体" pitchFamily="49" charset="-122"/>
                <a:cs typeface="Times New Roman" pitchFamily="18" charset="0"/>
              </a:rPr>
              <a:t>PC</a:t>
            </a: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）指令从主存取出送到控制器的数据通路：</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PC</a:t>
            </a:r>
            <a:r>
              <a:rPr lang="en-US" altLang="zh-CN" sz="2000" b="1" dirty="0">
                <a:latin typeface="Times New Roman" pitchFamily="18" charset="0"/>
                <a:ea typeface="楷体" pitchFamily="49" charset="-122"/>
                <a:cs typeface="Times New Roman" pitchFamily="18" charset="0"/>
              </a:rPr>
              <a:t>→MAR→MM→MDR→IR→CU</a:t>
            </a: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3</a:t>
            </a:r>
            <a:r>
              <a:rPr lang="zh-CN" altLang="zh-CN" sz="2000" b="1" dirty="0">
                <a:latin typeface="Times New Roman" pitchFamily="18" charset="0"/>
                <a:ea typeface="楷体" pitchFamily="49" charset="-122"/>
                <a:cs typeface="Times New Roman" pitchFamily="18" charset="0"/>
              </a:rPr>
              <a:t>）数据从主存中取出的数据通路（设数据地址为</a:t>
            </a:r>
            <a:r>
              <a:rPr lang="en-US" altLang="zh-CN" sz="2000" b="1" dirty="0">
                <a:latin typeface="Times New Roman" pitchFamily="18" charset="0"/>
                <a:ea typeface="楷体" pitchFamily="49" charset="-122"/>
                <a:cs typeface="Times New Roman" pitchFamily="18" charset="0"/>
              </a:rPr>
              <a:t>X</a:t>
            </a:r>
            <a:r>
              <a:rPr lang="zh-CN" altLang="zh-CN"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X</a:t>
            </a:r>
            <a:r>
              <a:rPr lang="en-US" altLang="zh-CN" sz="2000" b="1" dirty="0">
                <a:latin typeface="Times New Roman" pitchFamily="18" charset="0"/>
                <a:ea typeface="楷体" pitchFamily="49" charset="-122"/>
                <a:cs typeface="Times New Roman" pitchFamily="18" charset="0"/>
              </a:rPr>
              <a:t>→MAR→MM→MDR→ALU→ACC </a:t>
            </a:r>
          </a:p>
          <a:p>
            <a:pPr>
              <a:lnSpc>
                <a:spcPct val="125000"/>
              </a:lnSpc>
              <a:spcBef>
                <a:spcPts val="600"/>
              </a:spcBef>
              <a:spcAft>
                <a:spcPts val="0"/>
              </a:spcAft>
            </a:pPr>
            <a:r>
              <a:rPr lang="zh-CN" altLang="zh-CN" sz="2000" b="1" dirty="0">
                <a:latin typeface="Times New Roman" pitchFamily="18" charset="0"/>
                <a:ea typeface="楷体" pitchFamily="49" charset="-122"/>
                <a:cs typeface="Times New Roman" pitchFamily="18" charset="0"/>
              </a:rPr>
              <a:t>数据存入主存中的数据通路（设数据地址为</a:t>
            </a:r>
            <a:r>
              <a:rPr lang="en-US" altLang="zh-CN" sz="2000" b="1" dirty="0">
                <a:latin typeface="Times New Roman" pitchFamily="18" charset="0"/>
                <a:ea typeface="楷体" pitchFamily="49" charset="-122"/>
                <a:cs typeface="Times New Roman" pitchFamily="18" charset="0"/>
              </a:rPr>
              <a:t>Y</a:t>
            </a:r>
            <a:r>
              <a:rPr lang="zh-CN" altLang="zh-CN"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Y</a:t>
            </a:r>
            <a:r>
              <a:rPr lang="en-US" altLang="zh-CN" sz="2000" b="1" dirty="0">
                <a:latin typeface="Times New Roman" pitchFamily="18" charset="0"/>
                <a:ea typeface="楷体" pitchFamily="49" charset="-122"/>
                <a:cs typeface="Times New Roman" pitchFamily="18" charset="0"/>
              </a:rPr>
              <a:t>→MAR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ACC→MDR→MM</a:t>
            </a:r>
            <a:endParaRPr lang="zh-CN" altLang="zh-CN" sz="2000" b="1" dirty="0">
              <a:latin typeface="Times New Roman" pitchFamily="18" charset="0"/>
              <a:ea typeface="楷体" pitchFamily="49" charset="-122"/>
              <a:cs typeface="Times New Roman" pitchFamily="18" charset="0"/>
            </a:endParaRPr>
          </a:p>
        </p:txBody>
      </p:sp>
      <p:sp>
        <p:nvSpPr>
          <p:cNvPr id="4" name="页脚占位符 3"/>
          <p:cNvSpPr>
            <a:spLocks noGrp="1"/>
          </p:cNvSpPr>
          <p:nvPr>
            <p:ph type="ftr" sz="quarter" idx="11"/>
          </p:nvPr>
        </p:nvSpPr>
        <p:spPr>
          <a:xfrm>
            <a:off x="3124200" y="6525344"/>
            <a:ext cx="2895600" cy="244475"/>
          </a:xfrm>
        </p:spPr>
        <p:txBody>
          <a:bodyPr/>
          <a:lstStyle/>
          <a:p>
            <a:pPr>
              <a:defRPr/>
            </a:pPr>
            <a:r>
              <a:rPr lang="en-US" altLang="zh-CN" smtClean="0"/>
              <a:t>    </a:t>
            </a:r>
            <a:fld id="{1920CC29-DFBC-415A-AD8B-AE450F2E5A00}" type="slidenum">
              <a:rPr lang="en-US" altLang="zh-CN" sz="1200" smtClean="0"/>
              <a:pPr>
                <a:defRPr/>
              </a:pPr>
              <a:t>71</a:t>
            </a:fld>
            <a:endParaRPr lang="en-US" altLang="zh-CN" sz="1200"/>
          </a:p>
        </p:txBody>
      </p:sp>
    </p:spTree>
    <p:extLst>
      <p:ext uri="{BB962C8B-B14F-4D97-AF65-F5344CB8AC3E}">
        <p14:creationId xmlns:p14="http://schemas.microsoft.com/office/powerpoint/2010/main" val="866328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WordArt 2"/>
          <p:cNvSpPr>
            <a:spLocks noChangeArrowheads="1" noChangeShapeType="1" noTextEdit="1"/>
          </p:cNvSpPr>
          <p:nvPr/>
        </p:nvSpPr>
        <p:spPr bwMode="auto">
          <a:xfrm>
            <a:off x="323528" y="3068960"/>
            <a:ext cx="4464496" cy="1368152"/>
          </a:xfrm>
          <a:prstGeom prst="rect">
            <a:avLst/>
          </a:prstGeom>
          <a:effectLst>
            <a:glow rad="63500">
              <a:schemeClr val="accent1">
                <a:satMod val="175000"/>
                <a:alpha val="40000"/>
              </a:schemeClr>
            </a:glow>
          </a:effectLst>
          <a:scene3d>
            <a:camera prst="orthographicFront"/>
            <a:lightRig rig="threePt" dir="t"/>
          </a:scene3d>
          <a:sp3d>
            <a:bevelT prst="relaxedInset"/>
          </a:sp3d>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3600" kern="10" dirty="0">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谢谢大家</a:t>
            </a:r>
          </a:p>
        </p:txBody>
      </p:sp>
      <p:sp>
        <p:nvSpPr>
          <p:cNvPr id="5" name="页脚占位符 3"/>
          <p:cNvSpPr>
            <a:spLocks noGrp="1"/>
          </p:cNvSpPr>
          <p:nvPr>
            <p:ph type="ftr" sz="quarter" idx="11"/>
          </p:nvPr>
        </p:nvSpPr>
        <p:spPr>
          <a:xfrm>
            <a:off x="3124200" y="6537325"/>
            <a:ext cx="2895600" cy="244475"/>
          </a:xfrm>
        </p:spPr>
        <p:txBody>
          <a:bodyPr/>
          <a:lstStyle/>
          <a:p>
            <a:pPr algn="ctr">
              <a:defRPr/>
            </a:pPr>
            <a:r>
              <a:rPr lang="en-US" altLang="zh-CN" dirty="0" smtClean="0"/>
              <a:t>    </a:t>
            </a:r>
            <a:fld id="{1920CC29-DFBC-415A-AD8B-AE450F2E5A00}" type="slidenum">
              <a:rPr lang="en-US" altLang="zh-CN" sz="1200" smtClean="0"/>
              <a:pPr algn="ctr">
                <a:defRPr/>
              </a:pPr>
              <a:t>72</a:t>
            </a:fld>
            <a:endParaRPr lang="en-US" altLang="zh-CN"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5363" name="Rectangle 3"/>
          <p:cNvSpPr>
            <a:spLocks noGrp="1" noChangeArrowheads="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系统总线：计算机系统</a:t>
            </a:r>
            <a:r>
              <a:rPr lang="zh-CN" altLang="zh-CN" sz="2000" b="1" dirty="0" smtClean="0">
                <a:latin typeface="Times New Roman" pitchFamily="18" charset="0"/>
                <a:ea typeface="楷体" pitchFamily="49" charset="-122"/>
                <a:cs typeface="Times New Roman" pitchFamily="18" charset="0"/>
              </a:rPr>
              <a:t>各大部件</a:t>
            </a:r>
            <a:r>
              <a:rPr lang="zh-CN" altLang="en-US" sz="2000" b="1" dirty="0" smtClean="0">
                <a:latin typeface="Times New Roman" pitchFamily="18" charset="0"/>
                <a:ea typeface="楷体" pitchFamily="49" charset="-122"/>
                <a:cs typeface="Times New Roman" pitchFamily="18" charset="0"/>
              </a:rPr>
              <a:t>如</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主存</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接口</a:t>
            </a:r>
            <a:r>
              <a:rPr lang="zh-CN" altLang="zh-CN" sz="2000" b="1" dirty="0" smtClean="0">
                <a:latin typeface="Times New Roman" pitchFamily="18" charset="0"/>
                <a:ea typeface="楷体" pitchFamily="49" charset="-122"/>
                <a:cs typeface="Times New Roman" pitchFamily="18" charset="0"/>
              </a:rPr>
              <a:t>之间的</a:t>
            </a:r>
            <a:r>
              <a:rPr lang="zh-CN" altLang="zh-CN" sz="2000" b="1" dirty="0">
                <a:latin typeface="Times New Roman" pitchFamily="18" charset="0"/>
                <a:ea typeface="楷体" pitchFamily="49" charset="-122"/>
                <a:cs typeface="Times New Roman" pitchFamily="18" charset="0"/>
              </a:rPr>
              <a:t>信息</a:t>
            </a:r>
            <a:r>
              <a:rPr lang="zh-CN" altLang="zh-CN" sz="2000" b="1" dirty="0" smtClean="0">
                <a:latin typeface="Times New Roman" pitchFamily="18" charset="0"/>
                <a:ea typeface="楷体" pitchFamily="49" charset="-122"/>
                <a:cs typeface="Times New Roman" pitchFamily="18" charset="0"/>
              </a:rPr>
              <a:t>传输线</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按传输</a:t>
            </a:r>
            <a:r>
              <a:rPr lang="zh-CN" altLang="zh-CN" sz="2000" b="1" dirty="0">
                <a:latin typeface="Times New Roman" pitchFamily="18" charset="0"/>
                <a:ea typeface="楷体" pitchFamily="49" charset="-122"/>
                <a:cs typeface="Times New Roman" pitchFamily="18" charset="0"/>
              </a:rPr>
              <a:t>信息的不同，分为数据总线，地址总线，</a:t>
            </a:r>
            <a:r>
              <a:rPr lang="zh-CN" altLang="zh-CN" sz="2000" b="1" dirty="0" smtClean="0">
                <a:latin typeface="Times New Roman" pitchFamily="18" charset="0"/>
                <a:ea typeface="楷体" pitchFamily="49" charset="-122"/>
                <a:cs typeface="Times New Roman" pitchFamily="18" charset="0"/>
              </a:rPr>
              <a:t>控制总线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数据总线：用来传输各功能部件之间的数据信息，是双向传输总线，其位数与机器字长，存储字长有关</a:t>
            </a:r>
            <a:r>
              <a:rPr lang="zh-CN" altLang="en-US" sz="2000" b="1" dirty="0">
                <a:latin typeface="Times New Roman" pitchFamily="18" charset="0"/>
                <a:ea typeface="楷体" pitchFamily="49" charset="-122"/>
                <a:cs typeface="Times New Roman" pitchFamily="18" charset="0"/>
              </a:rPr>
              <a:t>。一般为</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a:t>
            </a:r>
            <a:r>
              <a:rPr lang="en-US" altLang="zh-CN" sz="2000" b="1" dirty="0">
                <a:latin typeface="Times New Roman" pitchFamily="18" charset="0"/>
                <a:ea typeface="楷体" pitchFamily="49" charset="-122"/>
                <a:cs typeface="Times New Roman" pitchFamily="18" charset="0"/>
              </a:rPr>
              <a:t>16</a:t>
            </a:r>
            <a:r>
              <a:rPr lang="zh-CN" altLang="en-US" sz="2000" b="1" dirty="0">
                <a:latin typeface="Times New Roman" pitchFamily="18" charset="0"/>
                <a:ea typeface="楷体" pitchFamily="49" charset="-122"/>
                <a:cs typeface="Times New Roman" pitchFamily="18" charset="0"/>
              </a:rPr>
              <a:t>位或</a:t>
            </a:r>
            <a:r>
              <a:rPr lang="en-US" altLang="zh-CN" sz="2000" b="1" dirty="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地址总线：用来指出数据总线上的源数据或目的数据在存储单元的地址，是单向传输</a:t>
            </a:r>
            <a:r>
              <a:rPr lang="zh-CN" altLang="en-US" sz="2000" b="1" smtClean="0">
                <a:latin typeface="Times New Roman" pitchFamily="18" charset="0"/>
                <a:ea typeface="楷体" pitchFamily="49" charset="-122"/>
                <a:cs typeface="Times New Roman" pitchFamily="18" charset="0"/>
              </a:rPr>
              <a:t>的，其</a:t>
            </a:r>
            <a:r>
              <a:rPr lang="zh-CN" altLang="en-US" sz="2000" b="1" dirty="0">
                <a:latin typeface="Times New Roman" pitchFamily="18" charset="0"/>
                <a:ea typeface="楷体" pitchFamily="49" charset="-122"/>
                <a:cs typeface="Times New Roman" pitchFamily="18" charset="0"/>
              </a:rPr>
              <a:t>位数与存储单元的个数有关（几次幂的</a:t>
            </a:r>
            <a:r>
              <a:rPr lang="zh-CN" altLang="en-US" sz="2000" b="1">
                <a:latin typeface="Times New Roman" pitchFamily="18" charset="0"/>
                <a:ea typeface="楷体" pitchFamily="49" charset="-122"/>
                <a:cs typeface="Times New Roman" pitchFamily="18" charset="0"/>
              </a:rPr>
              <a:t>关系</a:t>
            </a:r>
            <a:r>
              <a:rPr lang="zh-CN" altLang="en-US" sz="2000" b="1"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控制总线：用来发出各种控制信号，对任一控制线而言，其传输都是单向的</a:t>
            </a:r>
            <a:r>
              <a:rPr lang="zh-CN" altLang="en-US" sz="2000" b="1" dirty="0">
                <a:latin typeface="Times New Roman" pitchFamily="18" charset="0"/>
                <a:ea typeface="楷体" pitchFamily="49" charset="-122"/>
                <a:cs typeface="Times New Roman" pitchFamily="18" charset="0"/>
              </a:rPr>
              <a:t>。与机器字长，存储字长，存储单元无</a:t>
            </a:r>
            <a:r>
              <a:rPr lang="zh-CN" altLang="en-US" sz="2000" b="1" dirty="0" smtClean="0">
                <a:latin typeface="Times New Roman" pitchFamily="18" charset="0"/>
                <a:ea typeface="楷体" pitchFamily="49" charset="-122"/>
                <a:cs typeface="Times New Roman" pitchFamily="18" charset="0"/>
              </a:rPr>
              <a:t>关系</a:t>
            </a:r>
            <a:endParaRPr lang="en-US" altLang="zh-CN" sz="2400" b="1" dirty="0" smtClean="0">
              <a:latin typeface="楷体" pitchFamily="49" charset="-122"/>
              <a:ea typeface="楷体" pitchFamily="49" charset="-122"/>
            </a:endParaRPr>
          </a:p>
        </p:txBody>
      </p:sp>
      <p:sp>
        <p:nvSpPr>
          <p:cNvPr id="1536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290CFB93-5750-45C0-8C4C-AEDEE218C22D}" type="slidenum">
              <a:rPr lang="en-US" altLang="zh-CN" sz="1200" smtClean="0">
                <a:latin typeface="楷体_GB2312" pitchFamily="49" charset="-122"/>
                <a:ea typeface="楷体_GB2312" pitchFamily="49" charset="-122"/>
              </a:rPr>
              <a:pPr eaLnBrk="1" hangingPunct="1">
                <a:spcBef>
                  <a:spcPct val="0"/>
                </a:spcBef>
                <a:buClrTx/>
                <a:buFontTx/>
                <a:buNone/>
              </a:pPr>
              <a:t>8</a:t>
            </a:fld>
            <a:endParaRPr lang="en-US" altLang="zh-CN" sz="1200" smtClean="0">
              <a:latin typeface="楷体_GB2312" pitchFamily="49" charset="-122"/>
              <a:ea typeface="楷体_GB2312" pitchFamily="49" charset="-122"/>
            </a:endParaRPr>
          </a:p>
        </p:txBody>
      </p:sp>
    </p:spTree>
    <p:extLst>
      <p:ext uri="{BB962C8B-B14F-4D97-AF65-F5344CB8AC3E}">
        <p14:creationId xmlns:p14="http://schemas.microsoft.com/office/powerpoint/2010/main" val="3144339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A9FF6EC-4E05-4D80-B39D-A7261BD34D31}" type="slidenum">
              <a:rPr lang="en-US" altLang="zh-CN" sz="1200" smtClean="0">
                <a:latin typeface="楷体_GB2312" pitchFamily="49" charset="-122"/>
                <a:ea typeface="楷体_GB2312" pitchFamily="49" charset="-122"/>
              </a:rPr>
              <a:pPr eaLnBrk="1" hangingPunct="1">
                <a:spcBef>
                  <a:spcPct val="0"/>
                </a:spcBef>
                <a:buClrTx/>
                <a:buFontTx/>
                <a:buNone/>
              </a:pPr>
              <a:t>9</a:t>
            </a:fld>
            <a:endParaRPr lang="en-US" altLang="zh-CN" sz="1200" smtClean="0">
              <a:latin typeface="楷体_GB2312" pitchFamily="49" charset="-122"/>
              <a:ea typeface="楷体_GB2312" pitchFamily="49" charset="-122"/>
            </a:endParaRPr>
          </a:p>
        </p:txBody>
      </p:sp>
      <p:sp>
        <p:nvSpPr>
          <p:cNvPr id="18435"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8436"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latin typeface="楷体" pitchFamily="49" charset="-122"/>
                <a:ea typeface="楷体" pitchFamily="49" charset="-122"/>
              </a:rPr>
              <a:t>总线仲裁：即总线判优，主要解决在多个主设备申请占用总线时，由总线控制器仲裁出优先级别最高的设备，允许其占用总线</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判</a:t>
            </a:r>
            <a:r>
              <a:rPr lang="zh-CN" altLang="en-US" sz="2000" b="1" dirty="0" smtClean="0">
                <a:latin typeface="楷体" pitchFamily="49" charset="-122"/>
                <a:ea typeface="楷体" pitchFamily="49" charset="-122"/>
              </a:rPr>
              <a:t>优控制主要</a:t>
            </a:r>
            <a:r>
              <a:rPr lang="zh-CN" altLang="en-US" sz="2000" b="1" dirty="0">
                <a:latin typeface="楷体" pitchFamily="49" charset="-122"/>
                <a:ea typeface="楷体" pitchFamily="49" charset="-122"/>
              </a:rPr>
              <a:t>是解决多个部件同时申请总线时的使用权</a:t>
            </a:r>
            <a:r>
              <a:rPr lang="zh-CN" altLang="en-US" sz="2000" b="1" dirty="0" smtClean="0">
                <a:latin typeface="楷体" pitchFamily="49" charset="-122"/>
                <a:ea typeface="楷体" pitchFamily="49" charset="-122"/>
              </a:rPr>
              <a:t>分配问题</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集中式总线仲裁方式：</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链式</a:t>
            </a:r>
            <a:r>
              <a:rPr lang="zh-CN" altLang="en-US" sz="2000" b="1" dirty="0">
                <a:latin typeface="楷体" pitchFamily="49" charset="-122"/>
                <a:ea typeface="楷体" pitchFamily="49" charset="-122"/>
              </a:rPr>
              <a:t>查询</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优先级次序固定，控制连线简单，易于扩充，对电路故障最敏感</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计数器</a:t>
            </a:r>
            <a:r>
              <a:rPr lang="zh-CN" altLang="en-US" sz="2000" b="1" dirty="0">
                <a:latin typeface="楷体" pitchFamily="49" charset="-122"/>
                <a:ea typeface="楷体" pitchFamily="49" charset="-122"/>
              </a:rPr>
              <a:t>定时查询</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优先级设置比较灵活，对电路故障不敏感，但增加了主控线数，控制过程比较复杂</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独立</a:t>
            </a:r>
            <a:r>
              <a:rPr lang="zh-CN" altLang="en-US" sz="2000" b="1" dirty="0">
                <a:latin typeface="楷体" pitchFamily="49" charset="-122"/>
                <a:ea typeface="楷体" pitchFamily="49" charset="-122"/>
              </a:rPr>
              <a:t>请求</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优先次序控制灵活，判优速度最快，但控制连线数量多，控制过程最复杂，硬件成本较高</a:t>
            </a:r>
            <a:endParaRPr lang="zh-CN" altLang="en-US" sz="20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海洋地球——themegallery模板系列">
  <a:themeElements>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海洋地球——themegallery模板系列">
      <a:majorFont>
        <a:latin typeface="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lnDef>
  </a:objectDefaults>
  <a:extraClrSchemeLst>
    <a:extraClrScheme>
      <a:clrScheme name="海洋地球——themegallery模板系列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海洋地球——themegallery模板系列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4580</TotalTime>
  <Words>9428</Words>
  <Application>Microsoft Office PowerPoint</Application>
  <PresentationFormat>全屏显示(4:3)</PresentationFormat>
  <Paragraphs>682</Paragraphs>
  <Slides>72</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76" baseType="lpstr">
      <vt:lpstr>海洋地球——themegallery模板系列</vt:lpstr>
      <vt:lpstr>Visio</vt:lpstr>
      <vt:lpstr>位图图像</vt:lpstr>
      <vt:lpstr>Equation</vt:lpstr>
      <vt:lpstr>计算机组成原理总复习</vt:lpstr>
      <vt:lpstr>第一章 概论</vt:lpstr>
      <vt:lpstr>第一章 概论</vt:lpstr>
      <vt:lpstr>第一章 概论</vt:lpstr>
      <vt:lpstr>第一章 概论</vt:lpstr>
      <vt:lpstr>第一章 概论</vt:lpstr>
      <vt:lpstr>第二章 计算机发展及应用</vt:lpstr>
      <vt:lpstr>第三章 系统总线</vt:lpstr>
      <vt:lpstr>第三章 系统总线</vt:lpstr>
      <vt:lpstr>第三章 系统总线</vt:lpstr>
      <vt:lpstr>第三章 系统总线</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第七章 指令系统</vt:lpstr>
      <vt:lpstr>第七章 指令系统</vt:lpstr>
      <vt:lpstr>第七章 指令系统</vt:lpstr>
      <vt:lpstr>第七章 指令系统</vt:lpstr>
      <vt:lpstr>第七章 指令系统</vt:lpstr>
      <vt:lpstr>第七章 指令系统</vt:lpstr>
      <vt:lpstr>第七章 指令系统</vt:lpstr>
      <vt:lpstr>第七章 指令系统</vt:lpstr>
      <vt:lpstr>第七章 指令系统</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PowerPoint 演示文稿</vt:lpstr>
    </vt:vector>
  </TitlesOfParts>
  <Company>北京</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二、控制器的功能与组成</dc:title>
  <dc:creator>王诚</dc:creator>
  <cp:lastModifiedBy>sunrain</cp:lastModifiedBy>
  <cp:revision>1098</cp:revision>
  <dcterms:created xsi:type="dcterms:W3CDTF">2001-12-06T06:37:37Z</dcterms:created>
  <dcterms:modified xsi:type="dcterms:W3CDTF">2017-12-10T14:34:23Z</dcterms:modified>
</cp:coreProperties>
</file>