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65"/>
  </p:notesMasterIdLst>
  <p:handoutMasterIdLst>
    <p:handoutMasterId r:id="rId66"/>
  </p:handoutMasterIdLst>
  <p:sldIdLst>
    <p:sldId id="579" r:id="rId2"/>
    <p:sldId id="696" r:id="rId3"/>
    <p:sldId id="576" r:id="rId4"/>
    <p:sldId id="577" r:id="rId5"/>
    <p:sldId id="654" r:id="rId6"/>
    <p:sldId id="638" r:id="rId7"/>
    <p:sldId id="583" r:id="rId8"/>
    <p:sldId id="610" r:id="rId9"/>
    <p:sldId id="560" r:id="rId10"/>
    <p:sldId id="655" r:id="rId11"/>
    <p:sldId id="698" r:id="rId12"/>
    <p:sldId id="524" r:id="rId13"/>
    <p:sldId id="699" r:id="rId14"/>
    <p:sldId id="695" r:id="rId15"/>
    <p:sldId id="672" r:id="rId16"/>
    <p:sldId id="603" r:id="rId17"/>
    <p:sldId id="590" r:id="rId18"/>
    <p:sldId id="669" r:id="rId19"/>
    <p:sldId id="592" r:id="rId20"/>
    <p:sldId id="694" r:id="rId21"/>
    <p:sldId id="657" r:id="rId22"/>
    <p:sldId id="647" r:id="rId23"/>
    <p:sldId id="648" r:id="rId24"/>
    <p:sldId id="682" r:id="rId25"/>
    <p:sldId id="661" r:id="rId26"/>
    <p:sldId id="586" r:id="rId27"/>
    <p:sldId id="700" r:id="rId28"/>
    <p:sldId id="701" r:id="rId29"/>
    <p:sldId id="600" r:id="rId30"/>
    <p:sldId id="641" r:id="rId31"/>
    <p:sldId id="671" r:id="rId32"/>
    <p:sldId id="703" r:id="rId33"/>
    <p:sldId id="702" r:id="rId34"/>
    <p:sldId id="662" r:id="rId35"/>
    <p:sldId id="609" r:id="rId36"/>
    <p:sldId id="637" r:id="rId37"/>
    <p:sldId id="707" r:id="rId38"/>
    <p:sldId id="608" r:id="rId39"/>
    <p:sldId id="606" r:id="rId40"/>
    <p:sldId id="666" r:id="rId41"/>
    <p:sldId id="667" r:id="rId42"/>
    <p:sldId id="607" r:id="rId43"/>
    <p:sldId id="639" r:id="rId44"/>
    <p:sldId id="704" r:id="rId45"/>
    <p:sldId id="651" r:id="rId46"/>
    <p:sldId id="706" r:id="rId47"/>
    <p:sldId id="705" r:id="rId48"/>
    <p:sldId id="652" r:id="rId49"/>
    <p:sldId id="653" r:id="rId50"/>
    <p:sldId id="633" r:id="rId51"/>
    <p:sldId id="640" r:id="rId52"/>
    <p:sldId id="686" r:id="rId53"/>
    <p:sldId id="708" r:id="rId54"/>
    <p:sldId id="614" r:id="rId55"/>
    <p:sldId id="558" r:id="rId56"/>
    <p:sldId id="668" r:id="rId57"/>
    <p:sldId id="642" r:id="rId58"/>
    <p:sldId id="526" r:id="rId59"/>
    <p:sldId id="567" r:id="rId60"/>
    <p:sldId id="697" r:id="rId61"/>
    <p:sldId id="643" r:id="rId62"/>
    <p:sldId id="691" r:id="rId63"/>
    <p:sldId id="502" r:id="rId64"/>
  </p:sldIdLst>
  <p:sldSz cx="9144000" cy="6858000" type="screen4x3"/>
  <p:notesSz cx="6858000" cy="9144000"/>
  <p:defaultTextStyle>
    <a:defPPr>
      <a:defRPr lang="zh-CN"/>
    </a:defPPr>
    <a:lvl1pPr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1pPr>
    <a:lvl2pPr marL="4572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2pPr>
    <a:lvl3pPr marL="9144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3pPr>
    <a:lvl4pPr marL="13716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4pPr>
    <a:lvl5pPr marL="1828800" algn="l" rtl="0" fontAlgn="base">
      <a:lnSpc>
        <a:spcPct val="70000"/>
      </a:lnSpc>
      <a:spcBef>
        <a:spcPct val="0"/>
      </a:spcBef>
      <a:spcAft>
        <a:spcPct val="20000"/>
      </a:spcAft>
      <a:buClr>
        <a:schemeClr val="tx1"/>
      </a:buClr>
      <a:defRPr kumimoji="1" sz="2400" b="1" kern="1200">
        <a:solidFill>
          <a:schemeClr val="tx1"/>
        </a:solidFill>
        <a:latin typeface="Times New Roman" pitchFamily="18" charset="0"/>
        <a:ea typeface="楷体_GB2312" pitchFamily="49" charset="-122"/>
        <a:cs typeface="+mn-cs"/>
      </a:defRPr>
    </a:lvl5pPr>
    <a:lvl6pPr marL="2286000" algn="l" defTabSz="914400" rtl="0" eaLnBrk="1" latinLnBrk="0" hangingPunct="1">
      <a:defRPr kumimoji="1" sz="2400" b="1" kern="1200">
        <a:solidFill>
          <a:schemeClr val="tx1"/>
        </a:solidFill>
        <a:latin typeface="Times New Roman" pitchFamily="18" charset="0"/>
        <a:ea typeface="楷体_GB2312" pitchFamily="49" charset="-122"/>
        <a:cs typeface="+mn-cs"/>
      </a:defRPr>
    </a:lvl6pPr>
    <a:lvl7pPr marL="2743200" algn="l" defTabSz="914400" rtl="0" eaLnBrk="1" latinLnBrk="0" hangingPunct="1">
      <a:defRPr kumimoji="1" sz="2400" b="1" kern="1200">
        <a:solidFill>
          <a:schemeClr val="tx1"/>
        </a:solidFill>
        <a:latin typeface="Times New Roman" pitchFamily="18" charset="0"/>
        <a:ea typeface="楷体_GB2312" pitchFamily="49" charset="-122"/>
        <a:cs typeface="+mn-cs"/>
      </a:defRPr>
    </a:lvl7pPr>
    <a:lvl8pPr marL="3200400" algn="l" defTabSz="914400" rtl="0" eaLnBrk="1" latinLnBrk="0" hangingPunct="1">
      <a:defRPr kumimoji="1" sz="2400" b="1" kern="1200">
        <a:solidFill>
          <a:schemeClr val="tx1"/>
        </a:solidFill>
        <a:latin typeface="Times New Roman" pitchFamily="18" charset="0"/>
        <a:ea typeface="楷体_GB2312" pitchFamily="49" charset="-122"/>
        <a:cs typeface="+mn-cs"/>
      </a:defRPr>
    </a:lvl8pPr>
    <a:lvl9pPr marL="3657600" algn="l" defTabSz="914400" rtl="0" eaLnBrk="1" latinLnBrk="0" hangingPunct="1">
      <a:defRPr kumimoji="1" sz="2400" b="1" kern="1200">
        <a:solidFill>
          <a:schemeClr val="tx1"/>
        </a:solidFill>
        <a:latin typeface="Times New Roman"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00FF"/>
    <a:srgbClr val="660066"/>
    <a:srgbClr val="FFFFFF"/>
    <a:srgbClr val="FF0000"/>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42" autoAdjust="0"/>
    <p:restoredTop sz="99832" autoAdjust="0"/>
  </p:normalViewPr>
  <p:slideViewPr>
    <p:cSldViewPr>
      <p:cViewPr varScale="1">
        <p:scale>
          <a:sx n="67" d="100"/>
          <a:sy n="67" d="100"/>
        </p:scale>
        <p:origin x="-144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806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image" Target="../media/image1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3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29389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29389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0ADBAA36-3745-4E36-84AE-30D2EC211130}" type="slidenum">
              <a:rPr lang="en-US" altLang="zh-CN"/>
              <a:pPr>
                <a:defRPr/>
              </a:pPr>
              <a:t>‹#›</a:t>
            </a:fld>
            <a:endParaRPr lang="en-US" altLang="zh-CN"/>
          </a:p>
        </p:txBody>
      </p:sp>
    </p:spTree>
    <p:extLst>
      <p:ext uri="{BB962C8B-B14F-4D97-AF65-F5344CB8AC3E}">
        <p14:creationId xmlns:p14="http://schemas.microsoft.com/office/powerpoint/2010/main" val="331914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nSpc>
                <a:spcPct val="100000"/>
              </a:lnSpc>
              <a:spcAft>
                <a:spcPct val="0"/>
              </a:spcAft>
              <a:buClrTx/>
              <a:defRPr sz="1200" b="0">
                <a:effectLst/>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lnSpc>
                <a:spcPct val="100000"/>
              </a:lnSpc>
              <a:spcAft>
                <a:spcPct val="0"/>
              </a:spcAft>
              <a:buClrTx/>
              <a:defRPr sz="1200" b="0">
                <a:effectLst/>
                <a:ea typeface="宋体" pitchFamily="2" charset="-122"/>
              </a:defRPr>
            </a:lvl1pPr>
          </a:lstStyle>
          <a:p>
            <a:pPr>
              <a:defRPr/>
            </a:pPr>
            <a:fld id="{FDABE68A-34E0-497D-8314-F8581D1A985C}" type="slidenum">
              <a:rPr lang="en-US" altLang="zh-CN"/>
              <a:pPr>
                <a:defRPr/>
              </a:pPr>
              <a:t>‹#›</a:t>
            </a:fld>
            <a:endParaRPr lang="en-US" altLang="zh-CN"/>
          </a:p>
        </p:txBody>
      </p:sp>
    </p:spTree>
    <p:extLst>
      <p:ext uri="{BB962C8B-B14F-4D97-AF65-F5344CB8AC3E}">
        <p14:creationId xmlns:p14="http://schemas.microsoft.com/office/powerpoint/2010/main" val="21435714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2"/>
          <p:cNvSpPr>
            <a:spLocks noChangeArrowheads="1"/>
          </p:cNvSpPr>
          <p:nvPr/>
        </p:nvSpPr>
        <p:spPr bwMode="gray">
          <a:xfrm>
            <a:off x="0" y="0"/>
            <a:ext cx="9144000" cy="1828800"/>
          </a:xfrm>
          <a:prstGeom prst="rect">
            <a:avLst/>
          </a:prstGeom>
          <a:gradFill rotWithShape="1">
            <a:gsLst>
              <a:gs pos="0">
                <a:schemeClr val="accent1"/>
              </a:gs>
              <a:gs pos="100000">
                <a:schemeClr val="accent1">
                  <a:gamma/>
                  <a:tint val="0"/>
                  <a:invGamma/>
                  <a:alpha val="0"/>
                </a:scheme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ffectLst>
                <a:outerShdw blurRad="38100" dist="38100" dir="2700000" algn="tl">
                  <a:srgbClr val="000000">
                    <a:alpha val="43137"/>
                  </a:srgbClr>
                </a:outerShdw>
              </a:effectLst>
            </a:endParaRPr>
          </a:p>
        </p:txBody>
      </p:sp>
      <p:grpSp>
        <p:nvGrpSpPr>
          <p:cNvPr id="5" name="Group 3"/>
          <p:cNvGrpSpPr>
            <a:grpSpLocks/>
          </p:cNvGrpSpPr>
          <p:nvPr/>
        </p:nvGrpSpPr>
        <p:grpSpPr bwMode="auto">
          <a:xfrm>
            <a:off x="152400" y="381000"/>
            <a:ext cx="6838950" cy="3365500"/>
            <a:chOff x="664" y="1951"/>
            <a:chExt cx="4308" cy="2120"/>
          </a:xfrm>
        </p:grpSpPr>
        <p:sp>
          <p:nvSpPr>
            <p:cNvPr id="6" name="Freeform 4"/>
            <p:cNvSpPr>
              <a:spLocks/>
            </p:cNvSpPr>
            <p:nvPr/>
          </p:nvSpPr>
          <p:spPr bwMode="invGray">
            <a:xfrm>
              <a:off x="743" y="2045"/>
              <a:ext cx="1267" cy="1938"/>
            </a:xfrm>
            <a:custGeom>
              <a:avLst/>
              <a:gdLst>
                <a:gd name="T0" fmla="*/ 116 w 1692"/>
                <a:gd name="T1" fmla="*/ 258 h 2586"/>
                <a:gd name="T2" fmla="*/ 320 w 1692"/>
                <a:gd name="T3" fmla="*/ 210 h 2586"/>
                <a:gd name="T4" fmla="*/ 434 w 1692"/>
                <a:gd name="T5" fmla="*/ 240 h 2586"/>
                <a:gd name="T6" fmla="*/ 416 w 1692"/>
                <a:gd name="T7" fmla="*/ 444 h 2586"/>
                <a:gd name="T8" fmla="*/ 272 w 1692"/>
                <a:gd name="T9" fmla="*/ 582 h 2586"/>
                <a:gd name="T10" fmla="*/ 218 w 1692"/>
                <a:gd name="T11" fmla="*/ 714 h 2586"/>
                <a:gd name="T12" fmla="*/ 284 w 1692"/>
                <a:gd name="T13" fmla="*/ 964 h 2586"/>
                <a:gd name="T14" fmla="*/ 316 w 1692"/>
                <a:gd name="T15" fmla="*/ 960 h 2586"/>
                <a:gd name="T16" fmla="*/ 328 w 1692"/>
                <a:gd name="T17" fmla="*/ 906 h 2586"/>
                <a:gd name="T18" fmla="*/ 478 w 1692"/>
                <a:gd name="T19" fmla="*/ 1154 h 2586"/>
                <a:gd name="T20" fmla="*/ 650 w 1692"/>
                <a:gd name="T21" fmla="*/ 1200 h 2586"/>
                <a:gd name="T22" fmla="*/ 794 w 1692"/>
                <a:gd name="T23" fmla="*/ 1350 h 2586"/>
                <a:gd name="T24" fmla="*/ 854 w 1692"/>
                <a:gd name="T25" fmla="*/ 1422 h 2586"/>
                <a:gd name="T26" fmla="*/ 770 w 1692"/>
                <a:gd name="T27" fmla="*/ 1608 h 2586"/>
                <a:gd name="T28" fmla="*/ 916 w 1692"/>
                <a:gd name="T29" fmla="*/ 1782 h 2586"/>
                <a:gd name="T30" fmla="*/ 1034 w 1692"/>
                <a:gd name="T31" fmla="*/ 2022 h 2586"/>
                <a:gd name="T32" fmla="*/ 1094 w 1692"/>
                <a:gd name="T33" fmla="*/ 2310 h 2586"/>
                <a:gd name="T34" fmla="*/ 1194 w 1692"/>
                <a:gd name="T35" fmla="*/ 2540 h 2586"/>
                <a:gd name="T36" fmla="*/ 1280 w 1692"/>
                <a:gd name="T37" fmla="*/ 2520 h 2586"/>
                <a:gd name="T38" fmla="*/ 1244 w 1692"/>
                <a:gd name="T39" fmla="*/ 2394 h 2586"/>
                <a:gd name="T40" fmla="*/ 1288 w 1692"/>
                <a:gd name="T41" fmla="*/ 2306 h 2586"/>
                <a:gd name="T42" fmla="*/ 1368 w 1692"/>
                <a:gd name="T43" fmla="*/ 2228 h 2586"/>
                <a:gd name="T44" fmla="*/ 1448 w 1692"/>
                <a:gd name="T45" fmla="*/ 2076 h 2586"/>
                <a:gd name="T46" fmla="*/ 1568 w 1692"/>
                <a:gd name="T47" fmla="*/ 1950 h 2586"/>
                <a:gd name="T48" fmla="*/ 1622 w 1692"/>
                <a:gd name="T49" fmla="*/ 1746 h 2586"/>
                <a:gd name="T50" fmla="*/ 1552 w 1692"/>
                <a:gd name="T51" fmla="*/ 1538 h 2586"/>
                <a:gd name="T52" fmla="*/ 1376 w 1692"/>
                <a:gd name="T53" fmla="*/ 1410 h 2586"/>
                <a:gd name="T54" fmla="*/ 1104 w 1692"/>
                <a:gd name="T55" fmla="*/ 1280 h 2586"/>
                <a:gd name="T56" fmla="*/ 974 w 1692"/>
                <a:gd name="T57" fmla="*/ 1260 h 2586"/>
                <a:gd name="T58" fmla="*/ 904 w 1692"/>
                <a:gd name="T59" fmla="*/ 1268 h 2586"/>
                <a:gd name="T60" fmla="*/ 794 w 1692"/>
                <a:gd name="T61" fmla="*/ 1308 h 2586"/>
                <a:gd name="T62" fmla="*/ 758 w 1692"/>
                <a:gd name="T63" fmla="*/ 1174 h 2586"/>
                <a:gd name="T64" fmla="*/ 736 w 1692"/>
                <a:gd name="T65" fmla="*/ 1062 h 2586"/>
                <a:gd name="T66" fmla="*/ 632 w 1692"/>
                <a:gd name="T67" fmla="*/ 1104 h 2586"/>
                <a:gd name="T68" fmla="*/ 568 w 1692"/>
                <a:gd name="T69" fmla="*/ 950 h 2586"/>
                <a:gd name="T70" fmla="*/ 740 w 1692"/>
                <a:gd name="T71" fmla="*/ 912 h 2586"/>
                <a:gd name="T72" fmla="*/ 842 w 1692"/>
                <a:gd name="T73" fmla="*/ 906 h 2586"/>
                <a:gd name="T74" fmla="*/ 896 w 1692"/>
                <a:gd name="T75" fmla="*/ 900 h 2586"/>
                <a:gd name="T76" fmla="*/ 1058 w 1692"/>
                <a:gd name="T77" fmla="*/ 750 h 2586"/>
                <a:gd name="T78" fmla="*/ 1184 w 1692"/>
                <a:gd name="T79" fmla="*/ 678 h 2586"/>
                <a:gd name="T80" fmla="*/ 1278 w 1692"/>
                <a:gd name="T81" fmla="*/ 636 h 2586"/>
                <a:gd name="T82" fmla="*/ 1340 w 1692"/>
                <a:gd name="T83" fmla="*/ 538 h 2586"/>
                <a:gd name="T84" fmla="*/ 1288 w 1692"/>
                <a:gd name="T85" fmla="*/ 512 h 2586"/>
                <a:gd name="T86" fmla="*/ 1526 w 1692"/>
                <a:gd name="T87" fmla="*/ 456 h 2586"/>
                <a:gd name="T88" fmla="*/ 1406 w 1692"/>
                <a:gd name="T89" fmla="*/ 342 h 2586"/>
                <a:gd name="T90" fmla="*/ 1328 w 1692"/>
                <a:gd name="T91" fmla="*/ 264 h 2586"/>
                <a:gd name="T92" fmla="*/ 1222 w 1692"/>
                <a:gd name="T93" fmla="*/ 364 h 2586"/>
                <a:gd name="T94" fmla="*/ 1110 w 1692"/>
                <a:gd name="T95" fmla="*/ 444 h 2586"/>
                <a:gd name="T96" fmla="*/ 1022 w 1692"/>
                <a:gd name="T97" fmla="*/ 304 h 2586"/>
                <a:gd name="T98" fmla="*/ 1212 w 1692"/>
                <a:gd name="T99" fmla="*/ 240 h 2586"/>
                <a:gd name="T100" fmla="*/ 1266 w 1692"/>
                <a:gd name="T101" fmla="*/ 198 h 2586"/>
                <a:gd name="T102" fmla="*/ 1328 w 1692"/>
                <a:gd name="T103" fmla="*/ 172 h 2586"/>
                <a:gd name="T104" fmla="*/ 1286 w 1692"/>
                <a:gd name="T105" fmla="*/ 144 h 2586"/>
                <a:gd name="T106" fmla="*/ 1262 w 1692"/>
                <a:gd name="T107" fmla="*/ 120 h 2586"/>
                <a:gd name="T108" fmla="*/ 1202 w 1692"/>
                <a:gd name="T109" fmla="*/ 102 h 2586"/>
                <a:gd name="T110" fmla="*/ 1106 w 1692"/>
                <a:gd name="T111" fmla="*/ 136 h 2586"/>
                <a:gd name="T112" fmla="*/ 950 w 1692"/>
                <a:gd name="T113" fmla="*/ 120 h 2586"/>
                <a:gd name="T114" fmla="*/ 550 w 1692"/>
                <a:gd name="T115" fmla="*/ 0 h 2586"/>
                <a:gd name="T116" fmla="*/ 344 w 1692"/>
                <a:gd name="T117" fmla="*/ 32 h 2586"/>
                <a:gd name="T118" fmla="*/ 290 w 1692"/>
                <a:gd name="T119" fmla="*/ 102 h 2586"/>
                <a:gd name="T120" fmla="*/ 128 w 1692"/>
                <a:gd name="T121" fmla="*/ 174 h 2586"/>
                <a:gd name="T122" fmla="*/ 128 w 1692"/>
                <a:gd name="T123" fmla="*/ 216 h 2586"/>
                <a:gd name="T124" fmla="*/ 2 w 1692"/>
                <a:gd name="T125" fmla="*/ 252 h 2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692" h="2586">
                  <a:moveTo>
                    <a:pt x="2" y="252"/>
                  </a:moveTo>
                  <a:lnTo>
                    <a:pt x="68" y="264"/>
                  </a:lnTo>
                  <a:lnTo>
                    <a:pt x="116" y="258"/>
                  </a:lnTo>
                  <a:lnTo>
                    <a:pt x="188" y="216"/>
                  </a:lnTo>
                  <a:lnTo>
                    <a:pt x="236" y="210"/>
                  </a:lnTo>
                  <a:lnTo>
                    <a:pt x="320" y="210"/>
                  </a:lnTo>
                  <a:lnTo>
                    <a:pt x="368" y="216"/>
                  </a:lnTo>
                  <a:lnTo>
                    <a:pt x="398" y="246"/>
                  </a:lnTo>
                  <a:lnTo>
                    <a:pt x="434" y="240"/>
                  </a:lnTo>
                  <a:lnTo>
                    <a:pt x="422" y="294"/>
                  </a:lnTo>
                  <a:lnTo>
                    <a:pt x="404" y="354"/>
                  </a:lnTo>
                  <a:lnTo>
                    <a:pt x="416" y="444"/>
                  </a:lnTo>
                  <a:lnTo>
                    <a:pt x="408" y="480"/>
                  </a:lnTo>
                  <a:lnTo>
                    <a:pt x="380" y="474"/>
                  </a:lnTo>
                  <a:lnTo>
                    <a:pt x="272" y="582"/>
                  </a:lnTo>
                  <a:lnTo>
                    <a:pt x="236" y="628"/>
                  </a:lnTo>
                  <a:lnTo>
                    <a:pt x="242" y="672"/>
                  </a:lnTo>
                  <a:lnTo>
                    <a:pt x="218" y="714"/>
                  </a:lnTo>
                  <a:lnTo>
                    <a:pt x="268" y="774"/>
                  </a:lnTo>
                  <a:lnTo>
                    <a:pt x="262" y="844"/>
                  </a:lnTo>
                  <a:lnTo>
                    <a:pt x="284" y="964"/>
                  </a:lnTo>
                  <a:lnTo>
                    <a:pt x="320" y="1010"/>
                  </a:lnTo>
                  <a:lnTo>
                    <a:pt x="324" y="970"/>
                  </a:lnTo>
                  <a:lnTo>
                    <a:pt x="316" y="960"/>
                  </a:lnTo>
                  <a:lnTo>
                    <a:pt x="302" y="834"/>
                  </a:lnTo>
                  <a:lnTo>
                    <a:pt x="326" y="830"/>
                  </a:lnTo>
                  <a:lnTo>
                    <a:pt x="328" y="906"/>
                  </a:lnTo>
                  <a:lnTo>
                    <a:pt x="380" y="996"/>
                  </a:lnTo>
                  <a:lnTo>
                    <a:pt x="368" y="1074"/>
                  </a:lnTo>
                  <a:lnTo>
                    <a:pt x="478" y="1154"/>
                  </a:lnTo>
                  <a:lnTo>
                    <a:pt x="564" y="1164"/>
                  </a:lnTo>
                  <a:lnTo>
                    <a:pt x="612" y="1208"/>
                  </a:lnTo>
                  <a:lnTo>
                    <a:pt x="650" y="1200"/>
                  </a:lnTo>
                  <a:lnTo>
                    <a:pt x="680" y="1224"/>
                  </a:lnTo>
                  <a:lnTo>
                    <a:pt x="698" y="1272"/>
                  </a:lnTo>
                  <a:lnTo>
                    <a:pt x="794" y="1350"/>
                  </a:lnTo>
                  <a:lnTo>
                    <a:pt x="842" y="1308"/>
                  </a:lnTo>
                  <a:lnTo>
                    <a:pt x="848" y="1350"/>
                  </a:lnTo>
                  <a:lnTo>
                    <a:pt x="854" y="1422"/>
                  </a:lnTo>
                  <a:lnTo>
                    <a:pt x="786" y="1490"/>
                  </a:lnTo>
                  <a:lnTo>
                    <a:pt x="788" y="1542"/>
                  </a:lnTo>
                  <a:lnTo>
                    <a:pt x="770" y="1608"/>
                  </a:lnTo>
                  <a:lnTo>
                    <a:pt x="802" y="1634"/>
                  </a:lnTo>
                  <a:lnTo>
                    <a:pt x="848" y="1668"/>
                  </a:lnTo>
                  <a:lnTo>
                    <a:pt x="916" y="1782"/>
                  </a:lnTo>
                  <a:lnTo>
                    <a:pt x="956" y="1800"/>
                  </a:lnTo>
                  <a:lnTo>
                    <a:pt x="1010" y="1848"/>
                  </a:lnTo>
                  <a:lnTo>
                    <a:pt x="1034" y="2022"/>
                  </a:lnTo>
                  <a:lnTo>
                    <a:pt x="1058" y="2178"/>
                  </a:lnTo>
                  <a:lnTo>
                    <a:pt x="1046" y="2244"/>
                  </a:lnTo>
                  <a:lnTo>
                    <a:pt x="1094" y="2310"/>
                  </a:lnTo>
                  <a:lnTo>
                    <a:pt x="1118" y="2364"/>
                  </a:lnTo>
                  <a:lnTo>
                    <a:pt x="1138" y="2458"/>
                  </a:lnTo>
                  <a:lnTo>
                    <a:pt x="1194" y="2540"/>
                  </a:lnTo>
                  <a:lnTo>
                    <a:pt x="1286" y="2586"/>
                  </a:lnTo>
                  <a:lnTo>
                    <a:pt x="1382" y="2574"/>
                  </a:lnTo>
                  <a:lnTo>
                    <a:pt x="1280" y="2520"/>
                  </a:lnTo>
                  <a:lnTo>
                    <a:pt x="1266" y="2472"/>
                  </a:lnTo>
                  <a:lnTo>
                    <a:pt x="1288" y="2428"/>
                  </a:lnTo>
                  <a:lnTo>
                    <a:pt x="1244" y="2394"/>
                  </a:lnTo>
                  <a:lnTo>
                    <a:pt x="1284" y="2334"/>
                  </a:lnTo>
                  <a:lnTo>
                    <a:pt x="1244" y="2300"/>
                  </a:lnTo>
                  <a:lnTo>
                    <a:pt x="1288" y="2306"/>
                  </a:lnTo>
                  <a:lnTo>
                    <a:pt x="1286" y="2244"/>
                  </a:lnTo>
                  <a:lnTo>
                    <a:pt x="1330" y="2268"/>
                  </a:lnTo>
                  <a:lnTo>
                    <a:pt x="1368" y="2228"/>
                  </a:lnTo>
                  <a:lnTo>
                    <a:pt x="1334" y="2160"/>
                  </a:lnTo>
                  <a:lnTo>
                    <a:pt x="1382" y="2184"/>
                  </a:lnTo>
                  <a:lnTo>
                    <a:pt x="1448" y="2076"/>
                  </a:lnTo>
                  <a:lnTo>
                    <a:pt x="1468" y="2052"/>
                  </a:lnTo>
                  <a:lnTo>
                    <a:pt x="1476" y="1982"/>
                  </a:lnTo>
                  <a:lnTo>
                    <a:pt x="1568" y="1950"/>
                  </a:lnTo>
                  <a:lnTo>
                    <a:pt x="1612" y="1880"/>
                  </a:lnTo>
                  <a:lnTo>
                    <a:pt x="1628" y="1830"/>
                  </a:lnTo>
                  <a:lnTo>
                    <a:pt x="1622" y="1746"/>
                  </a:lnTo>
                  <a:lnTo>
                    <a:pt x="1692" y="1644"/>
                  </a:lnTo>
                  <a:lnTo>
                    <a:pt x="1652" y="1578"/>
                  </a:lnTo>
                  <a:lnTo>
                    <a:pt x="1552" y="1538"/>
                  </a:lnTo>
                  <a:lnTo>
                    <a:pt x="1448" y="1500"/>
                  </a:lnTo>
                  <a:lnTo>
                    <a:pt x="1376" y="1494"/>
                  </a:lnTo>
                  <a:lnTo>
                    <a:pt x="1376" y="1410"/>
                  </a:lnTo>
                  <a:lnTo>
                    <a:pt x="1262" y="1356"/>
                  </a:lnTo>
                  <a:lnTo>
                    <a:pt x="1166" y="1272"/>
                  </a:lnTo>
                  <a:lnTo>
                    <a:pt x="1104" y="1280"/>
                  </a:lnTo>
                  <a:lnTo>
                    <a:pt x="1048" y="1276"/>
                  </a:lnTo>
                  <a:lnTo>
                    <a:pt x="1020" y="1244"/>
                  </a:lnTo>
                  <a:lnTo>
                    <a:pt x="974" y="1260"/>
                  </a:lnTo>
                  <a:lnTo>
                    <a:pt x="984" y="1238"/>
                  </a:lnTo>
                  <a:lnTo>
                    <a:pt x="934" y="1268"/>
                  </a:lnTo>
                  <a:lnTo>
                    <a:pt x="904" y="1268"/>
                  </a:lnTo>
                  <a:lnTo>
                    <a:pt x="872" y="1314"/>
                  </a:lnTo>
                  <a:lnTo>
                    <a:pt x="836" y="1272"/>
                  </a:lnTo>
                  <a:lnTo>
                    <a:pt x="794" y="1308"/>
                  </a:lnTo>
                  <a:lnTo>
                    <a:pt x="748" y="1278"/>
                  </a:lnTo>
                  <a:lnTo>
                    <a:pt x="758" y="1242"/>
                  </a:lnTo>
                  <a:lnTo>
                    <a:pt x="758" y="1174"/>
                  </a:lnTo>
                  <a:lnTo>
                    <a:pt x="698" y="1176"/>
                  </a:lnTo>
                  <a:lnTo>
                    <a:pt x="668" y="1140"/>
                  </a:lnTo>
                  <a:lnTo>
                    <a:pt x="736" y="1062"/>
                  </a:lnTo>
                  <a:lnTo>
                    <a:pt x="712" y="1050"/>
                  </a:lnTo>
                  <a:lnTo>
                    <a:pt x="658" y="1062"/>
                  </a:lnTo>
                  <a:lnTo>
                    <a:pt x="632" y="1104"/>
                  </a:lnTo>
                  <a:lnTo>
                    <a:pt x="596" y="1110"/>
                  </a:lnTo>
                  <a:lnTo>
                    <a:pt x="538" y="1066"/>
                  </a:lnTo>
                  <a:lnTo>
                    <a:pt x="568" y="950"/>
                  </a:lnTo>
                  <a:lnTo>
                    <a:pt x="632" y="894"/>
                  </a:lnTo>
                  <a:lnTo>
                    <a:pt x="686" y="894"/>
                  </a:lnTo>
                  <a:lnTo>
                    <a:pt x="740" y="912"/>
                  </a:lnTo>
                  <a:lnTo>
                    <a:pt x="736" y="900"/>
                  </a:lnTo>
                  <a:lnTo>
                    <a:pt x="766" y="868"/>
                  </a:lnTo>
                  <a:lnTo>
                    <a:pt x="842" y="906"/>
                  </a:lnTo>
                  <a:lnTo>
                    <a:pt x="848" y="966"/>
                  </a:lnTo>
                  <a:lnTo>
                    <a:pt x="884" y="984"/>
                  </a:lnTo>
                  <a:lnTo>
                    <a:pt x="896" y="900"/>
                  </a:lnTo>
                  <a:lnTo>
                    <a:pt x="878" y="858"/>
                  </a:lnTo>
                  <a:lnTo>
                    <a:pt x="998" y="806"/>
                  </a:lnTo>
                  <a:lnTo>
                    <a:pt x="1058" y="750"/>
                  </a:lnTo>
                  <a:lnTo>
                    <a:pt x="1100" y="696"/>
                  </a:lnTo>
                  <a:lnTo>
                    <a:pt x="1130" y="672"/>
                  </a:lnTo>
                  <a:lnTo>
                    <a:pt x="1184" y="678"/>
                  </a:lnTo>
                  <a:lnTo>
                    <a:pt x="1190" y="636"/>
                  </a:lnTo>
                  <a:lnTo>
                    <a:pt x="1280" y="588"/>
                  </a:lnTo>
                  <a:lnTo>
                    <a:pt x="1278" y="636"/>
                  </a:lnTo>
                  <a:lnTo>
                    <a:pt x="1360" y="602"/>
                  </a:lnTo>
                  <a:lnTo>
                    <a:pt x="1322" y="570"/>
                  </a:lnTo>
                  <a:lnTo>
                    <a:pt x="1340" y="538"/>
                  </a:lnTo>
                  <a:lnTo>
                    <a:pt x="1320" y="522"/>
                  </a:lnTo>
                  <a:lnTo>
                    <a:pt x="1286" y="546"/>
                  </a:lnTo>
                  <a:lnTo>
                    <a:pt x="1288" y="512"/>
                  </a:lnTo>
                  <a:lnTo>
                    <a:pt x="1400" y="504"/>
                  </a:lnTo>
                  <a:lnTo>
                    <a:pt x="1490" y="480"/>
                  </a:lnTo>
                  <a:lnTo>
                    <a:pt x="1526" y="456"/>
                  </a:lnTo>
                  <a:lnTo>
                    <a:pt x="1484" y="394"/>
                  </a:lnTo>
                  <a:cubicBezTo>
                    <a:pt x="1474" y="370"/>
                    <a:pt x="1479" y="319"/>
                    <a:pt x="1466" y="310"/>
                  </a:cubicBezTo>
                  <a:cubicBezTo>
                    <a:pt x="1456" y="300"/>
                    <a:pt x="1423" y="343"/>
                    <a:pt x="1406" y="342"/>
                  </a:cubicBezTo>
                  <a:lnTo>
                    <a:pt x="1376" y="312"/>
                  </a:lnTo>
                  <a:lnTo>
                    <a:pt x="1376" y="270"/>
                  </a:lnTo>
                  <a:lnTo>
                    <a:pt x="1328" y="264"/>
                  </a:lnTo>
                  <a:lnTo>
                    <a:pt x="1312" y="252"/>
                  </a:lnTo>
                  <a:lnTo>
                    <a:pt x="1256" y="314"/>
                  </a:lnTo>
                  <a:lnTo>
                    <a:pt x="1222" y="364"/>
                  </a:lnTo>
                  <a:lnTo>
                    <a:pt x="1172" y="402"/>
                  </a:lnTo>
                  <a:lnTo>
                    <a:pt x="1136" y="474"/>
                  </a:lnTo>
                  <a:lnTo>
                    <a:pt x="1110" y="444"/>
                  </a:lnTo>
                  <a:lnTo>
                    <a:pt x="1128" y="394"/>
                  </a:lnTo>
                  <a:lnTo>
                    <a:pt x="1038" y="334"/>
                  </a:lnTo>
                  <a:lnTo>
                    <a:pt x="1022" y="304"/>
                  </a:lnTo>
                  <a:lnTo>
                    <a:pt x="1122" y="226"/>
                  </a:lnTo>
                  <a:lnTo>
                    <a:pt x="1184" y="222"/>
                  </a:lnTo>
                  <a:lnTo>
                    <a:pt x="1212" y="240"/>
                  </a:lnTo>
                  <a:lnTo>
                    <a:pt x="1248" y="220"/>
                  </a:lnTo>
                  <a:lnTo>
                    <a:pt x="1300" y="220"/>
                  </a:lnTo>
                  <a:lnTo>
                    <a:pt x="1266" y="198"/>
                  </a:lnTo>
                  <a:lnTo>
                    <a:pt x="1208" y="196"/>
                  </a:lnTo>
                  <a:lnTo>
                    <a:pt x="1250" y="174"/>
                  </a:lnTo>
                  <a:lnTo>
                    <a:pt x="1328" y="172"/>
                  </a:lnTo>
                  <a:lnTo>
                    <a:pt x="1364" y="132"/>
                  </a:lnTo>
                  <a:cubicBezTo>
                    <a:pt x="1346" y="124"/>
                    <a:pt x="1343" y="119"/>
                    <a:pt x="1324" y="122"/>
                  </a:cubicBezTo>
                  <a:cubicBezTo>
                    <a:pt x="1310" y="124"/>
                    <a:pt x="1294" y="132"/>
                    <a:pt x="1286" y="144"/>
                  </a:cubicBezTo>
                  <a:cubicBezTo>
                    <a:pt x="1282" y="149"/>
                    <a:pt x="1274" y="148"/>
                    <a:pt x="1268" y="150"/>
                  </a:cubicBezTo>
                  <a:cubicBezTo>
                    <a:pt x="1266" y="144"/>
                    <a:pt x="1259" y="138"/>
                    <a:pt x="1262" y="132"/>
                  </a:cubicBezTo>
                  <a:cubicBezTo>
                    <a:pt x="1269" y="118"/>
                    <a:pt x="1303" y="134"/>
                    <a:pt x="1262" y="120"/>
                  </a:cubicBezTo>
                  <a:cubicBezTo>
                    <a:pt x="1221" y="134"/>
                    <a:pt x="1252" y="105"/>
                    <a:pt x="1262" y="90"/>
                  </a:cubicBezTo>
                  <a:cubicBezTo>
                    <a:pt x="1260" y="84"/>
                    <a:pt x="1262" y="75"/>
                    <a:pt x="1256" y="72"/>
                  </a:cubicBezTo>
                  <a:cubicBezTo>
                    <a:pt x="1238" y="63"/>
                    <a:pt x="1202" y="102"/>
                    <a:pt x="1202" y="102"/>
                  </a:cubicBezTo>
                  <a:cubicBezTo>
                    <a:pt x="1198" y="108"/>
                    <a:pt x="1186" y="140"/>
                    <a:pt x="1180" y="144"/>
                  </a:cubicBezTo>
                  <a:cubicBezTo>
                    <a:pt x="1169" y="151"/>
                    <a:pt x="1148" y="122"/>
                    <a:pt x="1148" y="122"/>
                  </a:cubicBezTo>
                  <a:cubicBezTo>
                    <a:pt x="1138" y="123"/>
                    <a:pt x="1121" y="137"/>
                    <a:pt x="1106" y="136"/>
                  </a:cubicBezTo>
                  <a:cubicBezTo>
                    <a:pt x="1091" y="135"/>
                    <a:pt x="1074" y="117"/>
                    <a:pt x="1056" y="116"/>
                  </a:cubicBezTo>
                  <a:cubicBezTo>
                    <a:pt x="1038" y="115"/>
                    <a:pt x="1016" y="131"/>
                    <a:pt x="998" y="132"/>
                  </a:cubicBezTo>
                  <a:cubicBezTo>
                    <a:pt x="997" y="132"/>
                    <a:pt x="956" y="125"/>
                    <a:pt x="950" y="120"/>
                  </a:cubicBezTo>
                  <a:cubicBezTo>
                    <a:pt x="918" y="94"/>
                    <a:pt x="960" y="108"/>
                    <a:pt x="920" y="90"/>
                  </a:cubicBezTo>
                  <a:cubicBezTo>
                    <a:pt x="852" y="60"/>
                    <a:pt x="806" y="58"/>
                    <a:pt x="730" y="54"/>
                  </a:cubicBezTo>
                  <a:cubicBezTo>
                    <a:pt x="656" y="39"/>
                    <a:pt x="625" y="15"/>
                    <a:pt x="550" y="0"/>
                  </a:cubicBezTo>
                  <a:cubicBezTo>
                    <a:pt x="510" y="2"/>
                    <a:pt x="486" y="5"/>
                    <a:pt x="446" y="8"/>
                  </a:cubicBezTo>
                  <a:cubicBezTo>
                    <a:pt x="424" y="9"/>
                    <a:pt x="423" y="14"/>
                    <a:pt x="406" y="18"/>
                  </a:cubicBezTo>
                  <a:cubicBezTo>
                    <a:pt x="389" y="22"/>
                    <a:pt x="353" y="24"/>
                    <a:pt x="344" y="32"/>
                  </a:cubicBezTo>
                  <a:cubicBezTo>
                    <a:pt x="346" y="38"/>
                    <a:pt x="354" y="60"/>
                    <a:pt x="350" y="64"/>
                  </a:cubicBezTo>
                  <a:cubicBezTo>
                    <a:pt x="274" y="50"/>
                    <a:pt x="250" y="81"/>
                    <a:pt x="236" y="82"/>
                  </a:cubicBezTo>
                  <a:cubicBezTo>
                    <a:pt x="278" y="110"/>
                    <a:pt x="270" y="72"/>
                    <a:pt x="290" y="102"/>
                  </a:cubicBezTo>
                  <a:cubicBezTo>
                    <a:pt x="234" y="121"/>
                    <a:pt x="178" y="104"/>
                    <a:pt x="128" y="138"/>
                  </a:cubicBezTo>
                  <a:cubicBezTo>
                    <a:pt x="126" y="144"/>
                    <a:pt x="122" y="150"/>
                    <a:pt x="122" y="156"/>
                  </a:cubicBezTo>
                  <a:cubicBezTo>
                    <a:pt x="122" y="162"/>
                    <a:pt x="132" y="170"/>
                    <a:pt x="128" y="174"/>
                  </a:cubicBezTo>
                  <a:cubicBezTo>
                    <a:pt x="126" y="182"/>
                    <a:pt x="109" y="197"/>
                    <a:pt x="112" y="202"/>
                  </a:cubicBezTo>
                  <a:cubicBezTo>
                    <a:pt x="124" y="206"/>
                    <a:pt x="137" y="195"/>
                    <a:pt x="146" y="204"/>
                  </a:cubicBezTo>
                  <a:cubicBezTo>
                    <a:pt x="151" y="209"/>
                    <a:pt x="135" y="213"/>
                    <a:pt x="128" y="216"/>
                  </a:cubicBezTo>
                  <a:cubicBezTo>
                    <a:pt x="116" y="221"/>
                    <a:pt x="104" y="226"/>
                    <a:pt x="92" y="228"/>
                  </a:cubicBezTo>
                  <a:cubicBezTo>
                    <a:pt x="48" y="237"/>
                    <a:pt x="72" y="233"/>
                    <a:pt x="20" y="240"/>
                  </a:cubicBezTo>
                  <a:cubicBezTo>
                    <a:pt x="0" y="247"/>
                    <a:pt x="2" y="240"/>
                    <a:pt x="2" y="25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 name="Freeform 5"/>
            <p:cNvSpPr>
              <a:spLocks/>
            </p:cNvSpPr>
            <p:nvPr/>
          </p:nvSpPr>
          <p:spPr bwMode="invGray">
            <a:xfrm>
              <a:off x="703" y="2230"/>
              <a:ext cx="34" cy="28"/>
            </a:xfrm>
            <a:custGeom>
              <a:avLst/>
              <a:gdLst>
                <a:gd name="T0" fmla="*/ 16 w 46"/>
                <a:gd name="T1" fmla="*/ 4 h 38"/>
                <a:gd name="T2" fmla="*/ 0 w 46"/>
                <a:gd name="T3" fmla="*/ 22 h 38"/>
                <a:gd name="T4" fmla="*/ 22 w 46"/>
                <a:gd name="T5" fmla="*/ 38 h 38"/>
                <a:gd name="T6" fmla="*/ 46 w 46"/>
                <a:gd name="T7" fmla="*/ 26 h 38"/>
                <a:gd name="T8" fmla="*/ 30 w 46"/>
                <a:gd name="T9" fmla="*/ 0 h 38"/>
                <a:gd name="T10" fmla="*/ 16 w 46"/>
                <a:gd name="T11" fmla="*/ 4 h 38"/>
              </a:gdLst>
              <a:ahLst/>
              <a:cxnLst>
                <a:cxn ang="0">
                  <a:pos x="T0" y="T1"/>
                </a:cxn>
                <a:cxn ang="0">
                  <a:pos x="T2" y="T3"/>
                </a:cxn>
                <a:cxn ang="0">
                  <a:pos x="T4" y="T5"/>
                </a:cxn>
                <a:cxn ang="0">
                  <a:pos x="T6" y="T7"/>
                </a:cxn>
                <a:cxn ang="0">
                  <a:pos x="T8" y="T9"/>
                </a:cxn>
                <a:cxn ang="0">
                  <a:pos x="T10" y="T11"/>
                </a:cxn>
              </a:cxnLst>
              <a:rect l="0" t="0" r="r" b="b"/>
              <a:pathLst>
                <a:path w="46" h="38">
                  <a:moveTo>
                    <a:pt x="16" y="4"/>
                  </a:moveTo>
                  <a:lnTo>
                    <a:pt x="0" y="22"/>
                  </a:lnTo>
                  <a:lnTo>
                    <a:pt x="22" y="38"/>
                  </a:lnTo>
                  <a:lnTo>
                    <a:pt x="46" y="26"/>
                  </a:lnTo>
                  <a:lnTo>
                    <a:pt x="30" y="0"/>
                  </a:lnTo>
                  <a:lnTo>
                    <a:pt x="16" y="4"/>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 name="Freeform 6"/>
            <p:cNvSpPr>
              <a:spLocks/>
            </p:cNvSpPr>
            <p:nvPr/>
          </p:nvSpPr>
          <p:spPr bwMode="invGray">
            <a:xfrm>
              <a:off x="1010" y="2353"/>
              <a:ext cx="39" cy="32"/>
            </a:xfrm>
            <a:custGeom>
              <a:avLst/>
              <a:gdLst>
                <a:gd name="T0" fmla="*/ 12 w 52"/>
                <a:gd name="T1" fmla="*/ 0 h 44"/>
                <a:gd name="T2" fmla="*/ 26 w 52"/>
                <a:gd name="T3" fmla="*/ 44 h 44"/>
                <a:gd name="T4" fmla="*/ 42 w 52"/>
                <a:gd name="T5" fmla="*/ 42 h 44"/>
                <a:gd name="T6" fmla="*/ 38 w 52"/>
                <a:gd name="T7" fmla="*/ 16 h 44"/>
                <a:gd name="T8" fmla="*/ 26 w 52"/>
                <a:gd name="T9" fmla="*/ 2 h 44"/>
                <a:gd name="T10" fmla="*/ 12 w 52"/>
                <a:gd name="T11" fmla="*/ 0 h 44"/>
              </a:gdLst>
              <a:ahLst/>
              <a:cxnLst>
                <a:cxn ang="0">
                  <a:pos x="T0" y="T1"/>
                </a:cxn>
                <a:cxn ang="0">
                  <a:pos x="T2" y="T3"/>
                </a:cxn>
                <a:cxn ang="0">
                  <a:pos x="T4" y="T5"/>
                </a:cxn>
                <a:cxn ang="0">
                  <a:pos x="T6" y="T7"/>
                </a:cxn>
                <a:cxn ang="0">
                  <a:pos x="T8" y="T9"/>
                </a:cxn>
                <a:cxn ang="0">
                  <a:pos x="T10" y="T11"/>
                </a:cxn>
              </a:cxnLst>
              <a:rect l="0" t="0" r="r" b="b"/>
              <a:pathLst>
                <a:path w="52" h="44">
                  <a:moveTo>
                    <a:pt x="12" y="0"/>
                  </a:moveTo>
                  <a:cubicBezTo>
                    <a:pt x="16" y="14"/>
                    <a:pt x="18" y="32"/>
                    <a:pt x="26" y="44"/>
                  </a:cubicBezTo>
                  <a:cubicBezTo>
                    <a:pt x="31" y="43"/>
                    <a:pt x="37" y="44"/>
                    <a:pt x="42" y="42"/>
                  </a:cubicBezTo>
                  <a:cubicBezTo>
                    <a:pt x="52" y="38"/>
                    <a:pt x="48" y="19"/>
                    <a:pt x="38" y="16"/>
                  </a:cubicBezTo>
                  <a:cubicBezTo>
                    <a:pt x="33" y="9"/>
                    <a:pt x="34" y="5"/>
                    <a:pt x="26" y="2"/>
                  </a:cubicBezTo>
                  <a:cubicBezTo>
                    <a:pt x="4" y="4"/>
                    <a:pt x="0" y="8"/>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 name="Freeform 7"/>
            <p:cNvSpPr>
              <a:spLocks/>
            </p:cNvSpPr>
            <p:nvPr/>
          </p:nvSpPr>
          <p:spPr bwMode="invGray">
            <a:xfrm>
              <a:off x="1792" y="2409"/>
              <a:ext cx="98" cy="74"/>
            </a:xfrm>
            <a:custGeom>
              <a:avLst/>
              <a:gdLst>
                <a:gd name="T0" fmla="*/ 97 w 131"/>
                <a:gd name="T1" fmla="*/ 0 h 98"/>
                <a:gd name="T2" fmla="*/ 79 w 131"/>
                <a:gd name="T3" fmla="*/ 8 h 98"/>
                <a:gd name="T4" fmla="*/ 53 w 131"/>
                <a:gd name="T5" fmla="*/ 24 h 98"/>
                <a:gd name="T6" fmla="*/ 39 w 131"/>
                <a:gd name="T7" fmla="*/ 40 h 98"/>
                <a:gd name="T8" fmla="*/ 21 w 131"/>
                <a:gd name="T9" fmla="*/ 52 h 98"/>
                <a:gd name="T10" fmla="*/ 63 w 131"/>
                <a:gd name="T11" fmla="*/ 82 h 98"/>
                <a:gd name="T12" fmla="*/ 79 w 131"/>
                <a:gd name="T13" fmla="*/ 94 h 98"/>
                <a:gd name="T14" fmla="*/ 85 w 131"/>
                <a:gd name="T15" fmla="*/ 92 h 98"/>
                <a:gd name="T16" fmla="*/ 89 w 131"/>
                <a:gd name="T17" fmla="*/ 86 h 98"/>
                <a:gd name="T18" fmla="*/ 97 w 131"/>
                <a:gd name="T19" fmla="*/ 98 h 98"/>
                <a:gd name="T20" fmla="*/ 123 w 131"/>
                <a:gd name="T21" fmla="*/ 86 h 98"/>
                <a:gd name="T22" fmla="*/ 129 w 131"/>
                <a:gd name="T23" fmla="*/ 74 h 98"/>
                <a:gd name="T24" fmla="*/ 101 w 131"/>
                <a:gd name="T25" fmla="*/ 40 h 98"/>
                <a:gd name="T26" fmla="*/ 115 w 131"/>
                <a:gd name="T27" fmla="*/ 24 h 98"/>
                <a:gd name="T28" fmla="*/ 111 w 131"/>
                <a:gd name="T29" fmla="*/ 4 h 98"/>
                <a:gd name="T30" fmla="*/ 97 w 131"/>
                <a:gd name="T31" fmla="*/ 0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98">
                  <a:moveTo>
                    <a:pt x="97" y="0"/>
                  </a:moveTo>
                  <a:cubicBezTo>
                    <a:pt x="83" y="5"/>
                    <a:pt x="89" y="2"/>
                    <a:pt x="79" y="8"/>
                  </a:cubicBezTo>
                  <a:cubicBezTo>
                    <a:pt x="76" y="18"/>
                    <a:pt x="62" y="18"/>
                    <a:pt x="53" y="24"/>
                  </a:cubicBezTo>
                  <a:cubicBezTo>
                    <a:pt x="49" y="29"/>
                    <a:pt x="44" y="36"/>
                    <a:pt x="39" y="40"/>
                  </a:cubicBezTo>
                  <a:cubicBezTo>
                    <a:pt x="34" y="45"/>
                    <a:pt x="21" y="52"/>
                    <a:pt x="21" y="52"/>
                  </a:cubicBezTo>
                  <a:cubicBezTo>
                    <a:pt x="0" y="84"/>
                    <a:pt x="41" y="75"/>
                    <a:pt x="63" y="82"/>
                  </a:cubicBezTo>
                  <a:cubicBezTo>
                    <a:pt x="68" y="89"/>
                    <a:pt x="71" y="91"/>
                    <a:pt x="79" y="94"/>
                  </a:cubicBezTo>
                  <a:cubicBezTo>
                    <a:pt x="81" y="93"/>
                    <a:pt x="83" y="93"/>
                    <a:pt x="85" y="92"/>
                  </a:cubicBezTo>
                  <a:cubicBezTo>
                    <a:pt x="87" y="90"/>
                    <a:pt x="87" y="85"/>
                    <a:pt x="89" y="86"/>
                  </a:cubicBezTo>
                  <a:cubicBezTo>
                    <a:pt x="93" y="88"/>
                    <a:pt x="97" y="98"/>
                    <a:pt x="97" y="98"/>
                  </a:cubicBezTo>
                  <a:cubicBezTo>
                    <a:pt x="112" y="95"/>
                    <a:pt x="111" y="90"/>
                    <a:pt x="123" y="86"/>
                  </a:cubicBezTo>
                  <a:cubicBezTo>
                    <a:pt x="124" y="82"/>
                    <a:pt x="128" y="78"/>
                    <a:pt x="129" y="74"/>
                  </a:cubicBezTo>
                  <a:cubicBezTo>
                    <a:pt x="131" y="61"/>
                    <a:pt x="108" y="47"/>
                    <a:pt x="101" y="40"/>
                  </a:cubicBezTo>
                  <a:cubicBezTo>
                    <a:pt x="103" y="33"/>
                    <a:pt x="115" y="24"/>
                    <a:pt x="115" y="24"/>
                  </a:cubicBezTo>
                  <a:cubicBezTo>
                    <a:pt x="121" y="15"/>
                    <a:pt x="124" y="8"/>
                    <a:pt x="111" y="4"/>
                  </a:cubicBezTo>
                  <a:cubicBezTo>
                    <a:pt x="101" y="7"/>
                    <a:pt x="97" y="13"/>
                    <a:pt x="9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 name="Freeform 8"/>
            <p:cNvSpPr>
              <a:spLocks/>
            </p:cNvSpPr>
            <p:nvPr/>
          </p:nvSpPr>
          <p:spPr bwMode="invGray">
            <a:xfrm>
              <a:off x="1318" y="2793"/>
              <a:ext cx="158" cy="84"/>
            </a:xfrm>
            <a:custGeom>
              <a:avLst/>
              <a:gdLst>
                <a:gd name="T0" fmla="*/ 47 w 212"/>
                <a:gd name="T1" fmla="*/ 12 h 112"/>
                <a:gd name="T2" fmla="*/ 17 w 212"/>
                <a:gd name="T3" fmla="*/ 12 h 112"/>
                <a:gd name="T4" fmla="*/ 5 w 212"/>
                <a:gd name="T5" fmla="*/ 16 h 112"/>
                <a:gd name="T6" fmla="*/ 25 w 212"/>
                <a:gd name="T7" fmla="*/ 52 h 112"/>
                <a:gd name="T8" fmla="*/ 51 w 212"/>
                <a:gd name="T9" fmla="*/ 44 h 112"/>
                <a:gd name="T10" fmla="*/ 93 w 212"/>
                <a:gd name="T11" fmla="*/ 54 h 112"/>
                <a:gd name="T12" fmla="*/ 111 w 212"/>
                <a:gd name="T13" fmla="*/ 60 h 112"/>
                <a:gd name="T14" fmla="*/ 133 w 212"/>
                <a:gd name="T15" fmla="*/ 88 h 112"/>
                <a:gd name="T16" fmla="*/ 141 w 212"/>
                <a:gd name="T17" fmla="*/ 112 h 112"/>
                <a:gd name="T18" fmla="*/ 157 w 212"/>
                <a:gd name="T19" fmla="*/ 100 h 112"/>
                <a:gd name="T20" fmla="*/ 169 w 212"/>
                <a:gd name="T21" fmla="*/ 96 h 112"/>
                <a:gd name="T22" fmla="*/ 187 w 212"/>
                <a:gd name="T23" fmla="*/ 102 h 112"/>
                <a:gd name="T24" fmla="*/ 195 w 212"/>
                <a:gd name="T25" fmla="*/ 80 h 112"/>
                <a:gd name="T26" fmla="*/ 153 w 212"/>
                <a:gd name="T27" fmla="*/ 54 h 112"/>
                <a:gd name="T28" fmla="*/ 105 w 212"/>
                <a:gd name="T29" fmla="*/ 20 h 112"/>
                <a:gd name="T30" fmla="*/ 53 w 212"/>
                <a:gd name="T31" fmla="*/ 26 h 112"/>
                <a:gd name="T32" fmla="*/ 47 w 212"/>
                <a:gd name="T33" fmla="*/ 1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12" h="112">
                  <a:moveTo>
                    <a:pt x="47" y="12"/>
                  </a:moveTo>
                  <a:cubicBezTo>
                    <a:pt x="39" y="0"/>
                    <a:pt x="28" y="7"/>
                    <a:pt x="17" y="12"/>
                  </a:cubicBezTo>
                  <a:cubicBezTo>
                    <a:pt x="13" y="14"/>
                    <a:pt x="5" y="16"/>
                    <a:pt x="5" y="16"/>
                  </a:cubicBezTo>
                  <a:cubicBezTo>
                    <a:pt x="0" y="31"/>
                    <a:pt x="10" y="48"/>
                    <a:pt x="25" y="52"/>
                  </a:cubicBezTo>
                  <a:cubicBezTo>
                    <a:pt x="37" y="50"/>
                    <a:pt x="41" y="47"/>
                    <a:pt x="51" y="44"/>
                  </a:cubicBezTo>
                  <a:cubicBezTo>
                    <a:pt x="65" y="53"/>
                    <a:pt x="76" y="53"/>
                    <a:pt x="93" y="54"/>
                  </a:cubicBezTo>
                  <a:cubicBezTo>
                    <a:pt x="99" y="56"/>
                    <a:pt x="111" y="60"/>
                    <a:pt x="111" y="60"/>
                  </a:cubicBezTo>
                  <a:cubicBezTo>
                    <a:pt x="120" y="69"/>
                    <a:pt x="129" y="75"/>
                    <a:pt x="133" y="88"/>
                  </a:cubicBezTo>
                  <a:cubicBezTo>
                    <a:pt x="125" y="100"/>
                    <a:pt x="126" y="107"/>
                    <a:pt x="141" y="112"/>
                  </a:cubicBezTo>
                  <a:cubicBezTo>
                    <a:pt x="145" y="106"/>
                    <a:pt x="150" y="103"/>
                    <a:pt x="157" y="100"/>
                  </a:cubicBezTo>
                  <a:cubicBezTo>
                    <a:pt x="161" y="98"/>
                    <a:pt x="169" y="96"/>
                    <a:pt x="169" y="96"/>
                  </a:cubicBezTo>
                  <a:cubicBezTo>
                    <a:pt x="175" y="98"/>
                    <a:pt x="187" y="102"/>
                    <a:pt x="187" y="102"/>
                  </a:cubicBezTo>
                  <a:cubicBezTo>
                    <a:pt x="203" y="100"/>
                    <a:pt x="212" y="94"/>
                    <a:pt x="195" y="80"/>
                  </a:cubicBezTo>
                  <a:cubicBezTo>
                    <a:pt x="183" y="70"/>
                    <a:pt x="165" y="66"/>
                    <a:pt x="153" y="54"/>
                  </a:cubicBezTo>
                  <a:cubicBezTo>
                    <a:pt x="141" y="42"/>
                    <a:pt x="122" y="26"/>
                    <a:pt x="105" y="20"/>
                  </a:cubicBezTo>
                  <a:cubicBezTo>
                    <a:pt x="85" y="21"/>
                    <a:pt x="71" y="20"/>
                    <a:pt x="53" y="26"/>
                  </a:cubicBezTo>
                  <a:cubicBezTo>
                    <a:pt x="47" y="24"/>
                    <a:pt x="33" y="12"/>
                    <a:pt x="47" y="1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 name="Freeform 9"/>
            <p:cNvSpPr>
              <a:spLocks/>
            </p:cNvSpPr>
            <p:nvPr/>
          </p:nvSpPr>
          <p:spPr bwMode="invGray">
            <a:xfrm>
              <a:off x="1448" y="2857"/>
              <a:ext cx="99" cy="41"/>
            </a:xfrm>
            <a:custGeom>
              <a:avLst/>
              <a:gdLst>
                <a:gd name="T0" fmla="*/ 57 w 133"/>
                <a:gd name="T1" fmla="*/ 0 h 54"/>
                <a:gd name="T2" fmla="*/ 43 w 133"/>
                <a:gd name="T3" fmla="*/ 6 h 54"/>
                <a:gd name="T4" fmla="*/ 31 w 133"/>
                <a:gd name="T5" fmla="*/ 30 h 54"/>
                <a:gd name="T6" fmla="*/ 15 w 133"/>
                <a:gd name="T7" fmla="*/ 34 h 54"/>
                <a:gd name="T8" fmla="*/ 3 w 133"/>
                <a:gd name="T9" fmla="*/ 42 h 54"/>
                <a:gd name="T10" fmla="*/ 13 w 133"/>
                <a:gd name="T11" fmla="*/ 54 h 54"/>
                <a:gd name="T12" fmla="*/ 133 w 133"/>
                <a:gd name="T13" fmla="*/ 34 h 54"/>
                <a:gd name="T14" fmla="*/ 123 w 133"/>
                <a:gd name="T15" fmla="*/ 16 h 54"/>
                <a:gd name="T16" fmla="*/ 105 w 133"/>
                <a:gd name="T17" fmla="*/ 8 h 54"/>
                <a:gd name="T18" fmla="*/ 101 w 133"/>
                <a:gd name="T19" fmla="*/ 24 h 54"/>
                <a:gd name="T20" fmla="*/ 89 w 133"/>
                <a:gd name="T21" fmla="*/ 18 h 54"/>
                <a:gd name="T22" fmla="*/ 67 w 133"/>
                <a:gd name="T23" fmla="*/ 14 h 54"/>
                <a:gd name="T24" fmla="*/ 57 w 13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3" h="54">
                  <a:moveTo>
                    <a:pt x="57" y="0"/>
                  </a:moveTo>
                  <a:cubicBezTo>
                    <a:pt x="53" y="3"/>
                    <a:pt x="46" y="2"/>
                    <a:pt x="43" y="6"/>
                  </a:cubicBezTo>
                  <a:cubicBezTo>
                    <a:pt x="36" y="14"/>
                    <a:pt x="43" y="26"/>
                    <a:pt x="31" y="30"/>
                  </a:cubicBezTo>
                  <a:cubicBezTo>
                    <a:pt x="26" y="32"/>
                    <a:pt x="20" y="31"/>
                    <a:pt x="15" y="34"/>
                  </a:cubicBezTo>
                  <a:cubicBezTo>
                    <a:pt x="11" y="36"/>
                    <a:pt x="3" y="42"/>
                    <a:pt x="3" y="42"/>
                  </a:cubicBezTo>
                  <a:cubicBezTo>
                    <a:pt x="0" y="51"/>
                    <a:pt x="5" y="51"/>
                    <a:pt x="13" y="54"/>
                  </a:cubicBezTo>
                  <a:cubicBezTo>
                    <a:pt x="51" y="51"/>
                    <a:pt x="97" y="46"/>
                    <a:pt x="133" y="34"/>
                  </a:cubicBezTo>
                  <a:cubicBezTo>
                    <a:pt x="129" y="28"/>
                    <a:pt x="128" y="21"/>
                    <a:pt x="123" y="16"/>
                  </a:cubicBezTo>
                  <a:cubicBezTo>
                    <a:pt x="118" y="11"/>
                    <a:pt x="105" y="8"/>
                    <a:pt x="105" y="8"/>
                  </a:cubicBezTo>
                  <a:cubicBezTo>
                    <a:pt x="84" y="13"/>
                    <a:pt x="106" y="19"/>
                    <a:pt x="101" y="24"/>
                  </a:cubicBezTo>
                  <a:cubicBezTo>
                    <a:pt x="99" y="26"/>
                    <a:pt x="89" y="18"/>
                    <a:pt x="89" y="18"/>
                  </a:cubicBezTo>
                  <a:cubicBezTo>
                    <a:pt x="83" y="15"/>
                    <a:pt x="73" y="15"/>
                    <a:pt x="67" y="14"/>
                  </a:cubicBezTo>
                  <a:cubicBezTo>
                    <a:pt x="58" y="8"/>
                    <a:pt x="62" y="12"/>
                    <a:pt x="5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2" name="Freeform 10"/>
            <p:cNvSpPr>
              <a:spLocks/>
            </p:cNvSpPr>
            <p:nvPr/>
          </p:nvSpPr>
          <p:spPr bwMode="invGray">
            <a:xfrm>
              <a:off x="1553" y="288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3" name="Freeform 11"/>
            <p:cNvSpPr>
              <a:spLocks/>
            </p:cNvSpPr>
            <p:nvPr/>
          </p:nvSpPr>
          <p:spPr bwMode="invGray">
            <a:xfrm>
              <a:off x="1609" y="2886"/>
              <a:ext cx="12" cy="25"/>
            </a:xfrm>
            <a:custGeom>
              <a:avLst/>
              <a:gdLst>
                <a:gd name="T0" fmla="*/ 14 w 16"/>
                <a:gd name="T1" fmla="*/ 0 h 34"/>
                <a:gd name="T2" fmla="*/ 0 w 16"/>
                <a:gd name="T3" fmla="*/ 14 h 34"/>
                <a:gd name="T4" fmla="*/ 16 w 16"/>
                <a:gd name="T5" fmla="*/ 34 h 34"/>
                <a:gd name="T6" fmla="*/ 12 w 16"/>
                <a:gd name="T7" fmla="*/ 18 h 34"/>
                <a:gd name="T8" fmla="*/ 16 w 16"/>
                <a:gd name="T9" fmla="*/ 6 h 34"/>
                <a:gd name="T10" fmla="*/ 14 w 16"/>
                <a:gd name="T11" fmla="*/ 0 h 34"/>
              </a:gdLst>
              <a:ahLst/>
              <a:cxnLst>
                <a:cxn ang="0">
                  <a:pos x="T0" y="T1"/>
                </a:cxn>
                <a:cxn ang="0">
                  <a:pos x="T2" y="T3"/>
                </a:cxn>
                <a:cxn ang="0">
                  <a:pos x="T4" y="T5"/>
                </a:cxn>
                <a:cxn ang="0">
                  <a:pos x="T6" y="T7"/>
                </a:cxn>
                <a:cxn ang="0">
                  <a:pos x="T8" y="T9"/>
                </a:cxn>
                <a:cxn ang="0">
                  <a:pos x="T10" y="T11"/>
                </a:cxn>
              </a:cxnLst>
              <a:rect l="0" t="0" r="r" b="b"/>
              <a:pathLst>
                <a:path w="16" h="34">
                  <a:moveTo>
                    <a:pt x="14" y="0"/>
                  </a:moveTo>
                  <a:cubicBezTo>
                    <a:pt x="5" y="3"/>
                    <a:pt x="2" y="4"/>
                    <a:pt x="0" y="14"/>
                  </a:cubicBezTo>
                  <a:cubicBezTo>
                    <a:pt x="3" y="26"/>
                    <a:pt x="4" y="30"/>
                    <a:pt x="16" y="34"/>
                  </a:cubicBezTo>
                  <a:cubicBezTo>
                    <a:pt x="15" y="29"/>
                    <a:pt x="11" y="23"/>
                    <a:pt x="12" y="18"/>
                  </a:cubicBezTo>
                  <a:cubicBezTo>
                    <a:pt x="12" y="14"/>
                    <a:pt x="16" y="6"/>
                    <a:pt x="16" y="6"/>
                  </a:cubicBezTo>
                  <a:cubicBezTo>
                    <a:pt x="9" y="1"/>
                    <a:pt x="8" y="3"/>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4" name="Freeform 12"/>
            <p:cNvSpPr>
              <a:spLocks/>
            </p:cNvSpPr>
            <p:nvPr/>
          </p:nvSpPr>
          <p:spPr bwMode="invGray">
            <a:xfrm>
              <a:off x="1426" y="2040"/>
              <a:ext cx="180" cy="88"/>
            </a:xfrm>
            <a:custGeom>
              <a:avLst/>
              <a:gdLst>
                <a:gd name="T0" fmla="*/ 64 w 240"/>
                <a:gd name="T1" fmla="*/ 1 h 117"/>
                <a:gd name="T2" fmla="*/ 24 w 240"/>
                <a:gd name="T3" fmla="*/ 31 h 117"/>
                <a:gd name="T4" fmla="*/ 6 w 240"/>
                <a:gd name="T5" fmla="*/ 37 h 117"/>
                <a:gd name="T6" fmla="*/ 0 w 240"/>
                <a:gd name="T7" fmla="*/ 39 h 117"/>
                <a:gd name="T8" fmla="*/ 26 w 240"/>
                <a:gd name="T9" fmla="*/ 59 h 117"/>
                <a:gd name="T10" fmla="*/ 38 w 240"/>
                <a:gd name="T11" fmla="*/ 63 h 117"/>
                <a:gd name="T12" fmla="*/ 68 w 240"/>
                <a:gd name="T13" fmla="*/ 47 h 117"/>
                <a:gd name="T14" fmla="*/ 80 w 240"/>
                <a:gd name="T15" fmla="*/ 43 h 117"/>
                <a:gd name="T16" fmla="*/ 82 w 240"/>
                <a:gd name="T17" fmla="*/ 55 h 117"/>
                <a:gd name="T18" fmla="*/ 64 w 240"/>
                <a:gd name="T19" fmla="*/ 61 h 117"/>
                <a:gd name="T20" fmla="*/ 72 w 240"/>
                <a:gd name="T21" fmla="*/ 73 h 117"/>
                <a:gd name="T22" fmla="*/ 40 w 240"/>
                <a:gd name="T23" fmla="*/ 87 h 117"/>
                <a:gd name="T24" fmla="*/ 70 w 240"/>
                <a:gd name="T25" fmla="*/ 109 h 117"/>
                <a:gd name="T26" fmla="*/ 82 w 240"/>
                <a:gd name="T27" fmla="*/ 113 h 117"/>
                <a:gd name="T28" fmla="*/ 118 w 240"/>
                <a:gd name="T29" fmla="*/ 103 h 117"/>
                <a:gd name="T30" fmla="*/ 150 w 240"/>
                <a:gd name="T31" fmla="*/ 105 h 117"/>
                <a:gd name="T32" fmla="*/ 168 w 240"/>
                <a:gd name="T33" fmla="*/ 117 h 117"/>
                <a:gd name="T34" fmla="*/ 204 w 240"/>
                <a:gd name="T35" fmla="*/ 109 h 117"/>
                <a:gd name="T36" fmla="*/ 224 w 240"/>
                <a:gd name="T37" fmla="*/ 103 h 117"/>
                <a:gd name="T38" fmla="*/ 222 w 240"/>
                <a:gd name="T39" fmla="*/ 77 h 117"/>
                <a:gd name="T40" fmla="*/ 234 w 240"/>
                <a:gd name="T41" fmla="*/ 69 h 117"/>
                <a:gd name="T42" fmla="*/ 238 w 240"/>
                <a:gd name="T43" fmla="*/ 47 h 117"/>
                <a:gd name="T44" fmla="*/ 210 w 240"/>
                <a:gd name="T45" fmla="*/ 57 h 117"/>
                <a:gd name="T46" fmla="*/ 200 w 240"/>
                <a:gd name="T47" fmla="*/ 43 h 117"/>
                <a:gd name="T48" fmla="*/ 172 w 240"/>
                <a:gd name="T49" fmla="*/ 45 h 117"/>
                <a:gd name="T50" fmla="*/ 134 w 240"/>
                <a:gd name="T51" fmla="*/ 9 h 117"/>
                <a:gd name="T52" fmla="*/ 94 w 240"/>
                <a:gd name="T53" fmla="*/ 11 h 117"/>
                <a:gd name="T54" fmla="*/ 82 w 240"/>
                <a:gd name="T55" fmla="*/ 1 h 117"/>
                <a:gd name="T56" fmla="*/ 64 w 240"/>
                <a:gd name="T57" fmla="*/ 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40" h="117">
                  <a:moveTo>
                    <a:pt x="64" y="1"/>
                  </a:moveTo>
                  <a:cubicBezTo>
                    <a:pt x="57" y="21"/>
                    <a:pt x="44" y="24"/>
                    <a:pt x="24" y="31"/>
                  </a:cubicBezTo>
                  <a:cubicBezTo>
                    <a:pt x="18" y="33"/>
                    <a:pt x="12" y="35"/>
                    <a:pt x="6" y="37"/>
                  </a:cubicBezTo>
                  <a:cubicBezTo>
                    <a:pt x="4" y="38"/>
                    <a:pt x="0" y="39"/>
                    <a:pt x="0" y="39"/>
                  </a:cubicBezTo>
                  <a:cubicBezTo>
                    <a:pt x="3" y="55"/>
                    <a:pt x="12" y="54"/>
                    <a:pt x="26" y="59"/>
                  </a:cubicBezTo>
                  <a:cubicBezTo>
                    <a:pt x="30" y="60"/>
                    <a:pt x="38" y="63"/>
                    <a:pt x="38" y="63"/>
                  </a:cubicBezTo>
                  <a:cubicBezTo>
                    <a:pt x="50" y="59"/>
                    <a:pt x="57" y="54"/>
                    <a:pt x="68" y="47"/>
                  </a:cubicBezTo>
                  <a:cubicBezTo>
                    <a:pt x="72" y="45"/>
                    <a:pt x="80" y="43"/>
                    <a:pt x="80" y="43"/>
                  </a:cubicBezTo>
                  <a:cubicBezTo>
                    <a:pt x="82" y="46"/>
                    <a:pt x="88" y="51"/>
                    <a:pt x="82" y="55"/>
                  </a:cubicBezTo>
                  <a:cubicBezTo>
                    <a:pt x="77" y="59"/>
                    <a:pt x="64" y="61"/>
                    <a:pt x="64" y="61"/>
                  </a:cubicBezTo>
                  <a:cubicBezTo>
                    <a:pt x="58" y="70"/>
                    <a:pt x="63" y="70"/>
                    <a:pt x="72" y="73"/>
                  </a:cubicBezTo>
                  <a:cubicBezTo>
                    <a:pt x="77" y="88"/>
                    <a:pt x="50" y="86"/>
                    <a:pt x="40" y="87"/>
                  </a:cubicBezTo>
                  <a:cubicBezTo>
                    <a:pt x="47" y="94"/>
                    <a:pt x="60" y="106"/>
                    <a:pt x="70" y="109"/>
                  </a:cubicBezTo>
                  <a:cubicBezTo>
                    <a:pt x="74" y="110"/>
                    <a:pt x="82" y="113"/>
                    <a:pt x="82" y="113"/>
                  </a:cubicBezTo>
                  <a:cubicBezTo>
                    <a:pt x="99" y="111"/>
                    <a:pt x="104" y="108"/>
                    <a:pt x="118" y="103"/>
                  </a:cubicBezTo>
                  <a:cubicBezTo>
                    <a:pt x="129" y="104"/>
                    <a:pt x="140" y="103"/>
                    <a:pt x="150" y="105"/>
                  </a:cubicBezTo>
                  <a:cubicBezTo>
                    <a:pt x="157" y="107"/>
                    <a:pt x="168" y="117"/>
                    <a:pt x="168" y="117"/>
                  </a:cubicBezTo>
                  <a:cubicBezTo>
                    <a:pt x="193" y="115"/>
                    <a:pt x="188" y="116"/>
                    <a:pt x="204" y="109"/>
                  </a:cubicBezTo>
                  <a:cubicBezTo>
                    <a:pt x="210" y="106"/>
                    <a:pt x="224" y="103"/>
                    <a:pt x="224" y="103"/>
                  </a:cubicBezTo>
                  <a:cubicBezTo>
                    <a:pt x="223" y="98"/>
                    <a:pt x="217" y="82"/>
                    <a:pt x="222" y="77"/>
                  </a:cubicBezTo>
                  <a:cubicBezTo>
                    <a:pt x="225" y="73"/>
                    <a:pt x="234" y="69"/>
                    <a:pt x="234" y="69"/>
                  </a:cubicBezTo>
                  <a:cubicBezTo>
                    <a:pt x="237" y="59"/>
                    <a:pt x="240" y="59"/>
                    <a:pt x="238" y="47"/>
                  </a:cubicBezTo>
                  <a:cubicBezTo>
                    <a:pt x="228" y="49"/>
                    <a:pt x="219" y="51"/>
                    <a:pt x="210" y="57"/>
                  </a:cubicBezTo>
                  <a:cubicBezTo>
                    <a:pt x="201" y="71"/>
                    <a:pt x="201" y="50"/>
                    <a:pt x="200" y="43"/>
                  </a:cubicBezTo>
                  <a:cubicBezTo>
                    <a:pt x="189" y="45"/>
                    <a:pt x="182" y="48"/>
                    <a:pt x="172" y="45"/>
                  </a:cubicBezTo>
                  <a:cubicBezTo>
                    <a:pt x="161" y="34"/>
                    <a:pt x="148" y="14"/>
                    <a:pt x="134" y="9"/>
                  </a:cubicBezTo>
                  <a:cubicBezTo>
                    <a:pt x="119" y="11"/>
                    <a:pt x="108" y="13"/>
                    <a:pt x="94" y="11"/>
                  </a:cubicBezTo>
                  <a:cubicBezTo>
                    <a:pt x="92" y="9"/>
                    <a:pt x="85" y="2"/>
                    <a:pt x="82" y="1"/>
                  </a:cubicBezTo>
                  <a:cubicBezTo>
                    <a:pt x="74" y="0"/>
                    <a:pt x="72" y="9"/>
                    <a:pt x="64"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5" name="Freeform 13"/>
            <p:cNvSpPr>
              <a:spLocks/>
            </p:cNvSpPr>
            <p:nvPr/>
          </p:nvSpPr>
          <p:spPr bwMode="invGray">
            <a:xfrm>
              <a:off x="1506" y="1999"/>
              <a:ext cx="146" cy="60"/>
            </a:xfrm>
            <a:custGeom>
              <a:avLst/>
              <a:gdLst>
                <a:gd name="T0" fmla="*/ 97 w 194"/>
                <a:gd name="T1" fmla="*/ 10 h 80"/>
                <a:gd name="T2" fmla="*/ 13 w 194"/>
                <a:gd name="T3" fmla="*/ 24 h 80"/>
                <a:gd name="T4" fmla="*/ 9 w 194"/>
                <a:gd name="T5" fmla="*/ 34 h 80"/>
                <a:gd name="T6" fmla="*/ 57 w 194"/>
                <a:gd name="T7" fmla="*/ 52 h 80"/>
                <a:gd name="T8" fmla="*/ 135 w 194"/>
                <a:gd name="T9" fmla="*/ 74 h 80"/>
                <a:gd name="T10" fmla="*/ 175 w 194"/>
                <a:gd name="T11" fmla="*/ 68 h 80"/>
                <a:gd name="T12" fmla="*/ 187 w 194"/>
                <a:gd name="T13" fmla="*/ 64 h 80"/>
                <a:gd name="T14" fmla="*/ 175 w 194"/>
                <a:gd name="T15" fmla="*/ 44 h 80"/>
                <a:gd name="T16" fmla="*/ 163 w 194"/>
                <a:gd name="T17" fmla="*/ 36 h 80"/>
                <a:gd name="T18" fmla="*/ 129 w 194"/>
                <a:gd name="T19" fmla="*/ 26 h 80"/>
                <a:gd name="T20" fmla="*/ 97 w 194"/>
                <a:gd name="T21" fmla="*/ 1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80">
                  <a:moveTo>
                    <a:pt x="97" y="10"/>
                  </a:moveTo>
                  <a:cubicBezTo>
                    <a:pt x="70" y="19"/>
                    <a:pt x="42" y="22"/>
                    <a:pt x="13" y="24"/>
                  </a:cubicBezTo>
                  <a:cubicBezTo>
                    <a:pt x="9" y="25"/>
                    <a:pt x="0" y="26"/>
                    <a:pt x="9" y="34"/>
                  </a:cubicBezTo>
                  <a:cubicBezTo>
                    <a:pt x="21" y="44"/>
                    <a:pt x="43" y="43"/>
                    <a:pt x="57" y="52"/>
                  </a:cubicBezTo>
                  <a:cubicBezTo>
                    <a:pt x="75" y="80"/>
                    <a:pt x="104" y="73"/>
                    <a:pt x="135" y="74"/>
                  </a:cubicBezTo>
                  <a:cubicBezTo>
                    <a:pt x="153" y="73"/>
                    <a:pt x="159" y="73"/>
                    <a:pt x="175" y="68"/>
                  </a:cubicBezTo>
                  <a:cubicBezTo>
                    <a:pt x="179" y="67"/>
                    <a:pt x="187" y="64"/>
                    <a:pt x="187" y="64"/>
                  </a:cubicBezTo>
                  <a:cubicBezTo>
                    <a:pt x="194" y="53"/>
                    <a:pt x="184" y="49"/>
                    <a:pt x="175" y="44"/>
                  </a:cubicBezTo>
                  <a:cubicBezTo>
                    <a:pt x="171" y="42"/>
                    <a:pt x="163" y="36"/>
                    <a:pt x="163" y="36"/>
                  </a:cubicBezTo>
                  <a:cubicBezTo>
                    <a:pt x="140" y="41"/>
                    <a:pt x="147" y="38"/>
                    <a:pt x="129" y="26"/>
                  </a:cubicBezTo>
                  <a:cubicBezTo>
                    <a:pt x="123" y="17"/>
                    <a:pt x="107" y="0"/>
                    <a:pt x="97"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6" name="Freeform 14"/>
            <p:cNvSpPr>
              <a:spLocks/>
            </p:cNvSpPr>
            <p:nvPr/>
          </p:nvSpPr>
          <p:spPr bwMode="invGray">
            <a:xfrm>
              <a:off x="1711" y="2069"/>
              <a:ext cx="233" cy="190"/>
            </a:xfrm>
            <a:custGeom>
              <a:avLst/>
              <a:gdLst>
                <a:gd name="T0" fmla="*/ 67 w 310"/>
                <a:gd name="T1" fmla="*/ 9 h 254"/>
                <a:gd name="T2" fmla="*/ 51 w 310"/>
                <a:gd name="T3" fmla="*/ 23 h 254"/>
                <a:gd name="T4" fmla="*/ 21 w 310"/>
                <a:gd name="T5" fmla="*/ 39 h 254"/>
                <a:gd name="T6" fmla="*/ 53 w 310"/>
                <a:gd name="T7" fmla="*/ 77 h 254"/>
                <a:gd name="T8" fmla="*/ 79 w 310"/>
                <a:gd name="T9" fmla="*/ 85 h 254"/>
                <a:gd name="T10" fmla="*/ 103 w 310"/>
                <a:gd name="T11" fmla="*/ 99 h 254"/>
                <a:gd name="T12" fmla="*/ 127 w 310"/>
                <a:gd name="T13" fmla="*/ 85 h 254"/>
                <a:gd name="T14" fmla="*/ 143 w 310"/>
                <a:gd name="T15" fmla="*/ 101 h 254"/>
                <a:gd name="T16" fmla="*/ 149 w 310"/>
                <a:gd name="T17" fmla="*/ 127 h 254"/>
                <a:gd name="T18" fmla="*/ 115 w 310"/>
                <a:gd name="T19" fmla="*/ 151 h 254"/>
                <a:gd name="T20" fmla="*/ 89 w 310"/>
                <a:gd name="T21" fmla="*/ 173 h 254"/>
                <a:gd name="T22" fmla="*/ 69 w 310"/>
                <a:gd name="T23" fmla="*/ 169 h 254"/>
                <a:gd name="T24" fmla="*/ 57 w 310"/>
                <a:gd name="T25" fmla="*/ 165 h 254"/>
                <a:gd name="T26" fmla="*/ 43 w 310"/>
                <a:gd name="T27" fmla="*/ 187 h 254"/>
                <a:gd name="T28" fmla="*/ 39 w 310"/>
                <a:gd name="T29" fmla="*/ 199 h 254"/>
                <a:gd name="T30" fmla="*/ 73 w 310"/>
                <a:gd name="T31" fmla="*/ 205 h 254"/>
                <a:gd name="T32" fmla="*/ 95 w 310"/>
                <a:gd name="T33" fmla="*/ 203 h 254"/>
                <a:gd name="T34" fmla="*/ 115 w 310"/>
                <a:gd name="T35" fmla="*/ 231 h 254"/>
                <a:gd name="T36" fmla="*/ 127 w 310"/>
                <a:gd name="T37" fmla="*/ 235 h 254"/>
                <a:gd name="T38" fmla="*/ 139 w 310"/>
                <a:gd name="T39" fmla="*/ 239 h 254"/>
                <a:gd name="T40" fmla="*/ 155 w 310"/>
                <a:gd name="T41" fmla="*/ 251 h 254"/>
                <a:gd name="T42" fmla="*/ 181 w 310"/>
                <a:gd name="T43" fmla="*/ 237 h 254"/>
                <a:gd name="T44" fmla="*/ 203 w 310"/>
                <a:gd name="T45" fmla="*/ 235 h 254"/>
                <a:gd name="T46" fmla="*/ 229 w 310"/>
                <a:gd name="T47" fmla="*/ 213 h 254"/>
                <a:gd name="T48" fmla="*/ 225 w 310"/>
                <a:gd name="T49" fmla="*/ 185 h 254"/>
                <a:gd name="T50" fmla="*/ 217 w 310"/>
                <a:gd name="T51" fmla="*/ 173 h 254"/>
                <a:gd name="T52" fmla="*/ 233 w 310"/>
                <a:gd name="T53" fmla="*/ 167 h 254"/>
                <a:gd name="T54" fmla="*/ 245 w 310"/>
                <a:gd name="T55" fmla="*/ 183 h 254"/>
                <a:gd name="T56" fmla="*/ 247 w 310"/>
                <a:gd name="T57" fmla="*/ 197 h 254"/>
                <a:gd name="T58" fmla="*/ 261 w 310"/>
                <a:gd name="T59" fmla="*/ 193 h 254"/>
                <a:gd name="T60" fmla="*/ 303 w 310"/>
                <a:gd name="T61" fmla="*/ 169 h 254"/>
                <a:gd name="T62" fmla="*/ 293 w 310"/>
                <a:gd name="T63" fmla="*/ 147 h 254"/>
                <a:gd name="T64" fmla="*/ 259 w 310"/>
                <a:gd name="T65" fmla="*/ 123 h 254"/>
                <a:gd name="T66" fmla="*/ 265 w 310"/>
                <a:gd name="T67" fmla="*/ 107 h 254"/>
                <a:gd name="T68" fmla="*/ 277 w 310"/>
                <a:gd name="T69" fmla="*/ 103 h 254"/>
                <a:gd name="T70" fmla="*/ 253 w 310"/>
                <a:gd name="T71" fmla="*/ 63 h 254"/>
                <a:gd name="T72" fmla="*/ 233 w 310"/>
                <a:gd name="T73" fmla="*/ 59 h 254"/>
                <a:gd name="T74" fmla="*/ 221 w 310"/>
                <a:gd name="T75" fmla="*/ 55 h 254"/>
                <a:gd name="T76" fmla="*/ 201 w 310"/>
                <a:gd name="T77" fmla="*/ 33 h 254"/>
                <a:gd name="T78" fmla="*/ 155 w 310"/>
                <a:gd name="T79" fmla="*/ 45 h 254"/>
                <a:gd name="T80" fmla="*/ 167 w 310"/>
                <a:gd name="T81" fmla="*/ 25 h 254"/>
                <a:gd name="T82" fmla="*/ 139 w 310"/>
                <a:gd name="T83" fmla="*/ 17 h 254"/>
                <a:gd name="T84" fmla="*/ 119 w 310"/>
                <a:gd name="T85" fmla="*/ 19 h 254"/>
                <a:gd name="T86" fmla="*/ 67 w 310"/>
                <a:gd name="T87" fmla="*/ 9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10" h="254">
                  <a:moveTo>
                    <a:pt x="67" y="9"/>
                  </a:moveTo>
                  <a:cubicBezTo>
                    <a:pt x="63" y="15"/>
                    <a:pt x="51" y="23"/>
                    <a:pt x="51" y="23"/>
                  </a:cubicBezTo>
                  <a:cubicBezTo>
                    <a:pt x="43" y="34"/>
                    <a:pt x="33" y="35"/>
                    <a:pt x="21" y="39"/>
                  </a:cubicBezTo>
                  <a:cubicBezTo>
                    <a:pt x="0" y="71"/>
                    <a:pt x="30" y="74"/>
                    <a:pt x="53" y="77"/>
                  </a:cubicBezTo>
                  <a:cubicBezTo>
                    <a:pt x="61" y="89"/>
                    <a:pt x="63" y="87"/>
                    <a:pt x="79" y="85"/>
                  </a:cubicBezTo>
                  <a:cubicBezTo>
                    <a:pt x="88" y="88"/>
                    <a:pt x="93" y="96"/>
                    <a:pt x="103" y="99"/>
                  </a:cubicBezTo>
                  <a:cubicBezTo>
                    <a:pt x="117" y="96"/>
                    <a:pt x="116" y="89"/>
                    <a:pt x="127" y="85"/>
                  </a:cubicBezTo>
                  <a:cubicBezTo>
                    <a:pt x="134" y="90"/>
                    <a:pt x="138" y="94"/>
                    <a:pt x="143" y="101"/>
                  </a:cubicBezTo>
                  <a:cubicBezTo>
                    <a:pt x="140" y="116"/>
                    <a:pt x="134" y="117"/>
                    <a:pt x="149" y="127"/>
                  </a:cubicBezTo>
                  <a:cubicBezTo>
                    <a:pt x="161" y="144"/>
                    <a:pt x="126" y="147"/>
                    <a:pt x="115" y="151"/>
                  </a:cubicBezTo>
                  <a:cubicBezTo>
                    <a:pt x="109" y="160"/>
                    <a:pt x="100" y="169"/>
                    <a:pt x="89" y="173"/>
                  </a:cubicBezTo>
                  <a:cubicBezTo>
                    <a:pt x="81" y="172"/>
                    <a:pt x="76" y="171"/>
                    <a:pt x="69" y="169"/>
                  </a:cubicBezTo>
                  <a:cubicBezTo>
                    <a:pt x="65" y="168"/>
                    <a:pt x="57" y="165"/>
                    <a:pt x="57" y="165"/>
                  </a:cubicBezTo>
                  <a:cubicBezTo>
                    <a:pt x="46" y="169"/>
                    <a:pt x="46" y="177"/>
                    <a:pt x="43" y="187"/>
                  </a:cubicBezTo>
                  <a:cubicBezTo>
                    <a:pt x="42" y="191"/>
                    <a:pt x="39" y="199"/>
                    <a:pt x="39" y="199"/>
                  </a:cubicBezTo>
                  <a:cubicBezTo>
                    <a:pt x="50" y="203"/>
                    <a:pt x="61" y="204"/>
                    <a:pt x="73" y="205"/>
                  </a:cubicBezTo>
                  <a:cubicBezTo>
                    <a:pt x="82" y="203"/>
                    <a:pt x="86" y="201"/>
                    <a:pt x="95" y="203"/>
                  </a:cubicBezTo>
                  <a:cubicBezTo>
                    <a:pt x="107" y="211"/>
                    <a:pt x="111" y="218"/>
                    <a:pt x="115" y="231"/>
                  </a:cubicBezTo>
                  <a:cubicBezTo>
                    <a:pt x="116" y="235"/>
                    <a:pt x="123" y="234"/>
                    <a:pt x="127" y="235"/>
                  </a:cubicBezTo>
                  <a:cubicBezTo>
                    <a:pt x="131" y="236"/>
                    <a:pt x="139" y="239"/>
                    <a:pt x="139" y="239"/>
                  </a:cubicBezTo>
                  <a:cubicBezTo>
                    <a:pt x="144" y="246"/>
                    <a:pt x="147" y="248"/>
                    <a:pt x="155" y="251"/>
                  </a:cubicBezTo>
                  <a:cubicBezTo>
                    <a:pt x="169" y="250"/>
                    <a:pt x="187" y="254"/>
                    <a:pt x="181" y="237"/>
                  </a:cubicBezTo>
                  <a:cubicBezTo>
                    <a:pt x="184" y="220"/>
                    <a:pt x="192" y="228"/>
                    <a:pt x="203" y="235"/>
                  </a:cubicBezTo>
                  <a:cubicBezTo>
                    <a:pt x="224" y="233"/>
                    <a:pt x="224" y="232"/>
                    <a:pt x="229" y="213"/>
                  </a:cubicBezTo>
                  <a:cubicBezTo>
                    <a:pt x="229" y="211"/>
                    <a:pt x="229" y="192"/>
                    <a:pt x="225" y="185"/>
                  </a:cubicBezTo>
                  <a:cubicBezTo>
                    <a:pt x="223" y="181"/>
                    <a:pt x="217" y="173"/>
                    <a:pt x="217" y="173"/>
                  </a:cubicBezTo>
                  <a:cubicBezTo>
                    <a:pt x="220" y="163"/>
                    <a:pt x="224" y="165"/>
                    <a:pt x="233" y="167"/>
                  </a:cubicBezTo>
                  <a:cubicBezTo>
                    <a:pt x="240" y="172"/>
                    <a:pt x="242" y="175"/>
                    <a:pt x="245" y="183"/>
                  </a:cubicBezTo>
                  <a:cubicBezTo>
                    <a:pt x="246" y="188"/>
                    <a:pt x="244" y="193"/>
                    <a:pt x="247" y="197"/>
                  </a:cubicBezTo>
                  <a:cubicBezTo>
                    <a:pt x="250" y="201"/>
                    <a:pt x="256" y="194"/>
                    <a:pt x="261" y="193"/>
                  </a:cubicBezTo>
                  <a:cubicBezTo>
                    <a:pt x="276" y="188"/>
                    <a:pt x="290" y="178"/>
                    <a:pt x="303" y="169"/>
                  </a:cubicBezTo>
                  <a:cubicBezTo>
                    <a:pt x="310" y="158"/>
                    <a:pt x="302" y="153"/>
                    <a:pt x="293" y="147"/>
                  </a:cubicBezTo>
                  <a:cubicBezTo>
                    <a:pt x="281" y="129"/>
                    <a:pt x="283" y="126"/>
                    <a:pt x="259" y="123"/>
                  </a:cubicBezTo>
                  <a:cubicBezTo>
                    <a:pt x="256" y="115"/>
                    <a:pt x="257" y="111"/>
                    <a:pt x="265" y="107"/>
                  </a:cubicBezTo>
                  <a:cubicBezTo>
                    <a:pt x="269" y="105"/>
                    <a:pt x="277" y="103"/>
                    <a:pt x="277" y="103"/>
                  </a:cubicBezTo>
                  <a:cubicBezTo>
                    <a:pt x="287" y="88"/>
                    <a:pt x="269" y="66"/>
                    <a:pt x="253" y="63"/>
                  </a:cubicBezTo>
                  <a:cubicBezTo>
                    <a:pt x="239" y="60"/>
                    <a:pt x="244" y="62"/>
                    <a:pt x="233" y="59"/>
                  </a:cubicBezTo>
                  <a:cubicBezTo>
                    <a:pt x="229" y="58"/>
                    <a:pt x="221" y="55"/>
                    <a:pt x="221" y="55"/>
                  </a:cubicBezTo>
                  <a:cubicBezTo>
                    <a:pt x="200" y="60"/>
                    <a:pt x="217" y="38"/>
                    <a:pt x="201" y="33"/>
                  </a:cubicBezTo>
                  <a:cubicBezTo>
                    <a:pt x="185" y="35"/>
                    <a:pt x="169" y="36"/>
                    <a:pt x="155" y="45"/>
                  </a:cubicBezTo>
                  <a:cubicBezTo>
                    <a:pt x="145" y="30"/>
                    <a:pt x="152" y="30"/>
                    <a:pt x="167" y="25"/>
                  </a:cubicBezTo>
                  <a:cubicBezTo>
                    <a:pt x="163" y="10"/>
                    <a:pt x="155" y="15"/>
                    <a:pt x="139" y="17"/>
                  </a:cubicBezTo>
                  <a:cubicBezTo>
                    <a:pt x="131" y="20"/>
                    <a:pt x="127" y="22"/>
                    <a:pt x="119" y="19"/>
                  </a:cubicBezTo>
                  <a:cubicBezTo>
                    <a:pt x="106" y="0"/>
                    <a:pt x="74" y="29"/>
                    <a:pt x="67"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7" name="Freeform 15"/>
            <p:cNvSpPr>
              <a:spLocks/>
            </p:cNvSpPr>
            <p:nvPr/>
          </p:nvSpPr>
          <p:spPr bwMode="invGray">
            <a:xfrm>
              <a:off x="1709" y="1987"/>
              <a:ext cx="44" cy="37"/>
            </a:xfrm>
            <a:custGeom>
              <a:avLst/>
              <a:gdLst>
                <a:gd name="T0" fmla="*/ 26 w 59"/>
                <a:gd name="T1" fmla="*/ 0 h 50"/>
                <a:gd name="T2" fmla="*/ 0 w 59"/>
                <a:gd name="T3" fmla="*/ 10 h 50"/>
                <a:gd name="T4" fmla="*/ 30 w 59"/>
                <a:gd name="T5" fmla="*/ 40 h 50"/>
                <a:gd name="T6" fmla="*/ 48 w 59"/>
                <a:gd name="T7" fmla="*/ 50 h 50"/>
                <a:gd name="T8" fmla="*/ 58 w 59"/>
                <a:gd name="T9" fmla="*/ 28 h 50"/>
                <a:gd name="T10" fmla="*/ 44 w 59"/>
                <a:gd name="T11" fmla="*/ 8 h 50"/>
                <a:gd name="T12" fmla="*/ 26 w 59"/>
                <a:gd name="T13" fmla="*/ 0 h 50"/>
              </a:gdLst>
              <a:ahLst/>
              <a:cxnLst>
                <a:cxn ang="0">
                  <a:pos x="T0" y="T1"/>
                </a:cxn>
                <a:cxn ang="0">
                  <a:pos x="T2" y="T3"/>
                </a:cxn>
                <a:cxn ang="0">
                  <a:pos x="T4" y="T5"/>
                </a:cxn>
                <a:cxn ang="0">
                  <a:pos x="T6" y="T7"/>
                </a:cxn>
                <a:cxn ang="0">
                  <a:pos x="T8" y="T9"/>
                </a:cxn>
                <a:cxn ang="0">
                  <a:pos x="T10" y="T11"/>
                </a:cxn>
                <a:cxn ang="0">
                  <a:pos x="T12" y="T13"/>
                </a:cxn>
              </a:cxnLst>
              <a:rect l="0" t="0" r="r" b="b"/>
              <a:pathLst>
                <a:path w="59" h="50">
                  <a:moveTo>
                    <a:pt x="26" y="0"/>
                  </a:moveTo>
                  <a:cubicBezTo>
                    <a:pt x="13" y="2"/>
                    <a:pt x="7" y="0"/>
                    <a:pt x="0" y="10"/>
                  </a:cubicBezTo>
                  <a:cubicBezTo>
                    <a:pt x="4" y="22"/>
                    <a:pt x="18" y="36"/>
                    <a:pt x="30" y="40"/>
                  </a:cubicBezTo>
                  <a:cubicBezTo>
                    <a:pt x="37" y="42"/>
                    <a:pt x="48" y="50"/>
                    <a:pt x="48" y="50"/>
                  </a:cubicBezTo>
                  <a:cubicBezTo>
                    <a:pt x="57" y="44"/>
                    <a:pt x="55" y="37"/>
                    <a:pt x="58" y="28"/>
                  </a:cubicBezTo>
                  <a:cubicBezTo>
                    <a:pt x="55" y="11"/>
                    <a:pt x="59" y="18"/>
                    <a:pt x="44" y="8"/>
                  </a:cubicBezTo>
                  <a:cubicBezTo>
                    <a:pt x="42" y="6"/>
                    <a:pt x="26" y="5"/>
                    <a:pt x="2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8" name="Freeform 16"/>
            <p:cNvSpPr>
              <a:spLocks/>
            </p:cNvSpPr>
            <p:nvPr/>
          </p:nvSpPr>
          <p:spPr bwMode="invGray">
            <a:xfrm>
              <a:off x="1625" y="2057"/>
              <a:ext cx="65" cy="42"/>
            </a:xfrm>
            <a:custGeom>
              <a:avLst/>
              <a:gdLst>
                <a:gd name="T0" fmla="*/ 44 w 86"/>
                <a:gd name="T1" fmla="*/ 7 h 57"/>
                <a:gd name="T2" fmla="*/ 24 w 86"/>
                <a:gd name="T3" fmla="*/ 25 h 57"/>
                <a:gd name="T4" fmla="*/ 4 w 86"/>
                <a:gd name="T5" fmla="*/ 27 h 57"/>
                <a:gd name="T6" fmla="*/ 16 w 86"/>
                <a:gd name="T7" fmla="*/ 57 h 57"/>
                <a:gd name="T8" fmla="*/ 74 w 86"/>
                <a:gd name="T9" fmla="*/ 35 h 57"/>
                <a:gd name="T10" fmla="*/ 86 w 86"/>
                <a:gd name="T11" fmla="*/ 17 h 57"/>
                <a:gd name="T12" fmla="*/ 56 w 86"/>
                <a:gd name="T13" fmla="*/ 7 h 57"/>
                <a:gd name="T14" fmla="*/ 44 w 86"/>
                <a:gd name="T15" fmla="*/ 7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57">
                  <a:moveTo>
                    <a:pt x="44" y="7"/>
                  </a:moveTo>
                  <a:cubicBezTo>
                    <a:pt x="39" y="14"/>
                    <a:pt x="31" y="20"/>
                    <a:pt x="24" y="25"/>
                  </a:cubicBezTo>
                  <a:cubicBezTo>
                    <a:pt x="16" y="19"/>
                    <a:pt x="12" y="22"/>
                    <a:pt x="4" y="27"/>
                  </a:cubicBezTo>
                  <a:cubicBezTo>
                    <a:pt x="0" y="38"/>
                    <a:pt x="4" y="53"/>
                    <a:pt x="16" y="57"/>
                  </a:cubicBezTo>
                  <a:cubicBezTo>
                    <a:pt x="33" y="51"/>
                    <a:pt x="60" y="45"/>
                    <a:pt x="74" y="35"/>
                  </a:cubicBezTo>
                  <a:cubicBezTo>
                    <a:pt x="78" y="29"/>
                    <a:pt x="86" y="17"/>
                    <a:pt x="86" y="17"/>
                  </a:cubicBezTo>
                  <a:cubicBezTo>
                    <a:pt x="80" y="0"/>
                    <a:pt x="74" y="5"/>
                    <a:pt x="56" y="7"/>
                  </a:cubicBezTo>
                  <a:cubicBezTo>
                    <a:pt x="43" y="11"/>
                    <a:pt x="44" y="15"/>
                    <a:pt x="44"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9" name="Freeform 17"/>
            <p:cNvSpPr>
              <a:spLocks/>
            </p:cNvSpPr>
            <p:nvPr/>
          </p:nvSpPr>
          <p:spPr bwMode="invGray">
            <a:xfrm>
              <a:off x="1693" y="2065"/>
              <a:ext cx="54" cy="25"/>
            </a:xfrm>
            <a:custGeom>
              <a:avLst/>
              <a:gdLst>
                <a:gd name="T0" fmla="*/ 40 w 73"/>
                <a:gd name="T1" fmla="*/ 0 h 34"/>
                <a:gd name="T2" fmla="*/ 10 w 73"/>
                <a:gd name="T3" fmla="*/ 16 h 34"/>
                <a:gd name="T4" fmla="*/ 24 w 73"/>
                <a:gd name="T5" fmla="*/ 34 h 34"/>
                <a:gd name="T6" fmla="*/ 52 w 73"/>
                <a:gd name="T7" fmla="*/ 28 h 34"/>
                <a:gd name="T8" fmla="*/ 64 w 73"/>
                <a:gd name="T9" fmla="*/ 20 h 34"/>
                <a:gd name="T10" fmla="*/ 40 w 73"/>
                <a:gd name="T11" fmla="*/ 0 h 34"/>
              </a:gdLst>
              <a:ahLst/>
              <a:cxnLst>
                <a:cxn ang="0">
                  <a:pos x="T0" y="T1"/>
                </a:cxn>
                <a:cxn ang="0">
                  <a:pos x="T2" y="T3"/>
                </a:cxn>
                <a:cxn ang="0">
                  <a:pos x="T4" y="T5"/>
                </a:cxn>
                <a:cxn ang="0">
                  <a:pos x="T6" y="T7"/>
                </a:cxn>
                <a:cxn ang="0">
                  <a:pos x="T8" y="T9"/>
                </a:cxn>
                <a:cxn ang="0">
                  <a:pos x="T10" y="T11"/>
                </a:cxn>
              </a:cxnLst>
              <a:rect l="0" t="0" r="r" b="b"/>
              <a:pathLst>
                <a:path w="73" h="34">
                  <a:moveTo>
                    <a:pt x="40" y="0"/>
                  </a:moveTo>
                  <a:cubicBezTo>
                    <a:pt x="30" y="6"/>
                    <a:pt x="20" y="10"/>
                    <a:pt x="10" y="16"/>
                  </a:cubicBezTo>
                  <a:cubicBezTo>
                    <a:pt x="0" y="31"/>
                    <a:pt x="13" y="30"/>
                    <a:pt x="24" y="34"/>
                  </a:cubicBezTo>
                  <a:cubicBezTo>
                    <a:pt x="44" y="31"/>
                    <a:pt x="35" y="34"/>
                    <a:pt x="52" y="28"/>
                  </a:cubicBezTo>
                  <a:cubicBezTo>
                    <a:pt x="57" y="26"/>
                    <a:pt x="64" y="20"/>
                    <a:pt x="64" y="20"/>
                  </a:cubicBezTo>
                  <a:cubicBezTo>
                    <a:pt x="73" y="7"/>
                    <a:pt x="48" y="8"/>
                    <a:pt x="4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0" name="Freeform 18"/>
            <p:cNvSpPr>
              <a:spLocks/>
            </p:cNvSpPr>
            <p:nvPr/>
          </p:nvSpPr>
          <p:spPr bwMode="invGray">
            <a:xfrm>
              <a:off x="1664" y="2029"/>
              <a:ext cx="64" cy="34"/>
            </a:xfrm>
            <a:custGeom>
              <a:avLst/>
              <a:gdLst>
                <a:gd name="T0" fmla="*/ 58 w 85"/>
                <a:gd name="T1" fmla="*/ 10 h 45"/>
                <a:gd name="T2" fmla="*/ 28 w 85"/>
                <a:gd name="T3" fmla="*/ 4 h 45"/>
                <a:gd name="T4" fmla="*/ 0 w 85"/>
                <a:gd name="T5" fmla="*/ 18 h 45"/>
                <a:gd name="T6" fmla="*/ 40 w 85"/>
                <a:gd name="T7" fmla="*/ 32 h 45"/>
                <a:gd name="T8" fmla="*/ 64 w 85"/>
                <a:gd name="T9" fmla="*/ 40 h 45"/>
                <a:gd name="T10" fmla="*/ 84 w 85"/>
                <a:gd name="T11" fmla="*/ 18 h 45"/>
                <a:gd name="T12" fmla="*/ 82 w 85"/>
                <a:gd name="T13" fmla="*/ 6 h 45"/>
                <a:gd name="T14" fmla="*/ 64 w 85"/>
                <a:gd name="T15" fmla="*/ 0 h 45"/>
                <a:gd name="T16" fmla="*/ 58 w 85"/>
                <a:gd name="T17" fmla="*/ 1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45">
                  <a:moveTo>
                    <a:pt x="58" y="10"/>
                  </a:moveTo>
                  <a:cubicBezTo>
                    <a:pt x="39" y="16"/>
                    <a:pt x="45" y="10"/>
                    <a:pt x="28" y="4"/>
                  </a:cubicBezTo>
                  <a:cubicBezTo>
                    <a:pt x="7" y="6"/>
                    <a:pt x="5" y="2"/>
                    <a:pt x="0" y="18"/>
                  </a:cubicBezTo>
                  <a:cubicBezTo>
                    <a:pt x="5" y="34"/>
                    <a:pt x="26" y="31"/>
                    <a:pt x="40" y="32"/>
                  </a:cubicBezTo>
                  <a:cubicBezTo>
                    <a:pt x="50" y="42"/>
                    <a:pt x="49" y="45"/>
                    <a:pt x="64" y="40"/>
                  </a:cubicBezTo>
                  <a:cubicBezTo>
                    <a:pt x="69" y="32"/>
                    <a:pt x="77" y="25"/>
                    <a:pt x="84" y="18"/>
                  </a:cubicBezTo>
                  <a:cubicBezTo>
                    <a:pt x="83" y="14"/>
                    <a:pt x="85" y="9"/>
                    <a:pt x="82" y="6"/>
                  </a:cubicBezTo>
                  <a:cubicBezTo>
                    <a:pt x="78" y="1"/>
                    <a:pt x="64" y="0"/>
                    <a:pt x="64" y="0"/>
                  </a:cubicBezTo>
                  <a:cubicBezTo>
                    <a:pt x="56" y="3"/>
                    <a:pt x="47" y="21"/>
                    <a:pt x="58"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1" name="Freeform 19"/>
            <p:cNvSpPr>
              <a:spLocks/>
            </p:cNvSpPr>
            <p:nvPr/>
          </p:nvSpPr>
          <p:spPr bwMode="invGray">
            <a:xfrm>
              <a:off x="1637" y="1997"/>
              <a:ext cx="44" cy="24"/>
            </a:xfrm>
            <a:custGeom>
              <a:avLst/>
              <a:gdLst>
                <a:gd name="T0" fmla="*/ 16 w 58"/>
                <a:gd name="T1" fmla="*/ 4 h 31"/>
                <a:gd name="T2" fmla="*/ 0 w 58"/>
                <a:gd name="T3" fmla="*/ 18 h 31"/>
                <a:gd name="T4" fmla="*/ 20 w 58"/>
                <a:gd name="T5" fmla="*/ 28 h 31"/>
                <a:gd name="T6" fmla="*/ 28 w 58"/>
                <a:gd name="T7" fmla="*/ 20 h 31"/>
                <a:gd name="T8" fmla="*/ 52 w 58"/>
                <a:gd name="T9" fmla="*/ 12 h 31"/>
                <a:gd name="T10" fmla="*/ 44 w 58"/>
                <a:gd name="T11" fmla="*/ 0 h 31"/>
                <a:gd name="T12" fmla="*/ 16 w 58"/>
                <a:gd name="T13" fmla="*/ 4 h 31"/>
              </a:gdLst>
              <a:ahLst/>
              <a:cxnLst>
                <a:cxn ang="0">
                  <a:pos x="T0" y="T1"/>
                </a:cxn>
                <a:cxn ang="0">
                  <a:pos x="T2" y="T3"/>
                </a:cxn>
                <a:cxn ang="0">
                  <a:pos x="T4" y="T5"/>
                </a:cxn>
                <a:cxn ang="0">
                  <a:pos x="T6" y="T7"/>
                </a:cxn>
                <a:cxn ang="0">
                  <a:pos x="T8" y="T9"/>
                </a:cxn>
                <a:cxn ang="0">
                  <a:pos x="T10" y="T11"/>
                </a:cxn>
                <a:cxn ang="0">
                  <a:pos x="T12" y="T13"/>
                </a:cxn>
              </a:cxnLst>
              <a:rect l="0" t="0" r="r" b="b"/>
              <a:pathLst>
                <a:path w="58" h="31">
                  <a:moveTo>
                    <a:pt x="16" y="4"/>
                  </a:moveTo>
                  <a:cubicBezTo>
                    <a:pt x="2" y="13"/>
                    <a:pt x="7" y="8"/>
                    <a:pt x="0" y="18"/>
                  </a:cubicBezTo>
                  <a:cubicBezTo>
                    <a:pt x="5" y="26"/>
                    <a:pt x="11" y="25"/>
                    <a:pt x="20" y="28"/>
                  </a:cubicBezTo>
                  <a:cubicBezTo>
                    <a:pt x="36" y="23"/>
                    <a:pt x="17" y="31"/>
                    <a:pt x="28" y="20"/>
                  </a:cubicBezTo>
                  <a:cubicBezTo>
                    <a:pt x="33" y="15"/>
                    <a:pt x="46" y="13"/>
                    <a:pt x="52" y="12"/>
                  </a:cubicBezTo>
                  <a:cubicBezTo>
                    <a:pt x="58" y="3"/>
                    <a:pt x="53" y="3"/>
                    <a:pt x="44" y="0"/>
                  </a:cubicBezTo>
                  <a:cubicBezTo>
                    <a:pt x="38" y="1"/>
                    <a:pt x="20" y="8"/>
                    <a:pt x="16"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2" name="Freeform 20"/>
            <p:cNvSpPr>
              <a:spLocks/>
            </p:cNvSpPr>
            <p:nvPr/>
          </p:nvSpPr>
          <p:spPr bwMode="invGray">
            <a:xfrm>
              <a:off x="1751" y="2000"/>
              <a:ext cx="114" cy="77"/>
            </a:xfrm>
            <a:custGeom>
              <a:avLst/>
              <a:gdLst>
                <a:gd name="T0" fmla="*/ 38 w 152"/>
                <a:gd name="T1" fmla="*/ 0 h 102"/>
                <a:gd name="T2" fmla="*/ 14 w 152"/>
                <a:gd name="T3" fmla="*/ 6 h 102"/>
                <a:gd name="T4" fmla="*/ 4 w 152"/>
                <a:gd name="T5" fmla="*/ 38 h 102"/>
                <a:gd name="T6" fmla="*/ 12 w 152"/>
                <a:gd name="T7" fmla="*/ 56 h 102"/>
                <a:gd name="T8" fmla="*/ 0 w 152"/>
                <a:gd name="T9" fmla="*/ 72 h 102"/>
                <a:gd name="T10" fmla="*/ 56 w 152"/>
                <a:gd name="T11" fmla="*/ 86 h 102"/>
                <a:gd name="T12" fmla="*/ 82 w 152"/>
                <a:gd name="T13" fmla="*/ 92 h 102"/>
                <a:gd name="T14" fmla="*/ 152 w 152"/>
                <a:gd name="T15" fmla="*/ 86 h 102"/>
                <a:gd name="T16" fmla="*/ 76 w 152"/>
                <a:gd name="T17" fmla="*/ 70 h 102"/>
                <a:gd name="T18" fmla="*/ 54 w 152"/>
                <a:gd name="T19" fmla="*/ 62 h 102"/>
                <a:gd name="T20" fmla="*/ 44 w 152"/>
                <a:gd name="T21" fmla="*/ 52 h 102"/>
                <a:gd name="T22" fmla="*/ 50 w 152"/>
                <a:gd name="T23" fmla="*/ 34 h 102"/>
                <a:gd name="T24" fmla="*/ 38 w 152"/>
                <a:gd name="T25" fmla="*/ 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2" h="102">
                  <a:moveTo>
                    <a:pt x="38" y="0"/>
                  </a:moveTo>
                  <a:cubicBezTo>
                    <a:pt x="22" y="5"/>
                    <a:pt x="30" y="3"/>
                    <a:pt x="14" y="6"/>
                  </a:cubicBezTo>
                  <a:cubicBezTo>
                    <a:pt x="18" y="22"/>
                    <a:pt x="22" y="32"/>
                    <a:pt x="4" y="38"/>
                  </a:cubicBezTo>
                  <a:cubicBezTo>
                    <a:pt x="1" y="47"/>
                    <a:pt x="7" y="49"/>
                    <a:pt x="12" y="56"/>
                  </a:cubicBezTo>
                  <a:cubicBezTo>
                    <a:pt x="10" y="65"/>
                    <a:pt x="9" y="69"/>
                    <a:pt x="0" y="72"/>
                  </a:cubicBezTo>
                  <a:cubicBezTo>
                    <a:pt x="5" y="88"/>
                    <a:pt x="45" y="85"/>
                    <a:pt x="56" y="86"/>
                  </a:cubicBezTo>
                  <a:cubicBezTo>
                    <a:pt x="72" y="97"/>
                    <a:pt x="63" y="95"/>
                    <a:pt x="82" y="92"/>
                  </a:cubicBezTo>
                  <a:cubicBezTo>
                    <a:pt x="86" y="92"/>
                    <a:pt x="147" y="102"/>
                    <a:pt x="152" y="86"/>
                  </a:cubicBezTo>
                  <a:cubicBezTo>
                    <a:pt x="123" y="66"/>
                    <a:pt x="128" y="72"/>
                    <a:pt x="76" y="70"/>
                  </a:cubicBezTo>
                  <a:cubicBezTo>
                    <a:pt x="62" y="56"/>
                    <a:pt x="81" y="73"/>
                    <a:pt x="54" y="62"/>
                  </a:cubicBezTo>
                  <a:cubicBezTo>
                    <a:pt x="50" y="60"/>
                    <a:pt x="48" y="55"/>
                    <a:pt x="44" y="52"/>
                  </a:cubicBezTo>
                  <a:cubicBezTo>
                    <a:pt x="41" y="43"/>
                    <a:pt x="42" y="39"/>
                    <a:pt x="50" y="34"/>
                  </a:cubicBezTo>
                  <a:cubicBezTo>
                    <a:pt x="52" y="27"/>
                    <a:pt x="42" y="9"/>
                    <a:pt x="3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3" name="Freeform 21"/>
            <p:cNvSpPr>
              <a:spLocks/>
            </p:cNvSpPr>
            <p:nvPr/>
          </p:nvSpPr>
          <p:spPr bwMode="invGray">
            <a:xfrm>
              <a:off x="664" y="2245"/>
              <a:ext cx="25" cy="15"/>
            </a:xfrm>
            <a:custGeom>
              <a:avLst/>
              <a:gdLst>
                <a:gd name="T0" fmla="*/ 34 w 34"/>
                <a:gd name="T1" fmla="*/ 0 h 20"/>
                <a:gd name="T2" fmla="*/ 24 w 34"/>
                <a:gd name="T3" fmla="*/ 20 h 20"/>
                <a:gd name="T4" fmla="*/ 4 w 34"/>
                <a:gd name="T5" fmla="*/ 18 h 20"/>
                <a:gd name="T6" fmla="*/ 4 w 34"/>
                <a:gd name="T7" fmla="*/ 6 h 20"/>
                <a:gd name="T8" fmla="*/ 34 w 34"/>
                <a:gd name="T9" fmla="*/ 0 h 20"/>
              </a:gdLst>
              <a:ahLst/>
              <a:cxnLst>
                <a:cxn ang="0">
                  <a:pos x="T0" y="T1"/>
                </a:cxn>
                <a:cxn ang="0">
                  <a:pos x="T2" y="T3"/>
                </a:cxn>
                <a:cxn ang="0">
                  <a:pos x="T4" y="T5"/>
                </a:cxn>
                <a:cxn ang="0">
                  <a:pos x="T6" y="T7"/>
                </a:cxn>
                <a:cxn ang="0">
                  <a:pos x="T8" y="T9"/>
                </a:cxn>
              </a:cxnLst>
              <a:rect l="0" t="0" r="r" b="b"/>
              <a:pathLst>
                <a:path w="34" h="20">
                  <a:moveTo>
                    <a:pt x="34" y="0"/>
                  </a:moveTo>
                  <a:cubicBezTo>
                    <a:pt x="32" y="10"/>
                    <a:pt x="34" y="17"/>
                    <a:pt x="24" y="20"/>
                  </a:cubicBezTo>
                  <a:cubicBezTo>
                    <a:pt x="17" y="19"/>
                    <a:pt x="10" y="20"/>
                    <a:pt x="4" y="18"/>
                  </a:cubicBezTo>
                  <a:cubicBezTo>
                    <a:pt x="0" y="17"/>
                    <a:pt x="2" y="7"/>
                    <a:pt x="4" y="6"/>
                  </a:cubicBezTo>
                  <a:cubicBezTo>
                    <a:pt x="12" y="0"/>
                    <a:pt x="24" y="0"/>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4" name="Freeform 22"/>
            <p:cNvSpPr>
              <a:spLocks/>
            </p:cNvSpPr>
            <p:nvPr/>
          </p:nvSpPr>
          <p:spPr bwMode="invGray">
            <a:xfrm>
              <a:off x="1421" y="2756"/>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5" name="Freeform 23"/>
            <p:cNvSpPr>
              <a:spLocks/>
            </p:cNvSpPr>
            <p:nvPr/>
          </p:nvSpPr>
          <p:spPr bwMode="invGray">
            <a:xfrm>
              <a:off x="1424" y="2781"/>
              <a:ext cx="16"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6" name="Freeform 24"/>
            <p:cNvSpPr>
              <a:spLocks/>
            </p:cNvSpPr>
            <p:nvPr/>
          </p:nvSpPr>
          <p:spPr bwMode="invGray">
            <a:xfrm>
              <a:off x="1628" y="2913"/>
              <a:ext cx="15" cy="12"/>
            </a:xfrm>
            <a:custGeom>
              <a:avLst/>
              <a:gdLst>
                <a:gd name="T0" fmla="*/ 3 w 21"/>
                <a:gd name="T1" fmla="*/ 0 h 16"/>
                <a:gd name="T2" fmla="*/ 13 w 21"/>
                <a:gd name="T3" fmla="*/ 16 h 16"/>
                <a:gd name="T4" fmla="*/ 3 w 21"/>
                <a:gd name="T5" fmla="*/ 0 h 16"/>
              </a:gdLst>
              <a:ahLst/>
              <a:cxnLst>
                <a:cxn ang="0">
                  <a:pos x="T0" y="T1"/>
                </a:cxn>
                <a:cxn ang="0">
                  <a:pos x="T2" y="T3"/>
                </a:cxn>
                <a:cxn ang="0">
                  <a:pos x="T4" y="T5"/>
                </a:cxn>
              </a:cxnLst>
              <a:rect l="0" t="0" r="r" b="b"/>
              <a:pathLst>
                <a:path w="21" h="16">
                  <a:moveTo>
                    <a:pt x="3" y="0"/>
                  </a:moveTo>
                  <a:cubicBezTo>
                    <a:pt x="0" y="9"/>
                    <a:pt x="6" y="11"/>
                    <a:pt x="13" y="16"/>
                  </a:cubicBezTo>
                  <a:cubicBezTo>
                    <a:pt x="21" y="4"/>
                    <a:pt x="16" y="2"/>
                    <a:pt x="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7" name="Freeform 25"/>
            <p:cNvSpPr>
              <a:spLocks/>
            </p:cNvSpPr>
            <p:nvPr/>
          </p:nvSpPr>
          <p:spPr bwMode="invGray">
            <a:xfrm>
              <a:off x="1752" y="2429"/>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8" name="Freeform 26"/>
            <p:cNvSpPr>
              <a:spLocks/>
            </p:cNvSpPr>
            <p:nvPr/>
          </p:nvSpPr>
          <p:spPr bwMode="invGray">
            <a:xfrm>
              <a:off x="1652" y="2224"/>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29" name="Freeform 27"/>
            <p:cNvSpPr>
              <a:spLocks/>
            </p:cNvSpPr>
            <p:nvPr/>
          </p:nvSpPr>
          <p:spPr bwMode="invGray">
            <a:xfrm>
              <a:off x="1717" y="2045"/>
              <a:ext cx="39"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0" name="Freeform 28"/>
            <p:cNvSpPr>
              <a:spLocks/>
            </p:cNvSpPr>
            <p:nvPr/>
          </p:nvSpPr>
          <p:spPr bwMode="invGray">
            <a:xfrm>
              <a:off x="1780" y="2153"/>
              <a:ext cx="38" cy="18"/>
            </a:xfrm>
            <a:custGeom>
              <a:avLst/>
              <a:gdLst>
                <a:gd name="T0" fmla="*/ 13 w 51"/>
                <a:gd name="T1" fmla="*/ 0 h 24"/>
                <a:gd name="T2" fmla="*/ 7 w 51"/>
                <a:gd name="T3" fmla="*/ 18 h 24"/>
                <a:gd name="T4" fmla="*/ 27 w 51"/>
                <a:gd name="T5" fmla="*/ 24 h 24"/>
                <a:gd name="T6" fmla="*/ 33 w 51"/>
                <a:gd name="T7" fmla="*/ 4 h 24"/>
                <a:gd name="T8" fmla="*/ 13 w 51"/>
                <a:gd name="T9" fmla="*/ 0 h 24"/>
              </a:gdLst>
              <a:ahLst/>
              <a:cxnLst>
                <a:cxn ang="0">
                  <a:pos x="T0" y="T1"/>
                </a:cxn>
                <a:cxn ang="0">
                  <a:pos x="T2" y="T3"/>
                </a:cxn>
                <a:cxn ang="0">
                  <a:pos x="T4" y="T5"/>
                </a:cxn>
                <a:cxn ang="0">
                  <a:pos x="T6" y="T7"/>
                </a:cxn>
                <a:cxn ang="0">
                  <a:pos x="T8" y="T9"/>
                </a:cxn>
              </a:cxnLst>
              <a:rect l="0" t="0" r="r" b="b"/>
              <a:pathLst>
                <a:path w="51" h="24">
                  <a:moveTo>
                    <a:pt x="13" y="0"/>
                  </a:moveTo>
                  <a:cubicBezTo>
                    <a:pt x="12" y="2"/>
                    <a:pt x="0" y="12"/>
                    <a:pt x="7" y="18"/>
                  </a:cubicBezTo>
                  <a:cubicBezTo>
                    <a:pt x="12" y="22"/>
                    <a:pt x="27" y="24"/>
                    <a:pt x="27" y="24"/>
                  </a:cubicBezTo>
                  <a:cubicBezTo>
                    <a:pt x="44" y="22"/>
                    <a:pt x="51" y="16"/>
                    <a:pt x="33" y="4"/>
                  </a:cubicBezTo>
                  <a:cubicBezTo>
                    <a:pt x="29" y="1"/>
                    <a:pt x="14" y="0"/>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1" name="Freeform 29"/>
            <p:cNvSpPr>
              <a:spLocks/>
            </p:cNvSpPr>
            <p:nvPr/>
          </p:nvSpPr>
          <p:spPr bwMode="invGray">
            <a:xfrm>
              <a:off x="1796" y="1951"/>
              <a:ext cx="696" cy="346"/>
            </a:xfrm>
            <a:custGeom>
              <a:avLst/>
              <a:gdLst>
                <a:gd name="T0" fmla="*/ 28 w 929"/>
                <a:gd name="T1" fmla="*/ 56 h 462"/>
                <a:gd name="T2" fmla="*/ 6 w 929"/>
                <a:gd name="T3" fmla="*/ 92 h 462"/>
                <a:gd name="T4" fmla="*/ 36 w 929"/>
                <a:gd name="T5" fmla="*/ 100 h 462"/>
                <a:gd name="T6" fmla="*/ 16 w 929"/>
                <a:gd name="T7" fmla="*/ 116 h 462"/>
                <a:gd name="T8" fmla="*/ 104 w 929"/>
                <a:gd name="T9" fmla="*/ 136 h 462"/>
                <a:gd name="T10" fmla="*/ 142 w 929"/>
                <a:gd name="T11" fmla="*/ 130 h 462"/>
                <a:gd name="T12" fmla="*/ 250 w 929"/>
                <a:gd name="T13" fmla="*/ 78 h 462"/>
                <a:gd name="T14" fmla="*/ 300 w 929"/>
                <a:gd name="T15" fmla="*/ 66 h 462"/>
                <a:gd name="T16" fmla="*/ 324 w 929"/>
                <a:gd name="T17" fmla="*/ 80 h 462"/>
                <a:gd name="T18" fmla="*/ 272 w 929"/>
                <a:gd name="T19" fmla="*/ 88 h 462"/>
                <a:gd name="T20" fmla="*/ 242 w 929"/>
                <a:gd name="T21" fmla="*/ 112 h 462"/>
                <a:gd name="T22" fmla="*/ 254 w 929"/>
                <a:gd name="T23" fmla="*/ 120 h 462"/>
                <a:gd name="T24" fmla="*/ 260 w 929"/>
                <a:gd name="T25" fmla="*/ 158 h 462"/>
                <a:gd name="T26" fmla="*/ 350 w 929"/>
                <a:gd name="T27" fmla="*/ 192 h 462"/>
                <a:gd name="T28" fmla="*/ 336 w 929"/>
                <a:gd name="T29" fmla="*/ 210 h 462"/>
                <a:gd name="T30" fmla="*/ 368 w 929"/>
                <a:gd name="T31" fmla="*/ 246 h 462"/>
                <a:gd name="T32" fmla="*/ 348 w 929"/>
                <a:gd name="T33" fmla="*/ 266 h 462"/>
                <a:gd name="T34" fmla="*/ 324 w 929"/>
                <a:gd name="T35" fmla="*/ 294 h 462"/>
                <a:gd name="T36" fmla="*/ 294 w 929"/>
                <a:gd name="T37" fmla="*/ 324 h 462"/>
                <a:gd name="T38" fmla="*/ 292 w 929"/>
                <a:gd name="T39" fmla="*/ 420 h 462"/>
                <a:gd name="T40" fmla="*/ 332 w 929"/>
                <a:gd name="T41" fmla="*/ 446 h 462"/>
                <a:gd name="T42" fmla="*/ 388 w 929"/>
                <a:gd name="T43" fmla="*/ 448 h 462"/>
                <a:gd name="T44" fmla="*/ 412 w 929"/>
                <a:gd name="T45" fmla="*/ 422 h 462"/>
                <a:gd name="T46" fmla="*/ 506 w 929"/>
                <a:gd name="T47" fmla="*/ 356 h 462"/>
                <a:gd name="T48" fmla="*/ 572 w 929"/>
                <a:gd name="T49" fmla="*/ 334 h 462"/>
                <a:gd name="T50" fmla="*/ 646 w 929"/>
                <a:gd name="T51" fmla="*/ 308 h 462"/>
                <a:gd name="T52" fmla="*/ 720 w 929"/>
                <a:gd name="T53" fmla="*/ 290 h 462"/>
                <a:gd name="T54" fmla="*/ 762 w 929"/>
                <a:gd name="T55" fmla="*/ 260 h 462"/>
                <a:gd name="T56" fmla="*/ 800 w 929"/>
                <a:gd name="T57" fmla="*/ 200 h 462"/>
                <a:gd name="T58" fmla="*/ 802 w 929"/>
                <a:gd name="T59" fmla="*/ 154 h 462"/>
                <a:gd name="T60" fmla="*/ 802 w 929"/>
                <a:gd name="T61" fmla="*/ 124 h 462"/>
                <a:gd name="T62" fmla="*/ 832 w 929"/>
                <a:gd name="T63" fmla="*/ 90 h 462"/>
                <a:gd name="T64" fmla="*/ 876 w 929"/>
                <a:gd name="T65" fmla="*/ 94 h 462"/>
                <a:gd name="T66" fmla="*/ 922 w 929"/>
                <a:gd name="T67" fmla="*/ 52 h 462"/>
                <a:gd name="T68" fmla="*/ 888 w 929"/>
                <a:gd name="T69" fmla="*/ 56 h 462"/>
                <a:gd name="T70" fmla="*/ 848 w 929"/>
                <a:gd name="T71" fmla="*/ 46 h 462"/>
                <a:gd name="T72" fmla="*/ 794 w 929"/>
                <a:gd name="T73" fmla="*/ 22 h 462"/>
                <a:gd name="T74" fmla="*/ 642 w 929"/>
                <a:gd name="T75" fmla="*/ 26 h 462"/>
                <a:gd name="T76" fmla="*/ 584 w 929"/>
                <a:gd name="T77" fmla="*/ 38 h 462"/>
                <a:gd name="T78" fmla="*/ 556 w 929"/>
                <a:gd name="T79" fmla="*/ 38 h 462"/>
                <a:gd name="T80" fmla="*/ 516 w 929"/>
                <a:gd name="T81" fmla="*/ 54 h 462"/>
                <a:gd name="T82" fmla="*/ 478 w 929"/>
                <a:gd name="T83" fmla="*/ 30 h 462"/>
                <a:gd name="T84" fmla="*/ 432 w 929"/>
                <a:gd name="T85" fmla="*/ 40 h 462"/>
                <a:gd name="T86" fmla="*/ 366 w 929"/>
                <a:gd name="T87" fmla="*/ 52 h 462"/>
                <a:gd name="T88" fmla="*/ 410 w 929"/>
                <a:gd name="T89" fmla="*/ 38 h 462"/>
                <a:gd name="T90" fmla="*/ 352 w 929"/>
                <a:gd name="T91" fmla="*/ 8 h 462"/>
                <a:gd name="T92" fmla="*/ 334 w 929"/>
                <a:gd name="T93" fmla="*/ 2 h 462"/>
                <a:gd name="T94" fmla="*/ 314 w 929"/>
                <a:gd name="T95" fmla="*/ 8 h 462"/>
                <a:gd name="T96" fmla="*/ 240 w 929"/>
                <a:gd name="T97" fmla="*/ 16 h 462"/>
                <a:gd name="T98" fmla="*/ 160 w 929"/>
                <a:gd name="T99" fmla="*/ 28 h 462"/>
                <a:gd name="T100" fmla="*/ 108 w 929"/>
                <a:gd name="T101" fmla="*/ 26 h 462"/>
                <a:gd name="T102" fmla="*/ 114 w 929"/>
                <a:gd name="T103" fmla="*/ 68 h 462"/>
                <a:gd name="T104" fmla="*/ 104 w 929"/>
                <a:gd name="T105" fmla="*/ 52 h 462"/>
                <a:gd name="T106" fmla="*/ 60 w 929"/>
                <a:gd name="T107" fmla="*/ 42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29" h="462">
                  <a:moveTo>
                    <a:pt x="60" y="42"/>
                  </a:moveTo>
                  <a:cubicBezTo>
                    <a:pt x="40" y="45"/>
                    <a:pt x="42" y="46"/>
                    <a:pt x="28" y="56"/>
                  </a:cubicBezTo>
                  <a:cubicBezTo>
                    <a:pt x="26" y="74"/>
                    <a:pt x="27" y="75"/>
                    <a:pt x="10" y="78"/>
                  </a:cubicBezTo>
                  <a:cubicBezTo>
                    <a:pt x="4" y="82"/>
                    <a:pt x="0" y="82"/>
                    <a:pt x="6" y="92"/>
                  </a:cubicBezTo>
                  <a:cubicBezTo>
                    <a:pt x="10" y="98"/>
                    <a:pt x="21" y="96"/>
                    <a:pt x="28" y="98"/>
                  </a:cubicBezTo>
                  <a:cubicBezTo>
                    <a:pt x="31" y="99"/>
                    <a:pt x="36" y="100"/>
                    <a:pt x="36" y="100"/>
                  </a:cubicBezTo>
                  <a:cubicBezTo>
                    <a:pt x="47" y="99"/>
                    <a:pt x="69" y="97"/>
                    <a:pt x="50" y="110"/>
                  </a:cubicBezTo>
                  <a:cubicBezTo>
                    <a:pt x="37" y="108"/>
                    <a:pt x="24" y="104"/>
                    <a:pt x="16" y="116"/>
                  </a:cubicBezTo>
                  <a:cubicBezTo>
                    <a:pt x="24" y="141"/>
                    <a:pt x="68" y="125"/>
                    <a:pt x="94" y="126"/>
                  </a:cubicBezTo>
                  <a:cubicBezTo>
                    <a:pt x="98" y="129"/>
                    <a:pt x="100" y="134"/>
                    <a:pt x="104" y="136"/>
                  </a:cubicBezTo>
                  <a:cubicBezTo>
                    <a:pt x="108" y="138"/>
                    <a:pt x="116" y="140"/>
                    <a:pt x="116" y="140"/>
                  </a:cubicBezTo>
                  <a:cubicBezTo>
                    <a:pt x="129" y="138"/>
                    <a:pt x="133" y="139"/>
                    <a:pt x="142" y="130"/>
                  </a:cubicBezTo>
                  <a:cubicBezTo>
                    <a:pt x="151" y="104"/>
                    <a:pt x="179" y="110"/>
                    <a:pt x="202" y="102"/>
                  </a:cubicBezTo>
                  <a:cubicBezTo>
                    <a:pt x="219" y="96"/>
                    <a:pt x="233" y="84"/>
                    <a:pt x="250" y="78"/>
                  </a:cubicBezTo>
                  <a:cubicBezTo>
                    <a:pt x="260" y="75"/>
                    <a:pt x="269" y="74"/>
                    <a:pt x="280" y="72"/>
                  </a:cubicBezTo>
                  <a:cubicBezTo>
                    <a:pt x="287" y="71"/>
                    <a:pt x="300" y="66"/>
                    <a:pt x="300" y="66"/>
                  </a:cubicBezTo>
                  <a:cubicBezTo>
                    <a:pt x="311" y="49"/>
                    <a:pt x="336" y="54"/>
                    <a:pt x="354" y="60"/>
                  </a:cubicBezTo>
                  <a:cubicBezTo>
                    <a:pt x="367" y="79"/>
                    <a:pt x="335" y="79"/>
                    <a:pt x="324" y="80"/>
                  </a:cubicBezTo>
                  <a:cubicBezTo>
                    <a:pt x="312" y="83"/>
                    <a:pt x="306" y="93"/>
                    <a:pt x="292" y="96"/>
                  </a:cubicBezTo>
                  <a:cubicBezTo>
                    <a:pt x="284" y="94"/>
                    <a:pt x="279" y="90"/>
                    <a:pt x="272" y="88"/>
                  </a:cubicBezTo>
                  <a:cubicBezTo>
                    <a:pt x="253" y="91"/>
                    <a:pt x="232" y="96"/>
                    <a:pt x="214" y="102"/>
                  </a:cubicBezTo>
                  <a:cubicBezTo>
                    <a:pt x="223" y="108"/>
                    <a:pt x="231" y="109"/>
                    <a:pt x="242" y="112"/>
                  </a:cubicBezTo>
                  <a:cubicBezTo>
                    <a:pt x="245" y="113"/>
                    <a:pt x="250" y="114"/>
                    <a:pt x="250" y="114"/>
                  </a:cubicBezTo>
                  <a:cubicBezTo>
                    <a:pt x="251" y="116"/>
                    <a:pt x="255" y="118"/>
                    <a:pt x="254" y="120"/>
                  </a:cubicBezTo>
                  <a:cubicBezTo>
                    <a:pt x="252" y="124"/>
                    <a:pt x="242" y="128"/>
                    <a:pt x="242" y="128"/>
                  </a:cubicBezTo>
                  <a:cubicBezTo>
                    <a:pt x="233" y="141"/>
                    <a:pt x="247" y="154"/>
                    <a:pt x="260" y="158"/>
                  </a:cubicBezTo>
                  <a:cubicBezTo>
                    <a:pt x="282" y="155"/>
                    <a:pt x="295" y="151"/>
                    <a:pt x="318" y="150"/>
                  </a:cubicBezTo>
                  <a:cubicBezTo>
                    <a:pt x="334" y="155"/>
                    <a:pt x="345" y="176"/>
                    <a:pt x="350" y="192"/>
                  </a:cubicBezTo>
                  <a:cubicBezTo>
                    <a:pt x="349" y="195"/>
                    <a:pt x="350" y="199"/>
                    <a:pt x="348" y="202"/>
                  </a:cubicBezTo>
                  <a:cubicBezTo>
                    <a:pt x="345" y="206"/>
                    <a:pt x="336" y="210"/>
                    <a:pt x="336" y="210"/>
                  </a:cubicBezTo>
                  <a:cubicBezTo>
                    <a:pt x="327" y="224"/>
                    <a:pt x="332" y="235"/>
                    <a:pt x="348" y="240"/>
                  </a:cubicBezTo>
                  <a:cubicBezTo>
                    <a:pt x="358" y="237"/>
                    <a:pt x="362" y="237"/>
                    <a:pt x="368" y="246"/>
                  </a:cubicBezTo>
                  <a:cubicBezTo>
                    <a:pt x="360" y="252"/>
                    <a:pt x="346" y="246"/>
                    <a:pt x="338" y="252"/>
                  </a:cubicBezTo>
                  <a:cubicBezTo>
                    <a:pt x="326" y="260"/>
                    <a:pt x="346" y="265"/>
                    <a:pt x="348" y="266"/>
                  </a:cubicBezTo>
                  <a:cubicBezTo>
                    <a:pt x="352" y="278"/>
                    <a:pt x="347" y="279"/>
                    <a:pt x="336" y="286"/>
                  </a:cubicBezTo>
                  <a:cubicBezTo>
                    <a:pt x="332" y="289"/>
                    <a:pt x="324" y="294"/>
                    <a:pt x="324" y="294"/>
                  </a:cubicBezTo>
                  <a:cubicBezTo>
                    <a:pt x="315" y="308"/>
                    <a:pt x="320" y="303"/>
                    <a:pt x="310" y="310"/>
                  </a:cubicBezTo>
                  <a:cubicBezTo>
                    <a:pt x="306" y="316"/>
                    <a:pt x="294" y="324"/>
                    <a:pt x="294" y="324"/>
                  </a:cubicBezTo>
                  <a:cubicBezTo>
                    <a:pt x="285" y="338"/>
                    <a:pt x="288" y="331"/>
                    <a:pt x="284" y="342"/>
                  </a:cubicBezTo>
                  <a:cubicBezTo>
                    <a:pt x="285" y="374"/>
                    <a:pt x="283" y="393"/>
                    <a:pt x="292" y="420"/>
                  </a:cubicBezTo>
                  <a:cubicBezTo>
                    <a:pt x="295" y="429"/>
                    <a:pt x="307" y="435"/>
                    <a:pt x="314" y="440"/>
                  </a:cubicBezTo>
                  <a:cubicBezTo>
                    <a:pt x="319" y="444"/>
                    <a:pt x="332" y="446"/>
                    <a:pt x="332" y="446"/>
                  </a:cubicBezTo>
                  <a:cubicBezTo>
                    <a:pt x="340" y="457"/>
                    <a:pt x="345" y="459"/>
                    <a:pt x="358" y="462"/>
                  </a:cubicBezTo>
                  <a:cubicBezTo>
                    <a:pt x="376" y="459"/>
                    <a:pt x="375" y="457"/>
                    <a:pt x="388" y="448"/>
                  </a:cubicBezTo>
                  <a:cubicBezTo>
                    <a:pt x="390" y="441"/>
                    <a:pt x="394" y="435"/>
                    <a:pt x="400" y="430"/>
                  </a:cubicBezTo>
                  <a:cubicBezTo>
                    <a:pt x="404" y="427"/>
                    <a:pt x="412" y="422"/>
                    <a:pt x="412" y="422"/>
                  </a:cubicBezTo>
                  <a:cubicBezTo>
                    <a:pt x="417" y="415"/>
                    <a:pt x="451" y="367"/>
                    <a:pt x="458" y="364"/>
                  </a:cubicBezTo>
                  <a:cubicBezTo>
                    <a:pt x="475" y="356"/>
                    <a:pt x="486" y="357"/>
                    <a:pt x="506" y="356"/>
                  </a:cubicBezTo>
                  <a:cubicBezTo>
                    <a:pt x="525" y="350"/>
                    <a:pt x="533" y="342"/>
                    <a:pt x="554" y="340"/>
                  </a:cubicBezTo>
                  <a:cubicBezTo>
                    <a:pt x="560" y="338"/>
                    <a:pt x="566" y="336"/>
                    <a:pt x="572" y="334"/>
                  </a:cubicBezTo>
                  <a:cubicBezTo>
                    <a:pt x="576" y="333"/>
                    <a:pt x="584" y="330"/>
                    <a:pt x="584" y="330"/>
                  </a:cubicBezTo>
                  <a:cubicBezTo>
                    <a:pt x="603" y="311"/>
                    <a:pt x="618" y="310"/>
                    <a:pt x="646" y="308"/>
                  </a:cubicBezTo>
                  <a:cubicBezTo>
                    <a:pt x="665" y="304"/>
                    <a:pt x="684" y="303"/>
                    <a:pt x="704" y="302"/>
                  </a:cubicBezTo>
                  <a:cubicBezTo>
                    <a:pt x="712" y="299"/>
                    <a:pt x="712" y="293"/>
                    <a:pt x="720" y="290"/>
                  </a:cubicBezTo>
                  <a:cubicBezTo>
                    <a:pt x="732" y="285"/>
                    <a:pt x="743" y="285"/>
                    <a:pt x="754" y="278"/>
                  </a:cubicBezTo>
                  <a:cubicBezTo>
                    <a:pt x="756" y="271"/>
                    <a:pt x="760" y="267"/>
                    <a:pt x="762" y="260"/>
                  </a:cubicBezTo>
                  <a:cubicBezTo>
                    <a:pt x="763" y="247"/>
                    <a:pt x="762" y="233"/>
                    <a:pt x="764" y="220"/>
                  </a:cubicBezTo>
                  <a:cubicBezTo>
                    <a:pt x="764" y="219"/>
                    <a:pt x="794" y="204"/>
                    <a:pt x="800" y="200"/>
                  </a:cubicBezTo>
                  <a:cubicBezTo>
                    <a:pt x="807" y="189"/>
                    <a:pt x="808" y="186"/>
                    <a:pt x="820" y="182"/>
                  </a:cubicBezTo>
                  <a:cubicBezTo>
                    <a:pt x="825" y="166"/>
                    <a:pt x="814" y="162"/>
                    <a:pt x="802" y="154"/>
                  </a:cubicBezTo>
                  <a:cubicBezTo>
                    <a:pt x="797" y="151"/>
                    <a:pt x="790" y="142"/>
                    <a:pt x="790" y="142"/>
                  </a:cubicBezTo>
                  <a:cubicBezTo>
                    <a:pt x="786" y="131"/>
                    <a:pt x="792" y="127"/>
                    <a:pt x="802" y="124"/>
                  </a:cubicBezTo>
                  <a:cubicBezTo>
                    <a:pt x="810" y="116"/>
                    <a:pt x="813" y="98"/>
                    <a:pt x="820" y="94"/>
                  </a:cubicBezTo>
                  <a:cubicBezTo>
                    <a:pt x="824" y="92"/>
                    <a:pt x="832" y="90"/>
                    <a:pt x="832" y="90"/>
                  </a:cubicBezTo>
                  <a:cubicBezTo>
                    <a:pt x="844" y="92"/>
                    <a:pt x="848" y="92"/>
                    <a:pt x="856" y="100"/>
                  </a:cubicBezTo>
                  <a:cubicBezTo>
                    <a:pt x="863" y="98"/>
                    <a:pt x="876" y="94"/>
                    <a:pt x="876" y="94"/>
                  </a:cubicBezTo>
                  <a:cubicBezTo>
                    <a:pt x="889" y="81"/>
                    <a:pt x="906" y="77"/>
                    <a:pt x="924" y="74"/>
                  </a:cubicBezTo>
                  <a:cubicBezTo>
                    <a:pt x="929" y="67"/>
                    <a:pt x="929" y="58"/>
                    <a:pt x="922" y="52"/>
                  </a:cubicBezTo>
                  <a:cubicBezTo>
                    <a:pt x="918" y="49"/>
                    <a:pt x="910" y="44"/>
                    <a:pt x="910" y="44"/>
                  </a:cubicBezTo>
                  <a:cubicBezTo>
                    <a:pt x="894" y="47"/>
                    <a:pt x="899" y="49"/>
                    <a:pt x="888" y="56"/>
                  </a:cubicBezTo>
                  <a:cubicBezTo>
                    <a:pt x="884" y="58"/>
                    <a:pt x="876" y="60"/>
                    <a:pt x="876" y="60"/>
                  </a:cubicBezTo>
                  <a:cubicBezTo>
                    <a:pt x="853" y="59"/>
                    <a:pt x="810" y="59"/>
                    <a:pt x="848" y="46"/>
                  </a:cubicBezTo>
                  <a:cubicBezTo>
                    <a:pt x="844" y="33"/>
                    <a:pt x="831" y="37"/>
                    <a:pt x="818" y="36"/>
                  </a:cubicBezTo>
                  <a:cubicBezTo>
                    <a:pt x="809" y="33"/>
                    <a:pt x="802" y="27"/>
                    <a:pt x="794" y="22"/>
                  </a:cubicBezTo>
                  <a:cubicBezTo>
                    <a:pt x="790" y="20"/>
                    <a:pt x="782" y="18"/>
                    <a:pt x="782" y="18"/>
                  </a:cubicBezTo>
                  <a:cubicBezTo>
                    <a:pt x="727" y="19"/>
                    <a:pt x="688" y="11"/>
                    <a:pt x="642" y="26"/>
                  </a:cubicBezTo>
                  <a:cubicBezTo>
                    <a:pt x="635" y="16"/>
                    <a:pt x="632" y="18"/>
                    <a:pt x="620" y="20"/>
                  </a:cubicBezTo>
                  <a:cubicBezTo>
                    <a:pt x="611" y="34"/>
                    <a:pt x="600" y="36"/>
                    <a:pt x="584" y="38"/>
                  </a:cubicBezTo>
                  <a:cubicBezTo>
                    <a:pt x="575" y="44"/>
                    <a:pt x="581" y="46"/>
                    <a:pt x="578" y="56"/>
                  </a:cubicBezTo>
                  <a:cubicBezTo>
                    <a:pt x="572" y="47"/>
                    <a:pt x="566" y="41"/>
                    <a:pt x="556" y="38"/>
                  </a:cubicBezTo>
                  <a:cubicBezTo>
                    <a:pt x="553" y="38"/>
                    <a:pt x="539" y="39"/>
                    <a:pt x="534" y="42"/>
                  </a:cubicBezTo>
                  <a:cubicBezTo>
                    <a:pt x="528" y="46"/>
                    <a:pt x="516" y="54"/>
                    <a:pt x="516" y="54"/>
                  </a:cubicBezTo>
                  <a:cubicBezTo>
                    <a:pt x="507" y="52"/>
                    <a:pt x="503" y="51"/>
                    <a:pt x="500" y="42"/>
                  </a:cubicBezTo>
                  <a:cubicBezTo>
                    <a:pt x="505" y="28"/>
                    <a:pt x="488" y="31"/>
                    <a:pt x="478" y="30"/>
                  </a:cubicBezTo>
                  <a:cubicBezTo>
                    <a:pt x="469" y="33"/>
                    <a:pt x="473" y="37"/>
                    <a:pt x="464" y="40"/>
                  </a:cubicBezTo>
                  <a:cubicBezTo>
                    <a:pt x="447" y="34"/>
                    <a:pt x="451" y="27"/>
                    <a:pt x="432" y="40"/>
                  </a:cubicBezTo>
                  <a:cubicBezTo>
                    <a:pt x="427" y="54"/>
                    <a:pt x="427" y="52"/>
                    <a:pt x="410" y="50"/>
                  </a:cubicBezTo>
                  <a:cubicBezTo>
                    <a:pt x="391" y="52"/>
                    <a:pt x="385" y="54"/>
                    <a:pt x="366" y="52"/>
                  </a:cubicBezTo>
                  <a:cubicBezTo>
                    <a:pt x="357" y="49"/>
                    <a:pt x="356" y="46"/>
                    <a:pt x="364" y="40"/>
                  </a:cubicBezTo>
                  <a:cubicBezTo>
                    <a:pt x="380" y="42"/>
                    <a:pt x="395" y="43"/>
                    <a:pt x="410" y="38"/>
                  </a:cubicBezTo>
                  <a:cubicBezTo>
                    <a:pt x="426" y="15"/>
                    <a:pt x="386" y="21"/>
                    <a:pt x="370" y="20"/>
                  </a:cubicBezTo>
                  <a:cubicBezTo>
                    <a:pt x="364" y="16"/>
                    <a:pt x="358" y="12"/>
                    <a:pt x="352" y="8"/>
                  </a:cubicBezTo>
                  <a:cubicBezTo>
                    <a:pt x="348" y="5"/>
                    <a:pt x="340" y="0"/>
                    <a:pt x="340" y="0"/>
                  </a:cubicBezTo>
                  <a:cubicBezTo>
                    <a:pt x="338" y="1"/>
                    <a:pt x="336" y="1"/>
                    <a:pt x="334" y="2"/>
                  </a:cubicBezTo>
                  <a:cubicBezTo>
                    <a:pt x="331" y="3"/>
                    <a:pt x="329" y="3"/>
                    <a:pt x="326" y="4"/>
                  </a:cubicBezTo>
                  <a:cubicBezTo>
                    <a:pt x="322" y="5"/>
                    <a:pt x="314" y="8"/>
                    <a:pt x="314" y="8"/>
                  </a:cubicBezTo>
                  <a:cubicBezTo>
                    <a:pt x="305" y="22"/>
                    <a:pt x="288" y="6"/>
                    <a:pt x="276" y="2"/>
                  </a:cubicBezTo>
                  <a:cubicBezTo>
                    <a:pt x="270" y="3"/>
                    <a:pt x="241" y="16"/>
                    <a:pt x="240" y="16"/>
                  </a:cubicBezTo>
                  <a:cubicBezTo>
                    <a:pt x="226" y="17"/>
                    <a:pt x="212" y="17"/>
                    <a:pt x="198" y="18"/>
                  </a:cubicBezTo>
                  <a:cubicBezTo>
                    <a:pt x="183" y="19"/>
                    <a:pt x="172" y="20"/>
                    <a:pt x="160" y="28"/>
                  </a:cubicBezTo>
                  <a:cubicBezTo>
                    <a:pt x="146" y="26"/>
                    <a:pt x="141" y="27"/>
                    <a:pt x="130" y="20"/>
                  </a:cubicBezTo>
                  <a:cubicBezTo>
                    <a:pt x="123" y="22"/>
                    <a:pt x="115" y="24"/>
                    <a:pt x="108" y="26"/>
                  </a:cubicBezTo>
                  <a:cubicBezTo>
                    <a:pt x="102" y="35"/>
                    <a:pt x="113" y="41"/>
                    <a:pt x="122" y="44"/>
                  </a:cubicBezTo>
                  <a:cubicBezTo>
                    <a:pt x="125" y="52"/>
                    <a:pt x="114" y="68"/>
                    <a:pt x="114" y="68"/>
                  </a:cubicBezTo>
                  <a:cubicBezTo>
                    <a:pt x="112" y="79"/>
                    <a:pt x="111" y="82"/>
                    <a:pt x="100" y="78"/>
                  </a:cubicBezTo>
                  <a:cubicBezTo>
                    <a:pt x="93" y="67"/>
                    <a:pt x="100" y="63"/>
                    <a:pt x="104" y="52"/>
                  </a:cubicBezTo>
                  <a:cubicBezTo>
                    <a:pt x="96" y="44"/>
                    <a:pt x="91" y="36"/>
                    <a:pt x="80" y="32"/>
                  </a:cubicBezTo>
                  <a:cubicBezTo>
                    <a:pt x="73" y="34"/>
                    <a:pt x="67" y="39"/>
                    <a:pt x="60" y="4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2" name="Freeform 30"/>
            <p:cNvSpPr>
              <a:spLocks/>
            </p:cNvSpPr>
            <p:nvPr/>
          </p:nvSpPr>
          <p:spPr bwMode="invGray">
            <a:xfrm>
              <a:off x="2009" y="2135"/>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3" name="Freeform 31"/>
            <p:cNvSpPr>
              <a:spLocks/>
            </p:cNvSpPr>
            <p:nvPr/>
          </p:nvSpPr>
          <p:spPr bwMode="invGray">
            <a:xfrm>
              <a:off x="2292" y="2201"/>
              <a:ext cx="128" cy="54"/>
            </a:xfrm>
            <a:custGeom>
              <a:avLst/>
              <a:gdLst>
                <a:gd name="T0" fmla="*/ 102 w 172"/>
                <a:gd name="T1" fmla="*/ 8 h 72"/>
                <a:gd name="T2" fmla="*/ 66 w 172"/>
                <a:gd name="T3" fmla="*/ 4 h 72"/>
                <a:gd name="T4" fmla="*/ 54 w 172"/>
                <a:gd name="T5" fmla="*/ 0 h 72"/>
                <a:gd name="T6" fmla="*/ 0 w 172"/>
                <a:gd name="T7" fmla="*/ 28 h 72"/>
                <a:gd name="T8" fmla="*/ 28 w 172"/>
                <a:gd name="T9" fmla="*/ 40 h 72"/>
                <a:gd name="T10" fmla="*/ 42 w 172"/>
                <a:gd name="T11" fmla="*/ 60 h 72"/>
                <a:gd name="T12" fmla="*/ 66 w 172"/>
                <a:gd name="T13" fmla="*/ 68 h 72"/>
                <a:gd name="T14" fmla="*/ 78 w 172"/>
                <a:gd name="T15" fmla="*/ 72 h 72"/>
                <a:gd name="T16" fmla="*/ 130 w 172"/>
                <a:gd name="T17" fmla="*/ 60 h 72"/>
                <a:gd name="T18" fmla="*/ 172 w 172"/>
                <a:gd name="T19" fmla="*/ 44 h 72"/>
                <a:gd name="T20" fmla="*/ 148 w 172"/>
                <a:gd name="T21" fmla="*/ 18 h 72"/>
                <a:gd name="T22" fmla="*/ 136 w 172"/>
                <a:gd name="T23" fmla="*/ 4 h 72"/>
                <a:gd name="T24" fmla="*/ 102 w 172"/>
                <a:gd name="T25" fmla="*/ 8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2" h="72">
                  <a:moveTo>
                    <a:pt x="102" y="8"/>
                  </a:moveTo>
                  <a:cubicBezTo>
                    <a:pt x="89" y="12"/>
                    <a:pt x="78" y="8"/>
                    <a:pt x="66" y="4"/>
                  </a:cubicBezTo>
                  <a:cubicBezTo>
                    <a:pt x="62" y="3"/>
                    <a:pt x="54" y="0"/>
                    <a:pt x="54" y="0"/>
                  </a:cubicBezTo>
                  <a:cubicBezTo>
                    <a:pt x="38" y="5"/>
                    <a:pt x="12" y="16"/>
                    <a:pt x="0" y="28"/>
                  </a:cubicBezTo>
                  <a:cubicBezTo>
                    <a:pt x="4" y="39"/>
                    <a:pt x="18" y="39"/>
                    <a:pt x="28" y="40"/>
                  </a:cubicBezTo>
                  <a:cubicBezTo>
                    <a:pt x="39" y="44"/>
                    <a:pt x="41" y="60"/>
                    <a:pt x="42" y="60"/>
                  </a:cubicBezTo>
                  <a:cubicBezTo>
                    <a:pt x="50" y="63"/>
                    <a:pt x="58" y="65"/>
                    <a:pt x="66" y="68"/>
                  </a:cubicBezTo>
                  <a:cubicBezTo>
                    <a:pt x="70" y="69"/>
                    <a:pt x="78" y="72"/>
                    <a:pt x="78" y="72"/>
                  </a:cubicBezTo>
                  <a:cubicBezTo>
                    <a:pt x="92" y="71"/>
                    <a:pt x="117" y="69"/>
                    <a:pt x="130" y="60"/>
                  </a:cubicBezTo>
                  <a:cubicBezTo>
                    <a:pt x="148" y="48"/>
                    <a:pt x="150" y="46"/>
                    <a:pt x="172" y="44"/>
                  </a:cubicBezTo>
                  <a:cubicBezTo>
                    <a:pt x="169" y="29"/>
                    <a:pt x="162" y="23"/>
                    <a:pt x="148" y="18"/>
                  </a:cubicBezTo>
                  <a:cubicBezTo>
                    <a:pt x="145" y="10"/>
                    <a:pt x="144" y="7"/>
                    <a:pt x="136" y="4"/>
                  </a:cubicBezTo>
                  <a:cubicBezTo>
                    <a:pt x="134" y="4"/>
                    <a:pt x="105" y="11"/>
                    <a:pt x="102" y="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4" name="Freeform 32"/>
            <p:cNvSpPr>
              <a:spLocks/>
            </p:cNvSpPr>
            <p:nvPr/>
          </p:nvSpPr>
          <p:spPr bwMode="invGray">
            <a:xfrm>
              <a:off x="2393" y="2038"/>
              <a:ext cx="39" cy="24"/>
            </a:xfrm>
            <a:custGeom>
              <a:avLst/>
              <a:gdLst>
                <a:gd name="T0" fmla="*/ 34 w 52"/>
                <a:gd name="T1" fmla="*/ 0 h 32"/>
                <a:gd name="T2" fmla="*/ 8 w 52"/>
                <a:gd name="T3" fmla="*/ 20 h 32"/>
                <a:gd name="T4" fmla="*/ 24 w 52"/>
                <a:gd name="T5" fmla="*/ 32 h 32"/>
                <a:gd name="T6" fmla="*/ 42 w 52"/>
                <a:gd name="T7" fmla="*/ 30 h 32"/>
                <a:gd name="T8" fmla="*/ 34 w 52"/>
                <a:gd name="T9" fmla="*/ 0 h 32"/>
              </a:gdLst>
              <a:ahLst/>
              <a:cxnLst>
                <a:cxn ang="0">
                  <a:pos x="T0" y="T1"/>
                </a:cxn>
                <a:cxn ang="0">
                  <a:pos x="T2" y="T3"/>
                </a:cxn>
                <a:cxn ang="0">
                  <a:pos x="T4" y="T5"/>
                </a:cxn>
                <a:cxn ang="0">
                  <a:pos x="T6" y="T7"/>
                </a:cxn>
                <a:cxn ang="0">
                  <a:pos x="T8" y="T9"/>
                </a:cxn>
              </a:cxnLst>
              <a:rect l="0" t="0" r="r" b="b"/>
              <a:pathLst>
                <a:path w="52" h="32">
                  <a:moveTo>
                    <a:pt x="34" y="0"/>
                  </a:moveTo>
                  <a:cubicBezTo>
                    <a:pt x="30" y="12"/>
                    <a:pt x="19" y="16"/>
                    <a:pt x="8" y="20"/>
                  </a:cubicBezTo>
                  <a:cubicBezTo>
                    <a:pt x="0" y="32"/>
                    <a:pt x="14" y="31"/>
                    <a:pt x="24" y="32"/>
                  </a:cubicBezTo>
                  <a:cubicBezTo>
                    <a:pt x="30" y="31"/>
                    <a:pt x="36" y="32"/>
                    <a:pt x="42" y="30"/>
                  </a:cubicBezTo>
                  <a:cubicBezTo>
                    <a:pt x="52" y="26"/>
                    <a:pt x="34" y="3"/>
                    <a:pt x="3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5" name="Freeform 33"/>
            <p:cNvSpPr>
              <a:spLocks/>
            </p:cNvSpPr>
            <p:nvPr/>
          </p:nvSpPr>
          <p:spPr bwMode="invGray">
            <a:xfrm>
              <a:off x="2662" y="2006"/>
              <a:ext cx="155" cy="63"/>
            </a:xfrm>
            <a:custGeom>
              <a:avLst/>
              <a:gdLst>
                <a:gd name="T0" fmla="*/ 191 w 206"/>
                <a:gd name="T1" fmla="*/ 7 h 85"/>
                <a:gd name="T2" fmla="*/ 103 w 206"/>
                <a:gd name="T3" fmla="*/ 9 h 85"/>
                <a:gd name="T4" fmla="*/ 109 w 206"/>
                <a:gd name="T5" fmla="*/ 25 h 85"/>
                <a:gd name="T6" fmla="*/ 107 w 206"/>
                <a:gd name="T7" fmla="*/ 33 h 85"/>
                <a:gd name="T8" fmla="*/ 89 w 206"/>
                <a:gd name="T9" fmla="*/ 27 h 85"/>
                <a:gd name="T10" fmla="*/ 77 w 206"/>
                <a:gd name="T11" fmla="*/ 19 h 85"/>
                <a:gd name="T12" fmla="*/ 23 w 206"/>
                <a:gd name="T13" fmla="*/ 27 h 85"/>
                <a:gd name="T14" fmla="*/ 31 w 206"/>
                <a:gd name="T15" fmla="*/ 49 h 85"/>
                <a:gd name="T16" fmla="*/ 55 w 206"/>
                <a:gd name="T17" fmla="*/ 53 h 85"/>
                <a:gd name="T18" fmla="*/ 75 w 206"/>
                <a:gd name="T19" fmla="*/ 73 h 85"/>
                <a:gd name="T20" fmla="*/ 89 w 206"/>
                <a:gd name="T21" fmla="*/ 85 h 85"/>
                <a:gd name="T22" fmla="*/ 109 w 206"/>
                <a:gd name="T23" fmla="*/ 67 h 85"/>
                <a:gd name="T24" fmla="*/ 121 w 206"/>
                <a:gd name="T25" fmla="*/ 59 h 85"/>
                <a:gd name="T26" fmla="*/ 127 w 206"/>
                <a:gd name="T27" fmla="*/ 47 h 85"/>
                <a:gd name="T28" fmla="*/ 167 w 206"/>
                <a:gd name="T29" fmla="*/ 35 h 85"/>
                <a:gd name="T30" fmla="*/ 187 w 206"/>
                <a:gd name="T31" fmla="*/ 31 h 85"/>
                <a:gd name="T32" fmla="*/ 199 w 206"/>
                <a:gd name="T33" fmla="*/ 27 h 85"/>
                <a:gd name="T34" fmla="*/ 191 w 206"/>
                <a:gd name="T35" fmla="*/ 7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06" h="85">
                  <a:moveTo>
                    <a:pt x="191" y="7"/>
                  </a:moveTo>
                  <a:cubicBezTo>
                    <a:pt x="165" y="6"/>
                    <a:pt x="130" y="0"/>
                    <a:pt x="103" y="9"/>
                  </a:cubicBezTo>
                  <a:cubicBezTo>
                    <a:pt x="100" y="18"/>
                    <a:pt x="101" y="20"/>
                    <a:pt x="109" y="25"/>
                  </a:cubicBezTo>
                  <a:cubicBezTo>
                    <a:pt x="111" y="28"/>
                    <a:pt x="118" y="34"/>
                    <a:pt x="107" y="33"/>
                  </a:cubicBezTo>
                  <a:cubicBezTo>
                    <a:pt x="101" y="32"/>
                    <a:pt x="89" y="27"/>
                    <a:pt x="89" y="27"/>
                  </a:cubicBezTo>
                  <a:cubicBezTo>
                    <a:pt x="86" y="24"/>
                    <a:pt x="82" y="18"/>
                    <a:pt x="77" y="19"/>
                  </a:cubicBezTo>
                  <a:cubicBezTo>
                    <a:pt x="52" y="22"/>
                    <a:pt x="57" y="25"/>
                    <a:pt x="23" y="27"/>
                  </a:cubicBezTo>
                  <a:cubicBezTo>
                    <a:pt x="0" y="31"/>
                    <a:pt x="18" y="45"/>
                    <a:pt x="31" y="49"/>
                  </a:cubicBezTo>
                  <a:cubicBezTo>
                    <a:pt x="43" y="53"/>
                    <a:pt x="35" y="51"/>
                    <a:pt x="55" y="53"/>
                  </a:cubicBezTo>
                  <a:cubicBezTo>
                    <a:pt x="63" y="59"/>
                    <a:pt x="66" y="67"/>
                    <a:pt x="75" y="73"/>
                  </a:cubicBezTo>
                  <a:cubicBezTo>
                    <a:pt x="78" y="81"/>
                    <a:pt x="81" y="82"/>
                    <a:pt x="89" y="85"/>
                  </a:cubicBezTo>
                  <a:cubicBezTo>
                    <a:pt x="104" y="81"/>
                    <a:pt x="99" y="75"/>
                    <a:pt x="109" y="67"/>
                  </a:cubicBezTo>
                  <a:cubicBezTo>
                    <a:pt x="113" y="64"/>
                    <a:pt x="121" y="59"/>
                    <a:pt x="121" y="59"/>
                  </a:cubicBezTo>
                  <a:cubicBezTo>
                    <a:pt x="123" y="55"/>
                    <a:pt x="124" y="50"/>
                    <a:pt x="127" y="47"/>
                  </a:cubicBezTo>
                  <a:cubicBezTo>
                    <a:pt x="132" y="41"/>
                    <a:pt x="158" y="37"/>
                    <a:pt x="167" y="35"/>
                  </a:cubicBezTo>
                  <a:cubicBezTo>
                    <a:pt x="174" y="34"/>
                    <a:pt x="181" y="33"/>
                    <a:pt x="187" y="31"/>
                  </a:cubicBezTo>
                  <a:cubicBezTo>
                    <a:pt x="191" y="30"/>
                    <a:pt x="199" y="27"/>
                    <a:pt x="199" y="27"/>
                  </a:cubicBezTo>
                  <a:cubicBezTo>
                    <a:pt x="206" y="16"/>
                    <a:pt x="199" y="15"/>
                    <a:pt x="191"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6" name="Freeform 34"/>
            <p:cNvSpPr>
              <a:spLocks/>
            </p:cNvSpPr>
            <p:nvPr/>
          </p:nvSpPr>
          <p:spPr bwMode="invGray">
            <a:xfrm>
              <a:off x="2759" y="2039"/>
              <a:ext cx="48" cy="21"/>
            </a:xfrm>
            <a:custGeom>
              <a:avLst/>
              <a:gdLst>
                <a:gd name="T0" fmla="*/ 36 w 64"/>
                <a:gd name="T1" fmla="*/ 6 h 28"/>
                <a:gd name="T2" fmla="*/ 8 w 64"/>
                <a:gd name="T3" fmla="*/ 4 h 28"/>
                <a:gd name="T4" fmla="*/ 24 w 64"/>
                <a:gd name="T5" fmla="*/ 28 h 28"/>
                <a:gd name="T6" fmla="*/ 54 w 64"/>
                <a:gd name="T7" fmla="*/ 14 h 28"/>
                <a:gd name="T8" fmla="*/ 36 w 64"/>
                <a:gd name="T9" fmla="*/ 6 h 28"/>
              </a:gdLst>
              <a:ahLst/>
              <a:cxnLst>
                <a:cxn ang="0">
                  <a:pos x="T0" y="T1"/>
                </a:cxn>
                <a:cxn ang="0">
                  <a:pos x="T2" y="T3"/>
                </a:cxn>
                <a:cxn ang="0">
                  <a:pos x="T4" y="T5"/>
                </a:cxn>
                <a:cxn ang="0">
                  <a:pos x="T6" y="T7"/>
                </a:cxn>
                <a:cxn ang="0">
                  <a:pos x="T8" y="T9"/>
                </a:cxn>
              </a:cxnLst>
              <a:rect l="0" t="0" r="r" b="b"/>
              <a:pathLst>
                <a:path w="64" h="28">
                  <a:moveTo>
                    <a:pt x="36" y="6"/>
                  </a:moveTo>
                  <a:cubicBezTo>
                    <a:pt x="32" y="18"/>
                    <a:pt x="19" y="0"/>
                    <a:pt x="8" y="4"/>
                  </a:cubicBezTo>
                  <a:cubicBezTo>
                    <a:pt x="0" y="16"/>
                    <a:pt x="14" y="27"/>
                    <a:pt x="24" y="28"/>
                  </a:cubicBezTo>
                  <a:cubicBezTo>
                    <a:pt x="30" y="27"/>
                    <a:pt x="48" y="16"/>
                    <a:pt x="54" y="14"/>
                  </a:cubicBezTo>
                  <a:cubicBezTo>
                    <a:pt x="64" y="10"/>
                    <a:pt x="36" y="9"/>
                    <a:pt x="36"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7" name="Freeform 35"/>
            <p:cNvSpPr>
              <a:spLocks/>
            </p:cNvSpPr>
            <p:nvPr/>
          </p:nvSpPr>
          <p:spPr bwMode="invGray">
            <a:xfrm>
              <a:off x="2467" y="2311"/>
              <a:ext cx="109" cy="132"/>
            </a:xfrm>
            <a:custGeom>
              <a:avLst/>
              <a:gdLst>
                <a:gd name="T0" fmla="*/ 24 w 146"/>
                <a:gd name="T1" fmla="*/ 19 h 176"/>
                <a:gd name="T2" fmla="*/ 0 w 146"/>
                <a:gd name="T3" fmla="*/ 25 h 176"/>
                <a:gd name="T4" fmla="*/ 14 w 146"/>
                <a:gd name="T5" fmla="*/ 43 h 176"/>
                <a:gd name="T6" fmla="*/ 34 w 146"/>
                <a:gd name="T7" fmla="*/ 87 h 176"/>
                <a:gd name="T8" fmla="*/ 52 w 146"/>
                <a:gd name="T9" fmla="*/ 91 h 176"/>
                <a:gd name="T10" fmla="*/ 50 w 146"/>
                <a:gd name="T11" fmla="*/ 107 h 176"/>
                <a:gd name="T12" fmla="*/ 28 w 146"/>
                <a:gd name="T13" fmla="*/ 113 h 176"/>
                <a:gd name="T14" fmla="*/ 16 w 146"/>
                <a:gd name="T15" fmla="*/ 131 h 176"/>
                <a:gd name="T16" fmla="*/ 18 w 146"/>
                <a:gd name="T17" fmla="*/ 137 h 176"/>
                <a:gd name="T18" fmla="*/ 30 w 146"/>
                <a:gd name="T19" fmla="*/ 141 h 176"/>
                <a:gd name="T20" fmla="*/ 18 w 146"/>
                <a:gd name="T21" fmla="*/ 169 h 176"/>
                <a:gd name="T22" fmla="*/ 20 w 146"/>
                <a:gd name="T23" fmla="*/ 175 h 176"/>
                <a:gd name="T24" fmla="*/ 34 w 146"/>
                <a:gd name="T25" fmla="*/ 171 h 176"/>
                <a:gd name="T26" fmla="*/ 58 w 146"/>
                <a:gd name="T27" fmla="*/ 169 h 176"/>
                <a:gd name="T28" fmla="*/ 92 w 146"/>
                <a:gd name="T29" fmla="*/ 171 h 176"/>
                <a:gd name="T30" fmla="*/ 110 w 146"/>
                <a:gd name="T31" fmla="*/ 169 h 176"/>
                <a:gd name="T32" fmla="*/ 122 w 146"/>
                <a:gd name="T33" fmla="*/ 165 h 176"/>
                <a:gd name="T34" fmla="*/ 128 w 146"/>
                <a:gd name="T35" fmla="*/ 141 h 176"/>
                <a:gd name="T36" fmla="*/ 146 w 146"/>
                <a:gd name="T37" fmla="*/ 133 h 176"/>
                <a:gd name="T38" fmla="*/ 110 w 146"/>
                <a:gd name="T39" fmla="*/ 109 h 176"/>
                <a:gd name="T40" fmla="*/ 88 w 146"/>
                <a:gd name="T41" fmla="*/ 83 h 176"/>
                <a:gd name="T42" fmla="*/ 82 w 146"/>
                <a:gd name="T43" fmla="*/ 69 h 176"/>
                <a:gd name="T44" fmla="*/ 64 w 146"/>
                <a:gd name="T45" fmla="*/ 61 h 176"/>
                <a:gd name="T46" fmla="*/ 86 w 146"/>
                <a:gd name="T47" fmla="*/ 45 h 176"/>
                <a:gd name="T48" fmla="*/ 64 w 146"/>
                <a:gd name="T49" fmla="*/ 31 h 176"/>
                <a:gd name="T50" fmla="*/ 70 w 146"/>
                <a:gd name="T51" fmla="*/ 13 h 176"/>
                <a:gd name="T52" fmla="*/ 46 w 146"/>
                <a:gd name="T53" fmla="*/ 1 h 176"/>
                <a:gd name="T54" fmla="*/ 30 w 146"/>
                <a:gd name="T55" fmla="*/ 9 h 176"/>
                <a:gd name="T56" fmla="*/ 24 w 146"/>
                <a:gd name="T57" fmla="*/ 19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176">
                  <a:moveTo>
                    <a:pt x="24" y="19"/>
                  </a:moveTo>
                  <a:cubicBezTo>
                    <a:pt x="13" y="23"/>
                    <a:pt x="7" y="15"/>
                    <a:pt x="0" y="25"/>
                  </a:cubicBezTo>
                  <a:cubicBezTo>
                    <a:pt x="2" y="32"/>
                    <a:pt x="14" y="43"/>
                    <a:pt x="14" y="43"/>
                  </a:cubicBezTo>
                  <a:cubicBezTo>
                    <a:pt x="19" y="58"/>
                    <a:pt x="20" y="78"/>
                    <a:pt x="34" y="87"/>
                  </a:cubicBezTo>
                  <a:cubicBezTo>
                    <a:pt x="42" y="84"/>
                    <a:pt x="45" y="86"/>
                    <a:pt x="52" y="91"/>
                  </a:cubicBezTo>
                  <a:cubicBezTo>
                    <a:pt x="57" y="105"/>
                    <a:pt x="60" y="101"/>
                    <a:pt x="50" y="107"/>
                  </a:cubicBezTo>
                  <a:cubicBezTo>
                    <a:pt x="38" y="105"/>
                    <a:pt x="32" y="101"/>
                    <a:pt x="28" y="113"/>
                  </a:cubicBezTo>
                  <a:cubicBezTo>
                    <a:pt x="32" y="129"/>
                    <a:pt x="33" y="128"/>
                    <a:pt x="16" y="131"/>
                  </a:cubicBezTo>
                  <a:cubicBezTo>
                    <a:pt x="17" y="133"/>
                    <a:pt x="16" y="136"/>
                    <a:pt x="18" y="137"/>
                  </a:cubicBezTo>
                  <a:cubicBezTo>
                    <a:pt x="21" y="139"/>
                    <a:pt x="30" y="141"/>
                    <a:pt x="30" y="141"/>
                  </a:cubicBezTo>
                  <a:cubicBezTo>
                    <a:pt x="28" y="152"/>
                    <a:pt x="21" y="159"/>
                    <a:pt x="18" y="169"/>
                  </a:cubicBezTo>
                  <a:cubicBezTo>
                    <a:pt x="19" y="171"/>
                    <a:pt x="18" y="174"/>
                    <a:pt x="20" y="175"/>
                  </a:cubicBezTo>
                  <a:cubicBezTo>
                    <a:pt x="22" y="176"/>
                    <a:pt x="32" y="171"/>
                    <a:pt x="34" y="171"/>
                  </a:cubicBezTo>
                  <a:cubicBezTo>
                    <a:pt x="42" y="170"/>
                    <a:pt x="50" y="170"/>
                    <a:pt x="58" y="169"/>
                  </a:cubicBezTo>
                  <a:cubicBezTo>
                    <a:pt x="70" y="167"/>
                    <a:pt x="80" y="167"/>
                    <a:pt x="92" y="171"/>
                  </a:cubicBezTo>
                  <a:cubicBezTo>
                    <a:pt x="98" y="170"/>
                    <a:pt x="104" y="170"/>
                    <a:pt x="110" y="169"/>
                  </a:cubicBezTo>
                  <a:cubicBezTo>
                    <a:pt x="114" y="168"/>
                    <a:pt x="122" y="165"/>
                    <a:pt x="122" y="165"/>
                  </a:cubicBezTo>
                  <a:cubicBezTo>
                    <a:pt x="124" y="158"/>
                    <a:pt x="123" y="147"/>
                    <a:pt x="128" y="141"/>
                  </a:cubicBezTo>
                  <a:cubicBezTo>
                    <a:pt x="132" y="136"/>
                    <a:pt x="146" y="133"/>
                    <a:pt x="146" y="133"/>
                  </a:cubicBezTo>
                  <a:cubicBezTo>
                    <a:pt x="142" y="105"/>
                    <a:pt x="143" y="111"/>
                    <a:pt x="110" y="109"/>
                  </a:cubicBezTo>
                  <a:cubicBezTo>
                    <a:pt x="102" y="97"/>
                    <a:pt x="103" y="88"/>
                    <a:pt x="88" y="83"/>
                  </a:cubicBezTo>
                  <a:cubicBezTo>
                    <a:pt x="85" y="79"/>
                    <a:pt x="86" y="72"/>
                    <a:pt x="82" y="69"/>
                  </a:cubicBezTo>
                  <a:cubicBezTo>
                    <a:pt x="77" y="65"/>
                    <a:pt x="69" y="65"/>
                    <a:pt x="64" y="61"/>
                  </a:cubicBezTo>
                  <a:cubicBezTo>
                    <a:pt x="52" y="43"/>
                    <a:pt x="67" y="47"/>
                    <a:pt x="86" y="45"/>
                  </a:cubicBezTo>
                  <a:cubicBezTo>
                    <a:pt x="93" y="25"/>
                    <a:pt x="83" y="29"/>
                    <a:pt x="64" y="31"/>
                  </a:cubicBezTo>
                  <a:cubicBezTo>
                    <a:pt x="62" y="25"/>
                    <a:pt x="70" y="13"/>
                    <a:pt x="70" y="13"/>
                  </a:cubicBezTo>
                  <a:cubicBezTo>
                    <a:pt x="64" y="4"/>
                    <a:pt x="56" y="3"/>
                    <a:pt x="46" y="1"/>
                  </a:cubicBezTo>
                  <a:cubicBezTo>
                    <a:pt x="35" y="3"/>
                    <a:pt x="34" y="0"/>
                    <a:pt x="30" y="9"/>
                  </a:cubicBezTo>
                  <a:cubicBezTo>
                    <a:pt x="25" y="21"/>
                    <a:pt x="29" y="24"/>
                    <a:pt x="24" y="1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8" name="Freeform 36"/>
            <p:cNvSpPr>
              <a:spLocks/>
            </p:cNvSpPr>
            <p:nvPr/>
          </p:nvSpPr>
          <p:spPr bwMode="invGray">
            <a:xfrm>
              <a:off x="2413" y="2359"/>
              <a:ext cx="69" cy="68"/>
            </a:xfrm>
            <a:custGeom>
              <a:avLst/>
              <a:gdLst>
                <a:gd name="T0" fmla="*/ 58 w 92"/>
                <a:gd name="T1" fmla="*/ 6 h 92"/>
                <a:gd name="T2" fmla="*/ 82 w 92"/>
                <a:gd name="T3" fmla="*/ 8 h 92"/>
                <a:gd name="T4" fmla="*/ 92 w 92"/>
                <a:gd name="T5" fmla="*/ 26 h 92"/>
                <a:gd name="T6" fmla="*/ 78 w 92"/>
                <a:gd name="T7" fmla="*/ 48 h 92"/>
                <a:gd name="T8" fmla="*/ 46 w 92"/>
                <a:gd name="T9" fmla="*/ 76 h 92"/>
                <a:gd name="T10" fmla="*/ 18 w 92"/>
                <a:gd name="T11" fmla="*/ 92 h 92"/>
                <a:gd name="T12" fmla="*/ 8 w 92"/>
                <a:gd name="T13" fmla="*/ 72 h 92"/>
                <a:gd name="T14" fmla="*/ 20 w 92"/>
                <a:gd name="T15" fmla="*/ 64 h 92"/>
                <a:gd name="T16" fmla="*/ 14 w 92"/>
                <a:gd name="T17" fmla="*/ 46 h 92"/>
                <a:gd name="T18" fmla="*/ 40 w 92"/>
                <a:gd name="T19" fmla="*/ 28 h 92"/>
                <a:gd name="T20" fmla="*/ 58 w 92"/>
                <a:gd name="T21" fmla="*/ 6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2" h="92">
                  <a:moveTo>
                    <a:pt x="58" y="6"/>
                  </a:moveTo>
                  <a:cubicBezTo>
                    <a:pt x="67" y="0"/>
                    <a:pt x="73" y="2"/>
                    <a:pt x="82" y="8"/>
                  </a:cubicBezTo>
                  <a:cubicBezTo>
                    <a:pt x="91" y="22"/>
                    <a:pt x="88" y="15"/>
                    <a:pt x="92" y="26"/>
                  </a:cubicBezTo>
                  <a:cubicBezTo>
                    <a:pt x="89" y="36"/>
                    <a:pt x="82" y="37"/>
                    <a:pt x="78" y="48"/>
                  </a:cubicBezTo>
                  <a:cubicBezTo>
                    <a:pt x="85" y="69"/>
                    <a:pt x="60" y="71"/>
                    <a:pt x="46" y="76"/>
                  </a:cubicBezTo>
                  <a:cubicBezTo>
                    <a:pt x="40" y="86"/>
                    <a:pt x="28" y="86"/>
                    <a:pt x="18" y="92"/>
                  </a:cubicBezTo>
                  <a:cubicBezTo>
                    <a:pt x="9" y="90"/>
                    <a:pt x="0" y="84"/>
                    <a:pt x="8" y="72"/>
                  </a:cubicBezTo>
                  <a:cubicBezTo>
                    <a:pt x="11" y="68"/>
                    <a:pt x="20" y="64"/>
                    <a:pt x="20" y="64"/>
                  </a:cubicBezTo>
                  <a:cubicBezTo>
                    <a:pt x="23" y="55"/>
                    <a:pt x="21" y="53"/>
                    <a:pt x="14" y="46"/>
                  </a:cubicBezTo>
                  <a:cubicBezTo>
                    <a:pt x="18" y="30"/>
                    <a:pt x="28" y="36"/>
                    <a:pt x="40" y="28"/>
                  </a:cubicBezTo>
                  <a:cubicBezTo>
                    <a:pt x="56" y="17"/>
                    <a:pt x="50" y="24"/>
                    <a:pt x="58"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39" name="Freeform 37"/>
            <p:cNvSpPr>
              <a:spLocks/>
            </p:cNvSpPr>
            <p:nvPr/>
          </p:nvSpPr>
          <p:spPr bwMode="invGray">
            <a:xfrm>
              <a:off x="4099" y="3502"/>
              <a:ext cx="474" cy="495"/>
            </a:xfrm>
            <a:custGeom>
              <a:avLst/>
              <a:gdLst>
                <a:gd name="T0" fmla="*/ 212 w 633"/>
                <a:gd name="T1" fmla="*/ 11 h 660"/>
                <a:gd name="T2" fmla="*/ 176 w 633"/>
                <a:gd name="T3" fmla="*/ 19 h 660"/>
                <a:gd name="T4" fmla="*/ 144 w 633"/>
                <a:gd name="T5" fmla="*/ 51 h 660"/>
                <a:gd name="T6" fmla="*/ 104 w 633"/>
                <a:gd name="T7" fmla="*/ 59 h 660"/>
                <a:gd name="T8" fmla="*/ 84 w 633"/>
                <a:gd name="T9" fmla="*/ 75 h 660"/>
                <a:gd name="T10" fmla="*/ 68 w 633"/>
                <a:gd name="T11" fmla="*/ 115 h 660"/>
                <a:gd name="T12" fmla="*/ 36 w 633"/>
                <a:gd name="T13" fmla="*/ 167 h 660"/>
                <a:gd name="T14" fmla="*/ 0 w 633"/>
                <a:gd name="T15" fmla="*/ 179 h 660"/>
                <a:gd name="T16" fmla="*/ 72 w 633"/>
                <a:gd name="T17" fmla="*/ 323 h 660"/>
                <a:gd name="T18" fmla="*/ 120 w 633"/>
                <a:gd name="T19" fmla="*/ 427 h 660"/>
                <a:gd name="T20" fmla="*/ 144 w 633"/>
                <a:gd name="T21" fmla="*/ 443 h 660"/>
                <a:gd name="T22" fmla="*/ 168 w 633"/>
                <a:gd name="T23" fmla="*/ 451 h 660"/>
                <a:gd name="T24" fmla="*/ 228 w 633"/>
                <a:gd name="T25" fmla="*/ 431 h 660"/>
                <a:gd name="T26" fmla="*/ 252 w 633"/>
                <a:gd name="T27" fmla="*/ 423 h 660"/>
                <a:gd name="T28" fmla="*/ 300 w 633"/>
                <a:gd name="T29" fmla="*/ 451 h 660"/>
                <a:gd name="T30" fmla="*/ 324 w 633"/>
                <a:gd name="T31" fmla="*/ 527 h 660"/>
                <a:gd name="T32" fmla="*/ 336 w 633"/>
                <a:gd name="T33" fmla="*/ 523 h 660"/>
                <a:gd name="T34" fmla="*/ 344 w 633"/>
                <a:gd name="T35" fmla="*/ 511 h 660"/>
                <a:gd name="T36" fmla="*/ 368 w 633"/>
                <a:gd name="T37" fmla="*/ 547 h 660"/>
                <a:gd name="T38" fmla="*/ 404 w 633"/>
                <a:gd name="T39" fmla="*/ 571 h 660"/>
                <a:gd name="T40" fmla="*/ 436 w 633"/>
                <a:gd name="T41" fmla="*/ 603 h 660"/>
                <a:gd name="T42" fmla="*/ 444 w 633"/>
                <a:gd name="T43" fmla="*/ 615 h 660"/>
                <a:gd name="T44" fmla="*/ 456 w 633"/>
                <a:gd name="T45" fmla="*/ 623 h 660"/>
                <a:gd name="T46" fmla="*/ 484 w 633"/>
                <a:gd name="T47" fmla="*/ 655 h 660"/>
                <a:gd name="T48" fmla="*/ 492 w 633"/>
                <a:gd name="T49" fmla="*/ 631 h 660"/>
                <a:gd name="T50" fmla="*/ 540 w 633"/>
                <a:gd name="T51" fmla="*/ 659 h 660"/>
                <a:gd name="T52" fmla="*/ 588 w 633"/>
                <a:gd name="T53" fmla="*/ 655 h 660"/>
                <a:gd name="T54" fmla="*/ 616 w 633"/>
                <a:gd name="T55" fmla="*/ 531 h 660"/>
                <a:gd name="T56" fmla="*/ 632 w 633"/>
                <a:gd name="T57" fmla="*/ 463 h 660"/>
                <a:gd name="T58" fmla="*/ 620 w 633"/>
                <a:gd name="T59" fmla="*/ 367 h 660"/>
                <a:gd name="T60" fmla="*/ 536 w 633"/>
                <a:gd name="T61" fmla="*/ 271 h 660"/>
                <a:gd name="T62" fmla="*/ 528 w 633"/>
                <a:gd name="T63" fmla="*/ 235 h 660"/>
                <a:gd name="T64" fmla="*/ 460 w 633"/>
                <a:gd name="T65" fmla="*/ 179 h 660"/>
                <a:gd name="T66" fmla="*/ 472 w 633"/>
                <a:gd name="T67" fmla="*/ 155 h 660"/>
                <a:gd name="T68" fmla="*/ 456 w 633"/>
                <a:gd name="T69" fmla="*/ 131 h 660"/>
                <a:gd name="T70" fmla="*/ 416 w 633"/>
                <a:gd name="T71" fmla="*/ 79 h 660"/>
                <a:gd name="T72" fmla="*/ 392 w 633"/>
                <a:gd name="T73" fmla="*/ 31 h 660"/>
                <a:gd name="T74" fmla="*/ 388 w 633"/>
                <a:gd name="T75" fmla="*/ 19 h 660"/>
                <a:gd name="T76" fmla="*/ 364 w 633"/>
                <a:gd name="T77" fmla="*/ 151 h 660"/>
                <a:gd name="T78" fmla="*/ 324 w 633"/>
                <a:gd name="T79" fmla="*/ 115 h 660"/>
                <a:gd name="T80" fmla="*/ 292 w 633"/>
                <a:gd name="T81" fmla="*/ 111 h 660"/>
                <a:gd name="T82" fmla="*/ 272 w 633"/>
                <a:gd name="T83" fmla="*/ 87 h 660"/>
                <a:gd name="T84" fmla="*/ 264 w 633"/>
                <a:gd name="T85" fmla="*/ 63 h 660"/>
                <a:gd name="T86" fmla="*/ 276 w 633"/>
                <a:gd name="T87" fmla="*/ 55 h 660"/>
                <a:gd name="T88" fmla="*/ 240 w 633"/>
                <a:gd name="T89" fmla="*/ 19 h 660"/>
                <a:gd name="T90" fmla="*/ 216 w 633"/>
                <a:gd name="T91" fmla="*/ 11 h 660"/>
                <a:gd name="T92" fmla="*/ 204 w 633"/>
                <a:gd name="T93" fmla="*/ 7 h 660"/>
                <a:gd name="T94" fmla="*/ 212 w 633"/>
                <a:gd name="T95" fmla="*/ 11 h 6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633" h="660">
                  <a:moveTo>
                    <a:pt x="212" y="11"/>
                  </a:moveTo>
                  <a:cubicBezTo>
                    <a:pt x="195" y="0"/>
                    <a:pt x="187" y="2"/>
                    <a:pt x="176" y="19"/>
                  </a:cubicBezTo>
                  <a:cubicBezTo>
                    <a:pt x="171" y="61"/>
                    <a:pt x="181" y="88"/>
                    <a:pt x="144" y="51"/>
                  </a:cubicBezTo>
                  <a:cubicBezTo>
                    <a:pt x="131" y="53"/>
                    <a:pt x="115" y="51"/>
                    <a:pt x="104" y="59"/>
                  </a:cubicBezTo>
                  <a:cubicBezTo>
                    <a:pt x="78" y="80"/>
                    <a:pt x="114" y="65"/>
                    <a:pt x="84" y="75"/>
                  </a:cubicBezTo>
                  <a:cubicBezTo>
                    <a:pt x="78" y="94"/>
                    <a:pt x="92" y="107"/>
                    <a:pt x="68" y="115"/>
                  </a:cubicBezTo>
                  <a:cubicBezTo>
                    <a:pt x="55" y="135"/>
                    <a:pt x="59" y="159"/>
                    <a:pt x="36" y="167"/>
                  </a:cubicBezTo>
                  <a:cubicBezTo>
                    <a:pt x="16" y="163"/>
                    <a:pt x="7" y="158"/>
                    <a:pt x="0" y="179"/>
                  </a:cubicBezTo>
                  <a:cubicBezTo>
                    <a:pt x="9" y="232"/>
                    <a:pt x="43" y="279"/>
                    <a:pt x="72" y="323"/>
                  </a:cubicBezTo>
                  <a:cubicBezTo>
                    <a:pt x="82" y="371"/>
                    <a:pt x="85" y="392"/>
                    <a:pt x="120" y="427"/>
                  </a:cubicBezTo>
                  <a:cubicBezTo>
                    <a:pt x="127" y="434"/>
                    <a:pt x="136" y="438"/>
                    <a:pt x="144" y="443"/>
                  </a:cubicBezTo>
                  <a:cubicBezTo>
                    <a:pt x="151" y="448"/>
                    <a:pt x="168" y="451"/>
                    <a:pt x="168" y="451"/>
                  </a:cubicBezTo>
                  <a:cubicBezTo>
                    <a:pt x="188" y="444"/>
                    <a:pt x="208" y="438"/>
                    <a:pt x="228" y="431"/>
                  </a:cubicBezTo>
                  <a:cubicBezTo>
                    <a:pt x="236" y="428"/>
                    <a:pt x="252" y="423"/>
                    <a:pt x="252" y="423"/>
                  </a:cubicBezTo>
                  <a:cubicBezTo>
                    <a:pt x="271" y="429"/>
                    <a:pt x="281" y="445"/>
                    <a:pt x="300" y="451"/>
                  </a:cubicBezTo>
                  <a:cubicBezTo>
                    <a:pt x="320" y="471"/>
                    <a:pt x="315" y="500"/>
                    <a:pt x="324" y="527"/>
                  </a:cubicBezTo>
                  <a:cubicBezTo>
                    <a:pt x="328" y="526"/>
                    <a:pt x="333" y="526"/>
                    <a:pt x="336" y="523"/>
                  </a:cubicBezTo>
                  <a:cubicBezTo>
                    <a:pt x="340" y="520"/>
                    <a:pt x="339" y="511"/>
                    <a:pt x="344" y="511"/>
                  </a:cubicBezTo>
                  <a:cubicBezTo>
                    <a:pt x="358" y="511"/>
                    <a:pt x="362" y="541"/>
                    <a:pt x="368" y="547"/>
                  </a:cubicBezTo>
                  <a:cubicBezTo>
                    <a:pt x="378" y="557"/>
                    <a:pt x="392" y="563"/>
                    <a:pt x="404" y="571"/>
                  </a:cubicBezTo>
                  <a:cubicBezTo>
                    <a:pt x="418" y="580"/>
                    <a:pt x="422" y="594"/>
                    <a:pt x="436" y="603"/>
                  </a:cubicBezTo>
                  <a:cubicBezTo>
                    <a:pt x="439" y="607"/>
                    <a:pt x="441" y="612"/>
                    <a:pt x="444" y="615"/>
                  </a:cubicBezTo>
                  <a:cubicBezTo>
                    <a:pt x="447" y="618"/>
                    <a:pt x="453" y="619"/>
                    <a:pt x="456" y="623"/>
                  </a:cubicBezTo>
                  <a:cubicBezTo>
                    <a:pt x="489" y="660"/>
                    <a:pt x="457" y="637"/>
                    <a:pt x="484" y="655"/>
                  </a:cubicBezTo>
                  <a:cubicBezTo>
                    <a:pt x="487" y="647"/>
                    <a:pt x="485" y="626"/>
                    <a:pt x="492" y="631"/>
                  </a:cubicBezTo>
                  <a:cubicBezTo>
                    <a:pt x="509" y="642"/>
                    <a:pt x="522" y="653"/>
                    <a:pt x="540" y="659"/>
                  </a:cubicBezTo>
                  <a:cubicBezTo>
                    <a:pt x="557" y="642"/>
                    <a:pt x="567" y="648"/>
                    <a:pt x="588" y="655"/>
                  </a:cubicBezTo>
                  <a:cubicBezTo>
                    <a:pt x="611" y="621"/>
                    <a:pt x="573" y="560"/>
                    <a:pt x="616" y="531"/>
                  </a:cubicBezTo>
                  <a:cubicBezTo>
                    <a:pt x="632" y="507"/>
                    <a:pt x="629" y="496"/>
                    <a:pt x="632" y="463"/>
                  </a:cubicBezTo>
                  <a:cubicBezTo>
                    <a:pt x="630" y="440"/>
                    <a:pt x="633" y="390"/>
                    <a:pt x="620" y="367"/>
                  </a:cubicBezTo>
                  <a:cubicBezTo>
                    <a:pt x="600" y="332"/>
                    <a:pt x="565" y="300"/>
                    <a:pt x="536" y="271"/>
                  </a:cubicBezTo>
                  <a:cubicBezTo>
                    <a:pt x="532" y="259"/>
                    <a:pt x="532" y="247"/>
                    <a:pt x="528" y="235"/>
                  </a:cubicBezTo>
                  <a:cubicBezTo>
                    <a:pt x="525" y="225"/>
                    <a:pt x="474" y="188"/>
                    <a:pt x="460" y="179"/>
                  </a:cubicBezTo>
                  <a:cubicBezTo>
                    <a:pt x="463" y="171"/>
                    <a:pt x="471" y="164"/>
                    <a:pt x="472" y="155"/>
                  </a:cubicBezTo>
                  <a:cubicBezTo>
                    <a:pt x="474" y="144"/>
                    <a:pt x="461" y="137"/>
                    <a:pt x="456" y="131"/>
                  </a:cubicBezTo>
                  <a:cubicBezTo>
                    <a:pt x="435" y="106"/>
                    <a:pt x="451" y="88"/>
                    <a:pt x="416" y="79"/>
                  </a:cubicBezTo>
                  <a:cubicBezTo>
                    <a:pt x="395" y="48"/>
                    <a:pt x="403" y="64"/>
                    <a:pt x="392" y="31"/>
                  </a:cubicBezTo>
                  <a:cubicBezTo>
                    <a:pt x="391" y="27"/>
                    <a:pt x="388" y="19"/>
                    <a:pt x="388" y="19"/>
                  </a:cubicBezTo>
                  <a:cubicBezTo>
                    <a:pt x="362" y="58"/>
                    <a:pt x="379" y="107"/>
                    <a:pt x="364" y="151"/>
                  </a:cubicBezTo>
                  <a:cubicBezTo>
                    <a:pt x="344" y="144"/>
                    <a:pt x="344" y="120"/>
                    <a:pt x="324" y="115"/>
                  </a:cubicBezTo>
                  <a:cubicBezTo>
                    <a:pt x="314" y="112"/>
                    <a:pt x="303" y="112"/>
                    <a:pt x="292" y="111"/>
                  </a:cubicBezTo>
                  <a:cubicBezTo>
                    <a:pt x="284" y="103"/>
                    <a:pt x="276" y="97"/>
                    <a:pt x="272" y="87"/>
                  </a:cubicBezTo>
                  <a:cubicBezTo>
                    <a:pt x="269" y="79"/>
                    <a:pt x="264" y="63"/>
                    <a:pt x="264" y="63"/>
                  </a:cubicBezTo>
                  <a:cubicBezTo>
                    <a:pt x="268" y="60"/>
                    <a:pt x="273" y="58"/>
                    <a:pt x="276" y="55"/>
                  </a:cubicBezTo>
                  <a:cubicBezTo>
                    <a:pt x="300" y="31"/>
                    <a:pt x="256" y="24"/>
                    <a:pt x="240" y="19"/>
                  </a:cubicBezTo>
                  <a:cubicBezTo>
                    <a:pt x="232" y="16"/>
                    <a:pt x="224" y="14"/>
                    <a:pt x="216" y="11"/>
                  </a:cubicBezTo>
                  <a:cubicBezTo>
                    <a:pt x="212" y="10"/>
                    <a:pt x="200" y="5"/>
                    <a:pt x="204" y="7"/>
                  </a:cubicBezTo>
                  <a:cubicBezTo>
                    <a:pt x="207" y="8"/>
                    <a:pt x="209" y="10"/>
                    <a:pt x="212" y="1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0" name="Freeform 38"/>
            <p:cNvSpPr>
              <a:spLocks/>
            </p:cNvSpPr>
            <p:nvPr/>
          </p:nvSpPr>
          <p:spPr bwMode="invGray">
            <a:xfrm>
              <a:off x="4246" y="3241"/>
              <a:ext cx="319" cy="210"/>
            </a:xfrm>
            <a:custGeom>
              <a:avLst/>
              <a:gdLst>
                <a:gd name="T0" fmla="*/ 84 w 426"/>
                <a:gd name="T1" fmla="*/ 60 h 280"/>
                <a:gd name="T2" fmla="*/ 68 w 426"/>
                <a:gd name="T3" fmla="*/ 36 h 280"/>
                <a:gd name="T4" fmla="*/ 64 w 426"/>
                <a:gd name="T5" fmla="*/ 16 h 280"/>
                <a:gd name="T6" fmla="*/ 52 w 426"/>
                <a:gd name="T7" fmla="*/ 12 h 280"/>
                <a:gd name="T8" fmla="*/ 16 w 426"/>
                <a:gd name="T9" fmla="*/ 16 h 280"/>
                <a:gd name="T10" fmla="*/ 44 w 426"/>
                <a:gd name="T11" fmla="*/ 40 h 280"/>
                <a:gd name="T12" fmla="*/ 48 w 426"/>
                <a:gd name="T13" fmla="*/ 52 h 280"/>
                <a:gd name="T14" fmla="*/ 24 w 426"/>
                <a:gd name="T15" fmla="*/ 68 h 280"/>
                <a:gd name="T16" fmla="*/ 88 w 426"/>
                <a:gd name="T17" fmla="*/ 92 h 280"/>
                <a:gd name="T18" fmla="*/ 124 w 426"/>
                <a:gd name="T19" fmla="*/ 112 h 280"/>
                <a:gd name="T20" fmla="*/ 128 w 426"/>
                <a:gd name="T21" fmla="*/ 124 h 280"/>
                <a:gd name="T22" fmla="*/ 140 w 426"/>
                <a:gd name="T23" fmla="*/ 132 h 280"/>
                <a:gd name="T24" fmla="*/ 148 w 426"/>
                <a:gd name="T25" fmla="*/ 156 h 280"/>
                <a:gd name="T26" fmla="*/ 132 w 426"/>
                <a:gd name="T27" fmla="*/ 196 h 280"/>
                <a:gd name="T28" fmla="*/ 180 w 426"/>
                <a:gd name="T29" fmla="*/ 188 h 280"/>
                <a:gd name="T30" fmla="*/ 192 w 426"/>
                <a:gd name="T31" fmla="*/ 216 h 280"/>
                <a:gd name="T32" fmla="*/ 216 w 426"/>
                <a:gd name="T33" fmla="*/ 224 h 280"/>
                <a:gd name="T34" fmla="*/ 228 w 426"/>
                <a:gd name="T35" fmla="*/ 228 h 280"/>
                <a:gd name="T36" fmla="*/ 252 w 426"/>
                <a:gd name="T37" fmla="*/ 224 h 280"/>
                <a:gd name="T38" fmla="*/ 276 w 426"/>
                <a:gd name="T39" fmla="*/ 196 h 280"/>
                <a:gd name="T40" fmla="*/ 336 w 426"/>
                <a:gd name="T41" fmla="*/ 252 h 280"/>
                <a:gd name="T42" fmla="*/ 364 w 426"/>
                <a:gd name="T43" fmla="*/ 280 h 280"/>
                <a:gd name="T44" fmla="*/ 360 w 426"/>
                <a:gd name="T45" fmla="*/ 224 h 280"/>
                <a:gd name="T46" fmla="*/ 336 w 426"/>
                <a:gd name="T47" fmla="*/ 200 h 280"/>
                <a:gd name="T48" fmla="*/ 372 w 426"/>
                <a:gd name="T49" fmla="*/ 168 h 280"/>
                <a:gd name="T50" fmla="*/ 408 w 426"/>
                <a:gd name="T51" fmla="*/ 156 h 280"/>
                <a:gd name="T52" fmla="*/ 420 w 426"/>
                <a:gd name="T53" fmla="*/ 152 h 280"/>
                <a:gd name="T54" fmla="*/ 424 w 426"/>
                <a:gd name="T55" fmla="*/ 140 h 280"/>
                <a:gd name="T56" fmla="*/ 356 w 426"/>
                <a:gd name="T57" fmla="*/ 148 h 280"/>
                <a:gd name="T58" fmla="*/ 304 w 426"/>
                <a:gd name="T59" fmla="*/ 140 h 280"/>
                <a:gd name="T60" fmla="*/ 300 w 426"/>
                <a:gd name="T61" fmla="*/ 128 h 280"/>
                <a:gd name="T62" fmla="*/ 292 w 426"/>
                <a:gd name="T63" fmla="*/ 116 h 280"/>
                <a:gd name="T64" fmla="*/ 220 w 426"/>
                <a:gd name="T65" fmla="*/ 80 h 280"/>
                <a:gd name="T66" fmla="*/ 160 w 426"/>
                <a:gd name="T67" fmla="*/ 60 h 280"/>
                <a:gd name="T68" fmla="*/ 136 w 426"/>
                <a:gd name="T69" fmla="*/ 52 h 280"/>
                <a:gd name="T70" fmla="*/ 80 w 426"/>
                <a:gd name="T71" fmla="*/ 52 h 280"/>
                <a:gd name="T72" fmla="*/ 68 w 426"/>
                <a:gd name="T73" fmla="*/ 32 h 280"/>
                <a:gd name="T74" fmla="*/ 68 w 426"/>
                <a:gd name="T75"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26" h="280">
                  <a:moveTo>
                    <a:pt x="84" y="60"/>
                  </a:moveTo>
                  <a:cubicBezTo>
                    <a:pt x="79" y="52"/>
                    <a:pt x="70" y="45"/>
                    <a:pt x="68" y="36"/>
                  </a:cubicBezTo>
                  <a:cubicBezTo>
                    <a:pt x="67" y="29"/>
                    <a:pt x="68" y="22"/>
                    <a:pt x="64" y="16"/>
                  </a:cubicBezTo>
                  <a:cubicBezTo>
                    <a:pt x="62" y="12"/>
                    <a:pt x="56" y="13"/>
                    <a:pt x="52" y="12"/>
                  </a:cubicBezTo>
                  <a:cubicBezTo>
                    <a:pt x="40" y="13"/>
                    <a:pt x="27" y="11"/>
                    <a:pt x="16" y="16"/>
                  </a:cubicBezTo>
                  <a:cubicBezTo>
                    <a:pt x="0" y="24"/>
                    <a:pt x="43" y="40"/>
                    <a:pt x="44" y="40"/>
                  </a:cubicBezTo>
                  <a:cubicBezTo>
                    <a:pt x="45" y="44"/>
                    <a:pt x="50" y="49"/>
                    <a:pt x="48" y="52"/>
                  </a:cubicBezTo>
                  <a:cubicBezTo>
                    <a:pt x="42" y="60"/>
                    <a:pt x="24" y="68"/>
                    <a:pt x="24" y="68"/>
                  </a:cubicBezTo>
                  <a:cubicBezTo>
                    <a:pt x="38" y="88"/>
                    <a:pt x="65" y="89"/>
                    <a:pt x="88" y="92"/>
                  </a:cubicBezTo>
                  <a:cubicBezTo>
                    <a:pt x="101" y="96"/>
                    <a:pt x="124" y="112"/>
                    <a:pt x="124" y="112"/>
                  </a:cubicBezTo>
                  <a:cubicBezTo>
                    <a:pt x="125" y="116"/>
                    <a:pt x="125" y="121"/>
                    <a:pt x="128" y="124"/>
                  </a:cubicBezTo>
                  <a:cubicBezTo>
                    <a:pt x="131" y="128"/>
                    <a:pt x="137" y="128"/>
                    <a:pt x="140" y="132"/>
                  </a:cubicBezTo>
                  <a:cubicBezTo>
                    <a:pt x="144" y="139"/>
                    <a:pt x="148" y="156"/>
                    <a:pt x="148" y="156"/>
                  </a:cubicBezTo>
                  <a:cubicBezTo>
                    <a:pt x="144" y="171"/>
                    <a:pt x="137" y="181"/>
                    <a:pt x="132" y="196"/>
                  </a:cubicBezTo>
                  <a:cubicBezTo>
                    <a:pt x="151" y="209"/>
                    <a:pt x="167" y="207"/>
                    <a:pt x="180" y="188"/>
                  </a:cubicBezTo>
                  <a:cubicBezTo>
                    <a:pt x="182" y="196"/>
                    <a:pt x="184" y="211"/>
                    <a:pt x="192" y="216"/>
                  </a:cubicBezTo>
                  <a:cubicBezTo>
                    <a:pt x="199" y="220"/>
                    <a:pt x="208" y="221"/>
                    <a:pt x="216" y="224"/>
                  </a:cubicBezTo>
                  <a:cubicBezTo>
                    <a:pt x="220" y="225"/>
                    <a:pt x="228" y="228"/>
                    <a:pt x="228" y="228"/>
                  </a:cubicBezTo>
                  <a:cubicBezTo>
                    <a:pt x="236" y="227"/>
                    <a:pt x="245" y="228"/>
                    <a:pt x="252" y="224"/>
                  </a:cubicBezTo>
                  <a:cubicBezTo>
                    <a:pt x="269" y="216"/>
                    <a:pt x="252" y="204"/>
                    <a:pt x="276" y="196"/>
                  </a:cubicBezTo>
                  <a:cubicBezTo>
                    <a:pt x="296" y="209"/>
                    <a:pt x="322" y="231"/>
                    <a:pt x="336" y="252"/>
                  </a:cubicBezTo>
                  <a:cubicBezTo>
                    <a:pt x="354" y="280"/>
                    <a:pt x="343" y="273"/>
                    <a:pt x="364" y="280"/>
                  </a:cubicBezTo>
                  <a:cubicBezTo>
                    <a:pt x="376" y="262"/>
                    <a:pt x="375" y="241"/>
                    <a:pt x="360" y="224"/>
                  </a:cubicBezTo>
                  <a:cubicBezTo>
                    <a:pt x="352" y="216"/>
                    <a:pt x="336" y="200"/>
                    <a:pt x="336" y="200"/>
                  </a:cubicBezTo>
                  <a:cubicBezTo>
                    <a:pt x="323" y="162"/>
                    <a:pt x="322" y="174"/>
                    <a:pt x="372" y="168"/>
                  </a:cubicBezTo>
                  <a:cubicBezTo>
                    <a:pt x="384" y="164"/>
                    <a:pt x="396" y="160"/>
                    <a:pt x="408" y="156"/>
                  </a:cubicBezTo>
                  <a:cubicBezTo>
                    <a:pt x="412" y="155"/>
                    <a:pt x="420" y="152"/>
                    <a:pt x="420" y="152"/>
                  </a:cubicBezTo>
                  <a:cubicBezTo>
                    <a:pt x="421" y="148"/>
                    <a:pt x="426" y="144"/>
                    <a:pt x="424" y="140"/>
                  </a:cubicBezTo>
                  <a:cubicBezTo>
                    <a:pt x="420" y="131"/>
                    <a:pt x="365" y="146"/>
                    <a:pt x="356" y="148"/>
                  </a:cubicBezTo>
                  <a:cubicBezTo>
                    <a:pt x="339" y="146"/>
                    <a:pt x="316" y="152"/>
                    <a:pt x="304" y="140"/>
                  </a:cubicBezTo>
                  <a:cubicBezTo>
                    <a:pt x="301" y="137"/>
                    <a:pt x="302" y="132"/>
                    <a:pt x="300" y="128"/>
                  </a:cubicBezTo>
                  <a:cubicBezTo>
                    <a:pt x="298" y="124"/>
                    <a:pt x="296" y="119"/>
                    <a:pt x="292" y="116"/>
                  </a:cubicBezTo>
                  <a:cubicBezTo>
                    <a:pt x="272" y="98"/>
                    <a:pt x="244" y="91"/>
                    <a:pt x="220" y="80"/>
                  </a:cubicBezTo>
                  <a:cubicBezTo>
                    <a:pt x="201" y="72"/>
                    <a:pt x="180" y="67"/>
                    <a:pt x="160" y="60"/>
                  </a:cubicBezTo>
                  <a:cubicBezTo>
                    <a:pt x="152" y="57"/>
                    <a:pt x="136" y="52"/>
                    <a:pt x="136" y="52"/>
                  </a:cubicBezTo>
                  <a:cubicBezTo>
                    <a:pt x="113" y="55"/>
                    <a:pt x="98" y="64"/>
                    <a:pt x="80" y="52"/>
                  </a:cubicBezTo>
                  <a:cubicBezTo>
                    <a:pt x="70" y="38"/>
                    <a:pt x="74" y="44"/>
                    <a:pt x="68" y="32"/>
                  </a:cubicBezTo>
                  <a:lnTo>
                    <a:pt x="68" y="0"/>
                  </a:lnTo>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algn="ctr" rotWithShape="0">
                      <a:srgbClr val="FEFEFE">
                        <a:gamma/>
                        <a:shade val="60000"/>
                        <a:invGamma/>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1" name="Freeform 39"/>
            <p:cNvSpPr>
              <a:spLocks/>
            </p:cNvSpPr>
            <p:nvPr/>
          </p:nvSpPr>
          <p:spPr bwMode="invGray">
            <a:xfrm>
              <a:off x="4255" y="3243"/>
              <a:ext cx="311" cy="211"/>
            </a:xfrm>
            <a:custGeom>
              <a:avLst/>
              <a:gdLst>
                <a:gd name="T0" fmla="*/ 0 w 416"/>
                <a:gd name="T1" fmla="*/ 1 h 282"/>
                <a:gd name="T2" fmla="*/ 20 w 416"/>
                <a:gd name="T3" fmla="*/ 37 h 282"/>
                <a:gd name="T4" fmla="*/ 28 w 416"/>
                <a:gd name="T5" fmla="*/ 49 h 282"/>
                <a:gd name="T6" fmla="*/ 84 w 416"/>
                <a:gd name="T7" fmla="*/ 89 h 282"/>
                <a:gd name="T8" fmla="*/ 120 w 416"/>
                <a:gd name="T9" fmla="*/ 113 h 282"/>
                <a:gd name="T10" fmla="*/ 132 w 416"/>
                <a:gd name="T11" fmla="*/ 121 h 282"/>
                <a:gd name="T12" fmla="*/ 136 w 416"/>
                <a:gd name="T13" fmla="*/ 169 h 282"/>
                <a:gd name="T14" fmla="*/ 116 w 416"/>
                <a:gd name="T15" fmla="*/ 201 h 282"/>
                <a:gd name="T16" fmla="*/ 136 w 416"/>
                <a:gd name="T17" fmla="*/ 197 h 282"/>
                <a:gd name="T18" fmla="*/ 148 w 416"/>
                <a:gd name="T19" fmla="*/ 189 h 282"/>
                <a:gd name="T20" fmla="*/ 160 w 416"/>
                <a:gd name="T21" fmla="*/ 201 h 282"/>
                <a:gd name="T22" fmla="*/ 184 w 416"/>
                <a:gd name="T23" fmla="*/ 217 h 282"/>
                <a:gd name="T24" fmla="*/ 208 w 416"/>
                <a:gd name="T25" fmla="*/ 233 h 282"/>
                <a:gd name="T26" fmla="*/ 240 w 416"/>
                <a:gd name="T27" fmla="*/ 221 h 282"/>
                <a:gd name="T28" fmla="*/ 248 w 416"/>
                <a:gd name="T29" fmla="*/ 197 h 282"/>
                <a:gd name="T30" fmla="*/ 268 w 416"/>
                <a:gd name="T31" fmla="*/ 201 h 282"/>
                <a:gd name="T32" fmla="*/ 292 w 416"/>
                <a:gd name="T33" fmla="*/ 209 h 282"/>
                <a:gd name="T34" fmla="*/ 340 w 416"/>
                <a:gd name="T35" fmla="*/ 281 h 282"/>
                <a:gd name="T36" fmla="*/ 356 w 416"/>
                <a:gd name="T37" fmla="*/ 277 h 282"/>
                <a:gd name="T38" fmla="*/ 352 w 416"/>
                <a:gd name="T39" fmla="*/ 253 h 282"/>
                <a:gd name="T40" fmla="*/ 316 w 416"/>
                <a:gd name="T41" fmla="*/ 197 h 282"/>
                <a:gd name="T42" fmla="*/ 360 w 416"/>
                <a:gd name="T43" fmla="*/ 173 h 282"/>
                <a:gd name="T44" fmla="*/ 408 w 416"/>
                <a:gd name="T45" fmla="*/ 145 h 282"/>
                <a:gd name="T46" fmla="*/ 409 w 416"/>
                <a:gd name="T47" fmla="*/ 120 h 282"/>
                <a:gd name="T48" fmla="*/ 367 w 416"/>
                <a:gd name="T49" fmla="*/ 138 h 282"/>
                <a:gd name="T50" fmla="*/ 308 w 416"/>
                <a:gd name="T51" fmla="*/ 137 h 282"/>
                <a:gd name="T52" fmla="*/ 264 w 416"/>
                <a:gd name="T53" fmla="*/ 97 h 282"/>
                <a:gd name="T54" fmla="*/ 180 w 416"/>
                <a:gd name="T55" fmla="*/ 61 h 282"/>
                <a:gd name="T56" fmla="*/ 132 w 416"/>
                <a:gd name="T57" fmla="*/ 33 h 282"/>
                <a:gd name="T58" fmla="*/ 92 w 416"/>
                <a:gd name="T59" fmla="*/ 41 h 282"/>
                <a:gd name="T60" fmla="*/ 76 w 416"/>
                <a:gd name="T61" fmla="*/ 57 h 282"/>
                <a:gd name="T62" fmla="*/ 56 w 416"/>
                <a:gd name="T63" fmla="*/ 17 h 282"/>
                <a:gd name="T64" fmla="*/ 0 w 416"/>
                <a:gd name="T65" fmla="*/ 1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6" h="282">
                  <a:moveTo>
                    <a:pt x="0" y="1"/>
                  </a:moveTo>
                  <a:cubicBezTo>
                    <a:pt x="7" y="22"/>
                    <a:pt x="2" y="9"/>
                    <a:pt x="20" y="37"/>
                  </a:cubicBezTo>
                  <a:cubicBezTo>
                    <a:pt x="23" y="41"/>
                    <a:pt x="28" y="49"/>
                    <a:pt x="28" y="49"/>
                  </a:cubicBezTo>
                  <a:cubicBezTo>
                    <a:pt x="5" y="84"/>
                    <a:pt x="65" y="78"/>
                    <a:pt x="84" y="89"/>
                  </a:cubicBezTo>
                  <a:cubicBezTo>
                    <a:pt x="97" y="96"/>
                    <a:pt x="108" y="105"/>
                    <a:pt x="120" y="113"/>
                  </a:cubicBezTo>
                  <a:cubicBezTo>
                    <a:pt x="124" y="116"/>
                    <a:pt x="132" y="121"/>
                    <a:pt x="132" y="121"/>
                  </a:cubicBezTo>
                  <a:cubicBezTo>
                    <a:pt x="138" y="138"/>
                    <a:pt x="132" y="151"/>
                    <a:pt x="136" y="169"/>
                  </a:cubicBezTo>
                  <a:cubicBezTo>
                    <a:pt x="107" y="188"/>
                    <a:pt x="110" y="176"/>
                    <a:pt x="116" y="201"/>
                  </a:cubicBezTo>
                  <a:cubicBezTo>
                    <a:pt x="123" y="200"/>
                    <a:pt x="130" y="199"/>
                    <a:pt x="136" y="197"/>
                  </a:cubicBezTo>
                  <a:cubicBezTo>
                    <a:pt x="141" y="195"/>
                    <a:pt x="143" y="188"/>
                    <a:pt x="148" y="189"/>
                  </a:cubicBezTo>
                  <a:cubicBezTo>
                    <a:pt x="154" y="190"/>
                    <a:pt x="156" y="198"/>
                    <a:pt x="160" y="201"/>
                  </a:cubicBezTo>
                  <a:cubicBezTo>
                    <a:pt x="168" y="207"/>
                    <a:pt x="176" y="212"/>
                    <a:pt x="184" y="217"/>
                  </a:cubicBezTo>
                  <a:cubicBezTo>
                    <a:pt x="192" y="222"/>
                    <a:pt x="208" y="233"/>
                    <a:pt x="208" y="233"/>
                  </a:cubicBezTo>
                  <a:cubicBezTo>
                    <a:pt x="216" y="231"/>
                    <a:pt x="234" y="230"/>
                    <a:pt x="240" y="221"/>
                  </a:cubicBezTo>
                  <a:cubicBezTo>
                    <a:pt x="244" y="214"/>
                    <a:pt x="248" y="197"/>
                    <a:pt x="248" y="197"/>
                  </a:cubicBezTo>
                  <a:cubicBezTo>
                    <a:pt x="255" y="198"/>
                    <a:pt x="261" y="199"/>
                    <a:pt x="268" y="201"/>
                  </a:cubicBezTo>
                  <a:cubicBezTo>
                    <a:pt x="276" y="203"/>
                    <a:pt x="292" y="209"/>
                    <a:pt x="292" y="209"/>
                  </a:cubicBezTo>
                  <a:cubicBezTo>
                    <a:pt x="298" y="242"/>
                    <a:pt x="306" y="270"/>
                    <a:pt x="340" y="281"/>
                  </a:cubicBezTo>
                  <a:cubicBezTo>
                    <a:pt x="345" y="280"/>
                    <a:pt x="354" y="282"/>
                    <a:pt x="356" y="277"/>
                  </a:cubicBezTo>
                  <a:cubicBezTo>
                    <a:pt x="359" y="270"/>
                    <a:pt x="355" y="260"/>
                    <a:pt x="352" y="253"/>
                  </a:cubicBezTo>
                  <a:cubicBezTo>
                    <a:pt x="346" y="238"/>
                    <a:pt x="329" y="206"/>
                    <a:pt x="316" y="197"/>
                  </a:cubicBezTo>
                  <a:cubicBezTo>
                    <a:pt x="307" y="170"/>
                    <a:pt x="339" y="175"/>
                    <a:pt x="360" y="173"/>
                  </a:cubicBezTo>
                  <a:cubicBezTo>
                    <a:pt x="383" y="165"/>
                    <a:pt x="391" y="162"/>
                    <a:pt x="408" y="145"/>
                  </a:cubicBezTo>
                  <a:cubicBezTo>
                    <a:pt x="412" y="140"/>
                    <a:pt x="416" y="121"/>
                    <a:pt x="409" y="120"/>
                  </a:cubicBezTo>
                  <a:cubicBezTo>
                    <a:pt x="402" y="119"/>
                    <a:pt x="384" y="135"/>
                    <a:pt x="367" y="138"/>
                  </a:cubicBezTo>
                  <a:cubicBezTo>
                    <a:pt x="350" y="141"/>
                    <a:pt x="325" y="144"/>
                    <a:pt x="308" y="137"/>
                  </a:cubicBezTo>
                  <a:cubicBezTo>
                    <a:pt x="286" y="130"/>
                    <a:pt x="284" y="111"/>
                    <a:pt x="264" y="97"/>
                  </a:cubicBezTo>
                  <a:cubicBezTo>
                    <a:pt x="238" y="80"/>
                    <a:pt x="203" y="76"/>
                    <a:pt x="180" y="61"/>
                  </a:cubicBezTo>
                  <a:cubicBezTo>
                    <a:pt x="163" y="50"/>
                    <a:pt x="150" y="39"/>
                    <a:pt x="132" y="33"/>
                  </a:cubicBezTo>
                  <a:cubicBezTo>
                    <a:pt x="119" y="35"/>
                    <a:pt x="102" y="31"/>
                    <a:pt x="92" y="41"/>
                  </a:cubicBezTo>
                  <a:cubicBezTo>
                    <a:pt x="71" y="62"/>
                    <a:pt x="108" y="46"/>
                    <a:pt x="76" y="57"/>
                  </a:cubicBezTo>
                  <a:cubicBezTo>
                    <a:pt x="52" y="49"/>
                    <a:pt x="67" y="38"/>
                    <a:pt x="56" y="17"/>
                  </a:cubicBezTo>
                  <a:cubicBezTo>
                    <a:pt x="48" y="0"/>
                    <a:pt x="16" y="1"/>
                    <a:pt x="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2" name="Freeform 40"/>
            <p:cNvSpPr>
              <a:spLocks/>
            </p:cNvSpPr>
            <p:nvPr/>
          </p:nvSpPr>
          <p:spPr bwMode="invGray">
            <a:xfrm>
              <a:off x="4485" y="4013"/>
              <a:ext cx="45" cy="58"/>
            </a:xfrm>
            <a:custGeom>
              <a:avLst/>
              <a:gdLst>
                <a:gd name="T0" fmla="*/ 32 w 60"/>
                <a:gd name="T1" fmla="*/ 18 h 78"/>
                <a:gd name="T2" fmla="*/ 0 w 60"/>
                <a:gd name="T3" fmla="*/ 18 h 78"/>
                <a:gd name="T4" fmla="*/ 20 w 60"/>
                <a:gd name="T5" fmla="*/ 42 h 78"/>
                <a:gd name="T6" fmla="*/ 28 w 60"/>
                <a:gd name="T7" fmla="*/ 66 h 78"/>
                <a:gd name="T8" fmla="*/ 32 w 60"/>
                <a:gd name="T9" fmla="*/ 78 h 78"/>
                <a:gd name="T10" fmla="*/ 60 w 60"/>
                <a:gd name="T11" fmla="*/ 50 h 78"/>
                <a:gd name="T12" fmla="*/ 32 w 60"/>
                <a:gd name="T13" fmla="*/ 18 h 78"/>
              </a:gdLst>
              <a:ahLst/>
              <a:cxnLst>
                <a:cxn ang="0">
                  <a:pos x="T0" y="T1"/>
                </a:cxn>
                <a:cxn ang="0">
                  <a:pos x="T2" y="T3"/>
                </a:cxn>
                <a:cxn ang="0">
                  <a:pos x="T4" y="T5"/>
                </a:cxn>
                <a:cxn ang="0">
                  <a:pos x="T6" y="T7"/>
                </a:cxn>
                <a:cxn ang="0">
                  <a:pos x="T8" y="T9"/>
                </a:cxn>
                <a:cxn ang="0">
                  <a:pos x="T10" y="T11"/>
                </a:cxn>
                <a:cxn ang="0">
                  <a:pos x="T12" y="T13"/>
                </a:cxn>
              </a:cxnLst>
              <a:rect l="0" t="0" r="r" b="b"/>
              <a:pathLst>
                <a:path w="60" h="78">
                  <a:moveTo>
                    <a:pt x="32" y="18"/>
                  </a:moveTo>
                  <a:cubicBezTo>
                    <a:pt x="16" y="7"/>
                    <a:pt x="12" y="0"/>
                    <a:pt x="0" y="18"/>
                  </a:cubicBezTo>
                  <a:cubicBezTo>
                    <a:pt x="6" y="27"/>
                    <a:pt x="15" y="33"/>
                    <a:pt x="20" y="42"/>
                  </a:cubicBezTo>
                  <a:cubicBezTo>
                    <a:pt x="24" y="49"/>
                    <a:pt x="25" y="58"/>
                    <a:pt x="28" y="66"/>
                  </a:cubicBezTo>
                  <a:cubicBezTo>
                    <a:pt x="29" y="70"/>
                    <a:pt x="32" y="78"/>
                    <a:pt x="32" y="78"/>
                  </a:cubicBezTo>
                  <a:cubicBezTo>
                    <a:pt x="52" y="73"/>
                    <a:pt x="54" y="69"/>
                    <a:pt x="60" y="50"/>
                  </a:cubicBezTo>
                  <a:cubicBezTo>
                    <a:pt x="54" y="32"/>
                    <a:pt x="50" y="27"/>
                    <a:pt x="32" y="18"/>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3" name="Freeform 41"/>
            <p:cNvSpPr>
              <a:spLocks/>
            </p:cNvSpPr>
            <p:nvPr/>
          </p:nvSpPr>
          <p:spPr bwMode="invGray">
            <a:xfrm>
              <a:off x="4621" y="3923"/>
              <a:ext cx="164" cy="85"/>
            </a:xfrm>
            <a:custGeom>
              <a:avLst/>
              <a:gdLst>
                <a:gd name="T0" fmla="*/ 47 w 219"/>
                <a:gd name="T1" fmla="*/ 73 h 113"/>
                <a:gd name="T2" fmla="*/ 39 w 219"/>
                <a:gd name="T3" fmla="*/ 61 h 113"/>
                <a:gd name="T4" fmla="*/ 15 w 219"/>
                <a:gd name="T5" fmla="*/ 69 h 113"/>
                <a:gd name="T6" fmla="*/ 39 w 219"/>
                <a:gd name="T7" fmla="*/ 113 h 113"/>
                <a:gd name="T8" fmla="*/ 123 w 219"/>
                <a:gd name="T9" fmla="*/ 89 h 113"/>
                <a:gd name="T10" fmla="*/ 147 w 219"/>
                <a:gd name="T11" fmla="*/ 73 h 113"/>
                <a:gd name="T12" fmla="*/ 171 w 219"/>
                <a:gd name="T13" fmla="*/ 65 h 113"/>
                <a:gd name="T14" fmla="*/ 219 w 219"/>
                <a:gd name="T15" fmla="*/ 19 h 113"/>
                <a:gd name="T16" fmla="*/ 210 w 219"/>
                <a:gd name="T17" fmla="*/ 0 h 113"/>
                <a:gd name="T18" fmla="*/ 179 w 219"/>
                <a:gd name="T19" fmla="*/ 17 h 113"/>
                <a:gd name="T20" fmla="*/ 107 w 219"/>
                <a:gd name="T21" fmla="*/ 41 h 113"/>
                <a:gd name="T22" fmla="*/ 83 w 219"/>
                <a:gd name="T23" fmla="*/ 45 h 113"/>
                <a:gd name="T24" fmla="*/ 59 w 219"/>
                <a:gd name="T25" fmla="*/ 53 h 113"/>
                <a:gd name="T26" fmla="*/ 47 w 219"/>
                <a:gd name="T27" fmla="*/ 73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9" h="113">
                  <a:moveTo>
                    <a:pt x="47" y="73"/>
                  </a:moveTo>
                  <a:cubicBezTo>
                    <a:pt x="44" y="69"/>
                    <a:pt x="44" y="62"/>
                    <a:pt x="39" y="61"/>
                  </a:cubicBezTo>
                  <a:cubicBezTo>
                    <a:pt x="31" y="60"/>
                    <a:pt x="15" y="69"/>
                    <a:pt x="15" y="69"/>
                  </a:cubicBezTo>
                  <a:cubicBezTo>
                    <a:pt x="0" y="91"/>
                    <a:pt x="20" y="101"/>
                    <a:pt x="39" y="113"/>
                  </a:cubicBezTo>
                  <a:cubicBezTo>
                    <a:pt x="67" y="107"/>
                    <a:pt x="96" y="98"/>
                    <a:pt x="123" y="89"/>
                  </a:cubicBezTo>
                  <a:cubicBezTo>
                    <a:pt x="132" y="86"/>
                    <a:pt x="139" y="78"/>
                    <a:pt x="147" y="73"/>
                  </a:cubicBezTo>
                  <a:cubicBezTo>
                    <a:pt x="154" y="68"/>
                    <a:pt x="171" y="65"/>
                    <a:pt x="171" y="65"/>
                  </a:cubicBezTo>
                  <a:cubicBezTo>
                    <a:pt x="186" y="50"/>
                    <a:pt x="207" y="36"/>
                    <a:pt x="219" y="19"/>
                  </a:cubicBezTo>
                  <a:cubicBezTo>
                    <a:pt x="215" y="16"/>
                    <a:pt x="215" y="0"/>
                    <a:pt x="210" y="0"/>
                  </a:cubicBezTo>
                  <a:cubicBezTo>
                    <a:pt x="205" y="0"/>
                    <a:pt x="183" y="15"/>
                    <a:pt x="179" y="17"/>
                  </a:cubicBezTo>
                  <a:cubicBezTo>
                    <a:pt x="159" y="26"/>
                    <a:pt x="129" y="37"/>
                    <a:pt x="107" y="41"/>
                  </a:cubicBezTo>
                  <a:cubicBezTo>
                    <a:pt x="99" y="42"/>
                    <a:pt x="91" y="43"/>
                    <a:pt x="83" y="45"/>
                  </a:cubicBezTo>
                  <a:cubicBezTo>
                    <a:pt x="75" y="47"/>
                    <a:pt x="59" y="53"/>
                    <a:pt x="59" y="53"/>
                  </a:cubicBezTo>
                  <a:cubicBezTo>
                    <a:pt x="49" y="67"/>
                    <a:pt x="53" y="61"/>
                    <a:pt x="47" y="7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4" name="Freeform 42"/>
            <p:cNvSpPr>
              <a:spLocks/>
            </p:cNvSpPr>
            <p:nvPr/>
          </p:nvSpPr>
          <p:spPr bwMode="invGray">
            <a:xfrm>
              <a:off x="4791" y="3873"/>
              <a:ext cx="104" cy="92"/>
            </a:xfrm>
            <a:custGeom>
              <a:avLst/>
              <a:gdLst>
                <a:gd name="T0" fmla="*/ 12 w 139"/>
                <a:gd name="T1" fmla="*/ 60 h 122"/>
                <a:gd name="T2" fmla="*/ 8 w 139"/>
                <a:gd name="T3" fmla="*/ 84 h 122"/>
                <a:gd name="T4" fmla="*/ 0 w 139"/>
                <a:gd name="T5" fmla="*/ 108 h 122"/>
                <a:gd name="T6" fmla="*/ 36 w 139"/>
                <a:gd name="T7" fmla="*/ 116 h 122"/>
                <a:gd name="T8" fmla="*/ 52 w 139"/>
                <a:gd name="T9" fmla="*/ 96 h 122"/>
                <a:gd name="T10" fmla="*/ 124 w 139"/>
                <a:gd name="T11" fmla="*/ 68 h 122"/>
                <a:gd name="T12" fmla="*/ 136 w 139"/>
                <a:gd name="T13" fmla="*/ 44 h 122"/>
                <a:gd name="T14" fmla="*/ 112 w 139"/>
                <a:gd name="T15" fmla="*/ 28 h 122"/>
                <a:gd name="T16" fmla="*/ 100 w 139"/>
                <a:gd name="T17" fmla="*/ 20 h 122"/>
                <a:gd name="T18" fmla="*/ 64 w 139"/>
                <a:gd name="T19" fmla="*/ 12 h 122"/>
                <a:gd name="T20" fmla="*/ 52 w 139"/>
                <a:gd name="T21" fmla="*/ 36 h 122"/>
                <a:gd name="T22" fmla="*/ 12 w 139"/>
                <a:gd name="T23" fmla="*/ 6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9" h="122">
                  <a:moveTo>
                    <a:pt x="12" y="60"/>
                  </a:moveTo>
                  <a:cubicBezTo>
                    <a:pt x="11" y="68"/>
                    <a:pt x="10" y="76"/>
                    <a:pt x="8" y="84"/>
                  </a:cubicBezTo>
                  <a:cubicBezTo>
                    <a:pt x="6" y="92"/>
                    <a:pt x="0" y="108"/>
                    <a:pt x="0" y="108"/>
                  </a:cubicBezTo>
                  <a:cubicBezTo>
                    <a:pt x="14" y="118"/>
                    <a:pt x="19" y="122"/>
                    <a:pt x="36" y="116"/>
                  </a:cubicBezTo>
                  <a:cubicBezTo>
                    <a:pt x="46" y="86"/>
                    <a:pt x="31" y="122"/>
                    <a:pt x="52" y="96"/>
                  </a:cubicBezTo>
                  <a:cubicBezTo>
                    <a:pt x="83" y="57"/>
                    <a:pt x="30" y="74"/>
                    <a:pt x="124" y="68"/>
                  </a:cubicBezTo>
                  <a:cubicBezTo>
                    <a:pt x="125" y="67"/>
                    <a:pt x="139" y="48"/>
                    <a:pt x="136" y="44"/>
                  </a:cubicBezTo>
                  <a:cubicBezTo>
                    <a:pt x="130" y="36"/>
                    <a:pt x="120" y="33"/>
                    <a:pt x="112" y="28"/>
                  </a:cubicBezTo>
                  <a:cubicBezTo>
                    <a:pt x="108" y="25"/>
                    <a:pt x="100" y="20"/>
                    <a:pt x="100" y="20"/>
                  </a:cubicBezTo>
                  <a:cubicBezTo>
                    <a:pt x="89" y="4"/>
                    <a:pt x="92" y="0"/>
                    <a:pt x="64" y="12"/>
                  </a:cubicBezTo>
                  <a:cubicBezTo>
                    <a:pt x="57" y="15"/>
                    <a:pt x="55" y="30"/>
                    <a:pt x="52" y="36"/>
                  </a:cubicBezTo>
                  <a:cubicBezTo>
                    <a:pt x="46" y="49"/>
                    <a:pt x="26" y="60"/>
                    <a:pt x="12" y="6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5" name="Freeform 43"/>
            <p:cNvSpPr>
              <a:spLocks/>
            </p:cNvSpPr>
            <p:nvPr/>
          </p:nvSpPr>
          <p:spPr bwMode="invGray">
            <a:xfrm>
              <a:off x="4846" y="3832"/>
              <a:ext cx="37" cy="26"/>
            </a:xfrm>
            <a:custGeom>
              <a:avLst/>
              <a:gdLst>
                <a:gd name="T0" fmla="*/ 29 w 49"/>
                <a:gd name="T1" fmla="*/ 0 h 35"/>
                <a:gd name="T2" fmla="*/ 8 w 49"/>
                <a:gd name="T3" fmla="*/ 11 h 35"/>
                <a:gd name="T4" fmla="*/ 24 w 49"/>
                <a:gd name="T5" fmla="*/ 35 h 35"/>
                <a:gd name="T6" fmla="*/ 39 w 49"/>
                <a:gd name="T7" fmla="*/ 26 h 35"/>
                <a:gd name="T8" fmla="*/ 29 w 49"/>
                <a:gd name="T9" fmla="*/ 0 h 35"/>
              </a:gdLst>
              <a:ahLst/>
              <a:cxnLst>
                <a:cxn ang="0">
                  <a:pos x="T0" y="T1"/>
                </a:cxn>
                <a:cxn ang="0">
                  <a:pos x="T2" y="T3"/>
                </a:cxn>
                <a:cxn ang="0">
                  <a:pos x="T4" y="T5"/>
                </a:cxn>
                <a:cxn ang="0">
                  <a:pos x="T6" y="T7"/>
                </a:cxn>
                <a:cxn ang="0">
                  <a:pos x="T8" y="T9"/>
                </a:cxn>
              </a:cxnLst>
              <a:rect l="0" t="0" r="r" b="b"/>
              <a:pathLst>
                <a:path w="49" h="35">
                  <a:moveTo>
                    <a:pt x="29" y="0"/>
                  </a:moveTo>
                  <a:cubicBezTo>
                    <a:pt x="25" y="12"/>
                    <a:pt x="19" y="7"/>
                    <a:pt x="8" y="11"/>
                  </a:cubicBezTo>
                  <a:cubicBezTo>
                    <a:pt x="0" y="23"/>
                    <a:pt x="14" y="34"/>
                    <a:pt x="24" y="35"/>
                  </a:cubicBezTo>
                  <a:cubicBezTo>
                    <a:pt x="30" y="34"/>
                    <a:pt x="33" y="28"/>
                    <a:pt x="39" y="26"/>
                  </a:cubicBezTo>
                  <a:cubicBezTo>
                    <a:pt x="49" y="22"/>
                    <a:pt x="29"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6" name="Freeform 44"/>
            <p:cNvSpPr>
              <a:spLocks/>
            </p:cNvSpPr>
            <p:nvPr/>
          </p:nvSpPr>
          <p:spPr bwMode="invGray">
            <a:xfrm>
              <a:off x="3123" y="3346"/>
              <a:ext cx="123" cy="201"/>
            </a:xfrm>
            <a:custGeom>
              <a:avLst/>
              <a:gdLst>
                <a:gd name="T0" fmla="*/ 128 w 164"/>
                <a:gd name="T1" fmla="*/ 0 h 268"/>
                <a:gd name="T2" fmla="*/ 104 w 164"/>
                <a:gd name="T3" fmla="*/ 28 h 268"/>
                <a:gd name="T4" fmla="*/ 88 w 164"/>
                <a:gd name="T5" fmla="*/ 64 h 268"/>
                <a:gd name="T6" fmla="*/ 36 w 164"/>
                <a:gd name="T7" fmla="*/ 84 h 268"/>
                <a:gd name="T8" fmla="*/ 28 w 164"/>
                <a:gd name="T9" fmla="*/ 96 h 268"/>
                <a:gd name="T10" fmla="*/ 16 w 164"/>
                <a:gd name="T11" fmla="*/ 100 h 268"/>
                <a:gd name="T12" fmla="*/ 20 w 164"/>
                <a:gd name="T13" fmla="*/ 132 h 268"/>
                <a:gd name="T14" fmla="*/ 28 w 164"/>
                <a:gd name="T15" fmla="*/ 156 h 268"/>
                <a:gd name="T16" fmla="*/ 0 w 164"/>
                <a:gd name="T17" fmla="*/ 200 h 268"/>
                <a:gd name="T18" fmla="*/ 28 w 164"/>
                <a:gd name="T19" fmla="*/ 260 h 268"/>
                <a:gd name="T20" fmla="*/ 52 w 164"/>
                <a:gd name="T21" fmla="*/ 268 h 268"/>
                <a:gd name="T22" fmla="*/ 88 w 164"/>
                <a:gd name="T23" fmla="*/ 216 h 268"/>
                <a:gd name="T24" fmla="*/ 104 w 164"/>
                <a:gd name="T25" fmla="*/ 192 h 268"/>
                <a:gd name="T26" fmla="*/ 128 w 164"/>
                <a:gd name="T27" fmla="*/ 116 h 268"/>
                <a:gd name="T28" fmla="*/ 140 w 164"/>
                <a:gd name="T29" fmla="*/ 76 h 268"/>
                <a:gd name="T30" fmla="*/ 164 w 164"/>
                <a:gd name="T31" fmla="*/ 72 h 268"/>
                <a:gd name="T32" fmla="*/ 128 w 164"/>
                <a:gd name="T33" fmla="*/ 0 h 2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4" h="268">
                  <a:moveTo>
                    <a:pt x="128" y="0"/>
                  </a:moveTo>
                  <a:cubicBezTo>
                    <a:pt x="123" y="16"/>
                    <a:pt x="120" y="23"/>
                    <a:pt x="104" y="28"/>
                  </a:cubicBezTo>
                  <a:cubicBezTo>
                    <a:pt x="102" y="35"/>
                    <a:pt x="97" y="57"/>
                    <a:pt x="88" y="64"/>
                  </a:cubicBezTo>
                  <a:cubicBezTo>
                    <a:pt x="75" y="75"/>
                    <a:pt x="51" y="74"/>
                    <a:pt x="36" y="84"/>
                  </a:cubicBezTo>
                  <a:cubicBezTo>
                    <a:pt x="33" y="88"/>
                    <a:pt x="32" y="93"/>
                    <a:pt x="28" y="96"/>
                  </a:cubicBezTo>
                  <a:cubicBezTo>
                    <a:pt x="25" y="99"/>
                    <a:pt x="17" y="96"/>
                    <a:pt x="16" y="100"/>
                  </a:cubicBezTo>
                  <a:cubicBezTo>
                    <a:pt x="14" y="110"/>
                    <a:pt x="18" y="121"/>
                    <a:pt x="20" y="132"/>
                  </a:cubicBezTo>
                  <a:cubicBezTo>
                    <a:pt x="22" y="140"/>
                    <a:pt x="28" y="156"/>
                    <a:pt x="28" y="156"/>
                  </a:cubicBezTo>
                  <a:cubicBezTo>
                    <a:pt x="13" y="166"/>
                    <a:pt x="6" y="183"/>
                    <a:pt x="0" y="200"/>
                  </a:cubicBezTo>
                  <a:cubicBezTo>
                    <a:pt x="3" y="210"/>
                    <a:pt x="19" y="254"/>
                    <a:pt x="28" y="260"/>
                  </a:cubicBezTo>
                  <a:cubicBezTo>
                    <a:pt x="35" y="264"/>
                    <a:pt x="52" y="268"/>
                    <a:pt x="52" y="268"/>
                  </a:cubicBezTo>
                  <a:cubicBezTo>
                    <a:pt x="85" y="261"/>
                    <a:pt x="79" y="244"/>
                    <a:pt x="88" y="216"/>
                  </a:cubicBezTo>
                  <a:cubicBezTo>
                    <a:pt x="91" y="207"/>
                    <a:pt x="99" y="200"/>
                    <a:pt x="104" y="192"/>
                  </a:cubicBezTo>
                  <a:cubicBezTo>
                    <a:pt x="116" y="174"/>
                    <a:pt x="121" y="136"/>
                    <a:pt x="128" y="116"/>
                  </a:cubicBezTo>
                  <a:cubicBezTo>
                    <a:pt x="131" y="108"/>
                    <a:pt x="134" y="79"/>
                    <a:pt x="140" y="76"/>
                  </a:cubicBezTo>
                  <a:cubicBezTo>
                    <a:pt x="147" y="72"/>
                    <a:pt x="156" y="73"/>
                    <a:pt x="164" y="72"/>
                  </a:cubicBezTo>
                  <a:cubicBezTo>
                    <a:pt x="158" y="19"/>
                    <a:pt x="161" y="33"/>
                    <a:pt x="1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7" name="Freeform 45"/>
            <p:cNvSpPr>
              <a:spLocks/>
            </p:cNvSpPr>
            <p:nvPr/>
          </p:nvSpPr>
          <p:spPr bwMode="invGray">
            <a:xfrm>
              <a:off x="3655" y="3034"/>
              <a:ext cx="49" cy="61"/>
            </a:xfrm>
            <a:custGeom>
              <a:avLst/>
              <a:gdLst>
                <a:gd name="T0" fmla="*/ 29 w 66"/>
                <a:gd name="T1" fmla="*/ 0 h 81"/>
                <a:gd name="T2" fmla="*/ 25 w 66"/>
                <a:gd name="T3" fmla="*/ 60 h 81"/>
                <a:gd name="T4" fmla="*/ 29 w 66"/>
                <a:gd name="T5" fmla="*/ 76 h 81"/>
                <a:gd name="T6" fmla="*/ 41 w 66"/>
                <a:gd name="T7" fmla="*/ 80 h 81"/>
                <a:gd name="T8" fmla="*/ 57 w 66"/>
                <a:gd name="T9" fmla="*/ 76 h 81"/>
                <a:gd name="T10" fmla="*/ 29 w 66"/>
                <a:gd name="T11" fmla="*/ 0 h 81"/>
              </a:gdLst>
              <a:ahLst/>
              <a:cxnLst>
                <a:cxn ang="0">
                  <a:pos x="T0" y="T1"/>
                </a:cxn>
                <a:cxn ang="0">
                  <a:pos x="T2" y="T3"/>
                </a:cxn>
                <a:cxn ang="0">
                  <a:pos x="T4" y="T5"/>
                </a:cxn>
                <a:cxn ang="0">
                  <a:pos x="T6" y="T7"/>
                </a:cxn>
                <a:cxn ang="0">
                  <a:pos x="T8" y="T9"/>
                </a:cxn>
                <a:cxn ang="0">
                  <a:pos x="T10" y="T11"/>
                </a:cxn>
              </a:cxnLst>
              <a:rect l="0" t="0" r="r" b="b"/>
              <a:pathLst>
                <a:path w="66" h="81">
                  <a:moveTo>
                    <a:pt x="29" y="0"/>
                  </a:moveTo>
                  <a:cubicBezTo>
                    <a:pt x="0" y="10"/>
                    <a:pt x="20" y="38"/>
                    <a:pt x="25" y="60"/>
                  </a:cubicBezTo>
                  <a:cubicBezTo>
                    <a:pt x="26" y="65"/>
                    <a:pt x="26" y="72"/>
                    <a:pt x="29" y="76"/>
                  </a:cubicBezTo>
                  <a:cubicBezTo>
                    <a:pt x="32" y="79"/>
                    <a:pt x="37" y="79"/>
                    <a:pt x="41" y="80"/>
                  </a:cubicBezTo>
                  <a:cubicBezTo>
                    <a:pt x="46" y="79"/>
                    <a:pt x="55" y="81"/>
                    <a:pt x="57" y="76"/>
                  </a:cubicBezTo>
                  <a:cubicBezTo>
                    <a:pt x="66" y="53"/>
                    <a:pt x="45" y="16"/>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8" name="Freeform 46"/>
            <p:cNvSpPr>
              <a:spLocks/>
            </p:cNvSpPr>
            <p:nvPr/>
          </p:nvSpPr>
          <p:spPr bwMode="invGray">
            <a:xfrm>
              <a:off x="3988" y="3100"/>
              <a:ext cx="111" cy="183"/>
            </a:xfrm>
            <a:custGeom>
              <a:avLst/>
              <a:gdLst>
                <a:gd name="T0" fmla="*/ 96 w 148"/>
                <a:gd name="T1" fmla="*/ 0 h 244"/>
                <a:gd name="T2" fmla="*/ 60 w 148"/>
                <a:gd name="T3" fmla="*/ 84 h 244"/>
                <a:gd name="T4" fmla="*/ 36 w 148"/>
                <a:gd name="T5" fmla="*/ 92 h 244"/>
                <a:gd name="T6" fmla="*/ 12 w 148"/>
                <a:gd name="T7" fmla="*/ 108 h 244"/>
                <a:gd name="T8" fmla="*/ 40 w 148"/>
                <a:gd name="T9" fmla="*/ 188 h 244"/>
                <a:gd name="T10" fmla="*/ 52 w 148"/>
                <a:gd name="T11" fmla="*/ 224 h 244"/>
                <a:gd name="T12" fmla="*/ 60 w 148"/>
                <a:gd name="T13" fmla="*/ 236 h 244"/>
                <a:gd name="T14" fmla="*/ 84 w 148"/>
                <a:gd name="T15" fmla="*/ 244 h 244"/>
                <a:gd name="T16" fmla="*/ 96 w 148"/>
                <a:gd name="T17" fmla="*/ 196 h 244"/>
                <a:gd name="T18" fmla="*/ 124 w 148"/>
                <a:gd name="T19" fmla="*/ 168 h 244"/>
                <a:gd name="T20" fmla="*/ 112 w 148"/>
                <a:gd name="T21" fmla="*/ 68 h 244"/>
                <a:gd name="T22" fmla="*/ 140 w 148"/>
                <a:gd name="T23" fmla="*/ 48 h 244"/>
                <a:gd name="T24" fmla="*/ 112 w 148"/>
                <a:gd name="T25" fmla="*/ 20 h 244"/>
                <a:gd name="T26" fmla="*/ 96 w 148"/>
                <a:gd name="T27" fmla="*/ 0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48" h="244">
                  <a:moveTo>
                    <a:pt x="96" y="0"/>
                  </a:moveTo>
                  <a:cubicBezTo>
                    <a:pt x="86" y="29"/>
                    <a:pt x="70" y="55"/>
                    <a:pt x="60" y="84"/>
                  </a:cubicBezTo>
                  <a:cubicBezTo>
                    <a:pt x="57" y="92"/>
                    <a:pt x="43" y="87"/>
                    <a:pt x="36" y="92"/>
                  </a:cubicBezTo>
                  <a:cubicBezTo>
                    <a:pt x="28" y="97"/>
                    <a:pt x="12" y="108"/>
                    <a:pt x="12" y="108"/>
                  </a:cubicBezTo>
                  <a:cubicBezTo>
                    <a:pt x="0" y="144"/>
                    <a:pt x="30" y="158"/>
                    <a:pt x="40" y="188"/>
                  </a:cubicBezTo>
                  <a:cubicBezTo>
                    <a:pt x="44" y="200"/>
                    <a:pt x="45" y="213"/>
                    <a:pt x="52" y="224"/>
                  </a:cubicBezTo>
                  <a:cubicBezTo>
                    <a:pt x="55" y="228"/>
                    <a:pt x="56" y="233"/>
                    <a:pt x="60" y="236"/>
                  </a:cubicBezTo>
                  <a:cubicBezTo>
                    <a:pt x="67" y="240"/>
                    <a:pt x="84" y="244"/>
                    <a:pt x="84" y="244"/>
                  </a:cubicBezTo>
                  <a:cubicBezTo>
                    <a:pt x="111" y="235"/>
                    <a:pt x="103" y="218"/>
                    <a:pt x="96" y="196"/>
                  </a:cubicBezTo>
                  <a:cubicBezTo>
                    <a:pt x="100" y="183"/>
                    <a:pt x="124" y="168"/>
                    <a:pt x="124" y="168"/>
                  </a:cubicBezTo>
                  <a:cubicBezTo>
                    <a:pt x="148" y="132"/>
                    <a:pt x="123" y="101"/>
                    <a:pt x="112" y="68"/>
                  </a:cubicBezTo>
                  <a:cubicBezTo>
                    <a:pt x="140" y="59"/>
                    <a:pt x="133" y="68"/>
                    <a:pt x="140" y="48"/>
                  </a:cubicBezTo>
                  <a:cubicBezTo>
                    <a:pt x="136" y="35"/>
                    <a:pt x="112" y="20"/>
                    <a:pt x="112" y="20"/>
                  </a:cubicBezTo>
                  <a:cubicBezTo>
                    <a:pt x="102" y="5"/>
                    <a:pt x="107" y="11"/>
                    <a:pt x="9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49" name="Freeform 47"/>
            <p:cNvSpPr>
              <a:spLocks/>
            </p:cNvSpPr>
            <p:nvPr/>
          </p:nvSpPr>
          <p:spPr bwMode="invGray">
            <a:xfrm>
              <a:off x="3894" y="3043"/>
              <a:ext cx="72" cy="137"/>
            </a:xfrm>
            <a:custGeom>
              <a:avLst/>
              <a:gdLst>
                <a:gd name="T0" fmla="*/ 48 w 96"/>
                <a:gd name="T1" fmla="*/ 2 h 183"/>
                <a:gd name="T2" fmla="*/ 51 w 96"/>
                <a:gd name="T3" fmla="*/ 35 h 183"/>
                <a:gd name="T4" fmla="*/ 60 w 96"/>
                <a:gd name="T5" fmla="*/ 62 h 183"/>
                <a:gd name="T6" fmla="*/ 62 w 96"/>
                <a:gd name="T7" fmla="*/ 92 h 183"/>
                <a:gd name="T8" fmla="*/ 68 w 96"/>
                <a:gd name="T9" fmla="*/ 105 h 183"/>
                <a:gd name="T10" fmla="*/ 71 w 96"/>
                <a:gd name="T11" fmla="*/ 126 h 183"/>
                <a:gd name="T12" fmla="*/ 57 w 96"/>
                <a:gd name="T13" fmla="*/ 93 h 183"/>
                <a:gd name="T14" fmla="*/ 35 w 96"/>
                <a:gd name="T15" fmla="*/ 78 h 183"/>
                <a:gd name="T16" fmla="*/ 5 w 96"/>
                <a:gd name="T17" fmla="*/ 83 h 183"/>
                <a:gd name="T18" fmla="*/ 8 w 96"/>
                <a:gd name="T19" fmla="*/ 102 h 183"/>
                <a:gd name="T20" fmla="*/ 41 w 96"/>
                <a:gd name="T21" fmla="*/ 114 h 183"/>
                <a:gd name="T22" fmla="*/ 57 w 96"/>
                <a:gd name="T23" fmla="*/ 135 h 183"/>
                <a:gd name="T24" fmla="*/ 71 w 96"/>
                <a:gd name="T25" fmla="*/ 135 h 183"/>
                <a:gd name="T26" fmla="*/ 78 w 96"/>
                <a:gd name="T27" fmla="*/ 150 h 183"/>
                <a:gd name="T28" fmla="*/ 96 w 96"/>
                <a:gd name="T29" fmla="*/ 179 h 183"/>
                <a:gd name="T30" fmla="*/ 81 w 96"/>
                <a:gd name="T31" fmla="*/ 126 h 183"/>
                <a:gd name="T32" fmla="*/ 80 w 96"/>
                <a:gd name="T33" fmla="*/ 93 h 183"/>
                <a:gd name="T34" fmla="*/ 71 w 96"/>
                <a:gd name="T35" fmla="*/ 63 h 183"/>
                <a:gd name="T36" fmla="*/ 63 w 96"/>
                <a:gd name="T37" fmla="*/ 41 h 183"/>
                <a:gd name="T38" fmla="*/ 57 w 96"/>
                <a:gd name="T39" fmla="*/ 20 h 183"/>
                <a:gd name="T40" fmla="*/ 48 w 96"/>
                <a:gd name="T41" fmla="*/ 2 h 1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6" h="183">
                  <a:moveTo>
                    <a:pt x="48" y="2"/>
                  </a:moveTo>
                  <a:cubicBezTo>
                    <a:pt x="47" y="4"/>
                    <a:pt x="49" y="25"/>
                    <a:pt x="51" y="35"/>
                  </a:cubicBezTo>
                  <a:cubicBezTo>
                    <a:pt x="53" y="45"/>
                    <a:pt x="58" y="53"/>
                    <a:pt x="60" y="62"/>
                  </a:cubicBezTo>
                  <a:cubicBezTo>
                    <a:pt x="62" y="71"/>
                    <a:pt x="61" y="85"/>
                    <a:pt x="62" y="92"/>
                  </a:cubicBezTo>
                  <a:cubicBezTo>
                    <a:pt x="63" y="99"/>
                    <a:pt x="67" y="99"/>
                    <a:pt x="68" y="105"/>
                  </a:cubicBezTo>
                  <a:cubicBezTo>
                    <a:pt x="69" y="111"/>
                    <a:pt x="73" y="128"/>
                    <a:pt x="71" y="126"/>
                  </a:cubicBezTo>
                  <a:cubicBezTo>
                    <a:pt x="69" y="124"/>
                    <a:pt x="63" y="101"/>
                    <a:pt x="57" y="93"/>
                  </a:cubicBezTo>
                  <a:cubicBezTo>
                    <a:pt x="51" y="85"/>
                    <a:pt x="44" y="80"/>
                    <a:pt x="35" y="78"/>
                  </a:cubicBezTo>
                  <a:cubicBezTo>
                    <a:pt x="26" y="76"/>
                    <a:pt x="10" y="79"/>
                    <a:pt x="5" y="83"/>
                  </a:cubicBezTo>
                  <a:cubicBezTo>
                    <a:pt x="0" y="87"/>
                    <a:pt x="2" y="97"/>
                    <a:pt x="8" y="102"/>
                  </a:cubicBezTo>
                  <a:cubicBezTo>
                    <a:pt x="14" y="107"/>
                    <a:pt x="33" y="109"/>
                    <a:pt x="41" y="114"/>
                  </a:cubicBezTo>
                  <a:cubicBezTo>
                    <a:pt x="49" y="119"/>
                    <a:pt x="52" y="132"/>
                    <a:pt x="57" y="135"/>
                  </a:cubicBezTo>
                  <a:cubicBezTo>
                    <a:pt x="62" y="138"/>
                    <a:pt x="68" y="133"/>
                    <a:pt x="71" y="135"/>
                  </a:cubicBezTo>
                  <a:cubicBezTo>
                    <a:pt x="74" y="137"/>
                    <a:pt x="74" y="143"/>
                    <a:pt x="78" y="150"/>
                  </a:cubicBezTo>
                  <a:cubicBezTo>
                    <a:pt x="82" y="157"/>
                    <a:pt x="96" y="183"/>
                    <a:pt x="96" y="179"/>
                  </a:cubicBezTo>
                  <a:cubicBezTo>
                    <a:pt x="96" y="175"/>
                    <a:pt x="84" y="140"/>
                    <a:pt x="81" y="126"/>
                  </a:cubicBezTo>
                  <a:cubicBezTo>
                    <a:pt x="78" y="112"/>
                    <a:pt x="82" y="104"/>
                    <a:pt x="80" y="93"/>
                  </a:cubicBezTo>
                  <a:cubicBezTo>
                    <a:pt x="78" y="82"/>
                    <a:pt x="74" y="72"/>
                    <a:pt x="71" y="63"/>
                  </a:cubicBezTo>
                  <a:cubicBezTo>
                    <a:pt x="68" y="54"/>
                    <a:pt x="65" y="48"/>
                    <a:pt x="63" y="41"/>
                  </a:cubicBezTo>
                  <a:cubicBezTo>
                    <a:pt x="61" y="34"/>
                    <a:pt x="59" y="26"/>
                    <a:pt x="57" y="20"/>
                  </a:cubicBezTo>
                  <a:cubicBezTo>
                    <a:pt x="55" y="14"/>
                    <a:pt x="49" y="0"/>
                    <a:pt x="48"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0" name="Freeform 48"/>
            <p:cNvSpPr>
              <a:spLocks/>
            </p:cNvSpPr>
            <p:nvPr/>
          </p:nvSpPr>
          <p:spPr bwMode="invGray">
            <a:xfrm>
              <a:off x="3943" y="3153"/>
              <a:ext cx="40" cy="131"/>
            </a:xfrm>
            <a:custGeom>
              <a:avLst/>
              <a:gdLst>
                <a:gd name="T0" fmla="*/ 6 w 54"/>
                <a:gd name="T1" fmla="*/ 0 h 175"/>
                <a:gd name="T2" fmla="*/ 0 w 54"/>
                <a:gd name="T3" fmla="*/ 25 h 175"/>
                <a:gd name="T4" fmla="*/ 9 w 54"/>
                <a:gd name="T5" fmla="*/ 54 h 175"/>
                <a:gd name="T6" fmla="*/ 18 w 54"/>
                <a:gd name="T7" fmla="*/ 94 h 175"/>
                <a:gd name="T8" fmla="*/ 34 w 54"/>
                <a:gd name="T9" fmla="*/ 129 h 175"/>
                <a:gd name="T10" fmla="*/ 54 w 54"/>
                <a:gd name="T11" fmla="*/ 175 h 175"/>
                <a:gd name="T12" fmla="*/ 40 w 54"/>
                <a:gd name="T13" fmla="*/ 115 h 175"/>
                <a:gd name="T14" fmla="*/ 34 w 54"/>
                <a:gd name="T15" fmla="*/ 93 h 175"/>
                <a:gd name="T16" fmla="*/ 28 w 54"/>
                <a:gd name="T17" fmla="*/ 61 h 175"/>
                <a:gd name="T18" fmla="*/ 25 w 54"/>
                <a:gd name="T19" fmla="*/ 46 h 175"/>
                <a:gd name="T20" fmla="*/ 16 w 54"/>
                <a:gd name="T21" fmla="*/ 37 h 175"/>
                <a:gd name="T22" fmla="*/ 6 w 54"/>
                <a:gd name="T23" fmla="*/ 0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4" h="175">
                  <a:moveTo>
                    <a:pt x="6" y="0"/>
                  </a:moveTo>
                  <a:lnTo>
                    <a:pt x="0" y="25"/>
                  </a:lnTo>
                  <a:cubicBezTo>
                    <a:pt x="3" y="48"/>
                    <a:pt x="3" y="40"/>
                    <a:pt x="9" y="54"/>
                  </a:cubicBezTo>
                  <a:cubicBezTo>
                    <a:pt x="10" y="66"/>
                    <a:pt x="12" y="83"/>
                    <a:pt x="18" y="94"/>
                  </a:cubicBezTo>
                  <a:cubicBezTo>
                    <a:pt x="21" y="109"/>
                    <a:pt x="25" y="117"/>
                    <a:pt x="34" y="129"/>
                  </a:cubicBezTo>
                  <a:cubicBezTo>
                    <a:pt x="35" y="143"/>
                    <a:pt x="35" y="171"/>
                    <a:pt x="54" y="175"/>
                  </a:cubicBezTo>
                  <a:cubicBezTo>
                    <a:pt x="52" y="133"/>
                    <a:pt x="53" y="141"/>
                    <a:pt x="40" y="115"/>
                  </a:cubicBezTo>
                  <a:cubicBezTo>
                    <a:pt x="39" y="108"/>
                    <a:pt x="37" y="100"/>
                    <a:pt x="34" y="93"/>
                  </a:cubicBezTo>
                  <a:cubicBezTo>
                    <a:pt x="33" y="82"/>
                    <a:pt x="30" y="72"/>
                    <a:pt x="28" y="61"/>
                  </a:cubicBezTo>
                  <a:cubicBezTo>
                    <a:pt x="28" y="58"/>
                    <a:pt x="28" y="50"/>
                    <a:pt x="25" y="46"/>
                  </a:cubicBezTo>
                  <a:cubicBezTo>
                    <a:pt x="22" y="43"/>
                    <a:pt x="16" y="37"/>
                    <a:pt x="16" y="37"/>
                  </a:cubicBezTo>
                  <a:cubicBezTo>
                    <a:pt x="14" y="25"/>
                    <a:pt x="13" y="9"/>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1" name="Freeform 49"/>
            <p:cNvSpPr>
              <a:spLocks/>
            </p:cNvSpPr>
            <p:nvPr/>
          </p:nvSpPr>
          <p:spPr bwMode="invGray">
            <a:xfrm>
              <a:off x="3988" y="3290"/>
              <a:ext cx="65" cy="54"/>
            </a:xfrm>
            <a:custGeom>
              <a:avLst/>
              <a:gdLst>
                <a:gd name="T0" fmla="*/ 2 w 86"/>
                <a:gd name="T1" fmla="*/ 0 h 73"/>
                <a:gd name="T2" fmla="*/ 8 w 86"/>
                <a:gd name="T3" fmla="*/ 34 h 73"/>
                <a:gd name="T4" fmla="*/ 23 w 86"/>
                <a:gd name="T5" fmla="*/ 43 h 73"/>
                <a:gd name="T6" fmla="*/ 48 w 86"/>
                <a:gd name="T7" fmla="*/ 49 h 73"/>
                <a:gd name="T8" fmla="*/ 62 w 86"/>
                <a:gd name="T9" fmla="*/ 57 h 73"/>
                <a:gd name="T10" fmla="*/ 74 w 86"/>
                <a:gd name="T11" fmla="*/ 66 h 73"/>
                <a:gd name="T12" fmla="*/ 86 w 86"/>
                <a:gd name="T13" fmla="*/ 69 h 73"/>
                <a:gd name="T14" fmla="*/ 72 w 86"/>
                <a:gd name="T15" fmla="*/ 39 h 73"/>
                <a:gd name="T16" fmla="*/ 63 w 86"/>
                <a:gd name="T17" fmla="*/ 22 h 73"/>
                <a:gd name="T18" fmla="*/ 36 w 86"/>
                <a:gd name="T19" fmla="*/ 24 h 73"/>
                <a:gd name="T20" fmla="*/ 24 w 86"/>
                <a:gd name="T21" fmla="*/ 19 h 73"/>
                <a:gd name="T22" fmla="*/ 6 w 86"/>
                <a:gd name="T23" fmla="*/ 0 h 73"/>
                <a:gd name="T24" fmla="*/ 2 w 86"/>
                <a:gd name="T25" fmla="*/ 0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 h="73">
                  <a:moveTo>
                    <a:pt x="2" y="0"/>
                  </a:moveTo>
                  <a:cubicBezTo>
                    <a:pt x="3" y="17"/>
                    <a:pt x="0" y="23"/>
                    <a:pt x="8" y="34"/>
                  </a:cubicBezTo>
                  <a:cubicBezTo>
                    <a:pt x="10" y="43"/>
                    <a:pt x="14" y="42"/>
                    <a:pt x="23" y="43"/>
                  </a:cubicBezTo>
                  <a:cubicBezTo>
                    <a:pt x="30" y="47"/>
                    <a:pt x="40" y="48"/>
                    <a:pt x="48" y="49"/>
                  </a:cubicBezTo>
                  <a:cubicBezTo>
                    <a:pt x="53" y="51"/>
                    <a:pt x="57" y="54"/>
                    <a:pt x="62" y="57"/>
                  </a:cubicBezTo>
                  <a:cubicBezTo>
                    <a:pt x="66" y="62"/>
                    <a:pt x="68" y="64"/>
                    <a:pt x="74" y="66"/>
                  </a:cubicBezTo>
                  <a:cubicBezTo>
                    <a:pt x="78" y="72"/>
                    <a:pt x="79" y="73"/>
                    <a:pt x="86" y="69"/>
                  </a:cubicBezTo>
                  <a:cubicBezTo>
                    <a:pt x="83" y="53"/>
                    <a:pt x="80" y="52"/>
                    <a:pt x="72" y="39"/>
                  </a:cubicBezTo>
                  <a:cubicBezTo>
                    <a:pt x="68" y="34"/>
                    <a:pt x="63" y="22"/>
                    <a:pt x="63" y="22"/>
                  </a:cubicBezTo>
                  <a:cubicBezTo>
                    <a:pt x="52" y="26"/>
                    <a:pt x="48" y="26"/>
                    <a:pt x="36" y="24"/>
                  </a:cubicBezTo>
                  <a:cubicBezTo>
                    <a:pt x="24" y="15"/>
                    <a:pt x="43" y="29"/>
                    <a:pt x="24" y="19"/>
                  </a:cubicBezTo>
                  <a:cubicBezTo>
                    <a:pt x="15" y="15"/>
                    <a:pt x="16" y="2"/>
                    <a:pt x="6" y="0"/>
                  </a:cubicBezTo>
                  <a:cubicBezTo>
                    <a:pt x="1" y="4"/>
                    <a:pt x="2" y="5"/>
                    <a:pt x="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2" name="Freeform 50"/>
            <p:cNvSpPr>
              <a:spLocks/>
            </p:cNvSpPr>
            <p:nvPr/>
          </p:nvSpPr>
          <p:spPr bwMode="invGray">
            <a:xfrm>
              <a:off x="4092" y="3195"/>
              <a:ext cx="83" cy="117"/>
            </a:xfrm>
            <a:custGeom>
              <a:avLst/>
              <a:gdLst>
                <a:gd name="T0" fmla="*/ 98 w 111"/>
                <a:gd name="T1" fmla="*/ 0 h 156"/>
                <a:gd name="T2" fmla="*/ 75 w 111"/>
                <a:gd name="T3" fmla="*/ 10 h 156"/>
                <a:gd name="T4" fmla="*/ 23 w 111"/>
                <a:gd name="T5" fmla="*/ 15 h 156"/>
                <a:gd name="T6" fmla="*/ 14 w 111"/>
                <a:gd name="T7" fmla="*/ 33 h 156"/>
                <a:gd name="T8" fmla="*/ 11 w 111"/>
                <a:gd name="T9" fmla="*/ 61 h 156"/>
                <a:gd name="T10" fmla="*/ 14 w 111"/>
                <a:gd name="T11" fmla="*/ 75 h 156"/>
                <a:gd name="T12" fmla="*/ 3 w 111"/>
                <a:gd name="T13" fmla="*/ 88 h 156"/>
                <a:gd name="T14" fmla="*/ 14 w 111"/>
                <a:gd name="T15" fmla="*/ 109 h 156"/>
                <a:gd name="T16" fmla="*/ 23 w 111"/>
                <a:gd name="T17" fmla="*/ 124 h 156"/>
                <a:gd name="T18" fmla="*/ 15 w 111"/>
                <a:gd name="T19" fmla="*/ 144 h 156"/>
                <a:gd name="T20" fmla="*/ 24 w 111"/>
                <a:gd name="T21" fmla="*/ 156 h 156"/>
                <a:gd name="T22" fmla="*/ 42 w 111"/>
                <a:gd name="T23" fmla="*/ 144 h 156"/>
                <a:gd name="T24" fmla="*/ 50 w 111"/>
                <a:gd name="T25" fmla="*/ 93 h 156"/>
                <a:gd name="T26" fmla="*/ 56 w 111"/>
                <a:gd name="T27" fmla="*/ 126 h 156"/>
                <a:gd name="T28" fmla="*/ 65 w 111"/>
                <a:gd name="T29" fmla="*/ 145 h 156"/>
                <a:gd name="T30" fmla="*/ 62 w 111"/>
                <a:gd name="T31" fmla="*/ 112 h 156"/>
                <a:gd name="T32" fmla="*/ 72 w 111"/>
                <a:gd name="T33" fmla="*/ 73 h 156"/>
                <a:gd name="T34" fmla="*/ 69 w 111"/>
                <a:gd name="T35" fmla="*/ 51 h 156"/>
                <a:gd name="T36" fmla="*/ 54 w 111"/>
                <a:gd name="T37" fmla="*/ 60 h 156"/>
                <a:gd name="T38" fmla="*/ 35 w 111"/>
                <a:gd name="T39" fmla="*/ 54 h 156"/>
                <a:gd name="T40" fmla="*/ 41 w 111"/>
                <a:gd name="T41" fmla="*/ 36 h 156"/>
                <a:gd name="T42" fmla="*/ 62 w 111"/>
                <a:gd name="T43" fmla="*/ 34 h 156"/>
                <a:gd name="T44" fmla="*/ 78 w 111"/>
                <a:gd name="T45" fmla="*/ 39 h 156"/>
                <a:gd name="T46" fmla="*/ 98 w 111"/>
                <a:gd name="T47" fmla="*/ 30 h 156"/>
                <a:gd name="T48" fmla="*/ 111 w 111"/>
                <a:gd name="T49" fmla="*/ 13 h 156"/>
                <a:gd name="T50" fmla="*/ 98 w 111"/>
                <a:gd name="T51"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1" h="156">
                  <a:moveTo>
                    <a:pt x="98" y="0"/>
                  </a:moveTo>
                  <a:cubicBezTo>
                    <a:pt x="75" y="2"/>
                    <a:pt x="87" y="8"/>
                    <a:pt x="75" y="10"/>
                  </a:cubicBezTo>
                  <a:cubicBezTo>
                    <a:pt x="72" y="10"/>
                    <a:pt x="25" y="3"/>
                    <a:pt x="23" y="15"/>
                  </a:cubicBezTo>
                  <a:cubicBezTo>
                    <a:pt x="25" y="26"/>
                    <a:pt x="23" y="27"/>
                    <a:pt x="14" y="33"/>
                  </a:cubicBezTo>
                  <a:cubicBezTo>
                    <a:pt x="15" y="43"/>
                    <a:pt x="20" y="54"/>
                    <a:pt x="11" y="61"/>
                  </a:cubicBezTo>
                  <a:cubicBezTo>
                    <a:pt x="8" y="68"/>
                    <a:pt x="10" y="69"/>
                    <a:pt x="14" y="75"/>
                  </a:cubicBezTo>
                  <a:cubicBezTo>
                    <a:pt x="16" y="84"/>
                    <a:pt x="12" y="86"/>
                    <a:pt x="3" y="88"/>
                  </a:cubicBezTo>
                  <a:cubicBezTo>
                    <a:pt x="1" y="99"/>
                    <a:pt x="0" y="106"/>
                    <a:pt x="14" y="109"/>
                  </a:cubicBezTo>
                  <a:cubicBezTo>
                    <a:pt x="21" y="112"/>
                    <a:pt x="20" y="118"/>
                    <a:pt x="23" y="124"/>
                  </a:cubicBezTo>
                  <a:cubicBezTo>
                    <a:pt x="25" y="133"/>
                    <a:pt x="23" y="139"/>
                    <a:pt x="15" y="144"/>
                  </a:cubicBezTo>
                  <a:cubicBezTo>
                    <a:pt x="17" y="150"/>
                    <a:pt x="18" y="153"/>
                    <a:pt x="24" y="156"/>
                  </a:cubicBezTo>
                  <a:cubicBezTo>
                    <a:pt x="31" y="154"/>
                    <a:pt x="36" y="148"/>
                    <a:pt x="42" y="144"/>
                  </a:cubicBezTo>
                  <a:cubicBezTo>
                    <a:pt x="41" y="128"/>
                    <a:pt x="33" y="103"/>
                    <a:pt x="50" y="93"/>
                  </a:cubicBezTo>
                  <a:cubicBezTo>
                    <a:pt x="52" y="105"/>
                    <a:pt x="46" y="116"/>
                    <a:pt x="56" y="126"/>
                  </a:cubicBezTo>
                  <a:cubicBezTo>
                    <a:pt x="57" y="134"/>
                    <a:pt x="58" y="141"/>
                    <a:pt x="65" y="145"/>
                  </a:cubicBezTo>
                  <a:cubicBezTo>
                    <a:pt x="70" y="134"/>
                    <a:pt x="64" y="123"/>
                    <a:pt x="62" y="112"/>
                  </a:cubicBezTo>
                  <a:cubicBezTo>
                    <a:pt x="65" y="97"/>
                    <a:pt x="55" y="81"/>
                    <a:pt x="72" y="73"/>
                  </a:cubicBezTo>
                  <a:cubicBezTo>
                    <a:pt x="79" y="64"/>
                    <a:pt x="75" y="59"/>
                    <a:pt x="69" y="51"/>
                  </a:cubicBezTo>
                  <a:cubicBezTo>
                    <a:pt x="61" y="52"/>
                    <a:pt x="61" y="56"/>
                    <a:pt x="54" y="60"/>
                  </a:cubicBezTo>
                  <a:cubicBezTo>
                    <a:pt x="37" y="57"/>
                    <a:pt x="43" y="60"/>
                    <a:pt x="35" y="54"/>
                  </a:cubicBezTo>
                  <a:cubicBezTo>
                    <a:pt x="31" y="45"/>
                    <a:pt x="28" y="39"/>
                    <a:pt x="41" y="36"/>
                  </a:cubicBezTo>
                  <a:cubicBezTo>
                    <a:pt x="49" y="32"/>
                    <a:pt x="53" y="33"/>
                    <a:pt x="62" y="34"/>
                  </a:cubicBezTo>
                  <a:cubicBezTo>
                    <a:pt x="67" y="36"/>
                    <a:pt x="73" y="36"/>
                    <a:pt x="78" y="39"/>
                  </a:cubicBezTo>
                  <a:cubicBezTo>
                    <a:pt x="85" y="36"/>
                    <a:pt x="90" y="31"/>
                    <a:pt x="98" y="30"/>
                  </a:cubicBezTo>
                  <a:cubicBezTo>
                    <a:pt x="104" y="26"/>
                    <a:pt x="107" y="19"/>
                    <a:pt x="111" y="13"/>
                  </a:cubicBezTo>
                  <a:cubicBezTo>
                    <a:pt x="107" y="8"/>
                    <a:pt x="102" y="4"/>
                    <a:pt x="9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3" name="Freeform 51"/>
            <p:cNvSpPr>
              <a:spLocks/>
            </p:cNvSpPr>
            <p:nvPr/>
          </p:nvSpPr>
          <p:spPr bwMode="invGray">
            <a:xfrm>
              <a:off x="4064" y="2777"/>
              <a:ext cx="22" cy="71"/>
            </a:xfrm>
            <a:custGeom>
              <a:avLst/>
              <a:gdLst>
                <a:gd name="T0" fmla="*/ 12 w 30"/>
                <a:gd name="T1" fmla="*/ 0 h 94"/>
                <a:gd name="T2" fmla="*/ 0 w 30"/>
                <a:gd name="T3" fmla="*/ 16 h 94"/>
                <a:gd name="T4" fmla="*/ 6 w 30"/>
                <a:gd name="T5" fmla="*/ 37 h 94"/>
                <a:gd name="T6" fmla="*/ 1 w 30"/>
                <a:gd name="T7" fmla="*/ 61 h 94"/>
                <a:gd name="T8" fmla="*/ 16 w 30"/>
                <a:gd name="T9" fmla="*/ 94 h 94"/>
                <a:gd name="T10" fmla="*/ 30 w 30"/>
                <a:gd name="T11" fmla="*/ 82 h 94"/>
                <a:gd name="T12" fmla="*/ 22 w 30"/>
                <a:gd name="T13" fmla="*/ 61 h 94"/>
                <a:gd name="T14" fmla="*/ 12 w 30"/>
                <a:gd name="T15" fmla="*/ 0 h 9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0" h="94">
                  <a:moveTo>
                    <a:pt x="12" y="0"/>
                  </a:moveTo>
                  <a:cubicBezTo>
                    <a:pt x="9" y="6"/>
                    <a:pt x="4" y="11"/>
                    <a:pt x="0" y="16"/>
                  </a:cubicBezTo>
                  <a:cubicBezTo>
                    <a:pt x="1" y="23"/>
                    <a:pt x="3" y="30"/>
                    <a:pt x="6" y="37"/>
                  </a:cubicBezTo>
                  <a:cubicBezTo>
                    <a:pt x="3" y="45"/>
                    <a:pt x="4" y="53"/>
                    <a:pt x="1" y="61"/>
                  </a:cubicBezTo>
                  <a:cubicBezTo>
                    <a:pt x="3" y="81"/>
                    <a:pt x="2" y="83"/>
                    <a:pt x="16" y="94"/>
                  </a:cubicBezTo>
                  <a:cubicBezTo>
                    <a:pt x="24" y="92"/>
                    <a:pt x="27" y="90"/>
                    <a:pt x="30" y="82"/>
                  </a:cubicBezTo>
                  <a:cubicBezTo>
                    <a:pt x="28" y="73"/>
                    <a:pt x="26" y="69"/>
                    <a:pt x="22" y="61"/>
                  </a:cubicBezTo>
                  <a:cubicBezTo>
                    <a:pt x="19" y="40"/>
                    <a:pt x="18" y="20"/>
                    <a:pt x="1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4" name="Freeform 52"/>
            <p:cNvSpPr>
              <a:spLocks/>
            </p:cNvSpPr>
            <p:nvPr/>
          </p:nvSpPr>
          <p:spPr bwMode="invGray">
            <a:xfrm>
              <a:off x="4078" y="2896"/>
              <a:ext cx="61" cy="118"/>
            </a:xfrm>
            <a:custGeom>
              <a:avLst/>
              <a:gdLst>
                <a:gd name="T0" fmla="*/ 12 w 81"/>
                <a:gd name="T1" fmla="*/ 2 h 158"/>
                <a:gd name="T2" fmla="*/ 0 w 81"/>
                <a:gd name="T3" fmla="*/ 20 h 158"/>
                <a:gd name="T4" fmla="*/ 8 w 81"/>
                <a:gd name="T5" fmla="*/ 49 h 158"/>
                <a:gd name="T6" fmla="*/ 6 w 81"/>
                <a:gd name="T7" fmla="*/ 107 h 158"/>
                <a:gd name="T8" fmla="*/ 17 w 81"/>
                <a:gd name="T9" fmla="*/ 103 h 158"/>
                <a:gd name="T10" fmla="*/ 20 w 81"/>
                <a:gd name="T11" fmla="*/ 115 h 158"/>
                <a:gd name="T12" fmla="*/ 29 w 81"/>
                <a:gd name="T13" fmla="*/ 122 h 158"/>
                <a:gd name="T14" fmla="*/ 38 w 81"/>
                <a:gd name="T15" fmla="*/ 140 h 158"/>
                <a:gd name="T16" fmla="*/ 48 w 81"/>
                <a:gd name="T17" fmla="*/ 128 h 158"/>
                <a:gd name="T18" fmla="*/ 65 w 81"/>
                <a:gd name="T19" fmla="*/ 134 h 158"/>
                <a:gd name="T20" fmla="*/ 63 w 81"/>
                <a:gd name="T21" fmla="*/ 109 h 158"/>
                <a:gd name="T22" fmla="*/ 48 w 81"/>
                <a:gd name="T23" fmla="*/ 104 h 158"/>
                <a:gd name="T24" fmla="*/ 39 w 81"/>
                <a:gd name="T25" fmla="*/ 91 h 158"/>
                <a:gd name="T26" fmla="*/ 33 w 81"/>
                <a:gd name="T27" fmla="*/ 73 h 158"/>
                <a:gd name="T28" fmla="*/ 41 w 81"/>
                <a:gd name="T29" fmla="*/ 53 h 158"/>
                <a:gd name="T30" fmla="*/ 35 w 81"/>
                <a:gd name="T31" fmla="*/ 35 h 158"/>
                <a:gd name="T32" fmla="*/ 42 w 81"/>
                <a:gd name="T33" fmla="*/ 20 h 158"/>
                <a:gd name="T34" fmla="*/ 29 w 81"/>
                <a:gd name="T35" fmla="*/ 4 h 158"/>
                <a:gd name="T36" fmla="*/ 18 w 81"/>
                <a:gd name="T37" fmla="*/ 7 h 158"/>
                <a:gd name="T38" fmla="*/ 12 w 81"/>
                <a:gd name="T39" fmla="*/ 2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81" h="158">
                  <a:moveTo>
                    <a:pt x="12" y="2"/>
                  </a:moveTo>
                  <a:cubicBezTo>
                    <a:pt x="8" y="8"/>
                    <a:pt x="3" y="13"/>
                    <a:pt x="0" y="20"/>
                  </a:cubicBezTo>
                  <a:cubicBezTo>
                    <a:pt x="5" y="31"/>
                    <a:pt x="6" y="35"/>
                    <a:pt x="8" y="49"/>
                  </a:cubicBezTo>
                  <a:cubicBezTo>
                    <a:pt x="7" y="69"/>
                    <a:pt x="4" y="87"/>
                    <a:pt x="6" y="107"/>
                  </a:cubicBezTo>
                  <a:cubicBezTo>
                    <a:pt x="8" y="106"/>
                    <a:pt x="14" y="101"/>
                    <a:pt x="17" y="103"/>
                  </a:cubicBezTo>
                  <a:cubicBezTo>
                    <a:pt x="20" y="105"/>
                    <a:pt x="17" y="112"/>
                    <a:pt x="20" y="115"/>
                  </a:cubicBezTo>
                  <a:cubicBezTo>
                    <a:pt x="22" y="118"/>
                    <a:pt x="29" y="122"/>
                    <a:pt x="29" y="122"/>
                  </a:cubicBezTo>
                  <a:cubicBezTo>
                    <a:pt x="29" y="133"/>
                    <a:pt x="27" y="158"/>
                    <a:pt x="38" y="140"/>
                  </a:cubicBezTo>
                  <a:cubicBezTo>
                    <a:pt x="39" y="133"/>
                    <a:pt x="41" y="131"/>
                    <a:pt x="48" y="128"/>
                  </a:cubicBezTo>
                  <a:cubicBezTo>
                    <a:pt x="55" y="130"/>
                    <a:pt x="59" y="133"/>
                    <a:pt x="65" y="134"/>
                  </a:cubicBezTo>
                  <a:cubicBezTo>
                    <a:pt x="81" y="131"/>
                    <a:pt x="76" y="112"/>
                    <a:pt x="63" y="109"/>
                  </a:cubicBezTo>
                  <a:cubicBezTo>
                    <a:pt x="58" y="107"/>
                    <a:pt x="53" y="106"/>
                    <a:pt x="48" y="104"/>
                  </a:cubicBezTo>
                  <a:cubicBezTo>
                    <a:pt x="45" y="100"/>
                    <a:pt x="42" y="95"/>
                    <a:pt x="39" y="91"/>
                  </a:cubicBezTo>
                  <a:cubicBezTo>
                    <a:pt x="38" y="85"/>
                    <a:pt x="36" y="79"/>
                    <a:pt x="33" y="73"/>
                  </a:cubicBezTo>
                  <a:cubicBezTo>
                    <a:pt x="31" y="64"/>
                    <a:pt x="33" y="58"/>
                    <a:pt x="41" y="53"/>
                  </a:cubicBezTo>
                  <a:cubicBezTo>
                    <a:pt x="48" y="44"/>
                    <a:pt x="47" y="38"/>
                    <a:pt x="35" y="35"/>
                  </a:cubicBezTo>
                  <a:cubicBezTo>
                    <a:pt x="36" y="28"/>
                    <a:pt x="39" y="26"/>
                    <a:pt x="42" y="20"/>
                  </a:cubicBezTo>
                  <a:cubicBezTo>
                    <a:pt x="41" y="13"/>
                    <a:pt x="35" y="8"/>
                    <a:pt x="29" y="4"/>
                  </a:cubicBezTo>
                  <a:cubicBezTo>
                    <a:pt x="25" y="9"/>
                    <a:pt x="23" y="13"/>
                    <a:pt x="18" y="7"/>
                  </a:cubicBezTo>
                  <a:cubicBezTo>
                    <a:pt x="17" y="0"/>
                    <a:pt x="19" y="2"/>
                    <a:pt x="12"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5" name="Freeform 53"/>
            <p:cNvSpPr>
              <a:spLocks/>
            </p:cNvSpPr>
            <p:nvPr/>
          </p:nvSpPr>
          <p:spPr bwMode="invGray">
            <a:xfrm>
              <a:off x="4121" y="3052"/>
              <a:ext cx="64" cy="79"/>
            </a:xfrm>
            <a:custGeom>
              <a:avLst/>
              <a:gdLst>
                <a:gd name="T0" fmla="*/ 52 w 85"/>
                <a:gd name="T1" fmla="*/ 0 h 105"/>
                <a:gd name="T2" fmla="*/ 44 w 85"/>
                <a:gd name="T3" fmla="*/ 18 h 105"/>
                <a:gd name="T4" fmla="*/ 32 w 85"/>
                <a:gd name="T5" fmla="*/ 30 h 105"/>
                <a:gd name="T6" fmla="*/ 16 w 85"/>
                <a:gd name="T7" fmla="*/ 35 h 105"/>
                <a:gd name="T8" fmla="*/ 8 w 85"/>
                <a:gd name="T9" fmla="*/ 48 h 105"/>
                <a:gd name="T10" fmla="*/ 4 w 85"/>
                <a:gd name="T11" fmla="*/ 74 h 105"/>
                <a:gd name="T12" fmla="*/ 13 w 85"/>
                <a:gd name="T13" fmla="*/ 71 h 105"/>
                <a:gd name="T14" fmla="*/ 25 w 85"/>
                <a:gd name="T15" fmla="*/ 62 h 105"/>
                <a:gd name="T16" fmla="*/ 34 w 85"/>
                <a:gd name="T17" fmla="*/ 69 h 105"/>
                <a:gd name="T18" fmla="*/ 58 w 85"/>
                <a:gd name="T19" fmla="*/ 99 h 105"/>
                <a:gd name="T20" fmla="*/ 71 w 85"/>
                <a:gd name="T21" fmla="*/ 72 h 105"/>
                <a:gd name="T22" fmla="*/ 85 w 85"/>
                <a:gd name="T23" fmla="*/ 68 h 105"/>
                <a:gd name="T24" fmla="*/ 74 w 85"/>
                <a:gd name="T25" fmla="*/ 39 h 105"/>
                <a:gd name="T26" fmla="*/ 52 w 85"/>
                <a:gd name="T27" fmla="*/ 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5" h="105">
                  <a:moveTo>
                    <a:pt x="52" y="0"/>
                  </a:moveTo>
                  <a:cubicBezTo>
                    <a:pt x="50" y="6"/>
                    <a:pt x="47" y="12"/>
                    <a:pt x="44" y="18"/>
                  </a:cubicBezTo>
                  <a:cubicBezTo>
                    <a:pt x="43" y="28"/>
                    <a:pt x="42" y="28"/>
                    <a:pt x="32" y="30"/>
                  </a:cubicBezTo>
                  <a:cubicBezTo>
                    <a:pt x="27" y="33"/>
                    <a:pt x="21" y="33"/>
                    <a:pt x="16" y="35"/>
                  </a:cubicBezTo>
                  <a:cubicBezTo>
                    <a:pt x="13" y="39"/>
                    <a:pt x="11" y="44"/>
                    <a:pt x="8" y="48"/>
                  </a:cubicBezTo>
                  <a:cubicBezTo>
                    <a:pt x="4" y="66"/>
                    <a:pt x="0" y="42"/>
                    <a:pt x="4" y="74"/>
                  </a:cubicBezTo>
                  <a:cubicBezTo>
                    <a:pt x="7" y="73"/>
                    <a:pt x="10" y="73"/>
                    <a:pt x="13" y="71"/>
                  </a:cubicBezTo>
                  <a:cubicBezTo>
                    <a:pt x="19" y="67"/>
                    <a:pt x="17" y="64"/>
                    <a:pt x="25" y="62"/>
                  </a:cubicBezTo>
                  <a:cubicBezTo>
                    <a:pt x="32" y="59"/>
                    <a:pt x="31" y="64"/>
                    <a:pt x="34" y="69"/>
                  </a:cubicBezTo>
                  <a:cubicBezTo>
                    <a:pt x="37" y="82"/>
                    <a:pt x="44" y="96"/>
                    <a:pt x="58" y="99"/>
                  </a:cubicBezTo>
                  <a:cubicBezTo>
                    <a:pt x="70" y="105"/>
                    <a:pt x="60" y="78"/>
                    <a:pt x="71" y="72"/>
                  </a:cubicBezTo>
                  <a:cubicBezTo>
                    <a:pt x="78" y="74"/>
                    <a:pt x="80" y="74"/>
                    <a:pt x="85" y="68"/>
                  </a:cubicBezTo>
                  <a:cubicBezTo>
                    <a:pt x="82" y="56"/>
                    <a:pt x="80" y="49"/>
                    <a:pt x="74" y="39"/>
                  </a:cubicBezTo>
                  <a:cubicBezTo>
                    <a:pt x="73" y="6"/>
                    <a:pt x="80" y="6"/>
                    <a:pt x="52"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6" name="Freeform 54"/>
            <p:cNvSpPr>
              <a:spLocks/>
            </p:cNvSpPr>
            <p:nvPr/>
          </p:nvSpPr>
          <p:spPr bwMode="invGray">
            <a:xfrm>
              <a:off x="4197" y="3193"/>
              <a:ext cx="29" cy="49"/>
            </a:xfrm>
            <a:custGeom>
              <a:avLst/>
              <a:gdLst>
                <a:gd name="T0" fmla="*/ 6 w 38"/>
                <a:gd name="T1" fmla="*/ 27 h 66"/>
                <a:gd name="T2" fmla="*/ 26 w 38"/>
                <a:gd name="T3" fmla="*/ 66 h 66"/>
                <a:gd name="T4" fmla="*/ 30 w 38"/>
                <a:gd name="T5" fmla="*/ 52 h 66"/>
                <a:gd name="T6" fmla="*/ 38 w 38"/>
                <a:gd name="T7" fmla="*/ 40 h 66"/>
                <a:gd name="T8" fmla="*/ 30 w 38"/>
                <a:gd name="T9" fmla="*/ 25 h 66"/>
                <a:gd name="T10" fmla="*/ 20 w 38"/>
                <a:gd name="T11" fmla="*/ 13 h 66"/>
                <a:gd name="T12" fmla="*/ 11 w 38"/>
                <a:gd name="T13" fmla="*/ 1 h 66"/>
                <a:gd name="T14" fmla="*/ 2 w 38"/>
                <a:gd name="T15" fmla="*/ 12 h 66"/>
                <a:gd name="T16" fmla="*/ 6 w 38"/>
                <a:gd name="T17" fmla="*/ 2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66">
                  <a:moveTo>
                    <a:pt x="6" y="27"/>
                  </a:moveTo>
                  <a:cubicBezTo>
                    <a:pt x="8" y="52"/>
                    <a:pt x="5" y="58"/>
                    <a:pt x="26" y="66"/>
                  </a:cubicBezTo>
                  <a:cubicBezTo>
                    <a:pt x="36" y="63"/>
                    <a:pt x="33" y="61"/>
                    <a:pt x="30" y="52"/>
                  </a:cubicBezTo>
                  <a:cubicBezTo>
                    <a:pt x="28" y="41"/>
                    <a:pt x="34" y="49"/>
                    <a:pt x="38" y="40"/>
                  </a:cubicBezTo>
                  <a:cubicBezTo>
                    <a:pt x="34" y="35"/>
                    <a:pt x="33" y="30"/>
                    <a:pt x="30" y="25"/>
                  </a:cubicBezTo>
                  <a:cubicBezTo>
                    <a:pt x="29" y="14"/>
                    <a:pt x="30" y="0"/>
                    <a:pt x="20" y="13"/>
                  </a:cubicBezTo>
                  <a:cubicBezTo>
                    <a:pt x="14" y="9"/>
                    <a:pt x="12" y="8"/>
                    <a:pt x="11" y="1"/>
                  </a:cubicBezTo>
                  <a:cubicBezTo>
                    <a:pt x="5" y="4"/>
                    <a:pt x="3" y="5"/>
                    <a:pt x="2" y="12"/>
                  </a:cubicBezTo>
                  <a:cubicBezTo>
                    <a:pt x="3" y="25"/>
                    <a:pt x="0" y="21"/>
                    <a:pt x="6" y="2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7" name="Freeform 55"/>
            <p:cNvSpPr>
              <a:spLocks/>
            </p:cNvSpPr>
            <p:nvPr/>
          </p:nvSpPr>
          <p:spPr bwMode="invGray">
            <a:xfrm>
              <a:off x="4181" y="3275"/>
              <a:ext cx="18" cy="17"/>
            </a:xfrm>
            <a:custGeom>
              <a:avLst/>
              <a:gdLst>
                <a:gd name="T0" fmla="*/ 0 w 24"/>
                <a:gd name="T1" fmla="*/ 0 h 23"/>
                <a:gd name="T2" fmla="*/ 6 w 24"/>
                <a:gd name="T3" fmla="*/ 23 h 23"/>
                <a:gd name="T4" fmla="*/ 24 w 24"/>
                <a:gd name="T5" fmla="*/ 11 h 23"/>
                <a:gd name="T6" fmla="*/ 0 w 24"/>
                <a:gd name="T7" fmla="*/ 0 h 23"/>
              </a:gdLst>
              <a:ahLst/>
              <a:cxnLst>
                <a:cxn ang="0">
                  <a:pos x="T0" y="T1"/>
                </a:cxn>
                <a:cxn ang="0">
                  <a:pos x="T2" y="T3"/>
                </a:cxn>
                <a:cxn ang="0">
                  <a:pos x="T4" y="T5"/>
                </a:cxn>
                <a:cxn ang="0">
                  <a:pos x="T6" y="T7"/>
                </a:cxn>
              </a:cxnLst>
              <a:rect l="0" t="0" r="r" b="b"/>
              <a:pathLst>
                <a:path w="24" h="23">
                  <a:moveTo>
                    <a:pt x="0" y="0"/>
                  </a:moveTo>
                  <a:cubicBezTo>
                    <a:pt x="1" y="8"/>
                    <a:pt x="3" y="16"/>
                    <a:pt x="6" y="23"/>
                  </a:cubicBezTo>
                  <a:cubicBezTo>
                    <a:pt x="19" y="20"/>
                    <a:pt x="19" y="22"/>
                    <a:pt x="24" y="11"/>
                  </a:cubicBezTo>
                  <a:cubicBezTo>
                    <a:pt x="20" y="0"/>
                    <a:pt x="4" y="8"/>
                    <a:pt x="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8" name="Freeform 56"/>
            <p:cNvSpPr>
              <a:spLocks/>
            </p:cNvSpPr>
            <p:nvPr/>
          </p:nvSpPr>
          <p:spPr bwMode="invGray">
            <a:xfrm>
              <a:off x="4208" y="3265"/>
              <a:ext cx="45" cy="37"/>
            </a:xfrm>
            <a:custGeom>
              <a:avLst/>
              <a:gdLst>
                <a:gd name="T0" fmla="*/ 9 w 60"/>
                <a:gd name="T1" fmla="*/ 0 h 49"/>
                <a:gd name="T2" fmla="*/ 0 w 60"/>
                <a:gd name="T3" fmla="*/ 18 h 49"/>
                <a:gd name="T4" fmla="*/ 28 w 60"/>
                <a:gd name="T5" fmla="*/ 33 h 49"/>
                <a:gd name="T6" fmla="*/ 42 w 60"/>
                <a:gd name="T7" fmla="*/ 46 h 49"/>
                <a:gd name="T8" fmla="*/ 60 w 60"/>
                <a:gd name="T9" fmla="*/ 42 h 49"/>
                <a:gd name="T10" fmla="*/ 49 w 60"/>
                <a:gd name="T11" fmla="*/ 24 h 49"/>
                <a:gd name="T12" fmla="*/ 28 w 60"/>
                <a:gd name="T13" fmla="*/ 3 h 49"/>
                <a:gd name="T14" fmla="*/ 19 w 60"/>
                <a:gd name="T15" fmla="*/ 16 h 49"/>
                <a:gd name="T16" fmla="*/ 9 w 60"/>
                <a:gd name="T17" fmla="*/ 0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0" h="49">
                  <a:moveTo>
                    <a:pt x="9" y="0"/>
                  </a:moveTo>
                  <a:cubicBezTo>
                    <a:pt x="8" y="7"/>
                    <a:pt x="0" y="18"/>
                    <a:pt x="0" y="18"/>
                  </a:cubicBezTo>
                  <a:cubicBezTo>
                    <a:pt x="2" y="36"/>
                    <a:pt x="9" y="31"/>
                    <a:pt x="28" y="33"/>
                  </a:cubicBezTo>
                  <a:cubicBezTo>
                    <a:pt x="33" y="40"/>
                    <a:pt x="33" y="44"/>
                    <a:pt x="42" y="46"/>
                  </a:cubicBezTo>
                  <a:cubicBezTo>
                    <a:pt x="49" y="49"/>
                    <a:pt x="56" y="49"/>
                    <a:pt x="60" y="42"/>
                  </a:cubicBezTo>
                  <a:cubicBezTo>
                    <a:pt x="58" y="32"/>
                    <a:pt x="59" y="26"/>
                    <a:pt x="49" y="24"/>
                  </a:cubicBezTo>
                  <a:cubicBezTo>
                    <a:pt x="47" y="12"/>
                    <a:pt x="41" y="5"/>
                    <a:pt x="28" y="3"/>
                  </a:cubicBezTo>
                  <a:cubicBezTo>
                    <a:pt x="23" y="10"/>
                    <a:pt x="30" y="23"/>
                    <a:pt x="19" y="16"/>
                  </a:cubicBezTo>
                  <a:cubicBezTo>
                    <a:pt x="17" y="6"/>
                    <a:pt x="20" y="0"/>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59" name="Freeform 57"/>
            <p:cNvSpPr>
              <a:spLocks/>
            </p:cNvSpPr>
            <p:nvPr/>
          </p:nvSpPr>
          <p:spPr bwMode="invGray">
            <a:xfrm>
              <a:off x="4277" y="3335"/>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0" name="Freeform 58"/>
            <p:cNvSpPr>
              <a:spLocks/>
            </p:cNvSpPr>
            <p:nvPr/>
          </p:nvSpPr>
          <p:spPr bwMode="invGray">
            <a:xfrm>
              <a:off x="4544" y="3293"/>
              <a:ext cx="46" cy="47"/>
            </a:xfrm>
            <a:custGeom>
              <a:avLst/>
              <a:gdLst>
                <a:gd name="T0" fmla="*/ 7 w 61"/>
                <a:gd name="T1" fmla="*/ 0 h 63"/>
                <a:gd name="T2" fmla="*/ 0 w 61"/>
                <a:gd name="T3" fmla="*/ 14 h 63"/>
                <a:gd name="T4" fmla="*/ 24 w 61"/>
                <a:gd name="T5" fmla="*/ 35 h 63"/>
                <a:gd name="T6" fmla="*/ 36 w 61"/>
                <a:gd name="T7" fmla="*/ 54 h 63"/>
                <a:gd name="T8" fmla="*/ 46 w 61"/>
                <a:gd name="T9" fmla="*/ 63 h 63"/>
                <a:gd name="T10" fmla="*/ 61 w 61"/>
                <a:gd name="T11" fmla="*/ 56 h 63"/>
                <a:gd name="T12" fmla="*/ 33 w 61"/>
                <a:gd name="T13" fmla="*/ 17 h 63"/>
                <a:gd name="T14" fmla="*/ 7 w 61"/>
                <a:gd name="T15" fmla="*/ 0 h 6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63">
                  <a:moveTo>
                    <a:pt x="7" y="0"/>
                  </a:moveTo>
                  <a:cubicBezTo>
                    <a:pt x="6" y="6"/>
                    <a:pt x="3" y="9"/>
                    <a:pt x="0" y="14"/>
                  </a:cubicBezTo>
                  <a:cubicBezTo>
                    <a:pt x="7" y="23"/>
                    <a:pt x="13" y="31"/>
                    <a:pt x="24" y="35"/>
                  </a:cubicBezTo>
                  <a:cubicBezTo>
                    <a:pt x="27" y="42"/>
                    <a:pt x="31" y="48"/>
                    <a:pt x="36" y="54"/>
                  </a:cubicBezTo>
                  <a:cubicBezTo>
                    <a:pt x="37" y="61"/>
                    <a:pt x="40" y="59"/>
                    <a:pt x="46" y="63"/>
                  </a:cubicBezTo>
                  <a:cubicBezTo>
                    <a:pt x="54" y="62"/>
                    <a:pt x="56" y="62"/>
                    <a:pt x="61" y="56"/>
                  </a:cubicBezTo>
                  <a:cubicBezTo>
                    <a:pt x="59" y="46"/>
                    <a:pt x="42" y="23"/>
                    <a:pt x="33" y="17"/>
                  </a:cubicBezTo>
                  <a:cubicBezTo>
                    <a:pt x="23" y="10"/>
                    <a:pt x="14" y="9"/>
                    <a:pt x="7"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1" name="Freeform 59"/>
            <p:cNvSpPr>
              <a:spLocks/>
            </p:cNvSpPr>
            <p:nvPr/>
          </p:nvSpPr>
          <p:spPr bwMode="invGray">
            <a:xfrm>
              <a:off x="4147" y="3352"/>
              <a:ext cx="46" cy="50"/>
            </a:xfrm>
            <a:custGeom>
              <a:avLst/>
              <a:gdLst>
                <a:gd name="T0" fmla="*/ 28 w 61"/>
                <a:gd name="T1" fmla="*/ 7 h 67"/>
                <a:gd name="T2" fmla="*/ 30 w 61"/>
                <a:gd name="T3" fmla="*/ 34 h 67"/>
                <a:gd name="T4" fmla="*/ 16 w 61"/>
                <a:gd name="T5" fmla="*/ 43 h 67"/>
                <a:gd name="T6" fmla="*/ 22 w 61"/>
                <a:gd name="T7" fmla="*/ 67 h 67"/>
                <a:gd name="T8" fmla="*/ 48 w 61"/>
                <a:gd name="T9" fmla="*/ 58 h 67"/>
                <a:gd name="T10" fmla="*/ 60 w 61"/>
                <a:gd name="T11" fmla="*/ 47 h 67"/>
                <a:gd name="T12" fmla="*/ 51 w 61"/>
                <a:gd name="T13" fmla="*/ 28 h 67"/>
                <a:gd name="T14" fmla="*/ 57 w 61"/>
                <a:gd name="T15" fmla="*/ 14 h 67"/>
                <a:gd name="T16" fmla="*/ 55 w 61"/>
                <a:gd name="T17" fmla="*/ 2 h 67"/>
                <a:gd name="T18" fmla="*/ 46 w 61"/>
                <a:gd name="T19" fmla="*/ 4 h 67"/>
                <a:gd name="T20" fmla="*/ 51 w 61"/>
                <a:gd name="T21" fmla="*/ 5 h 67"/>
                <a:gd name="T22" fmla="*/ 49 w 61"/>
                <a:gd name="T23" fmla="*/ 16 h 67"/>
                <a:gd name="T24" fmla="*/ 43 w 61"/>
                <a:gd name="T25" fmla="*/ 23 h 67"/>
                <a:gd name="T26" fmla="*/ 28 w 61"/>
                <a:gd name="T27" fmla="*/ 7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1" h="67">
                  <a:moveTo>
                    <a:pt x="28" y="7"/>
                  </a:moveTo>
                  <a:cubicBezTo>
                    <a:pt x="17" y="15"/>
                    <a:pt x="24" y="25"/>
                    <a:pt x="30" y="34"/>
                  </a:cubicBezTo>
                  <a:cubicBezTo>
                    <a:pt x="27" y="44"/>
                    <a:pt x="26" y="44"/>
                    <a:pt x="16" y="43"/>
                  </a:cubicBezTo>
                  <a:cubicBezTo>
                    <a:pt x="0" y="46"/>
                    <a:pt x="13" y="63"/>
                    <a:pt x="22" y="67"/>
                  </a:cubicBezTo>
                  <a:cubicBezTo>
                    <a:pt x="31" y="65"/>
                    <a:pt x="39" y="60"/>
                    <a:pt x="48" y="58"/>
                  </a:cubicBezTo>
                  <a:cubicBezTo>
                    <a:pt x="51" y="52"/>
                    <a:pt x="54" y="50"/>
                    <a:pt x="60" y="47"/>
                  </a:cubicBezTo>
                  <a:cubicBezTo>
                    <a:pt x="61" y="40"/>
                    <a:pt x="51" y="28"/>
                    <a:pt x="51" y="28"/>
                  </a:cubicBezTo>
                  <a:cubicBezTo>
                    <a:pt x="52" y="22"/>
                    <a:pt x="55" y="19"/>
                    <a:pt x="57" y="14"/>
                  </a:cubicBezTo>
                  <a:cubicBezTo>
                    <a:pt x="56" y="10"/>
                    <a:pt x="58" y="5"/>
                    <a:pt x="55" y="2"/>
                  </a:cubicBezTo>
                  <a:cubicBezTo>
                    <a:pt x="53" y="0"/>
                    <a:pt x="48" y="2"/>
                    <a:pt x="46" y="4"/>
                  </a:cubicBezTo>
                  <a:cubicBezTo>
                    <a:pt x="45" y="5"/>
                    <a:pt x="49" y="5"/>
                    <a:pt x="51" y="5"/>
                  </a:cubicBezTo>
                  <a:cubicBezTo>
                    <a:pt x="57" y="10"/>
                    <a:pt x="52" y="9"/>
                    <a:pt x="49" y="16"/>
                  </a:cubicBezTo>
                  <a:cubicBezTo>
                    <a:pt x="58" y="23"/>
                    <a:pt x="50" y="22"/>
                    <a:pt x="43" y="23"/>
                  </a:cubicBezTo>
                  <a:cubicBezTo>
                    <a:pt x="34" y="22"/>
                    <a:pt x="31" y="16"/>
                    <a:pt x="28"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2" name="Freeform 60"/>
            <p:cNvSpPr>
              <a:spLocks/>
            </p:cNvSpPr>
            <p:nvPr/>
          </p:nvSpPr>
          <p:spPr bwMode="invGray">
            <a:xfrm>
              <a:off x="4098" y="3371"/>
              <a:ext cx="32" cy="27"/>
            </a:xfrm>
            <a:custGeom>
              <a:avLst/>
              <a:gdLst>
                <a:gd name="T0" fmla="*/ 21 w 43"/>
                <a:gd name="T1" fmla="*/ 3 h 36"/>
                <a:gd name="T2" fmla="*/ 6 w 43"/>
                <a:gd name="T3" fmla="*/ 6 h 36"/>
                <a:gd name="T4" fmla="*/ 33 w 43"/>
                <a:gd name="T5" fmla="*/ 36 h 36"/>
                <a:gd name="T6" fmla="*/ 42 w 43"/>
                <a:gd name="T7" fmla="*/ 30 h 36"/>
                <a:gd name="T8" fmla="*/ 21 w 43"/>
                <a:gd name="T9" fmla="*/ 3 h 36"/>
              </a:gdLst>
              <a:ahLst/>
              <a:cxnLst>
                <a:cxn ang="0">
                  <a:pos x="T0" y="T1"/>
                </a:cxn>
                <a:cxn ang="0">
                  <a:pos x="T2" y="T3"/>
                </a:cxn>
                <a:cxn ang="0">
                  <a:pos x="T4" y="T5"/>
                </a:cxn>
                <a:cxn ang="0">
                  <a:pos x="T6" y="T7"/>
                </a:cxn>
                <a:cxn ang="0">
                  <a:pos x="T8" y="T9"/>
                </a:cxn>
              </a:cxnLst>
              <a:rect l="0" t="0" r="r" b="b"/>
              <a:pathLst>
                <a:path w="43" h="36">
                  <a:moveTo>
                    <a:pt x="21" y="3"/>
                  </a:moveTo>
                  <a:cubicBezTo>
                    <a:pt x="14" y="0"/>
                    <a:pt x="12" y="2"/>
                    <a:pt x="6" y="6"/>
                  </a:cubicBezTo>
                  <a:cubicBezTo>
                    <a:pt x="0" y="17"/>
                    <a:pt x="23" y="32"/>
                    <a:pt x="33" y="36"/>
                  </a:cubicBezTo>
                  <a:cubicBezTo>
                    <a:pt x="36" y="35"/>
                    <a:pt x="42" y="34"/>
                    <a:pt x="42" y="30"/>
                  </a:cubicBezTo>
                  <a:cubicBezTo>
                    <a:pt x="43" y="24"/>
                    <a:pt x="27" y="3"/>
                    <a:pt x="21"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3" name="Freeform 61"/>
            <p:cNvSpPr>
              <a:spLocks/>
            </p:cNvSpPr>
            <p:nvPr/>
          </p:nvSpPr>
          <p:spPr bwMode="invGray">
            <a:xfrm>
              <a:off x="4077" y="3342"/>
              <a:ext cx="24" cy="31"/>
            </a:xfrm>
            <a:custGeom>
              <a:avLst/>
              <a:gdLst>
                <a:gd name="T0" fmla="*/ 21 w 32"/>
                <a:gd name="T1" fmla="*/ 0 h 41"/>
                <a:gd name="T2" fmla="*/ 0 w 32"/>
                <a:gd name="T3" fmla="*/ 26 h 41"/>
                <a:gd name="T4" fmla="*/ 16 w 32"/>
                <a:gd name="T5" fmla="*/ 24 h 41"/>
                <a:gd name="T6" fmla="*/ 19 w 32"/>
                <a:gd name="T7" fmla="*/ 29 h 41"/>
                <a:gd name="T8" fmla="*/ 16 w 32"/>
                <a:gd name="T9" fmla="*/ 35 h 41"/>
                <a:gd name="T10" fmla="*/ 30 w 32"/>
                <a:gd name="T11" fmla="*/ 21 h 41"/>
                <a:gd name="T12" fmla="*/ 24 w 32"/>
                <a:gd name="T13" fmla="*/ 9 h 41"/>
                <a:gd name="T14" fmla="*/ 21 w 32"/>
                <a:gd name="T15" fmla="*/ 0 h 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41">
                  <a:moveTo>
                    <a:pt x="21" y="0"/>
                  </a:moveTo>
                  <a:cubicBezTo>
                    <a:pt x="15" y="10"/>
                    <a:pt x="6" y="16"/>
                    <a:pt x="0" y="26"/>
                  </a:cubicBezTo>
                  <a:cubicBezTo>
                    <a:pt x="7" y="27"/>
                    <a:pt x="10" y="27"/>
                    <a:pt x="16" y="24"/>
                  </a:cubicBezTo>
                  <a:cubicBezTo>
                    <a:pt x="17" y="26"/>
                    <a:pt x="19" y="27"/>
                    <a:pt x="19" y="29"/>
                  </a:cubicBezTo>
                  <a:cubicBezTo>
                    <a:pt x="19" y="31"/>
                    <a:pt x="15" y="33"/>
                    <a:pt x="16" y="35"/>
                  </a:cubicBezTo>
                  <a:cubicBezTo>
                    <a:pt x="19" y="41"/>
                    <a:pt x="29" y="23"/>
                    <a:pt x="30" y="21"/>
                  </a:cubicBezTo>
                  <a:cubicBezTo>
                    <a:pt x="32" y="9"/>
                    <a:pt x="26" y="19"/>
                    <a:pt x="24" y="9"/>
                  </a:cubicBezTo>
                  <a:cubicBezTo>
                    <a:pt x="25" y="1"/>
                    <a:pt x="27" y="4"/>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4" name="Freeform 62"/>
            <p:cNvSpPr>
              <a:spLocks/>
            </p:cNvSpPr>
            <p:nvPr/>
          </p:nvSpPr>
          <p:spPr bwMode="invGray">
            <a:xfrm>
              <a:off x="4111" y="3353"/>
              <a:ext cx="34" cy="24"/>
            </a:xfrm>
            <a:custGeom>
              <a:avLst/>
              <a:gdLst>
                <a:gd name="T0" fmla="*/ 21 w 45"/>
                <a:gd name="T1" fmla="*/ 0 h 32"/>
                <a:gd name="T2" fmla="*/ 0 w 45"/>
                <a:gd name="T3" fmla="*/ 7 h 32"/>
                <a:gd name="T4" fmla="*/ 27 w 45"/>
                <a:gd name="T5" fmla="*/ 31 h 32"/>
                <a:gd name="T6" fmla="*/ 45 w 45"/>
                <a:gd name="T7" fmla="*/ 24 h 32"/>
                <a:gd name="T8" fmla="*/ 22 w 45"/>
                <a:gd name="T9" fmla="*/ 10 h 32"/>
                <a:gd name="T10" fmla="*/ 21 w 45"/>
                <a:gd name="T11" fmla="*/ 0 h 32"/>
              </a:gdLst>
              <a:ahLst/>
              <a:cxnLst>
                <a:cxn ang="0">
                  <a:pos x="T0" y="T1"/>
                </a:cxn>
                <a:cxn ang="0">
                  <a:pos x="T2" y="T3"/>
                </a:cxn>
                <a:cxn ang="0">
                  <a:pos x="T4" y="T5"/>
                </a:cxn>
                <a:cxn ang="0">
                  <a:pos x="T6" y="T7"/>
                </a:cxn>
                <a:cxn ang="0">
                  <a:pos x="T8" y="T9"/>
                </a:cxn>
                <a:cxn ang="0">
                  <a:pos x="T10" y="T11"/>
                </a:cxn>
              </a:cxnLst>
              <a:rect l="0" t="0" r="r" b="b"/>
              <a:pathLst>
                <a:path w="45" h="32">
                  <a:moveTo>
                    <a:pt x="21" y="0"/>
                  </a:moveTo>
                  <a:cubicBezTo>
                    <a:pt x="10" y="1"/>
                    <a:pt x="8" y="1"/>
                    <a:pt x="0" y="7"/>
                  </a:cubicBezTo>
                  <a:cubicBezTo>
                    <a:pt x="3" y="20"/>
                    <a:pt x="15" y="29"/>
                    <a:pt x="27" y="31"/>
                  </a:cubicBezTo>
                  <a:cubicBezTo>
                    <a:pt x="36" y="30"/>
                    <a:pt x="41" y="32"/>
                    <a:pt x="45" y="24"/>
                  </a:cubicBezTo>
                  <a:cubicBezTo>
                    <a:pt x="32" y="16"/>
                    <a:pt x="30" y="23"/>
                    <a:pt x="22" y="10"/>
                  </a:cubicBezTo>
                  <a:cubicBezTo>
                    <a:pt x="21" y="2"/>
                    <a:pt x="21" y="5"/>
                    <a:pt x="2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5" name="Freeform 63"/>
            <p:cNvSpPr>
              <a:spLocks/>
            </p:cNvSpPr>
            <p:nvPr/>
          </p:nvSpPr>
          <p:spPr bwMode="invGray">
            <a:xfrm>
              <a:off x="4062" y="3021"/>
              <a:ext cx="27" cy="55"/>
            </a:xfrm>
            <a:custGeom>
              <a:avLst/>
              <a:gdLst>
                <a:gd name="T0" fmla="*/ 30 w 35"/>
                <a:gd name="T1" fmla="*/ 0 h 74"/>
                <a:gd name="T2" fmla="*/ 21 w 35"/>
                <a:gd name="T3" fmla="*/ 15 h 74"/>
                <a:gd name="T4" fmla="*/ 9 w 35"/>
                <a:gd name="T5" fmla="*/ 36 h 74"/>
                <a:gd name="T6" fmla="*/ 0 w 35"/>
                <a:gd name="T7" fmla="*/ 59 h 74"/>
                <a:gd name="T8" fmla="*/ 8 w 35"/>
                <a:gd name="T9" fmla="*/ 74 h 74"/>
                <a:gd name="T10" fmla="*/ 20 w 35"/>
                <a:gd name="T11" fmla="*/ 59 h 74"/>
                <a:gd name="T12" fmla="*/ 35 w 35"/>
                <a:gd name="T13" fmla="*/ 32 h 74"/>
                <a:gd name="T14" fmla="*/ 30 w 35"/>
                <a:gd name="T15" fmla="*/ 0 h 7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5" h="74">
                  <a:moveTo>
                    <a:pt x="30" y="0"/>
                  </a:moveTo>
                  <a:cubicBezTo>
                    <a:pt x="33" y="8"/>
                    <a:pt x="29" y="14"/>
                    <a:pt x="21" y="15"/>
                  </a:cubicBezTo>
                  <a:cubicBezTo>
                    <a:pt x="19" y="27"/>
                    <a:pt x="24" y="33"/>
                    <a:pt x="9" y="36"/>
                  </a:cubicBezTo>
                  <a:cubicBezTo>
                    <a:pt x="13" y="50"/>
                    <a:pt x="12" y="52"/>
                    <a:pt x="0" y="59"/>
                  </a:cubicBezTo>
                  <a:cubicBezTo>
                    <a:pt x="3" y="64"/>
                    <a:pt x="5" y="69"/>
                    <a:pt x="8" y="74"/>
                  </a:cubicBezTo>
                  <a:cubicBezTo>
                    <a:pt x="15" y="71"/>
                    <a:pt x="16" y="65"/>
                    <a:pt x="20" y="59"/>
                  </a:cubicBezTo>
                  <a:cubicBezTo>
                    <a:pt x="22" y="47"/>
                    <a:pt x="28" y="41"/>
                    <a:pt x="35" y="32"/>
                  </a:cubicBezTo>
                  <a:cubicBezTo>
                    <a:pt x="34" y="26"/>
                    <a:pt x="30" y="8"/>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6" name="Freeform 64"/>
            <p:cNvSpPr>
              <a:spLocks/>
            </p:cNvSpPr>
            <p:nvPr/>
          </p:nvSpPr>
          <p:spPr bwMode="invGray">
            <a:xfrm>
              <a:off x="4113" y="3012"/>
              <a:ext cx="19" cy="55"/>
            </a:xfrm>
            <a:custGeom>
              <a:avLst/>
              <a:gdLst>
                <a:gd name="T0" fmla="*/ 13 w 25"/>
                <a:gd name="T1" fmla="*/ 7 h 73"/>
                <a:gd name="T2" fmla="*/ 4 w 25"/>
                <a:gd name="T3" fmla="*/ 8 h 73"/>
                <a:gd name="T4" fmla="*/ 0 w 25"/>
                <a:gd name="T5" fmla="*/ 22 h 73"/>
                <a:gd name="T6" fmla="*/ 15 w 25"/>
                <a:gd name="T7" fmla="*/ 41 h 73"/>
                <a:gd name="T8" fmla="*/ 25 w 25"/>
                <a:gd name="T9" fmla="*/ 56 h 73"/>
                <a:gd name="T10" fmla="*/ 16 w 25"/>
                <a:gd name="T11" fmla="*/ 20 h 73"/>
                <a:gd name="T12" fmla="*/ 13 w 25"/>
                <a:gd name="T13" fmla="*/ 7 h 73"/>
              </a:gdLst>
              <a:ahLst/>
              <a:cxnLst>
                <a:cxn ang="0">
                  <a:pos x="T0" y="T1"/>
                </a:cxn>
                <a:cxn ang="0">
                  <a:pos x="T2" y="T3"/>
                </a:cxn>
                <a:cxn ang="0">
                  <a:pos x="T4" y="T5"/>
                </a:cxn>
                <a:cxn ang="0">
                  <a:pos x="T6" y="T7"/>
                </a:cxn>
                <a:cxn ang="0">
                  <a:pos x="T8" y="T9"/>
                </a:cxn>
                <a:cxn ang="0">
                  <a:pos x="T10" y="T11"/>
                </a:cxn>
                <a:cxn ang="0">
                  <a:pos x="T12" y="T13"/>
                </a:cxn>
              </a:cxnLst>
              <a:rect l="0" t="0" r="r" b="b"/>
              <a:pathLst>
                <a:path w="25" h="73">
                  <a:moveTo>
                    <a:pt x="13" y="7"/>
                  </a:moveTo>
                  <a:cubicBezTo>
                    <a:pt x="9" y="0"/>
                    <a:pt x="7" y="2"/>
                    <a:pt x="4" y="8"/>
                  </a:cubicBezTo>
                  <a:cubicBezTo>
                    <a:pt x="3" y="13"/>
                    <a:pt x="1" y="17"/>
                    <a:pt x="0" y="22"/>
                  </a:cubicBezTo>
                  <a:cubicBezTo>
                    <a:pt x="1" y="35"/>
                    <a:pt x="6" y="33"/>
                    <a:pt x="15" y="41"/>
                  </a:cubicBezTo>
                  <a:cubicBezTo>
                    <a:pt x="16" y="52"/>
                    <a:pt x="15" y="73"/>
                    <a:pt x="25" y="56"/>
                  </a:cubicBezTo>
                  <a:cubicBezTo>
                    <a:pt x="24" y="33"/>
                    <a:pt x="23" y="36"/>
                    <a:pt x="16" y="20"/>
                  </a:cubicBezTo>
                  <a:cubicBezTo>
                    <a:pt x="15" y="11"/>
                    <a:pt x="16" y="15"/>
                    <a:pt x="13"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7" name="Freeform 65"/>
            <p:cNvSpPr>
              <a:spLocks/>
            </p:cNvSpPr>
            <p:nvPr/>
          </p:nvSpPr>
          <p:spPr bwMode="invGray">
            <a:xfrm>
              <a:off x="4135" y="2995"/>
              <a:ext cx="10" cy="25"/>
            </a:xfrm>
            <a:custGeom>
              <a:avLst/>
              <a:gdLst>
                <a:gd name="T0" fmla="*/ 11 w 14"/>
                <a:gd name="T1" fmla="*/ 0 h 33"/>
                <a:gd name="T2" fmla="*/ 1 w 14"/>
                <a:gd name="T3" fmla="*/ 10 h 33"/>
                <a:gd name="T4" fmla="*/ 11 w 14"/>
                <a:gd name="T5" fmla="*/ 25 h 33"/>
                <a:gd name="T6" fmla="*/ 11 w 14"/>
                <a:gd name="T7" fmla="*/ 0 h 33"/>
              </a:gdLst>
              <a:ahLst/>
              <a:cxnLst>
                <a:cxn ang="0">
                  <a:pos x="T0" y="T1"/>
                </a:cxn>
                <a:cxn ang="0">
                  <a:pos x="T2" y="T3"/>
                </a:cxn>
                <a:cxn ang="0">
                  <a:pos x="T4" y="T5"/>
                </a:cxn>
                <a:cxn ang="0">
                  <a:pos x="T6" y="T7"/>
                </a:cxn>
              </a:cxnLst>
              <a:rect l="0" t="0" r="r" b="b"/>
              <a:pathLst>
                <a:path w="14" h="33">
                  <a:moveTo>
                    <a:pt x="11" y="0"/>
                  </a:moveTo>
                  <a:cubicBezTo>
                    <a:pt x="7" y="3"/>
                    <a:pt x="5" y="7"/>
                    <a:pt x="1" y="10"/>
                  </a:cubicBezTo>
                  <a:cubicBezTo>
                    <a:pt x="2" y="18"/>
                    <a:pt x="0" y="33"/>
                    <a:pt x="11" y="25"/>
                  </a:cubicBezTo>
                  <a:cubicBezTo>
                    <a:pt x="14" y="15"/>
                    <a:pt x="5" y="4"/>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8" name="Freeform 66"/>
            <p:cNvSpPr>
              <a:spLocks/>
            </p:cNvSpPr>
            <p:nvPr/>
          </p:nvSpPr>
          <p:spPr bwMode="invGray">
            <a:xfrm>
              <a:off x="4145" y="3007"/>
              <a:ext cx="21" cy="48"/>
            </a:xfrm>
            <a:custGeom>
              <a:avLst/>
              <a:gdLst>
                <a:gd name="T0" fmla="*/ 5 w 28"/>
                <a:gd name="T1" fmla="*/ 0 h 64"/>
                <a:gd name="T2" fmla="*/ 11 w 28"/>
                <a:gd name="T3" fmla="*/ 14 h 64"/>
                <a:gd name="T4" fmla="*/ 20 w 28"/>
                <a:gd name="T5" fmla="*/ 21 h 64"/>
                <a:gd name="T6" fmla="*/ 8 w 28"/>
                <a:gd name="T7" fmla="*/ 39 h 64"/>
                <a:gd name="T8" fmla="*/ 0 w 28"/>
                <a:gd name="T9" fmla="*/ 56 h 64"/>
                <a:gd name="T10" fmla="*/ 11 w 28"/>
                <a:gd name="T11" fmla="*/ 57 h 64"/>
                <a:gd name="T12" fmla="*/ 26 w 28"/>
                <a:gd name="T13" fmla="*/ 26 h 64"/>
                <a:gd name="T14" fmla="*/ 5 w 28"/>
                <a:gd name="T15" fmla="*/ 0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8" h="64">
                  <a:moveTo>
                    <a:pt x="5" y="0"/>
                  </a:moveTo>
                  <a:cubicBezTo>
                    <a:pt x="6" y="5"/>
                    <a:pt x="7" y="10"/>
                    <a:pt x="11" y="14"/>
                  </a:cubicBezTo>
                  <a:cubicBezTo>
                    <a:pt x="14" y="17"/>
                    <a:pt x="20" y="21"/>
                    <a:pt x="20" y="21"/>
                  </a:cubicBezTo>
                  <a:cubicBezTo>
                    <a:pt x="9" y="27"/>
                    <a:pt x="0" y="23"/>
                    <a:pt x="8" y="39"/>
                  </a:cubicBezTo>
                  <a:cubicBezTo>
                    <a:pt x="6" y="47"/>
                    <a:pt x="4" y="50"/>
                    <a:pt x="0" y="56"/>
                  </a:cubicBezTo>
                  <a:cubicBezTo>
                    <a:pt x="4" y="62"/>
                    <a:pt x="7" y="64"/>
                    <a:pt x="11" y="57"/>
                  </a:cubicBezTo>
                  <a:cubicBezTo>
                    <a:pt x="13" y="43"/>
                    <a:pt x="10" y="29"/>
                    <a:pt x="26" y="26"/>
                  </a:cubicBezTo>
                  <a:cubicBezTo>
                    <a:pt x="28" y="15"/>
                    <a:pt x="14" y="4"/>
                    <a:pt x="5"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69" name="Freeform 67"/>
            <p:cNvSpPr>
              <a:spLocks/>
            </p:cNvSpPr>
            <p:nvPr/>
          </p:nvSpPr>
          <p:spPr bwMode="invGray">
            <a:xfrm>
              <a:off x="3876" y="3076"/>
              <a:ext cx="12" cy="27"/>
            </a:xfrm>
            <a:custGeom>
              <a:avLst/>
              <a:gdLst>
                <a:gd name="T0" fmla="*/ 14 w 16"/>
                <a:gd name="T1" fmla="*/ 3 h 36"/>
                <a:gd name="T2" fmla="*/ 0 w 16"/>
                <a:gd name="T3" fmla="*/ 7 h 36"/>
                <a:gd name="T4" fmla="*/ 8 w 16"/>
                <a:gd name="T5" fmla="*/ 22 h 36"/>
                <a:gd name="T6" fmla="*/ 14 w 16"/>
                <a:gd name="T7" fmla="*/ 3 h 36"/>
              </a:gdLst>
              <a:ahLst/>
              <a:cxnLst>
                <a:cxn ang="0">
                  <a:pos x="T0" y="T1"/>
                </a:cxn>
                <a:cxn ang="0">
                  <a:pos x="T2" y="T3"/>
                </a:cxn>
                <a:cxn ang="0">
                  <a:pos x="T4" y="T5"/>
                </a:cxn>
                <a:cxn ang="0">
                  <a:pos x="T6" y="T7"/>
                </a:cxn>
              </a:cxnLst>
              <a:rect l="0" t="0" r="r" b="b"/>
              <a:pathLst>
                <a:path w="16" h="36">
                  <a:moveTo>
                    <a:pt x="14" y="3"/>
                  </a:moveTo>
                  <a:cubicBezTo>
                    <a:pt x="7" y="0"/>
                    <a:pt x="4" y="1"/>
                    <a:pt x="0" y="7"/>
                  </a:cubicBezTo>
                  <a:cubicBezTo>
                    <a:pt x="3" y="14"/>
                    <a:pt x="2" y="17"/>
                    <a:pt x="8" y="22"/>
                  </a:cubicBezTo>
                  <a:cubicBezTo>
                    <a:pt x="16" y="36"/>
                    <a:pt x="11" y="7"/>
                    <a:pt x="14" y="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0" name="Freeform 68"/>
            <p:cNvSpPr>
              <a:spLocks/>
            </p:cNvSpPr>
            <p:nvPr/>
          </p:nvSpPr>
          <p:spPr bwMode="invGray">
            <a:xfrm>
              <a:off x="3866" y="305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1" name="Freeform 69"/>
            <p:cNvSpPr>
              <a:spLocks/>
            </p:cNvSpPr>
            <p:nvPr/>
          </p:nvSpPr>
          <p:spPr bwMode="invGray">
            <a:xfrm>
              <a:off x="3862" y="3035"/>
              <a:ext cx="12" cy="14"/>
            </a:xfrm>
            <a:custGeom>
              <a:avLst/>
              <a:gdLst>
                <a:gd name="T0" fmla="*/ 10 w 16"/>
                <a:gd name="T1" fmla="*/ 5 h 19"/>
                <a:gd name="T2" fmla="*/ 0 w 16"/>
                <a:gd name="T3" fmla="*/ 10 h 19"/>
                <a:gd name="T4" fmla="*/ 12 w 16"/>
                <a:gd name="T5" fmla="*/ 19 h 19"/>
                <a:gd name="T6" fmla="*/ 10 w 16"/>
                <a:gd name="T7" fmla="*/ 5 h 19"/>
              </a:gdLst>
              <a:ahLst/>
              <a:cxnLst>
                <a:cxn ang="0">
                  <a:pos x="T0" y="T1"/>
                </a:cxn>
                <a:cxn ang="0">
                  <a:pos x="T2" y="T3"/>
                </a:cxn>
                <a:cxn ang="0">
                  <a:pos x="T4" y="T5"/>
                </a:cxn>
                <a:cxn ang="0">
                  <a:pos x="T6" y="T7"/>
                </a:cxn>
              </a:cxnLst>
              <a:rect l="0" t="0" r="r" b="b"/>
              <a:pathLst>
                <a:path w="16" h="19">
                  <a:moveTo>
                    <a:pt x="10" y="5"/>
                  </a:moveTo>
                  <a:cubicBezTo>
                    <a:pt x="4" y="0"/>
                    <a:pt x="1" y="3"/>
                    <a:pt x="0" y="10"/>
                  </a:cubicBezTo>
                  <a:cubicBezTo>
                    <a:pt x="4" y="15"/>
                    <a:pt x="7" y="16"/>
                    <a:pt x="12" y="19"/>
                  </a:cubicBezTo>
                  <a:cubicBezTo>
                    <a:pt x="16" y="12"/>
                    <a:pt x="14"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2" name="Freeform 70"/>
            <p:cNvSpPr>
              <a:spLocks/>
            </p:cNvSpPr>
            <p:nvPr/>
          </p:nvSpPr>
          <p:spPr bwMode="invGray">
            <a:xfrm>
              <a:off x="3850" y="2995"/>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3" name="Freeform 71"/>
            <p:cNvSpPr>
              <a:spLocks/>
            </p:cNvSpPr>
            <p:nvPr/>
          </p:nvSpPr>
          <p:spPr bwMode="invGray">
            <a:xfrm>
              <a:off x="3852" y="3020"/>
              <a:ext cx="16" cy="13"/>
            </a:xfrm>
            <a:custGeom>
              <a:avLst/>
              <a:gdLst>
                <a:gd name="T0" fmla="*/ 13 w 22"/>
                <a:gd name="T1" fmla="*/ 0 h 18"/>
                <a:gd name="T2" fmla="*/ 19 w 22"/>
                <a:gd name="T3" fmla="*/ 18 h 18"/>
                <a:gd name="T4" fmla="*/ 14 w 22"/>
                <a:gd name="T5" fmla="*/ 6 h 18"/>
                <a:gd name="T6" fmla="*/ 13 w 22"/>
                <a:gd name="T7" fmla="*/ 0 h 18"/>
              </a:gdLst>
              <a:ahLst/>
              <a:cxnLst>
                <a:cxn ang="0">
                  <a:pos x="T0" y="T1"/>
                </a:cxn>
                <a:cxn ang="0">
                  <a:pos x="T2" y="T3"/>
                </a:cxn>
                <a:cxn ang="0">
                  <a:pos x="T4" y="T5"/>
                </a:cxn>
                <a:cxn ang="0">
                  <a:pos x="T6" y="T7"/>
                </a:cxn>
              </a:cxnLst>
              <a:rect l="0" t="0" r="r" b="b"/>
              <a:pathLst>
                <a:path w="22" h="18">
                  <a:moveTo>
                    <a:pt x="13" y="0"/>
                  </a:moveTo>
                  <a:cubicBezTo>
                    <a:pt x="0" y="8"/>
                    <a:pt x="9" y="12"/>
                    <a:pt x="19" y="18"/>
                  </a:cubicBezTo>
                  <a:cubicBezTo>
                    <a:pt x="20" y="11"/>
                    <a:pt x="22" y="8"/>
                    <a:pt x="14" y="6"/>
                  </a:cubicBezTo>
                  <a:cubicBezTo>
                    <a:pt x="9" y="3"/>
                    <a:pt x="9" y="5"/>
                    <a:pt x="13"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4" name="Freeform 72"/>
            <p:cNvSpPr>
              <a:spLocks/>
            </p:cNvSpPr>
            <p:nvPr/>
          </p:nvSpPr>
          <p:spPr bwMode="invGray">
            <a:xfrm>
              <a:off x="4688" y="3643"/>
              <a:ext cx="45" cy="60"/>
            </a:xfrm>
            <a:custGeom>
              <a:avLst/>
              <a:gdLst>
                <a:gd name="T0" fmla="*/ 10 w 60"/>
                <a:gd name="T1" fmla="*/ 7 h 81"/>
                <a:gd name="T2" fmla="*/ 3 w 60"/>
                <a:gd name="T3" fmla="*/ 18 h 81"/>
                <a:gd name="T4" fmla="*/ 15 w 60"/>
                <a:gd name="T5" fmla="*/ 39 h 81"/>
                <a:gd name="T6" fmla="*/ 27 w 60"/>
                <a:gd name="T7" fmla="*/ 54 h 81"/>
                <a:gd name="T8" fmla="*/ 40 w 60"/>
                <a:gd name="T9" fmla="*/ 63 h 81"/>
                <a:gd name="T10" fmla="*/ 51 w 60"/>
                <a:gd name="T11" fmla="*/ 81 h 81"/>
                <a:gd name="T12" fmla="*/ 52 w 60"/>
                <a:gd name="T13" fmla="*/ 57 h 81"/>
                <a:gd name="T14" fmla="*/ 43 w 60"/>
                <a:gd name="T15" fmla="*/ 37 h 81"/>
                <a:gd name="T16" fmla="*/ 25 w 60"/>
                <a:gd name="T17" fmla="*/ 18 h 81"/>
                <a:gd name="T18" fmla="*/ 10 w 60"/>
                <a:gd name="T19" fmla="*/ 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81">
                  <a:moveTo>
                    <a:pt x="10" y="7"/>
                  </a:moveTo>
                  <a:cubicBezTo>
                    <a:pt x="0" y="0"/>
                    <a:pt x="0" y="9"/>
                    <a:pt x="3" y="18"/>
                  </a:cubicBezTo>
                  <a:cubicBezTo>
                    <a:pt x="5" y="25"/>
                    <a:pt x="12" y="32"/>
                    <a:pt x="15" y="39"/>
                  </a:cubicBezTo>
                  <a:cubicBezTo>
                    <a:pt x="16" y="51"/>
                    <a:pt x="17" y="51"/>
                    <a:pt x="27" y="54"/>
                  </a:cubicBezTo>
                  <a:cubicBezTo>
                    <a:pt x="31" y="57"/>
                    <a:pt x="36" y="60"/>
                    <a:pt x="40" y="63"/>
                  </a:cubicBezTo>
                  <a:cubicBezTo>
                    <a:pt x="43" y="70"/>
                    <a:pt x="45" y="77"/>
                    <a:pt x="51" y="81"/>
                  </a:cubicBezTo>
                  <a:cubicBezTo>
                    <a:pt x="60" y="75"/>
                    <a:pt x="56" y="66"/>
                    <a:pt x="52" y="57"/>
                  </a:cubicBezTo>
                  <a:cubicBezTo>
                    <a:pt x="51" y="49"/>
                    <a:pt x="50" y="41"/>
                    <a:pt x="43" y="37"/>
                  </a:cubicBezTo>
                  <a:cubicBezTo>
                    <a:pt x="37" y="30"/>
                    <a:pt x="33" y="23"/>
                    <a:pt x="25" y="18"/>
                  </a:cubicBezTo>
                  <a:cubicBezTo>
                    <a:pt x="20" y="12"/>
                    <a:pt x="17" y="9"/>
                    <a:pt x="10" y="7"/>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5" name="Freeform 73"/>
            <p:cNvSpPr>
              <a:spLocks/>
            </p:cNvSpPr>
            <p:nvPr/>
          </p:nvSpPr>
          <p:spPr bwMode="invGray">
            <a:xfrm>
              <a:off x="4919" y="3594"/>
              <a:ext cx="53" cy="46"/>
            </a:xfrm>
            <a:custGeom>
              <a:avLst/>
              <a:gdLst>
                <a:gd name="T0" fmla="*/ 28 w 71"/>
                <a:gd name="T1" fmla="*/ 23 h 61"/>
                <a:gd name="T2" fmla="*/ 13 w 71"/>
                <a:gd name="T3" fmla="*/ 32 h 61"/>
                <a:gd name="T4" fmla="*/ 1 w 71"/>
                <a:gd name="T5" fmla="*/ 44 h 61"/>
                <a:gd name="T6" fmla="*/ 13 w 71"/>
                <a:gd name="T7" fmla="*/ 59 h 61"/>
                <a:gd name="T8" fmla="*/ 28 w 71"/>
                <a:gd name="T9" fmla="*/ 44 h 61"/>
                <a:gd name="T10" fmla="*/ 40 w 71"/>
                <a:gd name="T11" fmla="*/ 23 h 61"/>
                <a:gd name="T12" fmla="*/ 55 w 71"/>
                <a:gd name="T13" fmla="*/ 0 h 61"/>
                <a:gd name="T14" fmla="*/ 71 w 71"/>
                <a:gd name="T15" fmla="*/ 11 h 61"/>
                <a:gd name="T16" fmla="*/ 35 w 71"/>
                <a:gd name="T17" fmla="*/ 23 h 61"/>
                <a:gd name="T18" fmla="*/ 28 w 71"/>
                <a:gd name="T19" fmla="*/ 23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61">
                  <a:moveTo>
                    <a:pt x="28" y="23"/>
                  </a:moveTo>
                  <a:cubicBezTo>
                    <a:pt x="25" y="33"/>
                    <a:pt x="25" y="33"/>
                    <a:pt x="13" y="32"/>
                  </a:cubicBezTo>
                  <a:cubicBezTo>
                    <a:pt x="2" y="33"/>
                    <a:pt x="3" y="34"/>
                    <a:pt x="1" y="44"/>
                  </a:cubicBezTo>
                  <a:cubicBezTo>
                    <a:pt x="2" y="60"/>
                    <a:pt x="0" y="61"/>
                    <a:pt x="13" y="59"/>
                  </a:cubicBezTo>
                  <a:cubicBezTo>
                    <a:pt x="19" y="54"/>
                    <a:pt x="21" y="48"/>
                    <a:pt x="28" y="44"/>
                  </a:cubicBezTo>
                  <a:cubicBezTo>
                    <a:pt x="30" y="33"/>
                    <a:pt x="28" y="25"/>
                    <a:pt x="40" y="23"/>
                  </a:cubicBezTo>
                  <a:cubicBezTo>
                    <a:pt x="42" y="12"/>
                    <a:pt x="44" y="4"/>
                    <a:pt x="55" y="0"/>
                  </a:cubicBezTo>
                  <a:cubicBezTo>
                    <a:pt x="65" y="2"/>
                    <a:pt x="69" y="1"/>
                    <a:pt x="71" y="11"/>
                  </a:cubicBezTo>
                  <a:cubicBezTo>
                    <a:pt x="63" y="22"/>
                    <a:pt x="48" y="21"/>
                    <a:pt x="35" y="23"/>
                  </a:cubicBezTo>
                  <a:cubicBezTo>
                    <a:pt x="30" y="27"/>
                    <a:pt x="32" y="27"/>
                    <a:pt x="28" y="23"/>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6" name="Freeform 74"/>
            <p:cNvSpPr>
              <a:spLocks/>
            </p:cNvSpPr>
            <p:nvPr/>
          </p:nvSpPr>
          <p:spPr bwMode="invGray">
            <a:xfrm>
              <a:off x="4759" y="3569"/>
              <a:ext cx="17" cy="23"/>
            </a:xfrm>
            <a:custGeom>
              <a:avLst/>
              <a:gdLst>
                <a:gd name="T0" fmla="*/ 9 w 23"/>
                <a:gd name="T1" fmla="*/ 0 h 30"/>
                <a:gd name="T2" fmla="*/ 0 w 23"/>
                <a:gd name="T3" fmla="*/ 14 h 30"/>
                <a:gd name="T4" fmla="*/ 12 w 23"/>
                <a:gd name="T5" fmla="*/ 30 h 30"/>
                <a:gd name="T6" fmla="*/ 9 w 23"/>
                <a:gd name="T7" fmla="*/ 0 h 30"/>
              </a:gdLst>
              <a:ahLst/>
              <a:cxnLst>
                <a:cxn ang="0">
                  <a:pos x="T0" y="T1"/>
                </a:cxn>
                <a:cxn ang="0">
                  <a:pos x="T2" y="T3"/>
                </a:cxn>
                <a:cxn ang="0">
                  <a:pos x="T4" y="T5"/>
                </a:cxn>
                <a:cxn ang="0">
                  <a:pos x="T6" y="T7"/>
                </a:cxn>
              </a:cxnLst>
              <a:rect l="0" t="0" r="r" b="b"/>
              <a:pathLst>
                <a:path w="23" h="30">
                  <a:moveTo>
                    <a:pt x="9" y="0"/>
                  </a:moveTo>
                  <a:cubicBezTo>
                    <a:pt x="8" y="7"/>
                    <a:pt x="3" y="8"/>
                    <a:pt x="0" y="14"/>
                  </a:cubicBezTo>
                  <a:cubicBezTo>
                    <a:pt x="3" y="21"/>
                    <a:pt x="8" y="24"/>
                    <a:pt x="12" y="30"/>
                  </a:cubicBezTo>
                  <a:cubicBezTo>
                    <a:pt x="23" y="15"/>
                    <a:pt x="4" y="9"/>
                    <a:pt x="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7" name="Freeform 75"/>
            <p:cNvSpPr>
              <a:spLocks/>
            </p:cNvSpPr>
            <p:nvPr/>
          </p:nvSpPr>
          <p:spPr bwMode="invGray">
            <a:xfrm>
              <a:off x="4751" y="3547"/>
              <a:ext cx="20" cy="17"/>
            </a:xfrm>
            <a:custGeom>
              <a:avLst/>
              <a:gdLst>
                <a:gd name="T0" fmla="*/ 19 w 26"/>
                <a:gd name="T1" fmla="*/ 0 h 23"/>
                <a:gd name="T2" fmla="*/ 0 w 26"/>
                <a:gd name="T3" fmla="*/ 14 h 23"/>
                <a:gd name="T4" fmla="*/ 21 w 26"/>
                <a:gd name="T5" fmla="*/ 20 h 23"/>
                <a:gd name="T6" fmla="*/ 19 w 26"/>
                <a:gd name="T7" fmla="*/ 0 h 23"/>
              </a:gdLst>
              <a:ahLst/>
              <a:cxnLst>
                <a:cxn ang="0">
                  <a:pos x="T0" y="T1"/>
                </a:cxn>
                <a:cxn ang="0">
                  <a:pos x="T2" y="T3"/>
                </a:cxn>
                <a:cxn ang="0">
                  <a:pos x="T4" y="T5"/>
                </a:cxn>
                <a:cxn ang="0">
                  <a:pos x="T6" y="T7"/>
                </a:cxn>
              </a:cxnLst>
              <a:rect l="0" t="0" r="r" b="b"/>
              <a:pathLst>
                <a:path w="26" h="23">
                  <a:moveTo>
                    <a:pt x="19" y="0"/>
                  </a:moveTo>
                  <a:cubicBezTo>
                    <a:pt x="17" y="12"/>
                    <a:pt x="10" y="11"/>
                    <a:pt x="0" y="14"/>
                  </a:cubicBezTo>
                  <a:cubicBezTo>
                    <a:pt x="5" y="23"/>
                    <a:pt x="11" y="22"/>
                    <a:pt x="21" y="20"/>
                  </a:cubicBezTo>
                  <a:cubicBezTo>
                    <a:pt x="26" y="12"/>
                    <a:pt x="23" y="7"/>
                    <a:pt x="1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8" name="Freeform 76"/>
            <p:cNvSpPr>
              <a:spLocks/>
            </p:cNvSpPr>
            <p:nvPr/>
          </p:nvSpPr>
          <p:spPr bwMode="invGray">
            <a:xfrm>
              <a:off x="4598" y="3353"/>
              <a:ext cx="24" cy="33"/>
            </a:xfrm>
            <a:custGeom>
              <a:avLst/>
              <a:gdLst>
                <a:gd name="T0" fmla="*/ 28 w 32"/>
                <a:gd name="T1" fmla="*/ 0 h 44"/>
                <a:gd name="T2" fmla="*/ 10 w 32"/>
                <a:gd name="T3" fmla="*/ 11 h 44"/>
                <a:gd name="T4" fmla="*/ 12 w 32"/>
                <a:gd name="T5" fmla="*/ 32 h 44"/>
                <a:gd name="T6" fmla="*/ 24 w 32"/>
                <a:gd name="T7" fmla="*/ 36 h 44"/>
                <a:gd name="T8" fmla="*/ 28 w 32"/>
                <a:gd name="T9" fmla="*/ 0 h 44"/>
              </a:gdLst>
              <a:ahLst/>
              <a:cxnLst>
                <a:cxn ang="0">
                  <a:pos x="T0" y="T1"/>
                </a:cxn>
                <a:cxn ang="0">
                  <a:pos x="T2" y="T3"/>
                </a:cxn>
                <a:cxn ang="0">
                  <a:pos x="T4" y="T5"/>
                </a:cxn>
                <a:cxn ang="0">
                  <a:pos x="T6" y="T7"/>
                </a:cxn>
                <a:cxn ang="0">
                  <a:pos x="T8" y="T9"/>
                </a:cxn>
              </a:cxnLst>
              <a:rect l="0" t="0" r="r" b="b"/>
              <a:pathLst>
                <a:path w="32" h="44">
                  <a:moveTo>
                    <a:pt x="28" y="0"/>
                  </a:moveTo>
                  <a:cubicBezTo>
                    <a:pt x="32" y="10"/>
                    <a:pt x="18" y="9"/>
                    <a:pt x="10" y="11"/>
                  </a:cubicBezTo>
                  <a:cubicBezTo>
                    <a:pt x="0" y="18"/>
                    <a:pt x="7" y="24"/>
                    <a:pt x="12" y="32"/>
                  </a:cubicBezTo>
                  <a:cubicBezTo>
                    <a:pt x="14" y="44"/>
                    <a:pt x="15" y="41"/>
                    <a:pt x="24" y="36"/>
                  </a:cubicBezTo>
                  <a:cubicBezTo>
                    <a:pt x="32" y="25"/>
                    <a:pt x="29" y="14"/>
                    <a:pt x="2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79" name="Freeform 77"/>
            <p:cNvSpPr>
              <a:spLocks/>
            </p:cNvSpPr>
            <p:nvPr/>
          </p:nvSpPr>
          <p:spPr bwMode="invGray">
            <a:xfrm>
              <a:off x="4632" y="3396"/>
              <a:ext cx="26" cy="33"/>
            </a:xfrm>
            <a:custGeom>
              <a:avLst/>
              <a:gdLst>
                <a:gd name="T0" fmla="*/ 30 w 34"/>
                <a:gd name="T1" fmla="*/ 0 h 44"/>
                <a:gd name="T2" fmla="*/ 10 w 34"/>
                <a:gd name="T3" fmla="*/ 9 h 44"/>
                <a:gd name="T4" fmla="*/ 14 w 34"/>
                <a:gd name="T5" fmla="*/ 32 h 44"/>
                <a:gd name="T6" fmla="*/ 26 w 34"/>
                <a:gd name="T7" fmla="*/ 36 h 44"/>
                <a:gd name="T8" fmla="*/ 30 w 34"/>
                <a:gd name="T9" fmla="*/ 0 h 44"/>
              </a:gdLst>
              <a:ahLst/>
              <a:cxnLst>
                <a:cxn ang="0">
                  <a:pos x="T0" y="T1"/>
                </a:cxn>
                <a:cxn ang="0">
                  <a:pos x="T2" y="T3"/>
                </a:cxn>
                <a:cxn ang="0">
                  <a:pos x="T4" y="T5"/>
                </a:cxn>
                <a:cxn ang="0">
                  <a:pos x="T6" y="T7"/>
                </a:cxn>
                <a:cxn ang="0">
                  <a:pos x="T8" y="T9"/>
                </a:cxn>
              </a:cxnLst>
              <a:rect l="0" t="0" r="r" b="b"/>
              <a:pathLst>
                <a:path w="34" h="44">
                  <a:moveTo>
                    <a:pt x="30" y="0"/>
                  </a:moveTo>
                  <a:cubicBezTo>
                    <a:pt x="34" y="10"/>
                    <a:pt x="18" y="7"/>
                    <a:pt x="10" y="9"/>
                  </a:cubicBezTo>
                  <a:cubicBezTo>
                    <a:pt x="0" y="16"/>
                    <a:pt x="9" y="24"/>
                    <a:pt x="14" y="32"/>
                  </a:cubicBezTo>
                  <a:cubicBezTo>
                    <a:pt x="16" y="44"/>
                    <a:pt x="17" y="41"/>
                    <a:pt x="26" y="36"/>
                  </a:cubicBezTo>
                  <a:cubicBezTo>
                    <a:pt x="34" y="25"/>
                    <a:pt x="31" y="14"/>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0" name="Freeform 78"/>
            <p:cNvSpPr>
              <a:spLocks/>
            </p:cNvSpPr>
            <p:nvPr/>
          </p:nvSpPr>
          <p:spPr bwMode="invGray">
            <a:xfrm>
              <a:off x="4659" y="3459"/>
              <a:ext cx="28" cy="28"/>
            </a:xfrm>
            <a:custGeom>
              <a:avLst/>
              <a:gdLst>
                <a:gd name="T0" fmla="*/ 34 w 38"/>
                <a:gd name="T1" fmla="*/ 2 h 37"/>
                <a:gd name="T2" fmla="*/ 10 w 38"/>
                <a:gd name="T3" fmla="*/ 2 h 37"/>
                <a:gd name="T4" fmla="*/ 14 w 38"/>
                <a:gd name="T5" fmla="*/ 25 h 37"/>
                <a:gd name="T6" fmla="*/ 26 w 38"/>
                <a:gd name="T7" fmla="*/ 29 h 37"/>
                <a:gd name="T8" fmla="*/ 34 w 38"/>
                <a:gd name="T9" fmla="*/ 2 h 37"/>
              </a:gdLst>
              <a:ahLst/>
              <a:cxnLst>
                <a:cxn ang="0">
                  <a:pos x="T0" y="T1"/>
                </a:cxn>
                <a:cxn ang="0">
                  <a:pos x="T2" y="T3"/>
                </a:cxn>
                <a:cxn ang="0">
                  <a:pos x="T4" y="T5"/>
                </a:cxn>
                <a:cxn ang="0">
                  <a:pos x="T6" y="T7"/>
                </a:cxn>
                <a:cxn ang="0">
                  <a:pos x="T8" y="T9"/>
                </a:cxn>
              </a:cxnLst>
              <a:rect l="0" t="0" r="r" b="b"/>
              <a:pathLst>
                <a:path w="38" h="37">
                  <a:moveTo>
                    <a:pt x="34" y="2"/>
                  </a:moveTo>
                  <a:cubicBezTo>
                    <a:pt x="38" y="12"/>
                    <a:pt x="18" y="0"/>
                    <a:pt x="10" y="2"/>
                  </a:cubicBezTo>
                  <a:cubicBezTo>
                    <a:pt x="0" y="9"/>
                    <a:pt x="9" y="17"/>
                    <a:pt x="14" y="25"/>
                  </a:cubicBezTo>
                  <a:cubicBezTo>
                    <a:pt x="16" y="37"/>
                    <a:pt x="17" y="34"/>
                    <a:pt x="26" y="29"/>
                  </a:cubicBezTo>
                  <a:cubicBezTo>
                    <a:pt x="34" y="18"/>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1" name="Freeform 79"/>
            <p:cNvSpPr>
              <a:spLocks/>
            </p:cNvSpPr>
            <p:nvPr/>
          </p:nvSpPr>
          <p:spPr bwMode="invGray">
            <a:xfrm>
              <a:off x="4693" y="3449"/>
              <a:ext cx="28" cy="26"/>
            </a:xfrm>
            <a:custGeom>
              <a:avLst/>
              <a:gdLst>
                <a:gd name="T0" fmla="*/ 34 w 38"/>
                <a:gd name="T1" fmla="*/ 2 h 34"/>
                <a:gd name="T2" fmla="*/ 10 w 38"/>
                <a:gd name="T3" fmla="*/ 2 h 34"/>
                <a:gd name="T4" fmla="*/ 16 w 38"/>
                <a:gd name="T5" fmla="*/ 22 h 34"/>
                <a:gd name="T6" fmla="*/ 27 w 38"/>
                <a:gd name="T7" fmla="*/ 22 h 34"/>
                <a:gd name="T8" fmla="*/ 34 w 38"/>
                <a:gd name="T9" fmla="*/ 2 h 34"/>
              </a:gdLst>
              <a:ahLst/>
              <a:cxnLst>
                <a:cxn ang="0">
                  <a:pos x="T0" y="T1"/>
                </a:cxn>
                <a:cxn ang="0">
                  <a:pos x="T2" y="T3"/>
                </a:cxn>
                <a:cxn ang="0">
                  <a:pos x="T4" y="T5"/>
                </a:cxn>
                <a:cxn ang="0">
                  <a:pos x="T6" y="T7"/>
                </a:cxn>
                <a:cxn ang="0">
                  <a:pos x="T8" y="T9"/>
                </a:cxn>
              </a:cxnLst>
              <a:rect l="0" t="0" r="r" b="b"/>
              <a:pathLst>
                <a:path w="38" h="34">
                  <a:moveTo>
                    <a:pt x="34" y="2"/>
                  </a:moveTo>
                  <a:cubicBezTo>
                    <a:pt x="38" y="12"/>
                    <a:pt x="18" y="0"/>
                    <a:pt x="10" y="2"/>
                  </a:cubicBezTo>
                  <a:cubicBezTo>
                    <a:pt x="0" y="9"/>
                    <a:pt x="11" y="14"/>
                    <a:pt x="16" y="22"/>
                  </a:cubicBezTo>
                  <a:cubicBezTo>
                    <a:pt x="18" y="34"/>
                    <a:pt x="18" y="27"/>
                    <a:pt x="27" y="22"/>
                  </a:cubicBezTo>
                  <a:cubicBezTo>
                    <a:pt x="35" y="11"/>
                    <a:pt x="35" y="16"/>
                    <a:pt x="34" y="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2" name="Freeform 80"/>
            <p:cNvSpPr>
              <a:spLocks/>
            </p:cNvSpPr>
            <p:nvPr/>
          </p:nvSpPr>
          <p:spPr bwMode="invGray">
            <a:xfrm>
              <a:off x="4683" y="3413"/>
              <a:ext cx="26" cy="20"/>
            </a:xfrm>
            <a:custGeom>
              <a:avLst/>
              <a:gdLst>
                <a:gd name="T0" fmla="*/ 31 w 35"/>
                <a:gd name="T1" fmla="*/ 1 h 27"/>
                <a:gd name="T2" fmla="*/ 10 w 35"/>
                <a:gd name="T3" fmla="*/ 2 h 27"/>
                <a:gd name="T4" fmla="*/ 13 w 35"/>
                <a:gd name="T5" fmla="*/ 15 h 27"/>
                <a:gd name="T6" fmla="*/ 25 w 35"/>
                <a:gd name="T7" fmla="*/ 19 h 27"/>
                <a:gd name="T8" fmla="*/ 31 w 35"/>
                <a:gd name="T9" fmla="*/ 1 h 27"/>
              </a:gdLst>
              <a:ahLst/>
              <a:cxnLst>
                <a:cxn ang="0">
                  <a:pos x="T0" y="T1"/>
                </a:cxn>
                <a:cxn ang="0">
                  <a:pos x="T2" y="T3"/>
                </a:cxn>
                <a:cxn ang="0">
                  <a:pos x="T4" y="T5"/>
                </a:cxn>
                <a:cxn ang="0">
                  <a:pos x="T6" y="T7"/>
                </a:cxn>
                <a:cxn ang="0">
                  <a:pos x="T8" y="T9"/>
                </a:cxn>
              </a:cxnLst>
              <a:rect l="0" t="0" r="r" b="b"/>
              <a:pathLst>
                <a:path w="35" h="27">
                  <a:moveTo>
                    <a:pt x="31" y="1"/>
                  </a:moveTo>
                  <a:cubicBezTo>
                    <a:pt x="35" y="11"/>
                    <a:pt x="18" y="0"/>
                    <a:pt x="10" y="2"/>
                  </a:cubicBezTo>
                  <a:cubicBezTo>
                    <a:pt x="0" y="9"/>
                    <a:pt x="8" y="7"/>
                    <a:pt x="13" y="15"/>
                  </a:cubicBezTo>
                  <a:cubicBezTo>
                    <a:pt x="15" y="27"/>
                    <a:pt x="16" y="24"/>
                    <a:pt x="25" y="19"/>
                  </a:cubicBezTo>
                  <a:cubicBezTo>
                    <a:pt x="33" y="8"/>
                    <a:pt x="32" y="15"/>
                    <a:pt x="31"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3" name="Freeform 81"/>
            <p:cNvSpPr>
              <a:spLocks/>
            </p:cNvSpPr>
            <p:nvPr/>
          </p:nvSpPr>
          <p:spPr bwMode="invGray">
            <a:xfrm>
              <a:off x="4657" y="3388"/>
              <a:ext cx="26" cy="35"/>
            </a:xfrm>
            <a:custGeom>
              <a:avLst/>
              <a:gdLst>
                <a:gd name="T0" fmla="*/ 28 w 35"/>
                <a:gd name="T1" fmla="*/ 16 h 47"/>
                <a:gd name="T2" fmla="*/ 19 w 35"/>
                <a:gd name="T3" fmla="*/ 2 h 47"/>
                <a:gd name="T4" fmla="*/ 10 w 35"/>
                <a:gd name="T5" fmla="*/ 25 h 47"/>
                <a:gd name="T6" fmla="*/ 19 w 35"/>
                <a:gd name="T7" fmla="*/ 35 h 47"/>
                <a:gd name="T8" fmla="*/ 27 w 35"/>
                <a:gd name="T9" fmla="*/ 29 h 47"/>
                <a:gd name="T10" fmla="*/ 28 w 35"/>
                <a:gd name="T11" fmla="*/ 16 h 47"/>
              </a:gdLst>
              <a:ahLst/>
              <a:cxnLst>
                <a:cxn ang="0">
                  <a:pos x="T0" y="T1"/>
                </a:cxn>
                <a:cxn ang="0">
                  <a:pos x="T2" y="T3"/>
                </a:cxn>
                <a:cxn ang="0">
                  <a:pos x="T4" y="T5"/>
                </a:cxn>
                <a:cxn ang="0">
                  <a:pos x="T6" y="T7"/>
                </a:cxn>
                <a:cxn ang="0">
                  <a:pos x="T8" y="T9"/>
                </a:cxn>
                <a:cxn ang="0">
                  <a:pos x="T10" y="T11"/>
                </a:cxn>
              </a:cxnLst>
              <a:rect l="0" t="0" r="r" b="b"/>
              <a:pathLst>
                <a:path w="35" h="47">
                  <a:moveTo>
                    <a:pt x="28" y="16"/>
                  </a:moveTo>
                  <a:cubicBezTo>
                    <a:pt x="27" y="13"/>
                    <a:pt x="22" y="0"/>
                    <a:pt x="19" y="2"/>
                  </a:cubicBezTo>
                  <a:cubicBezTo>
                    <a:pt x="16" y="4"/>
                    <a:pt x="10" y="20"/>
                    <a:pt x="10" y="25"/>
                  </a:cubicBezTo>
                  <a:cubicBezTo>
                    <a:pt x="0" y="32"/>
                    <a:pt x="14" y="27"/>
                    <a:pt x="19" y="35"/>
                  </a:cubicBezTo>
                  <a:cubicBezTo>
                    <a:pt x="21" y="47"/>
                    <a:pt x="18" y="34"/>
                    <a:pt x="27" y="29"/>
                  </a:cubicBezTo>
                  <a:cubicBezTo>
                    <a:pt x="35" y="18"/>
                    <a:pt x="29" y="30"/>
                    <a:pt x="28" y="1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4" name="Freeform 82"/>
            <p:cNvSpPr>
              <a:spLocks/>
            </p:cNvSpPr>
            <p:nvPr/>
          </p:nvSpPr>
          <p:spPr bwMode="invGray">
            <a:xfrm>
              <a:off x="4625" y="3372"/>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5" name="Freeform 83"/>
            <p:cNvSpPr>
              <a:spLocks/>
            </p:cNvSpPr>
            <p:nvPr/>
          </p:nvSpPr>
          <p:spPr bwMode="invGray">
            <a:xfrm>
              <a:off x="4665" y="3425"/>
              <a:ext cx="24" cy="26"/>
            </a:xfrm>
            <a:custGeom>
              <a:avLst/>
              <a:gdLst>
                <a:gd name="T0" fmla="*/ 22 w 32"/>
                <a:gd name="T1" fmla="*/ 10 h 35"/>
                <a:gd name="T2" fmla="*/ 10 w 32"/>
                <a:gd name="T3" fmla="*/ 2 h 35"/>
                <a:gd name="T4" fmla="*/ 12 w 32"/>
                <a:gd name="T5" fmla="*/ 23 h 35"/>
                <a:gd name="T6" fmla="*/ 24 w 32"/>
                <a:gd name="T7" fmla="*/ 27 h 35"/>
                <a:gd name="T8" fmla="*/ 22 w 32"/>
                <a:gd name="T9" fmla="*/ 10 h 35"/>
              </a:gdLst>
              <a:ahLst/>
              <a:cxnLst>
                <a:cxn ang="0">
                  <a:pos x="T0" y="T1"/>
                </a:cxn>
                <a:cxn ang="0">
                  <a:pos x="T2" y="T3"/>
                </a:cxn>
                <a:cxn ang="0">
                  <a:pos x="T4" y="T5"/>
                </a:cxn>
                <a:cxn ang="0">
                  <a:pos x="T6" y="T7"/>
                </a:cxn>
                <a:cxn ang="0">
                  <a:pos x="T8" y="T9"/>
                </a:cxn>
              </a:cxnLst>
              <a:rect l="0" t="0" r="r" b="b"/>
              <a:pathLst>
                <a:path w="32" h="35">
                  <a:moveTo>
                    <a:pt x="22" y="10"/>
                  </a:moveTo>
                  <a:cubicBezTo>
                    <a:pt x="26" y="20"/>
                    <a:pt x="18" y="0"/>
                    <a:pt x="10" y="2"/>
                  </a:cubicBezTo>
                  <a:cubicBezTo>
                    <a:pt x="0" y="9"/>
                    <a:pt x="7" y="15"/>
                    <a:pt x="12" y="23"/>
                  </a:cubicBezTo>
                  <a:cubicBezTo>
                    <a:pt x="14" y="35"/>
                    <a:pt x="15" y="32"/>
                    <a:pt x="24" y="27"/>
                  </a:cubicBezTo>
                  <a:cubicBezTo>
                    <a:pt x="32" y="16"/>
                    <a:pt x="23" y="24"/>
                    <a:pt x="22" y="1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6" name="Freeform 84"/>
            <p:cNvSpPr>
              <a:spLocks/>
            </p:cNvSpPr>
            <p:nvPr/>
          </p:nvSpPr>
          <p:spPr bwMode="invGray">
            <a:xfrm>
              <a:off x="3055" y="2051"/>
              <a:ext cx="141" cy="108"/>
            </a:xfrm>
            <a:custGeom>
              <a:avLst/>
              <a:gdLst>
                <a:gd name="T0" fmla="*/ 171 w 189"/>
                <a:gd name="T1" fmla="*/ 4 h 144"/>
                <a:gd name="T2" fmla="*/ 185 w 189"/>
                <a:gd name="T3" fmla="*/ 4 h 144"/>
                <a:gd name="T4" fmla="*/ 189 w 189"/>
                <a:gd name="T5" fmla="*/ 16 h 144"/>
                <a:gd name="T6" fmla="*/ 187 w 189"/>
                <a:gd name="T7" fmla="*/ 24 h 144"/>
                <a:gd name="T8" fmla="*/ 131 w 189"/>
                <a:gd name="T9" fmla="*/ 44 h 144"/>
                <a:gd name="T10" fmla="*/ 109 w 189"/>
                <a:gd name="T11" fmla="*/ 58 h 144"/>
                <a:gd name="T12" fmla="*/ 97 w 189"/>
                <a:gd name="T13" fmla="*/ 62 h 144"/>
                <a:gd name="T14" fmla="*/ 71 w 189"/>
                <a:gd name="T15" fmla="*/ 82 h 144"/>
                <a:gd name="T16" fmla="*/ 75 w 189"/>
                <a:gd name="T17" fmla="*/ 92 h 144"/>
                <a:gd name="T18" fmla="*/ 83 w 189"/>
                <a:gd name="T19" fmla="*/ 116 h 144"/>
                <a:gd name="T20" fmla="*/ 107 w 189"/>
                <a:gd name="T21" fmla="*/ 126 h 144"/>
                <a:gd name="T22" fmla="*/ 93 w 189"/>
                <a:gd name="T23" fmla="*/ 140 h 144"/>
                <a:gd name="T24" fmla="*/ 83 w 189"/>
                <a:gd name="T25" fmla="*/ 130 h 144"/>
                <a:gd name="T26" fmla="*/ 71 w 189"/>
                <a:gd name="T27" fmla="*/ 134 h 144"/>
                <a:gd name="T28" fmla="*/ 21 w 189"/>
                <a:gd name="T29" fmla="*/ 122 h 144"/>
                <a:gd name="T30" fmla="*/ 19 w 189"/>
                <a:gd name="T31" fmla="*/ 106 h 144"/>
                <a:gd name="T32" fmla="*/ 47 w 189"/>
                <a:gd name="T33" fmla="*/ 90 h 144"/>
                <a:gd name="T34" fmla="*/ 51 w 189"/>
                <a:gd name="T35" fmla="*/ 76 h 144"/>
                <a:gd name="T36" fmla="*/ 47 w 189"/>
                <a:gd name="T37" fmla="*/ 64 h 144"/>
                <a:gd name="T38" fmla="*/ 73 w 189"/>
                <a:gd name="T39" fmla="*/ 46 h 144"/>
                <a:gd name="T40" fmla="*/ 97 w 189"/>
                <a:gd name="T41" fmla="*/ 36 h 144"/>
                <a:gd name="T42" fmla="*/ 113 w 189"/>
                <a:gd name="T43" fmla="*/ 24 h 144"/>
                <a:gd name="T44" fmla="*/ 171 w 189"/>
                <a:gd name="T45" fmla="*/ 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9" h="144">
                  <a:moveTo>
                    <a:pt x="171" y="4"/>
                  </a:moveTo>
                  <a:cubicBezTo>
                    <a:pt x="174" y="3"/>
                    <a:pt x="182" y="0"/>
                    <a:pt x="185" y="4"/>
                  </a:cubicBezTo>
                  <a:cubicBezTo>
                    <a:pt x="187" y="7"/>
                    <a:pt x="189" y="16"/>
                    <a:pt x="189" y="16"/>
                  </a:cubicBezTo>
                  <a:cubicBezTo>
                    <a:pt x="188" y="19"/>
                    <a:pt x="189" y="22"/>
                    <a:pt x="187" y="24"/>
                  </a:cubicBezTo>
                  <a:cubicBezTo>
                    <a:pt x="175" y="34"/>
                    <a:pt x="146" y="34"/>
                    <a:pt x="131" y="44"/>
                  </a:cubicBezTo>
                  <a:cubicBezTo>
                    <a:pt x="125" y="53"/>
                    <a:pt x="120" y="54"/>
                    <a:pt x="109" y="58"/>
                  </a:cubicBezTo>
                  <a:cubicBezTo>
                    <a:pt x="105" y="59"/>
                    <a:pt x="97" y="62"/>
                    <a:pt x="97" y="62"/>
                  </a:cubicBezTo>
                  <a:cubicBezTo>
                    <a:pt x="88" y="76"/>
                    <a:pt x="83" y="74"/>
                    <a:pt x="71" y="82"/>
                  </a:cubicBezTo>
                  <a:cubicBezTo>
                    <a:pt x="66" y="98"/>
                    <a:pt x="70" y="78"/>
                    <a:pt x="75" y="92"/>
                  </a:cubicBezTo>
                  <a:cubicBezTo>
                    <a:pt x="81" y="108"/>
                    <a:pt x="71" y="108"/>
                    <a:pt x="83" y="116"/>
                  </a:cubicBezTo>
                  <a:cubicBezTo>
                    <a:pt x="90" y="121"/>
                    <a:pt x="107" y="126"/>
                    <a:pt x="107" y="126"/>
                  </a:cubicBezTo>
                  <a:cubicBezTo>
                    <a:pt x="105" y="139"/>
                    <a:pt x="106" y="144"/>
                    <a:pt x="93" y="140"/>
                  </a:cubicBezTo>
                  <a:cubicBezTo>
                    <a:pt x="91" y="137"/>
                    <a:pt x="87" y="130"/>
                    <a:pt x="83" y="130"/>
                  </a:cubicBezTo>
                  <a:cubicBezTo>
                    <a:pt x="79" y="130"/>
                    <a:pt x="71" y="134"/>
                    <a:pt x="71" y="134"/>
                  </a:cubicBezTo>
                  <a:cubicBezTo>
                    <a:pt x="52" y="129"/>
                    <a:pt x="42" y="124"/>
                    <a:pt x="21" y="122"/>
                  </a:cubicBezTo>
                  <a:cubicBezTo>
                    <a:pt x="14" y="115"/>
                    <a:pt x="0" y="102"/>
                    <a:pt x="19" y="106"/>
                  </a:cubicBezTo>
                  <a:cubicBezTo>
                    <a:pt x="29" y="91"/>
                    <a:pt x="26" y="93"/>
                    <a:pt x="47" y="90"/>
                  </a:cubicBezTo>
                  <a:cubicBezTo>
                    <a:pt x="55" y="84"/>
                    <a:pt x="54" y="88"/>
                    <a:pt x="51" y="76"/>
                  </a:cubicBezTo>
                  <a:cubicBezTo>
                    <a:pt x="50" y="72"/>
                    <a:pt x="47" y="64"/>
                    <a:pt x="47" y="64"/>
                  </a:cubicBezTo>
                  <a:cubicBezTo>
                    <a:pt x="50" y="41"/>
                    <a:pt x="50" y="43"/>
                    <a:pt x="73" y="46"/>
                  </a:cubicBezTo>
                  <a:cubicBezTo>
                    <a:pt x="82" y="45"/>
                    <a:pt x="97" y="36"/>
                    <a:pt x="97" y="36"/>
                  </a:cubicBezTo>
                  <a:cubicBezTo>
                    <a:pt x="102" y="29"/>
                    <a:pt x="105" y="27"/>
                    <a:pt x="113" y="24"/>
                  </a:cubicBezTo>
                  <a:cubicBezTo>
                    <a:pt x="134" y="27"/>
                    <a:pt x="161" y="25"/>
                    <a:pt x="171"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7" name="Freeform 85"/>
            <p:cNvSpPr>
              <a:spLocks/>
            </p:cNvSpPr>
            <p:nvPr/>
          </p:nvSpPr>
          <p:spPr bwMode="invGray">
            <a:xfrm>
              <a:off x="3139" y="2155"/>
              <a:ext cx="40" cy="12"/>
            </a:xfrm>
            <a:custGeom>
              <a:avLst/>
              <a:gdLst>
                <a:gd name="T0" fmla="*/ 24 w 53"/>
                <a:gd name="T1" fmla="*/ 0 h 17"/>
                <a:gd name="T2" fmla="*/ 12 w 53"/>
                <a:gd name="T3" fmla="*/ 2 h 17"/>
                <a:gd name="T4" fmla="*/ 32 w 53"/>
                <a:gd name="T5" fmla="*/ 16 h 17"/>
                <a:gd name="T6" fmla="*/ 44 w 53"/>
                <a:gd name="T7" fmla="*/ 14 h 17"/>
                <a:gd name="T8" fmla="*/ 24 w 53"/>
                <a:gd name="T9" fmla="*/ 0 h 17"/>
              </a:gdLst>
              <a:ahLst/>
              <a:cxnLst>
                <a:cxn ang="0">
                  <a:pos x="T0" y="T1"/>
                </a:cxn>
                <a:cxn ang="0">
                  <a:pos x="T2" y="T3"/>
                </a:cxn>
                <a:cxn ang="0">
                  <a:pos x="T4" y="T5"/>
                </a:cxn>
                <a:cxn ang="0">
                  <a:pos x="T6" y="T7"/>
                </a:cxn>
                <a:cxn ang="0">
                  <a:pos x="T8" y="T9"/>
                </a:cxn>
              </a:cxnLst>
              <a:rect l="0" t="0" r="r" b="b"/>
              <a:pathLst>
                <a:path w="53" h="17">
                  <a:moveTo>
                    <a:pt x="24" y="0"/>
                  </a:moveTo>
                  <a:cubicBezTo>
                    <a:pt x="20" y="1"/>
                    <a:pt x="16" y="0"/>
                    <a:pt x="12" y="2"/>
                  </a:cubicBezTo>
                  <a:cubicBezTo>
                    <a:pt x="0" y="9"/>
                    <a:pt x="30" y="15"/>
                    <a:pt x="32" y="16"/>
                  </a:cubicBezTo>
                  <a:cubicBezTo>
                    <a:pt x="36" y="15"/>
                    <a:pt x="41" y="17"/>
                    <a:pt x="44" y="14"/>
                  </a:cubicBezTo>
                  <a:cubicBezTo>
                    <a:pt x="53" y="3"/>
                    <a:pt x="30" y="0"/>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8" name="Freeform 86"/>
            <p:cNvSpPr>
              <a:spLocks/>
            </p:cNvSpPr>
            <p:nvPr/>
          </p:nvSpPr>
          <p:spPr bwMode="invGray">
            <a:xfrm>
              <a:off x="3344" y="1999"/>
              <a:ext cx="42" cy="28"/>
            </a:xfrm>
            <a:custGeom>
              <a:avLst/>
              <a:gdLst>
                <a:gd name="T0" fmla="*/ 57 w 57"/>
                <a:gd name="T1" fmla="*/ 4 h 37"/>
                <a:gd name="T2" fmla="*/ 25 w 57"/>
                <a:gd name="T3" fmla="*/ 24 h 37"/>
                <a:gd name="T4" fmla="*/ 11 w 57"/>
                <a:gd name="T5" fmla="*/ 34 h 37"/>
                <a:gd name="T6" fmla="*/ 9 w 57"/>
                <a:gd name="T7" fmla="*/ 4 h 37"/>
                <a:gd name="T8" fmla="*/ 21 w 57"/>
                <a:gd name="T9" fmla="*/ 0 h 37"/>
                <a:gd name="T10" fmla="*/ 57 w 57"/>
                <a:gd name="T11" fmla="*/ 4 h 37"/>
              </a:gdLst>
              <a:ahLst/>
              <a:cxnLst>
                <a:cxn ang="0">
                  <a:pos x="T0" y="T1"/>
                </a:cxn>
                <a:cxn ang="0">
                  <a:pos x="T2" y="T3"/>
                </a:cxn>
                <a:cxn ang="0">
                  <a:pos x="T4" y="T5"/>
                </a:cxn>
                <a:cxn ang="0">
                  <a:pos x="T6" y="T7"/>
                </a:cxn>
                <a:cxn ang="0">
                  <a:pos x="T8" y="T9"/>
                </a:cxn>
                <a:cxn ang="0">
                  <a:pos x="T10" y="T11"/>
                </a:cxn>
              </a:cxnLst>
              <a:rect l="0" t="0" r="r" b="b"/>
              <a:pathLst>
                <a:path w="57" h="37">
                  <a:moveTo>
                    <a:pt x="57" y="4"/>
                  </a:moveTo>
                  <a:cubicBezTo>
                    <a:pt x="53" y="16"/>
                    <a:pt x="35" y="17"/>
                    <a:pt x="25" y="24"/>
                  </a:cubicBezTo>
                  <a:cubicBezTo>
                    <a:pt x="22" y="34"/>
                    <a:pt x="22" y="37"/>
                    <a:pt x="11" y="34"/>
                  </a:cubicBezTo>
                  <a:cubicBezTo>
                    <a:pt x="6" y="27"/>
                    <a:pt x="0" y="10"/>
                    <a:pt x="9" y="4"/>
                  </a:cubicBezTo>
                  <a:cubicBezTo>
                    <a:pt x="12" y="2"/>
                    <a:pt x="21" y="0"/>
                    <a:pt x="21" y="0"/>
                  </a:cubicBezTo>
                  <a:cubicBezTo>
                    <a:pt x="33" y="2"/>
                    <a:pt x="45" y="4"/>
                    <a:pt x="57"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89" name="Freeform 87"/>
            <p:cNvSpPr>
              <a:spLocks/>
            </p:cNvSpPr>
            <p:nvPr/>
          </p:nvSpPr>
          <p:spPr bwMode="invGray">
            <a:xfrm>
              <a:off x="3374" y="2012"/>
              <a:ext cx="50" cy="20"/>
            </a:xfrm>
            <a:custGeom>
              <a:avLst/>
              <a:gdLst>
                <a:gd name="T0" fmla="*/ 29 w 68"/>
                <a:gd name="T1" fmla="*/ 0 h 26"/>
                <a:gd name="T2" fmla="*/ 11 w 68"/>
                <a:gd name="T3" fmla="*/ 6 h 26"/>
                <a:gd name="T4" fmla="*/ 57 w 68"/>
                <a:gd name="T5" fmla="*/ 26 h 26"/>
                <a:gd name="T6" fmla="*/ 63 w 68"/>
                <a:gd name="T7" fmla="*/ 24 h 26"/>
                <a:gd name="T8" fmla="*/ 29 w 68"/>
                <a:gd name="T9" fmla="*/ 0 h 26"/>
              </a:gdLst>
              <a:ahLst/>
              <a:cxnLst>
                <a:cxn ang="0">
                  <a:pos x="T0" y="T1"/>
                </a:cxn>
                <a:cxn ang="0">
                  <a:pos x="T2" y="T3"/>
                </a:cxn>
                <a:cxn ang="0">
                  <a:pos x="T4" y="T5"/>
                </a:cxn>
                <a:cxn ang="0">
                  <a:pos x="T6" y="T7"/>
                </a:cxn>
                <a:cxn ang="0">
                  <a:pos x="T8" y="T9"/>
                </a:cxn>
              </a:cxnLst>
              <a:rect l="0" t="0" r="r" b="b"/>
              <a:pathLst>
                <a:path w="68" h="26">
                  <a:moveTo>
                    <a:pt x="29" y="0"/>
                  </a:moveTo>
                  <a:cubicBezTo>
                    <a:pt x="23" y="2"/>
                    <a:pt x="11" y="6"/>
                    <a:pt x="11" y="6"/>
                  </a:cubicBezTo>
                  <a:cubicBezTo>
                    <a:pt x="0" y="23"/>
                    <a:pt x="47" y="24"/>
                    <a:pt x="57" y="26"/>
                  </a:cubicBezTo>
                  <a:cubicBezTo>
                    <a:pt x="59" y="25"/>
                    <a:pt x="62" y="26"/>
                    <a:pt x="63" y="24"/>
                  </a:cubicBezTo>
                  <a:cubicBezTo>
                    <a:pt x="68" y="3"/>
                    <a:pt x="42" y="3"/>
                    <a:pt x="2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0" name="Freeform 88"/>
            <p:cNvSpPr>
              <a:spLocks/>
            </p:cNvSpPr>
            <p:nvPr/>
          </p:nvSpPr>
          <p:spPr bwMode="invGray">
            <a:xfrm>
              <a:off x="3428" y="2015"/>
              <a:ext cx="50" cy="32"/>
            </a:xfrm>
            <a:custGeom>
              <a:avLst/>
              <a:gdLst>
                <a:gd name="T0" fmla="*/ 50 w 66"/>
                <a:gd name="T1" fmla="*/ 9 h 43"/>
                <a:gd name="T2" fmla="*/ 26 w 66"/>
                <a:gd name="T3" fmla="*/ 9 h 43"/>
                <a:gd name="T4" fmla="*/ 10 w 66"/>
                <a:gd name="T5" fmla="*/ 9 h 43"/>
                <a:gd name="T6" fmla="*/ 8 w 66"/>
                <a:gd name="T7" fmla="*/ 35 h 43"/>
                <a:gd name="T8" fmla="*/ 32 w 66"/>
                <a:gd name="T9" fmla="*/ 43 h 43"/>
                <a:gd name="T10" fmla="*/ 62 w 66"/>
                <a:gd name="T11" fmla="*/ 27 h 43"/>
                <a:gd name="T12" fmla="*/ 50 w 66"/>
                <a:gd name="T13" fmla="*/ 9 h 43"/>
              </a:gdLst>
              <a:ahLst/>
              <a:cxnLst>
                <a:cxn ang="0">
                  <a:pos x="T0" y="T1"/>
                </a:cxn>
                <a:cxn ang="0">
                  <a:pos x="T2" y="T3"/>
                </a:cxn>
                <a:cxn ang="0">
                  <a:pos x="T4" y="T5"/>
                </a:cxn>
                <a:cxn ang="0">
                  <a:pos x="T6" y="T7"/>
                </a:cxn>
                <a:cxn ang="0">
                  <a:pos x="T8" y="T9"/>
                </a:cxn>
                <a:cxn ang="0">
                  <a:pos x="T10" y="T11"/>
                </a:cxn>
                <a:cxn ang="0">
                  <a:pos x="T12" y="T13"/>
                </a:cxn>
              </a:cxnLst>
              <a:rect l="0" t="0" r="r" b="b"/>
              <a:pathLst>
                <a:path w="66" h="43">
                  <a:moveTo>
                    <a:pt x="50" y="9"/>
                  </a:moveTo>
                  <a:cubicBezTo>
                    <a:pt x="40" y="16"/>
                    <a:pt x="36" y="16"/>
                    <a:pt x="26" y="9"/>
                  </a:cubicBezTo>
                  <a:cubicBezTo>
                    <a:pt x="20" y="0"/>
                    <a:pt x="18" y="4"/>
                    <a:pt x="10" y="9"/>
                  </a:cubicBezTo>
                  <a:cubicBezTo>
                    <a:pt x="4" y="17"/>
                    <a:pt x="0" y="21"/>
                    <a:pt x="8" y="35"/>
                  </a:cubicBezTo>
                  <a:cubicBezTo>
                    <a:pt x="12" y="42"/>
                    <a:pt x="32" y="43"/>
                    <a:pt x="32" y="43"/>
                  </a:cubicBezTo>
                  <a:cubicBezTo>
                    <a:pt x="41" y="40"/>
                    <a:pt x="54" y="33"/>
                    <a:pt x="62" y="27"/>
                  </a:cubicBezTo>
                  <a:cubicBezTo>
                    <a:pt x="66" y="15"/>
                    <a:pt x="61" y="15"/>
                    <a:pt x="50" y="9"/>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1" name="Freeform 89"/>
            <p:cNvSpPr>
              <a:spLocks/>
            </p:cNvSpPr>
            <p:nvPr/>
          </p:nvSpPr>
          <p:spPr bwMode="invGray">
            <a:xfrm>
              <a:off x="3777" y="2042"/>
              <a:ext cx="88" cy="31"/>
            </a:xfrm>
            <a:custGeom>
              <a:avLst/>
              <a:gdLst>
                <a:gd name="T0" fmla="*/ 14 w 117"/>
                <a:gd name="T1" fmla="*/ 0 h 41"/>
                <a:gd name="T2" fmla="*/ 8 w 117"/>
                <a:gd name="T3" fmla="*/ 16 h 41"/>
                <a:gd name="T4" fmla="*/ 50 w 117"/>
                <a:gd name="T5" fmla="*/ 30 h 41"/>
                <a:gd name="T6" fmla="*/ 76 w 117"/>
                <a:gd name="T7" fmla="*/ 36 h 41"/>
                <a:gd name="T8" fmla="*/ 112 w 117"/>
                <a:gd name="T9" fmla="*/ 22 h 41"/>
                <a:gd name="T10" fmla="*/ 78 w 117"/>
                <a:gd name="T11" fmla="*/ 4 h 41"/>
                <a:gd name="T12" fmla="*/ 14 w 117"/>
                <a:gd name="T13" fmla="*/ 0 h 41"/>
              </a:gdLst>
              <a:ahLst/>
              <a:cxnLst>
                <a:cxn ang="0">
                  <a:pos x="T0" y="T1"/>
                </a:cxn>
                <a:cxn ang="0">
                  <a:pos x="T2" y="T3"/>
                </a:cxn>
                <a:cxn ang="0">
                  <a:pos x="T4" y="T5"/>
                </a:cxn>
                <a:cxn ang="0">
                  <a:pos x="T6" y="T7"/>
                </a:cxn>
                <a:cxn ang="0">
                  <a:pos x="T8" y="T9"/>
                </a:cxn>
                <a:cxn ang="0">
                  <a:pos x="T10" y="T11"/>
                </a:cxn>
                <a:cxn ang="0">
                  <a:pos x="T12" y="T13"/>
                </a:cxn>
              </a:cxnLst>
              <a:rect l="0" t="0" r="r" b="b"/>
              <a:pathLst>
                <a:path w="117" h="41">
                  <a:moveTo>
                    <a:pt x="14" y="0"/>
                  </a:moveTo>
                  <a:cubicBezTo>
                    <a:pt x="8" y="4"/>
                    <a:pt x="0" y="9"/>
                    <a:pt x="8" y="16"/>
                  </a:cubicBezTo>
                  <a:cubicBezTo>
                    <a:pt x="21" y="27"/>
                    <a:pt x="34" y="28"/>
                    <a:pt x="50" y="30"/>
                  </a:cubicBezTo>
                  <a:cubicBezTo>
                    <a:pt x="66" y="41"/>
                    <a:pt x="57" y="39"/>
                    <a:pt x="76" y="36"/>
                  </a:cubicBezTo>
                  <a:cubicBezTo>
                    <a:pt x="88" y="32"/>
                    <a:pt x="101" y="29"/>
                    <a:pt x="112" y="22"/>
                  </a:cubicBezTo>
                  <a:cubicBezTo>
                    <a:pt x="117" y="6"/>
                    <a:pt x="87" y="5"/>
                    <a:pt x="78" y="4"/>
                  </a:cubicBezTo>
                  <a:cubicBezTo>
                    <a:pt x="17" y="6"/>
                    <a:pt x="34" y="20"/>
                    <a:pt x="1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2" name="Freeform 90"/>
            <p:cNvSpPr>
              <a:spLocks/>
            </p:cNvSpPr>
            <p:nvPr/>
          </p:nvSpPr>
          <p:spPr bwMode="invGray">
            <a:xfrm>
              <a:off x="3867" y="2041"/>
              <a:ext cx="46" cy="24"/>
            </a:xfrm>
            <a:custGeom>
              <a:avLst/>
              <a:gdLst>
                <a:gd name="T0" fmla="*/ 32 w 62"/>
                <a:gd name="T1" fmla="*/ 4 h 32"/>
                <a:gd name="T2" fmla="*/ 62 w 62"/>
                <a:gd name="T3" fmla="*/ 10 h 32"/>
                <a:gd name="T4" fmla="*/ 30 w 62"/>
                <a:gd name="T5" fmla="*/ 32 h 32"/>
                <a:gd name="T6" fmla="*/ 6 w 62"/>
                <a:gd name="T7" fmla="*/ 22 h 32"/>
                <a:gd name="T8" fmla="*/ 32 w 62"/>
                <a:gd name="T9" fmla="*/ 4 h 32"/>
              </a:gdLst>
              <a:ahLst/>
              <a:cxnLst>
                <a:cxn ang="0">
                  <a:pos x="T0" y="T1"/>
                </a:cxn>
                <a:cxn ang="0">
                  <a:pos x="T2" y="T3"/>
                </a:cxn>
                <a:cxn ang="0">
                  <a:pos x="T4" y="T5"/>
                </a:cxn>
                <a:cxn ang="0">
                  <a:pos x="T6" y="T7"/>
                </a:cxn>
                <a:cxn ang="0">
                  <a:pos x="T8" y="T9"/>
                </a:cxn>
              </a:cxnLst>
              <a:rect l="0" t="0" r="r" b="b"/>
              <a:pathLst>
                <a:path w="62" h="32">
                  <a:moveTo>
                    <a:pt x="32" y="4"/>
                  </a:moveTo>
                  <a:cubicBezTo>
                    <a:pt x="44" y="0"/>
                    <a:pt x="53" y="1"/>
                    <a:pt x="62" y="10"/>
                  </a:cubicBezTo>
                  <a:cubicBezTo>
                    <a:pt x="59" y="23"/>
                    <a:pt x="42" y="28"/>
                    <a:pt x="30" y="32"/>
                  </a:cubicBezTo>
                  <a:cubicBezTo>
                    <a:pt x="15" y="22"/>
                    <a:pt x="23" y="25"/>
                    <a:pt x="6" y="22"/>
                  </a:cubicBezTo>
                  <a:cubicBezTo>
                    <a:pt x="0" y="4"/>
                    <a:pt x="14" y="8"/>
                    <a:pt x="32" y="4"/>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3" name="Freeform 91"/>
            <p:cNvSpPr>
              <a:spLocks/>
            </p:cNvSpPr>
            <p:nvPr/>
          </p:nvSpPr>
          <p:spPr bwMode="invGray">
            <a:xfrm>
              <a:off x="3846" y="2070"/>
              <a:ext cx="37" cy="17"/>
            </a:xfrm>
            <a:custGeom>
              <a:avLst/>
              <a:gdLst>
                <a:gd name="T0" fmla="*/ 20 w 49"/>
                <a:gd name="T1" fmla="*/ 1 h 23"/>
                <a:gd name="T2" fmla="*/ 6 w 49"/>
                <a:gd name="T3" fmla="*/ 5 h 23"/>
                <a:gd name="T4" fmla="*/ 38 w 49"/>
                <a:gd name="T5" fmla="*/ 23 h 23"/>
                <a:gd name="T6" fmla="*/ 20 w 49"/>
                <a:gd name="T7" fmla="*/ 1 h 23"/>
              </a:gdLst>
              <a:ahLst/>
              <a:cxnLst>
                <a:cxn ang="0">
                  <a:pos x="T0" y="T1"/>
                </a:cxn>
                <a:cxn ang="0">
                  <a:pos x="T2" y="T3"/>
                </a:cxn>
                <a:cxn ang="0">
                  <a:pos x="T4" y="T5"/>
                </a:cxn>
                <a:cxn ang="0">
                  <a:pos x="T6" y="T7"/>
                </a:cxn>
              </a:cxnLst>
              <a:rect l="0" t="0" r="r" b="b"/>
              <a:pathLst>
                <a:path w="49" h="23">
                  <a:moveTo>
                    <a:pt x="20" y="1"/>
                  </a:moveTo>
                  <a:cubicBezTo>
                    <a:pt x="15" y="2"/>
                    <a:pt x="8" y="0"/>
                    <a:pt x="6" y="5"/>
                  </a:cubicBezTo>
                  <a:cubicBezTo>
                    <a:pt x="0" y="19"/>
                    <a:pt x="32" y="21"/>
                    <a:pt x="38" y="23"/>
                  </a:cubicBezTo>
                  <a:cubicBezTo>
                    <a:pt x="49" y="6"/>
                    <a:pt x="35" y="3"/>
                    <a:pt x="20" y="1"/>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4" name="Freeform 92"/>
            <p:cNvSpPr>
              <a:spLocks/>
            </p:cNvSpPr>
            <p:nvPr/>
          </p:nvSpPr>
          <p:spPr bwMode="invGray">
            <a:xfrm>
              <a:off x="4098" y="2294"/>
              <a:ext cx="76" cy="114"/>
            </a:xfrm>
            <a:custGeom>
              <a:avLst/>
              <a:gdLst>
                <a:gd name="T0" fmla="*/ 6 w 102"/>
                <a:gd name="T1" fmla="*/ 0 h 152"/>
                <a:gd name="T2" fmla="*/ 0 w 102"/>
                <a:gd name="T3" fmla="*/ 18 h 152"/>
                <a:gd name="T4" fmla="*/ 14 w 102"/>
                <a:gd name="T5" fmla="*/ 42 h 152"/>
                <a:gd name="T6" fmla="*/ 32 w 102"/>
                <a:gd name="T7" fmla="*/ 72 h 152"/>
                <a:gd name="T8" fmla="*/ 36 w 102"/>
                <a:gd name="T9" fmla="*/ 104 h 152"/>
                <a:gd name="T10" fmla="*/ 80 w 102"/>
                <a:gd name="T11" fmla="*/ 152 h 152"/>
                <a:gd name="T12" fmla="*/ 86 w 102"/>
                <a:gd name="T13" fmla="*/ 124 h 152"/>
                <a:gd name="T14" fmla="*/ 74 w 102"/>
                <a:gd name="T15" fmla="*/ 102 h 152"/>
                <a:gd name="T16" fmla="*/ 62 w 102"/>
                <a:gd name="T17" fmla="*/ 92 h 152"/>
                <a:gd name="T18" fmla="*/ 52 w 102"/>
                <a:gd name="T19" fmla="*/ 74 h 152"/>
                <a:gd name="T20" fmla="*/ 42 w 102"/>
                <a:gd name="T21" fmla="*/ 44 h 152"/>
                <a:gd name="T22" fmla="*/ 4 w 102"/>
                <a:gd name="T23" fmla="*/ 12 h 152"/>
                <a:gd name="T24" fmla="*/ 6 w 102"/>
                <a:gd name="T25" fmla="*/ 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2" h="152">
                  <a:moveTo>
                    <a:pt x="6" y="0"/>
                  </a:moveTo>
                  <a:cubicBezTo>
                    <a:pt x="4" y="6"/>
                    <a:pt x="0" y="18"/>
                    <a:pt x="0" y="18"/>
                  </a:cubicBezTo>
                  <a:cubicBezTo>
                    <a:pt x="3" y="26"/>
                    <a:pt x="9" y="35"/>
                    <a:pt x="14" y="42"/>
                  </a:cubicBezTo>
                  <a:cubicBezTo>
                    <a:pt x="17" y="58"/>
                    <a:pt x="16" y="69"/>
                    <a:pt x="32" y="72"/>
                  </a:cubicBezTo>
                  <a:cubicBezTo>
                    <a:pt x="44" y="80"/>
                    <a:pt x="40" y="91"/>
                    <a:pt x="36" y="104"/>
                  </a:cubicBezTo>
                  <a:cubicBezTo>
                    <a:pt x="57" y="118"/>
                    <a:pt x="60" y="139"/>
                    <a:pt x="80" y="152"/>
                  </a:cubicBezTo>
                  <a:cubicBezTo>
                    <a:pt x="95" y="148"/>
                    <a:pt x="102" y="135"/>
                    <a:pt x="86" y="124"/>
                  </a:cubicBezTo>
                  <a:cubicBezTo>
                    <a:pt x="72" y="129"/>
                    <a:pt x="78" y="110"/>
                    <a:pt x="74" y="102"/>
                  </a:cubicBezTo>
                  <a:cubicBezTo>
                    <a:pt x="72" y="98"/>
                    <a:pt x="65" y="94"/>
                    <a:pt x="62" y="92"/>
                  </a:cubicBezTo>
                  <a:cubicBezTo>
                    <a:pt x="59" y="82"/>
                    <a:pt x="65" y="65"/>
                    <a:pt x="52" y="74"/>
                  </a:cubicBezTo>
                  <a:cubicBezTo>
                    <a:pt x="46" y="65"/>
                    <a:pt x="47" y="54"/>
                    <a:pt x="42" y="44"/>
                  </a:cubicBezTo>
                  <a:cubicBezTo>
                    <a:pt x="36" y="32"/>
                    <a:pt x="16" y="18"/>
                    <a:pt x="4" y="12"/>
                  </a:cubicBezTo>
                  <a:lnTo>
                    <a:pt x="6" y="0"/>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5" name="Freeform 93"/>
            <p:cNvSpPr>
              <a:spLocks/>
            </p:cNvSpPr>
            <p:nvPr/>
          </p:nvSpPr>
          <p:spPr bwMode="invGray">
            <a:xfrm>
              <a:off x="4159" y="2412"/>
              <a:ext cx="55" cy="78"/>
            </a:xfrm>
            <a:custGeom>
              <a:avLst/>
              <a:gdLst>
                <a:gd name="T0" fmla="*/ 64 w 74"/>
                <a:gd name="T1" fmla="*/ 22 h 103"/>
                <a:gd name="T2" fmla="*/ 74 w 74"/>
                <a:gd name="T3" fmla="*/ 40 h 103"/>
                <a:gd name="T4" fmla="*/ 30 w 74"/>
                <a:gd name="T5" fmla="*/ 84 h 103"/>
                <a:gd name="T6" fmla="*/ 32 w 74"/>
                <a:gd name="T7" fmla="*/ 100 h 103"/>
                <a:gd name="T8" fmla="*/ 20 w 74"/>
                <a:gd name="T9" fmla="*/ 94 h 103"/>
                <a:gd name="T10" fmla="*/ 6 w 74"/>
                <a:gd name="T11" fmla="*/ 84 h 103"/>
                <a:gd name="T12" fmla="*/ 0 w 74"/>
                <a:gd name="T13" fmla="*/ 82 h 103"/>
                <a:gd name="T14" fmla="*/ 10 w 74"/>
                <a:gd name="T15" fmla="*/ 58 h 103"/>
                <a:gd name="T16" fmla="*/ 12 w 74"/>
                <a:gd name="T17" fmla="*/ 52 h 103"/>
                <a:gd name="T18" fmla="*/ 2 w 74"/>
                <a:gd name="T19" fmla="*/ 24 h 103"/>
                <a:gd name="T20" fmla="*/ 4 w 74"/>
                <a:gd name="T21" fmla="*/ 14 h 103"/>
                <a:gd name="T22" fmla="*/ 26 w 74"/>
                <a:gd name="T23" fmla="*/ 22 h 103"/>
                <a:gd name="T24" fmla="*/ 36 w 74"/>
                <a:gd name="T25" fmla="*/ 36 h 103"/>
                <a:gd name="T26" fmla="*/ 64 w 74"/>
                <a:gd name="T27" fmla="*/ 22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4" h="103">
                  <a:moveTo>
                    <a:pt x="64" y="22"/>
                  </a:moveTo>
                  <a:cubicBezTo>
                    <a:pt x="73" y="36"/>
                    <a:pt x="70" y="29"/>
                    <a:pt x="74" y="40"/>
                  </a:cubicBezTo>
                  <a:cubicBezTo>
                    <a:pt x="70" y="77"/>
                    <a:pt x="68" y="81"/>
                    <a:pt x="30" y="84"/>
                  </a:cubicBezTo>
                  <a:cubicBezTo>
                    <a:pt x="33" y="88"/>
                    <a:pt x="39" y="95"/>
                    <a:pt x="32" y="100"/>
                  </a:cubicBezTo>
                  <a:cubicBezTo>
                    <a:pt x="28" y="103"/>
                    <a:pt x="24" y="95"/>
                    <a:pt x="20" y="94"/>
                  </a:cubicBezTo>
                  <a:cubicBezTo>
                    <a:pt x="17" y="84"/>
                    <a:pt x="20" y="89"/>
                    <a:pt x="6" y="84"/>
                  </a:cubicBezTo>
                  <a:cubicBezTo>
                    <a:pt x="4" y="83"/>
                    <a:pt x="0" y="82"/>
                    <a:pt x="0" y="82"/>
                  </a:cubicBezTo>
                  <a:cubicBezTo>
                    <a:pt x="3" y="73"/>
                    <a:pt x="7" y="67"/>
                    <a:pt x="10" y="58"/>
                  </a:cubicBezTo>
                  <a:cubicBezTo>
                    <a:pt x="11" y="56"/>
                    <a:pt x="12" y="52"/>
                    <a:pt x="12" y="52"/>
                  </a:cubicBezTo>
                  <a:cubicBezTo>
                    <a:pt x="10" y="42"/>
                    <a:pt x="8" y="33"/>
                    <a:pt x="2" y="24"/>
                  </a:cubicBezTo>
                  <a:cubicBezTo>
                    <a:pt x="3" y="21"/>
                    <a:pt x="2" y="17"/>
                    <a:pt x="4" y="14"/>
                  </a:cubicBezTo>
                  <a:cubicBezTo>
                    <a:pt x="11" y="0"/>
                    <a:pt x="18" y="19"/>
                    <a:pt x="26" y="22"/>
                  </a:cubicBezTo>
                  <a:cubicBezTo>
                    <a:pt x="31" y="36"/>
                    <a:pt x="26" y="33"/>
                    <a:pt x="36" y="36"/>
                  </a:cubicBezTo>
                  <a:cubicBezTo>
                    <a:pt x="45" y="30"/>
                    <a:pt x="55" y="28"/>
                    <a:pt x="64" y="22"/>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6" name="Freeform 94"/>
            <p:cNvSpPr>
              <a:spLocks/>
            </p:cNvSpPr>
            <p:nvPr/>
          </p:nvSpPr>
          <p:spPr bwMode="invGray">
            <a:xfrm>
              <a:off x="4123" y="2492"/>
              <a:ext cx="109" cy="189"/>
            </a:xfrm>
            <a:custGeom>
              <a:avLst/>
              <a:gdLst>
                <a:gd name="T0" fmla="*/ 82 w 146"/>
                <a:gd name="T1" fmla="*/ 100 h 252"/>
                <a:gd name="T2" fmla="*/ 66 w 146"/>
                <a:gd name="T3" fmla="*/ 106 h 252"/>
                <a:gd name="T4" fmla="*/ 64 w 146"/>
                <a:gd name="T5" fmla="*/ 132 h 252"/>
                <a:gd name="T6" fmla="*/ 22 w 146"/>
                <a:gd name="T7" fmla="*/ 146 h 252"/>
                <a:gd name="T8" fmla="*/ 8 w 146"/>
                <a:gd name="T9" fmla="*/ 168 h 252"/>
                <a:gd name="T10" fmla="*/ 20 w 146"/>
                <a:gd name="T11" fmla="*/ 182 h 252"/>
                <a:gd name="T12" fmla="*/ 8 w 146"/>
                <a:gd name="T13" fmla="*/ 198 h 252"/>
                <a:gd name="T14" fmla="*/ 24 w 146"/>
                <a:gd name="T15" fmla="*/ 252 h 252"/>
                <a:gd name="T16" fmla="*/ 28 w 146"/>
                <a:gd name="T17" fmla="*/ 214 h 252"/>
                <a:gd name="T18" fmla="*/ 22 w 146"/>
                <a:gd name="T19" fmla="*/ 192 h 252"/>
                <a:gd name="T20" fmla="*/ 42 w 146"/>
                <a:gd name="T21" fmla="*/ 176 h 252"/>
                <a:gd name="T22" fmla="*/ 52 w 146"/>
                <a:gd name="T23" fmla="*/ 158 h 252"/>
                <a:gd name="T24" fmla="*/ 66 w 146"/>
                <a:gd name="T25" fmla="*/ 174 h 252"/>
                <a:gd name="T26" fmla="*/ 44 w 146"/>
                <a:gd name="T27" fmla="*/ 190 h 252"/>
                <a:gd name="T28" fmla="*/ 56 w 146"/>
                <a:gd name="T29" fmla="*/ 200 h 252"/>
                <a:gd name="T30" fmla="*/ 68 w 146"/>
                <a:gd name="T31" fmla="*/ 178 h 252"/>
                <a:gd name="T32" fmla="*/ 84 w 146"/>
                <a:gd name="T33" fmla="*/ 184 h 252"/>
                <a:gd name="T34" fmla="*/ 104 w 146"/>
                <a:gd name="T35" fmla="*/ 148 h 252"/>
                <a:gd name="T36" fmla="*/ 114 w 146"/>
                <a:gd name="T37" fmla="*/ 156 h 252"/>
                <a:gd name="T38" fmla="*/ 136 w 146"/>
                <a:gd name="T39" fmla="*/ 148 h 252"/>
                <a:gd name="T40" fmla="*/ 146 w 146"/>
                <a:gd name="T41" fmla="*/ 130 h 252"/>
                <a:gd name="T42" fmla="*/ 142 w 146"/>
                <a:gd name="T43" fmla="*/ 110 h 252"/>
                <a:gd name="T44" fmla="*/ 134 w 146"/>
                <a:gd name="T45" fmla="*/ 98 h 252"/>
                <a:gd name="T46" fmla="*/ 122 w 146"/>
                <a:gd name="T47" fmla="*/ 40 h 252"/>
                <a:gd name="T48" fmla="*/ 94 w 146"/>
                <a:gd name="T49" fmla="*/ 0 h 252"/>
                <a:gd name="T50" fmla="*/ 78 w 146"/>
                <a:gd name="T51" fmla="*/ 12 h 252"/>
                <a:gd name="T52" fmla="*/ 96 w 146"/>
                <a:gd name="T53" fmla="*/ 34 h 252"/>
                <a:gd name="T54" fmla="*/ 96 w 146"/>
                <a:gd name="T55" fmla="*/ 64 h 252"/>
                <a:gd name="T56" fmla="*/ 82 w 146"/>
                <a:gd name="T57" fmla="*/ 10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6" h="252">
                  <a:moveTo>
                    <a:pt x="82" y="100"/>
                  </a:moveTo>
                  <a:cubicBezTo>
                    <a:pt x="70" y="88"/>
                    <a:pt x="69" y="92"/>
                    <a:pt x="66" y="106"/>
                  </a:cubicBezTo>
                  <a:cubicBezTo>
                    <a:pt x="65" y="115"/>
                    <a:pt x="68" y="124"/>
                    <a:pt x="64" y="132"/>
                  </a:cubicBezTo>
                  <a:cubicBezTo>
                    <a:pt x="63" y="133"/>
                    <a:pt x="28" y="142"/>
                    <a:pt x="22" y="146"/>
                  </a:cubicBezTo>
                  <a:cubicBezTo>
                    <a:pt x="18" y="157"/>
                    <a:pt x="18" y="162"/>
                    <a:pt x="8" y="168"/>
                  </a:cubicBezTo>
                  <a:cubicBezTo>
                    <a:pt x="0" y="180"/>
                    <a:pt x="7" y="180"/>
                    <a:pt x="20" y="182"/>
                  </a:cubicBezTo>
                  <a:cubicBezTo>
                    <a:pt x="17" y="190"/>
                    <a:pt x="15" y="193"/>
                    <a:pt x="8" y="198"/>
                  </a:cubicBezTo>
                  <a:cubicBezTo>
                    <a:pt x="10" y="214"/>
                    <a:pt x="9" y="242"/>
                    <a:pt x="24" y="252"/>
                  </a:cubicBezTo>
                  <a:cubicBezTo>
                    <a:pt x="42" y="246"/>
                    <a:pt x="31" y="227"/>
                    <a:pt x="28" y="214"/>
                  </a:cubicBezTo>
                  <a:cubicBezTo>
                    <a:pt x="26" y="207"/>
                    <a:pt x="22" y="192"/>
                    <a:pt x="22" y="192"/>
                  </a:cubicBezTo>
                  <a:cubicBezTo>
                    <a:pt x="25" y="180"/>
                    <a:pt x="33" y="182"/>
                    <a:pt x="42" y="176"/>
                  </a:cubicBezTo>
                  <a:cubicBezTo>
                    <a:pt x="44" y="169"/>
                    <a:pt x="52" y="158"/>
                    <a:pt x="52" y="158"/>
                  </a:cubicBezTo>
                  <a:cubicBezTo>
                    <a:pt x="58" y="164"/>
                    <a:pt x="63" y="166"/>
                    <a:pt x="66" y="174"/>
                  </a:cubicBezTo>
                  <a:cubicBezTo>
                    <a:pt x="59" y="178"/>
                    <a:pt x="51" y="188"/>
                    <a:pt x="44" y="190"/>
                  </a:cubicBezTo>
                  <a:cubicBezTo>
                    <a:pt x="36" y="202"/>
                    <a:pt x="46" y="202"/>
                    <a:pt x="56" y="200"/>
                  </a:cubicBezTo>
                  <a:cubicBezTo>
                    <a:pt x="60" y="189"/>
                    <a:pt x="59" y="184"/>
                    <a:pt x="68" y="178"/>
                  </a:cubicBezTo>
                  <a:cubicBezTo>
                    <a:pt x="77" y="181"/>
                    <a:pt x="75" y="187"/>
                    <a:pt x="84" y="184"/>
                  </a:cubicBezTo>
                  <a:cubicBezTo>
                    <a:pt x="92" y="171"/>
                    <a:pt x="91" y="157"/>
                    <a:pt x="104" y="148"/>
                  </a:cubicBezTo>
                  <a:cubicBezTo>
                    <a:pt x="108" y="149"/>
                    <a:pt x="110" y="155"/>
                    <a:pt x="114" y="156"/>
                  </a:cubicBezTo>
                  <a:cubicBezTo>
                    <a:pt x="120" y="158"/>
                    <a:pt x="131" y="151"/>
                    <a:pt x="136" y="148"/>
                  </a:cubicBezTo>
                  <a:cubicBezTo>
                    <a:pt x="145" y="134"/>
                    <a:pt x="142" y="141"/>
                    <a:pt x="146" y="130"/>
                  </a:cubicBezTo>
                  <a:cubicBezTo>
                    <a:pt x="146" y="127"/>
                    <a:pt x="145" y="115"/>
                    <a:pt x="142" y="110"/>
                  </a:cubicBezTo>
                  <a:cubicBezTo>
                    <a:pt x="140" y="106"/>
                    <a:pt x="134" y="98"/>
                    <a:pt x="134" y="98"/>
                  </a:cubicBezTo>
                  <a:cubicBezTo>
                    <a:pt x="131" y="78"/>
                    <a:pt x="142" y="53"/>
                    <a:pt x="122" y="40"/>
                  </a:cubicBezTo>
                  <a:cubicBezTo>
                    <a:pt x="112" y="26"/>
                    <a:pt x="109" y="10"/>
                    <a:pt x="94" y="0"/>
                  </a:cubicBezTo>
                  <a:cubicBezTo>
                    <a:pt x="87" y="4"/>
                    <a:pt x="86" y="9"/>
                    <a:pt x="78" y="12"/>
                  </a:cubicBezTo>
                  <a:cubicBezTo>
                    <a:pt x="67" y="29"/>
                    <a:pt x="80" y="31"/>
                    <a:pt x="96" y="34"/>
                  </a:cubicBezTo>
                  <a:cubicBezTo>
                    <a:pt x="103" y="44"/>
                    <a:pt x="100" y="53"/>
                    <a:pt x="96" y="64"/>
                  </a:cubicBezTo>
                  <a:cubicBezTo>
                    <a:pt x="96" y="68"/>
                    <a:pt x="95" y="106"/>
                    <a:pt x="82" y="10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7" name="Freeform 95"/>
            <p:cNvSpPr>
              <a:spLocks/>
            </p:cNvSpPr>
            <p:nvPr/>
          </p:nvSpPr>
          <p:spPr bwMode="invGray">
            <a:xfrm>
              <a:off x="3062" y="1988"/>
              <a:ext cx="52" cy="30"/>
            </a:xfrm>
            <a:custGeom>
              <a:avLst/>
              <a:gdLst>
                <a:gd name="T0" fmla="*/ 59 w 70"/>
                <a:gd name="T1" fmla="*/ 0 h 40"/>
                <a:gd name="T2" fmla="*/ 65 w 70"/>
                <a:gd name="T3" fmla="*/ 20 h 40"/>
                <a:gd name="T4" fmla="*/ 41 w 70"/>
                <a:gd name="T5" fmla="*/ 24 h 40"/>
                <a:gd name="T6" fmla="*/ 31 w 70"/>
                <a:gd name="T7" fmla="*/ 40 h 40"/>
                <a:gd name="T8" fmla="*/ 7 w 70"/>
                <a:gd name="T9" fmla="*/ 38 h 40"/>
                <a:gd name="T10" fmla="*/ 1 w 70"/>
                <a:gd name="T11" fmla="*/ 36 h 40"/>
                <a:gd name="T12" fmla="*/ 33 w 70"/>
                <a:gd name="T13" fmla="*/ 20 h 40"/>
                <a:gd name="T14" fmla="*/ 59 w 70"/>
                <a:gd name="T15" fmla="*/ 0 h 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0" h="40">
                  <a:moveTo>
                    <a:pt x="59" y="0"/>
                  </a:moveTo>
                  <a:cubicBezTo>
                    <a:pt x="68" y="3"/>
                    <a:pt x="70" y="10"/>
                    <a:pt x="65" y="20"/>
                  </a:cubicBezTo>
                  <a:cubicBezTo>
                    <a:pt x="61" y="27"/>
                    <a:pt x="49" y="23"/>
                    <a:pt x="41" y="24"/>
                  </a:cubicBezTo>
                  <a:cubicBezTo>
                    <a:pt x="36" y="38"/>
                    <a:pt x="41" y="34"/>
                    <a:pt x="31" y="40"/>
                  </a:cubicBezTo>
                  <a:cubicBezTo>
                    <a:pt x="23" y="39"/>
                    <a:pt x="15" y="39"/>
                    <a:pt x="7" y="38"/>
                  </a:cubicBezTo>
                  <a:cubicBezTo>
                    <a:pt x="5" y="38"/>
                    <a:pt x="0" y="38"/>
                    <a:pt x="1" y="36"/>
                  </a:cubicBezTo>
                  <a:cubicBezTo>
                    <a:pt x="7" y="26"/>
                    <a:pt x="23" y="23"/>
                    <a:pt x="33" y="20"/>
                  </a:cubicBezTo>
                  <a:cubicBezTo>
                    <a:pt x="39" y="11"/>
                    <a:pt x="51" y="8"/>
                    <a:pt x="59"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8" name="Freeform 96"/>
            <p:cNvSpPr>
              <a:spLocks/>
            </p:cNvSpPr>
            <p:nvPr/>
          </p:nvSpPr>
          <p:spPr bwMode="invGray">
            <a:xfrm>
              <a:off x="2955" y="1997"/>
              <a:ext cx="19" cy="22"/>
            </a:xfrm>
            <a:custGeom>
              <a:avLst/>
              <a:gdLst>
                <a:gd name="T0" fmla="*/ 18 w 26"/>
                <a:gd name="T1" fmla="*/ 0 h 29"/>
                <a:gd name="T2" fmla="*/ 0 w 26"/>
                <a:gd name="T3" fmla="*/ 18 h 29"/>
                <a:gd name="T4" fmla="*/ 18 w 26"/>
                <a:gd name="T5" fmla="*/ 26 h 29"/>
                <a:gd name="T6" fmla="*/ 18 w 26"/>
                <a:gd name="T7" fmla="*/ 0 h 29"/>
              </a:gdLst>
              <a:ahLst/>
              <a:cxnLst>
                <a:cxn ang="0">
                  <a:pos x="T0" y="T1"/>
                </a:cxn>
                <a:cxn ang="0">
                  <a:pos x="T2" y="T3"/>
                </a:cxn>
                <a:cxn ang="0">
                  <a:pos x="T4" y="T5"/>
                </a:cxn>
                <a:cxn ang="0">
                  <a:pos x="T6" y="T7"/>
                </a:cxn>
              </a:cxnLst>
              <a:rect l="0" t="0" r="r" b="b"/>
              <a:pathLst>
                <a:path w="26" h="29">
                  <a:moveTo>
                    <a:pt x="18" y="0"/>
                  </a:moveTo>
                  <a:cubicBezTo>
                    <a:pt x="9" y="6"/>
                    <a:pt x="4" y="7"/>
                    <a:pt x="0" y="18"/>
                  </a:cubicBezTo>
                  <a:cubicBezTo>
                    <a:pt x="7" y="25"/>
                    <a:pt x="9" y="29"/>
                    <a:pt x="18" y="26"/>
                  </a:cubicBezTo>
                  <a:cubicBezTo>
                    <a:pt x="22" y="14"/>
                    <a:pt x="26" y="12"/>
                    <a:pt x="18"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99" name="Freeform 97"/>
            <p:cNvSpPr>
              <a:spLocks/>
            </p:cNvSpPr>
            <p:nvPr/>
          </p:nvSpPr>
          <p:spPr bwMode="invGray">
            <a:xfrm>
              <a:off x="2979" y="1996"/>
              <a:ext cx="37" cy="27"/>
            </a:xfrm>
            <a:custGeom>
              <a:avLst/>
              <a:gdLst>
                <a:gd name="T0" fmla="*/ 14 w 49"/>
                <a:gd name="T1" fmla="*/ 6 h 36"/>
                <a:gd name="T2" fmla="*/ 0 w 49"/>
                <a:gd name="T3" fmla="*/ 18 h 36"/>
                <a:gd name="T4" fmla="*/ 6 w 49"/>
                <a:gd name="T5" fmla="*/ 32 h 36"/>
                <a:gd name="T6" fmla="*/ 18 w 49"/>
                <a:gd name="T7" fmla="*/ 36 h 36"/>
                <a:gd name="T8" fmla="*/ 40 w 49"/>
                <a:gd name="T9" fmla="*/ 26 h 36"/>
                <a:gd name="T10" fmla="*/ 14 w 49"/>
                <a:gd name="T11" fmla="*/ 6 h 36"/>
              </a:gdLst>
              <a:ahLst/>
              <a:cxnLst>
                <a:cxn ang="0">
                  <a:pos x="T0" y="T1"/>
                </a:cxn>
                <a:cxn ang="0">
                  <a:pos x="T2" y="T3"/>
                </a:cxn>
                <a:cxn ang="0">
                  <a:pos x="T4" y="T5"/>
                </a:cxn>
                <a:cxn ang="0">
                  <a:pos x="T6" y="T7"/>
                </a:cxn>
                <a:cxn ang="0">
                  <a:pos x="T8" y="T9"/>
                </a:cxn>
                <a:cxn ang="0">
                  <a:pos x="T10" y="T11"/>
                </a:cxn>
              </a:cxnLst>
              <a:rect l="0" t="0" r="r" b="b"/>
              <a:pathLst>
                <a:path w="49" h="36">
                  <a:moveTo>
                    <a:pt x="14" y="6"/>
                  </a:moveTo>
                  <a:cubicBezTo>
                    <a:pt x="11" y="14"/>
                    <a:pt x="7" y="13"/>
                    <a:pt x="0" y="18"/>
                  </a:cubicBezTo>
                  <a:cubicBezTo>
                    <a:pt x="1" y="22"/>
                    <a:pt x="2" y="29"/>
                    <a:pt x="6" y="32"/>
                  </a:cubicBezTo>
                  <a:cubicBezTo>
                    <a:pt x="10" y="34"/>
                    <a:pt x="18" y="36"/>
                    <a:pt x="18" y="36"/>
                  </a:cubicBezTo>
                  <a:cubicBezTo>
                    <a:pt x="24" y="27"/>
                    <a:pt x="30" y="28"/>
                    <a:pt x="40" y="26"/>
                  </a:cubicBezTo>
                  <a:cubicBezTo>
                    <a:pt x="49" y="0"/>
                    <a:pt x="26" y="18"/>
                    <a:pt x="14" y="6"/>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0" name="Freeform 98"/>
            <p:cNvSpPr>
              <a:spLocks/>
            </p:cNvSpPr>
            <p:nvPr/>
          </p:nvSpPr>
          <p:spPr bwMode="invGray">
            <a:xfrm>
              <a:off x="3040" y="1987"/>
              <a:ext cx="20" cy="16"/>
            </a:xfrm>
            <a:custGeom>
              <a:avLst/>
              <a:gdLst>
                <a:gd name="T0" fmla="*/ 11 w 27"/>
                <a:gd name="T1" fmla="*/ 0 h 22"/>
                <a:gd name="T2" fmla="*/ 3 w 27"/>
                <a:gd name="T3" fmla="*/ 12 h 22"/>
                <a:gd name="T4" fmla="*/ 19 w 27"/>
                <a:gd name="T5" fmla="*/ 22 h 22"/>
                <a:gd name="T6" fmla="*/ 11 w 27"/>
                <a:gd name="T7" fmla="*/ 0 h 22"/>
              </a:gdLst>
              <a:ahLst/>
              <a:cxnLst>
                <a:cxn ang="0">
                  <a:pos x="T0" y="T1"/>
                </a:cxn>
                <a:cxn ang="0">
                  <a:pos x="T2" y="T3"/>
                </a:cxn>
                <a:cxn ang="0">
                  <a:pos x="T4" y="T5"/>
                </a:cxn>
                <a:cxn ang="0">
                  <a:pos x="T6" y="T7"/>
                </a:cxn>
              </a:cxnLst>
              <a:rect l="0" t="0" r="r" b="b"/>
              <a:pathLst>
                <a:path w="27" h="22">
                  <a:moveTo>
                    <a:pt x="11" y="0"/>
                  </a:moveTo>
                  <a:cubicBezTo>
                    <a:pt x="8" y="4"/>
                    <a:pt x="0" y="8"/>
                    <a:pt x="3" y="12"/>
                  </a:cubicBezTo>
                  <a:cubicBezTo>
                    <a:pt x="6" y="17"/>
                    <a:pt x="19" y="22"/>
                    <a:pt x="19" y="22"/>
                  </a:cubicBezTo>
                  <a:cubicBezTo>
                    <a:pt x="27" y="10"/>
                    <a:pt x="15" y="11"/>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1" name="Freeform 99"/>
            <p:cNvSpPr>
              <a:spLocks/>
            </p:cNvSpPr>
            <p:nvPr/>
          </p:nvSpPr>
          <p:spPr bwMode="invGray">
            <a:xfrm>
              <a:off x="3022" y="2005"/>
              <a:ext cx="15" cy="13"/>
            </a:xfrm>
            <a:custGeom>
              <a:avLst/>
              <a:gdLst>
                <a:gd name="T0" fmla="*/ 11 w 20"/>
                <a:gd name="T1" fmla="*/ 0 h 18"/>
                <a:gd name="T2" fmla="*/ 9 w 20"/>
                <a:gd name="T3" fmla="*/ 18 h 18"/>
                <a:gd name="T4" fmla="*/ 11 w 20"/>
                <a:gd name="T5" fmla="*/ 0 h 18"/>
              </a:gdLst>
              <a:ahLst/>
              <a:cxnLst>
                <a:cxn ang="0">
                  <a:pos x="T0" y="T1"/>
                </a:cxn>
                <a:cxn ang="0">
                  <a:pos x="T2" y="T3"/>
                </a:cxn>
                <a:cxn ang="0">
                  <a:pos x="T4" y="T5"/>
                </a:cxn>
              </a:cxnLst>
              <a:rect l="0" t="0" r="r" b="b"/>
              <a:pathLst>
                <a:path w="20" h="18">
                  <a:moveTo>
                    <a:pt x="11" y="0"/>
                  </a:moveTo>
                  <a:cubicBezTo>
                    <a:pt x="1" y="14"/>
                    <a:pt x="0" y="9"/>
                    <a:pt x="9" y="18"/>
                  </a:cubicBezTo>
                  <a:cubicBezTo>
                    <a:pt x="20" y="14"/>
                    <a:pt x="16" y="18"/>
                    <a:pt x="11"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2" name="Freeform 100"/>
            <p:cNvSpPr>
              <a:spLocks/>
            </p:cNvSpPr>
            <p:nvPr/>
          </p:nvSpPr>
          <p:spPr bwMode="invGray">
            <a:xfrm>
              <a:off x="4162" y="2021"/>
              <a:ext cx="18" cy="33"/>
            </a:xfrm>
            <a:custGeom>
              <a:avLst/>
              <a:gdLst>
                <a:gd name="T0" fmla="*/ 24 w 24"/>
                <a:gd name="T1" fmla="*/ 0 h 44"/>
                <a:gd name="T2" fmla="*/ 8 w 24"/>
                <a:gd name="T3" fmla="*/ 16 h 44"/>
                <a:gd name="T4" fmla="*/ 0 w 24"/>
                <a:gd name="T5" fmla="*/ 34 h 44"/>
                <a:gd name="T6" fmla="*/ 16 w 24"/>
                <a:gd name="T7" fmla="*/ 40 h 44"/>
                <a:gd name="T8" fmla="*/ 24 w 24"/>
                <a:gd name="T9" fmla="*/ 0 h 44"/>
              </a:gdLst>
              <a:ahLst/>
              <a:cxnLst>
                <a:cxn ang="0">
                  <a:pos x="T0" y="T1"/>
                </a:cxn>
                <a:cxn ang="0">
                  <a:pos x="T2" y="T3"/>
                </a:cxn>
                <a:cxn ang="0">
                  <a:pos x="T4" y="T5"/>
                </a:cxn>
                <a:cxn ang="0">
                  <a:pos x="T6" y="T7"/>
                </a:cxn>
                <a:cxn ang="0">
                  <a:pos x="T8" y="T9"/>
                </a:cxn>
              </a:cxnLst>
              <a:rect l="0" t="0" r="r" b="b"/>
              <a:pathLst>
                <a:path w="24" h="44">
                  <a:moveTo>
                    <a:pt x="24" y="0"/>
                  </a:moveTo>
                  <a:cubicBezTo>
                    <a:pt x="19" y="7"/>
                    <a:pt x="15" y="11"/>
                    <a:pt x="8" y="16"/>
                  </a:cubicBezTo>
                  <a:cubicBezTo>
                    <a:pt x="4" y="21"/>
                    <a:pt x="0" y="34"/>
                    <a:pt x="0" y="34"/>
                  </a:cubicBezTo>
                  <a:cubicBezTo>
                    <a:pt x="3" y="44"/>
                    <a:pt x="7" y="42"/>
                    <a:pt x="16" y="40"/>
                  </a:cubicBezTo>
                  <a:cubicBezTo>
                    <a:pt x="20" y="27"/>
                    <a:pt x="24" y="14"/>
                    <a:pt x="24"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3" name="Freeform 101"/>
            <p:cNvSpPr>
              <a:spLocks/>
            </p:cNvSpPr>
            <p:nvPr/>
          </p:nvSpPr>
          <p:spPr bwMode="invGray">
            <a:xfrm>
              <a:off x="3278" y="3473"/>
              <a:ext cx="31" cy="18"/>
            </a:xfrm>
            <a:custGeom>
              <a:avLst/>
              <a:gdLst>
                <a:gd name="T0" fmla="*/ 30 w 41"/>
                <a:gd name="T1" fmla="*/ 0 h 24"/>
                <a:gd name="T2" fmla="*/ 26 w 41"/>
                <a:gd name="T3" fmla="*/ 24 h 24"/>
                <a:gd name="T4" fmla="*/ 30 w 41"/>
                <a:gd name="T5" fmla="*/ 0 h 24"/>
              </a:gdLst>
              <a:ahLst/>
              <a:cxnLst>
                <a:cxn ang="0">
                  <a:pos x="T0" y="T1"/>
                </a:cxn>
                <a:cxn ang="0">
                  <a:pos x="T2" y="T3"/>
                </a:cxn>
                <a:cxn ang="0">
                  <a:pos x="T4" y="T5"/>
                </a:cxn>
              </a:cxnLst>
              <a:rect l="0" t="0" r="r" b="b"/>
              <a:pathLst>
                <a:path w="41" h="24">
                  <a:moveTo>
                    <a:pt x="30" y="0"/>
                  </a:moveTo>
                  <a:cubicBezTo>
                    <a:pt x="4" y="4"/>
                    <a:pt x="0" y="17"/>
                    <a:pt x="26" y="24"/>
                  </a:cubicBezTo>
                  <a:cubicBezTo>
                    <a:pt x="41" y="19"/>
                    <a:pt x="38" y="10"/>
                    <a:pt x="30"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4" name="Freeform 102"/>
            <p:cNvSpPr>
              <a:spLocks/>
            </p:cNvSpPr>
            <p:nvPr/>
          </p:nvSpPr>
          <p:spPr bwMode="invGray">
            <a:xfrm>
              <a:off x="3318" y="3466"/>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5" name="Freeform 103"/>
            <p:cNvSpPr>
              <a:spLocks/>
            </p:cNvSpPr>
            <p:nvPr/>
          </p:nvSpPr>
          <p:spPr bwMode="invGray">
            <a:xfrm>
              <a:off x="3251" y="3312"/>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6" name="Freeform 104"/>
            <p:cNvSpPr>
              <a:spLocks/>
            </p:cNvSpPr>
            <p:nvPr/>
          </p:nvSpPr>
          <p:spPr bwMode="invGray">
            <a:xfrm>
              <a:off x="3311" y="3239"/>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7" name="Freeform 105"/>
            <p:cNvSpPr>
              <a:spLocks/>
            </p:cNvSpPr>
            <p:nvPr/>
          </p:nvSpPr>
          <p:spPr bwMode="invGray">
            <a:xfrm>
              <a:off x="3287" y="3238"/>
              <a:ext cx="11" cy="19"/>
            </a:xfrm>
            <a:custGeom>
              <a:avLst/>
              <a:gdLst>
                <a:gd name="T0" fmla="*/ 6 w 14"/>
                <a:gd name="T1" fmla="*/ 0 h 25"/>
                <a:gd name="T2" fmla="*/ 0 w 14"/>
                <a:gd name="T3" fmla="*/ 13 h 25"/>
                <a:gd name="T4" fmla="*/ 12 w 14"/>
                <a:gd name="T5" fmla="*/ 24 h 25"/>
                <a:gd name="T6" fmla="*/ 6 w 14"/>
                <a:gd name="T7" fmla="*/ 0 h 25"/>
              </a:gdLst>
              <a:ahLst/>
              <a:cxnLst>
                <a:cxn ang="0">
                  <a:pos x="T0" y="T1"/>
                </a:cxn>
                <a:cxn ang="0">
                  <a:pos x="T2" y="T3"/>
                </a:cxn>
                <a:cxn ang="0">
                  <a:pos x="T4" y="T5"/>
                </a:cxn>
                <a:cxn ang="0">
                  <a:pos x="T6" y="T7"/>
                </a:cxn>
              </a:cxnLst>
              <a:rect l="0" t="0" r="r" b="b"/>
              <a:pathLst>
                <a:path w="14" h="25">
                  <a:moveTo>
                    <a:pt x="6" y="0"/>
                  </a:moveTo>
                  <a:cubicBezTo>
                    <a:pt x="4" y="5"/>
                    <a:pt x="3" y="9"/>
                    <a:pt x="0" y="13"/>
                  </a:cubicBezTo>
                  <a:cubicBezTo>
                    <a:pt x="1" y="24"/>
                    <a:pt x="1" y="25"/>
                    <a:pt x="12" y="24"/>
                  </a:cubicBezTo>
                  <a:cubicBezTo>
                    <a:pt x="14" y="12"/>
                    <a:pt x="8" y="10"/>
                    <a:pt x="6" y="0"/>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8" name="Freeform 106"/>
            <p:cNvSpPr>
              <a:spLocks/>
            </p:cNvSpPr>
            <p:nvPr/>
          </p:nvSpPr>
          <p:spPr bwMode="invGray">
            <a:xfrm>
              <a:off x="3276" y="3260"/>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09" name="Freeform 107"/>
            <p:cNvSpPr>
              <a:spLocks/>
            </p:cNvSpPr>
            <p:nvPr/>
          </p:nvSpPr>
          <p:spPr bwMode="invGray">
            <a:xfrm>
              <a:off x="3251" y="3294"/>
              <a:ext cx="9"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0" name="Freeform 108"/>
            <p:cNvSpPr>
              <a:spLocks/>
            </p:cNvSpPr>
            <p:nvPr/>
          </p:nvSpPr>
          <p:spPr bwMode="invGray">
            <a:xfrm>
              <a:off x="3270" y="3281"/>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1" name="Freeform 109"/>
            <p:cNvSpPr>
              <a:spLocks/>
            </p:cNvSpPr>
            <p:nvPr/>
          </p:nvSpPr>
          <p:spPr bwMode="invGray">
            <a:xfrm>
              <a:off x="2537" y="2293"/>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2" name="Freeform 110"/>
            <p:cNvSpPr>
              <a:spLocks/>
            </p:cNvSpPr>
            <p:nvPr/>
          </p:nvSpPr>
          <p:spPr bwMode="invGray">
            <a:xfrm>
              <a:off x="2476" y="2259"/>
              <a:ext cx="10" cy="15"/>
            </a:xfrm>
            <a:custGeom>
              <a:avLst/>
              <a:gdLst>
                <a:gd name="T0" fmla="*/ 10 w 13"/>
                <a:gd name="T1" fmla="*/ 5 h 20"/>
                <a:gd name="T2" fmla="*/ 1 w 13"/>
                <a:gd name="T3" fmla="*/ 11 h 20"/>
                <a:gd name="T4" fmla="*/ 9 w 13"/>
                <a:gd name="T5" fmla="*/ 20 h 20"/>
                <a:gd name="T6" fmla="*/ 10 w 13"/>
                <a:gd name="T7" fmla="*/ 5 h 20"/>
              </a:gdLst>
              <a:ahLst/>
              <a:cxnLst>
                <a:cxn ang="0">
                  <a:pos x="T0" y="T1"/>
                </a:cxn>
                <a:cxn ang="0">
                  <a:pos x="T2" y="T3"/>
                </a:cxn>
                <a:cxn ang="0">
                  <a:pos x="T4" y="T5"/>
                </a:cxn>
                <a:cxn ang="0">
                  <a:pos x="T6" y="T7"/>
                </a:cxn>
              </a:cxnLst>
              <a:rect l="0" t="0" r="r" b="b"/>
              <a:pathLst>
                <a:path w="13" h="20">
                  <a:moveTo>
                    <a:pt x="10" y="5"/>
                  </a:moveTo>
                  <a:cubicBezTo>
                    <a:pt x="3" y="0"/>
                    <a:pt x="5" y="6"/>
                    <a:pt x="1" y="11"/>
                  </a:cubicBezTo>
                  <a:cubicBezTo>
                    <a:pt x="0" y="18"/>
                    <a:pt x="2" y="19"/>
                    <a:pt x="9" y="20"/>
                  </a:cubicBezTo>
                  <a:cubicBezTo>
                    <a:pt x="13" y="14"/>
                    <a:pt x="10" y="12"/>
                    <a:pt x="10" y="5"/>
                  </a:cubicBez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292929"/>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sp>
          <p:nvSpPr>
            <p:cNvPr id="113" name="Freeform 111"/>
            <p:cNvSpPr>
              <a:spLocks/>
            </p:cNvSpPr>
            <p:nvPr/>
          </p:nvSpPr>
          <p:spPr bwMode="invGray">
            <a:xfrm>
              <a:off x="2238" y="2042"/>
              <a:ext cx="2060" cy="1644"/>
            </a:xfrm>
            <a:custGeom>
              <a:avLst/>
              <a:gdLst>
                <a:gd name="T0" fmla="*/ 452 w 2060"/>
                <a:gd name="T1" fmla="*/ 653 h 1644"/>
                <a:gd name="T2" fmla="*/ 333 w 2060"/>
                <a:gd name="T3" fmla="*/ 595 h 1644"/>
                <a:gd name="T4" fmla="*/ 158 w 2060"/>
                <a:gd name="T5" fmla="*/ 645 h 1644"/>
                <a:gd name="T6" fmla="*/ 46 w 2060"/>
                <a:gd name="T7" fmla="*/ 759 h 1644"/>
                <a:gd name="T8" fmla="*/ 12 w 2060"/>
                <a:gd name="T9" fmla="*/ 941 h 1644"/>
                <a:gd name="T10" fmla="*/ 146 w 2060"/>
                <a:gd name="T11" fmla="*/ 1059 h 1644"/>
                <a:gd name="T12" fmla="*/ 308 w 2060"/>
                <a:gd name="T13" fmla="*/ 1041 h 1644"/>
                <a:gd name="T14" fmla="*/ 396 w 2060"/>
                <a:gd name="T15" fmla="*/ 1138 h 1644"/>
                <a:gd name="T16" fmla="*/ 452 w 2060"/>
                <a:gd name="T17" fmla="*/ 1447 h 1644"/>
                <a:gd name="T18" fmla="*/ 497 w 2060"/>
                <a:gd name="T19" fmla="*/ 1628 h 1644"/>
                <a:gd name="T20" fmla="*/ 704 w 2060"/>
                <a:gd name="T21" fmla="*/ 1574 h 1644"/>
                <a:gd name="T22" fmla="*/ 817 w 2060"/>
                <a:gd name="T23" fmla="*/ 1380 h 1644"/>
                <a:gd name="T24" fmla="*/ 885 w 2060"/>
                <a:gd name="T25" fmla="*/ 1153 h 1644"/>
                <a:gd name="T26" fmla="*/ 998 w 2060"/>
                <a:gd name="T27" fmla="*/ 999 h 1644"/>
                <a:gd name="T28" fmla="*/ 796 w 2060"/>
                <a:gd name="T29" fmla="*/ 856 h 1644"/>
                <a:gd name="T30" fmla="*/ 817 w 2060"/>
                <a:gd name="T31" fmla="*/ 819 h 1644"/>
                <a:gd name="T32" fmla="*/ 1003 w 2060"/>
                <a:gd name="T33" fmla="*/ 916 h 1644"/>
                <a:gd name="T34" fmla="*/ 1098 w 2060"/>
                <a:gd name="T35" fmla="*/ 792 h 1644"/>
                <a:gd name="T36" fmla="*/ 1046 w 2060"/>
                <a:gd name="T37" fmla="*/ 763 h 1644"/>
                <a:gd name="T38" fmla="*/ 929 w 2060"/>
                <a:gd name="T39" fmla="*/ 716 h 1644"/>
                <a:gd name="T40" fmla="*/ 1141 w 2060"/>
                <a:gd name="T41" fmla="*/ 761 h 1644"/>
                <a:gd name="T42" fmla="*/ 1296 w 2060"/>
                <a:gd name="T43" fmla="*/ 852 h 1644"/>
                <a:gd name="T44" fmla="*/ 1373 w 2060"/>
                <a:gd name="T45" fmla="*/ 1033 h 1644"/>
                <a:gd name="T46" fmla="*/ 1608 w 2060"/>
                <a:gd name="T47" fmla="*/ 847 h 1644"/>
                <a:gd name="T48" fmla="*/ 1704 w 2060"/>
                <a:gd name="T49" fmla="*/ 1030 h 1644"/>
                <a:gd name="T50" fmla="*/ 1707 w 2060"/>
                <a:gd name="T51" fmla="*/ 874 h 1644"/>
                <a:gd name="T52" fmla="*/ 1759 w 2060"/>
                <a:gd name="T53" fmla="*/ 800 h 1644"/>
                <a:gd name="T54" fmla="*/ 1783 w 2060"/>
                <a:gd name="T55" fmla="*/ 544 h 1644"/>
                <a:gd name="T56" fmla="*/ 1824 w 2060"/>
                <a:gd name="T57" fmla="*/ 528 h 1644"/>
                <a:gd name="T58" fmla="*/ 1844 w 2060"/>
                <a:gd name="T59" fmla="*/ 427 h 1644"/>
                <a:gd name="T60" fmla="*/ 1805 w 2060"/>
                <a:gd name="T61" fmla="*/ 226 h 1644"/>
                <a:gd name="T62" fmla="*/ 1899 w 2060"/>
                <a:gd name="T63" fmla="*/ 108 h 1644"/>
                <a:gd name="T64" fmla="*/ 1947 w 2060"/>
                <a:gd name="T65" fmla="*/ 209 h 1644"/>
                <a:gd name="T66" fmla="*/ 1943 w 2060"/>
                <a:gd name="T67" fmla="*/ 123 h 1644"/>
                <a:gd name="T68" fmla="*/ 1975 w 2060"/>
                <a:gd name="T69" fmla="*/ 51 h 1644"/>
                <a:gd name="T70" fmla="*/ 2038 w 2060"/>
                <a:gd name="T71" fmla="*/ 0 h 1644"/>
                <a:gd name="T72" fmla="*/ 1820 w 2060"/>
                <a:gd name="T73" fmla="*/ 63 h 1644"/>
                <a:gd name="T74" fmla="*/ 1583 w 2060"/>
                <a:gd name="T75" fmla="*/ 83 h 1644"/>
                <a:gd name="T76" fmla="*/ 1349 w 2060"/>
                <a:gd name="T77" fmla="*/ 30 h 1644"/>
                <a:gd name="T78" fmla="*/ 1132 w 2060"/>
                <a:gd name="T79" fmla="*/ 65 h 1644"/>
                <a:gd name="T80" fmla="*/ 1040 w 2060"/>
                <a:gd name="T81" fmla="*/ 170 h 1644"/>
                <a:gd name="T82" fmla="*/ 926 w 2060"/>
                <a:gd name="T83" fmla="*/ 137 h 1644"/>
                <a:gd name="T84" fmla="*/ 758 w 2060"/>
                <a:gd name="T85" fmla="*/ 183 h 1644"/>
                <a:gd name="T86" fmla="*/ 667 w 2060"/>
                <a:gd name="T87" fmla="*/ 140 h 1644"/>
                <a:gd name="T88" fmla="*/ 364 w 2060"/>
                <a:gd name="T89" fmla="*/ 248 h 1644"/>
                <a:gd name="T90" fmla="*/ 535 w 2060"/>
                <a:gd name="T91" fmla="*/ 213 h 1644"/>
                <a:gd name="T92" fmla="*/ 638 w 2060"/>
                <a:gd name="T93" fmla="*/ 276 h 1644"/>
                <a:gd name="T94" fmla="*/ 443 w 2060"/>
                <a:gd name="T95" fmla="*/ 357 h 1644"/>
                <a:gd name="T96" fmla="*/ 275 w 2060"/>
                <a:gd name="T97" fmla="*/ 416 h 1644"/>
                <a:gd name="T98" fmla="*/ 167 w 2060"/>
                <a:gd name="T99" fmla="*/ 537 h 1644"/>
                <a:gd name="T100" fmla="*/ 283 w 2060"/>
                <a:gd name="T101" fmla="*/ 552 h 1644"/>
                <a:gd name="T102" fmla="*/ 381 w 2060"/>
                <a:gd name="T103" fmla="*/ 573 h 1644"/>
                <a:gd name="T104" fmla="*/ 493 w 2060"/>
                <a:gd name="T105" fmla="*/ 590 h 1644"/>
                <a:gd name="T106" fmla="*/ 487 w 2060"/>
                <a:gd name="T107" fmla="*/ 512 h 1644"/>
                <a:gd name="T108" fmla="*/ 592 w 2060"/>
                <a:gd name="T109" fmla="*/ 548 h 1644"/>
                <a:gd name="T110" fmla="*/ 686 w 2060"/>
                <a:gd name="T111" fmla="*/ 470 h 1644"/>
                <a:gd name="T112" fmla="*/ 772 w 2060"/>
                <a:gd name="T113" fmla="*/ 480 h 1644"/>
                <a:gd name="T114" fmla="*/ 639 w 2060"/>
                <a:gd name="T115" fmla="*/ 598 h 1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60" h="1644">
                  <a:moveTo>
                    <a:pt x="697" y="677"/>
                  </a:moveTo>
                  <a:cubicBezTo>
                    <a:pt x="659" y="675"/>
                    <a:pt x="652" y="669"/>
                    <a:pt x="618" y="667"/>
                  </a:cubicBezTo>
                  <a:cubicBezTo>
                    <a:pt x="607" y="666"/>
                    <a:pt x="594" y="661"/>
                    <a:pt x="582" y="658"/>
                  </a:cubicBezTo>
                  <a:cubicBezTo>
                    <a:pt x="577" y="655"/>
                    <a:pt x="568" y="650"/>
                    <a:pt x="568" y="650"/>
                  </a:cubicBezTo>
                  <a:cubicBezTo>
                    <a:pt x="551" y="652"/>
                    <a:pt x="557" y="655"/>
                    <a:pt x="546" y="658"/>
                  </a:cubicBezTo>
                  <a:cubicBezTo>
                    <a:pt x="540" y="667"/>
                    <a:pt x="542" y="669"/>
                    <a:pt x="546" y="677"/>
                  </a:cubicBezTo>
                  <a:cubicBezTo>
                    <a:pt x="548" y="680"/>
                    <a:pt x="550" y="686"/>
                    <a:pt x="550" y="686"/>
                  </a:cubicBezTo>
                  <a:cubicBezTo>
                    <a:pt x="526" y="694"/>
                    <a:pt x="506" y="678"/>
                    <a:pt x="488" y="670"/>
                  </a:cubicBezTo>
                  <a:cubicBezTo>
                    <a:pt x="481" y="653"/>
                    <a:pt x="472" y="655"/>
                    <a:pt x="452" y="653"/>
                  </a:cubicBezTo>
                  <a:cubicBezTo>
                    <a:pt x="446" y="648"/>
                    <a:pt x="444" y="648"/>
                    <a:pt x="437" y="650"/>
                  </a:cubicBezTo>
                  <a:cubicBezTo>
                    <a:pt x="427" y="647"/>
                    <a:pt x="433" y="648"/>
                    <a:pt x="423" y="642"/>
                  </a:cubicBezTo>
                  <a:cubicBezTo>
                    <a:pt x="421" y="641"/>
                    <a:pt x="418" y="639"/>
                    <a:pt x="418" y="639"/>
                  </a:cubicBezTo>
                  <a:cubicBezTo>
                    <a:pt x="416" y="638"/>
                    <a:pt x="413" y="633"/>
                    <a:pt x="413" y="630"/>
                  </a:cubicBezTo>
                  <a:cubicBezTo>
                    <a:pt x="415" y="625"/>
                    <a:pt x="418" y="616"/>
                    <a:pt x="418" y="616"/>
                  </a:cubicBezTo>
                  <a:cubicBezTo>
                    <a:pt x="416" y="592"/>
                    <a:pt x="421" y="588"/>
                    <a:pt x="398" y="591"/>
                  </a:cubicBezTo>
                  <a:cubicBezTo>
                    <a:pt x="390" y="598"/>
                    <a:pt x="390" y="595"/>
                    <a:pt x="381" y="592"/>
                  </a:cubicBezTo>
                  <a:cubicBezTo>
                    <a:pt x="370" y="592"/>
                    <a:pt x="361" y="595"/>
                    <a:pt x="348" y="597"/>
                  </a:cubicBezTo>
                  <a:cubicBezTo>
                    <a:pt x="344" y="595"/>
                    <a:pt x="337" y="597"/>
                    <a:pt x="333" y="595"/>
                  </a:cubicBezTo>
                  <a:cubicBezTo>
                    <a:pt x="331" y="594"/>
                    <a:pt x="330" y="592"/>
                    <a:pt x="328" y="592"/>
                  </a:cubicBezTo>
                  <a:cubicBezTo>
                    <a:pt x="314" y="591"/>
                    <a:pt x="296" y="597"/>
                    <a:pt x="283" y="602"/>
                  </a:cubicBezTo>
                  <a:cubicBezTo>
                    <a:pt x="276" y="603"/>
                    <a:pt x="268" y="606"/>
                    <a:pt x="260" y="608"/>
                  </a:cubicBezTo>
                  <a:cubicBezTo>
                    <a:pt x="255" y="609"/>
                    <a:pt x="246" y="613"/>
                    <a:pt x="246" y="613"/>
                  </a:cubicBezTo>
                  <a:cubicBezTo>
                    <a:pt x="228" y="611"/>
                    <a:pt x="209" y="609"/>
                    <a:pt x="189" y="611"/>
                  </a:cubicBezTo>
                  <a:cubicBezTo>
                    <a:pt x="184" y="613"/>
                    <a:pt x="180" y="614"/>
                    <a:pt x="175" y="617"/>
                  </a:cubicBezTo>
                  <a:cubicBezTo>
                    <a:pt x="173" y="619"/>
                    <a:pt x="173" y="620"/>
                    <a:pt x="173" y="622"/>
                  </a:cubicBezTo>
                  <a:cubicBezTo>
                    <a:pt x="172" y="623"/>
                    <a:pt x="169" y="623"/>
                    <a:pt x="169" y="625"/>
                  </a:cubicBezTo>
                  <a:cubicBezTo>
                    <a:pt x="163" y="634"/>
                    <a:pt x="167" y="641"/>
                    <a:pt x="158" y="645"/>
                  </a:cubicBezTo>
                  <a:cubicBezTo>
                    <a:pt x="153" y="648"/>
                    <a:pt x="149" y="652"/>
                    <a:pt x="144" y="655"/>
                  </a:cubicBezTo>
                  <a:cubicBezTo>
                    <a:pt x="141" y="656"/>
                    <a:pt x="135" y="659"/>
                    <a:pt x="135" y="659"/>
                  </a:cubicBezTo>
                  <a:cubicBezTo>
                    <a:pt x="133" y="664"/>
                    <a:pt x="130" y="666"/>
                    <a:pt x="130" y="669"/>
                  </a:cubicBezTo>
                  <a:cubicBezTo>
                    <a:pt x="128" y="677"/>
                    <a:pt x="132" y="691"/>
                    <a:pt x="124" y="698"/>
                  </a:cubicBezTo>
                  <a:cubicBezTo>
                    <a:pt x="118" y="703"/>
                    <a:pt x="108" y="709"/>
                    <a:pt x="101" y="711"/>
                  </a:cubicBezTo>
                  <a:cubicBezTo>
                    <a:pt x="101" y="711"/>
                    <a:pt x="90" y="716"/>
                    <a:pt x="87" y="716"/>
                  </a:cubicBezTo>
                  <a:cubicBezTo>
                    <a:pt x="85" y="717"/>
                    <a:pt x="82" y="717"/>
                    <a:pt x="82" y="717"/>
                  </a:cubicBezTo>
                  <a:cubicBezTo>
                    <a:pt x="76" y="725"/>
                    <a:pt x="68" y="733"/>
                    <a:pt x="60" y="738"/>
                  </a:cubicBezTo>
                  <a:cubicBezTo>
                    <a:pt x="56" y="745"/>
                    <a:pt x="53" y="755"/>
                    <a:pt x="46" y="759"/>
                  </a:cubicBezTo>
                  <a:cubicBezTo>
                    <a:pt x="43" y="764"/>
                    <a:pt x="37" y="767"/>
                    <a:pt x="31" y="773"/>
                  </a:cubicBezTo>
                  <a:cubicBezTo>
                    <a:pt x="26" y="780"/>
                    <a:pt x="25" y="789"/>
                    <a:pt x="23" y="797"/>
                  </a:cubicBezTo>
                  <a:cubicBezTo>
                    <a:pt x="20" y="803"/>
                    <a:pt x="19" y="809"/>
                    <a:pt x="17" y="816"/>
                  </a:cubicBezTo>
                  <a:cubicBezTo>
                    <a:pt x="15" y="817"/>
                    <a:pt x="14" y="824"/>
                    <a:pt x="14" y="824"/>
                  </a:cubicBezTo>
                  <a:cubicBezTo>
                    <a:pt x="15" y="831"/>
                    <a:pt x="26" y="842"/>
                    <a:pt x="26" y="842"/>
                  </a:cubicBezTo>
                  <a:cubicBezTo>
                    <a:pt x="26" y="847"/>
                    <a:pt x="17" y="855"/>
                    <a:pt x="17" y="855"/>
                  </a:cubicBezTo>
                  <a:cubicBezTo>
                    <a:pt x="14" y="863"/>
                    <a:pt x="17" y="867"/>
                    <a:pt x="25" y="870"/>
                  </a:cubicBezTo>
                  <a:cubicBezTo>
                    <a:pt x="28" y="884"/>
                    <a:pt x="17" y="902"/>
                    <a:pt x="6" y="909"/>
                  </a:cubicBezTo>
                  <a:cubicBezTo>
                    <a:pt x="0" y="927"/>
                    <a:pt x="5" y="927"/>
                    <a:pt x="12" y="941"/>
                  </a:cubicBezTo>
                  <a:cubicBezTo>
                    <a:pt x="23" y="963"/>
                    <a:pt x="29" y="969"/>
                    <a:pt x="53" y="977"/>
                  </a:cubicBezTo>
                  <a:cubicBezTo>
                    <a:pt x="60" y="986"/>
                    <a:pt x="56" y="983"/>
                    <a:pt x="63" y="989"/>
                  </a:cubicBezTo>
                  <a:cubicBezTo>
                    <a:pt x="62" y="994"/>
                    <a:pt x="59" y="997"/>
                    <a:pt x="59" y="1002"/>
                  </a:cubicBezTo>
                  <a:cubicBezTo>
                    <a:pt x="57" y="1009"/>
                    <a:pt x="70" y="1020"/>
                    <a:pt x="74" y="1027"/>
                  </a:cubicBezTo>
                  <a:cubicBezTo>
                    <a:pt x="77" y="1031"/>
                    <a:pt x="91" y="1036"/>
                    <a:pt x="91" y="1036"/>
                  </a:cubicBezTo>
                  <a:cubicBezTo>
                    <a:pt x="94" y="1036"/>
                    <a:pt x="96" y="1036"/>
                    <a:pt x="98" y="1034"/>
                  </a:cubicBezTo>
                  <a:cubicBezTo>
                    <a:pt x="99" y="1034"/>
                    <a:pt x="98" y="1031"/>
                    <a:pt x="99" y="1030"/>
                  </a:cubicBezTo>
                  <a:cubicBezTo>
                    <a:pt x="101" y="1030"/>
                    <a:pt x="107" y="1038"/>
                    <a:pt x="108" y="1038"/>
                  </a:cubicBezTo>
                  <a:cubicBezTo>
                    <a:pt x="119" y="1047"/>
                    <a:pt x="133" y="1055"/>
                    <a:pt x="146" y="1059"/>
                  </a:cubicBezTo>
                  <a:cubicBezTo>
                    <a:pt x="149" y="1067"/>
                    <a:pt x="152" y="1066"/>
                    <a:pt x="159" y="1064"/>
                  </a:cubicBezTo>
                  <a:cubicBezTo>
                    <a:pt x="163" y="1061"/>
                    <a:pt x="166" y="1059"/>
                    <a:pt x="169" y="1058"/>
                  </a:cubicBezTo>
                  <a:cubicBezTo>
                    <a:pt x="172" y="1056"/>
                    <a:pt x="178" y="1055"/>
                    <a:pt x="178" y="1055"/>
                  </a:cubicBezTo>
                  <a:cubicBezTo>
                    <a:pt x="192" y="1059"/>
                    <a:pt x="209" y="1061"/>
                    <a:pt x="224" y="1063"/>
                  </a:cubicBezTo>
                  <a:cubicBezTo>
                    <a:pt x="231" y="1067"/>
                    <a:pt x="229" y="1070"/>
                    <a:pt x="238" y="1069"/>
                  </a:cubicBezTo>
                  <a:cubicBezTo>
                    <a:pt x="238" y="1063"/>
                    <a:pt x="238" y="1056"/>
                    <a:pt x="238" y="1050"/>
                  </a:cubicBezTo>
                  <a:cubicBezTo>
                    <a:pt x="241" y="1041"/>
                    <a:pt x="257" y="1059"/>
                    <a:pt x="260" y="1061"/>
                  </a:cubicBezTo>
                  <a:cubicBezTo>
                    <a:pt x="266" y="1050"/>
                    <a:pt x="279" y="1052"/>
                    <a:pt x="291" y="1050"/>
                  </a:cubicBezTo>
                  <a:cubicBezTo>
                    <a:pt x="297" y="1049"/>
                    <a:pt x="302" y="1044"/>
                    <a:pt x="308" y="1041"/>
                  </a:cubicBezTo>
                  <a:cubicBezTo>
                    <a:pt x="319" y="1042"/>
                    <a:pt x="330" y="1045"/>
                    <a:pt x="341" y="1049"/>
                  </a:cubicBezTo>
                  <a:cubicBezTo>
                    <a:pt x="342" y="1050"/>
                    <a:pt x="344" y="1055"/>
                    <a:pt x="344" y="1058"/>
                  </a:cubicBezTo>
                  <a:cubicBezTo>
                    <a:pt x="344" y="1061"/>
                    <a:pt x="342" y="1067"/>
                    <a:pt x="342" y="1067"/>
                  </a:cubicBezTo>
                  <a:cubicBezTo>
                    <a:pt x="347" y="1070"/>
                    <a:pt x="355" y="1072"/>
                    <a:pt x="361" y="1075"/>
                  </a:cubicBezTo>
                  <a:cubicBezTo>
                    <a:pt x="362" y="1075"/>
                    <a:pt x="365" y="1077"/>
                    <a:pt x="365" y="1077"/>
                  </a:cubicBezTo>
                  <a:cubicBezTo>
                    <a:pt x="375" y="1074"/>
                    <a:pt x="384" y="1074"/>
                    <a:pt x="393" y="1080"/>
                  </a:cubicBezTo>
                  <a:cubicBezTo>
                    <a:pt x="396" y="1083"/>
                    <a:pt x="398" y="1088"/>
                    <a:pt x="401" y="1092"/>
                  </a:cubicBezTo>
                  <a:cubicBezTo>
                    <a:pt x="404" y="1095"/>
                    <a:pt x="407" y="1102"/>
                    <a:pt x="407" y="1102"/>
                  </a:cubicBezTo>
                  <a:cubicBezTo>
                    <a:pt x="404" y="1114"/>
                    <a:pt x="399" y="1127"/>
                    <a:pt x="396" y="1138"/>
                  </a:cubicBezTo>
                  <a:cubicBezTo>
                    <a:pt x="393" y="1147"/>
                    <a:pt x="395" y="1141"/>
                    <a:pt x="389" y="1152"/>
                  </a:cubicBezTo>
                  <a:cubicBezTo>
                    <a:pt x="387" y="1153"/>
                    <a:pt x="385" y="1156"/>
                    <a:pt x="385" y="1156"/>
                  </a:cubicBezTo>
                  <a:cubicBezTo>
                    <a:pt x="389" y="1185"/>
                    <a:pt x="396" y="1180"/>
                    <a:pt x="410" y="1197"/>
                  </a:cubicBezTo>
                  <a:cubicBezTo>
                    <a:pt x="427" y="1219"/>
                    <a:pt x="440" y="1239"/>
                    <a:pt x="447" y="1266"/>
                  </a:cubicBezTo>
                  <a:cubicBezTo>
                    <a:pt x="446" y="1280"/>
                    <a:pt x="452" y="1314"/>
                    <a:pt x="435" y="1325"/>
                  </a:cubicBezTo>
                  <a:cubicBezTo>
                    <a:pt x="427" y="1347"/>
                    <a:pt x="433" y="1325"/>
                    <a:pt x="430" y="1367"/>
                  </a:cubicBezTo>
                  <a:cubicBezTo>
                    <a:pt x="429" y="1377"/>
                    <a:pt x="421" y="1381"/>
                    <a:pt x="418" y="1391"/>
                  </a:cubicBezTo>
                  <a:cubicBezTo>
                    <a:pt x="421" y="1413"/>
                    <a:pt x="430" y="1422"/>
                    <a:pt x="446" y="1438"/>
                  </a:cubicBezTo>
                  <a:cubicBezTo>
                    <a:pt x="449" y="1441"/>
                    <a:pt x="450" y="1442"/>
                    <a:pt x="452" y="1447"/>
                  </a:cubicBezTo>
                  <a:cubicBezTo>
                    <a:pt x="454" y="1450"/>
                    <a:pt x="455" y="1456"/>
                    <a:pt x="455" y="1456"/>
                  </a:cubicBezTo>
                  <a:cubicBezTo>
                    <a:pt x="457" y="1475"/>
                    <a:pt x="458" y="1488"/>
                    <a:pt x="460" y="1505"/>
                  </a:cubicBezTo>
                  <a:cubicBezTo>
                    <a:pt x="461" y="1514"/>
                    <a:pt x="461" y="1511"/>
                    <a:pt x="464" y="1522"/>
                  </a:cubicBezTo>
                  <a:cubicBezTo>
                    <a:pt x="466" y="1524"/>
                    <a:pt x="466" y="1527"/>
                    <a:pt x="466" y="1527"/>
                  </a:cubicBezTo>
                  <a:cubicBezTo>
                    <a:pt x="468" y="1542"/>
                    <a:pt x="469" y="1552"/>
                    <a:pt x="481" y="1561"/>
                  </a:cubicBezTo>
                  <a:cubicBezTo>
                    <a:pt x="485" y="1566"/>
                    <a:pt x="488" y="1569"/>
                    <a:pt x="494" y="1572"/>
                  </a:cubicBezTo>
                  <a:cubicBezTo>
                    <a:pt x="497" y="1585"/>
                    <a:pt x="503" y="1597"/>
                    <a:pt x="506" y="1610"/>
                  </a:cubicBezTo>
                  <a:cubicBezTo>
                    <a:pt x="506" y="1614"/>
                    <a:pt x="508" y="1619"/>
                    <a:pt x="505" y="1622"/>
                  </a:cubicBezTo>
                  <a:cubicBezTo>
                    <a:pt x="503" y="1625"/>
                    <a:pt x="497" y="1628"/>
                    <a:pt x="497" y="1628"/>
                  </a:cubicBezTo>
                  <a:cubicBezTo>
                    <a:pt x="488" y="1642"/>
                    <a:pt x="509" y="1644"/>
                    <a:pt x="517" y="1644"/>
                  </a:cubicBezTo>
                  <a:cubicBezTo>
                    <a:pt x="539" y="1639"/>
                    <a:pt x="557" y="1635"/>
                    <a:pt x="579" y="1633"/>
                  </a:cubicBezTo>
                  <a:cubicBezTo>
                    <a:pt x="598" y="1630"/>
                    <a:pt x="613" y="1627"/>
                    <a:pt x="632" y="1624"/>
                  </a:cubicBezTo>
                  <a:cubicBezTo>
                    <a:pt x="635" y="1624"/>
                    <a:pt x="638" y="1622"/>
                    <a:pt x="641" y="1621"/>
                  </a:cubicBezTo>
                  <a:cubicBezTo>
                    <a:pt x="642" y="1621"/>
                    <a:pt x="644" y="1619"/>
                    <a:pt x="646" y="1617"/>
                  </a:cubicBezTo>
                  <a:cubicBezTo>
                    <a:pt x="649" y="1617"/>
                    <a:pt x="655" y="1616"/>
                    <a:pt x="655" y="1616"/>
                  </a:cubicBezTo>
                  <a:cubicBezTo>
                    <a:pt x="659" y="1610"/>
                    <a:pt x="664" y="1603"/>
                    <a:pt x="670" y="1600"/>
                  </a:cubicBezTo>
                  <a:cubicBezTo>
                    <a:pt x="675" y="1594"/>
                    <a:pt x="678" y="1591"/>
                    <a:pt x="683" y="1588"/>
                  </a:cubicBezTo>
                  <a:cubicBezTo>
                    <a:pt x="687" y="1581"/>
                    <a:pt x="697" y="1577"/>
                    <a:pt x="704" y="1574"/>
                  </a:cubicBezTo>
                  <a:cubicBezTo>
                    <a:pt x="715" y="1563"/>
                    <a:pt x="726" y="1550"/>
                    <a:pt x="731" y="1535"/>
                  </a:cubicBezTo>
                  <a:cubicBezTo>
                    <a:pt x="731" y="1531"/>
                    <a:pt x="729" y="1528"/>
                    <a:pt x="729" y="1525"/>
                  </a:cubicBezTo>
                  <a:cubicBezTo>
                    <a:pt x="729" y="1494"/>
                    <a:pt x="737" y="1505"/>
                    <a:pt x="754" y="1494"/>
                  </a:cubicBezTo>
                  <a:cubicBezTo>
                    <a:pt x="759" y="1488"/>
                    <a:pt x="762" y="1483"/>
                    <a:pt x="765" y="1475"/>
                  </a:cubicBezTo>
                  <a:cubicBezTo>
                    <a:pt x="763" y="1458"/>
                    <a:pt x="765" y="1439"/>
                    <a:pt x="755" y="1424"/>
                  </a:cubicBezTo>
                  <a:cubicBezTo>
                    <a:pt x="759" y="1413"/>
                    <a:pt x="771" y="1419"/>
                    <a:pt x="779" y="1422"/>
                  </a:cubicBezTo>
                  <a:cubicBezTo>
                    <a:pt x="782" y="1427"/>
                    <a:pt x="782" y="1435"/>
                    <a:pt x="785" y="1427"/>
                  </a:cubicBezTo>
                  <a:cubicBezTo>
                    <a:pt x="786" y="1416"/>
                    <a:pt x="786" y="1405"/>
                    <a:pt x="786" y="1396"/>
                  </a:cubicBezTo>
                  <a:cubicBezTo>
                    <a:pt x="788" y="1386"/>
                    <a:pt x="810" y="1385"/>
                    <a:pt x="817" y="1380"/>
                  </a:cubicBezTo>
                  <a:cubicBezTo>
                    <a:pt x="820" y="1374"/>
                    <a:pt x="831" y="1367"/>
                    <a:pt x="837" y="1363"/>
                  </a:cubicBezTo>
                  <a:cubicBezTo>
                    <a:pt x="841" y="1361"/>
                    <a:pt x="847" y="1356"/>
                    <a:pt x="847" y="1356"/>
                  </a:cubicBezTo>
                  <a:cubicBezTo>
                    <a:pt x="855" y="1345"/>
                    <a:pt x="845" y="1333"/>
                    <a:pt x="844" y="1320"/>
                  </a:cubicBezTo>
                  <a:cubicBezTo>
                    <a:pt x="845" y="1310"/>
                    <a:pt x="847" y="1308"/>
                    <a:pt x="850" y="1299"/>
                  </a:cubicBezTo>
                  <a:cubicBezTo>
                    <a:pt x="847" y="1288"/>
                    <a:pt x="842" y="1288"/>
                    <a:pt x="834" y="1280"/>
                  </a:cubicBezTo>
                  <a:cubicBezTo>
                    <a:pt x="833" y="1275"/>
                    <a:pt x="830" y="1266"/>
                    <a:pt x="830" y="1266"/>
                  </a:cubicBezTo>
                  <a:cubicBezTo>
                    <a:pt x="831" y="1250"/>
                    <a:pt x="831" y="1236"/>
                    <a:pt x="831" y="1220"/>
                  </a:cubicBezTo>
                  <a:cubicBezTo>
                    <a:pt x="833" y="1192"/>
                    <a:pt x="861" y="1183"/>
                    <a:pt x="876" y="1166"/>
                  </a:cubicBezTo>
                  <a:cubicBezTo>
                    <a:pt x="879" y="1160"/>
                    <a:pt x="884" y="1160"/>
                    <a:pt x="885" y="1153"/>
                  </a:cubicBezTo>
                  <a:cubicBezTo>
                    <a:pt x="890" y="1144"/>
                    <a:pt x="889" y="1142"/>
                    <a:pt x="895" y="1136"/>
                  </a:cubicBezTo>
                  <a:cubicBezTo>
                    <a:pt x="898" y="1127"/>
                    <a:pt x="906" y="1114"/>
                    <a:pt x="915" y="1111"/>
                  </a:cubicBezTo>
                  <a:cubicBezTo>
                    <a:pt x="920" y="1105"/>
                    <a:pt x="924" y="1099"/>
                    <a:pt x="930" y="1094"/>
                  </a:cubicBezTo>
                  <a:cubicBezTo>
                    <a:pt x="935" y="1089"/>
                    <a:pt x="938" y="1089"/>
                    <a:pt x="943" y="1084"/>
                  </a:cubicBezTo>
                  <a:cubicBezTo>
                    <a:pt x="947" y="1080"/>
                    <a:pt x="949" y="1078"/>
                    <a:pt x="955" y="1077"/>
                  </a:cubicBezTo>
                  <a:cubicBezTo>
                    <a:pt x="961" y="1066"/>
                    <a:pt x="958" y="1069"/>
                    <a:pt x="966" y="1064"/>
                  </a:cubicBezTo>
                  <a:cubicBezTo>
                    <a:pt x="972" y="1055"/>
                    <a:pt x="978" y="1045"/>
                    <a:pt x="983" y="1036"/>
                  </a:cubicBezTo>
                  <a:cubicBezTo>
                    <a:pt x="988" y="1030"/>
                    <a:pt x="989" y="1019"/>
                    <a:pt x="991" y="1013"/>
                  </a:cubicBezTo>
                  <a:cubicBezTo>
                    <a:pt x="994" y="1003"/>
                    <a:pt x="992" y="1009"/>
                    <a:pt x="998" y="999"/>
                  </a:cubicBezTo>
                  <a:cubicBezTo>
                    <a:pt x="1003" y="992"/>
                    <a:pt x="1003" y="984"/>
                    <a:pt x="1005" y="977"/>
                  </a:cubicBezTo>
                  <a:cubicBezTo>
                    <a:pt x="1003" y="966"/>
                    <a:pt x="1000" y="970"/>
                    <a:pt x="989" y="974"/>
                  </a:cubicBezTo>
                  <a:cubicBezTo>
                    <a:pt x="971" y="986"/>
                    <a:pt x="941" y="983"/>
                    <a:pt x="921" y="983"/>
                  </a:cubicBezTo>
                  <a:cubicBezTo>
                    <a:pt x="892" y="981"/>
                    <a:pt x="895" y="977"/>
                    <a:pt x="878" y="961"/>
                  </a:cubicBezTo>
                  <a:cubicBezTo>
                    <a:pt x="875" y="949"/>
                    <a:pt x="867" y="944"/>
                    <a:pt x="858" y="936"/>
                  </a:cubicBezTo>
                  <a:cubicBezTo>
                    <a:pt x="853" y="933"/>
                    <a:pt x="844" y="930"/>
                    <a:pt x="844" y="930"/>
                  </a:cubicBezTo>
                  <a:cubicBezTo>
                    <a:pt x="837" y="909"/>
                    <a:pt x="828" y="891"/>
                    <a:pt x="817" y="872"/>
                  </a:cubicBezTo>
                  <a:cubicBezTo>
                    <a:pt x="811" y="866"/>
                    <a:pt x="816" y="869"/>
                    <a:pt x="805" y="863"/>
                  </a:cubicBezTo>
                  <a:cubicBezTo>
                    <a:pt x="802" y="859"/>
                    <a:pt x="796" y="856"/>
                    <a:pt x="796" y="856"/>
                  </a:cubicBezTo>
                  <a:cubicBezTo>
                    <a:pt x="786" y="842"/>
                    <a:pt x="794" y="825"/>
                    <a:pt x="785" y="813"/>
                  </a:cubicBezTo>
                  <a:cubicBezTo>
                    <a:pt x="774" y="794"/>
                    <a:pt x="759" y="772"/>
                    <a:pt x="745" y="758"/>
                  </a:cubicBezTo>
                  <a:cubicBezTo>
                    <a:pt x="742" y="744"/>
                    <a:pt x="737" y="736"/>
                    <a:pt x="729" y="723"/>
                  </a:cubicBezTo>
                  <a:cubicBezTo>
                    <a:pt x="726" y="720"/>
                    <a:pt x="723" y="709"/>
                    <a:pt x="723" y="709"/>
                  </a:cubicBezTo>
                  <a:cubicBezTo>
                    <a:pt x="740" y="705"/>
                    <a:pt x="757" y="733"/>
                    <a:pt x="766" y="744"/>
                  </a:cubicBezTo>
                  <a:cubicBezTo>
                    <a:pt x="771" y="758"/>
                    <a:pt x="771" y="759"/>
                    <a:pt x="786" y="764"/>
                  </a:cubicBezTo>
                  <a:cubicBezTo>
                    <a:pt x="793" y="766"/>
                    <a:pt x="800" y="773"/>
                    <a:pt x="800" y="773"/>
                  </a:cubicBezTo>
                  <a:cubicBezTo>
                    <a:pt x="803" y="780"/>
                    <a:pt x="808" y="784"/>
                    <a:pt x="813" y="791"/>
                  </a:cubicBezTo>
                  <a:cubicBezTo>
                    <a:pt x="813" y="803"/>
                    <a:pt x="814" y="809"/>
                    <a:pt x="817" y="819"/>
                  </a:cubicBezTo>
                  <a:cubicBezTo>
                    <a:pt x="819" y="842"/>
                    <a:pt x="820" y="841"/>
                    <a:pt x="839" y="847"/>
                  </a:cubicBezTo>
                  <a:cubicBezTo>
                    <a:pt x="844" y="852"/>
                    <a:pt x="847" y="856"/>
                    <a:pt x="851" y="861"/>
                  </a:cubicBezTo>
                  <a:cubicBezTo>
                    <a:pt x="851" y="863"/>
                    <a:pt x="853" y="864"/>
                    <a:pt x="853" y="866"/>
                  </a:cubicBezTo>
                  <a:cubicBezTo>
                    <a:pt x="853" y="869"/>
                    <a:pt x="853" y="874"/>
                    <a:pt x="855" y="877"/>
                  </a:cubicBezTo>
                  <a:cubicBezTo>
                    <a:pt x="856" y="884"/>
                    <a:pt x="870" y="889"/>
                    <a:pt x="875" y="894"/>
                  </a:cubicBezTo>
                  <a:cubicBezTo>
                    <a:pt x="887" y="927"/>
                    <a:pt x="870" y="945"/>
                    <a:pt x="910" y="955"/>
                  </a:cubicBezTo>
                  <a:cubicBezTo>
                    <a:pt x="921" y="953"/>
                    <a:pt x="926" y="955"/>
                    <a:pt x="933" y="949"/>
                  </a:cubicBezTo>
                  <a:cubicBezTo>
                    <a:pt x="938" y="942"/>
                    <a:pt x="944" y="941"/>
                    <a:pt x="951" y="936"/>
                  </a:cubicBezTo>
                  <a:cubicBezTo>
                    <a:pt x="972" y="924"/>
                    <a:pt x="978" y="920"/>
                    <a:pt x="1003" y="916"/>
                  </a:cubicBezTo>
                  <a:cubicBezTo>
                    <a:pt x="1009" y="914"/>
                    <a:pt x="1017" y="911"/>
                    <a:pt x="1025" y="909"/>
                  </a:cubicBezTo>
                  <a:cubicBezTo>
                    <a:pt x="1031" y="906"/>
                    <a:pt x="1036" y="899"/>
                    <a:pt x="1042" y="897"/>
                  </a:cubicBezTo>
                  <a:cubicBezTo>
                    <a:pt x="1051" y="894"/>
                    <a:pt x="1060" y="894"/>
                    <a:pt x="1068" y="888"/>
                  </a:cubicBezTo>
                  <a:cubicBezTo>
                    <a:pt x="1073" y="881"/>
                    <a:pt x="1079" y="877"/>
                    <a:pt x="1084" y="869"/>
                  </a:cubicBezTo>
                  <a:cubicBezTo>
                    <a:pt x="1087" y="861"/>
                    <a:pt x="1088" y="850"/>
                    <a:pt x="1098" y="844"/>
                  </a:cubicBezTo>
                  <a:cubicBezTo>
                    <a:pt x="1104" y="836"/>
                    <a:pt x="1105" y="825"/>
                    <a:pt x="1108" y="816"/>
                  </a:cubicBezTo>
                  <a:cubicBezTo>
                    <a:pt x="1110" y="811"/>
                    <a:pt x="1115" y="808"/>
                    <a:pt x="1116" y="803"/>
                  </a:cubicBezTo>
                  <a:cubicBezTo>
                    <a:pt x="1110" y="800"/>
                    <a:pt x="1110" y="805"/>
                    <a:pt x="1102" y="808"/>
                  </a:cubicBezTo>
                  <a:cubicBezTo>
                    <a:pt x="1099" y="802"/>
                    <a:pt x="1104" y="795"/>
                    <a:pt x="1098" y="792"/>
                  </a:cubicBezTo>
                  <a:cubicBezTo>
                    <a:pt x="1094" y="789"/>
                    <a:pt x="1084" y="788"/>
                    <a:pt x="1084" y="788"/>
                  </a:cubicBezTo>
                  <a:cubicBezTo>
                    <a:pt x="1077" y="780"/>
                    <a:pt x="1076" y="783"/>
                    <a:pt x="1067" y="786"/>
                  </a:cubicBezTo>
                  <a:cubicBezTo>
                    <a:pt x="1064" y="788"/>
                    <a:pt x="1057" y="789"/>
                    <a:pt x="1057" y="789"/>
                  </a:cubicBezTo>
                  <a:cubicBezTo>
                    <a:pt x="1054" y="789"/>
                    <a:pt x="1051" y="789"/>
                    <a:pt x="1048" y="788"/>
                  </a:cubicBezTo>
                  <a:cubicBezTo>
                    <a:pt x="1046" y="786"/>
                    <a:pt x="1045" y="778"/>
                    <a:pt x="1045" y="778"/>
                  </a:cubicBezTo>
                  <a:cubicBezTo>
                    <a:pt x="1046" y="778"/>
                    <a:pt x="1048" y="777"/>
                    <a:pt x="1050" y="775"/>
                  </a:cubicBezTo>
                  <a:cubicBezTo>
                    <a:pt x="1060" y="772"/>
                    <a:pt x="1067" y="778"/>
                    <a:pt x="1060" y="763"/>
                  </a:cubicBezTo>
                  <a:cubicBezTo>
                    <a:pt x="1059" y="763"/>
                    <a:pt x="1057" y="761"/>
                    <a:pt x="1056" y="761"/>
                  </a:cubicBezTo>
                  <a:cubicBezTo>
                    <a:pt x="1053" y="761"/>
                    <a:pt x="1048" y="761"/>
                    <a:pt x="1046" y="763"/>
                  </a:cubicBezTo>
                  <a:cubicBezTo>
                    <a:pt x="1046" y="764"/>
                    <a:pt x="1045" y="766"/>
                    <a:pt x="1043" y="767"/>
                  </a:cubicBezTo>
                  <a:cubicBezTo>
                    <a:pt x="1036" y="775"/>
                    <a:pt x="1025" y="777"/>
                    <a:pt x="1016" y="780"/>
                  </a:cubicBezTo>
                  <a:cubicBezTo>
                    <a:pt x="1011" y="780"/>
                    <a:pt x="1006" y="778"/>
                    <a:pt x="1003" y="777"/>
                  </a:cubicBezTo>
                  <a:cubicBezTo>
                    <a:pt x="1002" y="777"/>
                    <a:pt x="997" y="775"/>
                    <a:pt x="997" y="775"/>
                  </a:cubicBezTo>
                  <a:cubicBezTo>
                    <a:pt x="988" y="763"/>
                    <a:pt x="986" y="761"/>
                    <a:pt x="971" y="758"/>
                  </a:cubicBezTo>
                  <a:cubicBezTo>
                    <a:pt x="971" y="753"/>
                    <a:pt x="974" y="747"/>
                    <a:pt x="971" y="742"/>
                  </a:cubicBezTo>
                  <a:cubicBezTo>
                    <a:pt x="969" y="739"/>
                    <a:pt x="960" y="736"/>
                    <a:pt x="957" y="734"/>
                  </a:cubicBezTo>
                  <a:cubicBezTo>
                    <a:pt x="954" y="733"/>
                    <a:pt x="947" y="731"/>
                    <a:pt x="947" y="731"/>
                  </a:cubicBezTo>
                  <a:cubicBezTo>
                    <a:pt x="941" y="725"/>
                    <a:pt x="935" y="722"/>
                    <a:pt x="929" y="716"/>
                  </a:cubicBezTo>
                  <a:cubicBezTo>
                    <a:pt x="930" y="706"/>
                    <a:pt x="932" y="700"/>
                    <a:pt x="941" y="697"/>
                  </a:cubicBezTo>
                  <a:cubicBezTo>
                    <a:pt x="955" y="698"/>
                    <a:pt x="968" y="702"/>
                    <a:pt x="980" y="705"/>
                  </a:cubicBezTo>
                  <a:cubicBezTo>
                    <a:pt x="986" y="711"/>
                    <a:pt x="988" y="716"/>
                    <a:pt x="995" y="720"/>
                  </a:cubicBezTo>
                  <a:cubicBezTo>
                    <a:pt x="1005" y="734"/>
                    <a:pt x="1012" y="736"/>
                    <a:pt x="1025" y="744"/>
                  </a:cubicBezTo>
                  <a:cubicBezTo>
                    <a:pt x="1033" y="742"/>
                    <a:pt x="1045" y="747"/>
                    <a:pt x="1051" y="741"/>
                  </a:cubicBezTo>
                  <a:cubicBezTo>
                    <a:pt x="1060" y="733"/>
                    <a:pt x="1048" y="738"/>
                    <a:pt x="1059" y="734"/>
                  </a:cubicBezTo>
                  <a:cubicBezTo>
                    <a:pt x="1064" y="738"/>
                    <a:pt x="1068" y="739"/>
                    <a:pt x="1073" y="742"/>
                  </a:cubicBezTo>
                  <a:cubicBezTo>
                    <a:pt x="1079" y="752"/>
                    <a:pt x="1093" y="750"/>
                    <a:pt x="1104" y="753"/>
                  </a:cubicBezTo>
                  <a:cubicBezTo>
                    <a:pt x="1121" y="764"/>
                    <a:pt x="1110" y="759"/>
                    <a:pt x="1141" y="761"/>
                  </a:cubicBezTo>
                  <a:cubicBezTo>
                    <a:pt x="1152" y="763"/>
                    <a:pt x="1156" y="766"/>
                    <a:pt x="1163" y="775"/>
                  </a:cubicBezTo>
                  <a:cubicBezTo>
                    <a:pt x="1159" y="788"/>
                    <a:pt x="1167" y="781"/>
                    <a:pt x="1173" y="777"/>
                  </a:cubicBezTo>
                  <a:cubicBezTo>
                    <a:pt x="1175" y="770"/>
                    <a:pt x="1178" y="770"/>
                    <a:pt x="1181" y="764"/>
                  </a:cubicBezTo>
                  <a:cubicBezTo>
                    <a:pt x="1190" y="767"/>
                    <a:pt x="1189" y="772"/>
                    <a:pt x="1187" y="783"/>
                  </a:cubicBezTo>
                  <a:cubicBezTo>
                    <a:pt x="1195" y="789"/>
                    <a:pt x="1206" y="786"/>
                    <a:pt x="1215" y="789"/>
                  </a:cubicBezTo>
                  <a:cubicBezTo>
                    <a:pt x="1221" y="791"/>
                    <a:pt x="1226" y="797"/>
                    <a:pt x="1234" y="800"/>
                  </a:cubicBezTo>
                  <a:cubicBezTo>
                    <a:pt x="1245" y="803"/>
                    <a:pt x="1255" y="808"/>
                    <a:pt x="1265" y="816"/>
                  </a:cubicBezTo>
                  <a:cubicBezTo>
                    <a:pt x="1268" y="827"/>
                    <a:pt x="1272" y="831"/>
                    <a:pt x="1282" y="834"/>
                  </a:cubicBezTo>
                  <a:cubicBezTo>
                    <a:pt x="1286" y="842"/>
                    <a:pt x="1288" y="847"/>
                    <a:pt x="1296" y="852"/>
                  </a:cubicBezTo>
                  <a:cubicBezTo>
                    <a:pt x="1308" y="849"/>
                    <a:pt x="1302" y="850"/>
                    <a:pt x="1314" y="847"/>
                  </a:cubicBezTo>
                  <a:cubicBezTo>
                    <a:pt x="1316" y="845"/>
                    <a:pt x="1319" y="845"/>
                    <a:pt x="1319" y="845"/>
                  </a:cubicBezTo>
                  <a:cubicBezTo>
                    <a:pt x="1328" y="852"/>
                    <a:pt x="1322" y="842"/>
                    <a:pt x="1319" y="839"/>
                  </a:cubicBezTo>
                  <a:cubicBezTo>
                    <a:pt x="1316" y="844"/>
                    <a:pt x="1311" y="847"/>
                    <a:pt x="1310" y="853"/>
                  </a:cubicBezTo>
                  <a:cubicBezTo>
                    <a:pt x="1310" y="856"/>
                    <a:pt x="1307" y="863"/>
                    <a:pt x="1307" y="863"/>
                  </a:cubicBezTo>
                  <a:cubicBezTo>
                    <a:pt x="1308" y="869"/>
                    <a:pt x="1310" y="880"/>
                    <a:pt x="1319" y="880"/>
                  </a:cubicBezTo>
                  <a:lnTo>
                    <a:pt x="1320" y="916"/>
                  </a:lnTo>
                  <a:lnTo>
                    <a:pt x="1348" y="1005"/>
                  </a:lnTo>
                  <a:lnTo>
                    <a:pt x="1373" y="1033"/>
                  </a:lnTo>
                  <a:lnTo>
                    <a:pt x="1416" y="994"/>
                  </a:lnTo>
                  <a:lnTo>
                    <a:pt x="1413" y="967"/>
                  </a:lnTo>
                  <a:lnTo>
                    <a:pt x="1424" y="959"/>
                  </a:lnTo>
                  <a:lnTo>
                    <a:pt x="1423" y="925"/>
                  </a:lnTo>
                  <a:lnTo>
                    <a:pt x="1452" y="916"/>
                  </a:lnTo>
                  <a:lnTo>
                    <a:pt x="1520" y="855"/>
                  </a:lnTo>
                  <a:lnTo>
                    <a:pt x="1533" y="839"/>
                  </a:lnTo>
                  <a:lnTo>
                    <a:pt x="1588" y="824"/>
                  </a:lnTo>
                  <a:lnTo>
                    <a:pt x="1608" y="847"/>
                  </a:lnTo>
                  <a:lnTo>
                    <a:pt x="1602" y="858"/>
                  </a:lnTo>
                  <a:lnTo>
                    <a:pt x="1619" y="875"/>
                  </a:lnTo>
                  <a:lnTo>
                    <a:pt x="1624" y="899"/>
                  </a:lnTo>
                  <a:lnTo>
                    <a:pt x="1641" y="906"/>
                  </a:lnTo>
                  <a:lnTo>
                    <a:pt x="1677" y="892"/>
                  </a:lnTo>
                  <a:lnTo>
                    <a:pt x="1675" y="975"/>
                  </a:lnTo>
                  <a:lnTo>
                    <a:pt x="1684" y="956"/>
                  </a:lnTo>
                  <a:lnTo>
                    <a:pt x="1707" y="1000"/>
                  </a:lnTo>
                  <a:lnTo>
                    <a:pt x="1704" y="1030"/>
                  </a:lnTo>
                  <a:lnTo>
                    <a:pt x="1718" y="1013"/>
                  </a:lnTo>
                  <a:lnTo>
                    <a:pt x="1721" y="997"/>
                  </a:lnTo>
                  <a:lnTo>
                    <a:pt x="1738" y="972"/>
                  </a:lnTo>
                  <a:lnTo>
                    <a:pt x="1728" y="958"/>
                  </a:lnTo>
                  <a:lnTo>
                    <a:pt x="1737" y="942"/>
                  </a:lnTo>
                  <a:lnTo>
                    <a:pt x="1725" y="913"/>
                  </a:lnTo>
                  <a:lnTo>
                    <a:pt x="1732" y="889"/>
                  </a:lnTo>
                  <a:lnTo>
                    <a:pt x="1715" y="895"/>
                  </a:lnTo>
                  <a:lnTo>
                    <a:pt x="1707" y="874"/>
                  </a:lnTo>
                  <a:lnTo>
                    <a:pt x="1701" y="844"/>
                  </a:lnTo>
                  <a:lnTo>
                    <a:pt x="1714" y="816"/>
                  </a:lnTo>
                  <a:lnTo>
                    <a:pt x="1728" y="834"/>
                  </a:lnTo>
                  <a:lnTo>
                    <a:pt x="1721" y="880"/>
                  </a:lnTo>
                  <a:lnTo>
                    <a:pt x="1738" y="849"/>
                  </a:lnTo>
                  <a:lnTo>
                    <a:pt x="1732" y="824"/>
                  </a:lnTo>
                  <a:lnTo>
                    <a:pt x="1752" y="808"/>
                  </a:lnTo>
                  <a:lnTo>
                    <a:pt x="1752" y="797"/>
                  </a:lnTo>
                  <a:lnTo>
                    <a:pt x="1759" y="800"/>
                  </a:lnTo>
                  <a:lnTo>
                    <a:pt x="1796" y="756"/>
                  </a:lnTo>
                  <a:lnTo>
                    <a:pt x="1805" y="684"/>
                  </a:lnTo>
                  <a:lnTo>
                    <a:pt x="1810" y="655"/>
                  </a:lnTo>
                  <a:lnTo>
                    <a:pt x="1794" y="664"/>
                  </a:lnTo>
                  <a:lnTo>
                    <a:pt x="1788" y="655"/>
                  </a:lnTo>
                  <a:lnTo>
                    <a:pt x="1800" y="638"/>
                  </a:lnTo>
                  <a:lnTo>
                    <a:pt x="1776" y="592"/>
                  </a:lnTo>
                  <a:lnTo>
                    <a:pt x="1763" y="580"/>
                  </a:lnTo>
                  <a:lnTo>
                    <a:pt x="1783" y="544"/>
                  </a:lnTo>
                  <a:lnTo>
                    <a:pt x="1762" y="539"/>
                  </a:lnTo>
                  <a:lnTo>
                    <a:pt x="1743" y="531"/>
                  </a:lnTo>
                  <a:lnTo>
                    <a:pt x="1751" y="503"/>
                  </a:lnTo>
                  <a:lnTo>
                    <a:pt x="1763" y="487"/>
                  </a:lnTo>
                  <a:lnTo>
                    <a:pt x="1766" y="519"/>
                  </a:lnTo>
                  <a:lnTo>
                    <a:pt x="1788" y="498"/>
                  </a:lnTo>
                  <a:lnTo>
                    <a:pt x="1805" y="497"/>
                  </a:lnTo>
                  <a:lnTo>
                    <a:pt x="1797" y="519"/>
                  </a:lnTo>
                  <a:lnTo>
                    <a:pt x="1824" y="528"/>
                  </a:lnTo>
                  <a:lnTo>
                    <a:pt x="1816" y="545"/>
                  </a:lnTo>
                  <a:lnTo>
                    <a:pt x="1830" y="559"/>
                  </a:lnTo>
                  <a:lnTo>
                    <a:pt x="1830" y="588"/>
                  </a:lnTo>
                  <a:lnTo>
                    <a:pt x="1861" y="559"/>
                  </a:lnTo>
                  <a:lnTo>
                    <a:pt x="1850" y="531"/>
                  </a:lnTo>
                  <a:lnTo>
                    <a:pt x="1821" y="489"/>
                  </a:lnTo>
                  <a:lnTo>
                    <a:pt x="1830" y="473"/>
                  </a:lnTo>
                  <a:lnTo>
                    <a:pt x="1824" y="448"/>
                  </a:lnTo>
                  <a:lnTo>
                    <a:pt x="1844" y="427"/>
                  </a:lnTo>
                  <a:lnTo>
                    <a:pt x="1868" y="416"/>
                  </a:lnTo>
                  <a:lnTo>
                    <a:pt x="1867" y="367"/>
                  </a:lnTo>
                  <a:lnTo>
                    <a:pt x="1865" y="333"/>
                  </a:lnTo>
                  <a:lnTo>
                    <a:pt x="1858" y="302"/>
                  </a:lnTo>
                  <a:lnTo>
                    <a:pt x="1830" y="248"/>
                  </a:lnTo>
                  <a:lnTo>
                    <a:pt x="1825" y="275"/>
                  </a:lnTo>
                  <a:lnTo>
                    <a:pt x="1807" y="258"/>
                  </a:lnTo>
                  <a:lnTo>
                    <a:pt x="1790" y="266"/>
                  </a:lnTo>
                  <a:lnTo>
                    <a:pt x="1805" y="226"/>
                  </a:lnTo>
                  <a:lnTo>
                    <a:pt x="1821" y="192"/>
                  </a:lnTo>
                  <a:lnTo>
                    <a:pt x="1850" y="176"/>
                  </a:lnTo>
                  <a:lnTo>
                    <a:pt x="1853" y="161"/>
                  </a:lnTo>
                  <a:lnTo>
                    <a:pt x="1873" y="155"/>
                  </a:lnTo>
                  <a:lnTo>
                    <a:pt x="1873" y="170"/>
                  </a:lnTo>
                  <a:lnTo>
                    <a:pt x="1896" y="145"/>
                  </a:lnTo>
                  <a:lnTo>
                    <a:pt x="1882" y="139"/>
                  </a:lnTo>
                  <a:lnTo>
                    <a:pt x="1882" y="120"/>
                  </a:lnTo>
                  <a:lnTo>
                    <a:pt x="1899" y="108"/>
                  </a:lnTo>
                  <a:lnTo>
                    <a:pt x="1906" y="122"/>
                  </a:lnTo>
                  <a:lnTo>
                    <a:pt x="1929" y="100"/>
                  </a:lnTo>
                  <a:lnTo>
                    <a:pt x="1926" y="120"/>
                  </a:lnTo>
                  <a:lnTo>
                    <a:pt x="1927" y="136"/>
                  </a:lnTo>
                  <a:lnTo>
                    <a:pt x="1926" y="158"/>
                  </a:lnTo>
                  <a:lnTo>
                    <a:pt x="1918" y="175"/>
                  </a:lnTo>
                  <a:lnTo>
                    <a:pt x="1932" y="197"/>
                  </a:lnTo>
                  <a:lnTo>
                    <a:pt x="1938" y="212"/>
                  </a:lnTo>
                  <a:lnTo>
                    <a:pt x="1947" y="209"/>
                  </a:lnTo>
                  <a:lnTo>
                    <a:pt x="1992" y="256"/>
                  </a:lnTo>
                  <a:lnTo>
                    <a:pt x="2002" y="233"/>
                  </a:lnTo>
                  <a:lnTo>
                    <a:pt x="2014" y="216"/>
                  </a:lnTo>
                  <a:lnTo>
                    <a:pt x="1994" y="205"/>
                  </a:lnTo>
                  <a:lnTo>
                    <a:pt x="1999" y="184"/>
                  </a:lnTo>
                  <a:lnTo>
                    <a:pt x="1999" y="172"/>
                  </a:lnTo>
                  <a:lnTo>
                    <a:pt x="1978" y="150"/>
                  </a:lnTo>
                  <a:lnTo>
                    <a:pt x="1960" y="147"/>
                  </a:lnTo>
                  <a:lnTo>
                    <a:pt x="1943" y="123"/>
                  </a:lnTo>
                  <a:lnTo>
                    <a:pt x="1966" y="119"/>
                  </a:lnTo>
                  <a:lnTo>
                    <a:pt x="1977" y="100"/>
                  </a:lnTo>
                  <a:lnTo>
                    <a:pt x="1991" y="106"/>
                  </a:lnTo>
                  <a:lnTo>
                    <a:pt x="2005" y="98"/>
                  </a:lnTo>
                  <a:lnTo>
                    <a:pt x="1990" y="80"/>
                  </a:lnTo>
                  <a:lnTo>
                    <a:pt x="2002" y="69"/>
                  </a:lnTo>
                  <a:lnTo>
                    <a:pt x="2021" y="68"/>
                  </a:lnTo>
                  <a:lnTo>
                    <a:pt x="2000" y="53"/>
                  </a:lnTo>
                  <a:lnTo>
                    <a:pt x="1975" y="51"/>
                  </a:lnTo>
                  <a:lnTo>
                    <a:pt x="1990" y="32"/>
                  </a:lnTo>
                  <a:lnTo>
                    <a:pt x="1989" y="11"/>
                  </a:lnTo>
                  <a:lnTo>
                    <a:pt x="2005" y="27"/>
                  </a:lnTo>
                  <a:lnTo>
                    <a:pt x="2015" y="18"/>
                  </a:lnTo>
                  <a:lnTo>
                    <a:pt x="2024" y="21"/>
                  </a:lnTo>
                  <a:lnTo>
                    <a:pt x="2038" y="36"/>
                  </a:lnTo>
                  <a:lnTo>
                    <a:pt x="2060" y="33"/>
                  </a:lnTo>
                  <a:lnTo>
                    <a:pt x="2042" y="15"/>
                  </a:lnTo>
                  <a:lnTo>
                    <a:pt x="2038" y="0"/>
                  </a:lnTo>
                  <a:lnTo>
                    <a:pt x="2006" y="5"/>
                  </a:lnTo>
                  <a:lnTo>
                    <a:pt x="1994" y="0"/>
                  </a:lnTo>
                  <a:lnTo>
                    <a:pt x="1955" y="11"/>
                  </a:lnTo>
                  <a:lnTo>
                    <a:pt x="1913" y="18"/>
                  </a:lnTo>
                  <a:lnTo>
                    <a:pt x="1886" y="30"/>
                  </a:lnTo>
                  <a:lnTo>
                    <a:pt x="1885" y="47"/>
                  </a:lnTo>
                  <a:lnTo>
                    <a:pt x="1864" y="50"/>
                  </a:lnTo>
                  <a:cubicBezTo>
                    <a:pt x="1858" y="55"/>
                    <a:pt x="1854" y="75"/>
                    <a:pt x="1847" y="77"/>
                  </a:cubicBezTo>
                  <a:cubicBezTo>
                    <a:pt x="1839" y="82"/>
                    <a:pt x="1830" y="65"/>
                    <a:pt x="1820" y="63"/>
                  </a:cubicBezTo>
                  <a:lnTo>
                    <a:pt x="1786" y="66"/>
                  </a:lnTo>
                  <a:lnTo>
                    <a:pt x="1732" y="56"/>
                  </a:lnTo>
                  <a:lnTo>
                    <a:pt x="1709" y="62"/>
                  </a:lnTo>
                  <a:lnTo>
                    <a:pt x="1678" y="56"/>
                  </a:lnTo>
                  <a:lnTo>
                    <a:pt x="1666" y="47"/>
                  </a:lnTo>
                  <a:lnTo>
                    <a:pt x="1643" y="50"/>
                  </a:lnTo>
                  <a:cubicBezTo>
                    <a:pt x="1635" y="52"/>
                    <a:pt x="1626" y="57"/>
                    <a:pt x="1618" y="60"/>
                  </a:cubicBezTo>
                  <a:cubicBezTo>
                    <a:pt x="1610" y="63"/>
                    <a:pt x="1603" y="67"/>
                    <a:pt x="1597" y="71"/>
                  </a:cubicBezTo>
                  <a:cubicBezTo>
                    <a:pt x="1591" y="75"/>
                    <a:pt x="1587" y="84"/>
                    <a:pt x="1583" y="83"/>
                  </a:cubicBezTo>
                  <a:cubicBezTo>
                    <a:pt x="1571" y="90"/>
                    <a:pt x="1576" y="67"/>
                    <a:pt x="1571" y="65"/>
                  </a:cubicBezTo>
                  <a:lnTo>
                    <a:pt x="1553" y="69"/>
                  </a:lnTo>
                  <a:cubicBezTo>
                    <a:pt x="1544" y="66"/>
                    <a:pt x="1531" y="50"/>
                    <a:pt x="1517" y="47"/>
                  </a:cubicBezTo>
                  <a:cubicBezTo>
                    <a:pt x="1503" y="46"/>
                    <a:pt x="1479" y="45"/>
                    <a:pt x="1468" y="48"/>
                  </a:cubicBezTo>
                  <a:cubicBezTo>
                    <a:pt x="1457" y="51"/>
                    <a:pt x="1461" y="63"/>
                    <a:pt x="1451" y="63"/>
                  </a:cubicBezTo>
                  <a:cubicBezTo>
                    <a:pt x="1439" y="66"/>
                    <a:pt x="1419" y="48"/>
                    <a:pt x="1408" y="47"/>
                  </a:cubicBezTo>
                  <a:cubicBezTo>
                    <a:pt x="1397" y="46"/>
                    <a:pt x="1390" y="59"/>
                    <a:pt x="1382" y="59"/>
                  </a:cubicBezTo>
                  <a:cubicBezTo>
                    <a:pt x="1374" y="59"/>
                    <a:pt x="1362" y="52"/>
                    <a:pt x="1357" y="47"/>
                  </a:cubicBezTo>
                  <a:cubicBezTo>
                    <a:pt x="1352" y="42"/>
                    <a:pt x="1356" y="36"/>
                    <a:pt x="1349" y="30"/>
                  </a:cubicBezTo>
                  <a:cubicBezTo>
                    <a:pt x="1333" y="26"/>
                    <a:pt x="1330" y="13"/>
                    <a:pt x="1318" y="11"/>
                  </a:cubicBezTo>
                  <a:cubicBezTo>
                    <a:pt x="1306" y="9"/>
                    <a:pt x="1287" y="20"/>
                    <a:pt x="1277" y="20"/>
                  </a:cubicBezTo>
                  <a:cubicBezTo>
                    <a:pt x="1267" y="20"/>
                    <a:pt x="1268" y="10"/>
                    <a:pt x="1259" y="9"/>
                  </a:cubicBezTo>
                  <a:lnTo>
                    <a:pt x="1222" y="14"/>
                  </a:lnTo>
                  <a:lnTo>
                    <a:pt x="1210" y="32"/>
                  </a:lnTo>
                  <a:cubicBezTo>
                    <a:pt x="1203" y="35"/>
                    <a:pt x="1187" y="28"/>
                    <a:pt x="1178" y="29"/>
                  </a:cubicBezTo>
                  <a:cubicBezTo>
                    <a:pt x="1169" y="30"/>
                    <a:pt x="1164" y="36"/>
                    <a:pt x="1154" y="39"/>
                  </a:cubicBezTo>
                  <a:cubicBezTo>
                    <a:pt x="1144" y="42"/>
                    <a:pt x="1124" y="44"/>
                    <a:pt x="1120" y="48"/>
                  </a:cubicBezTo>
                  <a:cubicBezTo>
                    <a:pt x="1109" y="57"/>
                    <a:pt x="1132" y="61"/>
                    <a:pt x="1132" y="65"/>
                  </a:cubicBezTo>
                  <a:cubicBezTo>
                    <a:pt x="1132" y="69"/>
                    <a:pt x="1126" y="70"/>
                    <a:pt x="1118" y="72"/>
                  </a:cubicBezTo>
                  <a:cubicBezTo>
                    <a:pt x="1110" y="74"/>
                    <a:pt x="1084" y="72"/>
                    <a:pt x="1085" y="77"/>
                  </a:cubicBezTo>
                  <a:cubicBezTo>
                    <a:pt x="1085" y="86"/>
                    <a:pt x="1126" y="103"/>
                    <a:pt x="1127" y="105"/>
                  </a:cubicBezTo>
                  <a:lnTo>
                    <a:pt x="1090" y="90"/>
                  </a:lnTo>
                  <a:lnTo>
                    <a:pt x="1072" y="95"/>
                  </a:lnTo>
                  <a:cubicBezTo>
                    <a:pt x="1063" y="93"/>
                    <a:pt x="1039" y="65"/>
                    <a:pt x="1033" y="80"/>
                  </a:cubicBezTo>
                  <a:cubicBezTo>
                    <a:pt x="1027" y="95"/>
                    <a:pt x="1077" y="132"/>
                    <a:pt x="1084" y="147"/>
                  </a:cubicBezTo>
                  <a:lnTo>
                    <a:pt x="1075" y="171"/>
                  </a:lnTo>
                  <a:lnTo>
                    <a:pt x="1040" y="170"/>
                  </a:lnTo>
                  <a:cubicBezTo>
                    <a:pt x="1040" y="170"/>
                    <a:pt x="1061" y="164"/>
                    <a:pt x="1060" y="155"/>
                  </a:cubicBezTo>
                  <a:cubicBezTo>
                    <a:pt x="1059" y="146"/>
                    <a:pt x="1043" y="127"/>
                    <a:pt x="1031" y="113"/>
                  </a:cubicBezTo>
                  <a:cubicBezTo>
                    <a:pt x="1025" y="101"/>
                    <a:pt x="1030" y="84"/>
                    <a:pt x="1024" y="81"/>
                  </a:cubicBezTo>
                  <a:cubicBezTo>
                    <a:pt x="1018" y="78"/>
                    <a:pt x="997" y="65"/>
                    <a:pt x="989" y="71"/>
                  </a:cubicBezTo>
                  <a:cubicBezTo>
                    <a:pt x="968" y="74"/>
                    <a:pt x="970" y="107"/>
                    <a:pt x="974" y="116"/>
                  </a:cubicBezTo>
                  <a:cubicBezTo>
                    <a:pt x="978" y="125"/>
                    <a:pt x="1009" y="122"/>
                    <a:pt x="1012" y="125"/>
                  </a:cubicBezTo>
                  <a:cubicBezTo>
                    <a:pt x="1028" y="153"/>
                    <a:pt x="1005" y="143"/>
                    <a:pt x="989" y="134"/>
                  </a:cubicBezTo>
                  <a:cubicBezTo>
                    <a:pt x="973" y="125"/>
                    <a:pt x="968" y="128"/>
                    <a:pt x="958" y="128"/>
                  </a:cubicBezTo>
                  <a:cubicBezTo>
                    <a:pt x="948" y="128"/>
                    <a:pt x="931" y="133"/>
                    <a:pt x="926" y="137"/>
                  </a:cubicBezTo>
                  <a:cubicBezTo>
                    <a:pt x="921" y="141"/>
                    <a:pt x="939" y="157"/>
                    <a:pt x="926" y="152"/>
                  </a:cubicBezTo>
                  <a:cubicBezTo>
                    <a:pt x="913" y="147"/>
                    <a:pt x="899" y="149"/>
                    <a:pt x="886" y="147"/>
                  </a:cubicBezTo>
                  <a:cubicBezTo>
                    <a:pt x="873" y="145"/>
                    <a:pt x="863" y="136"/>
                    <a:pt x="847" y="140"/>
                  </a:cubicBezTo>
                  <a:cubicBezTo>
                    <a:pt x="825" y="147"/>
                    <a:pt x="794" y="185"/>
                    <a:pt x="787" y="171"/>
                  </a:cubicBezTo>
                  <a:cubicBezTo>
                    <a:pt x="780" y="157"/>
                    <a:pt x="800" y="155"/>
                    <a:pt x="800" y="150"/>
                  </a:cubicBezTo>
                  <a:cubicBezTo>
                    <a:pt x="800" y="145"/>
                    <a:pt x="796" y="138"/>
                    <a:pt x="790" y="138"/>
                  </a:cubicBezTo>
                  <a:cubicBezTo>
                    <a:pt x="784" y="138"/>
                    <a:pt x="764" y="144"/>
                    <a:pt x="763" y="152"/>
                  </a:cubicBezTo>
                  <a:cubicBezTo>
                    <a:pt x="761" y="163"/>
                    <a:pt x="783" y="181"/>
                    <a:pt x="782" y="186"/>
                  </a:cubicBezTo>
                  <a:cubicBezTo>
                    <a:pt x="781" y="191"/>
                    <a:pt x="765" y="180"/>
                    <a:pt x="758" y="183"/>
                  </a:cubicBezTo>
                  <a:cubicBezTo>
                    <a:pt x="751" y="186"/>
                    <a:pt x="746" y="207"/>
                    <a:pt x="742" y="203"/>
                  </a:cubicBezTo>
                  <a:lnTo>
                    <a:pt x="728" y="189"/>
                  </a:lnTo>
                  <a:lnTo>
                    <a:pt x="746" y="170"/>
                  </a:lnTo>
                  <a:lnTo>
                    <a:pt x="733" y="158"/>
                  </a:lnTo>
                  <a:cubicBezTo>
                    <a:pt x="727" y="155"/>
                    <a:pt x="718" y="150"/>
                    <a:pt x="712" y="149"/>
                  </a:cubicBezTo>
                  <a:cubicBezTo>
                    <a:pt x="706" y="148"/>
                    <a:pt x="701" y="154"/>
                    <a:pt x="698" y="152"/>
                  </a:cubicBezTo>
                  <a:cubicBezTo>
                    <a:pt x="695" y="150"/>
                    <a:pt x="698" y="139"/>
                    <a:pt x="695" y="138"/>
                  </a:cubicBezTo>
                  <a:cubicBezTo>
                    <a:pt x="692" y="137"/>
                    <a:pt x="685" y="146"/>
                    <a:pt x="680" y="146"/>
                  </a:cubicBezTo>
                  <a:cubicBezTo>
                    <a:pt x="675" y="146"/>
                    <a:pt x="677" y="142"/>
                    <a:pt x="667" y="140"/>
                  </a:cubicBezTo>
                  <a:cubicBezTo>
                    <a:pt x="657" y="138"/>
                    <a:pt x="632" y="139"/>
                    <a:pt x="622" y="135"/>
                  </a:cubicBezTo>
                  <a:cubicBezTo>
                    <a:pt x="612" y="131"/>
                    <a:pt x="632" y="117"/>
                    <a:pt x="608" y="113"/>
                  </a:cubicBezTo>
                  <a:cubicBezTo>
                    <a:pt x="584" y="109"/>
                    <a:pt x="590" y="119"/>
                    <a:pt x="583" y="119"/>
                  </a:cubicBezTo>
                  <a:lnTo>
                    <a:pt x="568" y="114"/>
                  </a:lnTo>
                  <a:cubicBezTo>
                    <a:pt x="555" y="116"/>
                    <a:pt x="521" y="125"/>
                    <a:pt x="505" y="131"/>
                  </a:cubicBezTo>
                  <a:cubicBezTo>
                    <a:pt x="482" y="140"/>
                    <a:pt x="485" y="140"/>
                    <a:pt x="472" y="152"/>
                  </a:cubicBezTo>
                  <a:cubicBezTo>
                    <a:pt x="459" y="164"/>
                    <a:pt x="443" y="192"/>
                    <a:pt x="428" y="204"/>
                  </a:cubicBezTo>
                  <a:cubicBezTo>
                    <a:pt x="410" y="223"/>
                    <a:pt x="393" y="217"/>
                    <a:pt x="382" y="224"/>
                  </a:cubicBezTo>
                  <a:lnTo>
                    <a:pt x="364" y="248"/>
                  </a:lnTo>
                  <a:lnTo>
                    <a:pt x="368" y="290"/>
                  </a:lnTo>
                  <a:lnTo>
                    <a:pt x="389" y="306"/>
                  </a:lnTo>
                  <a:lnTo>
                    <a:pt x="436" y="290"/>
                  </a:lnTo>
                  <a:cubicBezTo>
                    <a:pt x="447" y="296"/>
                    <a:pt x="448" y="335"/>
                    <a:pt x="457" y="341"/>
                  </a:cubicBezTo>
                  <a:cubicBezTo>
                    <a:pt x="468" y="348"/>
                    <a:pt x="486" y="330"/>
                    <a:pt x="491" y="324"/>
                  </a:cubicBezTo>
                  <a:lnTo>
                    <a:pt x="496" y="300"/>
                  </a:lnTo>
                  <a:lnTo>
                    <a:pt x="514" y="281"/>
                  </a:lnTo>
                  <a:cubicBezTo>
                    <a:pt x="515" y="270"/>
                    <a:pt x="499" y="245"/>
                    <a:pt x="502" y="234"/>
                  </a:cubicBezTo>
                  <a:cubicBezTo>
                    <a:pt x="505" y="225"/>
                    <a:pt x="526" y="220"/>
                    <a:pt x="535" y="213"/>
                  </a:cubicBezTo>
                  <a:cubicBezTo>
                    <a:pt x="544" y="206"/>
                    <a:pt x="546" y="192"/>
                    <a:pt x="554" y="191"/>
                  </a:cubicBezTo>
                  <a:cubicBezTo>
                    <a:pt x="567" y="190"/>
                    <a:pt x="580" y="200"/>
                    <a:pt x="581" y="204"/>
                  </a:cubicBezTo>
                  <a:cubicBezTo>
                    <a:pt x="581" y="208"/>
                    <a:pt x="560" y="200"/>
                    <a:pt x="557" y="215"/>
                  </a:cubicBezTo>
                  <a:cubicBezTo>
                    <a:pt x="554" y="230"/>
                    <a:pt x="535" y="233"/>
                    <a:pt x="533" y="242"/>
                  </a:cubicBezTo>
                  <a:lnTo>
                    <a:pt x="548" y="267"/>
                  </a:lnTo>
                  <a:lnTo>
                    <a:pt x="571" y="276"/>
                  </a:lnTo>
                  <a:lnTo>
                    <a:pt x="598" y="264"/>
                  </a:lnTo>
                  <a:lnTo>
                    <a:pt x="625" y="261"/>
                  </a:lnTo>
                  <a:cubicBezTo>
                    <a:pt x="632" y="263"/>
                    <a:pt x="645" y="271"/>
                    <a:pt x="638" y="276"/>
                  </a:cubicBezTo>
                  <a:cubicBezTo>
                    <a:pt x="631" y="281"/>
                    <a:pt x="593" y="287"/>
                    <a:pt x="584" y="293"/>
                  </a:cubicBezTo>
                  <a:cubicBezTo>
                    <a:pt x="575" y="299"/>
                    <a:pt x="587" y="309"/>
                    <a:pt x="581" y="311"/>
                  </a:cubicBezTo>
                  <a:cubicBezTo>
                    <a:pt x="567" y="319"/>
                    <a:pt x="556" y="301"/>
                    <a:pt x="550" y="303"/>
                  </a:cubicBezTo>
                  <a:lnTo>
                    <a:pt x="547" y="323"/>
                  </a:lnTo>
                  <a:lnTo>
                    <a:pt x="536" y="350"/>
                  </a:lnTo>
                  <a:lnTo>
                    <a:pt x="512" y="351"/>
                  </a:lnTo>
                  <a:lnTo>
                    <a:pt x="476" y="360"/>
                  </a:lnTo>
                  <a:lnTo>
                    <a:pt x="457" y="351"/>
                  </a:lnTo>
                  <a:lnTo>
                    <a:pt x="443" y="357"/>
                  </a:lnTo>
                  <a:lnTo>
                    <a:pt x="419" y="342"/>
                  </a:lnTo>
                  <a:cubicBezTo>
                    <a:pt x="417" y="335"/>
                    <a:pt x="433" y="329"/>
                    <a:pt x="428" y="317"/>
                  </a:cubicBezTo>
                  <a:cubicBezTo>
                    <a:pt x="423" y="305"/>
                    <a:pt x="396" y="313"/>
                    <a:pt x="392" y="321"/>
                  </a:cubicBezTo>
                  <a:lnTo>
                    <a:pt x="397" y="362"/>
                  </a:lnTo>
                  <a:lnTo>
                    <a:pt x="373" y="362"/>
                  </a:lnTo>
                  <a:cubicBezTo>
                    <a:pt x="365" y="366"/>
                    <a:pt x="355" y="380"/>
                    <a:pt x="347" y="386"/>
                  </a:cubicBezTo>
                  <a:cubicBezTo>
                    <a:pt x="339" y="392"/>
                    <a:pt x="332" y="379"/>
                    <a:pt x="322" y="399"/>
                  </a:cubicBezTo>
                  <a:cubicBezTo>
                    <a:pt x="312" y="419"/>
                    <a:pt x="301" y="411"/>
                    <a:pt x="293" y="414"/>
                  </a:cubicBezTo>
                  <a:cubicBezTo>
                    <a:pt x="285" y="417"/>
                    <a:pt x="280" y="414"/>
                    <a:pt x="275" y="416"/>
                  </a:cubicBezTo>
                  <a:cubicBezTo>
                    <a:pt x="270" y="418"/>
                    <a:pt x="267" y="426"/>
                    <a:pt x="260" y="426"/>
                  </a:cubicBezTo>
                  <a:cubicBezTo>
                    <a:pt x="253" y="426"/>
                    <a:pt x="238" y="417"/>
                    <a:pt x="232" y="419"/>
                  </a:cubicBezTo>
                  <a:cubicBezTo>
                    <a:pt x="226" y="421"/>
                    <a:pt x="221" y="432"/>
                    <a:pt x="226" y="437"/>
                  </a:cubicBezTo>
                  <a:lnTo>
                    <a:pt x="263" y="449"/>
                  </a:lnTo>
                  <a:lnTo>
                    <a:pt x="272" y="474"/>
                  </a:lnTo>
                  <a:lnTo>
                    <a:pt x="262" y="503"/>
                  </a:lnTo>
                  <a:cubicBezTo>
                    <a:pt x="251" y="507"/>
                    <a:pt x="223" y="499"/>
                    <a:pt x="206" y="498"/>
                  </a:cubicBezTo>
                  <a:cubicBezTo>
                    <a:pt x="189" y="497"/>
                    <a:pt x="164" y="492"/>
                    <a:pt x="158" y="498"/>
                  </a:cubicBezTo>
                  <a:cubicBezTo>
                    <a:pt x="152" y="504"/>
                    <a:pt x="167" y="527"/>
                    <a:pt x="167" y="537"/>
                  </a:cubicBezTo>
                  <a:cubicBezTo>
                    <a:pt x="167" y="547"/>
                    <a:pt x="159" y="551"/>
                    <a:pt x="157" y="557"/>
                  </a:cubicBezTo>
                  <a:cubicBezTo>
                    <a:pt x="155" y="563"/>
                    <a:pt x="161" y="569"/>
                    <a:pt x="157" y="576"/>
                  </a:cubicBezTo>
                  <a:cubicBezTo>
                    <a:pt x="153" y="583"/>
                    <a:pt x="127" y="594"/>
                    <a:pt x="130" y="597"/>
                  </a:cubicBezTo>
                  <a:cubicBezTo>
                    <a:pt x="139" y="606"/>
                    <a:pt x="160" y="592"/>
                    <a:pt x="176" y="592"/>
                  </a:cubicBezTo>
                  <a:lnTo>
                    <a:pt x="226" y="598"/>
                  </a:lnTo>
                  <a:lnTo>
                    <a:pt x="260" y="588"/>
                  </a:lnTo>
                  <a:lnTo>
                    <a:pt x="274" y="576"/>
                  </a:lnTo>
                  <a:cubicBezTo>
                    <a:pt x="282" y="573"/>
                    <a:pt x="306" y="573"/>
                    <a:pt x="307" y="569"/>
                  </a:cubicBezTo>
                  <a:cubicBezTo>
                    <a:pt x="321" y="557"/>
                    <a:pt x="283" y="559"/>
                    <a:pt x="283" y="552"/>
                  </a:cubicBezTo>
                  <a:cubicBezTo>
                    <a:pt x="283" y="545"/>
                    <a:pt x="300" y="533"/>
                    <a:pt x="307" y="528"/>
                  </a:cubicBezTo>
                  <a:lnTo>
                    <a:pt x="325" y="522"/>
                  </a:lnTo>
                  <a:lnTo>
                    <a:pt x="320" y="503"/>
                  </a:lnTo>
                  <a:cubicBezTo>
                    <a:pt x="323" y="499"/>
                    <a:pt x="336" y="495"/>
                    <a:pt x="342" y="495"/>
                  </a:cubicBezTo>
                  <a:cubicBezTo>
                    <a:pt x="348" y="495"/>
                    <a:pt x="350" y="506"/>
                    <a:pt x="358" y="505"/>
                  </a:cubicBezTo>
                  <a:cubicBezTo>
                    <a:pt x="366" y="504"/>
                    <a:pt x="384" y="490"/>
                    <a:pt x="393" y="491"/>
                  </a:cubicBezTo>
                  <a:lnTo>
                    <a:pt x="415" y="510"/>
                  </a:lnTo>
                  <a:cubicBezTo>
                    <a:pt x="416" y="517"/>
                    <a:pt x="407" y="520"/>
                    <a:pt x="401" y="530"/>
                  </a:cubicBezTo>
                  <a:lnTo>
                    <a:pt x="381" y="573"/>
                  </a:lnTo>
                  <a:lnTo>
                    <a:pt x="406" y="576"/>
                  </a:lnTo>
                  <a:lnTo>
                    <a:pt x="412" y="561"/>
                  </a:lnTo>
                  <a:lnTo>
                    <a:pt x="404" y="543"/>
                  </a:lnTo>
                  <a:cubicBezTo>
                    <a:pt x="406" y="539"/>
                    <a:pt x="417" y="541"/>
                    <a:pt x="423" y="538"/>
                  </a:cubicBezTo>
                  <a:cubicBezTo>
                    <a:pt x="430" y="537"/>
                    <a:pt x="435" y="526"/>
                    <a:pt x="441" y="527"/>
                  </a:cubicBezTo>
                  <a:cubicBezTo>
                    <a:pt x="447" y="528"/>
                    <a:pt x="453" y="542"/>
                    <a:pt x="460" y="547"/>
                  </a:cubicBezTo>
                  <a:lnTo>
                    <a:pt x="483" y="559"/>
                  </a:lnTo>
                  <a:lnTo>
                    <a:pt x="490" y="573"/>
                  </a:lnTo>
                  <a:lnTo>
                    <a:pt x="493" y="590"/>
                  </a:lnTo>
                  <a:lnTo>
                    <a:pt x="508" y="579"/>
                  </a:lnTo>
                  <a:cubicBezTo>
                    <a:pt x="508" y="579"/>
                    <a:pt x="507" y="566"/>
                    <a:pt x="509" y="564"/>
                  </a:cubicBezTo>
                  <a:cubicBezTo>
                    <a:pt x="513" y="561"/>
                    <a:pt x="512" y="581"/>
                    <a:pt x="521" y="569"/>
                  </a:cubicBezTo>
                  <a:cubicBezTo>
                    <a:pt x="530" y="557"/>
                    <a:pt x="525" y="556"/>
                    <a:pt x="515" y="549"/>
                  </a:cubicBezTo>
                  <a:lnTo>
                    <a:pt x="468" y="523"/>
                  </a:lnTo>
                  <a:lnTo>
                    <a:pt x="441" y="508"/>
                  </a:lnTo>
                  <a:lnTo>
                    <a:pt x="455" y="480"/>
                  </a:lnTo>
                  <a:lnTo>
                    <a:pt x="464" y="498"/>
                  </a:lnTo>
                  <a:lnTo>
                    <a:pt x="487" y="512"/>
                  </a:lnTo>
                  <a:lnTo>
                    <a:pt x="517" y="527"/>
                  </a:lnTo>
                  <a:cubicBezTo>
                    <a:pt x="526" y="535"/>
                    <a:pt x="529" y="546"/>
                    <a:pt x="539" y="559"/>
                  </a:cubicBezTo>
                  <a:cubicBezTo>
                    <a:pt x="549" y="572"/>
                    <a:pt x="570" y="602"/>
                    <a:pt x="579" y="608"/>
                  </a:cubicBezTo>
                  <a:cubicBezTo>
                    <a:pt x="588" y="614"/>
                    <a:pt x="588" y="598"/>
                    <a:pt x="592" y="597"/>
                  </a:cubicBezTo>
                  <a:cubicBezTo>
                    <a:pt x="596" y="594"/>
                    <a:pt x="604" y="602"/>
                    <a:pt x="604" y="599"/>
                  </a:cubicBezTo>
                  <a:cubicBezTo>
                    <a:pt x="604" y="596"/>
                    <a:pt x="596" y="583"/>
                    <a:pt x="593" y="578"/>
                  </a:cubicBezTo>
                  <a:cubicBezTo>
                    <a:pt x="589" y="574"/>
                    <a:pt x="590" y="568"/>
                    <a:pt x="587" y="567"/>
                  </a:cubicBezTo>
                  <a:cubicBezTo>
                    <a:pt x="585" y="563"/>
                    <a:pt x="583" y="558"/>
                    <a:pt x="584" y="555"/>
                  </a:cubicBezTo>
                  <a:cubicBezTo>
                    <a:pt x="585" y="552"/>
                    <a:pt x="589" y="550"/>
                    <a:pt x="592" y="548"/>
                  </a:cubicBezTo>
                  <a:lnTo>
                    <a:pt x="601" y="542"/>
                  </a:lnTo>
                  <a:cubicBezTo>
                    <a:pt x="607" y="541"/>
                    <a:pt x="621" y="541"/>
                    <a:pt x="627" y="541"/>
                  </a:cubicBezTo>
                  <a:cubicBezTo>
                    <a:pt x="633" y="541"/>
                    <a:pt x="636" y="541"/>
                    <a:pt x="640" y="539"/>
                  </a:cubicBezTo>
                  <a:cubicBezTo>
                    <a:pt x="644" y="537"/>
                    <a:pt x="648" y="532"/>
                    <a:pt x="650" y="528"/>
                  </a:cubicBezTo>
                  <a:lnTo>
                    <a:pt x="653" y="513"/>
                  </a:lnTo>
                  <a:lnTo>
                    <a:pt x="639" y="505"/>
                  </a:lnTo>
                  <a:cubicBezTo>
                    <a:pt x="639" y="503"/>
                    <a:pt x="650" y="505"/>
                    <a:pt x="655" y="501"/>
                  </a:cubicBezTo>
                  <a:cubicBezTo>
                    <a:pt x="660" y="497"/>
                    <a:pt x="665" y="488"/>
                    <a:pt x="670" y="483"/>
                  </a:cubicBezTo>
                  <a:cubicBezTo>
                    <a:pt x="675" y="478"/>
                    <a:pt x="681" y="471"/>
                    <a:pt x="686" y="470"/>
                  </a:cubicBezTo>
                  <a:lnTo>
                    <a:pt x="703" y="476"/>
                  </a:lnTo>
                  <a:lnTo>
                    <a:pt x="718" y="494"/>
                  </a:lnTo>
                  <a:cubicBezTo>
                    <a:pt x="723" y="498"/>
                    <a:pt x="727" y="503"/>
                    <a:pt x="731" y="501"/>
                  </a:cubicBezTo>
                  <a:cubicBezTo>
                    <a:pt x="735" y="499"/>
                    <a:pt x="742" y="488"/>
                    <a:pt x="742" y="482"/>
                  </a:cubicBezTo>
                  <a:lnTo>
                    <a:pt x="728" y="466"/>
                  </a:lnTo>
                  <a:cubicBezTo>
                    <a:pt x="730" y="462"/>
                    <a:pt x="746" y="463"/>
                    <a:pt x="755" y="459"/>
                  </a:cubicBezTo>
                  <a:cubicBezTo>
                    <a:pt x="764" y="455"/>
                    <a:pt x="777" y="444"/>
                    <a:pt x="782" y="444"/>
                  </a:cubicBezTo>
                  <a:cubicBezTo>
                    <a:pt x="787" y="444"/>
                    <a:pt x="786" y="452"/>
                    <a:pt x="784" y="458"/>
                  </a:cubicBezTo>
                  <a:cubicBezTo>
                    <a:pt x="782" y="464"/>
                    <a:pt x="765" y="469"/>
                    <a:pt x="772" y="480"/>
                  </a:cubicBezTo>
                  <a:cubicBezTo>
                    <a:pt x="779" y="491"/>
                    <a:pt x="820" y="516"/>
                    <a:pt x="824" y="525"/>
                  </a:cubicBezTo>
                  <a:cubicBezTo>
                    <a:pt x="828" y="534"/>
                    <a:pt x="808" y="535"/>
                    <a:pt x="796" y="537"/>
                  </a:cubicBezTo>
                  <a:cubicBezTo>
                    <a:pt x="784" y="539"/>
                    <a:pt x="763" y="541"/>
                    <a:pt x="751" y="539"/>
                  </a:cubicBezTo>
                  <a:cubicBezTo>
                    <a:pt x="739" y="537"/>
                    <a:pt x="739" y="524"/>
                    <a:pt x="722" y="524"/>
                  </a:cubicBezTo>
                  <a:cubicBezTo>
                    <a:pt x="705" y="524"/>
                    <a:pt x="707" y="533"/>
                    <a:pt x="697" y="537"/>
                  </a:cubicBezTo>
                  <a:lnTo>
                    <a:pt x="667" y="538"/>
                  </a:lnTo>
                  <a:lnTo>
                    <a:pt x="623" y="560"/>
                  </a:lnTo>
                  <a:lnTo>
                    <a:pt x="634" y="576"/>
                  </a:lnTo>
                  <a:lnTo>
                    <a:pt x="639" y="598"/>
                  </a:lnTo>
                  <a:lnTo>
                    <a:pt x="669" y="617"/>
                  </a:lnTo>
                  <a:lnTo>
                    <a:pt x="700" y="602"/>
                  </a:lnTo>
                  <a:lnTo>
                    <a:pt x="718" y="611"/>
                  </a:lnTo>
                  <a:lnTo>
                    <a:pt x="752" y="608"/>
                  </a:lnTo>
                  <a:lnTo>
                    <a:pt x="757" y="644"/>
                  </a:lnTo>
                  <a:lnTo>
                    <a:pt x="697" y="677"/>
                  </a:lnTo>
                  <a:close/>
                </a:path>
              </a:pathLst>
            </a:custGeom>
            <a:solidFill>
              <a:srgbClr val="FEFEFE">
                <a:alpha val="30000"/>
              </a:srgbClr>
            </a:solidFill>
            <a:ln>
              <a:noFill/>
            </a:ln>
            <a:effectLst/>
            <a:extLst>
              <a:ext uri="{91240B29-F687-4F45-9708-019B960494DF}">
                <a14:hiddenLine xmlns:a14="http://schemas.microsoft.com/office/drawing/2010/main" w="12700" cap="flat" cmpd="sng">
                  <a:solidFill>
                    <a:srgbClr val="FF5425"/>
                  </a:solidFill>
                  <a:prstDash val="dash"/>
                  <a:round/>
                  <a:headEnd type="none" w="med" len="med"/>
                  <a:tailEnd type="none" w="med" len="med"/>
                </a14:hiddenLine>
              </a:ext>
              <a:ext uri="{AF507438-7753-43E0-B8FC-AC1667EBCBE1}">
                <a14:hiddenEffects xmlns:a14="http://schemas.microsoft.com/office/drawing/2010/main">
                  <a:effectLst>
                    <a:outerShdw dist="17961" dir="2700000" algn="ctr" rotWithShape="0">
                      <a:srgbClr val="808080">
                        <a:alpha val="50000"/>
                      </a:srgbClr>
                    </a:outerShdw>
                  </a:effectLst>
                </a14:hiddenEffects>
              </a:ext>
            </a:extLst>
          </p:spPr>
          <p:txBody>
            <a:bodyPr/>
            <a:lstStyle/>
            <a:p>
              <a:pPr>
                <a:defRPr/>
              </a:pPr>
              <a:endParaRPr lang="zh-CN" altLang="en-US">
                <a:effectLst>
                  <a:outerShdw blurRad="38100" dist="38100" dir="2700000" algn="tl">
                    <a:srgbClr val="000000">
                      <a:alpha val="43137"/>
                    </a:srgbClr>
                  </a:outerShdw>
                </a:effectLst>
              </a:endParaRPr>
            </a:p>
          </p:txBody>
        </p:sp>
      </p:grpSp>
      <p:pic>
        <p:nvPicPr>
          <p:cNvPr id="114" name="Picture 115" descr="artplus_nature_naturalcity42_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0450" y="3167063"/>
            <a:ext cx="4425950" cy="298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5" name="Picture 118" descr="artplus_nature_naturalcity42_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5888" y="3097213"/>
            <a:ext cx="2971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 name="Picture 119" descr="artplus_nature_naturalcity42_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93900"/>
            <a:ext cx="1546225" cy="166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7" name="Picture 120" descr="artplus_nature_naturalcity42_d"/>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6100" y="2862263"/>
            <a:ext cx="6238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508" name="Rectangle 116"/>
          <p:cNvSpPr>
            <a:spLocks noGrp="1" noChangeArrowheads="1"/>
          </p:cNvSpPr>
          <p:nvPr>
            <p:ph type="ctrTitle"/>
          </p:nvPr>
        </p:nvSpPr>
        <p:spPr>
          <a:xfrm>
            <a:off x="304800" y="4419600"/>
            <a:ext cx="6400800" cy="1143000"/>
          </a:xfrm>
        </p:spPr>
        <p:txBody>
          <a:bodyPr/>
          <a:lstStyle>
            <a:lvl1pPr>
              <a:defRPr sz="4300">
                <a:solidFill>
                  <a:schemeClr val="bg1"/>
                </a:solidFill>
              </a:defRPr>
            </a:lvl1pPr>
          </a:lstStyle>
          <a:p>
            <a:pPr lvl="0"/>
            <a:r>
              <a:rPr lang="zh-CN" altLang="en-US" noProof="0" smtClean="0"/>
              <a:t>单击此处编辑母版标题样式</a:t>
            </a:r>
          </a:p>
        </p:txBody>
      </p:sp>
      <p:sp>
        <p:nvSpPr>
          <p:cNvPr id="443509" name="Rectangle 117"/>
          <p:cNvSpPr>
            <a:spLocks noGrp="1" noChangeArrowheads="1"/>
          </p:cNvSpPr>
          <p:nvPr>
            <p:ph type="subTitle" idx="1"/>
          </p:nvPr>
        </p:nvSpPr>
        <p:spPr>
          <a:xfrm>
            <a:off x="304800" y="5715000"/>
            <a:ext cx="6400800" cy="381000"/>
          </a:xfrm>
        </p:spPr>
        <p:txBody>
          <a:bodyPr/>
          <a:lstStyle>
            <a:lvl1pPr marL="0" indent="0">
              <a:buFont typeface="Wingdings" pitchFamily="2" charset="2"/>
              <a:buNone/>
              <a:defRPr sz="1800" b="1" i="1">
                <a:solidFill>
                  <a:schemeClr val="bg1"/>
                </a:solidFill>
              </a:defRPr>
            </a:lvl1pPr>
          </a:lstStyle>
          <a:p>
            <a:pPr lvl="0"/>
            <a:r>
              <a:rPr lang="zh-CN" altLang="en-US" noProof="0" smtClean="0"/>
              <a:t>单击此处编辑母版副标题样式</a:t>
            </a:r>
          </a:p>
        </p:txBody>
      </p:sp>
      <p:sp>
        <p:nvSpPr>
          <p:cNvPr id="118" name="Rectangle 112"/>
          <p:cNvSpPr>
            <a:spLocks noGrp="1" noChangeArrowheads="1"/>
          </p:cNvSpPr>
          <p:nvPr>
            <p:ph type="dt" sz="half" idx="10"/>
          </p:nvPr>
        </p:nvSpPr>
        <p:spPr>
          <a:xfrm>
            <a:off x="304800" y="6477000"/>
            <a:ext cx="2133600" cy="168275"/>
          </a:xfrm>
        </p:spPr>
        <p:txBody>
          <a:bodyPr/>
          <a:lstStyle>
            <a:lvl1pPr>
              <a:defRPr/>
            </a:lvl1pPr>
          </a:lstStyle>
          <a:p>
            <a:pPr>
              <a:defRPr/>
            </a:pPr>
            <a:endParaRPr lang="en-US" altLang="zh-CN"/>
          </a:p>
        </p:txBody>
      </p:sp>
      <p:sp>
        <p:nvSpPr>
          <p:cNvPr id="119" name="Rectangle 113"/>
          <p:cNvSpPr>
            <a:spLocks noGrp="1" noChangeArrowheads="1"/>
          </p:cNvSpPr>
          <p:nvPr>
            <p:ph type="ftr" sz="quarter" idx="11"/>
          </p:nvPr>
        </p:nvSpPr>
        <p:spPr>
          <a:xfrm>
            <a:off x="6705600" y="6477000"/>
            <a:ext cx="2286000" cy="168275"/>
          </a:xfrm>
        </p:spPr>
        <p:txBody>
          <a:bodyPr/>
          <a:lstStyle>
            <a:lvl1pPr algn="r">
              <a:defRPr sz="1200">
                <a:solidFill>
                  <a:schemeClr val="bg1"/>
                </a:solidFill>
                <a:latin typeface="+mn-lt"/>
                <a:ea typeface="+mn-ea"/>
              </a:defRPr>
            </a:lvl1pPr>
          </a:lstStyle>
          <a:p>
            <a:pPr>
              <a:defRPr/>
            </a:pPr>
            <a:endParaRPr lang="en-US" altLang="zh-CN"/>
          </a:p>
        </p:txBody>
      </p:sp>
      <p:sp>
        <p:nvSpPr>
          <p:cNvPr id="120" name="Rectangle 114"/>
          <p:cNvSpPr>
            <a:spLocks noGrp="1" noChangeArrowheads="1"/>
          </p:cNvSpPr>
          <p:nvPr>
            <p:ph type="sldNum" sz="quarter" idx="12"/>
          </p:nvPr>
        </p:nvSpPr>
        <p:spPr>
          <a:xfrm>
            <a:off x="3657600" y="6477000"/>
            <a:ext cx="2133600" cy="168275"/>
          </a:xfrm>
        </p:spPr>
        <p:txBody>
          <a:bodyPr/>
          <a:lstStyle>
            <a:lvl1pPr algn="ctr">
              <a:defRPr/>
            </a:lvl1pPr>
          </a:lstStyle>
          <a:p>
            <a:pPr>
              <a:defRPr/>
            </a:pPr>
            <a:fld id="{E8E50930-00D7-4D45-9459-9AB51B70F56A}" type="slidenum">
              <a:rPr lang="en-US" altLang="zh-CN"/>
              <a:pPr>
                <a:defRPr/>
              </a:pPr>
              <a:t>‹#›</a:t>
            </a:fld>
            <a:endParaRPr lang="en-US" altLang="zh-CN"/>
          </a:p>
        </p:txBody>
      </p:sp>
    </p:spTree>
    <p:extLst>
      <p:ext uri="{BB962C8B-B14F-4D97-AF65-F5344CB8AC3E}">
        <p14:creationId xmlns:p14="http://schemas.microsoft.com/office/powerpoint/2010/main" val="95002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4"/>
                                        </p:tgtEl>
                                        <p:attrNameLst>
                                          <p:attrName>style.visibility</p:attrName>
                                        </p:attrNameLst>
                                      </p:cBhvr>
                                      <p:to>
                                        <p:strVal val="visible"/>
                                      </p:to>
                                    </p:set>
                                    <p:animEffect transition="in" filter="fade">
                                      <p:cBhvr>
                                        <p:cTn id="10" dur="2000"/>
                                        <p:tgtEl>
                                          <p:spTgt spid="114"/>
                                        </p:tgtEl>
                                      </p:cBhvr>
                                    </p:animEffect>
                                  </p:childTnLst>
                                </p:cTn>
                              </p:par>
                            </p:childTnLst>
                          </p:cTn>
                        </p:par>
                        <p:par>
                          <p:cTn id="11" fill="hold">
                            <p:stCondLst>
                              <p:cond delay="2000"/>
                            </p:stCondLst>
                            <p:childTnLst>
                              <p:par>
                                <p:cTn id="12" presetID="10" presetClass="entr" presetSubtype="0" fill="hold" nodeType="afterEffect">
                                  <p:stCondLst>
                                    <p:cond delay="0"/>
                                  </p:stCondLst>
                                  <p:childTnLst>
                                    <p:set>
                                      <p:cBhvr>
                                        <p:cTn id="13" dur="1" fill="hold">
                                          <p:stCondLst>
                                            <p:cond delay="0"/>
                                          </p:stCondLst>
                                        </p:cTn>
                                        <p:tgtEl>
                                          <p:spTgt spid="115"/>
                                        </p:tgtEl>
                                        <p:attrNameLst>
                                          <p:attrName>style.visibility</p:attrName>
                                        </p:attrNameLst>
                                      </p:cBhvr>
                                      <p:to>
                                        <p:strVal val="visible"/>
                                      </p:to>
                                    </p:set>
                                    <p:animEffect transition="in" filter="fade">
                                      <p:cBhvr>
                                        <p:cTn id="14" dur="1000"/>
                                        <p:tgtEl>
                                          <p:spTgt spid="115"/>
                                        </p:tgtEl>
                                      </p:cBhvr>
                                    </p:animEffect>
                                  </p:childTnLst>
                                </p:cTn>
                              </p:par>
                            </p:childTnLst>
                          </p:cTn>
                        </p:par>
                        <p:par>
                          <p:cTn id="15" fill="hold">
                            <p:stCondLst>
                              <p:cond delay="3000"/>
                            </p:stCondLst>
                            <p:childTnLst>
                              <p:par>
                                <p:cTn id="16" presetID="22" presetClass="entr" presetSubtype="4" fill="hold" nodeType="afterEffect">
                                  <p:stCondLst>
                                    <p:cond delay="0"/>
                                  </p:stCondLst>
                                  <p:childTnLst>
                                    <p:set>
                                      <p:cBhvr>
                                        <p:cTn id="17" dur="1" fill="hold">
                                          <p:stCondLst>
                                            <p:cond delay="0"/>
                                          </p:stCondLst>
                                        </p:cTn>
                                        <p:tgtEl>
                                          <p:spTgt spid="117"/>
                                        </p:tgtEl>
                                        <p:attrNameLst>
                                          <p:attrName>style.visibility</p:attrName>
                                        </p:attrNameLst>
                                      </p:cBhvr>
                                      <p:to>
                                        <p:strVal val="visible"/>
                                      </p:to>
                                    </p:set>
                                    <p:animEffect transition="in" filter="wipe(down)">
                                      <p:cBhvr>
                                        <p:cTn id="18" dur="500"/>
                                        <p:tgtEl>
                                          <p:spTgt spid="117"/>
                                        </p:tgtEl>
                                      </p:cBhvr>
                                    </p:animEffect>
                                  </p:childTnLst>
                                </p:cTn>
                              </p:par>
                            </p:childTnLst>
                          </p:cTn>
                        </p:par>
                        <p:par>
                          <p:cTn id="19" fill="hold">
                            <p:stCondLst>
                              <p:cond delay="3500"/>
                            </p:stCondLst>
                            <p:childTnLst>
                              <p:par>
                                <p:cTn id="20" presetID="22" presetClass="entr" presetSubtype="4" fill="hold" nodeType="afterEffect">
                                  <p:stCondLst>
                                    <p:cond delay="0"/>
                                  </p:stCondLst>
                                  <p:childTnLst>
                                    <p:set>
                                      <p:cBhvr>
                                        <p:cTn id="21" dur="1" fill="hold">
                                          <p:stCondLst>
                                            <p:cond delay="0"/>
                                          </p:stCondLst>
                                        </p:cTn>
                                        <p:tgtEl>
                                          <p:spTgt spid="116"/>
                                        </p:tgtEl>
                                        <p:attrNameLst>
                                          <p:attrName>style.visibility</p:attrName>
                                        </p:attrNameLst>
                                      </p:cBhvr>
                                      <p:to>
                                        <p:strVal val="visible"/>
                                      </p:to>
                                    </p:set>
                                    <p:animEffect transition="in" filter="wipe(down)">
                                      <p:cBhvr>
                                        <p:cTn id="22" dur="500"/>
                                        <p:tgtEl>
                                          <p:spTgt spid="116"/>
                                        </p:tgtEl>
                                      </p:cBhvr>
                                    </p:animEffect>
                                  </p:childTnLst>
                                </p:cTn>
                              </p:par>
                              <p:par>
                                <p:cTn id="23" presetID="10" presetClass="entr" presetSubtype="0" fill="hold" nodeType="withEffect">
                                  <p:stCondLst>
                                    <p:cond delay="80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C752E00D-B855-4B23-9A29-122569CFA9ED}"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3BF65A37-ACD1-4DF4-AD48-45D5AB9CE9CF}" type="slidenum">
              <a:rPr lang="en-US" altLang="zh-CN"/>
              <a:pPr>
                <a:defRPr/>
              </a:pPr>
              <a:t>‹#›</a:t>
            </a:fld>
            <a:endParaRPr lang="en-US" altLang="zh-CN"/>
          </a:p>
        </p:txBody>
      </p:sp>
    </p:spTree>
    <p:extLst>
      <p:ext uri="{BB962C8B-B14F-4D97-AF65-F5344CB8AC3E}">
        <p14:creationId xmlns:p14="http://schemas.microsoft.com/office/powerpoint/2010/main" val="263092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28600"/>
            <a:ext cx="20574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28600"/>
            <a:ext cx="60198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3A70ECF6-3162-4E7B-960A-E631F81F1E0E}"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1776DE92-F01F-4199-8304-7F5E4D1E6910}" type="slidenum">
              <a:rPr lang="en-US" altLang="zh-CN"/>
              <a:pPr>
                <a:defRPr/>
              </a:pPr>
              <a:t>‹#›</a:t>
            </a:fld>
            <a:endParaRPr lang="en-US" altLang="zh-CN"/>
          </a:p>
        </p:txBody>
      </p:sp>
    </p:spTree>
    <p:extLst>
      <p:ext uri="{BB962C8B-B14F-4D97-AF65-F5344CB8AC3E}">
        <p14:creationId xmlns:p14="http://schemas.microsoft.com/office/powerpoint/2010/main" val="53476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8C351C1-F2DC-4CB2-93C0-8810FCC3C29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5AE36EDE-2DE2-4B7E-97AC-1310B6D17536}" type="slidenum">
              <a:rPr lang="en-US" altLang="zh-CN"/>
              <a:pPr>
                <a:defRPr/>
              </a:pPr>
              <a:t>‹#›</a:t>
            </a:fld>
            <a:endParaRPr lang="en-US" altLang="zh-CN"/>
          </a:p>
        </p:txBody>
      </p:sp>
    </p:spTree>
    <p:extLst>
      <p:ext uri="{BB962C8B-B14F-4D97-AF65-F5344CB8AC3E}">
        <p14:creationId xmlns:p14="http://schemas.microsoft.com/office/powerpoint/2010/main" val="280056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8683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295400"/>
            <a:ext cx="8229600" cy="50292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79593A6B-2F86-4674-B1E3-98573AA73004}"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EDA4E8EE-99AF-4F0B-9F3C-F299DAD7A241}" type="slidenum">
              <a:rPr lang="en-US" altLang="zh-CN"/>
              <a:pPr>
                <a:defRPr/>
              </a:pPr>
              <a:t>‹#›</a:t>
            </a:fld>
            <a:endParaRPr lang="en-US" altLang="zh-CN"/>
          </a:p>
        </p:txBody>
      </p:sp>
    </p:spTree>
    <p:extLst>
      <p:ext uri="{BB962C8B-B14F-4D97-AF65-F5344CB8AC3E}">
        <p14:creationId xmlns:p14="http://schemas.microsoft.com/office/powerpoint/2010/main" val="4156442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1920CC29-DFBC-415A-AD8B-AE450F2E5A0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D6977FD3-5501-4260-941D-A74F93986BC4}" type="slidenum">
              <a:rPr lang="en-US" altLang="zh-CN"/>
              <a:pPr>
                <a:defRPr/>
              </a:pPr>
              <a:t>‹#›</a:t>
            </a:fld>
            <a:endParaRPr lang="en-US" altLang="zh-CN"/>
          </a:p>
        </p:txBody>
      </p:sp>
    </p:spTree>
    <p:extLst>
      <p:ext uri="{BB962C8B-B14F-4D97-AF65-F5344CB8AC3E}">
        <p14:creationId xmlns:p14="http://schemas.microsoft.com/office/powerpoint/2010/main" val="396714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en-US" altLang="zh-CN"/>
              <a:t>    </a:t>
            </a:r>
            <a:fld id="{A05AF02A-6FA2-4A09-9DF8-95A1FF1EE1B0}" type="slidenum">
              <a:rPr lang="en-US" altLang="zh-CN" sz="1200"/>
              <a:pPr>
                <a:defRPr/>
              </a:pPr>
              <a:t>‹#›</a:t>
            </a:fld>
            <a:endParaRPr lang="en-US" altLang="zh-CN" sz="1200"/>
          </a:p>
        </p:txBody>
      </p:sp>
      <p:sp>
        <p:nvSpPr>
          <p:cNvPr id="6" name="Rectangle 6"/>
          <p:cNvSpPr>
            <a:spLocks noGrp="1" noChangeArrowheads="1"/>
          </p:cNvSpPr>
          <p:nvPr>
            <p:ph type="sldNum" sz="quarter" idx="12"/>
          </p:nvPr>
        </p:nvSpPr>
        <p:spPr>
          <a:ln/>
        </p:spPr>
        <p:txBody>
          <a:bodyPr/>
          <a:lstStyle>
            <a:lvl1pPr>
              <a:defRPr/>
            </a:lvl1pPr>
          </a:lstStyle>
          <a:p>
            <a:pPr>
              <a:defRPr/>
            </a:pPr>
            <a:fld id="{7702DD04-CD5E-4D45-AC04-519E25805333}" type="slidenum">
              <a:rPr lang="en-US" altLang="zh-CN"/>
              <a:pPr>
                <a:defRPr/>
              </a:pPr>
              <a:t>‹#›</a:t>
            </a:fld>
            <a:endParaRPr lang="en-US" altLang="zh-CN"/>
          </a:p>
        </p:txBody>
      </p:sp>
    </p:spTree>
    <p:extLst>
      <p:ext uri="{BB962C8B-B14F-4D97-AF65-F5344CB8AC3E}">
        <p14:creationId xmlns:p14="http://schemas.microsoft.com/office/powerpoint/2010/main" val="217212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95400"/>
            <a:ext cx="40386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C765FB75-A8D3-401A-A1B3-8290E087ED74}"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9B7CB70-943F-405C-9DAC-DA308D343D9C}" type="slidenum">
              <a:rPr lang="en-US" altLang="zh-CN"/>
              <a:pPr>
                <a:defRPr/>
              </a:pPr>
              <a:t>‹#›</a:t>
            </a:fld>
            <a:endParaRPr lang="en-US" altLang="zh-CN"/>
          </a:p>
        </p:txBody>
      </p:sp>
    </p:spTree>
    <p:extLst>
      <p:ext uri="{BB962C8B-B14F-4D97-AF65-F5344CB8AC3E}">
        <p14:creationId xmlns:p14="http://schemas.microsoft.com/office/powerpoint/2010/main" val="15757173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en-US" altLang="zh-CN"/>
              <a:t>    </a:t>
            </a:r>
            <a:fld id="{A3471504-0B38-433F-8310-7ABA8B5A004C}" type="slidenum">
              <a:rPr lang="en-US" altLang="zh-CN" sz="1200"/>
              <a:pPr>
                <a:defRPr/>
              </a:pPr>
              <a:t>‹#›</a:t>
            </a:fld>
            <a:endParaRPr lang="en-US" altLang="zh-CN" sz="1200"/>
          </a:p>
        </p:txBody>
      </p:sp>
      <p:sp>
        <p:nvSpPr>
          <p:cNvPr id="9" name="Rectangle 6"/>
          <p:cNvSpPr>
            <a:spLocks noGrp="1" noChangeArrowheads="1"/>
          </p:cNvSpPr>
          <p:nvPr>
            <p:ph type="sldNum" sz="quarter" idx="12"/>
          </p:nvPr>
        </p:nvSpPr>
        <p:spPr>
          <a:ln/>
        </p:spPr>
        <p:txBody>
          <a:bodyPr/>
          <a:lstStyle>
            <a:lvl1pPr>
              <a:defRPr/>
            </a:lvl1pPr>
          </a:lstStyle>
          <a:p>
            <a:pPr>
              <a:defRPr/>
            </a:pPr>
            <a:fld id="{980DC381-6612-4322-B7D0-C868194569E8}" type="slidenum">
              <a:rPr lang="en-US" altLang="zh-CN"/>
              <a:pPr>
                <a:defRPr/>
              </a:pPr>
              <a:t>‹#›</a:t>
            </a:fld>
            <a:endParaRPr lang="en-US" altLang="zh-CN"/>
          </a:p>
        </p:txBody>
      </p:sp>
    </p:spTree>
    <p:extLst>
      <p:ext uri="{BB962C8B-B14F-4D97-AF65-F5344CB8AC3E}">
        <p14:creationId xmlns:p14="http://schemas.microsoft.com/office/powerpoint/2010/main" val="2144221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en-US" altLang="zh-CN"/>
              <a:t>    </a:t>
            </a:r>
            <a:fld id="{0E32E275-449E-4494-A156-66669941A9DF}" type="slidenum">
              <a:rPr lang="en-US" altLang="zh-CN" sz="1200"/>
              <a:pPr>
                <a:defRPr/>
              </a:pPr>
              <a:t>‹#›</a:t>
            </a:fld>
            <a:endParaRPr lang="en-US" altLang="zh-CN" sz="1200"/>
          </a:p>
        </p:txBody>
      </p:sp>
      <p:sp>
        <p:nvSpPr>
          <p:cNvPr id="5" name="Rectangle 6"/>
          <p:cNvSpPr>
            <a:spLocks noGrp="1" noChangeArrowheads="1"/>
          </p:cNvSpPr>
          <p:nvPr>
            <p:ph type="sldNum" sz="quarter" idx="12"/>
          </p:nvPr>
        </p:nvSpPr>
        <p:spPr>
          <a:ln/>
        </p:spPr>
        <p:txBody>
          <a:bodyPr/>
          <a:lstStyle>
            <a:lvl1pPr>
              <a:defRPr/>
            </a:lvl1pPr>
          </a:lstStyle>
          <a:p>
            <a:pPr>
              <a:defRPr/>
            </a:pPr>
            <a:fld id="{62E5CF1A-2CF9-46B5-B721-EC70E4B058BC}" type="slidenum">
              <a:rPr lang="en-US" altLang="zh-CN"/>
              <a:pPr>
                <a:defRPr/>
              </a:pPr>
              <a:t>‹#›</a:t>
            </a:fld>
            <a:endParaRPr lang="en-US" altLang="zh-CN"/>
          </a:p>
        </p:txBody>
      </p:sp>
    </p:spTree>
    <p:extLst>
      <p:ext uri="{BB962C8B-B14F-4D97-AF65-F5344CB8AC3E}">
        <p14:creationId xmlns:p14="http://schemas.microsoft.com/office/powerpoint/2010/main" val="414632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en-US" altLang="zh-CN"/>
              <a:t>    </a:t>
            </a:r>
            <a:fld id="{226026E8-0888-4B13-B995-D34EF4FBB47A}" type="slidenum">
              <a:rPr lang="en-US" altLang="zh-CN" sz="1200"/>
              <a:pPr>
                <a:defRPr/>
              </a:pPr>
              <a:t>‹#›</a:t>
            </a:fld>
            <a:endParaRPr lang="en-US" altLang="zh-CN" sz="1200"/>
          </a:p>
        </p:txBody>
      </p:sp>
      <p:sp>
        <p:nvSpPr>
          <p:cNvPr id="4" name="Rectangle 6"/>
          <p:cNvSpPr>
            <a:spLocks noGrp="1" noChangeArrowheads="1"/>
          </p:cNvSpPr>
          <p:nvPr>
            <p:ph type="sldNum" sz="quarter" idx="12"/>
          </p:nvPr>
        </p:nvSpPr>
        <p:spPr>
          <a:ln/>
        </p:spPr>
        <p:txBody>
          <a:bodyPr/>
          <a:lstStyle>
            <a:lvl1pPr>
              <a:defRPr/>
            </a:lvl1pPr>
          </a:lstStyle>
          <a:p>
            <a:pPr>
              <a:defRPr/>
            </a:pPr>
            <a:fld id="{32D0D8FC-0D3D-4D27-B429-E093D5087571}" type="slidenum">
              <a:rPr lang="en-US" altLang="zh-CN"/>
              <a:pPr>
                <a:defRPr/>
              </a:pPr>
              <a:t>‹#›</a:t>
            </a:fld>
            <a:endParaRPr lang="en-US" altLang="zh-CN"/>
          </a:p>
        </p:txBody>
      </p:sp>
    </p:spTree>
    <p:extLst>
      <p:ext uri="{BB962C8B-B14F-4D97-AF65-F5344CB8AC3E}">
        <p14:creationId xmlns:p14="http://schemas.microsoft.com/office/powerpoint/2010/main" val="33604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B2BB26F3-7927-44DF-9A95-427DBE5E2DA9}"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1FA99764-5398-44C5-BB68-20D120594B18}" type="slidenum">
              <a:rPr lang="en-US" altLang="zh-CN"/>
              <a:pPr>
                <a:defRPr/>
              </a:pPr>
              <a:t>‹#›</a:t>
            </a:fld>
            <a:endParaRPr lang="en-US" altLang="zh-CN"/>
          </a:p>
        </p:txBody>
      </p:sp>
    </p:spTree>
    <p:extLst>
      <p:ext uri="{BB962C8B-B14F-4D97-AF65-F5344CB8AC3E}">
        <p14:creationId xmlns:p14="http://schemas.microsoft.com/office/powerpoint/2010/main" val="4232987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en-US" altLang="zh-CN"/>
              <a:t>    </a:t>
            </a:r>
            <a:fld id="{0F05A0D0-37B6-43A7-93BC-0092856BEDB6}" type="slidenum">
              <a:rPr lang="en-US" altLang="zh-CN" sz="1200"/>
              <a:pPr>
                <a:defRPr/>
              </a:pPr>
              <a:t>‹#›</a:t>
            </a:fld>
            <a:endParaRPr lang="en-US" altLang="zh-CN" sz="1200"/>
          </a:p>
        </p:txBody>
      </p:sp>
      <p:sp>
        <p:nvSpPr>
          <p:cNvPr id="7" name="Rectangle 6"/>
          <p:cNvSpPr>
            <a:spLocks noGrp="1" noChangeArrowheads="1"/>
          </p:cNvSpPr>
          <p:nvPr>
            <p:ph type="sldNum" sz="quarter" idx="12"/>
          </p:nvPr>
        </p:nvSpPr>
        <p:spPr>
          <a:ln/>
        </p:spPr>
        <p:txBody>
          <a:bodyPr/>
          <a:lstStyle>
            <a:lvl1pPr>
              <a:defRPr/>
            </a:lvl1pPr>
          </a:lstStyle>
          <a:p>
            <a:pPr>
              <a:defRPr/>
            </a:pPr>
            <a:fld id="{D45688D8-D4B3-4A59-9296-1CD33821443B}" type="slidenum">
              <a:rPr lang="en-US" altLang="zh-CN"/>
              <a:pPr>
                <a:defRPr/>
              </a:pPr>
              <a:t>‹#›</a:t>
            </a:fld>
            <a:endParaRPr lang="en-US" altLang="zh-CN"/>
          </a:p>
        </p:txBody>
      </p:sp>
    </p:spTree>
    <p:extLst>
      <p:ext uri="{BB962C8B-B14F-4D97-AF65-F5344CB8AC3E}">
        <p14:creationId xmlns:p14="http://schemas.microsoft.com/office/powerpoint/2010/main" val="25703718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2" descr="mymainbackbig"/>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457200" y="1295400"/>
            <a:ext cx="82296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42372" name="Rectangle 4"/>
          <p:cNvSpPr>
            <a:spLocks noGrp="1" noChangeArrowheads="1"/>
          </p:cNvSpPr>
          <p:nvPr>
            <p:ph type="dt" sz="half" idx="2"/>
          </p:nvPr>
        </p:nvSpPr>
        <p:spPr bwMode="auto">
          <a:xfrm>
            <a:off x="457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nSpc>
                <a:spcPct val="100000"/>
              </a:lnSpc>
              <a:spcAft>
                <a:spcPct val="0"/>
              </a:spcAft>
              <a:buClrTx/>
              <a:defRPr kumimoji="0" sz="1200" b="0">
                <a:solidFill>
                  <a:schemeClr val="bg1"/>
                </a:solidFill>
                <a:effectLst/>
                <a:latin typeface="+mn-lt"/>
                <a:ea typeface="+mn-ea"/>
              </a:defRPr>
            </a:lvl1pPr>
          </a:lstStyle>
          <a:p>
            <a:pPr>
              <a:defRPr/>
            </a:pPr>
            <a:endParaRPr lang="en-US" altLang="zh-CN"/>
          </a:p>
        </p:txBody>
      </p:sp>
      <p:sp>
        <p:nvSpPr>
          <p:cNvPr id="442373" name="Rectangle 5"/>
          <p:cNvSpPr>
            <a:spLocks noGrp="1" noChangeArrowheads="1"/>
          </p:cNvSpPr>
          <p:nvPr>
            <p:ph type="ftr" sz="quarter" idx="3"/>
          </p:nvPr>
        </p:nvSpPr>
        <p:spPr bwMode="auto">
          <a:xfrm>
            <a:off x="3124200" y="6537325"/>
            <a:ext cx="2895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lnSpc>
                <a:spcPct val="100000"/>
              </a:lnSpc>
              <a:spcAft>
                <a:spcPct val="0"/>
              </a:spcAft>
              <a:buClrTx/>
              <a:defRPr kumimoji="0" sz="1600" b="0">
                <a:effectLst/>
                <a:latin typeface="楷体_GB2312" pitchFamily="49" charset="-122"/>
              </a:defRPr>
            </a:lvl1pPr>
          </a:lstStyle>
          <a:p>
            <a:pPr>
              <a:defRPr/>
            </a:pPr>
            <a:r>
              <a:rPr lang="en-US" altLang="zh-CN"/>
              <a:t>    </a:t>
            </a:r>
            <a:fld id="{925C6019-7219-4116-A2CF-6E0BA069D6B6}" type="slidenum">
              <a:rPr lang="en-US" altLang="zh-CN" sz="1200"/>
              <a:pPr>
                <a:defRPr/>
              </a:pPr>
              <a:t>‹#›</a:t>
            </a:fld>
            <a:endParaRPr lang="en-US" altLang="zh-CN" sz="1200"/>
          </a:p>
        </p:txBody>
      </p:sp>
      <p:sp>
        <p:nvSpPr>
          <p:cNvPr id="442374" name="Rectangle 6"/>
          <p:cNvSpPr>
            <a:spLocks noGrp="1" noChangeArrowheads="1"/>
          </p:cNvSpPr>
          <p:nvPr>
            <p:ph type="sldNum" sz="quarter" idx="4"/>
          </p:nvPr>
        </p:nvSpPr>
        <p:spPr bwMode="auto">
          <a:xfrm>
            <a:off x="6553200" y="6537325"/>
            <a:ext cx="21336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lnSpc>
                <a:spcPct val="100000"/>
              </a:lnSpc>
              <a:spcAft>
                <a:spcPct val="0"/>
              </a:spcAft>
              <a:buClrTx/>
              <a:defRPr kumimoji="0" sz="1200" b="0">
                <a:solidFill>
                  <a:schemeClr val="bg1"/>
                </a:solidFill>
                <a:effectLst/>
                <a:latin typeface="+mn-lt"/>
                <a:ea typeface="+mn-ea"/>
              </a:defRPr>
            </a:lvl1pPr>
          </a:lstStyle>
          <a:p>
            <a:pPr>
              <a:defRPr/>
            </a:pPr>
            <a:fld id="{4D0B176F-CFC9-4721-BEF0-EEC668429B14}" type="slidenum">
              <a:rPr lang="en-US" altLang="zh-CN"/>
              <a:pPr>
                <a:defRPr/>
              </a:pPr>
              <a:t>‹#›</a:t>
            </a:fld>
            <a:endParaRPr lang="en-US" altLang="zh-CN"/>
          </a:p>
        </p:txBody>
      </p:sp>
      <p:pic>
        <p:nvPicPr>
          <p:cNvPr id="1031" name="Picture 7" descr="artplus_nature_naturalcity42_a"/>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91463" y="5935663"/>
            <a:ext cx="1235075" cy="833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artplus_nature_naturalcity42_b"/>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981950" y="5916613"/>
            <a:ext cx="828675"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artplus_nature_naturalcity42_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161338" y="5608638"/>
            <a:ext cx="43021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descr="artplus_nature_naturalcity42_d"/>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102600" y="5849938"/>
            <a:ext cx="173038" cy="16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5" name="Rectangle 11"/>
          <p:cNvSpPr>
            <a:spLocks noGrp="1" noChangeArrowheads="1"/>
          </p:cNvSpPr>
          <p:nvPr>
            <p:ph type="title"/>
          </p:nvPr>
        </p:nvSpPr>
        <p:spPr bwMode="auto">
          <a:xfrm>
            <a:off x="457200" y="228600"/>
            <a:ext cx="8229600" cy="868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Tree>
  </p:cSld>
  <p:clrMap bg1="lt1" tx1="dk1" bg2="lt2" tx2="dk2" accent1="accent1" accent2="accent2" accent3="accent3" accent4="accent4" accent5="accent5" accent6="accent6" hlink="hlink" folHlink="folHlink"/>
  <p:sldLayoutIdLst>
    <p:sldLayoutId id="2147483707"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Lst>
  <p:timing>
    <p:tnLst>
      <p:par>
        <p:cTn id="1" dur="indefinite" restart="never" nodeType="tmRoot"/>
      </p:par>
    </p:tnLst>
  </p:timing>
  <p:hf sldNum="0" hdr="0" dt="0"/>
  <p:txStyles>
    <p:titleStyle>
      <a:lvl1pPr algn="l" rtl="0" eaLnBrk="0" fontAlgn="base" hangingPunct="0">
        <a:spcBef>
          <a:spcPct val="0"/>
        </a:spcBef>
        <a:spcAft>
          <a:spcPct val="0"/>
        </a:spcAft>
        <a:defRPr sz="4200" b="1" i="1">
          <a:solidFill>
            <a:schemeClr val="tx1"/>
          </a:solidFill>
          <a:latin typeface="+mj-lt"/>
          <a:ea typeface="+mj-ea"/>
          <a:cs typeface="+mj-cs"/>
        </a:defRPr>
      </a:lvl1pPr>
      <a:lvl2pPr algn="l" rtl="0" eaLnBrk="0" fontAlgn="base" hangingPunct="0">
        <a:spcBef>
          <a:spcPct val="0"/>
        </a:spcBef>
        <a:spcAft>
          <a:spcPct val="0"/>
        </a:spcAft>
        <a:defRPr sz="4200" b="1" i="1">
          <a:solidFill>
            <a:schemeClr val="tx1"/>
          </a:solidFill>
          <a:latin typeface="隶书" pitchFamily="49" charset="-122"/>
          <a:ea typeface="宋体" pitchFamily="2" charset="-122"/>
        </a:defRPr>
      </a:lvl2pPr>
      <a:lvl3pPr algn="l" rtl="0" eaLnBrk="0" fontAlgn="base" hangingPunct="0">
        <a:spcBef>
          <a:spcPct val="0"/>
        </a:spcBef>
        <a:spcAft>
          <a:spcPct val="0"/>
        </a:spcAft>
        <a:defRPr sz="4200" b="1" i="1">
          <a:solidFill>
            <a:schemeClr val="tx1"/>
          </a:solidFill>
          <a:latin typeface="隶书" pitchFamily="49" charset="-122"/>
          <a:ea typeface="宋体" pitchFamily="2" charset="-122"/>
        </a:defRPr>
      </a:lvl3pPr>
      <a:lvl4pPr algn="l" rtl="0" eaLnBrk="0" fontAlgn="base" hangingPunct="0">
        <a:spcBef>
          <a:spcPct val="0"/>
        </a:spcBef>
        <a:spcAft>
          <a:spcPct val="0"/>
        </a:spcAft>
        <a:defRPr sz="4200" b="1" i="1">
          <a:solidFill>
            <a:schemeClr val="tx1"/>
          </a:solidFill>
          <a:latin typeface="隶书" pitchFamily="49" charset="-122"/>
          <a:ea typeface="宋体" pitchFamily="2" charset="-122"/>
        </a:defRPr>
      </a:lvl4pPr>
      <a:lvl5pPr algn="l" rtl="0" eaLnBrk="0" fontAlgn="base" hangingPunct="0">
        <a:spcBef>
          <a:spcPct val="0"/>
        </a:spcBef>
        <a:spcAft>
          <a:spcPct val="0"/>
        </a:spcAft>
        <a:defRPr sz="4200" b="1" i="1">
          <a:solidFill>
            <a:schemeClr val="tx1"/>
          </a:solidFill>
          <a:latin typeface="隶书" pitchFamily="49" charset="-122"/>
          <a:ea typeface="宋体" pitchFamily="2" charset="-122"/>
        </a:defRPr>
      </a:lvl5pPr>
      <a:lvl6pPr marL="457200" algn="l" rtl="0" fontAlgn="base">
        <a:spcBef>
          <a:spcPct val="0"/>
        </a:spcBef>
        <a:spcAft>
          <a:spcPct val="0"/>
        </a:spcAft>
        <a:defRPr sz="4200" b="1" i="1">
          <a:solidFill>
            <a:schemeClr val="tx1"/>
          </a:solidFill>
          <a:latin typeface="隶书" pitchFamily="49" charset="-122"/>
          <a:ea typeface="宋体" pitchFamily="2" charset="-122"/>
        </a:defRPr>
      </a:lvl6pPr>
      <a:lvl7pPr marL="914400" algn="l" rtl="0" fontAlgn="base">
        <a:spcBef>
          <a:spcPct val="0"/>
        </a:spcBef>
        <a:spcAft>
          <a:spcPct val="0"/>
        </a:spcAft>
        <a:defRPr sz="4200" b="1" i="1">
          <a:solidFill>
            <a:schemeClr val="tx1"/>
          </a:solidFill>
          <a:latin typeface="隶书" pitchFamily="49" charset="-122"/>
          <a:ea typeface="宋体" pitchFamily="2" charset="-122"/>
        </a:defRPr>
      </a:lvl7pPr>
      <a:lvl8pPr marL="1371600" algn="l" rtl="0" fontAlgn="base">
        <a:spcBef>
          <a:spcPct val="0"/>
        </a:spcBef>
        <a:spcAft>
          <a:spcPct val="0"/>
        </a:spcAft>
        <a:defRPr sz="4200" b="1" i="1">
          <a:solidFill>
            <a:schemeClr val="tx1"/>
          </a:solidFill>
          <a:latin typeface="隶书" pitchFamily="49" charset="-122"/>
          <a:ea typeface="宋体" pitchFamily="2" charset="-122"/>
        </a:defRPr>
      </a:lvl8pPr>
      <a:lvl9pPr marL="1828800" algn="l" rtl="0" fontAlgn="base">
        <a:spcBef>
          <a:spcPct val="0"/>
        </a:spcBef>
        <a:spcAft>
          <a:spcPct val="0"/>
        </a:spcAft>
        <a:defRPr sz="4200" b="1" i="1">
          <a:solidFill>
            <a:schemeClr val="tx1"/>
          </a:solidFill>
          <a:latin typeface="隶书" pitchFamily="49" charset="-122"/>
          <a:ea typeface="宋体" pitchFamily="2" charset="-122"/>
        </a:defRPr>
      </a:lvl9pPr>
    </p:titleStyle>
    <p:bodyStyle>
      <a:lvl1pPr marL="342900" indent="-342900" algn="l" rtl="0" eaLnBrk="0" fontAlgn="base" hangingPunct="0">
        <a:spcBef>
          <a:spcPct val="20000"/>
        </a:spcBef>
        <a:spcAft>
          <a:spcPct val="0"/>
        </a:spcAft>
        <a:buClr>
          <a:schemeClr val="folHlink"/>
        </a:buClr>
        <a:buFont typeface="Wingdings"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2.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png"/><Relationship Id="rId5" Type="http://schemas.openxmlformats.org/officeDocument/2006/relationships/oleObject" Target="../embeddings/oleObject3.bin"/><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5.1.sw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a:xfrm>
            <a:off x="467544" y="260648"/>
            <a:ext cx="8229600" cy="868363"/>
          </a:xfrm>
        </p:spPr>
        <p:txBody>
          <a:bodyPr/>
          <a:lstStyle/>
          <a:p>
            <a:r>
              <a:rPr lang="zh-CN" altLang="en-US" sz="3200" dirty="0" smtClean="0"/>
              <a:t>计算</a:t>
            </a:r>
            <a:r>
              <a:rPr lang="zh-CN" altLang="en-US" sz="3200" dirty="0"/>
              <a:t>机组成</a:t>
            </a:r>
            <a:r>
              <a:rPr lang="zh-CN" altLang="en-US" sz="3200" dirty="0" smtClean="0"/>
              <a:t>原理总复习</a:t>
            </a:r>
          </a:p>
        </p:txBody>
      </p:sp>
      <p:sp>
        <p:nvSpPr>
          <p:cNvPr id="4099" name="内容占位符 2"/>
          <p:cNvSpPr>
            <a:spLocks noGrp="1"/>
          </p:cNvSpPr>
          <p:nvPr>
            <p:ph idx="1"/>
          </p:nvPr>
        </p:nvSpPr>
        <p:spPr/>
        <p:txBody>
          <a:bodyPr/>
          <a:lstStyle/>
          <a:p>
            <a:pPr>
              <a:lnSpc>
                <a:spcPct val="120000"/>
              </a:lnSpc>
            </a:pPr>
            <a:r>
              <a:rPr lang="zh-CN" altLang="en-US" sz="2000" b="1" dirty="0" smtClean="0">
                <a:latin typeface="Times New Roman" pitchFamily="18" charset="0"/>
                <a:ea typeface="楷体" pitchFamily="49" charset="-122"/>
                <a:cs typeface="Times New Roman" pitchFamily="18" charset="0"/>
              </a:rPr>
              <a:t>期末考试试卷题型分布</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en-US" altLang="zh-CN" sz="2000" b="1" dirty="0" smtClean="0">
                <a:latin typeface="Times New Roman" pitchFamily="18" charset="0"/>
                <a:ea typeface="楷体" pitchFamily="49" charset="-122"/>
                <a:cs typeface="Times New Roman" pitchFamily="18" charset="0"/>
              </a:rPr>
              <a:t>1</a:t>
            </a: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latin typeface="Times New Roman" pitchFamily="18" charset="0"/>
                <a:ea typeface="楷体" pitchFamily="49" charset="-122"/>
                <a:cs typeface="Times New Roman" pitchFamily="18" charset="0"/>
              </a:rPr>
              <a:t>单项</a:t>
            </a:r>
            <a:r>
              <a:rPr lang="zh-CN" altLang="en-US" sz="2000" b="1" dirty="0">
                <a:latin typeface="Times New Roman" pitchFamily="18" charset="0"/>
                <a:ea typeface="楷体" pitchFamily="49" charset="-122"/>
                <a:cs typeface="Times New Roman" pitchFamily="18" charset="0"/>
              </a:rPr>
              <a:t>选择题（本大题共</a:t>
            </a:r>
            <a:r>
              <a:rPr lang="en-US" altLang="zh-CN" sz="2000" b="1" dirty="0">
                <a:latin typeface="Times New Roman" pitchFamily="18" charset="0"/>
                <a:ea typeface="楷体" pitchFamily="49" charset="-122"/>
                <a:cs typeface="Times New Roman" pitchFamily="18" charset="0"/>
              </a:rPr>
              <a:t>16</a:t>
            </a:r>
            <a:r>
              <a:rPr lang="zh-CN" altLang="en-US" sz="2000" b="1" dirty="0">
                <a:latin typeface="Times New Roman" pitchFamily="18" charset="0"/>
                <a:ea typeface="楷体" pitchFamily="49" charset="-122"/>
                <a:cs typeface="Times New Roman" pitchFamily="18" charset="0"/>
              </a:rPr>
              <a:t>小题，每小</a:t>
            </a:r>
            <a:r>
              <a:rPr lang="zh-CN" altLang="en-US" sz="2000" b="1" dirty="0" smtClean="0">
                <a:latin typeface="Times New Roman" pitchFamily="18" charset="0"/>
                <a:ea typeface="楷体" pitchFamily="49" charset="-122"/>
                <a:cs typeface="Times New Roman" pitchFamily="18" charset="0"/>
              </a:rPr>
              <a:t>题</a:t>
            </a:r>
            <a:r>
              <a:rPr lang="en-US" altLang="zh-CN" sz="2000" b="1" dirty="0" smtClean="0">
                <a:latin typeface="Times New Roman" pitchFamily="18" charset="0"/>
                <a:ea typeface="楷体" pitchFamily="49" charset="-122"/>
                <a:cs typeface="Times New Roman" pitchFamily="18" charset="0"/>
              </a:rPr>
              <a:t>	1</a:t>
            </a:r>
            <a:r>
              <a:rPr lang="zh-CN" altLang="en-US" sz="2000" b="1" dirty="0" smtClean="0">
                <a:latin typeface="Times New Roman" pitchFamily="18" charset="0"/>
                <a:ea typeface="楷体" pitchFamily="49" charset="-122"/>
                <a:cs typeface="Times New Roman" pitchFamily="18" charset="0"/>
              </a:rPr>
              <a:t>分</a:t>
            </a:r>
            <a:r>
              <a:rPr lang="zh-CN" altLang="en-US"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16</a:t>
            </a:r>
            <a:r>
              <a:rPr lang="zh-CN" altLang="en-US" sz="2000" b="1" dirty="0" smtClean="0">
                <a:latin typeface="Times New Roman" pitchFamily="18" charset="0"/>
                <a:ea typeface="楷体" pitchFamily="49" charset="-122"/>
                <a:cs typeface="Times New Roman" pitchFamily="18" charset="0"/>
              </a:rPr>
              <a:t>分</a:t>
            </a:r>
            <a:r>
              <a:rPr lang="zh-CN" altLang="en-US"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lvl="1">
              <a:lnSpc>
                <a:spcPct val="120000"/>
              </a:lnSpc>
            </a:pPr>
            <a:r>
              <a:rPr lang="en-US" altLang="zh-CN" sz="2000" b="1" dirty="0">
                <a:latin typeface="Times New Roman" pitchFamily="18" charset="0"/>
                <a:ea typeface="楷体" pitchFamily="49" charset="-122"/>
                <a:cs typeface="Times New Roman" pitchFamily="18" charset="0"/>
              </a:rPr>
              <a:t>2.  </a:t>
            </a:r>
            <a:r>
              <a:rPr lang="zh-CN" altLang="zh-CN" sz="2000" b="1" dirty="0">
                <a:latin typeface="Times New Roman" pitchFamily="18" charset="0"/>
                <a:ea typeface="楷体" pitchFamily="49" charset="-122"/>
                <a:cs typeface="Times New Roman" pitchFamily="18" charset="0"/>
              </a:rPr>
              <a:t>填空题（本大题共</a:t>
            </a:r>
            <a:r>
              <a:rPr lang="en-US" altLang="zh-CN" sz="2000" b="1" dirty="0">
                <a:latin typeface="Times New Roman" pitchFamily="18" charset="0"/>
                <a:ea typeface="楷体" pitchFamily="49" charset="-122"/>
                <a:cs typeface="Times New Roman" pitchFamily="18" charset="0"/>
              </a:rPr>
              <a:t>10</a:t>
            </a:r>
            <a:r>
              <a:rPr lang="zh-CN" altLang="zh-CN" sz="2000" b="1" dirty="0">
                <a:latin typeface="Times New Roman" pitchFamily="18" charset="0"/>
                <a:ea typeface="楷体" pitchFamily="49" charset="-122"/>
                <a:cs typeface="Times New Roman" pitchFamily="18" charset="0"/>
              </a:rPr>
              <a:t>空，每空</a:t>
            </a: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分，共</a:t>
            </a:r>
            <a:r>
              <a:rPr lang="en-US" altLang="zh-CN" sz="2000" b="1" dirty="0">
                <a:latin typeface="Times New Roman" pitchFamily="18" charset="0"/>
                <a:ea typeface="楷体" pitchFamily="49" charset="-122"/>
                <a:cs typeface="Times New Roman" pitchFamily="18" charset="0"/>
              </a:rPr>
              <a:t>20</a:t>
            </a:r>
            <a:r>
              <a:rPr lang="zh-CN" altLang="zh-CN" sz="2000" b="1" dirty="0">
                <a:latin typeface="Times New Roman" pitchFamily="18" charset="0"/>
                <a:ea typeface="楷体" pitchFamily="49" charset="-122"/>
                <a:cs typeface="Times New Roman" pitchFamily="18" charset="0"/>
              </a:rPr>
              <a:t>分</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en-US" altLang="zh-CN" sz="2000" b="1" dirty="0">
                <a:latin typeface="Times New Roman" pitchFamily="18" charset="0"/>
                <a:ea typeface="楷体" pitchFamily="49" charset="-122"/>
                <a:cs typeface="Times New Roman" pitchFamily="18" charset="0"/>
              </a:rPr>
              <a:t>3</a:t>
            </a:r>
            <a:r>
              <a:rPr lang="en-US" altLang="zh-CN" sz="2000" b="1" dirty="0" smtClean="0">
                <a:latin typeface="Times New Roman" pitchFamily="18" charset="0"/>
                <a:ea typeface="楷体" pitchFamily="49" charset="-122"/>
                <a:cs typeface="Times New Roman" pitchFamily="18" charset="0"/>
              </a:rPr>
              <a:t>.  </a:t>
            </a:r>
            <a:r>
              <a:rPr lang="zh-CN" altLang="en-US" sz="2000" b="1" dirty="0" smtClean="0">
                <a:latin typeface="Times New Roman" pitchFamily="18" charset="0"/>
                <a:ea typeface="楷体" pitchFamily="49" charset="-122"/>
                <a:cs typeface="Times New Roman" pitchFamily="18" charset="0"/>
              </a:rPr>
              <a:t>应用题</a:t>
            </a:r>
            <a:r>
              <a:rPr lang="zh-CN" altLang="en-US" sz="2000" b="1" dirty="0">
                <a:latin typeface="Times New Roman" pitchFamily="18" charset="0"/>
                <a:ea typeface="楷体" pitchFamily="49" charset="-122"/>
                <a:cs typeface="Times New Roman" pitchFamily="18" charset="0"/>
              </a:rPr>
              <a:t>（本大题</a:t>
            </a:r>
            <a:r>
              <a:rPr lang="zh-CN" altLang="en-US"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3</a:t>
            </a:r>
            <a:r>
              <a:rPr lang="zh-CN" altLang="en-US" sz="2000" b="1" dirty="0" smtClean="0">
                <a:latin typeface="Times New Roman" pitchFamily="18" charset="0"/>
                <a:ea typeface="楷体" pitchFamily="49" charset="-122"/>
                <a:cs typeface="Times New Roman" pitchFamily="18" charset="0"/>
              </a:rPr>
              <a:t>小</a:t>
            </a:r>
            <a:r>
              <a:rPr lang="zh-CN" altLang="en-US" sz="2000" b="1" dirty="0">
                <a:latin typeface="Times New Roman" pitchFamily="18" charset="0"/>
                <a:ea typeface="楷体" pitchFamily="49" charset="-122"/>
                <a:cs typeface="Times New Roman" pitchFamily="18" charset="0"/>
              </a:rPr>
              <a:t>题，每小</a:t>
            </a:r>
            <a:r>
              <a:rPr lang="zh-CN" altLang="en-US" sz="2000" b="1" dirty="0" smtClean="0">
                <a:latin typeface="Times New Roman" pitchFamily="18" charset="0"/>
                <a:ea typeface="楷体" pitchFamily="49" charset="-122"/>
                <a:cs typeface="Times New Roman" pitchFamily="18" charset="0"/>
              </a:rPr>
              <a:t>题</a:t>
            </a:r>
            <a:r>
              <a:rPr lang="en-US" altLang="zh-CN" sz="2000" b="1" dirty="0" smtClean="0">
                <a:latin typeface="Times New Roman" pitchFamily="18" charset="0"/>
                <a:ea typeface="楷体" pitchFamily="49" charset="-122"/>
                <a:cs typeface="Times New Roman" pitchFamily="18" charset="0"/>
              </a:rPr>
              <a:t>8</a:t>
            </a:r>
            <a:r>
              <a:rPr lang="zh-CN" altLang="en-US" sz="2000" b="1" dirty="0" smtClean="0">
                <a:latin typeface="Times New Roman" pitchFamily="18" charset="0"/>
                <a:ea typeface="楷体" pitchFamily="49" charset="-122"/>
                <a:cs typeface="Times New Roman" pitchFamily="18" charset="0"/>
              </a:rPr>
              <a:t>分</a:t>
            </a:r>
            <a:r>
              <a:rPr lang="zh-CN" altLang="en-US"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24</a:t>
            </a:r>
            <a:r>
              <a:rPr lang="zh-CN" altLang="en-US" sz="2000" b="1" dirty="0" smtClean="0">
                <a:latin typeface="Times New Roman" pitchFamily="18" charset="0"/>
                <a:ea typeface="楷体" pitchFamily="49" charset="-122"/>
                <a:cs typeface="Times New Roman" pitchFamily="18" charset="0"/>
              </a:rPr>
              <a:t>分）</a:t>
            </a:r>
            <a:endParaRPr lang="zh-CN" altLang="zh-CN" sz="2000" b="1" dirty="0">
              <a:latin typeface="Times New Roman" pitchFamily="18" charset="0"/>
              <a:ea typeface="楷体" pitchFamily="49" charset="-122"/>
              <a:cs typeface="Times New Roman" pitchFamily="18" charset="0"/>
            </a:endParaRPr>
          </a:p>
          <a:p>
            <a:pPr lvl="1">
              <a:lnSpc>
                <a:spcPct val="120000"/>
              </a:lnSpc>
            </a:pPr>
            <a:r>
              <a:rPr lang="en-US" altLang="zh-CN" sz="2000" b="1" dirty="0" smtClean="0">
                <a:latin typeface="Times New Roman" pitchFamily="18" charset="0"/>
                <a:ea typeface="楷体" pitchFamily="49" charset="-122"/>
                <a:cs typeface="Times New Roman" pitchFamily="18" charset="0"/>
              </a:rPr>
              <a:t>4.  </a:t>
            </a:r>
            <a:r>
              <a:rPr lang="zh-CN" altLang="en-US" sz="2000" b="1" dirty="0" smtClean="0">
                <a:latin typeface="Times New Roman" pitchFamily="18" charset="0"/>
                <a:ea typeface="楷体" pitchFamily="49" charset="-122"/>
                <a:cs typeface="Times New Roman" pitchFamily="18" charset="0"/>
              </a:rPr>
              <a:t>简答</a:t>
            </a:r>
            <a:r>
              <a:rPr lang="zh-CN" altLang="zh-CN" sz="2000" b="1" dirty="0" smtClean="0">
                <a:latin typeface="Times New Roman" pitchFamily="18" charset="0"/>
                <a:ea typeface="楷体" pitchFamily="49" charset="-122"/>
                <a:cs typeface="Times New Roman" pitchFamily="18" charset="0"/>
              </a:rPr>
              <a:t>题</a:t>
            </a:r>
            <a:r>
              <a:rPr lang="zh-CN" altLang="zh-CN" sz="2000" b="1" dirty="0">
                <a:latin typeface="Times New Roman" pitchFamily="18" charset="0"/>
                <a:ea typeface="楷体" pitchFamily="49" charset="-122"/>
                <a:cs typeface="Times New Roman" pitchFamily="18" charset="0"/>
              </a:rPr>
              <a:t>（本大题</a:t>
            </a:r>
            <a:r>
              <a:rPr lang="zh-CN" altLang="zh-CN"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3</a:t>
            </a:r>
            <a:r>
              <a:rPr lang="zh-CN" altLang="zh-CN" sz="2000" b="1" dirty="0" smtClean="0">
                <a:latin typeface="Times New Roman" pitchFamily="18" charset="0"/>
                <a:ea typeface="楷体" pitchFamily="49" charset="-122"/>
                <a:cs typeface="Times New Roman" pitchFamily="18" charset="0"/>
              </a:rPr>
              <a:t>小</a:t>
            </a:r>
            <a:r>
              <a:rPr lang="zh-CN" altLang="zh-CN" sz="2000" b="1" dirty="0">
                <a:latin typeface="Times New Roman" pitchFamily="18" charset="0"/>
                <a:ea typeface="楷体" pitchFamily="49" charset="-122"/>
                <a:cs typeface="Times New Roman" pitchFamily="18" charset="0"/>
              </a:rPr>
              <a:t>题，每小</a:t>
            </a:r>
            <a:r>
              <a:rPr lang="zh-CN" altLang="zh-CN" sz="2000" b="1" dirty="0" smtClean="0">
                <a:latin typeface="Times New Roman" pitchFamily="18" charset="0"/>
                <a:ea typeface="楷体" pitchFamily="49" charset="-122"/>
                <a:cs typeface="Times New Roman" pitchFamily="18" charset="0"/>
              </a:rPr>
              <a:t>题</a:t>
            </a:r>
            <a:r>
              <a:rPr lang="en-US" altLang="zh-CN" sz="2000" b="1" dirty="0" smtClean="0">
                <a:latin typeface="Times New Roman" pitchFamily="18" charset="0"/>
                <a:ea typeface="楷体" pitchFamily="49" charset="-122"/>
                <a:cs typeface="Times New Roman" pitchFamily="18" charset="0"/>
              </a:rPr>
              <a:t>8</a:t>
            </a:r>
            <a:r>
              <a:rPr lang="zh-CN" altLang="zh-CN" sz="2000" b="1" dirty="0" smtClean="0">
                <a:latin typeface="Times New Roman" pitchFamily="18" charset="0"/>
                <a:ea typeface="楷体" pitchFamily="49" charset="-122"/>
                <a:cs typeface="Times New Roman" pitchFamily="18" charset="0"/>
              </a:rPr>
              <a:t>分</a:t>
            </a:r>
            <a:r>
              <a:rPr lang="zh-CN" altLang="zh-CN" sz="2000" b="1" dirty="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24</a:t>
            </a:r>
            <a:r>
              <a:rPr lang="zh-CN" altLang="zh-CN" sz="2000" b="1" dirty="0" smtClean="0">
                <a:latin typeface="Times New Roman" pitchFamily="18" charset="0"/>
                <a:ea typeface="楷体" pitchFamily="49" charset="-122"/>
                <a:cs typeface="Times New Roman" pitchFamily="18" charset="0"/>
              </a:rPr>
              <a:t>分）</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en-US" altLang="zh-CN" sz="2000" b="1" dirty="0" smtClean="0">
                <a:latin typeface="Times New Roman" pitchFamily="18" charset="0"/>
                <a:ea typeface="楷体" pitchFamily="49" charset="-122"/>
                <a:cs typeface="Times New Roman" pitchFamily="18" charset="0"/>
              </a:rPr>
              <a:t>5.  </a:t>
            </a:r>
            <a:r>
              <a:rPr lang="zh-CN" altLang="en-US" sz="2000" b="1" dirty="0">
                <a:latin typeface="Times New Roman" pitchFamily="18" charset="0"/>
                <a:ea typeface="楷体" pitchFamily="49" charset="-122"/>
                <a:cs typeface="Times New Roman" pitchFamily="18" charset="0"/>
              </a:rPr>
              <a:t>名词解释题（本大题</a:t>
            </a:r>
            <a:r>
              <a:rPr lang="zh-CN" altLang="en-US" sz="2000" b="1" dirty="0" smtClean="0">
                <a:latin typeface="Times New Roman" pitchFamily="18" charset="0"/>
                <a:ea typeface="楷体" pitchFamily="49" charset="-122"/>
                <a:cs typeface="Times New Roman" pitchFamily="18" charset="0"/>
              </a:rPr>
              <a:t>共</a:t>
            </a:r>
            <a:r>
              <a:rPr lang="en-US" altLang="zh-CN" sz="2000" b="1" dirty="0" smtClean="0">
                <a:latin typeface="Times New Roman" pitchFamily="18" charset="0"/>
                <a:ea typeface="楷体" pitchFamily="49" charset="-122"/>
                <a:cs typeface="Times New Roman" pitchFamily="18" charset="0"/>
              </a:rPr>
              <a:t>4</a:t>
            </a:r>
            <a:r>
              <a:rPr lang="zh-CN" altLang="en-US" sz="2000" b="1" dirty="0" smtClean="0">
                <a:latin typeface="Times New Roman" pitchFamily="18" charset="0"/>
                <a:ea typeface="楷体" pitchFamily="49" charset="-122"/>
                <a:cs typeface="Times New Roman" pitchFamily="18" charset="0"/>
              </a:rPr>
              <a:t>小</a:t>
            </a:r>
            <a:r>
              <a:rPr lang="zh-CN" altLang="en-US" sz="2000" b="1" dirty="0">
                <a:latin typeface="Times New Roman" pitchFamily="18" charset="0"/>
                <a:ea typeface="楷体" pitchFamily="49" charset="-122"/>
                <a:cs typeface="Times New Roman" pitchFamily="18" charset="0"/>
              </a:rPr>
              <a:t>题，每小题</a:t>
            </a:r>
            <a:r>
              <a:rPr lang="en-US" altLang="zh-CN" sz="2000" b="1" dirty="0">
                <a:latin typeface="Times New Roman" pitchFamily="18" charset="0"/>
                <a:ea typeface="楷体" pitchFamily="49" charset="-122"/>
                <a:cs typeface="Times New Roman" pitchFamily="18" charset="0"/>
              </a:rPr>
              <a:t>4</a:t>
            </a:r>
            <a:r>
              <a:rPr lang="zh-CN" altLang="en-US" sz="2000" b="1" dirty="0">
                <a:latin typeface="Times New Roman" pitchFamily="18" charset="0"/>
                <a:ea typeface="楷体" pitchFamily="49" charset="-122"/>
                <a:cs typeface="Times New Roman" pitchFamily="18" charset="0"/>
              </a:rPr>
              <a:t>分，共</a:t>
            </a:r>
            <a:r>
              <a:rPr lang="en-US" altLang="zh-CN" sz="2000" b="1" dirty="0" smtClean="0">
                <a:latin typeface="Times New Roman" pitchFamily="18" charset="0"/>
                <a:ea typeface="楷体" pitchFamily="49" charset="-122"/>
                <a:cs typeface="Times New Roman" pitchFamily="18" charset="0"/>
              </a:rPr>
              <a:t>16</a:t>
            </a:r>
            <a:r>
              <a:rPr lang="zh-CN" altLang="en-US" sz="2000" b="1" dirty="0" smtClean="0">
                <a:latin typeface="Times New Roman" pitchFamily="18" charset="0"/>
                <a:ea typeface="楷体" pitchFamily="49" charset="-122"/>
                <a:cs typeface="Times New Roman" pitchFamily="18" charset="0"/>
              </a:rPr>
              <a:t>分）</a:t>
            </a:r>
            <a:endParaRPr lang="en-US" altLang="zh-CN" sz="2000" b="1" dirty="0" smtClean="0">
              <a:latin typeface="Times New Roman" pitchFamily="18" charset="0"/>
              <a:ea typeface="楷体" pitchFamily="49" charset="-122"/>
              <a:cs typeface="Times New Roman" pitchFamily="18" charset="0"/>
            </a:endParaRPr>
          </a:p>
          <a:p>
            <a:pPr>
              <a:lnSpc>
                <a:spcPct val="120000"/>
              </a:lnSpc>
            </a:pPr>
            <a:r>
              <a:rPr lang="zh-CN" altLang="en-US" sz="2000" b="1" dirty="0">
                <a:latin typeface="Times New Roman" pitchFamily="18" charset="0"/>
                <a:ea typeface="楷体" pitchFamily="49" charset="-122"/>
                <a:cs typeface="Times New Roman" pitchFamily="18" charset="0"/>
              </a:rPr>
              <a:t>注意</a:t>
            </a:r>
            <a:r>
              <a:rPr lang="zh-CN" altLang="en-US" sz="2000" b="1" dirty="0" smtClean="0">
                <a:latin typeface="Times New Roman" pitchFamily="18" charset="0"/>
                <a:ea typeface="楷体" pitchFamily="49" charset="-122"/>
                <a:cs typeface="Times New Roman" pitchFamily="18" charset="0"/>
              </a:rPr>
              <a:t>事项</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zh-CN" altLang="en-US" sz="2000" b="1" dirty="0">
                <a:latin typeface="Times New Roman" pitchFamily="18" charset="0"/>
                <a:ea typeface="楷体" pitchFamily="49" charset="-122"/>
                <a:cs typeface="Times New Roman" pitchFamily="18" charset="0"/>
              </a:rPr>
              <a:t>认真答案，仔细检查，防止粗心大意造成丢分</a:t>
            </a:r>
          </a:p>
          <a:p>
            <a:pPr lvl="1">
              <a:lnSpc>
                <a:spcPct val="120000"/>
              </a:lnSpc>
            </a:pPr>
            <a:r>
              <a:rPr lang="zh-CN" altLang="en-US" sz="2000" b="1" dirty="0" smtClean="0">
                <a:latin typeface="Times New Roman" pitchFamily="18" charset="0"/>
                <a:ea typeface="楷体" pitchFamily="49" charset="-122"/>
                <a:cs typeface="Times New Roman" pitchFamily="18" charset="0"/>
              </a:rPr>
              <a:t>单项选择题需要将</a:t>
            </a:r>
            <a:r>
              <a:rPr lang="zh-CN" altLang="en-US" sz="2000" b="1" dirty="0">
                <a:latin typeface="Times New Roman" pitchFamily="18" charset="0"/>
                <a:ea typeface="楷体" pitchFamily="49" charset="-122"/>
                <a:cs typeface="Times New Roman" pitchFamily="18" charset="0"/>
              </a:rPr>
              <a:t>所选答案填写</a:t>
            </a:r>
            <a:r>
              <a:rPr lang="zh-CN" altLang="en-US" sz="2000" b="1" dirty="0" smtClean="0">
                <a:latin typeface="Times New Roman" pitchFamily="18" charset="0"/>
                <a:ea typeface="楷体" pitchFamily="49" charset="-122"/>
                <a:cs typeface="Times New Roman" pitchFamily="18" charset="0"/>
              </a:rPr>
              <a:t>在</a:t>
            </a:r>
            <a:r>
              <a:rPr lang="zh-CN" altLang="en-US" sz="2000" b="1" dirty="0" smtClean="0">
                <a:solidFill>
                  <a:srgbClr val="FF0000"/>
                </a:solidFill>
                <a:latin typeface="Times New Roman" pitchFamily="18" charset="0"/>
                <a:ea typeface="楷体" pitchFamily="49" charset="-122"/>
                <a:cs typeface="Times New Roman" pitchFamily="18" charset="0"/>
              </a:rPr>
              <a:t>相应的表格</a:t>
            </a:r>
            <a:r>
              <a:rPr lang="zh-CN" altLang="en-US" sz="2000" b="1" dirty="0" smtClean="0">
                <a:latin typeface="Times New Roman" pitchFamily="18" charset="0"/>
                <a:ea typeface="楷体" pitchFamily="49" charset="-122"/>
                <a:cs typeface="Times New Roman" pitchFamily="18" charset="0"/>
              </a:rPr>
              <a:t>中</a:t>
            </a:r>
            <a:endParaRPr lang="en-US" altLang="zh-CN" sz="2000" b="1" dirty="0" smtClean="0">
              <a:latin typeface="Times New Roman" pitchFamily="18" charset="0"/>
              <a:ea typeface="楷体" pitchFamily="49" charset="-122"/>
              <a:cs typeface="Times New Roman" pitchFamily="18" charset="0"/>
            </a:endParaRPr>
          </a:p>
          <a:p>
            <a:pPr lvl="1">
              <a:lnSpc>
                <a:spcPct val="120000"/>
              </a:lnSpc>
            </a:pPr>
            <a:r>
              <a:rPr lang="zh-CN" altLang="en-US" sz="2000" b="1" dirty="0" smtClean="0">
                <a:latin typeface="Times New Roman" pitchFamily="18" charset="0"/>
                <a:ea typeface="楷体" pitchFamily="49" charset="-122"/>
                <a:cs typeface="Times New Roman" pitchFamily="18" charset="0"/>
              </a:rPr>
              <a:t>闭卷</a:t>
            </a:r>
            <a:r>
              <a:rPr lang="zh-CN" altLang="en-US" sz="2000" b="1" dirty="0">
                <a:latin typeface="Times New Roman" pitchFamily="18" charset="0"/>
                <a:ea typeface="楷体" pitchFamily="49" charset="-122"/>
                <a:cs typeface="Times New Roman" pitchFamily="18" charset="0"/>
              </a:rPr>
              <a:t>考试 </a:t>
            </a:r>
            <a:r>
              <a:rPr lang="en-US" altLang="zh-CN" sz="2000" b="1" dirty="0">
                <a:latin typeface="Times New Roman" pitchFamily="18" charset="0"/>
                <a:ea typeface="楷体" pitchFamily="49" charset="-122"/>
                <a:cs typeface="Times New Roman" pitchFamily="18" charset="0"/>
              </a:rPr>
              <a:t>120</a:t>
            </a:r>
            <a:r>
              <a:rPr lang="zh-CN" altLang="en-US" sz="2000" b="1" dirty="0" smtClean="0">
                <a:latin typeface="Times New Roman" pitchFamily="18" charset="0"/>
                <a:ea typeface="楷体" pitchFamily="49" charset="-122"/>
                <a:cs typeface="Times New Roman" pitchFamily="18" charset="0"/>
              </a:rPr>
              <a:t>分钟，要求开</a:t>
            </a:r>
            <a:r>
              <a:rPr lang="zh-CN" altLang="en-US" sz="2000" b="1" dirty="0">
                <a:latin typeface="Times New Roman" pitchFamily="18" charset="0"/>
                <a:ea typeface="楷体" pitchFamily="49" charset="-122"/>
                <a:cs typeface="Times New Roman" pitchFamily="18" charset="0"/>
              </a:rPr>
              <a:t>考</a:t>
            </a:r>
            <a:r>
              <a:rPr lang="en-US" altLang="zh-CN" sz="2000" b="1" dirty="0">
                <a:solidFill>
                  <a:srgbClr val="FF0000"/>
                </a:solidFill>
                <a:latin typeface="Times New Roman" pitchFamily="18" charset="0"/>
                <a:ea typeface="楷体" pitchFamily="49" charset="-122"/>
                <a:cs typeface="Times New Roman" pitchFamily="18" charset="0"/>
              </a:rPr>
              <a:t>60</a:t>
            </a:r>
            <a:r>
              <a:rPr lang="zh-CN" altLang="en-US" sz="2000" b="1" dirty="0">
                <a:solidFill>
                  <a:srgbClr val="FF0000"/>
                </a:solidFill>
                <a:latin typeface="Times New Roman" pitchFamily="18" charset="0"/>
                <a:ea typeface="楷体" pitchFamily="49" charset="-122"/>
                <a:cs typeface="Times New Roman" pitchFamily="18" charset="0"/>
              </a:rPr>
              <a:t>分钟</a:t>
            </a:r>
            <a:r>
              <a:rPr lang="zh-CN" altLang="en-US" sz="2000" b="1" dirty="0">
                <a:latin typeface="Times New Roman" pitchFamily="18" charset="0"/>
                <a:ea typeface="楷体" pitchFamily="49" charset="-122"/>
                <a:cs typeface="Times New Roman" pitchFamily="18" charset="0"/>
              </a:rPr>
              <a:t>后才允许</a:t>
            </a:r>
            <a:r>
              <a:rPr lang="zh-CN" altLang="en-US" sz="2000" b="1" dirty="0" smtClean="0">
                <a:latin typeface="Times New Roman" pitchFamily="18" charset="0"/>
                <a:ea typeface="楷体" pitchFamily="49" charset="-122"/>
                <a:cs typeface="Times New Roman" pitchFamily="18" charset="0"/>
              </a:rPr>
              <a:t>交卷</a:t>
            </a:r>
            <a:endParaRPr lang="zh-CN" altLang="en-US" sz="2000" b="1" dirty="0">
              <a:latin typeface="Times New Roman" pitchFamily="18" charset="0"/>
              <a:ea typeface="楷体" pitchFamily="49" charset="-122"/>
              <a:cs typeface="Times New Roman" pitchFamily="18" charset="0"/>
            </a:endParaRPr>
          </a:p>
          <a:p>
            <a:pPr>
              <a:lnSpc>
                <a:spcPct val="120000"/>
              </a:lnSpc>
            </a:pPr>
            <a:endParaRPr lang="zh-CN" altLang="en-US" sz="2400" b="1" dirty="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1</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第三章 系统总线</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总线</a:t>
            </a:r>
            <a:r>
              <a:rPr lang="zh-CN" altLang="en-US" sz="2000" b="1" dirty="0" smtClean="0">
                <a:latin typeface="Times New Roman" pitchFamily="18" charset="0"/>
                <a:ea typeface="楷体" pitchFamily="49" charset="-122"/>
                <a:cs typeface="Times New Roman" pitchFamily="18" charset="0"/>
              </a:rPr>
              <a:t>宽度：数据总线</a:t>
            </a:r>
            <a:r>
              <a:rPr lang="zh-CN" altLang="en-US" sz="2000" b="1" dirty="0">
                <a:latin typeface="Times New Roman" pitchFamily="18" charset="0"/>
                <a:ea typeface="楷体" pitchFamily="49" charset="-122"/>
                <a:cs typeface="Times New Roman" pitchFamily="18" charset="0"/>
              </a:rPr>
              <a:t>的根</a:t>
            </a:r>
            <a:r>
              <a:rPr lang="zh-CN" altLang="en-US" sz="2000" b="1" dirty="0" smtClean="0">
                <a:latin typeface="Times New Roman" pitchFamily="18" charset="0"/>
                <a:ea typeface="楷体" pitchFamily="49" charset="-122"/>
                <a:cs typeface="Times New Roman" pitchFamily="18" charset="0"/>
              </a:rPr>
              <a:t>数</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总线时钟频率：总线工作的时钟频率，即单位时间内发出的脉冲数</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总线带宽：通常</a:t>
            </a:r>
            <a:r>
              <a:rPr lang="zh-CN" altLang="en-US" sz="2000" b="1" dirty="0">
                <a:latin typeface="Times New Roman" pitchFamily="18" charset="0"/>
                <a:ea typeface="楷体" pitchFamily="49" charset="-122"/>
                <a:cs typeface="Times New Roman" pitchFamily="18" charset="0"/>
              </a:rPr>
              <a:t>指总线所能达到的最高数据传输率，单位是</a:t>
            </a:r>
            <a:r>
              <a:rPr lang="en-US" altLang="zh-CN" sz="2000" b="1" dirty="0" smtClean="0">
                <a:latin typeface="Times New Roman" pitchFamily="18" charset="0"/>
                <a:ea typeface="楷体" pitchFamily="49" charset="-122"/>
                <a:cs typeface="Times New Roman" pitchFamily="18" charset="0"/>
              </a:rPr>
              <a:t>BPS</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每秒传送字节数）</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计算公式：</a:t>
            </a:r>
            <a:r>
              <a:rPr lang="en-US" altLang="zh-CN" sz="2000" b="1" dirty="0" err="1" smtClean="0">
                <a:latin typeface="Times New Roman" pitchFamily="18" charset="0"/>
                <a:ea typeface="楷体" pitchFamily="49" charset="-122"/>
                <a:cs typeface="Times New Roman" pitchFamily="18" charset="0"/>
              </a:rPr>
              <a:t>Dr</a:t>
            </a: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D×f</a:t>
            </a:r>
            <a:r>
              <a:rPr lang="en-US" altLang="zh-CN" sz="2000" b="1" dirty="0" smtClean="0">
                <a:latin typeface="Times New Roman" pitchFamily="18" charset="0"/>
                <a:ea typeface="楷体" pitchFamily="49" charset="-122"/>
                <a:cs typeface="Times New Roman" pitchFamily="18" charset="0"/>
              </a:rPr>
              <a:t>/N</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a:t>
            </a:r>
            <a:r>
              <a:rPr lang="zh-CN" altLang="en-US" sz="2000" b="1" dirty="0" smtClean="0">
                <a:latin typeface="Times New Roman" pitchFamily="18" charset="0"/>
                <a:ea typeface="楷体" pitchFamily="49" charset="-122"/>
                <a:cs typeface="Times New Roman" pitchFamily="18" charset="0"/>
              </a:rPr>
              <a:t>：数据</a:t>
            </a:r>
            <a:r>
              <a:rPr lang="zh-CN" altLang="en-US" sz="2000" b="1" dirty="0">
                <a:latin typeface="Times New Roman" pitchFamily="18" charset="0"/>
                <a:ea typeface="楷体" pitchFamily="49" charset="-122"/>
                <a:cs typeface="Times New Roman" pitchFamily="18" charset="0"/>
              </a:rPr>
              <a:t>宽度；</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f</a:t>
            </a:r>
            <a:r>
              <a:rPr lang="zh-CN" altLang="en-US" sz="2000" b="1" dirty="0" smtClean="0">
                <a:latin typeface="Times New Roman" pitchFamily="18" charset="0"/>
                <a:ea typeface="楷体" pitchFamily="49" charset="-122"/>
                <a:cs typeface="Times New Roman" pitchFamily="18" charset="0"/>
              </a:rPr>
              <a:t>：总线</a:t>
            </a:r>
            <a:r>
              <a:rPr lang="zh-CN" altLang="en-US" sz="2000" b="1" dirty="0">
                <a:latin typeface="Times New Roman" pitchFamily="18" charset="0"/>
                <a:ea typeface="楷体" pitchFamily="49" charset="-122"/>
                <a:cs typeface="Times New Roman" pitchFamily="18" charset="0"/>
              </a:rPr>
              <a:t>时钟频率；</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N</a:t>
            </a:r>
            <a:r>
              <a:rPr lang="zh-CN" altLang="en-US" sz="2000" b="1" dirty="0" smtClean="0">
                <a:latin typeface="Times New Roman" pitchFamily="18" charset="0"/>
                <a:ea typeface="楷体" pitchFamily="49" charset="-122"/>
                <a:cs typeface="Times New Roman" pitchFamily="18" charset="0"/>
              </a:rPr>
              <a:t>：完成</a:t>
            </a:r>
            <a:r>
              <a:rPr lang="zh-CN" altLang="en-US" sz="2000" b="1" dirty="0">
                <a:latin typeface="Times New Roman" pitchFamily="18" charset="0"/>
                <a:ea typeface="楷体" pitchFamily="49" charset="-122"/>
                <a:cs typeface="Times New Roman" pitchFamily="18" charset="0"/>
              </a:rPr>
              <a:t>一次数据传送所需的时钟周期数</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某</a:t>
            </a:r>
            <a:r>
              <a:rPr lang="zh-CN" altLang="en-US" sz="2000" b="1" dirty="0">
                <a:latin typeface="Times New Roman" pitchFamily="18" charset="0"/>
                <a:ea typeface="楷体" pitchFamily="49" charset="-122"/>
                <a:cs typeface="Times New Roman" pitchFamily="18" charset="0"/>
              </a:rPr>
              <a:t>总线在一个总线周期中并行传送</a:t>
            </a:r>
            <a:r>
              <a:rPr lang="en-US" altLang="zh-CN" sz="2000" b="1" dirty="0">
                <a:latin typeface="Times New Roman" pitchFamily="18" charset="0"/>
                <a:ea typeface="楷体" pitchFamily="49" charset="-122"/>
                <a:cs typeface="Times New Roman" pitchFamily="18" charset="0"/>
              </a:rPr>
              <a:t>4</a:t>
            </a:r>
            <a:r>
              <a:rPr lang="zh-CN" altLang="en-US" sz="2000" b="1" dirty="0">
                <a:latin typeface="Times New Roman" pitchFamily="18" charset="0"/>
                <a:ea typeface="楷体" pitchFamily="49" charset="-122"/>
                <a:cs typeface="Times New Roman" pitchFamily="18" charset="0"/>
              </a:rPr>
              <a:t>个字节的数据，假设一个总线周期等于一个总线时钟周期，总线时钟频率为</a:t>
            </a:r>
            <a:r>
              <a:rPr lang="en-US" altLang="zh-CN" sz="2000" b="1" dirty="0">
                <a:latin typeface="Times New Roman" pitchFamily="18" charset="0"/>
                <a:ea typeface="楷体" pitchFamily="49" charset="-122"/>
                <a:cs typeface="Times New Roman" pitchFamily="18" charset="0"/>
              </a:rPr>
              <a:t>33MHz</a:t>
            </a:r>
            <a:r>
              <a:rPr lang="zh-CN" altLang="en-US" sz="2000" b="1" dirty="0">
                <a:latin typeface="Times New Roman" pitchFamily="18" charset="0"/>
                <a:ea typeface="楷体" pitchFamily="49" charset="-122"/>
                <a:cs typeface="Times New Roman" pitchFamily="18" charset="0"/>
              </a:rPr>
              <a:t>，则总线带宽</a:t>
            </a:r>
            <a:r>
              <a:rPr lang="en-US" altLang="zh-CN" sz="2000" b="1" dirty="0" err="1">
                <a:latin typeface="Times New Roman" pitchFamily="18" charset="0"/>
                <a:ea typeface="楷体" pitchFamily="49" charset="-122"/>
                <a:cs typeface="Times New Roman" pitchFamily="18" charset="0"/>
                <a:sym typeface="Wingdings" pitchFamily="2" charset="2"/>
              </a:rPr>
              <a:t>Dr</a:t>
            </a:r>
            <a:r>
              <a:rPr lang="en-US" altLang="zh-CN" sz="2000" b="1" dirty="0">
                <a:latin typeface="Times New Roman" pitchFamily="18" charset="0"/>
                <a:ea typeface="楷体" pitchFamily="49" charset="-122"/>
                <a:cs typeface="Times New Roman" pitchFamily="18" charset="0"/>
                <a:sym typeface="Wingdings" pitchFamily="2" charset="2"/>
              </a:rPr>
              <a:t>=</a:t>
            </a:r>
            <a:r>
              <a:rPr lang="en-US" altLang="zh-CN" sz="2000" b="1" dirty="0" err="1">
                <a:latin typeface="Times New Roman" pitchFamily="18" charset="0"/>
                <a:ea typeface="楷体" pitchFamily="49" charset="-122"/>
                <a:cs typeface="Times New Roman" pitchFamily="18" charset="0"/>
                <a:sym typeface="Wingdings" pitchFamily="2" charset="2"/>
              </a:rPr>
              <a:t>D</a:t>
            </a:r>
            <a:r>
              <a:rPr lang="en-US" altLang="zh-CN" sz="2000" b="1" dirty="0" err="1">
                <a:latin typeface="Times New Roman" pitchFamily="18" charset="0"/>
                <a:ea typeface="楷体" pitchFamily="49" charset="-122"/>
                <a:cs typeface="Times New Roman" pitchFamily="18" charset="0"/>
                <a:sym typeface="Symbol" pitchFamily="18" charset="2"/>
              </a:rPr>
              <a:t></a:t>
            </a:r>
            <a:r>
              <a:rPr lang="en-US" altLang="zh-CN" sz="2000" b="1" dirty="0" err="1" smtClean="0">
                <a:latin typeface="Times New Roman" pitchFamily="18" charset="0"/>
                <a:ea typeface="楷体" pitchFamily="49" charset="-122"/>
                <a:cs typeface="Times New Roman" pitchFamily="18" charset="0"/>
                <a:sym typeface="Symbol" pitchFamily="18" charset="2"/>
              </a:rPr>
              <a:t>f</a:t>
            </a:r>
            <a:r>
              <a:rPr lang="en-US" altLang="zh-CN" sz="2000" b="1" dirty="0" smtClean="0">
                <a:latin typeface="Times New Roman" pitchFamily="18" charset="0"/>
                <a:ea typeface="楷体" pitchFamily="49" charset="-122"/>
                <a:cs typeface="Times New Roman" pitchFamily="18" charset="0"/>
                <a:sym typeface="Symbol" pitchFamily="18" charset="2"/>
              </a:rPr>
              <a:t>/N</a:t>
            </a:r>
            <a:r>
              <a:rPr lang="en-US" altLang="zh-CN" sz="2000" b="1" dirty="0" smtClean="0">
                <a:latin typeface="Times New Roman" pitchFamily="18" charset="0"/>
                <a:ea typeface="楷体" pitchFamily="49" charset="-122"/>
                <a:cs typeface="Times New Roman" pitchFamily="18" charset="0"/>
                <a:sym typeface="Wingdings" pitchFamily="2" charset="2"/>
              </a:rPr>
              <a:t> </a:t>
            </a:r>
            <a:r>
              <a:rPr lang="en-US" altLang="zh-CN" sz="2000" b="1" dirty="0">
                <a:latin typeface="Times New Roman" pitchFamily="18" charset="0"/>
                <a:ea typeface="楷体" pitchFamily="49" charset="-122"/>
                <a:cs typeface="Times New Roman" pitchFamily="18" charset="0"/>
                <a:sym typeface="Wingdings" pitchFamily="2" charset="2"/>
              </a:rPr>
              <a:t>=</a:t>
            </a:r>
            <a:r>
              <a:rPr lang="en-US" altLang="zh-CN" sz="2000" b="1" dirty="0" smtClean="0">
                <a:latin typeface="Times New Roman" pitchFamily="18" charset="0"/>
                <a:ea typeface="楷体" pitchFamily="49" charset="-122"/>
                <a:cs typeface="Times New Roman" pitchFamily="18" charset="0"/>
                <a:sym typeface="Wingdings" pitchFamily="2" charset="2"/>
              </a:rPr>
              <a:t>4B</a:t>
            </a:r>
            <a:r>
              <a:rPr lang="en-US" altLang="zh-CN" sz="2000" b="1" dirty="0" smtClean="0">
                <a:latin typeface="Times New Roman" pitchFamily="18" charset="0"/>
                <a:ea typeface="楷体" pitchFamily="49" charset="-122"/>
                <a:cs typeface="Times New Roman" pitchFamily="18" charset="0"/>
                <a:sym typeface="Symbol" pitchFamily="18" charset="2"/>
              </a:rPr>
              <a:t>33MHz =132MBPS</a:t>
            </a:r>
            <a:endParaRPr lang="zh-CN" altLang="en-US" sz="2000" dirty="0">
              <a:latin typeface="Times New Roman" pitchFamily="18" charset="0"/>
              <a:cs typeface="Times New Roman"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10</a:t>
            </a:fld>
            <a:endParaRPr lang="en-US" altLang="zh-CN" sz="1200"/>
          </a:p>
        </p:txBody>
      </p:sp>
    </p:spTree>
    <p:extLst>
      <p:ext uri="{BB962C8B-B14F-4D97-AF65-F5344CB8AC3E}">
        <p14:creationId xmlns:p14="http://schemas.microsoft.com/office/powerpoint/2010/main" val="35329695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第三章 系统总线</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楷体" pitchFamily="49" charset="-122"/>
                <a:ea typeface="楷体" pitchFamily="49" charset="-122"/>
              </a:rPr>
              <a:t>流行的总线标准</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ISA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EISA</a:t>
            </a:r>
            <a:r>
              <a:rPr lang="zh-CN" altLang="en-US" sz="2000" b="1" dirty="0" smtClean="0">
                <a:latin typeface="楷体" pitchFamily="49" charset="-122"/>
                <a:ea typeface="楷体" pitchFamily="49" charset="-122"/>
              </a:rPr>
              <a:t>总线：扩展工业标准体系结构总线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VESA</a:t>
            </a:r>
            <a:r>
              <a:rPr lang="zh-CN" altLang="en-US" sz="2000" b="1" dirty="0" smtClean="0">
                <a:latin typeface="楷体" pitchFamily="49" charset="-122"/>
                <a:ea typeface="楷体" pitchFamily="49" charset="-122"/>
              </a:rPr>
              <a:t>总线：</a:t>
            </a:r>
            <a:r>
              <a:rPr lang="zh-CN" altLang="en-US" sz="2000" b="1" dirty="0">
                <a:latin typeface="楷体" pitchFamily="49" charset="-122"/>
                <a:ea typeface="楷体" pitchFamily="49" charset="-122"/>
              </a:rPr>
              <a:t>视频电子标准</a:t>
            </a:r>
            <a:r>
              <a:rPr lang="zh-CN" altLang="en-US" sz="2000" b="1" dirty="0" smtClean="0">
                <a:latin typeface="楷体" pitchFamily="49" charset="-122"/>
                <a:ea typeface="楷体" pitchFamily="49" charset="-122"/>
              </a:rPr>
              <a:t>协会</a:t>
            </a:r>
            <a:r>
              <a:rPr lang="zh-CN" altLang="en-US" sz="2000" b="1" dirty="0">
                <a:latin typeface="楷体" pitchFamily="49" charset="-122"/>
                <a:ea typeface="楷体" pitchFamily="49" charset="-122"/>
              </a:rPr>
              <a:t>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PCI</a:t>
            </a:r>
            <a:r>
              <a:rPr lang="zh-CN" altLang="en-US" sz="2000" b="1" dirty="0" smtClean="0">
                <a:latin typeface="楷体" pitchFamily="49" charset="-122"/>
                <a:ea typeface="楷体" pitchFamily="49" charset="-122"/>
              </a:rPr>
              <a:t>总线：外围设备互连总线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AGP</a:t>
            </a:r>
            <a:r>
              <a:rPr lang="zh-CN" altLang="en-US" sz="2000" b="1" dirty="0">
                <a:latin typeface="楷体" pitchFamily="49" charset="-122"/>
                <a:ea typeface="楷体" pitchFamily="49" charset="-122"/>
              </a:rPr>
              <a:t>总线：加速图形</a:t>
            </a:r>
            <a:r>
              <a:rPr lang="zh-CN" altLang="en-US" sz="2000" b="1" dirty="0" smtClean="0">
                <a:latin typeface="楷体" pitchFamily="49" charset="-122"/>
                <a:ea typeface="楷体" pitchFamily="49" charset="-122"/>
              </a:rPr>
              <a:t>端口总线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RS232</a:t>
            </a:r>
            <a:r>
              <a:rPr lang="zh-CN" altLang="en-US" sz="2000" b="1" dirty="0" smtClean="0">
                <a:latin typeface="楷体" pitchFamily="49" charset="-122"/>
                <a:ea typeface="楷体" pitchFamily="49" charset="-122"/>
              </a:rPr>
              <a:t>总线：串行通信总线</a:t>
            </a:r>
            <a:endParaRPr lang="en-US" altLang="zh-CN" sz="2000" b="1" dirty="0">
              <a:latin typeface="楷体" pitchFamily="49" charset="-122"/>
              <a:ea typeface="楷体" pitchFamily="49" charset="-122"/>
            </a:endParaRPr>
          </a:p>
          <a:p>
            <a:pPr lvl="1">
              <a:lnSpc>
                <a:spcPct val="125000"/>
              </a:lnSpc>
              <a:spcBef>
                <a:spcPts val="600"/>
              </a:spcBef>
            </a:pPr>
            <a:r>
              <a:rPr lang="en-US" altLang="zh-CN" sz="2000" b="1" dirty="0">
                <a:latin typeface="楷体" pitchFamily="49" charset="-122"/>
                <a:ea typeface="楷体" pitchFamily="49" charset="-122"/>
              </a:rPr>
              <a:t>USB</a:t>
            </a:r>
            <a:r>
              <a:rPr lang="zh-CN" altLang="en-US" sz="2000" b="1" dirty="0">
                <a:latin typeface="楷体" pitchFamily="49" charset="-122"/>
                <a:ea typeface="楷体" pitchFamily="49" charset="-122"/>
              </a:rPr>
              <a:t>总线：通用串行总线</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11</a:t>
            </a:fld>
            <a:endParaRPr lang="en-US" altLang="zh-CN" sz="1200"/>
          </a:p>
        </p:txBody>
      </p:sp>
    </p:spTree>
    <p:extLst>
      <p:ext uri="{BB962C8B-B14F-4D97-AF65-F5344CB8AC3E}">
        <p14:creationId xmlns:p14="http://schemas.microsoft.com/office/powerpoint/2010/main" val="180765022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E2177DD-3184-4F09-B9FC-F1829069D5D8}" type="slidenum">
              <a:rPr lang="en-US" altLang="zh-CN" sz="1200" smtClean="0">
                <a:latin typeface="楷体_GB2312" pitchFamily="49" charset="-122"/>
                <a:ea typeface="楷体_GB2312" pitchFamily="49" charset="-122"/>
              </a:rPr>
              <a:pPr eaLnBrk="1" hangingPunct="1">
                <a:spcBef>
                  <a:spcPct val="0"/>
                </a:spcBef>
                <a:buClrTx/>
                <a:buFontTx/>
                <a:buNone/>
              </a:pPr>
              <a:t>12</a:t>
            </a:fld>
            <a:endParaRPr lang="en-US" altLang="zh-CN" sz="1200" smtClean="0">
              <a:latin typeface="楷体_GB2312" pitchFamily="49" charset="-122"/>
              <a:ea typeface="楷体_GB2312" pitchFamily="49" charset="-122"/>
            </a:endParaRPr>
          </a:p>
        </p:txBody>
      </p:sp>
      <p:sp>
        <p:nvSpPr>
          <p:cNvPr id="19459" name="Rectangle 2"/>
          <p:cNvSpPr>
            <a:spLocks noGrp="1" noChangeArrowheads="1"/>
          </p:cNvSpPr>
          <p:nvPr>
            <p:ph type="title"/>
          </p:nvPr>
        </p:nvSpPr>
        <p:spPr/>
        <p:txBody>
          <a:bodyPr/>
          <a:lstStyle/>
          <a:p>
            <a:pPr eaLnBrk="1" hangingPunct="1"/>
            <a:r>
              <a:rPr lang="zh-CN" altLang="en-US" sz="3200" smtClean="0"/>
              <a:t>第四章 存储器</a:t>
            </a:r>
          </a:p>
        </p:txBody>
      </p:sp>
      <p:sp>
        <p:nvSpPr>
          <p:cNvPr id="19460" name="Rectangle 3"/>
          <p:cNvSpPr>
            <a:spLocks noGrp="1" noChangeArrowheads="1"/>
          </p:cNvSpPr>
          <p:nvPr>
            <p:ph type="body" idx="1"/>
          </p:nvPr>
        </p:nvSpPr>
        <p:spPr>
          <a:xfrm>
            <a:off x="468313" y="1268413"/>
            <a:ext cx="8229600" cy="5029200"/>
          </a:xfrm>
        </p:spPr>
        <p:txBody>
          <a:bodyPr/>
          <a:lstStyle/>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RAM</a:t>
            </a:r>
            <a:r>
              <a:rPr lang="zh-CN" altLang="en-US" sz="2000" b="1" dirty="0" smtClean="0">
                <a:latin typeface="Times New Roman" pitchFamily="18" charset="0"/>
                <a:ea typeface="楷体" pitchFamily="49" charset="-122"/>
                <a:cs typeface="Times New Roman" pitchFamily="18" charset="0"/>
              </a:rPr>
              <a:t>：随机访问存储器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在程序执行过程中既可读出也可写入，而且存取时间与存储单元所在位置无关，但是保存的信息在掉电后会丢失。 </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ROM</a:t>
            </a:r>
            <a:r>
              <a:rPr lang="zh-CN" altLang="en-US" sz="2000" b="1" dirty="0" smtClean="0">
                <a:latin typeface="Times New Roman" pitchFamily="18" charset="0"/>
                <a:ea typeface="楷体" pitchFamily="49" charset="-122"/>
                <a:cs typeface="Times New Roman" pitchFamily="18" charset="0"/>
              </a:rPr>
              <a:t>：只读存储器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只能对其存储的内容读出，而不能对其写入的只读存储器，信息在掉电后不会丢失。</a:t>
            </a: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SRAM</a:t>
            </a:r>
            <a:r>
              <a:rPr lang="zh-CN" altLang="en-US" sz="2000" b="1" dirty="0" smtClean="0">
                <a:latin typeface="Times New Roman" pitchFamily="18" charset="0"/>
                <a:ea typeface="楷体" pitchFamily="49" charset="-122"/>
                <a:cs typeface="Times New Roman" pitchFamily="18" charset="0"/>
              </a:rPr>
              <a:t>：静态</a:t>
            </a:r>
            <a:r>
              <a:rPr lang="en-US" altLang="zh-CN" sz="2000" b="1" dirty="0" smtClean="0">
                <a:latin typeface="Times New Roman" pitchFamily="18" charset="0"/>
                <a:ea typeface="楷体" pitchFamily="49" charset="-122"/>
                <a:cs typeface="Times New Roman" pitchFamily="18" charset="0"/>
              </a:rPr>
              <a:t>RAM</a:t>
            </a: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a:t>
            </a:r>
            <a:r>
              <a:rPr lang="zh-CN" altLang="en-US" sz="2000" b="1" dirty="0">
                <a:latin typeface="Times New Roman" pitchFamily="18" charset="0"/>
                <a:ea typeface="楷体" pitchFamily="49" charset="-122"/>
                <a:cs typeface="Times New Roman" pitchFamily="18" charset="0"/>
              </a:rPr>
              <a:t>双稳态触发器来保存信息，只要不断电，信息不会丢失，存取速度快，集成度低，容量小，价格高，常用作</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a:p>
            <a:pPr eaLnBrk="1" hangingPunct="1">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smtClean="0">
                <a:latin typeface="Times New Roman" pitchFamily="18" charset="0"/>
                <a:ea typeface="楷体" pitchFamily="49" charset="-122"/>
                <a:cs typeface="Times New Roman" pitchFamily="18" charset="0"/>
              </a:rPr>
              <a:t>：动态</a:t>
            </a:r>
            <a:r>
              <a:rPr lang="en-US" altLang="zh-CN" sz="2000" b="1" dirty="0" smtClean="0">
                <a:latin typeface="Times New Roman" pitchFamily="18" charset="0"/>
                <a:ea typeface="楷体" pitchFamily="49" charset="-122"/>
                <a:cs typeface="Times New Roman" pitchFamily="18" charset="0"/>
              </a:rPr>
              <a:t>RAM</a:t>
            </a:r>
          </a:p>
          <a:p>
            <a:pPr lvl="1" eaLnBrk="1" hangingPunct="1">
              <a:lnSpc>
                <a:spcPct val="125000"/>
              </a:lnSpc>
              <a:spcBef>
                <a:spcPts val="0"/>
              </a:spcBef>
            </a:pPr>
            <a:r>
              <a:rPr lang="zh-CN" altLang="en-US" sz="2000" b="1" dirty="0" smtClean="0">
                <a:latin typeface="Times New Roman" pitchFamily="18" charset="0"/>
                <a:ea typeface="楷体" pitchFamily="49" charset="-122"/>
                <a:cs typeface="Times New Roman" pitchFamily="18" charset="0"/>
              </a:rPr>
              <a:t>利用电容</a:t>
            </a:r>
            <a:r>
              <a:rPr lang="zh-CN" altLang="en-US" sz="2000" b="1" dirty="0">
                <a:latin typeface="Times New Roman" pitchFamily="18" charset="0"/>
                <a:ea typeface="楷体" pitchFamily="49" charset="-122"/>
                <a:cs typeface="Times New Roman" pitchFamily="18" charset="0"/>
              </a:rPr>
              <a:t>存储</a:t>
            </a:r>
            <a:r>
              <a:rPr lang="zh-CN" altLang="en-US" sz="2000" b="1" dirty="0" smtClean="0">
                <a:latin typeface="Times New Roman" pitchFamily="18" charset="0"/>
                <a:ea typeface="楷体" pitchFamily="49" charset="-122"/>
                <a:cs typeface="Times New Roman" pitchFamily="18" charset="0"/>
              </a:rPr>
              <a:t>电荷原理来</a:t>
            </a:r>
            <a:r>
              <a:rPr lang="zh-CN" altLang="en-US" sz="2000" b="1" dirty="0">
                <a:latin typeface="Times New Roman" pitchFamily="18" charset="0"/>
                <a:ea typeface="楷体" pitchFamily="49" charset="-122"/>
                <a:cs typeface="Times New Roman" pitchFamily="18" charset="0"/>
              </a:rPr>
              <a:t>保存信息，使用时需要不断给电容充电才能使信息保持，存取速度慢，集成度高，容量大，价格低，常用作内存条。</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5A7C720C-147C-456A-9137-AB2DEB9CB9DF}" type="slidenum">
              <a:rPr lang="en-US" altLang="zh-CN" sz="1200" smtClean="0">
                <a:latin typeface="楷体_GB2312" pitchFamily="49" charset="-122"/>
                <a:ea typeface="楷体_GB2312" pitchFamily="49" charset="-122"/>
              </a:rPr>
              <a:pPr eaLnBrk="1" hangingPunct="1">
                <a:spcBef>
                  <a:spcPct val="0"/>
                </a:spcBef>
                <a:buClrTx/>
                <a:buFontTx/>
                <a:buNone/>
              </a:pPr>
              <a:t>13</a:t>
            </a:fld>
            <a:endParaRPr lang="en-US" altLang="zh-CN" sz="1200" smtClean="0">
              <a:latin typeface="楷体_GB2312" pitchFamily="49" charset="-122"/>
              <a:ea typeface="楷体_GB2312" pitchFamily="49" charset="-122"/>
            </a:endParaRPr>
          </a:p>
        </p:txBody>
      </p:sp>
      <p:sp>
        <p:nvSpPr>
          <p:cNvPr id="23555" name="Rectangle 2"/>
          <p:cNvSpPr>
            <a:spLocks noGrp="1" noChangeArrowheads="1"/>
          </p:cNvSpPr>
          <p:nvPr>
            <p:ph type="title"/>
          </p:nvPr>
        </p:nvSpPr>
        <p:spPr/>
        <p:txBody>
          <a:bodyPr/>
          <a:lstStyle/>
          <a:p>
            <a:pPr eaLnBrk="1" hangingPunct="1"/>
            <a:r>
              <a:rPr lang="zh-CN" altLang="en-US" sz="3200" smtClean="0"/>
              <a:t>第四章 存储器</a:t>
            </a:r>
          </a:p>
        </p:txBody>
      </p:sp>
      <p:sp>
        <p:nvSpPr>
          <p:cNvPr id="23556" name="Rectangle 3"/>
          <p:cNvSpPr>
            <a:spLocks noGrp="1" noChangeArrowheads="1"/>
          </p:cNvSpPr>
          <p:nvPr>
            <p:ph type="body" idx="1"/>
          </p:nvPr>
        </p:nvSpPr>
        <p:spPr>
          <a:xfrm>
            <a:off x="468313" y="1268413"/>
            <a:ext cx="5111750" cy="5029200"/>
          </a:xfrm>
        </p:spPr>
        <p:txBody>
          <a:bodyPr/>
          <a:lstStyle/>
          <a:p>
            <a:pPr eaLnBrk="1" hangingPunct="1">
              <a:lnSpc>
                <a:spcPct val="125000"/>
              </a:lnSpc>
              <a:spcBef>
                <a:spcPts val="0"/>
              </a:spcBef>
            </a:pPr>
            <a:r>
              <a:rPr lang="zh-CN" altLang="en-US" sz="2000" b="1" smtClean="0">
                <a:latin typeface="楷体" pitchFamily="49" charset="-122"/>
                <a:ea typeface="楷体" pitchFamily="49" charset="-122"/>
              </a:rPr>
              <a:t>单管</a:t>
            </a:r>
            <a:r>
              <a:rPr lang="en-US" altLang="zh-CN" sz="2000" b="1" smtClean="0">
                <a:latin typeface="楷体" pitchFamily="49" charset="-122"/>
                <a:ea typeface="楷体" pitchFamily="49" charset="-122"/>
              </a:rPr>
              <a:t>DRAM</a:t>
            </a:r>
            <a:r>
              <a:rPr lang="zh-CN" altLang="en-US" sz="2000" b="1" smtClean="0">
                <a:latin typeface="楷体" pitchFamily="49" charset="-122"/>
                <a:ea typeface="楷体" pitchFamily="49" charset="-122"/>
              </a:rPr>
              <a:t>存储单元原理：</a:t>
            </a:r>
          </a:p>
          <a:p>
            <a:pPr eaLnBrk="1" hangingPunct="1">
              <a:lnSpc>
                <a:spcPct val="125000"/>
              </a:lnSpc>
              <a:spcBef>
                <a:spcPts val="0"/>
              </a:spcBef>
            </a:pPr>
            <a:r>
              <a:rPr lang="zh-CN" altLang="en-US" sz="2000" b="1" smtClean="0">
                <a:latin typeface="楷体" pitchFamily="49" charset="-122"/>
                <a:ea typeface="楷体" pitchFamily="49" charset="-122"/>
              </a:rPr>
              <a:t>读出时，字线上的高电平使</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导通，若电容</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上有电荷，经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管在数据线上产生电流，可视为读出“</a:t>
            </a:r>
            <a:r>
              <a:rPr lang="en-US" altLang="zh-CN" sz="2000" b="1" smtClean="0">
                <a:latin typeface="楷体" pitchFamily="49" charset="-122"/>
                <a:ea typeface="楷体" pitchFamily="49" charset="-122"/>
              </a:rPr>
              <a:t>1”</a:t>
            </a:r>
            <a:r>
              <a:rPr lang="zh-CN" altLang="en-US" sz="2000" b="1" smtClean="0">
                <a:latin typeface="楷体" pitchFamily="49" charset="-122"/>
                <a:ea typeface="楷体" pitchFamily="49" charset="-122"/>
              </a:rPr>
              <a:t>。若</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无电荷，则数据线上无电流，可视为读出“</a:t>
            </a:r>
            <a:r>
              <a:rPr lang="en-US" altLang="zh-CN" sz="2000" b="1" smtClean="0">
                <a:latin typeface="楷体" pitchFamily="49" charset="-122"/>
                <a:ea typeface="楷体" pitchFamily="49" charset="-122"/>
              </a:rPr>
              <a:t>0”</a:t>
            </a:r>
            <a:r>
              <a:rPr lang="zh-CN" altLang="en-US" sz="2000" b="1" smtClean="0">
                <a:latin typeface="楷体" pitchFamily="49" charset="-122"/>
                <a:ea typeface="楷体" pitchFamily="49" charset="-122"/>
              </a:rPr>
              <a:t>。读操作结束时， </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的电荷已泄放完毕，故是破坏性读出，必须再生。</a:t>
            </a:r>
          </a:p>
          <a:p>
            <a:pPr eaLnBrk="1" hangingPunct="1">
              <a:lnSpc>
                <a:spcPct val="125000"/>
              </a:lnSpc>
              <a:spcBef>
                <a:spcPts val="0"/>
              </a:spcBef>
            </a:pPr>
            <a:r>
              <a:rPr lang="zh-CN" altLang="en-US" sz="2000" b="1" smtClean="0">
                <a:latin typeface="楷体" pitchFamily="49" charset="-122"/>
                <a:ea typeface="楷体" pitchFamily="49" charset="-122"/>
              </a:rPr>
              <a:t>写入时，字线为高电平使</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导通，若数据线上为高电平，则经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管对</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充电，使其存“</a:t>
            </a:r>
            <a:r>
              <a:rPr lang="en-US" altLang="zh-CN" sz="2000" b="1" smtClean="0">
                <a:latin typeface="楷体" pitchFamily="49" charset="-122"/>
                <a:ea typeface="楷体" pitchFamily="49" charset="-122"/>
              </a:rPr>
              <a:t>1”</a:t>
            </a:r>
            <a:r>
              <a:rPr lang="zh-CN" altLang="en-US" sz="2000" b="1" smtClean="0">
                <a:latin typeface="楷体" pitchFamily="49" charset="-122"/>
                <a:ea typeface="楷体" pitchFamily="49" charset="-122"/>
              </a:rPr>
              <a:t>；若数据线为低电平，则</a:t>
            </a:r>
            <a:r>
              <a:rPr lang="en-US" altLang="zh-CN" sz="2000" b="1" smtClean="0">
                <a:latin typeface="楷体" pitchFamily="49" charset="-122"/>
                <a:ea typeface="楷体" pitchFamily="49" charset="-122"/>
              </a:rPr>
              <a:t>Cs</a:t>
            </a:r>
            <a:r>
              <a:rPr lang="zh-CN" altLang="en-US" sz="2000" b="1" smtClean="0">
                <a:latin typeface="楷体" pitchFamily="49" charset="-122"/>
                <a:ea typeface="楷体" pitchFamily="49" charset="-122"/>
              </a:rPr>
              <a:t>经</a:t>
            </a:r>
            <a:r>
              <a:rPr lang="en-US" altLang="zh-CN" sz="2000" b="1" smtClean="0">
                <a:latin typeface="楷体" pitchFamily="49" charset="-122"/>
                <a:ea typeface="楷体" pitchFamily="49" charset="-122"/>
              </a:rPr>
              <a:t>T</a:t>
            </a:r>
            <a:r>
              <a:rPr lang="zh-CN" altLang="en-US" sz="2000" b="1" smtClean="0">
                <a:latin typeface="楷体" pitchFamily="49" charset="-122"/>
                <a:ea typeface="楷体" pitchFamily="49" charset="-122"/>
              </a:rPr>
              <a:t>放电，使其无电荷而存“</a:t>
            </a:r>
            <a:r>
              <a:rPr lang="en-US" altLang="zh-CN" sz="2000" b="1" smtClean="0">
                <a:latin typeface="楷体" pitchFamily="49" charset="-122"/>
                <a:ea typeface="楷体" pitchFamily="49" charset="-122"/>
              </a:rPr>
              <a:t>0” </a:t>
            </a:r>
          </a:p>
        </p:txBody>
      </p:sp>
      <p:pic>
        <p:nvPicPr>
          <p:cNvPr id="2355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844675"/>
            <a:ext cx="2736850" cy="25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634324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sz="3200" smtClean="0"/>
              <a:t>第四章 存储器</a:t>
            </a:r>
          </a:p>
        </p:txBody>
      </p:sp>
      <p:sp>
        <p:nvSpPr>
          <p:cNvPr id="2560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存储芯片的引脚封装</a:t>
            </a:r>
            <a:endParaRPr lang="en-US" altLang="zh-CN" sz="2000" b="1" dirty="0" smtClean="0">
              <a:latin typeface="楷体" pitchFamily="49" charset="-122"/>
              <a:ea typeface="楷体" pitchFamily="49" charset="-122"/>
            </a:endParaRPr>
          </a:p>
          <a:p>
            <a:pPr>
              <a:lnSpc>
                <a:spcPct val="125000"/>
              </a:lnSpc>
              <a:spcBef>
                <a:spcPts val="600"/>
              </a:spcBef>
            </a:pPr>
            <a:r>
              <a:rPr lang="zh-CN" altLang="en-US" sz="2000" b="1" dirty="0" smtClean="0">
                <a:latin typeface="楷体" pitchFamily="49" charset="-122"/>
                <a:ea typeface="楷体" pitchFamily="49" charset="-122"/>
              </a:rPr>
              <a:t>注意</a:t>
            </a:r>
            <a:r>
              <a:rPr lang="en-US" altLang="zh-CN" sz="2000" b="1" dirty="0" smtClean="0">
                <a:latin typeface="楷体" pitchFamily="49" charset="-122"/>
                <a:ea typeface="楷体" pitchFamily="49" charset="-122"/>
              </a:rPr>
              <a:t>DRAM</a:t>
            </a:r>
            <a:r>
              <a:rPr lang="zh-CN" altLang="zh-CN" sz="2000" b="1" dirty="0" smtClean="0">
                <a:latin typeface="楷体" pitchFamily="49" charset="-122"/>
                <a:ea typeface="楷体" pitchFamily="49" charset="-122"/>
              </a:rPr>
              <a:t>芯片采用行列地址分时复用，地址线引脚只引出了一半</a:t>
            </a:r>
            <a:r>
              <a:rPr lang="zh-CN" altLang="en-US" sz="2000" b="1" dirty="0" smtClean="0">
                <a:latin typeface="楷体" pitchFamily="49" charset="-122"/>
                <a:ea typeface="楷体" pitchFamily="49" charset="-122"/>
              </a:rPr>
              <a:t>，没有片选信号。</a:t>
            </a:r>
          </a:p>
          <a:p>
            <a:endParaRPr lang="zh-CN" altLang="en-US" dirty="0" smtClean="0"/>
          </a:p>
        </p:txBody>
      </p:sp>
      <p:sp>
        <p:nvSpPr>
          <p:cNvPr id="25604"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DF84AD10-C5B8-43C5-8448-DA80220D920E}" type="slidenum">
              <a:rPr kumimoji="0" lang="en-US" altLang="zh-CN" sz="1200" b="0" smtClean="0">
                <a:latin typeface="楷体_GB2312" pitchFamily="49" charset="-122"/>
              </a:rPr>
              <a:pPr eaLnBrk="1" hangingPunct="1"/>
              <a:t>14</a:t>
            </a:fld>
            <a:endParaRPr kumimoji="0" lang="en-US" altLang="zh-CN" sz="1200" b="0" smtClean="0">
              <a:latin typeface="楷体_GB2312" pitchFamily="49" charset="-122"/>
            </a:endParaRPr>
          </a:p>
        </p:txBody>
      </p:sp>
      <p:graphicFrame>
        <p:nvGraphicFramePr>
          <p:cNvPr id="25605" name="对象 4"/>
          <p:cNvGraphicFramePr>
            <a:graphicFrameLocks noChangeAspect="1"/>
          </p:cNvGraphicFramePr>
          <p:nvPr>
            <p:extLst>
              <p:ext uri="{D42A27DB-BD31-4B8C-83A1-F6EECF244321}">
                <p14:modId xmlns:p14="http://schemas.microsoft.com/office/powerpoint/2010/main" val="1191228170"/>
              </p:ext>
            </p:extLst>
          </p:nvPr>
        </p:nvGraphicFramePr>
        <p:xfrm>
          <a:off x="899592" y="2708920"/>
          <a:ext cx="7421468" cy="2160240"/>
        </p:xfrm>
        <a:graphic>
          <a:graphicData uri="http://schemas.openxmlformats.org/presentationml/2006/ole">
            <mc:AlternateContent xmlns:mc="http://schemas.openxmlformats.org/markup-compatibility/2006">
              <mc:Choice xmlns:v="urn:schemas-microsoft-com:vml" Requires="v">
                <p:oleObj spid="_x0000_s90220" name="Visio" r:id="rId3" imgW="5908731" imgH="1718909" progId="Visio.Drawing.11">
                  <p:embed/>
                </p:oleObj>
              </mc:Choice>
              <mc:Fallback>
                <p:oleObj name="Visio" r:id="rId3" imgW="5908731" imgH="1718909"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708920"/>
                        <a:ext cx="7421468" cy="2160240"/>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23480785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0"/>
              </a:spcBef>
            </a:pP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：是为了解决</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和主存的速度匹配，提高访存速度的一种存储器，它设在主存与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间，起缓冲作用。一般由</a:t>
            </a:r>
            <a:r>
              <a:rPr lang="en-US" altLang="zh-CN" sz="2000" b="1" dirty="0">
                <a:latin typeface="Times New Roman" pitchFamily="18" charset="0"/>
                <a:ea typeface="楷体" pitchFamily="49" charset="-122"/>
                <a:cs typeface="Times New Roman" pitchFamily="18" charset="0"/>
              </a:rPr>
              <a:t>SRAM</a:t>
            </a:r>
            <a:r>
              <a:rPr lang="zh-CN" altLang="en-US" sz="2000" b="1" dirty="0">
                <a:latin typeface="Times New Roman" pitchFamily="18" charset="0"/>
                <a:ea typeface="楷体" pitchFamily="49" charset="-122"/>
                <a:cs typeface="Times New Roman" pitchFamily="18" charset="0"/>
              </a:rPr>
              <a:t>构成</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0"/>
              </a:spcBef>
            </a:pPr>
            <a:r>
              <a:rPr lang="en-US" altLang="zh-CN" sz="2000" b="1" dirty="0" smtClean="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刷新：</a:t>
            </a:r>
            <a:r>
              <a:rPr lang="en-US" altLang="zh-CN" sz="2000" b="1" dirty="0">
                <a:latin typeface="Times New Roman" pitchFamily="18" charset="0"/>
                <a:ea typeface="楷体" pitchFamily="49" charset="-122"/>
                <a:cs typeface="Times New Roman" pitchFamily="18" charset="0"/>
              </a:rPr>
              <a:t>DRAM</a:t>
            </a:r>
            <a:r>
              <a:rPr lang="zh-CN" altLang="en-US" sz="2000" b="1" dirty="0">
                <a:latin typeface="Times New Roman" pitchFamily="18" charset="0"/>
                <a:ea typeface="楷体" pitchFamily="49" charset="-122"/>
                <a:cs typeface="Times New Roman" pitchFamily="18" charset="0"/>
              </a:rPr>
              <a:t>是靠电容存储电荷原理存储信息，电容</a:t>
            </a:r>
            <a:r>
              <a:rPr lang="zh-CN" altLang="en-US" sz="2000" b="1" dirty="0" smtClean="0">
                <a:latin typeface="Times New Roman" pitchFamily="18" charset="0"/>
                <a:ea typeface="楷体" pitchFamily="49" charset="-122"/>
                <a:cs typeface="Times New Roman" pitchFamily="18" charset="0"/>
              </a:rPr>
              <a:t>上电荷</a:t>
            </a:r>
            <a:r>
              <a:rPr lang="zh-CN" altLang="en-US" sz="2000" b="1" dirty="0">
                <a:latin typeface="Times New Roman" pitchFamily="18" charset="0"/>
                <a:ea typeface="楷体" pitchFamily="49" charset="-122"/>
                <a:cs typeface="Times New Roman" pitchFamily="18" charset="0"/>
              </a:rPr>
              <a:t>要放电，造成信息丢失。为了维持所存信息，在一定</a:t>
            </a:r>
            <a:r>
              <a:rPr lang="zh-CN" altLang="en-US" sz="2000" b="1" dirty="0" smtClean="0">
                <a:latin typeface="Times New Roman" pitchFamily="18" charset="0"/>
                <a:ea typeface="楷体" pitchFamily="49" charset="-122"/>
                <a:cs typeface="Times New Roman" pitchFamily="18" charset="0"/>
              </a:rPr>
              <a:t>时间</a:t>
            </a:r>
            <a:r>
              <a:rPr lang="en-US" altLang="zh-CN" sz="2000" b="1" dirty="0" smtClean="0">
                <a:latin typeface="Times New Roman" pitchFamily="18" charset="0"/>
                <a:ea typeface="楷体" pitchFamily="49" charset="-122"/>
                <a:cs typeface="Times New Roman" pitchFamily="18" charset="0"/>
              </a:rPr>
              <a:t>(2ms)</a:t>
            </a:r>
            <a:r>
              <a:rPr lang="zh-CN" altLang="en-US" sz="2000" b="1" dirty="0" smtClean="0">
                <a:latin typeface="Times New Roman" pitchFamily="18" charset="0"/>
                <a:ea typeface="楷体" pitchFamily="49" charset="-122"/>
                <a:cs typeface="Times New Roman" pitchFamily="18" charset="0"/>
              </a:rPr>
              <a:t>内</a:t>
            </a:r>
            <a:r>
              <a:rPr lang="zh-CN" altLang="en-US" sz="2000" b="1" dirty="0">
                <a:latin typeface="Times New Roman" pitchFamily="18" charset="0"/>
                <a:ea typeface="楷体" pitchFamily="49" charset="-122"/>
                <a:cs typeface="Times New Roman" pitchFamily="18" charset="0"/>
              </a:rPr>
              <a:t>，需要将所存信息读出再重新</a:t>
            </a:r>
            <a:r>
              <a:rPr lang="zh-CN" altLang="en-US" sz="2000" b="1" dirty="0" smtClean="0">
                <a:latin typeface="Times New Roman" pitchFamily="18" charset="0"/>
                <a:ea typeface="楷体" pitchFamily="49" charset="-122"/>
                <a:cs typeface="Times New Roman" pitchFamily="18" charset="0"/>
              </a:rPr>
              <a:t>写入</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这一过程称作刷新，刷新是一行一行进行的，由</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自动</a:t>
            </a:r>
            <a:r>
              <a:rPr lang="zh-CN" altLang="en-US" sz="2000" b="1" dirty="0" smtClean="0">
                <a:latin typeface="Times New Roman" pitchFamily="18" charset="0"/>
                <a:ea typeface="楷体" pitchFamily="49" charset="-122"/>
                <a:cs typeface="Times New Roman" pitchFamily="18" charset="0"/>
              </a:rPr>
              <a:t>完成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0"/>
              </a:spcBef>
            </a:pPr>
            <a:r>
              <a:rPr lang="en-US" altLang="zh-CN" sz="2000" b="1" dirty="0">
                <a:latin typeface="楷体" pitchFamily="49" charset="-122"/>
                <a:ea typeface="楷体" pitchFamily="49" charset="-122"/>
              </a:rPr>
              <a:t>DRAM</a:t>
            </a:r>
            <a:r>
              <a:rPr lang="zh-CN" altLang="en-US" sz="2000" b="1" dirty="0">
                <a:latin typeface="楷体" pitchFamily="49" charset="-122"/>
                <a:ea typeface="楷体" pitchFamily="49" charset="-122"/>
              </a:rPr>
              <a:t>刷新方法</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集中刷新：在最大刷新间隔时间内，集中安排一段时间进行刷新</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分散刷新：在每个读</a:t>
            </a:r>
            <a:r>
              <a:rPr lang="en-US" altLang="zh-CN" sz="2000" b="1" dirty="0">
                <a:latin typeface="楷体" pitchFamily="49" charset="-122"/>
                <a:ea typeface="楷体" pitchFamily="49" charset="-122"/>
              </a:rPr>
              <a:t>/</a:t>
            </a:r>
            <a:r>
              <a:rPr lang="zh-CN" altLang="en-US" sz="2000" b="1" dirty="0">
                <a:latin typeface="楷体" pitchFamily="49" charset="-122"/>
                <a:ea typeface="楷体" pitchFamily="49" charset="-122"/>
              </a:rPr>
              <a:t>写周期之后插入一个刷新周期，无</a:t>
            </a:r>
            <a:r>
              <a:rPr lang="en-US" altLang="zh-CN" sz="2000" b="1" dirty="0">
                <a:latin typeface="楷体" pitchFamily="49" charset="-122"/>
                <a:ea typeface="楷体" pitchFamily="49" charset="-122"/>
              </a:rPr>
              <a:t>CPU</a:t>
            </a:r>
            <a:r>
              <a:rPr lang="zh-CN" altLang="en-US" sz="2000" b="1" dirty="0">
                <a:latin typeface="楷体" pitchFamily="49" charset="-122"/>
                <a:ea typeface="楷体" pitchFamily="49" charset="-122"/>
              </a:rPr>
              <a:t>访存死时间</a:t>
            </a:r>
            <a:endParaRPr lang="en-US" altLang="zh-CN" sz="2000" b="1" dirty="0">
              <a:latin typeface="楷体" pitchFamily="49" charset="-122"/>
              <a:ea typeface="楷体" pitchFamily="49" charset="-122"/>
            </a:endParaRPr>
          </a:p>
          <a:p>
            <a:pPr lvl="1" eaLnBrk="1" hangingPunct="1">
              <a:lnSpc>
                <a:spcPct val="125000"/>
              </a:lnSpc>
              <a:spcBef>
                <a:spcPts val="0"/>
              </a:spcBef>
            </a:pPr>
            <a:r>
              <a:rPr lang="zh-CN" altLang="en-US" sz="2000" b="1" dirty="0">
                <a:latin typeface="楷体" pitchFamily="49" charset="-122"/>
                <a:ea typeface="楷体" pitchFamily="49" charset="-122"/>
              </a:rPr>
              <a:t>异步刷新：是集中式和分散式的折衷，在</a:t>
            </a:r>
            <a:r>
              <a:rPr lang="en-US" altLang="zh-CN" sz="2000" b="1" dirty="0">
                <a:latin typeface="楷体" pitchFamily="49" charset="-122"/>
                <a:ea typeface="楷体" pitchFamily="49" charset="-122"/>
              </a:rPr>
              <a:t>2ms</a:t>
            </a:r>
            <a:r>
              <a:rPr lang="zh-CN" altLang="en-US" sz="2000" b="1" dirty="0">
                <a:latin typeface="楷体" pitchFamily="49" charset="-122"/>
                <a:ea typeface="楷体" pitchFamily="49" charset="-122"/>
              </a:rPr>
              <a:t>内分散地把各行刷新一遍</a:t>
            </a:r>
          </a:p>
          <a:p>
            <a:pPr>
              <a:lnSpc>
                <a:spcPct val="125000"/>
              </a:lnSpc>
              <a:spcBef>
                <a:spcPts val="0"/>
              </a:spcBef>
            </a:pPr>
            <a:endParaRPr lang="en-US" altLang="zh-CN" sz="2000" b="1" dirty="0" smtClean="0">
              <a:latin typeface="Times New Roman" pitchFamily="18" charset="0"/>
              <a:ea typeface="楷体" pitchFamily="49" charset="-122"/>
              <a:cs typeface="Times New Roman"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15</a:t>
            </a:fld>
            <a:endParaRPr lang="en-US" altLang="zh-CN" sz="1200"/>
          </a:p>
        </p:txBody>
      </p:sp>
    </p:spTree>
    <p:extLst>
      <p:ext uri="{BB962C8B-B14F-4D97-AF65-F5344CB8AC3E}">
        <p14:creationId xmlns:p14="http://schemas.microsoft.com/office/powerpoint/2010/main" val="4229122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第四章 存储器</a:t>
            </a:r>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存储器带宽：在单位时间中存储器传输数据的速率</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存储容量：一个存储器中可以容纳的存储单元总数。</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存取时间：又称存储器访问时间，是指从启动一次存储器操作到完成该操作所经历的时间。</a:t>
            </a:r>
          </a:p>
          <a:p>
            <a:pPr>
              <a:lnSpc>
                <a:spcPct val="125000"/>
              </a:lnSpc>
              <a:spcBef>
                <a:spcPts val="600"/>
              </a:spcBef>
            </a:pPr>
            <a:r>
              <a:rPr lang="zh-CN" altLang="en-US" sz="2000" b="1" dirty="0">
                <a:latin typeface="Times New Roman" pitchFamily="18" charset="0"/>
                <a:ea typeface="楷体" pitchFamily="49" charset="-122"/>
                <a:cs typeface="Times New Roman" pitchFamily="18" charset="0"/>
              </a:rPr>
              <a:t>存取周期</a:t>
            </a:r>
            <a:r>
              <a:rPr lang="zh-CN" altLang="en-US" sz="2000" b="1" dirty="0" smtClean="0">
                <a:latin typeface="Times New Roman" pitchFamily="18" charset="0"/>
                <a:ea typeface="楷体" pitchFamily="49" charset="-122"/>
                <a:cs typeface="Times New Roman" pitchFamily="18" charset="0"/>
              </a:rPr>
              <a:t>：是</a:t>
            </a:r>
            <a:r>
              <a:rPr lang="zh-CN" altLang="en-US" sz="2000" b="1" dirty="0">
                <a:latin typeface="Times New Roman" pitchFamily="18" charset="0"/>
                <a:ea typeface="楷体" pitchFamily="49" charset="-122"/>
                <a:cs typeface="Times New Roman" pitchFamily="18" charset="0"/>
              </a:rPr>
              <a:t>存储器指连续启动两次独立的存储器操作（如连续两次读操作）所需的最小间隔时间，通常存取周期大于存取时间。</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a:t>
            </a:r>
            <a:r>
              <a:rPr lang="zh-CN" altLang="en-US" sz="2000" b="1" dirty="0">
                <a:latin typeface="Times New Roman" pitchFamily="18" charset="0"/>
                <a:ea typeface="楷体" pitchFamily="49" charset="-122"/>
                <a:cs typeface="Times New Roman" pitchFamily="18" charset="0"/>
              </a:rPr>
              <a:t>周期和存取时间的主要区别是</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存取</a:t>
            </a:r>
            <a:r>
              <a:rPr lang="zh-CN" altLang="en-US" sz="2000" b="1" dirty="0">
                <a:latin typeface="Times New Roman" pitchFamily="18" charset="0"/>
                <a:ea typeface="楷体" pitchFamily="49" charset="-122"/>
                <a:cs typeface="Times New Roman" pitchFamily="18" charset="0"/>
              </a:rPr>
              <a:t>时间仅为完成一次操作的时间，而存取周期不仅包含操作时间，还包含操作后线路的恢复时间。即：存取周期</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存取时间</a:t>
            </a:r>
            <a:r>
              <a:rPr lang="en-US" altLang="zh-CN" sz="2000" b="1" dirty="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恢复时间</a:t>
            </a: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16</a:t>
            </a:fld>
            <a:endParaRPr lang="en-US" altLang="zh-CN" sz="1200"/>
          </a:p>
        </p:txBody>
      </p:sp>
    </p:spTree>
    <p:extLst>
      <p:ext uri="{BB962C8B-B14F-4D97-AF65-F5344CB8AC3E}">
        <p14:creationId xmlns:p14="http://schemas.microsoft.com/office/powerpoint/2010/main" val="23541798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17</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程序局部性原理</a:t>
            </a:r>
            <a:r>
              <a:rPr lang="zh-CN" altLang="en-US" sz="2000" b="1" dirty="0" smtClean="0">
                <a:latin typeface="Times New Roman" pitchFamily="18" charset="0"/>
                <a:ea typeface="楷体" pitchFamily="49" charset="-122"/>
                <a:cs typeface="Times New Roman" pitchFamily="18" charset="0"/>
              </a:rPr>
              <a:t>：是</a:t>
            </a:r>
            <a:r>
              <a:rPr lang="zh-CN" altLang="en-US" sz="2000" b="1" dirty="0">
                <a:latin typeface="Times New Roman" pitchFamily="18" charset="0"/>
                <a:ea typeface="楷体" pitchFamily="49" charset="-122"/>
                <a:cs typeface="Times New Roman" pitchFamily="18" charset="0"/>
              </a:rPr>
              <a:t>指程序在执行时呈现出局部性规律，即在一段时间内，整个程序的执行仅限于程序中的某一部分。相应地，执行所访问的存储空间也局限于某个内存区域</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存储系统</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层次结构和每个</a:t>
            </a:r>
            <a:r>
              <a:rPr lang="zh-CN" altLang="en-US" sz="2000" b="1" dirty="0">
                <a:latin typeface="Times New Roman" pitchFamily="18" charset="0"/>
                <a:ea typeface="楷体" pitchFamily="49" charset="-122"/>
                <a:cs typeface="Times New Roman" pitchFamily="18" charset="0"/>
              </a:rPr>
              <a:t>层次的作用</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存储系统可分为三个层次：</a:t>
            </a: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主存</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辅存</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在计算机</a:t>
            </a:r>
            <a:r>
              <a:rPr lang="zh-CN" altLang="en-US" sz="2000" b="1" dirty="0" smtClean="0">
                <a:latin typeface="Times New Roman" pitchFamily="18" charset="0"/>
                <a:ea typeface="楷体" pitchFamily="49" charset="-122"/>
                <a:cs typeface="Times New Roman" pitchFamily="18" charset="0"/>
              </a:rPr>
              <a:t>系统</a:t>
            </a:r>
            <a:r>
              <a:rPr lang="zh-CN" altLang="zh-CN" sz="2000" b="1" dirty="0" smtClean="0">
                <a:latin typeface="Times New Roman" pitchFamily="18" charset="0"/>
                <a:ea typeface="楷体" pitchFamily="49" charset="-122"/>
                <a:cs typeface="Times New Roman" pitchFamily="18" charset="0"/>
              </a:rPr>
              <a:t>中，主存是必不可少的</a:t>
            </a:r>
            <a:r>
              <a:rPr lang="zh-CN" altLang="en-US" sz="2000" b="1" dirty="0" smtClean="0">
                <a:latin typeface="Times New Roman" pitchFamily="18" charset="0"/>
                <a:ea typeface="楷体" pitchFamily="49" charset="-122"/>
                <a:cs typeface="Times New Roman" pitchFamily="18" charset="0"/>
              </a:rPr>
              <a:t>部件</a:t>
            </a:r>
            <a:r>
              <a:rPr lang="zh-CN" altLang="zh-CN" sz="2000" b="1" dirty="0" smtClean="0">
                <a:latin typeface="Times New Roman" pitchFamily="18" charset="0"/>
                <a:ea typeface="楷体" pitchFamily="49" charset="-122"/>
                <a:cs typeface="Times New Roman" pitchFamily="18" charset="0"/>
              </a:rPr>
              <a:t>，当前正在执行的程序和数据都必须放在主存中。</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Cache</a:t>
            </a:r>
            <a:r>
              <a:rPr lang="zh-CN" altLang="zh-CN" sz="2000" b="1" dirty="0" smtClean="0">
                <a:latin typeface="Times New Roman" pitchFamily="18" charset="0"/>
                <a:ea typeface="楷体" pitchFamily="49" charset="-122"/>
                <a:cs typeface="Times New Roman" pitchFamily="18" charset="0"/>
              </a:rPr>
              <a:t>的引入，是为了解决速度与价格之间的矛盾，加快存储系统提供给</a:t>
            </a:r>
            <a:r>
              <a:rPr lang="en-US" altLang="zh-CN" sz="2000" b="1" dirty="0" smtClean="0">
                <a:latin typeface="Times New Roman" pitchFamily="18" charset="0"/>
                <a:ea typeface="楷体" pitchFamily="49" charset="-122"/>
                <a:cs typeface="Times New Roman" pitchFamily="18" charset="0"/>
              </a:rPr>
              <a:t>CPU</a:t>
            </a:r>
            <a:r>
              <a:rPr lang="zh-CN" altLang="zh-CN" sz="2000" b="1" dirty="0" smtClean="0">
                <a:latin typeface="Times New Roman" pitchFamily="18" charset="0"/>
                <a:ea typeface="楷体" pitchFamily="49" charset="-122"/>
                <a:cs typeface="Times New Roman" pitchFamily="18" charset="0"/>
              </a:rPr>
              <a:t>指令和数据的速度，让计算机拥有</a:t>
            </a:r>
            <a:r>
              <a:rPr lang="en-US" altLang="zh-CN" sz="2000" b="1" dirty="0" smtClean="0">
                <a:latin typeface="Times New Roman" pitchFamily="18" charset="0"/>
                <a:ea typeface="楷体" pitchFamily="49" charset="-122"/>
                <a:cs typeface="Times New Roman" pitchFamily="18" charset="0"/>
              </a:rPr>
              <a:t>Cache</a:t>
            </a:r>
            <a:r>
              <a:rPr lang="zh-CN" altLang="zh-CN" sz="2000" b="1" dirty="0" smtClean="0">
                <a:latin typeface="Times New Roman" pitchFamily="18" charset="0"/>
                <a:ea typeface="楷体" pitchFamily="49" charset="-122"/>
                <a:cs typeface="Times New Roman" pitchFamily="18" charset="0"/>
              </a:rPr>
              <a:t>的速度和主存的容量</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辅存的引入，是为了解决容量与价格之间的矛盾，用来存放大量暂时不用的程序和数据。</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ct val="0"/>
              </a:spcBef>
            </a:pPr>
            <a:endParaRPr lang="zh-CN" altLang="en-US" sz="20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394C6EB-9177-4C09-BC1A-79AE9FEE1A60}" type="slidenum">
              <a:rPr lang="en-US" altLang="zh-CN" sz="1200" smtClean="0">
                <a:latin typeface="楷体_GB2312" pitchFamily="49" charset="-122"/>
                <a:ea typeface="楷体_GB2312" pitchFamily="49" charset="-122"/>
              </a:rPr>
              <a:pPr eaLnBrk="1" hangingPunct="1">
                <a:spcBef>
                  <a:spcPct val="0"/>
                </a:spcBef>
                <a:buClrTx/>
                <a:buFontTx/>
                <a:buNone/>
              </a:pPr>
              <a:t>18</a:t>
            </a:fld>
            <a:endParaRPr lang="en-US" altLang="zh-CN" sz="1200" smtClean="0">
              <a:latin typeface="楷体_GB2312" pitchFamily="49" charset="-122"/>
              <a:ea typeface="楷体_GB2312" pitchFamily="49" charset="-122"/>
            </a:endParaRPr>
          </a:p>
        </p:txBody>
      </p:sp>
      <p:sp>
        <p:nvSpPr>
          <p:cNvPr id="20483" name="Rectangle 2"/>
          <p:cNvSpPr>
            <a:spLocks noGrp="1" noChangeArrowheads="1"/>
          </p:cNvSpPr>
          <p:nvPr>
            <p:ph type="title"/>
          </p:nvPr>
        </p:nvSpPr>
        <p:spPr/>
        <p:txBody>
          <a:bodyPr/>
          <a:lstStyle/>
          <a:p>
            <a:pPr eaLnBrk="1" hangingPunct="1"/>
            <a:r>
              <a:rPr lang="zh-CN" altLang="en-US" sz="3200" smtClean="0"/>
              <a:t>第四章 存储器</a:t>
            </a:r>
          </a:p>
        </p:txBody>
      </p:sp>
      <p:sp>
        <p:nvSpPr>
          <p:cNvPr id="20484" name="Rectangle 3"/>
          <p:cNvSpPr>
            <a:spLocks noGrp="1" noChangeArrowheads="1"/>
          </p:cNvSpPr>
          <p:nvPr>
            <p:ph type="body" idx="1"/>
          </p:nvPr>
        </p:nvSpPr>
        <p:spPr/>
        <p:txBody>
          <a:bodyPr/>
          <a:lstStyle/>
          <a:p>
            <a:pPr>
              <a:lnSpc>
                <a:spcPct val="125000"/>
              </a:lnSpc>
              <a:spcBef>
                <a:spcPts val="600"/>
              </a:spcBef>
            </a:pPr>
            <a:r>
              <a:rPr lang="en-US" altLang="zh-CN" sz="1600" b="1" dirty="0" smtClean="0">
                <a:latin typeface="Times New Roman" pitchFamily="18" charset="0"/>
                <a:ea typeface="楷体" pitchFamily="49" charset="-122"/>
                <a:cs typeface="Times New Roman" pitchFamily="18" charset="0"/>
              </a:rPr>
              <a:t>Cache--</a:t>
            </a:r>
            <a:r>
              <a:rPr lang="zh-CN" altLang="zh-CN" sz="1600" b="1" dirty="0" smtClean="0">
                <a:latin typeface="Times New Roman" pitchFamily="18" charset="0"/>
                <a:ea typeface="楷体" pitchFamily="49" charset="-122"/>
                <a:cs typeface="Times New Roman" pitchFamily="18" charset="0"/>
              </a:rPr>
              <a:t>主存</a:t>
            </a:r>
            <a:r>
              <a:rPr lang="zh-CN" altLang="zh-CN" sz="1600" b="1" dirty="0">
                <a:latin typeface="Times New Roman" pitchFamily="18" charset="0"/>
                <a:ea typeface="楷体" pitchFamily="49" charset="-122"/>
                <a:cs typeface="Times New Roman" pitchFamily="18" charset="0"/>
              </a:rPr>
              <a:t>和</a:t>
            </a:r>
            <a:r>
              <a:rPr lang="zh-CN" altLang="zh-CN" sz="1600" b="1" dirty="0" smtClean="0">
                <a:latin typeface="Times New Roman" pitchFamily="18" charset="0"/>
                <a:ea typeface="楷体" pitchFamily="49" charset="-122"/>
                <a:cs typeface="Times New Roman" pitchFamily="18" charset="0"/>
              </a:rPr>
              <a:t>主存</a:t>
            </a:r>
            <a:r>
              <a:rPr lang="en-US" altLang="zh-CN"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辅</a:t>
            </a:r>
            <a:r>
              <a:rPr lang="zh-CN" altLang="zh-CN" sz="1600" b="1" dirty="0">
                <a:latin typeface="Times New Roman" pitchFamily="18" charset="0"/>
                <a:ea typeface="楷体" pitchFamily="49" charset="-122"/>
                <a:cs typeface="Times New Roman" pitchFamily="18" charset="0"/>
              </a:rPr>
              <a:t>存这两个存储</a:t>
            </a:r>
            <a:r>
              <a:rPr lang="zh-CN" altLang="zh-CN" sz="1600" b="1" dirty="0" smtClean="0">
                <a:latin typeface="Times New Roman" pitchFamily="18" charset="0"/>
                <a:ea typeface="楷体" pitchFamily="49" charset="-122"/>
                <a:cs typeface="Times New Roman" pitchFamily="18" charset="0"/>
              </a:rPr>
              <a:t>层次</a:t>
            </a:r>
            <a:r>
              <a:rPr lang="zh-CN" altLang="en-US" sz="1600" b="1" dirty="0" smtClean="0">
                <a:latin typeface="Times New Roman" pitchFamily="18" charset="0"/>
                <a:ea typeface="楷体" pitchFamily="49" charset="-122"/>
                <a:cs typeface="Times New Roman" pitchFamily="18" charset="0"/>
              </a:rPr>
              <a:t>的</a:t>
            </a:r>
            <a:r>
              <a:rPr lang="zh-CN" altLang="zh-CN" sz="1600" b="1" dirty="0" smtClean="0">
                <a:latin typeface="Times New Roman" pitchFamily="18" charset="0"/>
                <a:ea typeface="楷体" pitchFamily="49" charset="-122"/>
                <a:cs typeface="Times New Roman" pitchFamily="18" charset="0"/>
              </a:rPr>
              <a:t>相同点</a:t>
            </a:r>
            <a:r>
              <a:rPr lang="zh-CN" altLang="en-US" sz="1600" b="1" dirty="0" smtClean="0">
                <a:latin typeface="Times New Roman" pitchFamily="18" charset="0"/>
                <a:ea typeface="楷体" pitchFamily="49" charset="-122"/>
                <a:cs typeface="Times New Roman" pitchFamily="18" charset="0"/>
              </a:rPr>
              <a:t>和不同点</a:t>
            </a:r>
            <a:endParaRPr lang="zh-CN" altLang="zh-CN" sz="16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zh-CN" sz="1600" b="1" dirty="0" smtClean="0">
                <a:latin typeface="Times New Roman" pitchFamily="18" charset="0"/>
                <a:ea typeface="楷体" pitchFamily="49" charset="-122"/>
                <a:cs typeface="Times New Roman" pitchFamily="18" charset="0"/>
              </a:rPr>
              <a:t>出发点相同</a:t>
            </a:r>
            <a:r>
              <a:rPr lang="zh-CN" altLang="en-US"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都是</a:t>
            </a:r>
            <a:r>
              <a:rPr lang="zh-CN" altLang="zh-CN" sz="1600" b="1" dirty="0">
                <a:latin typeface="Times New Roman" pitchFamily="18" charset="0"/>
                <a:ea typeface="楷体" pitchFamily="49" charset="-122"/>
                <a:cs typeface="Times New Roman" pitchFamily="18" charset="0"/>
              </a:rPr>
              <a:t>为了提高存储系统的性能价格比而构造的层次性存储体系，都力图使存储系统的性能接近高速存储器，而价格接近于低速存储器。 </a:t>
            </a:r>
          </a:p>
          <a:p>
            <a:pPr lvl="1">
              <a:lnSpc>
                <a:spcPct val="125000"/>
              </a:lnSpc>
              <a:spcBef>
                <a:spcPts val="600"/>
              </a:spcBef>
            </a:pPr>
            <a:r>
              <a:rPr lang="en-US" altLang="zh-CN" sz="1600" b="1" dirty="0" smtClean="0">
                <a:latin typeface="Times New Roman" pitchFamily="18" charset="0"/>
                <a:ea typeface="楷体" pitchFamily="49" charset="-122"/>
                <a:cs typeface="Times New Roman" pitchFamily="18" charset="0"/>
              </a:rPr>
              <a:t> </a:t>
            </a:r>
            <a:r>
              <a:rPr lang="zh-CN" altLang="zh-CN" sz="1600" b="1" dirty="0">
                <a:latin typeface="Times New Roman" pitchFamily="18" charset="0"/>
                <a:ea typeface="楷体" pitchFamily="49" charset="-122"/>
                <a:cs typeface="Times New Roman" pitchFamily="18" charset="0"/>
              </a:rPr>
              <a:t>原理相同：都是利用了程序运行时的局部性</a:t>
            </a:r>
            <a:r>
              <a:rPr lang="zh-CN" altLang="zh-CN" sz="1600" b="1" dirty="0" smtClean="0">
                <a:latin typeface="Times New Roman" pitchFamily="18" charset="0"/>
                <a:ea typeface="楷体" pitchFamily="49" charset="-122"/>
                <a:cs typeface="Times New Roman" pitchFamily="18" charset="0"/>
              </a:rPr>
              <a:t>原理</a:t>
            </a:r>
            <a:r>
              <a:rPr lang="zh-CN" altLang="en-US" sz="1600" b="1" dirty="0" smtClean="0">
                <a:latin typeface="Times New Roman" pitchFamily="18" charset="0"/>
                <a:ea typeface="楷体" pitchFamily="49" charset="-122"/>
                <a:cs typeface="Times New Roman" pitchFamily="18" charset="0"/>
              </a:rPr>
              <a:t>，</a:t>
            </a:r>
            <a:r>
              <a:rPr lang="zh-CN" altLang="zh-CN" sz="1600" b="1" dirty="0" smtClean="0">
                <a:latin typeface="Times New Roman" pitchFamily="18" charset="0"/>
                <a:ea typeface="楷体" pitchFamily="49" charset="-122"/>
                <a:cs typeface="Times New Roman" pitchFamily="18" charset="0"/>
              </a:rPr>
              <a:t>把</a:t>
            </a:r>
            <a:r>
              <a:rPr lang="zh-CN" altLang="zh-CN" sz="1600" b="1" dirty="0">
                <a:latin typeface="Times New Roman" pitchFamily="18" charset="0"/>
                <a:ea typeface="楷体" pitchFamily="49" charset="-122"/>
                <a:cs typeface="Times New Roman" pitchFamily="18" charset="0"/>
              </a:rPr>
              <a:t>最近常用的信息快从相对较慢，而大容量的存储器调入到相对高速而容量较小的存储器</a:t>
            </a:r>
            <a:r>
              <a:rPr lang="zh-CN" altLang="zh-CN" sz="1600" b="1" dirty="0" smtClean="0">
                <a:latin typeface="Times New Roman" pitchFamily="18" charset="0"/>
                <a:ea typeface="楷体" pitchFamily="49" charset="-122"/>
                <a:cs typeface="Times New Roman" pitchFamily="18" charset="0"/>
              </a:rPr>
              <a:t>。</a:t>
            </a:r>
            <a:endParaRPr lang="en-US" altLang="zh-CN" sz="16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目的不同：</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主要解决主存与</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的速度差异问题；而辅存主要解决存储容量与价格之间的矛盾</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数据通路不同：</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与</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和主存之间均有直接的访问通路，</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不命中时可以直接访问主存；而辅存的内容只能通过调度进入主存，</a:t>
            </a:r>
            <a:r>
              <a:rPr lang="en-US" altLang="zh-CN" sz="1600" b="1" dirty="0">
                <a:latin typeface="Times New Roman" pitchFamily="18" charset="0"/>
                <a:ea typeface="楷体" pitchFamily="49" charset="-122"/>
                <a:cs typeface="Times New Roman" pitchFamily="18" charset="0"/>
              </a:rPr>
              <a:t>CPU</a:t>
            </a:r>
            <a:r>
              <a:rPr lang="zh-CN" altLang="en-US" sz="1600" b="1" dirty="0">
                <a:latin typeface="Times New Roman" pitchFamily="18" charset="0"/>
                <a:ea typeface="楷体" pitchFamily="49" charset="-122"/>
                <a:cs typeface="Times New Roman" pitchFamily="18" charset="0"/>
              </a:rPr>
              <a:t>才可以访问</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透明性不同：</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的管理完全由硬件自动完成，对所有程序员均透明；而辅</a:t>
            </a:r>
            <a:r>
              <a:rPr lang="zh-CN" altLang="en-US" sz="1600" b="1" dirty="0" smtClean="0">
                <a:latin typeface="Times New Roman" pitchFamily="18" charset="0"/>
                <a:ea typeface="楷体" pitchFamily="49" charset="-122"/>
                <a:cs typeface="Times New Roman" pitchFamily="18" charset="0"/>
              </a:rPr>
              <a:t>存的管理</a:t>
            </a:r>
            <a:r>
              <a:rPr lang="zh-CN" altLang="en-US" sz="1600" b="1" dirty="0">
                <a:latin typeface="Times New Roman" pitchFamily="18" charset="0"/>
                <a:ea typeface="楷体" pitchFamily="49" charset="-122"/>
                <a:cs typeface="Times New Roman" pitchFamily="18" charset="0"/>
              </a:rPr>
              <a:t>由软件（操作系统）和硬件共同完成，对系统程序员是不透明的。</a:t>
            </a:r>
          </a:p>
          <a:p>
            <a:pPr lvl="1">
              <a:lnSpc>
                <a:spcPct val="125000"/>
              </a:lnSpc>
              <a:spcBef>
                <a:spcPts val="600"/>
              </a:spcBef>
            </a:pPr>
            <a:r>
              <a:rPr lang="zh-CN" altLang="en-US" sz="1600" b="1" dirty="0">
                <a:latin typeface="Times New Roman" pitchFamily="18" charset="0"/>
                <a:ea typeface="楷体" pitchFamily="49" charset="-122"/>
                <a:cs typeface="Times New Roman" pitchFamily="18" charset="0"/>
              </a:rPr>
              <a:t>未命中时的损失不同：由于辅存存取时间通常是主存的上千倍，故主存未命中时系统性能损失要远大于</a:t>
            </a:r>
            <a:r>
              <a:rPr lang="en-US" altLang="zh-CN" sz="1600" b="1" dirty="0">
                <a:latin typeface="Times New Roman" pitchFamily="18" charset="0"/>
                <a:ea typeface="楷体" pitchFamily="49" charset="-122"/>
                <a:cs typeface="Times New Roman" pitchFamily="18" charset="0"/>
              </a:rPr>
              <a:t>Cache</a:t>
            </a:r>
            <a:r>
              <a:rPr lang="zh-CN" altLang="en-US" sz="1600" b="1" dirty="0">
                <a:latin typeface="Times New Roman" pitchFamily="18" charset="0"/>
                <a:ea typeface="楷体" pitchFamily="49" charset="-122"/>
                <a:cs typeface="Times New Roman" pitchFamily="18" charset="0"/>
              </a:rPr>
              <a:t>未命中时的损失</a:t>
            </a:r>
          </a:p>
          <a:p>
            <a:pPr lvl="1">
              <a:lnSpc>
                <a:spcPct val="125000"/>
              </a:lnSpc>
              <a:spcBef>
                <a:spcPts val="600"/>
              </a:spcBef>
            </a:pPr>
            <a:endParaRPr lang="zh-CN" altLang="zh-CN" sz="2000" b="1" dirty="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93762647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sz="3200" smtClean="0"/>
              <a:t>第四章 存储器</a:t>
            </a:r>
          </a:p>
        </p:txBody>
      </p:sp>
      <p:sp>
        <p:nvSpPr>
          <p:cNvPr id="3" name="内容占位符 2"/>
          <p:cNvSpPr>
            <a:spLocks noGrp="1"/>
          </p:cNvSpPr>
          <p:nvPr>
            <p:ph idx="1"/>
          </p:nvPr>
        </p:nvSpPr>
        <p:spPr/>
        <p:txBody>
          <a:bodyPr/>
          <a:lstStyle/>
          <a:p>
            <a:pPr>
              <a:lnSpc>
                <a:spcPct val="125000"/>
              </a:lnSpc>
              <a:spcBef>
                <a:spcPts val="600"/>
              </a:spcBef>
              <a:defRPr/>
            </a:pPr>
            <a:r>
              <a:rPr lang="zh-CN" altLang="en-US" sz="2000" b="1" dirty="0">
                <a:latin typeface="Times New Roman" pitchFamily="18" charset="0"/>
                <a:ea typeface="楷体" pitchFamily="49" charset="-122"/>
                <a:cs typeface="Times New Roman" pitchFamily="18" charset="0"/>
              </a:rPr>
              <a:t>存储器容量扩展的三种</a:t>
            </a:r>
            <a:r>
              <a:rPr lang="zh-CN" altLang="en-US" sz="2000" b="1" dirty="0" smtClean="0">
                <a:latin typeface="Times New Roman" pitchFamily="18" charset="0"/>
                <a:ea typeface="楷体" pitchFamily="49" charset="-122"/>
                <a:cs typeface="Times New Roman" pitchFamily="18" charset="0"/>
              </a:rPr>
              <a:t>方法：位</a:t>
            </a:r>
            <a:r>
              <a:rPr lang="zh-CN" altLang="en-US" sz="2000" b="1" dirty="0">
                <a:latin typeface="Times New Roman" pitchFamily="18" charset="0"/>
                <a:ea typeface="楷体" pitchFamily="49" charset="-122"/>
                <a:cs typeface="Times New Roman" pitchFamily="18" charset="0"/>
              </a:rPr>
              <a:t>扩展、字扩展、字位</a:t>
            </a:r>
            <a:r>
              <a:rPr lang="zh-CN" altLang="en-US" sz="2000" b="1" dirty="0" smtClean="0">
                <a:latin typeface="Times New Roman" pitchFamily="18" charset="0"/>
                <a:ea typeface="楷体" pitchFamily="49" charset="-122"/>
                <a:cs typeface="Times New Roman" pitchFamily="18" charset="0"/>
              </a:rPr>
              <a:t>扩展</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主存储器</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的连接</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1 </a:t>
            </a:r>
            <a:r>
              <a:rPr lang="zh-CN" altLang="en-US" sz="2000" b="1" dirty="0" smtClean="0">
                <a:latin typeface="Times New Roman" pitchFamily="18" charset="0"/>
                <a:ea typeface="楷体" pitchFamily="49" charset="-122"/>
                <a:cs typeface="Times New Roman" pitchFamily="18" charset="0"/>
              </a:rPr>
              <a:t>根据</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芯片提供的地址线数目，确定</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访存的地址范围，并写出相应的二进制地址码；</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2 </a:t>
            </a:r>
            <a:r>
              <a:rPr lang="zh-CN" altLang="en-US" sz="2000" b="1" dirty="0" smtClean="0">
                <a:latin typeface="Times New Roman" pitchFamily="18" charset="0"/>
                <a:ea typeface="楷体" pitchFamily="49" charset="-122"/>
                <a:cs typeface="Times New Roman" pitchFamily="18" charset="0"/>
              </a:rPr>
              <a:t>根据</a:t>
            </a:r>
            <a:r>
              <a:rPr lang="zh-CN" altLang="en-US" sz="2000" b="1" dirty="0">
                <a:latin typeface="Times New Roman" pitchFamily="18" charset="0"/>
                <a:ea typeface="楷体" pitchFamily="49" charset="-122"/>
                <a:cs typeface="Times New Roman" pitchFamily="18" charset="0"/>
              </a:rPr>
              <a:t>地址</a:t>
            </a:r>
            <a:r>
              <a:rPr lang="zh-CN" altLang="en-US" sz="2000" b="1" dirty="0" smtClean="0">
                <a:latin typeface="Times New Roman" pitchFamily="18" charset="0"/>
                <a:ea typeface="楷体" pitchFamily="49" charset="-122"/>
                <a:cs typeface="Times New Roman" pitchFamily="18" charset="0"/>
              </a:rPr>
              <a:t>范围，</a:t>
            </a:r>
            <a:r>
              <a:rPr lang="zh-CN" altLang="en-US" sz="2000" b="1" dirty="0">
                <a:latin typeface="Times New Roman" pitchFamily="18" charset="0"/>
                <a:ea typeface="楷体" pitchFamily="49" charset="-122"/>
                <a:cs typeface="Times New Roman" pitchFamily="18" charset="0"/>
              </a:rPr>
              <a:t>确定各种类型存储器芯片的数目和扩展方法；</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3 </a:t>
            </a:r>
            <a:r>
              <a:rPr lang="zh-CN" altLang="en-US" sz="2000" b="1" dirty="0" smtClean="0">
                <a:latin typeface="Times New Roman" pitchFamily="18" charset="0"/>
                <a:ea typeface="楷体" pitchFamily="49" charset="-122"/>
                <a:cs typeface="Times New Roman" pitchFamily="18" charset="0"/>
              </a:rPr>
              <a:t>分配</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地址线的低位（数量＝存储芯片的地址线数量）直接连接存储芯片的地址线；</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高位地址线皆参与形成存储芯片的片选信号；</a:t>
            </a:r>
          </a:p>
          <a:p>
            <a:pPr lvl="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4 </a:t>
            </a:r>
            <a:r>
              <a:rPr lang="zh-CN" altLang="en-US" sz="2000" b="1" dirty="0" smtClean="0">
                <a:latin typeface="Times New Roman" pitchFamily="18" charset="0"/>
                <a:ea typeface="楷体" pitchFamily="49" charset="-122"/>
                <a:cs typeface="Times New Roman" pitchFamily="18" charset="0"/>
              </a:rPr>
              <a:t>连接</a:t>
            </a:r>
            <a:r>
              <a:rPr lang="zh-CN" altLang="en-US" sz="2000" b="1" dirty="0">
                <a:latin typeface="Times New Roman" pitchFamily="18" charset="0"/>
                <a:ea typeface="楷体" pitchFamily="49" charset="-122"/>
                <a:cs typeface="Times New Roman" pitchFamily="18" charset="0"/>
              </a:rPr>
              <a:t>数据线、</a:t>
            </a:r>
            <a:r>
              <a:rPr lang="en-US" altLang="zh-CN" sz="2000" b="1" dirty="0">
                <a:latin typeface="Times New Roman" pitchFamily="18" charset="0"/>
                <a:ea typeface="楷体" pitchFamily="49" charset="-122"/>
                <a:cs typeface="Times New Roman" pitchFamily="18" charset="0"/>
              </a:rPr>
              <a:t>R/W#</a:t>
            </a:r>
            <a:r>
              <a:rPr lang="zh-CN" altLang="en-US" sz="2000" b="1" dirty="0">
                <a:latin typeface="Times New Roman" pitchFamily="18" charset="0"/>
                <a:ea typeface="楷体" pitchFamily="49" charset="-122"/>
                <a:cs typeface="Times New Roman" pitchFamily="18" charset="0"/>
              </a:rPr>
              <a:t>等其他信号线，</a:t>
            </a:r>
            <a:r>
              <a:rPr lang="en-US" altLang="zh-CN" sz="2000" b="1" dirty="0">
                <a:latin typeface="Times New Roman" pitchFamily="18" charset="0"/>
                <a:ea typeface="楷体" pitchFamily="49" charset="-122"/>
                <a:cs typeface="Times New Roman" pitchFamily="18" charset="0"/>
              </a:rPr>
              <a:t>MREQ#</a:t>
            </a:r>
            <a:r>
              <a:rPr lang="zh-CN" altLang="en-US" sz="2000" b="1" dirty="0">
                <a:latin typeface="Times New Roman" pitchFamily="18" charset="0"/>
                <a:ea typeface="楷体" pitchFamily="49" charset="-122"/>
                <a:cs typeface="Times New Roman" pitchFamily="18" charset="0"/>
              </a:rPr>
              <a:t>信号一般可用作地址译码器的使能信号。</a:t>
            </a:r>
          </a:p>
          <a:p>
            <a:pPr lvl="1">
              <a:lnSpc>
                <a:spcPct val="125000"/>
              </a:lnSpc>
              <a:spcBef>
                <a:spcPts val="0"/>
              </a:spcBef>
              <a:defRPr/>
            </a:pPr>
            <a:endParaRPr lang="zh-CN" altLang="en-US" sz="2000" b="1" dirty="0">
              <a:latin typeface="楷体" pitchFamily="49" charset="-122"/>
              <a:ea typeface="楷体" pitchFamily="49" charset="-122"/>
            </a:endParaRPr>
          </a:p>
          <a:p>
            <a:pPr lvl="1">
              <a:lnSpc>
                <a:spcPct val="125000"/>
              </a:lnSpc>
              <a:spcBef>
                <a:spcPts val="0"/>
              </a:spcBef>
              <a:defRPr/>
            </a:pPr>
            <a:endParaRPr lang="zh-CN" altLang="en-US" sz="2400" b="1" dirty="0">
              <a:latin typeface="楷体" pitchFamily="49" charset="-122"/>
              <a:ea typeface="楷体" pitchFamily="49" charset="-122"/>
              <a:cs typeface="+mn-cs"/>
            </a:endParaRPr>
          </a:p>
          <a:p>
            <a:pPr lvl="1">
              <a:defRPr/>
            </a:pPr>
            <a:endParaRPr lang="zh-CN" altLang="en-US" sz="2400" b="1" dirty="0">
              <a:latin typeface="楷体" pitchFamily="49" charset="-122"/>
              <a:ea typeface="楷体" pitchFamily="49" charset="-122"/>
              <a:cs typeface="+mn-cs"/>
            </a:endParaRPr>
          </a:p>
        </p:txBody>
      </p:sp>
      <p:sp>
        <p:nvSpPr>
          <p:cNvPr id="2662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78B35ADB-CA30-4F49-8DA5-A9E8C6664D2B}" type="slidenum">
              <a:rPr kumimoji="0" lang="en-US" altLang="zh-CN" sz="1200" b="0" smtClean="0">
                <a:latin typeface="楷体_GB2312" pitchFamily="49" charset="-122"/>
              </a:rPr>
              <a:pPr eaLnBrk="1" hangingPunct="1"/>
              <a:t>19</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zh-CN" altLang="en-US" sz="3200" smtClean="0"/>
              <a:t>第一章 概论</a:t>
            </a:r>
          </a:p>
        </p:txBody>
      </p:sp>
      <p:sp>
        <p:nvSpPr>
          <p:cNvPr id="4099"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计算机系统的层次结构</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按照</a:t>
            </a:r>
            <a:r>
              <a:rPr lang="zh-CN" altLang="en-US" sz="2000" b="1" dirty="0">
                <a:latin typeface="Times New Roman" pitchFamily="18" charset="0"/>
                <a:ea typeface="楷体" pitchFamily="49" charset="-122"/>
                <a:cs typeface="Times New Roman" pitchFamily="18" charset="0"/>
              </a:rPr>
              <a:t>计算机语言从低级到高级的次序可</a:t>
            </a:r>
            <a:r>
              <a:rPr lang="zh-CN" altLang="en-US" sz="2000" b="1" dirty="0" smtClean="0">
                <a:latin typeface="Times New Roman" pitchFamily="18" charset="0"/>
                <a:ea typeface="楷体" pitchFamily="49" charset="-122"/>
                <a:cs typeface="Times New Roman" pitchFamily="18" charset="0"/>
              </a:rPr>
              <a:t>分五</a:t>
            </a:r>
            <a:r>
              <a:rPr lang="zh-CN" altLang="en-US" sz="2000" b="1" dirty="0">
                <a:latin typeface="Times New Roman" pitchFamily="18" charset="0"/>
                <a:ea typeface="楷体" pitchFamily="49" charset="-122"/>
                <a:cs typeface="Times New Roman" pitchFamily="18" charset="0"/>
              </a:rPr>
              <a:t>个层次级别：</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：微程序机器级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机器硬件直接执行</a:t>
            </a:r>
            <a:r>
              <a:rPr lang="zh-CN" altLang="en-US" sz="2000" b="1" dirty="0" smtClean="0">
                <a:latin typeface="Times New Roman" pitchFamily="18" charset="0"/>
                <a:ea typeface="楷体" pitchFamily="49" charset="-122"/>
                <a:cs typeface="Times New Roman" pitchFamily="18" charset="0"/>
              </a:rPr>
              <a:t>微指令</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2</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：传统机器级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微程序解释机器指令</a:t>
            </a:r>
            <a:r>
              <a:rPr lang="zh-CN" altLang="en-US" sz="2000" b="1" dirty="0" smtClean="0">
                <a:latin typeface="Times New Roman" pitchFamily="18" charset="0"/>
                <a:ea typeface="楷体" pitchFamily="49" charset="-122"/>
                <a:cs typeface="Times New Roman" pitchFamily="18" charset="0"/>
              </a:rPr>
              <a:t>系统</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3</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：操作系统级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操作系统程序实现，统一管理和调度计算机系统中的软硬件资源，支撑其他系统软件和应用软件。</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4</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：汇编语言机器级</a:t>
            </a:r>
            <a:r>
              <a:rPr lang="zh-CN" altLang="en-US" sz="2000" b="1" dirty="0" smtClean="0">
                <a:latin typeface="Times New Roman" pitchFamily="18" charset="0"/>
                <a:ea typeface="楷体" pitchFamily="49" charset="-122"/>
                <a:cs typeface="Times New Roman" pitchFamily="18" charset="0"/>
              </a:rPr>
              <a:t>，由</a:t>
            </a:r>
            <a:r>
              <a:rPr lang="zh-CN" altLang="en-US" sz="2000" b="1" dirty="0">
                <a:latin typeface="Times New Roman" pitchFamily="18" charset="0"/>
                <a:ea typeface="楷体" pitchFamily="49" charset="-122"/>
                <a:cs typeface="Times New Roman" pitchFamily="18" charset="0"/>
              </a:rPr>
              <a:t>汇编程序支持和</a:t>
            </a:r>
            <a:r>
              <a:rPr lang="zh-CN" altLang="en-US" sz="2000" b="1" dirty="0" smtClean="0">
                <a:latin typeface="Times New Roman" pitchFamily="18" charset="0"/>
                <a:ea typeface="楷体" pitchFamily="49" charset="-122"/>
                <a:cs typeface="Times New Roman" pitchFamily="18" charset="0"/>
              </a:rPr>
              <a:t>执行</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第</a:t>
            </a:r>
            <a:r>
              <a:rPr lang="en-US" altLang="zh-CN" sz="2000" b="1" dirty="0" smtClean="0">
                <a:latin typeface="Times New Roman" pitchFamily="18" charset="0"/>
                <a:ea typeface="楷体" pitchFamily="49" charset="-122"/>
                <a:cs typeface="Times New Roman" pitchFamily="18" charset="0"/>
              </a:rPr>
              <a:t>5</a:t>
            </a:r>
            <a:r>
              <a:rPr lang="zh-CN" altLang="en-US" sz="2000" b="1" dirty="0" smtClean="0">
                <a:latin typeface="Times New Roman" pitchFamily="18" charset="0"/>
                <a:ea typeface="楷体" pitchFamily="49" charset="-122"/>
                <a:cs typeface="Times New Roman" pitchFamily="18" charset="0"/>
              </a:rPr>
              <a:t>级</a:t>
            </a:r>
            <a:r>
              <a:rPr lang="zh-CN" altLang="en-US" sz="2000" b="1" dirty="0">
                <a:latin typeface="Times New Roman" pitchFamily="18" charset="0"/>
                <a:ea typeface="楷体" pitchFamily="49" charset="-122"/>
                <a:cs typeface="Times New Roman" pitchFamily="18" charset="0"/>
              </a:rPr>
              <a:t>：高级语言机器级</a:t>
            </a:r>
            <a:r>
              <a:rPr lang="zh-CN" altLang="en-US" sz="2000" b="1" dirty="0" smtClean="0">
                <a:latin typeface="Times New Roman" pitchFamily="18" charset="0"/>
                <a:ea typeface="楷体" pitchFamily="49" charset="-122"/>
                <a:cs typeface="Times New Roman" pitchFamily="18" charset="0"/>
              </a:rPr>
              <a:t>，由高级语言</a:t>
            </a:r>
            <a:r>
              <a:rPr lang="zh-CN" altLang="en-US" sz="2000" b="1" dirty="0">
                <a:latin typeface="Times New Roman" pitchFamily="18" charset="0"/>
                <a:ea typeface="楷体" pitchFamily="49" charset="-122"/>
                <a:cs typeface="Times New Roman" pitchFamily="18" charset="0"/>
              </a:rPr>
              <a:t>编译程序支持和执行。</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计算机系统各个层次之间关系紧密，上层是下层功能的扩展，下层是上层的</a:t>
            </a:r>
            <a:r>
              <a:rPr lang="zh-CN" altLang="en-US" sz="2000" b="1" dirty="0" smtClean="0">
                <a:latin typeface="Times New Roman" pitchFamily="18" charset="0"/>
                <a:ea typeface="楷体" pitchFamily="49" charset="-122"/>
                <a:cs typeface="Times New Roman" pitchFamily="18" charset="0"/>
              </a:rPr>
              <a:t>基础。</a:t>
            </a:r>
            <a:endParaRPr lang="zh-CN" altLang="en-US" sz="1600" b="1" dirty="0" smtClean="0">
              <a:latin typeface="Times New Roman" pitchFamily="18" charset="0"/>
              <a:ea typeface="楷体" pitchFamily="49" charset="-122"/>
              <a:cs typeface="Times New Roman" pitchFamily="18" charset="0"/>
            </a:endParaRPr>
          </a:p>
        </p:txBody>
      </p:sp>
      <p:sp>
        <p:nvSpPr>
          <p:cNvPr id="4100"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CEADCABA-C1A1-46BA-A25C-8CB6B5E72753}" type="slidenum">
              <a:rPr kumimoji="0" lang="en-US" altLang="zh-CN" sz="1200" b="0" smtClean="0">
                <a:latin typeface="楷体_GB2312" pitchFamily="49" charset="-122"/>
              </a:rPr>
              <a:pPr eaLnBrk="1" hangingPunct="1"/>
              <a:t>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12475654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sz="3200" smtClean="0"/>
              <a:t>第四章 存储器</a:t>
            </a:r>
          </a:p>
        </p:txBody>
      </p:sp>
      <p:sp>
        <p:nvSpPr>
          <p:cNvPr id="28675" name="内容占位符 2"/>
          <p:cNvSpPr>
            <a:spLocks noGrp="1"/>
          </p:cNvSpPr>
          <p:nvPr>
            <p:ph idx="1"/>
          </p:nvPr>
        </p:nvSpPr>
        <p:spPr/>
        <p:txBody>
          <a:bodyPr/>
          <a:lstStyle/>
          <a:p>
            <a:pPr>
              <a:lnSpc>
                <a:spcPct val="125000"/>
              </a:lnSpc>
              <a:spcBef>
                <a:spcPts val="600"/>
              </a:spcBef>
            </a:pPr>
            <a:r>
              <a:rPr lang="zh-CN" altLang="zh-CN" sz="2000" b="1" dirty="0" smtClean="0">
                <a:latin typeface="楷体" pitchFamily="49" charset="-122"/>
                <a:ea typeface="楷体" pitchFamily="49" charset="-122"/>
              </a:rPr>
              <a:t>存储器字扩展一般采用高位交叉编址，</a:t>
            </a:r>
            <a:r>
              <a:rPr lang="zh-CN" altLang="en-US" sz="2000" b="1" dirty="0">
                <a:latin typeface="楷体" pitchFamily="49" charset="-122"/>
                <a:ea typeface="楷体" pitchFamily="49" charset="-122"/>
              </a:rPr>
              <a:t>顺序</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其优点是一个存储体内的地址是连续的，有利于存储器的扩充。</a:t>
            </a:r>
            <a:endParaRPr lang="en-US" altLang="zh-CN" sz="2000" b="1" dirty="0" smtClean="0">
              <a:latin typeface="楷体" pitchFamily="49" charset="-122"/>
              <a:ea typeface="楷体" pitchFamily="49" charset="-122"/>
            </a:endParaRPr>
          </a:p>
          <a:p>
            <a:pPr>
              <a:lnSpc>
                <a:spcPct val="125000"/>
              </a:lnSpc>
              <a:spcBef>
                <a:spcPts val="600"/>
              </a:spcBef>
            </a:pPr>
            <a:r>
              <a:rPr lang="zh-CN" altLang="zh-CN" sz="2000" b="1" dirty="0">
                <a:latin typeface="楷体" pitchFamily="49" charset="-122"/>
                <a:ea typeface="楷体" pitchFamily="49" charset="-122"/>
              </a:rPr>
              <a:t>存储器字扩展还可以采用低位交叉编址</a:t>
            </a:r>
            <a:r>
              <a:rPr lang="zh-CN" altLang="zh-CN" sz="2000" b="1" dirty="0" smtClean="0">
                <a:latin typeface="楷体" pitchFamily="49" charset="-122"/>
                <a:ea typeface="楷体" pitchFamily="49" charset="-122"/>
              </a:rPr>
              <a:t>，</a:t>
            </a:r>
            <a:r>
              <a:rPr lang="zh-CN" altLang="en-US" sz="2000" b="1" dirty="0">
                <a:latin typeface="楷体" pitchFamily="49" charset="-122"/>
                <a:ea typeface="楷体" pitchFamily="49" charset="-122"/>
              </a:rPr>
              <a:t>交叉</a:t>
            </a:r>
            <a:r>
              <a:rPr lang="zh-CN" altLang="en-US" sz="2000" b="1" dirty="0" smtClean="0">
                <a:latin typeface="楷体" pitchFamily="49" charset="-122"/>
                <a:ea typeface="楷体" pitchFamily="49" charset="-122"/>
              </a:rPr>
              <a:t>存储</a:t>
            </a:r>
            <a:r>
              <a:rPr lang="en-US" altLang="zh-CN" sz="2000" b="1" dirty="0" smtClean="0">
                <a:latin typeface="楷体" pitchFamily="49" charset="-122"/>
                <a:ea typeface="楷体" pitchFamily="49" charset="-122"/>
              </a:rPr>
              <a:t>,</a:t>
            </a:r>
            <a:r>
              <a:rPr lang="zh-CN" altLang="zh-CN" sz="2000" b="1" dirty="0" smtClean="0">
                <a:latin typeface="楷体" pitchFamily="49" charset="-122"/>
                <a:ea typeface="楷体" pitchFamily="49" charset="-122"/>
              </a:rPr>
              <a:t>其</a:t>
            </a:r>
            <a:r>
              <a:rPr lang="zh-CN" altLang="zh-CN" sz="2000" b="1" dirty="0">
                <a:latin typeface="楷体" pitchFamily="49" charset="-122"/>
                <a:ea typeface="楷体" pitchFamily="49" charset="-122"/>
              </a:rPr>
              <a:t>优点是可以使连续地址的字分布于不同的模块中，从而可对这些字并行访问，提高访存速度</a:t>
            </a:r>
            <a:r>
              <a:rPr lang="zh-CN" altLang="zh-CN"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a:lnSpc>
                <a:spcPct val="125000"/>
              </a:lnSpc>
              <a:spcBef>
                <a:spcPts val="600"/>
              </a:spcBef>
            </a:pPr>
            <a:endParaRPr lang="zh-CN" altLang="en-US" sz="2000" b="1" dirty="0">
              <a:latin typeface="楷体" pitchFamily="49" charset="-122"/>
              <a:ea typeface="楷体" pitchFamily="49" charset="-122"/>
            </a:endParaRPr>
          </a:p>
          <a:p>
            <a:endParaRPr lang="en-US" altLang="zh-CN" sz="2400" b="1" dirty="0" smtClean="0">
              <a:latin typeface="楷体" pitchFamily="49" charset="-122"/>
              <a:ea typeface="楷体" pitchFamily="49" charset="-122"/>
            </a:endParaRPr>
          </a:p>
        </p:txBody>
      </p:sp>
      <p:sp>
        <p:nvSpPr>
          <p:cNvPr id="2867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3BAD6270-C531-4D98-B655-3254AA609386}" type="slidenum">
              <a:rPr kumimoji="0" lang="en-US" altLang="zh-CN" sz="1200" b="0" smtClean="0">
                <a:latin typeface="楷体_GB2312" pitchFamily="49" charset="-122"/>
              </a:rPr>
              <a:pPr eaLnBrk="1" hangingPunct="1"/>
              <a:t>20</a:t>
            </a:fld>
            <a:endParaRPr kumimoji="0" lang="en-US" altLang="zh-CN" sz="1200" b="0" smtClean="0">
              <a:latin typeface="楷体_GB2312" pitchFamily="49" charset="-122"/>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280386022"/>
              </p:ext>
            </p:extLst>
          </p:nvPr>
        </p:nvGraphicFramePr>
        <p:xfrm>
          <a:off x="551889" y="3356992"/>
          <a:ext cx="3948103" cy="3024336"/>
        </p:xfrm>
        <a:graphic>
          <a:graphicData uri="http://schemas.openxmlformats.org/presentationml/2006/ole">
            <mc:AlternateContent xmlns:mc="http://schemas.openxmlformats.org/markup-compatibility/2006">
              <mc:Choice xmlns:v="urn:schemas-microsoft-com:vml" Requires="v">
                <p:oleObj spid="_x0000_s91350" name="位图图像" r:id="rId3" imgW="4847619" imgH="3715269" progId="PBrush">
                  <p:embed/>
                </p:oleObj>
              </mc:Choice>
              <mc:Fallback>
                <p:oleObj name="位图图像" r:id="rId3" imgW="4847619" imgH="3715269" progId="PBrush">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1889" y="3356992"/>
                        <a:ext cx="3948103" cy="3024336"/>
                      </a:xfrm>
                      <a:prstGeom prst="rect">
                        <a:avLst/>
                      </a:prstGeom>
                      <a:solidFill>
                        <a:schemeClr val="accent2"/>
                      </a:solidFill>
                      <a:ln>
                        <a:noFill/>
                      </a:ln>
                      <a:extLst/>
                    </p:spPr>
                  </p:pic>
                </p:oleObj>
              </mc:Fallback>
            </mc:AlternateContent>
          </a:graphicData>
        </a:graphic>
      </p:graphicFrame>
      <p:graphicFrame>
        <p:nvGraphicFramePr>
          <p:cNvPr id="2" name="对象 1"/>
          <p:cNvGraphicFramePr>
            <a:graphicFrameLocks noChangeAspect="1"/>
          </p:cNvGraphicFramePr>
          <p:nvPr>
            <p:extLst>
              <p:ext uri="{D42A27DB-BD31-4B8C-83A1-F6EECF244321}">
                <p14:modId xmlns:p14="http://schemas.microsoft.com/office/powerpoint/2010/main" val="2046324999"/>
              </p:ext>
            </p:extLst>
          </p:nvPr>
        </p:nvGraphicFramePr>
        <p:xfrm>
          <a:off x="4644008" y="3356992"/>
          <a:ext cx="3972221" cy="3024336"/>
        </p:xfrm>
        <a:graphic>
          <a:graphicData uri="http://schemas.openxmlformats.org/presentationml/2006/ole">
            <mc:AlternateContent xmlns:mc="http://schemas.openxmlformats.org/markup-compatibility/2006">
              <mc:Choice xmlns:v="urn:schemas-microsoft-com:vml" Requires="v">
                <p:oleObj spid="_x0000_s91351" name="位图图像" r:id="rId5" imgW="4753639" imgH="3619048" progId="PBrush">
                  <p:embed/>
                </p:oleObj>
              </mc:Choice>
              <mc:Fallback>
                <p:oleObj name="位图图像" r:id="rId5" imgW="4753639" imgH="3619048" progId="PBrush">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4008" y="3356992"/>
                        <a:ext cx="3972221" cy="3024336"/>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227241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to="" calcmode="lin" valueType="num">
                                      <p:cBhvr>
                                        <p:cTn id="7" dur="1" fill="hold"/>
                                        <p:tgtEl>
                                          <p:spTgt spid="5"/>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to="" calcmode="lin" valueType="num">
                                      <p:cBhvr>
                                        <p:cTn id="12" dur="1" fill="hold"/>
                                        <p:tgtEl>
                                          <p:spTgt spid="2"/>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F71D0287-E882-44A5-96FE-2C66F7EE0D94}" type="slidenum">
              <a:rPr lang="en-US" altLang="zh-CN" sz="1200" smtClean="0">
                <a:latin typeface="楷体_GB2312" pitchFamily="49" charset="-122"/>
                <a:ea typeface="楷体_GB2312" pitchFamily="49" charset="-122"/>
              </a:rPr>
              <a:pPr eaLnBrk="1" hangingPunct="1">
                <a:spcBef>
                  <a:spcPct val="0"/>
                </a:spcBef>
                <a:buClrTx/>
                <a:buFontTx/>
                <a:buNone/>
              </a:pPr>
              <a:t>21</a:t>
            </a:fld>
            <a:endParaRPr lang="en-US" altLang="zh-CN" sz="1200" smtClean="0">
              <a:latin typeface="楷体_GB2312" pitchFamily="49" charset="-122"/>
              <a:ea typeface="楷体_GB2312" pitchFamily="49" charset="-122"/>
            </a:endParaRPr>
          </a:p>
        </p:txBody>
      </p:sp>
      <p:sp>
        <p:nvSpPr>
          <p:cNvPr id="30723" name="Rectangle 2"/>
          <p:cNvSpPr>
            <a:spLocks noGrp="1" noChangeArrowheads="1"/>
          </p:cNvSpPr>
          <p:nvPr>
            <p:ph type="title"/>
          </p:nvPr>
        </p:nvSpPr>
        <p:spPr/>
        <p:txBody>
          <a:bodyPr/>
          <a:lstStyle/>
          <a:p>
            <a:pPr eaLnBrk="1" hangingPunct="1"/>
            <a:r>
              <a:rPr lang="zh-CN" altLang="en-US" sz="3200" smtClean="0"/>
              <a:t>第四章 存储器</a:t>
            </a:r>
          </a:p>
        </p:txBody>
      </p:sp>
      <p:sp>
        <p:nvSpPr>
          <p:cNvPr id="30724"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和主存地址映射方式：</a:t>
            </a:r>
            <a:r>
              <a:rPr lang="zh-CN" altLang="en-US" sz="2000" dirty="0" smtClean="0">
                <a:latin typeface="Times New Roman" pitchFamily="18" charset="0"/>
                <a:cs typeface="Times New Roman" pitchFamily="18" charset="0"/>
              </a:rPr>
              <a:t> </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直接映射：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的一种地址映象方式，一个主存块只能映象到</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中的唯一的一个指定块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全相联映射：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的一种地址映象方式，每个主存块都可映象到任何</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块</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组相联映射：</a:t>
            </a:r>
            <a:r>
              <a:rPr lang="en-US" altLang="zh-CN" sz="2000" b="1" dirty="0">
                <a:latin typeface="Times New Roman" pitchFamily="18" charset="0"/>
                <a:ea typeface="楷体" pitchFamily="49" charset="-122"/>
                <a:cs typeface="Times New Roman" pitchFamily="18" charset="0"/>
              </a:rPr>
              <a:t>Cache</a:t>
            </a:r>
            <a:r>
              <a:rPr lang="zh-CN" altLang="en-US" sz="2000" b="1" dirty="0" smtClean="0">
                <a:latin typeface="Times New Roman" pitchFamily="18" charset="0"/>
                <a:ea typeface="楷体" pitchFamily="49" charset="-122"/>
                <a:cs typeface="Times New Roman" pitchFamily="18" charset="0"/>
              </a:rPr>
              <a:t>的一种地址映象方式，将存储空间分成若干组，各组之间是直接映象，而组内各块之间则是全相联映象</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写回法：是在</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执行写操作时，信息只写入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，仅当需要被替换时，才将以被写入过的</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块先送回主存，然后再调入新块</a:t>
            </a: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写直达：利用</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主存存储层次在处理机和主存之间的直接通路，每当处理机写入</a:t>
            </a:r>
            <a:r>
              <a:rPr lang="en-US" altLang="zh-CN" sz="2000" b="1" dirty="0">
                <a:latin typeface="Times New Roman" pitchFamily="18" charset="0"/>
                <a:ea typeface="楷体" pitchFamily="49" charset="-122"/>
                <a:cs typeface="Times New Roman" pitchFamily="18" charset="0"/>
              </a:rPr>
              <a:t>Cache</a:t>
            </a:r>
            <a:r>
              <a:rPr lang="zh-CN" altLang="en-US" sz="2000" b="1" dirty="0">
                <a:latin typeface="Times New Roman" pitchFamily="18" charset="0"/>
                <a:ea typeface="楷体" pitchFamily="49" charset="-122"/>
                <a:cs typeface="Times New Roman" pitchFamily="18" charset="0"/>
              </a:rPr>
              <a:t>的同时，也通过此通路直接写入主存</a:t>
            </a:r>
          </a:p>
          <a:p>
            <a:pPr lvl="1" eaLnBrk="1" hangingPunct="1">
              <a:lnSpc>
                <a:spcPct val="125000"/>
              </a:lnSpc>
              <a:spcBef>
                <a:spcPts val="0"/>
              </a:spcBef>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0052446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22</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a:t>第四章 存储器</a:t>
            </a:r>
            <a:endParaRPr lang="zh-CN" altLang="en-US" sz="3200" smtClean="0"/>
          </a:p>
        </p:txBody>
      </p:sp>
      <p:sp>
        <p:nvSpPr>
          <p:cNvPr id="33796" name="Rectangle 3"/>
          <p:cNvSpPr>
            <a:spLocks noGrp="1" noChangeArrowheads="1"/>
          </p:cNvSpPr>
          <p:nvPr>
            <p:ph type="body" idx="1"/>
          </p:nvPr>
        </p:nvSpPr>
        <p:spPr/>
        <p:txBody>
          <a:bodyPr/>
          <a:lstStyle/>
          <a:p>
            <a:pPr>
              <a:lnSpc>
                <a:spcPct val="125000"/>
              </a:lnSpc>
              <a:spcBef>
                <a:spcPts val="600"/>
              </a:spcBef>
              <a:spcAft>
                <a:spcPts val="0"/>
              </a:spcAft>
            </a:pPr>
            <a:r>
              <a:rPr lang="zh-CN" altLang="zh-CN" sz="1800" b="1" dirty="0" smtClean="0">
                <a:latin typeface="Times New Roman" pitchFamily="18" charset="0"/>
                <a:ea typeface="楷体" panose="02010609060101010101" pitchFamily="49" charset="-122"/>
                <a:cs typeface="Times New Roman" pitchFamily="18" charset="0"/>
              </a:rPr>
              <a:t>已知</a:t>
            </a:r>
            <a:r>
              <a:rPr lang="zh-CN" altLang="zh-CN" sz="1800" b="1" dirty="0">
                <a:latin typeface="Times New Roman" pitchFamily="18" charset="0"/>
                <a:ea typeface="楷体" panose="02010609060101010101" pitchFamily="49" charset="-122"/>
                <a:cs typeface="Times New Roman" pitchFamily="18" charset="0"/>
              </a:rPr>
              <a:t>某</a:t>
            </a:r>
            <a:r>
              <a:rPr lang="en-US" altLang="zh-CN" sz="1800" b="1" dirty="0">
                <a:latin typeface="Times New Roman" pitchFamily="18" charset="0"/>
                <a:ea typeface="楷体" panose="02010609060101010101" pitchFamily="49" charset="-122"/>
                <a:cs typeface="Times New Roman" pitchFamily="18" charset="0"/>
              </a:rPr>
              <a:t>32</a:t>
            </a:r>
            <a:r>
              <a:rPr lang="zh-CN" altLang="zh-CN" sz="1800" b="1" dirty="0">
                <a:latin typeface="Times New Roman" pitchFamily="18" charset="0"/>
                <a:ea typeface="楷体" panose="02010609060101010101" pitchFamily="49" charset="-122"/>
                <a:cs typeface="Times New Roman" pitchFamily="18" charset="0"/>
              </a:rPr>
              <a:t>位主机按字节或字访存，其地址码为</a:t>
            </a:r>
            <a:r>
              <a:rPr lang="en-US" altLang="zh-CN" sz="1800" b="1" dirty="0">
                <a:latin typeface="Times New Roman" pitchFamily="18" charset="0"/>
                <a:ea typeface="楷体" panose="02010609060101010101" pitchFamily="49" charset="-122"/>
                <a:cs typeface="Times New Roman" pitchFamily="18" charset="0"/>
              </a:rPr>
              <a:t>24</a:t>
            </a:r>
            <a:r>
              <a:rPr lang="zh-CN" altLang="zh-CN" sz="1800" b="1" dirty="0">
                <a:latin typeface="Times New Roman" pitchFamily="18" charset="0"/>
                <a:ea typeface="楷体" panose="02010609060101010101" pitchFamily="49" charset="-122"/>
                <a:cs typeface="Times New Roman" pitchFamily="18" charset="0"/>
              </a:rPr>
              <a:t>位，</a:t>
            </a:r>
            <a:r>
              <a:rPr lang="zh-CN" altLang="zh-CN" sz="1800" b="1" dirty="0" smtClean="0">
                <a:latin typeface="Times New Roman" pitchFamily="18" charset="0"/>
                <a:ea typeface="楷体" panose="02010609060101010101" pitchFamily="49" charset="-122"/>
                <a:cs typeface="Times New Roman" pitchFamily="18" charset="0"/>
              </a:rPr>
              <a:t>如主存</a:t>
            </a:r>
            <a:r>
              <a:rPr lang="zh-CN" altLang="zh-CN" sz="1800" b="1" dirty="0">
                <a:latin typeface="Times New Roman" pitchFamily="18" charset="0"/>
                <a:ea typeface="楷体" panose="02010609060101010101" pitchFamily="49" charset="-122"/>
                <a:cs typeface="Times New Roman" pitchFamily="18" charset="0"/>
              </a:rPr>
              <a:t>使用</a:t>
            </a:r>
            <a:r>
              <a:rPr lang="en-US" altLang="zh-CN" sz="1800" b="1" dirty="0">
                <a:latin typeface="Times New Roman" pitchFamily="18" charset="0"/>
                <a:ea typeface="楷体" panose="02010609060101010101" pitchFamily="49" charset="-122"/>
                <a:cs typeface="Times New Roman" pitchFamily="18" charset="0"/>
              </a:rPr>
              <a:t>256K×8</a:t>
            </a:r>
            <a:r>
              <a:rPr lang="zh-CN" altLang="zh-CN" sz="1800" b="1" dirty="0" smtClean="0">
                <a:latin typeface="Times New Roman" pitchFamily="18" charset="0"/>
                <a:ea typeface="楷体" panose="02010609060101010101" pitchFamily="49" charset="-122"/>
                <a:cs typeface="Times New Roman" pitchFamily="18" charset="0"/>
              </a:rPr>
              <a:t>位</a:t>
            </a:r>
            <a:r>
              <a:rPr lang="en-US" altLang="zh-CN" sz="1800" b="1" dirty="0" smtClean="0">
                <a:latin typeface="Times New Roman" pitchFamily="18" charset="0"/>
                <a:ea typeface="楷体" panose="02010609060101010101" pitchFamily="49" charset="-122"/>
                <a:cs typeface="Times New Roman" pitchFamily="18" charset="0"/>
              </a:rPr>
              <a:t>DRAM</a:t>
            </a:r>
            <a:r>
              <a:rPr lang="zh-CN" altLang="zh-CN" sz="1800" b="1" dirty="0">
                <a:latin typeface="Times New Roman" pitchFamily="18" charset="0"/>
                <a:ea typeface="楷体" panose="02010609060101010101" pitchFamily="49" charset="-122"/>
                <a:cs typeface="Times New Roman" pitchFamily="18" charset="0"/>
              </a:rPr>
              <a:t>芯片组成该机所允许的最大主存空间，并选用内存条结构形式</a:t>
            </a:r>
            <a:r>
              <a:rPr lang="zh-CN" altLang="zh-CN" sz="1800" b="1" dirty="0" smtClean="0">
                <a:latin typeface="Times New Roman" pitchFamily="18" charset="0"/>
                <a:ea typeface="楷体" panose="02010609060101010101" pitchFamily="49" charset="-122"/>
                <a:cs typeface="Times New Roman" pitchFamily="18" charset="0"/>
              </a:rPr>
              <a:t>，问：</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1) </a:t>
            </a:r>
            <a:r>
              <a:rPr lang="zh-CN" altLang="zh-CN" sz="1800" b="1" dirty="0">
                <a:latin typeface="Times New Roman" pitchFamily="18" charset="0"/>
                <a:ea typeface="楷体" panose="02010609060101010101" pitchFamily="49" charset="-122"/>
                <a:cs typeface="Times New Roman" pitchFamily="18" charset="0"/>
              </a:rPr>
              <a:t>该机可以配备的最大主存容量为多少</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2) </a:t>
            </a:r>
            <a:r>
              <a:rPr lang="zh-CN" altLang="zh-CN" sz="1800" b="1" dirty="0">
                <a:latin typeface="Times New Roman" pitchFamily="18" charset="0"/>
                <a:ea typeface="楷体" panose="02010609060101010101" pitchFamily="49" charset="-122"/>
                <a:cs typeface="Times New Roman" pitchFamily="18" charset="0"/>
              </a:rPr>
              <a:t>该</a:t>
            </a:r>
            <a:r>
              <a:rPr lang="en-US" altLang="zh-CN" sz="1800" b="1" dirty="0">
                <a:latin typeface="Times New Roman" pitchFamily="18" charset="0"/>
                <a:ea typeface="楷体" panose="02010609060101010101" pitchFamily="49" charset="-122"/>
                <a:cs typeface="Times New Roman" pitchFamily="18" charset="0"/>
              </a:rPr>
              <a:t>DRAM</a:t>
            </a:r>
            <a:r>
              <a:rPr lang="zh-CN" altLang="zh-CN" sz="1800" b="1" dirty="0">
                <a:latin typeface="Times New Roman" pitchFamily="18" charset="0"/>
                <a:ea typeface="楷体" panose="02010609060101010101" pitchFamily="49" charset="-122"/>
                <a:cs typeface="Times New Roman" pitchFamily="18" charset="0"/>
              </a:rPr>
              <a:t>芯片的地址引脚至少为多少位</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3) </a:t>
            </a:r>
            <a:r>
              <a:rPr lang="zh-CN" altLang="zh-CN" sz="1800" b="1" dirty="0">
                <a:latin typeface="Times New Roman" pitchFamily="18" charset="0"/>
                <a:ea typeface="楷体" panose="02010609060101010101" pitchFamily="49" charset="-122"/>
                <a:cs typeface="Times New Roman" pitchFamily="18" charset="0"/>
              </a:rPr>
              <a:t>若每个内存条容量为</a:t>
            </a:r>
            <a:r>
              <a:rPr lang="en-US" altLang="zh-CN" sz="1800" b="1" dirty="0">
                <a:latin typeface="Times New Roman" pitchFamily="18" charset="0"/>
                <a:ea typeface="楷体" panose="02010609060101010101" pitchFamily="49" charset="-122"/>
                <a:cs typeface="Times New Roman" pitchFamily="18" charset="0"/>
              </a:rPr>
              <a:t>1M×32</a:t>
            </a:r>
            <a:r>
              <a:rPr lang="zh-CN" altLang="zh-CN" sz="1800" b="1" dirty="0">
                <a:latin typeface="Times New Roman" pitchFamily="18" charset="0"/>
                <a:ea typeface="楷体" panose="02010609060101010101" pitchFamily="49" charset="-122"/>
                <a:cs typeface="Times New Roman" pitchFamily="18" charset="0"/>
              </a:rPr>
              <a:t>位，需要多少个内存条</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4) </a:t>
            </a:r>
            <a:r>
              <a:rPr lang="zh-CN" altLang="zh-CN" sz="1800" b="1" dirty="0">
                <a:latin typeface="Times New Roman" pitchFamily="18" charset="0"/>
                <a:ea typeface="楷体" panose="02010609060101010101" pitchFamily="49" charset="-122"/>
                <a:cs typeface="Times New Roman" pitchFamily="18" charset="0"/>
              </a:rPr>
              <a:t>每个内存条需要多少个</a:t>
            </a:r>
            <a:r>
              <a:rPr lang="en-US" altLang="zh-CN" sz="1800" b="1" dirty="0">
                <a:latin typeface="Times New Roman" pitchFamily="18" charset="0"/>
                <a:ea typeface="楷体" panose="02010609060101010101" pitchFamily="49" charset="-122"/>
                <a:cs typeface="Times New Roman" pitchFamily="18" charset="0"/>
              </a:rPr>
              <a:t>DRAM</a:t>
            </a:r>
            <a:r>
              <a:rPr lang="zh-CN" altLang="zh-CN" sz="1800" b="1" dirty="0">
                <a:latin typeface="Times New Roman" pitchFamily="18" charset="0"/>
                <a:ea typeface="楷体" panose="02010609060101010101" pitchFamily="49" charset="-122"/>
                <a:cs typeface="Times New Roman" pitchFamily="18" charset="0"/>
              </a:rPr>
              <a:t>芯片</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5) </a:t>
            </a:r>
            <a:r>
              <a:rPr lang="zh-CN" altLang="zh-CN" sz="1800" b="1" dirty="0">
                <a:latin typeface="Times New Roman" pitchFamily="18" charset="0"/>
                <a:ea typeface="楷体" panose="02010609060101010101" pitchFamily="49" charset="-122"/>
                <a:cs typeface="Times New Roman" pitchFamily="18" charset="0"/>
              </a:rPr>
              <a:t>主存一共需要多少</a:t>
            </a:r>
            <a:r>
              <a:rPr lang="en-US" altLang="zh-CN" sz="1800" b="1" dirty="0">
                <a:latin typeface="Times New Roman" pitchFamily="18" charset="0"/>
                <a:ea typeface="楷体" panose="02010609060101010101" pitchFamily="49" charset="-122"/>
                <a:cs typeface="Times New Roman" pitchFamily="18" charset="0"/>
              </a:rPr>
              <a:t>DRAM</a:t>
            </a:r>
            <a:r>
              <a:rPr lang="zh-CN" altLang="zh-CN" sz="1800" b="1" dirty="0">
                <a:latin typeface="Times New Roman" pitchFamily="18" charset="0"/>
                <a:ea typeface="楷体" panose="02010609060101010101" pitchFamily="49" charset="-122"/>
                <a:cs typeface="Times New Roman" pitchFamily="18" charset="0"/>
              </a:rPr>
              <a:t>芯片？</a:t>
            </a:r>
            <a:r>
              <a:rPr lang="en-US" altLang="zh-CN" sz="1800" b="1" dirty="0">
                <a:latin typeface="Times New Roman" pitchFamily="18" charset="0"/>
                <a:ea typeface="楷体" panose="02010609060101010101" pitchFamily="49" charset="-122"/>
                <a:cs typeface="Times New Roman" pitchFamily="18" charset="0"/>
              </a:rPr>
              <a:t>CPU</a:t>
            </a:r>
            <a:r>
              <a:rPr lang="zh-CN" altLang="zh-CN" sz="1800" b="1" dirty="0">
                <a:latin typeface="Times New Roman" pitchFamily="18" charset="0"/>
                <a:ea typeface="楷体" panose="02010609060101010101" pitchFamily="49" charset="-122"/>
                <a:cs typeface="Times New Roman" pitchFamily="18" charset="0"/>
              </a:rPr>
              <a:t>如何选择各个内存条</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anose="02010609060101010101" pitchFamily="49" charset="-122"/>
                <a:cs typeface="Times New Roman" pitchFamily="18" charset="0"/>
              </a:rPr>
              <a:t>6) </a:t>
            </a:r>
            <a:r>
              <a:rPr lang="zh-CN" altLang="zh-CN" sz="1800" b="1" dirty="0">
                <a:latin typeface="Times New Roman" pitchFamily="18" charset="0"/>
                <a:ea typeface="楷体" panose="02010609060101010101" pitchFamily="49" charset="-122"/>
                <a:cs typeface="Times New Roman" pitchFamily="18" charset="0"/>
              </a:rPr>
              <a:t>如果</a:t>
            </a:r>
            <a:r>
              <a:rPr lang="en-US" altLang="zh-CN" sz="1800" b="1" dirty="0">
                <a:latin typeface="Times New Roman" pitchFamily="18" charset="0"/>
                <a:ea typeface="楷体" panose="02010609060101010101" pitchFamily="49" charset="-122"/>
                <a:cs typeface="Times New Roman" pitchFamily="18" charset="0"/>
              </a:rPr>
              <a:t>DRAM</a:t>
            </a:r>
            <a:r>
              <a:rPr lang="zh-CN" altLang="zh-CN" sz="1800" b="1" dirty="0" smtClean="0">
                <a:latin typeface="Times New Roman" pitchFamily="18" charset="0"/>
                <a:ea typeface="楷体" panose="02010609060101010101" pitchFamily="49" charset="-122"/>
                <a:cs typeface="Times New Roman" pitchFamily="18" charset="0"/>
              </a:rPr>
              <a:t>芯片</a:t>
            </a:r>
            <a:r>
              <a:rPr lang="zh-CN" altLang="en-US" sz="1800" b="1" dirty="0" smtClean="0">
                <a:latin typeface="Times New Roman" pitchFamily="18" charset="0"/>
                <a:ea typeface="楷体" panose="02010609060101010101" pitchFamily="49" charset="-122"/>
                <a:cs typeface="Times New Roman" pitchFamily="18" charset="0"/>
              </a:rPr>
              <a:t>采用</a:t>
            </a:r>
            <a:r>
              <a:rPr lang="en-US" altLang="zh-CN" sz="1800" b="1" dirty="0" smtClean="0">
                <a:latin typeface="Times New Roman" pitchFamily="18" charset="0"/>
                <a:ea typeface="楷体" panose="02010609060101010101" pitchFamily="49" charset="-122"/>
                <a:cs typeface="Times New Roman" pitchFamily="18" charset="0"/>
              </a:rPr>
              <a:t>512×512×8</a:t>
            </a:r>
            <a:r>
              <a:rPr lang="zh-CN" altLang="zh-CN" sz="1800" b="1" dirty="0">
                <a:latin typeface="Times New Roman" pitchFamily="18" charset="0"/>
                <a:ea typeface="楷体" panose="02010609060101010101" pitchFamily="49" charset="-122"/>
                <a:cs typeface="Times New Roman" pitchFamily="18" charset="0"/>
              </a:rPr>
              <a:t>存储阵列，采用异步刷新方式，单元刷新间隔为</a:t>
            </a:r>
            <a:r>
              <a:rPr lang="en-US" altLang="zh-CN" sz="1800" b="1" dirty="0">
                <a:latin typeface="Times New Roman" pitchFamily="18" charset="0"/>
                <a:ea typeface="楷体" panose="02010609060101010101" pitchFamily="49" charset="-122"/>
                <a:cs typeface="Times New Roman" pitchFamily="18" charset="0"/>
              </a:rPr>
              <a:t>8ms</a:t>
            </a:r>
            <a:r>
              <a:rPr lang="zh-CN" altLang="zh-CN" sz="1800" b="1" dirty="0">
                <a:latin typeface="Times New Roman" pitchFamily="18" charset="0"/>
                <a:ea typeface="楷体" panose="02010609060101010101" pitchFamily="49" charset="-122"/>
                <a:cs typeface="Times New Roman" pitchFamily="18" charset="0"/>
              </a:rPr>
              <a:t>，则刷新信号的周期为多少</a:t>
            </a:r>
            <a:r>
              <a:rPr lang="zh-CN" altLang="zh-CN" sz="1800" b="1" dirty="0" smtClean="0">
                <a:latin typeface="Times New Roman" pitchFamily="18" charset="0"/>
                <a:ea typeface="楷体" panose="02010609060101010101" pitchFamily="49" charset="-122"/>
                <a:cs typeface="Times New Roman" pitchFamily="18" charset="0"/>
              </a:rPr>
              <a:t>？</a:t>
            </a:r>
            <a:endParaRPr lang="en-US" altLang="zh-CN" sz="1800" b="1" dirty="0" smtClean="0">
              <a:latin typeface="Times New Roman" pitchFamily="18" charset="0"/>
              <a:ea typeface="楷体" panose="02010609060101010101" pitchFamily="49" charset="-122"/>
              <a:cs typeface="Times New Roman" pitchFamily="18" charset="0"/>
            </a:endParaRPr>
          </a:p>
          <a:p>
            <a:pPr>
              <a:lnSpc>
                <a:spcPct val="125000"/>
              </a:lnSpc>
              <a:spcBef>
                <a:spcPts val="600"/>
              </a:spcBef>
              <a:spcAft>
                <a:spcPts val="0"/>
              </a:spcAft>
            </a:pPr>
            <a:endParaRPr lang="en-US" altLang="zh-CN" sz="1600" b="1" dirty="0" smtClean="0">
              <a:latin typeface="楷体" panose="02010609060101010101" pitchFamily="49" charset="-122"/>
              <a:ea typeface="楷体" panose="02010609060101010101" pitchFamily="49" charset="-122"/>
            </a:endParaRPr>
          </a:p>
          <a:p>
            <a:pPr indent="304800">
              <a:lnSpc>
                <a:spcPct val="125000"/>
              </a:lnSpc>
              <a:spcBef>
                <a:spcPts val="600"/>
              </a:spcBef>
              <a:spcAft>
                <a:spcPts val="0"/>
              </a:spcAft>
              <a:tabLst>
                <a:tab pos="457200" algn="l"/>
              </a:tabLst>
            </a:pPr>
            <a:endParaRPr lang="zh-CN" altLang="zh-CN" sz="1800" b="1" kern="100" dirty="0">
              <a:latin typeface="楷体" panose="02010609060101010101" pitchFamily="49" charset="-122"/>
              <a:ea typeface="楷体" panose="02010609060101010101" pitchFamily="49" charset="-122"/>
            </a:endParaRPr>
          </a:p>
          <a:p>
            <a:pPr eaLnBrk="1" hangingPunct="1">
              <a:lnSpc>
                <a:spcPct val="125000"/>
              </a:lnSpc>
              <a:spcBef>
                <a:spcPts val="600"/>
              </a:spcBef>
            </a:pPr>
            <a:endParaRPr lang="zh-CN" altLang="en-US" sz="1800" b="1" dirty="0" smtClean="0">
              <a:latin typeface="楷体" pitchFamily="49" charset="-122"/>
              <a:ea typeface="楷体" pitchFamily="49" charset="-122"/>
            </a:endParaRPr>
          </a:p>
        </p:txBody>
      </p:sp>
    </p:spTree>
    <p:extLst>
      <p:ext uri="{BB962C8B-B14F-4D97-AF65-F5344CB8AC3E}">
        <p14:creationId xmlns:p14="http://schemas.microsoft.com/office/powerpoint/2010/main" val="40955576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dirty="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23</a:t>
            </a:fld>
            <a:endParaRPr lang="en-US" altLang="zh-CN" sz="1200" dirty="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a:t>第四章 存储器</a:t>
            </a:r>
            <a:endParaRPr lang="zh-CN" altLang="en-US" sz="3200" smtClean="0"/>
          </a:p>
        </p:txBody>
      </p:sp>
      <mc:AlternateContent xmlns:mc="http://schemas.openxmlformats.org/markup-compatibility/2006" xmlns:a14="http://schemas.microsoft.com/office/drawing/2010/main">
        <mc:Choice Requires="a14">
          <p:sp>
            <p:nvSpPr>
              <p:cNvPr id="33796" name="Rectangle 3"/>
              <p:cNvSpPr>
                <a:spLocks noGrp="1" noChangeArrowheads="1"/>
              </p:cNvSpPr>
              <p:nvPr>
                <p:ph type="body" idx="1"/>
              </p:nvPr>
            </p:nvSpPr>
            <p:spPr/>
            <p:txBody>
              <a:bodyPr/>
              <a:lstStyle/>
              <a:p>
                <a:pPr>
                  <a:lnSpc>
                    <a:spcPct val="125000"/>
                  </a:lnSpc>
                  <a:spcBef>
                    <a:spcPts val="600"/>
                  </a:spcBef>
                  <a:spcAft>
                    <a:spcPts val="0"/>
                  </a:spcAft>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1800" b="1" kern="100"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kern="100" dirty="0">
                    <a:latin typeface="Times New Roman" panose="02020603050405020304" pitchFamily="18" charset="0"/>
                    <a:ea typeface="楷体" panose="02010609060101010101" pitchFamily="49" charset="-122"/>
                    <a:cs typeface="Times New Roman" panose="02020603050405020304" pitchFamily="18" charset="0"/>
                  </a:rPr>
                  <a:t>因为主机按字节或字访存，其</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最大主存容量为 </a:t>
                </a:r>
                <a14:m>
                  <m:oMath xmlns:m="http://schemas.openxmlformats.org/officeDocument/2006/math">
                    <m:sSup>
                      <m:sSupPr>
                        <m:ctrlPr>
                          <a:rPr lang="zh-CN" altLang="zh-CN" sz="1800" b="1" i="1">
                            <a:latin typeface="Cambria Math"/>
                            <a:ea typeface="Cambria Math"/>
                          </a:rPr>
                        </m:ctrlPr>
                      </m:sSupPr>
                      <m:e>
                        <m:r>
                          <a:rPr lang="en-US" altLang="zh-CN" sz="1800" b="1" i="1">
                            <a:latin typeface="Cambria Math"/>
                            <a:cs typeface="Times New Roman"/>
                          </a:rPr>
                          <m:t>𝟐</m:t>
                        </m:r>
                      </m:e>
                      <m:sup>
                        <m:r>
                          <a:rPr lang="en-US" altLang="zh-CN" sz="1800" b="1" i="1">
                            <a:latin typeface="Cambria Math"/>
                            <a:cs typeface="Times New Roman"/>
                          </a:rPr>
                          <m:t>𝟐𝟒</m:t>
                        </m:r>
                      </m:sup>
                    </m:sSup>
                    <m:r>
                      <a:rPr lang="en-US" altLang="zh-CN" sz="1800" b="1">
                        <a:latin typeface="Cambria Math"/>
                        <a:cs typeface="Times New Roman"/>
                      </a:rPr>
                      <m:t>×</m:t>
                    </m:r>
                    <m:r>
                      <a:rPr lang="en-US" altLang="zh-CN" sz="1800" b="1" i="1">
                        <a:latin typeface="Cambria Math"/>
                        <a:cs typeface="Times New Roman"/>
                      </a:rPr>
                      <m:t>𝟖</m:t>
                    </m:r>
                    <m:r>
                      <a:rPr lang="en-US" altLang="zh-CN" sz="1800" b="1">
                        <a:latin typeface="Cambria Math"/>
                        <a:cs typeface="Times New Roman"/>
                      </a:rPr>
                      <m:t>=</m:t>
                    </m:r>
                    <m:r>
                      <a:rPr lang="en-US" altLang="zh-CN" sz="1800" b="1" i="1">
                        <a:latin typeface="Cambria Math"/>
                        <a:cs typeface="Times New Roman"/>
                      </a:rPr>
                      <m:t>𝟏𝟔𝐌𝐁</m:t>
                    </m:r>
                  </m:oMath>
                </a14:m>
                <a:endParaRPr lang="en-US"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2)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因为</a:t>
                </a:r>
                <a14:m>
                  <m:oMath xmlns:m="http://schemas.openxmlformats.org/officeDocument/2006/math">
                    <m:r>
                      <a:rPr lang="en-US" altLang="zh-CN" sz="1800" b="1" i="0">
                        <a:latin typeface="Cambria Math"/>
                        <a:cs typeface="Times New Roman"/>
                      </a:rPr>
                      <m:t>𝟐𝟓𝟔𝐊</m:t>
                    </m:r>
                    <m:r>
                      <a:rPr lang="en-US" altLang="zh-CN" sz="1800" b="1" i="0">
                        <a:latin typeface="Cambria Math"/>
                        <a:cs typeface="Times New Roman"/>
                      </a:rPr>
                      <m:t>=</m:t>
                    </m:r>
                    <m:sSup>
                      <m:sSupPr>
                        <m:ctrlPr>
                          <a:rPr lang="zh-CN" altLang="zh-CN" sz="1800" b="1" i="1">
                            <a:latin typeface="Cambria Math"/>
                            <a:ea typeface="Cambria Math"/>
                          </a:rPr>
                        </m:ctrlPr>
                      </m:sSupPr>
                      <m:e>
                        <m:r>
                          <a:rPr lang="en-US" altLang="zh-CN" sz="1800" b="1" i="0">
                            <a:latin typeface="Cambria Math"/>
                            <a:cs typeface="Times New Roman"/>
                          </a:rPr>
                          <m:t>𝟐</m:t>
                        </m:r>
                      </m:e>
                      <m:sup>
                        <m:r>
                          <a:rPr lang="en-US" altLang="zh-CN" sz="1800" b="1" i="0">
                            <a:latin typeface="Cambria Math"/>
                            <a:cs typeface="Times New Roman"/>
                          </a:rPr>
                          <m:t>𝟏𝟖</m:t>
                        </m:r>
                      </m:sup>
                    </m:sSup>
                  </m:oMath>
                </a14:m>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芯片采用行列地址分时复用，地址线引脚只引出了一半，故芯片地址引脚至少为</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9</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个</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3)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内存条数量为 </a:t>
                </a:r>
                <a14:m>
                  <m:oMath xmlns:m="http://schemas.openxmlformats.org/officeDocument/2006/math">
                    <m:r>
                      <a:rPr lang="en-US" altLang="zh-CN" sz="1800" b="1" i="0">
                        <a:latin typeface="Cambria Math"/>
                      </a:rPr>
                      <m:t>𝟏𝟔𝐌𝐁</m:t>
                    </m:r>
                    <m:r>
                      <a:rPr lang="en-US" altLang="zh-CN" sz="1800" b="1" i="0">
                        <a:latin typeface="Cambria Math"/>
                      </a:rPr>
                      <m:t>÷(</m:t>
                    </m:r>
                    <m:r>
                      <a:rPr lang="en-US" altLang="zh-CN" sz="1800" b="1" i="0">
                        <a:latin typeface="Cambria Math"/>
                      </a:rPr>
                      <m:t>𝟏𝐌</m:t>
                    </m:r>
                    <m:r>
                      <a:rPr lang="en-US" altLang="zh-CN" sz="1800" b="1" i="0">
                        <a:latin typeface="Cambria Math"/>
                      </a:rPr>
                      <m:t>×</m:t>
                    </m:r>
                    <m:r>
                      <a:rPr lang="en-US" altLang="zh-CN" sz="1800" b="1" i="0">
                        <a:latin typeface="Cambria Math"/>
                      </a:rPr>
                      <m:t>𝟑𝟐</m:t>
                    </m:r>
                    <m:r>
                      <a:rPr lang="en-US" altLang="zh-CN" sz="1800" b="1" i="0">
                        <a:latin typeface="Cambria Math"/>
                      </a:rPr>
                      <m:t>)= </m:t>
                    </m:r>
                    <m:r>
                      <a:rPr lang="en-US" altLang="zh-CN" sz="1800" b="1" i="0">
                        <a:latin typeface="Cambria Math"/>
                      </a:rPr>
                      <m:t>𝟒</m:t>
                    </m:r>
                  </m:oMath>
                </a14:m>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个。</a:t>
                </a:r>
              </a:p>
              <a:p>
                <a:pPr>
                  <a:lnSpc>
                    <a:spcPct val="125000"/>
                  </a:lnSpc>
                  <a:spcBef>
                    <a:spcPts val="600"/>
                  </a:spcBef>
                  <a:spcAft>
                    <a:spcPts val="0"/>
                  </a:spcAft>
                </a:pP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4)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每个内存条</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芯片数量为 </a:t>
                </a:r>
                <a14:m>
                  <m:oMath xmlns:m="http://schemas.openxmlformats.org/officeDocument/2006/math">
                    <m:r>
                      <a:rPr lang="en-US" altLang="zh-CN" sz="1800" b="1">
                        <a:latin typeface="Cambria Math"/>
                      </a:rPr>
                      <m:t>(</m:t>
                    </m:r>
                    <m:r>
                      <a:rPr lang="en-US" altLang="zh-CN" sz="1800" b="1" i="0">
                        <a:latin typeface="Cambria Math"/>
                      </a:rPr>
                      <m:t>𝟏𝐌</m:t>
                    </m:r>
                    <m:r>
                      <a:rPr lang="en-US" altLang="zh-CN" sz="1800" b="1" i="0">
                        <a:latin typeface="Cambria Math"/>
                      </a:rPr>
                      <m:t>×</m:t>
                    </m:r>
                    <m:r>
                      <a:rPr lang="en-US" altLang="zh-CN" sz="1800" b="1" i="0">
                        <a:latin typeface="Cambria Math"/>
                      </a:rPr>
                      <m:t>𝟑𝟐</m:t>
                    </m:r>
                    <m:r>
                      <a:rPr lang="en-US" altLang="zh-CN" sz="1800" b="1" i="0">
                        <a:latin typeface="Cambria Math"/>
                      </a:rPr>
                      <m:t>)÷(</m:t>
                    </m:r>
                    <m:r>
                      <a:rPr lang="en-US" altLang="zh-CN" sz="1800" b="1" i="0">
                        <a:latin typeface="Cambria Math"/>
                      </a:rPr>
                      <m:t>𝟐𝟓𝟔𝐊</m:t>
                    </m:r>
                    <m:r>
                      <a:rPr lang="en-US" altLang="zh-CN" sz="1800" b="1" i="0">
                        <a:latin typeface="Cambria Math"/>
                      </a:rPr>
                      <m:t>×</m:t>
                    </m:r>
                    <m:r>
                      <a:rPr lang="en-US" altLang="zh-CN" sz="1800" b="1" i="0">
                        <a:latin typeface="Cambria Math"/>
                      </a:rPr>
                      <m:t>𝟖</m:t>
                    </m:r>
                    <m:r>
                      <a:rPr lang="en-US" altLang="zh-CN" sz="1800" b="1" i="0">
                        <a:latin typeface="Cambria Math"/>
                      </a:rPr>
                      <m:t>)= </m:t>
                    </m:r>
                    <m:r>
                      <a:rPr lang="en-US" altLang="zh-CN" sz="1800" b="1" i="0">
                        <a:latin typeface="Cambria Math"/>
                      </a:rPr>
                      <m:t>𝟏𝟔</m:t>
                    </m:r>
                  </m:oMath>
                </a14:m>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片</a:t>
                </a:r>
                <a:endParaRPr lang="zh-CN" altLang="zh-CN" sz="18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5)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主存一共需要</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DRAM</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芯片为：</a:t>
                </a:r>
                <a14:m>
                  <m:oMath xmlns:m="http://schemas.openxmlformats.org/officeDocument/2006/math">
                    <m:r>
                      <a:rPr lang="en-US" altLang="zh-CN" sz="1800" b="1" i="1">
                        <a:latin typeface="Cambria Math"/>
                      </a:rPr>
                      <m:t>𝟒</m:t>
                    </m:r>
                    <m:r>
                      <a:rPr lang="en-US" altLang="zh-CN" sz="1800" b="1" i="1">
                        <a:latin typeface="Cambria Math"/>
                      </a:rPr>
                      <m:t>×</m:t>
                    </m:r>
                    <m:r>
                      <a:rPr lang="en-US" altLang="zh-CN" sz="1800" b="1" i="1">
                        <a:latin typeface="Cambria Math"/>
                      </a:rPr>
                      <m:t>𝟏𝟔</m:t>
                    </m:r>
                    <m:r>
                      <a:rPr lang="en-US" altLang="zh-CN" sz="1800" b="1" i="1">
                        <a:latin typeface="Cambria Math"/>
                      </a:rPr>
                      <m:t>=</m:t>
                    </m:r>
                    <m:r>
                      <a:rPr lang="en-US" altLang="zh-CN" sz="1800" b="1" i="1">
                        <a:latin typeface="Cambria Math"/>
                      </a:rPr>
                      <m:t>𝟔𝟒</m:t>
                    </m:r>
                  </m:oMath>
                </a14:m>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片</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主机</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一共有</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个内存条，</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CPU</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选用最高</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位地址</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A23</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A22</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，通过</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2</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4</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译码器产生片选信号对各个内存条进行选择</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每个内存条容量</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1M×32</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位</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CPU</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需要</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22</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根地址线（</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A21~A0</a:t>
                </a:r>
                <a:r>
                  <a:rPr lang="zh-CN" altLang="zh-CN" sz="1800" b="1" dirty="0">
                    <a:latin typeface="Times New Roman" panose="02020603050405020304" pitchFamily="18" charset="0"/>
                    <a:ea typeface="楷体" panose="02010609060101010101" pitchFamily="49" charset="-122"/>
                    <a:cs typeface="Times New Roman" panose="02020603050405020304" pitchFamily="18" charset="0"/>
                  </a:rPr>
                  <a:t>）完成内存条内部存储单元</a:t>
                </a:r>
                <a:r>
                  <a:rPr lang="zh-CN" altLang="zh-CN" sz="1800" b="1" dirty="0" smtClean="0">
                    <a:latin typeface="Times New Roman" panose="02020603050405020304" pitchFamily="18" charset="0"/>
                    <a:ea typeface="楷体" panose="02010609060101010101" pitchFamily="49" charset="-122"/>
                    <a:cs typeface="Times New Roman" panose="02020603050405020304" pitchFamily="18" charset="0"/>
                  </a:rPr>
                  <a:t>寻址</a:t>
                </a:r>
                <a:r>
                  <a:rPr lang="zh-CN" altLang="en-US" sz="18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rPr>
                  <a:t>6) </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采用异步刷新方式，单元刷新间隔为</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8ms</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，意味要在</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8ms</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内进行</a:t>
                </a:r>
                <a:r>
                  <a:rPr lang="en-US" altLang="zh-CN" sz="1800" b="1" dirty="0">
                    <a:latin typeface="Times New Roman" panose="02020603050405020304" pitchFamily="18" charset="0"/>
                    <a:ea typeface="楷体" panose="02010609060101010101" pitchFamily="49" charset="-122"/>
                    <a:cs typeface="Times New Roman" panose="02020603050405020304" pitchFamily="18" charset="0"/>
                  </a:rPr>
                  <a:t>512</a:t>
                </a:r>
                <a:r>
                  <a:rPr lang="zh-CN" altLang="en-US" sz="1800" b="1" dirty="0">
                    <a:latin typeface="Times New Roman" panose="02020603050405020304" pitchFamily="18" charset="0"/>
                    <a:ea typeface="楷体" panose="02010609060101010101" pitchFamily="49" charset="-122"/>
                    <a:cs typeface="Times New Roman" panose="02020603050405020304" pitchFamily="18" charset="0"/>
                  </a:rPr>
                  <a:t>次行刷新操作，故刷新信号的周期为：</a:t>
                </a:r>
                <a:r>
                  <a:rPr lang="zh-CN" altLang="en-US" sz="1800" dirty="0">
                    <a:latin typeface="BatangChe" pitchFamily="49" charset="-127"/>
                    <a:ea typeface="BatangChe" pitchFamily="49" charset="-127"/>
                    <a:cs typeface="Times New Roman" panose="02020603050405020304" pitchFamily="18" charset="0"/>
                  </a:rPr>
                  <a:t>𝟖𝒎𝒔</a:t>
                </a:r>
                <a:r>
                  <a:rPr lang="en-US" altLang="zh-CN" sz="1800" dirty="0">
                    <a:latin typeface="BatangChe" pitchFamily="49" charset="-127"/>
                    <a:ea typeface="BatangChe" pitchFamily="49" charset="-127"/>
                    <a:cs typeface="Times New Roman" panose="02020603050405020304" pitchFamily="18" charset="0"/>
                  </a:rPr>
                  <a:t>÷</a:t>
                </a:r>
                <a:r>
                  <a:rPr lang="zh-CN" altLang="en-US" sz="1800" dirty="0">
                    <a:latin typeface="BatangChe" pitchFamily="49" charset="-127"/>
                    <a:ea typeface="BatangChe" pitchFamily="49" charset="-127"/>
                    <a:cs typeface="Times New Roman" panose="02020603050405020304" pitchFamily="18" charset="0"/>
                  </a:rPr>
                  <a:t>𝟓𝟏𝟐</a:t>
                </a:r>
                <a:r>
                  <a:rPr lang="en-US" altLang="zh-CN" sz="1800" dirty="0">
                    <a:latin typeface="BatangChe" pitchFamily="49" charset="-127"/>
                    <a:ea typeface="BatangChe" pitchFamily="49" charset="-127"/>
                    <a:cs typeface="Times New Roman" panose="02020603050405020304" pitchFamily="18" charset="0"/>
                  </a:rPr>
                  <a:t>=</a:t>
                </a:r>
                <a:r>
                  <a:rPr lang="zh-CN" altLang="en-US" sz="1800" dirty="0">
                    <a:latin typeface="BatangChe" pitchFamily="49" charset="-127"/>
                    <a:ea typeface="BatangChe" pitchFamily="49" charset="-127"/>
                    <a:cs typeface="Times New Roman" panose="02020603050405020304" pitchFamily="18" charset="0"/>
                  </a:rPr>
                  <a:t>𝟏𝟓</a:t>
                </a:r>
                <a:r>
                  <a:rPr lang="en-US" altLang="zh-CN" sz="1800" dirty="0">
                    <a:latin typeface="BatangChe" pitchFamily="49" charset="-127"/>
                    <a:ea typeface="BatangChe" pitchFamily="49" charset="-127"/>
                    <a:cs typeface="Times New Roman" panose="02020603050405020304" pitchFamily="18" charset="0"/>
                  </a:rPr>
                  <a:t>.</a:t>
                </a:r>
                <a:r>
                  <a:rPr lang="zh-CN" altLang="en-US" sz="1800" dirty="0">
                    <a:latin typeface="BatangChe" pitchFamily="49" charset="-127"/>
                    <a:ea typeface="BatangChe" pitchFamily="49" charset="-127"/>
                    <a:cs typeface="Times New Roman" panose="02020603050405020304" pitchFamily="18" charset="0"/>
                  </a:rPr>
                  <a:t>𝟔𝟐𝟓𝝁𝒔</a:t>
                </a:r>
              </a:p>
              <a:p>
                <a:pPr>
                  <a:lnSpc>
                    <a:spcPct val="125000"/>
                  </a:lnSpc>
                  <a:spcBef>
                    <a:spcPts val="600"/>
                  </a:spcBef>
                  <a:spcAft>
                    <a:spcPts val="0"/>
                  </a:spcAft>
                </a:pPr>
                <a:endParaRPr lang="en-US" altLang="zh-CN" sz="18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endParaRPr lang="zh-CN" altLang="en-US" sz="1600" b="1" dirty="0" smtClean="0">
                  <a:latin typeface="楷体" pitchFamily="49" charset="-122"/>
                  <a:ea typeface="楷体" pitchFamily="49" charset="-122"/>
                </a:endParaRPr>
              </a:p>
            </p:txBody>
          </p:sp>
        </mc:Choice>
        <mc:Fallback xmlns="">
          <p:sp>
            <p:nvSpPr>
              <p:cNvPr id="33796" name="Rectangle 3"/>
              <p:cNvSpPr>
                <a:spLocks noGrp="1" noRot="1" noChangeAspect="1" noMove="1" noResize="1" noEditPoints="1" noAdjustHandles="1" noChangeArrowheads="1" noChangeShapeType="1" noTextEdit="1"/>
              </p:cNvSpPr>
              <p:nvPr>
                <p:ph type="body" idx="1"/>
              </p:nvPr>
            </p:nvSpPr>
            <p:spPr>
              <a:blipFill rotWithShape="1">
                <a:blip r:embed="rId2"/>
                <a:stretch>
                  <a:fillRect l="-444" t="-121" r="-59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055759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第四章 存储器</a:t>
            </a:r>
            <a:endParaRPr lang="zh-CN" altLang="en-US" sz="320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anose="02020603050405020304" pitchFamily="18" charset="0"/>
                    <a:ea typeface="楷体" pitchFamily="49" charset="-122"/>
                    <a:cs typeface="Times New Roman" panose="02020603050405020304" pitchFamily="18" charset="0"/>
                  </a:rPr>
                  <a:t>设某机主存容量为</a:t>
                </a:r>
                <a:r>
                  <a:rPr lang="en-US" altLang="zh-CN" sz="2000" b="1" dirty="0">
                    <a:latin typeface="Times New Roman" panose="02020603050405020304" pitchFamily="18" charset="0"/>
                    <a:ea typeface="楷体" pitchFamily="49" charset="-122"/>
                    <a:cs typeface="Times New Roman" panose="02020603050405020304" pitchFamily="18" charset="0"/>
                  </a:rPr>
                  <a:t>16MB</a:t>
                </a:r>
                <a:r>
                  <a:rPr lang="zh-CN" altLang="en-US" sz="2000" b="1" dirty="0">
                    <a:latin typeface="Times New Roman" panose="02020603050405020304" pitchFamily="18" charset="0"/>
                    <a:ea typeface="楷体" pitchFamily="49" charset="-122"/>
                    <a:cs typeface="Times New Roman" panose="02020603050405020304" pitchFamily="18" charset="0"/>
                  </a:rPr>
                  <a:t>，</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en-US" sz="2000" b="1" dirty="0">
                    <a:latin typeface="Times New Roman" panose="02020603050405020304" pitchFamily="18" charset="0"/>
                    <a:ea typeface="楷体" pitchFamily="49" charset="-122"/>
                    <a:cs typeface="Times New Roman" panose="02020603050405020304" pitchFamily="18" charset="0"/>
                  </a:rPr>
                  <a:t>容量为</a:t>
                </a:r>
                <a:r>
                  <a:rPr lang="en-US" altLang="zh-CN" sz="2000" b="1" dirty="0">
                    <a:latin typeface="Times New Roman" panose="02020603050405020304" pitchFamily="18" charset="0"/>
                    <a:ea typeface="楷体" pitchFamily="49" charset="-122"/>
                    <a:cs typeface="Times New Roman" panose="02020603050405020304" pitchFamily="18" charset="0"/>
                  </a:rPr>
                  <a:t>8KB</a:t>
                </a:r>
                <a:r>
                  <a:rPr lang="zh-CN" altLang="en-US" sz="2000" b="1" dirty="0">
                    <a:latin typeface="Times New Roman" panose="02020603050405020304" pitchFamily="18" charset="0"/>
                    <a:ea typeface="楷体" pitchFamily="49" charset="-122"/>
                    <a:cs typeface="Times New Roman" panose="02020603050405020304" pitchFamily="18" charset="0"/>
                  </a:rPr>
                  <a:t>。每字块有</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en-US" sz="2000" b="1" dirty="0">
                    <a:latin typeface="Times New Roman" panose="02020603050405020304" pitchFamily="18" charset="0"/>
                    <a:ea typeface="楷体" pitchFamily="49" charset="-122"/>
                    <a:cs typeface="Times New Roman" panose="02020603050405020304" pitchFamily="18" charset="0"/>
                  </a:rPr>
                  <a:t>个字，每字</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en-US" sz="2000" b="1" dirty="0">
                    <a:latin typeface="Times New Roman" panose="02020603050405020304" pitchFamily="18" charset="0"/>
                    <a:ea typeface="楷体" pitchFamily="49" charset="-122"/>
                    <a:cs typeface="Times New Roman" panose="02020603050405020304" pitchFamily="18" charset="0"/>
                  </a:rPr>
                  <a:t>位。设计一个四路组相联映像（即</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en-US" sz="2000" b="1" dirty="0">
                    <a:latin typeface="Times New Roman" panose="02020603050405020304" pitchFamily="18" charset="0"/>
                    <a:ea typeface="楷体" pitchFamily="49" charset="-122"/>
                    <a:cs typeface="Times New Roman" panose="02020603050405020304" pitchFamily="18" charset="0"/>
                  </a:rPr>
                  <a:t>每组内共</a:t>
                </a:r>
                <a:r>
                  <a:rPr lang="en-US" altLang="zh-CN" sz="2000" b="1" dirty="0">
                    <a:latin typeface="Times New Roman" panose="02020603050405020304" pitchFamily="18" charset="0"/>
                    <a:ea typeface="楷体" pitchFamily="49" charset="-122"/>
                    <a:cs typeface="Times New Roman" panose="02020603050405020304" pitchFamily="18" charset="0"/>
                  </a:rPr>
                  <a:t>4</a:t>
                </a:r>
                <a:r>
                  <a:rPr lang="zh-CN" altLang="en-US" sz="2000" b="1" dirty="0">
                    <a:latin typeface="Times New Roman" panose="02020603050405020304" pitchFamily="18" charset="0"/>
                    <a:ea typeface="楷体" pitchFamily="49" charset="-122"/>
                    <a:cs typeface="Times New Roman" panose="02020603050405020304" pitchFamily="18" charset="0"/>
                  </a:rPr>
                  <a:t>个字块）</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en-US" sz="2000" b="1" dirty="0">
                    <a:latin typeface="Times New Roman" panose="02020603050405020304" pitchFamily="18" charset="0"/>
                    <a:ea typeface="楷体" pitchFamily="49" charset="-122"/>
                    <a:cs typeface="Times New Roman" panose="02020603050405020304" pitchFamily="18" charset="0"/>
                  </a:rPr>
                  <a:t>组织，</a:t>
                </a:r>
                <a:r>
                  <a:rPr lang="zh-CN" altLang="en-US" sz="2000" b="1" dirty="0" smtClean="0">
                    <a:latin typeface="Times New Roman" panose="02020603050405020304" pitchFamily="18" charset="0"/>
                    <a:ea typeface="楷体" pitchFamily="49" charset="-122"/>
                    <a:cs typeface="Times New Roman" panose="02020603050405020304" pitchFamily="18" charset="0"/>
                  </a:rPr>
                  <a:t>要求</a:t>
                </a:r>
                <a:r>
                  <a:rPr lang="en-US" altLang="zh-CN" sz="2000" b="1" dirty="0" smtClean="0">
                    <a:latin typeface="Times New Roman" panose="02020603050405020304" pitchFamily="18" charset="0"/>
                    <a:ea typeface="楷体" pitchFamily="49" charset="-122"/>
                    <a:cs typeface="Times New Roman" panose="02020603050405020304" pitchFamily="18" charset="0"/>
                  </a:rPr>
                  <a:t> </a:t>
                </a:r>
                <a:r>
                  <a:rPr lang="zh-CN" altLang="en-US" sz="2000" b="1" dirty="0">
                    <a:latin typeface="Times New Roman" panose="02020603050405020304" pitchFamily="18" charset="0"/>
                    <a:ea typeface="楷体" pitchFamily="49" charset="-122"/>
                    <a:cs typeface="Times New Roman" panose="02020603050405020304" pitchFamily="18" charset="0"/>
                  </a:rPr>
                  <a:t>画出主存地址字段中各段的位数</a:t>
                </a:r>
                <a:r>
                  <a:rPr lang="zh-CN" altLang="en-US"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en-US" altLang="zh-CN" sz="2000" b="1" dirty="0" smtClean="0">
                    <a:latin typeface="Times New Roman" panose="02020603050405020304" pitchFamily="18" charset="0"/>
                    <a:ea typeface="楷体" pitchFamily="49" charset="-122"/>
                    <a:cs typeface="Times New Roman" panose="02020603050405020304" pitchFamily="18" charset="0"/>
                  </a:rPr>
                  <a:t>1</a:t>
                </a:r>
                <a:r>
                  <a:rPr lang="en-US" altLang="zh-CN" sz="2000" b="1" dirty="0">
                    <a:latin typeface="Times New Roman" panose="02020603050405020304" pitchFamily="18" charset="0"/>
                    <a:ea typeface="楷体" pitchFamily="49" charset="-122"/>
                    <a:cs typeface="Times New Roman" panose="02020603050405020304" pitchFamily="18" charset="0"/>
                  </a:rPr>
                  <a:t>) </a:t>
                </a:r>
                <a:r>
                  <a:rPr lang="zh-CN" altLang="zh-CN" sz="2000" b="1" dirty="0">
                    <a:latin typeface="Times New Roman" panose="02020603050405020304" pitchFamily="18" charset="0"/>
                    <a:ea typeface="楷体" pitchFamily="49" charset="-122"/>
                    <a:cs typeface="Times New Roman" panose="02020603050405020304" pitchFamily="18" charset="0"/>
                  </a:rPr>
                  <a:t>根据每个字块有</a:t>
                </a:r>
                <a:r>
                  <a:rPr lang="en-US" altLang="zh-CN" sz="2000" b="1" dirty="0">
                    <a:latin typeface="Times New Roman" panose="02020603050405020304" pitchFamily="18" charset="0"/>
                    <a:ea typeface="楷体" pitchFamily="49" charset="-122"/>
                    <a:cs typeface="Times New Roman" panose="02020603050405020304" pitchFamily="18" charset="0"/>
                  </a:rPr>
                  <a:t>8</a:t>
                </a:r>
                <a:r>
                  <a:rPr lang="zh-CN" altLang="zh-CN" sz="2000" b="1" dirty="0">
                    <a:latin typeface="Times New Roman" panose="02020603050405020304" pitchFamily="18" charset="0"/>
                    <a:ea typeface="楷体" pitchFamily="49" charset="-122"/>
                    <a:cs typeface="Times New Roman" panose="02020603050405020304" pitchFamily="18" charset="0"/>
                  </a:rPr>
                  <a:t>个字，每个字</a:t>
                </a:r>
                <a:r>
                  <a:rPr lang="en-US" altLang="zh-CN" sz="2000" b="1" dirty="0">
                    <a:latin typeface="Times New Roman" panose="02020603050405020304" pitchFamily="18" charset="0"/>
                    <a:ea typeface="楷体" pitchFamily="49" charset="-122"/>
                    <a:cs typeface="Times New Roman" panose="02020603050405020304" pitchFamily="18" charset="0"/>
                  </a:rPr>
                  <a:t>32</a:t>
                </a:r>
                <a:r>
                  <a:rPr lang="zh-CN" altLang="zh-CN" sz="2000" b="1" dirty="0">
                    <a:latin typeface="Times New Roman" panose="02020603050405020304" pitchFamily="18" charset="0"/>
                    <a:ea typeface="楷体" pitchFamily="49" charset="-122"/>
                    <a:cs typeface="Times New Roman" panose="02020603050405020304" pitchFamily="18" charset="0"/>
                  </a:rPr>
                  <a:t>位，得出每个字块大小为</a:t>
                </a:r>
                <a14:m>
                  <m:oMath xmlns:m="http://schemas.openxmlformats.org/officeDocument/2006/math">
                    <m:r>
                      <a:rPr lang="en-US" altLang="zh-CN" sz="2000" b="1" i="0" smtClean="0">
                        <a:latin typeface="Cambria Math"/>
                        <a:ea typeface="楷体" pitchFamily="49" charset="-122"/>
                      </a:rPr>
                      <m:t>𝟖</m:t>
                    </m:r>
                    <m:r>
                      <a:rPr lang="en-US" altLang="zh-CN" sz="2000" b="1">
                        <a:latin typeface="Cambria Math"/>
                        <a:ea typeface="楷体" pitchFamily="49" charset="-122"/>
                      </a:rPr>
                      <m:t>×</m:t>
                    </m:r>
                    <m:r>
                      <a:rPr lang="en-US" altLang="zh-CN" sz="2000" b="1" i="0" smtClean="0">
                        <a:latin typeface="Cambria Math"/>
                        <a:ea typeface="楷体" pitchFamily="49" charset="-122"/>
                      </a:rPr>
                      <m:t>𝟑𝟐</m:t>
                    </m:r>
                    <m:r>
                      <a:rPr lang="en-US" altLang="zh-CN" sz="2000" b="1" i="0" smtClean="0">
                        <a:latin typeface="Cambria Math"/>
                        <a:ea typeface="楷体" pitchFamily="49" charset="-122"/>
                      </a:rPr>
                      <m:t>=</m:t>
                    </m:r>
                    <m:r>
                      <a:rPr lang="en-US" altLang="zh-CN" sz="2000" b="1" i="0" smtClean="0">
                        <a:latin typeface="Cambria Math"/>
                        <a:ea typeface="楷体" pitchFamily="49" charset="-122"/>
                      </a:rPr>
                      <m:t>𝟑𝟐𝐁</m:t>
                    </m:r>
                  </m:oMath>
                </a14:m>
                <a:r>
                  <a:rPr lang="zh-CN" altLang="zh-CN" sz="2000" b="1" dirty="0">
                    <a:latin typeface="Times New Roman" panose="02020603050405020304" pitchFamily="18" charset="0"/>
                    <a:ea typeface="楷体" pitchFamily="49" charset="-122"/>
                    <a:cs typeface="Times New Roman" panose="02020603050405020304" pitchFamily="18" charset="0"/>
                  </a:rPr>
                  <a:t>，所以主存地址字段中字块内地址字段为</a:t>
                </a:r>
                <a:r>
                  <a:rPr lang="en-US" altLang="zh-CN" sz="2000" b="1" dirty="0">
                    <a:latin typeface="Times New Roman" panose="02020603050405020304" pitchFamily="18" charset="0"/>
                    <a:ea typeface="楷体" pitchFamily="49" charset="-122"/>
                    <a:cs typeface="Times New Roman" panose="02020603050405020304" pitchFamily="18" charset="0"/>
                  </a:rPr>
                  <a:t>5</a:t>
                </a:r>
                <a:r>
                  <a:rPr lang="zh-CN" altLang="zh-CN" sz="2000" b="1" dirty="0">
                    <a:latin typeface="Times New Roman" panose="02020603050405020304" pitchFamily="18" charset="0"/>
                    <a:ea typeface="楷体" pitchFamily="49" charset="-122"/>
                    <a:cs typeface="Times New Roman" panose="02020603050405020304" pitchFamily="18" charset="0"/>
                  </a:rPr>
                  <a:t>位</a:t>
                </a:r>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根据</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容量为</a:t>
                </a:r>
                <a14:m>
                  <m:oMath xmlns:m="http://schemas.openxmlformats.org/officeDocument/2006/math">
                    <m:r>
                      <a:rPr lang="en-US" altLang="zh-CN" sz="2000" b="1" i="0" smtClean="0">
                        <a:latin typeface="Cambria Math"/>
                        <a:ea typeface="楷体" pitchFamily="49" charset="-122"/>
                      </a:rPr>
                      <m:t>𝟖𝐊𝐁</m:t>
                    </m:r>
                  </m:oMath>
                </a14:m>
                <a:r>
                  <a:rPr lang="zh-CN" altLang="zh-CN" sz="2000" b="1" dirty="0">
                    <a:latin typeface="Times New Roman" panose="02020603050405020304" pitchFamily="18" charset="0"/>
                    <a:ea typeface="楷体" pitchFamily="49" charset="-122"/>
                    <a:cs typeface="Times New Roman" panose="02020603050405020304" pitchFamily="18" charset="0"/>
                  </a:rPr>
                  <a:t>，字块大小为</a:t>
                </a:r>
                <a14:m>
                  <m:oMath xmlns:m="http://schemas.openxmlformats.org/officeDocument/2006/math">
                    <m:r>
                      <a:rPr lang="en-US" altLang="zh-CN" sz="2000" b="1" i="0" smtClean="0">
                        <a:latin typeface="Cambria Math"/>
                        <a:ea typeface="楷体" pitchFamily="49" charset="-122"/>
                      </a:rPr>
                      <m:t>𝟑𝟐𝐁</m:t>
                    </m:r>
                  </m:oMath>
                </a14:m>
                <a:r>
                  <a:rPr lang="zh-CN" altLang="zh-CN" sz="2000" b="1" dirty="0">
                    <a:latin typeface="Times New Roman" panose="02020603050405020304" pitchFamily="18" charset="0"/>
                    <a:ea typeface="楷体" pitchFamily="49" charset="-122"/>
                    <a:cs typeface="Times New Roman" panose="02020603050405020304" pitchFamily="18" charset="0"/>
                  </a:rPr>
                  <a:t>，得出</a:t>
                </a:r>
                <a:r>
                  <a:rPr lang="en-US" altLang="zh-CN" sz="2000" b="1" dirty="0">
                    <a:latin typeface="Times New Roman" panose="02020603050405020304" pitchFamily="18" charset="0"/>
                    <a:ea typeface="楷体" pitchFamily="49" charset="-122"/>
                    <a:cs typeface="Times New Roman" panose="02020603050405020304" pitchFamily="18" charset="0"/>
                  </a:rPr>
                  <a:t>Cache</a:t>
                </a:r>
                <a:r>
                  <a:rPr lang="zh-CN" altLang="zh-CN" sz="2000" b="1" dirty="0">
                    <a:latin typeface="Times New Roman" panose="02020603050405020304" pitchFamily="18" charset="0"/>
                    <a:ea typeface="楷体" pitchFamily="49" charset="-122"/>
                    <a:cs typeface="Times New Roman" panose="02020603050405020304" pitchFamily="18" charset="0"/>
                  </a:rPr>
                  <a:t>共有</a:t>
                </a:r>
                <a14:m>
                  <m:oMath xmlns:m="http://schemas.openxmlformats.org/officeDocument/2006/math">
                    <m:r>
                      <a:rPr lang="en-US" altLang="zh-CN" sz="2000" b="1" i="0" smtClean="0">
                        <a:latin typeface="Cambria Math"/>
                        <a:ea typeface="楷体" pitchFamily="49" charset="-122"/>
                      </a:rPr>
                      <m:t>𝟖𝐊𝐁</m:t>
                    </m:r>
                    <m:r>
                      <a:rPr lang="en-US" altLang="zh-CN" sz="2000" b="1">
                        <a:latin typeface="Cambria Math"/>
                        <a:ea typeface="楷体" pitchFamily="49" charset="-122"/>
                      </a:rPr>
                      <m:t>÷</m:t>
                    </m:r>
                    <m:r>
                      <a:rPr lang="en-US" altLang="zh-CN" sz="2000" b="1" i="0" smtClean="0">
                        <a:latin typeface="Cambria Math"/>
                        <a:ea typeface="楷体" pitchFamily="49" charset="-122"/>
                      </a:rPr>
                      <m:t>𝟑𝟐𝐁</m:t>
                    </m:r>
                    <m:r>
                      <a:rPr lang="en-US" altLang="zh-CN" sz="2000" b="1">
                        <a:latin typeface="Cambria Math"/>
                        <a:ea typeface="楷体" pitchFamily="49" charset="-122"/>
                      </a:rPr>
                      <m:t>=</m:t>
                    </m:r>
                    <m:r>
                      <a:rPr lang="en-US" altLang="zh-CN" sz="2000" b="1" i="0" smtClean="0">
                        <a:latin typeface="Cambria Math"/>
                        <a:ea typeface="楷体" pitchFamily="49" charset="-122"/>
                      </a:rPr>
                      <m:t>𝟐𝟓𝟔</m:t>
                    </m:r>
                  </m:oMath>
                </a14:m>
                <a:r>
                  <a:rPr lang="zh-CN" altLang="zh-CN" sz="2000" b="1" dirty="0">
                    <a:latin typeface="Times New Roman" panose="02020603050405020304" pitchFamily="18" charset="0"/>
                    <a:ea typeface="楷体" pitchFamily="49" charset="-122"/>
                    <a:cs typeface="Times New Roman" panose="02020603050405020304" pitchFamily="18" charset="0"/>
                  </a:rPr>
                  <a:t>个字块，故</a:t>
                </a:r>
                <a14:m>
                  <m:oMath xmlns:m="http://schemas.openxmlformats.org/officeDocument/2006/math">
                    <m:r>
                      <a:rPr lang="en-US" altLang="zh-CN" sz="2000" b="1" i="0" smtClean="0">
                        <a:latin typeface="Cambria Math"/>
                        <a:ea typeface="楷体" pitchFamily="49" charset="-122"/>
                      </a:rPr>
                      <m:t>𝐜</m:t>
                    </m:r>
                    <m:r>
                      <a:rPr lang="en-US" altLang="zh-CN" sz="2000" b="1" i="0" smtClean="0">
                        <a:latin typeface="Cambria Math"/>
                        <a:ea typeface="楷体" pitchFamily="49" charset="-122"/>
                      </a:rPr>
                      <m:t>=</m:t>
                    </m:r>
                    <m:r>
                      <a:rPr lang="en-US" altLang="zh-CN" sz="2000" b="1" i="0" smtClean="0">
                        <a:latin typeface="Cambria Math"/>
                        <a:ea typeface="楷体" pitchFamily="49" charset="-122"/>
                      </a:rPr>
                      <m:t>𝟖</m:t>
                    </m:r>
                  </m:oMath>
                </a14:m>
                <a:r>
                  <a:rPr lang="zh-CN" altLang="zh-CN" sz="2000" b="1" dirty="0">
                    <a:latin typeface="Times New Roman" panose="02020603050405020304" pitchFamily="18" charset="0"/>
                    <a:ea typeface="楷体" pitchFamily="49" charset="-122"/>
                    <a:cs typeface="Times New Roman" panose="02020603050405020304" pitchFamily="18" charset="0"/>
                  </a:rPr>
                  <a:t>。根据四路组相联映像得</a:t>
                </a:r>
                <a14:m>
                  <m:oMath xmlns:m="http://schemas.openxmlformats.org/officeDocument/2006/math">
                    <m:sSup>
                      <m:sSupPr>
                        <m:ctrlPr>
                          <a:rPr lang="zh-CN" altLang="zh-CN" sz="2000" b="1" i="1">
                            <a:latin typeface="Cambria Math"/>
                            <a:ea typeface="楷体" pitchFamily="49" charset="-122"/>
                          </a:rPr>
                        </m:ctrlPr>
                      </m:sSupPr>
                      <m:e>
                        <m:r>
                          <a:rPr lang="en-US" altLang="zh-CN" sz="2000" b="1" i="0" smtClean="0">
                            <a:latin typeface="Cambria Math"/>
                            <a:ea typeface="楷体" pitchFamily="49" charset="-122"/>
                          </a:rPr>
                          <m:t>𝟐</m:t>
                        </m:r>
                      </m:e>
                      <m:sup>
                        <m:r>
                          <a:rPr lang="en-US" altLang="zh-CN" sz="2000" b="1" i="0" smtClean="0">
                            <a:latin typeface="Cambria Math"/>
                            <a:ea typeface="楷体" pitchFamily="49" charset="-122"/>
                          </a:rPr>
                          <m:t>𝐫</m:t>
                        </m:r>
                      </m:sup>
                    </m:sSup>
                    <m:r>
                      <a:rPr lang="en-US" altLang="zh-CN" sz="2000" b="1">
                        <a:latin typeface="Cambria Math"/>
                        <a:ea typeface="楷体" pitchFamily="49" charset="-122"/>
                      </a:rPr>
                      <m:t>=4</m:t>
                    </m:r>
                  </m:oMath>
                </a14:m>
                <a:r>
                  <a:rPr lang="zh-CN" altLang="zh-CN" sz="2000" b="1" dirty="0">
                    <a:latin typeface="Times New Roman" panose="02020603050405020304" pitchFamily="18" charset="0"/>
                    <a:ea typeface="楷体" pitchFamily="49" charset="-122"/>
                    <a:cs typeface="Times New Roman" panose="02020603050405020304" pitchFamily="18" charset="0"/>
                  </a:rPr>
                  <a:t>，得</a:t>
                </a:r>
                <a14:m>
                  <m:oMath xmlns:m="http://schemas.openxmlformats.org/officeDocument/2006/math">
                    <m:r>
                      <a:rPr lang="en-US" altLang="zh-CN" sz="2000" b="1" i="0" smtClean="0">
                        <a:latin typeface="Cambria Math"/>
                        <a:ea typeface="楷体" pitchFamily="49" charset="-122"/>
                      </a:rPr>
                      <m:t>𝐫</m:t>
                    </m:r>
                    <m:r>
                      <a:rPr lang="en-US" altLang="zh-CN" sz="2000" b="1" i="0" smtClean="0">
                        <a:latin typeface="Cambria Math"/>
                        <a:ea typeface="楷体" pitchFamily="49" charset="-122"/>
                      </a:rPr>
                      <m:t>=</m:t>
                    </m:r>
                    <m:r>
                      <a:rPr lang="en-US" altLang="zh-CN" sz="2000" b="1" i="0" smtClean="0">
                        <a:latin typeface="Cambria Math"/>
                        <a:ea typeface="楷体" pitchFamily="49" charset="-122"/>
                      </a:rPr>
                      <m:t>𝟐</m:t>
                    </m:r>
                  </m:oMath>
                </a14:m>
                <a:r>
                  <a:rPr lang="zh-CN" altLang="zh-CN" sz="2000" b="1" dirty="0">
                    <a:latin typeface="Times New Roman" panose="02020603050405020304" pitchFamily="18" charset="0"/>
                    <a:ea typeface="楷体" pitchFamily="49" charset="-122"/>
                    <a:cs typeface="Times New Roman" panose="02020603050405020304" pitchFamily="18" charset="0"/>
                  </a:rPr>
                  <a:t>，则组地址位数为</a:t>
                </a:r>
                <a14:m>
                  <m:oMath xmlns:m="http://schemas.openxmlformats.org/officeDocument/2006/math">
                    <m:r>
                      <a:rPr lang="en-US" altLang="zh-CN" sz="2000" b="1" i="0" smtClean="0">
                        <a:latin typeface="Cambria Math"/>
                        <a:ea typeface="楷体" pitchFamily="49" charset="-122"/>
                      </a:rPr>
                      <m:t>𝐪</m:t>
                    </m:r>
                    <m:r>
                      <a:rPr lang="en-US" altLang="zh-CN" sz="2000" b="1">
                        <a:latin typeface="Cambria Math"/>
                        <a:ea typeface="楷体" pitchFamily="49" charset="-122"/>
                      </a:rPr>
                      <m:t>=</m:t>
                    </m:r>
                    <m:r>
                      <a:rPr lang="en-US" altLang="zh-CN" sz="2000" b="1" i="0" smtClean="0">
                        <a:latin typeface="Cambria Math"/>
                        <a:ea typeface="楷体" pitchFamily="49" charset="-122"/>
                      </a:rPr>
                      <m:t>𝐜</m:t>
                    </m:r>
                    <m:r>
                      <a:rPr lang="en-US" altLang="zh-CN" sz="2000" b="1">
                        <a:latin typeface="Cambria Math"/>
                        <a:ea typeface="楷体" pitchFamily="49" charset="-122"/>
                      </a:rPr>
                      <m:t>−</m:t>
                    </m:r>
                    <m:r>
                      <a:rPr lang="en-US" altLang="zh-CN" sz="2000" b="1" i="0" smtClean="0">
                        <a:latin typeface="Cambria Math"/>
                        <a:ea typeface="楷体" pitchFamily="49" charset="-122"/>
                      </a:rPr>
                      <m:t>𝐫</m:t>
                    </m:r>
                    <m:r>
                      <a:rPr lang="en-US" altLang="zh-CN" sz="2000" b="1">
                        <a:latin typeface="Cambria Math"/>
                        <a:ea typeface="楷体" pitchFamily="49" charset="-122"/>
                      </a:rPr>
                      <m:t>=</m:t>
                    </m:r>
                    <m:r>
                      <a:rPr lang="en-US" altLang="zh-CN" sz="2000" b="1" i="0" smtClean="0">
                        <a:latin typeface="Cambria Math"/>
                        <a:ea typeface="楷体" pitchFamily="49" charset="-122"/>
                      </a:rPr>
                      <m:t>𝟖</m:t>
                    </m:r>
                    <m:r>
                      <a:rPr lang="en-US" altLang="zh-CN" sz="2000" b="1">
                        <a:latin typeface="Cambria Math"/>
                        <a:ea typeface="楷体" pitchFamily="49" charset="-122"/>
                      </a:rPr>
                      <m:t>−</m:t>
                    </m:r>
                    <m:r>
                      <a:rPr lang="en-US" altLang="zh-CN" sz="2000" b="1" i="0" smtClean="0">
                        <a:latin typeface="Cambria Math"/>
                        <a:ea typeface="楷体" pitchFamily="49" charset="-122"/>
                      </a:rPr>
                      <m:t>𝟐</m:t>
                    </m:r>
                    <m:r>
                      <a:rPr lang="en-US" altLang="zh-CN" sz="2000" b="1">
                        <a:latin typeface="Cambria Math"/>
                        <a:ea typeface="楷体" pitchFamily="49" charset="-122"/>
                      </a:rPr>
                      <m:t>=</m:t>
                    </m:r>
                    <m:r>
                      <a:rPr lang="en-US" altLang="zh-CN" sz="2000" b="1" i="0" smtClean="0">
                        <a:latin typeface="Cambria Math"/>
                        <a:ea typeface="楷体" pitchFamily="49" charset="-122"/>
                      </a:rPr>
                      <m:t>𝟔</m:t>
                    </m:r>
                  </m:oMath>
                </a14:m>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根据</a:t>
                </a:r>
                <a:r>
                  <a:rPr lang="zh-CN" altLang="zh-CN" sz="2000" b="1" dirty="0">
                    <a:latin typeface="Times New Roman" panose="02020603050405020304" pitchFamily="18" charset="0"/>
                    <a:ea typeface="楷体" pitchFamily="49" charset="-122"/>
                    <a:cs typeface="Times New Roman" panose="02020603050405020304" pitchFamily="18" charset="0"/>
                  </a:rPr>
                  <a:t>主存容量为</a:t>
                </a:r>
                <a14:m>
                  <m:oMath xmlns:m="http://schemas.openxmlformats.org/officeDocument/2006/math">
                    <m:r>
                      <a:rPr lang="en-US" altLang="zh-CN" sz="2000" b="1" i="0" smtClean="0">
                        <a:latin typeface="Cambria Math"/>
                        <a:ea typeface="楷体" pitchFamily="49" charset="-122"/>
                      </a:rPr>
                      <m:t>𝟏𝟔𝐌𝐁</m:t>
                    </m:r>
                    <m:r>
                      <a:rPr lang="en-US" altLang="zh-CN" sz="2000" b="1" i="0" smtClean="0">
                        <a:latin typeface="Cambria Math"/>
                        <a:ea typeface="楷体" pitchFamily="49" charset="-122"/>
                      </a:rPr>
                      <m:t>=</m:t>
                    </m:r>
                    <m:sSup>
                      <m:sSupPr>
                        <m:ctrlPr>
                          <a:rPr lang="zh-CN" altLang="zh-CN" sz="2000" b="1" i="1">
                            <a:latin typeface="Cambria Math"/>
                            <a:ea typeface="楷体" pitchFamily="49" charset="-122"/>
                          </a:rPr>
                        </m:ctrlPr>
                      </m:sSupPr>
                      <m:e>
                        <m:r>
                          <a:rPr lang="en-US" altLang="zh-CN" sz="2000" b="1" i="0" smtClean="0">
                            <a:latin typeface="Cambria Math"/>
                            <a:ea typeface="楷体" pitchFamily="49" charset="-122"/>
                          </a:rPr>
                          <m:t>𝟐</m:t>
                        </m:r>
                      </m:e>
                      <m:sup>
                        <m:r>
                          <a:rPr lang="en-US" altLang="zh-CN" sz="2000" b="1" i="0" smtClean="0">
                            <a:latin typeface="Cambria Math"/>
                            <a:ea typeface="楷体" pitchFamily="49" charset="-122"/>
                          </a:rPr>
                          <m:t>𝟐𝟒</m:t>
                        </m:r>
                      </m:sup>
                    </m:sSup>
                    <m:r>
                      <a:rPr lang="en-US" altLang="zh-CN" sz="2000" b="1" i="0" smtClean="0">
                        <a:latin typeface="Cambria Math"/>
                        <a:ea typeface="楷体" pitchFamily="49" charset="-122"/>
                      </a:rPr>
                      <m:t>𝐁</m:t>
                    </m:r>
                  </m:oMath>
                </a14:m>
                <a:r>
                  <a:rPr lang="zh-CN" altLang="zh-CN" sz="2000" b="1" dirty="0">
                    <a:latin typeface="Times New Roman" panose="02020603050405020304" pitchFamily="18" charset="0"/>
                    <a:ea typeface="楷体" pitchFamily="49" charset="-122"/>
                    <a:cs typeface="Times New Roman" panose="02020603050405020304" pitchFamily="18" charset="0"/>
                  </a:rPr>
                  <a:t>，得出主存地址字段中主存字块标记位数为</a:t>
                </a:r>
                <a14:m>
                  <m:oMath xmlns:m="http://schemas.openxmlformats.org/officeDocument/2006/math">
                    <m:r>
                      <a:rPr lang="en-US" altLang="zh-CN" sz="2000" b="1" i="0" smtClean="0">
                        <a:latin typeface="Cambria Math"/>
                        <a:ea typeface="楷体" pitchFamily="49" charset="-122"/>
                      </a:rPr>
                      <m:t>𝟐𝟒</m:t>
                    </m:r>
                    <m:r>
                      <a:rPr lang="en-US" altLang="zh-CN" sz="2000" b="1">
                        <a:latin typeface="Cambria Math"/>
                        <a:ea typeface="楷体" pitchFamily="49" charset="-122"/>
                      </a:rPr>
                      <m:t>−</m:t>
                    </m:r>
                    <m:r>
                      <a:rPr lang="en-US" altLang="zh-CN" sz="2000" b="1" i="0" smtClean="0">
                        <a:latin typeface="Cambria Math"/>
                        <a:ea typeface="楷体" pitchFamily="49" charset="-122"/>
                      </a:rPr>
                      <m:t>𝟔</m:t>
                    </m:r>
                    <m:r>
                      <a:rPr lang="en-US" altLang="zh-CN" sz="2000" b="1">
                        <a:latin typeface="Cambria Math"/>
                        <a:ea typeface="楷体" pitchFamily="49" charset="-122"/>
                      </a:rPr>
                      <m:t>−</m:t>
                    </m:r>
                    <m:r>
                      <a:rPr lang="en-US" altLang="zh-CN" sz="2000" b="1" i="0" smtClean="0">
                        <a:latin typeface="Cambria Math"/>
                        <a:ea typeface="楷体" pitchFamily="49" charset="-122"/>
                      </a:rPr>
                      <m:t>𝟓</m:t>
                    </m:r>
                    <m:r>
                      <a:rPr lang="en-US" altLang="zh-CN" sz="2000" b="1">
                        <a:latin typeface="Cambria Math"/>
                        <a:ea typeface="楷体" pitchFamily="49" charset="-122"/>
                      </a:rPr>
                      <m:t>=</m:t>
                    </m:r>
                    <m:r>
                      <a:rPr lang="en-US" altLang="zh-CN" sz="2000" b="1" i="0" smtClean="0">
                        <a:latin typeface="Cambria Math"/>
                        <a:ea typeface="楷体" pitchFamily="49" charset="-122"/>
                      </a:rPr>
                      <m:t>𝟏𝟑</m:t>
                    </m:r>
                  </m:oMath>
                </a14:m>
                <a:r>
                  <a:rPr lang="zh-CN" altLang="zh-CN" sz="2000" b="1" dirty="0" smtClean="0">
                    <a:latin typeface="Times New Roman" panose="02020603050405020304" pitchFamily="18" charset="0"/>
                    <a:ea typeface="楷体" pitchFamily="49" charset="-122"/>
                    <a:cs typeface="Times New Roman" panose="02020603050405020304" pitchFamily="18" charset="0"/>
                  </a:rPr>
                  <a:t>；</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a:lnSpc>
                    <a:spcPct val="125000"/>
                  </a:lnSpc>
                  <a:spcBef>
                    <a:spcPts val="600"/>
                  </a:spcBef>
                </a:pPr>
                <a:r>
                  <a:rPr lang="zh-CN" altLang="zh-CN" sz="2000" b="1" dirty="0" smtClean="0">
                    <a:latin typeface="Times New Roman" panose="02020603050405020304" pitchFamily="18" charset="0"/>
                    <a:ea typeface="楷体" pitchFamily="49" charset="-122"/>
                    <a:cs typeface="Times New Roman" panose="02020603050405020304" pitchFamily="18" charset="0"/>
                  </a:rPr>
                  <a:t>主存</a:t>
                </a:r>
                <a:r>
                  <a:rPr lang="zh-CN" altLang="zh-CN" sz="2000" b="1" dirty="0">
                    <a:latin typeface="Times New Roman" panose="02020603050405020304" pitchFamily="18" charset="0"/>
                    <a:ea typeface="楷体" pitchFamily="49" charset="-122"/>
                    <a:cs typeface="Times New Roman" panose="02020603050405020304" pitchFamily="18" charset="0"/>
                  </a:rPr>
                  <a:t>地址字段各段格式为：</a:t>
                </a:r>
              </a:p>
              <a:p>
                <a:pPr>
                  <a:lnSpc>
                    <a:spcPct val="125000"/>
                  </a:lnSpc>
                  <a:spcBef>
                    <a:spcPts val="0"/>
                  </a:spcBef>
                </a:pPr>
                <a:endParaRPr lang="zh-CN" altLang="en-US" sz="2000" b="1" dirty="0">
                  <a:latin typeface="Times New Roman" panose="02020603050405020304" pitchFamily="18" charset="0"/>
                  <a:ea typeface="楷体" pitchFamily="49" charset="-122"/>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593" t="-12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24</a:t>
            </a:fld>
            <a:endParaRPr lang="en-US" altLang="zh-CN" sz="1200"/>
          </a:p>
        </p:txBody>
      </p:sp>
      <p:graphicFrame>
        <p:nvGraphicFramePr>
          <p:cNvPr id="5" name="表格 4"/>
          <p:cNvGraphicFramePr>
            <a:graphicFrameLocks noGrp="1"/>
          </p:cNvGraphicFramePr>
          <p:nvPr>
            <p:extLst>
              <p:ext uri="{D42A27DB-BD31-4B8C-83A1-F6EECF244321}">
                <p14:modId xmlns:p14="http://schemas.microsoft.com/office/powerpoint/2010/main" val="4286274274"/>
              </p:ext>
            </p:extLst>
          </p:nvPr>
        </p:nvGraphicFramePr>
        <p:xfrm>
          <a:off x="1043608" y="5949280"/>
          <a:ext cx="6696744" cy="365760"/>
        </p:xfrm>
        <a:graphic>
          <a:graphicData uri="http://schemas.openxmlformats.org/drawingml/2006/table">
            <a:tbl>
              <a:tblPr firstRow="1" firstCol="1" bandRow="1">
                <a:tableStyleId>{5C22544A-7EE6-4342-B048-85BDC9FD1C3A}</a:tableStyleId>
              </a:tblPr>
              <a:tblGrid>
                <a:gridCol w="3096344"/>
                <a:gridCol w="1872208"/>
                <a:gridCol w="1728192"/>
              </a:tblGrid>
              <a:tr h="360041">
                <a:tc>
                  <a:txBody>
                    <a:bodyPr/>
                    <a:lstStyle/>
                    <a:p>
                      <a:pPr algn="ctr">
                        <a:lnSpc>
                          <a:spcPct val="150000"/>
                        </a:lnSpc>
                        <a:spcAft>
                          <a:spcPts val="0"/>
                        </a:spcAft>
                        <a:tabLst>
                          <a:tab pos="457200" algn="l"/>
                        </a:tabLst>
                      </a:pPr>
                      <a:r>
                        <a:rPr lang="zh-CN" sz="1600" kern="100" dirty="0">
                          <a:solidFill>
                            <a:schemeClr val="tx1"/>
                          </a:solidFill>
                          <a:effectLst/>
                        </a:rPr>
                        <a:t>主存字块标记</a:t>
                      </a:r>
                      <a:r>
                        <a:rPr lang="en-US" sz="1600" kern="100" dirty="0">
                          <a:solidFill>
                            <a:schemeClr val="tx1"/>
                          </a:solidFill>
                          <a:effectLst/>
                        </a:rPr>
                        <a:t>13</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a:txBody>
                    <a:bodyPr/>
                    <a:lstStyle/>
                    <a:p>
                      <a:pPr algn="ctr">
                        <a:lnSpc>
                          <a:spcPct val="150000"/>
                        </a:lnSpc>
                        <a:spcAft>
                          <a:spcPts val="0"/>
                        </a:spcAft>
                        <a:tabLst>
                          <a:tab pos="457200" algn="l"/>
                        </a:tabLst>
                      </a:pPr>
                      <a:r>
                        <a:rPr lang="zh-CN" sz="1600" kern="100" dirty="0">
                          <a:solidFill>
                            <a:schemeClr val="tx1"/>
                          </a:solidFill>
                          <a:effectLst/>
                        </a:rPr>
                        <a:t>组地址</a:t>
                      </a:r>
                      <a:r>
                        <a:rPr lang="en-US" sz="1600" kern="100" dirty="0">
                          <a:solidFill>
                            <a:schemeClr val="tx1"/>
                          </a:solidFill>
                          <a:effectLst/>
                        </a:rPr>
                        <a:t>6</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lnSpc>
                          <a:spcPct val="150000"/>
                        </a:lnSpc>
                        <a:spcAft>
                          <a:spcPts val="0"/>
                        </a:spcAft>
                        <a:tabLst>
                          <a:tab pos="457200" algn="l"/>
                        </a:tabLst>
                      </a:pPr>
                      <a:r>
                        <a:rPr lang="zh-CN" sz="1600" kern="100" dirty="0">
                          <a:solidFill>
                            <a:schemeClr val="tx1"/>
                          </a:solidFill>
                          <a:effectLst/>
                        </a:rPr>
                        <a:t>字块内地址</a:t>
                      </a:r>
                      <a:r>
                        <a:rPr lang="en-US" sz="1600" kern="100" dirty="0">
                          <a:solidFill>
                            <a:schemeClr val="tx1"/>
                          </a:solidFill>
                          <a:effectLst/>
                        </a:rPr>
                        <a:t>5</a:t>
                      </a:r>
                      <a:r>
                        <a:rPr lang="zh-CN" sz="1600" kern="100" dirty="0">
                          <a:solidFill>
                            <a:schemeClr val="tx1"/>
                          </a:solidFill>
                          <a:effectLst/>
                        </a:rPr>
                        <a:t>位</a:t>
                      </a:r>
                      <a:endParaRPr lang="zh-CN" sz="1600" kern="100" dirty="0">
                        <a:solidFill>
                          <a:schemeClr val="tx1"/>
                        </a:solidFill>
                        <a:effectLst/>
                        <a:latin typeface="Times New Roman"/>
                        <a:ea typeface="宋体"/>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r>
            </a:tbl>
          </a:graphicData>
        </a:graphic>
      </p:graphicFrame>
    </p:spTree>
    <p:extLst>
      <p:ext uri="{BB962C8B-B14F-4D97-AF65-F5344CB8AC3E}">
        <p14:creationId xmlns:p14="http://schemas.microsoft.com/office/powerpoint/2010/main" val="665550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第五章 输入输出系统</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接口的</a:t>
            </a:r>
            <a:r>
              <a:rPr lang="zh-CN" altLang="en-US" sz="2000" b="1" dirty="0" smtClean="0">
                <a:latin typeface="Times New Roman" pitchFamily="18" charset="0"/>
                <a:ea typeface="楷体" pitchFamily="49" charset="-122"/>
                <a:cs typeface="Times New Roman" pitchFamily="18" charset="0"/>
              </a:rPr>
              <a:t>功能</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选址功能</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实现设备的选择</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数据</a:t>
            </a:r>
            <a:r>
              <a:rPr lang="zh-CN" altLang="en-US" sz="2000" b="1" dirty="0" smtClean="0">
                <a:latin typeface="Times New Roman" pitchFamily="18" charset="0"/>
                <a:ea typeface="楷体" pitchFamily="49" charset="-122"/>
                <a:cs typeface="Times New Roman" pitchFamily="18" charset="0"/>
              </a:rPr>
              <a:t>缓冲</a:t>
            </a:r>
            <a:r>
              <a:rPr lang="zh-CN" altLang="en-US" sz="2000" b="1" dirty="0">
                <a:latin typeface="Times New Roman" pitchFamily="18" charset="0"/>
                <a:ea typeface="楷体" pitchFamily="49" charset="-122"/>
                <a:cs typeface="Times New Roman" pitchFamily="18" charset="0"/>
              </a:rPr>
              <a:t>达到速度匹配</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实现数据</a:t>
            </a:r>
            <a:r>
              <a:rPr lang="zh-CN" altLang="en-US" sz="2000" b="1" dirty="0">
                <a:latin typeface="Times New Roman" pitchFamily="18" charset="0"/>
                <a:ea typeface="楷体" pitchFamily="49" charset="-122"/>
                <a:cs typeface="Times New Roman" pitchFamily="18" charset="0"/>
              </a:rPr>
              <a:t>串并</a:t>
            </a:r>
            <a:r>
              <a:rPr lang="zh-CN" altLang="en-US" sz="2000" b="1" dirty="0" smtClean="0">
                <a:latin typeface="Times New Roman" pitchFamily="18" charset="0"/>
                <a:ea typeface="楷体" pitchFamily="49" charset="-122"/>
                <a:cs typeface="Times New Roman" pitchFamily="18" charset="0"/>
              </a:rPr>
              <a:t>格式</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实现</a:t>
            </a:r>
            <a:r>
              <a:rPr lang="zh-CN" altLang="en-US" sz="2000" b="1" dirty="0">
                <a:latin typeface="Times New Roman" pitchFamily="18" charset="0"/>
                <a:ea typeface="楷体" pitchFamily="49" charset="-122"/>
                <a:cs typeface="Times New Roman" pitchFamily="18" charset="0"/>
              </a:rPr>
              <a:t>电平</a:t>
            </a:r>
            <a:r>
              <a:rPr lang="zh-CN" altLang="en-US" sz="2000" b="1" dirty="0" smtClean="0">
                <a:latin typeface="Times New Roman" pitchFamily="18" charset="0"/>
                <a:ea typeface="楷体" pitchFamily="49" charset="-122"/>
                <a:cs typeface="Times New Roman" pitchFamily="18" charset="0"/>
              </a:rPr>
              <a:t>信号</a:t>
            </a:r>
            <a:r>
              <a:rPr lang="zh-CN" altLang="en-US" sz="2000" b="1" dirty="0">
                <a:latin typeface="Times New Roman" pitchFamily="18" charset="0"/>
                <a:ea typeface="楷体" pitchFamily="49" charset="-122"/>
                <a:cs typeface="Times New Roman" pitchFamily="18" charset="0"/>
              </a:rPr>
              <a:t>的</a:t>
            </a:r>
            <a:r>
              <a:rPr lang="zh-CN" altLang="en-US" sz="2000" b="1" dirty="0" smtClean="0">
                <a:latin typeface="Times New Roman" pitchFamily="18" charset="0"/>
                <a:ea typeface="楷体" pitchFamily="49" charset="-122"/>
                <a:cs typeface="Times New Roman" pitchFamily="18" charset="0"/>
              </a:rPr>
              <a:t>转换</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执行</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的控制命令</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返回外设的状态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a:t>
            </a:r>
            <a:r>
              <a:rPr lang="zh-CN" altLang="en-US" sz="2000" b="1" dirty="0">
                <a:latin typeface="Times New Roman" pitchFamily="18" charset="0"/>
                <a:ea typeface="楷体" pitchFamily="49" charset="-122"/>
                <a:cs typeface="Times New Roman" pitchFamily="18" charset="0"/>
              </a:rPr>
              <a:t>管理功能</a:t>
            </a:r>
          </a:p>
          <a:p>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25</a:t>
            </a:fld>
            <a:endParaRPr lang="en-US" altLang="zh-CN" sz="1200"/>
          </a:p>
        </p:txBody>
      </p:sp>
    </p:spTree>
    <p:extLst>
      <p:ext uri="{BB962C8B-B14F-4D97-AF65-F5344CB8AC3E}">
        <p14:creationId xmlns:p14="http://schemas.microsoft.com/office/powerpoint/2010/main" val="110319303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3571101E-485F-4625-9FE0-424D3765A6A2}" type="slidenum">
              <a:rPr lang="en-US" altLang="zh-CN" sz="1200" smtClean="0">
                <a:latin typeface="楷体_GB2312" pitchFamily="49" charset="-122"/>
                <a:ea typeface="楷体_GB2312" pitchFamily="49" charset="-122"/>
              </a:rPr>
              <a:pPr eaLnBrk="1" hangingPunct="1">
                <a:spcBef>
                  <a:spcPct val="0"/>
                </a:spcBef>
                <a:buClrTx/>
                <a:buFontTx/>
                <a:buNone/>
              </a:pPr>
              <a:t>26</a:t>
            </a:fld>
            <a:endParaRPr lang="en-US" altLang="zh-CN" sz="1200" smtClean="0">
              <a:latin typeface="楷体_GB2312" pitchFamily="49" charset="-122"/>
              <a:ea typeface="楷体_GB2312" pitchFamily="49" charset="-122"/>
            </a:endParaRPr>
          </a:p>
        </p:txBody>
      </p:sp>
      <p:sp>
        <p:nvSpPr>
          <p:cNvPr id="33795"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3796" name="Rectangle 3"/>
          <p:cNvSpPr>
            <a:spLocks noGrp="1" noChangeArrowheads="1"/>
          </p:cNvSpPr>
          <p:nvPr>
            <p:ph type="body" idx="1"/>
          </p:nvPr>
        </p:nvSpPr>
        <p:spPr/>
        <p:txBody>
          <a:bodyPr/>
          <a:lstStyle/>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设备与主机信息传送的控制方式</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是否准备好，若设备准备就绪，</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便转入处理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与主机间传送信息的程序；若设备没有准备就绪，则</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反复查询，踏步等待，直到</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a:t>
            </a:r>
            <a:r>
              <a:rPr lang="zh-CN" altLang="en-US" sz="2000" b="1" dirty="0" smtClean="0">
                <a:latin typeface="Times New Roman" pitchFamily="18" charset="0"/>
                <a:ea typeface="楷体" pitchFamily="49" charset="-122"/>
                <a:cs typeface="Times New Roman" pitchFamily="18" charset="0"/>
              </a:rPr>
              <a:t>为止。因此主机</a:t>
            </a:r>
            <a:r>
              <a:rPr lang="zh-CN" altLang="en-US" sz="2000" b="1" dirty="0">
                <a:latin typeface="Times New Roman" pitchFamily="18" charset="0"/>
                <a:ea typeface="楷体" pitchFamily="49" charset="-122"/>
                <a:cs typeface="Times New Roman" pitchFamily="18" charset="0"/>
              </a:rPr>
              <a:t>与</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是串行</a:t>
            </a:r>
            <a:r>
              <a:rPr lang="zh-CN" altLang="en-US" sz="2000" b="1" dirty="0">
                <a:latin typeface="Times New Roman" pitchFamily="18" charset="0"/>
                <a:ea typeface="楷体" pitchFamily="49" charset="-122"/>
                <a:cs typeface="Times New Roman" pitchFamily="18" charset="0"/>
              </a:rPr>
              <a:t>工作</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效率很</a:t>
            </a:r>
            <a:r>
              <a:rPr lang="zh-CN" altLang="en-US" sz="2000" b="1" dirty="0" smtClean="0">
                <a:latin typeface="Times New Roman" pitchFamily="18" charset="0"/>
                <a:ea typeface="楷体" pitchFamily="49" charset="-122"/>
                <a:cs typeface="Times New Roman" pitchFamily="18" charset="0"/>
              </a:rPr>
              <a:t>低。</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程序中断方式</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启动</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后，不必时刻查询</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是否准备好，而是继续执行程序，当</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准备就绪时，向</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发出中断信号，</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在</a:t>
            </a:r>
            <a:r>
              <a:rPr lang="zh-CN" altLang="en-US" sz="2000" b="1" dirty="0" smtClean="0">
                <a:latin typeface="Times New Roman" pitchFamily="18" charset="0"/>
                <a:ea typeface="楷体" pitchFamily="49" charset="-122"/>
                <a:cs typeface="Times New Roman" pitchFamily="18" charset="0"/>
              </a:rPr>
              <a:t>适当时候</a:t>
            </a:r>
            <a:r>
              <a:rPr lang="zh-CN" altLang="en-US" sz="2000" b="1" dirty="0">
                <a:latin typeface="Times New Roman" pitchFamily="18" charset="0"/>
                <a:ea typeface="楷体" pitchFamily="49" charset="-122"/>
                <a:cs typeface="Times New Roman" pitchFamily="18" charset="0"/>
              </a:rPr>
              <a:t>响应</a:t>
            </a:r>
            <a:r>
              <a:rPr lang="en-US" altLang="zh-CN" sz="2000" b="1" dirty="0" smtClean="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的中断请求，暂停</a:t>
            </a:r>
            <a:r>
              <a:rPr lang="zh-CN" altLang="en-US" sz="2000" b="1" dirty="0" smtClean="0">
                <a:latin typeface="Times New Roman" pitchFamily="18" charset="0"/>
                <a:ea typeface="楷体" pitchFamily="49" charset="-122"/>
                <a:cs typeface="Times New Roman" pitchFamily="18" charset="0"/>
              </a:rPr>
              <a:t>现行程序</a:t>
            </a:r>
            <a:r>
              <a:rPr lang="zh-CN" altLang="en-US" sz="2000" b="1" dirty="0">
                <a:latin typeface="Times New Roman" pitchFamily="18" charset="0"/>
                <a:ea typeface="楷体" pitchFamily="49" charset="-122"/>
                <a:cs typeface="Times New Roman" pitchFamily="18" charset="0"/>
              </a:rPr>
              <a:t>为</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服务</a:t>
            </a:r>
            <a:r>
              <a:rPr lang="zh-CN" altLang="en-US" sz="2000" b="1" dirty="0" smtClean="0">
                <a:latin typeface="Times New Roman" pitchFamily="18" charset="0"/>
                <a:ea typeface="楷体" pitchFamily="49" charset="-122"/>
                <a:cs typeface="Times New Roman" pitchFamily="18" charset="0"/>
              </a:rPr>
              <a:t>。因此主机</a:t>
            </a:r>
            <a:r>
              <a:rPr lang="zh-CN" altLang="en-US" sz="2000" b="1" dirty="0">
                <a:latin typeface="Times New Roman" pitchFamily="18" charset="0"/>
                <a:ea typeface="楷体" pitchFamily="49" charset="-122"/>
                <a:cs typeface="Times New Roman" pitchFamily="18" charset="0"/>
              </a:rPr>
              <a:t>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a:t>
            </a:r>
            <a:r>
              <a:rPr lang="zh-CN" altLang="en-US" sz="2000" b="1" dirty="0" smtClean="0">
                <a:latin typeface="Times New Roman" pitchFamily="18" charset="0"/>
                <a:ea typeface="楷体" pitchFamily="49" charset="-122"/>
                <a:cs typeface="Times New Roman" pitchFamily="18" charset="0"/>
              </a:rPr>
              <a:t>工作，消除</a:t>
            </a:r>
            <a:r>
              <a:rPr lang="zh-CN" altLang="en-US" sz="2000" b="1" dirty="0">
                <a:latin typeface="Times New Roman" pitchFamily="18" charset="0"/>
                <a:ea typeface="楷体" pitchFamily="49" charset="-122"/>
                <a:cs typeface="Times New Roman" pitchFamily="18" charset="0"/>
              </a:rPr>
              <a:t>了</a:t>
            </a:r>
            <a:r>
              <a:rPr lang="zh-CN" altLang="en-US" sz="2000" b="1" dirty="0" smtClean="0">
                <a:latin typeface="Times New Roman" pitchFamily="18" charset="0"/>
                <a:ea typeface="楷体" pitchFamily="49" charset="-122"/>
                <a:cs typeface="Times New Roman" pitchFamily="18" charset="0"/>
              </a:rPr>
              <a:t>踏步现象</a:t>
            </a:r>
            <a:r>
              <a:rPr lang="zh-CN" altLang="en-US" sz="2000" b="1" dirty="0">
                <a:latin typeface="Times New Roman" pitchFamily="18" charset="0"/>
                <a:ea typeface="楷体" pitchFamily="49" charset="-122"/>
                <a:cs typeface="Times New Roman" pitchFamily="18" charset="0"/>
              </a:rPr>
              <a:t>，提高了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效率 </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方式：直接内存访问</a:t>
            </a:r>
            <a:r>
              <a:rPr lang="zh-CN" altLang="en-US" sz="2000" b="1" dirty="0" smtClean="0">
                <a:latin typeface="Times New Roman" pitchFamily="18" charset="0"/>
                <a:ea typeface="楷体" pitchFamily="49" charset="-122"/>
                <a:cs typeface="Times New Roman" pitchFamily="18" charset="0"/>
              </a:rPr>
              <a:t>，一</a:t>
            </a:r>
            <a:r>
              <a:rPr lang="zh-CN" altLang="en-US" sz="2000" b="1" dirty="0">
                <a:latin typeface="Times New Roman" pitchFamily="18" charset="0"/>
                <a:ea typeface="楷体" pitchFamily="49" charset="-122"/>
                <a:cs typeface="Times New Roman" pitchFamily="18" charset="0"/>
              </a:rPr>
              <a:t>种完全由硬件执行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交换的工作</a:t>
            </a:r>
            <a:r>
              <a:rPr lang="zh-CN" altLang="en-US" sz="2000" b="1" dirty="0" smtClean="0">
                <a:latin typeface="Times New Roman" pitchFamily="18" charset="0"/>
                <a:ea typeface="楷体" pitchFamily="49" charset="-122"/>
                <a:cs typeface="Times New Roman" pitchFamily="18" charset="0"/>
              </a:rPr>
              <a:t>方式，</a:t>
            </a: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控制器从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完全接管对总线的控制，数据交换</a:t>
            </a:r>
            <a:r>
              <a:rPr lang="zh-CN" altLang="en-US" sz="2000" b="1" dirty="0" smtClean="0">
                <a:latin typeface="Times New Roman" pitchFamily="18" charset="0"/>
                <a:ea typeface="楷体" pitchFamily="49" charset="-122"/>
                <a:cs typeface="Times New Roman" pitchFamily="18" charset="0"/>
              </a:rPr>
              <a:t>不用经过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，而直接在内存和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设备之间</a:t>
            </a:r>
            <a:r>
              <a:rPr lang="zh-CN" altLang="en-US" sz="2000" b="1" dirty="0" smtClean="0">
                <a:latin typeface="Times New Roman" pitchFamily="18" charset="0"/>
                <a:ea typeface="楷体" pitchFamily="49" charset="-122"/>
                <a:cs typeface="Times New Roman" pitchFamily="18" charset="0"/>
              </a:rPr>
              <a:t>进行。</a:t>
            </a:r>
            <a:endParaRPr lang="zh-CN" altLang="en-US" sz="2000" b="1" dirty="0">
              <a:latin typeface="Times New Roman" pitchFamily="18" charset="0"/>
              <a:ea typeface="楷体" pitchFamily="49" charset="-122"/>
              <a:cs typeface="Times New Roman" pitchFamily="18" charset="0"/>
            </a:endParaRPr>
          </a:p>
          <a:p>
            <a:pPr eaLnBrk="1" hangingPunct="1">
              <a:lnSpc>
                <a:spcPct val="125000"/>
              </a:lnSpc>
              <a:spcBef>
                <a:spcPts val="0"/>
              </a:spcBef>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B74D2E0D-8B91-47FB-B7B6-2DFAC3EFD200}" type="slidenum">
              <a:rPr lang="en-US" altLang="zh-CN" sz="1200" smtClean="0">
                <a:latin typeface="楷体_GB2312" pitchFamily="49" charset="-122"/>
                <a:ea typeface="楷体_GB2312" pitchFamily="49" charset="-122"/>
              </a:rPr>
              <a:pPr eaLnBrk="1" hangingPunct="1">
                <a:spcBef>
                  <a:spcPct val="0"/>
                </a:spcBef>
                <a:buClrTx/>
                <a:buFontTx/>
                <a:buNone/>
              </a:pPr>
              <a:t>27</a:t>
            </a:fld>
            <a:endParaRPr lang="en-US" altLang="zh-CN" sz="1200" smtClean="0">
              <a:latin typeface="楷体_GB2312" pitchFamily="49" charset="-122"/>
              <a:ea typeface="楷体_GB2312" pitchFamily="49" charset="-122"/>
            </a:endParaRPr>
          </a:p>
        </p:txBody>
      </p:sp>
      <p:sp>
        <p:nvSpPr>
          <p:cNvPr id="36867" name="Rectangle 2"/>
          <p:cNvSpPr>
            <a:spLocks noGrp="1" noChangeArrowheads="1"/>
          </p:cNvSpPr>
          <p:nvPr>
            <p:ph type="title"/>
          </p:nvPr>
        </p:nvSpPr>
        <p:spPr/>
        <p:txBody>
          <a:bodyPr/>
          <a:lstStyle/>
          <a:p>
            <a:pPr eaLnBrk="1" hangingPunct="1"/>
            <a:r>
              <a:rPr lang="zh-CN" altLang="en-US" sz="3200" smtClean="0"/>
              <a:t>第五章 输入输出系统</a:t>
            </a:r>
          </a:p>
        </p:txBody>
      </p:sp>
      <p:sp>
        <p:nvSpPr>
          <p:cNvPr id="36868" name="Rectangle 3"/>
          <p:cNvSpPr>
            <a:spLocks noGrp="1" noChangeArrowheads="1"/>
          </p:cNvSpPr>
          <p:nvPr>
            <p:ph type="body" idx="1"/>
          </p:nvPr>
        </p:nvSpPr>
        <p:spPr/>
        <p:txBody>
          <a:bodyPr/>
          <a:lstStyle/>
          <a:p>
            <a:pPr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和主存交换数据的方式：</a:t>
            </a:r>
          </a:p>
          <a:p>
            <a:pPr lvl="1" eaLnBrk="1" hangingPunct="1">
              <a:lnSpc>
                <a:spcPct val="125000"/>
              </a:lnSpc>
              <a:spcBef>
                <a:spcPts val="600"/>
              </a:spcBef>
            </a:pPr>
            <a:r>
              <a:rPr lang="zh-CN" altLang="en-US" sz="1800" b="1" dirty="0" smtClean="0">
                <a:latin typeface="楷体" pitchFamily="49" charset="-122"/>
                <a:ea typeface="楷体" pitchFamily="49" charset="-122"/>
              </a:rPr>
              <a:t>停止</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访问主存。这种方法</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在传送一批数据时，独占主存，</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放弃了地址线、数据线和有关控制线的使用权。在一批数据传送完毕后，</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接口才把总线的控制权交回给</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。显然，这种方法在</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传送过程中，</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基本处于不工作状态或保持原状态。</a:t>
            </a:r>
          </a:p>
          <a:p>
            <a:pPr lvl="1" eaLnBrk="1" hangingPunct="1">
              <a:lnSpc>
                <a:spcPct val="125000"/>
              </a:lnSpc>
              <a:spcBef>
                <a:spcPts val="600"/>
              </a:spcBef>
            </a:pPr>
            <a:r>
              <a:rPr lang="zh-CN" altLang="en-US" sz="1800" b="1" dirty="0" smtClean="0">
                <a:latin typeface="楷体" pitchFamily="49" charset="-122"/>
                <a:ea typeface="楷体" pitchFamily="49" charset="-122"/>
              </a:rPr>
              <a:t>周期挪用。这种方法</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按程序的要求访问主存，一旦</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设备有</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请求，则由</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设备挪用一个存取周期。此时</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可完成自身的操作，但要停止访存。显然这种方法既实现了</a:t>
            </a:r>
            <a:r>
              <a:rPr lang="en-US" altLang="zh-CN" sz="1800" b="1" dirty="0" smtClean="0">
                <a:latin typeface="楷体" pitchFamily="49" charset="-122"/>
                <a:ea typeface="楷体" pitchFamily="49" charset="-122"/>
              </a:rPr>
              <a:t>I/O</a:t>
            </a:r>
            <a:r>
              <a:rPr lang="zh-CN" altLang="en-US" sz="1800" b="1" dirty="0" smtClean="0">
                <a:latin typeface="楷体" pitchFamily="49" charset="-122"/>
                <a:ea typeface="楷体" pitchFamily="49" charset="-122"/>
              </a:rPr>
              <a:t>传送，又较好地发挥了主存和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的效率，是一种广泛采用的方法。</a:t>
            </a:r>
          </a:p>
          <a:p>
            <a:pPr lvl="1" eaLnBrk="1" hangingPunct="1">
              <a:lnSpc>
                <a:spcPct val="125000"/>
              </a:lnSpc>
              <a:spcBef>
                <a:spcPts val="600"/>
              </a:spcBef>
            </a:pP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交替访存。这种方法适合于</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的工作周期比主存的存取周期长的情况。如</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的工作周期大于主存周期的两倍，则每个</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周期的上半周期专供</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接口访存，下半周期专供</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访存。这种交替访问方式可使</a:t>
            </a:r>
            <a:r>
              <a:rPr lang="en-US" altLang="zh-CN" sz="1800" b="1" dirty="0" smtClean="0">
                <a:latin typeface="楷体" pitchFamily="49" charset="-122"/>
                <a:ea typeface="楷体" pitchFamily="49" charset="-122"/>
              </a:rPr>
              <a:t>DMA</a:t>
            </a:r>
            <a:r>
              <a:rPr lang="zh-CN" altLang="en-US" sz="1800" b="1" dirty="0" smtClean="0">
                <a:latin typeface="楷体" pitchFamily="49" charset="-122"/>
                <a:ea typeface="楷体" pitchFamily="49" charset="-122"/>
              </a:rPr>
              <a:t>传送和</a:t>
            </a:r>
            <a:r>
              <a:rPr lang="en-US" altLang="zh-CN" sz="1800" b="1" dirty="0" smtClean="0">
                <a:latin typeface="楷体" pitchFamily="49" charset="-122"/>
                <a:ea typeface="楷体" pitchFamily="49" charset="-122"/>
              </a:rPr>
              <a:t>CPU</a:t>
            </a:r>
            <a:r>
              <a:rPr lang="zh-CN" altLang="en-US" sz="1800" b="1" dirty="0" smtClean="0">
                <a:latin typeface="楷体" pitchFamily="49" charset="-122"/>
                <a:ea typeface="楷体" pitchFamily="49" charset="-122"/>
              </a:rPr>
              <a:t>工作效率最高，但相应的硬件逻辑更复杂。 </a:t>
            </a:r>
          </a:p>
        </p:txBody>
      </p:sp>
    </p:spTree>
    <p:extLst>
      <p:ext uri="{BB962C8B-B14F-4D97-AF65-F5344CB8AC3E}">
        <p14:creationId xmlns:p14="http://schemas.microsoft.com/office/powerpoint/2010/main" val="15275910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p:cNvSpPr>
            <a:spLocks noGrp="1"/>
          </p:cNvSpPr>
          <p:nvPr>
            <p:ph type="title"/>
          </p:nvPr>
        </p:nvSpPr>
        <p:spPr/>
        <p:txBody>
          <a:bodyPr/>
          <a:lstStyle/>
          <a:p>
            <a:r>
              <a:rPr lang="zh-CN" altLang="en-US" sz="3200" smtClean="0"/>
              <a:t>第五章 输入输出系统</a:t>
            </a:r>
          </a:p>
        </p:txBody>
      </p:sp>
      <p:sp>
        <p:nvSpPr>
          <p:cNvPr id="3" name="内容占位符 2"/>
          <p:cNvSpPr>
            <a:spLocks noGrp="1"/>
          </p:cNvSpPr>
          <p:nvPr>
            <p:ph idx="1"/>
          </p:nvPr>
        </p:nvSpPr>
        <p:spPr/>
        <p:txBody>
          <a:bodyPr/>
          <a:lstStyle/>
          <a:p>
            <a:pPr>
              <a:lnSpc>
                <a:spcPct val="125000"/>
              </a:lnSpc>
              <a:spcBef>
                <a:spcPts val="600"/>
              </a:spcBef>
              <a:defRPr/>
            </a:pPr>
            <a:r>
              <a:rPr lang="en-US" altLang="zh-CN" sz="2000" b="1" dirty="0">
                <a:latin typeface="楷体" pitchFamily="49" charset="-122"/>
                <a:ea typeface="楷体" pitchFamily="49" charset="-122"/>
              </a:rPr>
              <a:t>DMA</a:t>
            </a:r>
            <a:r>
              <a:rPr lang="zh-CN" altLang="zh-CN" sz="2000" b="1" dirty="0">
                <a:latin typeface="楷体" pitchFamily="49" charset="-122"/>
                <a:ea typeface="楷体" pitchFamily="49" charset="-122"/>
              </a:rPr>
              <a:t>传送过程包括预处理、数据传送和后处理三个阶段。</a:t>
            </a:r>
            <a:endParaRPr lang="en-US" altLang="zh-CN" sz="2000" b="1" dirty="0">
              <a:latin typeface="楷体" pitchFamily="49" charset="-122"/>
              <a:ea typeface="楷体" pitchFamily="49" charset="-122"/>
            </a:endParaRPr>
          </a:p>
          <a:p>
            <a:pPr>
              <a:lnSpc>
                <a:spcPct val="125000"/>
              </a:lnSpc>
              <a:spcBef>
                <a:spcPts val="600"/>
              </a:spcBef>
              <a:defRPr/>
            </a:pPr>
            <a:r>
              <a:rPr lang="en-US" altLang="zh-CN" sz="2000" b="1" dirty="0">
                <a:latin typeface="楷体" pitchFamily="49" charset="-122"/>
                <a:ea typeface="楷体" pitchFamily="49" charset="-122"/>
              </a:rPr>
              <a:t>DMA</a:t>
            </a:r>
            <a:r>
              <a:rPr lang="zh-CN" altLang="en-US" sz="2000" b="1" dirty="0">
                <a:latin typeface="楷体" pitchFamily="49" charset="-122"/>
                <a:ea typeface="楷体" pitchFamily="49" charset="-122"/>
              </a:rPr>
              <a:t>接口的基本组成</a:t>
            </a:r>
            <a:endParaRPr lang="en-US" altLang="zh-CN" sz="2000" b="1" dirty="0">
              <a:latin typeface="楷体" pitchFamily="49" charset="-122"/>
              <a:ea typeface="楷体" pitchFamily="49" charset="-122"/>
            </a:endParaRPr>
          </a:p>
          <a:p>
            <a:pPr lvl="1">
              <a:lnSpc>
                <a:spcPct val="125000"/>
              </a:lnSpc>
              <a:spcBef>
                <a:spcPts val="600"/>
              </a:spcBef>
              <a:defRPr/>
            </a:pPr>
            <a:r>
              <a:rPr lang="zh-CN" altLang="en-US" sz="2000" b="1" dirty="0">
                <a:latin typeface="楷体" pitchFamily="49" charset="-122"/>
                <a:ea typeface="楷体" pitchFamily="49" charset="-122"/>
                <a:cs typeface="+mn-cs"/>
              </a:rPr>
              <a:t>内存地址计数器---存放访问内存的地址</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字计数器---记录传送数据块的长度</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数据缓冲寄存器---暂存传送的数据</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请求触发器---保存外设发来的数据就绪信号（</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请求） </a:t>
            </a:r>
          </a:p>
          <a:p>
            <a:pPr lvl="1">
              <a:lnSpc>
                <a:spcPct val="125000"/>
              </a:lnSpc>
              <a:spcBef>
                <a:spcPts val="600"/>
              </a:spcBef>
              <a:defRPr/>
            </a:pPr>
            <a:r>
              <a:rPr lang="zh-CN" altLang="en-US" sz="2000" b="1" dirty="0">
                <a:latin typeface="楷体" pitchFamily="49" charset="-122"/>
                <a:ea typeface="楷体" pitchFamily="49" charset="-122"/>
                <a:cs typeface="+mn-cs"/>
              </a:rPr>
              <a:t>控制/状态逻辑---</a:t>
            </a:r>
            <a:r>
              <a:rPr lang="en-US" altLang="zh-CN" sz="2000" b="1" dirty="0">
                <a:latin typeface="楷体" pitchFamily="49" charset="-122"/>
                <a:ea typeface="楷体" pitchFamily="49" charset="-122"/>
                <a:cs typeface="+mn-cs"/>
              </a:rPr>
              <a:t>DMA</a:t>
            </a:r>
            <a:r>
              <a:rPr lang="zh-CN" altLang="en-US" sz="2000" b="1" dirty="0">
                <a:latin typeface="楷体" pitchFamily="49" charset="-122"/>
                <a:ea typeface="楷体" pitchFamily="49" charset="-122"/>
                <a:cs typeface="+mn-cs"/>
              </a:rPr>
              <a:t>接口的核心部分</a:t>
            </a:r>
            <a:endParaRPr lang="en-US" altLang="zh-CN" sz="2000" b="1" dirty="0">
              <a:latin typeface="楷体" pitchFamily="49" charset="-122"/>
              <a:ea typeface="楷体" pitchFamily="49" charset="-122"/>
              <a:cs typeface="+mn-cs"/>
            </a:endParaRPr>
          </a:p>
          <a:p>
            <a:pPr lvl="1">
              <a:lnSpc>
                <a:spcPct val="125000"/>
              </a:lnSpc>
              <a:spcBef>
                <a:spcPts val="600"/>
              </a:spcBef>
              <a:defRPr/>
            </a:pPr>
            <a:r>
              <a:rPr lang="zh-CN" altLang="en-US" sz="2000" b="1" dirty="0">
                <a:latin typeface="楷体" pitchFamily="49" charset="-122"/>
                <a:ea typeface="楷体" pitchFamily="49" charset="-122"/>
                <a:cs typeface="+mn-cs"/>
              </a:rPr>
              <a:t>中断机构---向</a:t>
            </a:r>
            <a:r>
              <a:rPr lang="en-US" altLang="zh-CN" sz="2000" b="1" dirty="0">
                <a:latin typeface="楷体" pitchFamily="49" charset="-122"/>
                <a:ea typeface="楷体" pitchFamily="49" charset="-122"/>
                <a:cs typeface="+mn-cs"/>
              </a:rPr>
              <a:t>CPU</a:t>
            </a:r>
            <a:r>
              <a:rPr lang="zh-CN" altLang="en-US" sz="2000" b="1" dirty="0">
                <a:latin typeface="楷体" pitchFamily="49" charset="-122"/>
                <a:ea typeface="楷体" pitchFamily="49" charset="-122"/>
                <a:cs typeface="+mn-cs"/>
              </a:rPr>
              <a:t>发中断请求，请求进行后处理（结束处理）</a:t>
            </a:r>
          </a:p>
          <a:p>
            <a:pPr>
              <a:lnSpc>
                <a:spcPct val="125000"/>
              </a:lnSpc>
              <a:spcBef>
                <a:spcPts val="600"/>
              </a:spcBef>
              <a:defRPr/>
            </a:pPr>
            <a:endParaRPr lang="zh-CN" altLang="en-US" sz="2000" b="1" dirty="0" smtClean="0">
              <a:latin typeface="楷体_GB2312" pitchFamily="49" charset="-122"/>
              <a:ea typeface="楷体_GB2312" pitchFamily="49" charset="-122"/>
            </a:endParaRPr>
          </a:p>
          <a:p>
            <a:pPr>
              <a:defRPr/>
            </a:pPr>
            <a:endParaRPr lang="en-US" altLang="zh-CN" sz="2000" b="1" dirty="0">
              <a:latin typeface="楷体" pitchFamily="49" charset="-122"/>
              <a:ea typeface="楷体" pitchFamily="49" charset="-122"/>
            </a:endParaRPr>
          </a:p>
          <a:p>
            <a:pPr>
              <a:defRPr/>
            </a:pPr>
            <a:endParaRPr lang="zh-CN" altLang="en-US" dirty="0"/>
          </a:p>
        </p:txBody>
      </p:sp>
      <p:sp>
        <p:nvSpPr>
          <p:cNvPr id="3789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0E3E5AE7-A0DD-43FD-94D2-1FD8531097DF}" type="slidenum">
              <a:rPr kumimoji="0" lang="en-US" altLang="zh-CN" sz="1200" b="0" smtClean="0">
                <a:latin typeface="楷体_GB2312" pitchFamily="49" charset="-122"/>
              </a:rPr>
              <a:pPr eaLnBrk="1" hangingPunct="1"/>
              <a:t>28</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6409058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查询方式和程序中断方式的区别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程序查询方式和程序中断方式都通过“程序”传送</a:t>
            </a:r>
            <a:r>
              <a:rPr lang="zh-CN" altLang="en-US" sz="2000" b="1" dirty="0" smtClean="0">
                <a:latin typeface="Times New Roman" pitchFamily="18" charset="0"/>
                <a:ea typeface="楷体" pitchFamily="49" charset="-122"/>
                <a:cs typeface="Times New Roman" pitchFamily="18" charset="0"/>
              </a:rPr>
              <a:t>数据</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a:t>
            </a:r>
            <a:r>
              <a:rPr lang="zh-CN" altLang="en-US" sz="2000" b="1" dirty="0">
                <a:latin typeface="Times New Roman" pitchFamily="18" charset="0"/>
                <a:ea typeface="楷体" pitchFamily="49" charset="-122"/>
                <a:cs typeface="Times New Roman" pitchFamily="18" charset="0"/>
              </a:rPr>
              <a:t>查询方式通过“程序”传送数据时，程序对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的控制包括了</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传送两段时间。由于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的工作速度比</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低得多，因此程序中要反复询问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的状态，造成“踏步等待”，严重浪费了</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的工作时间。</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而程序中断方式虽然也是通过“程序”传送数据，但程序仅对</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传送阶段进行控制，</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准备阶段不需要</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查询。故</a:t>
            </a:r>
            <a:r>
              <a:rPr lang="en-US" altLang="zh-CN" sz="2000" b="1" dirty="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此时照样</a:t>
            </a:r>
            <a:r>
              <a:rPr lang="zh-CN" altLang="en-US" sz="2000" b="1" dirty="0">
                <a:latin typeface="Times New Roman" pitchFamily="18" charset="0"/>
                <a:ea typeface="楷体" pitchFamily="49" charset="-122"/>
                <a:cs typeface="Times New Roman" pitchFamily="18" charset="0"/>
              </a:rPr>
              <a:t>可以运行现行程序，与</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并行工作，大大提高了</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工作效率</a:t>
            </a:r>
            <a:endParaRPr lang="zh-CN" altLang="en-US" sz="2000" b="1" dirty="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29</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A8FCC43-9157-4795-9CB2-25C258C8AB3A}" type="slidenum">
              <a:rPr lang="en-US" altLang="zh-CN" sz="1200" smtClean="0">
                <a:latin typeface="楷体_GB2312" pitchFamily="49" charset="-122"/>
                <a:ea typeface="楷体_GB2312" pitchFamily="49" charset="-122"/>
              </a:rPr>
              <a:pPr eaLnBrk="1" hangingPunct="1">
                <a:spcBef>
                  <a:spcPct val="0"/>
                </a:spcBef>
                <a:buClrTx/>
                <a:buFontTx/>
                <a:buNone/>
              </a:pPr>
              <a:t>3</a:t>
            </a:fld>
            <a:endParaRPr lang="en-US" altLang="zh-CN" sz="1200" smtClean="0">
              <a:latin typeface="楷体_GB2312" pitchFamily="49" charset="-122"/>
              <a:ea typeface="楷体_GB2312" pitchFamily="49" charset="-122"/>
            </a:endParaRPr>
          </a:p>
        </p:txBody>
      </p:sp>
      <p:sp>
        <p:nvSpPr>
          <p:cNvPr id="5123" name="Rectangle 2"/>
          <p:cNvSpPr>
            <a:spLocks noGrp="1" noChangeArrowheads="1"/>
          </p:cNvSpPr>
          <p:nvPr>
            <p:ph type="title"/>
          </p:nvPr>
        </p:nvSpPr>
        <p:spPr/>
        <p:txBody>
          <a:bodyPr/>
          <a:lstStyle/>
          <a:p>
            <a:pPr eaLnBrk="1" hangingPunct="1"/>
            <a:r>
              <a:rPr lang="zh-CN" altLang="en-US" sz="3200" smtClean="0"/>
              <a:t>第一章 概论</a:t>
            </a:r>
          </a:p>
        </p:txBody>
      </p:sp>
      <p:sp>
        <p:nvSpPr>
          <p:cNvPr id="4100" name="Rectangle 3"/>
          <p:cNvSpPr>
            <a:spLocks noGrp="1" noChangeArrowheads="1"/>
          </p:cNvSpPr>
          <p:nvPr>
            <p:ph type="body" idx="1"/>
          </p:nvPr>
        </p:nvSpPr>
        <p:spPr/>
        <p:txBody>
          <a:bodyPr/>
          <a:lstStyle/>
          <a:p>
            <a:pPr>
              <a:lnSpc>
                <a:spcPct val="125000"/>
              </a:lnSpc>
              <a:spcBef>
                <a:spcPts val="600"/>
              </a:spcBef>
              <a:spcAft>
                <a:spcPts val="0"/>
              </a:spcAft>
              <a:defRPr/>
            </a:pPr>
            <a:r>
              <a:rPr lang="zh-CN" altLang="zh-CN" sz="2000" b="1" dirty="0">
                <a:latin typeface="楷体" pitchFamily="49" charset="-122"/>
                <a:ea typeface="楷体" pitchFamily="49" charset="-122"/>
              </a:rPr>
              <a:t>冯</a:t>
            </a:r>
            <a:r>
              <a:rPr lang="en-US" altLang="zh-CN" sz="2000" b="1" dirty="0">
                <a:latin typeface="楷体" pitchFamily="49" charset="-122"/>
                <a:ea typeface="楷体" pitchFamily="49" charset="-122"/>
              </a:rPr>
              <a:t>·</a:t>
            </a:r>
            <a:r>
              <a:rPr lang="zh-CN" altLang="zh-CN" sz="2000" b="1" dirty="0">
                <a:latin typeface="楷体" pitchFamily="49" charset="-122"/>
                <a:ea typeface="楷体" pitchFamily="49" charset="-122"/>
              </a:rPr>
              <a:t>诺依曼计算机的特点是：</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计算机由运算器、存储器、控制器和输入设备、</a:t>
            </a:r>
            <a:r>
              <a:rPr lang="zh-CN" altLang="zh-CN" sz="2000" b="1" dirty="0" smtClean="0">
                <a:latin typeface="楷体" pitchFamily="49" charset="-122"/>
                <a:ea typeface="楷体" pitchFamily="49" charset="-122"/>
                <a:cs typeface="+mn-cs"/>
              </a:rPr>
              <a:t>输出设备</a:t>
            </a:r>
            <a:r>
              <a:rPr lang="zh-CN" altLang="en-US" sz="2000" b="1" dirty="0" smtClean="0">
                <a:latin typeface="楷体" pitchFamily="49" charset="-122"/>
                <a:ea typeface="楷体" pitchFamily="49" charset="-122"/>
                <a:cs typeface="+mn-cs"/>
              </a:rPr>
              <a:t>等</a:t>
            </a:r>
            <a:r>
              <a:rPr lang="zh-CN" altLang="zh-CN" sz="2000" b="1" dirty="0" smtClean="0">
                <a:latin typeface="楷体" pitchFamily="49" charset="-122"/>
                <a:ea typeface="楷体" pitchFamily="49" charset="-122"/>
                <a:cs typeface="+mn-cs"/>
              </a:rPr>
              <a:t>五</a:t>
            </a:r>
            <a:r>
              <a:rPr lang="zh-CN" altLang="zh-CN" sz="2000" b="1" dirty="0">
                <a:latin typeface="楷体" pitchFamily="49" charset="-122"/>
                <a:ea typeface="楷体" pitchFamily="49" charset="-122"/>
                <a:cs typeface="+mn-cs"/>
              </a:rPr>
              <a:t>大部件组成。</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指令和数据以同等的地位存放于存储器内，并可以按地址寻访。</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指令和数据均可以用二进制代码表示。</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指令由操作码和地址码组成，操作码用来表示操作的性质，地址码用来表示操作数所在存储器中的位置。</a:t>
            </a:r>
          </a:p>
          <a:p>
            <a:pPr lvl="1">
              <a:lnSpc>
                <a:spcPct val="125000"/>
              </a:lnSpc>
              <a:spcBef>
                <a:spcPts val="600"/>
              </a:spcBef>
              <a:spcAft>
                <a:spcPts val="0"/>
              </a:spcAft>
              <a:defRPr/>
            </a:pPr>
            <a:r>
              <a:rPr lang="zh-CN" altLang="zh-CN" sz="2000" b="1" dirty="0">
                <a:latin typeface="楷体" pitchFamily="49" charset="-122"/>
                <a:ea typeface="楷体" pitchFamily="49" charset="-122"/>
                <a:cs typeface="+mn-cs"/>
              </a:rPr>
              <a:t>指令在存储器内按顺序存放。通常，指令是顺序执行的，在特定情况下，可根据运算结果或根据设定的条件改变执行顺序。</a:t>
            </a:r>
          </a:p>
          <a:p>
            <a:pPr lvl="1">
              <a:lnSpc>
                <a:spcPct val="125000"/>
              </a:lnSpc>
              <a:spcBef>
                <a:spcPts val="600"/>
              </a:spcBef>
              <a:spcAft>
                <a:spcPts val="0"/>
              </a:spcAft>
              <a:defRPr/>
            </a:pPr>
            <a:r>
              <a:rPr lang="zh-CN" altLang="en-US" sz="2000" b="1" dirty="0" smtClean="0">
                <a:latin typeface="楷体" pitchFamily="49" charset="-122"/>
                <a:ea typeface="楷体" pitchFamily="49" charset="-122"/>
                <a:cs typeface="+mn-cs"/>
              </a:rPr>
              <a:t>计算机</a:t>
            </a:r>
            <a:r>
              <a:rPr lang="zh-CN" altLang="zh-CN" sz="2000" b="1" dirty="0" smtClean="0">
                <a:latin typeface="楷体" pitchFamily="49" charset="-122"/>
                <a:ea typeface="楷体" pitchFamily="49" charset="-122"/>
                <a:cs typeface="+mn-cs"/>
              </a:rPr>
              <a:t>以</a:t>
            </a:r>
            <a:r>
              <a:rPr lang="zh-CN" altLang="zh-CN" sz="2000" b="1" dirty="0">
                <a:latin typeface="楷体" pitchFamily="49" charset="-122"/>
                <a:ea typeface="楷体" pitchFamily="49" charset="-122"/>
                <a:cs typeface="+mn-cs"/>
              </a:rPr>
              <a:t>运算器为中心，输入输出设备与存储器的数据传送通过运算器。</a:t>
            </a:r>
          </a:p>
          <a:p>
            <a:pPr eaLnBrk="1" hangingPunct="1">
              <a:lnSpc>
                <a:spcPct val="120000"/>
              </a:lnSpc>
              <a:defRPr/>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程序中断</a:t>
            </a:r>
            <a:r>
              <a:rPr lang="zh-CN" altLang="en-US" sz="2000" b="1" dirty="0" smtClean="0">
                <a:latin typeface="Times New Roman" pitchFamily="18" charset="0"/>
                <a:ea typeface="楷体" pitchFamily="49" charset="-122"/>
                <a:cs typeface="Times New Roman" pitchFamily="18" charset="0"/>
              </a:rPr>
              <a:t>方式与</a:t>
            </a:r>
            <a:r>
              <a:rPr lang="gsw-FR"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方式的</a:t>
            </a:r>
            <a:r>
              <a:rPr lang="zh-CN" altLang="en-US" sz="2000" b="1" dirty="0" smtClean="0">
                <a:latin typeface="Times New Roman" pitchFamily="18" charset="0"/>
                <a:ea typeface="楷体" pitchFamily="49" charset="-122"/>
                <a:cs typeface="Times New Roman" pitchFamily="18" charset="0"/>
              </a:rPr>
              <a:t>比较</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从数据传送看，程序中断方式靠程序传送，</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方式靠硬件传送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从</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响应时间看，程序中断方式在一条指令执行结束时响应，而</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方式在存取周期结束时响应，即</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将总线控制权让给</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传送</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程序中断方式有处理异常事件的能力，</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方式没有这种能力</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程序中断方式需要中断现行程序，故需保护现场，</a:t>
            </a: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方式不必中断现行程序，无需保护现场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smtClean="0">
                <a:latin typeface="Times New Roman" pitchFamily="18" charset="0"/>
                <a:ea typeface="楷体" pitchFamily="49" charset="-122"/>
                <a:cs typeface="Times New Roman" pitchFamily="18" charset="0"/>
              </a:rPr>
              <a:t>的优先级比程序中断高</a:t>
            </a: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30</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25150539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方式中的中断请求和程序中断方式中的</a:t>
            </a:r>
            <a:r>
              <a:rPr lang="zh-CN" altLang="en-US" sz="2000" b="1" dirty="0" smtClean="0">
                <a:latin typeface="Times New Roman" pitchFamily="18" charset="0"/>
                <a:ea typeface="楷体" pitchFamily="49" charset="-122"/>
                <a:cs typeface="Times New Roman" pitchFamily="18" charset="0"/>
              </a:rPr>
              <a:t>中断请求的区别</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方式中的中断请求不是为了传送信息（信息是通过主存和</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之间的直接数据通道传送的），只是为了报告</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一组数据传送结束，有待</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做一些其他处理工作，如测试传送过程中是否出错，决定是否继续使用</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方式传送等。</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而程序中断方式的中断请求是为了传送数据，</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设备和主机交换信息完全靠</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响应中断后，转至中断服务程序完成的。</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31</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99828181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访问主存的优先级和</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访问主存的优先级哪一个</a:t>
            </a:r>
            <a:r>
              <a:rPr lang="zh-CN" altLang="en-US" sz="2000" b="1" dirty="0" smtClean="0">
                <a:latin typeface="Times New Roman" pitchFamily="18" charset="0"/>
                <a:ea typeface="楷体" pitchFamily="49" charset="-122"/>
                <a:cs typeface="Times New Roman" pitchFamily="18" charset="0"/>
              </a:rPr>
              <a:t>高</a:t>
            </a:r>
            <a:r>
              <a:rPr lang="en-US" altLang="zh-CN" sz="2000" b="1" dirty="0" smtClean="0">
                <a:latin typeface="Times New Roman" pitchFamily="18" charset="0"/>
                <a:ea typeface="楷体" pitchFamily="49" charset="-122"/>
                <a:cs typeface="Times New Roman" pitchFamily="18" charset="0"/>
              </a:rPr>
              <a:t>?</a:t>
            </a: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一般</a:t>
            </a:r>
            <a:r>
              <a:rPr lang="zh-CN" altLang="en-US" sz="2000" b="1" dirty="0">
                <a:latin typeface="Times New Roman" pitchFamily="18" charset="0"/>
                <a:ea typeface="楷体" pitchFamily="49" charset="-122"/>
                <a:cs typeface="Times New Roman" pitchFamily="18" charset="0"/>
              </a:rPr>
              <a:t>情况下，如果</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和</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同时访问主存时，那么 </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的优先级要比</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的优先级高。</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主要原因在于</a:t>
            </a:r>
            <a:r>
              <a:rPr lang="en-US" altLang="zh-CN" sz="2000" b="1" dirty="0">
                <a:latin typeface="Times New Roman" pitchFamily="18" charset="0"/>
                <a:ea typeface="楷体" pitchFamily="49" charset="-122"/>
                <a:cs typeface="Times New Roman" pitchFamily="18" charset="0"/>
              </a:rPr>
              <a:t>DMA</a:t>
            </a:r>
            <a:r>
              <a:rPr lang="zh-CN" altLang="en-US" sz="2000" b="1" dirty="0">
                <a:latin typeface="Times New Roman" pitchFamily="18" charset="0"/>
                <a:ea typeface="楷体" pitchFamily="49" charset="-122"/>
                <a:cs typeface="Times New Roman" pitchFamily="18" charset="0"/>
              </a:rPr>
              <a:t>模块所连接的是高速外设，以数据块的方式与主存交换数据，若不及时处理，容易造成信息丢失。换言之，</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访存有时间要求，前一个</a:t>
            </a:r>
            <a:r>
              <a:rPr lang="en-US" altLang="zh-CN" sz="2000" b="1" dirty="0">
                <a:latin typeface="Times New Roman" pitchFamily="18" charset="0"/>
                <a:ea typeface="楷体" pitchFamily="49" charset="-122"/>
                <a:cs typeface="Times New Roman" pitchFamily="18" charset="0"/>
              </a:rPr>
              <a:t>I/O</a:t>
            </a:r>
            <a:r>
              <a:rPr lang="zh-CN" altLang="en-US" sz="2000" b="1" dirty="0">
                <a:latin typeface="Times New Roman" pitchFamily="18" charset="0"/>
                <a:ea typeface="楷体" pitchFamily="49" charset="-122"/>
                <a:cs typeface="Times New Roman" pitchFamily="18" charset="0"/>
              </a:rPr>
              <a:t>数据必须在下一个访存请求到来前存取完毕。</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而对于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而言，只是访问主存延缓了一个存取周期而已，指令和数据仍然保存在主存中，不会造成信息丢失。</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32</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4543191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p:cNvSpPr>
            <a:spLocks noGrp="1"/>
          </p:cNvSpPr>
          <p:nvPr>
            <p:ph type="title"/>
          </p:nvPr>
        </p:nvSpPr>
        <p:spPr/>
        <p:txBody>
          <a:bodyPr/>
          <a:lstStyle/>
          <a:p>
            <a:r>
              <a:rPr lang="zh-CN" altLang="en-US" sz="3200" smtClean="0"/>
              <a:t>第五章 输入输出系统</a:t>
            </a:r>
          </a:p>
        </p:txBody>
      </p:sp>
      <p:sp>
        <p:nvSpPr>
          <p:cNvPr id="38915"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中断与</a:t>
            </a:r>
            <a:r>
              <a:rPr lang="zh-CN" altLang="en-US" sz="2000" b="1" dirty="0">
                <a:latin typeface="Times New Roman" pitchFamily="18" charset="0"/>
                <a:ea typeface="楷体" pitchFamily="49" charset="-122"/>
                <a:cs typeface="Times New Roman" pitchFamily="18" charset="0"/>
              </a:rPr>
              <a:t>调用</a:t>
            </a:r>
            <a:r>
              <a:rPr lang="zh-CN" altLang="en-US" sz="2000" b="1" dirty="0" smtClean="0">
                <a:latin typeface="Times New Roman" pitchFamily="18" charset="0"/>
                <a:ea typeface="楷体" pitchFamily="49" charset="-122"/>
                <a:cs typeface="Times New Roman" pitchFamily="18" charset="0"/>
              </a:rPr>
              <a:t>子程序的区别</a:t>
            </a:r>
            <a:r>
              <a:rPr lang="en-US" altLang="zh-CN" sz="2000" b="1" dirty="0" smtClean="0">
                <a:latin typeface="Times New Roman" pitchFamily="18" charset="0"/>
                <a:ea typeface="楷体" pitchFamily="49" charset="-122"/>
                <a:cs typeface="Times New Roman" pitchFamily="18" charset="0"/>
              </a:rPr>
              <a:t>:</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子程序的执行是由程序员事先安排好的，而中断服务程序的执行则是由随机的中断事件引起的。</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子程序的执行受到主程序或上层子程序的控制，而中断服务程序一般与被中断的现行程序毫无关系。</a:t>
            </a: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不存在同时调用多个子程序的情况，而可能发生多个外设同时请求</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为自己服务的情况</a:t>
            </a:r>
            <a:r>
              <a:rPr lang="zh-CN" altLang="en-US" sz="2000" b="1" dirty="0" smtClean="0">
                <a:latin typeface="Times New Roman" pitchFamily="18" charset="0"/>
                <a:ea typeface="楷体" pitchFamily="49" charset="-122"/>
                <a:cs typeface="Times New Roman" pitchFamily="18" charset="0"/>
              </a:rPr>
              <a:t>。。</a:t>
            </a:r>
          </a:p>
          <a:p>
            <a:pPr lvl="1">
              <a:lnSpc>
                <a:spcPct val="125000"/>
              </a:lnSpc>
              <a:spcBef>
                <a:spcPts val="600"/>
              </a:spcBef>
            </a:pPr>
            <a:endParaRPr lang="en-US" altLang="zh-CN" sz="2000" b="1" dirty="0" smtClean="0">
              <a:latin typeface="Times New Roman" pitchFamily="18" charset="0"/>
              <a:ea typeface="楷体" pitchFamily="49" charset="-122"/>
              <a:cs typeface="Times New Roman" pitchFamily="18" charset="0"/>
            </a:endParaRPr>
          </a:p>
          <a:p>
            <a:endParaRPr lang="en-US" altLang="zh-CN" sz="2000" b="1" dirty="0" smtClean="0">
              <a:latin typeface="楷体" pitchFamily="49" charset="-122"/>
              <a:ea typeface="楷体" pitchFamily="49" charset="-122"/>
            </a:endParaRPr>
          </a:p>
          <a:p>
            <a:endParaRPr lang="zh-CN" altLang="en-US" dirty="0" smtClean="0"/>
          </a:p>
        </p:txBody>
      </p:sp>
      <p:sp>
        <p:nvSpPr>
          <p:cNvPr id="389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528C7BF7-59DA-4699-B836-7F5A0620FC4A}" type="slidenum">
              <a:rPr kumimoji="0" lang="en-US" altLang="zh-CN" sz="1200" b="0" smtClean="0">
                <a:latin typeface="楷体_GB2312" pitchFamily="49" charset="-122"/>
              </a:rPr>
              <a:pPr eaLnBrk="1" hangingPunct="1"/>
              <a:t>33</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20190158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spcAft>
                <a:spcPts val="0"/>
              </a:spcAft>
            </a:pPr>
            <a:r>
              <a:rPr lang="zh-CN" altLang="en-US" sz="2000" b="1">
                <a:latin typeface="楷体" pitchFamily="49" charset="-122"/>
                <a:ea typeface="楷体" pitchFamily="49" charset="-122"/>
              </a:rPr>
              <a:t>无符号</a:t>
            </a:r>
            <a:r>
              <a:rPr lang="zh-CN" altLang="en-US" sz="2000" b="1" smtClean="0">
                <a:latin typeface="楷体" pitchFamily="49" charset="-122"/>
                <a:ea typeface="楷体" pitchFamily="49" charset="-122"/>
              </a:rPr>
              <a:t>数：所有二进制数</a:t>
            </a:r>
            <a:r>
              <a:rPr lang="zh-CN" altLang="en-US" sz="2000" b="1">
                <a:latin typeface="楷体" pitchFamily="49" charset="-122"/>
                <a:ea typeface="楷体" pitchFamily="49" charset="-122"/>
              </a:rPr>
              <a:t>据位数均用来表示数值本身，没有正负之</a:t>
            </a:r>
            <a:r>
              <a:rPr lang="zh-CN" altLang="en-US" sz="2000" b="1" smtClean="0">
                <a:latin typeface="楷体" pitchFamily="49" charset="-122"/>
                <a:ea typeface="楷体" pitchFamily="49" charset="-122"/>
              </a:rPr>
              <a:t>分</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有</a:t>
            </a:r>
            <a:r>
              <a:rPr lang="zh-CN" altLang="en-US" sz="2000" b="1" smtClean="0">
                <a:latin typeface="楷体" pitchFamily="49" charset="-122"/>
                <a:ea typeface="楷体" pitchFamily="49" charset="-122"/>
              </a:rPr>
              <a:t>符号数：其</a:t>
            </a:r>
            <a:r>
              <a:rPr lang="zh-CN" altLang="en-US" sz="2000" b="1">
                <a:latin typeface="楷体" pitchFamily="49" charset="-122"/>
                <a:ea typeface="楷体" pitchFamily="49" charset="-122"/>
              </a:rPr>
              <a:t>二进制数据位，包括符号位和数值位。计算机中的带符号数据又称为机器数</a:t>
            </a:r>
            <a:r>
              <a:rPr lang="zh-CN" altLang="en-US" sz="2000" b="1" smtClean="0">
                <a:latin typeface="楷体" pitchFamily="49" charset="-122"/>
                <a:ea typeface="楷体" pitchFamily="49" charset="-122"/>
              </a:rPr>
              <a:t>。</a:t>
            </a:r>
            <a:endParaRPr lang="en-US" altLang="zh-CN" sz="2000" b="1" smtClean="0">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a:t>
            </a:r>
            <a:r>
              <a:rPr lang="zh-CN" altLang="en-US" sz="2000" b="1" smtClean="0">
                <a:latin typeface="楷体" pitchFamily="49" charset="-122"/>
                <a:ea typeface="楷体" pitchFamily="49" charset="-122"/>
              </a:rPr>
              <a:t>把正负符号</a:t>
            </a:r>
            <a:r>
              <a:rPr lang="zh-CN" altLang="en-US" sz="2000" b="1">
                <a:latin typeface="楷体" pitchFamily="49" charset="-122"/>
                <a:ea typeface="楷体" pitchFamily="49" charset="-122"/>
              </a:rPr>
              <a:t>代码化，并保存在计算机中的数据。</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真值：是指机器数所真正表示的数值，用数值并</a:t>
            </a:r>
            <a:r>
              <a:rPr lang="zh-CN" altLang="en-US" sz="2000" b="1" smtClean="0">
                <a:latin typeface="楷体" pitchFamily="49" charset="-122"/>
                <a:ea typeface="楷体" pitchFamily="49" charset="-122"/>
              </a:rPr>
              <a:t>冠以</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a:t>
            </a:r>
            <a:r>
              <a:rPr lang="en-US" altLang="zh-CN" sz="2000" b="1" smtClean="0">
                <a:latin typeface="楷体" pitchFamily="49" charset="-122"/>
                <a:ea typeface="楷体" pitchFamily="49" charset="-122"/>
              </a:rPr>
              <a:t>-</a:t>
            </a:r>
            <a:r>
              <a:rPr lang="zh-CN" altLang="en-US" sz="2000" b="1" smtClean="0">
                <a:latin typeface="楷体" pitchFamily="49" charset="-122"/>
                <a:ea typeface="楷体" pitchFamily="49" charset="-122"/>
              </a:rPr>
              <a:t>符号</a:t>
            </a:r>
            <a:r>
              <a:rPr lang="zh-CN" altLang="en-US" sz="2000" b="1">
                <a:latin typeface="楷体" pitchFamily="49" charset="-122"/>
                <a:ea typeface="楷体" pitchFamily="49" charset="-122"/>
              </a:rPr>
              <a:t>的方法来表示。</a:t>
            </a:r>
            <a:endParaRPr lang="en-US" altLang="zh-CN" sz="2000" b="1">
              <a:latin typeface="楷体" pitchFamily="49" charset="-122"/>
              <a:ea typeface="楷体" pitchFamily="49" charset="-122"/>
            </a:endParaRPr>
          </a:p>
          <a:p>
            <a:pPr>
              <a:lnSpc>
                <a:spcPct val="125000"/>
              </a:lnSpc>
              <a:spcBef>
                <a:spcPts val="600"/>
              </a:spcBef>
              <a:spcAft>
                <a:spcPts val="0"/>
              </a:spcAft>
            </a:pPr>
            <a:r>
              <a:rPr lang="zh-CN" altLang="en-US" sz="2000" b="1">
                <a:latin typeface="楷体" pitchFamily="49" charset="-122"/>
                <a:ea typeface="楷体" pitchFamily="49" charset="-122"/>
              </a:rPr>
              <a:t>机器数的编码方法：原码、反码、补码、移码。 </a:t>
            </a:r>
          </a:p>
          <a:p>
            <a:endParaRPr lang="zh-CN" altLang="en-US" sz="2400" b="1">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34</a:t>
            </a:fld>
            <a:endParaRPr lang="en-US" altLang="zh-CN" sz="1200"/>
          </a:p>
        </p:txBody>
      </p:sp>
    </p:spTree>
    <p:extLst>
      <p:ext uri="{BB962C8B-B14F-4D97-AF65-F5344CB8AC3E}">
        <p14:creationId xmlns:p14="http://schemas.microsoft.com/office/powerpoint/2010/main" val="51833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原码编码方法</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原码为符号位加上数的绝对值，0正1负;</a:t>
            </a:r>
          </a:p>
          <a:p>
            <a:pPr lvl="1">
              <a:lnSpc>
                <a:spcPct val="125000"/>
              </a:lnSpc>
              <a:spcBef>
                <a:spcPts val="600"/>
              </a:spcBef>
            </a:pPr>
            <a:r>
              <a:rPr lang="zh-CN" altLang="en-US" sz="2000" b="1" dirty="0">
                <a:latin typeface="楷体" pitchFamily="49" charset="-122"/>
                <a:ea typeface="楷体" pitchFamily="49" charset="-122"/>
              </a:rPr>
              <a:t>原码零有两个编码</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[+0]</a:t>
            </a:r>
            <a:r>
              <a:rPr lang="zh-CN" altLang="en-US" sz="2000" b="1" baseline="-25000" dirty="0">
                <a:latin typeface="楷体" pitchFamily="49" charset="-122"/>
                <a:ea typeface="楷体" pitchFamily="49" charset="-122"/>
              </a:rPr>
              <a:t>原</a:t>
            </a:r>
            <a:r>
              <a:rPr lang="zh-CN" altLang="en-US" sz="2000" b="1" dirty="0">
                <a:latin typeface="楷体" pitchFamily="49" charset="-122"/>
                <a:ea typeface="楷体" pitchFamily="49" charset="-122"/>
              </a:rPr>
              <a:t>=0.</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  [</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r>
              <a:rPr lang="zh-CN" altLang="en-US" sz="2000" b="1" dirty="0">
                <a:latin typeface="楷体" pitchFamily="49" charset="-122"/>
                <a:ea typeface="楷体" pitchFamily="49" charset="-122"/>
              </a:rPr>
              <a:t>]</a:t>
            </a:r>
            <a:r>
              <a:rPr lang="zh-CN" altLang="en-US" sz="2000" b="1" baseline="-25000" dirty="0">
                <a:latin typeface="楷体" pitchFamily="49" charset="-122"/>
                <a:ea typeface="楷体" pitchFamily="49" charset="-122"/>
              </a:rPr>
              <a:t>原</a:t>
            </a:r>
            <a:r>
              <a:rPr lang="zh-CN" altLang="en-US" sz="2000" b="1" dirty="0">
                <a:latin typeface="楷体" pitchFamily="49" charset="-122"/>
                <a:ea typeface="楷体" pitchFamily="49" charset="-122"/>
              </a:rPr>
              <a:t>=1.</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 </a:t>
            </a:r>
          </a:p>
          <a:p>
            <a:pPr lvl="1">
              <a:lnSpc>
                <a:spcPct val="125000"/>
              </a:lnSpc>
              <a:spcBef>
                <a:spcPts val="600"/>
              </a:spcBef>
            </a:pPr>
            <a:r>
              <a:rPr lang="zh-CN" altLang="en-US" sz="2000" b="1" dirty="0" smtClean="0">
                <a:latin typeface="楷体" pitchFamily="49" charset="-122"/>
                <a:ea typeface="楷体" pitchFamily="49" charset="-122"/>
              </a:rPr>
              <a:t>若原码整数的位数是8位,其表示范围: -12</a:t>
            </a:r>
            <a:r>
              <a:rPr lang="en-US" altLang="zh-CN" sz="2000" b="1" dirty="0" smtClean="0">
                <a:latin typeface="楷体" pitchFamily="49" charset="-122"/>
                <a:ea typeface="楷体" pitchFamily="49" charset="-122"/>
              </a:rPr>
              <a:t>7</a:t>
            </a:r>
            <a:r>
              <a:rPr lang="zh-CN" altLang="zh-CN" sz="2000" dirty="0" smtClean="0"/>
              <a:t> </a:t>
            </a:r>
            <a:r>
              <a:rPr lang="zh-CN" altLang="zh-CN" sz="2000" b="1" dirty="0" smtClean="0">
                <a:latin typeface="Times New Roman" panose="02020603050405020304" pitchFamily="18" charset="0"/>
                <a:ea typeface="楷体" pitchFamily="49" charset="-122"/>
                <a:cs typeface="Times New Roman" panose="02020603050405020304" pitchFamily="18" charset="0"/>
              </a:rPr>
              <a:t>～ </a:t>
            </a:r>
            <a:r>
              <a:rPr lang="zh-CN" altLang="en-US" sz="2000" b="1" dirty="0" smtClean="0">
                <a:latin typeface="楷体" pitchFamily="49" charset="-122"/>
                <a:ea typeface="楷体" pitchFamily="49" charset="-122"/>
              </a:rPr>
              <a:t>127</a:t>
            </a:r>
            <a:endParaRPr lang="en-US" altLang="zh-CN" sz="2000" b="1" dirty="0" smtClean="0">
              <a:latin typeface="楷体" pitchFamily="49" charset="-122"/>
              <a:ea typeface="楷体" pitchFamily="49" charset="-122"/>
            </a:endParaRPr>
          </a:p>
          <a:p>
            <a:pPr>
              <a:lnSpc>
                <a:spcPct val="125000"/>
              </a:lnSpc>
              <a:spcBef>
                <a:spcPts val="600"/>
              </a:spcBef>
            </a:pPr>
            <a:r>
              <a:rPr lang="zh-CN" altLang="en-US" sz="2000" b="1" dirty="0" smtClean="0">
                <a:latin typeface="楷体" pitchFamily="49" charset="-122"/>
                <a:ea typeface="楷体" pitchFamily="49" charset="-122"/>
              </a:rPr>
              <a:t>补码编码方法</a:t>
            </a:r>
            <a:endParaRPr lang="en-US" altLang="zh-CN" sz="2000" b="1" dirty="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正数</a:t>
            </a:r>
            <a:r>
              <a:rPr lang="zh-CN" altLang="en-US" sz="2000" b="1" dirty="0">
                <a:latin typeface="楷体" pitchFamily="49" charset="-122"/>
                <a:ea typeface="楷体" pitchFamily="49" charset="-122"/>
              </a:rPr>
              <a:t>的补码在其二进制代码前加上符号位</a:t>
            </a:r>
            <a:r>
              <a:rPr lang="zh-CN" altLang="en-US" sz="2000" b="1" dirty="0" smtClean="0">
                <a:latin typeface="楷体" pitchFamily="49" charset="-122"/>
                <a:ea typeface="楷体" pitchFamily="49" charset="-122"/>
              </a:rPr>
              <a:t>0</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负数</a:t>
            </a:r>
            <a:r>
              <a:rPr lang="zh-CN" altLang="en-US" sz="2000" b="1" dirty="0">
                <a:latin typeface="楷体" pitchFamily="49" charset="-122"/>
                <a:ea typeface="楷体" pitchFamily="49" charset="-122"/>
              </a:rPr>
              <a:t>的补码是将二进制代码前加0后,再全部按位取反，然后在最低位上加</a:t>
            </a:r>
            <a:r>
              <a:rPr lang="zh-CN" altLang="en-US" sz="2000" b="1" dirty="0" smtClean="0">
                <a:latin typeface="楷体" pitchFamily="49" charset="-122"/>
                <a:ea typeface="楷体" pitchFamily="49" charset="-122"/>
              </a:rPr>
              <a:t>1</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0的补码表示只有一种形式</a:t>
            </a:r>
            <a:r>
              <a:rPr lang="zh-CN" altLang="en-US" sz="2000" b="1" dirty="0" smtClean="0">
                <a:latin typeface="楷体" pitchFamily="49" charset="-122"/>
                <a:ea typeface="楷体" pitchFamily="49" charset="-122"/>
              </a:rPr>
              <a:t>，[+</a:t>
            </a:r>
            <a:r>
              <a:rPr lang="zh-CN" altLang="en-US" sz="2000" b="1" dirty="0">
                <a:latin typeface="楷体" pitchFamily="49" charset="-122"/>
                <a:ea typeface="楷体" pitchFamily="49" charset="-122"/>
              </a:rPr>
              <a:t>0]</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r>
              <a:rPr lang="zh-CN" altLang="en-US" sz="2000" b="1" dirty="0">
                <a:latin typeface="楷体" pitchFamily="49" charset="-122"/>
                <a:ea typeface="楷体" pitchFamily="49" charset="-122"/>
              </a:rPr>
              <a:t>]</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＝0.</a:t>
            </a:r>
            <a:r>
              <a:rPr lang="zh-CN" altLang="en-US" sz="2000" b="1" dirty="0" smtClean="0">
                <a:latin typeface="楷体" pitchFamily="49" charset="-122"/>
                <a:ea typeface="楷体" pitchFamily="49" charset="-122"/>
              </a:rPr>
              <a:t>000</a:t>
            </a:r>
            <a:r>
              <a:rPr lang="en-US" altLang="zh-CN" sz="2000" b="1" dirty="0" smtClean="0">
                <a:latin typeface="楷体" pitchFamily="49" charset="-122"/>
                <a:ea typeface="楷体" pitchFamily="49" charset="-122"/>
              </a:rPr>
              <a:t>…</a:t>
            </a:r>
            <a:r>
              <a:rPr lang="zh-CN" altLang="en-US" sz="2000" b="1" dirty="0" smtClean="0">
                <a:latin typeface="楷体" pitchFamily="49" charset="-122"/>
                <a:ea typeface="楷体" pitchFamily="49" charset="-122"/>
              </a:rPr>
              <a:t>0</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smtClean="0">
                <a:latin typeface="楷体" pitchFamily="49" charset="-122"/>
                <a:ea typeface="楷体" pitchFamily="49" charset="-122"/>
              </a:rPr>
              <a:t>若</a:t>
            </a:r>
            <a:r>
              <a:rPr lang="zh-CN" altLang="en-US" sz="2000" b="1" dirty="0">
                <a:latin typeface="楷体" pitchFamily="49" charset="-122"/>
                <a:ea typeface="楷体" pitchFamily="49" charset="-122"/>
              </a:rPr>
              <a:t>补码整数的位数是8位,其</a:t>
            </a:r>
            <a:r>
              <a:rPr lang="zh-CN" altLang="en-US" sz="2000" b="1" dirty="0" smtClean="0">
                <a:latin typeface="楷体" pitchFamily="49" charset="-122"/>
                <a:ea typeface="楷体" pitchFamily="49" charset="-122"/>
              </a:rPr>
              <a:t>表示范围: </a:t>
            </a:r>
            <a:r>
              <a:rPr lang="zh-CN" altLang="en-US" sz="2000" b="1" dirty="0">
                <a:latin typeface="楷体" pitchFamily="49" charset="-122"/>
                <a:ea typeface="楷体" pitchFamily="49" charset="-122"/>
              </a:rPr>
              <a:t>-</a:t>
            </a:r>
            <a:r>
              <a:rPr lang="zh-CN" altLang="en-US" sz="2000" b="1" dirty="0" smtClean="0">
                <a:latin typeface="楷体" pitchFamily="49" charset="-122"/>
                <a:ea typeface="楷体" pitchFamily="49" charset="-122"/>
              </a:rPr>
              <a:t>128</a:t>
            </a:r>
            <a:r>
              <a:rPr lang="zh-CN" altLang="zh-CN" sz="2000" dirty="0"/>
              <a:t> </a:t>
            </a:r>
            <a:r>
              <a:rPr lang="zh-CN" altLang="zh-CN" sz="2000" b="1" dirty="0" smtClean="0">
                <a:latin typeface="Times New Roman" panose="02020603050405020304" pitchFamily="18" charset="0"/>
                <a:ea typeface="楷体" pitchFamily="49" charset="-122"/>
                <a:cs typeface="Times New Roman" panose="02020603050405020304" pitchFamily="18" charset="0"/>
              </a:rPr>
              <a:t>～</a:t>
            </a:r>
            <a:r>
              <a:rPr lang="zh-CN" altLang="en-US" sz="2000" b="1" dirty="0" smtClean="0">
                <a:latin typeface="楷体" pitchFamily="49" charset="-122"/>
                <a:ea typeface="楷体" pitchFamily="49" charset="-122"/>
              </a:rPr>
              <a:t>127</a:t>
            </a:r>
            <a:endParaRPr lang="en-US" altLang="zh-CN" sz="2000" b="1" dirty="0" smtClean="0">
              <a:latin typeface="楷体" pitchFamily="49" charset="-122"/>
              <a:ea typeface="楷体" pitchFamily="49" charset="-122"/>
            </a:endParaRPr>
          </a:p>
          <a:p>
            <a:pPr lvl="1">
              <a:lnSpc>
                <a:spcPct val="125000"/>
              </a:lnSpc>
              <a:spcBef>
                <a:spcPts val="600"/>
              </a:spcBef>
            </a:pPr>
            <a:r>
              <a:rPr lang="zh-CN" altLang="en-US" sz="2000" b="1" dirty="0">
                <a:latin typeface="楷体" pitchFamily="49" charset="-122"/>
                <a:ea typeface="楷体" pitchFamily="49" charset="-122"/>
              </a:rPr>
              <a:t>由[</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求[-</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，将[</a:t>
            </a:r>
            <a:r>
              <a:rPr lang="en-US" altLang="zh-CN" sz="2000" b="1" dirty="0">
                <a:latin typeface="楷体" pitchFamily="49" charset="-122"/>
                <a:ea typeface="楷体" pitchFamily="49" charset="-122"/>
              </a:rPr>
              <a:t>X]</a:t>
            </a:r>
            <a:r>
              <a:rPr lang="zh-CN" altLang="en-US" sz="2000" b="1" baseline="-25000" dirty="0">
                <a:latin typeface="楷体" pitchFamily="49" charset="-122"/>
                <a:ea typeface="楷体" pitchFamily="49" charset="-122"/>
              </a:rPr>
              <a:t>补</a:t>
            </a:r>
            <a:r>
              <a:rPr lang="zh-CN" altLang="en-US" sz="2000" b="1" dirty="0">
                <a:latin typeface="楷体" pitchFamily="49" charset="-122"/>
                <a:ea typeface="楷体" pitchFamily="49" charset="-122"/>
              </a:rPr>
              <a:t>连同符号一起将各位取反，末位再加</a:t>
            </a:r>
            <a:r>
              <a:rPr lang="zh-CN" altLang="en-US" sz="2000" b="1" dirty="0" smtClean="0">
                <a:latin typeface="楷体" pitchFamily="49" charset="-122"/>
                <a:ea typeface="楷体" pitchFamily="49" charset="-122"/>
              </a:rPr>
              <a:t>1</a:t>
            </a:r>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35</a:t>
            </a:fld>
            <a:endParaRPr lang="en-US" altLang="zh-CN" sz="1200"/>
          </a:p>
        </p:txBody>
      </p:sp>
    </p:spTree>
    <p:extLst>
      <p:ext uri="{BB962C8B-B14F-4D97-AF65-F5344CB8AC3E}">
        <p14:creationId xmlns:p14="http://schemas.microsoft.com/office/powerpoint/2010/main" val="52007327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第六章 计算机的运算方法</a:t>
            </a:r>
          </a:p>
        </p:txBody>
      </p:sp>
      <p:sp>
        <p:nvSpPr>
          <p:cNvPr id="3" name="内容占位符 2"/>
          <p:cNvSpPr>
            <a:spLocks noGrp="1"/>
          </p:cNvSpPr>
          <p:nvPr>
            <p:ph idx="1"/>
          </p:nvPr>
        </p:nvSpPr>
        <p:spPr/>
        <p:txBody>
          <a:bodyPr/>
          <a:lstStyle/>
          <a:p>
            <a:pPr marL="225425" indent="-171450">
              <a:lnSpc>
                <a:spcPct val="125000"/>
              </a:lnSpc>
              <a:spcBef>
                <a:spcPts val="600"/>
              </a:spcBef>
            </a:pPr>
            <a:r>
              <a:rPr lang="zh-CN" altLang="en-US" sz="2000" b="1" dirty="0" smtClean="0">
                <a:latin typeface="楷体" pitchFamily="49" charset="-122"/>
                <a:ea typeface="楷体" pitchFamily="49" charset="-122"/>
              </a:rPr>
              <a:t>逻辑移位：无</a:t>
            </a:r>
            <a:r>
              <a:rPr lang="zh-CN" altLang="en-US" sz="2000" b="1" dirty="0">
                <a:latin typeface="楷体" pitchFamily="49" charset="-122"/>
                <a:ea typeface="楷体" pitchFamily="49" charset="-122"/>
              </a:rPr>
              <a:t>符号</a:t>
            </a:r>
            <a:r>
              <a:rPr lang="zh-CN" altLang="en-US" sz="2000" b="1" dirty="0" smtClean="0">
                <a:latin typeface="楷体" pitchFamily="49" charset="-122"/>
                <a:ea typeface="楷体" pitchFamily="49" charset="-122"/>
              </a:rPr>
              <a:t>数移位</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a:latin typeface="楷体" pitchFamily="49" charset="-122"/>
                <a:ea typeface="楷体" pitchFamily="49" charset="-122"/>
                <a:cs typeface="+mn-cs"/>
              </a:rPr>
              <a:t>逻辑左移：各位依次左移，末位补</a:t>
            </a:r>
            <a:r>
              <a:rPr lang="en-US" altLang="zh-CN" sz="2000" b="1" dirty="0" smtClean="0">
                <a:latin typeface="楷体" pitchFamily="49" charset="-122"/>
                <a:ea typeface="楷体" pitchFamily="49" charset="-122"/>
                <a:cs typeface="+mn-cs"/>
              </a:rPr>
              <a:t>0</a:t>
            </a:r>
            <a:r>
              <a:rPr lang="zh-CN" altLang="en-US" sz="2000" b="1" dirty="0">
                <a:latin typeface="楷体" pitchFamily="49" charset="-122"/>
                <a:ea typeface="楷体" pitchFamily="49" charset="-122"/>
                <a:cs typeface="+mn-cs"/>
              </a:rPr>
              <a:t>，最高位移</a:t>
            </a:r>
            <a:r>
              <a:rPr lang="zh-CN" altLang="en-US" sz="2000" b="1" dirty="0" smtClean="0">
                <a:latin typeface="楷体" pitchFamily="49" charset="-122"/>
                <a:ea typeface="楷体" pitchFamily="49" charset="-122"/>
                <a:cs typeface="+mn-cs"/>
              </a:rPr>
              <a:t>丢。</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逻辑</a:t>
            </a:r>
            <a:r>
              <a:rPr lang="zh-CN" altLang="en-US" sz="2000" b="1" dirty="0">
                <a:latin typeface="楷体" pitchFamily="49" charset="-122"/>
                <a:ea typeface="楷体" pitchFamily="49" charset="-122"/>
              </a:rPr>
              <a:t>右</a:t>
            </a:r>
            <a:r>
              <a:rPr lang="zh-CN" altLang="en-US" sz="2000" b="1" dirty="0" smtClean="0">
                <a:latin typeface="楷体" pitchFamily="49" charset="-122"/>
                <a:ea typeface="楷体" pitchFamily="49" charset="-122"/>
                <a:cs typeface="+mn-cs"/>
              </a:rPr>
              <a:t>移</a:t>
            </a:r>
            <a:r>
              <a:rPr lang="zh-CN" altLang="en-US" sz="2000" b="1" dirty="0">
                <a:latin typeface="楷体" pitchFamily="49" charset="-122"/>
                <a:ea typeface="楷体" pitchFamily="49" charset="-122"/>
                <a:cs typeface="+mn-cs"/>
              </a:rPr>
              <a:t>：各位依次右移，最高位</a:t>
            </a:r>
            <a:r>
              <a:rPr lang="zh-CN" altLang="en-US" sz="2000" b="1" dirty="0" smtClean="0">
                <a:latin typeface="楷体" pitchFamily="49" charset="-122"/>
                <a:ea typeface="楷体" pitchFamily="49" charset="-122"/>
                <a:cs typeface="+mn-cs"/>
              </a:rPr>
              <a:t>补</a:t>
            </a:r>
            <a:r>
              <a:rPr lang="en-US" altLang="zh-CN" sz="2000" b="1" dirty="0" smtClean="0">
                <a:latin typeface="楷体" pitchFamily="49" charset="-122"/>
                <a:ea typeface="楷体" pitchFamily="49" charset="-122"/>
                <a:cs typeface="+mn-cs"/>
              </a:rPr>
              <a:t>0</a:t>
            </a:r>
            <a:r>
              <a:rPr lang="zh-CN" altLang="en-US" sz="2000" b="1" dirty="0" smtClean="0">
                <a:latin typeface="楷体" pitchFamily="49" charset="-122"/>
                <a:ea typeface="楷体" pitchFamily="49" charset="-122"/>
                <a:cs typeface="+mn-cs"/>
              </a:rPr>
              <a:t>，最低</a:t>
            </a:r>
            <a:r>
              <a:rPr lang="zh-CN" altLang="en-US" sz="2000" b="1" dirty="0">
                <a:latin typeface="楷体" pitchFamily="49" charset="-122"/>
                <a:ea typeface="楷体" pitchFamily="49" charset="-122"/>
                <a:cs typeface="+mn-cs"/>
              </a:rPr>
              <a:t>位移丢</a:t>
            </a:r>
            <a:r>
              <a:rPr lang="zh-CN" altLang="en-US" sz="2000" b="1" dirty="0" smtClean="0">
                <a:latin typeface="楷体" pitchFamily="49" charset="-122"/>
                <a:ea typeface="楷体" pitchFamily="49" charset="-122"/>
                <a:cs typeface="+mn-cs"/>
              </a:rPr>
              <a:t>。</a:t>
            </a:r>
          </a:p>
          <a:p>
            <a:pPr marL="225425" indent="-171450">
              <a:lnSpc>
                <a:spcPct val="125000"/>
              </a:lnSpc>
              <a:spcBef>
                <a:spcPts val="600"/>
              </a:spcBef>
            </a:pPr>
            <a:r>
              <a:rPr lang="zh-CN" altLang="en-US" sz="2000" b="1" dirty="0" smtClean="0">
                <a:latin typeface="楷体" pitchFamily="49" charset="-122"/>
                <a:ea typeface="楷体" pitchFamily="49" charset="-122"/>
              </a:rPr>
              <a:t>算术移位：有符号数移位，符号位必须要保持不变</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补码左移：符号位</a:t>
            </a:r>
            <a:r>
              <a:rPr lang="zh-CN" altLang="en-US" sz="2000" b="1" dirty="0">
                <a:latin typeface="楷体" pitchFamily="49" charset="-122"/>
                <a:ea typeface="楷体" pitchFamily="49" charset="-122"/>
                <a:cs typeface="+mn-cs"/>
              </a:rPr>
              <a:t>不变，数值部分依次左移，高位移丢，低位补</a:t>
            </a:r>
            <a:r>
              <a:rPr lang="en-US" altLang="zh-CN" sz="2000" b="1" dirty="0" smtClean="0">
                <a:latin typeface="楷体" pitchFamily="49" charset="-122"/>
                <a:ea typeface="楷体" pitchFamily="49" charset="-122"/>
                <a:cs typeface="+mn-cs"/>
              </a:rPr>
              <a:t>0</a:t>
            </a:r>
            <a:endParaRPr lang="zh-CN" altLang="en-US" sz="2000" b="1" dirty="0">
              <a:latin typeface="楷体" pitchFamily="49" charset="-122"/>
              <a:ea typeface="楷体" pitchFamily="49" charset="-122"/>
              <a:cs typeface="+mn-cs"/>
            </a:endParaRPr>
          </a:p>
          <a:p>
            <a:pPr marL="625475" lvl="1" indent="-171450">
              <a:lnSpc>
                <a:spcPct val="125000"/>
              </a:lnSpc>
              <a:spcBef>
                <a:spcPts val="600"/>
              </a:spcBef>
            </a:pPr>
            <a:r>
              <a:rPr lang="zh-CN" altLang="en-US" sz="2000" b="1" dirty="0" smtClean="0">
                <a:latin typeface="楷体" pitchFamily="49" charset="-122"/>
                <a:ea typeface="楷体" pitchFamily="49" charset="-122"/>
                <a:cs typeface="+mn-cs"/>
              </a:rPr>
              <a:t>补码右移：符号位</a:t>
            </a:r>
            <a:r>
              <a:rPr lang="zh-CN" altLang="en-US" sz="2000" b="1" dirty="0">
                <a:latin typeface="楷体" pitchFamily="49" charset="-122"/>
                <a:ea typeface="楷体" pitchFamily="49" charset="-122"/>
                <a:cs typeface="+mn-cs"/>
              </a:rPr>
              <a:t>不变，数值部分依次左移，低位移丢，高位补符号位</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36</a:t>
            </a:fld>
            <a:endParaRPr lang="en-US" altLang="zh-CN" sz="1200"/>
          </a:p>
        </p:txBody>
      </p:sp>
    </p:spTree>
    <p:extLst>
      <p:ext uri="{BB962C8B-B14F-4D97-AF65-F5344CB8AC3E}">
        <p14:creationId xmlns:p14="http://schemas.microsoft.com/office/powerpoint/2010/main" val="2534851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a:t>第六章 计算机的运算方法</a:t>
            </a:r>
          </a:p>
        </p:txBody>
      </p:sp>
      <p:sp>
        <p:nvSpPr>
          <p:cNvPr id="3" name="内容占位符 2"/>
          <p:cNvSpPr>
            <a:spLocks noGrp="1"/>
          </p:cNvSpPr>
          <p:nvPr>
            <p:ph idx="1"/>
          </p:nvPr>
        </p:nvSpPr>
        <p:spPr/>
        <p:txBody>
          <a:bodyPr/>
          <a:lstStyle/>
          <a:p>
            <a:pPr marL="225425" indent="-171450">
              <a:lnSpc>
                <a:spcPct val="125000"/>
              </a:lnSpc>
              <a:spcBef>
                <a:spcPts val="600"/>
              </a:spcBef>
            </a:pPr>
            <a:r>
              <a:rPr lang="zh-CN" altLang="en-US" sz="2000" b="1" dirty="0" smtClean="0">
                <a:latin typeface="楷体" pitchFamily="49" charset="-122"/>
                <a:ea typeface="楷体" pitchFamily="49" charset="-122"/>
              </a:rPr>
              <a:t>逻辑移位</a:t>
            </a:r>
            <a:r>
              <a:rPr lang="zh-CN" altLang="en-US" sz="2000" b="1" dirty="0">
                <a:latin typeface="楷体" pitchFamily="49" charset="-122"/>
                <a:ea typeface="楷体" pitchFamily="49" charset="-122"/>
              </a:rPr>
              <a:t>和算术移位的区别</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smtClean="0">
                <a:latin typeface="楷体" pitchFamily="49" charset="-122"/>
                <a:ea typeface="楷体" pitchFamily="49" charset="-122"/>
              </a:rPr>
              <a:t>逻辑移位</a:t>
            </a:r>
            <a:r>
              <a:rPr lang="zh-CN" altLang="en-US" sz="2000" b="1" dirty="0">
                <a:latin typeface="楷体" pitchFamily="49" charset="-122"/>
                <a:ea typeface="楷体" pitchFamily="49" charset="-122"/>
              </a:rPr>
              <a:t>是对逻辑数或无符号数进行的移位，其特点是不论左移还是右移，空出位均补</a:t>
            </a:r>
            <a:r>
              <a:rPr lang="en-US" altLang="zh-CN" sz="2000" b="1" dirty="0">
                <a:latin typeface="楷体" pitchFamily="49" charset="-122"/>
                <a:ea typeface="楷体" pitchFamily="49" charset="-122"/>
              </a:rPr>
              <a:t>0</a:t>
            </a:r>
            <a:r>
              <a:rPr lang="zh-CN" altLang="en-US" sz="2000" b="1" dirty="0">
                <a:latin typeface="楷体" pitchFamily="49" charset="-122"/>
                <a:ea typeface="楷体" pitchFamily="49" charset="-122"/>
              </a:rPr>
              <a:t>，移位时不考虑符号位</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marL="625475" lvl="1" indent="-171450">
              <a:lnSpc>
                <a:spcPct val="125000"/>
              </a:lnSpc>
              <a:spcBef>
                <a:spcPts val="600"/>
              </a:spcBef>
            </a:pPr>
            <a:r>
              <a:rPr lang="zh-CN" altLang="en-US" sz="2000" b="1" dirty="0" smtClean="0">
                <a:latin typeface="楷体" pitchFamily="49" charset="-122"/>
                <a:ea typeface="楷体" pitchFamily="49" charset="-122"/>
              </a:rPr>
              <a:t>算术移位</a:t>
            </a:r>
            <a:r>
              <a:rPr lang="zh-CN" altLang="en-US" sz="2000" b="1" dirty="0">
                <a:latin typeface="楷体" pitchFamily="49" charset="-122"/>
                <a:ea typeface="楷体" pitchFamily="49" charset="-122"/>
              </a:rPr>
              <a:t>是对带符号数进行的移位操作，其关键规则是移位时符号位保持不变，空出位的补入值与数的正负、移位方向、采用的码制等有关。补码或反码右移时具有符号延伸特性。左移时可能产生溢出错误，右移时可能丢失精度。</a:t>
            </a:r>
            <a:endParaRPr lang="zh-CN" altLang="en-US" sz="2000"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37</a:t>
            </a:fld>
            <a:endParaRPr lang="en-US" altLang="zh-CN" sz="1200"/>
          </a:p>
        </p:txBody>
      </p:sp>
    </p:spTree>
    <p:extLst>
      <p:ext uri="{BB962C8B-B14F-4D97-AF65-F5344CB8AC3E}">
        <p14:creationId xmlns:p14="http://schemas.microsoft.com/office/powerpoint/2010/main" val="307752996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38</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spcBef>
                <a:spcPts val="600"/>
              </a:spcBef>
              <a:defRPr/>
            </a:pPr>
            <a:r>
              <a:rPr lang="zh-CN" altLang="en-US" sz="2000" b="1" dirty="0">
                <a:latin typeface="Times New Roman" pitchFamily="18" charset="0"/>
                <a:ea typeface="楷体" pitchFamily="49" charset="-122"/>
                <a:cs typeface="Times New Roman" pitchFamily="18" charset="0"/>
              </a:rPr>
              <a:t>补码</a:t>
            </a:r>
            <a:r>
              <a:rPr lang="zh-CN" altLang="en-US" sz="2000" b="1" dirty="0" smtClean="0">
                <a:latin typeface="Times New Roman" pitchFamily="18" charset="0"/>
                <a:ea typeface="楷体" pitchFamily="49" charset="-122"/>
                <a:cs typeface="Times New Roman" pitchFamily="18" charset="0"/>
              </a:rPr>
              <a:t>加</a:t>
            </a:r>
            <a:r>
              <a:rPr lang="zh-CN" altLang="en-US" sz="2000" b="1" dirty="0">
                <a:latin typeface="Times New Roman" pitchFamily="18" charset="0"/>
                <a:ea typeface="楷体" pitchFamily="49" charset="-122"/>
                <a:cs typeface="Times New Roman" pitchFamily="18" charset="0"/>
              </a:rPr>
              <a:t>减</a:t>
            </a:r>
            <a:r>
              <a:rPr lang="zh-CN" altLang="en-US" sz="2000" b="1" dirty="0" smtClean="0">
                <a:latin typeface="Times New Roman" pitchFamily="18" charset="0"/>
                <a:ea typeface="楷体" pitchFamily="49" charset="-122"/>
                <a:cs typeface="Times New Roman" pitchFamily="18" charset="0"/>
              </a:rPr>
              <a:t>法</a:t>
            </a:r>
            <a:r>
              <a:rPr lang="zh-CN" altLang="en-US" sz="2000" b="1" dirty="0">
                <a:latin typeface="Times New Roman" pitchFamily="18" charset="0"/>
                <a:ea typeface="楷体" pitchFamily="49" charset="-122"/>
                <a:cs typeface="Times New Roman" pitchFamily="18" charset="0"/>
              </a:rPr>
              <a:t>的公式</a:t>
            </a:r>
            <a:r>
              <a:rPr lang="en-US" altLang="zh-CN" sz="2000" b="1" dirty="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smtClean="0">
                <a:latin typeface="Times New Roman" pitchFamily="18" charset="0"/>
                <a:ea typeface="楷体" pitchFamily="49" charset="-122"/>
                <a:cs typeface="Times New Roman" pitchFamily="18" charset="0"/>
              </a:rPr>
              <a:t>[</a:t>
            </a:r>
            <a:r>
              <a:rPr lang="en-US" altLang="zh-CN" sz="2000" b="1" dirty="0" err="1"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y]</a:t>
            </a:r>
            <a:r>
              <a:rPr lang="zh-CN" altLang="en-US" sz="2000" b="1" baseline="-25000" dirty="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en-US" altLang="zh-CN" sz="2000" b="1" dirty="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x-y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 </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 </a:t>
            </a:r>
            <a:r>
              <a:rPr lang="en-US" altLang="zh-CN" sz="2000" b="1" dirty="0">
                <a:latin typeface="Times New Roman" pitchFamily="18" charset="0"/>
                <a:ea typeface="楷体" pitchFamily="49" charset="-122"/>
                <a:cs typeface="Times New Roman" pitchFamily="18" charset="0"/>
              </a:rPr>
              <a:t>[x]</a:t>
            </a:r>
            <a:r>
              <a:rPr lang="zh-CN" altLang="en-US" sz="2000" b="1" baseline="-25000" dirty="0" smtClean="0">
                <a:latin typeface="Times New Roman" pitchFamily="18" charset="0"/>
                <a:ea typeface="楷体" pitchFamily="49" charset="-122"/>
                <a:cs typeface="Times New Roman" pitchFamily="18" charset="0"/>
              </a:rPr>
              <a:t>补 </a:t>
            </a:r>
            <a:r>
              <a:rPr lang="en-US" altLang="zh-CN" sz="2000" b="1" dirty="0" smtClean="0">
                <a:latin typeface="Times New Roman" pitchFamily="18" charset="0"/>
                <a:ea typeface="楷体" pitchFamily="49" charset="-122"/>
                <a:cs typeface="Times New Roman" pitchFamily="18" charset="0"/>
              </a:rPr>
              <a:t>+ [-y</a:t>
            </a:r>
            <a:r>
              <a:rPr lang="en-US" altLang="zh-CN" sz="2000" b="1" dirty="0">
                <a:latin typeface="Times New Roman" pitchFamily="18" charset="0"/>
                <a:ea typeface="楷体" pitchFamily="49" charset="-122"/>
                <a:cs typeface="Times New Roman" pitchFamily="18" charset="0"/>
              </a:rPr>
              <a:t>]</a:t>
            </a:r>
            <a:r>
              <a:rPr lang="zh-CN" altLang="en-US" sz="2000" b="1" baseline="-25000" dirty="0" smtClean="0">
                <a:latin typeface="Times New Roman" pitchFamily="18" charset="0"/>
                <a:ea typeface="楷体" pitchFamily="49" charset="-122"/>
                <a:cs typeface="Times New Roman" pitchFamily="18" charset="0"/>
              </a:rPr>
              <a:t>补</a:t>
            </a:r>
            <a:endParaRPr lang="en-US" altLang="zh-CN" sz="2000" b="1" baseline="-250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不</a:t>
            </a:r>
            <a:r>
              <a:rPr lang="zh-CN" altLang="en-US" sz="2000" b="1" dirty="0">
                <a:latin typeface="Times New Roman" pitchFamily="18" charset="0"/>
                <a:ea typeface="楷体" pitchFamily="49" charset="-122"/>
                <a:cs typeface="Times New Roman" pitchFamily="18" charset="0"/>
              </a:rPr>
              <a:t>需要事先判断符号，符号位与码值位一起参加</a:t>
            </a:r>
            <a:r>
              <a:rPr lang="zh-CN" altLang="en-US" sz="2000" b="1" dirty="0" smtClean="0">
                <a:latin typeface="Times New Roman" pitchFamily="18" charset="0"/>
                <a:ea typeface="楷体" pitchFamily="49" charset="-122"/>
                <a:cs typeface="Times New Roman" pitchFamily="18" charset="0"/>
              </a:rPr>
              <a:t>运算</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符号</a:t>
            </a:r>
            <a:r>
              <a:rPr lang="zh-CN" altLang="en-US" sz="2000" b="1" dirty="0">
                <a:latin typeface="Times New Roman" pitchFamily="18" charset="0"/>
                <a:ea typeface="楷体" pitchFamily="49" charset="-122"/>
                <a:cs typeface="Times New Roman" pitchFamily="18" charset="0"/>
              </a:rPr>
              <a:t>位相加后若有进位，则舍去该进位</a:t>
            </a:r>
            <a:r>
              <a:rPr lang="zh-CN" altLang="en-US" sz="2000" b="1" dirty="0" smtClean="0">
                <a:latin typeface="Times New Roman" pitchFamily="18" charset="0"/>
                <a:ea typeface="楷体" pitchFamily="49" charset="-122"/>
                <a:cs typeface="Times New Roman" pitchFamily="18" charset="0"/>
              </a:rPr>
              <a:t>数字</a:t>
            </a:r>
            <a:endParaRPr lang="en-US" altLang="zh-CN" sz="2000" b="1" baseline="-25000" dirty="0">
              <a:latin typeface="Times New Roman" pitchFamily="18" charset="0"/>
              <a:ea typeface="楷体" pitchFamily="49" charset="-122"/>
              <a:cs typeface="Times New Roman" pitchFamily="18" charset="0"/>
            </a:endParaRPr>
          </a:p>
          <a:p>
            <a:pPr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补码加减运算结果判溢出：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单符号位判溢出：当最高有效位产生的进位和符号位产生的进位不同时，加减运算发生了溢出。</a:t>
            </a:r>
          </a:p>
          <a:p>
            <a:pPr lvl="1" eaLnBrk="1" hangingPunct="1">
              <a:lnSpc>
                <a:spcPct val="125000"/>
              </a:lnSpc>
              <a:spcBef>
                <a:spcPts val="600"/>
              </a:spcBef>
              <a:defRPr/>
            </a:pPr>
            <a:r>
              <a:rPr lang="zh-CN" altLang="en-US" sz="2000" b="1" dirty="0" smtClean="0">
                <a:latin typeface="Times New Roman" pitchFamily="18" charset="0"/>
                <a:ea typeface="楷体" pitchFamily="49" charset="-122"/>
                <a:cs typeface="Times New Roman" pitchFamily="18" charset="0"/>
              </a:rPr>
              <a:t>双符号位判溢出：</a:t>
            </a:r>
            <a:r>
              <a:rPr lang="zh-CN" altLang="zh-CN" sz="2000" b="1" dirty="0" smtClean="0">
                <a:latin typeface="Times New Roman" pitchFamily="18" charset="0"/>
                <a:ea typeface="楷体" pitchFamily="49" charset="-122"/>
                <a:cs typeface="Times New Roman" pitchFamily="18" charset="0"/>
              </a:rPr>
              <a:t>采用变形补码运算，当运算结果两位符号相同时无溢出，不同时有溢出，其中高位符号位表示真正的符号，</a:t>
            </a:r>
            <a:r>
              <a:rPr lang="en-US" altLang="zh-CN" sz="2000" b="1" dirty="0" smtClean="0">
                <a:latin typeface="Times New Roman" pitchFamily="18" charset="0"/>
                <a:ea typeface="楷体" pitchFamily="49" charset="-122"/>
                <a:cs typeface="Times New Roman" pitchFamily="18" charset="0"/>
              </a:rPr>
              <a:t>01</a:t>
            </a:r>
            <a:r>
              <a:rPr lang="zh-CN" altLang="zh-CN" sz="2000" b="1" dirty="0" smtClean="0">
                <a:latin typeface="Times New Roman" pitchFamily="18" charset="0"/>
                <a:ea typeface="楷体" pitchFamily="49" charset="-122"/>
                <a:cs typeface="Times New Roman" pitchFamily="18" charset="0"/>
              </a:rPr>
              <a:t>表示上溢，</a:t>
            </a:r>
            <a:r>
              <a:rPr lang="en-US" altLang="zh-CN" sz="2000" b="1" dirty="0" smtClean="0">
                <a:latin typeface="Times New Roman" pitchFamily="18" charset="0"/>
                <a:ea typeface="楷体" pitchFamily="49" charset="-122"/>
                <a:cs typeface="Times New Roman" pitchFamily="18" charset="0"/>
              </a:rPr>
              <a:t>10</a:t>
            </a:r>
            <a:r>
              <a:rPr lang="zh-CN" altLang="zh-CN" sz="2000" b="1" dirty="0" smtClean="0">
                <a:latin typeface="Times New Roman" pitchFamily="18" charset="0"/>
                <a:ea typeface="楷体" pitchFamily="49" charset="-122"/>
                <a:cs typeface="Times New Roman" pitchFamily="18" charset="0"/>
              </a:rPr>
              <a:t>表示下溢。</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3104824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a:latin typeface="Times New Roman" pitchFamily="18" charset="0"/>
                <a:ea typeface="楷体" pitchFamily="49" charset="-122"/>
                <a:cs typeface="Times New Roman" pitchFamily="18" charset="0"/>
              </a:rPr>
              <a:t>一个机器浮点数由阶码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和尾数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及其符号位组成。约定：</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尾数</a:t>
            </a: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：用定点小数表示，给出有效数字的</a:t>
            </a:r>
            <a:r>
              <a:rPr lang="zh-CN" altLang="en-US" sz="2000" b="1">
                <a:latin typeface="Times New Roman" pitchFamily="18" charset="0"/>
                <a:ea typeface="楷体" pitchFamily="49" charset="-122"/>
                <a:cs typeface="Times New Roman" pitchFamily="18" charset="0"/>
              </a:rPr>
              <a:t>位数</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精度</a:t>
            </a:r>
            <a:endParaRPr lang="en-US" altLang="zh-CN" sz="2000" b="1" dirty="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a:latin typeface="Times New Roman" pitchFamily="18" charset="0"/>
                <a:ea typeface="楷体" pitchFamily="49" charset="-122"/>
                <a:cs typeface="Times New Roman" pitchFamily="18" charset="0"/>
              </a:rPr>
              <a:t>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：用整数形式表示，指明小数点在数据中的</a:t>
            </a:r>
            <a:r>
              <a:rPr lang="zh-CN" altLang="en-US" sz="2000" b="1">
                <a:latin typeface="Times New Roman" pitchFamily="18" charset="0"/>
                <a:ea typeface="楷体" pitchFamily="49" charset="-122"/>
                <a:cs typeface="Times New Roman" pitchFamily="18" charset="0"/>
              </a:rPr>
              <a:t>位置</a:t>
            </a:r>
            <a:r>
              <a:rPr lang="zh-CN" altLang="en-US" sz="2000" b="1" smtClean="0">
                <a:latin typeface="Times New Roman" pitchFamily="18" charset="0"/>
                <a:ea typeface="楷体" pitchFamily="49" charset="-122"/>
                <a:cs typeface="Times New Roman" pitchFamily="18" charset="0"/>
              </a:rPr>
              <a:t>，决定</a:t>
            </a:r>
            <a:r>
              <a:rPr lang="zh-CN" altLang="en-US" sz="2000" b="1" dirty="0">
                <a:latin typeface="Times New Roman" pitchFamily="18" charset="0"/>
                <a:ea typeface="楷体" pitchFamily="49" charset="-122"/>
                <a:cs typeface="Times New Roman" pitchFamily="18" charset="0"/>
              </a:rPr>
              <a:t>了浮点数的表示</a:t>
            </a:r>
            <a:r>
              <a:rPr lang="zh-CN" altLang="en-US" sz="2000" b="1" dirty="0" smtClean="0">
                <a:latin typeface="Times New Roman" pitchFamily="18" charset="0"/>
                <a:ea typeface="楷体" pitchFamily="49" charset="-122"/>
                <a:cs typeface="Times New Roman" pitchFamily="18" charset="0"/>
              </a:rPr>
              <a:t>范围</a:t>
            </a:r>
            <a:endParaRPr lang="en-US" altLang="zh-CN" sz="2000" b="1" dirty="0" smtClean="0">
              <a:latin typeface="Times New Roman" pitchFamily="18" charset="0"/>
              <a:ea typeface="楷体" pitchFamily="49" charset="-122"/>
              <a:cs typeface="Times New Roman" pitchFamily="18" charset="0"/>
            </a:endParaRPr>
          </a:p>
          <a:p>
            <a:pPr>
              <a:lnSpc>
                <a:spcPct val="125000"/>
              </a:lnSpc>
              <a:spcBef>
                <a:spcPts val="600"/>
              </a:spcBef>
            </a:pPr>
            <a:r>
              <a:rPr lang="zh-CN" altLang="en-US" sz="2000" b="1" dirty="0">
                <a:latin typeface="Times New Roman" pitchFamily="18" charset="0"/>
                <a:ea typeface="楷体" pitchFamily="49" charset="-122"/>
                <a:cs typeface="Times New Roman" pitchFamily="18" charset="0"/>
              </a:rPr>
              <a:t>浮点数的一般形式为：</a:t>
            </a: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39</a:t>
            </a:fld>
            <a:endParaRPr lang="en-US" altLang="zh-CN" sz="1200"/>
          </a:p>
        </p:txBody>
      </p:sp>
      <p:grpSp>
        <p:nvGrpSpPr>
          <p:cNvPr id="17" name="Group 1041"/>
          <p:cNvGrpSpPr>
            <a:grpSpLocks/>
          </p:cNvGrpSpPr>
          <p:nvPr/>
        </p:nvGrpSpPr>
        <p:grpSpPr bwMode="auto">
          <a:xfrm>
            <a:off x="1517402" y="3819971"/>
            <a:ext cx="6102350" cy="1176338"/>
            <a:chOff x="622" y="2333"/>
            <a:chExt cx="3844" cy="741"/>
          </a:xfrm>
        </p:grpSpPr>
        <p:sp>
          <p:nvSpPr>
            <p:cNvPr id="18" name="Text Box 1028"/>
            <p:cNvSpPr txBox="1">
              <a:spLocks noChangeArrowheads="1"/>
            </p:cNvSpPr>
            <p:nvPr/>
          </p:nvSpPr>
          <p:spPr bwMode="auto">
            <a:xfrm>
              <a:off x="622" y="2513"/>
              <a:ext cx="3844" cy="333"/>
            </a:xfrm>
            <a:prstGeom prst="rect">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00000"/>
                </a:lnSpc>
                <a:spcBef>
                  <a:spcPts val="0"/>
                </a:spcBef>
                <a:spcAft>
                  <a:spcPts val="0"/>
                </a:spcAft>
              </a:pPr>
              <a:r>
                <a:rPr lang="en-US" altLang="zh-CN" sz="2800" b="1">
                  <a:latin typeface="Times New Roman" pitchFamily="18" charset="0"/>
                </a:rPr>
                <a:t>  </a:t>
              </a:r>
              <a:r>
                <a:rPr lang="en-US" altLang="zh-CN" sz="2000" b="1">
                  <a:latin typeface="Times New Roman" pitchFamily="18" charset="0"/>
                </a:rPr>
                <a:t>E</a:t>
              </a:r>
              <a:r>
                <a:rPr lang="en-US" altLang="zh-CN" sz="2000" b="1" baseline="-25000">
                  <a:latin typeface="Times New Roman" pitchFamily="18" charset="0"/>
                </a:rPr>
                <a:t>s</a:t>
              </a:r>
              <a:r>
                <a:rPr lang="en-US" altLang="zh-CN" sz="2000" b="1">
                  <a:latin typeface="Times New Roman" pitchFamily="18" charset="0"/>
                </a:rPr>
                <a:t>    </a:t>
              </a:r>
              <a:r>
                <a:rPr lang="en-US" altLang="zh-CN" sz="2000" b="1" smtClean="0">
                  <a:latin typeface="Times New Roman" pitchFamily="18" charset="0"/>
                </a:rPr>
                <a:t>    E</a:t>
              </a:r>
              <a:r>
                <a:rPr lang="en-US" altLang="zh-CN" sz="2000" b="1" baseline="-25000" smtClean="0">
                  <a:latin typeface="Times New Roman" pitchFamily="18" charset="0"/>
                </a:rPr>
                <a:t>1   </a:t>
              </a:r>
              <a:r>
                <a:rPr lang="en-US" altLang="zh-CN" sz="2000" b="1">
                  <a:latin typeface="Times New Roman" pitchFamily="18" charset="0"/>
                </a:rPr>
                <a:t>E</a:t>
              </a:r>
              <a:r>
                <a:rPr lang="en-US" altLang="zh-CN" sz="2000" b="1" baseline="-25000">
                  <a:latin typeface="Times New Roman" pitchFamily="18" charset="0"/>
                </a:rPr>
                <a:t>2  </a:t>
              </a:r>
              <a:r>
                <a:rPr lang="en-US" altLang="zh-CN" sz="2000" b="1">
                  <a:latin typeface="Times New Roman" pitchFamily="18" charset="0"/>
                </a:rPr>
                <a:t>……  E</a:t>
              </a:r>
              <a:r>
                <a:rPr lang="en-US" altLang="zh-CN" sz="2000" b="1" baseline="-25000">
                  <a:latin typeface="Times New Roman" pitchFamily="18" charset="0"/>
                </a:rPr>
                <a:t>m</a:t>
              </a:r>
              <a:r>
                <a:rPr lang="en-US" altLang="zh-CN" sz="2000" b="1">
                  <a:latin typeface="Times New Roman" pitchFamily="18" charset="0"/>
                </a:rPr>
                <a:t>     </a:t>
              </a:r>
              <a:r>
                <a:rPr lang="en-US" altLang="zh-CN" sz="2000" b="1" smtClean="0">
                  <a:latin typeface="Times New Roman" pitchFamily="18" charset="0"/>
                </a:rPr>
                <a:t>   M</a:t>
              </a:r>
              <a:r>
                <a:rPr lang="en-US" altLang="zh-CN" sz="2000" b="1" baseline="-25000" smtClean="0">
                  <a:latin typeface="Times New Roman" pitchFamily="18" charset="0"/>
                </a:rPr>
                <a:t>s            </a:t>
              </a:r>
              <a:r>
                <a:rPr lang="en-US" altLang="zh-CN" sz="2000" b="1" smtClean="0">
                  <a:latin typeface="Times New Roman" pitchFamily="18" charset="0"/>
                </a:rPr>
                <a:t>M</a:t>
              </a:r>
              <a:r>
                <a:rPr lang="en-US" altLang="zh-CN" sz="2000" b="1" baseline="-25000" smtClean="0">
                  <a:latin typeface="Times New Roman" pitchFamily="18" charset="0"/>
                </a:rPr>
                <a:t>1  </a:t>
              </a:r>
              <a:r>
                <a:rPr lang="en-US" altLang="zh-CN" sz="2000" b="1">
                  <a:latin typeface="Times New Roman" pitchFamily="18" charset="0"/>
                </a:rPr>
                <a:t>M</a:t>
              </a:r>
              <a:r>
                <a:rPr lang="en-US" altLang="zh-CN" sz="2000" b="1" baseline="-25000">
                  <a:latin typeface="Times New Roman" pitchFamily="18" charset="0"/>
                </a:rPr>
                <a:t>2 </a:t>
              </a:r>
              <a:r>
                <a:rPr lang="en-US" altLang="zh-CN" sz="2000" b="1" baseline="-25000" smtClean="0">
                  <a:latin typeface="Times New Roman" pitchFamily="18" charset="0"/>
                </a:rPr>
                <a:t> </a:t>
              </a:r>
              <a:r>
                <a:rPr lang="en-US" altLang="zh-CN" sz="2000" b="1" smtClean="0">
                  <a:latin typeface="Times New Roman" pitchFamily="18" charset="0"/>
                </a:rPr>
                <a:t>……  </a:t>
              </a:r>
              <a:r>
                <a:rPr lang="en-US" altLang="zh-CN" sz="2000" b="1">
                  <a:latin typeface="Times New Roman" pitchFamily="18" charset="0"/>
                </a:rPr>
                <a:t>M</a:t>
              </a:r>
              <a:r>
                <a:rPr lang="en-US" altLang="zh-CN" sz="2000" b="1" baseline="-25000">
                  <a:latin typeface="Times New Roman" pitchFamily="18" charset="0"/>
                </a:rPr>
                <a:t>n</a:t>
              </a:r>
              <a:endParaRPr lang="en-US" altLang="zh-CN" sz="2000" b="1">
                <a:latin typeface="Times New Roman" pitchFamily="18" charset="0"/>
              </a:endParaRPr>
            </a:p>
          </p:txBody>
        </p:sp>
        <p:graphicFrame>
          <p:nvGraphicFramePr>
            <p:cNvPr id="19" name="Object 1029"/>
            <p:cNvGraphicFramePr>
              <a:graphicFrameLocks noChangeAspect="1"/>
            </p:cNvGraphicFramePr>
            <p:nvPr/>
          </p:nvGraphicFramePr>
          <p:xfrm>
            <a:off x="2748" y="2333"/>
            <a:ext cx="72" cy="136"/>
          </p:xfrm>
          <a:graphic>
            <a:graphicData uri="http://schemas.openxmlformats.org/presentationml/2006/ole">
              <mc:AlternateContent xmlns:mc="http://schemas.openxmlformats.org/markup-compatibility/2006">
                <mc:Choice xmlns:v="urn:schemas-microsoft-com:vml" Requires="v">
                  <p:oleObj spid="_x0000_s87538" name="Equation" r:id="rId3" imgW="114120" imgH="215640" progId="Equation.3">
                    <p:embed/>
                  </p:oleObj>
                </mc:Choice>
                <mc:Fallback>
                  <p:oleObj name="Equation"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8" y="2333"/>
                          <a:ext cx="72" cy="1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 name="Line 1030"/>
            <p:cNvSpPr>
              <a:spLocks noChangeShapeType="1"/>
            </p:cNvSpPr>
            <p:nvPr/>
          </p:nvSpPr>
          <p:spPr bwMode="auto">
            <a:xfrm>
              <a:off x="1152"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031"/>
            <p:cNvSpPr>
              <a:spLocks noChangeShapeType="1"/>
            </p:cNvSpPr>
            <p:nvPr/>
          </p:nvSpPr>
          <p:spPr bwMode="auto">
            <a:xfrm>
              <a:off x="2540" y="2513"/>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Line 1032"/>
            <p:cNvSpPr>
              <a:spLocks noChangeShapeType="1"/>
            </p:cNvSpPr>
            <p:nvPr/>
          </p:nvSpPr>
          <p:spPr bwMode="auto">
            <a:xfrm>
              <a:off x="2949" y="2525"/>
              <a:ext cx="0" cy="33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 name="Text Box 1033"/>
            <p:cNvSpPr txBox="1">
              <a:spLocks noChangeArrowheads="1"/>
            </p:cNvSpPr>
            <p:nvPr/>
          </p:nvSpPr>
          <p:spPr bwMode="auto">
            <a:xfrm>
              <a:off x="654" y="2880"/>
              <a:ext cx="3315" cy="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solidFill>
                    <a:srgbClr val="000099"/>
                  </a:solidFill>
                  <a:latin typeface="Times New Roman" pitchFamily="18" charset="0"/>
                </a:rPr>
                <a:t>阶符      </a:t>
              </a:r>
              <a:r>
                <a:rPr lang="zh-CN" altLang="en-US" sz="2000" b="1" smtClean="0">
                  <a:solidFill>
                    <a:srgbClr val="000099"/>
                  </a:solidFill>
                  <a:latin typeface="Times New Roman" pitchFamily="18" charset="0"/>
                </a:rPr>
                <a:t>        阶</a:t>
              </a:r>
              <a:r>
                <a:rPr lang="zh-CN" altLang="en-US" sz="2000" b="1">
                  <a:solidFill>
                    <a:srgbClr val="000099"/>
                  </a:solidFill>
                  <a:latin typeface="Times New Roman" pitchFamily="18" charset="0"/>
                </a:rPr>
                <a:t>码          </a:t>
              </a:r>
              <a:r>
                <a:rPr lang="zh-CN" altLang="en-US" sz="2000" b="1" smtClean="0">
                  <a:solidFill>
                    <a:srgbClr val="000099"/>
                  </a:solidFill>
                  <a:latin typeface="Times New Roman" pitchFamily="18" charset="0"/>
                </a:rPr>
                <a:t>       </a:t>
              </a:r>
              <a:r>
                <a:rPr lang="zh-CN" altLang="en-US" sz="2000" b="1">
                  <a:solidFill>
                    <a:srgbClr val="000099"/>
                  </a:solidFill>
                  <a:latin typeface="Times New Roman" pitchFamily="18" charset="0"/>
                </a:rPr>
                <a:t>数符                尾数</a:t>
              </a:r>
            </a:p>
          </p:txBody>
        </p:sp>
        <p:sp>
          <p:nvSpPr>
            <p:cNvPr id="24" name="Line 1034"/>
            <p:cNvSpPr>
              <a:spLocks noChangeShapeType="1"/>
            </p:cNvSpPr>
            <p:nvPr/>
          </p:nvSpPr>
          <p:spPr bwMode="auto">
            <a:xfrm>
              <a:off x="1152"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1035"/>
            <p:cNvSpPr>
              <a:spLocks noChangeShapeType="1"/>
            </p:cNvSpPr>
            <p:nvPr/>
          </p:nvSpPr>
          <p:spPr bwMode="auto">
            <a:xfrm>
              <a:off x="2540"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1036"/>
            <p:cNvSpPr>
              <a:spLocks noChangeShapeType="1"/>
            </p:cNvSpPr>
            <p:nvPr/>
          </p:nvSpPr>
          <p:spPr bwMode="auto">
            <a:xfrm>
              <a:off x="2949" y="2848"/>
              <a:ext cx="0" cy="17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extLst>
      <p:ext uri="{BB962C8B-B14F-4D97-AF65-F5344CB8AC3E}">
        <p14:creationId xmlns:p14="http://schemas.microsoft.com/office/powerpoint/2010/main" val="3692841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CD1E80C1-8696-4827-9F1B-B01975D121E4}" type="slidenum">
              <a:rPr lang="en-US" altLang="zh-CN" sz="1200" smtClean="0">
                <a:latin typeface="楷体_GB2312" pitchFamily="49" charset="-122"/>
                <a:ea typeface="楷体_GB2312" pitchFamily="49" charset="-122"/>
              </a:rPr>
              <a:pPr eaLnBrk="1" hangingPunct="1">
                <a:spcBef>
                  <a:spcPct val="0"/>
                </a:spcBef>
                <a:buClrTx/>
                <a:buFontTx/>
                <a:buNone/>
              </a:pPr>
              <a:t>4</a:t>
            </a:fld>
            <a:endParaRPr lang="en-US" altLang="zh-CN" sz="1200" smtClean="0">
              <a:latin typeface="楷体_GB2312" pitchFamily="49" charset="-122"/>
              <a:ea typeface="楷体_GB2312" pitchFamily="49" charset="-122"/>
            </a:endParaRPr>
          </a:p>
        </p:txBody>
      </p:sp>
      <p:sp>
        <p:nvSpPr>
          <p:cNvPr id="6147" name="Rectangle 2"/>
          <p:cNvSpPr>
            <a:spLocks noGrp="1" noChangeArrowheads="1"/>
          </p:cNvSpPr>
          <p:nvPr>
            <p:ph type="title"/>
          </p:nvPr>
        </p:nvSpPr>
        <p:spPr/>
        <p:txBody>
          <a:bodyPr/>
          <a:lstStyle/>
          <a:p>
            <a:pPr eaLnBrk="1" hangingPunct="1"/>
            <a:r>
              <a:rPr lang="zh-CN" altLang="en-US" sz="3200" smtClean="0"/>
              <a:t>第一章 概论</a:t>
            </a:r>
          </a:p>
        </p:txBody>
      </p:sp>
      <p:sp>
        <p:nvSpPr>
          <p:cNvPr id="614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楷体" pitchFamily="49" charset="-122"/>
                <a:ea typeface="楷体" pitchFamily="49" charset="-122"/>
              </a:rPr>
              <a:t>控制器：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对当前指令进行译码分析其所需要完成的操作，产生并发送各部件所需要的控制信号，从而使整个计算机自动、协调地工作</a:t>
            </a:r>
          </a:p>
          <a:p>
            <a:pPr eaLnBrk="1" hangingPunct="1">
              <a:lnSpc>
                <a:spcPct val="125000"/>
              </a:lnSpc>
              <a:spcBef>
                <a:spcPts val="600"/>
              </a:spcBef>
            </a:pPr>
            <a:r>
              <a:rPr lang="zh-CN" altLang="en-US" sz="2000" b="1" dirty="0" smtClean="0">
                <a:latin typeface="楷体" pitchFamily="49" charset="-122"/>
                <a:ea typeface="楷体" pitchFamily="49" charset="-122"/>
              </a:rPr>
              <a:t>运算器：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用来完成算术和逻辑运算，并将运算的中间结果暂存在运算器内</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存储器：</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存放指令和数据</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输入设备：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将外界信息转换为计算机能识别的二进制代码</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输出设备：</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将计算机处理结果转换成人们或其他设备所能接收</a:t>
            </a:r>
            <a:r>
              <a:rPr lang="zh-CN" altLang="en-US" sz="2000" b="1" smtClean="0">
                <a:latin typeface="楷体" pitchFamily="49" charset="-122"/>
                <a:ea typeface="楷体" pitchFamily="49" charset="-122"/>
              </a:rPr>
              <a:t>的形式</a:t>
            </a:r>
            <a:endParaRPr lang="en-US" altLang="zh-CN" sz="2400" b="1" dirty="0" smtClean="0">
              <a:latin typeface="楷体" pitchFamily="49" charset="-122"/>
              <a:ea typeface="楷体" pitchFamily="49" charset="-122"/>
            </a:endParaRPr>
          </a:p>
          <a:p>
            <a:pPr eaLnBrk="1" hangingPunct="1">
              <a:lnSpc>
                <a:spcPct val="120000"/>
              </a:lnSpc>
            </a:pPr>
            <a:endParaRPr lang="en-US" altLang="zh-CN"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IEEE754</a:t>
            </a:r>
            <a:r>
              <a:rPr lang="zh-CN" altLang="en-US" sz="2000" b="1" dirty="0" smtClean="0">
                <a:latin typeface="Times New Roman" pitchFamily="18" charset="0"/>
                <a:ea typeface="楷体" pitchFamily="49" charset="-122"/>
                <a:cs typeface="Times New Roman" pitchFamily="18" charset="0"/>
              </a:rPr>
              <a:t>标准     </a:t>
            </a:r>
            <a:r>
              <a:rPr lang="en-US" altLang="zh-CN" sz="2000" b="1" dirty="0" smtClean="0">
                <a:latin typeface="Times New Roman" pitchFamily="18" charset="0"/>
                <a:ea typeface="楷体" pitchFamily="49" charset="-122"/>
                <a:cs typeface="Times New Roman" pitchFamily="18" charset="0"/>
              </a:rPr>
              <a:t>32</a:t>
            </a:r>
            <a:r>
              <a:rPr lang="zh-CN" altLang="en-US" sz="2000" b="1" dirty="0">
                <a:latin typeface="Times New Roman" pitchFamily="18" charset="0"/>
                <a:ea typeface="楷体" pitchFamily="49" charset="-122"/>
                <a:cs typeface="Times New Roman" pitchFamily="18" charset="0"/>
              </a:rPr>
              <a:t>位浮点数</a:t>
            </a:r>
            <a:r>
              <a:rPr lang="zh-CN" altLang="en-US" sz="2000" b="1" dirty="0" smtClean="0">
                <a:latin typeface="Times New Roman" pitchFamily="18" charset="0"/>
                <a:ea typeface="楷体" pitchFamily="49" charset="-122"/>
                <a:cs typeface="Times New Roman" pitchFamily="18" charset="0"/>
              </a:rPr>
              <a:t>格式</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S</a:t>
            </a:r>
            <a:r>
              <a:rPr lang="zh-CN" altLang="en-US" sz="2000" b="1" dirty="0">
                <a:latin typeface="Times New Roman" pitchFamily="18" charset="0"/>
                <a:ea typeface="楷体" pitchFamily="49" charset="-122"/>
                <a:cs typeface="Times New Roman" pitchFamily="18" charset="0"/>
              </a:rPr>
              <a:t>数的符号位，</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位，在最高位</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正数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表示</a:t>
            </a:r>
            <a:r>
              <a:rPr lang="zh-CN" altLang="en-US" sz="2000" b="1" dirty="0">
                <a:latin typeface="Times New Roman" pitchFamily="18" charset="0"/>
                <a:ea typeface="楷体" pitchFamily="49" charset="-122"/>
                <a:cs typeface="Times New Roman" pitchFamily="18" charset="0"/>
              </a:rPr>
              <a:t>负数。</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M</a:t>
            </a:r>
            <a:r>
              <a:rPr lang="zh-CN" altLang="en-US" sz="2000" b="1" dirty="0">
                <a:latin typeface="Times New Roman" pitchFamily="18" charset="0"/>
                <a:ea typeface="楷体" pitchFamily="49" charset="-122"/>
                <a:cs typeface="Times New Roman" pitchFamily="18" charset="0"/>
              </a:rPr>
              <a:t>是尾数</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23</a:t>
            </a:r>
            <a:r>
              <a:rPr lang="zh-CN" altLang="en-US" sz="2000" b="1" dirty="0">
                <a:latin typeface="Times New Roman" pitchFamily="18" charset="0"/>
                <a:ea typeface="楷体" pitchFamily="49" charset="-122"/>
                <a:cs typeface="Times New Roman" pitchFamily="18" charset="0"/>
              </a:rPr>
              <a:t>位</a:t>
            </a: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低位部分，采用原</a:t>
            </a:r>
            <a:r>
              <a:rPr lang="zh-CN" altLang="en-US" sz="2000" b="1" dirty="0" smtClean="0">
                <a:latin typeface="Times New Roman" pitchFamily="18" charset="0"/>
                <a:ea typeface="楷体" pitchFamily="49" charset="-122"/>
                <a:cs typeface="Times New Roman" pitchFamily="18" charset="0"/>
              </a:rPr>
              <a:t>码</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纯小数</a:t>
            </a:r>
            <a:r>
              <a:rPr lang="en-US" altLang="zh-CN" sz="2000" b="1" dirty="0" smtClean="0">
                <a:latin typeface="Times New Roman" pitchFamily="18" charset="0"/>
                <a:ea typeface="楷体" pitchFamily="49" charset="-122"/>
                <a:cs typeface="Times New Roman" pitchFamily="18" charset="0"/>
              </a:rPr>
              <a:t>)</a:t>
            </a:r>
            <a:r>
              <a:rPr lang="zh-CN" altLang="en-US" sz="2000" b="1" dirty="0" smtClean="0">
                <a:latin typeface="Times New Roman" pitchFamily="18" charset="0"/>
                <a:ea typeface="楷体" pitchFamily="49" charset="-122"/>
                <a:cs typeface="Times New Roman" pitchFamily="18" charset="0"/>
              </a:rPr>
              <a:t>表示</a:t>
            </a:r>
            <a:endParaRPr lang="zh-CN" altLang="en-US" sz="2000" b="1" dirty="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是阶码，</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位，采用移码表示。移码比较大小方便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规格化：尾数</a:t>
            </a:r>
            <a:r>
              <a:rPr lang="zh-CN" altLang="en-US" sz="2000" b="1" dirty="0">
                <a:latin typeface="Times New Roman" pitchFamily="18" charset="0"/>
                <a:ea typeface="楷体" pitchFamily="49" charset="-122"/>
                <a:cs typeface="Times New Roman" pitchFamily="18" charset="0"/>
              </a:rPr>
              <a:t>域最左位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最高有效位</a:t>
            </a:r>
            <a:r>
              <a:rPr lang="en-US" altLang="zh-CN" sz="2000" b="1" dirty="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总是</a:t>
            </a:r>
            <a:r>
              <a:rPr lang="en-US" altLang="zh-CN" sz="2000" b="1" dirty="0">
                <a:latin typeface="Times New Roman" pitchFamily="18" charset="0"/>
                <a:ea typeface="楷体" pitchFamily="49" charset="-122"/>
                <a:cs typeface="Times New Roman" pitchFamily="18" charset="0"/>
              </a:rPr>
              <a:t>1</a:t>
            </a:r>
            <a:r>
              <a:rPr lang="zh-CN" altLang="en-US" sz="2000" b="1" dirty="0" smtClean="0">
                <a:latin typeface="Times New Roman" pitchFamily="18" charset="0"/>
                <a:ea typeface="楷体" pitchFamily="49" charset="-122"/>
                <a:cs typeface="Times New Roman" pitchFamily="18" charset="0"/>
              </a:rPr>
              <a:t>，故</a:t>
            </a:r>
            <a:r>
              <a:rPr lang="zh-CN" altLang="en-US" sz="2000" b="1" dirty="0">
                <a:latin typeface="Times New Roman" pitchFamily="18" charset="0"/>
                <a:ea typeface="楷体" pitchFamily="49" charset="-122"/>
                <a:cs typeface="Times New Roman" pitchFamily="18" charset="0"/>
              </a:rPr>
              <a:t>这一</a:t>
            </a:r>
            <a:r>
              <a:rPr lang="zh-CN" altLang="en-US" sz="2000" b="1" dirty="0" smtClean="0">
                <a:latin typeface="Times New Roman" pitchFamily="18" charset="0"/>
                <a:ea typeface="楷体" pitchFamily="49" charset="-122"/>
                <a:cs typeface="Times New Roman" pitchFamily="18" charset="0"/>
              </a:rPr>
              <a:t>位不予</a:t>
            </a:r>
            <a:r>
              <a:rPr lang="zh-CN" altLang="en-US" sz="2000" b="1" dirty="0">
                <a:latin typeface="Times New Roman" pitchFamily="18" charset="0"/>
                <a:ea typeface="楷体" pitchFamily="49" charset="-122"/>
                <a:cs typeface="Times New Roman" pitchFamily="18" charset="0"/>
              </a:rPr>
              <a:t>存储，而认为隐藏在小数点的左边</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将浮点数指数</a:t>
            </a:r>
            <a:r>
              <a:rPr lang="zh-CN" altLang="en-US" sz="2000" b="1" dirty="0">
                <a:latin typeface="Times New Roman" pitchFamily="18" charset="0"/>
                <a:ea typeface="楷体" pitchFamily="49" charset="-122"/>
                <a:cs typeface="Times New Roman" pitchFamily="18" charset="0"/>
              </a:rPr>
              <a:t>真值</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变成阶码</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时，应将指数</a:t>
            </a:r>
            <a:r>
              <a:rPr lang="en-US" altLang="zh-CN" sz="2000" b="1" dirty="0">
                <a:latin typeface="Times New Roman" pitchFamily="18" charset="0"/>
                <a:ea typeface="楷体" pitchFamily="49" charset="-122"/>
                <a:cs typeface="Times New Roman" pitchFamily="18" charset="0"/>
              </a:rPr>
              <a:t>e</a:t>
            </a:r>
            <a:r>
              <a:rPr lang="zh-CN" altLang="en-US" sz="2000" b="1" dirty="0">
                <a:latin typeface="Times New Roman" pitchFamily="18" charset="0"/>
                <a:ea typeface="楷体" pitchFamily="49" charset="-122"/>
                <a:cs typeface="Times New Roman" pitchFamily="18" charset="0"/>
              </a:rPr>
              <a:t>加上一个</a:t>
            </a:r>
            <a:r>
              <a:rPr lang="zh-CN" altLang="en-US" sz="2000" b="1" dirty="0" smtClean="0">
                <a:latin typeface="Times New Roman" pitchFamily="18" charset="0"/>
                <a:ea typeface="楷体" pitchFamily="49" charset="-122"/>
                <a:cs typeface="Times New Roman" pitchFamily="18" charset="0"/>
              </a:rPr>
              <a:t>固定偏移</a:t>
            </a:r>
            <a:r>
              <a:rPr lang="zh-CN" altLang="en-US" sz="2000" b="1" dirty="0">
                <a:latin typeface="Times New Roman" pitchFamily="18" charset="0"/>
                <a:ea typeface="楷体" pitchFamily="49" charset="-122"/>
                <a:cs typeface="Times New Roman" pitchFamily="18" charset="0"/>
              </a:rPr>
              <a:t>值</a:t>
            </a:r>
            <a:r>
              <a:rPr lang="en-US" altLang="zh-CN" sz="2000" b="1" dirty="0">
                <a:latin typeface="Times New Roman" pitchFamily="18" charset="0"/>
                <a:ea typeface="楷体" pitchFamily="49" charset="-122"/>
                <a:cs typeface="Times New Roman" pitchFamily="18" charset="0"/>
              </a:rPr>
              <a:t>127(01111111)</a:t>
            </a:r>
            <a:r>
              <a:rPr lang="zh-CN" altLang="en-US" sz="2000" b="1" dirty="0">
                <a:latin typeface="Times New Roman" pitchFamily="18" charset="0"/>
                <a:ea typeface="楷体" pitchFamily="49" charset="-122"/>
                <a:cs typeface="Times New Roman" pitchFamily="18" charset="0"/>
              </a:rPr>
              <a:t>，即</a:t>
            </a:r>
            <a:r>
              <a:rPr lang="en-US" altLang="zh-CN" sz="2000" b="1" dirty="0">
                <a:latin typeface="Times New Roman" pitchFamily="18" charset="0"/>
                <a:ea typeface="楷体" pitchFamily="49" charset="-122"/>
                <a:cs typeface="Times New Roman" pitchFamily="18" charset="0"/>
              </a:rPr>
              <a:t>E=e+127</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一个规格化的</a:t>
            </a:r>
            <a:r>
              <a:rPr lang="en-US" altLang="zh-CN" sz="2000" b="1" dirty="0" smtClean="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位浮点数</a:t>
            </a:r>
            <a:r>
              <a:rPr lang="en-US" altLang="zh-CN" sz="2000" b="1" dirty="0" smtClean="0">
                <a:latin typeface="Times New Roman" pitchFamily="18" charset="0"/>
                <a:ea typeface="楷体" pitchFamily="49" charset="-122"/>
                <a:cs typeface="Times New Roman" pitchFamily="18" charset="0"/>
              </a:rPr>
              <a:t>x</a:t>
            </a:r>
            <a:r>
              <a:rPr lang="zh-CN" altLang="en-US" sz="2000" b="1" dirty="0" smtClean="0">
                <a:latin typeface="Times New Roman" pitchFamily="18" charset="0"/>
                <a:ea typeface="楷体" pitchFamily="49" charset="-122"/>
                <a:cs typeface="Times New Roman" pitchFamily="18" charset="0"/>
              </a:rPr>
              <a:t>的真值表示为</a:t>
            </a:r>
            <a:r>
              <a:rPr lang="en-US" altLang="zh-CN" sz="2000" b="1" dirty="0" smtClean="0">
                <a:latin typeface="Times New Roman" pitchFamily="18" charset="0"/>
                <a:ea typeface="楷体_GB2312"/>
                <a:cs typeface="Times New Roman" pitchFamily="18" charset="0"/>
              </a:rPr>
              <a:t>x=(-1)</a:t>
            </a:r>
            <a:r>
              <a:rPr lang="en-US" altLang="zh-CN" sz="2000" b="1" baseline="30000" dirty="0" smtClean="0">
                <a:latin typeface="Times New Roman" pitchFamily="18" charset="0"/>
                <a:ea typeface="楷体_GB2312"/>
                <a:cs typeface="Times New Roman" pitchFamily="18" charset="0"/>
              </a:rPr>
              <a:t>S</a:t>
            </a:r>
            <a:r>
              <a:rPr lang="en-US" altLang="zh-CN" sz="2000" b="1" dirty="0" smtClean="0">
                <a:latin typeface="Times New Roman" pitchFamily="18" charset="0"/>
                <a:ea typeface="楷体_GB2312"/>
                <a:cs typeface="Times New Roman" pitchFamily="18" charset="0"/>
              </a:rPr>
              <a:t>×(1.M)×2</a:t>
            </a:r>
            <a:r>
              <a:rPr lang="en-US" altLang="zh-CN" sz="2000" b="1" baseline="30000" dirty="0" smtClean="0">
                <a:latin typeface="Times New Roman" pitchFamily="18" charset="0"/>
                <a:ea typeface="楷体_GB2312"/>
                <a:cs typeface="Times New Roman" pitchFamily="18" charset="0"/>
              </a:rPr>
              <a:t>E-127</a:t>
            </a:r>
            <a:r>
              <a:rPr lang="en-US" altLang="zh-CN" sz="2000" b="1" dirty="0" smtClean="0">
                <a:latin typeface="Times New Roman" pitchFamily="18" charset="0"/>
                <a:ea typeface="楷体_GB231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pPr>
            <a:endParaRPr lang="en-US" altLang="zh-CN" sz="2000" b="1" dirty="0">
              <a:latin typeface="楷体" pitchFamily="49" charset="-122"/>
              <a:ea typeface="楷体" pitchFamily="49" charset="-122"/>
            </a:endParaRPr>
          </a:p>
          <a:p>
            <a:endParaRPr lang="zh-CN" altLang="en-US"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40</a:t>
            </a:fld>
            <a:endParaRPr lang="en-US" altLang="zh-CN" sz="1200"/>
          </a:p>
        </p:txBody>
      </p:sp>
      <p:pic>
        <p:nvPicPr>
          <p:cNvPr id="7" name="Picture 4" descr="pictur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5445224"/>
            <a:ext cx="6008347"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1335470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(20.59375)</a:t>
            </a:r>
            <a:r>
              <a:rPr lang="en-US" altLang="zh-CN" sz="2000" b="1" baseline="-250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转换</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成</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IEEE754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标准</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的</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二进制格式</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首先</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分别将整数和分数部分转换成二进制数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20.59375=10100.10011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然后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移动小数点，使其在第</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之间</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10100.10011=1.010010011×2</a:t>
            </a:r>
            <a:r>
              <a:rPr lang="en-US" altLang="zh-CN" sz="2000" b="1" baseline="30000" dirty="0" smtClean="0">
                <a:latin typeface="Times New Roman" panose="02020603050405020304" pitchFamily="18" charset="0"/>
                <a:ea typeface="楷体" panose="02010609060101010101" pitchFamily="49" charset="-122"/>
                <a:cs typeface="Times New Roman" panose="02020603050405020304" pitchFamily="18" charset="0"/>
              </a:rPr>
              <a:t>4</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e=4 </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于是</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S=0</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E=4+127=131=10000011,   </a:t>
            </a: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M=010010011</a:t>
            </a:r>
          </a:p>
          <a:p>
            <a:pPr lvl="1">
              <a:lnSpc>
                <a:spcPct val="125000"/>
              </a:lnSpc>
              <a:spcBef>
                <a:spcPts val="600"/>
              </a:spcBef>
            </a:pP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最后</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得到</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2000" b="1" dirty="0">
                <a:latin typeface="Times New Roman" panose="02020603050405020304" pitchFamily="18" charset="0"/>
                <a:ea typeface="楷体" panose="02010609060101010101" pitchFamily="49" charset="-122"/>
                <a:cs typeface="Times New Roman" panose="02020603050405020304" pitchFamily="18" charset="0"/>
              </a:rPr>
              <a:t>位浮点数的二进制存储格式为</a:t>
            </a:r>
            <a:r>
              <a:rPr lang="zh-CN" altLang="en-US" sz="2000" b="1"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pPr>
            <a:r>
              <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rPr>
              <a:t>       01000001101001001100000000000000</a:t>
            </a:r>
            <a:r>
              <a:rPr lang="en-US" altLang="zh-CN" sz="2000" b="1" dirty="0">
                <a:latin typeface="Times New Roman" panose="02020603050405020304" pitchFamily="18" charset="0"/>
                <a:ea typeface="楷体" panose="02010609060101010101" pitchFamily="49" charset="-122"/>
                <a:cs typeface="Times New Roman" panose="02020603050405020304" pitchFamily="18" charset="0"/>
              </a:rPr>
              <a:t>=(41A4C000)</a:t>
            </a:r>
            <a:r>
              <a:rPr lang="en-US" altLang="zh-CN" sz="2000" b="1" baseline="-25000" dirty="0">
                <a:latin typeface="Times New Roman" panose="02020603050405020304" pitchFamily="18" charset="0"/>
                <a:ea typeface="楷体" panose="02010609060101010101" pitchFamily="49" charset="-122"/>
                <a:cs typeface="Times New Roman" panose="02020603050405020304" pitchFamily="18" charset="0"/>
              </a:rPr>
              <a:t>16</a:t>
            </a:r>
            <a:endParaRPr lang="en-US" altLang="zh-CN" sz="2000" b="1" dirty="0" smtClean="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pPr>
            <a:endParaRPr lang="zh-CN" altLang="en-US" dirty="0">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41</a:t>
            </a:fld>
            <a:endParaRPr lang="en-US" altLang="zh-CN" sz="1200"/>
          </a:p>
        </p:txBody>
      </p:sp>
    </p:spTree>
    <p:extLst>
      <p:ext uri="{BB962C8B-B14F-4D97-AF65-F5344CB8AC3E}">
        <p14:creationId xmlns:p14="http://schemas.microsoft.com/office/powerpoint/2010/main" val="15780268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第六章 计算机的运算方法</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楷体" pitchFamily="49" charset="-122"/>
                <a:ea typeface="楷体" pitchFamily="49" charset="-122"/>
              </a:rPr>
              <a:t>浮点数</a:t>
            </a:r>
            <a:r>
              <a:rPr lang="zh-CN" altLang="en-US" sz="2000" b="1" dirty="0">
                <a:latin typeface="楷体" pitchFamily="49" charset="-122"/>
                <a:ea typeface="楷体" pitchFamily="49" charset="-122"/>
              </a:rPr>
              <a:t>加减运算的步骤：</a:t>
            </a:r>
          </a:p>
          <a:p>
            <a:pPr lvl="1">
              <a:lnSpc>
                <a:spcPct val="125000"/>
              </a:lnSpc>
              <a:spcBef>
                <a:spcPts val="600"/>
              </a:spcBef>
            </a:pPr>
            <a:r>
              <a:rPr lang="zh-CN" altLang="en-US" sz="2000" b="1" dirty="0">
                <a:latin typeface="楷体" pitchFamily="49" charset="-122"/>
                <a:ea typeface="楷体" pitchFamily="49" charset="-122"/>
              </a:rPr>
              <a:t>判零、对阶、尾数求和、规格化、舍入、溢出</a:t>
            </a:r>
            <a:r>
              <a:rPr lang="zh-CN" altLang="en-US" sz="2000" b="1" dirty="0" smtClean="0">
                <a:latin typeface="楷体" pitchFamily="49" charset="-122"/>
                <a:ea typeface="楷体" pitchFamily="49" charset="-122"/>
              </a:rPr>
              <a:t>判断</a:t>
            </a:r>
            <a:endParaRPr lang="en-US" altLang="zh-CN" sz="2000" b="1" dirty="0" smtClean="0">
              <a:latin typeface="楷体" pitchFamily="49" charset="-122"/>
              <a:ea typeface="楷体" pitchFamily="49" charset="-122"/>
            </a:endParaRPr>
          </a:p>
          <a:p>
            <a:pPr eaLnBrk="1" hangingPunct="1">
              <a:lnSpc>
                <a:spcPct val="120000"/>
              </a:lnSpc>
              <a:defRPr/>
            </a:pPr>
            <a:r>
              <a:rPr lang="zh-CN" altLang="en-US" sz="2000" b="1" dirty="0">
                <a:latin typeface="Times New Roman" pitchFamily="18" charset="0"/>
                <a:ea typeface="楷体" pitchFamily="49" charset="-122"/>
                <a:cs typeface="Times New Roman" pitchFamily="18" charset="0"/>
              </a:rPr>
              <a:t>对阶</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在浮点运算作加法或减法时，若两数阶码不等，需要对阶操作。</a:t>
            </a: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浮点数的表示中，尾数采用定点小数，故阶码的大小直接反映尾数有效值小数点的实际位置，</a:t>
            </a:r>
            <a:r>
              <a:rPr lang="zh-CN" altLang="en-US" sz="2000" b="1" dirty="0" smtClean="0">
                <a:latin typeface="Times New Roman" pitchFamily="18" charset="0"/>
                <a:ea typeface="楷体" pitchFamily="49" charset="-122"/>
                <a:cs typeface="Times New Roman" pitchFamily="18" charset="0"/>
              </a:rPr>
              <a:t>因此，当</a:t>
            </a:r>
            <a:r>
              <a:rPr lang="zh-CN" altLang="en-US" sz="2000" b="1" dirty="0">
                <a:latin typeface="Times New Roman" pitchFamily="18" charset="0"/>
                <a:ea typeface="楷体" pitchFamily="49" charset="-122"/>
                <a:cs typeface="Times New Roman" pitchFamily="18" charset="0"/>
              </a:rPr>
              <a:t>两浮点数的阶码不等时，尾数部分无法直接进行加减运算，需要先进行对阶操作</a:t>
            </a:r>
            <a:r>
              <a:rPr lang="zh-CN" altLang="en-US" sz="2000" b="1" dirty="0" smtClean="0">
                <a:latin typeface="Times New Roman" pitchFamily="18" charset="0"/>
                <a:ea typeface="楷体" pitchFamily="49" charset="-122"/>
                <a:cs typeface="Times New Roman" pitchFamily="18" charset="0"/>
              </a:rPr>
              <a:t>。</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操作采用小阶向大阶看齐的原则，原因是：如果是大阶向小阶看齐，那么随着大阶码的值减少，为保持浮点数的值不变，则其尾数必须左移相应的位数，有可能发生符号位及尾数高位丢失的错误，这是不允许的。而增大小阶码同时其尾数右移，有可能发生尾数低位的丢失，这只影响精度，不会产生</a:t>
            </a:r>
            <a:r>
              <a:rPr lang="zh-CN" altLang="en-US" sz="2000" b="1" dirty="0" smtClean="0">
                <a:latin typeface="Times New Roman" pitchFamily="18" charset="0"/>
                <a:ea typeface="楷体" pitchFamily="49" charset="-122"/>
                <a:cs typeface="Times New Roman" pitchFamily="18" charset="0"/>
              </a:rPr>
              <a:t>错误</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对阶</a:t>
            </a:r>
            <a:r>
              <a:rPr lang="zh-CN" altLang="en-US" sz="2000" b="1" dirty="0" smtClean="0">
                <a:latin typeface="Times New Roman" pitchFamily="18" charset="0"/>
                <a:ea typeface="楷体" pitchFamily="49" charset="-122"/>
                <a:cs typeface="Times New Roman" pitchFamily="18" charset="0"/>
              </a:rPr>
              <a:t>方法：将</a:t>
            </a:r>
            <a:r>
              <a:rPr lang="zh-CN" altLang="en-US" sz="2000" b="1" dirty="0">
                <a:latin typeface="Times New Roman" pitchFamily="18" charset="0"/>
                <a:ea typeface="楷体" pitchFamily="49" charset="-122"/>
                <a:cs typeface="Times New Roman" pitchFamily="18" charset="0"/>
              </a:rPr>
              <a:t>小阶加</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，其尾数相应右移</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位，直至两</a:t>
            </a:r>
            <a:r>
              <a:rPr lang="zh-CN" altLang="en-US" sz="2000" b="1" dirty="0" smtClean="0">
                <a:latin typeface="Times New Roman" pitchFamily="18" charset="0"/>
                <a:ea typeface="楷体" pitchFamily="49" charset="-122"/>
                <a:cs typeface="Times New Roman" pitchFamily="18" charset="0"/>
              </a:rPr>
              <a:t>数阶</a:t>
            </a:r>
            <a:r>
              <a:rPr lang="zh-CN" altLang="en-US" sz="2000" b="1" dirty="0">
                <a:latin typeface="Times New Roman" pitchFamily="18" charset="0"/>
                <a:ea typeface="楷体" pitchFamily="49" charset="-122"/>
                <a:cs typeface="Times New Roman" pitchFamily="18" charset="0"/>
              </a:rPr>
              <a:t>码相等</a:t>
            </a:r>
            <a:r>
              <a:rPr lang="zh-CN" altLang="en-US" sz="2000" b="1" dirty="0" smtClean="0">
                <a:latin typeface="Times New Roman" pitchFamily="18" charset="0"/>
                <a:ea typeface="楷体" pitchFamily="49" charset="-122"/>
                <a:cs typeface="Times New Roman" pitchFamily="18" charset="0"/>
              </a:rPr>
              <a:t>。</a:t>
            </a:r>
            <a:endParaRPr lang="zh-CN" altLang="en-US" sz="2000" dirty="0"/>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42</a:t>
            </a:fld>
            <a:endParaRPr lang="en-US" altLang="zh-CN" sz="1200"/>
          </a:p>
        </p:txBody>
      </p:sp>
    </p:spTree>
    <p:extLst>
      <p:ext uri="{BB962C8B-B14F-4D97-AF65-F5344CB8AC3E}">
        <p14:creationId xmlns:p14="http://schemas.microsoft.com/office/powerpoint/2010/main" val="33785532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43</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defRPr/>
            </a:pPr>
            <a:r>
              <a:rPr lang="zh-CN" altLang="en-US" sz="2000" b="1" smtClean="0">
                <a:latin typeface="Times New Roman" pitchFamily="18" charset="0"/>
                <a:ea typeface="楷体" pitchFamily="49" charset="-122"/>
                <a:cs typeface="Times New Roman" pitchFamily="18" charset="0"/>
              </a:rPr>
              <a:t>规格化</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为了</a:t>
            </a:r>
            <a:r>
              <a:rPr lang="zh-CN" altLang="en-US" sz="2000" b="1">
                <a:latin typeface="Times New Roman" pitchFamily="18" charset="0"/>
                <a:ea typeface="楷体" pitchFamily="49" charset="-122"/>
                <a:cs typeface="Times New Roman" pitchFamily="18" charset="0"/>
              </a:rPr>
              <a:t>提高</a:t>
            </a:r>
            <a:r>
              <a:rPr lang="zh-CN" altLang="en-US" sz="2000" b="1" smtClean="0">
                <a:latin typeface="Times New Roman" pitchFamily="18" charset="0"/>
                <a:ea typeface="楷体" pitchFamily="49" charset="-122"/>
                <a:cs typeface="Times New Roman" pitchFamily="18" charset="0"/>
              </a:rPr>
              <a:t>数据的表示</a:t>
            </a:r>
            <a:r>
              <a:rPr lang="zh-CN" altLang="en-US" sz="2000" b="1" dirty="0">
                <a:latin typeface="Times New Roman" pitchFamily="18" charset="0"/>
                <a:ea typeface="楷体" pitchFamily="49" charset="-122"/>
                <a:cs typeface="Times New Roman" pitchFamily="18" charset="0"/>
              </a:rPr>
              <a:t>精度，当</a:t>
            </a:r>
            <a:r>
              <a:rPr lang="zh-CN" altLang="en-US" sz="2000" b="1" dirty="0" smtClean="0">
                <a:latin typeface="Times New Roman" pitchFamily="18" charset="0"/>
                <a:ea typeface="楷体" pitchFamily="49" charset="-122"/>
                <a:cs typeface="Times New Roman" pitchFamily="18" charset="0"/>
              </a:rPr>
              <a:t>尾数值</a:t>
            </a:r>
            <a:r>
              <a:rPr lang="zh-CN" altLang="en-US" sz="2000" b="1" dirty="0">
                <a:latin typeface="Times New Roman" pitchFamily="18" charset="0"/>
                <a:ea typeface="楷体" pitchFamily="49" charset="-122"/>
                <a:cs typeface="Times New Roman" pitchFamily="18" charset="0"/>
              </a:rPr>
              <a:t>不</a:t>
            </a:r>
            <a:r>
              <a:rPr lang="zh-CN" altLang="en-US" sz="2000" b="1" dirty="0" smtClean="0">
                <a:latin typeface="Times New Roman" pitchFamily="18" charset="0"/>
                <a:ea typeface="楷体" pitchFamily="49" charset="-122"/>
                <a:cs typeface="Times New Roman" pitchFamily="18" charset="0"/>
              </a:rPr>
              <a:t>为</a:t>
            </a:r>
            <a:r>
              <a:rPr lang="en-US" altLang="zh-CN" sz="2000" b="1" dirty="0" smtClean="0">
                <a:latin typeface="Times New Roman" pitchFamily="18" charset="0"/>
                <a:ea typeface="楷体" pitchFamily="49" charset="-122"/>
                <a:cs typeface="Times New Roman" pitchFamily="18" charset="0"/>
              </a:rPr>
              <a:t>0</a:t>
            </a:r>
            <a:r>
              <a:rPr lang="zh-CN" altLang="en-US" sz="2000" b="1" dirty="0" smtClean="0">
                <a:latin typeface="Times New Roman" pitchFamily="18" charset="0"/>
                <a:ea typeface="楷体" pitchFamily="49" charset="-122"/>
                <a:cs typeface="Times New Roman" pitchFamily="18" charset="0"/>
              </a:rPr>
              <a:t>时</a:t>
            </a:r>
            <a:r>
              <a:rPr lang="zh-CN" altLang="en-US" sz="2000" b="1" dirty="0">
                <a:latin typeface="Times New Roman" pitchFamily="18" charset="0"/>
                <a:ea typeface="楷体" pitchFamily="49" charset="-122"/>
                <a:cs typeface="Times New Roman" pitchFamily="18" charset="0"/>
              </a:rPr>
              <a:t>，其绝对值</a:t>
            </a:r>
            <a:r>
              <a:rPr lang="en-US" altLang="zh-CN" sz="2000" b="1" dirty="0">
                <a:latin typeface="Times New Roman" pitchFamily="18" charset="0"/>
                <a:ea typeface="楷体" pitchFamily="49" charset="-122"/>
                <a:cs typeface="Times New Roman" pitchFamily="18" charset="0"/>
              </a:rPr>
              <a:t>|M|≥0.5</a:t>
            </a:r>
            <a:r>
              <a:rPr lang="zh-CN" altLang="en-US" sz="2000" b="1" dirty="0">
                <a:latin typeface="Times New Roman" pitchFamily="18" charset="0"/>
                <a:ea typeface="楷体" pitchFamily="49" charset="-122"/>
                <a:cs typeface="Times New Roman" pitchFamily="18" charset="0"/>
              </a:rPr>
              <a:t>，即尾数绝对值域的最高有效位应为</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，否则通过修改阶码同时左右移</a:t>
            </a:r>
            <a:r>
              <a:rPr lang="zh-CN" altLang="en-US" sz="2000" b="1" dirty="0" smtClean="0">
                <a:latin typeface="Times New Roman" pitchFamily="18" charset="0"/>
                <a:ea typeface="楷体" pitchFamily="49" charset="-122"/>
                <a:cs typeface="Times New Roman" pitchFamily="18" charset="0"/>
              </a:rPr>
              <a:t>小数点办法</a:t>
            </a:r>
            <a:r>
              <a:rPr lang="zh-CN" altLang="en-US" sz="2000" b="1" dirty="0">
                <a:latin typeface="Times New Roman" pitchFamily="18" charset="0"/>
                <a:ea typeface="楷体" pitchFamily="49" charset="-122"/>
                <a:cs typeface="Times New Roman" pitchFamily="18" charset="0"/>
              </a:rPr>
              <a:t>，使其变成这一表示形式</a:t>
            </a:r>
            <a:r>
              <a:rPr lang="zh-CN" altLang="en-US" sz="2000" b="1" dirty="0" smtClean="0">
                <a:latin typeface="Times New Roman" pitchFamily="18" charset="0"/>
                <a:ea typeface="楷体" pitchFamily="49" charset="-122"/>
                <a:cs typeface="Times New Roman" pitchFamily="18" charset="0"/>
              </a:rPr>
              <a:t>，称为浮点数规格化</a:t>
            </a:r>
            <a:r>
              <a:rPr lang="zh-CN" altLang="en-US" sz="2000" b="1" dirty="0">
                <a:latin typeface="Times New Roman" pitchFamily="18" charset="0"/>
                <a:ea typeface="楷体" pitchFamily="49" charset="-122"/>
                <a:cs typeface="Times New Roman" pitchFamily="18" charset="0"/>
              </a:rPr>
              <a:t>表示</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原码：不论正数、负数，第一数位为</a:t>
            </a:r>
            <a:r>
              <a:rPr lang="en-US" altLang="zh-CN" sz="2000" b="1" dirty="0">
                <a:latin typeface="Times New Roman" pitchFamily="18" charset="0"/>
                <a:ea typeface="楷体" pitchFamily="49" charset="-122"/>
                <a:cs typeface="Times New Roman" pitchFamily="18" charset="0"/>
              </a:rPr>
              <a:t>1</a:t>
            </a: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补码：符号位和第 </a:t>
            </a:r>
            <a:r>
              <a:rPr lang="en-US" altLang="zh-CN" sz="2000" b="1" dirty="0">
                <a:latin typeface="Times New Roman" pitchFamily="18" charset="0"/>
                <a:ea typeface="楷体" pitchFamily="49" charset="-122"/>
                <a:cs typeface="Times New Roman" pitchFamily="18" charset="0"/>
              </a:rPr>
              <a:t>1 </a:t>
            </a:r>
            <a:r>
              <a:rPr lang="zh-CN" altLang="en-US" sz="2000" b="1">
                <a:latin typeface="Times New Roman" pitchFamily="18" charset="0"/>
                <a:ea typeface="楷体" pitchFamily="49" charset="-122"/>
                <a:cs typeface="Times New Roman" pitchFamily="18" charset="0"/>
              </a:rPr>
              <a:t>数位</a:t>
            </a:r>
            <a:r>
              <a:rPr lang="zh-CN" altLang="en-US" sz="2000" b="1" smtClean="0">
                <a:latin typeface="Times New Roman" pitchFamily="18" charset="0"/>
                <a:ea typeface="楷体" pitchFamily="49" charset="-122"/>
                <a:cs typeface="Times New Roman" pitchFamily="18" charset="0"/>
              </a:rPr>
              <a:t>不同</a:t>
            </a:r>
            <a:endParaRPr lang="en-US" altLang="zh-CN" sz="2000" b="1"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舍入处理（对阶和右规时）</a:t>
            </a:r>
          </a:p>
          <a:p>
            <a:pPr lvl="1" eaLnBrk="1" hangingPunct="1">
              <a:lnSpc>
                <a:spcPct val="125000"/>
              </a:lnSpc>
              <a:spcBef>
                <a:spcPts val="600"/>
              </a:spcBef>
            </a:pPr>
            <a:r>
              <a:rPr lang="en-US" altLang="zh-CN" sz="2000" b="1">
                <a:latin typeface="Times New Roman" pitchFamily="18" charset="0"/>
                <a:ea typeface="楷体" pitchFamily="49" charset="-122"/>
                <a:cs typeface="Times New Roman" pitchFamily="18" charset="0"/>
              </a:rPr>
              <a:t>0</a:t>
            </a:r>
            <a:r>
              <a:rPr lang="zh-CN" altLang="en-US" sz="2000" b="1">
                <a:latin typeface="Times New Roman" pitchFamily="18" charset="0"/>
                <a:ea typeface="楷体" pitchFamily="49" charset="-122"/>
                <a:cs typeface="Times New Roman" pitchFamily="18" charset="0"/>
              </a:rPr>
              <a:t>舍</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入：如</a:t>
            </a:r>
            <a:r>
              <a:rPr lang="en-US" altLang="zh-CN" sz="2000" b="1">
                <a:latin typeface="Times New Roman" pitchFamily="18" charset="0"/>
                <a:ea typeface="楷体" pitchFamily="49" charset="-122"/>
                <a:cs typeface="Times New Roman" pitchFamily="18" charset="0"/>
              </a:rPr>
              <a:t> </a:t>
            </a:r>
            <a:r>
              <a:rPr lang="zh-CN" altLang="en-US" sz="2000" b="1">
                <a:latin typeface="Times New Roman" pitchFamily="18" charset="0"/>
                <a:ea typeface="楷体" pitchFamily="49" charset="-122"/>
                <a:cs typeface="Times New Roman" pitchFamily="18" charset="0"/>
              </a:rPr>
              <a:t>丢弃的最高位为</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，进</a:t>
            </a:r>
            <a:r>
              <a:rPr lang="en-US" altLang="zh-CN" sz="2000" b="1">
                <a:latin typeface="Times New Roman" pitchFamily="18" charset="0"/>
                <a:ea typeface="楷体" pitchFamily="49" charset="-122"/>
                <a:cs typeface="Times New Roman" pitchFamily="18" charset="0"/>
              </a:rPr>
              <a:t>1</a:t>
            </a:r>
          </a:p>
          <a:p>
            <a:pPr lvl="1"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r>
              <a:rPr lang="zh-CN" altLang="en-US" sz="2000" b="1">
                <a:latin typeface="Times New Roman" pitchFamily="18" charset="0"/>
                <a:ea typeface="楷体" pitchFamily="49" charset="-122"/>
                <a:cs typeface="Times New Roman" pitchFamily="18" charset="0"/>
              </a:rPr>
              <a:t>法：</a:t>
            </a:r>
            <a:r>
              <a:rPr lang="zh-CN" altLang="en-US" sz="2000" b="1" smtClean="0">
                <a:latin typeface="Times New Roman" pitchFamily="18" charset="0"/>
                <a:ea typeface="楷体" pitchFamily="49" charset="-122"/>
                <a:cs typeface="Times New Roman" pitchFamily="18" charset="0"/>
              </a:rPr>
              <a:t>尾数的末位</a:t>
            </a:r>
            <a:r>
              <a:rPr lang="zh-CN" altLang="en-US" sz="2000" b="1">
                <a:latin typeface="Times New Roman" pitchFamily="18" charset="0"/>
                <a:ea typeface="楷体" pitchFamily="49" charset="-122"/>
                <a:cs typeface="Times New Roman" pitchFamily="18" charset="0"/>
              </a:rPr>
              <a:t>恒置</a:t>
            </a:r>
            <a:r>
              <a:rPr lang="en-US" altLang="zh-CN" sz="2000" b="1">
                <a:latin typeface="Times New Roman" pitchFamily="18" charset="0"/>
                <a:ea typeface="楷体" pitchFamily="49" charset="-122"/>
                <a:cs typeface="Times New Roman" pitchFamily="18" charset="0"/>
              </a:rPr>
              <a:t>1</a:t>
            </a:r>
            <a:endParaRPr lang="zh-CN" altLang="en-US" sz="2000" b="1">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判断</a:t>
            </a: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阶码溢出：上溢按中断溢出处理，下溢按机器零处理</a:t>
            </a:r>
            <a:endParaRPr lang="en-US" altLang="zh-CN" sz="2000" b="1"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smtClean="0">
                <a:latin typeface="Times New Roman" pitchFamily="18" charset="0"/>
                <a:ea typeface="楷体" pitchFamily="49" charset="-122"/>
                <a:cs typeface="Times New Roman" pitchFamily="18" charset="0"/>
              </a:rPr>
              <a:t>尾数</a:t>
            </a:r>
            <a:r>
              <a:rPr lang="zh-CN" altLang="en-US" sz="2000" b="1">
                <a:latin typeface="Times New Roman" pitchFamily="18" charset="0"/>
                <a:ea typeface="楷体" pitchFamily="49" charset="-122"/>
                <a:cs typeface="Times New Roman" pitchFamily="18" charset="0"/>
              </a:rPr>
              <a:t>溢出</a:t>
            </a:r>
            <a:r>
              <a:rPr lang="zh-CN" altLang="en-US" sz="2000" b="1" smtClean="0">
                <a:latin typeface="Times New Roman" pitchFamily="18" charset="0"/>
                <a:ea typeface="楷体" pitchFamily="49" charset="-122"/>
                <a:cs typeface="Times New Roman" pitchFamily="18" charset="0"/>
              </a:rPr>
              <a:t>：</a:t>
            </a:r>
            <a:r>
              <a:rPr lang="zh-CN" altLang="en-US" sz="2000" b="1">
                <a:latin typeface="Times New Roman" pitchFamily="18" charset="0"/>
                <a:ea typeface="楷体" pitchFamily="49" charset="-122"/>
                <a:cs typeface="Times New Roman" pitchFamily="18" charset="0"/>
              </a:rPr>
              <a:t>需要</a:t>
            </a:r>
            <a:r>
              <a:rPr lang="zh-CN" altLang="en-US" sz="2000" b="1" smtClean="0">
                <a:latin typeface="Times New Roman" pitchFamily="18" charset="0"/>
                <a:ea typeface="楷体" pitchFamily="49" charset="-122"/>
                <a:cs typeface="Times New Roman" pitchFamily="18" charset="0"/>
              </a:rPr>
              <a:t>右</a:t>
            </a:r>
            <a:r>
              <a:rPr lang="zh-CN" altLang="en-US" sz="2000" b="1">
                <a:latin typeface="Times New Roman" pitchFamily="18" charset="0"/>
                <a:ea typeface="楷体" pitchFamily="49" charset="-122"/>
                <a:cs typeface="Times New Roman" pitchFamily="18" charset="0"/>
              </a:rPr>
              <a:t>归，最低位移出，要进行舍入处理 </a:t>
            </a:r>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9175530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44</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defRPr/>
            </a:pPr>
            <a:r>
              <a:rPr lang="zh-CN" altLang="en-US" sz="2000" b="1" dirty="0">
                <a:latin typeface="Times New Roman" pitchFamily="18" charset="0"/>
                <a:ea typeface="楷体" pitchFamily="49" charset="-122"/>
                <a:cs typeface="Times New Roman" pitchFamily="18" charset="0"/>
              </a:rPr>
              <a:t>在浮点运算中，是根据尾数还是阶码判断运算结果溢出的</a:t>
            </a:r>
            <a:r>
              <a:rPr lang="zh-CN" altLang="en-US" sz="2000" b="1" dirty="0" smtClean="0">
                <a:latin typeface="Times New Roman" pitchFamily="18" charset="0"/>
                <a:ea typeface="楷体" pitchFamily="49" charset="-122"/>
                <a:cs typeface="Times New Roman" pitchFamily="18" charset="0"/>
              </a:rPr>
              <a:t>？什么</a:t>
            </a:r>
            <a:r>
              <a:rPr lang="zh-CN" altLang="en-US" sz="2000" b="1" dirty="0">
                <a:latin typeface="Times New Roman" pitchFamily="18" charset="0"/>
                <a:ea typeface="楷体" pitchFamily="49" charset="-122"/>
                <a:cs typeface="Times New Roman" pitchFamily="18" charset="0"/>
              </a:rPr>
              <a:t>情况可判定为溢出、什么情况下按机器零处理？</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zh-CN" altLang="en-US" sz="2000" b="1" dirty="0" smtClean="0">
                <a:latin typeface="Times New Roman" pitchFamily="18" charset="0"/>
                <a:ea typeface="楷体" pitchFamily="49" charset="-122"/>
                <a:cs typeface="Times New Roman" pitchFamily="18" charset="0"/>
              </a:rPr>
              <a:t>在</a:t>
            </a:r>
            <a:r>
              <a:rPr lang="zh-CN" altLang="en-US" sz="2000" b="1" dirty="0">
                <a:latin typeface="Times New Roman" pitchFamily="18" charset="0"/>
                <a:ea typeface="楷体" pitchFamily="49" charset="-122"/>
                <a:cs typeface="Times New Roman" pitchFamily="18" charset="0"/>
              </a:rPr>
              <a:t>浮点运算中，尾数溢出并不表示浮点运算结果真正溢出，我们只需将溢出的尾数右规，最后根据阶码来判断浮点运算结果是否溢出。</a:t>
            </a: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如果浮点数阶码大于给定的定点整数能够表示的最大值，则可判断为浮点数上溢，这时浮点数是真正溢出，机器需停止运算，作溢出中断处理。</a:t>
            </a:r>
          </a:p>
          <a:p>
            <a:pPr lvl="1" eaLnBrk="1" hangingPunct="1">
              <a:lnSpc>
                <a:spcPct val="125000"/>
              </a:lnSpc>
              <a:defRPr/>
            </a:pPr>
            <a:r>
              <a:rPr lang="zh-CN" altLang="en-US" sz="2000" b="1" dirty="0">
                <a:latin typeface="Times New Roman" pitchFamily="18" charset="0"/>
                <a:ea typeface="楷体" pitchFamily="49" charset="-122"/>
                <a:cs typeface="Times New Roman" pitchFamily="18" charset="0"/>
              </a:rPr>
              <a:t>如果浮点数阶码小于该定点整数能表示的最小值，则可判断为浮点数下溢，一般按机器零处理。</a:t>
            </a:r>
          </a:p>
          <a:p>
            <a:pPr eaLnBrk="1" hangingPunct="1">
              <a:lnSpc>
                <a:spcPct val="125000"/>
              </a:lnSpc>
              <a:defRPr/>
            </a:pP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16909556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45</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25000"/>
                  </a:lnSpc>
                  <a:spcBef>
                    <a:spcPts val="600"/>
                  </a:spcBef>
                  <a:spcAft>
                    <a:spcPts val="0"/>
                  </a:spcAft>
                </a:pPr>
                <a:r>
                  <a:rPr lang="zh-CN" altLang="zh-CN" sz="1800" b="1" dirty="0" smtClean="0">
                    <a:latin typeface="Times New Roman" pitchFamily="18" charset="0"/>
                    <a:ea typeface="楷体" pitchFamily="49" charset="-122"/>
                    <a:cs typeface="Times New Roman" pitchFamily="18" charset="0"/>
                  </a:rPr>
                  <a:t>已知</a:t>
                </a:r>
                <a:r>
                  <a:rPr lang="zh-CN" altLang="zh-CN" sz="1800" b="1" dirty="0">
                    <a:latin typeface="Times New Roman" pitchFamily="18" charset="0"/>
                    <a:ea typeface="楷体" pitchFamily="49" charset="-122"/>
                    <a:cs typeface="Times New Roman" pitchFamily="18" charset="0"/>
                  </a:rPr>
                  <a:t>定点小数的真值 </a:t>
                </a:r>
                <a14:m>
                  <m:oMath xmlns:m="http://schemas.openxmlformats.org/officeDocument/2006/math">
                    <m:r>
                      <a:rPr lang="en-US" altLang="zh-CN" sz="1800" b="1" i="1">
                        <a:latin typeface="Cambria Math"/>
                      </a:rPr>
                      <m:t>𝑿</m:t>
                    </m:r>
                    <m:r>
                      <a:rPr lang="en-US" altLang="zh-CN" sz="1800" b="1">
                        <a:latin typeface="Cambria Math"/>
                      </a:rPr>
                      <m:t>=</m:t>
                    </m:r>
                    <m:r>
                      <a:rPr lang="en-US" altLang="zh-CN" sz="1800" b="1" i="1">
                        <a:latin typeface="Cambria Math"/>
                      </a:rPr>
                      <m:t>𝟎</m:t>
                    </m:r>
                    <m:r>
                      <a:rPr lang="en-US" altLang="zh-CN" sz="1800" b="1">
                        <a:latin typeface="Cambria Math"/>
                      </a:rPr>
                      <m:t>.</m:t>
                    </m:r>
                    <m:r>
                      <a:rPr lang="en-US" altLang="zh-CN" sz="1800" b="1" i="1">
                        <a:latin typeface="Cambria Math"/>
                      </a:rPr>
                      <m:t>𝟏𝟏𝟎𝟏</m:t>
                    </m:r>
                  </m:oMath>
                </a14:m>
                <a:r>
                  <a:rPr lang="en-US" altLang="zh-CN" sz="1800" b="1" dirty="0">
                    <a:latin typeface="Times New Roman" pitchFamily="18" charset="0"/>
                    <a:ea typeface="楷体" pitchFamily="49" charset="-122"/>
                    <a:cs typeface="Times New Roman" pitchFamily="18" charset="0"/>
                  </a:rPr>
                  <a:t> </a:t>
                </a:r>
                <a:r>
                  <a:rPr lang="zh-CN" altLang="zh-CN" sz="1800" b="1"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a:latin typeface="Cambria Math"/>
                      </a:rPr>
                      <m:t>𝒀</m:t>
                    </m:r>
                    <m:r>
                      <a:rPr lang="en-US" altLang="zh-CN" sz="1800" b="1">
                        <a:latin typeface="Cambria Math"/>
                      </a:rPr>
                      <m:t>=</m:t>
                    </m:r>
                    <m:r>
                      <a:rPr lang="en-US" altLang="zh-CN" sz="1800" b="1" i="1">
                        <a:latin typeface="Cambria Math"/>
                      </a:rPr>
                      <m:t>−</m:t>
                    </m:r>
                    <m:r>
                      <a:rPr lang="en-US" altLang="zh-CN" sz="1800" b="1" i="1">
                        <a:latin typeface="Cambria Math"/>
                      </a:rPr>
                      <m:t>𝟎</m:t>
                    </m:r>
                    <m:r>
                      <a:rPr lang="en-US" altLang="zh-CN" sz="1800" b="1">
                        <a:latin typeface="Cambria Math"/>
                      </a:rPr>
                      <m:t>.</m:t>
                    </m:r>
                    <m:r>
                      <a:rPr lang="en-US" altLang="zh-CN" sz="1800" b="1" i="1">
                        <a:latin typeface="Cambria Math"/>
                      </a:rPr>
                      <m:t>𝟏𝟎𝟏𝟏</m:t>
                    </m:r>
                  </m:oMath>
                </a14:m>
                <a:r>
                  <a:rPr lang="zh-CN" altLang="zh-CN" sz="1800" b="1" dirty="0">
                    <a:latin typeface="Times New Roman" pitchFamily="18" charset="0"/>
                    <a:ea typeface="楷体" pitchFamily="49" charset="-122"/>
                    <a:cs typeface="Times New Roman" pitchFamily="18" charset="0"/>
                  </a:rPr>
                  <a:t>，请完成下面问题</a:t>
                </a:r>
                <a:r>
                  <a:rPr lang="zh-CN" altLang="zh-CN" sz="1800" b="1" dirty="0" smtClean="0">
                    <a:latin typeface="Times New Roman" pitchFamily="18" charset="0"/>
                    <a:ea typeface="楷体" pitchFamily="49" charset="-122"/>
                    <a:cs typeface="Times New Roman" pitchFamily="18" charset="0"/>
                  </a:rPr>
                  <a:t>：</a:t>
                </a:r>
                <a:endParaRPr lang="en-US" altLang="zh-CN" sz="1800" b="1" dirty="0" smtClean="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1800" b="1" dirty="0" smtClean="0">
                    <a:latin typeface="Times New Roman" pitchFamily="18" charset="0"/>
                    <a:ea typeface="楷体" pitchFamily="49" charset="-122"/>
                    <a:cs typeface="Times New Roman" pitchFamily="18" charset="0"/>
                  </a:rPr>
                  <a:t>1</a:t>
                </a:r>
                <a:r>
                  <a:rPr lang="en-US" altLang="zh-CN" sz="1800" b="1" dirty="0">
                    <a:latin typeface="Times New Roman" pitchFamily="18" charset="0"/>
                    <a:ea typeface="楷体" pitchFamily="49" charset="-122"/>
                    <a:cs typeface="Times New Roman" pitchFamily="18" charset="0"/>
                  </a:rPr>
                  <a:t>)  </a:t>
                </a:r>
                <a:r>
                  <a:rPr lang="zh-CN" altLang="zh-CN" sz="1800" b="1" dirty="0">
                    <a:latin typeface="Times New Roman" pitchFamily="18" charset="0"/>
                    <a:ea typeface="楷体" pitchFamily="49" charset="-122"/>
                    <a:cs typeface="Times New Roman" pitchFamily="18" charset="0"/>
                  </a:rPr>
                  <a:t>分别计算 </a:t>
                </a:r>
                <a14:m>
                  <m:oMath xmlns:m="http://schemas.openxmlformats.org/officeDocument/2006/math">
                    <m:r>
                      <a:rPr lang="en-US" altLang="zh-CN" sz="1800" b="1" i="1">
                        <a:latin typeface="Cambria Math"/>
                      </a:rPr>
                      <m:t>[</m:t>
                    </m:r>
                    <m:r>
                      <a:rPr lang="en-US" altLang="zh-CN" sz="1800" b="1" i="1">
                        <a:latin typeface="Cambria Math"/>
                      </a:rPr>
                      <m:t>𝑿</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原</m:t>
                        </m:r>
                      </m:sub>
                    </m:sSub>
                  </m:oMath>
                </a14:m>
                <a:r>
                  <a:rPr lang="zh-CN" altLang="zh-CN" sz="1800" b="1"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a:latin typeface="Cambria Math"/>
                      </a:rPr>
                      <m:t>[</m:t>
                    </m:r>
                    <m:r>
                      <a:rPr lang="en-US" altLang="zh-CN" sz="1800" b="1" i="1">
                        <a:latin typeface="Cambria Math"/>
                      </a:rPr>
                      <m:t>𝑿</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oMath>
                </a14:m>
                <a:r>
                  <a:rPr lang="zh-CN" altLang="zh-CN" sz="1800" b="1"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a:latin typeface="Cambria Math"/>
                      </a:rPr>
                      <m:t>[</m:t>
                    </m:r>
                    <m:r>
                      <a:rPr lang="zh-CN" altLang="en-US" sz="1800" b="1" i="1" kern="0">
                        <a:effectLst/>
                        <a:latin typeface="Cambria Math"/>
                        <a:ea typeface="MS Gothic"/>
                        <a:cs typeface="MS Gothic"/>
                      </a:rPr>
                      <m:t>−</m:t>
                    </m:r>
                    <m:r>
                      <a:rPr lang="en-US" altLang="zh-CN" sz="1800" b="1" i="1">
                        <a:latin typeface="Cambria Math"/>
                      </a:rPr>
                      <m:t>𝑿</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a:latin typeface="Cambria Math"/>
                      </a:rPr>
                      <m:t> </m:t>
                    </m:r>
                  </m:oMath>
                </a14:m>
                <a:r>
                  <a:rPr lang="en-US" altLang="zh-CN" sz="1800" b="1" dirty="0">
                    <a:latin typeface="Times New Roman" pitchFamily="18" charset="0"/>
                    <a:ea typeface="楷体" pitchFamily="49" charset="-122"/>
                    <a:cs typeface="Times New Roman" pitchFamily="18" charset="0"/>
                  </a:rPr>
                  <a:t> </a:t>
                </a:r>
                <a:r>
                  <a:rPr lang="zh-CN" altLang="zh-CN" sz="1800" b="1" dirty="0">
                    <a:latin typeface="Times New Roman" pitchFamily="18" charset="0"/>
                    <a:ea typeface="楷体" pitchFamily="49" charset="-122"/>
                    <a:cs typeface="Times New Roman" pitchFamily="18" charset="0"/>
                  </a:rPr>
                  <a:t>和 </a:t>
                </a:r>
                <a14:m>
                  <m:oMath xmlns:m="http://schemas.openxmlformats.org/officeDocument/2006/math">
                    <m:r>
                      <a:rPr lang="en-US" altLang="zh-CN" sz="1800" b="1">
                        <a:latin typeface="Cambria Math"/>
                      </a:rPr>
                      <m:t>[</m:t>
                    </m:r>
                    <m:r>
                      <a:rPr lang="en-US" altLang="zh-CN" sz="1800" b="1" i="1">
                        <a:latin typeface="Cambria Math"/>
                      </a:rPr>
                      <m:t>𝒀</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原</m:t>
                        </m:r>
                      </m:sub>
                    </m:sSub>
                  </m:oMath>
                </a14:m>
                <a:r>
                  <a:rPr lang="zh-CN" altLang="zh-CN" sz="1800" b="1"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a:latin typeface="Cambria Math"/>
                      </a:rPr>
                      <m:t>[</m:t>
                    </m:r>
                    <m:r>
                      <a:rPr lang="en-US" altLang="zh-CN" sz="1800" b="1" i="1">
                        <a:latin typeface="Cambria Math"/>
                      </a:rPr>
                      <m:t>𝒀</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oMath>
                </a14:m>
                <a:r>
                  <a:rPr lang="zh-CN" altLang="zh-CN" sz="1800" b="1"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a:latin typeface="Cambria Math"/>
                      </a:rPr>
                      <m:t>[</m:t>
                    </m:r>
                    <m:r>
                      <a:rPr lang="zh-CN" altLang="en-US" sz="1800" b="1" i="1" kern="0">
                        <a:effectLst/>
                        <a:latin typeface="Cambria Math"/>
                        <a:ea typeface="MS Gothic"/>
                        <a:cs typeface="MS Gothic"/>
                      </a:rPr>
                      <m:t>−</m:t>
                    </m:r>
                    <m:r>
                      <a:rPr lang="en-US" altLang="zh-CN" sz="1800" b="1" i="1">
                        <a:latin typeface="Cambria Math"/>
                      </a:rPr>
                      <m:t>𝒀</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oMath>
                </a14:m>
                <a:endParaRPr lang="en-US" altLang="zh-CN" sz="1800" b="1" dirty="0" smtClean="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1800" b="1" dirty="0">
                    <a:latin typeface="Times New Roman" pitchFamily="18" charset="0"/>
                    <a:ea typeface="楷体" pitchFamily="49" charset="-122"/>
                    <a:cs typeface="Times New Roman" pitchFamily="18" charset="0"/>
                  </a:rPr>
                  <a:t>2)  </a:t>
                </a:r>
                <a:r>
                  <a:rPr lang="zh-CN" altLang="zh-CN" sz="1800" b="1" dirty="0">
                    <a:latin typeface="Times New Roman" pitchFamily="18" charset="0"/>
                    <a:ea typeface="楷体" pitchFamily="49" charset="-122"/>
                    <a:cs typeface="Times New Roman" pitchFamily="18" charset="0"/>
                  </a:rPr>
                  <a:t>采用变形补码分别计算</a:t>
                </a:r>
                <a14:m>
                  <m:oMath xmlns:m="http://schemas.openxmlformats.org/officeDocument/2006/math">
                    <m:r>
                      <a:rPr lang="en-US" altLang="zh-CN" sz="1800" b="1" i="1">
                        <a:latin typeface="Cambria Math"/>
                      </a:rPr>
                      <m:t>[</m:t>
                    </m:r>
                    <m:r>
                      <a:rPr lang="en-US" altLang="zh-CN" sz="1800" b="1" i="1">
                        <a:latin typeface="Cambria Math"/>
                      </a:rPr>
                      <m:t>𝑿</m:t>
                    </m:r>
                    <m:r>
                      <a:rPr lang="en-US" altLang="zh-CN" sz="1800" b="1" i="1">
                        <a:latin typeface="Cambria Math"/>
                      </a:rPr>
                      <m:t>+</m:t>
                    </m:r>
                    <m:r>
                      <a:rPr lang="en-US" altLang="zh-CN" sz="1800" b="1" i="1">
                        <a:latin typeface="Cambria Math"/>
                      </a:rPr>
                      <m:t>𝒀</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oMath>
                </a14:m>
                <a:r>
                  <a:rPr lang="zh-CN" altLang="zh-CN" sz="1800" b="1" dirty="0">
                    <a:latin typeface="Times New Roman" pitchFamily="18" charset="0"/>
                    <a:ea typeface="楷体" pitchFamily="49" charset="-122"/>
                    <a:cs typeface="Times New Roman" pitchFamily="18" charset="0"/>
                  </a:rPr>
                  <a:t>和</a:t>
                </a:r>
                <a14:m>
                  <m:oMath xmlns:m="http://schemas.openxmlformats.org/officeDocument/2006/math">
                    <m:r>
                      <a:rPr lang="en-US" altLang="zh-CN" sz="1800" b="1" i="1">
                        <a:latin typeface="Cambria Math"/>
                      </a:rPr>
                      <m:t>[</m:t>
                    </m:r>
                    <m:r>
                      <a:rPr lang="en-US" altLang="zh-CN" sz="1800" b="1" i="1">
                        <a:latin typeface="Cambria Math"/>
                      </a:rPr>
                      <m:t>𝑿</m:t>
                    </m:r>
                    <m:r>
                      <a:rPr lang="en-US" altLang="zh-CN" sz="1800" b="1" i="1">
                        <a:latin typeface="Cambria Math"/>
                      </a:rPr>
                      <m:t>−</m:t>
                    </m:r>
                    <m:r>
                      <a:rPr lang="en-US" altLang="zh-CN" sz="1800" b="1" i="1">
                        <a:latin typeface="Cambria Math"/>
                      </a:rPr>
                      <m:t>𝒀</m:t>
                    </m:r>
                    <m:sSub>
                      <m:sSubPr>
                        <m:ctrlPr>
                          <a:rPr lang="zh-CN" altLang="zh-CN" sz="1800" b="1" i="1" kern="0">
                            <a:effectLst/>
                            <a:latin typeface="Cambria Math"/>
                            <a:ea typeface="Cambria Math"/>
                          </a:rPr>
                        </m:ctrlPr>
                      </m:sSubPr>
                      <m:e>
                        <m:r>
                          <a:rPr lang="en-US" altLang="zh-CN" sz="1800" b="1">
                            <a:latin typeface="Cambria Math"/>
                          </a:rPr>
                          <m:t>]</m:t>
                        </m:r>
                      </m:e>
                      <m:sub>
                        <m:r>
                          <a:rPr lang="zh-CN" altLang="zh-CN" sz="1800" b="1" baseline="-25000">
                            <a:latin typeface="Cambria Math"/>
                          </a:rPr>
                          <m:t>补</m:t>
                        </m:r>
                      </m:sub>
                    </m:sSub>
                  </m:oMath>
                </a14:m>
                <a:r>
                  <a:rPr lang="zh-CN" altLang="zh-CN" sz="1800" b="1" dirty="0">
                    <a:latin typeface="Times New Roman" pitchFamily="18" charset="0"/>
                    <a:ea typeface="楷体" pitchFamily="49" charset="-122"/>
                    <a:cs typeface="Times New Roman" pitchFamily="18" charset="0"/>
                  </a:rPr>
                  <a:t>，要求列出计算</a:t>
                </a:r>
                <a:r>
                  <a:rPr lang="zh-CN" altLang="zh-CN" sz="1800" b="1" dirty="0" smtClean="0">
                    <a:latin typeface="Times New Roman" pitchFamily="18" charset="0"/>
                    <a:ea typeface="楷体" pitchFamily="49" charset="-122"/>
                    <a:cs typeface="Times New Roman" pitchFamily="18" charset="0"/>
                  </a:rPr>
                  <a:t>过程，</a:t>
                </a:r>
                <a:r>
                  <a:rPr lang="zh-CN" altLang="en-US" sz="1800" b="1" dirty="0" smtClean="0">
                    <a:latin typeface="Times New Roman" pitchFamily="18" charset="0"/>
                    <a:ea typeface="楷体" pitchFamily="49" charset="-122"/>
                    <a:cs typeface="Times New Roman" pitchFamily="18" charset="0"/>
                  </a:rPr>
                  <a:t>并</a:t>
                </a:r>
                <a:r>
                  <a:rPr lang="zh-CN" altLang="zh-CN" sz="1800" b="1" dirty="0" smtClean="0">
                    <a:latin typeface="Times New Roman" pitchFamily="18" charset="0"/>
                    <a:ea typeface="楷体" pitchFamily="49" charset="-122"/>
                    <a:cs typeface="Times New Roman" pitchFamily="18" charset="0"/>
                  </a:rPr>
                  <a:t>判断运算</a:t>
                </a:r>
                <a:r>
                  <a:rPr lang="zh-CN" altLang="zh-CN" sz="1800" b="1" dirty="0">
                    <a:latin typeface="Times New Roman" pitchFamily="18" charset="0"/>
                    <a:ea typeface="楷体" pitchFamily="49" charset="-122"/>
                    <a:cs typeface="Times New Roman" pitchFamily="18" charset="0"/>
                  </a:rPr>
                  <a:t>结果是否溢出？如果有溢出，是上溢还是下溢</a:t>
                </a:r>
                <a:r>
                  <a:rPr lang="zh-CN" altLang="zh-CN" sz="1800" b="1" dirty="0" smtClean="0">
                    <a:latin typeface="Times New Roman" pitchFamily="18" charset="0"/>
                    <a:ea typeface="楷体" pitchFamily="49" charset="-122"/>
                    <a:cs typeface="Times New Roman" pitchFamily="18" charset="0"/>
                  </a:rPr>
                  <a:t>？</a:t>
                </a:r>
                <a:endParaRPr lang="en-US" altLang="zh-CN" sz="1800" b="1" dirty="0" smtClean="0">
                  <a:latin typeface="Times New Roman" pitchFamily="18" charset="0"/>
                  <a:ea typeface="楷体" pitchFamily="49" charset="-122"/>
                  <a:cs typeface="Times New Roman" pitchFamily="18" charset="0"/>
                </a:endParaRPr>
              </a:p>
              <a:p>
                <a:pPr indent="304800">
                  <a:lnSpc>
                    <a:spcPct val="123000"/>
                  </a:lnSpc>
                  <a:spcBef>
                    <a:spcPts val="600"/>
                  </a:spcBef>
                  <a:spcAft>
                    <a:spcPts val="0"/>
                  </a:spcAft>
                  <a:tabLst>
                    <a:tab pos="457200" algn="l"/>
                  </a:tabLst>
                </a:pPr>
                <a:r>
                  <a:rPr lang="en-US" altLang="zh-CN" sz="1800" b="1" dirty="0">
                    <a:latin typeface="Times New Roman" pitchFamily="18" charset="0"/>
                    <a:ea typeface="楷体" pitchFamily="49" charset="-122"/>
                    <a:cs typeface="Times New Roman" pitchFamily="18" charset="0"/>
                  </a:rPr>
                  <a:t>1)  </a:t>
                </a:r>
                <a14:m>
                  <m:oMath xmlns:m="http://schemas.openxmlformats.org/officeDocument/2006/math">
                    <m:sSub>
                      <m:sSubPr>
                        <m:ctrlPr>
                          <a:rPr lang="zh-CN" altLang="zh-CN" sz="1800" b="1" i="1">
                            <a:latin typeface="Cambria Math"/>
                            <a:ea typeface="Cambria Math"/>
                          </a:rPr>
                        </m:ctrlPr>
                      </m:sSubPr>
                      <m:e>
                        <m:d>
                          <m:dPr>
                            <m:begChr m:val="["/>
                            <m:endChr m:val="]"/>
                            <m:ctrlPr>
                              <a:rPr lang="zh-CN" altLang="zh-CN" sz="1800" b="1" i="1">
                                <a:latin typeface="Cambria Math"/>
                                <a:ea typeface="Cambria Math"/>
                              </a:rPr>
                            </m:ctrlPr>
                          </m:dPr>
                          <m:e>
                            <m:r>
                              <a:rPr lang="en-US" altLang="zh-CN" sz="1800" b="1" i="1">
                                <a:latin typeface="Cambria Math"/>
                              </a:rPr>
                              <m:t>𝑿</m:t>
                            </m:r>
                          </m:e>
                        </m:d>
                      </m:e>
                      <m:sub>
                        <m:r>
                          <a:rPr lang="zh-CN" altLang="zh-CN" sz="1800" b="1" baseline="-25000">
                            <a:latin typeface="Cambria Math"/>
                          </a:rPr>
                          <m:t>原</m:t>
                        </m:r>
                      </m:sub>
                    </m:sSub>
                    <m:r>
                      <a:rPr lang="en-US" altLang="zh-CN" sz="1800" b="1" i="1">
                        <a:latin typeface="Cambria Math"/>
                      </a:rPr>
                      <m:t>=</m:t>
                    </m:r>
                    <m:r>
                      <a:rPr lang="en-US" altLang="zh-CN" sz="1800" b="1" i="1">
                        <a:latin typeface="Cambria Math"/>
                      </a:rPr>
                      <m:t>𝟎</m:t>
                    </m:r>
                    <m:r>
                      <a:rPr lang="en-US" altLang="zh-CN" sz="1800" b="1" i="1">
                        <a:latin typeface="Cambria Math"/>
                      </a:rPr>
                      <m:t>.</m:t>
                    </m:r>
                    <m:r>
                      <a:rPr lang="en-US" altLang="zh-CN" sz="1800" b="1" i="1">
                        <a:latin typeface="Cambria Math"/>
                      </a:rPr>
                      <m:t>𝟏𝟏𝟎𝟏</m:t>
                    </m:r>
                    <m:r>
                      <a:rPr lang="en-US" altLang="zh-CN" sz="1800" b="1" i="1">
                        <a:latin typeface="Cambria Math"/>
                      </a:rPr>
                      <m:t>     </m:t>
                    </m:r>
                    <m:sSub>
                      <m:sSubPr>
                        <m:ctrlPr>
                          <a:rPr lang="zh-CN" altLang="zh-CN" sz="1800" b="1" i="1">
                            <a:latin typeface="Cambria Math"/>
                            <a:ea typeface="Cambria Math"/>
                          </a:rPr>
                        </m:ctrlPr>
                      </m:sSubPr>
                      <m:e>
                        <m:r>
                          <a:rPr lang="en-US" altLang="zh-CN" sz="1800" b="1">
                            <a:latin typeface="Cambria Math"/>
                          </a:rPr>
                          <m:t>  </m:t>
                        </m:r>
                        <m:d>
                          <m:dPr>
                            <m:begChr m:val="["/>
                            <m:endChr m:val="]"/>
                            <m:ctrlPr>
                              <a:rPr lang="zh-CN" altLang="zh-CN" sz="1800" b="1" i="1">
                                <a:latin typeface="Cambria Math"/>
                                <a:ea typeface="Cambria Math"/>
                              </a:rPr>
                            </m:ctrlPr>
                          </m:dPr>
                          <m:e>
                            <m:r>
                              <a:rPr lang="en-US" altLang="zh-CN" sz="1800" b="1" i="1">
                                <a:latin typeface="Cambria Math"/>
                              </a:rPr>
                              <m:t>𝑿</m:t>
                            </m:r>
                          </m:e>
                        </m:d>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𝟎</m:t>
                    </m:r>
                    <m:r>
                      <a:rPr lang="en-US" altLang="zh-CN" sz="1800" b="1" i="1">
                        <a:latin typeface="Cambria Math"/>
                      </a:rPr>
                      <m:t>.</m:t>
                    </m:r>
                    <m:r>
                      <a:rPr lang="en-US" altLang="zh-CN" sz="1800" b="1" i="1">
                        <a:latin typeface="Cambria Math"/>
                      </a:rPr>
                      <m:t>𝟏𝟏𝟎𝟏</m:t>
                    </m:r>
                    <m:sSub>
                      <m:sSubPr>
                        <m:ctrlPr>
                          <a:rPr lang="zh-CN" altLang="zh-CN" sz="1800" b="1" i="1">
                            <a:latin typeface="Cambria Math"/>
                            <a:ea typeface="Cambria Math"/>
                          </a:rPr>
                        </m:ctrlPr>
                      </m:sSubPr>
                      <m:e>
                        <m:r>
                          <a:rPr lang="en-US" altLang="zh-CN" sz="1800" b="1">
                            <a:latin typeface="Cambria Math"/>
                          </a:rPr>
                          <m:t>          </m:t>
                        </m:r>
                        <m:d>
                          <m:dPr>
                            <m:begChr m:val="["/>
                            <m:endChr m:val="]"/>
                            <m:ctrlPr>
                              <a:rPr lang="zh-CN" altLang="zh-CN" sz="1800" b="1" i="1">
                                <a:latin typeface="Cambria Math"/>
                                <a:ea typeface="Cambria Math"/>
                              </a:rPr>
                            </m:ctrlPr>
                          </m:dPr>
                          <m:e>
                            <m:r>
                              <a:rPr lang="en-US" altLang="zh-CN" sz="1800" b="1" i="1">
                                <a:latin typeface="Cambria Math"/>
                              </a:rPr>
                              <m:t>−</m:t>
                            </m:r>
                            <m:r>
                              <a:rPr lang="en-US" altLang="zh-CN" sz="1800" b="1" i="1">
                                <a:latin typeface="Cambria Math"/>
                              </a:rPr>
                              <m:t>𝑿</m:t>
                            </m:r>
                          </m:e>
                        </m:d>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𝟏</m:t>
                    </m:r>
                    <m:r>
                      <a:rPr lang="en-US" altLang="zh-CN" sz="1800" b="1" i="1">
                        <a:latin typeface="Cambria Math"/>
                      </a:rPr>
                      <m:t>.</m:t>
                    </m:r>
                    <m:r>
                      <a:rPr lang="en-US" altLang="zh-CN" sz="1800" b="1" i="1">
                        <a:latin typeface="Cambria Math"/>
                      </a:rPr>
                      <m:t>𝟎𝟎𝟏𝟏</m:t>
                    </m:r>
                  </m:oMath>
                </a14:m>
                <a:endParaRPr lang="zh-CN" altLang="zh-CN" sz="1800" b="1" kern="100" dirty="0">
                  <a:latin typeface="Times New Roman" pitchFamily="18" charset="0"/>
                  <a:ea typeface="楷体" pitchFamily="49" charset="-122"/>
                  <a:cs typeface="Times New Roman" pitchFamily="18" charset="0"/>
                </a:endParaRPr>
              </a:p>
              <a:p>
                <a:pPr indent="304800">
                  <a:lnSpc>
                    <a:spcPct val="123000"/>
                  </a:lnSpc>
                  <a:spcBef>
                    <a:spcPts val="600"/>
                  </a:spcBef>
                  <a:spcAft>
                    <a:spcPts val="0"/>
                  </a:spcAft>
                  <a:tabLst>
                    <a:tab pos="457200" algn="l"/>
                  </a:tabLst>
                </a:pPr>
                <a:r>
                  <a:rPr lang="en-US" altLang="zh-CN" sz="1800" b="1" dirty="0">
                    <a:latin typeface="Times New Roman" pitchFamily="18" charset="0"/>
                    <a:ea typeface="楷体" pitchFamily="49" charset="-122"/>
                    <a:cs typeface="Times New Roman" pitchFamily="18" charset="0"/>
                  </a:rPr>
                  <a:t> </a:t>
                </a:r>
                <a:r>
                  <a:rPr lang="en-US" altLang="zh-CN" sz="1800" b="1" dirty="0" smtClean="0">
                    <a:latin typeface="Times New Roman" pitchFamily="18" charset="0"/>
                    <a:ea typeface="楷体" pitchFamily="49" charset="-122"/>
                    <a:cs typeface="Times New Roman" pitchFamily="18" charset="0"/>
                  </a:rPr>
                  <a:t>    </a:t>
                </a:r>
                <a14:m>
                  <m:oMath xmlns:m="http://schemas.openxmlformats.org/officeDocument/2006/math">
                    <m:sSub>
                      <m:sSubPr>
                        <m:ctrlPr>
                          <a:rPr lang="zh-CN" altLang="zh-CN" sz="1800" b="1" i="1">
                            <a:latin typeface="Cambria Math"/>
                            <a:ea typeface="Cambria Math"/>
                          </a:rPr>
                        </m:ctrlPr>
                      </m:sSubPr>
                      <m:e>
                        <m:r>
                          <a:rPr lang="en-US" altLang="zh-CN" sz="1800" b="1">
                            <a:latin typeface="Cambria Math"/>
                          </a:rPr>
                          <m:t>[</m:t>
                        </m:r>
                        <m:r>
                          <a:rPr lang="en-US" altLang="zh-CN" sz="1800" b="1" i="1">
                            <a:latin typeface="Cambria Math"/>
                          </a:rPr>
                          <m:t>𝒀</m:t>
                        </m:r>
                        <m:r>
                          <a:rPr lang="en-US" altLang="zh-CN" sz="1800" b="1">
                            <a:latin typeface="Cambria Math"/>
                          </a:rPr>
                          <m:t>]</m:t>
                        </m:r>
                      </m:e>
                      <m:sub>
                        <m:r>
                          <a:rPr lang="zh-CN" altLang="zh-CN" sz="1800" b="1" baseline="-25000">
                            <a:latin typeface="Cambria Math"/>
                          </a:rPr>
                          <m:t>原</m:t>
                        </m:r>
                      </m:sub>
                    </m:sSub>
                    <m:r>
                      <a:rPr lang="en-US" altLang="zh-CN" sz="1800" b="1" i="1">
                        <a:latin typeface="Cambria Math"/>
                      </a:rPr>
                      <m:t>=</m:t>
                    </m:r>
                    <m:r>
                      <a:rPr lang="en-US" altLang="zh-CN" sz="1800" b="1" i="1">
                        <a:latin typeface="Cambria Math"/>
                      </a:rPr>
                      <m:t>𝟏</m:t>
                    </m:r>
                    <m:r>
                      <a:rPr lang="en-US" altLang="zh-CN" sz="1800" b="1" i="1">
                        <a:latin typeface="Cambria Math"/>
                      </a:rPr>
                      <m:t>.</m:t>
                    </m:r>
                    <m:r>
                      <a:rPr lang="en-US" altLang="zh-CN" sz="1800" b="1" i="1">
                        <a:latin typeface="Cambria Math"/>
                      </a:rPr>
                      <m:t>𝟏𝟎𝟏𝟏</m:t>
                    </m:r>
                    <m:r>
                      <a:rPr lang="en-US" altLang="zh-CN" sz="1800" b="1" i="1">
                        <a:latin typeface="Cambria Math"/>
                      </a:rPr>
                      <m:t>       </m:t>
                    </m:r>
                    <m:sSub>
                      <m:sSubPr>
                        <m:ctrlPr>
                          <a:rPr lang="zh-CN" altLang="zh-CN" sz="1800" b="1" i="1">
                            <a:latin typeface="Cambria Math"/>
                            <a:ea typeface="Cambria Math"/>
                          </a:rPr>
                        </m:ctrlPr>
                      </m:sSubPr>
                      <m:e>
                        <m:r>
                          <a:rPr lang="en-US" altLang="zh-CN" sz="1800" b="1">
                            <a:latin typeface="Cambria Math"/>
                          </a:rPr>
                          <m:t>  [</m:t>
                        </m:r>
                        <m:r>
                          <a:rPr lang="en-US" altLang="zh-CN" sz="1800" b="1" i="1">
                            <a:latin typeface="Cambria Math"/>
                          </a:rPr>
                          <m:t>𝒀</m:t>
                        </m:r>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𝟏</m:t>
                    </m:r>
                    <m:r>
                      <a:rPr lang="en-US" altLang="zh-CN" sz="1800" b="1" i="1">
                        <a:latin typeface="Cambria Math"/>
                      </a:rPr>
                      <m:t>.</m:t>
                    </m:r>
                    <m:r>
                      <a:rPr lang="en-US" altLang="zh-CN" sz="1800" b="1" i="1">
                        <a:latin typeface="Cambria Math"/>
                      </a:rPr>
                      <m:t>𝟎𝟏𝟎𝟏</m:t>
                    </m:r>
                    <m:sSub>
                      <m:sSubPr>
                        <m:ctrlPr>
                          <a:rPr lang="zh-CN" altLang="zh-CN" sz="1800" b="1" i="1">
                            <a:latin typeface="Cambria Math"/>
                            <a:ea typeface="Cambria Math"/>
                          </a:rPr>
                        </m:ctrlPr>
                      </m:sSubPr>
                      <m:e>
                        <m:r>
                          <a:rPr lang="en-US" altLang="zh-CN" sz="1800" b="1">
                            <a:latin typeface="Cambria Math"/>
                          </a:rPr>
                          <m:t>          [</m:t>
                        </m:r>
                        <m:r>
                          <a:rPr lang="en-US" altLang="zh-CN" sz="1800" b="1" i="1">
                            <a:latin typeface="Cambria Math"/>
                          </a:rPr>
                          <m:t>−</m:t>
                        </m:r>
                        <m:r>
                          <a:rPr lang="en-US" altLang="zh-CN" sz="1800" b="1" i="1">
                            <a:latin typeface="Cambria Math"/>
                          </a:rPr>
                          <m:t>𝒀</m:t>
                        </m:r>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𝟎</m:t>
                    </m:r>
                    <m:r>
                      <a:rPr lang="en-US" altLang="zh-CN" sz="1800" b="1" i="1">
                        <a:latin typeface="Cambria Math"/>
                      </a:rPr>
                      <m:t>.</m:t>
                    </m:r>
                    <m:r>
                      <a:rPr lang="en-US" altLang="zh-CN" sz="1800" b="1" i="1">
                        <a:latin typeface="Cambria Math"/>
                      </a:rPr>
                      <m:t>𝟏𝟎𝟏𝟏</m:t>
                    </m:r>
                  </m:oMath>
                </a14:m>
                <a:endParaRPr lang="zh-CN" altLang="zh-CN" sz="1800" b="1" kern="100" dirty="0">
                  <a:latin typeface="Times New Roman" pitchFamily="18" charset="0"/>
                  <a:ea typeface="楷体" pitchFamily="49" charset="-122"/>
                  <a:cs typeface="Times New Roman" pitchFamily="18" charset="0"/>
                </a:endParaRPr>
              </a:p>
              <a:p>
                <a:pPr indent="304800" algn="just">
                  <a:lnSpc>
                    <a:spcPct val="123000"/>
                  </a:lnSpc>
                  <a:spcBef>
                    <a:spcPts val="600"/>
                  </a:spcBef>
                  <a:spcAft>
                    <a:spcPts val="0"/>
                  </a:spcAft>
                  <a:tabLst>
                    <a:tab pos="457200" algn="l"/>
                  </a:tabLst>
                </a:pPr>
                <a:r>
                  <a:rPr lang="en-US" altLang="zh-CN" sz="1800" b="1" dirty="0">
                    <a:latin typeface="Times New Roman" pitchFamily="18" charset="0"/>
                    <a:ea typeface="楷体" pitchFamily="49" charset="-122"/>
                    <a:cs typeface="Times New Roman" pitchFamily="18" charset="0"/>
                  </a:rPr>
                  <a:t>2)  </a:t>
                </a:r>
                <a14:m>
                  <m:oMath xmlns:m="http://schemas.openxmlformats.org/officeDocument/2006/math">
                    <m:r>
                      <a:rPr lang="en-US" altLang="zh-CN" sz="1800" b="1" i="1">
                        <a:latin typeface="Cambria Math"/>
                      </a:rPr>
                      <m:t>[</m:t>
                    </m:r>
                    <m:r>
                      <a:rPr lang="en-US" altLang="zh-CN" sz="1800" b="1" i="1">
                        <a:latin typeface="Cambria Math"/>
                      </a:rPr>
                      <m:t>𝑿</m:t>
                    </m:r>
                    <m:r>
                      <a:rPr lang="en-US" altLang="zh-CN" sz="1800" b="1" i="1">
                        <a:latin typeface="Cambria Math"/>
                      </a:rPr>
                      <m:t>+</m:t>
                    </m:r>
                    <m:r>
                      <a:rPr lang="en-US" altLang="zh-CN" sz="1800" b="1" i="1">
                        <a:latin typeface="Cambria Math"/>
                      </a:rPr>
                      <m:t>𝒀</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𝑿</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𝒀</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𝟎𝟎</m:t>
                    </m:r>
                    <m:r>
                      <a:rPr lang="en-US" altLang="zh-CN" sz="1800" b="1" i="1">
                        <a:latin typeface="Cambria Math"/>
                      </a:rPr>
                      <m:t>.</m:t>
                    </m:r>
                    <m:r>
                      <a:rPr lang="en-US" altLang="zh-CN" sz="1800" b="1" i="1">
                        <a:latin typeface="Cambria Math"/>
                      </a:rPr>
                      <m:t>𝟏𝟏𝟎𝟏</m:t>
                    </m:r>
                    <m:r>
                      <a:rPr lang="en-US" altLang="zh-CN" sz="1800" b="1" i="1">
                        <a:latin typeface="Cambria Math"/>
                      </a:rPr>
                      <m:t>+</m:t>
                    </m:r>
                    <m:r>
                      <a:rPr lang="en-US" altLang="zh-CN" sz="1800" b="1" i="1">
                        <a:latin typeface="Cambria Math"/>
                      </a:rPr>
                      <m:t>𝟏𝟏</m:t>
                    </m:r>
                    <m:r>
                      <a:rPr lang="en-US" altLang="zh-CN" sz="1800" b="1" i="1">
                        <a:latin typeface="Cambria Math"/>
                      </a:rPr>
                      <m:t>.</m:t>
                    </m:r>
                    <m:r>
                      <a:rPr lang="en-US" altLang="zh-CN" sz="1800" b="1" i="1">
                        <a:latin typeface="Cambria Math"/>
                      </a:rPr>
                      <m:t>𝟎𝟏𝟎𝟏</m:t>
                    </m:r>
                    <m:r>
                      <a:rPr lang="en-US" altLang="zh-CN" sz="1800" b="1" i="1">
                        <a:latin typeface="Cambria Math"/>
                      </a:rPr>
                      <m:t>=</m:t>
                    </m:r>
                    <m:r>
                      <a:rPr lang="en-US" altLang="zh-CN" sz="1800" b="1" i="1">
                        <a:latin typeface="Cambria Math"/>
                      </a:rPr>
                      <m:t>𝟎𝟎</m:t>
                    </m:r>
                    <m:r>
                      <a:rPr lang="en-US" altLang="zh-CN" sz="1800" b="1" i="1">
                        <a:latin typeface="Cambria Math"/>
                      </a:rPr>
                      <m:t>.</m:t>
                    </m:r>
                    <m:r>
                      <a:rPr lang="en-US" altLang="zh-CN" sz="1800" b="1" i="1">
                        <a:latin typeface="Cambria Math"/>
                      </a:rPr>
                      <m:t>𝟎𝟎𝟏𝟎</m:t>
                    </m:r>
                  </m:oMath>
                </a14:m>
                <a:r>
                  <a:rPr lang="zh-CN" altLang="en-US" sz="1800" b="1" kern="100" dirty="0">
                    <a:latin typeface="Times New Roman" pitchFamily="18" charset="0"/>
                    <a:ea typeface="楷体" pitchFamily="49" charset="-122"/>
                    <a:cs typeface="Times New Roman" pitchFamily="18" charset="0"/>
                  </a:rPr>
                  <a:t> </a:t>
                </a:r>
                <a:r>
                  <a:rPr lang="zh-CN" altLang="en-US" sz="1800" b="1" kern="100" dirty="0" smtClean="0">
                    <a:latin typeface="Times New Roman" pitchFamily="18" charset="0"/>
                    <a:ea typeface="楷体" pitchFamily="49" charset="-122"/>
                    <a:cs typeface="Times New Roman" pitchFamily="18" charset="0"/>
                  </a:rPr>
                  <a:t> 无</a:t>
                </a:r>
                <a:r>
                  <a:rPr lang="zh-CN" altLang="en-US" sz="1800" b="1" kern="100" dirty="0">
                    <a:latin typeface="Times New Roman" pitchFamily="18" charset="0"/>
                    <a:ea typeface="楷体" pitchFamily="49" charset="-122"/>
                    <a:cs typeface="Times New Roman" pitchFamily="18" charset="0"/>
                  </a:rPr>
                  <a:t>溢出</a:t>
                </a:r>
                <a:endParaRPr lang="zh-CN" altLang="zh-CN" sz="1800" b="1" kern="100" dirty="0">
                  <a:latin typeface="Times New Roman" pitchFamily="18" charset="0"/>
                  <a:ea typeface="楷体" pitchFamily="49" charset="-122"/>
                  <a:cs typeface="Times New Roman" pitchFamily="18" charset="0"/>
                </a:endParaRPr>
              </a:p>
              <a:p>
                <a:pPr indent="304800" algn="just">
                  <a:lnSpc>
                    <a:spcPct val="123000"/>
                  </a:lnSpc>
                  <a:spcBef>
                    <a:spcPts val="600"/>
                  </a:spcBef>
                  <a:spcAft>
                    <a:spcPts val="0"/>
                  </a:spcAft>
                  <a:tabLst>
                    <a:tab pos="457200" algn="l"/>
                  </a:tabLst>
                </a:pPr>
                <a:r>
                  <a:rPr lang="en-US" altLang="zh-CN" sz="1800" b="1" dirty="0" smtClean="0">
                    <a:latin typeface="Times New Roman" pitchFamily="18" charset="0"/>
                    <a:ea typeface="楷体" pitchFamily="49" charset="-122"/>
                    <a:cs typeface="Times New Roman" pitchFamily="18" charset="0"/>
                  </a:rPr>
                  <a:t>     </a:t>
                </a:r>
                <a14:m>
                  <m:oMath xmlns:m="http://schemas.openxmlformats.org/officeDocument/2006/math">
                    <m:r>
                      <a:rPr lang="en-US" altLang="zh-CN" sz="1800" b="1" i="1">
                        <a:latin typeface="Cambria Math"/>
                      </a:rPr>
                      <m:t>[</m:t>
                    </m:r>
                    <m:r>
                      <a:rPr lang="en-US" altLang="zh-CN" sz="1800" b="1" i="1">
                        <a:latin typeface="Cambria Math"/>
                      </a:rPr>
                      <m:t>𝑿</m:t>
                    </m:r>
                    <m:r>
                      <a:rPr lang="en-US" altLang="zh-CN" sz="1800" b="1" i="1">
                        <a:latin typeface="Cambria Math"/>
                      </a:rPr>
                      <m:t>−</m:t>
                    </m:r>
                    <m:r>
                      <a:rPr lang="en-US" altLang="zh-CN" sz="1800" b="1" i="1">
                        <a:latin typeface="Cambria Math"/>
                      </a:rPr>
                      <m:t>𝒀</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𝑿</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𝒀</m:t>
                    </m:r>
                    <m:sSub>
                      <m:sSubPr>
                        <m:ctrlPr>
                          <a:rPr lang="zh-CN" altLang="zh-CN" sz="1800" b="1" i="1">
                            <a:latin typeface="Cambria Math"/>
                            <a:ea typeface="Cambria Math"/>
                          </a:rPr>
                        </m:ctrlPr>
                      </m:sSubPr>
                      <m:e>
                        <m:r>
                          <a:rPr lang="en-US" altLang="zh-CN" sz="1800" b="1">
                            <a:latin typeface="Cambria Math"/>
                          </a:rPr>
                          <m:t>]</m:t>
                        </m:r>
                      </m:e>
                      <m:sub>
                        <m:r>
                          <a:rPr lang="zh-CN" altLang="zh-CN" sz="1800" b="1" baseline="-25000">
                            <a:latin typeface="Cambria Math"/>
                          </a:rPr>
                          <m:t>补</m:t>
                        </m:r>
                      </m:sub>
                    </m:sSub>
                    <m:r>
                      <a:rPr lang="en-US" altLang="zh-CN" sz="1800" b="1" i="1">
                        <a:latin typeface="Cambria Math"/>
                      </a:rPr>
                      <m:t>=</m:t>
                    </m:r>
                    <m:r>
                      <a:rPr lang="en-US" altLang="zh-CN" sz="1800" b="1" i="1">
                        <a:latin typeface="Cambria Math"/>
                      </a:rPr>
                      <m:t>𝟎𝟎</m:t>
                    </m:r>
                    <m:r>
                      <a:rPr lang="en-US" altLang="zh-CN" sz="1800" b="1" i="1">
                        <a:latin typeface="Cambria Math"/>
                      </a:rPr>
                      <m:t>.</m:t>
                    </m:r>
                    <m:r>
                      <a:rPr lang="en-US" altLang="zh-CN" sz="1800" b="1" i="1">
                        <a:latin typeface="Cambria Math"/>
                      </a:rPr>
                      <m:t>𝟏𝟏𝟎𝟏</m:t>
                    </m:r>
                    <m:r>
                      <a:rPr lang="en-US" altLang="zh-CN" sz="1800" b="1" i="1">
                        <a:latin typeface="Cambria Math"/>
                      </a:rPr>
                      <m:t>+</m:t>
                    </m:r>
                    <m:r>
                      <a:rPr lang="en-US" altLang="zh-CN" sz="1800" b="1" i="1">
                        <a:latin typeface="Cambria Math"/>
                      </a:rPr>
                      <m:t>𝟎𝟎</m:t>
                    </m:r>
                    <m:r>
                      <a:rPr lang="en-US" altLang="zh-CN" sz="1800" b="1" i="1">
                        <a:latin typeface="Cambria Math"/>
                      </a:rPr>
                      <m:t>.</m:t>
                    </m:r>
                    <m:r>
                      <a:rPr lang="en-US" altLang="zh-CN" sz="1800" b="1" i="1">
                        <a:latin typeface="Cambria Math"/>
                      </a:rPr>
                      <m:t>𝟏𝟎𝟏𝟏</m:t>
                    </m:r>
                    <m:r>
                      <a:rPr lang="en-US" altLang="zh-CN" sz="1800" b="1" i="1">
                        <a:latin typeface="Cambria Math"/>
                      </a:rPr>
                      <m:t>=</m:t>
                    </m:r>
                    <m:r>
                      <a:rPr lang="en-US" altLang="zh-CN" sz="1800" b="1" i="1">
                        <a:latin typeface="Cambria Math"/>
                      </a:rPr>
                      <m:t>𝟎𝟏</m:t>
                    </m:r>
                    <m:r>
                      <a:rPr lang="en-US" altLang="zh-CN" sz="1800" b="1" i="1">
                        <a:latin typeface="Cambria Math"/>
                      </a:rPr>
                      <m:t>.</m:t>
                    </m:r>
                    <m:r>
                      <a:rPr lang="en-US" altLang="zh-CN" sz="1800" b="1" i="1">
                        <a:latin typeface="Cambria Math"/>
                      </a:rPr>
                      <m:t>𝟏𝟎𝟎𝟎</m:t>
                    </m:r>
                  </m:oMath>
                </a14:m>
                <a:r>
                  <a:rPr lang="zh-CN" altLang="en-US" sz="1800" b="1" kern="100" dirty="0">
                    <a:latin typeface="Times New Roman" pitchFamily="18" charset="0"/>
                    <a:ea typeface="楷体" pitchFamily="49" charset="-122"/>
                    <a:cs typeface="Times New Roman" pitchFamily="18" charset="0"/>
                  </a:rPr>
                  <a:t>  </a:t>
                </a:r>
                <a:r>
                  <a:rPr lang="zh-CN" altLang="en-US" sz="1800" b="1" kern="100" dirty="0" smtClean="0">
                    <a:latin typeface="Times New Roman" pitchFamily="18" charset="0"/>
                    <a:ea typeface="楷体" pitchFamily="49" charset="-122"/>
                    <a:cs typeface="Times New Roman" pitchFamily="18" charset="0"/>
                  </a:rPr>
                  <a:t>上</a:t>
                </a:r>
                <a:r>
                  <a:rPr lang="zh-CN" altLang="en-US" sz="1800" b="1" kern="100" dirty="0">
                    <a:latin typeface="Times New Roman" pitchFamily="18" charset="0"/>
                    <a:ea typeface="楷体" pitchFamily="49" charset="-122"/>
                    <a:cs typeface="Times New Roman" pitchFamily="18" charset="0"/>
                  </a:rPr>
                  <a:t>溢</a:t>
                </a:r>
                <a:endParaRPr lang="zh-CN" altLang="zh-CN" sz="1800" b="1" kern="100" dirty="0">
                  <a:latin typeface="Times New Roman" pitchFamily="18" charset="0"/>
                  <a:ea typeface="楷体" pitchFamily="49" charset="-122"/>
                  <a:cs typeface="Times New Roman" pitchFamily="18" charset="0"/>
                </a:endParaRPr>
              </a:p>
              <a:p>
                <a:pPr indent="304800" algn="just">
                  <a:lnSpc>
                    <a:spcPct val="123000"/>
                  </a:lnSpc>
                  <a:spcBef>
                    <a:spcPts val="600"/>
                  </a:spcBef>
                  <a:spcAft>
                    <a:spcPts val="0"/>
                  </a:spcAft>
                  <a:tabLst>
                    <a:tab pos="457200" algn="l"/>
                  </a:tabLst>
                </a:pPr>
                <a:endParaRPr lang="zh-CN" altLang="zh-CN" sz="1800" b="1" kern="100" dirty="0">
                  <a:latin typeface="Times New Roman" pitchFamily="18" charset="0"/>
                  <a:ea typeface="楷体" pitchFamily="49" charset="-122"/>
                  <a:cs typeface="Times New Roman" pitchFamily="18" charset="0"/>
                </a:endParaRPr>
              </a:p>
              <a:p>
                <a:pPr indent="304800">
                  <a:lnSpc>
                    <a:spcPct val="125000"/>
                  </a:lnSpc>
                  <a:spcBef>
                    <a:spcPts val="600"/>
                  </a:spcBef>
                  <a:spcAft>
                    <a:spcPts val="0"/>
                  </a:spcAft>
                  <a:tabLst>
                    <a:tab pos="457200" algn="l"/>
                  </a:tabLst>
                </a:pPr>
                <a:endParaRPr lang="zh-CN" altLang="zh-CN" sz="1800" b="1" kern="100" dirty="0">
                  <a:latin typeface="Times New Roman" pitchFamily="18" charset="0"/>
                  <a:ea typeface="楷体" pitchFamily="49" charset="-122"/>
                  <a:cs typeface="Times New Roman" pitchFamily="18" charset="0"/>
                </a:endParaRPr>
              </a:p>
              <a:p>
                <a:pPr eaLnBrk="1" hangingPunct="1">
                  <a:lnSpc>
                    <a:spcPct val="120000"/>
                  </a:lnSpc>
                  <a:defRPr/>
                </a:pPr>
                <a:endParaRPr lang="en-US" altLang="zh-CN" sz="2000" b="1" dirty="0" smtClean="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444" t="-2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9194204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46</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algn="just">
              <a:lnSpc>
                <a:spcPct val="150000"/>
              </a:lnSpc>
              <a:spcAft>
                <a:spcPts val="0"/>
              </a:spcAft>
            </a:pPr>
            <a:r>
              <a:rPr lang="zh-CN" altLang="en-US" sz="1800" b="1" kern="100" dirty="0" smtClean="0">
                <a:latin typeface="Times New Roman" pitchFamily="18" charset="0"/>
                <a:ea typeface="楷体" pitchFamily="49" charset="-122"/>
                <a:cs typeface="Times New Roman" pitchFamily="18" charset="0"/>
              </a:rPr>
              <a:t>假设</a:t>
            </a:r>
            <a:r>
              <a:rPr lang="zh-CN" altLang="zh-CN" sz="1800" b="1" kern="100" dirty="0" smtClean="0">
                <a:latin typeface="Times New Roman" pitchFamily="18" charset="0"/>
                <a:ea typeface="楷体" pitchFamily="49" charset="-122"/>
                <a:cs typeface="Times New Roman" pitchFamily="18" charset="0"/>
              </a:rPr>
              <a:t>机器</a:t>
            </a:r>
            <a:r>
              <a:rPr lang="zh-CN" altLang="zh-CN" sz="1800" b="1" kern="100" dirty="0">
                <a:latin typeface="Times New Roman" pitchFamily="18" charset="0"/>
                <a:ea typeface="楷体" pitchFamily="49" charset="-122"/>
                <a:cs typeface="Times New Roman" pitchFamily="18" charset="0"/>
              </a:rPr>
              <a:t>数字长为</a:t>
            </a:r>
            <a:r>
              <a:rPr lang="en-US" altLang="zh-CN" sz="1800" b="1" kern="100" dirty="0">
                <a:latin typeface="Times New Roman" pitchFamily="18" charset="0"/>
                <a:ea typeface="楷体" pitchFamily="49" charset="-122"/>
                <a:cs typeface="Times New Roman" pitchFamily="18" charset="0"/>
              </a:rPr>
              <a:t>8</a:t>
            </a:r>
            <a:r>
              <a:rPr lang="zh-CN" altLang="zh-CN" sz="1800" b="1" kern="100" dirty="0">
                <a:latin typeface="Times New Roman" pitchFamily="18" charset="0"/>
                <a:ea typeface="楷体" pitchFamily="49" charset="-122"/>
                <a:cs typeface="Times New Roman" pitchFamily="18" charset="0"/>
              </a:rPr>
              <a:t>位（包括一位符号位），对</a:t>
            </a:r>
            <a:r>
              <a:rPr lang="zh-CN" altLang="zh-CN" sz="1800" b="1" kern="100" dirty="0" smtClean="0">
                <a:latin typeface="Times New Roman" pitchFamily="18" charset="0"/>
                <a:ea typeface="楷体" pitchFamily="49" charset="-122"/>
                <a:cs typeface="Times New Roman" pitchFamily="18" charset="0"/>
              </a:rPr>
              <a:t>下列</a:t>
            </a:r>
            <a:r>
              <a:rPr lang="zh-CN" altLang="en-US" sz="1800" b="1" kern="100" dirty="0" smtClean="0">
                <a:latin typeface="Times New Roman" pitchFamily="18" charset="0"/>
                <a:ea typeface="楷体" pitchFamily="49" charset="-122"/>
                <a:cs typeface="Times New Roman" pitchFamily="18" charset="0"/>
              </a:rPr>
              <a:t>各</a:t>
            </a:r>
            <a:r>
              <a:rPr lang="zh-CN" altLang="zh-CN" sz="1800" b="1" kern="100" dirty="0" smtClean="0">
                <a:latin typeface="Times New Roman" pitchFamily="18" charset="0"/>
                <a:ea typeface="楷体" pitchFamily="49" charset="-122"/>
                <a:cs typeface="Times New Roman" pitchFamily="18" charset="0"/>
              </a:rPr>
              <a:t>机器</a:t>
            </a:r>
            <a:r>
              <a:rPr lang="zh-CN" altLang="zh-CN" sz="1800" b="1" kern="100" dirty="0">
                <a:latin typeface="Times New Roman" pitchFamily="18" charset="0"/>
                <a:ea typeface="楷体" pitchFamily="49" charset="-122"/>
                <a:cs typeface="Times New Roman" pitchFamily="18" charset="0"/>
              </a:rPr>
              <a:t>数进行算术左移一位，算术右移一位，讨论结果是否正确</a:t>
            </a:r>
            <a:r>
              <a:rPr lang="zh-CN" altLang="zh-CN" sz="1800" b="1" kern="100" dirty="0" smtClean="0">
                <a:latin typeface="Times New Roman" pitchFamily="18" charset="0"/>
                <a:ea typeface="楷体" pitchFamily="49" charset="-122"/>
                <a:cs typeface="Times New Roman" pitchFamily="18" charset="0"/>
              </a:rPr>
              <a:t>。</a:t>
            </a:r>
            <a:endParaRPr lang="en-US" altLang="zh-CN" sz="1800" b="1" kern="100" dirty="0" smtClean="0">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kern="100" dirty="0" smtClean="0">
                <a:solidFill>
                  <a:srgbClr val="000000"/>
                </a:solidFill>
                <a:latin typeface="Times New Roman" pitchFamily="18" charset="0"/>
                <a:ea typeface="楷体" pitchFamily="49" charset="-122"/>
                <a:cs typeface="Times New Roman" pitchFamily="18" charset="0"/>
              </a:rPr>
              <a:t>[</a:t>
            </a:r>
            <a:r>
              <a:rPr lang="en-US" altLang="zh-CN" sz="1800" b="1" kern="100" dirty="0">
                <a:solidFill>
                  <a:srgbClr val="000000"/>
                </a:solidFill>
                <a:latin typeface="Times New Roman" pitchFamily="18" charset="0"/>
                <a:ea typeface="楷体" pitchFamily="49" charset="-122"/>
                <a:cs typeface="Times New Roman" pitchFamily="18" charset="0"/>
              </a:rPr>
              <a:t>X]</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a:t>
            </a:r>
            <a:r>
              <a:rPr lang="en-US" altLang="zh-CN" sz="1800" b="1" kern="100" dirty="0" smtClean="0">
                <a:solidFill>
                  <a:srgbClr val="000000"/>
                </a:solidFill>
                <a:latin typeface="Times New Roman" pitchFamily="18" charset="0"/>
                <a:ea typeface="楷体" pitchFamily="49" charset="-122"/>
                <a:cs typeface="Times New Roman" pitchFamily="18" charset="0"/>
              </a:rPr>
              <a:t>0.1010100</a:t>
            </a:r>
            <a:r>
              <a:rPr lang="zh-CN" altLang="zh-CN" sz="1800" b="1" kern="100" dirty="0" smtClean="0">
                <a:solidFill>
                  <a:srgbClr val="000000"/>
                </a:solidFill>
                <a:latin typeface="Times New Roman" pitchFamily="18" charset="0"/>
                <a:ea typeface="楷体" pitchFamily="49" charset="-122"/>
                <a:cs typeface="Times New Roman" pitchFamily="18" charset="0"/>
              </a:rPr>
              <a:t>； </a:t>
            </a:r>
            <a:r>
              <a:rPr lang="en-US" altLang="zh-CN" sz="1800" b="1" kern="100" dirty="0">
                <a:solidFill>
                  <a:srgbClr val="000000"/>
                </a:solidFill>
                <a:latin typeface="Times New Roman" pitchFamily="18" charset="0"/>
                <a:ea typeface="楷体" pitchFamily="49" charset="-122"/>
                <a:cs typeface="Times New Roman" pitchFamily="18" charset="0"/>
              </a:rPr>
              <a:t>[Y]</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=1.1101000</a:t>
            </a:r>
            <a:r>
              <a:rPr lang="zh-CN" altLang="zh-CN" sz="1800" b="1" kern="100" dirty="0">
                <a:solidFill>
                  <a:srgbClr val="000000"/>
                </a:solidFill>
                <a:latin typeface="Times New Roman" pitchFamily="18" charset="0"/>
                <a:ea typeface="楷体" pitchFamily="49" charset="-122"/>
                <a:cs typeface="Times New Roman" pitchFamily="18" charset="0"/>
              </a:rPr>
              <a:t>； </a:t>
            </a:r>
            <a:r>
              <a:rPr lang="en-US" altLang="zh-CN" sz="1800" b="1" kern="100" dirty="0">
                <a:solidFill>
                  <a:srgbClr val="000000"/>
                </a:solidFill>
                <a:latin typeface="Times New Roman" pitchFamily="18" charset="0"/>
                <a:ea typeface="楷体" pitchFamily="49" charset="-122"/>
                <a:cs typeface="Times New Roman" pitchFamily="18" charset="0"/>
              </a:rPr>
              <a:t>[Z]</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=1.0011001</a:t>
            </a:r>
            <a:endParaRPr lang="zh-CN" altLang="zh-CN" sz="1800" kern="100" dirty="0">
              <a:latin typeface="Times New Roman" pitchFamily="18" charset="0"/>
              <a:ea typeface="楷体" pitchFamily="49" charset="-122"/>
              <a:cs typeface="Times New Roman" pitchFamily="18" charset="0"/>
            </a:endParaRPr>
          </a:p>
          <a:p>
            <a:pPr algn="just">
              <a:lnSpc>
                <a:spcPct val="150000"/>
              </a:lnSpc>
              <a:spcAft>
                <a:spcPts val="0"/>
              </a:spcAft>
            </a:pPr>
            <a:r>
              <a:rPr lang="zh-CN" altLang="en-US" sz="1800" b="1" kern="100" dirty="0" smtClean="0">
                <a:latin typeface="Times New Roman" pitchFamily="18" charset="0"/>
                <a:ea typeface="楷体" pitchFamily="49" charset="-122"/>
                <a:cs typeface="Times New Roman" pitchFamily="18" charset="0"/>
              </a:rPr>
              <a:t>算术</a:t>
            </a:r>
            <a:r>
              <a:rPr lang="zh-CN" altLang="en-US" sz="1800" b="1" kern="100" dirty="0">
                <a:latin typeface="Times New Roman" pitchFamily="18" charset="0"/>
                <a:ea typeface="楷体" pitchFamily="49" charset="-122"/>
                <a:cs typeface="Times New Roman" pitchFamily="18" charset="0"/>
              </a:rPr>
              <a:t>左移，符号位不变，数值部分依次左移，高位移丢，低位补</a:t>
            </a:r>
            <a:r>
              <a:rPr lang="en-US" altLang="zh-CN" sz="1800" b="1" kern="100" dirty="0" smtClean="0">
                <a:latin typeface="Times New Roman" pitchFamily="18" charset="0"/>
                <a:ea typeface="楷体" pitchFamily="49" charset="-122"/>
                <a:cs typeface="Times New Roman" pitchFamily="18" charset="0"/>
              </a:rPr>
              <a:t>0</a:t>
            </a:r>
            <a:r>
              <a:rPr lang="zh-CN" altLang="en-US" sz="1800" b="1" kern="100" dirty="0" smtClean="0">
                <a:latin typeface="Times New Roman" pitchFamily="18" charset="0"/>
                <a:ea typeface="楷体" pitchFamily="49" charset="-122"/>
                <a:cs typeface="Times New Roman" pitchFamily="18" charset="0"/>
              </a:rPr>
              <a:t>：</a:t>
            </a:r>
            <a:endParaRPr lang="en-US" altLang="zh-CN" sz="1800" b="1" kern="100" dirty="0" smtClean="0">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kern="100" dirty="0" smtClean="0">
                <a:solidFill>
                  <a:srgbClr val="000000"/>
                </a:solidFill>
                <a:latin typeface="Times New Roman" pitchFamily="18" charset="0"/>
                <a:ea typeface="楷体" pitchFamily="49" charset="-122"/>
                <a:cs typeface="Times New Roman" pitchFamily="18" charset="0"/>
              </a:rPr>
              <a:t>[</a:t>
            </a:r>
            <a:r>
              <a:rPr lang="en-US" altLang="zh-CN" sz="1800" b="1" kern="100" dirty="0">
                <a:solidFill>
                  <a:srgbClr val="000000"/>
                </a:solidFill>
                <a:latin typeface="Times New Roman" pitchFamily="18" charset="0"/>
                <a:ea typeface="楷体" pitchFamily="49" charset="-122"/>
                <a:cs typeface="Times New Roman" pitchFamily="18" charset="0"/>
              </a:rPr>
              <a:t>2X]</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a:t>
            </a:r>
            <a:r>
              <a:rPr lang="en-US" altLang="zh-CN" sz="1800" b="1" kern="100" dirty="0" smtClean="0">
                <a:solidFill>
                  <a:srgbClr val="000000"/>
                </a:solidFill>
                <a:latin typeface="Times New Roman" pitchFamily="18" charset="0"/>
                <a:ea typeface="楷体" pitchFamily="49" charset="-122"/>
                <a:cs typeface="Times New Roman" pitchFamily="18" charset="0"/>
              </a:rPr>
              <a:t>0.0101000</a:t>
            </a:r>
            <a:r>
              <a:rPr lang="zh-CN" altLang="zh-CN" sz="1800" b="1" kern="100" dirty="0">
                <a:solidFill>
                  <a:srgbClr val="000000"/>
                </a:solidFill>
                <a:latin typeface="Times New Roman" pitchFamily="18" charset="0"/>
                <a:ea typeface="楷体" pitchFamily="49" charset="-122"/>
                <a:cs typeface="Times New Roman" pitchFamily="18" charset="0"/>
              </a:rPr>
              <a:t>；正数左移</a:t>
            </a:r>
            <a:r>
              <a:rPr lang="zh-CN" altLang="zh-CN" sz="1800" b="1" kern="100" dirty="0" smtClean="0">
                <a:solidFill>
                  <a:srgbClr val="000000"/>
                </a:solidFill>
                <a:latin typeface="Times New Roman" pitchFamily="18" charset="0"/>
                <a:ea typeface="楷体" pitchFamily="49" charset="-122"/>
                <a:cs typeface="Times New Roman" pitchFamily="18" charset="0"/>
              </a:rPr>
              <a:t>，</a:t>
            </a:r>
            <a:r>
              <a:rPr lang="zh-CN" altLang="en-US" sz="1800" b="1" kern="100" dirty="0">
                <a:solidFill>
                  <a:srgbClr val="000000"/>
                </a:solidFill>
                <a:ea typeface="楷体" pitchFamily="49" charset="-122"/>
              </a:rPr>
              <a:t>数值部分</a:t>
            </a:r>
            <a:r>
              <a:rPr lang="zh-CN" altLang="zh-CN" sz="1800" b="1" kern="100" dirty="0" smtClean="0">
                <a:solidFill>
                  <a:srgbClr val="000000"/>
                </a:solidFill>
                <a:latin typeface="Times New Roman" pitchFamily="18" charset="0"/>
                <a:ea typeface="楷体" pitchFamily="49" charset="-122"/>
                <a:cs typeface="Times New Roman" pitchFamily="18" charset="0"/>
              </a:rPr>
              <a:t>高位</a:t>
            </a:r>
            <a:r>
              <a:rPr lang="zh-CN" altLang="zh-CN" sz="1800" b="1" kern="100" dirty="0">
                <a:solidFill>
                  <a:srgbClr val="000000"/>
                </a:solidFill>
                <a:latin typeface="Times New Roman" pitchFamily="18" charset="0"/>
                <a:ea typeface="楷体" pitchFamily="49" charset="-122"/>
                <a:cs typeface="Times New Roman" pitchFamily="18" charset="0"/>
              </a:rPr>
              <a:t>丢</a:t>
            </a:r>
            <a:r>
              <a:rPr lang="en-US" altLang="zh-CN" sz="1800" b="1" kern="100" dirty="0">
                <a:solidFill>
                  <a:srgbClr val="000000"/>
                </a:solidFill>
                <a:latin typeface="Times New Roman" pitchFamily="18" charset="0"/>
                <a:ea typeface="楷体" pitchFamily="49" charset="-122"/>
                <a:cs typeface="Times New Roman" pitchFamily="18" charset="0"/>
              </a:rPr>
              <a:t>1</a:t>
            </a:r>
            <a:r>
              <a:rPr lang="zh-CN" altLang="zh-CN" sz="1800" b="1" kern="100" dirty="0">
                <a:solidFill>
                  <a:srgbClr val="000000"/>
                </a:solidFill>
                <a:latin typeface="Times New Roman" pitchFamily="18" charset="0"/>
                <a:ea typeface="楷体" pitchFamily="49" charset="-122"/>
                <a:cs typeface="Times New Roman" pitchFamily="18" charset="0"/>
              </a:rPr>
              <a:t>，结果</a:t>
            </a:r>
            <a:r>
              <a:rPr lang="zh-CN" altLang="zh-CN" sz="1800" b="1" kern="100" dirty="0" smtClean="0">
                <a:solidFill>
                  <a:srgbClr val="000000"/>
                </a:solidFill>
                <a:latin typeface="Times New Roman" pitchFamily="18" charset="0"/>
                <a:ea typeface="楷体" pitchFamily="49" charset="-122"/>
                <a:cs typeface="Times New Roman" pitchFamily="18" charset="0"/>
              </a:rPr>
              <a:t>溢出</a:t>
            </a:r>
            <a:endParaRPr lang="en-US" altLang="zh-CN" sz="1800" b="1" kern="100" dirty="0" smtClean="0">
              <a:solidFill>
                <a:srgbClr val="000000"/>
              </a:solidFill>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kern="100" dirty="0" smtClean="0">
                <a:solidFill>
                  <a:srgbClr val="000000"/>
                </a:solidFill>
                <a:latin typeface="Times New Roman" pitchFamily="18" charset="0"/>
                <a:ea typeface="楷体" pitchFamily="49" charset="-122"/>
                <a:cs typeface="Times New Roman" pitchFamily="18" charset="0"/>
              </a:rPr>
              <a:t>[</a:t>
            </a:r>
            <a:r>
              <a:rPr lang="en-US" altLang="zh-CN" sz="1800" b="1" kern="100" dirty="0">
                <a:solidFill>
                  <a:srgbClr val="000000"/>
                </a:solidFill>
                <a:latin typeface="Times New Roman" pitchFamily="18" charset="0"/>
                <a:ea typeface="楷体" pitchFamily="49" charset="-122"/>
                <a:cs typeface="Times New Roman" pitchFamily="18" charset="0"/>
              </a:rPr>
              <a:t>2Y]</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=1.1010000</a:t>
            </a:r>
            <a:r>
              <a:rPr lang="zh-CN" altLang="zh-CN" sz="1800" b="1" kern="100" dirty="0" smtClean="0">
                <a:solidFill>
                  <a:srgbClr val="000000"/>
                </a:solidFill>
                <a:latin typeface="Times New Roman" pitchFamily="18" charset="0"/>
                <a:ea typeface="楷体" pitchFamily="49" charset="-122"/>
                <a:cs typeface="Times New Roman" pitchFamily="18" charset="0"/>
              </a:rPr>
              <a:t>；</a:t>
            </a:r>
            <a:r>
              <a:rPr lang="zh-CN" altLang="en-US" sz="1800" b="1" kern="100" dirty="0">
                <a:solidFill>
                  <a:srgbClr val="000000"/>
                </a:solidFill>
                <a:latin typeface="Times New Roman" pitchFamily="18" charset="0"/>
                <a:ea typeface="楷体" pitchFamily="49" charset="-122"/>
                <a:cs typeface="Times New Roman" pitchFamily="18" charset="0"/>
              </a:rPr>
              <a:t>负数的补码左移</a:t>
            </a:r>
            <a:r>
              <a:rPr lang="zh-CN" altLang="en-US" sz="1800" b="1" kern="100" dirty="0">
                <a:solidFill>
                  <a:srgbClr val="000000"/>
                </a:solidFill>
                <a:ea typeface="楷体" pitchFamily="49" charset="-122"/>
              </a:rPr>
              <a:t>，数值部分高位</a:t>
            </a:r>
            <a:r>
              <a:rPr lang="zh-CN" altLang="en-US" sz="1800" b="1" kern="100" dirty="0" smtClean="0">
                <a:solidFill>
                  <a:srgbClr val="000000"/>
                </a:solidFill>
                <a:latin typeface="Times New Roman" pitchFamily="18" charset="0"/>
                <a:ea typeface="楷体" pitchFamily="49" charset="-122"/>
                <a:cs typeface="Times New Roman" pitchFamily="18" charset="0"/>
              </a:rPr>
              <a:t>丢</a:t>
            </a:r>
            <a:r>
              <a:rPr lang="en-US" altLang="zh-CN" sz="1800" b="1" kern="100" dirty="0" smtClean="0">
                <a:solidFill>
                  <a:srgbClr val="000000"/>
                </a:solidFill>
                <a:latin typeface="Times New Roman" pitchFamily="18" charset="0"/>
                <a:ea typeface="楷体" pitchFamily="49" charset="-122"/>
                <a:cs typeface="Times New Roman" pitchFamily="18" charset="0"/>
              </a:rPr>
              <a:t>1</a:t>
            </a:r>
            <a:r>
              <a:rPr lang="zh-CN" altLang="en-US" sz="1800" b="1" kern="100" dirty="0" smtClean="0">
                <a:solidFill>
                  <a:srgbClr val="000000"/>
                </a:solidFill>
                <a:latin typeface="Times New Roman" pitchFamily="18" charset="0"/>
                <a:ea typeface="楷体" pitchFamily="49" charset="-122"/>
                <a:cs typeface="Times New Roman" pitchFamily="18" charset="0"/>
              </a:rPr>
              <a:t>，结果</a:t>
            </a:r>
            <a:r>
              <a:rPr lang="zh-CN" altLang="zh-CN" sz="1800" b="1" kern="100" dirty="0" smtClean="0">
                <a:solidFill>
                  <a:srgbClr val="000000"/>
                </a:solidFill>
                <a:latin typeface="Times New Roman" pitchFamily="18" charset="0"/>
                <a:ea typeface="楷体" pitchFamily="49" charset="-122"/>
                <a:cs typeface="Times New Roman" pitchFamily="18" charset="0"/>
              </a:rPr>
              <a:t>正确</a:t>
            </a:r>
            <a:endParaRPr lang="en-US" altLang="zh-CN" sz="1800" b="1" kern="100" dirty="0" smtClean="0">
              <a:solidFill>
                <a:srgbClr val="000000"/>
              </a:solidFill>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kern="100" dirty="0" smtClean="0">
                <a:solidFill>
                  <a:srgbClr val="000000"/>
                </a:solidFill>
                <a:latin typeface="Times New Roman" pitchFamily="18" charset="0"/>
                <a:ea typeface="楷体" pitchFamily="49" charset="-122"/>
                <a:cs typeface="Times New Roman" pitchFamily="18" charset="0"/>
              </a:rPr>
              <a:t>[</a:t>
            </a:r>
            <a:r>
              <a:rPr lang="en-US" altLang="zh-CN" sz="1800" b="1" kern="100" dirty="0">
                <a:solidFill>
                  <a:srgbClr val="000000"/>
                </a:solidFill>
                <a:latin typeface="Times New Roman" pitchFamily="18" charset="0"/>
                <a:ea typeface="楷体" pitchFamily="49" charset="-122"/>
                <a:cs typeface="Times New Roman" pitchFamily="18" charset="0"/>
              </a:rPr>
              <a:t>2Z]</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=1.0110010</a:t>
            </a:r>
            <a:r>
              <a:rPr lang="zh-CN" altLang="zh-CN" sz="1800" b="1" kern="100" dirty="0">
                <a:solidFill>
                  <a:srgbClr val="000000"/>
                </a:solidFill>
                <a:latin typeface="Times New Roman" pitchFamily="18" charset="0"/>
                <a:ea typeface="楷体" pitchFamily="49" charset="-122"/>
                <a:cs typeface="Times New Roman" pitchFamily="18" charset="0"/>
              </a:rPr>
              <a:t>；负数的补码左移</a:t>
            </a:r>
            <a:r>
              <a:rPr lang="zh-CN" altLang="zh-CN" sz="1800" b="1" kern="100" dirty="0" smtClean="0">
                <a:solidFill>
                  <a:srgbClr val="000000"/>
                </a:solidFill>
                <a:latin typeface="Times New Roman" pitchFamily="18" charset="0"/>
                <a:ea typeface="楷体" pitchFamily="49" charset="-122"/>
                <a:cs typeface="Times New Roman" pitchFamily="18" charset="0"/>
              </a:rPr>
              <a:t>，</a:t>
            </a:r>
            <a:r>
              <a:rPr lang="zh-CN" altLang="en-US" sz="1800" b="1" kern="100" dirty="0">
                <a:solidFill>
                  <a:srgbClr val="000000"/>
                </a:solidFill>
                <a:ea typeface="楷体" pitchFamily="49" charset="-122"/>
              </a:rPr>
              <a:t>数值部分</a:t>
            </a:r>
            <a:r>
              <a:rPr lang="zh-CN" altLang="zh-CN" sz="1800" b="1" kern="100" dirty="0" smtClean="0">
                <a:solidFill>
                  <a:srgbClr val="000000"/>
                </a:solidFill>
                <a:latin typeface="Times New Roman" pitchFamily="18" charset="0"/>
                <a:ea typeface="楷体" pitchFamily="49" charset="-122"/>
                <a:cs typeface="Times New Roman" pitchFamily="18" charset="0"/>
              </a:rPr>
              <a:t>高位</a:t>
            </a:r>
            <a:r>
              <a:rPr lang="zh-CN" altLang="zh-CN" sz="1800" b="1" kern="100" dirty="0">
                <a:solidFill>
                  <a:srgbClr val="000000"/>
                </a:solidFill>
                <a:latin typeface="Times New Roman" pitchFamily="18" charset="0"/>
                <a:ea typeface="楷体" pitchFamily="49" charset="-122"/>
                <a:cs typeface="Times New Roman" pitchFamily="18" charset="0"/>
              </a:rPr>
              <a:t>丢</a:t>
            </a:r>
            <a:r>
              <a:rPr lang="en-US" altLang="zh-CN" sz="1800" b="1" kern="100" dirty="0">
                <a:solidFill>
                  <a:srgbClr val="000000"/>
                </a:solidFill>
                <a:latin typeface="Times New Roman" pitchFamily="18" charset="0"/>
                <a:ea typeface="楷体" pitchFamily="49" charset="-122"/>
                <a:cs typeface="Times New Roman" pitchFamily="18" charset="0"/>
              </a:rPr>
              <a:t>0</a:t>
            </a:r>
            <a:r>
              <a:rPr lang="zh-CN" altLang="zh-CN" sz="1800" b="1" kern="100" dirty="0">
                <a:solidFill>
                  <a:srgbClr val="000000"/>
                </a:solidFill>
                <a:latin typeface="Times New Roman" pitchFamily="18" charset="0"/>
                <a:ea typeface="楷体" pitchFamily="49" charset="-122"/>
                <a:cs typeface="Times New Roman" pitchFamily="18" charset="0"/>
              </a:rPr>
              <a:t>，结果</a:t>
            </a:r>
            <a:r>
              <a:rPr lang="zh-CN" altLang="zh-CN" sz="1800" b="1" kern="100" dirty="0" smtClean="0">
                <a:solidFill>
                  <a:srgbClr val="000000"/>
                </a:solidFill>
                <a:latin typeface="Times New Roman" pitchFamily="18" charset="0"/>
                <a:ea typeface="楷体" pitchFamily="49" charset="-122"/>
                <a:cs typeface="Times New Roman" pitchFamily="18" charset="0"/>
              </a:rPr>
              <a:t>溢出</a:t>
            </a:r>
            <a:endParaRPr lang="zh-CN" altLang="zh-CN" sz="1800" kern="100" dirty="0">
              <a:latin typeface="Times New Roman" pitchFamily="18" charset="0"/>
              <a:ea typeface="楷体" pitchFamily="49" charset="-122"/>
              <a:cs typeface="Times New Roman" pitchFamily="18" charset="0"/>
            </a:endParaRPr>
          </a:p>
          <a:p>
            <a:pPr algn="just">
              <a:lnSpc>
                <a:spcPct val="150000"/>
              </a:lnSpc>
              <a:spcAft>
                <a:spcPts val="0"/>
              </a:spcAft>
            </a:pPr>
            <a:r>
              <a:rPr lang="zh-CN" altLang="en-US" sz="1800" b="1" kern="100" dirty="0" smtClean="0">
                <a:latin typeface="Times New Roman" pitchFamily="18" charset="0"/>
                <a:ea typeface="楷体" pitchFamily="49" charset="-122"/>
                <a:cs typeface="Times New Roman" pitchFamily="18" charset="0"/>
              </a:rPr>
              <a:t>算术</a:t>
            </a:r>
            <a:r>
              <a:rPr lang="zh-CN" altLang="en-US" sz="1800" b="1" kern="100" dirty="0">
                <a:latin typeface="Times New Roman" pitchFamily="18" charset="0"/>
                <a:ea typeface="楷体" pitchFamily="49" charset="-122"/>
                <a:cs typeface="Times New Roman" pitchFamily="18" charset="0"/>
              </a:rPr>
              <a:t>右移，符号位不变，数值部分依次左移，低位移丢，高位补符号位</a:t>
            </a:r>
            <a:r>
              <a:rPr lang="zh-CN" altLang="en-US" sz="1800" b="1" kern="100" dirty="0" smtClean="0">
                <a:latin typeface="Times New Roman" pitchFamily="18" charset="0"/>
                <a:ea typeface="楷体" pitchFamily="49" charset="-122"/>
                <a:cs typeface="Times New Roman" pitchFamily="18" charset="0"/>
              </a:rPr>
              <a:t>：</a:t>
            </a:r>
            <a:endParaRPr lang="en-US" altLang="zh-CN" sz="1800" b="1" kern="100" dirty="0" smtClean="0">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kern="100" dirty="0" smtClean="0">
                <a:solidFill>
                  <a:srgbClr val="000000"/>
                </a:solidFill>
                <a:latin typeface="Times New Roman" pitchFamily="18" charset="0"/>
                <a:ea typeface="楷体" pitchFamily="49" charset="-122"/>
                <a:cs typeface="Times New Roman" pitchFamily="18" charset="0"/>
              </a:rPr>
              <a:t>[</a:t>
            </a:r>
            <a:r>
              <a:rPr lang="en-US" altLang="zh-CN" sz="1800" b="1" kern="100" dirty="0">
                <a:solidFill>
                  <a:srgbClr val="000000"/>
                </a:solidFill>
                <a:latin typeface="Times New Roman" pitchFamily="18" charset="0"/>
                <a:ea typeface="楷体" pitchFamily="49" charset="-122"/>
                <a:cs typeface="Times New Roman" pitchFamily="18" charset="0"/>
              </a:rPr>
              <a:t>X/2]</a:t>
            </a:r>
            <a:r>
              <a:rPr lang="zh-CN" altLang="zh-CN" sz="1800" b="1" kern="100" baseline="-25000" dirty="0">
                <a:solidFill>
                  <a:srgbClr val="000000"/>
                </a:solidFill>
                <a:latin typeface="Times New Roman" pitchFamily="18" charset="0"/>
                <a:ea typeface="楷体" pitchFamily="49" charset="-122"/>
                <a:cs typeface="Times New Roman" pitchFamily="18" charset="0"/>
              </a:rPr>
              <a:t>补</a:t>
            </a:r>
            <a:r>
              <a:rPr lang="en-US" altLang="zh-CN" sz="1800" b="1" kern="100" dirty="0">
                <a:solidFill>
                  <a:srgbClr val="000000"/>
                </a:solidFill>
                <a:latin typeface="Times New Roman" pitchFamily="18" charset="0"/>
                <a:ea typeface="楷体" pitchFamily="49" charset="-122"/>
                <a:cs typeface="Times New Roman" pitchFamily="18" charset="0"/>
              </a:rPr>
              <a:t>=0.0101010</a:t>
            </a:r>
            <a:r>
              <a:rPr lang="zh-CN" altLang="zh-CN" sz="1800" b="1" kern="100" dirty="0" smtClean="0">
                <a:solidFill>
                  <a:srgbClr val="000000"/>
                </a:solidFill>
                <a:latin typeface="Times New Roman" pitchFamily="18" charset="0"/>
                <a:ea typeface="楷体" pitchFamily="49" charset="-122"/>
                <a:cs typeface="Times New Roman" pitchFamily="18" charset="0"/>
              </a:rPr>
              <a:t>；</a:t>
            </a:r>
            <a:r>
              <a:rPr lang="zh-CN" altLang="en-US" sz="1800" b="1" kern="100" dirty="0" smtClean="0">
                <a:solidFill>
                  <a:srgbClr val="000000"/>
                </a:solidFill>
                <a:latin typeface="Times New Roman" pitchFamily="18" charset="0"/>
                <a:ea typeface="楷体" pitchFamily="49" charset="-122"/>
                <a:cs typeface="Times New Roman" pitchFamily="18" charset="0"/>
              </a:rPr>
              <a:t>正数</a:t>
            </a:r>
            <a:r>
              <a:rPr lang="zh-CN" altLang="en-US" sz="1800" b="1" kern="100" dirty="0">
                <a:solidFill>
                  <a:srgbClr val="000000"/>
                </a:solidFill>
                <a:latin typeface="Times New Roman" pitchFamily="18" charset="0"/>
                <a:ea typeface="楷体" pitchFamily="49" charset="-122"/>
                <a:cs typeface="Times New Roman" pitchFamily="18" charset="0"/>
              </a:rPr>
              <a:t>右移</a:t>
            </a:r>
            <a:r>
              <a:rPr lang="zh-CN" altLang="en-US" sz="1800" b="1" kern="100" dirty="0">
                <a:solidFill>
                  <a:srgbClr val="000000"/>
                </a:solidFill>
                <a:ea typeface="楷体" pitchFamily="49" charset="-122"/>
              </a:rPr>
              <a:t>，数值部分低位</a:t>
            </a:r>
            <a:r>
              <a:rPr lang="zh-CN" altLang="en-US" sz="1800" b="1" kern="100" dirty="0" smtClean="0">
                <a:solidFill>
                  <a:srgbClr val="000000"/>
                </a:solidFill>
                <a:latin typeface="Times New Roman" pitchFamily="18" charset="0"/>
                <a:ea typeface="楷体" pitchFamily="49" charset="-122"/>
                <a:cs typeface="Times New Roman" pitchFamily="18" charset="0"/>
              </a:rPr>
              <a:t>丢</a:t>
            </a:r>
            <a:r>
              <a:rPr lang="en-US" altLang="zh-CN" sz="1800" b="1" kern="100" dirty="0" smtClean="0">
                <a:solidFill>
                  <a:srgbClr val="000000"/>
                </a:solidFill>
                <a:latin typeface="Times New Roman" pitchFamily="18" charset="0"/>
                <a:ea typeface="楷体" pitchFamily="49" charset="-122"/>
                <a:cs typeface="Times New Roman" pitchFamily="18" charset="0"/>
              </a:rPr>
              <a:t>0</a:t>
            </a:r>
            <a:r>
              <a:rPr lang="zh-CN" altLang="en-US" sz="1800" b="1" kern="100" dirty="0" smtClean="0">
                <a:solidFill>
                  <a:srgbClr val="000000"/>
                </a:solidFill>
                <a:latin typeface="Times New Roman" pitchFamily="18" charset="0"/>
                <a:ea typeface="楷体" pitchFamily="49" charset="-122"/>
                <a:cs typeface="Times New Roman" pitchFamily="18" charset="0"/>
              </a:rPr>
              <a:t>，</a:t>
            </a:r>
            <a:r>
              <a:rPr lang="zh-CN" altLang="en-US" sz="1800" b="1" kern="100" dirty="0">
                <a:solidFill>
                  <a:srgbClr val="000000"/>
                </a:solidFill>
                <a:latin typeface="Times New Roman" pitchFamily="18" charset="0"/>
                <a:ea typeface="楷体" pitchFamily="49" charset="-122"/>
                <a:cs typeface="Times New Roman" pitchFamily="18" charset="0"/>
              </a:rPr>
              <a:t>结果</a:t>
            </a:r>
            <a:r>
              <a:rPr lang="zh-CN" altLang="en-US" sz="1800" b="1" kern="100" dirty="0" smtClean="0">
                <a:solidFill>
                  <a:srgbClr val="000000"/>
                </a:solidFill>
                <a:latin typeface="Times New Roman" pitchFamily="18" charset="0"/>
                <a:ea typeface="楷体" pitchFamily="49" charset="-122"/>
                <a:cs typeface="Times New Roman" pitchFamily="18" charset="0"/>
              </a:rPr>
              <a:t>正确</a:t>
            </a:r>
            <a:endParaRPr lang="en-US" altLang="zh-CN" sz="1800" b="1" kern="100" dirty="0" smtClean="0">
              <a:solidFill>
                <a:srgbClr val="000000"/>
              </a:solidFill>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dirty="0" smtClean="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Y/2]</a:t>
            </a:r>
            <a:r>
              <a:rPr lang="zh-CN" altLang="zh-CN" sz="1800" b="1" baseline="-25000" dirty="0">
                <a:latin typeface="Times New Roman" pitchFamily="18" charset="0"/>
                <a:ea typeface="楷体" pitchFamily="49" charset="-122"/>
                <a:cs typeface="Times New Roman" pitchFamily="18" charset="0"/>
              </a:rPr>
              <a:t>补</a:t>
            </a:r>
            <a:r>
              <a:rPr lang="en-US" altLang="zh-CN" sz="1800" b="1" dirty="0">
                <a:latin typeface="Times New Roman" pitchFamily="18" charset="0"/>
                <a:ea typeface="楷体" pitchFamily="49" charset="-122"/>
                <a:cs typeface="Times New Roman" pitchFamily="18" charset="0"/>
              </a:rPr>
              <a:t>=1.1110100</a:t>
            </a:r>
            <a:r>
              <a:rPr lang="zh-CN" altLang="zh-CN" sz="1800" b="1" dirty="0" smtClean="0">
                <a:latin typeface="Times New Roman" pitchFamily="18" charset="0"/>
                <a:ea typeface="楷体" pitchFamily="49" charset="-122"/>
                <a:cs typeface="Times New Roman" pitchFamily="18" charset="0"/>
              </a:rPr>
              <a:t>；</a:t>
            </a:r>
            <a:r>
              <a:rPr lang="zh-CN" altLang="en-US" sz="1800" b="1" dirty="0" smtClean="0">
                <a:latin typeface="Times New Roman" pitchFamily="18" charset="0"/>
                <a:ea typeface="楷体" pitchFamily="49" charset="-122"/>
                <a:cs typeface="Times New Roman" pitchFamily="18" charset="0"/>
              </a:rPr>
              <a:t>负数</a:t>
            </a:r>
            <a:r>
              <a:rPr lang="zh-CN" altLang="en-US" sz="1800" b="1" dirty="0">
                <a:latin typeface="Times New Roman" pitchFamily="18" charset="0"/>
                <a:ea typeface="楷体" pitchFamily="49" charset="-122"/>
                <a:cs typeface="Times New Roman" pitchFamily="18" charset="0"/>
              </a:rPr>
              <a:t>的</a:t>
            </a:r>
            <a:r>
              <a:rPr lang="zh-CN" altLang="en-US" sz="1800" b="1" dirty="0" smtClean="0">
                <a:latin typeface="Times New Roman" pitchFamily="18" charset="0"/>
                <a:ea typeface="楷体" pitchFamily="49" charset="-122"/>
                <a:cs typeface="Times New Roman" pitchFamily="18" charset="0"/>
              </a:rPr>
              <a:t>补码右移</a:t>
            </a:r>
            <a:r>
              <a:rPr lang="zh-CN" altLang="en-US" sz="1800" b="1" dirty="0">
                <a:ea typeface="楷体" pitchFamily="49" charset="-122"/>
              </a:rPr>
              <a:t>，数值部分低位</a:t>
            </a:r>
            <a:r>
              <a:rPr lang="zh-CN" altLang="en-US" sz="1800" b="1" dirty="0">
                <a:latin typeface="Times New Roman" pitchFamily="18" charset="0"/>
                <a:ea typeface="楷体" pitchFamily="49" charset="-122"/>
                <a:cs typeface="Times New Roman" pitchFamily="18" charset="0"/>
              </a:rPr>
              <a:t>丢</a:t>
            </a:r>
            <a:r>
              <a:rPr lang="en-US" altLang="zh-CN" sz="1800" b="1" dirty="0">
                <a:latin typeface="Times New Roman" pitchFamily="18" charset="0"/>
                <a:ea typeface="楷体" pitchFamily="49" charset="-122"/>
                <a:cs typeface="Times New Roman" pitchFamily="18" charset="0"/>
              </a:rPr>
              <a:t>0</a:t>
            </a:r>
            <a:r>
              <a:rPr lang="zh-CN" altLang="en-US" sz="1800" b="1" dirty="0">
                <a:latin typeface="Times New Roman" pitchFamily="18" charset="0"/>
                <a:ea typeface="楷体" pitchFamily="49" charset="-122"/>
                <a:cs typeface="Times New Roman" pitchFamily="18" charset="0"/>
              </a:rPr>
              <a:t>，结果</a:t>
            </a:r>
            <a:r>
              <a:rPr lang="zh-CN" altLang="en-US" sz="1800" b="1" dirty="0" smtClean="0">
                <a:latin typeface="Times New Roman" pitchFamily="18" charset="0"/>
                <a:ea typeface="楷体" pitchFamily="49" charset="-122"/>
                <a:cs typeface="Times New Roman" pitchFamily="18" charset="0"/>
              </a:rPr>
              <a:t>正确</a:t>
            </a:r>
            <a:endParaRPr lang="en-US" altLang="zh-CN" sz="1800" b="1" dirty="0" smtClean="0">
              <a:latin typeface="Times New Roman" pitchFamily="18" charset="0"/>
              <a:ea typeface="楷体" pitchFamily="49" charset="-122"/>
              <a:cs typeface="Times New Roman" pitchFamily="18" charset="0"/>
            </a:endParaRPr>
          </a:p>
          <a:p>
            <a:pPr lvl="1" algn="just">
              <a:lnSpc>
                <a:spcPct val="150000"/>
              </a:lnSpc>
              <a:spcAft>
                <a:spcPts val="0"/>
              </a:spcAft>
            </a:pPr>
            <a:r>
              <a:rPr lang="en-US" altLang="zh-CN" sz="1800" b="1" dirty="0" smtClean="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Z/2]</a:t>
            </a:r>
            <a:r>
              <a:rPr lang="zh-CN" altLang="zh-CN" sz="1800" b="1" baseline="-25000" dirty="0">
                <a:latin typeface="Times New Roman" pitchFamily="18" charset="0"/>
                <a:ea typeface="楷体" pitchFamily="49" charset="-122"/>
                <a:cs typeface="Times New Roman" pitchFamily="18" charset="0"/>
              </a:rPr>
              <a:t>补</a:t>
            </a:r>
            <a:r>
              <a:rPr lang="en-US" altLang="zh-CN" sz="1800" b="1" dirty="0">
                <a:latin typeface="Times New Roman" pitchFamily="18" charset="0"/>
                <a:ea typeface="楷体" pitchFamily="49" charset="-122"/>
                <a:cs typeface="Times New Roman" pitchFamily="18" charset="0"/>
              </a:rPr>
              <a:t>=1.1001100</a:t>
            </a:r>
            <a:r>
              <a:rPr lang="zh-CN" altLang="zh-CN" sz="1800" b="1" dirty="0">
                <a:latin typeface="Times New Roman" pitchFamily="18" charset="0"/>
                <a:ea typeface="楷体" pitchFamily="49" charset="-122"/>
                <a:cs typeface="Times New Roman" pitchFamily="18" charset="0"/>
              </a:rPr>
              <a:t>；负数的补码右移</a:t>
            </a:r>
            <a:r>
              <a:rPr lang="zh-CN" altLang="zh-CN" sz="1800" b="1" dirty="0" smtClean="0">
                <a:latin typeface="Times New Roman" pitchFamily="18" charset="0"/>
                <a:ea typeface="楷体" pitchFamily="49" charset="-122"/>
                <a:cs typeface="Times New Roman" pitchFamily="18" charset="0"/>
              </a:rPr>
              <a:t>，</a:t>
            </a:r>
            <a:r>
              <a:rPr lang="zh-CN" altLang="en-US" sz="1800" b="1" dirty="0">
                <a:ea typeface="楷体" pitchFamily="49" charset="-122"/>
              </a:rPr>
              <a:t>数值部分</a:t>
            </a:r>
            <a:r>
              <a:rPr lang="zh-CN" altLang="zh-CN" sz="1800" b="1" dirty="0" smtClean="0">
                <a:latin typeface="Times New Roman" pitchFamily="18" charset="0"/>
                <a:ea typeface="楷体" pitchFamily="49" charset="-122"/>
                <a:cs typeface="Times New Roman" pitchFamily="18" charset="0"/>
              </a:rPr>
              <a:t>低位</a:t>
            </a:r>
            <a:r>
              <a:rPr lang="zh-CN" altLang="zh-CN" sz="1800" b="1" dirty="0">
                <a:latin typeface="Times New Roman" pitchFamily="18" charset="0"/>
                <a:ea typeface="楷体" pitchFamily="49" charset="-122"/>
                <a:cs typeface="Times New Roman" pitchFamily="18" charset="0"/>
              </a:rPr>
              <a:t>丢</a:t>
            </a:r>
            <a:r>
              <a:rPr lang="en-US" altLang="zh-CN" sz="1800" b="1" dirty="0">
                <a:latin typeface="Times New Roman" pitchFamily="18" charset="0"/>
                <a:ea typeface="楷体" pitchFamily="49" charset="-122"/>
                <a:cs typeface="Times New Roman" pitchFamily="18" charset="0"/>
              </a:rPr>
              <a:t>1</a:t>
            </a:r>
            <a:r>
              <a:rPr lang="zh-CN" altLang="zh-CN" sz="1800" b="1" dirty="0" smtClean="0">
                <a:latin typeface="Times New Roman" pitchFamily="18" charset="0"/>
                <a:ea typeface="楷体" pitchFamily="49" charset="-122"/>
                <a:cs typeface="Times New Roman" pitchFamily="18" charset="0"/>
              </a:rPr>
              <a:t>，影响</a:t>
            </a:r>
            <a:r>
              <a:rPr lang="zh-CN" altLang="zh-CN" sz="1800" b="1" dirty="0">
                <a:latin typeface="Times New Roman" pitchFamily="18" charset="0"/>
                <a:ea typeface="楷体" pitchFamily="49" charset="-122"/>
                <a:cs typeface="Times New Roman" pitchFamily="18" charset="0"/>
              </a:rPr>
              <a:t>精度</a:t>
            </a:r>
            <a:endParaRPr lang="zh-CN" altLang="zh-CN" sz="1800" dirty="0">
              <a:latin typeface="Times New Roman" pitchFamily="18" charset="0"/>
              <a:ea typeface="楷体" pitchFamily="49" charset="-122"/>
              <a:cs typeface="Times New Roman" pitchFamily="18" charset="0"/>
            </a:endParaRPr>
          </a:p>
          <a:p>
            <a:pPr indent="153035" algn="just">
              <a:lnSpc>
                <a:spcPct val="150000"/>
              </a:lnSpc>
              <a:spcAft>
                <a:spcPts val="0"/>
              </a:spcAft>
            </a:pPr>
            <a:endParaRPr lang="zh-CN" altLang="zh-CN" sz="1600" kern="100" dirty="0">
              <a:latin typeface="楷体" pitchFamily="49" charset="-122"/>
              <a:ea typeface="楷体" pitchFamily="49" charset="-122"/>
              <a:cs typeface="Times New Roman"/>
            </a:endParaRPr>
          </a:p>
          <a:p>
            <a:pPr eaLnBrk="1" hangingPunct="1">
              <a:lnSpc>
                <a:spcPct val="125000"/>
              </a:lnSpc>
              <a:defRPr/>
            </a:pP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p:spTree>
    <p:extLst>
      <p:ext uri="{BB962C8B-B14F-4D97-AF65-F5344CB8AC3E}">
        <p14:creationId xmlns:p14="http://schemas.microsoft.com/office/powerpoint/2010/main" val="3536030636"/>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47</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p:sp>
        <p:nvSpPr>
          <p:cNvPr id="21508" name="Rectangle 3"/>
          <p:cNvSpPr>
            <a:spLocks noGrp="1" noChangeArrowheads="1"/>
          </p:cNvSpPr>
          <p:nvPr>
            <p:ph type="body" idx="1"/>
          </p:nvPr>
        </p:nvSpPr>
        <p:spPr/>
        <p:txBody>
          <a:bodyPr/>
          <a:lstStyle/>
          <a:p>
            <a:pPr eaLnBrk="1" hangingPunct="1">
              <a:lnSpc>
                <a:spcPct val="125000"/>
              </a:lnSpc>
              <a:defRPr/>
            </a:pPr>
            <a:r>
              <a:rPr lang="zh-CN" altLang="en-US" sz="1800" b="1" dirty="0" smtClean="0">
                <a:latin typeface="Times New Roman" pitchFamily="18" charset="0"/>
                <a:ea typeface="楷体" pitchFamily="49" charset="-122"/>
                <a:cs typeface="Times New Roman" pitchFamily="18" charset="0"/>
              </a:rPr>
              <a:t>已知</a:t>
            </a:r>
            <a:r>
              <a:rPr lang="zh-CN" altLang="en-US" sz="1800" b="1" dirty="0">
                <a:latin typeface="Times New Roman" pitchFamily="18" charset="0"/>
                <a:ea typeface="楷体" pitchFamily="49" charset="-122"/>
                <a:cs typeface="Times New Roman" pitchFamily="18" charset="0"/>
              </a:rPr>
              <a:t>某机器的浮点数格式如下</a:t>
            </a:r>
            <a:r>
              <a:rPr lang="zh-CN" altLang="en-US" sz="1800" b="1" dirty="0" smtClean="0">
                <a:latin typeface="Times New Roman" pitchFamily="18" charset="0"/>
                <a:ea typeface="楷体" pitchFamily="49" charset="-122"/>
                <a:cs typeface="Times New Roman" pitchFamily="18" charset="0"/>
              </a:rPr>
              <a:t>：（浮点数</a:t>
            </a:r>
            <a:r>
              <a:rPr lang="zh-CN" altLang="en-US" sz="1800" b="1" dirty="0">
                <a:latin typeface="Times New Roman" pitchFamily="18" charset="0"/>
                <a:ea typeface="楷体" pitchFamily="49" charset="-122"/>
                <a:cs typeface="Times New Roman" pitchFamily="18" charset="0"/>
              </a:rPr>
              <a:t>的尾数和阶码均用补码表示</a:t>
            </a:r>
            <a:r>
              <a:rPr lang="zh-CN" altLang="en-US" sz="1800" b="1" dirty="0" smtClean="0">
                <a:latin typeface="Times New Roman" pitchFamily="18" charset="0"/>
                <a:ea typeface="楷体" pitchFamily="49" charset="-122"/>
                <a:cs typeface="Times New Roman" pitchFamily="18" charset="0"/>
              </a:rPr>
              <a:t>）</a:t>
            </a:r>
            <a:endParaRPr lang="en-US" altLang="zh-CN" sz="1800" b="1" dirty="0" smtClean="0">
              <a:latin typeface="Times New Roman" pitchFamily="18" charset="0"/>
              <a:ea typeface="楷体" pitchFamily="49" charset="-122"/>
              <a:cs typeface="Times New Roman" pitchFamily="18" charset="0"/>
            </a:endParaRPr>
          </a:p>
          <a:p>
            <a:pPr eaLnBrk="1" hangingPunct="1">
              <a:lnSpc>
                <a:spcPct val="125000"/>
              </a:lnSpc>
              <a:defRPr/>
            </a:pPr>
            <a:endParaRPr lang="en-US" altLang="zh-CN" sz="1800" b="1" dirty="0" smtClean="0">
              <a:latin typeface="Times New Roman" pitchFamily="18" charset="0"/>
              <a:ea typeface="楷体" pitchFamily="49" charset="-122"/>
              <a:cs typeface="Times New Roman" pitchFamily="18" charset="0"/>
            </a:endParaRPr>
          </a:p>
          <a:p>
            <a:pPr eaLnBrk="1" hangingPunct="1">
              <a:lnSpc>
                <a:spcPct val="125000"/>
              </a:lnSpc>
              <a:defRPr/>
            </a:pPr>
            <a:endParaRPr lang="en-US" altLang="zh-CN" sz="1800" b="1" dirty="0">
              <a:latin typeface="Times New Roman" pitchFamily="18" charset="0"/>
              <a:ea typeface="楷体" pitchFamily="49" charset="-122"/>
              <a:cs typeface="Times New Roman" pitchFamily="18" charset="0"/>
            </a:endParaRPr>
          </a:p>
          <a:p>
            <a:pPr eaLnBrk="1" hangingPunct="1">
              <a:lnSpc>
                <a:spcPct val="125000"/>
              </a:lnSpc>
              <a:defRPr/>
            </a:pPr>
            <a:r>
              <a:rPr lang="zh-CN" altLang="en-US" sz="1800" b="1" dirty="0">
                <a:latin typeface="Times New Roman" pitchFamily="18" charset="0"/>
                <a:ea typeface="楷体" pitchFamily="49" charset="-122"/>
                <a:cs typeface="Times New Roman" pitchFamily="18" charset="0"/>
              </a:rPr>
              <a:t>请写出下列十进制数所对应的机器数形式</a:t>
            </a:r>
            <a:r>
              <a:rPr lang="zh-CN" altLang="en-US" sz="1800" b="1" dirty="0" smtClean="0">
                <a:latin typeface="Times New Roman" pitchFamily="18" charset="0"/>
                <a:ea typeface="楷体" pitchFamily="49" charset="-122"/>
                <a:cs typeface="Times New Roman" pitchFamily="18" charset="0"/>
              </a:rPr>
              <a:t>。</a:t>
            </a:r>
            <a:endParaRPr lang="en-US" altLang="zh-CN" sz="18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en-US" altLang="zh-CN" sz="1800" b="1" dirty="0">
                <a:latin typeface="Times New Roman" pitchFamily="18" charset="0"/>
                <a:ea typeface="楷体" pitchFamily="49" charset="-122"/>
                <a:cs typeface="Times New Roman" pitchFamily="18" charset="0"/>
              </a:rPr>
              <a:t>X = 51/128</a:t>
            </a:r>
            <a:r>
              <a:rPr lang="zh-CN" altLang="zh-CN" sz="1800" b="1" dirty="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Y = -27/1024</a:t>
            </a:r>
            <a:r>
              <a:rPr lang="zh-CN" altLang="zh-CN" sz="1800" b="1" dirty="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Z = </a:t>
            </a:r>
            <a:r>
              <a:rPr lang="en-US" altLang="zh-CN" sz="1800" b="1" dirty="0" smtClean="0">
                <a:latin typeface="Times New Roman" pitchFamily="18" charset="0"/>
                <a:ea typeface="楷体" pitchFamily="49" charset="-122"/>
                <a:cs typeface="Times New Roman" pitchFamily="18" charset="0"/>
              </a:rPr>
              <a:t>7.375</a:t>
            </a:r>
          </a:p>
          <a:p>
            <a:pPr eaLnBrk="1" hangingPunct="1">
              <a:lnSpc>
                <a:spcPct val="125000"/>
              </a:lnSpc>
              <a:defRPr/>
            </a:pPr>
            <a:r>
              <a:rPr lang="zh-CN" altLang="en-US" sz="1800" b="1" dirty="0" smtClean="0">
                <a:latin typeface="Times New Roman" pitchFamily="18" charset="0"/>
                <a:ea typeface="楷体" pitchFamily="49" charset="-122"/>
                <a:cs typeface="Times New Roman" pitchFamily="18" charset="0"/>
              </a:rPr>
              <a:t>解</a:t>
            </a:r>
            <a:r>
              <a:rPr lang="zh-CN" altLang="en-US" sz="1800" b="1" dirty="0">
                <a:latin typeface="Times New Roman" pitchFamily="18" charset="0"/>
                <a:ea typeface="楷体" pitchFamily="49" charset="-122"/>
                <a:cs typeface="Times New Roman" pitchFamily="18" charset="0"/>
              </a:rPr>
              <a:t>：将</a:t>
            </a:r>
            <a:r>
              <a:rPr lang="zh-CN" altLang="en-US" sz="1800" b="1" dirty="0" smtClean="0">
                <a:latin typeface="Times New Roman" pitchFamily="18" charset="0"/>
                <a:ea typeface="楷体" pitchFamily="49" charset="-122"/>
                <a:cs typeface="Times New Roman" pitchFamily="18" charset="0"/>
              </a:rPr>
              <a:t>十进制数化为二进制数：</a:t>
            </a:r>
            <a:endParaRPr lang="en-US" altLang="zh-CN" sz="1800" b="1" dirty="0" smtClean="0">
              <a:latin typeface="Times New Roman" pitchFamily="18" charset="0"/>
              <a:ea typeface="楷体" pitchFamily="49" charset="-122"/>
              <a:cs typeface="Times New Roman" pitchFamily="18" charset="0"/>
            </a:endParaRP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X </a:t>
            </a:r>
            <a:r>
              <a:rPr lang="en-US" altLang="zh-CN" sz="1800" b="1" dirty="0">
                <a:latin typeface="Times New Roman" pitchFamily="18" charset="0"/>
                <a:ea typeface="楷体" pitchFamily="49" charset="-122"/>
                <a:cs typeface="Times New Roman" pitchFamily="18" charset="0"/>
              </a:rPr>
              <a:t>= 51/128 = 0.0110 011 = 0.1100 11</a:t>
            </a:r>
            <a:r>
              <a:rPr lang="en-US" altLang="zh-CN" sz="1800" b="1" dirty="0">
                <a:latin typeface="Times New Roman" pitchFamily="18" charset="0"/>
                <a:ea typeface="楷体" pitchFamily="49" charset="-122"/>
                <a:cs typeface="Times New Roman" pitchFamily="18" charset="0"/>
                <a:sym typeface="Symbol"/>
              </a:rPr>
              <a:t></a:t>
            </a:r>
            <a:r>
              <a:rPr lang="en-US" altLang="zh-CN" sz="1800" b="1" dirty="0" smtClean="0">
                <a:latin typeface="Times New Roman" pitchFamily="18" charset="0"/>
                <a:ea typeface="楷体" pitchFamily="49" charset="-122"/>
                <a:cs typeface="Times New Roman" pitchFamily="18" charset="0"/>
              </a:rPr>
              <a:t>2</a:t>
            </a:r>
            <a:r>
              <a:rPr lang="en-US" altLang="zh-CN" sz="1800" b="1" baseline="30000" dirty="0" smtClean="0">
                <a:latin typeface="Times New Roman" pitchFamily="18" charset="0"/>
                <a:ea typeface="楷体" pitchFamily="49" charset="-122"/>
                <a:cs typeface="Times New Roman" pitchFamily="18" charset="0"/>
              </a:rPr>
              <a:t>-1</a:t>
            </a: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Y </a:t>
            </a:r>
            <a:r>
              <a:rPr lang="en-US" altLang="zh-CN" sz="1800" b="1" dirty="0">
                <a:latin typeface="Times New Roman" pitchFamily="18" charset="0"/>
                <a:ea typeface="楷体" pitchFamily="49" charset="-122"/>
                <a:cs typeface="Times New Roman" pitchFamily="18" charset="0"/>
              </a:rPr>
              <a:t>= -27/1024 = -0.0000 0110 11 = -0.1101 1</a:t>
            </a:r>
            <a:r>
              <a:rPr lang="en-US" altLang="zh-CN" sz="1800" b="1" dirty="0">
                <a:latin typeface="Times New Roman" pitchFamily="18" charset="0"/>
                <a:ea typeface="楷体" pitchFamily="49" charset="-122"/>
                <a:cs typeface="Times New Roman" pitchFamily="18" charset="0"/>
                <a:sym typeface="Symbol"/>
              </a:rPr>
              <a:t></a:t>
            </a:r>
            <a:r>
              <a:rPr lang="en-US" altLang="zh-CN" sz="1800" b="1" dirty="0" smtClean="0">
                <a:latin typeface="Times New Roman" pitchFamily="18" charset="0"/>
                <a:ea typeface="楷体" pitchFamily="49" charset="-122"/>
                <a:cs typeface="Times New Roman" pitchFamily="18" charset="0"/>
              </a:rPr>
              <a:t>2</a:t>
            </a:r>
            <a:r>
              <a:rPr lang="en-US" altLang="zh-CN" sz="1800" b="1" baseline="30000" dirty="0" smtClean="0">
                <a:latin typeface="Times New Roman" pitchFamily="18" charset="0"/>
                <a:ea typeface="楷体" pitchFamily="49" charset="-122"/>
                <a:cs typeface="Times New Roman" pitchFamily="18" charset="0"/>
              </a:rPr>
              <a:t>-5</a:t>
            </a: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Z </a:t>
            </a:r>
            <a:r>
              <a:rPr lang="en-US" altLang="zh-CN" sz="1800" b="1" dirty="0">
                <a:latin typeface="Times New Roman" pitchFamily="18" charset="0"/>
                <a:ea typeface="楷体" pitchFamily="49" charset="-122"/>
                <a:cs typeface="Times New Roman" pitchFamily="18" charset="0"/>
              </a:rPr>
              <a:t>= 7.375 = 111.011 = 0.1110 11 </a:t>
            </a:r>
            <a:r>
              <a:rPr lang="en-US" altLang="zh-CN" sz="1800" b="1" dirty="0">
                <a:latin typeface="Times New Roman" pitchFamily="18" charset="0"/>
                <a:ea typeface="楷体" pitchFamily="49" charset="-122"/>
                <a:cs typeface="Times New Roman" pitchFamily="18" charset="0"/>
                <a:sym typeface="Symbol"/>
              </a:rPr>
              <a:t></a:t>
            </a:r>
            <a:r>
              <a:rPr lang="en-US" altLang="zh-CN" sz="1800" b="1" dirty="0" smtClean="0">
                <a:latin typeface="Times New Roman" pitchFamily="18" charset="0"/>
                <a:ea typeface="楷体" pitchFamily="49" charset="-122"/>
                <a:cs typeface="Times New Roman" pitchFamily="18" charset="0"/>
              </a:rPr>
              <a:t>2</a:t>
            </a:r>
            <a:r>
              <a:rPr lang="en-US" altLang="zh-CN" sz="1800" b="1" baseline="30000" dirty="0" smtClean="0">
                <a:latin typeface="Times New Roman" pitchFamily="18" charset="0"/>
                <a:ea typeface="楷体" pitchFamily="49" charset="-122"/>
                <a:cs typeface="Times New Roman" pitchFamily="18" charset="0"/>
              </a:rPr>
              <a:t>3</a:t>
            </a:r>
          </a:p>
          <a:p>
            <a:pPr eaLnBrk="1" hangingPunct="1">
              <a:lnSpc>
                <a:spcPct val="125000"/>
              </a:lnSpc>
              <a:defRPr/>
            </a:pPr>
            <a:r>
              <a:rPr lang="zh-CN" altLang="zh-CN" sz="1800" b="1" dirty="0">
                <a:latin typeface="Times New Roman" pitchFamily="18" charset="0"/>
                <a:ea typeface="楷体" pitchFamily="49" charset="-122"/>
                <a:cs typeface="Times New Roman" pitchFamily="18" charset="0"/>
              </a:rPr>
              <a:t>则以上各数的浮点规格化数为</a:t>
            </a:r>
            <a:endParaRPr lang="en-US" altLang="zh-CN" sz="1800" b="1" dirty="0">
              <a:latin typeface="Times New Roman" pitchFamily="18" charset="0"/>
              <a:ea typeface="楷体" pitchFamily="49" charset="-122"/>
              <a:cs typeface="Times New Roman" pitchFamily="18" charset="0"/>
            </a:endParaRP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X]</a:t>
            </a:r>
            <a:r>
              <a:rPr lang="zh-CN" altLang="zh-CN" sz="1800" b="1" baseline="-25000" dirty="0">
                <a:latin typeface="Times New Roman" pitchFamily="18" charset="0"/>
                <a:ea typeface="楷体" pitchFamily="49" charset="-122"/>
                <a:cs typeface="Times New Roman" pitchFamily="18" charset="0"/>
              </a:rPr>
              <a:t>浮</a:t>
            </a:r>
            <a:r>
              <a:rPr lang="en-US" altLang="zh-CN" sz="1800" b="1" dirty="0">
                <a:latin typeface="Times New Roman" pitchFamily="18" charset="0"/>
                <a:ea typeface="楷体" pitchFamily="49" charset="-122"/>
                <a:cs typeface="Times New Roman" pitchFamily="18" charset="0"/>
              </a:rPr>
              <a:t>= 1, 1111</a:t>
            </a:r>
            <a:r>
              <a:rPr lang="zh-CN" altLang="zh-CN" sz="1800" b="1" dirty="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0.1101 1000 </a:t>
            </a:r>
            <a:r>
              <a:rPr lang="en-US" altLang="zh-CN" sz="1800" b="1" dirty="0" smtClean="0">
                <a:latin typeface="Times New Roman" pitchFamily="18" charset="0"/>
                <a:ea typeface="楷体" pitchFamily="49" charset="-122"/>
                <a:cs typeface="Times New Roman" pitchFamily="18" charset="0"/>
              </a:rPr>
              <a:t>00</a:t>
            </a: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[Y</a:t>
            </a:r>
            <a:r>
              <a:rPr lang="en-US" altLang="zh-CN" sz="1800" b="1" dirty="0">
                <a:latin typeface="Times New Roman" pitchFamily="18" charset="0"/>
                <a:ea typeface="楷体" pitchFamily="49" charset="-122"/>
                <a:cs typeface="Times New Roman" pitchFamily="18" charset="0"/>
              </a:rPr>
              <a:t>]</a:t>
            </a:r>
            <a:r>
              <a:rPr lang="zh-CN" altLang="zh-CN" sz="1800" b="1" baseline="-25000" dirty="0">
                <a:latin typeface="Times New Roman" pitchFamily="18" charset="0"/>
                <a:ea typeface="楷体" pitchFamily="49" charset="-122"/>
                <a:cs typeface="Times New Roman" pitchFamily="18" charset="0"/>
              </a:rPr>
              <a:t>浮</a:t>
            </a:r>
            <a:r>
              <a:rPr lang="en-US" altLang="zh-CN" sz="1800" b="1" dirty="0">
                <a:latin typeface="Times New Roman" pitchFamily="18" charset="0"/>
                <a:ea typeface="楷体" pitchFamily="49" charset="-122"/>
                <a:cs typeface="Times New Roman" pitchFamily="18" charset="0"/>
              </a:rPr>
              <a:t>= 1, 1011</a:t>
            </a:r>
            <a:r>
              <a:rPr lang="zh-CN" altLang="zh-CN" sz="1800" b="1" dirty="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1.0010 1000 </a:t>
            </a:r>
            <a:r>
              <a:rPr lang="en-US" altLang="zh-CN" sz="1800" b="1" dirty="0" smtClean="0">
                <a:latin typeface="Times New Roman" pitchFamily="18" charset="0"/>
                <a:ea typeface="楷体" pitchFamily="49" charset="-122"/>
                <a:cs typeface="Times New Roman" pitchFamily="18" charset="0"/>
              </a:rPr>
              <a:t>00</a:t>
            </a:r>
          </a:p>
          <a:p>
            <a:pPr lvl="1" eaLnBrk="1" hangingPunct="1">
              <a:lnSpc>
                <a:spcPct val="125000"/>
              </a:lnSpc>
              <a:defRPr/>
            </a:pPr>
            <a:r>
              <a:rPr lang="en-US" altLang="zh-CN" sz="1800" b="1" dirty="0" smtClean="0">
                <a:latin typeface="Times New Roman" pitchFamily="18" charset="0"/>
                <a:ea typeface="楷体" pitchFamily="49" charset="-122"/>
                <a:cs typeface="Times New Roman" pitchFamily="18" charset="0"/>
              </a:rPr>
              <a:t>[Z</a:t>
            </a:r>
            <a:r>
              <a:rPr lang="en-US" altLang="zh-CN" sz="1800" b="1" dirty="0">
                <a:latin typeface="Times New Roman" pitchFamily="18" charset="0"/>
                <a:ea typeface="楷体" pitchFamily="49" charset="-122"/>
                <a:cs typeface="Times New Roman" pitchFamily="18" charset="0"/>
              </a:rPr>
              <a:t>]</a:t>
            </a:r>
            <a:r>
              <a:rPr lang="zh-CN" altLang="zh-CN" sz="1800" b="1" baseline="-25000" dirty="0">
                <a:latin typeface="Times New Roman" pitchFamily="18" charset="0"/>
                <a:ea typeface="楷体" pitchFamily="49" charset="-122"/>
                <a:cs typeface="Times New Roman" pitchFamily="18" charset="0"/>
              </a:rPr>
              <a:t>浮</a:t>
            </a:r>
            <a:r>
              <a:rPr lang="en-US" altLang="zh-CN" sz="1800" b="1" dirty="0">
                <a:latin typeface="Times New Roman" pitchFamily="18" charset="0"/>
                <a:ea typeface="楷体" pitchFamily="49" charset="-122"/>
                <a:cs typeface="Times New Roman" pitchFamily="18" charset="0"/>
              </a:rPr>
              <a:t>= 0, 0011</a:t>
            </a:r>
            <a:r>
              <a:rPr lang="zh-CN" altLang="zh-CN" sz="1800" b="1" dirty="0">
                <a:latin typeface="Times New Roman" pitchFamily="18" charset="0"/>
                <a:ea typeface="楷体" pitchFamily="49" charset="-122"/>
                <a:cs typeface="Times New Roman" pitchFamily="18" charset="0"/>
              </a:rPr>
              <a:t>；</a:t>
            </a:r>
            <a:r>
              <a:rPr lang="en-US" altLang="zh-CN" sz="1800" b="1" dirty="0">
                <a:latin typeface="Times New Roman" pitchFamily="18" charset="0"/>
                <a:ea typeface="楷体" pitchFamily="49" charset="-122"/>
                <a:cs typeface="Times New Roman" pitchFamily="18" charset="0"/>
              </a:rPr>
              <a:t>0.1110 1100 00</a:t>
            </a:r>
            <a:endParaRPr lang="zh-CN" altLang="zh-CN" sz="1800"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zh-CN" sz="2000" dirty="0"/>
          </a:p>
          <a:p>
            <a:pPr lvl="1" eaLnBrk="1" hangingPunct="1">
              <a:lnSpc>
                <a:spcPct val="125000"/>
              </a:lnSpc>
              <a:defRPr/>
            </a:pP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000" b="1" dirty="0">
              <a:latin typeface="楷体" pitchFamily="49" charset="-122"/>
              <a:ea typeface="楷体" pitchFamily="49" charset="-122"/>
            </a:endParaRPr>
          </a:p>
          <a:p>
            <a:pPr eaLnBrk="1" hangingPunct="1">
              <a:lnSpc>
                <a:spcPct val="120000"/>
              </a:lnSpc>
              <a:defRPr/>
            </a:pPr>
            <a:endParaRPr lang="en-US" altLang="zh-CN" sz="2000" b="1" dirty="0">
              <a:latin typeface="楷体" pitchFamily="49" charset="-122"/>
              <a:ea typeface="楷体" pitchFamily="49" charset="-122"/>
            </a:endParaRPr>
          </a:p>
          <a:p>
            <a:pPr lvl="1" eaLnBrk="1" hangingPunct="1">
              <a:lnSpc>
                <a:spcPct val="120000"/>
              </a:lnSpc>
              <a:defRPr/>
            </a:pPr>
            <a:endParaRPr lang="zh-CN" altLang="en-US" sz="2000" b="1" dirty="0">
              <a:latin typeface="楷体" pitchFamily="49" charset="-122"/>
              <a:ea typeface="楷体" pitchFamily="49" charset="-122"/>
              <a:cs typeface="+mn-cs"/>
            </a:endParaRPr>
          </a:p>
        </p:txBody>
      </p:sp>
      <p:graphicFrame>
        <p:nvGraphicFramePr>
          <p:cNvPr id="4" name="表格 3"/>
          <p:cNvGraphicFramePr>
            <a:graphicFrameLocks noGrp="1"/>
          </p:cNvGraphicFramePr>
          <p:nvPr>
            <p:extLst>
              <p:ext uri="{D42A27DB-BD31-4B8C-83A1-F6EECF244321}">
                <p14:modId xmlns:p14="http://schemas.microsoft.com/office/powerpoint/2010/main" val="1480926684"/>
              </p:ext>
            </p:extLst>
          </p:nvPr>
        </p:nvGraphicFramePr>
        <p:xfrm>
          <a:off x="1331640" y="1916832"/>
          <a:ext cx="6480720" cy="432049"/>
        </p:xfrm>
        <a:graphic>
          <a:graphicData uri="http://schemas.openxmlformats.org/drawingml/2006/table">
            <a:tbl>
              <a:tblPr firstRow="1" firstCol="1" bandRow="1"/>
              <a:tblGrid>
                <a:gridCol w="1036048"/>
                <a:gridCol w="1694213"/>
                <a:gridCol w="950962"/>
                <a:gridCol w="2799497"/>
              </a:tblGrid>
              <a:tr h="432049">
                <a:tc>
                  <a:txBody>
                    <a:bodyPr/>
                    <a:lstStyle/>
                    <a:p>
                      <a:pPr algn="ctr">
                        <a:lnSpc>
                          <a:spcPct val="150000"/>
                        </a:lnSpc>
                        <a:spcAft>
                          <a:spcPts val="0"/>
                        </a:spcAft>
                      </a:pPr>
                      <a:r>
                        <a:rPr lang="zh-CN" sz="1800" b="1" kern="100" dirty="0">
                          <a:effectLst/>
                          <a:latin typeface="Times New Roman"/>
                          <a:ea typeface="宋体"/>
                          <a:cs typeface="Times New Roman"/>
                        </a:rPr>
                        <a:t>阶符</a:t>
                      </a:r>
                      <a:r>
                        <a:rPr lang="en-US" sz="1800" b="1" kern="100" dirty="0">
                          <a:effectLst/>
                          <a:latin typeface="Times New Roman"/>
                          <a:ea typeface="宋体"/>
                          <a:cs typeface="Times New Roman"/>
                        </a:rPr>
                        <a:t>1</a:t>
                      </a:r>
                      <a:r>
                        <a:rPr lang="zh-CN" sz="1800" b="1" kern="100" dirty="0">
                          <a:effectLst/>
                          <a:latin typeface="Times New Roman"/>
                          <a:ea typeface="宋体"/>
                          <a:cs typeface="Times New Roman"/>
                        </a:rPr>
                        <a:t>位</a:t>
                      </a:r>
                      <a:endParaRPr lang="zh-CN" sz="180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effectLst/>
                          <a:latin typeface="Times New Roman"/>
                          <a:ea typeface="宋体"/>
                          <a:cs typeface="Times New Roman"/>
                        </a:rPr>
                        <a:t>阶码</a:t>
                      </a:r>
                      <a:r>
                        <a:rPr lang="en-US" sz="1800" b="1" kern="100" dirty="0">
                          <a:effectLst/>
                          <a:latin typeface="Times New Roman"/>
                          <a:ea typeface="宋体"/>
                          <a:cs typeface="Times New Roman"/>
                        </a:rPr>
                        <a:t>4</a:t>
                      </a:r>
                      <a:r>
                        <a:rPr lang="zh-CN" sz="1800" b="1" kern="100" dirty="0">
                          <a:effectLst/>
                          <a:latin typeface="Times New Roman"/>
                          <a:ea typeface="宋体"/>
                          <a:cs typeface="Times New Roman"/>
                        </a:rPr>
                        <a:t>位</a:t>
                      </a:r>
                      <a:endParaRPr lang="zh-CN" sz="180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effectLst/>
                          <a:latin typeface="Times New Roman"/>
                          <a:ea typeface="宋体"/>
                          <a:cs typeface="Times New Roman"/>
                        </a:rPr>
                        <a:t>数符</a:t>
                      </a:r>
                      <a:r>
                        <a:rPr lang="en-US" sz="1800" b="1" kern="100" dirty="0">
                          <a:effectLst/>
                          <a:latin typeface="Times New Roman"/>
                          <a:ea typeface="宋体"/>
                          <a:cs typeface="Times New Roman"/>
                        </a:rPr>
                        <a:t>1</a:t>
                      </a:r>
                      <a:r>
                        <a:rPr lang="zh-CN" sz="1800" b="1" kern="100" dirty="0">
                          <a:effectLst/>
                          <a:latin typeface="Times New Roman"/>
                          <a:ea typeface="宋体"/>
                          <a:cs typeface="Times New Roman"/>
                        </a:rPr>
                        <a:t>位</a:t>
                      </a:r>
                      <a:endParaRPr lang="zh-CN" sz="180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spcAft>
                          <a:spcPts val="0"/>
                        </a:spcAft>
                      </a:pPr>
                      <a:r>
                        <a:rPr lang="zh-CN" sz="1800" b="1" kern="100" dirty="0">
                          <a:effectLst/>
                          <a:latin typeface="Times New Roman"/>
                          <a:ea typeface="宋体"/>
                          <a:cs typeface="Times New Roman"/>
                        </a:rPr>
                        <a:t>尾数</a:t>
                      </a:r>
                      <a:r>
                        <a:rPr lang="en-US" sz="1800" b="1" kern="100" dirty="0">
                          <a:effectLst/>
                          <a:latin typeface="Times New Roman"/>
                          <a:ea typeface="宋体"/>
                          <a:cs typeface="Times New Roman"/>
                        </a:rPr>
                        <a:t>10</a:t>
                      </a:r>
                      <a:r>
                        <a:rPr lang="zh-CN" sz="1800" b="1" kern="100" dirty="0">
                          <a:effectLst/>
                          <a:latin typeface="Times New Roman"/>
                          <a:ea typeface="宋体"/>
                          <a:cs typeface="Times New Roman"/>
                        </a:rPr>
                        <a:t>位</a:t>
                      </a:r>
                      <a:endParaRPr lang="zh-CN" sz="1800" kern="100" dirty="0">
                        <a:effectLst/>
                        <a:latin typeface="Calibri"/>
                        <a:ea typeface="宋体"/>
                        <a:cs typeface="Times New Roman"/>
                      </a:endParaRPr>
                    </a:p>
                  </a:txBody>
                  <a:tcPr marL="68580" marR="68580" marT="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977556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48</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25000"/>
                  </a:lnSpc>
                  <a:spcBef>
                    <a:spcPts val="600"/>
                  </a:spcBef>
                  <a:spcAft>
                    <a:spcPts val="0"/>
                  </a:spcAft>
                </a:pPr>
                <a:r>
                  <a:rPr lang="zh-CN" altLang="zh-CN" sz="1600" b="1" dirty="0" smtClean="0">
                    <a:latin typeface="Times New Roman" pitchFamily="18" charset="0"/>
                    <a:ea typeface="楷体" panose="02010609060101010101" pitchFamily="49" charset="-122"/>
                    <a:cs typeface="Times New Roman" pitchFamily="18" charset="0"/>
                  </a:rPr>
                  <a:t>已知</a:t>
                </a:r>
                <a:r>
                  <a:rPr lang="zh-CN" altLang="zh-CN" sz="1600" b="1" dirty="0">
                    <a:latin typeface="Times New Roman" pitchFamily="18" charset="0"/>
                    <a:ea typeface="楷体" panose="02010609060101010101" pitchFamily="49" charset="-122"/>
                    <a:cs typeface="Times New Roman" pitchFamily="18" charset="0"/>
                  </a:rPr>
                  <a:t>浮点数 </a:t>
                </a:r>
                <a14:m>
                  <m:oMath xmlns:m="http://schemas.openxmlformats.org/officeDocument/2006/math">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𝟏𝟎𝟎</m:t>
                    </m:r>
                    <m:r>
                      <a:rPr lang="en-US" altLang="zh-CN" sz="1600" b="1">
                        <a:latin typeface="Cambria Math"/>
                        <a:ea typeface="楷体" panose="02010609060101010101" pitchFamily="49" charset="-122"/>
                        <a:cs typeface="Times New Roman" panose="02020603050405020304" pitchFamily="18" charset="0"/>
                      </a:rPr>
                      <m:t> </m:t>
                    </m:r>
                    <m:r>
                      <a:rPr lang="en-US" altLang="zh-CN" sz="1600" b="1" i="1">
                        <a:latin typeface="Cambria Math"/>
                        <a:ea typeface="楷体" panose="02010609060101010101" pitchFamily="49" charset="-122"/>
                        <a:cs typeface="Times New Roman" panose="02020603050405020304" pitchFamily="18" charset="0"/>
                      </a:rPr>
                      <m:t>𝟏𝟎𝟏</m:t>
                    </m:r>
                    <m:r>
                      <a:rPr lang="en-US" altLang="zh-CN" sz="1600" b="1">
                        <a:latin typeface="Cambria Math"/>
                        <a:ea typeface="楷体" panose="02010609060101010101" pitchFamily="49" charset="-122"/>
                        <a:cs typeface="Times New Roman" panose="02020603050405020304" pitchFamily="18" charset="0"/>
                      </a:rPr>
                      <m:t>×</m:t>
                    </m:r>
                    <m:sSup>
                      <m:sSupPr>
                        <m:ctrlPr>
                          <a:rPr lang="zh-CN" altLang="zh-CN" sz="1600" b="1" i="1">
                            <a:latin typeface="Cambria Math"/>
                            <a:ea typeface="楷体" panose="02010609060101010101" pitchFamily="49" charset="-122"/>
                            <a:cs typeface="Times New Roman" panose="02020603050405020304" pitchFamily="18" charset="0"/>
                          </a:rPr>
                        </m:ctrlPr>
                      </m:sSupPr>
                      <m:e>
                        <m:r>
                          <a:rPr lang="en-US" altLang="zh-CN" sz="1600" b="1" i="1">
                            <a:latin typeface="Cambria Math"/>
                            <a:ea typeface="楷体" panose="02010609060101010101" pitchFamily="49" charset="-122"/>
                            <a:cs typeface="Times New Roman" panose="02020603050405020304" pitchFamily="18" charset="0"/>
                          </a:rPr>
                          <m:t>𝟐</m:t>
                        </m:r>
                      </m:e>
                      <m:sup>
                        <m:r>
                          <a:rPr lang="en-US" altLang="zh-CN" sz="1600" b="1" i="1" smtClean="0">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𝟏𝟎𝟏</m:t>
                        </m:r>
                      </m:sup>
                    </m:sSup>
                    <m:r>
                      <a:rPr lang="en-US" altLang="zh-CN" sz="1600" b="1">
                        <a:latin typeface="Cambria Math"/>
                        <a:ea typeface="楷体" panose="02010609060101010101" pitchFamily="49" charset="-122"/>
                        <a:cs typeface="Times New Roman" panose="02020603050405020304" pitchFamily="18" charset="0"/>
                      </a:rPr>
                      <m:t> </m:t>
                    </m:r>
                    <m:r>
                      <a:rPr lang="zh-CN"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𝟎𝟎𝟏</m:t>
                    </m:r>
                    <m:r>
                      <a:rPr lang="en-US" altLang="zh-CN" sz="1600" b="1">
                        <a:latin typeface="Cambria Math"/>
                        <a:ea typeface="楷体" panose="02010609060101010101" pitchFamily="49" charset="-122"/>
                        <a:cs typeface="Times New Roman" panose="02020603050405020304" pitchFamily="18" charset="0"/>
                      </a:rPr>
                      <m:t> </m:t>
                    </m:r>
                    <m:r>
                      <a:rPr lang="en-US" altLang="zh-CN" sz="1600" b="1" i="1">
                        <a:latin typeface="Cambria Math"/>
                        <a:ea typeface="楷体" panose="02010609060101010101" pitchFamily="49" charset="-122"/>
                        <a:cs typeface="Times New Roman" panose="02020603050405020304" pitchFamily="18" charset="0"/>
                      </a:rPr>
                      <m:t>𝟏𝟏𝟏</m:t>
                    </m:r>
                    <m:r>
                      <a:rPr lang="en-US" altLang="zh-CN" sz="1600" b="1">
                        <a:latin typeface="Cambria Math"/>
                        <a:ea typeface="楷体" panose="02010609060101010101" pitchFamily="49" charset="-122"/>
                        <a:cs typeface="Times New Roman" panose="02020603050405020304" pitchFamily="18" charset="0"/>
                      </a:rPr>
                      <m:t>×</m:t>
                    </m:r>
                    <m:sSup>
                      <m:sSupPr>
                        <m:ctrlPr>
                          <a:rPr lang="zh-CN" altLang="zh-CN" sz="1600" b="1" i="1">
                            <a:latin typeface="Cambria Math"/>
                            <a:ea typeface="楷体" panose="02010609060101010101" pitchFamily="49" charset="-122"/>
                            <a:cs typeface="Times New Roman" panose="02020603050405020304" pitchFamily="18" charset="0"/>
                          </a:rPr>
                        </m:ctrlPr>
                      </m:sSupPr>
                      <m:e>
                        <m:r>
                          <a:rPr lang="en-US" altLang="zh-CN" sz="1600" b="1" i="1">
                            <a:latin typeface="Cambria Math"/>
                            <a:ea typeface="楷体" panose="02010609060101010101" pitchFamily="49" charset="-122"/>
                            <a:cs typeface="Times New Roman" panose="02020603050405020304" pitchFamily="18" charset="0"/>
                          </a:rPr>
                          <m:t>𝟐</m:t>
                        </m:r>
                      </m:e>
                      <m:sup>
                        <m:r>
                          <a:rPr lang="en-US" altLang="zh-CN" sz="1600" b="1" i="1" smtClean="0">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𝟏𝟎𝟎</m:t>
                        </m:r>
                      </m:sup>
                    </m:sSup>
                  </m:oMath>
                </a14:m>
                <a:r>
                  <a:rPr lang="zh-CN" altLang="zh-CN" sz="1600" b="1" dirty="0" smtClean="0">
                    <a:latin typeface="Times New Roman" pitchFamily="18" charset="0"/>
                    <a:ea typeface="楷体" panose="02010609060101010101" pitchFamily="49" charset="-122"/>
                    <a:cs typeface="Times New Roman" pitchFamily="18" charset="0"/>
                  </a:rPr>
                  <a:t>，</a:t>
                </a:r>
                <a:r>
                  <a:rPr lang="en-US" altLang="zh-CN" sz="1600" b="1" dirty="0" smtClean="0">
                    <a:latin typeface="Times New Roman" pitchFamily="18" charset="0"/>
                    <a:ea typeface="楷体" panose="02010609060101010101" pitchFamily="49" charset="-122"/>
                    <a:cs typeface="Times New Roman" pitchFamily="18" charset="0"/>
                  </a:rPr>
                  <a:t> </a:t>
                </a:r>
                <a:r>
                  <a:rPr lang="zh-CN" altLang="en-US" sz="1600" b="1" dirty="0" smtClean="0">
                    <a:latin typeface="Times New Roman" pitchFamily="18" charset="0"/>
                    <a:ea typeface="楷体" panose="02010609060101010101" pitchFamily="49" charset="-122"/>
                    <a:cs typeface="Times New Roman" pitchFamily="18" charset="0"/>
                  </a:rPr>
                  <a:t>假设阶码的数值</a:t>
                </a:r>
                <a:r>
                  <a:rPr lang="zh-CN" altLang="en-US" sz="1600" b="1" dirty="0">
                    <a:latin typeface="Times New Roman" pitchFamily="18" charset="0"/>
                    <a:ea typeface="楷体" panose="02010609060101010101" pitchFamily="49" charset="-122"/>
                    <a:cs typeface="Times New Roman" pitchFamily="18" charset="0"/>
                  </a:rPr>
                  <a:t>部分取</a:t>
                </a:r>
                <a:r>
                  <a:rPr lang="en-US" altLang="zh-CN" sz="1600" b="1" dirty="0">
                    <a:latin typeface="Times New Roman" pitchFamily="18" charset="0"/>
                    <a:ea typeface="楷体" panose="02010609060101010101" pitchFamily="49" charset="-122"/>
                    <a:cs typeface="Times New Roman" pitchFamily="18" charset="0"/>
                  </a:rPr>
                  <a:t>3</a:t>
                </a:r>
                <a:r>
                  <a:rPr lang="zh-CN" altLang="en-US" sz="1600" b="1" dirty="0">
                    <a:latin typeface="Times New Roman" pitchFamily="18" charset="0"/>
                    <a:ea typeface="楷体" panose="02010609060101010101" pitchFamily="49" charset="-122"/>
                    <a:cs typeface="Times New Roman" pitchFamily="18" charset="0"/>
                  </a:rPr>
                  <a:t>位，尾数</a:t>
                </a:r>
                <a:r>
                  <a:rPr lang="zh-CN" altLang="en-US" sz="1600" b="1" dirty="0" smtClean="0">
                    <a:latin typeface="Times New Roman" pitchFamily="18" charset="0"/>
                    <a:ea typeface="楷体" panose="02010609060101010101" pitchFamily="49" charset="-122"/>
                    <a:cs typeface="Times New Roman" pitchFamily="18" charset="0"/>
                  </a:rPr>
                  <a:t>的数值</a:t>
                </a:r>
                <a:r>
                  <a:rPr lang="zh-CN" altLang="en-US" sz="1600" b="1" dirty="0">
                    <a:latin typeface="Times New Roman" pitchFamily="18" charset="0"/>
                    <a:ea typeface="楷体" panose="02010609060101010101" pitchFamily="49" charset="-122"/>
                    <a:cs typeface="Times New Roman" pitchFamily="18" charset="0"/>
                  </a:rPr>
                  <a:t>部分取</a:t>
                </a:r>
                <a:r>
                  <a:rPr lang="en-US" altLang="zh-CN" sz="1600" b="1" dirty="0">
                    <a:latin typeface="Times New Roman" pitchFamily="18" charset="0"/>
                    <a:ea typeface="楷体" panose="02010609060101010101" pitchFamily="49" charset="-122"/>
                    <a:cs typeface="Times New Roman" pitchFamily="18" charset="0"/>
                  </a:rPr>
                  <a:t>6</a:t>
                </a:r>
                <a:r>
                  <a:rPr lang="zh-CN" altLang="en-US" sz="1600" b="1" dirty="0" smtClean="0">
                    <a:latin typeface="Times New Roman" pitchFamily="18" charset="0"/>
                    <a:ea typeface="楷体" panose="02010609060101010101" pitchFamily="49" charset="-122"/>
                    <a:cs typeface="Times New Roman" pitchFamily="18" charset="0"/>
                  </a:rPr>
                  <a:t>位，</a:t>
                </a:r>
                <a:r>
                  <a:rPr lang="zh-CN" altLang="zh-CN" sz="1600" b="1" dirty="0" smtClean="0">
                    <a:latin typeface="Times New Roman" pitchFamily="18" charset="0"/>
                    <a:ea typeface="楷体" panose="02010609060101010101" pitchFamily="49" charset="-122"/>
                    <a:cs typeface="Times New Roman" pitchFamily="18" charset="0"/>
                  </a:rPr>
                  <a:t>计算</a:t>
                </a:r>
                <a14:m>
                  <m:oMath xmlns:m="http://schemas.openxmlformats.org/officeDocument/2006/math">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sSub>
                      <m:sSubPr>
                        <m:ctrlPr>
                          <a:rPr lang="zh-CN" altLang="zh-CN" sz="1600" b="1" i="1">
                            <a:latin typeface="Cambria Math"/>
                            <a:ea typeface="楷体" panose="02010609060101010101" pitchFamily="49" charset="-122"/>
                            <a:cs typeface="Times New Roman" panose="02020603050405020304" pitchFamily="18" charset="0"/>
                          </a:rPr>
                        </m:ctrlPr>
                      </m:sSubPr>
                      <m:e>
                        <m:r>
                          <a:rPr lang="en-US" altLang="zh-CN" sz="1600" b="1">
                            <a:latin typeface="Cambria Math"/>
                            <a:ea typeface="楷体" panose="02010609060101010101" pitchFamily="49" charset="-122"/>
                            <a:cs typeface="Times New Roman" panose="02020603050405020304" pitchFamily="18" charset="0"/>
                          </a:rPr>
                          <m:t>]</m:t>
                        </m:r>
                      </m:e>
                      <m:sub>
                        <m:r>
                          <a:rPr lang="zh-CN" altLang="zh-CN" sz="1600" b="1">
                            <a:latin typeface="Cambria Math"/>
                            <a:ea typeface="楷体" panose="02010609060101010101" pitchFamily="49" charset="-122"/>
                            <a:cs typeface="Times New Roman" panose="02020603050405020304" pitchFamily="18" charset="0"/>
                          </a:rPr>
                          <m:t>补</m:t>
                        </m:r>
                      </m:sub>
                    </m:sSub>
                    <m:r>
                      <a:rPr lang="zh-CN" altLang="zh-CN" sz="1600" b="1">
                        <a:latin typeface="Cambria Math"/>
                        <a:ea typeface="楷体" panose="02010609060101010101" pitchFamily="49" charset="-122"/>
                        <a:cs typeface="Times New Roman" panose="02020603050405020304" pitchFamily="18" charset="0"/>
                      </a:rPr>
                      <m:t>和</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𝑿</m:t>
                    </m:r>
                    <m:r>
                      <a:rPr lang="en-US" altLang="zh-CN" sz="1600" b="1">
                        <a:latin typeface="Cambria Math"/>
                        <a:ea typeface="楷体" panose="02010609060101010101" pitchFamily="49" charset="-122"/>
                        <a:cs typeface="Times New Roman" panose="02020603050405020304" pitchFamily="18" charset="0"/>
                      </a:rPr>
                      <m:t>−</m:t>
                    </m:r>
                    <m:r>
                      <a:rPr lang="en-US" altLang="zh-CN" sz="1600" b="1" i="1">
                        <a:latin typeface="Cambria Math"/>
                        <a:ea typeface="楷体" panose="02010609060101010101" pitchFamily="49" charset="-122"/>
                        <a:cs typeface="Times New Roman" panose="02020603050405020304" pitchFamily="18" charset="0"/>
                      </a:rPr>
                      <m:t>𝒀</m:t>
                    </m:r>
                    <m:sSub>
                      <m:sSubPr>
                        <m:ctrlPr>
                          <a:rPr lang="zh-CN" altLang="zh-CN" sz="1600" b="1" i="1">
                            <a:latin typeface="Cambria Math"/>
                            <a:ea typeface="楷体" panose="02010609060101010101" pitchFamily="49" charset="-122"/>
                            <a:cs typeface="Times New Roman" panose="02020603050405020304" pitchFamily="18" charset="0"/>
                          </a:rPr>
                        </m:ctrlPr>
                      </m:sSubPr>
                      <m:e>
                        <m:r>
                          <a:rPr lang="en-US" altLang="zh-CN" sz="1600" b="1">
                            <a:latin typeface="Cambria Math"/>
                            <a:ea typeface="楷体" panose="02010609060101010101" pitchFamily="49" charset="-122"/>
                            <a:cs typeface="Times New Roman" panose="02020603050405020304" pitchFamily="18" charset="0"/>
                          </a:rPr>
                          <m:t>]</m:t>
                        </m:r>
                      </m:e>
                      <m:sub>
                        <m:r>
                          <a:rPr lang="zh-CN" altLang="zh-CN" sz="1600" b="1">
                            <a:latin typeface="Cambria Math"/>
                            <a:ea typeface="楷体" panose="02010609060101010101" pitchFamily="49" charset="-122"/>
                            <a:cs typeface="Times New Roman" panose="02020603050405020304" pitchFamily="18" charset="0"/>
                          </a:rPr>
                          <m:t>补</m:t>
                        </m:r>
                      </m:sub>
                    </m:sSub>
                  </m:oMath>
                </a14:m>
                <a:endParaRPr lang="zh-CN"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浮点数</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X</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均采用补码表示：</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a:latin typeface="Cambria Math"/>
                              </a:rPr>
                              <m:t>𝑿</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𝟏𝟏𝟎</m:t>
                    </m:r>
                    <m:r>
                      <a:rPr lang="en-US" altLang="zh-CN" sz="1600" b="1" i="1">
                        <a:latin typeface="Cambria Math"/>
                      </a:rPr>
                      <m:t> </m:t>
                    </m:r>
                    <m:r>
                      <a:rPr lang="en-US" altLang="zh-CN" sz="1600" b="1" i="1">
                        <a:latin typeface="Cambria Math"/>
                      </a:rPr>
                      <m:t>𝟎𝟎𝟏</m:t>
                    </m:r>
                    <m:sSub>
                      <m:sSubPr>
                        <m:ctrlPr>
                          <a:rPr lang="zh-CN" altLang="zh-CN" sz="1600" b="1" i="1" kern="0">
                            <a:effectLst/>
                            <a:latin typeface="Cambria Math"/>
                            <a:ea typeface="Cambria Math"/>
                          </a:rPr>
                        </m:ctrlPr>
                      </m:sSubPr>
                      <m:e>
                        <m:r>
                          <a:rPr lang="en-US" altLang="zh-CN" sz="1600" b="1">
                            <a:latin typeface="Cambria Math"/>
                          </a:rPr>
                          <m:t>             </m:t>
                        </m:r>
                        <m:d>
                          <m:dPr>
                            <m:begChr m:val="["/>
                            <m:endChr m:val="]"/>
                            <m:ctrlPr>
                              <a:rPr lang="zh-CN" altLang="zh-CN" sz="1600" b="1" i="1" kern="0">
                                <a:effectLst/>
                                <a:latin typeface="Cambria Math"/>
                                <a:ea typeface="Cambria Math"/>
                              </a:rPr>
                            </m:ctrlPr>
                          </m:dPr>
                          <m:e>
                            <m:r>
                              <a:rPr lang="en-US" altLang="zh-CN" sz="1600" b="1" i="1" kern="0">
                                <a:effectLst/>
                                <a:latin typeface="Cambria Math"/>
                                <a:ea typeface="MS Gothic"/>
                              </a:rPr>
                              <m:t>−</m:t>
                            </m:r>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𝟎</m:t>
                    </m:r>
                    <m:r>
                      <a:rPr lang="en-US" altLang="zh-CN" sz="1600" b="1" i="1">
                        <a:latin typeface="Cambria Math"/>
                      </a:rPr>
                      <m:t>.</m:t>
                    </m:r>
                    <m:r>
                      <a:rPr lang="en-US" altLang="zh-CN" sz="1600" b="1" i="1">
                        <a:latin typeface="Cambria Math"/>
                      </a:rPr>
                      <m:t>𝟎𝟎𝟏</m:t>
                    </m:r>
                    <m:r>
                      <a:rPr lang="en-US" altLang="zh-CN" sz="1600" b="1" i="1">
                        <a:latin typeface="Cambria Math"/>
                      </a:rPr>
                      <m:t> </m:t>
                    </m:r>
                    <m:r>
                      <a:rPr lang="en-US" altLang="zh-CN" sz="1600" b="1" i="1">
                        <a:latin typeface="Cambria Math"/>
                      </a:rPr>
                      <m:t>𝟏𝟏𝟏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对阶操作：</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𝑬</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𝑬𝑿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m:t>
                        </m:r>
                        <m:r>
                          <a:rPr lang="en-US" altLang="zh-CN" sz="1600" b="1" i="1">
                            <a:latin typeface="Cambria Math"/>
                          </a:rPr>
                          <m:t>𝑬𝒀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𝟎𝟎</m:t>
                    </m:r>
                    <m:r>
                      <a:rPr lang="en-US" altLang="zh-CN" sz="1600" b="1" i="1">
                        <a:latin typeface="Cambria Math"/>
                      </a:rPr>
                      <m:t>, </m:t>
                    </m:r>
                    <m:r>
                      <a:rPr lang="en-US" altLang="zh-CN" sz="1600" b="1" i="1">
                        <a:latin typeface="Cambria Math"/>
                      </a:rPr>
                      <m:t>𝟏𝟎𝟏</m:t>
                    </m:r>
                    <m:r>
                      <a:rPr lang="en-US" altLang="zh-CN" sz="1600" b="1" i="1">
                        <a:latin typeface="Cambria Math"/>
                      </a:rPr>
                      <m:t>+</m:t>
                    </m:r>
                    <m:r>
                      <a:rPr lang="en-US" altLang="zh-CN" sz="1600" b="1" i="1">
                        <a:latin typeface="Cambria Math"/>
                      </a:rPr>
                      <m:t>𝟏𝟏</m:t>
                    </m:r>
                    <m:r>
                      <a:rPr lang="en-US" altLang="zh-CN" sz="1600" b="1" i="1">
                        <a:latin typeface="Cambria Math"/>
                      </a:rPr>
                      <m:t>, </m:t>
                    </m:r>
                    <m:r>
                      <a:rPr lang="en-US" altLang="zh-CN" sz="1600" b="1" i="1">
                        <a:latin typeface="Cambria Math"/>
                      </a:rPr>
                      <m:t>𝟏𝟎𝟎</m:t>
                    </m:r>
                    <m:r>
                      <a:rPr lang="en-US" altLang="zh-CN" sz="1600" b="1" i="1">
                        <a:latin typeface="Cambria Math"/>
                      </a:rPr>
                      <m:t>=</m:t>
                    </m:r>
                    <m:r>
                      <a:rPr lang="en-US" altLang="zh-CN" sz="1600" b="1" i="1">
                        <a:latin typeface="Cambria Math"/>
                      </a:rPr>
                      <m:t>𝟎𝟎</m:t>
                    </m:r>
                    <m:r>
                      <a:rPr lang="en-US" altLang="zh-CN" sz="1600" b="1" i="1">
                        <a:latin typeface="Cambria Math"/>
                      </a:rPr>
                      <m:t>, </m:t>
                    </m:r>
                    <m:r>
                      <a:rPr lang="en-US" altLang="zh-CN" sz="1600" b="1" i="1">
                        <a:latin typeface="Cambria Math"/>
                      </a:rPr>
                      <m:t>𝟎𝟎𝟏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r>
                      <a:rPr lang="en-US" altLang="zh-CN" sz="1600" b="1">
                        <a:latin typeface="Cambria Math"/>
                      </a:rPr>
                      <m:t>∆</m:t>
                    </m:r>
                    <m:r>
                      <a:rPr lang="en-US" altLang="zh-CN" sz="1600" b="1" i="1">
                        <a:latin typeface="Cambria Math"/>
                      </a:rPr>
                      <m:t>𝑬</m:t>
                    </m:r>
                    <m:r>
                      <a:rPr lang="en-US" altLang="zh-CN" sz="1600" b="1" i="1">
                        <a:latin typeface="Cambria Math"/>
                      </a:rPr>
                      <m:t>=</m:t>
                    </m:r>
                    <m:r>
                      <a:rPr lang="en-US" altLang="zh-CN" sz="1600" b="1" i="1">
                        <a:latin typeface="Cambria Math"/>
                      </a:rPr>
                      <m:t>𝟏</m:t>
                    </m:r>
                    <m:r>
                      <a:rPr lang="en-US" altLang="zh-CN" sz="1600" b="1" i="1">
                        <a:latin typeface="Cambria Math"/>
                      </a:rPr>
                      <m:t>&gt;</m:t>
                    </m:r>
                    <m:r>
                      <a:rPr lang="en-US" altLang="zh-CN" sz="1600" b="1" i="1">
                        <a:latin typeface="Cambria Math"/>
                      </a:rPr>
                      <m:t>𝟎</m:t>
                    </m:r>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，阶码</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EY</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向阶码</a:t>
                </a:r>
                <a:r>
                  <a:rPr lang="en-US" altLang="zh-CN" sz="1600" b="1" i="1" dirty="0">
                    <a:latin typeface="Times New Roman" panose="02020603050405020304" pitchFamily="18" charset="0"/>
                    <a:ea typeface="楷体" panose="02010609060101010101" pitchFamily="49" charset="-122"/>
                    <a:cs typeface="Times New Roman" panose="02020603050405020304" pitchFamily="18" charset="0"/>
                  </a:rPr>
                  <a:t>EX</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看齐，阶码加</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，尾数右移一位：</a:t>
                </a:r>
                <a:endPar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d>
                          <m:dPr>
                            <m:begChr m:val="["/>
                            <m:endChr m:val="]"/>
                            <m:ctrlPr>
                              <a:rPr lang="zh-CN" altLang="zh-CN" sz="1600" b="1" i="1" kern="0">
                                <a:effectLst/>
                                <a:latin typeface="Cambria Math"/>
                                <a:ea typeface="Cambria Math"/>
                              </a:rPr>
                            </m:ctrlPr>
                          </m:dPr>
                          <m:e>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𝟏</m:t>
                    </m:r>
                    <m:r>
                      <a:rPr lang="en-US" altLang="zh-CN" sz="1600" b="1" i="1">
                        <a:latin typeface="Cambria Math"/>
                      </a:rPr>
                      <m:t>.</m:t>
                    </m:r>
                    <m:r>
                      <a:rPr lang="en-US" altLang="zh-CN" sz="1600" b="1" i="1">
                        <a:latin typeface="Cambria Math"/>
                      </a:rPr>
                      <m:t>𝟏𝟏𝟏</m:t>
                    </m:r>
                    <m:r>
                      <a:rPr lang="en-US" altLang="zh-CN" sz="1600" b="1" i="1">
                        <a:latin typeface="Cambria Math"/>
                      </a:rPr>
                      <m:t> </m:t>
                    </m:r>
                    <m:r>
                      <a:rPr lang="en-US" altLang="zh-CN" sz="1600" b="1" i="1">
                        <a:latin typeface="Cambria Math"/>
                      </a:rPr>
                      <m:t>𝟎𝟎𝟎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       </m:t>
                    </m:r>
                    <m:sSub>
                      <m:sSubPr>
                        <m:ctrlPr>
                          <a:rPr lang="zh-CN" altLang="zh-CN" sz="1600" b="1" i="1" kern="0">
                            <a:effectLst/>
                            <a:latin typeface="Cambria Math"/>
                            <a:ea typeface="Cambria Math"/>
                          </a:rPr>
                        </m:ctrlPr>
                      </m:sSubPr>
                      <m:e>
                        <m:d>
                          <m:dPr>
                            <m:begChr m:val="["/>
                            <m:endChr m:val="]"/>
                            <m:ctrlPr>
                              <a:rPr lang="zh-CN" altLang="zh-CN" sz="1600" b="1" i="1" kern="0">
                                <a:effectLst/>
                                <a:latin typeface="Cambria Math"/>
                                <a:ea typeface="Cambria Math"/>
                              </a:rPr>
                            </m:ctrlPr>
                          </m:dPr>
                          <m:e>
                            <m:r>
                              <a:rPr lang="en-US" altLang="zh-CN" sz="1600" b="1" i="1" kern="0">
                                <a:effectLst/>
                                <a:latin typeface="Cambria Math"/>
                                <a:ea typeface="MS Gothic"/>
                              </a:rPr>
                              <m:t>−</m:t>
                            </m:r>
                            <m:r>
                              <a:rPr lang="en-US" altLang="zh-CN" sz="1600" b="1" i="1">
                                <a:latin typeface="Cambria Math"/>
                              </a:rPr>
                              <m:t>𝒀</m:t>
                            </m:r>
                          </m:e>
                        </m:d>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en-US" altLang="zh-CN" sz="1600" b="1" i="1">
                        <a:latin typeface="Cambria Math"/>
                      </a:rPr>
                      <m:t>;  </m:t>
                    </m:r>
                    <m:r>
                      <a:rPr lang="en-US" altLang="zh-CN" sz="1600" b="1" i="1">
                        <a:latin typeface="Cambria Math"/>
                      </a:rPr>
                      <m:t>𝟎</m:t>
                    </m:r>
                    <m:r>
                      <a:rPr lang="en-US" altLang="zh-CN" sz="1600" b="1" i="1">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𝟏𝟏𝟏</m:t>
                    </m:r>
                    <m:r>
                      <a:rPr lang="en-US" altLang="zh-CN" sz="1600" b="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尾数求和：</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𝟏𝟏𝟏</m:t>
                    </m:r>
                    <m:r>
                      <a:rPr lang="en-US" altLang="zh-CN" sz="1600" b="1" i="1">
                        <a:latin typeface="Cambria Math"/>
                      </a:rPr>
                      <m:t> </m:t>
                    </m:r>
                    <m:r>
                      <a:rPr lang="en-US" altLang="zh-CN" sz="1600" b="1" i="1">
                        <a:latin typeface="Cambria Math"/>
                      </a:rPr>
                      <m:t>𝟎𝟎𝟎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𝟎𝟏𝟎</m:t>
                    </m:r>
                    <m:r>
                      <a:rPr lang="en-US" altLang="zh-CN" sz="1600" b="1" i="1">
                        <a:latin typeface="Cambria Math"/>
                      </a:rPr>
                      <m:t> </m:t>
                    </m:r>
                    <m:r>
                      <a:rPr lang="en-US" altLang="zh-CN" sz="1600" b="1" i="1">
                        <a:latin typeface="Cambria Math"/>
                      </a:rPr>
                      <m:t>𝟎𝟏𝟏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 </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25000"/>
                  </a:lnSpc>
                  <a:spcBef>
                    <a:spcPts val="600"/>
                  </a:spcBef>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𝑴𝑿</m:t>
                        </m:r>
                        <m:r>
                          <a:rPr lang="en-US" altLang="zh-CN" sz="1600" b="1">
                            <a:latin typeface="Cambria Math"/>
                          </a:rPr>
                          <m:t>]</m:t>
                        </m:r>
                      </m:e>
                      <m:sub>
                        <m:r>
                          <a:rPr lang="zh-CN" altLang="zh-CN" sz="1600" b="1">
                            <a:latin typeface="Cambria Math"/>
                          </a:rPr>
                          <m:t>补</m:t>
                        </m:r>
                      </m:sub>
                    </m:sSub>
                    <m:r>
                      <a:rPr lang="en-US" altLang="zh-CN" sz="1600" b="1" i="1">
                        <a:latin typeface="Cambria Math"/>
                      </a:rPr>
                      <m:t>+</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m:t>
                        </m:r>
                        <m:r>
                          <a:rPr lang="en-US" altLang="zh-CN" sz="1600" b="1" i="1">
                            <a:latin typeface="Cambria Math"/>
                          </a:rPr>
                          <m:t>𝑴𝒀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𝟎𝟏𝟏</m:t>
                    </m:r>
                    <m:r>
                      <a:rPr lang="en-US" altLang="zh-CN" sz="1600" b="1" i="1">
                        <a:latin typeface="Cambria Math"/>
                      </a:rPr>
                      <m:t> </m:t>
                    </m:r>
                    <m:r>
                      <a:rPr lang="en-US" altLang="zh-CN" sz="1600" b="1" i="1">
                        <a:latin typeface="Cambria Math"/>
                      </a:rPr>
                      <m:t>𝟎𝟏𝟏</m:t>
                    </m:r>
                    <m:r>
                      <a:rPr lang="en-US" altLang="zh-CN" sz="1600" b="1" i="1">
                        <a:latin typeface="Cambria Math"/>
                      </a:rPr>
                      <m:t>+</m:t>
                    </m:r>
                    <m:r>
                      <a:rPr lang="en-US" altLang="zh-CN" sz="1600" b="1" i="1">
                        <a:latin typeface="Cambria Math"/>
                      </a:rPr>
                      <m:t>𝟎𝟎</m:t>
                    </m:r>
                    <m:r>
                      <a:rPr lang="en-US" altLang="zh-CN" sz="1600" b="1" i="1" smtClean="0">
                        <a:latin typeface="Cambria Math"/>
                      </a:rPr>
                      <m:t>.</m:t>
                    </m:r>
                    <m:r>
                      <a:rPr lang="en-US" altLang="zh-CN" sz="1600" b="1" i="1">
                        <a:latin typeface="Cambria Math"/>
                      </a:rPr>
                      <m:t>𝟎𝟎</m:t>
                    </m:r>
                    <m:r>
                      <a:rPr lang="en-US" altLang="zh-CN" sz="1600" b="1" i="1" smtClean="0">
                        <a:latin typeface="Cambria Math"/>
                      </a:rPr>
                      <m:t>𝟎</m:t>
                    </m:r>
                    <m:r>
                      <a:rPr lang="en-US" altLang="zh-CN" sz="1600" b="1" i="1">
                        <a:latin typeface="Cambria Math"/>
                      </a:rPr>
                      <m:t> </m:t>
                    </m:r>
                    <m:r>
                      <a:rPr lang="en-US" altLang="zh-CN" sz="1600" b="1" i="1">
                        <a:latin typeface="Cambria Math"/>
                      </a:rPr>
                      <m:t>𝟏𝟏𝟏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𝟏𝟏</m:t>
                    </m:r>
                    <m:r>
                      <a:rPr lang="en-US" altLang="zh-CN" sz="1600" b="1" i="1" smtClean="0">
                        <a:latin typeface="Cambria Math"/>
                      </a:rPr>
                      <m:t>.</m:t>
                    </m:r>
                    <m:r>
                      <a:rPr lang="en-US" altLang="zh-CN" sz="1600" b="1" i="1">
                        <a:latin typeface="Cambria Math"/>
                      </a:rPr>
                      <m:t> </m:t>
                    </m:r>
                    <m:r>
                      <a:rPr lang="en-US" altLang="zh-CN" sz="1600" b="1" i="1">
                        <a:latin typeface="Cambria Math"/>
                      </a:rPr>
                      <m:t>𝟏𝟎𝟎</m:t>
                    </m:r>
                    <m:r>
                      <a:rPr lang="en-US" altLang="zh-CN" sz="1600" b="1" i="1">
                        <a:latin typeface="Cambria Math"/>
                      </a:rPr>
                      <m:t> </m:t>
                    </m:r>
                    <m:r>
                      <a:rPr lang="en-US" altLang="zh-CN" sz="1600" b="1" i="1">
                        <a:latin typeface="Cambria Math"/>
                      </a:rPr>
                      <m:t>𝟎𝟏𝟎</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endParaRPr lang="zh-CN" altLang="en-US" sz="16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22" b="-7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668017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97B7ED3-E106-4F34-A27C-26F955E3671F}" type="slidenum">
              <a:rPr lang="en-US" altLang="zh-CN" sz="1200" smtClean="0">
                <a:latin typeface="楷体_GB2312" pitchFamily="49" charset="-122"/>
                <a:ea typeface="楷体_GB2312" pitchFamily="49" charset="-122"/>
              </a:rPr>
              <a:pPr eaLnBrk="1" hangingPunct="1">
                <a:spcBef>
                  <a:spcPct val="0"/>
                </a:spcBef>
                <a:buClrTx/>
                <a:buFontTx/>
                <a:buNone/>
              </a:pPr>
              <a:t>49</a:t>
            </a:fld>
            <a:endParaRPr lang="en-US" altLang="zh-CN" sz="1200" smtClean="0">
              <a:latin typeface="楷体_GB2312" pitchFamily="49" charset="-122"/>
              <a:ea typeface="楷体_GB2312" pitchFamily="49" charset="-122"/>
            </a:endParaRPr>
          </a:p>
        </p:txBody>
      </p:sp>
      <p:sp>
        <p:nvSpPr>
          <p:cNvPr id="39939" name="Rectangle 2"/>
          <p:cNvSpPr>
            <a:spLocks noGrp="1" noChangeArrowheads="1"/>
          </p:cNvSpPr>
          <p:nvPr>
            <p:ph type="title"/>
          </p:nvPr>
        </p:nvSpPr>
        <p:spPr/>
        <p:txBody>
          <a:bodyPr/>
          <a:lstStyle/>
          <a:p>
            <a:pPr eaLnBrk="1" hangingPunct="1"/>
            <a:r>
              <a:rPr lang="zh-CN" altLang="en-US" sz="3200" dirty="0" smtClean="0"/>
              <a:t>第六章 计算机的运算方法</a:t>
            </a:r>
          </a:p>
        </p:txBody>
      </p:sp>
      <mc:AlternateContent xmlns:mc="http://schemas.openxmlformats.org/markup-compatibility/2006" xmlns:a14="http://schemas.microsoft.com/office/drawing/2010/main">
        <mc:Choice Requires="a14">
          <p:sp>
            <p:nvSpPr>
              <p:cNvPr id="21508" name="Rectangle 3"/>
              <p:cNvSpPr>
                <a:spLocks noGrp="1" noChangeArrowheads="1"/>
              </p:cNvSpPr>
              <p:nvPr>
                <p:ph type="body" idx="1"/>
              </p:nvPr>
            </p:nvSpPr>
            <p:spPr/>
            <p:txBody>
              <a:bodyPr/>
              <a:lstStyle/>
              <a:p>
                <a:pPr>
                  <a:lnSpc>
                    <a:spcPct val="150000"/>
                  </a:lnSpc>
                  <a:spcAft>
                    <a:spcPts val="0"/>
                  </a:spcAft>
                </a:pP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规格化</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zh-CN" altLang="zh-CN" sz="1600" b="1">
                        <a:latin typeface="Cambria Math"/>
                      </a:rPr>
                      <m:t>；</m:t>
                    </m:r>
                    <m:r>
                      <a:rPr lang="en-US" altLang="zh-CN" sz="1600" b="1" i="1">
                        <a:latin typeface="Cambria Math"/>
                      </a:rPr>
                      <m:t>𝟏</m:t>
                    </m:r>
                    <m:r>
                      <a:rPr lang="en-US" altLang="zh-CN" sz="1600" b="1" i="1" smtClean="0">
                        <a:latin typeface="Cambria Math"/>
                      </a:rPr>
                      <m:t>.</m:t>
                    </m:r>
                    <m:r>
                      <a:rPr lang="en-US" altLang="zh-CN" sz="1600" b="1" i="1">
                        <a:latin typeface="Cambria Math"/>
                      </a:rPr>
                      <m:t>𝟎𝟏𝟎</m:t>
                    </m:r>
                    <m:r>
                      <a:rPr lang="en-US" altLang="zh-CN" sz="1600" b="1" i="1">
                        <a:latin typeface="Cambria Math"/>
                      </a:rPr>
                      <m:t> </m:t>
                    </m:r>
                    <m:r>
                      <a:rPr lang="en-US" altLang="zh-CN" sz="1600" b="1" i="1">
                        <a:latin typeface="Cambria Math"/>
                      </a:rPr>
                      <m:t>𝟎𝟏𝟏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𝟏</m:t>
                        </m:r>
                      </m:e>
                    </m:d>
                  </m:oMath>
                </a14:m>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 </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已经是规格化数；</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oMath>
                </a14:m>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尾数</a:t>
                </a:r>
                <a:r>
                  <a:rPr lang="zh-CN" altLang="zh-CN" sz="1600" b="1" dirty="0" smtClean="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600" b="1" dirty="0" smtClean="0">
                    <a:latin typeface="Times New Roman" panose="02020603050405020304" pitchFamily="18" charset="0"/>
                    <a:ea typeface="楷体" panose="02010609060101010101" pitchFamily="49" charset="-122"/>
                    <a:cs typeface="Times New Roman" panose="02020603050405020304" pitchFamily="18" charset="0"/>
                  </a:rPr>
                  <a:t>1.10*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形式，所以需左规，尾数左移</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位，阶码减</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smtClean="0">
                        <a:latin typeface="Cambria Math"/>
                      </a:rPr>
                      <m:t>𝟏</m:t>
                    </m:r>
                    <m:r>
                      <a:rPr lang="en-US" altLang="zh-CN" sz="1600" b="1" i="1">
                        <a:latin typeface="Cambria Math"/>
                      </a:rPr>
                      <m:t>𝟎</m:t>
                    </m:r>
                    <m:r>
                      <a:rPr lang="en-US" altLang="zh-CN" sz="1600" b="1" i="0" smtClean="0">
                        <a:latin typeface="Cambria Math"/>
                      </a:rPr>
                      <m:t>𝟏</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𝟏𝟎𝟎</m:t>
                    </m:r>
                    <m:r>
                      <a:rPr lang="en-US" altLang="zh-CN" sz="1600" b="1" i="1">
                        <a:latin typeface="Cambria Math"/>
                      </a:rPr>
                      <m:t>  </m:t>
                    </m:r>
                    <m:r>
                      <a:rPr lang="en-US" altLang="zh-CN" sz="1600" b="1" i="1">
                        <a:latin typeface="Cambria Math"/>
                      </a:rPr>
                      <m:t>𝟎𝟏𝟎</m:t>
                    </m:r>
                    <m:r>
                      <a:rPr lang="en-US" altLang="zh-CN" sz="1600" b="1" i="1" smtClean="0">
                        <a:latin typeface="Cambria Math"/>
                      </a:rPr>
                      <m:t> </m:t>
                    </m:r>
                    <m:d>
                      <m:dPr>
                        <m:ctrlPr>
                          <a:rPr lang="zh-CN" altLang="zh-CN" sz="1600" b="1" i="1">
                            <a:latin typeface="Cambria Math"/>
                            <a:ea typeface="Cambria Math"/>
                          </a:rPr>
                        </m:ctrlPr>
                      </m:dPr>
                      <m:e>
                        <m:r>
                          <a:rPr lang="en-US" altLang="zh-CN" sz="1600" b="1" i="1">
                            <a:latin typeface="Cambria Math"/>
                          </a:rPr>
                          <m:t>𝟏</m:t>
                        </m:r>
                      </m:e>
                    </m:d>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𝟏𝟎𝟎</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𝟏𝟎𝟏</m:t>
                    </m:r>
                    <m:r>
                      <a:rPr lang="en-US" altLang="zh-CN" sz="1600" b="1" i="1">
                        <a:latin typeface="Cambria Math"/>
                      </a:rPr>
                      <m:t> </m:t>
                    </m:r>
                    <m:d>
                      <m:dPr>
                        <m:ctrlPr>
                          <a:rPr lang="zh-CN" altLang="zh-CN" sz="1600" b="1" i="1" kern="0">
                            <a:effectLst/>
                            <a:latin typeface="Cambria Math"/>
                            <a:ea typeface="Cambria Math"/>
                          </a:rPr>
                        </m:ctrlPr>
                      </m:dPr>
                      <m:e>
                        <m:r>
                          <a:rPr lang="en-US" altLang="zh-CN" sz="1600" b="1" i="1">
                            <a:latin typeface="Cambria Math"/>
                          </a:rPr>
                          <m:t>𝟎</m:t>
                        </m:r>
                      </m:e>
                    </m:d>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舍入处理：采用</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舍</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入</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 </m:t>
                    </m:r>
                    <m:r>
                      <a:rPr lang="en-US" altLang="zh-CN" sz="1600" b="1" i="1">
                        <a:latin typeface="Cambria Math"/>
                      </a:rPr>
                      <m:t>𝟏𝟎𝟏</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𝟎𝟏𝟎</m:t>
                    </m:r>
                    <m:r>
                      <a:rPr lang="en-US" altLang="zh-CN" sz="1600" b="1" i="1">
                        <a:latin typeface="Cambria Math"/>
                      </a:rPr>
                      <m:t> </m:t>
                    </m:r>
                    <m:r>
                      <a:rPr lang="en-US" altLang="zh-CN" sz="1600" b="1" i="1">
                        <a:latin typeface="Cambria Math"/>
                      </a:rPr>
                      <m:t>𝟏𝟎𝟎</m:t>
                    </m:r>
                    <m:r>
                      <a:rPr lang="en-US" altLang="zh-CN" sz="1600" b="1" i="1">
                        <a:latin typeface="Cambria Math"/>
                      </a:rPr>
                      <m:t>     </m:t>
                    </m:r>
                    <m:sSub>
                      <m:sSubPr>
                        <m:ctrlPr>
                          <a:rPr lang="zh-CN" altLang="zh-CN" sz="1600" b="1" i="1" kern="0">
                            <a:effectLst/>
                            <a:latin typeface="Cambria Math"/>
                            <a:ea typeface="Cambria Math"/>
                          </a:rPr>
                        </m:ctrlPr>
                      </m:sSubPr>
                      <m:e>
                        <m:r>
                          <a:rPr lang="en-US" altLang="zh-CN" sz="1600" b="1">
                            <a:latin typeface="Cambria Math"/>
                          </a:rPr>
                          <m:t>[</m:t>
                        </m:r>
                        <m:r>
                          <a:rPr lang="en-US" altLang="zh-CN" sz="1600" b="1" i="1">
                            <a:latin typeface="Cambria Math"/>
                          </a:rPr>
                          <m:t>𝑿</m:t>
                        </m:r>
                        <m:r>
                          <a:rPr lang="en-US" altLang="zh-CN" sz="1600" b="1" i="1" kern="0">
                            <a:effectLst/>
                            <a:latin typeface="Cambria Math"/>
                            <a:ea typeface="MS Gothic"/>
                          </a:rPr>
                          <m:t>−</m:t>
                        </m:r>
                        <m:r>
                          <a:rPr lang="en-US" altLang="zh-CN" sz="1600" b="1" i="1">
                            <a:latin typeface="Cambria Math"/>
                          </a:rPr>
                          <m:t>𝒀</m:t>
                        </m:r>
                        <m:r>
                          <a:rPr lang="en-US" altLang="zh-CN" sz="1600" b="1">
                            <a:latin typeface="Cambria Math"/>
                          </a:rPr>
                          <m:t>]</m:t>
                        </m:r>
                      </m:e>
                      <m:sub>
                        <m:r>
                          <a:rPr lang="zh-CN" altLang="zh-CN" sz="1600" b="1">
                            <a:latin typeface="Cambria Math"/>
                          </a:rPr>
                          <m:t>补</m:t>
                        </m:r>
                      </m:sub>
                    </m:sSub>
                    <m:r>
                      <a:rPr lang="en-US" altLang="zh-CN" sz="1600" b="1" i="1">
                        <a:latin typeface="Cambria Math"/>
                      </a:rPr>
                      <m:t>=</m:t>
                    </m:r>
                    <m:r>
                      <a:rPr lang="en-US" altLang="zh-CN" sz="1600" b="1" i="1">
                        <a:latin typeface="Cambria Math"/>
                      </a:rPr>
                      <m:t>𝟎</m:t>
                    </m:r>
                    <m:r>
                      <a:rPr lang="en-US" altLang="zh-CN" sz="1600" b="1" i="1">
                        <a:latin typeface="Cambria Math"/>
                      </a:rPr>
                      <m:t>,</m:t>
                    </m:r>
                    <m:r>
                      <a:rPr lang="en-US" altLang="zh-CN" sz="1600" b="1" i="1">
                        <a:latin typeface="Cambria Math"/>
                      </a:rPr>
                      <m:t>𝟏𝟎𝟎</m:t>
                    </m:r>
                    <m:r>
                      <a:rPr lang="zh-CN" altLang="zh-CN" sz="1600" b="1">
                        <a:latin typeface="Cambria Math"/>
                      </a:rPr>
                      <m:t>；</m:t>
                    </m:r>
                    <m:r>
                      <a:rPr lang="en-US" altLang="zh-CN" sz="1600" b="1" i="1">
                        <a:latin typeface="Cambria Math"/>
                      </a:rPr>
                      <m:t> </m:t>
                    </m:r>
                    <m:r>
                      <a:rPr lang="en-US" altLang="zh-CN" sz="1600" b="1" i="1">
                        <a:latin typeface="Cambria Math"/>
                      </a:rPr>
                      <m:t>𝟏</m:t>
                    </m:r>
                    <m:r>
                      <a:rPr lang="en-US" altLang="zh-CN" sz="1600" b="1" i="1" smtClean="0">
                        <a:latin typeface="Cambria Math"/>
                      </a:rPr>
                      <m:t>.</m:t>
                    </m:r>
                    <m:r>
                      <a:rPr lang="en-US" altLang="zh-CN" sz="1600" b="1" i="1">
                        <a:latin typeface="Cambria Math"/>
                      </a:rPr>
                      <m:t>𝟎𝟎𝟎</m:t>
                    </m:r>
                    <m:r>
                      <a:rPr lang="en-US" altLang="zh-CN" sz="1600" b="1" i="1">
                        <a:latin typeface="Cambria Math"/>
                      </a:rPr>
                      <m:t> </m:t>
                    </m:r>
                    <m:r>
                      <a:rPr lang="en-US" altLang="zh-CN" sz="1600" b="1" i="1">
                        <a:latin typeface="Cambria Math"/>
                      </a:rPr>
                      <m:t>𝟏𝟎𝟏</m:t>
                    </m:r>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50000"/>
                  </a:lnSpc>
                  <a:spcAft>
                    <a:spcPts val="0"/>
                  </a:spcAft>
                </a:pP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溢出判断：阶码符号为</a:t>
                </a:r>
                <a:r>
                  <a:rPr lang="en-US" altLang="zh-CN" sz="1600" b="1" dirty="0">
                    <a:latin typeface="Times New Roman" panose="02020603050405020304" pitchFamily="18" charset="0"/>
                    <a:ea typeface="楷体" panose="02010609060101010101" pitchFamily="49" charset="-122"/>
                    <a:cs typeface="Times New Roman" panose="02020603050405020304" pitchFamily="18" charset="0"/>
                  </a:rPr>
                  <a:t>00</a:t>
                </a:r>
                <a:r>
                  <a:rPr lang="zh-CN" altLang="zh-CN" sz="1600" b="1" dirty="0">
                    <a:latin typeface="Times New Roman" panose="02020603050405020304" pitchFamily="18" charset="0"/>
                    <a:ea typeface="楷体" panose="02010609060101010101" pitchFamily="49" charset="-122"/>
                    <a:cs typeface="Times New Roman" panose="02020603050405020304" pitchFamily="18" charset="0"/>
                  </a:rPr>
                  <a:t>，运算结果没有溢出</a:t>
                </a:r>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lvl="1">
                  <a:lnSpc>
                    <a:spcPct val="150000"/>
                  </a:lnSpc>
                  <a:spcAft>
                    <a:spcPts val="0"/>
                  </a:spcAft>
                </a:pPr>
                <a14:m>
                  <m:oMath xmlns:m="http://schemas.openxmlformats.org/officeDocument/2006/math">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r>
                      <a:rPr lang="en-US" altLang="zh-CN" sz="1600" b="1" i="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𝟏𝟎𝟏</m:t>
                    </m:r>
                    <m:r>
                      <a:rPr lang="en-US" altLang="zh-CN" sz="1600" b="1">
                        <a:latin typeface="Cambria Math"/>
                      </a:rPr>
                      <m:t> </m:t>
                    </m:r>
                    <m:r>
                      <a:rPr lang="en-US" altLang="zh-CN" sz="1600" b="1" i="1">
                        <a:latin typeface="Cambria Math"/>
                      </a:rPr>
                      <m:t>𝟏𝟎𝟎</m:t>
                    </m:r>
                    <m:r>
                      <a:rPr lang="en-US" altLang="zh-CN" sz="1600" b="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smtClean="0">
                            <a:latin typeface="Cambria Math"/>
                          </a:rPr>
                          <m:t>+</m:t>
                        </m:r>
                        <m:r>
                          <a:rPr lang="en-US" altLang="zh-CN" sz="1600" b="1" i="1">
                            <a:latin typeface="Cambria Math"/>
                          </a:rPr>
                          <m:t>𝟏𝟎𝟏</m:t>
                        </m:r>
                      </m:sup>
                    </m:sSup>
                    <m:r>
                      <a:rPr lang="en-US" altLang="zh-CN" sz="1600" b="1">
                        <a:latin typeface="Cambria Math"/>
                      </a:rPr>
                      <m:t>     </m:t>
                    </m:r>
                    <m:r>
                      <a:rPr lang="en-US" altLang="zh-CN" sz="1600" b="1" i="1">
                        <a:latin typeface="Cambria Math"/>
                      </a:rPr>
                      <m:t>𝑿</m:t>
                    </m:r>
                    <m:r>
                      <a:rPr lang="en-US" altLang="zh-CN" sz="1600" b="1" i="1">
                        <a:latin typeface="Cambria Math"/>
                      </a:rPr>
                      <m:t>−</m:t>
                    </m:r>
                    <m:r>
                      <a:rPr lang="en-US" altLang="zh-CN" sz="1600" b="1" i="1">
                        <a:latin typeface="Cambria Math"/>
                      </a:rPr>
                      <m:t>𝒀</m:t>
                    </m:r>
                    <m:r>
                      <a:rPr lang="en-US" altLang="zh-CN" sz="1600" b="1">
                        <a:latin typeface="Cambria Math"/>
                      </a:rPr>
                      <m:t>=</m:t>
                    </m:r>
                    <m:r>
                      <a:rPr lang="en-US" altLang="zh-CN" sz="1600" b="1" i="1">
                        <a:latin typeface="Cambria Math"/>
                      </a:rPr>
                      <m:t>−</m:t>
                    </m:r>
                    <m:r>
                      <a:rPr lang="en-US" altLang="zh-CN" sz="1600" b="1" i="1">
                        <a:latin typeface="Cambria Math"/>
                      </a:rPr>
                      <m:t>𝟎</m:t>
                    </m:r>
                    <m:r>
                      <a:rPr lang="en-US" altLang="zh-CN" sz="1600" b="1">
                        <a:latin typeface="Cambria Math"/>
                      </a:rPr>
                      <m:t>.</m:t>
                    </m:r>
                    <m:r>
                      <a:rPr lang="en-US" altLang="zh-CN" sz="1600" b="1" i="1">
                        <a:latin typeface="Cambria Math"/>
                      </a:rPr>
                      <m:t>𝟏𝟏𝟏</m:t>
                    </m:r>
                    <m:r>
                      <a:rPr lang="en-US" altLang="zh-CN" sz="1600" b="1">
                        <a:latin typeface="Cambria Math"/>
                      </a:rPr>
                      <m:t> </m:t>
                    </m:r>
                    <m:r>
                      <a:rPr lang="en-US" altLang="zh-CN" sz="1600" b="1" i="1">
                        <a:latin typeface="Cambria Math"/>
                      </a:rPr>
                      <m:t>𝟎𝟏𝟏</m:t>
                    </m:r>
                    <m:r>
                      <a:rPr lang="en-US" altLang="zh-CN" sz="1600" b="1">
                        <a:latin typeface="Cambria Math"/>
                      </a:rPr>
                      <m:t>×</m:t>
                    </m:r>
                    <m:sSup>
                      <m:sSupPr>
                        <m:ctrlPr>
                          <a:rPr lang="zh-CN" altLang="zh-CN" sz="1600" b="1" i="1" kern="0">
                            <a:effectLst/>
                            <a:latin typeface="Cambria Math"/>
                            <a:ea typeface="Cambria Math"/>
                          </a:rPr>
                        </m:ctrlPr>
                      </m:sSupPr>
                      <m:e>
                        <m:r>
                          <a:rPr lang="en-US" altLang="zh-CN" sz="1600" b="1" i="1">
                            <a:latin typeface="Cambria Math"/>
                          </a:rPr>
                          <m:t>𝟐</m:t>
                        </m:r>
                      </m:e>
                      <m:sup>
                        <m:r>
                          <a:rPr lang="en-US" altLang="zh-CN" sz="1600" b="1" i="1" smtClean="0">
                            <a:latin typeface="Cambria Math"/>
                          </a:rPr>
                          <m:t>+</m:t>
                        </m:r>
                        <m:r>
                          <a:rPr lang="en-US" altLang="zh-CN" sz="1600" b="1" i="1">
                            <a:latin typeface="Cambria Math"/>
                          </a:rPr>
                          <m:t>𝟏𝟎𝟎</m:t>
                        </m:r>
                      </m:sup>
                    </m:sSup>
                  </m:oMath>
                </a14:m>
                <a:endParaRPr lang="zh-CN" altLang="zh-CN" sz="1600" b="1" kern="100" dirty="0">
                  <a:latin typeface="Times New Roman" panose="02020603050405020304" pitchFamily="18" charset="0"/>
                  <a:ea typeface="楷体" panose="02010609060101010101" pitchFamily="49" charset="-122"/>
                  <a:cs typeface="Times New Roman" panose="02020603050405020304" pitchFamily="18" charset="0"/>
                </a:endParaRPr>
              </a:p>
              <a:p>
                <a:pPr>
                  <a:lnSpc>
                    <a:spcPct val="125000"/>
                  </a:lnSpc>
                  <a:spcBef>
                    <a:spcPts val="600"/>
                  </a:spcBef>
                  <a:spcAft>
                    <a:spcPts val="0"/>
                  </a:spcAft>
                </a:pPr>
                <a:endParaRPr lang="zh-CN"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eaLnBrk="1" hangingPunct="1">
                  <a:lnSpc>
                    <a:spcPct val="120000"/>
                  </a:lnSpc>
                  <a:defRPr/>
                </a:pPr>
                <a:endParaRPr lang="en-US" altLang="zh-CN" sz="1600" b="1" dirty="0">
                  <a:latin typeface="Times New Roman" panose="02020603050405020304" pitchFamily="18" charset="0"/>
                  <a:ea typeface="楷体" panose="02010609060101010101" pitchFamily="49" charset="-122"/>
                  <a:cs typeface="Times New Roman" panose="02020603050405020304" pitchFamily="18" charset="0"/>
                </a:endParaRPr>
              </a:p>
              <a:p>
                <a:pPr lvl="1" eaLnBrk="1" hangingPunct="1">
                  <a:lnSpc>
                    <a:spcPct val="125000"/>
                  </a:lnSpc>
                  <a:defRPr/>
                </a:pPr>
                <a:endParaRPr lang="zh-CN" altLang="en-US" sz="2000" b="1" dirty="0">
                  <a:latin typeface="楷体" pitchFamily="49" charset="-122"/>
                  <a:ea typeface="楷体" pitchFamily="49" charset="-122"/>
                </a:endParaRPr>
              </a:p>
              <a:p>
                <a:pPr lvl="1" eaLnBrk="1" hangingPunct="1">
                  <a:lnSpc>
                    <a:spcPct val="125000"/>
                  </a:lnSpc>
                  <a:defRPr/>
                </a:pPr>
                <a:endParaRPr lang="zh-CN" altLang="en-US" sz="2000" b="1" dirty="0">
                  <a:latin typeface="楷体" pitchFamily="49" charset="-122"/>
                  <a:ea typeface="楷体" pitchFamily="49" charset="-122"/>
                </a:endParaRPr>
              </a:p>
              <a:p>
                <a:pPr eaLnBrk="1" hangingPunct="1">
                  <a:lnSpc>
                    <a:spcPct val="120000"/>
                  </a:lnSpc>
                  <a:defRPr/>
                </a:pPr>
                <a:endParaRPr lang="zh-CN" altLang="en-US" sz="2400" b="1" dirty="0">
                  <a:latin typeface="楷体" pitchFamily="49" charset="-122"/>
                  <a:ea typeface="楷体" pitchFamily="49" charset="-122"/>
                </a:endParaRPr>
              </a:p>
              <a:p>
                <a:pPr eaLnBrk="1" hangingPunct="1">
                  <a:lnSpc>
                    <a:spcPct val="120000"/>
                  </a:lnSpc>
                  <a:defRPr/>
                </a:pPr>
                <a:endParaRPr lang="en-US" altLang="zh-CN" sz="2400" b="1" dirty="0">
                  <a:latin typeface="楷体" pitchFamily="49" charset="-122"/>
                  <a:ea typeface="楷体" pitchFamily="49" charset="-122"/>
                </a:endParaRPr>
              </a:p>
              <a:p>
                <a:pPr lvl="1" eaLnBrk="1" hangingPunct="1">
                  <a:lnSpc>
                    <a:spcPct val="120000"/>
                  </a:lnSpc>
                  <a:defRPr/>
                </a:pPr>
                <a:endParaRPr lang="zh-CN" altLang="en-US" sz="2400" b="1" dirty="0">
                  <a:latin typeface="楷体" pitchFamily="49" charset="-122"/>
                  <a:ea typeface="楷体" pitchFamily="49" charset="-122"/>
                  <a:cs typeface="+mn-cs"/>
                </a:endParaRPr>
              </a:p>
            </p:txBody>
          </p:sp>
        </mc:Choice>
        <mc:Fallback xmlns="">
          <p:sp>
            <p:nvSpPr>
              <p:cNvPr id="21508" name="Rectangle 3"/>
              <p:cNvSpPr>
                <a:spLocks noGrp="1" noRot="1" noChangeAspect="1" noMove="1" noResize="1" noEditPoints="1" noAdjustHandles="1" noChangeArrowheads="1" noChangeShapeType="1" noTextEdit="1"/>
              </p:cNvSpPr>
              <p:nvPr>
                <p:ph type="body" idx="1"/>
              </p:nvPr>
            </p:nvSpPr>
            <p:spPr>
              <a:blipFill rotWithShape="1">
                <a:blip r:embed="rId2"/>
                <a:stretch>
                  <a:fillRect l="-2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42951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p:cNvSpPr>
            <a:spLocks noGrp="1"/>
          </p:cNvSpPr>
          <p:nvPr>
            <p:ph type="title"/>
          </p:nvPr>
        </p:nvSpPr>
        <p:spPr/>
        <p:txBody>
          <a:bodyPr/>
          <a:lstStyle/>
          <a:p>
            <a:r>
              <a:rPr lang="zh-CN" altLang="en-US" sz="3200" smtClean="0"/>
              <a:t>第一章 概论</a:t>
            </a:r>
          </a:p>
        </p:txBody>
      </p:sp>
      <p:sp>
        <p:nvSpPr>
          <p:cNvPr id="7171" name="内容占位符 2"/>
          <p:cNvSpPr>
            <a:spLocks noGrp="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主存：又称内存，用于存放计算机当前正在执行的数据和程序，可以被</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直接存取</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：中央处理器，是计算机硬件核心部件，由运算器和控制器构成</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主机：</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与主存合起来称为主机</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外设：输入设备、输出设备的统称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计算机硬件技术指标</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机器字长：指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一次能处理数据的二进制位数，通常与</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的寄存器位数有关</a:t>
            </a:r>
            <a:endParaRPr lang="zh-CN" altLang="en-US" sz="20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指令字长：机器指令中含二进制代码的总位数</a:t>
            </a: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存储字长：存储单元中二进制代码的个数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MIPS</a:t>
            </a:r>
            <a:r>
              <a:rPr lang="zh-CN" altLang="en-US" sz="2000" b="1" dirty="0">
                <a:latin typeface="Times New Roman" pitchFamily="18" charset="0"/>
                <a:ea typeface="楷体" pitchFamily="49" charset="-122"/>
                <a:cs typeface="Times New Roman" pitchFamily="18" charset="0"/>
              </a:rPr>
              <a:t>：每秒百万条指令数</a:t>
            </a:r>
            <a:endParaRPr lang="en-US" altLang="zh-CN"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2000" b="1" dirty="0">
                <a:latin typeface="Times New Roman" pitchFamily="18" charset="0"/>
                <a:ea typeface="楷体" pitchFamily="49" charset="-122"/>
                <a:cs typeface="Times New Roman" pitchFamily="18" charset="0"/>
              </a:rPr>
              <a:t>MFLOPS</a:t>
            </a:r>
            <a:r>
              <a:rPr lang="zh-CN" altLang="en-US" sz="2000" b="1" dirty="0">
                <a:latin typeface="Times New Roman" pitchFamily="18" charset="0"/>
                <a:ea typeface="楷体" pitchFamily="49" charset="-122"/>
                <a:cs typeface="Times New Roman" pitchFamily="18" charset="0"/>
              </a:rPr>
              <a:t>：每秒百万条浮点运算指令数</a:t>
            </a:r>
            <a:endParaRPr lang="en-US" altLang="zh-CN" sz="2000" b="1" dirty="0">
              <a:latin typeface="Times New Roman" pitchFamily="18" charset="0"/>
              <a:ea typeface="楷体" pitchFamily="49" charset="-122"/>
              <a:cs typeface="Times New Roman" pitchFamily="18" charset="0"/>
            </a:endParaRPr>
          </a:p>
          <a:p>
            <a:pPr eaLnBrk="1" hangingPunct="1">
              <a:lnSpc>
                <a:spcPct val="120000"/>
              </a:lnSpc>
            </a:pPr>
            <a:endParaRPr lang="zh-CN" altLang="en-US" sz="20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endParaRPr lang="zh-CN" altLang="en-US" dirty="0" smtClean="0"/>
          </a:p>
        </p:txBody>
      </p:sp>
      <p:sp>
        <p:nvSpPr>
          <p:cNvPr id="7172"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42EC8157-4EB0-4C3B-ABBE-A4ED2AAA08C7}" type="slidenum">
              <a:rPr kumimoji="0" lang="en-US" altLang="zh-CN" sz="1200" b="0" smtClean="0">
                <a:latin typeface="楷体_GB2312" pitchFamily="49" charset="-122"/>
              </a:rPr>
              <a:pPr eaLnBrk="1" hangingPunct="1"/>
              <a:t>5</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88600390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50</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楷体" pitchFamily="49" charset="-122"/>
                <a:ea typeface="楷体" pitchFamily="49" charset="-122"/>
              </a:rPr>
              <a:t>寻址方式：确定本条指令的操作数地址，以及下一条将要执行的指令地址的方法。寻址方式与硬件结构紧密相关，而且直接影响指令格式和指令功能</a:t>
            </a:r>
          </a:p>
          <a:p>
            <a:pPr eaLnBrk="1" hangingPunct="1">
              <a:lnSpc>
                <a:spcPct val="120000"/>
              </a:lnSpc>
            </a:pPr>
            <a:r>
              <a:rPr lang="zh-CN" altLang="en-US" sz="2000" b="1" dirty="0" smtClean="0">
                <a:latin typeface="楷体" pitchFamily="49" charset="-122"/>
                <a:ea typeface="楷体" pitchFamily="49" charset="-122"/>
              </a:rPr>
              <a:t>间接寻址：倘若指令字中的形式地址不直接给出操作数的地址，而是指出操作数有效地址所在的存储单元的地址，也就是说有效地址是由形式地址间接提供，即为间接寻址</a:t>
            </a:r>
          </a:p>
          <a:p>
            <a:pPr eaLnBrk="1" hangingPunct="1">
              <a:lnSpc>
                <a:spcPct val="120000"/>
              </a:lnSpc>
            </a:pPr>
            <a:r>
              <a:rPr lang="zh-CN" altLang="en-US" sz="2000" b="1" dirty="0" smtClean="0">
                <a:latin typeface="楷体" pitchFamily="49" charset="-122"/>
                <a:ea typeface="楷体" pitchFamily="49" charset="-122"/>
              </a:rPr>
              <a:t>基址寻址：操作数有效地址等于形式地址加上基址寄存器的内容；基址寄存器的内容由操作系统给定，且在程序的执行过程中不可变，支持多道程序技术的应用</a:t>
            </a:r>
          </a:p>
          <a:p>
            <a:pPr eaLnBrk="1" hangingPunct="1">
              <a:lnSpc>
                <a:spcPct val="120000"/>
              </a:lnSpc>
            </a:pPr>
            <a:r>
              <a:rPr lang="zh-CN" altLang="en-US" sz="2000" b="1" dirty="0" smtClean="0">
                <a:latin typeface="楷体" pitchFamily="49" charset="-122"/>
                <a:ea typeface="楷体" pitchFamily="49" charset="-122"/>
              </a:rPr>
              <a:t>变址寻址：操作数有效地址等于形式地址加上变址寄存器的内容，变址寄存器的内容由用户给定且在程序的执行过程中可变，常常用于处理数组程序</a:t>
            </a:r>
            <a:endParaRPr lang="zh-CN" altLang="en-US" sz="1800" b="1" dirty="0" smtClean="0">
              <a:latin typeface="楷体" pitchFamily="49" charset="-122"/>
              <a:ea typeface="楷体" pitchFamily="49" charset="-122"/>
            </a:endParaRPr>
          </a:p>
        </p:txBody>
      </p:sp>
    </p:spTree>
    <p:extLst>
      <p:ext uri="{BB962C8B-B14F-4D97-AF65-F5344CB8AC3E}">
        <p14:creationId xmlns:p14="http://schemas.microsoft.com/office/powerpoint/2010/main" val="16660795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71E51AA-CD9D-4FD2-B941-DA7A4AB1C699}" type="slidenum">
              <a:rPr lang="en-US" altLang="zh-CN" sz="1200" smtClean="0">
                <a:latin typeface="楷体_GB2312" pitchFamily="49" charset="-122"/>
                <a:ea typeface="楷体_GB2312" pitchFamily="49" charset="-122"/>
              </a:rPr>
              <a:pPr eaLnBrk="1" hangingPunct="1">
                <a:spcBef>
                  <a:spcPct val="0"/>
                </a:spcBef>
                <a:buClrTx/>
                <a:buFontTx/>
                <a:buNone/>
              </a:pPr>
              <a:t>51</a:t>
            </a:fld>
            <a:endParaRPr lang="en-US" altLang="zh-CN" sz="1200" smtClean="0">
              <a:latin typeface="楷体_GB2312" pitchFamily="49" charset="-122"/>
              <a:ea typeface="楷体_GB2312" pitchFamily="49" charset="-122"/>
            </a:endParaRPr>
          </a:p>
        </p:txBody>
      </p:sp>
      <p:sp>
        <p:nvSpPr>
          <p:cNvPr id="41987" name="Rectangle 2"/>
          <p:cNvSpPr>
            <a:spLocks noGrp="1" noChangeArrowheads="1"/>
          </p:cNvSpPr>
          <p:nvPr>
            <p:ph type="title"/>
          </p:nvPr>
        </p:nvSpPr>
        <p:spPr/>
        <p:txBody>
          <a:bodyPr/>
          <a:lstStyle/>
          <a:p>
            <a:pPr eaLnBrk="1" hangingPunct="1"/>
            <a:r>
              <a:rPr lang="zh-CN" altLang="en-US" sz="3200" dirty="0" smtClean="0"/>
              <a:t>第七章 指令系统</a:t>
            </a:r>
          </a:p>
        </p:txBody>
      </p:sp>
      <p:sp>
        <p:nvSpPr>
          <p:cNvPr id="41988"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寻址和变址寻址</a:t>
            </a:r>
            <a:r>
              <a:rPr lang="zh-CN" altLang="en-US" sz="2000" b="1">
                <a:latin typeface="Times New Roman" panose="02020603050405020304" pitchFamily="18" charset="0"/>
                <a:ea typeface="楷体" pitchFamily="49" charset="-122"/>
                <a:cs typeface="Times New Roman" panose="02020603050405020304" pitchFamily="18" charset="0"/>
              </a:rPr>
              <a:t>的</a:t>
            </a:r>
            <a:r>
              <a:rPr lang="zh-CN" altLang="en-US" sz="2000" b="1" smtClean="0">
                <a:latin typeface="Times New Roman" panose="02020603050405020304" pitchFamily="18" charset="0"/>
                <a:ea typeface="楷体" pitchFamily="49" charset="-122"/>
                <a:cs typeface="Times New Roman" panose="02020603050405020304" pitchFamily="18" charset="0"/>
              </a:rPr>
              <a:t>特点：</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两种</a:t>
            </a:r>
            <a:r>
              <a:rPr lang="zh-CN" altLang="en-US" sz="2000" b="1" dirty="0">
                <a:latin typeface="Times New Roman" panose="02020603050405020304" pitchFamily="18" charset="0"/>
                <a:ea typeface="楷体" pitchFamily="49" charset="-122"/>
                <a:cs typeface="Times New Roman" panose="02020603050405020304" pitchFamily="18" charset="0"/>
              </a:rPr>
              <a:t>寻址方式都可以扩大指令寻址范围，计算操作数有效地址的方法类似，都等于形式地址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加上寄存器的</a:t>
            </a:r>
            <a:r>
              <a:rPr lang="zh-CN" altLang="en-US" sz="2000" b="1" dirty="0" smtClean="0">
                <a:latin typeface="Times New Roman" panose="02020603050405020304" pitchFamily="18" charset="0"/>
                <a:ea typeface="楷体" pitchFamily="49" charset="-122"/>
                <a:cs typeface="Times New Roman" panose="02020603050405020304" pitchFamily="18" charset="0"/>
              </a:rPr>
              <a:t>内容</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寻址的基准地址由基址寄存器给出，通常由操作系统或管理程序设定，地址改变反映在形式地址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的取值</a:t>
            </a:r>
            <a:r>
              <a:rPr lang="zh-CN" altLang="en-US" sz="2000" b="1" dirty="0" smtClean="0">
                <a:latin typeface="Times New Roman" panose="02020603050405020304" pitchFamily="18" charset="0"/>
                <a:ea typeface="楷体" pitchFamily="49" charset="-122"/>
                <a:cs typeface="Times New Roman" panose="02020603050405020304" pitchFamily="18" charset="0"/>
              </a:rPr>
              <a:t>上</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而</a:t>
            </a:r>
            <a:r>
              <a:rPr lang="zh-CN" altLang="en-US" sz="2000" b="1" dirty="0">
                <a:latin typeface="Times New Roman" panose="02020603050405020304" pitchFamily="18" charset="0"/>
                <a:ea typeface="楷体" pitchFamily="49" charset="-122"/>
                <a:cs typeface="Times New Roman" panose="02020603050405020304" pitchFamily="18" charset="0"/>
              </a:rPr>
              <a:t>变址寻址的基准地址由形式地址</a:t>
            </a:r>
            <a:r>
              <a:rPr lang="en-US" altLang="zh-CN" sz="2000" b="1" dirty="0">
                <a:latin typeface="Times New Roman" panose="02020603050405020304" pitchFamily="18" charset="0"/>
                <a:ea typeface="楷体" pitchFamily="49" charset="-122"/>
                <a:cs typeface="Times New Roman" panose="02020603050405020304" pitchFamily="18" charset="0"/>
              </a:rPr>
              <a:t>A</a:t>
            </a:r>
            <a:r>
              <a:rPr lang="zh-CN" altLang="en-US" sz="2000" b="1" dirty="0">
                <a:latin typeface="Times New Roman" panose="02020603050405020304" pitchFamily="18" charset="0"/>
                <a:ea typeface="楷体" pitchFamily="49" charset="-122"/>
                <a:cs typeface="Times New Roman" panose="02020603050405020304" pitchFamily="18" charset="0"/>
              </a:rPr>
              <a:t>给出，地址改变反映在变址值的自动修改上，变址值由变址寄存器给出，其内容通常是由用户</a:t>
            </a:r>
            <a:r>
              <a:rPr lang="zh-CN" altLang="en-US" sz="2000" b="1" dirty="0" smtClean="0">
                <a:latin typeface="Times New Roman" panose="02020603050405020304" pitchFamily="18" charset="0"/>
                <a:ea typeface="楷体" pitchFamily="49" charset="-122"/>
                <a:cs typeface="Times New Roman" panose="02020603050405020304" pitchFamily="18" charset="0"/>
              </a:rPr>
              <a:t>设定</a:t>
            </a:r>
            <a:endParaRPr lang="en-US" altLang="zh-CN" sz="2000" b="1" dirty="0" smtClean="0">
              <a:latin typeface="Times New Roman" panose="02020603050405020304" pitchFamily="18" charset="0"/>
              <a:ea typeface="楷体" pitchFamily="49" charset="-122"/>
              <a:cs typeface="Times New Roman" panose="02020603050405020304" pitchFamily="18" charset="0"/>
            </a:endParaRPr>
          </a:p>
          <a:p>
            <a:pPr lvl="1" eaLnBrk="1" hangingPunct="1">
              <a:lnSpc>
                <a:spcPct val="120000"/>
              </a:lnSpc>
            </a:pPr>
            <a:r>
              <a:rPr lang="zh-CN" altLang="en-US" sz="2000" b="1" dirty="0" smtClean="0">
                <a:latin typeface="Times New Roman" panose="02020603050405020304" pitchFamily="18" charset="0"/>
                <a:ea typeface="楷体" pitchFamily="49" charset="-122"/>
                <a:cs typeface="Times New Roman" panose="02020603050405020304" pitchFamily="18" charset="0"/>
              </a:rPr>
              <a:t>基址</a:t>
            </a:r>
            <a:r>
              <a:rPr lang="zh-CN" altLang="en-US" sz="2000" b="1" dirty="0">
                <a:latin typeface="Times New Roman" panose="02020603050405020304" pitchFamily="18" charset="0"/>
                <a:ea typeface="楷体" pitchFamily="49" charset="-122"/>
                <a:cs typeface="Times New Roman" panose="02020603050405020304" pitchFamily="18" charset="0"/>
              </a:rPr>
              <a:t>寻址面向系统，解决程序在主存中动态重定位问题，变址寻址面向用户，适用于数组或字符串</a:t>
            </a:r>
            <a:r>
              <a:rPr lang="zh-CN" altLang="en-US" sz="2000" b="1" dirty="0" smtClean="0">
                <a:latin typeface="Times New Roman" panose="02020603050405020304" pitchFamily="18" charset="0"/>
                <a:ea typeface="楷体" pitchFamily="49" charset="-122"/>
                <a:cs typeface="Times New Roman" panose="02020603050405020304" pitchFamily="18" charset="0"/>
              </a:rPr>
              <a:t>处理</a:t>
            </a:r>
            <a:endParaRPr lang="zh-CN" altLang="en-US" sz="2000" b="1" dirty="0">
              <a:latin typeface="Times New Roman" panose="02020603050405020304" pitchFamily="18" charset="0"/>
              <a:ea typeface="楷体" pitchFamily="49" charset="-122"/>
              <a:cs typeface="Times New Roman" panose="02020603050405020304" pitchFamily="18" charset="0"/>
            </a:endParaRPr>
          </a:p>
          <a:p>
            <a:pPr eaLnBrk="1" hangingPunct="1">
              <a:lnSpc>
                <a:spcPct val="120000"/>
              </a:lnSpc>
            </a:pPr>
            <a:endParaRPr lang="zh-CN" altLang="en-US" sz="2000" b="1" dirty="0" smtClean="0">
              <a:latin typeface="楷体" pitchFamily="49" charset="-122"/>
              <a:ea typeface="楷体" pitchFamily="49" charset="-122"/>
            </a:endParaRPr>
          </a:p>
        </p:txBody>
      </p:sp>
    </p:spTree>
    <p:extLst>
      <p:ext uri="{BB962C8B-B14F-4D97-AF65-F5344CB8AC3E}">
        <p14:creationId xmlns:p14="http://schemas.microsoft.com/office/powerpoint/2010/main" val="36203029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5"/>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8273AD6A-A161-4626-A56B-9745D3EC09CE}" type="slidenum">
              <a:rPr kumimoji="0" lang="en-US" altLang="zh-CN" sz="1200" b="0" smtClean="0">
                <a:latin typeface="楷体_GB2312" pitchFamily="49" charset="-122"/>
              </a:rPr>
              <a:pPr eaLnBrk="1" hangingPunct="1"/>
              <a:t>52</a:t>
            </a:fld>
            <a:endParaRPr kumimoji="0" lang="en-US" altLang="zh-CN" sz="1200" b="0" smtClean="0">
              <a:latin typeface="楷体_GB2312" pitchFamily="49" charset="-122"/>
            </a:endParaRPr>
          </a:p>
        </p:txBody>
      </p:sp>
      <p:sp>
        <p:nvSpPr>
          <p:cNvPr id="78851" name="Rectangle 137"/>
          <p:cNvSpPr>
            <a:spLocks noGrp="1" noChangeArrowheads="1"/>
          </p:cNvSpPr>
          <p:nvPr>
            <p:ph type="title"/>
          </p:nvPr>
        </p:nvSpPr>
        <p:spPr/>
        <p:txBody>
          <a:bodyPr/>
          <a:lstStyle/>
          <a:p>
            <a:pPr eaLnBrk="1" hangingPunct="1"/>
            <a:r>
              <a:rPr lang="zh-CN" altLang="en-US" sz="3200" dirty="0"/>
              <a:t>第七章 指令系统</a:t>
            </a:r>
            <a:endParaRPr lang="zh-CN" altLang="en-US" sz="3200" dirty="0" smtClean="0"/>
          </a:p>
        </p:txBody>
      </p:sp>
      <p:sp>
        <p:nvSpPr>
          <p:cNvPr id="78852" name="Rectangle 3"/>
          <p:cNvSpPr>
            <a:spLocks noGrp="1" noChangeArrowheads="1"/>
          </p:cNvSpPr>
          <p:nvPr>
            <p:ph type="body" sz="half" idx="1"/>
          </p:nvPr>
        </p:nvSpPr>
        <p:spPr>
          <a:xfrm>
            <a:off x="457200" y="1295400"/>
            <a:ext cx="8362950" cy="5029200"/>
          </a:xfrm>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假设寄存器</a:t>
            </a:r>
            <a:r>
              <a:rPr lang="en-US" altLang="zh-CN" sz="2000" b="1" dirty="0" smtClean="0">
                <a:latin typeface="Times New Roman" pitchFamily="18" charset="0"/>
                <a:ea typeface="楷体" pitchFamily="49" charset="-122"/>
                <a:cs typeface="Times New Roman" pitchFamily="18" charset="0"/>
              </a:rPr>
              <a:t>(R)</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1000</a:t>
            </a:r>
            <a:r>
              <a:rPr lang="zh-CN" altLang="en-US" sz="2000" b="1" dirty="0" smtClean="0">
                <a:latin typeface="Times New Roman" pitchFamily="18" charset="0"/>
                <a:ea typeface="楷体" pitchFamily="49" charset="-122"/>
                <a:cs typeface="Times New Roman" pitchFamily="18" charset="0"/>
              </a:rPr>
              <a:t>，存储器单元</a:t>
            </a:r>
            <a:r>
              <a:rPr lang="en-US" altLang="zh-CN" sz="2000" b="1" dirty="0" smtClean="0">
                <a:latin typeface="Times New Roman" pitchFamily="18" charset="0"/>
                <a:ea typeface="楷体" pitchFamily="49" charset="-122"/>
                <a:cs typeface="Times New Roman" pitchFamily="18" charset="0"/>
              </a:rPr>
              <a:t>(1000)</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2000</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(2000)</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3000</a:t>
            </a:r>
            <a:r>
              <a:rPr lang="zh-CN" altLang="en-US" sz="2000" b="1" dirty="0" smtClean="0">
                <a:latin typeface="Times New Roman" pitchFamily="18" charset="0"/>
                <a:ea typeface="楷体" pitchFamily="49" charset="-122"/>
                <a:cs typeface="Times New Roman" pitchFamily="18" charset="0"/>
              </a:rPr>
              <a:t>，程序计数器</a:t>
            </a:r>
            <a:r>
              <a:rPr lang="en-US" altLang="zh-CN" sz="2000" b="1" dirty="0" smtClean="0">
                <a:latin typeface="Times New Roman" pitchFamily="18" charset="0"/>
                <a:ea typeface="楷体" pitchFamily="49" charset="-122"/>
                <a:cs typeface="Times New Roman" pitchFamily="18" charset="0"/>
              </a:rPr>
              <a:t>(PC)</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4000</a:t>
            </a:r>
            <a:r>
              <a:rPr lang="zh-CN" altLang="en-US" sz="2000" b="1" dirty="0" smtClean="0">
                <a:latin typeface="Times New Roman" pitchFamily="18" charset="0"/>
                <a:ea typeface="楷体" pitchFamily="49" charset="-122"/>
                <a:cs typeface="Times New Roman" pitchFamily="18" charset="0"/>
              </a:rPr>
              <a:t>，问在以下寻址方式下</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访问到的操作数的值是什么？将结果填写在下表。 </a:t>
            </a:r>
          </a:p>
        </p:txBody>
      </p:sp>
      <p:graphicFrame>
        <p:nvGraphicFramePr>
          <p:cNvPr id="584849" name="Group 145"/>
          <p:cNvGraphicFramePr>
            <a:graphicFrameLocks noGrp="1"/>
          </p:cNvGraphicFramePr>
          <p:nvPr>
            <p:ph sz="half" idx="2"/>
            <p:extLst>
              <p:ext uri="{D42A27DB-BD31-4B8C-83A1-F6EECF244321}">
                <p14:modId xmlns:p14="http://schemas.microsoft.com/office/powerpoint/2010/main" val="1455870703"/>
              </p:ext>
            </p:extLst>
          </p:nvPr>
        </p:nvGraphicFramePr>
        <p:xfrm>
          <a:off x="2124075" y="2636838"/>
          <a:ext cx="5112220" cy="3024413"/>
        </p:xfrm>
        <a:graphic>
          <a:graphicData uri="http://schemas.openxmlformats.org/drawingml/2006/table">
            <a:tbl>
              <a:tblPr/>
              <a:tblGrid>
                <a:gridCol w="1992518"/>
                <a:gridCol w="1647425"/>
                <a:gridCol w="1472277"/>
              </a:tblGrid>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寻址方式</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形式地址</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操作数</a:t>
                      </a:r>
                    </a:p>
                  </a:txBody>
                  <a:tcPr marT="45708" marB="45708"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5475">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寄存器寻址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寄存器间接寻址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存储器间接寻址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相对寻址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3000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9823">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立即数寻址　　 </a:t>
                      </a:r>
                    </a:p>
                  </a:txBody>
                  <a:tcPr marT="45708" marB="45708" anchor="ct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t>
                      </a:r>
                      <a:r>
                        <a:rPr kumimoji="1"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2000</a:t>
                      </a:r>
                    </a:p>
                  </a:txBody>
                  <a:tcPr marT="45708" marB="45708"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spcAft>
                          <a:spcPct val="0"/>
                        </a:spcAft>
                        <a:buClr>
                          <a:schemeClr val="folHlink"/>
                        </a:buClr>
                        <a:buFont typeface="Wingdings" pitchFamily="2" charset="2"/>
                        <a:defRPr sz="28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defRPr sz="2400">
                          <a:solidFill>
                            <a:schemeClr val="tx1"/>
                          </a:solidFill>
                          <a:latin typeface="Arial" charset="0"/>
                          <a:ea typeface="宋体" pitchFamily="2" charset="-122"/>
                        </a:defRPr>
                      </a:lvl2pPr>
                      <a:lvl3pPr marL="1143000" indent="-228600" eaLnBrk="0" hangingPunct="0">
                        <a:spcBef>
                          <a:spcPct val="20000"/>
                        </a:spcBef>
                        <a:spcAft>
                          <a:spcPct val="0"/>
                        </a:spcAft>
                        <a:defRPr sz="2000">
                          <a:solidFill>
                            <a:schemeClr val="tx1"/>
                          </a:solidFill>
                          <a:latin typeface="Arial" charset="0"/>
                          <a:ea typeface="宋体" pitchFamily="2" charset="-122"/>
                        </a:defRPr>
                      </a:lvl3pPr>
                      <a:lvl4pPr marL="1600200" indent="-228600" eaLnBrk="0" hangingPunct="0">
                        <a:spcBef>
                          <a:spcPct val="20000"/>
                        </a:spcBef>
                        <a:spcAft>
                          <a:spcPct val="0"/>
                        </a:spcAft>
                        <a:defRPr>
                          <a:solidFill>
                            <a:schemeClr val="tx1"/>
                          </a:solidFill>
                          <a:latin typeface="Arial" charset="0"/>
                          <a:ea typeface="宋体" pitchFamily="2" charset="-122"/>
                        </a:defRPr>
                      </a:lvl4pPr>
                      <a:lvl5pPr marL="2057400" indent="-228600" eaLnBrk="0" hangingPunct="0">
                        <a:spcBef>
                          <a:spcPct val="20000"/>
                        </a:spcBef>
                        <a:spcAft>
                          <a:spcPct val="0"/>
                        </a:spcAft>
                        <a:defRPr>
                          <a:solidFill>
                            <a:schemeClr val="tx1"/>
                          </a:solidFill>
                          <a:latin typeface="Arial" charset="0"/>
                          <a:ea typeface="宋体" pitchFamily="2" charset="-122"/>
                        </a:defRPr>
                      </a:lvl5pPr>
                      <a:lvl6pPr marL="2514600" indent="-228600" eaLnBrk="0" fontAlgn="base" hangingPunct="0">
                        <a:spcBef>
                          <a:spcPct val="20000"/>
                        </a:spcBef>
                        <a:spcAft>
                          <a:spcPct val="0"/>
                        </a:spcAft>
                        <a:defRPr>
                          <a:solidFill>
                            <a:schemeClr val="tx1"/>
                          </a:solidFill>
                          <a:latin typeface="Arial" charset="0"/>
                          <a:ea typeface="宋体" pitchFamily="2" charset="-122"/>
                        </a:defRPr>
                      </a:lvl6pPr>
                      <a:lvl7pPr marL="2971800" indent="-228600" eaLnBrk="0" fontAlgn="base" hangingPunct="0">
                        <a:spcBef>
                          <a:spcPct val="20000"/>
                        </a:spcBef>
                        <a:spcAft>
                          <a:spcPct val="0"/>
                        </a:spcAft>
                        <a:defRPr>
                          <a:solidFill>
                            <a:schemeClr val="tx1"/>
                          </a:solidFill>
                          <a:latin typeface="Arial" charset="0"/>
                          <a:ea typeface="宋体" pitchFamily="2" charset="-122"/>
                        </a:defRPr>
                      </a:lvl7pPr>
                      <a:lvl8pPr marL="3429000" indent="-228600" eaLnBrk="0" fontAlgn="base" hangingPunct="0">
                        <a:spcBef>
                          <a:spcPct val="20000"/>
                        </a:spcBef>
                        <a:spcAft>
                          <a:spcPct val="0"/>
                        </a:spcAft>
                        <a:defRPr>
                          <a:solidFill>
                            <a:schemeClr val="tx1"/>
                          </a:solidFill>
                          <a:latin typeface="Arial" charset="0"/>
                          <a:ea typeface="宋体" pitchFamily="2" charset="-122"/>
                        </a:defRPr>
                      </a:lvl8pPr>
                      <a:lvl9pPr marL="3886200" indent="-228600" eaLnBrk="0" fontAlgn="base" hangingPunct="0">
                        <a:spcBef>
                          <a:spcPct val="20000"/>
                        </a:spcBef>
                        <a:spcAft>
                          <a:spcPct val="0"/>
                        </a:spcAft>
                        <a:defRPr>
                          <a:solidFill>
                            <a:schemeClr val="tx1"/>
                          </a:solidFill>
                          <a:latin typeface="Arial" charset="0"/>
                          <a:ea typeface="宋体"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2000</a:t>
                      </a:r>
                    </a:p>
                  </a:txBody>
                  <a:tcPr marT="45714" marB="45714" anchor="ct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8625016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页脚占位符 5"/>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8273AD6A-A161-4626-A56B-9745D3EC09CE}" type="slidenum">
              <a:rPr kumimoji="0" lang="en-US" altLang="zh-CN" sz="1200" b="0" smtClean="0">
                <a:latin typeface="楷体_GB2312" pitchFamily="49" charset="-122"/>
              </a:rPr>
              <a:pPr eaLnBrk="1" hangingPunct="1"/>
              <a:t>53</a:t>
            </a:fld>
            <a:endParaRPr kumimoji="0" lang="en-US" altLang="zh-CN" sz="1200" b="0" smtClean="0">
              <a:latin typeface="楷体_GB2312" pitchFamily="49" charset="-122"/>
            </a:endParaRPr>
          </a:p>
        </p:txBody>
      </p:sp>
      <p:sp>
        <p:nvSpPr>
          <p:cNvPr id="78851" name="Rectangle 137"/>
          <p:cNvSpPr>
            <a:spLocks noGrp="1" noChangeArrowheads="1"/>
          </p:cNvSpPr>
          <p:nvPr>
            <p:ph type="title"/>
          </p:nvPr>
        </p:nvSpPr>
        <p:spPr/>
        <p:txBody>
          <a:bodyPr/>
          <a:lstStyle/>
          <a:p>
            <a:pPr eaLnBrk="1" hangingPunct="1"/>
            <a:r>
              <a:rPr lang="zh-CN" altLang="en-US" sz="3200" dirty="0"/>
              <a:t>第七章 指令系统</a:t>
            </a:r>
            <a:endParaRPr lang="zh-CN" altLang="en-US" sz="3200" dirty="0" smtClean="0"/>
          </a:p>
        </p:txBody>
      </p:sp>
      <mc:AlternateContent xmlns:mc="http://schemas.openxmlformats.org/markup-compatibility/2006" xmlns:a14="http://schemas.microsoft.com/office/drawing/2010/main">
        <mc:Choice Requires="a14">
          <p:sp>
            <p:nvSpPr>
              <p:cNvPr id="78852" name="Rectangle 3"/>
              <p:cNvSpPr>
                <a:spLocks noGrp="1" noChangeArrowheads="1"/>
              </p:cNvSpPr>
              <p:nvPr>
                <p:ph type="body" sz="half" idx="1"/>
              </p:nvPr>
            </p:nvSpPr>
            <p:spPr>
              <a:xfrm>
                <a:off x="457200" y="1295400"/>
                <a:ext cx="8362950" cy="5029200"/>
              </a:xfrm>
            </p:spPr>
            <p:txBody>
              <a:bodyPr/>
              <a:lstStyle/>
              <a:p>
                <a:pPr eaLnBrk="1" hangingPunct="1">
                  <a:lnSpc>
                    <a:spcPct val="125000"/>
                  </a:lnSpc>
                  <a:spcBef>
                    <a:spcPts val="600"/>
                  </a:spcBef>
                </a:pPr>
                <a:r>
                  <a:rPr lang="zh-CN" altLang="en-US" sz="1800" b="1" kern="100" dirty="0" smtClean="0">
                    <a:latin typeface="Times New Roman" pitchFamily="18" charset="0"/>
                    <a:ea typeface="楷体" pitchFamily="49" charset="-122"/>
                    <a:cs typeface="Times New Roman" pitchFamily="18" charset="0"/>
                  </a:rPr>
                  <a:t>某</a:t>
                </a:r>
                <a:r>
                  <a:rPr lang="zh-CN" altLang="en-US" sz="1800" b="1" kern="100" dirty="0">
                    <a:latin typeface="Times New Roman" pitchFamily="18" charset="0"/>
                    <a:ea typeface="楷体" pitchFamily="49" charset="-122"/>
                    <a:cs typeface="Times New Roman" pitchFamily="18" charset="0"/>
                  </a:rPr>
                  <a:t>微机的指令格式</a:t>
                </a:r>
                <a:r>
                  <a:rPr lang="zh-CN" altLang="en-US" sz="1800" b="1" kern="100" dirty="0" smtClean="0">
                    <a:latin typeface="Times New Roman" pitchFamily="18" charset="0"/>
                    <a:ea typeface="楷体" pitchFamily="49" charset="-122"/>
                    <a:cs typeface="Times New Roman" pitchFamily="18" charset="0"/>
                  </a:rPr>
                  <a:t>如左所</a:t>
                </a:r>
                <a:r>
                  <a:rPr lang="zh-CN" altLang="en-US" sz="1800" b="1" kern="100" dirty="0">
                    <a:latin typeface="Times New Roman" pitchFamily="18" charset="0"/>
                    <a:ea typeface="楷体" pitchFamily="49" charset="-122"/>
                    <a:cs typeface="Times New Roman" pitchFamily="18" charset="0"/>
                  </a:rPr>
                  <a:t>示</a:t>
                </a:r>
                <a:r>
                  <a:rPr lang="zh-CN" altLang="en-US" sz="1800" b="1" kern="100" dirty="0" smtClean="0">
                    <a:latin typeface="Times New Roman" pitchFamily="18" charset="0"/>
                    <a:ea typeface="楷体" pitchFamily="49" charset="-122"/>
                    <a:cs typeface="Times New Roman" pitchFamily="18" charset="0"/>
                  </a:rPr>
                  <a:t>：</a:t>
                </a:r>
                <a:endParaRPr lang="en-US" altLang="zh-CN" sz="1800" b="1" kern="1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1800" b="1" kern="100" dirty="0">
                    <a:latin typeface="Times New Roman" pitchFamily="18" charset="0"/>
                    <a:ea typeface="楷体" pitchFamily="49" charset="-122"/>
                    <a:cs typeface="Times New Roman" pitchFamily="18" charset="0"/>
                  </a:rPr>
                  <a:t>其中</a:t>
                </a:r>
                <a:r>
                  <a:rPr lang="en-US" altLang="zh-CN" sz="1800" b="1" kern="100" dirty="0">
                    <a:latin typeface="Times New Roman" pitchFamily="18" charset="0"/>
                    <a:ea typeface="楷体" pitchFamily="49" charset="-122"/>
                    <a:cs typeface="Times New Roman" pitchFamily="18" charset="0"/>
                  </a:rPr>
                  <a:t>X</a:t>
                </a:r>
                <a:r>
                  <a:rPr lang="zh-CN" altLang="en-US" sz="1800" b="1" kern="100" dirty="0">
                    <a:latin typeface="Times New Roman" pitchFamily="18" charset="0"/>
                    <a:ea typeface="楷体" pitchFamily="49" charset="-122"/>
                    <a:cs typeface="Times New Roman" pitchFamily="18" charset="0"/>
                  </a:rPr>
                  <a:t>为寻址特征位：</a:t>
                </a:r>
                <a:r>
                  <a:rPr lang="en-US" altLang="zh-CN" sz="1800" b="1" kern="100" dirty="0">
                    <a:latin typeface="Times New Roman" pitchFamily="18" charset="0"/>
                    <a:ea typeface="楷体" pitchFamily="49" charset="-122"/>
                    <a:cs typeface="Times New Roman" pitchFamily="18" charset="0"/>
                  </a:rPr>
                  <a:t>X=00</a:t>
                </a:r>
                <a:r>
                  <a:rPr lang="zh-CN" altLang="en-US" sz="1800" b="1" kern="100" dirty="0">
                    <a:latin typeface="Times New Roman" pitchFamily="18" charset="0"/>
                    <a:ea typeface="楷体" pitchFamily="49" charset="-122"/>
                    <a:cs typeface="Times New Roman" pitchFamily="18" charset="0"/>
                  </a:rPr>
                  <a:t>时，</a:t>
                </a:r>
                <a:r>
                  <a:rPr lang="zh-CN" altLang="en-US" sz="1800" b="1" kern="100" dirty="0" smtClean="0">
                    <a:latin typeface="Times New Roman" pitchFamily="18" charset="0"/>
                    <a:ea typeface="楷体" pitchFamily="49" charset="-122"/>
                    <a:cs typeface="Times New Roman" pitchFamily="18" charset="0"/>
                  </a:rPr>
                  <a:t>直接寻址；</a:t>
                </a:r>
                <a:r>
                  <a:rPr lang="en-US" altLang="zh-CN" sz="1800" b="1" kern="100" dirty="0" smtClean="0">
                    <a:latin typeface="Times New Roman" pitchFamily="18" charset="0"/>
                    <a:ea typeface="楷体" pitchFamily="49" charset="-122"/>
                    <a:cs typeface="Times New Roman" pitchFamily="18" charset="0"/>
                  </a:rPr>
                  <a:t>X=01</a:t>
                </a:r>
                <a:r>
                  <a:rPr lang="zh-CN" altLang="en-US" sz="1800" b="1" kern="100" dirty="0">
                    <a:latin typeface="Times New Roman" pitchFamily="18" charset="0"/>
                    <a:ea typeface="楷体" pitchFamily="49" charset="-122"/>
                    <a:cs typeface="Times New Roman" pitchFamily="18" charset="0"/>
                  </a:rPr>
                  <a:t>时，用变址寄存器</a:t>
                </a:r>
                <a:r>
                  <a:rPr lang="en-US" altLang="zh-CN" sz="1800" b="1" kern="100" dirty="0">
                    <a:latin typeface="Times New Roman" pitchFamily="18" charset="0"/>
                    <a:ea typeface="楷体" pitchFamily="49" charset="-122"/>
                    <a:cs typeface="Times New Roman" pitchFamily="18" charset="0"/>
                  </a:rPr>
                  <a:t>R1</a:t>
                </a:r>
                <a:r>
                  <a:rPr lang="zh-CN" altLang="en-US" sz="1800" b="1" kern="100" dirty="0">
                    <a:latin typeface="Times New Roman" pitchFamily="18" charset="0"/>
                    <a:ea typeface="楷体" pitchFamily="49" charset="-122"/>
                    <a:cs typeface="Times New Roman" pitchFamily="18" charset="0"/>
                  </a:rPr>
                  <a:t>进行变址；</a:t>
                </a:r>
                <a:r>
                  <a:rPr lang="en-US" altLang="zh-CN" sz="1800" b="1" kern="100" dirty="0">
                    <a:latin typeface="Times New Roman" pitchFamily="18" charset="0"/>
                    <a:ea typeface="楷体" pitchFamily="49" charset="-122"/>
                    <a:cs typeface="Times New Roman" pitchFamily="18" charset="0"/>
                  </a:rPr>
                  <a:t>X=10</a:t>
                </a:r>
                <a:r>
                  <a:rPr lang="zh-CN" altLang="en-US" sz="1800" b="1" kern="100" dirty="0">
                    <a:latin typeface="Times New Roman" pitchFamily="18" charset="0"/>
                    <a:ea typeface="楷体" pitchFamily="49" charset="-122"/>
                    <a:cs typeface="Times New Roman" pitchFamily="18" charset="0"/>
                  </a:rPr>
                  <a:t>时，用变址寄存器</a:t>
                </a:r>
                <a:r>
                  <a:rPr lang="en-US" altLang="zh-CN" sz="1800" b="1" kern="100" dirty="0">
                    <a:latin typeface="Times New Roman" pitchFamily="18" charset="0"/>
                    <a:ea typeface="楷体" pitchFamily="49" charset="-122"/>
                    <a:cs typeface="Times New Roman" pitchFamily="18" charset="0"/>
                  </a:rPr>
                  <a:t>R2</a:t>
                </a:r>
                <a:r>
                  <a:rPr lang="zh-CN" altLang="en-US" sz="1800" b="1" kern="100" dirty="0">
                    <a:latin typeface="Times New Roman" pitchFamily="18" charset="0"/>
                    <a:ea typeface="楷体" pitchFamily="49" charset="-122"/>
                    <a:cs typeface="Times New Roman" pitchFamily="18" charset="0"/>
                  </a:rPr>
                  <a:t>进行变址；</a:t>
                </a:r>
                <a:r>
                  <a:rPr lang="en-US" altLang="zh-CN" sz="1800" b="1" kern="100" dirty="0">
                    <a:latin typeface="Times New Roman" pitchFamily="18" charset="0"/>
                    <a:ea typeface="楷体" pitchFamily="49" charset="-122"/>
                    <a:cs typeface="Times New Roman" pitchFamily="18" charset="0"/>
                  </a:rPr>
                  <a:t>X=11</a:t>
                </a:r>
                <a:r>
                  <a:rPr lang="zh-CN" altLang="en-US" sz="1800" b="1" kern="100" dirty="0">
                    <a:latin typeface="Times New Roman" pitchFamily="18" charset="0"/>
                    <a:ea typeface="楷体" pitchFamily="49" charset="-122"/>
                    <a:cs typeface="Times New Roman" pitchFamily="18" charset="0"/>
                  </a:rPr>
                  <a:t>时，相对寻址</a:t>
                </a:r>
                <a:r>
                  <a:rPr lang="zh-CN" altLang="en-US" sz="1800" b="1" kern="100" dirty="0" smtClean="0">
                    <a:latin typeface="Times New Roman" pitchFamily="18" charset="0"/>
                    <a:ea typeface="楷体" pitchFamily="49" charset="-122"/>
                    <a:cs typeface="Times New Roman" pitchFamily="18" charset="0"/>
                  </a:rPr>
                  <a:t>。</a:t>
                </a:r>
                <a:endParaRPr lang="en-US" altLang="zh-CN" sz="1800" b="1" kern="100"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en-US" altLang="zh-CN" sz="1800" b="1" kern="100" dirty="0">
                    <a:latin typeface="Times New Roman" pitchFamily="18" charset="0"/>
                    <a:ea typeface="楷体" pitchFamily="49" charset="-122"/>
                    <a:cs typeface="Times New Roman" pitchFamily="18" charset="0"/>
                  </a:rPr>
                  <a:t>CPU</a:t>
                </a:r>
                <a:r>
                  <a:rPr lang="zh-CN" altLang="en-US" sz="1800" b="1" kern="100" dirty="0">
                    <a:latin typeface="Times New Roman" pitchFamily="18" charset="0"/>
                    <a:ea typeface="楷体" pitchFamily="49" charset="-122"/>
                    <a:cs typeface="Times New Roman" pitchFamily="18" charset="0"/>
                  </a:rPr>
                  <a:t>取出下列指令后，假设当前寄存器内容为</a:t>
                </a:r>
                <a:r>
                  <a:rPr lang="zh-CN" altLang="en-US" sz="1800" b="1" kern="100" dirty="0" smtClean="0">
                    <a:latin typeface="Times New Roman" pitchFamily="18" charset="0"/>
                    <a:ea typeface="楷体" pitchFamily="49" charset="-122"/>
                    <a:cs typeface="Times New Roman" pitchFamily="18" charset="0"/>
                  </a:rPr>
                  <a:t>：</a:t>
                </a:r>
                <a:r>
                  <a:rPr lang="en-US" altLang="zh-CN" sz="1800" b="1" kern="100" dirty="0" smtClean="0">
                    <a:latin typeface="Times New Roman" pitchFamily="18" charset="0"/>
                    <a:ea typeface="楷体" pitchFamily="49" charset="-122"/>
                    <a:cs typeface="Times New Roman" pitchFamily="18" charset="0"/>
                  </a:rPr>
                  <a:t> (</a:t>
                </a:r>
                <a:r>
                  <a:rPr lang="en-US" altLang="zh-CN" sz="1800" b="1" kern="100" dirty="0">
                    <a:latin typeface="Times New Roman" pitchFamily="18" charset="0"/>
                    <a:ea typeface="楷体" pitchFamily="49" charset="-122"/>
                    <a:cs typeface="Times New Roman" pitchFamily="18" charset="0"/>
                  </a:rPr>
                  <a:t>PC) = </a:t>
                </a:r>
                <a:r>
                  <a:rPr lang="en-US" altLang="zh-CN" sz="1800" b="1" kern="100" dirty="0" smtClean="0">
                    <a:latin typeface="Times New Roman" pitchFamily="18" charset="0"/>
                    <a:ea typeface="楷体" pitchFamily="49" charset="-122"/>
                    <a:cs typeface="Times New Roman" pitchFamily="18" charset="0"/>
                  </a:rPr>
                  <a:t>1600H</a:t>
                </a:r>
                <a:r>
                  <a:rPr lang="zh-CN" altLang="en-US" sz="1800" b="1" kern="100" dirty="0">
                    <a:latin typeface="Times New Roman" pitchFamily="18" charset="0"/>
                    <a:ea typeface="楷体" pitchFamily="49" charset="-122"/>
                    <a:cs typeface="Times New Roman" pitchFamily="18" charset="0"/>
                  </a:rPr>
                  <a:t>，</a:t>
                </a:r>
                <a:r>
                  <a:rPr lang="en-US" altLang="zh-CN" sz="1800" b="1" kern="100" dirty="0">
                    <a:latin typeface="Times New Roman" pitchFamily="18" charset="0"/>
                    <a:ea typeface="楷体" pitchFamily="49" charset="-122"/>
                    <a:cs typeface="Times New Roman" pitchFamily="18" charset="0"/>
                  </a:rPr>
                  <a:t>(R1) = 1800H</a:t>
                </a:r>
                <a:r>
                  <a:rPr lang="zh-CN" altLang="en-US" sz="1800" b="1" kern="100" dirty="0">
                    <a:latin typeface="Times New Roman" pitchFamily="18" charset="0"/>
                    <a:ea typeface="楷体" pitchFamily="49" charset="-122"/>
                    <a:cs typeface="Times New Roman" pitchFamily="18" charset="0"/>
                  </a:rPr>
                  <a:t>，</a:t>
                </a:r>
                <a:r>
                  <a:rPr lang="en-US" altLang="zh-CN" sz="1800" b="1" kern="100" dirty="0">
                    <a:latin typeface="Times New Roman" pitchFamily="18" charset="0"/>
                    <a:ea typeface="楷体" pitchFamily="49" charset="-122"/>
                    <a:cs typeface="Times New Roman" pitchFamily="18" charset="0"/>
                  </a:rPr>
                  <a:t>(R2) = 2000H</a:t>
                </a:r>
                <a:r>
                  <a:rPr lang="zh-CN" altLang="en-US" sz="1800" b="1" kern="100" dirty="0">
                    <a:latin typeface="Times New Roman" pitchFamily="18" charset="0"/>
                    <a:ea typeface="楷体" pitchFamily="49" charset="-122"/>
                    <a:cs typeface="Times New Roman" pitchFamily="18" charset="0"/>
                  </a:rPr>
                  <a:t>，请计算各指令中操作数的有效地址</a:t>
                </a:r>
                <a:r>
                  <a:rPr lang="en-US" altLang="zh-CN" sz="1800" b="1" kern="100" dirty="0">
                    <a:latin typeface="Times New Roman" pitchFamily="18" charset="0"/>
                    <a:ea typeface="楷体" pitchFamily="49" charset="-122"/>
                    <a:cs typeface="Times New Roman" pitchFamily="18" charset="0"/>
                  </a:rPr>
                  <a:t>EA(</a:t>
                </a:r>
                <a:r>
                  <a:rPr lang="zh-CN" altLang="en-US" sz="1800" b="1" kern="100" dirty="0">
                    <a:latin typeface="Times New Roman" pitchFamily="18" charset="0"/>
                    <a:ea typeface="楷体" pitchFamily="49" charset="-122"/>
                    <a:cs typeface="Times New Roman" pitchFamily="18" charset="0"/>
                  </a:rPr>
                  <a:t>指令和地址均用十六进制表示，</a:t>
                </a:r>
                <a:r>
                  <a:rPr lang="en-US" altLang="zh-CN" sz="1800" b="1" kern="100" dirty="0">
                    <a:latin typeface="Times New Roman" pitchFamily="18" charset="0"/>
                    <a:ea typeface="楷体" pitchFamily="49" charset="-122"/>
                    <a:cs typeface="Times New Roman" pitchFamily="18" charset="0"/>
                  </a:rPr>
                  <a:t>H</a:t>
                </a:r>
                <a:r>
                  <a:rPr lang="zh-CN" altLang="en-US" sz="1800" b="1" kern="100" dirty="0">
                    <a:latin typeface="Times New Roman" pitchFamily="18" charset="0"/>
                    <a:ea typeface="楷体" pitchFamily="49" charset="-122"/>
                    <a:cs typeface="Times New Roman" pitchFamily="18" charset="0"/>
                  </a:rPr>
                  <a:t>表示十六进制数</a:t>
                </a:r>
                <a:r>
                  <a:rPr lang="en-US" altLang="zh-CN" sz="1800" b="1" kern="100" dirty="0">
                    <a:latin typeface="Times New Roman" pitchFamily="18" charset="0"/>
                    <a:ea typeface="楷体" pitchFamily="49" charset="-122"/>
                    <a:cs typeface="Times New Roman" pitchFamily="18" charset="0"/>
                  </a:rPr>
                  <a:t>)</a:t>
                </a:r>
                <a:r>
                  <a:rPr lang="zh-CN" altLang="en-US" sz="1800" b="1" kern="100" dirty="0" smtClean="0">
                    <a:latin typeface="Times New Roman" pitchFamily="18" charset="0"/>
                    <a:ea typeface="楷体" pitchFamily="49" charset="-122"/>
                    <a:cs typeface="Times New Roman" pitchFamily="18" charset="0"/>
                  </a:rPr>
                  <a:t>：</a:t>
                </a:r>
                <a:endParaRPr lang="en-US" altLang="zh-CN" sz="1800" b="1" kern="1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1800" b="1" kern="100" dirty="0">
                    <a:latin typeface="Times New Roman" pitchFamily="18" charset="0"/>
                    <a:ea typeface="楷体" pitchFamily="49" charset="-122"/>
                    <a:cs typeface="Times New Roman" pitchFamily="18" charset="0"/>
                  </a:rPr>
                  <a:t>①指令</a:t>
                </a:r>
                <a:r>
                  <a:rPr lang="en-US" altLang="zh-CN" sz="1800" b="1" kern="100" dirty="0" smtClean="0">
                    <a:latin typeface="Times New Roman" pitchFamily="18" charset="0"/>
                    <a:ea typeface="楷体" pitchFamily="49" charset="-122"/>
                    <a:cs typeface="Times New Roman" pitchFamily="18" charset="0"/>
                  </a:rPr>
                  <a:t>8A22H  </a:t>
                </a:r>
                <a:r>
                  <a:rPr lang="en-US" altLang="zh-CN" sz="1800" b="1" kern="100" dirty="0">
                    <a:latin typeface="Times New Roman" pitchFamily="18" charset="0"/>
                    <a:ea typeface="楷体" pitchFamily="49" charset="-122"/>
                    <a:cs typeface="Times New Roman" pitchFamily="18" charset="0"/>
                  </a:rPr>
                  <a:t>② </a:t>
                </a:r>
                <a:r>
                  <a:rPr lang="zh-CN" altLang="en-US" sz="1800" b="1" kern="100" dirty="0">
                    <a:latin typeface="Times New Roman" pitchFamily="18" charset="0"/>
                    <a:ea typeface="楷体" pitchFamily="49" charset="-122"/>
                    <a:cs typeface="Times New Roman" pitchFamily="18" charset="0"/>
                  </a:rPr>
                  <a:t>指令</a:t>
                </a:r>
                <a:r>
                  <a:rPr lang="en-US" altLang="zh-CN" sz="1800" b="1" kern="100" dirty="0" smtClean="0">
                    <a:latin typeface="Times New Roman" pitchFamily="18" charset="0"/>
                    <a:ea typeface="楷体" pitchFamily="49" charset="-122"/>
                    <a:cs typeface="Times New Roman" pitchFamily="18" charset="0"/>
                  </a:rPr>
                  <a:t>8833H  </a:t>
                </a:r>
                <a:r>
                  <a:rPr lang="en-US" altLang="zh-CN" sz="1800" b="1" kern="100" dirty="0">
                    <a:latin typeface="Times New Roman" pitchFamily="18" charset="0"/>
                    <a:ea typeface="楷体" pitchFamily="49" charset="-122"/>
                    <a:cs typeface="Times New Roman" pitchFamily="18" charset="0"/>
                  </a:rPr>
                  <a:t>③ </a:t>
                </a:r>
                <a:r>
                  <a:rPr lang="zh-CN" altLang="en-US" sz="1800" b="1" kern="100" dirty="0">
                    <a:latin typeface="Times New Roman" pitchFamily="18" charset="0"/>
                    <a:ea typeface="楷体" pitchFamily="49" charset="-122"/>
                    <a:cs typeface="Times New Roman" pitchFamily="18" charset="0"/>
                  </a:rPr>
                  <a:t>指令</a:t>
                </a:r>
                <a:r>
                  <a:rPr lang="en-US" altLang="zh-CN" sz="1800" b="1" kern="100" dirty="0" smtClean="0">
                    <a:latin typeface="Times New Roman" pitchFamily="18" charset="0"/>
                    <a:ea typeface="楷体" pitchFamily="49" charset="-122"/>
                    <a:cs typeface="Times New Roman" pitchFamily="18" charset="0"/>
                  </a:rPr>
                  <a:t>EBBBH</a:t>
                </a:r>
                <a:endParaRPr lang="en-US" altLang="zh-CN" sz="1800" b="1" kern="100" dirty="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zh-CN" sz="1800" b="1" kern="100" dirty="0">
                    <a:latin typeface="Times New Roman" pitchFamily="18" charset="0"/>
                    <a:ea typeface="楷体" pitchFamily="49" charset="-122"/>
                    <a:cs typeface="Times New Roman" pitchFamily="18" charset="0"/>
                  </a:rPr>
                  <a:t>指令 </a:t>
                </a:r>
                <a14:m>
                  <m:oMath xmlns:m="http://schemas.openxmlformats.org/officeDocument/2006/math">
                    <m:r>
                      <a:rPr lang="en-US" altLang="zh-CN" sz="1800" b="1" kern="100">
                        <a:latin typeface="Cambria Math"/>
                      </a:rPr>
                      <m:t>𝟖</m:t>
                    </m:r>
                    <m:r>
                      <a:rPr lang="en-US" altLang="zh-CN" sz="1800" b="1" kern="100">
                        <a:latin typeface="Cambria Math"/>
                      </a:rPr>
                      <m:t>𝑨</m:t>
                    </m:r>
                    <m:r>
                      <a:rPr lang="en-US" altLang="zh-CN" sz="1800" b="1" i="0" kern="100" smtClean="0">
                        <a:latin typeface="Cambria Math"/>
                      </a:rPr>
                      <m:t>𝟐𝟐</m:t>
                    </m:r>
                    <m:r>
                      <a:rPr lang="en-US" altLang="zh-CN" sz="1800" b="1" kern="100">
                        <a:latin typeface="Cambria Math"/>
                      </a:rPr>
                      <m:t>𝑯</m:t>
                    </m:r>
                    <m:r>
                      <a:rPr lang="en-US" altLang="zh-CN" sz="1800" b="1" kern="100">
                        <a:latin typeface="Cambria Math"/>
                      </a:rPr>
                      <m:t>=</m:t>
                    </m:r>
                    <m:r>
                      <a:rPr lang="en-US" altLang="zh-CN" sz="1800" b="1" kern="100">
                        <a:latin typeface="Cambria Math"/>
                      </a:rPr>
                      <m:t>𝟏𝟎𝟎𝟎</m:t>
                    </m:r>
                    <m:r>
                      <a:rPr lang="en-US" altLang="zh-CN" sz="1800" b="1" kern="100">
                        <a:latin typeface="Cambria Math"/>
                      </a:rPr>
                      <m:t> </m:t>
                    </m:r>
                    <m:r>
                      <a:rPr lang="en-US" altLang="zh-CN" sz="1800" b="1" kern="100">
                        <a:latin typeface="Cambria Math"/>
                      </a:rPr>
                      <m:t>𝟏𝟎𝟏𝟎</m:t>
                    </m:r>
                    <m:r>
                      <a:rPr lang="en-US" altLang="zh-CN" sz="1800" b="1" kern="100">
                        <a:latin typeface="Cambria Math"/>
                      </a:rPr>
                      <m:t> </m:t>
                    </m:r>
                    <m:r>
                      <a:rPr lang="en-US" altLang="zh-CN" sz="1800" b="1" kern="100">
                        <a:latin typeface="Cambria Math"/>
                      </a:rPr>
                      <m:t>𝟎𝟎𝟏𝟎</m:t>
                    </m:r>
                    <m:r>
                      <a:rPr lang="en-US" altLang="zh-CN" sz="1800" b="1" kern="100">
                        <a:latin typeface="Cambria Math"/>
                      </a:rPr>
                      <m:t> </m:t>
                    </m:r>
                    <m:r>
                      <a:rPr lang="en-US" altLang="zh-CN" sz="1800" b="1" kern="100">
                        <a:latin typeface="Cambria Math"/>
                      </a:rPr>
                      <m:t>𝟎𝟎𝟏𝟎</m:t>
                    </m:r>
                    <m:r>
                      <a:rPr lang="en-US" altLang="zh-CN" sz="1800" b="1" kern="100">
                        <a:latin typeface="Cambria Math"/>
                      </a:rPr>
                      <m:t> </m:t>
                    </m:r>
                    <m:r>
                      <a:rPr lang="en-US" altLang="zh-CN" sz="1800" b="1" kern="100">
                        <a:latin typeface="Cambria Math"/>
                      </a:rPr>
                      <m:t>𝑩</m:t>
                    </m:r>
                    <m:r>
                      <a:rPr lang="zh-CN" altLang="zh-CN" sz="1800" b="1" kern="100">
                        <a:latin typeface="Cambria Math"/>
                      </a:rPr>
                      <m:t>，</m:t>
                    </m:r>
                    <m:r>
                      <a:rPr lang="en-US" altLang="zh-CN" sz="1800" b="1" kern="100">
                        <a:latin typeface="Cambria Math"/>
                      </a:rPr>
                      <m:t>𝑿</m:t>
                    </m:r>
                    <m:r>
                      <a:rPr lang="en-US" altLang="zh-CN" sz="1800" b="1" kern="100">
                        <a:latin typeface="Cambria Math"/>
                      </a:rPr>
                      <m:t>=</m:t>
                    </m:r>
                    <m:r>
                      <a:rPr lang="en-US" altLang="zh-CN" sz="1800" b="1" kern="100">
                        <a:latin typeface="Cambria Math"/>
                      </a:rPr>
                      <m:t>𝟏𝟎</m:t>
                    </m:r>
                    <m:r>
                      <a:rPr lang="zh-CN" altLang="zh-CN" sz="1800" b="1" kern="100">
                        <a:latin typeface="Cambria Math"/>
                      </a:rPr>
                      <m:t>，</m:t>
                    </m:r>
                    <m:sSub>
                      <m:sSubPr>
                        <m:ctrlPr>
                          <a:rPr lang="zh-CN" altLang="zh-CN" sz="1800" b="1" i="1" kern="100">
                            <a:latin typeface="Cambria Math"/>
                          </a:rPr>
                        </m:ctrlPr>
                      </m:sSubPr>
                      <m:e>
                        <m:r>
                          <a:rPr lang="en-US" altLang="zh-CN" sz="1800" b="1" kern="100">
                            <a:latin typeface="Cambria Math"/>
                          </a:rPr>
                          <m:t>𝑨</m:t>
                        </m:r>
                      </m:e>
                      <m:sub>
                        <m:r>
                          <a:rPr lang="en-US" altLang="zh-CN" sz="1800" b="1" kern="100">
                            <a:latin typeface="Cambria Math"/>
                          </a:rPr>
                          <m:t>𝟕</m:t>
                        </m:r>
                        <m:r>
                          <a:rPr lang="en-US" altLang="zh-CN" sz="1800" b="1" kern="100">
                            <a:latin typeface="Cambria Math"/>
                          </a:rPr>
                          <m:t>~</m:t>
                        </m:r>
                        <m:r>
                          <a:rPr lang="en-US" altLang="zh-CN" sz="1800" b="1" kern="100">
                            <a:latin typeface="Cambria Math"/>
                          </a:rPr>
                          <m:t>𝟎</m:t>
                        </m:r>
                      </m:sub>
                    </m:sSub>
                    <m:r>
                      <a:rPr lang="en-US" altLang="zh-CN" sz="1800" b="1" kern="100">
                        <a:latin typeface="Cambria Math"/>
                      </a:rPr>
                      <m:t>=</m:t>
                    </m:r>
                    <m:r>
                      <a:rPr lang="en-US" altLang="zh-CN" sz="1800" b="1" i="0" kern="100" smtClean="0">
                        <a:latin typeface="Cambria Math"/>
                      </a:rPr>
                      <m:t>𝟐𝟐</m:t>
                    </m:r>
                    <m:r>
                      <a:rPr lang="en-US" altLang="zh-CN" sz="1800" b="1" kern="100">
                        <a:latin typeface="Cambria Math"/>
                      </a:rPr>
                      <m:t>𝑯</m:t>
                    </m:r>
                  </m:oMath>
                </a14:m>
                <a:endParaRPr lang="en-US" altLang="zh-CN" sz="1800" b="1" kern="1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1800" b="1" kern="100" dirty="0" smtClean="0">
                    <a:latin typeface="Times New Roman" pitchFamily="18" charset="0"/>
                    <a:ea typeface="楷体" pitchFamily="49" charset="-122"/>
                    <a:cs typeface="Times New Roman" pitchFamily="18" charset="0"/>
                  </a:rPr>
                  <a:t>用</a:t>
                </a:r>
                <a:r>
                  <a:rPr lang="en-US" altLang="zh-CN" sz="1800" b="1" kern="100" dirty="0">
                    <a:latin typeface="Times New Roman" pitchFamily="18" charset="0"/>
                    <a:ea typeface="楷体" pitchFamily="49" charset="-122"/>
                    <a:cs typeface="Times New Roman" pitchFamily="18" charset="0"/>
                  </a:rPr>
                  <a:t>R2</a:t>
                </a:r>
                <a:r>
                  <a:rPr lang="zh-CN" altLang="en-US" sz="1800" b="1" kern="100" dirty="0" smtClean="0">
                    <a:latin typeface="Times New Roman" pitchFamily="18" charset="0"/>
                    <a:ea typeface="楷体" pitchFamily="49" charset="-122"/>
                    <a:cs typeface="Times New Roman" pitchFamily="18" charset="0"/>
                  </a:rPr>
                  <a:t>变址</a:t>
                </a:r>
                <a:r>
                  <a:rPr lang="en-US" altLang="zh-CN" sz="1800" b="1" kern="100" dirty="0" smtClean="0">
                    <a:latin typeface="Times New Roman" pitchFamily="18" charset="0"/>
                    <a:ea typeface="楷体" pitchFamily="49" charset="-122"/>
                    <a:cs typeface="Times New Roman" pitchFamily="18" charset="0"/>
                  </a:rPr>
                  <a:t>,</a:t>
                </a:r>
                <a:r>
                  <a:rPr lang="zh-CN" altLang="en-US" sz="1800" b="1" kern="100" dirty="0" smtClean="0">
                    <a:latin typeface="Times New Roman" pitchFamily="18" charset="0"/>
                    <a:ea typeface="楷体" pitchFamily="49" charset="-122"/>
                    <a:cs typeface="Times New Roman" pitchFamily="18" charset="0"/>
                  </a:rPr>
                  <a:t>   </a:t>
                </a:r>
                <a14:m>
                  <m:oMath xmlns:m="http://schemas.openxmlformats.org/officeDocument/2006/math">
                    <m:r>
                      <a:rPr lang="en-US" altLang="zh-CN" sz="1800" b="1" i="0" kern="100" smtClean="0">
                        <a:latin typeface="Cambria Math"/>
                      </a:rPr>
                      <m:t> </m:t>
                    </m:r>
                    <m:r>
                      <a:rPr lang="en-US" altLang="zh-CN" sz="1800" b="1" i="1" kern="100">
                        <a:latin typeface="Cambria Math"/>
                      </a:rPr>
                      <m:t>𝑬𝑨</m:t>
                    </m:r>
                    <m:r>
                      <a:rPr lang="en-US" altLang="zh-CN" sz="1800" b="1" kern="100">
                        <a:latin typeface="Cambria Math"/>
                      </a:rPr>
                      <m:t>=</m:t>
                    </m:r>
                    <m:d>
                      <m:dPr>
                        <m:ctrlPr>
                          <a:rPr lang="zh-CN" altLang="zh-CN" sz="1800" b="1" i="1" kern="100">
                            <a:latin typeface="Cambria Math"/>
                            <a:ea typeface="Cambria Math"/>
                          </a:rPr>
                        </m:ctrlPr>
                      </m:dPr>
                      <m:e>
                        <m:r>
                          <a:rPr lang="en-US" altLang="zh-CN" sz="1800" b="1" i="1" kern="100">
                            <a:latin typeface="Cambria Math"/>
                          </a:rPr>
                          <m:t>𝑹</m:t>
                        </m:r>
                        <m:r>
                          <a:rPr lang="en-US" altLang="zh-CN" sz="1800" b="1" i="1" kern="100">
                            <a:latin typeface="Cambria Math"/>
                          </a:rPr>
                          <m:t>𝟐</m:t>
                        </m:r>
                      </m:e>
                    </m:d>
                    <m:r>
                      <a:rPr lang="en-US" altLang="zh-CN" sz="1800" b="1" kern="100">
                        <a:latin typeface="Cambria Math"/>
                      </a:rPr>
                      <m:t>+</m:t>
                    </m:r>
                    <m:sSub>
                      <m:sSubPr>
                        <m:ctrlPr>
                          <a:rPr lang="zh-CN" altLang="zh-CN" sz="1800" b="1" i="1" kern="100">
                            <a:latin typeface="Cambria Math"/>
                            <a:ea typeface="Cambria Math"/>
                          </a:rPr>
                        </m:ctrlPr>
                      </m:sSubPr>
                      <m:e>
                        <m:r>
                          <a:rPr lang="en-US" altLang="zh-CN" sz="1800" b="1" i="1" kern="100">
                            <a:latin typeface="Cambria Math"/>
                          </a:rPr>
                          <m:t>𝑨</m:t>
                        </m:r>
                      </m:e>
                      <m:sub>
                        <m:r>
                          <a:rPr lang="en-US" altLang="zh-CN" sz="1800" b="1" i="1" kern="100">
                            <a:latin typeface="Cambria Math"/>
                          </a:rPr>
                          <m:t>𝟏𝟓</m:t>
                        </m:r>
                        <m:r>
                          <a:rPr lang="en-US" altLang="zh-CN" sz="1800" b="1" i="1" kern="100">
                            <a:latin typeface="Cambria Math"/>
                          </a:rPr>
                          <m:t>~</m:t>
                        </m:r>
                        <m:r>
                          <a:rPr lang="en-US" altLang="zh-CN" sz="1800" b="1" i="1" kern="100">
                            <a:latin typeface="Cambria Math"/>
                          </a:rPr>
                          <m:t>𝟎</m:t>
                        </m:r>
                      </m:sub>
                    </m:sSub>
                    <m:r>
                      <a:rPr lang="en-US" altLang="zh-CN" sz="1800" b="1" kern="100">
                        <a:latin typeface="Cambria Math"/>
                      </a:rPr>
                      <m:t>=</m:t>
                    </m:r>
                    <m:r>
                      <a:rPr lang="en-US" altLang="zh-CN" sz="1800" b="1" i="1" kern="100">
                        <a:latin typeface="Cambria Math"/>
                      </a:rPr>
                      <m:t>𝟐𝟎𝟎𝟎</m:t>
                    </m:r>
                    <m:r>
                      <a:rPr lang="en-US" altLang="zh-CN" sz="1800" b="1" i="1" kern="100">
                        <a:latin typeface="Cambria Math"/>
                      </a:rPr>
                      <m:t>𝑯</m:t>
                    </m:r>
                    <m:r>
                      <a:rPr lang="en-US" altLang="zh-CN" sz="1800" b="1" kern="100">
                        <a:latin typeface="Cambria Math"/>
                      </a:rPr>
                      <m:t>+</m:t>
                    </m:r>
                    <m:r>
                      <a:rPr lang="en-US" altLang="zh-CN" sz="1800" b="1" i="1" kern="100">
                        <a:latin typeface="Cambria Math"/>
                      </a:rPr>
                      <m:t>𝟎𝟎</m:t>
                    </m:r>
                    <m:r>
                      <a:rPr lang="en-US" altLang="zh-CN" sz="1800" b="1" i="1" kern="100" smtClean="0">
                        <a:latin typeface="Cambria Math"/>
                      </a:rPr>
                      <m:t>𝟐𝟐</m:t>
                    </m:r>
                    <m:r>
                      <a:rPr lang="en-US" altLang="zh-CN" sz="1800" b="1" i="1" kern="100">
                        <a:latin typeface="Cambria Math"/>
                      </a:rPr>
                      <m:t>𝑯</m:t>
                    </m:r>
                    <m:r>
                      <a:rPr lang="en-US" altLang="zh-CN" sz="1800" b="1" kern="100">
                        <a:latin typeface="Cambria Math"/>
                      </a:rPr>
                      <m:t>=</m:t>
                    </m:r>
                    <m:r>
                      <a:rPr lang="en-US" altLang="zh-CN" sz="1800" b="1" i="1" kern="100">
                        <a:latin typeface="Cambria Math"/>
                      </a:rPr>
                      <m:t>𝟐𝟎</m:t>
                    </m:r>
                    <m:r>
                      <a:rPr lang="en-US" altLang="zh-CN" sz="1800" b="1" i="1" kern="100" smtClean="0">
                        <a:latin typeface="Cambria Math"/>
                      </a:rPr>
                      <m:t>𝟐𝟐</m:t>
                    </m:r>
                    <m:r>
                      <a:rPr lang="en-US" altLang="zh-CN" sz="1800" b="1" i="1" kern="100">
                        <a:latin typeface="Cambria Math"/>
                      </a:rPr>
                      <m:t>𝑯</m:t>
                    </m:r>
                  </m:oMath>
                </a14:m>
                <a:r>
                  <a:rPr lang="en-US" altLang="zh-CN" sz="1800" b="1" kern="100" dirty="0">
                    <a:latin typeface="Times New Roman" pitchFamily="18" charset="0"/>
                    <a:ea typeface="楷体" pitchFamily="49" charset="-122"/>
                    <a:cs typeface="Times New Roman" pitchFamily="18" charset="0"/>
                  </a:rPr>
                  <a:t> </a:t>
                </a:r>
              </a:p>
              <a:p>
                <a:pPr eaLnBrk="1" hangingPunct="1">
                  <a:lnSpc>
                    <a:spcPct val="125000"/>
                  </a:lnSpc>
                  <a:spcBef>
                    <a:spcPts val="600"/>
                  </a:spcBef>
                </a:pPr>
                <a:r>
                  <a:rPr lang="zh-CN" altLang="zh-CN" sz="1800" b="1" kern="100" dirty="0">
                    <a:latin typeface="Times New Roman" pitchFamily="18" charset="0"/>
                    <a:ea typeface="楷体" pitchFamily="49" charset="-122"/>
                    <a:cs typeface="Times New Roman" pitchFamily="18" charset="0"/>
                  </a:rPr>
                  <a:t>指令 </a:t>
                </a:r>
                <a14:m>
                  <m:oMath xmlns:m="http://schemas.openxmlformats.org/officeDocument/2006/math">
                    <m:r>
                      <a:rPr lang="en-US" altLang="zh-CN" sz="1800" b="1" i="1" kern="100">
                        <a:latin typeface="Cambria Math"/>
                      </a:rPr>
                      <m:t>𝟖𝟖</m:t>
                    </m:r>
                    <m:r>
                      <a:rPr lang="en-US" altLang="zh-CN" sz="1800" b="1" i="1" kern="100" smtClean="0">
                        <a:latin typeface="Cambria Math"/>
                      </a:rPr>
                      <m:t>𝟑𝟑</m:t>
                    </m:r>
                    <m:r>
                      <a:rPr lang="en-US" altLang="zh-CN" sz="1800" b="1" i="1" kern="100">
                        <a:latin typeface="Cambria Math"/>
                      </a:rPr>
                      <m:t>𝑯</m:t>
                    </m:r>
                    <m:r>
                      <a:rPr lang="en-US" altLang="zh-CN" sz="1800" b="1" kern="100">
                        <a:latin typeface="Cambria Math"/>
                      </a:rPr>
                      <m:t>=</m:t>
                    </m:r>
                    <m:r>
                      <a:rPr lang="en-US" altLang="zh-CN" sz="1800" b="1" i="1" kern="100">
                        <a:latin typeface="Cambria Math"/>
                      </a:rPr>
                      <m:t>𝟏𝟎𝟎𝟎</m:t>
                    </m:r>
                    <m:r>
                      <a:rPr lang="en-US" altLang="zh-CN" sz="1800" b="1" kern="100">
                        <a:latin typeface="Cambria Math"/>
                      </a:rPr>
                      <m:t> </m:t>
                    </m:r>
                    <m:r>
                      <a:rPr lang="en-US" altLang="zh-CN" sz="1800" b="1" i="1" kern="100">
                        <a:latin typeface="Cambria Math"/>
                      </a:rPr>
                      <m:t>𝟏𝟎𝟎𝟎</m:t>
                    </m:r>
                    <m:r>
                      <a:rPr lang="en-US" altLang="zh-CN" sz="1800" b="1" kern="100">
                        <a:latin typeface="Cambria Math"/>
                      </a:rPr>
                      <m:t> </m:t>
                    </m:r>
                    <m:r>
                      <a:rPr lang="en-US" altLang="zh-CN" sz="1800" b="1" i="1" kern="100">
                        <a:latin typeface="Cambria Math"/>
                      </a:rPr>
                      <m:t>𝟎</m:t>
                    </m:r>
                    <m:r>
                      <a:rPr lang="en-US" altLang="zh-CN" sz="1800" b="1" i="1" kern="100" smtClean="0">
                        <a:latin typeface="Cambria Math"/>
                      </a:rPr>
                      <m:t>𝟎</m:t>
                    </m:r>
                    <m:r>
                      <a:rPr lang="en-US" altLang="zh-CN" sz="1800" b="1" i="1" kern="100">
                        <a:latin typeface="Cambria Math"/>
                      </a:rPr>
                      <m:t>𝟏</m:t>
                    </m:r>
                    <m:r>
                      <a:rPr lang="en-US" altLang="zh-CN" sz="1800" b="1" i="1" kern="100" smtClean="0">
                        <a:latin typeface="Cambria Math"/>
                      </a:rPr>
                      <m:t>𝟏</m:t>
                    </m:r>
                    <m:r>
                      <a:rPr lang="en-US" altLang="zh-CN" sz="1800" b="1" kern="100">
                        <a:latin typeface="Cambria Math"/>
                      </a:rPr>
                      <m:t> </m:t>
                    </m:r>
                    <m:r>
                      <a:rPr lang="en-US" altLang="zh-CN" sz="1800" b="1" i="1" kern="100">
                        <a:latin typeface="Cambria Math"/>
                      </a:rPr>
                      <m:t>𝟎</m:t>
                    </m:r>
                    <m:r>
                      <a:rPr lang="en-US" altLang="zh-CN" sz="1800" b="1" i="1" kern="100" smtClean="0">
                        <a:latin typeface="Cambria Math"/>
                      </a:rPr>
                      <m:t>𝟎</m:t>
                    </m:r>
                    <m:r>
                      <a:rPr lang="en-US" altLang="zh-CN" sz="1800" b="1" i="1" kern="100">
                        <a:latin typeface="Cambria Math"/>
                      </a:rPr>
                      <m:t>𝟏</m:t>
                    </m:r>
                    <m:r>
                      <a:rPr lang="en-US" altLang="zh-CN" sz="1800" b="1" i="1" kern="100" smtClean="0">
                        <a:latin typeface="Cambria Math"/>
                      </a:rPr>
                      <m:t>𝟏</m:t>
                    </m:r>
                    <m:r>
                      <a:rPr lang="en-US" altLang="zh-CN" sz="1800" b="1" kern="100">
                        <a:latin typeface="Cambria Math"/>
                      </a:rPr>
                      <m:t> </m:t>
                    </m:r>
                    <m:r>
                      <a:rPr lang="en-US" altLang="zh-CN" sz="1800" b="1" i="1" kern="100">
                        <a:latin typeface="Cambria Math"/>
                      </a:rPr>
                      <m:t>𝑩</m:t>
                    </m:r>
                    <m:r>
                      <a:rPr lang="zh-CN" altLang="zh-CN" sz="1800" b="1" kern="100">
                        <a:latin typeface="Cambria Math"/>
                      </a:rPr>
                      <m:t>，</m:t>
                    </m:r>
                    <m:r>
                      <a:rPr lang="en-US" altLang="zh-CN" sz="1800" b="1" i="1" kern="100">
                        <a:latin typeface="Cambria Math"/>
                      </a:rPr>
                      <m:t>𝑿</m:t>
                    </m:r>
                    <m:r>
                      <a:rPr lang="en-US" altLang="zh-CN" sz="1800" b="1" kern="100">
                        <a:latin typeface="Cambria Math"/>
                      </a:rPr>
                      <m:t>=</m:t>
                    </m:r>
                    <m:r>
                      <a:rPr lang="en-US" altLang="zh-CN" sz="1800" b="1" i="1" kern="100">
                        <a:latin typeface="Cambria Math"/>
                      </a:rPr>
                      <m:t>𝟎𝟎</m:t>
                    </m:r>
                    <m:r>
                      <a:rPr lang="zh-CN" altLang="zh-CN" sz="1800" b="1" kern="100">
                        <a:latin typeface="Cambria Math"/>
                      </a:rPr>
                      <m:t>，</m:t>
                    </m:r>
                    <m:sSub>
                      <m:sSubPr>
                        <m:ctrlPr>
                          <a:rPr lang="zh-CN" altLang="zh-CN" sz="1800" b="1" i="1" kern="100">
                            <a:latin typeface="Cambria Math"/>
                            <a:ea typeface="Cambria Math"/>
                          </a:rPr>
                        </m:ctrlPr>
                      </m:sSubPr>
                      <m:e>
                        <m:r>
                          <a:rPr lang="en-US" altLang="zh-CN" sz="1800" b="1" i="1" kern="100">
                            <a:latin typeface="Cambria Math"/>
                          </a:rPr>
                          <m:t>𝑨</m:t>
                        </m:r>
                      </m:e>
                      <m:sub>
                        <m:r>
                          <a:rPr lang="en-US" altLang="zh-CN" sz="1800" b="1" i="1" kern="100">
                            <a:latin typeface="Cambria Math"/>
                          </a:rPr>
                          <m:t>𝟕</m:t>
                        </m:r>
                        <m:r>
                          <a:rPr lang="en-US" altLang="zh-CN" sz="1800" b="1" i="1" kern="100">
                            <a:latin typeface="Cambria Math"/>
                          </a:rPr>
                          <m:t>~</m:t>
                        </m:r>
                        <m:r>
                          <a:rPr lang="en-US" altLang="zh-CN" sz="1800" b="1" i="1" kern="100">
                            <a:latin typeface="Cambria Math"/>
                          </a:rPr>
                          <m:t>𝟎</m:t>
                        </m:r>
                      </m:sub>
                    </m:sSub>
                    <m:r>
                      <a:rPr lang="en-US" altLang="zh-CN" sz="1800" b="1" kern="100">
                        <a:latin typeface="Cambria Math"/>
                      </a:rPr>
                      <m:t>=</m:t>
                    </m:r>
                    <m:r>
                      <a:rPr lang="en-US" altLang="zh-CN" sz="1800" b="1" i="1" kern="100" smtClean="0">
                        <a:latin typeface="Cambria Math"/>
                      </a:rPr>
                      <m:t>𝟑𝟑</m:t>
                    </m:r>
                    <m:r>
                      <a:rPr lang="en-US" altLang="zh-CN" sz="1800" b="1" i="1" kern="100">
                        <a:latin typeface="Cambria Math"/>
                      </a:rPr>
                      <m:t>𝑯</m:t>
                    </m:r>
                  </m:oMath>
                </a14:m>
                <a:r>
                  <a:rPr lang="en-US" altLang="zh-CN" sz="1800" b="1" kern="100" dirty="0" smtClean="0">
                    <a:latin typeface="Times New Roman" pitchFamily="18" charset="0"/>
                    <a:ea typeface="楷体" pitchFamily="49" charset="-122"/>
                    <a:cs typeface="Times New Roman" pitchFamily="18" charset="0"/>
                  </a:rPr>
                  <a:t>  </a:t>
                </a:r>
              </a:p>
              <a:p>
                <a:pPr lvl="1" eaLnBrk="1" hangingPunct="1">
                  <a:lnSpc>
                    <a:spcPct val="125000"/>
                  </a:lnSpc>
                  <a:spcBef>
                    <a:spcPts val="600"/>
                  </a:spcBef>
                </a:pPr>
                <a:r>
                  <a:rPr lang="zh-CN" altLang="en-US" sz="1800" b="1" kern="100" dirty="0" smtClean="0">
                    <a:latin typeface="Times New Roman" pitchFamily="18" charset="0"/>
                    <a:ea typeface="楷体" pitchFamily="49" charset="-122"/>
                    <a:cs typeface="Times New Roman" pitchFamily="18" charset="0"/>
                  </a:rPr>
                  <a:t>直接寻址</a:t>
                </a:r>
                <a:r>
                  <a:rPr lang="zh-CN" altLang="en-US" sz="1800" b="1" kern="100"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kern="100" smtClean="0">
                        <a:latin typeface="Cambria Math"/>
                      </a:rPr>
                      <m:t> </m:t>
                    </m:r>
                    <m:r>
                      <a:rPr lang="en-US" altLang="zh-CN" sz="1800" b="1" i="1" kern="100">
                        <a:latin typeface="Cambria Math"/>
                      </a:rPr>
                      <m:t>𝑬𝑨</m:t>
                    </m:r>
                    <m:r>
                      <a:rPr lang="en-US" altLang="zh-CN" sz="1800" b="1" kern="100">
                        <a:latin typeface="Cambria Math"/>
                      </a:rPr>
                      <m:t>=</m:t>
                    </m:r>
                    <m:sSub>
                      <m:sSubPr>
                        <m:ctrlPr>
                          <a:rPr lang="zh-CN" altLang="zh-CN" sz="1800" b="1" i="1" kern="100">
                            <a:latin typeface="Cambria Math"/>
                            <a:ea typeface="Cambria Math"/>
                          </a:rPr>
                        </m:ctrlPr>
                      </m:sSubPr>
                      <m:e>
                        <m:r>
                          <a:rPr lang="en-US" altLang="zh-CN" sz="1800" b="1" i="1" kern="100">
                            <a:latin typeface="Cambria Math"/>
                          </a:rPr>
                          <m:t>𝑨</m:t>
                        </m:r>
                      </m:e>
                      <m:sub>
                        <m:r>
                          <a:rPr lang="en-US" altLang="zh-CN" sz="1800" b="1" i="1" kern="100">
                            <a:latin typeface="Cambria Math"/>
                          </a:rPr>
                          <m:t>𝟏𝟓</m:t>
                        </m:r>
                        <m:r>
                          <a:rPr lang="en-US" altLang="zh-CN" sz="1800" b="1" i="1" kern="100">
                            <a:latin typeface="Cambria Math"/>
                          </a:rPr>
                          <m:t>~</m:t>
                        </m:r>
                        <m:r>
                          <a:rPr lang="en-US" altLang="zh-CN" sz="1800" b="1" i="1" kern="100">
                            <a:latin typeface="Cambria Math"/>
                          </a:rPr>
                          <m:t>𝟎</m:t>
                        </m:r>
                      </m:sub>
                    </m:sSub>
                    <m:r>
                      <a:rPr lang="en-US" altLang="zh-CN" sz="1800" b="1" kern="100">
                        <a:latin typeface="Cambria Math"/>
                      </a:rPr>
                      <m:t>=</m:t>
                    </m:r>
                    <m:r>
                      <a:rPr lang="en-US" altLang="zh-CN" sz="1800" b="1" i="1" kern="100">
                        <a:latin typeface="Cambria Math"/>
                      </a:rPr>
                      <m:t>𝟎𝟎</m:t>
                    </m:r>
                    <m:r>
                      <a:rPr lang="en-US" altLang="zh-CN" sz="1800" b="1" i="1" kern="100" smtClean="0">
                        <a:latin typeface="Cambria Math"/>
                      </a:rPr>
                      <m:t>𝟑𝟑</m:t>
                    </m:r>
                    <m:r>
                      <a:rPr lang="en-US" altLang="zh-CN" sz="1800" b="1" i="1" kern="100">
                        <a:latin typeface="Cambria Math"/>
                      </a:rPr>
                      <m:t>𝑯</m:t>
                    </m:r>
                  </m:oMath>
                </a14:m>
                <a:r>
                  <a:rPr lang="en-US" altLang="zh-CN" sz="1800" b="1" kern="100" dirty="0">
                    <a:latin typeface="Times New Roman" pitchFamily="18" charset="0"/>
                    <a:ea typeface="楷体" pitchFamily="49" charset="-122"/>
                    <a:cs typeface="Times New Roman" pitchFamily="18" charset="0"/>
                  </a:rPr>
                  <a:t> </a:t>
                </a:r>
              </a:p>
              <a:p>
                <a:pPr eaLnBrk="1" hangingPunct="1">
                  <a:lnSpc>
                    <a:spcPct val="125000"/>
                  </a:lnSpc>
                  <a:spcBef>
                    <a:spcPts val="600"/>
                  </a:spcBef>
                </a:pPr>
                <a:r>
                  <a:rPr lang="zh-CN" altLang="zh-CN" sz="1800" b="1" kern="100" dirty="0">
                    <a:latin typeface="Times New Roman" pitchFamily="18" charset="0"/>
                    <a:ea typeface="楷体" pitchFamily="49" charset="-122"/>
                    <a:cs typeface="Times New Roman" pitchFamily="18" charset="0"/>
                  </a:rPr>
                  <a:t>指令 </a:t>
                </a:r>
                <a14:m>
                  <m:oMath xmlns:m="http://schemas.openxmlformats.org/officeDocument/2006/math">
                    <m:r>
                      <a:rPr lang="en-US" altLang="zh-CN" sz="1800" b="1" i="1" kern="100">
                        <a:latin typeface="Cambria Math"/>
                      </a:rPr>
                      <m:t>𝑬𝑩</m:t>
                    </m:r>
                    <m:r>
                      <a:rPr lang="en-US" altLang="zh-CN" sz="1800" b="1" i="1" kern="100" smtClean="0">
                        <a:latin typeface="Cambria Math"/>
                      </a:rPr>
                      <m:t>𝑩𝑩</m:t>
                    </m:r>
                    <m:r>
                      <a:rPr lang="en-US" altLang="zh-CN" sz="1800" b="1" i="1" kern="100">
                        <a:latin typeface="Cambria Math"/>
                      </a:rPr>
                      <m:t>𝑯</m:t>
                    </m:r>
                    <m:r>
                      <a:rPr lang="en-US" altLang="zh-CN" sz="1800" b="1" kern="100">
                        <a:latin typeface="Cambria Math"/>
                      </a:rPr>
                      <m:t>=</m:t>
                    </m:r>
                    <m:r>
                      <a:rPr lang="en-US" altLang="zh-CN" sz="1800" b="1" i="1" kern="100">
                        <a:latin typeface="Cambria Math"/>
                      </a:rPr>
                      <m:t>𝟏𝟏𝟏𝟎</m:t>
                    </m:r>
                    <m:r>
                      <a:rPr lang="en-US" altLang="zh-CN" sz="1800" b="1" kern="100">
                        <a:latin typeface="Cambria Math"/>
                      </a:rPr>
                      <m:t> </m:t>
                    </m:r>
                    <m:r>
                      <a:rPr lang="en-US" altLang="zh-CN" sz="1800" b="1" i="1" kern="100">
                        <a:latin typeface="Cambria Math"/>
                      </a:rPr>
                      <m:t>𝟏𝟎𝟏𝟏</m:t>
                    </m:r>
                    <m:r>
                      <a:rPr lang="en-US" altLang="zh-CN" sz="1800" b="1" kern="100">
                        <a:latin typeface="Cambria Math"/>
                      </a:rPr>
                      <m:t> </m:t>
                    </m:r>
                    <m:r>
                      <a:rPr lang="en-US" altLang="zh-CN" sz="1800" b="1" i="1" kern="100">
                        <a:latin typeface="Cambria Math"/>
                      </a:rPr>
                      <m:t>𝟏𝟎</m:t>
                    </m:r>
                    <m:r>
                      <a:rPr lang="en-US" altLang="zh-CN" sz="1800" b="1" i="1" kern="100" smtClean="0">
                        <a:latin typeface="Cambria Math"/>
                      </a:rPr>
                      <m:t>𝟏𝟏</m:t>
                    </m:r>
                    <m:r>
                      <a:rPr lang="en-US" altLang="zh-CN" sz="1800" b="1" kern="100">
                        <a:latin typeface="Cambria Math"/>
                      </a:rPr>
                      <m:t> </m:t>
                    </m:r>
                    <m:r>
                      <a:rPr lang="en-US" altLang="zh-CN" sz="1800" b="1" i="1" kern="100">
                        <a:latin typeface="Cambria Math"/>
                      </a:rPr>
                      <m:t>𝟏𝟎</m:t>
                    </m:r>
                    <m:r>
                      <a:rPr lang="en-US" altLang="zh-CN" sz="1800" b="1" i="1" kern="100" smtClean="0">
                        <a:latin typeface="Cambria Math"/>
                      </a:rPr>
                      <m:t>𝟏𝟏</m:t>
                    </m:r>
                    <m:r>
                      <a:rPr lang="en-US" altLang="zh-CN" sz="1800" b="1" kern="100">
                        <a:latin typeface="Cambria Math"/>
                      </a:rPr>
                      <m:t> </m:t>
                    </m:r>
                    <m:r>
                      <a:rPr lang="en-US" altLang="zh-CN" sz="1800" b="1" i="1" kern="100">
                        <a:latin typeface="Cambria Math"/>
                      </a:rPr>
                      <m:t>𝑩</m:t>
                    </m:r>
                    <m:r>
                      <a:rPr lang="zh-CN" altLang="zh-CN" sz="1800" b="1" kern="100">
                        <a:latin typeface="Cambria Math"/>
                      </a:rPr>
                      <m:t>，</m:t>
                    </m:r>
                    <m:r>
                      <a:rPr lang="en-US" altLang="zh-CN" sz="1800" b="1" i="1" kern="100">
                        <a:latin typeface="Cambria Math"/>
                      </a:rPr>
                      <m:t>𝑿</m:t>
                    </m:r>
                    <m:r>
                      <a:rPr lang="en-US" altLang="zh-CN" sz="1800" b="1" kern="100">
                        <a:latin typeface="Cambria Math"/>
                      </a:rPr>
                      <m:t>=</m:t>
                    </m:r>
                    <m:r>
                      <a:rPr lang="en-US" altLang="zh-CN" sz="1800" b="1" i="1" kern="100">
                        <a:latin typeface="Cambria Math"/>
                      </a:rPr>
                      <m:t>𝟏𝟏</m:t>
                    </m:r>
                    <m:r>
                      <a:rPr lang="zh-CN" altLang="zh-CN" sz="1800" b="1" kern="100">
                        <a:latin typeface="Cambria Math"/>
                      </a:rPr>
                      <m:t>，</m:t>
                    </m:r>
                    <m:sSub>
                      <m:sSubPr>
                        <m:ctrlPr>
                          <a:rPr lang="zh-CN" altLang="zh-CN" sz="1800" b="1" i="1" kern="100">
                            <a:latin typeface="Cambria Math"/>
                            <a:ea typeface="Cambria Math"/>
                          </a:rPr>
                        </m:ctrlPr>
                      </m:sSubPr>
                      <m:e>
                        <m:r>
                          <a:rPr lang="en-US" altLang="zh-CN" sz="1800" b="1" i="1" kern="100">
                            <a:latin typeface="Cambria Math"/>
                          </a:rPr>
                          <m:t>𝑨</m:t>
                        </m:r>
                      </m:e>
                      <m:sub>
                        <m:r>
                          <a:rPr lang="en-US" altLang="zh-CN" sz="1800" b="1" i="1" kern="100">
                            <a:latin typeface="Cambria Math"/>
                          </a:rPr>
                          <m:t>𝟕</m:t>
                        </m:r>
                        <m:r>
                          <a:rPr lang="en-US" altLang="zh-CN" sz="1800" b="1" i="1" kern="100">
                            <a:latin typeface="Cambria Math"/>
                          </a:rPr>
                          <m:t>~</m:t>
                        </m:r>
                        <m:r>
                          <a:rPr lang="en-US" altLang="zh-CN" sz="1800" b="1" i="1" kern="100">
                            <a:latin typeface="Cambria Math"/>
                          </a:rPr>
                          <m:t>𝟎</m:t>
                        </m:r>
                      </m:sub>
                    </m:sSub>
                    <m:r>
                      <a:rPr lang="en-US" altLang="zh-CN" sz="1800" b="1" kern="100">
                        <a:latin typeface="Cambria Math"/>
                      </a:rPr>
                      <m:t>=</m:t>
                    </m:r>
                    <m:r>
                      <a:rPr lang="en-US" altLang="zh-CN" sz="1800" b="1" i="1" kern="100" smtClean="0">
                        <a:latin typeface="Cambria Math"/>
                      </a:rPr>
                      <m:t>𝑩𝑩</m:t>
                    </m:r>
                    <m:r>
                      <a:rPr lang="en-US" altLang="zh-CN" sz="1800" b="1" i="1" kern="100">
                        <a:latin typeface="Cambria Math"/>
                      </a:rPr>
                      <m:t>𝑯</m:t>
                    </m:r>
                  </m:oMath>
                </a14:m>
                <a:endParaRPr lang="en-US" altLang="zh-CN" sz="1800" b="1" kern="100"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1800" b="1" kern="100" dirty="0" smtClean="0">
                    <a:latin typeface="Times New Roman" pitchFamily="18" charset="0"/>
                    <a:ea typeface="楷体" pitchFamily="49" charset="-122"/>
                    <a:cs typeface="Times New Roman" pitchFamily="18" charset="0"/>
                  </a:rPr>
                  <a:t>相对寻址</a:t>
                </a:r>
                <a:r>
                  <a:rPr lang="zh-CN" altLang="en-US" sz="1800" b="1" kern="100" dirty="0">
                    <a:latin typeface="Times New Roman" pitchFamily="18" charset="0"/>
                    <a:ea typeface="楷体" pitchFamily="49" charset="-122"/>
                    <a:cs typeface="Times New Roman" pitchFamily="18" charset="0"/>
                  </a:rPr>
                  <a:t>，</a:t>
                </a:r>
                <a14:m>
                  <m:oMath xmlns:m="http://schemas.openxmlformats.org/officeDocument/2006/math">
                    <m:r>
                      <a:rPr lang="en-US" altLang="zh-CN" sz="1800" b="1" i="1" kern="100">
                        <a:latin typeface="Cambria Math"/>
                      </a:rPr>
                      <m:t>𝑬𝑨</m:t>
                    </m:r>
                    <m:r>
                      <a:rPr lang="en-US" altLang="zh-CN" sz="1800" b="1" kern="100">
                        <a:latin typeface="Cambria Math"/>
                      </a:rPr>
                      <m:t>=</m:t>
                    </m:r>
                    <m:d>
                      <m:dPr>
                        <m:ctrlPr>
                          <a:rPr lang="zh-CN" altLang="zh-CN" sz="1800" b="1" i="1" kern="100">
                            <a:latin typeface="Cambria Math"/>
                            <a:ea typeface="Cambria Math"/>
                          </a:rPr>
                        </m:ctrlPr>
                      </m:dPr>
                      <m:e>
                        <m:r>
                          <a:rPr lang="en-US" altLang="zh-CN" sz="1800" b="1" i="1" kern="100">
                            <a:latin typeface="Cambria Math"/>
                          </a:rPr>
                          <m:t>𝑷𝑪</m:t>
                        </m:r>
                      </m:e>
                    </m:d>
                    <m:r>
                      <a:rPr lang="en-US" altLang="zh-CN" sz="1800" b="1" kern="100">
                        <a:latin typeface="Cambria Math"/>
                      </a:rPr>
                      <m:t>+</m:t>
                    </m:r>
                    <m:sSub>
                      <m:sSubPr>
                        <m:ctrlPr>
                          <a:rPr lang="zh-CN" altLang="zh-CN" sz="1800" b="1" i="1" kern="100">
                            <a:latin typeface="Cambria Math"/>
                            <a:ea typeface="Cambria Math"/>
                          </a:rPr>
                        </m:ctrlPr>
                      </m:sSubPr>
                      <m:e>
                        <m:r>
                          <a:rPr lang="en-US" altLang="zh-CN" sz="1800" b="1" i="1" kern="100">
                            <a:latin typeface="Cambria Math"/>
                          </a:rPr>
                          <m:t>𝑨</m:t>
                        </m:r>
                      </m:e>
                      <m:sub>
                        <m:r>
                          <a:rPr lang="en-US" altLang="zh-CN" sz="1800" b="1" i="1" kern="100">
                            <a:latin typeface="Cambria Math"/>
                          </a:rPr>
                          <m:t>𝟏𝟓</m:t>
                        </m:r>
                        <m:r>
                          <a:rPr lang="en-US" altLang="zh-CN" sz="1800" b="1" i="1" kern="100">
                            <a:latin typeface="Cambria Math"/>
                          </a:rPr>
                          <m:t>~</m:t>
                        </m:r>
                        <m:r>
                          <a:rPr lang="en-US" altLang="zh-CN" sz="1800" b="1" i="1" kern="100">
                            <a:latin typeface="Cambria Math"/>
                          </a:rPr>
                          <m:t>𝟎</m:t>
                        </m:r>
                      </m:sub>
                    </m:sSub>
                    <m:r>
                      <a:rPr lang="en-US" altLang="zh-CN" sz="1800" b="1" kern="100">
                        <a:latin typeface="Cambria Math"/>
                      </a:rPr>
                      <m:t>=</m:t>
                    </m:r>
                    <m:r>
                      <a:rPr lang="en-US" altLang="zh-CN" sz="1800" b="1" i="1" kern="100">
                        <a:latin typeface="Cambria Math"/>
                      </a:rPr>
                      <m:t>𝟏</m:t>
                    </m:r>
                    <m:r>
                      <a:rPr lang="en-US" altLang="zh-CN" sz="1800" b="1" i="1" kern="100" smtClean="0">
                        <a:latin typeface="Cambria Math"/>
                      </a:rPr>
                      <m:t>𝟔</m:t>
                    </m:r>
                    <m:r>
                      <a:rPr lang="en-US" altLang="zh-CN" sz="1800" b="1" i="1" kern="100">
                        <a:latin typeface="Cambria Math"/>
                      </a:rPr>
                      <m:t>𝟎𝟎</m:t>
                    </m:r>
                    <m:r>
                      <a:rPr lang="en-US" altLang="zh-CN" sz="1800" b="1" i="1" kern="100">
                        <a:latin typeface="Cambria Math"/>
                      </a:rPr>
                      <m:t>𝑯</m:t>
                    </m:r>
                    <m:r>
                      <a:rPr lang="en-US" altLang="zh-CN" sz="1800" b="1" kern="100">
                        <a:latin typeface="Cambria Math"/>
                      </a:rPr>
                      <m:t>+</m:t>
                    </m:r>
                    <m:r>
                      <a:rPr lang="en-US" altLang="zh-CN" sz="1800" b="1" i="1" kern="100">
                        <a:latin typeface="Cambria Math"/>
                      </a:rPr>
                      <m:t>𝑭𝑭</m:t>
                    </m:r>
                    <m:r>
                      <a:rPr lang="en-US" altLang="zh-CN" sz="1800" b="1" i="1" kern="100" smtClean="0">
                        <a:latin typeface="Cambria Math"/>
                      </a:rPr>
                      <m:t>𝑩𝑩</m:t>
                    </m:r>
                    <m:r>
                      <a:rPr lang="en-US" altLang="zh-CN" sz="1800" b="1" i="1" kern="100">
                        <a:latin typeface="Cambria Math"/>
                      </a:rPr>
                      <m:t>𝑯</m:t>
                    </m:r>
                    <m:r>
                      <a:rPr lang="en-US" altLang="zh-CN" sz="1800" b="1" kern="100">
                        <a:latin typeface="Cambria Math"/>
                      </a:rPr>
                      <m:t>=</m:t>
                    </m:r>
                    <m:r>
                      <a:rPr lang="en-US" altLang="zh-CN" sz="1800" b="1" i="1" kern="100">
                        <a:latin typeface="Cambria Math"/>
                      </a:rPr>
                      <m:t>𝟏</m:t>
                    </m:r>
                    <m:r>
                      <a:rPr lang="en-US" altLang="zh-CN" sz="1800" b="1" i="1" kern="100" smtClean="0">
                        <a:latin typeface="Cambria Math"/>
                      </a:rPr>
                      <m:t>𝟓</m:t>
                    </m:r>
                    <m:r>
                      <a:rPr lang="en-US" altLang="zh-CN" sz="1800" b="1" i="1" kern="100" smtClean="0">
                        <a:latin typeface="Cambria Math"/>
                      </a:rPr>
                      <m:t>𝑩𝑩𝑯</m:t>
                    </m:r>
                  </m:oMath>
                </a14:m>
                <a:r>
                  <a:rPr lang="en-US" altLang="zh-CN" sz="1800" b="1" kern="100" dirty="0">
                    <a:latin typeface="Times New Roman" pitchFamily="18" charset="0"/>
                    <a:ea typeface="楷体" pitchFamily="49" charset="-122"/>
                    <a:cs typeface="Times New Roman" pitchFamily="18" charset="0"/>
                  </a:rPr>
                  <a:t> </a:t>
                </a:r>
                <a:endParaRPr lang="zh-CN" altLang="zh-CN" sz="1800" b="1" kern="100" dirty="0">
                  <a:latin typeface="Times New Roman" pitchFamily="18" charset="0"/>
                  <a:ea typeface="楷体" pitchFamily="49" charset="-122"/>
                  <a:cs typeface="Times New Roman" pitchFamily="18" charset="0"/>
                </a:endParaRPr>
              </a:p>
              <a:p>
                <a:pPr lvl="1" eaLnBrk="1" hangingPunct="1">
                  <a:lnSpc>
                    <a:spcPct val="125000"/>
                  </a:lnSpc>
                  <a:spcBef>
                    <a:spcPts val="600"/>
                  </a:spcBef>
                </a:pPr>
                <a:endParaRPr lang="en-US" altLang="zh-CN" sz="1600" b="1" dirty="0">
                  <a:latin typeface="楷体" pitchFamily="49" charset="-122"/>
                  <a:ea typeface="楷体" pitchFamily="49" charset="-122"/>
                </a:endParaRPr>
              </a:p>
              <a:p>
                <a:pPr eaLnBrk="1" hangingPunct="1">
                  <a:lnSpc>
                    <a:spcPct val="125000"/>
                  </a:lnSpc>
                  <a:spcBef>
                    <a:spcPts val="600"/>
                  </a:spcBef>
                </a:pPr>
                <a:endParaRPr lang="en-US" altLang="zh-CN" sz="2000" b="1" dirty="0">
                  <a:latin typeface="楷体" pitchFamily="49" charset="-122"/>
                  <a:ea typeface="楷体" pitchFamily="49" charset="-122"/>
                </a:endParaRPr>
              </a:p>
              <a:p>
                <a:pPr eaLnBrk="1" hangingPunct="1">
                  <a:lnSpc>
                    <a:spcPct val="125000"/>
                  </a:lnSpc>
                  <a:spcBef>
                    <a:spcPts val="600"/>
                  </a:spcBef>
                </a:pPr>
                <a:endParaRPr lang="en-US" altLang="zh-CN" sz="2000" b="1" dirty="0" smtClean="0">
                  <a:latin typeface="楷体" pitchFamily="49" charset="-122"/>
                  <a:ea typeface="楷体" pitchFamily="49" charset="-122"/>
                </a:endParaRPr>
              </a:p>
              <a:p>
                <a:pPr eaLnBrk="1" hangingPunct="1">
                  <a:lnSpc>
                    <a:spcPct val="125000"/>
                  </a:lnSpc>
                  <a:spcBef>
                    <a:spcPts val="600"/>
                  </a:spcBef>
                </a:pPr>
                <a:endParaRPr lang="zh-CN" altLang="en-US" sz="2000" b="1" dirty="0" smtClean="0">
                  <a:latin typeface="楷体" pitchFamily="49" charset="-122"/>
                  <a:ea typeface="楷体" pitchFamily="49" charset="-122"/>
                </a:endParaRPr>
              </a:p>
            </p:txBody>
          </p:sp>
        </mc:Choice>
        <mc:Fallback xmlns="">
          <p:sp>
            <p:nvSpPr>
              <p:cNvPr id="78852" name="Rectangle 3"/>
              <p:cNvSpPr>
                <a:spLocks noGrp="1" noRot="1" noChangeAspect="1" noMove="1" noResize="1" noEditPoints="1" noAdjustHandles="1" noChangeArrowheads="1" noChangeShapeType="1" noTextEdit="1"/>
              </p:cNvSpPr>
              <p:nvPr>
                <p:ph type="body" sz="half" idx="1"/>
              </p:nvPr>
            </p:nvSpPr>
            <p:spPr>
              <a:xfrm>
                <a:off x="457200" y="1295400"/>
                <a:ext cx="8362950" cy="5029200"/>
              </a:xfrm>
              <a:blipFill rotWithShape="1">
                <a:blip r:embed="rId2"/>
                <a:stretch>
                  <a:fillRect l="-437" t="-242" r="-437" b="-4970"/>
                </a:stretch>
              </a:blipFill>
            </p:spPr>
            <p:txBody>
              <a:bodyPr/>
              <a:lstStyle/>
              <a:p>
                <a:r>
                  <a:rPr lang="zh-CN" altLang="en-US">
                    <a:noFill/>
                  </a:rPr>
                  <a:t> </a:t>
                </a:r>
              </a:p>
            </p:txBody>
          </p:sp>
        </mc:Fallback>
      </mc:AlternateContent>
      <p:graphicFrame>
        <p:nvGraphicFramePr>
          <p:cNvPr id="5" name="表格 4"/>
          <p:cNvGraphicFramePr>
            <a:graphicFrameLocks noGrp="1"/>
          </p:cNvGraphicFramePr>
          <p:nvPr>
            <p:extLst>
              <p:ext uri="{D42A27DB-BD31-4B8C-83A1-F6EECF244321}">
                <p14:modId xmlns:p14="http://schemas.microsoft.com/office/powerpoint/2010/main" val="1828180362"/>
              </p:ext>
            </p:extLst>
          </p:nvPr>
        </p:nvGraphicFramePr>
        <p:xfrm>
          <a:off x="4067944" y="980728"/>
          <a:ext cx="3600400" cy="648072"/>
        </p:xfrm>
        <a:graphic>
          <a:graphicData uri="http://schemas.openxmlformats.org/drawingml/2006/table">
            <a:tbl>
              <a:tblPr/>
              <a:tblGrid>
                <a:gridCol w="1180131"/>
                <a:gridCol w="620069"/>
                <a:gridCol w="1800200"/>
              </a:tblGrid>
              <a:tr h="308606">
                <a:tc>
                  <a:txBody>
                    <a:bodyPr/>
                    <a:lstStyle/>
                    <a:p>
                      <a:pPr algn="dist">
                        <a:spcAft>
                          <a:spcPts val="0"/>
                        </a:spcAft>
                      </a:pPr>
                      <a:r>
                        <a:rPr lang="en-US" sz="1600" b="1" kern="100" dirty="0">
                          <a:effectLst/>
                          <a:latin typeface="Times New Roman" pitchFamily="18" charset="0"/>
                          <a:ea typeface="楷体" pitchFamily="49" charset="-122"/>
                          <a:cs typeface="Times New Roman" pitchFamily="18" charset="0"/>
                        </a:rPr>
                        <a:t>15   </a:t>
                      </a:r>
                      <a:r>
                        <a:rPr lang="en-US" sz="1600" b="1" kern="100" dirty="0" smtClean="0">
                          <a:effectLst/>
                          <a:latin typeface="Times New Roman" pitchFamily="18" charset="0"/>
                          <a:ea typeface="楷体" pitchFamily="49" charset="-122"/>
                          <a:cs typeface="Times New Roman" pitchFamily="18" charset="0"/>
                        </a:rPr>
                        <a:t>   </a:t>
                      </a:r>
                      <a:r>
                        <a:rPr lang="en-US" sz="1600" b="1" kern="100" dirty="0">
                          <a:effectLst/>
                          <a:latin typeface="Times New Roman" pitchFamily="18" charset="0"/>
                          <a:ea typeface="楷体" pitchFamily="49" charset="-122"/>
                          <a:cs typeface="Times New Roman" pitchFamily="18" charset="0"/>
                        </a:rPr>
                        <a:t>10</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600" b="1" kern="100" dirty="0">
                          <a:effectLst/>
                          <a:latin typeface="Times New Roman" pitchFamily="18" charset="0"/>
                          <a:ea typeface="楷体" pitchFamily="49" charset="-122"/>
                          <a:cs typeface="Times New Roman" pitchFamily="18" charset="0"/>
                        </a:rPr>
                        <a:t>9 </a:t>
                      </a:r>
                      <a:r>
                        <a:rPr lang="en-US" sz="1600" b="1" kern="100" dirty="0" smtClean="0">
                          <a:effectLst/>
                          <a:latin typeface="Times New Roman" pitchFamily="18" charset="0"/>
                          <a:ea typeface="楷体" pitchFamily="49" charset="-122"/>
                          <a:cs typeface="Times New Roman" pitchFamily="18" charset="0"/>
                        </a:rPr>
                        <a:t>  8</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dist">
                        <a:spcAft>
                          <a:spcPts val="0"/>
                        </a:spcAft>
                      </a:pPr>
                      <a:r>
                        <a:rPr lang="en-US" sz="1600" b="1" kern="100" dirty="0">
                          <a:effectLst/>
                          <a:latin typeface="Times New Roman" pitchFamily="18" charset="0"/>
                          <a:ea typeface="楷体" pitchFamily="49" charset="-122"/>
                          <a:cs typeface="Times New Roman" pitchFamily="18" charset="0"/>
                        </a:rPr>
                        <a:t>7    </a:t>
                      </a:r>
                      <a:r>
                        <a:rPr lang="en-US" sz="1600" b="1" kern="100" dirty="0" smtClean="0">
                          <a:effectLst/>
                          <a:latin typeface="Times New Roman" pitchFamily="18" charset="0"/>
                          <a:ea typeface="楷体" pitchFamily="49" charset="-122"/>
                          <a:cs typeface="Times New Roman" pitchFamily="18" charset="0"/>
                        </a:rPr>
                        <a:t>                </a:t>
                      </a:r>
                      <a:r>
                        <a:rPr lang="en-US" sz="1600" b="1" kern="100" dirty="0">
                          <a:effectLst/>
                          <a:latin typeface="Times New Roman" pitchFamily="18" charset="0"/>
                          <a:ea typeface="楷体" pitchFamily="49" charset="-122"/>
                          <a:cs typeface="Times New Roman" pitchFamily="18" charset="0"/>
                        </a:rPr>
                        <a:t>0</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tcPr>
                </a:tc>
              </a:tr>
              <a:tr h="339466">
                <a:tc>
                  <a:txBody>
                    <a:bodyPr/>
                    <a:lstStyle/>
                    <a:p>
                      <a:pPr algn="ctr">
                        <a:spcAft>
                          <a:spcPts val="0"/>
                        </a:spcAft>
                      </a:pPr>
                      <a:r>
                        <a:rPr lang="zh-CN" sz="1600" b="1" kern="100" dirty="0">
                          <a:effectLst/>
                          <a:latin typeface="Times New Roman" pitchFamily="18" charset="0"/>
                          <a:ea typeface="楷体" pitchFamily="49" charset="-122"/>
                          <a:cs typeface="Times New Roman" pitchFamily="18" charset="0"/>
                        </a:rPr>
                        <a:t>操作码</a:t>
                      </a:r>
                      <a:r>
                        <a:rPr lang="en-US" sz="1600" b="1" kern="100" dirty="0">
                          <a:effectLst/>
                          <a:latin typeface="Times New Roman" pitchFamily="18" charset="0"/>
                          <a:ea typeface="楷体" pitchFamily="49" charset="-122"/>
                          <a:cs typeface="Times New Roman" pitchFamily="18" charset="0"/>
                        </a:rPr>
                        <a:t>OP</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600" b="1" kern="100" dirty="0">
                          <a:effectLst/>
                          <a:latin typeface="Times New Roman" pitchFamily="18" charset="0"/>
                          <a:ea typeface="楷体" pitchFamily="49" charset="-122"/>
                          <a:cs typeface="Times New Roman" pitchFamily="18" charset="0"/>
                        </a:rPr>
                        <a:t>X</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effectLst/>
                          <a:latin typeface="Times New Roman" pitchFamily="18" charset="0"/>
                          <a:ea typeface="楷体" pitchFamily="49" charset="-122"/>
                          <a:cs typeface="Times New Roman" pitchFamily="18" charset="0"/>
                        </a:rPr>
                        <a:t>形式地址</a:t>
                      </a:r>
                      <a:r>
                        <a:rPr lang="en-US" sz="1600" b="1" kern="100" dirty="0">
                          <a:effectLst/>
                          <a:latin typeface="Times New Roman" pitchFamily="18" charset="0"/>
                          <a:ea typeface="楷体" pitchFamily="49" charset="-122"/>
                          <a:cs typeface="Times New Roman" pitchFamily="18" charset="0"/>
                        </a:rPr>
                        <a:t>A</a:t>
                      </a:r>
                      <a:endParaRPr lang="zh-CN" sz="1600" b="1" kern="100" dirty="0">
                        <a:effectLst/>
                        <a:latin typeface="Times New Roman" pitchFamily="18" charset="0"/>
                        <a:ea typeface="楷体" pitchFamily="49" charset="-122"/>
                        <a:cs typeface="Times New Roman"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801796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p>
        </p:txBody>
      </p:sp>
      <p:sp>
        <p:nvSpPr>
          <p:cNvPr id="11267" name="内容占位符 2"/>
          <p:cNvSpPr>
            <a:spLocks noGrp="1"/>
          </p:cNvSpPr>
          <p:nvPr>
            <p:ph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主频：</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工作的时钟频率，即单位时间内发出的脉冲数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时钟周期：是</a:t>
            </a:r>
            <a:r>
              <a:rPr lang="zh-CN" altLang="en-US" sz="2000" b="1" dirty="0">
                <a:latin typeface="Times New Roman" pitchFamily="18" charset="0"/>
                <a:ea typeface="楷体" pitchFamily="49" charset="-122"/>
                <a:cs typeface="Times New Roman" pitchFamily="18" charset="0"/>
              </a:rPr>
              <a:t>指计算机主时钟的周期时间，是计算机运行时最基本的时序单位，是控制计算机操作的最小时间单位，通常时钟周期等于主频的倒数。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机器周期：是所有指令执行过程中的一个基准时间，通常以存取周期作为机器周期。</a:t>
            </a: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指令周期：是</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取出并执行一条指令所需的时间，包括取指、译码和执行所需的全部时间</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CPI</a:t>
            </a:r>
            <a:r>
              <a:rPr lang="zh-CN" altLang="en-US" sz="2000" b="1" dirty="0" smtClean="0">
                <a:latin typeface="Times New Roman" pitchFamily="18" charset="0"/>
                <a:ea typeface="楷体" pitchFamily="49" charset="-122"/>
                <a:cs typeface="Times New Roman" pitchFamily="18" charset="0"/>
              </a:rPr>
              <a:t>：执行一条指令所需时钟周期数</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1GHz=1000MHz</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1MHz=1000KHz</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1KHz=1000Hz </a:t>
            </a:r>
          </a:p>
          <a:p>
            <a:pPr eaLnBrk="1" hangingPunct="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1s=1000ms</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1ms=1000</a:t>
            </a:r>
            <a:r>
              <a:rPr lang="el-GR" altLang="zh-CN" sz="2000" b="1" dirty="0" smtClean="0">
                <a:latin typeface="Times New Roman" pitchFamily="18" charset="0"/>
                <a:ea typeface="楷体" pitchFamily="49" charset="-122"/>
                <a:cs typeface="Times New Roman" pitchFamily="18" charset="0"/>
              </a:rPr>
              <a:t>μ</a:t>
            </a:r>
            <a:r>
              <a:rPr lang="en-US" altLang="zh-CN" sz="2000" b="1" dirty="0" smtClean="0">
                <a:latin typeface="Times New Roman" pitchFamily="18" charset="0"/>
                <a:ea typeface="楷体" pitchFamily="49" charset="-122"/>
                <a:cs typeface="Times New Roman" pitchFamily="18" charset="0"/>
              </a:rPr>
              <a:t>s</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1</a:t>
            </a:r>
            <a:r>
              <a:rPr lang="el-GR" altLang="zh-CN" sz="2000" b="1" dirty="0" smtClean="0">
                <a:latin typeface="Times New Roman" pitchFamily="18" charset="0"/>
                <a:ea typeface="楷体" pitchFamily="49" charset="-122"/>
                <a:cs typeface="Times New Roman" pitchFamily="18" charset="0"/>
              </a:rPr>
              <a:t>μ</a:t>
            </a:r>
            <a:r>
              <a:rPr lang="en-US" altLang="zh-CN" sz="2000" b="1" dirty="0" smtClean="0">
                <a:latin typeface="Times New Roman" pitchFamily="18" charset="0"/>
                <a:ea typeface="楷体" pitchFamily="49" charset="-122"/>
                <a:cs typeface="Times New Roman" pitchFamily="18" charset="0"/>
              </a:rPr>
              <a:t>s=1000ns</a:t>
            </a:r>
            <a:endParaRPr lang="zh-CN" altLang="en-US" sz="2000" b="1" dirty="0" smtClean="0">
              <a:latin typeface="Times New Roman" pitchFamily="18" charset="0"/>
              <a:ea typeface="楷体" pitchFamily="49" charset="-122"/>
              <a:cs typeface="Times New Roman" pitchFamily="18" charset="0"/>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pPr>
            <a:endParaRPr lang="zh-CN" altLang="en-US" sz="2400" b="1" dirty="0" smtClean="0">
              <a:latin typeface="楷体" pitchFamily="49" charset="-122"/>
              <a:ea typeface="楷体" pitchFamily="49" charset="-122"/>
            </a:endParaRPr>
          </a:p>
          <a:p>
            <a:pPr eaLnBrk="1" hangingPunct="1">
              <a:lnSpc>
                <a:spcPct val="120000"/>
              </a:lnSpc>
              <a:spcBef>
                <a:spcPct val="0"/>
              </a:spcBef>
            </a:pPr>
            <a:endParaRPr lang="en-US" altLang="zh-CN" b="1" dirty="0" smtClean="0">
              <a:latin typeface="楷体" pitchFamily="49" charset="-122"/>
              <a:ea typeface="楷体" pitchFamily="49" charset="-122"/>
            </a:endParaRPr>
          </a:p>
          <a:p>
            <a:endParaRPr lang="zh-CN" altLang="en-US" dirty="0" smtClean="0"/>
          </a:p>
        </p:txBody>
      </p:sp>
      <p:sp>
        <p:nvSpPr>
          <p:cNvPr id="11268"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E56BA0A8-C308-4C5B-A8F1-4398D776B1B9}" type="slidenum">
              <a:rPr kumimoji="0" lang="en-US" altLang="zh-CN" sz="1200" b="0" smtClean="0">
                <a:latin typeface="楷体_GB2312" pitchFamily="49" charset="-122"/>
              </a:rPr>
              <a:pPr eaLnBrk="1" hangingPunct="1"/>
              <a:t>54</a:t>
            </a:fld>
            <a:endParaRPr kumimoji="0" lang="en-US" altLang="zh-CN" sz="1200" b="0" smtClean="0">
              <a:latin typeface="楷体_GB2312" pitchFamily="49" charset="-122"/>
            </a:endParaRPr>
          </a:p>
        </p:txBody>
      </p:sp>
    </p:spTree>
    <p:extLst>
      <p:ext uri="{BB962C8B-B14F-4D97-AF65-F5344CB8AC3E}">
        <p14:creationId xmlns:p14="http://schemas.microsoft.com/office/powerpoint/2010/main" val="311183179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1040D81B-131E-4EBB-AC74-42C8D8BB14F0}" type="slidenum">
              <a:rPr lang="en-US" altLang="zh-CN" sz="1200" smtClean="0">
                <a:latin typeface="楷体_GB2312" pitchFamily="49" charset="-122"/>
                <a:ea typeface="楷体_GB2312" pitchFamily="49" charset="-122"/>
              </a:rPr>
              <a:pPr eaLnBrk="1" hangingPunct="1">
                <a:spcBef>
                  <a:spcPct val="0"/>
                </a:spcBef>
                <a:buClrTx/>
                <a:buFontTx/>
                <a:buNone/>
              </a:pPr>
              <a:t>55</a:t>
            </a:fld>
            <a:endParaRPr lang="en-US" altLang="zh-CN" sz="1200" smtClean="0">
              <a:latin typeface="楷体_GB2312" pitchFamily="49" charset="-122"/>
              <a:ea typeface="楷体_GB2312" pitchFamily="49" charset="-122"/>
            </a:endParaRPr>
          </a:p>
        </p:txBody>
      </p:sp>
      <p:sp>
        <p:nvSpPr>
          <p:cNvPr id="43011"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3012"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五大功能 </a:t>
            </a:r>
          </a:p>
          <a:p>
            <a:pPr lvl="1" eaLnBrk="1" hangingPunct="1">
              <a:lnSpc>
                <a:spcPct val="120000"/>
              </a:lnSpc>
            </a:pPr>
            <a:r>
              <a:rPr lang="zh-CN" altLang="en-US" sz="2000" b="1" dirty="0" smtClean="0">
                <a:latin typeface="楷体" pitchFamily="49" charset="-122"/>
                <a:ea typeface="楷体" pitchFamily="49" charset="-122"/>
              </a:rPr>
              <a:t>指令控制：用于控制指令程序的顺序执行</a:t>
            </a:r>
          </a:p>
          <a:p>
            <a:pPr lvl="1" eaLnBrk="1" hangingPunct="1">
              <a:lnSpc>
                <a:spcPct val="120000"/>
              </a:lnSpc>
            </a:pPr>
            <a:r>
              <a:rPr lang="zh-CN" altLang="en-US" sz="2000" b="1" dirty="0" smtClean="0">
                <a:latin typeface="楷体" pitchFamily="49" charset="-122"/>
                <a:ea typeface="楷体" pitchFamily="49" charset="-122"/>
              </a:rPr>
              <a:t>操作控制：负责管理并产生每条指令所需操作信号</a:t>
            </a:r>
          </a:p>
          <a:p>
            <a:pPr lvl="1" eaLnBrk="1" hangingPunct="1">
              <a:lnSpc>
                <a:spcPct val="120000"/>
              </a:lnSpc>
            </a:pPr>
            <a:r>
              <a:rPr lang="zh-CN" altLang="en-US" sz="2000" b="1" dirty="0" smtClean="0">
                <a:latin typeface="楷体" pitchFamily="49" charset="-122"/>
                <a:ea typeface="楷体" pitchFamily="49" charset="-122"/>
              </a:rPr>
              <a:t>时间控制：对各种操作加以时间的实施控制</a:t>
            </a:r>
          </a:p>
          <a:p>
            <a:pPr lvl="1" eaLnBrk="1" hangingPunct="1">
              <a:lnSpc>
                <a:spcPct val="120000"/>
              </a:lnSpc>
            </a:pPr>
            <a:r>
              <a:rPr lang="zh-CN" altLang="en-US" sz="2000" b="1" dirty="0" smtClean="0">
                <a:latin typeface="楷体" pitchFamily="49" charset="-122"/>
                <a:ea typeface="楷体" pitchFamily="49" charset="-122"/>
              </a:rPr>
              <a:t>数据加工：对数据进行算术运算和逻辑运算处理</a:t>
            </a:r>
          </a:p>
          <a:p>
            <a:pPr lvl="1" eaLnBrk="1" hangingPunct="1">
              <a:lnSpc>
                <a:spcPct val="120000"/>
              </a:lnSpc>
            </a:pPr>
            <a:r>
              <a:rPr lang="zh-CN" altLang="en-US" sz="2000" b="1" dirty="0" smtClean="0">
                <a:latin typeface="楷体" pitchFamily="49" charset="-122"/>
                <a:ea typeface="楷体" pitchFamily="49" charset="-122"/>
              </a:rPr>
              <a:t>中断处理：处理响应中断</a:t>
            </a:r>
            <a:endParaRPr lang="en-US" altLang="zh-CN" sz="2000" b="1" dirty="0" smtClean="0">
              <a:latin typeface="楷体" pitchFamily="49" charset="-122"/>
              <a:ea typeface="楷体" pitchFamily="49" charset="-122"/>
            </a:endParaRPr>
          </a:p>
          <a:p>
            <a:pPr eaLnBrk="1" hangingPunct="1">
              <a:lnSpc>
                <a:spcPct val="120000"/>
              </a:lnSpc>
            </a:pPr>
            <a:r>
              <a:rPr lang="zh-CN" altLang="en-US" sz="2000" b="1" dirty="0">
                <a:latin typeface="楷体" pitchFamily="49" charset="-122"/>
                <a:ea typeface="楷体" pitchFamily="49" charset="-122"/>
              </a:rPr>
              <a:t>一个完整</a:t>
            </a:r>
            <a:r>
              <a:rPr lang="zh-CN" altLang="en-US" sz="2000" b="1" dirty="0" smtClean="0">
                <a:latin typeface="楷体" pitchFamily="49" charset="-122"/>
                <a:ea typeface="楷体" pitchFamily="49" charset="-122"/>
              </a:rPr>
              <a:t>的</a:t>
            </a:r>
            <a:r>
              <a:rPr lang="en-US" altLang="zh-CN" sz="2000" b="1" dirty="0" smtClean="0">
                <a:latin typeface="楷体" pitchFamily="49" charset="-122"/>
                <a:ea typeface="楷体" pitchFamily="49" charset="-122"/>
              </a:rPr>
              <a:t>CPU</a:t>
            </a:r>
            <a:r>
              <a:rPr lang="zh-CN" altLang="en-US" sz="2000" b="1" dirty="0" smtClean="0">
                <a:latin typeface="楷体" pitchFamily="49" charset="-122"/>
                <a:ea typeface="楷体" pitchFamily="49" charset="-122"/>
              </a:rPr>
              <a:t>指令周期</a:t>
            </a:r>
            <a:r>
              <a:rPr lang="zh-CN" altLang="en-US" sz="2000" b="1" dirty="0">
                <a:latin typeface="楷体" pitchFamily="49" charset="-122"/>
                <a:ea typeface="楷体" pitchFamily="49" charset="-122"/>
              </a:rPr>
              <a:t>所</a:t>
            </a:r>
            <a:r>
              <a:rPr lang="zh-CN" altLang="en-US" sz="2000" b="1" dirty="0" smtClean="0">
                <a:latin typeface="楷体" pitchFamily="49" charset="-122"/>
                <a:ea typeface="楷体" pitchFamily="49" charset="-122"/>
              </a:rPr>
              <a:t>包含</a:t>
            </a:r>
            <a:r>
              <a:rPr lang="en-US" altLang="zh-CN" sz="2000" b="1" smtClean="0">
                <a:latin typeface="楷体" pitchFamily="49" charset="-122"/>
                <a:ea typeface="楷体" pitchFamily="49" charset="-122"/>
              </a:rPr>
              <a:t>4</a:t>
            </a:r>
            <a:r>
              <a:rPr lang="zh-CN" altLang="en-US" sz="2000" b="1" smtClean="0">
                <a:latin typeface="楷体" pitchFamily="49" charset="-122"/>
                <a:ea typeface="楷体" pitchFamily="49" charset="-122"/>
              </a:rPr>
              <a:t>个机器周期</a:t>
            </a:r>
            <a:r>
              <a:rPr lang="zh-CN" altLang="en-US" sz="2000" b="1" dirty="0" smtClean="0">
                <a:latin typeface="楷体" pitchFamily="49" charset="-122"/>
                <a:ea typeface="楷体" pitchFamily="49" charset="-122"/>
              </a:rPr>
              <a:t>：</a:t>
            </a:r>
            <a:endParaRPr lang="zh-CN" altLang="en-US" sz="2000" b="1" dirty="0">
              <a:latin typeface="楷体" pitchFamily="49" charset="-122"/>
              <a:ea typeface="楷体" pitchFamily="49" charset="-122"/>
            </a:endParaRPr>
          </a:p>
          <a:p>
            <a:pPr lvl="1" eaLnBrk="1" hangingPunct="1">
              <a:lnSpc>
                <a:spcPct val="120000"/>
              </a:lnSpc>
            </a:pPr>
            <a:r>
              <a:rPr lang="zh-CN" altLang="en-US" sz="2000" b="1" dirty="0">
                <a:latin typeface="楷体" pitchFamily="49" charset="-122"/>
                <a:ea typeface="楷体" pitchFamily="49" charset="-122"/>
              </a:rPr>
              <a:t>取指周期：完成取指令和分析指令的操作</a:t>
            </a:r>
          </a:p>
          <a:p>
            <a:pPr lvl="1" eaLnBrk="1" hangingPunct="1">
              <a:lnSpc>
                <a:spcPct val="120000"/>
              </a:lnSpc>
            </a:pPr>
            <a:r>
              <a:rPr lang="zh-CN" altLang="en-US" sz="2000" b="1" dirty="0">
                <a:latin typeface="楷体" pitchFamily="49" charset="-122"/>
                <a:ea typeface="楷体" pitchFamily="49" charset="-122"/>
              </a:rPr>
              <a:t>间址周期：访问存储器取出操作数的有效地址</a:t>
            </a:r>
          </a:p>
          <a:p>
            <a:pPr lvl="1" eaLnBrk="1" hangingPunct="1">
              <a:lnSpc>
                <a:spcPct val="120000"/>
              </a:lnSpc>
            </a:pPr>
            <a:r>
              <a:rPr lang="zh-CN" altLang="en-US" sz="2000" b="1" dirty="0">
                <a:latin typeface="楷体" pitchFamily="49" charset="-122"/>
                <a:ea typeface="楷体" pitchFamily="49" charset="-122"/>
              </a:rPr>
              <a:t>执行周期：完成取出操作数、执行指令的操作</a:t>
            </a:r>
          </a:p>
          <a:p>
            <a:pPr lvl="1" eaLnBrk="1" hangingPunct="1">
              <a:lnSpc>
                <a:spcPct val="120000"/>
              </a:lnSpc>
            </a:pPr>
            <a:r>
              <a:rPr lang="zh-CN" altLang="en-US" sz="2000" b="1" dirty="0">
                <a:latin typeface="楷体" pitchFamily="49" charset="-122"/>
                <a:ea typeface="楷体" pitchFamily="49" charset="-122"/>
              </a:rPr>
              <a:t>中断周期：保护程序断点、寻找中断服务程序入口地址、关中</a:t>
            </a:r>
            <a:r>
              <a:rPr lang="zh-CN" altLang="en-US" sz="2000" b="1" dirty="0" smtClean="0">
                <a:latin typeface="楷体" pitchFamily="49" charset="-122"/>
                <a:ea typeface="楷体" pitchFamily="49" charset="-122"/>
              </a:rPr>
              <a:t>断</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AE4AB78-6C7B-4DC0-B6CC-8467A431C13E}" type="slidenum">
              <a:rPr lang="en-US" altLang="zh-CN" sz="1200" smtClean="0">
                <a:latin typeface="楷体_GB2312" pitchFamily="49" charset="-122"/>
                <a:ea typeface="楷体_GB2312" pitchFamily="49" charset="-122"/>
              </a:rPr>
              <a:pPr eaLnBrk="1" hangingPunct="1">
                <a:spcBef>
                  <a:spcPct val="0"/>
                </a:spcBef>
                <a:buClrTx/>
                <a:buFontTx/>
                <a:buNone/>
              </a:pPr>
              <a:t>56</a:t>
            </a:fld>
            <a:endParaRPr lang="en-US" altLang="zh-CN" sz="1200" smtClean="0">
              <a:latin typeface="楷体_GB2312" pitchFamily="49" charset="-122"/>
              <a:ea typeface="楷体_GB2312" pitchFamily="49" charset="-122"/>
            </a:endParaRPr>
          </a:p>
        </p:txBody>
      </p:sp>
      <p:sp>
        <p:nvSpPr>
          <p:cNvPr id="44035"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4036" name="Rectangle 3"/>
          <p:cNvSpPr>
            <a:spLocks noGrp="1" noChangeArrowheads="1"/>
          </p:cNvSpPr>
          <p:nvPr>
            <p:ph type="body" idx="1"/>
          </p:nvPr>
        </p:nvSpPr>
        <p:spPr/>
        <p:txBody>
          <a:bodyPr/>
          <a:lstStyle/>
          <a:p>
            <a:pPr eaLnBrk="1" hangingPunct="1">
              <a:lnSpc>
                <a:spcPct val="120000"/>
              </a:lnSpc>
            </a:pPr>
            <a:r>
              <a:rPr lang="zh-CN" altLang="en-US" sz="2000" b="1" dirty="0" smtClean="0">
                <a:latin typeface="Times New Roman" pitchFamily="18" charset="0"/>
                <a:ea typeface="楷体" pitchFamily="49" charset="-122"/>
                <a:cs typeface="Times New Roman" pitchFamily="18" charset="0"/>
              </a:rPr>
              <a:t>某模型主机的数据通路参考图：</a:t>
            </a:r>
            <a:endParaRPr lang="zh-CN" altLang="en-US" sz="2000" b="1" dirty="0">
              <a:latin typeface="Times New Roman" pitchFamily="18" charset="0"/>
              <a:ea typeface="楷体" pitchFamily="49" charset="-122"/>
              <a:cs typeface="Times New Roman" pitchFamily="18" charset="0"/>
            </a:endParaRPr>
          </a:p>
          <a:p>
            <a:pPr eaLnBrk="1" hangingPunct="1">
              <a:lnSpc>
                <a:spcPct val="120000"/>
              </a:lnSpc>
            </a:pPr>
            <a:endParaRPr lang="zh-CN" altLang="en-US" sz="2400" b="1" dirty="0">
              <a:latin typeface="楷体" pitchFamily="49" charset="-122"/>
              <a:ea typeface="楷体" pitchFamily="49" charset="-122"/>
            </a:endParaRPr>
          </a:p>
        </p:txBody>
      </p:sp>
      <p:pic>
        <p:nvPicPr>
          <p:cNvPr id="5" name="Picture 2" descr="5a1">
            <a:hlinkClick r:id="rId2" action="ppaction://hlinkfile"/>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75656" y="1772816"/>
            <a:ext cx="6192688" cy="4672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3519959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AE4AB78-6C7B-4DC0-B6CC-8467A431C13E}" type="slidenum">
              <a:rPr lang="en-US" altLang="zh-CN" sz="1200" smtClean="0">
                <a:latin typeface="楷体_GB2312" pitchFamily="49" charset="-122"/>
                <a:ea typeface="楷体_GB2312" pitchFamily="49" charset="-122"/>
              </a:rPr>
              <a:pPr eaLnBrk="1" hangingPunct="1">
                <a:spcBef>
                  <a:spcPct val="0"/>
                </a:spcBef>
                <a:buClrTx/>
                <a:buFontTx/>
                <a:buNone/>
              </a:pPr>
              <a:t>57</a:t>
            </a:fld>
            <a:endParaRPr lang="en-US" altLang="zh-CN" sz="1200" smtClean="0">
              <a:latin typeface="楷体_GB2312" pitchFamily="49" charset="-122"/>
              <a:ea typeface="楷体_GB2312" pitchFamily="49" charset="-122"/>
            </a:endParaRPr>
          </a:p>
        </p:txBody>
      </p:sp>
      <p:sp>
        <p:nvSpPr>
          <p:cNvPr id="44035"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4036" name="Rectangle 3"/>
          <p:cNvSpPr>
            <a:spLocks noGrp="1" noChangeArrowheads="1"/>
          </p:cNvSpPr>
          <p:nvPr>
            <p:ph type="body" idx="1"/>
          </p:nvPr>
        </p:nvSpPr>
        <p:spPr/>
        <p:txBody>
          <a:bodyPr/>
          <a:lstStyle/>
          <a:p>
            <a:pPr eaLnBrk="1" hangingPunct="1">
              <a:lnSpc>
                <a:spcPct val="120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中各个寄存器的作用如下：</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PC</a:t>
            </a:r>
            <a:r>
              <a:rPr lang="zh-CN" altLang="en-US" sz="2000" b="1" dirty="0">
                <a:latin typeface="Times New Roman" pitchFamily="18" charset="0"/>
                <a:ea typeface="楷体" pitchFamily="49" charset="-122"/>
                <a:cs typeface="Times New Roman" pitchFamily="18" charset="0"/>
              </a:rPr>
              <a:t>：程序计数器，存放当前欲执行指令的地址，并可自动计数形成下一条指令地址。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IR</a:t>
            </a:r>
            <a:r>
              <a:rPr lang="zh-CN" altLang="en-US" sz="2000" b="1" dirty="0" smtClean="0">
                <a:latin typeface="Times New Roman" pitchFamily="18" charset="0"/>
                <a:ea typeface="楷体" pitchFamily="49" charset="-122"/>
                <a:cs typeface="Times New Roman" pitchFamily="18" charset="0"/>
              </a:rPr>
              <a:t>：指令寄存器</a:t>
            </a:r>
            <a:r>
              <a:rPr lang="zh-CN" altLang="en-US" sz="2000" b="1" dirty="0">
                <a:latin typeface="Times New Roman" pitchFamily="18" charset="0"/>
                <a:ea typeface="楷体" pitchFamily="49" charset="-122"/>
                <a:cs typeface="Times New Roman" pitchFamily="18" charset="0"/>
              </a:rPr>
              <a:t>，存放当前正在执行的指令的寄存器。</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MAR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储器地址寄存器</a:t>
            </a:r>
            <a:r>
              <a:rPr lang="zh-CN" altLang="en-US" sz="2000" b="1" dirty="0">
                <a:latin typeface="Times New Roman" pitchFamily="18" charset="0"/>
                <a:ea typeface="楷体" pitchFamily="49" charset="-122"/>
                <a:cs typeface="Times New Roman" pitchFamily="18" charset="0"/>
              </a:rPr>
              <a:t>，用来存放</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欲访问存储单元地址。</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MDR</a:t>
            </a:r>
            <a:r>
              <a:rPr lang="zh-CN" altLang="en-US" sz="2000" b="1" dirty="0" smtClean="0">
                <a:latin typeface="Times New Roman" pitchFamily="18" charset="0"/>
                <a:ea typeface="楷体" pitchFamily="49" charset="-122"/>
                <a:cs typeface="Times New Roman" pitchFamily="18" charset="0"/>
              </a:rPr>
              <a:t>：</a:t>
            </a:r>
            <a:r>
              <a:rPr lang="zh-CN" altLang="en-US" sz="2000" b="1" dirty="0">
                <a:latin typeface="Times New Roman" pitchFamily="18" charset="0"/>
                <a:ea typeface="楷体" pitchFamily="49" charset="-122"/>
                <a:cs typeface="Times New Roman" pitchFamily="18" charset="0"/>
              </a:rPr>
              <a:t>存</a:t>
            </a:r>
            <a:r>
              <a:rPr lang="zh-CN" altLang="en-US" sz="2000" b="1" dirty="0" smtClean="0">
                <a:latin typeface="Times New Roman" pitchFamily="18" charset="0"/>
                <a:ea typeface="楷体" pitchFamily="49" charset="-122"/>
                <a:cs typeface="Times New Roman" pitchFamily="18" charset="0"/>
              </a:rPr>
              <a:t>储器</a:t>
            </a:r>
            <a:r>
              <a:rPr lang="zh-CN" altLang="en-US" sz="2000" b="1" dirty="0">
                <a:latin typeface="Times New Roman" pitchFamily="18" charset="0"/>
                <a:ea typeface="楷体" pitchFamily="49" charset="-122"/>
                <a:cs typeface="Times New Roman" pitchFamily="18" charset="0"/>
              </a:rPr>
              <a:t>数据寄存器，用来存放从某存储单元读出、或写入某存储单元的数据。</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ACC</a:t>
            </a:r>
            <a:r>
              <a:rPr lang="zh-CN" altLang="en-US" sz="2000" b="1" dirty="0" smtClean="0">
                <a:latin typeface="Times New Roman" pitchFamily="18" charset="0"/>
                <a:ea typeface="楷体" pitchFamily="49" charset="-122"/>
                <a:cs typeface="Times New Roman" pitchFamily="18" charset="0"/>
              </a:rPr>
              <a:t>：累加</a:t>
            </a:r>
            <a:r>
              <a:rPr lang="zh-CN" altLang="en-US" sz="2000" b="1" dirty="0">
                <a:latin typeface="Times New Roman" pitchFamily="18" charset="0"/>
                <a:ea typeface="楷体" pitchFamily="49" charset="-122"/>
                <a:cs typeface="Times New Roman" pitchFamily="18" charset="0"/>
              </a:rPr>
              <a:t>寄存器，运算前存放操作数、运算后存放运算结果。</a:t>
            </a:r>
          </a:p>
          <a:p>
            <a:pPr lvl="1" eaLnBrk="1" hangingPunct="1">
              <a:lnSpc>
                <a:spcPct val="120000"/>
              </a:lnSpc>
            </a:pPr>
            <a:r>
              <a:rPr lang="en-US" altLang="zh-CN" sz="2000" b="1" dirty="0">
                <a:latin typeface="Times New Roman" pitchFamily="18" charset="0"/>
                <a:ea typeface="楷体" pitchFamily="49" charset="-122"/>
                <a:cs typeface="Times New Roman" pitchFamily="18" charset="0"/>
              </a:rPr>
              <a:t>PSW</a:t>
            </a:r>
            <a:r>
              <a:rPr lang="zh-CN" altLang="en-US" sz="2000" b="1" dirty="0">
                <a:latin typeface="Times New Roman" pitchFamily="18" charset="0"/>
                <a:ea typeface="楷体" pitchFamily="49" charset="-122"/>
                <a:cs typeface="Times New Roman" pitchFamily="18" charset="0"/>
              </a:rPr>
              <a:t>：程序状态字寄存器，记录由算术指令和逻辑指令运行或测试结果建立的各种状态信息。</a:t>
            </a:r>
          </a:p>
          <a:p>
            <a:pPr eaLnBrk="1" hangingPunct="1">
              <a:lnSpc>
                <a:spcPct val="120000"/>
              </a:lnSpc>
            </a:pPr>
            <a:endParaRPr lang="zh-CN" altLang="en-US" sz="2400" b="1" dirty="0">
              <a:latin typeface="楷体" pitchFamily="49" charset="-122"/>
              <a:ea typeface="楷体" pitchFamily="49" charset="-122"/>
            </a:endParaRPr>
          </a:p>
        </p:txBody>
      </p:sp>
    </p:spTree>
    <p:extLst>
      <p:ext uri="{BB962C8B-B14F-4D97-AF65-F5344CB8AC3E}">
        <p14:creationId xmlns:p14="http://schemas.microsoft.com/office/powerpoint/2010/main" val="128942688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8726148F-596A-4C4D-9732-D97979EB78DB}" type="slidenum">
              <a:rPr lang="en-US" altLang="zh-CN" sz="1200" smtClean="0">
                <a:latin typeface="楷体_GB2312" pitchFamily="49" charset="-122"/>
                <a:ea typeface="楷体_GB2312" pitchFamily="49" charset="-122"/>
              </a:rPr>
              <a:pPr eaLnBrk="1" hangingPunct="1">
                <a:spcBef>
                  <a:spcPct val="0"/>
                </a:spcBef>
                <a:buClrTx/>
                <a:buFontTx/>
                <a:buNone/>
              </a:pPr>
              <a:t>58</a:t>
            </a:fld>
            <a:endParaRPr lang="en-US" altLang="zh-CN" sz="1200" smtClean="0">
              <a:latin typeface="楷体_GB2312" pitchFamily="49" charset="-122"/>
              <a:ea typeface="楷体_GB2312" pitchFamily="49" charset="-122"/>
            </a:endParaRPr>
          </a:p>
        </p:txBody>
      </p:sp>
      <p:sp>
        <p:nvSpPr>
          <p:cNvPr id="47107"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7108"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中断屏蔽：是指当产生中断请求后，用程序方式有选择地封锁部分中断，而允许其余部分中断仍得到响应，称为中断屏蔽。实现方法是为每个中断源设置一个中断屏蔽触发器来屏蔽该设备的中断请求 </a:t>
            </a: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中断隐指令：是机器指令系统中没有的指令，它是</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在中断周期内由硬件自动完成的一条指令，其功能包括保护程序断点、寻找中断服务程序入口地址、关中断等功能。</a:t>
            </a:r>
            <a:endParaRPr lang="en-US" altLang="zh-CN" sz="2000" b="1" dirty="0" smtClean="0">
              <a:latin typeface="Times New Roman" pitchFamily="18" charset="0"/>
              <a:ea typeface="楷体" pitchFamily="49" charset="-122"/>
              <a:cs typeface="Times New Roman" pitchFamily="18" charset="0"/>
            </a:endParaRPr>
          </a:p>
          <a:p>
            <a:pPr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多重中断</a:t>
            </a:r>
            <a:r>
              <a:rPr lang="zh-CN" altLang="en-US" sz="2000" b="1" dirty="0">
                <a:latin typeface="Times New Roman" pitchFamily="18" charset="0"/>
                <a:ea typeface="楷体" pitchFamily="49" charset="-122"/>
                <a:cs typeface="Times New Roman" pitchFamily="18" charset="0"/>
              </a:rPr>
              <a:t>：是指</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执行某个中断服务程序的过程中，发生了更高级、更紧迫的事件，</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暂停现行中断服务程序的执行，转去处理该事件的中断，处理完返回现行中断服务程序继续执行的</a:t>
            </a:r>
            <a:r>
              <a:rPr lang="zh-CN" altLang="en-US" sz="2000" b="1" dirty="0" smtClean="0">
                <a:latin typeface="Times New Roman" pitchFamily="18" charset="0"/>
                <a:ea typeface="楷体" pitchFamily="49" charset="-122"/>
                <a:cs typeface="Times New Roman" pitchFamily="18" charset="0"/>
              </a:rPr>
              <a:t>过程。</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652E0FA2-51B5-4612-AF07-8BEFAFA5B39B}" type="slidenum">
              <a:rPr lang="en-US" altLang="zh-CN" sz="1200" smtClean="0">
                <a:latin typeface="楷体_GB2312" pitchFamily="49" charset="-122"/>
                <a:ea typeface="楷体_GB2312" pitchFamily="49" charset="-122"/>
              </a:rPr>
              <a:pPr eaLnBrk="1" hangingPunct="1">
                <a:spcBef>
                  <a:spcPct val="0"/>
                </a:spcBef>
                <a:buClrTx/>
                <a:buFontTx/>
                <a:buNone/>
              </a:pPr>
              <a:t>59</a:t>
            </a:fld>
            <a:endParaRPr lang="en-US" altLang="zh-CN" sz="1200" smtClean="0">
              <a:latin typeface="楷体_GB2312" pitchFamily="49" charset="-122"/>
              <a:ea typeface="楷体_GB2312" pitchFamily="49" charset="-122"/>
            </a:endParaRPr>
          </a:p>
        </p:txBody>
      </p:sp>
      <p:sp>
        <p:nvSpPr>
          <p:cNvPr id="45059"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5060" name="Rectangle 3"/>
          <p:cNvSpPr>
            <a:spLocks noGrp="1" noChangeArrowheads="1"/>
          </p:cNvSpPr>
          <p:nvPr>
            <p:ph type="body" idx="1"/>
          </p:nvPr>
        </p:nvSpPr>
        <p:spPr/>
        <p:txBody>
          <a:bodyPr/>
          <a:lstStyle/>
          <a:p>
            <a:pPr eaLnBrk="1" hangingPunct="1">
              <a:lnSpc>
                <a:spcPct val="125000"/>
              </a:lnSpc>
            </a:pPr>
            <a:r>
              <a:rPr lang="en-US" altLang="zh-CN" sz="2000" b="1" dirty="0" smtClean="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响应处理一次中断的具体</a:t>
            </a:r>
            <a:r>
              <a:rPr lang="zh-CN" altLang="en-US" sz="2000" b="1" dirty="0" smtClean="0">
                <a:latin typeface="Times New Roman" pitchFamily="18" charset="0"/>
                <a:ea typeface="楷体" pitchFamily="49" charset="-122"/>
                <a:cs typeface="Times New Roman" pitchFamily="18" charset="0"/>
              </a:rPr>
              <a:t>步骤：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①关中断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②保存断点</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③识别中断源，将向量地址送</a:t>
            </a:r>
            <a:r>
              <a:rPr lang="en-US" altLang="zh-CN" sz="2000" b="1" dirty="0" smtClean="0">
                <a:latin typeface="Times New Roman" pitchFamily="18" charset="0"/>
                <a:ea typeface="楷体" pitchFamily="49" charset="-122"/>
                <a:cs typeface="Times New Roman" pitchFamily="18" charset="0"/>
              </a:rPr>
              <a:t>PC</a:t>
            </a:r>
            <a:r>
              <a:rPr lang="zh-CN" altLang="zh-CN" sz="2000" b="1" dirty="0" smtClean="0">
                <a:latin typeface="Times New Roman" pitchFamily="18" charset="0"/>
                <a:ea typeface="楷体" pitchFamily="49" charset="-122"/>
                <a:cs typeface="Times New Roman" pitchFamily="18" charset="0"/>
              </a:rPr>
              <a:t> </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④保存现场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⑤中断事件处理（开中断、执行中断服务程序、关中断）</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⑥恢复现场</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⑦开中断</a:t>
            </a:r>
            <a:r>
              <a:rPr lang="en-US" altLang="zh-CN" sz="2000" b="1" dirty="0" smtClean="0">
                <a:latin typeface="Times New Roman" pitchFamily="18" charset="0"/>
                <a:ea typeface="楷体" pitchFamily="49" charset="-122"/>
                <a:cs typeface="Times New Roman" pitchFamily="18" charset="0"/>
              </a:rPr>
              <a:t>  </a:t>
            </a: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⑧中断返回</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①～③由硬件完成</a:t>
            </a:r>
            <a:r>
              <a:rPr lang="zh-CN" altLang="en-US" sz="2000" b="1" dirty="0" smtClean="0">
                <a:latin typeface="Times New Roman" pitchFamily="18" charset="0"/>
                <a:ea typeface="楷体" pitchFamily="49" charset="-122"/>
                <a:cs typeface="Times New Roman" pitchFamily="18" charset="0"/>
              </a:rPr>
              <a:t>，即中断</a:t>
            </a:r>
            <a:r>
              <a:rPr lang="zh-CN" altLang="en-US" sz="2000" b="1" dirty="0">
                <a:latin typeface="Times New Roman" pitchFamily="18" charset="0"/>
                <a:ea typeface="楷体" pitchFamily="49" charset="-122"/>
                <a:cs typeface="Times New Roman" pitchFamily="18" charset="0"/>
              </a:rPr>
              <a:t>隐指令</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pPr>
            <a:r>
              <a:rPr lang="zh-CN" altLang="zh-CN" sz="2000" b="1" dirty="0" smtClean="0">
                <a:latin typeface="Times New Roman" pitchFamily="18" charset="0"/>
                <a:ea typeface="楷体" pitchFamily="49" charset="-122"/>
                <a:cs typeface="Times New Roman" pitchFamily="18" charset="0"/>
              </a:rPr>
              <a:t>④～⑧由中断服务程序完成</a:t>
            </a:r>
            <a:endParaRPr lang="zh-CN" altLang="en-US" sz="2000" b="1" dirty="0" smtClean="0">
              <a:latin typeface="Times New Roman" pitchFamily="18" charset="0"/>
              <a:ea typeface="楷体" pitchFamily="49" charset="-122"/>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zh-CN" altLang="en-US" sz="3200" smtClean="0"/>
              <a:t>第一章 概论</a:t>
            </a:r>
          </a:p>
        </p:txBody>
      </p:sp>
      <p:sp>
        <p:nvSpPr>
          <p:cNvPr id="10243" name="Rectangle 3"/>
          <p:cNvSpPr>
            <a:spLocks noGrp="1" noChangeArrowheads="1"/>
          </p:cNvSpPr>
          <p:nvPr>
            <p:ph idx="1"/>
          </p:nvPr>
        </p:nvSpPr>
        <p:spPr/>
        <p:txBody>
          <a:bodyPr/>
          <a:lstStyle/>
          <a:p>
            <a:pPr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指令和数据都存于存储器中，计算机如何区分它们</a:t>
            </a:r>
            <a:r>
              <a:rPr lang="zh-CN" altLang="en-US" sz="2000" b="1" dirty="0" smtClean="0">
                <a:latin typeface="Times New Roman" pitchFamily="18" charset="0"/>
                <a:ea typeface="楷体" pitchFamily="49" charset="-122"/>
                <a:cs typeface="Times New Roman" pitchFamily="18" charset="0"/>
              </a:rPr>
              <a:t>？</a:t>
            </a:r>
            <a:endParaRPr lang="zh-CN" altLang="en-US" sz="2000" b="1" dirty="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a:t>
            </a:r>
            <a:r>
              <a:rPr lang="zh-CN" altLang="en-US" sz="2000" b="1" dirty="0">
                <a:latin typeface="Times New Roman" pitchFamily="18" charset="0"/>
                <a:ea typeface="楷体" pitchFamily="49" charset="-122"/>
                <a:cs typeface="Times New Roman" pitchFamily="18" charset="0"/>
              </a:rPr>
              <a:t>硬件主要通过时序信号来区分指令和数据：取指周期取出的是指令，执行周期取出的是数据。</a:t>
            </a: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从空间上讲，从内存读出的指令流是送到控制器（指令寄存器），而从内存读出的数据流是送到运算器（通用寄存器）。</a:t>
            </a:r>
          </a:p>
          <a:p>
            <a:pPr lvl="1" eaLnBrk="1" hangingPunct="1">
              <a:lnSpc>
                <a:spcPct val="125000"/>
              </a:lnSpc>
              <a:spcBef>
                <a:spcPts val="600"/>
              </a:spcBef>
            </a:pPr>
            <a:r>
              <a:rPr lang="zh-CN" altLang="en-US" sz="2000" b="1" dirty="0">
                <a:latin typeface="Times New Roman" pitchFamily="18" charset="0"/>
                <a:ea typeface="楷体" pitchFamily="49" charset="-122"/>
                <a:cs typeface="Times New Roman" pitchFamily="18" charset="0"/>
              </a:rPr>
              <a:t>另外也可通过地址来源区分，从</a:t>
            </a:r>
            <a:r>
              <a:rPr lang="en-US" altLang="zh-CN" sz="2000" b="1" dirty="0">
                <a:latin typeface="Times New Roman" pitchFamily="18" charset="0"/>
                <a:ea typeface="楷体" pitchFamily="49" charset="-122"/>
                <a:cs typeface="Times New Roman" pitchFamily="18" charset="0"/>
              </a:rPr>
              <a:t>PC</a:t>
            </a:r>
            <a:r>
              <a:rPr lang="zh-CN" altLang="en-US" sz="2000" b="1" dirty="0">
                <a:latin typeface="Times New Roman" pitchFamily="18" charset="0"/>
                <a:ea typeface="楷体" pitchFamily="49" charset="-122"/>
                <a:cs typeface="Times New Roman" pitchFamily="18" charset="0"/>
              </a:rPr>
              <a:t>指出的存储单元取出的是指令，由指令地址码字段提供的存储单元地址取出的的是数据。</a:t>
            </a:r>
          </a:p>
          <a:p>
            <a:pPr lvl="1" eaLnBrk="1" hangingPunct="1">
              <a:lnSpc>
                <a:spcPct val="125000"/>
              </a:lnSpc>
              <a:spcBef>
                <a:spcPts val="600"/>
              </a:spcBef>
            </a:pPr>
            <a:endParaRPr lang="zh-CN" altLang="en-US" sz="2400" b="1" dirty="0" smtClean="0">
              <a:latin typeface="楷体" pitchFamily="49" charset="-122"/>
              <a:ea typeface="楷体" pitchFamily="49" charset="-122"/>
            </a:endParaRPr>
          </a:p>
        </p:txBody>
      </p:sp>
      <p:sp>
        <p:nvSpPr>
          <p:cNvPr id="1024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7E562908-DB3E-46DB-8F38-046E09DC265B}" type="slidenum">
              <a:rPr lang="en-US" altLang="zh-CN" sz="1200" smtClean="0">
                <a:latin typeface="楷体_GB2312" pitchFamily="49" charset="-122"/>
                <a:ea typeface="楷体_GB2312" pitchFamily="49" charset="-122"/>
              </a:rPr>
              <a:pPr eaLnBrk="1" hangingPunct="1">
                <a:spcBef>
                  <a:spcPct val="0"/>
                </a:spcBef>
                <a:buClrTx/>
                <a:buFontTx/>
                <a:buNone/>
              </a:pPr>
              <a:t>6</a:t>
            </a:fld>
            <a:endParaRPr lang="en-US" altLang="zh-CN" sz="1200" smtClean="0">
              <a:latin typeface="楷体_GB2312" pitchFamily="49" charset="-122"/>
              <a:ea typeface="楷体_GB2312" pitchFamily="49" charset="-122"/>
            </a:endParaRPr>
          </a:p>
        </p:txBody>
      </p:sp>
    </p:spTree>
    <p:extLst>
      <p:ext uri="{BB962C8B-B14F-4D97-AF65-F5344CB8AC3E}">
        <p14:creationId xmlns:p14="http://schemas.microsoft.com/office/powerpoint/2010/main" val="313389984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E7C232A-893F-41CF-A906-B9A94B2ED79B}" type="slidenum">
              <a:rPr lang="en-US" altLang="zh-CN" sz="1200" smtClean="0">
                <a:latin typeface="楷体_GB2312" pitchFamily="49" charset="-122"/>
                <a:ea typeface="楷体_GB2312" pitchFamily="49" charset="-122"/>
              </a:rPr>
              <a:pPr eaLnBrk="1" hangingPunct="1">
                <a:spcBef>
                  <a:spcPct val="0"/>
                </a:spcBef>
                <a:buClrTx/>
                <a:buFontTx/>
                <a:buNone/>
              </a:pPr>
              <a:t>60</a:t>
            </a:fld>
            <a:endParaRPr lang="en-US" altLang="zh-CN" sz="1200" smtClean="0">
              <a:latin typeface="楷体_GB2312" pitchFamily="49" charset="-122"/>
              <a:ea typeface="楷体_GB2312" pitchFamily="49" charset="-122"/>
            </a:endParaRPr>
          </a:p>
        </p:txBody>
      </p:sp>
      <p:sp>
        <p:nvSpPr>
          <p:cNvPr id="46083" name="Rectangle 2"/>
          <p:cNvSpPr>
            <a:spLocks noGrp="1" noChangeArrowheads="1"/>
          </p:cNvSpPr>
          <p:nvPr>
            <p:ph type="title"/>
          </p:nvPr>
        </p:nvSpPr>
        <p:spPr/>
        <p:txBody>
          <a:bodyPr/>
          <a:lstStyle/>
          <a:p>
            <a:pPr eaLnBrk="1" hangingPunct="1"/>
            <a:r>
              <a:rPr lang="zh-CN" altLang="en-US" sz="3200" smtClean="0"/>
              <a:t>第八章 </a:t>
            </a:r>
            <a:r>
              <a:rPr lang="en-US" altLang="zh-CN" sz="3200" smtClean="0"/>
              <a:t>CPU</a:t>
            </a:r>
            <a:r>
              <a:rPr lang="zh-CN" altLang="en-US" sz="3200" smtClean="0"/>
              <a:t>的结构和功能</a:t>
            </a:r>
          </a:p>
        </p:txBody>
      </p:sp>
      <p:sp>
        <p:nvSpPr>
          <p:cNvPr id="46084" name="Rectangle 3"/>
          <p:cNvSpPr>
            <a:spLocks noGrp="1" noChangeArrowheads="1"/>
          </p:cNvSpPr>
          <p:nvPr>
            <p:ph type="body" idx="1"/>
          </p:nvPr>
        </p:nvSpPr>
        <p:spPr/>
        <p:txBody>
          <a:bodyPr/>
          <a:lstStyle/>
          <a:p>
            <a:pPr>
              <a:lnSpc>
                <a:spcPct val="125000"/>
              </a:lnSpc>
              <a:spcBef>
                <a:spcPts val="600"/>
              </a:spcBef>
            </a:pP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设备向</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提出中断请求的条件是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在</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接口中，设备工作完成状态为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D=1</a:t>
            </a:r>
            <a:r>
              <a:rPr lang="zh-CN" altLang="zh-CN" sz="2000" b="1" dirty="0">
                <a:latin typeface="Times New Roman" pitchFamily="18" charset="0"/>
                <a:ea typeface="楷体" pitchFamily="49" charset="-122"/>
                <a:cs typeface="Times New Roman" pitchFamily="18" charset="0"/>
              </a:rPr>
              <a:t>），中断屏蔽码为</a:t>
            </a:r>
            <a:r>
              <a:rPr lang="en-US" altLang="zh-CN" sz="2000" b="1" dirty="0">
                <a:latin typeface="Times New Roman" pitchFamily="18" charset="0"/>
                <a:ea typeface="楷体" pitchFamily="49" charset="-122"/>
                <a:cs typeface="Times New Roman" pitchFamily="18" charset="0"/>
              </a:rPr>
              <a:t>0</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MASK=0</a:t>
            </a:r>
            <a:r>
              <a:rPr lang="zh-CN" altLang="zh-CN" sz="2000" b="1" dirty="0">
                <a:latin typeface="Times New Roman" pitchFamily="18" charset="0"/>
                <a:ea typeface="楷体" pitchFamily="49" charset="-122"/>
                <a:cs typeface="Times New Roman" pitchFamily="18" charset="0"/>
              </a:rPr>
              <a:t>），且</a:t>
            </a: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查询中断时，中断请求触发器状态为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INTR=1</a:t>
            </a:r>
            <a:r>
              <a:rPr lang="zh-CN" altLang="zh-CN" sz="2000" b="1" dirty="0">
                <a:latin typeface="Times New Roman" pitchFamily="18" charset="0"/>
                <a:ea typeface="楷体" pitchFamily="49" charset="-122"/>
                <a:cs typeface="Times New Roman" pitchFamily="18" charset="0"/>
              </a:rPr>
              <a:t>）。</a:t>
            </a:r>
          </a:p>
          <a:p>
            <a:pPr>
              <a:lnSpc>
                <a:spcPct val="125000"/>
              </a:lnSpc>
              <a:spcBef>
                <a:spcPts val="600"/>
              </a:spcBef>
            </a:pPr>
            <a:r>
              <a:rPr lang="en-US" altLang="zh-CN" sz="2000" b="1" dirty="0">
                <a:latin typeface="Times New Roman" pitchFamily="18" charset="0"/>
                <a:ea typeface="楷体" pitchFamily="49" charset="-122"/>
                <a:cs typeface="Times New Roman" pitchFamily="18" charset="0"/>
              </a:rPr>
              <a:t>CPU</a:t>
            </a:r>
            <a:r>
              <a:rPr lang="zh-CN" altLang="zh-CN" sz="2000" b="1" dirty="0">
                <a:latin typeface="Times New Roman" pitchFamily="18" charset="0"/>
                <a:ea typeface="楷体" pitchFamily="49" charset="-122"/>
                <a:cs typeface="Times New Roman" pitchFamily="18" charset="0"/>
              </a:rPr>
              <a:t>响应</a:t>
            </a:r>
            <a:r>
              <a:rPr lang="en-US" altLang="zh-CN" sz="2000" b="1" dirty="0">
                <a:latin typeface="Times New Roman" pitchFamily="18" charset="0"/>
                <a:ea typeface="楷体" pitchFamily="49" charset="-122"/>
                <a:cs typeface="Times New Roman" pitchFamily="18" charset="0"/>
              </a:rPr>
              <a:t>I/O</a:t>
            </a:r>
            <a:r>
              <a:rPr lang="zh-CN" altLang="zh-CN" sz="2000" b="1" dirty="0">
                <a:latin typeface="Times New Roman" pitchFamily="18" charset="0"/>
                <a:ea typeface="楷体" pitchFamily="49" charset="-122"/>
                <a:cs typeface="Times New Roman" pitchFamily="18" charset="0"/>
              </a:rPr>
              <a:t>设备中断请求的条件和时间是</a:t>
            </a:r>
            <a:r>
              <a:rPr lang="zh-CN" altLang="zh-CN"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zh-CN" sz="2000" b="1" dirty="0" smtClean="0">
                <a:latin typeface="Times New Roman" pitchFamily="18" charset="0"/>
                <a:ea typeface="楷体" pitchFamily="49" charset="-122"/>
                <a:cs typeface="Times New Roman" pitchFamily="18" charset="0"/>
              </a:rPr>
              <a:t>中断</a:t>
            </a:r>
            <a:r>
              <a:rPr lang="zh-CN" altLang="zh-CN" sz="2000" b="1" dirty="0">
                <a:latin typeface="Times New Roman" pitchFamily="18" charset="0"/>
                <a:ea typeface="楷体" pitchFamily="49" charset="-122"/>
                <a:cs typeface="Times New Roman" pitchFamily="18" charset="0"/>
              </a:rPr>
              <a:t>允许状态为</a:t>
            </a: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EINT=1</a:t>
            </a:r>
            <a:r>
              <a:rPr lang="zh-CN" altLang="zh-CN" sz="2000" b="1" dirty="0">
                <a:latin typeface="Times New Roman" pitchFamily="18" charset="0"/>
                <a:ea typeface="楷体" pitchFamily="49" charset="-122"/>
                <a:cs typeface="Times New Roman" pitchFamily="18" charset="0"/>
              </a:rPr>
              <a:t>），且至少有一个中断请求被查到，则在一条指令执行完时，响应中断</a:t>
            </a:r>
            <a:r>
              <a:rPr lang="zh-CN" altLang="zh-CN" sz="2000" b="1" dirty="0"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p:txBody>
      </p:sp>
    </p:spTree>
    <p:extLst>
      <p:ext uri="{BB962C8B-B14F-4D97-AF65-F5344CB8AC3E}">
        <p14:creationId xmlns:p14="http://schemas.microsoft.com/office/powerpoint/2010/main" val="106918769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endParaRPr lang="zh-CN" altLang="en-US" sz="3200"/>
          </a:p>
        </p:txBody>
      </p:sp>
      <p:sp>
        <p:nvSpPr>
          <p:cNvPr id="3" name="内容占位符 2"/>
          <p:cNvSpPr>
            <a:spLocks noGrp="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假设</a:t>
            </a:r>
            <a:r>
              <a:rPr lang="en-US" altLang="zh-CN" sz="2000" b="1" dirty="0">
                <a:latin typeface="Times New Roman" pitchFamily="18" charset="0"/>
                <a:ea typeface="楷体" pitchFamily="49" charset="-122"/>
                <a:cs typeface="Times New Roman" pitchFamily="18" charset="0"/>
              </a:rPr>
              <a:t>CPU</a:t>
            </a:r>
            <a:r>
              <a:rPr lang="zh-CN" altLang="en-US" sz="2000" b="1" dirty="0">
                <a:latin typeface="Times New Roman" pitchFamily="18" charset="0"/>
                <a:ea typeface="楷体" pitchFamily="49" charset="-122"/>
                <a:cs typeface="Times New Roman" pitchFamily="18" charset="0"/>
              </a:rPr>
              <a:t>中各个部件及其相互连接关系如图</a:t>
            </a:r>
            <a:r>
              <a:rPr lang="en-US" altLang="zh-CN" sz="2000" b="1" dirty="0">
                <a:latin typeface="Times New Roman" pitchFamily="18" charset="0"/>
                <a:ea typeface="楷体" pitchFamily="49" charset="-122"/>
                <a:cs typeface="Times New Roman" pitchFamily="18" charset="0"/>
              </a:rPr>
              <a:t>1</a:t>
            </a:r>
            <a:r>
              <a:rPr lang="zh-CN" altLang="en-US" sz="2000" b="1" dirty="0">
                <a:latin typeface="Times New Roman" pitchFamily="18" charset="0"/>
                <a:ea typeface="楷体" pitchFamily="49" charset="-122"/>
                <a:cs typeface="Times New Roman" pitchFamily="18" charset="0"/>
              </a:rPr>
              <a:t>所示，其中有一个累加寄存器</a:t>
            </a:r>
            <a:r>
              <a:rPr lang="en-US" altLang="zh-CN" sz="2000" b="1" dirty="0">
                <a:latin typeface="Times New Roman" pitchFamily="18" charset="0"/>
                <a:ea typeface="楷体" pitchFamily="49" charset="-122"/>
                <a:cs typeface="Times New Roman" pitchFamily="18" charset="0"/>
              </a:rPr>
              <a:t>ACC</a:t>
            </a:r>
            <a:r>
              <a:rPr lang="zh-CN" altLang="en-US" sz="2000" b="1" dirty="0">
                <a:latin typeface="Times New Roman" pitchFamily="18" charset="0"/>
                <a:ea typeface="楷体" pitchFamily="49" charset="-122"/>
                <a:cs typeface="Times New Roman" pitchFamily="18" charset="0"/>
              </a:rPr>
              <a:t>、一个程序状态字寄存器</a:t>
            </a:r>
            <a:r>
              <a:rPr lang="en-US" altLang="zh-CN" sz="2000" b="1" dirty="0">
                <a:latin typeface="Times New Roman" pitchFamily="18" charset="0"/>
                <a:ea typeface="楷体" pitchFamily="49" charset="-122"/>
                <a:cs typeface="Times New Roman" pitchFamily="18" charset="0"/>
              </a:rPr>
              <a:t>PSW</a:t>
            </a:r>
            <a:r>
              <a:rPr lang="zh-CN" altLang="en-US" sz="2000" b="1" dirty="0">
                <a:latin typeface="Times New Roman" pitchFamily="18" charset="0"/>
                <a:ea typeface="楷体" pitchFamily="49" charset="-122"/>
                <a:cs typeface="Times New Roman" pitchFamily="18" charset="0"/>
              </a:rPr>
              <a:t>和其他</a:t>
            </a:r>
            <a:r>
              <a:rPr lang="en-US" altLang="zh-CN" sz="2000" b="1" dirty="0">
                <a:latin typeface="Times New Roman" pitchFamily="18" charset="0"/>
                <a:ea typeface="楷体" pitchFamily="49" charset="-122"/>
                <a:cs typeface="Times New Roman" pitchFamily="18" charset="0"/>
              </a:rPr>
              <a:t>a</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c</a:t>
            </a:r>
            <a:r>
              <a:rPr lang="zh-CN" altLang="en-US"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en-US" sz="2000" b="1" dirty="0">
                <a:latin typeface="Times New Roman" pitchFamily="18" charset="0"/>
                <a:ea typeface="楷体" pitchFamily="49" charset="-122"/>
                <a:cs typeface="Times New Roman" pitchFamily="18" charset="0"/>
              </a:rPr>
              <a:t>四个寄存器，各个部件之间的连线表示数据通路，箭头表示信息传送方向</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）说明图中</a:t>
            </a:r>
            <a:r>
              <a:rPr lang="en-US" altLang="zh-CN" sz="2000" b="1" dirty="0">
                <a:latin typeface="Times New Roman" pitchFamily="18" charset="0"/>
                <a:ea typeface="楷体" pitchFamily="49" charset="-122"/>
                <a:cs typeface="Times New Roman" pitchFamily="18" charset="0"/>
              </a:rPr>
              <a:t>a</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c</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zh-CN" sz="2000" b="1" dirty="0">
                <a:latin typeface="Times New Roman" pitchFamily="18" charset="0"/>
                <a:ea typeface="楷体" pitchFamily="49" charset="-122"/>
                <a:cs typeface="Times New Roman" pitchFamily="18" charset="0"/>
              </a:rPr>
              <a:t>四个寄存器的名称。</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）简述指令从主存</a:t>
            </a:r>
            <a:r>
              <a:rPr lang="en-US" altLang="zh-CN" sz="2000" b="1" dirty="0">
                <a:latin typeface="Times New Roman" pitchFamily="18" charset="0"/>
                <a:ea typeface="楷体" pitchFamily="49" charset="-122"/>
                <a:cs typeface="Times New Roman" pitchFamily="18" charset="0"/>
              </a:rPr>
              <a:t>MM</a:t>
            </a:r>
            <a:r>
              <a:rPr lang="zh-CN" altLang="zh-CN" sz="2000" b="1" dirty="0">
                <a:latin typeface="Times New Roman" pitchFamily="18" charset="0"/>
                <a:ea typeface="楷体" pitchFamily="49" charset="-122"/>
                <a:cs typeface="Times New Roman" pitchFamily="18" charset="0"/>
              </a:rPr>
              <a:t>取出送到控制器的数据通路。</a:t>
            </a:r>
          </a:p>
          <a:p>
            <a:pPr lvl="1">
              <a:lnSpc>
                <a:spcPct val="125000"/>
              </a:lnSpc>
              <a:spcBef>
                <a:spcPts val="600"/>
              </a:spcBef>
            </a:pPr>
            <a:r>
              <a:rPr lang="en-US" altLang="zh-CN" sz="2000" b="1" dirty="0">
                <a:latin typeface="Times New Roman" pitchFamily="18" charset="0"/>
                <a:ea typeface="楷体" pitchFamily="49" charset="-122"/>
                <a:cs typeface="Times New Roman" pitchFamily="18" charset="0"/>
              </a:rPr>
              <a:t>3</a:t>
            </a:r>
            <a:r>
              <a:rPr lang="zh-CN" altLang="zh-CN" sz="2000" b="1" dirty="0">
                <a:latin typeface="Times New Roman" pitchFamily="18" charset="0"/>
                <a:ea typeface="楷体" pitchFamily="49" charset="-122"/>
                <a:cs typeface="Times New Roman" pitchFamily="18" charset="0"/>
              </a:rPr>
              <a:t>）简述数据在运算器和主存</a:t>
            </a:r>
            <a:r>
              <a:rPr lang="en-US" altLang="zh-CN" sz="2000" b="1" dirty="0">
                <a:latin typeface="Times New Roman" pitchFamily="18" charset="0"/>
                <a:ea typeface="楷体" pitchFamily="49" charset="-122"/>
                <a:cs typeface="Times New Roman" pitchFamily="18" charset="0"/>
              </a:rPr>
              <a:t>MM</a:t>
            </a:r>
            <a:r>
              <a:rPr lang="zh-CN" altLang="zh-CN" sz="2000" b="1" dirty="0">
                <a:latin typeface="Times New Roman" pitchFamily="18" charset="0"/>
                <a:ea typeface="楷体" pitchFamily="49" charset="-122"/>
                <a:cs typeface="Times New Roman" pitchFamily="18" charset="0"/>
              </a:rPr>
              <a:t>之间进行存取访问的数据通路</a:t>
            </a:r>
          </a:p>
          <a:p>
            <a:pPr>
              <a:lnSpc>
                <a:spcPct val="125000"/>
              </a:lnSpc>
              <a:spcBef>
                <a:spcPts val="600"/>
              </a:spcBef>
            </a:pPr>
            <a:endParaRPr lang="en-US" altLang="zh-CN" sz="1800" b="1" dirty="0">
              <a:latin typeface="Times New Roman" pitchFamily="18" charset="0"/>
              <a:ea typeface="楷体" pitchFamily="49" charset="-122"/>
              <a:cs typeface="Times New Roman" pitchFamily="18" charset="0"/>
            </a:endParaRPr>
          </a:p>
          <a:p>
            <a:pPr>
              <a:lnSpc>
                <a:spcPct val="125000"/>
              </a:lnSpc>
              <a:spcBef>
                <a:spcPts val="600"/>
              </a:spcBef>
            </a:pPr>
            <a:endParaRPr lang="en-US" altLang="zh-CN" sz="2000" b="1" dirty="0">
              <a:latin typeface="楷体" pitchFamily="49" charset="-122"/>
              <a:ea typeface="楷体" pitchFamily="49" charset="-122"/>
            </a:endParaRPr>
          </a:p>
          <a:p>
            <a:pPr>
              <a:lnSpc>
                <a:spcPct val="125000"/>
              </a:lnSpc>
              <a:spcBef>
                <a:spcPts val="600"/>
              </a:spcBef>
            </a:pPr>
            <a:endParaRPr lang="en-US" altLang="zh-CN" sz="2000" b="1" dirty="0" smtClean="0">
              <a:latin typeface="楷体" pitchFamily="49" charset="-122"/>
              <a:ea typeface="楷体" pitchFamily="49" charset="-122"/>
            </a:endParaRPr>
          </a:p>
          <a:p>
            <a:pPr>
              <a:lnSpc>
                <a:spcPct val="125000"/>
              </a:lnSpc>
              <a:spcBef>
                <a:spcPts val="600"/>
              </a:spcBef>
            </a:pPr>
            <a:endParaRPr lang="zh-CN" altLang="en-US" sz="2000" b="1" dirty="0">
              <a:latin typeface="楷体" pitchFamily="49" charset="-122"/>
              <a:ea typeface="楷体" pitchFamily="49" charset="-122"/>
            </a:endParaRPr>
          </a:p>
        </p:txBody>
      </p:sp>
      <p:sp>
        <p:nvSpPr>
          <p:cNvPr id="4" name="页脚占位符 3"/>
          <p:cNvSpPr>
            <a:spLocks noGrp="1"/>
          </p:cNvSpPr>
          <p:nvPr>
            <p:ph type="ftr" sz="quarter" idx="11"/>
          </p:nvPr>
        </p:nvSpPr>
        <p:spPr/>
        <p:txBody>
          <a:bodyPr/>
          <a:lstStyle/>
          <a:p>
            <a:pPr>
              <a:defRPr/>
            </a:pPr>
            <a:r>
              <a:rPr lang="en-US" altLang="zh-CN" smtClean="0"/>
              <a:t>    </a:t>
            </a:r>
            <a:fld id="{1920CC29-DFBC-415A-AD8B-AE450F2E5A00}" type="slidenum">
              <a:rPr lang="en-US" altLang="zh-CN" sz="1200" smtClean="0"/>
              <a:pPr>
                <a:defRPr/>
              </a:pPr>
              <a:t>61</a:t>
            </a:fld>
            <a:endParaRPr lang="en-US" altLang="zh-CN" sz="1200"/>
          </a:p>
        </p:txBody>
      </p:sp>
      <p:pic>
        <p:nvPicPr>
          <p:cNvPr id="6" name="图片 5"/>
          <p:cNvPicPr/>
          <p:nvPr/>
        </p:nvPicPr>
        <p:blipFill>
          <a:blip r:embed="rId2">
            <a:extLst>
              <a:ext uri="{28A0092B-C50C-407E-A947-70E740481C1C}">
                <a14:useLocalDpi xmlns:a14="http://schemas.microsoft.com/office/drawing/2010/main" val="0"/>
              </a:ext>
            </a:extLst>
          </a:blip>
          <a:srcRect/>
          <a:stretch>
            <a:fillRect/>
          </a:stretch>
        </p:blipFill>
        <p:spPr bwMode="auto">
          <a:xfrm>
            <a:off x="3131840" y="4077072"/>
            <a:ext cx="2880319" cy="2348880"/>
          </a:xfrm>
          <a:prstGeom prst="rect">
            <a:avLst/>
          </a:prstGeom>
          <a:noFill/>
          <a:ln>
            <a:noFill/>
          </a:ln>
        </p:spPr>
      </p:pic>
    </p:spTree>
    <p:extLst>
      <p:ext uri="{BB962C8B-B14F-4D97-AF65-F5344CB8AC3E}">
        <p14:creationId xmlns:p14="http://schemas.microsoft.com/office/powerpoint/2010/main" val="141258706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smtClean="0"/>
              <a:t>第八章 </a:t>
            </a:r>
            <a:r>
              <a:rPr lang="en-US" altLang="zh-CN" sz="3200" smtClean="0"/>
              <a:t>CPU</a:t>
            </a:r>
            <a:r>
              <a:rPr lang="zh-CN" altLang="en-US" sz="3200" smtClean="0"/>
              <a:t>的结构和功能</a:t>
            </a:r>
            <a:endParaRPr lang="zh-CN" altLang="en-US" sz="3200"/>
          </a:p>
        </p:txBody>
      </p:sp>
      <p:sp>
        <p:nvSpPr>
          <p:cNvPr id="3" name="内容占位符 2"/>
          <p:cNvSpPr>
            <a:spLocks noGrp="1"/>
          </p:cNvSpPr>
          <p:nvPr>
            <p:ph idx="1"/>
          </p:nvPr>
        </p:nvSpPr>
        <p:spPr/>
        <p:txBody>
          <a:bodyPr/>
          <a:lstStyle/>
          <a:p>
            <a:pPr>
              <a:lnSpc>
                <a:spcPct val="125000"/>
              </a:lnSpc>
              <a:spcBef>
                <a:spcPts val="600"/>
              </a:spcBef>
              <a:spcAft>
                <a:spcPts val="0"/>
              </a:spcAft>
            </a:pPr>
            <a:r>
              <a:rPr lang="en-US" altLang="zh-CN" sz="2000" b="1" dirty="0" smtClean="0">
                <a:latin typeface="Times New Roman" pitchFamily="18" charset="0"/>
                <a:ea typeface="楷体" pitchFamily="49" charset="-122"/>
                <a:cs typeface="Times New Roman" pitchFamily="18" charset="0"/>
              </a:rPr>
              <a:t>1</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 a</a:t>
            </a:r>
            <a:r>
              <a:rPr lang="zh-CN" altLang="zh-CN" sz="2000" b="1" dirty="0">
                <a:latin typeface="Times New Roman" pitchFamily="18" charset="0"/>
                <a:ea typeface="楷体" pitchFamily="49" charset="-122"/>
                <a:cs typeface="Times New Roman" pitchFamily="18" charset="0"/>
              </a:rPr>
              <a:t>为存储器数据寄存器</a:t>
            </a:r>
            <a:r>
              <a:rPr lang="en-US" altLang="zh-CN" sz="2000" b="1" dirty="0">
                <a:latin typeface="Times New Roman" pitchFamily="18" charset="0"/>
                <a:ea typeface="楷体" pitchFamily="49" charset="-122"/>
                <a:cs typeface="Times New Roman" pitchFamily="18" charset="0"/>
              </a:rPr>
              <a:t>MDR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b</a:t>
            </a:r>
            <a:r>
              <a:rPr lang="zh-CN" altLang="zh-CN" sz="2000" b="1" dirty="0">
                <a:latin typeface="Times New Roman" pitchFamily="18" charset="0"/>
                <a:ea typeface="楷体" pitchFamily="49" charset="-122"/>
                <a:cs typeface="Times New Roman" pitchFamily="18" charset="0"/>
              </a:rPr>
              <a:t>为指令寄存器</a:t>
            </a:r>
            <a:r>
              <a:rPr lang="en-US" altLang="zh-CN" sz="2000" b="1" dirty="0">
                <a:latin typeface="Times New Roman" pitchFamily="18" charset="0"/>
                <a:ea typeface="楷体" pitchFamily="49" charset="-122"/>
                <a:cs typeface="Times New Roman" pitchFamily="18" charset="0"/>
              </a:rPr>
              <a:t>IR</a:t>
            </a:r>
          </a:p>
          <a:p>
            <a:pPr>
              <a:lnSpc>
                <a:spcPct val="125000"/>
              </a:lnSpc>
              <a:spcBef>
                <a:spcPts val="600"/>
              </a:spcBef>
              <a:spcAft>
                <a:spcPts val="0"/>
              </a:spcAft>
            </a:pPr>
            <a:r>
              <a:rPr lang="en-US" altLang="zh-CN" sz="2000" b="1" dirty="0" smtClean="0">
                <a:latin typeface="Times New Roman" pitchFamily="18" charset="0"/>
                <a:ea typeface="楷体" pitchFamily="49" charset="-122"/>
                <a:cs typeface="Times New Roman" pitchFamily="18" charset="0"/>
              </a:rPr>
              <a:t>       c</a:t>
            </a:r>
            <a:r>
              <a:rPr lang="zh-CN" altLang="zh-CN" sz="2000" b="1" dirty="0">
                <a:latin typeface="Times New Roman" pitchFamily="18" charset="0"/>
                <a:ea typeface="楷体" pitchFamily="49" charset="-122"/>
                <a:cs typeface="Times New Roman" pitchFamily="18" charset="0"/>
              </a:rPr>
              <a:t>为存储器地址寄存器</a:t>
            </a:r>
            <a:r>
              <a:rPr lang="en-US" altLang="zh-CN" sz="2000" b="1" dirty="0">
                <a:latin typeface="Times New Roman" pitchFamily="18" charset="0"/>
                <a:ea typeface="楷体" pitchFamily="49" charset="-122"/>
                <a:cs typeface="Times New Roman" pitchFamily="18" charset="0"/>
              </a:rPr>
              <a:t>MAR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d</a:t>
            </a:r>
            <a:r>
              <a:rPr lang="zh-CN" altLang="zh-CN" sz="2000" b="1" dirty="0">
                <a:latin typeface="Times New Roman" pitchFamily="18" charset="0"/>
                <a:ea typeface="楷体" pitchFamily="49" charset="-122"/>
                <a:cs typeface="Times New Roman" pitchFamily="18" charset="0"/>
              </a:rPr>
              <a:t>为程序计数器</a:t>
            </a:r>
            <a:r>
              <a:rPr lang="en-US" altLang="zh-CN" sz="2000" b="1" dirty="0">
                <a:latin typeface="Times New Roman" pitchFamily="18" charset="0"/>
                <a:ea typeface="楷体" pitchFamily="49" charset="-122"/>
                <a:cs typeface="Times New Roman" pitchFamily="18" charset="0"/>
              </a:rPr>
              <a:t>PC</a:t>
            </a: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2</a:t>
            </a:r>
            <a:r>
              <a:rPr lang="zh-CN" altLang="zh-CN" sz="2000" b="1" dirty="0">
                <a:latin typeface="Times New Roman" pitchFamily="18" charset="0"/>
                <a:ea typeface="楷体" pitchFamily="49" charset="-122"/>
                <a:cs typeface="Times New Roman" pitchFamily="18" charset="0"/>
              </a:rPr>
              <a:t>）指令从主存取出送到控制器的数据通路：</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PC</a:t>
            </a:r>
            <a:r>
              <a:rPr lang="en-US" altLang="zh-CN" sz="2000" b="1" dirty="0">
                <a:latin typeface="Times New Roman" pitchFamily="18" charset="0"/>
                <a:ea typeface="楷体" pitchFamily="49" charset="-122"/>
                <a:cs typeface="Times New Roman" pitchFamily="18" charset="0"/>
              </a:rPr>
              <a:t>→MAR→MM→MDR→IR→CU</a:t>
            </a: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3</a:t>
            </a:r>
            <a:r>
              <a:rPr lang="zh-CN" altLang="zh-CN" sz="2000" b="1" dirty="0">
                <a:latin typeface="Times New Roman" pitchFamily="18" charset="0"/>
                <a:ea typeface="楷体" pitchFamily="49" charset="-122"/>
                <a:cs typeface="Times New Roman" pitchFamily="18" charset="0"/>
              </a:rPr>
              <a:t>）数据从主存中取出的数据通路（设数据地址为</a:t>
            </a:r>
            <a:r>
              <a:rPr lang="en-US" altLang="zh-CN" sz="2000" b="1" dirty="0">
                <a:latin typeface="Times New Roman" pitchFamily="18" charset="0"/>
                <a:ea typeface="楷体" pitchFamily="49" charset="-122"/>
                <a:cs typeface="Times New Roman" pitchFamily="18" charset="0"/>
              </a:rPr>
              <a:t>X</a:t>
            </a:r>
            <a:r>
              <a:rPr lang="zh-CN" altLang="zh-CN"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X</a:t>
            </a:r>
            <a:r>
              <a:rPr lang="en-US" altLang="zh-CN" sz="2000" b="1" dirty="0">
                <a:latin typeface="Times New Roman" pitchFamily="18" charset="0"/>
                <a:ea typeface="楷体" pitchFamily="49" charset="-122"/>
                <a:cs typeface="Times New Roman" pitchFamily="18" charset="0"/>
              </a:rPr>
              <a:t>→MAR→MM→MDR→ALU→ACC </a:t>
            </a:r>
          </a:p>
          <a:p>
            <a:pPr>
              <a:lnSpc>
                <a:spcPct val="125000"/>
              </a:lnSpc>
              <a:spcBef>
                <a:spcPts val="600"/>
              </a:spcBef>
              <a:spcAft>
                <a:spcPts val="0"/>
              </a:spcAft>
            </a:pPr>
            <a:r>
              <a:rPr lang="zh-CN" altLang="zh-CN" sz="2000" b="1" dirty="0">
                <a:latin typeface="Times New Roman" pitchFamily="18" charset="0"/>
                <a:ea typeface="楷体" pitchFamily="49" charset="-122"/>
                <a:cs typeface="Times New Roman" pitchFamily="18" charset="0"/>
              </a:rPr>
              <a:t>数据存入主存中的数据通路（设数据地址为</a:t>
            </a:r>
            <a:r>
              <a:rPr lang="en-US" altLang="zh-CN" sz="2000" b="1" dirty="0">
                <a:latin typeface="Times New Roman" pitchFamily="18" charset="0"/>
                <a:ea typeface="楷体" pitchFamily="49" charset="-122"/>
                <a:cs typeface="Times New Roman" pitchFamily="18" charset="0"/>
              </a:rPr>
              <a:t>Y</a:t>
            </a:r>
            <a:r>
              <a:rPr lang="zh-CN" altLang="zh-CN" sz="2000" b="1" dirty="0">
                <a:latin typeface="Times New Roman" pitchFamily="18" charset="0"/>
                <a:ea typeface="楷体" pitchFamily="49" charset="-122"/>
                <a:cs typeface="Times New Roman" pitchFamily="18" charset="0"/>
              </a:rPr>
              <a:t>）：</a:t>
            </a:r>
            <a:endParaRPr lang="en-US" altLang="zh-CN" sz="2000" b="1" dirty="0">
              <a:latin typeface="Times New Roman" pitchFamily="18" charset="0"/>
              <a:ea typeface="楷体" pitchFamily="49" charset="-122"/>
              <a:cs typeface="Times New Roman" pitchFamily="18" charset="0"/>
            </a:endParaRPr>
          </a:p>
          <a:p>
            <a:pPr>
              <a:lnSpc>
                <a:spcPct val="125000"/>
              </a:lnSpc>
              <a:spcBef>
                <a:spcPts val="600"/>
              </a:spcBef>
              <a:spcAft>
                <a:spcPts val="0"/>
              </a:spcAft>
            </a:pPr>
            <a:r>
              <a:rPr lang="en-US" altLang="zh-CN" sz="2000" b="1" dirty="0">
                <a:latin typeface="Times New Roman" pitchFamily="18" charset="0"/>
                <a:ea typeface="楷体" pitchFamily="49" charset="-122"/>
                <a:cs typeface="Times New Roman" pitchFamily="18" charset="0"/>
              </a:rPr>
              <a:t> 	</a:t>
            </a:r>
            <a:r>
              <a:rPr lang="en-US" altLang="zh-CN" sz="2000" b="1" dirty="0" smtClean="0">
                <a:latin typeface="Times New Roman" pitchFamily="18" charset="0"/>
                <a:ea typeface="楷体" pitchFamily="49" charset="-122"/>
                <a:cs typeface="Times New Roman" pitchFamily="18" charset="0"/>
              </a:rPr>
              <a:t>Y</a:t>
            </a:r>
            <a:r>
              <a:rPr lang="en-US" altLang="zh-CN" sz="2000" b="1" dirty="0">
                <a:latin typeface="Times New Roman" pitchFamily="18" charset="0"/>
                <a:ea typeface="楷体" pitchFamily="49" charset="-122"/>
                <a:cs typeface="Times New Roman" pitchFamily="18" charset="0"/>
              </a:rPr>
              <a:t>→MAR</a:t>
            </a:r>
            <a:r>
              <a:rPr lang="zh-CN" altLang="zh-CN" sz="2000" b="1" dirty="0">
                <a:latin typeface="Times New Roman" pitchFamily="18" charset="0"/>
                <a:ea typeface="楷体" pitchFamily="49" charset="-122"/>
                <a:cs typeface="Times New Roman" pitchFamily="18" charset="0"/>
              </a:rPr>
              <a:t>，</a:t>
            </a:r>
            <a:r>
              <a:rPr lang="en-US" altLang="zh-CN" sz="2000" b="1" dirty="0">
                <a:latin typeface="Times New Roman" pitchFamily="18" charset="0"/>
                <a:ea typeface="楷体" pitchFamily="49" charset="-122"/>
                <a:cs typeface="Times New Roman" pitchFamily="18" charset="0"/>
              </a:rPr>
              <a:t>ACC→MDR→MM</a:t>
            </a:r>
            <a:endParaRPr lang="zh-CN" altLang="zh-CN" sz="2000" b="1" dirty="0">
              <a:latin typeface="Times New Roman" pitchFamily="18" charset="0"/>
              <a:ea typeface="楷体" pitchFamily="49" charset="-122"/>
              <a:cs typeface="Times New Roman" pitchFamily="18" charset="0"/>
            </a:endParaRPr>
          </a:p>
        </p:txBody>
      </p:sp>
      <p:sp>
        <p:nvSpPr>
          <p:cNvPr id="4" name="页脚占位符 3"/>
          <p:cNvSpPr>
            <a:spLocks noGrp="1"/>
          </p:cNvSpPr>
          <p:nvPr>
            <p:ph type="ftr" sz="quarter" idx="11"/>
          </p:nvPr>
        </p:nvSpPr>
        <p:spPr>
          <a:xfrm>
            <a:off x="3124200" y="6525344"/>
            <a:ext cx="2895600" cy="244475"/>
          </a:xfrm>
        </p:spPr>
        <p:txBody>
          <a:bodyPr/>
          <a:lstStyle/>
          <a:p>
            <a:pPr>
              <a:defRPr/>
            </a:pPr>
            <a:r>
              <a:rPr lang="en-US" altLang="zh-CN" smtClean="0"/>
              <a:t>    </a:t>
            </a:r>
            <a:fld id="{1920CC29-DFBC-415A-AD8B-AE450F2E5A00}" type="slidenum">
              <a:rPr lang="en-US" altLang="zh-CN" sz="1200" smtClean="0"/>
              <a:pPr>
                <a:defRPr/>
              </a:pPr>
              <a:t>62</a:t>
            </a:fld>
            <a:endParaRPr lang="en-US" altLang="zh-CN" sz="1200"/>
          </a:p>
        </p:txBody>
      </p:sp>
    </p:spTree>
    <p:extLst>
      <p:ext uri="{BB962C8B-B14F-4D97-AF65-F5344CB8AC3E}">
        <p14:creationId xmlns:p14="http://schemas.microsoft.com/office/powerpoint/2010/main" val="8663287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WordArt 2"/>
          <p:cNvSpPr>
            <a:spLocks noChangeArrowheads="1" noChangeShapeType="1" noTextEdit="1"/>
          </p:cNvSpPr>
          <p:nvPr/>
        </p:nvSpPr>
        <p:spPr bwMode="auto">
          <a:xfrm>
            <a:off x="323528" y="3068960"/>
            <a:ext cx="4464496" cy="1368152"/>
          </a:xfrm>
          <a:prstGeom prst="rect">
            <a:avLst/>
          </a:prstGeom>
          <a:effectLst>
            <a:glow rad="63500">
              <a:schemeClr val="accent1">
                <a:satMod val="175000"/>
                <a:alpha val="40000"/>
              </a:schemeClr>
            </a:glow>
          </a:effectLst>
          <a:scene3d>
            <a:camera prst="orthographicFront"/>
            <a:lightRig rig="threePt" dir="t"/>
          </a:scene3d>
          <a:sp3d>
            <a:bevelT prst="relaxedInset"/>
          </a:sp3d>
          <a:extLst>
            <a:ext uri="{91240B29-F687-4F45-9708-019B960494DF}">
              <a14:hiddenLine xmlns:a14="http://schemas.microsoft.com/office/drawing/2010/main" w="9525">
                <a:solidFill>
                  <a:srgbClr val="000000"/>
                </a:solidFill>
                <a:round/>
                <a:headEnd/>
                <a:tailEnd/>
              </a14:hiddenLine>
            </a:ext>
          </a:extLst>
        </p:spPr>
        <p:txBody>
          <a:bodyPr wrap="none" fromWordArt="1">
            <a:prstTxWarp prst="textWave1">
              <a:avLst>
                <a:gd name="adj1" fmla="val 13005"/>
                <a:gd name="adj2" fmla="val 0"/>
              </a:avLst>
            </a:prstTxWarp>
          </a:bodyPr>
          <a:lstStyle/>
          <a:p>
            <a:pPr algn="ctr"/>
            <a:r>
              <a:rPr lang="zh-CN" altLang="en-US" sz="3600" kern="10" dirty="0">
                <a:gradFill rotWithShape="1">
                  <a:gsLst>
                    <a:gs pos="0">
                      <a:srgbClr val="9999FF"/>
                    </a:gs>
                    <a:gs pos="100000">
                      <a:srgbClr val="009999"/>
                    </a:gs>
                  </a:gsLst>
                  <a:lin ang="5400000" scaled="1"/>
                </a:gradFill>
                <a:effectLst>
                  <a:outerShdw dist="53882" dir="2700000" algn="ctr" rotWithShape="0">
                    <a:srgbClr val="C0C0C0">
                      <a:alpha val="79999"/>
                    </a:srgbClr>
                  </a:outerShdw>
                </a:effectLst>
                <a:latin typeface="宋体"/>
                <a:ea typeface="宋体"/>
              </a:rPr>
              <a:t>谢谢大家</a:t>
            </a:r>
          </a:p>
        </p:txBody>
      </p:sp>
      <p:sp>
        <p:nvSpPr>
          <p:cNvPr id="5" name="页脚占位符 3"/>
          <p:cNvSpPr>
            <a:spLocks noGrp="1"/>
          </p:cNvSpPr>
          <p:nvPr>
            <p:ph type="ftr" sz="quarter" idx="11"/>
          </p:nvPr>
        </p:nvSpPr>
        <p:spPr>
          <a:xfrm>
            <a:off x="3124200" y="6537325"/>
            <a:ext cx="2895600" cy="244475"/>
          </a:xfrm>
        </p:spPr>
        <p:txBody>
          <a:bodyPr/>
          <a:lstStyle/>
          <a:p>
            <a:pPr algn="ctr">
              <a:defRPr/>
            </a:pPr>
            <a:r>
              <a:rPr lang="en-US" altLang="zh-CN" dirty="0" smtClean="0"/>
              <a:t>    </a:t>
            </a:r>
            <a:fld id="{1920CC29-DFBC-415A-AD8B-AE450F2E5A00}" type="slidenum">
              <a:rPr lang="en-US" altLang="zh-CN" sz="1200" smtClean="0"/>
              <a:pPr algn="ctr">
                <a:defRPr/>
              </a:pPr>
              <a:t>63</a:t>
            </a:fld>
            <a:endParaRPr lang="en-US" altLang="zh-CN" sz="1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p:cNvSpPr>
            <a:spLocks noGrp="1"/>
          </p:cNvSpPr>
          <p:nvPr>
            <p:ph type="title"/>
          </p:nvPr>
        </p:nvSpPr>
        <p:spPr/>
        <p:txBody>
          <a:bodyPr/>
          <a:lstStyle/>
          <a:p>
            <a:r>
              <a:rPr lang="zh-CN" altLang="en-US" sz="3200" smtClean="0"/>
              <a:t>第二章 计算机发展及应用</a:t>
            </a:r>
          </a:p>
        </p:txBody>
      </p:sp>
      <p:sp>
        <p:nvSpPr>
          <p:cNvPr id="13315" name="内容占位符 2"/>
          <p:cNvSpPr>
            <a:spLocks noGrp="1"/>
          </p:cNvSpPr>
          <p:nvPr>
            <p:ph idx="1"/>
          </p:nvPr>
        </p:nvSpPr>
        <p:spPr/>
        <p:txBody>
          <a:bodyPr/>
          <a:lstStyle/>
          <a:p>
            <a:pPr>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Moore</a:t>
            </a:r>
            <a:r>
              <a:rPr lang="zh-CN" altLang="en-US" sz="2000" b="1" dirty="0" smtClean="0">
                <a:latin typeface="Times New Roman" pitchFamily="18" charset="0"/>
                <a:ea typeface="楷体" pitchFamily="49" charset="-122"/>
                <a:cs typeface="Times New Roman" pitchFamily="18" charset="0"/>
              </a:rPr>
              <a:t>定律</a:t>
            </a:r>
          </a:p>
          <a:p>
            <a:pPr lvl="1">
              <a:lnSpc>
                <a:spcPct val="125000"/>
              </a:lnSpc>
              <a:spcBef>
                <a:spcPts val="600"/>
              </a:spcBef>
            </a:pPr>
            <a:r>
              <a:rPr lang="en-US" altLang="zh-CN" sz="2000" b="1" dirty="0" smtClean="0">
                <a:latin typeface="Times New Roman" pitchFamily="18" charset="0"/>
                <a:ea typeface="楷体" pitchFamily="49" charset="-122"/>
                <a:cs typeface="Times New Roman" pitchFamily="18" charset="0"/>
              </a:rPr>
              <a:t>Intel</a:t>
            </a:r>
            <a:r>
              <a:rPr lang="zh-CN" altLang="en-US" sz="2000" b="1" dirty="0" smtClean="0">
                <a:latin typeface="Times New Roman" pitchFamily="18" charset="0"/>
                <a:ea typeface="楷体" pitchFamily="49" charset="-122"/>
                <a:cs typeface="Times New Roman" pitchFamily="18" charset="0"/>
              </a:rPr>
              <a:t>公司的缔造者</a:t>
            </a:r>
            <a:r>
              <a:rPr lang="en-US" altLang="zh-CN" sz="2000" b="1" dirty="0" smtClean="0">
                <a:latin typeface="Times New Roman" pitchFamily="18" charset="0"/>
                <a:ea typeface="楷体" pitchFamily="49" charset="-122"/>
                <a:cs typeface="Times New Roman" pitchFamily="18" charset="0"/>
              </a:rPr>
              <a:t>Gordon Moore</a:t>
            </a:r>
            <a:r>
              <a:rPr lang="zh-CN" altLang="en-US" sz="2000" b="1" dirty="0" smtClean="0">
                <a:latin typeface="Times New Roman" pitchFamily="18" charset="0"/>
                <a:ea typeface="楷体" pitchFamily="49" charset="-122"/>
                <a:cs typeface="Times New Roman" pitchFamily="18" charset="0"/>
              </a:rPr>
              <a:t>提出</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微芯片上集成的晶体管数目每三年翻两番</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世界上第一台电子计算机 </a:t>
            </a:r>
            <a:r>
              <a:rPr lang="en-US" altLang="zh-CN" sz="2000" b="1" dirty="0" smtClean="0">
                <a:latin typeface="Times New Roman" pitchFamily="18" charset="0"/>
                <a:ea typeface="楷体" pitchFamily="49" charset="-122"/>
                <a:cs typeface="Times New Roman" pitchFamily="18" charset="0"/>
              </a:rPr>
              <a:t>ENIAC(1946)</a:t>
            </a:r>
          </a:p>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计算机发展的五个阶段</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电子管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晶体管</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中小规模集成电路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大规模集成电路</a:t>
            </a:r>
            <a:endParaRPr lang="en-US" altLang="zh-CN" sz="2000" b="1" dirty="0" smtClean="0">
              <a:latin typeface="Times New Roman" pitchFamily="18" charset="0"/>
              <a:ea typeface="楷体" pitchFamily="49" charset="-122"/>
              <a:cs typeface="Times New Roman" pitchFamily="18" charset="0"/>
            </a:endParaRPr>
          </a:p>
          <a:p>
            <a:pPr lvl="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超大规模集成电路</a:t>
            </a:r>
          </a:p>
          <a:p>
            <a:pPr>
              <a:buFont typeface="Wingdings" pitchFamily="2" charset="2"/>
              <a:buNone/>
            </a:pPr>
            <a:endParaRPr lang="zh-CN" altLang="en-US" b="1" dirty="0" smtClean="0"/>
          </a:p>
          <a:p>
            <a:endParaRPr lang="zh-CN" altLang="en-US" b="1" dirty="0" smtClean="0"/>
          </a:p>
          <a:p>
            <a:endParaRPr lang="zh-CN" altLang="en-US" b="1" dirty="0" smtClean="0"/>
          </a:p>
          <a:p>
            <a:endParaRPr lang="zh-CN" altLang="en-US" b="1" dirty="0" smtClean="0">
              <a:latin typeface="Times New Roman" pitchFamily="18" charset="0"/>
            </a:endParaRPr>
          </a:p>
          <a:p>
            <a:endParaRPr lang="zh-CN" altLang="en-US" b="1" dirty="0" smtClean="0">
              <a:latin typeface="Times New Roman" pitchFamily="18" charset="0"/>
            </a:endParaRPr>
          </a:p>
          <a:p>
            <a:endParaRPr lang="zh-CN" altLang="en-US" dirty="0" smtClean="0"/>
          </a:p>
        </p:txBody>
      </p:sp>
      <p:sp>
        <p:nvSpPr>
          <p:cNvPr id="13316" name="页脚占位符 3"/>
          <p:cNvSpPr>
            <a:spLocks noGrp="1"/>
          </p:cNvSpPr>
          <p:nvPr>
            <p:ph type="ftr" sz="quarter" idx="11"/>
          </p:nvPr>
        </p:nvSpPr>
        <p:spPr>
          <a:noFill/>
        </p:spPr>
        <p:txBody>
          <a:bodyPr/>
          <a:lstStyle>
            <a:lvl1pPr eaLnBrk="0" hangingPunct="0">
              <a:defRPr kumimoji="1" sz="2400" b="1">
                <a:solidFill>
                  <a:schemeClr val="tx1"/>
                </a:solidFill>
                <a:latin typeface="Times New Roman" pitchFamily="18" charset="0"/>
                <a:ea typeface="楷体_GB2312" pitchFamily="49" charset="-122"/>
              </a:defRPr>
            </a:lvl1pPr>
            <a:lvl2pPr marL="742950" indent="-285750" eaLnBrk="0" hangingPunct="0">
              <a:defRPr kumimoji="1" sz="2400" b="1">
                <a:solidFill>
                  <a:schemeClr val="tx1"/>
                </a:solidFill>
                <a:latin typeface="Times New Roman" pitchFamily="18" charset="0"/>
                <a:ea typeface="楷体_GB2312" pitchFamily="49" charset="-122"/>
              </a:defRPr>
            </a:lvl2pPr>
            <a:lvl3pPr marL="1143000" indent="-228600" eaLnBrk="0" hangingPunct="0">
              <a:defRPr kumimoji="1" sz="2400" b="1">
                <a:solidFill>
                  <a:schemeClr val="tx1"/>
                </a:solidFill>
                <a:latin typeface="Times New Roman" pitchFamily="18" charset="0"/>
                <a:ea typeface="楷体_GB2312" pitchFamily="49" charset="-122"/>
              </a:defRPr>
            </a:lvl3pPr>
            <a:lvl4pPr marL="1600200" indent="-228600" eaLnBrk="0" hangingPunct="0">
              <a:defRPr kumimoji="1" sz="2400" b="1">
                <a:solidFill>
                  <a:schemeClr val="tx1"/>
                </a:solidFill>
                <a:latin typeface="Times New Roman" pitchFamily="18" charset="0"/>
                <a:ea typeface="楷体_GB2312" pitchFamily="49" charset="-122"/>
              </a:defRPr>
            </a:lvl4pPr>
            <a:lvl5pPr marL="2057400" indent="-228600" eaLnBrk="0" hangingPunct="0">
              <a:defRPr kumimoji="1" sz="2400" b="1">
                <a:solidFill>
                  <a:schemeClr val="tx1"/>
                </a:solidFill>
                <a:latin typeface="Times New Roman" pitchFamily="18" charset="0"/>
                <a:ea typeface="楷体_GB2312" pitchFamily="49" charset="-122"/>
              </a:defRPr>
            </a:lvl5pPr>
            <a:lvl6pPr marL="25146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6pPr>
            <a:lvl7pPr marL="29718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7pPr>
            <a:lvl8pPr marL="34290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8pPr>
            <a:lvl9pPr marL="3886200" indent="-228600" eaLnBrk="0" fontAlgn="base" hangingPunct="0">
              <a:lnSpc>
                <a:spcPct val="70000"/>
              </a:lnSpc>
              <a:spcBef>
                <a:spcPct val="0"/>
              </a:spcBef>
              <a:spcAft>
                <a:spcPct val="20000"/>
              </a:spcAft>
              <a:buClr>
                <a:schemeClr val="tx1"/>
              </a:buClr>
              <a:defRPr kumimoji="1" sz="2400" b="1">
                <a:solidFill>
                  <a:schemeClr val="tx1"/>
                </a:solidFill>
                <a:latin typeface="Times New Roman" pitchFamily="18" charset="0"/>
                <a:ea typeface="楷体_GB2312" pitchFamily="49" charset="-122"/>
              </a:defRPr>
            </a:lvl9pPr>
          </a:lstStyle>
          <a:p>
            <a:pPr eaLnBrk="1" hangingPunct="1"/>
            <a:r>
              <a:rPr kumimoji="0" lang="en-US" altLang="zh-CN" sz="1600" b="0" smtClean="0">
                <a:latin typeface="楷体_GB2312" pitchFamily="49" charset="-122"/>
              </a:rPr>
              <a:t>    </a:t>
            </a:r>
            <a:fld id="{A7C83142-02D8-4B07-AE05-D9179D5E5BEE}" type="slidenum">
              <a:rPr kumimoji="0" lang="en-US" altLang="zh-CN" sz="1200" b="0" smtClean="0">
                <a:latin typeface="楷体_GB2312" pitchFamily="49" charset="-122"/>
              </a:rPr>
              <a:pPr eaLnBrk="1" hangingPunct="1"/>
              <a:t>7</a:t>
            </a:fld>
            <a:endParaRPr kumimoji="0" lang="en-US" altLang="zh-CN" sz="1200" b="0" smtClean="0">
              <a:latin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5363" name="Rectangle 3"/>
          <p:cNvSpPr>
            <a:spLocks noGrp="1" noChangeArrowheads="1"/>
          </p:cNvSpPr>
          <p:nvPr>
            <p:ph idx="1"/>
          </p:nvPr>
        </p:nvSpPr>
        <p:spPr/>
        <p:txBody>
          <a:bodyPr/>
          <a:lstStyle/>
          <a:p>
            <a:pPr>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系统总线：计算机系统</a:t>
            </a:r>
            <a:r>
              <a:rPr lang="zh-CN" altLang="zh-CN" sz="2000" b="1" dirty="0" smtClean="0">
                <a:latin typeface="Times New Roman" pitchFamily="18" charset="0"/>
                <a:ea typeface="楷体" pitchFamily="49" charset="-122"/>
                <a:cs typeface="Times New Roman" pitchFamily="18" charset="0"/>
              </a:rPr>
              <a:t>各大部件</a:t>
            </a:r>
            <a:r>
              <a:rPr lang="zh-CN" altLang="en-US" sz="2000" b="1" dirty="0" smtClean="0">
                <a:latin typeface="Times New Roman" pitchFamily="18" charset="0"/>
                <a:ea typeface="楷体" pitchFamily="49" charset="-122"/>
                <a:cs typeface="Times New Roman" pitchFamily="18" charset="0"/>
              </a:rPr>
              <a:t>如</a:t>
            </a:r>
            <a:r>
              <a:rPr lang="en-US" altLang="zh-CN" sz="2000" b="1" dirty="0" smtClean="0">
                <a:latin typeface="Times New Roman" pitchFamily="18" charset="0"/>
                <a:ea typeface="楷体" pitchFamily="49" charset="-122"/>
                <a:cs typeface="Times New Roman" pitchFamily="18" charset="0"/>
              </a:rPr>
              <a:t>CPU</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主存</a:t>
            </a:r>
            <a:r>
              <a:rPr lang="zh-CN" altLang="en-US" sz="2000" b="1" dirty="0" smtClean="0">
                <a:latin typeface="Times New Roman" pitchFamily="18" charset="0"/>
                <a:ea typeface="楷体" pitchFamily="49" charset="-122"/>
                <a:cs typeface="Times New Roman" pitchFamily="18" charset="0"/>
              </a:rPr>
              <a:t>、</a:t>
            </a:r>
            <a:r>
              <a:rPr lang="en-US" altLang="zh-CN" sz="2000" b="1" dirty="0" smtClean="0">
                <a:latin typeface="Times New Roman" pitchFamily="18" charset="0"/>
                <a:ea typeface="楷体" pitchFamily="49" charset="-122"/>
                <a:cs typeface="Times New Roman" pitchFamily="18" charset="0"/>
              </a:rPr>
              <a:t>I/O</a:t>
            </a:r>
            <a:r>
              <a:rPr lang="zh-CN" altLang="en-US" sz="2000" b="1" dirty="0" smtClean="0">
                <a:latin typeface="Times New Roman" pitchFamily="18" charset="0"/>
                <a:ea typeface="楷体" pitchFamily="49" charset="-122"/>
                <a:cs typeface="Times New Roman" pitchFamily="18" charset="0"/>
              </a:rPr>
              <a:t>接口</a:t>
            </a:r>
            <a:r>
              <a:rPr lang="zh-CN" altLang="zh-CN" sz="2000" b="1" dirty="0" smtClean="0">
                <a:latin typeface="Times New Roman" pitchFamily="18" charset="0"/>
                <a:ea typeface="楷体" pitchFamily="49" charset="-122"/>
                <a:cs typeface="Times New Roman" pitchFamily="18" charset="0"/>
              </a:rPr>
              <a:t>之间的</a:t>
            </a:r>
            <a:r>
              <a:rPr lang="zh-CN" altLang="zh-CN" sz="2000" b="1" dirty="0">
                <a:latin typeface="Times New Roman" pitchFamily="18" charset="0"/>
                <a:ea typeface="楷体" pitchFamily="49" charset="-122"/>
                <a:cs typeface="Times New Roman" pitchFamily="18" charset="0"/>
              </a:rPr>
              <a:t>信息</a:t>
            </a:r>
            <a:r>
              <a:rPr lang="zh-CN" altLang="zh-CN" sz="2000" b="1" dirty="0" smtClean="0">
                <a:latin typeface="Times New Roman" pitchFamily="18" charset="0"/>
                <a:ea typeface="楷体" pitchFamily="49" charset="-122"/>
                <a:cs typeface="Times New Roman" pitchFamily="18" charset="0"/>
              </a:rPr>
              <a:t>传输线</a:t>
            </a:r>
            <a:r>
              <a:rPr lang="zh-CN" altLang="en-US" sz="2000" b="1" dirty="0" smtClean="0">
                <a:latin typeface="Times New Roman" pitchFamily="18" charset="0"/>
                <a:ea typeface="楷体" pitchFamily="49" charset="-122"/>
                <a:cs typeface="Times New Roman" pitchFamily="18" charset="0"/>
              </a:rPr>
              <a:t>。</a:t>
            </a:r>
            <a:r>
              <a:rPr lang="zh-CN" altLang="zh-CN" sz="2000" b="1" dirty="0" smtClean="0">
                <a:latin typeface="Times New Roman" pitchFamily="18" charset="0"/>
                <a:ea typeface="楷体" pitchFamily="49" charset="-122"/>
                <a:cs typeface="Times New Roman" pitchFamily="18" charset="0"/>
              </a:rPr>
              <a:t>按传输</a:t>
            </a:r>
            <a:r>
              <a:rPr lang="zh-CN" altLang="zh-CN" sz="2000" b="1" dirty="0">
                <a:latin typeface="Times New Roman" pitchFamily="18" charset="0"/>
                <a:ea typeface="楷体" pitchFamily="49" charset="-122"/>
                <a:cs typeface="Times New Roman" pitchFamily="18" charset="0"/>
              </a:rPr>
              <a:t>信息的不同，分为数据总线，地址总线，</a:t>
            </a:r>
            <a:r>
              <a:rPr lang="zh-CN" altLang="zh-CN" sz="2000" b="1" dirty="0" smtClean="0">
                <a:latin typeface="Times New Roman" pitchFamily="18" charset="0"/>
                <a:ea typeface="楷体" pitchFamily="49" charset="-122"/>
                <a:cs typeface="Times New Roman" pitchFamily="18" charset="0"/>
              </a:rPr>
              <a:t>控制总线</a:t>
            </a:r>
            <a:r>
              <a:rPr lang="zh-CN" altLang="en-US" sz="2000" b="1" dirty="0" smtClean="0">
                <a:latin typeface="Times New Roman" pitchFamily="18" charset="0"/>
                <a:ea typeface="楷体" pitchFamily="49" charset="-122"/>
                <a:cs typeface="Times New Roman" pitchFamily="18" charset="0"/>
              </a:rPr>
              <a:t>：</a:t>
            </a:r>
            <a:endParaRPr lang="en-US" altLang="zh-CN"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数据总线：用来传输各功能部件之间的数据信息，是双向传输总线，其位数与机器字长，存储字长有关</a:t>
            </a:r>
            <a:r>
              <a:rPr lang="zh-CN" altLang="en-US" sz="2000" b="1" dirty="0">
                <a:latin typeface="Times New Roman" pitchFamily="18" charset="0"/>
                <a:ea typeface="楷体" pitchFamily="49" charset="-122"/>
                <a:cs typeface="Times New Roman" pitchFamily="18" charset="0"/>
              </a:rPr>
              <a:t>。一般为</a:t>
            </a:r>
            <a:r>
              <a:rPr lang="en-US" altLang="zh-CN" sz="2000" b="1" dirty="0">
                <a:latin typeface="Times New Roman" pitchFamily="18" charset="0"/>
                <a:ea typeface="楷体" pitchFamily="49" charset="-122"/>
                <a:cs typeface="Times New Roman" pitchFamily="18" charset="0"/>
              </a:rPr>
              <a:t>8</a:t>
            </a:r>
            <a:r>
              <a:rPr lang="zh-CN" altLang="en-US" sz="2000" b="1" dirty="0">
                <a:latin typeface="Times New Roman" pitchFamily="18" charset="0"/>
                <a:ea typeface="楷体" pitchFamily="49" charset="-122"/>
                <a:cs typeface="Times New Roman" pitchFamily="18" charset="0"/>
              </a:rPr>
              <a:t>位，</a:t>
            </a:r>
            <a:r>
              <a:rPr lang="en-US" altLang="zh-CN" sz="2000" b="1" dirty="0">
                <a:latin typeface="Times New Roman" pitchFamily="18" charset="0"/>
                <a:ea typeface="楷体" pitchFamily="49" charset="-122"/>
                <a:cs typeface="Times New Roman" pitchFamily="18" charset="0"/>
              </a:rPr>
              <a:t>16</a:t>
            </a:r>
            <a:r>
              <a:rPr lang="zh-CN" altLang="en-US" sz="2000" b="1" dirty="0">
                <a:latin typeface="Times New Roman" pitchFamily="18" charset="0"/>
                <a:ea typeface="楷体" pitchFamily="49" charset="-122"/>
                <a:cs typeface="Times New Roman" pitchFamily="18" charset="0"/>
              </a:rPr>
              <a:t>位或</a:t>
            </a:r>
            <a:r>
              <a:rPr lang="en-US" altLang="zh-CN" sz="2000" b="1" dirty="0">
                <a:latin typeface="Times New Roman" pitchFamily="18" charset="0"/>
                <a:ea typeface="楷体" pitchFamily="49" charset="-122"/>
                <a:cs typeface="Times New Roman" pitchFamily="18" charset="0"/>
              </a:rPr>
              <a:t>32</a:t>
            </a:r>
            <a:r>
              <a:rPr lang="zh-CN" altLang="en-US" sz="2000" b="1" dirty="0" smtClean="0">
                <a:latin typeface="Times New Roman" pitchFamily="18" charset="0"/>
                <a:ea typeface="楷体" pitchFamily="49" charset="-122"/>
                <a:cs typeface="Times New Roman" pitchFamily="18" charset="0"/>
              </a:rPr>
              <a:t>位</a:t>
            </a: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地址总线：用来指出数据总线上的源数据或目的数据在存储单元的地址，是单向传输</a:t>
            </a:r>
            <a:r>
              <a:rPr lang="zh-CN" altLang="en-US" sz="2000" b="1" smtClean="0">
                <a:latin typeface="Times New Roman" pitchFamily="18" charset="0"/>
                <a:ea typeface="楷体" pitchFamily="49" charset="-122"/>
                <a:cs typeface="Times New Roman" pitchFamily="18" charset="0"/>
              </a:rPr>
              <a:t>的，其</a:t>
            </a:r>
            <a:r>
              <a:rPr lang="zh-CN" altLang="en-US" sz="2000" b="1" dirty="0">
                <a:latin typeface="Times New Roman" pitchFamily="18" charset="0"/>
                <a:ea typeface="楷体" pitchFamily="49" charset="-122"/>
                <a:cs typeface="Times New Roman" pitchFamily="18" charset="0"/>
              </a:rPr>
              <a:t>位数与存储单元的个数有关（几次幂的</a:t>
            </a:r>
            <a:r>
              <a:rPr lang="zh-CN" altLang="en-US" sz="2000" b="1">
                <a:latin typeface="Times New Roman" pitchFamily="18" charset="0"/>
                <a:ea typeface="楷体" pitchFamily="49" charset="-122"/>
                <a:cs typeface="Times New Roman" pitchFamily="18" charset="0"/>
              </a:rPr>
              <a:t>关系</a:t>
            </a:r>
            <a:r>
              <a:rPr lang="zh-CN" altLang="en-US" sz="2000" b="1" smtClean="0">
                <a:latin typeface="Times New Roman" pitchFamily="18" charset="0"/>
                <a:ea typeface="楷体" pitchFamily="49" charset="-122"/>
                <a:cs typeface="Times New Roman" pitchFamily="18" charset="0"/>
              </a:rPr>
              <a:t>）</a:t>
            </a:r>
            <a:endParaRPr lang="zh-CN" altLang="en-US" sz="2000" b="1" dirty="0" smtClean="0">
              <a:latin typeface="Times New Roman" pitchFamily="18" charset="0"/>
              <a:ea typeface="楷体" pitchFamily="49" charset="-122"/>
              <a:cs typeface="Times New Roman" pitchFamily="18" charset="0"/>
            </a:endParaRPr>
          </a:p>
          <a:p>
            <a:pPr lvl="1" eaLnBrk="1" hangingPunct="1">
              <a:lnSpc>
                <a:spcPct val="125000"/>
              </a:lnSpc>
              <a:spcBef>
                <a:spcPts val="600"/>
              </a:spcBef>
            </a:pPr>
            <a:r>
              <a:rPr lang="zh-CN" altLang="en-US" sz="2000" b="1" dirty="0" smtClean="0">
                <a:latin typeface="Times New Roman" pitchFamily="18" charset="0"/>
                <a:ea typeface="楷体" pitchFamily="49" charset="-122"/>
                <a:cs typeface="Times New Roman" pitchFamily="18" charset="0"/>
              </a:rPr>
              <a:t>控制总线：用来发出各种控制信号，对任一控制线而言，其传输都是单向的</a:t>
            </a:r>
            <a:r>
              <a:rPr lang="zh-CN" altLang="en-US" sz="2000" b="1" dirty="0">
                <a:latin typeface="Times New Roman" pitchFamily="18" charset="0"/>
                <a:ea typeface="楷体" pitchFamily="49" charset="-122"/>
                <a:cs typeface="Times New Roman" pitchFamily="18" charset="0"/>
              </a:rPr>
              <a:t>。与机器字长，存储字长，存储单元无</a:t>
            </a:r>
            <a:r>
              <a:rPr lang="zh-CN" altLang="en-US" sz="2000" b="1" dirty="0" smtClean="0">
                <a:latin typeface="Times New Roman" pitchFamily="18" charset="0"/>
                <a:ea typeface="楷体" pitchFamily="49" charset="-122"/>
                <a:cs typeface="Times New Roman" pitchFamily="18" charset="0"/>
              </a:rPr>
              <a:t>关系</a:t>
            </a:r>
            <a:endParaRPr lang="en-US" altLang="zh-CN" sz="2400" b="1" dirty="0" smtClean="0">
              <a:latin typeface="楷体" pitchFamily="49" charset="-122"/>
              <a:ea typeface="楷体" pitchFamily="49" charset="-122"/>
            </a:endParaRPr>
          </a:p>
        </p:txBody>
      </p:sp>
      <p:sp>
        <p:nvSpPr>
          <p:cNvPr id="1536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290CFB93-5750-45C0-8C4C-AEDEE218C22D}" type="slidenum">
              <a:rPr lang="en-US" altLang="zh-CN" sz="1200" smtClean="0">
                <a:latin typeface="楷体_GB2312" pitchFamily="49" charset="-122"/>
                <a:ea typeface="楷体_GB2312" pitchFamily="49" charset="-122"/>
              </a:rPr>
              <a:pPr eaLnBrk="1" hangingPunct="1">
                <a:spcBef>
                  <a:spcPct val="0"/>
                </a:spcBef>
                <a:buClrTx/>
                <a:buFontTx/>
                <a:buNone/>
              </a:pPr>
              <a:t>8</a:t>
            </a:fld>
            <a:endParaRPr lang="en-US" altLang="zh-CN" sz="1200" smtClean="0">
              <a:latin typeface="楷体_GB2312" pitchFamily="49" charset="-122"/>
              <a:ea typeface="楷体_GB2312" pitchFamily="49" charset="-122"/>
            </a:endParaRPr>
          </a:p>
        </p:txBody>
      </p:sp>
    </p:spTree>
    <p:extLst>
      <p:ext uri="{BB962C8B-B14F-4D97-AF65-F5344CB8AC3E}">
        <p14:creationId xmlns:p14="http://schemas.microsoft.com/office/powerpoint/2010/main" val="31443392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a:spLocks noGrp="1"/>
          </p:cNvSpPr>
          <p:nvPr>
            <p:ph type="ftr" sz="quarter" idx="11"/>
          </p:nvPr>
        </p:nvSpPr>
        <p:spPr>
          <a:noFill/>
        </p:spPr>
        <p:txBody>
          <a:bodyPr/>
          <a:lstStyle>
            <a:lvl1pPr eaLnBrk="0" hangingPunct="0">
              <a:spcBef>
                <a:spcPct val="20000"/>
              </a:spcBef>
              <a:spcAft>
                <a:spcPct val="0"/>
              </a:spcAft>
              <a:buClr>
                <a:schemeClr val="folHlink"/>
              </a:buClr>
              <a:buFont typeface="Wingdings" pitchFamily="2" charset="2"/>
              <a:buChar char="v"/>
              <a:defRPr sz="3200">
                <a:solidFill>
                  <a:schemeClr val="tx1"/>
                </a:solidFill>
                <a:latin typeface="Arial" charset="0"/>
                <a:ea typeface="宋体" pitchFamily="2" charset="-122"/>
              </a:defRPr>
            </a:lvl1pPr>
            <a:lvl2pPr marL="742950" indent="-285750" eaLnBrk="0" hangingPunct="0">
              <a:spcBef>
                <a:spcPct val="20000"/>
              </a:spcBef>
              <a:spcAft>
                <a:spcPct val="0"/>
              </a:spcAft>
              <a:buClr>
                <a:schemeClr val="tx2"/>
              </a:buClr>
              <a:buFont typeface="Wingdings" pitchFamily="2" charset="2"/>
              <a:buChar char="§"/>
              <a:defRPr sz="2800">
                <a:solidFill>
                  <a:schemeClr val="tx1"/>
                </a:solidFill>
                <a:latin typeface="Arial" charset="0"/>
                <a:ea typeface="宋体" pitchFamily="2" charset="-122"/>
              </a:defRPr>
            </a:lvl2pPr>
            <a:lvl3pPr marL="1143000" indent="-228600" eaLnBrk="0" hangingPunct="0">
              <a:spcBef>
                <a:spcPct val="20000"/>
              </a:spcBef>
              <a:spcAft>
                <a:spcPct val="0"/>
              </a:spcAft>
              <a:buChar char="•"/>
              <a:defRPr sz="2400">
                <a:solidFill>
                  <a:schemeClr val="tx1"/>
                </a:solidFill>
                <a:latin typeface="Arial" charset="0"/>
                <a:ea typeface="宋体" pitchFamily="2" charset="-122"/>
              </a:defRPr>
            </a:lvl3pPr>
            <a:lvl4pPr marL="1600200" indent="-228600" eaLnBrk="0" hangingPunct="0">
              <a:spcBef>
                <a:spcPct val="20000"/>
              </a:spcBef>
              <a:spcAft>
                <a:spcPct val="0"/>
              </a:spcAft>
              <a:buChar char="–"/>
              <a:defRPr sz="2000">
                <a:solidFill>
                  <a:schemeClr val="tx1"/>
                </a:solidFill>
                <a:latin typeface="Arial" charset="0"/>
                <a:ea typeface="宋体" pitchFamily="2" charset="-122"/>
              </a:defRPr>
            </a:lvl4pPr>
            <a:lvl5pPr marL="2057400" indent="-228600" eaLnBrk="0" hangingPunct="0">
              <a:spcBef>
                <a:spcPct val="20000"/>
              </a:spcBef>
              <a:spcAft>
                <a:spcPct val="0"/>
              </a:spcAft>
              <a:buChar char="»"/>
              <a:defRPr sz="2000">
                <a:solidFill>
                  <a:schemeClr val="tx1"/>
                </a:solidFill>
                <a:latin typeface="Arial"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Arial"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Arial"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Arial"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Arial" charset="0"/>
                <a:ea typeface="宋体" pitchFamily="2" charset="-122"/>
              </a:defRPr>
            </a:lvl9pPr>
          </a:lstStyle>
          <a:p>
            <a:pPr eaLnBrk="1" hangingPunct="1">
              <a:spcBef>
                <a:spcPct val="0"/>
              </a:spcBef>
              <a:buClrTx/>
              <a:buFontTx/>
              <a:buNone/>
            </a:pPr>
            <a:r>
              <a:rPr lang="en-US" altLang="zh-CN" sz="1600" smtClean="0">
                <a:latin typeface="楷体_GB2312" pitchFamily="49" charset="-122"/>
                <a:ea typeface="楷体_GB2312" pitchFamily="49" charset="-122"/>
              </a:rPr>
              <a:t>    </a:t>
            </a:r>
            <a:fld id="{AA9FF6EC-4E05-4D80-B39D-A7261BD34D31}" type="slidenum">
              <a:rPr lang="en-US" altLang="zh-CN" sz="1200" smtClean="0">
                <a:latin typeface="楷体_GB2312" pitchFamily="49" charset="-122"/>
                <a:ea typeface="楷体_GB2312" pitchFamily="49" charset="-122"/>
              </a:rPr>
              <a:pPr eaLnBrk="1" hangingPunct="1">
                <a:spcBef>
                  <a:spcPct val="0"/>
                </a:spcBef>
                <a:buClrTx/>
                <a:buFontTx/>
                <a:buNone/>
              </a:pPr>
              <a:t>9</a:t>
            </a:fld>
            <a:endParaRPr lang="en-US" altLang="zh-CN" sz="1200" smtClean="0">
              <a:latin typeface="楷体_GB2312" pitchFamily="49" charset="-122"/>
              <a:ea typeface="楷体_GB2312" pitchFamily="49" charset="-122"/>
            </a:endParaRPr>
          </a:p>
        </p:txBody>
      </p:sp>
      <p:sp>
        <p:nvSpPr>
          <p:cNvPr id="18435" name="Rectangle 2"/>
          <p:cNvSpPr>
            <a:spLocks noGrp="1" noChangeArrowheads="1"/>
          </p:cNvSpPr>
          <p:nvPr>
            <p:ph type="title"/>
          </p:nvPr>
        </p:nvSpPr>
        <p:spPr/>
        <p:txBody>
          <a:bodyPr/>
          <a:lstStyle/>
          <a:p>
            <a:pPr eaLnBrk="1" hangingPunct="1"/>
            <a:r>
              <a:rPr lang="zh-CN" altLang="en-US" sz="3200" smtClean="0"/>
              <a:t>第三章 系统总线</a:t>
            </a:r>
          </a:p>
        </p:txBody>
      </p:sp>
      <p:sp>
        <p:nvSpPr>
          <p:cNvPr id="18436" name="Rectangle 3"/>
          <p:cNvSpPr>
            <a:spLocks noGrp="1" noChangeArrowheads="1"/>
          </p:cNvSpPr>
          <p:nvPr>
            <p:ph type="body" idx="1"/>
          </p:nvPr>
        </p:nvSpPr>
        <p:spPr/>
        <p:txBody>
          <a:bodyPr/>
          <a:lstStyle/>
          <a:p>
            <a:pPr eaLnBrk="1" hangingPunct="1">
              <a:lnSpc>
                <a:spcPct val="125000"/>
              </a:lnSpc>
              <a:spcBef>
                <a:spcPts val="600"/>
              </a:spcBef>
            </a:pPr>
            <a:r>
              <a:rPr lang="zh-CN" altLang="en-US" sz="2000" b="1" dirty="0">
                <a:latin typeface="楷体" pitchFamily="49" charset="-122"/>
                <a:ea typeface="楷体" pitchFamily="49" charset="-122"/>
              </a:rPr>
              <a:t>总线仲裁：即总线判优，主要解决在多个主设备申请占用总线时使用权的分配问题，由总线控制器仲裁出优先级别最高的设备，允许其占用总线</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eaLnBrk="1" hangingPunct="1">
              <a:lnSpc>
                <a:spcPct val="125000"/>
              </a:lnSpc>
              <a:spcBef>
                <a:spcPts val="600"/>
              </a:spcBef>
            </a:pPr>
            <a:r>
              <a:rPr lang="zh-CN" altLang="en-US" sz="2000" b="1" dirty="0" smtClean="0">
                <a:latin typeface="楷体" pitchFamily="49" charset="-122"/>
                <a:ea typeface="楷体" pitchFamily="49" charset="-122"/>
              </a:rPr>
              <a:t>集中式总线仲裁方式：</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链式</a:t>
            </a:r>
            <a:r>
              <a:rPr lang="zh-CN" altLang="en-US" sz="2000" b="1" dirty="0">
                <a:latin typeface="楷体" pitchFamily="49" charset="-122"/>
                <a:ea typeface="楷体" pitchFamily="49" charset="-122"/>
              </a:rPr>
              <a:t>查询</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优先级次序固定，控制连线简单，易于扩充，对电路故障最敏感</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计数器</a:t>
            </a:r>
            <a:r>
              <a:rPr lang="zh-CN" altLang="en-US" sz="2000" b="1" dirty="0">
                <a:latin typeface="楷体" pitchFamily="49" charset="-122"/>
                <a:ea typeface="楷体" pitchFamily="49" charset="-122"/>
              </a:rPr>
              <a:t>定时查询</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优先级设置比较灵活，对电路故障不敏感，但增加了主控线数，控制过程比较复杂</a:t>
            </a:r>
            <a:r>
              <a:rPr lang="zh-CN" altLang="en-US" sz="2000" b="1" dirty="0" smtClean="0">
                <a:latin typeface="楷体" pitchFamily="49" charset="-122"/>
                <a:ea typeface="楷体" pitchFamily="49" charset="-122"/>
              </a:rPr>
              <a:t>；</a:t>
            </a:r>
            <a:endParaRPr lang="en-US" altLang="zh-CN" sz="2000" b="1" dirty="0" smtClean="0">
              <a:latin typeface="楷体" pitchFamily="49" charset="-122"/>
              <a:ea typeface="楷体" pitchFamily="49" charset="-122"/>
            </a:endParaRPr>
          </a:p>
          <a:p>
            <a:pPr lvl="1" eaLnBrk="1" hangingPunct="1">
              <a:lnSpc>
                <a:spcPct val="125000"/>
              </a:lnSpc>
              <a:spcBef>
                <a:spcPts val="600"/>
              </a:spcBef>
            </a:pPr>
            <a:r>
              <a:rPr lang="zh-CN" altLang="en-US" sz="2000" b="1" dirty="0" smtClean="0">
                <a:latin typeface="楷体" pitchFamily="49" charset="-122"/>
                <a:ea typeface="楷体" pitchFamily="49" charset="-122"/>
              </a:rPr>
              <a:t>独立</a:t>
            </a:r>
            <a:r>
              <a:rPr lang="zh-CN" altLang="en-US" sz="2000" b="1" dirty="0">
                <a:latin typeface="楷体" pitchFamily="49" charset="-122"/>
                <a:ea typeface="楷体" pitchFamily="49" charset="-122"/>
              </a:rPr>
              <a:t>请求</a:t>
            </a:r>
            <a:r>
              <a:rPr lang="zh-CN" altLang="en-US" sz="2000" b="1" dirty="0" smtClean="0">
                <a:latin typeface="楷体" pitchFamily="49" charset="-122"/>
                <a:ea typeface="楷体" pitchFamily="49" charset="-122"/>
              </a:rPr>
              <a:t>方式：设备</a:t>
            </a:r>
            <a:r>
              <a:rPr lang="zh-CN" altLang="en-US" sz="2000" b="1" dirty="0">
                <a:latin typeface="楷体" pitchFamily="49" charset="-122"/>
                <a:ea typeface="楷体" pitchFamily="49" charset="-122"/>
              </a:rPr>
              <a:t>优先次序控制灵活，判优速度最快，但控制连线数量多，控制过程最复杂，硬件成本较高</a:t>
            </a:r>
            <a:endParaRPr lang="zh-CN" altLang="en-US" sz="2000" b="1"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海洋地球——themegallery模板系列">
  <a:themeElements>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fontScheme name="海洋地球——themegallery模板系列">
      <a:majorFont>
        <a:latin typeface="隶书"/>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spDef>
    <a:lnDef>
      <a:spPr bwMode="auto">
        <a:xfrm>
          <a:off x="0" y="0"/>
          <a:ext cx="1" cy="1"/>
        </a:xfrm>
        <a:custGeom>
          <a:avLst/>
          <a:gdLst/>
          <a:ahLst/>
          <a:cxnLst/>
          <a:rect l="0" t="0" r="0" b="0"/>
          <a:pathLst/>
        </a:custGeom>
        <a:solidFill>
          <a:schemeClr val="hlink"/>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70000"/>
          </a:lnSpc>
          <a:spcBef>
            <a:spcPct val="0"/>
          </a:spcBef>
          <a:spcAft>
            <a:spcPct val="20000"/>
          </a:spcAft>
          <a:buClr>
            <a:schemeClr val="tx1"/>
          </a:buClr>
          <a:buSzTx/>
          <a:buFontTx/>
          <a:buNone/>
          <a:tabLst/>
          <a:defRPr kumimoji="1" lang="zh-CN" altLang="en-US" sz="2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楷体_GB2312" pitchFamily="49" charset="-122"/>
          </a:defRPr>
        </a:defPPr>
      </a:lstStyle>
    </a:lnDef>
  </a:objectDefaults>
  <a:extraClrSchemeLst>
    <a:extraClrScheme>
      <a:clrScheme name="海洋地球——themegallery模板系列 1">
        <a:dk1>
          <a:srgbClr val="5F5F5F"/>
        </a:dk1>
        <a:lt1>
          <a:srgbClr val="FFFFFF"/>
        </a:lt1>
        <a:dk2>
          <a:srgbClr val="C36609"/>
        </a:dk2>
        <a:lt2>
          <a:srgbClr val="DDDDDD"/>
        </a:lt2>
        <a:accent1>
          <a:srgbClr val="D2B94E"/>
        </a:accent1>
        <a:accent2>
          <a:srgbClr val="2395B9"/>
        </a:accent2>
        <a:accent3>
          <a:srgbClr val="FFFFFF"/>
        </a:accent3>
        <a:accent4>
          <a:srgbClr val="505050"/>
        </a:accent4>
        <a:accent5>
          <a:srgbClr val="E5D9B2"/>
        </a:accent5>
        <a:accent6>
          <a:srgbClr val="1F87A7"/>
        </a:accent6>
        <a:hlink>
          <a:srgbClr val="5C984E"/>
        </a:hlink>
        <a:folHlink>
          <a:srgbClr val="B5C77B"/>
        </a:folHlink>
      </a:clrScheme>
      <a:clrMap bg1="lt1" tx1="dk1" bg2="lt2" tx2="dk2" accent1="accent1" accent2="accent2" accent3="accent3" accent4="accent4" accent5="accent5" accent6="accent6" hlink="hlink" folHlink="folHlink"/>
    </a:extraClrScheme>
    <a:extraClrScheme>
      <a:clrScheme name="海洋地球——themegallery模板系列 2">
        <a:dk1>
          <a:srgbClr val="5F5F5F"/>
        </a:dk1>
        <a:lt1>
          <a:srgbClr val="FFFFFF"/>
        </a:lt1>
        <a:dk2>
          <a:srgbClr val="9FC591"/>
        </a:dk2>
        <a:lt2>
          <a:srgbClr val="DDDDDD"/>
        </a:lt2>
        <a:accent1>
          <a:srgbClr val="7B82B7"/>
        </a:accent1>
        <a:accent2>
          <a:srgbClr val="8D337C"/>
        </a:accent2>
        <a:accent3>
          <a:srgbClr val="FFFFFF"/>
        </a:accent3>
        <a:accent4>
          <a:srgbClr val="505050"/>
        </a:accent4>
        <a:accent5>
          <a:srgbClr val="BFC1D8"/>
        </a:accent5>
        <a:accent6>
          <a:srgbClr val="7F2D70"/>
        </a:accent6>
        <a:hlink>
          <a:srgbClr val="CC87E1"/>
        </a:hlink>
        <a:folHlink>
          <a:srgbClr val="76C5D0"/>
        </a:folHlink>
      </a:clrScheme>
      <a:clrMap bg1="lt1" tx1="dk1" bg2="lt2" tx2="dk2" accent1="accent1" accent2="accent2" accent3="accent3" accent4="accent4" accent5="accent5" accent6="accent6" hlink="hlink" folHlink="folHlink"/>
    </a:extraClrScheme>
    <a:extraClrScheme>
      <a:clrScheme name="海洋地球——themegallery模板系列 3">
        <a:dk1>
          <a:srgbClr val="080808"/>
        </a:dk1>
        <a:lt1>
          <a:srgbClr val="FFFFFF"/>
        </a:lt1>
        <a:dk2>
          <a:srgbClr val="A59A55"/>
        </a:dk2>
        <a:lt2>
          <a:srgbClr val="DDDDDD"/>
        </a:lt2>
        <a:accent1>
          <a:srgbClr val="4AB1E4"/>
        </a:accent1>
        <a:accent2>
          <a:srgbClr val="8F038F"/>
        </a:accent2>
        <a:accent3>
          <a:srgbClr val="FFFFFF"/>
        </a:accent3>
        <a:accent4>
          <a:srgbClr val="060606"/>
        </a:accent4>
        <a:accent5>
          <a:srgbClr val="B1D5EF"/>
        </a:accent5>
        <a:accent6>
          <a:srgbClr val="810281"/>
        </a:accent6>
        <a:hlink>
          <a:srgbClr val="F77A1D"/>
        </a:hlink>
        <a:folHlink>
          <a:srgbClr val="5BBE4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5118</TotalTime>
  <Words>8229</Words>
  <Application>Microsoft Office PowerPoint</Application>
  <PresentationFormat>全屏显示(4:3)</PresentationFormat>
  <Paragraphs>612</Paragraphs>
  <Slides>63</Slides>
  <Notes>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63</vt:i4>
      </vt:variant>
    </vt:vector>
  </HeadingPairs>
  <TitlesOfParts>
    <vt:vector size="67" baseType="lpstr">
      <vt:lpstr>海洋地球——themegallery模板系列</vt:lpstr>
      <vt:lpstr>Visio</vt:lpstr>
      <vt:lpstr>位图图像</vt:lpstr>
      <vt:lpstr>Equation</vt:lpstr>
      <vt:lpstr>计算机组成原理总复习</vt:lpstr>
      <vt:lpstr>第一章 概论</vt:lpstr>
      <vt:lpstr>第一章 概论</vt:lpstr>
      <vt:lpstr>第一章 概论</vt:lpstr>
      <vt:lpstr>第一章 概论</vt:lpstr>
      <vt:lpstr>第一章 概论</vt:lpstr>
      <vt:lpstr>第二章 计算机发展及应用</vt:lpstr>
      <vt:lpstr>第三章 系统总线</vt:lpstr>
      <vt:lpstr>第三章 系统总线</vt:lpstr>
      <vt:lpstr>第三章 系统总线</vt:lpstr>
      <vt:lpstr>第三章 系统总线</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第四章 存储器</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第五章 输入输出系统</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第六章 计算机的运算方法</vt:lpstr>
      <vt:lpstr>第七章 指令系统</vt:lpstr>
      <vt:lpstr>第七章 指令系统</vt:lpstr>
      <vt:lpstr>第七章 指令系统</vt:lpstr>
      <vt:lpstr>第七章 指令系统</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第八章 CPU的结构和功能</vt:lpstr>
      <vt:lpstr>PowerPoint 演示文稿</vt:lpstr>
    </vt:vector>
  </TitlesOfParts>
  <Company>北京</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二、控制器的功能与组成</dc:title>
  <dc:creator>王诚</dc:creator>
  <cp:lastModifiedBy>user2</cp:lastModifiedBy>
  <cp:revision>1171</cp:revision>
  <dcterms:created xsi:type="dcterms:W3CDTF">2001-12-06T06:37:37Z</dcterms:created>
  <dcterms:modified xsi:type="dcterms:W3CDTF">2018-12-16T07:40:56Z</dcterms:modified>
</cp:coreProperties>
</file>