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52"/>
  </p:notesMasterIdLst>
  <p:handoutMasterIdLst>
    <p:handoutMasterId r:id="rId53"/>
  </p:handoutMasterIdLst>
  <p:sldIdLst>
    <p:sldId id="579" r:id="rId2"/>
    <p:sldId id="696" r:id="rId3"/>
    <p:sldId id="576" r:id="rId4"/>
    <p:sldId id="577" r:id="rId5"/>
    <p:sldId id="654" r:id="rId6"/>
    <p:sldId id="583" r:id="rId7"/>
    <p:sldId id="610" r:id="rId8"/>
    <p:sldId id="560" r:id="rId9"/>
    <p:sldId id="708" r:id="rId10"/>
    <p:sldId id="698" r:id="rId11"/>
    <p:sldId id="524" r:id="rId12"/>
    <p:sldId id="695" r:id="rId13"/>
    <p:sldId id="672" r:id="rId14"/>
    <p:sldId id="603" r:id="rId15"/>
    <p:sldId id="709" r:id="rId16"/>
    <p:sldId id="710" r:id="rId17"/>
    <p:sldId id="592" r:id="rId18"/>
    <p:sldId id="694" r:id="rId19"/>
    <p:sldId id="716" r:id="rId20"/>
    <p:sldId id="657" r:id="rId21"/>
    <p:sldId id="661" r:id="rId22"/>
    <p:sldId id="586" r:id="rId23"/>
    <p:sldId id="700" r:id="rId24"/>
    <p:sldId id="701" r:id="rId25"/>
    <p:sldId id="600" r:id="rId26"/>
    <p:sldId id="641" r:id="rId27"/>
    <p:sldId id="671" r:id="rId28"/>
    <p:sldId id="714" r:id="rId29"/>
    <p:sldId id="703" r:id="rId30"/>
    <p:sldId id="662" r:id="rId31"/>
    <p:sldId id="609" r:id="rId32"/>
    <p:sldId id="637" r:id="rId33"/>
    <p:sldId id="608" r:id="rId34"/>
    <p:sldId id="606" r:id="rId35"/>
    <p:sldId id="715" r:id="rId36"/>
    <p:sldId id="666" r:id="rId37"/>
    <p:sldId id="667" r:id="rId38"/>
    <p:sldId id="607" r:id="rId39"/>
    <p:sldId id="639" r:id="rId40"/>
    <p:sldId id="633" r:id="rId41"/>
    <p:sldId id="640" r:id="rId42"/>
    <p:sldId id="713" r:id="rId43"/>
    <p:sldId id="614" r:id="rId44"/>
    <p:sldId id="558" r:id="rId45"/>
    <p:sldId id="642" r:id="rId46"/>
    <p:sldId id="711" r:id="rId47"/>
    <p:sldId id="567" r:id="rId48"/>
    <p:sldId id="697" r:id="rId49"/>
    <p:sldId id="712" r:id="rId50"/>
    <p:sldId id="502" r:id="rId51"/>
  </p:sldIdLst>
  <p:sldSz cx="9144000" cy="6858000" type="screen4x3"/>
  <p:notesSz cx="6858000" cy="9144000"/>
  <p:defaultTextStyle>
    <a:defPPr>
      <a:defRPr lang="zh-CN"/>
    </a:defPPr>
    <a:lvl1pPr algn="l" rtl="0" fontAlgn="base">
      <a:lnSpc>
        <a:spcPct val="70000"/>
      </a:lnSpc>
      <a:spcBef>
        <a:spcPct val="0"/>
      </a:spcBef>
      <a:spcAft>
        <a:spcPct val="20000"/>
      </a:spcAft>
      <a:buClr>
        <a:schemeClr val="tx1"/>
      </a:buClr>
      <a:defRPr kumimoji="1" sz="2400" b="1" kern="1200">
        <a:solidFill>
          <a:schemeClr val="tx1"/>
        </a:solidFill>
        <a:latin typeface="Times New Roman" pitchFamily="18" charset="0"/>
        <a:ea typeface="楷体_GB2312" pitchFamily="49" charset="-122"/>
        <a:cs typeface="+mn-cs"/>
      </a:defRPr>
    </a:lvl1pPr>
    <a:lvl2pPr marL="457200" algn="l" rtl="0" fontAlgn="base">
      <a:lnSpc>
        <a:spcPct val="70000"/>
      </a:lnSpc>
      <a:spcBef>
        <a:spcPct val="0"/>
      </a:spcBef>
      <a:spcAft>
        <a:spcPct val="20000"/>
      </a:spcAft>
      <a:buClr>
        <a:schemeClr val="tx1"/>
      </a:buClr>
      <a:defRPr kumimoji="1" sz="2400" b="1" kern="1200">
        <a:solidFill>
          <a:schemeClr val="tx1"/>
        </a:solidFill>
        <a:latin typeface="Times New Roman" pitchFamily="18" charset="0"/>
        <a:ea typeface="楷体_GB2312" pitchFamily="49" charset="-122"/>
        <a:cs typeface="+mn-cs"/>
      </a:defRPr>
    </a:lvl2pPr>
    <a:lvl3pPr marL="914400" algn="l" rtl="0" fontAlgn="base">
      <a:lnSpc>
        <a:spcPct val="70000"/>
      </a:lnSpc>
      <a:spcBef>
        <a:spcPct val="0"/>
      </a:spcBef>
      <a:spcAft>
        <a:spcPct val="20000"/>
      </a:spcAft>
      <a:buClr>
        <a:schemeClr val="tx1"/>
      </a:buClr>
      <a:defRPr kumimoji="1" sz="2400" b="1" kern="1200">
        <a:solidFill>
          <a:schemeClr val="tx1"/>
        </a:solidFill>
        <a:latin typeface="Times New Roman" pitchFamily="18" charset="0"/>
        <a:ea typeface="楷体_GB2312" pitchFamily="49" charset="-122"/>
        <a:cs typeface="+mn-cs"/>
      </a:defRPr>
    </a:lvl3pPr>
    <a:lvl4pPr marL="1371600" algn="l" rtl="0" fontAlgn="base">
      <a:lnSpc>
        <a:spcPct val="70000"/>
      </a:lnSpc>
      <a:spcBef>
        <a:spcPct val="0"/>
      </a:spcBef>
      <a:spcAft>
        <a:spcPct val="20000"/>
      </a:spcAft>
      <a:buClr>
        <a:schemeClr val="tx1"/>
      </a:buClr>
      <a:defRPr kumimoji="1" sz="2400" b="1" kern="1200">
        <a:solidFill>
          <a:schemeClr val="tx1"/>
        </a:solidFill>
        <a:latin typeface="Times New Roman" pitchFamily="18" charset="0"/>
        <a:ea typeface="楷体_GB2312" pitchFamily="49" charset="-122"/>
        <a:cs typeface="+mn-cs"/>
      </a:defRPr>
    </a:lvl4pPr>
    <a:lvl5pPr marL="1828800" algn="l" rtl="0" fontAlgn="base">
      <a:lnSpc>
        <a:spcPct val="70000"/>
      </a:lnSpc>
      <a:spcBef>
        <a:spcPct val="0"/>
      </a:spcBef>
      <a:spcAft>
        <a:spcPct val="20000"/>
      </a:spcAft>
      <a:buClr>
        <a:schemeClr val="tx1"/>
      </a:buClr>
      <a:defRPr kumimoji="1" sz="2400" b="1" kern="1200">
        <a:solidFill>
          <a:schemeClr val="tx1"/>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tx1"/>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tx1"/>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tx1"/>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tx1"/>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00FF"/>
    <a:srgbClr val="660066"/>
    <a:srgbClr val="FFFFFF"/>
    <a:srgbClr val="FF0000"/>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42" autoAdjust="0"/>
    <p:restoredTop sz="99832" autoAdjust="0"/>
  </p:normalViewPr>
  <p:slideViewPr>
    <p:cSldViewPr>
      <p:cViewPr varScale="1">
        <p:scale>
          <a:sx n="87" d="100"/>
          <a:sy n="87" d="100"/>
        </p:scale>
        <p:origin x="1387"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806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38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Aft>
                <a:spcPct val="0"/>
              </a:spcAft>
              <a:buClrTx/>
              <a:defRPr sz="1200" b="0">
                <a:effectLst/>
                <a:ea typeface="宋体" pitchFamily="2" charset="-122"/>
              </a:defRPr>
            </a:lvl1pPr>
          </a:lstStyle>
          <a:p>
            <a:pPr>
              <a:defRPr/>
            </a:pPr>
            <a:endParaRPr lang="en-US" altLang="zh-CN"/>
          </a:p>
        </p:txBody>
      </p:sp>
      <p:sp>
        <p:nvSpPr>
          <p:cNvPr id="29389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Aft>
                <a:spcPct val="0"/>
              </a:spcAft>
              <a:buClrTx/>
              <a:defRPr sz="1200" b="0">
                <a:effectLst/>
                <a:ea typeface="宋体" pitchFamily="2" charset="-122"/>
              </a:defRPr>
            </a:lvl1pPr>
          </a:lstStyle>
          <a:p>
            <a:pPr>
              <a:defRPr/>
            </a:pPr>
            <a:endParaRPr lang="en-US" altLang="zh-CN"/>
          </a:p>
        </p:txBody>
      </p:sp>
      <p:sp>
        <p:nvSpPr>
          <p:cNvPr id="29389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spcAft>
                <a:spcPct val="0"/>
              </a:spcAft>
              <a:buClrTx/>
              <a:defRPr sz="1200" b="0">
                <a:effectLst/>
                <a:ea typeface="宋体" pitchFamily="2" charset="-122"/>
              </a:defRPr>
            </a:lvl1pPr>
          </a:lstStyle>
          <a:p>
            <a:pPr>
              <a:defRPr/>
            </a:pPr>
            <a:endParaRPr lang="en-US" altLang="zh-CN"/>
          </a:p>
        </p:txBody>
      </p:sp>
      <p:sp>
        <p:nvSpPr>
          <p:cNvPr id="29389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Aft>
                <a:spcPct val="0"/>
              </a:spcAft>
              <a:buClrTx/>
              <a:defRPr sz="1200" b="0">
                <a:effectLst/>
                <a:ea typeface="宋体" pitchFamily="2" charset="-122"/>
              </a:defRPr>
            </a:lvl1pPr>
          </a:lstStyle>
          <a:p>
            <a:pPr>
              <a:defRPr/>
            </a:pPr>
            <a:fld id="{0ADBAA36-3745-4E36-84AE-30D2EC211130}" type="slidenum">
              <a:rPr lang="en-US" altLang="zh-CN"/>
              <a:pPr>
                <a:defRPr/>
              </a:pPr>
              <a:t>‹#›</a:t>
            </a:fld>
            <a:endParaRPr lang="en-US" altLang="zh-CN"/>
          </a:p>
        </p:txBody>
      </p:sp>
    </p:spTree>
    <p:extLst>
      <p:ext uri="{BB962C8B-B14F-4D97-AF65-F5344CB8AC3E}">
        <p14:creationId xmlns:p14="http://schemas.microsoft.com/office/powerpoint/2010/main" val="3319147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Aft>
                <a:spcPct val="0"/>
              </a:spcAft>
              <a:buClrTx/>
              <a:defRPr sz="1200" b="0">
                <a:effectLst/>
                <a:ea typeface="宋体" pitchFamily="2" charset="-122"/>
              </a:defRPr>
            </a:lvl1pPr>
          </a:lstStyle>
          <a:p>
            <a:pPr>
              <a:defRPr/>
            </a:pPr>
            <a:endParaRPr lang="en-US" altLang="zh-CN"/>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Aft>
                <a:spcPct val="0"/>
              </a:spcAft>
              <a:buClrTx/>
              <a:defRPr sz="1200" b="0">
                <a:effectLst/>
                <a:ea typeface="宋体" pitchFamily="2" charset="-122"/>
              </a:defRPr>
            </a:lvl1pPr>
          </a:lstStyle>
          <a:p>
            <a:pPr>
              <a:defRPr/>
            </a:pPr>
            <a:endParaRPr lang="en-US" altLang="zh-CN"/>
          </a:p>
        </p:txBody>
      </p:sp>
      <p:sp>
        <p:nvSpPr>
          <p:cNvPr id="706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spcAft>
                <a:spcPct val="0"/>
              </a:spcAft>
              <a:buClrTx/>
              <a:defRPr sz="1200" b="0">
                <a:effectLst/>
                <a:ea typeface="宋体" pitchFamily="2" charset="-122"/>
              </a:defRPr>
            </a:lvl1pPr>
          </a:lstStyle>
          <a:p>
            <a:pPr>
              <a:defRPr/>
            </a:pPr>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Aft>
                <a:spcPct val="0"/>
              </a:spcAft>
              <a:buClrTx/>
              <a:defRPr sz="1200" b="0">
                <a:effectLst/>
                <a:ea typeface="宋体" pitchFamily="2" charset="-122"/>
              </a:defRPr>
            </a:lvl1pPr>
          </a:lstStyle>
          <a:p>
            <a:pPr>
              <a:defRPr/>
            </a:pPr>
            <a:fld id="{FDABE68A-34E0-497D-8314-F8581D1A985C}" type="slidenum">
              <a:rPr lang="en-US" altLang="zh-CN"/>
              <a:pPr>
                <a:defRPr/>
              </a:pPr>
              <a:t>‹#›</a:t>
            </a:fld>
            <a:endParaRPr lang="en-US" altLang="zh-CN"/>
          </a:p>
        </p:txBody>
      </p:sp>
    </p:spTree>
    <p:extLst>
      <p:ext uri="{BB962C8B-B14F-4D97-AF65-F5344CB8AC3E}">
        <p14:creationId xmlns:p14="http://schemas.microsoft.com/office/powerpoint/2010/main" val="21435714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0" y="0"/>
            <a:ext cx="9144000" cy="1828800"/>
          </a:xfrm>
          <a:prstGeom prst="rect">
            <a:avLst/>
          </a:prstGeom>
          <a:gradFill rotWithShape="1">
            <a:gsLst>
              <a:gs pos="0">
                <a:schemeClr val="accent1"/>
              </a:gs>
              <a:gs pos="100000">
                <a:schemeClr val="accent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5" name="Group 3"/>
          <p:cNvGrpSpPr>
            <a:grpSpLocks/>
          </p:cNvGrpSpPr>
          <p:nvPr/>
        </p:nvGrpSpPr>
        <p:grpSpPr bwMode="auto">
          <a:xfrm>
            <a:off x="152400" y="381000"/>
            <a:ext cx="6838950" cy="3365500"/>
            <a:chOff x="664" y="1951"/>
            <a:chExt cx="4308" cy="2120"/>
          </a:xfrm>
        </p:grpSpPr>
        <p:sp>
          <p:nvSpPr>
            <p:cNvPr id="6" name="Freeform 4"/>
            <p:cNvSpPr>
              <a:spLocks/>
            </p:cNvSpPr>
            <p:nvPr/>
          </p:nvSpPr>
          <p:spPr bwMode="invGray">
            <a:xfrm>
              <a:off x="743" y="2045"/>
              <a:ext cx="1267" cy="1938"/>
            </a:xfrm>
            <a:custGeom>
              <a:avLst/>
              <a:gdLst>
                <a:gd name="T0" fmla="*/ 116 w 1692"/>
                <a:gd name="T1" fmla="*/ 258 h 2586"/>
                <a:gd name="T2" fmla="*/ 320 w 1692"/>
                <a:gd name="T3" fmla="*/ 210 h 2586"/>
                <a:gd name="T4" fmla="*/ 434 w 1692"/>
                <a:gd name="T5" fmla="*/ 240 h 2586"/>
                <a:gd name="T6" fmla="*/ 416 w 1692"/>
                <a:gd name="T7" fmla="*/ 444 h 2586"/>
                <a:gd name="T8" fmla="*/ 272 w 1692"/>
                <a:gd name="T9" fmla="*/ 582 h 2586"/>
                <a:gd name="T10" fmla="*/ 218 w 1692"/>
                <a:gd name="T11" fmla="*/ 714 h 2586"/>
                <a:gd name="T12" fmla="*/ 284 w 1692"/>
                <a:gd name="T13" fmla="*/ 964 h 2586"/>
                <a:gd name="T14" fmla="*/ 316 w 1692"/>
                <a:gd name="T15" fmla="*/ 960 h 2586"/>
                <a:gd name="T16" fmla="*/ 328 w 1692"/>
                <a:gd name="T17" fmla="*/ 906 h 2586"/>
                <a:gd name="T18" fmla="*/ 478 w 1692"/>
                <a:gd name="T19" fmla="*/ 1154 h 2586"/>
                <a:gd name="T20" fmla="*/ 650 w 1692"/>
                <a:gd name="T21" fmla="*/ 1200 h 2586"/>
                <a:gd name="T22" fmla="*/ 794 w 1692"/>
                <a:gd name="T23" fmla="*/ 1350 h 2586"/>
                <a:gd name="T24" fmla="*/ 854 w 1692"/>
                <a:gd name="T25" fmla="*/ 1422 h 2586"/>
                <a:gd name="T26" fmla="*/ 770 w 1692"/>
                <a:gd name="T27" fmla="*/ 1608 h 2586"/>
                <a:gd name="T28" fmla="*/ 916 w 1692"/>
                <a:gd name="T29" fmla="*/ 1782 h 2586"/>
                <a:gd name="T30" fmla="*/ 1034 w 1692"/>
                <a:gd name="T31" fmla="*/ 2022 h 2586"/>
                <a:gd name="T32" fmla="*/ 1094 w 1692"/>
                <a:gd name="T33" fmla="*/ 2310 h 2586"/>
                <a:gd name="T34" fmla="*/ 1194 w 1692"/>
                <a:gd name="T35" fmla="*/ 2540 h 2586"/>
                <a:gd name="T36" fmla="*/ 1280 w 1692"/>
                <a:gd name="T37" fmla="*/ 2520 h 2586"/>
                <a:gd name="T38" fmla="*/ 1244 w 1692"/>
                <a:gd name="T39" fmla="*/ 2394 h 2586"/>
                <a:gd name="T40" fmla="*/ 1288 w 1692"/>
                <a:gd name="T41" fmla="*/ 2306 h 2586"/>
                <a:gd name="T42" fmla="*/ 1368 w 1692"/>
                <a:gd name="T43" fmla="*/ 2228 h 2586"/>
                <a:gd name="T44" fmla="*/ 1448 w 1692"/>
                <a:gd name="T45" fmla="*/ 2076 h 2586"/>
                <a:gd name="T46" fmla="*/ 1568 w 1692"/>
                <a:gd name="T47" fmla="*/ 1950 h 2586"/>
                <a:gd name="T48" fmla="*/ 1622 w 1692"/>
                <a:gd name="T49" fmla="*/ 1746 h 2586"/>
                <a:gd name="T50" fmla="*/ 1552 w 1692"/>
                <a:gd name="T51" fmla="*/ 1538 h 2586"/>
                <a:gd name="T52" fmla="*/ 1376 w 1692"/>
                <a:gd name="T53" fmla="*/ 1410 h 2586"/>
                <a:gd name="T54" fmla="*/ 1104 w 1692"/>
                <a:gd name="T55" fmla="*/ 1280 h 2586"/>
                <a:gd name="T56" fmla="*/ 974 w 1692"/>
                <a:gd name="T57" fmla="*/ 1260 h 2586"/>
                <a:gd name="T58" fmla="*/ 904 w 1692"/>
                <a:gd name="T59" fmla="*/ 1268 h 2586"/>
                <a:gd name="T60" fmla="*/ 794 w 1692"/>
                <a:gd name="T61" fmla="*/ 1308 h 2586"/>
                <a:gd name="T62" fmla="*/ 758 w 1692"/>
                <a:gd name="T63" fmla="*/ 1174 h 2586"/>
                <a:gd name="T64" fmla="*/ 736 w 1692"/>
                <a:gd name="T65" fmla="*/ 1062 h 2586"/>
                <a:gd name="T66" fmla="*/ 632 w 1692"/>
                <a:gd name="T67" fmla="*/ 1104 h 2586"/>
                <a:gd name="T68" fmla="*/ 568 w 1692"/>
                <a:gd name="T69" fmla="*/ 950 h 2586"/>
                <a:gd name="T70" fmla="*/ 740 w 1692"/>
                <a:gd name="T71" fmla="*/ 912 h 2586"/>
                <a:gd name="T72" fmla="*/ 842 w 1692"/>
                <a:gd name="T73" fmla="*/ 906 h 2586"/>
                <a:gd name="T74" fmla="*/ 896 w 1692"/>
                <a:gd name="T75" fmla="*/ 900 h 2586"/>
                <a:gd name="T76" fmla="*/ 1058 w 1692"/>
                <a:gd name="T77" fmla="*/ 750 h 2586"/>
                <a:gd name="T78" fmla="*/ 1184 w 1692"/>
                <a:gd name="T79" fmla="*/ 678 h 2586"/>
                <a:gd name="T80" fmla="*/ 1278 w 1692"/>
                <a:gd name="T81" fmla="*/ 636 h 2586"/>
                <a:gd name="T82" fmla="*/ 1340 w 1692"/>
                <a:gd name="T83" fmla="*/ 538 h 2586"/>
                <a:gd name="T84" fmla="*/ 1288 w 1692"/>
                <a:gd name="T85" fmla="*/ 512 h 2586"/>
                <a:gd name="T86" fmla="*/ 1526 w 1692"/>
                <a:gd name="T87" fmla="*/ 456 h 2586"/>
                <a:gd name="T88" fmla="*/ 1406 w 1692"/>
                <a:gd name="T89" fmla="*/ 342 h 2586"/>
                <a:gd name="T90" fmla="*/ 1328 w 1692"/>
                <a:gd name="T91" fmla="*/ 264 h 2586"/>
                <a:gd name="T92" fmla="*/ 1222 w 1692"/>
                <a:gd name="T93" fmla="*/ 364 h 2586"/>
                <a:gd name="T94" fmla="*/ 1110 w 1692"/>
                <a:gd name="T95" fmla="*/ 444 h 2586"/>
                <a:gd name="T96" fmla="*/ 1022 w 1692"/>
                <a:gd name="T97" fmla="*/ 304 h 2586"/>
                <a:gd name="T98" fmla="*/ 1212 w 1692"/>
                <a:gd name="T99" fmla="*/ 240 h 2586"/>
                <a:gd name="T100" fmla="*/ 1266 w 1692"/>
                <a:gd name="T101" fmla="*/ 198 h 2586"/>
                <a:gd name="T102" fmla="*/ 1328 w 1692"/>
                <a:gd name="T103" fmla="*/ 172 h 2586"/>
                <a:gd name="T104" fmla="*/ 1286 w 1692"/>
                <a:gd name="T105" fmla="*/ 144 h 2586"/>
                <a:gd name="T106" fmla="*/ 1262 w 1692"/>
                <a:gd name="T107" fmla="*/ 120 h 2586"/>
                <a:gd name="T108" fmla="*/ 1202 w 1692"/>
                <a:gd name="T109" fmla="*/ 102 h 2586"/>
                <a:gd name="T110" fmla="*/ 1106 w 1692"/>
                <a:gd name="T111" fmla="*/ 136 h 2586"/>
                <a:gd name="T112" fmla="*/ 950 w 1692"/>
                <a:gd name="T113" fmla="*/ 120 h 2586"/>
                <a:gd name="T114" fmla="*/ 550 w 1692"/>
                <a:gd name="T115" fmla="*/ 0 h 2586"/>
                <a:gd name="T116" fmla="*/ 344 w 1692"/>
                <a:gd name="T117" fmla="*/ 32 h 2586"/>
                <a:gd name="T118" fmla="*/ 290 w 1692"/>
                <a:gd name="T119" fmla="*/ 102 h 2586"/>
                <a:gd name="T120" fmla="*/ 128 w 1692"/>
                <a:gd name="T121" fmla="*/ 174 h 2586"/>
                <a:gd name="T122" fmla="*/ 128 w 1692"/>
                <a:gd name="T123" fmla="*/ 216 h 2586"/>
                <a:gd name="T124" fmla="*/ 2 w 1692"/>
                <a:gd name="T125" fmla="*/ 252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 name="Freeform 5"/>
            <p:cNvSpPr>
              <a:spLocks/>
            </p:cNvSpPr>
            <p:nvPr/>
          </p:nvSpPr>
          <p:spPr bwMode="invGray">
            <a:xfrm>
              <a:off x="703" y="2230"/>
              <a:ext cx="34" cy="28"/>
            </a:xfrm>
            <a:custGeom>
              <a:avLst/>
              <a:gdLst>
                <a:gd name="T0" fmla="*/ 16 w 46"/>
                <a:gd name="T1" fmla="*/ 4 h 38"/>
                <a:gd name="T2" fmla="*/ 0 w 46"/>
                <a:gd name="T3" fmla="*/ 22 h 38"/>
                <a:gd name="T4" fmla="*/ 22 w 46"/>
                <a:gd name="T5" fmla="*/ 38 h 38"/>
                <a:gd name="T6" fmla="*/ 46 w 46"/>
                <a:gd name="T7" fmla="*/ 26 h 38"/>
                <a:gd name="T8" fmla="*/ 30 w 46"/>
                <a:gd name="T9" fmla="*/ 0 h 38"/>
                <a:gd name="T10" fmla="*/ 16 w 46"/>
                <a:gd name="T11" fmla="*/ 4 h 38"/>
              </a:gdLst>
              <a:ahLst/>
              <a:cxnLst>
                <a:cxn ang="0">
                  <a:pos x="T0" y="T1"/>
                </a:cxn>
                <a:cxn ang="0">
                  <a:pos x="T2" y="T3"/>
                </a:cxn>
                <a:cxn ang="0">
                  <a:pos x="T4" y="T5"/>
                </a:cxn>
                <a:cxn ang="0">
                  <a:pos x="T6" y="T7"/>
                </a:cxn>
                <a:cxn ang="0">
                  <a:pos x="T8" y="T9"/>
                </a:cxn>
                <a:cxn ang="0">
                  <a:pos x="T10" y="T11"/>
                </a:cxn>
              </a:cxnLst>
              <a:rect l="0" t="0" r="r" b="b"/>
              <a:pathLst>
                <a:path w="46" h="38">
                  <a:moveTo>
                    <a:pt x="16" y="4"/>
                  </a:moveTo>
                  <a:lnTo>
                    <a:pt x="0" y="22"/>
                  </a:lnTo>
                  <a:lnTo>
                    <a:pt x="22" y="38"/>
                  </a:lnTo>
                  <a:lnTo>
                    <a:pt x="46" y="26"/>
                  </a:lnTo>
                  <a:lnTo>
                    <a:pt x="30" y="0"/>
                  </a:lnTo>
                  <a:lnTo>
                    <a:pt x="16" y="4"/>
                  </a:ln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 name="Freeform 6"/>
            <p:cNvSpPr>
              <a:spLocks/>
            </p:cNvSpPr>
            <p:nvPr/>
          </p:nvSpPr>
          <p:spPr bwMode="invGray">
            <a:xfrm>
              <a:off x="1010" y="2353"/>
              <a:ext cx="39" cy="32"/>
            </a:xfrm>
            <a:custGeom>
              <a:avLst/>
              <a:gdLst>
                <a:gd name="T0" fmla="*/ 12 w 52"/>
                <a:gd name="T1" fmla="*/ 0 h 44"/>
                <a:gd name="T2" fmla="*/ 26 w 52"/>
                <a:gd name="T3" fmla="*/ 44 h 44"/>
                <a:gd name="T4" fmla="*/ 42 w 52"/>
                <a:gd name="T5" fmla="*/ 42 h 44"/>
                <a:gd name="T6" fmla="*/ 38 w 52"/>
                <a:gd name="T7" fmla="*/ 16 h 44"/>
                <a:gd name="T8" fmla="*/ 26 w 52"/>
                <a:gd name="T9" fmla="*/ 2 h 44"/>
                <a:gd name="T10" fmla="*/ 12 w 52"/>
                <a:gd name="T11" fmla="*/ 0 h 44"/>
              </a:gdLst>
              <a:ahLst/>
              <a:cxnLst>
                <a:cxn ang="0">
                  <a:pos x="T0" y="T1"/>
                </a:cxn>
                <a:cxn ang="0">
                  <a:pos x="T2" y="T3"/>
                </a:cxn>
                <a:cxn ang="0">
                  <a:pos x="T4" y="T5"/>
                </a:cxn>
                <a:cxn ang="0">
                  <a:pos x="T6" y="T7"/>
                </a:cxn>
                <a:cxn ang="0">
                  <a:pos x="T8" y="T9"/>
                </a:cxn>
                <a:cxn ang="0">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 name="Freeform 7"/>
            <p:cNvSpPr>
              <a:spLocks/>
            </p:cNvSpPr>
            <p:nvPr/>
          </p:nvSpPr>
          <p:spPr bwMode="invGray">
            <a:xfrm>
              <a:off x="1792" y="2409"/>
              <a:ext cx="98" cy="74"/>
            </a:xfrm>
            <a:custGeom>
              <a:avLst/>
              <a:gdLst>
                <a:gd name="T0" fmla="*/ 97 w 131"/>
                <a:gd name="T1" fmla="*/ 0 h 98"/>
                <a:gd name="T2" fmla="*/ 79 w 131"/>
                <a:gd name="T3" fmla="*/ 8 h 98"/>
                <a:gd name="T4" fmla="*/ 53 w 131"/>
                <a:gd name="T5" fmla="*/ 24 h 98"/>
                <a:gd name="T6" fmla="*/ 39 w 131"/>
                <a:gd name="T7" fmla="*/ 40 h 98"/>
                <a:gd name="T8" fmla="*/ 21 w 131"/>
                <a:gd name="T9" fmla="*/ 52 h 98"/>
                <a:gd name="T10" fmla="*/ 63 w 131"/>
                <a:gd name="T11" fmla="*/ 82 h 98"/>
                <a:gd name="T12" fmla="*/ 79 w 131"/>
                <a:gd name="T13" fmla="*/ 94 h 98"/>
                <a:gd name="T14" fmla="*/ 85 w 131"/>
                <a:gd name="T15" fmla="*/ 92 h 98"/>
                <a:gd name="T16" fmla="*/ 89 w 131"/>
                <a:gd name="T17" fmla="*/ 86 h 98"/>
                <a:gd name="T18" fmla="*/ 97 w 131"/>
                <a:gd name="T19" fmla="*/ 98 h 98"/>
                <a:gd name="T20" fmla="*/ 123 w 131"/>
                <a:gd name="T21" fmla="*/ 86 h 98"/>
                <a:gd name="T22" fmla="*/ 129 w 131"/>
                <a:gd name="T23" fmla="*/ 74 h 98"/>
                <a:gd name="T24" fmla="*/ 101 w 131"/>
                <a:gd name="T25" fmla="*/ 40 h 98"/>
                <a:gd name="T26" fmla="*/ 115 w 131"/>
                <a:gd name="T27" fmla="*/ 24 h 98"/>
                <a:gd name="T28" fmla="*/ 111 w 131"/>
                <a:gd name="T29" fmla="*/ 4 h 98"/>
                <a:gd name="T30" fmla="*/ 97 w 131"/>
                <a:gd name="T3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 name="Freeform 8"/>
            <p:cNvSpPr>
              <a:spLocks/>
            </p:cNvSpPr>
            <p:nvPr/>
          </p:nvSpPr>
          <p:spPr bwMode="invGray">
            <a:xfrm>
              <a:off x="1318" y="2793"/>
              <a:ext cx="158" cy="84"/>
            </a:xfrm>
            <a:custGeom>
              <a:avLst/>
              <a:gdLst>
                <a:gd name="T0" fmla="*/ 47 w 212"/>
                <a:gd name="T1" fmla="*/ 12 h 112"/>
                <a:gd name="T2" fmla="*/ 17 w 212"/>
                <a:gd name="T3" fmla="*/ 12 h 112"/>
                <a:gd name="T4" fmla="*/ 5 w 212"/>
                <a:gd name="T5" fmla="*/ 16 h 112"/>
                <a:gd name="T6" fmla="*/ 25 w 212"/>
                <a:gd name="T7" fmla="*/ 52 h 112"/>
                <a:gd name="T8" fmla="*/ 51 w 212"/>
                <a:gd name="T9" fmla="*/ 44 h 112"/>
                <a:gd name="T10" fmla="*/ 93 w 212"/>
                <a:gd name="T11" fmla="*/ 54 h 112"/>
                <a:gd name="T12" fmla="*/ 111 w 212"/>
                <a:gd name="T13" fmla="*/ 60 h 112"/>
                <a:gd name="T14" fmla="*/ 133 w 212"/>
                <a:gd name="T15" fmla="*/ 88 h 112"/>
                <a:gd name="T16" fmla="*/ 141 w 212"/>
                <a:gd name="T17" fmla="*/ 112 h 112"/>
                <a:gd name="T18" fmla="*/ 157 w 212"/>
                <a:gd name="T19" fmla="*/ 100 h 112"/>
                <a:gd name="T20" fmla="*/ 169 w 212"/>
                <a:gd name="T21" fmla="*/ 96 h 112"/>
                <a:gd name="T22" fmla="*/ 187 w 212"/>
                <a:gd name="T23" fmla="*/ 102 h 112"/>
                <a:gd name="T24" fmla="*/ 195 w 212"/>
                <a:gd name="T25" fmla="*/ 80 h 112"/>
                <a:gd name="T26" fmla="*/ 153 w 212"/>
                <a:gd name="T27" fmla="*/ 54 h 112"/>
                <a:gd name="T28" fmla="*/ 105 w 212"/>
                <a:gd name="T29" fmla="*/ 20 h 112"/>
                <a:gd name="T30" fmla="*/ 53 w 212"/>
                <a:gd name="T31" fmla="*/ 26 h 112"/>
                <a:gd name="T32" fmla="*/ 47 w 212"/>
                <a:gd name="T33" fmla="*/ 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1" name="Freeform 9"/>
            <p:cNvSpPr>
              <a:spLocks/>
            </p:cNvSpPr>
            <p:nvPr/>
          </p:nvSpPr>
          <p:spPr bwMode="invGray">
            <a:xfrm>
              <a:off x="1448" y="2857"/>
              <a:ext cx="99" cy="41"/>
            </a:xfrm>
            <a:custGeom>
              <a:avLst/>
              <a:gdLst>
                <a:gd name="T0" fmla="*/ 57 w 133"/>
                <a:gd name="T1" fmla="*/ 0 h 54"/>
                <a:gd name="T2" fmla="*/ 43 w 133"/>
                <a:gd name="T3" fmla="*/ 6 h 54"/>
                <a:gd name="T4" fmla="*/ 31 w 133"/>
                <a:gd name="T5" fmla="*/ 30 h 54"/>
                <a:gd name="T6" fmla="*/ 15 w 133"/>
                <a:gd name="T7" fmla="*/ 34 h 54"/>
                <a:gd name="T8" fmla="*/ 3 w 133"/>
                <a:gd name="T9" fmla="*/ 42 h 54"/>
                <a:gd name="T10" fmla="*/ 13 w 133"/>
                <a:gd name="T11" fmla="*/ 54 h 54"/>
                <a:gd name="T12" fmla="*/ 133 w 133"/>
                <a:gd name="T13" fmla="*/ 34 h 54"/>
                <a:gd name="T14" fmla="*/ 123 w 133"/>
                <a:gd name="T15" fmla="*/ 16 h 54"/>
                <a:gd name="T16" fmla="*/ 105 w 133"/>
                <a:gd name="T17" fmla="*/ 8 h 54"/>
                <a:gd name="T18" fmla="*/ 101 w 133"/>
                <a:gd name="T19" fmla="*/ 24 h 54"/>
                <a:gd name="T20" fmla="*/ 89 w 133"/>
                <a:gd name="T21" fmla="*/ 18 h 54"/>
                <a:gd name="T22" fmla="*/ 67 w 133"/>
                <a:gd name="T23" fmla="*/ 14 h 54"/>
                <a:gd name="T24" fmla="*/ 57 w 13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2" name="Freeform 10"/>
            <p:cNvSpPr>
              <a:spLocks/>
            </p:cNvSpPr>
            <p:nvPr/>
          </p:nvSpPr>
          <p:spPr bwMode="invGray">
            <a:xfrm>
              <a:off x="1553" y="288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3" name="Freeform 11"/>
            <p:cNvSpPr>
              <a:spLocks/>
            </p:cNvSpPr>
            <p:nvPr/>
          </p:nvSpPr>
          <p:spPr bwMode="invGray">
            <a:xfrm>
              <a:off x="1609" y="2886"/>
              <a:ext cx="12" cy="25"/>
            </a:xfrm>
            <a:custGeom>
              <a:avLst/>
              <a:gdLst>
                <a:gd name="T0" fmla="*/ 14 w 16"/>
                <a:gd name="T1" fmla="*/ 0 h 34"/>
                <a:gd name="T2" fmla="*/ 0 w 16"/>
                <a:gd name="T3" fmla="*/ 14 h 34"/>
                <a:gd name="T4" fmla="*/ 16 w 16"/>
                <a:gd name="T5" fmla="*/ 34 h 34"/>
                <a:gd name="T6" fmla="*/ 12 w 16"/>
                <a:gd name="T7" fmla="*/ 18 h 34"/>
                <a:gd name="T8" fmla="*/ 16 w 16"/>
                <a:gd name="T9" fmla="*/ 6 h 34"/>
                <a:gd name="T10" fmla="*/ 14 w 16"/>
                <a:gd name="T11" fmla="*/ 0 h 34"/>
              </a:gdLst>
              <a:ahLst/>
              <a:cxnLst>
                <a:cxn ang="0">
                  <a:pos x="T0" y="T1"/>
                </a:cxn>
                <a:cxn ang="0">
                  <a:pos x="T2" y="T3"/>
                </a:cxn>
                <a:cxn ang="0">
                  <a:pos x="T4" y="T5"/>
                </a:cxn>
                <a:cxn ang="0">
                  <a:pos x="T6" y="T7"/>
                </a:cxn>
                <a:cxn ang="0">
                  <a:pos x="T8" y="T9"/>
                </a:cxn>
                <a:cxn ang="0">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4" name="Freeform 12"/>
            <p:cNvSpPr>
              <a:spLocks/>
            </p:cNvSpPr>
            <p:nvPr/>
          </p:nvSpPr>
          <p:spPr bwMode="invGray">
            <a:xfrm>
              <a:off x="1426" y="2040"/>
              <a:ext cx="180" cy="88"/>
            </a:xfrm>
            <a:custGeom>
              <a:avLst/>
              <a:gdLst>
                <a:gd name="T0" fmla="*/ 64 w 240"/>
                <a:gd name="T1" fmla="*/ 1 h 117"/>
                <a:gd name="T2" fmla="*/ 24 w 240"/>
                <a:gd name="T3" fmla="*/ 31 h 117"/>
                <a:gd name="T4" fmla="*/ 6 w 240"/>
                <a:gd name="T5" fmla="*/ 37 h 117"/>
                <a:gd name="T6" fmla="*/ 0 w 240"/>
                <a:gd name="T7" fmla="*/ 39 h 117"/>
                <a:gd name="T8" fmla="*/ 26 w 240"/>
                <a:gd name="T9" fmla="*/ 59 h 117"/>
                <a:gd name="T10" fmla="*/ 38 w 240"/>
                <a:gd name="T11" fmla="*/ 63 h 117"/>
                <a:gd name="T12" fmla="*/ 68 w 240"/>
                <a:gd name="T13" fmla="*/ 47 h 117"/>
                <a:gd name="T14" fmla="*/ 80 w 240"/>
                <a:gd name="T15" fmla="*/ 43 h 117"/>
                <a:gd name="T16" fmla="*/ 82 w 240"/>
                <a:gd name="T17" fmla="*/ 55 h 117"/>
                <a:gd name="T18" fmla="*/ 64 w 240"/>
                <a:gd name="T19" fmla="*/ 61 h 117"/>
                <a:gd name="T20" fmla="*/ 72 w 240"/>
                <a:gd name="T21" fmla="*/ 73 h 117"/>
                <a:gd name="T22" fmla="*/ 40 w 240"/>
                <a:gd name="T23" fmla="*/ 87 h 117"/>
                <a:gd name="T24" fmla="*/ 70 w 240"/>
                <a:gd name="T25" fmla="*/ 109 h 117"/>
                <a:gd name="T26" fmla="*/ 82 w 240"/>
                <a:gd name="T27" fmla="*/ 113 h 117"/>
                <a:gd name="T28" fmla="*/ 118 w 240"/>
                <a:gd name="T29" fmla="*/ 103 h 117"/>
                <a:gd name="T30" fmla="*/ 150 w 240"/>
                <a:gd name="T31" fmla="*/ 105 h 117"/>
                <a:gd name="T32" fmla="*/ 168 w 240"/>
                <a:gd name="T33" fmla="*/ 117 h 117"/>
                <a:gd name="T34" fmla="*/ 204 w 240"/>
                <a:gd name="T35" fmla="*/ 109 h 117"/>
                <a:gd name="T36" fmla="*/ 224 w 240"/>
                <a:gd name="T37" fmla="*/ 103 h 117"/>
                <a:gd name="T38" fmla="*/ 222 w 240"/>
                <a:gd name="T39" fmla="*/ 77 h 117"/>
                <a:gd name="T40" fmla="*/ 234 w 240"/>
                <a:gd name="T41" fmla="*/ 69 h 117"/>
                <a:gd name="T42" fmla="*/ 238 w 240"/>
                <a:gd name="T43" fmla="*/ 47 h 117"/>
                <a:gd name="T44" fmla="*/ 210 w 240"/>
                <a:gd name="T45" fmla="*/ 57 h 117"/>
                <a:gd name="T46" fmla="*/ 200 w 240"/>
                <a:gd name="T47" fmla="*/ 43 h 117"/>
                <a:gd name="T48" fmla="*/ 172 w 240"/>
                <a:gd name="T49" fmla="*/ 45 h 117"/>
                <a:gd name="T50" fmla="*/ 134 w 240"/>
                <a:gd name="T51" fmla="*/ 9 h 117"/>
                <a:gd name="T52" fmla="*/ 94 w 240"/>
                <a:gd name="T53" fmla="*/ 11 h 117"/>
                <a:gd name="T54" fmla="*/ 82 w 240"/>
                <a:gd name="T55" fmla="*/ 1 h 117"/>
                <a:gd name="T56" fmla="*/ 64 w 240"/>
                <a:gd name="T57" fmla="*/ 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5" name="Freeform 13"/>
            <p:cNvSpPr>
              <a:spLocks/>
            </p:cNvSpPr>
            <p:nvPr/>
          </p:nvSpPr>
          <p:spPr bwMode="invGray">
            <a:xfrm>
              <a:off x="1506" y="1999"/>
              <a:ext cx="146" cy="60"/>
            </a:xfrm>
            <a:custGeom>
              <a:avLst/>
              <a:gdLst>
                <a:gd name="T0" fmla="*/ 97 w 194"/>
                <a:gd name="T1" fmla="*/ 10 h 80"/>
                <a:gd name="T2" fmla="*/ 13 w 194"/>
                <a:gd name="T3" fmla="*/ 24 h 80"/>
                <a:gd name="T4" fmla="*/ 9 w 194"/>
                <a:gd name="T5" fmla="*/ 34 h 80"/>
                <a:gd name="T6" fmla="*/ 57 w 194"/>
                <a:gd name="T7" fmla="*/ 52 h 80"/>
                <a:gd name="T8" fmla="*/ 135 w 194"/>
                <a:gd name="T9" fmla="*/ 74 h 80"/>
                <a:gd name="T10" fmla="*/ 175 w 194"/>
                <a:gd name="T11" fmla="*/ 68 h 80"/>
                <a:gd name="T12" fmla="*/ 187 w 194"/>
                <a:gd name="T13" fmla="*/ 64 h 80"/>
                <a:gd name="T14" fmla="*/ 175 w 194"/>
                <a:gd name="T15" fmla="*/ 44 h 80"/>
                <a:gd name="T16" fmla="*/ 163 w 194"/>
                <a:gd name="T17" fmla="*/ 36 h 80"/>
                <a:gd name="T18" fmla="*/ 129 w 194"/>
                <a:gd name="T19" fmla="*/ 26 h 80"/>
                <a:gd name="T20" fmla="*/ 97 w 194"/>
                <a:gd name="T21" fmla="*/ 1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6" name="Freeform 14"/>
            <p:cNvSpPr>
              <a:spLocks/>
            </p:cNvSpPr>
            <p:nvPr/>
          </p:nvSpPr>
          <p:spPr bwMode="invGray">
            <a:xfrm>
              <a:off x="1711" y="2069"/>
              <a:ext cx="233" cy="190"/>
            </a:xfrm>
            <a:custGeom>
              <a:avLst/>
              <a:gdLst>
                <a:gd name="T0" fmla="*/ 67 w 310"/>
                <a:gd name="T1" fmla="*/ 9 h 254"/>
                <a:gd name="T2" fmla="*/ 51 w 310"/>
                <a:gd name="T3" fmla="*/ 23 h 254"/>
                <a:gd name="T4" fmla="*/ 21 w 310"/>
                <a:gd name="T5" fmla="*/ 39 h 254"/>
                <a:gd name="T6" fmla="*/ 53 w 310"/>
                <a:gd name="T7" fmla="*/ 77 h 254"/>
                <a:gd name="T8" fmla="*/ 79 w 310"/>
                <a:gd name="T9" fmla="*/ 85 h 254"/>
                <a:gd name="T10" fmla="*/ 103 w 310"/>
                <a:gd name="T11" fmla="*/ 99 h 254"/>
                <a:gd name="T12" fmla="*/ 127 w 310"/>
                <a:gd name="T13" fmla="*/ 85 h 254"/>
                <a:gd name="T14" fmla="*/ 143 w 310"/>
                <a:gd name="T15" fmla="*/ 101 h 254"/>
                <a:gd name="T16" fmla="*/ 149 w 310"/>
                <a:gd name="T17" fmla="*/ 127 h 254"/>
                <a:gd name="T18" fmla="*/ 115 w 310"/>
                <a:gd name="T19" fmla="*/ 151 h 254"/>
                <a:gd name="T20" fmla="*/ 89 w 310"/>
                <a:gd name="T21" fmla="*/ 173 h 254"/>
                <a:gd name="T22" fmla="*/ 69 w 310"/>
                <a:gd name="T23" fmla="*/ 169 h 254"/>
                <a:gd name="T24" fmla="*/ 57 w 310"/>
                <a:gd name="T25" fmla="*/ 165 h 254"/>
                <a:gd name="T26" fmla="*/ 43 w 310"/>
                <a:gd name="T27" fmla="*/ 187 h 254"/>
                <a:gd name="T28" fmla="*/ 39 w 310"/>
                <a:gd name="T29" fmla="*/ 199 h 254"/>
                <a:gd name="T30" fmla="*/ 73 w 310"/>
                <a:gd name="T31" fmla="*/ 205 h 254"/>
                <a:gd name="T32" fmla="*/ 95 w 310"/>
                <a:gd name="T33" fmla="*/ 203 h 254"/>
                <a:gd name="T34" fmla="*/ 115 w 310"/>
                <a:gd name="T35" fmla="*/ 231 h 254"/>
                <a:gd name="T36" fmla="*/ 127 w 310"/>
                <a:gd name="T37" fmla="*/ 235 h 254"/>
                <a:gd name="T38" fmla="*/ 139 w 310"/>
                <a:gd name="T39" fmla="*/ 239 h 254"/>
                <a:gd name="T40" fmla="*/ 155 w 310"/>
                <a:gd name="T41" fmla="*/ 251 h 254"/>
                <a:gd name="T42" fmla="*/ 181 w 310"/>
                <a:gd name="T43" fmla="*/ 237 h 254"/>
                <a:gd name="T44" fmla="*/ 203 w 310"/>
                <a:gd name="T45" fmla="*/ 235 h 254"/>
                <a:gd name="T46" fmla="*/ 229 w 310"/>
                <a:gd name="T47" fmla="*/ 213 h 254"/>
                <a:gd name="T48" fmla="*/ 225 w 310"/>
                <a:gd name="T49" fmla="*/ 185 h 254"/>
                <a:gd name="T50" fmla="*/ 217 w 310"/>
                <a:gd name="T51" fmla="*/ 173 h 254"/>
                <a:gd name="T52" fmla="*/ 233 w 310"/>
                <a:gd name="T53" fmla="*/ 167 h 254"/>
                <a:gd name="T54" fmla="*/ 245 w 310"/>
                <a:gd name="T55" fmla="*/ 183 h 254"/>
                <a:gd name="T56" fmla="*/ 247 w 310"/>
                <a:gd name="T57" fmla="*/ 197 h 254"/>
                <a:gd name="T58" fmla="*/ 261 w 310"/>
                <a:gd name="T59" fmla="*/ 193 h 254"/>
                <a:gd name="T60" fmla="*/ 303 w 310"/>
                <a:gd name="T61" fmla="*/ 169 h 254"/>
                <a:gd name="T62" fmla="*/ 293 w 310"/>
                <a:gd name="T63" fmla="*/ 147 h 254"/>
                <a:gd name="T64" fmla="*/ 259 w 310"/>
                <a:gd name="T65" fmla="*/ 123 h 254"/>
                <a:gd name="T66" fmla="*/ 265 w 310"/>
                <a:gd name="T67" fmla="*/ 107 h 254"/>
                <a:gd name="T68" fmla="*/ 277 w 310"/>
                <a:gd name="T69" fmla="*/ 103 h 254"/>
                <a:gd name="T70" fmla="*/ 253 w 310"/>
                <a:gd name="T71" fmla="*/ 63 h 254"/>
                <a:gd name="T72" fmla="*/ 233 w 310"/>
                <a:gd name="T73" fmla="*/ 59 h 254"/>
                <a:gd name="T74" fmla="*/ 221 w 310"/>
                <a:gd name="T75" fmla="*/ 55 h 254"/>
                <a:gd name="T76" fmla="*/ 201 w 310"/>
                <a:gd name="T77" fmla="*/ 33 h 254"/>
                <a:gd name="T78" fmla="*/ 155 w 310"/>
                <a:gd name="T79" fmla="*/ 45 h 254"/>
                <a:gd name="T80" fmla="*/ 167 w 310"/>
                <a:gd name="T81" fmla="*/ 25 h 254"/>
                <a:gd name="T82" fmla="*/ 139 w 310"/>
                <a:gd name="T83" fmla="*/ 17 h 254"/>
                <a:gd name="T84" fmla="*/ 119 w 310"/>
                <a:gd name="T85" fmla="*/ 19 h 254"/>
                <a:gd name="T86" fmla="*/ 67 w 310"/>
                <a:gd name="T87" fmla="*/ 9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7" name="Freeform 15"/>
            <p:cNvSpPr>
              <a:spLocks/>
            </p:cNvSpPr>
            <p:nvPr/>
          </p:nvSpPr>
          <p:spPr bwMode="invGray">
            <a:xfrm>
              <a:off x="1709" y="1987"/>
              <a:ext cx="44" cy="37"/>
            </a:xfrm>
            <a:custGeom>
              <a:avLst/>
              <a:gdLst>
                <a:gd name="T0" fmla="*/ 26 w 59"/>
                <a:gd name="T1" fmla="*/ 0 h 50"/>
                <a:gd name="T2" fmla="*/ 0 w 59"/>
                <a:gd name="T3" fmla="*/ 10 h 50"/>
                <a:gd name="T4" fmla="*/ 30 w 59"/>
                <a:gd name="T5" fmla="*/ 40 h 50"/>
                <a:gd name="T6" fmla="*/ 48 w 59"/>
                <a:gd name="T7" fmla="*/ 50 h 50"/>
                <a:gd name="T8" fmla="*/ 58 w 59"/>
                <a:gd name="T9" fmla="*/ 28 h 50"/>
                <a:gd name="T10" fmla="*/ 44 w 59"/>
                <a:gd name="T11" fmla="*/ 8 h 50"/>
                <a:gd name="T12" fmla="*/ 26 w 59"/>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8" name="Freeform 16"/>
            <p:cNvSpPr>
              <a:spLocks/>
            </p:cNvSpPr>
            <p:nvPr/>
          </p:nvSpPr>
          <p:spPr bwMode="invGray">
            <a:xfrm>
              <a:off x="1625" y="2057"/>
              <a:ext cx="65" cy="42"/>
            </a:xfrm>
            <a:custGeom>
              <a:avLst/>
              <a:gdLst>
                <a:gd name="T0" fmla="*/ 44 w 86"/>
                <a:gd name="T1" fmla="*/ 7 h 57"/>
                <a:gd name="T2" fmla="*/ 24 w 86"/>
                <a:gd name="T3" fmla="*/ 25 h 57"/>
                <a:gd name="T4" fmla="*/ 4 w 86"/>
                <a:gd name="T5" fmla="*/ 27 h 57"/>
                <a:gd name="T6" fmla="*/ 16 w 86"/>
                <a:gd name="T7" fmla="*/ 57 h 57"/>
                <a:gd name="T8" fmla="*/ 74 w 86"/>
                <a:gd name="T9" fmla="*/ 35 h 57"/>
                <a:gd name="T10" fmla="*/ 86 w 86"/>
                <a:gd name="T11" fmla="*/ 17 h 57"/>
                <a:gd name="T12" fmla="*/ 56 w 86"/>
                <a:gd name="T13" fmla="*/ 7 h 57"/>
                <a:gd name="T14" fmla="*/ 44 w 86"/>
                <a:gd name="T15" fmla="*/ 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9" name="Freeform 17"/>
            <p:cNvSpPr>
              <a:spLocks/>
            </p:cNvSpPr>
            <p:nvPr/>
          </p:nvSpPr>
          <p:spPr bwMode="invGray">
            <a:xfrm>
              <a:off x="1693" y="2065"/>
              <a:ext cx="54" cy="25"/>
            </a:xfrm>
            <a:custGeom>
              <a:avLst/>
              <a:gdLst>
                <a:gd name="T0" fmla="*/ 40 w 73"/>
                <a:gd name="T1" fmla="*/ 0 h 34"/>
                <a:gd name="T2" fmla="*/ 10 w 73"/>
                <a:gd name="T3" fmla="*/ 16 h 34"/>
                <a:gd name="T4" fmla="*/ 24 w 73"/>
                <a:gd name="T5" fmla="*/ 34 h 34"/>
                <a:gd name="T6" fmla="*/ 52 w 73"/>
                <a:gd name="T7" fmla="*/ 28 h 34"/>
                <a:gd name="T8" fmla="*/ 64 w 73"/>
                <a:gd name="T9" fmla="*/ 20 h 34"/>
                <a:gd name="T10" fmla="*/ 40 w 73"/>
                <a:gd name="T11" fmla="*/ 0 h 34"/>
              </a:gdLst>
              <a:ahLst/>
              <a:cxnLst>
                <a:cxn ang="0">
                  <a:pos x="T0" y="T1"/>
                </a:cxn>
                <a:cxn ang="0">
                  <a:pos x="T2" y="T3"/>
                </a:cxn>
                <a:cxn ang="0">
                  <a:pos x="T4" y="T5"/>
                </a:cxn>
                <a:cxn ang="0">
                  <a:pos x="T6" y="T7"/>
                </a:cxn>
                <a:cxn ang="0">
                  <a:pos x="T8" y="T9"/>
                </a:cxn>
                <a:cxn ang="0">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0" name="Freeform 18"/>
            <p:cNvSpPr>
              <a:spLocks/>
            </p:cNvSpPr>
            <p:nvPr/>
          </p:nvSpPr>
          <p:spPr bwMode="invGray">
            <a:xfrm>
              <a:off x="1664" y="2029"/>
              <a:ext cx="64" cy="34"/>
            </a:xfrm>
            <a:custGeom>
              <a:avLst/>
              <a:gdLst>
                <a:gd name="T0" fmla="*/ 58 w 85"/>
                <a:gd name="T1" fmla="*/ 10 h 45"/>
                <a:gd name="T2" fmla="*/ 28 w 85"/>
                <a:gd name="T3" fmla="*/ 4 h 45"/>
                <a:gd name="T4" fmla="*/ 0 w 85"/>
                <a:gd name="T5" fmla="*/ 18 h 45"/>
                <a:gd name="T6" fmla="*/ 40 w 85"/>
                <a:gd name="T7" fmla="*/ 32 h 45"/>
                <a:gd name="T8" fmla="*/ 64 w 85"/>
                <a:gd name="T9" fmla="*/ 40 h 45"/>
                <a:gd name="T10" fmla="*/ 84 w 85"/>
                <a:gd name="T11" fmla="*/ 18 h 45"/>
                <a:gd name="T12" fmla="*/ 82 w 85"/>
                <a:gd name="T13" fmla="*/ 6 h 45"/>
                <a:gd name="T14" fmla="*/ 64 w 85"/>
                <a:gd name="T15" fmla="*/ 0 h 45"/>
                <a:gd name="T16" fmla="*/ 58 w 85"/>
                <a:gd name="T17" fmla="*/ 1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1" name="Freeform 19"/>
            <p:cNvSpPr>
              <a:spLocks/>
            </p:cNvSpPr>
            <p:nvPr/>
          </p:nvSpPr>
          <p:spPr bwMode="invGray">
            <a:xfrm>
              <a:off x="1637" y="1997"/>
              <a:ext cx="44" cy="24"/>
            </a:xfrm>
            <a:custGeom>
              <a:avLst/>
              <a:gdLst>
                <a:gd name="T0" fmla="*/ 16 w 58"/>
                <a:gd name="T1" fmla="*/ 4 h 31"/>
                <a:gd name="T2" fmla="*/ 0 w 58"/>
                <a:gd name="T3" fmla="*/ 18 h 31"/>
                <a:gd name="T4" fmla="*/ 20 w 58"/>
                <a:gd name="T5" fmla="*/ 28 h 31"/>
                <a:gd name="T6" fmla="*/ 28 w 58"/>
                <a:gd name="T7" fmla="*/ 20 h 31"/>
                <a:gd name="T8" fmla="*/ 52 w 58"/>
                <a:gd name="T9" fmla="*/ 12 h 31"/>
                <a:gd name="T10" fmla="*/ 44 w 58"/>
                <a:gd name="T11" fmla="*/ 0 h 31"/>
                <a:gd name="T12" fmla="*/ 16 w 58"/>
                <a:gd name="T13" fmla="*/ 4 h 31"/>
              </a:gdLst>
              <a:ahLst/>
              <a:cxnLst>
                <a:cxn ang="0">
                  <a:pos x="T0" y="T1"/>
                </a:cxn>
                <a:cxn ang="0">
                  <a:pos x="T2" y="T3"/>
                </a:cxn>
                <a:cxn ang="0">
                  <a:pos x="T4" y="T5"/>
                </a:cxn>
                <a:cxn ang="0">
                  <a:pos x="T6" y="T7"/>
                </a:cxn>
                <a:cxn ang="0">
                  <a:pos x="T8" y="T9"/>
                </a:cxn>
                <a:cxn ang="0">
                  <a:pos x="T10" y="T11"/>
                </a:cxn>
                <a:cxn ang="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2" name="Freeform 20"/>
            <p:cNvSpPr>
              <a:spLocks/>
            </p:cNvSpPr>
            <p:nvPr/>
          </p:nvSpPr>
          <p:spPr bwMode="invGray">
            <a:xfrm>
              <a:off x="1751" y="2000"/>
              <a:ext cx="114" cy="77"/>
            </a:xfrm>
            <a:custGeom>
              <a:avLst/>
              <a:gdLst>
                <a:gd name="T0" fmla="*/ 38 w 152"/>
                <a:gd name="T1" fmla="*/ 0 h 102"/>
                <a:gd name="T2" fmla="*/ 14 w 152"/>
                <a:gd name="T3" fmla="*/ 6 h 102"/>
                <a:gd name="T4" fmla="*/ 4 w 152"/>
                <a:gd name="T5" fmla="*/ 38 h 102"/>
                <a:gd name="T6" fmla="*/ 12 w 152"/>
                <a:gd name="T7" fmla="*/ 56 h 102"/>
                <a:gd name="T8" fmla="*/ 0 w 152"/>
                <a:gd name="T9" fmla="*/ 72 h 102"/>
                <a:gd name="T10" fmla="*/ 56 w 152"/>
                <a:gd name="T11" fmla="*/ 86 h 102"/>
                <a:gd name="T12" fmla="*/ 82 w 152"/>
                <a:gd name="T13" fmla="*/ 92 h 102"/>
                <a:gd name="T14" fmla="*/ 152 w 152"/>
                <a:gd name="T15" fmla="*/ 86 h 102"/>
                <a:gd name="T16" fmla="*/ 76 w 152"/>
                <a:gd name="T17" fmla="*/ 70 h 102"/>
                <a:gd name="T18" fmla="*/ 54 w 152"/>
                <a:gd name="T19" fmla="*/ 62 h 102"/>
                <a:gd name="T20" fmla="*/ 44 w 152"/>
                <a:gd name="T21" fmla="*/ 52 h 102"/>
                <a:gd name="T22" fmla="*/ 50 w 152"/>
                <a:gd name="T23" fmla="*/ 34 h 102"/>
                <a:gd name="T24" fmla="*/ 38 w 152"/>
                <a:gd name="T2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3" name="Freeform 21"/>
            <p:cNvSpPr>
              <a:spLocks/>
            </p:cNvSpPr>
            <p:nvPr/>
          </p:nvSpPr>
          <p:spPr bwMode="invGray">
            <a:xfrm>
              <a:off x="664" y="2245"/>
              <a:ext cx="25" cy="15"/>
            </a:xfrm>
            <a:custGeom>
              <a:avLst/>
              <a:gdLst>
                <a:gd name="T0" fmla="*/ 34 w 34"/>
                <a:gd name="T1" fmla="*/ 0 h 20"/>
                <a:gd name="T2" fmla="*/ 24 w 34"/>
                <a:gd name="T3" fmla="*/ 20 h 20"/>
                <a:gd name="T4" fmla="*/ 4 w 34"/>
                <a:gd name="T5" fmla="*/ 18 h 20"/>
                <a:gd name="T6" fmla="*/ 4 w 34"/>
                <a:gd name="T7" fmla="*/ 6 h 20"/>
                <a:gd name="T8" fmla="*/ 34 w 34"/>
                <a:gd name="T9" fmla="*/ 0 h 20"/>
              </a:gdLst>
              <a:ahLst/>
              <a:cxnLst>
                <a:cxn ang="0">
                  <a:pos x="T0" y="T1"/>
                </a:cxn>
                <a:cxn ang="0">
                  <a:pos x="T2" y="T3"/>
                </a:cxn>
                <a:cxn ang="0">
                  <a:pos x="T4" y="T5"/>
                </a:cxn>
                <a:cxn ang="0">
                  <a:pos x="T6" y="T7"/>
                </a:cxn>
                <a:cxn ang="0">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4" name="Freeform 22"/>
            <p:cNvSpPr>
              <a:spLocks/>
            </p:cNvSpPr>
            <p:nvPr/>
          </p:nvSpPr>
          <p:spPr bwMode="invGray">
            <a:xfrm>
              <a:off x="1421" y="2756"/>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5" name="Freeform 23"/>
            <p:cNvSpPr>
              <a:spLocks/>
            </p:cNvSpPr>
            <p:nvPr/>
          </p:nvSpPr>
          <p:spPr bwMode="invGray">
            <a:xfrm>
              <a:off x="1424" y="2781"/>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6" name="Freeform 24"/>
            <p:cNvSpPr>
              <a:spLocks/>
            </p:cNvSpPr>
            <p:nvPr/>
          </p:nvSpPr>
          <p:spPr bwMode="invGray">
            <a:xfrm>
              <a:off x="1628" y="2913"/>
              <a:ext cx="15"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7" name="Freeform 25"/>
            <p:cNvSpPr>
              <a:spLocks/>
            </p:cNvSpPr>
            <p:nvPr/>
          </p:nvSpPr>
          <p:spPr bwMode="invGray">
            <a:xfrm>
              <a:off x="1752" y="2429"/>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8" name="Freeform 26"/>
            <p:cNvSpPr>
              <a:spLocks/>
            </p:cNvSpPr>
            <p:nvPr/>
          </p:nvSpPr>
          <p:spPr bwMode="invGray">
            <a:xfrm>
              <a:off x="1652" y="2224"/>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9" name="Freeform 27"/>
            <p:cNvSpPr>
              <a:spLocks/>
            </p:cNvSpPr>
            <p:nvPr/>
          </p:nvSpPr>
          <p:spPr bwMode="invGray">
            <a:xfrm>
              <a:off x="1717" y="2045"/>
              <a:ext cx="39"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0" name="Freeform 28"/>
            <p:cNvSpPr>
              <a:spLocks/>
            </p:cNvSpPr>
            <p:nvPr/>
          </p:nvSpPr>
          <p:spPr bwMode="invGray">
            <a:xfrm>
              <a:off x="1780" y="215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1" name="Freeform 29"/>
            <p:cNvSpPr>
              <a:spLocks/>
            </p:cNvSpPr>
            <p:nvPr/>
          </p:nvSpPr>
          <p:spPr bwMode="invGray">
            <a:xfrm>
              <a:off x="1796" y="1951"/>
              <a:ext cx="696" cy="346"/>
            </a:xfrm>
            <a:custGeom>
              <a:avLst/>
              <a:gdLst>
                <a:gd name="T0" fmla="*/ 28 w 929"/>
                <a:gd name="T1" fmla="*/ 56 h 462"/>
                <a:gd name="T2" fmla="*/ 6 w 929"/>
                <a:gd name="T3" fmla="*/ 92 h 462"/>
                <a:gd name="T4" fmla="*/ 36 w 929"/>
                <a:gd name="T5" fmla="*/ 100 h 462"/>
                <a:gd name="T6" fmla="*/ 16 w 929"/>
                <a:gd name="T7" fmla="*/ 116 h 462"/>
                <a:gd name="T8" fmla="*/ 104 w 929"/>
                <a:gd name="T9" fmla="*/ 136 h 462"/>
                <a:gd name="T10" fmla="*/ 142 w 929"/>
                <a:gd name="T11" fmla="*/ 130 h 462"/>
                <a:gd name="T12" fmla="*/ 250 w 929"/>
                <a:gd name="T13" fmla="*/ 78 h 462"/>
                <a:gd name="T14" fmla="*/ 300 w 929"/>
                <a:gd name="T15" fmla="*/ 66 h 462"/>
                <a:gd name="T16" fmla="*/ 324 w 929"/>
                <a:gd name="T17" fmla="*/ 80 h 462"/>
                <a:gd name="T18" fmla="*/ 272 w 929"/>
                <a:gd name="T19" fmla="*/ 88 h 462"/>
                <a:gd name="T20" fmla="*/ 242 w 929"/>
                <a:gd name="T21" fmla="*/ 112 h 462"/>
                <a:gd name="T22" fmla="*/ 254 w 929"/>
                <a:gd name="T23" fmla="*/ 120 h 462"/>
                <a:gd name="T24" fmla="*/ 260 w 929"/>
                <a:gd name="T25" fmla="*/ 158 h 462"/>
                <a:gd name="T26" fmla="*/ 350 w 929"/>
                <a:gd name="T27" fmla="*/ 192 h 462"/>
                <a:gd name="T28" fmla="*/ 336 w 929"/>
                <a:gd name="T29" fmla="*/ 210 h 462"/>
                <a:gd name="T30" fmla="*/ 368 w 929"/>
                <a:gd name="T31" fmla="*/ 246 h 462"/>
                <a:gd name="T32" fmla="*/ 348 w 929"/>
                <a:gd name="T33" fmla="*/ 266 h 462"/>
                <a:gd name="T34" fmla="*/ 324 w 929"/>
                <a:gd name="T35" fmla="*/ 294 h 462"/>
                <a:gd name="T36" fmla="*/ 294 w 929"/>
                <a:gd name="T37" fmla="*/ 324 h 462"/>
                <a:gd name="T38" fmla="*/ 292 w 929"/>
                <a:gd name="T39" fmla="*/ 420 h 462"/>
                <a:gd name="T40" fmla="*/ 332 w 929"/>
                <a:gd name="T41" fmla="*/ 446 h 462"/>
                <a:gd name="T42" fmla="*/ 388 w 929"/>
                <a:gd name="T43" fmla="*/ 448 h 462"/>
                <a:gd name="T44" fmla="*/ 412 w 929"/>
                <a:gd name="T45" fmla="*/ 422 h 462"/>
                <a:gd name="T46" fmla="*/ 506 w 929"/>
                <a:gd name="T47" fmla="*/ 356 h 462"/>
                <a:gd name="T48" fmla="*/ 572 w 929"/>
                <a:gd name="T49" fmla="*/ 334 h 462"/>
                <a:gd name="T50" fmla="*/ 646 w 929"/>
                <a:gd name="T51" fmla="*/ 308 h 462"/>
                <a:gd name="T52" fmla="*/ 720 w 929"/>
                <a:gd name="T53" fmla="*/ 290 h 462"/>
                <a:gd name="T54" fmla="*/ 762 w 929"/>
                <a:gd name="T55" fmla="*/ 260 h 462"/>
                <a:gd name="T56" fmla="*/ 800 w 929"/>
                <a:gd name="T57" fmla="*/ 200 h 462"/>
                <a:gd name="T58" fmla="*/ 802 w 929"/>
                <a:gd name="T59" fmla="*/ 154 h 462"/>
                <a:gd name="T60" fmla="*/ 802 w 929"/>
                <a:gd name="T61" fmla="*/ 124 h 462"/>
                <a:gd name="T62" fmla="*/ 832 w 929"/>
                <a:gd name="T63" fmla="*/ 90 h 462"/>
                <a:gd name="T64" fmla="*/ 876 w 929"/>
                <a:gd name="T65" fmla="*/ 94 h 462"/>
                <a:gd name="T66" fmla="*/ 922 w 929"/>
                <a:gd name="T67" fmla="*/ 52 h 462"/>
                <a:gd name="T68" fmla="*/ 888 w 929"/>
                <a:gd name="T69" fmla="*/ 56 h 462"/>
                <a:gd name="T70" fmla="*/ 848 w 929"/>
                <a:gd name="T71" fmla="*/ 46 h 462"/>
                <a:gd name="T72" fmla="*/ 794 w 929"/>
                <a:gd name="T73" fmla="*/ 22 h 462"/>
                <a:gd name="T74" fmla="*/ 642 w 929"/>
                <a:gd name="T75" fmla="*/ 26 h 462"/>
                <a:gd name="T76" fmla="*/ 584 w 929"/>
                <a:gd name="T77" fmla="*/ 38 h 462"/>
                <a:gd name="T78" fmla="*/ 556 w 929"/>
                <a:gd name="T79" fmla="*/ 38 h 462"/>
                <a:gd name="T80" fmla="*/ 516 w 929"/>
                <a:gd name="T81" fmla="*/ 54 h 462"/>
                <a:gd name="T82" fmla="*/ 478 w 929"/>
                <a:gd name="T83" fmla="*/ 30 h 462"/>
                <a:gd name="T84" fmla="*/ 432 w 929"/>
                <a:gd name="T85" fmla="*/ 40 h 462"/>
                <a:gd name="T86" fmla="*/ 366 w 929"/>
                <a:gd name="T87" fmla="*/ 52 h 462"/>
                <a:gd name="T88" fmla="*/ 410 w 929"/>
                <a:gd name="T89" fmla="*/ 38 h 462"/>
                <a:gd name="T90" fmla="*/ 352 w 929"/>
                <a:gd name="T91" fmla="*/ 8 h 462"/>
                <a:gd name="T92" fmla="*/ 334 w 929"/>
                <a:gd name="T93" fmla="*/ 2 h 462"/>
                <a:gd name="T94" fmla="*/ 314 w 929"/>
                <a:gd name="T95" fmla="*/ 8 h 462"/>
                <a:gd name="T96" fmla="*/ 240 w 929"/>
                <a:gd name="T97" fmla="*/ 16 h 462"/>
                <a:gd name="T98" fmla="*/ 160 w 929"/>
                <a:gd name="T99" fmla="*/ 28 h 462"/>
                <a:gd name="T100" fmla="*/ 108 w 929"/>
                <a:gd name="T101" fmla="*/ 26 h 462"/>
                <a:gd name="T102" fmla="*/ 114 w 929"/>
                <a:gd name="T103" fmla="*/ 68 h 462"/>
                <a:gd name="T104" fmla="*/ 104 w 929"/>
                <a:gd name="T105" fmla="*/ 52 h 462"/>
                <a:gd name="T106" fmla="*/ 60 w 929"/>
                <a:gd name="T107" fmla="*/ 4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2" name="Freeform 30"/>
            <p:cNvSpPr>
              <a:spLocks/>
            </p:cNvSpPr>
            <p:nvPr/>
          </p:nvSpPr>
          <p:spPr bwMode="invGray">
            <a:xfrm>
              <a:off x="2009" y="2135"/>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3" name="Freeform 31"/>
            <p:cNvSpPr>
              <a:spLocks/>
            </p:cNvSpPr>
            <p:nvPr/>
          </p:nvSpPr>
          <p:spPr bwMode="invGray">
            <a:xfrm>
              <a:off x="2292" y="2201"/>
              <a:ext cx="128" cy="54"/>
            </a:xfrm>
            <a:custGeom>
              <a:avLst/>
              <a:gdLst>
                <a:gd name="T0" fmla="*/ 102 w 172"/>
                <a:gd name="T1" fmla="*/ 8 h 72"/>
                <a:gd name="T2" fmla="*/ 66 w 172"/>
                <a:gd name="T3" fmla="*/ 4 h 72"/>
                <a:gd name="T4" fmla="*/ 54 w 172"/>
                <a:gd name="T5" fmla="*/ 0 h 72"/>
                <a:gd name="T6" fmla="*/ 0 w 172"/>
                <a:gd name="T7" fmla="*/ 28 h 72"/>
                <a:gd name="T8" fmla="*/ 28 w 172"/>
                <a:gd name="T9" fmla="*/ 40 h 72"/>
                <a:gd name="T10" fmla="*/ 42 w 172"/>
                <a:gd name="T11" fmla="*/ 60 h 72"/>
                <a:gd name="T12" fmla="*/ 66 w 172"/>
                <a:gd name="T13" fmla="*/ 68 h 72"/>
                <a:gd name="T14" fmla="*/ 78 w 172"/>
                <a:gd name="T15" fmla="*/ 72 h 72"/>
                <a:gd name="T16" fmla="*/ 130 w 172"/>
                <a:gd name="T17" fmla="*/ 60 h 72"/>
                <a:gd name="T18" fmla="*/ 172 w 172"/>
                <a:gd name="T19" fmla="*/ 44 h 72"/>
                <a:gd name="T20" fmla="*/ 148 w 172"/>
                <a:gd name="T21" fmla="*/ 18 h 72"/>
                <a:gd name="T22" fmla="*/ 136 w 172"/>
                <a:gd name="T23" fmla="*/ 4 h 72"/>
                <a:gd name="T24" fmla="*/ 102 w 172"/>
                <a:gd name="T25"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4" name="Freeform 32"/>
            <p:cNvSpPr>
              <a:spLocks/>
            </p:cNvSpPr>
            <p:nvPr/>
          </p:nvSpPr>
          <p:spPr bwMode="invGray">
            <a:xfrm>
              <a:off x="2393" y="2038"/>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5" name="Freeform 33"/>
            <p:cNvSpPr>
              <a:spLocks/>
            </p:cNvSpPr>
            <p:nvPr/>
          </p:nvSpPr>
          <p:spPr bwMode="invGray">
            <a:xfrm>
              <a:off x="2662" y="2006"/>
              <a:ext cx="155" cy="63"/>
            </a:xfrm>
            <a:custGeom>
              <a:avLst/>
              <a:gdLst>
                <a:gd name="T0" fmla="*/ 191 w 206"/>
                <a:gd name="T1" fmla="*/ 7 h 85"/>
                <a:gd name="T2" fmla="*/ 103 w 206"/>
                <a:gd name="T3" fmla="*/ 9 h 85"/>
                <a:gd name="T4" fmla="*/ 109 w 206"/>
                <a:gd name="T5" fmla="*/ 25 h 85"/>
                <a:gd name="T6" fmla="*/ 107 w 206"/>
                <a:gd name="T7" fmla="*/ 33 h 85"/>
                <a:gd name="T8" fmla="*/ 89 w 206"/>
                <a:gd name="T9" fmla="*/ 27 h 85"/>
                <a:gd name="T10" fmla="*/ 77 w 206"/>
                <a:gd name="T11" fmla="*/ 19 h 85"/>
                <a:gd name="T12" fmla="*/ 23 w 206"/>
                <a:gd name="T13" fmla="*/ 27 h 85"/>
                <a:gd name="T14" fmla="*/ 31 w 206"/>
                <a:gd name="T15" fmla="*/ 49 h 85"/>
                <a:gd name="T16" fmla="*/ 55 w 206"/>
                <a:gd name="T17" fmla="*/ 53 h 85"/>
                <a:gd name="T18" fmla="*/ 75 w 206"/>
                <a:gd name="T19" fmla="*/ 73 h 85"/>
                <a:gd name="T20" fmla="*/ 89 w 206"/>
                <a:gd name="T21" fmla="*/ 85 h 85"/>
                <a:gd name="T22" fmla="*/ 109 w 206"/>
                <a:gd name="T23" fmla="*/ 67 h 85"/>
                <a:gd name="T24" fmla="*/ 121 w 206"/>
                <a:gd name="T25" fmla="*/ 59 h 85"/>
                <a:gd name="T26" fmla="*/ 127 w 206"/>
                <a:gd name="T27" fmla="*/ 47 h 85"/>
                <a:gd name="T28" fmla="*/ 167 w 206"/>
                <a:gd name="T29" fmla="*/ 35 h 85"/>
                <a:gd name="T30" fmla="*/ 187 w 206"/>
                <a:gd name="T31" fmla="*/ 31 h 85"/>
                <a:gd name="T32" fmla="*/ 199 w 206"/>
                <a:gd name="T33" fmla="*/ 27 h 85"/>
                <a:gd name="T34" fmla="*/ 191 w 206"/>
                <a:gd name="T35"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6" name="Freeform 34"/>
            <p:cNvSpPr>
              <a:spLocks/>
            </p:cNvSpPr>
            <p:nvPr/>
          </p:nvSpPr>
          <p:spPr bwMode="invGray">
            <a:xfrm>
              <a:off x="2759" y="2039"/>
              <a:ext cx="48" cy="21"/>
            </a:xfrm>
            <a:custGeom>
              <a:avLst/>
              <a:gdLst>
                <a:gd name="T0" fmla="*/ 36 w 64"/>
                <a:gd name="T1" fmla="*/ 6 h 28"/>
                <a:gd name="T2" fmla="*/ 8 w 64"/>
                <a:gd name="T3" fmla="*/ 4 h 28"/>
                <a:gd name="T4" fmla="*/ 24 w 64"/>
                <a:gd name="T5" fmla="*/ 28 h 28"/>
                <a:gd name="T6" fmla="*/ 54 w 64"/>
                <a:gd name="T7" fmla="*/ 14 h 28"/>
                <a:gd name="T8" fmla="*/ 36 w 64"/>
                <a:gd name="T9" fmla="*/ 6 h 28"/>
              </a:gdLst>
              <a:ahLst/>
              <a:cxnLst>
                <a:cxn ang="0">
                  <a:pos x="T0" y="T1"/>
                </a:cxn>
                <a:cxn ang="0">
                  <a:pos x="T2" y="T3"/>
                </a:cxn>
                <a:cxn ang="0">
                  <a:pos x="T4" y="T5"/>
                </a:cxn>
                <a:cxn ang="0">
                  <a:pos x="T6" y="T7"/>
                </a:cxn>
                <a:cxn ang="0">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7" name="Freeform 35"/>
            <p:cNvSpPr>
              <a:spLocks/>
            </p:cNvSpPr>
            <p:nvPr/>
          </p:nvSpPr>
          <p:spPr bwMode="invGray">
            <a:xfrm>
              <a:off x="2467" y="2311"/>
              <a:ext cx="109" cy="132"/>
            </a:xfrm>
            <a:custGeom>
              <a:avLst/>
              <a:gdLst>
                <a:gd name="T0" fmla="*/ 24 w 146"/>
                <a:gd name="T1" fmla="*/ 19 h 176"/>
                <a:gd name="T2" fmla="*/ 0 w 146"/>
                <a:gd name="T3" fmla="*/ 25 h 176"/>
                <a:gd name="T4" fmla="*/ 14 w 146"/>
                <a:gd name="T5" fmla="*/ 43 h 176"/>
                <a:gd name="T6" fmla="*/ 34 w 146"/>
                <a:gd name="T7" fmla="*/ 87 h 176"/>
                <a:gd name="T8" fmla="*/ 52 w 146"/>
                <a:gd name="T9" fmla="*/ 91 h 176"/>
                <a:gd name="T10" fmla="*/ 50 w 146"/>
                <a:gd name="T11" fmla="*/ 107 h 176"/>
                <a:gd name="T12" fmla="*/ 28 w 146"/>
                <a:gd name="T13" fmla="*/ 113 h 176"/>
                <a:gd name="T14" fmla="*/ 16 w 146"/>
                <a:gd name="T15" fmla="*/ 131 h 176"/>
                <a:gd name="T16" fmla="*/ 18 w 146"/>
                <a:gd name="T17" fmla="*/ 137 h 176"/>
                <a:gd name="T18" fmla="*/ 30 w 146"/>
                <a:gd name="T19" fmla="*/ 141 h 176"/>
                <a:gd name="T20" fmla="*/ 18 w 146"/>
                <a:gd name="T21" fmla="*/ 169 h 176"/>
                <a:gd name="T22" fmla="*/ 20 w 146"/>
                <a:gd name="T23" fmla="*/ 175 h 176"/>
                <a:gd name="T24" fmla="*/ 34 w 146"/>
                <a:gd name="T25" fmla="*/ 171 h 176"/>
                <a:gd name="T26" fmla="*/ 58 w 146"/>
                <a:gd name="T27" fmla="*/ 169 h 176"/>
                <a:gd name="T28" fmla="*/ 92 w 146"/>
                <a:gd name="T29" fmla="*/ 171 h 176"/>
                <a:gd name="T30" fmla="*/ 110 w 146"/>
                <a:gd name="T31" fmla="*/ 169 h 176"/>
                <a:gd name="T32" fmla="*/ 122 w 146"/>
                <a:gd name="T33" fmla="*/ 165 h 176"/>
                <a:gd name="T34" fmla="*/ 128 w 146"/>
                <a:gd name="T35" fmla="*/ 141 h 176"/>
                <a:gd name="T36" fmla="*/ 146 w 146"/>
                <a:gd name="T37" fmla="*/ 133 h 176"/>
                <a:gd name="T38" fmla="*/ 110 w 146"/>
                <a:gd name="T39" fmla="*/ 109 h 176"/>
                <a:gd name="T40" fmla="*/ 88 w 146"/>
                <a:gd name="T41" fmla="*/ 83 h 176"/>
                <a:gd name="T42" fmla="*/ 82 w 146"/>
                <a:gd name="T43" fmla="*/ 69 h 176"/>
                <a:gd name="T44" fmla="*/ 64 w 146"/>
                <a:gd name="T45" fmla="*/ 61 h 176"/>
                <a:gd name="T46" fmla="*/ 86 w 146"/>
                <a:gd name="T47" fmla="*/ 45 h 176"/>
                <a:gd name="T48" fmla="*/ 64 w 146"/>
                <a:gd name="T49" fmla="*/ 31 h 176"/>
                <a:gd name="T50" fmla="*/ 70 w 146"/>
                <a:gd name="T51" fmla="*/ 13 h 176"/>
                <a:gd name="T52" fmla="*/ 46 w 146"/>
                <a:gd name="T53" fmla="*/ 1 h 176"/>
                <a:gd name="T54" fmla="*/ 30 w 146"/>
                <a:gd name="T55" fmla="*/ 9 h 176"/>
                <a:gd name="T56" fmla="*/ 24 w 146"/>
                <a:gd name="T57" fmla="*/ 1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8" name="Freeform 36"/>
            <p:cNvSpPr>
              <a:spLocks/>
            </p:cNvSpPr>
            <p:nvPr/>
          </p:nvSpPr>
          <p:spPr bwMode="invGray">
            <a:xfrm>
              <a:off x="2413" y="2359"/>
              <a:ext cx="69" cy="68"/>
            </a:xfrm>
            <a:custGeom>
              <a:avLst/>
              <a:gdLst>
                <a:gd name="T0" fmla="*/ 58 w 92"/>
                <a:gd name="T1" fmla="*/ 6 h 92"/>
                <a:gd name="T2" fmla="*/ 82 w 92"/>
                <a:gd name="T3" fmla="*/ 8 h 92"/>
                <a:gd name="T4" fmla="*/ 92 w 92"/>
                <a:gd name="T5" fmla="*/ 26 h 92"/>
                <a:gd name="T6" fmla="*/ 78 w 92"/>
                <a:gd name="T7" fmla="*/ 48 h 92"/>
                <a:gd name="T8" fmla="*/ 46 w 92"/>
                <a:gd name="T9" fmla="*/ 76 h 92"/>
                <a:gd name="T10" fmla="*/ 18 w 92"/>
                <a:gd name="T11" fmla="*/ 92 h 92"/>
                <a:gd name="T12" fmla="*/ 8 w 92"/>
                <a:gd name="T13" fmla="*/ 72 h 92"/>
                <a:gd name="T14" fmla="*/ 20 w 92"/>
                <a:gd name="T15" fmla="*/ 64 h 92"/>
                <a:gd name="T16" fmla="*/ 14 w 92"/>
                <a:gd name="T17" fmla="*/ 46 h 92"/>
                <a:gd name="T18" fmla="*/ 40 w 92"/>
                <a:gd name="T19" fmla="*/ 28 h 92"/>
                <a:gd name="T20" fmla="*/ 58 w 92"/>
                <a:gd name="T21" fmla="*/ 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 name="Freeform 37"/>
            <p:cNvSpPr>
              <a:spLocks/>
            </p:cNvSpPr>
            <p:nvPr/>
          </p:nvSpPr>
          <p:spPr bwMode="invGray">
            <a:xfrm>
              <a:off x="4099" y="3502"/>
              <a:ext cx="474" cy="495"/>
            </a:xfrm>
            <a:custGeom>
              <a:avLst/>
              <a:gdLst>
                <a:gd name="T0" fmla="*/ 212 w 633"/>
                <a:gd name="T1" fmla="*/ 11 h 660"/>
                <a:gd name="T2" fmla="*/ 176 w 633"/>
                <a:gd name="T3" fmla="*/ 19 h 660"/>
                <a:gd name="T4" fmla="*/ 144 w 633"/>
                <a:gd name="T5" fmla="*/ 51 h 660"/>
                <a:gd name="T6" fmla="*/ 104 w 633"/>
                <a:gd name="T7" fmla="*/ 59 h 660"/>
                <a:gd name="T8" fmla="*/ 84 w 633"/>
                <a:gd name="T9" fmla="*/ 75 h 660"/>
                <a:gd name="T10" fmla="*/ 68 w 633"/>
                <a:gd name="T11" fmla="*/ 115 h 660"/>
                <a:gd name="T12" fmla="*/ 36 w 633"/>
                <a:gd name="T13" fmla="*/ 167 h 660"/>
                <a:gd name="T14" fmla="*/ 0 w 633"/>
                <a:gd name="T15" fmla="*/ 179 h 660"/>
                <a:gd name="T16" fmla="*/ 72 w 633"/>
                <a:gd name="T17" fmla="*/ 323 h 660"/>
                <a:gd name="T18" fmla="*/ 120 w 633"/>
                <a:gd name="T19" fmla="*/ 427 h 660"/>
                <a:gd name="T20" fmla="*/ 144 w 633"/>
                <a:gd name="T21" fmla="*/ 443 h 660"/>
                <a:gd name="T22" fmla="*/ 168 w 633"/>
                <a:gd name="T23" fmla="*/ 451 h 660"/>
                <a:gd name="T24" fmla="*/ 228 w 633"/>
                <a:gd name="T25" fmla="*/ 431 h 660"/>
                <a:gd name="T26" fmla="*/ 252 w 633"/>
                <a:gd name="T27" fmla="*/ 423 h 660"/>
                <a:gd name="T28" fmla="*/ 300 w 633"/>
                <a:gd name="T29" fmla="*/ 451 h 660"/>
                <a:gd name="T30" fmla="*/ 324 w 633"/>
                <a:gd name="T31" fmla="*/ 527 h 660"/>
                <a:gd name="T32" fmla="*/ 336 w 633"/>
                <a:gd name="T33" fmla="*/ 523 h 660"/>
                <a:gd name="T34" fmla="*/ 344 w 633"/>
                <a:gd name="T35" fmla="*/ 511 h 660"/>
                <a:gd name="T36" fmla="*/ 368 w 633"/>
                <a:gd name="T37" fmla="*/ 547 h 660"/>
                <a:gd name="T38" fmla="*/ 404 w 633"/>
                <a:gd name="T39" fmla="*/ 571 h 660"/>
                <a:gd name="T40" fmla="*/ 436 w 633"/>
                <a:gd name="T41" fmla="*/ 603 h 660"/>
                <a:gd name="T42" fmla="*/ 444 w 633"/>
                <a:gd name="T43" fmla="*/ 615 h 660"/>
                <a:gd name="T44" fmla="*/ 456 w 633"/>
                <a:gd name="T45" fmla="*/ 623 h 660"/>
                <a:gd name="T46" fmla="*/ 484 w 633"/>
                <a:gd name="T47" fmla="*/ 655 h 660"/>
                <a:gd name="T48" fmla="*/ 492 w 633"/>
                <a:gd name="T49" fmla="*/ 631 h 660"/>
                <a:gd name="T50" fmla="*/ 540 w 633"/>
                <a:gd name="T51" fmla="*/ 659 h 660"/>
                <a:gd name="T52" fmla="*/ 588 w 633"/>
                <a:gd name="T53" fmla="*/ 655 h 660"/>
                <a:gd name="T54" fmla="*/ 616 w 633"/>
                <a:gd name="T55" fmla="*/ 531 h 660"/>
                <a:gd name="T56" fmla="*/ 632 w 633"/>
                <a:gd name="T57" fmla="*/ 463 h 660"/>
                <a:gd name="T58" fmla="*/ 620 w 633"/>
                <a:gd name="T59" fmla="*/ 367 h 660"/>
                <a:gd name="T60" fmla="*/ 536 w 633"/>
                <a:gd name="T61" fmla="*/ 271 h 660"/>
                <a:gd name="T62" fmla="*/ 528 w 633"/>
                <a:gd name="T63" fmla="*/ 235 h 660"/>
                <a:gd name="T64" fmla="*/ 460 w 633"/>
                <a:gd name="T65" fmla="*/ 179 h 660"/>
                <a:gd name="T66" fmla="*/ 472 w 633"/>
                <a:gd name="T67" fmla="*/ 155 h 660"/>
                <a:gd name="T68" fmla="*/ 456 w 633"/>
                <a:gd name="T69" fmla="*/ 131 h 660"/>
                <a:gd name="T70" fmla="*/ 416 w 633"/>
                <a:gd name="T71" fmla="*/ 79 h 660"/>
                <a:gd name="T72" fmla="*/ 392 w 633"/>
                <a:gd name="T73" fmla="*/ 31 h 660"/>
                <a:gd name="T74" fmla="*/ 388 w 633"/>
                <a:gd name="T75" fmla="*/ 19 h 660"/>
                <a:gd name="T76" fmla="*/ 364 w 633"/>
                <a:gd name="T77" fmla="*/ 151 h 660"/>
                <a:gd name="T78" fmla="*/ 324 w 633"/>
                <a:gd name="T79" fmla="*/ 115 h 660"/>
                <a:gd name="T80" fmla="*/ 292 w 633"/>
                <a:gd name="T81" fmla="*/ 111 h 660"/>
                <a:gd name="T82" fmla="*/ 272 w 633"/>
                <a:gd name="T83" fmla="*/ 87 h 660"/>
                <a:gd name="T84" fmla="*/ 264 w 633"/>
                <a:gd name="T85" fmla="*/ 63 h 660"/>
                <a:gd name="T86" fmla="*/ 276 w 633"/>
                <a:gd name="T87" fmla="*/ 55 h 660"/>
                <a:gd name="T88" fmla="*/ 240 w 633"/>
                <a:gd name="T89" fmla="*/ 19 h 660"/>
                <a:gd name="T90" fmla="*/ 216 w 633"/>
                <a:gd name="T91" fmla="*/ 11 h 660"/>
                <a:gd name="T92" fmla="*/ 204 w 633"/>
                <a:gd name="T93" fmla="*/ 7 h 660"/>
                <a:gd name="T94" fmla="*/ 212 w 633"/>
                <a:gd name="T95" fmla="*/ 11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40" name="Freeform 38"/>
            <p:cNvSpPr>
              <a:spLocks/>
            </p:cNvSpPr>
            <p:nvPr/>
          </p:nvSpPr>
          <p:spPr bwMode="invGray">
            <a:xfrm>
              <a:off x="4246" y="3241"/>
              <a:ext cx="319" cy="210"/>
            </a:xfrm>
            <a:custGeom>
              <a:avLst/>
              <a:gdLst>
                <a:gd name="T0" fmla="*/ 84 w 426"/>
                <a:gd name="T1" fmla="*/ 60 h 280"/>
                <a:gd name="T2" fmla="*/ 68 w 426"/>
                <a:gd name="T3" fmla="*/ 36 h 280"/>
                <a:gd name="T4" fmla="*/ 64 w 426"/>
                <a:gd name="T5" fmla="*/ 16 h 280"/>
                <a:gd name="T6" fmla="*/ 52 w 426"/>
                <a:gd name="T7" fmla="*/ 12 h 280"/>
                <a:gd name="T8" fmla="*/ 16 w 426"/>
                <a:gd name="T9" fmla="*/ 16 h 280"/>
                <a:gd name="T10" fmla="*/ 44 w 426"/>
                <a:gd name="T11" fmla="*/ 40 h 280"/>
                <a:gd name="T12" fmla="*/ 48 w 426"/>
                <a:gd name="T13" fmla="*/ 52 h 280"/>
                <a:gd name="T14" fmla="*/ 24 w 426"/>
                <a:gd name="T15" fmla="*/ 68 h 280"/>
                <a:gd name="T16" fmla="*/ 88 w 426"/>
                <a:gd name="T17" fmla="*/ 92 h 280"/>
                <a:gd name="T18" fmla="*/ 124 w 426"/>
                <a:gd name="T19" fmla="*/ 112 h 280"/>
                <a:gd name="T20" fmla="*/ 128 w 426"/>
                <a:gd name="T21" fmla="*/ 124 h 280"/>
                <a:gd name="T22" fmla="*/ 140 w 426"/>
                <a:gd name="T23" fmla="*/ 132 h 280"/>
                <a:gd name="T24" fmla="*/ 148 w 426"/>
                <a:gd name="T25" fmla="*/ 156 h 280"/>
                <a:gd name="T26" fmla="*/ 132 w 426"/>
                <a:gd name="T27" fmla="*/ 196 h 280"/>
                <a:gd name="T28" fmla="*/ 180 w 426"/>
                <a:gd name="T29" fmla="*/ 188 h 280"/>
                <a:gd name="T30" fmla="*/ 192 w 426"/>
                <a:gd name="T31" fmla="*/ 216 h 280"/>
                <a:gd name="T32" fmla="*/ 216 w 426"/>
                <a:gd name="T33" fmla="*/ 224 h 280"/>
                <a:gd name="T34" fmla="*/ 228 w 426"/>
                <a:gd name="T35" fmla="*/ 228 h 280"/>
                <a:gd name="T36" fmla="*/ 252 w 426"/>
                <a:gd name="T37" fmla="*/ 224 h 280"/>
                <a:gd name="T38" fmla="*/ 276 w 426"/>
                <a:gd name="T39" fmla="*/ 196 h 280"/>
                <a:gd name="T40" fmla="*/ 336 w 426"/>
                <a:gd name="T41" fmla="*/ 252 h 280"/>
                <a:gd name="T42" fmla="*/ 364 w 426"/>
                <a:gd name="T43" fmla="*/ 280 h 280"/>
                <a:gd name="T44" fmla="*/ 360 w 426"/>
                <a:gd name="T45" fmla="*/ 224 h 280"/>
                <a:gd name="T46" fmla="*/ 336 w 426"/>
                <a:gd name="T47" fmla="*/ 200 h 280"/>
                <a:gd name="T48" fmla="*/ 372 w 426"/>
                <a:gd name="T49" fmla="*/ 168 h 280"/>
                <a:gd name="T50" fmla="*/ 408 w 426"/>
                <a:gd name="T51" fmla="*/ 156 h 280"/>
                <a:gd name="T52" fmla="*/ 420 w 426"/>
                <a:gd name="T53" fmla="*/ 152 h 280"/>
                <a:gd name="T54" fmla="*/ 424 w 426"/>
                <a:gd name="T55" fmla="*/ 140 h 280"/>
                <a:gd name="T56" fmla="*/ 356 w 426"/>
                <a:gd name="T57" fmla="*/ 148 h 280"/>
                <a:gd name="T58" fmla="*/ 304 w 426"/>
                <a:gd name="T59" fmla="*/ 140 h 280"/>
                <a:gd name="T60" fmla="*/ 300 w 426"/>
                <a:gd name="T61" fmla="*/ 128 h 280"/>
                <a:gd name="T62" fmla="*/ 292 w 426"/>
                <a:gd name="T63" fmla="*/ 116 h 280"/>
                <a:gd name="T64" fmla="*/ 220 w 426"/>
                <a:gd name="T65" fmla="*/ 80 h 280"/>
                <a:gd name="T66" fmla="*/ 160 w 426"/>
                <a:gd name="T67" fmla="*/ 60 h 280"/>
                <a:gd name="T68" fmla="*/ 136 w 426"/>
                <a:gd name="T69" fmla="*/ 52 h 280"/>
                <a:gd name="T70" fmla="*/ 80 w 426"/>
                <a:gd name="T71" fmla="*/ 52 h 280"/>
                <a:gd name="T72" fmla="*/ 68 w 426"/>
                <a:gd name="T73" fmla="*/ 32 h 280"/>
                <a:gd name="T74" fmla="*/ 68 w 426"/>
                <a:gd name="T7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FEFEFE">
                        <a:gamma/>
                        <a:shade val="60000"/>
                        <a:invGamma/>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41" name="Freeform 39"/>
            <p:cNvSpPr>
              <a:spLocks/>
            </p:cNvSpPr>
            <p:nvPr/>
          </p:nvSpPr>
          <p:spPr bwMode="invGray">
            <a:xfrm>
              <a:off x="4255" y="3243"/>
              <a:ext cx="311" cy="211"/>
            </a:xfrm>
            <a:custGeom>
              <a:avLst/>
              <a:gdLst>
                <a:gd name="T0" fmla="*/ 0 w 416"/>
                <a:gd name="T1" fmla="*/ 1 h 282"/>
                <a:gd name="T2" fmla="*/ 20 w 416"/>
                <a:gd name="T3" fmla="*/ 37 h 282"/>
                <a:gd name="T4" fmla="*/ 28 w 416"/>
                <a:gd name="T5" fmla="*/ 49 h 282"/>
                <a:gd name="T6" fmla="*/ 84 w 416"/>
                <a:gd name="T7" fmla="*/ 89 h 282"/>
                <a:gd name="T8" fmla="*/ 120 w 416"/>
                <a:gd name="T9" fmla="*/ 113 h 282"/>
                <a:gd name="T10" fmla="*/ 132 w 416"/>
                <a:gd name="T11" fmla="*/ 121 h 282"/>
                <a:gd name="T12" fmla="*/ 136 w 416"/>
                <a:gd name="T13" fmla="*/ 169 h 282"/>
                <a:gd name="T14" fmla="*/ 116 w 416"/>
                <a:gd name="T15" fmla="*/ 201 h 282"/>
                <a:gd name="T16" fmla="*/ 136 w 416"/>
                <a:gd name="T17" fmla="*/ 197 h 282"/>
                <a:gd name="T18" fmla="*/ 148 w 416"/>
                <a:gd name="T19" fmla="*/ 189 h 282"/>
                <a:gd name="T20" fmla="*/ 160 w 416"/>
                <a:gd name="T21" fmla="*/ 201 h 282"/>
                <a:gd name="T22" fmla="*/ 184 w 416"/>
                <a:gd name="T23" fmla="*/ 217 h 282"/>
                <a:gd name="T24" fmla="*/ 208 w 416"/>
                <a:gd name="T25" fmla="*/ 233 h 282"/>
                <a:gd name="T26" fmla="*/ 240 w 416"/>
                <a:gd name="T27" fmla="*/ 221 h 282"/>
                <a:gd name="T28" fmla="*/ 248 w 416"/>
                <a:gd name="T29" fmla="*/ 197 h 282"/>
                <a:gd name="T30" fmla="*/ 268 w 416"/>
                <a:gd name="T31" fmla="*/ 201 h 282"/>
                <a:gd name="T32" fmla="*/ 292 w 416"/>
                <a:gd name="T33" fmla="*/ 209 h 282"/>
                <a:gd name="T34" fmla="*/ 340 w 416"/>
                <a:gd name="T35" fmla="*/ 281 h 282"/>
                <a:gd name="T36" fmla="*/ 356 w 416"/>
                <a:gd name="T37" fmla="*/ 277 h 282"/>
                <a:gd name="T38" fmla="*/ 352 w 416"/>
                <a:gd name="T39" fmla="*/ 253 h 282"/>
                <a:gd name="T40" fmla="*/ 316 w 416"/>
                <a:gd name="T41" fmla="*/ 197 h 282"/>
                <a:gd name="T42" fmla="*/ 360 w 416"/>
                <a:gd name="T43" fmla="*/ 173 h 282"/>
                <a:gd name="T44" fmla="*/ 408 w 416"/>
                <a:gd name="T45" fmla="*/ 145 h 282"/>
                <a:gd name="T46" fmla="*/ 409 w 416"/>
                <a:gd name="T47" fmla="*/ 120 h 282"/>
                <a:gd name="T48" fmla="*/ 367 w 416"/>
                <a:gd name="T49" fmla="*/ 138 h 282"/>
                <a:gd name="T50" fmla="*/ 308 w 416"/>
                <a:gd name="T51" fmla="*/ 137 h 282"/>
                <a:gd name="T52" fmla="*/ 264 w 416"/>
                <a:gd name="T53" fmla="*/ 97 h 282"/>
                <a:gd name="T54" fmla="*/ 180 w 416"/>
                <a:gd name="T55" fmla="*/ 61 h 282"/>
                <a:gd name="T56" fmla="*/ 132 w 416"/>
                <a:gd name="T57" fmla="*/ 33 h 282"/>
                <a:gd name="T58" fmla="*/ 92 w 416"/>
                <a:gd name="T59" fmla="*/ 41 h 282"/>
                <a:gd name="T60" fmla="*/ 76 w 416"/>
                <a:gd name="T61" fmla="*/ 57 h 282"/>
                <a:gd name="T62" fmla="*/ 56 w 416"/>
                <a:gd name="T63" fmla="*/ 17 h 282"/>
                <a:gd name="T64" fmla="*/ 0 w 416"/>
                <a:gd name="T65" fmla="*/ 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42" name="Freeform 40"/>
            <p:cNvSpPr>
              <a:spLocks/>
            </p:cNvSpPr>
            <p:nvPr/>
          </p:nvSpPr>
          <p:spPr bwMode="invGray">
            <a:xfrm>
              <a:off x="4485" y="4013"/>
              <a:ext cx="45" cy="58"/>
            </a:xfrm>
            <a:custGeom>
              <a:avLst/>
              <a:gdLst>
                <a:gd name="T0" fmla="*/ 32 w 60"/>
                <a:gd name="T1" fmla="*/ 18 h 78"/>
                <a:gd name="T2" fmla="*/ 0 w 60"/>
                <a:gd name="T3" fmla="*/ 18 h 78"/>
                <a:gd name="T4" fmla="*/ 20 w 60"/>
                <a:gd name="T5" fmla="*/ 42 h 78"/>
                <a:gd name="T6" fmla="*/ 28 w 60"/>
                <a:gd name="T7" fmla="*/ 66 h 78"/>
                <a:gd name="T8" fmla="*/ 32 w 60"/>
                <a:gd name="T9" fmla="*/ 78 h 78"/>
                <a:gd name="T10" fmla="*/ 60 w 60"/>
                <a:gd name="T11" fmla="*/ 50 h 78"/>
                <a:gd name="T12" fmla="*/ 32 w 60"/>
                <a:gd name="T13" fmla="*/ 18 h 78"/>
              </a:gdLst>
              <a:ahLst/>
              <a:cxnLst>
                <a:cxn ang="0">
                  <a:pos x="T0" y="T1"/>
                </a:cxn>
                <a:cxn ang="0">
                  <a:pos x="T2" y="T3"/>
                </a:cxn>
                <a:cxn ang="0">
                  <a:pos x="T4" y="T5"/>
                </a:cxn>
                <a:cxn ang="0">
                  <a:pos x="T6" y="T7"/>
                </a:cxn>
                <a:cxn ang="0">
                  <a:pos x="T8" y="T9"/>
                </a:cxn>
                <a:cxn ang="0">
                  <a:pos x="T10" y="T11"/>
                </a:cxn>
                <a:cxn ang="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43" name="Freeform 41"/>
            <p:cNvSpPr>
              <a:spLocks/>
            </p:cNvSpPr>
            <p:nvPr/>
          </p:nvSpPr>
          <p:spPr bwMode="invGray">
            <a:xfrm>
              <a:off x="4621" y="3923"/>
              <a:ext cx="164" cy="85"/>
            </a:xfrm>
            <a:custGeom>
              <a:avLst/>
              <a:gdLst>
                <a:gd name="T0" fmla="*/ 47 w 219"/>
                <a:gd name="T1" fmla="*/ 73 h 113"/>
                <a:gd name="T2" fmla="*/ 39 w 219"/>
                <a:gd name="T3" fmla="*/ 61 h 113"/>
                <a:gd name="T4" fmla="*/ 15 w 219"/>
                <a:gd name="T5" fmla="*/ 69 h 113"/>
                <a:gd name="T6" fmla="*/ 39 w 219"/>
                <a:gd name="T7" fmla="*/ 113 h 113"/>
                <a:gd name="T8" fmla="*/ 123 w 219"/>
                <a:gd name="T9" fmla="*/ 89 h 113"/>
                <a:gd name="T10" fmla="*/ 147 w 219"/>
                <a:gd name="T11" fmla="*/ 73 h 113"/>
                <a:gd name="T12" fmla="*/ 171 w 219"/>
                <a:gd name="T13" fmla="*/ 65 h 113"/>
                <a:gd name="T14" fmla="*/ 219 w 219"/>
                <a:gd name="T15" fmla="*/ 19 h 113"/>
                <a:gd name="T16" fmla="*/ 210 w 219"/>
                <a:gd name="T17" fmla="*/ 0 h 113"/>
                <a:gd name="T18" fmla="*/ 179 w 219"/>
                <a:gd name="T19" fmla="*/ 17 h 113"/>
                <a:gd name="T20" fmla="*/ 107 w 219"/>
                <a:gd name="T21" fmla="*/ 41 h 113"/>
                <a:gd name="T22" fmla="*/ 83 w 219"/>
                <a:gd name="T23" fmla="*/ 45 h 113"/>
                <a:gd name="T24" fmla="*/ 59 w 219"/>
                <a:gd name="T25" fmla="*/ 53 h 113"/>
                <a:gd name="T26" fmla="*/ 47 w 219"/>
                <a:gd name="T27" fmla="*/ 7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44" name="Freeform 42"/>
            <p:cNvSpPr>
              <a:spLocks/>
            </p:cNvSpPr>
            <p:nvPr/>
          </p:nvSpPr>
          <p:spPr bwMode="invGray">
            <a:xfrm>
              <a:off x="4791" y="3873"/>
              <a:ext cx="104" cy="92"/>
            </a:xfrm>
            <a:custGeom>
              <a:avLst/>
              <a:gdLst>
                <a:gd name="T0" fmla="*/ 12 w 139"/>
                <a:gd name="T1" fmla="*/ 60 h 122"/>
                <a:gd name="T2" fmla="*/ 8 w 139"/>
                <a:gd name="T3" fmla="*/ 84 h 122"/>
                <a:gd name="T4" fmla="*/ 0 w 139"/>
                <a:gd name="T5" fmla="*/ 108 h 122"/>
                <a:gd name="T6" fmla="*/ 36 w 139"/>
                <a:gd name="T7" fmla="*/ 116 h 122"/>
                <a:gd name="T8" fmla="*/ 52 w 139"/>
                <a:gd name="T9" fmla="*/ 96 h 122"/>
                <a:gd name="T10" fmla="*/ 124 w 139"/>
                <a:gd name="T11" fmla="*/ 68 h 122"/>
                <a:gd name="T12" fmla="*/ 136 w 139"/>
                <a:gd name="T13" fmla="*/ 44 h 122"/>
                <a:gd name="T14" fmla="*/ 112 w 139"/>
                <a:gd name="T15" fmla="*/ 28 h 122"/>
                <a:gd name="T16" fmla="*/ 100 w 139"/>
                <a:gd name="T17" fmla="*/ 20 h 122"/>
                <a:gd name="T18" fmla="*/ 64 w 139"/>
                <a:gd name="T19" fmla="*/ 12 h 122"/>
                <a:gd name="T20" fmla="*/ 52 w 139"/>
                <a:gd name="T21" fmla="*/ 36 h 122"/>
                <a:gd name="T22" fmla="*/ 12 w 139"/>
                <a:gd name="T23" fmla="*/ 6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45" name="Freeform 43"/>
            <p:cNvSpPr>
              <a:spLocks/>
            </p:cNvSpPr>
            <p:nvPr/>
          </p:nvSpPr>
          <p:spPr bwMode="invGray">
            <a:xfrm>
              <a:off x="4846" y="3832"/>
              <a:ext cx="37" cy="26"/>
            </a:xfrm>
            <a:custGeom>
              <a:avLst/>
              <a:gdLst>
                <a:gd name="T0" fmla="*/ 29 w 49"/>
                <a:gd name="T1" fmla="*/ 0 h 35"/>
                <a:gd name="T2" fmla="*/ 8 w 49"/>
                <a:gd name="T3" fmla="*/ 11 h 35"/>
                <a:gd name="T4" fmla="*/ 24 w 49"/>
                <a:gd name="T5" fmla="*/ 35 h 35"/>
                <a:gd name="T6" fmla="*/ 39 w 49"/>
                <a:gd name="T7" fmla="*/ 26 h 35"/>
                <a:gd name="T8" fmla="*/ 29 w 49"/>
                <a:gd name="T9" fmla="*/ 0 h 35"/>
              </a:gdLst>
              <a:ahLst/>
              <a:cxnLst>
                <a:cxn ang="0">
                  <a:pos x="T0" y="T1"/>
                </a:cxn>
                <a:cxn ang="0">
                  <a:pos x="T2" y="T3"/>
                </a:cxn>
                <a:cxn ang="0">
                  <a:pos x="T4" y="T5"/>
                </a:cxn>
                <a:cxn ang="0">
                  <a:pos x="T6" y="T7"/>
                </a:cxn>
                <a:cxn ang="0">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46" name="Freeform 44"/>
            <p:cNvSpPr>
              <a:spLocks/>
            </p:cNvSpPr>
            <p:nvPr/>
          </p:nvSpPr>
          <p:spPr bwMode="invGray">
            <a:xfrm>
              <a:off x="3123" y="3346"/>
              <a:ext cx="123" cy="201"/>
            </a:xfrm>
            <a:custGeom>
              <a:avLst/>
              <a:gdLst>
                <a:gd name="T0" fmla="*/ 128 w 164"/>
                <a:gd name="T1" fmla="*/ 0 h 268"/>
                <a:gd name="T2" fmla="*/ 104 w 164"/>
                <a:gd name="T3" fmla="*/ 28 h 268"/>
                <a:gd name="T4" fmla="*/ 88 w 164"/>
                <a:gd name="T5" fmla="*/ 64 h 268"/>
                <a:gd name="T6" fmla="*/ 36 w 164"/>
                <a:gd name="T7" fmla="*/ 84 h 268"/>
                <a:gd name="T8" fmla="*/ 28 w 164"/>
                <a:gd name="T9" fmla="*/ 96 h 268"/>
                <a:gd name="T10" fmla="*/ 16 w 164"/>
                <a:gd name="T11" fmla="*/ 100 h 268"/>
                <a:gd name="T12" fmla="*/ 20 w 164"/>
                <a:gd name="T13" fmla="*/ 132 h 268"/>
                <a:gd name="T14" fmla="*/ 28 w 164"/>
                <a:gd name="T15" fmla="*/ 156 h 268"/>
                <a:gd name="T16" fmla="*/ 0 w 164"/>
                <a:gd name="T17" fmla="*/ 200 h 268"/>
                <a:gd name="T18" fmla="*/ 28 w 164"/>
                <a:gd name="T19" fmla="*/ 260 h 268"/>
                <a:gd name="T20" fmla="*/ 52 w 164"/>
                <a:gd name="T21" fmla="*/ 268 h 268"/>
                <a:gd name="T22" fmla="*/ 88 w 164"/>
                <a:gd name="T23" fmla="*/ 216 h 268"/>
                <a:gd name="T24" fmla="*/ 104 w 164"/>
                <a:gd name="T25" fmla="*/ 192 h 268"/>
                <a:gd name="T26" fmla="*/ 128 w 164"/>
                <a:gd name="T27" fmla="*/ 116 h 268"/>
                <a:gd name="T28" fmla="*/ 140 w 164"/>
                <a:gd name="T29" fmla="*/ 76 h 268"/>
                <a:gd name="T30" fmla="*/ 164 w 164"/>
                <a:gd name="T31" fmla="*/ 72 h 268"/>
                <a:gd name="T32" fmla="*/ 128 w 164"/>
                <a:gd name="T3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47" name="Freeform 45"/>
            <p:cNvSpPr>
              <a:spLocks/>
            </p:cNvSpPr>
            <p:nvPr/>
          </p:nvSpPr>
          <p:spPr bwMode="invGray">
            <a:xfrm>
              <a:off x="3655" y="3034"/>
              <a:ext cx="49" cy="61"/>
            </a:xfrm>
            <a:custGeom>
              <a:avLst/>
              <a:gdLst>
                <a:gd name="T0" fmla="*/ 29 w 66"/>
                <a:gd name="T1" fmla="*/ 0 h 81"/>
                <a:gd name="T2" fmla="*/ 25 w 66"/>
                <a:gd name="T3" fmla="*/ 60 h 81"/>
                <a:gd name="T4" fmla="*/ 29 w 66"/>
                <a:gd name="T5" fmla="*/ 76 h 81"/>
                <a:gd name="T6" fmla="*/ 41 w 66"/>
                <a:gd name="T7" fmla="*/ 80 h 81"/>
                <a:gd name="T8" fmla="*/ 57 w 66"/>
                <a:gd name="T9" fmla="*/ 76 h 81"/>
                <a:gd name="T10" fmla="*/ 29 w 66"/>
                <a:gd name="T11" fmla="*/ 0 h 81"/>
              </a:gdLst>
              <a:ahLst/>
              <a:cxnLst>
                <a:cxn ang="0">
                  <a:pos x="T0" y="T1"/>
                </a:cxn>
                <a:cxn ang="0">
                  <a:pos x="T2" y="T3"/>
                </a:cxn>
                <a:cxn ang="0">
                  <a:pos x="T4" y="T5"/>
                </a:cxn>
                <a:cxn ang="0">
                  <a:pos x="T6" y="T7"/>
                </a:cxn>
                <a:cxn ang="0">
                  <a:pos x="T8" y="T9"/>
                </a:cxn>
                <a:cxn ang="0">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48" name="Freeform 46"/>
            <p:cNvSpPr>
              <a:spLocks/>
            </p:cNvSpPr>
            <p:nvPr/>
          </p:nvSpPr>
          <p:spPr bwMode="invGray">
            <a:xfrm>
              <a:off x="3988" y="3100"/>
              <a:ext cx="111" cy="183"/>
            </a:xfrm>
            <a:custGeom>
              <a:avLst/>
              <a:gdLst>
                <a:gd name="T0" fmla="*/ 96 w 148"/>
                <a:gd name="T1" fmla="*/ 0 h 244"/>
                <a:gd name="T2" fmla="*/ 60 w 148"/>
                <a:gd name="T3" fmla="*/ 84 h 244"/>
                <a:gd name="T4" fmla="*/ 36 w 148"/>
                <a:gd name="T5" fmla="*/ 92 h 244"/>
                <a:gd name="T6" fmla="*/ 12 w 148"/>
                <a:gd name="T7" fmla="*/ 108 h 244"/>
                <a:gd name="T8" fmla="*/ 40 w 148"/>
                <a:gd name="T9" fmla="*/ 188 h 244"/>
                <a:gd name="T10" fmla="*/ 52 w 148"/>
                <a:gd name="T11" fmla="*/ 224 h 244"/>
                <a:gd name="T12" fmla="*/ 60 w 148"/>
                <a:gd name="T13" fmla="*/ 236 h 244"/>
                <a:gd name="T14" fmla="*/ 84 w 148"/>
                <a:gd name="T15" fmla="*/ 244 h 244"/>
                <a:gd name="T16" fmla="*/ 96 w 148"/>
                <a:gd name="T17" fmla="*/ 196 h 244"/>
                <a:gd name="T18" fmla="*/ 124 w 148"/>
                <a:gd name="T19" fmla="*/ 168 h 244"/>
                <a:gd name="T20" fmla="*/ 112 w 148"/>
                <a:gd name="T21" fmla="*/ 68 h 244"/>
                <a:gd name="T22" fmla="*/ 140 w 148"/>
                <a:gd name="T23" fmla="*/ 48 h 244"/>
                <a:gd name="T24" fmla="*/ 112 w 148"/>
                <a:gd name="T25" fmla="*/ 20 h 244"/>
                <a:gd name="T26" fmla="*/ 96 w 148"/>
                <a:gd name="T27"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49" name="Freeform 47"/>
            <p:cNvSpPr>
              <a:spLocks/>
            </p:cNvSpPr>
            <p:nvPr/>
          </p:nvSpPr>
          <p:spPr bwMode="invGray">
            <a:xfrm>
              <a:off x="3894" y="3043"/>
              <a:ext cx="72" cy="137"/>
            </a:xfrm>
            <a:custGeom>
              <a:avLst/>
              <a:gdLst>
                <a:gd name="T0" fmla="*/ 48 w 96"/>
                <a:gd name="T1" fmla="*/ 2 h 183"/>
                <a:gd name="T2" fmla="*/ 51 w 96"/>
                <a:gd name="T3" fmla="*/ 35 h 183"/>
                <a:gd name="T4" fmla="*/ 60 w 96"/>
                <a:gd name="T5" fmla="*/ 62 h 183"/>
                <a:gd name="T6" fmla="*/ 62 w 96"/>
                <a:gd name="T7" fmla="*/ 92 h 183"/>
                <a:gd name="T8" fmla="*/ 68 w 96"/>
                <a:gd name="T9" fmla="*/ 105 h 183"/>
                <a:gd name="T10" fmla="*/ 71 w 96"/>
                <a:gd name="T11" fmla="*/ 126 h 183"/>
                <a:gd name="T12" fmla="*/ 57 w 96"/>
                <a:gd name="T13" fmla="*/ 93 h 183"/>
                <a:gd name="T14" fmla="*/ 35 w 96"/>
                <a:gd name="T15" fmla="*/ 78 h 183"/>
                <a:gd name="T16" fmla="*/ 5 w 96"/>
                <a:gd name="T17" fmla="*/ 83 h 183"/>
                <a:gd name="T18" fmla="*/ 8 w 96"/>
                <a:gd name="T19" fmla="*/ 102 h 183"/>
                <a:gd name="T20" fmla="*/ 41 w 96"/>
                <a:gd name="T21" fmla="*/ 114 h 183"/>
                <a:gd name="T22" fmla="*/ 57 w 96"/>
                <a:gd name="T23" fmla="*/ 135 h 183"/>
                <a:gd name="T24" fmla="*/ 71 w 96"/>
                <a:gd name="T25" fmla="*/ 135 h 183"/>
                <a:gd name="T26" fmla="*/ 78 w 96"/>
                <a:gd name="T27" fmla="*/ 150 h 183"/>
                <a:gd name="T28" fmla="*/ 96 w 96"/>
                <a:gd name="T29" fmla="*/ 179 h 183"/>
                <a:gd name="T30" fmla="*/ 81 w 96"/>
                <a:gd name="T31" fmla="*/ 126 h 183"/>
                <a:gd name="T32" fmla="*/ 80 w 96"/>
                <a:gd name="T33" fmla="*/ 93 h 183"/>
                <a:gd name="T34" fmla="*/ 71 w 96"/>
                <a:gd name="T35" fmla="*/ 63 h 183"/>
                <a:gd name="T36" fmla="*/ 63 w 96"/>
                <a:gd name="T37" fmla="*/ 41 h 183"/>
                <a:gd name="T38" fmla="*/ 57 w 96"/>
                <a:gd name="T39" fmla="*/ 20 h 183"/>
                <a:gd name="T40" fmla="*/ 48 w 96"/>
                <a:gd name="T41"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0" name="Freeform 48"/>
            <p:cNvSpPr>
              <a:spLocks/>
            </p:cNvSpPr>
            <p:nvPr/>
          </p:nvSpPr>
          <p:spPr bwMode="invGray">
            <a:xfrm>
              <a:off x="3943" y="3153"/>
              <a:ext cx="40" cy="131"/>
            </a:xfrm>
            <a:custGeom>
              <a:avLst/>
              <a:gdLst>
                <a:gd name="T0" fmla="*/ 6 w 54"/>
                <a:gd name="T1" fmla="*/ 0 h 175"/>
                <a:gd name="T2" fmla="*/ 0 w 54"/>
                <a:gd name="T3" fmla="*/ 25 h 175"/>
                <a:gd name="T4" fmla="*/ 9 w 54"/>
                <a:gd name="T5" fmla="*/ 54 h 175"/>
                <a:gd name="T6" fmla="*/ 18 w 54"/>
                <a:gd name="T7" fmla="*/ 94 h 175"/>
                <a:gd name="T8" fmla="*/ 34 w 54"/>
                <a:gd name="T9" fmla="*/ 129 h 175"/>
                <a:gd name="T10" fmla="*/ 54 w 54"/>
                <a:gd name="T11" fmla="*/ 175 h 175"/>
                <a:gd name="T12" fmla="*/ 40 w 54"/>
                <a:gd name="T13" fmla="*/ 115 h 175"/>
                <a:gd name="T14" fmla="*/ 34 w 54"/>
                <a:gd name="T15" fmla="*/ 93 h 175"/>
                <a:gd name="T16" fmla="*/ 28 w 54"/>
                <a:gd name="T17" fmla="*/ 61 h 175"/>
                <a:gd name="T18" fmla="*/ 25 w 54"/>
                <a:gd name="T19" fmla="*/ 46 h 175"/>
                <a:gd name="T20" fmla="*/ 16 w 54"/>
                <a:gd name="T21" fmla="*/ 37 h 175"/>
                <a:gd name="T22" fmla="*/ 6 w 54"/>
                <a:gd name="T23"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1" name="Freeform 49"/>
            <p:cNvSpPr>
              <a:spLocks/>
            </p:cNvSpPr>
            <p:nvPr/>
          </p:nvSpPr>
          <p:spPr bwMode="invGray">
            <a:xfrm>
              <a:off x="3988" y="3290"/>
              <a:ext cx="65" cy="54"/>
            </a:xfrm>
            <a:custGeom>
              <a:avLst/>
              <a:gdLst>
                <a:gd name="T0" fmla="*/ 2 w 86"/>
                <a:gd name="T1" fmla="*/ 0 h 73"/>
                <a:gd name="T2" fmla="*/ 8 w 86"/>
                <a:gd name="T3" fmla="*/ 34 h 73"/>
                <a:gd name="T4" fmla="*/ 23 w 86"/>
                <a:gd name="T5" fmla="*/ 43 h 73"/>
                <a:gd name="T6" fmla="*/ 48 w 86"/>
                <a:gd name="T7" fmla="*/ 49 h 73"/>
                <a:gd name="T8" fmla="*/ 62 w 86"/>
                <a:gd name="T9" fmla="*/ 57 h 73"/>
                <a:gd name="T10" fmla="*/ 74 w 86"/>
                <a:gd name="T11" fmla="*/ 66 h 73"/>
                <a:gd name="T12" fmla="*/ 86 w 86"/>
                <a:gd name="T13" fmla="*/ 69 h 73"/>
                <a:gd name="T14" fmla="*/ 72 w 86"/>
                <a:gd name="T15" fmla="*/ 39 h 73"/>
                <a:gd name="T16" fmla="*/ 63 w 86"/>
                <a:gd name="T17" fmla="*/ 22 h 73"/>
                <a:gd name="T18" fmla="*/ 36 w 86"/>
                <a:gd name="T19" fmla="*/ 24 h 73"/>
                <a:gd name="T20" fmla="*/ 24 w 86"/>
                <a:gd name="T21" fmla="*/ 19 h 73"/>
                <a:gd name="T22" fmla="*/ 6 w 86"/>
                <a:gd name="T23" fmla="*/ 0 h 73"/>
                <a:gd name="T24" fmla="*/ 2 w 86"/>
                <a:gd name="T2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2" name="Freeform 50"/>
            <p:cNvSpPr>
              <a:spLocks/>
            </p:cNvSpPr>
            <p:nvPr/>
          </p:nvSpPr>
          <p:spPr bwMode="invGray">
            <a:xfrm>
              <a:off x="4092" y="3195"/>
              <a:ext cx="83" cy="117"/>
            </a:xfrm>
            <a:custGeom>
              <a:avLst/>
              <a:gdLst>
                <a:gd name="T0" fmla="*/ 98 w 111"/>
                <a:gd name="T1" fmla="*/ 0 h 156"/>
                <a:gd name="T2" fmla="*/ 75 w 111"/>
                <a:gd name="T3" fmla="*/ 10 h 156"/>
                <a:gd name="T4" fmla="*/ 23 w 111"/>
                <a:gd name="T5" fmla="*/ 15 h 156"/>
                <a:gd name="T6" fmla="*/ 14 w 111"/>
                <a:gd name="T7" fmla="*/ 33 h 156"/>
                <a:gd name="T8" fmla="*/ 11 w 111"/>
                <a:gd name="T9" fmla="*/ 61 h 156"/>
                <a:gd name="T10" fmla="*/ 14 w 111"/>
                <a:gd name="T11" fmla="*/ 75 h 156"/>
                <a:gd name="T12" fmla="*/ 3 w 111"/>
                <a:gd name="T13" fmla="*/ 88 h 156"/>
                <a:gd name="T14" fmla="*/ 14 w 111"/>
                <a:gd name="T15" fmla="*/ 109 h 156"/>
                <a:gd name="T16" fmla="*/ 23 w 111"/>
                <a:gd name="T17" fmla="*/ 124 h 156"/>
                <a:gd name="T18" fmla="*/ 15 w 111"/>
                <a:gd name="T19" fmla="*/ 144 h 156"/>
                <a:gd name="T20" fmla="*/ 24 w 111"/>
                <a:gd name="T21" fmla="*/ 156 h 156"/>
                <a:gd name="T22" fmla="*/ 42 w 111"/>
                <a:gd name="T23" fmla="*/ 144 h 156"/>
                <a:gd name="T24" fmla="*/ 50 w 111"/>
                <a:gd name="T25" fmla="*/ 93 h 156"/>
                <a:gd name="T26" fmla="*/ 56 w 111"/>
                <a:gd name="T27" fmla="*/ 126 h 156"/>
                <a:gd name="T28" fmla="*/ 65 w 111"/>
                <a:gd name="T29" fmla="*/ 145 h 156"/>
                <a:gd name="T30" fmla="*/ 62 w 111"/>
                <a:gd name="T31" fmla="*/ 112 h 156"/>
                <a:gd name="T32" fmla="*/ 72 w 111"/>
                <a:gd name="T33" fmla="*/ 73 h 156"/>
                <a:gd name="T34" fmla="*/ 69 w 111"/>
                <a:gd name="T35" fmla="*/ 51 h 156"/>
                <a:gd name="T36" fmla="*/ 54 w 111"/>
                <a:gd name="T37" fmla="*/ 60 h 156"/>
                <a:gd name="T38" fmla="*/ 35 w 111"/>
                <a:gd name="T39" fmla="*/ 54 h 156"/>
                <a:gd name="T40" fmla="*/ 41 w 111"/>
                <a:gd name="T41" fmla="*/ 36 h 156"/>
                <a:gd name="T42" fmla="*/ 62 w 111"/>
                <a:gd name="T43" fmla="*/ 34 h 156"/>
                <a:gd name="T44" fmla="*/ 78 w 111"/>
                <a:gd name="T45" fmla="*/ 39 h 156"/>
                <a:gd name="T46" fmla="*/ 98 w 111"/>
                <a:gd name="T47" fmla="*/ 30 h 156"/>
                <a:gd name="T48" fmla="*/ 111 w 111"/>
                <a:gd name="T49" fmla="*/ 13 h 156"/>
                <a:gd name="T50" fmla="*/ 98 w 111"/>
                <a:gd name="T5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3" name="Freeform 51"/>
            <p:cNvSpPr>
              <a:spLocks/>
            </p:cNvSpPr>
            <p:nvPr/>
          </p:nvSpPr>
          <p:spPr bwMode="invGray">
            <a:xfrm>
              <a:off x="4064" y="2777"/>
              <a:ext cx="22" cy="71"/>
            </a:xfrm>
            <a:custGeom>
              <a:avLst/>
              <a:gdLst>
                <a:gd name="T0" fmla="*/ 12 w 30"/>
                <a:gd name="T1" fmla="*/ 0 h 94"/>
                <a:gd name="T2" fmla="*/ 0 w 30"/>
                <a:gd name="T3" fmla="*/ 16 h 94"/>
                <a:gd name="T4" fmla="*/ 6 w 30"/>
                <a:gd name="T5" fmla="*/ 37 h 94"/>
                <a:gd name="T6" fmla="*/ 1 w 30"/>
                <a:gd name="T7" fmla="*/ 61 h 94"/>
                <a:gd name="T8" fmla="*/ 16 w 30"/>
                <a:gd name="T9" fmla="*/ 94 h 94"/>
                <a:gd name="T10" fmla="*/ 30 w 30"/>
                <a:gd name="T11" fmla="*/ 82 h 94"/>
                <a:gd name="T12" fmla="*/ 22 w 30"/>
                <a:gd name="T13" fmla="*/ 61 h 94"/>
                <a:gd name="T14" fmla="*/ 12 w 30"/>
                <a:gd name="T15" fmla="*/ 0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4" name="Freeform 52"/>
            <p:cNvSpPr>
              <a:spLocks/>
            </p:cNvSpPr>
            <p:nvPr/>
          </p:nvSpPr>
          <p:spPr bwMode="invGray">
            <a:xfrm>
              <a:off x="4078" y="2896"/>
              <a:ext cx="61" cy="118"/>
            </a:xfrm>
            <a:custGeom>
              <a:avLst/>
              <a:gdLst>
                <a:gd name="T0" fmla="*/ 12 w 81"/>
                <a:gd name="T1" fmla="*/ 2 h 158"/>
                <a:gd name="T2" fmla="*/ 0 w 81"/>
                <a:gd name="T3" fmla="*/ 20 h 158"/>
                <a:gd name="T4" fmla="*/ 8 w 81"/>
                <a:gd name="T5" fmla="*/ 49 h 158"/>
                <a:gd name="T6" fmla="*/ 6 w 81"/>
                <a:gd name="T7" fmla="*/ 107 h 158"/>
                <a:gd name="T8" fmla="*/ 17 w 81"/>
                <a:gd name="T9" fmla="*/ 103 h 158"/>
                <a:gd name="T10" fmla="*/ 20 w 81"/>
                <a:gd name="T11" fmla="*/ 115 h 158"/>
                <a:gd name="T12" fmla="*/ 29 w 81"/>
                <a:gd name="T13" fmla="*/ 122 h 158"/>
                <a:gd name="T14" fmla="*/ 38 w 81"/>
                <a:gd name="T15" fmla="*/ 140 h 158"/>
                <a:gd name="T16" fmla="*/ 48 w 81"/>
                <a:gd name="T17" fmla="*/ 128 h 158"/>
                <a:gd name="T18" fmla="*/ 65 w 81"/>
                <a:gd name="T19" fmla="*/ 134 h 158"/>
                <a:gd name="T20" fmla="*/ 63 w 81"/>
                <a:gd name="T21" fmla="*/ 109 h 158"/>
                <a:gd name="T22" fmla="*/ 48 w 81"/>
                <a:gd name="T23" fmla="*/ 104 h 158"/>
                <a:gd name="T24" fmla="*/ 39 w 81"/>
                <a:gd name="T25" fmla="*/ 91 h 158"/>
                <a:gd name="T26" fmla="*/ 33 w 81"/>
                <a:gd name="T27" fmla="*/ 73 h 158"/>
                <a:gd name="T28" fmla="*/ 41 w 81"/>
                <a:gd name="T29" fmla="*/ 53 h 158"/>
                <a:gd name="T30" fmla="*/ 35 w 81"/>
                <a:gd name="T31" fmla="*/ 35 h 158"/>
                <a:gd name="T32" fmla="*/ 42 w 81"/>
                <a:gd name="T33" fmla="*/ 20 h 158"/>
                <a:gd name="T34" fmla="*/ 29 w 81"/>
                <a:gd name="T35" fmla="*/ 4 h 158"/>
                <a:gd name="T36" fmla="*/ 18 w 81"/>
                <a:gd name="T37" fmla="*/ 7 h 158"/>
                <a:gd name="T38" fmla="*/ 12 w 81"/>
                <a:gd name="T39" fmla="*/ 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5" name="Freeform 53"/>
            <p:cNvSpPr>
              <a:spLocks/>
            </p:cNvSpPr>
            <p:nvPr/>
          </p:nvSpPr>
          <p:spPr bwMode="invGray">
            <a:xfrm>
              <a:off x="4121" y="3052"/>
              <a:ext cx="64" cy="79"/>
            </a:xfrm>
            <a:custGeom>
              <a:avLst/>
              <a:gdLst>
                <a:gd name="T0" fmla="*/ 52 w 85"/>
                <a:gd name="T1" fmla="*/ 0 h 105"/>
                <a:gd name="T2" fmla="*/ 44 w 85"/>
                <a:gd name="T3" fmla="*/ 18 h 105"/>
                <a:gd name="T4" fmla="*/ 32 w 85"/>
                <a:gd name="T5" fmla="*/ 30 h 105"/>
                <a:gd name="T6" fmla="*/ 16 w 85"/>
                <a:gd name="T7" fmla="*/ 35 h 105"/>
                <a:gd name="T8" fmla="*/ 8 w 85"/>
                <a:gd name="T9" fmla="*/ 48 h 105"/>
                <a:gd name="T10" fmla="*/ 4 w 85"/>
                <a:gd name="T11" fmla="*/ 74 h 105"/>
                <a:gd name="T12" fmla="*/ 13 w 85"/>
                <a:gd name="T13" fmla="*/ 71 h 105"/>
                <a:gd name="T14" fmla="*/ 25 w 85"/>
                <a:gd name="T15" fmla="*/ 62 h 105"/>
                <a:gd name="T16" fmla="*/ 34 w 85"/>
                <a:gd name="T17" fmla="*/ 69 h 105"/>
                <a:gd name="T18" fmla="*/ 58 w 85"/>
                <a:gd name="T19" fmla="*/ 99 h 105"/>
                <a:gd name="T20" fmla="*/ 71 w 85"/>
                <a:gd name="T21" fmla="*/ 72 h 105"/>
                <a:gd name="T22" fmla="*/ 85 w 85"/>
                <a:gd name="T23" fmla="*/ 68 h 105"/>
                <a:gd name="T24" fmla="*/ 74 w 85"/>
                <a:gd name="T25" fmla="*/ 39 h 105"/>
                <a:gd name="T26" fmla="*/ 52 w 85"/>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6" name="Freeform 54"/>
            <p:cNvSpPr>
              <a:spLocks/>
            </p:cNvSpPr>
            <p:nvPr/>
          </p:nvSpPr>
          <p:spPr bwMode="invGray">
            <a:xfrm>
              <a:off x="4197" y="3193"/>
              <a:ext cx="29" cy="49"/>
            </a:xfrm>
            <a:custGeom>
              <a:avLst/>
              <a:gdLst>
                <a:gd name="T0" fmla="*/ 6 w 38"/>
                <a:gd name="T1" fmla="*/ 27 h 66"/>
                <a:gd name="T2" fmla="*/ 26 w 38"/>
                <a:gd name="T3" fmla="*/ 66 h 66"/>
                <a:gd name="T4" fmla="*/ 30 w 38"/>
                <a:gd name="T5" fmla="*/ 52 h 66"/>
                <a:gd name="T6" fmla="*/ 38 w 38"/>
                <a:gd name="T7" fmla="*/ 40 h 66"/>
                <a:gd name="T8" fmla="*/ 30 w 38"/>
                <a:gd name="T9" fmla="*/ 25 h 66"/>
                <a:gd name="T10" fmla="*/ 20 w 38"/>
                <a:gd name="T11" fmla="*/ 13 h 66"/>
                <a:gd name="T12" fmla="*/ 11 w 38"/>
                <a:gd name="T13" fmla="*/ 1 h 66"/>
                <a:gd name="T14" fmla="*/ 2 w 38"/>
                <a:gd name="T15" fmla="*/ 12 h 66"/>
                <a:gd name="T16" fmla="*/ 6 w 38"/>
                <a:gd name="T17" fmla="*/ 2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7" name="Freeform 55"/>
            <p:cNvSpPr>
              <a:spLocks/>
            </p:cNvSpPr>
            <p:nvPr/>
          </p:nvSpPr>
          <p:spPr bwMode="invGray">
            <a:xfrm>
              <a:off x="4181" y="3275"/>
              <a:ext cx="18" cy="17"/>
            </a:xfrm>
            <a:custGeom>
              <a:avLst/>
              <a:gdLst>
                <a:gd name="T0" fmla="*/ 0 w 24"/>
                <a:gd name="T1" fmla="*/ 0 h 23"/>
                <a:gd name="T2" fmla="*/ 6 w 24"/>
                <a:gd name="T3" fmla="*/ 23 h 23"/>
                <a:gd name="T4" fmla="*/ 24 w 24"/>
                <a:gd name="T5" fmla="*/ 11 h 23"/>
                <a:gd name="T6" fmla="*/ 0 w 24"/>
                <a:gd name="T7" fmla="*/ 0 h 23"/>
              </a:gdLst>
              <a:ahLst/>
              <a:cxnLst>
                <a:cxn ang="0">
                  <a:pos x="T0" y="T1"/>
                </a:cxn>
                <a:cxn ang="0">
                  <a:pos x="T2" y="T3"/>
                </a:cxn>
                <a:cxn ang="0">
                  <a:pos x="T4" y="T5"/>
                </a:cxn>
                <a:cxn ang="0">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8" name="Freeform 56"/>
            <p:cNvSpPr>
              <a:spLocks/>
            </p:cNvSpPr>
            <p:nvPr/>
          </p:nvSpPr>
          <p:spPr bwMode="invGray">
            <a:xfrm>
              <a:off x="4208" y="3265"/>
              <a:ext cx="45" cy="37"/>
            </a:xfrm>
            <a:custGeom>
              <a:avLst/>
              <a:gdLst>
                <a:gd name="T0" fmla="*/ 9 w 60"/>
                <a:gd name="T1" fmla="*/ 0 h 49"/>
                <a:gd name="T2" fmla="*/ 0 w 60"/>
                <a:gd name="T3" fmla="*/ 18 h 49"/>
                <a:gd name="T4" fmla="*/ 28 w 60"/>
                <a:gd name="T5" fmla="*/ 33 h 49"/>
                <a:gd name="T6" fmla="*/ 42 w 60"/>
                <a:gd name="T7" fmla="*/ 46 h 49"/>
                <a:gd name="T8" fmla="*/ 60 w 60"/>
                <a:gd name="T9" fmla="*/ 42 h 49"/>
                <a:gd name="T10" fmla="*/ 49 w 60"/>
                <a:gd name="T11" fmla="*/ 24 h 49"/>
                <a:gd name="T12" fmla="*/ 28 w 60"/>
                <a:gd name="T13" fmla="*/ 3 h 49"/>
                <a:gd name="T14" fmla="*/ 19 w 60"/>
                <a:gd name="T15" fmla="*/ 16 h 49"/>
                <a:gd name="T16" fmla="*/ 9 w 60"/>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9" name="Freeform 57"/>
            <p:cNvSpPr>
              <a:spLocks/>
            </p:cNvSpPr>
            <p:nvPr/>
          </p:nvSpPr>
          <p:spPr bwMode="invGray">
            <a:xfrm>
              <a:off x="4277" y="3335"/>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0" name="Freeform 58"/>
            <p:cNvSpPr>
              <a:spLocks/>
            </p:cNvSpPr>
            <p:nvPr/>
          </p:nvSpPr>
          <p:spPr bwMode="invGray">
            <a:xfrm>
              <a:off x="4544" y="3293"/>
              <a:ext cx="46" cy="47"/>
            </a:xfrm>
            <a:custGeom>
              <a:avLst/>
              <a:gdLst>
                <a:gd name="T0" fmla="*/ 7 w 61"/>
                <a:gd name="T1" fmla="*/ 0 h 63"/>
                <a:gd name="T2" fmla="*/ 0 w 61"/>
                <a:gd name="T3" fmla="*/ 14 h 63"/>
                <a:gd name="T4" fmla="*/ 24 w 61"/>
                <a:gd name="T5" fmla="*/ 35 h 63"/>
                <a:gd name="T6" fmla="*/ 36 w 61"/>
                <a:gd name="T7" fmla="*/ 54 h 63"/>
                <a:gd name="T8" fmla="*/ 46 w 61"/>
                <a:gd name="T9" fmla="*/ 63 h 63"/>
                <a:gd name="T10" fmla="*/ 61 w 61"/>
                <a:gd name="T11" fmla="*/ 56 h 63"/>
                <a:gd name="T12" fmla="*/ 33 w 61"/>
                <a:gd name="T13" fmla="*/ 17 h 63"/>
                <a:gd name="T14" fmla="*/ 7 w 61"/>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1" name="Freeform 59"/>
            <p:cNvSpPr>
              <a:spLocks/>
            </p:cNvSpPr>
            <p:nvPr/>
          </p:nvSpPr>
          <p:spPr bwMode="invGray">
            <a:xfrm>
              <a:off x="4147" y="3352"/>
              <a:ext cx="46" cy="50"/>
            </a:xfrm>
            <a:custGeom>
              <a:avLst/>
              <a:gdLst>
                <a:gd name="T0" fmla="*/ 28 w 61"/>
                <a:gd name="T1" fmla="*/ 7 h 67"/>
                <a:gd name="T2" fmla="*/ 30 w 61"/>
                <a:gd name="T3" fmla="*/ 34 h 67"/>
                <a:gd name="T4" fmla="*/ 16 w 61"/>
                <a:gd name="T5" fmla="*/ 43 h 67"/>
                <a:gd name="T6" fmla="*/ 22 w 61"/>
                <a:gd name="T7" fmla="*/ 67 h 67"/>
                <a:gd name="T8" fmla="*/ 48 w 61"/>
                <a:gd name="T9" fmla="*/ 58 h 67"/>
                <a:gd name="T10" fmla="*/ 60 w 61"/>
                <a:gd name="T11" fmla="*/ 47 h 67"/>
                <a:gd name="T12" fmla="*/ 51 w 61"/>
                <a:gd name="T13" fmla="*/ 28 h 67"/>
                <a:gd name="T14" fmla="*/ 57 w 61"/>
                <a:gd name="T15" fmla="*/ 14 h 67"/>
                <a:gd name="T16" fmla="*/ 55 w 61"/>
                <a:gd name="T17" fmla="*/ 2 h 67"/>
                <a:gd name="T18" fmla="*/ 46 w 61"/>
                <a:gd name="T19" fmla="*/ 4 h 67"/>
                <a:gd name="T20" fmla="*/ 51 w 61"/>
                <a:gd name="T21" fmla="*/ 5 h 67"/>
                <a:gd name="T22" fmla="*/ 49 w 61"/>
                <a:gd name="T23" fmla="*/ 16 h 67"/>
                <a:gd name="T24" fmla="*/ 43 w 61"/>
                <a:gd name="T25" fmla="*/ 23 h 67"/>
                <a:gd name="T26" fmla="*/ 28 w 61"/>
                <a:gd name="T27" fmla="*/ 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2" name="Freeform 60"/>
            <p:cNvSpPr>
              <a:spLocks/>
            </p:cNvSpPr>
            <p:nvPr/>
          </p:nvSpPr>
          <p:spPr bwMode="invGray">
            <a:xfrm>
              <a:off x="4098" y="3371"/>
              <a:ext cx="32" cy="27"/>
            </a:xfrm>
            <a:custGeom>
              <a:avLst/>
              <a:gdLst>
                <a:gd name="T0" fmla="*/ 21 w 43"/>
                <a:gd name="T1" fmla="*/ 3 h 36"/>
                <a:gd name="T2" fmla="*/ 6 w 43"/>
                <a:gd name="T3" fmla="*/ 6 h 36"/>
                <a:gd name="T4" fmla="*/ 33 w 43"/>
                <a:gd name="T5" fmla="*/ 36 h 36"/>
                <a:gd name="T6" fmla="*/ 42 w 43"/>
                <a:gd name="T7" fmla="*/ 30 h 36"/>
                <a:gd name="T8" fmla="*/ 21 w 43"/>
                <a:gd name="T9" fmla="*/ 3 h 36"/>
              </a:gdLst>
              <a:ahLst/>
              <a:cxnLst>
                <a:cxn ang="0">
                  <a:pos x="T0" y="T1"/>
                </a:cxn>
                <a:cxn ang="0">
                  <a:pos x="T2" y="T3"/>
                </a:cxn>
                <a:cxn ang="0">
                  <a:pos x="T4" y="T5"/>
                </a:cxn>
                <a:cxn ang="0">
                  <a:pos x="T6" y="T7"/>
                </a:cxn>
                <a:cxn ang="0">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3" name="Freeform 61"/>
            <p:cNvSpPr>
              <a:spLocks/>
            </p:cNvSpPr>
            <p:nvPr/>
          </p:nvSpPr>
          <p:spPr bwMode="invGray">
            <a:xfrm>
              <a:off x="4077" y="3342"/>
              <a:ext cx="24" cy="31"/>
            </a:xfrm>
            <a:custGeom>
              <a:avLst/>
              <a:gdLst>
                <a:gd name="T0" fmla="*/ 21 w 32"/>
                <a:gd name="T1" fmla="*/ 0 h 41"/>
                <a:gd name="T2" fmla="*/ 0 w 32"/>
                <a:gd name="T3" fmla="*/ 26 h 41"/>
                <a:gd name="T4" fmla="*/ 16 w 32"/>
                <a:gd name="T5" fmla="*/ 24 h 41"/>
                <a:gd name="T6" fmla="*/ 19 w 32"/>
                <a:gd name="T7" fmla="*/ 29 h 41"/>
                <a:gd name="T8" fmla="*/ 16 w 32"/>
                <a:gd name="T9" fmla="*/ 35 h 41"/>
                <a:gd name="T10" fmla="*/ 30 w 32"/>
                <a:gd name="T11" fmla="*/ 21 h 41"/>
                <a:gd name="T12" fmla="*/ 24 w 32"/>
                <a:gd name="T13" fmla="*/ 9 h 41"/>
                <a:gd name="T14" fmla="*/ 21 w 32"/>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4" name="Freeform 62"/>
            <p:cNvSpPr>
              <a:spLocks/>
            </p:cNvSpPr>
            <p:nvPr/>
          </p:nvSpPr>
          <p:spPr bwMode="invGray">
            <a:xfrm>
              <a:off x="4111" y="3353"/>
              <a:ext cx="34" cy="24"/>
            </a:xfrm>
            <a:custGeom>
              <a:avLst/>
              <a:gdLst>
                <a:gd name="T0" fmla="*/ 21 w 45"/>
                <a:gd name="T1" fmla="*/ 0 h 32"/>
                <a:gd name="T2" fmla="*/ 0 w 45"/>
                <a:gd name="T3" fmla="*/ 7 h 32"/>
                <a:gd name="T4" fmla="*/ 27 w 45"/>
                <a:gd name="T5" fmla="*/ 31 h 32"/>
                <a:gd name="T6" fmla="*/ 45 w 45"/>
                <a:gd name="T7" fmla="*/ 24 h 32"/>
                <a:gd name="T8" fmla="*/ 22 w 45"/>
                <a:gd name="T9" fmla="*/ 10 h 32"/>
                <a:gd name="T10" fmla="*/ 21 w 45"/>
                <a:gd name="T11" fmla="*/ 0 h 32"/>
              </a:gdLst>
              <a:ahLst/>
              <a:cxnLst>
                <a:cxn ang="0">
                  <a:pos x="T0" y="T1"/>
                </a:cxn>
                <a:cxn ang="0">
                  <a:pos x="T2" y="T3"/>
                </a:cxn>
                <a:cxn ang="0">
                  <a:pos x="T4" y="T5"/>
                </a:cxn>
                <a:cxn ang="0">
                  <a:pos x="T6" y="T7"/>
                </a:cxn>
                <a:cxn ang="0">
                  <a:pos x="T8" y="T9"/>
                </a:cxn>
                <a:cxn ang="0">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5" name="Freeform 63"/>
            <p:cNvSpPr>
              <a:spLocks/>
            </p:cNvSpPr>
            <p:nvPr/>
          </p:nvSpPr>
          <p:spPr bwMode="invGray">
            <a:xfrm>
              <a:off x="4062" y="3021"/>
              <a:ext cx="27" cy="55"/>
            </a:xfrm>
            <a:custGeom>
              <a:avLst/>
              <a:gdLst>
                <a:gd name="T0" fmla="*/ 30 w 35"/>
                <a:gd name="T1" fmla="*/ 0 h 74"/>
                <a:gd name="T2" fmla="*/ 21 w 35"/>
                <a:gd name="T3" fmla="*/ 15 h 74"/>
                <a:gd name="T4" fmla="*/ 9 w 35"/>
                <a:gd name="T5" fmla="*/ 36 h 74"/>
                <a:gd name="T6" fmla="*/ 0 w 35"/>
                <a:gd name="T7" fmla="*/ 59 h 74"/>
                <a:gd name="T8" fmla="*/ 8 w 35"/>
                <a:gd name="T9" fmla="*/ 74 h 74"/>
                <a:gd name="T10" fmla="*/ 20 w 35"/>
                <a:gd name="T11" fmla="*/ 59 h 74"/>
                <a:gd name="T12" fmla="*/ 35 w 35"/>
                <a:gd name="T13" fmla="*/ 32 h 74"/>
                <a:gd name="T14" fmla="*/ 30 w 3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6" name="Freeform 64"/>
            <p:cNvSpPr>
              <a:spLocks/>
            </p:cNvSpPr>
            <p:nvPr/>
          </p:nvSpPr>
          <p:spPr bwMode="invGray">
            <a:xfrm>
              <a:off x="4113" y="3012"/>
              <a:ext cx="19" cy="55"/>
            </a:xfrm>
            <a:custGeom>
              <a:avLst/>
              <a:gdLst>
                <a:gd name="T0" fmla="*/ 13 w 25"/>
                <a:gd name="T1" fmla="*/ 7 h 73"/>
                <a:gd name="T2" fmla="*/ 4 w 25"/>
                <a:gd name="T3" fmla="*/ 8 h 73"/>
                <a:gd name="T4" fmla="*/ 0 w 25"/>
                <a:gd name="T5" fmla="*/ 22 h 73"/>
                <a:gd name="T6" fmla="*/ 15 w 25"/>
                <a:gd name="T7" fmla="*/ 41 h 73"/>
                <a:gd name="T8" fmla="*/ 25 w 25"/>
                <a:gd name="T9" fmla="*/ 56 h 73"/>
                <a:gd name="T10" fmla="*/ 16 w 25"/>
                <a:gd name="T11" fmla="*/ 20 h 73"/>
                <a:gd name="T12" fmla="*/ 13 w 25"/>
                <a:gd name="T13" fmla="*/ 7 h 73"/>
              </a:gdLst>
              <a:ahLst/>
              <a:cxnLst>
                <a:cxn ang="0">
                  <a:pos x="T0" y="T1"/>
                </a:cxn>
                <a:cxn ang="0">
                  <a:pos x="T2" y="T3"/>
                </a:cxn>
                <a:cxn ang="0">
                  <a:pos x="T4" y="T5"/>
                </a:cxn>
                <a:cxn ang="0">
                  <a:pos x="T6" y="T7"/>
                </a:cxn>
                <a:cxn ang="0">
                  <a:pos x="T8" y="T9"/>
                </a:cxn>
                <a:cxn ang="0">
                  <a:pos x="T10" y="T11"/>
                </a:cxn>
                <a:cxn ang="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7" name="Freeform 65"/>
            <p:cNvSpPr>
              <a:spLocks/>
            </p:cNvSpPr>
            <p:nvPr/>
          </p:nvSpPr>
          <p:spPr bwMode="invGray">
            <a:xfrm>
              <a:off x="4135" y="2995"/>
              <a:ext cx="10" cy="25"/>
            </a:xfrm>
            <a:custGeom>
              <a:avLst/>
              <a:gdLst>
                <a:gd name="T0" fmla="*/ 11 w 14"/>
                <a:gd name="T1" fmla="*/ 0 h 33"/>
                <a:gd name="T2" fmla="*/ 1 w 14"/>
                <a:gd name="T3" fmla="*/ 10 h 33"/>
                <a:gd name="T4" fmla="*/ 11 w 14"/>
                <a:gd name="T5" fmla="*/ 25 h 33"/>
                <a:gd name="T6" fmla="*/ 11 w 14"/>
                <a:gd name="T7" fmla="*/ 0 h 33"/>
              </a:gdLst>
              <a:ahLst/>
              <a:cxnLst>
                <a:cxn ang="0">
                  <a:pos x="T0" y="T1"/>
                </a:cxn>
                <a:cxn ang="0">
                  <a:pos x="T2" y="T3"/>
                </a:cxn>
                <a:cxn ang="0">
                  <a:pos x="T4" y="T5"/>
                </a:cxn>
                <a:cxn ang="0">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8" name="Freeform 66"/>
            <p:cNvSpPr>
              <a:spLocks/>
            </p:cNvSpPr>
            <p:nvPr/>
          </p:nvSpPr>
          <p:spPr bwMode="invGray">
            <a:xfrm>
              <a:off x="4145" y="3007"/>
              <a:ext cx="21" cy="48"/>
            </a:xfrm>
            <a:custGeom>
              <a:avLst/>
              <a:gdLst>
                <a:gd name="T0" fmla="*/ 5 w 28"/>
                <a:gd name="T1" fmla="*/ 0 h 64"/>
                <a:gd name="T2" fmla="*/ 11 w 28"/>
                <a:gd name="T3" fmla="*/ 14 h 64"/>
                <a:gd name="T4" fmla="*/ 20 w 28"/>
                <a:gd name="T5" fmla="*/ 21 h 64"/>
                <a:gd name="T6" fmla="*/ 8 w 28"/>
                <a:gd name="T7" fmla="*/ 39 h 64"/>
                <a:gd name="T8" fmla="*/ 0 w 28"/>
                <a:gd name="T9" fmla="*/ 56 h 64"/>
                <a:gd name="T10" fmla="*/ 11 w 28"/>
                <a:gd name="T11" fmla="*/ 57 h 64"/>
                <a:gd name="T12" fmla="*/ 26 w 28"/>
                <a:gd name="T13" fmla="*/ 26 h 64"/>
                <a:gd name="T14" fmla="*/ 5 w 28"/>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9" name="Freeform 67"/>
            <p:cNvSpPr>
              <a:spLocks/>
            </p:cNvSpPr>
            <p:nvPr/>
          </p:nvSpPr>
          <p:spPr bwMode="invGray">
            <a:xfrm>
              <a:off x="3876" y="3076"/>
              <a:ext cx="12" cy="27"/>
            </a:xfrm>
            <a:custGeom>
              <a:avLst/>
              <a:gdLst>
                <a:gd name="T0" fmla="*/ 14 w 16"/>
                <a:gd name="T1" fmla="*/ 3 h 36"/>
                <a:gd name="T2" fmla="*/ 0 w 16"/>
                <a:gd name="T3" fmla="*/ 7 h 36"/>
                <a:gd name="T4" fmla="*/ 8 w 16"/>
                <a:gd name="T5" fmla="*/ 22 h 36"/>
                <a:gd name="T6" fmla="*/ 14 w 16"/>
                <a:gd name="T7" fmla="*/ 3 h 36"/>
              </a:gdLst>
              <a:ahLst/>
              <a:cxnLst>
                <a:cxn ang="0">
                  <a:pos x="T0" y="T1"/>
                </a:cxn>
                <a:cxn ang="0">
                  <a:pos x="T2" y="T3"/>
                </a:cxn>
                <a:cxn ang="0">
                  <a:pos x="T4" y="T5"/>
                </a:cxn>
                <a:cxn ang="0">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 name="Freeform 68"/>
            <p:cNvSpPr>
              <a:spLocks/>
            </p:cNvSpPr>
            <p:nvPr/>
          </p:nvSpPr>
          <p:spPr bwMode="invGray">
            <a:xfrm>
              <a:off x="3866" y="305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1" name="Freeform 69"/>
            <p:cNvSpPr>
              <a:spLocks/>
            </p:cNvSpPr>
            <p:nvPr/>
          </p:nvSpPr>
          <p:spPr bwMode="invGray">
            <a:xfrm>
              <a:off x="3862" y="3035"/>
              <a:ext cx="12" cy="14"/>
            </a:xfrm>
            <a:custGeom>
              <a:avLst/>
              <a:gdLst>
                <a:gd name="T0" fmla="*/ 10 w 16"/>
                <a:gd name="T1" fmla="*/ 5 h 19"/>
                <a:gd name="T2" fmla="*/ 0 w 16"/>
                <a:gd name="T3" fmla="*/ 10 h 19"/>
                <a:gd name="T4" fmla="*/ 12 w 16"/>
                <a:gd name="T5" fmla="*/ 19 h 19"/>
                <a:gd name="T6" fmla="*/ 10 w 16"/>
                <a:gd name="T7" fmla="*/ 5 h 19"/>
              </a:gdLst>
              <a:ahLst/>
              <a:cxnLst>
                <a:cxn ang="0">
                  <a:pos x="T0" y="T1"/>
                </a:cxn>
                <a:cxn ang="0">
                  <a:pos x="T2" y="T3"/>
                </a:cxn>
                <a:cxn ang="0">
                  <a:pos x="T4" y="T5"/>
                </a:cxn>
                <a:cxn ang="0">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2" name="Freeform 70"/>
            <p:cNvSpPr>
              <a:spLocks/>
            </p:cNvSpPr>
            <p:nvPr/>
          </p:nvSpPr>
          <p:spPr bwMode="invGray">
            <a:xfrm>
              <a:off x="3850" y="2995"/>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3" name="Freeform 71"/>
            <p:cNvSpPr>
              <a:spLocks/>
            </p:cNvSpPr>
            <p:nvPr/>
          </p:nvSpPr>
          <p:spPr bwMode="invGray">
            <a:xfrm>
              <a:off x="3852" y="3020"/>
              <a:ext cx="16" cy="13"/>
            </a:xfrm>
            <a:custGeom>
              <a:avLst/>
              <a:gdLst>
                <a:gd name="T0" fmla="*/ 13 w 22"/>
                <a:gd name="T1" fmla="*/ 0 h 18"/>
                <a:gd name="T2" fmla="*/ 19 w 22"/>
                <a:gd name="T3" fmla="*/ 18 h 18"/>
                <a:gd name="T4" fmla="*/ 14 w 22"/>
                <a:gd name="T5" fmla="*/ 6 h 18"/>
                <a:gd name="T6" fmla="*/ 13 w 22"/>
                <a:gd name="T7" fmla="*/ 0 h 18"/>
              </a:gdLst>
              <a:ahLst/>
              <a:cxnLst>
                <a:cxn ang="0">
                  <a:pos x="T0" y="T1"/>
                </a:cxn>
                <a:cxn ang="0">
                  <a:pos x="T2" y="T3"/>
                </a:cxn>
                <a:cxn ang="0">
                  <a:pos x="T4" y="T5"/>
                </a:cxn>
                <a:cxn ang="0">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4" name="Freeform 72"/>
            <p:cNvSpPr>
              <a:spLocks/>
            </p:cNvSpPr>
            <p:nvPr/>
          </p:nvSpPr>
          <p:spPr bwMode="invGray">
            <a:xfrm>
              <a:off x="4688" y="3643"/>
              <a:ext cx="45" cy="60"/>
            </a:xfrm>
            <a:custGeom>
              <a:avLst/>
              <a:gdLst>
                <a:gd name="T0" fmla="*/ 10 w 60"/>
                <a:gd name="T1" fmla="*/ 7 h 81"/>
                <a:gd name="T2" fmla="*/ 3 w 60"/>
                <a:gd name="T3" fmla="*/ 18 h 81"/>
                <a:gd name="T4" fmla="*/ 15 w 60"/>
                <a:gd name="T5" fmla="*/ 39 h 81"/>
                <a:gd name="T6" fmla="*/ 27 w 60"/>
                <a:gd name="T7" fmla="*/ 54 h 81"/>
                <a:gd name="T8" fmla="*/ 40 w 60"/>
                <a:gd name="T9" fmla="*/ 63 h 81"/>
                <a:gd name="T10" fmla="*/ 51 w 60"/>
                <a:gd name="T11" fmla="*/ 81 h 81"/>
                <a:gd name="T12" fmla="*/ 52 w 60"/>
                <a:gd name="T13" fmla="*/ 57 h 81"/>
                <a:gd name="T14" fmla="*/ 43 w 60"/>
                <a:gd name="T15" fmla="*/ 37 h 81"/>
                <a:gd name="T16" fmla="*/ 25 w 60"/>
                <a:gd name="T17" fmla="*/ 18 h 81"/>
                <a:gd name="T18" fmla="*/ 10 w 60"/>
                <a:gd name="T19" fmla="*/ 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5" name="Freeform 73"/>
            <p:cNvSpPr>
              <a:spLocks/>
            </p:cNvSpPr>
            <p:nvPr/>
          </p:nvSpPr>
          <p:spPr bwMode="invGray">
            <a:xfrm>
              <a:off x="4919" y="3594"/>
              <a:ext cx="53" cy="46"/>
            </a:xfrm>
            <a:custGeom>
              <a:avLst/>
              <a:gdLst>
                <a:gd name="T0" fmla="*/ 28 w 71"/>
                <a:gd name="T1" fmla="*/ 23 h 61"/>
                <a:gd name="T2" fmla="*/ 13 w 71"/>
                <a:gd name="T3" fmla="*/ 32 h 61"/>
                <a:gd name="T4" fmla="*/ 1 w 71"/>
                <a:gd name="T5" fmla="*/ 44 h 61"/>
                <a:gd name="T6" fmla="*/ 13 w 71"/>
                <a:gd name="T7" fmla="*/ 59 h 61"/>
                <a:gd name="T8" fmla="*/ 28 w 71"/>
                <a:gd name="T9" fmla="*/ 44 h 61"/>
                <a:gd name="T10" fmla="*/ 40 w 71"/>
                <a:gd name="T11" fmla="*/ 23 h 61"/>
                <a:gd name="T12" fmla="*/ 55 w 71"/>
                <a:gd name="T13" fmla="*/ 0 h 61"/>
                <a:gd name="T14" fmla="*/ 71 w 71"/>
                <a:gd name="T15" fmla="*/ 11 h 61"/>
                <a:gd name="T16" fmla="*/ 35 w 71"/>
                <a:gd name="T17" fmla="*/ 23 h 61"/>
                <a:gd name="T18" fmla="*/ 28 w 71"/>
                <a:gd name="T19"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6" name="Freeform 74"/>
            <p:cNvSpPr>
              <a:spLocks/>
            </p:cNvSpPr>
            <p:nvPr/>
          </p:nvSpPr>
          <p:spPr bwMode="invGray">
            <a:xfrm>
              <a:off x="4759" y="3569"/>
              <a:ext cx="17" cy="23"/>
            </a:xfrm>
            <a:custGeom>
              <a:avLst/>
              <a:gdLst>
                <a:gd name="T0" fmla="*/ 9 w 23"/>
                <a:gd name="T1" fmla="*/ 0 h 30"/>
                <a:gd name="T2" fmla="*/ 0 w 23"/>
                <a:gd name="T3" fmla="*/ 14 h 30"/>
                <a:gd name="T4" fmla="*/ 12 w 23"/>
                <a:gd name="T5" fmla="*/ 30 h 30"/>
                <a:gd name="T6" fmla="*/ 9 w 23"/>
                <a:gd name="T7" fmla="*/ 0 h 30"/>
              </a:gdLst>
              <a:ahLst/>
              <a:cxnLst>
                <a:cxn ang="0">
                  <a:pos x="T0" y="T1"/>
                </a:cxn>
                <a:cxn ang="0">
                  <a:pos x="T2" y="T3"/>
                </a:cxn>
                <a:cxn ang="0">
                  <a:pos x="T4" y="T5"/>
                </a:cxn>
                <a:cxn ang="0">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7" name="Freeform 75"/>
            <p:cNvSpPr>
              <a:spLocks/>
            </p:cNvSpPr>
            <p:nvPr/>
          </p:nvSpPr>
          <p:spPr bwMode="invGray">
            <a:xfrm>
              <a:off x="4751" y="3547"/>
              <a:ext cx="20" cy="17"/>
            </a:xfrm>
            <a:custGeom>
              <a:avLst/>
              <a:gdLst>
                <a:gd name="T0" fmla="*/ 19 w 26"/>
                <a:gd name="T1" fmla="*/ 0 h 23"/>
                <a:gd name="T2" fmla="*/ 0 w 26"/>
                <a:gd name="T3" fmla="*/ 14 h 23"/>
                <a:gd name="T4" fmla="*/ 21 w 26"/>
                <a:gd name="T5" fmla="*/ 20 h 23"/>
                <a:gd name="T6" fmla="*/ 19 w 26"/>
                <a:gd name="T7" fmla="*/ 0 h 23"/>
              </a:gdLst>
              <a:ahLst/>
              <a:cxnLst>
                <a:cxn ang="0">
                  <a:pos x="T0" y="T1"/>
                </a:cxn>
                <a:cxn ang="0">
                  <a:pos x="T2" y="T3"/>
                </a:cxn>
                <a:cxn ang="0">
                  <a:pos x="T4" y="T5"/>
                </a:cxn>
                <a:cxn ang="0">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8" name="Freeform 76"/>
            <p:cNvSpPr>
              <a:spLocks/>
            </p:cNvSpPr>
            <p:nvPr/>
          </p:nvSpPr>
          <p:spPr bwMode="invGray">
            <a:xfrm>
              <a:off x="4598" y="3353"/>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9" name="Freeform 77"/>
            <p:cNvSpPr>
              <a:spLocks/>
            </p:cNvSpPr>
            <p:nvPr/>
          </p:nvSpPr>
          <p:spPr bwMode="invGray">
            <a:xfrm>
              <a:off x="4632" y="3396"/>
              <a:ext cx="26" cy="33"/>
            </a:xfrm>
            <a:custGeom>
              <a:avLst/>
              <a:gdLst>
                <a:gd name="T0" fmla="*/ 30 w 34"/>
                <a:gd name="T1" fmla="*/ 0 h 44"/>
                <a:gd name="T2" fmla="*/ 10 w 34"/>
                <a:gd name="T3" fmla="*/ 9 h 44"/>
                <a:gd name="T4" fmla="*/ 14 w 34"/>
                <a:gd name="T5" fmla="*/ 32 h 44"/>
                <a:gd name="T6" fmla="*/ 26 w 34"/>
                <a:gd name="T7" fmla="*/ 36 h 44"/>
                <a:gd name="T8" fmla="*/ 30 w 34"/>
                <a:gd name="T9" fmla="*/ 0 h 44"/>
              </a:gdLst>
              <a:ahLst/>
              <a:cxnLst>
                <a:cxn ang="0">
                  <a:pos x="T0" y="T1"/>
                </a:cxn>
                <a:cxn ang="0">
                  <a:pos x="T2" y="T3"/>
                </a:cxn>
                <a:cxn ang="0">
                  <a:pos x="T4" y="T5"/>
                </a:cxn>
                <a:cxn ang="0">
                  <a:pos x="T6" y="T7"/>
                </a:cxn>
                <a:cxn ang="0">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0" name="Freeform 78"/>
            <p:cNvSpPr>
              <a:spLocks/>
            </p:cNvSpPr>
            <p:nvPr/>
          </p:nvSpPr>
          <p:spPr bwMode="invGray">
            <a:xfrm>
              <a:off x="4659" y="3459"/>
              <a:ext cx="28" cy="28"/>
            </a:xfrm>
            <a:custGeom>
              <a:avLst/>
              <a:gdLst>
                <a:gd name="T0" fmla="*/ 34 w 38"/>
                <a:gd name="T1" fmla="*/ 2 h 37"/>
                <a:gd name="T2" fmla="*/ 10 w 38"/>
                <a:gd name="T3" fmla="*/ 2 h 37"/>
                <a:gd name="T4" fmla="*/ 14 w 38"/>
                <a:gd name="T5" fmla="*/ 25 h 37"/>
                <a:gd name="T6" fmla="*/ 26 w 38"/>
                <a:gd name="T7" fmla="*/ 29 h 37"/>
                <a:gd name="T8" fmla="*/ 34 w 38"/>
                <a:gd name="T9" fmla="*/ 2 h 37"/>
              </a:gdLst>
              <a:ahLst/>
              <a:cxnLst>
                <a:cxn ang="0">
                  <a:pos x="T0" y="T1"/>
                </a:cxn>
                <a:cxn ang="0">
                  <a:pos x="T2" y="T3"/>
                </a:cxn>
                <a:cxn ang="0">
                  <a:pos x="T4" y="T5"/>
                </a:cxn>
                <a:cxn ang="0">
                  <a:pos x="T6" y="T7"/>
                </a:cxn>
                <a:cxn ang="0">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 name="Freeform 79"/>
            <p:cNvSpPr>
              <a:spLocks/>
            </p:cNvSpPr>
            <p:nvPr/>
          </p:nvSpPr>
          <p:spPr bwMode="invGray">
            <a:xfrm>
              <a:off x="4693" y="3449"/>
              <a:ext cx="28" cy="26"/>
            </a:xfrm>
            <a:custGeom>
              <a:avLst/>
              <a:gdLst>
                <a:gd name="T0" fmla="*/ 34 w 38"/>
                <a:gd name="T1" fmla="*/ 2 h 34"/>
                <a:gd name="T2" fmla="*/ 10 w 38"/>
                <a:gd name="T3" fmla="*/ 2 h 34"/>
                <a:gd name="T4" fmla="*/ 16 w 38"/>
                <a:gd name="T5" fmla="*/ 22 h 34"/>
                <a:gd name="T6" fmla="*/ 27 w 38"/>
                <a:gd name="T7" fmla="*/ 22 h 34"/>
                <a:gd name="T8" fmla="*/ 34 w 38"/>
                <a:gd name="T9" fmla="*/ 2 h 34"/>
              </a:gdLst>
              <a:ahLst/>
              <a:cxnLst>
                <a:cxn ang="0">
                  <a:pos x="T0" y="T1"/>
                </a:cxn>
                <a:cxn ang="0">
                  <a:pos x="T2" y="T3"/>
                </a:cxn>
                <a:cxn ang="0">
                  <a:pos x="T4" y="T5"/>
                </a:cxn>
                <a:cxn ang="0">
                  <a:pos x="T6" y="T7"/>
                </a:cxn>
                <a:cxn ang="0">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 name="Freeform 80"/>
            <p:cNvSpPr>
              <a:spLocks/>
            </p:cNvSpPr>
            <p:nvPr/>
          </p:nvSpPr>
          <p:spPr bwMode="invGray">
            <a:xfrm>
              <a:off x="4683" y="3413"/>
              <a:ext cx="26" cy="20"/>
            </a:xfrm>
            <a:custGeom>
              <a:avLst/>
              <a:gdLst>
                <a:gd name="T0" fmla="*/ 31 w 35"/>
                <a:gd name="T1" fmla="*/ 1 h 27"/>
                <a:gd name="T2" fmla="*/ 10 w 35"/>
                <a:gd name="T3" fmla="*/ 2 h 27"/>
                <a:gd name="T4" fmla="*/ 13 w 35"/>
                <a:gd name="T5" fmla="*/ 15 h 27"/>
                <a:gd name="T6" fmla="*/ 25 w 35"/>
                <a:gd name="T7" fmla="*/ 19 h 27"/>
                <a:gd name="T8" fmla="*/ 31 w 35"/>
                <a:gd name="T9" fmla="*/ 1 h 27"/>
              </a:gdLst>
              <a:ahLst/>
              <a:cxnLst>
                <a:cxn ang="0">
                  <a:pos x="T0" y="T1"/>
                </a:cxn>
                <a:cxn ang="0">
                  <a:pos x="T2" y="T3"/>
                </a:cxn>
                <a:cxn ang="0">
                  <a:pos x="T4" y="T5"/>
                </a:cxn>
                <a:cxn ang="0">
                  <a:pos x="T6" y="T7"/>
                </a:cxn>
                <a:cxn ang="0">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3" name="Freeform 81"/>
            <p:cNvSpPr>
              <a:spLocks/>
            </p:cNvSpPr>
            <p:nvPr/>
          </p:nvSpPr>
          <p:spPr bwMode="invGray">
            <a:xfrm>
              <a:off x="4657" y="3388"/>
              <a:ext cx="26" cy="35"/>
            </a:xfrm>
            <a:custGeom>
              <a:avLst/>
              <a:gdLst>
                <a:gd name="T0" fmla="*/ 28 w 35"/>
                <a:gd name="T1" fmla="*/ 16 h 47"/>
                <a:gd name="T2" fmla="*/ 19 w 35"/>
                <a:gd name="T3" fmla="*/ 2 h 47"/>
                <a:gd name="T4" fmla="*/ 10 w 35"/>
                <a:gd name="T5" fmla="*/ 25 h 47"/>
                <a:gd name="T6" fmla="*/ 19 w 35"/>
                <a:gd name="T7" fmla="*/ 35 h 47"/>
                <a:gd name="T8" fmla="*/ 27 w 35"/>
                <a:gd name="T9" fmla="*/ 29 h 47"/>
                <a:gd name="T10" fmla="*/ 28 w 35"/>
                <a:gd name="T11" fmla="*/ 16 h 47"/>
              </a:gdLst>
              <a:ahLst/>
              <a:cxnLst>
                <a:cxn ang="0">
                  <a:pos x="T0" y="T1"/>
                </a:cxn>
                <a:cxn ang="0">
                  <a:pos x="T2" y="T3"/>
                </a:cxn>
                <a:cxn ang="0">
                  <a:pos x="T4" y="T5"/>
                </a:cxn>
                <a:cxn ang="0">
                  <a:pos x="T6" y="T7"/>
                </a:cxn>
                <a:cxn ang="0">
                  <a:pos x="T8" y="T9"/>
                </a:cxn>
                <a:cxn ang="0">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4" name="Freeform 82"/>
            <p:cNvSpPr>
              <a:spLocks/>
            </p:cNvSpPr>
            <p:nvPr/>
          </p:nvSpPr>
          <p:spPr bwMode="invGray">
            <a:xfrm>
              <a:off x="4625" y="3372"/>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5" name="Freeform 83"/>
            <p:cNvSpPr>
              <a:spLocks/>
            </p:cNvSpPr>
            <p:nvPr/>
          </p:nvSpPr>
          <p:spPr bwMode="invGray">
            <a:xfrm>
              <a:off x="4665" y="3425"/>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6" name="Freeform 84"/>
            <p:cNvSpPr>
              <a:spLocks/>
            </p:cNvSpPr>
            <p:nvPr/>
          </p:nvSpPr>
          <p:spPr bwMode="invGray">
            <a:xfrm>
              <a:off x="3055" y="2051"/>
              <a:ext cx="141" cy="108"/>
            </a:xfrm>
            <a:custGeom>
              <a:avLst/>
              <a:gdLst>
                <a:gd name="T0" fmla="*/ 171 w 189"/>
                <a:gd name="T1" fmla="*/ 4 h 144"/>
                <a:gd name="T2" fmla="*/ 185 w 189"/>
                <a:gd name="T3" fmla="*/ 4 h 144"/>
                <a:gd name="T4" fmla="*/ 189 w 189"/>
                <a:gd name="T5" fmla="*/ 16 h 144"/>
                <a:gd name="T6" fmla="*/ 187 w 189"/>
                <a:gd name="T7" fmla="*/ 24 h 144"/>
                <a:gd name="T8" fmla="*/ 131 w 189"/>
                <a:gd name="T9" fmla="*/ 44 h 144"/>
                <a:gd name="T10" fmla="*/ 109 w 189"/>
                <a:gd name="T11" fmla="*/ 58 h 144"/>
                <a:gd name="T12" fmla="*/ 97 w 189"/>
                <a:gd name="T13" fmla="*/ 62 h 144"/>
                <a:gd name="T14" fmla="*/ 71 w 189"/>
                <a:gd name="T15" fmla="*/ 82 h 144"/>
                <a:gd name="T16" fmla="*/ 75 w 189"/>
                <a:gd name="T17" fmla="*/ 92 h 144"/>
                <a:gd name="T18" fmla="*/ 83 w 189"/>
                <a:gd name="T19" fmla="*/ 116 h 144"/>
                <a:gd name="T20" fmla="*/ 107 w 189"/>
                <a:gd name="T21" fmla="*/ 126 h 144"/>
                <a:gd name="T22" fmla="*/ 93 w 189"/>
                <a:gd name="T23" fmla="*/ 140 h 144"/>
                <a:gd name="T24" fmla="*/ 83 w 189"/>
                <a:gd name="T25" fmla="*/ 130 h 144"/>
                <a:gd name="T26" fmla="*/ 71 w 189"/>
                <a:gd name="T27" fmla="*/ 134 h 144"/>
                <a:gd name="T28" fmla="*/ 21 w 189"/>
                <a:gd name="T29" fmla="*/ 122 h 144"/>
                <a:gd name="T30" fmla="*/ 19 w 189"/>
                <a:gd name="T31" fmla="*/ 106 h 144"/>
                <a:gd name="T32" fmla="*/ 47 w 189"/>
                <a:gd name="T33" fmla="*/ 90 h 144"/>
                <a:gd name="T34" fmla="*/ 51 w 189"/>
                <a:gd name="T35" fmla="*/ 76 h 144"/>
                <a:gd name="T36" fmla="*/ 47 w 189"/>
                <a:gd name="T37" fmla="*/ 64 h 144"/>
                <a:gd name="T38" fmla="*/ 73 w 189"/>
                <a:gd name="T39" fmla="*/ 46 h 144"/>
                <a:gd name="T40" fmla="*/ 97 w 189"/>
                <a:gd name="T41" fmla="*/ 36 h 144"/>
                <a:gd name="T42" fmla="*/ 113 w 189"/>
                <a:gd name="T43" fmla="*/ 24 h 144"/>
                <a:gd name="T44" fmla="*/ 171 w 189"/>
                <a:gd name="T45" fmla="*/ 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7" name="Freeform 85"/>
            <p:cNvSpPr>
              <a:spLocks/>
            </p:cNvSpPr>
            <p:nvPr/>
          </p:nvSpPr>
          <p:spPr bwMode="invGray">
            <a:xfrm>
              <a:off x="3139" y="2155"/>
              <a:ext cx="40" cy="12"/>
            </a:xfrm>
            <a:custGeom>
              <a:avLst/>
              <a:gdLst>
                <a:gd name="T0" fmla="*/ 24 w 53"/>
                <a:gd name="T1" fmla="*/ 0 h 17"/>
                <a:gd name="T2" fmla="*/ 12 w 53"/>
                <a:gd name="T3" fmla="*/ 2 h 17"/>
                <a:gd name="T4" fmla="*/ 32 w 53"/>
                <a:gd name="T5" fmla="*/ 16 h 17"/>
                <a:gd name="T6" fmla="*/ 44 w 53"/>
                <a:gd name="T7" fmla="*/ 14 h 17"/>
                <a:gd name="T8" fmla="*/ 24 w 53"/>
                <a:gd name="T9" fmla="*/ 0 h 17"/>
              </a:gdLst>
              <a:ahLst/>
              <a:cxnLst>
                <a:cxn ang="0">
                  <a:pos x="T0" y="T1"/>
                </a:cxn>
                <a:cxn ang="0">
                  <a:pos x="T2" y="T3"/>
                </a:cxn>
                <a:cxn ang="0">
                  <a:pos x="T4" y="T5"/>
                </a:cxn>
                <a:cxn ang="0">
                  <a:pos x="T6" y="T7"/>
                </a:cxn>
                <a:cxn ang="0">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8" name="Freeform 86"/>
            <p:cNvSpPr>
              <a:spLocks/>
            </p:cNvSpPr>
            <p:nvPr/>
          </p:nvSpPr>
          <p:spPr bwMode="invGray">
            <a:xfrm>
              <a:off x="3344" y="1999"/>
              <a:ext cx="42" cy="28"/>
            </a:xfrm>
            <a:custGeom>
              <a:avLst/>
              <a:gdLst>
                <a:gd name="T0" fmla="*/ 57 w 57"/>
                <a:gd name="T1" fmla="*/ 4 h 37"/>
                <a:gd name="T2" fmla="*/ 25 w 57"/>
                <a:gd name="T3" fmla="*/ 24 h 37"/>
                <a:gd name="T4" fmla="*/ 11 w 57"/>
                <a:gd name="T5" fmla="*/ 34 h 37"/>
                <a:gd name="T6" fmla="*/ 9 w 57"/>
                <a:gd name="T7" fmla="*/ 4 h 37"/>
                <a:gd name="T8" fmla="*/ 21 w 57"/>
                <a:gd name="T9" fmla="*/ 0 h 37"/>
                <a:gd name="T10" fmla="*/ 57 w 57"/>
                <a:gd name="T11" fmla="*/ 4 h 37"/>
              </a:gdLst>
              <a:ahLst/>
              <a:cxnLst>
                <a:cxn ang="0">
                  <a:pos x="T0" y="T1"/>
                </a:cxn>
                <a:cxn ang="0">
                  <a:pos x="T2" y="T3"/>
                </a:cxn>
                <a:cxn ang="0">
                  <a:pos x="T4" y="T5"/>
                </a:cxn>
                <a:cxn ang="0">
                  <a:pos x="T6" y="T7"/>
                </a:cxn>
                <a:cxn ang="0">
                  <a:pos x="T8" y="T9"/>
                </a:cxn>
                <a:cxn ang="0">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9" name="Freeform 87"/>
            <p:cNvSpPr>
              <a:spLocks/>
            </p:cNvSpPr>
            <p:nvPr/>
          </p:nvSpPr>
          <p:spPr bwMode="invGray">
            <a:xfrm>
              <a:off x="3374" y="2012"/>
              <a:ext cx="50" cy="20"/>
            </a:xfrm>
            <a:custGeom>
              <a:avLst/>
              <a:gdLst>
                <a:gd name="T0" fmla="*/ 29 w 68"/>
                <a:gd name="T1" fmla="*/ 0 h 26"/>
                <a:gd name="T2" fmla="*/ 11 w 68"/>
                <a:gd name="T3" fmla="*/ 6 h 26"/>
                <a:gd name="T4" fmla="*/ 57 w 68"/>
                <a:gd name="T5" fmla="*/ 26 h 26"/>
                <a:gd name="T6" fmla="*/ 63 w 68"/>
                <a:gd name="T7" fmla="*/ 24 h 26"/>
                <a:gd name="T8" fmla="*/ 29 w 68"/>
                <a:gd name="T9" fmla="*/ 0 h 26"/>
              </a:gdLst>
              <a:ahLst/>
              <a:cxnLst>
                <a:cxn ang="0">
                  <a:pos x="T0" y="T1"/>
                </a:cxn>
                <a:cxn ang="0">
                  <a:pos x="T2" y="T3"/>
                </a:cxn>
                <a:cxn ang="0">
                  <a:pos x="T4" y="T5"/>
                </a:cxn>
                <a:cxn ang="0">
                  <a:pos x="T6" y="T7"/>
                </a:cxn>
                <a:cxn ang="0">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0" name="Freeform 88"/>
            <p:cNvSpPr>
              <a:spLocks/>
            </p:cNvSpPr>
            <p:nvPr/>
          </p:nvSpPr>
          <p:spPr bwMode="invGray">
            <a:xfrm>
              <a:off x="3428" y="2015"/>
              <a:ext cx="50" cy="32"/>
            </a:xfrm>
            <a:custGeom>
              <a:avLst/>
              <a:gdLst>
                <a:gd name="T0" fmla="*/ 50 w 66"/>
                <a:gd name="T1" fmla="*/ 9 h 43"/>
                <a:gd name="T2" fmla="*/ 26 w 66"/>
                <a:gd name="T3" fmla="*/ 9 h 43"/>
                <a:gd name="T4" fmla="*/ 10 w 66"/>
                <a:gd name="T5" fmla="*/ 9 h 43"/>
                <a:gd name="T6" fmla="*/ 8 w 66"/>
                <a:gd name="T7" fmla="*/ 35 h 43"/>
                <a:gd name="T8" fmla="*/ 32 w 66"/>
                <a:gd name="T9" fmla="*/ 43 h 43"/>
                <a:gd name="T10" fmla="*/ 62 w 66"/>
                <a:gd name="T11" fmla="*/ 27 h 43"/>
                <a:gd name="T12" fmla="*/ 50 w 66"/>
                <a:gd name="T13" fmla="*/ 9 h 43"/>
              </a:gdLst>
              <a:ahLst/>
              <a:cxnLst>
                <a:cxn ang="0">
                  <a:pos x="T0" y="T1"/>
                </a:cxn>
                <a:cxn ang="0">
                  <a:pos x="T2" y="T3"/>
                </a:cxn>
                <a:cxn ang="0">
                  <a:pos x="T4" y="T5"/>
                </a:cxn>
                <a:cxn ang="0">
                  <a:pos x="T6" y="T7"/>
                </a:cxn>
                <a:cxn ang="0">
                  <a:pos x="T8" y="T9"/>
                </a:cxn>
                <a:cxn ang="0">
                  <a:pos x="T10" y="T11"/>
                </a:cxn>
                <a:cxn ang="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1" name="Freeform 89"/>
            <p:cNvSpPr>
              <a:spLocks/>
            </p:cNvSpPr>
            <p:nvPr/>
          </p:nvSpPr>
          <p:spPr bwMode="invGray">
            <a:xfrm>
              <a:off x="3777" y="2042"/>
              <a:ext cx="88" cy="31"/>
            </a:xfrm>
            <a:custGeom>
              <a:avLst/>
              <a:gdLst>
                <a:gd name="T0" fmla="*/ 14 w 117"/>
                <a:gd name="T1" fmla="*/ 0 h 41"/>
                <a:gd name="T2" fmla="*/ 8 w 117"/>
                <a:gd name="T3" fmla="*/ 16 h 41"/>
                <a:gd name="T4" fmla="*/ 50 w 117"/>
                <a:gd name="T5" fmla="*/ 30 h 41"/>
                <a:gd name="T6" fmla="*/ 76 w 117"/>
                <a:gd name="T7" fmla="*/ 36 h 41"/>
                <a:gd name="T8" fmla="*/ 112 w 117"/>
                <a:gd name="T9" fmla="*/ 22 h 41"/>
                <a:gd name="T10" fmla="*/ 78 w 117"/>
                <a:gd name="T11" fmla="*/ 4 h 41"/>
                <a:gd name="T12" fmla="*/ 14 w 117"/>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2" name="Freeform 90"/>
            <p:cNvSpPr>
              <a:spLocks/>
            </p:cNvSpPr>
            <p:nvPr/>
          </p:nvSpPr>
          <p:spPr bwMode="invGray">
            <a:xfrm>
              <a:off x="3867" y="2041"/>
              <a:ext cx="46" cy="24"/>
            </a:xfrm>
            <a:custGeom>
              <a:avLst/>
              <a:gdLst>
                <a:gd name="T0" fmla="*/ 32 w 62"/>
                <a:gd name="T1" fmla="*/ 4 h 32"/>
                <a:gd name="T2" fmla="*/ 62 w 62"/>
                <a:gd name="T3" fmla="*/ 10 h 32"/>
                <a:gd name="T4" fmla="*/ 30 w 62"/>
                <a:gd name="T5" fmla="*/ 32 h 32"/>
                <a:gd name="T6" fmla="*/ 6 w 62"/>
                <a:gd name="T7" fmla="*/ 22 h 32"/>
                <a:gd name="T8" fmla="*/ 32 w 62"/>
                <a:gd name="T9" fmla="*/ 4 h 32"/>
              </a:gdLst>
              <a:ahLst/>
              <a:cxnLst>
                <a:cxn ang="0">
                  <a:pos x="T0" y="T1"/>
                </a:cxn>
                <a:cxn ang="0">
                  <a:pos x="T2" y="T3"/>
                </a:cxn>
                <a:cxn ang="0">
                  <a:pos x="T4" y="T5"/>
                </a:cxn>
                <a:cxn ang="0">
                  <a:pos x="T6" y="T7"/>
                </a:cxn>
                <a:cxn ang="0">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3" name="Freeform 91"/>
            <p:cNvSpPr>
              <a:spLocks/>
            </p:cNvSpPr>
            <p:nvPr/>
          </p:nvSpPr>
          <p:spPr bwMode="invGray">
            <a:xfrm>
              <a:off x="3846" y="2070"/>
              <a:ext cx="37" cy="17"/>
            </a:xfrm>
            <a:custGeom>
              <a:avLst/>
              <a:gdLst>
                <a:gd name="T0" fmla="*/ 20 w 49"/>
                <a:gd name="T1" fmla="*/ 1 h 23"/>
                <a:gd name="T2" fmla="*/ 6 w 49"/>
                <a:gd name="T3" fmla="*/ 5 h 23"/>
                <a:gd name="T4" fmla="*/ 38 w 49"/>
                <a:gd name="T5" fmla="*/ 23 h 23"/>
                <a:gd name="T6" fmla="*/ 20 w 49"/>
                <a:gd name="T7" fmla="*/ 1 h 23"/>
              </a:gdLst>
              <a:ahLst/>
              <a:cxnLst>
                <a:cxn ang="0">
                  <a:pos x="T0" y="T1"/>
                </a:cxn>
                <a:cxn ang="0">
                  <a:pos x="T2" y="T3"/>
                </a:cxn>
                <a:cxn ang="0">
                  <a:pos x="T4" y="T5"/>
                </a:cxn>
                <a:cxn ang="0">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4" name="Freeform 92"/>
            <p:cNvSpPr>
              <a:spLocks/>
            </p:cNvSpPr>
            <p:nvPr/>
          </p:nvSpPr>
          <p:spPr bwMode="invGray">
            <a:xfrm>
              <a:off x="4098" y="2294"/>
              <a:ext cx="76" cy="114"/>
            </a:xfrm>
            <a:custGeom>
              <a:avLst/>
              <a:gdLst>
                <a:gd name="T0" fmla="*/ 6 w 102"/>
                <a:gd name="T1" fmla="*/ 0 h 152"/>
                <a:gd name="T2" fmla="*/ 0 w 102"/>
                <a:gd name="T3" fmla="*/ 18 h 152"/>
                <a:gd name="T4" fmla="*/ 14 w 102"/>
                <a:gd name="T5" fmla="*/ 42 h 152"/>
                <a:gd name="T6" fmla="*/ 32 w 102"/>
                <a:gd name="T7" fmla="*/ 72 h 152"/>
                <a:gd name="T8" fmla="*/ 36 w 102"/>
                <a:gd name="T9" fmla="*/ 104 h 152"/>
                <a:gd name="T10" fmla="*/ 80 w 102"/>
                <a:gd name="T11" fmla="*/ 152 h 152"/>
                <a:gd name="T12" fmla="*/ 86 w 102"/>
                <a:gd name="T13" fmla="*/ 124 h 152"/>
                <a:gd name="T14" fmla="*/ 74 w 102"/>
                <a:gd name="T15" fmla="*/ 102 h 152"/>
                <a:gd name="T16" fmla="*/ 62 w 102"/>
                <a:gd name="T17" fmla="*/ 92 h 152"/>
                <a:gd name="T18" fmla="*/ 52 w 102"/>
                <a:gd name="T19" fmla="*/ 74 h 152"/>
                <a:gd name="T20" fmla="*/ 42 w 102"/>
                <a:gd name="T21" fmla="*/ 44 h 152"/>
                <a:gd name="T22" fmla="*/ 4 w 102"/>
                <a:gd name="T23" fmla="*/ 12 h 152"/>
                <a:gd name="T24" fmla="*/ 6 w 102"/>
                <a:gd name="T25"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5" name="Freeform 93"/>
            <p:cNvSpPr>
              <a:spLocks/>
            </p:cNvSpPr>
            <p:nvPr/>
          </p:nvSpPr>
          <p:spPr bwMode="invGray">
            <a:xfrm>
              <a:off x="4159" y="2412"/>
              <a:ext cx="55" cy="78"/>
            </a:xfrm>
            <a:custGeom>
              <a:avLst/>
              <a:gdLst>
                <a:gd name="T0" fmla="*/ 64 w 74"/>
                <a:gd name="T1" fmla="*/ 22 h 103"/>
                <a:gd name="T2" fmla="*/ 74 w 74"/>
                <a:gd name="T3" fmla="*/ 40 h 103"/>
                <a:gd name="T4" fmla="*/ 30 w 74"/>
                <a:gd name="T5" fmla="*/ 84 h 103"/>
                <a:gd name="T6" fmla="*/ 32 w 74"/>
                <a:gd name="T7" fmla="*/ 100 h 103"/>
                <a:gd name="T8" fmla="*/ 20 w 74"/>
                <a:gd name="T9" fmla="*/ 94 h 103"/>
                <a:gd name="T10" fmla="*/ 6 w 74"/>
                <a:gd name="T11" fmla="*/ 84 h 103"/>
                <a:gd name="T12" fmla="*/ 0 w 74"/>
                <a:gd name="T13" fmla="*/ 82 h 103"/>
                <a:gd name="T14" fmla="*/ 10 w 74"/>
                <a:gd name="T15" fmla="*/ 58 h 103"/>
                <a:gd name="T16" fmla="*/ 12 w 74"/>
                <a:gd name="T17" fmla="*/ 52 h 103"/>
                <a:gd name="T18" fmla="*/ 2 w 74"/>
                <a:gd name="T19" fmla="*/ 24 h 103"/>
                <a:gd name="T20" fmla="*/ 4 w 74"/>
                <a:gd name="T21" fmla="*/ 14 h 103"/>
                <a:gd name="T22" fmla="*/ 26 w 74"/>
                <a:gd name="T23" fmla="*/ 22 h 103"/>
                <a:gd name="T24" fmla="*/ 36 w 74"/>
                <a:gd name="T25" fmla="*/ 36 h 103"/>
                <a:gd name="T26" fmla="*/ 64 w 74"/>
                <a:gd name="T27" fmla="*/ 2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6" name="Freeform 94"/>
            <p:cNvSpPr>
              <a:spLocks/>
            </p:cNvSpPr>
            <p:nvPr/>
          </p:nvSpPr>
          <p:spPr bwMode="invGray">
            <a:xfrm>
              <a:off x="4123" y="2492"/>
              <a:ext cx="109" cy="189"/>
            </a:xfrm>
            <a:custGeom>
              <a:avLst/>
              <a:gdLst>
                <a:gd name="T0" fmla="*/ 82 w 146"/>
                <a:gd name="T1" fmla="*/ 100 h 252"/>
                <a:gd name="T2" fmla="*/ 66 w 146"/>
                <a:gd name="T3" fmla="*/ 106 h 252"/>
                <a:gd name="T4" fmla="*/ 64 w 146"/>
                <a:gd name="T5" fmla="*/ 132 h 252"/>
                <a:gd name="T6" fmla="*/ 22 w 146"/>
                <a:gd name="T7" fmla="*/ 146 h 252"/>
                <a:gd name="T8" fmla="*/ 8 w 146"/>
                <a:gd name="T9" fmla="*/ 168 h 252"/>
                <a:gd name="T10" fmla="*/ 20 w 146"/>
                <a:gd name="T11" fmla="*/ 182 h 252"/>
                <a:gd name="T12" fmla="*/ 8 w 146"/>
                <a:gd name="T13" fmla="*/ 198 h 252"/>
                <a:gd name="T14" fmla="*/ 24 w 146"/>
                <a:gd name="T15" fmla="*/ 252 h 252"/>
                <a:gd name="T16" fmla="*/ 28 w 146"/>
                <a:gd name="T17" fmla="*/ 214 h 252"/>
                <a:gd name="T18" fmla="*/ 22 w 146"/>
                <a:gd name="T19" fmla="*/ 192 h 252"/>
                <a:gd name="T20" fmla="*/ 42 w 146"/>
                <a:gd name="T21" fmla="*/ 176 h 252"/>
                <a:gd name="T22" fmla="*/ 52 w 146"/>
                <a:gd name="T23" fmla="*/ 158 h 252"/>
                <a:gd name="T24" fmla="*/ 66 w 146"/>
                <a:gd name="T25" fmla="*/ 174 h 252"/>
                <a:gd name="T26" fmla="*/ 44 w 146"/>
                <a:gd name="T27" fmla="*/ 190 h 252"/>
                <a:gd name="T28" fmla="*/ 56 w 146"/>
                <a:gd name="T29" fmla="*/ 200 h 252"/>
                <a:gd name="T30" fmla="*/ 68 w 146"/>
                <a:gd name="T31" fmla="*/ 178 h 252"/>
                <a:gd name="T32" fmla="*/ 84 w 146"/>
                <a:gd name="T33" fmla="*/ 184 h 252"/>
                <a:gd name="T34" fmla="*/ 104 w 146"/>
                <a:gd name="T35" fmla="*/ 148 h 252"/>
                <a:gd name="T36" fmla="*/ 114 w 146"/>
                <a:gd name="T37" fmla="*/ 156 h 252"/>
                <a:gd name="T38" fmla="*/ 136 w 146"/>
                <a:gd name="T39" fmla="*/ 148 h 252"/>
                <a:gd name="T40" fmla="*/ 146 w 146"/>
                <a:gd name="T41" fmla="*/ 130 h 252"/>
                <a:gd name="T42" fmla="*/ 142 w 146"/>
                <a:gd name="T43" fmla="*/ 110 h 252"/>
                <a:gd name="T44" fmla="*/ 134 w 146"/>
                <a:gd name="T45" fmla="*/ 98 h 252"/>
                <a:gd name="T46" fmla="*/ 122 w 146"/>
                <a:gd name="T47" fmla="*/ 40 h 252"/>
                <a:gd name="T48" fmla="*/ 94 w 146"/>
                <a:gd name="T49" fmla="*/ 0 h 252"/>
                <a:gd name="T50" fmla="*/ 78 w 146"/>
                <a:gd name="T51" fmla="*/ 12 h 252"/>
                <a:gd name="T52" fmla="*/ 96 w 146"/>
                <a:gd name="T53" fmla="*/ 34 h 252"/>
                <a:gd name="T54" fmla="*/ 96 w 146"/>
                <a:gd name="T55" fmla="*/ 64 h 252"/>
                <a:gd name="T56" fmla="*/ 82 w 146"/>
                <a:gd name="T57" fmla="*/ 10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7" name="Freeform 95"/>
            <p:cNvSpPr>
              <a:spLocks/>
            </p:cNvSpPr>
            <p:nvPr/>
          </p:nvSpPr>
          <p:spPr bwMode="invGray">
            <a:xfrm>
              <a:off x="3062" y="1988"/>
              <a:ext cx="52" cy="30"/>
            </a:xfrm>
            <a:custGeom>
              <a:avLst/>
              <a:gdLst>
                <a:gd name="T0" fmla="*/ 59 w 70"/>
                <a:gd name="T1" fmla="*/ 0 h 40"/>
                <a:gd name="T2" fmla="*/ 65 w 70"/>
                <a:gd name="T3" fmla="*/ 20 h 40"/>
                <a:gd name="T4" fmla="*/ 41 w 70"/>
                <a:gd name="T5" fmla="*/ 24 h 40"/>
                <a:gd name="T6" fmla="*/ 31 w 70"/>
                <a:gd name="T7" fmla="*/ 40 h 40"/>
                <a:gd name="T8" fmla="*/ 7 w 70"/>
                <a:gd name="T9" fmla="*/ 38 h 40"/>
                <a:gd name="T10" fmla="*/ 1 w 70"/>
                <a:gd name="T11" fmla="*/ 36 h 40"/>
                <a:gd name="T12" fmla="*/ 33 w 70"/>
                <a:gd name="T13" fmla="*/ 20 h 40"/>
                <a:gd name="T14" fmla="*/ 59 w 70"/>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8" name="Freeform 96"/>
            <p:cNvSpPr>
              <a:spLocks/>
            </p:cNvSpPr>
            <p:nvPr/>
          </p:nvSpPr>
          <p:spPr bwMode="invGray">
            <a:xfrm>
              <a:off x="2955" y="1997"/>
              <a:ext cx="19" cy="22"/>
            </a:xfrm>
            <a:custGeom>
              <a:avLst/>
              <a:gdLst>
                <a:gd name="T0" fmla="*/ 18 w 26"/>
                <a:gd name="T1" fmla="*/ 0 h 29"/>
                <a:gd name="T2" fmla="*/ 0 w 26"/>
                <a:gd name="T3" fmla="*/ 18 h 29"/>
                <a:gd name="T4" fmla="*/ 18 w 26"/>
                <a:gd name="T5" fmla="*/ 26 h 29"/>
                <a:gd name="T6" fmla="*/ 18 w 26"/>
                <a:gd name="T7" fmla="*/ 0 h 29"/>
              </a:gdLst>
              <a:ahLst/>
              <a:cxnLst>
                <a:cxn ang="0">
                  <a:pos x="T0" y="T1"/>
                </a:cxn>
                <a:cxn ang="0">
                  <a:pos x="T2" y="T3"/>
                </a:cxn>
                <a:cxn ang="0">
                  <a:pos x="T4" y="T5"/>
                </a:cxn>
                <a:cxn ang="0">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9" name="Freeform 97"/>
            <p:cNvSpPr>
              <a:spLocks/>
            </p:cNvSpPr>
            <p:nvPr/>
          </p:nvSpPr>
          <p:spPr bwMode="invGray">
            <a:xfrm>
              <a:off x="2979" y="1996"/>
              <a:ext cx="37" cy="27"/>
            </a:xfrm>
            <a:custGeom>
              <a:avLst/>
              <a:gdLst>
                <a:gd name="T0" fmla="*/ 14 w 49"/>
                <a:gd name="T1" fmla="*/ 6 h 36"/>
                <a:gd name="T2" fmla="*/ 0 w 49"/>
                <a:gd name="T3" fmla="*/ 18 h 36"/>
                <a:gd name="T4" fmla="*/ 6 w 49"/>
                <a:gd name="T5" fmla="*/ 32 h 36"/>
                <a:gd name="T6" fmla="*/ 18 w 49"/>
                <a:gd name="T7" fmla="*/ 36 h 36"/>
                <a:gd name="T8" fmla="*/ 40 w 49"/>
                <a:gd name="T9" fmla="*/ 26 h 36"/>
                <a:gd name="T10" fmla="*/ 14 w 49"/>
                <a:gd name="T11" fmla="*/ 6 h 36"/>
              </a:gdLst>
              <a:ahLst/>
              <a:cxnLst>
                <a:cxn ang="0">
                  <a:pos x="T0" y="T1"/>
                </a:cxn>
                <a:cxn ang="0">
                  <a:pos x="T2" y="T3"/>
                </a:cxn>
                <a:cxn ang="0">
                  <a:pos x="T4" y="T5"/>
                </a:cxn>
                <a:cxn ang="0">
                  <a:pos x="T6" y="T7"/>
                </a:cxn>
                <a:cxn ang="0">
                  <a:pos x="T8" y="T9"/>
                </a:cxn>
                <a:cxn ang="0">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0" name="Freeform 98"/>
            <p:cNvSpPr>
              <a:spLocks/>
            </p:cNvSpPr>
            <p:nvPr/>
          </p:nvSpPr>
          <p:spPr bwMode="invGray">
            <a:xfrm>
              <a:off x="3040" y="1987"/>
              <a:ext cx="20" cy="16"/>
            </a:xfrm>
            <a:custGeom>
              <a:avLst/>
              <a:gdLst>
                <a:gd name="T0" fmla="*/ 11 w 27"/>
                <a:gd name="T1" fmla="*/ 0 h 22"/>
                <a:gd name="T2" fmla="*/ 3 w 27"/>
                <a:gd name="T3" fmla="*/ 12 h 22"/>
                <a:gd name="T4" fmla="*/ 19 w 27"/>
                <a:gd name="T5" fmla="*/ 22 h 22"/>
                <a:gd name="T6" fmla="*/ 11 w 27"/>
                <a:gd name="T7" fmla="*/ 0 h 22"/>
              </a:gdLst>
              <a:ahLst/>
              <a:cxnLst>
                <a:cxn ang="0">
                  <a:pos x="T0" y="T1"/>
                </a:cxn>
                <a:cxn ang="0">
                  <a:pos x="T2" y="T3"/>
                </a:cxn>
                <a:cxn ang="0">
                  <a:pos x="T4" y="T5"/>
                </a:cxn>
                <a:cxn ang="0">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1" name="Freeform 99"/>
            <p:cNvSpPr>
              <a:spLocks/>
            </p:cNvSpPr>
            <p:nvPr/>
          </p:nvSpPr>
          <p:spPr bwMode="invGray">
            <a:xfrm>
              <a:off x="3022" y="2005"/>
              <a:ext cx="15" cy="13"/>
            </a:xfrm>
            <a:custGeom>
              <a:avLst/>
              <a:gdLst>
                <a:gd name="T0" fmla="*/ 11 w 20"/>
                <a:gd name="T1" fmla="*/ 0 h 18"/>
                <a:gd name="T2" fmla="*/ 9 w 20"/>
                <a:gd name="T3" fmla="*/ 18 h 18"/>
                <a:gd name="T4" fmla="*/ 11 w 20"/>
                <a:gd name="T5" fmla="*/ 0 h 18"/>
              </a:gdLst>
              <a:ahLst/>
              <a:cxnLst>
                <a:cxn ang="0">
                  <a:pos x="T0" y="T1"/>
                </a:cxn>
                <a:cxn ang="0">
                  <a:pos x="T2" y="T3"/>
                </a:cxn>
                <a:cxn ang="0">
                  <a:pos x="T4" y="T5"/>
                </a:cxn>
              </a:cxnLst>
              <a:rect l="0" t="0" r="r" b="b"/>
              <a:pathLst>
                <a:path w="20" h="18">
                  <a:moveTo>
                    <a:pt x="11" y="0"/>
                  </a:moveTo>
                  <a:cubicBezTo>
                    <a:pt x="1" y="14"/>
                    <a:pt x="0" y="9"/>
                    <a:pt x="9" y="18"/>
                  </a:cubicBezTo>
                  <a:cubicBezTo>
                    <a:pt x="20" y="14"/>
                    <a:pt x="16" y="18"/>
                    <a:pt x="11"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2" name="Freeform 100"/>
            <p:cNvSpPr>
              <a:spLocks/>
            </p:cNvSpPr>
            <p:nvPr/>
          </p:nvSpPr>
          <p:spPr bwMode="invGray">
            <a:xfrm>
              <a:off x="4162" y="2021"/>
              <a:ext cx="18" cy="33"/>
            </a:xfrm>
            <a:custGeom>
              <a:avLst/>
              <a:gdLst>
                <a:gd name="T0" fmla="*/ 24 w 24"/>
                <a:gd name="T1" fmla="*/ 0 h 44"/>
                <a:gd name="T2" fmla="*/ 8 w 24"/>
                <a:gd name="T3" fmla="*/ 16 h 44"/>
                <a:gd name="T4" fmla="*/ 0 w 24"/>
                <a:gd name="T5" fmla="*/ 34 h 44"/>
                <a:gd name="T6" fmla="*/ 16 w 24"/>
                <a:gd name="T7" fmla="*/ 40 h 44"/>
                <a:gd name="T8" fmla="*/ 24 w 24"/>
                <a:gd name="T9" fmla="*/ 0 h 44"/>
              </a:gdLst>
              <a:ahLst/>
              <a:cxnLst>
                <a:cxn ang="0">
                  <a:pos x="T0" y="T1"/>
                </a:cxn>
                <a:cxn ang="0">
                  <a:pos x="T2" y="T3"/>
                </a:cxn>
                <a:cxn ang="0">
                  <a:pos x="T4" y="T5"/>
                </a:cxn>
                <a:cxn ang="0">
                  <a:pos x="T6" y="T7"/>
                </a:cxn>
                <a:cxn ang="0">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3" name="Freeform 101"/>
            <p:cNvSpPr>
              <a:spLocks/>
            </p:cNvSpPr>
            <p:nvPr/>
          </p:nvSpPr>
          <p:spPr bwMode="invGray">
            <a:xfrm>
              <a:off x="3278" y="3473"/>
              <a:ext cx="31" cy="18"/>
            </a:xfrm>
            <a:custGeom>
              <a:avLst/>
              <a:gdLst>
                <a:gd name="T0" fmla="*/ 30 w 41"/>
                <a:gd name="T1" fmla="*/ 0 h 24"/>
                <a:gd name="T2" fmla="*/ 26 w 41"/>
                <a:gd name="T3" fmla="*/ 24 h 24"/>
                <a:gd name="T4" fmla="*/ 30 w 41"/>
                <a:gd name="T5" fmla="*/ 0 h 24"/>
              </a:gdLst>
              <a:ahLst/>
              <a:cxnLst>
                <a:cxn ang="0">
                  <a:pos x="T0" y="T1"/>
                </a:cxn>
                <a:cxn ang="0">
                  <a:pos x="T2" y="T3"/>
                </a:cxn>
                <a:cxn ang="0">
                  <a:pos x="T4" y="T5"/>
                </a:cxn>
              </a:cxnLst>
              <a:rect l="0" t="0" r="r" b="b"/>
              <a:pathLst>
                <a:path w="41" h="24">
                  <a:moveTo>
                    <a:pt x="30" y="0"/>
                  </a:moveTo>
                  <a:cubicBezTo>
                    <a:pt x="4" y="4"/>
                    <a:pt x="0" y="17"/>
                    <a:pt x="26" y="24"/>
                  </a:cubicBezTo>
                  <a:cubicBezTo>
                    <a:pt x="41" y="19"/>
                    <a:pt x="38" y="10"/>
                    <a:pt x="30"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4" name="Freeform 102"/>
            <p:cNvSpPr>
              <a:spLocks/>
            </p:cNvSpPr>
            <p:nvPr/>
          </p:nvSpPr>
          <p:spPr bwMode="invGray">
            <a:xfrm>
              <a:off x="3318" y="3466"/>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5" name="Freeform 103"/>
            <p:cNvSpPr>
              <a:spLocks/>
            </p:cNvSpPr>
            <p:nvPr/>
          </p:nvSpPr>
          <p:spPr bwMode="invGray">
            <a:xfrm>
              <a:off x="3251" y="3312"/>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6" name="Freeform 104"/>
            <p:cNvSpPr>
              <a:spLocks/>
            </p:cNvSpPr>
            <p:nvPr/>
          </p:nvSpPr>
          <p:spPr bwMode="invGray">
            <a:xfrm>
              <a:off x="3311" y="3239"/>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7" name="Freeform 105"/>
            <p:cNvSpPr>
              <a:spLocks/>
            </p:cNvSpPr>
            <p:nvPr/>
          </p:nvSpPr>
          <p:spPr bwMode="invGray">
            <a:xfrm>
              <a:off x="3287" y="3238"/>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8" name="Freeform 106"/>
            <p:cNvSpPr>
              <a:spLocks/>
            </p:cNvSpPr>
            <p:nvPr/>
          </p:nvSpPr>
          <p:spPr bwMode="invGray">
            <a:xfrm>
              <a:off x="3276" y="3260"/>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9" name="Freeform 107"/>
            <p:cNvSpPr>
              <a:spLocks/>
            </p:cNvSpPr>
            <p:nvPr/>
          </p:nvSpPr>
          <p:spPr bwMode="invGray">
            <a:xfrm>
              <a:off x="3251" y="3294"/>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10" name="Freeform 108"/>
            <p:cNvSpPr>
              <a:spLocks/>
            </p:cNvSpPr>
            <p:nvPr/>
          </p:nvSpPr>
          <p:spPr bwMode="invGray">
            <a:xfrm>
              <a:off x="3270" y="3281"/>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11" name="Freeform 109"/>
            <p:cNvSpPr>
              <a:spLocks/>
            </p:cNvSpPr>
            <p:nvPr/>
          </p:nvSpPr>
          <p:spPr bwMode="invGray">
            <a:xfrm>
              <a:off x="2537" y="229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12" name="Freeform 110"/>
            <p:cNvSpPr>
              <a:spLocks/>
            </p:cNvSpPr>
            <p:nvPr/>
          </p:nvSpPr>
          <p:spPr bwMode="invGray">
            <a:xfrm>
              <a:off x="2476" y="2259"/>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13" name="Freeform 111"/>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pic>
        <p:nvPicPr>
          <p:cNvPr id="114" name="Picture 115" descr="artplus_nature_naturalcity42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450" y="3167063"/>
            <a:ext cx="4425950" cy="298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Picture 118" descr="artplus_nature_naturalcity42_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5888" y="3097213"/>
            <a:ext cx="2971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119" descr="artplus_nature_naturalcity42_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1993900"/>
            <a:ext cx="1546225"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120" descr="artplus_nature_naturalcity42_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26100" y="2862263"/>
            <a:ext cx="6238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3508" name="Rectangle 116"/>
          <p:cNvSpPr>
            <a:spLocks noGrp="1" noChangeArrowheads="1"/>
          </p:cNvSpPr>
          <p:nvPr>
            <p:ph type="ctrTitle"/>
          </p:nvPr>
        </p:nvSpPr>
        <p:spPr>
          <a:xfrm>
            <a:off x="304800" y="4419600"/>
            <a:ext cx="6400800" cy="1143000"/>
          </a:xfrm>
        </p:spPr>
        <p:txBody>
          <a:bodyPr/>
          <a:lstStyle>
            <a:lvl1pPr>
              <a:defRPr sz="4300">
                <a:solidFill>
                  <a:schemeClr val="bg1"/>
                </a:solidFill>
              </a:defRPr>
            </a:lvl1pPr>
          </a:lstStyle>
          <a:p>
            <a:pPr lvl="0"/>
            <a:r>
              <a:rPr lang="zh-CN" altLang="en-US" noProof="0" smtClean="0"/>
              <a:t>单击此处编辑母版标题样式</a:t>
            </a:r>
          </a:p>
        </p:txBody>
      </p:sp>
      <p:sp>
        <p:nvSpPr>
          <p:cNvPr id="443509" name="Rectangle 117"/>
          <p:cNvSpPr>
            <a:spLocks noGrp="1" noChangeArrowheads="1"/>
          </p:cNvSpPr>
          <p:nvPr>
            <p:ph type="subTitle" idx="1"/>
          </p:nvPr>
        </p:nvSpPr>
        <p:spPr>
          <a:xfrm>
            <a:off x="304800" y="5715000"/>
            <a:ext cx="6400800" cy="381000"/>
          </a:xfrm>
        </p:spPr>
        <p:txBody>
          <a:bodyPr/>
          <a:lstStyle>
            <a:lvl1pPr marL="0" indent="0">
              <a:buFont typeface="Wingdings" pitchFamily="2" charset="2"/>
              <a:buNone/>
              <a:defRPr sz="1800" b="1" i="1">
                <a:solidFill>
                  <a:schemeClr val="bg1"/>
                </a:solidFill>
              </a:defRPr>
            </a:lvl1pPr>
          </a:lstStyle>
          <a:p>
            <a:pPr lvl="0"/>
            <a:r>
              <a:rPr lang="zh-CN" altLang="en-US" noProof="0" smtClean="0"/>
              <a:t>单击此处编辑母版副标题样式</a:t>
            </a:r>
          </a:p>
        </p:txBody>
      </p:sp>
      <p:sp>
        <p:nvSpPr>
          <p:cNvPr id="118" name="Rectangle 112"/>
          <p:cNvSpPr>
            <a:spLocks noGrp="1" noChangeArrowheads="1"/>
          </p:cNvSpPr>
          <p:nvPr>
            <p:ph type="dt" sz="half" idx="10"/>
          </p:nvPr>
        </p:nvSpPr>
        <p:spPr>
          <a:xfrm>
            <a:off x="304800" y="6477000"/>
            <a:ext cx="2133600" cy="168275"/>
          </a:xfrm>
        </p:spPr>
        <p:txBody>
          <a:bodyPr/>
          <a:lstStyle>
            <a:lvl1pPr>
              <a:defRPr/>
            </a:lvl1pPr>
          </a:lstStyle>
          <a:p>
            <a:pPr>
              <a:defRPr/>
            </a:pPr>
            <a:endParaRPr lang="en-US" altLang="zh-CN"/>
          </a:p>
        </p:txBody>
      </p:sp>
      <p:sp>
        <p:nvSpPr>
          <p:cNvPr id="119" name="Rectangle 113"/>
          <p:cNvSpPr>
            <a:spLocks noGrp="1" noChangeArrowheads="1"/>
          </p:cNvSpPr>
          <p:nvPr>
            <p:ph type="ftr" sz="quarter" idx="11"/>
          </p:nvPr>
        </p:nvSpPr>
        <p:spPr>
          <a:xfrm>
            <a:off x="6705600" y="6477000"/>
            <a:ext cx="2286000" cy="168275"/>
          </a:xfrm>
        </p:spPr>
        <p:txBody>
          <a:bodyPr/>
          <a:lstStyle>
            <a:lvl1pPr algn="r">
              <a:defRPr sz="1200">
                <a:solidFill>
                  <a:schemeClr val="bg1"/>
                </a:solidFill>
                <a:latin typeface="+mn-lt"/>
                <a:ea typeface="+mn-ea"/>
              </a:defRPr>
            </a:lvl1pPr>
          </a:lstStyle>
          <a:p>
            <a:pPr>
              <a:defRPr/>
            </a:pPr>
            <a:endParaRPr lang="en-US" altLang="zh-CN"/>
          </a:p>
        </p:txBody>
      </p:sp>
      <p:sp>
        <p:nvSpPr>
          <p:cNvPr id="120" name="Rectangle 114"/>
          <p:cNvSpPr>
            <a:spLocks noGrp="1" noChangeArrowheads="1"/>
          </p:cNvSpPr>
          <p:nvPr>
            <p:ph type="sldNum" sz="quarter" idx="12"/>
          </p:nvPr>
        </p:nvSpPr>
        <p:spPr>
          <a:xfrm>
            <a:off x="3657600" y="6477000"/>
            <a:ext cx="2133600" cy="168275"/>
          </a:xfrm>
        </p:spPr>
        <p:txBody>
          <a:bodyPr/>
          <a:lstStyle>
            <a:lvl1pPr algn="ctr">
              <a:defRPr/>
            </a:lvl1pPr>
          </a:lstStyle>
          <a:p>
            <a:pPr>
              <a:defRPr/>
            </a:pPr>
            <a:fld id="{E8E50930-00D7-4D45-9459-9AB51B70F56A}" type="slidenum">
              <a:rPr lang="en-US" altLang="zh-CN"/>
              <a:pPr>
                <a:defRPr/>
              </a:pPr>
              <a:t>‹#›</a:t>
            </a:fld>
            <a:endParaRPr lang="en-US" altLang="zh-CN"/>
          </a:p>
        </p:txBody>
      </p:sp>
    </p:spTree>
    <p:extLst>
      <p:ext uri="{BB962C8B-B14F-4D97-AF65-F5344CB8AC3E}">
        <p14:creationId xmlns:p14="http://schemas.microsoft.com/office/powerpoint/2010/main" val="95002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14"/>
                                        </p:tgtEl>
                                        <p:attrNameLst>
                                          <p:attrName>style.visibility</p:attrName>
                                        </p:attrNameLst>
                                      </p:cBhvr>
                                      <p:to>
                                        <p:strVal val="visible"/>
                                      </p:to>
                                    </p:set>
                                    <p:animEffect transition="in" filter="fade">
                                      <p:cBhvr>
                                        <p:cTn id="10" dur="2000"/>
                                        <p:tgtEl>
                                          <p:spTgt spid="114"/>
                                        </p:tgtEl>
                                      </p:cBhvr>
                                    </p:animEffect>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115"/>
                                        </p:tgtEl>
                                        <p:attrNameLst>
                                          <p:attrName>style.visibility</p:attrName>
                                        </p:attrNameLst>
                                      </p:cBhvr>
                                      <p:to>
                                        <p:strVal val="visible"/>
                                      </p:to>
                                    </p:set>
                                    <p:animEffect transition="in" filter="fade">
                                      <p:cBhvr>
                                        <p:cTn id="14" dur="1000"/>
                                        <p:tgtEl>
                                          <p:spTgt spid="115"/>
                                        </p:tgtEl>
                                      </p:cBhvr>
                                    </p:animEffect>
                                  </p:childTnLst>
                                </p:cTn>
                              </p:par>
                            </p:childTnLst>
                          </p:cTn>
                        </p:par>
                        <p:par>
                          <p:cTn id="15" fill="hold">
                            <p:stCondLst>
                              <p:cond delay="3000"/>
                            </p:stCondLst>
                            <p:childTnLst>
                              <p:par>
                                <p:cTn id="16" presetID="22" presetClass="entr" presetSubtype="4" fill="hold" nodeType="afterEffect">
                                  <p:stCondLst>
                                    <p:cond delay="0"/>
                                  </p:stCondLst>
                                  <p:childTnLst>
                                    <p:set>
                                      <p:cBhvr>
                                        <p:cTn id="17" dur="1" fill="hold">
                                          <p:stCondLst>
                                            <p:cond delay="0"/>
                                          </p:stCondLst>
                                        </p:cTn>
                                        <p:tgtEl>
                                          <p:spTgt spid="117"/>
                                        </p:tgtEl>
                                        <p:attrNameLst>
                                          <p:attrName>style.visibility</p:attrName>
                                        </p:attrNameLst>
                                      </p:cBhvr>
                                      <p:to>
                                        <p:strVal val="visible"/>
                                      </p:to>
                                    </p:set>
                                    <p:animEffect transition="in" filter="wipe(down)">
                                      <p:cBhvr>
                                        <p:cTn id="18" dur="500"/>
                                        <p:tgtEl>
                                          <p:spTgt spid="117"/>
                                        </p:tgtEl>
                                      </p:cBhvr>
                                    </p:animEffect>
                                  </p:childTnLst>
                                </p:cTn>
                              </p:par>
                            </p:childTnLst>
                          </p:cTn>
                        </p:par>
                        <p:par>
                          <p:cTn id="19" fill="hold">
                            <p:stCondLst>
                              <p:cond delay="3500"/>
                            </p:stCondLst>
                            <p:childTnLst>
                              <p:par>
                                <p:cTn id="20" presetID="22" presetClass="entr" presetSubtype="4" fill="hold" nodeType="afterEffect">
                                  <p:stCondLst>
                                    <p:cond delay="0"/>
                                  </p:stCondLst>
                                  <p:childTnLst>
                                    <p:set>
                                      <p:cBhvr>
                                        <p:cTn id="21" dur="1" fill="hold">
                                          <p:stCondLst>
                                            <p:cond delay="0"/>
                                          </p:stCondLst>
                                        </p:cTn>
                                        <p:tgtEl>
                                          <p:spTgt spid="116"/>
                                        </p:tgtEl>
                                        <p:attrNameLst>
                                          <p:attrName>style.visibility</p:attrName>
                                        </p:attrNameLst>
                                      </p:cBhvr>
                                      <p:to>
                                        <p:strVal val="visible"/>
                                      </p:to>
                                    </p:set>
                                    <p:animEffect transition="in" filter="wipe(down)">
                                      <p:cBhvr>
                                        <p:cTn id="22" dur="500"/>
                                        <p:tgtEl>
                                          <p:spTgt spid="116"/>
                                        </p:tgtEl>
                                      </p:cBhvr>
                                    </p:animEffect>
                                  </p:childTnLst>
                                </p:cTn>
                              </p:par>
                              <p:par>
                                <p:cTn id="23" presetID="10" presetClass="entr" presetSubtype="0" fill="hold" nodeType="withEffect">
                                  <p:stCondLst>
                                    <p:cond delay="8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    </a:t>
            </a:r>
            <a:fld id="{C752E00D-B855-4B23-9A29-122569CFA9ED}" type="slidenum">
              <a:rPr lang="en-US" altLang="zh-CN" sz="1200"/>
              <a:pPr>
                <a:defRPr/>
              </a:pPr>
              <a:t>‹#›</a:t>
            </a:fld>
            <a:endParaRPr lang="en-US" altLang="zh-CN" sz="1200"/>
          </a:p>
        </p:txBody>
      </p:sp>
      <p:sp>
        <p:nvSpPr>
          <p:cNvPr id="6" name="Rectangle 6"/>
          <p:cNvSpPr>
            <a:spLocks noGrp="1" noChangeArrowheads="1"/>
          </p:cNvSpPr>
          <p:nvPr>
            <p:ph type="sldNum" sz="quarter" idx="12"/>
          </p:nvPr>
        </p:nvSpPr>
        <p:spPr>
          <a:ln/>
        </p:spPr>
        <p:txBody>
          <a:bodyPr/>
          <a:lstStyle>
            <a:lvl1pPr>
              <a:defRPr/>
            </a:lvl1pPr>
          </a:lstStyle>
          <a:p>
            <a:pPr>
              <a:defRPr/>
            </a:pPr>
            <a:fld id="{3BF65A37-ACD1-4DF4-AD48-45D5AB9CE9CF}" type="slidenum">
              <a:rPr lang="en-US" altLang="zh-CN"/>
              <a:pPr>
                <a:defRPr/>
              </a:pPr>
              <a:t>‹#›</a:t>
            </a:fld>
            <a:endParaRPr lang="en-US" altLang="zh-CN"/>
          </a:p>
        </p:txBody>
      </p:sp>
    </p:spTree>
    <p:extLst>
      <p:ext uri="{BB962C8B-B14F-4D97-AF65-F5344CB8AC3E}">
        <p14:creationId xmlns:p14="http://schemas.microsoft.com/office/powerpoint/2010/main" val="263092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    </a:t>
            </a:r>
            <a:fld id="{3A70ECF6-3162-4E7B-960A-E631F81F1E0E}" type="slidenum">
              <a:rPr lang="en-US" altLang="zh-CN" sz="1200"/>
              <a:pPr>
                <a:defRPr/>
              </a:pPr>
              <a:t>‹#›</a:t>
            </a:fld>
            <a:endParaRPr lang="en-US" altLang="zh-CN" sz="1200"/>
          </a:p>
        </p:txBody>
      </p:sp>
      <p:sp>
        <p:nvSpPr>
          <p:cNvPr id="6" name="Rectangle 6"/>
          <p:cNvSpPr>
            <a:spLocks noGrp="1" noChangeArrowheads="1"/>
          </p:cNvSpPr>
          <p:nvPr>
            <p:ph type="sldNum" sz="quarter" idx="12"/>
          </p:nvPr>
        </p:nvSpPr>
        <p:spPr>
          <a:ln/>
        </p:spPr>
        <p:txBody>
          <a:bodyPr/>
          <a:lstStyle>
            <a:lvl1pPr>
              <a:defRPr/>
            </a:lvl1pPr>
          </a:lstStyle>
          <a:p>
            <a:pPr>
              <a:defRPr/>
            </a:pPr>
            <a:fld id="{1776DE92-F01F-4199-8304-7F5E4D1E6910}" type="slidenum">
              <a:rPr lang="en-US" altLang="zh-CN"/>
              <a:pPr>
                <a:defRPr/>
              </a:pPr>
              <a:t>‹#›</a:t>
            </a:fld>
            <a:endParaRPr lang="en-US" altLang="zh-CN"/>
          </a:p>
        </p:txBody>
      </p:sp>
    </p:spTree>
    <p:extLst>
      <p:ext uri="{BB962C8B-B14F-4D97-AF65-F5344CB8AC3E}">
        <p14:creationId xmlns:p14="http://schemas.microsoft.com/office/powerpoint/2010/main" val="53476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8683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95400"/>
            <a:ext cx="4038600" cy="5029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5029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    </a:t>
            </a:r>
            <a:fld id="{C8C351C1-F2DC-4CB2-93C0-8810FCC3C299}" type="slidenum">
              <a:rPr lang="en-US" altLang="zh-CN" sz="1200"/>
              <a:pPr>
                <a:defRPr/>
              </a:pPr>
              <a:t>‹#›</a:t>
            </a:fld>
            <a:endParaRPr lang="en-US" altLang="zh-CN" sz="1200"/>
          </a:p>
        </p:txBody>
      </p:sp>
      <p:sp>
        <p:nvSpPr>
          <p:cNvPr id="7" name="Rectangle 6"/>
          <p:cNvSpPr>
            <a:spLocks noGrp="1" noChangeArrowheads="1"/>
          </p:cNvSpPr>
          <p:nvPr>
            <p:ph type="sldNum" sz="quarter" idx="12"/>
          </p:nvPr>
        </p:nvSpPr>
        <p:spPr>
          <a:ln/>
        </p:spPr>
        <p:txBody>
          <a:bodyPr/>
          <a:lstStyle>
            <a:lvl1pPr>
              <a:defRPr/>
            </a:lvl1pPr>
          </a:lstStyle>
          <a:p>
            <a:pPr>
              <a:defRPr/>
            </a:pPr>
            <a:fld id="{5AE36EDE-2DE2-4B7E-97AC-1310B6D17536}" type="slidenum">
              <a:rPr lang="en-US" altLang="zh-CN"/>
              <a:pPr>
                <a:defRPr/>
              </a:pPr>
              <a:t>‹#›</a:t>
            </a:fld>
            <a:endParaRPr lang="en-US" altLang="zh-CN"/>
          </a:p>
        </p:txBody>
      </p:sp>
    </p:spTree>
    <p:extLst>
      <p:ext uri="{BB962C8B-B14F-4D97-AF65-F5344CB8AC3E}">
        <p14:creationId xmlns:p14="http://schemas.microsoft.com/office/powerpoint/2010/main" val="2800567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8683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295400"/>
            <a:ext cx="8229600" cy="50292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    </a:t>
            </a:r>
            <a:fld id="{79593A6B-2F86-4674-B1E3-98573AA73004}" type="slidenum">
              <a:rPr lang="en-US" altLang="zh-CN" sz="1200"/>
              <a:pPr>
                <a:defRPr/>
              </a:pPr>
              <a:t>‹#›</a:t>
            </a:fld>
            <a:endParaRPr lang="en-US" altLang="zh-CN" sz="1200"/>
          </a:p>
        </p:txBody>
      </p:sp>
      <p:sp>
        <p:nvSpPr>
          <p:cNvPr id="6" name="Rectangle 6"/>
          <p:cNvSpPr>
            <a:spLocks noGrp="1" noChangeArrowheads="1"/>
          </p:cNvSpPr>
          <p:nvPr>
            <p:ph type="sldNum" sz="quarter" idx="12"/>
          </p:nvPr>
        </p:nvSpPr>
        <p:spPr>
          <a:ln/>
        </p:spPr>
        <p:txBody>
          <a:bodyPr/>
          <a:lstStyle>
            <a:lvl1pPr>
              <a:defRPr/>
            </a:lvl1pPr>
          </a:lstStyle>
          <a:p>
            <a:pPr>
              <a:defRPr/>
            </a:pPr>
            <a:fld id="{EDA4E8EE-99AF-4F0B-9F3C-F299DAD7A241}" type="slidenum">
              <a:rPr lang="en-US" altLang="zh-CN"/>
              <a:pPr>
                <a:defRPr/>
              </a:pPr>
              <a:t>‹#›</a:t>
            </a:fld>
            <a:endParaRPr lang="en-US" altLang="zh-CN"/>
          </a:p>
        </p:txBody>
      </p:sp>
    </p:spTree>
    <p:extLst>
      <p:ext uri="{BB962C8B-B14F-4D97-AF65-F5344CB8AC3E}">
        <p14:creationId xmlns:p14="http://schemas.microsoft.com/office/powerpoint/2010/main" val="4156442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    </a:t>
            </a:r>
            <a:fld id="{1920CC29-DFBC-415A-AD8B-AE450F2E5A00}" type="slidenum">
              <a:rPr lang="en-US" altLang="zh-CN" sz="1200"/>
              <a:pPr>
                <a:defRPr/>
              </a:pPr>
              <a:t>‹#›</a:t>
            </a:fld>
            <a:endParaRPr lang="en-US" altLang="zh-CN" sz="1200"/>
          </a:p>
        </p:txBody>
      </p:sp>
      <p:sp>
        <p:nvSpPr>
          <p:cNvPr id="6" name="Rectangle 6"/>
          <p:cNvSpPr>
            <a:spLocks noGrp="1" noChangeArrowheads="1"/>
          </p:cNvSpPr>
          <p:nvPr>
            <p:ph type="sldNum" sz="quarter" idx="12"/>
          </p:nvPr>
        </p:nvSpPr>
        <p:spPr>
          <a:ln/>
        </p:spPr>
        <p:txBody>
          <a:bodyPr/>
          <a:lstStyle>
            <a:lvl1pPr>
              <a:defRPr/>
            </a:lvl1pPr>
          </a:lstStyle>
          <a:p>
            <a:pPr>
              <a:defRPr/>
            </a:pPr>
            <a:fld id="{D6977FD3-5501-4260-941D-A74F93986BC4}" type="slidenum">
              <a:rPr lang="en-US" altLang="zh-CN"/>
              <a:pPr>
                <a:defRPr/>
              </a:pPr>
              <a:t>‹#›</a:t>
            </a:fld>
            <a:endParaRPr lang="en-US" altLang="zh-CN"/>
          </a:p>
        </p:txBody>
      </p:sp>
    </p:spTree>
    <p:extLst>
      <p:ext uri="{BB962C8B-B14F-4D97-AF65-F5344CB8AC3E}">
        <p14:creationId xmlns:p14="http://schemas.microsoft.com/office/powerpoint/2010/main" val="3967143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    </a:t>
            </a:r>
            <a:fld id="{A05AF02A-6FA2-4A09-9DF8-95A1FF1EE1B0}" type="slidenum">
              <a:rPr lang="en-US" altLang="zh-CN" sz="1200"/>
              <a:pPr>
                <a:defRPr/>
              </a:pPr>
              <a:t>‹#›</a:t>
            </a:fld>
            <a:endParaRPr lang="en-US" altLang="zh-CN" sz="1200"/>
          </a:p>
        </p:txBody>
      </p:sp>
      <p:sp>
        <p:nvSpPr>
          <p:cNvPr id="6" name="Rectangle 6"/>
          <p:cNvSpPr>
            <a:spLocks noGrp="1" noChangeArrowheads="1"/>
          </p:cNvSpPr>
          <p:nvPr>
            <p:ph type="sldNum" sz="quarter" idx="12"/>
          </p:nvPr>
        </p:nvSpPr>
        <p:spPr>
          <a:ln/>
        </p:spPr>
        <p:txBody>
          <a:bodyPr/>
          <a:lstStyle>
            <a:lvl1pPr>
              <a:defRPr/>
            </a:lvl1pPr>
          </a:lstStyle>
          <a:p>
            <a:pPr>
              <a:defRPr/>
            </a:pPr>
            <a:fld id="{7702DD04-CD5E-4D45-AC04-519E25805333}" type="slidenum">
              <a:rPr lang="en-US" altLang="zh-CN"/>
              <a:pPr>
                <a:defRPr/>
              </a:pPr>
              <a:t>‹#›</a:t>
            </a:fld>
            <a:endParaRPr lang="en-US" altLang="zh-CN"/>
          </a:p>
        </p:txBody>
      </p:sp>
    </p:spTree>
    <p:extLst>
      <p:ext uri="{BB962C8B-B14F-4D97-AF65-F5344CB8AC3E}">
        <p14:creationId xmlns:p14="http://schemas.microsoft.com/office/powerpoint/2010/main" val="217212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    </a:t>
            </a:r>
            <a:fld id="{C765FB75-A8D3-401A-A1B3-8290E087ED74}" type="slidenum">
              <a:rPr lang="en-US" altLang="zh-CN" sz="1200"/>
              <a:pPr>
                <a:defRPr/>
              </a:pPr>
              <a:t>‹#›</a:t>
            </a:fld>
            <a:endParaRPr lang="en-US" altLang="zh-CN" sz="1200"/>
          </a:p>
        </p:txBody>
      </p:sp>
      <p:sp>
        <p:nvSpPr>
          <p:cNvPr id="7" name="Rectangle 6"/>
          <p:cNvSpPr>
            <a:spLocks noGrp="1" noChangeArrowheads="1"/>
          </p:cNvSpPr>
          <p:nvPr>
            <p:ph type="sldNum" sz="quarter" idx="12"/>
          </p:nvPr>
        </p:nvSpPr>
        <p:spPr>
          <a:ln/>
        </p:spPr>
        <p:txBody>
          <a:bodyPr/>
          <a:lstStyle>
            <a:lvl1pPr>
              <a:defRPr/>
            </a:lvl1pPr>
          </a:lstStyle>
          <a:p>
            <a:pPr>
              <a:defRPr/>
            </a:pPr>
            <a:fld id="{D9B7CB70-943F-405C-9DAC-DA308D343D9C}" type="slidenum">
              <a:rPr lang="en-US" altLang="zh-CN"/>
              <a:pPr>
                <a:defRPr/>
              </a:pPr>
              <a:t>‹#›</a:t>
            </a:fld>
            <a:endParaRPr lang="en-US" altLang="zh-CN"/>
          </a:p>
        </p:txBody>
      </p:sp>
    </p:spTree>
    <p:extLst>
      <p:ext uri="{BB962C8B-B14F-4D97-AF65-F5344CB8AC3E}">
        <p14:creationId xmlns:p14="http://schemas.microsoft.com/office/powerpoint/2010/main" val="1575717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t>    </a:t>
            </a:r>
            <a:fld id="{A3471504-0B38-433F-8310-7ABA8B5A004C}" type="slidenum">
              <a:rPr lang="en-US" altLang="zh-CN" sz="1200"/>
              <a:pPr>
                <a:defRPr/>
              </a:pPr>
              <a:t>‹#›</a:t>
            </a:fld>
            <a:endParaRPr lang="en-US" altLang="zh-CN" sz="1200"/>
          </a:p>
        </p:txBody>
      </p:sp>
      <p:sp>
        <p:nvSpPr>
          <p:cNvPr id="9" name="Rectangle 6"/>
          <p:cNvSpPr>
            <a:spLocks noGrp="1" noChangeArrowheads="1"/>
          </p:cNvSpPr>
          <p:nvPr>
            <p:ph type="sldNum" sz="quarter" idx="12"/>
          </p:nvPr>
        </p:nvSpPr>
        <p:spPr>
          <a:ln/>
        </p:spPr>
        <p:txBody>
          <a:bodyPr/>
          <a:lstStyle>
            <a:lvl1pPr>
              <a:defRPr/>
            </a:lvl1pPr>
          </a:lstStyle>
          <a:p>
            <a:pPr>
              <a:defRPr/>
            </a:pPr>
            <a:fld id="{980DC381-6612-4322-B7D0-C868194569E8}" type="slidenum">
              <a:rPr lang="en-US" altLang="zh-CN"/>
              <a:pPr>
                <a:defRPr/>
              </a:pPr>
              <a:t>‹#›</a:t>
            </a:fld>
            <a:endParaRPr lang="en-US" altLang="zh-CN"/>
          </a:p>
        </p:txBody>
      </p:sp>
    </p:spTree>
    <p:extLst>
      <p:ext uri="{BB962C8B-B14F-4D97-AF65-F5344CB8AC3E}">
        <p14:creationId xmlns:p14="http://schemas.microsoft.com/office/powerpoint/2010/main" val="2144221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    </a:t>
            </a:r>
            <a:fld id="{0E32E275-449E-4494-A156-66669941A9DF}" type="slidenum">
              <a:rPr lang="en-US" altLang="zh-CN" sz="1200"/>
              <a:pPr>
                <a:defRPr/>
              </a:pPr>
              <a:t>‹#›</a:t>
            </a:fld>
            <a:endParaRPr lang="en-US" altLang="zh-CN" sz="1200"/>
          </a:p>
        </p:txBody>
      </p:sp>
      <p:sp>
        <p:nvSpPr>
          <p:cNvPr id="5" name="Rectangle 6"/>
          <p:cNvSpPr>
            <a:spLocks noGrp="1" noChangeArrowheads="1"/>
          </p:cNvSpPr>
          <p:nvPr>
            <p:ph type="sldNum" sz="quarter" idx="12"/>
          </p:nvPr>
        </p:nvSpPr>
        <p:spPr>
          <a:ln/>
        </p:spPr>
        <p:txBody>
          <a:bodyPr/>
          <a:lstStyle>
            <a:lvl1pPr>
              <a:defRPr/>
            </a:lvl1pPr>
          </a:lstStyle>
          <a:p>
            <a:pPr>
              <a:defRPr/>
            </a:pPr>
            <a:fld id="{62E5CF1A-2CF9-46B5-B721-EC70E4B058BC}" type="slidenum">
              <a:rPr lang="en-US" altLang="zh-CN"/>
              <a:pPr>
                <a:defRPr/>
              </a:pPr>
              <a:t>‹#›</a:t>
            </a:fld>
            <a:endParaRPr lang="en-US" altLang="zh-CN"/>
          </a:p>
        </p:txBody>
      </p:sp>
    </p:spTree>
    <p:extLst>
      <p:ext uri="{BB962C8B-B14F-4D97-AF65-F5344CB8AC3E}">
        <p14:creationId xmlns:p14="http://schemas.microsoft.com/office/powerpoint/2010/main" val="4146328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t>    </a:t>
            </a:r>
            <a:fld id="{226026E8-0888-4B13-B995-D34EF4FBB47A}" type="slidenum">
              <a:rPr lang="en-US" altLang="zh-CN" sz="1200"/>
              <a:pPr>
                <a:defRPr/>
              </a:pPr>
              <a:t>‹#›</a:t>
            </a:fld>
            <a:endParaRPr lang="en-US" altLang="zh-CN" sz="1200"/>
          </a:p>
        </p:txBody>
      </p:sp>
      <p:sp>
        <p:nvSpPr>
          <p:cNvPr id="4" name="Rectangle 6"/>
          <p:cNvSpPr>
            <a:spLocks noGrp="1" noChangeArrowheads="1"/>
          </p:cNvSpPr>
          <p:nvPr>
            <p:ph type="sldNum" sz="quarter" idx="12"/>
          </p:nvPr>
        </p:nvSpPr>
        <p:spPr>
          <a:ln/>
        </p:spPr>
        <p:txBody>
          <a:bodyPr/>
          <a:lstStyle>
            <a:lvl1pPr>
              <a:defRPr/>
            </a:lvl1pPr>
          </a:lstStyle>
          <a:p>
            <a:pPr>
              <a:defRPr/>
            </a:pPr>
            <a:fld id="{32D0D8FC-0D3D-4D27-B429-E093D5087571}" type="slidenum">
              <a:rPr lang="en-US" altLang="zh-CN"/>
              <a:pPr>
                <a:defRPr/>
              </a:pPr>
              <a:t>‹#›</a:t>
            </a:fld>
            <a:endParaRPr lang="en-US" altLang="zh-CN"/>
          </a:p>
        </p:txBody>
      </p:sp>
    </p:spTree>
    <p:extLst>
      <p:ext uri="{BB962C8B-B14F-4D97-AF65-F5344CB8AC3E}">
        <p14:creationId xmlns:p14="http://schemas.microsoft.com/office/powerpoint/2010/main" val="33604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    </a:t>
            </a:r>
            <a:fld id="{B2BB26F3-7927-44DF-9A95-427DBE5E2DA9}" type="slidenum">
              <a:rPr lang="en-US" altLang="zh-CN" sz="1200"/>
              <a:pPr>
                <a:defRPr/>
              </a:pPr>
              <a:t>‹#›</a:t>
            </a:fld>
            <a:endParaRPr lang="en-US" altLang="zh-CN" sz="1200"/>
          </a:p>
        </p:txBody>
      </p:sp>
      <p:sp>
        <p:nvSpPr>
          <p:cNvPr id="7" name="Rectangle 6"/>
          <p:cNvSpPr>
            <a:spLocks noGrp="1" noChangeArrowheads="1"/>
          </p:cNvSpPr>
          <p:nvPr>
            <p:ph type="sldNum" sz="quarter" idx="12"/>
          </p:nvPr>
        </p:nvSpPr>
        <p:spPr>
          <a:ln/>
        </p:spPr>
        <p:txBody>
          <a:bodyPr/>
          <a:lstStyle>
            <a:lvl1pPr>
              <a:defRPr/>
            </a:lvl1pPr>
          </a:lstStyle>
          <a:p>
            <a:pPr>
              <a:defRPr/>
            </a:pPr>
            <a:fld id="{1FA99764-5398-44C5-BB68-20D120594B18}" type="slidenum">
              <a:rPr lang="en-US" altLang="zh-CN"/>
              <a:pPr>
                <a:defRPr/>
              </a:pPr>
              <a:t>‹#›</a:t>
            </a:fld>
            <a:endParaRPr lang="en-US" altLang="zh-CN"/>
          </a:p>
        </p:txBody>
      </p:sp>
    </p:spTree>
    <p:extLst>
      <p:ext uri="{BB962C8B-B14F-4D97-AF65-F5344CB8AC3E}">
        <p14:creationId xmlns:p14="http://schemas.microsoft.com/office/powerpoint/2010/main" val="4232987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    </a:t>
            </a:r>
            <a:fld id="{0F05A0D0-37B6-43A7-93BC-0092856BEDB6}" type="slidenum">
              <a:rPr lang="en-US" altLang="zh-CN" sz="1200"/>
              <a:pPr>
                <a:defRPr/>
              </a:pPr>
              <a:t>‹#›</a:t>
            </a:fld>
            <a:endParaRPr lang="en-US" altLang="zh-CN" sz="1200"/>
          </a:p>
        </p:txBody>
      </p:sp>
      <p:sp>
        <p:nvSpPr>
          <p:cNvPr id="7" name="Rectangle 6"/>
          <p:cNvSpPr>
            <a:spLocks noGrp="1" noChangeArrowheads="1"/>
          </p:cNvSpPr>
          <p:nvPr>
            <p:ph type="sldNum" sz="quarter" idx="12"/>
          </p:nvPr>
        </p:nvSpPr>
        <p:spPr>
          <a:ln/>
        </p:spPr>
        <p:txBody>
          <a:bodyPr/>
          <a:lstStyle>
            <a:lvl1pPr>
              <a:defRPr/>
            </a:lvl1pPr>
          </a:lstStyle>
          <a:p>
            <a:pPr>
              <a:defRPr/>
            </a:pPr>
            <a:fld id="{D45688D8-D4B3-4A59-9296-1CD33821443B}" type="slidenum">
              <a:rPr lang="en-US" altLang="zh-CN"/>
              <a:pPr>
                <a:defRPr/>
              </a:pPr>
              <a:t>‹#›</a:t>
            </a:fld>
            <a:endParaRPr lang="en-US" altLang="zh-CN"/>
          </a:p>
        </p:txBody>
      </p:sp>
    </p:spTree>
    <p:extLst>
      <p:ext uri="{BB962C8B-B14F-4D97-AF65-F5344CB8AC3E}">
        <p14:creationId xmlns:p14="http://schemas.microsoft.com/office/powerpoint/2010/main" val="2570371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mymainbackbi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body" idx="1"/>
          </p:nvPr>
        </p:nvSpPr>
        <p:spPr bwMode="auto">
          <a:xfrm>
            <a:off x="457200" y="1295400"/>
            <a:ext cx="82296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42372" name="Rectangle 4"/>
          <p:cNvSpPr>
            <a:spLocks noGrp="1" noChangeArrowheads="1"/>
          </p:cNvSpPr>
          <p:nvPr>
            <p:ph type="dt" sz="half" idx="2"/>
          </p:nvPr>
        </p:nvSpPr>
        <p:spPr bwMode="auto">
          <a:xfrm>
            <a:off x="457200" y="653732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Aft>
                <a:spcPct val="0"/>
              </a:spcAft>
              <a:buClrTx/>
              <a:defRPr kumimoji="0" sz="1200" b="0">
                <a:solidFill>
                  <a:schemeClr val="bg1"/>
                </a:solidFill>
                <a:effectLst/>
                <a:latin typeface="+mn-lt"/>
                <a:ea typeface="+mn-ea"/>
              </a:defRPr>
            </a:lvl1pPr>
          </a:lstStyle>
          <a:p>
            <a:pPr>
              <a:defRPr/>
            </a:pPr>
            <a:endParaRPr lang="en-US" altLang="zh-CN"/>
          </a:p>
        </p:txBody>
      </p:sp>
      <p:sp>
        <p:nvSpPr>
          <p:cNvPr id="442373" name="Rectangle 5"/>
          <p:cNvSpPr>
            <a:spLocks noGrp="1" noChangeArrowheads="1"/>
          </p:cNvSpPr>
          <p:nvPr>
            <p:ph type="ftr" sz="quarter" idx="3"/>
          </p:nvPr>
        </p:nvSpPr>
        <p:spPr bwMode="auto">
          <a:xfrm>
            <a:off x="3124200" y="6537325"/>
            <a:ext cx="289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lnSpc>
                <a:spcPct val="100000"/>
              </a:lnSpc>
              <a:spcAft>
                <a:spcPct val="0"/>
              </a:spcAft>
              <a:buClrTx/>
              <a:defRPr kumimoji="0" sz="1600" b="0">
                <a:effectLst/>
                <a:latin typeface="楷体_GB2312" pitchFamily="49" charset="-122"/>
              </a:defRPr>
            </a:lvl1pPr>
          </a:lstStyle>
          <a:p>
            <a:pPr>
              <a:defRPr/>
            </a:pPr>
            <a:r>
              <a:rPr lang="en-US" altLang="zh-CN"/>
              <a:t>    </a:t>
            </a:r>
            <a:fld id="{925C6019-7219-4116-A2CF-6E0BA069D6B6}" type="slidenum">
              <a:rPr lang="en-US" altLang="zh-CN" sz="1200"/>
              <a:pPr>
                <a:defRPr/>
              </a:pPr>
              <a:t>‹#›</a:t>
            </a:fld>
            <a:endParaRPr lang="en-US" altLang="zh-CN" sz="1200"/>
          </a:p>
        </p:txBody>
      </p:sp>
      <p:sp>
        <p:nvSpPr>
          <p:cNvPr id="442374" name="Rectangle 6"/>
          <p:cNvSpPr>
            <a:spLocks noGrp="1" noChangeArrowheads="1"/>
          </p:cNvSpPr>
          <p:nvPr>
            <p:ph type="sldNum" sz="quarter" idx="4"/>
          </p:nvPr>
        </p:nvSpPr>
        <p:spPr bwMode="auto">
          <a:xfrm>
            <a:off x="6553200" y="653732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Aft>
                <a:spcPct val="0"/>
              </a:spcAft>
              <a:buClrTx/>
              <a:defRPr kumimoji="0" sz="1200" b="0">
                <a:solidFill>
                  <a:schemeClr val="bg1"/>
                </a:solidFill>
                <a:effectLst/>
                <a:latin typeface="+mn-lt"/>
                <a:ea typeface="+mn-ea"/>
              </a:defRPr>
            </a:lvl1pPr>
          </a:lstStyle>
          <a:p>
            <a:pPr>
              <a:defRPr/>
            </a:pPr>
            <a:fld id="{4D0B176F-CFC9-4721-BEF0-EEC668429B14}" type="slidenum">
              <a:rPr lang="en-US" altLang="zh-CN"/>
              <a:pPr>
                <a:defRPr/>
              </a:pPr>
              <a:t>‹#›</a:t>
            </a:fld>
            <a:endParaRPr lang="en-US" altLang="zh-CN"/>
          </a:p>
        </p:txBody>
      </p:sp>
      <p:pic>
        <p:nvPicPr>
          <p:cNvPr id="1031" name="Picture 7" descr="artplus_nature_naturalcity42_a"/>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891463" y="5935663"/>
            <a:ext cx="1235075"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descr="artplus_nature_naturalcity42_b"/>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981950" y="5916613"/>
            <a:ext cx="828675"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9" descr="artplus_nature_naturalcity42_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161338" y="5608638"/>
            <a:ext cx="4302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0" descr="artplus_nature_naturalcity42_d"/>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102600" y="5849938"/>
            <a:ext cx="173038"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 name="Rectangle 11"/>
          <p:cNvSpPr>
            <a:spLocks noGrp="1" noChangeArrowheads="1"/>
          </p:cNvSpPr>
          <p:nvPr>
            <p:ph type="title"/>
          </p:nvPr>
        </p:nvSpPr>
        <p:spPr bwMode="auto">
          <a:xfrm>
            <a:off x="457200" y="228600"/>
            <a:ext cx="82296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707"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Lst>
  <p:timing>
    <p:tnLst>
      <p:par>
        <p:cTn id="1" dur="indefinite" restart="never" nodeType="tmRoot"/>
      </p:par>
    </p:tnLst>
  </p:timing>
  <p:hf sldNum="0" hdr="0" dt="0"/>
  <p:txStyles>
    <p:titleStyle>
      <a:lvl1pPr algn="l" rtl="0" eaLnBrk="0" fontAlgn="base" hangingPunct="0">
        <a:spcBef>
          <a:spcPct val="0"/>
        </a:spcBef>
        <a:spcAft>
          <a:spcPct val="0"/>
        </a:spcAft>
        <a:defRPr sz="4200" b="1" i="1">
          <a:solidFill>
            <a:schemeClr val="tx1"/>
          </a:solidFill>
          <a:latin typeface="+mj-lt"/>
          <a:ea typeface="+mj-ea"/>
          <a:cs typeface="+mj-cs"/>
        </a:defRPr>
      </a:lvl1pPr>
      <a:lvl2pPr algn="l" rtl="0" eaLnBrk="0" fontAlgn="base" hangingPunct="0">
        <a:spcBef>
          <a:spcPct val="0"/>
        </a:spcBef>
        <a:spcAft>
          <a:spcPct val="0"/>
        </a:spcAft>
        <a:defRPr sz="4200" b="1" i="1">
          <a:solidFill>
            <a:schemeClr val="tx1"/>
          </a:solidFill>
          <a:latin typeface="隶书" pitchFamily="49" charset="-122"/>
          <a:ea typeface="宋体" pitchFamily="2" charset="-122"/>
        </a:defRPr>
      </a:lvl2pPr>
      <a:lvl3pPr algn="l" rtl="0" eaLnBrk="0" fontAlgn="base" hangingPunct="0">
        <a:spcBef>
          <a:spcPct val="0"/>
        </a:spcBef>
        <a:spcAft>
          <a:spcPct val="0"/>
        </a:spcAft>
        <a:defRPr sz="4200" b="1" i="1">
          <a:solidFill>
            <a:schemeClr val="tx1"/>
          </a:solidFill>
          <a:latin typeface="隶书" pitchFamily="49" charset="-122"/>
          <a:ea typeface="宋体" pitchFamily="2" charset="-122"/>
        </a:defRPr>
      </a:lvl3pPr>
      <a:lvl4pPr algn="l" rtl="0" eaLnBrk="0" fontAlgn="base" hangingPunct="0">
        <a:spcBef>
          <a:spcPct val="0"/>
        </a:spcBef>
        <a:spcAft>
          <a:spcPct val="0"/>
        </a:spcAft>
        <a:defRPr sz="4200" b="1" i="1">
          <a:solidFill>
            <a:schemeClr val="tx1"/>
          </a:solidFill>
          <a:latin typeface="隶书" pitchFamily="49" charset="-122"/>
          <a:ea typeface="宋体" pitchFamily="2" charset="-122"/>
        </a:defRPr>
      </a:lvl4pPr>
      <a:lvl5pPr algn="l" rtl="0" eaLnBrk="0" fontAlgn="base" hangingPunct="0">
        <a:spcBef>
          <a:spcPct val="0"/>
        </a:spcBef>
        <a:spcAft>
          <a:spcPct val="0"/>
        </a:spcAft>
        <a:defRPr sz="4200" b="1" i="1">
          <a:solidFill>
            <a:schemeClr val="tx1"/>
          </a:solidFill>
          <a:latin typeface="隶书" pitchFamily="49" charset="-122"/>
          <a:ea typeface="宋体" pitchFamily="2" charset="-122"/>
        </a:defRPr>
      </a:lvl5pPr>
      <a:lvl6pPr marL="457200" algn="l" rtl="0" fontAlgn="base">
        <a:spcBef>
          <a:spcPct val="0"/>
        </a:spcBef>
        <a:spcAft>
          <a:spcPct val="0"/>
        </a:spcAft>
        <a:defRPr sz="4200" b="1" i="1">
          <a:solidFill>
            <a:schemeClr val="tx1"/>
          </a:solidFill>
          <a:latin typeface="隶书" pitchFamily="49" charset="-122"/>
          <a:ea typeface="宋体" pitchFamily="2" charset="-122"/>
        </a:defRPr>
      </a:lvl6pPr>
      <a:lvl7pPr marL="914400" algn="l" rtl="0" fontAlgn="base">
        <a:spcBef>
          <a:spcPct val="0"/>
        </a:spcBef>
        <a:spcAft>
          <a:spcPct val="0"/>
        </a:spcAft>
        <a:defRPr sz="4200" b="1" i="1">
          <a:solidFill>
            <a:schemeClr val="tx1"/>
          </a:solidFill>
          <a:latin typeface="隶书" pitchFamily="49" charset="-122"/>
          <a:ea typeface="宋体" pitchFamily="2" charset="-122"/>
        </a:defRPr>
      </a:lvl7pPr>
      <a:lvl8pPr marL="1371600" algn="l" rtl="0" fontAlgn="base">
        <a:spcBef>
          <a:spcPct val="0"/>
        </a:spcBef>
        <a:spcAft>
          <a:spcPct val="0"/>
        </a:spcAft>
        <a:defRPr sz="4200" b="1" i="1">
          <a:solidFill>
            <a:schemeClr val="tx1"/>
          </a:solidFill>
          <a:latin typeface="隶书" pitchFamily="49" charset="-122"/>
          <a:ea typeface="宋体" pitchFamily="2" charset="-122"/>
        </a:defRPr>
      </a:lvl8pPr>
      <a:lvl9pPr marL="1828800" algn="l" rtl="0" fontAlgn="base">
        <a:spcBef>
          <a:spcPct val="0"/>
        </a:spcBef>
        <a:spcAft>
          <a:spcPct val="0"/>
        </a:spcAft>
        <a:defRPr sz="4200" b="1" i="1">
          <a:solidFill>
            <a:schemeClr val="tx1"/>
          </a:solidFill>
          <a:latin typeface="隶书" pitchFamily="49" charset="-122"/>
          <a:ea typeface="宋体" pitchFamily="2" charset="-122"/>
        </a:defRPr>
      </a:lvl9pPr>
    </p:titleStyle>
    <p:bodyStyle>
      <a:lvl1pPr marL="342900" indent="-342900" algn="l" rtl="0" eaLnBrk="0" fontAlgn="base" hangingPunct="0">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3.png"/><Relationship Id="rId5" Type="http://schemas.openxmlformats.org/officeDocument/2006/relationships/oleObject" Target="../embeddings/oleObject3.bin"/><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4.wmf"/></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xfrm>
            <a:off x="467544" y="260648"/>
            <a:ext cx="8229600" cy="868363"/>
          </a:xfrm>
        </p:spPr>
        <p:txBody>
          <a:bodyPr/>
          <a:lstStyle/>
          <a:p>
            <a:r>
              <a:rPr lang="zh-CN" altLang="en-US" sz="3200" dirty="0" smtClean="0"/>
              <a:t>计算</a:t>
            </a:r>
            <a:r>
              <a:rPr lang="zh-CN" altLang="en-US" sz="3200" dirty="0"/>
              <a:t>机组成</a:t>
            </a:r>
            <a:r>
              <a:rPr lang="zh-CN" altLang="en-US" sz="3200" dirty="0" smtClean="0"/>
              <a:t>原理总复习</a:t>
            </a:r>
          </a:p>
        </p:txBody>
      </p:sp>
      <p:sp>
        <p:nvSpPr>
          <p:cNvPr id="4099" name="内容占位符 2"/>
          <p:cNvSpPr>
            <a:spLocks noGrp="1"/>
          </p:cNvSpPr>
          <p:nvPr>
            <p:ph idx="1"/>
          </p:nvPr>
        </p:nvSpPr>
        <p:spPr/>
        <p:txBody>
          <a:bodyPr/>
          <a:lstStyle/>
          <a:p>
            <a:pPr>
              <a:lnSpc>
                <a:spcPct val="120000"/>
              </a:lnSpc>
            </a:pPr>
            <a:r>
              <a:rPr lang="zh-CN" altLang="en-US" sz="2000" b="1" dirty="0" smtClean="0">
                <a:latin typeface="Times New Roman" pitchFamily="18" charset="0"/>
                <a:ea typeface="楷体" pitchFamily="49" charset="-122"/>
                <a:cs typeface="Times New Roman" pitchFamily="18" charset="0"/>
              </a:rPr>
              <a:t>期末考试试卷题型分布</a:t>
            </a:r>
            <a:endParaRPr lang="en-US" altLang="zh-CN" sz="2000" b="1" dirty="0" smtClean="0">
              <a:latin typeface="Times New Roman" pitchFamily="18" charset="0"/>
              <a:ea typeface="楷体" pitchFamily="49" charset="-122"/>
              <a:cs typeface="Times New Roman" pitchFamily="18" charset="0"/>
            </a:endParaRPr>
          </a:p>
          <a:p>
            <a:pPr lvl="1">
              <a:lnSpc>
                <a:spcPct val="120000"/>
              </a:lnSpc>
            </a:pPr>
            <a:r>
              <a:rPr lang="en-US" altLang="zh-CN" sz="2000" b="1" dirty="0" smtClean="0">
                <a:latin typeface="Times New Roman" pitchFamily="18" charset="0"/>
                <a:ea typeface="楷体" pitchFamily="49" charset="-122"/>
                <a:cs typeface="Times New Roman" pitchFamily="18" charset="0"/>
              </a:rPr>
              <a:t>1</a:t>
            </a:r>
            <a:r>
              <a:rPr lang="en-US" altLang="zh-CN" sz="2000" b="1" dirty="0">
                <a:latin typeface="Times New Roman" pitchFamily="18" charset="0"/>
                <a:ea typeface="楷体" pitchFamily="49" charset="-122"/>
                <a:cs typeface="Times New Roman" pitchFamily="18" charset="0"/>
              </a:rPr>
              <a:t>. </a:t>
            </a:r>
            <a:r>
              <a:rPr lang="en-US" altLang="zh-CN" sz="2000" b="1" dirty="0" smtClean="0">
                <a:latin typeface="Times New Roman" pitchFamily="18" charset="0"/>
                <a:ea typeface="楷体" pitchFamily="49" charset="-122"/>
                <a:cs typeface="Times New Roman" pitchFamily="18" charset="0"/>
              </a:rPr>
              <a:t> </a:t>
            </a:r>
            <a:r>
              <a:rPr lang="zh-CN" altLang="en-US" sz="2000" b="1" dirty="0" smtClean="0">
                <a:latin typeface="Times New Roman" pitchFamily="18" charset="0"/>
                <a:ea typeface="楷体" pitchFamily="49" charset="-122"/>
                <a:cs typeface="Times New Roman" pitchFamily="18" charset="0"/>
              </a:rPr>
              <a:t>单项</a:t>
            </a:r>
            <a:r>
              <a:rPr lang="zh-CN" altLang="en-US" sz="2000" b="1" dirty="0">
                <a:latin typeface="Times New Roman" pitchFamily="18" charset="0"/>
                <a:ea typeface="楷体" pitchFamily="49" charset="-122"/>
                <a:cs typeface="Times New Roman" pitchFamily="18" charset="0"/>
              </a:rPr>
              <a:t>选择题（本大题共</a:t>
            </a:r>
            <a:r>
              <a:rPr lang="en-US" altLang="zh-CN" sz="2000" b="1" dirty="0">
                <a:latin typeface="Times New Roman" pitchFamily="18" charset="0"/>
                <a:ea typeface="楷体" pitchFamily="49" charset="-122"/>
                <a:cs typeface="Times New Roman" pitchFamily="18" charset="0"/>
              </a:rPr>
              <a:t>16</a:t>
            </a:r>
            <a:r>
              <a:rPr lang="zh-CN" altLang="en-US" sz="2000" b="1" dirty="0">
                <a:latin typeface="Times New Roman" pitchFamily="18" charset="0"/>
                <a:ea typeface="楷体" pitchFamily="49" charset="-122"/>
                <a:cs typeface="Times New Roman" pitchFamily="18" charset="0"/>
              </a:rPr>
              <a:t>小题，每小</a:t>
            </a:r>
            <a:r>
              <a:rPr lang="zh-CN" altLang="en-US" sz="2000" b="1" dirty="0" smtClean="0">
                <a:latin typeface="Times New Roman" pitchFamily="18" charset="0"/>
                <a:ea typeface="楷体" pitchFamily="49" charset="-122"/>
                <a:cs typeface="Times New Roman" pitchFamily="18" charset="0"/>
              </a:rPr>
              <a:t>题</a:t>
            </a:r>
            <a:r>
              <a:rPr lang="en-US" altLang="zh-CN" sz="2000" b="1" dirty="0" smtClean="0">
                <a:latin typeface="Times New Roman" pitchFamily="18" charset="0"/>
                <a:ea typeface="楷体" pitchFamily="49" charset="-122"/>
                <a:cs typeface="Times New Roman" pitchFamily="18" charset="0"/>
              </a:rPr>
              <a:t>2</a:t>
            </a:r>
            <a:r>
              <a:rPr lang="zh-CN" altLang="en-US" sz="2000" b="1" dirty="0" smtClean="0">
                <a:latin typeface="Times New Roman" pitchFamily="18" charset="0"/>
                <a:ea typeface="楷体" pitchFamily="49" charset="-122"/>
                <a:cs typeface="Times New Roman" pitchFamily="18" charset="0"/>
              </a:rPr>
              <a:t>分</a:t>
            </a:r>
            <a:r>
              <a:rPr lang="zh-CN" altLang="en-US" sz="2000" b="1" dirty="0">
                <a:latin typeface="Times New Roman" pitchFamily="18" charset="0"/>
                <a:ea typeface="楷体" pitchFamily="49" charset="-122"/>
                <a:cs typeface="Times New Roman" pitchFamily="18" charset="0"/>
              </a:rPr>
              <a:t>，</a:t>
            </a:r>
            <a:r>
              <a:rPr lang="zh-CN" altLang="en-US" sz="2000" b="1" dirty="0" smtClean="0">
                <a:latin typeface="Times New Roman" pitchFamily="18" charset="0"/>
                <a:ea typeface="楷体" pitchFamily="49" charset="-122"/>
                <a:cs typeface="Times New Roman" pitchFamily="18" charset="0"/>
              </a:rPr>
              <a:t>共</a:t>
            </a:r>
            <a:r>
              <a:rPr lang="en-US" altLang="zh-CN" sz="2000" b="1" dirty="0" smtClean="0">
                <a:latin typeface="Times New Roman" pitchFamily="18" charset="0"/>
                <a:ea typeface="楷体" pitchFamily="49" charset="-122"/>
                <a:cs typeface="Times New Roman" pitchFamily="18" charset="0"/>
              </a:rPr>
              <a:t>32</a:t>
            </a:r>
            <a:r>
              <a:rPr lang="zh-CN" altLang="en-US" sz="2000" b="1" dirty="0" smtClean="0">
                <a:latin typeface="Times New Roman" pitchFamily="18" charset="0"/>
                <a:ea typeface="楷体" pitchFamily="49" charset="-122"/>
                <a:cs typeface="Times New Roman" pitchFamily="18" charset="0"/>
              </a:rPr>
              <a:t>分</a:t>
            </a:r>
            <a:r>
              <a:rPr lang="zh-CN" altLang="en-US" sz="2000" b="1" dirty="0">
                <a:latin typeface="Times New Roman" pitchFamily="18" charset="0"/>
                <a:ea typeface="楷体" pitchFamily="49" charset="-122"/>
                <a:cs typeface="Times New Roman" pitchFamily="18" charset="0"/>
              </a:rPr>
              <a:t>）</a:t>
            </a:r>
            <a:endParaRPr lang="en-US" altLang="zh-CN" sz="2000" b="1" dirty="0">
              <a:latin typeface="Times New Roman" pitchFamily="18" charset="0"/>
              <a:ea typeface="楷体" pitchFamily="49" charset="-122"/>
              <a:cs typeface="Times New Roman" pitchFamily="18" charset="0"/>
            </a:endParaRPr>
          </a:p>
          <a:p>
            <a:pPr lvl="1">
              <a:lnSpc>
                <a:spcPct val="120000"/>
              </a:lnSpc>
            </a:pPr>
            <a:r>
              <a:rPr lang="en-US" altLang="zh-CN" sz="2000" b="1" dirty="0">
                <a:latin typeface="Times New Roman" pitchFamily="18" charset="0"/>
                <a:ea typeface="楷体" pitchFamily="49" charset="-122"/>
                <a:cs typeface="Times New Roman" pitchFamily="18" charset="0"/>
              </a:rPr>
              <a:t>2</a:t>
            </a:r>
            <a:r>
              <a:rPr lang="en-US" altLang="zh-CN" sz="2000" b="1" dirty="0" smtClean="0">
                <a:latin typeface="Times New Roman" pitchFamily="18" charset="0"/>
                <a:ea typeface="楷体" pitchFamily="49" charset="-122"/>
                <a:cs typeface="Times New Roman" pitchFamily="18" charset="0"/>
              </a:rPr>
              <a:t>.  </a:t>
            </a:r>
            <a:r>
              <a:rPr lang="zh-CN" altLang="en-US" sz="2000" b="1" dirty="0" smtClean="0">
                <a:ea typeface="楷体" pitchFamily="49" charset="-122"/>
              </a:rPr>
              <a:t>名</a:t>
            </a:r>
            <a:r>
              <a:rPr lang="zh-CN" altLang="en-US" sz="2000" b="1" dirty="0">
                <a:ea typeface="楷体" pitchFamily="49" charset="-122"/>
              </a:rPr>
              <a:t>词解释（本大题共</a:t>
            </a:r>
            <a:r>
              <a:rPr lang="en-US" altLang="zh-CN" sz="2000" b="1" dirty="0">
                <a:ea typeface="楷体" pitchFamily="49" charset="-122"/>
              </a:rPr>
              <a:t>4</a:t>
            </a:r>
            <a:r>
              <a:rPr lang="zh-CN" altLang="en-US" sz="2000" b="1" dirty="0">
                <a:ea typeface="楷体" pitchFamily="49" charset="-122"/>
              </a:rPr>
              <a:t>小题，每小题</a:t>
            </a:r>
            <a:r>
              <a:rPr lang="en-US" altLang="zh-CN" sz="2000" b="1" dirty="0">
                <a:ea typeface="楷体" pitchFamily="49" charset="-122"/>
              </a:rPr>
              <a:t>5</a:t>
            </a:r>
            <a:r>
              <a:rPr lang="zh-CN" altLang="en-US" sz="2000" b="1" dirty="0">
                <a:ea typeface="楷体" pitchFamily="49" charset="-122"/>
              </a:rPr>
              <a:t>分，共</a:t>
            </a:r>
            <a:r>
              <a:rPr lang="en-US" altLang="zh-CN" sz="2000" b="1" dirty="0">
                <a:ea typeface="楷体" pitchFamily="49" charset="-122"/>
              </a:rPr>
              <a:t>20</a:t>
            </a:r>
            <a:r>
              <a:rPr lang="zh-CN" altLang="en-US" sz="2000" b="1" dirty="0">
                <a:ea typeface="楷体" pitchFamily="49" charset="-122"/>
              </a:rPr>
              <a:t>分</a:t>
            </a:r>
            <a:r>
              <a:rPr lang="zh-CN" altLang="en-US" sz="2000" b="1" dirty="0" smtClean="0">
                <a:ea typeface="楷体" pitchFamily="49" charset="-122"/>
              </a:rPr>
              <a:t>）</a:t>
            </a:r>
            <a:endParaRPr lang="en-US" altLang="zh-CN" sz="2000" b="1" dirty="0" smtClean="0">
              <a:ea typeface="楷体" pitchFamily="49" charset="-122"/>
            </a:endParaRPr>
          </a:p>
          <a:p>
            <a:pPr lvl="1">
              <a:lnSpc>
                <a:spcPct val="120000"/>
              </a:lnSpc>
            </a:pPr>
            <a:r>
              <a:rPr lang="en-US" altLang="zh-CN" sz="2000" b="1" dirty="0" smtClean="0">
                <a:latin typeface="Times New Roman" pitchFamily="18" charset="0"/>
                <a:ea typeface="楷体" pitchFamily="49" charset="-122"/>
                <a:cs typeface="Times New Roman" pitchFamily="18" charset="0"/>
              </a:rPr>
              <a:t>3.  </a:t>
            </a:r>
            <a:r>
              <a:rPr lang="zh-CN" altLang="en-US" sz="2000" b="1" dirty="0" smtClean="0">
                <a:ea typeface="楷体" pitchFamily="49" charset="-122"/>
              </a:rPr>
              <a:t>计</a:t>
            </a:r>
            <a:r>
              <a:rPr lang="zh-CN" altLang="en-US" sz="2000" b="1" dirty="0">
                <a:ea typeface="楷体" pitchFamily="49" charset="-122"/>
              </a:rPr>
              <a:t>算题（本大题共</a:t>
            </a:r>
            <a:r>
              <a:rPr lang="en-US" altLang="zh-CN" sz="2000" b="1" dirty="0">
                <a:ea typeface="楷体" pitchFamily="49" charset="-122"/>
              </a:rPr>
              <a:t>2</a:t>
            </a:r>
            <a:r>
              <a:rPr lang="zh-CN" altLang="en-US" sz="2000" b="1" dirty="0">
                <a:ea typeface="楷体" pitchFamily="49" charset="-122"/>
              </a:rPr>
              <a:t>小题，每小题</a:t>
            </a:r>
            <a:r>
              <a:rPr lang="en-US" altLang="zh-CN" sz="2000" b="1" dirty="0">
                <a:ea typeface="楷体" pitchFamily="49" charset="-122"/>
              </a:rPr>
              <a:t>6</a:t>
            </a:r>
            <a:r>
              <a:rPr lang="zh-CN" altLang="en-US" sz="2000" b="1" dirty="0">
                <a:ea typeface="楷体" pitchFamily="49" charset="-122"/>
              </a:rPr>
              <a:t>分，共</a:t>
            </a:r>
            <a:r>
              <a:rPr lang="en-US" altLang="zh-CN" sz="2000" b="1" dirty="0">
                <a:ea typeface="楷体" pitchFamily="49" charset="-122"/>
              </a:rPr>
              <a:t>12</a:t>
            </a:r>
            <a:r>
              <a:rPr lang="zh-CN" altLang="en-US" sz="2000" b="1" dirty="0">
                <a:ea typeface="楷体" pitchFamily="49" charset="-122"/>
              </a:rPr>
              <a:t>分</a:t>
            </a:r>
            <a:r>
              <a:rPr lang="zh-CN" altLang="en-US" sz="2000" b="1" dirty="0" smtClean="0">
                <a:ea typeface="楷体" pitchFamily="49" charset="-122"/>
              </a:rPr>
              <a:t>）</a:t>
            </a:r>
            <a:endParaRPr lang="en-US" altLang="zh-CN" sz="2000" b="1" dirty="0" smtClean="0">
              <a:ea typeface="楷体" pitchFamily="49" charset="-122"/>
            </a:endParaRPr>
          </a:p>
          <a:p>
            <a:pPr lvl="1">
              <a:lnSpc>
                <a:spcPct val="120000"/>
              </a:lnSpc>
            </a:pPr>
            <a:r>
              <a:rPr lang="en-US" altLang="zh-CN" sz="2000" b="1" dirty="0" smtClean="0">
                <a:latin typeface="Times New Roman" pitchFamily="18" charset="0"/>
                <a:ea typeface="楷体" pitchFamily="49" charset="-122"/>
                <a:cs typeface="Times New Roman" pitchFamily="18" charset="0"/>
              </a:rPr>
              <a:t>4.  </a:t>
            </a:r>
            <a:r>
              <a:rPr lang="zh-CN" altLang="en-US" sz="2000" b="1" dirty="0" smtClean="0">
                <a:ea typeface="楷体" pitchFamily="49" charset="-122"/>
              </a:rPr>
              <a:t>问</a:t>
            </a:r>
            <a:r>
              <a:rPr lang="zh-CN" altLang="en-US" sz="2000" b="1" dirty="0">
                <a:ea typeface="楷体" pitchFamily="49" charset="-122"/>
              </a:rPr>
              <a:t>答题（本大题共</a:t>
            </a:r>
            <a:r>
              <a:rPr lang="en-US" altLang="zh-CN" sz="2000" b="1" dirty="0">
                <a:ea typeface="楷体" pitchFamily="49" charset="-122"/>
              </a:rPr>
              <a:t>3</a:t>
            </a:r>
            <a:r>
              <a:rPr lang="zh-CN" altLang="en-US" sz="2000" b="1" dirty="0">
                <a:ea typeface="楷体" pitchFamily="49" charset="-122"/>
              </a:rPr>
              <a:t>小题，每小题</a:t>
            </a:r>
            <a:r>
              <a:rPr lang="en-US" altLang="zh-CN" sz="2000" b="1" dirty="0">
                <a:ea typeface="楷体" pitchFamily="49" charset="-122"/>
              </a:rPr>
              <a:t>12</a:t>
            </a:r>
            <a:r>
              <a:rPr lang="zh-CN" altLang="en-US" sz="2000" b="1" dirty="0">
                <a:ea typeface="楷体" pitchFamily="49" charset="-122"/>
              </a:rPr>
              <a:t>分，共</a:t>
            </a:r>
            <a:r>
              <a:rPr lang="en-US" altLang="zh-CN" sz="2000" b="1" dirty="0">
                <a:ea typeface="楷体" pitchFamily="49" charset="-122"/>
              </a:rPr>
              <a:t>36</a:t>
            </a:r>
            <a:r>
              <a:rPr lang="zh-CN" altLang="en-US" sz="2000" b="1" dirty="0">
                <a:ea typeface="楷体" pitchFamily="49" charset="-122"/>
              </a:rPr>
              <a:t>分</a:t>
            </a:r>
            <a:r>
              <a:rPr lang="zh-CN" altLang="en-US" sz="2000" b="1" dirty="0" smtClean="0">
                <a:ea typeface="楷体" pitchFamily="49" charset="-122"/>
              </a:rPr>
              <a:t>）</a:t>
            </a:r>
            <a:endParaRPr lang="en-US" altLang="zh-CN" sz="2000" b="1" dirty="0" smtClean="0">
              <a:latin typeface="Times New Roman" pitchFamily="18" charset="0"/>
              <a:ea typeface="楷体" pitchFamily="49" charset="-122"/>
              <a:cs typeface="Times New Roman" pitchFamily="18" charset="0"/>
            </a:endParaRPr>
          </a:p>
          <a:p>
            <a:pPr>
              <a:lnSpc>
                <a:spcPct val="120000"/>
              </a:lnSpc>
            </a:pPr>
            <a:r>
              <a:rPr lang="zh-CN" altLang="en-US" sz="2000" b="1" dirty="0" smtClean="0">
                <a:latin typeface="Times New Roman" pitchFamily="18" charset="0"/>
                <a:ea typeface="楷体" pitchFamily="49" charset="-122"/>
                <a:cs typeface="Times New Roman" pitchFamily="18" charset="0"/>
              </a:rPr>
              <a:t>注</a:t>
            </a:r>
            <a:r>
              <a:rPr lang="zh-CN" altLang="en-US" sz="2000" b="1" dirty="0">
                <a:latin typeface="Times New Roman" pitchFamily="18" charset="0"/>
                <a:ea typeface="楷体" pitchFamily="49" charset="-122"/>
                <a:cs typeface="Times New Roman" pitchFamily="18" charset="0"/>
              </a:rPr>
              <a:t>意</a:t>
            </a:r>
            <a:r>
              <a:rPr lang="zh-CN" altLang="en-US" sz="2000" b="1" dirty="0" smtClean="0">
                <a:latin typeface="Times New Roman" pitchFamily="18" charset="0"/>
                <a:ea typeface="楷体" pitchFamily="49" charset="-122"/>
                <a:cs typeface="Times New Roman" pitchFamily="18" charset="0"/>
              </a:rPr>
              <a:t>事项</a:t>
            </a:r>
            <a:endParaRPr lang="en-US" altLang="zh-CN" sz="2000" b="1" dirty="0" smtClean="0">
              <a:latin typeface="Times New Roman" pitchFamily="18" charset="0"/>
              <a:ea typeface="楷体" pitchFamily="49" charset="-122"/>
              <a:cs typeface="Times New Roman" pitchFamily="18" charset="0"/>
            </a:endParaRPr>
          </a:p>
          <a:p>
            <a:pPr lvl="1">
              <a:lnSpc>
                <a:spcPct val="120000"/>
              </a:lnSpc>
            </a:pPr>
            <a:r>
              <a:rPr lang="zh-CN" altLang="en-US" sz="2000" b="1" dirty="0">
                <a:latin typeface="Times New Roman" pitchFamily="18" charset="0"/>
                <a:ea typeface="楷体" pitchFamily="49" charset="-122"/>
                <a:cs typeface="Times New Roman" pitchFamily="18" charset="0"/>
              </a:rPr>
              <a:t>认真答案，仔细检查，防止粗心大意造成丢分</a:t>
            </a:r>
          </a:p>
          <a:p>
            <a:pPr lvl="1">
              <a:lnSpc>
                <a:spcPct val="120000"/>
              </a:lnSpc>
            </a:pPr>
            <a:r>
              <a:rPr lang="zh-CN" altLang="en-US" sz="2000" b="1" dirty="0" smtClean="0">
                <a:latin typeface="Times New Roman" pitchFamily="18" charset="0"/>
                <a:ea typeface="楷体" pitchFamily="49" charset="-122"/>
                <a:cs typeface="Times New Roman" pitchFamily="18" charset="0"/>
              </a:rPr>
              <a:t>单项选择题需要将</a:t>
            </a:r>
            <a:r>
              <a:rPr lang="zh-CN" altLang="en-US" sz="2000" b="1" dirty="0">
                <a:latin typeface="Times New Roman" pitchFamily="18" charset="0"/>
                <a:ea typeface="楷体" pitchFamily="49" charset="-122"/>
                <a:cs typeface="Times New Roman" pitchFamily="18" charset="0"/>
              </a:rPr>
              <a:t>所选答案填写</a:t>
            </a:r>
            <a:r>
              <a:rPr lang="zh-CN" altLang="en-US" sz="2000" b="1" dirty="0" smtClean="0">
                <a:latin typeface="Times New Roman" pitchFamily="18" charset="0"/>
                <a:ea typeface="楷体" pitchFamily="49" charset="-122"/>
                <a:cs typeface="Times New Roman" pitchFamily="18" charset="0"/>
              </a:rPr>
              <a:t>在</a:t>
            </a:r>
            <a:r>
              <a:rPr lang="zh-CN" altLang="en-US" sz="2000" b="1" dirty="0" smtClean="0">
                <a:solidFill>
                  <a:srgbClr val="FF0000"/>
                </a:solidFill>
                <a:latin typeface="Times New Roman" pitchFamily="18" charset="0"/>
                <a:ea typeface="楷体" pitchFamily="49" charset="-122"/>
                <a:cs typeface="Times New Roman" pitchFamily="18" charset="0"/>
              </a:rPr>
              <a:t>相应的表格</a:t>
            </a:r>
            <a:r>
              <a:rPr lang="zh-CN" altLang="en-US" sz="2000" b="1" dirty="0" smtClean="0">
                <a:latin typeface="Times New Roman" pitchFamily="18" charset="0"/>
                <a:ea typeface="楷体" pitchFamily="49" charset="-122"/>
                <a:cs typeface="Times New Roman" pitchFamily="18" charset="0"/>
              </a:rPr>
              <a:t>中</a:t>
            </a:r>
            <a:endParaRPr lang="en-US" altLang="zh-CN" sz="2000" b="1" dirty="0" smtClean="0">
              <a:latin typeface="Times New Roman" pitchFamily="18" charset="0"/>
              <a:ea typeface="楷体" pitchFamily="49" charset="-122"/>
              <a:cs typeface="Times New Roman" pitchFamily="18" charset="0"/>
            </a:endParaRPr>
          </a:p>
          <a:p>
            <a:pPr lvl="1">
              <a:lnSpc>
                <a:spcPct val="120000"/>
              </a:lnSpc>
            </a:pPr>
            <a:r>
              <a:rPr lang="zh-CN" altLang="en-US" sz="2000" b="1" dirty="0" smtClean="0">
                <a:latin typeface="Times New Roman" pitchFamily="18" charset="0"/>
                <a:ea typeface="楷体" pitchFamily="49" charset="-122"/>
                <a:cs typeface="Times New Roman" pitchFamily="18" charset="0"/>
              </a:rPr>
              <a:t>闭卷</a:t>
            </a:r>
            <a:r>
              <a:rPr lang="zh-CN" altLang="en-US" sz="2000" b="1" dirty="0">
                <a:latin typeface="Times New Roman" pitchFamily="18" charset="0"/>
                <a:ea typeface="楷体" pitchFamily="49" charset="-122"/>
                <a:cs typeface="Times New Roman" pitchFamily="18" charset="0"/>
              </a:rPr>
              <a:t>考试 </a:t>
            </a:r>
            <a:r>
              <a:rPr lang="en-US" altLang="zh-CN" sz="2000" b="1" dirty="0">
                <a:latin typeface="Times New Roman" pitchFamily="18" charset="0"/>
                <a:ea typeface="楷体" pitchFamily="49" charset="-122"/>
                <a:cs typeface="Times New Roman" pitchFamily="18" charset="0"/>
              </a:rPr>
              <a:t>120</a:t>
            </a:r>
            <a:r>
              <a:rPr lang="zh-CN" altLang="en-US" sz="2000" b="1" dirty="0" smtClean="0">
                <a:latin typeface="Times New Roman" pitchFamily="18" charset="0"/>
                <a:ea typeface="楷体" pitchFamily="49" charset="-122"/>
                <a:cs typeface="Times New Roman" pitchFamily="18" charset="0"/>
              </a:rPr>
              <a:t>分钟，要求开</a:t>
            </a:r>
            <a:r>
              <a:rPr lang="zh-CN" altLang="en-US" sz="2000" b="1" dirty="0">
                <a:latin typeface="Times New Roman" pitchFamily="18" charset="0"/>
                <a:ea typeface="楷体" pitchFamily="49" charset="-122"/>
                <a:cs typeface="Times New Roman" pitchFamily="18" charset="0"/>
              </a:rPr>
              <a:t>考</a:t>
            </a:r>
            <a:r>
              <a:rPr lang="en-US" altLang="zh-CN" sz="2000" b="1" dirty="0">
                <a:solidFill>
                  <a:srgbClr val="FF0000"/>
                </a:solidFill>
                <a:latin typeface="Times New Roman" pitchFamily="18" charset="0"/>
                <a:ea typeface="楷体" pitchFamily="49" charset="-122"/>
                <a:cs typeface="Times New Roman" pitchFamily="18" charset="0"/>
              </a:rPr>
              <a:t>60</a:t>
            </a:r>
            <a:r>
              <a:rPr lang="zh-CN" altLang="en-US" sz="2000" b="1" dirty="0">
                <a:solidFill>
                  <a:srgbClr val="FF0000"/>
                </a:solidFill>
                <a:latin typeface="Times New Roman" pitchFamily="18" charset="0"/>
                <a:ea typeface="楷体" pitchFamily="49" charset="-122"/>
                <a:cs typeface="Times New Roman" pitchFamily="18" charset="0"/>
              </a:rPr>
              <a:t>分钟</a:t>
            </a:r>
            <a:r>
              <a:rPr lang="zh-CN" altLang="en-US" sz="2000" b="1" dirty="0">
                <a:latin typeface="Times New Roman" pitchFamily="18" charset="0"/>
                <a:ea typeface="楷体" pitchFamily="49" charset="-122"/>
                <a:cs typeface="Times New Roman" pitchFamily="18" charset="0"/>
              </a:rPr>
              <a:t>后才允许</a:t>
            </a:r>
            <a:r>
              <a:rPr lang="zh-CN" altLang="en-US" sz="2000" b="1" dirty="0" smtClean="0">
                <a:latin typeface="Times New Roman" pitchFamily="18" charset="0"/>
                <a:ea typeface="楷体" pitchFamily="49" charset="-122"/>
                <a:cs typeface="Times New Roman" pitchFamily="18" charset="0"/>
              </a:rPr>
              <a:t>交卷</a:t>
            </a:r>
            <a:endParaRPr lang="zh-CN" altLang="en-US" sz="2000" b="1" dirty="0">
              <a:latin typeface="Times New Roman" pitchFamily="18" charset="0"/>
              <a:ea typeface="楷体" pitchFamily="49" charset="-122"/>
              <a:cs typeface="Times New Roman" pitchFamily="18" charset="0"/>
            </a:endParaRPr>
          </a:p>
          <a:p>
            <a:pPr>
              <a:lnSpc>
                <a:spcPct val="120000"/>
              </a:lnSpc>
            </a:pPr>
            <a:endParaRPr lang="zh-CN" altLang="en-US" sz="2400" b="1" dirty="0">
              <a:latin typeface="Times New Roman" pitchFamily="18" charset="0"/>
              <a:ea typeface="楷体" pitchFamily="49" charset="-122"/>
              <a:cs typeface="Times New Roman" pitchFamily="18" charset="0"/>
            </a:endParaRPr>
          </a:p>
        </p:txBody>
      </p:sp>
      <p:sp>
        <p:nvSpPr>
          <p:cNvPr id="4100" name="页脚占位符 3"/>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CEADCABA-C1A1-46BA-A25C-8CB6B5E72753}" type="slidenum">
              <a:rPr kumimoji="0" lang="en-US" altLang="zh-CN" sz="1200" b="0" smtClean="0">
                <a:latin typeface="楷体_GB2312" pitchFamily="49" charset="-122"/>
              </a:rPr>
              <a:pPr eaLnBrk="1" hangingPunct="1"/>
              <a:t>1</a:t>
            </a:fld>
            <a:endParaRPr kumimoji="0" lang="en-US" altLang="zh-CN" sz="1200" b="0" smtClean="0">
              <a:latin typeface="楷体_GB2312"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smtClean="0"/>
              <a:t>第三章 系统总线</a:t>
            </a:r>
            <a:endParaRPr lang="zh-CN" altLang="en-US" sz="3200"/>
          </a:p>
        </p:txBody>
      </p:sp>
      <p:sp>
        <p:nvSpPr>
          <p:cNvPr id="3" name="内容占位符 2"/>
          <p:cNvSpPr>
            <a:spLocks noGrp="1"/>
          </p:cNvSpPr>
          <p:nvPr>
            <p:ph idx="1"/>
          </p:nvPr>
        </p:nvSpPr>
        <p:spPr/>
        <p:txBody>
          <a:bodyPr/>
          <a:lstStyle/>
          <a:p>
            <a:pPr>
              <a:lnSpc>
                <a:spcPct val="125000"/>
              </a:lnSpc>
              <a:spcBef>
                <a:spcPts val="600"/>
              </a:spcBef>
            </a:pPr>
            <a:r>
              <a:rPr lang="zh-CN" altLang="en-US" sz="2000" b="1" dirty="0">
                <a:latin typeface="楷体" pitchFamily="49" charset="-122"/>
                <a:ea typeface="楷体" pitchFamily="49" charset="-122"/>
              </a:rPr>
              <a:t>流行的总线标准</a:t>
            </a:r>
            <a:r>
              <a:rPr lang="zh-CN" altLang="en-US" sz="2000" b="1" dirty="0" smtClean="0">
                <a:latin typeface="楷体" pitchFamily="49" charset="-122"/>
                <a:ea typeface="楷体" pitchFamily="49" charset="-122"/>
              </a:rPr>
              <a:t>：</a:t>
            </a:r>
            <a:endParaRPr lang="en-US" altLang="zh-CN" sz="2000" b="1" dirty="0" smtClean="0">
              <a:latin typeface="楷体" pitchFamily="49" charset="-122"/>
              <a:ea typeface="楷体" pitchFamily="49" charset="-122"/>
            </a:endParaRPr>
          </a:p>
          <a:p>
            <a:pPr lvl="1">
              <a:lnSpc>
                <a:spcPct val="125000"/>
              </a:lnSpc>
              <a:spcBef>
                <a:spcPts val="600"/>
              </a:spcBef>
            </a:pPr>
            <a:r>
              <a:rPr lang="en-US" altLang="zh-CN" sz="2000" b="1" dirty="0">
                <a:latin typeface="楷体" pitchFamily="49" charset="-122"/>
                <a:ea typeface="楷体" pitchFamily="49" charset="-122"/>
              </a:rPr>
              <a:t>ISA</a:t>
            </a:r>
            <a:r>
              <a:rPr lang="zh-CN" altLang="en-US" sz="2000" b="1" dirty="0" smtClean="0">
                <a:latin typeface="楷体" pitchFamily="49" charset="-122"/>
                <a:ea typeface="楷体" pitchFamily="49" charset="-122"/>
              </a:rPr>
              <a:t>总线：</a:t>
            </a:r>
            <a:r>
              <a:rPr lang="zh-CN" altLang="en-US" sz="2000" b="1" dirty="0">
                <a:latin typeface="楷体" pitchFamily="49" charset="-122"/>
                <a:ea typeface="楷体" pitchFamily="49" charset="-122"/>
              </a:rPr>
              <a:t>工业标准体系结构总线</a:t>
            </a:r>
            <a:endParaRPr lang="en-US" altLang="zh-CN" sz="2000" b="1" dirty="0">
              <a:latin typeface="楷体" pitchFamily="49" charset="-122"/>
              <a:ea typeface="楷体" pitchFamily="49" charset="-122"/>
            </a:endParaRPr>
          </a:p>
          <a:p>
            <a:pPr lvl="1">
              <a:lnSpc>
                <a:spcPct val="125000"/>
              </a:lnSpc>
              <a:spcBef>
                <a:spcPts val="600"/>
              </a:spcBef>
            </a:pPr>
            <a:r>
              <a:rPr lang="en-US" altLang="zh-CN" sz="2000" b="1" dirty="0">
                <a:latin typeface="楷体" pitchFamily="49" charset="-122"/>
                <a:ea typeface="楷体" pitchFamily="49" charset="-122"/>
              </a:rPr>
              <a:t>EISA</a:t>
            </a:r>
            <a:r>
              <a:rPr lang="zh-CN" altLang="en-US" sz="2000" b="1" dirty="0" smtClean="0">
                <a:latin typeface="楷体" pitchFamily="49" charset="-122"/>
                <a:ea typeface="楷体" pitchFamily="49" charset="-122"/>
              </a:rPr>
              <a:t>总线：扩展工业标准体系结构总线</a:t>
            </a:r>
            <a:endParaRPr lang="en-US" altLang="zh-CN" sz="2000" b="1" dirty="0">
              <a:latin typeface="楷体" pitchFamily="49" charset="-122"/>
              <a:ea typeface="楷体" pitchFamily="49" charset="-122"/>
            </a:endParaRPr>
          </a:p>
          <a:p>
            <a:pPr lvl="1">
              <a:lnSpc>
                <a:spcPct val="125000"/>
              </a:lnSpc>
              <a:spcBef>
                <a:spcPts val="600"/>
              </a:spcBef>
            </a:pPr>
            <a:r>
              <a:rPr lang="en-US" altLang="zh-CN" sz="2000" b="1" dirty="0">
                <a:latin typeface="楷体" pitchFamily="49" charset="-122"/>
                <a:ea typeface="楷体" pitchFamily="49" charset="-122"/>
              </a:rPr>
              <a:t>VESA</a:t>
            </a:r>
            <a:r>
              <a:rPr lang="zh-CN" altLang="en-US" sz="2000" b="1" dirty="0" smtClean="0">
                <a:latin typeface="楷体" pitchFamily="49" charset="-122"/>
                <a:ea typeface="楷体" pitchFamily="49" charset="-122"/>
              </a:rPr>
              <a:t>总线：</a:t>
            </a:r>
            <a:r>
              <a:rPr lang="zh-CN" altLang="en-US" sz="2000" b="1" dirty="0">
                <a:latin typeface="楷体" pitchFamily="49" charset="-122"/>
                <a:ea typeface="楷体" pitchFamily="49" charset="-122"/>
              </a:rPr>
              <a:t>视频电子标准</a:t>
            </a:r>
            <a:r>
              <a:rPr lang="zh-CN" altLang="en-US" sz="2000" b="1" dirty="0" smtClean="0">
                <a:latin typeface="楷体" pitchFamily="49" charset="-122"/>
                <a:ea typeface="楷体" pitchFamily="49" charset="-122"/>
              </a:rPr>
              <a:t>协会</a:t>
            </a:r>
            <a:r>
              <a:rPr lang="zh-CN" altLang="en-US" sz="2000" b="1" dirty="0">
                <a:latin typeface="楷体" pitchFamily="49" charset="-122"/>
                <a:ea typeface="楷体" pitchFamily="49" charset="-122"/>
              </a:rPr>
              <a:t>总线</a:t>
            </a:r>
            <a:endParaRPr lang="en-US" altLang="zh-CN" sz="2000" b="1" dirty="0">
              <a:latin typeface="楷体" pitchFamily="49" charset="-122"/>
              <a:ea typeface="楷体" pitchFamily="49" charset="-122"/>
            </a:endParaRPr>
          </a:p>
          <a:p>
            <a:pPr lvl="1">
              <a:lnSpc>
                <a:spcPct val="125000"/>
              </a:lnSpc>
              <a:spcBef>
                <a:spcPts val="600"/>
              </a:spcBef>
            </a:pPr>
            <a:r>
              <a:rPr lang="en-US" altLang="zh-CN" sz="2000" b="1" dirty="0">
                <a:latin typeface="楷体" pitchFamily="49" charset="-122"/>
                <a:ea typeface="楷体" pitchFamily="49" charset="-122"/>
              </a:rPr>
              <a:t>PCI</a:t>
            </a:r>
            <a:r>
              <a:rPr lang="zh-CN" altLang="en-US" sz="2000" b="1" dirty="0" smtClean="0">
                <a:latin typeface="楷体" pitchFamily="49" charset="-122"/>
                <a:ea typeface="楷体" pitchFamily="49" charset="-122"/>
              </a:rPr>
              <a:t>总线：外围设备互连总线</a:t>
            </a:r>
            <a:endParaRPr lang="en-US" altLang="zh-CN" sz="2000" b="1" dirty="0">
              <a:latin typeface="楷体" pitchFamily="49" charset="-122"/>
              <a:ea typeface="楷体" pitchFamily="49" charset="-122"/>
            </a:endParaRPr>
          </a:p>
          <a:p>
            <a:pPr lvl="1">
              <a:lnSpc>
                <a:spcPct val="125000"/>
              </a:lnSpc>
              <a:spcBef>
                <a:spcPts val="600"/>
              </a:spcBef>
            </a:pPr>
            <a:r>
              <a:rPr lang="en-US" altLang="zh-CN" sz="2000" b="1" dirty="0">
                <a:latin typeface="楷体" pitchFamily="49" charset="-122"/>
                <a:ea typeface="楷体" pitchFamily="49" charset="-122"/>
              </a:rPr>
              <a:t>AGP</a:t>
            </a:r>
            <a:r>
              <a:rPr lang="zh-CN" altLang="en-US" sz="2000" b="1" dirty="0">
                <a:latin typeface="楷体" pitchFamily="49" charset="-122"/>
                <a:ea typeface="楷体" pitchFamily="49" charset="-122"/>
              </a:rPr>
              <a:t>总线：加速图形</a:t>
            </a:r>
            <a:r>
              <a:rPr lang="zh-CN" altLang="en-US" sz="2000" b="1" dirty="0" smtClean="0">
                <a:latin typeface="楷体" pitchFamily="49" charset="-122"/>
                <a:ea typeface="楷体" pitchFamily="49" charset="-122"/>
              </a:rPr>
              <a:t>端口总线</a:t>
            </a:r>
            <a:endParaRPr lang="en-US" altLang="zh-CN" sz="2000" b="1" dirty="0">
              <a:latin typeface="楷体" pitchFamily="49" charset="-122"/>
              <a:ea typeface="楷体" pitchFamily="49" charset="-122"/>
            </a:endParaRPr>
          </a:p>
          <a:p>
            <a:pPr lvl="1">
              <a:lnSpc>
                <a:spcPct val="125000"/>
              </a:lnSpc>
              <a:spcBef>
                <a:spcPts val="600"/>
              </a:spcBef>
            </a:pPr>
            <a:r>
              <a:rPr lang="en-US" altLang="zh-CN" sz="2000" b="1" dirty="0">
                <a:latin typeface="楷体" pitchFamily="49" charset="-122"/>
                <a:ea typeface="楷体" pitchFamily="49" charset="-122"/>
              </a:rPr>
              <a:t>RS232</a:t>
            </a:r>
            <a:r>
              <a:rPr lang="zh-CN" altLang="en-US" sz="2000" b="1" dirty="0" smtClean="0">
                <a:latin typeface="楷体" pitchFamily="49" charset="-122"/>
                <a:ea typeface="楷体" pitchFamily="49" charset="-122"/>
              </a:rPr>
              <a:t>总线：串行通信总线</a:t>
            </a:r>
            <a:endParaRPr lang="en-US" altLang="zh-CN" sz="2000" b="1" dirty="0">
              <a:latin typeface="楷体" pitchFamily="49" charset="-122"/>
              <a:ea typeface="楷体" pitchFamily="49" charset="-122"/>
            </a:endParaRPr>
          </a:p>
          <a:p>
            <a:pPr lvl="1">
              <a:lnSpc>
                <a:spcPct val="125000"/>
              </a:lnSpc>
              <a:spcBef>
                <a:spcPts val="600"/>
              </a:spcBef>
            </a:pPr>
            <a:r>
              <a:rPr lang="en-US" altLang="zh-CN" sz="2000" b="1" dirty="0">
                <a:latin typeface="楷体" pitchFamily="49" charset="-122"/>
                <a:ea typeface="楷体" pitchFamily="49" charset="-122"/>
              </a:rPr>
              <a:t>USB</a:t>
            </a:r>
            <a:r>
              <a:rPr lang="zh-CN" altLang="en-US" sz="2000" b="1" dirty="0">
                <a:latin typeface="楷体" pitchFamily="49" charset="-122"/>
                <a:ea typeface="楷体" pitchFamily="49" charset="-122"/>
              </a:rPr>
              <a:t>总线：通用串行总线</a:t>
            </a:r>
          </a:p>
        </p:txBody>
      </p:sp>
      <p:sp>
        <p:nvSpPr>
          <p:cNvPr id="4" name="页脚占位符 3"/>
          <p:cNvSpPr>
            <a:spLocks noGrp="1"/>
          </p:cNvSpPr>
          <p:nvPr>
            <p:ph type="ftr" sz="quarter" idx="11"/>
          </p:nvPr>
        </p:nvSpPr>
        <p:spPr/>
        <p:txBody>
          <a:bodyPr/>
          <a:lstStyle/>
          <a:p>
            <a:pPr>
              <a:defRPr/>
            </a:pPr>
            <a:r>
              <a:rPr lang="en-US" altLang="zh-CN" smtClean="0"/>
              <a:t>    </a:t>
            </a:r>
            <a:fld id="{1920CC29-DFBC-415A-AD8B-AE450F2E5A00}" type="slidenum">
              <a:rPr lang="en-US" altLang="zh-CN" sz="1200" smtClean="0"/>
              <a:pPr>
                <a:defRPr/>
              </a:pPr>
              <a:t>10</a:t>
            </a:fld>
            <a:endParaRPr lang="en-US" altLang="zh-CN" sz="1200"/>
          </a:p>
        </p:txBody>
      </p:sp>
    </p:spTree>
    <p:extLst>
      <p:ext uri="{BB962C8B-B14F-4D97-AF65-F5344CB8AC3E}">
        <p14:creationId xmlns:p14="http://schemas.microsoft.com/office/powerpoint/2010/main" val="18076502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6E2177DD-3184-4F09-B9FC-F1829069D5D8}" type="slidenum">
              <a:rPr lang="en-US" altLang="zh-CN" sz="1200" smtClean="0">
                <a:latin typeface="楷体_GB2312" pitchFamily="49" charset="-122"/>
                <a:ea typeface="楷体_GB2312" pitchFamily="49" charset="-122"/>
              </a:rPr>
              <a:pPr eaLnBrk="1" hangingPunct="1">
                <a:spcBef>
                  <a:spcPct val="0"/>
                </a:spcBef>
                <a:buClrTx/>
                <a:buFontTx/>
                <a:buNone/>
              </a:pPr>
              <a:t>11</a:t>
            </a:fld>
            <a:endParaRPr lang="en-US" altLang="zh-CN" sz="1200" smtClean="0">
              <a:latin typeface="楷体_GB2312" pitchFamily="49" charset="-122"/>
              <a:ea typeface="楷体_GB2312" pitchFamily="49" charset="-122"/>
            </a:endParaRPr>
          </a:p>
        </p:txBody>
      </p:sp>
      <p:sp>
        <p:nvSpPr>
          <p:cNvPr id="19459" name="Rectangle 2"/>
          <p:cNvSpPr>
            <a:spLocks noGrp="1" noChangeArrowheads="1"/>
          </p:cNvSpPr>
          <p:nvPr>
            <p:ph type="title"/>
          </p:nvPr>
        </p:nvSpPr>
        <p:spPr/>
        <p:txBody>
          <a:bodyPr/>
          <a:lstStyle/>
          <a:p>
            <a:pPr eaLnBrk="1" hangingPunct="1"/>
            <a:r>
              <a:rPr lang="zh-CN" altLang="en-US" sz="3200" smtClean="0"/>
              <a:t>第四章 存储器</a:t>
            </a:r>
          </a:p>
        </p:txBody>
      </p:sp>
      <p:sp>
        <p:nvSpPr>
          <p:cNvPr id="19460" name="Rectangle 3"/>
          <p:cNvSpPr>
            <a:spLocks noGrp="1" noChangeArrowheads="1"/>
          </p:cNvSpPr>
          <p:nvPr>
            <p:ph type="body" idx="1"/>
          </p:nvPr>
        </p:nvSpPr>
        <p:spPr>
          <a:xfrm>
            <a:off x="468313" y="1268413"/>
            <a:ext cx="8229600" cy="5029200"/>
          </a:xfrm>
        </p:spPr>
        <p:txBody>
          <a:bodyPr/>
          <a:lstStyle/>
          <a:p>
            <a:pPr eaLnBrk="1" hangingPunct="1">
              <a:lnSpc>
                <a:spcPct val="125000"/>
              </a:lnSpc>
              <a:spcBef>
                <a:spcPts val="0"/>
              </a:spcBef>
            </a:pPr>
            <a:r>
              <a:rPr lang="en-US" altLang="zh-CN" sz="2000" b="1" dirty="0" smtClean="0">
                <a:latin typeface="Times New Roman" pitchFamily="18" charset="0"/>
                <a:ea typeface="楷体" pitchFamily="49" charset="-122"/>
                <a:cs typeface="Times New Roman" pitchFamily="18" charset="0"/>
              </a:rPr>
              <a:t>RAM</a:t>
            </a:r>
            <a:r>
              <a:rPr lang="zh-CN" altLang="en-US" sz="2000" b="1" dirty="0" smtClean="0">
                <a:latin typeface="Times New Roman" pitchFamily="18" charset="0"/>
                <a:ea typeface="楷体" pitchFamily="49" charset="-122"/>
                <a:cs typeface="Times New Roman" pitchFamily="18" charset="0"/>
              </a:rPr>
              <a:t>：随机访问存储器</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spcBef>
                <a:spcPts val="0"/>
              </a:spcBef>
            </a:pPr>
            <a:r>
              <a:rPr lang="zh-CN" altLang="en-US" sz="2000" b="1" dirty="0" smtClean="0">
                <a:latin typeface="Times New Roman" pitchFamily="18" charset="0"/>
                <a:ea typeface="楷体" pitchFamily="49" charset="-122"/>
                <a:cs typeface="Times New Roman" pitchFamily="18" charset="0"/>
              </a:rPr>
              <a:t>在程序执行过程中既可读出也可写入，而且存取时间与存储单元所在位置无关，但是保存的信息在掉电后会丢失。 </a:t>
            </a:r>
          </a:p>
          <a:p>
            <a:pPr eaLnBrk="1" hangingPunct="1">
              <a:lnSpc>
                <a:spcPct val="125000"/>
              </a:lnSpc>
              <a:spcBef>
                <a:spcPts val="0"/>
              </a:spcBef>
            </a:pPr>
            <a:r>
              <a:rPr lang="en-US" altLang="zh-CN" sz="2000" b="1" dirty="0" smtClean="0">
                <a:latin typeface="Times New Roman" pitchFamily="18" charset="0"/>
                <a:ea typeface="楷体" pitchFamily="49" charset="-122"/>
                <a:cs typeface="Times New Roman" pitchFamily="18" charset="0"/>
              </a:rPr>
              <a:t>ROM</a:t>
            </a:r>
            <a:r>
              <a:rPr lang="zh-CN" altLang="en-US" sz="2000" b="1" dirty="0" smtClean="0">
                <a:latin typeface="Times New Roman" pitchFamily="18" charset="0"/>
                <a:ea typeface="楷体" pitchFamily="49" charset="-122"/>
                <a:cs typeface="Times New Roman" pitchFamily="18" charset="0"/>
              </a:rPr>
              <a:t>：只读存储器</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spcBef>
                <a:spcPts val="0"/>
              </a:spcBef>
            </a:pPr>
            <a:r>
              <a:rPr lang="zh-CN" altLang="en-US" sz="2000" b="1" dirty="0" smtClean="0">
                <a:latin typeface="Times New Roman" pitchFamily="18" charset="0"/>
                <a:ea typeface="楷体" pitchFamily="49" charset="-122"/>
                <a:cs typeface="Times New Roman" pitchFamily="18" charset="0"/>
              </a:rPr>
              <a:t>只能对其存储的内容读出，而不能对其写入的只读存储器，信息在掉电后不会丢失。</a:t>
            </a:r>
          </a:p>
          <a:p>
            <a:pPr eaLnBrk="1" hangingPunct="1">
              <a:lnSpc>
                <a:spcPct val="125000"/>
              </a:lnSpc>
              <a:spcBef>
                <a:spcPts val="0"/>
              </a:spcBef>
            </a:pPr>
            <a:r>
              <a:rPr lang="en-US" altLang="zh-CN" sz="2000" b="1" dirty="0" smtClean="0">
                <a:latin typeface="Times New Roman" pitchFamily="18" charset="0"/>
                <a:ea typeface="楷体" pitchFamily="49" charset="-122"/>
                <a:cs typeface="Times New Roman" pitchFamily="18" charset="0"/>
              </a:rPr>
              <a:t>SRAM</a:t>
            </a:r>
            <a:r>
              <a:rPr lang="zh-CN" altLang="en-US" sz="2000" b="1" dirty="0" smtClean="0">
                <a:latin typeface="Times New Roman" pitchFamily="18" charset="0"/>
                <a:ea typeface="楷体" pitchFamily="49" charset="-122"/>
                <a:cs typeface="Times New Roman" pitchFamily="18" charset="0"/>
              </a:rPr>
              <a:t>：静</a:t>
            </a:r>
            <a:r>
              <a:rPr lang="zh-CN" altLang="en-US" sz="2000" b="1" dirty="0" smtClean="0">
                <a:latin typeface="Times New Roman" pitchFamily="18" charset="0"/>
                <a:ea typeface="楷体" pitchFamily="49" charset="-122"/>
                <a:cs typeface="Times New Roman" pitchFamily="18" charset="0"/>
              </a:rPr>
              <a:t>态</a:t>
            </a:r>
            <a:r>
              <a:rPr lang="zh-CN" altLang="en-US" sz="2000" b="1" dirty="0" smtClean="0">
                <a:ea typeface="楷体" pitchFamily="49" charset="-122"/>
              </a:rPr>
              <a:t>随</a:t>
            </a:r>
            <a:r>
              <a:rPr lang="zh-CN" altLang="en-US" sz="2000" b="1" dirty="0">
                <a:ea typeface="楷体" pitchFamily="49" charset="-122"/>
              </a:rPr>
              <a:t>机访问存储器</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spcBef>
                <a:spcPts val="0"/>
              </a:spcBef>
            </a:pPr>
            <a:r>
              <a:rPr lang="zh-CN" altLang="en-US" sz="2000" b="1" dirty="0" smtClean="0">
                <a:latin typeface="Times New Roman" pitchFamily="18" charset="0"/>
                <a:ea typeface="楷体" pitchFamily="49" charset="-122"/>
                <a:cs typeface="Times New Roman" pitchFamily="18" charset="0"/>
              </a:rPr>
              <a:t>利用双稳态触发器来保存信息，只要不断电，信息不会丢失，存取速度快，集成度低，容量小，价格高，常用作</a:t>
            </a:r>
            <a:r>
              <a:rPr lang="en-US" altLang="zh-CN" sz="2000" b="1" dirty="0" smtClean="0">
                <a:latin typeface="Times New Roman" pitchFamily="18" charset="0"/>
                <a:ea typeface="楷体" pitchFamily="49" charset="-122"/>
                <a:cs typeface="Times New Roman" pitchFamily="18" charset="0"/>
              </a:rPr>
              <a:t>Cache</a:t>
            </a:r>
            <a:r>
              <a:rPr lang="zh-CN" altLang="en-US" sz="2000" b="1" dirty="0" smtClean="0">
                <a:latin typeface="Times New Roman" pitchFamily="18" charset="0"/>
                <a:ea typeface="楷体" pitchFamily="49" charset="-122"/>
                <a:cs typeface="Times New Roman" pitchFamily="18" charset="0"/>
              </a:rPr>
              <a:t>。</a:t>
            </a:r>
          </a:p>
          <a:p>
            <a:pPr eaLnBrk="1" hangingPunct="1">
              <a:lnSpc>
                <a:spcPct val="125000"/>
              </a:lnSpc>
              <a:spcBef>
                <a:spcPts val="0"/>
              </a:spcBef>
            </a:pPr>
            <a:r>
              <a:rPr lang="en-US" altLang="zh-CN" sz="2000" b="1" dirty="0" smtClean="0">
                <a:latin typeface="Times New Roman" pitchFamily="18" charset="0"/>
                <a:ea typeface="楷体" pitchFamily="49" charset="-122"/>
                <a:cs typeface="Times New Roman" pitchFamily="18" charset="0"/>
              </a:rPr>
              <a:t>DRAM</a:t>
            </a:r>
            <a:r>
              <a:rPr lang="zh-CN" altLang="en-US" sz="2000" b="1" dirty="0" smtClean="0">
                <a:latin typeface="Times New Roman" pitchFamily="18" charset="0"/>
                <a:ea typeface="楷体" pitchFamily="49" charset="-122"/>
                <a:cs typeface="Times New Roman" pitchFamily="18" charset="0"/>
              </a:rPr>
              <a:t>：动</a:t>
            </a:r>
            <a:r>
              <a:rPr lang="zh-CN" altLang="en-US" sz="2000" b="1" dirty="0" smtClean="0">
                <a:latin typeface="Times New Roman" pitchFamily="18" charset="0"/>
                <a:ea typeface="楷体" pitchFamily="49" charset="-122"/>
                <a:cs typeface="Times New Roman" pitchFamily="18" charset="0"/>
              </a:rPr>
              <a:t>态</a:t>
            </a:r>
            <a:r>
              <a:rPr lang="zh-CN" altLang="en-US" sz="2000" b="1" dirty="0" smtClean="0">
                <a:ea typeface="楷体" pitchFamily="49" charset="-122"/>
              </a:rPr>
              <a:t>随</a:t>
            </a:r>
            <a:r>
              <a:rPr lang="zh-CN" altLang="en-US" sz="2000" b="1" dirty="0">
                <a:ea typeface="楷体" pitchFamily="49" charset="-122"/>
              </a:rPr>
              <a:t>机访问存储器</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spcBef>
                <a:spcPts val="0"/>
              </a:spcBef>
            </a:pPr>
            <a:r>
              <a:rPr lang="zh-CN" altLang="en-US" sz="2000" b="1" dirty="0" smtClean="0">
                <a:latin typeface="Times New Roman" pitchFamily="18" charset="0"/>
                <a:ea typeface="楷体" pitchFamily="49" charset="-122"/>
                <a:cs typeface="Times New Roman" pitchFamily="18" charset="0"/>
              </a:rPr>
              <a:t>利用电容</a:t>
            </a:r>
            <a:r>
              <a:rPr lang="zh-CN" altLang="en-US" sz="2000" b="1" dirty="0">
                <a:latin typeface="Times New Roman" pitchFamily="18" charset="0"/>
                <a:ea typeface="楷体" pitchFamily="49" charset="-122"/>
                <a:cs typeface="Times New Roman" pitchFamily="18" charset="0"/>
              </a:rPr>
              <a:t>存储</a:t>
            </a:r>
            <a:r>
              <a:rPr lang="zh-CN" altLang="en-US" sz="2000" b="1" dirty="0" smtClean="0">
                <a:latin typeface="Times New Roman" pitchFamily="18" charset="0"/>
                <a:ea typeface="楷体" pitchFamily="49" charset="-122"/>
                <a:cs typeface="Times New Roman" pitchFamily="18" charset="0"/>
              </a:rPr>
              <a:t>电荷原理来</a:t>
            </a:r>
            <a:r>
              <a:rPr lang="zh-CN" altLang="en-US" sz="2000" b="1" dirty="0">
                <a:latin typeface="Times New Roman" pitchFamily="18" charset="0"/>
                <a:ea typeface="楷体" pitchFamily="49" charset="-122"/>
                <a:cs typeface="Times New Roman" pitchFamily="18" charset="0"/>
              </a:rPr>
              <a:t>保存信息，使用时需要不断给电容充电才能使信息保持，存取速度慢，集成度高，容量大，价格低，常用作内存条。</a:t>
            </a:r>
            <a:endParaRPr lang="zh-CN" altLang="en-US" sz="2000" b="1" dirty="0" smtClean="0">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z="3200" smtClean="0"/>
              <a:t>第四章 存储器</a:t>
            </a:r>
          </a:p>
        </p:txBody>
      </p:sp>
      <p:sp>
        <p:nvSpPr>
          <p:cNvPr id="25603" name="内容占位符 2"/>
          <p:cNvSpPr>
            <a:spLocks noGrp="1"/>
          </p:cNvSpPr>
          <p:nvPr>
            <p:ph idx="1"/>
          </p:nvPr>
        </p:nvSpPr>
        <p:spPr/>
        <p:txBody>
          <a:bodyPr/>
          <a:lstStyle/>
          <a:p>
            <a:pPr>
              <a:lnSpc>
                <a:spcPct val="125000"/>
              </a:lnSpc>
              <a:spcBef>
                <a:spcPts val="600"/>
              </a:spcBef>
            </a:pPr>
            <a:r>
              <a:rPr lang="zh-CN" altLang="en-US" sz="2000" b="1" dirty="0" smtClean="0">
                <a:latin typeface="楷体" pitchFamily="49" charset="-122"/>
                <a:ea typeface="楷体" pitchFamily="49" charset="-122"/>
              </a:rPr>
              <a:t>存储芯片的引脚封装</a:t>
            </a:r>
            <a:endParaRPr lang="en-US" altLang="zh-CN" sz="2000" b="1" dirty="0" smtClean="0">
              <a:latin typeface="楷体" pitchFamily="49" charset="-122"/>
              <a:ea typeface="楷体" pitchFamily="49" charset="-122"/>
            </a:endParaRPr>
          </a:p>
          <a:p>
            <a:pPr>
              <a:lnSpc>
                <a:spcPct val="125000"/>
              </a:lnSpc>
              <a:spcBef>
                <a:spcPts val="600"/>
              </a:spcBef>
            </a:pPr>
            <a:r>
              <a:rPr lang="zh-CN" altLang="en-US" sz="2000" b="1" dirty="0" smtClean="0">
                <a:latin typeface="楷体" pitchFamily="49" charset="-122"/>
                <a:ea typeface="楷体" pitchFamily="49" charset="-122"/>
              </a:rPr>
              <a:t>注意</a:t>
            </a:r>
            <a:r>
              <a:rPr lang="en-US" altLang="zh-CN" sz="2000" b="1" dirty="0" smtClean="0">
                <a:latin typeface="楷体" pitchFamily="49" charset="-122"/>
                <a:ea typeface="楷体" pitchFamily="49" charset="-122"/>
              </a:rPr>
              <a:t>DRAM</a:t>
            </a:r>
            <a:r>
              <a:rPr lang="zh-CN" altLang="zh-CN" sz="2000" b="1" dirty="0" smtClean="0">
                <a:latin typeface="楷体" pitchFamily="49" charset="-122"/>
                <a:ea typeface="楷体" pitchFamily="49" charset="-122"/>
              </a:rPr>
              <a:t>芯片采用行列地址分时复用，地址线引脚只引出了一半</a:t>
            </a:r>
            <a:r>
              <a:rPr lang="zh-CN" altLang="en-US" sz="2000" b="1" dirty="0" smtClean="0">
                <a:latin typeface="楷体" pitchFamily="49" charset="-122"/>
                <a:ea typeface="楷体" pitchFamily="49" charset="-122"/>
              </a:rPr>
              <a:t>，没有片选信号。</a:t>
            </a:r>
          </a:p>
          <a:p>
            <a:endParaRPr lang="zh-CN" altLang="en-US" dirty="0" smtClean="0"/>
          </a:p>
        </p:txBody>
      </p:sp>
      <p:sp>
        <p:nvSpPr>
          <p:cNvPr id="25604" name="页脚占位符 3"/>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DF84AD10-C5B8-43C5-8448-DA80220D920E}" type="slidenum">
              <a:rPr kumimoji="0" lang="en-US" altLang="zh-CN" sz="1200" b="0" smtClean="0">
                <a:latin typeface="楷体_GB2312" pitchFamily="49" charset="-122"/>
              </a:rPr>
              <a:pPr eaLnBrk="1" hangingPunct="1"/>
              <a:t>12</a:t>
            </a:fld>
            <a:endParaRPr kumimoji="0" lang="en-US" altLang="zh-CN" sz="1200" b="0" smtClean="0">
              <a:latin typeface="楷体_GB2312" pitchFamily="49" charset="-122"/>
            </a:endParaRPr>
          </a:p>
        </p:txBody>
      </p:sp>
      <p:graphicFrame>
        <p:nvGraphicFramePr>
          <p:cNvPr id="25605" name="对象 4"/>
          <p:cNvGraphicFramePr>
            <a:graphicFrameLocks noChangeAspect="1"/>
          </p:cNvGraphicFramePr>
          <p:nvPr>
            <p:extLst>
              <p:ext uri="{D42A27DB-BD31-4B8C-83A1-F6EECF244321}">
                <p14:modId xmlns:p14="http://schemas.microsoft.com/office/powerpoint/2010/main" val="1191228170"/>
              </p:ext>
            </p:extLst>
          </p:nvPr>
        </p:nvGraphicFramePr>
        <p:xfrm>
          <a:off x="899592" y="2708920"/>
          <a:ext cx="7421468" cy="2160240"/>
        </p:xfrm>
        <a:graphic>
          <a:graphicData uri="http://schemas.openxmlformats.org/presentationml/2006/ole">
            <mc:AlternateContent xmlns:mc="http://schemas.openxmlformats.org/markup-compatibility/2006">
              <mc:Choice xmlns:v="urn:schemas-microsoft-com:vml" Requires="v">
                <p:oleObj spid="_x0000_s90341" name="Visio" r:id="rId3" imgW="5908731" imgH="1718909" progId="Visio.Drawing.11">
                  <p:embed/>
                </p:oleObj>
              </mc:Choice>
              <mc:Fallback>
                <p:oleObj name="Visio" r:id="rId3" imgW="5908731" imgH="1718909"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2708920"/>
                        <a:ext cx="7421468" cy="2160240"/>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23480785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a:t>第四章 存储器</a:t>
            </a:r>
          </a:p>
        </p:txBody>
      </p:sp>
      <p:sp>
        <p:nvSpPr>
          <p:cNvPr id="3" name="内容占位符 2"/>
          <p:cNvSpPr>
            <a:spLocks noGrp="1"/>
          </p:cNvSpPr>
          <p:nvPr>
            <p:ph idx="1"/>
          </p:nvPr>
        </p:nvSpPr>
        <p:spPr/>
        <p:txBody>
          <a:bodyPr/>
          <a:lstStyle/>
          <a:p>
            <a:pPr>
              <a:lnSpc>
                <a:spcPct val="125000"/>
              </a:lnSpc>
              <a:spcBef>
                <a:spcPts val="0"/>
              </a:spcBef>
            </a:pPr>
            <a:r>
              <a:rPr lang="en-US" altLang="zh-CN" sz="2000" b="1" dirty="0">
                <a:latin typeface="Times New Roman" pitchFamily="18" charset="0"/>
                <a:ea typeface="楷体" pitchFamily="49" charset="-122"/>
                <a:cs typeface="Times New Roman" pitchFamily="18" charset="0"/>
              </a:rPr>
              <a:t>Cache</a:t>
            </a:r>
            <a:r>
              <a:rPr lang="zh-CN" altLang="en-US" sz="2000" b="1" dirty="0">
                <a:latin typeface="Times New Roman" pitchFamily="18" charset="0"/>
                <a:ea typeface="楷体" pitchFamily="49" charset="-122"/>
                <a:cs typeface="Times New Roman" pitchFamily="18" charset="0"/>
              </a:rPr>
              <a:t>：是为了解决</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和主存的速度匹配，提高访存速度的一种存储器，它设在主存与</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间，起缓冲作用。一般由</a:t>
            </a:r>
            <a:r>
              <a:rPr lang="en-US" altLang="zh-CN" sz="2000" b="1" dirty="0">
                <a:latin typeface="Times New Roman" pitchFamily="18" charset="0"/>
                <a:ea typeface="楷体" pitchFamily="49" charset="-122"/>
                <a:cs typeface="Times New Roman" pitchFamily="18" charset="0"/>
              </a:rPr>
              <a:t>SRAM</a:t>
            </a:r>
            <a:r>
              <a:rPr lang="zh-CN" altLang="en-US" sz="2000" b="1" dirty="0">
                <a:latin typeface="Times New Roman" pitchFamily="18" charset="0"/>
                <a:ea typeface="楷体" pitchFamily="49" charset="-122"/>
                <a:cs typeface="Times New Roman" pitchFamily="18" charset="0"/>
              </a:rPr>
              <a:t>构成</a:t>
            </a:r>
            <a:r>
              <a:rPr lang="zh-CN" altLang="en-US" sz="2000" b="1" dirty="0" smtClean="0">
                <a:latin typeface="Times New Roman" pitchFamily="18" charset="0"/>
                <a:ea typeface="楷体" pitchFamily="49" charset="-122"/>
                <a:cs typeface="Times New Roman" pitchFamily="18" charset="0"/>
              </a:rPr>
              <a:t>。</a:t>
            </a:r>
            <a:endParaRPr lang="en-US" altLang="zh-CN" sz="2000" b="1" dirty="0" smtClean="0">
              <a:latin typeface="Times New Roman" pitchFamily="18" charset="0"/>
              <a:ea typeface="楷体" pitchFamily="49" charset="-122"/>
              <a:cs typeface="Times New Roman" pitchFamily="18" charset="0"/>
            </a:endParaRPr>
          </a:p>
          <a:p>
            <a:pPr>
              <a:lnSpc>
                <a:spcPct val="125000"/>
              </a:lnSpc>
              <a:spcBef>
                <a:spcPts val="0"/>
              </a:spcBef>
            </a:pPr>
            <a:r>
              <a:rPr lang="en-US" altLang="zh-CN" sz="2000" b="1" dirty="0" smtClean="0">
                <a:latin typeface="Times New Roman" pitchFamily="18" charset="0"/>
                <a:ea typeface="楷体" pitchFamily="49" charset="-122"/>
                <a:cs typeface="Times New Roman" pitchFamily="18" charset="0"/>
              </a:rPr>
              <a:t>DRAM</a:t>
            </a:r>
            <a:r>
              <a:rPr lang="zh-CN" altLang="en-US" sz="2000" b="1" dirty="0">
                <a:latin typeface="Times New Roman" pitchFamily="18" charset="0"/>
                <a:ea typeface="楷体" pitchFamily="49" charset="-122"/>
                <a:cs typeface="Times New Roman" pitchFamily="18" charset="0"/>
              </a:rPr>
              <a:t>刷新：</a:t>
            </a:r>
            <a:r>
              <a:rPr lang="en-US" altLang="zh-CN" sz="2000" b="1" dirty="0">
                <a:latin typeface="Times New Roman" pitchFamily="18" charset="0"/>
                <a:ea typeface="楷体" pitchFamily="49" charset="-122"/>
                <a:cs typeface="Times New Roman" pitchFamily="18" charset="0"/>
              </a:rPr>
              <a:t>DRAM</a:t>
            </a:r>
            <a:r>
              <a:rPr lang="zh-CN" altLang="en-US" sz="2000" b="1" dirty="0">
                <a:latin typeface="Times New Roman" pitchFamily="18" charset="0"/>
                <a:ea typeface="楷体" pitchFamily="49" charset="-122"/>
                <a:cs typeface="Times New Roman" pitchFamily="18" charset="0"/>
              </a:rPr>
              <a:t>是靠电容存储电荷原理存储信息，电容</a:t>
            </a:r>
            <a:r>
              <a:rPr lang="zh-CN" altLang="en-US" sz="2000" b="1" dirty="0" smtClean="0">
                <a:latin typeface="Times New Roman" pitchFamily="18" charset="0"/>
                <a:ea typeface="楷体" pitchFamily="49" charset="-122"/>
                <a:cs typeface="Times New Roman" pitchFamily="18" charset="0"/>
              </a:rPr>
              <a:t>上电荷</a:t>
            </a:r>
            <a:r>
              <a:rPr lang="zh-CN" altLang="en-US" sz="2000" b="1" dirty="0">
                <a:latin typeface="Times New Roman" pitchFamily="18" charset="0"/>
                <a:ea typeface="楷体" pitchFamily="49" charset="-122"/>
                <a:cs typeface="Times New Roman" pitchFamily="18" charset="0"/>
              </a:rPr>
              <a:t>要放电，造成信息丢失。为了维持所存信息，在一定</a:t>
            </a:r>
            <a:r>
              <a:rPr lang="zh-CN" altLang="en-US" sz="2000" b="1" dirty="0" smtClean="0">
                <a:latin typeface="Times New Roman" pitchFamily="18" charset="0"/>
                <a:ea typeface="楷体" pitchFamily="49" charset="-122"/>
                <a:cs typeface="Times New Roman" pitchFamily="18" charset="0"/>
              </a:rPr>
              <a:t>时间</a:t>
            </a:r>
            <a:r>
              <a:rPr lang="en-US" altLang="zh-CN" sz="2000" b="1" dirty="0" smtClean="0">
                <a:latin typeface="Times New Roman" pitchFamily="18" charset="0"/>
                <a:ea typeface="楷体" pitchFamily="49" charset="-122"/>
                <a:cs typeface="Times New Roman" pitchFamily="18" charset="0"/>
              </a:rPr>
              <a:t>(2ms)</a:t>
            </a:r>
            <a:r>
              <a:rPr lang="zh-CN" altLang="en-US" sz="2000" b="1" dirty="0" smtClean="0">
                <a:latin typeface="Times New Roman" pitchFamily="18" charset="0"/>
                <a:ea typeface="楷体" pitchFamily="49" charset="-122"/>
                <a:cs typeface="Times New Roman" pitchFamily="18" charset="0"/>
              </a:rPr>
              <a:t>内</a:t>
            </a:r>
            <a:r>
              <a:rPr lang="zh-CN" altLang="en-US" sz="2000" b="1" dirty="0">
                <a:latin typeface="Times New Roman" pitchFamily="18" charset="0"/>
                <a:ea typeface="楷体" pitchFamily="49" charset="-122"/>
                <a:cs typeface="Times New Roman" pitchFamily="18" charset="0"/>
              </a:rPr>
              <a:t>，需要将所存信息读出再重新</a:t>
            </a:r>
            <a:r>
              <a:rPr lang="zh-CN" altLang="en-US" sz="2000" b="1" dirty="0" smtClean="0">
                <a:latin typeface="Times New Roman" pitchFamily="18" charset="0"/>
                <a:ea typeface="楷体" pitchFamily="49" charset="-122"/>
                <a:cs typeface="Times New Roman" pitchFamily="18" charset="0"/>
              </a:rPr>
              <a:t>写入</a:t>
            </a:r>
            <a:r>
              <a:rPr lang="en-US" altLang="zh-CN" sz="2000" b="1" dirty="0" smtClean="0">
                <a:latin typeface="Times New Roman" pitchFamily="18" charset="0"/>
                <a:ea typeface="楷体" pitchFamily="49" charset="-122"/>
                <a:cs typeface="Times New Roman" pitchFamily="18" charset="0"/>
              </a:rPr>
              <a:t>(</a:t>
            </a:r>
            <a:r>
              <a:rPr lang="zh-CN" altLang="en-US" sz="2000" b="1" dirty="0" smtClean="0">
                <a:latin typeface="Times New Roman" pitchFamily="18" charset="0"/>
                <a:ea typeface="楷体" pitchFamily="49" charset="-122"/>
                <a:cs typeface="Times New Roman" pitchFamily="18" charset="0"/>
              </a:rPr>
              <a:t>恢复</a:t>
            </a:r>
            <a:r>
              <a:rPr lang="en-US" altLang="zh-CN" sz="2000" b="1" dirty="0" smtClean="0">
                <a:latin typeface="Times New Roman" pitchFamily="18" charset="0"/>
                <a:ea typeface="楷体" pitchFamily="49" charset="-122"/>
                <a:cs typeface="Times New Roman" pitchFamily="18" charset="0"/>
              </a:rPr>
              <a:t>)</a:t>
            </a:r>
            <a:r>
              <a:rPr lang="zh-CN" altLang="en-US" sz="2000" b="1" dirty="0" smtClean="0">
                <a:latin typeface="Times New Roman" pitchFamily="18" charset="0"/>
                <a:ea typeface="楷体" pitchFamily="49" charset="-122"/>
                <a:cs typeface="Times New Roman" pitchFamily="18" charset="0"/>
              </a:rPr>
              <a:t>，</a:t>
            </a:r>
            <a:r>
              <a:rPr lang="zh-CN" altLang="en-US" sz="2000" b="1" dirty="0">
                <a:latin typeface="Times New Roman" pitchFamily="18" charset="0"/>
                <a:ea typeface="楷体" pitchFamily="49" charset="-122"/>
                <a:cs typeface="Times New Roman" pitchFamily="18" charset="0"/>
              </a:rPr>
              <a:t>这一过程称作刷新，刷新是一行一行进行的，由</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自动</a:t>
            </a:r>
            <a:r>
              <a:rPr lang="zh-CN" altLang="en-US" sz="2000" b="1" dirty="0" smtClean="0">
                <a:latin typeface="Times New Roman" pitchFamily="18" charset="0"/>
                <a:ea typeface="楷体" pitchFamily="49" charset="-122"/>
                <a:cs typeface="Times New Roman" pitchFamily="18" charset="0"/>
              </a:rPr>
              <a:t>完成</a:t>
            </a:r>
            <a:endParaRPr lang="en-US" altLang="zh-CN" sz="2000" b="1" dirty="0" smtClean="0">
              <a:latin typeface="Times New Roman" pitchFamily="18" charset="0"/>
              <a:ea typeface="楷体" pitchFamily="49" charset="-122"/>
              <a:cs typeface="Times New Roman" pitchFamily="18" charset="0"/>
            </a:endParaRPr>
          </a:p>
          <a:p>
            <a:pPr eaLnBrk="1" hangingPunct="1">
              <a:lnSpc>
                <a:spcPct val="125000"/>
              </a:lnSpc>
              <a:spcBef>
                <a:spcPts val="0"/>
              </a:spcBef>
            </a:pPr>
            <a:r>
              <a:rPr lang="en-US" altLang="zh-CN" sz="2000" b="1" dirty="0">
                <a:latin typeface="楷体" pitchFamily="49" charset="-122"/>
                <a:ea typeface="楷体" pitchFamily="49" charset="-122"/>
              </a:rPr>
              <a:t>DRAM</a:t>
            </a:r>
            <a:r>
              <a:rPr lang="zh-CN" altLang="en-US" sz="2000" b="1" dirty="0">
                <a:latin typeface="楷体" pitchFamily="49" charset="-122"/>
                <a:ea typeface="楷体" pitchFamily="49" charset="-122"/>
              </a:rPr>
              <a:t>刷新方法</a:t>
            </a:r>
            <a:endParaRPr lang="en-US" altLang="zh-CN" sz="2000" b="1" dirty="0">
              <a:latin typeface="楷体" pitchFamily="49" charset="-122"/>
              <a:ea typeface="楷体" pitchFamily="49" charset="-122"/>
            </a:endParaRPr>
          </a:p>
          <a:p>
            <a:pPr lvl="1" eaLnBrk="1" hangingPunct="1">
              <a:lnSpc>
                <a:spcPct val="125000"/>
              </a:lnSpc>
              <a:spcBef>
                <a:spcPts val="0"/>
              </a:spcBef>
            </a:pPr>
            <a:r>
              <a:rPr lang="zh-CN" altLang="en-US" sz="2000" b="1" dirty="0">
                <a:latin typeface="楷体" pitchFamily="49" charset="-122"/>
                <a:ea typeface="楷体" pitchFamily="49" charset="-122"/>
              </a:rPr>
              <a:t>集中刷新：在最大刷新间隔时间内，集中安排一段时间进行刷新</a:t>
            </a:r>
            <a:endParaRPr lang="en-US" altLang="zh-CN" sz="2000" b="1" dirty="0">
              <a:latin typeface="楷体" pitchFamily="49" charset="-122"/>
              <a:ea typeface="楷体" pitchFamily="49" charset="-122"/>
            </a:endParaRPr>
          </a:p>
          <a:p>
            <a:pPr lvl="1" eaLnBrk="1" hangingPunct="1">
              <a:lnSpc>
                <a:spcPct val="125000"/>
              </a:lnSpc>
              <a:spcBef>
                <a:spcPts val="0"/>
              </a:spcBef>
            </a:pPr>
            <a:r>
              <a:rPr lang="zh-CN" altLang="en-US" sz="2000" b="1" dirty="0">
                <a:latin typeface="楷体" pitchFamily="49" charset="-122"/>
                <a:ea typeface="楷体" pitchFamily="49" charset="-122"/>
              </a:rPr>
              <a:t>分散刷新：在每个读</a:t>
            </a:r>
            <a:r>
              <a:rPr lang="en-US" altLang="zh-CN" sz="2000" b="1" dirty="0">
                <a:latin typeface="楷体" pitchFamily="49" charset="-122"/>
                <a:ea typeface="楷体" pitchFamily="49" charset="-122"/>
              </a:rPr>
              <a:t>/</a:t>
            </a:r>
            <a:r>
              <a:rPr lang="zh-CN" altLang="en-US" sz="2000" b="1" dirty="0">
                <a:latin typeface="楷体" pitchFamily="49" charset="-122"/>
                <a:ea typeface="楷体" pitchFamily="49" charset="-122"/>
              </a:rPr>
              <a:t>写周期之后插入一个刷新周期，无</a:t>
            </a:r>
            <a:r>
              <a:rPr lang="en-US" altLang="zh-CN" sz="2000" b="1" dirty="0">
                <a:latin typeface="楷体" pitchFamily="49" charset="-122"/>
                <a:ea typeface="楷体" pitchFamily="49" charset="-122"/>
              </a:rPr>
              <a:t>CPU</a:t>
            </a:r>
            <a:r>
              <a:rPr lang="zh-CN" altLang="en-US" sz="2000" b="1" dirty="0">
                <a:latin typeface="楷体" pitchFamily="49" charset="-122"/>
                <a:ea typeface="楷体" pitchFamily="49" charset="-122"/>
              </a:rPr>
              <a:t>访存死时间</a:t>
            </a:r>
            <a:endParaRPr lang="en-US" altLang="zh-CN" sz="2000" b="1" dirty="0">
              <a:latin typeface="楷体" pitchFamily="49" charset="-122"/>
              <a:ea typeface="楷体" pitchFamily="49" charset="-122"/>
            </a:endParaRPr>
          </a:p>
          <a:p>
            <a:pPr lvl="1" eaLnBrk="1" hangingPunct="1">
              <a:lnSpc>
                <a:spcPct val="125000"/>
              </a:lnSpc>
              <a:spcBef>
                <a:spcPts val="0"/>
              </a:spcBef>
            </a:pPr>
            <a:r>
              <a:rPr lang="zh-CN" altLang="en-US" sz="2000" b="1" dirty="0">
                <a:latin typeface="楷体" pitchFamily="49" charset="-122"/>
                <a:ea typeface="楷体" pitchFamily="49" charset="-122"/>
              </a:rPr>
              <a:t>异步刷新：是集中式和分散式的折衷，在</a:t>
            </a:r>
            <a:r>
              <a:rPr lang="en-US" altLang="zh-CN" sz="2000" b="1" dirty="0">
                <a:latin typeface="楷体" pitchFamily="49" charset="-122"/>
                <a:ea typeface="楷体" pitchFamily="49" charset="-122"/>
              </a:rPr>
              <a:t>2ms</a:t>
            </a:r>
            <a:r>
              <a:rPr lang="zh-CN" altLang="en-US" sz="2000" b="1" dirty="0">
                <a:latin typeface="楷体" pitchFamily="49" charset="-122"/>
                <a:ea typeface="楷体" pitchFamily="49" charset="-122"/>
              </a:rPr>
              <a:t>内分散地把各行刷新一遍</a:t>
            </a:r>
          </a:p>
          <a:p>
            <a:pPr>
              <a:lnSpc>
                <a:spcPct val="125000"/>
              </a:lnSpc>
              <a:spcBef>
                <a:spcPts val="0"/>
              </a:spcBef>
            </a:pPr>
            <a:endParaRPr lang="en-US" altLang="zh-CN" sz="2000" b="1" dirty="0" smtClean="0">
              <a:latin typeface="Times New Roman" pitchFamily="18" charset="0"/>
              <a:ea typeface="楷体" pitchFamily="49" charset="-122"/>
              <a:cs typeface="Times New Roman" pitchFamily="18" charset="0"/>
            </a:endParaRPr>
          </a:p>
        </p:txBody>
      </p:sp>
      <p:sp>
        <p:nvSpPr>
          <p:cNvPr id="4" name="页脚占位符 3"/>
          <p:cNvSpPr>
            <a:spLocks noGrp="1"/>
          </p:cNvSpPr>
          <p:nvPr>
            <p:ph type="ftr" sz="quarter" idx="11"/>
          </p:nvPr>
        </p:nvSpPr>
        <p:spPr/>
        <p:txBody>
          <a:bodyPr/>
          <a:lstStyle/>
          <a:p>
            <a:pPr>
              <a:defRPr/>
            </a:pPr>
            <a:r>
              <a:rPr lang="en-US" altLang="zh-CN" smtClean="0"/>
              <a:t>    </a:t>
            </a:r>
            <a:fld id="{1920CC29-DFBC-415A-AD8B-AE450F2E5A00}" type="slidenum">
              <a:rPr lang="en-US" altLang="zh-CN" sz="1200" smtClean="0"/>
              <a:pPr>
                <a:defRPr/>
              </a:pPr>
              <a:t>13</a:t>
            </a:fld>
            <a:endParaRPr lang="en-US" altLang="zh-CN" sz="1200"/>
          </a:p>
        </p:txBody>
      </p:sp>
    </p:spTree>
    <p:extLst>
      <p:ext uri="{BB962C8B-B14F-4D97-AF65-F5344CB8AC3E}">
        <p14:creationId xmlns:p14="http://schemas.microsoft.com/office/powerpoint/2010/main" val="42291228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a:t>第四章 存储器</a:t>
            </a:r>
          </a:p>
        </p:txBody>
      </p:sp>
      <p:sp>
        <p:nvSpPr>
          <p:cNvPr id="3" name="内容占位符 2"/>
          <p:cNvSpPr>
            <a:spLocks noGrp="1"/>
          </p:cNvSpPr>
          <p:nvPr>
            <p:ph idx="1"/>
          </p:nvPr>
        </p:nvSpPr>
        <p:spPr/>
        <p:txBody>
          <a:bodyPr/>
          <a:lstStyle/>
          <a:p>
            <a:pPr>
              <a:lnSpc>
                <a:spcPct val="125000"/>
              </a:lnSpc>
              <a:spcBef>
                <a:spcPts val="600"/>
              </a:spcBef>
            </a:pPr>
            <a:r>
              <a:rPr lang="zh-CN" altLang="en-US" sz="2000" b="1" dirty="0">
                <a:latin typeface="Times New Roman" pitchFamily="18" charset="0"/>
                <a:ea typeface="楷体" pitchFamily="49" charset="-122"/>
                <a:cs typeface="Times New Roman" pitchFamily="18" charset="0"/>
              </a:rPr>
              <a:t>存储器带宽：在单位时间中存储器传输数据的速率</a:t>
            </a:r>
            <a:r>
              <a:rPr lang="zh-CN" altLang="en-US" sz="2000" b="1" dirty="0" smtClean="0">
                <a:latin typeface="Times New Roman" pitchFamily="18" charset="0"/>
                <a:ea typeface="楷体" pitchFamily="49" charset="-122"/>
                <a:cs typeface="Times New Roman" pitchFamily="18" charset="0"/>
              </a:rPr>
              <a:t>。</a:t>
            </a:r>
            <a:endParaRPr lang="en-US" altLang="zh-CN" sz="2000" b="1" dirty="0" smtClean="0">
              <a:latin typeface="Times New Roman" pitchFamily="18" charset="0"/>
              <a:ea typeface="楷体" pitchFamily="49" charset="-122"/>
              <a:cs typeface="Times New Roman" pitchFamily="18" charset="0"/>
            </a:endParaRPr>
          </a:p>
          <a:p>
            <a:pPr>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存储容量：一个存储器中可以容纳的存储单元总数。</a:t>
            </a:r>
          </a:p>
          <a:p>
            <a:pPr>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存取时间：又称存储器访问时间，是指从启动一次存储器操作到完成该操作所经历的时间。</a:t>
            </a:r>
          </a:p>
          <a:p>
            <a:pPr>
              <a:lnSpc>
                <a:spcPct val="125000"/>
              </a:lnSpc>
              <a:spcBef>
                <a:spcPts val="600"/>
              </a:spcBef>
            </a:pPr>
            <a:r>
              <a:rPr lang="zh-CN" altLang="en-US" sz="2000" b="1" dirty="0">
                <a:latin typeface="Times New Roman" pitchFamily="18" charset="0"/>
                <a:ea typeface="楷体" pitchFamily="49" charset="-122"/>
                <a:cs typeface="Times New Roman" pitchFamily="18" charset="0"/>
              </a:rPr>
              <a:t>存取周期</a:t>
            </a:r>
            <a:r>
              <a:rPr lang="zh-CN" altLang="en-US" sz="2000" b="1" dirty="0" smtClean="0">
                <a:latin typeface="Times New Roman" pitchFamily="18" charset="0"/>
                <a:ea typeface="楷体" pitchFamily="49" charset="-122"/>
                <a:cs typeface="Times New Roman" pitchFamily="18" charset="0"/>
              </a:rPr>
              <a:t>：是</a:t>
            </a:r>
            <a:r>
              <a:rPr lang="zh-CN" altLang="en-US" sz="2000" b="1" dirty="0">
                <a:latin typeface="Times New Roman" pitchFamily="18" charset="0"/>
                <a:ea typeface="楷体" pitchFamily="49" charset="-122"/>
                <a:cs typeface="Times New Roman" pitchFamily="18" charset="0"/>
              </a:rPr>
              <a:t>存储器指连续启动两次独立的存储器操作（如连续两次读操作）所需的最小间隔时间，通常存取周期大于存取时间。</a:t>
            </a:r>
            <a:endParaRPr lang="en-US" altLang="zh-CN" sz="2000" b="1" dirty="0">
              <a:latin typeface="Times New Roman" pitchFamily="18" charset="0"/>
              <a:ea typeface="楷体" pitchFamily="49" charset="-122"/>
              <a:cs typeface="Times New Roman" pitchFamily="18" charset="0"/>
            </a:endParaRPr>
          </a:p>
          <a:p>
            <a:pPr>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存取</a:t>
            </a:r>
            <a:r>
              <a:rPr lang="zh-CN" altLang="en-US" sz="2000" b="1" dirty="0">
                <a:latin typeface="Times New Roman" pitchFamily="18" charset="0"/>
                <a:ea typeface="楷体" pitchFamily="49" charset="-122"/>
                <a:cs typeface="Times New Roman" pitchFamily="18" charset="0"/>
              </a:rPr>
              <a:t>周期和存取时间的主要区别是</a:t>
            </a:r>
            <a:r>
              <a:rPr lang="zh-CN" altLang="en-US" sz="2000" b="1" dirty="0" smtClean="0">
                <a:latin typeface="Times New Roman" pitchFamily="18" charset="0"/>
                <a:ea typeface="楷体" pitchFamily="49" charset="-122"/>
                <a:cs typeface="Times New Roman" pitchFamily="18" charset="0"/>
              </a:rPr>
              <a:t>：</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存取</a:t>
            </a:r>
            <a:r>
              <a:rPr lang="zh-CN" altLang="en-US" sz="2000" b="1" dirty="0">
                <a:latin typeface="Times New Roman" pitchFamily="18" charset="0"/>
                <a:ea typeface="楷体" pitchFamily="49" charset="-122"/>
                <a:cs typeface="Times New Roman" pitchFamily="18" charset="0"/>
              </a:rPr>
              <a:t>时间仅为完成一次操作的时间，而存取周期不仅包含操作时间，还包含操作后线路的恢复时间。即：存取周期</a:t>
            </a:r>
            <a:r>
              <a:rPr lang="en-US" altLang="zh-CN" sz="2000" b="1" dirty="0">
                <a:latin typeface="Times New Roman" pitchFamily="18" charset="0"/>
                <a:ea typeface="楷体" pitchFamily="49" charset="-122"/>
                <a:cs typeface="Times New Roman" pitchFamily="18" charset="0"/>
              </a:rPr>
              <a:t>=</a:t>
            </a:r>
            <a:r>
              <a:rPr lang="zh-CN" altLang="en-US" sz="2000" b="1" dirty="0">
                <a:latin typeface="Times New Roman" pitchFamily="18" charset="0"/>
                <a:ea typeface="楷体" pitchFamily="49" charset="-122"/>
                <a:cs typeface="Times New Roman" pitchFamily="18" charset="0"/>
              </a:rPr>
              <a:t>存取时间</a:t>
            </a:r>
            <a:r>
              <a:rPr lang="en-US" altLang="zh-CN" sz="2000" b="1" dirty="0">
                <a:latin typeface="Times New Roman" pitchFamily="18" charset="0"/>
                <a:ea typeface="楷体" pitchFamily="49" charset="-122"/>
                <a:cs typeface="Times New Roman" pitchFamily="18" charset="0"/>
              </a:rPr>
              <a:t>+</a:t>
            </a:r>
            <a:r>
              <a:rPr lang="zh-CN" altLang="en-US" sz="2000" b="1" dirty="0" smtClean="0">
                <a:latin typeface="Times New Roman" pitchFamily="18" charset="0"/>
                <a:ea typeface="楷体" pitchFamily="49" charset="-122"/>
                <a:cs typeface="Times New Roman" pitchFamily="18" charset="0"/>
              </a:rPr>
              <a:t>恢复时间</a:t>
            </a:r>
          </a:p>
        </p:txBody>
      </p:sp>
      <p:sp>
        <p:nvSpPr>
          <p:cNvPr id="4" name="页脚占位符 3"/>
          <p:cNvSpPr>
            <a:spLocks noGrp="1"/>
          </p:cNvSpPr>
          <p:nvPr>
            <p:ph type="ftr" sz="quarter" idx="11"/>
          </p:nvPr>
        </p:nvSpPr>
        <p:spPr/>
        <p:txBody>
          <a:bodyPr/>
          <a:lstStyle/>
          <a:p>
            <a:pPr>
              <a:defRPr/>
            </a:pPr>
            <a:r>
              <a:rPr lang="en-US" altLang="zh-CN" smtClean="0"/>
              <a:t>    </a:t>
            </a:r>
            <a:fld id="{1920CC29-DFBC-415A-AD8B-AE450F2E5A00}" type="slidenum">
              <a:rPr lang="en-US" altLang="zh-CN" sz="1200" smtClean="0"/>
              <a:pPr>
                <a:defRPr/>
              </a:pPr>
              <a:t>14</a:t>
            </a:fld>
            <a:endParaRPr lang="en-US" altLang="zh-CN" sz="1200"/>
          </a:p>
        </p:txBody>
      </p:sp>
    </p:spTree>
    <p:extLst>
      <p:ext uri="{BB962C8B-B14F-4D97-AF65-F5344CB8AC3E}">
        <p14:creationId xmlns:p14="http://schemas.microsoft.com/office/powerpoint/2010/main" val="23541798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6394C6EB-9177-4C09-BC1A-79AE9FEE1A60}" type="slidenum">
              <a:rPr lang="en-US" altLang="zh-CN" sz="1200" smtClean="0">
                <a:latin typeface="楷体_GB2312" pitchFamily="49" charset="-122"/>
                <a:ea typeface="楷体_GB2312" pitchFamily="49" charset="-122"/>
              </a:rPr>
              <a:pPr eaLnBrk="1" hangingPunct="1">
                <a:spcBef>
                  <a:spcPct val="0"/>
                </a:spcBef>
                <a:buClrTx/>
                <a:buFontTx/>
                <a:buNone/>
              </a:pPr>
              <a:t>15</a:t>
            </a:fld>
            <a:endParaRPr lang="en-US" altLang="zh-CN" sz="1200" smtClean="0">
              <a:latin typeface="楷体_GB2312" pitchFamily="49" charset="-122"/>
              <a:ea typeface="楷体_GB2312" pitchFamily="49" charset="-122"/>
            </a:endParaRPr>
          </a:p>
        </p:txBody>
      </p:sp>
      <p:sp>
        <p:nvSpPr>
          <p:cNvPr id="20483" name="Rectangle 2"/>
          <p:cNvSpPr>
            <a:spLocks noGrp="1" noChangeArrowheads="1"/>
          </p:cNvSpPr>
          <p:nvPr>
            <p:ph type="title"/>
          </p:nvPr>
        </p:nvSpPr>
        <p:spPr/>
        <p:txBody>
          <a:bodyPr/>
          <a:lstStyle/>
          <a:p>
            <a:pPr eaLnBrk="1" hangingPunct="1"/>
            <a:r>
              <a:rPr lang="zh-CN" altLang="en-US" sz="3200" smtClean="0"/>
              <a:t>第四章 存储器</a:t>
            </a:r>
          </a:p>
        </p:txBody>
      </p:sp>
      <p:sp>
        <p:nvSpPr>
          <p:cNvPr id="20484" name="Rectangle 3"/>
          <p:cNvSpPr>
            <a:spLocks noGrp="1" noChangeArrowheads="1"/>
          </p:cNvSpPr>
          <p:nvPr>
            <p:ph type="body" idx="1"/>
          </p:nvPr>
        </p:nvSpPr>
        <p:spPr/>
        <p:txBody>
          <a:bodyPr/>
          <a:lstStyle/>
          <a:p>
            <a:pPr eaLnBrk="1" hangingPunct="1">
              <a:lnSpc>
                <a:spcPct val="125000"/>
              </a:lnSpc>
              <a:spcBef>
                <a:spcPts val="600"/>
              </a:spcBef>
            </a:pPr>
            <a:r>
              <a:rPr lang="zh-CN" altLang="en-US" sz="2000" b="1" dirty="0">
                <a:ea typeface="楷体" pitchFamily="49" charset="-122"/>
              </a:rPr>
              <a:t>程序局部性原理：是指程序在执行时呈现出局部性规律，即在一段时间内，整个程序的执行仅限于程序中的某一部分。相应地，执行所访问的存储空间也局限于某个内存区域</a:t>
            </a:r>
            <a:r>
              <a:rPr lang="zh-CN" altLang="en-US" sz="2000" b="1" dirty="0" smtClean="0">
                <a:ea typeface="楷体" pitchFamily="49" charset="-122"/>
              </a:rPr>
              <a:t>。</a:t>
            </a:r>
            <a:endParaRPr lang="en-US" altLang="zh-CN" sz="2000" b="1" dirty="0" smtClean="0">
              <a:ea typeface="楷体" pitchFamily="49" charset="-122"/>
            </a:endParaRPr>
          </a:p>
          <a:p>
            <a:pPr eaLnBrk="1" hangingPunct="1">
              <a:lnSpc>
                <a:spcPct val="125000"/>
              </a:lnSpc>
              <a:spcBef>
                <a:spcPts val="600"/>
              </a:spcBef>
            </a:pPr>
            <a:r>
              <a:rPr lang="zh-CN" altLang="en-US" sz="2000" b="1" dirty="0" smtClean="0">
                <a:ea typeface="楷体" pitchFamily="49" charset="-122"/>
              </a:rPr>
              <a:t>存</a:t>
            </a:r>
            <a:r>
              <a:rPr lang="zh-CN" altLang="en-US" sz="2000" b="1" dirty="0">
                <a:ea typeface="楷体" pitchFamily="49" charset="-122"/>
              </a:rPr>
              <a:t>储器层次结</a:t>
            </a:r>
            <a:r>
              <a:rPr lang="zh-CN" altLang="en-US" sz="2000" b="1" dirty="0" smtClean="0">
                <a:ea typeface="楷体" pitchFamily="49" charset="-122"/>
              </a:rPr>
              <a:t>构体</a:t>
            </a:r>
            <a:r>
              <a:rPr lang="zh-CN" altLang="en-US" sz="2000" b="1" dirty="0">
                <a:ea typeface="楷体" pitchFamily="49" charset="-122"/>
              </a:rPr>
              <a:t>现在</a:t>
            </a:r>
            <a:r>
              <a:rPr lang="en-US" altLang="zh-CN" sz="2000" b="1" dirty="0">
                <a:ea typeface="楷体" pitchFamily="49" charset="-122"/>
              </a:rPr>
              <a:t>Cache—</a:t>
            </a:r>
            <a:r>
              <a:rPr lang="zh-CN" altLang="en-US" sz="2000" b="1" dirty="0">
                <a:ea typeface="楷体" pitchFamily="49" charset="-122"/>
              </a:rPr>
              <a:t>主存和主存</a:t>
            </a:r>
            <a:r>
              <a:rPr lang="en-US" altLang="zh-CN" sz="2000" b="1" dirty="0">
                <a:ea typeface="楷体" pitchFamily="49" charset="-122"/>
              </a:rPr>
              <a:t>—</a:t>
            </a:r>
            <a:r>
              <a:rPr lang="zh-CN" altLang="en-US" sz="2000" b="1" dirty="0">
                <a:ea typeface="楷体" pitchFamily="49" charset="-122"/>
              </a:rPr>
              <a:t>辅存这两个存储层次上。</a:t>
            </a:r>
          </a:p>
          <a:p>
            <a:pPr eaLnBrk="1" hangingPunct="1">
              <a:lnSpc>
                <a:spcPct val="125000"/>
              </a:lnSpc>
              <a:spcBef>
                <a:spcPts val="600"/>
              </a:spcBef>
            </a:pPr>
            <a:r>
              <a:rPr lang="en-US" altLang="zh-CN" sz="2000" b="1" dirty="0">
                <a:ea typeface="楷体" pitchFamily="49" charset="-122"/>
              </a:rPr>
              <a:t>Cache—</a:t>
            </a:r>
            <a:r>
              <a:rPr lang="zh-CN" altLang="en-US" sz="2000" b="1" dirty="0">
                <a:ea typeface="楷体" pitchFamily="49" charset="-122"/>
              </a:rPr>
              <a:t>主存层次主要解决</a:t>
            </a:r>
            <a:r>
              <a:rPr lang="en-US" altLang="zh-CN" sz="2000" b="1" dirty="0">
                <a:ea typeface="楷体" pitchFamily="49" charset="-122"/>
              </a:rPr>
              <a:t>CPU</a:t>
            </a:r>
            <a:r>
              <a:rPr lang="zh-CN" altLang="en-US" sz="2000" b="1" dirty="0">
                <a:ea typeface="楷体" pitchFamily="49" charset="-122"/>
              </a:rPr>
              <a:t>和主存速度不匹配问题，对</a:t>
            </a:r>
            <a:r>
              <a:rPr lang="en-US" altLang="zh-CN" sz="2000" b="1" dirty="0">
                <a:ea typeface="楷体" pitchFamily="49" charset="-122"/>
              </a:rPr>
              <a:t>CPU</a:t>
            </a:r>
            <a:r>
              <a:rPr lang="zh-CN" altLang="en-US" sz="2000" b="1" dirty="0">
                <a:ea typeface="楷体" pitchFamily="49" charset="-122"/>
              </a:rPr>
              <a:t>访存起加速作用，即从整体运行的效果分析，</a:t>
            </a:r>
            <a:r>
              <a:rPr lang="en-US" altLang="zh-CN" sz="2000" b="1" dirty="0">
                <a:ea typeface="楷体" pitchFamily="49" charset="-122"/>
              </a:rPr>
              <a:t>CPU</a:t>
            </a:r>
            <a:r>
              <a:rPr lang="zh-CN" altLang="en-US" sz="2000" b="1" dirty="0">
                <a:ea typeface="楷体" pitchFamily="49" charset="-122"/>
              </a:rPr>
              <a:t>访存速度加快，接近于</a:t>
            </a:r>
            <a:r>
              <a:rPr lang="en-US" altLang="zh-CN" sz="2000" b="1" dirty="0">
                <a:ea typeface="楷体" pitchFamily="49" charset="-122"/>
              </a:rPr>
              <a:t>Cache</a:t>
            </a:r>
            <a:r>
              <a:rPr lang="zh-CN" altLang="en-US" sz="2000" b="1" dirty="0">
                <a:ea typeface="楷体" pitchFamily="49" charset="-122"/>
              </a:rPr>
              <a:t>的速度，而寻址空间和位价却接近于主存。</a:t>
            </a:r>
          </a:p>
          <a:p>
            <a:pPr eaLnBrk="1" hangingPunct="1">
              <a:lnSpc>
                <a:spcPct val="125000"/>
              </a:lnSpc>
              <a:spcBef>
                <a:spcPts val="600"/>
              </a:spcBef>
            </a:pPr>
            <a:r>
              <a:rPr lang="zh-CN" altLang="en-US" sz="2000" b="1" dirty="0">
                <a:ea typeface="楷体" pitchFamily="49" charset="-122"/>
              </a:rPr>
              <a:t>主存</a:t>
            </a:r>
            <a:r>
              <a:rPr lang="en-US" altLang="zh-CN" sz="2000" b="1" dirty="0">
                <a:ea typeface="楷体" pitchFamily="49" charset="-122"/>
              </a:rPr>
              <a:t>—</a:t>
            </a:r>
            <a:r>
              <a:rPr lang="zh-CN" altLang="en-US" sz="2000" b="1" dirty="0">
                <a:ea typeface="楷体" pitchFamily="49" charset="-122"/>
              </a:rPr>
              <a:t>辅存层次主要解决存储系统的容量问题，对主存来说起扩容作用，即从程序员的角度看，其所使用的存储器的容量和位价接近于辅存，而速度接近于主存。</a:t>
            </a:r>
          </a:p>
          <a:p>
            <a:pPr eaLnBrk="1" hangingPunct="1">
              <a:lnSpc>
                <a:spcPct val="125000"/>
              </a:lnSpc>
              <a:spcBef>
                <a:spcPts val="600"/>
              </a:spcBef>
            </a:pPr>
            <a:r>
              <a:rPr lang="zh-CN" altLang="en-US" sz="2000" b="1" dirty="0">
                <a:ea typeface="楷体" pitchFamily="49" charset="-122"/>
              </a:rPr>
              <a:t>综合上述两个存储层次的作用，从整个存储系统来看，就达到了速度快、容量大、位价低的优化效果。</a:t>
            </a:r>
          </a:p>
          <a:p>
            <a:pPr eaLnBrk="1" hangingPunct="1">
              <a:lnSpc>
                <a:spcPct val="125000"/>
              </a:lnSpc>
              <a:spcBef>
                <a:spcPts val="600"/>
              </a:spcBef>
            </a:pP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spcBef>
                <a:spcPct val="0"/>
              </a:spcBef>
            </a:pPr>
            <a:endParaRPr lang="zh-CN" altLang="en-US" sz="2000" b="1" dirty="0" smtClean="0">
              <a:latin typeface="楷体" pitchFamily="49" charset="-122"/>
              <a:ea typeface="楷体" pitchFamily="49" charset="-122"/>
            </a:endParaRPr>
          </a:p>
        </p:txBody>
      </p:sp>
    </p:spTree>
    <p:extLst>
      <p:ext uri="{BB962C8B-B14F-4D97-AF65-F5344CB8AC3E}">
        <p14:creationId xmlns:p14="http://schemas.microsoft.com/office/powerpoint/2010/main" val="33812973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6394C6EB-9177-4C09-BC1A-79AE9FEE1A60}" type="slidenum">
              <a:rPr lang="en-US" altLang="zh-CN" sz="1200" smtClean="0">
                <a:latin typeface="楷体_GB2312" pitchFamily="49" charset="-122"/>
                <a:ea typeface="楷体_GB2312" pitchFamily="49" charset="-122"/>
              </a:rPr>
              <a:pPr eaLnBrk="1" hangingPunct="1">
                <a:spcBef>
                  <a:spcPct val="0"/>
                </a:spcBef>
                <a:buClrTx/>
                <a:buFontTx/>
                <a:buNone/>
              </a:pPr>
              <a:t>16</a:t>
            </a:fld>
            <a:endParaRPr lang="en-US" altLang="zh-CN" sz="1200" smtClean="0">
              <a:latin typeface="楷体_GB2312" pitchFamily="49" charset="-122"/>
              <a:ea typeface="楷体_GB2312" pitchFamily="49" charset="-122"/>
            </a:endParaRPr>
          </a:p>
        </p:txBody>
      </p:sp>
      <p:sp>
        <p:nvSpPr>
          <p:cNvPr id="20483" name="Rectangle 2"/>
          <p:cNvSpPr>
            <a:spLocks noGrp="1" noChangeArrowheads="1"/>
          </p:cNvSpPr>
          <p:nvPr>
            <p:ph type="title"/>
          </p:nvPr>
        </p:nvSpPr>
        <p:spPr/>
        <p:txBody>
          <a:bodyPr/>
          <a:lstStyle/>
          <a:p>
            <a:pPr eaLnBrk="1" hangingPunct="1"/>
            <a:r>
              <a:rPr lang="zh-CN" altLang="en-US" sz="3200" smtClean="0"/>
              <a:t>第四章 存储器</a:t>
            </a:r>
          </a:p>
        </p:txBody>
      </p:sp>
      <p:sp>
        <p:nvSpPr>
          <p:cNvPr id="20484" name="Rectangle 3"/>
          <p:cNvSpPr>
            <a:spLocks noGrp="1" noChangeArrowheads="1"/>
          </p:cNvSpPr>
          <p:nvPr>
            <p:ph type="body" idx="1"/>
          </p:nvPr>
        </p:nvSpPr>
        <p:spPr/>
        <p:txBody>
          <a:bodyPr/>
          <a:lstStyle/>
          <a:p>
            <a:pPr eaLnBrk="1" hangingPunct="1">
              <a:lnSpc>
                <a:spcPct val="125000"/>
              </a:lnSpc>
              <a:spcBef>
                <a:spcPts val="600"/>
              </a:spcBef>
            </a:pPr>
            <a:r>
              <a:rPr lang="zh-CN" altLang="en-US" sz="2000" b="1" dirty="0">
                <a:ea typeface="楷体" pitchFamily="49" charset="-122"/>
              </a:rPr>
              <a:t>计算</a:t>
            </a:r>
            <a:r>
              <a:rPr lang="zh-CN" altLang="en-US" sz="2000" b="1" dirty="0" smtClean="0">
                <a:ea typeface="楷体" pitchFamily="49" charset="-122"/>
              </a:rPr>
              <a:t>机</a:t>
            </a:r>
            <a:r>
              <a:rPr lang="zh-CN" altLang="en-US" sz="2000" b="1" dirty="0">
                <a:ea typeface="楷体" pitchFamily="49" charset="-122"/>
              </a:rPr>
              <a:t>对</a:t>
            </a:r>
            <a:r>
              <a:rPr lang="zh-CN" altLang="en-US" sz="2000" b="1" dirty="0" smtClean="0">
                <a:ea typeface="楷体" pitchFamily="49" charset="-122"/>
              </a:rPr>
              <a:t>存</a:t>
            </a:r>
            <a:r>
              <a:rPr lang="zh-CN" altLang="en-US" sz="2000" b="1" dirty="0">
                <a:ea typeface="楷体" pitchFamily="49" charset="-122"/>
              </a:rPr>
              <a:t>储器层次结</a:t>
            </a:r>
            <a:r>
              <a:rPr lang="zh-CN" altLang="en-US" sz="2000" b="1" dirty="0" smtClean="0">
                <a:ea typeface="楷体" pitchFamily="49" charset="-122"/>
              </a:rPr>
              <a:t>构的管理：</a:t>
            </a:r>
            <a:endParaRPr lang="en-US" altLang="zh-CN" sz="2000" b="1" dirty="0" smtClean="0">
              <a:ea typeface="楷体" pitchFamily="49" charset="-122"/>
            </a:endParaRPr>
          </a:p>
          <a:p>
            <a:pPr eaLnBrk="1" hangingPunct="1">
              <a:lnSpc>
                <a:spcPct val="125000"/>
              </a:lnSpc>
              <a:spcBef>
                <a:spcPts val="600"/>
              </a:spcBef>
            </a:pPr>
            <a:r>
              <a:rPr lang="en-US" altLang="zh-CN" sz="2000" b="1" dirty="0">
                <a:ea typeface="楷体" pitchFamily="49" charset="-122"/>
              </a:rPr>
              <a:t>Cache—</a:t>
            </a:r>
            <a:r>
              <a:rPr lang="zh-CN" altLang="en-US" sz="2000" b="1" dirty="0">
                <a:ea typeface="楷体" pitchFamily="49" charset="-122"/>
              </a:rPr>
              <a:t>主</a:t>
            </a:r>
            <a:r>
              <a:rPr lang="zh-CN" altLang="en-US" sz="2000" b="1" dirty="0" smtClean="0">
                <a:ea typeface="楷体" pitchFamily="49" charset="-122"/>
              </a:rPr>
              <a:t>存</a:t>
            </a:r>
            <a:r>
              <a:rPr lang="zh-CN" altLang="en-US" sz="2000" b="1" dirty="0">
                <a:latin typeface="楷体" pitchFamily="49" charset="-122"/>
                <a:ea typeface="楷体" pitchFamily="49" charset="-122"/>
              </a:rPr>
              <a:t>层</a:t>
            </a:r>
            <a:r>
              <a:rPr lang="zh-CN" altLang="en-US" sz="2000" b="1" dirty="0" smtClean="0">
                <a:latin typeface="楷体" pitchFamily="49" charset="-122"/>
                <a:ea typeface="楷体" pitchFamily="49" charset="-122"/>
              </a:rPr>
              <a:t>次的</a:t>
            </a:r>
            <a:r>
              <a:rPr lang="zh-CN" altLang="en-US" sz="2000" b="1" dirty="0">
                <a:latin typeface="楷体" pitchFamily="49" charset="-122"/>
                <a:ea typeface="楷体" pitchFamily="49" charset="-122"/>
              </a:rPr>
              <a:t>信息调度功能全部</a:t>
            </a:r>
            <a:r>
              <a:rPr lang="zh-CN" altLang="en-US" sz="2000" b="1" dirty="0">
                <a:solidFill>
                  <a:srgbClr val="FF0000"/>
                </a:solidFill>
                <a:latin typeface="楷体" pitchFamily="49" charset="-122"/>
                <a:ea typeface="楷体" pitchFamily="49" charset="-122"/>
              </a:rPr>
              <a:t>由硬件自动完成</a:t>
            </a:r>
            <a:r>
              <a:rPr lang="zh-CN" altLang="en-US" sz="2000" b="1" dirty="0" smtClean="0">
                <a:latin typeface="楷体" pitchFamily="49" charset="-122"/>
                <a:ea typeface="楷体" pitchFamily="49" charset="-122"/>
              </a:rPr>
              <a:t>。</a:t>
            </a:r>
            <a:endParaRPr lang="en-US" altLang="zh-CN" sz="2000" b="1" dirty="0" smtClean="0">
              <a:latin typeface="楷体" pitchFamily="49" charset="-122"/>
              <a:ea typeface="楷体" pitchFamily="49" charset="-122"/>
            </a:endParaRPr>
          </a:p>
          <a:p>
            <a:pPr eaLnBrk="1" hangingPunct="1">
              <a:lnSpc>
                <a:spcPct val="125000"/>
              </a:lnSpc>
              <a:spcBef>
                <a:spcPts val="600"/>
              </a:spcBef>
            </a:pPr>
            <a:r>
              <a:rPr lang="zh-CN" altLang="en-US" sz="2000" b="1" dirty="0" smtClean="0">
                <a:latin typeface="楷体" pitchFamily="49" charset="-122"/>
                <a:ea typeface="楷体" pitchFamily="49" charset="-122"/>
              </a:rPr>
              <a:t>主</a:t>
            </a:r>
            <a:r>
              <a:rPr lang="zh-CN" altLang="en-US" sz="2000" b="1" dirty="0">
                <a:latin typeface="楷体" pitchFamily="49" charset="-122"/>
                <a:ea typeface="楷体" pitchFamily="49" charset="-122"/>
              </a:rPr>
              <a:t>存</a:t>
            </a:r>
            <a:r>
              <a:rPr lang="en-US" altLang="zh-CN" sz="2000" b="1" dirty="0">
                <a:latin typeface="楷体" pitchFamily="49" charset="-122"/>
                <a:ea typeface="楷体" pitchFamily="49" charset="-122"/>
              </a:rPr>
              <a:t>—</a:t>
            </a:r>
            <a:r>
              <a:rPr lang="zh-CN" altLang="en-US" sz="2000" b="1" dirty="0">
                <a:latin typeface="楷体" pitchFamily="49" charset="-122"/>
                <a:ea typeface="楷体" pitchFamily="49" charset="-122"/>
              </a:rPr>
              <a:t>辅存层次的调度目前广泛采用</a:t>
            </a:r>
            <a:r>
              <a:rPr lang="zh-CN" altLang="en-US" sz="2000" b="1" dirty="0">
                <a:solidFill>
                  <a:srgbClr val="FF0000"/>
                </a:solidFill>
                <a:latin typeface="楷体" pitchFamily="49" charset="-122"/>
                <a:ea typeface="楷体" pitchFamily="49" charset="-122"/>
              </a:rPr>
              <a:t>虚拟存储技术</a:t>
            </a:r>
            <a:r>
              <a:rPr lang="zh-CN" altLang="en-US" sz="2000" b="1" dirty="0">
                <a:latin typeface="楷体" pitchFamily="49" charset="-122"/>
                <a:ea typeface="楷体" pitchFamily="49" charset="-122"/>
              </a:rPr>
              <a:t>实现，即将主存与辅存的一部份通过软硬结合的技术组成虚拟存储器，程序员可以使用这个比主存的实际空间（物理地址空间）大得多的虚拟地址空间（逻辑地址空间）编程，当程序运行时，软、硬件自动配合完成虚拟地址空间与主存实际物理空间的转换</a:t>
            </a:r>
            <a:r>
              <a:rPr lang="zh-CN" altLang="en-US" sz="2000" b="1" dirty="0" smtClean="0">
                <a:latin typeface="楷体" pitchFamily="49" charset="-122"/>
                <a:ea typeface="楷体" pitchFamily="49" charset="-122"/>
              </a:rPr>
              <a:t>。</a:t>
            </a:r>
            <a:endParaRPr lang="en-US" altLang="zh-CN" sz="2000" b="1" dirty="0" smtClean="0">
              <a:latin typeface="楷体" pitchFamily="49" charset="-122"/>
              <a:ea typeface="楷体" pitchFamily="49" charset="-122"/>
            </a:endParaRPr>
          </a:p>
          <a:p>
            <a:pPr eaLnBrk="1" hangingPunct="1">
              <a:lnSpc>
                <a:spcPct val="125000"/>
              </a:lnSpc>
              <a:spcBef>
                <a:spcPts val="600"/>
              </a:spcBef>
            </a:pPr>
            <a:r>
              <a:rPr lang="zh-CN" altLang="en-US" sz="2000" b="1" dirty="0" smtClean="0">
                <a:latin typeface="楷体" pitchFamily="49" charset="-122"/>
                <a:ea typeface="楷体" pitchFamily="49" charset="-122"/>
              </a:rPr>
              <a:t>因</a:t>
            </a:r>
            <a:r>
              <a:rPr lang="zh-CN" altLang="en-US" sz="2000" b="1" dirty="0">
                <a:latin typeface="楷体" pitchFamily="49" charset="-122"/>
                <a:ea typeface="楷体" pitchFamily="49" charset="-122"/>
              </a:rPr>
              <a:t>此，这两个层次上的调度或转换操作对于程序员来说都是透明的。</a:t>
            </a:r>
            <a:endParaRPr lang="zh-CN" altLang="en-US" sz="2000" b="1" dirty="0" smtClean="0">
              <a:latin typeface="楷体" pitchFamily="49" charset="-122"/>
              <a:ea typeface="楷体" pitchFamily="49" charset="-122"/>
            </a:endParaRPr>
          </a:p>
        </p:txBody>
      </p:sp>
    </p:spTree>
    <p:extLst>
      <p:ext uri="{BB962C8B-B14F-4D97-AF65-F5344CB8AC3E}">
        <p14:creationId xmlns:p14="http://schemas.microsoft.com/office/powerpoint/2010/main" val="609389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z="3200" smtClean="0"/>
              <a:t>第四章 存储器</a:t>
            </a:r>
          </a:p>
        </p:txBody>
      </p:sp>
      <p:sp>
        <p:nvSpPr>
          <p:cNvPr id="3" name="内容占位符 2"/>
          <p:cNvSpPr>
            <a:spLocks noGrp="1"/>
          </p:cNvSpPr>
          <p:nvPr>
            <p:ph idx="1"/>
          </p:nvPr>
        </p:nvSpPr>
        <p:spPr/>
        <p:txBody>
          <a:bodyPr/>
          <a:lstStyle/>
          <a:p>
            <a:pPr>
              <a:lnSpc>
                <a:spcPct val="125000"/>
              </a:lnSpc>
              <a:spcBef>
                <a:spcPts val="600"/>
              </a:spcBef>
              <a:defRPr/>
            </a:pPr>
            <a:r>
              <a:rPr lang="zh-CN" altLang="en-US" sz="2000" b="1" dirty="0">
                <a:latin typeface="Times New Roman" pitchFamily="18" charset="0"/>
                <a:ea typeface="楷体" pitchFamily="49" charset="-122"/>
                <a:cs typeface="Times New Roman" pitchFamily="18" charset="0"/>
              </a:rPr>
              <a:t>存储器容量扩展的三种</a:t>
            </a:r>
            <a:r>
              <a:rPr lang="zh-CN" altLang="en-US" sz="2000" b="1" dirty="0" smtClean="0">
                <a:latin typeface="Times New Roman" pitchFamily="18" charset="0"/>
                <a:ea typeface="楷体" pitchFamily="49" charset="-122"/>
                <a:cs typeface="Times New Roman" pitchFamily="18" charset="0"/>
              </a:rPr>
              <a:t>方法：位</a:t>
            </a:r>
            <a:r>
              <a:rPr lang="zh-CN" altLang="en-US" sz="2000" b="1" dirty="0">
                <a:latin typeface="Times New Roman" pitchFamily="18" charset="0"/>
                <a:ea typeface="楷体" pitchFamily="49" charset="-122"/>
                <a:cs typeface="Times New Roman" pitchFamily="18" charset="0"/>
              </a:rPr>
              <a:t>扩展、字扩展、字位</a:t>
            </a:r>
            <a:r>
              <a:rPr lang="zh-CN" altLang="en-US" sz="2000" b="1" dirty="0" smtClean="0">
                <a:latin typeface="Times New Roman" pitchFamily="18" charset="0"/>
                <a:ea typeface="楷体" pitchFamily="49" charset="-122"/>
                <a:cs typeface="Times New Roman" pitchFamily="18" charset="0"/>
              </a:rPr>
              <a:t>扩展</a:t>
            </a:r>
            <a:endParaRPr lang="en-US" altLang="zh-CN" sz="2000" b="1" dirty="0" smtClean="0">
              <a:latin typeface="Times New Roman" pitchFamily="18" charset="0"/>
              <a:ea typeface="楷体" pitchFamily="49" charset="-122"/>
              <a:cs typeface="Times New Roman" pitchFamily="18" charset="0"/>
            </a:endParaRPr>
          </a:p>
          <a:p>
            <a:pPr>
              <a:lnSpc>
                <a:spcPct val="125000"/>
              </a:lnSpc>
              <a:spcBef>
                <a:spcPts val="600"/>
              </a:spcBef>
              <a:defRPr/>
            </a:pPr>
            <a:r>
              <a:rPr lang="zh-CN" altLang="en-US" sz="2000" b="1" dirty="0" smtClean="0">
                <a:latin typeface="Times New Roman" pitchFamily="18" charset="0"/>
                <a:ea typeface="楷体" pitchFamily="49" charset="-122"/>
                <a:cs typeface="Times New Roman" pitchFamily="18" charset="0"/>
              </a:rPr>
              <a:t>主存储器</a:t>
            </a:r>
            <a:r>
              <a:rPr lang="zh-CN" altLang="en-US" sz="2000" b="1" dirty="0">
                <a:latin typeface="Times New Roman" pitchFamily="18" charset="0"/>
                <a:ea typeface="楷体" pitchFamily="49" charset="-122"/>
                <a:cs typeface="Times New Roman" pitchFamily="18" charset="0"/>
              </a:rPr>
              <a:t>与</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的连</a:t>
            </a:r>
            <a:r>
              <a:rPr lang="zh-CN" altLang="en-US" sz="2000" b="1" dirty="0">
                <a:ea typeface="楷体" pitchFamily="49" charset="-122"/>
              </a:rPr>
              <a:t>接：地址</a:t>
            </a:r>
            <a:r>
              <a:rPr lang="zh-CN" altLang="en-US" sz="2000" b="1" dirty="0" smtClean="0">
                <a:ea typeface="楷体" pitchFamily="49" charset="-122"/>
              </a:rPr>
              <a:t>线、数据线、控制线</a:t>
            </a:r>
            <a:endParaRPr lang="en-US" altLang="zh-CN" sz="2000" b="1" dirty="0">
              <a:latin typeface="Times New Roman" pitchFamily="18" charset="0"/>
              <a:ea typeface="楷体" pitchFamily="49" charset="-122"/>
              <a:cs typeface="Times New Roman" pitchFamily="18" charset="0"/>
            </a:endParaRPr>
          </a:p>
          <a:p>
            <a:pPr lvl="1">
              <a:lnSpc>
                <a:spcPct val="125000"/>
              </a:lnSpc>
              <a:spcBef>
                <a:spcPts val="600"/>
              </a:spcBef>
              <a:defRPr/>
            </a:pPr>
            <a:r>
              <a:rPr lang="en-US" altLang="zh-CN" sz="2000" b="1" dirty="0" smtClean="0">
                <a:latin typeface="Times New Roman" pitchFamily="18" charset="0"/>
                <a:ea typeface="楷体" pitchFamily="49" charset="-122"/>
                <a:cs typeface="Times New Roman" pitchFamily="18" charset="0"/>
              </a:rPr>
              <a:t>1 </a:t>
            </a:r>
            <a:r>
              <a:rPr lang="zh-CN" altLang="en-US" sz="2000" b="1" dirty="0" smtClean="0">
                <a:latin typeface="Times New Roman" pitchFamily="18" charset="0"/>
                <a:ea typeface="楷体" pitchFamily="49" charset="-122"/>
                <a:cs typeface="Times New Roman" pitchFamily="18" charset="0"/>
              </a:rPr>
              <a:t>根据</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芯片提供的地址线数目，确定</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访存的地址范围，并写出相应的二进制地址码；</a:t>
            </a:r>
          </a:p>
          <a:p>
            <a:pPr lvl="1">
              <a:lnSpc>
                <a:spcPct val="125000"/>
              </a:lnSpc>
              <a:spcBef>
                <a:spcPts val="600"/>
              </a:spcBef>
              <a:defRPr/>
            </a:pPr>
            <a:r>
              <a:rPr lang="en-US" altLang="zh-CN" sz="2000" b="1" dirty="0" smtClean="0">
                <a:latin typeface="Times New Roman" pitchFamily="18" charset="0"/>
                <a:ea typeface="楷体" pitchFamily="49" charset="-122"/>
                <a:cs typeface="Times New Roman" pitchFamily="18" charset="0"/>
              </a:rPr>
              <a:t>2 </a:t>
            </a:r>
            <a:r>
              <a:rPr lang="zh-CN" altLang="en-US" sz="2000" b="1" dirty="0" smtClean="0">
                <a:latin typeface="Times New Roman" pitchFamily="18" charset="0"/>
                <a:ea typeface="楷体" pitchFamily="49" charset="-122"/>
                <a:cs typeface="Times New Roman" pitchFamily="18" charset="0"/>
              </a:rPr>
              <a:t>根据</a:t>
            </a:r>
            <a:r>
              <a:rPr lang="zh-CN" altLang="en-US" sz="2000" b="1" dirty="0">
                <a:latin typeface="Times New Roman" pitchFamily="18" charset="0"/>
                <a:ea typeface="楷体" pitchFamily="49" charset="-122"/>
                <a:cs typeface="Times New Roman" pitchFamily="18" charset="0"/>
              </a:rPr>
              <a:t>地址</a:t>
            </a:r>
            <a:r>
              <a:rPr lang="zh-CN" altLang="en-US" sz="2000" b="1" dirty="0" smtClean="0">
                <a:latin typeface="Times New Roman" pitchFamily="18" charset="0"/>
                <a:ea typeface="楷体" pitchFamily="49" charset="-122"/>
                <a:cs typeface="Times New Roman" pitchFamily="18" charset="0"/>
              </a:rPr>
              <a:t>范围，</a:t>
            </a:r>
            <a:r>
              <a:rPr lang="zh-CN" altLang="en-US" sz="2000" b="1" dirty="0">
                <a:latin typeface="Times New Roman" pitchFamily="18" charset="0"/>
                <a:ea typeface="楷体" pitchFamily="49" charset="-122"/>
                <a:cs typeface="Times New Roman" pitchFamily="18" charset="0"/>
              </a:rPr>
              <a:t>确定各种类型存储器芯片的数目和扩展方法；</a:t>
            </a:r>
          </a:p>
          <a:p>
            <a:pPr lvl="1">
              <a:lnSpc>
                <a:spcPct val="125000"/>
              </a:lnSpc>
              <a:spcBef>
                <a:spcPts val="600"/>
              </a:spcBef>
              <a:defRPr/>
            </a:pPr>
            <a:r>
              <a:rPr lang="en-US" altLang="zh-CN" sz="2000" b="1" dirty="0" smtClean="0">
                <a:latin typeface="Times New Roman" pitchFamily="18" charset="0"/>
                <a:ea typeface="楷体" pitchFamily="49" charset="-122"/>
                <a:cs typeface="Times New Roman" pitchFamily="18" charset="0"/>
              </a:rPr>
              <a:t>3 </a:t>
            </a:r>
            <a:r>
              <a:rPr lang="zh-CN" altLang="en-US" sz="2000" b="1" dirty="0" smtClean="0">
                <a:latin typeface="Times New Roman" pitchFamily="18" charset="0"/>
                <a:ea typeface="楷体" pitchFamily="49" charset="-122"/>
                <a:cs typeface="Times New Roman" pitchFamily="18" charset="0"/>
              </a:rPr>
              <a:t>分配</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地址线。</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地址线的低位（数量＝存储芯片的地址线数量）直接连接存储芯片的地址线；</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高位地址线皆参与形成存储芯片的片选信号；</a:t>
            </a:r>
          </a:p>
          <a:p>
            <a:pPr lvl="1">
              <a:lnSpc>
                <a:spcPct val="125000"/>
              </a:lnSpc>
              <a:spcBef>
                <a:spcPts val="600"/>
              </a:spcBef>
              <a:defRPr/>
            </a:pPr>
            <a:r>
              <a:rPr lang="en-US" altLang="zh-CN" sz="2000" b="1" dirty="0" smtClean="0">
                <a:latin typeface="Times New Roman" pitchFamily="18" charset="0"/>
                <a:ea typeface="楷体" pitchFamily="49" charset="-122"/>
                <a:cs typeface="Times New Roman" pitchFamily="18" charset="0"/>
              </a:rPr>
              <a:t>4 </a:t>
            </a:r>
            <a:r>
              <a:rPr lang="zh-CN" altLang="en-US" sz="2000" b="1" dirty="0" smtClean="0">
                <a:latin typeface="Times New Roman" pitchFamily="18" charset="0"/>
                <a:ea typeface="楷体" pitchFamily="49" charset="-122"/>
                <a:cs typeface="Times New Roman" pitchFamily="18" charset="0"/>
              </a:rPr>
              <a:t>连接</a:t>
            </a:r>
            <a:r>
              <a:rPr lang="zh-CN" altLang="en-US" sz="2000" b="1" dirty="0">
                <a:latin typeface="Times New Roman" pitchFamily="18" charset="0"/>
                <a:ea typeface="楷体" pitchFamily="49" charset="-122"/>
                <a:cs typeface="Times New Roman" pitchFamily="18" charset="0"/>
              </a:rPr>
              <a:t>数据线、</a:t>
            </a:r>
            <a:r>
              <a:rPr lang="en-US" altLang="zh-CN" sz="2000" b="1" dirty="0">
                <a:latin typeface="Times New Roman" pitchFamily="18" charset="0"/>
                <a:ea typeface="楷体" pitchFamily="49" charset="-122"/>
                <a:cs typeface="Times New Roman" pitchFamily="18" charset="0"/>
              </a:rPr>
              <a:t>R/W#</a:t>
            </a:r>
            <a:r>
              <a:rPr lang="zh-CN" altLang="en-US" sz="2000" b="1" dirty="0">
                <a:latin typeface="Times New Roman" pitchFamily="18" charset="0"/>
                <a:ea typeface="楷体" pitchFamily="49" charset="-122"/>
                <a:cs typeface="Times New Roman" pitchFamily="18" charset="0"/>
              </a:rPr>
              <a:t>等其他信号线，</a:t>
            </a:r>
            <a:r>
              <a:rPr lang="en-US" altLang="zh-CN" sz="2000" b="1" dirty="0">
                <a:latin typeface="Times New Roman" pitchFamily="18" charset="0"/>
                <a:ea typeface="楷体" pitchFamily="49" charset="-122"/>
                <a:cs typeface="Times New Roman" pitchFamily="18" charset="0"/>
              </a:rPr>
              <a:t>MREQ#</a:t>
            </a:r>
            <a:r>
              <a:rPr lang="zh-CN" altLang="en-US" sz="2000" b="1" dirty="0">
                <a:latin typeface="Times New Roman" pitchFamily="18" charset="0"/>
                <a:ea typeface="楷体" pitchFamily="49" charset="-122"/>
                <a:cs typeface="Times New Roman" pitchFamily="18" charset="0"/>
              </a:rPr>
              <a:t>信号一般可用作地址译码器的使能信号。</a:t>
            </a:r>
          </a:p>
          <a:p>
            <a:pPr lvl="1">
              <a:lnSpc>
                <a:spcPct val="125000"/>
              </a:lnSpc>
              <a:spcBef>
                <a:spcPts val="0"/>
              </a:spcBef>
              <a:defRPr/>
            </a:pPr>
            <a:endParaRPr lang="zh-CN" altLang="en-US" sz="2000" b="1" dirty="0">
              <a:latin typeface="楷体" pitchFamily="49" charset="-122"/>
              <a:ea typeface="楷体" pitchFamily="49" charset="-122"/>
            </a:endParaRPr>
          </a:p>
          <a:p>
            <a:pPr lvl="1">
              <a:lnSpc>
                <a:spcPct val="125000"/>
              </a:lnSpc>
              <a:spcBef>
                <a:spcPts val="0"/>
              </a:spcBef>
              <a:defRPr/>
            </a:pPr>
            <a:endParaRPr lang="zh-CN" altLang="en-US" sz="2400" b="1" dirty="0">
              <a:latin typeface="楷体" pitchFamily="49" charset="-122"/>
              <a:ea typeface="楷体" pitchFamily="49" charset="-122"/>
              <a:cs typeface="+mn-cs"/>
            </a:endParaRPr>
          </a:p>
          <a:p>
            <a:pPr lvl="1">
              <a:defRPr/>
            </a:pPr>
            <a:endParaRPr lang="zh-CN" altLang="en-US" sz="2400" b="1" dirty="0">
              <a:latin typeface="楷体" pitchFamily="49" charset="-122"/>
              <a:ea typeface="楷体" pitchFamily="49" charset="-122"/>
              <a:cs typeface="+mn-cs"/>
            </a:endParaRPr>
          </a:p>
        </p:txBody>
      </p:sp>
      <p:sp>
        <p:nvSpPr>
          <p:cNvPr id="26628" name="页脚占位符 3"/>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78B35ADB-CA30-4F49-8DA5-A9E8C6664D2B}" type="slidenum">
              <a:rPr kumimoji="0" lang="en-US" altLang="zh-CN" sz="1200" b="0" smtClean="0">
                <a:latin typeface="楷体_GB2312" pitchFamily="49" charset="-122"/>
              </a:rPr>
              <a:pPr eaLnBrk="1" hangingPunct="1"/>
              <a:t>17</a:t>
            </a:fld>
            <a:endParaRPr kumimoji="0" lang="en-US" altLang="zh-CN" sz="1200" b="0" smtClean="0">
              <a:latin typeface="楷体_GB2312" pitchFamily="49"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z="3200" smtClean="0"/>
              <a:t>第四章 存储器</a:t>
            </a:r>
          </a:p>
        </p:txBody>
      </p:sp>
      <p:sp>
        <p:nvSpPr>
          <p:cNvPr id="28675" name="内容占位符 2"/>
          <p:cNvSpPr>
            <a:spLocks noGrp="1"/>
          </p:cNvSpPr>
          <p:nvPr>
            <p:ph idx="1"/>
          </p:nvPr>
        </p:nvSpPr>
        <p:spPr/>
        <p:txBody>
          <a:bodyPr/>
          <a:lstStyle/>
          <a:p>
            <a:pPr>
              <a:lnSpc>
                <a:spcPct val="125000"/>
              </a:lnSpc>
              <a:spcBef>
                <a:spcPts val="600"/>
              </a:spcBef>
            </a:pPr>
            <a:r>
              <a:rPr lang="zh-CN" altLang="zh-CN" sz="2000" b="1" dirty="0" smtClean="0">
                <a:latin typeface="楷体" pitchFamily="49" charset="-122"/>
                <a:ea typeface="楷体" pitchFamily="49" charset="-122"/>
              </a:rPr>
              <a:t>存储器字扩展一般采用高位交叉编址，</a:t>
            </a:r>
            <a:r>
              <a:rPr lang="zh-CN" altLang="en-US" sz="2000" b="1" dirty="0">
                <a:latin typeface="楷体" pitchFamily="49" charset="-122"/>
                <a:ea typeface="楷体" pitchFamily="49" charset="-122"/>
              </a:rPr>
              <a:t>顺序</a:t>
            </a:r>
            <a:r>
              <a:rPr lang="zh-CN" altLang="en-US" sz="2000" b="1" dirty="0" smtClean="0">
                <a:latin typeface="楷体" pitchFamily="49" charset="-122"/>
                <a:ea typeface="楷体" pitchFamily="49" charset="-122"/>
              </a:rPr>
              <a:t>存储</a:t>
            </a:r>
            <a:r>
              <a:rPr lang="en-US" altLang="zh-CN" sz="2000" b="1" dirty="0" smtClean="0">
                <a:latin typeface="楷体" pitchFamily="49" charset="-122"/>
                <a:ea typeface="楷体" pitchFamily="49" charset="-122"/>
              </a:rPr>
              <a:t>,</a:t>
            </a:r>
            <a:r>
              <a:rPr lang="zh-CN" altLang="zh-CN" sz="2000" b="1" dirty="0" smtClean="0">
                <a:latin typeface="楷体" pitchFamily="49" charset="-122"/>
                <a:ea typeface="楷体" pitchFamily="49" charset="-122"/>
              </a:rPr>
              <a:t>其优点是一个存储体内的地址是连续的，有利于存储器的扩充。</a:t>
            </a:r>
            <a:endParaRPr lang="en-US" altLang="zh-CN" sz="2000" b="1" dirty="0" smtClean="0">
              <a:latin typeface="楷体" pitchFamily="49" charset="-122"/>
              <a:ea typeface="楷体" pitchFamily="49" charset="-122"/>
            </a:endParaRPr>
          </a:p>
          <a:p>
            <a:pPr>
              <a:lnSpc>
                <a:spcPct val="125000"/>
              </a:lnSpc>
              <a:spcBef>
                <a:spcPts val="600"/>
              </a:spcBef>
            </a:pPr>
            <a:r>
              <a:rPr lang="zh-CN" altLang="zh-CN" sz="2000" b="1" dirty="0">
                <a:latin typeface="楷体" pitchFamily="49" charset="-122"/>
                <a:ea typeface="楷体" pitchFamily="49" charset="-122"/>
              </a:rPr>
              <a:t>存储器字扩展还可以采用低位交叉编址</a:t>
            </a:r>
            <a:r>
              <a:rPr lang="zh-CN" altLang="zh-CN" sz="2000" b="1" dirty="0" smtClean="0">
                <a:latin typeface="楷体" pitchFamily="49" charset="-122"/>
                <a:ea typeface="楷体" pitchFamily="49" charset="-122"/>
              </a:rPr>
              <a:t>，</a:t>
            </a:r>
            <a:r>
              <a:rPr lang="zh-CN" altLang="en-US" sz="2000" b="1" dirty="0">
                <a:latin typeface="楷体" pitchFamily="49" charset="-122"/>
                <a:ea typeface="楷体" pitchFamily="49" charset="-122"/>
              </a:rPr>
              <a:t>交叉</a:t>
            </a:r>
            <a:r>
              <a:rPr lang="zh-CN" altLang="en-US" sz="2000" b="1" dirty="0" smtClean="0">
                <a:latin typeface="楷体" pitchFamily="49" charset="-122"/>
                <a:ea typeface="楷体" pitchFamily="49" charset="-122"/>
              </a:rPr>
              <a:t>存储</a:t>
            </a:r>
            <a:r>
              <a:rPr lang="en-US" altLang="zh-CN" sz="2000" b="1" dirty="0" smtClean="0">
                <a:latin typeface="楷体" pitchFamily="49" charset="-122"/>
                <a:ea typeface="楷体" pitchFamily="49" charset="-122"/>
              </a:rPr>
              <a:t>,</a:t>
            </a:r>
            <a:r>
              <a:rPr lang="zh-CN" altLang="zh-CN" sz="2000" b="1" dirty="0" smtClean="0">
                <a:latin typeface="楷体" pitchFamily="49" charset="-122"/>
                <a:ea typeface="楷体" pitchFamily="49" charset="-122"/>
              </a:rPr>
              <a:t>其</a:t>
            </a:r>
            <a:r>
              <a:rPr lang="zh-CN" altLang="zh-CN" sz="2000" b="1" dirty="0">
                <a:latin typeface="楷体" pitchFamily="49" charset="-122"/>
                <a:ea typeface="楷体" pitchFamily="49" charset="-122"/>
              </a:rPr>
              <a:t>优点是可以使连续地址的字分布于不同的模块中，从而可对这些字并行访问，提高访存速度</a:t>
            </a:r>
            <a:r>
              <a:rPr lang="zh-CN" altLang="zh-CN" sz="2000" b="1" dirty="0" smtClean="0">
                <a:latin typeface="楷体" pitchFamily="49" charset="-122"/>
                <a:ea typeface="楷体" pitchFamily="49" charset="-122"/>
              </a:rPr>
              <a:t>。</a:t>
            </a:r>
            <a:endParaRPr lang="en-US" altLang="zh-CN" sz="2000" b="1" dirty="0" smtClean="0">
              <a:latin typeface="楷体" pitchFamily="49" charset="-122"/>
              <a:ea typeface="楷体" pitchFamily="49" charset="-122"/>
            </a:endParaRPr>
          </a:p>
          <a:p>
            <a:pPr>
              <a:lnSpc>
                <a:spcPct val="125000"/>
              </a:lnSpc>
              <a:spcBef>
                <a:spcPts val="600"/>
              </a:spcBef>
            </a:pPr>
            <a:endParaRPr lang="zh-CN" altLang="en-US" sz="2000" b="1" dirty="0">
              <a:latin typeface="楷体" pitchFamily="49" charset="-122"/>
              <a:ea typeface="楷体" pitchFamily="49" charset="-122"/>
            </a:endParaRPr>
          </a:p>
          <a:p>
            <a:endParaRPr lang="en-US" altLang="zh-CN" sz="2400" b="1" dirty="0" smtClean="0">
              <a:latin typeface="楷体" pitchFamily="49" charset="-122"/>
              <a:ea typeface="楷体" pitchFamily="49" charset="-122"/>
            </a:endParaRPr>
          </a:p>
        </p:txBody>
      </p:sp>
      <p:sp>
        <p:nvSpPr>
          <p:cNvPr id="28676" name="页脚占位符 3"/>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3BAD6270-C531-4D98-B655-3254AA609386}" type="slidenum">
              <a:rPr kumimoji="0" lang="en-US" altLang="zh-CN" sz="1200" b="0" smtClean="0">
                <a:latin typeface="楷体_GB2312" pitchFamily="49" charset="-122"/>
              </a:rPr>
              <a:pPr eaLnBrk="1" hangingPunct="1"/>
              <a:t>18</a:t>
            </a:fld>
            <a:endParaRPr kumimoji="0" lang="en-US" altLang="zh-CN" sz="1200" b="0" smtClean="0">
              <a:latin typeface="楷体_GB2312"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4280386022"/>
              </p:ext>
            </p:extLst>
          </p:nvPr>
        </p:nvGraphicFramePr>
        <p:xfrm>
          <a:off x="551889" y="3356992"/>
          <a:ext cx="3948103" cy="3024336"/>
        </p:xfrm>
        <a:graphic>
          <a:graphicData uri="http://schemas.openxmlformats.org/presentationml/2006/ole">
            <mc:AlternateContent xmlns:mc="http://schemas.openxmlformats.org/markup-compatibility/2006">
              <mc:Choice xmlns:v="urn:schemas-microsoft-com:vml" Requires="v">
                <p:oleObj spid="_x0000_s91592" name="位图图像" r:id="rId3" imgW="4847619" imgH="3715269" progId="PBrush">
                  <p:embed/>
                </p:oleObj>
              </mc:Choice>
              <mc:Fallback>
                <p:oleObj name="位图图像" r:id="rId3" imgW="4847619" imgH="3715269"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889" y="3356992"/>
                        <a:ext cx="3948103" cy="3024336"/>
                      </a:xfrm>
                      <a:prstGeom prst="rect">
                        <a:avLst/>
                      </a:prstGeom>
                      <a:solidFill>
                        <a:schemeClr val="accent2"/>
                      </a:solidFill>
                      <a:ln>
                        <a:noFill/>
                      </a:ln>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046324999"/>
              </p:ext>
            </p:extLst>
          </p:nvPr>
        </p:nvGraphicFramePr>
        <p:xfrm>
          <a:off x="4644008" y="3356992"/>
          <a:ext cx="3972221" cy="3024336"/>
        </p:xfrm>
        <a:graphic>
          <a:graphicData uri="http://schemas.openxmlformats.org/presentationml/2006/ole">
            <mc:AlternateContent xmlns:mc="http://schemas.openxmlformats.org/markup-compatibility/2006">
              <mc:Choice xmlns:v="urn:schemas-microsoft-com:vml" Requires="v">
                <p:oleObj spid="_x0000_s91593" name="位图图像" r:id="rId5" imgW="4753639" imgH="3619048" progId="PBrush">
                  <p:embed/>
                </p:oleObj>
              </mc:Choice>
              <mc:Fallback>
                <p:oleObj name="位图图像" r:id="rId5" imgW="4753639" imgH="3619048" progId="PBrush">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4008" y="3356992"/>
                        <a:ext cx="3972221" cy="302433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2272413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to="" calcmode="lin" valueType="num">
                                      <p:cBhvr>
                                        <p:cTn id="12" dur="1" fill="hold"/>
                                        <p:tgtEl>
                                          <p:spTgt spid="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z="3200" smtClean="0"/>
              <a:t>第四章 存储器</a:t>
            </a:r>
          </a:p>
        </p:txBody>
      </p:sp>
      <p:sp>
        <p:nvSpPr>
          <p:cNvPr id="25603" name="内容占位符 2"/>
          <p:cNvSpPr>
            <a:spLocks noGrp="1"/>
          </p:cNvSpPr>
          <p:nvPr>
            <p:ph idx="1"/>
          </p:nvPr>
        </p:nvSpPr>
        <p:spPr/>
        <p:txBody>
          <a:bodyPr/>
          <a:lstStyle/>
          <a:p>
            <a:pPr>
              <a:lnSpc>
                <a:spcPct val="125000"/>
              </a:lnSpc>
              <a:spcBef>
                <a:spcPts val="600"/>
              </a:spcBef>
            </a:pPr>
            <a:r>
              <a:rPr lang="zh-CN" altLang="en-US" sz="1800" b="1" dirty="0" smtClean="0">
                <a:latin typeface="楷体" pitchFamily="49" charset="-122"/>
                <a:ea typeface="楷体" pitchFamily="49" charset="-122"/>
              </a:rPr>
              <a:t>选</a:t>
            </a:r>
            <a:r>
              <a:rPr lang="zh-CN" altLang="en-US" sz="1800" b="1" dirty="0">
                <a:latin typeface="楷体" pitchFamily="49" charset="-122"/>
                <a:ea typeface="楷体" pitchFamily="49" charset="-122"/>
              </a:rPr>
              <a:t>用</a:t>
            </a:r>
            <a:r>
              <a:rPr lang="en-US" altLang="zh-CN" sz="1800" b="1" dirty="0">
                <a:latin typeface="楷体" pitchFamily="49" charset="-122"/>
                <a:ea typeface="楷体" pitchFamily="49" charset="-122"/>
              </a:rPr>
              <a:t>4K×4</a:t>
            </a:r>
            <a:r>
              <a:rPr lang="zh-CN" altLang="en-US" sz="1800" b="1" dirty="0">
                <a:latin typeface="楷体" pitchFamily="49" charset="-122"/>
                <a:ea typeface="楷体" pitchFamily="49" charset="-122"/>
              </a:rPr>
              <a:t>位的</a:t>
            </a:r>
            <a:r>
              <a:rPr lang="en-US" altLang="zh-CN" sz="1800" b="1" dirty="0">
                <a:latin typeface="楷体" pitchFamily="49" charset="-122"/>
                <a:ea typeface="楷体" pitchFamily="49" charset="-122"/>
              </a:rPr>
              <a:t>SRAM</a:t>
            </a:r>
            <a:r>
              <a:rPr lang="zh-CN" altLang="en-US" sz="1800" b="1" dirty="0">
                <a:latin typeface="楷体" pitchFamily="49" charset="-122"/>
                <a:ea typeface="楷体" pitchFamily="49" charset="-122"/>
              </a:rPr>
              <a:t>芯片构成</a:t>
            </a:r>
            <a:r>
              <a:rPr lang="en-US" altLang="zh-CN" sz="1800" b="1" dirty="0">
                <a:latin typeface="楷体" pitchFamily="49" charset="-122"/>
                <a:ea typeface="楷体" pitchFamily="49" charset="-122"/>
              </a:rPr>
              <a:t>32K×16</a:t>
            </a:r>
            <a:r>
              <a:rPr lang="zh-CN" altLang="en-US" sz="1800" b="1" dirty="0">
                <a:latin typeface="楷体" pitchFamily="49" charset="-122"/>
                <a:ea typeface="楷体" pitchFamily="49" charset="-122"/>
              </a:rPr>
              <a:t>位的主存储器，按字节编址，试问</a:t>
            </a:r>
            <a:r>
              <a:rPr lang="zh-CN" altLang="en-US" sz="1800" b="1" dirty="0" smtClean="0">
                <a:latin typeface="楷体" pitchFamily="49" charset="-122"/>
                <a:ea typeface="楷体" pitchFamily="49" charset="-122"/>
              </a:rPr>
              <a:t>：</a:t>
            </a:r>
            <a:endParaRPr lang="zh-CN" altLang="en-US" sz="1800" b="1" dirty="0">
              <a:latin typeface="楷体" pitchFamily="49" charset="-122"/>
              <a:ea typeface="楷体" pitchFamily="49" charset="-122"/>
            </a:endParaRPr>
          </a:p>
          <a:p>
            <a:pPr lvl="1">
              <a:lnSpc>
                <a:spcPct val="125000"/>
              </a:lnSpc>
              <a:spcBef>
                <a:spcPts val="600"/>
              </a:spcBef>
            </a:pPr>
            <a:r>
              <a:rPr lang="en-US" altLang="zh-CN" sz="1800" b="1" dirty="0">
                <a:latin typeface="楷体" pitchFamily="49" charset="-122"/>
                <a:ea typeface="楷体" pitchFamily="49" charset="-122"/>
              </a:rPr>
              <a:t>1) CPU</a:t>
            </a:r>
            <a:r>
              <a:rPr lang="zh-CN" altLang="en-US" sz="1800" b="1" dirty="0">
                <a:latin typeface="楷体" pitchFamily="49" charset="-122"/>
                <a:ea typeface="楷体" pitchFamily="49" charset="-122"/>
              </a:rPr>
              <a:t>的数据寄存器最少应有多少位？              </a:t>
            </a:r>
          </a:p>
          <a:p>
            <a:pPr lvl="1">
              <a:lnSpc>
                <a:spcPct val="125000"/>
              </a:lnSpc>
              <a:spcBef>
                <a:spcPts val="600"/>
              </a:spcBef>
            </a:pPr>
            <a:r>
              <a:rPr lang="en-US" altLang="zh-CN" sz="1800" b="1" dirty="0">
                <a:latin typeface="楷体" pitchFamily="49" charset="-122"/>
                <a:ea typeface="楷体" pitchFamily="49" charset="-122"/>
              </a:rPr>
              <a:t>2) CPU</a:t>
            </a:r>
            <a:r>
              <a:rPr lang="zh-CN" altLang="en-US" sz="1800" b="1" dirty="0">
                <a:latin typeface="楷体" pitchFamily="49" charset="-122"/>
                <a:ea typeface="楷体" pitchFamily="49" charset="-122"/>
              </a:rPr>
              <a:t>的地址寄存器最少应有多少位？</a:t>
            </a:r>
          </a:p>
          <a:p>
            <a:pPr lvl="1">
              <a:lnSpc>
                <a:spcPct val="125000"/>
              </a:lnSpc>
              <a:spcBef>
                <a:spcPts val="600"/>
              </a:spcBef>
            </a:pPr>
            <a:r>
              <a:rPr lang="en-US" altLang="zh-CN" sz="1800" b="1" dirty="0">
                <a:latin typeface="楷体" pitchFamily="49" charset="-122"/>
                <a:ea typeface="楷体" pitchFamily="49" charset="-122"/>
              </a:rPr>
              <a:t>3) </a:t>
            </a:r>
            <a:r>
              <a:rPr lang="zh-CN" altLang="en-US" sz="1800" b="1" dirty="0">
                <a:latin typeface="楷体" pitchFamily="49" charset="-122"/>
                <a:ea typeface="楷体" pitchFamily="49" charset="-122"/>
              </a:rPr>
              <a:t>主存储器共需要多少片</a:t>
            </a:r>
            <a:r>
              <a:rPr lang="en-US" altLang="zh-CN" sz="1800" b="1" dirty="0">
                <a:latin typeface="楷体" pitchFamily="49" charset="-122"/>
                <a:ea typeface="楷体" pitchFamily="49" charset="-122"/>
              </a:rPr>
              <a:t>SRAM</a:t>
            </a:r>
            <a:r>
              <a:rPr lang="zh-CN" altLang="en-US" sz="1800" b="1" dirty="0">
                <a:latin typeface="楷体" pitchFamily="49" charset="-122"/>
                <a:ea typeface="楷体" pitchFamily="49" charset="-122"/>
              </a:rPr>
              <a:t>芯片？</a:t>
            </a:r>
          </a:p>
          <a:p>
            <a:pPr lvl="1">
              <a:lnSpc>
                <a:spcPct val="125000"/>
              </a:lnSpc>
              <a:spcBef>
                <a:spcPts val="600"/>
              </a:spcBef>
            </a:pPr>
            <a:r>
              <a:rPr lang="en-US" altLang="zh-CN" sz="1800" b="1" dirty="0">
                <a:latin typeface="楷体" pitchFamily="49" charset="-122"/>
                <a:ea typeface="楷体" pitchFamily="49" charset="-122"/>
              </a:rPr>
              <a:t>4) </a:t>
            </a:r>
            <a:r>
              <a:rPr lang="zh-CN" altLang="en-US" sz="1800" b="1" dirty="0">
                <a:latin typeface="楷体" pitchFamily="49" charset="-122"/>
                <a:ea typeface="楷体" pitchFamily="49" charset="-122"/>
              </a:rPr>
              <a:t>片选逻辑需要多少位地址</a:t>
            </a:r>
            <a:r>
              <a:rPr lang="zh-CN" altLang="en-US" sz="1800" b="1" dirty="0" smtClean="0">
                <a:latin typeface="楷体" pitchFamily="49" charset="-122"/>
                <a:ea typeface="楷体" pitchFamily="49" charset="-122"/>
              </a:rPr>
              <a:t>？</a:t>
            </a:r>
            <a:endParaRPr lang="en-US" altLang="zh-CN" sz="1800" b="1" dirty="0" smtClean="0">
              <a:latin typeface="楷体" pitchFamily="49" charset="-122"/>
              <a:ea typeface="楷体" pitchFamily="49" charset="-122"/>
            </a:endParaRPr>
          </a:p>
          <a:p>
            <a:pPr>
              <a:lnSpc>
                <a:spcPct val="125000"/>
              </a:lnSpc>
              <a:spcBef>
                <a:spcPts val="600"/>
              </a:spcBef>
            </a:pPr>
            <a:r>
              <a:rPr lang="en-US" altLang="zh-CN" sz="1800" b="1" dirty="0" smtClean="0">
                <a:latin typeface="楷体" pitchFamily="49" charset="-122"/>
                <a:ea typeface="楷体" pitchFamily="49" charset="-122"/>
              </a:rPr>
              <a:t>1</a:t>
            </a:r>
            <a:r>
              <a:rPr lang="en-US" altLang="zh-CN" sz="1800" b="1" dirty="0">
                <a:latin typeface="楷体" pitchFamily="49" charset="-122"/>
                <a:ea typeface="楷体" pitchFamily="49" charset="-122"/>
              </a:rPr>
              <a:t>) </a:t>
            </a:r>
            <a:r>
              <a:rPr lang="zh-CN" altLang="en-US" sz="1800" b="1" dirty="0">
                <a:latin typeface="楷体" pitchFamily="49" charset="-122"/>
                <a:ea typeface="楷体" pitchFamily="49" charset="-122"/>
              </a:rPr>
              <a:t>因为主存储器需要数据线</a:t>
            </a:r>
            <a:r>
              <a:rPr lang="en-US" altLang="zh-CN" sz="1800" b="1" dirty="0">
                <a:latin typeface="楷体" pitchFamily="49" charset="-122"/>
                <a:ea typeface="楷体" pitchFamily="49" charset="-122"/>
              </a:rPr>
              <a:t>16</a:t>
            </a:r>
            <a:r>
              <a:rPr lang="zh-CN" altLang="en-US" sz="1800" b="1" dirty="0">
                <a:latin typeface="楷体" pitchFamily="49" charset="-122"/>
                <a:ea typeface="楷体" pitchFamily="49" charset="-122"/>
              </a:rPr>
              <a:t>位，所以</a:t>
            </a:r>
            <a:r>
              <a:rPr lang="en-US" altLang="zh-CN" sz="1800" b="1" dirty="0">
                <a:latin typeface="楷体" pitchFamily="49" charset="-122"/>
                <a:ea typeface="楷体" pitchFamily="49" charset="-122"/>
              </a:rPr>
              <a:t>CPU</a:t>
            </a:r>
            <a:r>
              <a:rPr lang="zh-CN" altLang="en-US" sz="1800" b="1" dirty="0">
                <a:latin typeface="楷体" pitchFamily="49" charset="-122"/>
                <a:ea typeface="楷体" pitchFamily="49" charset="-122"/>
              </a:rPr>
              <a:t>的数据寄存器最少应有</a:t>
            </a:r>
            <a:r>
              <a:rPr lang="en-US" altLang="zh-CN" sz="1800" b="1" dirty="0">
                <a:latin typeface="楷体" pitchFamily="49" charset="-122"/>
                <a:ea typeface="楷体" pitchFamily="49" charset="-122"/>
              </a:rPr>
              <a:t>16</a:t>
            </a:r>
            <a:r>
              <a:rPr lang="zh-CN" altLang="en-US" sz="1800" b="1" dirty="0">
                <a:latin typeface="楷体" pitchFamily="49" charset="-122"/>
                <a:ea typeface="楷体" pitchFamily="49" charset="-122"/>
              </a:rPr>
              <a:t>位</a:t>
            </a:r>
          </a:p>
          <a:p>
            <a:pPr>
              <a:lnSpc>
                <a:spcPct val="125000"/>
              </a:lnSpc>
              <a:spcBef>
                <a:spcPts val="600"/>
              </a:spcBef>
            </a:pPr>
            <a:r>
              <a:rPr lang="en-US" altLang="zh-CN" sz="1800" b="1" dirty="0">
                <a:latin typeface="楷体" pitchFamily="49" charset="-122"/>
                <a:ea typeface="楷体" pitchFamily="49" charset="-122"/>
              </a:rPr>
              <a:t>2) </a:t>
            </a:r>
            <a:r>
              <a:rPr lang="zh-CN" altLang="en-US" sz="1800" b="1" dirty="0">
                <a:latin typeface="楷体" pitchFamily="49" charset="-122"/>
                <a:ea typeface="楷体" pitchFamily="49" charset="-122"/>
              </a:rPr>
              <a:t>因为主存储器的容量为</a:t>
            </a:r>
            <a:r>
              <a:rPr lang="en-US" altLang="zh-CN" sz="1800" b="1" dirty="0">
                <a:latin typeface="楷体" pitchFamily="49" charset="-122"/>
                <a:ea typeface="楷体" pitchFamily="49" charset="-122"/>
              </a:rPr>
              <a:t>32K×16=64KB</a:t>
            </a:r>
            <a:r>
              <a:rPr lang="zh-CN" altLang="en-US" sz="1800" b="1" dirty="0">
                <a:latin typeface="楷体" pitchFamily="49" charset="-122"/>
                <a:ea typeface="楷体" pitchFamily="49" charset="-122"/>
              </a:rPr>
              <a:t>，按字节编址，需要地址线</a:t>
            </a:r>
            <a:r>
              <a:rPr lang="en-US" altLang="zh-CN" sz="1800" b="1" dirty="0">
                <a:latin typeface="楷体" pitchFamily="49" charset="-122"/>
                <a:ea typeface="楷体" pitchFamily="49" charset="-122"/>
              </a:rPr>
              <a:t>16</a:t>
            </a:r>
            <a:r>
              <a:rPr lang="zh-CN" altLang="en-US" sz="1800" b="1" dirty="0">
                <a:latin typeface="楷体" pitchFamily="49" charset="-122"/>
                <a:ea typeface="楷体" pitchFamily="49" charset="-122"/>
              </a:rPr>
              <a:t>位，所以，</a:t>
            </a:r>
            <a:r>
              <a:rPr lang="en-US" altLang="zh-CN" sz="1800" b="1" dirty="0">
                <a:latin typeface="楷体" pitchFamily="49" charset="-122"/>
                <a:ea typeface="楷体" pitchFamily="49" charset="-122"/>
              </a:rPr>
              <a:t>CPU</a:t>
            </a:r>
            <a:r>
              <a:rPr lang="zh-CN" altLang="en-US" sz="1800" b="1" dirty="0">
                <a:latin typeface="楷体" pitchFamily="49" charset="-122"/>
                <a:ea typeface="楷体" pitchFamily="49" charset="-122"/>
              </a:rPr>
              <a:t>的地址寄存器最少应有</a:t>
            </a:r>
            <a:r>
              <a:rPr lang="en-US" altLang="zh-CN" sz="1800" b="1" dirty="0">
                <a:latin typeface="楷体" pitchFamily="49" charset="-122"/>
                <a:ea typeface="楷体" pitchFamily="49" charset="-122"/>
              </a:rPr>
              <a:t>16</a:t>
            </a:r>
            <a:r>
              <a:rPr lang="zh-CN" altLang="en-US" sz="1800" b="1" dirty="0">
                <a:latin typeface="楷体" pitchFamily="49" charset="-122"/>
                <a:ea typeface="楷体" pitchFamily="49" charset="-122"/>
              </a:rPr>
              <a:t>位</a:t>
            </a:r>
          </a:p>
          <a:p>
            <a:pPr>
              <a:lnSpc>
                <a:spcPct val="125000"/>
              </a:lnSpc>
              <a:spcBef>
                <a:spcPts val="600"/>
              </a:spcBef>
            </a:pPr>
            <a:r>
              <a:rPr lang="en-US" altLang="zh-CN" sz="1800" b="1" dirty="0">
                <a:latin typeface="楷体" pitchFamily="49" charset="-122"/>
                <a:ea typeface="楷体" pitchFamily="49" charset="-122"/>
              </a:rPr>
              <a:t>3) </a:t>
            </a:r>
            <a:r>
              <a:rPr lang="zh-CN" altLang="en-US" sz="1800" b="1" dirty="0">
                <a:latin typeface="楷体" pitchFamily="49" charset="-122"/>
                <a:ea typeface="楷体" pitchFamily="49" charset="-122"/>
              </a:rPr>
              <a:t>主存储器共需要（</a:t>
            </a:r>
            <a:r>
              <a:rPr lang="en-US" altLang="zh-CN" sz="1800" b="1" dirty="0">
                <a:latin typeface="楷体" pitchFamily="49" charset="-122"/>
                <a:ea typeface="楷体" pitchFamily="49" charset="-122"/>
              </a:rPr>
              <a:t>32K×16</a:t>
            </a:r>
            <a:r>
              <a:rPr lang="zh-CN" altLang="en-US" sz="1800" b="1" dirty="0">
                <a:latin typeface="楷体" pitchFamily="49" charset="-122"/>
                <a:ea typeface="楷体" pitchFamily="49" charset="-122"/>
              </a:rPr>
              <a:t>位）</a:t>
            </a:r>
            <a:r>
              <a:rPr lang="en-US" altLang="zh-CN" sz="1800" b="1" dirty="0">
                <a:latin typeface="楷体" pitchFamily="49" charset="-122"/>
                <a:ea typeface="楷体" pitchFamily="49" charset="-122"/>
              </a:rPr>
              <a:t>÷</a:t>
            </a:r>
            <a:r>
              <a:rPr lang="zh-CN" altLang="en-US" sz="1800" b="1" dirty="0">
                <a:latin typeface="楷体" pitchFamily="49" charset="-122"/>
                <a:ea typeface="楷体" pitchFamily="49" charset="-122"/>
              </a:rPr>
              <a:t>（</a:t>
            </a:r>
            <a:r>
              <a:rPr lang="en-US" altLang="zh-CN" sz="1800" b="1" dirty="0">
                <a:latin typeface="楷体" pitchFamily="49" charset="-122"/>
                <a:ea typeface="楷体" pitchFamily="49" charset="-122"/>
              </a:rPr>
              <a:t>4K×4</a:t>
            </a:r>
            <a:r>
              <a:rPr lang="zh-CN" altLang="en-US" sz="1800" b="1" dirty="0">
                <a:latin typeface="楷体" pitchFamily="49" charset="-122"/>
                <a:ea typeface="楷体" pitchFamily="49" charset="-122"/>
              </a:rPr>
              <a:t>位）</a:t>
            </a:r>
            <a:r>
              <a:rPr lang="en-US" altLang="zh-CN" sz="1800" b="1" dirty="0">
                <a:latin typeface="楷体" pitchFamily="49" charset="-122"/>
                <a:ea typeface="楷体" pitchFamily="49" charset="-122"/>
              </a:rPr>
              <a:t>= 8×4 = 32</a:t>
            </a:r>
            <a:r>
              <a:rPr lang="zh-CN" altLang="en-US" sz="1800" b="1" dirty="0">
                <a:latin typeface="楷体" pitchFamily="49" charset="-122"/>
                <a:ea typeface="楷体" pitchFamily="49" charset="-122"/>
              </a:rPr>
              <a:t>片</a:t>
            </a:r>
            <a:r>
              <a:rPr lang="en-US" altLang="zh-CN" sz="1800" b="1" dirty="0">
                <a:latin typeface="楷体" pitchFamily="49" charset="-122"/>
                <a:ea typeface="楷体" pitchFamily="49" charset="-122"/>
              </a:rPr>
              <a:t>SRAM</a:t>
            </a:r>
            <a:r>
              <a:rPr lang="zh-CN" altLang="en-US" sz="1800" b="1" dirty="0">
                <a:latin typeface="楷体" pitchFamily="49" charset="-122"/>
                <a:ea typeface="楷体" pitchFamily="49" charset="-122"/>
              </a:rPr>
              <a:t>芯片</a:t>
            </a:r>
          </a:p>
          <a:p>
            <a:pPr>
              <a:lnSpc>
                <a:spcPct val="125000"/>
              </a:lnSpc>
              <a:spcBef>
                <a:spcPts val="600"/>
              </a:spcBef>
            </a:pPr>
            <a:r>
              <a:rPr lang="en-US" altLang="zh-CN" sz="1800" b="1" dirty="0">
                <a:latin typeface="楷体" pitchFamily="49" charset="-122"/>
                <a:ea typeface="楷体" pitchFamily="49" charset="-122"/>
              </a:rPr>
              <a:t>4) </a:t>
            </a:r>
            <a:r>
              <a:rPr lang="zh-CN" altLang="en-US" sz="1800" b="1" dirty="0">
                <a:latin typeface="楷体" pitchFamily="49" charset="-122"/>
                <a:ea typeface="楷体" pitchFamily="49" charset="-122"/>
              </a:rPr>
              <a:t>主存储器在字方</a:t>
            </a:r>
            <a:r>
              <a:rPr lang="zh-CN" altLang="en-US" sz="1800" b="1" dirty="0" smtClean="0">
                <a:latin typeface="楷体" pitchFamily="49" charset="-122"/>
                <a:ea typeface="楷体" pitchFamily="49" charset="-122"/>
              </a:rPr>
              <a:t>向扩</a:t>
            </a:r>
            <a:r>
              <a:rPr lang="zh-CN" altLang="en-US" sz="1800" b="1" dirty="0">
                <a:latin typeface="楷体" pitchFamily="49" charset="-122"/>
                <a:ea typeface="楷体" pitchFamily="49" charset="-122"/>
              </a:rPr>
              <a:t>展了</a:t>
            </a:r>
            <a:r>
              <a:rPr lang="en-US" altLang="zh-CN" sz="1800" b="1" dirty="0">
                <a:latin typeface="楷体" pitchFamily="49" charset="-122"/>
                <a:ea typeface="楷体" pitchFamily="49" charset="-122"/>
              </a:rPr>
              <a:t>32K ÷ 4K = 8</a:t>
            </a:r>
            <a:r>
              <a:rPr lang="zh-CN" altLang="en-US" sz="1800" b="1" dirty="0">
                <a:latin typeface="楷体" pitchFamily="49" charset="-122"/>
                <a:ea typeface="楷体" pitchFamily="49" charset="-122"/>
              </a:rPr>
              <a:t>倍，因而片选逻辑需要</a:t>
            </a:r>
            <a:r>
              <a:rPr lang="en-US" altLang="zh-CN" sz="1800" b="1" dirty="0">
                <a:latin typeface="楷体" pitchFamily="49" charset="-122"/>
                <a:ea typeface="楷体" pitchFamily="49" charset="-122"/>
              </a:rPr>
              <a:t>3</a:t>
            </a:r>
            <a:r>
              <a:rPr lang="zh-CN" altLang="en-US" sz="1800" b="1" dirty="0">
                <a:latin typeface="楷体" pitchFamily="49" charset="-122"/>
                <a:ea typeface="楷体" pitchFamily="49" charset="-122"/>
              </a:rPr>
              <a:t>位地址</a:t>
            </a:r>
          </a:p>
          <a:p>
            <a:pPr>
              <a:lnSpc>
                <a:spcPct val="125000"/>
              </a:lnSpc>
              <a:spcBef>
                <a:spcPts val="600"/>
              </a:spcBef>
            </a:pPr>
            <a:endParaRPr lang="zh-CN" altLang="en-US" sz="2000" b="1" dirty="0">
              <a:latin typeface="楷体" pitchFamily="49" charset="-122"/>
              <a:ea typeface="楷体" pitchFamily="49" charset="-122"/>
            </a:endParaRPr>
          </a:p>
          <a:p>
            <a:pPr>
              <a:lnSpc>
                <a:spcPct val="125000"/>
              </a:lnSpc>
              <a:spcBef>
                <a:spcPts val="600"/>
              </a:spcBef>
            </a:pPr>
            <a:endParaRPr lang="zh-CN" altLang="en-US" dirty="0" smtClean="0"/>
          </a:p>
        </p:txBody>
      </p:sp>
      <p:sp>
        <p:nvSpPr>
          <p:cNvPr id="25604" name="页脚占位符 3"/>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DF84AD10-C5B8-43C5-8448-DA80220D920E}" type="slidenum">
              <a:rPr kumimoji="0" lang="en-US" altLang="zh-CN" sz="1200" b="0" smtClean="0">
                <a:latin typeface="楷体_GB2312" pitchFamily="49" charset="-122"/>
              </a:rPr>
              <a:pPr eaLnBrk="1" hangingPunct="1"/>
              <a:t>19</a:t>
            </a:fld>
            <a:endParaRPr kumimoji="0" lang="en-US" altLang="zh-CN" sz="1200" b="0" smtClean="0">
              <a:latin typeface="楷体_GB2312" pitchFamily="49" charset="-122"/>
            </a:endParaRPr>
          </a:p>
        </p:txBody>
      </p:sp>
    </p:spTree>
    <p:extLst>
      <p:ext uri="{BB962C8B-B14F-4D97-AF65-F5344CB8AC3E}">
        <p14:creationId xmlns:p14="http://schemas.microsoft.com/office/powerpoint/2010/main" val="40561830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sz="3200" smtClean="0"/>
              <a:t>第一章 概论</a:t>
            </a:r>
          </a:p>
        </p:txBody>
      </p:sp>
      <p:sp>
        <p:nvSpPr>
          <p:cNvPr id="4099" name="内容占位符 2"/>
          <p:cNvSpPr>
            <a:spLocks noGrp="1"/>
          </p:cNvSpPr>
          <p:nvPr>
            <p:ph idx="1"/>
          </p:nvPr>
        </p:nvSpPr>
        <p:spPr/>
        <p:txBody>
          <a:bodyPr/>
          <a:lstStyle/>
          <a:p>
            <a:pPr>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计算机系统的层次结构</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按照</a:t>
            </a:r>
            <a:r>
              <a:rPr lang="zh-CN" altLang="en-US" sz="2000" b="1" dirty="0">
                <a:latin typeface="Times New Roman" pitchFamily="18" charset="0"/>
                <a:ea typeface="楷体" pitchFamily="49" charset="-122"/>
                <a:cs typeface="Times New Roman" pitchFamily="18" charset="0"/>
              </a:rPr>
              <a:t>计算机语言从低级到高级的次序可</a:t>
            </a:r>
            <a:r>
              <a:rPr lang="zh-CN" altLang="en-US" sz="2000" b="1" dirty="0" smtClean="0">
                <a:latin typeface="Times New Roman" pitchFamily="18" charset="0"/>
                <a:ea typeface="楷体" pitchFamily="49" charset="-122"/>
                <a:cs typeface="Times New Roman" pitchFamily="18" charset="0"/>
              </a:rPr>
              <a:t>分五</a:t>
            </a:r>
            <a:r>
              <a:rPr lang="zh-CN" altLang="en-US" sz="2000" b="1" dirty="0">
                <a:latin typeface="Times New Roman" pitchFamily="18" charset="0"/>
                <a:ea typeface="楷体" pitchFamily="49" charset="-122"/>
                <a:cs typeface="Times New Roman" pitchFamily="18" charset="0"/>
              </a:rPr>
              <a:t>个层次级别：</a:t>
            </a: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第</a:t>
            </a:r>
            <a:r>
              <a:rPr lang="en-US" altLang="zh-CN" sz="2000" b="1" dirty="0" smtClean="0">
                <a:latin typeface="Times New Roman" pitchFamily="18" charset="0"/>
                <a:ea typeface="楷体" pitchFamily="49" charset="-122"/>
                <a:cs typeface="Times New Roman" pitchFamily="18" charset="0"/>
              </a:rPr>
              <a:t>1</a:t>
            </a:r>
            <a:r>
              <a:rPr lang="zh-CN" altLang="en-US" sz="2000" b="1" dirty="0" smtClean="0">
                <a:latin typeface="Times New Roman" pitchFamily="18" charset="0"/>
                <a:ea typeface="楷体" pitchFamily="49" charset="-122"/>
                <a:cs typeface="Times New Roman" pitchFamily="18" charset="0"/>
              </a:rPr>
              <a:t>级</a:t>
            </a:r>
            <a:r>
              <a:rPr lang="zh-CN" altLang="en-US" sz="2000" b="1" dirty="0">
                <a:latin typeface="Times New Roman" pitchFamily="18" charset="0"/>
                <a:ea typeface="楷体" pitchFamily="49" charset="-122"/>
                <a:cs typeface="Times New Roman" pitchFamily="18" charset="0"/>
              </a:rPr>
              <a:t>：微程序机器级</a:t>
            </a:r>
            <a:r>
              <a:rPr lang="zh-CN" altLang="en-US" sz="2000" b="1" dirty="0" smtClean="0">
                <a:latin typeface="Times New Roman" pitchFamily="18" charset="0"/>
                <a:ea typeface="楷体" pitchFamily="49" charset="-122"/>
                <a:cs typeface="Times New Roman" pitchFamily="18" charset="0"/>
              </a:rPr>
              <a:t>，由</a:t>
            </a:r>
            <a:r>
              <a:rPr lang="zh-CN" altLang="en-US" sz="2000" b="1" dirty="0">
                <a:latin typeface="Times New Roman" pitchFamily="18" charset="0"/>
                <a:ea typeface="楷体" pitchFamily="49" charset="-122"/>
                <a:cs typeface="Times New Roman" pitchFamily="18" charset="0"/>
              </a:rPr>
              <a:t>机器硬件直接执行</a:t>
            </a:r>
            <a:r>
              <a:rPr lang="zh-CN" altLang="en-US" sz="2000" b="1" dirty="0" smtClean="0">
                <a:latin typeface="Times New Roman" pitchFamily="18" charset="0"/>
                <a:ea typeface="楷体" pitchFamily="49" charset="-122"/>
                <a:cs typeface="Times New Roman" pitchFamily="18" charset="0"/>
              </a:rPr>
              <a:t>微指令</a:t>
            </a:r>
            <a:endParaRPr lang="zh-CN" altLang="en-US" sz="2000" b="1" dirty="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第</a:t>
            </a:r>
            <a:r>
              <a:rPr lang="en-US" altLang="zh-CN" sz="2000" b="1" dirty="0" smtClean="0">
                <a:latin typeface="Times New Roman" pitchFamily="18" charset="0"/>
                <a:ea typeface="楷体" pitchFamily="49" charset="-122"/>
                <a:cs typeface="Times New Roman" pitchFamily="18" charset="0"/>
              </a:rPr>
              <a:t>2</a:t>
            </a:r>
            <a:r>
              <a:rPr lang="zh-CN" altLang="en-US" sz="2000" b="1" dirty="0" smtClean="0">
                <a:latin typeface="Times New Roman" pitchFamily="18" charset="0"/>
                <a:ea typeface="楷体" pitchFamily="49" charset="-122"/>
                <a:cs typeface="Times New Roman" pitchFamily="18" charset="0"/>
              </a:rPr>
              <a:t>级</a:t>
            </a:r>
            <a:r>
              <a:rPr lang="zh-CN" altLang="en-US" sz="2000" b="1" dirty="0">
                <a:latin typeface="Times New Roman" pitchFamily="18" charset="0"/>
                <a:ea typeface="楷体" pitchFamily="49" charset="-122"/>
                <a:cs typeface="Times New Roman" pitchFamily="18" charset="0"/>
              </a:rPr>
              <a:t>：传统机器级</a:t>
            </a:r>
            <a:r>
              <a:rPr lang="zh-CN" altLang="en-US" sz="2000" b="1" dirty="0" smtClean="0">
                <a:latin typeface="Times New Roman" pitchFamily="18" charset="0"/>
                <a:ea typeface="楷体" pitchFamily="49" charset="-122"/>
                <a:cs typeface="Times New Roman" pitchFamily="18" charset="0"/>
              </a:rPr>
              <a:t>，由</a:t>
            </a:r>
            <a:r>
              <a:rPr lang="zh-CN" altLang="en-US" sz="2000" b="1" dirty="0">
                <a:latin typeface="Times New Roman" pitchFamily="18" charset="0"/>
                <a:ea typeface="楷体" pitchFamily="49" charset="-122"/>
                <a:cs typeface="Times New Roman" pitchFamily="18" charset="0"/>
              </a:rPr>
              <a:t>微程序解释机器指令</a:t>
            </a:r>
            <a:r>
              <a:rPr lang="zh-CN" altLang="en-US" sz="2000" b="1" dirty="0" smtClean="0">
                <a:latin typeface="Times New Roman" pitchFamily="18" charset="0"/>
                <a:ea typeface="楷体" pitchFamily="49" charset="-122"/>
                <a:cs typeface="Times New Roman" pitchFamily="18" charset="0"/>
              </a:rPr>
              <a:t>系统</a:t>
            </a:r>
            <a:endParaRPr lang="zh-CN" altLang="en-US" sz="2000" b="1" dirty="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第</a:t>
            </a:r>
            <a:r>
              <a:rPr lang="en-US" altLang="zh-CN" sz="2000" b="1" dirty="0" smtClean="0">
                <a:latin typeface="Times New Roman" pitchFamily="18" charset="0"/>
                <a:ea typeface="楷体" pitchFamily="49" charset="-122"/>
                <a:cs typeface="Times New Roman" pitchFamily="18" charset="0"/>
              </a:rPr>
              <a:t>3</a:t>
            </a:r>
            <a:r>
              <a:rPr lang="zh-CN" altLang="en-US" sz="2000" b="1" dirty="0" smtClean="0">
                <a:latin typeface="Times New Roman" pitchFamily="18" charset="0"/>
                <a:ea typeface="楷体" pitchFamily="49" charset="-122"/>
                <a:cs typeface="Times New Roman" pitchFamily="18" charset="0"/>
              </a:rPr>
              <a:t>级</a:t>
            </a:r>
            <a:r>
              <a:rPr lang="zh-CN" altLang="en-US" sz="2000" b="1" dirty="0">
                <a:latin typeface="Times New Roman" pitchFamily="18" charset="0"/>
                <a:ea typeface="楷体" pitchFamily="49" charset="-122"/>
                <a:cs typeface="Times New Roman" pitchFamily="18" charset="0"/>
              </a:rPr>
              <a:t>：操作系统级</a:t>
            </a:r>
            <a:r>
              <a:rPr lang="zh-CN" altLang="en-US" sz="2000" b="1" dirty="0" smtClean="0">
                <a:latin typeface="Times New Roman" pitchFamily="18" charset="0"/>
                <a:ea typeface="楷体" pitchFamily="49" charset="-122"/>
                <a:cs typeface="Times New Roman" pitchFamily="18" charset="0"/>
              </a:rPr>
              <a:t>，由</a:t>
            </a:r>
            <a:r>
              <a:rPr lang="zh-CN" altLang="en-US" sz="2000" b="1" dirty="0">
                <a:latin typeface="Times New Roman" pitchFamily="18" charset="0"/>
                <a:ea typeface="楷体" pitchFamily="49" charset="-122"/>
                <a:cs typeface="Times New Roman" pitchFamily="18" charset="0"/>
              </a:rPr>
              <a:t>操作系统程序实现，统一管理和调度计算机系统中的软硬件资源，支撑其他系统软件和应用软件。</a:t>
            </a: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第</a:t>
            </a:r>
            <a:r>
              <a:rPr lang="en-US" altLang="zh-CN" sz="2000" b="1" dirty="0" smtClean="0">
                <a:latin typeface="Times New Roman" pitchFamily="18" charset="0"/>
                <a:ea typeface="楷体" pitchFamily="49" charset="-122"/>
                <a:cs typeface="Times New Roman" pitchFamily="18" charset="0"/>
              </a:rPr>
              <a:t>4</a:t>
            </a:r>
            <a:r>
              <a:rPr lang="zh-CN" altLang="en-US" sz="2000" b="1" dirty="0" smtClean="0">
                <a:latin typeface="Times New Roman" pitchFamily="18" charset="0"/>
                <a:ea typeface="楷体" pitchFamily="49" charset="-122"/>
                <a:cs typeface="Times New Roman" pitchFamily="18" charset="0"/>
              </a:rPr>
              <a:t>级</a:t>
            </a:r>
            <a:r>
              <a:rPr lang="zh-CN" altLang="en-US" sz="2000" b="1" dirty="0">
                <a:latin typeface="Times New Roman" pitchFamily="18" charset="0"/>
                <a:ea typeface="楷体" pitchFamily="49" charset="-122"/>
                <a:cs typeface="Times New Roman" pitchFamily="18" charset="0"/>
              </a:rPr>
              <a:t>：汇编语言机器级</a:t>
            </a:r>
            <a:r>
              <a:rPr lang="zh-CN" altLang="en-US" sz="2000" b="1" dirty="0" smtClean="0">
                <a:latin typeface="Times New Roman" pitchFamily="18" charset="0"/>
                <a:ea typeface="楷体" pitchFamily="49" charset="-122"/>
                <a:cs typeface="Times New Roman" pitchFamily="18" charset="0"/>
              </a:rPr>
              <a:t>，由</a:t>
            </a:r>
            <a:r>
              <a:rPr lang="zh-CN" altLang="en-US" sz="2000" b="1" dirty="0">
                <a:latin typeface="Times New Roman" pitchFamily="18" charset="0"/>
                <a:ea typeface="楷体" pitchFamily="49" charset="-122"/>
                <a:cs typeface="Times New Roman" pitchFamily="18" charset="0"/>
              </a:rPr>
              <a:t>汇编程序支持和</a:t>
            </a:r>
            <a:r>
              <a:rPr lang="zh-CN" altLang="en-US" sz="2000" b="1" dirty="0" smtClean="0">
                <a:latin typeface="Times New Roman" pitchFamily="18" charset="0"/>
                <a:ea typeface="楷体" pitchFamily="49" charset="-122"/>
                <a:cs typeface="Times New Roman" pitchFamily="18" charset="0"/>
              </a:rPr>
              <a:t>执行</a:t>
            </a:r>
            <a:endParaRPr lang="zh-CN" altLang="en-US" sz="2000" b="1" dirty="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第</a:t>
            </a:r>
            <a:r>
              <a:rPr lang="en-US" altLang="zh-CN" sz="2000" b="1" dirty="0" smtClean="0">
                <a:latin typeface="Times New Roman" pitchFamily="18" charset="0"/>
                <a:ea typeface="楷体" pitchFamily="49" charset="-122"/>
                <a:cs typeface="Times New Roman" pitchFamily="18" charset="0"/>
              </a:rPr>
              <a:t>5</a:t>
            </a:r>
            <a:r>
              <a:rPr lang="zh-CN" altLang="en-US" sz="2000" b="1" dirty="0" smtClean="0">
                <a:latin typeface="Times New Roman" pitchFamily="18" charset="0"/>
                <a:ea typeface="楷体" pitchFamily="49" charset="-122"/>
                <a:cs typeface="Times New Roman" pitchFamily="18" charset="0"/>
              </a:rPr>
              <a:t>级</a:t>
            </a:r>
            <a:r>
              <a:rPr lang="zh-CN" altLang="en-US" sz="2000" b="1" dirty="0">
                <a:latin typeface="Times New Roman" pitchFamily="18" charset="0"/>
                <a:ea typeface="楷体" pitchFamily="49" charset="-122"/>
                <a:cs typeface="Times New Roman" pitchFamily="18" charset="0"/>
              </a:rPr>
              <a:t>：高级语言机器级</a:t>
            </a:r>
            <a:r>
              <a:rPr lang="zh-CN" altLang="en-US" sz="2000" b="1" dirty="0" smtClean="0">
                <a:latin typeface="Times New Roman" pitchFamily="18" charset="0"/>
                <a:ea typeface="楷体" pitchFamily="49" charset="-122"/>
                <a:cs typeface="Times New Roman" pitchFamily="18" charset="0"/>
              </a:rPr>
              <a:t>，由高级语言</a:t>
            </a:r>
            <a:r>
              <a:rPr lang="zh-CN" altLang="en-US" sz="2000" b="1" dirty="0">
                <a:latin typeface="Times New Roman" pitchFamily="18" charset="0"/>
                <a:ea typeface="楷体" pitchFamily="49" charset="-122"/>
                <a:cs typeface="Times New Roman" pitchFamily="18" charset="0"/>
              </a:rPr>
              <a:t>编译程序支持和执行。</a:t>
            </a:r>
          </a:p>
          <a:p>
            <a:pPr lvl="1">
              <a:lnSpc>
                <a:spcPct val="125000"/>
              </a:lnSpc>
              <a:spcBef>
                <a:spcPts val="600"/>
              </a:spcBef>
            </a:pPr>
            <a:r>
              <a:rPr lang="zh-CN" altLang="en-US" sz="2000" b="1" dirty="0">
                <a:latin typeface="Times New Roman" pitchFamily="18" charset="0"/>
                <a:ea typeface="楷体" pitchFamily="49" charset="-122"/>
                <a:cs typeface="Times New Roman" pitchFamily="18" charset="0"/>
              </a:rPr>
              <a:t>计算机系统各个层次之间关系紧密，上层是下层功能的扩展，下层是上层的</a:t>
            </a:r>
            <a:r>
              <a:rPr lang="zh-CN" altLang="en-US" sz="2000" b="1" dirty="0" smtClean="0">
                <a:latin typeface="Times New Roman" pitchFamily="18" charset="0"/>
                <a:ea typeface="楷体" pitchFamily="49" charset="-122"/>
                <a:cs typeface="Times New Roman" pitchFamily="18" charset="0"/>
              </a:rPr>
              <a:t>基础。</a:t>
            </a:r>
            <a:endParaRPr lang="zh-CN" altLang="en-US" sz="1600" b="1" dirty="0" smtClean="0">
              <a:latin typeface="Times New Roman" pitchFamily="18" charset="0"/>
              <a:ea typeface="楷体" pitchFamily="49" charset="-122"/>
              <a:cs typeface="Times New Roman" pitchFamily="18" charset="0"/>
            </a:endParaRPr>
          </a:p>
        </p:txBody>
      </p:sp>
      <p:sp>
        <p:nvSpPr>
          <p:cNvPr id="4100" name="页脚占位符 3"/>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CEADCABA-C1A1-46BA-A25C-8CB6B5E72753}" type="slidenum">
              <a:rPr kumimoji="0" lang="en-US" altLang="zh-CN" sz="1200" b="0" smtClean="0">
                <a:latin typeface="楷体_GB2312" pitchFamily="49" charset="-122"/>
              </a:rPr>
              <a:pPr eaLnBrk="1" hangingPunct="1"/>
              <a:t>2</a:t>
            </a:fld>
            <a:endParaRPr kumimoji="0" lang="en-US" altLang="zh-CN" sz="1200" b="0" smtClean="0">
              <a:latin typeface="楷体_GB2312" pitchFamily="49" charset="-122"/>
            </a:endParaRPr>
          </a:p>
        </p:txBody>
      </p:sp>
    </p:spTree>
    <p:extLst>
      <p:ext uri="{BB962C8B-B14F-4D97-AF65-F5344CB8AC3E}">
        <p14:creationId xmlns:p14="http://schemas.microsoft.com/office/powerpoint/2010/main" val="21247565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F71D0287-E882-44A5-96FE-2C66F7EE0D94}" type="slidenum">
              <a:rPr lang="en-US" altLang="zh-CN" sz="1200" smtClean="0">
                <a:latin typeface="楷体_GB2312" pitchFamily="49" charset="-122"/>
                <a:ea typeface="楷体_GB2312" pitchFamily="49" charset="-122"/>
              </a:rPr>
              <a:pPr eaLnBrk="1" hangingPunct="1">
                <a:spcBef>
                  <a:spcPct val="0"/>
                </a:spcBef>
                <a:buClrTx/>
                <a:buFontTx/>
                <a:buNone/>
              </a:pPr>
              <a:t>20</a:t>
            </a:fld>
            <a:endParaRPr lang="en-US" altLang="zh-CN" sz="1200" smtClean="0">
              <a:latin typeface="楷体_GB2312" pitchFamily="49" charset="-122"/>
              <a:ea typeface="楷体_GB2312" pitchFamily="49" charset="-122"/>
            </a:endParaRPr>
          </a:p>
        </p:txBody>
      </p:sp>
      <p:sp>
        <p:nvSpPr>
          <p:cNvPr id="30723" name="Rectangle 2"/>
          <p:cNvSpPr>
            <a:spLocks noGrp="1" noChangeArrowheads="1"/>
          </p:cNvSpPr>
          <p:nvPr>
            <p:ph type="title"/>
          </p:nvPr>
        </p:nvSpPr>
        <p:spPr/>
        <p:txBody>
          <a:bodyPr/>
          <a:lstStyle/>
          <a:p>
            <a:pPr eaLnBrk="1" hangingPunct="1"/>
            <a:r>
              <a:rPr lang="zh-CN" altLang="en-US" sz="3200" smtClean="0"/>
              <a:t>第四章 存储器</a:t>
            </a:r>
          </a:p>
        </p:txBody>
      </p:sp>
      <p:sp>
        <p:nvSpPr>
          <p:cNvPr id="30724" name="Rectangle 3"/>
          <p:cNvSpPr>
            <a:spLocks noGrp="1" noChangeArrowheads="1"/>
          </p:cNvSpPr>
          <p:nvPr>
            <p:ph type="body" idx="1"/>
          </p:nvPr>
        </p:nvSpPr>
        <p:spPr/>
        <p:txBody>
          <a:bodyPr/>
          <a:lstStyle/>
          <a:p>
            <a:pPr eaLnBrk="1" hangingPunct="1">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Cache</a:t>
            </a:r>
            <a:r>
              <a:rPr lang="zh-CN" altLang="en-US" sz="2000" b="1" dirty="0" smtClean="0">
                <a:latin typeface="Times New Roman" pitchFamily="18" charset="0"/>
                <a:ea typeface="楷体" pitchFamily="49" charset="-122"/>
                <a:cs typeface="Times New Roman" pitchFamily="18" charset="0"/>
              </a:rPr>
              <a:t>和主存地址映射方式：</a:t>
            </a:r>
            <a:r>
              <a:rPr lang="zh-CN" altLang="en-US" sz="2000" dirty="0" smtClean="0">
                <a:latin typeface="Times New Roman" pitchFamily="18" charset="0"/>
                <a:cs typeface="Times New Roman" pitchFamily="18" charset="0"/>
              </a:rPr>
              <a:t> </a:t>
            </a:r>
            <a:endParaRPr lang="zh-CN" altLang="en-US" sz="2000" b="1" dirty="0" smtClean="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直接映射：</a:t>
            </a:r>
            <a:r>
              <a:rPr lang="en-US" altLang="zh-CN" sz="2000" b="1" dirty="0">
                <a:latin typeface="Times New Roman" pitchFamily="18" charset="0"/>
                <a:ea typeface="楷体" pitchFamily="49" charset="-122"/>
                <a:cs typeface="Times New Roman" pitchFamily="18" charset="0"/>
              </a:rPr>
              <a:t>Cache</a:t>
            </a:r>
            <a:r>
              <a:rPr lang="zh-CN" altLang="en-US" sz="2000" b="1" dirty="0" smtClean="0">
                <a:latin typeface="Times New Roman" pitchFamily="18" charset="0"/>
                <a:ea typeface="楷体" pitchFamily="49" charset="-122"/>
                <a:cs typeface="Times New Roman" pitchFamily="18" charset="0"/>
              </a:rPr>
              <a:t>的一种地址映象方式，一个主存块只能映象到</a:t>
            </a:r>
            <a:r>
              <a:rPr lang="en-US" altLang="zh-CN" sz="2000" b="1" dirty="0">
                <a:latin typeface="Times New Roman" pitchFamily="18" charset="0"/>
                <a:ea typeface="楷体" pitchFamily="49" charset="-122"/>
                <a:cs typeface="Times New Roman" pitchFamily="18" charset="0"/>
              </a:rPr>
              <a:t>Cache</a:t>
            </a:r>
            <a:r>
              <a:rPr lang="zh-CN" altLang="en-US" sz="2000" b="1" dirty="0" smtClean="0">
                <a:latin typeface="Times New Roman" pitchFamily="18" charset="0"/>
                <a:ea typeface="楷体" pitchFamily="49" charset="-122"/>
                <a:cs typeface="Times New Roman" pitchFamily="18" charset="0"/>
              </a:rPr>
              <a:t>中的唯一的一个指定块</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全相联映射：</a:t>
            </a:r>
            <a:r>
              <a:rPr lang="en-US" altLang="zh-CN" sz="2000" b="1" dirty="0">
                <a:latin typeface="Times New Roman" pitchFamily="18" charset="0"/>
                <a:ea typeface="楷体" pitchFamily="49" charset="-122"/>
                <a:cs typeface="Times New Roman" pitchFamily="18" charset="0"/>
              </a:rPr>
              <a:t>Cache</a:t>
            </a:r>
            <a:r>
              <a:rPr lang="zh-CN" altLang="en-US" sz="2000" b="1" dirty="0" smtClean="0">
                <a:latin typeface="Times New Roman" pitchFamily="18" charset="0"/>
                <a:ea typeface="楷体" pitchFamily="49" charset="-122"/>
                <a:cs typeface="Times New Roman" pitchFamily="18" charset="0"/>
              </a:rPr>
              <a:t>的一种地址映象方式，每个主存块都可映象到任何</a:t>
            </a:r>
            <a:r>
              <a:rPr lang="en-US" altLang="zh-CN" sz="2000" b="1" dirty="0">
                <a:latin typeface="Times New Roman" pitchFamily="18" charset="0"/>
                <a:ea typeface="楷体" pitchFamily="49" charset="-122"/>
                <a:cs typeface="Times New Roman" pitchFamily="18" charset="0"/>
              </a:rPr>
              <a:t>Cache</a:t>
            </a:r>
            <a:r>
              <a:rPr lang="zh-CN" altLang="en-US" sz="2000" b="1" dirty="0" smtClean="0">
                <a:latin typeface="Times New Roman" pitchFamily="18" charset="0"/>
                <a:ea typeface="楷体" pitchFamily="49" charset="-122"/>
                <a:cs typeface="Times New Roman" pitchFamily="18" charset="0"/>
              </a:rPr>
              <a:t>块</a:t>
            </a:r>
          </a:p>
          <a:p>
            <a:pPr lvl="1"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组相联映射：</a:t>
            </a:r>
            <a:r>
              <a:rPr lang="en-US" altLang="zh-CN" sz="2000" b="1" dirty="0">
                <a:latin typeface="Times New Roman" pitchFamily="18" charset="0"/>
                <a:ea typeface="楷体" pitchFamily="49" charset="-122"/>
                <a:cs typeface="Times New Roman" pitchFamily="18" charset="0"/>
              </a:rPr>
              <a:t>Cache</a:t>
            </a:r>
            <a:r>
              <a:rPr lang="zh-CN" altLang="en-US" sz="2000" b="1" dirty="0" smtClean="0">
                <a:latin typeface="Times New Roman" pitchFamily="18" charset="0"/>
                <a:ea typeface="楷体" pitchFamily="49" charset="-122"/>
                <a:cs typeface="Times New Roman" pitchFamily="18" charset="0"/>
              </a:rPr>
              <a:t>的一种地址映象方式，将存储空间分成若干组，各组之间是直接映象，而组内各块之间则是全相联映象</a:t>
            </a:r>
            <a:endParaRPr lang="en-US" altLang="zh-CN" sz="2000" b="1" dirty="0" smtClean="0">
              <a:latin typeface="Times New Roman" pitchFamily="18" charset="0"/>
              <a:ea typeface="楷体" pitchFamily="49" charset="-122"/>
              <a:cs typeface="Times New Roman" pitchFamily="18" charset="0"/>
            </a:endParaRPr>
          </a:p>
          <a:p>
            <a:pPr eaLnBrk="1" hangingPunct="1">
              <a:lnSpc>
                <a:spcPct val="125000"/>
              </a:lnSpc>
              <a:spcBef>
                <a:spcPts val="600"/>
              </a:spcBef>
            </a:pPr>
            <a:r>
              <a:rPr lang="zh-CN" altLang="en-US" sz="2000" b="1" dirty="0">
                <a:latin typeface="Times New Roman" pitchFamily="18" charset="0"/>
                <a:ea typeface="楷体" pitchFamily="49" charset="-122"/>
                <a:cs typeface="Times New Roman" pitchFamily="18" charset="0"/>
              </a:rPr>
              <a:t>写回法：是在</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执行写操作时，信息只写入</a:t>
            </a:r>
            <a:r>
              <a:rPr lang="en-US" altLang="zh-CN" sz="2000" b="1" dirty="0">
                <a:latin typeface="Times New Roman" pitchFamily="18" charset="0"/>
                <a:ea typeface="楷体" pitchFamily="49" charset="-122"/>
                <a:cs typeface="Times New Roman" pitchFamily="18" charset="0"/>
              </a:rPr>
              <a:t>Cache</a:t>
            </a:r>
            <a:r>
              <a:rPr lang="zh-CN" altLang="en-US" sz="2000" b="1" dirty="0">
                <a:latin typeface="Times New Roman" pitchFamily="18" charset="0"/>
                <a:ea typeface="楷体" pitchFamily="49" charset="-122"/>
                <a:cs typeface="Times New Roman" pitchFamily="18" charset="0"/>
              </a:rPr>
              <a:t>，仅当需要被替换时，才将以被写入过的</a:t>
            </a:r>
            <a:r>
              <a:rPr lang="en-US" altLang="zh-CN" sz="2000" b="1" dirty="0">
                <a:latin typeface="Times New Roman" pitchFamily="18" charset="0"/>
                <a:ea typeface="楷体" pitchFamily="49" charset="-122"/>
                <a:cs typeface="Times New Roman" pitchFamily="18" charset="0"/>
              </a:rPr>
              <a:t>Cache</a:t>
            </a:r>
            <a:r>
              <a:rPr lang="zh-CN" altLang="en-US" sz="2000" b="1" dirty="0">
                <a:latin typeface="Times New Roman" pitchFamily="18" charset="0"/>
                <a:ea typeface="楷体" pitchFamily="49" charset="-122"/>
                <a:cs typeface="Times New Roman" pitchFamily="18" charset="0"/>
              </a:rPr>
              <a:t>块先送回主存，然后再调入新块</a:t>
            </a:r>
          </a:p>
          <a:p>
            <a:pPr eaLnBrk="1" hangingPunct="1">
              <a:lnSpc>
                <a:spcPct val="125000"/>
              </a:lnSpc>
              <a:spcBef>
                <a:spcPts val="600"/>
              </a:spcBef>
            </a:pPr>
            <a:r>
              <a:rPr lang="zh-CN" altLang="en-US" sz="2000" b="1" dirty="0">
                <a:latin typeface="Times New Roman" pitchFamily="18" charset="0"/>
                <a:ea typeface="楷体" pitchFamily="49" charset="-122"/>
                <a:cs typeface="Times New Roman" pitchFamily="18" charset="0"/>
              </a:rPr>
              <a:t>写直达：利用</a:t>
            </a:r>
            <a:r>
              <a:rPr lang="en-US" altLang="zh-CN" sz="2000" b="1" dirty="0">
                <a:latin typeface="Times New Roman" pitchFamily="18" charset="0"/>
                <a:ea typeface="楷体" pitchFamily="49" charset="-122"/>
                <a:cs typeface="Times New Roman" pitchFamily="18" charset="0"/>
              </a:rPr>
              <a:t>Cache—</a:t>
            </a:r>
            <a:r>
              <a:rPr lang="zh-CN" altLang="en-US" sz="2000" b="1" dirty="0">
                <a:latin typeface="Times New Roman" pitchFamily="18" charset="0"/>
                <a:ea typeface="楷体" pitchFamily="49" charset="-122"/>
                <a:cs typeface="Times New Roman" pitchFamily="18" charset="0"/>
              </a:rPr>
              <a:t>主存存储层次在处理机和主存之间的直接通路，每当处理机写入</a:t>
            </a:r>
            <a:r>
              <a:rPr lang="en-US" altLang="zh-CN" sz="2000" b="1" dirty="0">
                <a:latin typeface="Times New Roman" pitchFamily="18" charset="0"/>
                <a:ea typeface="楷体" pitchFamily="49" charset="-122"/>
                <a:cs typeface="Times New Roman" pitchFamily="18" charset="0"/>
              </a:rPr>
              <a:t>Cache</a:t>
            </a:r>
            <a:r>
              <a:rPr lang="zh-CN" altLang="en-US" sz="2000" b="1" dirty="0">
                <a:latin typeface="Times New Roman" pitchFamily="18" charset="0"/>
                <a:ea typeface="楷体" pitchFamily="49" charset="-122"/>
                <a:cs typeface="Times New Roman" pitchFamily="18" charset="0"/>
              </a:rPr>
              <a:t>的同时，也通过此通路直接写入主存</a:t>
            </a:r>
          </a:p>
          <a:p>
            <a:pPr lvl="1" eaLnBrk="1" hangingPunct="1">
              <a:lnSpc>
                <a:spcPct val="125000"/>
              </a:lnSpc>
              <a:spcBef>
                <a:spcPts val="0"/>
              </a:spcBef>
            </a:pPr>
            <a:endParaRPr lang="zh-CN" altLang="en-US" sz="2000" b="1" dirty="0" smtClean="0">
              <a:latin typeface="楷体" pitchFamily="49" charset="-122"/>
              <a:ea typeface="楷体" pitchFamily="49" charset="-122"/>
            </a:endParaRPr>
          </a:p>
        </p:txBody>
      </p:sp>
    </p:spTree>
    <p:extLst>
      <p:ext uri="{BB962C8B-B14F-4D97-AF65-F5344CB8AC3E}">
        <p14:creationId xmlns:p14="http://schemas.microsoft.com/office/powerpoint/2010/main" val="30052446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smtClean="0"/>
              <a:t>第五章 输入输出系统</a:t>
            </a:r>
            <a:endParaRPr lang="zh-CN" altLang="en-US" sz="3200"/>
          </a:p>
        </p:txBody>
      </p:sp>
      <p:sp>
        <p:nvSpPr>
          <p:cNvPr id="3" name="内容占位符 2"/>
          <p:cNvSpPr>
            <a:spLocks noGrp="1"/>
          </p:cNvSpPr>
          <p:nvPr>
            <p:ph idx="1"/>
          </p:nvPr>
        </p:nvSpPr>
        <p:spPr/>
        <p:txBody>
          <a:bodyPr/>
          <a:lstStyle/>
          <a:p>
            <a:pPr>
              <a:lnSpc>
                <a:spcPct val="125000"/>
              </a:lnSpc>
              <a:spcBef>
                <a:spcPts val="600"/>
              </a:spcBef>
            </a:pP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接口的</a:t>
            </a:r>
            <a:r>
              <a:rPr lang="zh-CN" altLang="en-US" sz="2000" b="1" dirty="0" smtClean="0">
                <a:latin typeface="Times New Roman" pitchFamily="18" charset="0"/>
                <a:ea typeface="楷体" pitchFamily="49" charset="-122"/>
                <a:cs typeface="Times New Roman" pitchFamily="18" charset="0"/>
              </a:rPr>
              <a:t>功能</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选址功能</a:t>
            </a:r>
            <a:r>
              <a:rPr lang="en-US" altLang="zh-CN" sz="2000" b="1" dirty="0" smtClean="0">
                <a:latin typeface="Times New Roman" pitchFamily="18" charset="0"/>
                <a:ea typeface="楷体" pitchFamily="49" charset="-122"/>
                <a:cs typeface="Times New Roman" pitchFamily="18" charset="0"/>
              </a:rPr>
              <a:t>,</a:t>
            </a:r>
            <a:r>
              <a:rPr lang="zh-CN" altLang="en-US" sz="2000" b="1" dirty="0" smtClean="0">
                <a:latin typeface="Times New Roman" pitchFamily="18" charset="0"/>
                <a:ea typeface="楷体" pitchFamily="49" charset="-122"/>
                <a:cs typeface="Times New Roman" pitchFamily="18" charset="0"/>
              </a:rPr>
              <a:t>实现设备的选择</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实现</a:t>
            </a:r>
            <a:r>
              <a:rPr lang="zh-CN" altLang="en-US" sz="2000" b="1" dirty="0">
                <a:latin typeface="Times New Roman" pitchFamily="18" charset="0"/>
                <a:ea typeface="楷体" pitchFamily="49" charset="-122"/>
                <a:cs typeface="Times New Roman" pitchFamily="18" charset="0"/>
              </a:rPr>
              <a:t>数据</a:t>
            </a:r>
            <a:r>
              <a:rPr lang="zh-CN" altLang="en-US" sz="2000" b="1" dirty="0" smtClean="0">
                <a:latin typeface="Times New Roman" pitchFamily="18" charset="0"/>
                <a:ea typeface="楷体" pitchFamily="49" charset="-122"/>
                <a:cs typeface="Times New Roman" pitchFamily="18" charset="0"/>
              </a:rPr>
              <a:t>缓冲</a:t>
            </a:r>
            <a:r>
              <a:rPr lang="zh-CN" altLang="en-US" sz="2000" b="1" dirty="0">
                <a:latin typeface="Times New Roman" pitchFamily="18" charset="0"/>
                <a:ea typeface="楷体" pitchFamily="49" charset="-122"/>
                <a:cs typeface="Times New Roman" pitchFamily="18" charset="0"/>
              </a:rPr>
              <a:t>达到速度匹配</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实现数据</a:t>
            </a:r>
            <a:r>
              <a:rPr lang="zh-CN" altLang="en-US" sz="2000" b="1" dirty="0">
                <a:latin typeface="Times New Roman" pitchFamily="18" charset="0"/>
                <a:ea typeface="楷体" pitchFamily="49" charset="-122"/>
                <a:cs typeface="Times New Roman" pitchFamily="18" charset="0"/>
              </a:rPr>
              <a:t>串并</a:t>
            </a:r>
            <a:r>
              <a:rPr lang="zh-CN" altLang="en-US" sz="2000" b="1" dirty="0" smtClean="0">
                <a:latin typeface="Times New Roman" pitchFamily="18" charset="0"/>
                <a:ea typeface="楷体" pitchFamily="49" charset="-122"/>
                <a:cs typeface="Times New Roman" pitchFamily="18" charset="0"/>
              </a:rPr>
              <a:t>格式</a:t>
            </a:r>
            <a:r>
              <a:rPr lang="zh-CN" altLang="en-US" sz="2000" b="1" dirty="0">
                <a:latin typeface="Times New Roman" pitchFamily="18" charset="0"/>
                <a:ea typeface="楷体" pitchFamily="49" charset="-122"/>
                <a:cs typeface="Times New Roman" pitchFamily="18" charset="0"/>
              </a:rPr>
              <a:t>的</a:t>
            </a:r>
            <a:r>
              <a:rPr lang="zh-CN" altLang="en-US" sz="2000" b="1" dirty="0" smtClean="0">
                <a:latin typeface="Times New Roman" pitchFamily="18" charset="0"/>
                <a:ea typeface="楷体" pitchFamily="49" charset="-122"/>
                <a:cs typeface="Times New Roman" pitchFamily="18" charset="0"/>
              </a:rPr>
              <a:t>转换</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实现</a:t>
            </a:r>
            <a:r>
              <a:rPr lang="zh-CN" altLang="en-US" sz="2000" b="1" dirty="0">
                <a:latin typeface="Times New Roman" pitchFamily="18" charset="0"/>
                <a:ea typeface="楷体" pitchFamily="49" charset="-122"/>
                <a:cs typeface="Times New Roman" pitchFamily="18" charset="0"/>
              </a:rPr>
              <a:t>电平</a:t>
            </a:r>
            <a:r>
              <a:rPr lang="zh-CN" altLang="en-US" sz="2000" b="1" dirty="0" smtClean="0">
                <a:latin typeface="Times New Roman" pitchFamily="18" charset="0"/>
                <a:ea typeface="楷体" pitchFamily="49" charset="-122"/>
                <a:cs typeface="Times New Roman" pitchFamily="18" charset="0"/>
              </a:rPr>
              <a:t>信号</a:t>
            </a:r>
            <a:r>
              <a:rPr lang="zh-CN" altLang="en-US" sz="2000" b="1" dirty="0">
                <a:latin typeface="Times New Roman" pitchFamily="18" charset="0"/>
                <a:ea typeface="楷体" pitchFamily="49" charset="-122"/>
                <a:cs typeface="Times New Roman" pitchFamily="18" charset="0"/>
              </a:rPr>
              <a:t>的</a:t>
            </a:r>
            <a:r>
              <a:rPr lang="zh-CN" altLang="en-US" sz="2000" b="1" dirty="0" smtClean="0">
                <a:latin typeface="Times New Roman" pitchFamily="18" charset="0"/>
                <a:ea typeface="楷体" pitchFamily="49" charset="-122"/>
                <a:cs typeface="Times New Roman" pitchFamily="18" charset="0"/>
              </a:rPr>
              <a:t>转换</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执行</a:t>
            </a:r>
            <a:r>
              <a:rPr lang="en-US" altLang="zh-CN" sz="2000" b="1" dirty="0" smtClean="0">
                <a:latin typeface="Times New Roman" pitchFamily="18" charset="0"/>
                <a:ea typeface="楷体" pitchFamily="49" charset="-122"/>
                <a:cs typeface="Times New Roman" pitchFamily="18" charset="0"/>
              </a:rPr>
              <a:t>CPU</a:t>
            </a:r>
            <a:r>
              <a:rPr lang="zh-CN" altLang="en-US" sz="2000" b="1" dirty="0" smtClean="0">
                <a:latin typeface="Times New Roman" pitchFamily="18" charset="0"/>
                <a:ea typeface="楷体" pitchFamily="49" charset="-122"/>
                <a:cs typeface="Times New Roman" pitchFamily="18" charset="0"/>
              </a:rPr>
              <a:t>的控制命令</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返回外设的状态</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中断</a:t>
            </a:r>
            <a:r>
              <a:rPr lang="zh-CN" altLang="en-US" sz="2000" b="1" dirty="0">
                <a:latin typeface="Times New Roman" pitchFamily="18" charset="0"/>
                <a:ea typeface="楷体" pitchFamily="49" charset="-122"/>
                <a:cs typeface="Times New Roman" pitchFamily="18" charset="0"/>
              </a:rPr>
              <a:t>管理功能</a:t>
            </a:r>
          </a:p>
          <a:p>
            <a:endParaRPr lang="zh-CN" altLang="en-US" sz="2000" b="1" dirty="0">
              <a:latin typeface="楷体" pitchFamily="49" charset="-122"/>
              <a:ea typeface="楷体" pitchFamily="49" charset="-122"/>
            </a:endParaRPr>
          </a:p>
        </p:txBody>
      </p:sp>
      <p:sp>
        <p:nvSpPr>
          <p:cNvPr id="4" name="页脚占位符 3"/>
          <p:cNvSpPr>
            <a:spLocks noGrp="1"/>
          </p:cNvSpPr>
          <p:nvPr>
            <p:ph type="ftr" sz="quarter" idx="11"/>
          </p:nvPr>
        </p:nvSpPr>
        <p:spPr/>
        <p:txBody>
          <a:bodyPr/>
          <a:lstStyle/>
          <a:p>
            <a:pPr>
              <a:defRPr/>
            </a:pPr>
            <a:r>
              <a:rPr lang="en-US" altLang="zh-CN" smtClean="0"/>
              <a:t>    </a:t>
            </a:r>
            <a:fld id="{1920CC29-DFBC-415A-AD8B-AE450F2E5A00}" type="slidenum">
              <a:rPr lang="en-US" altLang="zh-CN" sz="1200" smtClean="0"/>
              <a:pPr>
                <a:defRPr/>
              </a:pPr>
              <a:t>21</a:t>
            </a:fld>
            <a:endParaRPr lang="en-US" altLang="zh-CN" sz="1200"/>
          </a:p>
        </p:txBody>
      </p:sp>
    </p:spTree>
    <p:extLst>
      <p:ext uri="{BB962C8B-B14F-4D97-AF65-F5344CB8AC3E}">
        <p14:creationId xmlns:p14="http://schemas.microsoft.com/office/powerpoint/2010/main" val="11031930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3571101E-485F-4625-9FE0-424D3765A6A2}" type="slidenum">
              <a:rPr lang="en-US" altLang="zh-CN" sz="1200" smtClean="0">
                <a:latin typeface="楷体_GB2312" pitchFamily="49" charset="-122"/>
                <a:ea typeface="楷体_GB2312" pitchFamily="49" charset="-122"/>
              </a:rPr>
              <a:pPr eaLnBrk="1" hangingPunct="1">
                <a:spcBef>
                  <a:spcPct val="0"/>
                </a:spcBef>
                <a:buClrTx/>
                <a:buFontTx/>
                <a:buNone/>
              </a:pPr>
              <a:t>22</a:t>
            </a:fld>
            <a:endParaRPr lang="en-US" altLang="zh-CN" sz="1200" smtClean="0">
              <a:latin typeface="楷体_GB2312" pitchFamily="49" charset="-122"/>
              <a:ea typeface="楷体_GB2312" pitchFamily="49" charset="-122"/>
            </a:endParaRPr>
          </a:p>
        </p:txBody>
      </p:sp>
      <p:sp>
        <p:nvSpPr>
          <p:cNvPr id="33795" name="Rectangle 2"/>
          <p:cNvSpPr>
            <a:spLocks noGrp="1" noChangeArrowheads="1"/>
          </p:cNvSpPr>
          <p:nvPr>
            <p:ph type="title"/>
          </p:nvPr>
        </p:nvSpPr>
        <p:spPr/>
        <p:txBody>
          <a:bodyPr/>
          <a:lstStyle/>
          <a:p>
            <a:pPr eaLnBrk="1" hangingPunct="1"/>
            <a:r>
              <a:rPr lang="zh-CN" altLang="en-US" sz="3200" smtClean="0"/>
              <a:t>第五章 输入输出系统</a:t>
            </a:r>
          </a:p>
        </p:txBody>
      </p:sp>
      <p:sp>
        <p:nvSpPr>
          <p:cNvPr id="33796" name="Rectangle 3"/>
          <p:cNvSpPr>
            <a:spLocks noGrp="1" noChangeArrowheads="1"/>
          </p:cNvSpPr>
          <p:nvPr>
            <p:ph type="body" idx="1"/>
          </p:nvPr>
        </p:nvSpPr>
        <p:spPr/>
        <p:txBody>
          <a:bodyPr/>
          <a:lstStyle/>
          <a:p>
            <a:pPr eaLnBrk="1" hangingPunct="1">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I/O</a:t>
            </a:r>
            <a:r>
              <a:rPr lang="zh-CN" altLang="en-US" sz="2000" b="1" dirty="0" smtClean="0">
                <a:latin typeface="Times New Roman" pitchFamily="18" charset="0"/>
                <a:ea typeface="楷体" pitchFamily="49" charset="-122"/>
                <a:cs typeface="Times New Roman" pitchFamily="18" charset="0"/>
              </a:rPr>
              <a:t>设备与主机信息传送的控制方式</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zh-CN" altLang="en-US" sz="2000" b="1" dirty="0">
                <a:latin typeface="Times New Roman" pitchFamily="18" charset="0"/>
                <a:ea typeface="楷体" pitchFamily="49" charset="-122"/>
                <a:cs typeface="Times New Roman" pitchFamily="18" charset="0"/>
              </a:rPr>
              <a:t>程序查询方式</a:t>
            </a:r>
            <a:r>
              <a:rPr lang="zh-CN" altLang="en-US"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启动</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后，时刻查询</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是否准备好，若设备准备就绪，</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便转入处理</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与主机间传送信息的程序；若设备没有准备就绪，则</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反复查询，踏步等待，直到</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准备就绪</a:t>
            </a:r>
            <a:r>
              <a:rPr lang="zh-CN" altLang="en-US" sz="2000" b="1" dirty="0" smtClean="0">
                <a:latin typeface="Times New Roman" pitchFamily="18" charset="0"/>
                <a:ea typeface="楷体" pitchFamily="49" charset="-122"/>
                <a:cs typeface="Times New Roman" pitchFamily="18" charset="0"/>
              </a:rPr>
              <a:t>为止。因此主机</a:t>
            </a:r>
            <a:r>
              <a:rPr lang="zh-CN" altLang="en-US" sz="2000" b="1" dirty="0">
                <a:latin typeface="Times New Roman" pitchFamily="18" charset="0"/>
                <a:ea typeface="楷体" pitchFamily="49" charset="-122"/>
                <a:cs typeface="Times New Roman" pitchFamily="18" charset="0"/>
              </a:rPr>
              <a:t>与</a:t>
            </a:r>
            <a:r>
              <a:rPr lang="en-US" altLang="zh-CN" sz="2000" b="1" dirty="0" smtClean="0">
                <a:latin typeface="Times New Roman" pitchFamily="18" charset="0"/>
                <a:ea typeface="楷体" pitchFamily="49" charset="-122"/>
                <a:cs typeface="Times New Roman" pitchFamily="18" charset="0"/>
              </a:rPr>
              <a:t>I/O</a:t>
            </a:r>
            <a:r>
              <a:rPr lang="zh-CN" altLang="en-US" sz="2000" b="1" dirty="0" smtClean="0">
                <a:latin typeface="Times New Roman" pitchFamily="18" charset="0"/>
                <a:ea typeface="楷体" pitchFamily="49" charset="-122"/>
                <a:cs typeface="Times New Roman" pitchFamily="18" charset="0"/>
              </a:rPr>
              <a:t>是串行</a:t>
            </a:r>
            <a:r>
              <a:rPr lang="zh-CN" altLang="en-US" sz="2000" b="1" dirty="0">
                <a:latin typeface="Times New Roman" pitchFamily="18" charset="0"/>
                <a:ea typeface="楷体" pitchFamily="49" charset="-122"/>
                <a:cs typeface="Times New Roman" pitchFamily="18" charset="0"/>
              </a:rPr>
              <a:t>工作</a:t>
            </a:r>
            <a:r>
              <a:rPr lang="zh-CN" altLang="en-US"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效率很</a:t>
            </a:r>
            <a:r>
              <a:rPr lang="zh-CN" altLang="en-US" sz="2000" b="1" dirty="0" smtClean="0">
                <a:latin typeface="Times New Roman" pitchFamily="18" charset="0"/>
                <a:ea typeface="楷体" pitchFamily="49" charset="-122"/>
                <a:cs typeface="Times New Roman" pitchFamily="18" charset="0"/>
              </a:rPr>
              <a:t>低。</a:t>
            </a:r>
            <a:endParaRPr lang="zh-CN" altLang="en-US" sz="2000" b="1" dirty="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zh-CN" altLang="en-US" sz="2000" b="1" dirty="0">
                <a:latin typeface="Times New Roman" pitchFamily="18" charset="0"/>
                <a:ea typeface="楷体" pitchFamily="49" charset="-122"/>
                <a:cs typeface="Times New Roman" pitchFamily="18" charset="0"/>
              </a:rPr>
              <a:t>程序中断方式</a:t>
            </a:r>
            <a:r>
              <a:rPr lang="zh-CN" altLang="en-US"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启动</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后，不必时刻查询</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是否准备好，而是继续执行程序，当</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准备就绪时，向</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发出中断信号，</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在</a:t>
            </a:r>
            <a:r>
              <a:rPr lang="zh-CN" altLang="en-US" sz="2000" b="1" dirty="0" smtClean="0">
                <a:latin typeface="Times New Roman" pitchFamily="18" charset="0"/>
                <a:ea typeface="楷体" pitchFamily="49" charset="-122"/>
                <a:cs typeface="Times New Roman" pitchFamily="18" charset="0"/>
              </a:rPr>
              <a:t>适当时候</a:t>
            </a:r>
            <a:r>
              <a:rPr lang="zh-CN" altLang="en-US" sz="2000" b="1" dirty="0">
                <a:latin typeface="Times New Roman" pitchFamily="18" charset="0"/>
                <a:ea typeface="楷体" pitchFamily="49" charset="-122"/>
                <a:cs typeface="Times New Roman" pitchFamily="18" charset="0"/>
              </a:rPr>
              <a:t>响应</a:t>
            </a:r>
            <a:r>
              <a:rPr lang="en-US" altLang="zh-CN" sz="2000" b="1" dirty="0" smtClean="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的中断请求，暂停</a:t>
            </a:r>
            <a:r>
              <a:rPr lang="zh-CN" altLang="en-US" sz="2000" b="1" dirty="0" smtClean="0">
                <a:latin typeface="Times New Roman" pitchFamily="18" charset="0"/>
                <a:ea typeface="楷体" pitchFamily="49" charset="-122"/>
                <a:cs typeface="Times New Roman" pitchFamily="18" charset="0"/>
              </a:rPr>
              <a:t>现行程序</a:t>
            </a:r>
            <a:r>
              <a:rPr lang="zh-CN" altLang="en-US" sz="2000" b="1" dirty="0">
                <a:latin typeface="Times New Roman" pitchFamily="18" charset="0"/>
                <a:ea typeface="楷体" pitchFamily="49" charset="-122"/>
                <a:cs typeface="Times New Roman" pitchFamily="18" charset="0"/>
              </a:rPr>
              <a:t>为</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服务</a:t>
            </a:r>
            <a:r>
              <a:rPr lang="zh-CN" altLang="en-US" sz="2000" b="1" dirty="0" smtClean="0">
                <a:latin typeface="Times New Roman" pitchFamily="18" charset="0"/>
                <a:ea typeface="楷体" pitchFamily="49" charset="-122"/>
                <a:cs typeface="Times New Roman" pitchFamily="18" charset="0"/>
              </a:rPr>
              <a:t>。因此主机</a:t>
            </a:r>
            <a:r>
              <a:rPr lang="zh-CN" altLang="en-US" sz="2000" b="1" dirty="0">
                <a:latin typeface="Times New Roman" pitchFamily="18" charset="0"/>
                <a:ea typeface="楷体" pitchFamily="49" charset="-122"/>
                <a:cs typeface="Times New Roman" pitchFamily="18" charset="0"/>
              </a:rPr>
              <a:t>与</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并行</a:t>
            </a:r>
            <a:r>
              <a:rPr lang="zh-CN" altLang="en-US" sz="2000" b="1" dirty="0" smtClean="0">
                <a:latin typeface="Times New Roman" pitchFamily="18" charset="0"/>
                <a:ea typeface="楷体" pitchFamily="49" charset="-122"/>
                <a:cs typeface="Times New Roman" pitchFamily="18" charset="0"/>
              </a:rPr>
              <a:t>工作，消除</a:t>
            </a:r>
            <a:r>
              <a:rPr lang="zh-CN" altLang="en-US" sz="2000" b="1" dirty="0">
                <a:latin typeface="Times New Roman" pitchFamily="18" charset="0"/>
                <a:ea typeface="楷体" pitchFamily="49" charset="-122"/>
                <a:cs typeface="Times New Roman" pitchFamily="18" charset="0"/>
              </a:rPr>
              <a:t>了</a:t>
            </a:r>
            <a:r>
              <a:rPr lang="zh-CN" altLang="en-US" sz="2000" b="1" dirty="0" smtClean="0">
                <a:latin typeface="Times New Roman" pitchFamily="18" charset="0"/>
                <a:ea typeface="楷体" pitchFamily="49" charset="-122"/>
                <a:cs typeface="Times New Roman" pitchFamily="18" charset="0"/>
              </a:rPr>
              <a:t>踏步现象</a:t>
            </a:r>
            <a:r>
              <a:rPr lang="zh-CN" altLang="en-US" sz="2000" b="1" dirty="0">
                <a:latin typeface="Times New Roman" pitchFamily="18" charset="0"/>
                <a:ea typeface="楷体" pitchFamily="49" charset="-122"/>
                <a:cs typeface="Times New Roman" pitchFamily="18" charset="0"/>
              </a:rPr>
              <a:t>，提高了</a:t>
            </a:r>
            <a:r>
              <a:rPr lang="en-US" altLang="zh-CN" sz="2000" b="1" dirty="0" smtClean="0">
                <a:latin typeface="Times New Roman" pitchFamily="18" charset="0"/>
                <a:ea typeface="楷体" pitchFamily="49" charset="-122"/>
                <a:cs typeface="Times New Roman" pitchFamily="18" charset="0"/>
              </a:rPr>
              <a:t>CPU</a:t>
            </a:r>
            <a:r>
              <a:rPr lang="zh-CN" altLang="en-US" sz="2000" b="1" dirty="0" smtClean="0">
                <a:latin typeface="Times New Roman" pitchFamily="18" charset="0"/>
                <a:ea typeface="楷体" pitchFamily="49" charset="-122"/>
                <a:cs typeface="Times New Roman" pitchFamily="18" charset="0"/>
              </a:rPr>
              <a:t>效率 </a:t>
            </a:r>
            <a:endParaRPr lang="zh-CN" altLang="en-US" sz="2000" b="1" dirty="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en-US" altLang="zh-CN" sz="2000" b="1" dirty="0">
                <a:latin typeface="Times New Roman" pitchFamily="18" charset="0"/>
                <a:ea typeface="楷体" pitchFamily="49" charset="-122"/>
                <a:cs typeface="Times New Roman" pitchFamily="18" charset="0"/>
              </a:rPr>
              <a:t>DMA</a:t>
            </a:r>
            <a:r>
              <a:rPr lang="zh-CN" altLang="en-US" sz="2000" b="1" dirty="0">
                <a:latin typeface="Times New Roman" pitchFamily="18" charset="0"/>
                <a:ea typeface="楷体" pitchFamily="49" charset="-122"/>
                <a:cs typeface="Times New Roman" pitchFamily="18" charset="0"/>
              </a:rPr>
              <a:t>方式：直接内存访问</a:t>
            </a:r>
            <a:r>
              <a:rPr lang="zh-CN" altLang="en-US" sz="2000" b="1" dirty="0" smtClean="0">
                <a:latin typeface="Times New Roman" pitchFamily="18" charset="0"/>
                <a:ea typeface="楷体" pitchFamily="49" charset="-122"/>
                <a:cs typeface="Times New Roman" pitchFamily="18" charset="0"/>
              </a:rPr>
              <a:t>，一</a:t>
            </a:r>
            <a:r>
              <a:rPr lang="zh-CN" altLang="en-US" sz="2000" b="1" dirty="0">
                <a:latin typeface="Times New Roman" pitchFamily="18" charset="0"/>
                <a:ea typeface="楷体" pitchFamily="49" charset="-122"/>
                <a:cs typeface="Times New Roman" pitchFamily="18" charset="0"/>
              </a:rPr>
              <a:t>种完全由硬件执行</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交换的工作</a:t>
            </a:r>
            <a:r>
              <a:rPr lang="zh-CN" altLang="en-US" sz="2000" b="1" dirty="0" smtClean="0">
                <a:latin typeface="Times New Roman" pitchFamily="18" charset="0"/>
                <a:ea typeface="楷体" pitchFamily="49" charset="-122"/>
                <a:cs typeface="Times New Roman" pitchFamily="18" charset="0"/>
              </a:rPr>
              <a:t>方式，</a:t>
            </a:r>
            <a:r>
              <a:rPr lang="en-US" altLang="zh-CN" sz="2000" b="1" dirty="0" smtClean="0">
                <a:latin typeface="Times New Roman" pitchFamily="18" charset="0"/>
                <a:ea typeface="楷体" pitchFamily="49" charset="-122"/>
                <a:cs typeface="Times New Roman" pitchFamily="18" charset="0"/>
              </a:rPr>
              <a:t>DMA</a:t>
            </a:r>
            <a:r>
              <a:rPr lang="zh-CN" altLang="en-US" sz="2000" b="1" dirty="0">
                <a:latin typeface="Times New Roman" pitchFamily="18" charset="0"/>
                <a:ea typeface="楷体" pitchFamily="49" charset="-122"/>
                <a:cs typeface="Times New Roman" pitchFamily="18" charset="0"/>
              </a:rPr>
              <a:t>控制器从</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完全接管对总线的控制，数据交换</a:t>
            </a:r>
            <a:r>
              <a:rPr lang="zh-CN" altLang="en-US" sz="2000" b="1" dirty="0" smtClean="0">
                <a:latin typeface="Times New Roman" pitchFamily="18" charset="0"/>
                <a:ea typeface="楷体" pitchFamily="49" charset="-122"/>
                <a:cs typeface="Times New Roman" pitchFamily="18" charset="0"/>
              </a:rPr>
              <a:t>不用经过</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，而直接在内存和</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设备之间</a:t>
            </a:r>
            <a:r>
              <a:rPr lang="zh-CN" altLang="en-US" sz="2000" b="1" dirty="0" smtClean="0">
                <a:latin typeface="Times New Roman" pitchFamily="18" charset="0"/>
                <a:ea typeface="楷体" pitchFamily="49" charset="-122"/>
                <a:cs typeface="Times New Roman" pitchFamily="18" charset="0"/>
              </a:rPr>
              <a:t>进行。</a:t>
            </a:r>
            <a:endParaRPr lang="zh-CN" altLang="en-US" sz="2000" b="1" dirty="0">
              <a:latin typeface="Times New Roman" pitchFamily="18" charset="0"/>
              <a:ea typeface="楷体" pitchFamily="49" charset="-122"/>
              <a:cs typeface="Times New Roman" pitchFamily="18" charset="0"/>
            </a:endParaRPr>
          </a:p>
          <a:p>
            <a:pPr eaLnBrk="1" hangingPunct="1">
              <a:lnSpc>
                <a:spcPct val="125000"/>
              </a:lnSpc>
              <a:spcBef>
                <a:spcPts val="0"/>
              </a:spcBef>
            </a:pPr>
            <a:endParaRPr lang="zh-CN" altLang="en-US" sz="2400" b="1" dirty="0" smtClean="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B74D2E0D-8B91-47FB-B7B6-2DFAC3EFD200}" type="slidenum">
              <a:rPr lang="en-US" altLang="zh-CN" sz="1200" smtClean="0">
                <a:latin typeface="楷体_GB2312" pitchFamily="49" charset="-122"/>
                <a:ea typeface="楷体_GB2312" pitchFamily="49" charset="-122"/>
              </a:rPr>
              <a:pPr eaLnBrk="1" hangingPunct="1">
                <a:spcBef>
                  <a:spcPct val="0"/>
                </a:spcBef>
                <a:buClrTx/>
                <a:buFontTx/>
                <a:buNone/>
              </a:pPr>
              <a:t>23</a:t>
            </a:fld>
            <a:endParaRPr lang="en-US" altLang="zh-CN" sz="1200" smtClean="0">
              <a:latin typeface="楷体_GB2312" pitchFamily="49" charset="-122"/>
              <a:ea typeface="楷体_GB2312" pitchFamily="49" charset="-122"/>
            </a:endParaRPr>
          </a:p>
        </p:txBody>
      </p:sp>
      <p:sp>
        <p:nvSpPr>
          <p:cNvPr id="36867" name="Rectangle 2"/>
          <p:cNvSpPr>
            <a:spLocks noGrp="1" noChangeArrowheads="1"/>
          </p:cNvSpPr>
          <p:nvPr>
            <p:ph type="title"/>
          </p:nvPr>
        </p:nvSpPr>
        <p:spPr/>
        <p:txBody>
          <a:bodyPr/>
          <a:lstStyle/>
          <a:p>
            <a:pPr eaLnBrk="1" hangingPunct="1"/>
            <a:r>
              <a:rPr lang="zh-CN" altLang="en-US" sz="3200" smtClean="0"/>
              <a:t>第五章 输入输出系统</a:t>
            </a:r>
          </a:p>
        </p:txBody>
      </p:sp>
      <p:sp>
        <p:nvSpPr>
          <p:cNvPr id="36868" name="Rectangle 3"/>
          <p:cNvSpPr>
            <a:spLocks noGrp="1" noChangeArrowheads="1"/>
          </p:cNvSpPr>
          <p:nvPr>
            <p:ph type="body" idx="1"/>
          </p:nvPr>
        </p:nvSpPr>
        <p:spPr/>
        <p:txBody>
          <a:bodyPr/>
          <a:lstStyle/>
          <a:p>
            <a:pPr eaLnBrk="1" hangingPunct="1">
              <a:lnSpc>
                <a:spcPct val="125000"/>
              </a:lnSpc>
              <a:spcBef>
                <a:spcPts val="600"/>
              </a:spcBef>
            </a:pPr>
            <a:r>
              <a:rPr lang="en-US" altLang="zh-CN" sz="1800" b="1" dirty="0" smtClean="0">
                <a:latin typeface="楷体" pitchFamily="49" charset="-122"/>
                <a:ea typeface="楷体" pitchFamily="49" charset="-122"/>
              </a:rPr>
              <a:t>DMA</a:t>
            </a:r>
            <a:r>
              <a:rPr lang="zh-CN" altLang="en-US" sz="1800" b="1" dirty="0" smtClean="0">
                <a:latin typeface="楷体" pitchFamily="49" charset="-122"/>
                <a:ea typeface="楷体" pitchFamily="49" charset="-122"/>
              </a:rPr>
              <a:t>和主存交换数据的方式：</a:t>
            </a:r>
          </a:p>
          <a:p>
            <a:pPr lvl="1" eaLnBrk="1" hangingPunct="1">
              <a:lnSpc>
                <a:spcPct val="125000"/>
              </a:lnSpc>
              <a:spcBef>
                <a:spcPts val="600"/>
              </a:spcBef>
            </a:pPr>
            <a:r>
              <a:rPr lang="zh-CN" altLang="en-US" sz="1800" b="1" dirty="0" smtClean="0">
                <a:latin typeface="楷体" pitchFamily="49" charset="-122"/>
                <a:ea typeface="楷体" pitchFamily="49" charset="-122"/>
              </a:rPr>
              <a:t>停止</a:t>
            </a:r>
            <a:r>
              <a:rPr lang="en-US" altLang="zh-CN" sz="1800" b="1" dirty="0" smtClean="0">
                <a:latin typeface="楷体" pitchFamily="49" charset="-122"/>
                <a:ea typeface="楷体" pitchFamily="49" charset="-122"/>
              </a:rPr>
              <a:t>CPU</a:t>
            </a:r>
            <a:r>
              <a:rPr lang="zh-CN" altLang="en-US" sz="1800" b="1" dirty="0" smtClean="0">
                <a:latin typeface="楷体" pitchFamily="49" charset="-122"/>
                <a:ea typeface="楷体" pitchFamily="49" charset="-122"/>
              </a:rPr>
              <a:t>访问主存。这种方法</a:t>
            </a:r>
            <a:r>
              <a:rPr lang="en-US" altLang="zh-CN" sz="1800" b="1" dirty="0" smtClean="0">
                <a:latin typeface="楷体" pitchFamily="49" charset="-122"/>
                <a:ea typeface="楷体" pitchFamily="49" charset="-122"/>
              </a:rPr>
              <a:t>DMA</a:t>
            </a:r>
            <a:r>
              <a:rPr lang="zh-CN" altLang="en-US" sz="1800" b="1" dirty="0" smtClean="0">
                <a:latin typeface="楷体" pitchFamily="49" charset="-122"/>
                <a:ea typeface="楷体" pitchFamily="49" charset="-122"/>
              </a:rPr>
              <a:t>在传送一批数据时，独占主存，</a:t>
            </a:r>
            <a:r>
              <a:rPr lang="en-US" altLang="zh-CN" sz="1800" b="1" dirty="0" smtClean="0">
                <a:latin typeface="楷体" pitchFamily="49" charset="-122"/>
                <a:ea typeface="楷体" pitchFamily="49" charset="-122"/>
              </a:rPr>
              <a:t>CPU</a:t>
            </a:r>
            <a:r>
              <a:rPr lang="zh-CN" altLang="en-US" sz="1800" b="1" dirty="0" smtClean="0">
                <a:latin typeface="楷体" pitchFamily="49" charset="-122"/>
                <a:ea typeface="楷体" pitchFamily="49" charset="-122"/>
              </a:rPr>
              <a:t>放弃了地址线、数据线和有关控制线的使用权。在一批数据传送完毕后，</a:t>
            </a:r>
            <a:r>
              <a:rPr lang="en-US" altLang="zh-CN" sz="1800" b="1" dirty="0" smtClean="0">
                <a:latin typeface="楷体" pitchFamily="49" charset="-122"/>
                <a:ea typeface="楷体" pitchFamily="49" charset="-122"/>
              </a:rPr>
              <a:t>DMA</a:t>
            </a:r>
            <a:r>
              <a:rPr lang="zh-CN" altLang="en-US" sz="1800" b="1" dirty="0" smtClean="0">
                <a:latin typeface="楷体" pitchFamily="49" charset="-122"/>
                <a:ea typeface="楷体" pitchFamily="49" charset="-122"/>
              </a:rPr>
              <a:t>接口才把总线的控制权交回给</a:t>
            </a:r>
            <a:r>
              <a:rPr lang="en-US" altLang="zh-CN" sz="1800" b="1" dirty="0" smtClean="0">
                <a:latin typeface="楷体" pitchFamily="49" charset="-122"/>
                <a:ea typeface="楷体" pitchFamily="49" charset="-122"/>
              </a:rPr>
              <a:t>CPU</a:t>
            </a:r>
            <a:r>
              <a:rPr lang="zh-CN" altLang="en-US" sz="1800" b="1" dirty="0" smtClean="0">
                <a:latin typeface="楷体" pitchFamily="49" charset="-122"/>
                <a:ea typeface="楷体" pitchFamily="49" charset="-122"/>
              </a:rPr>
              <a:t>。显然，这种方法在</a:t>
            </a:r>
            <a:r>
              <a:rPr lang="en-US" altLang="zh-CN" sz="1800" b="1" dirty="0" smtClean="0">
                <a:latin typeface="楷体" pitchFamily="49" charset="-122"/>
                <a:ea typeface="楷体" pitchFamily="49" charset="-122"/>
              </a:rPr>
              <a:t>DMA</a:t>
            </a:r>
            <a:r>
              <a:rPr lang="zh-CN" altLang="en-US" sz="1800" b="1" dirty="0" smtClean="0">
                <a:latin typeface="楷体" pitchFamily="49" charset="-122"/>
                <a:ea typeface="楷体" pitchFamily="49" charset="-122"/>
              </a:rPr>
              <a:t>传送过程中，</a:t>
            </a:r>
            <a:r>
              <a:rPr lang="en-US" altLang="zh-CN" sz="1800" b="1" dirty="0" smtClean="0">
                <a:latin typeface="楷体" pitchFamily="49" charset="-122"/>
                <a:ea typeface="楷体" pitchFamily="49" charset="-122"/>
              </a:rPr>
              <a:t>CPU</a:t>
            </a:r>
            <a:r>
              <a:rPr lang="zh-CN" altLang="en-US" sz="1800" b="1" dirty="0" smtClean="0">
                <a:latin typeface="楷体" pitchFamily="49" charset="-122"/>
                <a:ea typeface="楷体" pitchFamily="49" charset="-122"/>
              </a:rPr>
              <a:t>基本处于不工作状态或保持原状态。</a:t>
            </a:r>
          </a:p>
          <a:p>
            <a:pPr lvl="1" eaLnBrk="1" hangingPunct="1">
              <a:lnSpc>
                <a:spcPct val="125000"/>
              </a:lnSpc>
              <a:spcBef>
                <a:spcPts val="600"/>
              </a:spcBef>
            </a:pPr>
            <a:r>
              <a:rPr lang="zh-CN" altLang="en-US" sz="1800" b="1" dirty="0" smtClean="0">
                <a:latin typeface="楷体" pitchFamily="49" charset="-122"/>
                <a:ea typeface="楷体" pitchFamily="49" charset="-122"/>
              </a:rPr>
              <a:t>周期挪用。这种方法</a:t>
            </a:r>
            <a:r>
              <a:rPr lang="en-US" altLang="zh-CN" sz="1800" b="1" dirty="0" smtClean="0">
                <a:latin typeface="楷体" pitchFamily="49" charset="-122"/>
                <a:ea typeface="楷体" pitchFamily="49" charset="-122"/>
              </a:rPr>
              <a:t>CPU</a:t>
            </a:r>
            <a:r>
              <a:rPr lang="zh-CN" altLang="en-US" sz="1800" b="1" dirty="0" smtClean="0">
                <a:latin typeface="楷体" pitchFamily="49" charset="-122"/>
                <a:ea typeface="楷体" pitchFamily="49" charset="-122"/>
              </a:rPr>
              <a:t>按程序的要求访问主存，一旦</a:t>
            </a:r>
            <a:r>
              <a:rPr lang="en-US" altLang="zh-CN" sz="1800" b="1" dirty="0" smtClean="0">
                <a:latin typeface="楷体" pitchFamily="49" charset="-122"/>
                <a:ea typeface="楷体" pitchFamily="49" charset="-122"/>
              </a:rPr>
              <a:t>I/O</a:t>
            </a:r>
            <a:r>
              <a:rPr lang="zh-CN" altLang="en-US" sz="1800" b="1" dirty="0" smtClean="0">
                <a:latin typeface="楷体" pitchFamily="49" charset="-122"/>
                <a:ea typeface="楷体" pitchFamily="49" charset="-122"/>
              </a:rPr>
              <a:t>设备有</a:t>
            </a:r>
            <a:r>
              <a:rPr lang="en-US" altLang="zh-CN" sz="1800" b="1" dirty="0" smtClean="0">
                <a:latin typeface="楷体" pitchFamily="49" charset="-122"/>
                <a:ea typeface="楷体" pitchFamily="49" charset="-122"/>
              </a:rPr>
              <a:t>DMA</a:t>
            </a:r>
            <a:r>
              <a:rPr lang="zh-CN" altLang="en-US" sz="1800" b="1" dirty="0" smtClean="0">
                <a:latin typeface="楷体" pitchFamily="49" charset="-122"/>
                <a:ea typeface="楷体" pitchFamily="49" charset="-122"/>
              </a:rPr>
              <a:t>请求，则由</a:t>
            </a:r>
            <a:r>
              <a:rPr lang="en-US" altLang="zh-CN" sz="1800" b="1" dirty="0" smtClean="0">
                <a:latin typeface="楷体" pitchFamily="49" charset="-122"/>
                <a:ea typeface="楷体" pitchFamily="49" charset="-122"/>
              </a:rPr>
              <a:t>I/O</a:t>
            </a:r>
            <a:r>
              <a:rPr lang="zh-CN" altLang="en-US" sz="1800" b="1" dirty="0" smtClean="0">
                <a:latin typeface="楷体" pitchFamily="49" charset="-122"/>
                <a:ea typeface="楷体" pitchFamily="49" charset="-122"/>
              </a:rPr>
              <a:t>设备挪用一个存储周期。此时</a:t>
            </a:r>
            <a:r>
              <a:rPr lang="en-US" altLang="zh-CN" sz="1800" b="1" dirty="0" smtClean="0">
                <a:latin typeface="楷体" pitchFamily="49" charset="-122"/>
                <a:ea typeface="楷体" pitchFamily="49" charset="-122"/>
              </a:rPr>
              <a:t>CPU</a:t>
            </a:r>
            <a:r>
              <a:rPr lang="zh-CN" altLang="en-US" sz="1800" b="1" dirty="0" smtClean="0">
                <a:latin typeface="楷体" pitchFamily="49" charset="-122"/>
                <a:ea typeface="楷体" pitchFamily="49" charset="-122"/>
              </a:rPr>
              <a:t>可完成自身的操作，但要停止访存。显然这种方法既实现了</a:t>
            </a:r>
            <a:r>
              <a:rPr lang="en-US" altLang="zh-CN" sz="1800" b="1" dirty="0" smtClean="0">
                <a:latin typeface="楷体" pitchFamily="49" charset="-122"/>
                <a:ea typeface="楷体" pitchFamily="49" charset="-122"/>
              </a:rPr>
              <a:t>I/O</a:t>
            </a:r>
            <a:r>
              <a:rPr lang="zh-CN" altLang="en-US" sz="1800" b="1" dirty="0" smtClean="0">
                <a:latin typeface="楷体" pitchFamily="49" charset="-122"/>
                <a:ea typeface="楷体" pitchFamily="49" charset="-122"/>
              </a:rPr>
              <a:t>传送，又较好地发挥了主存和</a:t>
            </a:r>
            <a:r>
              <a:rPr lang="en-US" altLang="zh-CN" sz="1800" b="1" dirty="0" smtClean="0">
                <a:latin typeface="楷体" pitchFamily="49" charset="-122"/>
                <a:ea typeface="楷体" pitchFamily="49" charset="-122"/>
              </a:rPr>
              <a:t>CPU</a:t>
            </a:r>
            <a:r>
              <a:rPr lang="zh-CN" altLang="en-US" sz="1800" b="1" dirty="0" smtClean="0">
                <a:latin typeface="楷体" pitchFamily="49" charset="-122"/>
                <a:ea typeface="楷体" pitchFamily="49" charset="-122"/>
              </a:rPr>
              <a:t>的效率，是一种广泛采用的方法。</a:t>
            </a:r>
          </a:p>
          <a:p>
            <a:pPr lvl="1" eaLnBrk="1" hangingPunct="1">
              <a:lnSpc>
                <a:spcPct val="125000"/>
              </a:lnSpc>
              <a:spcBef>
                <a:spcPts val="600"/>
              </a:spcBef>
            </a:pPr>
            <a:r>
              <a:rPr lang="en-US" altLang="zh-CN" sz="1800" b="1" dirty="0" smtClean="0">
                <a:latin typeface="楷体" pitchFamily="49" charset="-122"/>
                <a:ea typeface="楷体" pitchFamily="49" charset="-122"/>
              </a:rPr>
              <a:t>DMA</a:t>
            </a:r>
            <a:r>
              <a:rPr lang="zh-CN" altLang="en-US" sz="1800" b="1" dirty="0" smtClean="0">
                <a:latin typeface="楷体" pitchFamily="49" charset="-122"/>
                <a:ea typeface="楷体" pitchFamily="49" charset="-122"/>
              </a:rPr>
              <a:t>与</a:t>
            </a:r>
            <a:r>
              <a:rPr lang="en-US" altLang="zh-CN" sz="1800" b="1" dirty="0" smtClean="0">
                <a:latin typeface="楷体" pitchFamily="49" charset="-122"/>
                <a:ea typeface="楷体" pitchFamily="49" charset="-122"/>
              </a:rPr>
              <a:t>CPU</a:t>
            </a:r>
            <a:r>
              <a:rPr lang="zh-CN" altLang="en-US" sz="1800" b="1" dirty="0" smtClean="0">
                <a:latin typeface="楷体" pitchFamily="49" charset="-122"/>
                <a:ea typeface="楷体" pitchFamily="49" charset="-122"/>
              </a:rPr>
              <a:t>交替访存。这种方法适合于</a:t>
            </a:r>
            <a:r>
              <a:rPr lang="en-US" altLang="zh-CN" sz="1800" b="1" dirty="0" smtClean="0">
                <a:latin typeface="楷体" pitchFamily="49" charset="-122"/>
                <a:ea typeface="楷体" pitchFamily="49" charset="-122"/>
              </a:rPr>
              <a:t>CPU</a:t>
            </a:r>
            <a:r>
              <a:rPr lang="zh-CN" altLang="en-US" sz="1800" b="1" dirty="0" smtClean="0">
                <a:latin typeface="楷体" pitchFamily="49" charset="-122"/>
                <a:ea typeface="楷体" pitchFamily="49" charset="-122"/>
              </a:rPr>
              <a:t>的工作周期比主存的存取周期长的情况。如</a:t>
            </a:r>
            <a:r>
              <a:rPr lang="en-US" altLang="zh-CN" sz="1800" b="1" dirty="0" smtClean="0">
                <a:latin typeface="楷体" pitchFamily="49" charset="-122"/>
                <a:ea typeface="楷体" pitchFamily="49" charset="-122"/>
              </a:rPr>
              <a:t>CPU</a:t>
            </a:r>
            <a:r>
              <a:rPr lang="zh-CN" altLang="en-US" sz="1800" b="1" dirty="0" smtClean="0">
                <a:latin typeface="楷体" pitchFamily="49" charset="-122"/>
                <a:ea typeface="楷体" pitchFamily="49" charset="-122"/>
              </a:rPr>
              <a:t>的工作周期大于主存周期的两倍，则每个</a:t>
            </a:r>
            <a:r>
              <a:rPr lang="en-US" altLang="zh-CN" sz="1800" b="1" dirty="0" smtClean="0">
                <a:latin typeface="楷体" pitchFamily="49" charset="-122"/>
                <a:ea typeface="楷体" pitchFamily="49" charset="-122"/>
              </a:rPr>
              <a:t>CPU</a:t>
            </a:r>
            <a:r>
              <a:rPr lang="zh-CN" altLang="en-US" sz="1800" b="1" dirty="0" smtClean="0">
                <a:latin typeface="楷体" pitchFamily="49" charset="-122"/>
                <a:ea typeface="楷体" pitchFamily="49" charset="-122"/>
              </a:rPr>
              <a:t>周期的上半周期专供</a:t>
            </a:r>
            <a:r>
              <a:rPr lang="en-US" altLang="zh-CN" sz="1800" b="1" dirty="0" smtClean="0">
                <a:latin typeface="楷体" pitchFamily="49" charset="-122"/>
                <a:ea typeface="楷体" pitchFamily="49" charset="-122"/>
              </a:rPr>
              <a:t>DMA</a:t>
            </a:r>
            <a:r>
              <a:rPr lang="zh-CN" altLang="en-US" sz="1800" b="1" dirty="0" smtClean="0">
                <a:latin typeface="楷体" pitchFamily="49" charset="-122"/>
                <a:ea typeface="楷体" pitchFamily="49" charset="-122"/>
              </a:rPr>
              <a:t>接口访存，下半周期专供</a:t>
            </a:r>
            <a:r>
              <a:rPr lang="en-US" altLang="zh-CN" sz="1800" b="1" dirty="0" smtClean="0">
                <a:latin typeface="楷体" pitchFamily="49" charset="-122"/>
                <a:ea typeface="楷体" pitchFamily="49" charset="-122"/>
              </a:rPr>
              <a:t>CPU</a:t>
            </a:r>
            <a:r>
              <a:rPr lang="zh-CN" altLang="en-US" sz="1800" b="1" dirty="0" smtClean="0">
                <a:latin typeface="楷体" pitchFamily="49" charset="-122"/>
                <a:ea typeface="楷体" pitchFamily="49" charset="-122"/>
              </a:rPr>
              <a:t>访存。这种交替访问方式可使</a:t>
            </a:r>
            <a:r>
              <a:rPr lang="en-US" altLang="zh-CN" sz="1800" b="1" dirty="0" smtClean="0">
                <a:latin typeface="楷体" pitchFamily="49" charset="-122"/>
                <a:ea typeface="楷体" pitchFamily="49" charset="-122"/>
              </a:rPr>
              <a:t>DMA</a:t>
            </a:r>
            <a:r>
              <a:rPr lang="zh-CN" altLang="en-US" sz="1800" b="1" dirty="0" smtClean="0">
                <a:latin typeface="楷体" pitchFamily="49" charset="-122"/>
                <a:ea typeface="楷体" pitchFamily="49" charset="-122"/>
              </a:rPr>
              <a:t>传送和</a:t>
            </a:r>
            <a:r>
              <a:rPr lang="en-US" altLang="zh-CN" sz="1800" b="1" dirty="0" smtClean="0">
                <a:latin typeface="楷体" pitchFamily="49" charset="-122"/>
                <a:ea typeface="楷体" pitchFamily="49" charset="-122"/>
              </a:rPr>
              <a:t>CPU</a:t>
            </a:r>
            <a:r>
              <a:rPr lang="zh-CN" altLang="en-US" sz="1800" b="1" dirty="0" smtClean="0">
                <a:latin typeface="楷体" pitchFamily="49" charset="-122"/>
                <a:ea typeface="楷体" pitchFamily="49" charset="-122"/>
              </a:rPr>
              <a:t>工作效率最高，但相应的硬件逻辑更复杂。 </a:t>
            </a:r>
          </a:p>
        </p:txBody>
      </p:sp>
    </p:spTree>
    <p:extLst>
      <p:ext uri="{BB962C8B-B14F-4D97-AF65-F5344CB8AC3E}">
        <p14:creationId xmlns:p14="http://schemas.microsoft.com/office/powerpoint/2010/main" val="15275910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sz="3200" smtClean="0"/>
              <a:t>第五章 输入输出系统</a:t>
            </a:r>
          </a:p>
        </p:txBody>
      </p:sp>
      <p:sp>
        <p:nvSpPr>
          <p:cNvPr id="3" name="内容占位符 2"/>
          <p:cNvSpPr>
            <a:spLocks noGrp="1"/>
          </p:cNvSpPr>
          <p:nvPr>
            <p:ph idx="1"/>
          </p:nvPr>
        </p:nvSpPr>
        <p:spPr/>
        <p:txBody>
          <a:bodyPr/>
          <a:lstStyle/>
          <a:p>
            <a:pPr>
              <a:lnSpc>
                <a:spcPct val="125000"/>
              </a:lnSpc>
              <a:spcBef>
                <a:spcPts val="600"/>
              </a:spcBef>
              <a:defRPr/>
            </a:pPr>
            <a:r>
              <a:rPr lang="en-US" altLang="zh-CN" sz="2000" b="1" dirty="0">
                <a:latin typeface="楷体" pitchFamily="49" charset="-122"/>
                <a:ea typeface="楷体" pitchFamily="49" charset="-122"/>
              </a:rPr>
              <a:t>DMA</a:t>
            </a:r>
            <a:r>
              <a:rPr lang="zh-CN" altLang="zh-CN" sz="2000" b="1" dirty="0">
                <a:latin typeface="楷体" pitchFamily="49" charset="-122"/>
                <a:ea typeface="楷体" pitchFamily="49" charset="-122"/>
              </a:rPr>
              <a:t>传送过程包括预处理、数据传送和后处理三个阶段。</a:t>
            </a:r>
            <a:endParaRPr lang="en-US" altLang="zh-CN" sz="2000" b="1" dirty="0">
              <a:latin typeface="楷体" pitchFamily="49" charset="-122"/>
              <a:ea typeface="楷体" pitchFamily="49" charset="-122"/>
            </a:endParaRPr>
          </a:p>
          <a:p>
            <a:pPr>
              <a:lnSpc>
                <a:spcPct val="125000"/>
              </a:lnSpc>
              <a:spcBef>
                <a:spcPts val="600"/>
              </a:spcBef>
              <a:defRPr/>
            </a:pPr>
            <a:r>
              <a:rPr lang="en-US" altLang="zh-CN" sz="2000" b="1" dirty="0">
                <a:latin typeface="楷体" pitchFamily="49" charset="-122"/>
                <a:ea typeface="楷体" pitchFamily="49" charset="-122"/>
              </a:rPr>
              <a:t>DMA</a:t>
            </a:r>
            <a:r>
              <a:rPr lang="zh-CN" altLang="en-US" sz="2000" b="1" dirty="0">
                <a:latin typeface="楷体" pitchFamily="49" charset="-122"/>
                <a:ea typeface="楷体" pitchFamily="49" charset="-122"/>
              </a:rPr>
              <a:t>接口的基本组成</a:t>
            </a:r>
            <a:endParaRPr lang="en-US" altLang="zh-CN" sz="2000" b="1" dirty="0">
              <a:latin typeface="楷体" pitchFamily="49" charset="-122"/>
              <a:ea typeface="楷体" pitchFamily="49" charset="-122"/>
            </a:endParaRPr>
          </a:p>
          <a:p>
            <a:pPr lvl="1">
              <a:lnSpc>
                <a:spcPct val="125000"/>
              </a:lnSpc>
              <a:spcBef>
                <a:spcPts val="600"/>
              </a:spcBef>
              <a:defRPr/>
            </a:pPr>
            <a:r>
              <a:rPr lang="zh-CN" altLang="en-US" sz="2000" b="1" dirty="0">
                <a:latin typeface="楷体" pitchFamily="49" charset="-122"/>
                <a:ea typeface="楷体" pitchFamily="49" charset="-122"/>
                <a:cs typeface="+mn-cs"/>
              </a:rPr>
              <a:t>内存地址计数器---存放访问内存的地址</a:t>
            </a:r>
            <a:endParaRPr lang="en-US" altLang="zh-CN" sz="2000" b="1" dirty="0">
              <a:latin typeface="楷体" pitchFamily="49" charset="-122"/>
              <a:ea typeface="楷体" pitchFamily="49" charset="-122"/>
              <a:cs typeface="+mn-cs"/>
            </a:endParaRPr>
          </a:p>
          <a:p>
            <a:pPr lvl="1">
              <a:lnSpc>
                <a:spcPct val="125000"/>
              </a:lnSpc>
              <a:spcBef>
                <a:spcPts val="600"/>
              </a:spcBef>
              <a:defRPr/>
            </a:pPr>
            <a:r>
              <a:rPr lang="zh-CN" altLang="en-US" sz="2000" b="1" dirty="0">
                <a:latin typeface="楷体" pitchFamily="49" charset="-122"/>
                <a:ea typeface="楷体" pitchFamily="49" charset="-122"/>
                <a:cs typeface="+mn-cs"/>
              </a:rPr>
              <a:t>字计数器---记录传送数据块的长度</a:t>
            </a:r>
            <a:endParaRPr lang="en-US" altLang="zh-CN" sz="2000" b="1" dirty="0">
              <a:latin typeface="楷体" pitchFamily="49" charset="-122"/>
              <a:ea typeface="楷体" pitchFamily="49" charset="-122"/>
              <a:cs typeface="+mn-cs"/>
            </a:endParaRPr>
          </a:p>
          <a:p>
            <a:pPr lvl="1">
              <a:lnSpc>
                <a:spcPct val="125000"/>
              </a:lnSpc>
              <a:spcBef>
                <a:spcPts val="600"/>
              </a:spcBef>
              <a:defRPr/>
            </a:pPr>
            <a:r>
              <a:rPr lang="zh-CN" altLang="en-US" sz="2000" b="1" dirty="0">
                <a:latin typeface="楷体" pitchFamily="49" charset="-122"/>
                <a:ea typeface="楷体" pitchFamily="49" charset="-122"/>
                <a:cs typeface="+mn-cs"/>
              </a:rPr>
              <a:t>数据缓冲寄存器---暂存传送的数据</a:t>
            </a:r>
            <a:endParaRPr lang="en-US" altLang="zh-CN" sz="2000" b="1" dirty="0">
              <a:latin typeface="楷体" pitchFamily="49" charset="-122"/>
              <a:ea typeface="楷体" pitchFamily="49" charset="-122"/>
              <a:cs typeface="+mn-cs"/>
            </a:endParaRPr>
          </a:p>
          <a:p>
            <a:pPr lvl="1">
              <a:lnSpc>
                <a:spcPct val="125000"/>
              </a:lnSpc>
              <a:spcBef>
                <a:spcPts val="600"/>
              </a:spcBef>
              <a:defRPr/>
            </a:pPr>
            <a:r>
              <a:rPr lang="en-US" altLang="zh-CN" sz="2000" b="1" dirty="0">
                <a:latin typeface="楷体" pitchFamily="49" charset="-122"/>
                <a:ea typeface="楷体" pitchFamily="49" charset="-122"/>
                <a:cs typeface="+mn-cs"/>
              </a:rPr>
              <a:t>DMA</a:t>
            </a:r>
            <a:r>
              <a:rPr lang="zh-CN" altLang="en-US" sz="2000" b="1" dirty="0">
                <a:latin typeface="楷体" pitchFamily="49" charset="-122"/>
                <a:ea typeface="楷体" pitchFamily="49" charset="-122"/>
                <a:cs typeface="+mn-cs"/>
              </a:rPr>
              <a:t>请求触发器---保存外设发来的数据就绪信号（</a:t>
            </a:r>
            <a:r>
              <a:rPr lang="en-US" altLang="zh-CN" sz="2000" b="1" dirty="0">
                <a:latin typeface="楷体" pitchFamily="49" charset="-122"/>
                <a:ea typeface="楷体" pitchFamily="49" charset="-122"/>
                <a:cs typeface="+mn-cs"/>
              </a:rPr>
              <a:t>DMA</a:t>
            </a:r>
            <a:r>
              <a:rPr lang="zh-CN" altLang="en-US" sz="2000" b="1" dirty="0">
                <a:latin typeface="楷体" pitchFamily="49" charset="-122"/>
                <a:ea typeface="楷体" pitchFamily="49" charset="-122"/>
                <a:cs typeface="+mn-cs"/>
              </a:rPr>
              <a:t>请求） </a:t>
            </a:r>
          </a:p>
          <a:p>
            <a:pPr lvl="1">
              <a:lnSpc>
                <a:spcPct val="125000"/>
              </a:lnSpc>
              <a:spcBef>
                <a:spcPts val="600"/>
              </a:spcBef>
              <a:defRPr/>
            </a:pPr>
            <a:r>
              <a:rPr lang="zh-CN" altLang="en-US" sz="2000" b="1" dirty="0">
                <a:latin typeface="楷体" pitchFamily="49" charset="-122"/>
                <a:ea typeface="楷体" pitchFamily="49" charset="-122"/>
                <a:cs typeface="+mn-cs"/>
              </a:rPr>
              <a:t>控制/状态逻辑---</a:t>
            </a:r>
            <a:r>
              <a:rPr lang="en-US" altLang="zh-CN" sz="2000" b="1" dirty="0">
                <a:latin typeface="楷体" pitchFamily="49" charset="-122"/>
                <a:ea typeface="楷体" pitchFamily="49" charset="-122"/>
                <a:cs typeface="+mn-cs"/>
              </a:rPr>
              <a:t>DMA</a:t>
            </a:r>
            <a:r>
              <a:rPr lang="zh-CN" altLang="en-US" sz="2000" b="1" dirty="0">
                <a:latin typeface="楷体" pitchFamily="49" charset="-122"/>
                <a:ea typeface="楷体" pitchFamily="49" charset="-122"/>
                <a:cs typeface="+mn-cs"/>
              </a:rPr>
              <a:t>接口的核心部分</a:t>
            </a:r>
            <a:endParaRPr lang="en-US" altLang="zh-CN" sz="2000" b="1" dirty="0">
              <a:latin typeface="楷体" pitchFamily="49" charset="-122"/>
              <a:ea typeface="楷体" pitchFamily="49" charset="-122"/>
              <a:cs typeface="+mn-cs"/>
            </a:endParaRPr>
          </a:p>
          <a:p>
            <a:pPr lvl="1">
              <a:lnSpc>
                <a:spcPct val="125000"/>
              </a:lnSpc>
              <a:spcBef>
                <a:spcPts val="600"/>
              </a:spcBef>
              <a:defRPr/>
            </a:pPr>
            <a:r>
              <a:rPr lang="zh-CN" altLang="en-US" sz="2000" b="1" dirty="0">
                <a:latin typeface="楷体" pitchFamily="49" charset="-122"/>
                <a:ea typeface="楷体" pitchFamily="49" charset="-122"/>
                <a:cs typeface="+mn-cs"/>
              </a:rPr>
              <a:t>中断机构---向</a:t>
            </a:r>
            <a:r>
              <a:rPr lang="en-US" altLang="zh-CN" sz="2000" b="1" dirty="0">
                <a:latin typeface="楷体" pitchFamily="49" charset="-122"/>
                <a:ea typeface="楷体" pitchFamily="49" charset="-122"/>
                <a:cs typeface="+mn-cs"/>
              </a:rPr>
              <a:t>CPU</a:t>
            </a:r>
            <a:r>
              <a:rPr lang="zh-CN" altLang="en-US" sz="2000" b="1" dirty="0">
                <a:latin typeface="楷体" pitchFamily="49" charset="-122"/>
                <a:ea typeface="楷体" pitchFamily="49" charset="-122"/>
                <a:cs typeface="+mn-cs"/>
              </a:rPr>
              <a:t>发中断请求，请求进行后处理（结束处理）</a:t>
            </a:r>
          </a:p>
          <a:p>
            <a:pPr>
              <a:lnSpc>
                <a:spcPct val="125000"/>
              </a:lnSpc>
              <a:spcBef>
                <a:spcPts val="600"/>
              </a:spcBef>
              <a:defRPr/>
            </a:pPr>
            <a:endParaRPr lang="zh-CN" altLang="en-US" sz="2000" b="1" dirty="0" smtClean="0">
              <a:latin typeface="楷体_GB2312" pitchFamily="49" charset="-122"/>
              <a:ea typeface="楷体_GB2312" pitchFamily="49" charset="-122"/>
            </a:endParaRPr>
          </a:p>
          <a:p>
            <a:pPr>
              <a:defRPr/>
            </a:pPr>
            <a:endParaRPr lang="en-US" altLang="zh-CN" sz="2000" b="1" dirty="0">
              <a:latin typeface="楷体" pitchFamily="49" charset="-122"/>
              <a:ea typeface="楷体" pitchFamily="49" charset="-122"/>
            </a:endParaRPr>
          </a:p>
          <a:p>
            <a:pPr>
              <a:defRPr/>
            </a:pPr>
            <a:endParaRPr lang="zh-CN" altLang="en-US" dirty="0"/>
          </a:p>
        </p:txBody>
      </p:sp>
      <p:sp>
        <p:nvSpPr>
          <p:cNvPr id="37892" name="页脚占位符 3"/>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0E3E5AE7-A0DD-43FD-94D2-1FD8531097DF}" type="slidenum">
              <a:rPr kumimoji="0" lang="en-US" altLang="zh-CN" sz="1200" b="0" smtClean="0">
                <a:latin typeface="楷体_GB2312" pitchFamily="49" charset="-122"/>
              </a:rPr>
              <a:pPr eaLnBrk="1" hangingPunct="1"/>
              <a:t>24</a:t>
            </a:fld>
            <a:endParaRPr kumimoji="0" lang="en-US" altLang="zh-CN" sz="1200" b="0" smtClean="0">
              <a:latin typeface="楷体_GB2312" pitchFamily="49" charset="-122"/>
            </a:endParaRPr>
          </a:p>
        </p:txBody>
      </p:sp>
    </p:spTree>
    <p:extLst>
      <p:ext uri="{BB962C8B-B14F-4D97-AF65-F5344CB8AC3E}">
        <p14:creationId xmlns:p14="http://schemas.microsoft.com/office/powerpoint/2010/main" val="6409058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z="3200" smtClean="0"/>
              <a:t>第五章 输入输出系统</a:t>
            </a:r>
          </a:p>
        </p:txBody>
      </p:sp>
      <p:sp>
        <p:nvSpPr>
          <p:cNvPr id="38915" name="内容占位符 2"/>
          <p:cNvSpPr>
            <a:spLocks noGrp="1"/>
          </p:cNvSpPr>
          <p:nvPr>
            <p:ph idx="1"/>
          </p:nvPr>
        </p:nvSpPr>
        <p:spPr/>
        <p:txBody>
          <a:bodyPr/>
          <a:lstStyle/>
          <a:p>
            <a:pPr>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程序</a:t>
            </a:r>
            <a:r>
              <a:rPr lang="zh-CN" altLang="en-US" sz="2000" b="1" dirty="0">
                <a:latin typeface="Times New Roman" pitchFamily="18" charset="0"/>
                <a:ea typeface="楷体" pitchFamily="49" charset="-122"/>
                <a:cs typeface="Times New Roman" pitchFamily="18" charset="0"/>
              </a:rPr>
              <a:t>查询方式和程序中断方式的区别</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a:latin typeface="Times New Roman" pitchFamily="18" charset="0"/>
                <a:ea typeface="楷体" pitchFamily="49" charset="-122"/>
                <a:cs typeface="Times New Roman" pitchFamily="18" charset="0"/>
              </a:rPr>
              <a:t>程序查询方式和程序中断方式都通过“程序”传送</a:t>
            </a:r>
            <a:r>
              <a:rPr lang="zh-CN" altLang="en-US" sz="2000" b="1" dirty="0" smtClean="0">
                <a:latin typeface="Times New Roman" pitchFamily="18" charset="0"/>
                <a:ea typeface="楷体" pitchFamily="49" charset="-122"/>
                <a:cs typeface="Times New Roman" pitchFamily="18" charset="0"/>
              </a:rPr>
              <a:t>数据</a:t>
            </a:r>
            <a:endParaRPr lang="zh-CN" altLang="en-US" sz="2000" b="1" dirty="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程序</a:t>
            </a:r>
            <a:r>
              <a:rPr lang="zh-CN" altLang="en-US" sz="2000" b="1" dirty="0">
                <a:latin typeface="Times New Roman" pitchFamily="18" charset="0"/>
                <a:ea typeface="楷体" pitchFamily="49" charset="-122"/>
                <a:cs typeface="Times New Roman" pitchFamily="18" charset="0"/>
              </a:rPr>
              <a:t>查询方式通过“程序”传送数据时，程序对</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的控制包括了</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准备和</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传送两段时间。由于</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的工作速度比</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低得多，因此程序中要反复询问</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的状态，造成“踏步等待”，严重浪费了</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的工作时间。</a:t>
            </a:r>
          </a:p>
          <a:p>
            <a:pPr lvl="1">
              <a:lnSpc>
                <a:spcPct val="125000"/>
              </a:lnSpc>
              <a:spcBef>
                <a:spcPts val="600"/>
              </a:spcBef>
            </a:pPr>
            <a:r>
              <a:rPr lang="zh-CN" altLang="en-US" sz="2000" b="1" dirty="0">
                <a:latin typeface="Times New Roman" pitchFamily="18" charset="0"/>
                <a:ea typeface="楷体" pitchFamily="49" charset="-122"/>
                <a:cs typeface="Times New Roman" pitchFamily="18" charset="0"/>
              </a:rPr>
              <a:t>而程序中断方式虽然也是通过“程序”传送数据，但程序仅对</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传送阶段进行控制，</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准备阶段不需要</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查询。故</a:t>
            </a:r>
            <a:r>
              <a:rPr lang="en-US" altLang="zh-CN" sz="2000" b="1" dirty="0">
                <a:latin typeface="Times New Roman" pitchFamily="18" charset="0"/>
                <a:ea typeface="楷体" pitchFamily="49" charset="-122"/>
                <a:cs typeface="Times New Roman" pitchFamily="18" charset="0"/>
              </a:rPr>
              <a:t>CPU</a:t>
            </a:r>
            <a:r>
              <a:rPr lang="zh-CN" altLang="en-US" sz="2000" b="1" dirty="0" smtClean="0">
                <a:latin typeface="Times New Roman" pitchFamily="18" charset="0"/>
                <a:ea typeface="楷体" pitchFamily="49" charset="-122"/>
                <a:cs typeface="Times New Roman" pitchFamily="18" charset="0"/>
              </a:rPr>
              <a:t>此时照样</a:t>
            </a:r>
            <a:r>
              <a:rPr lang="zh-CN" altLang="en-US" sz="2000" b="1" dirty="0">
                <a:latin typeface="Times New Roman" pitchFamily="18" charset="0"/>
                <a:ea typeface="楷体" pitchFamily="49" charset="-122"/>
                <a:cs typeface="Times New Roman" pitchFamily="18" charset="0"/>
              </a:rPr>
              <a:t>可以运行现行程序，与</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并行工作，大大提高了</a:t>
            </a:r>
            <a:r>
              <a:rPr lang="en-US" altLang="zh-CN" sz="2000" b="1" dirty="0" smtClean="0">
                <a:latin typeface="Times New Roman" pitchFamily="18" charset="0"/>
                <a:ea typeface="楷体" pitchFamily="49" charset="-122"/>
                <a:cs typeface="Times New Roman" pitchFamily="18" charset="0"/>
              </a:rPr>
              <a:t>CPU</a:t>
            </a:r>
            <a:r>
              <a:rPr lang="zh-CN" altLang="en-US" sz="2000" b="1" dirty="0" smtClean="0">
                <a:latin typeface="Times New Roman" pitchFamily="18" charset="0"/>
                <a:ea typeface="楷体" pitchFamily="49" charset="-122"/>
                <a:cs typeface="Times New Roman" pitchFamily="18" charset="0"/>
              </a:rPr>
              <a:t>工作效率</a:t>
            </a:r>
            <a:endParaRPr lang="zh-CN" altLang="en-US" sz="2000" b="1" dirty="0">
              <a:latin typeface="Times New Roman" pitchFamily="18" charset="0"/>
              <a:ea typeface="楷体" pitchFamily="49" charset="-122"/>
              <a:cs typeface="Times New Roman" pitchFamily="18" charset="0"/>
            </a:endParaRPr>
          </a:p>
          <a:p>
            <a:endParaRPr lang="en-US" altLang="zh-CN" sz="2000" b="1" dirty="0" smtClean="0">
              <a:latin typeface="楷体" pitchFamily="49" charset="-122"/>
              <a:ea typeface="楷体" pitchFamily="49" charset="-122"/>
            </a:endParaRPr>
          </a:p>
          <a:p>
            <a:endParaRPr lang="zh-CN" altLang="en-US" dirty="0" smtClean="0"/>
          </a:p>
        </p:txBody>
      </p:sp>
      <p:sp>
        <p:nvSpPr>
          <p:cNvPr id="38916" name="页脚占位符 3"/>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528C7BF7-59DA-4699-B836-7F5A0620FC4A}" type="slidenum">
              <a:rPr kumimoji="0" lang="en-US" altLang="zh-CN" sz="1200" b="0" smtClean="0">
                <a:latin typeface="楷体_GB2312" pitchFamily="49" charset="-122"/>
              </a:rPr>
              <a:pPr eaLnBrk="1" hangingPunct="1"/>
              <a:t>25</a:t>
            </a:fld>
            <a:endParaRPr kumimoji="0" lang="en-US" altLang="zh-CN" sz="1200" b="0" smtClean="0">
              <a:latin typeface="楷体_GB2312" pitchFamily="49"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z="3200" smtClean="0"/>
              <a:t>第五章 输入输出系统</a:t>
            </a:r>
          </a:p>
        </p:txBody>
      </p:sp>
      <p:sp>
        <p:nvSpPr>
          <p:cNvPr id="38915" name="内容占位符 2"/>
          <p:cNvSpPr>
            <a:spLocks noGrp="1"/>
          </p:cNvSpPr>
          <p:nvPr>
            <p:ph idx="1"/>
          </p:nvPr>
        </p:nvSpPr>
        <p:spPr/>
        <p:txBody>
          <a:bodyPr/>
          <a:lstStyle/>
          <a:p>
            <a:pPr>
              <a:lnSpc>
                <a:spcPct val="125000"/>
              </a:lnSpc>
              <a:spcBef>
                <a:spcPts val="600"/>
              </a:spcBef>
            </a:pPr>
            <a:r>
              <a:rPr lang="zh-CN" altLang="en-US" sz="2000" b="1" dirty="0">
                <a:latin typeface="Times New Roman" pitchFamily="18" charset="0"/>
                <a:ea typeface="楷体" pitchFamily="49" charset="-122"/>
                <a:cs typeface="Times New Roman" pitchFamily="18" charset="0"/>
              </a:rPr>
              <a:t>程序中断</a:t>
            </a:r>
            <a:r>
              <a:rPr lang="zh-CN" altLang="en-US" sz="2000" b="1" dirty="0" smtClean="0">
                <a:latin typeface="Times New Roman" pitchFamily="18" charset="0"/>
                <a:ea typeface="楷体" pitchFamily="49" charset="-122"/>
                <a:cs typeface="Times New Roman" pitchFamily="18" charset="0"/>
              </a:rPr>
              <a:t>方式与</a:t>
            </a:r>
            <a:r>
              <a:rPr lang="gsw-FR" altLang="zh-CN" sz="2000" b="1" dirty="0">
                <a:latin typeface="Times New Roman" pitchFamily="18" charset="0"/>
                <a:ea typeface="楷体" pitchFamily="49" charset="-122"/>
                <a:cs typeface="Times New Roman" pitchFamily="18" charset="0"/>
              </a:rPr>
              <a:t>DMA</a:t>
            </a:r>
            <a:r>
              <a:rPr lang="zh-CN" altLang="en-US" sz="2000" b="1" dirty="0">
                <a:latin typeface="Times New Roman" pitchFamily="18" charset="0"/>
                <a:ea typeface="楷体" pitchFamily="49" charset="-122"/>
                <a:cs typeface="Times New Roman" pitchFamily="18" charset="0"/>
              </a:rPr>
              <a:t>方式的</a:t>
            </a:r>
            <a:r>
              <a:rPr lang="zh-CN" altLang="en-US" sz="2000" b="1" dirty="0" smtClean="0">
                <a:latin typeface="Times New Roman" pitchFamily="18" charset="0"/>
                <a:ea typeface="楷体" pitchFamily="49" charset="-122"/>
                <a:cs typeface="Times New Roman" pitchFamily="18" charset="0"/>
              </a:rPr>
              <a:t>比较</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从数据传送看，程序中断方式靠程序传送，</a:t>
            </a:r>
            <a:r>
              <a:rPr lang="en-US" altLang="zh-CN" sz="2000" b="1" dirty="0" smtClean="0">
                <a:latin typeface="Times New Roman" pitchFamily="18" charset="0"/>
                <a:ea typeface="楷体" pitchFamily="49" charset="-122"/>
                <a:cs typeface="Times New Roman" pitchFamily="18" charset="0"/>
              </a:rPr>
              <a:t>DMA</a:t>
            </a:r>
            <a:r>
              <a:rPr lang="zh-CN" altLang="en-US" sz="2000" b="1" dirty="0" smtClean="0">
                <a:latin typeface="Times New Roman" pitchFamily="18" charset="0"/>
                <a:ea typeface="楷体" pitchFamily="49" charset="-122"/>
                <a:cs typeface="Times New Roman" pitchFamily="18" charset="0"/>
              </a:rPr>
              <a:t>方式靠硬件传送</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从</a:t>
            </a:r>
            <a:r>
              <a:rPr lang="en-US" altLang="zh-CN" sz="2000" b="1" dirty="0" smtClean="0">
                <a:latin typeface="Times New Roman" pitchFamily="18" charset="0"/>
                <a:ea typeface="楷体" pitchFamily="49" charset="-122"/>
                <a:cs typeface="Times New Roman" pitchFamily="18" charset="0"/>
              </a:rPr>
              <a:t>CPU</a:t>
            </a:r>
            <a:r>
              <a:rPr lang="zh-CN" altLang="en-US" sz="2000" b="1" dirty="0" smtClean="0">
                <a:latin typeface="Times New Roman" pitchFamily="18" charset="0"/>
                <a:ea typeface="楷体" pitchFamily="49" charset="-122"/>
                <a:cs typeface="Times New Roman" pitchFamily="18" charset="0"/>
              </a:rPr>
              <a:t>响应时间看，程序中断方式在一条指令执行结束时响应，而</a:t>
            </a:r>
            <a:r>
              <a:rPr lang="en-US" altLang="zh-CN" sz="2000" b="1" dirty="0" smtClean="0">
                <a:latin typeface="Times New Roman" pitchFamily="18" charset="0"/>
                <a:ea typeface="楷体" pitchFamily="49" charset="-122"/>
                <a:cs typeface="Times New Roman" pitchFamily="18" charset="0"/>
              </a:rPr>
              <a:t>DMA</a:t>
            </a:r>
            <a:r>
              <a:rPr lang="zh-CN" altLang="en-US" sz="2000" b="1" dirty="0" smtClean="0">
                <a:latin typeface="Times New Roman" pitchFamily="18" charset="0"/>
                <a:ea typeface="楷体" pitchFamily="49" charset="-122"/>
                <a:cs typeface="Times New Roman" pitchFamily="18" charset="0"/>
              </a:rPr>
              <a:t>方式在存取周期结束时响应，即</a:t>
            </a:r>
            <a:r>
              <a:rPr lang="en-US" altLang="zh-CN" sz="2000" b="1" dirty="0" smtClean="0">
                <a:latin typeface="Times New Roman" pitchFamily="18" charset="0"/>
                <a:ea typeface="楷体" pitchFamily="49" charset="-122"/>
                <a:cs typeface="Times New Roman" pitchFamily="18" charset="0"/>
              </a:rPr>
              <a:t>CPU</a:t>
            </a:r>
            <a:r>
              <a:rPr lang="zh-CN" altLang="en-US" sz="2000" b="1" dirty="0" smtClean="0">
                <a:latin typeface="Times New Roman" pitchFamily="18" charset="0"/>
                <a:ea typeface="楷体" pitchFamily="49" charset="-122"/>
                <a:cs typeface="Times New Roman" pitchFamily="18" charset="0"/>
              </a:rPr>
              <a:t>将总线控制权让给</a:t>
            </a:r>
            <a:r>
              <a:rPr lang="en-US" altLang="zh-CN" sz="2000" b="1" dirty="0" smtClean="0">
                <a:latin typeface="Times New Roman" pitchFamily="18" charset="0"/>
                <a:ea typeface="楷体" pitchFamily="49" charset="-122"/>
                <a:cs typeface="Times New Roman" pitchFamily="18" charset="0"/>
              </a:rPr>
              <a:t>DMA</a:t>
            </a:r>
            <a:r>
              <a:rPr lang="zh-CN" altLang="en-US" sz="2000" b="1" dirty="0" smtClean="0">
                <a:latin typeface="Times New Roman" pitchFamily="18" charset="0"/>
                <a:ea typeface="楷体" pitchFamily="49" charset="-122"/>
                <a:cs typeface="Times New Roman" pitchFamily="18" charset="0"/>
              </a:rPr>
              <a:t>传送</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程序中断方式有处理异常事件的能力，</a:t>
            </a:r>
            <a:r>
              <a:rPr lang="en-US" altLang="zh-CN" sz="2000" b="1" dirty="0" smtClean="0">
                <a:latin typeface="Times New Roman" pitchFamily="18" charset="0"/>
                <a:ea typeface="楷体" pitchFamily="49" charset="-122"/>
                <a:cs typeface="Times New Roman" pitchFamily="18" charset="0"/>
              </a:rPr>
              <a:t>DMA</a:t>
            </a:r>
            <a:r>
              <a:rPr lang="zh-CN" altLang="en-US" sz="2000" b="1" dirty="0" smtClean="0">
                <a:latin typeface="Times New Roman" pitchFamily="18" charset="0"/>
                <a:ea typeface="楷体" pitchFamily="49" charset="-122"/>
                <a:cs typeface="Times New Roman" pitchFamily="18" charset="0"/>
              </a:rPr>
              <a:t>方式没有这种能力</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程序中断方式需要中断现行程序，故需保护现场，</a:t>
            </a:r>
            <a:r>
              <a:rPr lang="en-US" altLang="zh-CN" sz="2000" b="1" dirty="0" smtClean="0">
                <a:latin typeface="Times New Roman" pitchFamily="18" charset="0"/>
                <a:ea typeface="楷体" pitchFamily="49" charset="-122"/>
                <a:cs typeface="Times New Roman" pitchFamily="18" charset="0"/>
              </a:rPr>
              <a:t>DMA</a:t>
            </a:r>
            <a:r>
              <a:rPr lang="zh-CN" altLang="en-US" sz="2000" b="1" dirty="0" smtClean="0">
                <a:latin typeface="Times New Roman" pitchFamily="18" charset="0"/>
                <a:ea typeface="楷体" pitchFamily="49" charset="-122"/>
                <a:cs typeface="Times New Roman" pitchFamily="18" charset="0"/>
              </a:rPr>
              <a:t>方式不必中断现行程序，无需保护现场</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DMA</a:t>
            </a:r>
            <a:r>
              <a:rPr lang="zh-CN" altLang="en-US" sz="2000" b="1" dirty="0" smtClean="0">
                <a:latin typeface="Times New Roman" pitchFamily="18" charset="0"/>
                <a:ea typeface="楷体" pitchFamily="49" charset="-122"/>
                <a:cs typeface="Times New Roman" pitchFamily="18" charset="0"/>
              </a:rPr>
              <a:t>的优先级比程序中断高</a:t>
            </a:r>
          </a:p>
          <a:p>
            <a:endParaRPr lang="en-US" altLang="zh-CN" sz="2000" b="1" dirty="0" smtClean="0">
              <a:latin typeface="楷体" pitchFamily="49" charset="-122"/>
              <a:ea typeface="楷体" pitchFamily="49" charset="-122"/>
            </a:endParaRPr>
          </a:p>
          <a:p>
            <a:endParaRPr lang="zh-CN" altLang="en-US" dirty="0" smtClean="0"/>
          </a:p>
        </p:txBody>
      </p:sp>
      <p:sp>
        <p:nvSpPr>
          <p:cNvPr id="38916" name="页脚占位符 3"/>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528C7BF7-59DA-4699-B836-7F5A0620FC4A}" type="slidenum">
              <a:rPr kumimoji="0" lang="en-US" altLang="zh-CN" sz="1200" b="0" smtClean="0">
                <a:latin typeface="楷体_GB2312" pitchFamily="49" charset="-122"/>
              </a:rPr>
              <a:pPr eaLnBrk="1" hangingPunct="1"/>
              <a:t>26</a:t>
            </a:fld>
            <a:endParaRPr kumimoji="0" lang="en-US" altLang="zh-CN" sz="1200" b="0" smtClean="0">
              <a:latin typeface="楷体_GB2312" pitchFamily="49" charset="-122"/>
            </a:endParaRPr>
          </a:p>
        </p:txBody>
      </p:sp>
    </p:spTree>
    <p:extLst>
      <p:ext uri="{BB962C8B-B14F-4D97-AF65-F5344CB8AC3E}">
        <p14:creationId xmlns:p14="http://schemas.microsoft.com/office/powerpoint/2010/main" val="32515053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z="3200" smtClean="0"/>
              <a:t>第五章 输入输出系统</a:t>
            </a:r>
          </a:p>
        </p:txBody>
      </p:sp>
      <p:sp>
        <p:nvSpPr>
          <p:cNvPr id="38915" name="内容占位符 2"/>
          <p:cNvSpPr>
            <a:spLocks noGrp="1"/>
          </p:cNvSpPr>
          <p:nvPr>
            <p:ph idx="1"/>
          </p:nvPr>
        </p:nvSpPr>
        <p:spPr/>
        <p:txBody>
          <a:bodyPr/>
          <a:lstStyle/>
          <a:p>
            <a:pPr>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DMA</a:t>
            </a:r>
            <a:r>
              <a:rPr lang="zh-CN" altLang="en-US" sz="2000" b="1" dirty="0">
                <a:latin typeface="Times New Roman" pitchFamily="18" charset="0"/>
                <a:ea typeface="楷体" pitchFamily="49" charset="-122"/>
                <a:cs typeface="Times New Roman" pitchFamily="18" charset="0"/>
              </a:rPr>
              <a:t>方式中的中断请求和程序中断方式中的</a:t>
            </a:r>
            <a:r>
              <a:rPr lang="zh-CN" altLang="en-US" sz="2000" b="1" dirty="0" smtClean="0">
                <a:latin typeface="Times New Roman" pitchFamily="18" charset="0"/>
                <a:ea typeface="楷体" pitchFamily="49" charset="-122"/>
                <a:cs typeface="Times New Roman" pitchFamily="18" charset="0"/>
              </a:rPr>
              <a:t>中断请求的区别</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DMA</a:t>
            </a:r>
            <a:r>
              <a:rPr lang="zh-CN" altLang="en-US" sz="2000" b="1" dirty="0">
                <a:latin typeface="Times New Roman" pitchFamily="18" charset="0"/>
                <a:ea typeface="楷体" pitchFamily="49" charset="-122"/>
                <a:cs typeface="Times New Roman" pitchFamily="18" charset="0"/>
              </a:rPr>
              <a:t>方式中的中断请求不是为了传送信息（信息是通过主存和</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之间的直接数据通道传送的），只是为了报告</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一组数据传送结束，有待</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做一些其他处理工作，如测试传送过程中是否出错，决定是否继续使用</a:t>
            </a:r>
            <a:r>
              <a:rPr lang="en-US" altLang="zh-CN" sz="2000" b="1" dirty="0">
                <a:latin typeface="Times New Roman" pitchFamily="18" charset="0"/>
                <a:ea typeface="楷体" pitchFamily="49" charset="-122"/>
                <a:cs typeface="Times New Roman" pitchFamily="18" charset="0"/>
              </a:rPr>
              <a:t>DMA</a:t>
            </a:r>
            <a:r>
              <a:rPr lang="zh-CN" altLang="en-US" sz="2000" b="1" dirty="0">
                <a:latin typeface="Times New Roman" pitchFamily="18" charset="0"/>
                <a:ea typeface="楷体" pitchFamily="49" charset="-122"/>
                <a:cs typeface="Times New Roman" pitchFamily="18" charset="0"/>
              </a:rPr>
              <a:t>方式传送等。</a:t>
            </a:r>
          </a:p>
          <a:p>
            <a:pPr lvl="1">
              <a:lnSpc>
                <a:spcPct val="125000"/>
              </a:lnSpc>
              <a:spcBef>
                <a:spcPts val="600"/>
              </a:spcBef>
            </a:pPr>
            <a:r>
              <a:rPr lang="zh-CN" altLang="en-US" sz="2000" b="1" dirty="0">
                <a:latin typeface="Times New Roman" pitchFamily="18" charset="0"/>
                <a:ea typeface="楷体" pitchFamily="49" charset="-122"/>
                <a:cs typeface="Times New Roman" pitchFamily="18" charset="0"/>
              </a:rPr>
              <a:t>而程序中断方式的中断请求是为了传送数据，</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设备和主机交换信息完全靠</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响应中断后，转至中断服务程序完成的。</a:t>
            </a:r>
          </a:p>
          <a:p>
            <a:pPr lvl="1">
              <a:lnSpc>
                <a:spcPct val="125000"/>
              </a:lnSpc>
              <a:spcBef>
                <a:spcPts val="600"/>
              </a:spcBef>
            </a:pPr>
            <a:endParaRPr lang="en-US" altLang="zh-CN" sz="2000" b="1" dirty="0" smtClean="0">
              <a:latin typeface="Times New Roman" pitchFamily="18" charset="0"/>
              <a:ea typeface="楷体" pitchFamily="49" charset="-122"/>
              <a:cs typeface="Times New Roman" pitchFamily="18" charset="0"/>
            </a:endParaRPr>
          </a:p>
          <a:p>
            <a:endParaRPr lang="en-US" altLang="zh-CN" sz="2000" b="1" dirty="0" smtClean="0">
              <a:latin typeface="楷体" pitchFamily="49" charset="-122"/>
              <a:ea typeface="楷体" pitchFamily="49" charset="-122"/>
            </a:endParaRPr>
          </a:p>
          <a:p>
            <a:endParaRPr lang="zh-CN" altLang="en-US" dirty="0" smtClean="0"/>
          </a:p>
        </p:txBody>
      </p:sp>
      <p:sp>
        <p:nvSpPr>
          <p:cNvPr id="38916" name="页脚占位符 3"/>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528C7BF7-59DA-4699-B836-7F5A0620FC4A}" type="slidenum">
              <a:rPr kumimoji="0" lang="en-US" altLang="zh-CN" sz="1200" b="0" smtClean="0">
                <a:latin typeface="楷体_GB2312" pitchFamily="49" charset="-122"/>
              </a:rPr>
              <a:pPr eaLnBrk="1" hangingPunct="1"/>
              <a:t>27</a:t>
            </a:fld>
            <a:endParaRPr kumimoji="0" lang="en-US" altLang="zh-CN" sz="1200" b="0" smtClean="0">
              <a:latin typeface="楷体_GB2312" pitchFamily="49" charset="-122"/>
            </a:endParaRPr>
          </a:p>
        </p:txBody>
      </p:sp>
    </p:spTree>
    <p:extLst>
      <p:ext uri="{BB962C8B-B14F-4D97-AF65-F5344CB8AC3E}">
        <p14:creationId xmlns:p14="http://schemas.microsoft.com/office/powerpoint/2010/main" val="9982818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z="3200" smtClean="0"/>
              <a:t>第五章 输入输出系统</a:t>
            </a:r>
          </a:p>
        </p:txBody>
      </p:sp>
      <p:sp>
        <p:nvSpPr>
          <p:cNvPr id="38915" name="内容占位符 2"/>
          <p:cNvSpPr>
            <a:spLocks noGrp="1"/>
          </p:cNvSpPr>
          <p:nvPr>
            <p:ph idx="1"/>
          </p:nvPr>
        </p:nvSpPr>
        <p:spPr/>
        <p:txBody>
          <a:bodyPr/>
          <a:lstStyle/>
          <a:p>
            <a:pPr>
              <a:lnSpc>
                <a:spcPct val="125000"/>
              </a:lnSpc>
              <a:spcBef>
                <a:spcPts val="600"/>
              </a:spcBef>
            </a:pPr>
            <a:r>
              <a:rPr lang="zh-CN" altLang="en-US" sz="1600" b="1" dirty="0" smtClean="0">
                <a:ea typeface="楷体" pitchFamily="49" charset="-122"/>
              </a:rPr>
              <a:t>比</a:t>
            </a:r>
            <a:r>
              <a:rPr lang="zh-CN" altLang="en-US" sz="1600" b="1" dirty="0">
                <a:ea typeface="楷体" pitchFamily="49" charset="-122"/>
              </a:rPr>
              <a:t>较程序查询、程序中断和</a:t>
            </a:r>
            <a:r>
              <a:rPr lang="en-US" altLang="zh-CN" sz="1600" b="1" dirty="0">
                <a:ea typeface="楷体" pitchFamily="49" charset="-122"/>
              </a:rPr>
              <a:t>DMA</a:t>
            </a:r>
            <a:r>
              <a:rPr lang="zh-CN" altLang="en-US" sz="1600" b="1" dirty="0">
                <a:ea typeface="楷体" pitchFamily="49" charset="-122"/>
              </a:rPr>
              <a:t>三种方式的综合性能。</a:t>
            </a:r>
          </a:p>
          <a:p>
            <a:pPr>
              <a:lnSpc>
                <a:spcPct val="125000"/>
              </a:lnSpc>
              <a:spcBef>
                <a:spcPts val="600"/>
              </a:spcBef>
            </a:pPr>
            <a:r>
              <a:rPr lang="zh-CN" altLang="en-US" sz="1600" b="1" dirty="0" smtClean="0">
                <a:ea typeface="楷体" pitchFamily="49" charset="-122"/>
              </a:rPr>
              <a:t>① </a:t>
            </a:r>
            <a:r>
              <a:rPr lang="zh-CN" altLang="en-US" sz="1600" b="1" dirty="0">
                <a:ea typeface="楷体" pitchFamily="49" charset="-122"/>
              </a:rPr>
              <a:t>程序查询、程序中断方式的数据传送主要依赖软件，</a:t>
            </a:r>
            <a:r>
              <a:rPr lang="en-US" altLang="zh-CN" sz="1600" b="1" dirty="0">
                <a:ea typeface="楷体" pitchFamily="49" charset="-122"/>
              </a:rPr>
              <a:t>DMA</a:t>
            </a:r>
            <a:r>
              <a:rPr lang="zh-CN" altLang="en-US" sz="1600" b="1" dirty="0">
                <a:ea typeface="楷体" pitchFamily="49" charset="-122"/>
              </a:rPr>
              <a:t>主要依赖硬件。</a:t>
            </a:r>
          </a:p>
          <a:p>
            <a:pPr>
              <a:lnSpc>
                <a:spcPct val="125000"/>
              </a:lnSpc>
              <a:spcBef>
                <a:spcPts val="600"/>
              </a:spcBef>
            </a:pPr>
            <a:r>
              <a:rPr lang="zh-CN" altLang="en-US" sz="1600" b="1" dirty="0">
                <a:ea typeface="楷体" pitchFamily="49" charset="-122"/>
              </a:rPr>
              <a:t>② 程序查询、程序中断传送数据的基本单位为字或字节，</a:t>
            </a:r>
            <a:r>
              <a:rPr lang="en-US" altLang="zh-CN" sz="1600" b="1" dirty="0">
                <a:ea typeface="楷体" pitchFamily="49" charset="-122"/>
              </a:rPr>
              <a:t>DMA</a:t>
            </a:r>
            <a:r>
              <a:rPr lang="zh-CN" altLang="en-US" sz="1600" b="1" dirty="0">
                <a:ea typeface="楷体" pitchFamily="49" charset="-122"/>
              </a:rPr>
              <a:t>为数据块。</a:t>
            </a:r>
          </a:p>
          <a:p>
            <a:pPr>
              <a:lnSpc>
                <a:spcPct val="125000"/>
              </a:lnSpc>
              <a:spcBef>
                <a:spcPts val="600"/>
              </a:spcBef>
            </a:pPr>
            <a:r>
              <a:rPr lang="zh-CN" altLang="en-US" sz="1600" b="1" dirty="0">
                <a:ea typeface="楷体" pitchFamily="49" charset="-122"/>
              </a:rPr>
              <a:t>③ 程序查询方式传送时，</a:t>
            </a:r>
            <a:r>
              <a:rPr lang="en-US" altLang="zh-CN" sz="1600" b="1" dirty="0">
                <a:ea typeface="楷体" pitchFamily="49" charset="-122"/>
              </a:rPr>
              <a:t>CPU</a:t>
            </a:r>
            <a:r>
              <a:rPr lang="zh-CN" altLang="en-US" sz="1600" b="1" dirty="0">
                <a:ea typeface="楷体" pitchFamily="49" charset="-122"/>
              </a:rPr>
              <a:t>与</a:t>
            </a:r>
            <a:r>
              <a:rPr lang="en-US" altLang="zh-CN" sz="1600" b="1" dirty="0">
                <a:ea typeface="楷体" pitchFamily="49" charset="-122"/>
              </a:rPr>
              <a:t>I/O</a:t>
            </a:r>
            <a:r>
              <a:rPr lang="zh-CN" altLang="en-US" sz="1600" b="1" dirty="0">
                <a:ea typeface="楷体" pitchFamily="49" charset="-122"/>
              </a:rPr>
              <a:t>设备串行工作；程序中断方式时，</a:t>
            </a:r>
            <a:r>
              <a:rPr lang="en-US" altLang="zh-CN" sz="1600" b="1" dirty="0">
                <a:ea typeface="楷体" pitchFamily="49" charset="-122"/>
              </a:rPr>
              <a:t>CPU</a:t>
            </a:r>
            <a:r>
              <a:rPr lang="zh-CN" altLang="en-US" sz="1600" b="1" dirty="0">
                <a:ea typeface="楷体" pitchFamily="49" charset="-122"/>
              </a:rPr>
              <a:t>与</a:t>
            </a:r>
            <a:r>
              <a:rPr lang="en-US" altLang="zh-CN" sz="1600" b="1" dirty="0">
                <a:ea typeface="楷体" pitchFamily="49" charset="-122"/>
              </a:rPr>
              <a:t>I/O</a:t>
            </a:r>
            <a:r>
              <a:rPr lang="zh-CN" altLang="en-US" sz="1600" b="1" dirty="0">
                <a:ea typeface="楷体" pitchFamily="49" charset="-122"/>
              </a:rPr>
              <a:t>设备并行工作，现行程序与</a:t>
            </a:r>
            <a:r>
              <a:rPr lang="en-US" altLang="zh-CN" sz="1600" b="1" dirty="0">
                <a:ea typeface="楷体" pitchFamily="49" charset="-122"/>
              </a:rPr>
              <a:t>I/O</a:t>
            </a:r>
            <a:r>
              <a:rPr lang="zh-CN" altLang="en-US" sz="1600" b="1" dirty="0">
                <a:ea typeface="楷体" pitchFamily="49" charset="-122"/>
              </a:rPr>
              <a:t>传送串行进行；</a:t>
            </a:r>
            <a:r>
              <a:rPr lang="en-US" altLang="zh-CN" sz="1600" b="1" dirty="0">
                <a:ea typeface="楷体" pitchFamily="49" charset="-122"/>
              </a:rPr>
              <a:t>DMA</a:t>
            </a:r>
            <a:r>
              <a:rPr lang="zh-CN" altLang="en-US" sz="1600" b="1" dirty="0">
                <a:ea typeface="楷体" pitchFamily="49" charset="-122"/>
              </a:rPr>
              <a:t>方式时，</a:t>
            </a:r>
            <a:r>
              <a:rPr lang="en-US" altLang="zh-CN" sz="1600" b="1" dirty="0">
                <a:ea typeface="楷体" pitchFamily="49" charset="-122"/>
              </a:rPr>
              <a:t>CPU</a:t>
            </a:r>
            <a:r>
              <a:rPr lang="zh-CN" altLang="en-US" sz="1600" b="1" dirty="0">
                <a:ea typeface="楷体" pitchFamily="49" charset="-122"/>
              </a:rPr>
              <a:t>与</a:t>
            </a:r>
            <a:r>
              <a:rPr lang="en-US" altLang="zh-CN" sz="1600" b="1" dirty="0">
                <a:ea typeface="楷体" pitchFamily="49" charset="-122"/>
              </a:rPr>
              <a:t>I/O</a:t>
            </a:r>
            <a:r>
              <a:rPr lang="zh-CN" altLang="en-US" sz="1600" b="1" dirty="0">
                <a:ea typeface="楷体" pitchFamily="49" charset="-122"/>
              </a:rPr>
              <a:t>设备并行工作，现行程序与</a:t>
            </a:r>
            <a:r>
              <a:rPr lang="en-US" altLang="zh-CN" sz="1600" b="1" dirty="0">
                <a:ea typeface="楷体" pitchFamily="49" charset="-122"/>
              </a:rPr>
              <a:t>I/O</a:t>
            </a:r>
            <a:r>
              <a:rPr lang="zh-CN" altLang="en-US" sz="1600" b="1" dirty="0">
                <a:ea typeface="楷体" pitchFamily="49" charset="-122"/>
              </a:rPr>
              <a:t>传送并行进行。</a:t>
            </a:r>
          </a:p>
          <a:p>
            <a:pPr>
              <a:lnSpc>
                <a:spcPct val="125000"/>
              </a:lnSpc>
              <a:spcBef>
                <a:spcPts val="600"/>
              </a:spcBef>
            </a:pPr>
            <a:r>
              <a:rPr lang="zh-CN" altLang="en-US" sz="1600" b="1" dirty="0">
                <a:ea typeface="楷体" pitchFamily="49" charset="-122"/>
              </a:rPr>
              <a:t>④ 程序查询方式时，</a:t>
            </a:r>
            <a:r>
              <a:rPr lang="en-US" altLang="zh-CN" sz="1600" b="1" dirty="0">
                <a:ea typeface="楷体" pitchFamily="49" charset="-122"/>
              </a:rPr>
              <a:t>CPU</a:t>
            </a:r>
            <a:r>
              <a:rPr lang="zh-CN" altLang="en-US" sz="1600" b="1" dirty="0">
                <a:ea typeface="楷体" pitchFamily="49" charset="-122"/>
              </a:rPr>
              <a:t>主动查询</a:t>
            </a:r>
            <a:r>
              <a:rPr lang="en-US" altLang="zh-CN" sz="1600" b="1" dirty="0">
                <a:ea typeface="楷体" pitchFamily="49" charset="-122"/>
              </a:rPr>
              <a:t>I/O</a:t>
            </a:r>
            <a:r>
              <a:rPr lang="zh-CN" altLang="en-US" sz="1600" b="1" dirty="0">
                <a:ea typeface="楷体" pitchFamily="49" charset="-122"/>
              </a:rPr>
              <a:t>设备状态；程序中断及</a:t>
            </a:r>
            <a:r>
              <a:rPr lang="en-US" altLang="zh-CN" sz="1600" b="1" dirty="0">
                <a:ea typeface="楷体" pitchFamily="49" charset="-122"/>
              </a:rPr>
              <a:t>DMA</a:t>
            </a:r>
            <a:r>
              <a:rPr lang="zh-CN" altLang="en-US" sz="1600" b="1" dirty="0">
                <a:ea typeface="楷体" pitchFamily="49" charset="-122"/>
              </a:rPr>
              <a:t>方式时，</a:t>
            </a:r>
            <a:r>
              <a:rPr lang="en-US" altLang="zh-CN" sz="1600" b="1" dirty="0">
                <a:ea typeface="楷体" pitchFamily="49" charset="-122"/>
              </a:rPr>
              <a:t>CPU</a:t>
            </a:r>
            <a:r>
              <a:rPr lang="zh-CN" altLang="en-US" sz="1600" b="1" dirty="0">
                <a:ea typeface="楷体" pitchFamily="49" charset="-122"/>
              </a:rPr>
              <a:t>被动接受</a:t>
            </a:r>
            <a:r>
              <a:rPr lang="en-US" altLang="zh-CN" sz="1600" b="1" dirty="0">
                <a:ea typeface="楷体" pitchFamily="49" charset="-122"/>
              </a:rPr>
              <a:t>I/O</a:t>
            </a:r>
            <a:r>
              <a:rPr lang="zh-CN" altLang="en-US" sz="1600" b="1" dirty="0">
                <a:ea typeface="楷体" pitchFamily="49" charset="-122"/>
              </a:rPr>
              <a:t>中断请求或</a:t>
            </a:r>
            <a:r>
              <a:rPr lang="en-US" altLang="zh-CN" sz="1600" b="1" dirty="0">
                <a:ea typeface="楷体" pitchFamily="49" charset="-122"/>
              </a:rPr>
              <a:t>DMA</a:t>
            </a:r>
            <a:r>
              <a:rPr lang="zh-CN" altLang="en-US" sz="1600" b="1" dirty="0">
                <a:ea typeface="楷体" pitchFamily="49" charset="-122"/>
              </a:rPr>
              <a:t>请求。</a:t>
            </a:r>
          </a:p>
          <a:p>
            <a:pPr>
              <a:lnSpc>
                <a:spcPct val="125000"/>
              </a:lnSpc>
              <a:spcBef>
                <a:spcPts val="600"/>
              </a:spcBef>
            </a:pPr>
            <a:r>
              <a:rPr lang="zh-CN" altLang="en-US" sz="1600" b="1" dirty="0">
                <a:ea typeface="楷体" pitchFamily="49" charset="-122"/>
              </a:rPr>
              <a:t>⑤ 程序中断方式由于软件额外开销时间比较大，因此传输速度最慢；程序查询方式软件额外开销时间基本没有，因此传输速度比中断快；</a:t>
            </a:r>
            <a:r>
              <a:rPr lang="en-US" altLang="zh-CN" sz="1600" b="1" dirty="0">
                <a:ea typeface="楷体" pitchFamily="49" charset="-122"/>
              </a:rPr>
              <a:t>DMA</a:t>
            </a:r>
            <a:r>
              <a:rPr lang="zh-CN" altLang="en-US" sz="1600" b="1" dirty="0">
                <a:ea typeface="楷体" pitchFamily="49" charset="-122"/>
              </a:rPr>
              <a:t>方式基本由硬件实现传送，因此速度最快；</a:t>
            </a:r>
          </a:p>
          <a:p>
            <a:pPr>
              <a:lnSpc>
                <a:spcPct val="125000"/>
              </a:lnSpc>
              <a:spcBef>
                <a:spcPts val="600"/>
              </a:spcBef>
            </a:pPr>
            <a:r>
              <a:rPr lang="zh-CN" altLang="en-US" sz="1600" b="1" dirty="0">
                <a:ea typeface="楷体" pitchFamily="49" charset="-122"/>
              </a:rPr>
              <a:t>⑥ 程序查询接口硬件结构最简单，因此最经济；程序中断接口硬件结构稍微复杂一些，因此较经济；</a:t>
            </a:r>
            <a:r>
              <a:rPr lang="en-US" altLang="zh-CN" sz="1600" b="1" dirty="0">
                <a:ea typeface="楷体" pitchFamily="49" charset="-122"/>
              </a:rPr>
              <a:t>DMA</a:t>
            </a:r>
            <a:r>
              <a:rPr lang="zh-CN" altLang="en-US" sz="1600" b="1" dirty="0">
                <a:ea typeface="楷体" pitchFamily="49" charset="-122"/>
              </a:rPr>
              <a:t>控制器硬件结构最复杂，因此成本最高；</a:t>
            </a:r>
          </a:p>
          <a:p>
            <a:pPr>
              <a:lnSpc>
                <a:spcPct val="125000"/>
              </a:lnSpc>
              <a:spcBef>
                <a:spcPts val="600"/>
              </a:spcBef>
            </a:pPr>
            <a:r>
              <a:rPr lang="zh-CN" altLang="en-US" sz="1600" b="1" dirty="0">
                <a:ea typeface="楷体" pitchFamily="49" charset="-122"/>
              </a:rPr>
              <a:t>⑦ 程序中断方式适用于中、低速设备的</a:t>
            </a:r>
            <a:r>
              <a:rPr lang="en-US" altLang="zh-CN" sz="1600" b="1" dirty="0">
                <a:ea typeface="楷体" pitchFamily="49" charset="-122"/>
              </a:rPr>
              <a:t>I/O</a:t>
            </a:r>
            <a:r>
              <a:rPr lang="zh-CN" altLang="en-US" sz="1600" b="1" dirty="0">
                <a:ea typeface="楷体" pitchFamily="49" charset="-122"/>
              </a:rPr>
              <a:t>交换；程序查询方式适用于中、低速实时处理过程；</a:t>
            </a:r>
            <a:r>
              <a:rPr lang="en-US" altLang="zh-CN" sz="1600" b="1" dirty="0">
                <a:ea typeface="楷体" pitchFamily="49" charset="-122"/>
              </a:rPr>
              <a:t>DMA</a:t>
            </a:r>
            <a:r>
              <a:rPr lang="zh-CN" altLang="en-US" sz="1600" b="1" dirty="0">
                <a:ea typeface="楷体" pitchFamily="49" charset="-122"/>
              </a:rPr>
              <a:t>方式适用于高速设备的</a:t>
            </a:r>
            <a:r>
              <a:rPr lang="en-US" altLang="zh-CN" sz="1600" b="1" dirty="0">
                <a:ea typeface="楷体" pitchFamily="49" charset="-122"/>
              </a:rPr>
              <a:t>I/O</a:t>
            </a:r>
            <a:r>
              <a:rPr lang="zh-CN" altLang="en-US" sz="1600" b="1" dirty="0">
                <a:ea typeface="楷体" pitchFamily="49" charset="-122"/>
              </a:rPr>
              <a:t>交换。</a:t>
            </a:r>
          </a:p>
          <a:p>
            <a:pPr>
              <a:lnSpc>
                <a:spcPct val="125000"/>
              </a:lnSpc>
              <a:spcBef>
                <a:spcPts val="600"/>
              </a:spcBef>
            </a:pPr>
            <a:endParaRPr lang="zh-CN" altLang="en-US" sz="1600" b="1" dirty="0">
              <a:ea typeface="楷体" pitchFamily="49" charset="-122"/>
            </a:endParaRPr>
          </a:p>
          <a:p>
            <a:pPr>
              <a:lnSpc>
                <a:spcPct val="125000"/>
              </a:lnSpc>
              <a:spcBef>
                <a:spcPts val="600"/>
              </a:spcBef>
            </a:pPr>
            <a:endParaRPr lang="zh-CN" altLang="en-US" sz="2000" b="1" dirty="0">
              <a:latin typeface="Times New Roman" pitchFamily="18" charset="0"/>
              <a:ea typeface="楷体" pitchFamily="49" charset="-122"/>
              <a:cs typeface="Times New Roman" pitchFamily="18" charset="0"/>
            </a:endParaRPr>
          </a:p>
          <a:p>
            <a:pPr lvl="1">
              <a:lnSpc>
                <a:spcPct val="125000"/>
              </a:lnSpc>
              <a:spcBef>
                <a:spcPts val="600"/>
              </a:spcBef>
            </a:pPr>
            <a:endParaRPr lang="en-US" altLang="zh-CN" sz="2000" b="1" dirty="0" smtClean="0">
              <a:latin typeface="Times New Roman" pitchFamily="18" charset="0"/>
              <a:ea typeface="楷体" pitchFamily="49" charset="-122"/>
              <a:cs typeface="Times New Roman" pitchFamily="18" charset="0"/>
            </a:endParaRPr>
          </a:p>
          <a:p>
            <a:endParaRPr lang="en-US" altLang="zh-CN" sz="2000" b="1" dirty="0" smtClean="0">
              <a:latin typeface="楷体" pitchFamily="49" charset="-122"/>
              <a:ea typeface="楷体" pitchFamily="49" charset="-122"/>
            </a:endParaRPr>
          </a:p>
          <a:p>
            <a:endParaRPr lang="zh-CN" altLang="en-US" dirty="0" smtClean="0"/>
          </a:p>
        </p:txBody>
      </p:sp>
      <p:sp>
        <p:nvSpPr>
          <p:cNvPr id="38916" name="页脚占位符 3"/>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528C7BF7-59DA-4699-B836-7F5A0620FC4A}" type="slidenum">
              <a:rPr kumimoji="0" lang="en-US" altLang="zh-CN" sz="1200" b="0" smtClean="0">
                <a:latin typeface="楷体_GB2312" pitchFamily="49" charset="-122"/>
              </a:rPr>
              <a:pPr eaLnBrk="1" hangingPunct="1"/>
              <a:t>28</a:t>
            </a:fld>
            <a:endParaRPr kumimoji="0" lang="en-US" altLang="zh-CN" sz="1200" b="0" smtClean="0">
              <a:latin typeface="楷体_GB2312" pitchFamily="49" charset="-122"/>
            </a:endParaRPr>
          </a:p>
        </p:txBody>
      </p:sp>
    </p:spTree>
    <p:extLst>
      <p:ext uri="{BB962C8B-B14F-4D97-AF65-F5344CB8AC3E}">
        <p14:creationId xmlns:p14="http://schemas.microsoft.com/office/powerpoint/2010/main" val="32932416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z="3200" smtClean="0"/>
              <a:t>第五章 输入输出系统</a:t>
            </a:r>
          </a:p>
        </p:txBody>
      </p:sp>
      <p:sp>
        <p:nvSpPr>
          <p:cNvPr id="38915" name="内容占位符 2"/>
          <p:cNvSpPr>
            <a:spLocks noGrp="1"/>
          </p:cNvSpPr>
          <p:nvPr>
            <p:ph idx="1"/>
          </p:nvPr>
        </p:nvSpPr>
        <p:spPr/>
        <p:txBody>
          <a:bodyPr/>
          <a:lstStyle/>
          <a:p>
            <a:pPr>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DMA</a:t>
            </a:r>
            <a:r>
              <a:rPr lang="zh-CN" altLang="en-US" sz="2000" b="1" dirty="0">
                <a:latin typeface="Times New Roman" pitchFamily="18" charset="0"/>
                <a:ea typeface="楷体" pitchFamily="49" charset="-122"/>
                <a:cs typeface="Times New Roman" pitchFamily="18" charset="0"/>
              </a:rPr>
              <a:t>访问主存的优先级和</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访问主存的优先级哪一个</a:t>
            </a:r>
            <a:r>
              <a:rPr lang="zh-CN" altLang="en-US" sz="2000" b="1" dirty="0" smtClean="0">
                <a:latin typeface="Times New Roman" pitchFamily="18" charset="0"/>
                <a:ea typeface="楷体" pitchFamily="49" charset="-122"/>
                <a:cs typeface="Times New Roman" pitchFamily="18" charset="0"/>
              </a:rPr>
              <a:t>高</a:t>
            </a:r>
            <a:r>
              <a:rPr lang="en-US" altLang="zh-CN" sz="2000" b="1" dirty="0" smtClean="0">
                <a:latin typeface="Times New Roman" pitchFamily="18" charset="0"/>
                <a:ea typeface="楷体" pitchFamily="49" charset="-122"/>
                <a:cs typeface="Times New Roman" pitchFamily="18" charset="0"/>
              </a:rPr>
              <a:t>?</a:t>
            </a: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一般</a:t>
            </a:r>
            <a:r>
              <a:rPr lang="zh-CN" altLang="en-US" sz="2000" b="1" dirty="0">
                <a:latin typeface="Times New Roman" pitchFamily="18" charset="0"/>
                <a:ea typeface="楷体" pitchFamily="49" charset="-122"/>
                <a:cs typeface="Times New Roman" pitchFamily="18" charset="0"/>
              </a:rPr>
              <a:t>情况下，如果</a:t>
            </a:r>
            <a:r>
              <a:rPr lang="en-US" altLang="zh-CN" sz="2000" b="1" dirty="0">
                <a:latin typeface="Times New Roman" pitchFamily="18" charset="0"/>
                <a:ea typeface="楷体" pitchFamily="49" charset="-122"/>
                <a:cs typeface="Times New Roman" pitchFamily="18" charset="0"/>
              </a:rPr>
              <a:t>DMA</a:t>
            </a:r>
            <a:r>
              <a:rPr lang="zh-CN" altLang="en-US" sz="2000" b="1" dirty="0">
                <a:latin typeface="Times New Roman" pitchFamily="18" charset="0"/>
                <a:ea typeface="楷体" pitchFamily="49" charset="-122"/>
                <a:cs typeface="Times New Roman" pitchFamily="18" charset="0"/>
              </a:rPr>
              <a:t>和</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同时访问主存时，那么 </a:t>
            </a:r>
            <a:r>
              <a:rPr lang="en-US" altLang="zh-CN" sz="2000" b="1" dirty="0">
                <a:latin typeface="Times New Roman" pitchFamily="18" charset="0"/>
                <a:ea typeface="楷体" pitchFamily="49" charset="-122"/>
                <a:cs typeface="Times New Roman" pitchFamily="18" charset="0"/>
              </a:rPr>
              <a:t>DMA</a:t>
            </a:r>
            <a:r>
              <a:rPr lang="zh-CN" altLang="en-US" sz="2000" b="1" dirty="0">
                <a:latin typeface="Times New Roman" pitchFamily="18" charset="0"/>
                <a:ea typeface="楷体" pitchFamily="49" charset="-122"/>
                <a:cs typeface="Times New Roman" pitchFamily="18" charset="0"/>
              </a:rPr>
              <a:t>的优先级要比</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的优先级高。</a:t>
            </a:r>
          </a:p>
          <a:p>
            <a:pPr lvl="1">
              <a:lnSpc>
                <a:spcPct val="125000"/>
              </a:lnSpc>
              <a:spcBef>
                <a:spcPts val="600"/>
              </a:spcBef>
            </a:pPr>
            <a:r>
              <a:rPr lang="zh-CN" altLang="en-US" sz="2000" b="1" dirty="0">
                <a:latin typeface="Times New Roman" pitchFamily="18" charset="0"/>
                <a:ea typeface="楷体" pitchFamily="49" charset="-122"/>
                <a:cs typeface="Times New Roman" pitchFamily="18" charset="0"/>
              </a:rPr>
              <a:t>主要原因在于</a:t>
            </a:r>
            <a:r>
              <a:rPr lang="en-US" altLang="zh-CN" sz="2000" b="1" dirty="0">
                <a:latin typeface="Times New Roman" pitchFamily="18" charset="0"/>
                <a:ea typeface="楷体" pitchFamily="49" charset="-122"/>
                <a:cs typeface="Times New Roman" pitchFamily="18" charset="0"/>
              </a:rPr>
              <a:t>DMA</a:t>
            </a:r>
            <a:r>
              <a:rPr lang="zh-CN" altLang="en-US" sz="2000" b="1" dirty="0">
                <a:latin typeface="Times New Roman" pitchFamily="18" charset="0"/>
                <a:ea typeface="楷体" pitchFamily="49" charset="-122"/>
                <a:cs typeface="Times New Roman" pitchFamily="18" charset="0"/>
              </a:rPr>
              <a:t>模块所连接的是高速外设，以数据块的方式与主存交换数据，若不及时处理，容易造成信息丢失。换言之，</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访存有时间要求，前一个</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数据必须在下一个访存请求到来前存取完毕。</a:t>
            </a:r>
          </a:p>
          <a:p>
            <a:pPr lvl="1">
              <a:lnSpc>
                <a:spcPct val="125000"/>
              </a:lnSpc>
              <a:spcBef>
                <a:spcPts val="600"/>
              </a:spcBef>
            </a:pPr>
            <a:r>
              <a:rPr lang="zh-CN" altLang="en-US" sz="2000" b="1" dirty="0">
                <a:latin typeface="Times New Roman" pitchFamily="18" charset="0"/>
                <a:ea typeface="楷体" pitchFamily="49" charset="-122"/>
                <a:cs typeface="Times New Roman" pitchFamily="18" charset="0"/>
              </a:rPr>
              <a:t>而对于</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而言，只是访问主存延缓了一个存取周期而已，指令和数据仍然保存在主存中，不会造成信息丢失。</a:t>
            </a:r>
          </a:p>
          <a:p>
            <a:pPr lvl="1">
              <a:lnSpc>
                <a:spcPct val="125000"/>
              </a:lnSpc>
              <a:spcBef>
                <a:spcPts val="600"/>
              </a:spcBef>
            </a:pPr>
            <a:endParaRPr lang="en-US" altLang="zh-CN" sz="2000" b="1" dirty="0" smtClean="0">
              <a:latin typeface="Times New Roman" pitchFamily="18" charset="0"/>
              <a:ea typeface="楷体" pitchFamily="49" charset="-122"/>
              <a:cs typeface="Times New Roman" pitchFamily="18" charset="0"/>
            </a:endParaRPr>
          </a:p>
          <a:p>
            <a:endParaRPr lang="en-US" altLang="zh-CN" sz="2000" b="1" dirty="0" smtClean="0">
              <a:latin typeface="楷体" pitchFamily="49" charset="-122"/>
              <a:ea typeface="楷体" pitchFamily="49" charset="-122"/>
            </a:endParaRPr>
          </a:p>
          <a:p>
            <a:endParaRPr lang="zh-CN" altLang="en-US" dirty="0" smtClean="0"/>
          </a:p>
        </p:txBody>
      </p:sp>
      <p:sp>
        <p:nvSpPr>
          <p:cNvPr id="38916" name="页脚占位符 3"/>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528C7BF7-59DA-4699-B836-7F5A0620FC4A}" type="slidenum">
              <a:rPr kumimoji="0" lang="en-US" altLang="zh-CN" sz="1200" b="0" smtClean="0">
                <a:latin typeface="楷体_GB2312" pitchFamily="49" charset="-122"/>
              </a:rPr>
              <a:pPr eaLnBrk="1" hangingPunct="1"/>
              <a:t>29</a:t>
            </a:fld>
            <a:endParaRPr kumimoji="0" lang="en-US" altLang="zh-CN" sz="1200" b="0" smtClean="0">
              <a:latin typeface="楷体_GB2312" pitchFamily="49" charset="-122"/>
            </a:endParaRPr>
          </a:p>
        </p:txBody>
      </p:sp>
    </p:spTree>
    <p:extLst>
      <p:ext uri="{BB962C8B-B14F-4D97-AF65-F5344CB8AC3E}">
        <p14:creationId xmlns:p14="http://schemas.microsoft.com/office/powerpoint/2010/main" val="2454319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8A8FCC43-9157-4795-9CB2-25C258C8AB3A}" type="slidenum">
              <a:rPr lang="en-US" altLang="zh-CN" sz="1200" smtClean="0">
                <a:latin typeface="楷体_GB2312" pitchFamily="49" charset="-122"/>
                <a:ea typeface="楷体_GB2312" pitchFamily="49" charset="-122"/>
              </a:rPr>
              <a:pPr eaLnBrk="1" hangingPunct="1">
                <a:spcBef>
                  <a:spcPct val="0"/>
                </a:spcBef>
                <a:buClrTx/>
                <a:buFontTx/>
                <a:buNone/>
              </a:pPr>
              <a:t>3</a:t>
            </a:fld>
            <a:endParaRPr lang="en-US" altLang="zh-CN" sz="1200" smtClean="0">
              <a:latin typeface="楷体_GB2312" pitchFamily="49" charset="-122"/>
              <a:ea typeface="楷体_GB2312" pitchFamily="49" charset="-122"/>
            </a:endParaRPr>
          </a:p>
        </p:txBody>
      </p:sp>
      <p:sp>
        <p:nvSpPr>
          <p:cNvPr id="5123" name="Rectangle 2"/>
          <p:cNvSpPr>
            <a:spLocks noGrp="1" noChangeArrowheads="1"/>
          </p:cNvSpPr>
          <p:nvPr>
            <p:ph type="title"/>
          </p:nvPr>
        </p:nvSpPr>
        <p:spPr/>
        <p:txBody>
          <a:bodyPr/>
          <a:lstStyle/>
          <a:p>
            <a:pPr eaLnBrk="1" hangingPunct="1"/>
            <a:r>
              <a:rPr lang="zh-CN" altLang="en-US" sz="3200" smtClean="0"/>
              <a:t>第一章 概论</a:t>
            </a:r>
          </a:p>
        </p:txBody>
      </p:sp>
      <p:sp>
        <p:nvSpPr>
          <p:cNvPr id="4100" name="Rectangle 3"/>
          <p:cNvSpPr>
            <a:spLocks noGrp="1" noChangeArrowheads="1"/>
          </p:cNvSpPr>
          <p:nvPr>
            <p:ph type="body" idx="1"/>
          </p:nvPr>
        </p:nvSpPr>
        <p:spPr/>
        <p:txBody>
          <a:bodyPr/>
          <a:lstStyle/>
          <a:p>
            <a:pPr>
              <a:lnSpc>
                <a:spcPct val="125000"/>
              </a:lnSpc>
              <a:spcBef>
                <a:spcPts val="600"/>
              </a:spcBef>
              <a:spcAft>
                <a:spcPts val="0"/>
              </a:spcAft>
              <a:defRPr/>
            </a:pPr>
            <a:r>
              <a:rPr lang="zh-CN" altLang="zh-CN" sz="2000" b="1" dirty="0">
                <a:latin typeface="楷体" pitchFamily="49" charset="-122"/>
                <a:ea typeface="楷体" pitchFamily="49" charset="-122"/>
              </a:rPr>
              <a:t>冯</a:t>
            </a:r>
            <a:r>
              <a:rPr lang="en-US" altLang="zh-CN" sz="2000" b="1" dirty="0">
                <a:latin typeface="楷体" pitchFamily="49" charset="-122"/>
                <a:ea typeface="楷体" pitchFamily="49" charset="-122"/>
              </a:rPr>
              <a:t>·</a:t>
            </a:r>
            <a:r>
              <a:rPr lang="zh-CN" altLang="zh-CN" sz="2000" b="1" dirty="0">
                <a:latin typeface="楷体" pitchFamily="49" charset="-122"/>
                <a:ea typeface="楷体" pitchFamily="49" charset="-122"/>
              </a:rPr>
              <a:t>诺依曼计算机的特点是：</a:t>
            </a:r>
          </a:p>
          <a:p>
            <a:pPr lvl="1">
              <a:lnSpc>
                <a:spcPct val="125000"/>
              </a:lnSpc>
              <a:spcBef>
                <a:spcPts val="600"/>
              </a:spcBef>
              <a:spcAft>
                <a:spcPts val="0"/>
              </a:spcAft>
              <a:defRPr/>
            </a:pPr>
            <a:r>
              <a:rPr lang="zh-CN" altLang="zh-CN" sz="2000" b="1" dirty="0">
                <a:latin typeface="楷体" pitchFamily="49" charset="-122"/>
                <a:ea typeface="楷体" pitchFamily="49" charset="-122"/>
                <a:cs typeface="+mn-cs"/>
              </a:rPr>
              <a:t>计算机由运算器、存储器、控制器和输入设备、</a:t>
            </a:r>
            <a:r>
              <a:rPr lang="zh-CN" altLang="zh-CN" sz="2000" b="1" dirty="0" smtClean="0">
                <a:latin typeface="楷体" pitchFamily="49" charset="-122"/>
                <a:ea typeface="楷体" pitchFamily="49" charset="-122"/>
                <a:cs typeface="+mn-cs"/>
              </a:rPr>
              <a:t>输出设备</a:t>
            </a:r>
            <a:r>
              <a:rPr lang="zh-CN" altLang="en-US" sz="2000" b="1" dirty="0" smtClean="0">
                <a:latin typeface="楷体" pitchFamily="49" charset="-122"/>
                <a:ea typeface="楷体" pitchFamily="49" charset="-122"/>
                <a:cs typeface="+mn-cs"/>
              </a:rPr>
              <a:t>等</a:t>
            </a:r>
            <a:r>
              <a:rPr lang="zh-CN" altLang="zh-CN" sz="2000" b="1" dirty="0" smtClean="0">
                <a:latin typeface="楷体" pitchFamily="49" charset="-122"/>
                <a:ea typeface="楷体" pitchFamily="49" charset="-122"/>
                <a:cs typeface="+mn-cs"/>
              </a:rPr>
              <a:t>五</a:t>
            </a:r>
            <a:r>
              <a:rPr lang="zh-CN" altLang="zh-CN" sz="2000" b="1" dirty="0">
                <a:latin typeface="楷体" pitchFamily="49" charset="-122"/>
                <a:ea typeface="楷体" pitchFamily="49" charset="-122"/>
                <a:cs typeface="+mn-cs"/>
              </a:rPr>
              <a:t>大部件组成。</a:t>
            </a:r>
          </a:p>
          <a:p>
            <a:pPr lvl="1">
              <a:lnSpc>
                <a:spcPct val="125000"/>
              </a:lnSpc>
              <a:spcBef>
                <a:spcPts val="600"/>
              </a:spcBef>
              <a:spcAft>
                <a:spcPts val="0"/>
              </a:spcAft>
              <a:defRPr/>
            </a:pPr>
            <a:r>
              <a:rPr lang="zh-CN" altLang="zh-CN" sz="2000" b="1" dirty="0">
                <a:latin typeface="楷体" pitchFamily="49" charset="-122"/>
                <a:ea typeface="楷体" pitchFamily="49" charset="-122"/>
                <a:cs typeface="+mn-cs"/>
              </a:rPr>
              <a:t>指令和数据以同等的地位存放于存储器内，并可以按地址寻访。</a:t>
            </a:r>
          </a:p>
          <a:p>
            <a:pPr lvl="1">
              <a:lnSpc>
                <a:spcPct val="125000"/>
              </a:lnSpc>
              <a:spcBef>
                <a:spcPts val="600"/>
              </a:spcBef>
              <a:spcAft>
                <a:spcPts val="0"/>
              </a:spcAft>
              <a:defRPr/>
            </a:pPr>
            <a:r>
              <a:rPr lang="zh-CN" altLang="zh-CN" sz="2000" b="1" dirty="0">
                <a:latin typeface="楷体" pitchFamily="49" charset="-122"/>
                <a:ea typeface="楷体" pitchFamily="49" charset="-122"/>
                <a:cs typeface="+mn-cs"/>
              </a:rPr>
              <a:t>指令和数据均可以用二进制代码表示。</a:t>
            </a:r>
          </a:p>
          <a:p>
            <a:pPr lvl="1">
              <a:lnSpc>
                <a:spcPct val="125000"/>
              </a:lnSpc>
              <a:spcBef>
                <a:spcPts val="600"/>
              </a:spcBef>
              <a:spcAft>
                <a:spcPts val="0"/>
              </a:spcAft>
              <a:defRPr/>
            </a:pPr>
            <a:r>
              <a:rPr lang="zh-CN" altLang="zh-CN" sz="2000" b="1" dirty="0">
                <a:latin typeface="楷体" pitchFamily="49" charset="-122"/>
                <a:ea typeface="楷体" pitchFamily="49" charset="-122"/>
                <a:cs typeface="+mn-cs"/>
              </a:rPr>
              <a:t>指令由操作码和地址码组成，操作码用来表示操作的性质，地址码用来表示操作数所在存储器中的位置。</a:t>
            </a:r>
          </a:p>
          <a:p>
            <a:pPr lvl="1">
              <a:lnSpc>
                <a:spcPct val="125000"/>
              </a:lnSpc>
              <a:spcBef>
                <a:spcPts val="600"/>
              </a:spcBef>
              <a:spcAft>
                <a:spcPts val="0"/>
              </a:spcAft>
              <a:defRPr/>
            </a:pPr>
            <a:r>
              <a:rPr lang="zh-CN" altLang="zh-CN" sz="2000" b="1" dirty="0">
                <a:latin typeface="楷体" pitchFamily="49" charset="-122"/>
                <a:ea typeface="楷体" pitchFamily="49" charset="-122"/>
                <a:cs typeface="+mn-cs"/>
              </a:rPr>
              <a:t>指令在存储器内按顺序存放。通常，指令是顺序执行的，在特定情况下，可根据运算结果或根据设定的条件改变执行顺序。</a:t>
            </a:r>
          </a:p>
          <a:p>
            <a:pPr lvl="1">
              <a:lnSpc>
                <a:spcPct val="125000"/>
              </a:lnSpc>
              <a:spcBef>
                <a:spcPts val="600"/>
              </a:spcBef>
              <a:spcAft>
                <a:spcPts val="0"/>
              </a:spcAft>
              <a:defRPr/>
            </a:pPr>
            <a:r>
              <a:rPr lang="zh-CN" altLang="en-US" sz="2000" b="1" dirty="0" smtClean="0">
                <a:latin typeface="楷体" pitchFamily="49" charset="-122"/>
                <a:ea typeface="楷体" pitchFamily="49" charset="-122"/>
                <a:cs typeface="+mn-cs"/>
              </a:rPr>
              <a:t>计算机</a:t>
            </a:r>
            <a:r>
              <a:rPr lang="zh-CN" altLang="zh-CN" sz="2000" b="1" dirty="0" smtClean="0">
                <a:latin typeface="楷体" pitchFamily="49" charset="-122"/>
                <a:ea typeface="楷体" pitchFamily="49" charset="-122"/>
                <a:cs typeface="+mn-cs"/>
              </a:rPr>
              <a:t>以</a:t>
            </a:r>
            <a:r>
              <a:rPr lang="zh-CN" altLang="zh-CN" sz="2000" b="1" dirty="0">
                <a:latin typeface="楷体" pitchFamily="49" charset="-122"/>
                <a:ea typeface="楷体" pitchFamily="49" charset="-122"/>
                <a:cs typeface="+mn-cs"/>
              </a:rPr>
              <a:t>运算器为中心，输入输出设备与存储器的数据传送通过运算器。</a:t>
            </a:r>
          </a:p>
          <a:p>
            <a:pPr eaLnBrk="1" hangingPunct="1">
              <a:lnSpc>
                <a:spcPct val="120000"/>
              </a:lnSpc>
              <a:defRPr/>
            </a:pPr>
            <a:endParaRPr lang="zh-CN" altLang="en-US" sz="2400" b="1" dirty="0" smtClean="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smtClean="0"/>
              <a:t>第六章 计算机的运算方法</a:t>
            </a:r>
            <a:endParaRPr lang="zh-CN" altLang="en-US" sz="3200"/>
          </a:p>
        </p:txBody>
      </p:sp>
      <p:sp>
        <p:nvSpPr>
          <p:cNvPr id="3" name="内容占位符 2"/>
          <p:cNvSpPr>
            <a:spLocks noGrp="1"/>
          </p:cNvSpPr>
          <p:nvPr>
            <p:ph idx="1"/>
          </p:nvPr>
        </p:nvSpPr>
        <p:spPr/>
        <p:txBody>
          <a:bodyPr/>
          <a:lstStyle/>
          <a:p>
            <a:pPr>
              <a:lnSpc>
                <a:spcPct val="125000"/>
              </a:lnSpc>
              <a:spcBef>
                <a:spcPts val="600"/>
              </a:spcBef>
              <a:spcAft>
                <a:spcPts val="0"/>
              </a:spcAft>
            </a:pPr>
            <a:r>
              <a:rPr lang="zh-CN" altLang="en-US" sz="2000" b="1">
                <a:latin typeface="楷体" pitchFamily="49" charset="-122"/>
                <a:ea typeface="楷体" pitchFamily="49" charset="-122"/>
              </a:rPr>
              <a:t>无符号</a:t>
            </a:r>
            <a:r>
              <a:rPr lang="zh-CN" altLang="en-US" sz="2000" b="1" smtClean="0">
                <a:latin typeface="楷体" pitchFamily="49" charset="-122"/>
                <a:ea typeface="楷体" pitchFamily="49" charset="-122"/>
              </a:rPr>
              <a:t>数：所有二进制数</a:t>
            </a:r>
            <a:r>
              <a:rPr lang="zh-CN" altLang="en-US" sz="2000" b="1">
                <a:latin typeface="楷体" pitchFamily="49" charset="-122"/>
                <a:ea typeface="楷体" pitchFamily="49" charset="-122"/>
              </a:rPr>
              <a:t>据位数均用来表示数值本身，没有正负之</a:t>
            </a:r>
            <a:r>
              <a:rPr lang="zh-CN" altLang="en-US" sz="2000" b="1" smtClean="0">
                <a:latin typeface="楷体" pitchFamily="49" charset="-122"/>
                <a:ea typeface="楷体" pitchFamily="49" charset="-122"/>
              </a:rPr>
              <a:t>分</a:t>
            </a:r>
            <a:endParaRPr lang="en-US" altLang="zh-CN" sz="2000" b="1">
              <a:latin typeface="楷体" pitchFamily="49" charset="-122"/>
              <a:ea typeface="楷体" pitchFamily="49" charset="-122"/>
            </a:endParaRPr>
          </a:p>
          <a:p>
            <a:pPr>
              <a:lnSpc>
                <a:spcPct val="125000"/>
              </a:lnSpc>
              <a:spcBef>
                <a:spcPts val="600"/>
              </a:spcBef>
              <a:spcAft>
                <a:spcPts val="0"/>
              </a:spcAft>
            </a:pPr>
            <a:r>
              <a:rPr lang="zh-CN" altLang="en-US" sz="2000" b="1">
                <a:latin typeface="楷体" pitchFamily="49" charset="-122"/>
                <a:ea typeface="楷体" pitchFamily="49" charset="-122"/>
              </a:rPr>
              <a:t>有</a:t>
            </a:r>
            <a:r>
              <a:rPr lang="zh-CN" altLang="en-US" sz="2000" b="1" smtClean="0">
                <a:latin typeface="楷体" pitchFamily="49" charset="-122"/>
                <a:ea typeface="楷体" pitchFamily="49" charset="-122"/>
              </a:rPr>
              <a:t>符号数：其</a:t>
            </a:r>
            <a:r>
              <a:rPr lang="zh-CN" altLang="en-US" sz="2000" b="1">
                <a:latin typeface="楷体" pitchFamily="49" charset="-122"/>
                <a:ea typeface="楷体" pitchFamily="49" charset="-122"/>
              </a:rPr>
              <a:t>二进制数据位，包括符号位和数值位。计算机中的带符号数据又称为机器数</a:t>
            </a:r>
            <a:r>
              <a:rPr lang="zh-CN" altLang="en-US" sz="2000" b="1" smtClean="0">
                <a:latin typeface="楷体" pitchFamily="49" charset="-122"/>
                <a:ea typeface="楷体" pitchFamily="49" charset="-122"/>
              </a:rPr>
              <a:t>。</a:t>
            </a:r>
            <a:endParaRPr lang="en-US" altLang="zh-CN" sz="2000" b="1" smtClean="0">
              <a:latin typeface="楷体" pitchFamily="49" charset="-122"/>
              <a:ea typeface="楷体" pitchFamily="49" charset="-122"/>
            </a:endParaRPr>
          </a:p>
          <a:p>
            <a:pPr>
              <a:lnSpc>
                <a:spcPct val="125000"/>
              </a:lnSpc>
              <a:spcBef>
                <a:spcPts val="600"/>
              </a:spcBef>
              <a:spcAft>
                <a:spcPts val="0"/>
              </a:spcAft>
            </a:pPr>
            <a:r>
              <a:rPr lang="zh-CN" altLang="en-US" sz="2000" b="1">
                <a:latin typeface="楷体" pitchFamily="49" charset="-122"/>
                <a:ea typeface="楷体" pitchFamily="49" charset="-122"/>
              </a:rPr>
              <a:t>机器数：</a:t>
            </a:r>
            <a:r>
              <a:rPr lang="zh-CN" altLang="en-US" sz="2000" b="1" smtClean="0">
                <a:latin typeface="楷体" pitchFamily="49" charset="-122"/>
                <a:ea typeface="楷体" pitchFamily="49" charset="-122"/>
              </a:rPr>
              <a:t>把正负符号</a:t>
            </a:r>
            <a:r>
              <a:rPr lang="zh-CN" altLang="en-US" sz="2000" b="1">
                <a:latin typeface="楷体" pitchFamily="49" charset="-122"/>
                <a:ea typeface="楷体" pitchFamily="49" charset="-122"/>
              </a:rPr>
              <a:t>代码化，并保存在计算机中的数据。</a:t>
            </a:r>
            <a:endParaRPr lang="en-US" altLang="zh-CN" sz="2000" b="1">
              <a:latin typeface="楷体" pitchFamily="49" charset="-122"/>
              <a:ea typeface="楷体" pitchFamily="49" charset="-122"/>
            </a:endParaRPr>
          </a:p>
          <a:p>
            <a:pPr>
              <a:lnSpc>
                <a:spcPct val="125000"/>
              </a:lnSpc>
              <a:spcBef>
                <a:spcPts val="600"/>
              </a:spcBef>
              <a:spcAft>
                <a:spcPts val="0"/>
              </a:spcAft>
            </a:pPr>
            <a:r>
              <a:rPr lang="zh-CN" altLang="en-US" sz="2000" b="1">
                <a:latin typeface="楷体" pitchFamily="49" charset="-122"/>
                <a:ea typeface="楷体" pitchFamily="49" charset="-122"/>
              </a:rPr>
              <a:t>真值：是指机器数所真正表示的数值，用数值并</a:t>
            </a:r>
            <a:r>
              <a:rPr lang="zh-CN" altLang="en-US" sz="2000" b="1" smtClean="0">
                <a:latin typeface="楷体" pitchFamily="49" charset="-122"/>
                <a:ea typeface="楷体" pitchFamily="49" charset="-122"/>
              </a:rPr>
              <a:t>冠以</a:t>
            </a:r>
            <a:r>
              <a:rPr lang="en-US" altLang="zh-CN" sz="2000" b="1" smtClean="0">
                <a:latin typeface="楷体" pitchFamily="49" charset="-122"/>
                <a:ea typeface="楷体" pitchFamily="49" charset="-122"/>
              </a:rPr>
              <a:t>+</a:t>
            </a:r>
            <a:r>
              <a:rPr lang="zh-CN" altLang="en-US" sz="2000" b="1" smtClean="0">
                <a:latin typeface="楷体" pitchFamily="49" charset="-122"/>
                <a:ea typeface="楷体" pitchFamily="49" charset="-122"/>
              </a:rPr>
              <a:t>、</a:t>
            </a:r>
            <a:r>
              <a:rPr lang="en-US" altLang="zh-CN" sz="2000" b="1" smtClean="0">
                <a:latin typeface="楷体" pitchFamily="49" charset="-122"/>
                <a:ea typeface="楷体" pitchFamily="49" charset="-122"/>
              </a:rPr>
              <a:t>-</a:t>
            </a:r>
            <a:r>
              <a:rPr lang="zh-CN" altLang="en-US" sz="2000" b="1" smtClean="0">
                <a:latin typeface="楷体" pitchFamily="49" charset="-122"/>
                <a:ea typeface="楷体" pitchFamily="49" charset="-122"/>
              </a:rPr>
              <a:t>符号</a:t>
            </a:r>
            <a:r>
              <a:rPr lang="zh-CN" altLang="en-US" sz="2000" b="1">
                <a:latin typeface="楷体" pitchFamily="49" charset="-122"/>
                <a:ea typeface="楷体" pitchFamily="49" charset="-122"/>
              </a:rPr>
              <a:t>的方法来表示。</a:t>
            </a:r>
            <a:endParaRPr lang="en-US" altLang="zh-CN" sz="2000" b="1">
              <a:latin typeface="楷体" pitchFamily="49" charset="-122"/>
              <a:ea typeface="楷体" pitchFamily="49" charset="-122"/>
            </a:endParaRPr>
          </a:p>
          <a:p>
            <a:pPr>
              <a:lnSpc>
                <a:spcPct val="125000"/>
              </a:lnSpc>
              <a:spcBef>
                <a:spcPts val="600"/>
              </a:spcBef>
              <a:spcAft>
                <a:spcPts val="0"/>
              </a:spcAft>
            </a:pPr>
            <a:r>
              <a:rPr lang="zh-CN" altLang="en-US" sz="2000" b="1">
                <a:latin typeface="楷体" pitchFamily="49" charset="-122"/>
                <a:ea typeface="楷体" pitchFamily="49" charset="-122"/>
              </a:rPr>
              <a:t>机器数的编码方法：原码、反码、补码、移码。 </a:t>
            </a:r>
          </a:p>
          <a:p>
            <a:endParaRPr lang="zh-CN" altLang="en-US" sz="2400" b="1">
              <a:latin typeface="楷体" pitchFamily="49" charset="-122"/>
              <a:ea typeface="楷体" pitchFamily="49" charset="-122"/>
            </a:endParaRPr>
          </a:p>
        </p:txBody>
      </p:sp>
      <p:sp>
        <p:nvSpPr>
          <p:cNvPr id="4" name="页脚占位符 3"/>
          <p:cNvSpPr>
            <a:spLocks noGrp="1"/>
          </p:cNvSpPr>
          <p:nvPr>
            <p:ph type="ftr" sz="quarter" idx="11"/>
          </p:nvPr>
        </p:nvSpPr>
        <p:spPr/>
        <p:txBody>
          <a:bodyPr/>
          <a:lstStyle/>
          <a:p>
            <a:pPr>
              <a:defRPr/>
            </a:pPr>
            <a:r>
              <a:rPr lang="en-US" altLang="zh-CN" smtClean="0"/>
              <a:t>    </a:t>
            </a:r>
            <a:fld id="{1920CC29-DFBC-415A-AD8B-AE450F2E5A00}" type="slidenum">
              <a:rPr lang="en-US" altLang="zh-CN" sz="1200" smtClean="0"/>
              <a:pPr>
                <a:defRPr/>
              </a:pPr>
              <a:t>30</a:t>
            </a:fld>
            <a:endParaRPr lang="en-US" altLang="zh-CN" sz="1200"/>
          </a:p>
        </p:txBody>
      </p:sp>
    </p:spTree>
    <p:extLst>
      <p:ext uri="{BB962C8B-B14F-4D97-AF65-F5344CB8AC3E}">
        <p14:creationId xmlns:p14="http://schemas.microsoft.com/office/powerpoint/2010/main" val="51833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smtClean="0"/>
              <a:t>第六章 计算机的运算方法</a:t>
            </a:r>
            <a:endParaRPr lang="zh-CN" altLang="en-US" sz="3200"/>
          </a:p>
        </p:txBody>
      </p:sp>
      <p:sp>
        <p:nvSpPr>
          <p:cNvPr id="3" name="内容占位符 2"/>
          <p:cNvSpPr>
            <a:spLocks noGrp="1"/>
          </p:cNvSpPr>
          <p:nvPr>
            <p:ph idx="1"/>
          </p:nvPr>
        </p:nvSpPr>
        <p:spPr/>
        <p:txBody>
          <a:bodyPr/>
          <a:lstStyle/>
          <a:p>
            <a:pPr>
              <a:lnSpc>
                <a:spcPct val="125000"/>
              </a:lnSpc>
              <a:spcBef>
                <a:spcPts val="600"/>
              </a:spcBef>
            </a:pPr>
            <a:r>
              <a:rPr lang="zh-CN" altLang="en-US" sz="2000" b="1" dirty="0" smtClean="0">
                <a:latin typeface="楷体" pitchFamily="49" charset="-122"/>
                <a:ea typeface="楷体" pitchFamily="49" charset="-122"/>
              </a:rPr>
              <a:t>原码编码方法</a:t>
            </a:r>
            <a:endParaRPr lang="en-US" altLang="zh-CN" sz="2000" b="1" dirty="0" smtClean="0">
              <a:latin typeface="楷体" pitchFamily="49" charset="-122"/>
              <a:ea typeface="楷体" pitchFamily="49" charset="-122"/>
            </a:endParaRPr>
          </a:p>
          <a:p>
            <a:pPr lvl="1">
              <a:lnSpc>
                <a:spcPct val="125000"/>
              </a:lnSpc>
              <a:spcBef>
                <a:spcPts val="600"/>
              </a:spcBef>
            </a:pPr>
            <a:r>
              <a:rPr lang="zh-CN" altLang="en-US" sz="2000" b="1" dirty="0">
                <a:latin typeface="楷体" pitchFamily="49" charset="-122"/>
                <a:ea typeface="楷体" pitchFamily="49" charset="-122"/>
              </a:rPr>
              <a:t>原码为符号位加上数的绝对值，0正1负;</a:t>
            </a:r>
          </a:p>
          <a:p>
            <a:pPr lvl="1">
              <a:lnSpc>
                <a:spcPct val="125000"/>
              </a:lnSpc>
              <a:spcBef>
                <a:spcPts val="600"/>
              </a:spcBef>
            </a:pPr>
            <a:r>
              <a:rPr lang="zh-CN" altLang="en-US" sz="2000" b="1" dirty="0">
                <a:latin typeface="楷体" pitchFamily="49" charset="-122"/>
                <a:ea typeface="楷体" pitchFamily="49" charset="-122"/>
              </a:rPr>
              <a:t>原码零有两个编码</a:t>
            </a:r>
            <a:r>
              <a:rPr lang="zh-CN" altLang="en-US" sz="2000" b="1" dirty="0" smtClean="0">
                <a:latin typeface="楷体" pitchFamily="49" charset="-122"/>
                <a:ea typeface="楷体" pitchFamily="49" charset="-122"/>
              </a:rPr>
              <a:t>，</a:t>
            </a:r>
            <a:r>
              <a:rPr lang="zh-CN" altLang="en-US" sz="2000" b="1" dirty="0">
                <a:latin typeface="楷体" pitchFamily="49" charset="-122"/>
                <a:ea typeface="楷体" pitchFamily="49" charset="-122"/>
              </a:rPr>
              <a:t>[+0]</a:t>
            </a:r>
            <a:r>
              <a:rPr lang="zh-CN" altLang="en-US" sz="2000" b="1" baseline="-25000" dirty="0">
                <a:latin typeface="楷体" pitchFamily="49" charset="-122"/>
                <a:ea typeface="楷体" pitchFamily="49" charset="-122"/>
              </a:rPr>
              <a:t>原</a:t>
            </a:r>
            <a:r>
              <a:rPr lang="zh-CN" altLang="en-US" sz="2000" b="1" dirty="0">
                <a:latin typeface="楷体" pitchFamily="49" charset="-122"/>
                <a:ea typeface="楷体" pitchFamily="49" charset="-122"/>
              </a:rPr>
              <a:t>=0.</a:t>
            </a:r>
            <a:r>
              <a:rPr lang="zh-CN" altLang="en-US" sz="2000" b="1" dirty="0" smtClean="0">
                <a:latin typeface="楷体" pitchFamily="49" charset="-122"/>
                <a:ea typeface="楷体" pitchFamily="49" charset="-122"/>
              </a:rPr>
              <a:t>000</a:t>
            </a:r>
            <a:r>
              <a:rPr lang="en-US" altLang="zh-CN" sz="2000" b="1" dirty="0" smtClean="0">
                <a:latin typeface="楷体" pitchFamily="49" charset="-122"/>
                <a:ea typeface="楷体" pitchFamily="49" charset="-122"/>
              </a:rPr>
              <a:t>…</a:t>
            </a:r>
            <a:r>
              <a:rPr lang="zh-CN" altLang="en-US" sz="2000" b="1" dirty="0" smtClean="0">
                <a:latin typeface="楷体" pitchFamily="49" charset="-122"/>
                <a:ea typeface="楷体" pitchFamily="49" charset="-122"/>
              </a:rPr>
              <a:t>0  [</a:t>
            </a:r>
            <a:r>
              <a:rPr lang="en-US" altLang="zh-CN" sz="2000" b="1" dirty="0" smtClean="0">
                <a:latin typeface="楷体" pitchFamily="49" charset="-122"/>
                <a:ea typeface="楷体" pitchFamily="49" charset="-122"/>
              </a:rPr>
              <a:t>-</a:t>
            </a:r>
            <a:r>
              <a:rPr lang="zh-CN" altLang="en-US" sz="2000" b="1" dirty="0" smtClean="0">
                <a:latin typeface="楷体" pitchFamily="49" charset="-122"/>
                <a:ea typeface="楷体" pitchFamily="49" charset="-122"/>
              </a:rPr>
              <a:t>0</a:t>
            </a:r>
            <a:r>
              <a:rPr lang="zh-CN" altLang="en-US" sz="2000" b="1" dirty="0">
                <a:latin typeface="楷体" pitchFamily="49" charset="-122"/>
                <a:ea typeface="楷体" pitchFamily="49" charset="-122"/>
              </a:rPr>
              <a:t>]</a:t>
            </a:r>
            <a:r>
              <a:rPr lang="zh-CN" altLang="en-US" sz="2000" b="1" baseline="-25000" dirty="0">
                <a:latin typeface="楷体" pitchFamily="49" charset="-122"/>
                <a:ea typeface="楷体" pitchFamily="49" charset="-122"/>
              </a:rPr>
              <a:t>原</a:t>
            </a:r>
            <a:r>
              <a:rPr lang="zh-CN" altLang="en-US" sz="2000" b="1" dirty="0">
                <a:latin typeface="楷体" pitchFamily="49" charset="-122"/>
                <a:ea typeface="楷体" pitchFamily="49" charset="-122"/>
              </a:rPr>
              <a:t>=1.</a:t>
            </a:r>
            <a:r>
              <a:rPr lang="zh-CN" altLang="en-US" sz="2000" b="1" dirty="0" smtClean="0">
                <a:latin typeface="楷体" pitchFamily="49" charset="-122"/>
                <a:ea typeface="楷体" pitchFamily="49" charset="-122"/>
              </a:rPr>
              <a:t>000</a:t>
            </a:r>
            <a:r>
              <a:rPr lang="en-US" altLang="zh-CN" sz="2000" b="1" dirty="0" smtClean="0">
                <a:latin typeface="楷体" pitchFamily="49" charset="-122"/>
                <a:ea typeface="楷体" pitchFamily="49" charset="-122"/>
              </a:rPr>
              <a:t>…</a:t>
            </a:r>
            <a:r>
              <a:rPr lang="zh-CN" altLang="en-US" sz="2000" b="1" dirty="0" smtClean="0">
                <a:latin typeface="楷体" pitchFamily="49" charset="-122"/>
                <a:ea typeface="楷体" pitchFamily="49" charset="-122"/>
              </a:rPr>
              <a:t>0 </a:t>
            </a:r>
          </a:p>
          <a:p>
            <a:pPr lvl="1">
              <a:lnSpc>
                <a:spcPct val="125000"/>
              </a:lnSpc>
              <a:spcBef>
                <a:spcPts val="600"/>
              </a:spcBef>
            </a:pPr>
            <a:r>
              <a:rPr lang="zh-CN" altLang="en-US" sz="2000" b="1" dirty="0" smtClean="0">
                <a:latin typeface="楷体" pitchFamily="49" charset="-122"/>
                <a:ea typeface="楷体" pitchFamily="49" charset="-122"/>
              </a:rPr>
              <a:t>若原码整数的位数是8位,其表示范围: -12</a:t>
            </a:r>
            <a:r>
              <a:rPr lang="en-US" altLang="zh-CN" sz="2000" b="1" dirty="0" smtClean="0">
                <a:latin typeface="楷体" pitchFamily="49" charset="-122"/>
                <a:ea typeface="楷体" pitchFamily="49" charset="-122"/>
              </a:rPr>
              <a:t>7</a:t>
            </a:r>
            <a:r>
              <a:rPr lang="zh-CN" altLang="zh-CN" sz="2000" dirty="0" smtClean="0"/>
              <a:t> </a:t>
            </a:r>
            <a:r>
              <a:rPr lang="zh-CN" altLang="zh-CN" sz="2000" b="1" dirty="0" smtClean="0">
                <a:latin typeface="Times New Roman" panose="02020603050405020304" pitchFamily="18" charset="0"/>
                <a:ea typeface="楷体" pitchFamily="49" charset="-122"/>
                <a:cs typeface="Times New Roman" panose="02020603050405020304" pitchFamily="18" charset="0"/>
              </a:rPr>
              <a:t>～ </a:t>
            </a:r>
            <a:r>
              <a:rPr lang="zh-CN" altLang="en-US" sz="2000" b="1" dirty="0" smtClean="0">
                <a:latin typeface="楷体" pitchFamily="49" charset="-122"/>
                <a:ea typeface="楷体" pitchFamily="49" charset="-122"/>
              </a:rPr>
              <a:t>127</a:t>
            </a:r>
            <a:endParaRPr lang="en-US" altLang="zh-CN" sz="2000" b="1" dirty="0" smtClean="0">
              <a:latin typeface="楷体" pitchFamily="49" charset="-122"/>
              <a:ea typeface="楷体" pitchFamily="49" charset="-122"/>
            </a:endParaRPr>
          </a:p>
          <a:p>
            <a:pPr>
              <a:lnSpc>
                <a:spcPct val="125000"/>
              </a:lnSpc>
              <a:spcBef>
                <a:spcPts val="600"/>
              </a:spcBef>
            </a:pPr>
            <a:r>
              <a:rPr lang="zh-CN" altLang="en-US" sz="2000" b="1" dirty="0" smtClean="0">
                <a:latin typeface="楷体" pitchFamily="49" charset="-122"/>
                <a:ea typeface="楷体" pitchFamily="49" charset="-122"/>
              </a:rPr>
              <a:t>补码编码方法</a:t>
            </a:r>
            <a:endParaRPr lang="en-US" altLang="zh-CN" sz="2000" b="1" dirty="0">
              <a:latin typeface="楷体" pitchFamily="49" charset="-122"/>
              <a:ea typeface="楷体" pitchFamily="49" charset="-122"/>
            </a:endParaRPr>
          </a:p>
          <a:p>
            <a:pPr lvl="1">
              <a:lnSpc>
                <a:spcPct val="125000"/>
              </a:lnSpc>
              <a:spcBef>
                <a:spcPts val="600"/>
              </a:spcBef>
            </a:pPr>
            <a:r>
              <a:rPr lang="zh-CN" altLang="en-US" sz="2000" b="1" dirty="0" smtClean="0">
                <a:latin typeface="楷体" pitchFamily="49" charset="-122"/>
                <a:ea typeface="楷体" pitchFamily="49" charset="-122"/>
              </a:rPr>
              <a:t>正数</a:t>
            </a:r>
            <a:r>
              <a:rPr lang="zh-CN" altLang="en-US" sz="2000" b="1" dirty="0">
                <a:latin typeface="楷体" pitchFamily="49" charset="-122"/>
                <a:ea typeface="楷体" pitchFamily="49" charset="-122"/>
              </a:rPr>
              <a:t>的补码在其二进制代码前加上符号位</a:t>
            </a:r>
            <a:r>
              <a:rPr lang="zh-CN" altLang="en-US" sz="2000" b="1" dirty="0" smtClean="0">
                <a:latin typeface="楷体" pitchFamily="49" charset="-122"/>
                <a:ea typeface="楷体" pitchFamily="49" charset="-122"/>
              </a:rPr>
              <a:t>0</a:t>
            </a:r>
            <a:endParaRPr lang="en-US" altLang="zh-CN" sz="2000" b="1" dirty="0" smtClean="0">
              <a:latin typeface="楷体" pitchFamily="49" charset="-122"/>
              <a:ea typeface="楷体" pitchFamily="49" charset="-122"/>
            </a:endParaRPr>
          </a:p>
          <a:p>
            <a:pPr lvl="1">
              <a:lnSpc>
                <a:spcPct val="125000"/>
              </a:lnSpc>
              <a:spcBef>
                <a:spcPts val="600"/>
              </a:spcBef>
            </a:pPr>
            <a:r>
              <a:rPr lang="zh-CN" altLang="en-US" sz="2000" b="1" dirty="0" smtClean="0">
                <a:latin typeface="楷体" pitchFamily="49" charset="-122"/>
                <a:ea typeface="楷体" pitchFamily="49" charset="-122"/>
              </a:rPr>
              <a:t>负数</a:t>
            </a:r>
            <a:r>
              <a:rPr lang="zh-CN" altLang="en-US" sz="2000" b="1" dirty="0">
                <a:latin typeface="楷体" pitchFamily="49" charset="-122"/>
                <a:ea typeface="楷体" pitchFamily="49" charset="-122"/>
              </a:rPr>
              <a:t>的补码是将二进制代码前加0后,再全部按位取反，然后在最低位上加</a:t>
            </a:r>
            <a:r>
              <a:rPr lang="zh-CN" altLang="en-US" sz="2000" b="1" dirty="0" smtClean="0">
                <a:latin typeface="楷体" pitchFamily="49" charset="-122"/>
                <a:ea typeface="楷体" pitchFamily="49" charset="-122"/>
              </a:rPr>
              <a:t>1</a:t>
            </a:r>
            <a:endParaRPr lang="en-US" altLang="zh-CN" sz="2000" b="1" dirty="0" smtClean="0">
              <a:latin typeface="楷体" pitchFamily="49" charset="-122"/>
              <a:ea typeface="楷体" pitchFamily="49" charset="-122"/>
            </a:endParaRPr>
          </a:p>
          <a:p>
            <a:pPr lvl="1">
              <a:lnSpc>
                <a:spcPct val="125000"/>
              </a:lnSpc>
              <a:spcBef>
                <a:spcPts val="600"/>
              </a:spcBef>
            </a:pPr>
            <a:r>
              <a:rPr lang="zh-CN" altLang="en-US" sz="2000" b="1" dirty="0">
                <a:latin typeface="楷体" pitchFamily="49" charset="-122"/>
                <a:ea typeface="楷体" pitchFamily="49" charset="-122"/>
              </a:rPr>
              <a:t>0的补码表示只有一种形式</a:t>
            </a:r>
            <a:r>
              <a:rPr lang="zh-CN" altLang="en-US" sz="2000" b="1" dirty="0" smtClean="0">
                <a:latin typeface="楷体" pitchFamily="49" charset="-122"/>
                <a:ea typeface="楷体" pitchFamily="49" charset="-122"/>
              </a:rPr>
              <a:t>，[+</a:t>
            </a:r>
            <a:r>
              <a:rPr lang="zh-CN" altLang="en-US" sz="2000" b="1" dirty="0">
                <a:latin typeface="楷体" pitchFamily="49" charset="-122"/>
                <a:ea typeface="楷体" pitchFamily="49" charset="-122"/>
              </a:rPr>
              <a:t>0]</a:t>
            </a:r>
            <a:r>
              <a:rPr lang="zh-CN" altLang="en-US" sz="2000" b="1" baseline="-25000" dirty="0">
                <a:latin typeface="楷体" pitchFamily="49" charset="-122"/>
                <a:ea typeface="楷体" pitchFamily="49" charset="-122"/>
              </a:rPr>
              <a:t>补</a:t>
            </a:r>
            <a:r>
              <a:rPr lang="zh-CN" altLang="en-US" sz="2000" b="1" dirty="0">
                <a:latin typeface="楷体" pitchFamily="49" charset="-122"/>
                <a:ea typeface="楷体" pitchFamily="49" charset="-122"/>
              </a:rPr>
              <a:t>＝</a:t>
            </a:r>
            <a:r>
              <a:rPr lang="zh-CN" altLang="en-US" sz="2000" b="1" dirty="0" smtClean="0">
                <a:latin typeface="楷体" pitchFamily="49" charset="-122"/>
                <a:ea typeface="楷体" pitchFamily="49" charset="-122"/>
              </a:rPr>
              <a:t>[</a:t>
            </a:r>
            <a:r>
              <a:rPr lang="en-US" altLang="zh-CN" sz="2000" b="1" dirty="0" smtClean="0">
                <a:latin typeface="楷体" pitchFamily="49" charset="-122"/>
                <a:ea typeface="楷体" pitchFamily="49" charset="-122"/>
              </a:rPr>
              <a:t>-</a:t>
            </a:r>
            <a:r>
              <a:rPr lang="zh-CN" altLang="en-US" sz="2000" b="1" dirty="0" smtClean="0">
                <a:latin typeface="楷体" pitchFamily="49" charset="-122"/>
                <a:ea typeface="楷体" pitchFamily="49" charset="-122"/>
              </a:rPr>
              <a:t>0</a:t>
            </a:r>
            <a:r>
              <a:rPr lang="zh-CN" altLang="en-US" sz="2000" b="1" dirty="0">
                <a:latin typeface="楷体" pitchFamily="49" charset="-122"/>
                <a:ea typeface="楷体" pitchFamily="49" charset="-122"/>
              </a:rPr>
              <a:t>]</a:t>
            </a:r>
            <a:r>
              <a:rPr lang="zh-CN" altLang="en-US" sz="2000" b="1" baseline="-25000" dirty="0">
                <a:latin typeface="楷体" pitchFamily="49" charset="-122"/>
                <a:ea typeface="楷体" pitchFamily="49" charset="-122"/>
              </a:rPr>
              <a:t>补</a:t>
            </a:r>
            <a:r>
              <a:rPr lang="zh-CN" altLang="en-US" sz="2000" b="1" dirty="0">
                <a:latin typeface="楷体" pitchFamily="49" charset="-122"/>
                <a:ea typeface="楷体" pitchFamily="49" charset="-122"/>
              </a:rPr>
              <a:t>＝0.</a:t>
            </a:r>
            <a:r>
              <a:rPr lang="zh-CN" altLang="en-US" sz="2000" b="1" dirty="0" smtClean="0">
                <a:latin typeface="楷体" pitchFamily="49" charset="-122"/>
                <a:ea typeface="楷体" pitchFamily="49" charset="-122"/>
              </a:rPr>
              <a:t>000</a:t>
            </a:r>
            <a:r>
              <a:rPr lang="en-US" altLang="zh-CN" sz="2000" b="1" dirty="0" smtClean="0">
                <a:latin typeface="楷体" pitchFamily="49" charset="-122"/>
                <a:ea typeface="楷体" pitchFamily="49" charset="-122"/>
              </a:rPr>
              <a:t>…</a:t>
            </a:r>
            <a:r>
              <a:rPr lang="zh-CN" altLang="en-US" sz="2000" b="1" dirty="0" smtClean="0">
                <a:latin typeface="楷体" pitchFamily="49" charset="-122"/>
                <a:ea typeface="楷体" pitchFamily="49" charset="-122"/>
              </a:rPr>
              <a:t>0</a:t>
            </a:r>
            <a:endParaRPr lang="en-US" altLang="zh-CN" sz="2000" b="1" dirty="0" smtClean="0">
              <a:latin typeface="楷体" pitchFamily="49" charset="-122"/>
              <a:ea typeface="楷体" pitchFamily="49" charset="-122"/>
            </a:endParaRPr>
          </a:p>
          <a:p>
            <a:pPr lvl="1">
              <a:lnSpc>
                <a:spcPct val="125000"/>
              </a:lnSpc>
              <a:spcBef>
                <a:spcPts val="600"/>
              </a:spcBef>
            </a:pPr>
            <a:r>
              <a:rPr lang="zh-CN" altLang="en-US" sz="2000" b="1" dirty="0" smtClean="0">
                <a:latin typeface="楷体" pitchFamily="49" charset="-122"/>
                <a:ea typeface="楷体" pitchFamily="49" charset="-122"/>
              </a:rPr>
              <a:t>若</a:t>
            </a:r>
            <a:r>
              <a:rPr lang="zh-CN" altLang="en-US" sz="2000" b="1" dirty="0">
                <a:latin typeface="楷体" pitchFamily="49" charset="-122"/>
                <a:ea typeface="楷体" pitchFamily="49" charset="-122"/>
              </a:rPr>
              <a:t>补码整数的位数是8位,其</a:t>
            </a:r>
            <a:r>
              <a:rPr lang="zh-CN" altLang="en-US" sz="2000" b="1" dirty="0" smtClean="0">
                <a:latin typeface="楷体" pitchFamily="49" charset="-122"/>
                <a:ea typeface="楷体" pitchFamily="49" charset="-122"/>
              </a:rPr>
              <a:t>表示范围: </a:t>
            </a:r>
            <a:r>
              <a:rPr lang="zh-CN" altLang="en-US" sz="2000" b="1" dirty="0">
                <a:latin typeface="楷体" pitchFamily="49" charset="-122"/>
                <a:ea typeface="楷体" pitchFamily="49" charset="-122"/>
              </a:rPr>
              <a:t>-</a:t>
            </a:r>
            <a:r>
              <a:rPr lang="zh-CN" altLang="en-US" sz="2000" b="1" dirty="0" smtClean="0">
                <a:latin typeface="楷体" pitchFamily="49" charset="-122"/>
                <a:ea typeface="楷体" pitchFamily="49" charset="-122"/>
              </a:rPr>
              <a:t>128</a:t>
            </a:r>
            <a:r>
              <a:rPr lang="zh-CN" altLang="zh-CN" sz="2000" dirty="0"/>
              <a:t> </a:t>
            </a:r>
            <a:r>
              <a:rPr lang="zh-CN" altLang="zh-CN" sz="2000" b="1" dirty="0" smtClean="0">
                <a:latin typeface="Times New Roman" panose="02020603050405020304" pitchFamily="18" charset="0"/>
                <a:ea typeface="楷体" pitchFamily="49" charset="-122"/>
                <a:cs typeface="Times New Roman" panose="02020603050405020304" pitchFamily="18" charset="0"/>
              </a:rPr>
              <a:t>～</a:t>
            </a:r>
            <a:r>
              <a:rPr lang="zh-CN" altLang="en-US" sz="2000" b="1" dirty="0" smtClean="0">
                <a:latin typeface="楷体" pitchFamily="49" charset="-122"/>
                <a:ea typeface="楷体" pitchFamily="49" charset="-122"/>
              </a:rPr>
              <a:t>127</a:t>
            </a:r>
            <a:endParaRPr lang="en-US" altLang="zh-CN" sz="2000" b="1" dirty="0" smtClean="0">
              <a:latin typeface="楷体" pitchFamily="49" charset="-122"/>
              <a:ea typeface="楷体" pitchFamily="49" charset="-122"/>
            </a:endParaRPr>
          </a:p>
          <a:p>
            <a:pPr lvl="1">
              <a:lnSpc>
                <a:spcPct val="125000"/>
              </a:lnSpc>
              <a:spcBef>
                <a:spcPts val="600"/>
              </a:spcBef>
            </a:pPr>
            <a:r>
              <a:rPr lang="zh-CN" altLang="en-US" sz="2000" b="1" dirty="0">
                <a:latin typeface="楷体" pitchFamily="49" charset="-122"/>
                <a:ea typeface="楷体" pitchFamily="49" charset="-122"/>
              </a:rPr>
              <a:t>由[</a:t>
            </a:r>
            <a:r>
              <a:rPr lang="en-US" altLang="zh-CN" sz="2000" b="1" dirty="0">
                <a:latin typeface="楷体" pitchFamily="49" charset="-122"/>
                <a:ea typeface="楷体" pitchFamily="49" charset="-122"/>
              </a:rPr>
              <a:t>X]</a:t>
            </a:r>
            <a:r>
              <a:rPr lang="zh-CN" altLang="en-US" sz="2000" b="1" baseline="-25000" dirty="0">
                <a:latin typeface="楷体" pitchFamily="49" charset="-122"/>
                <a:ea typeface="楷体" pitchFamily="49" charset="-122"/>
              </a:rPr>
              <a:t>补</a:t>
            </a:r>
            <a:r>
              <a:rPr lang="zh-CN" altLang="en-US" sz="2000" b="1" dirty="0">
                <a:latin typeface="楷体" pitchFamily="49" charset="-122"/>
                <a:ea typeface="楷体" pitchFamily="49" charset="-122"/>
              </a:rPr>
              <a:t>求[-</a:t>
            </a:r>
            <a:r>
              <a:rPr lang="en-US" altLang="zh-CN" sz="2000" b="1" dirty="0">
                <a:latin typeface="楷体" pitchFamily="49" charset="-122"/>
                <a:ea typeface="楷体" pitchFamily="49" charset="-122"/>
              </a:rPr>
              <a:t>X]</a:t>
            </a:r>
            <a:r>
              <a:rPr lang="zh-CN" altLang="en-US" sz="2000" b="1" baseline="-25000" dirty="0">
                <a:latin typeface="楷体" pitchFamily="49" charset="-122"/>
                <a:ea typeface="楷体" pitchFamily="49" charset="-122"/>
              </a:rPr>
              <a:t>补</a:t>
            </a:r>
            <a:r>
              <a:rPr lang="zh-CN" altLang="en-US" sz="2000" b="1" dirty="0">
                <a:latin typeface="楷体" pitchFamily="49" charset="-122"/>
                <a:ea typeface="楷体" pitchFamily="49" charset="-122"/>
              </a:rPr>
              <a:t>，将[</a:t>
            </a:r>
            <a:r>
              <a:rPr lang="en-US" altLang="zh-CN" sz="2000" b="1" dirty="0">
                <a:latin typeface="楷体" pitchFamily="49" charset="-122"/>
                <a:ea typeface="楷体" pitchFamily="49" charset="-122"/>
              </a:rPr>
              <a:t>X]</a:t>
            </a:r>
            <a:r>
              <a:rPr lang="zh-CN" altLang="en-US" sz="2000" b="1" baseline="-25000" dirty="0">
                <a:latin typeface="楷体" pitchFamily="49" charset="-122"/>
                <a:ea typeface="楷体" pitchFamily="49" charset="-122"/>
              </a:rPr>
              <a:t>补</a:t>
            </a:r>
            <a:r>
              <a:rPr lang="zh-CN" altLang="en-US" sz="2000" b="1" dirty="0">
                <a:latin typeface="楷体" pitchFamily="49" charset="-122"/>
                <a:ea typeface="楷体" pitchFamily="49" charset="-122"/>
              </a:rPr>
              <a:t>连同符号一起将各位取反，末位再加</a:t>
            </a:r>
            <a:r>
              <a:rPr lang="zh-CN" altLang="en-US" sz="2000" b="1" dirty="0" smtClean="0">
                <a:latin typeface="楷体" pitchFamily="49" charset="-122"/>
                <a:ea typeface="楷体" pitchFamily="49" charset="-122"/>
              </a:rPr>
              <a:t>1</a:t>
            </a:r>
            <a:endParaRPr lang="zh-CN" altLang="en-US" dirty="0"/>
          </a:p>
        </p:txBody>
      </p:sp>
      <p:sp>
        <p:nvSpPr>
          <p:cNvPr id="4" name="页脚占位符 3"/>
          <p:cNvSpPr>
            <a:spLocks noGrp="1"/>
          </p:cNvSpPr>
          <p:nvPr>
            <p:ph type="ftr" sz="quarter" idx="11"/>
          </p:nvPr>
        </p:nvSpPr>
        <p:spPr/>
        <p:txBody>
          <a:bodyPr/>
          <a:lstStyle/>
          <a:p>
            <a:pPr>
              <a:defRPr/>
            </a:pPr>
            <a:r>
              <a:rPr lang="en-US" altLang="zh-CN" smtClean="0"/>
              <a:t>    </a:t>
            </a:r>
            <a:fld id="{1920CC29-DFBC-415A-AD8B-AE450F2E5A00}" type="slidenum">
              <a:rPr lang="en-US" altLang="zh-CN" sz="1200" smtClean="0"/>
              <a:pPr>
                <a:defRPr/>
              </a:pPr>
              <a:t>31</a:t>
            </a:fld>
            <a:endParaRPr lang="en-US" altLang="zh-CN" sz="1200"/>
          </a:p>
        </p:txBody>
      </p:sp>
    </p:spTree>
    <p:extLst>
      <p:ext uri="{BB962C8B-B14F-4D97-AF65-F5344CB8AC3E}">
        <p14:creationId xmlns:p14="http://schemas.microsoft.com/office/powerpoint/2010/main" val="5200732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a:t>第六章 计算机的运算方法</a:t>
            </a:r>
          </a:p>
        </p:txBody>
      </p:sp>
      <p:sp>
        <p:nvSpPr>
          <p:cNvPr id="3" name="内容占位符 2"/>
          <p:cNvSpPr>
            <a:spLocks noGrp="1"/>
          </p:cNvSpPr>
          <p:nvPr>
            <p:ph idx="1"/>
          </p:nvPr>
        </p:nvSpPr>
        <p:spPr/>
        <p:txBody>
          <a:bodyPr/>
          <a:lstStyle/>
          <a:p>
            <a:pPr marL="225425" indent="-171450">
              <a:lnSpc>
                <a:spcPct val="125000"/>
              </a:lnSpc>
              <a:spcBef>
                <a:spcPts val="600"/>
              </a:spcBef>
            </a:pPr>
            <a:r>
              <a:rPr lang="zh-CN" altLang="en-US" sz="2000" b="1" dirty="0" smtClean="0">
                <a:latin typeface="楷体" pitchFamily="49" charset="-122"/>
                <a:ea typeface="楷体" pitchFamily="49" charset="-122"/>
              </a:rPr>
              <a:t>逻辑移位：无</a:t>
            </a:r>
            <a:r>
              <a:rPr lang="zh-CN" altLang="en-US" sz="2000" b="1" dirty="0">
                <a:latin typeface="楷体" pitchFamily="49" charset="-122"/>
                <a:ea typeface="楷体" pitchFamily="49" charset="-122"/>
              </a:rPr>
              <a:t>符号</a:t>
            </a:r>
            <a:r>
              <a:rPr lang="zh-CN" altLang="en-US" sz="2000" b="1" dirty="0" smtClean="0">
                <a:latin typeface="楷体" pitchFamily="49" charset="-122"/>
                <a:ea typeface="楷体" pitchFamily="49" charset="-122"/>
              </a:rPr>
              <a:t>数移位</a:t>
            </a:r>
            <a:endParaRPr lang="en-US" altLang="zh-CN" sz="2000" b="1" dirty="0" smtClean="0">
              <a:latin typeface="楷体" pitchFamily="49" charset="-122"/>
              <a:ea typeface="楷体" pitchFamily="49" charset="-122"/>
            </a:endParaRPr>
          </a:p>
          <a:p>
            <a:pPr marL="625475" lvl="1" indent="-171450">
              <a:lnSpc>
                <a:spcPct val="125000"/>
              </a:lnSpc>
              <a:spcBef>
                <a:spcPts val="600"/>
              </a:spcBef>
            </a:pPr>
            <a:r>
              <a:rPr lang="zh-CN" altLang="en-US" sz="2000" b="1" dirty="0">
                <a:latin typeface="楷体" pitchFamily="49" charset="-122"/>
                <a:ea typeface="楷体" pitchFamily="49" charset="-122"/>
                <a:cs typeface="+mn-cs"/>
              </a:rPr>
              <a:t>逻辑左移：各位依次左移，末位补</a:t>
            </a:r>
            <a:r>
              <a:rPr lang="en-US" altLang="zh-CN" sz="2000" b="1" dirty="0" smtClean="0">
                <a:latin typeface="楷体" pitchFamily="49" charset="-122"/>
                <a:ea typeface="楷体" pitchFamily="49" charset="-122"/>
                <a:cs typeface="+mn-cs"/>
              </a:rPr>
              <a:t>0</a:t>
            </a:r>
            <a:r>
              <a:rPr lang="zh-CN" altLang="en-US" sz="2000" b="1" dirty="0">
                <a:latin typeface="楷体" pitchFamily="49" charset="-122"/>
                <a:ea typeface="楷体" pitchFamily="49" charset="-122"/>
                <a:cs typeface="+mn-cs"/>
              </a:rPr>
              <a:t>，最高位移</a:t>
            </a:r>
            <a:r>
              <a:rPr lang="zh-CN" altLang="en-US" sz="2000" b="1" dirty="0" smtClean="0">
                <a:latin typeface="楷体" pitchFamily="49" charset="-122"/>
                <a:ea typeface="楷体" pitchFamily="49" charset="-122"/>
                <a:cs typeface="+mn-cs"/>
              </a:rPr>
              <a:t>丢。</a:t>
            </a:r>
            <a:endParaRPr lang="zh-CN" altLang="en-US" sz="2000" b="1" dirty="0">
              <a:latin typeface="楷体" pitchFamily="49" charset="-122"/>
              <a:ea typeface="楷体" pitchFamily="49" charset="-122"/>
              <a:cs typeface="+mn-cs"/>
            </a:endParaRPr>
          </a:p>
          <a:p>
            <a:pPr marL="625475" lvl="1" indent="-171450">
              <a:lnSpc>
                <a:spcPct val="125000"/>
              </a:lnSpc>
              <a:spcBef>
                <a:spcPts val="600"/>
              </a:spcBef>
            </a:pPr>
            <a:r>
              <a:rPr lang="zh-CN" altLang="en-US" sz="2000" b="1" dirty="0" smtClean="0">
                <a:latin typeface="楷体" pitchFamily="49" charset="-122"/>
                <a:ea typeface="楷体" pitchFamily="49" charset="-122"/>
                <a:cs typeface="+mn-cs"/>
              </a:rPr>
              <a:t>逻辑</a:t>
            </a:r>
            <a:r>
              <a:rPr lang="zh-CN" altLang="en-US" sz="2000" b="1" dirty="0">
                <a:latin typeface="楷体" pitchFamily="49" charset="-122"/>
                <a:ea typeface="楷体" pitchFamily="49" charset="-122"/>
              </a:rPr>
              <a:t>右</a:t>
            </a:r>
            <a:r>
              <a:rPr lang="zh-CN" altLang="en-US" sz="2000" b="1" dirty="0" smtClean="0">
                <a:latin typeface="楷体" pitchFamily="49" charset="-122"/>
                <a:ea typeface="楷体" pitchFamily="49" charset="-122"/>
                <a:cs typeface="+mn-cs"/>
              </a:rPr>
              <a:t>移</a:t>
            </a:r>
            <a:r>
              <a:rPr lang="zh-CN" altLang="en-US" sz="2000" b="1" dirty="0">
                <a:latin typeface="楷体" pitchFamily="49" charset="-122"/>
                <a:ea typeface="楷体" pitchFamily="49" charset="-122"/>
                <a:cs typeface="+mn-cs"/>
              </a:rPr>
              <a:t>：各位依次右移，最高位</a:t>
            </a:r>
            <a:r>
              <a:rPr lang="zh-CN" altLang="en-US" sz="2000" b="1" dirty="0" smtClean="0">
                <a:latin typeface="楷体" pitchFamily="49" charset="-122"/>
                <a:ea typeface="楷体" pitchFamily="49" charset="-122"/>
                <a:cs typeface="+mn-cs"/>
              </a:rPr>
              <a:t>补</a:t>
            </a:r>
            <a:r>
              <a:rPr lang="en-US" altLang="zh-CN" sz="2000" b="1" dirty="0" smtClean="0">
                <a:latin typeface="楷体" pitchFamily="49" charset="-122"/>
                <a:ea typeface="楷体" pitchFamily="49" charset="-122"/>
                <a:cs typeface="+mn-cs"/>
              </a:rPr>
              <a:t>0</a:t>
            </a:r>
            <a:r>
              <a:rPr lang="zh-CN" altLang="en-US" sz="2000" b="1" dirty="0" smtClean="0">
                <a:latin typeface="楷体" pitchFamily="49" charset="-122"/>
                <a:ea typeface="楷体" pitchFamily="49" charset="-122"/>
                <a:cs typeface="+mn-cs"/>
              </a:rPr>
              <a:t>，最低</a:t>
            </a:r>
            <a:r>
              <a:rPr lang="zh-CN" altLang="en-US" sz="2000" b="1" dirty="0">
                <a:latin typeface="楷体" pitchFamily="49" charset="-122"/>
                <a:ea typeface="楷体" pitchFamily="49" charset="-122"/>
                <a:cs typeface="+mn-cs"/>
              </a:rPr>
              <a:t>位移丢</a:t>
            </a:r>
            <a:r>
              <a:rPr lang="zh-CN" altLang="en-US" sz="2000" b="1" dirty="0" smtClean="0">
                <a:latin typeface="楷体" pitchFamily="49" charset="-122"/>
                <a:ea typeface="楷体" pitchFamily="49" charset="-122"/>
                <a:cs typeface="+mn-cs"/>
              </a:rPr>
              <a:t>。</a:t>
            </a:r>
          </a:p>
          <a:p>
            <a:pPr marL="225425" indent="-171450">
              <a:lnSpc>
                <a:spcPct val="125000"/>
              </a:lnSpc>
              <a:spcBef>
                <a:spcPts val="600"/>
              </a:spcBef>
            </a:pPr>
            <a:r>
              <a:rPr lang="zh-CN" altLang="en-US" sz="2000" b="1" dirty="0" smtClean="0">
                <a:latin typeface="楷体" pitchFamily="49" charset="-122"/>
                <a:ea typeface="楷体" pitchFamily="49" charset="-122"/>
              </a:rPr>
              <a:t>算术移位：有符号数移位，符号位必须要保持不变</a:t>
            </a:r>
            <a:endParaRPr lang="en-US" altLang="zh-CN" sz="2000" b="1" dirty="0" smtClean="0">
              <a:latin typeface="楷体" pitchFamily="49" charset="-122"/>
              <a:ea typeface="楷体" pitchFamily="49" charset="-122"/>
            </a:endParaRPr>
          </a:p>
          <a:p>
            <a:pPr marL="625475" lvl="1" indent="-171450">
              <a:lnSpc>
                <a:spcPct val="125000"/>
              </a:lnSpc>
              <a:spcBef>
                <a:spcPts val="600"/>
              </a:spcBef>
            </a:pPr>
            <a:r>
              <a:rPr lang="zh-CN" altLang="en-US" sz="2000" b="1" dirty="0" smtClean="0">
                <a:latin typeface="楷体" pitchFamily="49" charset="-122"/>
                <a:ea typeface="楷体" pitchFamily="49" charset="-122"/>
                <a:cs typeface="+mn-cs"/>
              </a:rPr>
              <a:t>补码左移：符号位</a:t>
            </a:r>
            <a:r>
              <a:rPr lang="zh-CN" altLang="en-US" sz="2000" b="1" dirty="0">
                <a:latin typeface="楷体" pitchFamily="49" charset="-122"/>
                <a:ea typeface="楷体" pitchFamily="49" charset="-122"/>
                <a:cs typeface="+mn-cs"/>
              </a:rPr>
              <a:t>不变，数值部分依次左移，高位移丢，低位补</a:t>
            </a:r>
            <a:r>
              <a:rPr lang="en-US" altLang="zh-CN" sz="2000" b="1" dirty="0" smtClean="0">
                <a:latin typeface="楷体" pitchFamily="49" charset="-122"/>
                <a:ea typeface="楷体" pitchFamily="49" charset="-122"/>
                <a:cs typeface="+mn-cs"/>
              </a:rPr>
              <a:t>0</a:t>
            </a:r>
            <a:endParaRPr lang="zh-CN" altLang="en-US" sz="2000" b="1" dirty="0">
              <a:latin typeface="楷体" pitchFamily="49" charset="-122"/>
              <a:ea typeface="楷体" pitchFamily="49" charset="-122"/>
              <a:cs typeface="+mn-cs"/>
            </a:endParaRPr>
          </a:p>
          <a:p>
            <a:pPr marL="625475" lvl="1" indent="-171450">
              <a:lnSpc>
                <a:spcPct val="125000"/>
              </a:lnSpc>
              <a:spcBef>
                <a:spcPts val="600"/>
              </a:spcBef>
            </a:pPr>
            <a:r>
              <a:rPr lang="zh-CN" altLang="en-US" sz="2000" b="1" dirty="0" smtClean="0">
                <a:latin typeface="楷体" pitchFamily="49" charset="-122"/>
                <a:ea typeface="楷体" pitchFamily="49" charset="-122"/>
                <a:cs typeface="+mn-cs"/>
              </a:rPr>
              <a:t>补码右移：符号位</a:t>
            </a:r>
            <a:r>
              <a:rPr lang="zh-CN" altLang="en-US" sz="2000" b="1" dirty="0">
                <a:latin typeface="楷体" pitchFamily="49" charset="-122"/>
                <a:ea typeface="楷体" pitchFamily="49" charset="-122"/>
                <a:cs typeface="+mn-cs"/>
              </a:rPr>
              <a:t>不变，数值部分依次左移，低位移丢，高位补符号位</a:t>
            </a:r>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t>    </a:t>
            </a:r>
            <a:fld id="{1920CC29-DFBC-415A-AD8B-AE450F2E5A00}" type="slidenum">
              <a:rPr lang="en-US" altLang="zh-CN" sz="1200" smtClean="0"/>
              <a:pPr>
                <a:defRPr/>
              </a:pPr>
              <a:t>32</a:t>
            </a:fld>
            <a:endParaRPr lang="en-US" altLang="zh-CN" sz="1200"/>
          </a:p>
        </p:txBody>
      </p:sp>
    </p:spTree>
    <p:extLst>
      <p:ext uri="{BB962C8B-B14F-4D97-AF65-F5344CB8AC3E}">
        <p14:creationId xmlns:p14="http://schemas.microsoft.com/office/powerpoint/2010/main" val="25348514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897B7ED3-E106-4F34-A27C-26F955E3671F}" type="slidenum">
              <a:rPr lang="en-US" altLang="zh-CN" sz="1200" smtClean="0">
                <a:latin typeface="楷体_GB2312" pitchFamily="49" charset="-122"/>
                <a:ea typeface="楷体_GB2312" pitchFamily="49" charset="-122"/>
              </a:rPr>
              <a:pPr eaLnBrk="1" hangingPunct="1">
                <a:spcBef>
                  <a:spcPct val="0"/>
                </a:spcBef>
                <a:buClrTx/>
                <a:buFontTx/>
                <a:buNone/>
              </a:pPr>
              <a:t>33</a:t>
            </a:fld>
            <a:endParaRPr lang="en-US" altLang="zh-CN" sz="1200" smtClean="0">
              <a:latin typeface="楷体_GB2312" pitchFamily="49" charset="-122"/>
              <a:ea typeface="楷体_GB2312" pitchFamily="49" charset="-122"/>
            </a:endParaRPr>
          </a:p>
        </p:txBody>
      </p:sp>
      <p:sp>
        <p:nvSpPr>
          <p:cNvPr id="39939" name="Rectangle 2"/>
          <p:cNvSpPr>
            <a:spLocks noGrp="1" noChangeArrowheads="1"/>
          </p:cNvSpPr>
          <p:nvPr>
            <p:ph type="title"/>
          </p:nvPr>
        </p:nvSpPr>
        <p:spPr/>
        <p:txBody>
          <a:bodyPr/>
          <a:lstStyle/>
          <a:p>
            <a:pPr eaLnBrk="1" hangingPunct="1"/>
            <a:r>
              <a:rPr lang="zh-CN" altLang="en-US" sz="3200" smtClean="0"/>
              <a:t>第六章 计算机的运算方法</a:t>
            </a:r>
          </a:p>
        </p:txBody>
      </p:sp>
      <p:sp>
        <p:nvSpPr>
          <p:cNvPr id="21508" name="Rectangle 3"/>
          <p:cNvSpPr>
            <a:spLocks noGrp="1" noChangeArrowheads="1"/>
          </p:cNvSpPr>
          <p:nvPr>
            <p:ph type="body" idx="1"/>
          </p:nvPr>
        </p:nvSpPr>
        <p:spPr/>
        <p:txBody>
          <a:bodyPr/>
          <a:lstStyle/>
          <a:p>
            <a:pPr eaLnBrk="1" hangingPunct="1">
              <a:lnSpc>
                <a:spcPct val="125000"/>
              </a:lnSpc>
              <a:spcBef>
                <a:spcPts val="600"/>
              </a:spcBef>
              <a:defRPr/>
            </a:pPr>
            <a:r>
              <a:rPr lang="zh-CN" altLang="en-US" sz="2000" b="1" dirty="0">
                <a:latin typeface="Times New Roman" pitchFamily="18" charset="0"/>
                <a:ea typeface="楷体" pitchFamily="49" charset="-122"/>
                <a:cs typeface="Times New Roman" pitchFamily="18" charset="0"/>
              </a:rPr>
              <a:t>补码</a:t>
            </a:r>
            <a:r>
              <a:rPr lang="zh-CN" altLang="en-US" sz="2000" b="1" dirty="0" smtClean="0">
                <a:latin typeface="Times New Roman" pitchFamily="18" charset="0"/>
                <a:ea typeface="楷体" pitchFamily="49" charset="-122"/>
                <a:cs typeface="Times New Roman" pitchFamily="18" charset="0"/>
              </a:rPr>
              <a:t>加</a:t>
            </a:r>
            <a:r>
              <a:rPr lang="zh-CN" altLang="en-US" sz="2000" b="1" dirty="0">
                <a:latin typeface="Times New Roman" pitchFamily="18" charset="0"/>
                <a:ea typeface="楷体" pitchFamily="49" charset="-122"/>
                <a:cs typeface="Times New Roman" pitchFamily="18" charset="0"/>
              </a:rPr>
              <a:t>减</a:t>
            </a:r>
            <a:r>
              <a:rPr lang="zh-CN" altLang="en-US" sz="2000" b="1" dirty="0" smtClean="0">
                <a:latin typeface="Times New Roman" pitchFamily="18" charset="0"/>
                <a:ea typeface="楷体" pitchFamily="49" charset="-122"/>
                <a:cs typeface="Times New Roman" pitchFamily="18" charset="0"/>
              </a:rPr>
              <a:t>法</a:t>
            </a:r>
            <a:r>
              <a:rPr lang="zh-CN" altLang="en-US" sz="2000" b="1" dirty="0">
                <a:latin typeface="Times New Roman" pitchFamily="18" charset="0"/>
                <a:ea typeface="楷体" pitchFamily="49" charset="-122"/>
                <a:cs typeface="Times New Roman" pitchFamily="18" charset="0"/>
              </a:rPr>
              <a:t>的公式</a:t>
            </a:r>
            <a:r>
              <a:rPr lang="en-US" altLang="zh-CN" sz="2000" b="1" dirty="0">
                <a:latin typeface="Times New Roman" pitchFamily="18" charset="0"/>
                <a:ea typeface="楷体" pitchFamily="49" charset="-122"/>
                <a:cs typeface="Times New Roman" pitchFamily="18" charset="0"/>
              </a:rPr>
              <a:t>: </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spcBef>
                <a:spcPts val="600"/>
              </a:spcBef>
              <a:defRPr/>
            </a:pPr>
            <a:r>
              <a:rPr lang="en-US" altLang="zh-CN" sz="2000" b="1" dirty="0" smtClean="0">
                <a:latin typeface="Times New Roman" pitchFamily="18" charset="0"/>
                <a:ea typeface="楷体" pitchFamily="49" charset="-122"/>
                <a:cs typeface="Times New Roman" pitchFamily="18" charset="0"/>
              </a:rPr>
              <a:t>[</a:t>
            </a:r>
            <a:r>
              <a:rPr lang="en-US" altLang="zh-CN" sz="2000" b="1" dirty="0" err="1" smtClean="0">
                <a:latin typeface="Times New Roman" pitchFamily="18" charset="0"/>
                <a:ea typeface="楷体" pitchFamily="49" charset="-122"/>
                <a:cs typeface="Times New Roman" pitchFamily="18" charset="0"/>
              </a:rPr>
              <a:t>x+y</a:t>
            </a:r>
            <a:r>
              <a:rPr lang="en-US" altLang="zh-CN" sz="2000" b="1" dirty="0">
                <a:latin typeface="Times New Roman" pitchFamily="18" charset="0"/>
                <a:ea typeface="楷体" pitchFamily="49" charset="-122"/>
                <a:cs typeface="Times New Roman" pitchFamily="18" charset="0"/>
              </a:rPr>
              <a:t>]</a:t>
            </a:r>
            <a:r>
              <a:rPr lang="zh-CN" altLang="en-US" sz="2000" b="1" baseline="-25000" dirty="0" smtClean="0">
                <a:latin typeface="Times New Roman" pitchFamily="18" charset="0"/>
                <a:ea typeface="楷体" pitchFamily="49" charset="-122"/>
                <a:cs typeface="Times New Roman" pitchFamily="18" charset="0"/>
              </a:rPr>
              <a:t>补 </a:t>
            </a:r>
            <a:r>
              <a:rPr lang="zh-CN" altLang="en-US"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 </a:t>
            </a:r>
            <a:r>
              <a:rPr lang="en-US" altLang="zh-CN" sz="2000" b="1" dirty="0">
                <a:latin typeface="Times New Roman" pitchFamily="18" charset="0"/>
                <a:ea typeface="楷体" pitchFamily="49" charset="-122"/>
                <a:cs typeface="Times New Roman" pitchFamily="18" charset="0"/>
              </a:rPr>
              <a:t>[x]</a:t>
            </a:r>
            <a:r>
              <a:rPr lang="zh-CN" altLang="en-US" sz="2000" b="1" baseline="-25000" dirty="0" smtClean="0">
                <a:latin typeface="Times New Roman" pitchFamily="18" charset="0"/>
                <a:ea typeface="楷体" pitchFamily="49" charset="-122"/>
                <a:cs typeface="Times New Roman" pitchFamily="18" charset="0"/>
              </a:rPr>
              <a:t>补 </a:t>
            </a:r>
            <a:r>
              <a:rPr lang="en-US" altLang="zh-CN" sz="2000" b="1" dirty="0" smtClean="0">
                <a:latin typeface="Times New Roman" pitchFamily="18" charset="0"/>
                <a:ea typeface="楷体" pitchFamily="49" charset="-122"/>
                <a:cs typeface="Times New Roman" pitchFamily="18" charset="0"/>
              </a:rPr>
              <a:t>+ [</a:t>
            </a:r>
            <a:r>
              <a:rPr lang="en-US" altLang="zh-CN" sz="2000" b="1" dirty="0">
                <a:latin typeface="Times New Roman" pitchFamily="18" charset="0"/>
                <a:ea typeface="楷体" pitchFamily="49" charset="-122"/>
                <a:cs typeface="Times New Roman" pitchFamily="18" charset="0"/>
              </a:rPr>
              <a:t>y]</a:t>
            </a:r>
            <a:r>
              <a:rPr lang="zh-CN" altLang="en-US" sz="2000" b="1" baseline="-25000" dirty="0">
                <a:latin typeface="Times New Roman" pitchFamily="18" charset="0"/>
                <a:ea typeface="楷体" pitchFamily="49" charset="-122"/>
                <a:cs typeface="Times New Roman" pitchFamily="18" charset="0"/>
              </a:rPr>
              <a:t>补</a:t>
            </a:r>
            <a:endParaRPr lang="en-US" altLang="zh-CN" sz="2000" b="1" baseline="-25000" dirty="0" smtClean="0">
              <a:latin typeface="Times New Roman" pitchFamily="18" charset="0"/>
              <a:ea typeface="楷体" pitchFamily="49" charset="-122"/>
              <a:cs typeface="Times New Roman" pitchFamily="18" charset="0"/>
            </a:endParaRPr>
          </a:p>
          <a:p>
            <a:pPr lvl="1" eaLnBrk="1" hangingPunct="1">
              <a:lnSpc>
                <a:spcPct val="125000"/>
              </a:lnSpc>
              <a:spcBef>
                <a:spcPts val="600"/>
              </a:spcBef>
              <a:defRPr/>
            </a:pPr>
            <a:r>
              <a:rPr lang="en-US" altLang="zh-CN" sz="2000" b="1" dirty="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x-y</a:t>
            </a:r>
            <a:r>
              <a:rPr lang="en-US" altLang="zh-CN" sz="2000" b="1" dirty="0">
                <a:latin typeface="Times New Roman" pitchFamily="18" charset="0"/>
                <a:ea typeface="楷体" pitchFamily="49" charset="-122"/>
                <a:cs typeface="Times New Roman" pitchFamily="18" charset="0"/>
              </a:rPr>
              <a:t>]</a:t>
            </a:r>
            <a:r>
              <a:rPr lang="zh-CN" altLang="en-US" sz="2000" b="1" baseline="-25000" dirty="0" smtClean="0">
                <a:latin typeface="Times New Roman" pitchFamily="18" charset="0"/>
                <a:ea typeface="楷体" pitchFamily="49" charset="-122"/>
                <a:cs typeface="Times New Roman" pitchFamily="18" charset="0"/>
              </a:rPr>
              <a:t>补 </a:t>
            </a:r>
            <a:r>
              <a:rPr lang="zh-CN" altLang="en-US"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 </a:t>
            </a:r>
            <a:r>
              <a:rPr lang="en-US" altLang="zh-CN" sz="2000" b="1" dirty="0">
                <a:latin typeface="Times New Roman" pitchFamily="18" charset="0"/>
                <a:ea typeface="楷体" pitchFamily="49" charset="-122"/>
                <a:cs typeface="Times New Roman" pitchFamily="18" charset="0"/>
              </a:rPr>
              <a:t>[x]</a:t>
            </a:r>
            <a:r>
              <a:rPr lang="zh-CN" altLang="en-US" sz="2000" b="1" baseline="-25000" dirty="0" smtClean="0">
                <a:latin typeface="Times New Roman" pitchFamily="18" charset="0"/>
                <a:ea typeface="楷体" pitchFamily="49" charset="-122"/>
                <a:cs typeface="Times New Roman" pitchFamily="18" charset="0"/>
              </a:rPr>
              <a:t>补 </a:t>
            </a:r>
            <a:r>
              <a:rPr lang="en-US" altLang="zh-CN" sz="2000" b="1" dirty="0" smtClean="0">
                <a:latin typeface="Times New Roman" pitchFamily="18" charset="0"/>
                <a:ea typeface="楷体" pitchFamily="49" charset="-122"/>
                <a:cs typeface="Times New Roman" pitchFamily="18" charset="0"/>
              </a:rPr>
              <a:t>+ [-y</a:t>
            </a:r>
            <a:r>
              <a:rPr lang="en-US" altLang="zh-CN" sz="2000" b="1" dirty="0">
                <a:latin typeface="Times New Roman" pitchFamily="18" charset="0"/>
                <a:ea typeface="楷体" pitchFamily="49" charset="-122"/>
                <a:cs typeface="Times New Roman" pitchFamily="18" charset="0"/>
              </a:rPr>
              <a:t>]</a:t>
            </a:r>
            <a:r>
              <a:rPr lang="zh-CN" altLang="en-US" sz="2000" b="1" baseline="-25000" dirty="0" smtClean="0">
                <a:latin typeface="Times New Roman" pitchFamily="18" charset="0"/>
                <a:ea typeface="楷体" pitchFamily="49" charset="-122"/>
                <a:cs typeface="Times New Roman" pitchFamily="18" charset="0"/>
              </a:rPr>
              <a:t>补</a:t>
            </a:r>
            <a:endParaRPr lang="en-US" altLang="zh-CN" sz="2000" b="1" baseline="-25000" dirty="0" smtClean="0">
              <a:latin typeface="Times New Roman" pitchFamily="18" charset="0"/>
              <a:ea typeface="楷体" pitchFamily="49" charset="-122"/>
              <a:cs typeface="Times New Roman" pitchFamily="18" charset="0"/>
            </a:endParaRPr>
          </a:p>
          <a:p>
            <a:pPr lvl="1" eaLnBrk="1" hangingPunct="1">
              <a:lnSpc>
                <a:spcPct val="125000"/>
              </a:lnSpc>
              <a:spcBef>
                <a:spcPts val="600"/>
              </a:spcBef>
              <a:defRPr/>
            </a:pPr>
            <a:r>
              <a:rPr lang="zh-CN" altLang="en-US" sz="2000" b="1" dirty="0" smtClean="0">
                <a:latin typeface="Times New Roman" pitchFamily="18" charset="0"/>
                <a:ea typeface="楷体" pitchFamily="49" charset="-122"/>
                <a:cs typeface="Times New Roman" pitchFamily="18" charset="0"/>
              </a:rPr>
              <a:t>不</a:t>
            </a:r>
            <a:r>
              <a:rPr lang="zh-CN" altLang="en-US" sz="2000" b="1" dirty="0">
                <a:latin typeface="Times New Roman" pitchFamily="18" charset="0"/>
                <a:ea typeface="楷体" pitchFamily="49" charset="-122"/>
                <a:cs typeface="Times New Roman" pitchFamily="18" charset="0"/>
              </a:rPr>
              <a:t>需要事先判断符号，符号位与码值位一起参加</a:t>
            </a:r>
            <a:r>
              <a:rPr lang="zh-CN" altLang="en-US" sz="2000" b="1" dirty="0" smtClean="0">
                <a:latin typeface="Times New Roman" pitchFamily="18" charset="0"/>
                <a:ea typeface="楷体" pitchFamily="49" charset="-122"/>
                <a:cs typeface="Times New Roman" pitchFamily="18" charset="0"/>
              </a:rPr>
              <a:t>运算</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spcBef>
                <a:spcPts val="600"/>
              </a:spcBef>
              <a:defRPr/>
            </a:pPr>
            <a:r>
              <a:rPr lang="zh-CN" altLang="en-US" sz="2000" b="1" dirty="0" smtClean="0">
                <a:latin typeface="Times New Roman" pitchFamily="18" charset="0"/>
                <a:ea typeface="楷体" pitchFamily="49" charset="-122"/>
                <a:cs typeface="Times New Roman" pitchFamily="18" charset="0"/>
              </a:rPr>
              <a:t>符号</a:t>
            </a:r>
            <a:r>
              <a:rPr lang="zh-CN" altLang="en-US" sz="2000" b="1" dirty="0">
                <a:latin typeface="Times New Roman" pitchFamily="18" charset="0"/>
                <a:ea typeface="楷体" pitchFamily="49" charset="-122"/>
                <a:cs typeface="Times New Roman" pitchFamily="18" charset="0"/>
              </a:rPr>
              <a:t>位相加后若有进位，则舍去该进位</a:t>
            </a:r>
            <a:r>
              <a:rPr lang="zh-CN" altLang="en-US" sz="2000" b="1" dirty="0" smtClean="0">
                <a:latin typeface="Times New Roman" pitchFamily="18" charset="0"/>
                <a:ea typeface="楷体" pitchFamily="49" charset="-122"/>
                <a:cs typeface="Times New Roman" pitchFamily="18" charset="0"/>
              </a:rPr>
              <a:t>数字</a:t>
            </a:r>
            <a:endParaRPr lang="en-US" altLang="zh-CN" sz="2000" b="1" baseline="-25000" dirty="0">
              <a:latin typeface="Times New Roman" pitchFamily="18" charset="0"/>
              <a:ea typeface="楷体" pitchFamily="49" charset="-122"/>
              <a:cs typeface="Times New Roman" pitchFamily="18" charset="0"/>
            </a:endParaRPr>
          </a:p>
          <a:p>
            <a:pPr eaLnBrk="1" hangingPunct="1">
              <a:lnSpc>
                <a:spcPct val="125000"/>
              </a:lnSpc>
              <a:spcBef>
                <a:spcPts val="600"/>
              </a:spcBef>
              <a:defRPr/>
            </a:pPr>
            <a:r>
              <a:rPr lang="zh-CN" altLang="en-US" sz="2000" b="1" dirty="0" smtClean="0">
                <a:latin typeface="Times New Roman" pitchFamily="18" charset="0"/>
                <a:ea typeface="楷体" pitchFamily="49" charset="-122"/>
                <a:cs typeface="Times New Roman" pitchFamily="18" charset="0"/>
              </a:rPr>
              <a:t>补码加减运算结果判溢出：</a:t>
            </a:r>
          </a:p>
          <a:p>
            <a:pPr lvl="1" eaLnBrk="1" hangingPunct="1">
              <a:lnSpc>
                <a:spcPct val="125000"/>
              </a:lnSpc>
              <a:spcBef>
                <a:spcPts val="600"/>
              </a:spcBef>
              <a:defRPr/>
            </a:pPr>
            <a:r>
              <a:rPr lang="zh-CN" altLang="en-US" sz="2000" b="1" dirty="0" smtClean="0">
                <a:latin typeface="Times New Roman" pitchFamily="18" charset="0"/>
                <a:ea typeface="楷体" pitchFamily="49" charset="-122"/>
                <a:cs typeface="Times New Roman" pitchFamily="18" charset="0"/>
              </a:rPr>
              <a:t>单符号位判溢出：当最高有效位产生的进位和符号位产生的进位不同时，加减运算发生了溢出。</a:t>
            </a:r>
          </a:p>
          <a:p>
            <a:pPr lvl="1" eaLnBrk="1" hangingPunct="1">
              <a:lnSpc>
                <a:spcPct val="125000"/>
              </a:lnSpc>
              <a:spcBef>
                <a:spcPts val="600"/>
              </a:spcBef>
              <a:defRPr/>
            </a:pPr>
            <a:r>
              <a:rPr lang="zh-CN" altLang="en-US" sz="2000" b="1" dirty="0" smtClean="0">
                <a:latin typeface="Times New Roman" pitchFamily="18" charset="0"/>
                <a:ea typeface="楷体" pitchFamily="49" charset="-122"/>
                <a:cs typeface="Times New Roman" pitchFamily="18" charset="0"/>
              </a:rPr>
              <a:t>双符号位判溢出：</a:t>
            </a:r>
            <a:r>
              <a:rPr lang="zh-CN" altLang="zh-CN" sz="2000" b="1" dirty="0" smtClean="0">
                <a:latin typeface="Times New Roman" pitchFamily="18" charset="0"/>
                <a:ea typeface="楷体" pitchFamily="49" charset="-122"/>
                <a:cs typeface="Times New Roman" pitchFamily="18" charset="0"/>
              </a:rPr>
              <a:t>采用变形补码运算，当运算结果两位符号相同时无溢出，不同时有溢出，其中高位符号位表示真正的符号，</a:t>
            </a:r>
            <a:r>
              <a:rPr lang="en-US" altLang="zh-CN" sz="2000" b="1" dirty="0" smtClean="0">
                <a:latin typeface="Times New Roman" pitchFamily="18" charset="0"/>
                <a:ea typeface="楷体" pitchFamily="49" charset="-122"/>
                <a:cs typeface="Times New Roman" pitchFamily="18" charset="0"/>
              </a:rPr>
              <a:t>01</a:t>
            </a:r>
            <a:r>
              <a:rPr lang="zh-CN" altLang="zh-CN" sz="2000" b="1" dirty="0" smtClean="0">
                <a:latin typeface="Times New Roman" pitchFamily="18" charset="0"/>
                <a:ea typeface="楷体" pitchFamily="49" charset="-122"/>
                <a:cs typeface="Times New Roman" pitchFamily="18" charset="0"/>
              </a:rPr>
              <a:t>表示上溢，</a:t>
            </a:r>
            <a:r>
              <a:rPr lang="en-US" altLang="zh-CN" sz="2000" b="1" dirty="0" smtClean="0">
                <a:latin typeface="Times New Roman" pitchFamily="18" charset="0"/>
                <a:ea typeface="楷体" pitchFamily="49" charset="-122"/>
                <a:cs typeface="Times New Roman" pitchFamily="18" charset="0"/>
              </a:rPr>
              <a:t>10</a:t>
            </a:r>
            <a:r>
              <a:rPr lang="zh-CN" altLang="zh-CN" sz="2000" b="1" dirty="0" smtClean="0">
                <a:latin typeface="Times New Roman" pitchFamily="18" charset="0"/>
                <a:ea typeface="楷体" pitchFamily="49" charset="-122"/>
                <a:cs typeface="Times New Roman" pitchFamily="18" charset="0"/>
              </a:rPr>
              <a:t>表示下溢。</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0000"/>
              </a:lnSpc>
              <a:defRPr/>
            </a:pPr>
            <a:endParaRPr lang="zh-CN" altLang="en-US" sz="2400" b="1" dirty="0">
              <a:latin typeface="楷体" pitchFamily="49" charset="-122"/>
              <a:ea typeface="楷体" pitchFamily="49" charset="-122"/>
              <a:cs typeface="+mn-cs"/>
            </a:endParaRPr>
          </a:p>
        </p:txBody>
      </p:sp>
    </p:spTree>
    <p:extLst>
      <p:ext uri="{BB962C8B-B14F-4D97-AF65-F5344CB8AC3E}">
        <p14:creationId xmlns:p14="http://schemas.microsoft.com/office/powerpoint/2010/main" val="31048247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smtClean="0"/>
              <a:t>第六章 计算机的运算方法</a:t>
            </a:r>
            <a:endParaRPr lang="zh-CN" altLang="en-US" sz="3200"/>
          </a:p>
        </p:txBody>
      </p:sp>
      <p:sp>
        <p:nvSpPr>
          <p:cNvPr id="3" name="内容占位符 2"/>
          <p:cNvSpPr>
            <a:spLocks noGrp="1"/>
          </p:cNvSpPr>
          <p:nvPr>
            <p:ph idx="1"/>
          </p:nvPr>
        </p:nvSpPr>
        <p:spPr/>
        <p:txBody>
          <a:bodyPr/>
          <a:lstStyle/>
          <a:p>
            <a:pPr>
              <a:lnSpc>
                <a:spcPct val="125000"/>
              </a:lnSpc>
              <a:spcBef>
                <a:spcPts val="600"/>
              </a:spcBef>
            </a:pPr>
            <a:r>
              <a:rPr lang="zh-CN" altLang="en-US" sz="2000" b="1" dirty="0">
                <a:latin typeface="Times New Roman" pitchFamily="18" charset="0"/>
                <a:ea typeface="楷体" pitchFamily="49" charset="-122"/>
                <a:cs typeface="Times New Roman" pitchFamily="18" charset="0"/>
              </a:rPr>
              <a:t>一个机器浮点数由阶码</a:t>
            </a:r>
            <a:r>
              <a:rPr lang="en-US" altLang="zh-CN" sz="2000" b="1" dirty="0">
                <a:latin typeface="Times New Roman" pitchFamily="18" charset="0"/>
                <a:ea typeface="楷体" pitchFamily="49" charset="-122"/>
                <a:cs typeface="Times New Roman" pitchFamily="18" charset="0"/>
              </a:rPr>
              <a:t>E</a:t>
            </a:r>
            <a:r>
              <a:rPr lang="zh-CN" altLang="en-US" sz="2000" b="1" dirty="0">
                <a:latin typeface="Times New Roman" pitchFamily="18" charset="0"/>
                <a:ea typeface="楷体" pitchFamily="49" charset="-122"/>
                <a:cs typeface="Times New Roman" pitchFamily="18" charset="0"/>
              </a:rPr>
              <a:t>和尾数</a:t>
            </a:r>
            <a:r>
              <a:rPr lang="en-US" altLang="zh-CN" sz="2000" b="1" dirty="0">
                <a:latin typeface="Times New Roman" pitchFamily="18" charset="0"/>
                <a:ea typeface="楷体" pitchFamily="49" charset="-122"/>
                <a:cs typeface="Times New Roman" pitchFamily="18" charset="0"/>
              </a:rPr>
              <a:t>M</a:t>
            </a:r>
            <a:r>
              <a:rPr lang="zh-CN" altLang="en-US" sz="2000" b="1" dirty="0">
                <a:latin typeface="Times New Roman" pitchFamily="18" charset="0"/>
                <a:ea typeface="楷体" pitchFamily="49" charset="-122"/>
                <a:cs typeface="Times New Roman" pitchFamily="18" charset="0"/>
              </a:rPr>
              <a:t>及其符号位组成。约定：</a:t>
            </a:r>
            <a:endParaRPr lang="en-US" altLang="zh-CN" sz="2000" b="1" dirty="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a:latin typeface="Times New Roman" pitchFamily="18" charset="0"/>
                <a:ea typeface="楷体" pitchFamily="49" charset="-122"/>
                <a:cs typeface="Times New Roman" pitchFamily="18" charset="0"/>
              </a:rPr>
              <a:t>尾数</a:t>
            </a:r>
            <a:r>
              <a:rPr lang="en-US" altLang="zh-CN" sz="2000" b="1" dirty="0">
                <a:latin typeface="Times New Roman" pitchFamily="18" charset="0"/>
                <a:ea typeface="楷体" pitchFamily="49" charset="-122"/>
                <a:cs typeface="Times New Roman" pitchFamily="18" charset="0"/>
              </a:rPr>
              <a:t>M</a:t>
            </a:r>
            <a:r>
              <a:rPr lang="zh-CN" altLang="en-US" sz="2000" b="1" dirty="0">
                <a:latin typeface="Times New Roman" pitchFamily="18" charset="0"/>
                <a:ea typeface="楷体" pitchFamily="49" charset="-122"/>
                <a:cs typeface="Times New Roman" pitchFamily="18" charset="0"/>
              </a:rPr>
              <a:t>：用定点小数表示，给出有效数字的</a:t>
            </a:r>
            <a:r>
              <a:rPr lang="zh-CN" altLang="en-US" sz="2000" b="1">
                <a:latin typeface="Times New Roman" pitchFamily="18" charset="0"/>
                <a:ea typeface="楷体" pitchFamily="49" charset="-122"/>
                <a:cs typeface="Times New Roman" pitchFamily="18" charset="0"/>
              </a:rPr>
              <a:t>位数</a:t>
            </a:r>
            <a:r>
              <a:rPr lang="zh-CN" altLang="en-US" sz="2000" b="1" smtClean="0">
                <a:latin typeface="Times New Roman" pitchFamily="18" charset="0"/>
                <a:ea typeface="楷体" pitchFamily="49" charset="-122"/>
                <a:cs typeface="Times New Roman" pitchFamily="18" charset="0"/>
              </a:rPr>
              <a:t>，决定</a:t>
            </a:r>
            <a:r>
              <a:rPr lang="zh-CN" altLang="en-US" sz="2000" b="1" dirty="0">
                <a:latin typeface="Times New Roman" pitchFamily="18" charset="0"/>
                <a:ea typeface="楷体" pitchFamily="49" charset="-122"/>
                <a:cs typeface="Times New Roman" pitchFamily="18" charset="0"/>
              </a:rPr>
              <a:t>了浮点数的表示</a:t>
            </a:r>
            <a:r>
              <a:rPr lang="zh-CN" altLang="en-US" sz="2000" b="1" dirty="0" smtClean="0">
                <a:latin typeface="Times New Roman" pitchFamily="18" charset="0"/>
                <a:ea typeface="楷体" pitchFamily="49" charset="-122"/>
                <a:cs typeface="Times New Roman" pitchFamily="18" charset="0"/>
              </a:rPr>
              <a:t>精度</a:t>
            </a:r>
            <a:endParaRPr lang="en-US" altLang="zh-CN" sz="2000" b="1" dirty="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a:latin typeface="Times New Roman" pitchFamily="18" charset="0"/>
                <a:ea typeface="楷体" pitchFamily="49" charset="-122"/>
                <a:cs typeface="Times New Roman" pitchFamily="18" charset="0"/>
              </a:rPr>
              <a:t>阶码</a:t>
            </a:r>
            <a:r>
              <a:rPr lang="en-US" altLang="zh-CN" sz="2000" b="1" dirty="0">
                <a:latin typeface="Times New Roman" pitchFamily="18" charset="0"/>
                <a:ea typeface="楷体" pitchFamily="49" charset="-122"/>
                <a:cs typeface="Times New Roman" pitchFamily="18" charset="0"/>
              </a:rPr>
              <a:t>E</a:t>
            </a:r>
            <a:r>
              <a:rPr lang="zh-CN" altLang="en-US" sz="2000" b="1" dirty="0">
                <a:latin typeface="Times New Roman" pitchFamily="18" charset="0"/>
                <a:ea typeface="楷体" pitchFamily="49" charset="-122"/>
                <a:cs typeface="Times New Roman" pitchFamily="18" charset="0"/>
              </a:rPr>
              <a:t>：用整数形式表示，指明小数点在数据中的</a:t>
            </a:r>
            <a:r>
              <a:rPr lang="zh-CN" altLang="en-US" sz="2000" b="1">
                <a:latin typeface="Times New Roman" pitchFamily="18" charset="0"/>
                <a:ea typeface="楷体" pitchFamily="49" charset="-122"/>
                <a:cs typeface="Times New Roman" pitchFamily="18" charset="0"/>
              </a:rPr>
              <a:t>位置</a:t>
            </a:r>
            <a:r>
              <a:rPr lang="zh-CN" altLang="en-US" sz="2000" b="1" smtClean="0">
                <a:latin typeface="Times New Roman" pitchFamily="18" charset="0"/>
                <a:ea typeface="楷体" pitchFamily="49" charset="-122"/>
                <a:cs typeface="Times New Roman" pitchFamily="18" charset="0"/>
              </a:rPr>
              <a:t>，决定</a:t>
            </a:r>
            <a:r>
              <a:rPr lang="zh-CN" altLang="en-US" sz="2000" b="1" dirty="0">
                <a:latin typeface="Times New Roman" pitchFamily="18" charset="0"/>
                <a:ea typeface="楷体" pitchFamily="49" charset="-122"/>
                <a:cs typeface="Times New Roman" pitchFamily="18" charset="0"/>
              </a:rPr>
              <a:t>了浮点数的表示</a:t>
            </a:r>
            <a:r>
              <a:rPr lang="zh-CN" altLang="en-US" sz="2000" b="1" dirty="0" smtClean="0">
                <a:latin typeface="Times New Roman" pitchFamily="18" charset="0"/>
                <a:ea typeface="楷体" pitchFamily="49" charset="-122"/>
                <a:cs typeface="Times New Roman" pitchFamily="18" charset="0"/>
              </a:rPr>
              <a:t>范围</a:t>
            </a:r>
            <a:endParaRPr lang="en-US" altLang="zh-CN" sz="2000" b="1" dirty="0" smtClean="0">
              <a:latin typeface="Times New Roman" pitchFamily="18" charset="0"/>
              <a:ea typeface="楷体" pitchFamily="49" charset="-122"/>
              <a:cs typeface="Times New Roman" pitchFamily="18" charset="0"/>
            </a:endParaRPr>
          </a:p>
          <a:p>
            <a:pPr>
              <a:lnSpc>
                <a:spcPct val="125000"/>
              </a:lnSpc>
              <a:spcBef>
                <a:spcPts val="600"/>
              </a:spcBef>
            </a:pPr>
            <a:r>
              <a:rPr lang="zh-CN" altLang="en-US" sz="2000" b="1" dirty="0">
                <a:latin typeface="Times New Roman" pitchFamily="18" charset="0"/>
                <a:ea typeface="楷体" pitchFamily="49" charset="-122"/>
                <a:cs typeface="Times New Roman" pitchFamily="18" charset="0"/>
              </a:rPr>
              <a:t>浮点数的一般形式为：</a:t>
            </a:r>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t>    </a:t>
            </a:r>
            <a:fld id="{1920CC29-DFBC-415A-AD8B-AE450F2E5A00}" type="slidenum">
              <a:rPr lang="en-US" altLang="zh-CN" sz="1200" smtClean="0"/>
              <a:pPr>
                <a:defRPr/>
              </a:pPr>
              <a:t>34</a:t>
            </a:fld>
            <a:endParaRPr lang="en-US" altLang="zh-CN" sz="1200"/>
          </a:p>
        </p:txBody>
      </p:sp>
      <p:grpSp>
        <p:nvGrpSpPr>
          <p:cNvPr id="17" name="Group 1041"/>
          <p:cNvGrpSpPr>
            <a:grpSpLocks/>
          </p:cNvGrpSpPr>
          <p:nvPr/>
        </p:nvGrpSpPr>
        <p:grpSpPr bwMode="auto">
          <a:xfrm>
            <a:off x="1517402" y="3819971"/>
            <a:ext cx="6102350" cy="1176338"/>
            <a:chOff x="622" y="2333"/>
            <a:chExt cx="3844" cy="741"/>
          </a:xfrm>
        </p:grpSpPr>
        <p:sp>
          <p:nvSpPr>
            <p:cNvPr id="18" name="Text Box 1028"/>
            <p:cNvSpPr txBox="1">
              <a:spLocks noChangeArrowheads="1"/>
            </p:cNvSpPr>
            <p:nvPr/>
          </p:nvSpPr>
          <p:spPr bwMode="auto">
            <a:xfrm>
              <a:off x="622" y="2513"/>
              <a:ext cx="3844" cy="33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00000"/>
                </a:lnSpc>
                <a:spcBef>
                  <a:spcPts val="0"/>
                </a:spcBef>
                <a:spcAft>
                  <a:spcPts val="0"/>
                </a:spcAft>
              </a:pPr>
              <a:r>
                <a:rPr lang="en-US" altLang="zh-CN" sz="2800" b="1">
                  <a:latin typeface="Times New Roman" pitchFamily="18" charset="0"/>
                </a:rPr>
                <a:t>  </a:t>
              </a:r>
              <a:r>
                <a:rPr lang="en-US" altLang="zh-CN" sz="2000" b="1">
                  <a:latin typeface="Times New Roman" pitchFamily="18" charset="0"/>
                </a:rPr>
                <a:t>E</a:t>
              </a:r>
              <a:r>
                <a:rPr lang="en-US" altLang="zh-CN" sz="2000" b="1" baseline="-25000">
                  <a:latin typeface="Times New Roman" pitchFamily="18" charset="0"/>
                </a:rPr>
                <a:t>s</a:t>
              </a:r>
              <a:r>
                <a:rPr lang="en-US" altLang="zh-CN" sz="2000" b="1">
                  <a:latin typeface="Times New Roman" pitchFamily="18" charset="0"/>
                </a:rPr>
                <a:t>    </a:t>
              </a:r>
              <a:r>
                <a:rPr lang="en-US" altLang="zh-CN" sz="2000" b="1" smtClean="0">
                  <a:latin typeface="Times New Roman" pitchFamily="18" charset="0"/>
                </a:rPr>
                <a:t>    E</a:t>
              </a:r>
              <a:r>
                <a:rPr lang="en-US" altLang="zh-CN" sz="2000" b="1" baseline="-25000" smtClean="0">
                  <a:latin typeface="Times New Roman" pitchFamily="18" charset="0"/>
                </a:rPr>
                <a:t>1   </a:t>
              </a:r>
              <a:r>
                <a:rPr lang="en-US" altLang="zh-CN" sz="2000" b="1">
                  <a:latin typeface="Times New Roman" pitchFamily="18" charset="0"/>
                </a:rPr>
                <a:t>E</a:t>
              </a:r>
              <a:r>
                <a:rPr lang="en-US" altLang="zh-CN" sz="2000" b="1" baseline="-25000">
                  <a:latin typeface="Times New Roman" pitchFamily="18" charset="0"/>
                </a:rPr>
                <a:t>2  </a:t>
              </a:r>
              <a:r>
                <a:rPr lang="en-US" altLang="zh-CN" sz="2000" b="1">
                  <a:latin typeface="Times New Roman" pitchFamily="18" charset="0"/>
                </a:rPr>
                <a:t>……  E</a:t>
              </a:r>
              <a:r>
                <a:rPr lang="en-US" altLang="zh-CN" sz="2000" b="1" baseline="-25000">
                  <a:latin typeface="Times New Roman" pitchFamily="18" charset="0"/>
                </a:rPr>
                <a:t>m</a:t>
              </a:r>
              <a:r>
                <a:rPr lang="en-US" altLang="zh-CN" sz="2000" b="1">
                  <a:latin typeface="Times New Roman" pitchFamily="18" charset="0"/>
                </a:rPr>
                <a:t>     </a:t>
              </a:r>
              <a:r>
                <a:rPr lang="en-US" altLang="zh-CN" sz="2000" b="1" smtClean="0">
                  <a:latin typeface="Times New Roman" pitchFamily="18" charset="0"/>
                </a:rPr>
                <a:t>   M</a:t>
              </a:r>
              <a:r>
                <a:rPr lang="en-US" altLang="zh-CN" sz="2000" b="1" baseline="-25000" smtClean="0">
                  <a:latin typeface="Times New Roman" pitchFamily="18" charset="0"/>
                </a:rPr>
                <a:t>s            </a:t>
              </a:r>
              <a:r>
                <a:rPr lang="en-US" altLang="zh-CN" sz="2000" b="1" smtClean="0">
                  <a:latin typeface="Times New Roman" pitchFamily="18" charset="0"/>
                </a:rPr>
                <a:t>M</a:t>
              </a:r>
              <a:r>
                <a:rPr lang="en-US" altLang="zh-CN" sz="2000" b="1" baseline="-25000" smtClean="0">
                  <a:latin typeface="Times New Roman" pitchFamily="18" charset="0"/>
                </a:rPr>
                <a:t>1  </a:t>
              </a:r>
              <a:r>
                <a:rPr lang="en-US" altLang="zh-CN" sz="2000" b="1">
                  <a:latin typeface="Times New Roman" pitchFamily="18" charset="0"/>
                </a:rPr>
                <a:t>M</a:t>
              </a:r>
              <a:r>
                <a:rPr lang="en-US" altLang="zh-CN" sz="2000" b="1" baseline="-25000">
                  <a:latin typeface="Times New Roman" pitchFamily="18" charset="0"/>
                </a:rPr>
                <a:t>2 </a:t>
              </a:r>
              <a:r>
                <a:rPr lang="en-US" altLang="zh-CN" sz="2000" b="1" baseline="-25000" smtClean="0">
                  <a:latin typeface="Times New Roman" pitchFamily="18" charset="0"/>
                </a:rPr>
                <a:t> </a:t>
              </a:r>
              <a:r>
                <a:rPr lang="en-US" altLang="zh-CN" sz="2000" b="1" smtClean="0">
                  <a:latin typeface="Times New Roman" pitchFamily="18" charset="0"/>
                </a:rPr>
                <a:t>……  </a:t>
              </a:r>
              <a:r>
                <a:rPr lang="en-US" altLang="zh-CN" sz="2000" b="1">
                  <a:latin typeface="Times New Roman" pitchFamily="18" charset="0"/>
                </a:rPr>
                <a:t>M</a:t>
              </a:r>
              <a:r>
                <a:rPr lang="en-US" altLang="zh-CN" sz="2000" b="1" baseline="-25000">
                  <a:latin typeface="Times New Roman" pitchFamily="18" charset="0"/>
                </a:rPr>
                <a:t>n</a:t>
              </a:r>
              <a:endParaRPr lang="en-US" altLang="zh-CN" sz="2000" b="1">
                <a:latin typeface="Times New Roman" pitchFamily="18" charset="0"/>
              </a:endParaRPr>
            </a:p>
          </p:txBody>
        </p:sp>
        <p:graphicFrame>
          <p:nvGraphicFramePr>
            <p:cNvPr id="19" name="Object 1029"/>
            <p:cNvGraphicFramePr>
              <a:graphicFrameLocks noChangeAspect="1"/>
            </p:cNvGraphicFramePr>
            <p:nvPr/>
          </p:nvGraphicFramePr>
          <p:xfrm>
            <a:off x="2748" y="2333"/>
            <a:ext cx="72" cy="136"/>
          </p:xfrm>
          <a:graphic>
            <a:graphicData uri="http://schemas.openxmlformats.org/presentationml/2006/ole">
              <mc:AlternateContent xmlns:mc="http://schemas.openxmlformats.org/markup-compatibility/2006">
                <mc:Choice xmlns:v="urn:schemas-microsoft-com:vml" Requires="v">
                  <p:oleObj spid="_x0000_s87659"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8" y="2333"/>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Line 1030"/>
            <p:cNvSpPr>
              <a:spLocks noChangeShapeType="1"/>
            </p:cNvSpPr>
            <p:nvPr/>
          </p:nvSpPr>
          <p:spPr bwMode="auto">
            <a:xfrm>
              <a:off x="1152" y="2513"/>
              <a:ext cx="0" cy="3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031"/>
            <p:cNvSpPr>
              <a:spLocks noChangeShapeType="1"/>
            </p:cNvSpPr>
            <p:nvPr/>
          </p:nvSpPr>
          <p:spPr bwMode="auto">
            <a:xfrm>
              <a:off x="2540" y="2513"/>
              <a:ext cx="0" cy="3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032"/>
            <p:cNvSpPr>
              <a:spLocks noChangeShapeType="1"/>
            </p:cNvSpPr>
            <p:nvPr/>
          </p:nvSpPr>
          <p:spPr bwMode="auto">
            <a:xfrm>
              <a:off x="2949" y="2525"/>
              <a:ext cx="0" cy="3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Text Box 1033"/>
            <p:cNvSpPr txBox="1">
              <a:spLocks noChangeArrowheads="1"/>
            </p:cNvSpPr>
            <p:nvPr/>
          </p:nvSpPr>
          <p:spPr bwMode="auto">
            <a:xfrm>
              <a:off x="654" y="2880"/>
              <a:ext cx="331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imes New Roman" pitchFamily="18" charset="0"/>
                </a:rPr>
                <a:t>阶符      </a:t>
              </a:r>
              <a:r>
                <a:rPr lang="zh-CN" altLang="en-US" sz="2000" b="1" smtClean="0">
                  <a:solidFill>
                    <a:srgbClr val="000099"/>
                  </a:solidFill>
                  <a:latin typeface="Times New Roman" pitchFamily="18" charset="0"/>
                </a:rPr>
                <a:t>        阶</a:t>
              </a:r>
              <a:r>
                <a:rPr lang="zh-CN" altLang="en-US" sz="2000" b="1">
                  <a:solidFill>
                    <a:srgbClr val="000099"/>
                  </a:solidFill>
                  <a:latin typeface="Times New Roman" pitchFamily="18" charset="0"/>
                </a:rPr>
                <a:t>码          </a:t>
              </a:r>
              <a:r>
                <a:rPr lang="zh-CN" altLang="en-US" sz="2000" b="1" smtClean="0">
                  <a:solidFill>
                    <a:srgbClr val="000099"/>
                  </a:solidFill>
                  <a:latin typeface="Times New Roman" pitchFamily="18" charset="0"/>
                </a:rPr>
                <a:t>       </a:t>
              </a:r>
              <a:r>
                <a:rPr lang="zh-CN" altLang="en-US" sz="2000" b="1">
                  <a:solidFill>
                    <a:srgbClr val="000099"/>
                  </a:solidFill>
                  <a:latin typeface="Times New Roman" pitchFamily="18" charset="0"/>
                </a:rPr>
                <a:t>数符                尾数</a:t>
              </a:r>
            </a:p>
          </p:txBody>
        </p:sp>
        <p:sp>
          <p:nvSpPr>
            <p:cNvPr id="24" name="Line 1034"/>
            <p:cNvSpPr>
              <a:spLocks noChangeShapeType="1"/>
            </p:cNvSpPr>
            <p:nvPr/>
          </p:nvSpPr>
          <p:spPr bwMode="auto">
            <a:xfrm>
              <a:off x="1152" y="2848"/>
              <a:ext cx="0"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1035"/>
            <p:cNvSpPr>
              <a:spLocks noChangeShapeType="1"/>
            </p:cNvSpPr>
            <p:nvPr/>
          </p:nvSpPr>
          <p:spPr bwMode="auto">
            <a:xfrm>
              <a:off x="2540" y="2848"/>
              <a:ext cx="0"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1036"/>
            <p:cNvSpPr>
              <a:spLocks noChangeShapeType="1"/>
            </p:cNvSpPr>
            <p:nvPr/>
          </p:nvSpPr>
          <p:spPr bwMode="auto">
            <a:xfrm>
              <a:off x="2949" y="2848"/>
              <a:ext cx="0"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3692841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smtClean="0"/>
              <a:t>第六章 计算机的运算方法</a:t>
            </a:r>
            <a:endParaRPr lang="zh-CN" altLang="en-US" sz="320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a:lnSpc>
                    <a:spcPct val="125000"/>
                  </a:lnSpc>
                </a:pPr>
                <a:r>
                  <a:rPr lang="zh-CN" altLang="en-US" sz="1800" b="1" dirty="0" smtClean="0">
                    <a:latin typeface="楷体" panose="02010609060101010101" pitchFamily="49" charset="-122"/>
                    <a:ea typeface="楷体" panose="02010609060101010101" pitchFamily="49" charset="-122"/>
                  </a:rPr>
                  <a:t>设浮点数的格式为：阶码</a:t>
                </a:r>
                <a:r>
                  <a:rPr lang="en-US" altLang="zh-CN" sz="1800" b="1" dirty="0">
                    <a:latin typeface="楷体" panose="02010609060101010101" pitchFamily="49" charset="-122"/>
                    <a:ea typeface="楷体" panose="02010609060101010101" pitchFamily="49" charset="-122"/>
                  </a:rPr>
                  <a:t>5</a:t>
                </a:r>
                <a:r>
                  <a:rPr lang="zh-CN" altLang="en-US" sz="1800" b="1" dirty="0">
                    <a:latin typeface="楷体" panose="02010609060101010101" pitchFamily="49" charset="-122"/>
                    <a:ea typeface="楷体" panose="02010609060101010101" pitchFamily="49" charset="-122"/>
                  </a:rPr>
                  <a:t>位，包含一位符号位，尾数</a:t>
                </a:r>
                <a:r>
                  <a:rPr lang="en-US" altLang="zh-CN" sz="1800" b="1" dirty="0">
                    <a:latin typeface="楷体" panose="02010609060101010101" pitchFamily="49" charset="-122"/>
                    <a:ea typeface="楷体" panose="02010609060101010101" pitchFamily="49" charset="-122"/>
                  </a:rPr>
                  <a:t>5</a:t>
                </a:r>
                <a:r>
                  <a:rPr lang="zh-CN" altLang="en-US" sz="1800" b="1" dirty="0">
                    <a:latin typeface="楷体" panose="02010609060101010101" pitchFamily="49" charset="-122"/>
                    <a:ea typeface="楷体" panose="02010609060101010101" pitchFamily="49" charset="-122"/>
                  </a:rPr>
                  <a:t>位，包含一位符号位，阶码和尾数均用补码表示，排列顺序为</a:t>
                </a:r>
                <a:r>
                  <a:rPr lang="zh-CN" altLang="en-US" sz="1800" b="1" dirty="0" smtClean="0">
                    <a:latin typeface="楷体" panose="02010609060101010101" pitchFamily="49" charset="-122"/>
                    <a:ea typeface="楷体" panose="02010609060101010101" pitchFamily="49" charset="-122"/>
                  </a:rPr>
                  <a:t>：</a:t>
                </a:r>
                <a:endParaRPr lang="en-US" altLang="zh-CN" sz="1800" b="1" dirty="0">
                  <a:latin typeface="楷体" panose="02010609060101010101" pitchFamily="49" charset="-122"/>
                  <a:ea typeface="楷体" panose="02010609060101010101" pitchFamily="49" charset="-122"/>
                </a:endParaRPr>
              </a:p>
              <a:p>
                <a:pPr>
                  <a:lnSpc>
                    <a:spcPct val="125000"/>
                  </a:lnSpc>
                </a:pPr>
                <a:endParaRPr lang="zh-CN" altLang="en-US" sz="1800" b="1" dirty="0">
                  <a:latin typeface="楷体" panose="02010609060101010101" pitchFamily="49" charset="-122"/>
                  <a:ea typeface="楷体" panose="02010609060101010101" pitchFamily="49" charset="-122"/>
                </a:endParaRPr>
              </a:p>
              <a:p>
                <a:pPr>
                  <a:lnSpc>
                    <a:spcPct val="125000"/>
                  </a:lnSpc>
                </a:pPr>
                <a:r>
                  <a:rPr lang="zh-CN" altLang="en-US" sz="1800" b="1" dirty="0" smtClean="0">
                    <a:latin typeface="楷体" panose="02010609060101010101" pitchFamily="49" charset="-122"/>
                    <a:ea typeface="楷体" panose="02010609060101010101" pitchFamily="49" charset="-122"/>
                  </a:rPr>
                  <a:t>则</a:t>
                </a:r>
                <a:r>
                  <a:rPr lang="zh-CN" altLang="en-US" sz="1800" b="1" dirty="0">
                    <a:latin typeface="楷体" panose="02010609060101010101" pitchFamily="49" charset="-122"/>
                    <a:ea typeface="楷体" panose="02010609060101010101" pitchFamily="49" charset="-122"/>
                  </a:rPr>
                  <a:t>按上述浮点数的格式： </a:t>
                </a:r>
              </a:p>
              <a:p>
                <a:pPr lvl="1">
                  <a:lnSpc>
                    <a:spcPct val="125000"/>
                  </a:lnSpc>
                </a:pPr>
                <a:r>
                  <a:rPr lang="zh-CN" altLang="en-US" sz="1800" b="1" dirty="0">
                    <a:latin typeface="楷体" panose="02010609060101010101" pitchFamily="49" charset="-122"/>
                    <a:ea typeface="楷体" panose="02010609060101010101" pitchFamily="49" charset="-122"/>
                  </a:rPr>
                  <a:t>① 若</a:t>
                </a:r>
                <a:r>
                  <a:rPr lang="en-US" altLang="zh-CN" sz="1800" b="1" dirty="0">
                    <a:latin typeface="楷体" panose="02010609060101010101" pitchFamily="49" charset="-122"/>
                    <a:ea typeface="楷体" panose="02010609060101010101" pitchFamily="49" charset="-122"/>
                  </a:rPr>
                  <a:t>X=15/32</a:t>
                </a:r>
                <a:r>
                  <a:rPr lang="zh-CN" altLang="en-US" sz="1800" b="1" dirty="0">
                    <a:latin typeface="楷体" panose="02010609060101010101" pitchFamily="49" charset="-122"/>
                    <a:ea typeface="楷体" panose="02010609060101010101" pitchFamily="49" charset="-122"/>
                  </a:rPr>
                  <a:t>，</a:t>
                </a:r>
                <a:r>
                  <a:rPr lang="en-US" altLang="zh-CN" sz="1800" b="1" dirty="0">
                    <a:latin typeface="楷体" panose="02010609060101010101" pitchFamily="49" charset="-122"/>
                    <a:ea typeface="楷体" panose="02010609060101010101" pitchFamily="49" charset="-122"/>
                  </a:rPr>
                  <a:t>Y=-1.75</a:t>
                </a:r>
                <a:r>
                  <a:rPr lang="zh-CN" altLang="en-US" sz="1800" b="1" dirty="0">
                    <a:latin typeface="楷体" panose="02010609060101010101" pitchFamily="49" charset="-122"/>
                    <a:ea typeface="楷体" panose="02010609060101010101" pitchFamily="49" charset="-122"/>
                  </a:rPr>
                  <a:t>，则求</a:t>
                </a:r>
                <a:r>
                  <a:rPr lang="en-US" altLang="zh-CN" sz="1800" b="1" dirty="0">
                    <a:latin typeface="楷体" panose="02010609060101010101" pitchFamily="49" charset="-122"/>
                    <a:ea typeface="楷体" panose="02010609060101010101" pitchFamily="49" charset="-122"/>
                  </a:rPr>
                  <a:t>X</a:t>
                </a:r>
                <a:r>
                  <a:rPr lang="zh-CN" altLang="en-US" sz="1800" b="1" dirty="0">
                    <a:latin typeface="楷体" panose="02010609060101010101" pitchFamily="49" charset="-122"/>
                    <a:ea typeface="楷体" panose="02010609060101010101" pitchFamily="49" charset="-122"/>
                  </a:rPr>
                  <a:t>和</a:t>
                </a:r>
                <a:r>
                  <a:rPr lang="en-US" altLang="zh-CN" sz="1800" b="1" dirty="0">
                    <a:latin typeface="楷体" panose="02010609060101010101" pitchFamily="49" charset="-122"/>
                    <a:ea typeface="楷体" panose="02010609060101010101" pitchFamily="49" charset="-122"/>
                  </a:rPr>
                  <a:t>Y</a:t>
                </a:r>
                <a:r>
                  <a:rPr lang="zh-CN" altLang="en-US" sz="1800" b="1" dirty="0">
                    <a:latin typeface="楷体" panose="02010609060101010101" pitchFamily="49" charset="-122"/>
                    <a:ea typeface="楷体" panose="02010609060101010101" pitchFamily="49" charset="-122"/>
                  </a:rPr>
                  <a:t>的规格化浮点数表示形式。</a:t>
                </a:r>
              </a:p>
              <a:p>
                <a:pPr lvl="1">
                  <a:lnSpc>
                    <a:spcPct val="125000"/>
                  </a:lnSpc>
                </a:pPr>
                <a:r>
                  <a:rPr lang="zh-CN" altLang="en-US" sz="1800" b="1" dirty="0">
                    <a:latin typeface="楷体" panose="02010609060101010101" pitchFamily="49" charset="-122"/>
                    <a:ea typeface="楷体" panose="02010609060101010101" pitchFamily="49" charset="-122"/>
                  </a:rPr>
                  <a:t>② 若数</a:t>
                </a:r>
                <a:r>
                  <a:rPr lang="en-US" altLang="zh-CN" sz="1800" b="1" dirty="0">
                    <a:latin typeface="楷体" panose="02010609060101010101" pitchFamily="49" charset="-122"/>
                    <a:ea typeface="楷体" panose="02010609060101010101" pitchFamily="49" charset="-122"/>
                  </a:rPr>
                  <a:t>Z</a:t>
                </a:r>
                <a:r>
                  <a:rPr lang="zh-CN" altLang="en-US" sz="1800" b="1" dirty="0">
                    <a:latin typeface="楷体" panose="02010609060101010101" pitchFamily="49" charset="-122"/>
                    <a:ea typeface="楷体" panose="02010609060101010101" pitchFamily="49" charset="-122"/>
                  </a:rPr>
                  <a:t>的浮点数的</a:t>
                </a:r>
                <a:r>
                  <a:rPr lang="en-US" altLang="zh-CN" sz="1800" b="1" dirty="0">
                    <a:latin typeface="楷体" panose="02010609060101010101" pitchFamily="49" charset="-122"/>
                    <a:ea typeface="楷体" panose="02010609060101010101" pitchFamily="49" charset="-122"/>
                  </a:rPr>
                  <a:t>16</a:t>
                </a:r>
                <a:r>
                  <a:rPr lang="zh-CN" altLang="en-US" sz="1800" b="1" dirty="0">
                    <a:latin typeface="楷体" panose="02010609060101010101" pitchFamily="49" charset="-122"/>
                    <a:ea typeface="楷体" panose="02010609060101010101" pitchFamily="49" charset="-122"/>
                  </a:rPr>
                  <a:t>进制形式为</a:t>
                </a:r>
                <a:r>
                  <a:rPr lang="en-US" altLang="zh-CN" sz="1800" b="1" dirty="0">
                    <a:latin typeface="楷体" panose="02010609060101010101" pitchFamily="49" charset="-122"/>
                    <a:ea typeface="楷体" panose="02010609060101010101" pitchFamily="49" charset="-122"/>
                  </a:rPr>
                  <a:t>0ABH</a:t>
                </a:r>
                <a:r>
                  <a:rPr lang="zh-CN" altLang="en-US" sz="1800" b="1" dirty="0">
                    <a:latin typeface="楷体" panose="02010609060101010101" pitchFamily="49" charset="-122"/>
                    <a:ea typeface="楷体" panose="02010609060101010101" pitchFamily="49" charset="-122"/>
                  </a:rPr>
                  <a:t>，求</a:t>
                </a:r>
                <a:r>
                  <a:rPr lang="en-US" altLang="zh-CN" sz="1800" b="1" dirty="0">
                    <a:latin typeface="楷体" panose="02010609060101010101" pitchFamily="49" charset="-122"/>
                    <a:ea typeface="楷体" panose="02010609060101010101" pitchFamily="49" charset="-122"/>
                  </a:rPr>
                  <a:t>Z</a:t>
                </a:r>
                <a:r>
                  <a:rPr lang="zh-CN" altLang="en-US" sz="1800" b="1" dirty="0">
                    <a:latin typeface="楷体" panose="02010609060101010101" pitchFamily="49" charset="-122"/>
                    <a:ea typeface="楷体" panose="02010609060101010101" pitchFamily="49" charset="-122"/>
                  </a:rPr>
                  <a:t>的十进制的真值。</a:t>
                </a:r>
              </a:p>
              <a:p>
                <a14:m>
                  <m:oMath xmlns:m="http://schemas.openxmlformats.org/officeDocument/2006/math">
                    <m:r>
                      <m:rPr>
                        <m:sty m:val="p"/>
                      </m:rPr>
                      <a:rPr lang="en-US" altLang="zh-CN" sz="1800"/>
                      <m:t>X</m:t>
                    </m:r>
                    <m:r>
                      <a:rPr lang="en-US" altLang="zh-CN" sz="1800"/>
                      <m:t>=15/32=0.01111 </m:t>
                    </m:r>
                    <m:r>
                      <m:rPr>
                        <m:sty m:val="p"/>
                      </m:rPr>
                      <a:rPr lang="en-US" altLang="zh-CN" sz="1800"/>
                      <m:t>B</m:t>
                    </m:r>
                    <m:r>
                      <a:rPr lang="en-US" altLang="zh-CN" sz="1800"/>
                      <m:t>=0.1111</m:t>
                    </m:r>
                    <m:r>
                      <a:rPr lang="zh-CN" altLang="zh-CN" sz="1800"/>
                      <m:t>×</m:t>
                    </m:r>
                    <m:sSup>
                      <m:sSupPr>
                        <m:ctrlPr>
                          <a:rPr lang="zh-CN" altLang="zh-CN" sz="1800" i="1"/>
                        </m:ctrlPr>
                      </m:sSupPr>
                      <m:e>
                        <m:r>
                          <a:rPr lang="en-US" altLang="zh-CN" sz="1800"/>
                          <m:t>2</m:t>
                        </m:r>
                      </m:e>
                      <m:sup>
                        <m:r>
                          <a:rPr lang="en-US" altLang="zh-CN" sz="1800" i="1"/>
                          <m:t>−1</m:t>
                        </m:r>
                      </m:sup>
                    </m:sSup>
                    <m:r>
                      <a:rPr lang="en-US" altLang="zh-CN" sz="1800"/>
                      <m:t>    </m:t>
                    </m:r>
                    <m:sSub>
                      <m:sSubPr>
                        <m:ctrlPr>
                          <a:rPr lang="zh-CN" altLang="zh-CN" sz="1800" i="1"/>
                        </m:ctrlPr>
                      </m:sSubPr>
                      <m:e>
                        <m:r>
                          <a:rPr lang="en-US" altLang="zh-CN" sz="1800"/>
                          <m:t>[</m:t>
                        </m:r>
                        <m:r>
                          <m:rPr>
                            <m:sty m:val="p"/>
                          </m:rPr>
                          <a:rPr lang="en-US" altLang="zh-CN" sz="1800"/>
                          <m:t>X</m:t>
                        </m:r>
                        <m:r>
                          <a:rPr lang="en-US" altLang="zh-CN" sz="1800"/>
                          <m:t>]</m:t>
                        </m:r>
                      </m:e>
                      <m:sub>
                        <m:r>
                          <a:rPr lang="zh-CN" altLang="zh-CN" sz="1800" i="1"/>
                          <m:t>浮</m:t>
                        </m:r>
                      </m:sub>
                    </m:sSub>
                    <m:r>
                      <a:rPr lang="en-US" altLang="zh-CN" sz="1800"/>
                      <m:t> </m:t>
                    </m:r>
                    <m:r>
                      <a:rPr lang="zh-CN" altLang="zh-CN" sz="1800"/>
                      <m:t>＝ </m:t>
                    </m:r>
                    <m:r>
                      <a:rPr lang="en-US" altLang="zh-CN" sz="1800"/>
                      <m:t>1,1111  0.1111</m:t>
                    </m:r>
                  </m:oMath>
                </a14:m>
                <a:r>
                  <a:rPr lang="en-US" altLang="zh-CN" sz="1800" dirty="0">
                    <a:latin typeface="楷体" panose="02010609060101010101" pitchFamily="49" charset="-122"/>
                    <a:ea typeface="楷体" panose="02010609060101010101" pitchFamily="49" charset="-122"/>
                  </a:rPr>
                  <a:t>   </a:t>
                </a:r>
                <a:endParaRPr lang="zh-CN" altLang="zh-CN" sz="1800" dirty="0">
                  <a:latin typeface="楷体" panose="02010609060101010101" pitchFamily="49" charset="-122"/>
                  <a:ea typeface="楷体" panose="02010609060101010101" pitchFamily="49" charset="-122"/>
                </a:endParaRPr>
              </a:p>
              <a:p>
                <a14:m>
                  <m:oMath xmlns:m="http://schemas.openxmlformats.org/officeDocument/2006/math">
                    <m:r>
                      <m:rPr>
                        <m:sty m:val="p"/>
                      </m:rPr>
                      <a:rPr lang="en-US" altLang="zh-CN" sz="1800"/>
                      <m:t>Y</m:t>
                    </m:r>
                    <m:r>
                      <a:rPr lang="en-US" altLang="zh-CN" sz="1800"/>
                      <m:t>=</m:t>
                    </m:r>
                    <m:r>
                      <a:rPr lang="en-US" altLang="zh-CN" sz="1800" i="1"/>
                      <m:t>−</m:t>
                    </m:r>
                    <m:r>
                      <a:rPr lang="en-US" altLang="zh-CN" sz="1800"/>
                      <m:t>1.75=</m:t>
                    </m:r>
                    <m:r>
                      <a:rPr lang="en-US" altLang="zh-CN" sz="1800" i="1"/>
                      <m:t>−</m:t>
                    </m:r>
                    <m:r>
                      <a:rPr lang="en-US" altLang="zh-CN" sz="1800"/>
                      <m:t>1.11 </m:t>
                    </m:r>
                    <m:r>
                      <m:rPr>
                        <m:sty m:val="p"/>
                      </m:rPr>
                      <a:rPr lang="en-US" altLang="zh-CN" sz="1800"/>
                      <m:t>B</m:t>
                    </m:r>
                    <m:r>
                      <a:rPr lang="en-US" altLang="zh-CN" sz="1800"/>
                      <m:t>=</m:t>
                    </m:r>
                    <m:r>
                      <a:rPr lang="en-US" altLang="zh-CN" sz="1800" i="1"/>
                      <m:t>−</m:t>
                    </m:r>
                    <m:r>
                      <a:rPr lang="en-US" altLang="zh-CN" sz="1800"/>
                      <m:t>0.1110</m:t>
                    </m:r>
                    <m:r>
                      <a:rPr lang="zh-CN" altLang="zh-CN" sz="1800"/>
                      <m:t>×</m:t>
                    </m:r>
                    <m:sSup>
                      <m:sSupPr>
                        <m:ctrlPr>
                          <a:rPr lang="zh-CN" altLang="zh-CN" sz="1800" i="1"/>
                        </m:ctrlPr>
                      </m:sSupPr>
                      <m:e>
                        <m:r>
                          <a:rPr lang="en-US" altLang="zh-CN" sz="1800"/>
                          <m:t>2</m:t>
                        </m:r>
                      </m:e>
                      <m:sup>
                        <m:r>
                          <a:rPr lang="en-US" altLang="zh-CN" sz="1800" i="1"/>
                          <m:t>+1</m:t>
                        </m:r>
                      </m:sup>
                    </m:sSup>
                    <m:r>
                      <a:rPr lang="en-US" altLang="zh-CN" sz="1800"/>
                      <m:t>    </m:t>
                    </m:r>
                    <m:sSub>
                      <m:sSubPr>
                        <m:ctrlPr>
                          <a:rPr lang="zh-CN" altLang="zh-CN" sz="1800" i="1"/>
                        </m:ctrlPr>
                      </m:sSubPr>
                      <m:e>
                        <m:r>
                          <a:rPr lang="en-US" altLang="zh-CN" sz="1800"/>
                          <m:t>[</m:t>
                        </m:r>
                        <m:r>
                          <m:rPr>
                            <m:sty m:val="p"/>
                          </m:rPr>
                          <a:rPr lang="en-US" altLang="zh-CN" sz="1800"/>
                          <m:t>Y</m:t>
                        </m:r>
                        <m:r>
                          <a:rPr lang="en-US" altLang="zh-CN" sz="1800"/>
                          <m:t>]</m:t>
                        </m:r>
                      </m:e>
                      <m:sub>
                        <m:r>
                          <a:rPr lang="zh-CN" altLang="zh-CN" sz="1800" i="1"/>
                          <m:t>浮</m:t>
                        </m:r>
                      </m:sub>
                    </m:sSub>
                    <m:r>
                      <a:rPr lang="en-US" altLang="zh-CN" sz="1800"/>
                      <m:t> </m:t>
                    </m:r>
                    <m:r>
                      <a:rPr lang="zh-CN" altLang="zh-CN" sz="1800"/>
                      <m:t>＝</m:t>
                    </m:r>
                    <m:r>
                      <a:rPr lang="en-US" altLang="zh-CN" sz="1800"/>
                      <m:t> 0, 0001  1.0010</m:t>
                    </m:r>
                  </m:oMath>
                </a14:m>
                <a:r>
                  <a:rPr lang="en-US" altLang="zh-CN" sz="1800" dirty="0">
                    <a:latin typeface="楷体" panose="02010609060101010101" pitchFamily="49" charset="-122"/>
                    <a:ea typeface="楷体" panose="02010609060101010101" pitchFamily="49" charset="-122"/>
                  </a:rPr>
                  <a:t> </a:t>
                </a:r>
                <a:endParaRPr lang="zh-CN" altLang="zh-CN" sz="1800" dirty="0">
                  <a:latin typeface="楷体" panose="02010609060101010101" pitchFamily="49" charset="-122"/>
                  <a:ea typeface="楷体" panose="02010609060101010101" pitchFamily="49" charset="-122"/>
                </a:endParaRPr>
              </a:p>
              <a:p>
                <a14:m>
                  <m:oMath xmlns:m="http://schemas.openxmlformats.org/officeDocument/2006/math">
                    <m:sSub>
                      <m:sSubPr>
                        <m:ctrlPr>
                          <a:rPr lang="zh-CN" altLang="zh-CN" sz="1800" i="1"/>
                        </m:ctrlPr>
                      </m:sSubPr>
                      <m:e>
                        <m:r>
                          <a:rPr lang="en-US" altLang="zh-CN" sz="1800"/>
                          <m:t>[</m:t>
                        </m:r>
                        <m:r>
                          <m:rPr>
                            <m:sty m:val="p"/>
                          </m:rPr>
                          <a:rPr lang="en-US" altLang="zh-CN" sz="1800"/>
                          <m:t>Z</m:t>
                        </m:r>
                        <m:r>
                          <a:rPr lang="en-US" altLang="zh-CN" sz="1800"/>
                          <m:t>]</m:t>
                        </m:r>
                      </m:e>
                      <m:sub>
                        <m:r>
                          <a:rPr lang="zh-CN" altLang="zh-CN" sz="1800" i="1"/>
                          <m:t>浮</m:t>
                        </m:r>
                      </m:sub>
                    </m:sSub>
                    <m:r>
                      <a:rPr lang="en-US" altLang="zh-CN" sz="1800"/>
                      <m:t> </m:t>
                    </m:r>
                    <m:r>
                      <a:rPr lang="zh-CN" altLang="zh-CN" sz="1800"/>
                      <m:t>＝</m:t>
                    </m:r>
                    <m:r>
                      <a:rPr lang="en-US" altLang="zh-CN" sz="1800"/>
                      <m:t> 0</m:t>
                    </m:r>
                    <m:r>
                      <m:rPr>
                        <m:sty m:val="p"/>
                      </m:rPr>
                      <a:rPr lang="en-US" altLang="zh-CN" sz="1800"/>
                      <m:t>ABH</m:t>
                    </m:r>
                    <m:r>
                      <a:rPr lang="en-US" altLang="zh-CN" sz="1800"/>
                      <m:t>=00 1010 1011</m:t>
                    </m:r>
                  </m:oMath>
                </a14:m>
                <a:r>
                  <a:rPr lang="en-US" altLang="zh-CN" sz="1800" dirty="0">
                    <a:latin typeface="楷体" panose="02010609060101010101" pitchFamily="49" charset="-122"/>
                    <a:ea typeface="楷体" panose="02010609060101010101" pitchFamily="49" charset="-122"/>
                  </a:rPr>
                  <a:t> </a:t>
                </a:r>
                <a:endParaRPr lang="zh-CN" altLang="zh-CN" sz="1800" dirty="0">
                  <a:latin typeface="楷体" panose="02010609060101010101" pitchFamily="49" charset="-122"/>
                  <a:ea typeface="楷体" panose="02010609060101010101" pitchFamily="49" charset="-122"/>
                </a:endParaRPr>
              </a:p>
              <a:p>
                <a14:m>
                  <m:oMath xmlns:m="http://schemas.openxmlformats.org/officeDocument/2006/math">
                    <m:sSub>
                      <m:sSubPr>
                        <m:ctrlPr>
                          <a:rPr lang="zh-CN" altLang="zh-CN" sz="1800" i="1"/>
                        </m:ctrlPr>
                      </m:sSubPr>
                      <m:e>
                        <m:r>
                          <a:rPr lang="en-US" altLang="zh-CN" sz="1800"/>
                          <m:t>[</m:t>
                        </m:r>
                        <m:r>
                          <m:rPr>
                            <m:sty m:val="p"/>
                          </m:rPr>
                          <a:rPr lang="en-US" altLang="zh-CN" sz="1800"/>
                          <m:t>Z</m:t>
                        </m:r>
                        <m:r>
                          <a:rPr lang="en-US" altLang="zh-CN" sz="1800"/>
                          <m:t>]</m:t>
                        </m:r>
                      </m:e>
                      <m:sub>
                        <m:r>
                          <a:rPr lang="zh-CN" altLang="zh-CN" sz="1800" i="1"/>
                          <m:t>浮</m:t>
                        </m:r>
                      </m:sub>
                    </m:sSub>
                    <m:r>
                      <a:rPr lang="en-US" altLang="zh-CN" sz="1800"/>
                      <m:t> =0, 0101  0.1011  </m:t>
                    </m:r>
                  </m:oMath>
                </a14:m>
                <a:endParaRPr lang="zh-CN" altLang="zh-CN" sz="1800" dirty="0">
                  <a:latin typeface="楷体" panose="02010609060101010101" pitchFamily="49" charset="-122"/>
                  <a:ea typeface="楷体" panose="02010609060101010101" pitchFamily="49" charset="-122"/>
                </a:endParaRPr>
              </a:p>
              <a:p>
                <a14:m>
                  <m:oMath xmlns:m="http://schemas.openxmlformats.org/officeDocument/2006/math">
                    <m:r>
                      <m:rPr>
                        <m:sty m:val="p"/>
                      </m:rPr>
                      <a:rPr lang="en-US" altLang="zh-CN" sz="1800"/>
                      <m:t>Z</m:t>
                    </m:r>
                    <m:r>
                      <a:rPr lang="zh-CN" altLang="zh-CN" sz="1800"/>
                      <m:t>＝</m:t>
                    </m:r>
                    <m:r>
                      <a:rPr lang="en-US" altLang="zh-CN" sz="1800"/>
                      <m:t>0.1011</m:t>
                    </m:r>
                    <m:r>
                      <a:rPr lang="zh-CN" altLang="zh-CN" sz="1800"/>
                      <m:t>×</m:t>
                    </m:r>
                    <m:sSup>
                      <m:sSupPr>
                        <m:ctrlPr>
                          <a:rPr lang="zh-CN" altLang="zh-CN" sz="1800" i="1"/>
                        </m:ctrlPr>
                      </m:sSupPr>
                      <m:e>
                        <m:r>
                          <a:rPr lang="en-US" altLang="zh-CN" sz="1800"/>
                          <m:t>2</m:t>
                        </m:r>
                      </m:e>
                      <m:sup>
                        <m:r>
                          <a:rPr lang="en-US" altLang="zh-CN" sz="1800" i="1"/>
                          <m:t>+5</m:t>
                        </m:r>
                      </m:sup>
                    </m:sSup>
                    <m:r>
                      <a:rPr lang="zh-CN" altLang="zh-CN" sz="1800"/>
                      <m:t>＝</m:t>
                    </m:r>
                    <m:r>
                      <a:rPr lang="en-US" altLang="zh-CN" sz="1800"/>
                      <m:t>10110   </m:t>
                    </m:r>
                    <m:r>
                      <a:rPr lang="en-US" altLang="zh-CN" sz="1800" b="0" i="0" smtClean="0">
                        <a:latin typeface="Cambria Math" panose="02040503050406030204" pitchFamily="18" charset="0"/>
                      </a:rPr>
                      <m:t>            </m:t>
                    </m:r>
                    <m:r>
                      <m:rPr>
                        <m:sty m:val="p"/>
                      </m:rPr>
                      <a:rPr lang="en-US" altLang="zh-CN" sz="1800"/>
                      <m:t>Z</m:t>
                    </m:r>
                    <m:r>
                      <a:rPr lang="zh-CN" altLang="zh-CN" sz="1800"/>
                      <m:t>＝</m:t>
                    </m:r>
                    <m:r>
                      <a:rPr lang="en-US" altLang="zh-CN" sz="1800"/>
                      <m:t>22</m:t>
                    </m:r>
                  </m:oMath>
                </a14:m>
                <a:endParaRPr lang="zh-CN" altLang="zh-CN" sz="1800" dirty="0">
                  <a:latin typeface="楷体" panose="02010609060101010101" pitchFamily="49" charset="-122"/>
                  <a:ea typeface="楷体" panose="02010609060101010101" pitchFamily="49" charset="-122"/>
                </a:endParaRP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44" t="-364"/>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pPr>
              <a:defRPr/>
            </a:pPr>
            <a:r>
              <a:rPr lang="en-US" altLang="zh-CN" smtClean="0"/>
              <a:t>    </a:t>
            </a:r>
            <a:fld id="{1920CC29-DFBC-415A-AD8B-AE450F2E5A00}" type="slidenum">
              <a:rPr lang="en-US" altLang="zh-CN" sz="1200" smtClean="0"/>
              <a:pPr>
                <a:defRPr/>
              </a:pPr>
              <a:t>35</a:t>
            </a:fld>
            <a:endParaRPr lang="en-US" altLang="zh-CN" sz="1200"/>
          </a:p>
        </p:txBody>
      </p:sp>
      <p:graphicFrame>
        <p:nvGraphicFramePr>
          <p:cNvPr id="5" name="表格 4"/>
          <p:cNvGraphicFramePr>
            <a:graphicFrameLocks noGrp="1"/>
          </p:cNvGraphicFramePr>
          <p:nvPr>
            <p:extLst>
              <p:ext uri="{D42A27DB-BD31-4B8C-83A1-F6EECF244321}">
                <p14:modId xmlns:p14="http://schemas.microsoft.com/office/powerpoint/2010/main" val="69542206"/>
              </p:ext>
            </p:extLst>
          </p:nvPr>
        </p:nvGraphicFramePr>
        <p:xfrm>
          <a:off x="1619672" y="2060848"/>
          <a:ext cx="5256585" cy="342900"/>
        </p:xfrm>
        <a:graphic>
          <a:graphicData uri="http://schemas.openxmlformats.org/drawingml/2006/table">
            <a:tbl>
              <a:tblPr>
                <a:tableStyleId>{5C22544A-7EE6-4342-B048-85BDC9FD1C3A}</a:tableStyleId>
              </a:tblPr>
              <a:tblGrid>
                <a:gridCol w="1313541">
                  <a:extLst>
                    <a:ext uri="{9D8B030D-6E8A-4147-A177-3AD203B41FA5}">
                      <a16:colId xmlns:a16="http://schemas.microsoft.com/office/drawing/2014/main" val="190070354"/>
                    </a:ext>
                  </a:extLst>
                </a:gridCol>
                <a:gridCol w="1314348">
                  <a:extLst>
                    <a:ext uri="{9D8B030D-6E8A-4147-A177-3AD203B41FA5}">
                      <a16:colId xmlns:a16="http://schemas.microsoft.com/office/drawing/2014/main" val="2141034167"/>
                    </a:ext>
                  </a:extLst>
                </a:gridCol>
                <a:gridCol w="1314348">
                  <a:extLst>
                    <a:ext uri="{9D8B030D-6E8A-4147-A177-3AD203B41FA5}">
                      <a16:colId xmlns:a16="http://schemas.microsoft.com/office/drawing/2014/main" val="3882734596"/>
                    </a:ext>
                  </a:extLst>
                </a:gridCol>
                <a:gridCol w="1314348">
                  <a:extLst>
                    <a:ext uri="{9D8B030D-6E8A-4147-A177-3AD203B41FA5}">
                      <a16:colId xmlns:a16="http://schemas.microsoft.com/office/drawing/2014/main" val="3699586245"/>
                    </a:ext>
                  </a:extLst>
                </a:gridCol>
              </a:tblGrid>
              <a:tr h="288032">
                <a:tc>
                  <a:txBody>
                    <a:bodyPr/>
                    <a:lstStyle/>
                    <a:p>
                      <a:pPr algn="ctr">
                        <a:lnSpc>
                          <a:spcPct val="125000"/>
                        </a:lnSpc>
                        <a:spcAft>
                          <a:spcPts val="0"/>
                        </a:spcAft>
                      </a:pPr>
                      <a:r>
                        <a:rPr lang="zh-CN" sz="1800" b="1" kern="0" dirty="0">
                          <a:effectLst/>
                          <a:latin typeface="楷体" panose="02010609060101010101" pitchFamily="49" charset="-122"/>
                          <a:ea typeface="楷体" panose="02010609060101010101" pitchFamily="49" charset="-122"/>
                        </a:rPr>
                        <a:t>阶符</a:t>
                      </a:r>
                      <a:r>
                        <a:rPr lang="en-US" sz="1800" b="1" kern="0" dirty="0">
                          <a:effectLst/>
                          <a:latin typeface="楷体" panose="02010609060101010101" pitchFamily="49" charset="-122"/>
                          <a:ea typeface="楷体" panose="02010609060101010101" pitchFamily="49" charset="-122"/>
                        </a:rPr>
                        <a:t>1</a:t>
                      </a:r>
                      <a:r>
                        <a:rPr lang="zh-CN" sz="1800" b="1" kern="0" dirty="0">
                          <a:effectLst/>
                          <a:latin typeface="楷体" panose="02010609060101010101" pitchFamily="49" charset="-122"/>
                          <a:ea typeface="楷体" panose="02010609060101010101" pitchFamily="49" charset="-122"/>
                        </a:rPr>
                        <a:t>位</a:t>
                      </a:r>
                      <a:endParaRPr lang="zh-CN" sz="1800" b="1" kern="100" dirty="0">
                        <a:effectLst/>
                        <a:latin typeface="楷体" panose="02010609060101010101" pitchFamily="49" charset="-122"/>
                        <a:ea typeface="楷体" panose="02010609060101010101" pitchFamily="49" charset="-122"/>
                      </a:endParaRPr>
                    </a:p>
                  </a:txBody>
                  <a:tcPr marL="68580" marR="68580" marT="0" marB="0" anchor="ctr" anchorCtr="1"/>
                </a:tc>
                <a:tc>
                  <a:txBody>
                    <a:bodyPr/>
                    <a:lstStyle/>
                    <a:p>
                      <a:pPr algn="ctr">
                        <a:lnSpc>
                          <a:spcPct val="125000"/>
                        </a:lnSpc>
                        <a:spcAft>
                          <a:spcPts val="0"/>
                        </a:spcAft>
                      </a:pPr>
                      <a:r>
                        <a:rPr lang="zh-CN" sz="1800" b="1" kern="0" dirty="0">
                          <a:effectLst/>
                          <a:latin typeface="楷体" panose="02010609060101010101" pitchFamily="49" charset="-122"/>
                          <a:ea typeface="楷体" panose="02010609060101010101" pitchFamily="49" charset="-122"/>
                        </a:rPr>
                        <a:t>阶值</a:t>
                      </a:r>
                      <a:r>
                        <a:rPr lang="en-US" sz="1800" b="1" kern="0" dirty="0">
                          <a:effectLst/>
                          <a:latin typeface="楷体" panose="02010609060101010101" pitchFamily="49" charset="-122"/>
                          <a:ea typeface="楷体" panose="02010609060101010101" pitchFamily="49" charset="-122"/>
                        </a:rPr>
                        <a:t>4</a:t>
                      </a:r>
                      <a:r>
                        <a:rPr lang="zh-CN" sz="1800" b="1" kern="0" dirty="0">
                          <a:effectLst/>
                          <a:latin typeface="楷体" panose="02010609060101010101" pitchFamily="49" charset="-122"/>
                          <a:ea typeface="楷体" panose="02010609060101010101" pitchFamily="49" charset="-122"/>
                        </a:rPr>
                        <a:t>位</a:t>
                      </a:r>
                      <a:endParaRPr lang="zh-CN" sz="1800" b="1" kern="100" dirty="0">
                        <a:effectLst/>
                        <a:latin typeface="楷体" panose="02010609060101010101" pitchFamily="49" charset="-122"/>
                        <a:ea typeface="楷体" panose="02010609060101010101" pitchFamily="49" charset="-122"/>
                      </a:endParaRPr>
                    </a:p>
                  </a:txBody>
                  <a:tcPr marL="68580" marR="68580" marT="0" marB="0" anchor="ctr" anchorCtr="1"/>
                </a:tc>
                <a:tc>
                  <a:txBody>
                    <a:bodyPr/>
                    <a:lstStyle/>
                    <a:p>
                      <a:pPr marL="27940" indent="-27940" algn="ctr">
                        <a:lnSpc>
                          <a:spcPct val="125000"/>
                        </a:lnSpc>
                        <a:spcAft>
                          <a:spcPts val="0"/>
                        </a:spcAft>
                      </a:pPr>
                      <a:r>
                        <a:rPr lang="zh-CN" sz="1800" b="1" kern="0" dirty="0">
                          <a:effectLst/>
                          <a:latin typeface="楷体" panose="02010609060101010101" pitchFamily="49" charset="-122"/>
                          <a:ea typeface="楷体" panose="02010609060101010101" pitchFamily="49" charset="-122"/>
                        </a:rPr>
                        <a:t>数符</a:t>
                      </a:r>
                      <a:r>
                        <a:rPr lang="en-US" sz="1800" b="1" kern="0" dirty="0">
                          <a:effectLst/>
                          <a:latin typeface="楷体" panose="02010609060101010101" pitchFamily="49" charset="-122"/>
                          <a:ea typeface="楷体" panose="02010609060101010101" pitchFamily="49" charset="-122"/>
                        </a:rPr>
                        <a:t>1</a:t>
                      </a:r>
                      <a:r>
                        <a:rPr lang="zh-CN" sz="1800" b="1" kern="0" dirty="0">
                          <a:effectLst/>
                          <a:latin typeface="楷体" panose="02010609060101010101" pitchFamily="49" charset="-122"/>
                          <a:ea typeface="楷体" panose="02010609060101010101" pitchFamily="49" charset="-122"/>
                        </a:rPr>
                        <a:t>位</a:t>
                      </a:r>
                      <a:endParaRPr lang="zh-CN" sz="1800" b="1" kern="100" dirty="0">
                        <a:effectLst/>
                        <a:latin typeface="楷体" panose="02010609060101010101" pitchFamily="49" charset="-122"/>
                        <a:ea typeface="楷体" panose="02010609060101010101" pitchFamily="49" charset="-122"/>
                      </a:endParaRPr>
                    </a:p>
                  </a:txBody>
                  <a:tcPr marL="68580" marR="68580" marT="0" marB="0" anchor="ctr" anchorCtr="1"/>
                </a:tc>
                <a:tc>
                  <a:txBody>
                    <a:bodyPr/>
                    <a:lstStyle/>
                    <a:p>
                      <a:pPr algn="ctr">
                        <a:lnSpc>
                          <a:spcPct val="125000"/>
                        </a:lnSpc>
                        <a:spcAft>
                          <a:spcPts val="0"/>
                        </a:spcAft>
                      </a:pPr>
                      <a:r>
                        <a:rPr lang="zh-CN" sz="1800" b="1" kern="0" dirty="0">
                          <a:effectLst/>
                          <a:latin typeface="楷体" panose="02010609060101010101" pitchFamily="49" charset="-122"/>
                          <a:ea typeface="楷体" panose="02010609060101010101" pitchFamily="49" charset="-122"/>
                        </a:rPr>
                        <a:t>数值</a:t>
                      </a:r>
                      <a:r>
                        <a:rPr lang="en-US" sz="1800" b="1" kern="0" dirty="0">
                          <a:effectLst/>
                          <a:latin typeface="楷体" panose="02010609060101010101" pitchFamily="49" charset="-122"/>
                          <a:ea typeface="楷体" panose="02010609060101010101" pitchFamily="49" charset="-122"/>
                        </a:rPr>
                        <a:t>4</a:t>
                      </a:r>
                      <a:r>
                        <a:rPr lang="zh-CN" sz="1800" b="1" kern="0" dirty="0">
                          <a:effectLst/>
                          <a:latin typeface="楷体" panose="02010609060101010101" pitchFamily="49" charset="-122"/>
                          <a:ea typeface="楷体" panose="02010609060101010101" pitchFamily="49" charset="-122"/>
                        </a:rPr>
                        <a:t>位</a:t>
                      </a:r>
                      <a:endParaRPr lang="zh-CN" sz="1800" b="1" kern="100" dirty="0">
                        <a:effectLst/>
                        <a:latin typeface="楷体" panose="02010609060101010101" pitchFamily="49" charset="-122"/>
                        <a:ea typeface="楷体" panose="02010609060101010101" pitchFamily="49" charset="-122"/>
                      </a:endParaRPr>
                    </a:p>
                  </a:txBody>
                  <a:tcPr marL="68580" marR="68580" marT="0" marB="0" anchor="ctr" anchorCtr="1"/>
                </a:tc>
                <a:extLst>
                  <a:ext uri="{0D108BD9-81ED-4DB2-BD59-A6C34878D82A}">
                    <a16:rowId xmlns:a16="http://schemas.microsoft.com/office/drawing/2014/main" val="1044444712"/>
                  </a:ext>
                </a:extLst>
              </a:tr>
            </a:tbl>
          </a:graphicData>
        </a:graphic>
      </p:graphicFrame>
    </p:spTree>
    <p:extLst>
      <p:ext uri="{BB962C8B-B14F-4D97-AF65-F5344CB8AC3E}">
        <p14:creationId xmlns:p14="http://schemas.microsoft.com/office/powerpoint/2010/main" val="27510691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smtClean="0"/>
              <a:t>第六章 计算机的运算方法</a:t>
            </a:r>
            <a:endParaRPr lang="zh-CN" altLang="en-US" sz="3200"/>
          </a:p>
        </p:txBody>
      </p:sp>
      <p:sp>
        <p:nvSpPr>
          <p:cNvPr id="3" name="内容占位符 2"/>
          <p:cNvSpPr>
            <a:spLocks noGrp="1"/>
          </p:cNvSpPr>
          <p:nvPr>
            <p:ph idx="1"/>
          </p:nvPr>
        </p:nvSpPr>
        <p:spPr/>
        <p:txBody>
          <a:bodyPr/>
          <a:lstStyle/>
          <a:p>
            <a:pPr>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IEEE754</a:t>
            </a:r>
            <a:r>
              <a:rPr lang="zh-CN" altLang="en-US" sz="2000" b="1" dirty="0" smtClean="0">
                <a:latin typeface="Times New Roman" pitchFamily="18" charset="0"/>
                <a:ea typeface="楷体" pitchFamily="49" charset="-122"/>
                <a:cs typeface="Times New Roman" pitchFamily="18" charset="0"/>
              </a:rPr>
              <a:t>标准     </a:t>
            </a:r>
            <a:r>
              <a:rPr lang="en-US" altLang="zh-CN" sz="2000" b="1" dirty="0" smtClean="0">
                <a:latin typeface="Times New Roman" pitchFamily="18" charset="0"/>
                <a:ea typeface="楷体" pitchFamily="49" charset="-122"/>
                <a:cs typeface="Times New Roman" pitchFamily="18" charset="0"/>
              </a:rPr>
              <a:t>32</a:t>
            </a:r>
            <a:r>
              <a:rPr lang="zh-CN" altLang="en-US" sz="2000" b="1" dirty="0">
                <a:latin typeface="Times New Roman" pitchFamily="18" charset="0"/>
                <a:ea typeface="楷体" pitchFamily="49" charset="-122"/>
                <a:cs typeface="Times New Roman" pitchFamily="18" charset="0"/>
              </a:rPr>
              <a:t>位浮点数</a:t>
            </a:r>
            <a:r>
              <a:rPr lang="zh-CN" altLang="en-US" sz="2000" b="1" dirty="0" smtClean="0">
                <a:latin typeface="Times New Roman" pitchFamily="18" charset="0"/>
                <a:ea typeface="楷体" pitchFamily="49" charset="-122"/>
                <a:cs typeface="Times New Roman" pitchFamily="18" charset="0"/>
              </a:rPr>
              <a:t>格式</a:t>
            </a:r>
            <a:endParaRPr lang="zh-CN" altLang="en-US" sz="2000" b="1" dirty="0">
              <a:latin typeface="Times New Roman" pitchFamily="18" charset="0"/>
              <a:ea typeface="楷体" pitchFamily="49" charset="-122"/>
              <a:cs typeface="Times New Roman" pitchFamily="18" charset="0"/>
            </a:endParaRPr>
          </a:p>
          <a:p>
            <a:pPr lvl="1">
              <a:lnSpc>
                <a:spcPct val="125000"/>
              </a:lnSpc>
              <a:spcBef>
                <a:spcPts val="600"/>
              </a:spcBef>
            </a:pPr>
            <a:r>
              <a:rPr lang="en-US" altLang="zh-CN" sz="2000" b="1" dirty="0">
                <a:latin typeface="Times New Roman" pitchFamily="18" charset="0"/>
                <a:ea typeface="楷体" pitchFamily="49" charset="-122"/>
                <a:cs typeface="Times New Roman" pitchFamily="18" charset="0"/>
              </a:rPr>
              <a:t>S</a:t>
            </a:r>
            <a:r>
              <a:rPr lang="zh-CN" altLang="en-US" sz="2000" b="1" dirty="0">
                <a:latin typeface="Times New Roman" pitchFamily="18" charset="0"/>
                <a:ea typeface="楷体" pitchFamily="49" charset="-122"/>
                <a:cs typeface="Times New Roman" pitchFamily="18" charset="0"/>
              </a:rPr>
              <a:t>数的符号位，</a:t>
            </a:r>
            <a:r>
              <a:rPr lang="en-US" altLang="zh-CN" sz="2000" b="1" dirty="0">
                <a:latin typeface="Times New Roman" pitchFamily="18" charset="0"/>
                <a:ea typeface="楷体" pitchFamily="49" charset="-122"/>
                <a:cs typeface="Times New Roman" pitchFamily="18" charset="0"/>
              </a:rPr>
              <a:t>1</a:t>
            </a:r>
            <a:r>
              <a:rPr lang="zh-CN" altLang="en-US" sz="2000" b="1" dirty="0">
                <a:latin typeface="Times New Roman" pitchFamily="18" charset="0"/>
                <a:ea typeface="楷体" pitchFamily="49" charset="-122"/>
                <a:cs typeface="Times New Roman" pitchFamily="18" charset="0"/>
              </a:rPr>
              <a:t>位，在最高位</a:t>
            </a:r>
            <a:r>
              <a:rPr lang="zh-CN" altLang="en-US"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0</a:t>
            </a:r>
            <a:r>
              <a:rPr lang="zh-CN" altLang="en-US" sz="2000" b="1" dirty="0" smtClean="0">
                <a:latin typeface="Times New Roman" pitchFamily="18" charset="0"/>
                <a:ea typeface="楷体" pitchFamily="49" charset="-122"/>
                <a:cs typeface="Times New Roman" pitchFamily="18" charset="0"/>
              </a:rPr>
              <a:t>表示</a:t>
            </a:r>
            <a:r>
              <a:rPr lang="zh-CN" altLang="en-US" sz="2000" b="1" dirty="0">
                <a:latin typeface="Times New Roman" pitchFamily="18" charset="0"/>
                <a:ea typeface="楷体" pitchFamily="49" charset="-122"/>
                <a:cs typeface="Times New Roman" pitchFamily="18" charset="0"/>
              </a:rPr>
              <a:t>正数</a:t>
            </a:r>
            <a:r>
              <a:rPr lang="zh-CN" altLang="en-US"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1</a:t>
            </a:r>
            <a:r>
              <a:rPr lang="zh-CN" altLang="en-US" sz="2000" b="1" dirty="0" smtClean="0">
                <a:latin typeface="Times New Roman" pitchFamily="18" charset="0"/>
                <a:ea typeface="楷体" pitchFamily="49" charset="-122"/>
                <a:cs typeface="Times New Roman" pitchFamily="18" charset="0"/>
              </a:rPr>
              <a:t>表示</a:t>
            </a:r>
            <a:r>
              <a:rPr lang="zh-CN" altLang="en-US" sz="2000" b="1" dirty="0">
                <a:latin typeface="Times New Roman" pitchFamily="18" charset="0"/>
                <a:ea typeface="楷体" pitchFamily="49" charset="-122"/>
                <a:cs typeface="Times New Roman" pitchFamily="18" charset="0"/>
              </a:rPr>
              <a:t>负数。</a:t>
            </a:r>
          </a:p>
          <a:p>
            <a:pPr lvl="1">
              <a:lnSpc>
                <a:spcPct val="125000"/>
              </a:lnSpc>
              <a:spcBef>
                <a:spcPts val="600"/>
              </a:spcBef>
            </a:pPr>
            <a:r>
              <a:rPr lang="en-US" altLang="zh-CN" sz="2000" b="1" dirty="0">
                <a:latin typeface="Times New Roman" pitchFamily="18" charset="0"/>
                <a:ea typeface="楷体" pitchFamily="49" charset="-122"/>
                <a:cs typeface="Times New Roman" pitchFamily="18" charset="0"/>
              </a:rPr>
              <a:t>M</a:t>
            </a:r>
            <a:r>
              <a:rPr lang="zh-CN" altLang="en-US" sz="2000" b="1" dirty="0">
                <a:latin typeface="Times New Roman" pitchFamily="18" charset="0"/>
                <a:ea typeface="楷体" pitchFamily="49" charset="-122"/>
                <a:cs typeface="Times New Roman" pitchFamily="18" charset="0"/>
              </a:rPr>
              <a:t>是尾数</a:t>
            </a:r>
            <a:r>
              <a:rPr lang="zh-CN" altLang="en-US"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23</a:t>
            </a:r>
            <a:r>
              <a:rPr lang="zh-CN" altLang="en-US" sz="2000" b="1" dirty="0">
                <a:latin typeface="Times New Roman" pitchFamily="18" charset="0"/>
                <a:ea typeface="楷体" pitchFamily="49" charset="-122"/>
                <a:cs typeface="Times New Roman" pitchFamily="18" charset="0"/>
              </a:rPr>
              <a:t>位</a:t>
            </a:r>
            <a:r>
              <a:rPr lang="zh-CN" altLang="en-US" sz="2000" b="1" dirty="0" smtClean="0">
                <a:latin typeface="Times New Roman" pitchFamily="18" charset="0"/>
                <a:ea typeface="楷体" pitchFamily="49" charset="-122"/>
                <a:cs typeface="Times New Roman" pitchFamily="18" charset="0"/>
              </a:rPr>
              <a:t>，在</a:t>
            </a:r>
            <a:r>
              <a:rPr lang="zh-CN" altLang="en-US" sz="2000" b="1" dirty="0">
                <a:latin typeface="Times New Roman" pitchFamily="18" charset="0"/>
                <a:ea typeface="楷体" pitchFamily="49" charset="-122"/>
                <a:cs typeface="Times New Roman" pitchFamily="18" charset="0"/>
              </a:rPr>
              <a:t>低位部分，采用原</a:t>
            </a:r>
            <a:r>
              <a:rPr lang="zh-CN" altLang="en-US" sz="2000" b="1" dirty="0" smtClean="0">
                <a:latin typeface="Times New Roman" pitchFamily="18" charset="0"/>
                <a:ea typeface="楷体" pitchFamily="49" charset="-122"/>
                <a:cs typeface="Times New Roman" pitchFamily="18" charset="0"/>
              </a:rPr>
              <a:t>码</a:t>
            </a:r>
            <a:r>
              <a:rPr lang="en-US" altLang="zh-CN" sz="2000" b="1" dirty="0" smtClean="0">
                <a:latin typeface="Times New Roman" pitchFamily="18" charset="0"/>
                <a:ea typeface="楷体" pitchFamily="49" charset="-122"/>
                <a:cs typeface="Times New Roman" pitchFamily="18" charset="0"/>
              </a:rPr>
              <a:t>(</a:t>
            </a:r>
            <a:r>
              <a:rPr lang="zh-CN" altLang="en-US" sz="2000" b="1" dirty="0" smtClean="0">
                <a:latin typeface="Times New Roman" pitchFamily="18" charset="0"/>
                <a:ea typeface="楷体" pitchFamily="49" charset="-122"/>
                <a:cs typeface="Times New Roman" pitchFamily="18" charset="0"/>
              </a:rPr>
              <a:t>纯小数</a:t>
            </a:r>
            <a:r>
              <a:rPr lang="en-US" altLang="zh-CN" sz="2000" b="1" dirty="0" smtClean="0">
                <a:latin typeface="Times New Roman" pitchFamily="18" charset="0"/>
                <a:ea typeface="楷体" pitchFamily="49" charset="-122"/>
                <a:cs typeface="Times New Roman" pitchFamily="18" charset="0"/>
              </a:rPr>
              <a:t>)</a:t>
            </a:r>
            <a:r>
              <a:rPr lang="zh-CN" altLang="en-US" sz="2000" b="1" dirty="0" smtClean="0">
                <a:latin typeface="Times New Roman" pitchFamily="18" charset="0"/>
                <a:ea typeface="楷体" pitchFamily="49" charset="-122"/>
                <a:cs typeface="Times New Roman" pitchFamily="18" charset="0"/>
              </a:rPr>
              <a:t>表示</a:t>
            </a:r>
            <a:endParaRPr lang="zh-CN" altLang="en-US" sz="2000" b="1" dirty="0">
              <a:latin typeface="Times New Roman" pitchFamily="18" charset="0"/>
              <a:ea typeface="楷体" pitchFamily="49" charset="-122"/>
              <a:cs typeface="Times New Roman" pitchFamily="18" charset="0"/>
            </a:endParaRPr>
          </a:p>
          <a:p>
            <a:pPr lvl="1">
              <a:lnSpc>
                <a:spcPct val="125000"/>
              </a:lnSpc>
              <a:spcBef>
                <a:spcPts val="600"/>
              </a:spcBef>
            </a:pPr>
            <a:r>
              <a:rPr lang="en-US" altLang="zh-CN" sz="2000" b="1" dirty="0">
                <a:latin typeface="Times New Roman" pitchFamily="18" charset="0"/>
                <a:ea typeface="楷体" pitchFamily="49" charset="-122"/>
                <a:cs typeface="Times New Roman" pitchFamily="18" charset="0"/>
              </a:rPr>
              <a:t>E</a:t>
            </a:r>
            <a:r>
              <a:rPr lang="zh-CN" altLang="en-US" sz="2000" b="1" dirty="0">
                <a:latin typeface="Times New Roman" pitchFamily="18" charset="0"/>
                <a:ea typeface="楷体" pitchFamily="49" charset="-122"/>
                <a:cs typeface="Times New Roman" pitchFamily="18" charset="0"/>
              </a:rPr>
              <a:t>是阶码，</a:t>
            </a:r>
            <a:r>
              <a:rPr lang="en-US" altLang="zh-CN" sz="2000" b="1" dirty="0">
                <a:latin typeface="Times New Roman" pitchFamily="18" charset="0"/>
                <a:ea typeface="楷体" pitchFamily="49" charset="-122"/>
                <a:cs typeface="Times New Roman" pitchFamily="18" charset="0"/>
              </a:rPr>
              <a:t>8</a:t>
            </a:r>
            <a:r>
              <a:rPr lang="zh-CN" altLang="en-US" sz="2000" b="1" dirty="0">
                <a:latin typeface="Times New Roman" pitchFamily="18" charset="0"/>
                <a:ea typeface="楷体" pitchFamily="49" charset="-122"/>
                <a:cs typeface="Times New Roman" pitchFamily="18" charset="0"/>
              </a:rPr>
              <a:t>位，采用移码表示。移码比较大小方便</a:t>
            </a:r>
            <a:r>
              <a:rPr lang="zh-CN" altLang="en-US" sz="2000" b="1" dirty="0" smtClean="0">
                <a:latin typeface="Times New Roman" pitchFamily="18" charset="0"/>
                <a:ea typeface="楷体" pitchFamily="49" charset="-122"/>
                <a:cs typeface="Times New Roman" pitchFamily="18" charset="0"/>
              </a:rPr>
              <a:t>。</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规格化：尾数</a:t>
            </a:r>
            <a:r>
              <a:rPr lang="zh-CN" altLang="en-US" sz="2000" b="1" dirty="0">
                <a:latin typeface="Times New Roman" pitchFamily="18" charset="0"/>
                <a:ea typeface="楷体" pitchFamily="49" charset="-122"/>
                <a:cs typeface="Times New Roman" pitchFamily="18" charset="0"/>
              </a:rPr>
              <a:t>域最左位</a:t>
            </a:r>
            <a:r>
              <a:rPr lang="en-US" altLang="zh-CN" sz="2000" b="1" dirty="0">
                <a:latin typeface="Times New Roman" pitchFamily="18" charset="0"/>
                <a:ea typeface="楷体" pitchFamily="49" charset="-122"/>
                <a:cs typeface="Times New Roman" pitchFamily="18" charset="0"/>
              </a:rPr>
              <a:t>(</a:t>
            </a:r>
            <a:r>
              <a:rPr lang="zh-CN" altLang="en-US" sz="2000" b="1" dirty="0">
                <a:latin typeface="Times New Roman" pitchFamily="18" charset="0"/>
                <a:ea typeface="楷体" pitchFamily="49" charset="-122"/>
                <a:cs typeface="Times New Roman" pitchFamily="18" charset="0"/>
              </a:rPr>
              <a:t>最高有效位</a:t>
            </a:r>
            <a:r>
              <a:rPr lang="en-US" altLang="zh-CN" sz="2000" b="1" dirty="0">
                <a:latin typeface="Times New Roman" pitchFamily="18" charset="0"/>
                <a:ea typeface="楷体" pitchFamily="49" charset="-122"/>
                <a:cs typeface="Times New Roman" pitchFamily="18" charset="0"/>
              </a:rPr>
              <a:t>)</a:t>
            </a:r>
            <a:r>
              <a:rPr lang="zh-CN" altLang="en-US" sz="2000" b="1" dirty="0">
                <a:latin typeface="Times New Roman" pitchFamily="18" charset="0"/>
                <a:ea typeface="楷体" pitchFamily="49" charset="-122"/>
                <a:cs typeface="Times New Roman" pitchFamily="18" charset="0"/>
              </a:rPr>
              <a:t>总是</a:t>
            </a:r>
            <a:r>
              <a:rPr lang="en-US" altLang="zh-CN" sz="2000" b="1" dirty="0">
                <a:latin typeface="Times New Roman" pitchFamily="18" charset="0"/>
                <a:ea typeface="楷体" pitchFamily="49" charset="-122"/>
                <a:cs typeface="Times New Roman" pitchFamily="18" charset="0"/>
              </a:rPr>
              <a:t>1</a:t>
            </a:r>
            <a:r>
              <a:rPr lang="zh-CN" altLang="en-US" sz="2000" b="1" dirty="0" smtClean="0">
                <a:latin typeface="Times New Roman" pitchFamily="18" charset="0"/>
                <a:ea typeface="楷体" pitchFamily="49" charset="-122"/>
                <a:cs typeface="Times New Roman" pitchFamily="18" charset="0"/>
              </a:rPr>
              <a:t>，故</a:t>
            </a:r>
            <a:r>
              <a:rPr lang="zh-CN" altLang="en-US" sz="2000" b="1" dirty="0">
                <a:latin typeface="Times New Roman" pitchFamily="18" charset="0"/>
                <a:ea typeface="楷体" pitchFamily="49" charset="-122"/>
                <a:cs typeface="Times New Roman" pitchFamily="18" charset="0"/>
              </a:rPr>
              <a:t>这一</a:t>
            </a:r>
            <a:r>
              <a:rPr lang="zh-CN" altLang="en-US" sz="2000" b="1" dirty="0" smtClean="0">
                <a:latin typeface="Times New Roman" pitchFamily="18" charset="0"/>
                <a:ea typeface="楷体" pitchFamily="49" charset="-122"/>
                <a:cs typeface="Times New Roman" pitchFamily="18" charset="0"/>
              </a:rPr>
              <a:t>位不予</a:t>
            </a:r>
            <a:r>
              <a:rPr lang="zh-CN" altLang="en-US" sz="2000" b="1" dirty="0">
                <a:latin typeface="Times New Roman" pitchFamily="18" charset="0"/>
                <a:ea typeface="楷体" pitchFamily="49" charset="-122"/>
                <a:cs typeface="Times New Roman" pitchFamily="18" charset="0"/>
              </a:rPr>
              <a:t>存储，而认为隐藏在小数点的左边</a:t>
            </a:r>
            <a:r>
              <a:rPr lang="zh-CN" altLang="en-US" sz="2000" b="1" dirty="0" smtClean="0">
                <a:latin typeface="Times New Roman" pitchFamily="18" charset="0"/>
                <a:ea typeface="楷体" pitchFamily="49" charset="-122"/>
                <a:cs typeface="Times New Roman" pitchFamily="18" charset="0"/>
              </a:rPr>
              <a:t>。</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将浮点数指数</a:t>
            </a:r>
            <a:r>
              <a:rPr lang="zh-CN" altLang="en-US" sz="2000" b="1" dirty="0">
                <a:latin typeface="Times New Roman" pitchFamily="18" charset="0"/>
                <a:ea typeface="楷体" pitchFamily="49" charset="-122"/>
                <a:cs typeface="Times New Roman" pitchFamily="18" charset="0"/>
              </a:rPr>
              <a:t>真值</a:t>
            </a:r>
            <a:r>
              <a:rPr lang="en-US" altLang="zh-CN" sz="2000" b="1" dirty="0">
                <a:latin typeface="Times New Roman" pitchFamily="18" charset="0"/>
                <a:ea typeface="楷体" pitchFamily="49" charset="-122"/>
                <a:cs typeface="Times New Roman" pitchFamily="18" charset="0"/>
              </a:rPr>
              <a:t>e</a:t>
            </a:r>
            <a:r>
              <a:rPr lang="zh-CN" altLang="en-US" sz="2000" b="1" dirty="0">
                <a:latin typeface="Times New Roman" pitchFamily="18" charset="0"/>
                <a:ea typeface="楷体" pitchFamily="49" charset="-122"/>
                <a:cs typeface="Times New Roman" pitchFamily="18" charset="0"/>
              </a:rPr>
              <a:t>变成阶码</a:t>
            </a:r>
            <a:r>
              <a:rPr lang="en-US" altLang="zh-CN" sz="2000" b="1" dirty="0">
                <a:latin typeface="Times New Roman" pitchFamily="18" charset="0"/>
                <a:ea typeface="楷体" pitchFamily="49" charset="-122"/>
                <a:cs typeface="Times New Roman" pitchFamily="18" charset="0"/>
              </a:rPr>
              <a:t>E</a:t>
            </a:r>
            <a:r>
              <a:rPr lang="zh-CN" altLang="en-US" sz="2000" b="1" dirty="0">
                <a:latin typeface="Times New Roman" pitchFamily="18" charset="0"/>
                <a:ea typeface="楷体" pitchFamily="49" charset="-122"/>
                <a:cs typeface="Times New Roman" pitchFamily="18" charset="0"/>
              </a:rPr>
              <a:t>时，应将指数</a:t>
            </a:r>
            <a:r>
              <a:rPr lang="en-US" altLang="zh-CN" sz="2000" b="1" dirty="0">
                <a:latin typeface="Times New Roman" pitchFamily="18" charset="0"/>
                <a:ea typeface="楷体" pitchFamily="49" charset="-122"/>
                <a:cs typeface="Times New Roman" pitchFamily="18" charset="0"/>
              </a:rPr>
              <a:t>e</a:t>
            </a:r>
            <a:r>
              <a:rPr lang="zh-CN" altLang="en-US" sz="2000" b="1" dirty="0">
                <a:latin typeface="Times New Roman" pitchFamily="18" charset="0"/>
                <a:ea typeface="楷体" pitchFamily="49" charset="-122"/>
                <a:cs typeface="Times New Roman" pitchFamily="18" charset="0"/>
              </a:rPr>
              <a:t>加上一个</a:t>
            </a:r>
            <a:r>
              <a:rPr lang="zh-CN" altLang="en-US" sz="2000" b="1" dirty="0" smtClean="0">
                <a:latin typeface="Times New Roman" pitchFamily="18" charset="0"/>
                <a:ea typeface="楷体" pitchFamily="49" charset="-122"/>
                <a:cs typeface="Times New Roman" pitchFamily="18" charset="0"/>
              </a:rPr>
              <a:t>固定偏移</a:t>
            </a:r>
            <a:r>
              <a:rPr lang="zh-CN" altLang="en-US" sz="2000" b="1" dirty="0">
                <a:latin typeface="Times New Roman" pitchFamily="18" charset="0"/>
                <a:ea typeface="楷体" pitchFamily="49" charset="-122"/>
                <a:cs typeface="Times New Roman" pitchFamily="18" charset="0"/>
              </a:rPr>
              <a:t>值</a:t>
            </a:r>
            <a:r>
              <a:rPr lang="en-US" altLang="zh-CN" sz="2000" b="1" dirty="0">
                <a:latin typeface="Times New Roman" pitchFamily="18" charset="0"/>
                <a:ea typeface="楷体" pitchFamily="49" charset="-122"/>
                <a:cs typeface="Times New Roman" pitchFamily="18" charset="0"/>
              </a:rPr>
              <a:t>127(01111111)</a:t>
            </a:r>
            <a:r>
              <a:rPr lang="zh-CN" altLang="en-US" sz="2000" b="1" dirty="0">
                <a:latin typeface="Times New Roman" pitchFamily="18" charset="0"/>
                <a:ea typeface="楷体" pitchFamily="49" charset="-122"/>
                <a:cs typeface="Times New Roman" pitchFamily="18" charset="0"/>
              </a:rPr>
              <a:t>，即</a:t>
            </a:r>
            <a:r>
              <a:rPr lang="en-US" altLang="zh-CN" sz="2000" b="1" dirty="0">
                <a:latin typeface="Times New Roman" pitchFamily="18" charset="0"/>
                <a:ea typeface="楷体" pitchFamily="49" charset="-122"/>
                <a:cs typeface="Times New Roman" pitchFamily="18" charset="0"/>
              </a:rPr>
              <a:t>E=e+127</a:t>
            </a:r>
            <a:r>
              <a:rPr lang="zh-CN" altLang="en-US" sz="2000" b="1" dirty="0" smtClean="0">
                <a:latin typeface="Times New Roman" pitchFamily="18" charset="0"/>
                <a:ea typeface="楷体" pitchFamily="49" charset="-122"/>
                <a:cs typeface="Times New Roman" pitchFamily="18" charset="0"/>
              </a:rPr>
              <a:t>。</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一个规格化的</a:t>
            </a:r>
            <a:r>
              <a:rPr lang="en-US" altLang="zh-CN" sz="2000" b="1" dirty="0" smtClean="0">
                <a:latin typeface="Times New Roman" pitchFamily="18" charset="0"/>
                <a:ea typeface="楷体" pitchFamily="49" charset="-122"/>
                <a:cs typeface="Times New Roman" pitchFamily="18" charset="0"/>
              </a:rPr>
              <a:t>32</a:t>
            </a:r>
            <a:r>
              <a:rPr lang="zh-CN" altLang="en-US" sz="2000" b="1" dirty="0" smtClean="0">
                <a:latin typeface="Times New Roman" pitchFamily="18" charset="0"/>
                <a:ea typeface="楷体" pitchFamily="49" charset="-122"/>
                <a:cs typeface="Times New Roman" pitchFamily="18" charset="0"/>
              </a:rPr>
              <a:t>位浮点数</a:t>
            </a:r>
            <a:r>
              <a:rPr lang="en-US" altLang="zh-CN" sz="2000" b="1" dirty="0" smtClean="0">
                <a:latin typeface="Times New Roman" pitchFamily="18" charset="0"/>
                <a:ea typeface="楷体" pitchFamily="49" charset="-122"/>
                <a:cs typeface="Times New Roman" pitchFamily="18" charset="0"/>
              </a:rPr>
              <a:t>x</a:t>
            </a:r>
            <a:r>
              <a:rPr lang="zh-CN" altLang="en-US" sz="2000" b="1" dirty="0" smtClean="0">
                <a:latin typeface="Times New Roman" pitchFamily="18" charset="0"/>
                <a:ea typeface="楷体" pitchFamily="49" charset="-122"/>
                <a:cs typeface="Times New Roman" pitchFamily="18" charset="0"/>
              </a:rPr>
              <a:t>的真值表示为</a:t>
            </a:r>
            <a:r>
              <a:rPr lang="en-US" altLang="zh-CN" sz="2000" b="1" dirty="0" smtClean="0">
                <a:latin typeface="Times New Roman" pitchFamily="18" charset="0"/>
                <a:ea typeface="楷体_GB2312"/>
                <a:cs typeface="Times New Roman" pitchFamily="18" charset="0"/>
              </a:rPr>
              <a:t>x=(-1)</a:t>
            </a:r>
            <a:r>
              <a:rPr lang="en-US" altLang="zh-CN" sz="2000" b="1" baseline="30000" dirty="0" smtClean="0">
                <a:latin typeface="Times New Roman" pitchFamily="18" charset="0"/>
                <a:ea typeface="楷体_GB2312"/>
                <a:cs typeface="Times New Roman" pitchFamily="18" charset="0"/>
              </a:rPr>
              <a:t>S</a:t>
            </a:r>
            <a:r>
              <a:rPr lang="en-US" altLang="zh-CN" sz="2000" b="1" dirty="0" smtClean="0">
                <a:latin typeface="Times New Roman" pitchFamily="18" charset="0"/>
                <a:ea typeface="楷体_GB2312"/>
                <a:cs typeface="Times New Roman" pitchFamily="18" charset="0"/>
              </a:rPr>
              <a:t>×(1.M)×2</a:t>
            </a:r>
            <a:r>
              <a:rPr lang="en-US" altLang="zh-CN" sz="2000" b="1" baseline="30000" dirty="0" smtClean="0">
                <a:latin typeface="Times New Roman" pitchFamily="18" charset="0"/>
                <a:ea typeface="楷体_GB2312"/>
                <a:cs typeface="Times New Roman" pitchFamily="18" charset="0"/>
              </a:rPr>
              <a:t>E-127</a:t>
            </a:r>
            <a:r>
              <a:rPr lang="en-US" altLang="zh-CN" sz="2000" b="1" dirty="0" smtClean="0">
                <a:latin typeface="Times New Roman" pitchFamily="18" charset="0"/>
                <a:ea typeface="楷体_GB2312"/>
                <a:cs typeface="Times New Roman" pitchFamily="18" charset="0"/>
              </a:rPr>
              <a:t>   </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endParaRPr lang="en-US" altLang="zh-CN" sz="2000" b="1" dirty="0">
              <a:latin typeface="Times New Roman" pitchFamily="18" charset="0"/>
              <a:ea typeface="楷体" pitchFamily="49" charset="-122"/>
              <a:cs typeface="Times New Roman" pitchFamily="18" charset="0"/>
            </a:endParaRPr>
          </a:p>
          <a:p>
            <a:pPr>
              <a:lnSpc>
                <a:spcPct val="125000"/>
              </a:lnSpc>
              <a:spcBef>
                <a:spcPts val="600"/>
              </a:spcBef>
            </a:pPr>
            <a:endParaRPr lang="en-US" altLang="zh-CN" sz="2000" b="1" dirty="0">
              <a:latin typeface="楷体" pitchFamily="49" charset="-122"/>
              <a:ea typeface="楷体" pitchFamily="49" charset="-122"/>
            </a:endParaRPr>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t>    </a:t>
            </a:r>
            <a:fld id="{1920CC29-DFBC-415A-AD8B-AE450F2E5A00}" type="slidenum">
              <a:rPr lang="en-US" altLang="zh-CN" sz="1200" smtClean="0"/>
              <a:pPr>
                <a:defRPr/>
              </a:pPr>
              <a:t>36</a:t>
            </a:fld>
            <a:endParaRPr lang="en-US" altLang="zh-CN" sz="1200"/>
          </a:p>
        </p:txBody>
      </p:sp>
      <p:pic>
        <p:nvPicPr>
          <p:cNvPr id="7" name="Picture 4" descr="picture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5445224"/>
            <a:ext cx="6008347"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33547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smtClean="0"/>
              <a:t>第六章 计算机的运算方法</a:t>
            </a:r>
            <a:endParaRPr lang="zh-CN" altLang="en-US" sz="3200"/>
          </a:p>
        </p:txBody>
      </p:sp>
      <p:sp>
        <p:nvSpPr>
          <p:cNvPr id="3" name="内容占位符 2"/>
          <p:cNvSpPr>
            <a:spLocks noGrp="1"/>
          </p:cNvSpPr>
          <p:nvPr>
            <p:ph idx="1"/>
          </p:nvPr>
        </p:nvSpPr>
        <p:spPr/>
        <p:txBody>
          <a:bodyPr/>
          <a:lstStyle/>
          <a:p>
            <a:pPr>
              <a:lnSpc>
                <a:spcPct val="125000"/>
              </a:lnSpc>
              <a:spcBef>
                <a:spcPts val="600"/>
              </a:spcBef>
            </a:pP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rPr>
              <a:t>将</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数</a:t>
            </a:r>
            <a:r>
              <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rPr>
              <a:t>(-1.25)</a:t>
            </a:r>
            <a:r>
              <a:rPr lang="en-US" altLang="zh-CN" sz="2000" b="1" baseline="-25000" dirty="0" smtClean="0">
                <a:latin typeface="Times New Roman" panose="02020603050405020304" pitchFamily="18" charset="0"/>
                <a:ea typeface="楷体" panose="02010609060101010101" pitchFamily="49" charset="-122"/>
                <a:cs typeface="Times New Roman" panose="02020603050405020304" pitchFamily="18" charset="0"/>
              </a:rPr>
              <a:t>10</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转换</a:t>
            </a: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rPr>
              <a:t>成</a:t>
            </a:r>
            <a:r>
              <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rPr>
              <a:t>IEEE754 </a:t>
            </a: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rPr>
              <a:t>标准</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的</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32</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位浮点数的</a:t>
            </a: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rPr>
              <a:t>二进制格式</a:t>
            </a:r>
            <a:endPar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25000"/>
              </a:lnSpc>
              <a:spcBef>
                <a:spcPts val="600"/>
              </a:spcBef>
            </a:pP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rPr>
              <a:t>首先</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分别将整数和分数部分转换成二进制数</a:t>
            </a: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25000"/>
              </a:lnSpc>
              <a:spcBef>
                <a:spcPts val="600"/>
              </a:spcBef>
            </a:pPr>
            <a:r>
              <a:rPr lang="en-US" altLang="zh-CN" sz="2000" b="1" dirty="0" smtClean="0">
                <a:ea typeface="楷体" panose="02010609060101010101" pitchFamily="49" charset="-122"/>
              </a:rPr>
              <a:t>    (-</a:t>
            </a:r>
            <a:r>
              <a:rPr lang="en-US" altLang="zh-CN" sz="2000" b="1" dirty="0">
                <a:ea typeface="楷体" panose="02010609060101010101" pitchFamily="49" charset="-122"/>
              </a:rPr>
              <a:t>1.25)</a:t>
            </a:r>
            <a:r>
              <a:rPr lang="en-US" altLang="zh-CN" sz="2000" b="1" baseline="-25000" dirty="0">
                <a:ea typeface="楷体" panose="02010609060101010101" pitchFamily="49" charset="-122"/>
              </a:rPr>
              <a:t>10 </a:t>
            </a:r>
            <a:r>
              <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rPr>
              <a:t>= -1.01</a:t>
            </a:r>
          </a:p>
          <a:p>
            <a:pPr lvl="1">
              <a:lnSpc>
                <a:spcPct val="125000"/>
              </a:lnSpc>
              <a:spcBef>
                <a:spcPts val="600"/>
              </a:spcBef>
            </a:pP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rPr>
              <a:t>然后</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移动小数点，使其在第</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位</a:t>
            </a: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rPr>
              <a:t>之间</a:t>
            </a:r>
            <a:endPar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25000"/>
              </a:lnSpc>
              <a:spcBef>
                <a:spcPts val="600"/>
              </a:spcBef>
            </a:pPr>
            <a:r>
              <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ea typeface="楷体" panose="02010609060101010101" pitchFamily="49" charset="-122"/>
              </a:rPr>
              <a:t>1. 01 = -1.01×2</a:t>
            </a:r>
            <a:r>
              <a:rPr lang="en-US" altLang="zh-CN" sz="2000" b="1" baseline="30000" dirty="0" smtClean="0">
                <a:ea typeface="楷体" panose="02010609060101010101" pitchFamily="49" charset="-122"/>
              </a:rPr>
              <a:t>0</a:t>
            </a:r>
            <a:r>
              <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rPr>
              <a:t>    </a:t>
            </a:r>
          </a:p>
          <a:p>
            <a:pPr lvl="1">
              <a:lnSpc>
                <a:spcPct val="125000"/>
              </a:lnSpc>
              <a:spcBef>
                <a:spcPts val="600"/>
              </a:spcBef>
            </a:pPr>
            <a:r>
              <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rPr>
              <a:t>e=0 </a:t>
            </a: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rPr>
              <a:t>于是</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得到</a:t>
            </a: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rPr>
              <a:t>S=1,   E=0+127=127=01111111</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rPr>
              <a:t>M=01</a:t>
            </a:r>
          </a:p>
          <a:p>
            <a:pPr lvl="1">
              <a:lnSpc>
                <a:spcPct val="125000"/>
              </a:lnSpc>
              <a:spcBef>
                <a:spcPts val="600"/>
              </a:spcBef>
            </a:pP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rPr>
              <a:t>最后</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得到</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32</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位浮点数的二进制存储格式为</a:t>
            </a: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25000"/>
              </a:lnSpc>
              <a:spcBef>
                <a:spcPts val="600"/>
              </a:spcBef>
            </a:pPr>
            <a:r>
              <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rPr>
              <a:t>      1011 1111 1010 0000 0000 </a:t>
            </a:r>
            <a:r>
              <a:rPr lang="en-US" altLang="zh-CN" sz="2000" b="1" dirty="0">
                <a:ea typeface="楷体" panose="02010609060101010101" pitchFamily="49" charset="-122"/>
              </a:rPr>
              <a:t>0000 0000 0000 </a:t>
            </a:r>
            <a:r>
              <a:rPr lang="en-US" altLang="zh-CN" sz="2000" b="1" dirty="0" smtClean="0">
                <a:ea typeface="楷体" panose="02010609060101010101" pitchFamily="49" charset="-122"/>
              </a:rPr>
              <a:t>=(</a:t>
            </a:r>
            <a:r>
              <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rPr>
              <a:t>BFA00000)</a:t>
            </a:r>
            <a:r>
              <a:rPr lang="en-US" altLang="zh-CN" sz="2000" b="1" baseline="-25000" dirty="0" smtClean="0">
                <a:latin typeface="Times New Roman" panose="02020603050405020304" pitchFamily="18" charset="0"/>
                <a:ea typeface="楷体" panose="02010609060101010101" pitchFamily="49" charset="-122"/>
                <a:cs typeface="Times New Roman" panose="02020603050405020304" pitchFamily="18" charset="0"/>
              </a:rPr>
              <a:t>16</a:t>
            </a:r>
            <a:endPar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25000"/>
              </a:lnSpc>
              <a:spcBef>
                <a:spcPts val="600"/>
              </a:spcBef>
            </a:pPr>
            <a:endParaRPr lang="zh-CN" altLang="en-US" dirty="0">
              <a:latin typeface="Times New Roman" panose="02020603050405020304" pitchFamily="18" charset="0"/>
              <a:cs typeface="Times New Roman" panose="02020603050405020304" pitchFamily="18" charset="0"/>
            </a:endParaRPr>
          </a:p>
        </p:txBody>
      </p:sp>
      <p:sp>
        <p:nvSpPr>
          <p:cNvPr id="4" name="页脚占位符 3"/>
          <p:cNvSpPr>
            <a:spLocks noGrp="1"/>
          </p:cNvSpPr>
          <p:nvPr>
            <p:ph type="ftr" sz="quarter" idx="11"/>
          </p:nvPr>
        </p:nvSpPr>
        <p:spPr/>
        <p:txBody>
          <a:bodyPr/>
          <a:lstStyle/>
          <a:p>
            <a:pPr>
              <a:defRPr/>
            </a:pPr>
            <a:r>
              <a:rPr lang="en-US" altLang="zh-CN" smtClean="0"/>
              <a:t>    </a:t>
            </a:r>
            <a:fld id="{1920CC29-DFBC-415A-AD8B-AE450F2E5A00}" type="slidenum">
              <a:rPr lang="en-US" altLang="zh-CN" sz="1200" smtClean="0"/>
              <a:pPr>
                <a:defRPr/>
              </a:pPr>
              <a:t>37</a:t>
            </a:fld>
            <a:endParaRPr lang="en-US" altLang="zh-CN" sz="1200"/>
          </a:p>
        </p:txBody>
      </p:sp>
    </p:spTree>
    <p:extLst>
      <p:ext uri="{BB962C8B-B14F-4D97-AF65-F5344CB8AC3E}">
        <p14:creationId xmlns:p14="http://schemas.microsoft.com/office/powerpoint/2010/main" val="1578026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smtClean="0"/>
              <a:t>第六章 计算机的运算方法</a:t>
            </a:r>
            <a:endParaRPr lang="zh-CN" altLang="en-US" sz="3200"/>
          </a:p>
        </p:txBody>
      </p:sp>
      <p:sp>
        <p:nvSpPr>
          <p:cNvPr id="3" name="内容占位符 2"/>
          <p:cNvSpPr>
            <a:spLocks noGrp="1"/>
          </p:cNvSpPr>
          <p:nvPr>
            <p:ph idx="1"/>
          </p:nvPr>
        </p:nvSpPr>
        <p:spPr/>
        <p:txBody>
          <a:bodyPr/>
          <a:lstStyle/>
          <a:p>
            <a:pPr>
              <a:lnSpc>
                <a:spcPct val="125000"/>
              </a:lnSpc>
              <a:spcBef>
                <a:spcPts val="600"/>
              </a:spcBef>
            </a:pPr>
            <a:r>
              <a:rPr lang="zh-CN" altLang="en-US" sz="2000" b="1" dirty="0" smtClean="0">
                <a:latin typeface="楷体" pitchFamily="49" charset="-122"/>
                <a:ea typeface="楷体" pitchFamily="49" charset="-122"/>
              </a:rPr>
              <a:t>浮点数</a:t>
            </a:r>
            <a:r>
              <a:rPr lang="zh-CN" altLang="en-US" sz="2000" b="1" dirty="0">
                <a:latin typeface="楷体" pitchFamily="49" charset="-122"/>
                <a:ea typeface="楷体" pitchFamily="49" charset="-122"/>
              </a:rPr>
              <a:t>加减运算的步骤</a:t>
            </a:r>
            <a:r>
              <a:rPr lang="zh-CN" altLang="en-US" sz="2000" b="1" dirty="0" smtClean="0">
                <a:latin typeface="楷体" pitchFamily="49" charset="-122"/>
                <a:ea typeface="楷体" pitchFamily="49" charset="-122"/>
              </a:rPr>
              <a:t>：</a:t>
            </a:r>
          </a:p>
          <a:p>
            <a:pPr lvl="1">
              <a:lnSpc>
                <a:spcPct val="125000"/>
              </a:lnSpc>
              <a:spcBef>
                <a:spcPts val="600"/>
              </a:spcBef>
            </a:pPr>
            <a:r>
              <a:rPr lang="zh-CN" altLang="en-US" sz="2000" b="1" dirty="0" smtClean="0">
                <a:latin typeface="楷体" pitchFamily="49" charset="-122"/>
                <a:ea typeface="楷体" pitchFamily="49" charset="-122"/>
              </a:rPr>
              <a:t>对阶、尾数求和、规格化、舍入、溢出判断</a:t>
            </a:r>
            <a:endParaRPr lang="en-US" altLang="zh-CN" sz="2000" b="1" dirty="0" smtClean="0">
              <a:latin typeface="楷体" pitchFamily="49" charset="-122"/>
              <a:ea typeface="楷体" pitchFamily="49" charset="-122"/>
            </a:endParaRPr>
          </a:p>
          <a:p>
            <a:pPr eaLnBrk="1" hangingPunct="1">
              <a:lnSpc>
                <a:spcPct val="120000"/>
              </a:lnSpc>
              <a:defRPr/>
            </a:pPr>
            <a:r>
              <a:rPr lang="zh-CN" altLang="en-US" sz="2000" b="1" dirty="0" smtClean="0">
                <a:latin typeface="Times New Roman" pitchFamily="18" charset="0"/>
                <a:ea typeface="楷体" pitchFamily="49" charset="-122"/>
                <a:cs typeface="Times New Roman" pitchFamily="18" charset="0"/>
              </a:rPr>
              <a:t>对</a:t>
            </a:r>
            <a:r>
              <a:rPr lang="zh-CN" altLang="en-US" sz="2000" b="1" dirty="0">
                <a:latin typeface="Times New Roman" pitchFamily="18" charset="0"/>
                <a:ea typeface="楷体" pitchFamily="49" charset="-122"/>
                <a:cs typeface="Times New Roman" pitchFamily="18" charset="0"/>
              </a:rPr>
              <a:t>阶</a:t>
            </a:r>
            <a:endParaRPr lang="en-US" altLang="zh-CN" sz="2000" b="1" dirty="0">
              <a:latin typeface="Times New Roman" pitchFamily="18" charset="0"/>
              <a:ea typeface="楷体" pitchFamily="49" charset="-122"/>
              <a:cs typeface="Times New Roman" pitchFamily="18" charset="0"/>
            </a:endParaRPr>
          </a:p>
          <a:p>
            <a:pPr lvl="1" eaLnBrk="1" hangingPunct="1">
              <a:lnSpc>
                <a:spcPct val="125000"/>
              </a:lnSpc>
              <a:defRPr/>
            </a:pPr>
            <a:r>
              <a:rPr lang="zh-CN" altLang="en-US" sz="2000" b="1" dirty="0">
                <a:latin typeface="Times New Roman" pitchFamily="18" charset="0"/>
                <a:ea typeface="楷体" pitchFamily="49" charset="-122"/>
                <a:cs typeface="Times New Roman" pitchFamily="18" charset="0"/>
              </a:rPr>
              <a:t>在浮点运算作加法或减法时，若两数阶码不等，需要对阶操作。</a:t>
            </a:r>
          </a:p>
          <a:p>
            <a:pPr lvl="1" eaLnBrk="1" hangingPunct="1">
              <a:lnSpc>
                <a:spcPct val="125000"/>
              </a:lnSpc>
              <a:defRPr/>
            </a:pPr>
            <a:r>
              <a:rPr lang="zh-CN" altLang="en-US" sz="2000" b="1" dirty="0" smtClean="0">
                <a:latin typeface="Times New Roman" pitchFamily="18" charset="0"/>
                <a:ea typeface="楷体" pitchFamily="49" charset="-122"/>
                <a:cs typeface="Times New Roman" pitchFamily="18" charset="0"/>
              </a:rPr>
              <a:t>在</a:t>
            </a:r>
            <a:r>
              <a:rPr lang="zh-CN" altLang="en-US" sz="2000" b="1" dirty="0">
                <a:latin typeface="Times New Roman" pitchFamily="18" charset="0"/>
                <a:ea typeface="楷体" pitchFamily="49" charset="-122"/>
                <a:cs typeface="Times New Roman" pitchFamily="18" charset="0"/>
              </a:rPr>
              <a:t>浮点数的表示中，尾数采用定点小数，故阶码的大小直接反映尾数有效值小数点的实际位置，</a:t>
            </a:r>
            <a:r>
              <a:rPr lang="zh-CN" altLang="en-US" sz="2000" b="1" dirty="0" smtClean="0">
                <a:latin typeface="Times New Roman" pitchFamily="18" charset="0"/>
                <a:ea typeface="楷体" pitchFamily="49" charset="-122"/>
                <a:cs typeface="Times New Roman" pitchFamily="18" charset="0"/>
              </a:rPr>
              <a:t>因此，当</a:t>
            </a:r>
            <a:r>
              <a:rPr lang="zh-CN" altLang="en-US" sz="2000" b="1" dirty="0">
                <a:latin typeface="Times New Roman" pitchFamily="18" charset="0"/>
                <a:ea typeface="楷体" pitchFamily="49" charset="-122"/>
                <a:cs typeface="Times New Roman" pitchFamily="18" charset="0"/>
              </a:rPr>
              <a:t>两浮点数的阶码不等时，尾数部分无法直接进行加减运算，需要先进行对阶操作</a:t>
            </a:r>
            <a:r>
              <a:rPr lang="zh-CN" altLang="en-US" sz="2000" b="1" dirty="0" smtClean="0">
                <a:latin typeface="Times New Roman" pitchFamily="18" charset="0"/>
                <a:ea typeface="楷体" pitchFamily="49" charset="-122"/>
                <a:cs typeface="Times New Roman" pitchFamily="18" charset="0"/>
              </a:rPr>
              <a:t>。</a:t>
            </a:r>
            <a:endParaRPr lang="zh-CN" altLang="en-US" sz="2000" b="1" dirty="0">
              <a:latin typeface="Times New Roman" pitchFamily="18" charset="0"/>
              <a:ea typeface="楷体" pitchFamily="49" charset="-122"/>
              <a:cs typeface="Times New Roman" pitchFamily="18" charset="0"/>
            </a:endParaRPr>
          </a:p>
          <a:p>
            <a:pPr lvl="1" eaLnBrk="1" hangingPunct="1">
              <a:lnSpc>
                <a:spcPct val="125000"/>
              </a:lnSpc>
              <a:defRPr/>
            </a:pPr>
            <a:r>
              <a:rPr lang="zh-CN" altLang="en-US" sz="2000" b="1" dirty="0">
                <a:latin typeface="Times New Roman" pitchFamily="18" charset="0"/>
                <a:ea typeface="楷体" pitchFamily="49" charset="-122"/>
                <a:cs typeface="Times New Roman" pitchFamily="18" charset="0"/>
              </a:rPr>
              <a:t>对阶操作采用小阶向大阶看齐的原则，原因是：如果是大阶向小阶看齐，那么随着大阶码的值减少，为保持浮点数的值不变，则其尾数必须左移相应的位数，有可能发生符号位及尾数高位丢失的错误，这是不允许的。而增大小阶码同时其尾数右移，有可能发生尾数低位的丢失，这只影响精度，不会产生</a:t>
            </a:r>
            <a:r>
              <a:rPr lang="zh-CN" altLang="en-US" sz="2000" b="1" dirty="0" smtClean="0">
                <a:latin typeface="Times New Roman" pitchFamily="18" charset="0"/>
                <a:ea typeface="楷体" pitchFamily="49" charset="-122"/>
                <a:cs typeface="Times New Roman" pitchFamily="18" charset="0"/>
              </a:rPr>
              <a:t>错误</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defRPr/>
            </a:pPr>
            <a:r>
              <a:rPr lang="zh-CN" altLang="en-US" sz="2000" b="1" dirty="0">
                <a:latin typeface="Times New Roman" pitchFamily="18" charset="0"/>
                <a:ea typeface="楷体" pitchFamily="49" charset="-122"/>
                <a:cs typeface="Times New Roman" pitchFamily="18" charset="0"/>
              </a:rPr>
              <a:t>对阶</a:t>
            </a:r>
            <a:r>
              <a:rPr lang="zh-CN" altLang="en-US" sz="2000" b="1" dirty="0" smtClean="0">
                <a:latin typeface="Times New Roman" pitchFamily="18" charset="0"/>
                <a:ea typeface="楷体" pitchFamily="49" charset="-122"/>
                <a:cs typeface="Times New Roman" pitchFamily="18" charset="0"/>
              </a:rPr>
              <a:t>方法：将</a:t>
            </a:r>
            <a:r>
              <a:rPr lang="zh-CN" altLang="en-US" sz="2000" b="1" dirty="0">
                <a:latin typeface="Times New Roman" pitchFamily="18" charset="0"/>
                <a:ea typeface="楷体" pitchFamily="49" charset="-122"/>
                <a:cs typeface="Times New Roman" pitchFamily="18" charset="0"/>
              </a:rPr>
              <a:t>小阶加</a:t>
            </a:r>
            <a:r>
              <a:rPr lang="en-US" altLang="zh-CN" sz="2000" b="1" dirty="0">
                <a:latin typeface="Times New Roman" pitchFamily="18" charset="0"/>
                <a:ea typeface="楷体" pitchFamily="49" charset="-122"/>
                <a:cs typeface="Times New Roman" pitchFamily="18" charset="0"/>
              </a:rPr>
              <a:t>1</a:t>
            </a:r>
            <a:r>
              <a:rPr lang="zh-CN" altLang="en-US" sz="2000" b="1" dirty="0">
                <a:latin typeface="Times New Roman" pitchFamily="18" charset="0"/>
                <a:ea typeface="楷体" pitchFamily="49" charset="-122"/>
                <a:cs typeface="Times New Roman" pitchFamily="18" charset="0"/>
              </a:rPr>
              <a:t>，其尾数相应右移</a:t>
            </a:r>
            <a:r>
              <a:rPr lang="en-US" altLang="zh-CN" sz="2000" b="1" dirty="0">
                <a:latin typeface="Times New Roman" pitchFamily="18" charset="0"/>
                <a:ea typeface="楷体" pitchFamily="49" charset="-122"/>
                <a:cs typeface="Times New Roman" pitchFamily="18" charset="0"/>
              </a:rPr>
              <a:t>1</a:t>
            </a:r>
            <a:r>
              <a:rPr lang="zh-CN" altLang="en-US" sz="2000" b="1" dirty="0">
                <a:latin typeface="Times New Roman" pitchFamily="18" charset="0"/>
                <a:ea typeface="楷体" pitchFamily="49" charset="-122"/>
                <a:cs typeface="Times New Roman" pitchFamily="18" charset="0"/>
              </a:rPr>
              <a:t>位，直至两</a:t>
            </a:r>
            <a:r>
              <a:rPr lang="zh-CN" altLang="en-US" sz="2000" b="1" dirty="0" smtClean="0">
                <a:latin typeface="Times New Roman" pitchFamily="18" charset="0"/>
                <a:ea typeface="楷体" pitchFamily="49" charset="-122"/>
                <a:cs typeface="Times New Roman" pitchFamily="18" charset="0"/>
              </a:rPr>
              <a:t>数阶</a:t>
            </a:r>
            <a:r>
              <a:rPr lang="zh-CN" altLang="en-US" sz="2000" b="1" dirty="0">
                <a:latin typeface="Times New Roman" pitchFamily="18" charset="0"/>
                <a:ea typeface="楷体" pitchFamily="49" charset="-122"/>
                <a:cs typeface="Times New Roman" pitchFamily="18" charset="0"/>
              </a:rPr>
              <a:t>码相等</a:t>
            </a:r>
            <a:r>
              <a:rPr lang="zh-CN" altLang="en-US" sz="2000" b="1" dirty="0" smtClean="0">
                <a:latin typeface="Times New Roman" pitchFamily="18" charset="0"/>
                <a:ea typeface="楷体" pitchFamily="49" charset="-122"/>
                <a:cs typeface="Times New Roman" pitchFamily="18" charset="0"/>
              </a:rPr>
              <a:t>。</a:t>
            </a:r>
            <a:endParaRPr lang="zh-CN" altLang="en-US" sz="2000" dirty="0"/>
          </a:p>
        </p:txBody>
      </p:sp>
      <p:sp>
        <p:nvSpPr>
          <p:cNvPr id="4" name="页脚占位符 3"/>
          <p:cNvSpPr>
            <a:spLocks noGrp="1"/>
          </p:cNvSpPr>
          <p:nvPr>
            <p:ph type="ftr" sz="quarter" idx="11"/>
          </p:nvPr>
        </p:nvSpPr>
        <p:spPr/>
        <p:txBody>
          <a:bodyPr/>
          <a:lstStyle/>
          <a:p>
            <a:pPr>
              <a:defRPr/>
            </a:pPr>
            <a:r>
              <a:rPr lang="en-US" altLang="zh-CN" smtClean="0"/>
              <a:t>    </a:t>
            </a:r>
            <a:fld id="{1920CC29-DFBC-415A-AD8B-AE450F2E5A00}" type="slidenum">
              <a:rPr lang="en-US" altLang="zh-CN" sz="1200" smtClean="0"/>
              <a:pPr>
                <a:defRPr/>
              </a:pPr>
              <a:t>38</a:t>
            </a:fld>
            <a:endParaRPr lang="en-US" altLang="zh-CN" sz="1200"/>
          </a:p>
        </p:txBody>
      </p:sp>
    </p:spTree>
    <p:extLst>
      <p:ext uri="{BB962C8B-B14F-4D97-AF65-F5344CB8AC3E}">
        <p14:creationId xmlns:p14="http://schemas.microsoft.com/office/powerpoint/2010/main" val="3378553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897B7ED3-E106-4F34-A27C-26F955E3671F}" type="slidenum">
              <a:rPr lang="en-US" altLang="zh-CN" sz="1200" smtClean="0">
                <a:latin typeface="楷体_GB2312" pitchFamily="49" charset="-122"/>
                <a:ea typeface="楷体_GB2312" pitchFamily="49" charset="-122"/>
              </a:rPr>
              <a:pPr eaLnBrk="1" hangingPunct="1">
                <a:spcBef>
                  <a:spcPct val="0"/>
                </a:spcBef>
                <a:buClrTx/>
                <a:buFontTx/>
                <a:buNone/>
              </a:pPr>
              <a:t>39</a:t>
            </a:fld>
            <a:endParaRPr lang="en-US" altLang="zh-CN" sz="1200" smtClean="0">
              <a:latin typeface="楷体_GB2312" pitchFamily="49" charset="-122"/>
              <a:ea typeface="楷体_GB2312" pitchFamily="49" charset="-122"/>
            </a:endParaRPr>
          </a:p>
        </p:txBody>
      </p:sp>
      <p:sp>
        <p:nvSpPr>
          <p:cNvPr id="39939" name="Rectangle 2"/>
          <p:cNvSpPr>
            <a:spLocks noGrp="1" noChangeArrowheads="1"/>
          </p:cNvSpPr>
          <p:nvPr>
            <p:ph type="title"/>
          </p:nvPr>
        </p:nvSpPr>
        <p:spPr/>
        <p:txBody>
          <a:bodyPr/>
          <a:lstStyle/>
          <a:p>
            <a:pPr eaLnBrk="1" hangingPunct="1"/>
            <a:r>
              <a:rPr lang="zh-CN" altLang="en-US" sz="3200" smtClean="0"/>
              <a:t>第六章 计算机的运算方法</a:t>
            </a:r>
          </a:p>
        </p:txBody>
      </p:sp>
      <p:sp>
        <p:nvSpPr>
          <p:cNvPr id="21508" name="Rectangle 3"/>
          <p:cNvSpPr>
            <a:spLocks noGrp="1" noChangeArrowheads="1"/>
          </p:cNvSpPr>
          <p:nvPr>
            <p:ph type="body" idx="1"/>
          </p:nvPr>
        </p:nvSpPr>
        <p:spPr/>
        <p:txBody>
          <a:bodyPr/>
          <a:lstStyle/>
          <a:p>
            <a:pPr eaLnBrk="1" hangingPunct="1">
              <a:lnSpc>
                <a:spcPct val="125000"/>
              </a:lnSpc>
              <a:defRPr/>
            </a:pPr>
            <a:r>
              <a:rPr lang="zh-CN" altLang="en-US" sz="2000" b="1" smtClean="0">
                <a:latin typeface="Times New Roman" pitchFamily="18" charset="0"/>
                <a:ea typeface="楷体" pitchFamily="49" charset="-122"/>
                <a:cs typeface="Times New Roman" pitchFamily="18" charset="0"/>
              </a:rPr>
              <a:t>规格化</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defRPr/>
            </a:pPr>
            <a:r>
              <a:rPr lang="zh-CN" altLang="en-US" sz="2000" b="1" dirty="0" smtClean="0">
                <a:latin typeface="Times New Roman" pitchFamily="18" charset="0"/>
                <a:ea typeface="楷体" pitchFamily="49" charset="-122"/>
                <a:cs typeface="Times New Roman" pitchFamily="18" charset="0"/>
              </a:rPr>
              <a:t>为了</a:t>
            </a:r>
            <a:r>
              <a:rPr lang="zh-CN" altLang="en-US" sz="2000" b="1">
                <a:latin typeface="Times New Roman" pitchFamily="18" charset="0"/>
                <a:ea typeface="楷体" pitchFamily="49" charset="-122"/>
                <a:cs typeface="Times New Roman" pitchFamily="18" charset="0"/>
              </a:rPr>
              <a:t>提高</a:t>
            </a:r>
            <a:r>
              <a:rPr lang="zh-CN" altLang="en-US" sz="2000" b="1" smtClean="0">
                <a:latin typeface="Times New Roman" pitchFamily="18" charset="0"/>
                <a:ea typeface="楷体" pitchFamily="49" charset="-122"/>
                <a:cs typeface="Times New Roman" pitchFamily="18" charset="0"/>
              </a:rPr>
              <a:t>数据的表示</a:t>
            </a:r>
            <a:r>
              <a:rPr lang="zh-CN" altLang="en-US" sz="2000" b="1" dirty="0">
                <a:latin typeface="Times New Roman" pitchFamily="18" charset="0"/>
                <a:ea typeface="楷体" pitchFamily="49" charset="-122"/>
                <a:cs typeface="Times New Roman" pitchFamily="18" charset="0"/>
              </a:rPr>
              <a:t>精度，当</a:t>
            </a:r>
            <a:r>
              <a:rPr lang="zh-CN" altLang="en-US" sz="2000" b="1" dirty="0" smtClean="0">
                <a:latin typeface="Times New Roman" pitchFamily="18" charset="0"/>
                <a:ea typeface="楷体" pitchFamily="49" charset="-122"/>
                <a:cs typeface="Times New Roman" pitchFamily="18" charset="0"/>
              </a:rPr>
              <a:t>尾数值</a:t>
            </a:r>
            <a:r>
              <a:rPr lang="zh-CN" altLang="en-US" sz="2000" b="1" dirty="0">
                <a:latin typeface="Times New Roman" pitchFamily="18" charset="0"/>
                <a:ea typeface="楷体" pitchFamily="49" charset="-122"/>
                <a:cs typeface="Times New Roman" pitchFamily="18" charset="0"/>
              </a:rPr>
              <a:t>不</a:t>
            </a:r>
            <a:r>
              <a:rPr lang="zh-CN" altLang="en-US" sz="2000" b="1" dirty="0" smtClean="0">
                <a:latin typeface="Times New Roman" pitchFamily="18" charset="0"/>
                <a:ea typeface="楷体" pitchFamily="49" charset="-122"/>
                <a:cs typeface="Times New Roman" pitchFamily="18" charset="0"/>
              </a:rPr>
              <a:t>为</a:t>
            </a:r>
            <a:r>
              <a:rPr lang="en-US" altLang="zh-CN" sz="2000" b="1" dirty="0" smtClean="0">
                <a:latin typeface="Times New Roman" pitchFamily="18" charset="0"/>
                <a:ea typeface="楷体" pitchFamily="49" charset="-122"/>
                <a:cs typeface="Times New Roman" pitchFamily="18" charset="0"/>
              </a:rPr>
              <a:t>0</a:t>
            </a:r>
            <a:r>
              <a:rPr lang="zh-CN" altLang="en-US" sz="2000" b="1" dirty="0" smtClean="0">
                <a:latin typeface="Times New Roman" pitchFamily="18" charset="0"/>
                <a:ea typeface="楷体" pitchFamily="49" charset="-122"/>
                <a:cs typeface="Times New Roman" pitchFamily="18" charset="0"/>
              </a:rPr>
              <a:t>时</a:t>
            </a:r>
            <a:r>
              <a:rPr lang="zh-CN" altLang="en-US" sz="2000" b="1" dirty="0">
                <a:latin typeface="Times New Roman" pitchFamily="18" charset="0"/>
                <a:ea typeface="楷体" pitchFamily="49" charset="-122"/>
                <a:cs typeface="Times New Roman" pitchFamily="18" charset="0"/>
              </a:rPr>
              <a:t>，其绝对值</a:t>
            </a:r>
            <a:r>
              <a:rPr lang="en-US" altLang="zh-CN" sz="2000" b="1" dirty="0">
                <a:latin typeface="Times New Roman" pitchFamily="18" charset="0"/>
                <a:ea typeface="楷体" pitchFamily="49" charset="-122"/>
                <a:cs typeface="Times New Roman" pitchFamily="18" charset="0"/>
              </a:rPr>
              <a:t>|M|≥0.5</a:t>
            </a:r>
            <a:r>
              <a:rPr lang="zh-CN" altLang="en-US" sz="2000" b="1" dirty="0">
                <a:latin typeface="Times New Roman" pitchFamily="18" charset="0"/>
                <a:ea typeface="楷体" pitchFamily="49" charset="-122"/>
                <a:cs typeface="Times New Roman" pitchFamily="18" charset="0"/>
              </a:rPr>
              <a:t>，即尾数绝对值域的最高有效位应为</a:t>
            </a:r>
            <a:r>
              <a:rPr lang="en-US" altLang="zh-CN" sz="2000" b="1" dirty="0">
                <a:latin typeface="Times New Roman" pitchFamily="18" charset="0"/>
                <a:ea typeface="楷体" pitchFamily="49" charset="-122"/>
                <a:cs typeface="Times New Roman" pitchFamily="18" charset="0"/>
              </a:rPr>
              <a:t>1</a:t>
            </a:r>
            <a:r>
              <a:rPr lang="zh-CN" altLang="en-US" sz="2000" b="1" dirty="0">
                <a:latin typeface="Times New Roman" pitchFamily="18" charset="0"/>
                <a:ea typeface="楷体" pitchFamily="49" charset="-122"/>
                <a:cs typeface="Times New Roman" pitchFamily="18" charset="0"/>
              </a:rPr>
              <a:t>，否则通过修改阶码同时左右移</a:t>
            </a:r>
            <a:r>
              <a:rPr lang="zh-CN" altLang="en-US" sz="2000" b="1" dirty="0" smtClean="0">
                <a:latin typeface="Times New Roman" pitchFamily="18" charset="0"/>
                <a:ea typeface="楷体" pitchFamily="49" charset="-122"/>
                <a:cs typeface="Times New Roman" pitchFamily="18" charset="0"/>
              </a:rPr>
              <a:t>小数点办法</a:t>
            </a:r>
            <a:r>
              <a:rPr lang="zh-CN" altLang="en-US" sz="2000" b="1" dirty="0">
                <a:latin typeface="Times New Roman" pitchFamily="18" charset="0"/>
                <a:ea typeface="楷体" pitchFamily="49" charset="-122"/>
                <a:cs typeface="Times New Roman" pitchFamily="18" charset="0"/>
              </a:rPr>
              <a:t>，使其变成这一表示形式</a:t>
            </a:r>
            <a:r>
              <a:rPr lang="zh-CN" altLang="en-US" sz="2000" b="1" dirty="0" smtClean="0">
                <a:latin typeface="Times New Roman" pitchFamily="18" charset="0"/>
                <a:ea typeface="楷体" pitchFamily="49" charset="-122"/>
                <a:cs typeface="Times New Roman" pitchFamily="18" charset="0"/>
              </a:rPr>
              <a:t>，称为浮点数规格化</a:t>
            </a:r>
            <a:r>
              <a:rPr lang="zh-CN" altLang="en-US" sz="2000" b="1" dirty="0">
                <a:latin typeface="Times New Roman" pitchFamily="18" charset="0"/>
                <a:ea typeface="楷体" pitchFamily="49" charset="-122"/>
                <a:cs typeface="Times New Roman" pitchFamily="18" charset="0"/>
              </a:rPr>
              <a:t>表示</a:t>
            </a:r>
            <a:r>
              <a:rPr lang="zh-CN" altLang="en-US" sz="2000" b="1" dirty="0" smtClean="0">
                <a:latin typeface="Times New Roman" pitchFamily="18" charset="0"/>
                <a:ea typeface="楷体" pitchFamily="49" charset="-122"/>
                <a:cs typeface="Times New Roman" pitchFamily="18" charset="0"/>
              </a:rPr>
              <a:t>。</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defRPr/>
            </a:pPr>
            <a:r>
              <a:rPr lang="zh-CN" altLang="en-US" sz="2000" b="1" dirty="0">
                <a:latin typeface="Times New Roman" pitchFamily="18" charset="0"/>
                <a:ea typeface="楷体" pitchFamily="49" charset="-122"/>
                <a:cs typeface="Times New Roman" pitchFamily="18" charset="0"/>
              </a:rPr>
              <a:t>原码：不论正数、负数，第一数位为</a:t>
            </a:r>
            <a:r>
              <a:rPr lang="en-US" altLang="zh-CN" sz="2000" b="1" dirty="0">
                <a:latin typeface="Times New Roman" pitchFamily="18" charset="0"/>
                <a:ea typeface="楷体" pitchFamily="49" charset="-122"/>
                <a:cs typeface="Times New Roman" pitchFamily="18" charset="0"/>
              </a:rPr>
              <a:t>1</a:t>
            </a:r>
          </a:p>
          <a:p>
            <a:pPr lvl="1" eaLnBrk="1" hangingPunct="1">
              <a:lnSpc>
                <a:spcPct val="125000"/>
              </a:lnSpc>
              <a:defRPr/>
            </a:pPr>
            <a:r>
              <a:rPr lang="zh-CN" altLang="en-US" sz="2000" b="1" dirty="0">
                <a:latin typeface="Times New Roman" pitchFamily="18" charset="0"/>
                <a:ea typeface="楷体" pitchFamily="49" charset="-122"/>
                <a:cs typeface="Times New Roman" pitchFamily="18" charset="0"/>
              </a:rPr>
              <a:t>补码：符号位和第 </a:t>
            </a:r>
            <a:r>
              <a:rPr lang="en-US" altLang="zh-CN" sz="2000" b="1" dirty="0">
                <a:latin typeface="Times New Roman" pitchFamily="18" charset="0"/>
                <a:ea typeface="楷体" pitchFamily="49" charset="-122"/>
                <a:cs typeface="Times New Roman" pitchFamily="18" charset="0"/>
              </a:rPr>
              <a:t>1 </a:t>
            </a:r>
            <a:r>
              <a:rPr lang="zh-CN" altLang="en-US" sz="2000" b="1">
                <a:latin typeface="Times New Roman" pitchFamily="18" charset="0"/>
                <a:ea typeface="楷体" pitchFamily="49" charset="-122"/>
                <a:cs typeface="Times New Roman" pitchFamily="18" charset="0"/>
              </a:rPr>
              <a:t>数位</a:t>
            </a:r>
            <a:r>
              <a:rPr lang="zh-CN" altLang="en-US" sz="2000" b="1" smtClean="0">
                <a:latin typeface="Times New Roman" pitchFamily="18" charset="0"/>
                <a:ea typeface="楷体" pitchFamily="49" charset="-122"/>
                <a:cs typeface="Times New Roman" pitchFamily="18" charset="0"/>
              </a:rPr>
              <a:t>不同</a:t>
            </a:r>
            <a:endParaRPr lang="en-US" altLang="zh-CN" sz="2000" b="1" smtClean="0">
              <a:latin typeface="Times New Roman" pitchFamily="18" charset="0"/>
              <a:ea typeface="楷体" pitchFamily="49" charset="-122"/>
              <a:cs typeface="Times New Roman" pitchFamily="18" charset="0"/>
            </a:endParaRPr>
          </a:p>
          <a:p>
            <a:pPr eaLnBrk="1" hangingPunct="1">
              <a:lnSpc>
                <a:spcPct val="125000"/>
              </a:lnSpc>
              <a:spcBef>
                <a:spcPts val="600"/>
              </a:spcBef>
            </a:pPr>
            <a:r>
              <a:rPr lang="zh-CN" altLang="en-US" sz="2000" b="1">
                <a:latin typeface="Times New Roman" pitchFamily="18" charset="0"/>
                <a:ea typeface="楷体" pitchFamily="49" charset="-122"/>
                <a:cs typeface="Times New Roman" pitchFamily="18" charset="0"/>
              </a:rPr>
              <a:t>舍入处理（对阶和右规时）</a:t>
            </a:r>
          </a:p>
          <a:p>
            <a:pPr lvl="1" eaLnBrk="1" hangingPunct="1">
              <a:lnSpc>
                <a:spcPct val="125000"/>
              </a:lnSpc>
              <a:spcBef>
                <a:spcPts val="600"/>
              </a:spcBef>
            </a:pPr>
            <a:r>
              <a:rPr lang="en-US" altLang="zh-CN" sz="2000" b="1">
                <a:latin typeface="Times New Roman" pitchFamily="18" charset="0"/>
                <a:ea typeface="楷体" pitchFamily="49" charset="-122"/>
                <a:cs typeface="Times New Roman" pitchFamily="18" charset="0"/>
              </a:rPr>
              <a:t>0</a:t>
            </a:r>
            <a:r>
              <a:rPr lang="zh-CN" altLang="en-US" sz="2000" b="1">
                <a:latin typeface="Times New Roman" pitchFamily="18" charset="0"/>
                <a:ea typeface="楷体" pitchFamily="49" charset="-122"/>
                <a:cs typeface="Times New Roman" pitchFamily="18" charset="0"/>
              </a:rPr>
              <a:t>舍</a:t>
            </a:r>
            <a:r>
              <a:rPr lang="en-US" altLang="zh-CN" sz="2000" b="1">
                <a:latin typeface="Times New Roman" pitchFamily="18" charset="0"/>
                <a:ea typeface="楷体" pitchFamily="49" charset="-122"/>
                <a:cs typeface="Times New Roman" pitchFamily="18" charset="0"/>
              </a:rPr>
              <a:t>1</a:t>
            </a:r>
            <a:r>
              <a:rPr lang="zh-CN" altLang="en-US" sz="2000" b="1">
                <a:latin typeface="Times New Roman" pitchFamily="18" charset="0"/>
                <a:ea typeface="楷体" pitchFamily="49" charset="-122"/>
                <a:cs typeface="Times New Roman" pitchFamily="18" charset="0"/>
              </a:rPr>
              <a:t>入：如</a:t>
            </a:r>
            <a:r>
              <a:rPr lang="en-US" altLang="zh-CN" sz="2000" b="1">
                <a:latin typeface="Times New Roman" pitchFamily="18" charset="0"/>
                <a:ea typeface="楷体" pitchFamily="49" charset="-122"/>
                <a:cs typeface="Times New Roman" pitchFamily="18" charset="0"/>
              </a:rPr>
              <a:t> </a:t>
            </a:r>
            <a:r>
              <a:rPr lang="zh-CN" altLang="en-US" sz="2000" b="1">
                <a:latin typeface="Times New Roman" pitchFamily="18" charset="0"/>
                <a:ea typeface="楷体" pitchFamily="49" charset="-122"/>
                <a:cs typeface="Times New Roman" pitchFamily="18" charset="0"/>
              </a:rPr>
              <a:t>丢弃的最高位为</a:t>
            </a:r>
            <a:r>
              <a:rPr lang="en-US" altLang="zh-CN" sz="2000" b="1">
                <a:latin typeface="Times New Roman" pitchFamily="18" charset="0"/>
                <a:ea typeface="楷体" pitchFamily="49" charset="-122"/>
                <a:cs typeface="Times New Roman" pitchFamily="18" charset="0"/>
              </a:rPr>
              <a:t>1</a:t>
            </a:r>
            <a:r>
              <a:rPr lang="zh-CN" altLang="en-US" sz="2000" b="1">
                <a:latin typeface="Times New Roman" pitchFamily="18" charset="0"/>
                <a:ea typeface="楷体" pitchFamily="49" charset="-122"/>
                <a:cs typeface="Times New Roman" pitchFamily="18" charset="0"/>
              </a:rPr>
              <a:t>，进</a:t>
            </a:r>
            <a:r>
              <a:rPr lang="en-US" altLang="zh-CN" sz="2000" b="1">
                <a:latin typeface="Times New Roman" pitchFamily="18" charset="0"/>
                <a:ea typeface="楷体" pitchFamily="49" charset="-122"/>
                <a:cs typeface="Times New Roman" pitchFamily="18" charset="0"/>
              </a:rPr>
              <a:t>1</a:t>
            </a:r>
          </a:p>
          <a:p>
            <a:pPr lvl="1" eaLnBrk="1" hangingPunct="1">
              <a:lnSpc>
                <a:spcPct val="125000"/>
              </a:lnSpc>
              <a:spcBef>
                <a:spcPts val="600"/>
              </a:spcBef>
            </a:pPr>
            <a:r>
              <a:rPr lang="zh-CN" altLang="en-US" sz="2000" b="1">
                <a:latin typeface="Times New Roman" pitchFamily="18" charset="0"/>
                <a:ea typeface="楷体" pitchFamily="49" charset="-122"/>
                <a:cs typeface="Times New Roman" pitchFamily="18" charset="0"/>
              </a:rPr>
              <a:t>恒置</a:t>
            </a:r>
            <a:r>
              <a:rPr lang="en-US" altLang="zh-CN" sz="2000" b="1">
                <a:latin typeface="Times New Roman" pitchFamily="18" charset="0"/>
                <a:ea typeface="楷体" pitchFamily="49" charset="-122"/>
                <a:cs typeface="Times New Roman" pitchFamily="18" charset="0"/>
              </a:rPr>
              <a:t>1</a:t>
            </a:r>
            <a:r>
              <a:rPr lang="zh-CN" altLang="en-US" sz="2000" b="1">
                <a:latin typeface="Times New Roman" pitchFamily="18" charset="0"/>
                <a:ea typeface="楷体" pitchFamily="49" charset="-122"/>
                <a:cs typeface="Times New Roman" pitchFamily="18" charset="0"/>
              </a:rPr>
              <a:t>法：</a:t>
            </a:r>
            <a:r>
              <a:rPr lang="zh-CN" altLang="en-US" sz="2000" b="1" smtClean="0">
                <a:latin typeface="Times New Roman" pitchFamily="18" charset="0"/>
                <a:ea typeface="楷体" pitchFamily="49" charset="-122"/>
                <a:cs typeface="Times New Roman" pitchFamily="18" charset="0"/>
              </a:rPr>
              <a:t>尾数的末位</a:t>
            </a:r>
            <a:r>
              <a:rPr lang="zh-CN" altLang="en-US" sz="2000" b="1">
                <a:latin typeface="Times New Roman" pitchFamily="18" charset="0"/>
                <a:ea typeface="楷体" pitchFamily="49" charset="-122"/>
                <a:cs typeface="Times New Roman" pitchFamily="18" charset="0"/>
              </a:rPr>
              <a:t>恒置</a:t>
            </a:r>
            <a:r>
              <a:rPr lang="en-US" altLang="zh-CN" sz="2000" b="1">
                <a:latin typeface="Times New Roman" pitchFamily="18" charset="0"/>
                <a:ea typeface="楷体" pitchFamily="49" charset="-122"/>
                <a:cs typeface="Times New Roman" pitchFamily="18" charset="0"/>
              </a:rPr>
              <a:t>1</a:t>
            </a:r>
            <a:endParaRPr lang="zh-CN" altLang="en-US" sz="2000" b="1">
              <a:latin typeface="Times New Roman" pitchFamily="18" charset="0"/>
              <a:ea typeface="楷体" pitchFamily="49" charset="-122"/>
              <a:cs typeface="Times New Roman" pitchFamily="18" charset="0"/>
            </a:endParaRPr>
          </a:p>
          <a:p>
            <a:pPr eaLnBrk="1" hangingPunct="1">
              <a:lnSpc>
                <a:spcPct val="125000"/>
              </a:lnSpc>
              <a:spcBef>
                <a:spcPts val="600"/>
              </a:spcBef>
            </a:pPr>
            <a:r>
              <a:rPr lang="zh-CN" altLang="en-US" sz="2000" b="1">
                <a:latin typeface="Times New Roman" pitchFamily="18" charset="0"/>
                <a:ea typeface="楷体" pitchFamily="49" charset="-122"/>
                <a:cs typeface="Times New Roman" pitchFamily="18" charset="0"/>
              </a:rPr>
              <a:t>溢出</a:t>
            </a:r>
            <a:r>
              <a:rPr lang="zh-CN" altLang="en-US" sz="2000" b="1" smtClean="0">
                <a:latin typeface="Times New Roman" pitchFamily="18" charset="0"/>
                <a:ea typeface="楷体" pitchFamily="49" charset="-122"/>
                <a:cs typeface="Times New Roman" pitchFamily="18" charset="0"/>
              </a:rPr>
              <a:t>判断</a:t>
            </a:r>
          </a:p>
          <a:p>
            <a:pPr lvl="1" eaLnBrk="1" hangingPunct="1">
              <a:lnSpc>
                <a:spcPct val="125000"/>
              </a:lnSpc>
              <a:spcBef>
                <a:spcPts val="600"/>
              </a:spcBef>
            </a:pPr>
            <a:r>
              <a:rPr lang="zh-CN" altLang="en-US" sz="2000" b="1" smtClean="0">
                <a:latin typeface="Times New Roman" pitchFamily="18" charset="0"/>
                <a:ea typeface="楷体" pitchFamily="49" charset="-122"/>
                <a:cs typeface="Times New Roman" pitchFamily="18" charset="0"/>
              </a:rPr>
              <a:t>阶码溢出：上溢按中断溢出处理，下溢按机器零处理</a:t>
            </a:r>
            <a:endParaRPr lang="en-US" altLang="zh-CN" sz="2000" b="1" smtClean="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zh-CN" altLang="en-US" sz="2000" b="1" smtClean="0">
                <a:latin typeface="Times New Roman" pitchFamily="18" charset="0"/>
                <a:ea typeface="楷体" pitchFamily="49" charset="-122"/>
                <a:cs typeface="Times New Roman" pitchFamily="18" charset="0"/>
              </a:rPr>
              <a:t>尾数</a:t>
            </a:r>
            <a:r>
              <a:rPr lang="zh-CN" altLang="en-US" sz="2000" b="1">
                <a:latin typeface="Times New Roman" pitchFamily="18" charset="0"/>
                <a:ea typeface="楷体" pitchFamily="49" charset="-122"/>
                <a:cs typeface="Times New Roman" pitchFamily="18" charset="0"/>
              </a:rPr>
              <a:t>溢出</a:t>
            </a:r>
            <a:r>
              <a:rPr lang="zh-CN" altLang="en-US" sz="2000" b="1" smtClean="0">
                <a:latin typeface="Times New Roman" pitchFamily="18" charset="0"/>
                <a:ea typeface="楷体" pitchFamily="49" charset="-122"/>
                <a:cs typeface="Times New Roman" pitchFamily="18" charset="0"/>
              </a:rPr>
              <a:t>：</a:t>
            </a:r>
            <a:r>
              <a:rPr lang="zh-CN" altLang="en-US" sz="2000" b="1">
                <a:latin typeface="Times New Roman" pitchFamily="18" charset="0"/>
                <a:ea typeface="楷体" pitchFamily="49" charset="-122"/>
                <a:cs typeface="Times New Roman" pitchFamily="18" charset="0"/>
              </a:rPr>
              <a:t>需要</a:t>
            </a:r>
            <a:r>
              <a:rPr lang="zh-CN" altLang="en-US" sz="2000" b="1" smtClean="0">
                <a:latin typeface="Times New Roman" pitchFamily="18" charset="0"/>
                <a:ea typeface="楷体" pitchFamily="49" charset="-122"/>
                <a:cs typeface="Times New Roman" pitchFamily="18" charset="0"/>
              </a:rPr>
              <a:t>右</a:t>
            </a:r>
            <a:r>
              <a:rPr lang="zh-CN" altLang="en-US" sz="2000" b="1">
                <a:latin typeface="Times New Roman" pitchFamily="18" charset="0"/>
                <a:ea typeface="楷体" pitchFamily="49" charset="-122"/>
                <a:cs typeface="Times New Roman" pitchFamily="18" charset="0"/>
              </a:rPr>
              <a:t>归，最低位移出，要进行舍入处理 </a:t>
            </a:r>
          </a:p>
          <a:p>
            <a:pPr lvl="1" eaLnBrk="1" hangingPunct="1">
              <a:lnSpc>
                <a:spcPct val="125000"/>
              </a:lnSpc>
              <a:defRPr/>
            </a:pPr>
            <a:endParaRPr lang="zh-CN" altLang="en-US" sz="2000" b="1" dirty="0">
              <a:latin typeface="Times New Roman" pitchFamily="18" charset="0"/>
              <a:ea typeface="楷体" pitchFamily="49" charset="-122"/>
              <a:cs typeface="Times New Roman" pitchFamily="18" charset="0"/>
            </a:endParaRPr>
          </a:p>
          <a:p>
            <a:pPr lvl="1" eaLnBrk="1" hangingPunct="1">
              <a:lnSpc>
                <a:spcPct val="125000"/>
              </a:lnSpc>
              <a:defRPr/>
            </a:pPr>
            <a:endParaRPr lang="zh-CN" altLang="en-US" sz="2000" b="1" dirty="0">
              <a:latin typeface="楷体" pitchFamily="49" charset="-122"/>
              <a:ea typeface="楷体" pitchFamily="49" charset="-122"/>
            </a:endParaRPr>
          </a:p>
          <a:p>
            <a:pPr lvl="1" eaLnBrk="1" hangingPunct="1">
              <a:lnSpc>
                <a:spcPct val="125000"/>
              </a:lnSpc>
              <a:defRPr/>
            </a:pPr>
            <a:endParaRPr lang="zh-CN" altLang="en-US" sz="2000" b="1" dirty="0">
              <a:latin typeface="楷体" pitchFamily="49" charset="-122"/>
              <a:ea typeface="楷体" pitchFamily="49" charset="-122"/>
            </a:endParaRPr>
          </a:p>
          <a:p>
            <a:pPr eaLnBrk="1" hangingPunct="1">
              <a:lnSpc>
                <a:spcPct val="120000"/>
              </a:lnSpc>
              <a:defRPr/>
            </a:pPr>
            <a:endParaRPr lang="zh-CN" altLang="en-US" sz="2400" b="1" dirty="0">
              <a:latin typeface="楷体" pitchFamily="49" charset="-122"/>
              <a:ea typeface="楷体" pitchFamily="49" charset="-122"/>
            </a:endParaRPr>
          </a:p>
          <a:p>
            <a:pPr eaLnBrk="1" hangingPunct="1">
              <a:lnSpc>
                <a:spcPct val="120000"/>
              </a:lnSpc>
              <a:defRPr/>
            </a:pPr>
            <a:endParaRPr lang="en-US" altLang="zh-CN" sz="2400" b="1" dirty="0">
              <a:latin typeface="楷体" pitchFamily="49" charset="-122"/>
              <a:ea typeface="楷体" pitchFamily="49" charset="-122"/>
            </a:endParaRPr>
          </a:p>
          <a:p>
            <a:pPr lvl="1" eaLnBrk="1" hangingPunct="1">
              <a:lnSpc>
                <a:spcPct val="120000"/>
              </a:lnSpc>
              <a:defRPr/>
            </a:pPr>
            <a:endParaRPr lang="zh-CN" altLang="en-US" sz="2400" b="1" dirty="0">
              <a:latin typeface="楷体" pitchFamily="49" charset="-122"/>
              <a:ea typeface="楷体" pitchFamily="49" charset="-122"/>
              <a:cs typeface="+mn-cs"/>
            </a:endParaRPr>
          </a:p>
        </p:txBody>
      </p:sp>
    </p:spTree>
    <p:extLst>
      <p:ext uri="{BB962C8B-B14F-4D97-AF65-F5344CB8AC3E}">
        <p14:creationId xmlns:p14="http://schemas.microsoft.com/office/powerpoint/2010/main" val="9175530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CD1E80C1-8696-4827-9F1B-B01975D121E4}" type="slidenum">
              <a:rPr lang="en-US" altLang="zh-CN" sz="1200" smtClean="0">
                <a:latin typeface="楷体_GB2312" pitchFamily="49" charset="-122"/>
                <a:ea typeface="楷体_GB2312" pitchFamily="49" charset="-122"/>
              </a:rPr>
              <a:pPr eaLnBrk="1" hangingPunct="1">
                <a:spcBef>
                  <a:spcPct val="0"/>
                </a:spcBef>
                <a:buClrTx/>
                <a:buFontTx/>
                <a:buNone/>
              </a:pPr>
              <a:t>4</a:t>
            </a:fld>
            <a:endParaRPr lang="en-US" altLang="zh-CN" sz="1200" smtClean="0">
              <a:latin typeface="楷体_GB2312" pitchFamily="49" charset="-122"/>
              <a:ea typeface="楷体_GB2312" pitchFamily="49" charset="-122"/>
            </a:endParaRPr>
          </a:p>
        </p:txBody>
      </p:sp>
      <p:sp>
        <p:nvSpPr>
          <p:cNvPr id="6147" name="Rectangle 2"/>
          <p:cNvSpPr>
            <a:spLocks noGrp="1" noChangeArrowheads="1"/>
          </p:cNvSpPr>
          <p:nvPr>
            <p:ph type="title"/>
          </p:nvPr>
        </p:nvSpPr>
        <p:spPr/>
        <p:txBody>
          <a:bodyPr/>
          <a:lstStyle/>
          <a:p>
            <a:pPr eaLnBrk="1" hangingPunct="1"/>
            <a:r>
              <a:rPr lang="zh-CN" altLang="en-US" sz="3200" smtClean="0"/>
              <a:t>第一章 概论</a:t>
            </a:r>
          </a:p>
        </p:txBody>
      </p:sp>
      <p:sp>
        <p:nvSpPr>
          <p:cNvPr id="6148" name="Rectangle 3"/>
          <p:cNvSpPr>
            <a:spLocks noGrp="1" noChangeArrowheads="1"/>
          </p:cNvSpPr>
          <p:nvPr>
            <p:ph type="body" idx="1"/>
          </p:nvPr>
        </p:nvSpPr>
        <p:spPr/>
        <p:txBody>
          <a:bodyPr/>
          <a:lstStyle/>
          <a:p>
            <a:pPr eaLnBrk="1" hangingPunct="1">
              <a:lnSpc>
                <a:spcPct val="125000"/>
              </a:lnSpc>
              <a:spcBef>
                <a:spcPts val="600"/>
              </a:spcBef>
            </a:pPr>
            <a:r>
              <a:rPr lang="zh-CN" altLang="en-US" sz="2000" b="1" dirty="0" smtClean="0">
                <a:latin typeface="楷体" pitchFamily="49" charset="-122"/>
                <a:ea typeface="楷体" pitchFamily="49" charset="-122"/>
              </a:rPr>
              <a:t>控制器：</a:t>
            </a:r>
            <a:endParaRPr lang="en-US" altLang="zh-CN" sz="2000" b="1" dirty="0" smtClean="0">
              <a:latin typeface="楷体" pitchFamily="49" charset="-122"/>
              <a:ea typeface="楷体" pitchFamily="49" charset="-122"/>
            </a:endParaRPr>
          </a:p>
          <a:p>
            <a:pPr lvl="1" eaLnBrk="1" hangingPunct="1">
              <a:lnSpc>
                <a:spcPct val="125000"/>
              </a:lnSpc>
              <a:spcBef>
                <a:spcPts val="600"/>
              </a:spcBef>
            </a:pPr>
            <a:r>
              <a:rPr lang="zh-CN" altLang="en-US" sz="2000" b="1" dirty="0" smtClean="0">
                <a:latin typeface="楷体" pitchFamily="49" charset="-122"/>
                <a:ea typeface="楷体" pitchFamily="49" charset="-122"/>
              </a:rPr>
              <a:t>对当前指令进行译码分析其所需要完成的操作，产生并发送各部件所需要的控制信号，从而使整个计算机自动、协调地工作</a:t>
            </a:r>
          </a:p>
          <a:p>
            <a:pPr eaLnBrk="1" hangingPunct="1">
              <a:lnSpc>
                <a:spcPct val="125000"/>
              </a:lnSpc>
              <a:spcBef>
                <a:spcPts val="600"/>
              </a:spcBef>
            </a:pPr>
            <a:r>
              <a:rPr lang="zh-CN" altLang="en-US" sz="2000" b="1" dirty="0" smtClean="0">
                <a:latin typeface="楷体" pitchFamily="49" charset="-122"/>
                <a:ea typeface="楷体" pitchFamily="49" charset="-122"/>
              </a:rPr>
              <a:t>运算器：</a:t>
            </a:r>
            <a:endParaRPr lang="en-US" altLang="zh-CN" sz="2000" b="1" dirty="0" smtClean="0">
              <a:latin typeface="楷体" pitchFamily="49" charset="-122"/>
              <a:ea typeface="楷体" pitchFamily="49" charset="-122"/>
            </a:endParaRPr>
          </a:p>
          <a:p>
            <a:pPr lvl="1" eaLnBrk="1" hangingPunct="1">
              <a:lnSpc>
                <a:spcPct val="125000"/>
              </a:lnSpc>
              <a:spcBef>
                <a:spcPts val="600"/>
              </a:spcBef>
            </a:pPr>
            <a:r>
              <a:rPr lang="zh-CN" altLang="en-US" sz="2000" b="1" dirty="0" smtClean="0">
                <a:latin typeface="楷体" pitchFamily="49" charset="-122"/>
                <a:ea typeface="楷体" pitchFamily="49" charset="-122"/>
              </a:rPr>
              <a:t>用来完成算术和逻辑运算，并将运算的中间结果暂存在运算器内</a:t>
            </a:r>
            <a:endParaRPr lang="en-US" altLang="zh-CN" sz="2000" b="1" dirty="0" smtClean="0">
              <a:latin typeface="楷体" pitchFamily="49" charset="-122"/>
              <a:ea typeface="楷体" pitchFamily="49" charset="-122"/>
            </a:endParaRPr>
          </a:p>
          <a:p>
            <a:pPr eaLnBrk="1" hangingPunct="1">
              <a:lnSpc>
                <a:spcPct val="125000"/>
              </a:lnSpc>
              <a:spcBef>
                <a:spcPts val="600"/>
              </a:spcBef>
            </a:pPr>
            <a:r>
              <a:rPr lang="zh-CN" altLang="en-US" sz="2000" b="1" dirty="0" smtClean="0">
                <a:latin typeface="楷体" pitchFamily="49" charset="-122"/>
                <a:ea typeface="楷体" pitchFamily="49" charset="-122"/>
              </a:rPr>
              <a:t>存储器：</a:t>
            </a:r>
            <a:endParaRPr lang="en-US" altLang="zh-CN" sz="2000" b="1" dirty="0" smtClean="0">
              <a:latin typeface="楷体" pitchFamily="49" charset="-122"/>
              <a:ea typeface="楷体" pitchFamily="49" charset="-122"/>
            </a:endParaRPr>
          </a:p>
          <a:p>
            <a:pPr lvl="1" eaLnBrk="1" hangingPunct="1">
              <a:lnSpc>
                <a:spcPct val="125000"/>
              </a:lnSpc>
              <a:spcBef>
                <a:spcPts val="600"/>
              </a:spcBef>
            </a:pPr>
            <a:r>
              <a:rPr lang="zh-CN" altLang="en-US" sz="2000" b="1" dirty="0" smtClean="0">
                <a:latin typeface="楷体" pitchFamily="49" charset="-122"/>
                <a:ea typeface="楷体" pitchFamily="49" charset="-122"/>
              </a:rPr>
              <a:t>存放指令和数据</a:t>
            </a:r>
            <a:endParaRPr lang="en-US" altLang="zh-CN" sz="2000" b="1" dirty="0" smtClean="0">
              <a:latin typeface="楷体" pitchFamily="49" charset="-122"/>
              <a:ea typeface="楷体" pitchFamily="49" charset="-122"/>
            </a:endParaRPr>
          </a:p>
          <a:p>
            <a:pPr eaLnBrk="1" hangingPunct="1">
              <a:lnSpc>
                <a:spcPct val="125000"/>
              </a:lnSpc>
              <a:spcBef>
                <a:spcPts val="600"/>
              </a:spcBef>
            </a:pPr>
            <a:r>
              <a:rPr lang="zh-CN" altLang="en-US" sz="2000" b="1" dirty="0" smtClean="0">
                <a:latin typeface="楷体" pitchFamily="49" charset="-122"/>
                <a:ea typeface="楷体" pitchFamily="49" charset="-122"/>
              </a:rPr>
              <a:t>输入设备：</a:t>
            </a:r>
            <a:endParaRPr lang="en-US" altLang="zh-CN" sz="2000" b="1" dirty="0" smtClean="0">
              <a:latin typeface="楷体" pitchFamily="49" charset="-122"/>
              <a:ea typeface="楷体" pitchFamily="49" charset="-122"/>
            </a:endParaRPr>
          </a:p>
          <a:p>
            <a:pPr lvl="1" eaLnBrk="1" hangingPunct="1">
              <a:lnSpc>
                <a:spcPct val="125000"/>
              </a:lnSpc>
              <a:spcBef>
                <a:spcPts val="600"/>
              </a:spcBef>
            </a:pPr>
            <a:r>
              <a:rPr lang="zh-CN" altLang="en-US" sz="2000" b="1" dirty="0" smtClean="0">
                <a:latin typeface="楷体" pitchFamily="49" charset="-122"/>
                <a:ea typeface="楷体" pitchFamily="49" charset="-122"/>
              </a:rPr>
              <a:t>将外界信息转换为计算机能识别的二进制代码</a:t>
            </a:r>
            <a:endParaRPr lang="en-US" altLang="zh-CN" sz="2000" b="1" dirty="0" smtClean="0">
              <a:latin typeface="楷体" pitchFamily="49" charset="-122"/>
              <a:ea typeface="楷体" pitchFamily="49" charset="-122"/>
            </a:endParaRPr>
          </a:p>
          <a:p>
            <a:pPr eaLnBrk="1" hangingPunct="1">
              <a:lnSpc>
                <a:spcPct val="125000"/>
              </a:lnSpc>
              <a:spcBef>
                <a:spcPts val="600"/>
              </a:spcBef>
            </a:pPr>
            <a:r>
              <a:rPr lang="zh-CN" altLang="en-US" sz="2000" b="1" dirty="0" smtClean="0">
                <a:latin typeface="楷体" pitchFamily="49" charset="-122"/>
                <a:ea typeface="楷体" pitchFamily="49" charset="-122"/>
              </a:rPr>
              <a:t>输出设备：</a:t>
            </a:r>
            <a:endParaRPr lang="en-US" altLang="zh-CN" sz="2000" b="1" dirty="0" smtClean="0">
              <a:latin typeface="楷体" pitchFamily="49" charset="-122"/>
              <a:ea typeface="楷体" pitchFamily="49" charset="-122"/>
            </a:endParaRPr>
          </a:p>
          <a:p>
            <a:pPr lvl="1" eaLnBrk="1" hangingPunct="1">
              <a:lnSpc>
                <a:spcPct val="125000"/>
              </a:lnSpc>
              <a:spcBef>
                <a:spcPts val="600"/>
              </a:spcBef>
            </a:pPr>
            <a:r>
              <a:rPr lang="zh-CN" altLang="en-US" sz="2000" b="1" dirty="0" smtClean="0">
                <a:latin typeface="楷体" pitchFamily="49" charset="-122"/>
                <a:ea typeface="楷体" pitchFamily="49" charset="-122"/>
              </a:rPr>
              <a:t>将计算机处理结果转换成人们或其他设备所能接收</a:t>
            </a:r>
            <a:r>
              <a:rPr lang="zh-CN" altLang="en-US" sz="2000" b="1" smtClean="0">
                <a:latin typeface="楷体" pitchFamily="49" charset="-122"/>
                <a:ea typeface="楷体" pitchFamily="49" charset="-122"/>
              </a:rPr>
              <a:t>的形式</a:t>
            </a:r>
            <a:endParaRPr lang="en-US" altLang="zh-CN" sz="2400" b="1" dirty="0" smtClean="0">
              <a:latin typeface="楷体" pitchFamily="49" charset="-122"/>
              <a:ea typeface="楷体" pitchFamily="49" charset="-122"/>
            </a:endParaRPr>
          </a:p>
          <a:p>
            <a:pPr eaLnBrk="1" hangingPunct="1">
              <a:lnSpc>
                <a:spcPct val="120000"/>
              </a:lnSpc>
            </a:pPr>
            <a:endParaRPr lang="en-US" altLang="zh-CN" sz="2400" b="1" dirty="0" smtClean="0">
              <a:latin typeface="楷体" pitchFamily="49" charset="-122"/>
              <a:ea typeface="楷体" pitchFamily="49" charset="-122"/>
            </a:endParaRPr>
          </a:p>
          <a:p>
            <a:pPr eaLnBrk="1" hangingPunct="1">
              <a:lnSpc>
                <a:spcPct val="120000"/>
              </a:lnSpc>
            </a:pPr>
            <a:endParaRPr lang="zh-CN" altLang="en-US" sz="2400" b="1" dirty="0" smtClean="0">
              <a:latin typeface="楷体" pitchFamily="49" charset="-122"/>
              <a:ea typeface="楷体" pitchFamily="49" charset="-122"/>
            </a:endParaRPr>
          </a:p>
          <a:p>
            <a:pPr eaLnBrk="1" hangingPunct="1">
              <a:lnSpc>
                <a:spcPct val="120000"/>
              </a:lnSpc>
            </a:pPr>
            <a:endParaRPr lang="zh-CN" altLang="en-US" sz="2400" b="1" dirty="0" smtClean="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671E51AA-CD9D-4FD2-B941-DA7A4AB1C699}" type="slidenum">
              <a:rPr lang="en-US" altLang="zh-CN" sz="1200" smtClean="0">
                <a:latin typeface="楷体_GB2312" pitchFamily="49" charset="-122"/>
                <a:ea typeface="楷体_GB2312" pitchFamily="49" charset="-122"/>
              </a:rPr>
              <a:pPr eaLnBrk="1" hangingPunct="1">
                <a:spcBef>
                  <a:spcPct val="0"/>
                </a:spcBef>
                <a:buClrTx/>
                <a:buFontTx/>
                <a:buNone/>
              </a:pPr>
              <a:t>40</a:t>
            </a:fld>
            <a:endParaRPr lang="en-US" altLang="zh-CN" sz="1200" smtClean="0">
              <a:latin typeface="楷体_GB2312" pitchFamily="49" charset="-122"/>
              <a:ea typeface="楷体_GB2312" pitchFamily="49" charset="-122"/>
            </a:endParaRPr>
          </a:p>
        </p:txBody>
      </p:sp>
      <p:sp>
        <p:nvSpPr>
          <p:cNvPr id="41987" name="Rectangle 2"/>
          <p:cNvSpPr>
            <a:spLocks noGrp="1" noChangeArrowheads="1"/>
          </p:cNvSpPr>
          <p:nvPr>
            <p:ph type="title"/>
          </p:nvPr>
        </p:nvSpPr>
        <p:spPr/>
        <p:txBody>
          <a:bodyPr/>
          <a:lstStyle/>
          <a:p>
            <a:pPr eaLnBrk="1" hangingPunct="1"/>
            <a:r>
              <a:rPr lang="zh-CN" altLang="en-US" sz="3200" smtClean="0"/>
              <a:t>第七章 指令系统</a:t>
            </a:r>
          </a:p>
        </p:txBody>
      </p:sp>
      <p:sp>
        <p:nvSpPr>
          <p:cNvPr id="41988" name="Rectangle 3"/>
          <p:cNvSpPr>
            <a:spLocks noGrp="1" noChangeArrowheads="1"/>
          </p:cNvSpPr>
          <p:nvPr>
            <p:ph type="body" idx="1"/>
          </p:nvPr>
        </p:nvSpPr>
        <p:spPr/>
        <p:txBody>
          <a:bodyPr/>
          <a:lstStyle/>
          <a:p>
            <a:pPr eaLnBrk="1" hangingPunct="1">
              <a:lnSpc>
                <a:spcPct val="120000"/>
              </a:lnSpc>
            </a:pPr>
            <a:r>
              <a:rPr lang="zh-CN" altLang="en-US" sz="2000" b="1" dirty="0" smtClean="0">
                <a:latin typeface="楷体" pitchFamily="49" charset="-122"/>
                <a:ea typeface="楷体" pitchFamily="49" charset="-122"/>
              </a:rPr>
              <a:t>寻址方式：确定本条指令的操作数地址，以及下一条将要执行的指令地址的方法。寻址方式与硬件结构紧密相关，而且直接影响指令格式和指令功能</a:t>
            </a:r>
          </a:p>
          <a:p>
            <a:pPr eaLnBrk="1" hangingPunct="1">
              <a:lnSpc>
                <a:spcPct val="120000"/>
              </a:lnSpc>
            </a:pPr>
            <a:r>
              <a:rPr lang="zh-CN" altLang="en-US" sz="2000" b="1" dirty="0" smtClean="0">
                <a:latin typeface="楷体" pitchFamily="49" charset="-122"/>
                <a:ea typeface="楷体" pitchFamily="49" charset="-122"/>
              </a:rPr>
              <a:t>间接寻址：倘若指令字中的形式地址不直接给出操作数的地址，而是指出操作数有效地址所在的存储单元的地址，也就是说有效地址是由形式地址间接提供，即为间接寻址</a:t>
            </a:r>
          </a:p>
          <a:p>
            <a:pPr eaLnBrk="1" hangingPunct="1">
              <a:lnSpc>
                <a:spcPct val="120000"/>
              </a:lnSpc>
            </a:pPr>
            <a:r>
              <a:rPr lang="zh-CN" altLang="en-US" sz="2000" b="1" dirty="0" smtClean="0">
                <a:latin typeface="楷体" pitchFamily="49" charset="-122"/>
                <a:ea typeface="楷体" pitchFamily="49" charset="-122"/>
              </a:rPr>
              <a:t>基址寻址：操作数有效地址等于形式地址加上基址寄存器的内容；基址寄存器的内容由操作系统给定，且在程序的执行过程中不可变，支持多道程序技术的应用</a:t>
            </a:r>
          </a:p>
          <a:p>
            <a:pPr eaLnBrk="1" hangingPunct="1">
              <a:lnSpc>
                <a:spcPct val="120000"/>
              </a:lnSpc>
            </a:pPr>
            <a:r>
              <a:rPr lang="zh-CN" altLang="en-US" sz="2000" b="1" dirty="0" smtClean="0">
                <a:latin typeface="楷体" pitchFamily="49" charset="-122"/>
                <a:ea typeface="楷体" pitchFamily="49" charset="-122"/>
              </a:rPr>
              <a:t>变址寻址：操作数有效地址等于形式地址加上变址寄存器的内容，变址寄存器的内容由用户给定且在程序的执行过程中可变，常常用于处理数组程序</a:t>
            </a:r>
            <a:endParaRPr lang="zh-CN" altLang="en-US" sz="1800" b="1" dirty="0" smtClean="0">
              <a:latin typeface="楷体" pitchFamily="49" charset="-122"/>
              <a:ea typeface="楷体" pitchFamily="49" charset="-122"/>
            </a:endParaRPr>
          </a:p>
        </p:txBody>
      </p:sp>
    </p:spTree>
    <p:extLst>
      <p:ext uri="{BB962C8B-B14F-4D97-AF65-F5344CB8AC3E}">
        <p14:creationId xmlns:p14="http://schemas.microsoft.com/office/powerpoint/2010/main" val="16660795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671E51AA-CD9D-4FD2-B941-DA7A4AB1C699}" type="slidenum">
              <a:rPr lang="en-US" altLang="zh-CN" sz="1200" smtClean="0">
                <a:latin typeface="楷体_GB2312" pitchFamily="49" charset="-122"/>
                <a:ea typeface="楷体_GB2312" pitchFamily="49" charset="-122"/>
              </a:rPr>
              <a:pPr eaLnBrk="1" hangingPunct="1">
                <a:spcBef>
                  <a:spcPct val="0"/>
                </a:spcBef>
                <a:buClrTx/>
                <a:buFontTx/>
                <a:buNone/>
              </a:pPr>
              <a:t>41</a:t>
            </a:fld>
            <a:endParaRPr lang="en-US" altLang="zh-CN" sz="1200" smtClean="0">
              <a:latin typeface="楷体_GB2312" pitchFamily="49" charset="-122"/>
              <a:ea typeface="楷体_GB2312" pitchFamily="49" charset="-122"/>
            </a:endParaRPr>
          </a:p>
        </p:txBody>
      </p:sp>
      <p:sp>
        <p:nvSpPr>
          <p:cNvPr id="41987" name="Rectangle 2"/>
          <p:cNvSpPr>
            <a:spLocks noGrp="1" noChangeArrowheads="1"/>
          </p:cNvSpPr>
          <p:nvPr>
            <p:ph type="title"/>
          </p:nvPr>
        </p:nvSpPr>
        <p:spPr/>
        <p:txBody>
          <a:bodyPr/>
          <a:lstStyle/>
          <a:p>
            <a:pPr eaLnBrk="1" hangingPunct="1"/>
            <a:r>
              <a:rPr lang="zh-CN" altLang="en-US" sz="3200" dirty="0" smtClean="0"/>
              <a:t>第七章 指令系统</a:t>
            </a:r>
          </a:p>
        </p:txBody>
      </p:sp>
      <p:sp>
        <p:nvSpPr>
          <p:cNvPr id="41988" name="Rectangle 3"/>
          <p:cNvSpPr>
            <a:spLocks noGrp="1" noChangeArrowheads="1"/>
          </p:cNvSpPr>
          <p:nvPr>
            <p:ph type="body" idx="1"/>
          </p:nvPr>
        </p:nvSpPr>
        <p:spPr/>
        <p:txBody>
          <a:bodyPr/>
          <a:lstStyle/>
          <a:p>
            <a:pPr eaLnBrk="1" hangingPunct="1">
              <a:lnSpc>
                <a:spcPct val="120000"/>
              </a:lnSpc>
            </a:pPr>
            <a:r>
              <a:rPr lang="zh-CN" altLang="en-US" sz="2000" b="1" dirty="0" smtClean="0">
                <a:latin typeface="Times New Roman" panose="02020603050405020304" pitchFamily="18" charset="0"/>
                <a:ea typeface="楷体" pitchFamily="49" charset="-122"/>
                <a:cs typeface="Times New Roman" panose="02020603050405020304" pitchFamily="18" charset="0"/>
              </a:rPr>
              <a:t>基址</a:t>
            </a:r>
            <a:r>
              <a:rPr lang="zh-CN" altLang="en-US" sz="2000" b="1" dirty="0">
                <a:latin typeface="Times New Roman" panose="02020603050405020304" pitchFamily="18" charset="0"/>
                <a:ea typeface="楷体" pitchFamily="49" charset="-122"/>
                <a:cs typeface="Times New Roman" panose="02020603050405020304" pitchFamily="18" charset="0"/>
              </a:rPr>
              <a:t>寻址和变址寻址的</a:t>
            </a:r>
            <a:r>
              <a:rPr lang="zh-CN" altLang="en-US" sz="2000" b="1" dirty="0" smtClean="0">
                <a:latin typeface="Times New Roman" panose="02020603050405020304" pitchFamily="18" charset="0"/>
                <a:ea typeface="楷体" pitchFamily="49" charset="-122"/>
                <a:cs typeface="Times New Roman" panose="02020603050405020304" pitchFamily="18" charset="0"/>
              </a:rPr>
              <a:t>特点：</a:t>
            </a:r>
            <a:endParaRPr lang="zh-CN" altLang="en-US" sz="2000" b="1" dirty="0">
              <a:latin typeface="Times New Roman" panose="02020603050405020304" pitchFamily="18" charset="0"/>
              <a:ea typeface="楷体" pitchFamily="49" charset="-122"/>
              <a:cs typeface="Times New Roman" panose="02020603050405020304" pitchFamily="18" charset="0"/>
            </a:endParaRPr>
          </a:p>
          <a:p>
            <a:pPr lvl="1" eaLnBrk="1" hangingPunct="1">
              <a:lnSpc>
                <a:spcPct val="120000"/>
              </a:lnSpc>
            </a:pPr>
            <a:r>
              <a:rPr lang="zh-CN" altLang="en-US" sz="2000" b="1" dirty="0" smtClean="0">
                <a:latin typeface="Times New Roman" panose="02020603050405020304" pitchFamily="18" charset="0"/>
                <a:ea typeface="楷体" pitchFamily="49" charset="-122"/>
                <a:cs typeface="Times New Roman" panose="02020603050405020304" pitchFamily="18" charset="0"/>
              </a:rPr>
              <a:t>两种</a:t>
            </a:r>
            <a:r>
              <a:rPr lang="zh-CN" altLang="en-US" sz="2000" b="1" dirty="0">
                <a:latin typeface="Times New Roman" panose="02020603050405020304" pitchFamily="18" charset="0"/>
                <a:ea typeface="楷体" pitchFamily="49" charset="-122"/>
                <a:cs typeface="Times New Roman" panose="02020603050405020304" pitchFamily="18" charset="0"/>
              </a:rPr>
              <a:t>寻址方式都可以扩大指令寻址范围，计算操作数有效地址的方法类似，都等于形式地址</a:t>
            </a:r>
            <a:r>
              <a:rPr lang="en-US" altLang="zh-CN" sz="2000" b="1" dirty="0">
                <a:latin typeface="Times New Roman" panose="02020603050405020304" pitchFamily="18" charset="0"/>
                <a:ea typeface="楷体" pitchFamily="49" charset="-122"/>
                <a:cs typeface="Times New Roman" panose="02020603050405020304" pitchFamily="18" charset="0"/>
              </a:rPr>
              <a:t>A</a:t>
            </a:r>
            <a:r>
              <a:rPr lang="zh-CN" altLang="en-US" sz="2000" b="1" dirty="0">
                <a:latin typeface="Times New Roman" panose="02020603050405020304" pitchFamily="18" charset="0"/>
                <a:ea typeface="楷体" pitchFamily="49" charset="-122"/>
                <a:cs typeface="Times New Roman" panose="02020603050405020304" pitchFamily="18" charset="0"/>
              </a:rPr>
              <a:t>加上寄存器的</a:t>
            </a:r>
            <a:r>
              <a:rPr lang="zh-CN" altLang="en-US" sz="2000" b="1" dirty="0" smtClean="0">
                <a:latin typeface="Times New Roman" panose="02020603050405020304" pitchFamily="18" charset="0"/>
                <a:ea typeface="楷体" pitchFamily="49" charset="-122"/>
                <a:cs typeface="Times New Roman" panose="02020603050405020304" pitchFamily="18" charset="0"/>
              </a:rPr>
              <a:t>内容</a:t>
            </a:r>
            <a:endParaRPr lang="en-US" altLang="zh-CN" sz="2000" b="1" dirty="0" smtClean="0">
              <a:latin typeface="Times New Roman" panose="02020603050405020304" pitchFamily="18" charset="0"/>
              <a:ea typeface="楷体" pitchFamily="49" charset="-122"/>
              <a:cs typeface="Times New Roman" panose="02020603050405020304" pitchFamily="18" charset="0"/>
            </a:endParaRPr>
          </a:p>
          <a:p>
            <a:pPr lvl="1" eaLnBrk="1" hangingPunct="1">
              <a:lnSpc>
                <a:spcPct val="120000"/>
              </a:lnSpc>
            </a:pPr>
            <a:r>
              <a:rPr lang="zh-CN" altLang="en-US" sz="2000" b="1" dirty="0" smtClean="0">
                <a:latin typeface="Times New Roman" panose="02020603050405020304" pitchFamily="18" charset="0"/>
                <a:ea typeface="楷体" pitchFamily="49" charset="-122"/>
                <a:cs typeface="Times New Roman" panose="02020603050405020304" pitchFamily="18" charset="0"/>
              </a:rPr>
              <a:t>基址</a:t>
            </a:r>
            <a:r>
              <a:rPr lang="zh-CN" altLang="en-US" sz="2000" b="1" dirty="0">
                <a:latin typeface="Times New Roman" panose="02020603050405020304" pitchFamily="18" charset="0"/>
                <a:ea typeface="楷体" pitchFamily="49" charset="-122"/>
                <a:cs typeface="Times New Roman" panose="02020603050405020304" pitchFamily="18" charset="0"/>
              </a:rPr>
              <a:t>寻址的基准地址由基址寄存器给出，通常由操作系统或管理程序设定，地址改变反映在形式地址</a:t>
            </a:r>
            <a:r>
              <a:rPr lang="en-US" altLang="zh-CN" sz="2000" b="1" dirty="0">
                <a:latin typeface="Times New Roman" panose="02020603050405020304" pitchFamily="18" charset="0"/>
                <a:ea typeface="楷体" pitchFamily="49" charset="-122"/>
                <a:cs typeface="Times New Roman" panose="02020603050405020304" pitchFamily="18" charset="0"/>
              </a:rPr>
              <a:t>A</a:t>
            </a:r>
            <a:r>
              <a:rPr lang="zh-CN" altLang="en-US" sz="2000" b="1" dirty="0">
                <a:latin typeface="Times New Roman" panose="02020603050405020304" pitchFamily="18" charset="0"/>
                <a:ea typeface="楷体" pitchFamily="49" charset="-122"/>
                <a:cs typeface="Times New Roman" panose="02020603050405020304" pitchFamily="18" charset="0"/>
              </a:rPr>
              <a:t>的取值</a:t>
            </a:r>
            <a:r>
              <a:rPr lang="zh-CN" altLang="en-US" sz="2000" b="1" dirty="0" smtClean="0">
                <a:latin typeface="Times New Roman" panose="02020603050405020304" pitchFamily="18" charset="0"/>
                <a:ea typeface="楷体" pitchFamily="49" charset="-122"/>
                <a:cs typeface="Times New Roman" panose="02020603050405020304" pitchFamily="18" charset="0"/>
              </a:rPr>
              <a:t>上</a:t>
            </a:r>
            <a:endParaRPr lang="en-US" altLang="zh-CN" sz="2000" b="1" dirty="0" smtClean="0">
              <a:latin typeface="Times New Roman" panose="02020603050405020304" pitchFamily="18" charset="0"/>
              <a:ea typeface="楷体" pitchFamily="49" charset="-122"/>
              <a:cs typeface="Times New Roman" panose="02020603050405020304" pitchFamily="18" charset="0"/>
            </a:endParaRPr>
          </a:p>
          <a:p>
            <a:pPr lvl="1" eaLnBrk="1" hangingPunct="1">
              <a:lnSpc>
                <a:spcPct val="120000"/>
              </a:lnSpc>
            </a:pPr>
            <a:r>
              <a:rPr lang="zh-CN" altLang="en-US" sz="2000" b="1" dirty="0" smtClean="0">
                <a:latin typeface="Times New Roman" panose="02020603050405020304" pitchFamily="18" charset="0"/>
                <a:ea typeface="楷体" pitchFamily="49" charset="-122"/>
                <a:cs typeface="Times New Roman" panose="02020603050405020304" pitchFamily="18" charset="0"/>
              </a:rPr>
              <a:t>而</a:t>
            </a:r>
            <a:r>
              <a:rPr lang="zh-CN" altLang="en-US" sz="2000" b="1" dirty="0">
                <a:latin typeface="Times New Roman" panose="02020603050405020304" pitchFamily="18" charset="0"/>
                <a:ea typeface="楷体" pitchFamily="49" charset="-122"/>
                <a:cs typeface="Times New Roman" panose="02020603050405020304" pitchFamily="18" charset="0"/>
              </a:rPr>
              <a:t>变址寻址的基准地址由形式地址</a:t>
            </a:r>
            <a:r>
              <a:rPr lang="en-US" altLang="zh-CN" sz="2000" b="1" dirty="0">
                <a:latin typeface="Times New Roman" panose="02020603050405020304" pitchFamily="18" charset="0"/>
                <a:ea typeface="楷体" pitchFamily="49" charset="-122"/>
                <a:cs typeface="Times New Roman" panose="02020603050405020304" pitchFamily="18" charset="0"/>
              </a:rPr>
              <a:t>A</a:t>
            </a:r>
            <a:r>
              <a:rPr lang="zh-CN" altLang="en-US" sz="2000" b="1" dirty="0">
                <a:latin typeface="Times New Roman" panose="02020603050405020304" pitchFamily="18" charset="0"/>
                <a:ea typeface="楷体" pitchFamily="49" charset="-122"/>
                <a:cs typeface="Times New Roman" panose="02020603050405020304" pitchFamily="18" charset="0"/>
              </a:rPr>
              <a:t>给出，地址改变反映在变址值的自动修改上，变址值由变址寄存器给出，其内容通常是由用户</a:t>
            </a:r>
            <a:r>
              <a:rPr lang="zh-CN" altLang="en-US" sz="2000" b="1" dirty="0" smtClean="0">
                <a:latin typeface="Times New Roman" panose="02020603050405020304" pitchFamily="18" charset="0"/>
                <a:ea typeface="楷体" pitchFamily="49" charset="-122"/>
                <a:cs typeface="Times New Roman" panose="02020603050405020304" pitchFamily="18" charset="0"/>
              </a:rPr>
              <a:t>设定</a:t>
            </a:r>
            <a:endParaRPr lang="en-US" altLang="zh-CN" sz="2000" b="1" dirty="0" smtClean="0">
              <a:latin typeface="Times New Roman" panose="02020603050405020304" pitchFamily="18" charset="0"/>
              <a:ea typeface="楷体" pitchFamily="49" charset="-122"/>
              <a:cs typeface="Times New Roman" panose="02020603050405020304" pitchFamily="18" charset="0"/>
            </a:endParaRPr>
          </a:p>
          <a:p>
            <a:pPr lvl="1" eaLnBrk="1" hangingPunct="1">
              <a:lnSpc>
                <a:spcPct val="120000"/>
              </a:lnSpc>
            </a:pPr>
            <a:r>
              <a:rPr lang="zh-CN" altLang="en-US" sz="2000" b="1" dirty="0" smtClean="0">
                <a:latin typeface="Times New Roman" panose="02020603050405020304" pitchFamily="18" charset="0"/>
                <a:ea typeface="楷体" pitchFamily="49" charset="-122"/>
                <a:cs typeface="Times New Roman" panose="02020603050405020304" pitchFamily="18" charset="0"/>
              </a:rPr>
              <a:t>基址</a:t>
            </a:r>
            <a:r>
              <a:rPr lang="zh-CN" altLang="en-US" sz="2000" b="1" dirty="0">
                <a:latin typeface="Times New Roman" panose="02020603050405020304" pitchFamily="18" charset="0"/>
                <a:ea typeface="楷体" pitchFamily="49" charset="-122"/>
                <a:cs typeface="Times New Roman" panose="02020603050405020304" pitchFamily="18" charset="0"/>
              </a:rPr>
              <a:t>寻址面向系统，解决程序在主存中动态重定位问题，变址寻址面向用户，适用于数组或字符串</a:t>
            </a:r>
            <a:r>
              <a:rPr lang="zh-CN" altLang="en-US" sz="2000" b="1" dirty="0" smtClean="0">
                <a:latin typeface="Times New Roman" panose="02020603050405020304" pitchFamily="18" charset="0"/>
                <a:ea typeface="楷体" pitchFamily="49" charset="-122"/>
                <a:cs typeface="Times New Roman" panose="02020603050405020304" pitchFamily="18" charset="0"/>
              </a:rPr>
              <a:t>处理</a:t>
            </a:r>
            <a:endParaRPr lang="zh-CN" altLang="en-US" sz="2000" b="1" dirty="0">
              <a:latin typeface="Times New Roman" panose="02020603050405020304" pitchFamily="18" charset="0"/>
              <a:ea typeface="楷体" pitchFamily="49" charset="-122"/>
              <a:cs typeface="Times New Roman" panose="02020603050405020304" pitchFamily="18" charset="0"/>
            </a:endParaRPr>
          </a:p>
          <a:p>
            <a:pPr eaLnBrk="1" hangingPunct="1">
              <a:lnSpc>
                <a:spcPct val="120000"/>
              </a:lnSpc>
            </a:pPr>
            <a:endParaRPr lang="zh-CN" altLang="en-US" sz="2000" b="1" dirty="0" smtClean="0">
              <a:latin typeface="楷体" pitchFamily="49" charset="-122"/>
              <a:ea typeface="楷体" pitchFamily="49" charset="-122"/>
            </a:endParaRPr>
          </a:p>
        </p:txBody>
      </p:sp>
    </p:spTree>
    <p:extLst>
      <p:ext uri="{BB962C8B-B14F-4D97-AF65-F5344CB8AC3E}">
        <p14:creationId xmlns:p14="http://schemas.microsoft.com/office/powerpoint/2010/main" val="36203029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671E51AA-CD9D-4FD2-B941-DA7A4AB1C699}" type="slidenum">
              <a:rPr lang="en-US" altLang="zh-CN" sz="1200" smtClean="0">
                <a:latin typeface="楷体_GB2312" pitchFamily="49" charset="-122"/>
                <a:ea typeface="楷体_GB2312" pitchFamily="49" charset="-122"/>
              </a:rPr>
              <a:pPr eaLnBrk="1" hangingPunct="1">
                <a:spcBef>
                  <a:spcPct val="0"/>
                </a:spcBef>
                <a:buClrTx/>
                <a:buFontTx/>
                <a:buNone/>
              </a:pPr>
              <a:t>42</a:t>
            </a:fld>
            <a:endParaRPr lang="en-US" altLang="zh-CN" sz="1200" smtClean="0">
              <a:latin typeface="楷体_GB2312" pitchFamily="49" charset="-122"/>
              <a:ea typeface="楷体_GB2312" pitchFamily="49" charset="-122"/>
            </a:endParaRPr>
          </a:p>
        </p:txBody>
      </p:sp>
      <p:sp>
        <p:nvSpPr>
          <p:cNvPr id="41987" name="Rectangle 2"/>
          <p:cNvSpPr>
            <a:spLocks noGrp="1" noChangeArrowheads="1"/>
          </p:cNvSpPr>
          <p:nvPr>
            <p:ph type="title"/>
          </p:nvPr>
        </p:nvSpPr>
        <p:spPr/>
        <p:txBody>
          <a:bodyPr/>
          <a:lstStyle/>
          <a:p>
            <a:pPr eaLnBrk="1" hangingPunct="1"/>
            <a:r>
              <a:rPr lang="zh-CN" altLang="en-US" sz="3200" dirty="0" smtClean="0"/>
              <a:t>第七章 指令系统</a:t>
            </a:r>
          </a:p>
        </p:txBody>
      </p:sp>
      <p:sp>
        <p:nvSpPr>
          <p:cNvPr id="41988" name="Rectangle 3"/>
          <p:cNvSpPr>
            <a:spLocks noGrp="1" noChangeArrowheads="1"/>
          </p:cNvSpPr>
          <p:nvPr>
            <p:ph type="body" idx="1"/>
          </p:nvPr>
        </p:nvSpPr>
        <p:spPr/>
        <p:txBody>
          <a:bodyPr/>
          <a:lstStyle/>
          <a:p>
            <a:pPr eaLnBrk="1" hangingPunct="1">
              <a:lnSpc>
                <a:spcPct val="120000"/>
              </a:lnSpc>
            </a:pPr>
            <a:r>
              <a:rPr lang="zh-CN" altLang="en-US" sz="1600" b="1" dirty="0">
                <a:latin typeface="楷体" pitchFamily="49" charset="-122"/>
                <a:ea typeface="楷体" pitchFamily="49" charset="-122"/>
              </a:rPr>
              <a:t>某计算机指令系统具有直接、间接、变址、基址、相对、立即等六种寻址方式，请分析哪一种执行时间最短，哪一种执行时间最长，为什么？哪一种便于程序的浮动，哪一种适合处理数组问题</a:t>
            </a:r>
            <a:r>
              <a:rPr lang="zh-CN" altLang="en-US" sz="1600" b="1" dirty="0" smtClean="0">
                <a:latin typeface="楷体" pitchFamily="49" charset="-122"/>
                <a:ea typeface="楷体" pitchFamily="49" charset="-122"/>
              </a:rPr>
              <a:t>？</a:t>
            </a:r>
            <a:endParaRPr lang="en-US" altLang="zh-CN" sz="1600" b="1" dirty="0" smtClean="0">
              <a:latin typeface="楷体" pitchFamily="49" charset="-122"/>
              <a:ea typeface="楷体" pitchFamily="49" charset="-122"/>
            </a:endParaRPr>
          </a:p>
          <a:p>
            <a:pPr eaLnBrk="1" hangingPunct="1">
              <a:lnSpc>
                <a:spcPct val="120000"/>
              </a:lnSpc>
            </a:pPr>
            <a:r>
              <a:rPr lang="zh-CN" altLang="en-US" sz="1600" b="1" dirty="0">
                <a:latin typeface="楷体" pitchFamily="49" charset="-122"/>
                <a:ea typeface="楷体" pitchFamily="49" charset="-122"/>
              </a:rPr>
              <a:t>立即寻址指令执行时间最短，因为立即数是由指令直接给出，故在指令执行阶段不需要访问主存。间接寻址指令执行时间最长，因为指令的地址字段给出的形式地址不是操作数的真实地址，而是操作数有效地址所在的存储单元的地址，也就是操作数地址的地址，即</a:t>
            </a:r>
            <a:r>
              <a:rPr lang="en-US" altLang="zh-CN" sz="1600" b="1" dirty="0">
                <a:latin typeface="楷体" pitchFamily="49" charset="-122"/>
                <a:ea typeface="楷体" pitchFamily="49" charset="-122"/>
              </a:rPr>
              <a:t>EA=(A)</a:t>
            </a:r>
            <a:r>
              <a:rPr lang="zh-CN" altLang="en-US" sz="1600" b="1" dirty="0">
                <a:latin typeface="楷体" pitchFamily="49" charset="-122"/>
                <a:ea typeface="楷体" pitchFamily="49" charset="-122"/>
              </a:rPr>
              <a:t>，因此，在指令执行阶段需要多次访存。 </a:t>
            </a:r>
          </a:p>
          <a:p>
            <a:pPr eaLnBrk="1" hangingPunct="1">
              <a:lnSpc>
                <a:spcPct val="120000"/>
              </a:lnSpc>
            </a:pPr>
            <a:r>
              <a:rPr lang="zh-CN" altLang="en-US" sz="1600" b="1" dirty="0">
                <a:latin typeface="楷体" pitchFamily="49" charset="-122"/>
                <a:ea typeface="楷体" pitchFamily="49" charset="-122"/>
              </a:rPr>
              <a:t>相对寻址把程序计数器</a:t>
            </a:r>
            <a:r>
              <a:rPr lang="en-US" altLang="zh-CN" sz="1600" b="1" dirty="0">
                <a:latin typeface="楷体" pitchFamily="49" charset="-122"/>
                <a:ea typeface="楷体" pitchFamily="49" charset="-122"/>
              </a:rPr>
              <a:t>PC</a:t>
            </a:r>
            <a:r>
              <a:rPr lang="zh-CN" altLang="en-US" sz="1600" b="1" dirty="0">
                <a:latin typeface="楷体" pitchFamily="49" charset="-122"/>
                <a:ea typeface="楷体" pitchFamily="49" charset="-122"/>
              </a:rPr>
              <a:t>的内容（即当前指令的地址）加上指令字中的形式地址</a:t>
            </a:r>
            <a:r>
              <a:rPr lang="en-US" altLang="zh-CN" sz="1600" b="1" dirty="0">
                <a:latin typeface="楷体" pitchFamily="49" charset="-122"/>
                <a:ea typeface="楷体" pitchFamily="49" charset="-122"/>
              </a:rPr>
              <a:t>A</a:t>
            </a:r>
            <a:r>
              <a:rPr lang="zh-CN" altLang="en-US" sz="1600" b="1" dirty="0">
                <a:latin typeface="楷体" pitchFamily="49" charset="-122"/>
                <a:ea typeface="楷体" pitchFamily="49" charset="-122"/>
              </a:rPr>
              <a:t>而形成操作数的有效地址，即</a:t>
            </a:r>
            <a:r>
              <a:rPr lang="en-US" altLang="zh-CN" sz="1600" b="1" dirty="0">
                <a:latin typeface="楷体" pitchFamily="49" charset="-122"/>
                <a:ea typeface="楷体" pitchFamily="49" charset="-122"/>
              </a:rPr>
              <a:t>EA=(PC)+A</a:t>
            </a:r>
            <a:r>
              <a:rPr lang="zh-CN" altLang="en-US" sz="1600" b="1" dirty="0">
                <a:latin typeface="楷体" pitchFamily="49" charset="-122"/>
                <a:ea typeface="楷体" pitchFamily="49" charset="-122"/>
              </a:rPr>
              <a:t>。相对寻址常被用于转移类指令，其中转移后的目标地址与当前指令有一段距离，称为相对位移量，它由指令形式地址</a:t>
            </a:r>
            <a:r>
              <a:rPr lang="en-US" altLang="zh-CN" sz="1600" b="1" dirty="0">
                <a:latin typeface="楷体" pitchFamily="49" charset="-122"/>
                <a:ea typeface="楷体" pitchFamily="49" charset="-122"/>
              </a:rPr>
              <a:t>A</a:t>
            </a:r>
            <a:r>
              <a:rPr lang="zh-CN" altLang="en-US" sz="1600" b="1" dirty="0">
                <a:latin typeface="楷体" pitchFamily="49" charset="-122"/>
                <a:ea typeface="楷体" pitchFamily="49" charset="-122"/>
              </a:rPr>
              <a:t>给出，可正可负，通常用补码表示。在相对寻址中，转移地址不固定，它随着</a:t>
            </a:r>
            <a:r>
              <a:rPr lang="en-US" altLang="zh-CN" sz="1600" b="1" dirty="0">
                <a:latin typeface="楷体" pitchFamily="49" charset="-122"/>
                <a:ea typeface="楷体" pitchFamily="49" charset="-122"/>
              </a:rPr>
              <a:t>PC</a:t>
            </a:r>
            <a:r>
              <a:rPr lang="zh-CN" altLang="en-US" sz="1600" b="1" dirty="0">
                <a:latin typeface="楷体" pitchFamily="49" charset="-122"/>
                <a:ea typeface="楷体" pitchFamily="49" charset="-122"/>
              </a:rPr>
              <a:t>值的变化而变化，因此，无论程序在主存的哪段区域，都可以正确运行，对于编写浮动程序特别有利。</a:t>
            </a:r>
          </a:p>
          <a:p>
            <a:pPr eaLnBrk="1" hangingPunct="1">
              <a:lnSpc>
                <a:spcPct val="120000"/>
              </a:lnSpc>
            </a:pPr>
            <a:r>
              <a:rPr lang="zh-CN" altLang="en-US" sz="1600" b="1" dirty="0">
                <a:latin typeface="楷体" pitchFamily="49" charset="-122"/>
                <a:ea typeface="楷体" pitchFamily="49" charset="-122"/>
              </a:rPr>
              <a:t>变址寻址时，其操作数有效地址</a:t>
            </a:r>
            <a:r>
              <a:rPr lang="en-US" altLang="zh-CN" sz="1600" b="1" dirty="0">
                <a:latin typeface="楷体" pitchFamily="49" charset="-122"/>
                <a:ea typeface="楷体" pitchFamily="49" charset="-122"/>
              </a:rPr>
              <a:t>EA</a:t>
            </a:r>
            <a:r>
              <a:rPr lang="zh-CN" altLang="en-US" sz="1600" b="1" dirty="0">
                <a:latin typeface="楷体" pitchFamily="49" charset="-122"/>
                <a:ea typeface="楷体" pitchFamily="49" charset="-122"/>
              </a:rPr>
              <a:t>等于指令的形式地址</a:t>
            </a:r>
            <a:r>
              <a:rPr lang="en-US" altLang="zh-CN" sz="1600" b="1" dirty="0">
                <a:latin typeface="楷体" pitchFamily="49" charset="-122"/>
                <a:ea typeface="楷体" pitchFamily="49" charset="-122"/>
              </a:rPr>
              <a:t>A</a:t>
            </a:r>
            <a:r>
              <a:rPr lang="zh-CN" altLang="en-US" sz="1600" b="1" dirty="0">
                <a:latin typeface="楷体" pitchFamily="49" charset="-122"/>
                <a:ea typeface="楷体" pitchFamily="49" charset="-122"/>
              </a:rPr>
              <a:t>与变址寄存器</a:t>
            </a:r>
            <a:r>
              <a:rPr lang="en-US" altLang="zh-CN" sz="1600" b="1" dirty="0">
                <a:latin typeface="楷体" pitchFamily="49" charset="-122"/>
                <a:ea typeface="楷体" pitchFamily="49" charset="-122"/>
              </a:rPr>
              <a:t>IX</a:t>
            </a:r>
            <a:r>
              <a:rPr lang="zh-CN" altLang="en-US" sz="1600" b="1" dirty="0">
                <a:latin typeface="楷体" pitchFamily="49" charset="-122"/>
                <a:ea typeface="楷体" pitchFamily="49" charset="-122"/>
              </a:rPr>
              <a:t>的内容相加之和，即</a:t>
            </a:r>
            <a:r>
              <a:rPr lang="en-US" altLang="zh-CN" sz="1600" b="1" dirty="0">
                <a:latin typeface="楷体" pitchFamily="49" charset="-122"/>
                <a:ea typeface="楷体" pitchFamily="49" charset="-122"/>
              </a:rPr>
              <a:t>EA=(IX)+A</a:t>
            </a:r>
            <a:r>
              <a:rPr lang="zh-CN" altLang="en-US" sz="1600" b="1" dirty="0">
                <a:latin typeface="楷体" pitchFamily="49" charset="-122"/>
                <a:ea typeface="楷体" pitchFamily="49" charset="-122"/>
              </a:rPr>
              <a:t>。变址寄存器是面向用户的，在程序执行过程中，变址寄存器的内容可由用户改变（作为偏移量），而形式地址</a:t>
            </a:r>
            <a:r>
              <a:rPr lang="en-US" altLang="zh-CN" sz="1600" b="1" dirty="0">
                <a:latin typeface="楷体" pitchFamily="49" charset="-122"/>
                <a:ea typeface="楷体" pitchFamily="49" charset="-122"/>
              </a:rPr>
              <a:t>A</a:t>
            </a:r>
            <a:r>
              <a:rPr lang="zh-CN" altLang="en-US" sz="1600" b="1" dirty="0">
                <a:latin typeface="楷体" pitchFamily="49" charset="-122"/>
                <a:ea typeface="楷体" pitchFamily="49" charset="-122"/>
              </a:rPr>
              <a:t>不变（作为基地址）。在数组处理过程中，可设定</a:t>
            </a:r>
            <a:r>
              <a:rPr lang="en-US" altLang="zh-CN" sz="1600" b="1" dirty="0">
                <a:latin typeface="楷体" pitchFamily="49" charset="-122"/>
                <a:ea typeface="楷体" pitchFamily="49" charset="-122"/>
              </a:rPr>
              <a:t>A</a:t>
            </a:r>
            <a:r>
              <a:rPr lang="zh-CN" altLang="en-US" sz="1600" b="1" dirty="0">
                <a:latin typeface="楷体" pitchFamily="49" charset="-122"/>
                <a:ea typeface="楷体" pitchFamily="49" charset="-122"/>
              </a:rPr>
              <a:t>为数组的首地址，不断改变变址寄存器</a:t>
            </a:r>
            <a:r>
              <a:rPr lang="en-US" altLang="zh-CN" sz="1600" b="1" dirty="0">
                <a:latin typeface="楷体" pitchFamily="49" charset="-122"/>
                <a:ea typeface="楷体" pitchFamily="49" charset="-122"/>
              </a:rPr>
              <a:t>IX</a:t>
            </a:r>
            <a:r>
              <a:rPr lang="zh-CN" altLang="en-US" sz="1600" b="1" dirty="0">
                <a:latin typeface="楷体" pitchFamily="49" charset="-122"/>
                <a:ea typeface="楷体" pitchFamily="49" charset="-122"/>
              </a:rPr>
              <a:t>的内容，便可很容易形成数组中任意数据的地址。故适合编制循环程序，处理数组问题。</a:t>
            </a:r>
          </a:p>
          <a:p>
            <a:pPr eaLnBrk="1" hangingPunct="1">
              <a:lnSpc>
                <a:spcPct val="120000"/>
              </a:lnSpc>
            </a:pPr>
            <a:endParaRPr lang="zh-CN" altLang="en-US" sz="2000" b="1" dirty="0" smtClean="0">
              <a:latin typeface="楷体" pitchFamily="49" charset="-122"/>
              <a:ea typeface="楷体" pitchFamily="49" charset="-122"/>
            </a:endParaRPr>
          </a:p>
        </p:txBody>
      </p:sp>
    </p:spTree>
    <p:extLst>
      <p:ext uri="{BB962C8B-B14F-4D97-AF65-F5344CB8AC3E}">
        <p14:creationId xmlns:p14="http://schemas.microsoft.com/office/powerpoint/2010/main" val="36212663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z="3200" smtClean="0"/>
              <a:t>第八章 </a:t>
            </a:r>
            <a:r>
              <a:rPr lang="en-US" altLang="zh-CN" sz="3200" smtClean="0"/>
              <a:t>CPU</a:t>
            </a:r>
            <a:r>
              <a:rPr lang="zh-CN" altLang="en-US" sz="3200" smtClean="0"/>
              <a:t>的结构和功能</a:t>
            </a:r>
          </a:p>
        </p:txBody>
      </p:sp>
      <p:sp>
        <p:nvSpPr>
          <p:cNvPr id="11267" name="内容占位符 2"/>
          <p:cNvSpPr>
            <a:spLocks noGrp="1"/>
          </p:cNvSpPr>
          <p:nvPr>
            <p:ph idx="1"/>
          </p:nvPr>
        </p:nvSpPr>
        <p:spPr/>
        <p:txBody>
          <a:bodyPr/>
          <a:lstStyle/>
          <a:p>
            <a:pPr eaLnBrk="1" hangingPunct="1">
              <a:lnSpc>
                <a:spcPct val="125000"/>
              </a:lnSpc>
              <a:spcBef>
                <a:spcPts val="600"/>
              </a:spcBef>
            </a:pPr>
            <a:r>
              <a:rPr lang="zh-CN" altLang="en-US" sz="1800" b="1" dirty="0" smtClean="0">
                <a:ea typeface="楷体" pitchFamily="49" charset="-122"/>
              </a:rPr>
              <a:t>主频：</a:t>
            </a:r>
            <a:r>
              <a:rPr lang="en-US" altLang="zh-CN" sz="1800" b="1" dirty="0" smtClean="0">
                <a:ea typeface="楷体" pitchFamily="49" charset="-122"/>
              </a:rPr>
              <a:t>CPU</a:t>
            </a:r>
            <a:r>
              <a:rPr lang="zh-CN" altLang="en-US" sz="1800" b="1" dirty="0" smtClean="0">
                <a:ea typeface="楷体" pitchFamily="49" charset="-122"/>
              </a:rPr>
              <a:t>工作的时钟频率，即单位时间内发出的脉冲数</a:t>
            </a:r>
            <a:endParaRPr lang="en-US" altLang="zh-CN" sz="1800" b="1" dirty="0" smtClean="0">
              <a:ea typeface="楷体" pitchFamily="49" charset="-122"/>
            </a:endParaRPr>
          </a:p>
          <a:p>
            <a:pPr eaLnBrk="1" hangingPunct="1">
              <a:lnSpc>
                <a:spcPct val="125000"/>
              </a:lnSpc>
              <a:spcBef>
                <a:spcPts val="600"/>
              </a:spcBef>
            </a:pPr>
            <a:r>
              <a:rPr lang="zh-CN" altLang="en-US" sz="1800" b="1" dirty="0" smtClean="0">
                <a:ea typeface="楷体" pitchFamily="49" charset="-122"/>
              </a:rPr>
              <a:t>时钟周期：是</a:t>
            </a:r>
            <a:r>
              <a:rPr lang="zh-CN" altLang="en-US" sz="1800" b="1" dirty="0">
                <a:ea typeface="楷体" pitchFamily="49" charset="-122"/>
              </a:rPr>
              <a:t>指计算机主时钟的周期时间，是计算机运行时最基本的时序单位，是控制计算机操作的最小时间单位，通常时钟周期等于主频的倒数。</a:t>
            </a:r>
            <a:endParaRPr lang="en-US" altLang="zh-CN" sz="1800" b="1" dirty="0" smtClean="0">
              <a:ea typeface="楷体" pitchFamily="49" charset="-122"/>
            </a:endParaRPr>
          </a:p>
          <a:p>
            <a:pPr eaLnBrk="1" hangingPunct="1">
              <a:lnSpc>
                <a:spcPct val="125000"/>
              </a:lnSpc>
              <a:spcBef>
                <a:spcPts val="600"/>
              </a:spcBef>
            </a:pPr>
            <a:r>
              <a:rPr lang="zh-CN" altLang="en-US" sz="1800" b="1" dirty="0" smtClean="0">
                <a:ea typeface="楷体" pitchFamily="49" charset="-122"/>
              </a:rPr>
              <a:t>机</a:t>
            </a:r>
            <a:r>
              <a:rPr lang="zh-CN" altLang="en-US" sz="1800" b="1" dirty="0">
                <a:ea typeface="楷体" pitchFamily="49" charset="-122"/>
              </a:rPr>
              <a:t>器周期：也称</a:t>
            </a:r>
            <a:r>
              <a:rPr lang="en-US" altLang="zh-CN" sz="1800" b="1" dirty="0">
                <a:ea typeface="楷体" pitchFamily="49" charset="-122"/>
              </a:rPr>
              <a:t>CPU</a:t>
            </a:r>
            <a:r>
              <a:rPr lang="zh-CN" altLang="en-US" sz="1800" b="1" dirty="0">
                <a:ea typeface="楷体" pitchFamily="49" charset="-122"/>
              </a:rPr>
              <a:t>周期，计算机为了便于管理，常把一条指令的执行过程划分为若干个阶段如取指、译码、执行等，每一阶段完成一个基本操作。我们把完成一个基本操作所需要的时间称为机器周期，通常等于取指时间。</a:t>
            </a:r>
          </a:p>
          <a:p>
            <a:pPr eaLnBrk="1" hangingPunct="1">
              <a:lnSpc>
                <a:spcPct val="125000"/>
              </a:lnSpc>
              <a:spcBef>
                <a:spcPts val="600"/>
              </a:spcBef>
            </a:pPr>
            <a:r>
              <a:rPr lang="zh-CN" altLang="en-US" sz="1800" b="1" dirty="0">
                <a:ea typeface="楷体" pitchFamily="49" charset="-122"/>
              </a:rPr>
              <a:t>指令周期：是取出一条指令并执行这条指令的时间。一般由若干个机器周期组成，是从取指令、分析指令到执行完所需的全部时间</a:t>
            </a:r>
            <a:r>
              <a:rPr lang="zh-CN" altLang="en-US" sz="1800" b="1" dirty="0" smtClean="0">
                <a:ea typeface="楷体" pitchFamily="49" charset="-122"/>
              </a:rPr>
              <a:t>。</a:t>
            </a:r>
            <a:endParaRPr lang="en-US" altLang="zh-CN" sz="1800" b="1" dirty="0" smtClean="0">
              <a:ea typeface="楷体" pitchFamily="49" charset="-122"/>
            </a:endParaRPr>
          </a:p>
          <a:p>
            <a:pPr eaLnBrk="1" hangingPunct="1">
              <a:lnSpc>
                <a:spcPct val="125000"/>
              </a:lnSpc>
              <a:spcBef>
                <a:spcPts val="600"/>
              </a:spcBef>
            </a:pPr>
            <a:r>
              <a:rPr lang="en-US" altLang="zh-CN" sz="1800" b="1" dirty="0" smtClean="0">
                <a:ea typeface="楷体" pitchFamily="49" charset="-122"/>
              </a:rPr>
              <a:t>CPI</a:t>
            </a:r>
            <a:r>
              <a:rPr lang="zh-CN" altLang="en-US" sz="1800" b="1" dirty="0" smtClean="0">
                <a:ea typeface="楷体" pitchFamily="49" charset="-122"/>
              </a:rPr>
              <a:t>：执行一条指令所需时钟周期数</a:t>
            </a:r>
            <a:endParaRPr lang="en-US" altLang="zh-CN" sz="1800" b="1" dirty="0" smtClean="0">
              <a:ea typeface="楷体" pitchFamily="49" charset="-122"/>
            </a:endParaRPr>
          </a:p>
          <a:p>
            <a:pPr eaLnBrk="1" hangingPunct="1">
              <a:lnSpc>
                <a:spcPct val="125000"/>
              </a:lnSpc>
              <a:spcBef>
                <a:spcPts val="600"/>
              </a:spcBef>
            </a:pPr>
            <a:r>
              <a:rPr lang="en-US" altLang="zh-CN" sz="1800" b="1" dirty="0" smtClean="0">
                <a:ea typeface="楷体" pitchFamily="49" charset="-122"/>
              </a:rPr>
              <a:t>1GHz=1000MHz</a:t>
            </a:r>
            <a:r>
              <a:rPr lang="zh-CN" altLang="en-US" sz="1800" b="1" dirty="0" smtClean="0">
                <a:ea typeface="楷体" pitchFamily="49" charset="-122"/>
              </a:rPr>
              <a:t>、</a:t>
            </a:r>
            <a:r>
              <a:rPr lang="en-US" altLang="zh-CN" sz="1800" b="1" dirty="0" smtClean="0">
                <a:ea typeface="楷体" pitchFamily="49" charset="-122"/>
              </a:rPr>
              <a:t>1MHz=1000KHz</a:t>
            </a:r>
            <a:r>
              <a:rPr lang="zh-CN" altLang="en-US" sz="1800" b="1" dirty="0" smtClean="0">
                <a:ea typeface="楷体" pitchFamily="49" charset="-122"/>
              </a:rPr>
              <a:t>、</a:t>
            </a:r>
            <a:r>
              <a:rPr lang="en-US" altLang="zh-CN" sz="1800" b="1" dirty="0" smtClean="0">
                <a:ea typeface="楷体" pitchFamily="49" charset="-122"/>
              </a:rPr>
              <a:t>1KHz=1000Hz </a:t>
            </a:r>
          </a:p>
          <a:p>
            <a:pPr eaLnBrk="1" hangingPunct="1">
              <a:lnSpc>
                <a:spcPct val="125000"/>
              </a:lnSpc>
              <a:spcBef>
                <a:spcPts val="600"/>
              </a:spcBef>
            </a:pPr>
            <a:r>
              <a:rPr lang="en-US" altLang="zh-CN" sz="1800" b="1" dirty="0" smtClean="0">
                <a:ea typeface="楷体" pitchFamily="49" charset="-122"/>
              </a:rPr>
              <a:t>1s=1000ms</a:t>
            </a:r>
            <a:r>
              <a:rPr lang="zh-CN" altLang="en-US" sz="1800" b="1" dirty="0" smtClean="0">
                <a:ea typeface="楷体" pitchFamily="49" charset="-122"/>
              </a:rPr>
              <a:t>、</a:t>
            </a:r>
            <a:r>
              <a:rPr lang="en-US" altLang="zh-CN" sz="1800" b="1" dirty="0" smtClean="0">
                <a:ea typeface="楷体" pitchFamily="49" charset="-122"/>
              </a:rPr>
              <a:t>1ms=1000</a:t>
            </a:r>
            <a:r>
              <a:rPr lang="el-GR" altLang="zh-CN" sz="1800" b="1" dirty="0" smtClean="0">
                <a:ea typeface="楷体" pitchFamily="49" charset="-122"/>
              </a:rPr>
              <a:t>μ</a:t>
            </a:r>
            <a:r>
              <a:rPr lang="en-US" altLang="zh-CN" sz="1800" b="1" dirty="0" smtClean="0">
                <a:ea typeface="楷体" pitchFamily="49" charset="-122"/>
              </a:rPr>
              <a:t>s</a:t>
            </a:r>
            <a:r>
              <a:rPr lang="zh-CN" altLang="en-US" sz="1800" b="1" dirty="0" smtClean="0">
                <a:ea typeface="楷体" pitchFamily="49" charset="-122"/>
              </a:rPr>
              <a:t>、</a:t>
            </a:r>
            <a:r>
              <a:rPr lang="en-US" altLang="zh-CN" sz="1800" b="1" dirty="0" smtClean="0">
                <a:ea typeface="楷体" pitchFamily="49" charset="-122"/>
              </a:rPr>
              <a:t>1</a:t>
            </a:r>
            <a:r>
              <a:rPr lang="el-GR" altLang="zh-CN" sz="1800" b="1" dirty="0" smtClean="0">
                <a:ea typeface="楷体" pitchFamily="49" charset="-122"/>
              </a:rPr>
              <a:t>μ</a:t>
            </a:r>
            <a:r>
              <a:rPr lang="en-US" altLang="zh-CN" sz="1800" b="1" dirty="0" smtClean="0">
                <a:ea typeface="楷体" pitchFamily="49" charset="-122"/>
              </a:rPr>
              <a:t>s=1000ns</a:t>
            </a:r>
            <a:endParaRPr lang="zh-CN" altLang="en-US" sz="1800" b="1" dirty="0" smtClean="0">
              <a:ea typeface="楷体" pitchFamily="49" charset="-122"/>
            </a:endParaRPr>
          </a:p>
          <a:p>
            <a:pPr eaLnBrk="1" hangingPunct="1">
              <a:lnSpc>
                <a:spcPct val="120000"/>
              </a:lnSpc>
            </a:pPr>
            <a:endParaRPr lang="zh-CN" altLang="en-US" sz="2400" b="1" dirty="0" smtClean="0">
              <a:latin typeface="楷体" pitchFamily="49" charset="-122"/>
              <a:ea typeface="楷体" pitchFamily="49" charset="-122"/>
            </a:endParaRPr>
          </a:p>
          <a:p>
            <a:pPr eaLnBrk="1" hangingPunct="1">
              <a:lnSpc>
                <a:spcPct val="120000"/>
              </a:lnSpc>
            </a:pPr>
            <a:endParaRPr lang="zh-CN" altLang="en-US" sz="2400" b="1" dirty="0" smtClean="0">
              <a:latin typeface="楷体" pitchFamily="49" charset="-122"/>
              <a:ea typeface="楷体" pitchFamily="49" charset="-122"/>
            </a:endParaRPr>
          </a:p>
          <a:p>
            <a:pPr eaLnBrk="1" hangingPunct="1">
              <a:lnSpc>
                <a:spcPct val="120000"/>
              </a:lnSpc>
            </a:pPr>
            <a:endParaRPr lang="zh-CN" altLang="en-US" sz="2400" b="1" dirty="0" smtClean="0">
              <a:latin typeface="楷体" pitchFamily="49" charset="-122"/>
              <a:ea typeface="楷体" pitchFamily="49" charset="-122"/>
            </a:endParaRPr>
          </a:p>
          <a:p>
            <a:pPr eaLnBrk="1" hangingPunct="1">
              <a:lnSpc>
                <a:spcPct val="120000"/>
              </a:lnSpc>
              <a:spcBef>
                <a:spcPct val="0"/>
              </a:spcBef>
            </a:pPr>
            <a:endParaRPr lang="en-US" altLang="zh-CN" b="1" dirty="0" smtClean="0">
              <a:latin typeface="楷体" pitchFamily="49" charset="-122"/>
              <a:ea typeface="楷体" pitchFamily="49" charset="-122"/>
            </a:endParaRPr>
          </a:p>
          <a:p>
            <a:endParaRPr lang="zh-CN" altLang="en-US" dirty="0" smtClean="0"/>
          </a:p>
        </p:txBody>
      </p:sp>
      <p:sp>
        <p:nvSpPr>
          <p:cNvPr id="11268" name="页脚占位符 3"/>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E56BA0A8-C308-4C5B-A8F1-4398D776B1B9}" type="slidenum">
              <a:rPr kumimoji="0" lang="en-US" altLang="zh-CN" sz="1200" b="0" smtClean="0">
                <a:latin typeface="楷体_GB2312" pitchFamily="49" charset="-122"/>
              </a:rPr>
              <a:pPr eaLnBrk="1" hangingPunct="1"/>
              <a:t>43</a:t>
            </a:fld>
            <a:endParaRPr kumimoji="0" lang="en-US" altLang="zh-CN" sz="1200" b="0" smtClean="0">
              <a:latin typeface="楷体_GB2312" pitchFamily="49" charset="-122"/>
            </a:endParaRPr>
          </a:p>
        </p:txBody>
      </p:sp>
    </p:spTree>
    <p:extLst>
      <p:ext uri="{BB962C8B-B14F-4D97-AF65-F5344CB8AC3E}">
        <p14:creationId xmlns:p14="http://schemas.microsoft.com/office/powerpoint/2010/main" val="31118317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1040D81B-131E-4EBB-AC74-42C8D8BB14F0}" type="slidenum">
              <a:rPr lang="en-US" altLang="zh-CN" sz="1200" smtClean="0">
                <a:latin typeface="楷体_GB2312" pitchFamily="49" charset="-122"/>
                <a:ea typeface="楷体_GB2312" pitchFamily="49" charset="-122"/>
              </a:rPr>
              <a:pPr eaLnBrk="1" hangingPunct="1">
                <a:spcBef>
                  <a:spcPct val="0"/>
                </a:spcBef>
                <a:buClrTx/>
                <a:buFontTx/>
                <a:buNone/>
              </a:pPr>
              <a:t>44</a:t>
            </a:fld>
            <a:endParaRPr lang="en-US" altLang="zh-CN" sz="1200" smtClean="0">
              <a:latin typeface="楷体_GB2312" pitchFamily="49" charset="-122"/>
              <a:ea typeface="楷体_GB2312" pitchFamily="49" charset="-122"/>
            </a:endParaRPr>
          </a:p>
        </p:txBody>
      </p:sp>
      <p:sp>
        <p:nvSpPr>
          <p:cNvPr id="43011" name="Rectangle 2"/>
          <p:cNvSpPr>
            <a:spLocks noGrp="1" noChangeArrowheads="1"/>
          </p:cNvSpPr>
          <p:nvPr>
            <p:ph type="title"/>
          </p:nvPr>
        </p:nvSpPr>
        <p:spPr/>
        <p:txBody>
          <a:bodyPr/>
          <a:lstStyle/>
          <a:p>
            <a:pPr eaLnBrk="1" hangingPunct="1"/>
            <a:r>
              <a:rPr lang="zh-CN" altLang="en-US" sz="3200" smtClean="0"/>
              <a:t>第八章 </a:t>
            </a:r>
            <a:r>
              <a:rPr lang="en-US" altLang="zh-CN" sz="3200" smtClean="0"/>
              <a:t>CPU</a:t>
            </a:r>
            <a:r>
              <a:rPr lang="zh-CN" altLang="en-US" sz="3200" smtClean="0"/>
              <a:t>的结构和功能</a:t>
            </a:r>
          </a:p>
        </p:txBody>
      </p:sp>
      <p:sp>
        <p:nvSpPr>
          <p:cNvPr id="43012" name="Rectangle 3"/>
          <p:cNvSpPr>
            <a:spLocks noGrp="1" noChangeArrowheads="1"/>
          </p:cNvSpPr>
          <p:nvPr>
            <p:ph type="body" idx="1"/>
          </p:nvPr>
        </p:nvSpPr>
        <p:spPr/>
        <p:txBody>
          <a:bodyPr/>
          <a:lstStyle/>
          <a:p>
            <a:pPr eaLnBrk="1" hangingPunct="1">
              <a:lnSpc>
                <a:spcPct val="120000"/>
              </a:lnSpc>
            </a:pPr>
            <a:r>
              <a:rPr lang="en-US" altLang="zh-CN" sz="2000" b="1" dirty="0" smtClean="0">
                <a:latin typeface="楷体" pitchFamily="49" charset="-122"/>
                <a:ea typeface="楷体" pitchFamily="49" charset="-122"/>
              </a:rPr>
              <a:t>CPU</a:t>
            </a:r>
            <a:r>
              <a:rPr lang="zh-CN" altLang="en-US" sz="2000" b="1" dirty="0" smtClean="0">
                <a:latin typeface="楷体" pitchFamily="49" charset="-122"/>
                <a:ea typeface="楷体" pitchFamily="49" charset="-122"/>
              </a:rPr>
              <a:t>五大功能 </a:t>
            </a:r>
          </a:p>
          <a:p>
            <a:pPr lvl="1" eaLnBrk="1" hangingPunct="1">
              <a:lnSpc>
                <a:spcPct val="120000"/>
              </a:lnSpc>
            </a:pPr>
            <a:r>
              <a:rPr lang="zh-CN" altLang="en-US" sz="2000" b="1" dirty="0" smtClean="0">
                <a:latin typeface="楷体" pitchFamily="49" charset="-122"/>
                <a:ea typeface="楷体" pitchFamily="49" charset="-122"/>
              </a:rPr>
              <a:t>指令控制：用于控制指令程序的顺序执行</a:t>
            </a:r>
          </a:p>
          <a:p>
            <a:pPr lvl="1" eaLnBrk="1" hangingPunct="1">
              <a:lnSpc>
                <a:spcPct val="120000"/>
              </a:lnSpc>
            </a:pPr>
            <a:r>
              <a:rPr lang="zh-CN" altLang="en-US" sz="2000" b="1" dirty="0" smtClean="0">
                <a:latin typeface="楷体" pitchFamily="49" charset="-122"/>
                <a:ea typeface="楷体" pitchFamily="49" charset="-122"/>
              </a:rPr>
              <a:t>操作控制：负责管理并产生每条指令所需操作信号</a:t>
            </a:r>
          </a:p>
          <a:p>
            <a:pPr lvl="1" eaLnBrk="1" hangingPunct="1">
              <a:lnSpc>
                <a:spcPct val="120000"/>
              </a:lnSpc>
            </a:pPr>
            <a:r>
              <a:rPr lang="zh-CN" altLang="en-US" sz="2000" b="1" dirty="0" smtClean="0">
                <a:latin typeface="楷体" pitchFamily="49" charset="-122"/>
                <a:ea typeface="楷体" pitchFamily="49" charset="-122"/>
              </a:rPr>
              <a:t>时间控制：对各种操作加以时间的实施控制</a:t>
            </a:r>
          </a:p>
          <a:p>
            <a:pPr lvl="1" eaLnBrk="1" hangingPunct="1">
              <a:lnSpc>
                <a:spcPct val="120000"/>
              </a:lnSpc>
            </a:pPr>
            <a:r>
              <a:rPr lang="zh-CN" altLang="en-US" sz="2000" b="1" dirty="0" smtClean="0">
                <a:latin typeface="楷体" pitchFamily="49" charset="-122"/>
                <a:ea typeface="楷体" pitchFamily="49" charset="-122"/>
              </a:rPr>
              <a:t>数据加工：对数据进行算术运算和逻辑运算处理</a:t>
            </a:r>
          </a:p>
          <a:p>
            <a:pPr lvl="1" eaLnBrk="1" hangingPunct="1">
              <a:lnSpc>
                <a:spcPct val="120000"/>
              </a:lnSpc>
            </a:pPr>
            <a:r>
              <a:rPr lang="zh-CN" altLang="en-US" sz="2000" b="1" dirty="0" smtClean="0">
                <a:latin typeface="楷体" pitchFamily="49" charset="-122"/>
                <a:ea typeface="楷体" pitchFamily="49" charset="-122"/>
              </a:rPr>
              <a:t>中断处理：处理响应中断</a:t>
            </a:r>
            <a:endParaRPr lang="en-US" altLang="zh-CN" sz="2000" b="1" dirty="0" smtClean="0">
              <a:latin typeface="楷体" pitchFamily="49" charset="-122"/>
              <a:ea typeface="楷体" pitchFamily="49" charset="-122"/>
            </a:endParaRPr>
          </a:p>
          <a:p>
            <a:pPr eaLnBrk="1" hangingPunct="1">
              <a:lnSpc>
                <a:spcPct val="120000"/>
              </a:lnSpc>
            </a:pPr>
            <a:r>
              <a:rPr lang="zh-CN" altLang="en-US" sz="2000" b="1" dirty="0">
                <a:latin typeface="楷体" pitchFamily="49" charset="-122"/>
                <a:ea typeface="楷体" pitchFamily="49" charset="-122"/>
              </a:rPr>
              <a:t>一个完整</a:t>
            </a:r>
            <a:r>
              <a:rPr lang="zh-CN" altLang="en-US" sz="2000" b="1" dirty="0" smtClean="0">
                <a:latin typeface="楷体" pitchFamily="49" charset="-122"/>
                <a:ea typeface="楷体" pitchFamily="49" charset="-122"/>
              </a:rPr>
              <a:t>的</a:t>
            </a:r>
            <a:r>
              <a:rPr lang="en-US" altLang="zh-CN" sz="2000" b="1" dirty="0" smtClean="0">
                <a:latin typeface="楷体" pitchFamily="49" charset="-122"/>
                <a:ea typeface="楷体" pitchFamily="49" charset="-122"/>
              </a:rPr>
              <a:t>CPU</a:t>
            </a:r>
            <a:r>
              <a:rPr lang="zh-CN" altLang="en-US" sz="2000" b="1" dirty="0" smtClean="0">
                <a:latin typeface="楷体" pitchFamily="49" charset="-122"/>
                <a:ea typeface="楷体" pitchFamily="49" charset="-122"/>
              </a:rPr>
              <a:t>指令周期</a:t>
            </a:r>
            <a:r>
              <a:rPr lang="zh-CN" altLang="en-US" sz="2000" b="1" dirty="0">
                <a:latin typeface="楷体" pitchFamily="49" charset="-122"/>
                <a:ea typeface="楷体" pitchFamily="49" charset="-122"/>
              </a:rPr>
              <a:t>所</a:t>
            </a:r>
            <a:r>
              <a:rPr lang="zh-CN" altLang="en-US" sz="2000" b="1" dirty="0" smtClean="0">
                <a:latin typeface="楷体" pitchFamily="49" charset="-122"/>
                <a:ea typeface="楷体" pitchFamily="49" charset="-122"/>
              </a:rPr>
              <a:t>包含</a:t>
            </a:r>
            <a:r>
              <a:rPr lang="en-US" altLang="zh-CN" sz="2000" b="1" smtClean="0">
                <a:latin typeface="楷体" pitchFamily="49" charset="-122"/>
                <a:ea typeface="楷体" pitchFamily="49" charset="-122"/>
              </a:rPr>
              <a:t>4</a:t>
            </a:r>
            <a:r>
              <a:rPr lang="zh-CN" altLang="en-US" sz="2000" b="1" smtClean="0">
                <a:latin typeface="楷体" pitchFamily="49" charset="-122"/>
                <a:ea typeface="楷体" pitchFamily="49" charset="-122"/>
              </a:rPr>
              <a:t>个机器周期</a:t>
            </a:r>
            <a:r>
              <a:rPr lang="zh-CN" altLang="en-US" sz="2000" b="1" dirty="0" smtClean="0">
                <a:latin typeface="楷体" pitchFamily="49" charset="-122"/>
                <a:ea typeface="楷体" pitchFamily="49" charset="-122"/>
              </a:rPr>
              <a:t>：</a:t>
            </a:r>
            <a:endParaRPr lang="zh-CN" altLang="en-US" sz="2000" b="1" dirty="0">
              <a:latin typeface="楷体" pitchFamily="49" charset="-122"/>
              <a:ea typeface="楷体" pitchFamily="49" charset="-122"/>
            </a:endParaRPr>
          </a:p>
          <a:p>
            <a:pPr lvl="1" eaLnBrk="1" hangingPunct="1">
              <a:lnSpc>
                <a:spcPct val="120000"/>
              </a:lnSpc>
            </a:pPr>
            <a:r>
              <a:rPr lang="zh-CN" altLang="en-US" sz="2000" b="1" dirty="0">
                <a:latin typeface="楷体" pitchFamily="49" charset="-122"/>
                <a:ea typeface="楷体" pitchFamily="49" charset="-122"/>
              </a:rPr>
              <a:t>取指周期：完成取指令和分析指令的操作</a:t>
            </a:r>
          </a:p>
          <a:p>
            <a:pPr lvl="1" eaLnBrk="1" hangingPunct="1">
              <a:lnSpc>
                <a:spcPct val="120000"/>
              </a:lnSpc>
            </a:pPr>
            <a:r>
              <a:rPr lang="zh-CN" altLang="en-US" sz="2000" b="1" dirty="0">
                <a:latin typeface="楷体" pitchFamily="49" charset="-122"/>
                <a:ea typeface="楷体" pitchFamily="49" charset="-122"/>
              </a:rPr>
              <a:t>间址周期：访问存储器取出操作数的有效地址</a:t>
            </a:r>
          </a:p>
          <a:p>
            <a:pPr lvl="1" eaLnBrk="1" hangingPunct="1">
              <a:lnSpc>
                <a:spcPct val="120000"/>
              </a:lnSpc>
            </a:pPr>
            <a:r>
              <a:rPr lang="zh-CN" altLang="en-US" sz="2000" b="1" dirty="0">
                <a:latin typeface="楷体" pitchFamily="49" charset="-122"/>
                <a:ea typeface="楷体" pitchFamily="49" charset="-122"/>
              </a:rPr>
              <a:t>执行周期：完成取出操作数、执行指令的操作</a:t>
            </a:r>
          </a:p>
          <a:p>
            <a:pPr lvl="1" eaLnBrk="1" hangingPunct="1">
              <a:lnSpc>
                <a:spcPct val="120000"/>
              </a:lnSpc>
            </a:pPr>
            <a:r>
              <a:rPr lang="zh-CN" altLang="en-US" sz="2000" b="1" dirty="0">
                <a:latin typeface="楷体" pitchFamily="49" charset="-122"/>
                <a:ea typeface="楷体" pitchFamily="49" charset="-122"/>
              </a:rPr>
              <a:t>中断周期：保护程序断点、寻找中断服务程序入口地址、关中</a:t>
            </a:r>
            <a:r>
              <a:rPr lang="zh-CN" altLang="en-US" sz="2000" b="1" dirty="0" smtClean="0">
                <a:latin typeface="楷体" pitchFamily="49" charset="-122"/>
                <a:ea typeface="楷体" pitchFamily="49" charset="-122"/>
              </a:rPr>
              <a:t>断</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7AE4AB78-6C7B-4DC0-B6CC-8467A431C13E}" type="slidenum">
              <a:rPr lang="en-US" altLang="zh-CN" sz="1200" smtClean="0">
                <a:latin typeface="楷体_GB2312" pitchFamily="49" charset="-122"/>
                <a:ea typeface="楷体_GB2312" pitchFamily="49" charset="-122"/>
              </a:rPr>
              <a:pPr eaLnBrk="1" hangingPunct="1">
                <a:spcBef>
                  <a:spcPct val="0"/>
                </a:spcBef>
                <a:buClrTx/>
                <a:buFontTx/>
                <a:buNone/>
              </a:pPr>
              <a:t>45</a:t>
            </a:fld>
            <a:endParaRPr lang="en-US" altLang="zh-CN" sz="1200" smtClean="0">
              <a:latin typeface="楷体_GB2312" pitchFamily="49" charset="-122"/>
              <a:ea typeface="楷体_GB2312" pitchFamily="49" charset="-122"/>
            </a:endParaRPr>
          </a:p>
        </p:txBody>
      </p:sp>
      <p:sp>
        <p:nvSpPr>
          <p:cNvPr id="44035" name="Rectangle 2"/>
          <p:cNvSpPr>
            <a:spLocks noGrp="1" noChangeArrowheads="1"/>
          </p:cNvSpPr>
          <p:nvPr>
            <p:ph type="title"/>
          </p:nvPr>
        </p:nvSpPr>
        <p:spPr/>
        <p:txBody>
          <a:bodyPr/>
          <a:lstStyle/>
          <a:p>
            <a:pPr eaLnBrk="1" hangingPunct="1"/>
            <a:r>
              <a:rPr lang="zh-CN" altLang="en-US" sz="3200" smtClean="0"/>
              <a:t>第八章 </a:t>
            </a:r>
            <a:r>
              <a:rPr lang="en-US" altLang="zh-CN" sz="3200" smtClean="0"/>
              <a:t>CPU</a:t>
            </a:r>
            <a:r>
              <a:rPr lang="zh-CN" altLang="en-US" sz="3200" smtClean="0"/>
              <a:t>的结构和功能</a:t>
            </a:r>
          </a:p>
        </p:txBody>
      </p:sp>
      <p:sp>
        <p:nvSpPr>
          <p:cNvPr id="44036" name="Rectangle 3"/>
          <p:cNvSpPr>
            <a:spLocks noGrp="1" noChangeArrowheads="1"/>
          </p:cNvSpPr>
          <p:nvPr>
            <p:ph type="body" idx="1"/>
          </p:nvPr>
        </p:nvSpPr>
        <p:spPr/>
        <p:txBody>
          <a:bodyPr/>
          <a:lstStyle/>
          <a:p>
            <a:pPr eaLnBrk="1" hangingPunct="1">
              <a:lnSpc>
                <a:spcPct val="120000"/>
              </a:lnSpc>
            </a:pPr>
            <a:r>
              <a:rPr lang="en-US" altLang="zh-CN" sz="2000" b="1" dirty="0" smtClean="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中各个寄存器的作用如下：</a:t>
            </a:r>
          </a:p>
          <a:p>
            <a:pPr lvl="1" eaLnBrk="1" hangingPunct="1">
              <a:lnSpc>
                <a:spcPct val="120000"/>
              </a:lnSpc>
            </a:pPr>
            <a:r>
              <a:rPr lang="en-US" altLang="zh-CN" sz="2000" b="1" dirty="0">
                <a:latin typeface="Times New Roman" pitchFamily="18" charset="0"/>
                <a:ea typeface="楷体" pitchFamily="49" charset="-122"/>
                <a:cs typeface="Times New Roman" pitchFamily="18" charset="0"/>
              </a:rPr>
              <a:t>PC</a:t>
            </a:r>
            <a:r>
              <a:rPr lang="zh-CN" altLang="en-US" sz="2000" b="1" dirty="0">
                <a:latin typeface="Times New Roman" pitchFamily="18" charset="0"/>
                <a:ea typeface="楷体" pitchFamily="49" charset="-122"/>
                <a:cs typeface="Times New Roman" pitchFamily="18" charset="0"/>
              </a:rPr>
              <a:t>：程序计数器，存放当前欲执行指令的地址，并可自动计数形成下一条指令地址。</a:t>
            </a:r>
          </a:p>
          <a:p>
            <a:pPr lvl="1" eaLnBrk="1" hangingPunct="1">
              <a:lnSpc>
                <a:spcPct val="120000"/>
              </a:lnSpc>
            </a:pPr>
            <a:r>
              <a:rPr lang="en-US" altLang="zh-CN" sz="2000" b="1" dirty="0">
                <a:latin typeface="Times New Roman" pitchFamily="18" charset="0"/>
                <a:ea typeface="楷体" pitchFamily="49" charset="-122"/>
                <a:cs typeface="Times New Roman" pitchFamily="18" charset="0"/>
              </a:rPr>
              <a:t>IR</a:t>
            </a:r>
            <a:r>
              <a:rPr lang="zh-CN" altLang="en-US" sz="2000" b="1" dirty="0" smtClean="0">
                <a:latin typeface="Times New Roman" pitchFamily="18" charset="0"/>
                <a:ea typeface="楷体" pitchFamily="49" charset="-122"/>
                <a:cs typeface="Times New Roman" pitchFamily="18" charset="0"/>
              </a:rPr>
              <a:t>：指令寄存器</a:t>
            </a:r>
            <a:r>
              <a:rPr lang="zh-CN" altLang="en-US" sz="2000" b="1" dirty="0">
                <a:latin typeface="Times New Roman" pitchFamily="18" charset="0"/>
                <a:ea typeface="楷体" pitchFamily="49" charset="-122"/>
                <a:cs typeface="Times New Roman" pitchFamily="18" charset="0"/>
              </a:rPr>
              <a:t>，存放当前正在执行的指令的寄存器。</a:t>
            </a:r>
          </a:p>
          <a:p>
            <a:pPr lvl="1" eaLnBrk="1" hangingPunct="1">
              <a:lnSpc>
                <a:spcPct val="120000"/>
              </a:lnSpc>
            </a:pPr>
            <a:r>
              <a:rPr lang="en-US" altLang="zh-CN" sz="2000" b="1" dirty="0">
                <a:latin typeface="Times New Roman" pitchFamily="18" charset="0"/>
                <a:ea typeface="楷体" pitchFamily="49" charset="-122"/>
                <a:cs typeface="Times New Roman" pitchFamily="18" charset="0"/>
              </a:rPr>
              <a:t>MAR</a:t>
            </a:r>
            <a:r>
              <a:rPr lang="zh-CN" altLang="en-US" sz="2000" b="1" dirty="0" smtClean="0">
                <a:latin typeface="Times New Roman" pitchFamily="18" charset="0"/>
                <a:ea typeface="楷体" pitchFamily="49" charset="-122"/>
                <a:cs typeface="Times New Roman" pitchFamily="18" charset="0"/>
              </a:rPr>
              <a:t>：</a:t>
            </a:r>
            <a:r>
              <a:rPr lang="zh-CN" altLang="en-US" sz="2000" b="1" dirty="0">
                <a:latin typeface="Times New Roman" pitchFamily="18" charset="0"/>
                <a:ea typeface="楷体" pitchFamily="49" charset="-122"/>
                <a:cs typeface="Times New Roman" pitchFamily="18" charset="0"/>
              </a:rPr>
              <a:t>存</a:t>
            </a:r>
            <a:r>
              <a:rPr lang="zh-CN" altLang="en-US" sz="2000" b="1" dirty="0" smtClean="0">
                <a:latin typeface="Times New Roman" pitchFamily="18" charset="0"/>
                <a:ea typeface="楷体" pitchFamily="49" charset="-122"/>
                <a:cs typeface="Times New Roman" pitchFamily="18" charset="0"/>
              </a:rPr>
              <a:t>储器地址寄存器</a:t>
            </a:r>
            <a:r>
              <a:rPr lang="zh-CN" altLang="en-US" sz="2000" b="1" dirty="0">
                <a:latin typeface="Times New Roman" pitchFamily="18" charset="0"/>
                <a:ea typeface="楷体" pitchFamily="49" charset="-122"/>
                <a:cs typeface="Times New Roman" pitchFamily="18" charset="0"/>
              </a:rPr>
              <a:t>，用来存放</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欲访问存储单元地址。</a:t>
            </a:r>
          </a:p>
          <a:p>
            <a:pPr lvl="1" eaLnBrk="1" hangingPunct="1">
              <a:lnSpc>
                <a:spcPct val="120000"/>
              </a:lnSpc>
            </a:pPr>
            <a:r>
              <a:rPr lang="en-US" altLang="zh-CN" sz="2000" b="1" dirty="0">
                <a:latin typeface="Times New Roman" pitchFamily="18" charset="0"/>
                <a:ea typeface="楷体" pitchFamily="49" charset="-122"/>
                <a:cs typeface="Times New Roman" pitchFamily="18" charset="0"/>
              </a:rPr>
              <a:t>MDR</a:t>
            </a:r>
            <a:r>
              <a:rPr lang="zh-CN" altLang="en-US" sz="2000" b="1" dirty="0" smtClean="0">
                <a:latin typeface="Times New Roman" pitchFamily="18" charset="0"/>
                <a:ea typeface="楷体" pitchFamily="49" charset="-122"/>
                <a:cs typeface="Times New Roman" pitchFamily="18" charset="0"/>
              </a:rPr>
              <a:t>：</a:t>
            </a:r>
            <a:r>
              <a:rPr lang="zh-CN" altLang="en-US" sz="2000" b="1" dirty="0">
                <a:latin typeface="Times New Roman" pitchFamily="18" charset="0"/>
                <a:ea typeface="楷体" pitchFamily="49" charset="-122"/>
                <a:cs typeface="Times New Roman" pitchFamily="18" charset="0"/>
              </a:rPr>
              <a:t>存</a:t>
            </a:r>
            <a:r>
              <a:rPr lang="zh-CN" altLang="en-US" sz="2000" b="1" dirty="0" smtClean="0">
                <a:latin typeface="Times New Roman" pitchFamily="18" charset="0"/>
                <a:ea typeface="楷体" pitchFamily="49" charset="-122"/>
                <a:cs typeface="Times New Roman" pitchFamily="18" charset="0"/>
              </a:rPr>
              <a:t>储器</a:t>
            </a:r>
            <a:r>
              <a:rPr lang="zh-CN" altLang="en-US" sz="2000" b="1" dirty="0">
                <a:latin typeface="Times New Roman" pitchFamily="18" charset="0"/>
                <a:ea typeface="楷体" pitchFamily="49" charset="-122"/>
                <a:cs typeface="Times New Roman" pitchFamily="18" charset="0"/>
              </a:rPr>
              <a:t>数据寄存器，用来存放从某存储单元读出、或写入某存储单元的数据。</a:t>
            </a:r>
          </a:p>
          <a:p>
            <a:pPr lvl="1" eaLnBrk="1" hangingPunct="1">
              <a:lnSpc>
                <a:spcPct val="120000"/>
              </a:lnSpc>
            </a:pPr>
            <a:r>
              <a:rPr lang="en-US" altLang="zh-CN" sz="2000" b="1" dirty="0">
                <a:latin typeface="Times New Roman" pitchFamily="18" charset="0"/>
                <a:ea typeface="楷体" pitchFamily="49" charset="-122"/>
                <a:cs typeface="Times New Roman" pitchFamily="18" charset="0"/>
              </a:rPr>
              <a:t>ACC</a:t>
            </a:r>
            <a:r>
              <a:rPr lang="zh-CN" altLang="en-US" sz="2000" b="1" dirty="0" smtClean="0">
                <a:latin typeface="Times New Roman" pitchFamily="18" charset="0"/>
                <a:ea typeface="楷体" pitchFamily="49" charset="-122"/>
                <a:cs typeface="Times New Roman" pitchFamily="18" charset="0"/>
              </a:rPr>
              <a:t>：累加</a:t>
            </a:r>
            <a:r>
              <a:rPr lang="zh-CN" altLang="en-US" sz="2000" b="1" dirty="0">
                <a:latin typeface="Times New Roman" pitchFamily="18" charset="0"/>
                <a:ea typeface="楷体" pitchFamily="49" charset="-122"/>
                <a:cs typeface="Times New Roman" pitchFamily="18" charset="0"/>
              </a:rPr>
              <a:t>寄存器，运算前存放操作数、运算后存放运算结果。</a:t>
            </a:r>
          </a:p>
          <a:p>
            <a:pPr lvl="1" eaLnBrk="1" hangingPunct="1">
              <a:lnSpc>
                <a:spcPct val="120000"/>
              </a:lnSpc>
            </a:pPr>
            <a:r>
              <a:rPr lang="en-US" altLang="zh-CN" sz="2000" b="1" dirty="0">
                <a:latin typeface="Times New Roman" pitchFamily="18" charset="0"/>
                <a:ea typeface="楷体" pitchFamily="49" charset="-122"/>
                <a:cs typeface="Times New Roman" pitchFamily="18" charset="0"/>
              </a:rPr>
              <a:t>PSW</a:t>
            </a:r>
            <a:r>
              <a:rPr lang="zh-CN" altLang="en-US" sz="2000" b="1" dirty="0">
                <a:latin typeface="Times New Roman" pitchFamily="18" charset="0"/>
                <a:ea typeface="楷体" pitchFamily="49" charset="-122"/>
                <a:cs typeface="Times New Roman" pitchFamily="18" charset="0"/>
              </a:rPr>
              <a:t>：程序状态字寄存器，记录由算术指令和逻辑指令运行或测试结果建立的各种状态信息。</a:t>
            </a:r>
          </a:p>
          <a:p>
            <a:pPr eaLnBrk="1" hangingPunct="1">
              <a:lnSpc>
                <a:spcPct val="120000"/>
              </a:lnSpc>
            </a:pPr>
            <a:endParaRPr lang="zh-CN" altLang="en-US" sz="2400" b="1" dirty="0">
              <a:latin typeface="楷体" pitchFamily="49" charset="-122"/>
              <a:ea typeface="楷体" pitchFamily="49" charset="-122"/>
            </a:endParaRPr>
          </a:p>
        </p:txBody>
      </p:sp>
    </p:spTree>
    <p:extLst>
      <p:ext uri="{BB962C8B-B14F-4D97-AF65-F5344CB8AC3E}">
        <p14:creationId xmlns:p14="http://schemas.microsoft.com/office/powerpoint/2010/main" val="12894268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8726148F-596A-4C4D-9732-D97979EB78DB}" type="slidenum">
              <a:rPr lang="en-US" altLang="zh-CN" sz="1200" smtClean="0">
                <a:latin typeface="楷体_GB2312" pitchFamily="49" charset="-122"/>
                <a:ea typeface="楷体_GB2312" pitchFamily="49" charset="-122"/>
              </a:rPr>
              <a:pPr eaLnBrk="1" hangingPunct="1">
                <a:spcBef>
                  <a:spcPct val="0"/>
                </a:spcBef>
                <a:buClrTx/>
                <a:buFontTx/>
                <a:buNone/>
              </a:pPr>
              <a:t>46</a:t>
            </a:fld>
            <a:endParaRPr lang="en-US" altLang="zh-CN" sz="1200" smtClean="0">
              <a:latin typeface="楷体_GB2312" pitchFamily="49" charset="-122"/>
              <a:ea typeface="楷体_GB2312" pitchFamily="49" charset="-122"/>
            </a:endParaRPr>
          </a:p>
        </p:txBody>
      </p:sp>
      <p:sp>
        <p:nvSpPr>
          <p:cNvPr id="47107" name="Rectangle 2"/>
          <p:cNvSpPr>
            <a:spLocks noGrp="1" noChangeArrowheads="1"/>
          </p:cNvSpPr>
          <p:nvPr>
            <p:ph type="title"/>
          </p:nvPr>
        </p:nvSpPr>
        <p:spPr/>
        <p:txBody>
          <a:bodyPr/>
          <a:lstStyle/>
          <a:p>
            <a:pPr eaLnBrk="1" hangingPunct="1"/>
            <a:r>
              <a:rPr lang="zh-CN" altLang="en-US" sz="3200" smtClean="0"/>
              <a:t>第八章 </a:t>
            </a:r>
            <a:r>
              <a:rPr lang="en-US" altLang="zh-CN" sz="3200" smtClean="0"/>
              <a:t>CPU</a:t>
            </a:r>
            <a:r>
              <a:rPr lang="zh-CN" altLang="en-US" sz="3200" smtClean="0"/>
              <a:t>的结构和功能</a:t>
            </a:r>
          </a:p>
        </p:txBody>
      </p:sp>
      <p:sp>
        <p:nvSpPr>
          <p:cNvPr id="47108" name="Rectangle 3"/>
          <p:cNvSpPr>
            <a:spLocks noGrp="1" noChangeArrowheads="1"/>
          </p:cNvSpPr>
          <p:nvPr>
            <p:ph type="body" idx="1"/>
          </p:nvPr>
        </p:nvSpPr>
        <p:spPr/>
        <p:txBody>
          <a:bodyPr/>
          <a:lstStyle/>
          <a:p>
            <a:pPr eaLnBrk="1" hangingPunct="1">
              <a:lnSpc>
                <a:spcPct val="125000"/>
              </a:lnSpc>
              <a:spcBef>
                <a:spcPts val="600"/>
              </a:spcBef>
            </a:pPr>
            <a:r>
              <a:rPr lang="zh-CN" altLang="en-US" sz="2000" b="1" dirty="0">
                <a:ea typeface="楷体" pitchFamily="49" charset="-122"/>
              </a:rPr>
              <a:t>向量中断：中断源在提出中断请求同时，通过硬件向主机提供中断服务程序入口地址，即向量地址。</a:t>
            </a:r>
          </a:p>
          <a:p>
            <a:pPr eaLnBrk="1" hangingPunct="1">
              <a:lnSpc>
                <a:spcPct val="125000"/>
              </a:lnSpc>
              <a:spcBef>
                <a:spcPts val="600"/>
              </a:spcBef>
            </a:pPr>
            <a:r>
              <a:rPr lang="zh-CN" altLang="en-US" sz="2000" b="1" dirty="0">
                <a:ea typeface="楷体" pitchFamily="49" charset="-122"/>
              </a:rPr>
              <a:t>中断隐指令：是在计算机机器指令系统中没有的指令，它是</a:t>
            </a:r>
            <a:r>
              <a:rPr lang="en-US" altLang="zh-CN" sz="2000" b="1" dirty="0">
                <a:ea typeface="楷体" pitchFamily="49" charset="-122"/>
              </a:rPr>
              <a:t>CPU</a:t>
            </a:r>
            <a:r>
              <a:rPr lang="zh-CN" altLang="en-US" sz="2000" b="1" dirty="0">
                <a:ea typeface="楷体" pitchFamily="49" charset="-122"/>
              </a:rPr>
              <a:t>在中断周期内由硬件自动完成的一条指令，其功能包括保护程序断点、寻找中断服务程序的入口地址、关中断等功</a:t>
            </a:r>
            <a:r>
              <a:rPr lang="zh-CN" altLang="en-US" sz="2000" b="1" dirty="0" smtClean="0">
                <a:ea typeface="楷体" pitchFamily="49" charset="-122"/>
              </a:rPr>
              <a:t>能。</a:t>
            </a:r>
            <a:endParaRPr lang="zh-CN" altLang="en-US" sz="2000" b="1" dirty="0">
              <a:ea typeface="楷体" pitchFamily="49" charset="-122"/>
            </a:endParaRPr>
          </a:p>
          <a:p>
            <a:pPr eaLnBrk="1" hangingPunct="1">
              <a:lnSpc>
                <a:spcPct val="125000"/>
              </a:lnSpc>
              <a:spcBef>
                <a:spcPts val="600"/>
              </a:spcBef>
            </a:pPr>
            <a:r>
              <a:rPr lang="zh-CN" altLang="en-US" sz="2000" b="1" dirty="0" smtClean="0">
                <a:ea typeface="楷体" pitchFamily="49" charset="-122"/>
              </a:rPr>
              <a:t>多</a:t>
            </a:r>
            <a:r>
              <a:rPr lang="zh-CN" altLang="en-US" sz="2000" b="1" dirty="0">
                <a:ea typeface="楷体" pitchFamily="49" charset="-122"/>
              </a:rPr>
              <a:t>重中断：是指</a:t>
            </a:r>
            <a:r>
              <a:rPr lang="en-US" altLang="zh-CN" sz="2000" b="1" dirty="0">
                <a:ea typeface="楷体" pitchFamily="49" charset="-122"/>
              </a:rPr>
              <a:t>CPU</a:t>
            </a:r>
            <a:r>
              <a:rPr lang="zh-CN" altLang="en-US" sz="2000" b="1" dirty="0">
                <a:ea typeface="楷体" pitchFamily="49" charset="-122"/>
              </a:rPr>
              <a:t>执行某个中断服务程序的过程中，发生了更高级、更紧迫的事件，</a:t>
            </a:r>
            <a:r>
              <a:rPr lang="en-US" altLang="zh-CN" sz="2000" b="1" dirty="0">
                <a:ea typeface="楷体" pitchFamily="49" charset="-122"/>
              </a:rPr>
              <a:t>CPU</a:t>
            </a:r>
            <a:r>
              <a:rPr lang="zh-CN" altLang="en-US" sz="2000" b="1" dirty="0">
                <a:ea typeface="楷体" pitchFamily="49" charset="-122"/>
              </a:rPr>
              <a:t>暂停现行中断服务程序的执行，转去处理该事件的中断，处理完返回现行中断服务程序继续执行的过程</a:t>
            </a:r>
            <a:r>
              <a:rPr lang="zh-CN" altLang="en-US" sz="2000" b="1" dirty="0" smtClean="0">
                <a:ea typeface="楷体" pitchFamily="49" charset="-122"/>
              </a:rPr>
              <a:t>。</a:t>
            </a:r>
            <a:endParaRPr lang="zh-CN" altLang="en-US" sz="2000" b="1" dirty="0">
              <a:ea typeface="楷体" pitchFamily="49" charset="-122"/>
            </a:endParaRPr>
          </a:p>
          <a:p>
            <a:pPr eaLnBrk="1" hangingPunct="1">
              <a:lnSpc>
                <a:spcPct val="125000"/>
              </a:lnSpc>
              <a:spcBef>
                <a:spcPts val="600"/>
              </a:spcBef>
            </a:pPr>
            <a:r>
              <a:rPr lang="zh-CN" altLang="en-US" sz="2000" b="1" dirty="0">
                <a:ea typeface="楷体" pitchFamily="49" charset="-122"/>
              </a:rPr>
              <a:t>中断屏蔽：是指当产生中断请求后，用程序方式有选择地封锁部分中断，而允许其余部分中断仍得到响应，称为中断屏蔽。实现方法是为每个中断源设置一个中断屏蔽触发器来屏蔽该设备的中断请求。</a:t>
            </a:r>
          </a:p>
          <a:p>
            <a:pPr eaLnBrk="1" hangingPunct="1">
              <a:lnSpc>
                <a:spcPct val="125000"/>
              </a:lnSpc>
              <a:spcBef>
                <a:spcPts val="600"/>
              </a:spcBef>
            </a:pPr>
            <a:endParaRPr lang="zh-CN" altLang="en-US" sz="2000" b="1" dirty="0">
              <a:ea typeface="楷体" pitchFamily="49" charset="-122"/>
            </a:endParaRPr>
          </a:p>
          <a:p>
            <a:pPr eaLnBrk="1" hangingPunct="1">
              <a:lnSpc>
                <a:spcPct val="125000"/>
              </a:lnSpc>
              <a:spcBef>
                <a:spcPts val="600"/>
              </a:spcBef>
            </a:pPr>
            <a:endParaRPr lang="zh-CN" altLang="en-US" sz="2000" b="1" dirty="0">
              <a:ea typeface="楷体" pitchFamily="49" charset="-122"/>
            </a:endParaRPr>
          </a:p>
          <a:p>
            <a:pPr eaLnBrk="1" hangingPunct="1">
              <a:lnSpc>
                <a:spcPct val="125000"/>
              </a:lnSpc>
              <a:spcBef>
                <a:spcPts val="600"/>
              </a:spcBef>
            </a:pPr>
            <a:endParaRPr lang="zh-CN" altLang="en-US" sz="2000" b="1" dirty="0" smtClean="0">
              <a:latin typeface="Times New Roman" pitchFamily="18" charset="0"/>
              <a:ea typeface="楷体" pitchFamily="49" charset="-122"/>
              <a:cs typeface="Times New Roman" pitchFamily="18" charset="0"/>
            </a:endParaRPr>
          </a:p>
        </p:txBody>
      </p:sp>
    </p:spTree>
    <p:extLst>
      <p:ext uri="{BB962C8B-B14F-4D97-AF65-F5344CB8AC3E}">
        <p14:creationId xmlns:p14="http://schemas.microsoft.com/office/powerpoint/2010/main" val="33661839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652E0FA2-51B5-4612-AF07-8BEFAFA5B39B}" type="slidenum">
              <a:rPr lang="en-US" altLang="zh-CN" sz="1200" smtClean="0">
                <a:latin typeface="楷体_GB2312" pitchFamily="49" charset="-122"/>
                <a:ea typeface="楷体_GB2312" pitchFamily="49" charset="-122"/>
              </a:rPr>
              <a:pPr eaLnBrk="1" hangingPunct="1">
                <a:spcBef>
                  <a:spcPct val="0"/>
                </a:spcBef>
                <a:buClrTx/>
                <a:buFontTx/>
                <a:buNone/>
              </a:pPr>
              <a:t>47</a:t>
            </a:fld>
            <a:endParaRPr lang="en-US" altLang="zh-CN" sz="1200" smtClean="0">
              <a:latin typeface="楷体_GB2312" pitchFamily="49" charset="-122"/>
              <a:ea typeface="楷体_GB2312" pitchFamily="49" charset="-122"/>
            </a:endParaRPr>
          </a:p>
        </p:txBody>
      </p:sp>
      <p:sp>
        <p:nvSpPr>
          <p:cNvPr id="45059" name="Rectangle 2"/>
          <p:cNvSpPr>
            <a:spLocks noGrp="1" noChangeArrowheads="1"/>
          </p:cNvSpPr>
          <p:nvPr>
            <p:ph type="title"/>
          </p:nvPr>
        </p:nvSpPr>
        <p:spPr/>
        <p:txBody>
          <a:bodyPr/>
          <a:lstStyle/>
          <a:p>
            <a:pPr eaLnBrk="1" hangingPunct="1"/>
            <a:r>
              <a:rPr lang="zh-CN" altLang="en-US" sz="3200" smtClean="0"/>
              <a:t>第八章 </a:t>
            </a:r>
            <a:r>
              <a:rPr lang="en-US" altLang="zh-CN" sz="3200" smtClean="0"/>
              <a:t>CPU</a:t>
            </a:r>
            <a:r>
              <a:rPr lang="zh-CN" altLang="en-US" sz="3200" smtClean="0"/>
              <a:t>的结构和功能</a:t>
            </a:r>
          </a:p>
        </p:txBody>
      </p:sp>
      <p:sp>
        <p:nvSpPr>
          <p:cNvPr id="45060" name="Rectangle 3"/>
          <p:cNvSpPr>
            <a:spLocks noGrp="1" noChangeArrowheads="1"/>
          </p:cNvSpPr>
          <p:nvPr>
            <p:ph type="body" idx="1"/>
          </p:nvPr>
        </p:nvSpPr>
        <p:spPr/>
        <p:txBody>
          <a:bodyPr/>
          <a:lstStyle/>
          <a:p>
            <a:pPr eaLnBrk="1" hangingPunct="1">
              <a:lnSpc>
                <a:spcPct val="125000"/>
              </a:lnSpc>
            </a:pPr>
            <a:r>
              <a:rPr lang="en-US" altLang="zh-CN" sz="2000" b="1" dirty="0" smtClean="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响应处理一次中断的具体</a:t>
            </a:r>
            <a:r>
              <a:rPr lang="zh-CN" altLang="en-US" sz="2000" b="1" dirty="0" smtClean="0">
                <a:latin typeface="Times New Roman" pitchFamily="18" charset="0"/>
                <a:ea typeface="楷体" pitchFamily="49" charset="-122"/>
                <a:cs typeface="Times New Roman" pitchFamily="18" charset="0"/>
              </a:rPr>
              <a:t>步骤：</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pPr>
            <a:r>
              <a:rPr lang="zh-CN" altLang="zh-CN" sz="2000" b="1" dirty="0" smtClean="0">
                <a:latin typeface="Times New Roman" pitchFamily="18" charset="0"/>
                <a:ea typeface="楷体" pitchFamily="49" charset="-122"/>
                <a:cs typeface="Times New Roman" pitchFamily="18" charset="0"/>
              </a:rPr>
              <a:t>①关中断</a:t>
            </a:r>
            <a:r>
              <a:rPr lang="en-US" altLang="zh-CN" sz="2000" b="1" dirty="0" smtClean="0">
                <a:latin typeface="Times New Roman" pitchFamily="18" charset="0"/>
                <a:ea typeface="楷体" pitchFamily="49" charset="-122"/>
                <a:cs typeface="Times New Roman" pitchFamily="18" charset="0"/>
              </a:rPr>
              <a:t> </a:t>
            </a:r>
          </a:p>
          <a:p>
            <a:pPr lvl="1" eaLnBrk="1" hangingPunct="1">
              <a:lnSpc>
                <a:spcPct val="125000"/>
              </a:lnSpc>
            </a:pPr>
            <a:r>
              <a:rPr lang="zh-CN" altLang="zh-CN" sz="2000" b="1" dirty="0" smtClean="0">
                <a:latin typeface="Times New Roman" pitchFamily="18" charset="0"/>
                <a:ea typeface="楷体" pitchFamily="49" charset="-122"/>
                <a:cs typeface="Times New Roman" pitchFamily="18" charset="0"/>
              </a:rPr>
              <a:t>②保存断点</a:t>
            </a:r>
            <a:r>
              <a:rPr lang="en-US" altLang="zh-CN" sz="2000" b="1" dirty="0" smtClean="0">
                <a:latin typeface="Times New Roman" pitchFamily="18" charset="0"/>
                <a:ea typeface="楷体" pitchFamily="49" charset="-122"/>
                <a:cs typeface="Times New Roman" pitchFamily="18" charset="0"/>
              </a:rPr>
              <a:t> </a:t>
            </a:r>
          </a:p>
          <a:p>
            <a:pPr lvl="1" eaLnBrk="1" hangingPunct="1">
              <a:lnSpc>
                <a:spcPct val="125000"/>
              </a:lnSpc>
            </a:pPr>
            <a:r>
              <a:rPr lang="zh-CN" altLang="zh-CN" sz="2000" b="1" dirty="0" smtClean="0">
                <a:latin typeface="Times New Roman" pitchFamily="18" charset="0"/>
                <a:ea typeface="楷体" pitchFamily="49" charset="-122"/>
                <a:cs typeface="Times New Roman" pitchFamily="18" charset="0"/>
              </a:rPr>
              <a:t>③识别中断源，将向量地址送</a:t>
            </a:r>
            <a:r>
              <a:rPr lang="en-US" altLang="zh-CN" sz="2000" b="1" dirty="0" smtClean="0">
                <a:latin typeface="Times New Roman" pitchFamily="18" charset="0"/>
                <a:ea typeface="楷体" pitchFamily="49" charset="-122"/>
                <a:cs typeface="Times New Roman" pitchFamily="18" charset="0"/>
              </a:rPr>
              <a:t>PC</a:t>
            </a:r>
            <a:r>
              <a:rPr lang="zh-CN" altLang="zh-CN" sz="2000" b="1" dirty="0" smtClean="0">
                <a:latin typeface="Times New Roman" pitchFamily="18" charset="0"/>
                <a:ea typeface="楷体" pitchFamily="49" charset="-122"/>
                <a:cs typeface="Times New Roman" pitchFamily="18" charset="0"/>
              </a:rPr>
              <a:t> </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pPr>
            <a:r>
              <a:rPr lang="zh-CN" altLang="zh-CN" sz="2000" b="1" dirty="0" smtClean="0">
                <a:latin typeface="Times New Roman" pitchFamily="18" charset="0"/>
                <a:ea typeface="楷体" pitchFamily="49" charset="-122"/>
                <a:cs typeface="Times New Roman" pitchFamily="18" charset="0"/>
              </a:rPr>
              <a:t>④保存现场</a:t>
            </a:r>
            <a:r>
              <a:rPr lang="en-US" altLang="zh-CN" sz="2000" b="1" dirty="0" smtClean="0">
                <a:latin typeface="Times New Roman" pitchFamily="18" charset="0"/>
                <a:ea typeface="楷体" pitchFamily="49" charset="-122"/>
                <a:cs typeface="Times New Roman" pitchFamily="18" charset="0"/>
              </a:rPr>
              <a:t> </a:t>
            </a:r>
          </a:p>
          <a:p>
            <a:pPr lvl="1" eaLnBrk="1" hangingPunct="1">
              <a:lnSpc>
                <a:spcPct val="125000"/>
              </a:lnSpc>
            </a:pPr>
            <a:r>
              <a:rPr lang="zh-CN" altLang="zh-CN" sz="2000" b="1" dirty="0" smtClean="0">
                <a:latin typeface="Times New Roman" pitchFamily="18" charset="0"/>
                <a:ea typeface="楷体" pitchFamily="49" charset="-122"/>
                <a:cs typeface="Times New Roman" pitchFamily="18" charset="0"/>
              </a:rPr>
              <a:t>⑤中断事件处理（开中断、执行中断服务程序、关中断）</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pPr>
            <a:r>
              <a:rPr lang="zh-CN" altLang="zh-CN" sz="2000" b="1" dirty="0" smtClean="0">
                <a:latin typeface="Times New Roman" pitchFamily="18" charset="0"/>
                <a:ea typeface="楷体" pitchFamily="49" charset="-122"/>
                <a:cs typeface="Times New Roman" pitchFamily="18" charset="0"/>
              </a:rPr>
              <a:t>⑥恢复现场</a:t>
            </a:r>
            <a:r>
              <a:rPr lang="en-US" altLang="zh-CN" sz="2000" b="1" dirty="0" smtClean="0">
                <a:latin typeface="Times New Roman" pitchFamily="18" charset="0"/>
                <a:ea typeface="楷体" pitchFamily="49" charset="-122"/>
                <a:cs typeface="Times New Roman" pitchFamily="18" charset="0"/>
              </a:rPr>
              <a:t> </a:t>
            </a:r>
          </a:p>
          <a:p>
            <a:pPr lvl="1" eaLnBrk="1" hangingPunct="1">
              <a:lnSpc>
                <a:spcPct val="125000"/>
              </a:lnSpc>
            </a:pPr>
            <a:r>
              <a:rPr lang="zh-CN" altLang="zh-CN" sz="2000" b="1" dirty="0" smtClean="0">
                <a:latin typeface="Times New Roman" pitchFamily="18" charset="0"/>
                <a:ea typeface="楷体" pitchFamily="49" charset="-122"/>
                <a:cs typeface="Times New Roman" pitchFamily="18" charset="0"/>
              </a:rPr>
              <a:t>⑦开中断</a:t>
            </a:r>
            <a:r>
              <a:rPr lang="en-US" altLang="zh-CN" sz="2000" b="1" dirty="0" smtClean="0">
                <a:latin typeface="Times New Roman" pitchFamily="18" charset="0"/>
                <a:ea typeface="楷体" pitchFamily="49" charset="-122"/>
                <a:cs typeface="Times New Roman" pitchFamily="18" charset="0"/>
              </a:rPr>
              <a:t>  </a:t>
            </a:r>
          </a:p>
          <a:p>
            <a:pPr lvl="1" eaLnBrk="1" hangingPunct="1">
              <a:lnSpc>
                <a:spcPct val="125000"/>
              </a:lnSpc>
            </a:pPr>
            <a:r>
              <a:rPr lang="zh-CN" altLang="zh-CN" sz="2000" b="1" dirty="0" smtClean="0">
                <a:latin typeface="Times New Roman" pitchFamily="18" charset="0"/>
                <a:ea typeface="楷体" pitchFamily="49" charset="-122"/>
                <a:cs typeface="Times New Roman" pitchFamily="18" charset="0"/>
              </a:rPr>
              <a:t>⑧中断返回</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pPr>
            <a:r>
              <a:rPr lang="zh-CN" altLang="zh-CN" sz="2000" b="1" dirty="0" smtClean="0">
                <a:latin typeface="Times New Roman" pitchFamily="18" charset="0"/>
                <a:ea typeface="楷体" pitchFamily="49" charset="-122"/>
                <a:cs typeface="Times New Roman" pitchFamily="18" charset="0"/>
              </a:rPr>
              <a:t>①～③由硬件完成</a:t>
            </a:r>
            <a:r>
              <a:rPr lang="zh-CN" altLang="en-US" sz="2000" b="1" dirty="0" smtClean="0">
                <a:latin typeface="Times New Roman" pitchFamily="18" charset="0"/>
                <a:ea typeface="楷体" pitchFamily="49" charset="-122"/>
                <a:cs typeface="Times New Roman" pitchFamily="18" charset="0"/>
              </a:rPr>
              <a:t>，即中断</a:t>
            </a:r>
            <a:r>
              <a:rPr lang="zh-CN" altLang="en-US" sz="2000" b="1" dirty="0">
                <a:latin typeface="Times New Roman" pitchFamily="18" charset="0"/>
                <a:ea typeface="楷体" pitchFamily="49" charset="-122"/>
                <a:cs typeface="Times New Roman" pitchFamily="18" charset="0"/>
              </a:rPr>
              <a:t>隐指令</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pPr>
            <a:r>
              <a:rPr lang="zh-CN" altLang="zh-CN" sz="2000" b="1" dirty="0" smtClean="0">
                <a:latin typeface="Times New Roman" pitchFamily="18" charset="0"/>
                <a:ea typeface="楷体" pitchFamily="49" charset="-122"/>
                <a:cs typeface="Times New Roman" pitchFamily="18" charset="0"/>
              </a:rPr>
              <a:t>④～⑧由中断服务程序完成</a:t>
            </a:r>
            <a:endParaRPr lang="zh-CN" altLang="en-US" sz="2000" b="1" dirty="0" smtClean="0">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AE7C232A-893F-41CF-A906-B9A94B2ED79B}" type="slidenum">
              <a:rPr lang="en-US" altLang="zh-CN" sz="1200" smtClean="0">
                <a:latin typeface="楷体_GB2312" pitchFamily="49" charset="-122"/>
                <a:ea typeface="楷体_GB2312" pitchFamily="49" charset="-122"/>
              </a:rPr>
              <a:pPr eaLnBrk="1" hangingPunct="1">
                <a:spcBef>
                  <a:spcPct val="0"/>
                </a:spcBef>
                <a:buClrTx/>
                <a:buFontTx/>
                <a:buNone/>
              </a:pPr>
              <a:t>48</a:t>
            </a:fld>
            <a:endParaRPr lang="en-US" altLang="zh-CN" sz="1200" smtClean="0">
              <a:latin typeface="楷体_GB2312" pitchFamily="49" charset="-122"/>
              <a:ea typeface="楷体_GB2312" pitchFamily="49" charset="-122"/>
            </a:endParaRPr>
          </a:p>
        </p:txBody>
      </p:sp>
      <p:sp>
        <p:nvSpPr>
          <p:cNvPr id="46083" name="Rectangle 2"/>
          <p:cNvSpPr>
            <a:spLocks noGrp="1" noChangeArrowheads="1"/>
          </p:cNvSpPr>
          <p:nvPr>
            <p:ph type="title"/>
          </p:nvPr>
        </p:nvSpPr>
        <p:spPr/>
        <p:txBody>
          <a:bodyPr/>
          <a:lstStyle/>
          <a:p>
            <a:pPr eaLnBrk="1" hangingPunct="1"/>
            <a:r>
              <a:rPr lang="zh-CN" altLang="en-US" sz="3200" smtClean="0"/>
              <a:t>第八章 </a:t>
            </a:r>
            <a:r>
              <a:rPr lang="en-US" altLang="zh-CN" sz="3200" smtClean="0"/>
              <a:t>CPU</a:t>
            </a:r>
            <a:r>
              <a:rPr lang="zh-CN" altLang="en-US" sz="3200" smtClean="0"/>
              <a:t>的结构和功能</a:t>
            </a:r>
          </a:p>
        </p:txBody>
      </p:sp>
      <p:sp>
        <p:nvSpPr>
          <p:cNvPr id="46084" name="Rectangle 3"/>
          <p:cNvSpPr>
            <a:spLocks noGrp="1" noChangeArrowheads="1"/>
          </p:cNvSpPr>
          <p:nvPr>
            <p:ph type="body" idx="1"/>
          </p:nvPr>
        </p:nvSpPr>
        <p:spPr/>
        <p:txBody>
          <a:bodyPr/>
          <a:lstStyle/>
          <a:p>
            <a:pPr>
              <a:lnSpc>
                <a:spcPct val="125000"/>
              </a:lnSpc>
              <a:spcBef>
                <a:spcPts val="600"/>
              </a:spcBef>
            </a:pPr>
            <a:r>
              <a:rPr lang="en-US" altLang="zh-CN" sz="2000" b="1" dirty="0">
                <a:latin typeface="Times New Roman" pitchFamily="18" charset="0"/>
                <a:ea typeface="楷体" pitchFamily="49" charset="-122"/>
                <a:cs typeface="Times New Roman" pitchFamily="18" charset="0"/>
              </a:rPr>
              <a:t>I/O</a:t>
            </a:r>
            <a:r>
              <a:rPr lang="zh-CN" altLang="zh-CN" sz="2000" b="1" dirty="0">
                <a:latin typeface="Times New Roman" pitchFamily="18" charset="0"/>
                <a:ea typeface="楷体" pitchFamily="49" charset="-122"/>
                <a:cs typeface="Times New Roman" pitchFamily="18" charset="0"/>
              </a:rPr>
              <a:t>设备向</a:t>
            </a:r>
            <a:r>
              <a:rPr lang="en-US" altLang="zh-CN" sz="2000" b="1" dirty="0">
                <a:latin typeface="Times New Roman" pitchFamily="18" charset="0"/>
                <a:ea typeface="楷体" pitchFamily="49" charset="-122"/>
                <a:cs typeface="Times New Roman" pitchFamily="18" charset="0"/>
              </a:rPr>
              <a:t>CPU</a:t>
            </a:r>
            <a:r>
              <a:rPr lang="zh-CN" altLang="zh-CN" sz="2000" b="1" dirty="0">
                <a:latin typeface="Times New Roman" pitchFamily="18" charset="0"/>
                <a:ea typeface="楷体" pitchFamily="49" charset="-122"/>
                <a:cs typeface="Times New Roman" pitchFamily="18" charset="0"/>
              </a:rPr>
              <a:t>提出中断请求的条件是</a:t>
            </a:r>
            <a:r>
              <a:rPr lang="zh-CN" altLang="zh-CN" sz="2000" b="1" dirty="0" smtClean="0">
                <a:latin typeface="Times New Roman" pitchFamily="18" charset="0"/>
                <a:ea typeface="楷体" pitchFamily="49" charset="-122"/>
                <a:cs typeface="Times New Roman" pitchFamily="18" charset="0"/>
              </a:rPr>
              <a:t>：</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zh-CN" sz="2000" b="1" dirty="0" smtClean="0">
                <a:latin typeface="Times New Roman" pitchFamily="18" charset="0"/>
                <a:ea typeface="楷体" pitchFamily="49" charset="-122"/>
                <a:cs typeface="Times New Roman" pitchFamily="18" charset="0"/>
              </a:rPr>
              <a:t>在</a:t>
            </a:r>
            <a:r>
              <a:rPr lang="en-US" altLang="zh-CN" sz="2000" b="1" dirty="0">
                <a:latin typeface="Times New Roman" pitchFamily="18" charset="0"/>
                <a:ea typeface="楷体" pitchFamily="49" charset="-122"/>
                <a:cs typeface="Times New Roman" pitchFamily="18" charset="0"/>
              </a:rPr>
              <a:t>I/O</a:t>
            </a:r>
            <a:r>
              <a:rPr lang="zh-CN" altLang="zh-CN" sz="2000" b="1" dirty="0">
                <a:latin typeface="Times New Roman" pitchFamily="18" charset="0"/>
                <a:ea typeface="楷体" pitchFamily="49" charset="-122"/>
                <a:cs typeface="Times New Roman" pitchFamily="18" charset="0"/>
              </a:rPr>
              <a:t>接口中，设备工作完成状态为</a:t>
            </a:r>
            <a:r>
              <a:rPr lang="en-US" altLang="zh-CN" sz="2000" b="1" dirty="0">
                <a:latin typeface="Times New Roman" pitchFamily="18" charset="0"/>
                <a:ea typeface="楷体" pitchFamily="49" charset="-122"/>
                <a:cs typeface="Times New Roman" pitchFamily="18" charset="0"/>
              </a:rPr>
              <a:t>1</a:t>
            </a:r>
            <a:r>
              <a:rPr lang="zh-CN" altLang="zh-CN" sz="2000" b="1" dirty="0">
                <a:latin typeface="Times New Roman" pitchFamily="18" charset="0"/>
                <a:ea typeface="楷体" pitchFamily="49" charset="-122"/>
                <a:cs typeface="Times New Roman" pitchFamily="18" charset="0"/>
              </a:rPr>
              <a:t>（</a:t>
            </a:r>
            <a:r>
              <a:rPr lang="en-US" altLang="zh-CN" sz="2000" b="1" dirty="0">
                <a:latin typeface="Times New Roman" pitchFamily="18" charset="0"/>
                <a:ea typeface="楷体" pitchFamily="49" charset="-122"/>
                <a:cs typeface="Times New Roman" pitchFamily="18" charset="0"/>
              </a:rPr>
              <a:t>D=1</a:t>
            </a:r>
            <a:r>
              <a:rPr lang="zh-CN" altLang="zh-CN" sz="2000" b="1" dirty="0">
                <a:latin typeface="Times New Roman" pitchFamily="18" charset="0"/>
                <a:ea typeface="楷体" pitchFamily="49" charset="-122"/>
                <a:cs typeface="Times New Roman" pitchFamily="18" charset="0"/>
              </a:rPr>
              <a:t>），中断屏蔽码为</a:t>
            </a:r>
            <a:r>
              <a:rPr lang="en-US" altLang="zh-CN" sz="2000" b="1" dirty="0">
                <a:latin typeface="Times New Roman" pitchFamily="18" charset="0"/>
                <a:ea typeface="楷体" pitchFamily="49" charset="-122"/>
                <a:cs typeface="Times New Roman" pitchFamily="18" charset="0"/>
              </a:rPr>
              <a:t>0</a:t>
            </a:r>
            <a:r>
              <a:rPr lang="zh-CN" altLang="zh-CN" sz="2000" b="1" dirty="0">
                <a:latin typeface="Times New Roman" pitchFamily="18" charset="0"/>
                <a:ea typeface="楷体" pitchFamily="49" charset="-122"/>
                <a:cs typeface="Times New Roman" pitchFamily="18" charset="0"/>
              </a:rPr>
              <a:t>（</a:t>
            </a:r>
            <a:r>
              <a:rPr lang="en-US" altLang="zh-CN" sz="2000" b="1" dirty="0">
                <a:latin typeface="Times New Roman" pitchFamily="18" charset="0"/>
                <a:ea typeface="楷体" pitchFamily="49" charset="-122"/>
                <a:cs typeface="Times New Roman" pitchFamily="18" charset="0"/>
              </a:rPr>
              <a:t>MASK=0</a:t>
            </a:r>
            <a:r>
              <a:rPr lang="zh-CN" altLang="zh-CN" sz="2000" b="1" dirty="0">
                <a:latin typeface="Times New Roman" pitchFamily="18" charset="0"/>
                <a:ea typeface="楷体" pitchFamily="49" charset="-122"/>
                <a:cs typeface="Times New Roman" pitchFamily="18" charset="0"/>
              </a:rPr>
              <a:t>），且</a:t>
            </a:r>
            <a:r>
              <a:rPr lang="en-US" altLang="zh-CN" sz="2000" b="1" dirty="0">
                <a:latin typeface="Times New Roman" pitchFamily="18" charset="0"/>
                <a:ea typeface="楷体" pitchFamily="49" charset="-122"/>
                <a:cs typeface="Times New Roman" pitchFamily="18" charset="0"/>
              </a:rPr>
              <a:t>CPU</a:t>
            </a:r>
            <a:r>
              <a:rPr lang="zh-CN" altLang="zh-CN" sz="2000" b="1" dirty="0">
                <a:latin typeface="Times New Roman" pitchFamily="18" charset="0"/>
                <a:ea typeface="楷体" pitchFamily="49" charset="-122"/>
                <a:cs typeface="Times New Roman" pitchFamily="18" charset="0"/>
              </a:rPr>
              <a:t>查询中断时，中断请求触发器状态为</a:t>
            </a:r>
            <a:r>
              <a:rPr lang="en-US" altLang="zh-CN" sz="2000" b="1" dirty="0">
                <a:latin typeface="Times New Roman" pitchFamily="18" charset="0"/>
                <a:ea typeface="楷体" pitchFamily="49" charset="-122"/>
                <a:cs typeface="Times New Roman" pitchFamily="18" charset="0"/>
              </a:rPr>
              <a:t>1</a:t>
            </a:r>
            <a:r>
              <a:rPr lang="zh-CN" altLang="zh-CN" sz="2000" b="1" dirty="0">
                <a:latin typeface="Times New Roman" pitchFamily="18" charset="0"/>
                <a:ea typeface="楷体" pitchFamily="49" charset="-122"/>
                <a:cs typeface="Times New Roman" pitchFamily="18" charset="0"/>
              </a:rPr>
              <a:t>（</a:t>
            </a:r>
            <a:r>
              <a:rPr lang="en-US" altLang="zh-CN" sz="2000" b="1" dirty="0">
                <a:latin typeface="Times New Roman" pitchFamily="18" charset="0"/>
                <a:ea typeface="楷体" pitchFamily="49" charset="-122"/>
                <a:cs typeface="Times New Roman" pitchFamily="18" charset="0"/>
              </a:rPr>
              <a:t>INTR=1</a:t>
            </a:r>
            <a:r>
              <a:rPr lang="zh-CN" altLang="zh-CN" sz="2000" b="1" dirty="0">
                <a:latin typeface="Times New Roman" pitchFamily="18" charset="0"/>
                <a:ea typeface="楷体" pitchFamily="49" charset="-122"/>
                <a:cs typeface="Times New Roman" pitchFamily="18" charset="0"/>
              </a:rPr>
              <a:t>）。</a:t>
            </a:r>
          </a:p>
          <a:p>
            <a:pPr>
              <a:lnSpc>
                <a:spcPct val="125000"/>
              </a:lnSpc>
              <a:spcBef>
                <a:spcPts val="600"/>
              </a:spcBef>
            </a:pPr>
            <a:r>
              <a:rPr lang="en-US" altLang="zh-CN" sz="2000" b="1" dirty="0">
                <a:latin typeface="Times New Roman" pitchFamily="18" charset="0"/>
                <a:ea typeface="楷体" pitchFamily="49" charset="-122"/>
                <a:cs typeface="Times New Roman" pitchFamily="18" charset="0"/>
              </a:rPr>
              <a:t>CPU</a:t>
            </a:r>
            <a:r>
              <a:rPr lang="zh-CN" altLang="zh-CN" sz="2000" b="1" dirty="0">
                <a:latin typeface="Times New Roman" pitchFamily="18" charset="0"/>
                <a:ea typeface="楷体" pitchFamily="49" charset="-122"/>
                <a:cs typeface="Times New Roman" pitchFamily="18" charset="0"/>
              </a:rPr>
              <a:t>响应</a:t>
            </a:r>
            <a:r>
              <a:rPr lang="en-US" altLang="zh-CN" sz="2000" b="1" dirty="0">
                <a:latin typeface="Times New Roman" pitchFamily="18" charset="0"/>
                <a:ea typeface="楷体" pitchFamily="49" charset="-122"/>
                <a:cs typeface="Times New Roman" pitchFamily="18" charset="0"/>
              </a:rPr>
              <a:t>I/O</a:t>
            </a:r>
            <a:r>
              <a:rPr lang="zh-CN" altLang="zh-CN" sz="2000" b="1" dirty="0">
                <a:latin typeface="Times New Roman" pitchFamily="18" charset="0"/>
                <a:ea typeface="楷体" pitchFamily="49" charset="-122"/>
                <a:cs typeface="Times New Roman" pitchFamily="18" charset="0"/>
              </a:rPr>
              <a:t>设备中断请求的条件和时间是</a:t>
            </a:r>
            <a:r>
              <a:rPr lang="zh-CN" altLang="zh-CN" sz="2000" b="1" dirty="0" smtClean="0">
                <a:latin typeface="Times New Roman" pitchFamily="18" charset="0"/>
                <a:ea typeface="楷体" pitchFamily="49" charset="-122"/>
                <a:cs typeface="Times New Roman" pitchFamily="18" charset="0"/>
              </a:rPr>
              <a:t>：</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zh-CN" sz="2000" b="1" dirty="0" smtClean="0">
                <a:latin typeface="Times New Roman" pitchFamily="18" charset="0"/>
                <a:ea typeface="楷体" pitchFamily="49" charset="-122"/>
                <a:cs typeface="Times New Roman" pitchFamily="18" charset="0"/>
              </a:rPr>
              <a:t>中断</a:t>
            </a:r>
            <a:r>
              <a:rPr lang="zh-CN" altLang="zh-CN" sz="2000" b="1" dirty="0">
                <a:latin typeface="Times New Roman" pitchFamily="18" charset="0"/>
                <a:ea typeface="楷体" pitchFamily="49" charset="-122"/>
                <a:cs typeface="Times New Roman" pitchFamily="18" charset="0"/>
              </a:rPr>
              <a:t>允许状态为</a:t>
            </a:r>
            <a:r>
              <a:rPr lang="en-US" altLang="zh-CN" sz="2000" b="1" dirty="0">
                <a:latin typeface="Times New Roman" pitchFamily="18" charset="0"/>
                <a:ea typeface="楷体" pitchFamily="49" charset="-122"/>
                <a:cs typeface="Times New Roman" pitchFamily="18" charset="0"/>
              </a:rPr>
              <a:t>1</a:t>
            </a:r>
            <a:r>
              <a:rPr lang="zh-CN" altLang="zh-CN" sz="2000" b="1" dirty="0">
                <a:latin typeface="Times New Roman" pitchFamily="18" charset="0"/>
                <a:ea typeface="楷体" pitchFamily="49" charset="-122"/>
                <a:cs typeface="Times New Roman" pitchFamily="18" charset="0"/>
              </a:rPr>
              <a:t>（</a:t>
            </a:r>
            <a:r>
              <a:rPr lang="en-US" altLang="zh-CN" sz="2000" b="1" dirty="0">
                <a:latin typeface="Times New Roman" pitchFamily="18" charset="0"/>
                <a:ea typeface="楷体" pitchFamily="49" charset="-122"/>
                <a:cs typeface="Times New Roman" pitchFamily="18" charset="0"/>
              </a:rPr>
              <a:t>EINT=1</a:t>
            </a:r>
            <a:r>
              <a:rPr lang="zh-CN" altLang="zh-CN" sz="2000" b="1" dirty="0">
                <a:latin typeface="Times New Roman" pitchFamily="18" charset="0"/>
                <a:ea typeface="楷体" pitchFamily="49" charset="-122"/>
                <a:cs typeface="Times New Roman" pitchFamily="18" charset="0"/>
              </a:rPr>
              <a:t>），且至少有一个中断请求被查到，则在一条指令执行完时，响应中断</a:t>
            </a:r>
            <a:r>
              <a:rPr lang="zh-CN" altLang="zh-CN" sz="2000" b="1" dirty="0" smtClean="0">
                <a:latin typeface="Times New Roman" pitchFamily="18" charset="0"/>
                <a:ea typeface="楷体" pitchFamily="49" charset="-122"/>
                <a:cs typeface="Times New Roman" pitchFamily="18" charset="0"/>
              </a:rPr>
              <a:t>。</a:t>
            </a:r>
            <a:endParaRPr lang="zh-CN" altLang="en-US" sz="2000" b="1" dirty="0" smtClean="0">
              <a:latin typeface="Times New Roman" pitchFamily="18" charset="0"/>
              <a:ea typeface="楷体" pitchFamily="49" charset="-122"/>
              <a:cs typeface="Times New Roman" pitchFamily="18" charset="0"/>
            </a:endParaRPr>
          </a:p>
        </p:txBody>
      </p:sp>
    </p:spTree>
    <p:extLst>
      <p:ext uri="{BB962C8B-B14F-4D97-AF65-F5344CB8AC3E}">
        <p14:creationId xmlns:p14="http://schemas.microsoft.com/office/powerpoint/2010/main" val="10691876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AE7C232A-893F-41CF-A906-B9A94B2ED79B}" type="slidenum">
              <a:rPr lang="en-US" altLang="zh-CN" sz="1200" smtClean="0">
                <a:latin typeface="楷体_GB2312" pitchFamily="49" charset="-122"/>
                <a:ea typeface="楷体_GB2312" pitchFamily="49" charset="-122"/>
              </a:rPr>
              <a:pPr eaLnBrk="1" hangingPunct="1">
                <a:spcBef>
                  <a:spcPct val="0"/>
                </a:spcBef>
                <a:buClrTx/>
                <a:buFontTx/>
                <a:buNone/>
              </a:pPr>
              <a:t>49</a:t>
            </a:fld>
            <a:endParaRPr lang="en-US" altLang="zh-CN" sz="1200" smtClean="0">
              <a:latin typeface="楷体_GB2312" pitchFamily="49" charset="-122"/>
              <a:ea typeface="楷体_GB2312" pitchFamily="49" charset="-122"/>
            </a:endParaRPr>
          </a:p>
        </p:txBody>
      </p:sp>
      <p:sp>
        <p:nvSpPr>
          <p:cNvPr id="46083" name="Rectangle 2"/>
          <p:cNvSpPr>
            <a:spLocks noGrp="1" noChangeArrowheads="1"/>
          </p:cNvSpPr>
          <p:nvPr>
            <p:ph type="title"/>
          </p:nvPr>
        </p:nvSpPr>
        <p:spPr/>
        <p:txBody>
          <a:bodyPr/>
          <a:lstStyle/>
          <a:p>
            <a:pPr eaLnBrk="1" hangingPunct="1"/>
            <a:r>
              <a:rPr lang="zh-CN" altLang="en-US" sz="3200" smtClean="0"/>
              <a:t>第八章 </a:t>
            </a:r>
            <a:r>
              <a:rPr lang="en-US" altLang="zh-CN" sz="3200" smtClean="0"/>
              <a:t>CPU</a:t>
            </a:r>
            <a:r>
              <a:rPr lang="zh-CN" altLang="en-US" sz="3200" smtClean="0"/>
              <a:t>的结构和功能</a:t>
            </a:r>
          </a:p>
        </p:txBody>
      </p:sp>
      <p:sp>
        <p:nvSpPr>
          <p:cNvPr id="46084" name="Rectangle 3"/>
          <p:cNvSpPr>
            <a:spLocks noGrp="1" noChangeArrowheads="1"/>
          </p:cNvSpPr>
          <p:nvPr>
            <p:ph type="body" idx="1"/>
          </p:nvPr>
        </p:nvSpPr>
        <p:spPr/>
        <p:txBody>
          <a:bodyPr/>
          <a:lstStyle/>
          <a:p>
            <a:pPr>
              <a:lnSpc>
                <a:spcPct val="125000"/>
              </a:lnSpc>
              <a:spcBef>
                <a:spcPts val="600"/>
              </a:spcBef>
            </a:pPr>
            <a:r>
              <a:rPr lang="zh-CN" altLang="en-US" sz="1600" b="1" dirty="0">
                <a:ea typeface="楷体" pitchFamily="49" charset="-122"/>
              </a:rPr>
              <a:t>计算机为了管理中断，在硬件上设有专门处理中断的机构</a:t>
            </a:r>
            <a:r>
              <a:rPr lang="en-US" altLang="zh-CN" sz="1600" b="1" dirty="0">
                <a:ea typeface="楷体" pitchFamily="49" charset="-122"/>
              </a:rPr>
              <a:t>——</a:t>
            </a:r>
            <a:r>
              <a:rPr lang="zh-CN" altLang="en-US" sz="1600" b="1" dirty="0">
                <a:ea typeface="楷体" pitchFamily="49" charset="-122"/>
              </a:rPr>
              <a:t>中断系统</a:t>
            </a:r>
            <a:r>
              <a:rPr lang="zh-CN" altLang="en-US" sz="1600" b="1" dirty="0" smtClean="0">
                <a:ea typeface="楷体" pitchFamily="49" charset="-122"/>
              </a:rPr>
              <a:t>。</a:t>
            </a:r>
            <a:endParaRPr lang="en-US" altLang="zh-CN" sz="1600" b="1" dirty="0" smtClean="0">
              <a:ea typeface="楷体" pitchFamily="49" charset="-122"/>
            </a:endParaRPr>
          </a:p>
          <a:p>
            <a:pPr>
              <a:lnSpc>
                <a:spcPct val="125000"/>
              </a:lnSpc>
              <a:spcBef>
                <a:spcPts val="600"/>
              </a:spcBef>
            </a:pPr>
            <a:r>
              <a:rPr lang="zh-CN" altLang="en-US" sz="1600" b="1" dirty="0">
                <a:ea typeface="楷体" pitchFamily="49" charset="-122"/>
              </a:rPr>
              <a:t>中断系统通</a:t>
            </a:r>
            <a:r>
              <a:rPr lang="zh-CN" altLang="en-US" sz="1600" b="1" dirty="0" smtClean="0">
                <a:ea typeface="楷体" pitchFamily="49" charset="-122"/>
              </a:rPr>
              <a:t>常包括：中断请求寄存器、中断优先级排队器、向量编码器、中断允许触发器（</a:t>
            </a:r>
            <a:r>
              <a:rPr lang="en-US" altLang="zh-CN" sz="1600" b="1" dirty="0" smtClean="0">
                <a:ea typeface="楷体" pitchFamily="49" charset="-122"/>
              </a:rPr>
              <a:t>EINT</a:t>
            </a:r>
            <a:r>
              <a:rPr lang="zh-CN" altLang="en-US" sz="1600" b="1" dirty="0" smtClean="0">
                <a:ea typeface="楷体" pitchFamily="49" charset="-122"/>
              </a:rPr>
              <a:t>）、中断标记触发器（</a:t>
            </a:r>
            <a:r>
              <a:rPr lang="en-US" altLang="zh-CN" sz="1600" b="1" dirty="0" smtClean="0">
                <a:ea typeface="楷体" pitchFamily="49" charset="-122"/>
              </a:rPr>
              <a:t>INT</a:t>
            </a:r>
            <a:r>
              <a:rPr lang="zh-CN" altLang="en-US" sz="1600" b="1" dirty="0" smtClean="0">
                <a:ea typeface="楷体" pitchFamily="49" charset="-122"/>
              </a:rPr>
              <a:t>）、中断屏蔽触发器（寄存器）等。</a:t>
            </a:r>
            <a:endParaRPr lang="en-US" altLang="zh-CN" sz="1600" b="1" dirty="0" smtClean="0">
              <a:ea typeface="楷体" pitchFamily="49" charset="-122"/>
            </a:endParaRPr>
          </a:p>
          <a:p>
            <a:pPr>
              <a:lnSpc>
                <a:spcPct val="125000"/>
              </a:lnSpc>
              <a:spcBef>
                <a:spcPts val="600"/>
              </a:spcBef>
            </a:pPr>
            <a:r>
              <a:rPr lang="zh-CN" altLang="en-US" sz="1600" b="1" dirty="0">
                <a:ea typeface="楷体" pitchFamily="49" charset="-122"/>
              </a:rPr>
              <a:t>中断系</a:t>
            </a:r>
            <a:r>
              <a:rPr lang="zh-CN" altLang="en-US" sz="1600" b="1" dirty="0" smtClean="0">
                <a:ea typeface="楷体" pitchFamily="49" charset="-122"/>
              </a:rPr>
              <a:t>统各个部件的功</a:t>
            </a:r>
            <a:r>
              <a:rPr lang="zh-CN" altLang="en-US" sz="1600" b="1" dirty="0">
                <a:ea typeface="楷体" pitchFamily="49" charset="-122"/>
              </a:rPr>
              <a:t>能如下：</a:t>
            </a:r>
          </a:p>
          <a:p>
            <a:pPr>
              <a:lnSpc>
                <a:spcPct val="125000"/>
              </a:lnSpc>
              <a:spcBef>
                <a:spcPts val="600"/>
              </a:spcBef>
            </a:pPr>
            <a:r>
              <a:rPr lang="zh-CN" altLang="en-US" sz="1600" b="1" dirty="0">
                <a:ea typeface="楷体" pitchFamily="49" charset="-122"/>
              </a:rPr>
              <a:t>中断请求寄存器</a:t>
            </a:r>
            <a:r>
              <a:rPr lang="en-US" altLang="zh-CN" sz="1600" b="1" dirty="0">
                <a:ea typeface="楷体" pitchFamily="49" charset="-122"/>
              </a:rPr>
              <a:t>——</a:t>
            </a:r>
            <a:r>
              <a:rPr lang="zh-CN" altLang="en-US" sz="1600" b="1" dirty="0">
                <a:ea typeface="楷体" pitchFamily="49" charset="-122"/>
              </a:rPr>
              <a:t>对中断源发来的一过性中断请求信号进行登记；</a:t>
            </a:r>
          </a:p>
          <a:p>
            <a:pPr>
              <a:lnSpc>
                <a:spcPct val="125000"/>
              </a:lnSpc>
              <a:spcBef>
                <a:spcPts val="600"/>
              </a:spcBef>
            </a:pPr>
            <a:r>
              <a:rPr lang="zh-CN" altLang="en-US" sz="1600" b="1" dirty="0">
                <a:ea typeface="楷体" pitchFamily="49" charset="-122"/>
              </a:rPr>
              <a:t>中断优先级排队器</a:t>
            </a:r>
            <a:r>
              <a:rPr lang="en-US" altLang="zh-CN" sz="1600" b="1" dirty="0">
                <a:ea typeface="楷体" pitchFamily="49" charset="-122"/>
              </a:rPr>
              <a:t>——</a:t>
            </a:r>
            <a:r>
              <a:rPr lang="zh-CN" altLang="en-US" sz="1600" b="1" dirty="0">
                <a:ea typeface="楷体" pitchFamily="49" charset="-122"/>
              </a:rPr>
              <a:t>对同时提出的多个中断请求信号进行裁决，选出一个最紧迫的进行响应；</a:t>
            </a:r>
          </a:p>
          <a:p>
            <a:pPr>
              <a:lnSpc>
                <a:spcPct val="125000"/>
              </a:lnSpc>
              <a:spcBef>
                <a:spcPts val="600"/>
              </a:spcBef>
            </a:pPr>
            <a:r>
              <a:rPr lang="zh-CN" altLang="en-US" sz="1600" b="1" dirty="0">
                <a:ea typeface="楷体" pitchFamily="49" charset="-122"/>
              </a:rPr>
              <a:t>向量编码器</a:t>
            </a:r>
            <a:r>
              <a:rPr lang="en-US" altLang="zh-CN" sz="1600" b="1" dirty="0">
                <a:ea typeface="楷体" pitchFamily="49" charset="-122"/>
              </a:rPr>
              <a:t>——</a:t>
            </a:r>
            <a:r>
              <a:rPr lang="zh-CN" altLang="en-US" sz="1600" b="1" dirty="0">
                <a:ea typeface="楷体" pitchFamily="49" charset="-122"/>
              </a:rPr>
              <a:t>向量中断时，用来产生向量地址；</a:t>
            </a:r>
          </a:p>
          <a:p>
            <a:pPr>
              <a:lnSpc>
                <a:spcPct val="125000"/>
              </a:lnSpc>
              <a:spcBef>
                <a:spcPts val="600"/>
              </a:spcBef>
            </a:pPr>
            <a:r>
              <a:rPr lang="zh-CN" altLang="en-US" sz="1600" b="1" dirty="0">
                <a:ea typeface="楷体" pitchFamily="49" charset="-122"/>
              </a:rPr>
              <a:t>中断允许触发器（</a:t>
            </a:r>
            <a:r>
              <a:rPr lang="en-US" altLang="zh-CN" sz="1600" b="1" dirty="0">
                <a:ea typeface="楷体" pitchFamily="49" charset="-122"/>
              </a:rPr>
              <a:t>EINT</a:t>
            </a:r>
            <a:r>
              <a:rPr lang="zh-CN" altLang="en-US" sz="1600" b="1" dirty="0">
                <a:ea typeface="楷体" pitchFamily="49" charset="-122"/>
              </a:rPr>
              <a:t>）</a:t>
            </a:r>
            <a:r>
              <a:rPr lang="en-US" altLang="zh-CN" sz="1600" b="1" dirty="0">
                <a:ea typeface="楷体" pitchFamily="49" charset="-122"/>
              </a:rPr>
              <a:t>——CPU</a:t>
            </a:r>
            <a:r>
              <a:rPr lang="zh-CN" altLang="en-US" sz="1600" b="1" dirty="0">
                <a:ea typeface="楷体" pitchFamily="49" charset="-122"/>
              </a:rPr>
              <a:t>中的中断总开关，完成开、关中断状态的设置；中断标记触发器（</a:t>
            </a:r>
            <a:r>
              <a:rPr lang="en-US" altLang="zh-CN" sz="1600" b="1" dirty="0">
                <a:ea typeface="楷体" pitchFamily="49" charset="-122"/>
              </a:rPr>
              <a:t>INT</a:t>
            </a:r>
            <a:r>
              <a:rPr lang="zh-CN" altLang="en-US" sz="1600" b="1" dirty="0">
                <a:ea typeface="楷体" pitchFamily="49" charset="-122"/>
              </a:rPr>
              <a:t>）</a:t>
            </a:r>
            <a:r>
              <a:rPr lang="en-US" altLang="zh-CN" sz="1600" b="1" dirty="0">
                <a:ea typeface="楷体" pitchFamily="49" charset="-122"/>
              </a:rPr>
              <a:t>——</a:t>
            </a:r>
            <a:r>
              <a:rPr lang="zh-CN" altLang="en-US" sz="1600" b="1" dirty="0">
                <a:ea typeface="楷体" pitchFamily="49" charset="-122"/>
              </a:rPr>
              <a:t>用来建立中断周期状态。</a:t>
            </a:r>
            <a:r>
              <a:rPr lang="en-US" altLang="zh-CN" sz="1600" b="1" dirty="0">
                <a:ea typeface="楷体" pitchFamily="49" charset="-122"/>
              </a:rPr>
              <a:t>INT=1</a:t>
            </a:r>
            <a:r>
              <a:rPr lang="zh-CN" altLang="en-US" sz="1600" b="1" dirty="0">
                <a:ea typeface="楷体" pitchFamily="49" charset="-122"/>
              </a:rPr>
              <a:t>，表示进入中断周期，即开始执行中断隐指令；</a:t>
            </a:r>
          </a:p>
          <a:p>
            <a:pPr>
              <a:lnSpc>
                <a:spcPct val="125000"/>
              </a:lnSpc>
              <a:spcBef>
                <a:spcPts val="600"/>
              </a:spcBef>
            </a:pPr>
            <a:r>
              <a:rPr lang="zh-CN" altLang="en-US" sz="1600" b="1" dirty="0">
                <a:ea typeface="楷体" pitchFamily="49" charset="-122"/>
              </a:rPr>
              <a:t>中断屏蔽触发器</a:t>
            </a:r>
            <a:r>
              <a:rPr lang="en-US" altLang="zh-CN" sz="1600" b="1" dirty="0">
                <a:ea typeface="楷体" pitchFamily="49" charset="-122"/>
              </a:rPr>
              <a:t>——</a:t>
            </a:r>
            <a:r>
              <a:rPr lang="zh-CN" altLang="en-US" sz="1600" b="1" dirty="0">
                <a:ea typeface="楷体" pitchFamily="49" charset="-122"/>
              </a:rPr>
              <a:t>对于可屏蔽的中断源进行开、关中断操作，可视为各中断源的中断分开关；</a:t>
            </a:r>
          </a:p>
          <a:p>
            <a:pPr>
              <a:lnSpc>
                <a:spcPct val="125000"/>
              </a:lnSpc>
              <a:spcBef>
                <a:spcPts val="600"/>
              </a:spcBef>
            </a:pPr>
            <a:r>
              <a:rPr lang="zh-CN" altLang="en-US" sz="1600" b="1" dirty="0">
                <a:ea typeface="楷体" pitchFamily="49" charset="-122"/>
              </a:rPr>
              <a:t>采用程序中断技术时，指令系统中往往有相关指令支持。常见的指令有：开中断、关中断、中断返回等。</a:t>
            </a:r>
          </a:p>
          <a:p>
            <a:pPr>
              <a:lnSpc>
                <a:spcPct val="125000"/>
              </a:lnSpc>
              <a:spcBef>
                <a:spcPts val="600"/>
              </a:spcBef>
            </a:pPr>
            <a:endParaRPr lang="zh-CN" altLang="en-US" sz="2000" b="1" dirty="0" smtClean="0">
              <a:latin typeface="Times New Roman" pitchFamily="18" charset="0"/>
              <a:ea typeface="楷体" pitchFamily="49" charset="-122"/>
              <a:cs typeface="Times New Roman" pitchFamily="18" charset="0"/>
            </a:endParaRPr>
          </a:p>
        </p:txBody>
      </p:sp>
    </p:spTree>
    <p:extLst>
      <p:ext uri="{BB962C8B-B14F-4D97-AF65-F5344CB8AC3E}">
        <p14:creationId xmlns:p14="http://schemas.microsoft.com/office/powerpoint/2010/main" val="33208101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z="3200" smtClean="0"/>
              <a:t>第一章 概论</a:t>
            </a:r>
          </a:p>
        </p:txBody>
      </p:sp>
      <p:sp>
        <p:nvSpPr>
          <p:cNvPr id="7171" name="内容占位符 2"/>
          <p:cNvSpPr>
            <a:spLocks noGrp="1"/>
          </p:cNvSpPr>
          <p:nvPr>
            <p:ph idx="1"/>
          </p:nvPr>
        </p:nvSpPr>
        <p:spPr/>
        <p:txBody>
          <a:bodyPr/>
          <a:lstStyle/>
          <a:p>
            <a:pPr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主存：又称内存，用于存放计算机当前正在执行的数据和程序，可以被</a:t>
            </a:r>
            <a:r>
              <a:rPr lang="en-US" altLang="zh-CN" sz="2000" b="1" dirty="0" smtClean="0">
                <a:latin typeface="Times New Roman" pitchFamily="18" charset="0"/>
                <a:ea typeface="楷体" pitchFamily="49" charset="-122"/>
                <a:cs typeface="Times New Roman" pitchFamily="18" charset="0"/>
              </a:rPr>
              <a:t>CPU</a:t>
            </a:r>
            <a:r>
              <a:rPr lang="zh-CN" altLang="en-US" sz="2000" b="1" dirty="0" smtClean="0">
                <a:latin typeface="Times New Roman" pitchFamily="18" charset="0"/>
                <a:ea typeface="楷体" pitchFamily="49" charset="-122"/>
                <a:cs typeface="Times New Roman" pitchFamily="18" charset="0"/>
              </a:rPr>
              <a:t>直接存取</a:t>
            </a:r>
            <a:endParaRPr lang="en-US" altLang="zh-CN" sz="2000" b="1" dirty="0" smtClean="0">
              <a:latin typeface="Times New Roman" pitchFamily="18" charset="0"/>
              <a:ea typeface="楷体" pitchFamily="49" charset="-122"/>
              <a:cs typeface="Times New Roman" pitchFamily="18" charset="0"/>
            </a:endParaRPr>
          </a:p>
          <a:p>
            <a:pPr eaLnBrk="1" hangingPunct="1">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CPU</a:t>
            </a:r>
            <a:r>
              <a:rPr lang="zh-CN" altLang="en-US" sz="2000" b="1" dirty="0" smtClean="0">
                <a:latin typeface="Times New Roman" pitchFamily="18" charset="0"/>
                <a:ea typeface="楷体" pitchFamily="49" charset="-122"/>
                <a:cs typeface="Times New Roman" pitchFamily="18" charset="0"/>
              </a:rPr>
              <a:t>：中央处理器，是计算机硬件核心部件，由运算器和控制器构成</a:t>
            </a:r>
            <a:endParaRPr lang="en-US" altLang="zh-CN" sz="2000" b="1" dirty="0" smtClean="0">
              <a:latin typeface="Times New Roman" pitchFamily="18" charset="0"/>
              <a:ea typeface="楷体" pitchFamily="49" charset="-122"/>
              <a:cs typeface="Times New Roman" pitchFamily="18" charset="0"/>
            </a:endParaRPr>
          </a:p>
          <a:p>
            <a:pPr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主机：</a:t>
            </a:r>
            <a:r>
              <a:rPr lang="en-US" altLang="zh-CN" sz="2000" b="1" dirty="0" smtClean="0">
                <a:latin typeface="Times New Roman" pitchFamily="18" charset="0"/>
                <a:ea typeface="楷体" pitchFamily="49" charset="-122"/>
                <a:cs typeface="Times New Roman" pitchFamily="18" charset="0"/>
              </a:rPr>
              <a:t>CPU</a:t>
            </a:r>
            <a:r>
              <a:rPr lang="zh-CN" altLang="en-US" sz="2000" b="1" dirty="0" smtClean="0">
                <a:latin typeface="Times New Roman" pitchFamily="18" charset="0"/>
                <a:ea typeface="楷体" pitchFamily="49" charset="-122"/>
                <a:cs typeface="Times New Roman" pitchFamily="18" charset="0"/>
              </a:rPr>
              <a:t>与主存合起来称为主机</a:t>
            </a:r>
            <a:endParaRPr lang="en-US" altLang="zh-CN" sz="2000" b="1" dirty="0" smtClean="0">
              <a:latin typeface="Times New Roman" pitchFamily="18" charset="0"/>
              <a:ea typeface="楷体" pitchFamily="49" charset="-122"/>
              <a:cs typeface="Times New Roman" pitchFamily="18" charset="0"/>
            </a:endParaRPr>
          </a:p>
          <a:p>
            <a:pPr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外设：输入设备、输出设备的统称</a:t>
            </a:r>
            <a:endParaRPr lang="en-US" altLang="zh-CN" sz="2000" b="1" dirty="0" smtClean="0">
              <a:latin typeface="Times New Roman" pitchFamily="18" charset="0"/>
              <a:ea typeface="楷体" pitchFamily="49" charset="-122"/>
              <a:cs typeface="Times New Roman" pitchFamily="18" charset="0"/>
            </a:endParaRPr>
          </a:p>
          <a:p>
            <a:pPr eaLnBrk="1" hangingPunct="1">
              <a:lnSpc>
                <a:spcPct val="125000"/>
              </a:lnSpc>
              <a:spcBef>
                <a:spcPts val="600"/>
              </a:spcBef>
            </a:pPr>
            <a:r>
              <a:rPr lang="zh-CN" altLang="en-US" sz="2000" b="1" dirty="0">
                <a:latin typeface="Times New Roman" pitchFamily="18" charset="0"/>
                <a:ea typeface="楷体" pitchFamily="49" charset="-122"/>
                <a:cs typeface="Times New Roman" pitchFamily="18" charset="0"/>
              </a:rPr>
              <a:t>计算机硬件技术指标</a:t>
            </a:r>
            <a:endParaRPr lang="en-US" altLang="zh-CN" sz="2000" b="1" dirty="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zh-CN" altLang="en-US" sz="2000" b="1" dirty="0">
                <a:latin typeface="Times New Roman" pitchFamily="18" charset="0"/>
                <a:ea typeface="楷体" pitchFamily="49" charset="-122"/>
                <a:cs typeface="Times New Roman" pitchFamily="18" charset="0"/>
              </a:rPr>
              <a:t>机器字长：指</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一次能处理数据的二进制位数，通常与</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的寄存器位数有关</a:t>
            </a:r>
            <a:endParaRPr lang="zh-CN" altLang="en-US" sz="2000" dirty="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zh-CN" altLang="en-US" sz="2000" b="1" dirty="0">
                <a:latin typeface="Times New Roman" pitchFamily="18" charset="0"/>
                <a:ea typeface="楷体" pitchFamily="49" charset="-122"/>
                <a:cs typeface="Times New Roman" pitchFamily="18" charset="0"/>
              </a:rPr>
              <a:t>指令字长：机器指令中含二进制代码的总位数</a:t>
            </a:r>
          </a:p>
          <a:p>
            <a:pPr lvl="1" eaLnBrk="1" hangingPunct="1">
              <a:lnSpc>
                <a:spcPct val="125000"/>
              </a:lnSpc>
              <a:spcBef>
                <a:spcPts val="600"/>
              </a:spcBef>
            </a:pPr>
            <a:r>
              <a:rPr lang="zh-CN" altLang="en-US" sz="2000" b="1" dirty="0">
                <a:latin typeface="Times New Roman" pitchFamily="18" charset="0"/>
                <a:ea typeface="楷体" pitchFamily="49" charset="-122"/>
                <a:cs typeface="Times New Roman" pitchFamily="18" charset="0"/>
              </a:rPr>
              <a:t>存储字长：存储单元中二进制代码的个数</a:t>
            </a:r>
            <a:endParaRPr lang="en-US" altLang="zh-CN" sz="2000" b="1" dirty="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en-US" altLang="zh-CN" sz="2000" b="1" dirty="0">
                <a:latin typeface="Times New Roman" pitchFamily="18" charset="0"/>
                <a:ea typeface="楷体" pitchFamily="49" charset="-122"/>
                <a:cs typeface="Times New Roman" pitchFamily="18" charset="0"/>
              </a:rPr>
              <a:t>MIPS</a:t>
            </a:r>
            <a:r>
              <a:rPr lang="zh-CN" altLang="en-US" sz="2000" b="1" dirty="0">
                <a:latin typeface="Times New Roman" pitchFamily="18" charset="0"/>
                <a:ea typeface="楷体" pitchFamily="49" charset="-122"/>
                <a:cs typeface="Times New Roman" pitchFamily="18" charset="0"/>
              </a:rPr>
              <a:t>：每秒百万条指令数</a:t>
            </a:r>
            <a:endParaRPr lang="en-US" altLang="zh-CN" sz="2000" b="1" dirty="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en-US" altLang="zh-CN" sz="2000" b="1" dirty="0">
                <a:latin typeface="Times New Roman" pitchFamily="18" charset="0"/>
                <a:ea typeface="楷体" pitchFamily="49" charset="-122"/>
                <a:cs typeface="Times New Roman" pitchFamily="18" charset="0"/>
              </a:rPr>
              <a:t>MFLOPS</a:t>
            </a:r>
            <a:r>
              <a:rPr lang="zh-CN" altLang="en-US" sz="2000" b="1" dirty="0">
                <a:latin typeface="Times New Roman" pitchFamily="18" charset="0"/>
                <a:ea typeface="楷体" pitchFamily="49" charset="-122"/>
                <a:cs typeface="Times New Roman" pitchFamily="18" charset="0"/>
              </a:rPr>
              <a:t>：每秒百万条浮点运算指令数</a:t>
            </a:r>
            <a:endParaRPr lang="en-US" altLang="zh-CN" sz="2000" b="1" dirty="0">
              <a:latin typeface="Times New Roman" pitchFamily="18" charset="0"/>
              <a:ea typeface="楷体" pitchFamily="49" charset="-122"/>
              <a:cs typeface="Times New Roman" pitchFamily="18" charset="0"/>
            </a:endParaRPr>
          </a:p>
          <a:p>
            <a:pPr eaLnBrk="1" hangingPunct="1">
              <a:lnSpc>
                <a:spcPct val="120000"/>
              </a:lnSpc>
            </a:pPr>
            <a:endParaRPr lang="zh-CN" altLang="en-US" sz="2000" b="1" dirty="0" smtClean="0">
              <a:latin typeface="楷体" pitchFamily="49" charset="-122"/>
              <a:ea typeface="楷体" pitchFamily="49" charset="-122"/>
            </a:endParaRPr>
          </a:p>
          <a:p>
            <a:pPr eaLnBrk="1" hangingPunct="1">
              <a:lnSpc>
                <a:spcPct val="120000"/>
              </a:lnSpc>
            </a:pPr>
            <a:endParaRPr lang="zh-CN" altLang="en-US" sz="2400" b="1" dirty="0" smtClean="0">
              <a:latin typeface="楷体" pitchFamily="49" charset="-122"/>
              <a:ea typeface="楷体" pitchFamily="49" charset="-122"/>
            </a:endParaRPr>
          </a:p>
          <a:p>
            <a:endParaRPr lang="zh-CN" altLang="en-US" dirty="0" smtClean="0"/>
          </a:p>
        </p:txBody>
      </p:sp>
      <p:sp>
        <p:nvSpPr>
          <p:cNvPr id="7172" name="页脚占位符 3"/>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42EC8157-4EB0-4C3B-ABBE-A4ED2AAA08C7}" type="slidenum">
              <a:rPr kumimoji="0" lang="en-US" altLang="zh-CN" sz="1200" b="0" smtClean="0">
                <a:latin typeface="楷体_GB2312" pitchFamily="49" charset="-122"/>
              </a:rPr>
              <a:pPr eaLnBrk="1" hangingPunct="1"/>
              <a:t>5</a:t>
            </a:fld>
            <a:endParaRPr kumimoji="0" lang="en-US" altLang="zh-CN" sz="1200" b="0" smtClean="0">
              <a:latin typeface="楷体_GB2312" pitchFamily="49" charset="-122"/>
            </a:endParaRPr>
          </a:p>
        </p:txBody>
      </p:sp>
    </p:spTree>
    <p:extLst>
      <p:ext uri="{BB962C8B-B14F-4D97-AF65-F5344CB8AC3E}">
        <p14:creationId xmlns:p14="http://schemas.microsoft.com/office/powerpoint/2010/main" val="8860039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WordArt 2"/>
          <p:cNvSpPr>
            <a:spLocks noChangeArrowheads="1" noChangeShapeType="1" noTextEdit="1"/>
          </p:cNvSpPr>
          <p:nvPr/>
        </p:nvSpPr>
        <p:spPr bwMode="auto">
          <a:xfrm>
            <a:off x="323528" y="3068960"/>
            <a:ext cx="4464496" cy="1368152"/>
          </a:xfrm>
          <a:prstGeom prst="rect">
            <a:avLst/>
          </a:prstGeom>
          <a:effectLst>
            <a:glow rad="63500">
              <a:schemeClr val="accent1">
                <a:satMod val="175000"/>
                <a:alpha val="40000"/>
              </a:schemeClr>
            </a:glow>
          </a:effectLst>
          <a:scene3d>
            <a:camera prst="orthographicFront"/>
            <a:lightRig rig="threePt" dir="t"/>
          </a:scene3d>
          <a:sp3d>
            <a:bevelT prst="relaxedInset"/>
          </a:sp3d>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Wave1">
              <a:avLst>
                <a:gd name="adj1" fmla="val 13005"/>
                <a:gd name="adj2" fmla="val 0"/>
              </a:avLst>
            </a:prstTxWarp>
          </a:bodyPr>
          <a:lstStyle/>
          <a:p>
            <a:pPr algn="ctr"/>
            <a:r>
              <a:rPr lang="zh-CN" altLang="en-US" sz="3600" kern="10" dirty="0">
                <a:gradFill rotWithShape="1">
                  <a:gsLst>
                    <a:gs pos="0">
                      <a:srgbClr val="9999FF"/>
                    </a:gs>
                    <a:gs pos="100000">
                      <a:srgbClr val="009999"/>
                    </a:gs>
                  </a:gsLst>
                  <a:lin ang="5400000" scaled="1"/>
                </a:gradFill>
                <a:effectLst>
                  <a:outerShdw dist="53882" dir="2700000" algn="ctr" rotWithShape="0">
                    <a:srgbClr val="C0C0C0">
                      <a:alpha val="79999"/>
                    </a:srgbClr>
                  </a:outerShdw>
                </a:effectLst>
                <a:latin typeface="宋体"/>
                <a:ea typeface="宋体"/>
              </a:rPr>
              <a:t>谢谢大家</a:t>
            </a:r>
          </a:p>
        </p:txBody>
      </p:sp>
      <p:sp>
        <p:nvSpPr>
          <p:cNvPr id="5" name="页脚占位符 3"/>
          <p:cNvSpPr>
            <a:spLocks noGrp="1"/>
          </p:cNvSpPr>
          <p:nvPr>
            <p:ph type="ftr" sz="quarter" idx="11"/>
          </p:nvPr>
        </p:nvSpPr>
        <p:spPr>
          <a:xfrm>
            <a:off x="3124200" y="6537325"/>
            <a:ext cx="2895600" cy="244475"/>
          </a:xfrm>
        </p:spPr>
        <p:txBody>
          <a:bodyPr/>
          <a:lstStyle/>
          <a:p>
            <a:pPr algn="ctr">
              <a:defRPr/>
            </a:pPr>
            <a:r>
              <a:rPr lang="en-US" altLang="zh-CN" dirty="0" smtClean="0"/>
              <a:t>    </a:t>
            </a:r>
            <a:fld id="{1920CC29-DFBC-415A-AD8B-AE450F2E5A00}" type="slidenum">
              <a:rPr lang="en-US" altLang="zh-CN" sz="1200" smtClean="0"/>
              <a:pPr algn="ctr">
                <a:defRPr/>
              </a:pPr>
              <a:t>50</a:t>
            </a:fld>
            <a:endParaRPr lang="en-US" altLang="zh-CN" sz="1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z="3200" smtClean="0"/>
              <a:t>第二章 计算机发展及应用</a:t>
            </a:r>
          </a:p>
        </p:txBody>
      </p:sp>
      <p:sp>
        <p:nvSpPr>
          <p:cNvPr id="13315" name="内容占位符 2"/>
          <p:cNvSpPr>
            <a:spLocks noGrp="1"/>
          </p:cNvSpPr>
          <p:nvPr>
            <p:ph idx="1"/>
          </p:nvPr>
        </p:nvSpPr>
        <p:spPr/>
        <p:txBody>
          <a:bodyPr/>
          <a:lstStyle/>
          <a:p>
            <a:pPr>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Moore</a:t>
            </a:r>
            <a:r>
              <a:rPr lang="zh-CN" altLang="en-US" sz="2000" b="1" dirty="0" smtClean="0">
                <a:latin typeface="Times New Roman" pitchFamily="18" charset="0"/>
                <a:ea typeface="楷体" pitchFamily="49" charset="-122"/>
                <a:cs typeface="Times New Roman" pitchFamily="18" charset="0"/>
              </a:rPr>
              <a:t>定律</a:t>
            </a:r>
          </a:p>
          <a:p>
            <a:pPr lvl="1">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Intel</a:t>
            </a:r>
            <a:r>
              <a:rPr lang="zh-CN" altLang="en-US" sz="2000" b="1" dirty="0" smtClean="0">
                <a:latin typeface="Times New Roman" pitchFamily="18" charset="0"/>
                <a:ea typeface="楷体" pitchFamily="49" charset="-122"/>
                <a:cs typeface="Times New Roman" pitchFamily="18" charset="0"/>
              </a:rPr>
              <a:t>公司的缔造者</a:t>
            </a:r>
            <a:r>
              <a:rPr lang="en-US" altLang="zh-CN" sz="2000" b="1" dirty="0" smtClean="0">
                <a:latin typeface="Times New Roman" pitchFamily="18" charset="0"/>
                <a:ea typeface="楷体" pitchFamily="49" charset="-122"/>
                <a:cs typeface="Times New Roman" pitchFamily="18" charset="0"/>
              </a:rPr>
              <a:t>Gordon Moore</a:t>
            </a:r>
            <a:r>
              <a:rPr lang="zh-CN" altLang="en-US" sz="2000" b="1" dirty="0" smtClean="0">
                <a:latin typeface="Times New Roman" pitchFamily="18" charset="0"/>
                <a:ea typeface="楷体" pitchFamily="49" charset="-122"/>
                <a:cs typeface="Times New Roman" pitchFamily="18" charset="0"/>
              </a:rPr>
              <a:t>提出</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微芯片上集成的晶体管数目每三年翻两番</a:t>
            </a:r>
          </a:p>
          <a:p>
            <a:pPr>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世界上第一台电子计算机 </a:t>
            </a:r>
            <a:r>
              <a:rPr lang="en-US" altLang="zh-CN" sz="2000" b="1" dirty="0" smtClean="0">
                <a:latin typeface="Times New Roman" pitchFamily="18" charset="0"/>
                <a:ea typeface="楷体" pitchFamily="49" charset="-122"/>
                <a:cs typeface="Times New Roman" pitchFamily="18" charset="0"/>
              </a:rPr>
              <a:t>ENIAC(1946)</a:t>
            </a:r>
          </a:p>
          <a:p>
            <a:pPr>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计算机发展的五个阶段</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电子管</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晶体管</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中小规模集成电路</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大规模集成电路</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超大规模集成电路</a:t>
            </a:r>
          </a:p>
          <a:p>
            <a:pPr>
              <a:buFont typeface="Wingdings" pitchFamily="2" charset="2"/>
              <a:buNone/>
            </a:pPr>
            <a:endParaRPr lang="zh-CN" altLang="en-US" b="1" dirty="0" smtClean="0"/>
          </a:p>
          <a:p>
            <a:endParaRPr lang="zh-CN" altLang="en-US" b="1" dirty="0" smtClean="0"/>
          </a:p>
          <a:p>
            <a:endParaRPr lang="zh-CN" altLang="en-US" b="1" dirty="0" smtClean="0"/>
          </a:p>
          <a:p>
            <a:endParaRPr lang="zh-CN" altLang="en-US" b="1" dirty="0" smtClean="0">
              <a:latin typeface="Times New Roman" pitchFamily="18" charset="0"/>
            </a:endParaRPr>
          </a:p>
          <a:p>
            <a:endParaRPr lang="zh-CN" altLang="en-US" b="1" dirty="0" smtClean="0">
              <a:latin typeface="Times New Roman" pitchFamily="18" charset="0"/>
            </a:endParaRPr>
          </a:p>
          <a:p>
            <a:endParaRPr lang="zh-CN" altLang="en-US" dirty="0" smtClean="0"/>
          </a:p>
        </p:txBody>
      </p:sp>
      <p:sp>
        <p:nvSpPr>
          <p:cNvPr id="13316" name="页脚占位符 3"/>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A7C83142-02D8-4B07-AE05-D9179D5E5BEE}" type="slidenum">
              <a:rPr kumimoji="0" lang="en-US" altLang="zh-CN" sz="1200" b="0" smtClean="0">
                <a:latin typeface="楷体_GB2312" pitchFamily="49" charset="-122"/>
              </a:rPr>
              <a:pPr eaLnBrk="1" hangingPunct="1"/>
              <a:t>6</a:t>
            </a:fld>
            <a:endParaRPr kumimoji="0" lang="en-US" altLang="zh-CN" sz="1200" b="0" smtClean="0">
              <a:latin typeface="楷体_GB2312"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200" smtClean="0"/>
              <a:t>第三章 系统总线</a:t>
            </a:r>
          </a:p>
        </p:txBody>
      </p:sp>
      <p:sp>
        <p:nvSpPr>
          <p:cNvPr id="15363" name="Rectangle 3"/>
          <p:cNvSpPr>
            <a:spLocks noGrp="1" noChangeArrowheads="1"/>
          </p:cNvSpPr>
          <p:nvPr>
            <p:ph idx="1"/>
          </p:nvPr>
        </p:nvSpPr>
        <p:spPr/>
        <p:txBody>
          <a:bodyPr/>
          <a:lstStyle/>
          <a:p>
            <a:pPr>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系统总线：计算机系统</a:t>
            </a:r>
            <a:r>
              <a:rPr lang="zh-CN" altLang="zh-CN" sz="2000" b="1" dirty="0" smtClean="0">
                <a:latin typeface="Times New Roman" pitchFamily="18" charset="0"/>
                <a:ea typeface="楷体" pitchFamily="49" charset="-122"/>
                <a:cs typeface="Times New Roman" pitchFamily="18" charset="0"/>
              </a:rPr>
              <a:t>各大部件</a:t>
            </a:r>
            <a:r>
              <a:rPr lang="zh-CN" altLang="en-US" sz="2000" b="1" dirty="0" smtClean="0">
                <a:latin typeface="Times New Roman" pitchFamily="18" charset="0"/>
                <a:ea typeface="楷体" pitchFamily="49" charset="-122"/>
                <a:cs typeface="Times New Roman" pitchFamily="18" charset="0"/>
              </a:rPr>
              <a:t>如</a:t>
            </a:r>
            <a:r>
              <a:rPr lang="en-US" altLang="zh-CN" sz="2000" b="1" dirty="0" smtClean="0">
                <a:latin typeface="Times New Roman" pitchFamily="18" charset="0"/>
                <a:ea typeface="楷体" pitchFamily="49" charset="-122"/>
                <a:cs typeface="Times New Roman" pitchFamily="18" charset="0"/>
              </a:rPr>
              <a:t>CPU</a:t>
            </a:r>
            <a:r>
              <a:rPr lang="zh-CN" altLang="en-US" sz="2000" b="1" dirty="0" smtClean="0">
                <a:latin typeface="Times New Roman" pitchFamily="18" charset="0"/>
                <a:ea typeface="楷体" pitchFamily="49" charset="-122"/>
                <a:cs typeface="Times New Roman" pitchFamily="18" charset="0"/>
              </a:rPr>
              <a:t>、</a:t>
            </a:r>
            <a:r>
              <a:rPr lang="zh-CN" altLang="zh-CN" sz="2000" b="1" dirty="0" smtClean="0">
                <a:latin typeface="Times New Roman" pitchFamily="18" charset="0"/>
                <a:ea typeface="楷体" pitchFamily="49" charset="-122"/>
                <a:cs typeface="Times New Roman" pitchFamily="18" charset="0"/>
              </a:rPr>
              <a:t>主存</a:t>
            </a:r>
            <a:r>
              <a:rPr lang="zh-CN" altLang="en-US"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I/O</a:t>
            </a:r>
            <a:r>
              <a:rPr lang="zh-CN" altLang="en-US" sz="2000" b="1" dirty="0" smtClean="0">
                <a:latin typeface="Times New Roman" pitchFamily="18" charset="0"/>
                <a:ea typeface="楷体" pitchFamily="49" charset="-122"/>
                <a:cs typeface="Times New Roman" pitchFamily="18" charset="0"/>
              </a:rPr>
              <a:t>接口</a:t>
            </a:r>
            <a:r>
              <a:rPr lang="zh-CN" altLang="zh-CN" sz="2000" b="1" dirty="0" smtClean="0">
                <a:latin typeface="Times New Roman" pitchFamily="18" charset="0"/>
                <a:ea typeface="楷体" pitchFamily="49" charset="-122"/>
                <a:cs typeface="Times New Roman" pitchFamily="18" charset="0"/>
              </a:rPr>
              <a:t>之间的</a:t>
            </a:r>
            <a:r>
              <a:rPr lang="zh-CN" altLang="zh-CN" sz="2000" b="1" dirty="0">
                <a:latin typeface="Times New Roman" pitchFamily="18" charset="0"/>
                <a:ea typeface="楷体" pitchFamily="49" charset="-122"/>
                <a:cs typeface="Times New Roman" pitchFamily="18" charset="0"/>
              </a:rPr>
              <a:t>信息</a:t>
            </a:r>
            <a:r>
              <a:rPr lang="zh-CN" altLang="zh-CN" sz="2000" b="1" dirty="0" smtClean="0">
                <a:latin typeface="Times New Roman" pitchFamily="18" charset="0"/>
                <a:ea typeface="楷体" pitchFamily="49" charset="-122"/>
                <a:cs typeface="Times New Roman" pitchFamily="18" charset="0"/>
              </a:rPr>
              <a:t>传输线</a:t>
            </a:r>
            <a:r>
              <a:rPr lang="zh-CN" altLang="en-US" sz="2000" b="1" dirty="0" smtClean="0">
                <a:latin typeface="Times New Roman" pitchFamily="18" charset="0"/>
                <a:ea typeface="楷体" pitchFamily="49" charset="-122"/>
                <a:cs typeface="Times New Roman" pitchFamily="18" charset="0"/>
              </a:rPr>
              <a:t>。</a:t>
            </a:r>
            <a:r>
              <a:rPr lang="zh-CN" altLang="zh-CN" sz="2000" b="1" dirty="0" smtClean="0">
                <a:latin typeface="Times New Roman" pitchFamily="18" charset="0"/>
                <a:ea typeface="楷体" pitchFamily="49" charset="-122"/>
                <a:cs typeface="Times New Roman" pitchFamily="18" charset="0"/>
              </a:rPr>
              <a:t>按传输</a:t>
            </a:r>
            <a:r>
              <a:rPr lang="zh-CN" altLang="zh-CN" sz="2000" b="1" dirty="0">
                <a:latin typeface="Times New Roman" pitchFamily="18" charset="0"/>
                <a:ea typeface="楷体" pitchFamily="49" charset="-122"/>
                <a:cs typeface="Times New Roman" pitchFamily="18" charset="0"/>
              </a:rPr>
              <a:t>信息的不同，分为数据总线，地址总线，</a:t>
            </a:r>
            <a:r>
              <a:rPr lang="zh-CN" altLang="zh-CN" sz="2000" b="1" dirty="0" smtClean="0">
                <a:latin typeface="Times New Roman" pitchFamily="18" charset="0"/>
                <a:ea typeface="楷体" pitchFamily="49" charset="-122"/>
                <a:cs typeface="Times New Roman" pitchFamily="18" charset="0"/>
              </a:rPr>
              <a:t>控制总线</a:t>
            </a:r>
            <a:r>
              <a:rPr lang="zh-CN" altLang="en-US" sz="2000" b="1" dirty="0" smtClean="0">
                <a:latin typeface="Times New Roman" pitchFamily="18" charset="0"/>
                <a:ea typeface="楷体" pitchFamily="49" charset="-122"/>
                <a:cs typeface="Times New Roman" pitchFamily="18" charset="0"/>
              </a:rPr>
              <a:t>：</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数据总线：用来传输各功能部件之间的数据信息，是双向传输总线，其位数与机器字长，存储字长有关</a:t>
            </a:r>
            <a:r>
              <a:rPr lang="zh-CN" altLang="en-US" sz="2000" b="1" dirty="0">
                <a:latin typeface="Times New Roman" pitchFamily="18" charset="0"/>
                <a:ea typeface="楷体" pitchFamily="49" charset="-122"/>
                <a:cs typeface="Times New Roman" pitchFamily="18" charset="0"/>
              </a:rPr>
              <a:t>。一般为</a:t>
            </a:r>
            <a:r>
              <a:rPr lang="en-US" altLang="zh-CN" sz="2000" b="1" dirty="0">
                <a:latin typeface="Times New Roman" pitchFamily="18" charset="0"/>
                <a:ea typeface="楷体" pitchFamily="49" charset="-122"/>
                <a:cs typeface="Times New Roman" pitchFamily="18" charset="0"/>
              </a:rPr>
              <a:t>8</a:t>
            </a:r>
            <a:r>
              <a:rPr lang="zh-CN" altLang="en-US" sz="2000" b="1" dirty="0">
                <a:latin typeface="Times New Roman" pitchFamily="18" charset="0"/>
                <a:ea typeface="楷体" pitchFamily="49" charset="-122"/>
                <a:cs typeface="Times New Roman" pitchFamily="18" charset="0"/>
              </a:rPr>
              <a:t>位，</a:t>
            </a:r>
            <a:r>
              <a:rPr lang="en-US" altLang="zh-CN" sz="2000" b="1" dirty="0">
                <a:latin typeface="Times New Roman" pitchFamily="18" charset="0"/>
                <a:ea typeface="楷体" pitchFamily="49" charset="-122"/>
                <a:cs typeface="Times New Roman" pitchFamily="18" charset="0"/>
              </a:rPr>
              <a:t>16</a:t>
            </a:r>
            <a:r>
              <a:rPr lang="zh-CN" altLang="en-US" sz="2000" b="1" dirty="0">
                <a:latin typeface="Times New Roman" pitchFamily="18" charset="0"/>
                <a:ea typeface="楷体" pitchFamily="49" charset="-122"/>
                <a:cs typeface="Times New Roman" pitchFamily="18" charset="0"/>
              </a:rPr>
              <a:t>位或</a:t>
            </a:r>
            <a:r>
              <a:rPr lang="en-US" altLang="zh-CN" sz="2000" b="1" dirty="0">
                <a:latin typeface="Times New Roman" pitchFamily="18" charset="0"/>
                <a:ea typeface="楷体" pitchFamily="49" charset="-122"/>
                <a:cs typeface="Times New Roman" pitchFamily="18" charset="0"/>
              </a:rPr>
              <a:t>32</a:t>
            </a:r>
            <a:r>
              <a:rPr lang="zh-CN" altLang="en-US" sz="2000" b="1" dirty="0" smtClean="0">
                <a:latin typeface="Times New Roman" pitchFamily="18" charset="0"/>
                <a:ea typeface="楷体" pitchFamily="49" charset="-122"/>
                <a:cs typeface="Times New Roman" pitchFamily="18" charset="0"/>
              </a:rPr>
              <a:t>位</a:t>
            </a:r>
          </a:p>
          <a:p>
            <a:pPr lvl="1"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地址总线：用来指出数据总线上的源数据或目的数据在存储单元的地址，是单向传输</a:t>
            </a:r>
            <a:r>
              <a:rPr lang="zh-CN" altLang="en-US" sz="2000" b="1" smtClean="0">
                <a:latin typeface="Times New Roman" pitchFamily="18" charset="0"/>
                <a:ea typeface="楷体" pitchFamily="49" charset="-122"/>
                <a:cs typeface="Times New Roman" pitchFamily="18" charset="0"/>
              </a:rPr>
              <a:t>的，其</a:t>
            </a:r>
            <a:r>
              <a:rPr lang="zh-CN" altLang="en-US" sz="2000" b="1" dirty="0">
                <a:latin typeface="Times New Roman" pitchFamily="18" charset="0"/>
                <a:ea typeface="楷体" pitchFamily="49" charset="-122"/>
                <a:cs typeface="Times New Roman" pitchFamily="18" charset="0"/>
              </a:rPr>
              <a:t>位数与存储单元的个数有关（几次幂的</a:t>
            </a:r>
            <a:r>
              <a:rPr lang="zh-CN" altLang="en-US" sz="2000" b="1">
                <a:latin typeface="Times New Roman" pitchFamily="18" charset="0"/>
                <a:ea typeface="楷体" pitchFamily="49" charset="-122"/>
                <a:cs typeface="Times New Roman" pitchFamily="18" charset="0"/>
              </a:rPr>
              <a:t>关系</a:t>
            </a:r>
            <a:r>
              <a:rPr lang="zh-CN" altLang="en-US" sz="2000" b="1" smtClean="0">
                <a:latin typeface="Times New Roman" pitchFamily="18" charset="0"/>
                <a:ea typeface="楷体" pitchFamily="49" charset="-122"/>
                <a:cs typeface="Times New Roman" pitchFamily="18" charset="0"/>
              </a:rPr>
              <a:t>）</a:t>
            </a:r>
            <a:endParaRPr lang="zh-CN" altLang="en-US" sz="2000" b="1" dirty="0" smtClean="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控制总线：用来发出各种控制信号，对任一控制线而言，其传输都是单向的</a:t>
            </a:r>
            <a:r>
              <a:rPr lang="zh-CN" altLang="en-US" sz="2000" b="1" dirty="0">
                <a:latin typeface="Times New Roman" pitchFamily="18" charset="0"/>
                <a:ea typeface="楷体" pitchFamily="49" charset="-122"/>
                <a:cs typeface="Times New Roman" pitchFamily="18" charset="0"/>
              </a:rPr>
              <a:t>。与机器字长，存储字长，存储单元无</a:t>
            </a:r>
            <a:r>
              <a:rPr lang="zh-CN" altLang="en-US" sz="2000" b="1" dirty="0" smtClean="0">
                <a:latin typeface="Times New Roman" pitchFamily="18" charset="0"/>
                <a:ea typeface="楷体" pitchFamily="49" charset="-122"/>
                <a:cs typeface="Times New Roman" pitchFamily="18" charset="0"/>
              </a:rPr>
              <a:t>关系</a:t>
            </a:r>
            <a:endParaRPr lang="en-US" altLang="zh-CN" sz="2400" b="1" dirty="0" smtClean="0">
              <a:latin typeface="楷体" pitchFamily="49" charset="-122"/>
              <a:ea typeface="楷体" pitchFamily="49" charset="-122"/>
            </a:endParaRPr>
          </a:p>
        </p:txBody>
      </p:sp>
      <p:sp>
        <p:nvSpPr>
          <p:cNvPr id="15364"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290CFB93-5750-45C0-8C4C-AEDEE218C22D}" type="slidenum">
              <a:rPr lang="en-US" altLang="zh-CN" sz="1200" smtClean="0">
                <a:latin typeface="楷体_GB2312" pitchFamily="49" charset="-122"/>
                <a:ea typeface="楷体_GB2312" pitchFamily="49" charset="-122"/>
              </a:rPr>
              <a:pPr eaLnBrk="1" hangingPunct="1">
                <a:spcBef>
                  <a:spcPct val="0"/>
                </a:spcBef>
                <a:buClrTx/>
                <a:buFontTx/>
                <a:buNone/>
              </a:pPr>
              <a:t>7</a:t>
            </a:fld>
            <a:endParaRPr lang="en-US" altLang="zh-CN" sz="1200" smtClean="0">
              <a:latin typeface="楷体_GB2312" pitchFamily="49" charset="-122"/>
              <a:ea typeface="楷体_GB2312" pitchFamily="49" charset="-122"/>
            </a:endParaRPr>
          </a:p>
        </p:txBody>
      </p:sp>
    </p:spTree>
    <p:extLst>
      <p:ext uri="{BB962C8B-B14F-4D97-AF65-F5344CB8AC3E}">
        <p14:creationId xmlns:p14="http://schemas.microsoft.com/office/powerpoint/2010/main" val="3144339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AA9FF6EC-4E05-4D80-B39D-A7261BD34D31}" type="slidenum">
              <a:rPr lang="en-US" altLang="zh-CN" sz="1200" smtClean="0">
                <a:latin typeface="楷体_GB2312" pitchFamily="49" charset="-122"/>
                <a:ea typeface="楷体_GB2312" pitchFamily="49" charset="-122"/>
              </a:rPr>
              <a:pPr eaLnBrk="1" hangingPunct="1">
                <a:spcBef>
                  <a:spcPct val="0"/>
                </a:spcBef>
                <a:buClrTx/>
                <a:buFontTx/>
                <a:buNone/>
              </a:pPr>
              <a:t>8</a:t>
            </a:fld>
            <a:endParaRPr lang="en-US" altLang="zh-CN" sz="1200" smtClean="0">
              <a:latin typeface="楷体_GB2312" pitchFamily="49" charset="-122"/>
              <a:ea typeface="楷体_GB2312" pitchFamily="49" charset="-122"/>
            </a:endParaRPr>
          </a:p>
        </p:txBody>
      </p:sp>
      <p:sp>
        <p:nvSpPr>
          <p:cNvPr id="18435" name="Rectangle 2"/>
          <p:cNvSpPr>
            <a:spLocks noGrp="1" noChangeArrowheads="1"/>
          </p:cNvSpPr>
          <p:nvPr>
            <p:ph type="title"/>
          </p:nvPr>
        </p:nvSpPr>
        <p:spPr/>
        <p:txBody>
          <a:bodyPr/>
          <a:lstStyle/>
          <a:p>
            <a:pPr eaLnBrk="1" hangingPunct="1"/>
            <a:r>
              <a:rPr lang="zh-CN" altLang="en-US" sz="3200" smtClean="0"/>
              <a:t>第三章 系统总线</a:t>
            </a:r>
          </a:p>
        </p:txBody>
      </p:sp>
      <p:sp>
        <p:nvSpPr>
          <p:cNvPr id="18436" name="Rectangle 3"/>
          <p:cNvSpPr>
            <a:spLocks noGrp="1" noChangeArrowheads="1"/>
          </p:cNvSpPr>
          <p:nvPr>
            <p:ph type="body" idx="1"/>
          </p:nvPr>
        </p:nvSpPr>
        <p:spPr/>
        <p:txBody>
          <a:bodyPr/>
          <a:lstStyle/>
          <a:p>
            <a:pPr eaLnBrk="1" hangingPunct="1">
              <a:lnSpc>
                <a:spcPct val="125000"/>
              </a:lnSpc>
              <a:spcBef>
                <a:spcPts val="600"/>
              </a:spcBef>
            </a:pPr>
            <a:r>
              <a:rPr lang="zh-CN" altLang="en-US" sz="2000" b="1" dirty="0">
                <a:latin typeface="楷体" pitchFamily="49" charset="-122"/>
                <a:ea typeface="楷体" pitchFamily="49" charset="-122"/>
              </a:rPr>
              <a:t>总线仲裁：即总线判优，主要解决在多个主设备申请占用总线时，由总线控制器仲裁出优先级别最高的设备，允许其占用总线。</a:t>
            </a:r>
          </a:p>
          <a:p>
            <a:pPr eaLnBrk="1" hangingPunct="1">
              <a:lnSpc>
                <a:spcPct val="125000"/>
              </a:lnSpc>
              <a:spcBef>
                <a:spcPts val="600"/>
              </a:spcBef>
            </a:pPr>
            <a:r>
              <a:rPr lang="zh-CN" altLang="en-US" sz="2000" b="1" dirty="0">
                <a:latin typeface="楷体" pitchFamily="49" charset="-122"/>
                <a:ea typeface="楷体" pitchFamily="49" charset="-122"/>
              </a:rPr>
              <a:t>总线带宽：是指总线在单位时间内可以传输的二进制数据的总位数，即总</a:t>
            </a:r>
            <a:r>
              <a:rPr lang="zh-CN" altLang="en-US" sz="2000" b="1" dirty="0" smtClean="0">
                <a:latin typeface="楷体" pitchFamily="49" charset="-122"/>
                <a:ea typeface="楷体" pitchFamily="49" charset="-122"/>
              </a:rPr>
              <a:t>线最</a:t>
            </a:r>
            <a:r>
              <a:rPr lang="zh-CN" altLang="en-US" sz="2000" b="1" dirty="0">
                <a:latin typeface="楷体" pitchFamily="49" charset="-122"/>
                <a:ea typeface="楷体" pitchFamily="49" charset="-122"/>
              </a:rPr>
              <a:t>大数据传输率，通常等于总线宽度与总线工作频率的乘积</a:t>
            </a:r>
            <a:r>
              <a:rPr lang="zh-CN" altLang="en-US" sz="2000" b="1" dirty="0" smtClean="0">
                <a:latin typeface="楷体" pitchFamily="49" charset="-122"/>
                <a:ea typeface="楷体" pitchFamily="49" charset="-122"/>
              </a:rPr>
              <a:t>。</a:t>
            </a:r>
            <a:endParaRPr lang="en-US" altLang="zh-CN" sz="2000" b="1" dirty="0" smtClean="0">
              <a:latin typeface="楷体" pitchFamily="49" charset="-122"/>
              <a:ea typeface="楷体" pitchFamily="49" charset="-122"/>
            </a:endParaRPr>
          </a:p>
          <a:p>
            <a:pPr eaLnBrk="1" hangingPunct="1">
              <a:lnSpc>
                <a:spcPct val="125000"/>
              </a:lnSpc>
              <a:spcBef>
                <a:spcPts val="600"/>
              </a:spcBef>
            </a:pPr>
            <a:r>
              <a:rPr lang="zh-CN" altLang="en-US" sz="2000" b="1" dirty="0">
                <a:latin typeface="楷体" pitchFamily="49" charset="-122"/>
                <a:ea typeface="楷体" pitchFamily="49" charset="-122"/>
              </a:rPr>
              <a:t>总线宽度：数据总线的根数</a:t>
            </a:r>
          </a:p>
          <a:p>
            <a:pPr eaLnBrk="1" hangingPunct="1">
              <a:lnSpc>
                <a:spcPct val="125000"/>
              </a:lnSpc>
              <a:spcBef>
                <a:spcPts val="600"/>
              </a:spcBef>
            </a:pPr>
            <a:r>
              <a:rPr lang="zh-CN" altLang="en-US" sz="2000" b="1" dirty="0">
                <a:latin typeface="楷体" pitchFamily="49" charset="-122"/>
                <a:ea typeface="楷体" pitchFamily="49" charset="-122"/>
              </a:rPr>
              <a:t>总线时钟频率：总线工作的时钟频率，即单位时间内发出的脉冲数</a:t>
            </a:r>
          </a:p>
          <a:p>
            <a:pPr eaLnBrk="1" hangingPunct="1">
              <a:lnSpc>
                <a:spcPct val="125000"/>
              </a:lnSpc>
              <a:spcBef>
                <a:spcPts val="600"/>
              </a:spcBef>
            </a:pPr>
            <a:endParaRPr lang="zh-CN" altLang="en-US" sz="2000" b="1" dirty="0" smtClean="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AA9FF6EC-4E05-4D80-B39D-A7261BD34D31}" type="slidenum">
              <a:rPr lang="en-US" altLang="zh-CN" sz="1200" smtClean="0">
                <a:latin typeface="楷体_GB2312" pitchFamily="49" charset="-122"/>
                <a:ea typeface="楷体_GB2312" pitchFamily="49" charset="-122"/>
              </a:rPr>
              <a:pPr eaLnBrk="1" hangingPunct="1">
                <a:spcBef>
                  <a:spcPct val="0"/>
                </a:spcBef>
                <a:buClrTx/>
                <a:buFontTx/>
                <a:buNone/>
              </a:pPr>
              <a:t>9</a:t>
            </a:fld>
            <a:endParaRPr lang="en-US" altLang="zh-CN" sz="1200" smtClean="0">
              <a:latin typeface="楷体_GB2312" pitchFamily="49" charset="-122"/>
              <a:ea typeface="楷体_GB2312" pitchFamily="49" charset="-122"/>
            </a:endParaRPr>
          </a:p>
        </p:txBody>
      </p:sp>
      <p:sp>
        <p:nvSpPr>
          <p:cNvPr id="18435" name="Rectangle 2"/>
          <p:cNvSpPr>
            <a:spLocks noGrp="1" noChangeArrowheads="1"/>
          </p:cNvSpPr>
          <p:nvPr>
            <p:ph type="title"/>
          </p:nvPr>
        </p:nvSpPr>
        <p:spPr/>
        <p:txBody>
          <a:bodyPr/>
          <a:lstStyle/>
          <a:p>
            <a:pPr eaLnBrk="1" hangingPunct="1"/>
            <a:r>
              <a:rPr lang="zh-CN" altLang="en-US" sz="3200" smtClean="0"/>
              <a:t>第三章 系统总线</a:t>
            </a:r>
          </a:p>
        </p:txBody>
      </p:sp>
      <p:sp>
        <p:nvSpPr>
          <p:cNvPr id="18436" name="Rectangle 3"/>
          <p:cNvSpPr>
            <a:spLocks noGrp="1" noChangeArrowheads="1"/>
          </p:cNvSpPr>
          <p:nvPr>
            <p:ph type="body" idx="1"/>
          </p:nvPr>
        </p:nvSpPr>
        <p:spPr/>
        <p:txBody>
          <a:bodyPr/>
          <a:lstStyle/>
          <a:p>
            <a:pPr eaLnBrk="1" hangingPunct="1">
              <a:lnSpc>
                <a:spcPct val="125000"/>
              </a:lnSpc>
              <a:spcBef>
                <a:spcPts val="600"/>
              </a:spcBef>
            </a:pPr>
            <a:r>
              <a:rPr lang="zh-CN" altLang="en-US" sz="2000" b="1" dirty="0" smtClean="0">
                <a:latin typeface="楷体" pitchFamily="49" charset="-122"/>
                <a:ea typeface="楷体" pitchFamily="49" charset="-122"/>
              </a:rPr>
              <a:t>集中式总线仲裁方式：</a:t>
            </a:r>
            <a:endParaRPr lang="en-US" altLang="zh-CN" sz="2000" b="1" dirty="0" smtClean="0">
              <a:latin typeface="楷体" pitchFamily="49" charset="-122"/>
              <a:ea typeface="楷体" pitchFamily="49" charset="-122"/>
            </a:endParaRPr>
          </a:p>
          <a:p>
            <a:pPr lvl="1" eaLnBrk="1" hangingPunct="1">
              <a:lnSpc>
                <a:spcPct val="125000"/>
              </a:lnSpc>
              <a:spcBef>
                <a:spcPts val="600"/>
              </a:spcBef>
            </a:pPr>
            <a:r>
              <a:rPr lang="zh-CN" altLang="en-US" sz="2000" b="1" dirty="0" smtClean="0">
                <a:latin typeface="楷体" pitchFamily="49" charset="-122"/>
                <a:ea typeface="楷体" pitchFamily="49" charset="-122"/>
              </a:rPr>
              <a:t>链式查询方式：设备优先级次序固定，控制连线简单，易于扩充，对电路故障最敏感；</a:t>
            </a:r>
            <a:endParaRPr lang="en-US" altLang="zh-CN" sz="2000" b="1" dirty="0" smtClean="0">
              <a:latin typeface="楷体" pitchFamily="49" charset="-122"/>
              <a:ea typeface="楷体" pitchFamily="49" charset="-122"/>
            </a:endParaRPr>
          </a:p>
          <a:p>
            <a:pPr lvl="1" eaLnBrk="1" hangingPunct="1">
              <a:lnSpc>
                <a:spcPct val="125000"/>
              </a:lnSpc>
              <a:spcBef>
                <a:spcPts val="600"/>
              </a:spcBef>
            </a:pPr>
            <a:r>
              <a:rPr lang="zh-CN" altLang="en-US" sz="2000" b="1" dirty="0" smtClean="0">
                <a:latin typeface="楷体" pitchFamily="49" charset="-122"/>
                <a:ea typeface="楷体" pitchFamily="49" charset="-122"/>
              </a:rPr>
              <a:t>计数器定时查询方式：设备优先级设置比较灵活，对电路故障不敏感，但增加了主控线数，控制过程比较复杂；</a:t>
            </a:r>
            <a:endParaRPr lang="en-US" altLang="zh-CN" sz="2000" b="1" dirty="0" smtClean="0">
              <a:latin typeface="楷体" pitchFamily="49" charset="-122"/>
              <a:ea typeface="楷体" pitchFamily="49" charset="-122"/>
            </a:endParaRPr>
          </a:p>
          <a:p>
            <a:pPr lvl="1" eaLnBrk="1" hangingPunct="1">
              <a:lnSpc>
                <a:spcPct val="125000"/>
              </a:lnSpc>
              <a:spcBef>
                <a:spcPts val="600"/>
              </a:spcBef>
            </a:pPr>
            <a:r>
              <a:rPr lang="zh-CN" altLang="en-US" sz="2000" b="1" dirty="0" smtClean="0">
                <a:latin typeface="楷体" pitchFamily="49" charset="-122"/>
                <a:ea typeface="楷体" pitchFamily="49" charset="-122"/>
              </a:rPr>
              <a:t>独立请求方式：设备优先次序控制灵活，判优速度最快，但控制连线数量多，控制过程最复杂，硬件成本较高</a:t>
            </a:r>
            <a:endParaRPr lang="zh-CN" altLang="en-US" sz="2000" b="1" dirty="0" smtClean="0">
              <a:latin typeface="楷体" pitchFamily="49" charset="-122"/>
              <a:ea typeface="楷体" pitchFamily="49" charset="-122"/>
            </a:endParaRPr>
          </a:p>
        </p:txBody>
      </p:sp>
    </p:spTree>
    <p:extLst>
      <p:ext uri="{BB962C8B-B14F-4D97-AF65-F5344CB8AC3E}">
        <p14:creationId xmlns:p14="http://schemas.microsoft.com/office/powerpoint/2010/main" val="2211759338"/>
      </p:ext>
    </p:extLst>
  </p:cSld>
  <p:clrMapOvr>
    <a:masterClrMapping/>
  </p:clrMapOvr>
  <p:timing>
    <p:tnLst>
      <p:par>
        <p:cTn id="1" dur="indefinite" restart="never" nodeType="tmRoot"/>
      </p:par>
    </p:tnLst>
  </p:timing>
</p:sld>
</file>

<file path=ppt/theme/theme1.xml><?xml version="1.0" encoding="utf-8"?>
<a:theme xmlns:a="http://schemas.openxmlformats.org/drawingml/2006/main" name="海洋地球——themegallery模板系列">
  <a:themeElements>
    <a:clrScheme name="海洋地球——themegallery模板系列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fontScheme name="海洋地球——themegallery模板系列">
      <a:majorFont>
        <a:latin typeface="隶书"/>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70000"/>
          </a:lnSpc>
          <a:spcBef>
            <a:spcPct val="0"/>
          </a:spcBef>
          <a:spcAft>
            <a:spcPct val="20000"/>
          </a:spcAft>
          <a:buClr>
            <a:schemeClr val="tx1"/>
          </a:buClr>
          <a:buSzTx/>
          <a:buFontTx/>
          <a:buNone/>
          <a:tabLst/>
          <a:defRPr kumimoji="1" lang="zh-CN" alt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hlink"/>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70000"/>
          </a:lnSpc>
          <a:spcBef>
            <a:spcPct val="0"/>
          </a:spcBef>
          <a:spcAft>
            <a:spcPct val="20000"/>
          </a:spcAft>
          <a:buClr>
            <a:schemeClr val="tx1"/>
          </a:buClr>
          <a:buSzTx/>
          <a:buFontTx/>
          <a:buNone/>
          <a:tabLst/>
          <a:defRPr kumimoji="1" lang="zh-CN" alt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楷体_GB2312" pitchFamily="49" charset="-122"/>
          </a:defRPr>
        </a:defPPr>
      </a:lstStyle>
    </a:lnDef>
  </a:objectDefaults>
  <a:extraClrSchemeLst>
    <a:extraClrScheme>
      <a:clrScheme name="海洋地球——themegallery模板系列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海洋地球——themegallery模板系列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海洋地球——themegallery模板系列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5328</TotalTime>
  <Words>10811</Words>
  <Application>Microsoft Office PowerPoint</Application>
  <PresentationFormat>全屏显示(4:3)</PresentationFormat>
  <Paragraphs>446</Paragraphs>
  <Slides>50</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50</vt:i4>
      </vt:variant>
    </vt:vector>
  </HeadingPairs>
  <TitlesOfParts>
    <vt:vector size="62" baseType="lpstr">
      <vt:lpstr>楷体</vt:lpstr>
      <vt:lpstr>楷体_GB2312</vt:lpstr>
      <vt:lpstr>隶书</vt:lpstr>
      <vt:lpstr>宋体</vt:lpstr>
      <vt:lpstr>Arial</vt:lpstr>
      <vt:lpstr>Cambria Math</vt:lpstr>
      <vt:lpstr>Times New Roman</vt:lpstr>
      <vt:lpstr>Wingdings</vt:lpstr>
      <vt:lpstr>海洋地球——themegallery模板系列</vt:lpstr>
      <vt:lpstr>Visio</vt:lpstr>
      <vt:lpstr>位图图像</vt:lpstr>
      <vt:lpstr>Equation</vt:lpstr>
      <vt:lpstr>计算机组成原理总复习</vt:lpstr>
      <vt:lpstr>第一章 概论</vt:lpstr>
      <vt:lpstr>第一章 概论</vt:lpstr>
      <vt:lpstr>第一章 概论</vt:lpstr>
      <vt:lpstr>第一章 概论</vt:lpstr>
      <vt:lpstr>第二章 计算机发展及应用</vt:lpstr>
      <vt:lpstr>第三章 系统总线</vt:lpstr>
      <vt:lpstr>第三章 系统总线</vt:lpstr>
      <vt:lpstr>第三章 系统总线</vt:lpstr>
      <vt:lpstr>第三章 系统总线</vt:lpstr>
      <vt:lpstr>第四章 存储器</vt:lpstr>
      <vt:lpstr>第四章 存储器</vt:lpstr>
      <vt:lpstr>第四章 存储器</vt:lpstr>
      <vt:lpstr>第四章 存储器</vt:lpstr>
      <vt:lpstr>第四章 存储器</vt:lpstr>
      <vt:lpstr>第四章 存储器</vt:lpstr>
      <vt:lpstr>第四章 存储器</vt:lpstr>
      <vt:lpstr>第四章 存储器</vt:lpstr>
      <vt:lpstr>第四章 存储器</vt:lpstr>
      <vt:lpstr>第四章 存储器</vt:lpstr>
      <vt:lpstr>第五章 输入输出系统</vt:lpstr>
      <vt:lpstr>第五章 输入输出系统</vt:lpstr>
      <vt:lpstr>第五章 输入输出系统</vt:lpstr>
      <vt:lpstr>第五章 输入输出系统</vt:lpstr>
      <vt:lpstr>第五章 输入输出系统</vt:lpstr>
      <vt:lpstr>第五章 输入输出系统</vt:lpstr>
      <vt:lpstr>第五章 输入输出系统</vt:lpstr>
      <vt:lpstr>第五章 输入输出系统</vt:lpstr>
      <vt:lpstr>第五章 输入输出系统</vt:lpstr>
      <vt:lpstr>第六章 计算机的运算方法</vt:lpstr>
      <vt:lpstr>第六章 计算机的运算方法</vt:lpstr>
      <vt:lpstr>第六章 计算机的运算方法</vt:lpstr>
      <vt:lpstr>第六章 计算机的运算方法</vt:lpstr>
      <vt:lpstr>第六章 计算机的运算方法</vt:lpstr>
      <vt:lpstr>第六章 计算机的运算方法</vt:lpstr>
      <vt:lpstr>第六章 计算机的运算方法</vt:lpstr>
      <vt:lpstr>第六章 计算机的运算方法</vt:lpstr>
      <vt:lpstr>第六章 计算机的运算方法</vt:lpstr>
      <vt:lpstr>第六章 计算机的运算方法</vt:lpstr>
      <vt:lpstr>第七章 指令系统</vt:lpstr>
      <vt:lpstr>第七章 指令系统</vt:lpstr>
      <vt:lpstr>第七章 指令系统</vt:lpstr>
      <vt:lpstr>第八章 CPU的结构和功能</vt:lpstr>
      <vt:lpstr>第八章 CPU的结构和功能</vt:lpstr>
      <vt:lpstr>第八章 CPU的结构和功能</vt:lpstr>
      <vt:lpstr>第八章 CPU的结构和功能</vt:lpstr>
      <vt:lpstr>第八章 CPU的结构和功能</vt:lpstr>
      <vt:lpstr>第八章 CPU的结构和功能</vt:lpstr>
      <vt:lpstr>第八章 CPU的结构和功能</vt:lpstr>
      <vt:lpstr>PowerPoint 演示文稿</vt:lpstr>
    </vt:vector>
  </TitlesOfParts>
  <Company>北京</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二、控制器的功能与组成</dc:title>
  <dc:creator>王诚</dc:creator>
  <cp:lastModifiedBy>Dell</cp:lastModifiedBy>
  <cp:revision>1260</cp:revision>
  <dcterms:created xsi:type="dcterms:W3CDTF">2001-12-06T06:37:37Z</dcterms:created>
  <dcterms:modified xsi:type="dcterms:W3CDTF">2020-12-18T15:03:53Z</dcterms:modified>
</cp:coreProperties>
</file>