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79" r:id="rId2"/>
    <p:sldId id="280" r:id="rId3"/>
    <p:sldId id="257" r:id="rId4"/>
    <p:sldId id="258" r:id="rId5"/>
    <p:sldId id="259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60" r:id="rId18"/>
    <p:sldId id="261" r:id="rId19"/>
    <p:sldId id="262" r:id="rId20"/>
    <p:sldId id="263" r:id="rId21"/>
    <p:sldId id="264" r:id="rId22"/>
    <p:sldId id="265" r:id="rId23"/>
    <p:sldId id="292" r:id="rId24"/>
    <p:sldId id="293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94" r:id="rId35"/>
    <p:sldId id="295" r:id="rId36"/>
    <p:sldId id="275" r:id="rId37"/>
    <p:sldId id="276" r:id="rId38"/>
    <p:sldId id="277" r:id="rId39"/>
    <p:sldId id="278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90E8E-08BB-427D-8873-DD4A2B1387A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B8C5B-51A6-4F8F-B6C7-28BCCAB6C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70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8C5B-51A6-4F8F-B6C7-28BCCAB6C9F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78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8C5B-51A6-4F8F-B6C7-28BCCAB6C9F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895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8C5B-51A6-4F8F-B6C7-28BCCAB6C9F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05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9EF8-31DE-4CA9-A730-D237D294154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A25-DB00-486E-ADC1-DBCF7222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6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9EF8-31DE-4CA9-A730-D237D294154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A25-DB00-486E-ADC1-DBCF7222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8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9EF8-31DE-4CA9-A730-D237D294154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A25-DB00-486E-ADC1-DBCF7222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8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>
              <a:defRPr sz="25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400">
                <a:latin typeface="微软雅黑" pitchFamily="34" charset="-122"/>
                <a:ea typeface="微软雅黑" pitchFamily="34" charset="-122"/>
              </a:defRPr>
            </a:lvl4pPr>
            <a:lvl5pPr>
              <a:defRPr sz="2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86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9EF8-31DE-4CA9-A730-D237D294154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A25-DB00-486E-ADC1-DBCF7222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00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9EF8-31DE-4CA9-A730-D237D294154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A25-DB00-486E-ADC1-DBCF7222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87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9EF8-31DE-4CA9-A730-D237D294154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A25-DB00-486E-ADC1-DBCF7222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5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9EF8-31DE-4CA9-A730-D237D294154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A25-DB00-486E-ADC1-DBCF7222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42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9EF8-31DE-4CA9-A730-D237D294154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A25-DB00-486E-ADC1-DBCF7222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21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9EF8-31DE-4CA9-A730-D237D294154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A25-DB00-486E-ADC1-DBCF7222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93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9EF8-31DE-4CA9-A730-D237D294154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A25-DB00-486E-ADC1-DBCF7222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9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59EF8-31DE-4CA9-A730-D237D294154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0A25-DB00-486E-ADC1-DBCF7222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19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3.2 P62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在异步串行传输系统中，假设每秒传输</a:t>
            </a:r>
            <a:r>
              <a:rPr lang="en-US" altLang="zh-CN" b="1" dirty="0" smtClean="0"/>
              <a:t>120</a:t>
            </a:r>
            <a:r>
              <a:rPr lang="zh-CN" altLang="en-US" b="1" dirty="0" smtClean="0"/>
              <a:t>个数据帧，其字符格式规定包含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个起始位、</a:t>
            </a:r>
            <a:r>
              <a:rPr lang="en-US" altLang="zh-CN" b="1" dirty="0" smtClean="0"/>
              <a:t>7</a:t>
            </a:r>
            <a:r>
              <a:rPr lang="zh-CN" altLang="en-US" b="1" dirty="0" smtClean="0"/>
              <a:t>个数据位、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个奇校验位、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个中止位，试计算波特率。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    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解：根据题目给出的字符格式，一帧包含</a:t>
            </a:r>
            <a:r>
              <a:rPr lang="en-US" altLang="zh-CN" dirty="0" smtClean="0"/>
              <a:t>1+7+1+1=10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/>
              <a:t>故</a:t>
            </a:r>
            <a:r>
              <a:rPr lang="zh-CN" altLang="en-US" dirty="0" smtClean="0"/>
              <a:t>波特率为（</a:t>
            </a:r>
            <a:r>
              <a:rPr lang="en-US" altLang="zh-CN" dirty="0" smtClean="0"/>
              <a:t>1+7+1+1</a:t>
            </a:r>
            <a:r>
              <a:rPr lang="zh-CN" altLang="en-US" dirty="0" smtClean="0"/>
              <a:t>）*</a:t>
            </a:r>
            <a:r>
              <a:rPr lang="en-US" altLang="zh-CN" dirty="0" smtClean="0"/>
              <a:t>120=1200bps=1200</a:t>
            </a:r>
            <a:r>
              <a:rPr lang="zh-CN" altLang="en-US" dirty="0" smtClean="0"/>
              <a:t>波特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67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7a11\appdata\roaming\360se6\User Data\temp\3a8cbfaeb0717fd5360cdc87_pn=28&amp;o=jpg_6&amp;md5sum=2a8cafeeccc4d6f83981f67dd1858484&amp;s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764703"/>
            <a:ext cx="8017551" cy="568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794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7a11\appdata\roaming\360se6\User Data\temp\3a8cbfaeb0717fd5360cdc87_pn=29&amp;o=jpg_6&amp;md5sum=2a8cafeeccc4d6f83981f67dd1858484&amp;s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5536" y="620688"/>
            <a:ext cx="8136904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918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7a11\appdata\roaming\360se6\User Data\temp\3a8cbfaeb0717fd5360cdc87_pn=30&amp;o=jpg_6&amp;md5sum=2a8cafeeccc4d6f83981f67dd1858484&amp;s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136904" cy="610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496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7a11\appdata\roaming\360se6\User Data\temp\3a8cbfaeb0717fd5360cdc87_pn=31&amp;o=jpg_6&amp;md5sum=2a8cafeeccc4d6f83981f67dd1858484&amp;s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1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4.9 P120</a:t>
            </a:r>
            <a:endParaRPr lang="zh-CN" altLang="en-US" dirty="0"/>
          </a:p>
        </p:txBody>
      </p:sp>
      <p:pic>
        <p:nvPicPr>
          <p:cNvPr id="1026" name="Picture 2" descr="https://wkretype.bdimg.com/retype/zoom/3a8cbfaeb0717fd5360cdc87?pn=36&amp;o=jpg_6&amp;md5sum=2a8cafeeccc4d6f83981f67dd1858484&amp;sign=dd0d9484c3&amp;png=1922285-1922527&amp;jpg=5200100-5348634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3568" y="908720"/>
            <a:ext cx="7776864" cy="54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707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kretype.bdimg.com/retype/zoom/3a8cbfaeb0717fd5360cdc87?pn=37&amp;o=jpg_6&amp;md5sum=2a8cafeeccc4d6f83981f67dd1858484&amp;sign=dd0d9484c3&amp;png=1922528-1923185&amp;jpg=5348635-548176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5616" y="764704"/>
            <a:ext cx="6768752" cy="507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475656" y="4869160"/>
            <a:ext cx="1656184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31840" y="4869160"/>
            <a:ext cx="216024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94302" y="4869160"/>
            <a:ext cx="2158017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475656" y="3356992"/>
            <a:ext cx="2016224" cy="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193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kretype.bdimg.com/retype/zoom/3a8cbfaeb0717fd5360cdc87?pn=38&amp;o=jpg_6&amp;md5sum=2a8cafeeccc4d6f83981f67dd1858484&amp;sign=dd0d9484c3&amp;png=1923186-1925153&amp;jpg=5481761-565183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08912" cy="615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1043608" y="1268760"/>
            <a:ext cx="2016224" cy="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971600" y="2348880"/>
            <a:ext cx="2016224" cy="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971600" y="4437112"/>
            <a:ext cx="2016224" cy="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851920" y="1412776"/>
            <a:ext cx="208823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40152" y="1412776"/>
            <a:ext cx="244827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71600" y="3349316"/>
            <a:ext cx="2016223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987822" y="3349316"/>
            <a:ext cx="2376265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364087" y="3349316"/>
            <a:ext cx="2808313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9592" y="5517232"/>
            <a:ext cx="2016223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915815" y="5517232"/>
            <a:ext cx="2376265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292080" y="5517232"/>
            <a:ext cx="280831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262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4.4  P150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err="1" smtClean="0">
                <a:solidFill>
                  <a:srgbClr val="000000"/>
                </a:solidFill>
              </a:rPr>
              <a:t>说明存取周期和存取时间的</a:t>
            </a:r>
            <a:r>
              <a:rPr lang="en-US" altLang="zh-CN" b="1" dirty="0" err="1" smtClean="0">
                <a:solidFill>
                  <a:srgbClr val="3333CC"/>
                </a:solidFill>
              </a:rPr>
              <a:t>区别</a:t>
            </a:r>
            <a:r>
              <a:rPr lang="en-US" altLang="zh-CN" b="1" dirty="0" smtClean="0">
                <a:solidFill>
                  <a:srgbClr val="000000"/>
                </a:solidFill>
              </a:rPr>
              <a:t>。</a:t>
            </a:r>
            <a:r>
              <a:rPr lang="en-US" altLang="zh-CN" dirty="0" smtClean="0">
                <a:solidFill>
                  <a:srgbClr val="000000"/>
                </a:solidFill>
              </a:rPr>
              <a:t/>
            </a:r>
            <a:br>
              <a:rPr lang="en-US" altLang="zh-CN" dirty="0" smtClean="0">
                <a:solidFill>
                  <a:srgbClr val="000000"/>
                </a:solidFill>
              </a:rPr>
            </a:br>
            <a:r>
              <a:rPr lang="en-US" altLang="zh-CN" dirty="0" smtClean="0">
                <a:solidFill>
                  <a:srgbClr val="000000"/>
                </a:solidFill>
              </a:rPr>
              <a:t>        解：存取周期和存取时间的主要</a:t>
            </a:r>
            <a:r>
              <a:rPr lang="en-US" altLang="zh-CN" dirty="0" smtClean="0">
                <a:solidFill>
                  <a:srgbClr val="3333CC"/>
                </a:solidFill>
              </a:rPr>
              <a:t>区别</a:t>
            </a:r>
            <a:r>
              <a:rPr lang="en-US" altLang="zh-CN" dirty="0" smtClean="0">
                <a:solidFill>
                  <a:srgbClr val="000000"/>
                </a:solidFill>
              </a:rPr>
              <a:t>是：</a:t>
            </a:r>
            <a:r>
              <a:rPr lang="en-US" altLang="zh-CN" dirty="0" smtClean="0">
                <a:solidFill>
                  <a:srgbClr val="CC0000"/>
                </a:solidFill>
              </a:rPr>
              <a:t>存取时间仅为完成一次操作的时间</a:t>
            </a:r>
            <a:r>
              <a:rPr lang="en-US" altLang="zh-CN" dirty="0" smtClean="0">
                <a:solidFill>
                  <a:srgbClr val="000000"/>
                </a:solidFill>
              </a:rPr>
              <a:t>，而存取周期不仅包含操作时间，还包含操作后线路的</a:t>
            </a:r>
            <a:r>
              <a:rPr lang="en-US" altLang="zh-CN" dirty="0" smtClean="0">
                <a:solidFill>
                  <a:srgbClr val="3333CC"/>
                </a:solidFill>
              </a:rPr>
              <a:t>恢复时间</a:t>
            </a:r>
            <a:r>
              <a:rPr lang="en-US" altLang="zh-CN" dirty="0" smtClean="0">
                <a:solidFill>
                  <a:srgbClr val="000000"/>
                </a:solidFill>
              </a:rPr>
              <a:t>。即：</a:t>
            </a:r>
            <a:br>
              <a:rPr lang="en-US" altLang="zh-CN" dirty="0" smtClean="0">
                <a:solidFill>
                  <a:srgbClr val="000000"/>
                </a:solidFill>
              </a:rPr>
            </a:br>
            <a:r>
              <a:rPr lang="en-US" altLang="zh-CN" dirty="0" smtClean="0">
                <a:solidFill>
                  <a:srgbClr val="000000"/>
                </a:solidFill>
              </a:rPr>
              <a:t>        </a:t>
            </a:r>
            <a:r>
              <a:rPr lang="en-US" altLang="zh-CN" dirty="0" err="1" smtClean="0">
                <a:solidFill>
                  <a:srgbClr val="CC0000"/>
                </a:solidFill>
              </a:rPr>
              <a:t>存取周期</a:t>
            </a:r>
            <a:r>
              <a:rPr lang="en-US" altLang="zh-CN" dirty="0" smtClean="0">
                <a:solidFill>
                  <a:srgbClr val="CC0000"/>
                </a:solidFill>
              </a:rPr>
              <a:t> = </a:t>
            </a:r>
            <a:r>
              <a:rPr lang="en-US" altLang="zh-CN" dirty="0" err="1" smtClean="0">
                <a:solidFill>
                  <a:srgbClr val="CC0000"/>
                </a:solidFill>
              </a:rPr>
              <a:t>存取时间</a:t>
            </a:r>
            <a:r>
              <a:rPr lang="en-US" altLang="zh-CN" dirty="0" smtClean="0">
                <a:solidFill>
                  <a:srgbClr val="CC0000"/>
                </a:solidFill>
              </a:rPr>
              <a:t> + </a:t>
            </a:r>
            <a:r>
              <a:rPr lang="en-US" altLang="zh-CN" dirty="0" err="1" smtClean="0">
                <a:solidFill>
                  <a:srgbClr val="CC0000"/>
                </a:solidFill>
              </a:rPr>
              <a:t>恢复时间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883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4.7  P150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00"/>
                </a:solidFill>
              </a:rPr>
              <a:t>一个容量为</a:t>
            </a:r>
            <a:r>
              <a:rPr lang="en-US" altLang="zh-CN" b="1" dirty="0" smtClean="0">
                <a:solidFill>
                  <a:srgbClr val="3333CC"/>
                </a:solidFill>
              </a:rPr>
              <a:t>16K</a:t>
            </a:r>
            <a:r>
              <a:rPr lang="en-US" altLang="zh-CN" b="1" dirty="0" smtClean="0">
                <a:solidFill>
                  <a:srgbClr val="3333CC"/>
                </a:solidFill>
                <a:cs typeface="Times New Roman" pitchFamily="18" charset="0"/>
              </a:rPr>
              <a:t>×</a:t>
            </a:r>
            <a:r>
              <a:rPr lang="en-US" altLang="zh-CN" b="1" dirty="0" smtClean="0">
                <a:solidFill>
                  <a:srgbClr val="3333CC"/>
                </a:solidFill>
              </a:rPr>
              <a:t>32</a:t>
            </a:r>
            <a:r>
              <a:rPr lang="en-US" altLang="zh-CN" b="1" dirty="0" smtClean="0">
                <a:solidFill>
                  <a:srgbClr val="000000"/>
                </a:solidFill>
              </a:rPr>
              <a:t>位的存储器，其</a:t>
            </a:r>
            <a:r>
              <a:rPr lang="en-US" altLang="zh-CN" b="1" dirty="0" smtClean="0">
                <a:solidFill>
                  <a:srgbClr val="3333CC"/>
                </a:solidFill>
              </a:rPr>
              <a:t>地址线和数据线的总和</a:t>
            </a:r>
            <a:r>
              <a:rPr lang="en-US" altLang="zh-CN" b="1" dirty="0" smtClean="0">
                <a:solidFill>
                  <a:srgbClr val="000000"/>
                </a:solidFill>
              </a:rPr>
              <a:t>是多少？当选用下列不同规格的存储芯片时，各需要多少片？</a:t>
            </a:r>
            <a:br>
              <a:rPr lang="en-US" altLang="zh-CN" b="1" dirty="0" smtClean="0">
                <a:solidFill>
                  <a:srgbClr val="000000"/>
                </a:solidFill>
              </a:rPr>
            </a:br>
            <a:r>
              <a:rPr lang="en-US" altLang="zh-CN" b="1" dirty="0" smtClean="0">
                <a:solidFill>
                  <a:srgbClr val="000000"/>
                </a:solidFill>
              </a:rPr>
              <a:t>        1K</a:t>
            </a:r>
            <a:r>
              <a:rPr lang="en-US" altLang="zh-CN" b="1" dirty="0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b="1" dirty="0" smtClean="0">
                <a:solidFill>
                  <a:srgbClr val="000000"/>
                </a:solidFill>
              </a:rPr>
              <a:t>4位，2K</a:t>
            </a:r>
            <a:r>
              <a:rPr lang="en-US" altLang="zh-CN" b="1" dirty="0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b="1" dirty="0" smtClean="0">
                <a:solidFill>
                  <a:srgbClr val="000000"/>
                </a:solidFill>
              </a:rPr>
              <a:t>8位，4K</a:t>
            </a:r>
            <a:r>
              <a:rPr lang="en-US" altLang="zh-CN" b="1" dirty="0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b="1" dirty="0" smtClean="0">
                <a:solidFill>
                  <a:srgbClr val="000000"/>
                </a:solidFill>
              </a:rPr>
              <a:t>4位，16K</a:t>
            </a:r>
            <a:r>
              <a:rPr lang="en-US" altLang="zh-CN" b="1" dirty="0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b="1" dirty="0" smtClean="0">
                <a:solidFill>
                  <a:srgbClr val="000000"/>
                </a:solidFill>
              </a:rPr>
              <a:t>1位，4K</a:t>
            </a:r>
            <a:r>
              <a:rPr lang="en-US" altLang="zh-CN" b="1" dirty="0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b="1" dirty="0" smtClean="0">
                <a:solidFill>
                  <a:srgbClr val="000000"/>
                </a:solidFill>
              </a:rPr>
              <a:t>8位，8K</a:t>
            </a:r>
            <a:r>
              <a:rPr lang="en-US" altLang="zh-CN" b="1" dirty="0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b="1" dirty="0" smtClean="0">
                <a:solidFill>
                  <a:srgbClr val="000000"/>
                </a:solidFill>
              </a:rPr>
              <a:t>8位</a:t>
            </a:r>
            <a:r>
              <a:rPr lang="en-US" altLang="zh-CN" dirty="0" smtClean="0">
                <a:solidFill>
                  <a:srgbClr val="000000"/>
                </a:solidFill>
              </a:rPr>
              <a:t/>
            </a:r>
            <a:br>
              <a:rPr lang="en-US" altLang="zh-CN" dirty="0" smtClean="0">
                <a:solidFill>
                  <a:srgbClr val="000000"/>
                </a:solidFill>
              </a:rPr>
            </a:br>
            <a:r>
              <a:rPr lang="en-US" altLang="zh-CN" dirty="0" smtClean="0">
                <a:solidFill>
                  <a:srgbClr val="000000"/>
                </a:solidFill>
              </a:rPr>
              <a:t>        解：</a:t>
            </a:r>
            <a:br>
              <a:rPr lang="en-US" altLang="zh-CN" dirty="0" smtClean="0">
                <a:solidFill>
                  <a:srgbClr val="000000"/>
                </a:solidFill>
              </a:rPr>
            </a:br>
            <a:r>
              <a:rPr lang="en-US" altLang="zh-CN" dirty="0" err="1" smtClean="0">
                <a:solidFill>
                  <a:srgbClr val="CC0000"/>
                </a:solidFill>
              </a:rPr>
              <a:t>地址线和数据线的总和</a:t>
            </a:r>
            <a:r>
              <a:rPr lang="en-US" altLang="zh-CN" dirty="0" smtClean="0">
                <a:solidFill>
                  <a:srgbClr val="CC0000"/>
                </a:solidFill>
              </a:rPr>
              <a:t> = 14 + 32 = 46根</a:t>
            </a:r>
            <a:r>
              <a:rPr lang="en-US" altLang="zh-CN" dirty="0" smtClean="0">
                <a:solidFill>
                  <a:srgbClr val="000000"/>
                </a:solidFill>
              </a:rPr>
              <a:t>；</a:t>
            </a:r>
            <a:br>
              <a:rPr lang="en-US" altLang="zh-CN" dirty="0" smtClean="0">
                <a:solidFill>
                  <a:srgbClr val="000000"/>
                </a:solidFill>
              </a:rPr>
            </a:br>
            <a:r>
              <a:rPr lang="en-US" altLang="zh-CN" dirty="0" smtClean="0">
                <a:solidFill>
                  <a:srgbClr val="000000"/>
                </a:solidFill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</a:rPr>
              <a:t>各需要的片数为</a:t>
            </a:r>
            <a:r>
              <a:rPr lang="en-US" altLang="zh-CN" dirty="0" smtClean="0">
                <a:solidFill>
                  <a:srgbClr val="000000"/>
                </a:solidFill>
              </a:rPr>
              <a:t>：</a:t>
            </a:r>
            <a:br>
              <a:rPr lang="en-US" altLang="zh-CN" dirty="0" smtClean="0">
                <a:solidFill>
                  <a:srgbClr val="000000"/>
                </a:solidFill>
              </a:rPr>
            </a:br>
            <a:r>
              <a:rPr lang="en-US" altLang="zh-CN" dirty="0" smtClean="0">
                <a:solidFill>
                  <a:srgbClr val="000000"/>
                </a:solidFill>
              </a:rPr>
              <a:t>     </a:t>
            </a:r>
            <a:r>
              <a:rPr lang="en-US" altLang="zh-CN" dirty="0" smtClean="0">
                <a:solidFill>
                  <a:srgbClr val="000099"/>
                </a:solidFill>
              </a:rPr>
              <a:t>1K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 smtClean="0">
                <a:solidFill>
                  <a:srgbClr val="000099"/>
                </a:solidFill>
              </a:rPr>
              <a:t>4：</a:t>
            </a:r>
            <a:r>
              <a:rPr lang="en-US" altLang="zh-CN" dirty="0" smtClean="0">
                <a:solidFill>
                  <a:srgbClr val="000000"/>
                </a:solidFill>
              </a:rPr>
              <a:t>16K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 smtClean="0">
                <a:solidFill>
                  <a:srgbClr val="000000"/>
                </a:solidFill>
              </a:rPr>
              <a:t>32</a:t>
            </a:r>
            <a:r>
              <a:rPr lang="en-US" altLang="zh-CN" dirty="0" smtClean="0">
                <a:solidFill>
                  <a:srgbClr val="CC0000"/>
                </a:solidFill>
              </a:rPr>
              <a:t> /</a:t>
            </a:r>
            <a:r>
              <a:rPr lang="en-US" altLang="zh-CN" dirty="0" smtClean="0">
                <a:solidFill>
                  <a:srgbClr val="000000"/>
                </a:solidFill>
              </a:rPr>
              <a:t>1K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 smtClean="0">
                <a:solidFill>
                  <a:srgbClr val="000000"/>
                </a:solidFill>
              </a:rPr>
              <a:t>4 = 16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 smtClean="0">
                <a:solidFill>
                  <a:srgbClr val="000000"/>
                </a:solidFill>
              </a:rPr>
              <a:t>8 = </a:t>
            </a:r>
            <a:r>
              <a:rPr lang="en-US" altLang="zh-CN" dirty="0" smtClean="0">
                <a:solidFill>
                  <a:srgbClr val="CC0000"/>
                </a:solidFill>
              </a:rPr>
              <a:t>128</a:t>
            </a:r>
            <a:r>
              <a:rPr lang="en-US" altLang="zh-CN" dirty="0" smtClean="0">
                <a:solidFill>
                  <a:srgbClr val="000000"/>
                </a:solidFill>
              </a:rPr>
              <a:t>片 </a:t>
            </a:r>
            <a:br>
              <a:rPr lang="en-US" altLang="zh-CN" dirty="0" smtClean="0">
                <a:solidFill>
                  <a:srgbClr val="000000"/>
                </a:solidFill>
              </a:rPr>
            </a:br>
            <a:r>
              <a:rPr lang="en-US" altLang="zh-CN" dirty="0" smtClean="0">
                <a:solidFill>
                  <a:srgbClr val="000000"/>
                </a:solidFill>
              </a:rPr>
              <a:t>     </a:t>
            </a:r>
            <a:r>
              <a:rPr lang="en-US" altLang="zh-CN" dirty="0" smtClean="0">
                <a:solidFill>
                  <a:srgbClr val="000099"/>
                </a:solidFill>
              </a:rPr>
              <a:t>2K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 smtClean="0">
                <a:solidFill>
                  <a:srgbClr val="000099"/>
                </a:solidFill>
              </a:rPr>
              <a:t>8：</a:t>
            </a:r>
            <a:r>
              <a:rPr lang="en-US" altLang="zh-CN" dirty="0" smtClean="0">
                <a:solidFill>
                  <a:srgbClr val="000000"/>
                </a:solidFill>
              </a:rPr>
              <a:t>16K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 smtClean="0">
                <a:solidFill>
                  <a:srgbClr val="000000"/>
                </a:solidFill>
              </a:rPr>
              <a:t>32 </a:t>
            </a:r>
            <a:r>
              <a:rPr lang="en-US" altLang="zh-CN" dirty="0" smtClean="0">
                <a:solidFill>
                  <a:srgbClr val="CC0000"/>
                </a:solidFill>
              </a:rPr>
              <a:t>/</a:t>
            </a:r>
            <a:r>
              <a:rPr lang="en-US" altLang="zh-CN" dirty="0" smtClean="0">
                <a:solidFill>
                  <a:srgbClr val="000000"/>
                </a:solidFill>
              </a:rPr>
              <a:t>2K 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 smtClean="0">
                <a:solidFill>
                  <a:srgbClr val="000000"/>
                </a:solidFill>
              </a:rPr>
              <a:t> 8 = 8 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 smtClean="0">
                <a:solidFill>
                  <a:srgbClr val="000000"/>
                </a:solidFill>
              </a:rPr>
              <a:t> 4 = </a:t>
            </a:r>
            <a:r>
              <a:rPr lang="en-US" altLang="zh-CN" dirty="0" smtClean="0">
                <a:solidFill>
                  <a:srgbClr val="CC0000"/>
                </a:solidFill>
              </a:rPr>
              <a:t>32</a:t>
            </a:r>
            <a:r>
              <a:rPr lang="en-US" altLang="zh-CN" dirty="0" smtClean="0">
                <a:solidFill>
                  <a:srgbClr val="000000"/>
                </a:solidFill>
              </a:rPr>
              <a:t>片 </a:t>
            </a:r>
            <a:br>
              <a:rPr lang="en-US" altLang="zh-CN" dirty="0" smtClean="0">
                <a:solidFill>
                  <a:srgbClr val="000000"/>
                </a:solidFill>
              </a:rPr>
            </a:br>
            <a:r>
              <a:rPr lang="en-US" altLang="zh-CN" dirty="0" smtClean="0">
                <a:solidFill>
                  <a:srgbClr val="000000"/>
                </a:solidFill>
              </a:rPr>
              <a:t>     </a:t>
            </a:r>
            <a:r>
              <a:rPr lang="en-US" altLang="zh-CN" dirty="0" smtClean="0">
                <a:solidFill>
                  <a:srgbClr val="000099"/>
                </a:solidFill>
              </a:rPr>
              <a:t>4K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 smtClean="0">
                <a:solidFill>
                  <a:srgbClr val="000099"/>
                </a:solidFill>
              </a:rPr>
              <a:t>4：</a:t>
            </a:r>
            <a:r>
              <a:rPr lang="en-US" altLang="zh-CN" dirty="0" smtClean="0">
                <a:solidFill>
                  <a:srgbClr val="000000"/>
                </a:solidFill>
              </a:rPr>
              <a:t>16K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 smtClean="0">
                <a:solidFill>
                  <a:srgbClr val="000000"/>
                </a:solidFill>
              </a:rPr>
              <a:t>32 </a:t>
            </a:r>
            <a:r>
              <a:rPr lang="en-US" altLang="zh-CN" dirty="0" smtClean="0">
                <a:solidFill>
                  <a:srgbClr val="CC0000"/>
                </a:solidFill>
              </a:rPr>
              <a:t>/</a:t>
            </a:r>
            <a:r>
              <a:rPr lang="en-US" altLang="zh-CN" dirty="0" smtClean="0">
                <a:solidFill>
                  <a:srgbClr val="000000"/>
                </a:solidFill>
              </a:rPr>
              <a:t>4K 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 smtClean="0">
                <a:solidFill>
                  <a:srgbClr val="000000"/>
                </a:solidFill>
              </a:rPr>
              <a:t> 4 = 4 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 smtClean="0">
                <a:solidFill>
                  <a:srgbClr val="000000"/>
                </a:solidFill>
              </a:rPr>
              <a:t> 8 = </a:t>
            </a:r>
            <a:r>
              <a:rPr lang="en-US" altLang="zh-CN" dirty="0" smtClean="0">
                <a:solidFill>
                  <a:srgbClr val="CC0000"/>
                </a:solidFill>
              </a:rPr>
              <a:t>32</a:t>
            </a:r>
            <a:r>
              <a:rPr lang="en-US" altLang="zh-CN" dirty="0" smtClean="0">
                <a:solidFill>
                  <a:srgbClr val="000000"/>
                </a:solidFill>
              </a:rPr>
              <a:t>片 </a:t>
            </a:r>
            <a:br>
              <a:rPr lang="en-US" altLang="zh-CN" dirty="0" smtClean="0">
                <a:solidFill>
                  <a:srgbClr val="000000"/>
                </a:solidFill>
              </a:rPr>
            </a:br>
            <a:r>
              <a:rPr lang="en-US" altLang="zh-CN" dirty="0" smtClean="0">
                <a:solidFill>
                  <a:srgbClr val="000000"/>
                </a:solidFill>
              </a:rPr>
              <a:t>     </a:t>
            </a:r>
            <a:r>
              <a:rPr lang="en-US" altLang="zh-CN" dirty="0" smtClean="0">
                <a:solidFill>
                  <a:srgbClr val="000099"/>
                </a:solidFill>
              </a:rPr>
              <a:t>16K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 smtClean="0">
                <a:solidFill>
                  <a:srgbClr val="000099"/>
                </a:solidFill>
              </a:rPr>
              <a:t>1：</a:t>
            </a:r>
            <a:r>
              <a:rPr lang="en-US" altLang="zh-CN" dirty="0" smtClean="0">
                <a:solidFill>
                  <a:srgbClr val="000000"/>
                </a:solidFill>
              </a:rPr>
              <a:t>16K 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 smtClean="0">
                <a:solidFill>
                  <a:srgbClr val="000000"/>
                </a:solidFill>
              </a:rPr>
              <a:t> 32</a:t>
            </a:r>
            <a:r>
              <a:rPr lang="en-US" altLang="zh-CN" dirty="0" smtClean="0">
                <a:solidFill>
                  <a:srgbClr val="CC0000"/>
                </a:solidFill>
              </a:rPr>
              <a:t> / </a:t>
            </a:r>
            <a:r>
              <a:rPr lang="en-US" altLang="zh-CN" dirty="0" smtClean="0">
                <a:solidFill>
                  <a:srgbClr val="000000"/>
                </a:solidFill>
              </a:rPr>
              <a:t>16K 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 smtClean="0">
                <a:solidFill>
                  <a:srgbClr val="000000"/>
                </a:solidFill>
              </a:rPr>
              <a:t> 1 = </a:t>
            </a:r>
            <a:r>
              <a:rPr lang="en-US" altLang="zh-CN" dirty="0" smtClean="0">
                <a:solidFill>
                  <a:srgbClr val="CC0000"/>
                </a:solidFill>
              </a:rPr>
              <a:t>32</a:t>
            </a:r>
            <a:r>
              <a:rPr lang="en-US" altLang="zh-CN" dirty="0" smtClean="0">
                <a:solidFill>
                  <a:srgbClr val="000000"/>
                </a:solidFill>
              </a:rPr>
              <a:t>片</a:t>
            </a:r>
            <a:br>
              <a:rPr lang="en-US" altLang="zh-CN" dirty="0" smtClean="0">
                <a:solidFill>
                  <a:srgbClr val="000000"/>
                </a:solidFill>
              </a:rPr>
            </a:br>
            <a:r>
              <a:rPr lang="en-US" altLang="zh-CN" dirty="0" smtClean="0">
                <a:solidFill>
                  <a:srgbClr val="000000"/>
                </a:solidFill>
              </a:rPr>
              <a:t>     </a:t>
            </a:r>
            <a:r>
              <a:rPr lang="en-US" altLang="zh-CN" dirty="0" smtClean="0">
                <a:solidFill>
                  <a:srgbClr val="000099"/>
                </a:solidFill>
              </a:rPr>
              <a:t>4K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 smtClean="0">
                <a:solidFill>
                  <a:srgbClr val="000099"/>
                </a:solidFill>
              </a:rPr>
              <a:t>8：</a:t>
            </a:r>
            <a:r>
              <a:rPr lang="en-US" altLang="zh-CN" dirty="0" smtClean="0">
                <a:solidFill>
                  <a:srgbClr val="000000"/>
                </a:solidFill>
              </a:rPr>
              <a:t>16K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 smtClean="0">
                <a:solidFill>
                  <a:srgbClr val="000000"/>
                </a:solidFill>
              </a:rPr>
              <a:t>32</a:t>
            </a:r>
            <a:r>
              <a:rPr lang="en-US" altLang="zh-CN" dirty="0" smtClean="0">
                <a:solidFill>
                  <a:srgbClr val="CC0000"/>
                </a:solidFill>
              </a:rPr>
              <a:t> /</a:t>
            </a:r>
            <a:r>
              <a:rPr lang="en-US" altLang="zh-CN" dirty="0" smtClean="0">
                <a:solidFill>
                  <a:srgbClr val="000000"/>
                </a:solidFill>
              </a:rPr>
              <a:t>4K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 smtClean="0">
                <a:solidFill>
                  <a:srgbClr val="000000"/>
                </a:solidFill>
              </a:rPr>
              <a:t>8 = 4 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 smtClean="0">
                <a:solidFill>
                  <a:srgbClr val="000000"/>
                </a:solidFill>
              </a:rPr>
              <a:t> 4 = </a:t>
            </a:r>
            <a:r>
              <a:rPr lang="en-US" altLang="zh-CN" dirty="0" smtClean="0">
                <a:solidFill>
                  <a:srgbClr val="CC0000"/>
                </a:solidFill>
              </a:rPr>
              <a:t>16</a:t>
            </a:r>
            <a:r>
              <a:rPr lang="en-US" altLang="zh-CN" dirty="0" smtClean="0">
                <a:solidFill>
                  <a:srgbClr val="000000"/>
                </a:solidFill>
              </a:rPr>
              <a:t>片</a:t>
            </a:r>
            <a:br>
              <a:rPr lang="en-US" altLang="zh-CN" dirty="0" smtClean="0">
                <a:solidFill>
                  <a:srgbClr val="000000"/>
                </a:solidFill>
              </a:rPr>
            </a:br>
            <a:r>
              <a:rPr lang="en-US" altLang="zh-CN" dirty="0" smtClean="0">
                <a:solidFill>
                  <a:srgbClr val="000000"/>
                </a:solidFill>
              </a:rPr>
              <a:t>     </a:t>
            </a:r>
            <a:r>
              <a:rPr lang="en-US" altLang="zh-CN" dirty="0" smtClean="0">
                <a:solidFill>
                  <a:srgbClr val="000099"/>
                </a:solidFill>
              </a:rPr>
              <a:t>8K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 smtClean="0">
                <a:solidFill>
                  <a:srgbClr val="000099"/>
                </a:solidFill>
              </a:rPr>
              <a:t>8：</a:t>
            </a:r>
            <a:r>
              <a:rPr lang="en-US" altLang="zh-CN" dirty="0" smtClean="0">
                <a:solidFill>
                  <a:srgbClr val="000000"/>
                </a:solidFill>
              </a:rPr>
              <a:t>16K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 smtClean="0">
                <a:solidFill>
                  <a:srgbClr val="000000"/>
                </a:solidFill>
              </a:rPr>
              <a:t>32 </a:t>
            </a:r>
            <a:r>
              <a:rPr lang="en-US" altLang="zh-CN" dirty="0" smtClean="0">
                <a:solidFill>
                  <a:srgbClr val="CC0000"/>
                </a:solidFill>
              </a:rPr>
              <a:t>/</a:t>
            </a:r>
            <a:r>
              <a:rPr lang="en-US" altLang="zh-CN" dirty="0" smtClean="0">
                <a:solidFill>
                  <a:srgbClr val="000000"/>
                </a:solidFill>
              </a:rPr>
              <a:t> 8K 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 smtClean="0">
                <a:solidFill>
                  <a:srgbClr val="000000"/>
                </a:solidFill>
              </a:rPr>
              <a:t> 8 = 2X4 = </a:t>
            </a:r>
            <a:r>
              <a:rPr lang="en-US" altLang="zh-CN" dirty="0" smtClean="0">
                <a:solidFill>
                  <a:srgbClr val="CC0000"/>
                </a:solidFill>
              </a:rPr>
              <a:t>8</a:t>
            </a:r>
            <a:r>
              <a:rPr lang="en-US" altLang="zh-CN" dirty="0" smtClean="0">
                <a:solidFill>
                  <a:srgbClr val="000000"/>
                </a:solidFill>
              </a:rPr>
              <a:t>片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474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5.21 P212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016006"/>
            <a:ext cx="7416824" cy="500528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中断向量通过什么总线送至什么地方？为什么？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解：中断向量通过数据总线送至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，更具体的说是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PC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因为要通过中断向量来寻找设备的中断服务程序入口地址，中断响应阶段将形成的向量地址即中断向量送至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，作为下一条指令的地址，即设备的中断服务程序入口地址，转至执行中断服务程序。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983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3.4 P64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在异步串行传输系统中，若字符格式为：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位起始位、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位数据位、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位奇校验位、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位终止位。假设波特率为</a:t>
            </a:r>
            <a:r>
              <a:rPr lang="en-US" altLang="zh-CN" b="1" dirty="0" smtClean="0"/>
              <a:t>1200bps</a:t>
            </a:r>
            <a:r>
              <a:rPr lang="zh-CN" altLang="en-US" b="1" dirty="0" smtClean="0"/>
              <a:t>，求这时的比特率。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解：根据题目给出的字符格式，有效数据为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位，而传送一个字符需</a:t>
            </a:r>
            <a:r>
              <a:rPr lang="en-US" altLang="zh-CN" dirty="0" smtClean="0"/>
              <a:t>1+8+1+1=11</a:t>
            </a:r>
            <a:r>
              <a:rPr lang="zh-CN" altLang="en-US" dirty="0" smtClean="0"/>
              <a:t>位，故比特率为：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      1200</a:t>
            </a:r>
            <a:r>
              <a:rPr lang="zh-CN" altLang="en-US" dirty="0" smtClean="0"/>
              <a:t>*（</a:t>
            </a:r>
            <a:r>
              <a:rPr lang="en-US" altLang="zh-CN" dirty="0" smtClean="0"/>
              <a:t>8/11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=872.72bps</a:t>
            </a:r>
          </a:p>
        </p:txBody>
      </p:sp>
    </p:spTree>
    <p:extLst>
      <p:ext uri="{BB962C8B-B14F-4D97-AF65-F5344CB8AC3E}">
        <p14:creationId xmlns:p14="http://schemas.microsoft.com/office/powerpoint/2010/main" val="1581996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5.22  P212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A50021"/>
                </a:solidFill>
              </a:rPr>
              <a:t>程序查询</a:t>
            </a:r>
            <a:r>
              <a:rPr lang="zh-CN" altLang="en-US" b="1" dirty="0" smtClean="0">
                <a:solidFill>
                  <a:schemeClr val="tx1"/>
                </a:solidFill>
              </a:rPr>
              <a:t>方式和</a:t>
            </a:r>
            <a:r>
              <a:rPr lang="zh-CN" altLang="en-US" b="1" dirty="0" smtClean="0">
                <a:solidFill>
                  <a:srgbClr val="A50021"/>
                </a:solidFill>
              </a:rPr>
              <a:t>程序中断</a:t>
            </a:r>
            <a:r>
              <a:rPr lang="zh-CN" altLang="en-US" b="1" dirty="0" smtClean="0">
                <a:solidFill>
                  <a:schemeClr val="tx1"/>
                </a:solidFill>
              </a:rPr>
              <a:t>方式都是通过“程序”传送数据，两者的</a:t>
            </a:r>
            <a:r>
              <a:rPr lang="zh-CN" altLang="en-US" b="1" dirty="0" smtClean="0">
                <a:solidFill>
                  <a:srgbClr val="A50021"/>
                </a:solidFill>
              </a:rPr>
              <a:t>区别</a:t>
            </a:r>
            <a:r>
              <a:rPr lang="zh-CN" altLang="en-US" b="1" dirty="0" smtClean="0">
                <a:solidFill>
                  <a:schemeClr val="tx1"/>
                </a:solidFill>
              </a:rPr>
              <a:t>是什么？</a:t>
            </a:r>
            <a:r>
              <a:rPr lang="zh-CN" altLang="en-US" dirty="0" smtClean="0">
                <a:solidFill>
                  <a:schemeClr val="tx1"/>
                </a:solidFill>
              </a:rPr>
              <a:t/>
            </a:r>
            <a:br>
              <a:rPr lang="zh-CN" altLang="en-US" dirty="0" smtClean="0">
                <a:solidFill>
                  <a:schemeClr val="tx1"/>
                </a:solidFill>
              </a:rPr>
            </a:br>
            <a:r>
              <a:rPr lang="zh-CN" altLang="en-US" dirty="0" smtClean="0">
                <a:solidFill>
                  <a:schemeClr val="tx1"/>
                </a:solidFill>
              </a:rPr>
              <a:t>        答：程序查询方式通过“程序”传送数据时，程序对</a:t>
            </a:r>
            <a:r>
              <a:rPr lang="en-US" altLang="zh-CN" dirty="0" smtClean="0">
                <a:solidFill>
                  <a:schemeClr val="tx1"/>
                </a:solidFill>
              </a:rPr>
              <a:t>I/O</a:t>
            </a:r>
            <a:r>
              <a:rPr lang="zh-CN" altLang="en-US" dirty="0" smtClean="0">
                <a:solidFill>
                  <a:schemeClr val="tx1"/>
                </a:solidFill>
              </a:rPr>
              <a:t>的控制包括了</a:t>
            </a:r>
            <a:r>
              <a:rPr lang="en-US" altLang="zh-CN" dirty="0" smtClean="0">
                <a:solidFill>
                  <a:srgbClr val="A50021"/>
                </a:solidFill>
              </a:rPr>
              <a:t>I/O</a:t>
            </a:r>
            <a:r>
              <a:rPr lang="zh-CN" altLang="en-US" dirty="0" smtClean="0">
                <a:solidFill>
                  <a:srgbClr val="A50021"/>
                </a:solidFill>
              </a:rPr>
              <a:t>准备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rgbClr val="A50021"/>
                </a:solidFill>
              </a:rPr>
              <a:t>I/O</a:t>
            </a:r>
            <a:r>
              <a:rPr lang="zh-CN" altLang="en-US" dirty="0" smtClean="0">
                <a:solidFill>
                  <a:srgbClr val="A50021"/>
                </a:solidFill>
              </a:rPr>
              <a:t>传送</a:t>
            </a:r>
            <a:r>
              <a:rPr lang="zh-CN" altLang="en-US" dirty="0" smtClean="0">
                <a:solidFill>
                  <a:schemeClr val="tx1"/>
                </a:solidFill>
              </a:rPr>
              <a:t>两段时间。由于</a:t>
            </a:r>
            <a:r>
              <a:rPr lang="en-US" altLang="zh-CN" dirty="0" smtClean="0">
                <a:solidFill>
                  <a:schemeClr val="tx1"/>
                </a:solidFill>
              </a:rPr>
              <a:t>I/O</a:t>
            </a:r>
            <a:r>
              <a:rPr lang="zh-CN" altLang="en-US" dirty="0" smtClean="0">
                <a:solidFill>
                  <a:schemeClr val="tx1"/>
                </a:solidFill>
              </a:rPr>
              <a:t>的工作速度比</a:t>
            </a:r>
            <a:r>
              <a:rPr lang="en-US" altLang="zh-CN" dirty="0" smtClean="0">
                <a:solidFill>
                  <a:schemeClr val="tx1"/>
                </a:solidFill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</a:rPr>
              <a:t>低得多，因此程序中要反复询问</a:t>
            </a:r>
            <a:r>
              <a:rPr lang="en-US" altLang="zh-CN" dirty="0" smtClean="0">
                <a:solidFill>
                  <a:schemeClr val="tx1"/>
                </a:solidFill>
              </a:rPr>
              <a:t>I/O</a:t>
            </a:r>
            <a:r>
              <a:rPr lang="zh-CN" altLang="en-US" dirty="0" smtClean="0">
                <a:solidFill>
                  <a:schemeClr val="tx1"/>
                </a:solidFill>
              </a:rPr>
              <a:t>的状态，造成“</a:t>
            </a:r>
            <a:r>
              <a:rPr lang="zh-CN" altLang="en-US" dirty="0" smtClean="0">
                <a:solidFill>
                  <a:srgbClr val="A50021"/>
                </a:solidFill>
              </a:rPr>
              <a:t>踏步等待</a:t>
            </a:r>
            <a:r>
              <a:rPr lang="zh-CN" altLang="en-US" dirty="0" smtClean="0">
                <a:solidFill>
                  <a:schemeClr val="tx1"/>
                </a:solidFill>
              </a:rPr>
              <a:t>”，</a:t>
            </a:r>
            <a:r>
              <a:rPr lang="zh-CN" altLang="en-US" dirty="0" smtClean="0">
                <a:solidFill>
                  <a:srgbClr val="A50021"/>
                </a:solidFill>
              </a:rPr>
              <a:t>严重浪费</a:t>
            </a:r>
            <a:r>
              <a:rPr lang="zh-CN" altLang="en-US" dirty="0" smtClean="0">
                <a:solidFill>
                  <a:schemeClr val="tx1"/>
                </a:solidFill>
              </a:rPr>
              <a:t>了</a:t>
            </a:r>
            <a:r>
              <a:rPr lang="en-US" altLang="zh-CN" dirty="0" smtClean="0">
                <a:solidFill>
                  <a:schemeClr val="tx1"/>
                </a:solidFill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</a:rPr>
              <a:t>的工作时间。</a:t>
            </a:r>
            <a:br>
              <a:rPr lang="zh-CN" altLang="en-US" dirty="0" smtClean="0">
                <a:solidFill>
                  <a:schemeClr val="tx1"/>
                </a:solidFill>
              </a:rPr>
            </a:br>
            <a:r>
              <a:rPr lang="zh-CN" altLang="en-US" dirty="0" smtClean="0">
                <a:solidFill>
                  <a:schemeClr val="tx1"/>
                </a:solidFill>
              </a:rPr>
              <a:t>        而程序中断方式虽然也是通过“程序”传送数据，但程序仅对</a:t>
            </a:r>
            <a:r>
              <a:rPr lang="en-US" altLang="zh-CN" dirty="0" smtClean="0">
                <a:solidFill>
                  <a:srgbClr val="A50021"/>
                </a:solidFill>
              </a:rPr>
              <a:t>I/O</a:t>
            </a:r>
            <a:r>
              <a:rPr lang="zh-CN" altLang="en-US" dirty="0" smtClean="0">
                <a:solidFill>
                  <a:srgbClr val="A50021"/>
                </a:solidFill>
              </a:rPr>
              <a:t>传送阶段</a:t>
            </a:r>
            <a:r>
              <a:rPr lang="zh-CN" altLang="en-US" dirty="0" smtClean="0">
                <a:solidFill>
                  <a:schemeClr val="tx1"/>
                </a:solidFill>
              </a:rPr>
              <a:t>进行控制，</a:t>
            </a:r>
            <a:r>
              <a:rPr lang="en-US" altLang="zh-CN" dirty="0" smtClean="0">
                <a:solidFill>
                  <a:schemeClr val="tx1"/>
                </a:solidFill>
              </a:rPr>
              <a:t>I/O</a:t>
            </a:r>
            <a:r>
              <a:rPr lang="zh-CN" altLang="en-US" dirty="0" smtClean="0">
                <a:solidFill>
                  <a:schemeClr val="tx1"/>
                </a:solidFill>
              </a:rPr>
              <a:t>准备阶段不需要</a:t>
            </a:r>
            <a:r>
              <a:rPr lang="en-US" altLang="zh-CN" dirty="0" smtClean="0">
                <a:solidFill>
                  <a:schemeClr val="tx1"/>
                </a:solidFill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</a:rPr>
              <a:t>查询。故</a:t>
            </a:r>
            <a:r>
              <a:rPr lang="en-US" altLang="zh-CN" dirty="0" smtClean="0">
                <a:solidFill>
                  <a:schemeClr val="tx1"/>
                </a:solidFill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</a:rPr>
              <a:t>此时照样可以运行现行程序，与</a:t>
            </a:r>
            <a:r>
              <a:rPr lang="en-US" altLang="zh-CN" dirty="0" smtClean="0">
                <a:solidFill>
                  <a:schemeClr val="tx1"/>
                </a:solidFill>
              </a:rPr>
              <a:t>I/O</a:t>
            </a:r>
            <a:r>
              <a:rPr lang="zh-CN" altLang="en-US" dirty="0" smtClean="0">
                <a:solidFill>
                  <a:srgbClr val="A50021"/>
                </a:solidFill>
              </a:rPr>
              <a:t>并行工作</a:t>
            </a:r>
            <a:r>
              <a:rPr lang="zh-CN" altLang="en-US" dirty="0" smtClean="0">
                <a:solidFill>
                  <a:schemeClr val="tx1"/>
                </a:solidFill>
              </a:rPr>
              <a:t>，大大提高了</a:t>
            </a:r>
            <a:r>
              <a:rPr lang="en-US" altLang="zh-CN" dirty="0" smtClean="0">
                <a:solidFill>
                  <a:schemeClr val="tx1"/>
                </a:solidFill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</a:rPr>
              <a:t>的工作效率。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056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5.27 P213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476672"/>
            <a:ext cx="8435280" cy="5976664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800" b="1" dirty="0" smtClean="0"/>
              <a:t>DMA</a:t>
            </a:r>
            <a:r>
              <a:rPr lang="zh-CN" altLang="en-US" sz="1800" b="1" dirty="0" smtClean="0"/>
              <a:t>方式有何特点？什么样的</a:t>
            </a:r>
            <a:r>
              <a:rPr lang="en-US" altLang="zh-CN" sz="1800" b="1" dirty="0" smtClean="0"/>
              <a:t>I/O</a:t>
            </a:r>
            <a:r>
              <a:rPr lang="zh-CN" altLang="en-US" sz="1800" b="1" dirty="0" smtClean="0"/>
              <a:t>设备与主机交换信息时采用</a:t>
            </a:r>
            <a:r>
              <a:rPr lang="en-US" altLang="zh-CN" sz="1800" b="1" dirty="0" smtClean="0"/>
              <a:t>DMA</a:t>
            </a:r>
            <a:r>
              <a:rPr lang="zh-CN" altLang="en-US" sz="1800" b="1" dirty="0" smtClean="0"/>
              <a:t>方式，举例说明。</a:t>
            </a:r>
            <a:endParaRPr lang="en-US" altLang="zh-CN" sz="1800" b="1" dirty="0" smtClean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1800" dirty="0" smtClean="0"/>
              <a:t>    由于</a:t>
            </a:r>
            <a:r>
              <a:rPr lang="zh-CN" altLang="en-US" sz="1800" dirty="0"/>
              <a:t>主存和 </a:t>
            </a:r>
            <a:r>
              <a:rPr lang="en-US" altLang="zh-CN" sz="1800" dirty="0"/>
              <a:t>DMA </a:t>
            </a:r>
            <a:r>
              <a:rPr lang="zh-CN" altLang="en-US" sz="1800" dirty="0"/>
              <a:t>接口之间有一条数据通路 因此主存和设备交换信息是， 接口之间有一条数据通路，因此主存和设备交换信息</a:t>
            </a:r>
            <a:r>
              <a:rPr lang="zh-CN" altLang="en-US" sz="1800" dirty="0" smtClean="0"/>
              <a:t>是不</a:t>
            </a:r>
            <a:r>
              <a:rPr lang="zh-CN" altLang="en-US" sz="1800" dirty="0"/>
              <a:t>通过 </a:t>
            </a:r>
            <a:r>
              <a:rPr lang="en-US" altLang="zh-CN" sz="1800" dirty="0"/>
              <a:t>CPU</a:t>
            </a:r>
            <a:r>
              <a:rPr lang="zh-CN" altLang="en-US" sz="1800" dirty="0"/>
              <a:t>，也不需要 </a:t>
            </a:r>
            <a:r>
              <a:rPr lang="en-US" altLang="zh-CN" sz="1800" dirty="0"/>
              <a:t>CPU </a:t>
            </a:r>
            <a:r>
              <a:rPr lang="zh-CN" altLang="en-US" sz="1800" dirty="0"/>
              <a:t>暂停现行程序为设备服务，省去了保护和</a:t>
            </a:r>
            <a:r>
              <a:rPr lang="zh-CN" altLang="en-US" sz="1800" dirty="0" smtClean="0"/>
              <a:t>恢复，</a:t>
            </a:r>
            <a:r>
              <a:rPr lang="zh-CN" altLang="en-US" sz="1800" dirty="0"/>
              <a:t>因此工作速度比程序中断方式的</a:t>
            </a:r>
            <a:r>
              <a:rPr lang="zh-CN" altLang="en-US" sz="1800" dirty="0" smtClean="0"/>
              <a:t>高。</a:t>
            </a:r>
            <a:r>
              <a:rPr lang="zh-CN" altLang="en-US" sz="1800" dirty="0"/>
              <a:t/>
            </a:r>
            <a:br>
              <a:rPr lang="zh-CN" altLang="en-US" sz="1800" dirty="0"/>
            </a:br>
            <a:r>
              <a:rPr lang="zh-CN" altLang="en-US" sz="1800" dirty="0"/>
              <a:t>　　通常 </a:t>
            </a:r>
            <a:r>
              <a:rPr lang="en-US" altLang="zh-CN" sz="1800" dirty="0"/>
              <a:t>DMA </a:t>
            </a:r>
            <a:r>
              <a:rPr lang="zh-CN" altLang="en-US" sz="1800" dirty="0" smtClean="0"/>
              <a:t>与主存</a:t>
            </a:r>
            <a:r>
              <a:rPr lang="zh-CN" altLang="en-US" sz="1800" dirty="0"/>
              <a:t>交换数据是采用如下三种</a:t>
            </a:r>
            <a:r>
              <a:rPr lang="zh-CN" altLang="en-US" sz="1800" dirty="0" smtClean="0"/>
              <a:t>方法：</a:t>
            </a:r>
            <a:r>
              <a:rPr lang="zh-CN" altLang="en-US" sz="1800" dirty="0"/>
              <a:t/>
            </a:r>
            <a:br>
              <a:rPr lang="zh-CN" altLang="en-US" sz="1800" dirty="0"/>
            </a:br>
            <a:r>
              <a:rPr lang="zh-CN" altLang="en-US" sz="1800" dirty="0"/>
              <a:t>　　（</a:t>
            </a:r>
            <a:r>
              <a:rPr lang="en-US" altLang="zh-CN" sz="1800" dirty="0"/>
              <a:t>1</a:t>
            </a:r>
            <a:r>
              <a:rPr lang="zh-CN" altLang="en-US" sz="1800" dirty="0"/>
              <a:t>）停止 </a:t>
            </a:r>
            <a:r>
              <a:rPr lang="en-US" altLang="zh-CN" sz="1800" dirty="0"/>
              <a:t>CPU </a:t>
            </a:r>
            <a:r>
              <a:rPr lang="zh-CN" altLang="en-US" sz="1800" dirty="0"/>
              <a:t>访问</a:t>
            </a:r>
            <a:r>
              <a:rPr lang="zh-CN" altLang="en-US" sz="1800" dirty="0" smtClean="0"/>
              <a:t>主存</a:t>
            </a:r>
            <a:r>
              <a:rPr lang="zh-CN" altLang="en-US" sz="1800" dirty="0"/>
              <a:t/>
            </a:r>
            <a:br>
              <a:rPr lang="zh-CN" altLang="en-US" sz="1800" dirty="0"/>
            </a:br>
            <a:r>
              <a:rPr lang="zh-CN" altLang="en-US" sz="1800" dirty="0"/>
              <a:t>　　（</a:t>
            </a:r>
            <a:r>
              <a:rPr lang="en-US" altLang="zh-CN" sz="1800" dirty="0"/>
              <a:t>2</a:t>
            </a:r>
            <a:r>
              <a:rPr lang="zh-CN" altLang="en-US" sz="1800" dirty="0"/>
              <a:t>）周期挪用</a:t>
            </a:r>
            <a:r>
              <a:rPr lang="zh-CN" altLang="en-US" sz="1800" dirty="0" smtClean="0"/>
              <a:t>（周期窃取）</a:t>
            </a:r>
            <a:r>
              <a:rPr lang="zh-CN" altLang="en-US" sz="1800" dirty="0"/>
              <a:t/>
            </a:r>
            <a:br>
              <a:rPr lang="zh-CN" altLang="en-US" sz="1800" dirty="0"/>
            </a:br>
            <a:r>
              <a:rPr lang="zh-CN" altLang="en-US" sz="1800" dirty="0"/>
              <a:t>　　（</a:t>
            </a:r>
            <a:r>
              <a:rPr lang="en-US" altLang="zh-CN" sz="1800" dirty="0"/>
              <a:t>3</a:t>
            </a:r>
            <a:r>
              <a:rPr lang="zh-CN" altLang="en-US" sz="1800" dirty="0"/>
              <a:t>）</a:t>
            </a:r>
            <a:r>
              <a:rPr lang="en-US" altLang="zh-CN" sz="1800" dirty="0"/>
              <a:t>DMA </a:t>
            </a:r>
            <a:r>
              <a:rPr lang="zh-CN" altLang="en-US" sz="1800" dirty="0"/>
              <a:t>与 </a:t>
            </a:r>
            <a:r>
              <a:rPr lang="en-US" altLang="zh-CN" sz="1800" dirty="0"/>
              <a:t>CPU </a:t>
            </a:r>
            <a:r>
              <a:rPr lang="zh-CN" altLang="en-US" sz="1800" dirty="0"/>
              <a:t>交替</a:t>
            </a:r>
            <a:r>
              <a:rPr lang="zh-CN" altLang="en-US" sz="1800" dirty="0" smtClean="0"/>
              <a:t>访问</a:t>
            </a:r>
            <a:r>
              <a:rPr lang="zh-CN" altLang="en-US" sz="1800" dirty="0"/>
              <a:t/>
            </a:r>
            <a:br>
              <a:rPr lang="zh-CN" altLang="en-US" sz="1800" dirty="0"/>
            </a:br>
            <a:r>
              <a:rPr lang="zh-CN" altLang="en-US" sz="1800" dirty="0"/>
              <a:t>　　</a:t>
            </a:r>
            <a:r>
              <a:rPr lang="en-US" altLang="zh-CN" sz="1800" dirty="0" smtClean="0"/>
              <a:t>DMA</a:t>
            </a:r>
            <a:r>
              <a:rPr lang="zh-CN" altLang="en-US" sz="1800" dirty="0" smtClean="0"/>
              <a:t>是</a:t>
            </a:r>
            <a:r>
              <a:rPr lang="zh-CN" altLang="en-US" sz="1800" dirty="0"/>
              <a:t>直接内存访问，</a:t>
            </a:r>
            <a:r>
              <a:rPr lang="zh-CN" altLang="en-US" sz="1800" dirty="0" smtClean="0"/>
              <a:t>是不</a:t>
            </a:r>
            <a:r>
              <a:rPr lang="zh-CN" altLang="en-US" sz="1800" dirty="0"/>
              <a:t>经过</a:t>
            </a:r>
            <a:r>
              <a:rPr lang="en-US" altLang="zh-CN" sz="1800" dirty="0"/>
              <a:t>CPU</a:t>
            </a:r>
            <a:r>
              <a:rPr lang="zh-CN" altLang="en-US" sz="1800" dirty="0"/>
              <a:t>而直接从内存存取数据的数据交换模式。</a:t>
            </a:r>
            <a:r>
              <a:rPr lang="en-US" altLang="zh-CN" sz="1800" dirty="0"/>
              <a:t>PIO</a:t>
            </a:r>
            <a:r>
              <a:rPr lang="zh-CN" altLang="en-US" sz="1800" dirty="0"/>
              <a:t>模式下硬盘和内存之间的数据传输是由</a:t>
            </a:r>
            <a:r>
              <a:rPr lang="en-US" altLang="zh-CN" sz="1800" dirty="0"/>
              <a:t>CPU</a:t>
            </a:r>
            <a:r>
              <a:rPr lang="zh-CN" altLang="en-US" sz="1800" dirty="0"/>
              <a:t>来控制的；而在</a:t>
            </a:r>
            <a:r>
              <a:rPr lang="en-US" altLang="zh-CN" sz="1800" dirty="0"/>
              <a:t>DMA</a:t>
            </a:r>
            <a:r>
              <a:rPr lang="zh-CN" altLang="en-US" sz="1800" dirty="0"/>
              <a:t>模式下，</a:t>
            </a:r>
            <a:r>
              <a:rPr lang="en-US" altLang="zh-CN" sz="1800" dirty="0"/>
              <a:t>CPU</a:t>
            </a:r>
            <a:r>
              <a:rPr lang="zh-CN" altLang="en-US" sz="1800" dirty="0"/>
              <a:t>只须向</a:t>
            </a:r>
            <a:r>
              <a:rPr lang="en-US" altLang="zh-CN" sz="1800" dirty="0"/>
              <a:t>DMA</a:t>
            </a:r>
            <a:r>
              <a:rPr lang="zh-CN" altLang="en-US" sz="1800" dirty="0"/>
              <a:t>控制器下达指令，让</a:t>
            </a:r>
            <a:r>
              <a:rPr lang="en-US" altLang="zh-CN" sz="1800" dirty="0"/>
              <a:t>DMA</a:t>
            </a:r>
            <a:r>
              <a:rPr lang="zh-CN" altLang="en-US" sz="1800" dirty="0"/>
              <a:t>控制器来处理数据的传送，数据传送完毕再把信息反馈给</a:t>
            </a:r>
            <a:r>
              <a:rPr lang="en-US" altLang="zh-CN" sz="1800" dirty="0"/>
              <a:t>CPU</a:t>
            </a:r>
            <a:r>
              <a:rPr lang="zh-CN" altLang="en-US" sz="1800" dirty="0"/>
              <a:t>，这样就很大程度上减轻了</a:t>
            </a:r>
            <a:r>
              <a:rPr lang="en-US" altLang="zh-CN" sz="1800" dirty="0"/>
              <a:t>CPU</a:t>
            </a:r>
            <a:r>
              <a:rPr lang="zh-CN" altLang="en-US" sz="1800" dirty="0"/>
              <a:t>资源占有率。</a:t>
            </a:r>
            <a:r>
              <a:rPr lang="en-US" altLang="zh-CN" sz="1800" dirty="0"/>
              <a:t>DMA</a:t>
            </a:r>
            <a:r>
              <a:rPr lang="zh-CN" altLang="en-US" sz="1800" dirty="0"/>
              <a:t>模式与</a:t>
            </a:r>
            <a:r>
              <a:rPr lang="en-US" altLang="zh-CN" sz="1800" dirty="0"/>
              <a:t>PIO</a:t>
            </a:r>
            <a:r>
              <a:rPr lang="zh-CN" altLang="en-US" sz="1800" dirty="0"/>
              <a:t>模式的区别就在于，</a:t>
            </a:r>
            <a:r>
              <a:rPr lang="en-US" altLang="zh-CN" sz="1800" dirty="0"/>
              <a:t>DMA</a:t>
            </a:r>
            <a:r>
              <a:rPr lang="zh-CN" altLang="en-US" sz="1800" dirty="0"/>
              <a:t>模式不过分依赖</a:t>
            </a:r>
            <a:r>
              <a:rPr lang="en-US" altLang="zh-CN" sz="1800" dirty="0"/>
              <a:t>CPU</a:t>
            </a:r>
            <a:r>
              <a:rPr lang="zh-CN" altLang="en-US" sz="1800" dirty="0"/>
              <a:t>，可以大大节省系统资源</a:t>
            </a:r>
            <a:r>
              <a:rPr lang="zh-CN" altLang="en-US" sz="1800" dirty="0" smtClean="0"/>
              <a:t>。</a:t>
            </a:r>
            <a:r>
              <a:rPr lang="zh-CN" altLang="en-US" sz="1800" dirty="0"/>
              <a:t/>
            </a:r>
            <a:br>
              <a:rPr lang="zh-CN" altLang="en-US" sz="1800" dirty="0"/>
            </a:br>
            <a:r>
              <a:rPr lang="zh-CN" altLang="en-US" sz="1800" dirty="0"/>
              <a:t>　　硬盘在交换信息时可以用</a:t>
            </a:r>
            <a:r>
              <a:rPr lang="en-US" altLang="zh-CN" sz="1800" dirty="0"/>
              <a:t>DMA</a:t>
            </a:r>
            <a:r>
              <a:rPr lang="zh-CN" altLang="en-US" sz="1800" dirty="0"/>
              <a:t>方式。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091343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5.31 P213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/>
                </a:solidFill>
              </a:rPr>
              <a:t>假设某设备向</a:t>
            </a:r>
            <a:r>
              <a:rPr lang="en-US" altLang="zh-CN" b="1" dirty="0" smtClean="0">
                <a:solidFill>
                  <a:schemeClr val="tx1"/>
                </a:solidFill>
              </a:rPr>
              <a:t>CPU</a:t>
            </a:r>
            <a:r>
              <a:rPr lang="zh-CN" altLang="en-US" b="1" dirty="0" smtClean="0">
                <a:solidFill>
                  <a:schemeClr val="tx1"/>
                </a:solidFill>
              </a:rPr>
              <a:t>传送信息的最高频率是</a:t>
            </a:r>
            <a:r>
              <a:rPr lang="en-US" altLang="zh-CN" b="1" dirty="0" smtClean="0">
                <a:solidFill>
                  <a:srgbClr val="800000"/>
                </a:solidFill>
              </a:rPr>
              <a:t>40 000</a:t>
            </a:r>
            <a:r>
              <a:rPr lang="zh-CN" altLang="en-US" b="1" dirty="0" smtClean="0">
                <a:solidFill>
                  <a:srgbClr val="800000"/>
                </a:solidFill>
              </a:rPr>
              <a:t>次</a:t>
            </a:r>
            <a:r>
              <a:rPr lang="en-US" altLang="zh-CN" b="1" dirty="0" smtClean="0">
                <a:solidFill>
                  <a:srgbClr val="800000"/>
                </a:solidFill>
              </a:rPr>
              <a:t>/</a:t>
            </a:r>
            <a:r>
              <a:rPr lang="zh-CN" altLang="en-US" b="1" dirty="0" smtClean="0">
                <a:solidFill>
                  <a:srgbClr val="800000"/>
                </a:solidFill>
              </a:rPr>
              <a:t>秒</a:t>
            </a:r>
            <a:r>
              <a:rPr lang="zh-CN" altLang="en-US" b="1" dirty="0" smtClean="0">
                <a:solidFill>
                  <a:schemeClr val="tx1"/>
                </a:solidFill>
              </a:rPr>
              <a:t>，而相应的中断处理程序其执行时间为</a:t>
            </a:r>
            <a:r>
              <a:rPr lang="en-US" altLang="zh-CN" b="1" dirty="0" smtClean="0">
                <a:solidFill>
                  <a:srgbClr val="800000"/>
                </a:solidFill>
              </a:rPr>
              <a:t>40</a:t>
            </a:r>
            <a:r>
              <a:rPr lang="en-US" altLang="zh-CN" b="1" dirty="0" smtClean="0">
                <a:solidFill>
                  <a:srgbClr val="800000"/>
                </a:solidFill>
                <a:sym typeface="Symbol" pitchFamily="18" charset="2"/>
              </a:rPr>
              <a:t>s</a:t>
            </a:r>
            <a:r>
              <a:rPr lang="zh-CN" altLang="en-US" b="1" dirty="0" smtClean="0">
                <a:solidFill>
                  <a:schemeClr val="tx1"/>
                </a:solidFill>
                <a:sym typeface="Symbol" pitchFamily="18" charset="2"/>
              </a:rPr>
              <a:t>，试问该外设</a:t>
            </a:r>
            <a:r>
              <a:rPr lang="zh-CN" altLang="en-US" b="1" dirty="0" smtClean="0">
                <a:solidFill>
                  <a:srgbClr val="800000"/>
                </a:solidFill>
                <a:sym typeface="Symbol" pitchFamily="18" charset="2"/>
              </a:rPr>
              <a:t>是否可用程序中断</a:t>
            </a:r>
            <a:r>
              <a:rPr lang="zh-CN" altLang="en-US" b="1" dirty="0" smtClean="0">
                <a:solidFill>
                  <a:schemeClr val="tx1"/>
                </a:solidFill>
                <a:sym typeface="Symbol" pitchFamily="18" charset="2"/>
              </a:rPr>
              <a:t>方式与主机交换信息，为什么？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/>
            </a:r>
            <a:b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</a:b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        解：该设备向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传送信息的时间间隔 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=1/40K=0.025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×10</a:t>
            </a:r>
            <a:r>
              <a:rPr lang="en-US" altLang="zh-CN" baseline="3000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=</a:t>
            </a:r>
            <a:r>
              <a:rPr lang="en-US" altLang="zh-CN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25s &lt; 40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s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/>
            </a:r>
            <a:b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</a:b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则：该外设</a:t>
            </a:r>
            <a:r>
              <a:rPr lang="zh-CN" altLang="en-US" dirty="0" smtClean="0">
                <a:solidFill>
                  <a:schemeClr val="accent2"/>
                </a:solidFill>
                <a:sym typeface="Symbol" pitchFamily="18" charset="2"/>
              </a:rPr>
              <a:t>不能用程序中断方式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与主机交换信息，因为其中断处理程序的执行速度比该外设的交换速度慢。</a:t>
            </a:r>
            <a:endParaRPr lang="en-US" altLang="zh-CN" dirty="0" smtClean="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A50021"/>
                </a:solidFill>
                <a:sym typeface="Symbol" pitchFamily="18" charset="2"/>
              </a:rPr>
              <a:t>举例说明</a:t>
            </a:r>
            <a:r>
              <a:rPr lang="zh-CN" altLang="en-US" dirty="0" smtClean="0">
                <a:solidFill>
                  <a:srgbClr val="A50021"/>
                </a:solidFill>
                <a:sym typeface="Wingdings" pitchFamily="2" charset="2"/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  <a:sym typeface="Wingdings" pitchFamily="2" charset="2"/>
              </a:rPr>
              <a:t> （</a:t>
            </a:r>
            <a:r>
              <a:rPr lang="zh-CN" altLang="en-US" dirty="0" smtClean="0">
                <a:solidFill>
                  <a:srgbClr val="FF0000"/>
                </a:solidFill>
                <a:sym typeface="Symbol" pitchFamily="18" charset="2"/>
              </a:rPr>
              <a:t>输入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）</a:t>
            </a:r>
            <a:b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</a:b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        假设</a:t>
            </a:r>
            <a:r>
              <a:rPr lang="zh-CN" altLang="en-US" dirty="0" smtClean="0">
                <a:solidFill>
                  <a:srgbClr val="FF0000"/>
                </a:solidFill>
                <a:sym typeface="Symbol" pitchFamily="18" charset="2"/>
              </a:rPr>
              <a:t>初始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空闲，则当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I/O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将第一个数据放在接口的数据缓冲寄存器中后，向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发</a:t>
            </a:r>
            <a:r>
              <a:rPr lang="zh-CN" altLang="en-US" dirty="0" smtClean="0">
                <a:solidFill>
                  <a:schemeClr val="accent2"/>
                </a:solidFill>
                <a:sym typeface="Symbol" pitchFamily="18" charset="2"/>
              </a:rPr>
              <a:t>第一个中断请求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立即响应；</a:t>
            </a:r>
            <a:b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</a:b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I/O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设备匀速运行， 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25</a:t>
            </a:r>
            <a:r>
              <a:rPr lang="en-US" altLang="zh-CN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s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后，</a:t>
            </a:r>
            <a:r>
              <a:rPr lang="zh-CN" altLang="en-US" dirty="0" smtClean="0">
                <a:solidFill>
                  <a:schemeClr val="accent2"/>
                </a:solidFill>
                <a:sym typeface="Symbol" pitchFamily="18" charset="2"/>
              </a:rPr>
              <a:t>第二个中断请求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到来，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正在执行中断程序接收第一个数据， </a:t>
            </a:r>
            <a:r>
              <a:rPr lang="en-US" altLang="zh-CN" dirty="0" smtClean="0">
                <a:solidFill>
                  <a:srgbClr val="A50021"/>
                </a:solidFill>
                <a:sym typeface="Symbol" pitchFamily="18" charset="2"/>
              </a:rPr>
              <a:t>40</a:t>
            </a:r>
            <a:r>
              <a:rPr lang="en-US" altLang="zh-CN" dirty="0" smtClean="0">
                <a:solidFill>
                  <a:srgbClr val="A50021"/>
                </a:solidFill>
                <a:cs typeface="Times New Roman" pitchFamily="18" charset="0"/>
                <a:sym typeface="Symbol" pitchFamily="18" charset="2"/>
              </a:rPr>
              <a:t>s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时响应；</a:t>
            </a:r>
            <a:b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</a:b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        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50</a:t>
            </a:r>
            <a:r>
              <a:rPr lang="en-US" altLang="zh-CN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s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后，</a:t>
            </a:r>
            <a:r>
              <a:rPr lang="zh-CN" altLang="en-US" dirty="0" smtClean="0">
                <a:solidFill>
                  <a:schemeClr val="accent2"/>
                </a:solidFill>
                <a:sym typeface="Symbol" pitchFamily="18" charset="2"/>
              </a:rPr>
              <a:t>第三个中断请求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到来，</a:t>
            </a:r>
            <a:r>
              <a:rPr lang="en-US" altLang="zh-CN" dirty="0" smtClean="0">
                <a:solidFill>
                  <a:schemeClr val="tx1"/>
                </a:solidFill>
                <a:sym typeface="Symbol" pitchFamily="18" charset="2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正在执行中断程序接收第二个数据，要到</a:t>
            </a:r>
            <a:r>
              <a:rPr lang="en-US" altLang="zh-CN" dirty="0" smtClean="0">
                <a:solidFill>
                  <a:srgbClr val="A50021"/>
                </a:solidFill>
                <a:sym typeface="Symbol" pitchFamily="18" charset="2"/>
              </a:rPr>
              <a:t>80</a:t>
            </a:r>
            <a:r>
              <a:rPr lang="en-US" altLang="zh-CN" dirty="0" smtClean="0">
                <a:solidFill>
                  <a:srgbClr val="A50021"/>
                </a:solidFill>
                <a:cs typeface="Times New Roman" pitchFamily="18" charset="0"/>
                <a:sym typeface="Symbol" pitchFamily="18" charset="2"/>
              </a:rPr>
              <a:t>s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时响应；</a:t>
            </a:r>
            <a:b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</a:b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        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75</a:t>
            </a:r>
            <a:r>
              <a:rPr lang="en-US" altLang="zh-CN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s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后，</a:t>
            </a:r>
            <a:r>
              <a:rPr lang="zh-CN" altLang="en-US" dirty="0" smtClean="0">
                <a:solidFill>
                  <a:schemeClr val="accent2"/>
                </a:solidFill>
                <a:sym typeface="Symbol" pitchFamily="18" charset="2"/>
              </a:rPr>
              <a:t>第四个中断请求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到来，但此时第三个中断请求还没有响应，则放在数据缓冲寄存器中的第三个数据来不及接收，被第四个数据冲掉；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226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6.15 P241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512" y="1412776"/>
            <a:ext cx="885698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45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6.16 P241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1484784"/>
            <a:ext cx="8430774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35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6.9 P290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32859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1" dirty="0" smtClean="0">
                <a:solidFill>
                  <a:schemeClr val="tx1"/>
                </a:solidFill>
              </a:rPr>
              <a:t>当十六进制数</a:t>
            </a:r>
            <a:r>
              <a:rPr lang="en-US" altLang="zh-CN" b="1" dirty="0" smtClean="0">
                <a:solidFill>
                  <a:schemeClr val="accent2"/>
                </a:solidFill>
              </a:rPr>
              <a:t>9B</a:t>
            </a:r>
            <a:r>
              <a:rPr lang="zh-CN" altLang="en-US" b="1" dirty="0" smtClean="0">
                <a:solidFill>
                  <a:schemeClr val="tx1"/>
                </a:solidFill>
              </a:rPr>
              <a:t>和</a:t>
            </a:r>
            <a:r>
              <a:rPr lang="en-US" altLang="zh-CN" b="1" dirty="0" smtClean="0">
                <a:solidFill>
                  <a:schemeClr val="accent2"/>
                </a:solidFill>
              </a:rPr>
              <a:t>FF</a:t>
            </a:r>
            <a:r>
              <a:rPr lang="zh-CN" altLang="en-US" b="1" dirty="0" smtClean="0">
                <a:solidFill>
                  <a:schemeClr val="tx1"/>
                </a:solidFill>
              </a:rPr>
              <a:t>分别表示为</a:t>
            </a:r>
            <a:r>
              <a:rPr lang="zh-CN" altLang="en-US" b="1" dirty="0" smtClean="0">
                <a:solidFill>
                  <a:schemeClr val="accent2"/>
                </a:solidFill>
              </a:rPr>
              <a:t>原码</a:t>
            </a:r>
            <a:r>
              <a:rPr lang="zh-CN" altLang="en-US" b="1" dirty="0" smtClean="0">
                <a:solidFill>
                  <a:schemeClr val="tx1"/>
                </a:solidFill>
              </a:rPr>
              <a:t>、</a:t>
            </a:r>
            <a:r>
              <a:rPr lang="zh-CN" altLang="en-US" b="1" dirty="0" smtClean="0">
                <a:solidFill>
                  <a:schemeClr val="accent2"/>
                </a:solidFill>
              </a:rPr>
              <a:t>补码</a:t>
            </a:r>
            <a:r>
              <a:rPr lang="zh-CN" altLang="en-US" b="1" dirty="0" smtClean="0">
                <a:solidFill>
                  <a:schemeClr val="tx1"/>
                </a:solidFill>
              </a:rPr>
              <a:t>、</a:t>
            </a:r>
            <a:r>
              <a:rPr lang="zh-CN" altLang="en-US" b="1" dirty="0" smtClean="0">
                <a:solidFill>
                  <a:schemeClr val="accent2"/>
                </a:solidFill>
              </a:rPr>
              <a:t>反码</a:t>
            </a:r>
            <a:r>
              <a:rPr lang="zh-CN" altLang="en-US" b="1" dirty="0" smtClean="0">
                <a:solidFill>
                  <a:schemeClr val="tx1"/>
                </a:solidFill>
              </a:rPr>
              <a:t>、</a:t>
            </a:r>
            <a:r>
              <a:rPr lang="zh-CN" altLang="en-US" b="1" dirty="0" smtClean="0">
                <a:solidFill>
                  <a:schemeClr val="accent2"/>
                </a:solidFill>
              </a:rPr>
              <a:t>移码</a:t>
            </a:r>
            <a:r>
              <a:rPr lang="zh-CN" altLang="en-US" b="1" dirty="0" smtClean="0">
                <a:solidFill>
                  <a:schemeClr val="tx1"/>
                </a:solidFill>
              </a:rPr>
              <a:t>和</a:t>
            </a:r>
            <a:r>
              <a:rPr lang="zh-CN" altLang="en-US" b="1" dirty="0" smtClean="0">
                <a:solidFill>
                  <a:schemeClr val="accent2"/>
                </a:solidFill>
              </a:rPr>
              <a:t>无符号数</a:t>
            </a:r>
            <a:r>
              <a:rPr lang="zh-CN" altLang="en-US" b="1" dirty="0" smtClean="0">
                <a:solidFill>
                  <a:schemeClr val="tx1"/>
                </a:solidFill>
              </a:rPr>
              <a:t>时，所对应的十进制数各为多少（设机器数采用一位符号位）？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dirty="0" smtClean="0">
                <a:solidFill>
                  <a:schemeClr val="tx1"/>
                </a:solidFill>
              </a:rPr>
              <a:t>        解：真值和机器数的对应关系如下：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7624" y="2636912"/>
            <a:ext cx="7040017" cy="3140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467544" y="5661248"/>
            <a:ext cx="8108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en-US" altLang="zh-CN" sz="2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9BH</a:t>
            </a:r>
            <a:r>
              <a:rPr kumimoji="1" lang="zh-CN" altLang="en-US" sz="2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FFH</a:t>
            </a:r>
            <a:r>
              <a:rPr kumimoji="1" lang="zh-CN" altLang="en-US" sz="2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为机器数，本身含符号位。</a:t>
            </a:r>
          </a:p>
          <a:p>
            <a:pPr>
              <a:defRPr/>
            </a:pPr>
            <a:r>
              <a:rPr kumimoji="1" lang="zh-CN" altLang="en-US" sz="2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1" lang="en-US" altLang="zh-CN" sz="2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）移码符号位与原、补、反码相反，数值同补码。</a:t>
            </a:r>
          </a:p>
        </p:txBody>
      </p:sp>
    </p:spTree>
    <p:extLst>
      <p:ext uri="{BB962C8B-B14F-4D97-AF65-F5344CB8AC3E}">
        <p14:creationId xmlns:p14="http://schemas.microsoft.com/office/powerpoint/2010/main" val="275475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6.17 P291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ym typeface="Symbol" pitchFamily="18" charset="2"/>
              </a:rPr>
              <a:t> 17. </a:t>
            </a:r>
            <a:r>
              <a:rPr lang="zh-CN" altLang="en-US" b="1" dirty="0">
                <a:sym typeface="Symbol" pitchFamily="18" charset="2"/>
              </a:rPr>
              <a:t>设机器数字长为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8</a:t>
            </a:r>
            <a:r>
              <a:rPr lang="zh-CN" altLang="en-US" b="1" dirty="0">
                <a:solidFill>
                  <a:schemeClr val="accent2"/>
                </a:solidFill>
                <a:sym typeface="Symbol" pitchFamily="18" charset="2"/>
              </a:rPr>
              <a:t>位</a:t>
            </a:r>
            <a:r>
              <a:rPr lang="zh-CN" altLang="en-US" b="1" dirty="0">
                <a:sym typeface="Symbol" pitchFamily="18" charset="2"/>
              </a:rPr>
              <a:t>（含</a:t>
            </a:r>
            <a:r>
              <a:rPr lang="en-US" altLang="zh-CN" b="1" dirty="0">
                <a:sym typeface="Symbol" pitchFamily="18" charset="2"/>
              </a:rPr>
              <a:t>1</a:t>
            </a:r>
            <a:r>
              <a:rPr lang="zh-CN" altLang="en-US" b="1" dirty="0">
                <a:sym typeface="Symbol" pitchFamily="18" charset="2"/>
              </a:rPr>
              <a:t>位符号位），对下列各机器数进行算术</a:t>
            </a:r>
            <a:r>
              <a:rPr lang="zh-CN" altLang="en-US" b="1" dirty="0">
                <a:solidFill>
                  <a:schemeClr val="accent2"/>
                </a:solidFill>
                <a:sym typeface="Symbol" pitchFamily="18" charset="2"/>
              </a:rPr>
              <a:t>左移一位、两位</a:t>
            </a:r>
            <a:r>
              <a:rPr lang="zh-CN" altLang="en-US" b="1" dirty="0">
                <a:sym typeface="Symbol" pitchFamily="18" charset="2"/>
              </a:rPr>
              <a:t>，</a:t>
            </a:r>
            <a:r>
              <a:rPr lang="zh-CN" altLang="en-US" b="1" dirty="0">
                <a:solidFill>
                  <a:schemeClr val="accent2"/>
                </a:solidFill>
                <a:sym typeface="Symbol" pitchFamily="18" charset="2"/>
              </a:rPr>
              <a:t>算术右移一位</a:t>
            </a:r>
            <a:r>
              <a:rPr lang="zh-CN" altLang="en-US" b="1" dirty="0">
                <a:sym typeface="Symbol" pitchFamily="18" charset="2"/>
              </a:rPr>
              <a:t>、</a:t>
            </a:r>
            <a:r>
              <a:rPr lang="zh-CN" altLang="en-US" b="1" dirty="0">
                <a:solidFill>
                  <a:schemeClr val="accent2"/>
                </a:solidFill>
                <a:sym typeface="Symbol" pitchFamily="18" charset="2"/>
              </a:rPr>
              <a:t>两位</a:t>
            </a:r>
            <a:r>
              <a:rPr lang="zh-CN" altLang="en-US" b="1" dirty="0">
                <a:sym typeface="Symbol" pitchFamily="18" charset="2"/>
              </a:rPr>
              <a:t>，讨论结果是否正确。</a:t>
            </a:r>
            <a:br>
              <a:rPr lang="zh-CN" altLang="en-US" b="1" dirty="0">
                <a:sym typeface="Symbol" pitchFamily="18" charset="2"/>
              </a:rPr>
            </a:br>
            <a:r>
              <a:rPr lang="zh-CN" altLang="en-US" b="1" dirty="0">
                <a:sym typeface="Symbol" pitchFamily="18" charset="2"/>
              </a:rPr>
              <a:t>        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[x</a:t>
            </a:r>
            <a:r>
              <a:rPr lang="en-US" altLang="zh-CN" b="1" baseline="-25000" dirty="0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]</a:t>
            </a:r>
            <a:r>
              <a:rPr lang="zh-CN" altLang="en-US" b="1" baseline="-25000" dirty="0">
                <a:solidFill>
                  <a:schemeClr val="accent2"/>
                </a:solidFill>
                <a:sym typeface="Symbol" pitchFamily="18" charset="2"/>
              </a:rPr>
              <a:t>原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=0.001 1010</a:t>
            </a:r>
            <a:r>
              <a:rPr lang="zh-CN" altLang="en-US" b="1" dirty="0">
                <a:solidFill>
                  <a:schemeClr val="accent2"/>
                </a:solidFill>
                <a:sym typeface="Symbol" pitchFamily="18" charset="2"/>
              </a:rPr>
              <a:t>；</a:t>
            </a:r>
            <a:br>
              <a:rPr lang="zh-CN" altLang="en-US" b="1" dirty="0">
                <a:solidFill>
                  <a:schemeClr val="accent2"/>
                </a:solidFill>
                <a:sym typeface="Symbol" pitchFamily="18" charset="2"/>
              </a:rPr>
            </a:br>
            <a:r>
              <a:rPr lang="zh-CN" altLang="en-US" b="1" dirty="0">
                <a:solidFill>
                  <a:schemeClr val="accent2"/>
                </a:solidFill>
                <a:sym typeface="Symbol" pitchFamily="18" charset="2"/>
              </a:rPr>
              <a:t>        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[x</a:t>
            </a:r>
            <a:r>
              <a:rPr lang="en-US" altLang="zh-CN" b="1" baseline="-25000" dirty="0">
                <a:solidFill>
                  <a:schemeClr val="accent2"/>
                </a:solidFill>
                <a:sym typeface="Symbol" pitchFamily="18" charset="2"/>
              </a:rPr>
              <a:t>2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]</a:t>
            </a:r>
            <a:r>
              <a:rPr lang="zh-CN" altLang="en-US" b="1" baseline="-25000" dirty="0">
                <a:solidFill>
                  <a:schemeClr val="accent2"/>
                </a:solidFill>
                <a:sym typeface="Symbol" pitchFamily="18" charset="2"/>
              </a:rPr>
              <a:t>原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=1.110 1000</a:t>
            </a:r>
            <a:r>
              <a:rPr lang="zh-CN" altLang="en-US" b="1" dirty="0">
                <a:solidFill>
                  <a:schemeClr val="accent2"/>
                </a:solidFill>
                <a:sym typeface="Symbol" pitchFamily="18" charset="2"/>
              </a:rPr>
              <a:t>；</a:t>
            </a:r>
            <a:br>
              <a:rPr lang="zh-CN" altLang="en-US" b="1" dirty="0">
                <a:solidFill>
                  <a:schemeClr val="accent2"/>
                </a:solidFill>
                <a:sym typeface="Symbol" pitchFamily="18" charset="2"/>
              </a:rPr>
            </a:br>
            <a:r>
              <a:rPr lang="zh-CN" altLang="en-US" b="1" dirty="0">
                <a:solidFill>
                  <a:schemeClr val="accent2"/>
                </a:solidFill>
                <a:sym typeface="Symbol" pitchFamily="18" charset="2"/>
              </a:rPr>
              <a:t>        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[x</a:t>
            </a:r>
            <a:r>
              <a:rPr lang="en-US" altLang="zh-CN" b="1" baseline="-25000" dirty="0">
                <a:solidFill>
                  <a:schemeClr val="accent2"/>
                </a:solidFill>
                <a:sym typeface="Symbol" pitchFamily="18" charset="2"/>
              </a:rPr>
              <a:t>3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]</a:t>
            </a:r>
            <a:r>
              <a:rPr lang="zh-CN" altLang="en-US" b="1" baseline="-25000" dirty="0">
                <a:solidFill>
                  <a:schemeClr val="accent2"/>
                </a:solidFill>
                <a:sym typeface="Symbol" pitchFamily="18" charset="2"/>
              </a:rPr>
              <a:t>原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=1.001 1001</a:t>
            </a:r>
            <a:r>
              <a:rPr lang="zh-CN" altLang="en-US" b="1" dirty="0">
                <a:solidFill>
                  <a:schemeClr val="accent2"/>
                </a:solidFill>
                <a:sym typeface="Symbol" pitchFamily="18" charset="2"/>
              </a:rPr>
              <a:t>；</a:t>
            </a:r>
            <a:br>
              <a:rPr lang="zh-CN" altLang="en-US" b="1" dirty="0">
                <a:solidFill>
                  <a:schemeClr val="accent2"/>
                </a:solidFill>
                <a:sym typeface="Symbol" pitchFamily="18" charset="2"/>
              </a:rPr>
            </a:br>
            <a:r>
              <a:rPr lang="zh-CN" altLang="en-US" b="1" dirty="0">
                <a:sym typeface="Symbol" pitchFamily="18" charset="2"/>
              </a:rPr>
              <a:t>        </a:t>
            </a:r>
            <a:r>
              <a:rPr lang="en-US" altLang="zh-CN" b="1" dirty="0">
                <a:solidFill>
                  <a:srgbClr val="990033"/>
                </a:solidFill>
                <a:sym typeface="Symbol" pitchFamily="18" charset="2"/>
              </a:rPr>
              <a:t>[y</a:t>
            </a:r>
            <a:r>
              <a:rPr lang="en-US" altLang="zh-CN" b="1" baseline="-25000" dirty="0">
                <a:solidFill>
                  <a:srgbClr val="990033"/>
                </a:solidFill>
                <a:sym typeface="Symbol" pitchFamily="18" charset="2"/>
              </a:rPr>
              <a:t>1</a:t>
            </a:r>
            <a:r>
              <a:rPr lang="en-US" altLang="zh-CN" b="1" dirty="0">
                <a:solidFill>
                  <a:srgbClr val="990033"/>
                </a:solidFill>
                <a:sym typeface="Symbol" pitchFamily="18" charset="2"/>
              </a:rPr>
              <a:t>]</a:t>
            </a:r>
            <a:r>
              <a:rPr lang="zh-CN" altLang="en-US" b="1" baseline="-25000" dirty="0">
                <a:solidFill>
                  <a:srgbClr val="990033"/>
                </a:solidFill>
                <a:sym typeface="Symbol" pitchFamily="18" charset="2"/>
              </a:rPr>
              <a:t>补</a:t>
            </a:r>
            <a:r>
              <a:rPr lang="en-US" altLang="zh-CN" b="1" dirty="0">
                <a:solidFill>
                  <a:srgbClr val="990033"/>
                </a:solidFill>
                <a:sym typeface="Symbol" pitchFamily="18" charset="2"/>
              </a:rPr>
              <a:t>=0.101 0100</a:t>
            </a:r>
            <a:r>
              <a:rPr lang="zh-CN" altLang="en-US" b="1" dirty="0">
                <a:solidFill>
                  <a:srgbClr val="990033"/>
                </a:solidFill>
                <a:sym typeface="Symbol" pitchFamily="18" charset="2"/>
              </a:rPr>
              <a:t>；</a:t>
            </a:r>
            <a:br>
              <a:rPr lang="zh-CN" altLang="en-US" b="1" dirty="0">
                <a:solidFill>
                  <a:srgbClr val="990033"/>
                </a:solidFill>
                <a:sym typeface="Symbol" pitchFamily="18" charset="2"/>
              </a:rPr>
            </a:br>
            <a:r>
              <a:rPr lang="zh-CN" altLang="en-US" b="1" dirty="0">
                <a:solidFill>
                  <a:srgbClr val="990033"/>
                </a:solidFill>
                <a:sym typeface="Symbol" pitchFamily="18" charset="2"/>
              </a:rPr>
              <a:t>        </a:t>
            </a:r>
            <a:r>
              <a:rPr lang="en-US" altLang="zh-CN" b="1" dirty="0">
                <a:solidFill>
                  <a:srgbClr val="990033"/>
                </a:solidFill>
                <a:sym typeface="Symbol" pitchFamily="18" charset="2"/>
              </a:rPr>
              <a:t>[y</a:t>
            </a:r>
            <a:r>
              <a:rPr lang="en-US" altLang="zh-CN" b="1" baseline="-25000" dirty="0">
                <a:solidFill>
                  <a:srgbClr val="990033"/>
                </a:solidFill>
                <a:sym typeface="Symbol" pitchFamily="18" charset="2"/>
              </a:rPr>
              <a:t>2</a:t>
            </a:r>
            <a:r>
              <a:rPr lang="en-US" altLang="zh-CN" b="1" dirty="0">
                <a:solidFill>
                  <a:srgbClr val="990033"/>
                </a:solidFill>
                <a:sym typeface="Symbol" pitchFamily="18" charset="2"/>
              </a:rPr>
              <a:t>]</a:t>
            </a:r>
            <a:r>
              <a:rPr lang="zh-CN" altLang="en-US" b="1" baseline="-25000" dirty="0">
                <a:solidFill>
                  <a:srgbClr val="990033"/>
                </a:solidFill>
                <a:sym typeface="Symbol" pitchFamily="18" charset="2"/>
              </a:rPr>
              <a:t>补</a:t>
            </a:r>
            <a:r>
              <a:rPr lang="en-US" altLang="zh-CN" b="1" dirty="0">
                <a:solidFill>
                  <a:srgbClr val="990033"/>
                </a:solidFill>
                <a:sym typeface="Symbol" pitchFamily="18" charset="2"/>
              </a:rPr>
              <a:t>=1.110 1000</a:t>
            </a:r>
            <a:r>
              <a:rPr lang="zh-CN" altLang="en-US" b="1" dirty="0">
                <a:solidFill>
                  <a:srgbClr val="990033"/>
                </a:solidFill>
                <a:sym typeface="Symbol" pitchFamily="18" charset="2"/>
              </a:rPr>
              <a:t>；</a:t>
            </a:r>
            <a:br>
              <a:rPr lang="zh-CN" altLang="en-US" b="1" dirty="0">
                <a:solidFill>
                  <a:srgbClr val="990033"/>
                </a:solidFill>
                <a:sym typeface="Symbol" pitchFamily="18" charset="2"/>
              </a:rPr>
            </a:br>
            <a:r>
              <a:rPr lang="zh-CN" altLang="en-US" b="1" dirty="0">
                <a:solidFill>
                  <a:srgbClr val="990033"/>
                </a:solidFill>
                <a:sym typeface="Symbol" pitchFamily="18" charset="2"/>
              </a:rPr>
              <a:t>        </a:t>
            </a:r>
            <a:r>
              <a:rPr lang="en-US" altLang="zh-CN" b="1" dirty="0">
                <a:solidFill>
                  <a:srgbClr val="990033"/>
                </a:solidFill>
                <a:sym typeface="Symbol" pitchFamily="18" charset="2"/>
              </a:rPr>
              <a:t>[y</a:t>
            </a:r>
            <a:r>
              <a:rPr lang="en-US" altLang="zh-CN" b="1" baseline="-25000" dirty="0">
                <a:solidFill>
                  <a:srgbClr val="990033"/>
                </a:solidFill>
                <a:sym typeface="Symbol" pitchFamily="18" charset="2"/>
              </a:rPr>
              <a:t>3</a:t>
            </a:r>
            <a:r>
              <a:rPr lang="en-US" altLang="zh-CN" b="1" dirty="0">
                <a:solidFill>
                  <a:srgbClr val="990033"/>
                </a:solidFill>
                <a:sym typeface="Symbol" pitchFamily="18" charset="2"/>
              </a:rPr>
              <a:t>]</a:t>
            </a:r>
            <a:r>
              <a:rPr lang="zh-CN" altLang="en-US" b="1" baseline="-25000" dirty="0">
                <a:solidFill>
                  <a:srgbClr val="990033"/>
                </a:solidFill>
                <a:sym typeface="Symbol" pitchFamily="18" charset="2"/>
              </a:rPr>
              <a:t>补</a:t>
            </a:r>
            <a:r>
              <a:rPr lang="en-US" altLang="zh-CN" b="1" dirty="0">
                <a:solidFill>
                  <a:srgbClr val="990033"/>
                </a:solidFill>
                <a:sym typeface="Symbol" pitchFamily="18" charset="2"/>
              </a:rPr>
              <a:t>=1.001 1001</a:t>
            </a:r>
            <a:r>
              <a:rPr lang="zh-CN" altLang="en-US" b="1" dirty="0">
                <a:solidFill>
                  <a:srgbClr val="990033"/>
                </a:solidFill>
                <a:sym typeface="Symbol" pitchFamily="18" charset="2"/>
              </a:rPr>
              <a:t>；</a:t>
            </a:r>
            <a:br>
              <a:rPr lang="zh-CN" altLang="en-US" b="1" dirty="0">
                <a:solidFill>
                  <a:srgbClr val="990033"/>
                </a:solidFill>
                <a:sym typeface="Symbol" pitchFamily="18" charset="2"/>
              </a:rPr>
            </a:br>
            <a:r>
              <a:rPr lang="zh-CN" altLang="en-US" b="1" dirty="0">
                <a:sym typeface="Symbol" pitchFamily="18" charset="2"/>
              </a:rPr>
              <a:t>        </a:t>
            </a:r>
            <a:r>
              <a:rPr lang="en-US" altLang="zh-CN" b="1" dirty="0">
                <a:sym typeface="Symbol" pitchFamily="18" charset="2"/>
              </a:rPr>
              <a:t>[z</a:t>
            </a:r>
            <a:r>
              <a:rPr lang="en-US" altLang="zh-CN" b="1" baseline="-25000" dirty="0">
                <a:sym typeface="Symbol" pitchFamily="18" charset="2"/>
              </a:rPr>
              <a:t>1</a:t>
            </a:r>
            <a:r>
              <a:rPr lang="en-US" altLang="zh-CN" b="1" dirty="0">
                <a:sym typeface="Symbol" pitchFamily="18" charset="2"/>
              </a:rPr>
              <a:t>]</a:t>
            </a:r>
            <a:r>
              <a:rPr lang="zh-CN" altLang="en-US" b="1" baseline="-25000" dirty="0">
                <a:sym typeface="Symbol" pitchFamily="18" charset="2"/>
              </a:rPr>
              <a:t>反</a:t>
            </a:r>
            <a:r>
              <a:rPr lang="en-US" altLang="zh-CN" b="1" dirty="0">
                <a:sym typeface="Symbol" pitchFamily="18" charset="2"/>
              </a:rPr>
              <a:t>=1.010 1111</a:t>
            </a:r>
            <a:r>
              <a:rPr lang="zh-CN" altLang="en-US" b="1" dirty="0">
                <a:sym typeface="Symbol" pitchFamily="18" charset="2"/>
              </a:rPr>
              <a:t>；</a:t>
            </a:r>
            <a:br>
              <a:rPr lang="zh-CN" altLang="en-US" b="1" dirty="0">
                <a:sym typeface="Symbol" pitchFamily="18" charset="2"/>
              </a:rPr>
            </a:br>
            <a:r>
              <a:rPr lang="zh-CN" altLang="en-US" b="1" dirty="0">
                <a:sym typeface="Symbol" pitchFamily="18" charset="2"/>
              </a:rPr>
              <a:t>        </a:t>
            </a:r>
            <a:r>
              <a:rPr lang="en-US" altLang="zh-CN" b="1" dirty="0">
                <a:sym typeface="Symbol" pitchFamily="18" charset="2"/>
              </a:rPr>
              <a:t>[z</a:t>
            </a:r>
            <a:r>
              <a:rPr lang="en-US" altLang="zh-CN" b="1" baseline="-25000" dirty="0">
                <a:sym typeface="Symbol" pitchFamily="18" charset="2"/>
              </a:rPr>
              <a:t>2</a:t>
            </a:r>
            <a:r>
              <a:rPr lang="en-US" altLang="zh-CN" b="1" dirty="0">
                <a:sym typeface="Symbol" pitchFamily="18" charset="2"/>
              </a:rPr>
              <a:t>]</a:t>
            </a:r>
            <a:r>
              <a:rPr lang="zh-CN" altLang="en-US" b="1" baseline="-25000" dirty="0">
                <a:sym typeface="Symbol" pitchFamily="18" charset="2"/>
              </a:rPr>
              <a:t>反</a:t>
            </a:r>
            <a:r>
              <a:rPr lang="en-US" altLang="zh-CN" b="1" dirty="0">
                <a:sym typeface="Symbol" pitchFamily="18" charset="2"/>
              </a:rPr>
              <a:t>=1.110 1000</a:t>
            </a:r>
            <a:r>
              <a:rPr lang="zh-CN" altLang="en-US" b="1" dirty="0">
                <a:sym typeface="Symbol" pitchFamily="18" charset="2"/>
              </a:rPr>
              <a:t>；</a:t>
            </a:r>
            <a:br>
              <a:rPr lang="zh-CN" altLang="en-US" b="1" dirty="0">
                <a:sym typeface="Symbol" pitchFamily="18" charset="2"/>
              </a:rPr>
            </a:br>
            <a:r>
              <a:rPr lang="zh-CN" altLang="en-US" b="1" dirty="0">
                <a:sym typeface="Symbol" pitchFamily="18" charset="2"/>
              </a:rPr>
              <a:t>        </a:t>
            </a:r>
            <a:r>
              <a:rPr lang="en-US" altLang="zh-CN" b="1" dirty="0">
                <a:sym typeface="Symbol" pitchFamily="18" charset="2"/>
              </a:rPr>
              <a:t>[z</a:t>
            </a:r>
            <a:r>
              <a:rPr lang="en-US" altLang="zh-CN" b="1" baseline="-25000" dirty="0">
                <a:sym typeface="Symbol" pitchFamily="18" charset="2"/>
              </a:rPr>
              <a:t>3</a:t>
            </a:r>
            <a:r>
              <a:rPr lang="en-US" altLang="zh-CN" b="1" dirty="0">
                <a:sym typeface="Symbol" pitchFamily="18" charset="2"/>
              </a:rPr>
              <a:t>]</a:t>
            </a:r>
            <a:r>
              <a:rPr lang="zh-CN" altLang="en-US" b="1" baseline="-25000" dirty="0">
                <a:sym typeface="Symbol" pitchFamily="18" charset="2"/>
              </a:rPr>
              <a:t>反</a:t>
            </a:r>
            <a:r>
              <a:rPr lang="en-US" altLang="zh-CN" b="1" dirty="0">
                <a:sym typeface="Symbol" pitchFamily="18" charset="2"/>
              </a:rPr>
              <a:t>=1.001 1001</a:t>
            </a:r>
            <a:r>
              <a:rPr lang="zh-CN" altLang="en-US" b="1" dirty="0">
                <a:sym typeface="Symbol" pitchFamily="18" charset="2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317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328592"/>
          </a:xfrm>
        </p:spPr>
        <p:txBody>
          <a:bodyPr/>
          <a:lstStyle/>
          <a:p>
            <a:r>
              <a:rPr lang="zh-CN" altLang="en-US" dirty="0">
                <a:sym typeface="Symbol" pitchFamily="18" charset="2"/>
              </a:rPr>
              <a:t>解：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算术左移一位</a:t>
            </a:r>
            <a:r>
              <a:rPr lang="zh-CN" altLang="en-US" dirty="0">
                <a:sym typeface="Symbol" pitchFamily="18" charset="2"/>
              </a:rPr>
              <a:t>：</a:t>
            </a:r>
            <a:br>
              <a:rPr lang="zh-CN" altLang="en-US" dirty="0">
                <a:sym typeface="Symbol" pitchFamily="18" charset="2"/>
              </a:rPr>
            </a:br>
            <a:r>
              <a:rPr lang="en-US" altLang="zh-CN" dirty="0">
                <a:sym typeface="Symbol" pitchFamily="18" charset="2"/>
              </a:rPr>
              <a:t>[x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]</a:t>
            </a:r>
            <a:r>
              <a:rPr lang="zh-CN" altLang="en-US" baseline="-25000" dirty="0">
                <a:sym typeface="Symbol" pitchFamily="18" charset="2"/>
              </a:rPr>
              <a:t>原</a:t>
            </a:r>
            <a:r>
              <a:rPr lang="en-US" altLang="zh-CN" dirty="0">
                <a:sym typeface="Symbol" pitchFamily="18" charset="2"/>
              </a:rPr>
              <a:t>=0.011 0100</a:t>
            </a:r>
            <a:r>
              <a:rPr lang="zh-CN" altLang="en-US" dirty="0">
                <a:sym typeface="Symbol" pitchFamily="18" charset="2"/>
              </a:rPr>
              <a:t>；正确</a:t>
            </a:r>
            <a:br>
              <a:rPr lang="zh-CN" altLang="en-US" dirty="0">
                <a:sym typeface="Symbol" pitchFamily="18" charset="2"/>
              </a:rPr>
            </a:br>
            <a:r>
              <a:rPr lang="en-US" altLang="zh-CN" dirty="0">
                <a:sym typeface="Symbol" pitchFamily="18" charset="2"/>
              </a:rPr>
              <a:t>[x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dirty="0">
                <a:sym typeface="Symbol" pitchFamily="18" charset="2"/>
              </a:rPr>
              <a:t>]</a:t>
            </a:r>
            <a:r>
              <a:rPr lang="zh-CN" altLang="en-US" baseline="-25000" dirty="0">
                <a:sym typeface="Symbol" pitchFamily="18" charset="2"/>
              </a:rPr>
              <a:t>原</a:t>
            </a:r>
            <a:r>
              <a:rPr lang="en-US" altLang="zh-CN" dirty="0">
                <a:sym typeface="Symbol" pitchFamily="18" charset="2"/>
              </a:rPr>
              <a:t>=1.101 0000</a:t>
            </a:r>
            <a:r>
              <a:rPr lang="zh-CN" altLang="en-US" dirty="0">
                <a:sym typeface="Symbol" pitchFamily="18" charset="2"/>
              </a:rPr>
              <a:t>；溢出（丢</a:t>
            </a:r>
            <a:r>
              <a:rPr lang="en-US" altLang="zh-CN" dirty="0">
                <a:sym typeface="Symbol" pitchFamily="18" charset="2"/>
              </a:rPr>
              <a:t>1</a:t>
            </a:r>
            <a:r>
              <a:rPr lang="zh-CN" altLang="en-US" dirty="0">
                <a:sym typeface="Symbol" pitchFamily="18" charset="2"/>
              </a:rPr>
              <a:t>）出错</a:t>
            </a:r>
            <a:br>
              <a:rPr lang="zh-CN" altLang="en-US" dirty="0">
                <a:sym typeface="Symbol" pitchFamily="18" charset="2"/>
              </a:rPr>
            </a:br>
            <a:r>
              <a:rPr lang="en-US" altLang="zh-CN" dirty="0">
                <a:sym typeface="Symbol" pitchFamily="18" charset="2"/>
              </a:rPr>
              <a:t>[x</a:t>
            </a:r>
            <a:r>
              <a:rPr lang="en-US" altLang="zh-CN" baseline="-25000" dirty="0">
                <a:sym typeface="Symbol" pitchFamily="18" charset="2"/>
              </a:rPr>
              <a:t>3</a:t>
            </a:r>
            <a:r>
              <a:rPr lang="en-US" altLang="zh-CN" dirty="0">
                <a:sym typeface="Symbol" pitchFamily="18" charset="2"/>
              </a:rPr>
              <a:t>]</a:t>
            </a:r>
            <a:r>
              <a:rPr lang="zh-CN" altLang="en-US" baseline="-25000" dirty="0">
                <a:sym typeface="Symbol" pitchFamily="18" charset="2"/>
              </a:rPr>
              <a:t>原</a:t>
            </a:r>
            <a:r>
              <a:rPr lang="en-US" altLang="zh-CN" dirty="0">
                <a:sym typeface="Symbol" pitchFamily="18" charset="2"/>
              </a:rPr>
              <a:t>=1. 011 0010</a:t>
            </a:r>
            <a:r>
              <a:rPr lang="zh-CN" altLang="en-US" dirty="0">
                <a:sym typeface="Symbol" pitchFamily="18" charset="2"/>
              </a:rPr>
              <a:t>；正确</a:t>
            </a:r>
            <a:br>
              <a:rPr lang="zh-CN" altLang="en-US" dirty="0">
                <a:sym typeface="Symbol" pitchFamily="18" charset="2"/>
              </a:rPr>
            </a:b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[y</a:t>
            </a:r>
            <a:r>
              <a:rPr lang="en-US" altLang="zh-CN" baseline="-25000" dirty="0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]</a:t>
            </a:r>
            <a:r>
              <a:rPr lang="zh-CN" altLang="en-US" baseline="-25000" dirty="0">
                <a:solidFill>
                  <a:schemeClr val="accent2"/>
                </a:solidFill>
                <a:sym typeface="Symbol" pitchFamily="18" charset="2"/>
              </a:rPr>
              <a:t>补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=0. 010 1000</a:t>
            </a:r>
            <a:r>
              <a:rPr lang="zh-CN" altLang="en-US" dirty="0">
                <a:solidFill>
                  <a:schemeClr val="accent2"/>
                </a:solidFill>
                <a:sym typeface="Symbol" pitchFamily="18" charset="2"/>
              </a:rPr>
              <a:t>；溢出（丢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lang="zh-CN" altLang="en-US" dirty="0">
                <a:solidFill>
                  <a:schemeClr val="accent2"/>
                </a:solidFill>
                <a:sym typeface="Symbol" pitchFamily="18" charset="2"/>
              </a:rPr>
              <a:t>）出错</a:t>
            </a:r>
            <a:br>
              <a:rPr lang="zh-CN" altLang="en-US" dirty="0">
                <a:solidFill>
                  <a:schemeClr val="accent2"/>
                </a:solidFill>
                <a:sym typeface="Symbol" pitchFamily="18" charset="2"/>
              </a:rPr>
            </a:b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[y</a:t>
            </a:r>
            <a:r>
              <a:rPr lang="en-US" altLang="zh-CN" baseline="-25000" dirty="0">
                <a:solidFill>
                  <a:schemeClr val="accent2"/>
                </a:solidFill>
                <a:sym typeface="Symbol" pitchFamily="18" charset="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]</a:t>
            </a:r>
            <a:r>
              <a:rPr lang="zh-CN" altLang="en-US" baseline="-25000" dirty="0">
                <a:solidFill>
                  <a:schemeClr val="accent2"/>
                </a:solidFill>
                <a:sym typeface="Symbol" pitchFamily="18" charset="2"/>
              </a:rPr>
              <a:t>补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=1.101 0000</a:t>
            </a:r>
            <a:r>
              <a:rPr lang="zh-CN" altLang="en-US" dirty="0">
                <a:solidFill>
                  <a:schemeClr val="accent2"/>
                </a:solidFill>
                <a:sym typeface="Symbol" pitchFamily="18" charset="2"/>
              </a:rPr>
              <a:t>；正确</a:t>
            </a:r>
            <a:br>
              <a:rPr lang="zh-CN" altLang="en-US" dirty="0">
                <a:solidFill>
                  <a:schemeClr val="accent2"/>
                </a:solidFill>
                <a:sym typeface="Symbol" pitchFamily="18" charset="2"/>
              </a:rPr>
            </a:b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[y</a:t>
            </a:r>
            <a:r>
              <a:rPr lang="en-US" altLang="zh-CN" baseline="-25000" dirty="0">
                <a:solidFill>
                  <a:schemeClr val="accent2"/>
                </a:solidFill>
                <a:sym typeface="Symbol" pitchFamily="18" charset="2"/>
              </a:rPr>
              <a:t>3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]</a:t>
            </a:r>
            <a:r>
              <a:rPr lang="zh-CN" altLang="en-US" baseline="-25000" dirty="0">
                <a:solidFill>
                  <a:schemeClr val="accent2"/>
                </a:solidFill>
                <a:sym typeface="Symbol" pitchFamily="18" charset="2"/>
              </a:rPr>
              <a:t>补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=1.011 0010</a:t>
            </a:r>
            <a:r>
              <a:rPr lang="zh-CN" altLang="en-US" dirty="0">
                <a:solidFill>
                  <a:schemeClr val="accent2"/>
                </a:solidFill>
                <a:sym typeface="Symbol" pitchFamily="18" charset="2"/>
              </a:rPr>
              <a:t>；溢出（丢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zh-CN" altLang="en-US" dirty="0">
                <a:solidFill>
                  <a:schemeClr val="accent2"/>
                </a:solidFill>
                <a:sym typeface="Symbol" pitchFamily="18" charset="2"/>
              </a:rPr>
              <a:t>）出错</a:t>
            </a:r>
            <a:br>
              <a:rPr lang="zh-CN" altLang="en-US" dirty="0">
                <a:solidFill>
                  <a:schemeClr val="accent2"/>
                </a:solidFill>
                <a:sym typeface="Symbol" pitchFamily="18" charset="2"/>
              </a:rPr>
            </a:br>
            <a:r>
              <a:rPr lang="en-US" altLang="zh-CN" dirty="0">
                <a:sym typeface="Symbol" pitchFamily="18" charset="2"/>
              </a:rPr>
              <a:t>[z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]</a:t>
            </a:r>
            <a:r>
              <a:rPr lang="zh-CN" altLang="en-US" baseline="-25000" dirty="0">
                <a:sym typeface="Symbol" pitchFamily="18" charset="2"/>
              </a:rPr>
              <a:t>反</a:t>
            </a:r>
            <a:r>
              <a:rPr lang="en-US" altLang="zh-CN" dirty="0">
                <a:sym typeface="Symbol" pitchFamily="18" charset="2"/>
              </a:rPr>
              <a:t>=1. 101 1111</a:t>
            </a:r>
            <a:r>
              <a:rPr lang="zh-CN" altLang="en-US" dirty="0">
                <a:sym typeface="Symbol" pitchFamily="18" charset="2"/>
              </a:rPr>
              <a:t>；溢出（丢</a:t>
            </a:r>
            <a:r>
              <a:rPr lang="en-US" altLang="zh-CN" dirty="0">
                <a:sym typeface="Symbol" pitchFamily="18" charset="2"/>
              </a:rPr>
              <a:t>0</a:t>
            </a:r>
            <a:r>
              <a:rPr lang="zh-CN" altLang="en-US" dirty="0">
                <a:sym typeface="Symbol" pitchFamily="18" charset="2"/>
              </a:rPr>
              <a:t>）出错</a:t>
            </a:r>
            <a:br>
              <a:rPr lang="zh-CN" altLang="en-US" dirty="0">
                <a:sym typeface="Symbol" pitchFamily="18" charset="2"/>
              </a:rPr>
            </a:br>
            <a:r>
              <a:rPr lang="en-US" altLang="zh-CN" dirty="0">
                <a:sym typeface="Symbol" pitchFamily="18" charset="2"/>
              </a:rPr>
              <a:t>[z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dirty="0">
                <a:sym typeface="Symbol" pitchFamily="18" charset="2"/>
              </a:rPr>
              <a:t>]</a:t>
            </a:r>
            <a:r>
              <a:rPr lang="zh-CN" altLang="en-US" baseline="-25000" dirty="0">
                <a:sym typeface="Symbol" pitchFamily="18" charset="2"/>
              </a:rPr>
              <a:t>反</a:t>
            </a:r>
            <a:r>
              <a:rPr lang="en-US" altLang="zh-CN" dirty="0">
                <a:sym typeface="Symbol" pitchFamily="18" charset="2"/>
              </a:rPr>
              <a:t>=1. 101 0001</a:t>
            </a:r>
            <a:r>
              <a:rPr lang="zh-CN" altLang="en-US" dirty="0">
                <a:sym typeface="Symbol" pitchFamily="18" charset="2"/>
              </a:rPr>
              <a:t>；正确</a:t>
            </a:r>
            <a:br>
              <a:rPr lang="zh-CN" altLang="en-US" dirty="0">
                <a:sym typeface="Symbol" pitchFamily="18" charset="2"/>
              </a:rPr>
            </a:br>
            <a:r>
              <a:rPr lang="en-US" altLang="zh-CN" dirty="0">
                <a:sym typeface="Symbol" pitchFamily="18" charset="2"/>
              </a:rPr>
              <a:t>[z</a:t>
            </a:r>
            <a:r>
              <a:rPr lang="en-US" altLang="zh-CN" baseline="-25000" dirty="0">
                <a:sym typeface="Symbol" pitchFamily="18" charset="2"/>
              </a:rPr>
              <a:t>3</a:t>
            </a:r>
            <a:r>
              <a:rPr lang="en-US" altLang="zh-CN" dirty="0">
                <a:sym typeface="Symbol" pitchFamily="18" charset="2"/>
              </a:rPr>
              <a:t>]</a:t>
            </a:r>
            <a:r>
              <a:rPr lang="zh-CN" altLang="en-US" baseline="-25000" dirty="0">
                <a:sym typeface="Symbol" pitchFamily="18" charset="2"/>
              </a:rPr>
              <a:t>反</a:t>
            </a:r>
            <a:r>
              <a:rPr lang="en-US" altLang="zh-CN" dirty="0">
                <a:sym typeface="Symbol" pitchFamily="18" charset="2"/>
              </a:rPr>
              <a:t>=1.011 0011</a:t>
            </a:r>
            <a:r>
              <a:rPr lang="zh-CN" altLang="en-US" dirty="0">
                <a:sym typeface="Symbol" pitchFamily="18" charset="2"/>
              </a:rPr>
              <a:t>；溢出（丢</a:t>
            </a:r>
            <a:r>
              <a:rPr lang="en-US" altLang="zh-CN" dirty="0">
                <a:sym typeface="Symbol" pitchFamily="18" charset="2"/>
              </a:rPr>
              <a:t>0</a:t>
            </a:r>
            <a:r>
              <a:rPr lang="zh-CN" altLang="en-US" dirty="0">
                <a:sym typeface="Symbol" pitchFamily="18" charset="2"/>
              </a:rPr>
              <a:t>）出错</a:t>
            </a:r>
            <a:br>
              <a:rPr lang="zh-CN" altLang="en-US" dirty="0">
                <a:sym typeface="Symbol" pitchFamily="18" charset="2"/>
              </a:rPr>
            </a:br>
            <a:r>
              <a:rPr lang="zh-CN" altLang="en-US" dirty="0">
                <a:sym typeface="Symbol" pitchFamily="18" charset="2"/>
              </a:rPr>
              <a:t>        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算术左移两位</a:t>
            </a:r>
            <a:r>
              <a:rPr lang="zh-CN" altLang="en-US" dirty="0">
                <a:sym typeface="Symbol" pitchFamily="18" charset="2"/>
              </a:rPr>
              <a:t>：</a:t>
            </a:r>
            <a:br>
              <a:rPr lang="zh-CN" altLang="en-US" dirty="0">
                <a:sym typeface="Symbol" pitchFamily="18" charset="2"/>
              </a:rPr>
            </a:br>
            <a:r>
              <a:rPr lang="en-US" altLang="zh-CN" dirty="0">
                <a:solidFill>
                  <a:srgbClr val="990033"/>
                </a:solidFill>
                <a:sym typeface="Symbol" pitchFamily="18" charset="2"/>
              </a:rPr>
              <a:t>[x</a:t>
            </a:r>
            <a:r>
              <a:rPr lang="en-US" altLang="zh-CN" baseline="-25000" dirty="0">
                <a:solidFill>
                  <a:srgbClr val="990033"/>
                </a:solidFill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990033"/>
                </a:solidFill>
                <a:sym typeface="Symbol" pitchFamily="18" charset="2"/>
              </a:rPr>
              <a:t>]</a:t>
            </a:r>
            <a:r>
              <a:rPr lang="zh-CN" altLang="en-US" baseline="-25000" dirty="0">
                <a:solidFill>
                  <a:srgbClr val="990033"/>
                </a:solidFill>
                <a:sym typeface="Symbol" pitchFamily="18" charset="2"/>
              </a:rPr>
              <a:t>原</a:t>
            </a:r>
            <a:r>
              <a:rPr lang="en-US" altLang="zh-CN" dirty="0">
                <a:solidFill>
                  <a:srgbClr val="990033"/>
                </a:solidFill>
                <a:sym typeface="Symbol" pitchFamily="18" charset="2"/>
              </a:rPr>
              <a:t>=0.110 1000</a:t>
            </a:r>
            <a:r>
              <a:rPr lang="zh-CN" altLang="en-US" dirty="0">
                <a:solidFill>
                  <a:srgbClr val="990033"/>
                </a:solidFill>
                <a:sym typeface="Symbol" pitchFamily="18" charset="2"/>
              </a:rPr>
              <a:t>；正确</a:t>
            </a:r>
            <a:br>
              <a:rPr lang="zh-CN" altLang="en-US" dirty="0">
                <a:solidFill>
                  <a:srgbClr val="990033"/>
                </a:solidFill>
                <a:sym typeface="Symbol" pitchFamily="18" charset="2"/>
              </a:rPr>
            </a:br>
            <a:r>
              <a:rPr lang="en-US" altLang="zh-CN" dirty="0">
                <a:solidFill>
                  <a:srgbClr val="990033"/>
                </a:solidFill>
                <a:sym typeface="Symbol" pitchFamily="18" charset="2"/>
              </a:rPr>
              <a:t>[x</a:t>
            </a:r>
            <a:r>
              <a:rPr lang="en-US" altLang="zh-CN" baseline="-25000" dirty="0">
                <a:solidFill>
                  <a:srgbClr val="990033"/>
                </a:solidFill>
                <a:sym typeface="Symbol" pitchFamily="18" charset="2"/>
              </a:rPr>
              <a:t>2</a:t>
            </a:r>
            <a:r>
              <a:rPr lang="en-US" altLang="zh-CN" dirty="0">
                <a:solidFill>
                  <a:srgbClr val="990033"/>
                </a:solidFill>
                <a:sym typeface="Symbol" pitchFamily="18" charset="2"/>
              </a:rPr>
              <a:t>]</a:t>
            </a:r>
            <a:r>
              <a:rPr lang="zh-CN" altLang="en-US" baseline="-25000" dirty="0">
                <a:solidFill>
                  <a:srgbClr val="990033"/>
                </a:solidFill>
                <a:sym typeface="Symbol" pitchFamily="18" charset="2"/>
              </a:rPr>
              <a:t>原</a:t>
            </a:r>
            <a:r>
              <a:rPr lang="en-US" altLang="zh-CN" dirty="0">
                <a:solidFill>
                  <a:srgbClr val="990033"/>
                </a:solidFill>
                <a:sym typeface="Symbol" pitchFamily="18" charset="2"/>
              </a:rPr>
              <a:t>=1.010 0000</a:t>
            </a:r>
            <a:r>
              <a:rPr lang="zh-CN" altLang="en-US" dirty="0">
                <a:solidFill>
                  <a:srgbClr val="990033"/>
                </a:solidFill>
                <a:sym typeface="Symbol" pitchFamily="18" charset="2"/>
              </a:rPr>
              <a:t>；溢出（丢</a:t>
            </a:r>
            <a:r>
              <a:rPr lang="en-US" altLang="zh-CN" dirty="0">
                <a:solidFill>
                  <a:srgbClr val="990033"/>
                </a:solidFill>
                <a:sym typeface="Symbol" pitchFamily="18" charset="2"/>
              </a:rPr>
              <a:t>11</a:t>
            </a:r>
            <a:r>
              <a:rPr lang="zh-CN" altLang="en-US" dirty="0">
                <a:solidFill>
                  <a:srgbClr val="990033"/>
                </a:solidFill>
                <a:sym typeface="Symbol" pitchFamily="18" charset="2"/>
              </a:rPr>
              <a:t>）出错</a:t>
            </a:r>
            <a:br>
              <a:rPr lang="zh-CN" altLang="en-US" dirty="0">
                <a:solidFill>
                  <a:srgbClr val="990033"/>
                </a:solidFill>
                <a:sym typeface="Symbol" pitchFamily="18" charset="2"/>
              </a:rPr>
            </a:br>
            <a:r>
              <a:rPr lang="en-US" altLang="zh-CN" dirty="0">
                <a:solidFill>
                  <a:srgbClr val="990033"/>
                </a:solidFill>
                <a:sym typeface="Symbol" pitchFamily="18" charset="2"/>
              </a:rPr>
              <a:t>[x</a:t>
            </a:r>
            <a:r>
              <a:rPr lang="en-US" altLang="zh-CN" baseline="-25000" dirty="0">
                <a:solidFill>
                  <a:srgbClr val="990033"/>
                </a:solidFill>
                <a:sym typeface="Symbol" pitchFamily="18" charset="2"/>
              </a:rPr>
              <a:t>3</a:t>
            </a:r>
            <a:r>
              <a:rPr lang="en-US" altLang="zh-CN" dirty="0">
                <a:solidFill>
                  <a:srgbClr val="990033"/>
                </a:solidFill>
                <a:sym typeface="Symbol" pitchFamily="18" charset="2"/>
              </a:rPr>
              <a:t>]</a:t>
            </a:r>
            <a:r>
              <a:rPr lang="zh-CN" altLang="en-US" baseline="-25000" dirty="0">
                <a:solidFill>
                  <a:srgbClr val="990033"/>
                </a:solidFill>
                <a:sym typeface="Symbol" pitchFamily="18" charset="2"/>
              </a:rPr>
              <a:t>原</a:t>
            </a:r>
            <a:r>
              <a:rPr lang="en-US" altLang="zh-CN" dirty="0">
                <a:solidFill>
                  <a:srgbClr val="990033"/>
                </a:solidFill>
                <a:sym typeface="Symbol" pitchFamily="18" charset="2"/>
              </a:rPr>
              <a:t>=1. 110 0100</a:t>
            </a:r>
            <a:r>
              <a:rPr lang="zh-CN" altLang="en-US" dirty="0">
                <a:solidFill>
                  <a:srgbClr val="990033"/>
                </a:solidFill>
                <a:sym typeface="Symbol" pitchFamily="18" charset="2"/>
              </a:rPr>
              <a:t>；正确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228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328592"/>
          </a:xfrm>
        </p:spPr>
        <p:txBody>
          <a:bodyPr/>
          <a:lstStyle/>
          <a:p>
            <a:r>
              <a:rPr lang="en-US" altLang="zh-CN" dirty="0">
                <a:sym typeface="Symbol" pitchFamily="18" charset="2"/>
              </a:rPr>
              <a:t> 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算术左移两位：</a:t>
            </a:r>
            <a:r>
              <a:rPr lang="zh-CN" altLang="en-US" dirty="0">
                <a:sym typeface="Symbol" pitchFamily="18" charset="2"/>
              </a:rPr>
              <a:t/>
            </a:r>
            <a:br>
              <a:rPr lang="zh-CN" altLang="en-US" dirty="0">
                <a:sym typeface="Symbol" pitchFamily="18" charset="2"/>
              </a:rPr>
            </a:br>
            <a:r>
              <a:rPr lang="en-US" altLang="zh-CN" dirty="0">
                <a:sym typeface="Symbol" pitchFamily="18" charset="2"/>
              </a:rPr>
              <a:t>[y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]</a:t>
            </a:r>
            <a:r>
              <a:rPr lang="zh-CN" altLang="en-US" baseline="-25000" dirty="0">
                <a:sym typeface="Symbol" pitchFamily="18" charset="2"/>
              </a:rPr>
              <a:t>补</a:t>
            </a:r>
            <a:r>
              <a:rPr lang="en-US" altLang="zh-CN" dirty="0">
                <a:sym typeface="Symbol" pitchFamily="18" charset="2"/>
              </a:rPr>
              <a:t>=0. 101 0000</a:t>
            </a:r>
            <a:r>
              <a:rPr lang="zh-CN" altLang="en-US" dirty="0">
                <a:sym typeface="Symbol" pitchFamily="18" charset="2"/>
              </a:rPr>
              <a:t>；溢出（丢</a:t>
            </a:r>
            <a:r>
              <a:rPr lang="en-US" altLang="zh-CN" dirty="0">
                <a:sym typeface="Symbol" pitchFamily="18" charset="2"/>
              </a:rPr>
              <a:t>10</a:t>
            </a:r>
            <a:r>
              <a:rPr lang="zh-CN" altLang="en-US" dirty="0">
                <a:sym typeface="Symbol" pitchFamily="18" charset="2"/>
              </a:rPr>
              <a:t>）出错</a:t>
            </a:r>
            <a:br>
              <a:rPr lang="zh-CN" altLang="en-US" dirty="0">
                <a:sym typeface="Symbol" pitchFamily="18" charset="2"/>
              </a:rPr>
            </a:br>
            <a:r>
              <a:rPr lang="en-US" altLang="zh-CN" dirty="0">
                <a:sym typeface="Symbol" pitchFamily="18" charset="2"/>
              </a:rPr>
              <a:t>[y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dirty="0">
                <a:sym typeface="Symbol" pitchFamily="18" charset="2"/>
              </a:rPr>
              <a:t>]</a:t>
            </a:r>
            <a:r>
              <a:rPr lang="zh-CN" altLang="en-US" baseline="-25000" dirty="0">
                <a:sym typeface="Symbol" pitchFamily="18" charset="2"/>
              </a:rPr>
              <a:t>补</a:t>
            </a:r>
            <a:r>
              <a:rPr lang="en-US" altLang="zh-CN" dirty="0">
                <a:sym typeface="Symbol" pitchFamily="18" charset="2"/>
              </a:rPr>
              <a:t>=1.010 0000</a:t>
            </a:r>
            <a:r>
              <a:rPr lang="zh-CN" altLang="en-US" dirty="0">
                <a:sym typeface="Symbol" pitchFamily="18" charset="2"/>
              </a:rPr>
              <a:t>；正确</a:t>
            </a:r>
            <a:br>
              <a:rPr lang="zh-CN" altLang="en-US" dirty="0">
                <a:sym typeface="Symbol" pitchFamily="18" charset="2"/>
              </a:rPr>
            </a:br>
            <a:r>
              <a:rPr lang="en-US" altLang="zh-CN" dirty="0">
                <a:sym typeface="Symbol" pitchFamily="18" charset="2"/>
              </a:rPr>
              <a:t>[y</a:t>
            </a:r>
            <a:r>
              <a:rPr lang="en-US" altLang="zh-CN" baseline="-25000" dirty="0">
                <a:sym typeface="Symbol" pitchFamily="18" charset="2"/>
              </a:rPr>
              <a:t>3</a:t>
            </a:r>
            <a:r>
              <a:rPr lang="en-US" altLang="zh-CN" dirty="0">
                <a:sym typeface="Symbol" pitchFamily="18" charset="2"/>
              </a:rPr>
              <a:t>]</a:t>
            </a:r>
            <a:r>
              <a:rPr lang="zh-CN" altLang="en-US" baseline="-25000" dirty="0">
                <a:sym typeface="Symbol" pitchFamily="18" charset="2"/>
              </a:rPr>
              <a:t>补</a:t>
            </a:r>
            <a:r>
              <a:rPr lang="en-US" altLang="zh-CN" dirty="0">
                <a:sym typeface="Symbol" pitchFamily="18" charset="2"/>
              </a:rPr>
              <a:t>=1.110 0100</a:t>
            </a:r>
            <a:r>
              <a:rPr lang="zh-CN" altLang="en-US" dirty="0">
                <a:sym typeface="Symbol" pitchFamily="18" charset="2"/>
              </a:rPr>
              <a:t>；溢出（丢</a:t>
            </a:r>
            <a:r>
              <a:rPr lang="en-US" altLang="zh-CN" dirty="0">
                <a:sym typeface="Symbol" pitchFamily="18" charset="2"/>
              </a:rPr>
              <a:t>00</a:t>
            </a:r>
            <a:r>
              <a:rPr lang="zh-CN" altLang="en-US" dirty="0">
                <a:sym typeface="Symbol" pitchFamily="18" charset="2"/>
              </a:rPr>
              <a:t>）出错</a:t>
            </a:r>
            <a:br>
              <a:rPr lang="zh-CN" altLang="en-US" dirty="0">
                <a:sym typeface="Symbol" pitchFamily="18" charset="2"/>
              </a:rPr>
            </a:b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[z</a:t>
            </a:r>
            <a:r>
              <a:rPr lang="en-US" altLang="zh-CN" baseline="-25000" dirty="0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]</a:t>
            </a:r>
            <a:r>
              <a:rPr lang="zh-CN" altLang="en-US" baseline="-25000" dirty="0">
                <a:solidFill>
                  <a:schemeClr val="accent2"/>
                </a:solidFill>
                <a:sym typeface="Symbol" pitchFamily="18" charset="2"/>
              </a:rPr>
              <a:t>反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=1. 011 1111</a:t>
            </a:r>
            <a:r>
              <a:rPr lang="zh-CN" altLang="en-US" dirty="0">
                <a:solidFill>
                  <a:schemeClr val="accent2"/>
                </a:solidFill>
                <a:sym typeface="Symbol" pitchFamily="18" charset="2"/>
              </a:rPr>
              <a:t>；溢出（丢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01</a:t>
            </a:r>
            <a:r>
              <a:rPr lang="zh-CN" altLang="en-US" dirty="0">
                <a:solidFill>
                  <a:schemeClr val="accent2"/>
                </a:solidFill>
                <a:sym typeface="Symbol" pitchFamily="18" charset="2"/>
              </a:rPr>
              <a:t>）出错</a:t>
            </a:r>
            <a:br>
              <a:rPr lang="zh-CN" altLang="en-US" dirty="0">
                <a:solidFill>
                  <a:schemeClr val="accent2"/>
                </a:solidFill>
                <a:sym typeface="Symbol" pitchFamily="18" charset="2"/>
              </a:rPr>
            </a:b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[z</a:t>
            </a:r>
            <a:r>
              <a:rPr lang="en-US" altLang="zh-CN" baseline="-25000" dirty="0">
                <a:solidFill>
                  <a:schemeClr val="accent2"/>
                </a:solidFill>
                <a:sym typeface="Symbol" pitchFamily="18" charset="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]</a:t>
            </a:r>
            <a:r>
              <a:rPr lang="zh-CN" altLang="en-US" baseline="-25000" dirty="0">
                <a:solidFill>
                  <a:schemeClr val="accent2"/>
                </a:solidFill>
                <a:sym typeface="Symbol" pitchFamily="18" charset="2"/>
              </a:rPr>
              <a:t>反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=1. 010 0011</a:t>
            </a:r>
            <a:r>
              <a:rPr lang="zh-CN" altLang="en-US" dirty="0">
                <a:solidFill>
                  <a:schemeClr val="accent2"/>
                </a:solidFill>
                <a:sym typeface="Symbol" pitchFamily="18" charset="2"/>
              </a:rPr>
              <a:t>；正确</a:t>
            </a:r>
            <a:br>
              <a:rPr lang="zh-CN" altLang="en-US" dirty="0">
                <a:solidFill>
                  <a:schemeClr val="accent2"/>
                </a:solidFill>
                <a:sym typeface="Symbol" pitchFamily="18" charset="2"/>
              </a:rPr>
            </a:b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[z</a:t>
            </a:r>
            <a:r>
              <a:rPr lang="en-US" altLang="zh-CN" baseline="-25000" dirty="0">
                <a:solidFill>
                  <a:schemeClr val="accent2"/>
                </a:solidFill>
                <a:sym typeface="Symbol" pitchFamily="18" charset="2"/>
              </a:rPr>
              <a:t>3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]</a:t>
            </a:r>
            <a:r>
              <a:rPr lang="zh-CN" altLang="en-US" baseline="-25000" dirty="0">
                <a:solidFill>
                  <a:schemeClr val="accent2"/>
                </a:solidFill>
                <a:sym typeface="Symbol" pitchFamily="18" charset="2"/>
              </a:rPr>
              <a:t>反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=1.110 0111</a:t>
            </a:r>
            <a:r>
              <a:rPr lang="zh-CN" altLang="en-US" dirty="0">
                <a:solidFill>
                  <a:schemeClr val="accent2"/>
                </a:solidFill>
                <a:sym typeface="Symbol" pitchFamily="18" charset="2"/>
              </a:rPr>
              <a:t>；溢出（丢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00</a:t>
            </a:r>
            <a:r>
              <a:rPr lang="zh-CN" altLang="en-US" dirty="0">
                <a:solidFill>
                  <a:schemeClr val="accent2"/>
                </a:solidFill>
                <a:sym typeface="Symbol" pitchFamily="18" charset="2"/>
              </a:rPr>
              <a:t>）出错</a:t>
            </a:r>
            <a:br>
              <a:rPr lang="zh-CN" altLang="en-US" dirty="0">
                <a:solidFill>
                  <a:schemeClr val="accent2"/>
                </a:solidFill>
                <a:sym typeface="Symbol" pitchFamily="18" charset="2"/>
              </a:rPr>
            </a:br>
            <a:r>
              <a:rPr lang="zh-CN" altLang="en-US" dirty="0">
                <a:sym typeface="Symbol" pitchFamily="18" charset="2"/>
              </a:rPr>
              <a:t>        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算术右移一位：</a:t>
            </a:r>
            <a:r>
              <a:rPr lang="zh-CN" altLang="en-US" dirty="0">
                <a:sym typeface="Symbol" pitchFamily="18" charset="2"/>
              </a:rPr>
              <a:t/>
            </a:r>
            <a:br>
              <a:rPr lang="zh-CN" altLang="en-US" dirty="0">
                <a:sym typeface="Symbol" pitchFamily="18" charset="2"/>
              </a:rPr>
            </a:br>
            <a:r>
              <a:rPr lang="zh-CN" altLang="en-US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[x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]</a:t>
            </a:r>
            <a:r>
              <a:rPr lang="zh-CN" altLang="en-US" baseline="-25000" dirty="0">
                <a:sym typeface="Symbol" pitchFamily="18" charset="2"/>
              </a:rPr>
              <a:t>原</a:t>
            </a:r>
            <a:r>
              <a:rPr lang="en-US" altLang="zh-CN" dirty="0">
                <a:sym typeface="Symbol" pitchFamily="18" charset="2"/>
              </a:rPr>
              <a:t>=0.000 1101</a:t>
            </a:r>
            <a:r>
              <a:rPr lang="zh-CN" altLang="en-US" dirty="0">
                <a:sym typeface="Symbol" pitchFamily="18" charset="2"/>
              </a:rPr>
              <a:t>；正确</a:t>
            </a:r>
            <a:br>
              <a:rPr lang="zh-CN" altLang="en-US" dirty="0">
                <a:sym typeface="Symbol" pitchFamily="18" charset="2"/>
              </a:rPr>
            </a:br>
            <a:r>
              <a:rPr lang="zh-CN" altLang="en-US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[x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dirty="0">
                <a:sym typeface="Symbol" pitchFamily="18" charset="2"/>
              </a:rPr>
              <a:t>]</a:t>
            </a:r>
            <a:r>
              <a:rPr lang="zh-CN" altLang="en-US" baseline="-25000" dirty="0">
                <a:sym typeface="Symbol" pitchFamily="18" charset="2"/>
              </a:rPr>
              <a:t>原</a:t>
            </a:r>
            <a:r>
              <a:rPr lang="en-US" altLang="zh-CN" dirty="0">
                <a:sym typeface="Symbol" pitchFamily="18" charset="2"/>
              </a:rPr>
              <a:t>=1.011 0100</a:t>
            </a:r>
            <a:r>
              <a:rPr lang="zh-CN" altLang="en-US" dirty="0">
                <a:sym typeface="Symbol" pitchFamily="18" charset="2"/>
              </a:rPr>
              <a:t>；正确</a:t>
            </a:r>
            <a:br>
              <a:rPr lang="zh-CN" altLang="en-US" dirty="0">
                <a:sym typeface="Symbol" pitchFamily="18" charset="2"/>
              </a:rPr>
            </a:br>
            <a:r>
              <a:rPr lang="zh-CN" altLang="en-US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[x</a:t>
            </a:r>
            <a:r>
              <a:rPr lang="en-US" altLang="zh-CN" baseline="-25000" dirty="0">
                <a:sym typeface="Symbol" pitchFamily="18" charset="2"/>
              </a:rPr>
              <a:t>3</a:t>
            </a:r>
            <a:r>
              <a:rPr lang="en-US" altLang="zh-CN" dirty="0">
                <a:sym typeface="Symbol" pitchFamily="18" charset="2"/>
              </a:rPr>
              <a:t>]</a:t>
            </a:r>
            <a:r>
              <a:rPr lang="zh-CN" altLang="en-US" baseline="-25000" dirty="0">
                <a:sym typeface="Symbol" pitchFamily="18" charset="2"/>
              </a:rPr>
              <a:t>原</a:t>
            </a:r>
            <a:r>
              <a:rPr lang="en-US" altLang="zh-CN" dirty="0">
                <a:sym typeface="Symbol" pitchFamily="18" charset="2"/>
              </a:rPr>
              <a:t>=1.000 1100(1)</a:t>
            </a:r>
            <a:r>
              <a:rPr lang="zh-CN" altLang="en-US" dirty="0">
                <a:sym typeface="Symbol" pitchFamily="18" charset="2"/>
              </a:rPr>
              <a:t>；丢</a:t>
            </a:r>
            <a:r>
              <a:rPr lang="en-US" altLang="zh-CN" dirty="0">
                <a:sym typeface="Symbol" pitchFamily="18" charset="2"/>
              </a:rPr>
              <a:t>1</a:t>
            </a:r>
            <a:r>
              <a:rPr lang="zh-CN" altLang="en-US" dirty="0">
                <a:sym typeface="Symbol" pitchFamily="18" charset="2"/>
              </a:rPr>
              <a:t>，产生误差</a:t>
            </a:r>
            <a:br>
              <a:rPr lang="zh-CN" altLang="en-US" dirty="0">
                <a:sym typeface="Symbol" pitchFamily="18" charset="2"/>
              </a:rPr>
            </a:br>
            <a:r>
              <a:rPr lang="zh-CN" altLang="en-US" dirty="0"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990033"/>
                </a:solidFill>
                <a:sym typeface="Symbol" pitchFamily="18" charset="2"/>
              </a:rPr>
              <a:t>[y</a:t>
            </a:r>
            <a:r>
              <a:rPr lang="en-US" altLang="zh-CN" baseline="-25000" dirty="0">
                <a:solidFill>
                  <a:srgbClr val="990033"/>
                </a:solidFill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990033"/>
                </a:solidFill>
                <a:sym typeface="Symbol" pitchFamily="18" charset="2"/>
              </a:rPr>
              <a:t>]</a:t>
            </a:r>
            <a:r>
              <a:rPr lang="zh-CN" altLang="en-US" baseline="-25000" dirty="0">
                <a:solidFill>
                  <a:srgbClr val="990033"/>
                </a:solidFill>
                <a:sym typeface="Symbol" pitchFamily="18" charset="2"/>
              </a:rPr>
              <a:t>补</a:t>
            </a:r>
            <a:r>
              <a:rPr lang="en-US" altLang="zh-CN" dirty="0">
                <a:solidFill>
                  <a:srgbClr val="990033"/>
                </a:solidFill>
                <a:sym typeface="Symbol" pitchFamily="18" charset="2"/>
              </a:rPr>
              <a:t>=0.010 1010</a:t>
            </a:r>
            <a:r>
              <a:rPr lang="zh-CN" altLang="en-US" dirty="0">
                <a:solidFill>
                  <a:srgbClr val="990033"/>
                </a:solidFill>
                <a:sym typeface="Symbol" pitchFamily="18" charset="2"/>
              </a:rPr>
              <a:t>；正确</a:t>
            </a:r>
            <a:br>
              <a:rPr lang="zh-CN" altLang="en-US" dirty="0">
                <a:solidFill>
                  <a:srgbClr val="990033"/>
                </a:solidFill>
                <a:sym typeface="Symbol" pitchFamily="18" charset="2"/>
              </a:rPr>
            </a:br>
            <a:r>
              <a:rPr lang="zh-CN" altLang="en-US" dirty="0">
                <a:solidFill>
                  <a:srgbClr val="990033"/>
                </a:solidFill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990033"/>
                </a:solidFill>
                <a:sym typeface="Symbol" pitchFamily="18" charset="2"/>
              </a:rPr>
              <a:t>[y</a:t>
            </a:r>
            <a:r>
              <a:rPr lang="en-US" altLang="zh-CN" baseline="-25000" dirty="0">
                <a:solidFill>
                  <a:srgbClr val="990033"/>
                </a:solidFill>
                <a:sym typeface="Symbol" pitchFamily="18" charset="2"/>
              </a:rPr>
              <a:t>2</a:t>
            </a:r>
            <a:r>
              <a:rPr lang="en-US" altLang="zh-CN" dirty="0">
                <a:solidFill>
                  <a:srgbClr val="990033"/>
                </a:solidFill>
                <a:sym typeface="Symbol" pitchFamily="18" charset="2"/>
              </a:rPr>
              <a:t>]</a:t>
            </a:r>
            <a:r>
              <a:rPr lang="zh-CN" altLang="en-US" baseline="-25000" dirty="0">
                <a:solidFill>
                  <a:srgbClr val="990033"/>
                </a:solidFill>
                <a:sym typeface="Symbol" pitchFamily="18" charset="2"/>
              </a:rPr>
              <a:t>补</a:t>
            </a:r>
            <a:r>
              <a:rPr lang="en-US" altLang="zh-CN" dirty="0">
                <a:solidFill>
                  <a:srgbClr val="990033"/>
                </a:solidFill>
                <a:sym typeface="Symbol" pitchFamily="18" charset="2"/>
              </a:rPr>
              <a:t>=1.111 0100</a:t>
            </a:r>
            <a:r>
              <a:rPr lang="zh-CN" altLang="en-US" dirty="0">
                <a:solidFill>
                  <a:srgbClr val="990033"/>
                </a:solidFill>
                <a:sym typeface="Symbol" pitchFamily="18" charset="2"/>
              </a:rPr>
              <a:t>；正确</a:t>
            </a:r>
            <a:br>
              <a:rPr lang="zh-CN" altLang="en-US" dirty="0">
                <a:solidFill>
                  <a:srgbClr val="990033"/>
                </a:solidFill>
                <a:sym typeface="Symbol" pitchFamily="18" charset="2"/>
              </a:rPr>
            </a:br>
            <a:r>
              <a:rPr lang="zh-CN" altLang="en-US" dirty="0">
                <a:solidFill>
                  <a:srgbClr val="990033"/>
                </a:solidFill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990033"/>
                </a:solidFill>
                <a:sym typeface="Symbol" pitchFamily="18" charset="2"/>
              </a:rPr>
              <a:t>[y</a:t>
            </a:r>
            <a:r>
              <a:rPr lang="en-US" altLang="zh-CN" baseline="-25000" dirty="0">
                <a:solidFill>
                  <a:srgbClr val="990033"/>
                </a:solidFill>
                <a:sym typeface="Symbol" pitchFamily="18" charset="2"/>
              </a:rPr>
              <a:t>3</a:t>
            </a:r>
            <a:r>
              <a:rPr lang="en-US" altLang="zh-CN" dirty="0">
                <a:solidFill>
                  <a:srgbClr val="990033"/>
                </a:solidFill>
                <a:sym typeface="Symbol" pitchFamily="18" charset="2"/>
              </a:rPr>
              <a:t>]</a:t>
            </a:r>
            <a:r>
              <a:rPr lang="zh-CN" altLang="en-US" baseline="-25000" dirty="0">
                <a:solidFill>
                  <a:srgbClr val="990033"/>
                </a:solidFill>
                <a:sym typeface="Symbol" pitchFamily="18" charset="2"/>
              </a:rPr>
              <a:t>补</a:t>
            </a:r>
            <a:r>
              <a:rPr lang="en-US" altLang="zh-CN" dirty="0">
                <a:solidFill>
                  <a:srgbClr val="990033"/>
                </a:solidFill>
                <a:sym typeface="Symbol" pitchFamily="18" charset="2"/>
              </a:rPr>
              <a:t>=1.100 1100(1)</a:t>
            </a:r>
            <a:r>
              <a:rPr lang="zh-CN" altLang="en-US" dirty="0">
                <a:solidFill>
                  <a:srgbClr val="990033"/>
                </a:solidFill>
                <a:sym typeface="Symbol" pitchFamily="18" charset="2"/>
              </a:rPr>
              <a:t>；丢</a:t>
            </a:r>
            <a:r>
              <a:rPr lang="en-US" altLang="zh-CN" dirty="0">
                <a:solidFill>
                  <a:srgbClr val="990033"/>
                </a:solidFill>
                <a:sym typeface="Symbol" pitchFamily="18" charset="2"/>
              </a:rPr>
              <a:t>1</a:t>
            </a:r>
            <a:r>
              <a:rPr lang="zh-CN" altLang="en-US" dirty="0">
                <a:solidFill>
                  <a:srgbClr val="990033"/>
                </a:solidFill>
                <a:sym typeface="Symbol" pitchFamily="18" charset="2"/>
              </a:rPr>
              <a:t>，产生误差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497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28592"/>
          </a:xfrm>
        </p:spPr>
        <p:txBody>
          <a:bodyPr/>
          <a:lstStyle/>
          <a:p>
            <a:r>
              <a:rPr lang="en-US" altLang="zh-CN" dirty="0">
                <a:sym typeface="Symbol" pitchFamily="18" charset="2"/>
              </a:rPr>
              <a:t> 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算术右移一位：</a:t>
            </a:r>
            <a:r>
              <a:rPr lang="zh-CN" altLang="en-US" dirty="0">
                <a:sym typeface="Symbol" pitchFamily="18" charset="2"/>
              </a:rPr>
              <a:t/>
            </a:r>
            <a:br>
              <a:rPr lang="zh-CN" altLang="en-US" dirty="0">
                <a:sym typeface="Symbol" pitchFamily="18" charset="2"/>
              </a:rPr>
            </a:br>
            <a:r>
              <a:rPr lang="en-US" altLang="zh-CN" dirty="0">
                <a:sym typeface="Symbol" pitchFamily="18" charset="2"/>
              </a:rPr>
              <a:t>[z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]</a:t>
            </a:r>
            <a:r>
              <a:rPr lang="zh-CN" altLang="en-US" baseline="-25000" dirty="0">
                <a:sym typeface="Symbol" pitchFamily="18" charset="2"/>
              </a:rPr>
              <a:t>反</a:t>
            </a:r>
            <a:r>
              <a:rPr lang="en-US" altLang="zh-CN" dirty="0">
                <a:sym typeface="Symbol" pitchFamily="18" charset="2"/>
              </a:rPr>
              <a:t>=1.101 0111</a:t>
            </a:r>
            <a:r>
              <a:rPr lang="zh-CN" altLang="en-US" dirty="0">
                <a:sym typeface="Symbol" pitchFamily="18" charset="2"/>
              </a:rPr>
              <a:t>；正确</a:t>
            </a:r>
            <a:br>
              <a:rPr lang="zh-CN" altLang="en-US" dirty="0">
                <a:sym typeface="Symbol" pitchFamily="18" charset="2"/>
              </a:rPr>
            </a:br>
            <a:r>
              <a:rPr lang="en-US" altLang="zh-CN" dirty="0">
                <a:sym typeface="Symbol" pitchFamily="18" charset="2"/>
              </a:rPr>
              <a:t>[z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dirty="0">
                <a:sym typeface="Symbol" pitchFamily="18" charset="2"/>
              </a:rPr>
              <a:t>]</a:t>
            </a:r>
            <a:r>
              <a:rPr lang="zh-CN" altLang="en-US" baseline="-25000" dirty="0">
                <a:sym typeface="Symbol" pitchFamily="18" charset="2"/>
              </a:rPr>
              <a:t>反</a:t>
            </a:r>
            <a:r>
              <a:rPr lang="en-US" altLang="zh-CN" dirty="0">
                <a:sym typeface="Symbol" pitchFamily="18" charset="2"/>
              </a:rPr>
              <a:t>=1.111 0100(0)</a:t>
            </a:r>
            <a:r>
              <a:rPr lang="zh-CN" altLang="en-US" dirty="0">
                <a:sym typeface="Symbol" pitchFamily="18" charset="2"/>
              </a:rPr>
              <a:t>；丢</a:t>
            </a:r>
            <a:r>
              <a:rPr lang="en-US" altLang="zh-CN" dirty="0">
                <a:sym typeface="Symbol" pitchFamily="18" charset="2"/>
              </a:rPr>
              <a:t>0</a:t>
            </a:r>
            <a:r>
              <a:rPr lang="zh-CN" altLang="en-US" dirty="0">
                <a:sym typeface="Symbol" pitchFamily="18" charset="2"/>
              </a:rPr>
              <a:t>，产生误差</a:t>
            </a:r>
            <a:br>
              <a:rPr lang="zh-CN" altLang="en-US" dirty="0">
                <a:sym typeface="Symbol" pitchFamily="18" charset="2"/>
              </a:rPr>
            </a:br>
            <a:r>
              <a:rPr lang="en-US" altLang="zh-CN" dirty="0">
                <a:sym typeface="Symbol" pitchFamily="18" charset="2"/>
              </a:rPr>
              <a:t>[z</a:t>
            </a:r>
            <a:r>
              <a:rPr lang="en-US" altLang="zh-CN" baseline="-25000" dirty="0">
                <a:sym typeface="Symbol" pitchFamily="18" charset="2"/>
              </a:rPr>
              <a:t>3</a:t>
            </a:r>
            <a:r>
              <a:rPr lang="en-US" altLang="zh-CN" dirty="0">
                <a:sym typeface="Symbol" pitchFamily="18" charset="2"/>
              </a:rPr>
              <a:t>]</a:t>
            </a:r>
            <a:r>
              <a:rPr lang="zh-CN" altLang="en-US" baseline="-25000" dirty="0">
                <a:sym typeface="Symbol" pitchFamily="18" charset="2"/>
              </a:rPr>
              <a:t>反</a:t>
            </a:r>
            <a:r>
              <a:rPr lang="en-US" altLang="zh-CN" dirty="0">
                <a:sym typeface="Symbol" pitchFamily="18" charset="2"/>
              </a:rPr>
              <a:t>=1.100 1100</a:t>
            </a:r>
            <a:r>
              <a:rPr lang="zh-CN" altLang="en-US" dirty="0">
                <a:sym typeface="Symbol" pitchFamily="18" charset="2"/>
              </a:rPr>
              <a:t>；正确</a:t>
            </a:r>
            <a:br>
              <a:rPr lang="zh-CN" altLang="en-US" dirty="0">
                <a:sym typeface="Symbol" pitchFamily="18" charset="2"/>
              </a:rPr>
            </a:br>
            <a:r>
              <a:rPr lang="zh-CN" altLang="en-US" dirty="0">
                <a:sym typeface="Symbol" pitchFamily="18" charset="2"/>
              </a:rPr>
              <a:t>        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算术右移两位：</a:t>
            </a:r>
            <a:r>
              <a:rPr lang="zh-CN" altLang="en-US" dirty="0">
                <a:sym typeface="Symbol" pitchFamily="18" charset="2"/>
              </a:rPr>
              <a:t/>
            </a:r>
            <a:br>
              <a:rPr lang="zh-CN" altLang="en-US" dirty="0">
                <a:sym typeface="Symbol" pitchFamily="18" charset="2"/>
              </a:rPr>
            </a:b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[x</a:t>
            </a:r>
            <a:r>
              <a:rPr lang="en-US" altLang="zh-CN" baseline="-25000" dirty="0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]</a:t>
            </a:r>
            <a:r>
              <a:rPr lang="zh-CN" altLang="en-US" baseline="-25000" dirty="0">
                <a:solidFill>
                  <a:schemeClr val="accent2"/>
                </a:solidFill>
                <a:sym typeface="Symbol" pitchFamily="18" charset="2"/>
              </a:rPr>
              <a:t>原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=0.000 0110</a:t>
            </a:r>
            <a:r>
              <a:rPr lang="zh-CN" altLang="en-US" dirty="0">
                <a:solidFill>
                  <a:schemeClr val="accent2"/>
                </a:solidFill>
                <a:sym typeface="Symbol" pitchFamily="18" charset="2"/>
              </a:rPr>
              <a:t>（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10</a:t>
            </a:r>
            <a:r>
              <a:rPr lang="zh-CN" altLang="en-US" dirty="0">
                <a:solidFill>
                  <a:schemeClr val="accent2"/>
                </a:solidFill>
                <a:sym typeface="Symbol" pitchFamily="18" charset="2"/>
              </a:rPr>
              <a:t>）；产生误差</a:t>
            </a:r>
            <a:br>
              <a:rPr lang="zh-CN" altLang="en-US" dirty="0">
                <a:solidFill>
                  <a:schemeClr val="accent2"/>
                </a:solidFill>
                <a:sym typeface="Symbol" pitchFamily="18" charset="2"/>
              </a:rPr>
            </a:b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[x</a:t>
            </a:r>
            <a:r>
              <a:rPr lang="en-US" altLang="zh-CN" baseline="-25000" dirty="0">
                <a:solidFill>
                  <a:schemeClr val="accent2"/>
                </a:solidFill>
                <a:sym typeface="Symbol" pitchFamily="18" charset="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]</a:t>
            </a:r>
            <a:r>
              <a:rPr lang="zh-CN" altLang="en-US" baseline="-25000" dirty="0">
                <a:solidFill>
                  <a:schemeClr val="accent2"/>
                </a:solidFill>
                <a:sym typeface="Symbol" pitchFamily="18" charset="2"/>
              </a:rPr>
              <a:t>原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=1.001 1010</a:t>
            </a:r>
            <a:r>
              <a:rPr lang="zh-CN" altLang="en-US" dirty="0">
                <a:solidFill>
                  <a:schemeClr val="accent2"/>
                </a:solidFill>
                <a:sym typeface="Symbol" pitchFamily="18" charset="2"/>
              </a:rPr>
              <a:t>；正确</a:t>
            </a:r>
            <a:br>
              <a:rPr lang="zh-CN" altLang="en-US" dirty="0">
                <a:solidFill>
                  <a:schemeClr val="accent2"/>
                </a:solidFill>
                <a:sym typeface="Symbol" pitchFamily="18" charset="2"/>
              </a:rPr>
            </a:b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[x</a:t>
            </a:r>
            <a:r>
              <a:rPr lang="en-US" altLang="zh-CN" baseline="-25000" dirty="0">
                <a:solidFill>
                  <a:schemeClr val="accent2"/>
                </a:solidFill>
                <a:sym typeface="Symbol" pitchFamily="18" charset="2"/>
              </a:rPr>
              <a:t>3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]</a:t>
            </a:r>
            <a:r>
              <a:rPr lang="zh-CN" altLang="en-US" baseline="-25000" dirty="0">
                <a:solidFill>
                  <a:schemeClr val="accent2"/>
                </a:solidFill>
                <a:sym typeface="Symbol" pitchFamily="18" charset="2"/>
              </a:rPr>
              <a:t>原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=1.000 0110</a:t>
            </a:r>
            <a:r>
              <a:rPr lang="zh-CN" altLang="en-US" dirty="0">
                <a:solidFill>
                  <a:schemeClr val="accent2"/>
                </a:solidFill>
                <a:sym typeface="Symbol" pitchFamily="18" charset="2"/>
              </a:rPr>
              <a:t>（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01</a:t>
            </a:r>
            <a:r>
              <a:rPr lang="zh-CN" altLang="en-US" dirty="0">
                <a:solidFill>
                  <a:schemeClr val="accent2"/>
                </a:solidFill>
                <a:sym typeface="Symbol" pitchFamily="18" charset="2"/>
              </a:rPr>
              <a:t>）；产生误差</a:t>
            </a:r>
            <a:br>
              <a:rPr lang="zh-CN" altLang="en-US" dirty="0">
                <a:solidFill>
                  <a:schemeClr val="accent2"/>
                </a:solidFill>
                <a:sym typeface="Symbol" pitchFamily="18" charset="2"/>
              </a:rPr>
            </a:br>
            <a:r>
              <a:rPr lang="en-US" altLang="zh-CN" dirty="0">
                <a:sym typeface="Symbol" pitchFamily="18" charset="2"/>
              </a:rPr>
              <a:t>[y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]</a:t>
            </a:r>
            <a:r>
              <a:rPr lang="zh-CN" altLang="en-US" baseline="-25000" dirty="0">
                <a:sym typeface="Symbol" pitchFamily="18" charset="2"/>
              </a:rPr>
              <a:t>补</a:t>
            </a:r>
            <a:r>
              <a:rPr lang="en-US" altLang="zh-CN" dirty="0">
                <a:sym typeface="Symbol" pitchFamily="18" charset="2"/>
              </a:rPr>
              <a:t>=0.001 0101</a:t>
            </a:r>
            <a:r>
              <a:rPr lang="zh-CN" altLang="en-US" dirty="0">
                <a:sym typeface="Symbol" pitchFamily="18" charset="2"/>
              </a:rPr>
              <a:t>；正确</a:t>
            </a:r>
            <a:br>
              <a:rPr lang="zh-CN" altLang="en-US" dirty="0">
                <a:sym typeface="Symbol" pitchFamily="18" charset="2"/>
              </a:rPr>
            </a:br>
            <a:r>
              <a:rPr lang="en-US" altLang="zh-CN" dirty="0">
                <a:sym typeface="Symbol" pitchFamily="18" charset="2"/>
              </a:rPr>
              <a:t>[y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dirty="0">
                <a:sym typeface="Symbol" pitchFamily="18" charset="2"/>
              </a:rPr>
              <a:t>]</a:t>
            </a:r>
            <a:r>
              <a:rPr lang="zh-CN" altLang="en-US" baseline="-25000" dirty="0">
                <a:sym typeface="Symbol" pitchFamily="18" charset="2"/>
              </a:rPr>
              <a:t>补</a:t>
            </a:r>
            <a:r>
              <a:rPr lang="en-US" altLang="zh-CN" dirty="0">
                <a:sym typeface="Symbol" pitchFamily="18" charset="2"/>
              </a:rPr>
              <a:t>=1.111 1010</a:t>
            </a:r>
            <a:r>
              <a:rPr lang="zh-CN" altLang="en-US" dirty="0">
                <a:sym typeface="Symbol" pitchFamily="18" charset="2"/>
              </a:rPr>
              <a:t>；正确</a:t>
            </a:r>
            <a:br>
              <a:rPr lang="zh-CN" altLang="en-US" dirty="0">
                <a:sym typeface="Symbol" pitchFamily="18" charset="2"/>
              </a:rPr>
            </a:br>
            <a:r>
              <a:rPr lang="en-US" altLang="zh-CN" dirty="0">
                <a:sym typeface="Symbol" pitchFamily="18" charset="2"/>
              </a:rPr>
              <a:t>[y</a:t>
            </a:r>
            <a:r>
              <a:rPr lang="en-US" altLang="zh-CN" baseline="-25000" dirty="0">
                <a:sym typeface="Symbol" pitchFamily="18" charset="2"/>
              </a:rPr>
              <a:t>3</a:t>
            </a:r>
            <a:r>
              <a:rPr lang="en-US" altLang="zh-CN" dirty="0">
                <a:sym typeface="Symbol" pitchFamily="18" charset="2"/>
              </a:rPr>
              <a:t>]</a:t>
            </a:r>
            <a:r>
              <a:rPr lang="zh-CN" altLang="en-US" baseline="-25000" dirty="0">
                <a:sym typeface="Symbol" pitchFamily="18" charset="2"/>
              </a:rPr>
              <a:t>补</a:t>
            </a:r>
            <a:r>
              <a:rPr lang="en-US" altLang="zh-CN" dirty="0">
                <a:sym typeface="Symbol" pitchFamily="18" charset="2"/>
              </a:rPr>
              <a:t>=1.110 0110</a:t>
            </a:r>
            <a:r>
              <a:rPr lang="zh-CN" altLang="en-US" dirty="0">
                <a:sym typeface="Symbol" pitchFamily="18" charset="2"/>
              </a:rPr>
              <a:t>（</a:t>
            </a:r>
            <a:r>
              <a:rPr lang="en-US" altLang="zh-CN" dirty="0">
                <a:sym typeface="Symbol" pitchFamily="18" charset="2"/>
              </a:rPr>
              <a:t>01</a:t>
            </a:r>
            <a:r>
              <a:rPr lang="zh-CN" altLang="en-US" dirty="0">
                <a:sym typeface="Symbol" pitchFamily="18" charset="2"/>
              </a:rPr>
              <a:t>）；产生误差</a:t>
            </a:r>
            <a:br>
              <a:rPr lang="zh-CN" altLang="en-US" dirty="0">
                <a:sym typeface="Symbol" pitchFamily="18" charset="2"/>
              </a:rPr>
            </a:br>
            <a:r>
              <a:rPr lang="en-US" altLang="zh-CN" dirty="0">
                <a:solidFill>
                  <a:srgbClr val="990033"/>
                </a:solidFill>
                <a:sym typeface="Symbol" pitchFamily="18" charset="2"/>
              </a:rPr>
              <a:t>[z</a:t>
            </a:r>
            <a:r>
              <a:rPr lang="en-US" altLang="zh-CN" baseline="-25000" dirty="0">
                <a:solidFill>
                  <a:srgbClr val="990033"/>
                </a:solidFill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990033"/>
                </a:solidFill>
                <a:sym typeface="Symbol" pitchFamily="18" charset="2"/>
              </a:rPr>
              <a:t>]</a:t>
            </a:r>
            <a:r>
              <a:rPr lang="zh-CN" altLang="en-US" baseline="-25000" dirty="0">
                <a:solidFill>
                  <a:srgbClr val="990033"/>
                </a:solidFill>
                <a:sym typeface="Symbol" pitchFamily="18" charset="2"/>
              </a:rPr>
              <a:t>反</a:t>
            </a:r>
            <a:r>
              <a:rPr lang="en-US" altLang="zh-CN" dirty="0">
                <a:solidFill>
                  <a:srgbClr val="990033"/>
                </a:solidFill>
                <a:sym typeface="Symbol" pitchFamily="18" charset="2"/>
              </a:rPr>
              <a:t>=1.110 1011</a:t>
            </a:r>
            <a:r>
              <a:rPr lang="zh-CN" altLang="en-US" dirty="0">
                <a:solidFill>
                  <a:srgbClr val="990033"/>
                </a:solidFill>
                <a:sym typeface="Symbol" pitchFamily="18" charset="2"/>
              </a:rPr>
              <a:t>；正确</a:t>
            </a:r>
            <a:br>
              <a:rPr lang="zh-CN" altLang="en-US" dirty="0">
                <a:solidFill>
                  <a:srgbClr val="990033"/>
                </a:solidFill>
                <a:sym typeface="Symbol" pitchFamily="18" charset="2"/>
              </a:rPr>
            </a:br>
            <a:r>
              <a:rPr lang="en-US" altLang="zh-CN" dirty="0">
                <a:solidFill>
                  <a:srgbClr val="990033"/>
                </a:solidFill>
                <a:sym typeface="Symbol" pitchFamily="18" charset="2"/>
              </a:rPr>
              <a:t>[z</a:t>
            </a:r>
            <a:r>
              <a:rPr lang="en-US" altLang="zh-CN" baseline="-25000" dirty="0">
                <a:solidFill>
                  <a:srgbClr val="990033"/>
                </a:solidFill>
                <a:sym typeface="Symbol" pitchFamily="18" charset="2"/>
              </a:rPr>
              <a:t>2</a:t>
            </a:r>
            <a:r>
              <a:rPr lang="en-US" altLang="zh-CN" dirty="0">
                <a:solidFill>
                  <a:srgbClr val="990033"/>
                </a:solidFill>
                <a:sym typeface="Symbol" pitchFamily="18" charset="2"/>
              </a:rPr>
              <a:t>]</a:t>
            </a:r>
            <a:r>
              <a:rPr lang="zh-CN" altLang="en-US" baseline="-25000" dirty="0">
                <a:solidFill>
                  <a:srgbClr val="990033"/>
                </a:solidFill>
                <a:sym typeface="Symbol" pitchFamily="18" charset="2"/>
              </a:rPr>
              <a:t>反</a:t>
            </a:r>
            <a:r>
              <a:rPr lang="en-US" altLang="zh-CN" dirty="0">
                <a:solidFill>
                  <a:srgbClr val="990033"/>
                </a:solidFill>
                <a:sym typeface="Symbol" pitchFamily="18" charset="2"/>
              </a:rPr>
              <a:t>=1.111 1010</a:t>
            </a:r>
            <a:r>
              <a:rPr lang="zh-CN" altLang="en-US" dirty="0">
                <a:solidFill>
                  <a:srgbClr val="990033"/>
                </a:solidFill>
                <a:sym typeface="Symbol" pitchFamily="18" charset="2"/>
              </a:rPr>
              <a:t>（</a:t>
            </a:r>
            <a:r>
              <a:rPr lang="en-US" altLang="zh-CN" dirty="0">
                <a:solidFill>
                  <a:srgbClr val="990033"/>
                </a:solidFill>
                <a:sym typeface="Symbol" pitchFamily="18" charset="2"/>
              </a:rPr>
              <a:t>00</a:t>
            </a:r>
            <a:r>
              <a:rPr lang="zh-CN" altLang="en-US" dirty="0">
                <a:solidFill>
                  <a:srgbClr val="990033"/>
                </a:solidFill>
                <a:sym typeface="Symbol" pitchFamily="18" charset="2"/>
              </a:rPr>
              <a:t>）；产生误差</a:t>
            </a:r>
            <a:br>
              <a:rPr lang="zh-CN" altLang="en-US" dirty="0">
                <a:solidFill>
                  <a:srgbClr val="990033"/>
                </a:solidFill>
                <a:sym typeface="Symbol" pitchFamily="18" charset="2"/>
              </a:rPr>
            </a:br>
            <a:r>
              <a:rPr lang="en-US" altLang="zh-CN" dirty="0">
                <a:solidFill>
                  <a:srgbClr val="990033"/>
                </a:solidFill>
                <a:sym typeface="Symbol" pitchFamily="18" charset="2"/>
              </a:rPr>
              <a:t>[z</a:t>
            </a:r>
            <a:r>
              <a:rPr lang="en-US" altLang="zh-CN" baseline="-25000" dirty="0">
                <a:solidFill>
                  <a:srgbClr val="990033"/>
                </a:solidFill>
                <a:sym typeface="Symbol" pitchFamily="18" charset="2"/>
              </a:rPr>
              <a:t>3</a:t>
            </a:r>
            <a:r>
              <a:rPr lang="en-US" altLang="zh-CN" dirty="0">
                <a:solidFill>
                  <a:srgbClr val="990033"/>
                </a:solidFill>
                <a:sym typeface="Symbol" pitchFamily="18" charset="2"/>
              </a:rPr>
              <a:t>]</a:t>
            </a:r>
            <a:r>
              <a:rPr lang="zh-CN" altLang="en-US" baseline="-25000" dirty="0">
                <a:solidFill>
                  <a:srgbClr val="990033"/>
                </a:solidFill>
                <a:sym typeface="Symbol" pitchFamily="18" charset="2"/>
              </a:rPr>
              <a:t>反</a:t>
            </a:r>
            <a:r>
              <a:rPr lang="en-US" altLang="zh-CN" dirty="0">
                <a:solidFill>
                  <a:srgbClr val="990033"/>
                </a:solidFill>
                <a:sym typeface="Symbol" pitchFamily="18" charset="2"/>
              </a:rPr>
              <a:t>=1.110 0110</a:t>
            </a:r>
            <a:r>
              <a:rPr lang="zh-CN" altLang="en-US" dirty="0">
                <a:solidFill>
                  <a:srgbClr val="990033"/>
                </a:solidFill>
                <a:sym typeface="Symbol" pitchFamily="18" charset="2"/>
              </a:rPr>
              <a:t>（</a:t>
            </a:r>
            <a:r>
              <a:rPr lang="en-US" altLang="zh-CN" dirty="0">
                <a:solidFill>
                  <a:srgbClr val="990033"/>
                </a:solidFill>
                <a:sym typeface="Symbol" pitchFamily="18" charset="2"/>
              </a:rPr>
              <a:t>01</a:t>
            </a:r>
            <a:r>
              <a:rPr lang="zh-CN" altLang="en-US" dirty="0">
                <a:solidFill>
                  <a:srgbClr val="990033"/>
                </a:solidFill>
                <a:sym typeface="Symbol" pitchFamily="18" charset="2"/>
              </a:rPr>
              <a:t>）；产生误差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28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 smtClean="0"/>
              <a:t>3.2    P66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435280" cy="561662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总线如何分类？什么是系统总线？系统总线又分为几类，它们各有何作用？是单向的，还是双向的，它们与机器字长、存储字长、存储单元有何关系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解：按照连接部件的不同，总线可以分为片内总线、系统总线和通信总线。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系统</a:t>
            </a:r>
            <a:r>
              <a:rPr lang="zh-CN" altLang="en-US" b="1" dirty="0" smtClean="0"/>
              <a:t>总线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，主存，</a:t>
            </a:r>
            <a:r>
              <a:rPr lang="en-US" altLang="zh-CN" dirty="0" smtClean="0"/>
              <a:t>I/O</a:t>
            </a:r>
            <a:r>
              <a:rPr lang="zh-CN" altLang="en-US" dirty="0" smtClean="0"/>
              <a:t>，设备（通过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接口）各大部件之间的通信总线。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系统总线按照传输信息不同分为</a:t>
            </a:r>
            <a:r>
              <a:rPr lang="zh-CN" altLang="en-US" b="1" dirty="0" smtClean="0"/>
              <a:t>数据总线</a:t>
            </a:r>
            <a:r>
              <a:rPr lang="zh-CN" altLang="en-US" dirty="0" smtClean="0"/>
              <a:t>，</a:t>
            </a:r>
            <a:r>
              <a:rPr lang="zh-CN" altLang="en-US" b="1" dirty="0" smtClean="0"/>
              <a:t>地址总线</a:t>
            </a:r>
            <a:r>
              <a:rPr lang="zh-CN" altLang="en-US" dirty="0" smtClean="0"/>
              <a:t>，</a:t>
            </a:r>
            <a:r>
              <a:rPr lang="zh-CN" altLang="en-US" b="1" dirty="0" smtClean="0"/>
              <a:t>控制总线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    </a:t>
            </a:r>
            <a:r>
              <a:rPr lang="zh-CN" altLang="en-US" b="1" dirty="0" smtClean="0"/>
              <a:t>数据总线</a:t>
            </a:r>
            <a:r>
              <a:rPr lang="zh-CN" altLang="en-US" dirty="0" smtClean="0"/>
              <a:t>是双向的，根数与存储字长相同，是机器字长的整数倍。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    </a:t>
            </a:r>
            <a:r>
              <a:rPr lang="zh-CN" altLang="en-US" b="1" dirty="0" smtClean="0"/>
              <a:t>地址总线</a:t>
            </a:r>
            <a:r>
              <a:rPr lang="zh-CN" altLang="en-US" dirty="0" smtClean="0"/>
              <a:t>是单向的，根数越多，寻址空间越大，即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能访问的存储单元的个数越多。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    对于</a:t>
            </a:r>
            <a:r>
              <a:rPr lang="zh-CN" altLang="en-US" b="1" dirty="0" smtClean="0"/>
              <a:t>控制总线</a:t>
            </a:r>
            <a:r>
              <a:rPr lang="zh-CN" altLang="en-US" dirty="0" smtClean="0"/>
              <a:t>总体来说，是双向的。对任一控制总线而言，它的传输是单向的。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694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6.19 P291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 19. </a:t>
            </a:r>
            <a:r>
              <a:rPr lang="zh-CN" altLang="en-US" b="1" dirty="0"/>
              <a:t>设机器数字长为</a:t>
            </a:r>
            <a:r>
              <a:rPr lang="en-US" altLang="zh-CN" b="1" dirty="0"/>
              <a:t>8</a:t>
            </a:r>
            <a:r>
              <a:rPr lang="zh-CN" altLang="en-US" b="1" dirty="0"/>
              <a:t>位（含</a:t>
            </a:r>
            <a:r>
              <a:rPr lang="en-US" altLang="zh-CN" b="1" dirty="0"/>
              <a:t>1</a:t>
            </a:r>
            <a:r>
              <a:rPr lang="zh-CN" altLang="en-US" b="1" dirty="0"/>
              <a:t>位符号位），用补码运算规则计算下列各题。</a:t>
            </a:r>
            <a:br>
              <a:rPr lang="zh-CN" altLang="en-US" b="1" dirty="0"/>
            </a:br>
            <a:r>
              <a:rPr lang="zh-CN" altLang="en-US" b="1" dirty="0"/>
              <a:t>    （</a:t>
            </a: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r>
              <a:rPr lang="en-US" altLang="zh-CN" b="1" dirty="0"/>
              <a:t>A=9/64</a:t>
            </a:r>
            <a:r>
              <a:rPr lang="zh-CN" altLang="en-US" b="1" dirty="0"/>
              <a:t>，  </a:t>
            </a:r>
            <a:r>
              <a:rPr lang="en-US" altLang="zh-CN" b="1" dirty="0"/>
              <a:t>B=-13/32</a:t>
            </a:r>
            <a:r>
              <a:rPr lang="zh-CN" altLang="en-US" b="1" dirty="0"/>
              <a:t>，  求</a:t>
            </a:r>
            <a:r>
              <a:rPr lang="en-US" altLang="zh-CN" b="1" dirty="0"/>
              <a:t>A+B</a:t>
            </a:r>
            <a:r>
              <a:rPr lang="zh-CN" altLang="en-US" b="1" dirty="0"/>
              <a:t>；</a:t>
            </a:r>
            <a:br>
              <a:rPr lang="zh-CN" altLang="en-US" b="1" dirty="0"/>
            </a:br>
            <a:r>
              <a:rPr lang="zh-CN" altLang="en-US" b="1" dirty="0"/>
              <a:t>    </a:t>
            </a:r>
            <a:r>
              <a:rPr lang="zh-CN" altLang="en-US" b="1" dirty="0">
                <a:solidFill>
                  <a:schemeClr val="accent2"/>
                </a:solidFill>
              </a:rPr>
              <a:t>（</a:t>
            </a:r>
            <a:r>
              <a:rPr lang="en-US" altLang="zh-CN" b="1" dirty="0">
                <a:solidFill>
                  <a:schemeClr val="accent2"/>
                </a:solidFill>
              </a:rPr>
              <a:t>2</a:t>
            </a:r>
            <a:r>
              <a:rPr lang="zh-CN" altLang="en-US" b="1" dirty="0">
                <a:solidFill>
                  <a:schemeClr val="accent2"/>
                </a:solidFill>
              </a:rPr>
              <a:t>）</a:t>
            </a:r>
            <a:r>
              <a:rPr lang="en-US" altLang="zh-CN" b="1" dirty="0">
                <a:solidFill>
                  <a:schemeClr val="accent2"/>
                </a:solidFill>
              </a:rPr>
              <a:t>A=19/32</a:t>
            </a:r>
            <a:r>
              <a:rPr lang="zh-CN" altLang="en-US" b="1" dirty="0">
                <a:solidFill>
                  <a:schemeClr val="accent2"/>
                </a:solidFill>
              </a:rPr>
              <a:t>，</a:t>
            </a:r>
            <a:r>
              <a:rPr lang="en-US" altLang="zh-CN" b="1" dirty="0">
                <a:solidFill>
                  <a:schemeClr val="accent2"/>
                </a:solidFill>
              </a:rPr>
              <a:t>B=-17/128</a:t>
            </a:r>
            <a:r>
              <a:rPr lang="zh-CN" altLang="en-US" b="1" dirty="0">
                <a:solidFill>
                  <a:schemeClr val="accent2"/>
                </a:solidFill>
              </a:rPr>
              <a:t>，求</a:t>
            </a:r>
            <a:r>
              <a:rPr lang="en-US" altLang="zh-CN" b="1" dirty="0">
                <a:solidFill>
                  <a:schemeClr val="accent2"/>
                </a:solidFill>
              </a:rPr>
              <a:t>A-B</a:t>
            </a:r>
            <a:r>
              <a:rPr lang="zh-CN" altLang="en-US" b="1" dirty="0">
                <a:solidFill>
                  <a:schemeClr val="accent2"/>
                </a:solidFill>
              </a:rPr>
              <a:t>；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（</a:t>
            </a:r>
            <a:r>
              <a:rPr lang="en-US" altLang="zh-CN" b="1" dirty="0"/>
              <a:t>3</a:t>
            </a:r>
            <a:r>
              <a:rPr lang="zh-CN" altLang="en-US" b="1" dirty="0"/>
              <a:t>）</a:t>
            </a:r>
            <a:r>
              <a:rPr lang="en-US" altLang="zh-CN" b="1" dirty="0"/>
              <a:t>A=-3/16</a:t>
            </a:r>
            <a:r>
              <a:rPr lang="zh-CN" altLang="en-US" b="1" dirty="0"/>
              <a:t>，</a:t>
            </a:r>
            <a:r>
              <a:rPr lang="en-US" altLang="zh-CN" b="1" dirty="0"/>
              <a:t>B=9/32</a:t>
            </a:r>
            <a:r>
              <a:rPr lang="zh-CN" altLang="en-US" b="1" dirty="0"/>
              <a:t>，      求</a:t>
            </a:r>
            <a:r>
              <a:rPr lang="en-US" altLang="zh-CN" b="1" dirty="0"/>
              <a:t>A+B</a:t>
            </a:r>
            <a:r>
              <a:rPr lang="zh-CN" altLang="en-US" b="1" dirty="0"/>
              <a:t>；</a:t>
            </a:r>
            <a:br>
              <a:rPr lang="zh-CN" altLang="en-US" b="1" dirty="0"/>
            </a:br>
            <a:r>
              <a:rPr lang="zh-CN" altLang="en-US" b="1" dirty="0"/>
              <a:t>    </a:t>
            </a:r>
            <a:r>
              <a:rPr lang="zh-CN" altLang="en-US" b="1" dirty="0">
                <a:solidFill>
                  <a:srgbClr val="990033"/>
                </a:solidFill>
              </a:rPr>
              <a:t>（</a:t>
            </a:r>
            <a:r>
              <a:rPr lang="en-US" altLang="zh-CN" b="1" dirty="0">
                <a:solidFill>
                  <a:srgbClr val="990033"/>
                </a:solidFill>
              </a:rPr>
              <a:t>4</a:t>
            </a:r>
            <a:r>
              <a:rPr lang="zh-CN" altLang="en-US" b="1" dirty="0">
                <a:solidFill>
                  <a:srgbClr val="990033"/>
                </a:solidFill>
              </a:rPr>
              <a:t>）</a:t>
            </a:r>
            <a:r>
              <a:rPr lang="en-US" altLang="zh-CN" b="1" dirty="0">
                <a:solidFill>
                  <a:srgbClr val="990033"/>
                </a:solidFill>
              </a:rPr>
              <a:t>A=-87</a:t>
            </a:r>
            <a:r>
              <a:rPr lang="zh-CN" altLang="en-US" b="1" dirty="0">
                <a:solidFill>
                  <a:srgbClr val="990033"/>
                </a:solidFill>
              </a:rPr>
              <a:t>，   </a:t>
            </a:r>
            <a:r>
              <a:rPr lang="en-US" altLang="zh-CN" b="1" dirty="0">
                <a:solidFill>
                  <a:srgbClr val="990033"/>
                </a:solidFill>
              </a:rPr>
              <a:t>B=53</a:t>
            </a:r>
            <a:r>
              <a:rPr lang="zh-CN" altLang="en-US" b="1" dirty="0">
                <a:solidFill>
                  <a:srgbClr val="990033"/>
                </a:solidFill>
              </a:rPr>
              <a:t>，         求</a:t>
            </a:r>
            <a:r>
              <a:rPr lang="en-US" altLang="zh-CN" b="1" dirty="0">
                <a:solidFill>
                  <a:srgbClr val="990033"/>
                </a:solidFill>
              </a:rPr>
              <a:t>A-B</a:t>
            </a:r>
            <a:r>
              <a:rPr lang="zh-CN" altLang="en-US" b="1" dirty="0">
                <a:solidFill>
                  <a:srgbClr val="990033"/>
                </a:solidFill>
              </a:rPr>
              <a:t>；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（</a:t>
            </a:r>
            <a:r>
              <a:rPr lang="en-US" altLang="zh-CN" b="1" dirty="0"/>
              <a:t>5</a:t>
            </a:r>
            <a:r>
              <a:rPr lang="zh-CN" altLang="en-US" b="1" dirty="0"/>
              <a:t>）</a:t>
            </a:r>
            <a:r>
              <a:rPr lang="en-US" altLang="zh-CN" b="1" dirty="0"/>
              <a:t>A=115</a:t>
            </a:r>
            <a:r>
              <a:rPr lang="zh-CN" altLang="en-US" b="1" dirty="0"/>
              <a:t>，  </a:t>
            </a:r>
            <a:r>
              <a:rPr lang="en-US" altLang="zh-CN" b="1" dirty="0"/>
              <a:t>B=-24</a:t>
            </a:r>
            <a:r>
              <a:rPr lang="zh-CN" altLang="en-US" b="1" dirty="0"/>
              <a:t>，        求</a:t>
            </a:r>
            <a:r>
              <a:rPr lang="en-US" altLang="zh-CN" b="1" dirty="0"/>
              <a:t>A+B</a:t>
            </a:r>
            <a:r>
              <a:rPr lang="zh-CN" altLang="en-US" b="1" dirty="0"/>
              <a:t>。</a:t>
            </a:r>
            <a:br>
              <a:rPr lang="zh-CN" altLang="en-US" b="1" dirty="0"/>
            </a:br>
            <a:r>
              <a:rPr lang="zh-CN" altLang="en-US" dirty="0"/>
              <a:t>        解：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A=9/64=</a:t>
            </a:r>
            <a:r>
              <a:rPr lang="zh-CN" altLang="en-US" dirty="0"/>
              <a:t>（</a:t>
            </a:r>
            <a:r>
              <a:rPr lang="en-US" altLang="zh-CN" dirty="0"/>
              <a:t>0.001 0010</a:t>
            </a:r>
            <a:r>
              <a:rPr lang="zh-CN" altLang="en-US" dirty="0"/>
              <a:t>）</a:t>
            </a:r>
            <a:r>
              <a:rPr lang="en-US" altLang="zh-CN" baseline="-25000" dirty="0"/>
              <a:t>2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B= -13/32=</a:t>
            </a:r>
            <a:r>
              <a:rPr lang="zh-CN" altLang="en-US" dirty="0"/>
              <a:t>（</a:t>
            </a:r>
            <a:r>
              <a:rPr lang="en-US" altLang="zh-CN" dirty="0"/>
              <a:t>-0.011 0100</a:t>
            </a:r>
            <a:r>
              <a:rPr lang="zh-CN" altLang="en-US" dirty="0"/>
              <a:t>）</a:t>
            </a:r>
            <a:r>
              <a:rPr lang="en-US" altLang="zh-CN" baseline="-25000" dirty="0"/>
              <a:t>2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[A]</a:t>
            </a:r>
            <a:r>
              <a:rPr lang="zh-CN" altLang="en-US" baseline="-25000" dirty="0"/>
              <a:t>补</a:t>
            </a:r>
            <a:r>
              <a:rPr lang="en-US" altLang="zh-CN" dirty="0"/>
              <a:t>=0.001 0010</a:t>
            </a:r>
            <a:br>
              <a:rPr lang="en-US" altLang="zh-CN" dirty="0"/>
            </a:br>
            <a:r>
              <a:rPr lang="en-US" altLang="zh-CN" dirty="0"/>
              <a:t>          [B]</a:t>
            </a:r>
            <a:r>
              <a:rPr lang="zh-CN" altLang="en-US" baseline="-25000" dirty="0"/>
              <a:t>补</a:t>
            </a:r>
            <a:r>
              <a:rPr lang="en-US" altLang="zh-CN" dirty="0"/>
              <a:t>=1.100 1100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580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328592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[A+B]</a:t>
            </a:r>
            <a:r>
              <a:rPr lang="zh-CN" altLang="en-US" baseline="-25000" dirty="0">
                <a:solidFill>
                  <a:schemeClr val="accent2"/>
                </a:solidFill>
              </a:rPr>
              <a:t>补</a:t>
            </a:r>
            <a:r>
              <a:rPr lang="en-US" altLang="zh-CN" dirty="0">
                <a:solidFill>
                  <a:schemeClr val="accent2"/>
                </a:solidFill>
              </a:rPr>
              <a:t>= 0. 0 0 1   0 0 1 0</a:t>
            </a:r>
            <a:br>
              <a:rPr lang="en-US" altLang="zh-CN" dirty="0">
                <a:solidFill>
                  <a:schemeClr val="accent2"/>
                </a:solidFill>
              </a:rPr>
            </a:br>
            <a:r>
              <a:rPr lang="en-US" altLang="zh-CN" dirty="0">
                <a:solidFill>
                  <a:schemeClr val="accent2"/>
                </a:solidFill>
              </a:rPr>
              <a:t>            +  1. 1 0 0   1 1 0 0</a:t>
            </a:r>
            <a:br>
              <a:rPr lang="en-US" altLang="zh-CN" dirty="0">
                <a:solidFill>
                  <a:schemeClr val="accent2"/>
                </a:solidFill>
              </a:rPr>
            </a:br>
            <a:r>
              <a:rPr lang="en-US" altLang="zh-CN" dirty="0">
                <a:solidFill>
                  <a:schemeClr val="accent2"/>
                </a:solidFill>
              </a:rPr>
              <a:t>                1. 1 0 1   1 1 1 0 ——</a:t>
            </a:r>
            <a:r>
              <a:rPr lang="zh-CN" altLang="en-US" dirty="0">
                <a:solidFill>
                  <a:schemeClr val="accent2"/>
                </a:solidFill>
              </a:rPr>
              <a:t>无溢出</a:t>
            </a:r>
            <a:br>
              <a:rPr lang="zh-CN" altLang="en-US" dirty="0">
                <a:solidFill>
                  <a:schemeClr val="accent2"/>
                </a:solidFill>
              </a:rPr>
            </a:br>
            <a:r>
              <a:rPr lang="zh-CN" altLang="en-US" dirty="0"/>
              <a:t>        </a:t>
            </a:r>
            <a:r>
              <a:rPr lang="en-US" altLang="zh-CN" dirty="0">
                <a:solidFill>
                  <a:srgbClr val="990033"/>
                </a:solidFill>
              </a:rPr>
              <a:t>A+B=</a:t>
            </a:r>
            <a:r>
              <a:rPr lang="zh-CN" altLang="en-US" dirty="0">
                <a:solidFill>
                  <a:srgbClr val="990033"/>
                </a:solidFill>
              </a:rPr>
              <a:t>（ </a:t>
            </a:r>
            <a:r>
              <a:rPr lang="en-US" altLang="zh-CN" dirty="0">
                <a:solidFill>
                  <a:srgbClr val="990033"/>
                </a:solidFill>
              </a:rPr>
              <a:t>-0.010 0010</a:t>
            </a:r>
            <a:r>
              <a:rPr lang="zh-CN" altLang="en-US" dirty="0">
                <a:solidFill>
                  <a:srgbClr val="990033"/>
                </a:solidFill>
              </a:rPr>
              <a:t>）</a:t>
            </a:r>
            <a:r>
              <a:rPr lang="en-US" altLang="zh-CN" baseline="-25000" dirty="0">
                <a:solidFill>
                  <a:srgbClr val="990033"/>
                </a:solidFill>
              </a:rPr>
              <a:t>2 </a:t>
            </a:r>
            <a:r>
              <a:rPr lang="en-US" altLang="zh-CN" dirty="0">
                <a:solidFill>
                  <a:srgbClr val="990033"/>
                </a:solidFill>
              </a:rPr>
              <a:t>= -17/64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A=19/32=</a:t>
            </a:r>
            <a:r>
              <a:rPr lang="zh-CN" altLang="en-US" dirty="0"/>
              <a:t>（</a:t>
            </a:r>
            <a:r>
              <a:rPr lang="en-US" altLang="zh-CN" dirty="0"/>
              <a:t>0.100 1100</a:t>
            </a:r>
            <a:r>
              <a:rPr lang="zh-CN" altLang="en-US" dirty="0"/>
              <a:t>）</a:t>
            </a:r>
            <a:r>
              <a:rPr lang="en-US" altLang="zh-CN" baseline="-25000" dirty="0"/>
              <a:t>2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B= -17/128=</a:t>
            </a:r>
            <a:r>
              <a:rPr lang="zh-CN" altLang="en-US" dirty="0"/>
              <a:t>（</a:t>
            </a:r>
            <a:r>
              <a:rPr lang="en-US" altLang="zh-CN" dirty="0"/>
              <a:t>-0.001 0001</a:t>
            </a:r>
            <a:r>
              <a:rPr lang="zh-CN" altLang="en-US" dirty="0"/>
              <a:t>）</a:t>
            </a:r>
            <a:r>
              <a:rPr lang="en-US" altLang="zh-CN" baseline="-25000" dirty="0"/>
              <a:t>2</a:t>
            </a:r>
            <a:br>
              <a:rPr lang="en-US" altLang="zh-CN" baseline="-25000" dirty="0"/>
            </a:br>
            <a:r>
              <a:rPr lang="en-US" altLang="zh-CN" baseline="-25000" dirty="0"/>
              <a:t>               </a:t>
            </a:r>
            <a:r>
              <a:rPr lang="en-US" altLang="zh-CN" dirty="0"/>
              <a:t>[A]</a:t>
            </a:r>
            <a:r>
              <a:rPr lang="zh-CN" altLang="en-US" baseline="-25000" dirty="0"/>
              <a:t>补</a:t>
            </a:r>
            <a:r>
              <a:rPr lang="en-US" altLang="zh-CN" dirty="0"/>
              <a:t>=0.100 1100</a:t>
            </a:r>
            <a:br>
              <a:rPr lang="en-US" altLang="zh-CN" dirty="0"/>
            </a:br>
            <a:r>
              <a:rPr lang="en-US" altLang="zh-CN" dirty="0"/>
              <a:t>          [B]</a:t>
            </a:r>
            <a:r>
              <a:rPr lang="zh-CN" altLang="en-US" baseline="-25000" dirty="0"/>
              <a:t>补</a:t>
            </a:r>
            <a:r>
              <a:rPr lang="en-US" altLang="zh-CN" dirty="0"/>
              <a:t>=1.110 1111</a:t>
            </a:r>
            <a:br>
              <a:rPr lang="en-US" altLang="zh-CN" dirty="0"/>
            </a:br>
            <a:r>
              <a:rPr lang="en-US" altLang="zh-CN" dirty="0"/>
              <a:t>          [-B]</a:t>
            </a:r>
            <a:r>
              <a:rPr lang="zh-CN" altLang="en-US" baseline="-25000" dirty="0"/>
              <a:t>补</a:t>
            </a:r>
            <a:r>
              <a:rPr lang="en-US" altLang="zh-CN" dirty="0"/>
              <a:t>=0.001 0001</a:t>
            </a:r>
            <a:br>
              <a:rPr lang="en-US" altLang="zh-CN" dirty="0"/>
            </a:br>
            <a:r>
              <a:rPr lang="en-US" altLang="zh-CN" dirty="0">
                <a:solidFill>
                  <a:schemeClr val="accent2"/>
                </a:solidFill>
              </a:rPr>
              <a:t>[A-B]</a:t>
            </a:r>
            <a:r>
              <a:rPr lang="zh-CN" altLang="en-US" baseline="-25000" dirty="0">
                <a:solidFill>
                  <a:schemeClr val="accent2"/>
                </a:solidFill>
              </a:rPr>
              <a:t>补</a:t>
            </a:r>
            <a:r>
              <a:rPr lang="en-US" altLang="zh-CN" dirty="0">
                <a:solidFill>
                  <a:schemeClr val="accent2"/>
                </a:solidFill>
              </a:rPr>
              <a:t>= 0. 1 0 0   1 1 0 0</a:t>
            </a:r>
            <a:br>
              <a:rPr lang="en-US" altLang="zh-CN" dirty="0">
                <a:solidFill>
                  <a:schemeClr val="accent2"/>
                </a:solidFill>
              </a:rPr>
            </a:br>
            <a:r>
              <a:rPr lang="en-US" altLang="zh-CN" dirty="0">
                <a:solidFill>
                  <a:schemeClr val="accent2"/>
                </a:solidFill>
              </a:rPr>
              <a:t>            + 0. 0 0 1   0 0 0 1 </a:t>
            </a:r>
            <a:br>
              <a:rPr lang="en-US" altLang="zh-CN" dirty="0">
                <a:solidFill>
                  <a:schemeClr val="accent2"/>
                </a:solidFill>
              </a:rPr>
            </a:br>
            <a:r>
              <a:rPr lang="en-US" altLang="zh-CN" dirty="0">
                <a:solidFill>
                  <a:schemeClr val="accent2"/>
                </a:solidFill>
              </a:rPr>
              <a:t>               0. 1 0 1   1 1 0 1 ——</a:t>
            </a:r>
            <a:r>
              <a:rPr lang="zh-CN" altLang="en-US" dirty="0">
                <a:solidFill>
                  <a:schemeClr val="accent2"/>
                </a:solidFill>
              </a:rPr>
              <a:t>无溢出</a:t>
            </a:r>
            <a:br>
              <a:rPr lang="zh-CN" altLang="en-US" dirty="0">
                <a:solidFill>
                  <a:schemeClr val="accent2"/>
                </a:solidFill>
              </a:rPr>
            </a:br>
            <a:r>
              <a:rPr lang="zh-CN" altLang="en-US" dirty="0"/>
              <a:t>        </a:t>
            </a:r>
            <a:r>
              <a:rPr lang="en-US" altLang="zh-CN" dirty="0">
                <a:solidFill>
                  <a:srgbClr val="990033"/>
                </a:solidFill>
              </a:rPr>
              <a:t>A-B=</a:t>
            </a:r>
            <a:r>
              <a:rPr lang="zh-CN" altLang="en-US" dirty="0">
                <a:solidFill>
                  <a:srgbClr val="990033"/>
                </a:solidFill>
              </a:rPr>
              <a:t>（</a:t>
            </a:r>
            <a:r>
              <a:rPr lang="en-US" altLang="zh-CN" dirty="0">
                <a:solidFill>
                  <a:srgbClr val="990033"/>
                </a:solidFill>
              </a:rPr>
              <a:t>0.101 1101</a:t>
            </a:r>
            <a:r>
              <a:rPr lang="zh-CN" altLang="en-US" dirty="0">
                <a:solidFill>
                  <a:srgbClr val="990033"/>
                </a:solidFill>
              </a:rPr>
              <a:t>）</a:t>
            </a:r>
            <a:r>
              <a:rPr lang="en-US" altLang="zh-CN" baseline="-25000" dirty="0">
                <a:solidFill>
                  <a:srgbClr val="990033"/>
                </a:solidFill>
              </a:rPr>
              <a:t>2 </a:t>
            </a:r>
            <a:r>
              <a:rPr lang="en-US" altLang="zh-CN" dirty="0">
                <a:solidFill>
                  <a:srgbClr val="990033"/>
                </a:solidFill>
              </a:rPr>
              <a:t>= 93/128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160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328592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A= -3/16=</a:t>
            </a:r>
            <a:r>
              <a:rPr lang="zh-CN" altLang="en-US" dirty="0"/>
              <a:t>（</a:t>
            </a:r>
            <a:r>
              <a:rPr lang="en-US" altLang="zh-CN" dirty="0"/>
              <a:t>-0.001 1000</a:t>
            </a:r>
            <a:r>
              <a:rPr lang="zh-CN" altLang="en-US" dirty="0"/>
              <a:t>）</a:t>
            </a:r>
            <a:r>
              <a:rPr lang="en-US" altLang="zh-CN" baseline="-25000" dirty="0"/>
              <a:t>2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B=9/32=</a:t>
            </a:r>
            <a:r>
              <a:rPr lang="zh-CN" altLang="en-US" dirty="0"/>
              <a:t>（</a:t>
            </a:r>
            <a:r>
              <a:rPr lang="en-US" altLang="zh-CN" dirty="0"/>
              <a:t>0.010 0100</a:t>
            </a:r>
            <a:r>
              <a:rPr lang="zh-CN" altLang="en-US" dirty="0"/>
              <a:t>）</a:t>
            </a:r>
            <a:r>
              <a:rPr lang="en-US" altLang="zh-CN" baseline="-25000" dirty="0"/>
              <a:t>2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[A]</a:t>
            </a:r>
            <a:r>
              <a:rPr lang="zh-CN" altLang="en-US" baseline="-25000" dirty="0"/>
              <a:t>补</a:t>
            </a:r>
            <a:r>
              <a:rPr lang="en-US" altLang="zh-CN" dirty="0"/>
              <a:t>=1.110 1000</a:t>
            </a:r>
            <a:br>
              <a:rPr lang="en-US" altLang="zh-CN" dirty="0"/>
            </a:br>
            <a:r>
              <a:rPr lang="en-US" altLang="zh-CN" dirty="0"/>
              <a:t>          [B]</a:t>
            </a:r>
            <a:r>
              <a:rPr lang="zh-CN" altLang="en-US" baseline="-25000" dirty="0"/>
              <a:t>补</a:t>
            </a:r>
            <a:r>
              <a:rPr lang="en-US" altLang="zh-CN" dirty="0"/>
              <a:t>= 0.010 0100 </a:t>
            </a:r>
            <a:br>
              <a:rPr lang="en-US" altLang="zh-CN" dirty="0"/>
            </a:br>
            <a:r>
              <a:rPr lang="en-US" altLang="zh-CN" dirty="0">
                <a:solidFill>
                  <a:schemeClr val="accent2"/>
                </a:solidFill>
              </a:rPr>
              <a:t>[A+B]</a:t>
            </a:r>
            <a:r>
              <a:rPr lang="zh-CN" altLang="en-US" baseline="-25000" dirty="0">
                <a:solidFill>
                  <a:schemeClr val="accent2"/>
                </a:solidFill>
              </a:rPr>
              <a:t>补</a:t>
            </a:r>
            <a:r>
              <a:rPr lang="en-US" altLang="zh-CN" dirty="0">
                <a:solidFill>
                  <a:schemeClr val="accent2"/>
                </a:solidFill>
              </a:rPr>
              <a:t>= 1. 1 1 0   1 0 0 0</a:t>
            </a:r>
            <a:br>
              <a:rPr lang="en-US" altLang="zh-CN" dirty="0">
                <a:solidFill>
                  <a:schemeClr val="accent2"/>
                </a:solidFill>
              </a:rPr>
            </a:br>
            <a:r>
              <a:rPr lang="en-US" altLang="zh-CN" dirty="0">
                <a:solidFill>
                  <a:schemeClr val="accent2"/>
                </a:solidFill>
              </a:rPr>
              <a:t>           +   0. 0 1 0   0 1 0 0</a:t>
            </a:r>
            <a:br>
              <a:rPr lang="en-US" altLang="zh-CN" dirty="0">
                <a:solidFill>
                  <a:schemeClr val="accent2"/>
                </a:solidFill>
              </a:rPr>
            </a:br>
            <a:r>
              <a:rPr lang="en-US" altLang="zh-CN" dirty="0">
                <a:solidFill>
                  <a:schemeClr val="accent2"/>
                </a:solidFill>
              </a:rPr>
              <a:t>                0. 0 0 0   1 1 0 0 —— </a:t>
            </a:r>
            <a:r>
              <a:rPr lang="zh-CN" altLang="en-US" dirty="0">
                <a:solidFill>
                  <a:schemeClr val="accent2"/>
                </a:solidFill>
              </a:rPr>
              <a:t>无溢出</a:t>
            </a:r>
            <a:br>
              <a:rPr lang="zh-CN" altLang="en-US" dirty="0">
                <a:solidFill>
                  <a:schemeClr val="accent2"/>
                </a:solidFill>
              </a:rPr>
            </a:br>
            <a:r>
              <a:rPr lang="zh-CN" altLang="en-US" dirty="0"/>
              <a:t>        </a:t>
            </a:r>
            <a:r>
              <a:rPr lang="en-US" altLang="zh-CN" dirty="0">
                <a:solidFill>
                  <a:srgbClr val="990033"/>
                </a:solidFill>
              </a:rPr>
              <a:t>A+B=</a:t>
            </a:r>
            <a:r>
              <a:rPr lang="zh-CN" altLang="en-US" dirty="0">
                <a:solidFill>
                  <a:srgbClr val="990033"/>
                </a:solidFill>
              </a:rPr>
              <a:t>（</a:t>
            </a:r>
            <a:r>
              <a:rPr lang="en-US" altLang="zh-CN" dirty="0">
                <a:solidFill>
                  <a:srgbClr val="990033"/>
                </a:solidFill>
              </a:rPr>
              <a:t>0.000 1100</a:t>
            </a:r>
            <a:r>
              <a:rPr lang="zh-CN" altLang="en-US" dirty="0">
                <a:solidFill>
                  <a:srgbClr val="990033"/>
                </a:solidFill>
              </a:rPr>
              <a:t>）</a:t>
            </a:r>
            <a:r>
              <a:rPr lang="en-US" altLang="zh-CN" baseline="-25000" dirty="0">
                <a:solidFill>
                  <a:srgbClr val="990033"/>
                </a:solidFill>
              </a:rPr>
              <a:t>2 </a:t>
            </a:r>
            <a:r>
              <a:rPr lang="en-US" altLang="zh-CN" dirty="0">
                <a:solidFill>
                  <a:srgbClr val="990033"/>
                </a:solidFill>
              </a:rPr>
              <a:t>= 3/32 </a:t>
            </a:r>
            <a:br>
              <a:rPr lang="en-US" altLang="zh-CN" dirty="0">
                <a:solidFill>
                  <a:srgbClr val="990033"/>
                </a:solidFill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A= -87=</a:t>
            </a:r>
            <a:r>
              <a:rPr lang="zh-CN" altLang="en-US" dirty="0"/>
              <a:t>（</a:t>
            </a:r>
            <a:r>
              <a:rPr lang="en-US" altLang="zh-CN" dirty="0"/>
              <a:t>-101 0111</a:t>
            </a:r>
            <a:r>
              <a:rPr lang="zh-CN" altLang="en-US" dirty="0"/>
              <a:t>）</a:t>
            </a:r>
            <a:r>
              <a:rPr lang="en-US" altLang="zh-CN" baseline="-25000" dirty="0"/>
              <a:t>2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B=53=</a:t>
            </a:r>
            <a:r>
              <a:rPr lang="zh-CN" altLang="en-US" dirty="0"/>
              <a:t>（</a:t>
            </a:r>
            <a:r>
              <a:rPr lang="en-US" altLang="zh-CN" dirty="0"/>
              <a:t>110 101</a:t>
            </a:r>
            <a:r>
              <a:rPr lang="zh-CN" altLang="en-US" dirty="0"/>
              <a:t>）</a:t>
            </a:r>
            <a:r>
              <a:rPr lang="en-US" altLang="zh-CN" baseline="-25000" dirty="0"/>
              <a:t>2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[A]</a:t>
            </a:r>
            <a:r>
              <a:rPr lang="zh-CN" altLang="en-US" baseline="-25000" dirty="0"/>
              <a:t>补</a:t>
            </a:r>
            <a:r>
              <a:rPr lang="en-US" altLang="zh-CN" dirty="0"/>
              <a:t>=1</a:t>
            </a:r>
            <a:r>
              <a:rPr lang="zh-CN" altLang="en-US" dirty="0"/>
              <a:t>，</a:t>
            </a:r>
            <a:r>
              <a:rPr lang="en-US" altLang="zh-CN" dirty="0"/>
              <a:t>010 1001</a:t>
            </a:r>
            <a:br>
              <a:rPr lang="en-US" altLang="zh-CN" dirty="0"/>
            </a:br>
            <a:r>
              <a:rPr lang="en-US" altLang="zh-CN" dirty="0"/>
              <a:t>          [B]</a:t>
            </a:r>
            <a:r>
              <a:rPr lang="zh-CN" altLang="en-US" baseline="-25000" dirty="0"/>
              <a:t>补</a:t>
            </a:r>
            <a:r>
              <a:rPr lang="en-US" altLang="zh-CN" dirty="0"/>
              <a:t>=0</a:t>
            </a:r>
            <a:r>
              <a:rPr lang="zh-CN" altLang="en-US" dirty="0"/>
              <a:t>，</a:t>
            </a:r>
            <a:r>
              <a:rPr lang="en-US" altLang="zh-CN" dirty="0"/>
              <a:t>011 0101</a:t>
            </a:r>
            <a:br>
              <a:rPr lang="en-US" altLang="zh-CN" dirty="0"/>
            </a:br>
            <a:r>
              <a:rPr lang="en-US" altLang="zh-CN" dirty="0"/>
              <a:t>          [-B]</a:t>
            </a:r>
            <a:r>
              <a:rPr lang="zh-CN" altLang="en-US" baseline="-25000" dirty="0"/>
              <a:t>补</a:t>
            </a:r>
            <a:r>
              <a:rPr lang="en-US" altLang="zh-CN" dirty="0"/>
              <a:t>=1</a:t>
            </a:r>
            <a:r>
              <a:rPr lang="zh-CN" altLang="en-US" dirty="0"/>
              <a:t>，</a:t>
            </a:r>
            <a:r>
              <a:rPr lang="en-US" altLang="zh-CN" dirty="0"/>
              <a:t>100 1011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354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328592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[A-B]</a:t>
            </a:r>
            <a:r>
              <a:rPr lang="zh-CN" altLang="en-US" baseline="-25000" dirty="0">
                <a:solidFill>
                  <a:schemeClr val="accent2"/>
                </a:solidFill>
              </a:rPr>
              <a:t>补</a:t>
            </a:r>
            <a:r>
              <a:rPr lang="en-US" altLang="zh-CN" dirty="0">
                <a:solidFill>
                  <a:schemeClr val="accent2"/>
                </a:solidFill>
              </a:rPr>
              <a:t>= 1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en-US" altLang="zh-CN" dirty="0">
                <a:solidFill>
                  <a:schemeClr val="accent2"/>
                </a:solidFill>
              </a:rPr>
              <a:t>0 1 0    1 0 0 1</a:t>
            </a:r>
            <a:br>
              <a:rPr lang="en-US" altLang="zh-CN" dirty="0">
                <a:solidFill>
                  <a:schemeClr val="accent2"/>
                </a:solidFill>
              </a:rPr>
            </a:br>
            <a:r>
              <a:rPr lang="en-US" altLang="zh-CN" dirty="0">
                <a:solidFill>
                  <a:schemeClr val="accent2"/>
                </a:solidFill>
              </a:rPr>
              <a:t>        +     1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en-US" altLang="zh-CN" dirty="0">
                <a:solidFill>
                  <a:schemeClr val="accent2"/>
                </a:solidFill>
              </a:rPr>
              <a:t>1 0 0    1 0 1 1</a:t>
            </a:r>
            <a:br>
              <a:rPr lang="en-US" altLang="zh-CN" dirty="0">
                <a:solidFill>
                  <a:schemeClr val="accent2"/>
                </a:solidFill>
              </a:rPr>
            </a:br>
            <a:r>
              <a:rPr lang="en-US" altLang="zh-CN" dirty="0">
                <a:solidFill>
                  <a:schemeClr val="accent2"/>
                </a:solidFill>
              </a:rPr>
              <a:t>               0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en-US" altLang="zh-CN" dirty="0">
                <a:solidFill>
                  <a:schemeClr val="accent2"/>
                </a:solidFill>
              </a:rPr>
              <a:t>1 1 1    0 1 0 0 ——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溢出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        </a:t>
            </a:r>
            <a:r>
              <a:rPr lang="en-US" altLang="zh-CN" dirty="0">
                <a:solidFill>
                  <a:srgbClr val="990033"/>
                </a:solidFill>
              </a:rPr>
              <a:t>A-B=</a:t>
            </a:r>
            <a:r>
              <a:rPr lang="zh-CN" altLang="en-US" dirty="0">
                <a:solidFill>
                  <a:srgbClr val="990033"/>
                </a:solidFill>
              </a:rPr>
              <a:t>（</a:t>
            </a:r>
            <a:r>
              <a:rPr lang="en-US" altLang="zh-CN" dirty="0">
                <a:solidFill>
                  <a:srgbClr val="990033"/>
                </a:solidFill>
              </a:rPr>
              <a:t>-1</a:t>
            </a:r>
            <a:r>
              <a:rPr lang="zh-CN" altLang="en-US" dirty="0">
                <a:solidFill>
                  <a:srgbClr val="990033"/>
                </a:solidFill>
              </a:rPr>
              <a:t>，</a:t>
            </a:r>
            <a:r>
              <a:rPr lang="en-US" altLang="zh-CN" dirty="0">
                <a:solidFill>
                  <a:srgbClr val="990033"/>
                </a:solidFill>
              </a:rPr>
              <a:t>000 1100</a:t>
            </a:r>
            <a:r>
              <a:rPr lang="zh-CN" altLang="en-US" dirty="0">
                <a:solidFill>
                  <a:srgbClr val="990033"/>
                </a:solidFill>
              </a:rPr>
              <a:t>）</a:t>
            </a:r>
            <a:r>
              <a:rPr lang="en-US" altLang="zh-CN" baseline="-25000" dirty="0">
                <a:solidFill>
                  <a:srgbClr val="990033"/>
                </a:solidFill>
              </a:rPr>
              <a:t>2 </a:t>
            </a:r>
            <a:r>
              <a:rPr lang="en-US" altLang="zh-CN" dirty="0">
                <a:solidFill>
                  <a:srgbClr val="990033"/>
                </a:solidFill>
              </a:rPr>
              <a:t>= -140 </a:t>
            </a:r>
            <a:br>
              <a:rPr lang="en-US" altLang="zh-CN" dirty="0">
                <a:solidFill>
                  <a:srgbClr val="990033"/>
                </a:solidFill>
              </a:rPr>
            </a:b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A=115=</a:t>
            </a:r>
            <a:r>
              <a:rPr lang="zh-CN" altLang="en-US" dirty="0"/>
              <a:t>（</a:t>
            </a:r>
            <a:r>
              <a:rPr lang="en-US" altLang="zh-CN" dirty="0"/>
              <a:t>111 0011</a:t>
            </a:r>
            <a:r>
              <a:rPr lang="zh-CN" altLang="en-US" dirty="0"/>
              <a:t>）</a:t>
            </a:r>
            <a:r>
              <a:rPr lang="en-US" altLang="zh-CN" baseline="-25000" dirty="0"/>
              <a:t>2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B= -24=</a:t>
            </a:r>
            <a:r>
              <a:rPr lang="zh-CN" altLang="en-US" dirty="0"/>
              <a:t>（</a:t>
            </a:r>
            <a:r>
              <a:rPr lang="en-US" altLang="zh-CN" dirty="0"/>
              <a:t>-11 000</a:t>
            </a:r>
            <a:r>
              <a:rPr lang="zh-CN" altLang="en-US" dirty="0"/>
              <a:t>）</a:t>
            </a:r>
            <a:r>
              <a:rPr lang="en-US" altLang="zh-CN" baseline="-25000" dirty="0"/>
              <a:t>2</a:t>
            </a:r>
            <a:br>
              <a:rPr lang="en-US" altLang="zh-CN" baseline="-25000" dirty="0"/>
            </a:br>
            <a:r>
              <a:rPr lang="en-US" altLang="zh-CN" dirty="0"/>
              <a:t>          [A]</a:t>
            </a:r>
            <a:r>
              <a:rPr lang="zh-CN" altLang="en-US" baseline="-25000" dirty="0"/>
              <a:t>补</a:t>
            </a:r>
            <a:r>
              <a:rPr lang="en-US" altLang="zh-CN" dirty="0"/>
              <a:t>=0</a:t>
            </a:r>
            <a:r>
              <a:rPr lang="zh-CN" altLang="en-US" dirty="0"/>
              <a:t>，</a:t>
            </a:r>
            <a:r>
              <a:rPr lang="en-US" altLang="zh-CN" dirty="0"/>
              <a:t>111  0011</a:t>
            </a:r>
            <a:br>
              <a:rPr lang="en-US" altLang="zh-CN" dirty="0"/>
            </a:br>
            <a:r>
              <a:rPr lang="en-US" altLang="zh-CN" dirty="0"/>
              <a:t>          [B]</a:t>
            </a:r>
            <a:r>
              <a:rPr lang="zh-CN" altLang="en-US" baseline="-25000" dirty="0"/>
              <a:t>补</a:t>
            </a:r>
            <a:r>
              <a:rPr lang="en-US" altLang="zh-CN" dirty="0"/>
              <a:t>=1</a:t>
            </a:r>
            <a:r>
              <a:rPr lang="zh-CN" altLang="en-US" dirty="0"/>
              <a:t>，</a:t>
            </a:r>
            <a:r>
              <a:rPr lang="en-US" altLang="zh-CN" dirty="0"/>
              <a:t>110  1000</a:t>
            </a:r>
            <a:br>
              <a:rPr lang="en-US" altLang="zh-CN" dirty="0"/>
            </a:br>
            <a:r>
              <a:rPr lang="en-US" altLang="zh-CN" dirty="0">
                <a:solidFill>
                  <a:schemeClr val="accent2"/>
                </a:solidFill>
              </a:rPr>
              <a:t>[A+B]</a:t>
            </a:r>
            <a:r>
              <a:rPr lang="zh-CN" altLang="en-US" baseline="-25000" dirty="0">
                <a:solidFill>
                  <a:schemeClr val="accent2"/>
                </a:solidFill>
              </a:rPr>
              <a:t>补</a:t>
            </a:r>
            <a:r>
              <a:rPr lang="en-US" altLang="zh-CN" dirty="0">
                <a:solidFill>
                  <a:schemeClr val="accent2"/>
                </a:solidFill>
              </a:rPr>
              <a:t>= 0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en-US" altLang="zh-CN" dirty="0">
                <a:solidFill>
                  <a:schemeClr val="accent2"/>
                </a:solidFill>
              </a:rPr>
              <a:t>1 1 1   0 0 1 1</a:t>
            </a:r>
            <a:br>
              <a:rPr lang="en-US" altLang="zh-CN" dirty="0">
                <a:solidFill>
                  <a:schemeClr val="accent2"/>
                </a:solidFill>
              </a:rPr>
            </a:br>
            <a:r>
              <a:rPr lang="en-US" altLang="zh-CN" dirty="0">
                <a:solidFill>
                  <a:schemeClr val="accent2"/>
                </a:solidFill>
              </a:rPr>
              <a:t>           +   1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en-US" altLang="zh-CN" dirty="0">
                <a:solidFill>
                  <a:schemeClr val="accent2"/>
                </a:solidFill>
              </a:rPr>
              <a:t>1 1 0   1 0 0 0</a:t>
            </a:r>
            <a:br>
              <a:rPr lang="en-US" altLang="zh-CN" dirty="0">
                <a:solidFill>
                  <a:schemeClr val="accent2"/>
                </a:solidFill>
              </a:rPr>
            </a:br>
            <a:r>
              <a:rPr lang="en-US" altLang="zh-CN" dirty="0">
                <a:solidFill>
                  <a:schemeClr val="accent2"/>
                </a:solidFill>
              </a:rPr>
              <a:t>                0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en-US" altLang="zh-CN" dirty="0">
                <a:solidFill>
                  <a:schemeClr val="accent2"/>
                </a:solidFill>
              </a:rPr>
              <a:t>1 0 1   1 0 1 1——</a:t>
            </a:r>
            <a:r>
              <a:rPr lang="zh-CN" altLang="en-US" dirty="0">
                <a:solidFill>
                  <a:schemeClr val="accent2"/>
                </a:solidFill>
              </a:rPr>
              <a:t>无溢出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        </a:t>
            </a:r>
            <a:r>
              <a:rPr lang="en-US" altLang="zh-CN" dirty="0">
                <a:solidFill>
                  <a:srgbClr val="990033"/>
                </a:solidFill>
              </a:rPr>
              <a:t>A+B=</a:t>
            </a:r>
            <a:r>
              <a:rPr lang="zh-CN" altLang="en-US" dirty="0">
                <a:solidFill>
                  <a:srgbClr val="990033"/>
                </a:solidFill>
              </a:rPr>
              <a:t>（</a:t>
            </a:r>
            <a:r>
              <a:rPr lang="en-US" altLang="zh-CN" dirty="0">
                <a:solidFill>
                  <a:srgbClr val="990033"/>
                </a:solidFill>
              </a:rPr>
              <a:t>101  1011</a:t>
            </a:r>
            <a:r>
              <a:rPr lang="zh-CN" altLang="en-US" dirty="0">
                <a:solidFill>
                  <a:srgbClr val="990033"/>
                </a:solidFill>
              </a:rPr>
              <a:t>）</a:t>
            </a:r>
            <a:r>
              <a:rPr lang="en-US" altLang="zh-CN" baseline="-25000" dirty="0">
                <a:solidFill>
                  <a:srgbClr val="990033"/>
                </a:solidFill>
              </a:rPr>
              <a:t>2 </a:t>
            </a:r>
            <a:r>
              <a:rPr lang="en-US" altLang="zh-CN" dirty="0">
                <a:solidFill>
                  <a:srgbClr val="990033"/>
                </a:solidFill>
              </a:rPr>
              <a:t>= 91</a:t>
            </a:r>
            <a:br>
              <a:rPr lang="en-US" altLang="zh-CN" dirty="0">
                <a:solidFill>
                  <a:srgbClr val="990033"/>
                </a:solidFill>
              </a:rPr>
            </a:b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、单符号位运算要用单符号位的判断方法判溢出；</a:t>
            </a:r>
            <a:br>
              <a:rPr lang="zh-CN" altLang="en-US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、结果的真值形式上要和原始数据一致。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803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7.2 P318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5536" y="1412776"/>
            <a:ext cx="8627734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7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7.3 P319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763" y="1412776"/>
            <a:ext cx="8762474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5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8.1  P370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328592"/>
          </a:xfrm>
        </p:spPr>
        <p:txBody>
          <a:bodyPr/>
          <a:lstStyle/>
          <a:p>
            <a:r>
              <a:rPr lang="en-US" altLang="zh-CN" b="1" dirty="0" smtClean="0"/>
              <a:t>CPU</a:t>
            </a:r>
            <a:r>
              <a:rPr lang="zh-CN" altLang="en-US" b="1" dirty="0" smtClean="0"/>
              <a:t>有哪些功能？画出其结构框图并简要说明每个部件的作用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1628800"/>
            <a:ext cx="7472215" cy="9523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7664" y="2467230"/>
            <a:ext cx="6048672" cy="428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71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8.2 P370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/>
                </a:solidFill>
              </a:rPr>
              <a:t>什么是</a:t>
            </a:r>
            <a:r>
              <a:rPr lang="zh-CN" altLang="en-US" b="1" dirty="0" smtClean="0">
                <a:solidFill>
                  <a:srgbClr val="A50021"/>
                </a:solidFill>
              </a:rPr>
              <a:t>指令周期</a:t>
            </a:r>
            <a:r>
              <a:rPr lang="zh-CN" altLang="en-US" b="1" dirty="0" smtClean="0">
                <a:solidFill>
                  <a:schemeClr val="tx1"/>
                </a:solidFill>
              </a:rPr>
              <a:t>？指令周期是否有一个</a:t>
            </a:r>
            <a:r>
              <a:rPr lang="zh-CN" altLang="en-US" b="1" dirty="0" smtClean="0">
                <a:solidFill>
                  <a:srgbClr val="A50021"/>
                </a:solidFill>
              </a:rPr>
              <a:t>固定值</a:t>
            </a:r>
            <a:r>
              <a:rPr lang="zh-CN" altLang="en-US" b="1" dirty="0" smtClean="0">
                <a:solidFill>
                  <a:schemeClr val="tx1"/>
                </a:solidFill>
              </a:rPr>
              <a:t>？为什么？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dirty="0" smtClean="0">
                <a:solidFill>
                  <a:schemeClr val="tx1"/>
                </a:solidFill>
              </a:rPr>
              <a:t>        解：指令周期是指一条指令从</a:t>
            </a:r>
            <a:r>
              <a:rPr lang="zh-CN" altLang="en-US" dirty="0" smtClean="0">
                <a:solidFill>
                  <a:schemeClr val="accent2"/>
                </a:solidFill>
              </a:rPr>
              <a:t>开始取指令直到指令执行完</a:t>
            </a:r>
            <a:r>
              <a:rPr lang="zh-CN" altLang="en-US" dirty="0" smtClean="0">
                <a:solidFill>
                  <a:schemeClr val="tx1"/>
                </a:solidFill>
              </a:rPr>
              <a:t>这段时间。</a:t>
            </a:r>
            <a:br>
              <a:rPr lang="zh-CN" altLang="en-US" dirty="0" smtClean="0">
                <a:solidFill>
                  <a:schemeClr val="tx1"/>
                </a:solidFill>
              </a:rPr>
            </a:br>
            <a:r>
              <a:rPr lang="zh-CN" altLang="en-US" dirty="0" smtClean="0">
                <a:solidFill>
                  <a:schemeClr val="tx1"/>
                </a:solidFill>
              </a:rPr>
              <a:t>        由于计算机中各种指令执行所需的时间差异很大，因此</a:t>
            </a:r>
            <a:r>
              <a:rPr lang="zh-CN" altLang="en-US" dirty="0" smtClean="0">
                <a:solidFill>
                  <a:srgbClr val="FF0000"/>
                </a:solidFill>
              </a:rPr>
              <a:t>为了提高</a:t>
            </a:r>
            <a:r>
              <a:rPr lang="en-US" altLang="zh-CN" dirty="0" smtClean="0">
                <a:solidFill>
                  <a:srgbClr val="FF0000"/>
                </a:solidFill>
              </a:rPr>
              <a:t>CPU</a:t>
            </a:r>
            <a:r>
              <a:rPr lang="zh-CN" altLang="en-US" dirty="0" smtClean="0">
                <a:solidFill>
                  <a:srgbClr val="FF0000"/>
                </a:solidFill>
              </a:rPr>
              <a:t>运行效率</a:t>
            </a:r>
            <a:r>
              <a:rPr lang="zh-CN" altLang="en-US" dirty="0" smtClean="0">
                <a:solidFill>
                  <a:schemeClr val="tx1"/>
                </a:solidFill>
              </a:rPr>
              <a:t>，即使在</a:t>
            </a:r>
            <a:r>
              <a:rPr lang="zh-CN" altLang="en-US" dirty="0" smtClean="0">
                <a:solidFill>
                  <a:schemeClr val="accent2"/>
                </a:solidFill>
              </a:rPr>
              <a:t>同步控制</a:t>
            </a:r>
            <a:r>
              <a:rPr lang="zh-CN" altLang="en-US" dirty="0" smtClean="0">
                <a:solidFill>
                  <a:schemeClr val="tx1"/>
                </a:solidFill>
              </a:rPr>
              <a:t>的机器中，不同指令的指令周期长度都是</a:t>
            </a:r>
            <a:r>
              <a:rPr lang="zh-CN" altLang="en-US" dirty="0" smtClean="0">
                <a:solidFill>
                  <a:schemeClr val="accent2"/>
                </a:solidFill>
              </a:rPr>
              <a:t>不一致</a:t>
            </a:r>
            <a:r>
              <a:rPr lang="zh-CN" altLang="en-US" dirty="0" smtClean="0">
                <a:solidFill>
                  <a:schemeClr val="tx1"/>
                </a:solidFill>
              </a:rPr>
              <a:t>的，也就是说指令周期对于不同的指令来说</a:t>
            </a:r>
            <a:r>
              <a:rPr lang="zh-CN" altLang="en-US" dirty="0" smtClean="0">
                <a:solidFill>
                  <a:schemeClr val="accent2"/>
                </a:solidFill>
              </a:rPr>
              <a:t>不是一个固定值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br>
              <a:rPr lang="zh-CN" altLang="en-US" dirty="0" smtClean="0">
                <a:solidFill>
                  <a:schemeClr val="tx1"/>
                </a:solidFill>
              </a:rPr>
            </a:br>
            <a:r>
              <a:rPr lang="zh-CN" altLang="en-US" dirty="0" smtClean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rgbClr val="A50021"/>
                </a:solidFill>
              </a:rPr>
              <a:t>讨论：</a:t>
            </a:r>
            <a:r>
              <a:rPr lang="zh-CN" altLang="en-US" dirty="0" smtClean="0">
                <a:solidFill>
                  <a:schemeClr val="tx1"/>
                </a:solidFill>
              </a:rPr>
              <a:t>指令周期长度不一致的</a:t>
            </a:r>
            <a:r>
              <a:rPr lang="zh-CN" altLang="en-US" dirty="0" smtClean="0">
                <a:solidFill>
                  <a:srgbClr val="A50021"/>
                </a:solidFill>
              </a:rPr>
              <a:t>根本原因</a:t>
            </a:r>
            <a:r>
              <a:rPr lang="zh-CN" altLang="en-US" dirty="0" smtClean="0">
                <a:solidFill>
                  <a:schemeClr val="tx1"/>
                </a:solidFill>
              </a:rPr>
              <a:t>在于设计者，为了提高</a:t>
            </a:r>
            <a:r>
              <a:rPr lang="en-US" altLang="zh-CN" dirty="0" smtClean="0">
                <a:solidFill>
                  <a:schemeClr val="tx1"/>
                </a:solidFill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</a:rPr>
              <a:t>运行效率而这样安排的，与</a:t>
            </a:r>
            <a:r>
              <a:rPr lang="zh-CN" altLang="en-US" dirty="0" smtClean="0">
                <a:solidFill>
                  <a:srgbClr val="0000FF"/>
                </a:solidFill>
              </a:rPr>
              <a:t>指令功能不同</a:t>
            </a:r>
            <a:r>
              <a:rPr lang="zh-CN" altLang="en-US" dirty="0" smtClean="0">
                <a:solidFill>
                  <a:schemeClr val="tx1"/>
                </a:solidFill>
              </a:rPr>
              <a:t>及</a:t>
            </a:r>
            <a:r>
              <a:rPr lang="zh-CN" altLang="en-US" dirty="0" smtClean="0">
                <a:solidFill>
                  <a:srgbClr val="0000FF"/>
                </a:solidFill>
              </a:rPr>
              <a:t>指令实际执行时间不同</a:t>
            </a:r>
            <a:r>
              <a:rPr lang="zh-CN" altLang="en-US" dirty="0" smtClean="0">
                <a:solidFill>
                  <a:srgbClr val="A50021"/>
                </a:solidFill>
              </a:rPr>
              <a:t>没有什么必然关系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9763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8.3 P370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画出指令周期的流程图，并分别说明图中每个子周期的作用。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89" r="8326"/>
          <a:stretch/>
        </p:blipFill>
        <p:spPr>
          <a:xfrm>
            <a:off x="321568" y="2041510"/>
            <a:ext cx="3528392" cy="4068452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3851920" y="1869874"/>
            <a:ext cx="4970512" cy="424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779912" y="1869874"/>
            <a:ext cx="5042520" cy="4655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CPU</a:t>
            </a:r>
            <a:r>
              <a:rPr lang="zh-CN" altLang="en-US" sz="2000" dirty="0" smtClean="0"/>
              <a:t>每取出并执行一条指令所需的全部时间称为指令周期，也即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完成一条指令的时间。分为四个子周期。</a:t>
            </a:r>
            <a:endParaRPr lang="en-US" altLang="zh-CN" sz="2000" dirty="0" smtClean="0"/>
          </a:p>
          <a:p>
            <a:r>
              <a:rPr lang="zh-CN" altLang="en-US" sz="2000" dirty="0" smtClean="0"/>
              <a:t>取指周期：完成取指令和分析指令的操作。</a:t>
            </a:r>
            <a:endParaRPr lang="en-US" altLang="zh-CN" sz="2000" dirty="0" smtClean="0"/>
          </a:p>
          <a:p>
            <a:r>
              <a:rPr lang="zh-CN" altLang="en-US" sz="2000" dirty="0"/>
              <a:t>间</a:t>
            </a:r>
            <a:r>
              <a:rPr lang="zh-CN" altLang="en-US" sz="2000" dirty="0" smtClean="0"/>
              <a:t>指周期：完成取有效地址的操作。</a:t>
            </a:r>
            <a:endParaRPr lang="en-US" altLang="zh-CN" sz="2000" dirty="0" smtClean="0"/>
          </a:p>
          <a:p>
            <a:r>
              <a:rPr lang="zh-CN" altLang="en-US" sz="2000" dirty="0" smtClean="0"/>
              <a:t>执行周期：</a:t>
            </a:r>
            <a:r>
              <a:rPr lang="zh-CN" altLang="en-US" sz="2000" dirty="0"/>
              <a:t>取</a:t>
            </a:r>
            <a:r>
              <a:rPr lang="zh-CN" altLang="en-US" sz="2000" dirty="0" smtClean="0"/>
              <a:t>操作数（当指令为访存指令时）完成执行指令的操作。</a:t>
            </a:r>
            <a:endParaRPr lang="en-US" altLang="zh-CN" sz="2000" dirty="0" smtClean="0"/>
          </a:p>
          <a:p>
            <a:r>
              <a:rPr lang="zh-CN" altLang="en-US" sz="2000" dirty="0"/>
              <a:t>中断</a:t>
            </a:r>
            <a:r>
              <a:rPr lang="zh-CN" altLang="en-US" sz="2000" dirty="0" smtClean="0"/>
              <a:t>周期：保存程序断点。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这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个周期又称为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的工作周期。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234622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 smtClean="0"/>
              <a:t>8.18  P371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什么是中断隐指令， 有哪些</a:t>
            </a:r>
            <a:r>
              <a:rPr lang="zh-CN" altLang="en-US" b="1" dirty="0" smtClean="0"/>
              <a:t>功能？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解：</a:t>
            </a:r>
            <a:r>
              <a:rPr lang="zh-CN" altLang="en-US" dirty="0"/>
              <a:t>在一周期中依靠硬件实现程序切换，并不需要执行程序指令，即不需要程序员编程序实现，所以称为中断隐指令操作。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/>
              <a:t>）关中断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/>
              <a:t>）保存断点到堆栈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/>
              <a:t>）</a:t>
            </a:r>
            <a:r>
              <a:rPr lang="zh-CN" altLang="en-US" dirty="0" smtClean="0"/>
              <a:t>取得</a:t>
            </a:r>
            <a:r>
              <a:rPr lang="zh-CN" altLang="en-US" dirty="0"/>
              <a:t>中断服务程序</a:t>
            </a:r>
            <a:r>
              <a:rPr lang="zh-CN" altLang="en-US" dirty="0" smtClean="0"/>
              <a:t>入口</a:t>
            </a:r>
            <a:r>
              <a:rPr lang="zh-CN" altLang="en-US" dirty="0"/>
              <a:t>地址并且</a:t>
            </a:r>
            <a:r>
              <a:rPr lang="zh-CN" altLang="en-US" dirty="0" smtClean="0"/>
              <a:t>转入中断服务程序。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41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zh-CN" altLang="en-US" sz="3200" dirty="0" smtClean="0"/>
              <a:t>习题</a:t>
            </a:r>
            <a:r>
              <a:rPr lang="en-US" altLang="zh-CN" sz="3200" dirty="0" smtClean="0"/>
              <a:t>3.4    P66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04656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</a:rPr>
              <a:t>为什么要设置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总线判优控制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？常见的集中式总线控制有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几种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？各有何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特点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？哪种方式响应时间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最快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？哪种方式对电路故障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最敏感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？</a:t>
            </a:r>
            <a:r>
              <a:rPr lang="zh-CN" altLang="en-US" sz="2400" dirty="0" smtClean="0">
                <a:solidFill>
                  <a:schemeClr val="tx1"/>
                </a:solidFill>
              </a:rPr>
              <a:t/>
            </a:r>
            <a:br>
              <a:rPr lang="zh-CN" altLang="en-US" sz="2400" dirty="0" smtClean="0">
                <a:solidFill>
                  <a:schemeClr val="tx1"/>
                </a:solidFill>
              </a:rPr>
            </a:br>
            <a:r>
              <a:rPr lang="zh-CN" altLang="en-US" sz="2400" dirty="0" smtClean="0">
                <a:solidFill>
                  <a:schemeClr val="tx1"/>
                </a:solidFill>
              </a:rPr>
              <a:t>        解：总线判优控制</a:t>
            </a:r>
            <a:r>
              <a:rPr lang="zh-CN" altLang="en-US" sz="2400" dirty="0" smtClean="0">
                <a:solidFill>
                  <a:srgbClr val="CC0000"/>
                </a:solidFill>
              </a:rPr>
              <a:t>解决多个部件同时申请总线时的使用权分配问题</a:t>
            </a:r>
            <a:r>
              <a:rPr lang="zh-CN" altLang="en-US" sz="2400" dirty="0" smtClean="0">
                <a:solidFill>
                  <a:schemeClr val="tx1"/>
                </a:solidFill>
              </a:rPr>
              <a:t>；</a:t>
            </a:r>
            <a:br>
              <a:rPr lang="zh-CN" altLang="en-US" sz="2400" dirty="0" smtClean="0">
                <a:solidFill>
                  <a:schemeClr val="tx1"/>
                </a:solidFill>
              </a:rPr>
            </a:br>
            <a:r>
              <a:rPr lang="zh-CN" altLang="en-US" sz="2400" dirty="0" smtClean="0">
                <a:solidFill>
                  <a:schemeClr val="tx1"/>
                </a:solidFill>
              </a:rPr>
              <a:t>        常见的集中式总线控制有</a:t>
            </a:r>
            <a:r>
              <a:rPr lang="zh-CN" altLang="en-US" sz="2400" dirty="0" smtClean="0">
                <a:solidFill>
                  <a:srgbClr val="000099"/>
                </a:solidFill>
              </a:rPr>
              <a:t>三种</a:t>
            </a:r>
            <a:r>
              <a:rPr lang="zh-CN" altLang="en-US" sz="2400" dirty="0" smtClean="0">
                <a:solidFill>
                  <a:schemeClr val="tx1"/>
                </a:solidFill>
              </a:rPr>
              <a:t>：</a:t>
            </a:r>
            <a:br>
              <a:rPr lang="zh-CN" altLang="en-US" sz="2400" dirty="0" smtClean="0">
                <a:solidFill>
                  <a:schemeClr val="tx1"/>
                </a:solidFill>
              </a:rPr>
            </a:b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</a:rPr>
              <a:t>链式查询、计数器查询、独立请求；</a:t>
            </a:r>
            <a:b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zh-CN" altLang="en-US" sz="2400" dirty="0" smtClean="0">
                <a:solidFill>
                  <a:schemeClr val="tx1"/>
                </a:solidFill>
              </a:rPr>
              <a:t>        </a:t>
            </a:r>
            <a:r>
              <a:rPr lang="zh-CN" altLang="en-US" sz="2400" dirty="0" smtClean="0">
                <a:solidFill>
                  <a:srgbClr val="000099"/>
                </a:solidFill>
              </a:rPr>
              <a:t>特点：</a:t>
            </a:r>
            <a:endParaRPr lang="en-US" altLang="zh-CN" sz="2400" dirty="0" smtClean="0">
              <a:solidFill>
                <a:srgbClr val="000099"/>
              </a:solidFill>
            </a:endParaRPr>
          </a:p>
          <a:p>
            <a:pPr marL="900000"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chemeClr val="tx1"/>
                </a:solidFill>
              </a:rPr>
              <a:t>链式查询方式连线简单，易于扩充，</a:t>
            </a:r>
            <a:r>
              <a:rPr lang="zh-CN" altLang="en-US" sz="2400" dirty="0" smtClean="0">
                <a:solidFill>
                  <a:srgbClr val="CC0000"/>
                </a:solidFill>
              </a:rPr>
              <a:t>对电路故障最敏感</a:t>
            </a:r>
            <a:r>
              <a:rPr lang="zh-CN" altLang="en-US" sz="2400" dirty="0" smtClean="0">
                <a:solidFill>
                  <a:schemeClr val="tx1"/>
                </a:solidFill>
              </a:rPr>
              <a:t>；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900000"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chemeClr val="tx1"/>
                </a:solidFill>
              </a:rPr>
              <a:t>计数器查询方式</a:t>
            </a:r>
            <a:r>
              <a:rPr lang="zh-CN" altLang="en-US" sz="2400" dirty="0" smtClean="0">
                <a:solidFill>
                  <a:srgbClr val="CC0000"/>
                </a:solidFill>
              </a:rPr>
              <a:t>优先级设置较灵活</a:t>
            </a:r>
            <a:r>
              <a:rPr lang="zh-CN" altLang="en-US" sz="2400" dirty="0" smtClean="0">
                <a:solidFill>
                  <a:schemeClr val="tx1"/>
                </a:solidFill>
              </a:rPr>
              <a:t>，对故障不敏感，连线及控制过程较复杂；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900000"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chemeClr val="tx1"/>
                </a:solidFill>
              </a:rPr>
              <a:t>独立请求方式</a:t>
            </a:r>
            <a:r>
              <a:rPr lang="zh-CN" altLang="en-US" sz="2400" dirty="0" smtClean="0">
                <a:solidFill>
                  <a:srgbClr val="CC0000"/>
                </a:solidFill>
              </a:rPr>
              <a:t>判优速度最快</a:t>
            </a:r>
            <a:r>
              <a:rPr lang="zh-CN" altLang="en-US" sz="2400" dirty="0" smtClean="0">
                <a:solidFill>
                  <a:schemeClr val="tx1"/>
                </a:solidFill>
              </a:rPr>
              <a:t>，但硬件器件用量大，连线多，成本较高。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014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3.14  P67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/>
                </a:solidFill>
              </a:rPr>
              <a:t>设总线的时钟频率为</a:t>
            </a:r>
            <a:r>
              <a:rPr lang="en-US" altLang="zh-CN" b="1" dirty="0" smtClean="0">
                <a:solidFill>
                  <a:srgbClr val="0033CC"/>
                </a:solidFill>
              </a:rPr>
              <a:t>8MHz</a:t>
            </a:r>
            <a:r>
              <a:rPr lang="zh-CN" altLang="en-US" b="1" dirty="0" smtClean="0">
                <a:solidFill>
                  <a:schemeClr val="tx1"/>
                </a:solidFill>
              </a:rPr>
              <a:t>，</a:t>
            </a:r>
            <a:r>
              <a:rPr lang="zh-CN" altLang="en-US" b="1" dirty="0" smtClean="0">
                <a:solidFill>
                  <a:srgbClr val="0033CC"/>
                </a:solidFill>
              </a:rPr>
              <a:t>一个</a:t>
            </a:r>
            <a:r>
              <a:rPr lang="zh-CN" altLang="en-US" b="1" dirty="0" smtClean="0">
                <a:solidFill>
                  <a:schemeClr val="tx1"/>
                </a:solidFill>
              </a:rPr>
              <a:t>总线周期等于</a:t>
            </a:r>
            <a:r>
              <a:rPr lang="zh-CN" altLang="en-US" b="1" dirty="0" smtClean="0">
                <a:solidFill>
                  <a:srgbClr val="0033CC"/>
                </a:solidFill>
              </a:rPr>
              <a:t>一个</a:t>
            </a:r>
            <a:r>
              <a:rPr lang="zh-CN" altLang="en-US" b="1" dirty="0" smtClean="0">
                <a:solidFill>
                  <a:schemeClr val="tx1"/>
                </a:solidFill>
              </a:rPr>
              <a:t>时钟周期。如果一个总线周期中并行传送</a:t>
            </a:r>
            <a:r>
              <a:rPr lang="en-US" altLang="zh-CN" b="1" dirty="0" smtClean="0">
                <a:solidFill>
                  <a:srgbClr val="0033CC"/>
                </a:solidFill>
              </a:rPr>
              <a:t>16</a:t>
            </a:r>
            <a:r>
              <a:rPr lang="zh-CN" altLang="en-US" b="1" dirty="0" smtClean="0">
                <a:solidFill>
                  <a:srgbClr val="0033CC"/>
                </a:solidFill>
              </a:rPr>
              <a:t>位</a:t>
            </a:r>
            <a:r>
              <a:rPr lang="zh-CN" altLang="en-US" b="1" dirty="0" smtClean="0">
                <a:solidFill>
                  <a:schemeClr val="tx1"/>
                </a:solidFill>
              </a:rPr>
              <a:t>数据，试问</a:t>
            </a:r>
            <a:r>
              <a:rPr lang="zh-CN" altLang="en-US" b="1" dirty="0" smtClean="0">
                <a:solidFill>
                  <a:srgbClr val="0033CC"/>
                </a:solidFill>
              </a:rPr>
              <a:t>总线的带宽</a:t>
            </a:r>
            <a:r>
              <a:rPr lang="zh-CN" altLang="en-US" b="1" dirty="0" smtClean="0">
                <a:solidFill>
                  <a:schemeClr val="tx1"/>
                </a:solidFill>
              </a:rPr>
              <a:t>是多少？</a:t>
            </a:r>
            <a:r>
              <a:rPr lang="zh-CN" altLang="en-US" dirty="0" smtClean="0">
                <a:solidFill>
                  <a:schemeClr val="tx1"/>
                </a:solidFill>
              </a:rPr>
              <a:t/>
            </a:r>
            <a:br>
              <a:rPr lang="zh-CN" altLang="en-US" dirty="0" smtClean="0">
                <a:solidFill>
                  <a:schemeClr val="tx1"/>
                </a:solidFill>
              </a:rPr>
            </a:br>
            <a:r>
              <a:rPr lang="zh-CN" altLang="en-US" dirty="0" smtClean="0">
                <a:solidFill>
                  <a:schemeClr val="tx1"/>
                </a:solidFill>
              </a:rPr>
              <a:t/>
            </a:r>
            <a:br>
              <a:rPr lang="zh-CN" altLang="en-US" dirty="0" smtClean="0">
                <a:solidFill>
                  <a:schemeClr val="tx1"/>
                </a:solidFill>
              </a:rPr>
            </a:br>
            <a:r>
              <a:rPr lang="zh-CN" altLang="en-US" dirty="0" smtClean="0">
                <a:solidFill>
                  <a:schemeClr val="tx1"/>
                </a:solidFill>
              </a:rPr>
              <a:t>        解：</a:t>
            </a:r>
            <a:br>
              <a:rPr lang="zh-CN" altLang="en-US" dirty="0" smtClean="0">
                <a:solidFill>
                  <a:schemeClr val="tx1"/>
                </a:solidFill>
              </a:rPr>
            </a:br>
            <a:r>
              <a:rPr lang="zh-CN" altLang="en-US" dirty="0" smtClean="0">
                <a:solidFill>
                  <a:schemeClr val="tx1"/>
                </a:solidFill>
              </a:rPr>
              <a:t>        总线宽度 </a:t>
            </a:r>
            <a:r>
              <a:rPr lang="en-US" altLang="zh-CN" dirty="0" smtClean="0">
                <a:solidFill>
                  <a:schemeClr val="tx1"/>
                </a:solidFill>
              </a:rPr>
              <a:t>= 16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r>
              <a:rPr lang="en-US" altLang="zh-CN" dirty="0" smtClean="0">
                <a:solidFill>
                  <a:schemeClr val="tx1"/>
                </a:solidFill>
              </a:rPr>
              <a:t>/8 =2B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rgbClr val="0033CC"/>
                </a:solidFill>
              </a:rPr>
              <a:t>总线带宽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= 8MHz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×</a:t>
            </a:r>
            <a:r>
              <a:rPr lang="en-US" altLang="zh-CN" dirty="0" smtClean="0">
                <a:solidFill>
                  <a:schemeClr val="tx1"/>
                </a:solidFill>
              </a:rPr>
              <a:t>2B =</a:t>
            </a:r>
            <a:r>
              <a:rPr lang="en-US" altLang="zh-CN" dirty="0" smtClean="0">
                <a:solidFill>
                  <a:srgbClr val="0033CC"/>
                </a:solidFill>
              </a:rPr>
              <a:t>16MB/s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622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4.3 P97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508" y="1280761"/>
            <a:ext cx="8820980" cy="4200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5536" y="1700808"/>
            <a:ext cx="8640960" cy="419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9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7a11\appdata\roaming\360se6\User Data\temp\3a8cbfaeb0717fd5360cdc87_pn=25&amp;o=jpg_6&amp;md5sum=2a8cafeeccc4d6f83981f67dd1858484&amp;s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6691" y="980728"/>
            <a:ext cx="8136904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464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7a11\appdata\roaming\360se6\User Data\temp\3a8cbfaeb0717fd5360cdc87_pn=26&amp;o=jpg_6&amp;md5sum=2a8cafeeccc4d6f83981f67dd1858484&amp;s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7332" y="620688"/>
            <a:ext cx="7877116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74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7a11\appdata\roaming\360se6\User Data\temp\3a8cbfaeb0717fd5360cdc87_pn=27&amp;o=jpg_6&amp;md5sum=2a8cafeeccc4d6f83981f67dd1858484&amp;s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7992888" cy="547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718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1103</Words>
  <Application>Microsoft Office PowerPoint</Application>
  <PresentationFormat>全屏显示(4:3)</PresentationFormat>
  <Paragraphs>90</Paragraphs>
  <Slides>39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等线</vt:lpstr>
      <vt:lpstr>楷体_GB2312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主题​​</vt:lpstr>
      <vt:lpstr>例3.2 P62</vt:lpstr>
      <vt:lpstr>例3.4 P64</vt:lpstr>
      <vt:lpstr>习题3.2    P66</vt:lpstr>
      <vt:lpstr>习题3.4    P66</vt:lpstr>
      <vt:lpstr>习题3.14  P67</vt:lpstr>
      <vt:lpstr>例4.3 P97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例题4.9 P120</vt:lpstr>
      <vt:lpstr>PowerPoint 演示文稿</vt:lpstr>
      <vt:lpstr>PowerPoint 演示文稿</vt:lpstr>
      <vt:lpstr>习题4.4  P150</vt:lpstr>
      <vt:lpstr>习题4.7  P150</vt:lpstr>
      <vt:lpstr>习题5.21 P212</vt:lpstr>
      <vt:lpstr>习题5.22  P212</vt:lpstr>
      <vt:lpstr>习题5.27 P213</vt:lpstr>
      <vt:lpstr>习题5.31 P213</vt:lpstr>
      <vt:lpstr>例题6.15 P241</vt:lpstr>
      <vt:lpstr>例题6.16 P241</vt:lpstr>
      <vt:lpstr>习题6.9 P290</vt:lpstr>
      <vt:lpstr>习题6.17 P291</vt:lpstr>
      <vt:lpstr>PowerPoint 演示文稿</vt:lpstr>
      <vt:lpstr>PowerPoint 演示文稿</vt:lpstr>
      <vt:lpstr>PowerPoint 演示文稿</vt:lpstr>
      <vt:lpstr>习题6.19 P291 </vt:lpstr>
      <vt:lpstr>PowerPoint 演示文稿</vt:lpstr>
      <vt:lpstr>PowerPoint 演示文稿</vt:lpstr>
      <vt:lpstr>PowerPoint 演示文稿</vt:lpstr>
      <vt:lpstr>例题7.2 P318</vt:lpstr>
      <vt:lpstr>例题7.3 P319</vt:lpstr>
      <vt:lpstr>习题8.1  P370</vt:lpstr>
      <vt:lpstr>习题8.2 P370</vt:lpstr>
      <vt:lpstr>习题8.3 P370</vt:lpstr>
      <vt:lpstr>习题8.18  P371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习题3.2    P66</dc:title>
  <dc:creator>Administrator</dc:creator>
  <cp:lastModifiedBy>jing</cp:lastModifiedBy>
  <cp:revision>36</cp:revision>
  <dcterms:created xsi:type="dcterms:W3CDTF">2019-12-09T03:20:36Z</dcterms:created>
  <dcterms:modified xsi:type="dcterms:W3CDTF">2019-12-09T11:54:23Z</dcterms:modified>
</cp:coreProperties>
</file>