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00b3183b4f14ff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Helvetica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Helvetica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Helvetica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Helvetica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Helvetica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slide" Target="/ppt/slides/slide21.xml" Id="rId24" /><Relationship Type="http://schemas.openxmlformats.org/officeDocument/2006/relationships/slide" Target="/ppt/slides/slide22.xml" Id="rId25" /><Relationship Type="http://schemas.openxmlformats.org/officeDocument/2006/relationships/slide" Target="/ppt/slides/slide23.xml" Id="rId26" /><Relationship Type="http://schemas.openxmlformats.org/officeDocument/2006/relationships/slide" Target="/ppt/slides/slide24.xml" Id="rId27" /><Relationship Type="http://schemas.openxmlformats.org/officeDocument/2006/relationships/slide" Target="/ppt/slides/slide25.xml" Id="rId28" /><Relationship Type="http://schemas.openxmlformats.org/officeDocument/2006/relationships/slide" Target="/ppt/slides/slide26.xml" Id="rId29" /><Relationship Type="http://schemas.openxmlformats.org/officeDocument/2006/relationships/slide" Target="/ppt/slides/slide27.xml" Id="rId30" /><Relationship Type="http://schemas.openxmlformats.org/officeDocument/2006/relationships/slide" Target="/ppt/slides/slide28.xml" Id="rId31" /><Relationship Type="http://schemas.openxmlformats.org/officeDocument/2006/relationships/slide" Target="/ppt/slides/slide29.xml" Id="rId32" /><Relationship Type="http://schemas.openxmlformats.org/officeDocument/2006/relationships/slide" Target="/ppt/slides/slide30.xml" Id="rId33" /><Relationship Type="http://schemas.openxmlformats.org/officeDocument/2006/relationships/slide" Target="/ppt/slides/slide31.xml" Id="rId34" /><Relationship Type="http://schemas.openxmlformats.org/officeDocument/2006/relationships/slide" Target="/ppt/slides/slide32.xml" Id="rId35" /><Relationship Type="http://schemas.openxmlformats.org/officeDocument/2006/relationships/slide" Target="/ppt/slides/slide33.xml" Id="rId36" /><Relationship Type="http://schemas.openxmlformats.org/officeDocument/2006/relationships/slide" Target="/ppt/slides/slide34.xml" Id="rId37" /><Relationship Type="http://schemas.openxmlformats.org/officeDocument/2006/relationships/slide" Target="/ppt/slides/slide35.xml" Id="rId38" /><Relationship Type="http://schemas.openxmlformats.org/officeDocument/2006/relationships/slide" Target="/ppt/slides/slide36.xml" Id="rId39" /><Relationship Type="http://schemas.openxmlformats.org/officeDocument/2006/relationships/slide" Target="/ppt/slides/slide37.xml" Id="rId40" /><Relationship Type="http://schemas.openxmlformats.org/officeDocument/2006/relationships/slide" Target="/ppt/slides/slide38.xml" Id="rId41" /><Relationship Type="http://schemas.openxmlformats.org/officeDocument/2006/relationships/slide" Target="/ppt/slides/slide39.xml" Id="rId42" /><Relationship Type="http://schemas.openxmlformats.org/officeDocument/2006/relationships/slide" Target="/ppt/slides/slide40.xml" Id="rId43" /><Relationship Type="http://schemas.openxmlformats.org/officeDocument/2006/relationships/slide" Target="/ppt/slides/slide41.xml" Id="rId44" /><Relationship Type="http://schemas.openxmlformats.org/officeDocument/2006/relationships/slide" Target="/ppt/slides/slide42.xml" Id="rId45" /><Relationship Type="http://schemas.openxmlformats.org/officeDocument/2006/relationships/slide" Target="/ppt/slides/slide43.xml" Id="rId46" /><Relationship Type="http://schemas.openxmlformats.org/officeDocument/2006/relationships/tableStyles" Target="/ppt/tableStyles.xml" Id="rId47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0.xml" Id="rId1" /><Relationship Type="http://schemas.openxmlformats.org/officeDocument/2006/relationships/notesMaster" Target="/ppt/notesMasters/notesMaster1.xml" Id="rId2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3.xml" Id="rId1" /><Relationship Type="http://schemas.openxmlformats.org/officeDocument/2006/relationships/notesMaster" Target="/ppt/notesMasters/notesMaster1.xml" Id="rId2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_rels/notesSlide15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7.xml" Id="rId1" /><Relationship Type="http://schemas.openxmlformats.org/officeDocument/2006/relationships/notesMaster" Target="/ppt/notesMasters/notesMaster1.xml" Id="rId2" /></Relationships>
</file>

<file path=ppt/notesSlides/_rels/notesSlide17.xml.rels>&#65279;<?xml version="1.0" encoding="utf-8"?><Relationships xmlns="http://schemas.openxmlformats.org/package/2006/relationships"><Relationship Type="http://schemas.openxmlformats.org/officeDocument/2006/relationships/slide" Target="/ppt/slides/slide18.xml" Id="rId1" /><Relationship Type="http://schemas.openxmlformats.org/officeDocument/2006/relationships/notesMaster" Target="/ppt/notesMasters/notesMaster1.xml" Id="rId2" /></Relationships>
</file>

<file path=ppt/notesSlides/_rels/notesSlide18.xml.rels>&#65279;<?xml version="1.0" encoding="utf-8"?><Relationships xmlns="http://schemas.openxmlformats.org/package/2006/relationships"><Relationship Type="http://schemas.openxmlformats.org/officeDocument/2006/relationships/slide" Target="/ppt/slides/slide19.xml" Id="rId1" /><Relationship Type="http://schemas.openxmlformats.org/officeDocument/2006/relationships/notesMaster" Target="/ppt/notesMasters/notesMaster1.xml" Id="rId2" /></Relationships>
</file>

<file path=ppt/notesSlides/_rels/notesSlide19.xml.rels>&#65279;<?xml version="1.0" encoding="utf-8"?><Relationships xmlns="http://schemas.openxmlformats.org/package/2006/relationships"><Relationship Type="http://schemas.openxmlformats.org/officeDocument/2006/relationships/slide" Target="/ppt/slides/slide20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20.xml.rels>&#65279;<?xml version="1.0" encoding="utf-8"?><Relationships xmlns="http://schemas.openxmlformats.org/package/2006/relationships"><Relationship Type="http://schemas.openxmlformats.org/officeDocument/2006/relationships/slide" Target="/ppt/slides/slide21.xml" Id="rId1" /><Relationship Type="http://schemas.openxmlformats.org/officeDocument/2006/relationships/notesMaster" Target="/ppt/notesMasters/notesMaster1.xml" Id="rId2" /></Relationships>
</file>

<file path=ppt/notesSlides/_rels/notesSlide21.xml.rels>&#65279;<?xml version="1.0" encoding="utf-8"?><Relationships xmlns="http://schemas.openxmlformats.org/package/2006/relationships"><Relationship Type="http://schemas.openxmlformats.org/officeDocument/2006/relationships/slide" Target="/ppt/slides/slide22.xml" Id="rId1" /><Relationship Type="http://schemas.openxmlformats.org/officeDocument/2006/relationships/notesMaster" Target="/ppt/notesMasters/notesMaster1.xml" Id="rId2" /></Relationships>
</file>

<file path=ppt/notesSlides/_rels/notesSlide22.xml.rels>&#65279;<?xml version="1.0" encoding="utf-8"?><Relationships xmlns="http://schemas.openxmlformats.org/package/2006/relationships"><Relationship Type="http://schemas.openxmlformats.org/officeDocument/2006/relationships/slide" Target="/ppt/slides/slide23.xml" Id="rId1" /><Relationship Type="http://schemas.openxmlformats.org/officeDocument/2006/relationships/notesMaster" Target="/ppt/notesMasters/notesMaster1.xml" Id="rId2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4.xml" Id="rId1" /><Relationship Type="http://schemas.openxmlformats.org/officeDocument/2006/relationships/notesMaster" Target="/ppt/notesMasters/notesMaster1.xml" Id="rId2" /></Relationships>
</file>

<file path=ppt/notesSlides/_rels/notesSlide24.xml.rels>&#65279;<?xml version="1.0" encoding="utf-8"?><Relationships xmlns="http://schemas.openxmlformats.org/package/2006/relationships"><Relationship Type="http://schemas.openxmlformats.org/officeDocument/2006/relationships/slide" Target="/ppt/slides/slide25.xml" Id="rId1" /><Relationship Type="http://schemas.openxmlformats.org/officeDocument/2006/relationships/notesMaster" Target="/ppt/notesMasters/notesMaster1.xml" Id="rId2" /></Relationships>
</file>

<file path=ppt/notesSlides/_rels/notesSlide25.xml.rels>&#65279;<?xml version="1.0" encoding="utf-8"?><Relationships xmlns="http://schemas.openxmlformats.org/package/2006/relationships"><Relationship Type="http://schemas.openxmlformats.org/officeDocument/2006/relationships/slide" Target="/ppt/slides/slide26.xml" Id="rId1" /><Relationship Type="http://schemas.openxmlformats.org/officeDocument/2006/relationships/notesMaster" Target="/ppt/notesMasters/notesMaster1.xml" Id="rId2" /></Relationships>
</file>

<file path=ppt/notesSlides/_rels/notesSlide26.xml.rels>&#65279;<?xml version="1.0" encoding="utf-8"?><Relationships xmlns="http://schemas.openxmlformats.org/package/2006/relationships"><Relationship Type="http://schemas.openxmlformats.org/officeDocument/2006/relationships/slide" Target="/ppt/slides/slide27.xml" Id="rId1" /><Relationship Type="http://schemas.openxmlformats.org/officeDocument/2006/relationships/notesMaster" Target="/ppt/notesMasters/notesMaster1.xml" Id="rId2" /></Relationships>
</file>

<file path=ppt/notesSlides/_rels/notesSlide27.xml.rels>&#65279;<?xml version="1.0" encoding="utf-8"?><Relationships xmlns="http://schemas.openxmlformats.org/package/2006/relationships"><Relationship Type="http://schemas.openxmlformats.org/officeDocument/2006/relationships/slide" Target="/ppt/slides/slide28.xml" Id="rId1" /><Relationship Type="http://schemas.openxmlformats.org/officeDocument/2006/relationships/notesMaster" Target="/ppt/notesMasters/notesMaster1.xml" Id="rId2" /></Relationships>
</file>

<file path=ppt/notesSlides/_rels/notesSlide28.xml.rels>&#65279;<?xml version="1.0" encoding="utf-8"?><Relationships xmlns="http://schemas.openxmlformats.org/package/2006/relationships"><Relationship Type="http://schemas.openxmlformats.org/officeDocument/2006/relationships/slide" Target="/ppt/slides/slide29.xml" Id="rId1" /><Relationship Type="http://schemas.openxmlformats.org/officeDocument/2006/relationships/notesMaster" Target="/ppt/notesMasters/notesMaster1.xml" Id="rId2" /></Relationships>
</file>

<file path=ppt/notesSlides/_rels/notesSlide29.xml.rels>&#65279;<?xml version="1.0" encoding="utf-8"?><Relationships xmlns="http://schemas.openxmlformats.org/package/2006/relationships"><Relationship Type="http://schemas.openxmlformats.org/officeDocument/2006/relationships/slide" Target="/ppt/slides/slide30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30.xml.rels>&#65279;<?xml version="1.0" encoding="utf-8"?><Relationships xmlns="http://schemas.openxmlformats.org/package/2006/relationships"><Relationship Type="http://schemas.openxmlformats.org/officeDocument/2006/relationships/slide" Target="/ppt/slides/slide31.xml" Id="rId1" /><Relationship Type="http://schemas.openxmlformats.org/officeDocument/2006/relationships/notesMaster" Target="/ppt/notesMasters/notesMaster1.xml" Id="rId2" /></Relationships>
</file>

<file path=ppt/notesSlides/_rels/notesSlide31.xml.rels>&#65279;<?xml version="1.0" encoding="utf-8"?><Relationships xmlns="http://schemas.openxmlformats.org/package/2006/relationships"><Relationship Type="http://schemas.openxmlformats.org/officeDocument/2006/relationships/slide" Target="/ppt/slides/slide36.xml" Id="rId1" /><Relationship Type="http://schemas.openxmlformats.org/officeDocument/2006/relationships/notesMaster" Target="/ppt/notesMasters/notesMaster1.xml" Id="rId2" /></Relationships>
</file>

<file path=ppt/notesSlides/_rels/notesSlide32.xml.rels>&#65279;<?xml version="1.0" encoding="utf-8"?><Relationships xmlns="http://schemas.openxmlformats.org/package/2006/relationships"><Relationship Type="http://schemas.openxmlformats.org/officeDocument/2006/relationships/slide" Target="/ppt/slides/slide37.xml" Id="rId1" /><Relationship Type="http://schemas.openxmlformats.org/officeDocument/2006/relationships/notesMaster" Target="/ppt/notesMasters/notesMaster1.xml" Id="rId2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40.xml" Id="rId1" /><Relationship Type="http://schemas.openxmlformats.org/officeDocument/2006/relationships/notesMaster" Target="/ppt/notesMasters/notesMaster1.xml" Id="rId2" /></Relationships>
</file>

<file path=ppt/notesSlides/_rels/notesSlide34.xml.rels>&#65279;<?xml version="1.0" encoding="utf-8"?><Relationships xmlns="http://schemas.openxmlformats.org/package/2006/relationships"><Relationship Type="http://schemas.openxmlformats.org/officeDocument/2006/relationships/slide" Target="/ppt/slides/slide42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9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indent="0"/>
          </a:p>
        </p:txBody>
      </p:sp>
    </p:spTree>
  </p:cSld>
  <p:clrMapOvr>
    <a:masterClrMapping xmlns:a="http://schemas.openxmlformats.org/drawingml/2006/main"/>
  </p:clrMapOvr>
</p:notes>
</file>

<file path=ppt/notesSlides/notesSlide2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indent="0"/>
          </a:p>
        </p:txBody>
      </p:sp>
    </p:spTree>
  </p:cSld>
  <p:clrMapOvr>
    <a:masterClrMapping xmlns:a="http://schemas.openxmlformats.org/drawingml/2006/main"/>
  </p:clrMapOvr>
</p:notes>
</file>

<file path=ppt/notesSlides/notesSlide2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indent="0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indent="0"/>
          </a:p>
        </p:txBody>
      </p:sp>
    </p:spTree>
  </p:cSld>
  <p:clrMapOvr>
    <a:masterClrMapping xmlns:a="http://schemas.openxmlformats.org/drawingml/2006/main"/>
  </p:clrMapOvr>
</p:notes>
</file>

<file path=ppt/notesSlides/notesSlide3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indent="0"/>
          </a:p>
        </p:txBody>
      </p:sp>
    </p:spTree>
  </p:cSld>
  <p:clrMapOvr>
    <a:masterClrMapping xmlns:a="http://schemas.openxmlformats.org/drawingml/2006/main"/>
  </p:clrMapOvr>
</p:notes>
</file>

<file path=ppt/notesSlides/notesSlide3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indent="0"/>
          </a:p>
        </p:txBody>
      </p:sp>
    </p:spTree>
  </p:cSld>
  <p:clrMapOvr>
    <a:masterClrMapping xmlns:a="http://schemas.openxmlformats.org/drawingml/2006/main"/>
  </p:clrMapOvr>
</p:notes>
</file>

<file path=ppt/notesSlides/notesSlide3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indent="0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vert="horz" wrap="square" lIns="91440" tIns="45720" rIns="91440" bIns="45720" anchor="t" anchorCtr="0"/>
          <a:lstStyle xmlns:a="http://schemas.openxmlformats.org/drawingml/2006/main"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zh-CN" sz="12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 xmlns:a="http://schemas.openxmlformats.org/drawingml/2006/main">
            <a:pPr marL="0" lvl="0" indent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  <p:sp>
        <p:nvSpPr>
          <p:cNvPr id="2" name="竖排标题 1"/>
          <p:cNvSpPr/>
          <p:nvPr>
            <p:ph type="title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lvl="0" indent="0">
              <a:buNone/>
              <a:defRPr sz="2400"/>
            </a:lvl1pPr>
            <a:lvl2pPr marL="457200" lvl="1" indent="0">
              <a:buNone/>
              <a:defRPr sz="2000"/>
            </a:lvl2pPr>
            <a:lvl3pPr marL="914400" lvl="2" indent="0">
              <a:buNone/>
              <a:defRPr sz="1800"/>
            </a:lvl3pPr>
            <a:lvl4pPr marL="1371600" lvl="3" indent="0">
              <a:buNone/>
              <a:defRPr sz="1600"/>
            </a:lvl4pPr>
            <a:lvl5pPr marL="1828800" lvl="4" indent="0">
              <a:buNone/>
              <a:defRPr sz="1600"/>
            </a:lvl5pPr>
            <a:lvl6pPr marL="2286000" lvl="5" indent="0">
              <a:buNone/>
              <a:defRPr sz="1600"/>
            </a:lvl6pPr>
            <a:lvl7pPr marL="2743200" lvl="6" indent="0">
              <a:buNone/>
              <a:defRPr sz="1600"/>
            </a:lvl7pPr>
            <a:lvl8pPr marL="3200400" lvl="7" indent="0">
              <a:buNone/>
              <a:defRPr sz="1600"/>
            </a:lvl8pPr>
            <a:lvl9pPr marL="3657600" lvl="8" indent="0">
              <a:buNone/>
              <a:defRPr sz="1600"/>
            </a:lvl9pPr>
          </a:lstStyle>
          <a:p>
            <a:pPr lvl="0"/>
            <a:r>
              <a:rPr lang="zh-CN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zh-CN" sz="32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027" name="Rectangle 3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ctr" defTabSz="91440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Times New Roman"/>
          <a:ea typeface="宋体"/>
        </a:defRPr>
      </a:lvl1pPr>
      <a:lvl2pPr lvl="1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2pPr>
      <a:lvl3pPr lvl="2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3pPr>
      <a:lvl4pPr lvl="3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4pPr>
      <a:lvl5pPr lvl="4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5pPr>
      <a:lvl6pPr marL="457200" lvl="5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6pPr>
      <a:lvl7pPr marL="914400" lvl="6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7pPr>
      <a:lvl8pPr marL="1371600" lvl="7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8pPr>
      <a:lvl9pPr marL="1828800" lvl="8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9pPr>
    </p:titleStyle>
    <p:bodyStyle>
      <a:lvl1pPr marL="342900" lvl="0" indent="-342900" algn="l" defTabSz="91440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Times New Roman"/>
          <a:ea typeface="宋体"/>
        </a:defRPr>
      </a:lvl1pPr>
      <a:lvl2pPr marL="742950" lvl="1" indent="-285750" algn="l" defTabSz="91440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Times New Roman"/>
          <a:ea typeface="宋体"/>
        </a:defRPr>
      </a:lvl2pPr>
      <a:lvl3pPr marL="1143000" lvl="2" indent="-228600" algn="l" defTabSz="91440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Times New Roman"/>
          <a:ea typeface="宋体"/>
        </a:defRPr>
      </a:lvl3pPr>
      <a:lvl4pPr marL="1600200" lvl="3" indent="-228600" algn="l" defTabSz="91440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Times New Roman"/>
          <a:ea typeface="宋体"/>
        </a:defRPr>
      </a:lvl4pPr>
      <a:lvl5pPr marL="2057400" lvl="4" indent="-228600" algn="l" defTabSz="91440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Times New Roman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Times New Roman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Times New Roman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Times New Roman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Times New Roman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.xml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0.xml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1.xml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2.xml" Id="rId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3.xml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4.xml" Id="rId2" /><Relationship Type="http://schemas.openxmlformats.org/officeDocument/2006/relationships/image" Target="/ppt/media/image2.pn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5.xml" Id="rId2" /><Relationship Type="http://schemas.openxmlformats.org/officeDocument/2006/relationships/image" Target="/ppt/media/image3.png" Id="rId3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6.xml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7.xml" Id="rId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8.xml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.xml" Id="rId2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9.xml" Id="rId2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0.xml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1.xml" Id="rId2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2.xml" Id="rId2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3.xml" Id="rId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4.xml" Id="rId2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5.xml" Id="rId2" /><Relationship Type="http://schemas.openxmlformats.org/officeDocument/2006/relationships/image" Target="/ppt/media/image4.png" Id="rId3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6.xml" Id="rId2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7.xml" Id="rId2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8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.xml" Id="rId2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9.xml" Id="rId2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0.xml" Id="rId2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1.xml" Id="rId2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2.xml" Id="rId2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.png" Id="rId3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3.xml" Id="rId2" /><Relationship Type="http://schemas.openxmlformats.org/officeDocument/2006/relationships/image" Target="/ppt/media/image.svg" Id="rId3" /><Relationship Type="http://schemas.openxmlformats.org/officeDocument/2006/relationships/image" Target="/ppt/media/image5.png" Id="rId4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4.xml" Id="rId2" /><Relationship Type="http://schemas.openxmlformats.org/officeDocument/2006/relationships/image" Target="/ppt/media/image7.png" Id="rId3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5.xm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6.xml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7.xml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8.xml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9.xml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4" name="Rectangle 3"/>
          <p:cNvSpPr/>
          <p:nvPr>
            <p:ph type="body" idx="1"/>
          </p:nvPr>
        </p:nvSpPr>
        <p:spPr>
          <a:xfrm>
            <a:off x="755650" y="1844675"/>
            <a:ext cx="7772400" cy="32004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1" algn="ctr">
              <a:buNone/>
            </a:pPr>
            <a:r>
              <a:rPr lang="zh-CN" sz="4000" b="1">
                <a:latin typeface="微软雅黑"/>
                <a:ea typeface="微软雅黑"/>
              </a:rPr>
              <a:t>第四章 	处理机调度</a:t>
            </a:r>
            <a:endParaRPr lang="en-US" sz="4000" b="1">
              <a:latin typeface="微软雅黑"/>
              <a:ea typeface="微软雅黑"/>
            </a:endParaRPr>
          </a:p>
          <a:p>
            <a:pPr lvl="1" algn="ctr">
              <a:buNone/>
            </a:pPr>
            <a:endParaRPr lang="en-US" sz="4000" b="1">
              <a:latin typeface="微软雅黑"/>
              <a:ea typeface="微软雅黑"/>
            </a:endParaRPr>
          </a:p>
          <a:p>
            <a:pPr lvl="1" algn="ctr">
              <a:buNone/>
            </a:pPr>
            <a:r>
              <a:rPr lang="zh-CN" sz="4000" b="1">
                <a:latin typeface="微软雅黑"/>
                <a:ea typeface="微软雅黑"/>
              </a:rPr>
              <a:t>习题课</a:t>
            </a:r>
            <a:endParaRPr lang="en-US" sz="4000" b="1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1746" name="Rectangle 2"/>
          <p:cNvSpPr/>
          <p:nvPr>
            <p:ph type="title"/>
          </p:nvPr>
        </p:nvSpPr>
        <p:spPr>
          <a:xfrm>
            <a:off x="685800" y="76200"/>
            <a:ext cx="82296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sz="4000" b="1">
                <a:latin typeface="微软雅黑"/>
                <a:ea typeface="微软雅黑"/>
              </a:rPr>
              <a:t>4.4.2 </a:t>
            </a:r>
            <a:r>
              <a:rPr lang="zh-CN" sz="4000" b="1">
                <a:latin typeface="微软雅黑"/>
                <a:ea typeface="微软雅黑"/>
              </a:rPr>
              <a:t>调度算法</a:t>
            </a:r>
            <a:r>
              <a:rPr lang="en-US" sz="4000" b="1">
                <a:latin typeface="微软雅黑"/>
                <a:ea typeface="微软雅黑"/>
              </a:rPr>
              <a:t>(</a:t>
            </a:r>
            <a:r>
              <a:rPr lang="zh-CN" sz="4000" b="1">
                <a:latin typeface="微软雅黑"/>
                <a:ea typeface="微软雅黑"/>
              </a:rPr>
              <a:t>二</a:t>
            </a:r>
            <a:r>
              <a:rPr lang="en-US" sz="4000" b="1">
                <a:latin typeface="微软雅黑"/>
                <a:ea typeface="微软雅黑"/>
              </a:rPr>
              <a:t>)</a:t>
            </a:r>
            <a:r>
              <a:rPr lang="zh-CN" sz="4000" b="1">
                <a:latin typeface="微软雅黑"/>
                <a:ea typeface="微软雅黑"/>
              </a:rPr>
              <a:t>：短作业优先</a:t>
            </a:r>
            <a:r>
              <a:rPr lang="en-US" sz="4000" b="1">
                <a:latin typeface="微软雅黑"/>
                <a:ea typeface="微软雅黑"/>
              </a:rPr>
              <a:t>(3)</a:t>
            </a:r>
            <a:endParaRPr lang="zh-CN" sz="4000" b="1" u="sng"/>
          </a:p>
        </p:txBody>
      </p:sp>
      <p:sp>
        <p:nvSpPr>
          <p:cNvPr id="31747" name="Rectangle 3"/>
          <p:cNvSpPr/>
          <p:nvPr>
            <p:ph type="body" idx="1"/>
          </p:nvPr>
        </p:nvSpPr>
        <p:spPr>
          <a:xfrm>
            <a:off x="395288" y="1143000"/>
            <a:ext cx="77724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>
              <a:buNone/>
            </a:pPr>
            <a:r>
              <a:rPr lang="en-US" sz="2800" u="sng">
                <a:latin typeface="微软雅黑"/>
                <a:ea typeface="微软雅黑"/>
              </a:rPr>
              <a:t>     </a:t>
            </a:r>
            <a:r>
              <a:rPr lang="en-US" u="sng">
                <a:latin typeface="微软雅黑"/>
                <a:ea typeface="微软雅黑"/>
              </a:rPr>
              <a:t>Process	Arrival Time</a:t>
            </a:r>
            <a:r>
              <a:rPr lang="en-US">
                <a:latin typeface="微软雅黑"/>
                <a:ea typeface="微软雅黑"/>
              </a:rPr>
              <a:t>	</a:t>
            </a:r>
            <a:r>
              <a:rPr lang="en-US" u="sng">
                <a:latin typeface="微软雅黑"/>
                <a:ea typeface="微软雅黑"/>
              </a:rPr>
              <a:t>Burst Time</a:t>
            </a:r>
            <a:endParaRPr lang="en-US">
              <a:latin typeface="微软雅黑"/>
              <a:ea typeface="微软雅黑"/>
            </a:endParaRPr>
          </a:p>
          <a:p>
            <a:pPr lvl="0">
              <a:buNone/>
            </a:pPr>
            <a:r>
              <a:rPr lang="en-US">
                <a:latin typeface="微软雅黑"/>
                <a:ea typeface="微软雅黑"/>
              </a:rPr>
              <a:t>	</a:t>
            </a:r>
            <a:r>
              <a:rPr lang="en-US" i="1">
                <a:latin typeface="微软雅黑"/>
                <a:ea typeface="微软雅黑"/>
              </a:rPr>
              <a:t>P</a:t>
            </a:r>
            <a:r>
              <a:rPr lang="en-US" i="1" baseline="-25000">
                <a:latin typeface="微软雅黑"/>
                <a:ea typeface="微软雅黑"/>
              </a:rPr>
              <a:t>1</a:t>
            </a:r>
            <a:r>
              <a:rPr lang="en-US">
                <a:latin typeface="微软雅黑"/>
                <a:ea typeface="微软雅黑"/>
              </a:rPr>
              <a:t>			0.0		7</a:t>
            </a:r>
            <a:endParaRPr lang="en-US">
              <a:latin typeface="微软雅黑"/>
              <a:ea typeface="微软雅黑"/>
            </a:endParaRPr>
          </a:p>
          <a:p>
            <a:pPr lvl="0">
              <a:buNone/>
            </a:pPr>
            <a:r>
              <a:rPr lang="en-US">
                <a:latin typeface="微软雅黑"/>
                <a:ea typeface="微软雅黑"/>
              </a:rPr>
              <a:t>	</a:t>
            </a:r>
            <a:r>
              <a:rPr lang="en-US" i="1">
                <a:latin typeface="微软雅黑"/>
                <a:ea typeface="微软雅黑"/>
              </a:rPr>
              <a:t>P</a:t>
            </a:r>
            <a:r>
              <a:rPr lang="en-US" i="1" baseline="-25000">
                <a:latin typeface="微软雅黑"/>
                <a:ea typeface="微软雅黑"/>
              </a:rPr>
              <a:t>2			</a:t>
            </a:r>
            <a:r>
              <a:rPr lang="en-US">
                <a:latin typeface="微软雅黑"/>
                <a:ea typeface="微软雅黑"/>
              </a:rPr>
              <a:t>2.0		4</a:t>
            </a:r>
            <a:endParaRPr lang="en-US">
              <a:latin typeface="微软雅黑"/>
              <a:ea typeface="微软雅黑"/>
            </a:endParaRPr>
          </a:p>
          <a:p>
            <a:pPr lvl="0">
              <a:buNone/>
            </a:pPr>
            <a:r>
              <a:rPr lang="en-US">
                <a:latin typeface="微软雅黑"/>
                <a:ea typeface="微软雅黑"/>
              </a:rPr>
              <a:t>	</a:t>
            </a:r>
            <a:r>
              <a:rPr lang="en-US" i="1">
                <a:latin typeface="微软雅黑"/>
                <a:ea typeface="微软雅黑"/>
              </a:rPr>
              <a:t>P</a:t>
            </a:r>
            <a:r>
              <a:rPr lang="en-US" i="1" baseline="-25000">
                <a:latin typeface="微软雅黑"/>
                <a:ea typeface="微软雅黑"/>
              </a:rPr>
              <a:t>3</a:t>
            </a:r>
            <a:r>
              <a:rPr lang="en-US">
                <a:latin typeface="微软雅黑"/>
                <a:ea typeface="微软雅黑"/>
              </a:rPr>
              <a:t>			4.0		1</a:t>
            </a:r>
            <a:endParaRPr lang="en-US">
              <a:latin typeface="微软雅黑"/>
              <a:ea typeface="微软雅黑"/>
            </a:endParaRPr>
          </a:p>
          <a:p>
            <a:pPr lvl="0">
              <a:buNone/>
            </a:pPr>
            <a:r>
              <a:rPr lang="en-US">
                <a:latin typeface="微软雅黑"/>
                <a:ea typeface="微软雅黑"/>
              </a:rPr>
              <a:t>	</a:t>
            </a:r>
            <a:r>
              <a:rPr lang="en-US" i="1">
                <a:latin typeface="微软雅黑"/>
                <a:ea typeface="微软雅黑"/>
              </a:rPr>
              <a:t>P</a:t>
            </a:r>
            <a:r>
              <a:rPr lang="en-US" i="1" baseline="-25000">
                <a:latin typeface="微软雅黑"/>
                <a:ea typeface="微软雅黑"/>
              </a:rPr>
              <a:t>4</a:t>
            </a:r>
            <a:r>
              <a:rPr lang="en-US">
                <a:latin typeface="微软雅黑"/>
                <a:ea typeface="微软雅黑"/>
              </a:rPr>
              <a:t>			5.0		4</a:t>
            </a:r>
            <a:endParaRPr lang="en-US">
              <a:latin typeface="微软雅黑"/>
              <a:ea typeface="微软雅黑"/>
            </a:endParaRPr>
          </a:p>
          <a:p>
            <a:pPr lvl="0"/>
            <a:endParaRPr lang="en-US" sz="2400" b="1">
              <a:latin typeface="微软雅黑"/>
              <a:ea typeface="微软雅黑"/>
            </a:endParaRPr>
          </a:p>
          <a:p>
            <a:pPr lvl="0"/>
            <a:r>
              <a:rPr lang="en-US" b="1">
                <a:latin typeface="微软雅黑"/>
                <a:ea typeface="微软雅黑"/>
              </a:rPr>
              <a:t>SJF (</a:t>
            </a:r>
            <a:r>
              <a:rPr lang="zh-CN" b="1">
                <a:latin typeface="微软雅黑"/>
                <a:ea typeface="微软雅黑"/>
              </a:rPr>
              <a:t>抢占性</a:t>
            </a:r>
            <a:r>
              <a:rPr lang="en-US" b="1">
                <a:latin typeface="微软雅黑"/>
                <a:ea typeface="微软雅黑"/>
              </a:rPr>
              <a:t>)</a:t>
            </a:r>
            <a:endParaRPr lang="en-US" sz="2800" b="1">
              <a:latin typeface="微软雅黑"/>
              <a:ea typeface="微软雅黑"/>
            </a:endParaRPr>
          </a:p>
        </p:txBody>
      </p:sp>
      <p:grpSp>
        <p:nvGrpSpPr>
          <p:cNvPr id="31748" name="Group 36"/>
          <p:cNvGrpSpPr/>
          <p:nvPr/>
        </p:nvGrpSpPr>
        <p:grpSpPr>
          <a:xfrm>
            <a:off x="3214688" y="4537075"/>
            <a:ext cx="5937250" cy="1206500"/>
            <a:chOff x="861" y="2364"/>
            <a:chExt cx="3740" cy="760"/>
          </a:xfrm>
        </p:grpSpPr>
        <p:sp>
          <p:nvSpPr>
            <p:cNvPr id="31750" name="Rectangle 37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sz="1800">
                <a:latin typeface="微软雅黑"/>
                <a:ea typeface="微软雅黑"/>
              </a:endParaRPr>
            </a:p>
          </p:txBody>
        </p:sp>
        <p:sp>
          <p:nvSpPr>
            <p:cNvPr id="31751" name="Text Box 38"/>
            <p:cNvSpPr/>
            <p:nvPr/>
          </p:nvSpPr>
          <p:spPr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1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1752" name="Text Box 39"/>
            <p:cNvSpPr/>
            <p:nvPr/>
          </p:nvSpPr>
          <p:spPr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3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1753" name="Text Box 40"/>
            <p:cNvSpPr/>
            <p:nvPr/>
          </p:nvSpPr>
          <p:spPr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2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31754" name="Line 41"/>
            <p:cNvCxnSpPr/>
            <p:nvPr/>
          </p:nvCxnSpPr>
          <p:spPr>
            <a:xfrm flipH="1">
              <a:off x="4452" y="2748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55" name="Line 42"/>
            <p:cNvCxnSpPr/>
            <p:nvPr/>
          </p:nvCxnSpPr>
          <p:spPr>
            <a:xfrm flipH="1">
              <a:off x="960" y="2757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56" name="Line 43"/>
            <p:cNvCxnSpPr/>
            <p:nvPr/>
          </p:nvCxnSpPr>
          <p:spPr>
            <a:xfrm flipH="1">
              <a:off x="2688" y="2373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57" name="Line 44"/>
            <p:cNvCxnSpPr/>
            <p:nvPr/>
          </p:nvCxnSpPr>
          <p:spPr>
            <a:xfrm flipH="1">
              <a:off x="1344" y="2364"/>
              <a:ext cx="0" cy="57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58" name="Line 45"/>
            <p:cNvCxnSpPr/>
            <p:nvPr/>
          </p:nvCxnSpPr>
          <p:spPr>
            <a:xfrm flipH="1">
              <a:off x="2400" y="2757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31759" name="Text Box 46"/>
            <p:cNvSpPr/>
            <p:nvPr/>
          </p:nvSpPr>
          <p:spPr>
            <a:xfrm flipH="1">
              <a:off x="1725" y="2891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4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1760" name="Text Box 47"/>
            <p:cNvSpPr/>
            <p:nvPr/>
          </p:nvSpPr>
          <p:spPr>
            <a:xfrm flipH="1">
              <a:off x="1245" y="2891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2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1761" name="Text Box 48"/>
            <p:cNvSpPr/>
            <p:nvPr/>
          </p:nvSpPr>
          <p:spPr>
            <a:xfrm flipH="1">
              <a:off x="3307" y="2843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11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1762" name="Text Box 49"/>
            <p:cNvSpPr/>
            <p:nvPr/>
          </p:nvSpPr>
          <p:spPr>
            <a:xfrm flipH="1">
              <a:off x="861" y="2852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0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1763" name="Text Box 50"/>
            <p:cNvSpPr/>
            <p:nvPr/>
          </p:nvSpPr>
          <p:spPr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4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31764" name="Line 51"/>
            <p:cNvCxnSpPr/>
            <p:nvPr/>
          </p:nvCxnSpPr>
          <p:spPr>
            <a:xfrm flipH="1">
              <a:off x="3456" y="2373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65" name="Line 52"/>
            <p:cNvCxnSpPr/>
            <p:nvPr/>
          </p:nvCxnSpPr>
          <p:spPr>
            <a:xfrm flipH="1">
              <a:off x="1152" y="268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66" name="Line 53"/>
            <p:cNvCxnSpPr/>
            <p:nvPr/>
          </p:nvCxnSpPr>
          <p:spPr>
            <a:xfrm flipH="1">
              <a:off x="1632" y="268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67" name="Line 54"/>
            <p:cNvCxnSpPr/>
            <p:nvPr/>
          </p:nvCxnSpPr>
          <p:spPr>
            <a:xfrm flipH="1">
              <a:off x="2688" y="2757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31768" name="Text Box 55"/>
            <p:cNvSpPr/>
            <p:nvPr/>
          </p:nvSpPr>
          <p:spPr>
            <a:xfrm flipH="1">
              <a:off x="2061" y="2891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5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31769" name="Line 56"/>
            <p:cNvCxnSpPr/>
            <p:nvPr/>
          </p:nvCxnSpPr>
          <p:spPr>
            <a:xfrm flipH="1">
              <a:off x="2928" y="268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70" name="Line 57"/>
            <p:cNvCxnSpPr/>
            <p:nvPr/>
          </p:nvCxnSpPr>
          <p:spPr>
            <a:xfrm flipH="1">
              <a:off x="3120" y="268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71" name="Line 58"/>
            <p:cNvCxnSpPr/>
            <p:nvPr/>
          </p:nvCxnSpPr>
          <p:spPr>
            <a:xfrm flipH="1">
              <a:off x="3312" y="268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72" name="Line 59"/>
            <p:cNvCxnSpPr/>
            <p:nvPr/>
          </p:nvCxnSpPr>
          <p:spPr>
            <a:xfrm flipH="1">
              <a:off x="3456" y="2757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31773" name="Text Box 60"/>
            <p:cNvSpPr/>
            <p:nvPr/>
          </p:nvSpPr>
          <p:spPr>
            <a:xfrm flipH="1">
              <a:off x="2589" y="2891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7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31774" name="Line 61"/>
            <p:cNvCxnSpPr/>
            <p:nvPr/>
          </p:nvCxnSpPr>
          <p:spPr>
            <a:xfrm flipH="1">
              <a:off x="3696" y="268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75" name="Line 62"/>
            <p:cNvCxnSpPr/>
            <p:nvPr/>
          </p:nvCxnSpPr>
          <p:spPr>
            <a:xfrm flipH="1">
              <a:off x="3888" y="268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76" name="Line 63"/>
            <p:cNvCxnSpPr/>
            <p:nvPr/>
          </p:nvCxnSpPr>
          <p:spPr>
            <a:xfrm flipH="1">
              <a:off x="4080" y="268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77" name="Line 64"/>
            <p:cNvCxnSpPr/>
            <p:nvPr/>
          </p:nvCxnSpPr>
          <p:spPr>
            <a:xfrm flipH="1">
              <a:off x="1824" y="2364"/>
              <a:ext cx="0" cy="57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1778" name="Line 65"/>
            <p:cNvCxnSpPr/>
            <p:nvPr/>
          </p:nvCxnSpPr>
          <p:spPr>
            <a:xfrm flipH="1">
              <a:off x="2160" y="2364"/>
              <a:ext cx="0" cy="57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31779" name="Text Box 66"/>
            <p:cNvSpPr/>
            <p:nvPr/>
          </p:nvSpPr>
          <p:spPr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2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1780" name="Text Box 67"/>
            <p:cNvSpPr/>
            <p:nvPr/>
          </p:nvSpPr>
          <p:spPr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1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31781" name="Line 68"/>
            <p:cNvCxnSpPr/>
            <p:nvPr/>
          </p:nvCxnSpPr>
          <p:spPr>
            <a:xfrm flipH="1">
              <a:off x="4272" y="268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31782" name="Text Box 69"/>
            <p:cNvSpPr/>
            <p:nvPr/>
          </p:nvSpPr>
          <p:spPr>
            <a:xfrm flipH="1">
              <a:off x="4315" y="2843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16</a:t>
              </a:r>
              <a:endParaRPr lang="en-US" sz="1800">
                <a:latin typeface="微软雅黑"/>
                <a:ea typeface="微软雅黑"/>
              </a:endParaRPr>
            </a:p>
          </p:txBody>
        </p:sp>
      </p:grpSp>
      <p:sp>
        <p:nvSpPr>
          <p:cNvPr id="31749" name="Text Box 70"/>
          <p:cNvSpPr/>
          <p:nvPr/>
        </p:nvSpPr>
        <p:spPr>
          <a:xfrm>
            <a:off x="468313" y="5832475"/>
            <a:ext cx="7924800" cy="954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lnSpc>
                <a:spcPct val="90000"/>
              </a:lnSpc>
            </a:pPr>
            <a:r>
              <a:rPr lang="zh-CN" sz="2800">
                <a:latin typeface="微软雅黑"/>
                <a:ea typeface="微软雅黑"/>
              </a:rPr>
              <a:t>平均等待时间 </a:t>
            </a:r>
            <a:r>
              <a:rPr lang="en-US" sz="2800">
                <a:latin typeface="微软雅黑"/>
                <a:ea typeface="微软雅黑"/>
              </a:rPr>
              <a:t>= ((11-2) + (5-4) + 0 +(7-5))/4    </a:t>
            </a:r>
            <a:endParaRPr lang="en-US" sz="2800">
              <a:latin typeface="微软雅黑"/>
              <a:ea typeface="微软雅黑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sz="2800">
                <a:latin typeface="微软雅黑"/>
                <a:ea typeface="微软雅黑"/>
              </a:rPr>
              <a:t>                       = 3</a:t>
            </a:r>
            <a:endParaRPr lang="en-US" sz="1800"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3795" name="Rectangle 2"/>
          <p:cNvSpPr/>
          <p:nvPr>
            <p:ph type="title"/>
          </p:nvPr>
        </p:nvSpPr>
        <p:spPr>
          <a:xfrm>
            <a:off x="685800" y="981075"/>
            <a:ext cx="2517775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sz="3600"/>
              <a:t>SJF</a:t>
            </a:r>
            <a:r>
              <a:rPr lang="zh-CN" sz="3600"/>
              <a:t>的特点：</a:t>
            </a:r>
            <a:endParaRPr lang="zh-CN" sz="3600"/>
          </a:p>
        </p:txBody>
      </p:sp>
      <p:sp>
        <p:nvSpPr>
          <p:cNvPr id="33796" name="Rectangle 3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>
              <a:buNone/>
            </a:pPr>
            <a:r>
              <a:rPr lang="zh-CN" sz="2800" b="1">
                <a:solidFill>
                  <a:srgbClr val="FF0000"/>
                </a:solidFill>
                <a:latin typeface="微软雅黑"/>
                <a:ea typeface="微软雅黑"/>
              </a:rPr>
              <a:t>优点</a:t>
            </a:r>
            <a:r>
              <a:rPr lang="zh-CN" sz="2800">
                <a:latin typeface="微软雅黑"/>
                <a:ea typeface="微软雅黑"/>
              </a:rPr>
              <a:t>：</a:t>
            </a:r>
            <a:endParaRPr lang="zh-CN" sz="2800">
              <a:latin typeface="微软雅黑"/>
              <a:ea typeface="微软雅黑"/>
            </a:endParaRPr>
          </a:p>
          <a:p>
            <a:pPr lvl="0"/>
            <a:r>
              <a:rPr lang="zh-CN" sz="2800">
                <a:latin typeface="微软雅黑"/>
                <a:ea typeface="微软雅黑"/>
              </a:rPr>
              <a:t>比</a:t>
            </a:r>
            <a:r>
              <a:rPr lang="en-US" sz="2800" b="1">
                <a:latin typeface="微软雅黑"/>
                <a:ea typeface="微软雅黑"/>
              </a:rPr>
              <a:t>FCFS</a:t>
            </a:r>
            <a:r>
              <a:rPr lang="zh-CN" sz="2800">
                <a:latin typeface="微软雅黑"/>
                <a:ea typeface="微软雅黑"/>
              </a:rPr>
              <a:t>改善平均周转时间和平均带权周转时间，缩短作业的等待时间；</a:t>
            </a:r>
            <a:endParaRPr lang="zh-CN" sz="2800">
              <a:latin typeface="微软雅黑"/>
              <a:ea typeface="微软雅黑"/>
            </a:endParaRPr>
          </a:p>
          <a:p>
            <a:pPr lvl="0"/>
            <a:r>
              <a:rPr lang="zh-CN" sz="2800">
                <a:latin typeface="微软雅黑"/>
                <a:ea typeface="微软雅黑"/>
              </a:rPr>
              <a:t>提高系统的吞吐量；</a:t>
            </a:r>
            <a:endParaRPr lang="zh-CN" sz="2800">
              <a:latin typeface="微软雅黑"/>
              <a:ea typeface="微软雅黑"/>
            </a:endParaRPr>
          </a:p>
          <a:p>
            <a:pPr lvl="0">
              <a:buNone/>
            </a:pPr>
            <a:r>
              <a:rPr lang="zh-CN" sz="2800" b="1">
                <a:solidFill>
                  <a:srgbClr val="FF0000"/>
                </a:solidFill>
                <a:latin typeface="微软雅黑"/>
                <a:ea typeface="微软雅黑"/>
              </a:rPr>
              <a:t>缺点</a:t>
            </a:r>
            <a:r>
              <a:rPr lang="zh-CN" sz="2800">
                <a:latin typeface="微软雅黑"/>
                <a:ea typeface="微软雅黑"/>
              </a:rPr>
              <a:t>：</a:t>
            </a:r>
            <a:endParaRPr lang="zh-CN" sz="2800">
              <a:latin typeface="微软雅黑"/>
              <a:ea typeface="微软雅黑"/>
            </a:endParaRPr>
          </a:p>
          <a:p>
            <a:pPr lvl="0"/>
            <a:r>
              <a:rPr lang="zh-CN" sz="2800">
                <a:latin typeface="微软雅黑"/>
                <a:ea typeface="微软雅黑"/>
              </a:rPr>
              <a:t>对长作业非常不利，可能长时间得不到执行；</a:t>
            </a:r>
            <a:endParaRPr lang="zh-CN" sz="2800">
              <a:latin typeface="微软雅黑"/>
              <a:ea typeface="微软雅黑"/>
            </a:endParaRPr>
          </a:p>
          <a:p>
            <a:pPr lvl="0"/>
            <a:r>
              <a:rPr lang="zh-CN" sz="2800">
                <a:latin typeface="微软雅黑"/>
                <a:ea typeface="微软雅黑"/>
              </a:rPr>
              <a:t>未能依据作业的紧迫程度来划分执行的优先级；</a:t>
            </a:r>
            <a:endParaRPr lang="zh-CN" sz="2800">
              <a:latin typeface="微软雅黑"/>
              <a:ea typeface="微软雅黑"/>
            </a:endParaRPr>
          </a:p>
          <a:p>
            <a:pPr lvl="0"/>
            <a:r>
              <a:rPr lang="zh-CN" sz="2800">
                <a:latin typeface="微软雅黑"/>
                <a:ea typeface="微软雅黑"/>
              </a:rPr>
              <a:t>难以准确估计作业（进程）的执行时间，从而影响调度性能。</a:t>
            </a:r>
            <a:endParaRPr lang="zh-CN" sz="2800">
              <a:latin typeface="微软雅黑"/>
              <a:ea typeface="微软雅黑"/>
            </a:endParaRPr>
          </a:p>
        </p:txBody>
      </p:sp>
      <p:sp>
        <p:nvSpPr>
          <p:cNvPr id="33797" name="Rectangle 2"/>
          <p:cNvSpPr/>
          <p:nvPr/>
        </p:nvSpPr>
        <p:spPr>
          <a:xfrm>
            <a:off x="685800" y="76200"/>
            <a:ext cx="8062913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4.4.2 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调度算法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(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二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)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：短作业优先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(4)</a:t>
            </a:r>
            <a:endParaRPr lang="zh-CN" sz="4000" b="1" u="sng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4818" name="Rectangle 3"/>
          <p:cNvSpPr/>
          <p:nvPr>
            <p:ph type="body" idx="1"/>
          </p:nvPr>
        </p:nvSpPr>
        <p:spPr>
          <a:xfrm>
            <a:off x="468313" y="1552575"/>
            <a:ext cx="8370887" cy="5305425"/>
          </a:xfrm>
          <a:prstGeom prst="rect">
            <a:avLst/>
          </a:prstGeo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buNone/>
            </a:pPr>
            <a:r>
              <a:rPr lang="zh-CN" sz="2800">
                <a:latin typeface="微软雅黑"/>
                <a:ea typeface="微软雅黑"/>
              </a:rPr>
              <a:t>（</a:t>
            </a:r>
            <a:r>
              <a:rPr lang="en-US" sz="2800">
                <a:latin typeface="微软雅黑"/>
                <a:ea typeface="微软雅黑"/>
              </a:rPr>
              <a:t>1</a:t>
            </a:r>
            <a:r>
              <a:rPr lang="zh-CN" sz="2800">
                <a:latin typeface="微软雅黑"/>
                <a:ea typeface="微软雅黑"/>
              </a:rPr>
              <a:t>）内部优先级：通过内部数据比如内存要求等。</a:t>
            </a:r>
            <a:endParaRPr lang="zh-CN" sz="2800">
              <a:latin typeface="微软雅黑"/>
              <a:ea typeface="微软雅黑"/>
            </a:endParaRPr>
          </a:p>
          <a:p>
            <a:pPr marL="0" lvl="0" indent="0">
              <a:buNone/>
            </a:pPr>
            <a:r>
              <a:rPr lang="zh-CN" sz="2800">
                <a:latin typeface="微软雅黑"/>
                <a:ea typeface="微软雅黑"/>
              </a:rPr>
              <a:t>（</a:t>
            </a:r>
            <a:r>
              <a:rPr lang="en-US" sz="2800">
                <a:latin typeface="微软雅黑"/>
                <a:ea typeface="微软雅黑"/>
              </a:rPr>
              <a:t>2</a:t>
            </a:r>
            <a:r>
              <a:rPr lang="zh-CN" sz="2800">
                <a:latin typeface="微软雅黑"/>
                <a:ea typeface="微软雅黑"/>
              </a:rPr>
              <a:t>）外部优先级：用户自己设定。</a:t>
            </a:r>
            <a:r>
              <a:rPr lang="en-US" sz="2800">
                <a:latin typeface="微软雅黑"/>
                <a:ea typeface="微软雅黑"/>
              </a:rPr>
              <a:t>set_priority</a:t>
            </a:r>
            <a:endParaRPr lang="en-US" sz="2800">
              <a:latin typeface="微软雅黑"/>
              <a:ea typeface="微软雅黑"/>
            </a:endParaRPr>
          </a:p>
          <a:p>
            <a:pPr marL="0" lvl="0" indent="0">
              <a:buNone/>
            </a:pPr>
            <a:endParaRPr lang="en-US" sz="2800">
              <a:latin typeface="微软雅黑"/>
              <a:ea typeface="微软雅黑"/>
            </a:endParaRPr>
          </a:p>
          <a:p>
            <a:pPr marL="0" lvl="0" indent="0">
              <a:buNone/>
            </a:pPr>
            <a:r>
              <a:rPr lang="zh-CN" sz="2800">
                <a:latin typeface="微软雅黑"/>
                <a:ea typeface="微软雅黑"/>
              </a:rPr>
              <a:t>分为</a:t>
            </a:r>
            <a:r>
              <a:rPr lang="zh-CN" sz="2800" b="1">
                <a:latin typeface="微软雅黑"/>
                <a:ea typeface="微软雅黑"/>
              </a:rPr>
              <a:t>抢占式</a:t>
            </a:r>
            <a:r>
              <a:rPr lang="zh-CN" sz="2800">
                <a:latin typeface="微软雅黑"/>
                <a:ea typeface="微软雅黑"/>
              </a:rPr>
              <a:t>和</a:t>
            </a:r>
            <a:r>
              <a:rPr lang="zh-CN" sz="2800" b="1">
                <a:latin typeface="微软雅黑"/>
                <a:ea typeface="微软雅黑"/>
              </a:rPr>
              <a:t>非抢占式</a:t>
            </a:r>
            <a:r>
              <a:rPr lang="zh-CN" sz="2800">
                <a:latin typeface="微软雅黑"/>
                <a:ea typeface="微软雅黑"/>
              </a:rPr>
              <a:t>，前者为如果进来的进程优先级高于运行的进程，则替换；后者只是在就绪队列中按优先级排队。</a:t>
            </a:r>
            <a:endParaRPr lang="en-US" sz="2800">
              <a:latin typeface="微软雅黑"/>
              <a:ea typeface="微软雅黑"/>
            </a:endParaRPr>
          </a:p>
          <a:p>
            <a:pPr marL="0" lvl="0" indent="0">
              <a:buNone/>
            </a:pPr>
            <a:endParaRPr lang="en-US" sz="2800">
              <a:latin typeface="微软雅黑"/>
              <a:ea typeface="微软雅黑"/>
            </a:endParaRPr>
          </a:p>
          <a:p>
            <a:pPr marL="0" lvl="0" indent="0">
              <a:buNone/>
            </a:pPr>
            <a:r>
              <a:rPr lang="zh-CN" sz="2800" b="1">
                <a:latin typeface="微软雅黑"/>
                <a:ea typeface="微软雅黑"/>
              </a:rPr>
              <a:t>导致的问题</a:t>
            </a:r>
            <a:r>
              <a:rPr lang="zh-CN" sz="2800">
                <a:latin typeface="微软雅黑"/>
                <a:ea typeface="微软雅黑"/>
              </a:rPr>
              <a:t>：饥饿（</a:t>
            </a:r>
            <a:r>
              <a:rPr lang="en-US" sz="2800">
                <a:latin typeface="微软雅黑"/>
                <a:ea typeface="微软雅黑"/>
              </a:rPr>
              <a:t>starvation)</a:t>
            </a:r>
            <a:r>
              <a:rPr lang="zh-CN" sz="2800">
                <a:latin typeface="微软雅黑"/>
                <a:ea typeface="微软雅黑"/>
              </a:rPr>
              <a:t>－低优先权的进程可能永远也不会运行。（无穷阻塞）</a:t>
            </a:r>
            <a:endParaRPr lang="zh-CN" sz="2800">
              <a:latin typeface="微软雅黑"/>
              <a:ea typeface="微软雅黑"/>
            </a:endParaRPr>
          </a:p>
          <a:p>
            <a:pPr marL="342900" lvl="0" indent="-342900"/>
            <a:r>
              <a:rPr lang="zh-CN" sz="2800" b="1">
                <a:latin typeface="微软雅黑"/>
                <a:ea typeface="微软雅黑"/>
              </a:rPr>
              <a:t>解决方案</a:t>
            </a:r>
            <a:r>
              <a:rPr lang="zh-CN" sz="2800">
                <a:latin typeface="微软雅黑"/>
                <a:ea typeface="微软雅黑"/>
              </a:rPr>
              <a:t>：老化</a:t>
            </a:r>
            <a:r>
              <a:rPr lang="en-US" sz="2800">
                <a:latin typeface="微软雅黑"/>
                <a:ea typeface="微软雅黑"/>
              </a:rPr>
              <a:t>(aging)</a:t>
            </a:r>
            <a:r>
              <a:rPr lang="zh-CN" sz="2800">
                <a:latin typeface="微软雅黑"/>
                <a:ea typeface="微软雅黑"/>
              </a:rPr>
              <a:t>－逐渐增加在系统中等待很长时间的进程的优先权。</a:t>
            </a:r>
            <a:endParaRPr lang="zh-CN" sz="2800">
              <a:latin typeface="微软雅黑"/>
              <a:ea typeface="微软雅黑"/>
            </a:endParaRPr>
          </a:p>
        </p:txBody>
      </p:sp>
      <p:sp>
        <p:nvSpPr>
          <p:cNvPr id="34819" name="Rectangle 2"/>
          <p:cNvSpPr/>
          <p:nvPr>
            <p:ph type="title"/>
          </p:nvPr>
        </p:nvSpPr>
        <p:spPr>
          <a:xfrm>
            <a:off x="685800" y="228600"/>
            <a:ext cx="8153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sz="4000" b="1">
                <a:latin typeface="微软雅黑"/>
                <a:ea typeface="微软雅黑"/>
              </a:rPr>
              <a:t>4.4.3 </a:t>
            </a:r>
            <a:r>
              <a:rPr lang="zh-CN" sz="4000" b="1">
                <a:latin typeface="微软雅黑"/>
                <a:ea typeface="微软雅黑"/>
              </a:rPr>
              <a:t>调度算法</a:t>
            </a:r>
            <a:r>
              <a:rPr lang="en-US" sz="4000" b="1">
                <a:latin typeface="微软雅黑"/>
                <a:ea typeface="微软雅黑"/>
              </a:rPr>
              <a:t>(</a:t>
            </a:r>
            <a:r>
              <a:rPr lang="zh-CN" sz="4000" b="1">
                <a:latin typeface="微软雅黑"/>
                <a:ea typeface="微软雅黑"/>
              </a:rPr>
              <a:t>三</a:t>
            </a:r>
            <a:r>
              <a:rPr lang="en-US" sz="4000" b="1">
                <a:latin typeface="微软雅黑"/>
                <a:ea typeface="微软雅黑"/>
              </a:rPr>
              <a:t>)</a:t>
            </a:r>
            <a:r>
              <a:rPr lang="zh-CN" sz="4000" b="1">
                <a:latin typeface="微软雅黑"/>
                <a:ea typeface="微软雅黑"/>
              </a:rPr>
              <a:t>：</a:t>
            </a:r>
            <a:r>
              <a:rPr lang="zh-CN" sz="3600">
                <a:latin typeface="微软雅黑"/>
                <a:ea typeface="微软雅黑"/>
              </a:rPr>
              <a:t>优先权调度</a:t>
            </a:r>
            <a:r>
              <a:rPr lang="en-US" sz="3600">
                <a:latin typeface="微软雅黑"/>
                <a:ea typeface="微软雅黑"/>
              </a:rPr>
              <a:t>(2)*</a:t>
            </a:r>
            <a:endParaRPr lang="zh-CN" sz="40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6866" name="Rectangle 2"/>
          <p:cNvSpPr/>
          <p:nvPr>
            <p:ph type="title"/>
          </p:nvPr>
        </p:nvSpPr>
        <p:spPr>
          <a:xfrm>
            <a:off x="685800" y="1092200"/>
            <a:ext cx="7772400" cy="67945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 algn="l"/>
            <a:r>
              <a:rPr lang="zh-CN" sz="3200" b="1">
                <a:latin typeface="微软雅黑"/>
                <a:ea typeface="微软雅黑"/>
              </a:rPr>
              <a:t>轮转法调度（</a:t>
            </a:r>
            <a:r>
              <a:rPr lang="en-US" sz="3200" b="1">
                <a:latin typeface="微软雅黑"/>
                <a:ea typeface="微软雅黑"/>
              </a:rPr>
              <a:t>RR</a:t>
            </a:r>
            <a:r>
              <a:rPr lang="zh-CN" sz="3200" b="1">
                <a:latin typeface="微软雅黑"/>
                <a:ea typeface="微软雅黑"/>
              </a:rPr>
              <a:t>：</a:t>
            </a:r>
            <a:r>
              <a:rPr lang="en-US" sz="3200" b="1">
                <a:latin typeface="微软雅黑"/>
                <a:ea typeface="微软雅黑"/>
              </a:rPr>
              <a:t>Round-Robin)</a:t>
            </a:r>
            <a:endParaRPr lang="en-US" sz="3200" b="1">
              <a:latin typeface="微软雅黑"/>
              <a:ea typeface="微软雅黑"/>
            </a:endParaRPr>
          </a:p>
        </p:txBody>
      </p:sp>
      <p:sp>
        <p:nvSpPr>
          <p:cNvPr id="36867" name="Rectangle 3"/>
          <p:cNvSpPr/>
          <p:nvPr>
            <p:ph type="body" idx="1"/>
          </p:nvPr>
        </p:nvSpPr>
        <p:spPr>
          <a:xfrm>
            <a:off x="611188" y="1771650"/>
            <a:ext cx="8281987" cy="5329238"/>
          </a:xfrm>
          <a:prstGeom prst="rect">
            <a:avLst/>
          </a:prstGeo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>
              <a:lnSpc>
                <a:spcPct val="90000"/>
              </a:lnSpc>
            </a:pPr>
            <a:r>
              <a:rPr lang="zh-CN" sz="2800">
                <a:latin typeface="微软雅黑"/>
                <a:ea typeface="微软雅黑"/>
              </a:rPr>
              <a:t>专门为分时系统设计的。每个进程得到一个较小的时间单元－时间片（</a:t>
            </a:r>
            <a:r>
              <a:rPr lang="en-US" sz="2800">
                <a:latin typeface="微软雅黑"/>
                <a:ea typeface="微软雅黑"/>
              </a:rPr>
              <a:t>time quantum</a:t>
            </a:r>
            <a:r>
              <a:rPr lang="zh-CN" sz="2800">
                <a:latin typeface="微软雅黑"/>
                <a:ea typeface="微软雅黑"/>
              </a:rPr>
              <a:t>），时间片通常（</a:t>
            </a:r>
            <a:r>
              <a:rPr lang="en-US" sz="2800">
                <a:latin typeface="微软雅黑"/>
                <a:ea typeface="微软雅黑"/>
              </a:rPr>
              <a:t>10ms~100ms)</a:t>
            </a:r>
            <a:r>
              <a:rPr lang="zh-CN" sz="2800">
                <a:latin typeface="微软雅黑"/>
                <a:ea typeface="微软雅黑"/>
              </a:rPr>
              <a:t>。</a:t>
            </a:r>
            <a:endParaRPr lang="zh-CN" sz="2800">
              <a:latin typeface="微软雅黑"/>
              <a:ea typeface="微软雅黑"/>
            </a:endParaRPr>
          </a:p>
          <a:p>
            <a:pPr marL="342900" lvl="0" indent="-342900">
              <a:lnSpc>
                <a:spcPct val="90000"/>
              </a:lnSpc>
            </a:pPr>
            <a:r>
              <a:rPr lang="zh-CN" sz="2800">
                <a:latin typeface="微软雅黑"/>
                <a:ea typeface="微软雅黑"/>
              </a:rPr>
              <a:t>被调度的进程运行完时间片后，回到就绪队列尾，系统调度就绪队列头的进程运行。</a:t>
            </a:r>
            <a:endParaRPr lang="en-US" sz="2800">
              <a:latin typeface="微软雅黑"/>
              <a:ea typeface="微软雅黑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zh-CN" sz="2800">
                <a:latin typeface="微软雅黑"/>
                <a:ea typeface="微软雅黑"/>
              </a:rPr>
              <a:t>（新到进程按</a:t>
            </a:r>
            <a:r>
              <a:rPr lang="en-US" sz="2800">
                <a:latin typeface="微软雅黑"/>
                <a:ea typeface="微软雅黑"/>
              </a:rPr>
              <a:t>FCFS</a:t>
            </a:r>
            <a:r>
              <a:rPr lang="zh-CN" sz="2800">
                <a:latin typeface="微软雅黑"/>
                <a:ea typeface="微软雅黑"/>
              </a:rPr>
              <a:t>排到就绪队列尾等待）</a:t>
            </a:r>
            <a:endParaRPr lang="en-US" sz="2800">
              <a:latin typeface="微软雅黑"/>
              <a:ea typeface="微软雅黑"/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</a:pPr>
            <a:r>
              <a:rPr lang="zh-CN" sz="2800" b="1">
                <a:latin typeface="微软雅黑"/>
                <a:ea typeface="微软雅黑"/>
              </a:rPr>
              <a:t>特点</a:t>
            </a:r>
            <a:r>
              <a:rPr lang="zh-CN" sz="2800">
                <a:latin typeface="微软雅黑"/>
                <a:ea typeface="微软雅黑"/>
              </a:rPr>
              <a:t>：平均等待时间较高，但响应较好</a:t>
            </a:r>
            <a:endParaRPr lang="zh-CN" sz="2800">
              <a:latin typeface="微软雅黑"/>
              <a:ea typeface="微软雅黑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sz="2800">
              <a:latin typeface="微软雅黑"/>
              <a:ea typeface="微软雅黑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zh-CN" sz="2800">
                <a:latin typeface="微软雅黑"/>
                <a:ea typeface="微软雅黑"/>
              </a:rPr>
              <a:t>两种情况：</a:t>
            </a:r>
            <a:endParaRPr lang="zh-CN" sz="2800">
              <a:latin typeface="微软雅黑"/>
              <a:ea typeface="微软雅黑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>
                <a:latin typeface="微软雅黑"/>
                <a:ea typeface="微软雅黑"/>
              </a:rPr>
              <a:t>CPU</a:t>
            </a:r>
            <a:r>
              <a:rPr lang="zh-CN">
                <a:latin typeface="微软雅黑"/>
                <a:ea typeface="微软雅黑"/>
              </a:rPr>
              <a:t>区间小于时间片</a:t>
            </a:r>
            <a:endParaRPr lang="zh-CN">
              <a:latin typeface="微软雅黑"/>
              <a:ea typeface="微软雅黑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>
                <a:latin typeface="微软雅黑"/>
                <a:ea typeface="微软雅黑"/>
              </a:rPr>
              <a:t>CPU</a:t>
            </a:r>
            <a:r>
              <a:rPr lang="zh-CN">
                <a:latin typeface="微软雅黑"/>
                <a:ea typeface="微软雅黑"/>
              </a:rPr>
              <a:t>区间大于时间片</a:t>
            </a:r>
            <a:endParaRPr lang="zh-CN">
              <a:latin typeface="微软雅黑"/>
              <a:ea typeface="微软雅黑"/>
            </a:endParaRPr>
          </a:p>
        </p:txBody>
      </p:sp>
      <p:sp>
        <p:nvSpPr>
          <p:cNvPr id="36868" name="Rectangle 2"/>
          <p:cNvSpPr/>
          <p:nvPr/>
        </p:nvSpPr>
        <p:spPr>
          <a:xfrm>
            <a:off x="685800" y="539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4.4.4 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调度算法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(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四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)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：轮转法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(1)</a:t>
            </a:r>
            <a:endParaRPr lang="zh-CN" sz="4000" b="1" u="sng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8914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sz="4000" b="1">
                <a:latin typeface="微软雅黑"/>
                <a:ea typeface="微软雅黑"/>
              </a:rPr>
              <a:t>4.4.4 </a:t>
            </a:r>
            <a:r>
              <a:rPr lang="zh-CN" sz="4000" b="1">
                <a:latin typeface="微软雅黑"/>
                <a:ea typeface="微软雅黑"/>
              </a:rPr>
              <a:t>调度算法</a:t>
            </a:r>
            <a:r>
              <a:rPr lang="en-US" sz="4000" b="1">
                <a:latin typeface="微软雅黑"/>
                <a:ea typeface="微软雅黑"/>
              </a:rPr>
              <a:t>(</a:t>
            </a:r>
            <a:r>
              <a:rPr lang="zh-CN" sz="4000" b="1">
                <a:latin typeface="微软雅黑"/>
                <a:ea typeface="微软雅黑"/>
              </a:rPr>
              <a:t>四</a:t>
            </a:r>
            <a:r>
              <a:rPr lang="en-US" sz="4000" b="1">
                <a:latin typeface="微软雅黑"/>
                <a:ea typeface="微软雅黑"/>
              </a:rPr>
              <a:t>)</a:t>
            </a:r>
            <a:r>
              <a:rPr lang="zh-CN" sz="4000" b="1">
                <a:latin typeface="微软雅黑"/>
                <a:ea typeface="微软雅黑"/>
              </a:rPr>
              <a:t>：轮转法</a:t>
            </a:r>
            <a:r>
              <a:rPr lang="en-US" sz="4000" b="1">
                <a:latin typeface="微软雅黑"/>
                <a:ea typeface="微软雅黑"/>
              </a:rPr>
              <a:t>(2)</a:t>
            </a:r>
            <a:endParaRPr lang="zh-CN" sz="4000" b="1" u="sng"/>
          </a:p>
        </p:txBody>
      </p:sp>
      <p:sp>
        <p:nvSpPr>
          <p:cNvPr id="38915" name="Rectangle 3"/>
          <p:cNvSpPr/>
          <p:nvPr>
            <p:ph type="body" idx="1"/>
          </p:nvPr>
        </p:nvSpPr>
        <p:spPr>
          <a:xfrm>
            <a:off x="609600" y="1447800"/>
            <a:ext cx="7772400" cy="4718050"/>
          </a:xfrm>
          <a:prstGeom prst="rect">
            <a:avLst/>
          </a:prstGeo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>
              <a:lnSpc>
                <a:spcPct val="80000"/>
              </a:lnSpc>
              <a:buNone/>
            </a:pPr>
            <a:r>
              <a:rPr lang="en-US" sz="2800" u="sng">
                <a:latin typeface="微软雅黑"/>
                <a:ea typeface="微软雅黑"/>
              </a:rPr>
              <a:t>Process</a:t>
            </a:r>
            <a:r>
              <a:rPr lang="en-US" sz="2800">
                <a:latin typeface="微软雅黑"/>
                <a:ea typeface="微软雅黑"/>
              </a:rPr>
              <a:t>	</a:t>
            </a:r>
            <a:r>
              <a:rPr lang="en-US" sz="2800" u="sng">
                <a:latin typeface="微软雅黑"/>
                <a:ea typeface="微软雅黑"/>
              </a:rPr>
              <a:t>Burst Time</a:t>
            </a:r>
            <a:endParaRPr lang="en-US" sz="2800" u="sng">
              <a:latin typeface="微软雅黑"/>
              <a:ea typeface="微软雅黑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sz="2800" i="1">
                <a:latin typeface="微软雅黑"/>
                <a:ea typeface="微软雅黑"/>
              </a:rPr>
              <a:t>	P</a:t>
            </a:r>
            <a:r>
              <a:rPr lang="en-US" sz="2800" i="1" baseline="-25000">
                <a:latin typeface="微软雅黑"/>
                <a:ea typeface="微软雅黑"/>
              </a:rPr>
              <a:t>1		</a:t>
            </a:r>
            <a:r>
              <a:rPr lang="en-US" sz="2800">
                <a:latin typeface="微软雅黑"/>
                <a:ea typeface="微软雅黑"/>
              </a:rPr>
              <a:t>53</a:t>
            </a:r>
            <a:endParaRPr lang="en-US" sz="2800">
              <a:latin typeface="微软雅黑"/>
              <a:ea typeface="微软雅黑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sz="2800">
                <a:latin typeface="微软雅黑"/>
                <a:ea typeface="微软雅黑"/>
              </a:rPr>
              <a:t>	</a:t>
            </a:r>
            <a:r>
              <a:rPr lang="en-US" sz="2800" i="1">
                <a:latin typeface="微软雅黑"/>
                <a:ea typeface="微软雅黑"/>
              </a:rPr>
              <a:t>P</a:t>
            </a:r>
            <a:r>
              <a:rPr lang="en-US" sz="2800" i="1" baseline="-25000">
                <a:latin typeface="微软雅黑"/>
                <a:ea typeface="微软雅黑"/>
              </a:rPr>
              <a:t>2	 	</a:t>
            </a:r>
            <a:r>
              <a:rPr lang="en-US" sz="2800">
                <a:latin typeface="微软雅黑"/>
                <a:ea typeface="微软雅黑"/>
              </a:rPr>
              <a:t>17</a:t>
            </a:r>
            <a:endParaRPr lang="en-US" sz="2800">
              <a:latin typeface="微软雅黑"/>
              <a:ea typeface="微软雅黑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sz="2800">
                <a:latin typeface="微软雅黑"/>
                <a:ea typeface="微软雅黑"/>
              </a:rPr>
              <a:t>	</a:t>
            </a:r>
            <a:r>
              <a:rPr lang="en-US" sz="2800" i="1">
                <a:latin typeface="微软雅黑"/>
                <a:ea typeface="微软雅黑"/>
              </a:rPr>
              <a:t>P</a:t>
            </a:r>
            <a:r>
              <a:rPr lang="en-US" sz="2800" i="1" baseline="-25000">
                <a:latin typeface="微软雅黑"/>
                <a:ea typeface="微软雅黑"/>
              </a:rPr>
              <a:t>3		</a:t>
            </a:r>
            <a:r>
              <a:rPr lang="en-US" sz="2800">
                <a:latin typeface="微软雅黑"/>
                <a:ea typeface="微软雅黑"/>
              </a:rPr>
              <a:t>68</a:t>
            </a:r>
            <a:endParaRPr lang="en-US" sz="2800">
              <a:latin typeface="微软雅黑"/>
              <a:ea typeface="微软雅黑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sz="2800">
                <a:latin typeface="微软雅黑"/>
                <a:ea typeface="微软雅黑"/>
              </a:rPr>
              <a:t>	</a:t>
            </a:r>
            <a:r>
              <a:rPr lang="en-US" sz="2800" i="1">
                <a:latin typeface="微软雅黑"/>
                <a:ea typeface="微软雅黑"/>
              </a:rPr>
              <a:t>P</a:t>
            </a:r>
            <a:r>
              <a:rPr lang="en-US" sz="2800" i="1" baseline="-25000">
                <a:latin typeface="微软雅黑"/>
                <a:ea typeface="微软雅黑"/>
              </a:rPr>
              <a:t>4		 </a:t>
            </a:r>
            <a:r>
              <a:rPr lang="en-US" sz="2800">
                <a:latin typeface="微软雅黑"/>
                <a:ea typeface="微软雅黑"/>
              </a:rPr>
              <a:t>24</a:t>
            </a:r>
            <a:endParaRPr lang="en-US" sz="2800">
              <a:latin typeface="微软雅黑"/>
              <a:ea typeface="微软雅黑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US" sz="2800">
              <a:latin typeface="微软雅黑"/>
              <a:ea typeface="微软雅黑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zh-CN" sz="2800">
                <a:latin typeface="微软雅黑"/>
                <a:ea typeface="微软雅黑"/>
              </a:rPr>
              <a:t>甘特图为（时间片</a:t>
            </a:r>
            <a:r>
              <a:rPr lang="en-US" sz="2800">
                <a:latin typeface="微软雅黑"/>
                <a:ea typeface="微软雅黑"/>
              </a:rPr>
              <a:t>q</a:t>
            </a:r>
            <a:r>
              <a:rPr lang="zh-CN" sz="2800">
                <a:latin typeface="微软雅黑"/>
                <a:ea typeface="微软雅黑"/>
              </a:rPr>
              <a:t>＝</a:t>
            </a:r>
            <a:r>
              <a:rPr lang="en-US" sz="2800">
                <a:latin typeface="微软雅黑"/>
                <a:ea typeface="微软雅黑"/>
              </a:rPr>
              <a:t>20ms): </a:t>
            </a:r>
            <a:br>
              <a:rPr lang="en-US" sz="2800">
                <a:latin typeface="微软雅黑"/>
                <a:ea typeface="微软雅黑"/>
              </a:rPr>
            </a:br>
            <a:br>
              <a:rPr lang="en-US" sz="2800">
                <a:latin typeface="微软雅黑"/>
                <a:ea typeface="微软雅黑"/>
              </a:rPr>
            </a:br>
            <a:br>
              <a:rPr lang="en-US" sz="2800">
                <a:latin typeface="微软雅黑"/>
                <a:ea typeface="微软雅黑"/>
              </a:rPr>
            </a:br>
            <a:br>
              <a:rPr lang="en-US" sz="2800">
                <a:latin typeface="微软雅黑"/>
                <a:ea typeface="微软雅黑"/>
              </a:rPr>
            </a:br>
            <a:br>
              <a:rPr lang="en-US" sz="2800">
                <a:latin typeface="微软雅黑"/>
                <a:ea typeface="微软雅黑"/>
              </a:rPr>
            </a:br>
            <a:br>
              <a:rPr lang="en-US" sz="2800">
                <a:latin typeface="微软雅黑"/>
                <a:ea typeface="微软雅黑"/>
              </a:rPr>
            </a:br>
            <a:endParaRPr lang="en-US" sz="2800">
              <a:latin typeface="微软雅黑"/>
              <a:ea typeface="微软雅黑"/>
            </a:endParaRPr>
          </a:p>
        </p:txBody>
      </p:sp>
      <p:grpSp>
        <p:nvGrpSpPr>
          <p:cNvPr id="38916" name="Group 4"/>
          <p:cNvGrpSpPr/>
          <p:nvPr/>
        </p:nvGrpSpPr>
        <p:grpSpPr>
          <a:xfrm>
            <a:off x="1604963" y="4613275"/>
            <a:ext cx="6069012" cy="977900"/>
            <a:chOff x="1053" y="2640"/>
            <a:chExt cx="3823" cy="616"/>
          </a:xfrm>
        </p:grpSpPr>
        <p:grpSp>
          <p:nvGrpSpPr>
            <p:cNvPr id="38917" name="Group 5"/>
            <p:cNvGrpSpPr/>
            <p:nvPr/>
          </p:nvGrpSpPr>
          <p:grpSpPr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38929" name="Rectangle 6"/>
              <p:cNvSpPr/>
              <p:nvPr/>
            </p:nvSpPr>
            <p:spPr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342900" lvl="0" indent="-3429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32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1pPr>
                <a:lvl2pPr marL="742950" lvl="1" indent="-28575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8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2pPr>
                <a:lvl3pPr marL="1143000" lvl="2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24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3pPr>
                <a:lvl4pPr marL="1600200" lvl="3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4pPr>
                <a:lvl5pPr marL="2057400" lvl="4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5pPr>
                <a:lvl6pPr marL="2514600" lvl="5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6pPr>
                <a:lvl7pPr marL="2971800" lvl="6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7pPr>
                <a:lvl8pPr marL="3429000" lvl="7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8pPr>
                <a:lvl9pPr marL="3886200" lvl="8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9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sz="1800">
                    <a:latin typeface="微软雅黑"/>
                    <a:ea typeface="微软雅黑"/>
                  </a:rPr>
                  <a:t>P</a:t>
                </a:r>
                <a:r>
                  <a:rPr lang="en-US" sz="1800" baseline="-25000">
                    <a:latin typeface="微软雅黑"/>
                    <a:ea typeface="微软雅黑"/>
                  </a:rPr>
                  <a:t>1</a:t>
                </a:r>
                <a:endParaRPr lang="en-US" sz="1800">
                  <a:latin typeface="微软雅黑"/>
                  <a:ea typeface="微软雅黑"/>
                </a:endParaRPr>
              </a:p>
            </p:txBody>
          </p:sp>
          <p:sp>
            <p:nvSpPr>
              <p:cNvPr id="38930" name="Rectangle 7"/>
              <p:cNvSpPr/>
              <p:nvPr/>
            </p:nvSpPr>
            <p:spPr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342900" lvl="0" indent="-3429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32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1pPr>
                <a:lvl2pPr marL="742950" lvl="1" indent="-28575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8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2pPr>
                <a:lvl3pPr marL="1143000" lvl="2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24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3pPr>
                <a:lvl4pPr marL="1600200" lvl="3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4pPr>
                <a:lvl5pPr marL="2057400" lvl="4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5pPr>
                <a:lvl6pPr marL="2514600" lvl="5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6pPr>
                <a:lvl7pPr marL="2971800" lvl="6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7pPr>
                <a:lvl8pPr marL="3429000" lvl="7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8pPr>
                <a:lvl9pPr marL="3886200" lvl="8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9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sz="1800">
                    <a:latin typeface="微软雅黑"/>
                    <a:ea typeface="微软雅黑"/>
                  </a:rPr>
                  <a:t>P</a:t>
                </a:r>
                <a:r>
                  <a:rPr lang="en-US" sz="1800" baseline="-25000">
                    <a:latin typeface="微软雅黑"/>
                    <a:ea typeface="微软雅黑"/>
                  </a:rPr>
                  <a:t>2</a:t>
                </a:r>
                <a:endParaRPr lang="en-US" sz="1800" baseline="-25000">
                  <a:latin typeface="微软雅黑"/>
                  <a:ea typeface="微软雅黑"/>
                </a:endParaRPr>
              </a:p>
            </p:txBody>
          </p:sp>
          <p:sp>
            <p:nvSpPr>
              <p:cNvPr id="38931" name="Rectangle 8"/>
              <p:cNvSpPr/>
              <p:nvPr/>
            </p:nvSpPr>
            <p:spPr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342900" lvl="0" indent="-3429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32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1pPr>
                <a:lvl2pPr marL="742950" lvl="1" indent="-28575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8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2pPr>
                <a:lvl3pPr marL="1143000" lvl="2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24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3pPr>
                <a:lvl4pPr marL="1600200" lvl="3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4pPr>
                <a:lvl5pPr marL="2057400" lvl="4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5pPr>
                <a:lvl6pPr marL="2514600" lvl="5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6pPr>
                <a:lvl7pPr marL="2971800" lvl="6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7pPr>
                <a:lvl8pPr marL="3429000" lvl="7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8pPr>
                <a:lvl9pPr marL="3886200" lvl="8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9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sz="1800">
                    <a:latin typeface="微软雅黑"/>
                    <a:ea typeface="微软雅黑"/>
                  </a:rPr>
                  <a:t>P</a:t>
                </a:r>
                <a:r>
                  <a:rPr lang="en-US" sz="1800" baseline="-25000">
                    <a:latin typeface="微软雅黑"/>
                    <a:ea typeface="微软雅黑"/>
                  </a:rPr>
                  <a:t>3</a:t>
                </a:r>
                <a:endParaRPr lang="en-US" sz="1800" baseline="-25000">
                  <a:latin typeface="微软雅黑"/>
                  <a:ea typeface="微软雅黑"/>
                </a:endParaRPr>
              </a:p>
            </p:txBody>
          </p:sp>
          <p:sp>
            <p:nvSpPr>
              <p:cNvPr id="38932" name="Rectangle 9"/>
              <p:cNvSpPr/>
              <p:nvPr/>
            </p:nvSpPr>
            <p:spPr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342900" lvl="0" indent="-3429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32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1pPr>
                <a:lvl2pPr marL="742950" lvl="1" indent="-28575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8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2pPr>
                <a:lvl3pPr marL="1143000" lvl="2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24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3pPr>
                <a:lvl4pPr marL="1600200" lvl="3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4pPr>
                <a:lvl5pPr marL="2057400" lvl="4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5pPr>
                <a:lvl6pPr marL="2514600" lvl="5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6pPr>
                <a:lvl7pPr marL="2971800" lvl="6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7pPr>
                <a:lvl8pPr marL="3429000" lvl="7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8pPr>
                <a:lvl9pPr marL="3886200" lvl="8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9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sz="1800">
                    <a:latin typeface="微软雅黑"/>
                    <a:ea typeface="微软雅黑"/>
                  </a:rPr>
                  <a:t>P</a:t>
                </a:r>
                <a:r>
                  <a:rPr lang="en-US" sz="1800" baseline="-25000">
                    <a:latin typeface="微软雅黑"/>
                    <a:ea typeface="微软雅黑"/>
                  </a:rPr>
                  <a:t>4</a:t>
                </a:r>
                <a:endParaRPr lang="en-US" sz="1800" baseline="-25000">
                  <a:latin typeface="微软雅黑"/>
                  <a:ea typeface="微软雅黑"/>
                </a:endParaRPr>
              </a:p>
            </p:txBody>
          </p:sp>
          <p:sp>
            <p:nvSpPr>
              <p:cNvPr id="38933" name="Rectangle 10"/>
              <p:cNvSpPr/>
              <p:nvPr/>
            </p:nvSpPr>
            <p:spPr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342900" lvl="0" indent="-3429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32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1pPr>
                <a:lvl2pPr marL="742950" lvl="1" indent="-28575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8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2pPr>
                <a:lvl3pPr marL="1143000" lvl="2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24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3pPr>
                <a:lvl4pPr marL="1600200" lvl="3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4pPr>
                <a:lvl5pPr marL="2057400" lvl="4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5pPr>
                <a:lvl6pPr marL="2514600" lvl="5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6pPr>
                <a:lvl7pPr marL="2971800" lvl="6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7pPr>
                <a:lvl8pPr marL="3429000" lvl="7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8pPr>
                <a:lvl9pPr marL="3886200" lvl="8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9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sz="1800">
                    <a:latin typeface="微软雅黑"/>
                    <a:ea typeface="微软雅黑"/>
                  </a:rPr>
                  <a:t>P</a:t>
                </a:r>
                <a:r>
                  <a:rPr lang="en-US" sz="1800" baseline="-25000">
                    <a:latin typeface="微软雅黑"/>
                    <a:ea typeface="微软雅黑"/>
                  </a:rPr>
                  <a:t>1</a:t>
                </a:r>
                <a:endParaRPr lang="en-US" sz="1800" baseline="-25000">
                  <a:latin typeface="微软雅黑"/>
                  <a:ea typeface="微软雅黑"/>
                </a:endParaRPr>
              </a:p>
            </p:txBody>
          </p:sp>
          <p:sp>
            <p:nvSpPr>
              <p:cNvPr id="38934" name="Rectangle 11"/>
              <p:cNvSpPr/>
              <p:nvPr/>
            </p:nvSpPr>
            <p:spPr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342900" lvl="0" indent="-3429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32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1pPr>
                <a:lvl2pPr marL="742950" lvl="1" indent="-28575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8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2pPr>
                <a:lvl3pPr marL="1143000" lvl="2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24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3pPr>
                <a:lvl4pPr marL="1600200" lvl="3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4pPr>
                <a:lvl5pPr marL="2057400" lvl="4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5pPr>
                <a:lvl6pPr marL="2514600" lvl="5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6pPr>
                <a:lvl7pPr marL="2971800" lvl="6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7pPr>
                <a:lvl8pPr marL="3429000" lvl="7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8pPr>
                <a:lvl9pPr marL="3886200" lvl="8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9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sz="1800">
                    <a:latin typeface="微软雅黑"/>
                    <a:ea typeface="微软雅黑"/>
                  </a:rPr>
                  <a:t>P</a:t>
                </a:r>
                <a:r>
                  <a:rPr lang="en-US" sz="1800" baseline="-25000">
                    <a:latin typeface="微软雅黑"/>
                    <a:ea typeface="微软雅黑"/>
                  </a:rPr>
                  <a:t>3</a:t>
                </a:r>
                <a:endParaRPr lang="en-US" sz="1800" baseline="-25000">
                  <a:latin typeface="微软雅黑"/>
                  <a:ea typeface="微软雅黑"/>
                </a:endParaRPr>
              </a:p>
            </p:txBody>
          </p:sp>
          <p:sp>
            <p:nvSpPr>
              <p:cNvPr id="38935" name="Rectangle 12"/>
              <p:cNvSpPr/>
              <p:nvPr/>
            </p:nvSpPr>
            <p:spPr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342900" lvl="0" indent="-3429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32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1pPr>
                <a:lvl2pPr marL="742950" lvl="1" indent="-28575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8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2pPr>
                <a:lvl3pPr marL="1143000" lvl="2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24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3pPr>
                <a:lvl4pPr marL="1600200" lvl="3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4pPr>
                <a:lvl5pPr marL="2057400" lvl="4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5pPr>
                <a:lvl6pPr marL="2514600" lvl="5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6pPr>
                <a:lvl7pPr marL="2971800" lvl="6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7pPr>
                <a:lvl8pPr marL="3429000" lvl="7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8pPr>
                <a:lvl9pPr marL="3886200" lvl="8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9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sz="1800">
                    <a:latin typeface="微软雅黑"/>
                    <a:ea typeface="微软雅黑"/>
                  </a:rPr>
                  <a:t>P</a:t>
                </a:r>
                <a:r>
                  <a:rPr lang="en-US" sz="1800" baseline="-25000">
                    <a:latin typeface="微软雅黑"/>
                    <a:ea typeface="微软雅黑"/>
                  </a:rPr>
                  <a:t>4</a:t>
                </a:r>
                <a:endParaRPr lang="en-US" sz="1800" baseline="-25000">
                  <a:latin typeface="微软雅黑"/>
                  <a:ea typeface="微软雅黑"/>
                </a:endParaRPr>
              </a:p>
            </p:txBody>
          </p:sp>
          <p:sp>
            <p:nvSpPr>
              <p:cNvPr id="38936" name="Rectangle 13"/>
              <p:cNvSpPr/>
              <p:nvPr/>
            </p:nvSpPr>
            <p:spPr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342900" lvl="0" indent="-3429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32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1pPr>
                <a:lvl2pPr marL="742950" lvl="1" indent="-28575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8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2pPr>
                <a:lvl3pPr marL="1143000" lvl="2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24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3pPr>
                <a:lvl4pPr marL="1600200" lvl="3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4pPr>
                <a:lvl5pPr marL="2057400" lvl="4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5pPr>
                <a:lvl6pPr marL="2514600" lvl="5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6pPr>
                <a:lvl7pPr marL="2971800" lvl="6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7pPr>
                <a:lvl8pPr marL="3429000" lvl="7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8pPr>
                <a:lvl9pPr marL="3886200" lvl="8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9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sz="1800">
                    <a:latin typeface="微软雅黑"/>
                    <a:ea typeface="微软雅黑"/>
                  </a:rPr>
                  <a:t>P</a:t>
                </a:r>
                <a:r>
                  <a:rPr lang="en-US" sz="1800" baseline="-25000">
                    <a:latin typeface="微软雅黑"/>
                    <a:ea typeface="微软雅黑"/>
                  </a:rPr>
                  <a:t>1</a:t>
                </a:r>
                <a:endParaRPr lang="en-US" sz="1800" baseline="-25000">
                  <a:latin typeface="微软雅黑"/>
                  <a:ea typeface="微软雅黑"/>
                </a:endParaRPr>
              </a:p>
            </p:txBody>
          </p:sp>
          <p:sp>
            <p:nvSpPr>
              <p:cNvPr id="38937" name="Rectangle 14"/>
              <p:cNvSpPr/>
              <p:nvPr/>
            </p:nvSpPr>
            <p:spPr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342900" lvl="0" indent="-3429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32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1pPr>
                <a:lvl2pPr marL="742950" lvl="1" indent="-28575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8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2pPr>
                <a:lvl3pPr marL="1143000" lvl="2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24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3pPr>
                <a:lvl4pPr marL="1600200" lvl="3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4pPr>
                <a:lvl5pPr marL="2057400" lvl="4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5pPr>
                <a:lvl6pPr marL="2514600" lvl="5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6pPr>
                <a:lvl7pPr marL="2971800" lvl="6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7pPr>
                <a:lvl8pPr marL="3429000" lvl="7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8pPr>
                <a:lvl9pPr marL="3886200" lvl="8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9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sz="1800">
                    <a:latin typeface="微软雅黑"/>
                    <a:ea typeface="微软雅黑"/>
                  </a:rPr>
                  <a:t>P</a:t>
                </a:r>
                <a:r>
                  <a:rPr lang="en-US" sz="1800" baseline="-25000">
                    <a:latin typeface="微软雅黑"/>
                    <a:ea typeface="微软雅黑"/>
                  </a:rPr>
                  <a:t>3</a:t>
                </a:r>
                <a:endParaRPr lang="en-US" sz="1800" baseline="-25000">
                  <a:latin typeface="微软雅黑"/>
                  <a:ea typeface="微软雅黑"/>
                </a:endParaRPr>
              </a:p>
            </p:txBody>
          </p:sp>
          <p:sp>
            <p:nvSpPr>
              <p:cNvPr id="38938" name="Rectangle 15"/>
              <p:cNvSpPr/>
              <p:nvPr/>
            </p:nvSpPr>
            <p:spPr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342900" lvl="0" indent="-3429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32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1pPr>
                <a:lvl2pPr marL="742950" lvl="1" indent="-28575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8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2pPr>
                <a:lvl3pPr marL="1143000" lvl="2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lang="zh-CN" sz="24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3pPr>
                <a:lvl4pPr marL="1600200" lvl="3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4pPr>
                <a:lvl5pPr marL="2057400" lvl="4" indent="-228600" algn="l" defTabSz="91440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lang="zh-CN" sz="2000" b="0" i="0" u="none" kern="1200" baseline="0">
                    <a:solidFill>
                      <a:schemeClr val="tx1"/>
                    </a:solidFill>
                    <a:latin typeface="Times New Roman"/>
                    <a:ea typeface="宋体"/>
                  </a:defRPr>
                </a:lvl5pPr>
                <a:lvl6pPr marL="2514600" lvl="5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6pPr>
                <a:lvl7pPr marL="2971800" lvl="6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7pPr>
                <a:lvl8pPr marL="3429000" lvl="7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8pPr>
                <a:lvl9pPr marL="3886200" lvl="8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lang="zh-CN" sz="1800" kern="1200">
                    <a:solidFill>
                      <a:schemeClr val="tx1"/>
                    </a:solidFill>
                    <a:latin typeface="Times New Roman"/>
                    <a:ea typeface="宋体"/>
                  </a:defRPr>
                </a:lvl9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sz="1800">
                    <a:latin typeface="微软雅黑"/>
                    <a:ea typeface="微软雅黑"/>
                  </a:rPr>
                  <a:t>P</a:t>
                </a:r>
                <a:r>
                  <a:rPr lang="en-US" sz="1800" baseline="-25000">
                    <a:latin typeface="微软雅黑"/>
                    <a:ea typeface="微软雅黑"/>
                  </a:rPr>
                  <a:t>3</a:t>
                </a:r>
                <a:endParaRPr lang="en-US" sz="1800" baseline="-25000"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8918" name="Text Box 16"/>
            <p:cNvSpPr/>
            <p:nvPr/>
          </p:nvSpPr>
          <p:spPr>
            <a:xfrm>
              <a:off x="1053" y="3023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0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8919" name="Text Box 17"/>
            <p:cNvSpPr/>
            <p:nvPr/>
          </p:nvSpPr>
          <p:spPr>
            <a:xfrm>
              <a:off x="1347" y="3023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20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8920" name="Text Box 18"/>
            <p:cNvSpPr/>
            <p:nvPr/>
          </p:nvSpPr>
          <p:spPr>
            <a:xfrm>
              <a:off x="1683" y="3023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37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8921" name="Text Box 19"/>
            <p:cNvSpPr/>
            <p:nvPr/>
          </p:nvSpPr>
          <p:spPr>
            <a:xfrm>
              <a:off x="2063" y="3023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57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8922" name="Text Box 20"/>
            <p:cNvSpPr/>
            <p:nvPr/>
          </p:nvSpPr>
          <p:spPr>
            <a:xfrm>
              <a:off x="2451" y="3023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77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8923" name="Text Box 21"/>
            <p:cNvSpPr/>
            <p:nvPr/>
          </p:nvSpPr>
          <p:spPr>
            <a:xfrm>
              <a:off x="2787" y="3023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97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8924" name="Text Box 22"/>
            <p:cNvSpPr/>
            <p:nvPr/>
          </p:nvSpPr>
          <p:spPr>
            <a:xfrm>
              <a:off x="3081" y="3023"/>
              <a:ext cx="37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117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8925" name="Text Box 23"/>
            <p:cNvSpPr/>
            <p:nvPr/>
          </p:nvSpPr>
          <p:spPr>
            <a:xfrm>
              <a:off x="3465" y="3023"/>
              <a:ext cx="37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121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8926" name="Text Box 24"/>
            <p:cNvSpPr/>
            <p:nvPr/>
          </p:nvSpPr>
          <p:spPr>
            <a:xfrm>
              <a:off x="3801" y="3023"/>
              <a:ext cx="37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134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8927" name="Text Box 25"/>
            <p:cNvSpPr/>
            <p:nvPr/>
          </p:nvSpPr>
          <p:spPr>
            <a:xfrm>
              <a:off x="4169" y="3023"/>
              <a:ext cx="37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154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38928" name="Text Box 26"/>
            <p:cNvSpPr/>
            <p:nvPr/>
          </p:nvSpPr>
          <p:spPr>
            <a:xfrm>
              <a:off x="4505" y="3023"/>
              <a:ext cx="37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162</a:t>
              </a:r>
              <a:endParaRPr lang="en-US" sz="1800"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62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sz="4000" b="1">
                <a:latin typeface="微软雅黑"/>
                <a:ea typeface="微软雅黑"/>
              </a:rPr>
              <a:t>4.4.4 </a:t>
            </a:r>
            <a:r>
              <a:rPr lang="zh-CN" sz="4000" b="1">
                <a:latin typeface="微软雅黑"/>
                <a:ea typeface="微软雅黑"/>
              </a:rPr>
              <a:t>调度算法</a:t>
            </a:r>
            <a:r>
              <a:rPr lang="en-US" sz="4000" b="1">
                <a:latin typeface="微软雅黑"/>
                <a:ea typeface="微软雅黑"/>
              </a:rPr>
              <a:t>(</a:t>
            </a:r>
            <a:r>
              <a:rPr lang="zh-CN" sz="4000" b="1">
                <a:latin typeface="微软雅黑"/>
                <a:ea typeface="微软雅黑"/>
              </a:rPr>
              <a:t>四</a:t>
            </a:r>
            <a:r>
              <a:rPr lang="en-US" sz="4000" b="1">
                <a:latin typeface="微软雅黑"/>
                <a:ea typeface="微软雅黑"/>
              </a:rPr>
              <a:t>)</a:t>
            </a:r>
            <a:r>
              <a:rPr lang="zh-CN" sz="4000" b="1">
                <a:latin typeface="微软雅黑"/>
                <a:ea typeface="微软雅黑"/>
              </a:rPr>
              <a:t>：轮转法</a:t>
            </a:r>
            <a:r>
              <a:rPr lang="en-US" sz="4000" b="1">
                <a:latin typeface="微软雅黑"/>
                <a:ea typeface="微软雅黑"/>
              </a:rPr>
              <a:t>(4)</a:t>
            </a:r>
            <a:endParaRPr lang="zh-CN" sz="4000" b="1" u="sng"/>
          </a:p>
        </p:txBody>
      </p:sp>
      <p:sp>
        <p:nvSpPr>
          <p:cNvPr id="40963" name="Rectangle 3"/>
          <p:cNvSpPr/>
          <p:nvPr>
            <p:ph type="body" idx="1"/>
          </p:nvPr>
        </p:nvSpPr>
        <p:spPr>
          <a:xfrm>
            <a:off x="3962400" y="5867400"/>
            <a:ext cx="5181600" cy="45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>
              <a:lnSpc>
                <a:spcPct val="90000"/>
              </a:lnSpc>
            </a:pPr>
            <a:r>
              <a:rPr lang="zh-CN" sz="2400">
                <a:latin typeface="微软雅黑"/>
                <a:ea typeface="微软雅黑"/>
              </a:rPr>
              <a:t>不同时间片的平均周转时间统计</a:t>
            </a:r>
            <a:endParaRPr lang="zh-CN" sz="2400">
              <a:latin typeface="微软雅黑"/>
              <a:ea typeface="微软雅黑"/>
            </a:endParaRPr>
          </a:p>
        </p:txBody>
      </p:sp>
      <p:pic>
        <p:nvPicPr>
          <p:cNvPr id="40964" name="Picture 5"/>
          <p:cNvPicPr/>
          <p:nvPr/>
        </p:nvPicPr>
        <p:blipFill>
          <a:blip r:embed="rId3"/>
          <a:srcRect l="5371" t="768" r="5179" b="1022"/>
          <a:stretch/>
        </p:blipFill>
        <p:spPr>
          <a:xfrm>
            <a:off x="3962400" y="1600200"/>
            <a:ext cx="5024438" cy="4137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/>
          </a:ln>
        </p:spPr>
      </p:pic>
      <p:sp>
        <p:nvSpPr>
          <p:cNvPr id="40965" name="Text Box 6"/>
          <p:cNvSpPr txBox="1"/>
          <p:nvPr/>
        </p:nvSpPr>
        <p:spPr>
          <a:xfrm>
            <a:off x="457200" y="1524000"/>
            <a:ext cx="3429000" cy="4400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457200" lvl="0" indent="-457200"/>
            <a:r>
              <a:rPr lang="zh-CN" sz="2800" b="1">
                <a:latin typeface="微软雅黑"/>
                <a:ea typeface="微软雅黑"/>
              </a:rPr>
              <a:t>轮转法性能</a:t>
            </a:r>
            <a:endParaRPr lang="zh-CN" sz="2800" b="1">
              <a:latin typeface="微软雅黑"/>
              <a:ea typeface="微软雅黑"/>
            </a:endParaRPr>
          </a:p>
          <a:p>
            <a:pPr marL="914400" lvl="1" indent="-457200"/>
            <a:r>
              <a:rPr lang="en-US" sz="2400">
                <a:latin typeface="微软雅黑"/>
                <a:ea typeface="微软雅黑"/>
              </a:rPr>
              <a:t>q</a:t>
            </a:r>
            <a:r>
              <a:rPr lang="zh-CN" sz="2400">
                <a:latin typeface="微软雅黑"/>
                <a:ea typeface="微软雅黑"/>
              </a:rPr>
              <a:t>若较大：</a:t>
            </a:r>
            <a:r>
              <a:rPr lang="en-US" sz="2400">
                <a:latin typeface="微软雅黑"/>
                <a:ea typeface="微软雅黑"/>
              </a:rPr>
              <a:t>FCFS</a:t>
            </a:r>
            <a:endParaRPr lang="en-US" sz="2400">
              <a:latin typeface="微软雅黑"/>
              <a:ea typeface="微软雅黑"/>
            </a:endParaRPr>
          </a:p>
          <a:p>
            <a:pPr marL="914400" lvl="1" indent="-457200"/>
            <a:r>
              <a:rPr lang="en-US" sz="2400">
                <a:latin typeface="微软雅黑"/>
                <a:ea typeface="微软雅黑"/>
              </a:rPr>
              <a:t>q</a:t>
            </a:r>
            <a:r>
              <a:rPr lang="zh-CN" sz="2400">
                <a:latin typeface="微软雅黑"/>
                <a:ea typeface="微软雅黑"/>
              </a:rPr>
              <a:t>若较小：</a:t>
            </a:r>
            <a:r>
              <a:rPr lang="en-US" sz="2400">
                <a:latin typeface="微软雅黑"/>
                <a:ea typeface="微软雅黑"/>
              </a:rPr>
              <a:t>q</a:t>
            </a:r>
            <a:r>
              <a:rPr lang="zh-CN" sz="2400">
                <a:latin typeface="微软雅黑"/>
                <a:ea typeface="微软雅黑"/>
              </a:rPr>
              <a:t>的长度应比上下文切换时间长，否则造成浪费。</a:t>
            </a:r>
            <a:endParaRPr lang="zh-CN" sz="2400">
              <a:latin typeface="微软雅黑"/>
              <a:ea typeface="微软雅黑"/>
            </a:endParaRPr>
          </a:p>
          <a:p>
            <a:pPr marL="457200" lvl="0" indent="-457200"/>
            <a:r>
              <a:rPr lang="zh-CN" sz="2800" b="1">
                <a:latin typeface="微软雅黑"/>
                <a:ea typeface="微软雅黑"/>
              </a:rPr>
              <a:t>原则：</a:t>
            </a:r>
            <a:endParaRPr lang="en-US" sz="2800" b="1">
              <a:latin typeface="微软雅黑"/>
              <a:ea typeface="微软雅黑"/>
            </a:endParaRPr>
          </a:p>
          <a:p>
            <a:pPr marL="457200" lvl="1" indent="0">
              <a:buNone/>
            </a:pPr>
            <a:r>
              <a:rPr lang="en-US" sz="2400">
                <a:latin typeface="微软雅黑"/>
                <a:ea typeface="微软雅黑"/>
              </a:rPr>
              <a:t>80</a:t>
            </a:r>
            <a:r>
              <a:rPr lang="zh-CN" sz="2400">
                <a:latin typeface="微软雅黑"/>
                <a:ea typeface="微软雅黑"/>
              </a:rPr>
              <a:t>％的</a:t>
            </a:r>
            <a:r>
              <a:rPr lang="en-US" sz="2400">
                <a:latin typeface="微软雅黑"/>
                <a:ea typeface="微软雅黑"/>
              </a:rPr>
              <a:t>CPU</a:t>
            </a:r>
            <a:r>
              <a:rPr lang="zh-CN" sz="2400">
                <a:latin typeface="微软雅黑"/>
                <a:ea typeface="微软雅黑"/>
              </a:rPr>
              <a:t>区间应该小于时间片</a:t>
            </a:r>
            <a:endParaRPr lang="zh-CN" sz="2400">
              <a:latin typeface="微软雅黑"/>
              <a:ea typeface="微软雅黑"/>
            </a:endParaRPr>
          </a:p>
          <a:p>
            <a:pPr marL="457200" lvl="0" indent="-457200" algn="ctr">
              <a:spcBef>
                <a:spcPct val="50000"/>
              </a:spcBef>
            </a:pPr>
            <a:endParaRPr lang="en-US"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43010" name="图片 3"/>
          <p:cNvPicPr/>
          <p:nvPr/>
        </p:nvPicPr>
        <p:blipFill>
          <a:blip r:embed="rId3"/>
          <a:stretch/>
        </p:blipFill>
        <p:spPr>
          <a:xfrm>
            <a:off x="1317625" y="1371600"/>
            <a:ext cx="7223125" cy="4976813"/>
          </a:xfrm>
          <a:prstGeom prst="rect">
            <a:avLst/>
          </a:prstGeom>
          <a:noFill/>
          <a:ln>
            <a:noFill/>
          </a:ln>
        </p:spPr>
      </p:pic>
      <p:sp>
        <p:nvSpPr>
          <p:cNvPr id="43011" name="Rectangle 2"/>
          <p:cNvSpPr/>
          <p:nvPr/>
        </p:nvSpPr>
        <p:spPr>
          <a:xfrm>
            <a:off x="0" y="18891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4.4.5 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调度算法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(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五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)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：</a:t>
            </a:r>
            <a:r>
              <a:rPr lang="zh-CN" sz="3600">
                <a:solidFill>
                  <a:schemeClr val="tx2"/>
                </a:solidFill>
                <a:latin typeface="微软雅黑"/>
                <a:ea typeface="微软雅黑"/>
              </a:rPr>
              <a:t>多级反馈轮转调度</a:t>
            </a:r>
            <a:r>
              <a:rPr lang="en-US" sz="2800" b="1"/>
              <a:t>(RRMF</a:t>
            </a:r>
            <a:r>
              <a:rPr lang="zh-CN" sz="2800"/>
              <a:t>，</a:t>
            </a:r>
            <a:r>
              <a:rPr lang="en-US" sz="2800"/>
              <a:t>round robin with multiple</a:t>
            </a:r>
            <a:r>
              <a:rPr lang="zh-CN" sz="2800"/>
              <a:t>）</a:t>
            </a:r>
            <a:r>
              <a:rPr lang="en-US" sz="2800"/>
              <a:t> feedback</a:t>
            </a:r>
            <a:r>
              <a:rPr lang="en-US" sz="2800">
                <a:solidFill>
                  <a:schemeClr val="tx2"/>
                </a:solidFill>
                <a:latin typeface="微软雅黑"/>
                <a:ea typeface="微软雅黑"/>
              </a:rPr>
              <a:t>)</a:t>
            </a:r>
            <a:endParaRPr lang="zh-CN" sz="2800">
              <a:solidFill>
                <a:schemeClr val="tx2"/>
              </a:solidFill>
              <a:latin typeface="微软雅黑"/>
              <a:ea typeface="微软雅黑"/>
            </a:endParaRPr>
          </a:p>
        </p:txBody>
      </p:sp>
      <p:sp>
        <p:nvSpPr>
          <p:cNvPr id="43012" name="文本框 2"/>
          <p:cNvSpPr/>
          <p:nvPr/>
        </p:nvSpPr>
        <p:spPr>
          <a:xfrm>
            <a:off x="63500" y="1949450"/>
            <a:ext cx="12112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zh-CN" sz="2000">
                <a:latin typeface="微软雅黑"/>
                <a:ea typeface="微软雅黑"/>
              </a:rPr>
              <a:t>新到进程</a:t>
            </a:r>
            <a:endParaRPr lang="zh-CN" sz="2000">
              <a:latin typeface="微软雅黑"/>
              <a:ea typeface="微软雅黑"/>
            </a:endParaRPr>
          </a:p>
        </p:txBody>
      </p:sp>
      <p:sp>
        <p:nvSpPr>
          <p:cNvPr id="43013" name="文本框 4"/>
          <p:cNvSpPr/>
          <p:nvPr/>
        </p:nvSpPr>
        <p:spPr>
          <a:xfrm>
            <a:off x="3348038" y="1484313"/>
            <a:ext cx="7969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en-US" sz="1800">
                <a:solidFill>
                  <a:srgbClr val="00B050"/>
                </a:solidFill>
                <a:latin typeface="Gadugi"/>
              </a:rPr>
              <a:t>p1/q1</a:t>
            </a:r>
            <a:endParaRPr lang="zh-CN" sz="1800">
              <a:solidFill>
                <a:srgbClr val="00B050"/>
              </a:solidFill>
              <a:latin typeface="Gadugi"/>
            </a:endParaRPr>
          </a:p>
        </p:txBody>
      </p:sp>
      <p:sp>
        <p:nvSpPr>
          <p:cNvPr id="43014" name="文本框 9"/>
          <p:cNvSpPr/>
          <p:nvPr/>
        </p:nvSpPr>
        <p:spPr>
          <a:xfrm>
            <a:off x="3348038" y="2627313"/>
            <a:ext cx="7969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en-US" sz="1800">
                <a:solidFill>
                  <a:srgbClr val="00B050"/>
                </a:solidFill>
                <a:latin typeface="Gadugi"/>
              </a:rPr>
              <a:t>p2/q2</a:t>
            </a:r>
            <a:endParaRPr lang="zh-CN" sz="1800">
              <a:solidFill>
                <a:srgbClr val="00B050"/>
              </a:solidFill>
              <a:latin typeface="Gadugi"/>
            </a:endParaRPr>
          </a:p>
        </p:txBody>
      </p:sp>
      <p:sp>
        <p:nvSpPr>
          <p:cNvPr id="43015" name="文本框 10"/>
          <p:cNvSpPr/>
          <p:nvPr/>
        </p:nvSpPr>
        <p:spPr>
          <a:xfrm>
            <a:off x="3348038" y="4572000"/>
            <a:ext cx="8064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en-US" sz="1800">
                <a:solidFill>
                  <a:srgbClr val="00B050"/>
                </a:solidFill>
                <a:latin typeface="Gadugi"/>
              </a:rPr>
              <a:t>pn/qn</a:t>
            </a:r>
            <a:endParaRPr lang="zh-CN" sz="1800">
              <a:solidFill>
                <a:srgbClr val="00B050"/>
              </a:solidFill>
              <a:latin typeface="Gadugi"/>
            </a:endParaRPr>
          </a:p>
        </p:txBody>
      </p:sp>
      <p:sp>
        <p:nvSpPr>
          <p:cNvPr id="43016" name="文本框 6"/>
          <p:cNvSpPr/>
          <p:nvPr/>
        </p:nvSpPr>
        <p:spPr>
          <a:xfrm>
            <a:off x="1231900" y="6348413"/>
            <a:ext cx="6300788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zh-CN" sz="2000">
                <a:latin typeface="微软雅黑"/>
                <a:ea typeface="微软雅黑"/>
              </a:rPr>
              <a:t>优先级：</a:t>
            </a:r>
            <a:r>
              <a:rPr lang="en-US" sz="2000">
                <a:latin typeface="微软雅黑"/>
                <a:ea typeface="微软雅黑"/>
              </a:rPr>
              <a:t>p1&gt;p2&gt;…&gt;pn        </a:t>
            </a:r>
            <a:r>
              <a:rPr lang="zh-CN" sz="2000">
                <a:latin typeface="微软雅黑"/>
                <a:ea typeface="微软雅黑"/>
              </a:rPr>
              <a:t>时间片：</a:t>
            </a:r>
            <a:r>
              <a:rPr lang="en-US" sz="2000">
                <a:latin typeface="微软雅黑"/>
                <a:ea typeface="微软雅黑"/>
              </a:rPr>
              <a:t>q1&lt;p2&lt;…&lt;pn</a:t>
            </a:r>
            <a:endParaRPr lang="zh-CN" sz="2000">
              <a:latin typeface="微软雅黑"/>
              <a:ea typeface="微软雅黑"/>
            </a:endParaRPr>
          </a:p>
        </p:txBody>
      </p:sp>
      <p:sp>
        <p:nvSpPr>
          <p:cNvPr id="43017" name="箭头: 右 7"/>
          <p:cNvSpPr/>
          <p:nvPr/>
        </p:nvSpPr>
        <p:spPr>
          <a:xfrm>
            <a:off x="1258888" y="2092325"/>
            <a:ext cx="215900" cy="112713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sz="1800">
              <a:latin typeface="Helvet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5058" name="Rectangle 2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4.4.5 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调度算法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(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五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)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：</a:t>
            </a:r>
            <a:r>
              <a:rPr lang="zh-CN" sz="3600">
                <a:solidFill>
                  <a:schemeClr val="tx2"/>
                </a:solidFill>
                <a:latin typeface="微软雅黑"/>
                <a:ea typeface="微软雅黑"/>
              </a:rPr>
              <a:t>多级反馈轮转调度</a:t>
            </a:r>
            <a:r>
              <a:rPr lang="en-US" sz="3600">
                <a:solidFill>
                  <a:schemeClr val="tx2"/>
                </a:solidFill>
                <a:latin typeface="微软雅黑"/>
                <a:ea typeface="微软雅黑"/>
              </a:rPr>
              <a:t>(3)</a:t>
            </a:r>
            <a:endParaRPr lang="zh-CN" sz="4000">
              <a:solidFill>
                <a:schemeClr val="tx2"/>
              </a:solidFill>
              <a:latin typeface="微软雅黑"/>
              <a:ea typeface="微软雅黑"/>
            </a:endParaRPr>
          </a:p>
        </p:txBody>
      </p:sp>
      <p:sp>
        <p:nvSpPr>
          <p:cNvPr id="45059" name="文本框 1"/>
          <p:cNvSpPr txBox="1"/>
          <p:nvPr/>
        </p:nvSpPr>
        <p:spPr>
          <a:xfrm>
            <a:off x="827088" y="1628775"/>
            <a:ext cx="8964612" cy="23352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5pPr>
          </a:lstStyle>
          <a:p>
            <a:pPr marL="0" lvl="0" indent="0">
              <a:lnSpc>
                <a:spcPct val="150000"/>
              </a:lnSpc>
            </a:pPr>
            <a:r>
              <a:rPr lang="zh-CN" sz="2800">
                <a:latin typeface="微软雅黑"/>
                <a:ea typeface="微软雅黑"/>
              </a:rPr>
              <a:t>优缺点</a:t>
            </a:r>
            <a:r>
              <a:rPr lang="zh-CN" sz="2400">
                <a:latin typeface="微软雅黑"/>
                <a:ea typeface="微软雅黑"/>
              </a:rPr>
              <a:t>：</a:t>
            </a:r>
            <a:endParaRPr lang="en-US" sz="2400"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charset="2"/>
              <a:buChar char="u"/>
            </a:pPr>
            <a:r>
              <a:rPr lang="zh-CN" sz="2400">
                <a:latin typeface="微软雅黑"/>
                <a:ea typeface="微软雅黑"/>
              </a:rPr>
              <a:t>对各类型进程相对公平（</a:t>
            </a:r>
            <a:r>
              <a:rPr lang="en-US" sz="2400">
                <a:latin typeface="微软雅黑"/>
                <a:ea typeface="微软雅黑"/>
              </a:rPr>
              <a:t>FCFS</a:t>
            </a:r>
            <a:r>
              <a:rPr lang="zh-CN" sz="2400">
                <a:latin typeface="微软雅黑"/>
                <a:ea typeface="微软雅黑"/>
              </a:rPr>
              <a:t>的优点）；</a:t>
            </a:r>
            <a:endParaRPr lang="en-US" sz="2400"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charset="2"/>
              <a:buChar char="u"/>
            </a:pPr>
            <a:r>
              <a:rPr lang="zh-CN" sz="2400">
                <a:latin typeface="微软雅黑"/>
                <a:ea typeface="微软雅黑"/>
              </a:rPr>
              <a:t>每个新到达的进程都可以很快得到响应（</a:t>
            </a:r>
            <a:r>
              <a:rPr lang="en-US" sz="2400">
                <a:latin typeface="微软雅黑"/>
                <a:ea typeface="微软雅黑"/>
              </a:rPr>
              <a:t>RR</a:t>
            </a:r>
            <a:r>
              <a:rPr lang="zh-CN" sz="2400">
                <a:latin typeface="微软雅黑"/>
                <a:ea typeface="微软雅黑"/>
              </a:rPr>
              <a:t>的优点）；</a:t>
            </a:r>
            <a:endParaRPr lang="en-US" sz="2400"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charset="2"/>
              <a:buChar char="u"/>
            </a:pPr>
            <a:r>
              <a:rPr lang="zh-CN" sz="2400">
                <a:latin typeface="微软雅黑"/>
                <a:ea typeface="微软雅黑"/>
              </a:rPr>
              <a:t>短进程可以用较少的时间就可完成（</a:t>
            </a:r>
            <a:r>
              <a:rPr lang="en-US" sz="2400">
                <a:latin typeface="微软雅黑"/>
                <a:ea typeface="微软雅黑"/>
              </a:rPr>
              <a:t>SJF</a:t>
            </a:r>
            <a:r>
              <a:rPr lang="zh-CN" sz="2400">
                <a:latin typeface="微软雅黑"/>
                <a:ea typeface="微软雅黑"/>
              </a:rPr>
              <a:t>的优点）。</a:t>
            </a:r>
            <a:endParaRPr lang="en-US"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7106" name="Rectangle 1027"/>
          <p:cNvSpPr/>
          <p:nvPr>
            <p:ph type="body" idx="1"/>
          </p:nvPr>
        </p:nvSpPr>
        <p:spPr>
          <a:xfrm>
            <a:off x="384175" y="1533525"/>
            <a:ext cx="8439150" cy="24257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 sz="2800">
                <a:latin typeface="微软雅黑"/>
                <a:ea typeface="微软雅黑"/>
              </a:rPr>
              <a:t>最高响应优先法</a:t>
            </a:r>
            <a:r>
              <a:rPr lang="en-US" sz="2800">
                <a:latin typeface="微软雅黑"/>
                <a:ea typeface="微软雅黑"/>
              </a:rPr>
              <a:t>(HRN)</a:t>
            </a:r>
            <a:r>
              <a:rPr lang="zh-CN" sz="2800">
                <a:latin typeface="微软雅黑"/>
                <a:ea typeface="微软雅黑"/>
              </a:rPr>
              <a:t>是对</a:t>
            </a:r>
            <a:r>
              <a:rPr lang="en-US" sz="2800">
                <a:latin typeface="微软雅黑"/>
                <a:ea typeface="微软雅黑"/>
              </a:rPr>
              <a:t>FCFS</a:t>
            </a:r>
            <a:r>
              <a:rPr lang="zh-CN" sz="2800">
                <a:latin typeface="微软雅黑"/>
                <a:ea typeface="微软雅黑"/>
              </a:rPr>
              <a:t>方式和</a:t>
            </a:r>
            <a:r>
              <a:rPr lang="en-US" sz="2800">
                <a:latin typeface="微软雅黑"/>
                <a:ea typeface="微软雅黑"/>
              </a:rPr>
              <a:t>SJF</a:t>
            </a:r>
            <a:r>
              <a:rPr lang="zh-CN" sz="2800">
                <a:latin typeface="微软雅黑"/>
                <a:ea typeface="微软雅黑"/>
              </a:rPr>
              <a:t>方式的综合平衡</a:t>
            </a:r>
            <a:endParaRPr lang="zh-CN" sz="2800">
              <a:latin typeface="微软雅黑"/>
              <a:ea typeface="微软雅黑"/>
            </a:endParaRPr>
          </a:p>
          <a:p>
            <a:pPr lvl="0"/>
            <a:r>
              <a:rPr lang="zh-CN" sz="2800">
                <a:latin typeface="微软雅黑"/>
                <a:ea typeface="微软雅黑"/>
              </a:rPr>
              <a:t>响应比定义：</a:t>
            </a:r>
            <a:endParaRPr lang="zh-CN" sz="2800">
              <a:latin typeface="微软雅黑"/>
              <a:ea typeface="微软雅黑"/>
            </a:endParaRPr>
          </a:p>
          <a:p>
            <a:pPr lvl="1"/>
            <a:r>
              <a:rPr lang="en-US" sz="2400">
                <a:latin typeface="微软雅黑"/>
                <a:ea typeface="微软雅黑"/>
              </a:rPr>
              <a:t>R=(W+T)/T=1+W/T</a:t>
            </a:r>
            <a:endParaRPr lang="en-US" sz="2400">
              <a:latin typeface="微软雅黑"/>
              <a:ea typeface="微软雅黑"/>
            </a:endParaRPr>
          </a:p>
          <a:p>
            <a:pPr lvl="1"/>
            <a:r>
              <a:rPr lang="en-US" sz="2400">
                <a:latin typeface="微软雅黑"/>
                <a:ea typeface="微软雅黑"/>
              </a:rPr>
              <a:t>T</a:t>
            </a:r>
            <a:r>
              <a:rPr lang="zh-CN" sz="2400">
                <a:latin typeface="微软雅黑"/>
                <a:ea typeface="微软雅黑"/>
              </a:rPr>
              <a:t>为该作业估计需要的执行时间，</a:t>
            </a:r>
            <a:r>
              <a:rPr lang="en-US" sz="2400">
                <a:latin typeface="微软雅黑"/>
                <a:ea typeface="微软雅黑"/>
              </a:rPr>
              <a:t>W</a:t>
            </a:r>
            <a:r>
              <a:rPr lang="zh-CN" sz="2400">
                <a:latin typeface="微软雅黑"/>
                <a:ea typeface="微软雅黑"/>
              </a:rPr>
              <a:t>为等待时间</a:t>
            </a:r>
            <a:endParaRPr lang="zh-CN" sz="2400">
              <a:latin typeface="微软雅黑"/>
              <a:ea typeface="微软雅黑"/>
            </a:endParaRPr>
          </a:p>
        </p:txBody>
      </p:sp>
      <p:sp>
        <p:nvSpPr>
          <p:cNvPr id="47107" name="文本框 1"/>
          <p:cNvSpPr/>
          <p:nvPr/>
        </p:nvSpPr>
        <p:spPr>
          <a:xfrm>
            <a:off x="609600" y="4273550"/>
            <a:ext cx="799465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>
              <a:spcBef>
                <a:spcPct val="0"/>
              </a:spcBef>
              <a:buFont typeface="Wingdings" charset="2"/>
            </a:pPr>
            <a:r>
              <a:rPr lang="zh-CN" sz="2400">
                <a:latin typeface="微软雅黑"/>
                <a:ea typeface="微软雅黑"/>
              </a:rPr>
              <a:t>如作业等待时间相同，则执行时间（分母）越短，响应比越高，有利于短作业。</a:t>
            </a:r>
            <a:endParaRPr lang="zh-CN" sz="2400">
              <a:latin typeface="微软雅黑"/>
              <a:ea typeface="微软雅黑"/>
            </a:endParaRPr>
          </a:p>
          <a:p>
            <a:pPr marL="342900" lvl="0" indent="-342900">
              <a:spcBef>
                <a:spcPct val="0"/>
              </a:spcBef>
              <a:buFont typeface="Wingdings" charset="2"/>
            </a:pPr>
            <a:r>
              <a:rPr lang="zh-CN" sz="2400">
                <a:latin typeface="微软雅黑"/>
                <a:ea typeface="微软雅黑"/>
              </a:rPr>
              <a:t> 对于长作业，随等待时间（分子）增加，响应比增高，最后同样可获得处理机。</a:t>
            </a:r>
            <a:endParaRPr lang="zh-CN" sz="2400">
              <a:latin typeface="微软雅黑"/>
              <a:ea typeface="微软雅黑"/>
            </a:endParaRPr>
          </a:p>
          <a:p>
            <a:pPr marL="342900" lvl="0" indent="-342900">
              <a:spcBef>
                <a:spcPct val="0"/>
              </a:spcBef>
              <a:buFont typeface="Wingdings" charset="2"/>
            </a:pPr>
            <a:r>
              <a:rPr lang="zh-CN" sz="2400">
                <a:latin typeface="微软雅黑"/>
                <a:ea typeface="微软雅黑"/>
              </a:rPr>
              <a:t>如执行时间相同，等待时间越长，响应比越高，实现的是先来先服务。</a:t>
            </a:r>
            <a:endParaRPr lang="zh-CN" sz="2400">
              <a:latin typeface="微软雅黑"/>
              <a:ea typeface="微软雅黑"/>
            </a:endParaRPr>
          </a:p>
        </p:txBody>
      </p:sp>
      <p:sp>
        <p:nvSpPr>
          <p:cNvPr id="47108" name="Rectangle 2"/>
          <p:cNvSpPr/>
          <p:nvPr/>
        </p:nvSpPr>
        <p:spPr>
          <a:xfrm>
            <a:off x="179388" y="76200"/>
            <a:ext cx="8643937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4.4.7 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调度算法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(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七</a:t>
            </a:r>
            <a:r>
              <a:rPr lang="en-US" sz="4000" b="1">
                <a:solidFill>
                  <a:schemeClr val="tx2"/>
                </a:solidFill>
                <a:latin typeface="微软雅黑"/>
                <a:ea typeface="微软雅黑"/>
              </a:rPr>
              <a:t>)</a:t>
            </a:r>
            <a:r>
              <a:rPr lang="zh-CN" sz="4000" b="1">
                <a:solidFill>
                  <a:schemeClr val="tx2"/>
                </a:solidFill>
                <a:latin typeface="微软雅黑"/>
                <a:ea typeface="微软雅黑"/>
              </a:rPr>
              <a:t>：高响应比优先法</a:t>
            </a:r>
            <a:endParaRPr lang="zh-CN" sz="4000" b="1">
              <a:solidFill>
                <a:schemeClr val="tx2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9154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b="1">
                <a:latin typeface="微软雅黑"/>
                <a:ea typeface="微软雅黑"/>
              </a:rPr>
              <a:t>4.5 </a:t>
            </a:r>
            <a:r>
              <a:rPr lang="zh-CN" b="1">
                <a:latin typeface="微软雅黑"/>
                <a:ea typeface="微软雅黑"/>
              </a:rPr>
              <a:t>实时调度</a:t>
            </a:r>
            <a:r>
              <a:rPr lang="en-US" b="1">
                <a:latin typeface="微软雅黑"/>
                <a:ea typeface="微软雅黑"/>
              </a:rPr>
              <a:t>(1)</a:t>
            </a:r>
            <a:endParaRPr lang="zh-CN" b="1">
              <a:latin typeface="微软雅黑"/>
              <a:ea typeface="微软雅黑"/>
            </a:endParaRPr>
          </a:p>
        </p:txBody>
      </p:sp>
      <p:sp>
        <p:nvSpPr>
          <p:cNvPr id="49155" name="Rectangle 11"/>
          <p:cNvSpPr/>
          <p:nvPr>
            <p:ph type="body" idx="1"/>
          </p:nvPr>
        </p:nvSpPr>
        <p:spPr>
          <a:xfrm>
            <a:off x="685800" y="1557338"/>
            <a:ext cx="7772400" cy="48006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>
              <a:lnSpc>
                <a:spcPct val="90000"/>
              </a:lnSpc>
            </a:pPr>
            <a:r>
              <a:rPr lang="zh-CN" sz="2800" b="1">
                <a:latin typeface="微软雅黑"/>
                <a:ea typeface="微软雅黑"/>
              </a:rPr>
              <a:t>操作系统是实时系统中的重要组成部分之一</a:t>
            </a:r>
            <a:endParaRPr lang="zh-CN" sz="2800" b="1">
              <a:latin typeface="微软雅黑"/>
              <a:ea typeface="微软雅黑"/>
            </a:endParaRPr>
          </a:p>
          <a:p>
            <a:pPr lvl="1">
              <a:lnSpc>
                <a:spcPct val="90000"/>
              </a:lnSpc>
            </a:pPr>
            <a:r>
              <a:rPr lang="zh-CN">
                <a:latin typeface="微软雅黑"/>
                <a:ea typeface="微软雅黑"/>
              </a:rPr>
              <a:t>其处理和控制的正确性不仅仅取决于计算的逻辑结果，而且取决于计算和处理结果产生的时间。</a:t>
            </a:r>
            <a:endParaRPr lang="zh-CN">
              <a:latin typeface="微软雅黑"/>
              <a:ea typeface="微软雅黑"/>
            </a:endParaRPr>
          </a:p>
          <a:p>
            <a:pPr lvl="0">
              <a:lnSpc>
                <a:spcPct val="90000"/>
              </a:lnSpc>
            </a:pPr>
            <a:r>
              <a:rPr lang="zh-CN" sz="2800" b="1">
                <a:latin typeface="微软雅黑"/>
                <a:ea typeface="微软雅黑"/>
              </a:rPr>
              <a:t>实时操作系统具有以下特点：</a:t>
            </a:r>
            <a:endParaRPr lang="zh-CN" sz="2800" b="1">
              <a:latin typeface="微软雅黑"/>
              <a:ea typeface="微软雅黑"/>
            </a:endParaRPr>
          </a:p>
          <a:p>
            <a:pPr lvl="1">
              <a:lnSpc>
                <a:spcPct val="90000"/>
              </a:lnSpc>
            </a:pPr>
            <a:r>
              <a:rPr lang="zh-CN">
                <a:latin typeface="微软雅黑"/>
                <a:ea typeface="微软雅黑"/>
              </a:rPr>
              <a:t>有限等待时间（决定性）</a:t>
            </a:r>
            <a:endParaRPr lang="zh-CN">
              <a:latin typeface="微软雅黑"/>
              <a:ea typeface="微软雅黑"/>
            </a:endParaRPr>
          </a:p>
          <a:p>
            <a:pPr lvl="1">
              <a:lnSpc>
                <a:spcPct val="90000"/>
              </a:lnSpc>
            </a:pPr>
            <a:r>
              <a:rPr lang="zh-CN">
                <a:latin typeface="微软雅黑"/>
                <a:ea typeface="微软雅黑"/>
              </a:rPr>
              <a:t>有限响应时间</a:t>
            </a:r>
            <a:endParaRPr lang="zh-CN">
              <a:latin typeface="微软雅黑"/>
              <a:ea typeface="微软雅黑"/>
            </a:endParaRPr>
          </a:p>
          <a:p>
            <a:pPr lvl="1">
              <a:lnSpc>
                <a:spcPct val="90000"/>
              </a:lnSpc>
            </a:pPr>
            <a:r>
              <a:rPr lang="zh-CN">
                <a:latin typeface="微软雅黑"/>
                <a:ea typeface="微软雅黑"/>
              </a:rPr>
              <a:t>用户控制</a:t>
            </a:r>
            <a:endParaRPr lang="zh-CN">
              <a:latin typeface="微软雅黑"/>
              <a:ea typeface="微软雅黑"/>
            </a:endParaRPr>
          </a:p>
          <a:p>
            <a:pPr lvl="1">
              <a:lnSpc>
                <a:spcPct val="90000"/>
              </a:lnSpc>
            </a:pPr>
            <a:r>
              <a:rPr lang="zh-CN">
                <a:latin typeface="微软雅黑"/>
                <a:ea typeface="微软雅黑"/>
              </a:rPr>
              <a:t>可靠性高</a:t>
            </a:r>
            <a:endParaRPr lang="zh-CN">
              <a:latin typeface="微软雅黑"/>
              <a:ea typeface="微软雅黑"/>
            </a:endParaRPr>
          </a:p>
          <a:p>
            <a:pPr lvl="1">
              <a:lnSpc>
                <a:spcPct val="90000"/>
              </a:lnSpc>
            </a:pPr>
            <a:r>
              <a:rPr lang="zh-CN">
                <a:latin typeface="微软雅黑"/>
                <a:ea typeface="微软雅黑"/>
              </a:rPr>
              <a:t>系统出错处理能力强</a:t>
            </a:r>
            <a:endParaRPr lang="zh-CN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2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b="1">
                <a:latin typeface="微软雅黑"/>
                <a:ea typeface="微软雅黑"/>
              </a:rPr>
              <a:t>4.1.1 CPU</a:t>
            </a:r>
            <a:r>
              <a:rPr lang="zh-CN" b="1">
                <a:latin typeface="微软雅黑"/>
                <a:ea typeface="微软雅黑"/>
              </a:rPr>
              <a:t>调度：概念</a:t>
            </a:r>
            <a:endParaRPr lang="zh-CN" b="1">
              <a:latin typeface="微软雅黑"/>
              <a:ea typeface="微软雅黑"/>
            </a:endParaRPr>
          </a:p>
        </p:txBody>
      </p:sp>
      <p:sp>
        <p:nvSpPr>
          <p:cNvPr id="15363" name="Rectangle 3"/>
          <p:cNvSpPr/>
          <p:nvPr>
            <p:ph type="body" idx="1"/>
          </p:nvPr>
        </p:nvSpPr>
        <p:spPr>
          <a:xfrm>
            <a:off x="609600" y="1295400"/>
            <a:ext cx="8077200" cy="487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buNone/>
            </a:pPr>
            <a:r>
              <a:rPr lang="en-US" b="1">
                <a:latin typeface="微软雅黑"/>
                <a:ea typeface="微软雅黑"/>
              </a:rPr>
              <a:t>CPU</a:t>
            </a:r>
            <a:r>
              <a:rPr lang="zh-CN" b="1">
                <a:latin typeface="微软雅黑"/>
                <a:ea typeface="微软雅黑"/>
              </a:rPr>
              <a:t>调度：</a:t>
            </a:r>
            <a:endParaRPr lang="en-US" b="1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</a:pPr>
            <a:r>
              <a:rPr lang="zh-CN" sz="2800">
                <a:latin typeface="微软雅黑"/>
                <a:ea typeface="微软雅黑"/>
              </a:rPr>
              <a:t>进程调度程序按照一定的策略，动态的将</a:t>
            </a:r>
            <a:r>
              <a:rPr lang="en-US" sz="2800">
                <a:latin typeface="微软雅黑"/>
                <a:ea typeface="微软雅黑"/>
              </a:rPr>
              <a:t>CPU</a:t>
            </a:r>
            <a:r>
              <a:rPr lang="zh-CN" sz="2800">
                <a:latin typeface="微软雅黑"/>
                <a:ea typeface="微软雅黑"/>
              </a:rPr>
              <a:t>分配给某个进程，并使之执行。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</a:pPr>
            <a:r>
              <a:rPr lang="zh-CN" sz="2800">
                <a:latin typeface="微软雅黑"/>
                <a:ea typeface="微软雅黑"/>
              </a:rPr>
              <a:t>当</a:t>
            </a:r>
            <a:r>
              <a:rPr lang="en-US" sz="2800">
                <a:latin typeface="微软雅黑"/>
                <a:ea typeface="微软雅黑"/>
              </a:rPr>
              <a:t>CPU</a:t>
            </a:r>
            <a:r>
              <a:rPr lang="zh-CN" sz="2800">
                <a:latin typeface="微软雅黑"/>
                <a:ea typeface="微软雅黑"/>
              </a:rPr>
              <a:t>变为空闲时，操作系统就必须从就绪的队列中选择一个进程来执行。</a:t>
            </a:r>
            <a:endParaRPr lang="en-US" sz="2800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</a:pPr>
            <a:r>
              <a:rPr lang="zh-CN" sz="2800" b="1">
                <a:latin typeface="微软雅黑"/>
                <a:ea typeface="微软雅黑"/>
              </a:rPr>
              <a:t>目的：</a:t>
            </a:r>
            <a:r>
              <a:rPr lang="zh-CN" sz="2800">
                <a:latin typeface="微软雅黑"/>
                <a:ea typeface="微软雅黑"/>
              </a:rPr>
              <a:t>以使</a:t>
            </a:r>
            <a:r>
              <a:rPr lang="en-US" sz="2800">
                <a:latin typeface="微软雅黑"/>
                <a:ea typeface="微软雅黑"/>
              </a:rPr>
              <a:t>CPU</a:t>
            </a:r>
            <a:r>
              <a:rPr lang="zh-CN" sz="2800">
                <a:latin typeface="微软雅黑"/>
                <a:ea typeface="微软雅黑"/>
              </a:rPr>
              <a:t>资源利用率最高。</a:t>
            </a:r>
            <a:endParaRPr lang="en-US" sz="2800">
              <a:latin typeface="微软雅黑"/>
              <a:ea typeface="微软雅黑"/>
            </a:endParaRPr>
          </a:p>
          <a:p>
            <a:pPr marL="0" lvl="0" indent="0">
              <a:buNone/>
            </a:pPr>
            <a:endParaRPr lang="zh-CN">
              <a:latin typeface="微软雅黑"/>
              <a:ea typeface="微软雅黑"/>
            </a:endParaRPr>
          </a:p>
          <a:p>
            <a:pPr marL="0" lvl="0" indent="0">
              <a:buNone/>
            </a:pPr>
            <a:r>
              <a:rPr lang="zh-CN" b="1">
                <a:latin typeface="微软雅黑"/>
                <a:ea typeface="微软雅黑"/>
              </a:rPr>
              <a:t>进程执行由</a:t>
            </a:r>
            <a:r>
              <a:rPr lang="en-US" b="1">
                <a:solidFill>
                  <a:srgbClr val="FF0000"/>
                </a:solidFill>
                <a:latin typeface="微软雅黑"/>
                <a:ea typeface="微软雅黑"/>
              </a:rPr>
              <a:t>CPU</a:t>
            </a:r>
            <a:r>
              <a:rPr lang="zh-CN" b="1">
                <a:solidFill>
                  <a:srgbClr val="FF0000"/>
                </a:solidFill>
                <a:latin typeface="微软雅黑"/>
                <a:ea typeface="微软雅黑"/>
              </a:rPr>
              <a:t>执行</a:t>
            </a:r>
            <a:r>
              <a:rPr lang="zh-CN"/>
              <a:t>（</a:t>
            </a:r>
            <a:r>
              <a:rPr lang="en-US"/>
              <a:t>CPU Burst</a:t>
            </a:r>
            <a:r>
              <a:rPr lang="zh-CN"/>
              <a:t>，</a:t>
            </a:r>
            <a:r>
              <a:rPr lang="en-US"/>
              <a:t>CPU</a:t>
            </a:r>
            <a:r>
              <a:rPr lang="zh-CN"/>
              <a:t>区间）</a:t>
            </a:r>
            <a:r>
              <a:rPr lang="zh-CN" b="1">
                <a:latin typeface="微软雅黑"/>
                <a:ea typeface="微软雅黑"/>
              </a:rPr>
              <a:t>与</a:t>
            </a:r>
            <a:r>
              <a:rPr lang="en-US" b="1">
                <a:solidFill>
                  <a:srgbClr val="FF0000"/>
                </a:solidFill>
                <a:latin typeface="微软雅黑"/>
                <a:ea typeface="微软雅黑"/>
              </a:rPr>
              <a:t>IO</a:t>
            </a:r>
            <a:r>
              <a:rPr lang="zh-CN" b="1">
                <a:solidFill>
                  <a:srgbClr val="FF0000"/>
                </a:solidFill>
                <a:latin typeface="微软雅黑"/>
                <a:ea typeface="微软雅黑"/>
              </a:rPr>
              <a:t>等待周期</a:t>
            </a:r>
            <a:r>
              <a:rPr lang="zh-CN"/>
              <a:t>（</a:t>
            </a:r>
            <a:r>
              <a:rPr lang="en-US"/>
              <a:t>I/O Burst</a:t>
            </a:r>
            <a:r>
              <a:rPr lang="zh-CN"/>
              <a:t>，</a:t>
            </a:r>
            <a:r>
              <a:rPr lang="en-US"/>
              <a:t>I/O</a:t>
            </a:r>
            <a:r>
              <a:rPr lang="zh-CN"/>
              <a:t>区间）</a:t>
            </a:r>
            <a:r>
              <a:rPr lang="zh-CN" b="1">
                <a:latin typeface="微软雅黑"/>
                <a:ea typeface="微软雅黑"/>
              </a:rPr>
              <a:t>组成。</a:t>
            </a:r>
            <a:endParaRPr lang="zh-CN" b="1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02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b="1">
                <a:latin typeface="微软雅黑"/>
                <a:ea typeface="微软雅黑"/>
              </a:rPr>
              <a:t>4.5 </a:t>
            </a:r>
            <a:r>
              <a:rPr lang="zh-CN" b="1">
                <a:latin typeface="微软雅黑"/>
                <a:ea typeface="微软雅黑"/>
              </a:rPr>
              <a:t>实时调度</a:t>
            </a:r>
            <a:r>
              <a:rPr lang="en-US" b="1">
                <a:latin typeface="微软雅黑"/>
                <a:ea typeface="微软雅黑"/>
              </a:rPr>
              <a:t>(2)</a:t>
            </a:r>
            <a:endParaRPr lang="zh-CN" b="1">
              <a:latin typeface="微软雅黑"/>
              <a:ea typeface="微软雅黑"/>
            </a:endParaRPr>
          </a:p>
        </p:txBody>
      </p:sp>
      <p:sp>
        <p:nvSpPr>
          <p:cNvPr id="51203" name="Rectangle 3"/>
          <p:cNvSpPr/>
          <p:nvPr>
            <p:ph type="body" idx="1"/>
          </p:nvPr>
        </p:nvSpPr>
        <p:spPr>
          <a:xfrm>
            <a:off x="323850" y="1419225"/>
            <a:ext cx="8515350" cy="48006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/>
              <a:t>硬实时（</a:t>
            </a:r>
            <a:r>
              <a:rPr lang="en-US"/>
              <a:t>hard real-time</a:t>
            </a:r>
            <a:r>
              <a:rPr lang="zh-CN"/>
              <a:t>）</a:t>
            </a:r>
            <a:endParaRPr lang="zh-CN"/>
          </a:p>
          <a:p>
            <a:pPr lvl="1"/>
            <a:r>
              <a:rPr lang="zh-CN"/>
              <a:t>系统需要在保证的时间内完成任务</a:t>
            </a:r>
            <a:endParaRPr lang="zh-CN"/>
          </a:p>
          <a:p>
            <a:pPr lvl="0"/>
            <a:r>
              <a:rPr lang="zh-CN"/>
              <a:t>软实时</a:t>
            </a:r>
            <a:r>
              <a:rPr lang="en-US"/>
              <a:t>(soft real-time)</a:t>
            </a:r>
            <a:endParaRPr lang="en-US"/>
          </a:p>
          <a:p>
            <a:pPr lvl="1"/>
            <a:r>
              <a:rPr lang="zh-CN"/>
              <a:t>系统要求关键进程比其他进程拥有更高的优先权。</a:t>
            </a:r>
            <a:endParaRPr lang="zh-CN"/>
          </a:p>
          <a:p>
            <a:pPr lvl="0"/>
            <a:r>
              <a:rPr lang="zh-CN"/>
              <a:t>实时操作系统具有以下功能：</a:t>
            </a:r>
            <a:endParaRPr lang="zh-CN"/>
          </a:p>
          <a:p>
            <a:pPr lvl="1"/>
            <a:r>
              <a:rPr lang="zh-CN"/>
              <a:t>进程或线程切换速度快</a:t>
            </a:r>
            <a:endParaRPr lang="zh-CN"/>
          </a:p>
          <a:p>
            <a:pPr lvl="1"/>
            <a:r>
              <a:rPr lang="zh-CN"/>
              <a:t>快速的外部中断响应能力</a:t>
            </a:r>
            <a:endParaRPr lang="zh-CN"/>
          </a:p>
          <a:p>
            <a:pPr lvl="1"/>
            <a:r>
              <a:rPr lang="zh-CN" b="1">
                <a:solidFill>
                  <a:srgbClr val="FF0000"/>
                </a:solidFill>
              </a:rPr>
              <a:t>基于优先级的随时抢占性调度策略</a:t>
            </a:r>
            <a:endParaRPr 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3250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u="sng"/>
              <a:t>CPU</a:t>
            </a:r>
            <a:r>
              <a:rPr lang="zh-CN" u="sng"/>
              <a:t>调度算法总结（</a:t>
            </a:r>
            <a:r>
              <a:rPr lang="en-US" u="sng"/>
              <a:t>1</a:t>
            </a:r>
            <a:r>
              <a:rPr lang="zh-CN" u="sng"/>
              <a:t>）</a:t>
            </a:r>
            <a:endParaRPr lang="zh-CN" u="sng"/>
          </a:p>
        </p:txBody>
      </p:sp>
      <p:sp>
        <p:nvSpPr>
          <p:cNvPr id="53251" name="文本框 2"/>
          <p:cNvSpPr/>
          <p:nvPr/>
        </p:nvSpPr>
        <p:spPr>
          <a:xfrm>
            <a:off x="433388" y="1371600"/>
            <a:ext cx="8277225" cy="4400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zh-CN" b="1"/>
              <a:t>一、批处理系统中采用的调度算法</a:t>
            </a:r>
            <a:endParaRPr lang="zh-CN" b="1"/>
          </a:p>
          <a:p>
            <a:pPr marL="0" lvl="0" indent="0">
              <a:spcBef>
                <a:spcPct val="0"/>
              </a:spcBef>
              <a:buNone/>
            </a:pPr>
            <a:endParaRPr lang="en-US" sz="2400" b="1"/>
          </a:p>
          <a:p>
            <a:pPr marL="0" lvl="0" indent="0">
              <a:spcBef>
                <a:spcPct val="0"/>
              </a:spcBef>
              <a:buNone/>
            </a:pPr>
            <a:r>
              <a:rPr lang="zh-CN" sz="2400"/>
              <a:t>重要指标（吞吐量，周转时间，</a:t>
            </a:r>
            <a:r>
              <a:rPr lang="en-US" sz="2400"/>
              <a:t>CPU</a:t>
            </a:r>
            <a:r>
              <a:rPr lang="zh-CN" sz="2400"/>
              <a:t>利用率，公平平衡）</a:t>
            </a:r>
            <a:endParaRPr lang="zh-CN" sz="2400"/>
          </a:p>
          <a:p>
            <a:pPr marL="0" lvl="0" indent="0">
              <a:spcBef>
                <a:spcPct val="0"/>
              </a:spcBef>
              <a:buNone/>
            </a:pPr>
            <a:endParaRPr lang="en-US" sz="2400"/>
          </a:p>
          <a:p>
            <a:pPr marL="0" lvl="0" indent="0">
              <a:spcBef>
                <a:spcPct val="0"/>
              </a:spcBef>
              <a:buNone/>
            </a:pPr>
            <a:r>
              <a:rPr lang="en-US" sz="2800" b="1"/>
              <a:t>1</a:t>
            </a:r>
            <a:r>
              <a:rPr lang="zh-CN" sz="2800" b="1"/>
              <a:t>、非抢占式的先来先服务算法（</a:t>
            </a:r>
            <a:r>
              <a:rPr lang="en-US" sz="2800" b="1"/>
              <a:t>FCFS</a:t>
            </a:r>
            <a:r>
              <a:rPr lang="zh-CN" sz="2800" b="1"/>
              <a:t>）：</a:t>
            </a:r>
            <a:endParaRPr lang="en-US" sz="2800" b="1"/>
          </a:p>
          <a:p>
            <a:pPr marL="0" lvl="0" indent="0">
              <a:spcBef>
                <a:spcPct val="0"/>
              </a:spcBef>
              <a:buNone/>
            </a:pPr>
            <a:r>
              <a:rPr lang="en-US" sz="2400"/>
              <a:t>       </a:t>
            </a:r>
            <a:r>
              <a:rPr lang="zh-CN" sz="2400"/>
              <a:t>按照进程就绪的先后顺序使用</a:t>
            </a:r>
            <a:r>
              <a:rPr lang="en-US" sz="2400"/>
              <a:t>CPU </a:t>
            </a:r>
            <a:r>
              <a:rPr lang="zh-CN" sz="2400"/>
              <a:t>。</a:t>
            </a:r>
            <a:br>
              <a:rPr lang="en-US" sz="2400"/>
            </a:br>
            <a:r>
              <a:rPr lang="zh-CN" sz="2400"/>
              <a:t>特点：公平，实现简单，但是长进程后面的短进程需要等待很长时间，不利于用户体验。</a:t>
            </a:r>
            <a:endParaRPr lang="en-US" sz="2400"/>
          </a:p>
          <a:p>
            <a:pPr marL="0" lvl="0" indent="0">
              <a:spcBef>
                <a:spcPct val="0"/>
              </a:spcBef>
              <a:buNone/>
            </a:pPr>
            <a:endParaRPr lang="zh-CN" sz="2400"/>
          </a:p>
          <a:p>
            <a:pPr marL="0" lvl="0" indent="0">
              <a:spcBef>
                <a:spcPct val="0"/>
              </a:spcBef>
              <a:buNone/>
            </a:pPr>
            <a:r>
              <a:rPr lang="en-US" sz="2800" b="1"/>
              <a:t>2</a:t>
            </a:r>
            <a:r>
              <a:rPr lang="zh-CN" sz="2800" b="1"/>
              <a:t>、非抢占式的最短作业优先（</a:t>
            </a:r>
            <a:r>
              <a:rPr lang="en-US" sz="2800" b="1"/>
              <a:t>SJF</a:t>
            </a:r>
            <a:r>
              <a:rPr lang="zh-CN" sz="2800" b="1"/>
              <a:t>）：</a:t>
            </a:r>
            <a:endParaRPr lang="en-US" sz="2800" b="1"/>
          </a:p>
          <a:p>
            <a:pPr marL="0" lvl="0" indent="0">
              <a:spcBef>
                <a:spcPct val="0"/>
              </a:spcBef>
              <a:buNone/>
            </a:pPr>
            <a:r>
              <a:rPr lang="en-US" sz="2400"/>
              <a:t>        </a:t>
            </a:r>
            <a:r>
              <a:rPr lang="zh-CN" sz="2400"/>
              <a:t>具有最短完成时间的进程优先执行。</a:t>
            </a:r>
            <a:endParaRPr lang="zh-CN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5298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u="sng"/>
              <a:t>CPU</a:t>
            </a:r>
            <a:r>
              <a:rPr lang="zh-CN" u="sng"/>
              <a:t>调度算法总结（</a:t>
            </a:r>
            <a:r>
              <a:rPr lang="en-US" u="sng"/>
              <a:t>2</a:t>
            </a:r>
            <a:r>
              <a:rPr lang="zh-CN" u="sng"/>
              <a:t>）</a:t>
            </a:r>
            <a:endParaRPr lang="zh-CN" u="sng"/>
          </a:p>
        </p:txBody>
      </p:sp>
      <p:sp>
        <p:nvSpPr>
          <p:cNvPr id="55299" name="文本框 2"/>
          <p:cNvSpPr/>
          <p:nvPr/>
        </p:nvSpPr>
        <p:spPr>
          <a:xfrm>
            <a:off x="433388" y="1557338"/>
            <a:ext cx="8277225" cy="538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en-US" sz="2800" b="1"/>
              <a:t>3</a:t>
            </a:r>
            <a:r>
              <a:rPr lang="zh-CN" sz="2800" b="1"/>
              <a:t>、最短剩余时间优先（</a:t>
            </a:r>
            <a:r>
              <a:rPr lang="en-US" sz="2800" b="1"/>
              <a:t>SRTN</a:t>
            </a:r>
            <a:r>
              <a:rPr lang="zh-CN" sz="2800" b="1"/>
              <a:t>）：</a:t>
            </a:r>
            <a:endParaRPr lang="en-US" sz="2800" b="1"/>
          </a:p>
          <a:p>
            <a:pPr marL="0" lvl="0" indent="0">
              <a:spcBef>
                <a:spcPct val="0"/>
              </a:spcBef>
              <a:buNone/>
            </a:pPr>
            <a:r>
              <a:rPr lang="en-US" sz="2400"/>
              <a:t>       SJF</a:t>
            </a:r>
            <a:r>
              <a:rPr lang="zh-CN" sz="2400"/>
              <a:t>抢占式版本，即当一个新就绪的进程比当前运行进程具有更短完成时间时，系统抢占当前进程，选择新就绪的进程执行。</a:t>
            </a:r>
            <a:endParaRPr lang="en-US" sz="2400"/>
          </a:p>
          <a:p>
            <a:pPr marL="0" lvl="0" indent="0">
              <a:spcBef>
                <a:spcPct val="0"/>
              </a:spcBef>
              <a:buNone/>
            </a:pPr>
            <a:endParaRPr lang="en-US" sz="2400"/>
          </a:p>
          <a:p>
            <a:pPr marL="0" lvl="0" indent="0">
              <a:spcBef>
                <a:spcPct val="0"/>
              </a:spcBef>
              <a:buNone/>
            </a:pPr>
            <a:r>
              <a:rPr lang="zh-CN" sz="2400"/>
              <a:t>短作业优先调度算法特点：改善短作业的周转时间，但如果源源不断有短任务到来，可能使长的任务长时间得不到运行，产生饥饿现象。</a:t>
            </a:r>
            <a:endParaRPr lang="zh-CN" sz="2400"/>
          </a:p>
          <a:p>
            <a:pPr marL="0" lvl="0" indent="0">
              <a:spcBef>
                <a:spcPct val="0"/>
              </a:spcBef>
              <a:buNone/>
            </a:pPr>
            <a:endParaRPr lang="en-US" sz="2400"/>
          </a:p>
          <a:p>
            <a:pPr marL="0" lvl="0" indent="0">
              <a:spcBef>
                <a:spcPct val="0"/>
              </a:spcBef>
              <a:buNone/>
            </a:pPr>
            <a:r>
              <a:rPr lang="en-US" sz="2800" b="1"/>
              <a:t>4</a:t>
            </a:r>
            <a:r>
              <a:rPr lang="zh-CN" sz="2800" b="1"/>
              <a:t>、最高响应比优先算法（</a:t>
            </a:r>
            <a:r>
              <a:rPr lang="en-US" sz="2800" b="1"/>
              <a:t>HRRN</a:t>
            </a:r>
            <a:r>
              <a:rPr lang="zh-CN" sz="2800" b="1"/>
              <a:t>）：</a:t>
            </a:r>
            <a:endParaRPr lang="en-US" sz="2800" b="1"/>
          </a:p>
          <a:p>
            <a:pPr marL="0" lvl="0" indent="0">
              <a:spcBef>
                <a:spcPct val="0"/>
              </a:spcBef>
              <a:buNone/>
            </a:pPr>
            <a:r>
              <a:rPr lang="en-US" sz="2400"/>
              <a:t>      </a:t>
            </a:r>
            <a:r>
              <a:rPr lang="zh-CN" sz="2400"/>
              <a:t>是一个综合算法，调度时，首先计算每个进程的响应比</a:t>
            </a:r>
            <a:r>
              <a:rPr lang="en-US" sz="2400"/>
              <a:t>R</a:t>
            </a:r>
            <a:r>
              <a:rPr lang="zh-CN" sz="2400"/>
              <a:t>，之后总是选择</a:t>
            </a:r>
            <a:r>
              <a:rPr lang="en-US" sz="2400"/>
              <a:t>R</a:t>
            </a:r>
            <a:r>
              <a:rPr lang="zh-CN" sz="2400"/>
              <a:t>最高的进程执行。</a:t>
            </a:r>
            <a:endParaRPr lang="zh-CN" sz="2400"/>
          </a:p>
          <a:p>
            <a:pPr marL="457200" lvl="1" indent="0">
              <a:spcBef>
                <a:spcPct val="0"/>
              </a:spcBef>
              <a:buNone/>
            </a:pPr>
            <a:endParaRPr lang="en-US" sz="2400"/>
          </a:p>
          <a:p>
            <a:pPr marL="457200" lvl="1" indent="0">
              <a:spcBef>
                <a:spcPct val="0"/>
              </a:spcBef>
              <a:buNone/>
            </a:pPr>
            <a:r>
              <a:rPr lang="zh-CN" sz="2400"/>
              <a:t>响应比</a:t>
            </a:r>
            <a:r>
              <a:rPr lang="en-US" sz="2400"/>
              <a:t>R=</a:t>
            </a:r>
            <a:r>
              <a:rPr lang="zh-CN" sz="2400"/>
              <a:t>（等待时间</a:t>
            </a:r>
            <a:r>
              <a:rPr lang="en-US" sz="2400"/>
              <a:t>+</a:t>
            </a:r>
            <a:r>
              <a:rPr lang="zh-CN" sz="2400"/>
              <a:t>处理时间）</a:t>
            </a:r>
            <a:r>
              <a:rPr lang="en-US" sz="2400"/>
              <a:t>/</a:t>
            </a:r>
            <a:r>
              <a:rPr lang="zh-CN" sz="2400"/>
              <a:t>处理时间</a:t>
            </a:r>
            <a:endParaRPr lang="zh-CN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7346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u="sng"/>
              <a:t>CPU</a:t>
            </a:r>
            <a:r>
              <a:rPr lang="zh-CN" u="sng"/>
              <a:t>调度算法总结（</a:t>
            </a:r>
            <a:r>
              <a:rPr lang="en-US" u="sng"/>
              <a:t>3</a:t>
            </a:r>
            <a:r>
              <a:rPr lang="zh-CN" u="sng"/>
              <a:t>）</a:t>
            </a:r>
            <a:endParaRPr lang="zh-CN" u="sng"/>
          </a:p>
        </p:txBody>
      </p:sp>
      <p:sp>
        <p:nvSpPr>
          <p:cNvPr id="57347" name="文本框 2"/>
          <p:cNvSpPr txBox="1"/>
          <p:nvPr/>
        </p:nvSpPr>
        <p:spPr>
          <a:xfrm>
            <a:off x="215900" y="1268413"/>
            <a:ext cx="8712200" cy="3786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5pPr>
          </a:lstStyle>
          <a:p>
            <a:pPr marL="0" lvl="0" indent="0"/>
            <a:r>
              <a:rPr lang="zh-CN" sz="3200" b="1">
                <a:latin typeface="微软雅黑"/>
                <a:ea typeface="微软雅黑"/>
              </a:rPr>
              <a:t>二、交互系统中采用的调度算法：</a:t>
            </a:r>
            <a:endParaRPr lang="zh-CN" sz="3200" b="1">
              <a:latin typeface="微软雅黑"/>
              <a:ea typeface="微软雅黑"/>
            </a:endParaRPr>
          </a:p>
          <a:p>
            <a:pPr marL="0" lvl="0" indent="0"/>
            <a:r>
              <a:rPr lang="zh-CN">
                <a:latin typeface="微软雅黑"/>
                <a:ea typeface="微软雅黑"/>
              </a:rPr>
              <a:t>           重要指标（响应时间，公平平衡）</a:t>
            </a:r>
            <a:endParaRPr lang="en-US">
              <a:latin typeface="微软雅黑"/>
              <a:ea typeface="微软雅黑"/>
            </a:endParaRPr>
          </a:p>
          <a:p>
            <a:pPr marL="0" lvl="0" indent="0"/>
            <a:endParaRPr lang="zh-CN">
              <a:latin typeface="微软雅黑"/>
              <a:ea typeface="微软雅黑"/>
            </a:endParaRPr>
          </a:p>
          <a:p>
            <a:pPr marL="0" lvl="0" indent="0"/>
            <a:r>
              <a:rPr lang="en-US" sz="2800" b="1">
                <a:latin typeface="微软雅黑"/>
                <a:ea typeface="微软雅黑"/>
              </a:rPr>
              <a:t>1</a:t>
            </a:r>
            <a:r>
              <a:rPr lang="zh-CN" sz="2800" b="1">
                <a:latin typeface="微软雅黑"/>
                <a:ea typeface="微软雅黑"/>
              </a:rPr>
              <a:t>、时间片轮转调度算法（</a:t>
            </a:r>
            <a:r>
              <a:rPr lang="en-US" sz="2800" b="1">
                <a:latin typeface="微软雅黑"/>
                <a:ea typeface="微软雅黑"/>
              </a:rPr>
              <a:t>RR</a:t>
            </a:r>
            <a:r>
              <a:rPr lang="zh-CN" sz="2800" b="1">
                <a:latin typeface="微软雅黑"/>
                <a:ea typeface="微软雅黑"/>
              </a:rPr>
              <a:t>）： </a:t>
            </a:r>
            <a:endParaRPr lang="en-US" sz="2800" b="1">
              <a:latin typeface="微软雅黑"/>
              <a:ea typeface="微软雅黑"/>
            </a:endParaRPr>
          </a:p>
          <a:p>
            <a:pPr marL="0" lvl="0" indent="0"/>
            <a:r>
              <a:rPr lang="en-US">
                <a:latin typeface="微软雅黑"/>
                <a:ea typeface="微软雅黑"/>
              </a:rPr>
              <a:t>      </a:t>
            </a:r>
            <a:r>
              <a:rPr lang="zh-CN">
                <a:latin typeface="微软雅黑"/>
                <a:ea typeface="微软雅黑"/>
              </a:rPr>
              <a:t>每个进程被分配一个时间片，允许该进程在该时间段运行，如果在时间片结束时该进程还在运行，则剥夺</a:t>
            </a:r>
            <a:r>
              <a:rPr lang="en-US">
                <a:latin typeface="微软雅黑"/>
                <a:ea typeface="微软雅黑"/>
              </a:rPr>
              <a:t>CPU</a:t>
            </a:r>
            <a:r>
              <a:rPr lang="zh-CN">
                <a:latin typeface="微软雅黑"/>
                <a:ea typeface="微软雅黑"/>
              </a:rPr>
              <a:t>并分配给另一个进程，如果该进程在时间片结束前阻塞或结束，则</a:t>
            </a:r>
            <a:r>
              <a:rPr lang="en-US">
                <a:latin typeface="微软雅黑"/>
                <a:ea typeface="微软雅黑"/>
              </a:rPr>
              <a:t>CPU</a:t>
            </a:r>
            <a:r>
              <a:rPr lang="zh-CN">
                <a:latin typeface="微软雅黑"/>
                <a:ea typeface="微软雅黑"/>
              </a:rPr>
              <a:t>立即进行切换。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当时间片选择太长，其降级为先来先服务算法，引起对短的交互请求响应时间长。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当时间片选择太短，会导致频繁的进程切换，浪费</a:t>
            </a:r>
            <a:r>
              <a:rPr lang="en-US">
                <a:latin typeface="微软雅黑"/>
                <a:ea typeface="微软雅黑"/>
              </a:rPr>
              <a:t>CPU</a:t>
            </a:r>
            <a:r>
              <a:rPr lang="zh-CN">
                <a:latin typeface="微软雅黑"/>
                <a:ea typeface="微软雅黑"/>
              </a:rPr>
              <a:t>时间。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通常选择为</a:t>
            </a:r>
            <a:r>
              <a:rPr lang="en-US">
                <a:latin typeface="微软雅黑"/>
                <a:ea typeface="微软雅黑"/>
              </a:rPr>
              <a:t>20ms~100ms</a:t>
            </a:r>
            <a:r>
              <a:rPr lang="zh-CN">
                <a:latin typeface="微软雅黑"/>
                <a:ea typeface="微软雅黑"/>
              </a:rPr>
              <a:t>。</a:t>
            </a:r>
            <a:endParaRPr lang="en-US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对进程表中不同进程的大小差异较大的有利，而对进程都是相同大小的不利。</a:t>
            </a:r>
            <a:endParaRPr lang="zh-CN">
              <a:latin typeface="微软雅黑"/>
              <a:ea typeface="微软雅黑"/>
            </a:endParaRPr>
          </a:p>
          <a:p>
            <a:pPr marL="0" lvl="0" indent="0"/>
            <a:endParaRPr lang="zh-CN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9394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u="sng">
                <a:latin typeface="微软雅黑"/>
                <a:ea typeface="微软雅黑"/>
              </a:rPr>
              <a:t>CPU</a:t>
            </a:r>
            <a:r>
              <a:rPr lang="zh-CN" u="sng">
                <a:latin typeface="微软雅黑"/>
                <a:ea typeface="微软雅黑"/>
              </a:rPr>
              <a:t>调度算法总结（</a:t>
            </a:r>
            <a:r>
              <a:rPr lang="en-US" u="sng">
                <a:latin typeface="微软雅黑"/>
                <a:ea typeface="微软雅黑"/>
              </a:rPr>
              <a:t>4</a:t>
            </a:r>
            <a:r>
              <a:rPr lang="zh-CN" u="sng">
                <a:latin typeface="微软雅黑"/>
                <a:ea typeface="微软雅黑"/>
              </a:rPr>
              <a:t>）</a:t>
            </a:r>
            <a:endParaRPr lang="zh-CN" u="sng">
              <a:latin typeface="微软雅黑"/>
              <a:ea typeface="微软雅黑"/>
            </a:endParaRPr>
          </a:p>
        </p:txBody>
      </p:sp>
      <p:sp>
        <p:nvSpPr>
          <p:cNvPr id="59395" name="文本框 2"/>
          <p:cNvSpPr txBox="1"/>
          <p:nvPr/>
        </p:nvSpPr>
        <p:spPr>
          <a:xfrm>
            <a:off x="215900" y="1452563"/>
            <a:ext cx="8928100" cy="27384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5pPr>
          </a:lstStyle>
          <a:p>
            <a:pPr marL="0" lvl="0" indent="0"/>
            <a:r>
              <a:rPr lang="en-US" sz="2800" b="1">
                <a:latin typeface="微软雅黑"/>
                <a:ea typeface="微软雅黑"/>
              </a:rPr>
              <a:t>2</a:t>
            </a:r>
            <a:r>
              <a:rPr lang="zh-CN" sz="2800" b="1">
                <a:latin typeface="微软雅黑"/>
                <a:ea typeface="微软雅黑"/>
              </a:rPr>
              <a:t>、最高优先级调度算法（</a:t>
            </a:r>
            <a:r>
              <a:rPr lang="en-US" sz="2800" b="1">
                <a:latin typeface="微软雅黑"/>
                <a:ea typeface="微软雅黑"/>
              </a:rPr>
              <a:t>HPF</a:t>
            </a:r>
            <a:r>
              <a:rPr lang="zh-CN" sz="2800" b="1">
                <a:latin typeface="微软雅黑"/>
                <a:ea typeface="微软雅黑"/>
              </a:rPr>
              <a:t>）：</a:t>
            </a:r>
            <a:endParaRPr lang="en-US" sz="2800" b="1">
              <a:latin typeface="微软雅黑"/>
              <a:ea typeface="微软雅黑"/>
            </a:endParaRPr>
          </a:p>
          <a:p>
            <a:pPr marL="0" lvl="0" indent="0"/>
            <a:r>
              <a:rPr lang="zh-CN">
                <a:latin typeface="微软雅黑"/>
                <a:ea typeface="微软雅黑"/>
              </a:rPr>
              <a:t>      选择优先级最高的进程优先执行。</a:t>
            </a:r>
            <a:endParaRPr lang="zh-CN">
              <a:latin typeface="微软雅黑"/>
              <a:ea typeface="微软雅黑"/>
            </a:endParaRPr>
          </a:p>
          <a:p>
            <a:pPr marL="0" lvl="0" indent="0"/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优先级可以静态不变，也可以动态调整。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优先数决定优先级。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就绪队列可以按照优先级组织。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实现简单，但不公平，可能导致优先级低的进程产生饥饿现象。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可能产生优先级反转问题（基于优先级的抢占式算法），即一个低优先级进程持有一个高优先级进程所需要的资源，使得高优先级进程等待低优先级进程运行。</a:t>
            </a:r>
            <a:endParaRPr lang="zh-CN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42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u="sng">
                <a:latin typeface="微软雅黑"/>
                <a:ea typeface="微软雅黑"/>
              </a:rPr>
              <a:t>CPU</a:t>
            </a:r>
            <a:r>
              <a:rPr lang="zh-CN" u="sng">
                <a:latin typeface="微软雅黑"/>
                <a:ea typeface="微软雅黑"/>
              </a:rPr>
              <a:t>调度算法总结（</a:t>
            </a:r>
            <a:r>
              <a:rPr lang="en-US" u="sng">
                <a:latin typeface="微软雅黑"/>
                <a:ea typeface="微软雅黑"/>
              </a:rPr>
              <a:t>5</a:t>
            </a:r>
            <a:r>
              <a:rPr lang="zh-CN" u="sng">
                <a:latin typeface="微软雅黑"/>
                <a:ea typeface="微软雅黑"/>
              </a:rPr>
              <a:t>）</a:t>
            </a:r>
            <a:endParaRPr lang="zh-CN" u="sng">
              <a:latin typeface="微软雅黑"/>
              <a:ea typeface="微软雅黑"/>
            </a:endParaRPr>
          </a:p>
        </p:txBody>
      </p:sp>
      <p:sp>
        <p:nvSpPr>
          <p:cNvPr id="61443" name="文本框 2"/>
          <p:cNvSpPr txBox="1"/>
          <p:nvPr/>
        </p:nvSpPr>
        <p:spPr>
          <a:xfrm>
            <a:off x="215900" y="1452563"/>
            <a:ext cx="8532813" cy="3292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5pPr>
          </a:lstStyle>
          <a:p>
            <a:pPr marL="0" lvl="0" indent="0"/>
            <a:r>
              <a:rPr lang="en-US" sz="2800" b="1">
                <a:latin typeface="微软雅黑"/>
                <a:ea typeface="微软雅黑"/>
              </a:rPr>
              <a:t>3</a:t>
            </a:r>
            <a:r>
              <a:rPr lang="zh-CN" sz="2800" b="1">
                <a:latin typeface="微软雅黑"/>
                <a:ea typeface="微软雅黑"/>
              </a:rPr>
              <a:t>、多级反馈队列调度算法（</a:t>
            </a:r>
            <a:r>
              <a:rPr lang="en-US" sz="2800" b="1">
                <a:latin typeface="微软雅黑"/>
                <a:ea typeface="微软雅黑"/>
              </a:rPr>
              <a:t>RRMF</a:t>
            </a:r>
            <a:r>
              <a:rPr lang="zh-CN" sz="2800" b="1">
                <a:latin typeface="微软雅黑"/>
                <a:ea typeface="微软雅黑"/>
              </a:rPr>
              <a:t>）：</a:t>
            </a:r>
            <a:endParaRPr lang="zh-CN" sz="2800" b="1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设置多个就绪队列，并为各个队列赋予不同的优先级。第一个队列的优先级最高，依次递减优先级。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对于各个队列进程执行时间片的大小也不同，优先级越高的队列，分配到的时间片越少。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当第一级队列为空时，再对第二级队列进行调度，依次类推，各级队列按照时间片轮转方式进行调度。</a:t>
            </a:r>
            <a:endParaRPr lang="zh-CN">
              <a:latin typeface="微软雅黑"/>
              <a:ea typeface="微软雅黑"/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zh-CN">
                <a:latin typeface="微软雅黑"/>
                <a:ea typeface="微软雅黑"/>
              </a:rPr>
              <a:t>当一个新进程创建后，首先把它放入第一队列的末尾。按照</a:t>
            </a:r>
            <a:r>
              <a:rPr lang="en-US">
                <a:latin typeface="微软雅黑"/>
                <a:ea typeface="微软雅黑"/>
              </a:rPr>
              <a:t>FCFS</a:t>
            </a:r>
            <a:r>
              <a:rPr lang="zh-CN">
                <a:latin typeface="微软雅黑"/>
                <a:ea typeface="微软雅黑"/>
              </a:rPr>
              <a:t>原则排队等待调度。当轮到该进程执行时，如它在该时间片完成，便可准备撤离系统，如果它在一个时间片结束时尚未完成，则调度程序便将该进程转入第二队列的末尾，再同样地按照</a:t>
            </a:r>
            <a:r>
              <a:rPr lang="en-US">
                <a:latin typeface="微软雅黑"/>
                <a:ea typeface="微软雅黑"/>
              </a:rPr>
              <a:t>FCFS</a:t>
            </a:r>
            <a:r>
              <a:rPr lang="zh-CN">
                <a:latin typeface="微软雅黑"/>
                <a:ea typeface="微软雅黑"/>
              </a:rPr>
              <a:t>原则等待调度执行。依次类推。</a:t>
            </a:r>
            <a:endParaRPr lang="zh-CN" sz="16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3490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u="sng"/>
              <a:t>CPU</a:t>
            </a:r>
            <a:r>
              <a:rPr lang="zh-CN" u="sng"/>
              <a:t>调度算法总结（</a:t>
            </a:r>
            <a:r>
              <a:rPr lang="en-US" u="sng"/>
              <a:t>6</a:t>
            </a:r>
            <a:r>
              <a:rPr lang="zh-CN" u="sng"/>
              <a:t>）</a:t>
            </a:r>
            <a:endParaRPr lang="zh-CN" u="sng"/>
          </a:p>
        </p:txBody>
      </p:sp>
      <p:pic>
        <p:nvPicPr>
          <p:cNvPr id="63491" name="Picture 2"/>
          <p:cNvPicPr/>
          <p:nvPr/>
        </p:nvPicPr>
        <p:blipFill>
          <a:blip r:embed="rId3"/>
          <a:stretch/>
        </p:blipFill>
        <p:spPr>
          <a:xfrm>
            <a:off x="15875" y="1349375"/>
            <a:ext cx="9309100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92" name="文本框 1"/>
          <p:cNvSpPr/>
          <p:nvPr/>
        </p:nvSpPr>
        <p:spPr>
          <a:xfrm>
            <a:off x="-92075" y="4868863"/>
            <a:ext cx="1620838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zh-CN" sz="1400"/>
              <a:t>最短剩余时间优先</a:t>
            </a:r>
            <a:endParaRPr lang="zh-CN" sz="1400"/>
          </a:p>
        </p:txBody>
      </p:sp>
      <p:sp>
        <p:nvSpPr>
          <p:cNvPr id="63493" name="文本框 3"/>
          <p:cNvSpPr/>
          <p:nvPr/>
        </p:nvSpPr>
        <p:spPr>
          <a:xfrm>
            <a:off x="107950" y="5589588"/>
            <a:ext cx="1262063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zh-CN" sz="1400"/>
              <a:t>高响应比优先</a:t>
            </a:r>
            <a:endParaRPr lang="zh-CN" sz="1400"/>
          </a:p>
        </p:txBody>
      </p:sp>
      <p:sp>
        <p:nvSpPr>
          <p:cNvPr id="63494" name="文本框 6"/>
          <p:cNvSpPr/>
          <p:nvPr/>
        </p:nvSpPr>
        <p:spPr>
          <a:xfrm>
            <a:off x="0" y="6472238"/>
            <a:ext cx="144145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zh-CN" sz="1400"/>
              <a:t>多级反馈轮转法</a:t>
            </a:r>
            <a:endParaRPr lang="zh-CN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5538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 u="sng"/>
              <a:t>判断题</a:t>
            </a:r>
            <a:endParaRPr lang="zh-CN" u="sng"/>
          </a:p>
        </p:txBody>
      </p:sp>
      <p:sp>
        <p:nvSpPr>
          <p:cNvPr id="65539" name="Rectangle 3"/>
          <p:cNvSpPr/>
          <p:nvPr>
            <p:ph type="body" idx="1"/>
          </p:nvPr>
        </p:nvSpPr>
        <p:spPr>
          <a:xfrm>
            <a:off x="228600" y="1295400"/>
            <a:ext cx="86106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>
              <a:lnSpc>
                <a:spcPct val="90000"/>
              </a:lnSpc>
            </a:pPr>
            <a:r>
              <a:rPr lang="zh-CN"/>
              <a:t>作业调度是高级调度，进程调度是低级调度（</a:t>
            </a:r>
            <a:r>
              <a:rPr lang="zh-CN">
                <a:latin typeface="等线"/>
                <a:ea typeface="等线"/>
              </a:rPr>
              <a:t>√</a:t>
            </a:r>
            <a:r>
              <a:rPr lang="zh-CN"/>
              <a:t>）</a:t>
            </a:r>
            <a:endParaRPr lang="zh-CN"/>
          </a:p>
          <a:p>
            <a:pPr lvl="0">
              <a:lnSpc>
                <a:spcPct val="90000"/>
              </a:lnSpc>
            </a:pPr>
            <a:r>
              <a:rPr lang="zh-CN"/>
              <a:t>在各种作业调度算法中，</a:t>
            </a:r>
            <a:r>
              <a:rPr lang="en-US"/>
              <a:t>SJF</a:t>
            </a:r>
            <a:r>
              <a:rPr lang="zh-CN"/>
              <a:t>会使每个作业的等待时间最短（</a:t>
            </a:r>
            <a:r>
              <a:rPr lang="zh-CN">
                <a:latin typeface="等线"/>
                <a:ea typeface="等线"/>
              </a:rPr>
              <a:t>◊</a:t>
            </a:r>
            <a:r>
              <a:rPr lang="zh-CN"/>
              <a:t>）</a:t>
            </a:r>
            <a:endParaRPr lang="zh-CN"/>
          </a:p>
          <a:p>
            <a:pPr lvl="0">
              <a:lnSpc>
                <a:spcPct val="90000"/>
              </a:lnSpc>
            </a:pPr>
            <a:r>
              <a:rPr lang="zh-CN"/>
              <a:t>作业一旦被作业调度选中，即占有</a:t>
            </a:r>
            <a:r>
              <a:rPr lang="en-US"/>
              <a:t>CPU</a:t>
            </a:r>
            <a:r>
              <a:rPr lang="zh-CN"/>
              <a:t>（</a:t>
            </a:r>
            <a:r>
              <a:rPr lang="zh-CN">
                <a:latin typeface="等线"/>
                <a:ea typeface="等线"/>
              </a:rPr>
              <a:t> ◊ </a:t>
            </a:r>
            <a:r>
              <a:rPr lang="zh-CN"/>
              <a:t>）</a:t>
            </a:r>
            <a:endParaRPr lang="zh-CN"/>
          </a:p>
          <a:p>
            <a:pPr lvl="0">
              <a:lnSpc>
                <a:spcPct val="90000"/>
              </a:lnSpc>
            </a:pPr>
            <a:r>
              <a:rPr lang="zh-CN"/>
              <a:t>在一个兼顾分时系统和批处理系统中，通常把终端作业称为前台作业，把批量作业称为后台作业（</a:t>
            </a:r>
            <a:r>
              <a:rPr lang="zh-CN">
                <a:latin typeface="等线"/>
                <a:ea typeface="等线"/>
              </a:rPr>
              <a:t> √ </a:t>
            </a:r>
            <a:r>
              <a:rPr lang="zh-CN"/>
              <a:t>）</a:t>
            </a:r>
            <a:endParaRPr lang="zh-CN"/>
          </a:p>
          <a:p>
            <a:pPr lvl="0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7586" name="标题 75777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 sz="4000" b="1" u="sng"/>
              <a:t>习题分析</a:t>
            </a:r>
            <a:endParaRPr lang="zh-CN" sz="4000" b="1" u="sng"/>
          </a:p>
        </p:txBody>
      </p:sp>
      <p:sp>
        <p:nvSpPr>
          <p:cNvPr id="67587" name="文本占位符 75778"/>
          <p:cNvSpPr/>
          <p:nvPr>
            <p:ph type="body" idx="1"/>
          </p:nvPr>
        </p:nvSpPr>
        <p:spPr>
          <a:xfrm>
            <a:off x="609600" y="1447800"/>
            <a:ext cx="77724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buNone/>
            </a:pPr>
            <a:r>
              <a:rPr lang="en-US" sz="2800"/>
              <a:t>1</a:t>
            </a:r>
            <a:r>
              <a:rPr lang="zh-CN" sz="2800"/>
              <a:t>、（）有利于</a:t>
            </a:r>
            <a:r>
              <a:rPr lang="en-US" sz="2800"/>
              <a:t>CPU</a:t>
            </a:r>
            <a:r>
              <a:rPr lang="zh-CN" sz="2800"/>
              <a:t>繁忙型的作业，不利于</a:t>
            </a:r>
            <a:r>
              <a:rPr lang="en-US" sz="2800"/>
              <a:t>I/O</a:t>
            </a:r>
            <a:r>
              <a:rPr lang="zh-CN" sz="2800"/>
              <a:t>繁忙型的作业。</a:t>
            </a:r>
            <a:endParaRPr lang="zh-CN" sz="2800"/>
          </a:p>
          <a:p>
            <a:pPr marL="0" lvl="0" indent="0">
              <a:buNone/>
            </a:pPr>
            <a:r>
              <a:rPr lang="en-US" sz="2800"/>
              <a:t>a) RR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b) FCFS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c) OPT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d) SJF</a:t>
            </a:r>
            <a:endParaRPr lang="en-US" sz="2800"/>
          </a:p>
        </p:txBody>
      </p:sp>
      <p:sp>
        <p:nvSpPr>
          <p:cNvPr id="67588" name="矩形 3"/>
          <p:cNvSpPr/>
          <p:nvPr/>
        </p:nvSpPr>
        <p:spPr>
          <a:xfrm>
            <a:off x="609600" y="2924175"/>
            <a:ext cx="1370013" cy="4333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9634" name="标题 75777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 sz="4000" b="1" u="sng"/>
              <a:t>习题分析</a:t>
            </a:r>
            <a:endParaRPr lang="zh-CN" sz="4000" b="1" u="sng"/>
          </a:p>
        </p:txBody>
      </p:sp>
      <p:sp>
        <p:nvSpPr>
          <p:cNvPr id="69635" name="文本占位符 75778"/>
          <p:cNvSpPr/>
          <p:nvPr>
            <p:ph type="body" idx="1"/>
          </p:nvPr>
        </p:nvSpPr>
        <p:spPr>
          <a:xfrm>
            <a:off x="609600" y="1447800"/>
            <a:ext cx="7772400" cy="514985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buNone/>
            </a:pPr>
            <a:r>
              <a:rPr lang="en-US" sz="2800"/>
              <a:t>2</a:t>
            </a:r>
            <a:r>
              <a:rPr lang="zh-CN" sz="2800"/>
              <a:t>、如果每个作业只能建立一个进程，未来照顾短作业用户，应该采用（  ）；为了照顾紧急用户，应该采用（ ），为了能实现人机交互，应该采用（ ），如果要使得短作业，长作业和交互作业用户都满意，应该采用（ ）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a) RR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b) FCFS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c) OPT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d) SJF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e)</a:t>
            </a:r>
            <a:r>
              <a:rPr lang="zh-CN" sz="2800"/>
              <a:t>多级反馈队列调度</a:t>
            </a:r>
            <a:endParaRPr lang="zh-CN" sz="2800"/>
          </a:p>
        </p:txBody>
      </p:sp>
      <p:sp>
        <p:nvSpPr>
          <p:cNvPr id="69636" name="文本框 4"/>
          <p:cNvSpPr/>
          <p:nvPr/>
        </p:nvSpPr>
        <p:spPr>
          <a:xfrm>
            <a:off x="4511675" y="1965325"/>
            <a:ext cx="4413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Helvetica"/>
              </a:rPr>
              <a:t>D</a:t>
            </a:r>
            <a:endParaRPr lang="zh-CN" sz="1800">
              <a:solidFill>
                <a:srgbClr val="FF0000"/>
              </a:solidFill>
              <a:latin typeface="Helvetica"/>
            </a:endParaRPr>
          </a:p>
        </p:txBody>
      </p:sp>
      <p:sp>
        <p:nvSpPr>
          <p:cNvPr id="69637" name="文本框 7"/>
          <p:cNvSpPr/>
          <p:nvPr/>
        </p:nvSpPr>
        <p:spPr>
          <a:xfrm>
            <a:off x="3059113" y="2335213"/>
            <a:ext cx="388937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Helvetica"/>
              </a:rPr>
              <a:t>C</a:t>
            </a:r>
            <a:endParaRPr lang="zh-CN" sz="1800">
              <a:solidFill>
                <a:srgbClr val="FF0000"/>
              </a:solidFill>
              <a:latin typeface="Helvetica"/>
            </a:endParaRPr>
          </a:p>
        </p:txBody>
      </p:sp>
      <p:sp>
        <p:nvSpPr>
          <p:cNvPr id="69638" name="文本框 8"/>
          <p:cNvSpPr/>
          <p:nvPr/>
        </p:nvSpPr>
        <p:spPr>
          <a:xfrm>
            <a:off x="1660525" y="2797175"/>
            <a:ext cx="407988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Helvetica"/>
              </a:rPr>
              <a:t>A</a:t>
            </a:r>
            <a:endParaRPr lang="zh-CN" sz="1800">
              <a:solidFill>
                <a:srgbClr val="FF0000"/>
              </a:solidFill>
              <a:latin typeface="Helvetica"/>
            </a:endParaRPr>
          </a:p>
        </p:txBody>
      </p:sp>
      <p:sp>
        <p:nvSpPr>
          <p:cNvPr id="69639" name="文本框 10"/>
          <p:cNvSpPr/>
          <p:nvPr/>
        </p:nvSpPr>
        <p:spPr>
          <a:xfrm>
            <a:off x="4851400" y="3163888"/>
            <a:ext cx="373063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Helvetica"/>
              </a:rPr>
              <a:t>E</a:t>
            </a:r>
            <a:endParaRPr lang="zh-CN" sz="1800">
              <a:solidFill>
                <a:srgbClr val="FF0000"/>
              </a:solidFill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  <p:cond evt="onBegin" delay="0">
                          <p:tn val="24"/>
                        </p:cond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  <p:cond evt="onBegin" delay="0">
                          <p:tn val="28"/>
                        </p:cond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10" name="Rectangle 2"/>
          <p:cNvSpPr/>
          <p:nvPr>
            <p:ph type="title"/>
          </p:nvPr>
        </p:nvSpPr>
        <p:spPr>
          <a:xfrm>
            <a:off x="685800" y="-4445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b="1">
                <a:latin typeface="微软雅黑"/>
                <a:ea typeface="微软雅黑"/>
              </a:rPr>
              <a:t>4.1.2 CPU</a:t>
            </a:r>
            <a:r>
              <a:rPr lang="zh-CN" b="1">
                <a:latin typeface="微软雅黑"/>
                <a:ea typeface="微软雅黑"/>
              </a:rPr>
              <a:t>调度：级别</a:t>
            </a:r>
            <a:endParaRPr lang="zh-CN" b="1">
              <a:latin typeface="微软雅黑"/>
              <a:ea typeface="微软雅黑"/>
            </a:endParaRPr>
          </a:p>
        </p:txBody>
      </p:sp>
      <p:sp>
        <p:nvSpPr>
          <p:cNvPr id="17411" name="Rectangle 6"/>
          <p:cNvSpPr/>
          <p:nvPr>
            <p:ph type="body" idx="1"/>
          </p:nvPr>
        </p:nvSpPr>
        <p:spPr>
          <a:xfrm>
            <a:off x="533400" y="1066800"/>
            <a:ext cx="7924800" cy="5791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buNone/>
            </a:pPr>
            <a:r>
              <a:rPr lang="zh-CN" b="1">
                <a:latin typeface="微软雅黑"/>
                <a:ea typeface="微软雅黑"/>
              </a:rPr>
              <a:t>系统调度分为</a:t>
            </a:r>
            <a:r>
              <a:rPr lang="en-US" b="1">
                <a:latin typeface="微软雅黑"/>
                <a:ea typeface="微软雅黑"/>
              </a:rPr>
              <a:t>4</a:t>
            </a:r>
            <a:r>
              <a:rPr lang="zh-CN" b="1">
                <a:latin typeface="微软雅黑"/>
                <a:ea typeface="微软雅黑"/>
              </a:rPr>
              <a:t>级：</a:t>
            </a:r>
            <a:endParaRPr lang="zh-CN" b="1">
              <a:latin typeface="微软雅黑"/>
              <a:ea typeface="微软雅黑"/>
            </a:endParaRPr>
          </a:p>
          <a:p>
            <a:pPr marL="914400" lvl="1" indent="-457200"/>
            <a:r>
              <a:rPr lang="zh-CN" sz="2400" b="1">
                <a:latin typeface="微软雅黑"/>
                <a:ea typeface="微软雅黑"/>
              </a:rPr>
              <a:t>作业调度</a:t>
            </a:r>
            <a:r>
              <a:rPr lang="zh-CN" sz="2400">
                <a:latin typeface="微软雅黑"/>
                <a:ea typeface="微软雅黑"/>
              </a:rPr>
              <a:t>：又称高级调度，主要任务是按照一定的原则，对外存上处于后备状态的作业进行选择，给选中的作业分配内存、输入</a:t>
            </a:r>
            <a:r>
              <a:rPr lang="en-US" sz="2400">
                <a:latin typeface="微软雅黑"/>
                <a:ea typeface="微软雅黑"/>
              </a:rPr>
              <a:t>/</a:t>
            </a:r>
            <a:r>
              <a:rPr lang="zh-CN" sz="2400">
                <a:latin typeface="微软雅黑"/>
                <a:ea typeface="微软雅黑"/>
              </a:rPr>
              <a:t>输出设备等必要的资源，并建立相应的进程，以使该作业进程获得竞争处理机的权利。</a:t>
            </a:r>
            <a:endParaRPr lang="zh-CN" sz="2400">
              <a:latin typeface="微软雅黑"/>
              <a:ea typeface="微软雅黑"/>
            </a:endParaRPr>
          </a:p>
          <a:p>
            <a:pPr marL="914400" lvl="1" indent="-457200"/>
            <a:r>
              <a:rPr lang="zh-CN" sz="2400" b="1">
                <a:latin typeface="微软雅黑"/>
                <a:ea typeface="微软雅黑"/>
              </a:rPr>
              <a:t>交换调度</a:t>
            </a:r>
            <a:r>
              <a:rPr lang="zh-CN" sz="2400">
                <a:latin typeface="微软雅黑"/>
                <a:ea typeface="微软雅黑"/>
              </a:rPr>
              <a:t>：又称中级调度，主要任务是按照给定的原则和策略，完成进程在内外存之间的交换，即执行“挂起”和“激活”操作。</a:t>
            </a:r>
            <a:endParaRPr lang="zh-CN" sz="2400">
              <a:latin typeface="微软雅黑"/>
              <a:ea typeface="微软雅黑"/>
            </a:endParaRPr>
          </a:p>
          <a:p>
            <a:pPr marL="914400" lvl="1" indent="-457200"/>
            <a:r>
              <a:rPr lang="zh-CN" sz="2400" b="1">
                <a:latin typeface="微软雅黑"/>
                <a:ea typeface="微软雅黑"/>
              </a:rPr>
              <a:t>进程调度</a:t>
            </a:r>
            <a:r>
              <a:rPr lang="zh-CN" sz="2400">
                <a:latin typeface="微软雅黑"/>
                <a:ea typeface="微软雅黑"/>
              </a:rPr>
              <a:t>：又称低级调度，主要任务是按照某种策略和方法，选取一个处于就绪状态的进程，将处理机分配给它。</a:t>
            </a:r>
            <a:endParaRPr lang="zh-CN" sz="2400">
              <a:latin typeface="微软雅黑"/>
              <a:ea typeface="微软雅黑"/>
            </a:endParaRPr>
          </a:p>
          <a:p>
            <a:pPr marL="914400" lvl="1" indent="-457200"/>
            <a:r>
              <a:rPr lang="zh-CN" sz="2400" b="1">
                <a:latin typeface="微软雅黑"/>
                <a:ea typeface="微软雅黑"/>
              </a:rPr>
              <a:t>线程调度</a:t>
            </a:r>
            <a:r>
              <a:rPr lang="zh-CN" sz="2400">
                <a:latin typeface="微软雅黑"/>
                <a:ea typeface="微软雅黑"/>
              </a:rPr>
              <a:t>：分为用户级调度和内核级调度，选取一个处于就绪状态的线程，将处理机分配给它。</a:t>
            </a:r>
            <a:endParaRPr lang="zh-CN"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682" name="标题 75777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 sz="4000" b="1" u="sng"/>
              <a:t>习题分析</a:t>
            </a:r>
            <a:endParaRPr lang="zh-CN" sz="4000" b="1" u="sng"/>
          </a:p>
        </p:txBody>
      </p:sp>
      <p:sp>
        <p:nvSpPr>
          <p:cNvPr id="71683" name="文本占位符 75778"/>
          <p:cNvSpPr/>
          <p:nvPr>
            <p:ph type="body" idx="1"/>
          </p:nvPr>
        </p:nvSpPr>
        <p:spPr>
          <a:xfrm>
            <a:off x="609600" y="1447800"/>
            <a:ext cx="77724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buNone/>
            </a:pPr>
            <a:r>
              <a:rPr lang="en-US" sz="2800"/>
              <a:t>3</a:t>
            </a:r>
            <a:r>
              <a:rPr lang="zh-CN" sz="2800"/>
              <a:t>、满足短作业优先并且不会发生饥饿现象的是（）</a:t>
            </a:r>
            <a:endParaRPr lang="zh-CN" sz="2800"/>
          </a:p>
          <a:p>
            <a:pPr marL="0" lvl="0" indent="0">
              <a:buNone/>
            </a:pPr>
            <a:r>
              <a:rPr lang="en-US" sz="2800"/>
              <a:t>a) FCFS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b) HRN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c) RR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d) </a:t>
            </a:r>
            <a:r>
              <a:rPr lang="zh-CN" sz="2800"/>
              <a:t>非抢占式短作业优先</a:t>
            </a:r>
            <a:endParaRPr lang="zh-CN" sz="2800"/>
          </a:p>
        </p:txBody>
      </p:sp>
      <p:sp>
        <p:nvSpPr>
          <p:cNvPr id="71684" name="矩形 5"/>
          <p:cNvSpPr/>
          <p:nvPr/>
        </p:nvSpPr>
        <p:spPr>
          <a:xfrm>
            <a:off x="609600" y="2924175"/>
            <a:ext cx="1370013" cy="4333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3730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 u="sng"/>
              <a:t>例题</a:t>
            </a:r>
            <a:endParaRPr lang="zh-CN" u="sng"/>
          </a:p>
        </p:txBody>
      </p:sp>
      <p:sp>
        <p:nvSpPr>
          <p:cNvPr id="73731" name="Rectangle 3"/>
          <p:cNvSpPr/>
          <p:nvPr>
            <p:ph type="body" idx="1"/>
          </p:nvPr>
        </p:nvSpPr>
        <p:spPr>
          <a:xfrm>
            <a:off x="539750" y="1555750"/>
            <a:ext cx="7772400" cy="530225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1">
              <a:lnSpc>
                <a:spcPct val="90000"/>
              </a:lnSpc>
            </a:pPr>
            <a:r>
              <a:rPr lang="zh-CN" sz="3200" b="1"/>
              <a:t>进程		到达时间		区间时间</a:t>
            </a:r>
            <a:endParaRPr lang="zh-CN" sz="3200" b="1"/>
          </a:p>
          <a:p>
            <a:pPr lvl="1">
              <a:lnSpc>
                <a:spcPct val="90000"/>
              </a:lnSpc>
            </a:pPr>
            <a:r>
              <a:rPr lang="en-US" sz="3200" b="1"/>
              <a:t>P1		0   			10</a:t>
            </a:r>
            <a:endParaRPr lang="en-US" sz="3200" b="1"/>
          </a:p>
          <a:p>
            <a:pPr lvl="1">
              <a:lnSpc>
                <a:spcPct val="90000"/>
              </a:lnSpc>
            </a:pPr>
            <a:r>
              <a:rPr lang="en-US" sz="3200" b="1"/>
              <a:t>P2		5			29</a:t>
            </a:r>
            <a:endParaRPr lang="en-US" sz="3200" b="1"/>
          </a:p>
          <a:p>
            <a:pPr lvl="1">
              <a:lnSpc>
                <a:spcPct val="90000"/>
              </a:lnSpc>
            </a:pPr>
            <a:r>
              <a:rPr lang="en-US" sz="3200" b="1"/>
              <a:t>P3		8			3</a:t>
            </a:r>
            <a:endParaRPr lang="en-US" sz="3200" b="1"/>
          </a:p>
          <a:p>
            <a:pPr lvl="1">
              <a:lnSpc>
                <a:spcPct val="90000"/>
              </a:lnSpc>
            </a:pPr>
            <a:r>
              <a:rPr lang="en-US" sz="3200" b="1"/>
              <a:t>P4		10			7</a:t>
            </a:r>
            <a:endParaRPr lang="en-US" sz="3200" b="1"/>
          </a:p>
          <a:p>
            <a:pPr lvl="1">
              <a:lnSpc>
                <a:spcPct val="90000"/>
              </a:lnSpc>
            </a:pPr>
            <a:r>
              <a:rPr lang="en-US" sz="3200" b="1"/>
              <a:t>P5		12			12</a:t>
            </a:r>
            <a:endParaRPr lang="en-US" sz="3200" b="1"/>
          </a:p>
          <a:p>
            <a:pPr lvl="1">
              <a:lnSpc>
                <a:spcPct val="90000"/>
              </a:lnSpc>
              <a:buNone/>
            </a:pPr>
            <a:endParaRPr lang="en-US" sz="3200" b="1"/>
          </a:p>
          <a:p>
            <a:pPr lvl="1">
              <a:lnSpc>
                <a:spcPct val="90000"/>
              </a:lnSpc>
              <a:buNone/>
            </a:pPr>
            <a:r>
              <a:rPr lang="zh-CN" sz="3200" b="1"/>
              <a:t>研究</a:t>
            </a:r>
            <a:r>
              <a:rPr lang="en-US" sz="3200" b="1"/>
              <a:t>FCFS</a:t>
            </a:r>
            <a:r>
              <a:rPr lang="zh-CN" sz="3200" b="1"/>
              <a:t>、</a:t>
            </a:r>
            <a:r>
              <a:rPr lang="en-US" sz="3200" b="1"/>
              <a:t>SJF</a:t>
            </a:r>
            <a:r>
              <a:rPr lang="zh-CN" sz="3200" b="1"/>
              <a:t>、</a:t>
            </a:r>
            <a:r>
              <a:rPr lang="en-US" sz="3200" b="1"/>
              <a:t>HRN</a:t>
            </a:r>
            <a:r>
              <a:rPr lang="zh-CN" sz="3200" b="1"/>
              <a:t>和</a:t>
            </a:r>
            <a:r>
              <a:rPr lang="en-US" sz="3200" b="1"/>
              <a:t>RR</a:t>
            </a:r>
            <a:r>
              <a:rPr lang="zh-CN" sz="3200" b="1"/>
              <a:t>（时间片＝</a:t>
            </a:r>
            <a:r>
              <a:rPr lang="en-US" sz="3200" b="1"/>
              <a:t>10ms</a:t>
            </a:r>
            <a:r>
              <a:rPr lang="zh-CN" sz="3200" b="1"/>
              <a:t>）的平均等待时间、平均周转时间和平均带权周转时间。</a:t>
            </a:r>
            <a:endParaRPr lang="zh-CN" sz="3200" b="1"/>
          </a:p>
          <a:p>
            <a:pPr lvl="1">
              <a:lnSpc>
                <a:spcPct val="90000"/>
              </a:lnSpc>
              <a:buNone/>
            </a:pPr>
            <a:endParaRPr lang="zh-CN" sz="32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graphicFrame>
        <p:nvGraphicFramePr>
          <p:cNvPr id="75778" name="表格 3"/>
          <p:cNvGraphicFramePr/>
          <p:nvPr/>
        </p:nvGraphicFramePr>
        <p:xfrm>
          <a:off x="179388" y="115888"/>
          <a:ext cx="8856662" cy="6553200"/>
        </p:xfrm>
        <a:graphic>
          <a:graphicData uri="http://schemas.openxmlformats.org/drawingml/2006/table">
            <a:tbl>
              <a:tblGrid>
                <a:gridCol w="1857375"/>
                <a:gridCol w="1400175"/>
                <a:gridCol w="1400175"/>
                <a:gridCol w="1400175"/>
                <a:gridCol w="1398588"/>
                <a:gridCol w="1400175"/>
              </a:tblGrid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P1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P4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P5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达到时间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8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000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CPU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区间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00050">
                <a:tc gridSpan="6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4000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时刻</a:t>
                      </a:r>
                      <a:endParaRPr lang="zh-CN" sz="2000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FCFS</a:t>
                      </a:r>
                      <a:endParaRPr lang="en-US" sz="2000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39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49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000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61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等待时间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10-5=5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39-8=31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42-10=32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49-12=37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周转时间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10+0=10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29+5=34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3+31=34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7+32=39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12+37=49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响应比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10/10=1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34/29=1.17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34/3=11.33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39/7=5.57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49/12=4.08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平均等待时间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（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0+5+31+32+37/5=21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7941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平均周转时间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(10+34+34+39+49)/5=33.2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4000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平均响应比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(1+1.17+11.33+5.57+4.08)/5=4.63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graphicFrame>
        <p:nvGraphicFramePr>
          <p:cNvPr id="76802" name="表格 2"/>
          <p:cNvGraphicFramePr/>
          <p:nvPr/>
        </p:nvGraphicFramePr>
        <p:xfrm>
          <a:off x="179388" y="260350"/>
          <a:ext cx="8856662" cy="6410325"/>
        </p:xfrm>
        <a:graphic>
          <a:graphicData uri="http://schemas.openxmlformats.org/drawingml/2006/table">
            <a:tbl>
              <a:tblGrid>
                <a:gridCol w="1857375"/>
                <a:gridCol w="1400175"/>
                <a:gridCol w="1400175"/>
                <a:gridCol w="1400175"/>
                <a:gridCol w="1398588"/>
                <a:gridCol w="1400175"/>
              </a:tblGrid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P1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P4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P5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达到时间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8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9052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CPU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区间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90525">
                <a:tc gridSpan="6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9052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时刻</a:t>
                      </a:r>
                      <a:endParaRPr lang="zh-CN" sz="2000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SJF</a:t>
                      </a:r>
                      <a:endParaRPr lang="en-US" sz="2000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9052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61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等待时间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32-5=27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10-8=2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13-10=3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20-12=8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周转时间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10+0=10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29+27=56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3+2=5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7+3=10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12+8=20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响应比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10/10=1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56/29=1.93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5/3=1.67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10/7=1.43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20/12=1.67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平均等待时间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(0+27+2+3+8)/5=8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7147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平均周转时间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(10+56+5+10+20)/5=20.2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90525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平均响应比</a:t>
                      </a:r>
                      <a:endParaRPr lang="zh-CN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0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(1+1.93+1.67+1.43+1.67)/5=1.54</a:t>
                      </a:r>
                      <a:endParaRPr lang="en-US" sz="20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graphicFrame>
        <p:nvGraphicFramePr>
          <p:cNvPr id="77826" name="表格 3"/>
          <p:cNvGraphicFramePr/>
          <p:nvPr/>
        </p:nvGraphicFramePr>
        <p:xfrm>
          <a:off x="179388" y="188912"/>
          <a:ext cx="8856662" cy="6542088"/>
        </p:xfrm>
        <a:graphic>
          <a:graphicData uri="http://schemas.openxmlformats.org/drawingml/2006/table">
            <a:tbl>
              <a:tblGrid>
                <a:gridCol w="1857375"/>
                <a:gridCol w="1400175"/>
                <a:gridCol w="1400175"/>
                <a:gridCol w="1400175"/>
                <a:gridCol w="1398588"/>
                <a:gridCol w="1400175"/>
              </a:tblGrid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P1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P4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P5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达到时间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8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095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CPU</a:t>
                      </a:r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区间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09562">
                <a:tc gridSpan="6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095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时刻</a:t>
                      </a:r>
                      <a:endParaRPr lang="zh-CN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RR</a:t>
                      </a:r>
                      <a:r>
                        <a:rPr lang="en-US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（</a:t>
                      </a:r>
                      <a:r>
                        <a:rPr lang="en-US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q=10</a:t>
                      </a:r>
                      <a:r>
                        <a:rPr lang="en-US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）</a:t>
                      </a:r>
                      <a:endParaRPr lang="en-US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9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095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61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8826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等待时间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10-5</a:t>
                      </a:r>
                      <a:b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</a:br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+3+7+10+2</a:t>
                      </a:r>
                      <a:b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</a:br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=27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20-8=12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23-10=13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30-12</a:t>
                      </a:r>
                      <a:b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</a:br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+10</a:t>
                      </a:r>
                      <a:b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</a:br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=28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周转时间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10+0=10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29+27=56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3+12=15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7+13=20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12+28=40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响应比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10/10=1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56/29=1.93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15/3=5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20/7=2.86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40/12=3.33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平均等待时间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(0+27+12+13+28)/5=16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293688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平均周转时间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(10+56+15+20+40)/5=28.2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095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平均响应比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(1+1.93+5+2.86+3.33)/5=2.82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graphicFrame>
        <p:nvGraphicFramePr>
          <p:cNvPr id="78850" name="表格 1"/>
          <p:cNvGraphicFramePr/>
          <p:nvPr/>
        </p:nvGraphicFramePr>
        <p:xfrm>
          <a:off x="179388" y="188912"/>
          <a:ext cx="8856662" cy="6535738"/>
        </p:xfrm>
        <a:graphic>
          <a:graphicData uri="http://schemas.openxmlformats.org/drawingml/2006/table">
            <a:tbl>
              <a:tblGrid>
                <a:gridCol w="763588"/>
                <a:gridCol w="1027112"/>
                <a:gridCol w="1273175"/>
                <a:gridCol w="1447800"/>
                <a:gridCol w="1447800"/>
                <a:gridCol w="1449388"/>
                <a:gridCol w="1447800"/>
              </a:tblGrid>
              <a:tr h="239712">
                <a:tc gridSpan="2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P1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>
                      <a:noFill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P2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P3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P4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P5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gridSpan="2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达到时间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>
                      <a:noFill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>
                      <a:noFill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8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52412">
                <a:tc gridSpan="2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CPU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区间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>
                      <a:noFill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>
                      <a:noFill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52412">
                <a:tc gridSpan="7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252412"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时刻</a:t>
                      </a:r>
                      <a:endParaRPr lang="zh-CN" sz="1400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5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HRN</a:t>
                      </a:r>
                      <a:endParaRPr lang="en-US" sz="1400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239712">
                <a:tc rowSpan="3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运行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vMerge="1">
                  <a:txBody>
                    <a:bodyPr/>
                    <a:lstStyle/>
                    <a:p/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等待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vMerge="1">
                  <a:txBody>
                    <a:bodyPr/>
                    <a:lstStyle/>
                    <a:p/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B w="6350"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响应比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rowSpan="3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运行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vMerge="1">
                  <a:txBody>
                    <a:bodyPr/>
                    <a:lstStyle/>
                    <a:p/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等待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10-5=5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10-8=2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10-10=0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vMerge="1">
                  <a:txBody>
                    <a:bodyPr/>
                    <a:lstStyle/>
                    <a:p/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B w="6350"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响应比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1+5/29=1.17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1+2/3=1.67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1+0/7=1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rowSpan="3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运行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vMerge="1">
                  <a:txBody>
                    <a:bodyPr/>
                    <a:lstStyle/>
                    <a:p/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等待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13-5=8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13-10=3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13-12=1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vMerge="1">
                  <a:txBody>
                    <a:bodyPr/>
                    <a:lstStyle/>
                    <a:p/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B w="6350"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响应比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1+8/29=1.28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1+3/7=1.43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1+1/12=1.08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rowSpan="3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运行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solidFill>
                      <a:srgbClr val="FFFF00"/>
                    </a:solidFill>
                  </a:tcPr>
                </a:tc>
              </a:tr>
              <a:tr h="239712">
                <a:tc vMerge="1">
                  <a:txBody>
                    <a:bodyPr/>
                    <a:lstStyle/>
                    <a:p/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等待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20-5=15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20-12=8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vMerge="1">
                  <a:txBody>
                    <a:bodyPr/>
                    <a:lstStyle/>
                    <a:p/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B w="6350"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响应比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1+15/29=1.52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1+8/12=1.67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rowSpan="3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32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运行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vMerge="1">
                  <a:txBody>
                    <a:bodyPr/>
                    <a:lstStyle/>
                    <a:p/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等待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vMerge="1">
                  <a:txBody>
                    <a:bodyPr/>
                    <a:lstStyle/>
                    <a:p/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B w="6350"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响应比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52412"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61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gridSpan="2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等待时间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32-5=27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10-8=2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13-10=3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20-12=8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gridSpan="2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周转时间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10+0=10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29+27=56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3+2=5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7+3=10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12+8=20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gridSpan="2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响应比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10/10=1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56/29=1.93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5/3=1.67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10/7=1.43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20/12=1.67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39712">
                <a:tc gridSpan="2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平均等待时间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gridSpan="5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(0+27+2+3+8)/5=8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239712">
                <a:tc gridSpan="2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平均周转时间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gridSpan="5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(10+56+5+10+20)/5=20.2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252412">
                <a:tc gridSpan="2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平均响应比</a:t>
                      </a:r>
                      <a:endParaRPr lang="zh-CN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gridSpan="5">
                  <a:txBody>
                    <a:bodyPr lIns="7944" tIns="7944" rIns="7944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(1+1.93+1.67+1.43+1.67)/5=1.54</a:t>
                      </a:r>
                      <a:endParaRPr lang="en-US" sz="1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7944" marR="7944" marT="7944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9874" name="标题 75777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 sz="4000" b="1" u="sng"/>
              <a:t>习题分析</a:t>
            </a:r>
            <a:endParaRPr lang="zh-CN" sz="4000" b="1" u="sng"/>
          </a:p>
        </p:txBody>
      </p:sp>
      <p:sp>
        <p:nvSpPr>
          <p:cNvPr id="79875" name="文本占位符 75778"/>
          <p:cNvSpPr/>
          <p:nvPr>
            <p:ph type="body" idx="1"/>
          </p:nvPr>
        </p:nvSpPr>
        <p:spPr>
          <a:xfrm>
            <a:off x="609600" y="1447800"/>
            <a:ext cx="7772400" cy="3421063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buNone/>
            </a:pPr>
            <a:r>
              <a:rPr lang="en-US" sz="2800"/>
              <a:t>4</a:t>
            </a:r>
            <a:r>
              <a:rPr lang="zh-CN" sz="2800"/>
              <a:t>、一个多道批处理系统中仅有</a:t>
            </a:r>
            <a:r>
              <a:rPr lang="en-US" sz="2800"/>
              <a:t>P1</a:t>
            </a:r>
            <a:r>
              <a:rPr lang="zh-CN" sz="2800"/>
              <a:t>和</a:t>
            </a:r>
            <a:r>
              <a:rPr lang="en-US" sz="2800"/>
              <a:t>P2</a:t>
            </a:r>
            <a:r>
              <a:rPr lang="zh-CN" sz="2800"/>
              <a:t>两个作业，</a:t>
            </a:r>
            <a:r>
              <a:rPr lang="en-US" sz="2800"/>
              <a:t>P2</a:t>
            </a:r>
            <a:r>
              <a:rPr lang="zh-CN" sz="2800"/>
              <a:t>比</a:t>
            </a:r>
            <a:r>
              <a:rPr lang="en-US" sz="2800"/>
              <a:t>P1</a:t>
            </a:r>
            <a:r>
              <a:rPr lang="zh-CN" sz="2800"/>
              <a:t>晚</a:t>
            </a:r>
            <a:r>
              <a:rPr lang="en-US" sz="2800"/>
              <a:t>5ms</a:t>
            </a:r>
            <a:r>
              <a:rPr lang="zh-CN" sz="2800"/>
              <a:t>到达，它的计算和</a:t>
            </a:r>
            <a:r>
              <a:rPr lang="en-US" sz="2800"/>
              <a:t>IO</a:t>
            </a:r>
            <a:r>
              <a:rPr lang="zh-CN" sz="2800"/>
              <a:t>操作顺序如下：</a:t>
            </a:r>
            <a:endParaRPr lang="zh-CN" sz="2800"/>
          </a:p>
          <a:p>
            <a:pPr marL="0" lvl="0" indent="0">
              <a:buNone/>
            </a:pPr>
            <a:r>
              <a:rPr lang="en-US" sz="2800"/>
              <a:t>P1</a:t>
            </a:r>
            <a:r>
              <a:rPr lang="zh-CN" sz="2800"/>
              <a:t>：计算</a:t>
            </a:r>
            <a:r>
              <a:rPr lang="en-US" sz="2800"/>
              <a:t>60ms</a:t>
            </a:r>
            <a:r>
              <a:rPr lang="zh-CN" sz="2800"/>
              <a:t>，</a:t>
            </a:r>
            <a:r>
              <a:rPr lang="en-US" sz="2800"/>
              <a:t>IO80ms,</a:t>
            </a:r>
            <a:r>
              <a:rPr lang="zh-CN" sz="2800"/>
              <a:t>计算</a:t>
            </a:r>
            <a:r>
              <a:rPr lang="en-US" sz="2800"/>
              <a:t>20ms</a:t>
            </a:r>
            <a:endParaRPr lang="en-US" sz="2800"/>
          </a:p>
          <a:p>
            <a:pPr marL="0" lvl="0" indent="0">
              <a:buNone/>
            </a:pPr>
            <a:r>
              <a:rPr lang="en-US" sz="2800"/>
              <a:t>P2: </a:t>
            </a:r>
            <a:r>
              <a:rPr lang="zh-CN" sz="2800"/>
              <a:t>计算</a:t>
            </a:r>
            <a:r>
              <a:rPr lang="en-US" sz="2800"/>
              <a:t>120ms, IO40ms,</a:t>
            </a:r>
            <a:r>
              <a:rPr lang="zh-CN" sz="2800"/>
              <a:t>计算</a:t>
            </a:r>
            <a:r>
              <a:rPr lang="en-US" sz="2800"/>
              <a:t>40ms</a:t>
            </a:r>
            <a:endParaRPr lang="en-US" sz="2800"/>
          </a:p>
          <a:p>
            <a:pPr marL="0" lvl="0" indent="0">
              <a:buNone/>
            </a:pPr>
            <a:endParaRPr lang="en-US" sz="2800"/>
          </a:p>
          <a:p>
            <a:pPr marL="0" lvl="0" indent="0">
              <a:buNone/>
            </a:pPr>
            <a:r>
              <a:rPr lang="zh-CN" sz="2800"/>
              <a:t>如果不考虑调度和切换时间，则完成两个作业需要的时间最少为多少？</a:t>
            </a:r>
            <a:endParaRPr lang="zh-CN" sz="2800"/>
          </a:p>
        </p:txBody>
      </p:sp>
      <p:sp>
        <p:nvSpPr>
          <p:cNvPr id="79876" name="文本框 3"/>
          <p:cNvSpPr/>
          <p:nvPr/>
        </p:nvSpPr>
        <p:spPr>
          <a:xfrm>
            <a:off x="1258888" y="5589588"/>
            <a:ext cx="6692900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en-US" sz="1800">
                <a:latin typeface="Helvetica"/>
              </a:rPr>
              <a:t>P1(</a:t>
            </a:r>
            <a:r>
              <a:rPr lang="en-US" sz="1800">
                <a:solidFill>
                  <a:srgbClr val="FF0000"/>
                </a:solidFill>
                <a:latin typeface="Helvetica"/>
              </a:rPr>
              <a:t>60</a:t>
            </a:r>
            <a:r>
              <a:rPr lang="en-US" sz="1800">
                <a:latin typeface="Helvetica"/>
              </a:rPr>
              <a:t>)+P2(</a:t>
            </a:r>
            <a:r>
              <a:rPr lang="en-US" sz="1800">
                <a:solidFill>
                  <a:srgbClr val="FF0000"/>
                </a:solidFill>
                <a:latin typeface="Helvetica"/>
              </a:rPr>
              <a:t>120</a:t>
            </a:r>
            <a:r>
              <a:rPr lang="en-US" sz="1800">
                <a:latin typeface="Helvetica"/>
              </a:rPr>
              <a:t>)/P1(80)+P1(20)/P2(</a:t>
            </a:r>
            <a:r>
              <a:rPr lang="en-US" sz="1800">
                <a:solidFill>
                  <a:srgbClr val="FF0000"/>
                </a:solidFill>
                <a:latin typeface="Helvetica"/>
              </a:rPr>
              <a:t>40</a:t>
            </a:r>
            <a:r>
              <a:rPr lang="en-US" sz="1800">
                <a:latin typeface="Helvetica"/>
              </a:rPr>
              <a:t>)+P2(</a:t>
            </a:r>
            <a:r>
              <a:rPr lang="en-US" sz="1800">
                <a:solidFill>
                  <a:srgbClr val="FF0000"/>
                </a:solidFill>
                <a:latin typeface="Helvetica"/>
              </a:rPr>
              <a:t>40</a:t>
            </a:r>
            <a:r>
              <a:rPr lang="en-US" sz="1800">
                <a:latin typeface="Helvetica"/>
              </a:rPr>
              <a:t>)=260</a:t>
            </a:r>
            <a:endParaRPr lang="zh-CN" sz="1800"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22" name="标题 75777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 sz="4000" b="1" u="sng"/>
              <a:t>习题分析</a:t>
            </a:r>
            <a:endParaRPr lang="zh-CN" sz="4000" b="1" u="sng"/>
          </a:p>
        </p:txBody>
      </p:sp>
      <p:sp>
        <p:nvSpPr>
          <p:cNvPr id="81923" name="文本占位符 75778"/>
          <p:cNvSpPr/>
          <p:nvPr>
            <p:ph type="body" idx="1"/>
          </p:nvPr>
        </p:nvSpPr>
        <p:spPr>
          <a:xfrm>
            <a:off x="609600" y="1447800"/>
            <a:ext cx="77724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buNone/>
            </a:pPr>
            <a:r>
              <a:rPr lang="en-US" sz="2800"/>
              <a:t>6</a:t>
            </a:r>
            <a:r>
              <a:rPr lang="zh-CN" sz="2800"/>
              <a:t>、假设某计算机有四个进程，各个进程的预计运行时间和到达就绪队列的时间如下表：使用抢占式短作业优先算法和</a:t>
            </a:r>
            <a:r>
              <a:rPr lang="en-US" sz="2800"/>
              <a:t>RR</a:t>
            </a:r>
            <a:r>
              <a:rPr lang="zh-CN" sz="2800"/>
              <a:t>算法分别计算平均周转时间。（</a:t>
            </a:r>
            <a:r>
              <a:rPr lang="en-US" sz="2800"/>
              <a:t>RR</a:t>
            </a:r>
            <a:r>
              <a:rPr lang="zh-CN" sz="2800"/>
              <a:t>时间片为</a:t>
            </a:r>
            <a:r>
              <a:rPr lang="en-US" sz="2800"/>
              <a:t>2</a:t>
            </a:r>
            <a:r>
              <a:rPr lang="zh-CN" sz="2800"/>
              <a:t>）</a:t>
            </a:r>
            <a:endParaRPr lang="zh-CN" sz="2800"/>
          </a:p>
        </p:txBody>
      </p:sp>
      <p:graphicFrame>
        <p:nvGraphicFramePr>
          <p:cNvPr id="81924" name="表格 3"/>
          <p:cNvGraphicFramePr/>
          <p:nvPr/>
        </p:nvGraphicFramePr>
        <p:xfrm>
          <a:off x="1082675" y="3433762"/>
          <a:ext cx="6399212" cy="2814638"/>
        </p:xfrm>
        <a:graphic>
          <a:graphicData uri="http://schemas.openxmlformats.org/drawingml/2006/table">
            <a:tbl>
              <a:tblGrid>
                <a:gridCol w="2133600"/>
                <a:gridCol w="2132012"/>
                <a:gridCol w="2133600"/>
              </a:tblGrid>
              <a:tr h="528638"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zh-CN" b="1">
                          <a:solidFill>
                            <a:srgbClr val="FFFFFF"/>
                          </a:solidFill>
                          <a:latin typeface="Times New Roman"/>
                        </a:rPr>
                        <a:t>作业</a:t>
                      </a:r>
                      <a:endParaRPr lang="zh-CN" b="1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38100">
                      <a:solidFill>
                        <a:schemeClr val="bg1"/>
                      </a:solidFill>
                      <a:miter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zh-CN" b="1">
                          <a:solidFill>
                            <a:srgbClr val="FFFFFF"/>
                          </a:solidFill>
                          <a:latin typeface="Times New Roman"/>
                        </a:rPr>
                        <a:t>提交时间</a:t>
                      </a:r>
                      <a:endParaRPr lang="zh-CN" b="1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38100">
                      <a:solidFill>
                        <a:schemeClr val="bg1"/>
                      </a:solidFill>
                      <a:miter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zh-CN" b="1">
                          <a:solidFill>
                            <a:srgbClr val="FFFFFF"/>
                          </a:solidFill>
                          <a:latin typeface="Times New Roman"/>
                        </a:rPr>
                        <a:t>运行时间</a:t>
                      </a:r>
                      <a:endParaRPr lang="zh-CN" b="1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38100">
                      <a:solidFill>
                        <a:schemeClr val="bg1"/>
                      </a:solidFill>
                      <a:miter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381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381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381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CBECDE"/>
                    </a:solidFill>
                  </a:tcPr>
                </a:tc>
              </a:tr>
              <a:tr h="381000"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E7F6EF"/>
                    </a:solidFill>
                  </a:tcPr>
                </a:tc>
              </a:tr>
              <a:tr h="381000"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CBECDE"/>
                    </a:solidFill>
                  </a:tcPr>
                </a:tc>
              </a:tr>
              <a:tr h="381000"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E7F6EF"/>
                    </a:solidFill>
                  </a:tcPr>
                </a:tc>
              </a:tr>
              <a:tr h="381000"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endParaRPr lang="zh-CN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endParaRPr lang="zh-CN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endParaRPr lang="zh-CN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CBECDE"/>
                    </a:solidFill>
                  </a:tcPr>
                </a:tc>
              </a:tr>
              <a:tr h="381000"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endParaRPr lang="zh-CN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endParaRPr lang="zh-CN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1445" tIns="45715" rIns="91445" bIns="45715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/>
                      <a:endParaRPr lang="zh-CN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5" marR="91445" marT="45715" marB="45715">
                    <a:lnL w="12700">
                      <a:solidFill>
                        <a:schemeClr val="bg1"/>
                      </a:solidFill>
                      <a:miter/>
                    </a:lnL>
                    <a:lnR w="12700">
                      <a:solidFill>
                        <a:schemeClr val="bg1"/>
                      </a:solidFill>
                      <a:miter/>
                    </a:lnR>
                    <a:lnT w="12700">
                      <a:solidFill>
                        <a:schemeClr val="bg1"/>
                      </a:solidFill>
                      <a:miter/>
                    </a:lnT>
                    <a:lnB w="12700">
                      <a:solidFill>
                        <a:schemeClr val="bg1"/>
                      </a:solidFill>
                      <a:miter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graphicFrame>
        <p:nvGraphicFramePr>
          <p:cNvPr id="83970" name="表格 1"/>
          <p:cNvGraphicFramePr/>
          <p:nvPr/>
        </p:nvGraphicFramePr>
        <p:xfrm>
          <a:off x="179388" y="188912"/>
          <a:ext cx="8785225" cy="6483350"/>
        </p:xfrm>
        <a:graphic>
          <a:graphicData uri="http://schemas.openxmlformats.org/drawingml/2006/table">
            <a:tbl>
              <a:tblGrid>
                <a:gridCol w="2000250"/>
                <a:gridCol w="1695450"/>
                <a:gridCol w="1697038"/>
                <a:gridCol w="1695450"/>
                <a:gridCol w="1697038"/>
              </a:tblGrid>
              <a:tr h="4889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P1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P2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P3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P4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达到时间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143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CPU</a:t>
                      </a:r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区间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8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9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14350"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5143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时刻</a:t>
                      </a:r>
                      <a:endParaRPr lang="zh-CN" sz="2400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4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SJF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（</a:t>
                      </a:r>
                      <a:r>
                        <a:rPr lang="zh-CN" sz="2400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抢占式）</a:t>
                      </a:r>
                      <a:endParaRPr lang="zh-CN" sz="2400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4889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7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17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9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143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26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周转时间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17-0=17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5-1=4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26-2=24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10-3=7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143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平均周转时间</a:t>
                      </a:r>
                      <a:endParaRPr lang="zh-CN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4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2400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(17+4+24+7)/4=13</a:t>
                      </a:r>
                      <a:endParaRPr lang="en-US" sz="2400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graphicFrame>
        <p:nvGraphicFramePr>
          <p:cNvPr id="84994" name="表格 1"/>
          <p:cNvGraphicFramePr/>
          <p:nvPr/>
        </p:nvGraphicFramePr>
        <p:xfrm>
          <a:off x="179388" y="147638"/>
          <a:ext cx="8785225" cy="6602412"/>
        </p:xfrm>
        <a:graphic>
          <a:graphicData uri="http://schemas.openxmlformats.org/drawingml/2006/table">
            <a:tbl>
              <a:tblGrid>
                <a:gridCol w="2000250"/>
                <a:gridCol w="1695450"/>
                <a:gridCol w="1697038"/>
                <a:gridCol w="1695450"/>
                <a:gridCol w="1697038"/>
              </a:tblGrid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P1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P4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达到时间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111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CPU</a:t>
                      </a:r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区间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8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9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5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11150">
                <a:tc gridSpan="5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111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时刻</a:t>
                      </a:r>
                      <a:endParaRPr lang="zh-CN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4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RR</a:t>
                      </a:r>
                      <a:r>
                        <a:rPr lang="en-US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（</a:t>
                      </a:r>
                      <a:r>
                        <a:rPr lang="en-US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q=2</a:t>
                      </a:r>
                      <a:r>
                        <a:rPr lang="en-US" b="1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）</a:t>
                      </a:r>
                      <a:endParaRPr lang="en-US" b="1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8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14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18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20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21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25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111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26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　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296862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周转时间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23-0=23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12-1=11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26-2=24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635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21-3=18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311150">
                <a:tc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zh-CN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平均周转时间</a:t>
                      </a:r>
                      <a:endParaRPr lang="zh-CN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gridSpan="4">
                  <a:txBody>
                    <a:bodyPr lIns="9525" tIns="9525" rIns="9525" bIns="0" anchor="ctr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Helvetica"/>
                          <a:ea typeface="宋体"/>
                        </a:defRPr>
                      </a:lvl5pPr>
                    </a:lstStyle>
                    <a:p>
                      <a:pPr marL="0" lvl="0" indent="0" algn="ctr"/>
                      <a:r>
                        <a:rPr lang="en-US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(23+11+24+18)/4=19</a:t>
                      </a:r>
                      <a:endParaRPr lang="en-US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R w="12700"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8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sz="4000" b="1">
                <a:latin typeface="微软雅黑"/>
                <a:ea typeface="微软雅黑"/>
              </a:rPr>
              <a:t>4.1.3 CPU</a:t>
            </a:r>
            <a:r>
              <a:rPr lang="zh-CN" sz="4000" b="1">
                <a:latin typeface="微软雅黑"/>
                <a:ea typeface="微软雅黑"/>
              </a:rPr>
              <a:t>调度：术语（</a:t>
            </a:r>
            <a:r>
              <a:rPr lang="en-US" sz="4000" b="1">
                <a:latin typeface="微软雅黑"/>
                <a:ea typeface="微软雅黑"/>
              </a:rPr>
              <a:t>4</a:t>
            </a:r>
            <a:r>
              <a:rPr lang="zh-CN" sz="4000" b="1">
                <a:latin typeface="微软雅黑"/>
                <a:ea typeface="微软雅黑"/>
              </a:rPr>
              <a:t>）</a:t>
            </a:r>
            <a:endParaRPr lang="zh-CN" sz="4000" b="1">
              <a:latin typeface="微软雅黑"/>
              <a:ea typeface="微软雅黑"/>
            </a:endParaRPr>
          </a:p>
        </p:txBody>
      </p:sp>
      <p:sp>
        <p:nvSpPr>
          <p:cNvPr id="19459" name="Rectangle 3"/>
          <p:cNvSpPr txBox="1"/>
          <p:nvPr/>
        </p:nvSpPr>
        <p:spPr>
          <a:xfrm>
            <a:off x="390504" y="4509120"/>
            <a:ext cx="8299450" cy="1584176"/>
          </a:xfrm>
          <a:prstGeom prst="rect">
            <a:avLst/>
          </a:prstGeom>
          <a:blipFill>
            <a:blip r:embed="rId3"/>
            <a:stretch>
              <a:fillRect l="-1248" t="-4231" r="0"/>
            </a:stretch>
          </a:blipFill>
          <a:ln>
            <a:noFill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800" b="0" i="0" u="none" strike="noStrike" kern="1200" spc="0" baseline="0">
                <a:latin typeface="Helvetica"/>
                <a:ea typeface="宋体"/>
              </a:rPr>
              <a:t> </a:t>
            </a:r>
          </a:p>
        </p:txBody>
      </p:sp>
      <p:sp>
        <p:nvSpPr>
          <p:cNvPr id="19460" name="Rectangle 3"/>
          <p:cNvSpPr txBox="1"/>
          <p:nvPr/>
        </p:nvSpPr>
        <p:spPr>
          <a:xfrm>
            <a:off x="330200" y="2276475"/>
            <a:ext cx="8359775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/>
            <a:r>
              <a:rPr lang="zh-CN" sz="2800" b="1">
                <a:latin typeface="微软雅黑"/>
                <a:ea typeface="微软雅黑"/>
              </a:rPr>
              <a:t>周转时间</a:t>
            </a:r>
            <a:r>
              <a:rPr lang="zh-CN" sz="2800">
                <a:latin typeface="微软雅黑"/>
                <a:ea typeface="微软雅黑"/>
              </a:rPr>
              <a:t>：</a:t>
            </a:r>
            <a:endParaRPr lang="en-US" sz="2800">
              <a:latin typeface="微软雅黑"/>
              <a:ea typeface="微软雅黑"/>
            </a:endParaRPr>
          </a:p>
          <a:p>
            <a:pPr marL="0" lvl="0" indent="0">
              <a:buNone/>
            </a:pPr>
            <a:r>
              <a:rPr lang="en-US" sz="2800">
                <a:latin typeface="微软雅黑"/>
                <a:ea typeface="微软雅黑"/>
              </a:rPr>
              <a:t>    = </a:t>
            </a:r>
            <a:r>
              <a:rPr lang="zh-CN" sz="2800">
                <a:latin typeface="微软雅黑"/>
                <a:ea typeface="微软雅黑"/>
              </a:rPr>
              <a:t>执行时间 </a:t>
            </a:r>
            <a:r>
              <a:rPr lang="en-US" sz="2800">
                <a:latin typeface="微软雅黑"/>
                <a:ea typeface="微软雅黑"/>
              </a:rPr>
              <a:t>+ </a:t>
            </a:r>
            <a:r>
              <a:rPr lang="zh-CN" sz="2800">
                <a:latin typeface="微软雅黑"/>
                <a:ea typeface="微软雅黑"/>
              </a:rPr>
              <a:t>等待时间</a:t>
            </a:r>
            <a:endParaRPr lang="en-US" sz="2800">
              <a:latin typeface="微软雅黑"/>
              <a:ea typeface="微软雅黑"/>
            </a:endParaRPr>
          </a:p>
          <a:p>
            <a:pPr marL="0" lvl="0" indent="0">
              <a:buNone/>
            </a:pPr>
            <a:r>
              <a:rPr lang="en-US" sz="2800">
                <a:latin typeface="微软雅黑"/>
                <a:ea typeface="微软雅黑"/>
              </a:rPr>
              <a:t>    = </a:t>
            </a:r>
            <a:r>
              <a:rPr lang="zh-CN" sz="2800">
                <a:latin typeface="微软雅黑"/>
                <a:ea typeface="微软雅黑"/>
              </a:rPr>
              <a:t>完成时间 </a:t>
            </a:r>
            <a:r>
              <a:rPr lang="en-US" sz="2800">
                <a:latin typeface="微软雅黑"/>
                <a:ea typeface="微软雅黑"/>
              </a:rPr>
              <a:t>– </a:t>
            </a:r>
            <a:r>
              <a:rPr lang="zh-CN" sz="2800">
                <a:latin typeface="微软雅黑"/>
                <a:ea typeface="微软雅黑"/>
              </a:rPr>
              <a:t>到达时间</a:t>
            </a:r>
            <a:endParaRPr lang="zh-CN" sz="28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86018" name="图示 8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3"/>
              </a:ext>
            </a:extLst>
          </a:blip>
          <a:stretch/>
        </p:blipFill>
        <p:spPr>
          <a:xfrm>
            <a:off x="1295400" y="2184400"/>
            <a:ext cx="6096000" cy="4064000"/>
          </a:xfrm>
          <a:prstGeom prst="rect">
            <a:avLst/>
          </a:prstGeom>
        </p:spPr>
      </p:pic>
      <p:sp>
        <p:nvSpPr>
          <p:cNvPr id="86019" name="标题 75777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 sz="4000" b="1" u="sng"/>
              <a:t>习题分析</a:t>
            </a:r>
            <a:endParaRPr lang="zh-CN" sz="4000" b="1" u="sng"/>
          </a:p>
        </p:txBody>
      </p:sp>
      <p:sp>
        <p:nvSpPr>
          <p:cNvPr id="86020" name="文本占位符 75778"/>
          <p:cNvSpPr/>
          <p:nvPr>
            <p:ph type="body" idx="1"/>
          </p:nvPr>
        </p:nvSpPr>
        <p:spPr>
          <a:xfrm>
            <a:off x="609600" y="1447800"/>
            <a:ext cx="77724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buNone/>
            </a:pPr>
            <a:r>
              <a:rPr lang="en-US" sz="2800"/>
              <a:t>7</a:t>
            </a:r>
            <a:r>
              <a:rPr lang="zh-CN" sz="2800"/>
              <a:t>、假定某计算机系统有</a:t>
            </a:r>
            <a:r>
              <a:rPr lang="en-US" sz="2800"/>
              <a:t>R1</a:t>
            </a:r>
            <a:r>
              <a:rPr lang="zh-CN" sz="2800"/>
              <a:t>和</a:t>
            </a:r>
            <a:r>
              <a:rPr lang="en-US" sz="2800"/>
              <a:t>R2</a:t>
            </a:r>
            <a:r>
              <a:rPr lang="zh-CN" sz="2800"/>
              <a:t>两类可以使用的资源（其中</a:t>
            </a:r>
            <a:r>
              <a:rPr lang="en-US" sz="2800"/>
              <a:t>R1</a:t>
            </a:r>
            <a:r>
              <a:rPr lang="zh-CN" sz="2800"/>
              <a:t>有两个单位，</a:t>
            </a:r>
            <a:r>
              <a:rPr lang="en-US" sz="2800"/>
              <a:t>R2</a:t>
            </a:r>
            <a:r>
              <a:rPr lang="zh-CN" sz="2800"/>
              <a:t>有一个单位），它们被进程</a:t>
            </a:r>
            <a:r>
              <a:rPr lang="en-US" sz="2800"/>
              <a:t>P1</a:t>
            </a:r>
            <a:r>
              <a:rPr lang="zh-CN" sz="2800"/>
              <a:t>和</a:t>
            </a:r>
            <a:r>
              <a:rPr lang="en-US" sz="2800"/>
              <a:t>P2</a:t>
            </a:r>
            <a:r>
              <a:rPr lang="zh-CN" sz="2800"/>
              <a:t>所共享，并且已知两个进程都以下列书序使用两类资源：</a:t>
            </a:r>
            <a:endParaRPr lang="en-US" sz="2800"/>
          </a:p>
          <a:p>
            <a:pPr marL="0" lvl="0" indent="0">
              <a:buNone/>
            </a:pPr>
            <a:endParaRPr lang="en-US" sz="2800"/>
          </a:p>
          <a:p>
            <a:pPr marL="0" lvl="0" indent="0">
              <a:buNone/>
            </a:pPr>
            <a:endParaRPr lang="en-US" sz="2800"/>
          </a:p>
          <a:p>
            <a:pPr marL="0" lvl="0" indent="0">
              <a:buNone/>
            </a:pPr>
            <a:endParaRPr lang="en-US" sz="2800"/>
          </a:p>
          <a:p>
            <a:pPr marL="0" lvl="0" indent="0">
              <a:buNone/>
            </a:pPr>
            <a:r>
              <a:rPr lang="zh-CN" sz="2800"/>
              <a:t>试求出系统运行过程中可能到达的死锁点，并画出死锁点的资源分配图（或称进程资源图）</a:t>
            </a:r>
            <a:endParaRPr lang="zh-CN" sz="2800"/>
          </a:p>
        </p:txBody>
      </p:sp>
      <p:sp>
        <p:nvSpPr>
          <p:cNvPr id="86022" name="右箭头 9"/>
          <p:cNvSpPr/>
          <p:nvPr/>
        </p:nvSpPr>
        <p:spPr>
          <a:xfrm>
            <a:off x="609600" y="4108450"/>
            <a:ext cx="504825" cy="215900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12700">
            <a:solidFill>
              <a:srgbClr val="00956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023" name="右箭头 12"/>
          <p:cNvSpPr/>
          <p:nvPr/>
        </p:nvSpPr>
        <p:spPr>
          <a:xfrm>
            <a:off x="7496175" y="4108450"/>
            <a:ext cx="504825" cy="215900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12700">
            <a:solidFill>
              <a:srgbClr val="00956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8066" name="文本框 3"/>
          <p:cNvSpPr/>
          <p:nvPr/>
        </p:nvSpPr>
        <p:spPr>
          <a:xfrm>
            <a:off x="468313" y="188913"/>
            <a:ext cx="8207375" cy="41544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zh-CN" sz="2400">
                <a:latin typeface="微软雅黑"/>
                <a:ea typeface="微软雅黑"/>
              </a:rPr>
              <a:t>在本题中，当两个进程都执行完第一步后，即进程</a:t>
            </a:r>
            <a:r>
              <a:rPr lang="en-US" sz="2400">
                <a:latin typeface="微软雅黑"/>
                <a:ea typeface="微软雅黑"/>
              </a:rPr>
              <a:t>P1</a:t>
            </a:r>
            <a:r>
              <a:rPr lang="zh-CN" sz="2400">
                <a:latin typeface="微软雅黑"/>
                <a:ea typeface="微软雅黑"/>
              </a:rPr>
              <a:t>和进程</a:t>
            </a:r>
            <a:r>
              <a:rPr lang="en-US" sz="2400">
                <a:latin typeface="微软雅黑"/>
                <a:ea typeface="微软雅黑"/>
              </a:rPr>
              <a:t>P2</a:t>
            </a:r>
            <a:r>
              <a:rPr lang="zh-CN" sz="2400">
                <a:latin typeface="微软雅黑"/>
                <a:ea typeface="微软雅黑"/>
              </a:rPr>
              <a:t>都申请到了一个</a:t>
            </a:r>
            <a:r>
              <a:rPr lang="en-US" sz="2400">
                <a:latin typeface="微软雅黑"/>
                <a:ea typeface="微软雅黑"/>
              </a:rPr>
              <a:t>R1</a:t>
            </a:r>
            <a:r>
              <a:rPr lang="zh-CN" sz="2400">
                <a:latin typeface="微软雅黑"/>
                <a:ea typeface="微软雅黑"/>
              </a:rPr>
              <a:t>类资源时，系统进入不安全状态。随着两个进程向前推进，无论哪个进程执行完第二步，系统都将进入死锁状态。可能达到的死锁点是：进程</a:t>
            </a:r>
            <a:r>
              <a:rPr lang="en-US" sz="2400">
                <a:latin typeface="微软雅黑"/>
                <a:ea typeface="微软雅黑"/>
              </a:rPr>
              <a:t>P1</a:t>
            </a:r>
            <a:r>
              <a:rPr lang="zh-CN" sz="2400">
                <a:latin typeface="微软雅黑"/>
                <a:ea typeface="微软雅黑"/>
              </a:rPr>
              <a:t>占有一个单位的</a:t>
            </a:r>
            <a:r>
              <a:rPr lang="en-US" sz="2400">
                <a:latin typeface="微软雅黑"/>
                <a:ea typeface="微软雅黑"/>
              </a:rPr>
              <a:t>R1</a:t>
            </a:r>
            <a:r>
              <a:rPr lang="zh-CN" sz="2400">
                <a:latin typeface="微软雅黑"/>
                <a:ea typeface="微软雅黑"/>
              </a:rPr>
              <a:t>类资源及一个单位的</a:t>
            </a:r>
            <a:r>
              <a:rPr lang="en-US" sz="2400">
                <a:latin typeface="微软雅黑"/>
                <a:ea typeface="微软雅黑"/>
              </a:rPr>
              <a:t>R2</a:t>
            </a:r>
            <a:r>
              <a:rPr lang="zh-CN" sz="2400">
                <a:latin typeface="微软雅黑"/>
                <a:ea typeface="微软雅黑"/>
              </a:rPr>
              <a:t>类资源，进程</a:t>
            </a:r>
            <a:r>
              <a:rPr lang="en-US" sz="2400">
                <a:latin typeface="微软雅黑"/>
                <a:ea typeface="微软雅黑"/>
              </a:rPr>
              <a:t>P2</a:t>
            </a:r>
            <a:r>
              <a:rPr lang="zh-CN" sz="2400">
                <a:latin typeface="微软雅黑"/>
                <a:ea typeface="微软雅黑"/>
              </a:rPr>
              <a:t>占有一个单位的</a:t>
            </a:r>
            <a:r>
              <a:rPr lang="en-US" sz="2400">
                <a:latin typeface="微软雅黑"/>
                <a:ea typeface="微软雅黑"/>
              </a:rPr>
              <a:t>R1</a:t>
            </a:r>
            <a:r>
              <a:rPr lang="zh-CN" sz="2400">
                <a:latin typeface="微软雅黑"/>
                <a:ea typeface="微软雅黑"/>
              </a:rPr>
              <a:t>类资源，此时系统内已无空闲资源，而两个进程都在保持已占有资源不释放的情况下继续申请资源，从而造成死锁；或进程</a:t>
            </a:r>
            <a:r>
              <a:rPr lang="en-US" sz="2400">
                <a:latin typeface="微软雅黑"/>
                <a:ea typeface="微软雅黑"/>
              </a:rPr>
              <a:t>P2</a:t>
            </a:r>
            <a:r>
              <a:rPr lang="zh-CN" sz="2400">
                <a:latin typeface="微软雅黑"/>
                <a:ea typeface="微软雅黑"/>
              </a:rPr>
              <a:t>占有一个单位的</a:t>
            </a:r>
            <a:r>
              <a:rPr lang="en-US" sz="2400">
                <a:latin typeface="微软雅黑"/>
                <a:ea typeface="微软雅黑"/>
              </a:rPr>
              <a:t>R1</a:t>
            </a:r>
            <a:r>
              <a:rPr lang="zh-CN" sz="2400">
                <a:latin typeface="微软雅黑"/>
                <a:ea typeface="微软雅黑"/>
              </a:rPr>
              <a:t>类资源及一个单位的</a:t>
            </a:r>
            <a:r>
              <a:rPr lang="en-US" sz="2400">
                <a:latin typeface="微软雅黑"/>
                <a:ea typeface="微软雅黑"/>
              </a:rPr>
              <a:t>R2</a:t>
            </a:r>
            <a:r>
              <a:rPr lang="zh-CN" sz="2400">
                <a:latin typeface="微软雅黑"/>
                <a:ea typeface="微软雅黑"/>
              </a:rPr>
              <a:t>类资源，进程</a:t>
            </a:r>
            <a:r>
              <a:rPr lang="en-US" sz="2400">
                <a:latin typeface="微软雅黑"/>
                <a:ea typeface="微软雅黑"/>
              </a:rPr>
              <a:t>P1</a:t>
            </a:r>
            <a:r>
              <a:rPr lang="zh-CN" sz="2400">
                <a:latin typeface="微软雅黑"/>
                <a:ea typeface="微软雅黑"/>
              </a:rPr>
              <a:t>占有一个单位的</a:t>
            </a:r>
            <a:r>
              <a:rPr lang="en-US" sz="2400">
                <a:latin typeface="微软雅黑"/>
                <a:ea typeface="微软雅黑"/>
              </a:rPr>
              <a:t>R1</a:t>
            </a:r>
            <a:r>
              <a:rPr lang="zh-CN" sz="2400">
                <a:latin typeface="微软雅黑"/>
                <a:ea typeface="微软雅黑"/>
              </a:rPr>
              <a:t>类资源，此时系统内已无空闲资源，而两个进程都在保持已占有资源不释放的情况下继续申请资源，从而造成死锁。</a:t>
            </a:r>
            <a:endParaRPr lang="en-US" sz="2400">
              <a:latin typeface="微软雅黑"/>
              <a:ea typeface="微软雅黑"/>
            </a:endParaRPr>
          </a:p>
        </p:txBody>
      </p:sp>
      <p:pic>
        <p:nvPicPr>
          <p:cNvPr id="88067" name="图片 4"/>
          <p:cNvPicPr/>
          <p:nvPr/>
        </p:nvPicPr>
        <p:blipFill>
          <a:blip r:embed="rId2"/>
          <a:stretch/>
        </p:blipFill>
        <p:spPr>
          <a:xfrm>
            <a:off x="4067175" y="4349750"/>
            <a:ext cx="4625975" cy="2392363"/>
          </a:xfrm>
          <a:prstGeom prst="rect">
            <a:avLst/>
          </a:prstGeom>
          <a:noFill/>
          <a:ln>
            <a:noFill/>
          </a:ln>
        </p:spPr>
      </p:pic>
      <p:sp>
        <p:nvSpPr>
          <p:cNvPr id="88068" name="文本框 5"/>
          <p:cNvSpPr/>
          <p:nvPr/>
        </p:nvSpPr>
        <p:spPr>
          <a:xfrm>
            <a:off x="468313" y="4021138"/>
            <a:ext cx="3240087" cy="1939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br>
              <a:rPr lang="zh-CN" sz="2400">
                <a:latin typeface="微软雅黑"/>
                <a:ea typeface="微软雅黑"/>
              </a:rPr>
            </a:br>
            <a:r>
              <a:rPr lang="zh-CN" sz="2400">
                <a:latin typeface="微软雅黑"/>
                <a:ea typeface="微软雅黑"/>
              </a:rPr>
              <a:t>假定进程</a:t>
            </a:r>
            <a:r>
              <a:rPr lang="en-US" sz="2400">
                <a:latin typeface="微软雅黑"/>
                <a:ea typeface="微软雅黑"/>
              </a:rPr>
              <a:t>P1</a:t>
            </a:r>
            <a:r>
              <a:rPr lang="zh-CN" sz="2400">
                <a:latin typeface="微软雅黑"/>
                <a:ea typeface="微软雅黑"/>
              </a:rPr>
              <a:t>成功执行了第二步，则死锁点的资源分配如右图所示。</a:t>
            </a:r>
            <a:endParaRPr lang="zh-CN" sz="2400">
              <a:latin typeface="微软雅黑"/>
              <a:ea typeface="微软雅黑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9090" name="标题 75777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 sz="4000" b="1" u="sng"/>
              <a:t>习题分析</a:t>
            </a:r>
            <a:endParaRPr lang="zh-CN" sz="4000" b="1" u="sng"/>
          </a:p>
        </p:txBody>
      </p:sp>
      <p:sp>
        <p:nvSpPr>
          <p:cNvPr id="89091" name="文本占位符 75778"/>
          <p:cNvSpPr/>
          <p:nvPr>
            <p:ph type="body" idx="1"/>
          </p:nvPr>
        </p:nvSpPr>
        <p:spPr>
          <a:xfrm>
            <a:off x="609600" y="1447800"/>
            <a:ext cx="7772400" cy="4645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buNone/>
            </a:pPr>
            <a:r>
              <a:rPr lang="en-US" sz="2800"/>
              <a:t>8</a:t>
            </a:r>
            <a:r>
              <a:rPr lang="zh-CN" sz="2800"/>
              <a:t>、假设</a:t>
            </a:r>
            <a:r>
              <a:rPr lang="en-US" sz="2800"/>
              <a:t>5</a:t>
            </a:r>
            <a:r>
              <a:rPr lang="zh-CN" sz="2800"/>
              <a:t>个进程</a:t>
            </a:r>
            <a:r>
              <a:rPr lang="en-US" sz="2800"/>
              <a:t>P0</a:t>
            </a:r>
            <a:r>
              <a:rPr lang="zh-CN" sz="2800"/>
              <a:t>、</a:t>
            </a:r>
            <a:r>
              <a:rPr lang="en-US" sz="2800"/>
              <a:t>P1</a:t>
            </a:r>
            <a:r>
              <a:rPr lang="zh-CN" sz="2800"/>
              <a:t>、</a:t>
            </a:r>
            <a:r>
              <a:rPr lang="en-US" sz="2800"/>
              <a:t>P2</a:t>
            </a:r>
            <a:r>
              <a:rPr lang="zh-CN" sz="2800"/>
              <a:t>、</a:t>
            </a:r>
            <a:r>
              <a:rPr lang="en-US" sz="2800"/>
              <a:t>P3</a:t>
            </a:r>
            <a:r>
              <a:rPr lang="zh-CN" sz="2800"/>
              <a:t>、</a:t>
            </a:r>
            <a:r>
              <a:rPr lang="en-US" sz="2800"/>
              <a:t>P4</a:t>
            </a:r>
            <a:r>
              <a:rPr lang="zh-CN" sz="2800"/>
              <a:t>共享三类资源</a:t>
            </a:r>
            <a:r>
              <a:rPr lang="en-US" sz="2800"/>
              <a:t>R1</a:t>
            </a:r>
            <a:r>
              <a:rPr lang="zh-CN" sz="2800"/>
              <a:t>、</a:t>
            </a:r>
            <a:r>
              <a:rPr lang="en-US" sz="2800"/>
              <a:t>R2</a:t>
            </a:r>
            <a:r>
              <a:rPr lang="zh-CN" sz="2800"/>
              <a:t>、</a:t>
            </a:r>
            <a:r>
              <a:rPr lang="en-US" sz="2800"/>
              <a:t>R3</a:t>
            </a:r>
            <a:r>
              <a:rPr lang="zh-CN" sz="2800"/>
              <a:t>，这些资源总数分别为</a:t>
            </a:r>
            <a:r>
              <a:rPr lang="en-US" sz="2800"/>
              <a:t>18</a:t>
            </a:r>
            <a:r>
              <a:rPr lang="zh-CN" sz="2800"/>
              <a:t>、</a:t>
            </a:r>
            <a:r>
              <a:rPr lang="en-US" sz="2800"/>
              <a:t>6</a:t>
            </a:r>
            <a:r>
              <a:rPr lang="zh-CN" sz="2800"/>
              <a:t>、</a:t>
            </a:r>
            <a:r>
              <a:rPr lang="en-US" sz="2800"/>
              <a:t>22</a:t>
            </a:r>
            <a:r>
              <a:rPr lang="zh-CN" sz="2800"/>
              <a:t>。</a:t>
            </a:r>
            <a:r>
              <a:rPr lang="en-US" sz="2800"/>
              <a:t>T0</a:t>
            </a:r>
            <a:r>
              <a:rPr lang="zh-CN" sz="2800"/>
              <a:t>时刻的资源分配情况如下表所示，此时存在的一个安全序列是（）</a:t>
            </a:r>
            <a:endParaRPr lang="en-US" sz="2800"/>
          </a:p>
          <a:p>
            <a:pPr marL="0" lvl="0" indent="0">
              <a:buNone/>
            </a:pPr>
            <a:endParaRPr lang="en-US" sz="2800"/>
          </a:p>
          <a:p>
            <a:pPr marL="0" lvl="0" indent="0">
              <a:buNone/>
            </a:pPr>
            <a:endParaRPr lang="en-US" sz="2800"/>
          </a:p>
          <a:p>
            <a:pPr marL="0" lvl="0" indent="0">
              <a:buNone/>
            </a:pPr>
            <a:endParaRPr lang="en-US" sz="2800"/>
          </a:p>
          <a:p>
            <a:pPr marL="0" lvl="0" indent="0">
              <a:lnSpc>
                <a:spcPts val="1200"/>
              </a:lnSpc>
              <a:buNone/>
            </a:pPr>
            <a:endParaRPr lang="en-US" sz="2800"/>
          </a:p>
          <a:p>
            <a:pPr marL="0" lvl="0" indent="0">
              <a:lnSpc>
                <a:spcPts val="1200"/>
              </a:lnSpc>
              <a:buNone/>
            </a:pPr>
            <a:endParaRPr lang="en-US" sz="2800"/>
          </a:p>
          <a:p>
            <a:pPr marL="0" lvl="0" indent="0" algn="ctr">
              <a:lnSpc>
                <a:spcPts val="2000"/>
              </a:lnSpc>
              <a:buNone/>
            </a:pPr>
            <a:r>
              <a:rPr lang="en-US" sz="2800"/>
              <a:t>A.P0,P2,P4,P1,P3         B.P1,P0,P3,P4,P2</a:t>
            </a:r>
            <a:endParaRPr lang="en-US" sz="2800"/>
          </a:p>
          <a:p>
            <a:pPr marL="0" lvl="0" indent="0" algn="ctr">
              <a:lnSpc>
                <a:spcPts val="2000"/>
              </a:lnSpc>
              <a:buNone/>
            </a:pPr>
            <a:r>
              <a:rPr lang="en-US" sz="2800"/>
              <a:t>C.P2,P1,P0,P3,P4         D.P3,P4,P2,P1,P0</a:t>
            </a:r>
            <a:endParaRPr lang="en-US" sz="2800"/>
          </a:p>
          <a:p>
            <a:pPr marL="0" lvl="0" indent="0">
              <a:buNone/>
            </a:pPr>
            <a:endParaRPr lang="en-US" sz="2800"/>
          </a:p>
        </p:txBody>
      </p:sp>
      <p:pic>
        <p:nvPicPr>
          <p:cNvPr id="89093" name="对象 3"/>
          <p:cNvPicPr/>
          <p:nvPr/>
        </p:nvPicPr>
        <p:blipFill>
          <a:blip r:embed="rId3"/>
          <a:stretch/>
        </p:blipFill>
        <p:spPr>
          <a:xfrm>
            <a:off x="1282700" y="3284538"/>
            <a:ext cx="6673850" cy="16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1138" name="文本框 1"/>
          <p:cNvSpPr/>
          <p:nvPr/>
        </p:nvSpPr>
        <p:spPr>
          <a:xfrm>
            <a:off x="900113" y="620713"/>
            <a:ext cx="7416800" cy="5632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zh-CN" sz="2400" b="1">
                <a:latin typeface="微软雅黑"/>
                <a:ea typeface="微软雅黑"/>
              </a:rPr>
              <a:t>正确答案</a:t>
            </a:r>
            <a:endParaRPr lang="zh-CN" sz="2400" b="1">
              <a:latin typeface="微软雅黑"/>
              <a:ea typeface="微软雅黑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2400">
                <a:latin typeface="微软雅黑"/>
                <a:ea typeface="微软雅黑"/>
              </a:rPr>
              <a:t>D</a:t>
            </a:r>
            <a:endParaRPr lang="en-US" sz="2400">
              <a:latin typeface="微软雅黑"/>
              <a:ea typeface="微软雅黑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sz="2400">
              <a:latin typeface="微软雅黑"/>
              <a:ea typeface="微软雅黑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sz="2400" b="1">
                <a:latin typeface="微软雅黑"/>
                <a:ea typeface="微软雅黑"/>
              </a:rPr>
              <a:t>答案解析</a:t>
            </a:r>
            <a:endParaRPr lang="zh-CN" sz="2400">
              <a:latin typeface="微软雅黑"/>
              <a:ea typeface="微软雅黑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sz="2400">
                <a:latin typeface="微软雅黑"/>
                <a:ea typeface="微软雅黑"/>
              </a:rPr>
              <a:t>根据题中给出的条件，</a:t>
            </a:r>
            <a:r>
              <a:rPr lang="en-US" sz="2400">
                <a:latin typeface="微软雅黑"/>
                <a:ea typeface="微软雅黑"/>
              </a:rPr>
              <a:t>(R1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R2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R3)</a:t>
            </a:r>
            <a:r>
              <a:rPr lang="zh-CN" sz="2400">
                <a:latin typeface="微软雅黑"/>
                <a:ea typeface="微软雅黑"/>
              </a:rPr>
              <a:t>资源的总数为</a:t>
            </a:r>
            <a:r>
              <a:rPr lang="en-US" sz="2400">
                <a:latin typeface="微软雅黑"/>
                <a:ea typeface="微软雅黑"/>
              </a:rPr>
              <a:t>(18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6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22)</a:t>
            </a:r>
            <a:r>
              <a:rPr lang="zh-CN" sz="2400">
                <a:latin typeface="微软雅黑"/>
                <a:ea typeface="微软雅黑"/>
              </a:rPr>
              <a:t>。经计算系统将资源分配掉后，目前系统内所剩的资源数量为</a:t>
            </a:r>
            <a:r>
              <a:rPr lang="en-US" sz="2400">
                <a:latin typeface="微软雅黑"/>
                <a:ea typeface="微软雅黑"/>
              </a:rPr>
              <a:t>(2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3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3)</a:t>
            </a:r>
            <a:r>
              <a:rPr lang="zh-CN" sz="2400">
                <a:latin typeface="微软雅黑"/>
                <a:ea typeface="微软雅黑"/>
              </a:rPr>
              <a:t>。而进程</a:t>
            </a:r>
            <a:r>
              <a:rPr lang="en-US" sz="2400">
                <a:latin typeface="微软雅黑"/>
                <a:ea typeface="微软雅黑"/>
              </a:rPr>
              <a:t>P0</a:t>
            </a:r>
            <a:r>
              <a:rPr lang="zh-CN" sz="2400">
                <a:latin typeface="微软雅黑"/>
                <a:ea typeface="微软雅黑"/>
              </a:rPr>
              <a:t>要完成所需的资源量为</a:t>
            </a:r>
            <a:r>
              <a:rPr lang="en-US" sz="2400">
                <a:latin typeface="微软雅黑"/>
                <a:ea typeface="微软雅黑"/>
              </a:rPr>
              <a:t>(2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3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7)</a:t>
            </a:r>
            <a:r>
              <a:rPr lang="zh-CN" sz="2400">
                <a:latin typeface="微软雅黑"/>
                <a:ea typeface="微软雅黑"/>
              </a:rPr>
              <a:t>；进程</a:t>
            </a:r>
            <a:r>
              <a:rPr lang="en-US" sz="2400">
                <a:latin typeface="微软雅黑"/>
                <a:ea typeface="微软雅黑"/>
              </a:rPr>
              <a:t>P1</a:t>
            </a:r>
            <a:r>
              <a:rPr lang="zh-CN" sz="2400">
                <a:latin typeface="微软雅黑"/>
                <a:ea typeface="微软雅黑"/>
              </a:rPr>
              <a:t>要完成所需的资源量为</a:t>
            </a:r>
            <a:r>
              <a:rPr lang="en-US" sz="2400">
                <a:latin typeface="微软雅黑"/>
                <a:ea typeface="微软雅黑"/>
              </a:rPr>
              <a:t>(1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3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3)</a:t>
            </a:r>
            <a:r>
              <a:rPr lang="zh-CN" sz="2400">
                <a:latin typeface="微软雅黑"/>
                <a:ea typeface="微软雅黑"/>
              </a:rPr>
              <a:t>；进程</a:t>
            </a:r>
            <a:r>
              <a:rPr lang="en-US" sz="2400">
                <a:latin typeface="微软雅黑"/>
                <a:ea typeface="微软雅黑"/>
              </a:rPr>
              <a:t>P2</a:t>
            </a:r>
            <a:r>
              <a:rPr lang="zh-CN" sz="2400">
                <a:latin typeface="微软雅黑"/>
                <a:ea typeface="微软雅黑"/>
              </a:rPr>
              <a:t>要完成所需的资源量为</a:t>
            </a:r>
            <a:r>
              <a:rPr lang="en-US" sz="2400">
                <a:latin typeface="微软雅黑"/>
                <a:ea typeface="微软雅黑"/>
              </a:rPr>
              <a:t>(0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0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6)</a:t>
            </a:r>
            <a:r>
              <a:rPr lang="zh-CN" sz="2400">
                <a:latin typeface="微软雅黑"/>
                <a:ea typeface="微软雅黑"/>
              </a:rPr>
              <a:t>；进程</a:t>
            </a:r>
            <a:r>
              <a:rPr lang="en-US" sz="2400">
                <a:latin typeface="微软雅黑"/>
                <a:ea typeface="微软雅黑"/>
              </a:rPr>
              <a:t>P3</a:t>
            </a:r>
            <a:r>
              <a:rPr lang="zh-CN" sz="2400">
                <a:latin typeface="微软雅黑"/>
                <a:ea typeface="微软雅黑"/>
              </a:rPr>
              <a:t>要完成所需的资源量为</a:t>
            </a:r>
            <a:r>
              <a:rPr lang="en-US" sz="2400">
                <a:latin typeface="微软雅黑"/>
                <a:ea typeface="微软雅黑"/>
              </a:rPr>
              <a:t>(2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2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1)</a:t>
            </a:r>
            <a:r>
              <a:rPr lang="zh-CN" sz="2400">
                <a:latin typeface="微软雅黑"/>
                <a:ea typeface="微软雅黑"/>
              </a:rPr>
              <a:t>；进程</a:t>
            </a:r>
            <a:r>
              <a:rPr lang="en-US" sz="2400">
                <a:latin typeface="微软雅黑"/>
                <a:ea typeface="微软雅黑"/>
              </a:rPr>
              <a:t>P4</a:t>
            </a:r>
            <a:r>
              <a:rPr lang="zh-CN" sz="2400">
                <a:latin typeface="微软雅黑"/>
                <a:ea typeface="微软雅黑"/>
              </a:rPr>
              <a:t>要完成所需的资源量为</a:t>
            </a:r>
            <a:r>
              <a:rPr lang="en-US" sz="2400">
                <a:latin typeface="微软雅黑"/>
                <a:ea typeface="微软雅黑"/>
              </a:rPr>
              <a:t>(1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1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0)</a:t>
            </a:r>
            <a:r>
              <a:rPr lang="zh-CN" sz="2400">
                <a:latin typeface="微软雅黑"/>
                <a:ea typeface="微软雅黑"/>
              </a:rPr>
              <a:t>。系统可以将资源分配给</a:t>
            </a:r>
            <a:r>
              <a:rPr lang="en-US" sz="2400">
                <a:latin typeface="微软雅黑"/>
                <a:ea typeface="微软雅黑"/>
              </a:rPr>
              <a:t>P1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P3</a:t>
            </a:r>
            <a:r>
              <a:rPr lang="zh-CN" sz="2400">
                <a:latin typeface="微软雅黑"/>
                <a:ea typeface="微软雅黑"/>
              </a:rPr>
              <a:t>，设分配给</a:t>
            </a:r>
            <a:r>
              <a:rPr lang="en-US" sz="2400">
                <a:latin typeface="微软雅黑"/>
                <a:ea typeface="微软雅黑"/>
              </a:rPr>
              <a:t>P3</a:t>
            </a:r>
            <a:r>
              <a:rPr lang="zh-CN" sz="2400">
                <a:latin typeface="微软雅黑"/>
                <a:ea typeface="微软雅黑"/>
              </a:rPr>
              <a:t>。当</a:t>
            </a:r>
            <a:r>
              <a:rPr lang="en-US" sz="2400">
                <a:latin typeface="微软雅黑"/>
                <a:ea typeface="微软雅黑"/>
              </a:rPr>
              <a:t>P3</a:t>
            </a:r>
            <a:r>
              <a:rPr lang="zh-CN" sz="2400">
                <a:latin typeface="微软雅黑"/>
                <a:ea typeface="微软雅黑"/>
              </a:rPr>
              <a:t>执行结束后，系统所剩的资源量为</a:t>
            </a:r>
            <a:r>
              <a:rPr lang="en-US" sz="2400">
                <a:latin typeface="微软雅黑"/>
                <a:ea typeface="微软雅黑"/>
              </a:rPr>
              <a:t>(4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3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7)</a:t>
            </a:r>
            <a:r>
              <a:rPr lang="zh-CN" sz="2400">
                <a:latin typeface="微软雅黑"/>
                <a:ea typeface="微软雅黑"/>
              </a:rPr>
              <a:t>，可以分配给任意一个进程都能执行结束。即</a:t>
            </a:r>
            <a:r>
              <a:rPr lang="en-US" sz="2400">
                <a:latin typeface="微软雅黑"/>
                <a:ea typeface="微软雅黑"/>
              </a:rPr>
              <a:t>P3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P4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P2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P1</a:t>
            </a:r>
            <a:r>
              <a:rPr lang="zh-CN" sz="2400">
                <a:latin typeface="微软雅黑"/>
                <a:ea typeface="微软雅黑"/>
              </a:rPr>
              <a:t>、</a:t>
            </a:r>
            <a:r>
              <a:rPr lang="en-US" sz="2400">
                <a:latin typeface="微软雅黑"/>
                <a:ea typeface="微软雅黑"/>
              </a:rPr>
              <a:t>P0</a:t>
            </a:r>
            <a:r>
              <a:rPr lang="zh-CN" sz="2400">
                <a:latin typeface="微软雅黑"/>
                <a:ea typeface="微软雅黑"/>
              </a:rPr>
              <a:t>是安全序列。</a:t>
            </a:r>
            <a:endParaRPr lang="zh-CN"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b="1">
                <a:latin typeface="微软雅黑"/>
                <a:ea typeface="微软雅黑"/>
              </a:rPr>
              <a:t>4.3 </a:t>
            </a:r>
            <a:r>
              <a:rPr lang="zh-CN" b="1">
                <a:latin typeface="微软雅黑"/>
                <a:ea typeface="微软雅黑"/>
              </a:rPr>
              <a:t>进程调度</a:t>
            </a:r>
            <a:r>
              <a:rPr lang="en-US" b="1">
                <a:latin typeface="微软雅黑"/>
                <a:ea typeface="微软雅黑"/>
              </a:rPr>
              <a:t>(1)</a:t>
            </a:r>
            <a:endParaRPr lang="zh-CN" b="1">
              <a:latin typeface="微软雅黑"/>
              <a:ea typeface="微软雅黑"/>
            </a:endParaRPr>
          </a:p>
        </p:txBody>
      </p:sp>
      <p:sp>
        <p:nvSpPr>
          <p:cNvPr id="21507" name="Rectangle 3"/>
          <p:cNvSpPr/>
          <p:nvPr>
            <p:ph type="body" idx="1"/>
          </p:nvPr>
        </p:nvSpPr>
        <p:spPr>
          <a:xfrm>
            <a:off x="674688" y="1371600"/>
            <a:ext cx="7772400" cy="541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/>
            <a:r>
              <a:rPr lang="zh-CN" sz="2800" b="1">
                <a:latin typeface="微软雅黑"/>
                <a:ea typeface="微软雅黑"/>
              </a:rPr>
              <a:t>功能：</a:t>
            </a:r>
            <a:endParaRPr lang="zh-CN" sz="2800" b="1">
              <a:latin typeface="微软雅黑"/>
              <a:ea typeface="微软雅黑"/>
            </a:endParaRPr>
          </a:p>
          <a:p>
            <a:pPr marL="742950" lvl="1" indent="-285750"/>
            <a:r>
              <a:rPr lang="zh-CN" sz="2400">
                <a:latin typeface="微软雅黑"/>
                <a:ea typeface="微软雅黑"/>
              </a:rPr>
              <a:t>记录系统中所有进程的执行情况</a:t>
            </a:r>
            <a:endParaRPr lang="zh-CN" sz="2400">
              <a:latin typeface="微软雅黑"/>
              <a:ea typeface="微软雅黑"/>
            </a:endParaRPr>
          </a:p>
          <a:p>
            <a:pPr marL="742950" lvl="1" indent="-285750"/>
            <a:r>
              <a:rPr lang="zh-CN" sz="2400">
                <a:latin typeface="微软雅黑"/>
                <a:ea typeface="微软雅黑"/>
              </a:rPr>
              <a:t>选择占有处理机的进程</a:t>
            </a:r>
            <a:endParaRPr lang="zh-CN" sz="2400">
              <a:latin typeface="微软雅黑"/>
              <a:ea typeface="微软雅黑"/>
            </a:endParaRPr>
          </a:p>
          <a:p>
            <a:pPr marL="742950" lvl="1" indent="-285750"/>
            <a:r>
              <a:rPr lang="zh-CN" sz="2400">
                <a:latin typeface="微软雅黑"/>
                <a:ea typeface="微软雅黑"/>
              </a:rPr>
              <a:t>进行进程上下文切换</a:t>
            </a:r>
            <a:endParaRPr lang="zh-CN" sz="2400">
              <a:latin typeface="微软雅黑"/>
              <a:ea typeface="微软雅黑"/>
            </a:endParaRPr>
          </a:p>
          <a:p>
            <a:pPr marL="342900" lvl="1" indent="-342900"/>
            <a:r>
              <a:rPr lang="zh-CN" b="1">
                <a:latin typeface="微软雅黑"/>
                <a:ea typeface="微软雅黑"/>
              </a:rPr>
              <a:t>时机：</a:t>
            </a:r>
            <a:endParaRPr lang="zh-CN" b="1">
              <a:latin typeface="微软雅黑"/>
              <a:ea typeface="微软雅黑"/>
            </a:endParaRPr>
          </a:p>
          <a:p>
            <a:pPr marL="742950" lvl="1" indent="-285750"/>
            <a:r>
              <a:rPr lang="zh-CN" sz="2400">
                <a:latin typeface="微软雅黑"/>
                <a:ea typeface="微软雅黑"/>
              </a:rPr>
              <a:t>进程执行完毕</a:t>
            </a:r>
            <a:endParaRPr lang="zh-CN" sz="2400">
              <a:latin typeface="微软雅黑"/>
              <a:ea typeface="微软雅黑"/>
            </a:endParaRPr>
          </a:p>
          <a:p>
            <a:pPr marL="742950" lvl="1" indent="-285750"/>
            <a:r>
              <a:rPr lang="zh-CN" sz="2400">
                <a:latin typeface="微软雅黑"/>
                <a:ea typeface="微软雅黑"/>
              </a:rPr>
              <a:t>进入睡眠等待状态（自我阻塞）</a:t>
            </a:r>
            <a:endParaRPr lang="zh-CN" sz="2400">
              <a:latin typeface="微软雅黑"/>
              <a:ea typeface="微软雅黑"/>
            </a:endParaRPr>
          </a:p>
          <a:p>
            <a:pPr marL="742950" lvl="1" indent="-285750"/>
            <a:r>
              <a:rPr lang="zh-CN" sz="2400">
                <a:latin typeface="微软雅黑"/>
                <a:ea typeface="微软雅黑"/>
              </a:rPr>
              <a:t>执行进程中调用了</a:t>
            </a:r>
            <a:r>
              <a:rPr lang="en-US" sz="2400">
                <a:latin typeface="微软雅黑"/>
                <a:ea typeface="微软雅黑"/>
              </a:rPr>
              <a:t>P,V</a:t>
            </a:r>
            <a:r>
              <a:rPr lang="zh-CN" sz="2400">
                <a:latin typeface="微软雅黑"/>
                <a:ea typeface="微软雅黑"/>
              </a:rPr>
              <a:t>原语</a:t>
            </a:r>
            <a:endParaRPr lang="zh-CN" sz="2400">
              <a:latin typeface="微软雅黑"/>
              <a:ea typeface="微软雅黑"/>
            </a:endParaRPr>
          </a:p>
          <a:p>
            <a:pPr marL="742950" lvl="1" indent="-285750"/>
            <a:r>
              <a:rPr lang="zh-CN" sz="2400">
                <a:latin typeface="微软雅黑"/>
                <a:ea typeface="微软雅黑"/>
              </a:rPr>
              <a:t>执行中进程提出</a:t>
            </a:r>
            <a:r>
              <a:rPr lang="en-US" sz="2400">
                <a:latin typeface="微软雅黑"/>
                <a:ea typeface="微软雅黑"/>
              </a:rPr>
              <a:t>I/O</a:t>
            </a:r>
            <a:r>
              <a:rPr lang="zh-CN" sz="2400">
                <a:latin typeface="微软雅黑"/>
                <a:ea typeface="微软雅黑"/>
              </a:rPr>
              <a:t>请求</a:t>
            </a:r>
            <a:endParaRPr lang="zh-CN" sz="2400">
              <a:latin typeface="微软雅黑"/>
              <a:ea typeface="微软雅黑"/>
            </a:endParaRPr>
          </a:p>
          <a:p>
            <a:pPr marL="742950" lvl="1" indent="-285750"/>
            <a:r>
              <a:rPr lang="zh-CN" sz="2400">
                <a:latin typeface="微软雅黑"/>
                <a:ea typeface="微软雅黑"/>
              </a:rPr>
              <a:t>分时系统中时间片已经用完</a:t>
            </a:r>
            <a:endParaRPr lang="zh-CN" sz="2400">
              <a:latin typeface="微软雅黑"/>
              <a:ea typeface="微软雅黑"/>
            </a:endParaRPr>
          </a:p>
          <a:p>
            <a:pPr marL="742950" lvl="1" indent="-285750"/>
            <a:r>
              <a:rPr lang="zh-CN" sz="2400">
                <a:latin typeface="微软雅黑"/>
                <a:ea typeface="微软雅黑"/>
              </a:rPr>
              <a:t>系统进程执行完毕，调度用户进程</a:t>
            </a:r>
            <a:endParaRPr lang="zh-CN" sz="2400">
              <a:latin typeface="微软雅黑"/>
              <a:ea typeface="微软雅黑"/>
            </a:endParaRPr>
          </a:p>
          <a:p>
            <a:pPr marL="742950" lvl="1" indent="-285750"/>
            <a:r>
              <a:rPr lang="zh-CN" sz="2400">
                <a:latin typeface="微软雅黑"/>
                <a:ea typeface="微软雅黑"/>
              </a:rPr>
              <a:t>就绪队列中某进程优先权高于当前执行的进程</a:t>
            </a:r>
            <a:endParaRPr lang="zh-CN" sz="2400">
              <a:latin typeface="微软雅黑"/>
              <a:ea typeface="微软雅黑"/>
            </a:endParaRPr>
          </a:p>
          <a:p>
            <a:pPr marL="457200" lvl="1" indent="0">
              <a:buNone/>
            </a:pPr>
            <a:endParaRPr lang="en-US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Rectangle 3"/>
          <p:cNvSpPr/>
          <p:nvPr>
            <p:ph type="body" idx="1"/>
          </p:nvPr>
        </p:nvSpPr>
        <p:spPr>
          <a:xfrm>
            <a:off x="685800" y="1447800"/>
            <a:ext cx="7772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/>
            <a:r>
              <a:rPr lang="zh-CN" b="1"/>
              <a:t>进程上下文切换包括四个步骤：</a:t>
            </a:r>
            <a:endParaRPr lang="zh-CN" b="1"/>
          </a:p>
          <a:p>
            <a:pPr marL="971550" lvl="1" indent="-514350">
              <a:buFont typeface="宋体" charset="-122"/>
              <a:buAutoNum type="circleNumDbPlain"/>
            </a:pPr>
            <a:r>
              <a:rPr lang="zh-CN"/>
              <a:t>决定是否做上下文切换</a:t>
            </a:r>
            <a:endParaRPr lang="zh-CN"/>
          </a:p>
          <a:p>
            <a:pPr marL="971550" lvl="1" indent="-514350">
              <a:buFont typeface="宋体" charset="-122"/>
              <a:buAutoNum type="circleNumDbPlain"/>
            </a:pPr>
            <a:r>
              <a:rPr lang="zh-CN"/>
              <a:t>保存当前执行的进程上下文</a:t>
            </a:r>
            <a:endParaRPr lang="zh-CN"/>
          </a:p>
          <a:p>
            <a:pPr marL="971550" lvl="1" indent="-514350">
              <a:buFont typeface="宋体" charset="-122"/>
              <a:buAutoNum type="circleNumDbPlain"/>
            </a:pPr>
            <a:r>
              <a:rPr lang="zh-CN"/>
              <a:t>采用合理的调度算法，选择一个处于就绪状态进程</a:t>
            </a:r>
            <a:endParaRPr lang="zh-CN"/>
          </a:p>
          <a:p>
            <a:pPr marL="971550" lvl="1" indent="-514350">
              <a:buFont typeface="宋体" charset="-122"/>
              <a:buAutoNum type="circleNumDbPlain"/>
            </a:pPr>
            <a:r>
              <a:rPr lang="zh-CN"/>
              <a:t>恢复所选进程的上下文，将控制权交给所选进程 </a:t>
            </a:r>
            <a:endParaRPr lang="zh-CN"/>
          </a:p>
          <a:p>
            <a:pPr marL="742950" lvl="1" indent="-285750"/>
            <a:endParaRPr lang="en-US"/>
          </a:p>
        </p:txBody>
      </p:sp>
      <p:sp>
        <p:nvSpPr>
          <p:cNvPr id="23555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b="1">
                <a:latin typeface="微软雅黑"/>
                <a:ea typeface="微软雅黑"/>
              </a:rPr>
              <a:t>4.3 </a:t>
            </a:r>
            <a:r>
              <a:rPr lang="zh-CN" b="1">
                <a:latin typeface="微软雅黑"/>
                <a:ea typeface="微软雅黑"/>
              </a:rPr>
              <a:t>进程调度</a:t>
            </a:r>
            <a:r>
              <a:rPr lang="en-US" b="1">
                <a:latin typeface="微软雅黑"/>
                <a:ea typeface="微软雅黑"/>
              </a:rPr>
              <a:t>(2)</a:t>
            </a:r>
            <a:endParaRPr lang="zh-CN" b="1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5602" name="Rectangle 2"/>
          <p:cNvSpPr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sz="4000" b="1">
                <a:latin typeface="微软雅黑"/>
                <a:ea typeface="微软雅黑"/>
              </a:rPr>
              <a:t>4.4.1 </a:t>
            </a:r>
            <a:r>
              <a:rPr lang="zh-CN" sz="4000" b="1">
                <a:latin typeface="微软雅黑"/>
                <a:ea typeface="微软雅黑"/>
              </a:rPr>
              <a:t>调度算法</a:t>
            </a:r>
            <a:r>
              <a:rPr lang="en-US" sz="4000" b="1">
                <a:latin typeface="微软雅黑"/>
                <a:ea typeface="微软雅黑"/>
              </a:rPr>
              <a:t>( </a:t>
            </a:r>
            <a:r>
              <a:rPr lang="zh-CN" sz="4000" b="1">
                <a:latin typeface="微软雅黑"/>
                <a:ea typeface="微软雅黑"/>
              </a:rPr>
              <a:t>一</a:t>
            </a:r>
            <a:r>
              <a:rPr lang="en-US" sz="4000" b="1">
                <a:latin typeface="微软雅黑"/>
                <a:ea typeface="微软雅黑"/>
              </a:rPr>
              <a:t>)</a:t>
            </a:r>
            <a:r>
              <a:rPr lang="zh-CN" sz="4000" b="1">
                <a:latin typeface="微软雅黑"/>
                <a:ea typeface="微软雅黑"/>
              </a:rPr>
              <a:t>：先到先服务</a:t>
            </a:r>
            <a:endParaRPr lang="zh-CN" sz="4000" b="1">
              <a:latin typeface="微软雅黑"/>
              <a:ea typeface="微软雅黑"/>
            </a:endParaRPr>
          </a:p>
        </p:txBody>
      </p:sp>
      <p:sp>
        <p:nvSpPr>
          <p:cNvPr id="25603" name="Rectangle 5"/>
          <p:cNvSpPr/>
          <p:nvPr>
            <p:ph type="body" idx="1"/>
          </p:nvPr>
        </p:nvSpPr>
        <p:spPr>
          <a:xfrm>
            <a:off x="762000" y="1524000"/>
            <a:ext cx="7772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lnSpc>
                <a:spcPct val="90000"/>
              </a:lnSpc>
              <a:buNone/>
            </a:pPr>
            <a:r>
              <a:rPr lang="zh-CN" b="1">
                <a:latin typeface="微软雅黑"/>
                <a:ea typeface="微软雅黑"/>
              </a:rPr>
              <a:t>先到先服务调度（</a:t>
            </a:r>
            <a:r>
              <a:rPr lang="en-US" b="1">
                <a:latin typeface="微软雅黑"/>
                <a:ea typeface="微软雅黑"/>
              </a:rPr>
              <a:t>FCFS</a:t>
            </a:r>
            <a:r>
              <a:rPr lang="zh-CN" b="1">
                <a:latin typeface="微软雅黑"/>
                <a:ea typeface="微软雅黑"/>
              </a:rPr>
              <a:t>：</a:t>
            </a:r>
            <a:r>
              <a:rPr lang="en-US" b="1">
                <a:latin typeface="微软雅黑"/>
                <a:ea typeface="微软雅黑"/>
              </a:rPr>
              <a:t>First Come First Serve</a:t>
            </a:r>
            <a:r>
              <a:rPr lang="zh-CN" b="1">
                <a:latin typeface="微软雅黑"/>
                <a:ea typeface="微软雅黑"/>
              </a:rPr>
              <a:t>）</a:t>
            </a:r>
            <a:endParaRPr lang="zh-CN" b="1">
              <a:latin typeface="微软雅黑"/>
              <a:ea typeface="微软雅黑"/>
            </a:endParaRPr>
          </a:p>
          <a:p>
            <a:pPr marL="742950" lvl="1" indent="-285750">
              <a:lnSpc>
                <a:spcPct val="90000"/>
              </a:lnSpc>
              <a:buFont typeface="Wingdings" charset="2"/>
            </a:pPr>
            <a:r>
              <a:rPr lang="zh-CN" sz="2400">
                <a:latin typeface="微软雅黑"/>
                <a:ea typeface="微软雅黑"/>
              </a:rPr>
              <a:t>先请求</a:t>
            </a:r>
            <a:r>
              <a:rPr lang="en-US" sz="2400">
                <a:latin typeface="微软雅黑"/>
                <a:ea typeface="微软雅黑"/>
              </a:rPr>
              <a:t>CPU</a:t>
            </a:r>
            <a:r>
              <a:rPr lang="zh-CN" sz="2400">
                <a:latin typeface="微软雅黑"/>
                <a:ea typeface="微软雅黑"/>
              </a:rPr>
              <a:t>的进程被首先分配到</a:t>
            </a:r>
            <a:r>
              <a:rPr lang="en-US" sz="2400">
                <a:latin typeface="微软雅黑"/>
                <a:ea typeface="微软雅黑"/>
              </a:rPr>
              <a:t>CPU</a:t>
            </a:r>
            <a:endParaRPr lang="en-US" sz="2400">
              <a:latin typeface="微软雅黑"/>
              <a:ea typeface="微软雅黑"/>
            </a:endParaRPr>
          </a:p>
          <a:p>
            <a:pPr marL="742950" lvl="1" indent="-285750">
              <a:lnSpc>
                <a:spcPct val="90000"/>
              </a:lnSpc>
              <a:buFont typeface="Wingdings" charset="2"/>
            </a:pPr>
            <a:r>
              <a:rPr lang="zh-CN" sz="2400">
                <a:latin typeface="微软雅黑"/>
                <a:ea typeface="微软雅黑"/>
              </a:rPr>
              <a:t>一旦选定进程，那么在结束之前就不能再切换到另一个进程。</a:t>
            </a:r>
            <a:endParaRPr lang="en-US" sz="2400">
              <a:latin typeface="微软雅黑"/>
              <a:ea typeface="微软雅黑"/>
            </a:endParaRPr>
          </a:p>
          <a:p>
            <a:pPr marL="742950" lvl="1" indent="-285750">
              <a:lnSpc>
                <a:spcPct val="90000"/>
              </a:lnSpc>
              <a:buFont typeface="Wingdings" charset="2"/>
            </a:pPr>
            <a:r>
              <a:rPr lang="zh-CN" sz="2400">
                <a:latin typeface="微软雅黑"/>
                <a:ea typeface="微软雅黑"/>
              </a:rPr>
              <a:t>当进程之间的处理时间相差较大时，采用</a:t>
            </a:r>
            <a:r>
              <a:rPr lang="en-US" sz="2400">
                <a:latin typeface="微软雅黑"/>
                <a:ea typeface="微软雅黑"/>
              </a:rPr>
              <a:t>FCFS</a:t>
            </a:r>
            <a:r>
              <a:rPr lang="zh-CN" sz="2400">
                <a:latin typeface="微软雅黑"/>
                <a:ea typeface="微软雅黑"/>
              </a:rPr>
              <a:t>策略的</a:t>
            </a:r>
            <a:r>
              <a:rPr lang="zh-CN" sz="2400">
                <a:solidFill>
                  <a:srgbClr val="FF0000"/>
                </a:solidFill>
                <a:latin typeface="微软雅黑"/>
                <a:ea typeface="微软雅黑"/>
              </a:rPr>
              <a:t>平均等待时间较长</a:t>
            </a:r>
            <a:r>
              <a:rPr lang="zh-CN" sz="2400">
                <a:latin typeface="微软雅黑"/>
                <a:ea typeface="微软雅黑"/>
              </a:rPr>
              <a:t>。</a:t>
            </a:r>
            <a:endParaRPr lang="zh-CN" sz="2400">
              <a:latin typeface="微软雅黑"/>
              <a:ea typeface="微软雅黑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sz="2400" u="sng">
                <a:latin typeface="微软雅黑"/>
                <a:ea typeface="微软雅黑"/>
              </a:rPr>
              <a:t>Process</a:t>
            </a:r>
            <a:r>
              <a:rPr lang="en-US" sz="2400">
                <a:latin typeface="微软雅黑"/>
                <a:ea typeface="微软雅黑"/>
              </a:rPr>
              <a:t>	      </a:t>
            </a:r>
            <a:r>
              <a:rPr lang="en-US" sz="2400" u="sng">
                <a:latin typeface="微软雅黑"/>
                <a:ea typeface="微软雅黑"/>
              </a:rPr>
              <a:t>Burst Time	</a:t>
            </a:r>
            <a:endParaRPr lang="en-US" sz="2400" u="sng">
              <a:latin typeface="微软雅黑"/>
              <a:ea typeface="微软雅黑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sz="2400">
                <a:latin typeface="微软雅黑"/>
                <a:ea typeface="微软雅黑"/>
              </a:rPr>
              <a:t>		</a:t>
            </a:r>
            <a:r>
              <a:rPr lang="en-US" sz="2400" i="1">
                <a:latin typeface="微软雅黑"/>
                <a:ea typeface="微软雅黑"/>
              </a:rPr>
              <a:t>P</a:t>
            </a:r>
            <a:r>
              <a:rPr lang="en-US" sz="2400" i="1" baseline="-25000">
                <a:latin typeface="微软雅黑"/>
                <a:ea typeface="微软雅黑"/>
              </a:rPr>
              <a:t>1</a:t>
            </a:r>
            <a:r>
              <a:rPr lang="en-US" sz="2400">
                <a:latin typeface="微软雅黑"/>
                <a:ea typeface="微软雅黑"/>
              </a:rPr>
              <a:t>	            24</a:t>
            </a:r>
            <a:endParaRPr lang="en-US" sz="2400">
              <a:latin typeface="微软雅黑"/>
              <a:ea typeface="微软雅黑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sz="2400">
                <a:latin typeface="微软雅黑"/>
                <a:ea typeface="微软雅黑"/>
              </a:rPr>
              <a:t>		</a:t>
            </a:r>
            <a:r>
              <a:rPr lang="en-US" sz="2400" i="1">
                <a:latin typeface="微软雅黑"/>
                <a:ea typeface="微软雅黑"/>
              </a:rPr>
              <a:t>P</a:t>
            </a:r>
            <a:r>
              <a:rPr lang="en-US" sz="2400" i="1" baseline="-25000">
                <a:latin typeface="微软雅黑"/>
                <a:ea typeface="微软雅黑"/>
              </a:rPr>
              <a:t>2</a:t>
            </a:r>
            <a:r>
              <a:rPr lang="en-US" sz="2400">
                <a:latin typeface="微软雅黑"/>
                <a:ea typeface="微软雅黑"/>
              </a:rPr>
              <a:t> 	            3</a:t>
            </a:r>
            <a:endParaRPr lang="en-US" sz="2400">
              <a:latin typeface="微软雅黑"/>
              <a:ea typeface="微软雅黑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sz="2400">
                <a:latin typeface="微软雅黑"/>
                <a:ea typeface="微软雅黑"/>
              </a:rPr>
              <a:t>		</a:t>
            </a:r>
            <a:r>
              <a:rPr lang="en-US" sz="2400" i="1">
                <a:latin typeface="微软雅黑"/>
                <a:ea typeface="微软雅黑"/>
              </a:rPr>
              <a:t>P</a:t>
            </a:r>
            <a:r>
              <a:rPr lang="en-US" sz="2400" i="1" baseline="-25000">
                <a:latin typeface="微软雅黑"/>
                <a:ea typeface="微软雅黑"/>
              </a:rPr>
              <a:t>3	                  </a:t>
            </a:r>
            <a:r>
              <a:rPr lang="en-US" sz="2400">
                <a:latin typeface="微软雅黑"/>
                <a:ea typeface="微软雅黑"/>
              </a:rPr>
              <a:t>3</a:t>
            </a:r>
            <a:r>
              <a:rPr lang="en-US" sz="2400" i="1" baseline="-25000">
                <a:latin typeface="微软雅黑"/>
                <a:ea typeface="微软雅黑"/>
              </a:rPr>
              <a:t> </a:t>
            </a:r>
            <a:endParaRPr lang="en-US" sz="2400" i="1" baseline="-25000">
              <a:latin typeface="微软雅黑"/>
              <a:ea typeface="微软雅黑"/>
            </a:endParaRPr>
          </a:p>
          <a:p>
            <a:pPr marL="742950" lvl="1" indent="-285750">
              <a:lnSpc>
                <a:spcPct val="90000"/>
              </a:lnSpc>
              <a:buNone/>
            </a:pPr>
            <a:endParaRPr lang="en-US" sz="2400">
              <a:latin typeface="微软雅黑"/>
              <a:ea typeface="微软雅黑"/>
            </a:endParaRPr>
          </a:p>
        </p:txBody>
      </p:sp>
      <p:grpSp>
        <p:nvGrpSpPr>
          <p:cNvPr id="25604" name="Group 7"/>
          <p:cNvGrpSpPr/>
          <p:nvPr/>
        </p:nvGrpSpPr>
        <p:grpSpPr>
          <a:xfrm>
            <a:off x="4852988" y="4979988"/>
            <a:ext cx="4151312" cy="762000"/>
            <a:chOff x="817" y="2651"/>
            <a:chExt cx="3599" cy="837"/>
          </a:xfrm>
        </p:grpSpPr>
        <p:sp>
          <p:nvSpPr>
            <p:cNvPr id="25622" name="Rectangle 8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sz="1800">
                <a:latin typeface="微软雅黑"/>
                <a:ea typeface="微软雅黑"/>
              </a:endParaRPr>
            </a:p>
          </p:txBody>
        </p:sp>
        <p:sp>
          <p:nvSpPr>
            <p:cNvPr id="25623" name="Text Box 9"/>
            <p:cNvSpPr/>
            <p:nvPr/>
          </p:nvSpPr>
          <p:spPr>
            <a:xfrm>
              <a:off x="1728" y="2651"/>
              <a:ext cx="365" cy="4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1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5624" name="Text Box 10"/>
            <p:cNvSpPr/>
            <p:nvPr/>
          </p:nvSpPr>
          <p:spPr>
            <a:xfrm>
              <a:off x="3214" y="2651"/>
              <a:ext cx="365" cy="4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2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5625" name="Text Box 11"/>
            <p:cNvSpPr/>
            <p:nvPr/>
          </p:nvSpPr>
          <p:spPr>
            <a:xfrm>
              <a:off x="3791" y="2651"/>
              <a:ext cx="364" cy="4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3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25626" name="Line 12"/>
            <p:cNvCxnSpPr/>
            <p:nvPr/>
          </p:nvCxnSpPr>
          <p:spPr>
            <a:xfrm flipH="1">
              <a:off x="960" y="3072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5627" name="Line 13"/>
            <p:cNvCxnSpPr/>
            <p:nvPr/>
          </p:nvCxnSpPr>
          <p:spPr>
            <a:xfrm flipH="1">
              <a:off x="4272" y="3072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5628" name="Line 14"/>
            <p:cNvCxnSpPr/>
            <p:nvPr/>
          </p:nvCxnSpPr>
          <p:spPr>
            <a:xfrm flipH="1">
              <a:off x="3072" y="2688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5629" name="Line 15"/>
            <p:cNvCxnSpPr/>
            <p:nvPr/>
          </p:nvCxnSpPr>
          <p:spPr>
            <a:xfrm flipH="1">
              <a:off x="3648" y="2688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5630" name="Line 16"/>
            <p:cNvCxnSpPr/>
            <p:nvPr/>
          </p:nvCxnSpPr>
          <p:spPr>
            <a:xfrm flipH="1">
              <a:off x="3072" y="3072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5631" name="Line 17"/>
            <p:cNvCxnSpPr/>
            <p:nvPr/>
          </p:nvCxnSpPr>
          <p:spPr>
            <a:xfrm flipH="1">
              <a:off x="3648" y="3072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25632" name="Text Box 18"/>
            <p:cNvSpPr/>
            <p:nvPr/>
          </p:nvSpPr>
          <p:spPr>
            <a:xfrm>
              <a:off x="2870" y="3082"/>
              <a:ext cx="393" cy="4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24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5633" name="Text Box 19"/>
            <p:cNvSpPr/>
            <p:nvPr/>
          </p:nvSpPr>
          <p:spPr>
            <a:xfrm>
              <a:off x="3445" y="3082"/>
              <a:ext cx="393" cy="4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27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5634" name="Text Box 20"/>
            <p:cNvSpPr/>
            <p:nvPr/>
          </p:nvSpPr>
          <p:spPr>
            <a:xfrm>
              <a:off x="4023" y="3082"/>
              <a:ext cx="393" cy="4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30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5635" name="Text Box 21"/>
            <p:cNvSpPr/>
            <p:nvPr/>
          </p:nvSpPr>
          <p:spPr>
            <a:xfrm>
              <a:off x="817" y="3082"/>
              <a:ext cx="277" cy="4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0</a:t>
              </a:r>
              <a:endParaRPr lang="en-US" sz="1800">
                <a:latin typeface="微软雅黑"/>
                <a:ea typeface="微软雅黑"/>
              </a:endParaRPr>
            </a:p>
          </p:txBody>
        </p:sp>
      </p:grpSp>
      <p:grpSp>
        <p:nvGrpSpPr>
          <p:cNvPr id="25605" name="Group 22"/>
          <p:cNvGrpSpPr/>
          <p:nvPr/>
        </p:nvGrpSpPr>
        <p:grpSpPr>
          <a:xfrm>
            <a:off x="4851400" y="6083300"/>
            <a:ext cx="4152900" cy="785813"/>
            <a:chOff x="812" y="1624"/>
            <a:chExt cx="3611" cy="815"/>
          </a:xfrm>
        </p:grpSpPr>
        <p:sp>
          <p:nvSpPr>
            <p:cNvPr id="25608" name="Rectangle 23"/>
            <p:cNvSpPr/>
            <p:nvPr/>
          </p:nvSpPr>
          <p:spPr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sz="1800">
                <a:latin typeface="微软雅黑"/>
                <a:ea typeface="微软雅黑"/>
              </a:endParaRPr>
            </a:p>
          </p:txBody>
        </p:sp>
        <p:sp>
          <p:nvSpPr>
            <p:cNvPr id="25609" name="Text Box 24"/>
            <p:cNvSpPr/>
            <p:nvPr/>
          </p:nvSpPr>
          <p:spPr>
            <a:xfrm flipH="1">
              <a:off x="3131" y="1624"/>
              <a:ext cx="366" cy="3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1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5610" name="Text Box 25"/>
            <p:cNvSpPr/>
            <p:nvPr/>
          </p:nvSpPr>
          <p:spPr>
            <a:xfrm flipH="1">
              <a:off x="1643" y="1624"/>
              <a:ext cx="366" cy="3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3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5611" name="Text Box 26"/>
            <p:cNvSpPr/>
            <p:nvPr/>
          </p:nvSpPr>
          <p:spPr>
            <a:xfrm flipH="1">
              <a:off x="1066" y="1624"/>
              <a:ext cx="366" cy="3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2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25612" name="Line 27"/>
            <p:cNvCxnSpPr/>
            <p:nvPr/>
          </p:nvCxnSpPr>
          <p:spPr>
            <a:xfrm flipH="1">
              <a:off x="4260" y="2034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5613" name="Line 28"/>
            <p:cNvCxnSpPr/>
            <p:nvPr/>
          </p:nvCxnSpPr>
          <p:spPr>
            <a:xfrm flipH="1">
              <a:off x="948" y="2034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5614" name="Line 29"/>
            <p:cNvCxnSpPr/>
            <p:nvPr/>
          </p:nvCxnSpPr>
          <p:spPr>
            <a:xfrm flipH="1">
              <a:off x="2148" y="1650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5615" name="Line 30"/>
            <p:cNvCxnSpPr/>
            <p:nvPr/>
          </p:nvCxnSpPr>
          <p:spPr>
            <a:xfrm flipH="1">
              <a:off x="1572" y="1650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5616" name="Line 31"/>
            <p:cNvCxnSpPr/>
            <p:nvPr/>
          </p:nvCxnSpPr>
          <p:spPr>
            <a:xfrm flipH="1">
              <a:off x="2148" y="2034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5617" name="Line 32"/>
            <p:cNvCxnSpPr/>
            <p:nvPr/>
          </p:nvCxnSpPr>
          <p:spPr>
            <a:xfrm flipH="1">
              <a:off x="1572" y="2034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25618" name="Text Box 33"/>
            <p:cNvSpPr/>
            <p:nvPr/>
          </p:nvSpPr>
          <p:spPr>
            <a:xfrm flipH="1">
              <a:off x="2015" y="2056"/>
              <a:ext cx="278" cy="3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6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5619" name="Text Box 34"/>
            <p:cNvSpPr/>
            <p:nvPr/>
          </p:nvSpPr>
          <p:spPr>
            <a:xfrm flipH="1">
              <a:off x="1440" y="2056"/>
              <a:ext cx="278" cy="3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3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5620" name="Text Box 35"/>
            <p:cNvSpPr/>
            <p:nvPr/>
          </p:nvSpPr>
          <p:spPr>
            <a:xfrm flipH="1">
              <a:off x="4028" y="2056"/>
              <a:ext cx="395" cy="3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30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5621" name="Text Box 36"/>
            <p:cNvSpPr/>
            <p:nvPr/>
          </p:nvSpPr>
          <p:spPr>
            <a:xfrm flipH="1">
              <a:off x="812" y="2056"/>
              <a:ext cx="278" cy="3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0</a:t>
              </a:r>
              <a:endParaRPr lang="en-US" sz="1800">
                <a:latin typeface="微软雅黑"/>
                <a:ea typeface="微软雅黑"/>
              </a:endParaRPr>
            </a:p>
          </p:txBody>
        </p:sp>
      </p:grpSp>
      <p:sp>
        <p:nvSpPr>
          <p:cNvPr id="25606" name="文本框 1"/>
          <p:cNvSpPr/>
          <p:nvPr/>
        </p:nvSpPr>
        <p:spPr>
          <a:xfrm>
            <a:off x="8172450" y="4675188"/>
            <a:ext cx="78740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FF0000"/>
                </a:solidFill>
              </a:rPr>
              <a:t>FCFS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25607" name="文本框 34"/>
          <p:cNvSpPr/>
          <p:nvPr/>
        </p:nvSpPr>
        <p:spPr>
          <a:xfrm>
            <a:off x="8151813" y="5778500"/>
            <a:ext cx="59372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Helvetic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FF0000"/>
                </a:solidFill>
              </a:rPr>
              <a:t>SJF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Rectangle 2"/>
          <p:cNvSpPr/>
          <p:nvPr>
            <p:ph type="title"/>
          </p:nvPr>
        </p:nvSpPr>
        <p:spPr>
          <a:xfrm>
            <a:off x="696913" y="-28575"/>
            <a:ext cx="80772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sz="4000" b="1">
                <a:latin typeface="微软雅黑"/>
                <a:ea typeface="微软雅黑"/>
              </a:rPr>
              <a:t>4.4.2 </a:t>
            </a:r>
            <a:r>
              <a:rPr lang="zh-CN" sz="4000" b="1">
                <a:latin typeface="微软雅黑"/>
                <a:ea typeface="微软雅黑"/>
              </a:rPr>
              <a:t>调度算法</a:t>
            </a:r>
            <a:r>
              <a:rPr lang="en-US" sz="4000" b="1">
                <a:latin typeface="微软雅黑"/>
                <a:ea typeface="微软雅黑"/>
              </a:rPr>
              <a:t>(</a:t>
            </a:r>
            <a:r>
              <a:rPr lang="zh-CN" sz="4000" b="1">
                <a:latin typeface="微软雅黑"/>
                <a:ea typeface="微软雅黑"/>
              </a:rPr>
              <a:t>二</a:t>
            </a:r>
            <a:r>
              <a:rPr lang="en-US" sz="4000" b="1">
                <a:latin typeface="微软雅黑"/>
                <a:ea typeface="微软雅黑"/>
              </a:rPr>
              <a:t>)</a:t>
            </a:r>
            <a:r>
              <a:rPr lang="zh-CN" sz="4000" b="1">
                <a:latin typeface="微软雅黑"/>
                <a:ea typeface="微软雅黑"/>
              </a:rPr>
              <a:t>：短作业优先</a:t>
            </a:r>
            <a:r>
              <a:rPr lang="en-US" sz="4000" b="1">
                <a:latin typeface="微软雅黑"/>
                <a:ea typeface="微软雅黑"/>
              </a:rPr>
              <a:t>(1)</a:t>
            </a:r>
            <a:endParaRPr lang="zh-CN" sz="4000" b="1">
              <a:latin typeface="微软雅黑"/>
              <a:ea typeface="微软雅黑"/>
            </a:endParaRPr>
          </a:p>
        </p:txBody>
      </p:sp>
      <p:sp>
        <p:nvSpPr>
          <p:cNvPr id="27651" name="Rectangle 3"/>
          <p:cNvSpPr/>
          <p:nvPr>
            <p:ph type="body" idx="1"/>
          </p:nvPr>
        </p:nvSpPr>
        <p:spPr>
          <a:xfrm>
            <a:off x="392113" y="1196975"/>
            <a:ext cx="8382000" cy="4968875"/>
          </a:xfrm>
          <a:prstGeom prst="rect">
            <a:avLst/>
          </a:prstGeo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lnSpc>
                <a:spcPct val="90000"/>
              </a:lnSpc>
              <a:buNone/>
            </a:pPr>
            <a:r>
              <a:rPr lang="zh-CN" b="1">
                <a:latin typeface="微软雅黑"/>
                <a:ea typeface="微软雅黑"/>
              </a:rPr>
              <a:t>最短作业优先调度（</a:t>
            </a:r>
            <a:r>
              <a:rPr lang="en-US" b="1">
                <a:latin typeface="微软雅黑"/>
                <a:ea typeface="微软雅黑"/>
              </a:rPr>
              <a:t>SJF</a:t>
            </a:r>
            <a:r>
              <a:rPr lang="zh-CN" b="1">
                <a:latin typeface="微软雅黑"/>
                <a:ea typeface="微软雅黑"/>
              </a:rPr>
              <a:t>：</a:t>
            </a:r>
            <a:r>
              <a:rPr lang="en-US" b="1">
                <a:latin typeface="微软雅黑"/>
                <a:ea typeface="微软雅黑"/>
              </a:rPr>
              <a:t>Short Job First</a:t>
            </a:r>
            <a:r>
              <a:rPr lang="zh-CN" b="1">
                <a:latin typeface="微软雅黑"/>
                <a:ea typeface="微软雅黑"/>
              </a:rPr>
              <a:t>）</a:t>
            </a:r>
            <a:endParaRPr lang="zh-CN" b="1">
              <a:latin typeface="微软雅黑"/>
              <a:ea typeface="微软雅黑"/>
            </a:endParaRPr>
          </a:p>
          <a:p>
            <a:pPr marL="742950" lvl="1" indent="-285750">
              <a:lnSpc>
                <a:spcPct val="90000"/>
              </a:lnSpc>
            </a:pPr>
            <a:r>
              <a:rPr lang="zh-CN" sz="2400">
                <a:latin typeface="微软雅黑"/>
                <a:ea typeface="微软雅黑"/>
              </a:rPr>
              <a:t>将每个进程与其下一个</a:t>
            </a:r>
            <a:r>
              <a:rPr lang="en-US" sz="2400">
                <a:latin typeface="微软雅黑"/>
                <a:ea typeface="微软雅黑"/>
              </a:rPr>
              <a:t>CPU</a:t>
            </a:r>
            <a:r>
              <a:rPr lang="zh-CN" sz="2400">
                <a:latin typeface="微软雅黑"/>
                <a:ea typeface="微软雅黑"/>
              </a:rPr>
              <a:t>区间段（</a:t>
            </a:r>
            <a:r>
              <a:rPr lang="en-US" sz="2400">
                <a:latin typeface="微软雅黑"/>
                <a:ea typeface="微软雅黑"/>
              </a:rPr>
              <a:t>CPU Burst</a:t>
            </a:r>
            <a:r>
              <a:rPr lang="zh-CN" sz="2400">
                <a:latin typeface="微软雅黑"/>
                <a:ea typeface="微软雅黑"/>
              </a:rPr>
              <a:t>）相关联，当</a:t>
            </a:r>
            <a:r>
              <a:rPr lang="en-US" sz="2400">
                <a:latin typeface="微软雅黑"/>
                <a:ea typeface="微软雅黑"/>
              </a:rPr>
              <a:t>CPU</a:t>
            </a:r>
            <a:r>
              <a:rPr lang="zh-CN" sz="2400">
                <a:latin typeface="微软雅黑"/>
                <a:ea typeface="微软雅黑"/>
              </a:rPr>
              <a:t>可用时，它会赋给具有最短后续</a:t>
            </a:r>
            <a:r>
              <a:rPr lang="en-US" sz="2400">
                <a:latin typeface="微软雅黑"/>
                <a:ea typeface="微软雅黑"/>
              </a:rPr>
              <a:t>CPU</a:t>
            </a:r>
            <a:r>
              <a:rPr lang="zh-CN" sz="2400">
                <a:latin typeface="微软雅黑"/>
                <a:ea typeface="微软雅黑"/>
              </a:rPr>
              <a:t>区间的进程</a:t>
            </a:r>
            <a:endParaRPr lang="zh-CN" sz="2400">
              <a:latin typeface="微软雅黑"/>
              <a:ea typeface="微软雅黑"/>
            </a:endParaRPr>
          </a:p>
          <a:p>
            <a:pPr marL="342900" lvl="0" indent="-342900">
              <a:lnSpc>
                <a:spcPct val="90000"/>
              </a:lnSpc>
            </a:pPr>
            <a:r>
              <a:rPr lang="zh-CN" sz="2800" b="1">
                <a:latin typeface="微软雅黑"/>
                <a:ea typeface="微软雅黑"/>
              </a:rPr>
              <a:t>两种方法</a:t>
            </a:r>
            <a:endParaRPr lang="zh-CN" sz="2800" b="1">
              <a:latin typeface="微软雅黑"/>
              <a:ea typeface="微软雅黑"/>
            </a:endParaRPr>
          </a:p>
          <a:p>
            <a:pPr marL="742950" lvl="1" indent="-285750">
              <a:lnSpc>
                <a:spcPct val="90000"/>
              </a:lnSpc>
            </a:pPr>
            <a:r>
              <a:rPr lang="zh-CN" sz="2400">
                <a:latin typeface="微软雅黑"/>
                <a:ea typeface="微软雅黑"/>
              </a:rPr>
              <a:t>非抢占性：一旦一个进程开始执行就需完成该次任务。称为</a:t>
            </a:r>
            <a:r>
              <a:rPr lang="zh-CN" sz="2400" b="1">
                <a:latin typeface="微软雅黑"/>
                <a:ea typeface="微软雅黑"/>
              </a:rPr>
              <a:t>下一个最短优先</a:t>
            </a:r>
            <a:r>
              <a:rPr lang="zh-CN" sz="2400">
                <a:latin typeface="微软雅黑"/>
                <a:ea typeface="微软雅黑"/>
              </a:rPr>
              <a:t>。</a:t>
            </a:r>
            <a:r>
              <a:rPr lang="en-US" sz="2400">
                <a:solidFill>
                  <a:srgbClr val="FF0000"/>
                </a:solidFill>
                <a:latin typeface="微软雅黑"/>
                <a:ea typeface="微软雅黑"/>
              </a:rPr>
              <a:t>(</a:t>
            </a:r>
            <a:r>
              <a:rPr lang="zh-CN" sz="2400">
                <a:solidFill>
                  <a:srgbClr val="FF0000"/>
                </a:solidFill>
                <a:latin typeface="微软雅黑"/>
                <a:ea typeface="微软雅黑"/>
              </a:rPr>
              <a:t>题目没指明的，默认非抢占式</a:t>
            </a:r>
            <a:r>
              <a:rPr lang="en-US" sz="2400">
                <a:solidFill>
                  <a:srgbClr val="FF0000"/>
                </a:solidFill>
                <a:latin typeface="微软雅黑"/>
                <a:ea typeface="微软雅黑"/>
              </a:rPr>
              <a:t>)</a:t>
            </a:r>
            <a:endParaRPr lang="zh-CN" sz="2400">
              <a:solidFill>
                <a:srgbClr val="FF0000"/>
              </a:solidFill>
              <a:latin typeface="微软雅黑"/>
              <a:ea typeface="微软雅黑"/>
            </a:endParaRPr>
          </a:p>
          <a:p>
            <a:pPr marL="742950" lvl="1" indent="-285750">
              <a:lnSpc>
                <a:spcPct val="90000"/>
              </a:lnSpc>
            </a:pPr>
            <a:r>
              <a:rPr lang="zh-CN" sz="2400">
                <a:latin typeface="微软雅黑"/>
                <a:ea typeface="微软雅黑"/>
              </a:rPr>
              <a:t>抢占性：如果新来的进程</a:t>
            </a:r>
            <a:r>
              <a:rPr lang="en-US" sz="2400">
                <a:latin typeface="微软雅黑"/>
                <a:ea typeface="微软雅黑"/>
              </a:rPr>
              <a:t>CPU</a:t>
            </a:r>
            <a:r>
              <a:rPr lang="zh-CN" sz="2400">
                <a:latin typeface="微软雅黑"/>
                <a:ea typeface="微软雅黑"/>
              </a:rPr>
              <a:t>区间段比当前进程的时间段小，则优先选择新进程。称为</a:t>
            </a:r>
            <a:r>
              <a:rPr lang="zh-CN" sz="2400" b="1">
                <a:latin typeface="微软雅黑"/>
                <a:ea typeface="微软雅黑"/>
              </a:rPr>
              <a:t>最短剩余优先</a:t>
            </a:r>
            <a:r>
              <a:rPr lang="en-US" sz="2400">
                <a:latin typeface="微软雅黑"/>
                <a:ea typeface="微软雅黑"/>
              </a:rPr>
              <a:t>SRTF(Shorest Remaining Time First)</a:t>
            </a:r>
            <a:endParaRPr lang="en-US" sz="2400">
              <a:latin typeface="微软雅黑"/>
              <a:ea typeface="微软雅黑"/>
            </a:endParaRPr>
          </a:p>
          <a:p>
            <a:pPr marL="342900" lvl="0" indent="-342900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  <a:latin typeface="微软雅黑"/>
                <a:ea typeface="微软雅黑"/>
              </a:rPr>
              <a:t>SJF</a:t>
            </a:r>
            <a:r>
              <a:rPr lang="zh-CN" sz="2800">
                <a:solidFill>
                  <a:srgbClr val="FF0000"/>
                </a:solidFill>
                <a:latin typeface="微软雅黑"/>
                <a:ea typeface="微软雅黑"/>
              </a:rPr>
              <a:t>算法是最优的</a:t>
            </a:r>
            <a:r>
              <a:rPr lang="zh-CN" sz="2800">
                <a:latin typeface="微软雅黑"/>
                <a:ea typeface="微软雅黑"/>
              </a:rPr>
              <a:t>。</a:t>
            </a:r>
            <a:endParaRPr lang="zh-CN" sz="28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8" name="Rectangle 2"/>
          <p:cNvSpPr/>
          <p:nvPr>
            <p:ph type="title"/>
          </p:nvPr>
        </p:nvSpPr>
        <p:spPr>
          <a:xfrm>
            <a:off x="669925" y="31750"/>
            <a:ext cx="8101013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 sz="4000" b="1">
                <a:latin typeface="微软雅黑"/>
                <a:ea typeface="微软雅黑"/>
              </a:rPr>
              <a:t>4.4.2 </a:t>
            </a:r>
            <a:r>
              <a:rPr lang="zh-CN" sz="4000" b="1">
                <a:latin typeface="微软雅黑"/>
                <a:ea typeface="微软雅黑"/>
              </a:rPr>
              <a:t>调度算法</a:t>
            </a:r>
            <a:r>
              <a:rPr lang="en-US" sz="4000" b="1">
                <a:latin typeface="微软雅黑"/>
                <a:ea typeface="微软雅黑"/>
              </a:rPr>
              <a:t>(</a:t>
            </a:r>
            <a:r>
              <a:rPr lang="zh-CN" sz="4000" b="1">
                <a:latin typeface="微软雅黑"/>
                <a:ea typeface="微软雅黑"/>
              </a:rPr>
              <a:t>二</a:t>
            </a:r>
            <a:r>
              <a:rPr lang="en-US" sz="4000" b="1">
                <a:latin typeface="微软雅黑"/>
                <a:ea typeface="微软雅黑"/>
              </a:rPr>
              <a:t>)</a:t>
            </a:r>
            <a:r>
              <a:rPr lang="zh-CN" sz="4000" b="1">
                <a:latin typeface="微软雅黑"/>
                <a:ea typeface="微软雅黑"/>
              </a:rPr>
              <a:t>：短作业优先</a:t>
            </a:r>
            <a:r>
              <a:rPr lang="en-US" sz="4000" b="1">
                <a:latin typeface="微软雅黑"/>
                <a:ea typeface="微软雅黑"/>
              </a:rPr>
              <a:t>(2)</a:t>
            </a:r>
            <a:endParaRPr lang="zh-CN" sz="4000" b="1">
              <a:latin typeface="微软雅黑"/>
              <a:ea typeface="微软雅黑"/>
            </a:endParaRPr>
          </a:p>
        </p:txBody>
      </p:sp>
      <p:sp>
        <p:nvSpPr>
          <p:cNvPr id="29699" name="Rectangle 3"/>
          <p:cNvSpPr/>
          <p:nvPr>
            <p:ph type="body" idx="1"/>
          </p:nvPr>
        </p:nvSpPr>
        <p:spPr>
          <a:xfrm>
            <a:off x="139700" y="1241425"/>
            <a:ext cx="7772400" cy="44196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>
              <a:buNone/>
            </a:pPr>
            <a:r>
              <a:rPr lang="en-US" sz="2800" u="sng">
                <a:latin typeface="微软雅黑"/>
                <a:ea typeface="微软雅黑"/>
              </a:rPr>
              <a:t>     </a:t>
            </a:r>
            <a:r>
              <a:rPr lang="zh-CN" sz="2800" u="sng">
                <a:latin typeface="微软雅黑"/>
                <a:ea typeface="微软雅黑"/>
              </a:rPr>
              <a:t>进程 </a:t>
            </a:r>
            <a:r>
              <a:rPr lang="zh-CN" sz="2800">
                <a:latin typeface="微软雅黑"/>
                <a:ea typeface="微软雅黑"/>
              </a:rPr>
              <a:t>    </a:t>
            </a:r>
            <a:r>
              <a:rPr lang="zh-CN" sz="2800" u="sng">
                <a:latin typeface="微软雅黑"/>
                <a:ea typeface="微软雅黑"/>
              </a:rPr>
              <a:t>  到达时间</a:t>
            </a:r>
            <a:r>
              <a:rPr lang="zh-CN" sz="2800">
                <a:latin typeface="微软雅黑"/>
                <a:ea typeface="微软雅黑"/>
              </a:rPr>
              <a:t>	</a:t>
            </a:r>
            <a:r>
              <a:rPr lang="en-US" sz="2800" u="sng">
                <a:latin typeface="微软雅黑"/>
                <a:ea typeface="微软雅黑"/>
              </a:rPr>
              <a:t>CPU</a:t>
            </a:r>
            <a:r>
              <a:rPr lang="zh-CN" sz="2800" u="sng">
                <a:latin typeface="微软雅黑"/>
                <a:ea typeface="微软雅黑"/>
              </a:rPr>
              <a:t>区间时间</a:t>
            </a:r>
            <a:endParaRPr lang="zh-CN" sz="2800">
              <a:latin typeface="微软雅黑"/>
              <a:ea typeface="微软雅黑"/>
            </a:endParaRPr>
          </a:p>
          <a:p>
            <a:pPr lvl="0">
              <a:buNone/>
            </a:pPr>
            <a:r>
              <a:rPr lang="zh-CN" sz="2800">
                <a:latin typeface="微软雅黑"/>
                <a:ea typeface="微软雅黑"/>
              </a:rPr>
              <a:t>	</a:t>
            </a:r>
            <a:r>
              <a:rPr lang="en-US" sz="2800" i="1">
                <a:latin typeface="微软雅黑"/>
                <a:ea typeface="微软雅黑"/>
              </a:rPr>
              <a:t>P</a:t>
            </a:r>
            <a:r>
              <a:rPr lang="en-US" sz="2800" i="1" baseline="-25000">
                <a:latin typeface="微软雅黑"/>
                <a:ea typeface="微软雅黑"/>
              </a:rPr>
              <a:t>1</a:t>
            </a:r>
            <a:r>
              <a:rPr lang="en-US" sz="2800">
                <a:latin typeface="微软雅黑"/>
                <a:ea typeface="微软雅黑"/>
              </a:rPr>
              <a:t>		0.0		7</a:t>
            </a:r>
            <a:endParaRPr lang="en-US" sz="2800">
              <a:latin typeface="微软雅黑"/>
              <a:ea typeface="微软雅黑"/>
            </a:endParaRPr>
          </a:p>
          <a:p>
            <a:pPr lvl="0">
              <a:buNone/>
            </a:pPr>
            <a:r>
              <a:rPr lang="en-US" sz="2800">
                <a:latin typeface="微软雅黑"/>
                <a:ea typeface="微软雅黑"/>
              </a:rPr>
              <a:t>	</a:t>
            </a:r>
            <a:r>
              <a:rPr lang="en-US" sz="2800" i="1">
                <a:latin typeface="微软雅黑"/>
                <a:ea typeface="微软雅黑"/>
              </a:rPr>
              <a:t>P</a:t>
            </a:r>
            <a:r>
              <a:rPr lang="en-US" sz="2800" i="1" baseline="-25000">
                <a:latin typeface="微软雅黑"/>
                <a:ea typeface="微软雅黑"/>
              </a:rPr>
              <a:t>2		</a:t>
            </a:r>
            <a:r>
              <a:rPr lang="en-US" sz="2800">
                <a:latin typeface="微软雅黑"/>
                <a:ea typeface="微软雅黑"/>
              </a:rPr>
              <a:t>2.0		4</a:t>
            </a:r>
            <a:endParaRPr lang="en-US" sz="2800">
              <a:latin typeface="微软雅黑"/>
              <a:ea typeface="微软雅黑"/>
            </a:endParaRPr>
          </a:p>
          <a:p>
            <a:pPr lvl="0">
              <a:buNone/>
            </a:pPr>
            <a:r>
              <a:rPr lang="en-US" sz="2800">
                <a:latin typeface="微软雅黑"/>
                <a:ea typeface="微软雅黑"/>
              </a:rPr>
              <a:t>	</a:t>
            </a:r>
            <a:r>
              <a:rPr lang="en-US" sz="2800" i="1">
                <a:latin typeface="微软雅黑"/>
                <a:ea typeface="微软雅黑"/>
              </a:rPr>
              <a:t>P</a:t>
            </a:r>
            <a:r>
              <a:rPr lang="en-US" sz="2800" i="1" baseline="-25000">
                <a:latin typeface="微软雅黑"/>
                <a:ea typeface="微软雅黑"/>
              </a:rPr>
              <a:t>3</a:t>
            </a:r>
            <a:r>
              <a:rPr lang="en-US" sz="2800">
                <a:latin typeface="微软雅黑"/>
                <a:ea typeface="微软雅黑"/>
              </a:rPr>
              <a:t>		4.0		1</a:t>
            </a:r>
            <a:endParaRPr lang="en-US" sz="2800">
              <a:latin typeface="微软雅黑"/>
              <a:ea typeface="微软雅黑"/>
            </a:endParaRPr>
          </a:p>
          <a:p>
            <a:pPr lvl="0">
              <a:buNone/>
            </a:pPr>
            <a:r>
              <a:rPr lang="en-US" sz="2800">
                <a:latin typeface="微软雅黑"/>
                <a:ea typeface="微软雅黑"/>
              </a:rPr>
              <a:t>	</a:t>
            </a:r>
            <a:r>
              <a:rPr lang="en-US" sz="2800" i="1">
                <a:latin typeface="微软雅黑"/>
                <a:ea typeface="微软雅黑"/>
              </a:rPr>
              <a:t>P</a:t>
            </a:r>
            <a:r>
              <a:rPr lang="en-US" sz="2800" i="1" baseline="-25000">
                <a:latin typeface="微软雅黑"/>
                <a:ea typeface="微软雅黑"/>
              </a:rPr>
              <a:t>4</a:t>
            </a:r>
            <a:r>
              <a:rPr lang="en-US" sz="2800">
                <a:latin typeface="微软雅黑"/>
                <a:ea typeface="微软雅黑"/>
              </a:rPr>
              <a:t>		5.0		4</a:t>
            </a:r>
            <a:endParaRPr lang="en-US" sz="2800">
              <a:latin typeface="微软雅黑"/>
              <a:ea typeface="微软雅黑"/>
            </a:endParaRPr>
          </a:p>
          <a:p>
            <a:pPr lvl="0">
              <a:spcBef>
                <a:spcPts val="1800"/>
              </a:spcBef>
            </a:pPr>
            <a:r>
              <a:rPr lang="en-US" sz="2800" b="1">
                <a:latin typeface="微软雅黑"/>
                <a:ea typeface="微软雅黑"/>
              </a:rPr>
              <a:t>SJF (</a:t>
            </a:r>
            <a:r>
              <a:rPr lang="zh-CN" sz="2800" b="1">
                <a:latin typeface="微软雅黑"/>
                <a:ea typeface="微软雅黑"/>
              </a:rPr>
              <a:t>非抢占性</a:t>
            </a:r>
            <a:r>
              <a:rPr lang="en-US" sz="2800" b="1">
                <a:latin typeface="微软雅黑"/>
                <a:ea typeface="微软雅黑"/>
              </a:rPr>
              <a:t>)</a:t>
            </a:r>
            <a:endParaRPr lang="en-US" sz="2800" b="1">
              <a:latin typeface="微软雅黑"/>
              <a:ea typeface="微软雅黑"/>
            </a:endParaRPr>
          </a:p>
          <a:p>
            <a:pPr lvl="0"/>
            <a:endParaRPr lang="en-US" sz="2800">
              <a:latin typeface="微软雅黑"/>
              <a:ea typeface="微软雅黑"/>
            </a:endParaRPr>
          </a:p>
          <a:p>
            <a:pPr lvl="0"/>
            <a:endParaRPr lang="en-US" sz="2800">
              <a:latin typeface="微软雅黑"/>
              <a:ea typeface="微软雅黑"/>
            </a:endParaRPr>
          </a:p>
        </p:txBody>
      </p:sp>
      <p:sp>
        <p:nvSpPr>
          <p:cNvPr id="29700" name="Text Box 37"/>
          <p:cNvSpPr/>
          <p:nvPr/>
        </p:nvSpPr>
        <p:spPr>
          <a:xfrm>
            <a:off x="107950" y="5499100"/>
            <a:ext cx="8489950" cy="423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lnSpc>
                <a:spcPct val="90000"/>
              </a:lnSpc>
            </a:pPr>
            <a:r>
              <a:rPr lang="en-US" sz="2400">
                <a:latin typeface="微软雅黑"/>
                <a:ea typeface="微软雅黑"/>
              </a:rPr>
              <a:t>SJF</a:t>
            </a:r>
            <a:r>
              <a:rPr lang="zh-CN" sz="2400">
                <a:latin typeface="微软雅黑"/>
                <a:ea typeface="微软雅黑"/>
              </a:rPr>
              <a:t>平均等待时间 </a:t>
            </a:r>
            <a:r>
              <a:rPr lang="en-US" sz="2400">
                <a:latin typeface="微软雅黑"/>
                <a:ea typeface="微软雅黑"/>
              </a:rPr>
              <a:t>= (0 + (7-4)+(8-2) +(12-5))/4  =4ms</a:t>
            </a:r>
            <a:endParaRPr lang="en-US" sz="1800">
              <a:latin typeface="微软雅黑"/>
              <a:ea typeface="微软雅黑"/>
            </a:endParaRPr>
          </a:p>
        </p:txBody>
      </p:sp>
      <p:sp>
        <p:nvSpPr>
          <p:cNvPr id="29701" name="Text Box 38"/>
          <p:cNvSpPr/>
          <p:nvPr/>
        </p:nvSpPr>
        <p:spPr>
          <a:xfrm>
            <a:off x="107950" y="5956300"/>
            <a:ext cx="9126538" cy="425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lnSpc>
                <a:spcPct val="90000"/>
              </a:lnSpc>
            </a:pPr>
            <a:r>
              <a:rPr lang="en-US" sz="2400">
                <a:latin typeface="微软雅黑"/>
                <a:ea typeface="微软雅黑"/>
              </a:rPr>
              <a:t>FCFS</a:t>
            </a:r>
            <a:r>
              <a:rPr lang="zh-CN" sz="2400">
                <a:latin typeface="微软雅黑"/>
                <a:ea typeface="微软雅黑"/>
              </a:rPr>
              <a:t>平均等待时间＝（</a:t>
            </a:r>
            <a:r>
              <a:rPr lang="en-US" sz="2400">
                <a:latin typeface="微软雅黑"/>
                <a:ea typeface="微软雅黑"/>
              </a:rPr>
              <a:t>0</a:t>
            </a:r>
            <a:r>
              <a:rPr lang="zh-CN" sz="2400">
                <a:latin typeface="微软雅黑"/>
                <a:ea typeface="微软雅黑"/>
              </a:rPr>
              <a:t>＋</a:t>
            </a:r>
            <a:r>
              <a:rPr lang="en-US" sz="2400">
                <a:latin typeface="微软雅黑"/>
                <a:ea typeface="微软雅黑"/>
              </a:rPr>
              <a:t>(7-2)</a:t>
            </a:r>
            <a:r>
              <a:rPr lang="zh-CN" sz="2400">
                <a:latin typeface="微软雅黑"/>
                <a:ea typeface="微软雅黑"/>
              </a:rPr>
              <a:t>＋</a:t>
            </a:r>
            <a:r>
              <a:rPr lang="en-US" sz="2400">
                <a:latin typeface="微软雅黑"/>
                <a:ea typeface="微软雅黑"/>
              </a:rPr>
              <a:t>(11-4)</a:t>
            </a:r>
            <a:r>
              <a:rPr lang="zh-CN" sz="2400">
                <a:latin typeface="微软雅黑"/>
                <a:ea typeface="微软雅黑"/>
              </a:rPr>
              <a:t>＋</a:t>
            </a:r>
            <a:r>
              <a:rPr lang="en-US" sz="2400">
                <a:latin typeface="微软雅黑"/>
                <a:ea typeface="微软雅黑"/>
              </a:rPr>
              <a:t>(12-5))/4=4.75ms</a:t>
            </a:r>
            <a:endParaRPr lang="en-US" sz="1800">
              <a:latin typeface="微软雅黑"/>
              <a:ea typeface="微软雅黑"/>
            </a:endParaRPr>
          </a:p>
        </p:txBody>
      </p:sp>
      <p:grpSp>
        <p:nvGrpSpPr>
          <p:cNvPr id="29702" name="组合 1"/>
          <p:cNvGrpSpPr/>
          <p:nvPr/>
        </p:nvGrpSpPr>
        <p:grpSpPr>
          <a:xfrm>
            <a:off x="3182938" y="4038600"/>
            <a:ext cx="5588000" cy="1133475"/>
            <a:chOff x="3182938" y="4038600"/>
            <a:chExt cx="5588000" cy="1133476"/>
          </a:xfrm>
        </p:grpSpPr>
        <p:sp>
          <p:nvSpPr>
            <p:cNvPr id="29703" name="Rectangle 41"/>
            <p:cNvSpPr/>
            <p:nvPr/>
          </p:nvSpPr>
          <p:spPr>
            <a:xfrm flipH="1">
              <a:off x="3340101" y="4038600"/>
              <a:ext cx="5257800" cy="609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sz="1800">
                <a:latin typeface="微软雅黑"/>
                <a:ea typeface="微软雅黑"/>
              </a:endParaRPr>
            </a:p>
          </p:txBody>
        </p:sp>
        <p:sp>
          <p:nvSpPr>
            <p:cNvPr id="29704" name="Text Box 42"/>
            <p:cNvSpPr/>
            <p:nvPr/>
          </p:nvSpPr>
          <p:spPr>
            <a:xfrm flipH="1">
              <a:off x="4022726" y="4110038"/>
              <a:ext cx="430213" cy="3762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</a:t>
              </a:r>
              <a:r>
                <a:rPr lang="en-US" sz="1800" baseline="-25000">
                  <a:latin typeface="微软雅黑"/>
                  <a:ea typeface="微软雅黑"/>
                </a:rPr>
                <a:t>1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9705" name="Text Box 43"/>
            <p:cNvSpPr/>
            <p:nvPr/>
          </p:nvSpPr>
          <p:spPr>
            <a:xfrm flipH="1">
              <a:off x="5607842" y="4113491"/>
              <a:ext cx="4603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P3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9706" name="Text Box 44"/>
            <p:cNvSpPr/>
            <p:nvPr/>
          </p:nvSpPr>
          <p:spPr>
            <a:xfrm flipH="1">
              <a:off x="6522242" y="4113491"/>
              <a:ext cx="4603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P2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29707" name="Line 45"/>
            <p:cNvCxnSpPr/>
            <p:nvPr/>
          </p:nvCxnSpPr>
          <p:spPr>
            <a:xfrm flipH="1">
              <a:off x="8597901" y="4648200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08" name="Line 46"/>
            <p:cNvCxnSpPr/>
            <p:nvPr/>
          </p:nvCxnSpPr>
          <p:spPr>
            <a:xfrm flipH="1">
              <a:off x="3340101" y="4648200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09" name="Line 47"/>
            <p:cNvCxnSpPr/>
            <p:nvPr/>
          </p:nvCxnSpPr>
          <p:spPr>
            <a:xfrm flipH="1">
              <a:off x="6083301" y="4038600"/>
              <a:ext cx="0" cy="609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10" name="Line 48"/>
            <p:cNvCxnSpPr/>
            <p:nvPr/>
          </p:nvCxnSpPr>
          <p:spPr>
            <a:xfrm flipH="1">
              <a:off x="5626101" y="4038600"/>
              <a:ext cx="0" cy="609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11" name="Line 49"/>
            <p:cNvCxnSpPr/>
            <p:nvPr/>
          </p:nvCxnSpPr>
          <p:spPr>
            <a:xfrm flipH="1">
              <a:off x="5626101" y="4648200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12" name="Line 50"/>
            <p:cNvCxnSpPr/>
            <p:nvPr/>
          </p:nvCxnSpPr>
          <p:spPr>
            <a:xfrm flipH="1">
              <a:off x="40259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29713" name="Text Box 51"/>
            <p:cNvSpPr/>
            <p:nvPr/>
          </p:nvSpPr>
          <p:spPr>
            <a:xfrm flipH="1">
              <a:off x="5468938" y="4795838"/>
              <a:ext cx="320675" cy="376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7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9714" name="Text Box 52"/>
            <p:cNvSpPr/>
            <p:nvPr/>
          </p:nvSpPr>
          <p:spPr>
            <a:xfrm flipH="1">
              <a:off x="3870326" y="4779963"/>
              <a:ext cx="319088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2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9715" name="Text Box 53"/>
            <p:cNvSpPr/>
            <p:nvPr/>
          </p:nvSpPr>
          <p:spPr>
            <a:xfrm flipH="1">
              <a:off x="8316913" y="4799013"/>
              <a:ext cx="454025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16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9716" name="Text Box 54"/>
            <p:cNvSpPr/>
            <p:nvPr/>
          </p:nvSpPr>
          <p:spPr>
            <a:xfrm flipH="1">
              <a:off x="3182938" y="4795838"/>
              <a:ext cx="320675" cy="376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0</a:t>
              </a:r>
              <a:endParaRPr lang="en-US" sz="1800">
                <a:latin typeface="微软雅黑"/>
                <a:ea typeface="微软雅黑"/>
              </a:endParaRPr>
            </a:p>
          </p:txBody>
        </p:sp>
        <p:sp>
          <p:nvSpPr>
            <p:cNvPr id="29717" name="Text Box 55"/>
            <p:cNvSpPr/>
            <p:nvPr/>
          </p:nvSpPr>
          <p:spPr>
            <a:xfrm flipH="1">
              <a:off x="7665242" y="4113491"/>
              <a:ext cx="4603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P4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29718" name="Line 56"/>
            <p:cNvCxnSpPr/>
            <p:nvPr/>
          </p:nvCxnSpPr>
          <p:spPr>
            <a:xfrm flipH="1">
              <a:off x="7302501" y="4038600"/>
              <a:ext cx="0" cy="609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19" name="Line 57"/>
            <p:cNvCxnSpPr/>
            <p:nvPr/>
          </p:nvCxnSpPr>
          <p:spPr>
            <a:xfrm flipH="1">
              <a:off x="36449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20" name="Line 58"/>
            <p:cNvCxnSpPr/>
            <p:nvPr/>
          </p:nvCxnSpPr>
          <p:spPr>
            <a:xfrm flipH="1">
              <a:off x="44069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21" name="Line 59"/>
            <p:cNvCxnSpPr/>
            <p:nvPr/>
          </p:nvCxnSpPr>
          <p:spPr>
            <a:xfrm flipH="1">
              <a:off x="47879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22" name="Line 60"/>
            <p:cNvCxnSpPr/>
            <p:nvPr/>
          </p:nvCxnSpPr>
          <p:spPr>
            <a:xfrm flipH="1">
              <a:off x="50927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23" name="Line 61"/>
            <p:cNvCxnSpPr/>
            <p:nvPr/>
          </p:nvCxnSpPr>
          <p:spPr>
            <a:xfrm flipH="1">
              <a:off x="53975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24" name="Line 62"/>
            <p:cNvCxnSpPr/>
            <p:nvPr/>
          </p:nvCxnSpPr>
          <p:spPr>
            <a:xfrm flipH="1">
              <a:off x="6083301" y="4648200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29725" name="Text Box 63"/>
            <p:cNvSpPr/>
            <p:nvPr/>
          </p:nvSpPr>
          <p:spPr>
            <a:xfrm flipH="1">
              <a:off x="5926138" y="4795838"/>
              <a:ext cx="320675" cy="376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8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29726" name="Line 64"/>
            <p:cNvCxnSpPr/>
            <p:nvPr/>
          </p:nvCxnSpPr>
          <p:spPr>
            <a:xfrm flipH="1">
              <a:off x="64643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27" name="Line 65"/>
            <p:cNvCxnSpPr/>
            <p:nvPr/>
          </p:nvCxnSpPr>
          <p:spPr>
            <a:xfrm flipH="1">
              <a:off x="67691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28" name="Line 66"/>
            <p:cNvCxnSpPr/>
            <p:nvPr/>
          </p:nvCxnSpPr>
          <p:spPr>
            <a:xfrm flipH="1">
              <a:off x="70739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29" name="Line 67"/>
            <p:cNvCxnSpPr/>
            <p:nvPr/>
          </p:nvCxnSpPr>
          <p:spPr>
            <a:xfrm flipH="1">
              <a:off x="7302501" y="4648200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sp>
          <p:nvSpPr>
            <p:cNvPr id="29730" name="Text Box 68"/>
            <p:cNvSpPr/>
            <p:nvPr/>
          </p:nvSpPr>
          <p:spPr>
            <a:xfrm flipH="1">
              <a:off x="7065963" y="4799013"/>
              <a:ext cx="454025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spAutoFit/>
            </a:bodyPr>
            <a:lstStyle>
              <a:lvl1pPr marL="342900" lvl="0" indent="-3429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32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lvl="1" indent="-28575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8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lvl="2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lang="zh-CN" sz="24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lvl="3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lvl="4" indent="-228600" algn="l" defTabSz="91440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lang="zh-CN" sz="2000" b="0" i="0" u="none" kern="1200" baseline="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lvl="5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lvl="6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lvl="7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lvl="8" indent="-228600" algn="l" defTabSz="9144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lang="zh-CN" sz="1800" kern="12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sz="1800">
                  <a:latin typeface="微软雅黑"/>
                  <a:ea typeface="微软雅黑"/>
                </a:rPr>
                <a:t>12</a:t>
              </a:r>
              <a:endParaRPr lang="en-US" sz="1800">
                <a:latin typeface="微软雅黑"/>
                <a:ea typeface="微软雅黑"/>
              </a:endParaRPr>
            </a:p>
          </p:txBody>
        </p:sp>
        <p:cxnSp>
          <p:nvCxnSpPr>
            <p:cNvPr id="29731" name="Line 69"/>
            <p:cNvCxnSpPr/>
            <p:nvPr/>
          </p:nvCxnSpPr>
          <p:spPr>
            <a:xfrm flipH="1">
              <a:off x="76835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32" name="Line 70"/>
            <p:cNvCxnSpPr/>
            <p:nvPr/>
          </p:nvCxnSpPr>
          <p:spPr>
            <a:xfrm flipH="1">
              <a:off x="79883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29733" name="Line 71"/>
            <p:cNvCxnSpPr/>
            <p:nvPr/>
          </p:nvCxnSpPr>
          <p:spPr>
            <a:xfrm flipH="1">
              <a:off x="8293101" y="4535488"/>
              <a:ext cx="0" cy="228600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